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675" r:id="rId2"/>
    <p:sldId id="491" r:id="rId3"/>
    <p:sldId id="492" r:id="rId4"/>
    <p:sldId id="493"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68" r:id="rId26"/>
    <p:sldId id="569" r:id="rId27"/>
    <p:sldId id="570" r:id="rId28"/>
    <p:sldId id="514" r:id="rId29"/>
    <p:sldId id="515" r:id="rId30"/>
    <p:sldId id="516" r:id="rId31"/>
    <p:sldId id="517" r:id="rId32"/>
    <p:sldId id="518" r:id="rId33"/>
    <p:sldId id="519" r:id="rId34"/>
    <p:sldId id="520" r:id="rId35"/>
    <p:sldId id="521" r:id="rId36"/>
    <p:sldId id="522" r:id="rId37"/>
    <p:sldId id="523" r:id="rId38"/>
    <p:sldId id="524" r:id="rId39"/>
    <p:sldId id="525" r:id="rId40"/>
    <p:sldId id="526" r:id="rId41"/>
    <p:sldId id="527" r:id="rId42"/>
    <p:sldId id="623" r:id="rId43"/>
    <p:sldId id="861" r:id="rId44"/>
    <p:sldId id="529" r:id="rId45"/>
    <p:sldId id="530" r:id="rId46"/>
    <p:sldId id="531" r:id="rId47"/>
    <p:sldId id="566" r:id="rId48"/>
    <p:sldId id="533" r:id="rId49"/>
    <p:sldId id="534" r:id="rId50"/>
    <p:sldId id="535" r:id="rId51"/>
    <p:sldId id="536" r:id="rId52"/>
    <p:sldId id="537" r:id="rId53"/>
    <p:sldId id="571" r:id="rId54"/>
    <p:sldId id="642"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ay1" id="{96FFEE8D-3682-4153-AB8D-18830B82171D}">
          <p14:sldIdLst>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00"/>
            <p14:sldId id="801"/>
            <p14:sldId id="802"/>
            <p14:sldId id="803"/>
            <p14:sldId id="804"/>
            <p14:sldId id="805"/>
            <p14:sldId id="806"/>
            <p14:sldId id="807"/>
            <p14:sldId id="808"/>
            <p14:sldId id="809"/>
            <p14:sldId id="810"/>
            <p14:sldId id="811"/>
            <p14:sldId id="812"/>
            <p14:sldId id="813"/>
            <p14:sldId id="814"/>
            <p14:sldId id="815"/>
            <p14:sldId id="816"/>
            <p14:sldId id="817"/>
            <p14:sldId id="818"/>
            <p14:sldId id="819"/>
            <p14:sldId id="820"/>
            <p14:sldId id="857"/>
            <p14:sldId id="821"/>
            <p14:sldId id="822"/>
            <p14:sldId id="823"/>
            <p14:sldId id="824"/>
            <p14:sldId id="825"/>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558"/>
          </p14:sldIdLst>
        </p14:section>
        <p14:section name="Day 2" id="{623B4A2A-E5C6-47B6-B5F6-F55AC39AE9BF}">
          <p14:sldIdLst>
            <p14:sldId id="263"/>
            <p14:sldId id="643"/>
            <p14:sldId id="264"/>
            <p14:sldId id="361"/>
            <p14:sldId id="362"/>
            <p14:sldId id="363"/>
            <p14:sldId id="411"/>
            <p14:sldId id="413"/>
            <p14:sldId id="665"/>
            <p14:sldId id="854"/>
            <p14:sldId id="852"/>
            <p14:sldId id="387"/>
            <p14:sldId id="388"/>
            <p14:sldId id="389"/>
            <p14:sldId id="390"/>
            <p14:sldId id="391"/>
            <p14:sldId id="392"/>
            <p14:sldId id="393"/>
            <p14:sldId id="394"/>
            <p14:sldId id="396"/>
            <p14:sldId id="397"/>
            <p14:sldId id="398"/>
            <p14:sldId id="399"/>
            <p14:sldId id="400"/>
            <p14:sldId id="403"/>
            <p14:sldId id="662"/>
            <p14:sldId id="664"/>
            <p14:sldId id="404"/>
            <p14:sldId id="405"/>
            <p14:sldId id="406"/>
            <p14:sldId id="407"/>
            <p14:sldId id="408"/>
            <p14:sldId id="409"/>
            <p14:sldId id="402"/>
            <p14:sldId id="410"/>
            <p14:sldId id="412"/>
            <p14:sldId id="414"/>
            <p14:sldId id="855"/>
            <p14:sldId id="856"/>
            <p14:sldId id="415"/>
            <p14:sldId id="416"/>
            <p14:sldId id="417"/>
            <p14:sldId id="445"/>
            <p14:sldId id="660"/>
            <p14:sldId id="661"/>
            <p14:sldId id="418"/>
            <p14:sldId id="420"/>
            <p14:sldId id="421"/>
            <p14:sldId id="422"/>
            <p14:sldId id="423"/>
            <p14:sldId id="424"/>
            <p14:sldId id="425"/>
            <p14:sldId id="428"/>
            <p14:sldId id="429"/>
            <p14:sldId id="430"/>
            <p14:sldId id="431"/>
            <p14:sldId id="432"/>
            <p14:sldId id="433"/>
            <p14:sldId id="434"/>
            <p14:sldId id="435"/>
            <p14:sldId id="436"/>
            <p14:sldId id="437"/>
            <p14:sldId id="438"/>
            <p14:sldId id="439"/>
            <p14:sldId id="440"/>
            <p14:sldId id="441"/>
            <p14:sldId id="539"/>
            <p14:sldId id="540"/>
            <p14:sldId id="541"/>
            <p14:sldId id="442"/>
            <p14:sldId id="443"/>
            <p14:sldId id="271"/>
            <p14:sldId id="560"/>
          </p14:sldIdLst>
        </p14:section>
        <p14:section name="Day 3" id="{F752B190-B7C8-4B70-AA2B-934ADEFEE2D4}">
          <p14:sldIdLst>
            <p14:sldId id="370"/>
            <p14:sldId id="663"/>
            <p14:sldId id="371"/>
            <p14:sldId id="372"/>
            <p14:sldId id="374"/>
            <p14:sldId id="375"/>
            <p14:sldId id="667"/>
            <p14:sldId id="668"/>
            <p14:sldId id="669"/>
            <p14:sldId id="670"/>
            <p14:sldId id="671"/>
            <p14:sldId id="672"/>
            <p14:sldId id="376"/>
            <p14:sldId id="377"/>
            <p14:sldId id="378"/>
            <p14:sldId id="267"/>
            <p14:sldId id="448"/>
            <p14:sldId id="449"/>
            <p14:sldId id="450"/>
            <p14:sldId id="451"/>
            <p14:sldId id="452"/>
            <p14:sldId id="454"/>
            <p14:sldId id="455"/>
            <p14:sldId id="456"/>
            <p14:sldId id="457"/>
            <p14:sldId id="673"/>
            <p14:sldId id="674"/>
            <p14:sldId id="458"/>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278"/>
            <p14:sldId id="559"/>
          </p14:sldIdLst>
        </p14:section>
        <p14:section name="Day 4" id="{F42F913B-3D1A-4FDA-9F51-4FE13DB2AEFC}">
          <p14:sldIdLst>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68"/>
            <p14:sldId id="569"/>
            <p14:sldId id="570"/>
            <p14:sldId id="514"/>
            <p14:sldId id="515"/>
            <p14:sldId id="516"/>
            <p14:sldId id="517"/>
            <p14:sldId id="518"/>
            <p14:sldId id="519"/>
            <p14:sldId id="520"/>
            <p14:sldId id="521"/>
            <p14:sldId id="522"/>
            <p14:sldId id="523"/>
            <p14:sldId id="524"/>
            <p14:sldId id="525"/>
            <p14:sldId id="526"/>
            <p14:sldId id="527"/>
            <p14:sldId id="623"/>
            <p14:sldId id="624"/>
            <p14:sldId id="529"/>
            <p14:sldId id="530"/>
            <p14:sldId id="531"/>
            <p14:sldId id="566"/>
            <p14:sldId id="533"/>
            <p14:sldId id="534"/>
            <p14:sldId id="535"/>
            <p14:sldId id="536"/>
            <p14:sldId id="537"/>
            <p14:sldId id="283"/>
            <p14:sldId id="561"/>
            <p14:sldId id="571"/>
            <p14:sldId id="64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u"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8F8"/>
    <a:srgbClr val="09046C"/>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6022" autoAdjust="0"/>
  </p:normalViewPr>
  <p:slideViewPr>
    <p:cSldViewPr>
      <p:cViewPr>
        <p:scale>
          <a:sx n="70" d="100"/>
          <a:sy n="70" d="100"/>
        </p:scale>
        <p:origin x="-1374" y="-72"/>
      </p:cViewPr>
      <p:guideLst>
        <p:guide orient="horz" pos="2160"/>
        <p:guide pos="2880"/>
      </p:guideLst>
    </p:cSldViewPr>
  </p:slideViewPr>
  <p:outlineViewPr>
    <p:cViewPr>
      <p:scale>
        <a:sx n="33" d="100"/>
        <a:sy n="33" d="100"/>
      </p:scale>
      <p:origin x="0" y="1755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8" Type="http://schemas.openxmlformats.org/officeDocument/2006/relationships/slide" Target="slides/slide8.xml"/><Relationship Id="rId51"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CF203-908F-4CC9-9EA7-470FC51579A1}" type="doc">
      <dgm:prSet loTypeId="urn:microsoft.com/office/officeart/2005/8/layout/arrow2" loCatId="process" qsTypeId="urn:microsoft.com/office/officeart/2005/8/quickstyle/simple1#1" qsCatId="simple" csTypeId="urn:microsoft.com/office/officeart/2005/8/colors/accent1_2#1" csCatId="accent1" phldr="1"/>
      <dgm:spPr/>
    </dgm:pt>
    <dgm:pt modelId="{E418E68C-7570-4208-B36D-C4512D072697}">
      <dgm:prSet phldrT="[Text]" custT="1"/>
      <dgm:spPr/>
      <dgm:t>
        <a:bodyPr/>
        <a:lstStyle/>
        <a:p>
          <a:r>
            <a:rPr lang="en-US" sz="1400" b="1" dirty="0" err="1" smtClean="0"/>
            <a:t>Evento</a:t>
          </a:r>
          <a:r>
            <a:rPr lang="en-US" sz="1400" b="1" dirty="0" smtClean="0"/>
            <a:t> </a:t>
          </a:r>
          <a:r>
            <a:rPr lang="en-US" sz="1400" b="1" dirty="0" err="1" smtClean="0"/>
            <a:t>Disparador</a:t>
          </a:r>
          <a:r>
            <a:rPr lang="en-US" sz="1400" b="1" dirty="0" smtClean="0"/>
            <a:t>/</a:t>
          </a:r>
          <a:r>
            <a:rPr lang="en-US" sz="1400" b="1" dirty="0" err="1" smtClean="0"/>
            <a:t>Punto</a:t>
          </a:r>
          <a:r>
            <a:rPr lang="en-US" sz="1400" b="1" dirty="0" smtClean="0"/>
            <a:t> Sensible</a:t>
          </a:r>
          <a:endParaRPr lang="en-US" sz="1400" b="1" dirty="0"/>
        </a:p>
      </dgm:t>
    </dgm:pt>
    <dgm:pt modelId="{BFABF317-F558-46A3-8BC1-DCD839606026}" type="parTrans" cxnId="{F864B53F-8650-4B36-9510-5DAB69C5D4F4}">
      <dgm:prSet/>
      <dgm:spPr/>
      <dgm:t>
        <a:bodyPr/>
        <a:lstStyle/>
        <a:p>
          <a:endParaRPr lang="en-US"/>
        </a:p>
      </dgm:t>
    </dgm:pt>
    <dgm:pt modelId="{539FECAF-6B84-4169-938B-C40EAE6BDF72}" type="sibTrans" cxnId="{F864B53F-8650-4B36-9510-5DAB69C5D4F4}">
      <dgm:prSet/>
      <dgm:spPr/>
      <dgm:t>
        <a:bodyPr/>
        <a:lstStyle/>
        <a:p>
          <a:endParaRPr lang="en-US"/>
        </a:p>
      </dgm:t>
    </dgm:pt>
    <dgm:pt modelId="{D4394A92-27B2-4F5F-BEE8-A7E28F2DD7C7}">
      <dgm:prSet phldrT="[Text]" custT="1"/>
      <dgm:spPr/>
      <dgm:t>
        <a:bodyPr/>
        <a:lstStyle/>
        <a:p>
          <a:r>
            <a:rPr lang="en-US" sz="1400" b="1" dirty="0" err="1" smtClean="0"/>
            <a:t>Comportamiento</a:t>
          </a:r>
          <a:r>
            <a:rPr lang="en-US" sz="1400" b="1" dirty="0" smtClean="0"/>
            <a:t> </a:t>
          </a:r>
          <a:r>
            <a:rPr lang="en-US" sz="1400" b="1" dirty="0" err="1" smtClean="0"/>
            <a:t>resultante</a:t>
          </a:r>
          <a:endParaRPr lang="en-US" sz="1400" b="1" dirty="0"/>
        </a:p>
      </dgm:t>
    </dgm:pt>
    <dgm:pt modelId="{8E436782-C831-432D-88CF-14A58F6A3B8D}" type="parTrans" cxnId="{BAA65AEB-7C12-40B5-8F90-CEB64AAA0504}">
      <dgm:prSet/>
      <dgm:spPr/>
      <dgm:t>
        <a:bodyPr/>
        <a:lstStyle/>
        <a:p>
          <a:endParaRPr lang="en-US"/>
        </a:p>
      </dgm:t>
    </dgm:pt>
    <dgm:pt modelId="{1D5AD524-C56B-4E2E-AFF7-D9970F7FB985}" type="sibTrans" cxnId="{BAA65AEB-7C12-40B5-8F90-CEB64AAA0504}">
      <dgm:prSet/>
      <dgm:spPr/>
      <dgm:t>
        <a:bodyPr/>
        <a:lstStyle/>
        <a:p>
          <a:endParaRPr lang="en-US"/>
        </a:p>
      </dgm:t>
    </dgm:pt>
    <dgm:pt modelId="{226374BE-F323-4602-AEA6-DC7FBB405EB9}">
      <dgm:prSet phldrT="[Text]" custT="1"/>
      <dgm:spPr/>
      <dgm:t>
        <a:bodyPr/>
        <a:lstStyle/>
        <a:p>
          <a:endParaRPr lang="en-US" sz="1400" b="1" dirty="0" smtClean="0"/>
        </a:p>
        <a:p>
          <a:endParaRPr lang="en-US" sz="1400" b="1" dirty="0" smtClean="0"/>
        </a:p>
        <a:p>
          <a:r>
            <a:rPr lang="es-ES" sz="1400" b="1" dirty="0" smtClean="0"/>
            <a:t>Consecuencias del comportamiento resultante</a:t>
          </a:r>
          <a:endParaRPr lang="en-US" sz="1400" b="1" dirty="0"/>
        </a:p>
      </dgm:t>
    </dgm:pt>
    <dgm:pt modelId="{DD8BE288-C52B-4CDE-9D36-41517C93E9FF}" type="parTrans" cxnId="{E613F27F-CC24-4372-BC12-094781B24534}">
      <dgm:prSet/>
      <dgm:spPr/>
      <dgm:t>
        <a:bodyPr/>
        <a:lstStyle/>
        <a:p>
          <a:endParaRPr lang="en-US"/>
        </a:p>
      </dgm:t>
    </dgm:pt>
    <dgm:pt modelId="{2D769382-14E4-41A1-8346-824AD82ACE9D}" type="sibTrans" cxnId="{E613F27F-CC24-4372-BC12-094781B24534}">
      <dgm:prSet/>
      <dgm:spPr/>
      <dgm:t>
        <a:bodyPr/>
        <a:lstStyle/>
        <a:p>
          <a:endParaRPr lang="en-US"/>
        </a:p>
      </dgm:t>
    </dgm:pt>
    <dgm:pt modelId="{B3CBE37B-9D6E-4C91-9E1A-0B057A36026E}" type="pres">
      <dgm:prSet presAssocID="{226CF203-908F-4CC9-9EA7-470FC51579A1}" presName="arrowDiagram" presStyleCnt="0">
        <dgm:presLayoutVars>
          <dgm:chMax val="5"/>
          <dgm:dir/>
          <dgm:resizeHandles val="exact"/>
        </dgm:presLayoutVars>
      </dgm:prSet>
      <dgm:spPr/>
    </dgm:pt>
    <dgm:pt modelId="{E31B3C52-8CDC-4A62-B303-7ADDBF37D2CA}" type="pres">
      <dgm:prSet presAssocID="{226CF203-908F-4CC9-9EA7-470FC51579A1}" presName="arrow" presStyleLbl="bgShp" presStyleIdx="0" presStyleCnt="1" custScaleY="93204" custLinFactNeighborX="-11650" custLinFactNeighborY="-13835"/>
      <dgm:spPr/>
    </dgm:pt>
    <dgm:pt modelId="{0A31AFD3-72DF-479A-A225-15465B8427E9}" type="pres">
      <dgm:prSet presAssocID="{226CF203-908F-4CC9-9EA7-470FC51579A1}" presName="arrowDiagram3" presStyleCnt="0"/>
      <dgm:spPr/>
    </dgm:pt>
    <dgm:pt modelId="{D26A1E95-FAD0-4F0C-99AF-E00EB2BCAF12}" type="pres">
      <dgm:prSet presAssocID="{E418E68C-7570-4208-B36D-C4512D072697}" presName="bullet3a" presStyleLbl="node1" presStyleIdx="0" presStyleCnt="3" custScaleX="348095" custScaleY="249364" custLinFactX="200000" custLinFactNeighborX="207730" custLinFactNeighborY="-42957"/>
      <dgm:spPr/>
    </dgm:pt>
    <dgm:pt modelId="{04314D18-5ED2-4FC1-A39E-7C6609BE97F6}" type="pres">
      <dgm:prSet presAssocID="{E418E68C-7570-4208-B36D-C4512D072697}" presName="textBox3a" presStyleLbl="revTx" presStyleIdx="0" presStyleCnt="3" custScaleX="136835" custScaleY="28564" custLinFactNeighborX="7158" custLinFactNeighborY="-11960">
        <dgm:presLayoutVars>
          <dgm:bulletEnabled val="1"/>
        </dgm:presLayoutVars>
      </dgm:prSet>
      <dgm:spPr/>
      <dgm:t>
        <a:bodyPr/>
        <a:lstStyle/>
        <a:p>
          <a:endParaRPr lang="en-US"/>
        </a:p>
      </dgm:t>
    </dgm:pt>
    <dgm:pt modelId="{957CACA0-9A56-4373-9FC4-879585D29643}" type="pres">
      <dgm:prSet presAssocID="{D4394A92-27B2-4F5F-BEE8-A7E28F2DD7C7}" presName="bullet3b" presStyleLbl="node1" presStyleIdx="1" presStyleCnt="3" custScaleX="230509" custScaleY="182629" custLinFactX="91707" custLinFactNeighborX="100000" custLinFactNeighborY="7163"/>
      <dgm:spPr/>
    </dgm:pt>
    <dgm:pt modelId="{98ED0FFF-4999-4084-A39C-16E55E9EB0C2}" type="pres">
      <dgm:prSet presAssocID="{D4394A92-27B2-4F5F-BEE8-A7E28F2DD7C7}" presName="textBox3b" presStyleLbl="revTx" presStyleIdx="1" presStyleCnt="3" custScaleY="30397" custLinFactNeighborX="-4612" custLinFactNeighborY="-15291">
        <dgm:presLayoutVars>
          <dgm:bulletEnabled val="1"/>
        </dgm:presLayoutVars>
      </dgm:prSet>
      <dgm:spPr/>
      <dgm:t>
        <a:bodyPr/>
        <a:lstStyle/>
        <a:p>
          <a:endParaRPr lang="en-US"/>
        </a:p>
      </dgm:t>
    </dgm:pt>
    <dgm:pt modelId="{670EE10E-5FBE-4206-B7A8-8E79BF525586}" type="pres">
      <dgm:prSet presAssocID="{226374BE-F323-4602-AEA6-DC7FBB405EB9}" presName="bullet3c" presStyleLbl="node1" presStyleIdx="2" presStyleCnt="3" custScaleX="198730" custScaleY="138986" custLinFactX="62099" custLinFactNeighborX="100000" custLinFactNeighborY="44725"/>
      <dgm:spPr/>
    </dgm:pt>
    <dgm:pt modelId="{782CAC79-B639-4EE4-AD4E-3085EE289A7A}" type="pres">
      <dgm:prSet presAssocID="{226374BE-F323-4602-AEA6-DC7FBB405EB9}" presName="textBox3c" presStyleLbl="revTx" presStyleIdx="2" presStyleCnt="3" custScaleX="179863" custScaleY="57078" custLinFactNeighborX="9264" custLinFactNeighborY="-17063">
        <dgm:presLayoutVars>
          <dgm:bulletEnabled val="1"/>
        </dgm:presLayoutVars>
      </dgm:prSet>
      <dgm:spPr/>
      <dgm:t>
        <a:bodyPr/>
        <a:lstStyle/>
        <a:p>
          <a:endParaRPr lang="en-US"/>
        </a:p>
      </dgm:t>
    </dgm:pt>
  </dgm:ptLst>
  <dgm:cxnLst>
    <dgm:cxn modelId="{BAA65AEB-7C12-40B5-8F90-CEB64AAA0504}" srcId="{226CF203-908F-4CC9-9EA7-470FC51579A1}" destId="{D4394A92-27B2-4F5F-BEE8-A7E28F2DD7C7}" srcOrd="1" destOrd="0" parTransId="{8E436782-C831-432D-88CF-14A58F6A3B8D}" sibTransId="{1D5AD524-C56B-4E2E-AFF7-D9970F7FB985}"/>
    <dgm:cxn modelId="{A4851AD6-F9D5-4E95-9736-7E86A3720F7F}" type="presOf" srcId="{226CF203-908F-4CC9-9EA7-470FC51579A1}" destId="{B3CBE37B-9D6E-4C91-9E1A-0B057A36026E}" srcOrd="0" destOrd="0" presId="urn:microsoft.com/office/officeart/2005/8/layout/arrow2"/>
    <dgm:cxn modelId="{EA72F306-ACFF-4B7F-8108-B669B75E0F62}" type="presOf" srcId="{D4394A92-27B2-4F5F-BEE8-A7E28F2DD7C7}" destId="{98ED0FFF-4999-4084-A39C-16E55E9EB0C2}" srcOrd="0" destOrd="0" presId="urn:microsoft.com/office/officeart/2005/8/layout/arrow2"/>
    <dgm:cxn modelId="{E613F27F-CC24-4372-BC12-094781B24534}" srcId="{226CF203-908F-4CC9-9EA7-470FC51579A1}" destId="{226374BE-F323-4602-AEA6-DC7FBB405EB9}" srcOrd="2" destOrd="0" parTransId="{DD8BE288-C52B-4CDE-9D36-41517C93E9FF}" sibTransId="{2D769382-14E4-41A1-8346-824AD82ACE9D}"/>
    <dgm:cxn modelId="{F864B53F-8650-4B36-9510-5DAB69C5D4F4}" srcId="{226CF203-908F-4CC9-9EA7-470FC51579A1}" destId="{E418E68C-7570-4208-B36D-C4512D072697}" srcOrd="0" destOrd="0" parTransId="{BFABF317-F558-46A3-8BC1-DCD839606026}" sibTransId="{539FECAF-6B84-4169-938B-C40EAE6BDF72}"/>
    <dgm:cxn modelId="{D859D9A0-88AD-4E19-A1C6-135259B0EA88}" type="presOf" srcId="{226374BE-F323-4602-AEA6-DC7FBB405EB9}" destId="{782CAC79-B639-4EE4-AD4E-3085EE289A7A}" srcOrd="0" destOrd="0" presId="urn:microsoft.com/office/officeart/2005/8/layout/arrow2"/>
    <dgm:cxn modelId="{F80B485A-307E-4E34-8DC2-3CD4B0F32746}" type="presOf" srcId="{E418E68C-7570-4208-B36D-C4512D072697}" destId="{04314D18-5ED2-4FC1-A39E-7C6609BE97F6}" srcOrd="0" destOrd="0" presId="urn:microsoft.com/office/officeart/2005/8/layout/arrow2"/>
    <dgm:cxn modelId="{06CE58F6-22EF-4323-A5CC-652E49C341E8}" type="presParOf" srcId="{B3CBE37B-9D6E-4C91-9E1A-0B057A36026E}" destId="{E31B3C52-8CDC-4A62-B303-7ADDBF37D2CA}" srcOrd="0" destOrd="0" presId="urn:microsoft.com/office/officeart/2005/8/layout/arrow2"/>
    <dgm:cxn modelId="{D79E9046-F27B-4AA3-8310-6F00C7037F47}" type="presParOf" srcId="{B3CBE37B-9D6E-4C91-9E1A-0B057A36026E}" destId="{0A31AFD3-72DF-479A-A225-15465B8427E9}" srcOrd="1" destOrd="0" presId="urn:microsoft.com/office/officeart/2005/8/layout/arrow2"/>
    <dgm:cxn modelId="{525A79D8-1BD7-4C6F-B49E-9B2D924B0CF7}" type="presParOf" srcId="{0A31AFD3-72DF-479A-A225-15465B8427E9}" destId="{D26A1E95-FAD0-4F0C-99AF-E00EB2BCAF12}" srcOrd="0" destOrd="0" presId="urn:microsoft.com/office/officeart/2005/8/layout/arrow2"/>
    <dgm:cxn modelId="{678F6F8D-4B89-4C3F-92DF-A13B9611F5B7}" type="presParOf" srcId="{0A31AFD3-72DF-479A-A225-15465B8427E9}" destId="{04314D18-5ED2-4FC1-A39E-7C6609BE97F6}" srcOrd="1" destOrd="0" presId="urn:microsoft.com/office/officeart/2005/8/layout/arrow2"/>
    <dgm:cxn modelId="{72728C2F-F992-42AF-8279-23D6469FDD74}" type="presParOf" srcId="{0A31AFD3-72DF-479A-A225-15465B8427E9}" destId="{957CACA0-9A56-4373-9FC4-879585D29643}" srcOrd="2" destOrd="0" presId="urn:microsoft.com/office/officeart/2005/8/layout/arrow2"/>
    <dgm:cxn modelId="{36E26A44-4B51-409E-A1FF-7EEF07D39037}" type="presParOf" srcId="{0A31AFD3-72DF-479A-A225-15465B8427E9}" destId="{98ED0FFF-4999-4084-A39C-16E55E9EB0C2}" srcOrd="3" destOrd="0" presId="urn:microsoft.com/office/officeart/2005/8/layout/arrow2"/>
    <dgm:cxn modelId="{1F748F67-D745-41FB-8F26-2BB9773DC4E3}" type="presParOf" srcId="{0A31AFD3-72DF-479A-A225-15465B8427E9}" destId="{670EE10E-5FBE-4206-B7A8-8E79BF525586}" srcOrd="4" destOrd="0" presId="urn:microsoft.com/office/officeart/2005/8/layout/arrow2"/>
    <dgm:cxn modelId="{88155F98-D2F1-45C8-BF12-888632FB9A71}" type="presParOf" srcId="{0A31AFD3-72DF-479A-A225-15465B8427E9}" destId="{782CAC79-B639-4EE4-AD4E-3085EE289A7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A735D-8434-40DC-A88A-0C35BBDDB664}" type="doc">
      <dgm:prSet loTypeId="urn:microsoft.com/office/officeart/2005/8/layout/vList2" loCatId="list" qsTypeId="urn:microsoft.com/office/officeart/2005/8/quickstyle/simple1#2" qsCatId="simple" csTypeId="urn:microsoft.com/office/officeart/2005/8/colors/accent5_2" csCatId="accent5" phldr="1"/>
      <dgm:spPr/>
      <dgm:t>
        <a:bodyPr/>
        <a:lstStyle/>
        <a:p>
          <a:endParaRPr lang="en-US"/>
        </a:p>
      </dgm:t>
    </dgm:pt>
    <dgm:pt modelId="{E9907B08-BFE0-4280-98FD-A8797D1CEC3C}">
      <dgm:prSet phldrT="[Text]" custT="1"/>
      <dgm:spPr/>
      <dgm:t>
        <a:bodyPr/>
        <a:lstStyle/>
        <a:p>
          <a:pPr algn="ctr"/>
          <a:r>
            <a:rPr lang="en-US" sz="1800" b="1" dirty="0" err="1" smtClean="0"/>
            <a:t>Estrés</a:t>
          </a:r>
          <a:r>
            <a:rPr lang="en-US" sz="1800" b="1" dirty="0" smtClean="0"/>
            <a:t>, </a:t>
          </a:r>
          <a:r>
            <a:rPr lang="en-US" sz="1800" b="1" dirty="0" err="1" smtClean="0"/>
            <a:t>frustración</a:t>
          </a:r>
          <a:r>
            <a:rPr lang="en-US" sz="1800" b="1" dirty="0" smtClean="0"/>
            <a:t> and </a:t>
          </a:r>
          <a:r>
            <a:rPr lang="en-US" sz="1800" b="1" dirty="0" err="1" smtClean="0"/>
            <a:t>ansiedad</a:t>
          </a:r>
          <a:endParaRPr lang="en-US" sz="1800" b="1" dirty="0"/>
        </a:p>
      </dgm:t>
    </dgm:pt>
    <dgm:pt modelId="{5D9D5B20-1C54-4068-AF23-B57248D6C4C8}" type="parTrans" cxnId="{35E25657-B484-4B15-B5A5-02FEAAA4CB36}">
      <dgm:prSet/>
      <dgm:spPr/>
      <dgm:t>
        <a:bodyPr/>
        <a:lstStyle/>
        <a:p>
          <a:endParaRPr lang="en-US"/>
        </a:p>
      </dgm:t>
    </dgm:pt>
    <dgm:pt modelId="{414F4E86-F7FB-454E-9129-9AB12E653B7B}" type="sibTrans" cxnId="{35E25657-B484-4B15-B5A5-02FEAAA4CB36}">
      <dgm:prSet/>
      <dgm:spPr/>
      <dgm:t>
        <a:bodyPr/>
        <a:lstStyle/>
        <a:p>
          <a:endParaRPr lang="en-US"/>
        </a:p>
      </dgm:t>
    </dgm:pt>
    <dgm:pt modelId="{3E64E4C4-C91F-4BD2-98E2-702E5BF1DF5C}">
      <dgm:prSet phldrT="[Text]" custT="1"/>
      <dgm:spPr/>
      <dgm:t>
        <a:bodyPr/>
        <a:lstStyle/>
        <a:p>
          <a:pPr algn="ctr"/>
          <a:r>
            <a:rPr lang="en-US" sz="1800" b="1" dirty="0" err="1" smtClean="0"/>
            <a:t>Pérdida</a:t>
          </a:r>
          <a:r>
            <a:rPr lang="en-US" sz="1800" b="1" dirty="0" smtClean="0"/>
            <a:t> de </a:t>
          </a:r>
          <a:r>
            <a:rPr lang="en-US" sz="1800" b="1" dirty="0" err="1" smtClean="0"/>
            <a:t>sueño</a:t>
          </a:r>
          <a:endParaRPr lang="en-US" sz="1800" b="1" dirty="0"/>
        </a:p>
      </dgm:t>
    </dgm:pt>
    <dgm:pt modelId="{BFE54627-84DE-4EF8-8E4E-BA05E31175DD}" type="parTrans" cxnId="{CAAA030A-1818-480E-83DF-E62FAB3B558B}">
      <dgm:prSet/>
      <dgm:spPr/>
      <dgm:t>
        <a:bodyPr/>
        <a:lstStyle/>
        <a:p>
          <a:endParaRPr lang="en-US"/>
        </a:p>
      </dgm:t>
    </dgm:pt>
    <dgm:pt modelId="{2B677E74-C0D5-4587-ADF1-ED8E69DBA106}" type="sibTrans" cxnId="{CAAA030A-1818-480E-83DF-E62FAB3B558B}">
      <dgm:prSet/>
      <dgm:spPr/>
      <dgm:t>
        <a:bodyPr/>
        <a:lstStyle/>
        <a:p>
          <a:endParaRPr lang="en-US"/>
        </a:p>
      </dgm:t>
    </dgm:pt>
    <dgm:pt modelId="{5A968334-DE05-4998-BA01-2ECA3F5BC4E9}">
      <dgm:prSet custT="1"/>
      <dgm:spPr/>
      <dgm:t>
        <a:bodyPr/>
        <a:lstStyle/>
        <a:p>
          <a:pPr algn="ctr"/>
          <a:r>
            <a:rPr lang="en-US" sz="1800" b="1" dirty="0" smtClean="0"/>
            <a:t>Strained or broken relationships</a:t>
          </a:r>
        </a:p>
      </dgm:t>
    </dgm:pt>
    <dgm:pt modelId="{70CF8B68-F8CD-49DA-96E7-6102D4693502}" type="parTrans" cxnId="{081DDD52-B9B0-4BB6-9625-8BEF3AF02F56}">
      <dgm:prSet/>
      <dgm:spPr/>
      <dgm:t>
        <a:bodyPr/>
        <a:lstStyle/>
        <a:p>
          <a:endParaRPr lang="en-US"/>
        </a:p>
      </dgm:t>
    </dgm:pt>
    <dgm:pt modelId="{0AD002CA-66CD-4639-AE78-0A9E0747D0C1}" type="sibTrans" cxnId="{081DDD52-B9B0-4BB6-9625-8BEF3AF02F56}">
      <dgm:prSet/>
      <dgm:spPr/>
      <dgm:t>
        <a:bodyPr/>
        <a:lstStyle/>
        <a:p>
          <a:endParaRPr lang="en-US"/>
        </a:p>
      </dgm:t>
    </dgm:pt>
    <dgm:pt modelId="{82FE02E0-6265-4734-A90D-171624BC6479}">
      <dgm:prSet custT="1"/>
      <dgm:spPr/>
      <dgm:t>
        <a:bodyPr/>
        <a:lstStyle/>
        <a:p>
          <a:pPr algn="ctr"/>
          <a:r>
            <a:rPr lang="en-US" sz="1800" b="1" dirty="0" err="1" smtClean="0"/>
            <a:t>Quejas</a:t>
          </a:r>
          <a:r>
            <a:rPr lang="en-US" sz="1800" b="1" dirty="0" smtClean="0"/>
            <a:t> y </a:t>
          </a:r>
          <a:r>
            <a:rPr lang="en-US" sz="1800" b="1" dirty="0" err="1" smtClean="0"/>
            <a:t>Litijios</a:t>
          </a:r>
          <a:endParaRPr lang="en-US" sz="1800" b="1" dirty="0" smtClean="0"/>
        </a:p>
      </dgm:t>
    </dgm:pt>
    <dgm:pt modelId="{F6801B50-74AA-4929-8BAD-169B047BAC0F}" type="parTrans" cxnId="{56E17D63-C4DF-4F2A-8824-5C52ACE57E09}">
      <dgm:prSet/>
      <dgm:spPr/>
      <dgm:t>
        <a:bodyPr/>
        <a:lstStyle/>
        <a:p>
          <a:endParaRPr lang="en-US"/>
        </a:p>
      </dgm:t>
    </dgm:pt>
    <dgm:pt modelId="{41E3355F-9D02-4DFE-8C80-31DFDD31E814}" type="sibTrans" cxnId="{56E17D63-C4DF-4F2A-8824-5C52ACE57E09}">
      <dgm:prSet/>
      <dgm:spPr/>
      <dgm:t>
        <a:bodyPr/>
        <a:lstStyle/>
        <a:p>
          <a:endParaRPr lang="en-US"/>
        </a:p>
      </dgm:t>
    </dgm:pt>
    <dgm:pt modelId="{5A0974D3-4962-41B3-9233-4FC8387E2BFD}">
      <dgm:prSet custT="1"/>
      <dgm:spPr/>
      <dgm:t>
        <a:bodyPr/>
        <a:lstStyle/>
        <a:p>
          <a:pPr algn="ctr"/>
          <a:r>
            <a:rPr lang="en-US" sz="1800" b="1" dirty="0" err="1" smtClean="0"/>
            <a:t>Ausentismo</a:t>
          </a:r>
          <a:r>
            <a:rPr lang="en-US" sz="1800" b="1" dirty="0" smtClean="0"/>
            <a:t> de </a:t>
          </a:r>
          <a:r>
            <a:rPr lang="en-US" sz="1800" b="1" dirty="0" err="1" smtClean="0"/>
            <a:t>Emplesados</a:t>
          </a:r>
          <a:endParaRPr lang="en-US" sz="1800" b="1" dirty="0" smtClean="0"/>
        </a:p>
      </dgm:t>
    </dgm:pt>
    <dgm:pt modelId="{66B47078-49FC-488D-B4C1-1652FF3A00A5}" type="parTrans" cxnId="{4E0EEEDD-B159-43D3-9825-FD82C98A559F}">
      <dgm:prSet/>
      <dgm:spPr/>
      <dgm:t>
        <a:bodyPr/>
        <a:lstStyle/>
        <a:p>
          <a:endParaRPr lang="en-US"/>
        </a:p>
      </dgm:t>
    </dgm:pt>
    <dgm:pt modelId="{4B5B630D-A58B-400D-B49C-432B92A3AAC7}" type="sibTrans" cxnId="{4E0EEEDD-B159-43D3-9825-FD82C98A559F}">
      <dgm:prSet/>
      <dgm:spPr/>
      <dgm:t>
        <a:bodyPr/>
        <a:lstStyle/>
        <a:p>
          <a:endParaRPr lang="en-US"/>
        </a:p>
      </dgm:t>
    </dgm:pt>
    <dgm:pt modelId="{E79D662E-8B27-4C27-8DFF-56FB36615FF8}">
      <dgm:prSet custT="1"/>
      <dgm:spPr/>
      <dgm:t>
        <a:bodyPr/>
        <a:lstStyle/>
        <a:p>
          <a:pPr algn="ctr"/>
          <a:r>
            <a:rPr lang="en-US" sz="1800" b="1" dirty="0" err="1" smtClean="0"/>
            <a:t>Rotación</a:t>
          </a:r>
          <a:r>
            <a:rPr lang="en-US" sz="1800" b="1" dirty="0" smtClean="0"/>
            <a:t> de </a:t>
          </a:r>
          <a:r>
            <a:rPr lang="en-US" sz="1800" b="1" dirty="0" err="1" smtClean="0"/>
            <a:t>Empleados</a:t>
          </a:r>
          <a:endParaRPr lang="en-US" sz="1800" b="1" dirty="0" smtClean="0"/>
        </a:p>
      </dgm:t>
    </dgm:pt>
    <dgm:pt modelId="{539E100E-5489-42E8-AF36-BBB39C12DD13}" type="parTrans" cxnId="{2DBA455F-63EA-4C21-B2F2-1ACF0165135F}">
      <dgm:prSet/>
      <dgm:spPr/>
      <dgm:t>
        <a:bodyPr/>
        <a:lstStyle/>
        <a:p>
          <a:endParaRPr lang="en-US"/>
        </a:p>
      </dgm:t>
    </dgm:pt>
    <dgm:pt modelId="{986A5FDC-7B6E-435B-AD2B-02603D9AB77A}" type="sibTrans" cxnId="{2DBA455F-63EA-4C21-B2F2-1ACF0165135F}">
      <dgm:prSet/>
      <dgm:spPr/>
      <dgm:t>
        <a:bodyPr/>
        <a:lstStyle/>
        <a:p>
          <a:endParaRPr lang="en-US"/>
        </a:p>
      </dgm:t>
    </dgm:pt>
    <dgm:pt modelId="{8E16FDA4-2952-4C78-8EB8-16F455D2573A}">
      <dgm:prSet custT="1"/>
      <dgm:spPr/>
      <dgm:t>
        <a:bodyPr/>
        <a:lstStyle/>
        <a:p>
          <a:pPr algn="ctr"/>
          <a:r>
            <a:rPr lang="en-US" sz="1800" b="1" dirty="0" err="1" smtClean="0"/>
            <a:t>Pérdida</a:t>
          </a:r>
          <a:r>
            <a:rPr lang="en-US" sz="1800" b="1" dirty="0" smtClean="0"/>
            <a:t> de </a:t>
          </a:r>
          <a:r>
            <a:rPr lang="en-US" sz="1800" b="1" dirty="0" err="1" smtClean="0"/>
            <a:t>Productividad</a:t>
          </a:r>
          <a:endParaRPr lang="en-US" sz="1800" b="1" dirty="0" smtClean="0"/>
        </a:p>
      </dgm:t>
    </dgm:pt>
    <dgm:pt modelId="{DDBC0B75-C7E2-4BCE-B5F7-6591B8612C75}" type="parTrans" cxnId="{5892DE50-C983-4F36-892D-8F746447F2C9}">
      <dgm:prSet/>
      <dgm:spPr/>
      <dgm:t>
        <a:bodyPr/>
        <a:lstStyle/>
        <a:p>
          <a:endParaRPr lang="en-US"/>
        </a:p>
      </dgm:t>
    </dgm:pt>
    <dgm:pt modelId="{B8557602-66A8-45AF-BFF1-3FA86A7CE79A}" type="sibTrans" cxnId="{5892DE50-C983-4F36-892D-8F746447F2C9}">
      <dgm:prSet/>
      <dgm:spPr/>
      <dgm:t>
        <a:bodyPr/>
        <a:lstStyle/>
        <a:p>
          <a:endParaRPr lang="en-US"/>
        </a:p>
      </dgm:t>
    </dgm:pt>
    <dgm:pt modelId="{AA8D723C-1BD4-454B-88BB-09E743BD1703}">
      <dgm:prSet custT="1"/>
      <dgm:spPr/>
      <dgm:t>
        <a:bodyPr/>
        <a:lstStyle/>
        <a:p>
          <a:pPr algn="ctr"/>
          <a:r>
            <a:rPr lang="en-US" sz="1800" b="1" dirty="0" smtClean="0"/>
            <a:t>Decrease in customer service quality</a:t>
          </a:r>
        </a:p>
      </dgm:t>
    </dgm:pt>
    <dgm:pt modelId="{E2016C1C-A8F9-4D71-A0CF-121F7F2140D7}" type="parTrans" cxnId="{9E2DF5C9-312D-4173-AB6A-5B026228F091}">
      <dgm:prSet/>
      <dgm:spPr/>
      <dgm:t>
        <a:bodyPr/>
        <a:lstStyle/>
        <a:p>
          <a:endParaRPr lang="en-US"/>
        </a:p>
      </dgm:t>
    </dgm:pt>
    <dgm:pt modelId="{E9BF5D6D-AEA8-4031-886B-58ED645A9983}" type="sibTrans" cxnId="{9E2DF5C9-312D-4173-AB6A-5B026228F091}">
      <dgm:prSet/>
      <dgm:spPr/>
      <dgm:t>
        <a:bodyPr/>
        <a:lstStyle/>
        <a:p>
          <a:endParaRPr lang="en-US"/>
        </a:p>
      </dgm:t>
    </dgm:pt>
    <dgm:pt modelId="{A8059FF7-4CCE-4258-B975-962C653312EF}">
      <dgm:prSet custT="1"/>
      <dgm:spPr/>
      <dgm:t>
        <a:bodyPr/>
        <a:lstStyle/>
        <a:p>
          <a:pPr algn="ctr"/>
          <a:r>
            <a:rPr lang="en-US" sz="1800" b="1" dirty="0" smtClean="0"/>
            <a:t>Injury and accidents</a:t>
          </a:r>
        </a:p>
      </dgm:t>
    </dgm:pt>
    <dgm:pt modelId="{738FA99A-2DA1-40F5-B4FC-7CD2F1B90529}" type="parTrans" cxnId="{40C04A83-7FE2-43D4-95E8-57AE7D1A883D}">
      <dgm:prSet/>
      <dgm:spPr/>
      <dgm:t>
        <a:bodyPr/>
        <a:lstStyle/>
        <a:p>
          <a:endParaRPr lang="en-US"/>
        </a:p>
      </dgm:t>
    </dgm:pt>
    <dgm:pt modelId="{BC37AD8B-4F58-474F-80F6-1C6F39871A45}" type="sibTrans" cxnId="{40C04A83-7FE2-43D4-95E8-57AE7D1A883D}">
      <dgm:prSet/>
      <dgm:spPr/>
      <dgm:t>
        <a:bodyPr/>
        <a:lstStyle/>
        <a:p>
          <a:endParaRPr lang="en-US"/>
        </a:p>
      </dgm:t>
    </dgm:pt>
    <dgm:pt modelId="{2BA2F0CB-1202-4B48-AFE1-D071910715F7}">
      <dgm:prSet custT="1"/>
      <dgm:spPr/>
      <dgm:t>
        <a:bodyPr/>
        <a:lstStyle/>
        <a:p>
          <a:pPr algn="ctr"/>
          <a:r>
            <a:rPr lang="en-US" sz="1800" b="1" dirty="0" smtClean="0"/>
            <a:t>Disability claims</a:t>
          </a:r>
        </a:p>
      </dgm:t>
    </dgm:pt>
    <dgm:pt modelId="{7FB94FFD-CE2F-4602-912C-690DEE1A6415}" type="parTrans" cxnId="{FD521F9C-76FB-4F09-A7EB-7FCD46496EA5}">
      <dgm:prSet/>
      <dgm:spPr/>
      <dgm:t>
        <a:bodyPr/>
        <a:lstStyle/>
        <a:p>
          <a:endParaRPr lang="en-US"/>
        </a:p>
      </dgm:t>
    </dgm:pt>
    <dgm:pt modelId="{ADC5AA1F-A187-4BBF-A180-D3391C0625C1}" type="sibTrans" cxnId="{FD521F9C-76FB-4F09-A7EB-7FCD46496EA5}">
      <dgm:prSet/>
      <dgm:spPr/>
      <dgm:t>
        <a:bodyPr/>
        <a:lstStyle/>
        <a:p>
          <a:endParaRPr lang="en-US"/>
        </a:p>
      </dgm:t>
    </dgm:pt>
    <dgm:pt modelId="{47B1245A-FD92-48F7-A7E0-399FD0D8EE48}">
      <dgm:prSet custT="1"/>
      <dgm:spPr/>
      <dgm:t>
        <a:bodyPr/>
        <a:lstStyle/>
        <a:p>
          <a:pPr algn="ctr"/>
          <a:r>
            <a:rPr lang="en-US" sz="1800" b="1" dirty="0" err="1" smtClean="0"/>
            <a:t>Presentismo</a:t>
          </a:r>
          <a:r>
            <a:rPr lang="en-US" sz="1800" b="1" dirty="0" smtClean="0"/>
            <a:t> </a:t>
          </a:r>
          <a:endParaRPr lang="en-US" sz="1800" b="1" dirty="0"/>
        </a:p>
      </dgm:t>
    </dgm:pt>
    <dgm:pt modelId="{D268549B-D537-4375-87FA-4D3A0AA8ECE3}" type="parTrans" cxnId="{C61AC2D0-3A34-4009-837F-507A451F7370}">
      <dgm:prSet/>
      <dgm:spPr/>
      <dgm:t>
        <a:bodyPr/>
        <a:lstStyle/>
        <a:p>
          <a:endParaRPr lang="en-US"/>
        </a:p>
      </dgm:t>
    </dgm:pt>
    <dgm:pt modelId="{DD936B94-42C2-4FBF-8960-8CEA3BEAC62D}" type="sibTrans" cxnId="{C61AC2D0-3A34-4009-837F-507A451F7370}">
      <dgm:prSet/>
      <dgm:spPr/>
      <dgm:t>
        <a:bodyPr/>
        <a:lstStyle/>
        <a:p>
          <a:endParaRPr lang="en-US"/>
        </a:p>
      </dgm:t>
    </dgm:pt>
    <dgm:pt modelId="{1E547440-21FB-4E1F-9E63-22F773812586}">
      <dgm:prSet custT="1"/>
      <dgm:spPr/>
      <dgm:t>
        <a:bodyPr/>
        <a:lstStyle/>
        <a:p>
          <a:pPr algn="ctr"/>
          <a:r>
            <a:rPr lang="en-US" sz="1800" b="1" dirty="0" smtClean="0"/>
            <a:t>Sabotage</a:t>
          </a:r>
        </a:p>
      </dgm:t>
    </dgm:pt>
    <dgm:pt modelId="{160BACA4-E816-4D85-8FBF-A8DED418C4AF}" type="sibTrans" cxnId="{1695EDBD-56F2-4FF7-863A-4E19BAC62710}">
      <dgm:prSet/>
      <dgm:spPr/>
      <dgm:t>
        <a:bodyPr/>
        <a:lstStyle/>
        <a:p>
          <a:endParaRPr lang="en-US"/>
        </a:p>
      </dgm:t>
    </dgm:pt>
    <dgm:pt modelId="{857BFB23-0098-4899-B8C3-E55675237C11}" type="parTrans" cxnId="{1695EDBD-56F2-4FF7-863A-4E19BAC62710}">
      <dgm:prSet/>
      <dgm:spPr/>
      <dgm:t>
        <a:bodyPr/>
        <a:lstStyle/>
        <a:p>
          <a:endParaRPr lang="en-US"/>
        </a:p>
      </dgm:t>
    </dgm:pt>
    <dgm:pt modelId="{B4F46828-3226-413F-B427-83B8ADA041C1}" type="pres">
      <dgm:prSet presAssocID="{116A735D-8434-40DC-A88A-0C35BBDDB664}" presName="linear" presStyleCnt="0">
        <dgm:presLayoutVars>
          <dgm:animLvl val="lvl"/>
          <dgm:resizeHandles val="exact"/>
        </dgm:presLayoutVars>
      </dgm:prSet>
      <dgm:spPr/>
      <dgm:t>
        <a:bodyPr/>
        <a:lstStyle/>
        <a:p>
          <a:endParaRPr lang="en-US"/>
        </a:p>
      </dgm:t>
    </dgm:pt>
    <dgm:pt modelId="{F40FEFF6-5FE5-4D43-9903-949FD42BC466}" type="pres">
      <dgm:prSet presAssocID="{E9907B08-BFE0-4280-98FD-A8797D1CEC3C}" presName="parentText" presStyleLbl="node1" presStyleIdx="0" presStyleCnt="12" custLinFactNeighborY="-65677">
        <dgm:presLayoutVars>
          <dgm:chMax val="0"/>
          <dgm:bulletEnabled val="1"/>
        </dgm:presLayoutVars>
      </dgm:prSet>
      <dgm:spPr/>
      <dgm:t>
        <a:bodyPr/>
        <a:lstStyle/>
        <a:p>
          <a:endParaRPr lang="en-US"/>
        </a:p>
      </dgm:t>
    </dgm:pt>
    <dgm:pt modelId="{DFF3FC44-0CF8-45F1-AA1A-461970FB792A}" type="pres">
      <dgm:prSet presAssocID="{414F4E86-F7FB-454E-9129-9AB12E653B7B}" presName="spacer" presStyleCnt="0"/>
      <dgm:spPr/>
      <dgm:t>
        <a:bodyPr/>
        <a:lstStyle/>
        <a:p>
          <a:endParaRPr lang="en-US"/>
        </a:p>
      </dgm:t>
    </dgm:pt>
    <dgm:pt modelId="{6E3A937F-5862-4D7A-BAE9-A8C930E43814}" type="pres">
      <dgm:prSet presAssocID="{3E64E4C4-C91F-4BD2-98E2-702E5BF1DF5C}" presName="parentText" presStyleLbl="node1" presStyleIdx="1" presStyleCnt="12">
        <dgm:presLayoutVars>
          <dgm:chMax val="0"/>
          <dgm:bulletEnabled val="1"/>
        </dgm:presLayoutVars>
      </dgm:prSet>
      <dgm:spPr/>
      <dgm:t>
        <a:bodyPr/>
        <a:lstStyle/>
        <a:p>
          <a:endParaRPr lang="en-US"/>
        </a:p>
      </dgm:t>
    </dgm:pt>
    <dgm:pt modelId="{08A0AE95-24BF-41DE-A727-F37E50CC95E2}" type="pres">
      <dgm:prSet presAssocID="{2B677E74-C0D5-4587-ADF1-ED8E69DBA106}" presName="spacer" presStyleCnt="0"/>
      <dgm:spPr/>
      <dgm:t>
        <a:bodyPr/>
        <a:lstStyle/>
        <a:p>
          <a:endParaRPr lang="en-US"/>
        </a:p>
      </dgm:t>
    </dgm:pt>
    <dgm:pt modelId="{DD9A8FC4-C731-4812-8019-2FC22719E311}" type="pres">
      <dgm:prSet presAssocID="{8E16FDA4-2952-4C78-8EB8-16F455D2573A}" presName="parentText" presStyleLbl="node1" presStyleIdx="2" presStyleCnt="12">
        <dgm:presLayoutVars>
          <dgm:chMax val="0"/>
          <dgm:bulletEnabled val="1"/>
        </dgm:presLayoutVars>
      </dgm:prSet>
      <dgm:spPr/>
      <dgm:t>
        <a:bodyPr/>
        <a:lstStyle/>
        <a:p>
          <a:endParaRPr lang="en-US"/>
        </a:p>
      </dgm:t>
    </dgm:pt>
    <dgm:pt modelId="{7105984F-9CCD-4E19-B972-F91A676E6042}" type="pres">
      <dgm:prSet presAssocID="{B8557602-66A8-45AF-BFF1-3FA86A7CE79A}" presName="spacer" presStyleCnt="0"/>
      <dgm:spPr/>
      <dgm:t>
        <a:bodyPr/>
        <a:lstStyle/>
        <a:p>
          <a:endParaRPr lang="en-US"/>
        </a:p>
      </dgm:t>
    </dgm:pt>
    <dgm:pt modelId="{922E9D74-C89A-41A4-9AE8-314BA9B39FAC}" type="pres">
      <dgm:prSet presAssocID="{E79D662E-8B27-4C27-8DFF-56FB36615FF8}" presName="parentText" presStyleLbl="node1" presStyleIdx="3" presStyleCnt="12">
        <dgm:presLayoutVars>
          <dgm:chMax val="0"/>
          <dgm:bulletEnabled val="1"/>
        </dgm:presLayoutVars>
      </dgm:prSet>
      <dgm:spPr/>
      <dgm:t>
        <a:bodyPr/>
        <a:lstStyle/>
        <a:p>
          <a:endParaRPr lang="en-US"/>
        </a:p>
      </dgm:t>
    </dgm:pt>
    <dgm:pt modelId="{4A40C53B-36A6-43D6-94DD-BCAD8F25FB19}" type="pres">
      <dgm:prSet presAssocID="{986A5FDC-7B6E-435B-AD2B-02603D9AB77A}" presName="spacer" presStyleCnt="0"/>
      <dgm:spPr/>
      <dgm:t>
        <a:bodyPr/>
        <a:lstStyle/>
        <a:p>
          <a:endParaRPr lang="en-US"/>
        </a:p>
      </dgm:t>
    </dgm:pt>
    <dgm:pt modelId="{EE04BAC8-69D5-4BE8-AF76-98F6D5A59ED1}" type="pres">
      <dgm:prSet presAssocID="{5A0974D3-4962-41B3-9233-4FC8387E2BFD}" presName="parentText" presStyleLbl="node1" presStyleIdx="4" presStyleCnt="12">
        <dgm:presLayoutVars>
          <dgm:chMax val="0"/>
          <dgm:bulletEnabled val="1"/>
        </dgm:presLayoutVars>
      </dgm:prSet>
      <dgm:spPr/>
      <dgm:t>
        <a:bodyPr/>
        <a:lstStyle/>
        <a:p>
          <a:endParaRPr lang="en-US"/>
        </a:p>
      </dgm:t>
    </dgm:pt>
    <dgm:pt modelId="{DECEA40A-5C4C-46E5-AD00-40A0989F7D91}" type="pres">
      <dgm:prSet presAssocID="{4B5B630D-A58B-400D-B49C-432B92A3AAC7}" presName="spacer" presStyleCnt="0"/>
      <dgm:spPr/>
      <dgm:t>
        <a:bodyPr/>
        <a:lstStyle/>
        <a:p>
          <a:endParaRPr lang="en-US"/>
        </a:p>
      </dgm:t>
    </dgm:pt>
    <dgm:pt modelId="{43E65684-794B-4AA5-896C-F413498203E9}" type="pres">
      <dgm:prSet presAssocID="{47B1245A-FD92-48F7-A7E0-399FD0D8EE48}" presName="parentText" presStyleLbl="node1" presStyleIdx="5" presStyleCnt="12">
        <dgm:presLayoutVars>
          <dgm:chMax val="0"/>
          <dgm:bulletEnabled val="1"/>
        </dgm:presLayoutVars>
      </dgm:prSet>
      <dgm:spPr/>
      <dgm:t>
        <a:bodyPr/>
        <a:lstStyle/>
        <a:p>
          <a:endParaRPr lang="en-US"/>
        </a:p>
      </dgm:t>
    </dgm:pt>
    <dgm:pt modelId="{45F35E21-FAF7-4FD7-BB03-EEF90CD054B6}" type="pres">
      <dgm:prSet presAssocID="{DD936B94-42C2-4FBF-8960-8CEA3BEAC62D}" presName="spacer" presStyleCnt="0"/>
      <dgm:spPr/>
      <dgm:t>
        <a:bodyPr/>
        <a:lstStyle/>
        <a:p>
          <a:endParaRPr lang="en-US"/>
        </a:p>
      </dgm:t>
    </dgm:pt>
    <dgm:pt modelId="{D6B715B8-02BA-4DF8-BC01-E42AB9125EC0}" type="pres">
      <dgm:prSet presAssocID="{82FE02E0-6265-4734-A90D-171624BC6479}" presName="parentText" presStyleLbl="node1" presStyleIdx="6" presStyleCnt="12">
        <dgm:presLayoutVars>
          <dgm:chMax val="0"/>
          <dgm:bulletEnabled val="1"/>
        </dgm:presLayoutVars>
      </dgm:prSet>
      <dgm:spPr/>
      <dgm:t>
        <a:bodyPr/>
        <a:lstStyle/>
        <a:p>
          <a:endParaRPr lang="en-US"/>
        </a:p>
      </dgm:t>
    </dgm:pt>
    <dgm:pt modelId="{B1342D41-26C1-48A3-82FC-799A3E8BAEF0}" type="pres">
      <dgm:prSet presAssocID="{41E3355F-9D02-4DFE-8C80-31DFDD31E814}" presName="spacer" presStyleCnt="0"/>
      <dgm:spPr/>
      <dgm:t>
        <a:bodyPr/>
        <a:lstStyle/>
        <a:p>
          <a:endParaRPr lang="en-US"/>
        </a:p>
      </dgm:t>
    </dgm:pt>
    <dgm:pt modelId="{AC41FDEA-FF41-49D0-8885-EA885C822AA8}" type="pres">
      <dgm:prSet presAssocID="{5A968334-DE05-4998-BA01-2ECA3F5BC4E9}" presName="parentText" presStyleLbl="node1" presStyleIdx="7" presStyleCnt="12">
        <dgm:presLayoutVars>
          <dgm:chMax val="0"/>
          <dgm:bulletEnabled val="1"/>
        </dgm:presLayoutVars>
      </dgm:prSet>
      <dgm:spPr/>
      <dgm:t>
        <a:bodyPr/>
        <a:lstStyle/>
        <a:p>
          <a:endParaRPr lang="en-US"/>
        </a:p>
      </dgm:t>
    </dgm:pt>
    <dgm:pt modelId="{E98B63D1-64A9-4A37-8835-C25B309EDAC0}" type="pres">
      <dgm:prSet presAssocID="{0AD002CA-66CD-4639-AE78-0A9E0747D0C1}" presName="spacer" presStyleCnt="0"/>
      <dgm:spPr/>
      <dgm:t>
        <a:bodyPr/>
        <a:lstStyle/>
        <a:p>
          <a:endParaRPr lang="en-US"/>
        </a:p>
      </dgm:t>
    </dgm:pt>
    <dgm:pt modelId="{FE49D2C7-6FE4-4AE6-AECD-4CADEB1F5D5C}" type="pres">
      <dgm:prSet presAssocID="{AA8D723C-1BD4-454B-88BB-09E743BD1703}" presName="parentText" presStyleLbl="node1" presStyleIdx="8" presStyleCnt="12">
        <dgm:presLayoutVars>
          <dgm:chMax val="0"/>
          <dgm:bulletEnabled val="1"/>
        </dgm:presLayoutVars>
      </dgm:prSet>
      <dgm:spPr/>
      <dgm:t>
        <a:bodyPr/>
        <a:lstStyle/>
        <a:p>
          <a:endParaRPr lang="en-US"/>
        </a:p>
      </dgm:t>
    </dgm:pt>
    <dgm:pt modelId="{BA0F67ED-348B-4BFD-85DA-D6A3928FE2A6}" type="pres">
      <dgm:prSet presAssocID="{E9BF5D6D-AEA8-4031-886B-58ED645A9983}" presName="spacer" presStyleCnt="0"/>
      <dgm:spPr/>
      <dgm:t>
        <a:bodyPr/>
        <a:lstStyle/>
        <a:p>
          <a:endParaRPr lang="en-US"/>
        </a:p>
      </dgm:t>
    </dgm:pt>
    <dgm:pt modelId="{D7C4EB10-4C75-4406-AE75-050D511B818A}" type="pres">
      <dgm:prSet presAssocID="{A8059FF7-4CCE-4258-B975-962C653312EF}" presName="parentText" presStyleLbl="node1" presStyleIdx="9" presStyleCnt="12">
        <dgm:presLayoutVars>
          <dgm:chMax val="0"/>
          <dgm:bulletEnabled val="1"/>
        </dgm:presLayoutVars>
      </dgm:prSet>
      <dgm:spPr/>
      <dgm:t>
        <a:bodyPr/>
        <a:lstStyle/>
        <a:p>
          <a:endParaRPr lang="en-US"/>
        </a:p>
      </dgm:t>
    </dgm:pt>
    <dgm:pt modelId="{E9988163-2F95-4BAF-B93D-381FFB1D69E5}" type="pres">
      <dgm:prSet presAssocID="{BC37AD8B-4F58-474F-80F6-1C6F39871A45}" presName="spacer" presStyleCnt="0"/>
      <dgm:spPr/>
      <dgm:t>
        <a:bodyPr/>
        <a:lstStyle/>
        <a:p>
          <a:endParaRPr lang="en-US"/>
        </a:p>
      </dgm:t>
    </dgm:pt>
    <dgm:pt modelId="{9FCB4DD0-6146-42E2-8540-DF921B3A1954}" type="pres">
      <dgm:prSet presAssocID="{2BA2F0CB-1202-4B48-AFE1-D071910715F7}" presName="parentText" presStyleLbl="node1" presStyleIdx="10" presStyleCnt="12">
        <dgm:presLayoutVars>
          <dgm:chMax val="0"/>
          <dgm:bulletEnabled val="1"/>
        </dgm:presLayoutVars>
      </dgm:prSet>
      <dgm:spPr/>
      <dgm:t>
        <a:bodyPr/>
        <a:lstStyle/>
        <a:p>
          <a:endParaRPr lang="en-US"/>
        </a:p>
      </dgm:t>
    </dgm:pt>
    <dgm:pt modelId="{5A441096-A4F1-45F7-B027-FE80E659D52E}" type="pres">
      <dgm:prSet presAssocID="{ADC5AA1F-A187-4BBF-A180-D3391C0625C1}" presName="spacer" presStyleCnt="0"/>
      <dgm:spPr/>
      <dgm:t>
        <a:bodyPr/>
        <a:lstStyle/>
        <a:p>
          <a:endParaRPr lang="en-US"/>
        </a:p>
      </dgm:t>
    </dgm:pt>
    <dgm:pt modelId="{F2B1DF84-4B3B-48A7-8B2E-923FF9D5B673}" type="pres">
      <dgm:prSet presAssocID="{1E547440-21FB-4E1F-9E63-22F773812586}" presName="parentText" presStyleLbl="node1" presStyleIdx="11" presStyleCnt="12">
        <dgm:presLayoutVars>
          <dgm:chMax val="0"/>
          <dgm:bulletEnabled val="1"/>
        </dgm:presLayoutVars>
      </dgm:prSet>
      <dgm:spPr/>
      <dgm:t>
        <a:bodyPr/>
        <a:lstStyle/>
        <a:p>
          <a:endParaRPr lang="en-US"/>
        </a:p>
      </dgm:t>
    </dgm:pt>
  </dgm:ptLst>
  <dgm:cxnLst>
    <dgm:cxn modelId="{C61AC2D0-3A34-4009-837F-507A451F7370}" srcId="{116A735D-8434-40DC-A88A-0C35BBDDB664}" destId="{47B1245A-FD92-48F7-A7E0-399FD0D8EE48}" srcOrd="5" destOrd="0" parTransId="{D268549B-D537-4375-87FA-4D3A0AA8ECE3}" sibTransId="{DD936B94-42C2-4FBF-8960-8CEA3BEAC62D}"/>
    <dgm:cxn modelId="{3E205295-4EFE-4413-AF99-ABF36A2214E6}" type="presOf" srcId="{5A0974D3-4962-41B3-9233-4FC8387E2BFD}" destId="{EE04BAC8-69D5-4BE8-AF76-98F6D5A59ED1}" srcOrd="0" destOrd="0" presId="urn:microsoft.com/office/officeart/2005/8/layout/vList2"/>
    <dgm:cxn modelId="{83D1D7D1-6600-4EFE-9261-453192E22639}" type="presOf" srcId="{47B1245A-FD92-48F7-A7E0-399FD0D8EE48}" destId="{43E65684-794B-4AA5-896C-F413498203E9}" srcOrd="0" destOrd="0" presId="urn:microsoft.com/office/officeart/2005/8/layout/vList2"/>
    <dgm:cxn modelId="{7FEFBC9F-8D98-413A-8360-2072BB2EC2AA}" type="presOf" srcId="{E9907B08-BFE0-4280-98FD-A8797D1CEC3C}" destId="{F40FEFF6-5FE5-4D43-9903-949FD42BC466}" srcOrd="0" destOrd="0" presId="urn:microsoft.com/office/officeart/2005/8/layout/vList2"/>
    <dgm:cxn modelId="{E8FBB0B9-7C7B-4622-A492-7A93BD82C0EE}" type="presOf" srcId="{116A735D-8434-40DC-A88A-0C35BBDDB664}" destId="{B4F46828-3226-413F-B427-83B8ADA041C1}" srcOrd="0" destOrd="0" presId="urn:microsoft.com/office/officeart/2005/8/layout/vList2"/>
    <dgm:cxn modelId="{FD521F9C-76FB-4F09-A7EB-7FCD46496EA5}" srcId="{116A735D-8434-40DC-A88A-0C35BBDDB664}" destId="{2BA2F0CB-1202-4B48-AFE1-D071910715F7}" srcOrd="10" destOrd="0" parTransId="{7FB94FFD-CE2F-4602-912C-690DEE1A6415}" sibTransId="{ADC5AA1F-A187-4BBF-A180-D3391C0625C1}"/>
    <dgm:cxn modelId="{D248F817-E2C7-4762-9D22-D9A225ABD770}" type="presOf" srcId="{82FE02E0-6265-4734-A90D-171624BC6479}" destId="{D6B715B8-02BA-4DF8-BC01-E42AB9125EC0}" srcOrd="0" destOrd="0" presId="urn:microsoft.com/office/officeart/2005/8/layout/vList2"/>
    <dgm:cxn modelId="{35E25657-B484-4B15-B5A5-02FEAAA4CB36}" srcId="{116A735D-8434-40DC-A88A-0C35BBDDB664}" destId="{E9907B08-BFE0-4280-98FD-A8797D1CEC3C}" srcOrd="0" destOrd="0" parTransId="{5D9D5B20-1C54-4068-AF23-B57248D6C4C8}" sibTransId="{414F4E86-F7FB-454E-9129-9AB12E653B7B}"/>
    <dgm:cxn modelId="{9E2DF5C9-312D-4173-AB6A-5B026228F091}" srcId="{116A735D-8434-40DC-A88A-0C35BBDDB664}" destId="{AA8D723C-1BD4-454B-88BB-09E743BD1703}" srcOrd="8" destOrd="0" parTransId="{E2016C1C-A8F9-4D71-A0CF-121F7F2140D7}" sibTransId="{E9BF5D6D-AEA8-4031-886B-58ED645A9983}"/>
    <dgm:cxn modelId="{2C41450B-C83E-4286-810D-6BEFCE8577B3}" type="presOf" srcId="{AA8D723C-1BD4-454B-88BB-09E743BD1703}" destId="{FE49D2C7-6FE4-4AE6-AECD-4CADEB1F5D5C}" srcOrd="0" destOrd="0" presId="urn:microsoft.com/office/officeart/2005/8/layout/vList2"/>
    <dgm:cxn modelId="{24F5EB51-1000-49BD-8C72-972F352A0EE4}" type="presOf" srcId="{1E547440-21FB-4E1F-9E63-22F773812586}" destId="{F2B1DF84-4B3B-48A7-8B2E-923FF9D5B673}" srcOrd="0" destOrd="0" presId="urn:microsoft.com/office/officeart/2005/8/layout/vList2"/>
    <dgm:cxn modelId="{1F48779A-24B2-4716-A7F2-A3CA02602F52}" type="presOf" srcId="{A8059FF7-4CCE-4258-B975-962C653312EF}" destId="{D7C4EB10-4C75-4406-AE75-050D511B818A}" srcOrd="0" destOrd="0" presId="urn:microsoft.com/office/officeart/2005/8/layout/vList2"/>
    <dgm:cxn modelId="{56E17D63-C4DF-4F2A-8824-5C52ACE57E09}" srcId="{116A735D-8434-40DC-A88A-0C35BBDDB664}" destId="{82FE02E0-6265-4734-A90D-171624BC6479}" srcOrd="6" destOrd="0" parTransId="{F6801B50-74AA-4929-8BAD-169B047BAC0F}" sibTransId="{41E3355F-9D02-4DFE-8C80-31DFDD31E814}"/>
    <dgm:cxn modelId="{CAAA030A-1818-480E-83DF-E62FAB3B558B}" srcId="{116A735D-8434-40DC-A88A-0C35BBDDB664}" destId="{3E64E4C4-C91F-4BD2-98E2-702E5BF1DF5C}" srcOrd="1" destOrd="0" parTransId="{BFE54627-84DE-4EF8-8E4E-BA05E31175DD}" sibTransId="{2B677E74-C0D5-4587-ADF1-ED8E69DBA106}"/>
    <dgm:cxn modelId="{4E0EEEDD-B159-43D3-9825-FD82C98A559F}" srcId="{116A735D-8434-40DC-A88A-0C35BBDDB664}" destId="{5A0974D3-4962-41B3-9233-4FC8387E2BFD}" srcOrd="4" destOrd="0" parTransId="{66B47078-49FC-488D-B4C1-1652FF3A00A5}" sibTransId="{4B5B630D-A58B-400D-B49C-432B92A3AAC7}"/>
    <dgm:cxn modelId="{5892DE50-C983-4F36-892D-8F746447F2C9}" srcId="{116A735D-8434-40DC-A88A-0C35BBDDB664}" destId="{8E16FDA4-2952-4C78-8EB8-16F455D2573A}" srcOrd="2" destOrd="0" parTransId="{DDBC0B75-C7E2-4BCE-B5F7-6591B8612C75}" sibTransId="{B8557602-66A8-45AF-BFF1-3FA86A7CE79A}"/>
    <dgm:cxn modelId="{081DDD52-B9B0-4BB6-9625-8BEF3AF02F56}" srcId="{116A735D-8434-40DC-A88A-0C35BBDDB664}" destId="{5A968334-DE05-4998-BA01-2ECA3F5BC4E9}" srcOrd="7" destOrd="0" parTransId="{70CF8B68-F8CD-49DA-96E7-6102D4693502}" sibTransId="{0AD002CA-66CD-4639-AE78-0A9E0747D0C1}"/>
    <dgm:cxn modelId="{1C7D4E46-2491-477A-9E74-2B3F9075AF6C}" type="presOf" srcId="{E79D662E-8B27-4C27-8DFF-56FB36615FF8}" destId="{922E9D74-C89A-41A4-9AE8-314BA9B39FAC}" srcOrd="0" destOrd="0" presId="urn:microsoft.com/office/officeart/2005/8/layout/vList2"/>
    <dgm:cxn modelId="{2DBA455F-63EA-4C21-B2F2-1ACF0165135F}" srcId="{116A735D-8434-40DC-A88A-0C35BBDDB664}" destId="{E79D662E-8B27-4C27-8DFF-56FB36615FF8}" srcOrd="3" destOrd="0" parTransId="{539E100E-5489-42E8-AF36-BBB39C12DD13}" sibTransId="{986A5FDC-7B6E-435B-AD2B-02603D9AB77A}"/>
    <dgm:cxn modelId="{1695EDBD-56F2-4FF7-863A-4E19BAC62710}" srcId="{116A735D-8434-40DC-A88A-0C35BBDDB664}" destId="{1E547440-21FB-4E1F-9E63-22F773812586}" srcOrd="11" destOrd="0" parTransId="{857BFB23-0098-4899-B8C3-E55675237C11}" sibTransId="{160BACA4-E816-4D85-8FBF-A8DED418C4AF}"/>
    <dgm:cxn modelId="{3691DD2D-742E-402B-AA07-DD94B57CED1B}" type="presOf" srcId="{2BA2F0CB-1202-4B48-AFE1-D071910715F7}" destId="{9FCB4DD0-6146-42E2-8540-DF921B3A1954}" srcOrd="0" destOrd="0" presId="urn:microsoft.com/office/officeart/2005/8/layout/vList2"/>
    <dgm:cxn modelId="{D0440DAF-FFBB-4B63-AF79-EB3A78CD0AEB}" type="presOf" srcId="{8E16FDA4-2952-4C78-8EB8-16F455D2573A}" destId="{DD9A8FC4-C731-4812-8019-2FC22719E311}" srcOrd="0" destOrd="0" presId="urn:microsoft.com/office/officeart/2005/8/layout/vList2"/>
    <dgm:cxn modelId="{9CF6402F-0B82-45DF-B9C7-C3A919662FE0}" type="presOf" srcId="{3E64E4C4-C91F-4BD2-98E2-702E5BF1DF5C}" destId="{6E3A937F-5862-4D7A-BAE9-A8C930E43814}" srcOrd="0" destOrd="0" presId="urn:microsoft.com/office/officeart/2005/8/layout/vList2"/>
    <dgm:cxn modelId="{0FCFFF42-1F18-4D94-B9F8-07992308F07E}" type="presOf" srcId="{5A968334-DE05-4998-BA01-2ECA3F5BC4E9}" destId="{AC41FDEA-FF41-49D0-8885-EA885C822AA8}" srcOrd="0" destOrd="0" presId="urn:microsoft.com/office/officeart/2005/8/layout/vList2"/>
    <dgm:cxn modelId="{40C04A83-7FE2-43D4-95E8-57AE7D1A883D}" srcId="{116A735D-8434-40DC-A88A-0C35BBDDB664}" destId="{A8059FF7-4CCE-4258-B975-962C653312EF}" srcOrd="9" destOrd="0" parTransId="{738FA99A-2DA1-40F5-B4FC-7CD2F1B90529}" sibTransId="{BC37AD8B-4F58-474F-80F6-1C6F39871A45}"/>
    <dgm:cxn modelId="{D01E57C0-E8BB-4862-A443-147AC464AB87}" type="presParOf" srcId="{B4F46828-3226-413F-B427-83B8ADA041C1}" destId="{F40FEFF6-5FE5-4D43-9903-949FD42BC466}" srcOrd="0" destOrd="0" presId="urn:microsoft.com/office/officeart/2005/8/layout/vList2"/>
    <dgm:cxn modelId="{A0E2FB27-6479-4AEE-98AE-D8976FE63642}" type="presParOf" srcId="{B4F46828-3226-413F-B427-83B8ADA041C1}" destId="{DFF3FC44-0CF8-45F1-AA1A-461970FB792A}" srcOrd="1" destOrd="0" presId="urn:microsoft.com/office/officeart/2005/8/layout/vList2"/>
    <dgm:cxn modelId="{745A9397-3B00-482A-B664-C5719FE32398}" type="presParOf" srcId="{B4F46828-3226-413F-B427-83B8ADA041C1}" destId="{6E3A937F-5862-4D7A-BAE9-A8C930E43814}" srcOrd="2" destOrd="0" presId="urn:microsoft.com/office/officeart/2005/8/layout/vList2"/>
    <dgm:cxn modelId="{55396745-2879-4F20-9BD1-5266D632D61C}" type="presParOf" srcId="{B4F46828-3226-413F-B427-83B8ADA041C1}" destId="{08A0AE95-24BF-41DE-A727-F37E50CC95E2}" srcOrd="3" destOrd="0" presId="urn:microsoft.com/office/officeart/2005/8/layout/vList2"/>
    <dgm:cxn modelId="{E5C3BA87-FF1F-466C-8C5F-9C7230F7B3EA}" type="presParOf" srcId="{B4F46828-3226-413F-B427-83B8ADA041C1}" destId="{DD9A8FC4-C731-4812-8019-2FC22719E311}" srcOrd="4" destOrd="0" presId="urn:microsoft.com/office/officeart/2005/8/layout/vList2"/>
    <dgm:cxn modelId="{22FA9886-8C7A-4F4C-B7DC-34BC029EEDC0}" type="presParOf" srcId="{B4F46828-3226-413F-B427-83B8ADA041C1}" destId="{7105984F-9CCD-4E19-B972-F91A676E6042}" srcOrd="5" destOrd="0" presId="urn:microsoft.com/office/officeart/2005/8/layout/vList2"/>
    <dgm:cxn modelId="{95736BA8-CBC0-4536-A2E3-BA3B8D1AFDFA}" type="presParOf" srcId="{B4F46828-3226-413F-B427-83B8ADA041C1}" destId="{922E9D74-C89A-41A4-9AE8-314BA9B39FAC}" srcOrd="6" destOrd="0" presId="urn:microsoft.com/office/officeart/2005/8/layout/vList2"/>
    <dgm:cxn modelId="{B153BF5A-48EB-4253-80A8-28121B698896}" type="presParOf" srcId="{B4F46828-3226-413F-B427-83B8ADA041C1}" destId="{4A40C53B-36A6-43D6-94DD-BCAD8F25FB19}" srcOrd="7" destOrd="0" presId="urn:microsoft.com/office/officeart/2005/8/layout/vList2"/>
    <dgm:cxn modelId="{0EDCCDB6-74D4-45DB-A2D2-74D736620EBD}" type="presParOf" srcId="{B4F46828-3226-413F-B427-83B8ADA041C1}" destId="{EE04BAC8-69D5-4BE8-AF76-98F6D5A59ED1}" srcOrd="8" destOrd="0" presId="urn:microsoft.com/office/officeart/2005/8/layout/vList2"/>
    <dgm:cxn modelId="{D0402800-40C6-4E99-BA43-1E8F28F713B1}" type="presParOf" srcId="{B4F46828-3226-413F-B427-83B8ADA041C1}" destId="{DECEA40A-5C4C-46E5-AD00-40A0989F7D91}" srcOrd="9" destOrd="0" presId="urn:microsoft.com/office/officeart/2005/8/layout/vList2"/>
    <dgm:cxn modelId="{F9948564-4201-4EF4-B5EB-0544BF718F53}" type="presParOf" srcId="{B4F46828-3226-413F-B427-83B8ADA041C1}" destId="{43E65684-794B-4AA5-896C-F413498203E9}" srcOrd="10" destOrd="0" presId="urn:microsoft.com/office/officeart/2005/8/layout/vList2"/>
    <dgm:cxn modelId="{9576498D-F570-41D2-81F7-9BEB069428E1}" type="presParOf" srcId="{B4F46828-3226-413F-B427-83B8ADA041C1}" destId="{45F35E21-FAF7-4FD7-BB03-EEF90CD054B6}" srcOrd="11" destOrd="0" presId="urn:microsoft.com/office/officeart/2005/8/layout/vList2"/>
    <dgm:cxn modelId="{3C0C9CE5-EC44-4A16-986F-0CCCA3B2EEEA}" type="presParOf" srcId="{B4F46828-3226-413F-B427-83B8ADA041C1}" destId="{D6B715B8-02BA-4DF8-BC01-E42AB9125EC0}" srcOrd="12" destOrd="0" presId="urn:microsoft.com/office/officeart/2005/8/layout/vList2"/>
    <dgm:cxn modelId="{EEF2D16C-D3B2-436C-B675-101E3D856350}" type="presParOf" srcId="{B4F46828-3226-413F-B427-83B8ADA041C1}" destId="{B1342D41-26C1-48A3-82FC-799A3E8BAEF0}" srcOrd="13" destOrd="0" presId="urn:microsoft.com/office/officeart/2005/8/layout/vList2"/>
    <dgm:cxn modelId="{D9D34FE7-3637-423B-985D-EDBDC95EC052}" type="presParOf" srcId="{B4F46828-3226-413F-B427-83B8ADA041C1}" destId="{AC41FDEA-FF41-49D0-8885-EA885C822AA8}" srcOrd="14" destOrd="0" presId="urn:microsoft.com/office/officeart/2005/8/layout/vList2"/>
    <dgm:cxn modelId="{8D864465-0083-48E5-BB06-7F513544D024}" type="presParOf" srcId="{B4F46828-3226-413F-B427-83B8ADA041C1}" destId="{E98B63D1-64A9-4A37-8835-C25B309EDAC0}" srcOrd="15" destOrd="0" presId="urn:microsoft.com/office/officeart/2005/8/layout/vList2"/>
    <dgm:cxn modelId="{CF8915A6-1BAC-40F2-803D-775A2422B1D5}" type="presParOf" srcId="{B4F46828-3226-413F-B427-83B8ADA041C1}" destId="{FE49D2C7-6FE4-4AE6-AECD-4CADEB1F5D5C}" srcOrd="16" destOrd="0" presId="urn:microsoft.com/office/officeart/2005/8/layout/vList2"/>
    <dgm:cxn modelId="{D2CB2ED8-272E-4F46-9CB2-1519C2D34590}" type="presParOf" srcId="{B4F46828-3226-413F-B427-83B8ADA041C1}" destId="{BA0F67ED-348B-4BFD-85DA-D6A3928FE2A6}" srcOrd="17" destOrd="0" presId="urn:microsoft.com/office/officeart/2005/8/layout/vList2"/>
    <dgm:cxn modelId="{1DD2493D-2D25-4A67-9BA7-F87E12FD58B1}" type="presParOf" srcId="{B4F46828-3226-413F-B427-83B8ADA041C1}" destId="{D7C4EB10-4C75-4406-AE75-050D511B818A}" srcOrd="18" destOrd="0" presId="urn:microsoft.com/office/officeart/2005/8/layout/vList2"/>
    <dgm:cxn modelId="{338706C7-E505-4C2E-8D2D-D017AC0E3188}" type="presParOf" srcId="{B4F46828-3226-413F-B427-83B8ADA041C1}" destId="{E9988163-2F95-4BAF-B93D-381FFB1D69E5}" srcOrd="19" destOrd="0" presId="urn:microsoft.com/office/officeart/2005/8/layout/vList2"/>
    <dgm:cxn modelId="{D98EA177-F5F8-4EFC-88B5-E20A611F75E0}" type="presParOf" srcId="{B4F46828-3226-413F-B427-83B8ADA041C1}" destId="{9FCB4DD0-6146-42E2-8540-DF921B3A1954}" srcOrd="20" destOrd="0" presId="urn:microsoft.com/office/officeart/2005/8/layout/vList2"/>
    <dgm:cxn modelId="{06F977BA-F3E8-4E9A-BDED-1356BB132198}" type="presParOf" srcId="{B4F46828-3226-413F-B427-83B8ADA041C1}" destId="{5A441096-A4F1-45F7-B027-FE80E659D52E}" srcOrd="21" destOrd="0" presId="urn:microsoft.com/office/officeart/2005/8/layout/vList2"/>
    <dgm:cxn modelId="{ABE7FB8A-6FED-4604-A308-0B83D07E6574}" type="presParOf" srcId="{B4F46828-3226-413F-B427-83B8ADA041C1}" destId="{F2B1DF84-4B3B-48A7-8B2E-923FF9D5B673}" srcOrd="2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1B3C52-8CDC-4A62-B303-7ADDBF37D2CA}">
      <dsp:nvSpPr>
        <dsp:cNvPr id="0" name=""/>
        <dsp:cNvSpPr/>
      </dsp:nvSpPr>
      <dsp:spPr>
        <a:xfrm>
          <a:off x="0" y="0"/>
          <a:ext cx="7193280" cy="419026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A1E95-FAD0-4F0C-99AF-E00EB2BCAF12}">
      <dsp:nvSpPr>
        <dsp:cNvPr id="0" name=""/>
        <dsp:cNvSpPr/>
      </dsp:nvSpPr>
      <dsp:spPr>
        <a:xfrm>
          <a:off x="1692559" y="2882986"/>
          <a:ext cx="651025" cy="4663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14D18-5ED2-4FC1-A39E-7C6609BE97F6}">
      <dsp:nvSpPr>
        <dsp:cNvPr id="0" name=""/>
        <dsp:cNvSpPr/>
      </dsp:nvSpPr>
      <dsp:spPr>
        <a:xfrm>
          <a:off x="1066800" y="3505198"/>
          <a:ext cx="2293401" cy="37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1" tIns="0" rIns="0" bIns="0" numCol="1" spcCol="1270" anchor="t" anchorCtr="0">
          <a:noAutofit/>
        </a:bodyPr>
        <a:lstStyle/>
        <a:p>
          <a:pPr lvl="0" algn="l" defTabSz="622300">
            <a:lnSpc>
              <a:spcPct val="90000"/>
            </a:lnSpc>
            <a:spcBef>
              <a:spcPct val="0"/>
            </a:spcBef>
            <a:spcAft>
              <a:spcPct val="35000"/>
            </a:spcAft>
          </a:pPr>
          <a:r>
            <a:rPr lang="en-US" sz="1400" b="1" kern="1200" dirty="0" err="1" smtClean="0"/>
            <a:t>Evento</a:t>
          </a:r>
          <a:r>
            <a:rPr lang="en-US" sz="1400" b="1" kern="1200" dirty="0" smtClean="0"/>
            <a:t> </a:t>
          </a:r>
          <a:r>
            <a:rPr lang="en-US" sz="1400" b="1" kern="1200" dirty="0" err="1" smtClean="0"/>
            <a:t>Disparador</a:t>
          </a:r>
          <a:r>
            <a:rPr lang="en-US" sz="1400" b="1" kern="1200" dirty="0" smtClean="0"/>
            <a:t>/</a:t>
          </a:r>
          <a:r>
            <a:rPr lang="en-US" sz="1400" b="1" kern="1200" dirty="0" err="1" smtClean="0"/>
            <a:t>Punto</a:t>
          </a:r>
          <a:r>
            <a:rPr lang="en-US" sz="1400" b="1" kern="1200" dirty="0" smtClean="0"/>
            <a:t> Sensible</a:t>
          </a:r>
          <a:endParaRPr lang="en-US" sz="1400" b="1" kern="1200" dirty="0"/>
        </a:p>
      </dsp:txBody>
      <dsp:txXfrm>
        <a:off x="1066800" y="3505198"/>
        <a:ext cx="2293401" cy="371128"/>
      </dsp:txXfrm>
    </dsp:sp>
    <dsp:sp modelId="{957CACA0-9A56-4373-9FC4-879585D29643}">
      <dsp:nvSpPr>
        <dsp:cNvPr id="0" name=""/>
        <dsp:cNvSpPr/>
      </dsp:nvSpPr>
      <dsp:spPr>
        <a:xfrm>
          <a:off x="3240374" y="1765581"/>
          <a:ext cx="779314" cy="6174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D0FFF-4999-4084-A39C-16E55E9EB0C2}">
      <dsp:nvSpPr>
        <dsp:cNvPr id="0" name=""/>
        <dsp:cNvSpPr/>
      </dsp:nvSpPr>
      <dsp:spPr>
        <a:xfrm>
          <a:off x="2902280" y="2527256"/>
          <a:ext cx="1726387" cy="74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44" tIns="0" rIns="0" bIns="0" numCol="1" spcCol="1270" anchor="t" anchorCtr="0">
          <a:noAutofit/>
        </a:bodyPr>
        <a:lstStyle/>
        <a:p>
          <a:pPr lvl="0" algn="l" defTabSz="622300">
            <a:lnSpc>
              <a:spcPct val="90000"/>
            </a:lnSpc>
            <a:spcBef>
              <a:spcPct val="0"/>
            </a:spcBef>
            <a:spcAft>
              <a:spcPct val="35000"/>
            </a:spcAft>
          </a:pPr>
          <a:r>
            <a:rPr lang="en-US" sz="1400" b="1" kern="1200" dirty="0" err="1" smtClean="0"/>
            <a:t>Comportamiento</a:t>
          </a:r>
          <a:r>
            <a:rPr lang="en-US" sz="1400" b="1" kern="1200" dirty="0" smtClean="0"/>
            <a:t> </a:t>
          </a:r>
          <a:r>
            <a:rPr lang="en-US" sz="1400" b="1" kern="1200" dirty="0" err="1" smtClean="0"/>
            <a:t>resultante</a:t>
          </a:r>
          <a:endParaRPr lang="en-US" sz="1400" b="1" kern="1200" dirty="0"/>
        </a:p>
      </dsp:txBody>
      <dsp:txXfrm>
        <a:off x="2902280" y="2527256"/>
        <a:ext cx="1726387" cy="743424"/>
      </dsp:txXfrm>
    </dsp:sp>
    <dsp:sp modelId="{670EE10E-5FBE-4206-B7A8-8E79BF525586}">
      <dsp:nvSpPr>
        <dsp:cNvPr id="0" name=""/>
        <dsp:cNvSpPr/>
      </dsp:nvSpPr>
      <dsp:spPr>
        <a:xfrm>
          <a:off x="5325306" y="1255412"/>
          <a:ext cx="929188" cy="649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CAC79-B639-4EE4-AD4E-3085EE289A7A}">
      <dsp:nvSpPr>
        <dsp:cNvPr id="0" name=""/>
        <dsp:cNvSpPr/>
      </dsp:nvSpPr>
      <dsp:spPr>
        <a:xfrm>
          <a:off x="4502546" y="1508638"/>
          <a:ext cx="3105131" cy="1783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52" tIns="0" rIns="0" bIns="0" numCol="1" spcCol="1270" anchor="t" anchorCtr="0">
          <a:noAutofit/>
        </a:bodyPr>
        <a:lstStyle/>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s-ES" sz="1400" b="1" kern="1200" dirty="0" smtClean="0"/>
            <a:t>Consecuencias del comportamiento resultante</a:t>
          </a:r>
          <a:endParaRPr lang="en-US" sz="1400" b="1" kern="1200" dirty="0"/>
        </a:p>
      </dsp:txBody>
      <dsp:txXfrm>
        <a:off x="4502546" y="1508638"/>
        <a:ext cx="3105131" cy="17834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0FEFF6-5FE5-4D43-9903-949FD42BC466}">
      <dsp:nvSpPr>
        <dsp:cNvPr id="0" name=""/>
        <dsp:cNvSpPr/>
      </dsp:nvSpPr>
      <dsp:spPr>
        <a:xfrm>
          <a:off x="0" y="0"/>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Estrés</a:t>
          </a:r>
          <a:r>
            <a:rPr lang="en-US" sz="1800" b="1" kern="1200" dirty="0" smtClean="0"/>
            <a:t>, </a:t>
          </a:r>
          <a:r>
            <a:rPr lang="en-US" sz="1800" b="1" kern="1200" dirty="0" err="1" smtClean="0"/>
            <a:t>frustración</a:t>
          </a:r>
          <a:r>
            <a:rPr lang="en-US" sz="1800" b="1" kern="1200" dirty="0" smtClean="0"/>
            <a:t> and </a:t>
          </a:r>
          <a:r>
            <a:rPr lang="en-US" sz="1800" b="1" kern="1200" dirty="0" err="1" smtClean="0"/>
            <a:t>ansiedad</a:t>
          </a:r>
          <a:endParaRPr lang="en-US" sz="1800" b="1" kern="1200" dirty="0"/>
        </a:p>
      </dsp:txBody>
      <dsp:txXfrm>
        <a:off x="0" y="0"/>
        <a:ext cx="7239000" cy="365682"/>
      </dsp:txXfrm>
    </dsp:sp>
    <dsp:sp modelId="{6E3A937F-5862-4D7A-BAE9-A8C930E43814}">
      <dsp:nvSpPr>
        <dsp:cNvPr id="0" name=""/>
        <dsp:cNvSpPr/>
      </dsp:nvSpPr>
      <dsp:spPr>
        <a:xfrm>
          <a:off x="0" y="379832"/>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Pérdida</a:t>
          </a:r>
          <a:r>
            <a:rPr lang="en-US" sz="1800" b="1" kern="1200" dirty="0" smtClean="0"/>
            <a:t> de </a:t>
          </a:r>
          <a:r>
            <a:rPr lang="en-US" sz="1800" b="1" kern="1200" dirty="0" err="1" smtClean="0"/>
            <a:t>sueño</a:t>
          </a:r>
          <a:endParaRPr lang="en-US" sz="1800" b="1" kern="1200" dirty="0"/>
        </a:p>
      </dsp:txBody>
      <dsp:txXfrm>
        <a:off x="0" y="379832"/>
        <a:ext cx="7239000" cy="365682"/>
      </dsp:txXfrm>
    </dsp:sp>
    <dsp:sp modelId="{DD9A8FC4-C731-4812-8019-2FC22719E311}">
      <dsp:nvSpPr>
        <dsp:cNvPr id="0" name=""/>
        <dsp:cNvSpPr/>
      </dsp:nvSpPr>
      <dsp:spPr>
        <a:xfrm>
          <a:off x="0" y="757678"/>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Pérdida</a:t>
          </a:r>
          <a:r>
            <a:rPr lang="en-US" sz="1800" b="1" kern="1200" dirty="0" smtClean="0"/>
            <a:t> de </a:t>
          </a:r>
          <a:r>
            <a:rPr lang="en-US" sz="1800" b="1" kern="1200" dirty="0" err="1" smtClean="0"/>
            <a:t>Productividad</a:t>
          </a:r>
          <a:endParaRPr lang="en-US" sz="1800" b="1" kern="1200" dirty="0" smtClean="0"/>
        </a:p>
      </dsp:txBody>
      <dsp:txXfrm>
        <a:off x="0" y="757678"/>
        <a:ext cx="7239000" cy="365682"/>
      </dsp:txXfrm>
    </dsp:sp>
    <dsp:sp modelId="{922E9D74-C89A-41A4-9AE8-314BA9B39FAC}">
      <dsp:nvSpPr>
        <dsp:cNvPr id="0" name=""/>
        <dsp:cNvSpPr/>
      </dsp:nvSpPr>
      <dsp:spPr>
        <a:xfrm>
          <a:off x="0" y="1135524"/>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Rotación</a:t>
          </a:r>
          <a:r>
            <a:rPr lang="en-US" sz="1800" b="1" kern="1200" dirty="0" smtClean="0"/>
            <a:t> de </a:t>
          </a:r>
          <a:r>
            <a:rPr lang="en-US" sz="1800" b="1" kern="1200" dirty="0" err="1" smtClean="0"/>
            <a:t>Empleados</a:t>
          </a:r>
          <a:endParaRPr lang="en-US" sz="1800" b="1" kern="1200" dirty="0" smtClean="0"/>
        </a:p>
      </dsp:txBody>
      <dsp:txXfrm>
        <a:off x="0" y="1135524"/>
        <a:ext cx="7239000" cy="365682"/>
      </dsp:txXfrm>
    </dsp:sp>
    <dsp:sp modelId="{EE04BAC8-69D5-4BE8-AF76-98F6D5A59ED1}">
      <dsp:nvSpPr>
        <dsp:cNvPr id="0" name=""/>
        <dsp:cNvSpPr/>
      </dsp:nvSpPr>
      <dsp:spPr>
        <a:xfrm>
          <a:off x="0" y="1513371"/>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Ausentismo</a:t>
          </a:r>
          <a:r>
            <a:rPr lang="en-US" sz="1800" b="1" kern="1200" dirty="0" smtClean="0"/>
            <a:t> de </a:t>
          </a:r>
          <a:r>
            <a:rPr lang="en-US" sz="1800" b="1" kern="1200" dirty="0" err="1" smtClean="0"/>
            <a:t>Emplesados</a:t>
          </a:r>
          <a:endParaRPr lang="en-US" sz="1800" b="1" kern="1200" dirty="0" smtClean="0"/>
        </a:p>
      </dsp:txBody>
      <dsp:txXfrm>
        <a:off x="0" y="1513371"/>
        <a:ext cx="7239000" cy="365682"/>
      </dsp:txXfrm>
    </dsp:sp>
    <dsp:sp modelId="{43E65684-794B-4AA5-896C-F413498203E9}">
      <dsp:nvSpPr>
        <dsp:cNvPr id="0" name=""/>
        <dsp:cNvSpPr/>
      </dsp:nvSpPr>
      <dsp:spPr>
        <a:xfrm>
          <a:off x="0" y="1891217"/>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Presentismo</a:t>
          </a:r>
          <a:r>
            <a:rPr lang="en-US" sz="1800" b="1" kern="1200" dirty="0" smtClean="0"/>
            <a:t> </a:t>
          </a:r>
          <a:endParaRPr lang="en-US" sz="1800" b="1" kern="1200" dirty="0"/>
        </a:p>
      </dsp:txBody>
      <dsp:txXfrm>
        <a:off x="0" y="1891217"/>
        <a:ext cx="7239000" cy="365682"/>
      </dsp:txXfrm>
    </dsp:sp>
    <dsp:sp modelId="{D6B715B8-02BA-4DF8-BC01-E42AB9125EC0}">
      <dsp:nvSpPr>
        <dsp:cNvPr id="0" name=""/>
        <dsp:cNvSpPr/>
      </dsp:nvSpPr>
      <dsp:spPr>
        <a:xfrm>
          <a:off x="0" y="2269063"/>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t>Quejas</a:t>
          </a:r>
          <a:r>
            <a:rPr lang="en-US" sz="1800" b="1" kern="1200" dirty="0" smtClean="0"/>
            <a:t> y </a:t>
          </a:r>
          <a:r>
            <a:rPr lang="en-US" sz="1800" b="1" kern="1200" dirty="0" err="1" smtClean="0"/>
            <a:t>Litijios</a:t>
          </a:r>
          <a:endParaRPr lang="en-US" sz="1800" b="1" kern="1200" dirty="0" smtClean="0"/>
        </a:p>
      </dsp:txBody>
      <dsp:txXfrm>
        <a:off x="0" y="2269063"/>
        <a:ext cx="7239000" cy="365682"/>
      </dsp:txXfrm>
    </dsp:sp>
    <dsp:sp modelId="{AC41FDEA-FF41-49D0-8885-EA885C822AA8}">
      <dsp:nvSpPr>
        <dsp:cNvPr id="0" name=""/>
        <dsp:cNvSpPr/>
      </dsp:nvSpPr>
      <dsp:spPr>
        <a:xfrm>
          <a:off x="0" y="2646909"/>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Strained or broken relationships</a:t>
          </a:r>
        </a:p>
      </dsp:txBody>
      <dsp:txXfrm>
        <a:off x="0" y="2646909"/>
        <a:ext cx="7239000" cy="365682"/>
      </dsp:txXfrm>
    </dsp:sp>
    <dsp:sp modelId="{FE49D2C7-6FE4-4AE6-AECD-4CADEB1F5D5C}">
      <dsp:nvSpPr>
        <dsp:cNvPr id="0" name=""/>
        <dsp:cNvSpPr/>
      </dsp:nvSpPr>
      <dsp:spPr>
        <a:xfrm>
          <a:off x="0" y="3024755"/>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Decrease in customer service quality</a:t>
          </a:r>
        </a:p>
      </dsp:txBody>
      <dsp:txXfrm>
        <a:off x="0" y="3024755"/>
        <a:ext cx="7239000" cy="365682"/>
      </dsp:txXfrm>
    </dsp:sp>
    <dsp:sp modelId="{D7C4EB10-4C75-4406-AE75-050D511B818A}">
      <dsp:nvSpPr>
        <dsp:cNvPr id="0" name=""/>
        <dsp:cNvSpPr/>
      </dsp:nvSpPr>
      <dsp:spPr>
        <a:xfrm>
          <a:off x="0" y="3402602"/>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Injury and accidents</a:t>
          </a:r>
        </a:p>
      </dsp:txBody>
      <dsp:txXfrm>
        <a:off x="0" y="3402602"/>
        <a:ext cx="7239000" cy="365682"/>
      </dsp:txXfrm>
    </dsp:sp>
    <dsp:sp modelId="{9FCB4DD0-6146-42E2-8540-DF921B3A1954}">
      <dsp:nvSpPr>
        <dsp:cNvPr id="0" name=""/>
        <dsp:cNvSpPr/>
      </dsp:nvSpPr>
      <dsp:spPr>
        <a:xfrm>
          <a:off x="0" y="3780448"/>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Disability claims</a:t>
          </a:r>
        </a:p>
      </dsp:txBody>
      <dsp:txXfrm>
        <a:off x="0" y="3780448"/>
        <a:ext cx="7239000" cy="365682"/>
      </dsp:txXfrm>
    </dsp:sp>
    <dsp:sp modelId="{F2B1DF84-4B3B-48A7-8B2E-923FF9D5B673}">
      <dsp:nvSpPr>
        <dsp:cNvPr id="0" name=""/>
        <dsp:cNvSpPr/>
      </dsp:nvSpPr>
      <dsp:spPr>
        <a:xfrm>
          <a:off x="0" y="4158294"/>
          <a:ext cx="7239000" cy="365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Sabotage</a:t>
          </a:r>
        </a:p>
      </dsp:txBody>
      <dsp:txXfrm>
        <a:off x="0" y="4158294"/>
        <a:ext cx="7239000" cy="36568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11D9453-9CB0-4F6C-83CA-BC3792CE1911}" type="datetimeFigureOut">
              <a:rPr lang="en-US" smtClean="0"/>
              <a:pPr/>
              <a:t>5/9/2014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A9E6A88-621D-4C1C-A96F-8A79975381B6}" type="slidenum">
              <a:rPr lang="en-US" smtClean="0"/>
              <a:pPr/>
              <a:t>‹Nº›</a:t>
            </a:fld>
            <a:endParaRPr lang="en-US" dirty="0"/>
          </a:p>
        </p:txBody>
      </p:sp>
    </p:spTree>
    <p:extLst>
      <p:ext uri="{BB962C8B-B14F-4D97-AF65-F5344CB8AC3E}">
        <p14:creationId xmlns:p14="http://schemas.microsoft.com/office/powerpoint/2010/main" xmlns="" val="745987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9E84AB-9821-4CFF-B035-BCF87D6028B3}" type="datetimeFigureOut">
              <a:rPr lang="en-US" smtClean="0"/>
              <a:pPr/>
              <a:t>5/9/2014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AC3EBD7-D354-4C97-8BB4-9A9E39C1C5CE}" type="slidenum">
              <a:rPr lang="en-US" smtClean="0"/>
              <a:pPr/>
              <a:t>‹Nº›</a:t>
            </a:fld>
            <a:endParaRPr lang="en-US" dirty="0"/>
          </a:p>
        </p:txBody>
      </p:sp>
    </p:spTree>
    <p:extLst>
      <p:ext uri="{BB962C8B-B14F-4D97-AF65-F5344CB8AC3E}">
        <p14:creationId xmlns:p14="http://schemas.microsoft.com/office/powerpoint/2010/main" xmlns="" val="1671229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12738" name="Rectangle 2"/>
          <p:cNvSpPr>
            <a:spLocks noGrp="1" noRot="1" noChangeAspect="1" noChangeArrowheads="1" noTextEdit="1"/>
          </p:cNvSpPr>
          <p:nvPr>
            <p:ph type="sldImg"/>
          </p:nvPr>
        </p:nvSpPr>
        <p:spPr>
          <a:xfrm>
            <a:off x="1258888" y="720725"/>
            <a:ext cx="4799012" cy="3598863"/>
          </a:xfrm>
          <a:ln/>
        </p:spPr>
      </p:sp>
      <p:sp>
        <p:nvSpPr>
          <p:cNvPr id="1012739" name="Rectangle 3"/>
          <p:cNvSpPr>
            <a:spLocks noGrp="1" noChangeArrowheads="1"/>
          </p:cNvSpPr>
          <p:nvPr>
            <p:ph type="body" idx="1"/>
          </p:nvPr>
        </p:nvSpPr>
        <p:spPr>
          <a:xfrm>
            <a:off x="974581" y="4561485"/>
            <a:ext cx="5361024" cy="4317798"/>
          </a:xfrm>
          <a:noFill/>
          <a:ln/>
        </p:spPr>
        <p:txBody>
          <a:bodyPr lIns="96503" tIns="48251" rIns="96503" bIns="48251"/>
          <a:lstStyle/>
          <a:p>
            <a:r>
              <a:rPr lang="en-GB" dirty="0"/>
              <a:t>The configuration of an item defines what it is (physical characteristics) and what it does (Functional Characteristics).  Configuration Management is the planning and control of product configurations including functional and physical characteristics.</a:t>
            </a:r>
          </a:p>
          <a:p>
            <a:r>
              <a:rPr lang="en-GB" dirty="0"/>
              <a:t>Configuration Management begins as the first products are identified and produced and continues throughout the life of the product.  Configuration Management continues through the Implementation, Operational and Termination stages of project.</a:t>
            </a:r>
          </a:p>
          <a:p>
            <a:r>
              <a:rPr lang="en-GB" dirty="0"/>
              <a:t>The purpose of Configuration Management is to ensure integrity of the products in terms of their description (specifications), their physical form and their functionality.  It covers components of a product and their configuration control to ensure that each component performs its function within the product.   </a:t>
            </a:r>
          </a:p>
          <a:p>
            <a:r>
              <a:rPr lang="en-GB" b="1" dirty="0"/>
              <a:t>Configuration Management Plan</a:t>
            </a:r>
            <a:r>
              <a:rPr lang="en-GB" dirty="0"/>
              <a:t> – owned by the project manager, and developed as part of the Project Management Plan to provide guidance on the configuration policy, objectives and processes. </a:t>
            </a:r>
          </a:p>
          <a:p>
            <a:r>
              <a:rPr lang="en-GB" dirty="0"/>
              <a:t>Configuration management is undertaken alongside the change control process and involves four main activities: Identification, Control, Status Accounting and Auditing.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60258" name="Rectangle 2"/>
          <p:cNvSpPr>
            <a:spLocks noGrp="1" noRot="1" noChangeAspect="1" noChangeArrowheads="1" noTextEdit="1"/>
          </p:cNvSpPr>
          <p:nvPr>
            <p:ph type="sldImg"/>
          </p:nvPr>
        </p:nvSpPr>
        <p:spPr>
          <a:xfrm>
            <a:off x="1258888" y="722313"/>
            <a:ext cx="4797425" cy="3597275"/>
          </a:xfrm>
          <a:ln/>
        </p:spPr>
      </p:sp>
      <p:sp>
        <p:nvSpPr>
          <p:cNvPr id="1760259" name="Rectangle 3"/>
          <p:cNvSpPr>
            <a:spLocks noGrp="1" noChangeArrowheads="1"/>
          </p:cNvSpPr>
          <p:nvPr>
            <p:ph type="body" idx="1"/>
          </p:nvPr>
        </p:nvSpPr>
        <p:spPr>
          <a:xfrm>
            <a:off x="976252" y="4559961"/>
            <a:ext cx="5424549" cy="4319322"/>
          </a:xfrm>
        </p:spPr>
        <p:txBody>
          <a:bodyPr/>
          <a:lstStyle/>
          <a:p>
            <a:r>
              <a:rPr lang="en-GB" dirty="0"/>
              <a:t>The major part of the negotiation process is broken down in four distinct areas.</a:t>
            </a:r>
          </a:p>
          <a:p>
            <a:r>
              <a:rPr lang="en-GB" b="1" dirty="0"/>
              <a:t>Preparation</a:t>
            </a:r>
            <a:r>
              <a:rPr lang="en-GB" dirty="0"/>
              <a:t> – the selection and briefing of the negotiation team on the definition of objectives, consideration of the other party’s objectives, defining the variables, and a strategy including opening offer, bargaining limits and concessions that can be made.</a:t>
            </a:r>
          </a:p>
          <a:p>
            <a:r>
              <a:rPr lang="en-GB" b="1" dirty="0"/>
              <a:t>Opening</a:t>
            </a:r>
            <a:r>
              <a:rPr lang="en-GB" dirty="0"/>
              <a:t> – introductions, objectives should be stated by both parties, an agenda and the rules of the negotiation should be agreed.</a:t>
            </a:r>
          </a:p>
          <a:p>
            <a:r>
              <a:rPr lang="en-GB" b="1" dirty="0"/>
              <a:t>Bargaining</a:t>
            </a:r>
            <a:r>
              <a:rPr lang="en-GB" dirty="0"/>
              <a:t> – collaborating to achieve a win - win solution.  Present offers, evaluate responses, bargain and seek agreement.  </a:t>
            </a:r>
          </a:p>
          <a:p>
            <a:r>
              <a:rPr lang="en-GB" b="1" dirty="0"/>
              <a:t>Closing</a:t>
            </a:r>
            <a:r>
              <a:rPr lang="en-GB" dirty="0"/>
              <a:t> – conduct final trade offs before starting to closeout, summarise the findings of the negotiations and record and approved all agreements made, follow up actions needed to be taken before future meeting and conclusions reached.  Agree the timetable for any further negotiations if necessary.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62306" name="Rectangle 2"/>
          <p:cNvSpPr>
            <a:spLocks noGrp="1" noRot="1" noChangeAspect="1" noChangeArrowheads="1" noTextEdit="1"/>
          </p:cNvSpPr>
          <p:nvPr>
            <p:ph type="sldImg"/>
          </p:nvPr>
        </p:nvSpPr>
        <p:spPr>
          <a:xfrm>
            <a:off x="1258888" y="722313"/>
            <a:ext cx="4797425" cy="3597275"/>
          </a:xfrm>
          <a:ln/>
        </p:spPr>
      </p:sp>
      <p:sp>
        <p:nvSpPr>
          <p:cNvPr id="1762307" name="Rectangle 3"/>
          <p:cNvSpPr>
            <a:spLocks noGrp="1" noChangeArrowheads="1"/>
          </p:cNvSpPr>
          <p:nvPr>
            <p:ph type="body" idx="1"/>
          </p:nvPr>
        </p:nvSpPr>
        <p:spPr>
          <a:xfrm>
            <a:off x="976251" y="4559961"/>
            <a:ext cx="5456310" cy="4319322"/>
          </a:xfrm>
        </p:spPr>
        <p:txBody>
          <a:bodyPr/>
          <a:lstStyle/>
          <a:p>
            <a:r>
              <a:rPr lang="en-GB" b="1" dirty="0"/>
              <a:t>Preparation</a:t>
            </a:r>
            <a:r>
              <a:rPr lang="en-GB" dirty="0"/>
              <a:t> – each party should define objectives and consider the likely objectives of the other party.  These need to be in line with the Project Critical Success Criteria.  </a:t>
            </a:r>
          </a:p>
          <a:p>
            <a:r>
              <a:rPr lang="en-GB" b="1" dirty="0"/>
              <a:t>Variables</a:t>
            </a:r>
            <a:r>
              <a:rPr lang="en-GB" dirty="0"/>
              <a:t> - elements that may be adjusted in order to make concessions need to be identified.  Limits are set for these variables to provide the bargaining framework.</a:t>
            </a:r>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64354" name="Rectangle 2"/>
          <p:cNvSpPr>
            <a:spLocks noGrp="1" noRot="1" noChangeAspect="1" noChangeArrowheads="1" noTextEdit="1"/>
          </p:cNvSpPr>
          <p:nvPr>
            <p:ph type="sldImg"/>
          </p:nvPr>
        </p:nvSpPr>
        <p:spPr>
          <a:xfrm>
            <a:off x="1258888" y="722313"/>
            <a:ext cx="4797425" cy="3597275"/>
          </a:xfrm>
          <a:ln/>
        </p:spPr>
      </p:sp>
      <p:sp>
        <p:nvSpPr>
          <p:cNvPr id="1764355" name="Rectangle 3"/>
          <p:cNvSpPr>
            <a:spLocks noGrp="1" noChangeArrowheads="1"/>
          </p:cNvSpPr>
          <p:nvPr>
            <p:ph type="body" idx="1"/>
          </p:nvPr>
        </p:nvSpPr>
        <p:spPr>
          <a:xfrm>
            <a:off x="976253" y="4559961"/>
            <a:ext cx="5446279" cy="4319322"/>
          </a:xfrm>
        </p:spPr>
        <p:txBody>
          <a:bodyPr/>
          <a:lstStyle/>
          <a:p>
            <a:r>
              <a:rPr lang="en-GB" dirty="0"/>
              <a:t>Although preliminary negotiations may take place by correspondence, most involve face to face bargaining at some stage.  Negotiation meetings should start with an introduction of the attendees and their role in the meeting. </a:t>
            </a:r>
          </a:p>
          <a:p>
            <a:r>
              <a:rPr lang="en-GB" dirty="0"/>
              <a:t>The parties should each state their objectives and agree an agenda for the negotiations.</a:t>
            </a: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66402" name="Rectangle 2"/>
          <p:cNvSpPr>
            <a:spLocks noGrp="1" noRot="1" noChangeAspect="1" noChangeArrowheads="1" noTextEdit="1"/>
          </p:cNvSpPr>
          <p:nvPr>
            <p:ph type="sldImg"/>
          </p:nvPr>
        </p:nvSpPr>
        <p:spPr>
          <a:xfrm>
            <a:off x="1258888" y="722313"/>
            <a:ext cx="4797425" cy="3597275"/>
          </a:xfrm>
          <a:ln/>
        </p:spPr>
      </p:sp>
      <p:sp>
        <p:nvSpPr>
          <p:cNvPr id="1766403" name="Rectangle 3"/>
          <p:cNvSpPr>
            <a:spLocks noGrp="1" noChangeArrowheads="1"/>
          </p:cNvSpPr>
          <p:nvPr>
            <p:ph type="body" idx="1"/>
          </p:nvPr>
        </p:nvSpPr>
        <p:spPr>
          <a:xfrm>
            <a:off x="976251" y="4559961"/>
            <a:ext cx="5404490" cy="4319322"/>
          </a:xfrm>
        </p:spPr>
        <p:txBody>
          <a:bodyPr/>
          <a:lstStyle/>
          <a:p>
            <a:r>
              <a:rPr lang="en-GB" dirty="0"/>
              <a:t>The parties present offers and evaluate responses.  This will most likely result in some “horse trading” involving tactics as discussed later in this section.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68450" name="Rectangle 2"/>
          <p:cNvSpPr>
            <a:spLocks noGrp="1" noRot="1" noChangeAspect="1" noChangeArrowheads="1" noTextEdit="1"/>
          </p:cNvSpPr>
          <p:nvPr>
            <p:ph type="sldImg"/>
          </p:nvPr>
        </p:nvSpPr>
        <p:spPr>
          <a:xfrm>
            <a:off x="1258888" y="722313"/>
            <a:ext cx="4797425" cy="3597275"/>
          </a:xfrm>
          <a:ln/>
        </p:spPr>
      </p:sp>
      <p:sp>
        <p:nvSpPr>
          <p:cNvPr id="1768451" name="Rectangle 3"/>
          <p:cNvSpPr>
            <a:spLocks noGrp="1" noChangeArrowheads="1"/>
          </p:cNvSpPr>
          <p:nvPr>
            <p:ph type="body" idx="1"/>
          </p:nvPr>
        </p:nvSpPr>
        <p:spPr>
          <a:xfrm>
            <a:off x="976252" y="4559961"/>
            <a:ext cx="5486400" cy="4319322"/>
          </a:xfrm>
        </p:spPr>
        <p:txBody>
          <a:bodyPr/>
          <a:lstStyle/>
          <a:p>
            <a:r>
              <a:rPr lang="en-GB" b="1" dirty="0"/>
              <a:t>Final trade offs </a:t>
            </a:r>
            <a:r>
              <a:rPr lang="en-GB" dirty="0"/>
              <a:t>– once bargaining is complete small adjustments may be made to produce a workable solution. </a:t>
            </a:r>
          </a:p>
          <a:p>
            <a:r>
              <a:rPr lang="en-GB" dirty="0"/>
              <a:t>The conclusions and agreements reached during the negotiations should be summarised, agreed and formally recorded.  Any further actions or negotiations that may be required, should also be scheduled during the closing stage.</a:t>
            </a:r>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74594" name="Rectangle 2"/>
          <p:cNvSpPr>
            <a:spLocks noGrp="1" noRot="1" noChangeAspect="1" noChangeArrowheads="1" noTextEdit="1"/>
          </p:cNvSpPr>
          <p:nvPr>
            <p:ph type="sldImg"/>
          </p:nvPr>
        </p:nvSpPr>
        <p:spPr>
          <a:xfrm>
            <a:off x="1258888" y="722313"/>
            <a:ext cx="4797425" cy="3597275"/>
          </a:xfrm>
          <a:ln/>
        </p:spPr>
      </p:sp>
      <p:sp>
        <p:nvSpPr>
          <p:cNvPr id="1774595" name="Rectangle 3"/>
          <p:cNvSpPr>
            <a:spLocks noGrp="1" noChangeArrowheads="1"/>
          </p:cNvSpPr>
          <p:nvPr>
            <p:ph type="body" idx="1"/>
          </p:nvPr>
        </p:nvSpPr>
        <p:spPr>
          <a:xfrm>
            <a:off x="976252" y="4559961"/>
            <a:ext cx="5362697" cy="4319322"/>
          </a:xfrm>
        </p:spPr>
        <p:txBody>
          <a:bodyPr/>
          <a:lstStyle/>
          <a:p>
            <a:pPr>
              <a:spcAft>
                <a:spcPct val="50000"/>
              </a:spcAft>
            </a:pPr>
            <a:r>
              <a:rPr lang="en-GB" dirty="0"/>
              <a:t>Having done the pre requisite research that helped you prepare for the negotiations, you may have identified a potential edge that you could have during the meeting.  These types of advantage or edge can come in various forms of power.</a:t>
            </a:r>
          </a:p>
          <a:p>
            <a:pPr>
              <a:spcAft>
                <a:spcPct val="50000"/>
              </a:spcAft>
            </a:pPr>
            <a:r>
              <a:rPr lang="en-GB" b="1" dirty="0"/>
              <a:t>Reward Power</a:t>
            </a:r>
            <a:r>
              <a:rPr lang="en-GB" dirty="0"/>
              <a:t> - ability to dispense rewards to entice the other party, such as  bonuses.</a:t>
            </a:r>
          </a:p>
          <a:p>
            <a:pPr>
              <a:spcAft>
                <a:spcPct val="50000"/>
              </a:spcAft>
            </a:pPr>
            <a:r>
              <a:rPr lang="en-GB" b="1" dirty="0"/>
              <a:t>Coercive Power</a:t>
            </a:r>
            <a:r>
              <a:rPr lang="en-GB" dirty="0"/>
              <a:t> - threat of taking something away if one party does not accede to the desires of the other. </a:t>
            </a:r>
          </a:p>
          <a:p>
            <a:pPr>
              <a:spcAft>
                <a:spcPct val="50000"/>
              </a:spcAft>
            </a:pPr>
            <a:r>
              <a:rPr lang="en-GB" b="1" dirty="0"/>
              <a:t>Legitimate Power</a:t>
            </a:r>
            <a:r>
              <a:rPr lang="en-GB" dirty="0"/>
              <a:t> – one party has genuine authority over the other.</a:t>
            </a:r>
          </a:p>
          <a:p>
            <a:pPr>
              <a:spcAft>
                <a:spcPct val="50000"/>
              </a:spcAft>
            </a:pPr>
            <a:r>
              <a:rPr lang="en-GB" b="1" dirty="0"/>
              <a:t>Informational Power</a:t>
            </a:r>
            <a:r>
              <a:rPr lang="en-GB" dirty="0"/>
              <a:t> – an advantage gained because one party has access to relevant key information that the other party does not have. </a:t>
            </a:r>
          </a:p>
          <a:p>
            <a:pPr>
              <a:spcAft>
                <a:spcPct val="50000"/>
              </a:spcAft>
            </a:pPr>
            <a:r>
              <a:rPr lang="en-GB" b="1" dirty="0"/>
              <a:t>Expert Power</a:t>
            </a:r>
            <a:r>
              <a:rPr lang="en-GB" dirty="0"/>
              <a:t> – experience that provides an advantage.</a:t>
            </a:r>
          </a:p>
          <a:p>
            <a:pPr>
              <a:spcAft>
                <a:spcPct val="50000"/>
              </a:spcAft>
            </a:pPr>
            <a:r>
              <a:rPr lang="en-GB" b="1" dirty="0"/>
              <a:t>Referent Power</a:t>
            </a:r>
            <a:r>
              <a:rPr lang="en-GB" dirty="0"/>
              <a:t> – derived from reputation for fair dealing, development of long term relationships and trust.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76642" name="Rectangle 2"/>
          <p:cNvSpPr>
            <a:spLocks noGrp="1" noRot="1" noChangeAspect="1" noChangeArrowheads="1" noTextEdit="1"/>
          </p:cNvSpPr>
          <p:nvPr>
            <p:ph type="sldImg"/>
          </p:nvPr>
        </p:nvSpPr>
        <p:spPr>
          <a:xfrm>
            <a:off x="1258888" y="722313"/>
            <a:ext cx="4797425" cy="3597275"/>
          </a:xfrm>
          <a:ln/>
        </p:spPr>
      </p:sp>
      <p:sp>
        <p:nvSpPr>
          <p:cNvPr id="1776643" name="Rectangle 3"/>
          <p:cNvSpPr>
            <a:spLocks noGrp="1" noChangeArrowheads="1"/>
          </p:cNvSpPr>
          <p:nvPr>
            <p:ph type="body" idx="1"/>
          </p:nvPr>
        </p:nvSpPr>
        <p:spPr>
          <a:xfrm>
            <a:off x="976254" y="4559961"/>
            <a:ext cx="5414518" cy="4319322"/>
          </a:xfrm>
        </p:spPr>
        <p:txBody>
          <a:bodyPr/>
          <a:lstStyle/>
          <a:p>
            <a:pPr>
              <a:lnSpc>
                <a:spcPct val="80000"/>
              </a:lnSpc>
            </a:pPr>
            <a:r>
              <a:rPr lang="en-GB" dirty="0"/>
              <a:t>Parties may use various tactics during bargaining to achieve their objectives.  Tactics can be used positively or negatively.   </a:t>
            </a:r>
          </a:p>
          <a:p>
            <a:pPr>
              <a:lnSpc>
                <a:spcPct val="80000"/>
              </a:lnSpc>
            </a:pPr>
            <a:r>
              <a:rPr lang="en-GB" b="1" dirty="0"/>
              <a:t>Pressure Release</a:t>
            </a:r>
            <a:r>
              <a:rPr lang="en-GB" dirty="0"/>
              <a:t> – a concession may be offered as a way of apparently breaking a stalemate.  Stand firm and hold the planned limits.  Do not concede unless the concession is beneficial.  Make a counter offer or take time out if further consideration is required. </a:t>
            </a:r>
          </a:p>
          <a:p>
            <a:pPr>
              <a:lnSpc>
                <a:spcPct val="80000"/>
              </a:lnSpc>
            </a:pPr>
            <a:r>
              <a:rPr lang="en-GB" b="1" dirty="0"/>
              <a:t>Coercion, intimidation</a:t>
            </a:r>
            <a:r>
              <a:rPr lang="en-GB" dirty="0"/>
              <a:t> – ignore any emotive aspects and maintain focus on the key objectives.  Maintain an assertive approach and continually remind the other party of the overall objectives.  Agree rules at the beginning to reduce the possibility of coercion and intimidation.  Use an expert negotiator/facilitator.       </a:t>
            </a:r>
          </a:p>
          <a:p>
            <a:pPr>
              <a:lnSpc>
                <a:spcPct val="80000"/>
              </a:lnSpc>
            </a:pPr>
            <a:r>
              <a:rPr lang="en-GB" b="1" dirty="0"/>
              <a:t>Unbalanced Concessions</a:t>
            </a:r>
            <a:r>
              <a:rPr lang="en-GB" dirty="0"/>
              <a:t> – making concessions that have much greater value to one party than the other.  Maintain awareness, or make rough assessments of the value of the offer.  Explain your perception of the concession to the other party. </a:t>
            </a:r>
          </a:p>
          <a:p>
            <a:pPr>
              <a:lnSpc>
                <a:spcPct val="80000"/>
              </a:lnSpc>
            </a:pPr>
            <a:r>
              <a:rPr lang="en-GB" b="1" dirty="0"/>
              <a:t>Challenging </a:t>
            </a:r>
            <a:r>
              <a:rPr lang="en-GB" dirty="0"/>
              <a:t>– the right amount of challenging can be constructive, too much can be destructive.  Keep positive and acknowledge the other party’s position.  Keep focused on the objectives and take time out to consider appropriate responses with your team. </a:t>
            </a:r>
          </a:p>
          <a:p>
            <a:pPr>
              <a:lnSpc>
                <a:spcPct val="80000"/>
              </a:lnSpc>
              <a:spcAft>
                <a:spcPct val="30000"/>
              </a:spcAft>
            </a:pPr>
            <a:r>
              <a:rPr lang="en-GB" b="1" dirty="0"/>
              <a:t>Time out</a:t>
            </a:r>
            <a:r>
              <a:rPr lang="en-GB" dirty="0"/>
              <a:t> – the parties break into their teams to discuss the situation and tactics privately.  Time outs are useful when the negotiation team experiences fatigue, loss of concentration, or gets ‘bogged down’.  Over use of time outs can be disruptive.  Only agree to Time out requests if beneficial.  Agree time scales and rules for taking time out, prior or during the introduction stage.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82786" name="Rectangle 2"/>
          <p:cNvSpPr>
            <a:spLocks noGrp="1" noRot="1" noChangeAspect="1" noChangeArrowheads="1" noTextEdit="1"/>
          </p:cNvSpPr>
          <p:nvPr>
            <p:ph type="sldImg"/>
          </p:nvPr>
        </p:nvSpPr>
        <p:spPr>
          <a:xfrm>
            <a:off x="1258888" y="722313"/>
            <a:ext cx="4797425" cy="3597275"/>
          </a:xfrm>
          <a:ln/>
        </p:spPr>
      </p:sp>
      <p:sp>
        <p:nvSpPr>
          <p:cNvPr id="1782787" name="Rectangle 3"/>
          <p:cNvSpPr>
            <a:spLocks noGrp="1" noChangeArrowheads="1"/>
          </p:cNvSpPr>
          <p:nvPr>
            <p:ph type="body" idx="1"/>
          </p:nvPr>
        </p:nvSpPr>
        <p:spPr>
          <a:xfrm>
            <a:off x="976252" y="4559961"/>
            <a:ext cx="5362697" cy="4319322"/>
          </a:xfrm>
        </p:spPr>
        <p:txBody>
          <a:bodyPr/>
          <a:lstStyle/>
          <a:p>
            <a:pPr>
              <a:spcAft>
                <a:spcPct val="50000"/>
              </a:spcAft>
            </a:pPr>
            <a:r>
              <a:rPr lang="en-GB" dirty="0"/>
              <a:t>As well as tactics, it is important that the other party knows and understands who they are dealing with.  There are certain skills that you can use to control a meeting.  Keep in mind however, you are there to achieve a win-win scenario and not to over power or bully your counterpart.</a:t>
            </a:r>
          </a:p>
          <a:p>
            <a:pPr>
              <a:spcAft>
                <a:spcPct val="50000"/>
              </a:spcAft>
            </a:pPr>
            <a:r>
              <a:rPr lang="en-GB" b="1" dirty="0"/>
              <a:t>Label your behaviour</a:t>
            </a:r>
            <a:r>
              <a:rPr lang="en-GB" dirty="0"/>
              <a:t> – give warning signals and signposts to avoid surprises and shocks.  Indicate when you intend to ask a question.</a:t>
            </a:r>
          </a:p>
          <a:p>
            <a:pPr>
              <a:spcAft>
                <a:spcPct val="50000"/>
              </a:spcAft>
            </a:pPr>
            <a:r>
              <a:rPr lang="en-GB" b="1" dirty="0"/>
              <a:t>Test and </a:t>
            </a:r>
            <a:r>
              <a:rPr lang="en-GB" b="1" dirty="0" smtClean="0"/>
              <a:t>Summarize</a:t>
            </a:r>
            <a:r>
              <a:rPr lang="en-GB" dirty="0" smtClean="0"/>
              <a:t> </a:t>
            </a:r>
            <a:r>
              <a:rPr lang="en-GB" dirty="0"/>
              <a:t>- test common understanding, summarise agreements and clarify key points at appropriate times. </a:t>
            </a:r>
          </a:p>
          <a:p>
            <a:pPr>
              <a:spcAft>
                <a:spcPct val="50000"/>
              </a:spcAft>
            </a:pPr>
            <a:r>
              <a:rPr lang="en-GB" b="1" dirty="0"/>
              <a:t>Don’t dilute a good argument</a:t>
            </a:r>
            <a:r>
              <a:rPr lang="en-GB" dirty="0"/>
              <a:t> – use few strong points rather than many weak ones.</a:t>
            </a:r>
          </a:p>
          <a:p>
            <a:pPr>
              <a:spcAft>
                <a:spcPct val="50000"/>
              </a:spcAft>
            </a:pPr>
            <a:r>
              <a:rPr lang="en-GB" b="1" dirty="0"/>
              <a:t>Use questions to persuade</a:t>
            </a:r>
            <a:r>
              <a:rPr lang="en-GB" dirty="0"/>
              <a:t> – structured questions can enhance a case and weaken resistance.</a:t>
            </a:r>
          </a:p>
          <a:p>
            <a:pPr>
              <a:spcAft>
                <a:spcPct val="50000"/>
              </a:spcAft>
            </a:pPr>
            <a:r>
              <a:rPr lang="en-GB" b="1" dirty="0"/>
              <a:t>Use questions to control</a:t>
            </a:r>
            <a:r>
              <a:rPr lang="en-GB" dirty="0"/>
              <a:t> – asking questions can give control and more time to think.</a:t>
            </a:r>
          </a:p>
          <a:p>
            <a:pPr>
              <a:spcAft>
                <a:spcPct val="50000"/>
              </a:spcAft>
            </a:pPr>
            <a:r>
              <a:rPr lang="en-GB" b="1" dirty="0"/>
              <a:t>Set deadlines</a:t>
            </a:r>
            <a:r>
              <a:rPr lang="en-GB" dirty="0"/>
              <a:t> – setting time limits can motivate towards achieving an  agreement.</a:t>
            </a:r>
          </a:p>
          <a:p>
            <a:pPr>
              <a:spcAft>
                <a:spcPct val="50000"/>
              </a:spcAft>
            </a:pPr>
            <a:r>
              <a:rPr lang="en-GB" b="1" dirty="0"/>
              <a:t>Be innovative</a:t>
            </a:r>
            <a:r>
              <a:rPr lang="en-GB" dirty="0"/>
              <a:t> - look for possible points of conflict and search for innovative solutions.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86882" name="Rectangle 2"/>
          <p:cNvSpPr>
            <a:spLocks noGrp="1" noRot="1" noChangeAspect="1" noChangeArrowheads="1" noTextEdit="1"/>
          </p:cNvSpPr>
          <p:nvPr>
            <p:ph type="sldImg"/>
          </p:nvPr>
        </p:nvSpPr>
        <p:spPr>
          <a:xfrm>
            <a:off x="1216025" y="720725"/>
            <a:ext cx="4800600" cy="3600450"/>
          </a:xfrm>
          <a:ln/>
        </p:spPr>
      </p:sp>
      <p:sp>
        <p:nvSpPr>
          <p:cNvPr id="1786883" name="Rectangle 3"/>
          <p:cNvSpPr>
            <a:spLocks noGrp="1" noChangeArrowheads="1"/>
          </p:cNvSpPr>
          <p:nvPr>
            <p:ph type="body" idx="1"/>
          </p:nvPr>
        </p:nvSpPr>
        <p:spPr>
          <a:xfrm>
            <a:off x="974582" y="4561485"/>
            <a:ext cx="5366039" cy="4319322"/>
          </a:xfrm>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Conflict exists where there are differences between individuals or groups and must be managed throughout the project life cycle.</a:t>
            </a:r>
          </a:p>
          <a:p>
            <a:r>
              <a:rPr lang="en-GB" dirty="0" smtClean="0"/>
              <a:t>Conflict may occur between stakeholders throughout the life cycle.</a:t>
            </a:r>
          </a:p>
          <a:p>
            <a:r>
              <a:rPr lang="en-GB" dirty="0" smtClean="0"/>
              <a:t>Project managers should anticipate potential  conflicts and their significance  and deal with them before they cause negative impacts on the project.</a:t>
            </a:r>
          </a:p>
          <a:p>
            <a:r>
              <a:rPr lang="en-GB" dirty="0" smtClean="0"/>
              <a:t>Often conflict is caused through lack of understanding, lack of facts or because individuals have different interests, beliefs and values.   </a:t>
            </a:r>
          </a:p>
          <a:p>
            <a:r>
              <a:rPr lang="en-GB" dirty="0" smtClean="0"/>
              <a:t>Conflict may either be destructive (having an adverse effect on a project) or constructive (positive benefit).  For example, if the cause of a conflict is due to a technical misunderstanding it is beneficial to bring this into the open and involve all interested parties.  Conversely, destructive conflict typically occurs due to differences values, beliefs, feelings and background.  Because these  are usually emotively based they are more difficult to resolve and require sensitivity and empathy.  </a:t>
            </a:r>
          </a:p>
          <a:p>
            <a:r>
              <a:rPr lang="en-GB" dirty="0" smtClean="0"/>
              <a:t>If conflicts cannot be resolved, they may need to be escalated to higher authorities, or specialist facilitators.</a:t>
            </a:r>
          </a:p>
          <a:p>
            <a:r>
              <a:rPr lang="en-GB"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25</a:t>
            </a:fld>
            <a:endParaRPr lang="en-US" dirty="0"/>
          </a:p>
        </p:txBody>
      </p:sp>
    </p:spTree>
    <p:extLst>
      <p:ext uri="{BB962C8B-B14F-4D97-AF65-F5344CB8AC3E}">
        <p14:creationId xmlns:p14="http://schemas.microsoft.com/office/powerpoint/2010/main" xmlns="" val="313114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14786" name="Rectangle 2"/>
          <p:cNvSpPr>
            <a:spLocks noGrp="1" noRot="1" noChangeAspect="1" noChangeArrowheads="1" noTextEdit="1"/>
          </p:cNvSpPr>
          <p:nvPr>
            <p:ph type="sldImg"/>
          </p:nvPr>
        </p:nvSpPr>
        <p:spPr>
          <a:xfrm>
            <a:off x="1258888" y="720725"/>
            <a:ext cx="4799012" cy="3598863"/>
          </a:xfrm>
          <a:ln/>
        </p:spPr>
      </p:sp>
      <p:sp>
        <p:nvSpPr>
          <p:cNvPr id="1014787" name="Rectangle 3"/>
          <p:cNvSpPr>
            <a:spLocks noGrp="1" noChangeArrowheads="1"/>
          </p:cNvSpPr>
          <p:nvPr>
            <p:ph type="body" idx="1"/>
          </p:nvPr>
        </p:nvSpPr>
        <p:spPr>
          <a:xfrm>
            <a:off x="976252" y="4561485"/>
            <a:ext cx="5362697" cy="4319322"/>
          </a:xfrm>
        </p:spPr>
        <p:txBody>
          <a:bodyPr/>
          <a:lstStyle/>
          <a:p>
            <a:r>
              <a:rPr lang="en-GB" b="1" dirty="0"/>
              <a:t>Configuration Identification</a:t>
            </a:r>
            <a:r>
              <a:rPr lang="en-GB" dirty="0"/>
              <a:t> – products that are to be controlled are called configuration items.  The Product Breakdown Structure is used to identify configuration items.  Each item is given a unique reference number.  </a:t>
            </a:r>
          </a:p>
          <a:p>
            <a:r>
              <a:rPr lang="en-GB" b="1" dirty="0"/>
              <a:t>Control</a:t>
            </a:r>
            <a:r>
              <a:rPr lang="en-GB" dirty="0"/>
              <a:t> - once the configuration item comes under control, it is ‘Frozen’.  This commonly used term means that the change process must be applied before the configuration of the item can be changed.  Changes will only be made if authorised.  This prevents ad hoc changes and ensures that changes can be traced during the life of the configuration item.</a:t>
            </a:r>
          </a:p>
          <a:p>
            <a:r>
              <a:rPr lang="en-GB" b="1" dirty="0"/>
              <a:t>Status Accounting</a:t>
            </a:r>
            <a:r>
              <a:rPr lang="en-GB" dirty="0"/>
              <a:t> – once a change is approved the status of the product is recorded as it changes through any modification or changes.  A log is used for the purpose of recording and tracking the history of all changes to the item.  The task is normally performed by a configuration librarian. </a:t>
            </a:r>
          </a:p>
          <a:p>
            <a:r>
              <a:rPr lang="en-GB" b="1" dirty="0"/>
              <a:t>Auditing</a:t>
            </a:r>
            <a:r>
              <a:rPr lang="en-GB" dirty="0"/>
              <a:t> – This involves quality checks to ensure that all items conform to each other.  For example, that each product conforms to a technical specification; each component in a system is compatible with others.  It also ensures consistency and that relevant quality assurance procedures have been implemented</a:t>
            </a:r>
            <a:r>
              <a:rPr lang="en-GB" dirty="0" smtClean="0"/>
              <a:t>.</a:t>
            </a:r>
          </a:p>
          <a:p>
            <a:endParaRPr lang="en-GB" dirty="0" smtClean="0"/>
          </a:p>
          <a:p>
            <a:r>
              <a:rPr lang="en-GB" dirty="0" smtClean="0"/>
              <a:t>There are two main groups of products: </a:t>
            </a:r>
            <a:r>
              <a:rPr lang="en-GB" b="1" dirty="0" smtClean="0"/>
              <a:t>deliverables</a:t>
            </a:r>
            <a:r>
              <a:rPr lang="en-GB" dirty="0" smtClean="0"/>
              <a:t> that are used during operation and </a:t>
            </a:r>
            <a:r>
              <a:rPr lang="en-GB" b="1" dirty="0" smtClean="0"/>
              <a:t>management products</a:t>
            </a:r>
            <a:r>
              <a:rPr lang="en-GB" dirty="0" smtClean="0"/>
              <a:t> that are produced during the project for development and management purposes, but not delivered to users.</a:t>
            </a:r>
          </a:p>
          <a:p>
            <a:r>
              <a:rPr lang="en-GB" dirty="0" smtClean="0"/>
              <a:t>The items to be controlled are identified by the project team and approved by the project manager.  Other stakeholders may also be involved in identification including operators and users.  </a:t>
            </a:r>
          </a:p>
          <a:p>
            <a:r>
              <a:rPr lang="en-GB" dirty="0" smtClean="0"/>
              <a:t>A</a:t>
            </a:r>
            <a:r>
              <a:rPr lang="en-GB" b="1" dirty="0" smtClean="0"/>
              <a:t> Configuration item </a:t>
            </a:r>
            <a:r>
              <a:rPr lang="en-GB" dirty="0" smtClean="0"/>
              <a:t>is</a:t>
            </a:r>
            <a:r>
              <a:rPr lang="en-GB" b="1" dirty="0" smtClean="0"/>
              <a:t> </a:t>
            </a:r>
            <a:r>
              <a:rPr lang="en-GB" dirty="0" smtClean="0"/>
              <a:t>a product or component controlled by the configuration management system.  A configuration item can only be changed through the formal change process.</a:t>
            </a:r>
          </a:p>
          <a:p>
            <a:r>
              <a:rPr lang="en-GB" dirty="0" smtClean="0"/>
              <a:t>The example shows how the deliverable system is broken down into its components.  At each level the component characteristics are defined in a component specification.  Configuration management must ensure that all components will work effectively as part of the system, that the system achieves its performance and that each specification accurately describes the characteristics of each product.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0978" name="Rectangle 2"/>
          <p:cNvSpPr>
            <a:spLocks noGrp="1" noRot="1" noChangeAspect="1" noChangeArrowheads="1" noTextEdit="1"/>
          </p:cNvSpPr>
          <p:nvPr>
            <p:ph type="sldImg"/>
          </p:nvPr>
        </p:nvSpPr>
        <p:spPr>
          <a:xfrm>
            <a:off x="1216025" y="720725"/>
            <a:ext cx="4800600" cy="3600450"/>
          </a:xfrm>
          <a:ln/>
        </p:spPr>
      </p:sp>
      <p:sp>
        <p:nvSpPr>
          <p:cNvPr id="1790979" name="Rectangle 3"/>
          <p:cNvSpPr>
            <a:spLocks noGrp="1" noChangeArrowheads="1"/>
          </p:cNvSpPr>
          <p:nvPr>
            <p:ph type="body" idx="1"/>
          </p:nvPr>
        </p:nvSpPr>
        <p:spPr>
          <a:xfrm>
            <a:off x="974582" y="4561485"/>
            <a:ext cx="5366039" cy="4319322"/>
          </a:xfrm>
        </p:spPr>
        <p:txBody>
          <a:bodyPr/>
          <a:lstStyle/>
          <a:p>
            <a:r>
              <a:rPr lang="en-GB" dirty="0">
                <a:cs typeface="Times New Roman" pitchFamily="18" charset="0"/>
              </a:rPr>
              <a:t>The model is based on the work of Blake and Mouton and provides a framework for understanding and resolving conflict.</a:t>
            </a:r>
          </a:p>
          <a:p>
            <a:r>
              <a:rPr lang="en-GB" b="1" dirty="0">
                <a:cs typeface="Times New Roman" pitchFamily="18" charset="0"/>
              </a:rPr>
              <a:t>Causes - </a:t>
            </a:r>
            <a:r>
              <a:rPr lang="en-GB" dirty="0">
                <a:cs typeface="Times New Roman" pitchFamily="18" charset="0"/>
              </a:rPr>
              <a:t>the subjects such as timescales, or priorities, changes.</a:t>
            </a:r>
          </a:p>
          <a:p>
            <a:r>
              <a:rPr lang="en-GB" b="1" dirty="0">
                <a:cs typeface="Times New Roman" pitchFamily="18" charset="0"/>
              </a:rPr>
              <a:t>Sources -</a:t>
            </a:r>
            <a:r>
              <a:rPr lang="en-GB" dirty="0">
                <a:cs typeface="Times New Roman" pitchFamily="18" charset="0"/>
              </a:rPr>
              <a:t> the people involved in the conflict. </a:t>
            </a:r>
          </a:p>
          <a:p>
            <a:r>
              <a:rPr lang="en-GB" b="1" dirty="0">
                <a:cs typeface="Times New Roman" pitchFamily="18" charset="0"/>
              </a:rPr>
              <a:t>Conflict –</a:t>
            </a:r>
            <a:r>
              <a:rPr lang="en-GB" dirty="0">
                <a:cs typeface="Times New Roman" pitchFamily="18" charset="0"/>
              </a:rPr>
              <a:t> the nature of the problem or issue, and its intensity.</a:t>
            </a:r>
          </a:p>
          <a:p>
            <a:r>
              <a:rPr lang="en-GB" dirty="0">
                <a:cs typeface="Times New Roman" pitchFamily="18" charset="0"/>
              </a:rPr>
              <a:t>Intensity may be defined as the combination of magnitude (say impacts on project objectives) and frequency (how often the conflict occurs).</a:t>
            </a:r>
          </a:p>
          <a:p>
            <a:r>
              <a:rPr lang="en-GB" dirty="0"/>
              <a:t>Two techniques that support conflict management are:</a:t>
            </a:r>
          </a:p>
          <a:p>
            <a:r>
              <a:rPr lang="en-GB" b="1" dirty="0"/>
              <a:t>Cause and Effect Analysis</a:t>
            </a:r>
            <a:r>
              <a:rPr lang="en-GB" dirty="0"/>
              <a:t> – establishing the root cause will help to determine how often it is likely to occur and will enable conflict intensity to be determined.  Root causes often lead to the definition of preventive measures.</a:t>
            </a:r>
          </a:p>
          <a:p>
            <a:r>
              <a:rPr lang="en-GB" b="1" dirty="0"/>
              <a:t>Stakeholder Analysis</a:t>
            </a:r>
            <a:r>
              <a:rPr lang="en-GB" dirty="0"/>
              <a:t> – understanding the needs and influences of the stakeholders will help to prevent conflict situations arising, or in the event of conflict, it will enable effective management strategies to be used.</a:t>
            </a:r>
          </a:p>
          <a:p>
            <a:r>
              <a:rPr lang="en-GB" dirty="0"/>
              <a:t>Preventing conflict may also be covered by appropriate risk management.</a:t>
            </a:r>
          </a:p>
          <a:p>
            <a:r>
              <a:rPr lang="en-GB" dirty="0"/>
              <a:t>A number of methods may be used to manage conflict such as formal negotiations, mediation and workshops, depending on the nature of the conflict and stakeholders involved.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3026" name="Rectangle 2"/>
          <p:cNvSpPr>
            <a:spLocks noGrp="1" noRot="1" noChangeAspect="1" noChangeArrowheads="1" noTextEdit="1"/>
          </p:cNvSpPr>
          <p:nvPr>
            <p:ph type="sldImg"/>
          </p:nvPr>
        </p:nvSpPr>
        <p:spPr>
          <a:xfrm>
            <a:off x="1258888" y="720725"/>
            <a:ext cx="4797425" cy="3598863"/>
          </a:xfrm>
          <a:ln/>
        </p:spPr>
      </p:sp>
      <p:sp>
        <p:nvSpPr>
          <p:cNvPr id="1793027" name="Rectangle 3"/>
          <p:cNvSpPr>
            <a:spLocks noGrp="1" noChangeArrowheads="1"/>
          </p:cNvSpPr>
          <p:nvPr>
            <p:ph type="body" idx="1"/>
          </p:nvPr>
        </p:nvSpPr>
        <p:spPr>
          <a:xfrm>
            <a:off x="974582" y="4559961"/>
            <a:ext cx="5366039" cy="4320846"/>
          </a:xfrm>
        </p:spPr>
        <p:txBody>
          <a:bodyPr/>
          <a:lstStyle/>
          <a:p>
            <a:r>
              <a:rPr lang="en-GB" dirty="0">
                <a:cs typeface="Times New Roman" pitchFamily="18" charset="0"/>
              </a:rPr>
              <a:t>Conflict occurs throughout the project.  The nature and scale of conflict is directly related to the activities undertaken and the stakeholders involved.</a:t>
            </a:r>
          </a:p>
          <a:p>
            <a:r>
              <a:rPr lang="en-GB" dirty="0">
                <a:cs typeface="Times New Roman" pitchFamily="18" charset="0"/>
              </a:rPr>
              <a:t>Understanding where and who might be involved in the conflict will help the Project Manager in its early identification and resolution.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5074" name="Rectangle 2"/>
          <p:cNvSpPr>
            <a:spLocks noGrp="1" noRot="1" noChangeAspect="1" noChangeArrowheads="1" noTextEdit="1"/>
          </p:cNvSpPr>
          <p:nvPr>
            <p:ph type="sldImg"/>
          </p:nvPr>
        </p:nvSpPr>
        <p:spPr>
          <a:xfrm>
            <a:off x="1216025" y="720725"/>
            <a:ext cx="4800600" cy="3600450"/>
          </a:xfrm>
          <a:ln/>
        </p:spPr>
      </p:sp>
      <p:sp>
        <p:nvSpPr>
          <p:cNvPr id="1795075" name="Rectangle 3"/>
          <p:cNvSpPr>
            <a:spLocks noGrp="1" noChangeArrowheads="1"/>
          </p:cNvSpPr>
          <p:nvPr>
            <p:ph type="body" idx="1"/>
          </p:nvPr>
        </p:nvSpPr>
        <p:spPr>
          <a:xfrm>
            <a:off x="974582" y="4561485"/>
            <a:ext cx="5366039" cy="4319322"/>
          </a:xfrm>
        </p:spPr>
        <p:txBody>
          <a:bodyPr/>
          <a:lstStyle/>
          <a:p>
            <a:r>
              <a:rPr lang="en-GB" dirty="0"/>
              <a:t>The diagram above based on </a:t>
            </a:r>
            <a:r>
              <a:rPr lang="en-GB" dirty="0" smtClean="0"/>
              <a:t>Thomas Kilman Model, </a:t>
            </a:r>
            <a:r>
              <a:rPr lang="en-GB" dirty="0"/>
              <a:t>shows strategies for managing conflict.</a:t>
            </a:r>
          </a:p>
          <a:p>
            <a:r>
              <a:rPr lang="en-GB" b="1" dirty="0"/>
              <a:t>Competition (Win/Lose)</a:t>
            </a:r>
            <a:r>
              <a:rPr lang="en-GB" dirty="0"/>
              <a:t> – where one party drives to meet their own interests and disregards the other’s interests.  </a:t>
            </a:r>
          </a:p>
          <a:p>
            <a:r>
              <a:rPr lang="en-GB" b="1" dirty="0"/>
              <a:t>Avoidance (Lose/Lose) </a:t>
            </a:r>
            <a:r>
              <a:rPr lang="en-GB" dirty="0"/>
              <a:t>– withdrawing from conflict; where one party is unable to influence the more dominant party and wishes to avoid conflict. </a:t>
            </a:r>
          </a:p>
          <a:p>
            <a:r>
              <a:rPr lang="en-GB" b="1" dirty="0"/>
              <a:t>Accommodation</a:t>
            </a:r>
            <a:r>
              <a:rPr lang="en-GB" dirty="0"/>
              <a:t> </a:t>
            </a:r>
            <a:r>
              <a:rPr lang="en-GB" b="1" dirty="0"/>
              <a:t>(Lose/Win) </a:t>
            </a:r>
            <a:r>
              <a:rPr lang="en-GB" dirty="0"/>
              <a:t>- the party is prepared to submit or comply to the other’s interests.  </a:t>
            </a:r>
          </a:p>
          <a:p>
            <a:r>
              <a:rPr lang="en-GB" b="1" dirty="0"/>
              <a:t>Compromise (Win/Win – Lose/Lose) </a:t>
            </a:r>
            <a:r>
              <a:rPr lang="en-GB" dirty="0"/>
              <a:t>– parties trade gains against losses.</a:t>
            </a:r>
          </a:p>
          <a:p>
            <a:r>
              <a:rPr lang="en-GB" b="1" dirty="0"/>
              <a:t>Collaboration (Win/Win) </a:t>
            </a:r>
            <a:r>
              <a:rPr lang="en-GB" dirty="0"/>
              <a:t>- typically found in high performing teams, a problem solving style where parties confront issues and seek solutions that meet the interests of both parties.</a:t>
            </a:r>
            <a:r>
              <a:rPr lang="en-GB" sz="1100" dirty="0">
                <a:latin typeface="Arial" pitchFamily="34" charset="0"/>
              </a:rPr>
              <a:t>  </a:t>
            </a:r>
          </a:p>
        </p:txBody>
      </p:sp>
      <p:sp>
        <p:nvSpPr>
          <p:cNvPr id="1795076" name="Rectangle 4"/>
          <p:cNvSpPr>
            <a:spLocks noChangeArrowheads="1"/>
          </p:cNvSpPr>
          <p:nvPr/>
        </p:nvSpPr>
        <p:spPr bwMode="auto">
          <a:xfrm>
            <a:off x="1594767" y="4005578"/>
            <a:ext cx="7913655" cy="443203"/>
          </a:xfrm>
          <a:prstGeom prst="rect">
            <a:avLst/>
          </a:prstGeom>
          <a:noFill/>
          <a:ln w="12700" cap="sq">
            <a:noFill/>
            <a:miter lim="800000"/>
            <a:headEnd type="none" w="sm" len="sm"/>
            <a:tailEnd type="none" w="sm" len="sm"/>
          </a:ln>
          <a:effectLst/>
        </p:spPr>
        <p:txBody>
          <a:bodyPr lIns="96582" tIns="48291" rIns="96582" bIns="48291"/>
          <a:lstStyle/>
          <a:p>
            <a:pPr algn="just" eaLnBrk="1" hangingPunct="1">
              <a:spcAft>
                <a:spcPct val="100000"/>
              </a:spcAft>
            </a:pPr>
            <a:endParaRPr lang="en-US" sz="700" b="1" dirty="0">
              <a:solidFill>
                <a:srgbClr val="000099"/>
              </a:solidFill>
              <a:latin typeface="ZapfCalligr BT"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7122" name="Rectangle 2"/>
          <p:cNvSpPr>
            <a:spLocks noGrp="1" noRot="1" noChangeAspect="1" noChangeArrowheads="1" noTextEdit="1"/>
          </p:cNvSpPr>
          <p:nvPr>
            <p:ph type="sldImg"/>
          </p:nvPr>
        </p:nvSpPr>
        <p:spPr>
          <a:xfrm>
            <a:off x="1216025" y="720725"/>
            <a:ext cx="4800600" cy="3600450"/>
          </a:xfrm>
          <a:ln/>
        </p:spPr>
      </p:sp>
      <p:sp>
        <p:nvSpPr>
          <p:cNvPr id="1797123" name="Rectangle 3"/>
          <p:cNvSpPr>
            <a:spLocks noGrp="1" noChangeArrowheads="1"/>
          </p:cNvSpPr>
          <p:nvPr>
            <p:ph type="body" idx="1"/>
          </p:nvPr>
        </p:nvSpPr>
        <p:spPr>
          <a:xfrm>
            <a:off x="974582" y="4561485"/>
            <a:ext cx="5366039" cy="4319322"/>
          </a:xfrm>
        </p:spPr>
        <p:txBody>
          <a:bodyPr/>
          <a:lstStyle/>
          <a:p>
            <a:r>
              <a:rPr lang="en-GB" dirty="0"/>
              <a:t>Common strategies or approaches used to manage interpersonal conflict are shown above and described in more detail below:</a:t>
            </a:r>
          </a:p>
          <a:p>
            <a:pPr>
              <a:spcAft>
                <a:spcPct val="30000"/>
              </a:spcAft>
            </a:pPr>
            <a:r>
              <a:rPr lang="en-GB" b="1" dirty="0"/>
              <a:t>Avoidance (Withdrawing)</a:t>
            </a:r>
            <a:r>
              <a:rPr lang="en-GB" dirty="0"/>
              <a:t> – contentious issues are avoided.  This strategy is more likely to cause or exacerbate conflict in the long term, especially if issues are of significant importance.  Useful where conflict issues are trivial, where the damage from conflict outweighs the benefits, or to reduce tension.</a:t>
            </a:r>
          </a:p>
          <a:p>
            <a:pPr>
              <a:spcAft>
                <a:spcPct val="30000"/>
              </a:spcAft>
            </a:pPr>
            <a:r>
              <a:rPr lang="en-GB" b="1" dirty="0"/>
              <a:t>Accommodation (Smoothing)</a:t>
            </a:r>
            <a:r>
              <a:rPr lang="en-GB" dirty="0"/>
              <a:t> - playing down differences and emphasising common interests; issues that might cause divisions or hurt feelings are not discussed.  It may be useful to preserve harmony and maintain focus on important factors.</a:t>
            </a:r>
          </a:p>
          <a:p>
            <a:pPr>
              <a:spcAft>
                <a:spcPct val="30000"/>
              </a:spcAft>
            </a:pPr>
            <a:r>
              <a:rPr lang="en-GB" b="1" dirty="0"/>
              <a:t>Compromising</a:t>
            </a:r>
            <a:r>
              <a:rPr lang="en-GB" dirty="0"/>
              <a:t> - splitting the difference, bargaining, search for an intermediate position.  No one loses but no one wins.</a:t>
            </a:r>
            <a:r>
              <a:rPr lang="en-US" dirty="0"/>
              <a:t>   Useful when there is a need to avoid disruption, achieve temporary settlements, where time is critical.</a:t>
            </a:r>
            <a:endParaRPr lang="en-GB" dirty="0"/>
          </a:p>
          <a:p>
            <a:pPr>
              <a:spcAft>
                <a:spcPct val="30000"/>
              </a:spcAft>
            </a:pPr>
            <a:r>
              <a:rPr lang="en-GB" b="1" dirty="0"/>
              <a:t>Competition (Forcing) </a:t>
            </a:r>
            <a:r>
              <a:rPr lang="en-GB" dirty="0"/>
              <a:t>– where one person can use their authority through knowledge or position to force a solution.  A win-lose situation; </a:t>
            </a:r>
            <a:r>
              <a:rPr lang="en-US" dirty="0"/>
              <a:t>use when quick decisive action is required such as emergencies, </a:t>
            </a:r>
            <a:r>
              <a:rPr lang="en-GB" dirty="0"/>
              <a:t>where time is critical and will not allow other solutions to be achieved.</a:t>
            </a:r>
          </a:p>
          <a:p>
            <a:pPr>
              <a:spcAft>
                <a:spcPct val="30000"/>
              </a:spcAft>
            </a:pPr>
            <a:r>
              <a:rPr lang="en-GB" b="1" dirty="0"/>
              <a:t>Collaboration (Confrontation) </a:t>
            </a:r>
            <a:r>
              <a:rPr lang="en-GB" dirty="0"/>
              <a:t>– open exchanges of information about the conflict or problem as each sees it, and a working through of their differences to reach a solution that is optimal to both.  Both can win.  Useful </a:t>
            </a:r>
            <a:r>
              <a:rPr lang="en-US" dirty="0"/>
              <a:t>when it is too important to compromise, there is a need to gain commitment or better understanding.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normAutofit/>
          </a:bodyPr>
          <a:lstStyle/>
          <a:p>
            <a:r>
              <a:rPr lang="en-GB" dirty="0" smtClean="0"/>
              <a:t>Leadership</a:t>
            </a:r>
            <a:r>
              <a:rPr lang="en-GB" baseline="0" dirty="0" smtClean="0"/>
              <a:t> is the ability to establish vision and direction, to influence and align others towards a common purpose, and to empower and inspire people to achieve project success.  It enables the project to proceed in an environment of change and uncertainty.</a:t>
            </a:r>
          </a:p>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dirty="0" smtClean="0"/>
              <a:t>When</a:t>
            </a:r>
            <a:r>
              <a:rPr lang="en-US" baseline="0" dirty="0" smtClean="0"/>
              <a:t> you stand at the base of a 100 year old oak tree and look up, one can’t help but be awestruck by its size and strength.  What makes this tree so strong though is its foundation.  People, are the same.  Without a solid foundation, as a tree can sway with the wind, people can lose their way and become misguided. </a:t>
            </a:r>
          </a:p>
          <a:p>
            <a:endParaRPr lang="en-US" baseline="0" dirty="0" smtClean="0"/>
          </a:p>
          <a:p>
            <a:r>
              <a:rPr lang="en-US" baseline="0" dirty="0" smtClean="0"/>
              <a:t>Project Management is a challenging but rewarding profession. The difference between a good project manager and a great project manager is the foundation and principles by which one adheres to and their ability to impart that to others.</a:t>
            </a:r>
            <a:endParaRPr lang="en-US" dirty="0"/>
          </a:p>
        </p:txBody>
      </p:sp>
    </p:spTree>
    <p:extLst>
      <p:ext uri="{BB962C8B-B14F-4D97-AF65-F5344CB8AC3E}">
        <p14:creationId xmlns:p14="http://schemas.microsoft.com/office/powerpoint/2010/main" xmlns="" val="102192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sz="1400" dirty="0"/>
              <a:t>Management is doing things right; leadership is doing the right things.</a:t>
            </a:r>
          </a:p>
          <a:p>
            <a:endParaRPr lang="en-US" sz="1400" dirty="0"/>
          </a:p>
          <a:p>
            <a:r>
              <a:rPr lang="en-US" sz="1400" dirty="0"/>
              <a:t>(Ask audience their thoughts on which is best.)</a:t>
            </a:r>
          </a:p>
          <a:p>
            <a:endParaRPr lang="en-US" sz="1400" dirty="0"/>
          </a:p>
          <a:p>
            <a:endParaRPr lang="en-US" sz="1400" dirty="0"/>
          </a:p>
          <a:p>
            <a:endParaRPr lang="en-US" dirty="0"/>
          </a:p>
        </p:txBody>
      </p:sp>
    </p:spTree>
    <p:extLst>
      <p:ext uri="{BB962C8B-B14F-4D97-AF65-F5344CB8AC3E}">
        <p14:creationId xmlns:p14="http://schemas.microsoft.com/office/powerpoint/2010/main" xmlns="" val="4011416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a:lstStyle/>
          <a:p>
            <a:fld id="{C695BC03-0056-4FFD-B620-61E781C7E370}" type="slidenum">
              <a:rPr lang="en-GB"/>
              <a:pPr/>
              <a:t>35</a:t>
            </a:fld>
            <a:endParaRPr lang="en-GB" dirty="0"/>
          </a:p>
        </p:txBody>
      </p:sp>
      <p:sp>
        <p:nvSpPr>
          <p:cNvPr id="898050" name="Rectangle 2"/>
          <p:cNvSpPr>
            <a:spLocks noGrp="1" noChangeArrowheads="1"/>
          </p:cNvSpPr>
          <p:nvPr>
            <p:ph type="body" idx="1"/>
          </p:nvPr>
        </p:nvSpPr>
        <p:spPr>
          <a:xfrm>
            <a:off x="958840" y="4223546"/>
            <a:ext cx="5441962" cy="4532025"/>
          </a:xfrm>
          <a:noFill/>
          <a:ln/>
        </p:spPr>
        <p:txBody>
          <a:bodyPr lIns="102862" tIns="50529" rIns="102862" bIns="50529"/>
          <a:lstStyle/>
          <a:p>
            <a:r>
              <a:rPr lang="en-GB" dirty="0" smtClean="0"/>
              <a:t>If</a:t>
            </a:r>
            <a:r>
              <a:rPr lang="en-GB" baseline="0" dirty="0" smtClean="0"/>
              <a:t> the Project Manager is to be a good leader, then they must know where and when to look and lead in the right direction.</a:t>
            </a:r>
          </a:p>
          <a:p>
            <a:endParaRPr lang="en-GB" baseline="0" dirty="0" smtClean="0"/>
          </a:p>
          <a:p>
            <a:r>
              <a:rPr lang="en-GB" baseline="0" dirty="0" smtClean="0"/>
              <a:t>They must know when they look upwards towards the Sponsor and Corporate Management, how the performance of their project can affect the strategy of the organization and where it fits into the vision set by those above.</a:t>
            </a:r>
          </a:p>
          <a:p>
            <a:r>
              <a:rPr lang="en-GB" baseline="0" dirty="0" smtClean="0"/>
              <a:t>The Project Manager must also know when to look outward, realising that their team alone, may not have the answers to all the projects questions.  Here the project manager must learn to influence and direct stakeholders from outside their natural line of management.</a:t>
            </a:r>
          </a:p>
          <a:p>
            <a:r>
              <a:rPr lang="en-GB" baseline="0" dirty="0" smtClean="0"/>
              <a:t>A good leader knows when to look forward, to plan and strategise the route ahead for the project, whilst also reflecting backwards on those tasks they have been completed and the lessons that they have learned and brought with them to develop themselves and the team for the future.</a:t>
            </a:r>
          </a:p>
          <a:p>
            <a:r>
              <a:rPr lang="en-GB" baseline="0" dirty="0" smtClean="0"/>
              <a:t>Understanding the needs of their team is paramount, whilst also addressing their performance and supporting those in need.  Knowing that your project does not lay in isolation, makes the project manager understand the effects that others have on their projects as much as they are dependent on theirs.</a:t>
            </a:r>
          </a:p>
          <a:p>
            <a:r>
              <a:rPr lang="en-GB" baseline="0" dirty="0" smtClean="0"/>
              <a:t>A true leader know how to look inward, at themselves and their own performance, knowing they are the standard bearer, the setter of the standards, where self discipline is the highest form of discipline.</a:t>
            </a:r>
          </a:p>
          <a:p>
            <a:endParaRPr lang="en-GB" b="0" baseline="0" dirty="0" smtClean="0"/>
          </a:p>
          <a:p>
            <a:r>
              <a:rPr lang="en-GB" b="0" baseline="0" dirty="0" smtClean="0"/>
              <a:t>To quote an Indian proverb, “</a:t>
            </a:r>
            <a:r>
              <a:rPr lang="en-US" dirty="0"/>
              <a:t>Leadership is lifting a person's vision to higher sights, the raising of a person's performance to higher standards, the building of a personality beyond its normal limitations.”</a:t>
            </a:r>
            <a:endParaRPr lang="en-GB" b="0" dirty="0"/>
          </a:p>
        </p:txBody>
      </p:sp>
      <p:sp>
        <p:nvSpPr>
          <p:cNvPr id="898051" name="Rectangle 3"/>
          <p:cNvSpPr>
            <a:spLocks noGrp="1" noRot="1" noChangeAspect="1" noChangeArrowheads="1" noTextEdit="1"/>
          </p:cNvSpPr>
          <p:nvPr>
            <p:ph type="sldImg"/>
          </p:nvPr>
        </p:nvSpPr>
        <p:spPr>
          <a:xfrm>
            <a:off x="1301750" y="479425"/>
            <a:ext cx="4783138" cy="3587750"/>
          </a:xfrm>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The fundamentals of management are required to have success at any levels of project management whereas leadership is a skill that requires the ability to understand the overall goal and inspire others to work alongside you to achieve it. </a:t>
            </a:r>
          </a:p>
          <a:p>
            <a:r>
              <a:rPr lang="en-US" dirty="0">
                <a:latin typeface="Verdana" pitchFamily="34" charset="0"/>
                <a:ea typeface="Verdana" pitchFamily="34" charset="0"/>
                <a:cs typeface="Verdana" pitchFamily="34" charset="0"/>
              </a:rPr>
              <a:t/>
            </a:r>
            <a:br>
              <a:rPr lang="en-US" dirty="0">
                <a:latin typeface="Verdana" pitchFamily="34" charset="0"/>
                <a:ea typeface="Verdana" pitchFamily="34" charset="0"/>
                <a:cs typeface="Verdana" pitchFamily="34" charset="0"/>
              </a:rPr>
            </a:br>
            <a:r>
              <a:rPr lang="en-US" dirty="0">
                <a:latin typeface="Verdana" pitchFamily="34" charset="0"/>
                <a:ea typeface="Verdana" pitchFamily="34" charset="0"/>
                <a:cs typeface="Verdana" pitchFamily="34" charset="0"/>
              </a:rPr>
              <a:t>Can you be a successful Project Manager without  having strong leadership skills?  Absolutely.  Different parts of project management appeal to different people.  While one person may excel at building the perfect Gantt chart but due to their personality, isn’t the type that you would send in to a question and answer session when you are bidding on a project.  Is this person valuable?  Yes.  </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The same question can be asked in terms of leadership.   The long and short of it is that a leader should have the abilities to do the standard project management tasks as well as inspire the team to work towards a shared goal.  This is the mark of a true Green Project Manager.</a:t>
            </a:r>
          </a:p>
          <a:p>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2089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0802" name="Rectangle 2"/>
          <p:cNvSpPr>
            <a:spLocks noGrp="1" noRot="1" noChangeAspect="1" noChangeArrowheads="1" noTextEdit="1"/>
          </p:cNvSpPr>
          <p:nvPr>
            <p:ph type="sldImg"/>
          </p:nvPr>
        </p:nvSpPr>
        <p:spPr>
          <a:xfrm>
            <a:off x="1216025" y="720725"/>
            <a:ext cx="4800600" cy="3600450"/>
          </a:xfrm>
          <a:ln/>
        </p:spPr>
      </p:sp>
      <p:sp>
        <p:nvSpPr>
          <p:cNvPr id="1100803" name="Rectangle 3"/>
          <p:cNvSpPr>
            <a:spLocks noGrp="1" noChangeArrowheads="1"/>
          </p:cNvSpPr>
          <p:nvPr>
            <p:ph type="body" idx="1"/>
          </p:nvPr>
        </p:nvSpPr>
        <p:spPr>
          <a:xfrm>
            <a:off x="974582" y="4561485"/>
            <a:ext cx="5366039" cy="4319322"/>
          </a:xfrm>
        </p:spPr>
        <p:txBody>
          <a:bodyPr/>
          <a:lstStyle/>
          <a:p>
            <a:pPr>
              <a:lnSpc>
                <a:spcPct val="90000"/>
              </a:lnSpc>
              <a:spcAft>
                <a:spcPct val="50000"/>
              </a:spcAft>
            </a:pPr>
            <a:r>
              <a:rPr lang="en-GB" b="1" dirty="0"/>
              <a:t>Key attributes of successful leaders:</a:t>
            </a:r>
          </a:p>
          <a:p>
            <a:pPr>
              <a:lnSpc>
                <a:spcPct val="90000"/>
              </a:lnSpc>
              <a:spcAft>
                <a:spcPct val="50000"/>
              </a:spcAft>
            </a:pPr>
            <a:r>
              <a:rPr lang="en-GB" b="1" dirty="0"/>
              <a:t>Focus</a:t>
            </a:r>
            <a:r>
              <a:rPr lang="en-GB" dirty="0"/>
              <a:t> -gives clear direction and provides the vision, is fully committed to the project critical success criteria and able to maintain focus throughout the project life.</a:t>
            </a:r>
          </a:p>
          <a:p>
            <a:pPr>
              <a:lnSpc>
                <a:spcPct val="90000"/>
              </a:lnSpc>
              <a:spcAft>
                <a:spcPct val="50000"/>
              </a:spcAft>
            </a:pPr>
            <a:r>
              <a:rPr lang="en-GB" b="1" dirty="0"/>
              <a:t>Manages conflict</a:t>
            </a:r>
            <a:r>
              <a:rPr lang="en-GB" dirty="0"/>
              <a:t>  – a good leader is able to identify conflict, establish its impact on the project and resolve quickly.</a:t>
            </a:r>
          </a:p>
          <a:p>
            <a:pPr>
              <a:lnSpc>
                <a:spcPct val="90000"/>
              </a:lnSpc>
              <a:spcAft>
                <a:spcPct val="50000"/>
              </a:spcAft>
            </a:pPr>
            <a:r>
              <a:rPr lang="en-GB" b="1" dirty="0"/>
              <a:t>Good team motivator</a:t>
            </a:r>
            <a:r>
              <a:rPr lang="en-GB" dirty="0"/>
              <a:t> – recognises need to manage motivational factors such as recognition, job satisfaction, reward.  Recognises success and gives credit.</a:t>
            </a:r>
          </a:p>
          <a:p>
            <a:pPr>
              <a:lnSpc>
                <a:spcPct val="90000"/>
              </a:lnSpc>
              <a:spcAft>
                <a:spcPct val="50000"/>
              </a:spcAft>
            </a:pPr>
            <a:r>
              <a:rPr lang="en-GB" b="1" dirty="0"/>
              <a:t>Flexible and adaptable -</a:t>
            </a:r>
            <a:r>
              <a:rPr lang="en-GB" dirty="0"/>
              <a:t> able to use an appropriate leadership style to suit the circumstances</a:t>
            </a:r>
            <a:r>
              <a:rPr lang="en-GB" dirty="0" smtClean="0"/>
              <a:t>.</a:t>
            </a:r>
          </a:p>
          <a:p>
            <a:pPr>
              <a:lnSpc>
                <a:spcPct val="90000"/>
              </a:lnSpc>
              <a:spcAft>
                <a:spcPct val="50000"/>
              </a:spcAft>
            </a:pPr>
            <a:r>
              <a:rPr lang="en-GB" b="1" dirty="0" smtClean="0"/>
              <a:t>Good risk taker-</a:t>
            </a:r>
            <a:r>
              <a:rPr lang="en-GB" dirty="0" smtClean="0"/>
              <a:t> having situational awareness, so they are able to weigh up the pro’s and con’s and make effective decisions. </a:t>
            </a:r>
          </a:p>
          <a:p>
            <a:pPr>
              <a:lnSpc>
                <a:spcPct val="90000"/>
              </a:lnSpc>
              <a:spcAft>
                <a:spcPct val="50000"/>
              </a:spcAft>
            </a:pPr>
            <a:r>
              <a:rPr lang="en-GB" b="1" dirty="0" smtClean="0"/>
              <a:t>Good influencer</a:t>
            </a:r>
            <a:r>
              <a:rPr lang="en-GB" dirty="0" smtClean="0"/>
              <a:t> – able to obtain commitment to project goals from the project stakeholders, including the external and internal team, end-user and subcontractors.</a:t>
            </a:r>
          </a:p>
          <a:p>
            <a:pPr>
              <a:lnSpc>
                <a:spcPct val="90000"/>
              </a:lnSpc>
              <a:spcAft>
                <a:spcPct val="50000"/>
              </a:spcAft>
            </a:pPr>
            <a:r>
              <a:rPr lang="en-GB" b="1" dirty="0" smtClean="0"/>
              <a:t>Good problem solver</a:t>
            </a:r>
            <a:r>
              <a:rPr lang="en-GB" dirty="0" smtClean="0"/>
              <a:t> - able to deal with uncertainty through innovation.</a:t>
            </a:r>
          </a:p>
          <a:p>
            <a:pPr>
              <a:lnSpc>
                <a:spcPct val="90000"/>
              </a:lnSpc>
              <a:spcAft>
                <a:spcPct val="50000"/>
              </a:spcAft>
            </a:pPr>
            <a:r>
              <a:rPr lang="en-GB" b="1" dirty="0" smtClean="0"/>
              <a:t>Able to delegate</a:t>
            </a:r>
            <a:r>
              <a:rPr lang="en-GB" dirty="0" smtClean="0"/>
              <a:t> – defines clear objectives, empowers, gives authority and responsibility – ensures individual is competent, defines effective rules for escalation, and provides adequate supervision and support.</a:t>
            </a:r>
          </a:p>
          <a:p>
            <a:pPr>
              <a:lnSpc>
                <a:spcPct val="90000"/>
              </a:lnSpc>
              <a:spcAft>
                <a:spcPct val="50000"/>
              </a:spcAft>
            </a:pPr>
            <a:r>
              <a:rPr lang="en-GB" b="1" dirty="0" smtClean="0"/>
              <a:t>Good communicator</a:t>
            </a:r>
            <a:r>
              <a:rPr lang="en-GB" dirty="0" smtClean="0"/>
              <a:t> - good networker able to maintain constructive relationships with all project stakeholders and ensure effective communications throughout.</a:t>
            </a:r>
          </a:p>
          <a:p>
            <a:pPr>
              <a:lnSpc>
                <a:spcPct val="90000"/>
              </a:lnSpc>
              <a:spcAft>
                <a:spcPct val="50000"/>
              </a:spcAft>
            </a:pPr>
            <a:r>
              <a:rPr lang="en-GB" b="1" dirty="0" smtClean="0"/>
              <a:t>Gives Feedback</a:t>
            </a:r>
            <a:r>
              <a:rPr lang="en-GB" dirty="0" smtClean="0"/>
              <a:t> - able to provide constructive criticism and feedback</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2130" name="Rectangle 2"/>
          <p:cNvSpPr>
            <a:spLocks noGrp="1" noRot="1" noChangeAspect="1" noChangeArrowheads="1" noTextEdit="1"/>
          </p:cNvSpPr>
          <p:nvPr>
            <p:ph type="sldImg"/>
          </p:nvPr>
        </p:nvSpPr>
        <p:spPr>
          <a:xfrm>
            <a:off x="1216025" y="720725"/>
            <a:ext cx="4800600" cy="3600450"/>
          </a:xfrm>
          <a:ln/>
        </p:spPr>
      </p:sp>
      <p:sp>
        <p:nvSpPr>
          <p:cNvPr id="1072131" name="Rectangle 3"/>
          <p:cNvSpPr>
            <a:spLocks noGrp="1" noChangeArrowheads="1"/>
          </p:cNvSpPr>
          <p:nvPr>
            <p:ph type="body" idx="1"/>
          </p:nvPr>
        </p:nvSpPr>
        <p:spPr>
          <a:xfrm>
            <a:off x="974582" y="4561485"/>
            <a:ext cx="5366039" cy="4319322"/>
          </a:xfrm>
        </p:spPr>
        <p:txBody>
          <a:bodyPr/>
          <a:lstStyle/>
          <a:p>
            <a:pPr>
              <a:spcBef>
                <a:spcPct val="25000"/>
              </a:spcBef>
              <a:spcAft>
                <a:spcPct val="25000"/>
              </a:spcAft>
            </a:pPr>
            <a:r>
              <a:rPr lang="en-GB" b="1" dirty="0"/>
              <a:t>Primary forms of communication</a:t>
            </a:r>
          </a:p>
          <a:p>
            <a:pPr lvl="1" indent="-273894">
              <a:buFontTx/>
              <a:buChar char="•"/>
            </a:pPr>
            <a:r>
              <a:rPr lang="en-GB" dirty="0">
                <a:latin typeface="ZapfCalligr BT" pitchFamily="18" charset="0"/>
              </a:rPr>
              <a:t>Verbal</a:t>
            </a:r>
          </a:p>
          <a:p>
            <a:pPr lvl="1" indent="-273894">
              <a:buFontTx/>
              <a:buChar char="•"/>
            </a:pPr>
            <a:r>
              <a:rPr lang="en-GB" dirty="0">
                <a:latin typeface="ZapfCalligr BT" pitchFamily="18" charset="0"/>
              </a:rPr>
              <a:t>Body language</a:t>
            </a:r>
          </a:p>
          <a:p>
            <a:pPr lvl="1" indent="-273894">
              <a:buFontTx/>
              <a:buChar char="•"/>
            </a:pPr>
            <a:r>
              <a:rPr lang="en-GB" dirty="0">
                <a:latin typeface="ZapfCalligr BT" pitchFamily="18" charset="0"/>
              </a:rPr>
              <a:t>Written</a:t>
            </a:r>
          </a:p>
          <a:p>
            <a:pPr lvl="1" indent="-273894">
              <a:buFontTx/>
              <a:buChar char="•"/>
            </a:pPr>
            <a:endParaRPr lang="en-GB" dirty="0">
              <a:latin typeface="ZapfCalligr BT" pitchFamily="18" charset="0"/>
            </a:endParaRPr>
          </a:p>
          <a:p>
            <a:r>
              <a:rPr lang="en-GB" b="1" dirty="0"/>
              <a:t>Environment</a:t>
            </a:r>
          </a:p>
          <a:p>
            <a:r>
              <a:rPr lang="en-GB" dirty="0"/>
              <a:t>A Project Manager depends on a communication network.  This may be formal or informal.</a:t>
            </a:r>
          </a:p>
          <a:p>
            <a:r>
              <a:rPr lang="en-GB" b="1" dirty="0"/>
              <a:t>Channels of communication</a:t>
            </a:r>
          </a:p>
          <a:p>
            <a:pPr lvl="1" indent="-273894">
              <a:buFontTx/>
              <a:buChar char="•"/>
            </a:pPr>
            <a:r>
              <a:rPr lang="en-GB" dirty="0">
                <a:latin typeface="ZapfCalligr BT" pitchFamily="18" charset="0"/>
              </a:rPr>
              <a:t>Active</a:t>
            </a:r>
          </a:p>
          <a:p>
            <a:pPr lvl="1" indent="-273894">
              <a:buFontTx/>
              <a:buChar char="•"/>
            </a:pPr>
            <a:r>
              <a:rPr lang="en-GB" dirty="0">
                <a:latin typeface="ZapfCalligr BT" pitchFamily="18" charset="0"/>
              </a:rPr>
              <a:t>Passive</a:t>
            </a:r>
          </a:p>
          <a:p>
            <a:pPr lvl="1" indent="-273894"/>
            <a:r>
              <a:rPr lang="en-GB" dirty="0">
                <a:latin typeface="ZapfCalligr BT" pitchFamily="18" charset="0"/>
              </a:rPr>
              <a:t>When developing a Communication plan, the first step is Stakeholder analysis.  It is important to know what your audience wants to know, when they want to know it, how they want it presenting and how often they want it.  The Project Manager must understand where their information is coming from and if they are receiving any assistance in collating or collecting the information.  One last consideration is to understand how as a Project Manager you will approach the dissemination of unexpected information.  The majority of this time the news is bad, knowing your team and trying to anticipate their reaction needs many hours of team development and understanding by the Project Manager.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2850" name="Rectangle 2"/>
          <p:cNvSpPr>
            <a:spLocks noGrp="1" noRot="1" noChangeAspect="1" noChangeArrowheads="1" noTextEdit="1"/>
          </p:cNvSpPr>
          <p:nvPr>
            <p:ph type="sldImg"/>
          </p:nvPr>
        </p:nvSpPr>
        <p:spPr>
          <a:xfrm>
            <a:off x="1258888" y="720725"/>
            <a:ext cx="4797425" cy="3598863"/>
          </a:xfrm>
          <a:ln/>
        </p:spPr>
      </p:sp>
      <p:sp>
        <p:nvSpPr>
          <p:cNvPr id="1102851" name="Rectangle 3"/>
          <p:cNvSpPr>
            <a:spLocks noGrp="1" noChangeArrowheads="1"/>
          </p:cNvSpPr>
          <p:nvPr>
            <p:ph type="body" idx="1"/>
          </p:nvPr>
        </p:nvSpPr>
        <p:spPr>
          <a:xfrm>
            <a:off x="974582" y="4559961"/>
            <a:ext cx="5366039" cy="4320846"/>
          </a:xfrm>
        </p:spPr>
        <p:txBody>
          <a:bodyPr/>
          <a:lstStyle/>
          <a:p>
            <a:pPr>
              <a:spcAft>
                <a:spcPct val="50000"/>
              </a:spcAft>
            </a:pPr>
            <a:r>
              <a:rPr lang="en-GB" b="1" dirty="0"/>
              <a:t>Leading the Individual</a:t>
            </a:r>
          </a:p>
          <a:p>
            <a:r>
              <a:rPr lang="en-GB" dirty="0">
                <a:cs typeface="Times New Roman" pitchFamily="18" charset="0"/>
              </a:rPr>
              <a:t>One of the best known frameworks for the development of an individual within a team is the Situational Leadership model developed by Hersey and Blanchard.  The model was not specifically developed for projects and is a little simplistic for the project environment but it is still a useful framework. </a:t>
            </a:r>
          </a:p>
          <a:p>
            <a:r>
              <a:rPr lang="en-GB" dirty="0">
                <a:cs typeface="Times New Roman" pitchFamily="18" charset="0"/>
              </a:rPr>
              <a:t>The model describes the developing relationship between leader and team member.  The matrix has two dimensions: Task Behaviour and Relationship Behaviour. </a:t>
            </a:r>
          </a:p>
          <a:p>
            <a:r>
              <a:rPr lang="en-GB" b="1" dirty="0">
                <a:cs typeface="Times New Roman" pitchFamily="18" charset="0"/>
              </a:rPr>
              <a:t>Directing</a:t>
            </a:r>
            <a:r>
              <a:rPr lang="en-GB" dirty="0">
                <a:cs typeface="Times New Roman" pitchFamily="18" charset="0"/>
              </a:rPr>
              <a:t> 	</a:t>
            </a:r>
          </a:p>
          <a:p>
            <a:r>
              <a:rPr lang="en-GB" dirty="0">
                <a:cs typeface="Times New Roman" pitchFamily="18" charset="0"/>
              </a:rPr>
              <a:t>When the team member first arrives there is anxiety, tension and confusion. The leader adopts a task oriented approach, provides specific instructions and closely supervises performance.</a:t>
            </a:r>
          </a:p>
          <a:p>
            <a:r>
              <a:rPr lang="en-GB" b="1" dirty="0">
                <a:cs typeface="Times New Roman" pitchFamily="18" charset="0"/>
              </a:rPr>
              <a:t>Coaching</a:t>
            </a:r>
            <a:r>
              <a:rPr lang="en-GB" dirty="0">
                <a:cs typeface="Times New Roman" pitchFamily="18" charset="0"/>
              </a:rPr>
              <a:t>	</a:t>
            </a:r>
          </a:p>
          <a:p>
            <a:r>
              <a:rPr lang="en-GB" dirty="0">
                <a:cs typeface="Times New Roman" pitchFamily="18" charset="0"/>
              </a:rPr>
              <a:t>As individuals begin to understand what is required the leader will spend more time establishing a relationship of trust and mutual understanding. Since the individual may not yet have developed sufficient competency to assume full responsibility for the task it is still necessary to explain decisions and provide the opportunity for clarification.</a:t>
            </a:r>
            <a:r>
              <a:rPr lang="en-GB" b="1" dirty="0">
                <a:cs typeface="Times New Roman" pitchFamily="18" charset="0"/>
              </a:rPr>
              <a:t>                           </a:t>
            </a:r>
            <a:r>
              <a:rPr lang="en-GB" dirty="0">
                <a:cs typeface="Times New Roman" pitchFamily="18"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98754" name="Rectangle 2"/>
          <p:cNvSpPr>
            <a:spLocks noGrp="1" noRot="1" noChangeAspect="1" noChangeArrowheads="1" noTextEdit="1"/>
          </p:cNvSpPr>
          <p:nvPr>
            <p:ph type="sldImg"/>
          </p:nvPr>
        </p:nvSpPr>
        <p:spPr>
          <a:xfrm>
            <a:off x="1216025" y="720725"/>
            <a:ext cx="4800600" cy="3600450"/>
          </a:xfrm>
          <a:ln/>
        </p:spPr>
      </p:sp>
      <p:sp>
        <p:nvSpPr>
          <p:cNvPr id="1098755" name="Rectangle 3"/>
          <p:cNvSpPr>
            <a:spLocks noGrp="1" noChangeArrowheads="1"/>
          </p:cNvSpPr>
          <p:nvPr>
            <p:ph type="body" idx="1"/>
          </p:nvPr>
        </p:nvSpPr>
        <p:spPr>
          <a:xfrm>
            <a:off x="974582" y="4590422"/>
            <a:ext cx="5369383" cy="4290385"/>
          </a:xfrm>
        </p:spPr>
        <p:txBody>
          <a:bodyPr/>
          <a:lstStyle/>
          <a:p>
            <a:r>
              <a:rPr lang="en-GB" dirty="0"/>
              <a:t>John Adair identified three overlapping areas of core responsibility: Task, Team and Individual.</a:t>
            </a:r>
          </a:p>
          <a:p>
            <a:r>
              <a:rPr lang="en-GB" dirty="0"/>
              <a:t>Effective leaders are able to balance their focus in these areas according to the situation.   If there is too much focus in one area it will have a detrimental effect on the others.  Conversely, each area has a positive influence on the others if properly balanced.  For example a well thought out Project Management Plan provides effective guidance to the individual and the team.  However,  a well though out plan can only be achieved through awareness of the team and individual’s needs. </a:t>
            </a:r>
          </a:p>
          <a:p>
            <a:r>
              <a:rPr lang="en-GB" b="1" dirty="0"/>
              <a:t>Task</a:t>
            </a:r>
            <a:r>
              <a:rPr lang="en-GB" dirty="0"/>
              <a:t> - the leader has to ensure that the required task is achieved.  This requires the setting of task objectives, control and co-ordination.  The leader must maintain focus on the objectives until completion. </a:t>
            </a:r>
          </a:p>
          <a:p>
            <a:r>
              <a:rPr lang="en-GB" b="1" dirty="0"/>
              <a:t>Individual</a:t>
            </a:r>
            <a:r>
              <a:rPr lang="en-GB" dirty="0"/>
              <a:t> - good leaders recognise that each individual has needs that are fulfilled through the task.  They understand the needs, strengths and weakness of individuals, and are able to apply the leadership style appropriate to the situation.  They are able to produce the motivation and commitment needed for the individual to perform their task. </a:t>
            </a:r>
          </a:p>
          <a:p>
            <a:r>
              <a:rPr lang="en-GB" b="1" dirty="0"/>
              <a:t>Team</a:t>
            </a:r>
            <a:r>
              <a:rPr lang="en-GB" dirty="0"/>
              <a:t> - an effective leader recognises that the team is an entity that also requires direction, information, performance feedback and support, as well as the individuals within the team.  </a:t>
            </a:r>
          </a:p>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4898" name="Rectangle 2"/>
          <p:cNvSpPr>
            <a:spLocks noGrp="1" noRot="1" noChangeAspect="1" noChangeArrowheads="1" noTextEdit="1"/>
          </p:cNvSpPr>
          <p:nvPr>
            <p:ph type="sldImg"/>
          </p:nvPr>
        </p:nvSpPr>
        <p:spPr>
          <a:xfrm>
            <a:off x="1258888" y="720725"/>
            <a:ext cx="4797425" cy="3598863"/>
          </a:xfrm>
          <a:ln/>
        </p:spPr>
      </p:sp>
      <p:sp>
        <p:nvSpPr>
          <p:cNvPr id="1104899" name="Rectangle 3"/>
          <p:cNvSpPr>
            <a:spLocks noGrp="1" noChangeArrowheads="1"/>
          </p:cNvSpPr>
          <p:nvPr>
            <p:ph type="body" idx="1"/>
          </p:nvPr>
        </p:nvSpPr>
        <p:spPr>
          <a:xfrm>
            <a:off x="974582" y="4559961"/>
            <a:ext cx="5366039" cy="4320846"/>
          </a:xfrm>
        </p:spPr>
        <p:txBody>
          <a:bodyPr/>
          <a:lstStyle/>
          <a:p>
            <a:r>
              <a:rPr lang="en-GB" b="1" dirty="0">
                <a:cs typeface="Times New Roman" pitchFamily="18" charset="0"/>
              </a:rPr>
              <a:t>Supporting</a:t>
            </a:r>
            <a:r>
              <a:rPr lang="en-GB" dirty="0">
                <a:cs typeface="Times New Roman" pitchFamily="18" charset="0"/>
              </a:rPr>
              <a:t>	</a:t>
            </a:r>
          </a:p>
          <a:p>
            <a:r>
              <a:rPr lang="en-GB" dirty="0">
                <a:cs typeface="Times New Roman" pitchFamily="18" charset="0"/>
              </a:rPr>
              <a:t>As the individual develops high levels of competency and motivation, greater delegation and group decision making is possible. The leader concentrates on developing relationships with individuals.</a:t>
            </a:r>
          </a:p>
          <a:p>
            <a:r>
              <a:rPr lang="en-GB" b="1" dirty="0">
                <a:cs typeface="Times New Roman" pitchFamily="18" charset="0"/>
              </a:rPr>
              <a:t>Delegating</a:t>
            </a:r>
            <a:r>
              <a:rPr lang="en-GB" dirty="0">
                <a:cs typeface="Times New Roman" pitchFamily="18" charset="0"/>
              </a:rPr>
              <a:t>	</a:t>
            </a:r>
          </a:p>
          <a:p>
            <a:r>
              <a:rPr lang="en-GB" dirty="0">
                <a:cs typeface="Times New Roman" pitchFamily="18" charset="0"/>
              </a:rPr>
              <a:t>Finally a point is reached where team members are confident in their ability, trusted to get on with the task and have a good relationship with the leader. Both task and relationship behaviour drop to low levels. Complacency on the part of the leader is now, perhaps, the greatest danger. </a:t>
            </a:r>
          </a:p>
          <a:p>
            <a:r>
              <a:rPr lang="en-GB" dirty="0">
                <a:cs typeface="Times New Roman" pitchFamily="18" charset="0"/>
              </a:rPr>
              <a:t>The parallel development of the individual through these stages can be viewed in a different way. Hersey and Blanchard also identify something called Follower Readiness which is a combination of Ability (knowledge, experience and skill) and Confidence (willingness, commitment and motivation). </a:t>
            </a:r>
          </a:p>
          <a:p>
            <a:r>
              <a:rPr lang="en-GB" dirty="0">
                <a:cs typeface="Times New Roman" pitchFamily="18" charset="0"/>
              </a:rPr>
              <a:t>A new team member may not have all the necessary ability or confidence.  It is the leader</a:t>
            </a:r>
            <a:r>
              <a:rPr lang="en-GB" dirty="0">
                <a:latin typeface="Verdana"/>
                <a:cs typeface="Times New Roman" pitchFamily="18" charset="0"/>
              </a:rPr>
              <a:t>’</a:t>
            </a:r>
            <a:r>
              <a:rPr lang="en-GB" dirty="0">
                <a:cs typeface="Times New Roman" pitchFamily="18" charset="0"/>
              </a:rPr>
              <a:t>s job to develop both in the individual as they move through the four stages. </a:t>
            </a:r>
          </a:p>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phase of the project is the closure phase.  The project manager has many activities to deliver in this phase and must ensure that they have planned the closure in a structured and organized manner to make sure that everything is truly accounted for within the project.</a:t>
            </a:r>
          </a:p>
          <a:p>
            <a:endParaRPr lang="en-US" dirty="0" smtClean="0"/>
          </a:p>
          <a:p>
            <a:r>
              <a:rPr lang="en-US" dirty="0" smtClean="0"/>
              <a:t>Carrying out a review of the project once it has been delivered is essential for learning for future development.  The green matters of the project should be included as part of the project review, however early maturity or highly mature organizations may choose to hold the sustainability element of the review separately from the remainder of the post project review.  This is a personal choice, however the most important thing is that a review is carried out, the lessons are captured and that the organization then use these lessons to develop in the future.</a:t>
            </a:r>
          </a:p>
          <a:p>
            <a:endParaRPr lang="en-US" dirty="0" smtClean="0"/>
          </a:p>
          <a:p>
            <a:r>
              <a:rPr lang="en-US" dirty="0" smtClean="0"/>
              <a:t>However, the story does not stop there.  Ensuring that the product or service is used in a sustainable</a:t>
            </a:r>
            <a:r>
              <a:rPr lang="en-US" baseline="0" dirty="0" smtClean="0"/>
              <a:t> manner throughout its full life allows the continuance of sustainability into operations and then through to its demise and disposal in a clean and sustainable way.</a:t>
            </a:r>
            <a:endParaRPr lang="en-US" dirty="0" smtClean="0"/>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42</a:t>
            </a:fld>
            <a:endParaRPr lang="en-US" dirty="0"/>
          </a:p>
        </p:txBody>
      </p:sp>
    </p:spTree>
    <p:extLst>
      <p:ext uri="{BB962C8B-B14F-4D97-AF65-F5344CB8AC3E}">
        <p14:creationId xmlns:p14="http://schemas.microsoft.com/office/powerpoint/2010/main" xmlns="" val="1909415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t>Stakeholders and project organization</a:t>
            </a:r>
          </a:p>
          <a:p>
            <a:r>
              <a:rPr lang="en-US" sz="900" dirty="0"/>
              <a:t>The project stakeholders, including the project organization, should be described in sufficient detail</a:t>
            </a:r>
          </a:p>
          <a:p>
            <a:r>
              <a:rPr lang="en-US" sz="900" dirty="0"/>
              <a:t>to enable project success. The roles and responsibilities of stakeholders should be defined and</a:t>
            </a:r>
          </a:p>
          <a:p>
            <a:r>
              <a:rPr lang="en-US" sz="900" dirty="0"/>
              <a:t>communicated based on the organization and project goals. Typical project stakeholders are</a:t>
            </a:r>
          </a:p>
          <a:p>
            <a:r>
              <a:rPr lang="en-US" sz="900" dirty="0"/>
              <a:t>shown in the </a:t>
            </a:r>
            <a:r>
              <a:rPr lang="en-US" sz="900" dirty="0" smtClean="0"/>
              <a:t>slide.</a:t>
            </a:r>
            <a:r>
              <a:rPr lang="en-US" sz="900" baseline="0" dirty="0" smtClean="0"/>
              <a:t> </a:t>
            </a:r>
            <a:r>
              <a:rPr lang="en-US" sz="900" dirty="0" smtClean="0"/>
              <a:t>Stakeholder </a:t>
            </a:r>
            <a:r>
              <a:rPr lang="en-US" sz="900" dirty="0"/>
              <a:t>interfaces should be managed within the project through the project management</a:t>
            </a:r>
          </a:p>
          <a:p>
            <a:r>
              <a:rPr lang="en-US" sz="900" dirty="0" smtClean="0"/>
              <a:t>Processes. The </a:t>
            </a:r>
            <a:r>
              <a:rPr lang="en-US" sz="900" dirty="0"/>
              <a:t>project organization is the temporary structure that includes project roles, responsibilities, and</a:t>
            </a:r>
          </a:p>
          <a:p>
            <a:r>
              <a:rPr lang="en-US" sz="900" dirty="0"/>
              <a:t>levels of authority and boundaries that need to be defined and communicated to all stakeholders of</a:t>
            </a:r>
          </a:p>
          <a:p>
            <a:r>
              <a:rPr lang="en-US" sz="900" dirty="0"/>
              <a:t>the project. The project organization may be dependent on legal, commercial, interdepartmental or</a:t>
            </a:r>
          </a:p>
          <a:p>
            <a:r>
              <a:rPr lang="en-US" sz="900" dirty="0"/>
              <a:t>other arrangements that exist among project stakeholders.</a:t>
            </a:r>
          </a:p>
          <a:p>
            <a:r>
              <a:rPr lang="en-US" sz="900" dirty="0"/>
              <a:t>The project organization may include the following roles and responsibilities:</a:t>
            </a:r>
          </a:p>
          <a:p>
            <a:r>
              <a:rPr lang="en-US" sz="900" dirty="0"/>
              <a:t> project manager – leads and manages project activities and is accountable for project</a:t>
            </a:r>
          </a:p>
          <a:p>
            <a:r>
              <a:rPr lang="en-US" sz="900" dirty="0"/>
              <a:t>completion</a:t>
            </a:r>
          </a:p>
          <a:p>
            <a:r>
              <a:rPr lang="en-US" sz="900" dirty="0"/>
              <a:t> project management team – supports the project manager in leading and managing the project</a:t>
            </a:r>
          </a:p>
          <a:p>
            <a:r>
              <a:rPr lang="en-US" sz="900" dirty="0"/>
              <a:t>activities</a:t>
            </a:r>
          </a:p>
          <a:p>
            <a:r>
              <a:rPr lang="en-US" sz="900" dirty="0"/>
              <a:t> project team – performs project activities</a:t>
            </a:r>
          </a:p>
          <a:p>
            <a:r>
              <a:rPr lang="en-US" sz="900" dirty="0"/>
              <a:t>Project governance may involve the following:</a:t>
            </a:r>
          </a:p>
          <a:p>
            <a:r>
              <a:rPr lang="en-US" sz="900" dirty="0"/>
              <a:t> project sponsor – authorizes the project, makes executive decisions, and solves problems and</a:t>
            </a:r>
          </a:p>
          <a:p>
            <a:r>
              <a:rPr lang="en-US" sz="900" dirty="0"/>
              <a:t>conflicts beyond the project manager’s authority</a:t>
            </a:r>
          </a:p>
          <a:p>
            <a:r>
              <a:rPr lang="en-US" sz="900" dirty="0"/>
              <a:t> project steering committee or board – contributes to the project by providing senior level</a:t>
            </a:r>
          </a:p>
          <a:p>
            <a:r>
              <a:rPr lang="en-US" sz="900" dirty="0"/>
              <a:t>guidance to the project</a:t>
            </a:r>
          </a:p>
          <a:p>
            <a:r>
              <a:rPr lang="en-US" sz="900" b="1" dirty="0"/>
              <a:t>The Slide — Project stakeholders</a:t>
            </a:r>
          </a:p>
          <a:p>
            <a:r>
              <a:rPr lang="en-US" sz="900" dirty="0"/>
              <a:t>Figure 4 includes some additional stakeholders:</a:t>
            </a:r>
          </a:p>
          <a:p>
            <a:r>
              <a:rPr lang="en-US" sz="900" dirty="0"/>
              <a:t> customers or customer representatives – contribute to the project by specifying project</a:t>
            </a:r>
          </a:p>
          <a:p>
            <a:r>
              <a:rPr lang="en-US" sz="900" dirty="0"/>
              <a:t>requirements and accepting the project deliverables</a:t>
            </a:r>
          </a:p>
          <a:p>
            <a:r>
              <a:rPr lang="en-US" sz="900" dirty="0"/>
              <a:t> suppliers – contribute to the project by supplying resources to the project</a:t>
            </a:r>
          </a:p>
          <a:p>
            <a:r>
              <a:rPr lang="en-US" sz="900" dirty="0"/>
              <a:t> project management office – may perform a wide variety of activities including governance,</a:t>
            </a:r>
          </a:p>
          <a:p>
            <a:r>
              <a:rPr lang="en-US" sz="900" dirty="0"/>
              <a:t>standardization, project management training, project planning and project monitoring</a:t>
            </a:r>
          </a:p>
        </p:txBody>
      </p:sp>
      <p:sp>
        <p:nvSpPr>
          <p:cNvPr id="4" name="Slide Number Placeholder 3"/>
          <p:cNvSpPr>
            <a:spLocks noGrp="1"/>
          </p:cNvSpPr>
          <p:nvPr>
            <p:ph type="sldNum" sz="quarter" idx="10"/>
          </p:nvPr>
        </p:nvSpPr>
        <p:spPr/>
        <p:txBody>
          <a:bodyPr/>
          <a:lstStyle/>
          <a:p>
            <a:fld id="{2AC3EBD7-D354-4C97-8BB4-9A9E39C1C5CE}" type="slidenum">
              <a:rPr lang="en-US" smtClean="0"/>
              <a:pPr/>
              <a:t>43</a:t>
            </a:fld>
            <a:endParaRPr lang="en-US" dirty="0"/>
          </a:p>
        </p:txBody>
      </p:sp>
    </p:spTree>
    <p:extLst>
      <p:ext uri="{BB962C8B-B14F-4D97-AF65-F5344CB8AC3E}">
        <p14:creationId xmlns:p14="http://schemas.microsoft.com/office/powerpoint/2010/main" xmlns="" val="436824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856514" name="Rectangle 2"/>
          <p:cNvSpPr>
            <a:spLocks noGrp="1" noRot="1" noChangeAspect="1" noChangeArrowheads="1" noTextEdit="1"/>
          </p:cNvSpPr>
          <p:nvPr>
            <p:ph type="sldImg"/>
          </p:nvPr>
        </p:nvSpPr>
        <p:spPr>
          <a:ln/>
        </p:spPr>
      </p:sp>
      <p:sp>
        <p:nvSpPr>
          <p:cNvPr id="1856515" name="Rectangle 3"/>
          <p:cNvSpPr>
            <a:spLocks noGrp="1" noChangeArrowheads="1"/>
          </p:cNvSpPr>
          <p:nvPr>
            <p:ph type="body" idx="1"/>
          </p:nvPr>
        </p:nvSpPr>
        <p:spPr/>
        <p:txBody>
          <a:bodyPr/>
          <a:lstStyle/>
          <a:p>
            <a:pPr>
              <a:spcAft>
                <a:spcPct val="30000"/>
              </a:spcAft>
            </a:pPr>
            <a:r>
              <a:rPr lang="en-GB" dirty="0"/>
              <a:t>The Handover milestone is a significant point in the project life cycle since it allows the project to enter into an operational environment.  At this point the ownership of all project deliverables is transferred from the project manager to the sponsor and user.   </a:t>
            </a:r>
            <a:endParaRPr lang="en-GB" dirty="0" smtClean="0"/>
          </a:p>
          <a:p>
            <a:pPr>
              <a:spcAft>
                <a:spcPct val="30000"/>
              </a:spcAft>
            </a:pPr>
            <a:endParaRPr lang="en-GB" dirty="0" smtClean="0"/>
          </a:p>
          <a:p>
            <a:pPr>
              <a:spcAft>
                <a:spcPct val="30000"/>
              </a:spcAft>
            </a:pPr>
            <a:r>
              <a:rPr lang="en-GB" dirty="0" smtClean="0"/>
              <a:t>The </a:t>
            </a:r>
            <a:r>
              <a:rPr lang="en-GB" dirty="0"/>
              <a:t>decision will depend on the product achieving the acceptance criteria.</a:t>
            </a:r>
          </a:p>
          <a:p>
            <a:pPr>
              <a:spcAft>
                <a:spcPct val="30000"/>
              </a:spcAft>
            </a:pPr>
            <a:endParaRPr lang="en-GB" dirty="0" smtClean="0"/>
          </a:p>
          <a:p>
            <a:pPr>
              <a:spcAft>
                <a:spcPct val="30000"/>
              </a:spcAft>
            </a:pPr>
            <a:r>
              <a:rPr lang="en-GB" dirty="0" smtClean="0"/>
              <a:t>A </a:t>
            </a:r>
            <a:r>
              <a:rPr lang="en-GB" dirty="0"/>
              <a:t>snagging list is generated during handover to list any minor shortcomings identified during acceptance.  Typically rectification actions will be agreed between the sponsor, project manager and operators as appropriate. </a:t>
            </a:r>
            <a:endParaRPr lang="en-GB" dirty="0" smtClean="0"/>
          </a:p>
          <a:p>
            <a:pPr>
              <a:spcAft>
                <a:spcPct val="30000"/>
              </a:spcAft>
            </a:pPr>
            <a:endParaRPr lang="en-GB" dirty="0" smtClean="0"/>
          </a:p>
          <a:p>
            <a:pPr>
              <a:spcAft>
                <a:spcPct val="30000"/>
              </a:spcAft>
            </a:pPr>
            <a:r>
              <a:rPr lang="en-GB" dirty="0" smtClean="0"/>
              <a:t>It defines handover objectives, identifies the stakeholders involved, and explains how acceptance and handover will be achieved for each deliverable.</a:t>
            </a:r>
          </a:p>
          <a:p>
            <a:pPr>
              <a:spcAft>
                <a:spcPct val="30000"/>
              </a:spcAft>
            </a:pPr>
            <a:r>
              <a:rPr lang="en-GB" dirty="0" smtClean="0"/>
              <a:t>Key stakeholders likely to be involved include:</a:t>
            </a:r>
          </a:p>
          <a:p>
            <a:pPr lvl="1">
              <a:spcBef>
                <a:spcPct val="0"/>
              </a:spcBef>
              <a:spcAft>
                <a:spcPct val="20000"/>
              </a:spcAft>
            </a:pPr>
            <a:endParaRPr lang="en-GB" b="1" dirty="0">
              <a:latin typeface="ZapfCalligr BT" pitchFamily="18" charset="0"/>
            </a:endParaRPr>
          </a:p>
          <a:p>
            <a:pPr lvl="1">
              <a:spcBef>
                <a:spcPct val="0"/>
              </a:spcBef>
              <a:spcAft>
                <a:spcPct val="20000"/>
              </a:spcAft>
            </a:pPr>
            <a:r>
              <a:rPr lang="en-GB" b="1" dirty="0">
                <a:latin typeface="ZapfCalligr BT" pitchFamily="18" charset="0"/>
              </a:rPr>
              <a:t>project manager</a:t>
            </a:r>
            <a:r>
              <a:rPr lang="en-GB" dirty="0">
                <a:latin typeface="ZapfCalligr BT" pitchFamily="18" charset="0"/>
              </a:rPr>
              <a:t> – achievement of acceptance and delivering products</a:t>
            </a:r>
          </a:p>
          <a:p>
            <a:pPr lvl="1">
              <a:spcBef>
                <a:spcPct val="0"/>
              </a:spcBef>
              <a:spcAft>
                <a:spcPct val="20000"/>
              </a:spcAft>
            </a:pPr>
            <a:r>
              <a:rPr lang="en-GB" b="1" dirty="0">
                <a:latin typeface="ZapfCalligr BT" pitchFamily="18" charset="0"/>
              </a:rPr>
              <a:t>project sponsor</a:t>
            </a:r>
            <a:r>
              <a:rPr lang="en-GB" dirty="0">
                <a:latin typeface="ZapfCalligr BT" pitchFamily="18" charset="0"/>
              </a:rPr>
              <a:t> – formal acceptance of product and handover to operators/users</a:t>
            </a:r>
          </a:p>
          <a:p>
            <a:pPr lvl="1">
              <a:spcBef>
                <a:spcPct val="0"/>
              </a:spcBef>
              <a:spcAft>
                <a:spcPct val="20000"/>
              </a:spcAft>
            </a:pPr>
            <a:r>
              <a:rPr lang="en-GB" b="1" dirty="0">
                <a:latin typeface="ZapfCalligr BT" pitchFamily="18" charset="0"/>
              </a:rPr>
              <a:t>project team</a:t>
            </a:r>
            <a:r>
              <a:rPr lang="en-GB" dirty="0">
                <a:latin typeface="ZapfCalligr BT" pitchFamily="18" charset="0"/>
              </a:rPr>
              <a:t> – conducting acceptance testing and handover activities</a:t>
            </a:r>
          </a:p>
          <a:p>
            <a:pPr lvl="1">
              <a:spcBef>
                <a:spcPct val="0"/>
              </a:spcBef>
              <a:spcAft>
                <a:spcPct val="20000"/>
              </a:spcAft>
            </a:pPr>
            <a:r>
              <a:rPr lang="en-GB" b="1" dirty="0">
                <a:latin typeface="ZapfCalligr BT" pitchFamily="18" charset="0"/>
              </a:rPr>
              <a:t>quality assurance</a:t>
            </a:r>
            <a:r>
              <a:rPr lang="en-GB" dirty="0">
                <a:latin typeface="ZapfCalligr BT" pitchFamily="18" charset="0"/>
              </a:rPr>
              <a:t> – monitoring and auditing acceptance and certifying results</a:t>
            </a:r>
          </a:p>
          <a:p>
            <a:pPr lvl="1">
              <a:spcBef>
                <a:spcPct val="0"/>
              </a:spcBef>
              <a:spcAft>
                <a:spcPct val="20000"/>
              </a:spcAft>
            </a:pPr>
            <a:r>
              <a:rPr lang="en-GB" b="1" dirty="0">
                <a:latin typeface="ZapfCalligr BT" pitchFamily="18" charset="0"/>
              </a:rPr>
              <a:t>users</a:t>
            </a:r>
            <a:r>
              <a:rPr lang="en-GB" dirty="0">
                <a:latin typeface="ZapfCalligr BT" pitchFamily="18" charset="0"/>
              </a:rPr>
              <a:t> – (including those people involved in the business as usual activities) witness acceptance testing, taking delivery and starting up product operation</a:t>
            </a:r>
          </a:p>
          <a:p>
            <a:pPr>
              <a:spcAft>
                <a:spcPct val="30000"/>
              </a:spcAft>
            </a:pPr>
            <a:r>
              <a:rPr lang="en-GB" dirty="0" smtClean="0"/>
              <a:t>The handover plan will include tasks to be undertaken by the project implementation team to complete acceptance and delivery of the products, and tasks that need to be carried out by the sponsor and stakeholders (most likely operators and users), to receive, start up and operate the deliverables safely in their final operation mode.  Handover may be an instantaneous, gradual or phased process.</a:t>
            </a:r>
          </a:p>
          <a:p>
            <a:pPr>
              <a:spcAft>
                <a:spcPct val="30000"/>
              </a:spcAft>
            </a:pPr>
            <a:endParaRPr lang="en-GB" dirty="0" smtClean="0"/>
          </a:p>
          <a:p>
            <a:pPr>
              <a:spcAft>
                <a:spcPct val="30000"/>
              </a:spcAft>
            </a:pPr>
            <a:r>
              <a:rPr lang="en-GB" dirty="0" smtClean="0"/>
              <a:t>The handover stage also includes the transfer of any live risks, actions or issues associated with the product.  This allows the customer or the Project Sponsor to have a defined and precise view of potential problems that may exist</a:t>
            </a:r>
            <a:r>
              <a:rPr lang="en-GB" baseline="0" dirty="0" smtClean="0"/>
              <a:t> with the product throughout its whole life cycle.</a:t>
            </a:r>
            <a:endParaRPr lang="en-GB" dirty="0" smtClean="0"/>
          </a:p>
          <a:p>
            <a:pPr>
              <a:spcAft>
                <a:spcPct val="30000"/>
              </a:spcAft>
            </a:pPr>
            <a:endParaRPr lang="en-GB" dirty="0" smtClean="0"/>
          </a:p>
          <a:p>
            <a:pPr>
              <a:spcAft>
                <a:spcPct val="30000"/>
              </a:spcAft>
            </a:pPr>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858562" name="Rectangle 2"/>
          <p:cNvSpPr>
            <a:spLocks noGrp="1" noRot="1" noChangeAspect="1" noChangeArrowheads="1" noTextEdit="1"/>
          </p:cNvSpPr>
          <p:nvPr>
            <p:ph type="sldImg"/>
          </p:nvPr>
        </p:nvSpPr>
        <p:spPr>
          <a:ln/>
        </p:spPr>
      </p:sp>
      <p:sp>
        <p:nvSpPr>
          <p:cNvPr id="1858563" name="Rectangle 3"/>
          <p:cNvSpPr>
            <a:spLocks noGrp="1" noChangeArrowheads="1"/>
          </p:cNvSpPr>
          <p:nvPr>
            <p:ph type="body" idx="1"/>
          </p:nvPr>
        </p:nvSpPr>
        <p:spPr/>
        <p:txBody>
          <a:bodyPr/>
          <a:lstStyle/>
          <a:p>
            <a:pPr>
              <a:spcAft>
                <a:spcPct val="30000"/>
              </a:spcAft>
            </a:pPr>
            <a:r>
              <a:rPr lang="en-US" dirty="0"/>
              <a:t>Project </a:t>
            </a:r>
            <a:r>
              <a:rPr lang="en-GB" dirty="0">
                <a:cs typeface="Times New Roman" pitchFamily="18" charset="0"/>
              </a:rPr>
              <a:t>closeout will normally occur when all of the products have been delivered and the implementation stage is complete.  In certain circumstances such as changes in viability or requirements, projects may be closed before planned completion. </a:t>
            </a:r>
          </a:p>
          <a:p>
            <a:pPr>
              <a:spcAft>
                <a:spcPct val="30000"/>
              </a:spcAft>
            </a:pPr>
            <a:r>
              <a:rPr lang="en-GB" dirty="0"/>
              <a:t>Project closeout involves completion of all product and project handover activities in a controlled manner.  Product handover activities are included in the previous discussion covering product handover. </a:t>
            </a:r>
            <a:endParaRPr lang="en-GB" dirty="0">
              <a:latin typeface="ZapfCalligr BT" pitchFamily="18" charset="0"/>
            </a:endParaRPr>
          </a:p>
          <a:p>
            <a:pPr>
              <a:spcAft>
                <a:spcPct val="30000"/>
              </a:spcAft>
            </a:pPr>
            <a:r>
              <a:rPr lang="en-GB" dirty="0"/>
              <a:t>A closure report is produced by the project manager to record the final outcome of the project against the </a:t>
            </a:r>
            <a:r>
              <a:rPr lang="en-GB" dirty="0" smtClean="0"/>
              <a:t>Success </a:t>
            </a:r>
            <a:r>
              <a:rPr lang="en-GB" dirty="0"/>
              <a:t>Criteria, any issues outstanding and actions arising from closure. </a:t>
            </a:r>
            <a:endParaRPr lang="en-GB" dirty="0" smtClean="0"/>
          </a:p>
          <a:p>
            <a:pPr>
              <a:spcAft>
                <a:spcPct val="30000"/>
              </a:spcAft>
            </a:pPr>
            <a:endParaRPr lang="en-GB" dirty="0" smtClean="0"/>
          </a:p>
          <a:p>
            <a:pPr>
              <a:spcAft>
                <a:spcPct val="30000"/>
              </a:spcAft>
            </a:pPr>
            <a:r>
              <a:rPr lang="en-GB" dirty="0" smtClean="0"/>
              <a:t>Actions specific to project closure include:</a:t>
            </a:r>
          </a:p>
          <a:p>
            <a:pPr>
              <a:spcAft>
                <a:spcPct val="30000"/>
              </a:spcAft>
            </a:pPr>
            <a:endParaRPr lang="en-GB" dirty="0" smtClean="0"/>
          </a:p>
          <a:p>
            <a:pPr lvl="1" algn="just">
              <a:spcBef>
                <a:spcPct val="0"/>
              </a:spcBef>
              <a:spcAft>
                <a:spcPct val="30000"/>
              </a:spcAft>
              <a:buFontTx/>
              <a:buChar char="•"/>
            </a:pPr>
            <a:r>
              <a:rPr lang="en-GB" dirty="0">
                <a:latin typeface="ZapfCalligr BT" pitchFamily="18" charset="0"/>
              </a:rPr>
              <a:t>identification and disposal of non deliverable materials and documents.  For example, product design data may need to be archived to enable retrieval at a later date.</a:t>
            </a:r>
          </a:p>
          <a:p>
            <a:pPr lvl="1" algn="just">
              <a:spcBef>
                <a:spcPct val="0"/>
              </a:spcBef>
              <a:spcAft>
                <a:spcPct val="30000"/>
              </a:spcAft>
              <a:buFontTx/>
              <a:buChar char="•"/>
            </a:pPr>
            <a:r>
              <a:rPr lang="en-GB" dirty="0">
                <a:latin typeface="ZapfCalligr BT" pitchFamily="18" charset="0"/>
              </a:rPr>
              <a:t>demobilisation, including arrangements for disbanding the project team and supporting infrastructure; conducting performance appraisals; completion of technical and quality audits.</a:t>
            </a:r>
          </a:p>
          <a:p>
            <a:pPr lvl="1" algn="just">
              <a:spcBef>
                <a:spcPct val="0"/>
              </a:spcBef>
              <a:spcAft>
                <a:spcPct val="30000"/>
              </a:spcAft>
              <a:buFontTx/>
              <a:buChar char="•"/>
            </a:pPr>
            <a:r>
              <a:rPr lang="en-GB" dirty="0">
                <a:latin typeface="ZapfCalligr BT" pitchFamily="18" charset="0"/>
              </a:rPr>
              <a:t>contract and purchase order closure and arrangements for any continuing contractual obligations such as technical support during operation. </a:t>
            </a:r>
          </a:p>
          <a:p>
            <a:pPr lvl="1" algn="just">
              <a:spcBef>
                <a:spcPct val="0"/>
              </a:spcBef>
              <a:spcAft>
                <a:spcPct val="30000"/>
              </a:spcAft>
              <a:buFontTx/>
              <a:buChar char="•"/>
            </a:pPr>
            <a:r>
              <a:rPr lang="en-GB" dirty="0">
                <a:latin typeface="ZapfCalligr BT" pitchFamily="18" charset="0"/>
              </a:rPr>
              <a:t>all project accounts are finalised  </a:t>
            </a:r>
          </a:p>
          <a:p>
            <a:pPr>
              <a:spcAft>
                <a:spcPct val="30000"/>
              </a:spcAft>
            </a:pPr>
            <a:endParaRPr lang="en-GB" dirty="0" smtClean="0"/>
          </a:p>
          <a:p>
            <a:pPr>
              <a:spcAft>
                <a:spcPct val="30000"/>
              </a:spcAft>
            </a:pPr>
            <a:r>
              <a:rPr lang="en-GB" dirty="0" smtClean="0"/>
              <a:t>Before project closure, the project manager should conduct the Post-Project  Review, record lessons and recommend improvements. </a:t>
            </a:r>
          </a:p>
          <a:p>
            <a:pPr>
              <a:spcAft>
                <a:spcPct val="30000"/>
              </a:spcAft>
            </a:pPr>
            <a:endParaRPr lang="en-GB" dirty="0" smtClean="0"/>
          </a:p>
          <a:p>
            <a:pPr>
              <a:spcAft>
                <a:spcPct val="30000"/>
              </a:spcAft>
            </a:pPr>
            <a:r>
              <a:rPr lang="en-GB" dirty="0" smtClean="0"/>
              <a:t>Finally, when all closure tasks have been completed, the sponsor will formally sign off the project to release the project manager.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17250" name="Rectangle 2"/>
          <p:cNvSpPr>
            <a:spLocks noGrp="1" noRot="1" noChangeAspect="1" noChangeArrowheads="1" noTextEdit="1"/>
          </p:cNvSpPr>
          <p:nvPr>
            <p:ph type="sldImg"/>
          </p:nvPr>
        </p:nvSpPr>
        <p:spPr>
          <a:ln/>
        </p:spPr>
      </p:sp>
      <p:sp>
        <p:nvSpPr>
          <p:cNvPr id="1717251" name="Rectangle 3"/>
          <p:cNvSpPr>
            <a:spLocks noGrp="1" noChangeArrowheads="1"/>
          </p:cNvSpPr>
          <p:nvPr>
            <p:ph type="body" idx="1"/>
          </p:nvPr>
        </p:nvSpPr>
        <p:spPr/>
        <p:txBody>
          <a:bodyPr/>
          <a:lstStyle/>
          <a:p>
            <a:pPr>
              <a:lnSpc>
                <a:spcPct val="90000"/>
              </a:lnSpc>
            </a:pPr>
            <a:r>
              <a:rPr lang="en-GB" dirty="0"/>
              <a:t>Project Reviews take place throughout the Project Life Cycle to check the likely or actual achievement of the objectives specified within the Project Management Plan (PMP) and the benefits detailed in the Business Case.</a:t>
            </a:r>
          </a:p>
          <a:p>
            <a:pPr>
              <a:lnSpc>
                <a:spcPct val="90000"/>
              </a:lnSpc>
            </a:pPr>
            <a:r>
              <a:rPr lang="en-GB" dirty="0"/>
              <a:t>Additional reviews will take place following handover to ensure that the benefits are being realised by the </a:t>
            </a:r>
            <a:r>
              <a:rPr lang="en-GB" dirty="0" smtClean="0"/>
              <a:t>Organization.</a:t>
            </a:r>
            <a:endParaRPr lang="en-GB" dirty="0"/>
          </a:p>
          <a:p>
            <a:pPr>
              <a:lnSpc>
                <a:spcPct val="90000"/>
              </a:lnSpc>
            </a:pPr>
            <a:r>
              <a:rPr lang="en-GB" dirty="0"/>
              <a:t>Reviews should be planned throughout the whole Project Life Cycle to allow the Project Manager and the Project Team to reflect objectively on the current performance and any forthcoming work.</a:t>
            </a:r>
          </a:p>
          <a:p>
            <a:pPr>
              <a:lnSpc>
                <a:spcPct val="90000"/>
              </a:lnSpc>
            </a:pPr>
            <a:r>
              <a:rPr lang="en-GB" dirty="0"/>
              <a:t>The aims of a Project Review are:</a:t>
            </a:r>
          </a:p>
          <a:p>
            <a:pPr>
              <a:lnSpc>
                <a:spcPct val="90000"/>
              </a:lnSpc>
            </a:pPr>
            <a:r>
              <a:rPr lang="en-GB" dirty="0"/>
              <a:t>Evaluate the Project Management processes used</a:t>
            </a:r>
          </a:p>
          <a:p>
            <a:pPr>
              <a:lnSpc>
                <a:spcPct val="90000"/>
              </a:lnSpc>
            </a:pPr>
            <a:r>
              <a:rPr lang="en-GB" dirty="0"/>
              <a:t>Establish Lessons Learned and actions arising from them</a:t>
            </a:r>
          </a:p>
          <a:p>
            <a:pPr>
              <a:lnSpc>
                <a:spcPct val="90000"/>
              </a:lnSpc>
            </a:pPr>
            <a:r>
              <a:rPr lang="en-GB" dirty="0"/>
              <a:t>Raise any concerns and agree corrective actions</a:t>
            </a:r>
          </a:p>
          <a:p>
            <a:pPr>
              <a:lnSpc>
                <a:spcPct val="90000"/>
              </a:lnSpc>
            </a:pPr>
            <a:r>
              <a:rPr lang="en-GB" dirty="0"/>
              <a:t>Review the likely technical success of the Project</a:t>
            </a:r>
          </a:p>
          <a:p>
            <a:pPr>
              <a:lnSpc>
                <a:spcPct val="90000"/>
              </a:lnSpc>
            </a:pPr>
            <a:r>
              <a:rPr lang="en-GB" dirty="0"/>
              <a:t>Validate overall progress against the plan, schedule, budget, resources and quality</a:t>
            </a:r>
          </a:p>
          <a:p>
            <a:pPr>
              <a:lnSpc>
                <a:spcPct val="90000"/>
              </a:lnSpc>
            </a:pPr>
            <a:r>
              <a:rPr lang="en-GB" dirty="0"/>
              <a:t>Consider Stakeholders relationships and perceptions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CEFB0476-C1E2-4C60-BB7A-A1A6B036CF07}" type="slidenum">
              <a:rPr lang="en-GB"/>
              <a:pPr/>
              <a:t>48</a:t>
            </a:fld>
            <a:endParaRPr lang="en-GB" dirty="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r>
              <a:rPr lang="en-GB" dirty="0" smtClean="0"/>
              <a:t>The fifth and most regularly forgotten review is the Quality Review.</a:t>
            </a:r>
          </a:p>
          <a:p>
            <a:endParaRPr lang="en-GB" dirty="0" smtClean="0"/>
          </a:p>
          <a:p>
            <a:r>
              <a:rPr lang="en-GB" dirty="0" smtClean="0"/>
              <a:t>After a point of testing for a product or as a request from the Project Sponsor or Project Manager, a review of the quality of the product that has been tested or of the project’s ability to follow the processes is held.</a:t>
            </a:r>
          </a:p>
          <a:p>
            <a:endParaRPr lang="en-GB" dirty="0" smtClean="0"/>
          </a:p>
          <a:p>
            <a:r>
              <a:rPr lang="en-GB" dirty="0" smtClean="0"/>
              <a:t>Here, the findings of the audit or test are explained and the Project Manager can gain a clearer understanding of how their project and their team is progressing.</a:t>
            </a:r>
          </a:p>
          <a:p>
            <a:endParaRPr lang="en-GB" dirty="0" smtClean="0"/>
          </a:p>
          <a:p>
            <a:r>
              <a:rPr lang="en-GB" dirty="0" smtClean="0"/>
              <a:t>There</a:t>
            </a:r>
            <a:r>
              <a:rPr lang="en-GB" baseline="0" dirty="0" smtClean="0"/>
              <a:t> are typically three outcomes from a Quality Review:</a:t>
            </a:r>
          </a:p>
          <a:p>
            <a:endParaRPr lang="en-GB" baseline="0" dirty="0" smtClean="0"/>
          </a:p>
          <a:p>
            <a:r>
              <a:rPr lang="en-GB" baseline="0" dirty="0" smtClean="0"/>
              <a:t>First that the item being tested or team being assessed has passed and that everything should continue as planned.</a:t>
            </a:r>
          </a:p>
          <a:p>
            <a:r>
              <a:rPr lang="en-GB" baseline="0" dirty="0" smtClean="0"/>
              <a:t>Second, the item or team could still pass the review, however a few minor defects or areas for improvement have been identified and must be carried out to ensure that all quality requirements are adhered to.</a:t>
            </a:r>
          </a:p>
          <a:p>
            <a:r>
              <a:rPr lang="en-GB" baseline="0" dirty="0" smtClean="0"/>
              <a:t>The third and final option is that the item or team has failed the test or assessment and will not be allowed to proceed until the areas of failure have been rectified and have been re-tested and have passed another formal review.</a:t>
            </a:r>
            <a:endParaRPr lang="en-GB"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19298" name="Rectangle 2"/>
          <p:cNvSpPr>
            <a:spLocks noGrp="1" noRot="1" noChangeAspect="1" noChangeArrowheads="1" noTextEdit="1"/>
          </p:cNvSpPr>
          <p:nvPr>
            <p:ph type="sldImg"/>
          </p:nvPr>
        </p:nvSpPr>
        <p:spPr>
          <a:xfrm>
            <a:off x="1258888" y="720725"/>
            <a:ext cx="4799012" cy="3598863"/>
          </a:xfrm>
          <a:ln/>
        </p:spPr>
      </p:sp>
      <p:sp>
        <p:nvSpPr>
          <p:cNvPr id="1719299" name="Rectangle 3"/>
          <p:cNvSpPr>
            <a:spLocks noGrp="1" noChangeArrowheads="1"/>
          </p:cNvSpPr>
          <p:nvPr>
            <p:ph type="body" idx="1"/>
          </p:nvPr>
        </p:nvSpPr>
        <p:spPr>
          <a:xfrm>
            <a:off x="976252" y="4561484"/>
            <a:ext cx="5362697" cy="4457918"/>
          </a:xfrm>
        </p:spPr>
        <p:txBody>
          <a:bodyPr/>
          <a:lstStyle/>
          <a:p>
            <a:pPr>
              <a:lnSpc>
                <a:spcPct val="90000"/>
              </a:lnSpc>
            </a:pPr>
            <a:r>
              <a:rPr lang="en-GB" dirty="0">
                <a:cs typeface="Times New Roman" pitchFamily="18" charset="0"/>
              </a:rPr>
              <a:t>The Post Project Review (or Appraisal, or Evaluation) is a structured audit and review of how the project went.  Its output is a report that provides learning points for the future including recommendations for process improvement and training.   </a:t>
            </a:r>
          </a:p>
          <a:p>
            <a:pPr>
              <a:lnSpc>
                <a:spcPct val="90000"/>
              </a:lnSpc>
              <a:spcAft>
                <a:spcPct val="30000"/>
              </a:spcAft>
            </a:pPr>
            <a:r>
              <a:rPr lang="en-GB" b="1" dirty="0"/>
              <a:t>Review Objectives - </a:t>
            </a:r>
            <a:r>
              <a:rPr lang="en-GB" b="0" dirty="0" smtClean="0"/>
              <a:t>t</a:t>
            </a:r>
            <a:r>
              <a:rPr lang="en-GB" dirty="0" smtClean="0"/>
              <a:t>he </a:t>
            </a:r>
            <a:r>
              <a:rPr lang="en-GB" dirty="0"/>
              <a:t>main objectives are to:</a:t>
            </a:r>
          </a:p>
          <a:p>
            <a:pPr marL="371712" lvl="1" indent="-185856">
              <a:lnSpc>
                <a:spcPct val="90000"/>
              </a:lnSpc>
              <a:spcBef>
                <a:spcPct val="0"/>
              </a:spcBef>
              <a:spcAft>
                <a:spcPct val="30000"/>
              </a:spcAft>
              <a:buFontTx/>
              <a:buChar char="•"/>
            </a:pPr>
            <a:r>
              <a:rPr lang="en-GB" dirty="0"/>
              <a:t>identify strengths and weaknesses in the performance of the project</a:t>
            </a:r>
          </a:p>
          <a:p>
            <a:pPr marL="371712" lvl="1" indent="-185856">
              <a:lnSpc>
                <a:spcPct val="90000"/>
              </a:lnSpc>
              <a:spcBef>
                <a:spcPct val="0"/>
              </a:spcBef>
              <a:spcAft>
                <a:spcPct val="30000"/>
              </a:spcAft>
              <a:buFontTx/>
              <a:buChar char="•"/>
            </a:pPr>
            <a:r>
              <a:rPr lang="en-GB" dirty="0"/>
              <a:t>establish the key lessons learnt</a:t>
            </a:r>
          </a:p>
          <a:p>
            <a:pPr marL="371712" lvl="1" indent="-185856">
              <a:lnSpc>
                <a:spcPct val="90000"/>
              </a:lnSpc>
              <a:spcBef>
                <a:spcPct val="0"/>
              </a:spcBef>
              <a:spcAft>
                <a:spcPct val="30000"/>
              </a:spcAft>
              <a:buFontTx/>
              <a:buChar char="•"/>
            </a:pPr>
            <a:r>
              <a:rPr lang="en-GB" dirty="0"/>
              <a:t>to make recommendations for improvements (methods and competences) </a:t>
            </a:r>
          </a:p>
          <a:p>
            <a:pPr>
              <a:lnSpc>
                <a:spcPct val="90000"/>
              </a:lnSpc>
              <a:spcBef>
                <a:spcPct val="30000"/>
              </a:spcBef>
              <a:spcAft>
                <a:spcPct val="30000"/>
              </a:spcAft>
            </a:pPr>
            <a:r>
              <a:rPr lang="en-GB" b="1" dirty="0"/>
              <a:t>    Scope </a:t>
            </a:r>
            <a:r>
              <a:rPr lang="en-GB" dirty="0"/>
              <a:t>- the Post Project Review addresses:</a:t>
            </a:r>
          </a:p>
          <a:p>
            <a:pPr marL="371712" lvl="1" indent="-185856" algn="just">
              <a:lnSpc>
                <a:spcPct val="90000"/>
              </a:lnSpc>
              <a:spcAft>
                <a:spcPct val="30000"/>
              </a:spcAft>
            </a:pPr>
            <a:r>
              <a:rPr lang="en-GB" b="1" dirty="0"/>
              <a:t>History of the project</a:t>
            </a:r>
            <a:r>
              <a:rPr lang="en-GB" dirty="0"/>
              <a:t> – what major problems occurred during the project and how well they were dealt with? </a:t>
            </a:r>
          </a:p>
          <a:p>
            <a:pPr marL="371712" lvl="1" indent="-185856" algn="just">
              <a:lnSpc>
                <a:spcPct val="90000"/>
              </a:lnSpc>
              <a:spcAft>
                <a:spcPct val="30000"/>
              </a:spcAft>
            </a:pPr>
            <a:r>
              <a:rPr lang="en-GB" b="1" dirty="0"/>
              <a:t>Performance </a:t>
            </a:r>
            <a:r>
              <a:rPr lang="en-GB" dirty="0"/>
              <a:t>- how well the </a:t>
            </a:r>
            <a:r>
              <a:rPr lang="en-GB" dirty="0" smtClean="0"/>
              <a:t>organization </a:t>
            </a:r>
            <a:r>
              <a:rPr lang="en-GB" dirty="0"/>
              <a:t>and team performed?  Areas such as decision making, team leadership and development, team working, single point accountability.</a:t>
            </a:r>
          </a:p>
          <a:p>
            <a:pPr marL="371712" lvl="1" indent="-185856" algn="just">
              <a:lnSpc>
                <a:spcPct val="90000"/>
              </a:lnSpc>
              <a:spcAft>
                <a:spcPct val="30000"/>
              </a:spcAft>
            </a:pPr>
            <a:r>
              <a:rPr lang="en-GB" b="1" dirty="0"/>
              <a:t>Effectiveness of the project strategy</a:t>
            </a:r>
            <a:r>
              <a:rPr lang="en-GB" dirty="0"/>
              <a:t> - how well it was implemented? – What went wrong and what went well?</a:t>
            </a:r>
            <a:endParaRPr lang="en-US" dirty="0"/>
          </a:p>
          <a:p>
            <a:pPr marL="371712" lvl="1" indent="-185856" algn="just">
              <a:lnSpc>
                <a:spcPct val="90000"/>
              </a:lnSpc>
              <a:spcAft>
                <a:spcPct val="30000"/>
              </a:spcAft>
            </a:pPr>
            <a:r>
              <a:rPr lang="en-US" b="1" dirty="0"/>
              <a:t>Estimating accuracy</a:t>
            </a:r>
            <a:r>
              <a:rPr lang="en-US" dirty="0"/>
              <a:t> – how accurate was the original estimate?  Were sufficient provisions made to cover uncertainties, changes and risks?</a:t>
            </a:r>
          </a:p>
          <a:p>
            <a:pPr marL="371712" lvl="1" indent="-185856" algn="just">
              <a:lnSpc>
                <a:spcPct val="90000"/>
              </a:lnSpc>
              <a:spcAft>
                <a:spcPct val="30000"/>
              </a:spcAft>
            </a:pPr>
            <a:r>
              <a:rPr lang="en-US" b="1" dirty="0"/>
              <a:t>Effectiveness of specific processes</a:t>
            </a:r>
            <a:r>
              <a:rPr lang="en-US" dirty="0"/>
              <a:t> - such as change control, risk management, control and co-ordination.  How well did these processes control specific aspects of the project?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4178" name="Rectangle 2"/>
          <p:cNvSpPr>
            <a:spLocks noGrp="1" noRot="1" noChangeAspect="1" noChangeArrowheads="1" noTextEdit="1"/>
          </p:cNvSpPr>
          <p:nvPr>
            <p:ph type="sldImg"/>
          </p:nvPr>
        </p:nvSpPr>
        <p:spPr>
          <a:xfrm>
            <a:off x="1216025" y="720725"/>
            <a:ext cx="4800600" cy="3600450"/>
          </a:xfrm>
          <a:ln/>
        </p:spPr>
      </p:sp>
      <p:sp>
        <p:nvSpPr>
          <p:cNvPr id="1074179" name="Rectangle 3"/>
          <p:cNvSpPr>
            <a:spLocks noGrp="1" noChangeArrowheads="1"/>
          </p:cNvSpPr>
          <p:nvPr>
            <p:ph type="body" idx="1"/>
          </p:nvPr>
        </p:nvSpPr>
        <p:spPr>
          <a:xfrm>
            <a:off x="974582" y="4561485"/>
            <a:ext cx="5366039" cy="4319322"/>
          </a:xfrm>
        </p:spPr>
        <p:txBody>
          <a:bodyPr/>
          <a:lstStyle/>
          <a:p>
            <a:r>
              <a:rPr lang="en-GB" b="1" dirty="0"/>
              <a:t>Barriers to communication</a:t>
            </a:r>
          </a:p>
          <a:p>
            <a:r>
              <a:rPr lang="en-GB" dirty="0"/>
              <a:t>In the simple model above there are in effect four potential barriers that the communication navigate.</a:t>
            </a:r>
          </a:p>
          <a:p>
            <a:r>
              <a:rPr lang="en-GB" b="1" dirty="0"/>
              <a:t>Environmental - </a:t>
            </a:r>
            <a:r>
              <a:rPr lang="en-GB" dirty="0"/>
              <a:t>Noise, temperature and air fall into this category</a:t>
            </a:r>
          </a:p>
          <a:p>
            <a:r>
              <a:rPr lang="en-GB" b="1" dirty="0"/>
              <a:t>Background – </a:t>
            </a:r>
            <a:r>
              <a:rPr lang="en-GB" dirty="0"/>
              <a:t>individuals</a:t>
            </a:r>
            <a:r>
              <a:rPr lang="en-GB" b="1" dirty="0"/>
              <a:t> </a:t>
            </a:r>
            <a:r>
              <a:rPr lang="en-GB" dirty="0"/>
              <a:t>are influenced by their technical, social and educational backgrounds. It is also important to consider social and cultural differences.</a:t>
            </a:r>
          </a:p>
          <a:p>
            <a:r>
              <a:rPr lang="en-GB" b="1" dirty="0"/>
              <a:t>Personal - </a:t>
            </a:r>
            <a:r>
              <a:rPr lang="en-GB" dirty="0"/>
              <a:t>Tiredness, hunger, thirst, etc. any affect ability to communicate well.  Permanent or temporary loss of vision, sight, hearing, etc. can have an impact on sending and receiving communications.  Personal prejudices also have an impact.</a:t>
            </a:r>
          </a:p>
          <a:p>
            <a:r>
              <a:rPr lang="en-GB" b="1" dirty="0" smtClean="0"/>
              <a:t>Organizational </a:t>
            </a:r>
            <a:r>
              <a:rPr lang="en-GB" b="1" dirty="0"/>
              <a:t>- </a:t>
            </a:r>
            <a:r>
              <a:rPr lang="en-GB" dirty="0"/>
              <a:t>The relative position or status of the individual will clearly have an impact.  For example, individual to peers, individual to boss, individual to subordinates.  These relationships may affect the quality of the communication process.</a:t>
            </a:r>
          </a:p>
          <a:p>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21346" name="Rectangle 2"/>
          <p:cNvSpPr>
            <a:spLocks noGrp="1" noRot="1" noChangeAspect="1" noChangeArrowheads="1" noTextEdit="1"/>
          </p:cNvSpPr>
          <p:nvPr>
            <p:ph type="sldImg"/>
          </p:nvPr>
        </p:nvSpPr>
        <p:spPr>
          <a:xfrm>
            <a:off x="1276350" y="719138"/>
            <a:ext cx="4800600" cy="3600450"/>
          </a:xfrm>
          <a:ln/>
        </p:spPr>
      </p:sp>
      <p:sp>
        <p:nvSpPr>
          <p:cNvPr id="1721347" name="Rectangle 3"/>
          <p:cNvSpPr>
            <a:spLocks noGrp="1" noChangeArrowheads="1"/>
          </p:cNvSpPr>
          <p:nvPr>
            <p:ph type="body" idx="1"/>
          </p:nvPr>
        </p:nvSpPr>
        <p:spPr>
          <a:xfrm>
            <a:off x="817445" y="4563007"/>
            <a:ext cx="5710402" cy="4319322"/>
          </a:xfrm>
        </p:spPr>
        <p:txBody>
          <a:bodyPr/>
          <a:lstStyle/>
          <a:p>
            <a:pPr>
              <a:spcBef>
                <a:spcPct val="30000"/>
              </a:spcBef>
              <a:spcAft>
                <a:spcPct val="30000"/>
              </a:spcAft>
            </a:pPr>
            <a:r>
              <a:rPr lang="en-GB" b="1" dirty="0">
                <a:latin typeface="ZapfHumanist Dm SWC" pitchFamily="34" charset="0"/>
              </a:rPr>
              <a:t>Review Preparation - </a:t>
            </a:r>
            <a:r>
              <a:rPr lang="en-GB" dirty="0"/>
              <a:t>The project manager is typically responsible for organising the meeting and ensuring that any preliminary audits and reviews are carried out.  </a:t>
            </a:r>
            <a:r>
              <a:rPr lang="en-GB" dirty="0">
                <a:cs typeface="Times New Roman" pitchFamily="18" charset="0"/>
              </a:rPr>
              <a:t>Stakeholder attendance is typically decided by the Project Sponsor and Project Manager.  The review meeting should aim to get views from as many stakeholders as possible, both within the project team and from outside.  It is not always practical for all stakeholders to attend the review.  In such cases, their contributions may be obtained prior to the meeting through for example, interviews, workshops or correspondence.  These inputs may then be included in the meeting.</a:t>
            </a:r>
          </a:p>
          <a:p>
            <a:pPr>
              <a:spcBef>
                <a:spcPct val="30000"/>
              </a:spcBef>
              <a:spcAft>
                <a:spcPct val="30000"/>
              </a:spcAft>
            </a:pPr>
            <a:r>
              <a:rPr lang="en-GB" b="1" dirty="0">
                <a:cs typeface="Times New Roman" pitchFamily="18" charset="0"/>
              </a:rPr>
              <a:t>Implementation - </a:t>
            </a:r>
            <a:r>
              <a:rPr lang="en-GB" dirty="0">
                <a:cs typeface="Times New Roman" pitchFamily="18" charset="0"/>
              </a:rPr>
              <a:t>Ideally an independent facilitator should chair the meeting to prevent the review from being dominated by subjective and ‘blaming’ issues.   Facilitators are often provided by  functions within the </a:t>
            </a:r>
            <a:r>
              <a:rPr lang="en-GB" dirty="0" smtClean="0">
                <a:cs typeface="Times New Roman" pitchFamily="18" charset="0"/>
              </a:rPr>
              <a:t>organization </a:t>
            </a:r>
            <a:r>
              <a:rPr lang="en-GB" dirty="0">
                <a:cs typeface="Times New Roman" pitchFamily="18" charset="0"/>
              </a:rPr>
              <a:t>with responsibility for improvement and maintenance of standards, for instance Quality Assurance or Project Support Office.</a:t>
            </a:r>
          </a:p>
          <a:p>
            <a:pPr>
              <a:spcBef>
                <a:spcPct val="30000"/>
              </a:spcBef>
              <a:spcAft>
                <a:spcPct val="30000"/>
              </a:spcAft>
            </a:pPr>
            <a:r>
              <a:rPr lang="en-GB" dirty="0"/>
              <a:t>During the meeting i</a:t>
            </a:r>
            <a:r>
              <a:rPr lang="en-GB" dirty="0">
                <a:cs typeface="Times New Roman" pitchFamily="18" charset="0"/>
              </a:rPr>
              <a:t>t is necessary to document the review and record the results and actions that arise.  This is typically undertaken by an individual from the Project Support Office.</a:t>
            </a:r>
          </a:p>
          <a:p>
            <a:pPr>
              <a:spcBef>
                <a:spcPct val="30000"/>
              </a:spcBef>
              <a:spcAft>
                <a:spcPct val="30000"/>
              </a:spcAft>
            </a:pPr>
            <a:r>
              <a:rPr lang="en-GB" b="1" dirty="0">
                <a:cs typeface="Times New Roman" pitchFamily="18" charset="0"/>
              </a:rPr>
              <a:t>Findings - </a:t>
            </a:r>
            <a:r>
              <a:rPr lang="en-GB" dirty="0"/>
              <a:t>The project manager or facilitator is typically responsible for co-ordinating and issuing the report covering the lessons learned and recommendations for improvement to relevant stakeholders.  Distribution may include the project team, other project managers within the </a:t>
            </a:r>
            <a:r>
              <a:rPr lang="en-GB" dirty="0" smtClean="0"/>
              <a:t>organization, </a:t>
            </a:r>
            <a:r>
              <a:rPr lang="en-GB" dirty="0"/>
              <a:t>the internal  </a:t>
            </a:r>
            <a:r>
              <a:rPr lang="en-GB" dirty="0" smtClean="0"/>
              <a:t>organization, </a:t>
            </a:r>
            <a:r>
              <a:rPr lang="en-GB" dirty="0"/>
              <a:t>external sponsors, and external suppliers.   </a:t>
            </a:r>
          </a:p>
          <a:p>
            <a:pPr>
              <a:spcBef>
                <a:spcPct val="30000"/>
              </a:spcBef>
              <a:spcAft>
                <a:spcPct val="30000"/>
              </a:spcAft>
            </a:pPr>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25442" name="Rectangle 2"/>
          <p:cNvSpPr>
            <a:spLocks noGrp="1" noRot="1" noChangeAspect="1" noChangeArrowheads="1" noTextEdit="1"/>
          </p:cNvSpPr>
          <p:nvPr>
            <p:ph type="sldImg"/>
          </p:nvPr>
        </p:nvSpPr>
        <p:spPr>
          <a:xfrm>
            <a:off x="1276350" y="719138"/>
            <a:ext cx="4800600" cy="3600450"/>
          </a:xfrm>
          <a:ln/>
        </p:spPr>
      </p:sp>
      <p:sp>
        <p:nvSpPr>
          <p:cNvPr id="1725443" name="Rectangle 3"/>
          <p:cNvSpPr>
            <a:spLocks noGrp="1" noChangeArrowheads="1"/>
          </p:cNvSpPr>
          <p:nvPr>
            <p:ph type="body" idx="1"/>
          </p:nvPr>
        </p:nvSpPr>
        <p:spPr>
          <a:xfrm>
            <a:off x="817445" y="4563007"/>
            <a:ext cx="5710402" cy="4421365"/>
          </a:xfrm>
        </p:spPr>
        <p:txBody>
          <a:bodyPr/>
          <a:lstStyle/>
          <a:p>
            <a:pPr>
              <a:lnSpc>
                <a:spcPct val="90000"/>
              </a:lnSpc>
              <a:spcBef>
                <a:spcPct val="30000"/>
              </a:spcBef>
              <a:spcAft>
                <a:spcPct val="30000"/>
              </a:spcAft>
            </a:pPr>
            <a:r>
              <a:rPr lang="en-GB" dirty="0">
                <a:cs typeface="Times New Roman" pitchFamily="18" charset="0"/>
              </a:rPr>
              <a:t>Typical representation of a Post Project Review and their key inputs are listed below as follows :</a:t>
            </a:r>
          </a:p>
          <a:p>
            <a:pPr>
              <a:lnSpc>
                <a:spcPct val="90000"/>
              </a:lnSpc>
              <a:spcBef>
                <a:spcPct val="30000"/>
              </a:spcBef>
              <a:spcAft>
                <a:spcPct val="30000"/>
              </a:spcAft>
            </a:pPr>
            <a:r>
              <a:rPr lang="en-GB" b="1" dirty="0">
                <a:cs typeface="Times New Roman" pitchFamily="18" charset="0"/>
              </a:rPr>
              <a:t>Chair</a:t>
            </a:r>
            <a:r>
              <a:rPr lang="en-GB" dirty="0">
                <a:cs typeface="Times New Roman" pitchFamily="18" charset="0"/>
              </a:rPr>
              <a:t> – maintains focus on review objectives; ensures objectivity/no blame process; ensures effective participation of stakeholders</a:t>
            </a:r>
          </a:p>
          <a:p>
            <a:pPr>
              <a:lnSpc>
                <a:spcPct val="90000"/>
              </a:lnSpc>
              <a:spcBef>
                <a:spcPct val="30000"/>
              </a:spcBef>
              <a:spcAft>
                <a:spcPct val="30000"/>
              </a:spcAft>
            </a:pPr>
            <a:r>
              <a:rPr lang="en-GB" b="1" dirty="0">
                <a:cs typeface="Times New Roman" pitchFamily="18" charset="0"/>
              </a:rPr>
              <a:t>User</a:t>
            </a:r>
            <a:r>
              <a:rPr lang="en-GB" dirty="0">
                <a:cs typeface="Times New Roman" pitchFamily="18" charset="0"/>
              </a:rPr>
              <a:t> – inputs on aspects such as: how well users were involved; quality of product specifications; change implementation; product acceptance and handover</a:t>
            </a:r>
          </a:p>
          <a:p>
            <a:pPr>
              <a:lnSpc>
                <a:spcPct val="90000"/>
              </a:lnSpc>
              <a:spcBef>
                <a:spcPct val="30000"/>
              </a:spcBef>
              <a:spcAft>
                <a:spcPct val="30000"/>
              </a:spcAft>
            </a:pPr>
            <a:r>
              <a:rPr lang="en-GB" b="1" dirty="0">
                <a:cs typeface="Times New Roman" pitchFamily="18" charset="0"/>
              </a:rPr>
              <a:t>Quality Assurance</a:t>
            </a:r>
            <a:r>
              <a:rPr lang="en-GB" dirty="0">
                <a:cs typeface="Times New Roman" pitchFamily="18" charset="0"/>
              </a:rPr>
              <a:t>  - quality planning and execution processes; audits and reviews; conformance to standards &amp; procedures; quality variances </a:t>
            </a:r>
          </a:p>
          <a:p>
            <a:pPr>
              <a:lnSpc>
                <a:spcPct val="90000"/>
              </a:lnSpc>
              <a:spcBef>
                <a:spcPct val="30000"/>
              </a:spcBef>
              <a:spcAft>
                <a:spcPct val="30000"/>
              </a:spcAft>
            </a:pPr>
            <a:r>
              <a:rPr lang="en-GB" b="1" dirty="0">
                <a:cs typeface="Times New Roman" pitchFamily="18" charset="0"/>
              </a:rPr>
              <a:t>Implementer</a:t>
            </a:r>
            <a:r>
              <a:rPr lang="en-GB" dirty="0">
                <a:cs typeface="Times New Roman" pitchFamily="18" charset="0"/>
              </a:rPr>
              <a:t> – successes and problems arising in the planning and execution of work; the technical strategy; changes; risks and issues; team working; motivation </a:t>
            </a:r>
          </a:p>
          <a:p>
            <a:pPr>
              <a:lnSpc>
                <a:spcPct val="90000"/>
              </a:lnSpc>
              <a:spcBef>
                <a:spcPct val="30000"/>
              </a:spcBef>
              <a:spcAft>
                <a:spcPct val="30000"/>
              </a:spcAft>
            </a:pPr>
            <a:r>
              <a:rPr lang="en-GB" b="1" dirty="0">
                <a:cs typeface="Times New Roman" pitchFamily="18" charset="0"/>
              </a:rPr>
              <a:t>Project Sponsor </a:t>
            </a:r>
            <a:r>
              <a:rPr lang="en-GB" dirty="0">
                <a:cs typeface="Times New Roman" pitchFamily="18" charset="0"/>
              </a:rPr>
              <a:t>– quality of requirements definition; accuracy of estimates; quality of reporting; involvement; quality of decision making; management of stakeholders and environmental factors; achievement of CSC’s; issues, changes, variances and risks </a:t>
            </a:r>
          </a:p>
          <a:p>
            <a:pPr>
              <a:lnSpc>
                <a:spcPct val="90000"/>
              </a:lnSpc>
              <a:spcBef>
                <a:spcPct val="30000"/>
              </a:spcBef>
              <a:spcAft>
                <a:spcPct val="30000"/>
              </a:spcAft>
            </a:pPr>
            <a:r>
              <a:rPr lang="en-GB" b="1" dirty="0">
                <a:cs typeface="Times New Roman" pitchFamily="18" charset="0"/>
              </a:rPr>
              <a:t>Project Manager</a:t>
            </a:r>
            <a:r>
              <a:rPr lang="en-GB" dirty="0">
                <a:cs typeface="Times New Roman" pitchFamily="18" charset="0"/>
              </a:rPr>
              <a:t> – achievement of CSC’s; decision making processes; project planning and control including issues, changes and risks; effectiveness of the project strategy; management processes; leadership and team working</a:t>
            </a:r>
          </a:p>
          <a:p>
            <a:pPr>
              <a:lnSpc>
                <a:spcPct val="90000"/>
              </a:lnSpc>
              <a:spcBef>
                <a:spcPct val="30000"/>
              </a:spcBef>
              <a:spcAft>
                <a:spcPct val="30000"/>
              </a:spcAft>
            </a:pPr>
            <a:r>
              <a:rPr lang="en-GB" b="1" dirty="0">
                <a:cs typeface="Times New Roman" pitchFamily="18" charset="0"/>
              </a:rPr>
              <a:t>Supplier </a:t>
            </a:r>
            <a:r>
              <a:rPr lang="en-GB" dirty="0">
                <a:cs typeface="Times New Roman" pitchFamily="18" charset="0"/>
              </a:rPr>
              <a:t>– procurement processes; supplier performance in meeting specifications, cost and time requirements; supplier risk management</a:t>
            </a:r>
          </a:p>
          <a:p>
            <a:pPr>
              <a:lnSpc>
                <a:spcPct val="90000"/>
              </a:lnSpc>
              <a:spcBef>
                <a:spcPct val="30000"/>
              </a:spcBef>
              <a:spcAft>
                <a:spcPct val="30000"/>
              </a:spcAft>
            </a:pPr>
            <a:r>
              <a:rPr lang="en-GB" b="1" dirty="0">
                <a:cs typeface="Times New Roman" pitchFamily="18" charset="0"/>
              </a:rPr>
              <a:t>Project Support Office</a:t>
            </a:r>
            <a:r>
              <a:rPr lang="en-GB" dirty="0">
                <a:cs typeface="Times New Roman" pitchFamily="18" charset="0"/>
              </a:rPr>
              <a:t> – effectiveness of project planning and control methods; issue management; change implementation; reporting processes and risk management.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208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6226" name="Rectangle 2"/>
          <p:cNvSpPr>
            <a:spLocks noGrp="1" noRot="1" noChangeAspect="1" noChangeArrowheads="1" noTextEdit="1"/>
          </p:cNvSpPr>
          <p:nvPr>
            <p:ph type="sldImg"/>
          </p:nvPr>
        </p:nvSpPr>
        <p:spPr>
          <a:xfrm>
            <a:off x="1216025" y="720725"/>
            <a:ext cx="4800600" cy="3600450"/>
          </a:xfrm>
          <a:ln/>
        </p:spPr>
      </p:sp>
      <p:sp>
        <p:nvSpPr>
          <p:cNvPr id="1076227" name="Rectangle 3"/>
          <p:cNvSpPr>
            <a:spLocks noGrp="1" noChangeArrowheads="1"/>
          </p:cNvSpPr>
          <p:nvPr>
            <p:ph type="body" idx="1"/>
          </p:nvPr>
        </p:nvSpPr>
        <p:spPr>
          <a:xfrm>
            <a:off x="974582" y="4561485"/>
            <a:ext cx="5366039" cy="4319322"/>
          </a:xfrm>
        </p:spPr>
        <p:txBody>
          <a:bodyPr/>
          <a:lstStyle/>
          <a:p>
            <a:r>
              <a:rPr lang="en-GB" dirty="0"/>
              <a:t>The main communication responsibilities for the Project Sponsor and Project Manager differ.  In essence the Project Sponsor is mainly concerned with the longer term, i.e. achieving the benefits whereas the project manager is actively managing the project on a day to day basis.</a:t>
            </a:r>
          </a:p>
          <a:p>
            <a:r>
              <a:rPr lang="en-GB" dirty="0"/>
              <a:t>The project sponsor is more likely to be communicating with project external stakeholders such as users, corporate management and regulators.  The project manager on the other hand is more likely to be concerned with project internal communications and keeping the project moving to achieve its critical success criteria.</a:t>
            </a:r>
          </a:p>
          <a:p>
            <a:r>
              <a:rPr lang="en-GB" dirty="0"/>
              <a:t>Effective communications between the project sponsor and project manager is therefore crucial to the successful management of the project.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0930" name="Rectangle 2"/>
          <p:cNvSpPr>
            <a:spLocks noGrp="1" noRot="1" noChangeAspect="1" noChangeArrowheads="1" noTextEdit="1"/>
          </p:cNvSpPr>
          <p:nvPr>
            <p:ph type="sldImg"/>
          </p:nvPr>
        </p:nvSpPr>
        <p:spPr>
          <a:xfrm>
            <a:off x="1258888" y="720725"/>
            <a:ext cx="4799012" cy="3598863"/>
          </a:xfrm>
          <a:ln/>
        </p:spPr>
      </p:sp>
      <p:sp>
        <p:nvSpPr>
          <p:cNvPr id="1020931" name="Rectangle 3"/>
          <p:cNvSpPr>
            <a:spLocks noGrp="1" noChangeArrowheads="1"/>
          </p:cNvSpPr>
          <p:nvPr>
            <p:ph type="body" idx="1"/>
          </p:nvPr>
        </p:nvSpPr>
        <p:spPr>
          <a:xfrm>
            <a:off x="976252" y="4561485"/>
            <a:ext cx="5362697" cy="4319322"/>
          </a:xfrm>
        </p:spPr>
        <p:txBody>
          <a:bodyPr/>
          <a:lstStyle/>
          <a:p>
            <a:pPr>
              <a:spcAft>
                <a:spcPct val="50000"/>
              </a:spcAft>
            </a:pPr>
            <a:r>
              <a:rPr lang="en-US" dirty="0"/>
              <a:t>Reliable information is required by project stakeholders to enable them to make effective decisions, anticipate and respond to future events such as risks and opportunities and take into account uncertainties and current problems.</a:t>
            </a:r>
          </a:p>
          <a:p>
            <a:pPr>
              <a:spcAft>
                <a:spcPct val="50000"/>
              </a:spcAft>
            </a:pPr>
            <a:r>
              <a:rPr lang="en-US" dirty="0"/>
              <a:t>Information management is required to ensure that appropriate information relevant to and generated in the course of a project, is made available to project stakeholders in a timely manner to help with more improved decision making. </a:t>
            </a:r>
          </a:p>
          <a:p>
            <a:pPr>
              <a:spcAft>
                <a:spcPct val="50000"/>
              </a:spcAft>
            </a:pPr>
            <a:r>
              <a:rPr lang="en-US" dirty="0"/>
              <a:t>A project information management plan defines how information will be managed during the life and after the project, the purpose and scope of information products, their ownership, formats, distribution, control, processing, storage and disposal.</a:t>
            </a:r>
          </a:p>
          <a:p>
            <a:pPr>
              <a:spcAft>
                <a:spcPct val="50000"/>
              </a:spcAft>
            </a:pPr>
            <a:r>
              <a:rPr lang="en-US" dirty="0"/>
              <a:t>The Plan will address the following:</a:t>
            </a:r>
          </a:p>
          <a:p>
            <a:pPr lvl="1" algn="just">
              <a:spcAft>
                <a:spcPct val="50000"/>
              </a:spcAft>
            </a:pPr>
            <a:r>
              <a:rPr lang="en-US" dirty="0">
                <a:latin typeface="ZapfCalligr BT" pitchFamily="18" charset="0"/>
              </a:rPr>
              <a:t>Information Management Objectives</a:t>
            </a:r>
          </a:p>
          <a:p>
            <a:pPr lvl="1" algn="just">
              <a:spcAft>
                <a:spcPct val="50000"/>
              </a:spcAft>
            </a:pPr>
            <a:r>
              <a:rPr lang="en-US" dirty="0">
                <a:latin typeface="ZapfCalligr BT" pitchFamily="18" charset="0"/>
              </a:rPr>
              <a:t>Roles and responsibilities</a:t>
            </a:r>
          </a:p>
          <a:p>
            <a:pPr lvl="1" algn="just">
              <a:spcAft>
                <a:spcPct val="50000"/>
              </a:spcAft>
            </a:pPr>
            <a:r>
              <a:rPr lang="en-US" dirty="0">
                <a:latin typeface="ZapfCalligr BT" pitchFamily="18" charset="0"/>
              </a:rPr>
              <a:t>The process</a:t>
            </a:r>
          </a:p>
          <a:p>
            <a:pPr lvl="1" algn="just">
              <a:spcAft>
                <a:spcPct val="50000"/>
              </a:spcAft>
            </a:pPr>
            <a:r>
              <a:rPr lang="en-US" dirty="0">
                <a:latin typeface="ZapfCalligr BT" pitchFamily="18" charset="0"/>
              </a:rPr>
              <a:t>Documentation and Information Product specifications</a:t>
            </a:r>
          </a:p>
          <a:p>
            <a:pPr lvl="1" algn="just">
              <a:spcAft>
                <a:spcPct val="50000"/>
              </a:spcAft>
            </a:pPr>
            <a:r>
              <a:rPr lang="en-GB" dirty="0">
                <a:latin typeface="ZapfCalligr BT" pitchFamily="18" charset="0"/>
              </a:rPr>
              <a:t>Links to the communication plan and process</a:t>
            </a:r>
          </a:p>
          <a:p>
            <a:pPr>
              <a:spcAft>
                <a:spcPct val="50000"/>
              </a:spcAft>
            </a:pPr>
            <a:r>
              <a:rPr lang="en-GB" dirty="0"/>
              <a:t>The way in which information is managed should be established as early as possible in the project. Typically this would be part of the communications strategy in the project management plan.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2978" name="Rectangle 2"/>
          <p:cNvSpPr>
            <a:spLocks noGrp="1" noRot="1" noChangeAspect="1" noChangeArrowheads="1" noTextEdit="1"/>
          </p:cNvSpPr>
          <p:nvPr>
            <p:ph type="sldImg"/>
          </p:nvPr>
        </p:nvSpPr>
        <p:spPr>
          <a:xfrm>
            <a:off x="1258888" y="720725"/>
            <a:ext cx="4799012" cy="3598863"/>
          </a:xfrm>
          <a:ln/>
        </p:spPr>
      </p:sp>
      <p:sp>
        <p:nvSpPr>
          <p:cNvPr id="1022979" name="Rectangle 3"/>
          <p:cNvSpPr>
            <a:spLocks noGrp="1" noChangeArrowheads="1"/>
          </p:cNvSpPr>
          <p:nvPr>
            <p:ph type="body" idx="1"/>
          </p:nvPr>
        </p:nvSpPr>
        <p:spPr>
          <a:xfrm>
            <a:off x="976252" y="4561485"/>
            <a:ext cx="5382757" cy="4319322"/>
          </a:xfrm>
        </p:spPr>
        <p:txBody>
          <a:bodyPr/>
          <a:lstStyle/>
          <a:p>
            <a:r>
              <a:rPr lang="en-GB" dirty="0"/>
              <a:t>The process will define how information will be acquired, accessed, stored, communicated, disposed of and archived.  The Communication Plan will define stakeholder information requirements in terms of scope and timing, the source of the information, the media and format, distribution and ownership</a:t>
            </a:r>
            <a:r>
              <a:rPr lang="en-GB" i="1" dirty="0"/>
              <a:t>.</a:t>
            </a:r>
          </a:p>
          <a:p>
            <a:pPr>
              <a:spcAft>
                <a:spcPct val="50000"/>
              </a:spcAft>
            </a:pPr>
            <a:r>
              <a:rPr lang="en-GB" b="1" dirty="0"/>
              <a:t>Sources - </a:t>
            </a:r>
            <a:r>
              <a:rPr lang="en-GB" dirty="0"/>
              <a:t>data received during the life of project is varied and may be collected in many ways, for example through meetings, from reports on progress and so on.</a:t>
            </a:r>
          </a:p>
          <a:p>
            <a:pPr>
              <a:spcAft>
                <a:spcPct val="50000"/>
              </a:spcAft>
            </a:pPr>
            <a:r>
              <a:rPr lang="en-GB" b="1" dirty="0"/>
              <a:t>Distribution - </a:t>
            </a:r>
            <a:r>
              <a:rPr lang="en-GB" dirty="0"/>
              <a:t>information needs to recorded if relevant and communicated. Key questions such as the level of information needed and who needs to be informed, must be answered.</a:t>
            </a:r>
          </a:p>
          <a:p>
            <a:pPr>
              <a:spcAft>
                <a:spcPct val="50000"/>
              </a:spcAft>
            </a:pPr>
            <a:r>
              <a:rPr lang="en-GB" b="1" dirty="0"/>
              <a:t>Recording and storage - </a:t>
            </a:r>
            <a:r>
              <a:rPr lang="en-GB" dirty="0"/>
              <a:t>records may be handwritten or created electronically. Whichever method is used, records must be maintained to support the project and for auditable purposes.</a:t>
            </a:r>
          </a:p>
          <a:p>
            <a:pPr>
              <a:spcAft>
                <a:spcPct val="50000"/>
              </a:spcAft>
            </a:pPr>
            <a:r>
              <a:rPr lang="en-GB" b="1" dirty="0"/>
              <a:t>Access – </a:t>
            </a:r>
            <a:r>
              <a:rPr lang="en-GB" dirty="0"/>
              <a:t>dependant upon the project and the sensitivity of the data, many </a:t>
            </a:r>
            <a:r>
              <a:rPr lang="en-GB" dirty="0" smtClean="0"/>
              <a:t>organizations </a:t>
            </a:r>
            <a:r>
              <a:rPr lang="en-GB" dirty="0"/>
              <a:t>will have restrictions on certain data access.  Team members will need to be able to have information that allows them to complete their tasks, but some information will be protected from some stakeholders.</a:t>
            </a:r>
            <a:endParaRPr lang="en-GB" b="1" dirty="0"/>
          </a:p>
          <a:p>
            <a:endParaRPr lang="en-US"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5026" name="Rectangle 2"/>
          <p:cNvSpPr>
            <a:spLocks noGrp="1" noRot="1" noChangeAspect="1" noChangeArrowheads="1" noTextEdit="1"/>
          </p:cNvSpPr>
          <p:nvPr>
            <p:ph type="sldImg"/>
          </p:nvPr>
        </p:nvSpPr>
        <p:spPr>
          <a:xfrm>
            <a:off x="1258888" y="720725"/>
            <a:ext cx="4799012" cy="3598863"/>
          </a:xfrm>
          <a:ln/>
        </p:spPr>
      </p:sp>
      <p:sp>
        <p:nvSpPr>
          <p:cNvPr id="1025027" name="Rectangle 3"/>
          <p:cNvSpPr>
            <a:spLocks noGrp="1" noChangeArrowheads="1"/>
          </p:cNvSpPr>
          <p:nvPr>
            <p:ph type="body" idx="1"/>
          </p:nvPr>
        </p:nvSpPr>
        <p:spPr>
          <a:xfrm>
            <a:off x="976252" y="4561485"/>
            <a:ext cx="5362697" cy="4319322"/>
          </a:xfrm>
        </p:spPr>
        <p:txBody>
          <a:bodyPr/>
          <a:lstStyle/>
          <a:p>
            <a:r>
              <a:rPr lang="en-GB" dirty="0"/>
              <a:t>Documents used to define requirements include the Business Case and Product Specification.  These are typically defined during Concept and Definition and updated in the course of the project.  Stakeholders involved in these documents are likely to include the project sponsor, project manager, users and operators, external client and corporate management.</a:t>
            </a:r>
          </a:p>
          <a:p>
            <a:r>
              <a:rPr lang="en-GB" dirty="0"/>
              <a:t>Planning documents include the project management plan, supporting plans such as quality, change and risk management plans, and implementation plans such as project networks.  These are mainly used by the project team and other stakeholders such as resources managers, to define and control day to day activities.</a:t>
            </a:r>
          </a:p>
          <a:p>
            <a:r>
              <a:rPr lang="en-GB" dirty="0"/>
              <a:t>Control documents include routine progress reports, exception reports, various logs such as quality, change, risk and configuration logs.  These are used for both day to day activities and at major milestones to record and communicate status on progress to project stakeholders.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58210" name="Rectangle 2"/>
          <p:cNvSpPr>
            <a:spLocks noGrp="1" noRot="1" noChangeAspect="1" noChangeArrowheads="1" noTextEdit="1"/>
          </p:cNvSpPr>
          <p:nvPr>
            <p:ph type="sldImg"/>
          </p:nvPr>
        </p:nvSpPr>
        <p:spPr>
          <a:xfrm>
            <a:off x="1216025" y="720725"/>
            <a:ext cx="4800600" cy="3600450"/>
          </a:xfrm>
          <a:ln/>
        </p:spPr>
      </p:sp>
      <p:sp>
        <p:nvSpPr>
          <p:cNvPr id="1758211" name="Rectangle 3"/>
          <p:cNvSpPr>
            <a:spLocks noGrp="1" noChangeArrowheads="1"/>
          </p:cNvSpPr>
          <p:nvPr>
            <p:ph type="body" idx="1"/>
          </p:nvPr>
        </p:nvSpPr>
        <p:spPr>
          <a:xfrm>
            <a:off x="974582" y="4561485"/>
            <a:ext cx="5366039" cy="4319322"/>
          </a:xfrm>
        </p:spPr>
        <p:txBody>
          <a:bodyPr/>
          <a:lstStyle/>
          <a:p>
            <a:r>
              <a:rPr lang="en-GB" dirty="0">
                <a:cs typeface="Times New Roman" pitchFamily="18" charset="0"/>
              </a:rPr>
              <a:t>All projects involve negotiations.  The art of negotiation in projects is to balance the needs of the project with the needs of the stakeholders involved in the negotiations.</a:t>
            </a:r>
          </a:p>
          <a:p>
            <a:r>
              <a:rPr lang="en-GB" dirty="0">
                <a:cs typeface="Times New Roman" pitchFamily="18" charset="0"/>
              </a:rPr>
              <a:t>In projects therefore, the aim of negotiations should be to develop a ‘win-win’ solution that is in line with the overall project objectives and needs of the stakeholders.</a:t>
            </a:r>
            <a:endParaRPr lang="en-GB" dirty="0"/>
          </a:p>
          <a:p>
            <a:endParaRPr lang="en-GB" dirty="0"/>
          </a:p>
          <a:p>
            <a:r>
              <a:rPr lang="en-GB" dirty="0"/>
              <a:t>A pre-requisite stage for any negotiation is to conduct a stakeholder analysis in order to anticipate the needs of the stakeholders involved, their authority (e.g. are they able to make formal agreements), their relative power and influence.</a:t>
            </a:r>
          </a:p>
          <a:p>
            <a:r>
              <a:rPr lang="en-GB" dirty="0"/>
              <a:t>It is also important to understand the negotiation limits and impact on the project in terms of success or failure.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b="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807900AD-7055-4804-B6A6-AD1698EA1A9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083748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4930491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C55D1-6AC9-42DA-9753-5649E900E074}" type="datetime1">
              <a:rPr lang="en-US" smtClean="0"/>
              <a:pPr/>
              <a:t>5/9/2014</a:t>
            </a:fld>
            <a:endParaRPr lang="en-US" dirty="0"/>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12039044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87769" y="1"/>
            <a:ext cx="7215554" cy="1108075"/>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1796562" y="1600200"/>
            <a:ext cx="3527181"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64420" y="16002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96562" y="3924300"/>
            <a:ext cx="3527181"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464420" y="39243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3124200" y="6356350"/>
            <a:ext cx="2895600" cy="365125"/>
          </a:xfrm>
        </p:spPr>
        <p:txBody>
          <a:bodyPr/>
          <a:lstStyle/>
          <a:p>
            <a:r>
              <a:rPr lang="en-US" dirty="0" smtClean="0"/>
              <a:t>©Copyright GPM 2009-2013</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41236973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87769" y="1"/>
            <a:ext cx="7215554" cy="1108075"/>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796562" y="1600200"/>
            <a:ext cx="3527181"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64420" y="16002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64420" y="39243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
        <p:nvSpPr>
          <p:cNvPr id="7" name="Footer Placeholder 4"/>
          <p:cNvSpPr>
            <a:spLocks noGrp="1"/>
          </p:cNvSpPr>
          <p:nvPr>
            <p:ph type="ftr" sz="quarter" idx="11"/>
          </p:nvPr>
        </p:nvSpPr>
        <p:spPr>
          <a:xfrm>
            <a:off x="3124200" y="6356350"/>
            <a:ext cx="2895600" cy="365125"/>
          </a:xfrm>
        </p:spPr>
        <p:txBody>
          <a:bodyPr/>
          <a:lstStyle/>
          <a:p>
            <a:r>
              <a:rPr lang="en-US" dirty="0" smtClean="0"/>
              <a:t>©Copyright GPM 2009-2013</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26108170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454769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7197089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710573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9B6E3-54A4-4358-A1B7-FED28835504D}" type="datetime1">
              <a:rPr lang="en-US" smtClean="0"/>
              <a:pPr/>
              <a:t>5/9/2014</a:t>
            </a:fld>
            <a:endParaRPr lang="en-US" dirty="0"/>
          </a:p>
        </p:txBody>
      </p:sp>
      <p:sp>
        <p:nvSpPr>
          <p:cNvPr id="8" name="Footer Placeholder 7"/>
          <p:cNvSpPr>
            <a:spLocks noGrp="1"/>
          </p:cNvSpPr>
          <p:nvPr>
            <p:ph type="ftr" sz="quarter" idx="11"/>
          </p:nvPr>
        </p:nvSpPr>
        <p:spPr/>
        <p:txBody>
          <a:bodyPr/>
          <a:lstStyle/>
          <a:p>
            <a:r>
              <a:rPr lang="en-US" dirty="0" smtClean="0"/>
              <a:t>©Copyright GPM 2009-2013</a:t>
            </a:r>
            <a:endParaRPr lang="en-US" dirty="0"/>
          </a:p>
        </p:txBody>
      </p:sp>
      <p:sp>
        <p:nvSpPr>
          <p:cNvPr id="9" name="Slide Number Placeholder 8"/>
          <p:cNvSpPr>
            <a:spLocks noGrp="1"/>
          </p:cNvSpPr>
          <p:nvPr>
            <p:ph type="sldNum" sz="quarter" idx="12"/>
          </p:nvPr>
        </p:nvSpPr>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33929795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687072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33014-FA39-42FE-AFAB-7A4952321136}" type="datetime1">
              <a:rPr lang="en-US" smtClean="0"/>
              <a:pPr/>
              <a:t>5/9/2014</a:t>
            </a:fld>
            <a:endParaRPr lang="en-US" dirty="0"/>
          </a:p>
        </p:txBody>
      </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0503742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35C857-C6C2-4DBA-A9DA-BE5F3FA01D86}" type="datetime1">
              <a:rPr lang="en-US" smtClean="0"/>
              <a:pPr/>
              <a:t>5/9/2014</a:t>
            </a:fld>
            <a:endParaRPr lang="en-US" dirty="0"/>
          </a:p>
        </p:txBody>
      </p:sp>
      <p:sp>
        <p:nvSpPr>
          <p:cNvPr id="6" name="Footer Placeholder 5"/>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37602837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94D45-2EB2-4F2A-B13B-EE7DA47E0A7C}" type="datetime1">
              <a:rPr lang="en-US" smtClean="0"/>
              <a:pPr/>
              <a:t>5/9/2014</a:t>
            </a:fld>
            <a:endParaRPr lang="en-US" dirty="0"/>
          </a:p>
        </p:txBody>
      </p:sp>
      <p:sp>
        <p:nvSpPr>
          <p:cNvPr id="6" name="Footer Placeholder 5"/>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2660383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6 Imagen"/>
          <p:cNvPicPr>
            <a:picLocks noChangeAspect="1"/>
          </p:cNvPicPr>
          <p:nvPr userDrawn="1"/>
        </p:nvPicPr>
        <p:blipFill rotWithShape="1">
          <a:blip r:embed="rId15" cstate="print">
            <a:extLst>
              <a:ext uri="{28A0092B-C50C-407E-A947-70E740481C1C}">
                <a14:useLocalDpi xmlns:a14="http://schemas.microsoft.com/office/drawing/2010/main" xmlns="" val="0"/>
              </a:ext>
            </a:extLst>
          </a:blip>
          <a:srcRect l="-6684"/>
          <a:stretch/>
        </p:blipFill>
        <p:spPr>
          <a:xfrm rot="10800000">
            <a:off x="0" y="-304799"/>
            <a:ext cx="9753972" cy="1268760"/>
          </a:xfrm>
          <a:prstGeom prst="rect">
            <a:avLst/>
          </a:prstGeom>
        </p:spPr>
      </p:pic>
      <p:sp>
        <p:nvSpPr>
          <p:cNvPr id="2" name="Title Placeholder 1"/>
          <p:cNvSpPr>
            <a:spLocks noGrp="1"/>
          </p:cNvSpPr>
          <p:nvPr>
            <p:ph type="title"/>
          </p:nvPr>
        </p:nvSpPr>
        <p:spPr>
          <a:xfrm>
            <a:off x="381000" y="0"/>
            <a:ext cx="6400800" cy="838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0FBC1-9A80-4EA1-8ADE-0BE9FB0D9340}" type="datetime1">
              <a:rPr lang="en-US" smtClean="0"/>
              <a:pPr/>
              <a:t>5/9/2014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2009-2013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819A1-3DD8-4179-BFD0-BF7D359F8DBD}" type="slidenum">
              <a:rPr lang="en-US" smtClean="0"/>
              <a:pPr/>
              <a:t>‹Nº›</a:t>
            </a:fld>
            <a:endParaRPr lang="en-US" dirty="0"/>
          </a:p>
        </p:txBody>
      </p:sp>
      <p:sp>
        <p:nvSpPr>
          <p:cNvPr id="15" name="Rounded Rectangle 14"/>
          <p:cNvSpPr/>
          <p:nvPr userDrawn="1"/>
        </p:nvSpPr>
        <p:spPr>
          <a:xfrm>
            <a:off x="6858000" y="76200"/>
            <a:ext cx="21336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6137910"/>
            <a:ext cx="9144000" cy="754380"/>
          </a:xfrm>
          <a:prstGeom prst="rect">
            <a:avLst/>
          </a:prstGeom>
          <a:gradFill flip="none" rotWithShape="1">
            <a:gsLst>
              <a:gs pos="89000">
                <a:schemeClr val="accent1">
                  <a:lumMod val="75000"/>
                </a:schemeClr>
              </a:gs>
              <a:gs pos="19000">
                <a:schemeClr val="accent1">
                  <a:tint val="44500"/>
                  <a:satMod val="160000"/>
                </a:schemeClr>
              </a:gs>
              <a:gs pos="0">
                <a:schemeClr val="accent1">
                  <a:lumMod val="18000"/>
                  <a:lumOff val="82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6934200" y="152400"/>
            <a:ext cx="1925362" cy="887145"/>
          </a:xfrm>
          <a:prstGeom prst="rect">
            <a:avLst/>
          </a:prstGeom>
        </p:spPr>
      </p:pic>
      <p:cxnSp>
        <p:nvCxnSpPr>
          <p:cNvPr id="12" name="Straight Connector 11"/>
          <p:cNvCxnSpPr/>
          <p:nvPr userDrawn="1"/>
        </p:nvCxnSpPr>
        <p:spPr>
          <a:xfrm>
            <a:off x="0" y="6124575"/>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7753350" y="6282900"/>
            <a:ext cx="1238250" cy="555837"/>
          </a:xfrm>
          <a:prstGeom prst="rect">
            <a:avLst/>
          </a:prstGeom>
        </p:spPr>
      </p:pic>
    </p:spTree>
    <p:extLst>
      <p:ext uri="{BB962C8B-B14F-4D97-AF65-F5344CB8AC3E}">
        <p14:creationId xmlns:p14="http://schemas.microsoft.com/office/powerpoint/2010/main" xmlns="" val="2848730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Lst>
  <p:timing>
    <p:tnLst>
      <p:par>
        <p:cTn id="1" dur="indefinite" restart="never" nodeType="tmRoot"/>
      </p:par>
    </p:tnLst>
  </p:timing>
  <p:hf hdr="0" dt="0"/>
  <p:txStyles>
    <p:titleStyle>
      <a:lvl1pPr algn="l" defTabSz="914400" rtl="0" eaLnBrk="1" latinLnBrk="0" hangingPunct="1">
        <a:spcBef>
          <a:spcPct val="0"/>
        </a:spcBef>
        <a:buNone/>
        <a:defRPr sz="3100" b="0" kern="1200">
          <a:solidFill>
            <a:srgbClr val="003300"/>
          </a:solidFill>
          <a:latin typeface="+mj-lt"/>
          <a:ea typeface="+mj-ea"/>
          <a:cs typeface="+mj-cs"/>
        </a:defRPr>
      </a:lvl1pPr>
    </p:titleStyle>
    <p:body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20.wdp"/></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prosci.com/change-management/why-change-management/" TargetMode="External"/><Relationship Id="rId2" Type="http://schemas.openxmlformats.org/officeDocument/2006/relationships/hyperlink" Target="http://en.wikipedia.org/wiki/New_coke" TargetMode="External"/><Relationship Id="rId1" Type="http://schemas.openxmlformats.org/officeDocument/2006/relationships/slideLayout" Target="../slideLayouts/slideLayout2.xml"/><Relationship Id="rId5" Type="http://schemas.openxmlformats.org/officeDocument/2006/relationships/hyperlink" Target="http://www.globalreporting.org" TargetMode="External"/><Relationship Id="rId4" Type="http://schemas.openxmlformats.org/officeDocument/2006/relationships/hyperlink" Target="https://www.globalreporting.org/resourcelibrar"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lding Earth.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384"/>
            <a:ext cx="9144000" cy="6071616"/>
          </a:xfrm>
          <a:prstGeom prst="rect">
            <a:avLst/>
          </a:prstGeom>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8" name="TextBox 7"/>
          <p:cNvSpPr txBox="1"/>
          <p:nvPr/>
        </p:nvSpPr>
        <p:spPr>
          <a:xfrm>
            <a:off x="76200" y="5715000"/>
            <a:ext cx="762000" cy="646331"/>
          </a:xfrm>
          <a:prstGeom prst="rect">
            <a:avLst/>
          </a:prstGeom>
          <a:noFill/>
        </p:spPr>
        <p:txBody>
          <a:bodyPr wrap="square" rtlCol="0">
            <a:spAutoFit/>
          </a:bodyPr>
          <a:lstStyle/>
          <a:p>
            <a:r>
              <a:rPr lang="en-US" dirty="0" smtClean="0">
                <a:solidFill>
                  <a:schemeClr val="bg1">
                    <a:lumMod val="50000"/>
                  </a:schemeClr>
                </a:solidFill>
              </a:rPr>
              <a:t>V 3.0</a:t>
            </a:r>
          </a:p>
          <a:p>
            <a:endParaRPr lang="en-US" dirty="0">
              <a:solidFill>
                <a:schemeClr val="bg1">
                  <a:lumMod val="50000"/>
                </a:schemeClr>
              </a:solidFill>
            </a:endParaRPr>
          </a:p>
        </p:txBody>
      </p:sp>
      <p:sp>
        <p:nvSpPr>
          <p:cNvPr id="7" name="Title 1"/>
          <p:cNvSpPr>
            <a:spLocks noGrp="1"/>
          </p:cNvSpPr>
          <p:nvPr>
            <p:ph type="ctrTitle"/>
          </p:nvPr>
        </p:nvSpPr>
        <p:spPr>
          <a:xfrm>
            <a:off x="2514600" y="4267200"/>
            <a:ext cx="6934200" cy="1470025"/>
          </a:xfrm>
        </p:spPr>
        <p:txBody>
          <a:bodyPr/>
          <a:lstStyle/>
          <a:p>
            <a:pPr algn="ctr"/>
            <a:r>
              <a:rPr lang="en-US" sz="6000" b="0" dirty="0" err="1" smtClean="0"/>
              <a:t>Profesional</a:t>
            </a:r>
            <a:r>
              <a:rPr lang="en-US" sz="6000" b="0" dirty="0" smtClean="0"/>
              <a:t> </a:t>
            </a:r>
            <a:r>
              <a:rPr lang="en-US" sz="6000" b="0" dirty="0" err="1" smtClean="0"/>
              <a:t>PRiSM</a:t>
            </a:r>
            <a:endParaRPr lang="en-US" sz="6000" b="0" dirty="0"/>
          </a:p>
        </p:txBody>
      </p:sp>
      <p:sp>
        <p:nvSpPr>
          <p:cNvPr id="9" name="Subtitle 2"/>
          <p:cNvSpPr>
            <a:spLocks noGrp="1"/>
          </p:cNvSpPr>
          <p:nvPr>
            <p:ph type="subTitle" idx="1"/>
          </p:nvPr>
        </p:nvSpPr>
        <p:spPr>
          <a:xfrm>
            <a:off x="1981200" y="5410200"/>
            <a:ext cx="8153400" cy="838200"/>
          </a:xfrm>
        </p:spPr>
        <p:txBody>
          <a:bodyPr>
            <a:normAutofit/>
          </a:bodyPr>
          <a:lstStyle/>
          <a:p>
            <a:r>
              <a:rPr lang="en-US" sz="2700" dirty="0" err="1" smtClean="0"/>
              <a:t>Projectos</a:t>
            </a:r>
            <a:r>
              <a:rPr lang="en-US" sz="2700" dirty="0" smtClean="0"/>
              <a:t> </a:t>
            </a:r>
            <a:r>
              <a:rPr lang="en-US" sz="2700" dirty="0" err="1" smtClean="0"/>
              <a:t>que</a:t>
            </a:r>
            <a:r>
              <a:rPr lang="en-US" sz="2700" dirty="0" smtClean="0"/>
              <a:t> </a:t>
            </a:r>
            <a:r>
              <a:rPr lang="en-US" sz="2700" dirty="0" err="1" smtClean="0"/>
              <a:t>integran</a:t>
            </a:r>
            <a:r>
              <a:rPr lang="en-US" sz="2700" dirty="0" smtClean="0"/>
              <a:t> </a:t>
            </a:r>
            <a:r>
              <a:rPr lang="en-US" sz="2700" dirty="0" err="1" smtClean="0"/>
              <a:t>Métodos</a:t>
            </a:r>
            <a:r>
              <a:rPr lang="en-US" sz="2700" dirty="0" smtClean="0"/>
              <a:t> </a:t>
            </a:r>
            <a:r>
              <a:rPr lang="en-US" sz="2700" dirty="0" err="1" smtClean="0"/>
              <a:t>Sostenibles</a:t>
            </a:r>
            <a:endParaRPr lang="en-US" sz="2700" dirty="0" smtClean="0"/>
          </a:p>
        </p:txBody>
      </p:sp>
      <p:sp>
        <p:nvSpPr>
          <p:cNvPr id="10" name="9 CuadroTexto"/>
          <p:cNvSpPr txBox="1"/>
          <p:nvPr/>
        </p:nvSpPr>
        <p:spPr>
          <a:xfrm>
            <a:off x="7086600" y="3657600"/>
            <a:ext cx="1752600" cy="584775"/>
          </a:xfrm>
          <a:prstGeom prst="rect">
            <a:avLst/>
          </a:prstGeom>
          <a:noFill/>
        </p:spPr>
        <p:txBody>
          <a:bodyPr wrap="square" rtlCol="0">
            <a:spAutoFit/>
          </a:bodyPr>
          <a:lstStyle/>
          <a:p>
            <a:r>
              <a:rPr lang="es-AR" sz="3200" b="1" dirty="0" smtClean="0">
                <a:solidFill>
                  <a:srgbClr val="00B050"/>
                </a:solidFill>
              </a:rPr>
              <a:t>PARTE III</a:t>
            </a:r>
            <a:endParaRPr lang="es-ES" sz="3200" b="1" dirty="0">
              <a:solidFill>
                <a:srgbClr val="00B050"/>
              </a:solidFill>
            </a:endParaRPr>
          </a:p>
        </p:txBody>
      </p:sp>
    </p:spTree>
    <p:extLst>
      <p:ext uri="{BB962C8B-B14F-4D97-AF65-F5344CB8AC3E}">
        <p14:creationId xmlns:p14="http://schemas.microsoft.com/office/powerpoint/2010/main" xmlns="" val="365141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GB" dirty="0" err="1" smtClean="0"/>
              <a:t>Propósito</a:t>
            </a:r>
            <a:endParaRPr lang="en-US" dirty="0"/>
          </a:p>
        </p:txBody>
      </p:sp>
      <p:sp>
        <p:nvSpPr>
          <p:cNvPr id="1019907" name="Rectangle 3"/>
          <p:cNvSpPr>
            <a:spLocks noGrp="1" noChangeArrowheads="1"/>
          </p:cNvSpPr>
          <p:nvPr>
            <p:ph type="body" idx="1"/>
          </p:nvPr>
        </p:nvSpPr>
        <p:spPr/>
        <p:txBody>
          <a:bodyPr>
            <a:normAutofit/>
          </a:bodyPr>
          <a:lstStyle/>
          <a:p>
            <a:r>
              <a:rPr lang="es-ES" dirty="0" smtClean="0"/>
              <a:t>Asegurar que la información esté disponible para apoyar la toma de decisiones en el momento oportuno </a:t>
            </a:r>
          </a:p>
          <a:p>
            <a:r>
              <a:rPr lang="es-ES" dirty="0" smtClean="0"/>
              <a:t>Controlar la calidad, uso y mantenimiento de la información durante toda la vida del proyecto y después</a:t>
            </a:r>
          </a:p>
          <a:p>
            <a:r>
              <a:rPr lang="en-GB" dirty="0" err="1" smtClean="0"/>
              <a:t>Soportar</a:t>
            </a:r>
            <a:r>
              <a:rPr lang="en-GB" dirty="0" smtClean="0"/>
              <a:t> los </a:t>
            </a:r>
            <a:r>
              <a:rPr lang="en-GB" dirty="0" err="1" smtClean="0"/>
              <a:t>procesos</a:t>
            </a:r>
            <a:r>
              <a:rPr lang="en-GB" dirty="0" smtClean="0"/>
              <a:t> de </a:t>
            </a:r>
            <a:r>
              <a:rPr lang="en-GB" dirty="0" err="1" smtClean="0"/>
              <a:t>comunicación</a:t>
            </a:r>
            <a:r>
              <a:rPr lang="en-GB" dirty="0" smtClean="0"/>
              <a:t>  </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10</a:t>
            </a:fld>
            <a:endParaRPr lang="en-US" dirty="0"/>
          </a:p>
        </p:txBody>
      </p:sp>
    </p:spTree>
    <p:extLst>
      <p:ext uri="{BB962C8B-B14F-4D97-AF65-F5344CB8AC3E}">
        <p14:creationId xmlns:p14="http://schemas.microsoft.com/office/powerpoint/2010/main" xmlns="" val="3816639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9907">
                                            <p:txEl>
                                              <p:pRg st="0" end="0"/>
                                            </p:txEl>
                                          </p:spTgt>
                                        </p:tgtEl>
                                        <p:attrNameLst>
                                          <p:attrName>style.visibility</p:attrName>
                                        </p:attrNameLst>
                                      </p:cBhvr>
                                      <p:to>
                                        <p:strVal val="visible"/>
                                      </p:to>
                                    </p:set>
                                    <p:animEffect transition="in" filter="wipe(left)">
                                      <p:cBhvr>
                                        <p:cTn id="7" dur="500"/>
                                        <p:tgtEl>
                                          <p:spTgt spid="1019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9907">
                                            <p:txEl>
                                              <p:pRg st="1" end="1"/>
                                            </p:txEl>
                                          </p:spTgt>
                                        </p:tgtEl>
                                        <p:attrNameLst>
                                          <p:attrName>style.visibility</p:attrName>
                                        </p:attrNameLst>
                                      </p:cBhvr>
                                      <p:to>
                                        <p:strVal val="visible"/>
                                      </p:to>
                                    </p:set>
                                    <p:animEffect transition="in" filter="wipe(left)">
                                      <p:cBhvr>
                                        <p:cTn id="12" dur="500"/>
                                        <p:tgtEl>
                                          <p:spTgt spid="1019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9907">
                                            <p:txEl>
                                              <p:pRg st="2" end="2"/>
                                            </p:txEl>
                                          </p:spTgt>
                                        </p:tgtEl>
                                        <p:attrNameLst>
                                          <p:attrName>style.visibility</p:attrName>
                                        </p:attrNameLst>
                                      </p:cBhvr>
                                      <p:to>
                                        <p:strVal val="visible"/>
                                      </p:to>
                                    </p:set>
                                    <p:animEffect transition="in" filter="wipe(left)">
                                      <p:cBhvr>
                                        <p:cTn id="17" dur="500"/>
                                        <p:tgtEl>
                                          <p:spTgt spid="1019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r>
              <a:rPr lang="en-GB" dirty="0" err="1" smtClean="0"/>
              <a:t>Proceso</a:t>
            </a:r>
            <a:r>
              <a:rPr lang="en-GB" dirty="0" smtClean="0"/>
              <a:t> de la </a:t>
            </a:r>
            <a:r>
              <a:rPr lang="en-GB" dirty="0" err="1" smtClean="0"/>
              <a:t>información</a:t>
            </a:r>
            <a:endParaRPr lang="en-US" dirty="0"/>
          </a:p>
        </p:txBody>
      </p:sp>
      <p:grpSp>
        <p:nvGrpSpPr>
          <p:cNvPr id="2" name="Group 49"/>
          <p:cNvGrpSpPr/>
          <p:nvPr/>
        </p:nvGrpSpPr>
        <p:grpSpPr>
          <a:xfrm>
            <a:off x="1510717" y="1511527"/>
            <a:ext cx="6311505" cy="4424362"/>
            <a:chOff x="2122386" y="1497013"/>
            <a:chExt cx="6837464" cy="4424362"/>
          </a:xfrm>
        </p:grpSpPr>
        <p:grpSp>
          <p:nvGrpSpPr>
            <p:cNvPr id="3" name="Group 3"/>
            <p:cNvGrpSpPr>
              <a:grpSpLocks/>
            </p:cNvGrpSpPr>
            <p:nvPr/>
          </p:nvGrpSpPr>
          <p:grpSpPr bwMode="auto">
            <a:xfrm>
              <a:off x="4779965" y="2328863"/>
              <a:ext cx="2257264" cy="2627312"/>
              <a:chOff x="2779" y="1467"/>
              <a:chExt cx="1313" cy="1655"/>
            </a:xfrm>
          </p:grpSpPr>
          <p:sp>
            <p:nvSpPr>
              <p:cNvPr id="1021956" name="Freeform 4"/>
              <p:cNvSpPr>
                <a:spLocks/>
              </p:cNvSpPr>
              <p:nvPr/>
            </p:nvSpPr>
            <p:spPr bwMode="auto">
              <a:xfrm>
                <a:off x="3084" y="1467"/>
                <a:ext cx="961" cy="1655"/>
              </a:xfrm>
              <a:custGeom>
                <a:avLst/>
                <a:gdLst/>
                <a:ahLst/>
                <a:cxnLst>
                  <a:cxn ang="0">
                    <a:pos x="381" y="0"/>
                  </a:cxn>
                  <a:cxn ang="0">
                    <a:pos x="318" y="8"/>
                  </a:cxn>
                  <a:cxn ang="0">
                    <a:pos x="259" y="21"/>
                  </a:cxn>
                  <a:cxn ang="0">
                    <a:pos x="205" y="37"/>
                  </a:cxn>
                  <a:cxn ang="0">
                    <a:pos x="154" y="59"/>
                  </a:cxn>
                  <a:cxn ang="0">
                    <a:pos x="110" y="85"/>
                  </a:cxn>
                  <a:cxn ang="0">
                    <a:pos x="72" y="114"/>
                  </a:cxn>
                  <a:cxn ang="0">
                    <a:pos x="41" y="147"/>
                  </a:cxn>
                  <a:cxn ang="0">
                    <a:pos x="18" y="182"/>
                  </a:cxn>
                  <a:cxn ang="0">
                    <a:pos x="5" y="219"/>
                  </a:cxn>
                  <a:cxn ang="0">
                    <a:pos x="0" y="260"/>
                  </a:cxn>
                  <a:cxn ang="0">
                    <a:pos x="2" y="1421"/>
                  </a:cxn>
                  <a:cxn ang="0">
                    <a:pos x="12" y="1460"/>
                  </a:cxn>
                  <a:cxn ang="0">
                    <a:pos x="33" y="1495"/>
                  </a:cxn>
                  <a:cxn ang="0">
                    <a:pos x="60" y="1530"/>
                  </a:cxn>
                  <a:cxn ang="0">
                    <a:pos x="97" y="1559"/>
                  </a:cxn>
                  <a:cxn ang="0">
                    <a:pos x="139" y="1587"/>
                  </a:cxn>
                  <a:cxn ang="0">
                    <a:pos x="187" y="1609"/>
                  </a:cxn>
                  <a:cxn ang="0">
                    <a:pos x="241" y="1629"/>
                  </a:cxn>
                  <a:cxn ang="0">
                    <a:pos x="298" y="1642"/>
                  </a:cxn>
                  <a:cxn ang="0">
                    <a:pos x="360" y="1651"/>
                  </a:cxn>
                  <a:cxn ang="0">
                    <a:pos x="424" y="1655"/>
                  </a:cxn>
                  <a:cxn ang="0">
                    <a:pos x="489" y="1651"/>
                  </a:cxn>
                  <a:cxn ang="0">
                    <a:pos x="551" y="1642"/>
                  </a:cxn>
                  <a:cxn ang="0">
                    <a:pos x="609" y="1629"/>
                  </a:cxn>
                  <a:cxn ang="0">
                    <a:pos x="662" y="1609"/>
                  </a:cxn>
                  <a:cxn ang="0">
                    <a:pos x="710" y="1587"/>
                  </a:cxn>
                  <a:cxn ang="0">
                    <a:pos x="752" y="1559"/>
                  </a:cxn>
                  <a:cxn ang="0">
                    <a:pos x="788" y="1530"/>
                  </a:cxn>
                  <a:cxn ang="0">
                    <a:pos x="815" y="1495"/>
                  </a:cxn>
                  <a:cxn ang="0">
                    <a:pos x="836" y="1460"/>
                  </a:cxn>
                  <a:cxn ang="0">
                    <a:pos x="847" y="1421"/>
                  </a:cxn>
                  <a:cxn ang="0">
                    <a:pos x="850" y="260"/>
                  </a:cxn>
                  <a:cxn ang="0">
                    <a:pos x="844" y="219"/>
                  </a:cxn>
                  <a:cxn ang="0">
                    <a:pos x="830" y="182"/>
                  </a:cxn>
                  <a:cxn ang="0">
                    <a:pos x="808" y="147"/>
                  </a:cxn>
                  <a:cxn ang="0">
                    <a:pos x="776" y="114"/>
                  </a:cxn>
                  <a:cxn ang="0">
                    <a:pos x="739" y="85"/>
                  </a:cxn>
                  <a:cxn ang="0">
                    <a:pos x="695" y="59"/>
                  </a:cxn>
                  <a:cxn ang="0">
                    <a:pos x="645" y="37"/>
                  </a:cxn>
                  <a:cxn ang="0">
                    <a:pos x="590" y="21"/>
                  </a:cxn>
                  <a:cxn ang="0">
                    <a:pos x="531" y="8"/>
                  </a:cxn>
                  <a:cxn ang="0">
                    <a:pos x="468" y="0"/>
                  </a:cxn>
                  <a:cxn ang="0">
                    <a:pos x="424" y="0"/>
                  </a:cxn>
                </a:cxnLst>
                <a:rect l="0" t="0" r="r" b="b"/>
                <a:pathLst>
                  <a:path w="850" h="1655">
                    <a:moveTo>
                      <a:pt x="424" y="0"/>
                    </a:moveTo>
                    <a:lnTo>
                      <a:pt x="402" y="0"/>
                    </a:lnTo>
                    <a:lnTo>
                      <a:pt x="381" y="0"/>
                    </a:lnTo>
                    <a:lnTo>
                      <a:pt x="360" y="2"/>
                    </a:lnTo>
                    <a:lnTo>
                      <a:pt x="339" y="4"/>
                    </a:lnTo>
                    <a:lnTo>
                      <a:pt x="318" y="8"/>
                    </a:lnTo>
                    <a:lnTo>
                      <a:pt x="298" y="11"/>
                    </a:lnTo>
                    <a:lnTo>
                      <a:pt x="278" y="15"/>
                    </a:lnTo>
                    <a:lnTo>
                      <a:pt x="259" y="21"/>
                    </a:lnTo>
                    <a:lnTo>
                      <a:pt x="241" y="24"/>
                    </a:lnTo>
                    <a:lnTo>
                      <a:pt x="221" y="32"/>
                    </a:lnTo>
                    <a:lnTo>
                      <a:pt x="205" y="37"/>
                    </a:lnTo>
                    <a:lnTo>
                      <a:pt x="187" y="44"/>
                    </a:lnTo>
                    <a:lnTo>
                      <a:pt x="170" y="52"/>
                    </a:lnTo>
                    <a:lnTo>
                      <a:pt x="154" y="59"/>
                    </a:lnTo>
                    <a:lnTo>
                      <a:pt x="139" y="67"/>
                    </a:lnTo>
                    <a:lnTo>
                      <a:pt x="124" y="76"/>
                    </a:lnTo>
                    <a:lnTo>
                      <a:pt x="110" y="85"/>
                    </a:lnTo>
                    <a:lnTo>
                      <a:pt x="97" y="94"/>
                    </a:lnTo>
                    <a:lnTo>
                      <a:pt x="84" y="103"/>
                    </a:lnTo>
                    <a:lnTo>
                      <a:pt x="72" y="114"/>
                    </a:lnTo>
                    <a:lnTo>
                      <a:pt x="60" y="125"/>
                    </a:lnTo>
                    <a:lnTo>
                      <a:pt x="51" y="135"/>
                    </a:lnTo>
                    <a:lnTo>
                      <a:pt x="41" y="147"/>
                    </a:lnTo>
                    <a:lnTo>
                      <a:pt x="33" y="158"/>
                    </a:lnTo>
                    <a:lnTo>
                      <a:pt x="26" y="169"/>
                    </a:lnTo>
                    <a:lnTo>
                      <a:pt x="18" y="182"/>
                    </a:lnTo>
                    <a:lnTo>
                      <a:pt x="12" y="195"/>
                    </a:lnTo>
                    <a:lnTo>
                      <a:pt x="8" y="206"/>
                    </a:lnTo>
                    <a:lnTo>
                      <a:pt x="5" y="219"/>
                    </a:lnTo>
                    <a:lnTo>
                      <a:pt x="2" y="232"/>
                    </a:lnTo>
                    <a:lnTo>
                      <a:pt x="0" y="247"/>
                    </a:lnTo>
                    <a:lnTo>
                      <a:pt x="0" y="260"/>
                    </a:lnTo>
                    <a:lnTo>
                      <a:pt x="0" y="1394"/>
                    </a:lnTo>
                    <a:lnTo>
                      <a:pt x="0" y="1408"/>
                    </a:lnTo>
                    <a:lnTo>
                      <a:pt x="2" y="1421"/>
                    </a:lnTo>
                    <a:lnTo>
                      <a:pt x="5" y="1434"/>
                    </a:lnTo>
                    <a:lnTo>
                      <a:pt x="8" y="1447"/>
                    </a:lnTo>
                    <a:lnTo>
                      <a:pt x="12" y="1460"/>
                    </a:lnTo>
                    <a:lnTo>
                      <a:pt x="18" y="1471"/>
                    </a:lnTo>
                    <a:lnTo>
                      <a:pt x="26" y="1484"/>
                    </a:lnTo>
                    <a:lnTo>
                      <a:pt x="33" y="1495"/>
                    </a:lnTo>
                    <a:lnTo>
                      <a:pt x="41" y="1508"/>
                    </a:lnTo>
                    <a:lnTo>
                      <a:pt x="51" y="1519"/>
                    </a:lnTo>
                    <a:lnTo>
                      <a:pt x="60" y="1530"/>
                    </a:lnTo>
                    <a:lnTo>
                      <a:pt x="72" y="1539"/>
                    </a:lnTo>
                    <a:lnTo>
                      <a:pt x="84" y="1550"/>
                    </a:lnTo>
                    <a:lnTo>
                      <a:pt x="97" y="1559"/>
                    </a:lnTo>
                    <a:lnTo>
                      <a:pt x="110" y="1568"/>
                    </a:lnTo>
                    <a:lnTo>
                      <a:pt x="124" y="1578"/>
                    </a:lnTo>
                    <a:lnTo>
                      <a:pt x="139" y="1587"/>
                    </a:lnTo>
                    <a:lnTo>
                      <a:pt x="154" y="1594"/>
                    </a:lnTo>
                    <a:lnTo>
                      <a:pt x="170" y="1601"/>
                    </a:lnTo>
                    <a:lnTo>
                      <a:pt x="187" y="1609"/>
                    </a:lnTo>
                    <a:lnTo>
                      <a:pt x="205" y="1616"/>
                    </a:lnTo>
                    <a:lnTo>
                      <a:pt x="221" y="1622"/>
                    </a:lnTo>
                    <a:lnTo>
                      <a:pt x="241" y="1629"/>
                    </a:lnTo>
                    <a:lnTo>
                      <a:pt x="259" y="1633"/>
                    </a:lnTo>
                    <a:lnTo>
                      <a:pt x="278" y="1638"/>
                    </a:lnTo>
                    <a:lnTo>
                      <a:pt x="298" y="1642"/>
                    </a:lnTo>
                    <a:lnTo>
                      <a:pt x="318" y="1646"/>
                    </a:lnTo>
                    <a:lnTo>
                      <a:pt x="339" y="1649"/>
                    </a:lnTo>
                    <a:lnTo>
                      <a:pt x="360" y="1651"/>
                    </a:lnTo>
                    <a:lnTo>
                      <a:pt x="381" y="1653"/>
                    </a:lnTo>
                    <a:lnTo>
                      <a:pt x="402" y="1653"/>
                    </a:lnTo>
                    <a:lnTo>
                      <a:pt x="424" y="1655"/>
                    </a:lnTo>
                    <a:lnTo>
                      <a:pt x="447" y="1653"/>
                    </a:lnTo>
                    <a:lnTo>
                      <a:pt x="468" y="1653"/>
                    </a:lnTo>
                    <a:lnTo>
                      <a:pt x="489" y="1651"/>
                    </a:lnTo>
                    <a:lnTo>
                      <a:pt x="510" y="1649"/>
                    </a:lnTo>
                    <a:lnTo>
                      <a:pt x="531" y="1646"/>
                    </a:lnTo>
                    <a:lnTo>
                      <a:pt x="551" y="1642"/>
                    </a:lnTo>
                    <a:lnTo>
                      <a:pt x="570" y="1638"/>
                    </a:lnTo>
                    <a:lnTo>
                      <a:pt x="590" y="1633"/>
                    </a:lnTo>
                    <a:lnTo>
                      <a:pt x="609" y="1629"/>
                    </a:lnTo>
                    <a:lnTo>
                      <a:pt x="627" y="1622"/>
                    </a:lnTo>
                    <a:lnTo>
                      <a:pt x="645" y="1616"/>
                    </a:lnTo>
                    <a:lnTo>
                      <a:pt x="662" y="1609"/>
                    </a:lnTo>
                    <a:lnTo>
                      <a:pt x="679" y="1601"/>
                    </a:lnTo>
                    <a:lnTo>
                      <a:pt x="695" y="1594"/>
                    </a:lnTo>
                    <a:lnTo>
                      <a:pt x="710" y="1587"/>
                    </a:lnTo>
                    <a:lnTo>
                      <a:pt x="725" y="1578"/>
                    </a:lnTo>
                    <a:lnTo>
                      <a:pt x="739" y="1568"/>
                    </a:lnTo>
                    <a:lnTo>
                      <a:pt x="752" y="1559"/>
                    </a:lnTo>
                    <a:lnTo>
                      <a:pt x="764" y="1550"/>
                    </a:lnTo>
                    <a:lnTo>
                      <a:pt x="776" y="1539"/>
                    </a:lnTo>
                    <a:lnTo>
                      <a:pt x="788" y="1530"/>
                    </a:lnTo>
                    <a:lnTo>
                      <a:pt x="797" y="1519"/>
                    </a:lnTo>
                    <a:lnTo>
                      <a:pt x="808" y="1508"/>
                    </a:lnTo>
                    <a:lnTo>
                      <a:pt x="815" y="1495"/>
                    </a:lnTo>
                    <a:lnTo>
                      <a:pt x="823" y="1484"/>
                    </a:lnTo>
                    <a:lnTo>
                      <a:pt x="830" y="1471"/>
                    </a:lnTo>
                    <a:lnTo>
                      <a:pt x="836" y="1460"/>
                    </a:lnTo>
                    <a:lnTo>
                      <a:pt x="841" y="1447"/>
                    </a:lnTo>
                    <a:lnTo>
                      <a:pt x="844" y="1434"/>
                    </a:lnTo>
                    <a:lnTo>
                      <a:pt x="847" y="1421"/>
                    </a:lnTo>
                    <a:lnTo>
                      <a:pt x="849" y="1408"/>
                    </a:lnTo>
                    <a:lnTo>
                      <a:pt x="850" y="1394"/>
                    </a:lnTo>
                    <a:lnTo>
                      <a:pt x="850" y="260"/>
                    </a:lnTo>
                    <a:lnTo>
                      <a:pt x="849" y="247"/>
                    </a:lnTo>
                    <a:lnTo>
                      <a:pt x="847" y="232"/>
                    </a:lnTo>
                    <a:lnTo>
                      <a:pt x="844" y="219"/>
                    </a:lnTo>
                    <a:lnTo>
                      <a:pt x="841" y="206"/>
                    </a:lnTo>
                    <a:lnTo>
                      <a:pt x="836" y="195"/>
                    </a:lnTo>
                    <a:lnTo>
                      <a:pt x="830" y="182"/>
                    </a:lnTo>
                    <a:lnTo>
                      <a:pt x="823" y="169"/>
                    </a:lnTo>
                    <a:lnTo>
                      <a:pt x="815" y="158"/>
                    </a:lnTo>
                    <a:lnTo>
                      <a:pt x="808" y="147"/>
                    </a:lnTo>
                    <a:lnTo>
                      <a:pt x="797" y="135"/>
                    </a:lnTo>
                    <a:lnTo>
                      <a:pt x="788" y="125"/>
                    </a:lnTo>
                    <a:lnTo>
                      <a:pt x="776" y="114"/>
                    </a:lnTo>
                    <a:lnTo>
                      <a:pt x="764" y="103"/>
                    </a:lnTo>
                    <a:lnTo>
                      <a:pt x="752" y="94"/>
                    </a:lnTo>
                    <a:lnTo>
                      <a:pt x="739" y="85"/>
                    </a:lnTo>
                    <a:lnTo>
                      <a:pt x="725" y="76"/>
                    </a:lnTo>
                    <a:lnTo>
                      <a:pt x="710" y="67"/>
                    </a:lnTo>
                    <a:lnTo>
                      <a:pt x="695" y="59"/>
                    </a:lnTo>
                    <a:lnTo>
                      <a:pt x="679" y="52"/>
                    </a:lnTo>
                    <a:lnTo>
                      <a:pt x="662" y="44"/>
                    </a:lnTo>
                    <a:lnTo>
                      <a:pt x="645" y="37"/>
                    </a:lnTo>
                    <a:lnTo>
                      <a:pt x="627" y="32"/>
                    </a:lnTo>
                    <a:lnTo>
                      <a:pt x="609" y="24"/>
                    </a:lnTo>
                    <a:lnTo>
                      <a:pt x="590" y="21"/>
                    </a:lnTo>
                    <a:lnTo>
                      <a:pt x="570" y="15"/>
                    </a:lnTo>
                    <a:lnTo>
                      <a:pt x="551" y="11"/>
                    </a:lnTo>
                    <a:lnTo>
                      <a:pt x="531" y="8"/>
                    </a:lnTo>
                    <a:lnTo>
                      <a:pt x="510" y="4"/>
                    </a:lnTo>
                    <a:lnTo>
                      <a:pt x="489" y="2"/>
                    </a:lnTo>
                    <a:lnTo>
                      <a:pt x="468" y="0"/>
                    </a:lnTo>
                    <a:lnTo>
                      <a:pt x="447" y="0"/>
                    </a:lnTo>
                    <a:lnTo>
                      <a:pt x="424" y="0"/>
                    </a:lnTo>
                    <a:lnTo>
                      <a:pt x="424"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b="1" dirty="0">
                  <a:latin typeface="+mn-lt"/>
                </a:endParaRPr>
              </a:p>
            </p:txBody>
          </p:sp>
          <p:sp>
            <p:nvSpPr>
              <p:cNvPr id="1021957" name="Freeform 5"/>
              <p:cNvSpPr>
                <a:spLocks/>
              </p:cNvSpPr>
              <p:nvPr/>
            </p:nvSpPr>
            <p:spPr bwMode="auto">
              <a:xfrm>
                <a:off x="3084" y="1467"/>
                <a:ext cx="961" cy="1655"/>
              </a:xfrm>
              <a:custGeom>
                <a:avLst/>
                <a:gdLst/>
                <a:ahLst/>
                <a:cxnLst>
                  <a:cxn ang="0">
                    <a:pos x="381" y="0"/>
                  </a:cxn>
                  <a:cxn ang="0">
                    <a:pos x="318" y="8"/>
                  </a:cxn>
                  <a:cxn ang="0">
                    <a:pos x="259" y="21"/>
                  </a:cxn>
                  <a:cxn ang="0">
                    <a:pos x="205" y="37"/>
                  </a:cxn>
                  <a:cxn ang="0">
                    <a:pos x="154" y="59"/>
                  </a:cxn>
                  <a:cxn ang="0">
                    <a:pos x="110" y="85"/>
                  </a:cxn>
                  <a:cxn ang="0">
                    <a:pos x="72" y="114"/>
                  </a:cxn>
                  <a:cxn ang="0">
                    <a:pos x="41" y="147"/>
                  </a:cxn>
                  <a:cxn ang="0">
                    <a:pos x="18" y="182"/>
                  </a:cxn>
                  <a:cxn ang="0">
                    <a:pos x="5" y="219"/>
                  </a:cxn>
                  <a:cxn ang="0">
                    <a:pos x="0" y="260"/>
                  </a:cxn>
                  <a:cxn ang="0">
                    <a:pos x="2" y="1421"/>
                  </a:cxn>
                  <a:cxn ang="0">
                    <a:pos x="12" y="1460"/>
                  </a:cxn>
                  <a:cxn ang="0">
                    <a:pos x="33" y="1495"/>
                  </a:cxn>
                  <a:cxn ang="0">
                    <a:pos x="60" y="1530"/>
                  </a:cxn>
                  <a:cxn ang="0">
                    <a:pos x="97" y="1559"/>
                  </a:cxn>
                  <a:cxn ang="0">
                    <a:pos x="139" y="1587"/>
                  </a:cxn>
                  <a:cxn ang="0">
                    <a:pos x="187" y="1609"/>
                  </a:cxn>
                  <a:cxn ang="0">
                    <a:pos x="241" y="1629"/>
                  </a:cxn>
                  <a:cxn ang="0">
                    <a:pos x="298" y="1642"/>
                  </a:cxn>
                  <a:cxn ang="0">
                    <a:pos x="360" y="1651"/>
                  </a:cxn>
                  <a:cxn ang="0">
                    <a:pos x="424" y="1655"/>
                  </a:cxn>
                  <a:cxn ang="0">
                    <a:pos x="489" y="1651"/>
                  </a:cxn>
                  <a:cxn ang="0">
                    <a:pos x="551" y="1642"/>
                  </a:cxn>
                  <a:cxn ang="0">
                    <a:pos x="609" y="1629"/>
                  </a:cxn>
                  <a:cxn ang="0">
                    <a:pos x="662" y="1609"/>
                  </a:cxn>
                  <a:cxn ang="0">
                    <a:pos x="710" y="1587"/>
                  </a:cxn>
                  <a:cxn ang="0">
                    <a:pos x="752" y="1559"/>
                  </a:cxn>
                  <a:cxn ang="0">
                    <a:pos x="788" y="1530"/>
                  </a:cxn>
                  <a:cxn ang="0">
                    <a:pos x="815" y="1495"/>
                  </a:cxn>
                  <a:cxn ang="0">
                    <a:pos x="836" y="1460"/>
                  </a:cxn>
                  <a:cxn ang="0">
                    <a:pos x="847" y="1421"/>
                  </a:cxn>
                  <a:cxn ang="0">
                    <a:pos x="850" y="260"/>
                  </a:cxn>
                  <a:cxn ang="0">
                    <a:pos x="844" y="219"/>
                  </a:cxn>
                  <a:cxn ang="0">
                    <a:pos x="830" y="182"/>
                  </a:cxn>
                  <a:cxn ang="0">
                    <a:pos x="808" y="147"/>
                  </a:cxn>
                  <a:cxn ang="0">
                    <a:pos x="776" y="114"/>
                  </a:cxn>
                  <a:cxn ang="0">
                    <a:pos x="739" y="85"/>
                  </a:cxn>
                  <a:cxn ang="0">
                    <a:pos x="695" y="59"/>
                  </a:cxn>
                  <a:cxn ang="0">
                    <a:pos x="645" y="37"/>
                  </a:cxn>
                  <a:cxn ang="0">
                    <a:pos x="590" y="21"/>
                  </a:cxn>
                  <a:cxn ang="0">
                    <a:pos x="531" y="8"/>
                  </a:cxn>
                  <a:cxn ang="0">
                    <a:pos x="468" y="0"/>
                  </a:cxn>
                  <a:cxn ang="0">
                    <a:pos x="424" y="0"/>
                  </a:cxn>
                </a:cxnLst>
                <a:rect l="0" t="0" r="r" b="b"/>
                <a:pathLst>
                  <a:path w="850" h="1655">
                    <a:moveTo>
                      <a:pt x="424" y="0"/>
                    </a:moveTo>
                    <a:lnTo>
                      <a:pt x="402" y="0"/>
                    </a:lnTo>
                    <a:lnTo>
                      <a:pt x="381" y="0"/>
                    </a:lnTo>
                    <a:lnTo>
                      <a:pt x="360" y="2"/>
                    </a:lnTo>
                    <a:lnTo>
                      <a:pt x="339" y="4"/>
                    </a:lnTo>
                    <a:lnTo>
                      <a:pt x="318" y="8"/>
                    </a:lnTo>
                    <a:lnTo>
                      <a:pt x="298" y="11"/>
                    </a:lnTo>
                    <a:lnTo>
                      <a:pt x="278" y="15"/>
                    </a:lnTo>
                    <a:lnTo>
                      <a:pt x="259" y="21"/>
                    </a:lnTo>
                    <a:lnTo>
                      <a:pt x="241" y="24"/>
                    </a:lnTo>
                    <a:lnTo>
                      <a:pt x="221" y="32"/>
                    </a:lnTo>
                    <a:lnTo>
                      <a:pt x="205" y="37"/>
                    </a:lnTo>
                    <a:lnTo>
                      <a:pt x="187" y="44"/>
                    </a:lnTo>
                    <a:lnTo>
                      <a:pt x="170" y="52"/>
                    </a:lnTo>
                    <a:lnTo>
                      <a:pt x="154" y="59"/>
                    </a:lnTo>
                    <a:lnTo>
                      <a:pt x="139" y="67"/>
                    </a:lnTo>
                    <a:lnTo>
                      <a:pt x="124" y="76"/>
                    </a:lnTo>
                    <a:lnTo>
                      <a:pt x="110" y="85"/>
                    </a:lnTo>
                    <a:lnTo>
                      <a:pt x="97" y="94"/>
                    </a:lnTo>
                    <a:lnTo>
                      <a:pt x="84" y="103"/>
                    </a:lnTo>
                    <a:lnTo>
                      <a:pt x="72" y="114"/>
                    </a:lnTo>
                    <a:lnTo>
                      <a:pt x="60" y="125"/>
                    </a:lnTo>
                    <a:lnTo>
                      <a:pt x="51" y="135"/>
                    </a:lnTo>
                    <a:lnTo>
                      <a:pt x="41" y="147"/>
                    </a:lnTo>
                    <a:lnTo>
                      <a:pt x="33" y="158"/>
                    </a:lnTo>
                    <a:lnTo>
                      <a:pt x="26" y="169"/>
                    </a:lnTo>
                    <a:lnTo>
                      <a:pt x="18" y="182"/>
                    </a:lnTo>
                    <a:lnTo>
                      <a:pt x="12" y="195"/>
                    </a:lnTo>
                    <a:lnTo>
                      <a:pt x="8" y="206"/>
                    </a:lnTo>
                    <a:lnTo>
                      <a:pt x="5" y="219"/>
                    </a:lnTo>
                    <a:lnTo>
                      <a:pt x="2" y="232"/>
                    </a:lnTo>
                    <a:lnTo>
                      <a:pt x="0" y="247"/>
                    </a:lnTo>
                    <a:lnTo>
                      <a:pt x="0" y="260"/>
                    </a:lnTo>
                    <a:lnTo>
                      <a:pt x="0" y="1394"/>
                    </a:lnTo>
                    <a:lnTo>
                      <a:pt x="0" y="1408"/>
                    </a:lnTo>
                    <a:lnTo>
                      <a:pt x="2" y="1421"/>
                    </a:lnTo>
                    <a:lnTo>
                      <a:pt x="5" y="1434"/>
                    </a:lnTo>
                    <a:lnTo>
                      <a:pt x="8" y="1447"/>
                    </a:lnTo>
                    <a:lnTo>
                      <a:pt x="12" y="1460"/>
                    </a:lnTo>
                    <a:lnTo>
                      <a:pt x="18" y="1471"/>
                    </a:lnTo>
                    <a:lnTo>
                      <a:pt x="26" y="1484"/>
                    </a:lnTo>
                    <a:lnTo>
                      <a:pt x="33" y="1495"/>
                    </a:lnTo>
                    <a:lnTo>
                      <a:pt x="41" y="1508"/>
                    </a:lnTo>
                    <a:lnTo>
                      <a:pt x="51" y="1519"/>
                    </a:lnTo>
                    <a:lnTo>
                      <a:pt x="60" y="1530"/>
                    </a:lnTo>
                    <a:lnTo>
                      <a:pt x="72" y="1539"/>
                    </a:lnTo>
                    <a:lnTo>
                      <a:pt x="84" y="1550"/>
                    </a:lnTo>
                    <a:lnTo>
                      <a:pt x="97" y="1559"/>
                    </a:lnTo>
                    <a:lnTo>
                      <a:pt x="110" y="1568"/>
                    </a:lnTo>
                    <a:lnTo>
                      <a:pt x="124" y="1578"/>
                    </a:lnTo>
                    <a:lnTo>
                      <a:pt x="139" y="1587"/>
                    </a:lnTo>
                    <a:lnTo>
                      <a:pt x="154" y="1594"/>
                    </a:lnTo>
                    <a:lnTo>
                      <a:pt x="170" y="1601"/>
                    </a:lnTo>
                    <a:lnTo>
                      <a:pt x="187" y="1609"/>
                    </a:lnTo>
                    <a:lnTo>
                      <a:pt x="205" y="1616"/>
                    </a:lnTo>
                    <a:lnTo>
                      <a:pt x="221" y="1622"/>
                    </a:lnTo>
                    <a:lnTo>
                      <a:pt x="241" y="1629"/>
                    </a:lnTo>
                    <a:lnTo>
                      <a:pt x="259" y="1633"/>
                    </a:lnTo>
                    <a:lnTo>
                      <a:pt x="278" y="1638"/>
                    </a:lnTo>
                    <a:lnTo>
                      <a:pt x="298" y="1642"/>
                    </a:lnTo>
                    <a:lnTo>
                      <a:pt x="318" y="1646"/>
                    </a:lnTo>
                    <a:lnTo>
                      <a:pt x="339" y="1649"/>
                    </a:lnTo>
                    <a:lnTo>
                      <a:pt x="360" y="1651"/>
                    </a:lnTo>
                    <a:lnTo>
                      <a:pt x="381" y="1653"/>
                    </a:lnTo>
                    <a:lnTo>
                      <a:pt x="402" y="1653"/>
                    </a:lnTo>
                    <a:lnTo>
                      <a:pt x="424" y="1655"/>
                    </a:lnTo>
                    <a:lnTo>
                      <a:pt x="447" y="1653"/>
                    </a:lnTo>
                    <a:lnTo>
                      <a:pt x="468" y="1653"/>
                    </a:lnTo>
                    <a:lnTo>
                      <a:pt x="489" y="1651"/>
                    </a:lnTo>
                    <a:lnTo>
                      <a:pt x="510" y="1649"/>
                    </a:lnTo>
                    <a:lnTo>
                      <a:pt x="531" y="1646"/>
                    </a:lnTo>
                    <a:lnTo>
                      <a:pt x="551" y="1642"/>
                    </a:lnTo>
                    <a:lnTo>
                      <a:pt x="570" y="1638"/>
                    </a:lnTo>
                    <a:lnTo>
                      <a:pt x="590" y="1633"/>
                    </a:lnTo>
                    <a:lnTo>
                      <a:pt x="609" y="1629"/>
                    </a:lnTo>
                    <a:lnTo>
                      <a:pt x="627" y="1622"/>
                    </a:lnTo>
                    <a:lnTo>
                      <a:pt x="645" y="1616"/>
                    </a:lnTo>
                    <a:lnTo>
                      <a:pt x="662" y="1609"/>
                    </a:lnTo>
                    <a:lnTo>
                      <a:pt x="679" y="1601"/>
                    </a:lnTo>
                    <a:lnTo>
                      <a:pt x="695" y="1594"/>
                    </a:lnTo>
                    <a:lnTo>
                      <a:pt x="710" y="1587"/>
                    </a:lnTo>
                    <a:lnTo>
                      <a:pt x="725" y="1578"/>
                    </a:lnTo>
                    <a:lnTo>
                      <a:pt x="739" y="1568"/>
                    </a:lnTo>
                    <a:lnTo>
                      <a:pt x="752" y="1559"/>
                    </a:lnTo>
                    <a:lnTo>
                      <a:pt x="764" y="1550"/>
                    </a:lnTo>
                    <a:lnTo>
                      <a:pt x="776" y="1539"/>
                    </a:lnTo>
                    <a:lnTo>
                      <a:pt x="788" y="1530"/>
                    </a:lnTo>
                    <a:lnTo>
                      <a:pt x="797" y="1519"/>
                    </a:lnTo>
                    <a:lnTo>
                      <a:pt x="808" y="1508"/>
                    </a:lnTo>
                    <a:lnTo>
                      <a:pt x="815" y="1495"/>
                    </a:lnTo>
                    <a:lnTo>
                      <a:pt x="823" y="1484"/>
                    </a:lnTo>
                    <a:lnTo>
                      <a:pt x="830" y="1471"/>
                    </a:lnTo>
                    <a:lnTo>
                      <a:pt x="836" y="1460"/>
                    </a:lnTo>
                    <a:lnTo>
                      <a:pt x="841" y="1447"/>
                    </a:lnTo>
                    <a:lnTo>
                      <a:pt x="844" y="1434"/>
                    </a:lnTo>
                    <a:lnTo>
                      <a:pt x="847" y="1421"/>
                    </a:lnTo>
                    <a:lnTo>
                      <a:pt x="849" y="1408"/>
                    </a:lnTo>
                    <a:lnTo>
                      <a:pt x="850" y="1394"/>
                    </a:lnTo>
                    <a:lnTo>
                      <a:pt x="850" y="260"/>
                    </a:lnTo>
                    <a:lnTo>
                      <a:pt x="849" y="247"/>
                    </a:lnTo>
                    <a:lnTo>
                      <a:pt x="847" y="232"/>
                    </a:lnTo>
                    <a:lnTo>
                      <a:pt x="844" y="219"/>
                    </a:lnTo>
                    <a:lnTo>
                      <a:pt x="841" y="206"/>
                    </a:lnTo>
                    <a:lnTo>
                      <a:pt x="836" y="195"/>
                    </a:lnTo>
                    <a:lnTo>
                      <a:pt x="830" y="182"/>
                    </a:lnTo>
                    <a:lnTo>
                      <a:pt x="823" y="169"/>
                    </a:lnTo>
                    <a:lnTo>
                      <a:pt x="815" y="158"/>
                    </a:lnTo>
                    <a:lnTo>
                      <a:pt x="808" y="147"/>
                    </a:lnTo>
                    <a:lnTo>
                      <a:pt x="797" y="135"/>
                    </a:lnTo>
                    <a:lnTo>
                      <a:pt x="788" y="125"/>
                    </a:lnTo>
                    <a:lnTo>
                      <a:pt x="776" y="114"/>
                    </a:lnTo>
                    <a:lnTo>
                      <a:pt x="764" y="103"/>
                    </a:lnTo>
                    <a:lnTo>
                      <a:pt x="752" y="94"/>
                    </a:lnTo>
                    <a:lnTo>
                      <a:pt x="739" y="85"/>
                    </a:lnTo>
                    <a:lnTo>
                      <a:pt x="725" y="76"/>
                    </a:lnTo>
                    <a:lnTo>
                      <a:pt x="710" y="67"/>
                    </a:lnTo>
                    <a:lnTo>
                      <a:pt x="695" y="59"/>
                    </a:lnTo>
                    <a:lnTo>
                      <a:pt x="679" y="52"/>
                    </a:lnTo>
                    <a:lnTo>
                      <a:pt x="662" y="44"/>
                    </a:lnTo>
                    <a:lnTo>
                      <a:pt x="645" y="37"/>
                    </a:lnTo>
                    <a:lnTo>
                      <a:pt x="627" y="32"/>
                    </a:lnTo>
                    <a:lnTo>
                      <a:pt x="609" y="24"/>
                    </a:lnTo>
                    <a:lnTo>
                      <a:pt x="590" y="21"/>
                    </a:lnTo>
                    <a:lnTo>
                      <a:pt x="570" y="15"/>
                    </a:lnTo>
                    <a:lnTo>
                      <a:pt x="551" y="11"/>
                    </a:lnTo>
                    <a:lnTo>
                      <a:pt x="531" y="8"/>
                    </a:lnTo>
                    <a:lnTo>
                      <a:pt x="510" y="4"/>
                    </a:lnTo>
                    <a:lnTo>
                      <a:pt x="489" y="2"/>
                    </a:lnTo>
                    <a:lnTo>
                      <a:pt x="468" y="0"/>
                    </a:lnTo>
                    <a:lnTo>
                      <a:pt x="447" y="0"/>
                    </a:lnTo>
                    <a:lnTo>
                      <a:pt x="424" y="0"/>
                    </a:lnTo>
                    <a:lnTo>
                      <a:pt x="424"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58" name="Freeform 6"/>
              <p:cNvSpPr>
                <a:spLocks/>
              </p:cNvSpPr>
              <p:nvPr/>
            </p:nvSpPr>
            <p:spPr bwMode="auto">
              <a:xfrm>
                <a:off x="3084" y="1727"/>
                <a:ext cx="961" cy="259"/>
              </a:xfrm>
              <a:custGeom>
                <a:avLst/>
                <a:gdLst/>
                <a:ahLst/>
                <a:cxnLst>
                  <a:cxn ang="0">
                    <a:pos x="0" y="12"/>
                  </a:cxn>
                  <a:cxn ang="0">
                    <a:pos x="5" y="38"/>
                  </a:cxn>
                  <a:cxn ang="0">
                    <a:pos x="12" y="64"/>
                  </a:cxn>
                  <a:cxn ang="0">
                    <a:pos x="26" y="88"/>
                  </a:cxn>
                  <a:cxn ang="0">
                    <a:pos x="41" y="112"/>
                  </a:cxn>
                  <a:cxn ang="0">
                    <a:pos x="60" y="134"/>
                  </a:cxn>
                  <a:cxn ang="0">
                    <a:pos x="84" y="154"/>
                  </a:cxn>
                  <a:cxn ang="0">
                    <a:pos x="110" y="174"/>
                  </a:cxn>
                  <a:cxn ang="0">
                    <a:pos x="139" y="191"/>
                  </a:cxn>
                  <a:cxn ang="0">
                    <a:pos x="170" y="207"/>
                  </a:cxn>
                  <a:cxn ang="0">
                    <a:pos x="205" y="222"/>
                  </a:cxn>
                  <a:cxn ang="0">
                    <a:pos x="241" y="233"/>
                  </a:cxn>
                  <a:cxn ang="0">
                    <a:pos x="278" y="244"/>
                  </a:cxn>
                  <a:cxn ang="0">
                    <a:pos x="318" y="251"/>
                  </a:cxn>
                  <a:cxn ang="0">
                    <a:pos x="360" y="257"/>
                  </a:cxn>
                  <a:cxn ang="0">
                    <a:pos x="402" y="259"/>
                  </a:cxn>
                  <a:cxn ang="0">
                    <a:pos x="447" y="259"/>
                  </a:cxn>
                  <a:cxn ang="0">
                    <a:pos x="489" y="257"/>
                  </a:cxn>
                  <a:cxn ang="0">
                    <a:pos x="531" y="251"/>
                  </a:cxn>
                  <a:cxn ang="0">
                    <a:pos x="570" y="244"/>
                  </a:cxn>
                  <a:cxn ang="0">
                    <a:pos x="609" y="233"/>
                  </a:cxn>
                  <a:cxn ang="0">
                    <a:pos x="645" y="222"/>
                  </a:cxn>
                  <a:cxn ang="0">
                    <a:pos x="679" y="207"/>
                  </a:cxn>
                  <a:cxn ang="0">
                    <a:pos x="710" y="191"/>
                  </a:cxn>
                  <a:cxn ang="0">
                    <a:pos x="739" y="174"/>
                  </a:cxn>
                  <a:cxn ang="0">
                    <a:pos x="764" y="154"/>
                  </a:cxn>
                  <a:cxn ang="0">
                    <a:pos x="788" y="134"/>
                  </a:cxn>
                  <a:cxn ang="0">
                    <a:pos x="808" y="112"/>
                  </a:cxn>
                  <a:cxn ang="0">
                    <a:pos x="823" y="88"/>
                  </a:cxn>
                  <a:cxn ang="0">
                    <a:pos x="836" y="64"/>
                  </a:cxn>
                  <a:cxn ang="0">
                    <a:pos x="844" y="38"/>
                  </a:cxn>
                  <a:cxn ang="0">
                    <a:pos x="849" y="12"/>
                  </a:cxn>
                </a:cxnLst>
                <a:rect l="0" t="0" r="r" b="b"/>
                <a:pathLst>
                  <a:path w="850" h="259">
                    <a:moveTo>
                      <a:pt x="0" y="0"/>
                    </a:moveTo>
                    <a:lnTo>
                      <a:pt x="0" y="12"/>
                    </a:lnTo>
                    <a:lnTo>
                      <a:pt x="2" y="25"/>
                    </a:lnTo>
                    <a:lnTo>
                      <a:pt x="5" y="38"/>
                    </a:lnTo>
                    <a:lnTo>
                      <a:pt x="8" y="51"/>
                    </a:lnTo>
                    <a:lnTo>
                      <a:pt x="12" y="64"/>
                    </a:lnTo>
                    <a:lnTo>
                      <a:pt x="18" y="77"/>
                    </a:lnTo>
                    <a:lnTo>
                      <a:pt x="26" y="88"/>
                    </a:lnTo>
                    <a:lnTo>
                      <a:pt x="33" y="101"/>
                    </a:lnTo>
                    <a:lnTo>
                      <a:pt x="41" y="112"/>
                    </a:lnTo>
                    <a:lnTo>
                      <a:pt x="51" y="123"/>
                    </a:lnTo>
                    <a:lnTo>
                      <a:pt x="60" y="134"/>
                    </a:lnTo>
                    <a:lnTo>
                      <a:pt x="72" y="145"/>
                    </a:lnTo>
                    <a:lnTo>
                      <a:pt x="84" y="154"/>
                    </a:lnTo>
                    <a:lnTo>
                      <a:pt x="97" y="165"/>
                    </a:lnTo>
                    <a:lnTo>
                      <a:pt x="110" y="174"/>
                    </a:lnTo>
                    <a:lnTo>
                      <a:pt x="124" y="183"/>
                    </a:lnTo>
                    <a:lnTo>
                      <a:pt x="139" y="191"/>
                    </a:lnTo>
                    <a:lnTo>
                      <a:pt x="154" y="200"/>
                    </a:lnTo>
                    <a:lnTo>
                      <a:pt x="170" y="207"/>
                    </a:lnTo>
                    <a:lnTo>
                      <a:pt x="187" y="215"/>
                    </a:lnTo>
                    <a:lnTo>
                      <a:pt x="205" y="222"/>
                    </a:lnTo>
                    <a:lnTo>
                      <a:pt x="221" y="227"/>
                    </a:lnTo>
                    <a:lnTo>
                      <a:pt x="241" y="233"/>
                    </a:lnTo>
                    <a:lnTo>
                      <a:pt x="259" y="238"/>
                    </a:lnTo>
                    <a:lnTo>
                      <a:pt x="278" y="244"/>
                    </a:lnTo>
                    <a:lnTo>
                      <a:pt x="298" y="248"/>
                    </a:lnTo>
                    <a:lnTo>
                      <a:pt x="318" y="251"/>
                    </a:lnTo>
                    <a:lnTo>
                      <a:pt x="339" y="253"/>
                    </a:lnTo>
                    <a:lnTo>
                      <a:pt x="360" y="257"/>
                    </a:lnTo>
                    <a:lnTo>
                      <a:pt x="381" y="257"/>
                    </a:lnTo>
                    <a:lnTo>
                      <a:pt x="402" y="259"/>
                    </a:lnTo>
                    <a:lnTo>
                      <a:pt x="424" y="259"/>
                    </a:lnTo>
                    <a:lnTo>
                      <a:pt x="447" y="259"/>
                    </a:lnTo>
                    <a:lnTo>
                      <a:pt x="468" y="257"/>
                    </a:lnTo>
                    <a:lnTo>
                      <a:pt x="489" y="257"/>
                    </a:lnTo>
                    <a:lnTo>
                      <a:pt x="510" y="253"/>
                    </a:lnTo>
                    <a:lnTo>
                      <a:pt x="531" y="251"/>
                    </a:lnTo>
                    <a:lnTo>
                      <a:pt x="551" y="248"/>
                    </a:lnTo>
                    <a:lnTo>
                      <a:pt x="570" y="244"/>
                    </a:lnTo>
                    <a:lnTo>
                      <a:pt x="590" y="238"/>
                    </a:lnTo>
                    <a:lnTo>
                      <a:pt x="609" y="233"/>
                    </a:lnTo>
                    <a:lnTo>
                      <a:pt x="627" y="227"/>
                    </a:lnTo>
                    <a:lnTo>
                      <a:pt x="645" y="222"/>
                    </a:lnTo>
                    <a:lnTo>
                      <a:pt x="662" y="215"/>
                    </a:lnTo>
                    <a:lnTo>
                      <a:pt x="679" y="207"/>
                    </a:lnTo>
                    <a:lnTo>
                      <a:pt x="695" y="200"/>
                    </a:lnTo>
                    <a:lnTo>
                      <a:pt x="710" y="191"/>
                    </a:lnTo>
                    <a:lnTo>
                      <a:pt x="725" y="183"/>
                    </a:lnTo>
                    <a:lnTo>
                      <a:pt x="739" y="174"/>
                    </a:lnTo>
                    <a:lnTo>
                      <a:pt x="752" y="165"/>
                    </a:lnTo>
                    <a:lnTo>
                      <a:pt x="764" y="154"/>
                    </a:lnTo>
                    <a:lnTo>
                      <a:pt x="776" y="145"/>
                    </a:lnTo>
                    <a:lnTo>
                      <a:pt x="788" y="134"/>
                    </a:lnTo>
                    <a:lnTo>
                      <a:pt x="797" y="123"/>
                    </a:lnTo>
                    <a:lnTo>
                      <a:pt x="808" y="112"/>
                    </a:lnTo>
                    <a:lnTo>
                      <a:pt x="815" y="101"/>
                    </a:lnTo>
                    <a:lnTo>
                      <a:pt x="823" y="88"/>
                    </a:lnTo>
                    <a:lnTo>
                      <a:pt x="830" y="77"/>
                    </a:lnTo>
                    <a:lnTo>
                      <a:pt x="836" y="64"/>
                    </a:lnTo>
                    <a:lnTo>
                      <a:pt x="841" y="51"/>
                    </a:lnTo>
                    <a:lnTo>
                      <a:pt x="844" y="38"/>
                    </a:lnTo>
                    <a:lnTo>
                      <a:pt x="847" y="25"/>
                    </a:lnTo>
                    <a:lnTo>
                      <a:pt x="849" y="12"/>
                    </a:lnTo>
                    <a:lnTo>
                      <a:pt x="850"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59" name="Freeform 7"/>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b="1" dirty="0">
                  <a:latin typeface="+mn-lt"/>
                </a:endParaRPr>
              </a:p>
            </p:txBody>
          </p:sp>
          <p:sp>
            <p:nvSpPr>
              <p:cNvPr id="1021960" name="Freeform 8"/>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1" name="Freeform 9"/>
              <p:cNvSpPr>
                <a:spLocks/>
              </p:cNvSpPr>
              <p:nvPr/>
            </p:nvSpPr>
            <p:spPr bwMode="auto">
              <a:xfrm>
                <a:off x="3643" y="2557"/>
                <a:ext cx="338" cy="412"/>
              </a:xfrm>
              <a:custGeom>
                <a:avLst/>
                <a:gdLst/>
                <a:ahLst/>
                <a:cxnLst>
                  <a:cxn ang="0">
                    <a:pos x="0" y="412"/>
                  </a:cxn>
                  <a:cxn ang="0">
                    <a:pos x="30" y="410"/>
                  </a:cxn>
                  <a:cxn ang="0">
                    <a:pos x="60" y="407"/>
                  </a:cxn>
                  <a:cxn ang="0">
                    <a:pos x="90" y="399"/>
                  </a:cxn>
                  <a:cxn ang="0">
                    <a:pos x="117" y="388"/>
                  </a:cxn>
                  <a:cxn ang="0">
                    <a:pos x="142" y="374"/>
                  </a:cxn>
                  <a:cxn ang="0">
                    <a:pos x="167" y="359"/>
                  </a:cxn>
                  <a:cxn ang="0">
                    <a:pos x="191" y="340"/>
                  </a:cxn>
                  <a:cxn ang="0">
                    <a:pos x="212" y="318"/>
                  </a:cxn>
                  <a:cxn ang="0">
                    <a:pos x="230" y="296"/>
                  </a:cxn>
                  <a:cxn ang="0">
                    <a:pos x="248" y="272"/>
                  </a:cxn>
                  <a:cxn ang="0">
                    <a:pos x="263" y="245"/>
                  </a:cxn>
                  <a:cxn ang="0">
                    <a:pos x="275" y="217"/>
                  </a:cxn>
                  <a:cxn ang="0">
                    <a:pos x="285" y="188"/>
                  </a:cxn>
                  <a:cxn ang="0">
                    <a:pos x="293" y="157"/>
                  </a:cxn>
                  <a:cxn ang="0">
                    <a:pos x="297" y="125"/>
                  </a:cxn>
                  <a:cxn ang="0">
                    <a:pos x="299" y="92"/>
                  </a:cxn>
                  <a:cxn ang="0">
                    <a:pos x="297" y="70"/>
                  </a:cxn>
                  <a:cxn ang="0">
                    <a:pos x="296" y="46"/>
                  </a:cxn>
                  <a:cxn ang="0">
                    <a:pos x="291" y="22"/>
                  </a:cxn>
                  <a:cxn ang="0">
                    <a:pos x="285" y="0"/>
                  </a:cxn>
                  <a:cxn ang="0">
                    <a:pos x="278" y="26"/>
                  </a:cxn>
                  <a:cxn ang="0">
                    <a:pos x="267" y="50"/>
                  </a:cxn>
                  <a:cxn ang="0">
                    <a:pos x="258" y="72"/>
                  </a:cxn>
                  <a:cxn ang="0">
                    <a:pos x="243" y="94"/>
                  </a:cxn>
                  <a:cxn ang="0">
                    <a:pos x="230" y="114"/>
                  </a:cxn>
                  <a:cxn ang="0">
                    <a:pos x="215" y="133"/>
                  </a:cxn>
                  <a:cxn ang="0">
                    <a:pos x="197" y="151"/>
                  </a:cxn>
                  <a:cxn ang="0">
                    <a:pos x="179" y="166"/>
                  </a:cxn>
                  <a:cxn ang="0">
                    <a:pos x="160" y="181"/>
                  </a:cxn>
                  <a:cxn ang="0">
                    <a:pos x="139" y="193"/>
                  </a:cxn>
                  <a:cxn ang="0">
                    <a:pos x="117" y="203"/>
                  </a:cxn>
                  <a:cxn ang="0">
                    <a:pos x="94" y="214"/>
                  </a:cxn>
                  <a:cxn ang="0">
                    <a:pos x="72" y="221"/>
                  </a:cxn>
                  <a:cxn ang="0">
                    <a:pos x="49" y="225"/>
                  </a:cxn>
                  <a:cxn ang="0">
                    <a:pos x="25" y="228"/>
                  </a:cxn>
                  <a:cxn ang="0">
                    <a:pos x="0" y="230"/>
                  </a:cxn>
                  <a:cxn ang="0">
                    <a:pos x="0" y="412"/>
                  </a:cxn>
                </a:cxnLst>
                <a:rect l="0" t="0" r="r" b="b"/>
                <a:pathLst>
                  <a:path w="299" h="412">
                    <a:moveTo>
                      <a:pt x="0" y="412"/>
                    </a:moveTo>
                    <a:lnTo>
                      <a:pt x="30" y="410"/>
                    </a:lnTo>
                    <a:lnTo>
                      <a:pt x="60" y="407"/>
                    </a:lnTo>
                    <a:lnTo>
                      <a:pt x="90" y="399"/>
                    </a:lnTo>
                    <a:lnTo>
                      <a:pt x="117" y="388"/>
                    </a:lnTo>
                    <a:lnTo>
                      <a:pt x="142" y="374"/>
                    </a:lnTo>
                    <a:lnTo>
                      <a:pt x="167" y="359"/>
                    </a:lnTo>
                    <a:lnTo>
                      <a:pt x="191" y="340"/>
                    </a:lnTo>
                    <a:lnTo>
                      <a:pt x="212" y="318"/>
                    </a:lnTo>
                    <a:lnTo>
                      <a:pt x="230" y="296"/>
                    </a:lnTo>
                    <a:lnTo>
                      <a:pt x="248" y="272"/>
                    </a:lnTo>
                    <a:lnTo>
                      <a:pt x="263" y="245"/>
                    </a:lnTo>
                    <a:lnTo>
                      <a:pt x="275" y="217"/>
                    </a:lnTo>
                    <a:lnTo>
                      <a:pt x="285" y="188"/>
                    </a:lnTo>
                    <a:lnTo>
                      <a:pt x="293" y="157"/>
                    </a:lnTo>
                    <a:lnTo>
                      <a:pt x="297" y="125"/>
                    </a:lnTo>
                    <a:lnTo>
                      <a:pt x="299" y="92"/>
                    </a:lnTo>
                    <a:lnTo>
                      <a:pt x="297" y="70"/>
                    </a:lnTo>
                    <a:lnTo>
                      <a:pt x="296" y="46"/>
                    </a:lnTo>
                    <a:lnTo>
                      <a:pt x="291" y="22"/>
                    </a:lnTo>
                    <a:lnTo>
                      <a:pt x="285" y="0"/>
                    </a:lnTo>
                    <a:lnTo>
                      <a:pt x="278" y="26"/>
                    </a:lnTo>
                    <a:lnTo>
                      <a:pt x="267" y="50"/>
                    </a:lnTo>
                    <a:lnTo>
                      <a:pt x="258" y="72"/>
                    </a:lnTo>
                    <a:lnTo>
                      <a:pt x="243" y="94"/>
                    </a:lnTo>
                    <a:lnTo>
                      <a:pt x="230" y="114"/>
                    </a:lnTo>
                    <a:lnTo>
                      <a:pt x="215" y="133"/>
                    </a:lnTo>
                    <a:lnTo>
                      <a:pt x="197" y="151"/>
                    </a:lnTo>
                    <a:lnTo>
                      <a:pt x="179" y="166"/>
                    </a:lnTo>
                    <a:lnTo>
                      <a:pt x="160" y="181"/>
                    </a:lnTo>
                    <a:lnTo>
                      <a:pt x="139" y="193"/>
                    </a:lnTo>
                    <a:lnTo>
                      <a:pt x="117" y="203"/>
                    </a:lnTo>
                    <a:lnTo>
                      <a:pt x="94" y="214"/>
                    </a:lnTo>
                    <a:lnTo>
                      <a:pt x="72" y="221"/>
                    </a:lnTo>
                    <a:lnTo>
                      <a:pt x="49" y="225"/>
                    </a:lnTo>
                    <a:lnTo>
                      <a:pt x="25" y="228"/>
                    </a:lnTo>
                    <a:lnTo>
                      <a:pt x="0" y="230"/>
                    </a:lnTo>
                    <a:lnTo>
                      <a:pt x="0" y="412"/>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b="1" dirty="0">
                  <a:latin typeface="+mn-lt"/>
                </a:endParaRPr>
              </a:p>
            </p:txBody>
          </p:sp>
          <p:sp>
            <p:nvSpPr>
              <p:cNvPr id="1021962" name="Freeform 10"/>
              <p:cNvSpPr>
                <a:spLocks/>
              </p:cNvSpPr>
              <p:nvPr/>
            </p:nvSpPr>
            <p:spPr bwMode="auto">
              <a:xfrm>
                <a:off x="3643" y="2557"/>
                <a:ext cx="338" cy="412"/>
              </a:xfrm>
              <a:custGeom>
                <a:avLst/>
                <a:gdLst/>
                <a:ahLst/>
                <a:cxnLst>
                  <a:cxn ang="0">
                    <a:pos x="0" y="412"/>
                  </a:cxn>
                  <a:cxn ang="0">
                    <a:pos x="30" y="410"/>
                  </a:cxn>
                  <a:cxn ang="0">
                    <a:pos x="60" y="407"/>
                  </a:cxn>
                  <a:cxn ang="0">
                    <a:pos x="90" y="399"/>
                  </a:cxn>
                  <a:cxn ang="0">
                    <a:pos x="117" y="388"/>
                  </a:cxn>
                  <a:cxn ang="0">
                    <a:pos x="142" y="374"/>
                  </a:cxn>
                  <a:cxn ang="0">
                    <a:pos x="167" y="359"/>
                  </a:cxn>
                  <a:cxn ang="0">
                    <a:pos x="191" y="340"/>
                  </a:cxn>
                  <a:cxn ang="0">
                    <a:pos x="212" y="318"/>
                  </a:cxn>
                  <a:cxn ang="0">
                    <a:pos x="230" y="296"/>
                  </a:cxn>
                  <a:cxn ang="0">
                    <a:pos x="248" y="272"/>
                  </a:cxn>
                  <a:cxn ang="0">
                    <a:pos x="263" y="245"/>
                  </a:cxn>
                  <a:cxn ang="0">
                    <a:pos x="275" y="217"/>
                  </a:cxn>
                  <a:cxn ang="0">
                    <a:pos x="285" y="188"/>
                  </a:cxn>
                  <a:cxn ang="0">
                    <a:pos x="293" y="157"/>
                  </a:cxn>
                  <a:cxn ang="0">
                    <a:pos x="297" y="125"/>
                  </a:cxn>
                  <a:cxn ang="0">
                    <a:pos x="299" y="92"/>
                  </a:cxn>
                  <a:cxn ang="0">
                    <a:pos x="297" y="70"/>
                  </a:cxn>
                  <a:cxn ang="0">
                    <a:pos x="296" y="46"/>
                  </a:cxn>
                  <a:cxn ang="0">
                    <a:pos x="291" y="22"/>
                  </a:cxn>
                  <a:cxn ang="0">
                    <a:pos x="285" y="0"/>
                  </a:cxn>
                  <a:cxn ang="0">
                    <a:pos x="278" y="26"/>
                  </a:cxn>
                  <a:cxn ang="0">
                    <a:pos x="267" y="50"/>
                  </a:cxn>
                  <a:cxn ang="0">
                    <a:pos x="258" y="72"/>
                  </a:cxn>
                  <a:cxn ang="0">
                    <a:pos x="243" y="94"/>
                  </a:cxn>
                  <a:cxn ang="0">
                    <a:pos x="230" y="114"/>
                  </a:cxn>
                  <a:cxn ang="0">
                    <a:pos x="215" y="133"/>
                  </a:cxn>
                  <a:cxn ang="0">
                    <a:pos x="197" y="151"/>
                  </a:cxn>
                  <a:cxn ang="0">
                    <a:pos x="179" y="166"/>
                  </a:cxn>
                  <a:cxn ang="0">
                    <a:pos x="160" y="181"/>
                  </a:cxn>
                  <a:cxn ang="0">
                    <a:pos x="139" y="193"/>
                  </a:cxn>
                  <a:cxn ang="0">
                    <a:pos x="117" y="203"/>
                  </a:cxn>
                  <a:cxn ang="0">
                    <a:pos x="94" y="214"/>
                  </a:cxn>
                  <a:cxn ang="0">
                    <a:pos x="72" y="221"/>
                  </a:cxn>
                  <a:cxn ang="0">
                    <a:pos x="49" y="225"/>
                  </a:cxn>
                  <a:cxn ang="0">
                    <a:pos x="25" y="228"/>
                  </a:cxn>
                  <a:cxn ang="0">
                    <a:pos x="0" y="230"/>
                  </a:cxn>
                  <a:cxn ang="0">
                    <a:pos x="0" y="412"/>
                  </a:cxn>
                </a:cxnLst>
                <a:rect l="0" t="0" r="r" b="b"/>
                <a:pathLst>
                  <a:path w="299" h="412">
                    <a:moveTo>
                      <a:pt x="0" y="412"/>
                    </a:moveTo>
                    <a:lnTo>
                      <a:pt x="30" y="410"/>
                    </a:lnTo>
                    <a:lnTo>
                      <a:pt x="60" y="407"/>
                    </a:lnTo>
                    <a:lnTo>
                      <a:pt x="90" y="399"/>
                    </a:lnTo>
                    <a:lnTo>
                      <a:pt x="117" y="388"/>
                    </a:lnTo>
                    <a:lnTo>
                      <a:pt x="142" y="374"/>
                    </a:lnTo>
                    <a:lnTo>
                      <a:pt x="167" y="359"/>
                    </a:lnTo>
                    <a:lnTo>
                      <a:pt x="191" y="340"/>
                    </a:lnTo>
                    <a:lnTo>
                      <a:pt x="212" y="318"/>
                    </a:lnTo>
                    <a:lnTo>
                      <a:pt x="230" y="296"/>
                    </a:lnTo>
                    <a:lnTo>
                      <a:pt x="248" y="272"/>
                    </a:lnTo>
                    <a:lnTo>
                      <a:pt x="263" y="245"/>
                    </a:lnTo>
                    <a:lnTo>
                      <a:pt x="275" y="217"/>
                    </a:lnTo>
                    <a:lnTo>
                      <a:pt x="285" y="188"/>
                    </a:lnTo>
                    <a:lnTo>
                      <a:pt x="293" y="157"/>
                    </a:lnTo>
                    <a:lnTo>
                      <a:pt x="297" y="125"/>
                    </a:lnTo>
                    <a:lnTo>
                      <a:pt x="299" y="92"/>
                    </a:lnTo>
                    <a:lnTo>
                      <a:pt x="297" y="70"/>
                    </a:lnTo>
                    <a:lnTo>
                      <a:pt x="296" y="46"/>
                    </a:lnTo>
                    <a:lnTo>
                      <a:pt x="291" y="22"/>
                    </a:lnTo>
                    <a:lnTo>
                      <a:pt x="285" y="0"/>
                    </a:lnTo>
                    <a:lnTo>
                      <a:pt x="278" y="26"/>
                    </a:lnTo>
                    <a:lnTo>
                      <a:pt x="267" y="50"/>
                    </a:lnTo>
                    <a:lnTo>
                      <a:pt x="258" y="72"/>
                    </a:lnTo>
                    <a:lnTo>
                      <a:pt x="243" y="94"/>
                    </a:lnTo>
                    <a:lnTo>
                      <a:pt x="230" y="114"/>
                    </a:lnTo>
                    <a:lnTo>
                      <a:pt x="215" y="133"/>
                    </a:lnTo>
                    <a:lnTo>
                      <a:pt x="197" y="151"/>
                    </a:lnTo>
                    <a:lnTo>
                      <a:pt x="179" y="166"/>
                    </a:lnTo>
                    <a:lnTo>
                      <a:pt x="160" y="181"/>
                    </a:lnTo>
                    <a:lnTo>
                      <a:pt x="139" y="193"/>
                    </a:lnTo>
                    <a:lnTo>
                      <a:pt x="117" y="203"/>
                    </a:lnTo>
                    <a:lnTo>
                      <a:pt x="94" y="214"/>
                    </a:lnTo>
                    <a:lnTo>
                      <a:pt x="72" y="221"/>
                    </a:lnTo>
                    <a:lnTo>
                      <a:pt x="49" y="225"/>
                    </a:lnTo>
                    <a:lnTo>
                      <a:pt x="25" y="228"/>
                    </a:lnTo>
                    <a:lnTo>
                      <a:pt x="0" y="230"/>
                    </a:lnTo>
                    <a:lnTo>
                      <a:pt x="0" y="412"/>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3" name="Freeform 11"/>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4" name="Freeform 12"/>
              <p:cNvSpPr>
                <a:spLocks/>
              </p:cNvSpPr>
              <p:nvPr/>
            </p:nvSpPr>
            <p:spPr bwMode="auto">
              <a:xfrm>
                <a:off x="3965" y="2557"/>
                <a:ext cx="16" cy="92"/>
              </a:xfrm>
              <a:custGeom>
                <a:avLst/>
                <a:gdLst/>
                <a:ahLst/>
                <a:cxnLst>
                  <a:cxn ang="0">
                    <a:pos x="14" y="92"/>
                  </a:cxn>
                  <a:cxn ang="0">
                    <a:pos x="12" y="70"/>
                  </a:cxn>
                  <a:cxn ang="0">
                    <a:pos x="11" y="46"/>
                  </a:cxn>
                  <a:cxn ang="0">
                    <a:pos x="6" y="22"/>
                  </a:cxn>
                  <a:cxn ang="0">
                    <a:pos x="0" y="0"/>
                  </a:cxn>
                </a:cxnLst>
                <a:rect l="0" t="0" r="r" b="b"/>
                <a:pathLst>
                  <a:path w="14" h="92">
                    <a:moveTo>
                      <a:pt x="14" y="92"/>
                    </a:moveTo>
                    <a:lnTo>
                      <a:pt x="12" y="70"/>
                    </a:lnTo>
                    <a:lnTo>
                      <a:pt x="11" y="46"/>
                    </a:lnTo>
                    <a:lnTo>
                      <a:pt x="6" y="22"/>
                    </a:lnTo>
                    <a:lnTo>
                      <a:pt x="0"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65" name="Freeform 13"/>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b="1" dirty="0">
                  <a:latin typeface="+mn-lt"/>
                </a:endParaRPr>
              </a:p>
            </p:txBody>
          </p:sp>
          <p:sp>
            <p:nvSpPr>
              <p:cNvPr id="1021966" name="Freeform 14"/>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7" name="Freeform 15"/>
              <p:cNvSpPr>
                <a:spLocks/>
              </p:cNvSpPr>
              <p:nvPr/>
            </p:nvSpPr>
            <p:spPr bwMode="auto">
              <a:xfrm>
                <a:off x="3141" y="2090"/>
                <a:ext cx="338" cy="412"/>
              </a:xfrm>
              <a:custGeom>
                <a:avLst/>
                <a:gdLst/>
                <a:ahLst/>
                <a:cxnLst>
                  <a:cxn ang="0">
                    <a:pos x="299" y="0"/>
                  </a:cxn>
                  <a:cxn ang="0">
                    <a:pos x="269" y="2"/>
                  </a:cxn>
                  <a:cxn ang="0">
                    <a:pos x="239" y="6"/>
                  </a:cxn>
                  <a:cxn ang="0">
                    <a:pos x="210" y="15"/>
                  </a:cxn>
                  <a:cxn ang="0">
                    <a:pos x="183" y="26"/>
                  </a:cxn>
                  <a:cxn ang="0">
                    <a:pos x="156" y="39"/>
                  </a:cxn>
                  <a:cxn ang="0">
                    <a:pos x="132" y="56"/>
                  </a:cxn>
                  <a:cxn ang="0">
                    <a:pos x="108" y="72"/>
                  </a:cxn>
                  <a:cxn ang="0">
                    <a:pos x="87" y="94"/>
                  </a:cxn>
                  <a:cxn ang="0">
                    <a:pos x="68" y="118"/>
                  </a:cxn>
                  <a:cxn ang="0">
                    <a:pos x="51" y="142"/>
                  </a:cxn>
                  <a:cxn ang="0">
                    <a:pos x="36" y="168"/>
                  </a:cxn>
                  <a:cxn ang="0">
                    <a:pos x="22" y="197"/>
                  </a:cxn>
                  <a:cxn ang="0">
                    <a:pos x="13" y="225"/>
                  </a:cxn>
                  <a:cxn ang="0">
                    <a:pos x="6" y="256"/>
                  </a:cxn>
                  <a:cxn ang="0">
                    <a:pos x="3" y="289"/>
                  </a:cxn>
                  <a:cxn ang="0">
                    <a:pos x="0" y="320"/>
                  </a:cxn>
                  <a:cxn ang="0">
                    <a:pos x="1" y="344"/>
                  </a:cxn>
                  <a:cxn ang="0">
                    <a:pos x="3" y="366"/>
                  </a:cxn>
                  <a:cxn ang="0">
                    <a:pos x="7" y="390"/>
                  </a:cxn>
                  <a:cxn ang="0">
                    <a:pos x="12" y="412"/>
                  </a:cxn>
                  <a:cxn ang="0">
                    <a:pos x="19" y="388"/>
                  </a:cxn>
                  <a:cxn ang="0">
                    <a:pos x="30" y="363"/>
                  </a:cxn>
                  <a:cxn ang="0">
                    <a:pos x="42" y="341"/>
                  </a:cxn>
                  <a:cxn ang="0">
                    <a:pos x="56" y="320"/>
                  </a:cxn>
                  <a:cxn ang="0">
                    <a:pos x="69" y="298"/>
                  </a:cxn>
                  <a:cxn ang="0">
                    <a:pos x="86" y="280"/>
                  </a:cxn>
                  <a:cxn ang="0">
                    <a:pos x="102" y="263"/>
                  </a:cxn>
                  <a:cxn ang="0">
                    <a:pos x="120" y="247"/>
                  </a:cxn>
                  <a:cxn ang="0">
                    <a:pos x="140" y="232"/>
                  </a:cxn>
                  <a:cxn ang="0">
                    <a:pos x="161" y="219"/>
                  </a:cxn>
                  <a:cxn ang="0">
                    <a:pos x="182" y="210"/>
                  </a:cxn>
                  <a:cxn ang="0">
                    <a:pos x="204" y="201"/>
                  </a:cxn>
                  <a:cxn ang="0">
                    <a:pos x="227" y="192"/>
                  </a:cxn>
                  <a:cxn ang="0">
                    <a:pos x="251" y="188"/>
                  </a:cxn>
                  <a:cxn ang="0">
                    <a:pos x="275" y="184"/>
                  </a:cxn>
                  <a:cxn ang="0">
                    <a:pos x="299" y="182"/>
                  </a:cxn>
                  <a:cxn ang="0">
                    <a:pos x="299" y="0"/>
                  </a:cxn>
                </a:cxnLst>
                <a:rect l="0" t="0" r="r" b="b"/>
                <a:pathLst>
                  <a:path w="299" h="412">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1" y="344"/>
                    </a:lnTo>
                    <a:lnTo>
                      <a:pt x="3" y="366"/>
                    </a:lnTo>
                    <a:lnTo>
                      <a:pt x="7" y="390"/>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b="1" dirty="0">
                  <a:latin typeface="+mn-lt"/>
                </a:endParaRPr>
              </a:p>
            </p:txBody>
          </p:sp>
          <p:sp>
            <p:nvSpPr>
              <p:cNvPr id="1021968" name="Freeform 16"/>
              <p:cNvSpPr>
                <a:spLocks/>
              </p:cNvSpPr>
              <p:nvPr/>
            </p:nvSpPr>
            <p:spPr bwMode="auto">
              <a:xfrm>
                <a:off x="3141" y="2090"/>
                <a:ext cx="338" cy="412"/>
              </a:xfrm>
              <a:custGeom>
                <a:avLst/>
                <a:gdLst/>
                <a:ahLst/>
                <a:cxnLst>
                  <a:cxn ang="0">
                    <a:pos x="299" y="0"/>
                  </a:cxn>
                  <a:cxn ang="0">
                    <a:pos x="269" y="2"/>
                  </a:cxn>
                  <a:cxn ang="0">
                    <a:pos x="239" y="6"/>
                  </a:cxn>
                  <a:cxn ang="0">
                    <a:pos x="210" y="15"/>
                  </a:cxn>
                  <a:cxn ang="0">
                    <a:pos x="183" y="26"/>
                  </a:cxn>
                  <a:cxn ang="0">
                    <a:pos x="156" y="39"/>
                  </a:cxn>
                  <a:cxn ang="0">
                    <a:pos x="132" y="56"/>
                  </a:cxn>
                  <a:cxn ang="0">
                    <a:pos x="108" y="72"/>
                  </a:cxn>
                  <a:cxn ang="0">
                    <a:pos x="87" y="94"/>
                  </a:cxn>
                  <a:cxn ang="0">
                    <a:pos x="68" y="118"/>
                  </a:cxn>
                  <a:cxn ang="0">
                    <a:pos x="51" y="142"/>
                  </a:cxn>
                  <a:cxn ang="0">
                    <a:pos x="36" y="168"/>
                  </a:cxn>
                  <a:cxn ang="0">
                    <a:pos x="22" y="197"/>
                  </a:cxn>
                  <a:cxn ang="0">
                    <a:pos x="13" y="225"/>
                  </a:cxn>
                  <a:cxn ang="0">
                    <a:pos x="6" y="256"/>
                  </a:cxn>
                  <a:cxn ang="0">
                    <a:pos x="3" y="289"/>
                  </a:cxn>
                  <a:cxn ang="0">
                    <a:pos x="0" y="320"/>
                  </a:cxn>
                  <a:cxn ang="0">
                    <a:pos x="1" y="344"/>
                  </a:cxn>
                  <a:cxn ang="0">
                    <a:pos x="3" y="366"/>
                  </a:cxn>
                  <a:cxn ang="0">
                    <a:pos x="7" y="390"/>
                  </a:cxn>
                  <a:cxn ang="0">
                    <a:pos x="12" y="412"/>
                  </a:cxn>
                  <a:cxn ang="0">
                    <a:pos x="19" y="388"/>
                  </a:cxn>
                  <a:cxn ang="0">
                    <a:pos x="30" y="363"/>
                  </a:cxn>
                  <a:cxn ang="0">
                    <a:pos x="42" y="341"/>
                  </a:cxn>
                  <a:cxn ang="0">
                    <a:pos x="56" y="320"/>
                  </a:cxn>
                  <a:cxn ang="0">
                    <a:pos x="69" y="298"/>
                  </a:cxn>
                  <a:cxn ang="0">
                    <a:pos x="86" y="280"/>
                  </a:cxn>
                  <a:cxn ang="0">
                    <a:pos x="102" y="263"/>
                  </a:cxn>
                  <a:cxn ang="0">
                    <a:pos x="120" y="247"/>
                  </a:cxn>
                  <a:cxn ang="0">
                    <a:pos x="140" y="232"/>
                  </a:cxn>
                  <a:cxn ang="0">
                    <a:pos x="161" y="219"/>
                  </a:cxn>
                  <a:cxn ang="0">
                    <a:pos x="182" y="210"/>
                  </a:cxn>
                  <a:cxn ang="0">
                    <a:pos x="204" y="201"/>
                  </a:cxn>
                  <a:cxn ang="0">
                    <a:pos x="227" y="192"/>
                  </a:cxn>
                  <a:cxn ang="0">
                    <a:pos x="251" y="188"/>
                  </a:cxn>
                  <a:cxn ang="0">
                    <a:pos x="275" y="184"/>
                  </a:cxn>
                  <a:cxn ang="0">
                    <a:pos x="299" y="182"/>
                  </a:cxn>
                  <a:cxn ang="0">
                    <a:pos x="299" y="0"/>
                  </a:cxn>
                </a:cxnLst>
                <a:rect l="0" t="0" r="r" b="b"/>
                <a:pathLst>
                  <a:path w="299" h="412">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1" y="344"/>
                    </a:lnTo>
                    <a:lnTo>
                      <a:pt x="3" y="366"/>
                    </a:lnTo>
                    <a:lnTo>
                      <a:pt x="7" y="390"/>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9" name="Freeform 17"/>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70" name="Freeform 18"/>
              <p:cNvSpPr>
                <a:spLocks/>
              </p:cNvSpPr>
              <p:nvPr/>
            </p:nvSpPr>
            <p:spPr bwMode="auto">
              <a:xfrm>
                <a:off x="3141" y="2410"/>
                <a:ext cx="13" cy="92"/>
              </a:xfrm>
              <a:custGeom>
                <a:avLst/>
                <a:gdLst/>
                <a:ahLst/>
                <a:cxnLst>
                  <a:cxn ang="0">
                    <a:pos x="0" y="0"/>
                  </a:cxn>
                  <a:cxn ang="0">
                    <a:pos x="1" y="24"/>
                  </a:cxn>
                  <a:cxn ang="0">
                    <a:pos x="3" y="46"/>
                  </a:cxn>
                  <a:cxn ang="0">
                    <a:pos x="7" y="70"/>
                  </a:cxn>
                  <a:cxn ang="0">
                    <a:pos x="12" y="92"/>
                  </a:cxn>
                </a:cxnLst>
                <a:rect l="0" t="0" r="r" b="b"/>
                <a:pathLst>
                  <a:path w="12" h="92">
                    <a:moveTo>
                      <a:pt x="0" y="0"/>
                    </a:moveTo>
                    <a:lnTo>
                      <a:pt x="1" y="24"/>
                    </a:lnTo>
                    <a:lnTo>
                      <a:pt x="3" y="46"/>
                    </a:lnTo>
                    <a:lnTo>
                      <a:pt x="7" y="70"/>
                    </a:lnTo>
                    <a:lnTo>
                      <a:pt x="12" y="92"/>
                    </a:lnTo>
                  </a:path>
                </a:pathLst>
              </a:custGeom>
              <a:noFill/>
              <a:ln w="9525">
                <a:solidFill>
                  <a:srgbClr val="000000"/>
                </a:solidFill>
                <a:prstDash val="solid"/>
                <a:round/>
                <a:headEnd/>
                <a:tailEnd/>
              </a:ln>
            </p:spPr>
            <p:txBody>
              <a:bodyPr/>
              <a:lstStyle/>
              <a:p>
                <a:endParaRPr lang="en-US" b="1" dirty="0">
                  <a:latin typeface="+mn-lt"/>
                </a:endParaRPr>
              </a:p>
            </p:txBody>
          </p:sp>
          <p:sp>
            <p:nvSpPr>
              <p:cNvPr id="1021971" name="Rectangle 19"/>
              <p:cNvSpPr>
                <a:spLocks noChangeArrowheads="1"/>
              </p:cNvSpPr>
              <p:nvPr/>
            </p:nvSpPr>
            <p:spPr bwMode="auto">
              <a:xfrm>
                <a:off x="3066" y="1671"/>
                <a:ext cx="1026"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chemeClr val="bg1"/>
                    </a:solidFill>
                    <a:latin typeface="+mn-lt"/>
                  </a:rPr>
                  <a:t>Almacenamiento</a:t>
                </a:r>
                <a:endParaRPr lang="en-US" b="1" dirty="0">
                  <a:solidFill>
                    <a:schemeClr val="bg1"/>
                  </a:solidFill>
                  <a:latin typeface="+mn-lt"/>
                </a:endParaRPr>
              </a:p>
            </p:txBody>
          </p:sp>
          <p:sp>
            <p:nvSpPr>
              <p:cNvPr id="1021972" name="Rectangle 20"/>
              <p:cNvSpPr>
                <a:spLocks noChangeArrowheads="1"/>
              </p:cNvSpPr>
              <p:nvPr/>
            </p:nvSpPr>
            <p:spPr bwMode="auto">
              <a:xfrm>
                <a:off x="3289" y="2432"/>
                <a:ext cx="474"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chemeClr val="bg1"/>
                    </a:solidFill>
                    <a:latin typeface="+mn-lt"/>
                  </a:rPr>
                  <a:t>Proceso</a:t>
                </a:r>
                <a:endParaRPr lang="en-US" b="1" dirty="0">
                  <a:solidFill>
                    <a:schemeClr val="bg1"/>
                  </a:solidFill>
                  <a:latin typeface="+mn-lt"/>
                </a:endParaRPr>
              </a:p>
            </p:txBody>
          </p:sp>
          <p:sp>
            <p:nvSpPr>
              <p:cNvPr id="1021973" name="Freeform 21"/>
              <p:cNvSpPr>
                <a:spLocks noEditPoints="1"/>
              </p:cNvSpPr>
              <p:nvPr/>
            </p:nvSpPr>
            <p:spPr bwMode="auto">
              <a:xfrm>
                <a:off x="2779" y="2291"/>
                <a:ext cx="212" cy="61"/>
              </a:xfrm>
              <a:custGeom>
                <a:avLst/>
                <a:gdLst/>
                <a:ahLst/>
                <a:cxnLst>
                  <a:cxn ang="0">
                    <a:pos x="0" y="20"/>
                  </a:cxn>
                  <a:cxn ang="0">
                    <a:pos x="144" y="20"/>
                  </a:cxn>
                  <a:cxn ang="0">
                    <a:pos x="144" y="40"/>
                  </a:cxn>
                  <a:cxn ang="0">
                    <a:pos x="0" y="40"/>
                  </a:cxn>
                  <a:cxn ang="0">
                    <a:pos x="0" y="20"/>
                  </a:cxn>
                  <a:cxn ang="0">
                    <a:pos x="136" y="0"/>
                  </a:cxn>
                  <a:cxn ang="0">
                    <a:pos x="188" y="31"/>
                  </a:cxn>
                  <a:cxn ang="0">
                    <a:pos x="136" y="61"/>
                  </a:cxn>
                  <a:cxn ang="0">
                    <a:pos x="136" y="0"/>
                  </a:cxn>
                </a:cxnLst>
                <a:rect l="0" t="0" r="r" b="b"/>
                <a:pathLst>
                  <a:path w="188" h="61">
                    <a:moveTo>
                      <a:pt x="0" y="20"/>
                    </a:moveTo>
                    <a:lnTo>
                      <a:pt x="144" y="20"/>
                    </a:lnTo>
                    <a:lnTo>
                      <a:pt x="144" y="40"/>
                    </a:lnTo>
                    <a:lnTo>
                      <a:pt x="0" y="40"/>
                    </a:lnTo>
                    <a:lnTo>
                      <a:pt x="0" y="20"/>
                    </a:lnTo>
                    <a:close/>
                    <a:moveTo>
                      <a:pt x="136" y="0"/>
                    </a:moveTo>
                    <a:lnTo>
                      <a:pt x="188" y="31"/>
                    </a:lnTo>
                    <a:lnTo>
                      <a:pt x="136" y="61"/>
                    </a:lnTo>
                    <a:lnTo>
                      <a:pt x="136"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nvGrpSpPr>
            <p:cNvPr id="4" name="Group 22"/>
            <p:cNvGrpSpPr>
              <a:grpSpLocks/>
            </p:cNvGrpSpPr>
            <p:nvPr/>
          </p:nvGrpSpPr>
          <p:grpSpPr bwMode="auto">
            <a:xfrm>
              <a:off x="4070350" y="1497013"/>
              <a:ext cx="4773613" cy="2524125"/>
              <a:chOff x="2367" y="943"/>
              <a:chExt cx="2775" cy="1590"/>
            </a:xfrm>
          </p:grpSpPr>
          <p:sp>
            <p:nvSpPr>
              <p:cNvPr id="1021975" name="Freeform 23"/>
              <p:cNvSpPr>
                <a:spLocks/>
              </p:cNvSpPr>
              <p:nvPr/>
            </p:nvSpPr>
            <p:spPr bwMode="auto">
              <a:xfrm>
                <a:off x="4410" y="943"/>
                <a:ext cx="712" cy="548"/>
              </a:xfrm>
              <a:custGeom>
                <a:avLst/>
                <a:gdLst/>
                <a:ahLst/>
                <a:cxnLst>
                  <a:cxn ang="0">
                    <a:pos x="0" y="519"/>
                  </a:cxn>
                  <a:cxn ang="0">
                    <a:pos x="17" y="524"/>
                  </a:cxn>
                  <a:cxn ang="0">
                    <a:pos x="35" y="528"/>
                  </a:cxn>
                  <a:cxn ang="0">
                    <a:pos x="53" y="532"/>
                  </a:cxn>
                  <a:cxn ang="0">
                    <a:pos x="70" y="537"/>
                  </a:cxn>
                  <a:cxn ang="0">
                    <a:pos x="100" y="543"/>
                  </a:cxn>
                  <a:cxn ang="0">
                    <a:pos x="115" y="545"/>
                  </a:cxn>
                  <a:cxn ang="0">
                    <a:pos x="128" y="548"/>
                  </a:cxn>
                  <a:cxn ang="0">
                    <a:pos x="137" y="548"/>
                  </a:cxn>
                  <a:cxn ang="0">
                    <a:pos x="145" y="548"/>
                  </a:cxn>
                  <a:cxn ang="0">
                    <a:pos x="152" y="546"/>
                  </a:cxn>
                  <a:cxn ang="0">
                    <a:pos x="158" y="546"/>
                  </a:cxn>
                  <a:cxn ang="0">
                    <a:pos x="164" y="546"/>
                  </a:cxn>
                  <a:cxn ang="0">
                    <a:pos x="170" y="546"/>
                  </a:cxn>
                  <a:cxn ang="0">
                    <a:pos x="175" y="546"/>
                  </a:cxn>
                  <a:cxn ang="0">
                    <a:pos x="179" y="545"/>
                  </a:cxn>
                  <a:cxn ang="0">
                    <a:pos x="184" y="545"/>
                  </a:cxn>
                  <a:cxn ang="0">
                    <a:pos x="187" y="545"/>
                  </a:cxn>
                  <a:cxn ang="0">
                    <a:pos x="194" y="543"/>
                  </a:cxn>
                  <a:cxn ang="0">
                    <a:pos x="200" y="541"/>
                  </a:cxn>
                  <a:cxn ang="0">
                    <a:pos x="205" y="541"/>
                  </a:cxn>
                  <a:cxn ang="0">
                    <a:pos x="211" y="541"/>
                  </a:cxn>
                  <a:cxn ang="0">
                    <a:pos x="215" y="539"/>
                  </a:cxn>
                  <a:cxn ang="0">
                    <a:pos x="226" y="535"/>
                  </a:cxn>
                  <a:cxn ang="0">
                    <a:pos x="237" y="534"/>
                  </a:cxn>
                  <a:cxn ang="0">
                    <a:pos x="246" y="530"/>
                  </a:cxn>
                  <a:cxn ang="0">
                    <a:pos x="255" y="528"/>
                  </a:cxn>
                  <a:cxn ang="0">
                    <a:pos x="264" y="524"/>
                  </a:cxn>
                  <a:cxn ang="0">
                    <a:pos x="274" y="519"/>
                  </a:cxn>
                  <a:cxn ang="0">
                    <a:pos x="285" y="517"/>
                  </a:cxn>
                  <a:cxn ang="0">
                    <a:pos x="304" y="508"/>
                  </a:cxn>
                  <a:cxn ang="0">
                    <a:pos x="322" y="500"/>
                  </a:cxn>
                  <a:cxn ang="0">
                    <a:pos x="333" y="497"/>
                  </a:cxn>
                  <a:cxn ang="0">
                    <a:pos x="343" y="493"/>
                  </a:cxn>
                  <a:cxn ang="0">
                    <a:pos x="364" y="486"/>
                  </a:cxn>
                  <a:cxn ang="0">
                    <a:pos x="376" y="482"/>
                  </a:cxn>
                  <a:cxn ang="0">
                    <a:pos x="388" y="478"/>
                  </a:cxn>
                  <a:cxn ang="0">
                    <a:pos x="400" y="475"/>
                  </a:cxn>
                  <a:cxn ang="0">
                    <a:pos x="416" y="471"/>
                  </a:cxn>
                  <a:cxn ang="0">
                    <a:pos x="429" y="469"/>
                  </a:cxn>
                  <a:cxn ang="0">
                    <a:pos x="443" y="466"/>
                  </a:cxn>
                  <a:cxn ang="0">
                    <a:pos x="456" y="464"/>
                  </a:cxn>
                  <a:cxn ang="0">
                    <a:pos x="471" y="462"/>
                  </a:cxn>
                  <a:cxn ang="0">
                    <a:pos x="489" y="460"/>
                  </a:cxn>
                  <a:cxn ang="0">
                    <a:pos x="506" y="460"/>
                  </a:cxn>
                  <a:cxn ang="0">
                    <a:pos x="524" y="458"/>
                  </a:cxn>
                  <a:cxn ang="0">
                    <a:pos x="542" y="456"/>
                  </a:cxn>
                  <a:cxn ang="0">
                    <a:pos x="542" y="414"/>
                  </a:cxn>
                  <a:cxn ang="0">
                    <a:pos x="558" y="412"/>
                  </a:cxn>
                  <a:cxn ang="0">
                    <a:pos x="582" y="412"/>
                  </a:cxn>
                  <a:cxn ang="0">
                    <a:pos x="582" y="366"/>
                  </a:cxn>
                  <a:cxn ang="0">
                    <a:pos x="604" y="364"/>
                  </a:cxn>
                  <a:cxn ang="0">
                    <a:pos x="629" y="364"/>
                  </a:cxn>
                  <a:cxn ang="0">
                    <a:pos x="629" y="0"/>
                  </a:cxn>
                  <a:cxn ang="0">
                    <a:pos x="86" y="0"/>
                  </a:cxn>
                  <a:cxn ang="0">
                    <a:pos x="86" y="46"/>
                  </a:cxn>
                  <a:cxn ang="0">
                    <a:pos x="44" y="46"/>
                  </a:cxn>
                  <a:cxn ang="0">
                    <a:pos x="44" y="92"/>
                  </a:cxn>
                  <a:cxn ang="0">
                    <a:pos x="0" y="92"/>
                  </a:cxn>
                  <a:cxn ang="0">
                    <a:pos x="0" y="519"/>
                  </a:cxn>
                  <a:cxn ang="0">
                    <a:pos x="0" y="519"/>
                  </a:cxn>
                </a:cxnLst>
                <a:rect l="0" t="0" r="r" b="b"/>
                <a:pathLst>
                  <a:path w="629" h="548">
                    <a:moveTo>
                      <a:pt x="0" y="519"/>
                    </a:moveTo>
                    <a:lnTo>
                      <a:pt x="17" y="524"/>
                    </a:lnTo>
                    <a:lnTo>
                      <a:pt x="35" y="528"/>
                    </a:lnTo>
                    <a:lnTo>
                      <a:pt x="53" y="532"/>
                    </a:lnTo>
                    <a:lnTo>
                      <a:pt x="70" y="537"/>
                    </a:lnTo>
                    <a:lnTo>
                      <a:pt x="100" y="543"/>
                    </a:lnTo>
                    <a:lnTo>
                      <a:pt x="115" y="545"/>
                    </a:lnTo>
                    <a:lnTo>
                      <a:pt x="128" y="548"/>
                    </a:lnTo>
                    <a:lnTo>
                      <a:pt x="137" y="548"/>
                    </a:lnTo>
                    <a:lnTo>
                      <a:pt x="145" y="548"/>
                    </a:lnTo>
                    <a:lnTo>
                      <a:pt x="152" y="546"/>
                    </a:lnTo>
                    <a:lnTo>
                      <a:pt x="158" y="546"/>
                    </a:lnTo>
                    <a:lnTo>
                      <a:pt x="164" y="546"/>
                    </a:lnTo>
                    <a:lnTo>
                      <a:pt x="170" y="546"/>
                    </a:lnTo>
                    <a:lnTo>
                      <a:pt x="175" y="546"/>
                    </a:lnTo>
                    <a:lnTo>
                      <a:pt x="179" y="545"/>
                    </a:lnTo>
                    <a:lnTo>
                      <a:pt x="184" y="545"/>
                    </a:lnTo>
                    <a:lnTo>
                      <a:pt x="187" y="545"/>
                    </a:lnTo>
                    <a:lnTo>
                      <a:pt x="194" y="543"/>
                    </a:lnTo>
                    <a:lnTo>
                      <a:pt x="200" y="541"/>
                    </a:lnTo>
                    <a:lnTo>
                      <a:pt x="205" y="541"/>
                    </a:lnTo>
                    <a:lnTo>
                      <a:pt x="211" y="541"/>
                    </a:lnTo>
                    <a:lnTo>
                      <a:pt x="215" y="539"/>
                    </a:lnTo>
                    <a:lnTo>
                      <a:pt x="226" y="535"/>
                    </a:lnTo>
                    <a:lnTo>
                      <a:pt x="237" y="534"/>
                    </a:lnTo>
                    <a:lnTo>
                      <a:pt x="246" y="530"/>
                    </a:lnTo>
                    <a:lnTo>
                      <a:pt x="255" y="528"/>
                    </a:lnTo>
                    <a:lnTo>
                      <a:pt x="264" y="524"/>
                    </a:lnTo>
                    <a:lnTo>
                      <a:pt x="274" y="519"/>
                    </a:lnTo>
                    <a:lnTo>
                      <a:pt x="285" y="517"/>
                    </a:lnTo>
                    <a:lnTo>
                      <a:pt x="304" y="508"/>
                    </a:lnTo>
                    <a:lnTo>
                      <a:pt x="322" y="500"/>
                    </a:lnTo>
                    <a:lnTo>
                      <a:pt x="333" y="497"/>
                    </a:lnTo>
                    <a:lnTo>
                      <a:pt x="343" y="493"/>
                    </a:lnTo>
                    <a:lnTo>
                      <a:pt x="364" y="486"/>
                    </a:lnTo>
                    <a:lnTo>
                      <a:pt x="376" y="482"/>
                    </a:lnTo>
                    <a:lnTo>
                      <a:pt x="388" y="478"/>
                    </a:lnTo>
                    <a:lnTo>
                      <a:pt x="400" y="475"/>
                    </a:lnTo>
                    <a:lnTo>
                      <a:pt x="416" y="471"/>
                    </a:lnTo>
                    <a:lnTo>
                      <a:pt x="429" y="469"/>
                    </a:lnTo>
                    <a:lnTo>
                      <a:pt x="443" y="466"/>
                    </a:lnTo>
                    <a:lnTo>
                      <a:pt x="456" y="464"/>
                    </a:lnTo>
                    <a:lnTo>
                      <a:pt x="471" y="462"/>
                    </a:lnTo>
                    <a:lnTo>
                      <a:pt x="489" y="460"/>
                    </a:lnTo>
                    <a:lnTo>
                      <a:pt x="506" y="460"/>
                    </a:lnTo>
                    <a:lnTo>
                      <a:pt x="524" y="458"/>
                    </a:lnTo>
                    <a:lnTo>
                      <a:pt x="542" y="456"/>
                    </a:lnTo>
                    <a:lnTo>
                      <a:pt x="542" y="414"/>
                    </a:lnTo>
                    <a:lnTo>
                      <a:pt x="558" y="412"/>
                    </a:lnTo>
                    <a:lnTo>
                      <a:pt x="582" y="412"/>
                    </a:lnTo>
                    <a:lnTo>
                      <a:pt x="582" y="366"/>
                    </a:lnTo>
                    <a:lnTo>
                      <a:pt x="604" y="364"/>
                    </a:lnTo>
                    <a:lnTo>
                      <a:pt x="629" y="364"/>
                    </a:lnTo>
                    <a:lnTo>
                      <a:pt x="629" y="0"/>
                    </a:lnTo>
                    <a:lnTo>
                      <a:pt x="86" y="0"/>
                    </a:lnTo>
                    <a:lnTo>
                      <a:pt x="86" y="46"/>
                    </a:lnTo>
                    <a:lnTo>
                      <a:pt x="44" y="46"/>
                    </a:lnTo>
                    <a:lnTo>
                      <a:pt x="44" y="92"/>
                    </a:lnTo>
                    <a:lnTo>
                      <a:pt x="0" y="92"/>
                    </a:lnTo>
                    <a:lnTo>
                      <a:pt x="0" y="519"/>
                    </a:lnTo>
                    <a:lnTo>
                      <a:pt x="0" y="519"/>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1" dirty="0">
                  <a:latin typeface="+mn-lt"/>
                </a:endParaRPr>
              </a:p>
            </p:txBody>
          </p:sp>
          <p:sp>
            <p:nvSpPr>
              <p:cNvPr id="1021976" name="Freeform 24"/>
              <p:cNvSpPr>
                <a:spLocks/>
              </p:cNvSpPr>
              <p:nvPr/>
            </p:nvSpPr>
            <p:spPr bwMode="auto">
              <a:xfrm>
                <a:off x="4410" y="943"/>
                <a:ext cx="712" cy="548"/>
              </a:xfrm>
              <a:custGeom>
                <a:avLst/>
                <a:gdLst/>
                <a:ahLst/>
                <a:cxnLst>
                  <a:cxn ang="0">
                    <a:pos x="0" y="519"/>
                  </a:cxn>
                  <a:cxn ang="0">
                    <a:pos x="17" y="524"/>
                  </a:cxn>
                  <a:cxn ang="0">
                    <a:pos x="35" y="528"/>
                  </a:cxn>
                  <a:cxn ang="0">
                    <a:pos x="53" y="532"/>
                  </a:cxn>
                  <a:cxn ang="0">
                    <a:pos x="70" y="537"/>
                  </a:cxn>
                  <a:cxn ang="0">
                    <a:pos x="100" y="543"/>
                  </a:cxn>
                  <a:cxn ang="0">
                    <a:pos x="115" y="545"/>
                  </a:cxn>
                  <a:cxn ang="0">
                    <a:pos x="128" y="548"/>
                  </a:cxn>
                  <a:cxn ang="0">
                    <a:pos x="137" y="548"/>
                  </a:cxn>
                  <a:cxn ang="0">
                    <a:pos x="145" y="548"/>
                  </a:cxn>
                  <a:cxn ang="0">
                    <a:pos x="152" y="546"/>
                  </a:cxn>
                  <a:cxn ang="0">
                    <a:pos x="158" y="546"/>
                  </a:cxn>
                  <a:cxn ang="0">
                    <a:pos x="164" y="546"/>
                  </a:cxn>
                  <a:cxn ang="0">
                    <a:pos x="170" y="546"/>
                  </a:cxn>
                  <a:cxn ang="0">
                    <a:pos x="175" y="546"/>
                  </a:cxn>
                  <a:cxn ang="0">
                    <a:pos x="179" y="545"/>
                  </a:cxn>
                  <a:cxn ang="0">
                    <a:pos x="184" y="545"/>
                  </a:cxn>
                  <a:cxn ang="0">
                    <a:pos x="187" y="545"/>
                  </a:cxn>
                  <a:cxn ang="0">
                    <a:pos x="194" y="543"/>
                  </a:cxn>
                  <a:cxn ang="0">
                    <a:pos x="200" y="541"/>
                  </a:cxn>
                  <a:cxn ang="0">
                    <a:pos x="205" y="541"/>
                  </a:cxn>
                  <a:cxn ang="0">
                    <a:pos x="211" y="541"/>
                  </a:cxn>
                  <a:cxn ang="0">
                    <a:pos x="215" y="539"/>
                  </a:cxn>
                  <a:cxn ang="0">
                    <a:pos x="226" y="535"/>
                  </a:cxn>
                  <a:cxn ang="0">
                    <a:pos x="237" y="534"/>
                  </a:cxn>
                  <a:cxn ang="0">
                    <a:pos x="246" y="530"/>
                  </a:cxn>
                  <a:cxn ang="0">
                    <a:pos x="255" y="528"/>
                  </a:cxn>
                  <a:cxn ang="0">
                    <a:pos x="264" y="524"/>
                  </a:cxn>
                  <a:cxn ang="0">
                    <a:pos x="274" y="519"/>
                  </a:cxn>
                  <a:cxn ang="0">
                    <a:pos x="285" y="517"/>
                  </a:cxn>
                  <a:cxn ang="0">
                    <a:pos x="304" y="508"/>
                  </a:cxn>
                  <a:cxn ang="0">
                    <a:pos x="322" y="500"/>
                  </a:cxn>
                  <a:cxn ang="0">
                    <a:pos x="333" y="497"/>
                  </a:cxn>
                  <a:cxn ang="0">
                    <a:pos x="343" y="493"/>
                  </a:cxn>
                  <a:cxn ang="0">
                    <a:pos x="364" y="486"/>
                  </a:cxn>
                  <a:cxn ang="0">
                    <a:pos x="376" y="482"/>
                  </a:cxn>
                  <a:cxn ang="0">
                    <a:pos x="388" y="478"/>
                  </a:cxn>
                  <a:cxn ang="0">
                    <a:pos x="400" y="475"/>
                  </a:cxn>
                  <a:cxn ang="0">
                    <a:pos x="416" y="471"/>
                  </a:cxn>
                  <a:cxn ang="0">
                    <a:pos x="429" y="469"/>
                  </a:cxn>
                  <a:cxn ang="0">
                    <a:pos x="443" y="466"/>
                  </a:cxn>
                  <a:cxn ang="0">
                    <a:pos x="456" y="464"/>
                  </a:cxn>
                  <a:cxn ang="0">
                    <a:pos x="471" y="462"/>
                  </a:cxn>
                  <a:cxn ang="0">
                    <a:pos x="489" y="460"/>
                  </a:cxn>
                  <a:cxn ang="0">
                    <a:pos x="506" y="460"/>
                  </a:cxn>
                  <a:cxn ang="0">
                    <a:pos x="524" y="458"/>
                  </a:cxn>
                  <a:cxn ang="0">
                    <a:pos x="542" y="456"/>
                  </a:cxn>
                  <a:cxn ang="0">
                    <a:pos x="542" y="414"/>
                  </a:cxn>
                  <a:cxn ang="0">
                    <a:pos x="558" y="412"/>
                  </a:cxn>
                  <a:cxn ang="0">
                    <a:pos x="582" y="412"/>
                  </a:cxn>
                  <a:cxn ang="0">
                    <a:pos x="582" y="366"/>
                  </a:cxn>
                  <a:cxn ang="0">
                    <a:pos x="604" y="364"/>
                  </a:cxn>
                  <a:cxn ang="0">
                    <a:pos x="629" y="364"/>
                  </a:cxn>
                  <a:cxn ang="0">
                    <a:pos x="629" y="0"/>
                  </a:cxn>
                  <a:cxn ang="0">
                    <a:pos x="86" y="0"/>
                  </a:cxn>
                  <a:cxn ang="0">
                    <a:pos x="86" y="46"/>
                  </a:cxn>
                  <a:cxn ang="0">
                    <a:pos x="44" y="46"/>
                  </a:cxn>
                  <a:cxn ang="0">
                    <a:pos x="44" y="92"/>
                  </a:cxn>
                  <a:cxn ang="0">
                    <a:pos x="0" y="92"/>
                  </a:cxn>
                  <a:cxn ang="0">
                    <a:pos x="0" y="519"/>
                  </a:cxn>
                  <a:cxn ang="0">
                    <a:pos x="0" y="519"/>
                  </a:cxn>
                </a:cxnLst>
                <a:rect l="0" t="0" r="r" b="b"/>
                <a:pathLst>
                  <a:path w="629" h="548">
                    <a:moveTo>
                      <a:pt x="0" y="519"/>
                    </a:moveTo>
                    <a:lnTo>
                      <a:pt x="17" y="524"/>
                    </a:lnTo>
                    <a:lnTo>
                      <a:pt x="35" y="528"/>
                    </a:lnTo>
                    <a:lnTo>
                      <a:pt x="53" y="532"/>
                    </a:lnTo>
                    <a:lnTo>
                      <a:pt x="70" y="537"/>
                    </a:lnTo>
                    <a:lnTo>
                      <a:pt x="100" y="543"/>
                    </a:lnTo>
                    <a:lnTo>
                      <a:pt x="115" y="545"/>
                    </a:lnTo>
                    <a:lnTo>
                      <a:pt x="128" y="548"/>
                    </a:lnTo>
                    <a:lnTo>
                      <a:pt x="137" y="548"/>
                    </a:lnTo>
                    <a:lnTo>
                      <a:pt x="145" y="548"/>
                    </a:lnTo>
                    <a:lnTo>
                      <a:pt x="152" y="546"/>
                    </a:lnTo>
                    <a:lnTo>
                      <a:pt x="158" y="546"/>
                    </a:lnTo>
                    <a:lnTo>
                      <a:pt x="164" y="546"/>
                    </a:lnTo>
                    <a:lnTo>
                      <a:pt x="170" y="546"/>
                    </a:lnTo>
                    <a:lnTo>
                      <a:pt x="175" y="546"/>
                    </a:lnTo>
                    <a:lnTo>
                      <a:pt x="179" y="545"/>
                    </a:lnTo>
                    <a:lnTo>
                      <a:pt x="184" y="545"/>
                    </a:lnTo>
                    <a:lnTo>
                      <a:pt x="187" y="545"/>
                    </a:lnTo>
                    <a:lnTo>
                      <a:pt x="194" y="543"/>
                    </a:lnTo>
                    <a:lnTo>
                      <a:pt x="200" y="541"/>
                    </a:lnTo>
                    <a:lnTo>
                      <a:pt x="205" y="541"/>
                    </a:lnTo>
                    <a:lnTo>
                      <a:pt x="211" y="541"/>
                    </a:lnTo>
                    <a:lnTo>
                      <a:pt x="215" y="539"/>
                    </a:lnTo>
                    <a:lnTo>
                      <a:pt x="226" y="535"/>
                    </a:lnTo>
                    <a:lnTo>
                      <a:pt x="237" y="534"/>
                    </a:lnTo>
                    <a:lnTo>
                      <a:pt x="246" y="530"/>
                    </a:lnTo>
                    <a:lnTo>
                      <a:pt x="255" y="528"/>
                    </a:lnTo>
                    <a:lnTo>
                      <a:pt x="264" y="524"/>
                    </a:lnTo>
                    <a:lnTo>
                      <a:pt x="274" y="519"/>
                    </a:lnTo>
                    <a:lnTo>
                      <a:pt x="285" y="517"/>
                    </a:lnTo>
                    <a:lnTo>
                      <a:pt x="304" y="508"/>
                    </a:lnTo>
                    <a:lnTo>
                      <a:pt x="322" y="500"/>
                    </a:lnTo>
                    <a:lnTo>
                      <a:pt x="333" y="497"/>
                    </a:lnTo>
                    <a:lnTo>
                      <a:pt x="343" y="493"/>
                    </a:lnTo>
                    <a:lnTo>
                      <a:pt x="364" y="486"/>
                    </a:lnTo>
                    <a:lnTo>
                      <a:pt x="376" y="482"/>
                    </a:lnTo>
                    <a:lnTo>
                      <a:pt x="388" y="478"/>
                    </a:lnTo>
                    <a:lnTo>
                      <a:pt x="400" y="475"/>
                    </a:lnTo>
                    <a:lnTo>
                      <a:pt x="416" y="471"/>
                    </a:lnTo>
                    <a:lnTo>
                      <a:pt x="429" y="469"/>
                    </a:lnTo>
                    <a:lnTo>
                      <a:pt x="443" y="466"/>
                    </a:lnTo>
                    <a:lnTo>
                      <a:pt x="456" y="464"/>
                    </a:lnTo>
                    <a:lnTo>
                      <a:pt x="471" y="462"/>
                    </a:lnTo>
                    <a:lnTo>
                      <a:pt x="489" y="460"/>
                    </a:lnTo>
                    <a:lnTo>
                      <a:pt x="506" y="460"/>
                    </a:lnTo>
                    <a:lnTo>
                      <a:pt x="524" y="458"/>
                    </a:lnTo>
                    <a:lnTo>
                      <a:pt x="542" y="456"/>
                    </a:lnTo>
                    <a:lnTo>
                      <a:pt x="542" y="414"/>
                    </a:lnTo>
                    <a:lnTo>
                      <a:pt x="558" y="412"/>
                    </a:lnTo>
                    <a:lnTo>
                      <a:pt x="582" y="412"/>
                    </a:lnTo>
                    <a:lnTo>
                      <a:pt x="582" y="366"/>
                    </a:lnTo>
                    <a:lnTo>
                      <a:pt x="604" y="364"/>
                    </a:lnTo>
                    <a:lnTo>
                      <a:pt x="629" y="364"/>
                    </a:lnTo>
                    <a:lnTo>
                      <a:pt x="629" y="0"/>
                    </a:lnTo>
                    <a:lnTo>
                      <a:pt x="86" y="0"/>
                    </a:lnTo>
                    <a:lnTo>
                      <a:pt x="86" y="46"/>
                    </a:lnTo>
                    <a:lnTo>
                      <a:pt x="44" y="46"/>
                    </a:lnTo>
                    <a:lnTo>
                      <a:pt x="44" y="92"/>
                    </a:lnTo>
                    <a:lnTo>
                      <a:pt x="0" y="92"/>
                    </a:lnTo>
                    <a:lnTo>
                      <a:pt x="0" y="519"/>
                    </a:lnTo>
                    <a:lnTo>
                      <a:pt x="0" y="519"/>
                    </a:lnTo>
                  </a:path>
                </a:pathLst>
              </a:custGeom>
              <a:noFill/>
              <a:ln w="9525">
                <a:solidFill>
                  <a:srgbClr val="000000"/>
                </a:solidFill>
                <a:prstDash val="solid"/>
                <a:round/>
                <a:headEnd/>
                <a:tailEnd/>
              </a:ln>
            </p:spPr>
            <p:txBody>
              <a:bodyPr/>
              <a:lstStyle/>
              <a:p>
                <a:endParaRPr lang="en-US" b="1" dirty="0">
                  <a:latin typeface="+mn-lt"/>
                </a:endParaRPr>
              </a:p>
            </p:txBody>
          </p:sp>
          <p:sp>
            <p:nvSpPr>
              <p:cNvPr id="1021977" name="Freeform 25"/>
              <p:cNvSpPr>
                <a:spLocks/>
              </p:cNvSpPr>
              <p:nvPr/>
            </p:nvSpPr>
            <p:spPr bwMode="auto">
              <a:xfrm>
                <a:off x="4460" y="1035"/>
                <a:ext cx="563" cy="322"/>
              </a:xfrm>
              <a:custGeom>
                <a:avLst/>
                <a:gdLst/>
                <a:ahLst/>
                <a:cxnLst>
                  <a:cxn ang="0">
                    <a:pos x="0" y="0"/>
                  </a:cxn>
                  <a:cxn ang="0">
                    <a:pos x="498" y="0"/>
                  </a:cxn>
                  <a:cxn ang="0">
                    <a:pos x="498" y="322"/>
                  </a:cxn>
                </a:cxnLst>
                <a:rect l="0" t="0" r="r" b="b"/>
                <a:pathLst>
                  <a:path w="498" h="322">
                    <a:moveTo>
                      <a:pt x="0" y="0"/>
                    </a:moveTo>
                    <a:lnTo>
                      <a:pt x="498" y="0"/>
                    </a:lnTo>
                    <a:lnTo>
                      <a:pt x="498" y="322"/>
                    </a:lnTo>
                  </a:path>
                </a:pathLst>
              </a:custGeom>
              <a:noFill/>
              <a:ln w="9525">
                <a:solidFill>
                  <a:srgbClr val="000000"/>
                </a:solidFill>
                <a:prstDash val="solid"/>
                <a:round/>
                <a:headEnd/>
                <a:tailEnd/>
              </a:ln>
            </p:spPr>
            <p:txBody>
              <a:bodyPr/>
              <a:lstStyle/>
              <a:p>
                <a:endParaRPr lang="en-US" b="1" dirty="0">
                  <a:latin typeface="+mn-lt"/>
                </a:endParaRPr>
              </a:p>
            </p:txBody>
          </p:sp>
          <p:sp>
            <p:nvSpPr>
              <p:cNvPr id="1021978" name="Freeform 26"/>
              <p:cNvSpPr>
                <a:spLocks/>
              </p:cNvSpPr>
              <p:nvPr/>
            </p:nvSpPr>
            <p:spPr bwMode="auto">
              <a:xfrm>
                <a:off x="4508" y="989"/>
                <a:ext cx="561" cy="320"/>
              </a:xfrm>
              <a:custGeom>
                <a:avLst/>
                <a:gdLst/>
                <a:ahLst/>
                <a:cxnLst>
                  <a:cxn ang="0">
                    <a:pos x="0" y="0"/>
                  </a:cxn>
                  <a:cxn ang="0">
                    <a:pos x="496" y="0"/>
                  </a:cxn>
                  <a:cxn ang="0">
                    <a:pos x="496" y="320"/>
                  </a:cxn>
                </a:cxnLst>
                <a:rect l="0" t="0" r="r" b="b"/>
                <a:pathLst>
                  <a:path w="496" h="320">
                    <a:moveTo>
                      <a:pt x="0" y="0"/>
                    </a:moveTo>
                    <a:lnTo>
                      <a:pt x="496" y="0"/>
                    </a:lnTo>
                    <a:lnTo>
                      <a:pt x="496" y="320"/>
                    </a:lnTo>
                  </a:path>
                </a:pathLst>
              </a:custGeom>
              <a:noFill/>
              <a:ln w="9525">
                <a:solidFill>
                  <a:srgbClr val="000000"/>
                </a:solidFill>
                <a:prstDash val="solid"/>
                <a:round/>
                <a:headEnd/>
                <a:tailEnd/>
              </a:ln>
            </p:spPr>
            <p:txBody>
              <a:bodyPr/>
              <a:lstStyle/>
              <a:p>
                <a:endParaRPr lang="en-US" b="1" dirty="0">
                  <a:latin typeface="+mn-lt"/>
                </a:endParaRPr>
              </a:p>
            </p:txBody>
          </p:sp>
          <p:sp>
            <p:nvSpPr>
              <p:cNvPr id="1021979" name="Rectangle 27"/>
              <p:cNvSpPr>
                <a:spLocks noChangeArrowheads="1"/>
              </p:cNvSpPr>
              <p:nvPr/>
            </p:nvSpPr>
            <p:spPr bwMode="auto">
              <a:xfrm>
                <a:off x="3185" y="1035"/>
                <a:ext cx="764"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Communicar</a:t>
                </a:r>
                <a:endParaRPr lang="en-US" b="1" dirty="0">
                  <a:latin typeface="+mn-lt"/>
                </a:endParaRPr>
              </a:p>
            </p:txBody>
          </p:sp>
          <p:sp>
            <p:nvSpPr>
              <p:cNvPr id="1021980" name="Freeform 28"/>
              <p:cNvSpPr>
                <a:spLocks/>
              </p:cNvSpPr>
              <p:nvPr/>
            </p:nvSpPr>
            <p:spPr bwMode="auto">
              <a:xfrm>
                <a:off x="4386" y="2092"/>
                <a:ext cx="756" cy="441"/>
              </a:xfrm>
              <a:custGeom>
                <a:avLst/>
                <a:gdLst/>
                <a:ahLst/>
                <a:cxnLst>
                  <a:cxn ang="0">
                    <a:pos x="556" y="0"/>
                  </a:cxn>
                  <a:cxn ang="0">
                    <a:pos x="565" y="2"/>
                  </a:cxn>
                  <a:cxn ang="0">
                    <a:pos x="576" y="8"/>
                  </a:cxn>
                  <a:cxn ang="0">
                    <a:pos x="586" y="13"/>
                  </a:cxn>
                  <a:cxn ang="0">
                    <a:pos x="597" y="21"/>
                  </a:cxn>
                  <a:cxn ang="0">
                    <a:pos x="607" y="30"/>
                  </a:cxn>
                  <a:cxn ang="0">
                    <a:pos x="616" y="39"/>
                  </a:cxn>
                  <a:cxn ang="0">
                    <a:pos x="626" y="50"/>
                  </a:cxn>
                  <a:cxn ang="0">
                    <a:pos x="633" y="61"/>
                  </a:cxn>
                  <a:cxn ang="0">
                    <a:pos x="639" y="79"/>
                  </a:cxn>
                  <a:cxn ang="0">
                    <a:pos x="645" y="98"/>
                  </a:cxn>
                  <a:cxn ang="0">
                    <a:pos x="650" y="116"/>
                  </a:cxn>
                  <a:cxn ang="0">
                    <a:pos x="654" y="136"/>
                  </a:cxn>
                  <a:cxn ang="0">
                    <a:pos x="659" y="157"/>
                  </a:cxn>
                  <a:cxn ang="0">
                    <a:pos x="663" y="177"/>
                  </a:cxn>
                  <a:cxn ang="0">
                    <a:pos x="666" y="199"/>
                  </a:cxn>
                  <a:cxn ang="0">
                    <a:pos x="669" y="221"/>
                  </a:cxn>
                  <a:cxn ang="0">
                    <a:pos x="666" y="241"/>
                  </a:cxn>
                  <a:cxn ang="0">
                    <a:pos x="663" y="261"/>
                  </a:cxn>
                  <a:cxn ang="0">
                    <a:pos x="659" y="282"/>
                  </a:cxn>
                  <a:cxn ang="0">
                    <a:pos x="654" y="302"/>
                  </a:cxn>
                  <a:cxn ang="0">
                    <a:pos x="650" y="322"/>
                  </a:cxn>
                  <a:cxn ang="0">
                    <a:pos x="645" y="340"/>
                  </a:cxn>
                  <a:cxn ang="0">
                    <a:pos x="639" y="359"/>
                  </a:cxn>
                  <a:cxn ang="0">
                    <a:pos x="633" y="377"/>
                  </a:cxn>
                  <a:cxn ang="0">
                    <a:pos x="626" y="388"/>
                  </a:cxn>
                  <a:cxn ang="0">
                    <a:pos x="616" y="399"/>
                  </a:cxn>
                  <a:cxn ang="0">
                    <a:pos x="607" y="410"/>
                  </a:cxn>
                  <a:cxn ang="0">
                    <a:pos x="597" y="419"/>
                  </a:cxn>
                  <a:cxn ang="0">
                    <a:pos x="586" y="427"/>
                  </a:cxn>
                  <a:cxn ang="0">
                    <a:pos x="576" y="432"/>
                  </a:cxn>
                  <a:cxn ang="0">
                    <a:pos x="565" y="438"/>
                  </a:cxn>
                  <a:cxn ang="0">
                    <a:pos x="556" y="441"/>
                  </a:cxn>
                  <a:cxn ang="0">
                    <a:pos x="110" y="441"/>
                  </a:cxn>
                  <a:cxn ang="0">
                    <a:pos x="0" y="221"/>
                  </a:cxn>
                  <a:cxn ang="0">
                    <a:pos x="110" y="0"/>
                  </a:cxn>
                  <a:cxn ang="0">
                    <a:pos x="556" y="0"/>
                  </a:cxn>
                </a:cxnLst>
                <a:rect l="0" t="0" r="r" b="b"/>
                <a:pathLst>
                  <a:path w="669" h="441">
                    <a:moveTo>
                      <a:pt x="556" y="0"/>
                    </a:moveTo>
                    <a:lnTo>
                      <a:pt x="565" y="2"/>
                    </a:lnTo>
                    <a:lnTo>
                      <a:pt x="576" y="8"/>
                    </a:lnTo>
                    <a:lnTo>
                      <a:pt x="586" y="13"/>
                    </a:lnTo>
                    <a:lnTo>
                      <a:pt x="597" y="21"/>
                    </a:lnTo>
                    <a:lnTo>
                      <a:pt x="607" y="30"/>
                    </a:lnTo>
                    <a:lnTo>
                      <a:pt x="616" y="39"/>
                    </a:lnTo>
                    <a:lnTo>
                      <a:pt x="626" y="50"/>
                    </a:lnTo>
                    <a:lnTo>
                      <a:pt x="633" y="61"/>
                    </a:lnTo>
                    <a:lnTo>
                      <a:pt x="639" y="79"/>
                    </a:lnTo>
                    <a:lnTo>
                      <a:pt x="645" y="98"/>
                    </a:lnTo>
                    <a:lnTo>
                      <a:pt x="650" y="116"/>
                    </a:lnTo>
                    <a:lnTo>
                      <a:pt x="654" y="136"/>
                    </a:lnTo>
                    <a:lnTo>
                      <a:pt x="659" y="157"/>
                    </a:lnTo>
                    <a:lnTo>
                      <a:pt x="663" y="177"/>
                    </a:lnTo>
                    <a:lnTo>
                      <a:pt x="666" y="199"/>
                    </a:lnTo>
                    <a:lnTo>
                      <a:pt x="669" y="221"/>
                    </a:lnTo>
                    <a:lnTo>
                      <a:pt x="666" y="241"/>
                    </a:lnTo>
                    <a:lnTo>
                      <a:pt x="663" y="261"/>
                    </a:lnTo>
                    <a:lnTo>
                      <a:pt x="659" y="282"/>
                    </a:lnTo>
                    <a:lnTo>
                      <a:pt x="654" y="302"/>
                    </a:lnTo>
                    <a:lnTo>
                      <a:pt x="650" y="322"/>
                    </a:lnTo>
                    <a:lnTo>
                      <a:pt x="645" y="340"/>
                    </a:lnTo>
                    <a:lnTo>
                      <a:pt x="639" y="359"/>
                    </a:lnTo>
                    <a:lnTo>
                      <a:pt x="633" y="377"/>
                    </a:lnTo>
                    <a:lnTo>
                      <a:pt x="626" y="388"/>
                    </a:lnTo>
                    <a:lnTo>
                      <a:pt x="616" y="399"/>
                    </a:lnTo>
                    <a:lnTo>
                      <a:pt x="607" y="410"/>
                    </a:lnTo>
                    <a:lnTo>
                      <a:pt x="597" y="419"/>
                    </a:lnTo>
                    <a:lnTo>
                      <a:pt x="586" y="427"/>
                    </a:lnTo>
                    <a:lnTo>
                      <a:pt x="576" y="432"/>
                    </a:lnTo>
                    <a:lnTo>
                      <a:pt x="565" y="438"/>
                    </a:lnTo>
                    <a:lnTo>
                      <a:pt x="556" y="441"/>
                    </a:lnTo>
                    <a:lnTo>
                      <a:pt x="110" y="441"/>
                    </a:lnTo>
                    <a:lnTo>
                      <a:pt x="0" y="221"/>
                    </a:lnTo>
                    <a:lnTo>
                      <a:pt x="110" y="0"/>
                    </a:lnTo>
                    <a:lnTo>
                      <a:pt x="556"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b="1" dirty="0">
                  <a:latin typeface="+mn-lt"/>
                </a:endParaRPr>
              </a:p>
            </p:txBody>
          </p:sp>
          <p:sp>
            <p:nvSpPr>
              <p:cNvPr id="1021981" name="Freeform 29"/>
              <p:cNvSpPr>
                <a:spLocks/>
              </p:cNvSpPr>
              <p:nvPr/>
            </p:nvSpPr>
            <p:spPr bwMode="auto">
              <a:xfrm>
                <a:off x="4386" y="2092"/>
                <a:ext cx="756" cy="441"/>
              </a:xfrm>
              <a:custGeom>
                <a:avLst/>
                <a:gdLst/>
                <a:ahLst/>
                <a:cxnLst>
                  <a:cxn ang="0">
                    <a:pos x="556" y="0"/>
                  </a:cxn>
                  <a:cxn ang="0">
                    <a:pos x="565" y="2"/>
                  </a:cxn>
                  <a:cxn ang="0">
                    <a:pos x="576" y="8"/>
                  </a:cxn>
                  <a:cxn ang="0">
                    <a:pos x="586" y="13"/>
                  </a:cxn>
                  <a:cxn ang="0">
                    <a:pos x="597" y="21"/>
                  </a:cxn>
                  <a:cxn ang="0">
                    <a:pos x="607" y="30"/>
                  </a:cxn>
                  <a:cxn ang="0">
                    <a:pos x="616" y="39"/>
                  </a:cxn>
                  <a:cxn ang="0">
                    <a:pos x="626" y="50"/>
                  </a:cxn>
                  <a:cxn ang="0">
                    <a:pos x="633" y="61"/>
                  </a:cxn>
                  <a:cxn ang="0">
                    <a:pos x="639" y="79"/>
                  </a:cxn>
                  <a:cxn ang="0">
                    <a:pos x="645" y="98"/>
                  </a:cxn>
                  <a:cxn ang="0">
                    <a:pos x="650" y="116"/>
                  </a:cxn>
                  <a:cxn ang="0">
                    <a:pos x="654" y="136"/>
                  </a:cxn>
                  <a:cxn ang="0">
                    <a:pos x="659" y="157"/>
                  </a:cxn>
                  <a:cxn ang="0">
                    <a:pos x="663" y="177"/>
                  </a:cxn>
                  <a:cxn ang="0">
                    <a:pos x="666" y="199"/>
                  </a:cxn>
                  <a:cxn ang="0">
                    <a:pos x="669" y="221"/>
                  </a:cxn>
                  <a:cxn ang="0">
                    <a:pos x="666" y="241"/>
                  </a:cxn>
                  <a:cxn ang="0">
                    <a:pos x="663" y="261"/>
                  </a:cxn>
                  <a:cxn ang="0">
                    <a:pos x="659" y="282"/>
                  </a:cxn>
                  <a:cxn ang="0">
                    <a:pos x="654" y="302"/>
                  </a:cxn>
                  <a:cxn ang="0">
                    <a:pos x="650" y="322"/>
                  </a:cxn>
                  <a:cxn ang="0">
                    <a:pos x="645" y="340"/>
                  </a:cxn>
                  <a:cxn ang="0">
                    <a:pos x="639" y="359"/>
                  </a:cxn>
                  <a:cxn ang="0">
                    <a:pos x="633" y="377"/>
                  </a:cxn>
                  <a:cxn ang="0">
                    <a:pos x="626" y="388"/>
                  </a:cxn>
                  <a:cxn ang="0">
                    <a:pos x="616" y="399"/>
                  </a:cxn>
                  <a:cxn ang="0">
                    <a:pos x="607" y="410"/>
                  </a:cxn>
                  <a:cxn ang="0">
                    <a:pos x="597" y="419"/>
                  </a:cxn>
                  <a:cxn ang="0">
                    <a:pos x="586" y="427"/>
                  </a:cxn>
                  <a:cxn ang="0">
                    <a:pos x="576" y="432"/>
                  </a:cxn>
                  <a:cxn ang="0">
                    <a:pos x="565" y="438"/>
                  </a:cxn>
                  <a:cxn ang="0">
                    <a:pos x="556" y="441"/>
                  </a:cxn>
                  <a:cxn ang="0">
                    <a:pos x="110" y="441"/>
                  </a:cxn>
                  <a:cxn ang="0">
                    <a:pos x="0" y="221"/>
                  </a:cxn>
                  <a:cxn ang="0">
                    <a:pos x="110" y="0"/>
                  </a:cxn>
                  <a:cxn ang="0">
                    <a:pos x="556" y="0"/>
                  </a:cxn>
                </a:cxnLst>
                <a:rect l="0" t="0" r="r" b="b"/>
                <a:pathLst>
                  <a:path w="669" h="441">
                    <a:moveTo>
                      <a:pt x="556" y="0"/>
                    </a:moveTo>
                    <a:lnTo>
                      <a:pt x="565" y="2"/>
                    </a:lnTo>
                    <a:lnTo>
                      <a:pt x="576" y="8"/>
                    </a:lnTo>
                    <a:lnTo>
                      <a:pt x="586" y="13"/>
                    </a:lnTo>
                    <a:lnTo>
                      <a:pt x="597" y="21"/>
                    </a:lnTo>
                    <a:lnTo>
                      <a:pt x="607" y="30"/>
                    </a:lnTo>
                    <a:lnTo>
                      <a:pt x="616" y="39"/>
                    </a:lnTo>
                    <a:lnTo>
                      <a:pt x="626" y="50"/>
                    </a:lnTo>
                    <a:lnTo>
                      <a:pt x="633" y="61"/>
                    </a:lnTo>
                    <a:lnTo>
                      <a:pt x="639" y="79"/>
                    </a:lnTo>
                    <a:lnTo>
                      <a:pt x="645" y="98"/>
                    </a:lnTo>
                    <a:lnTo>
                      <a:pt x="650" y="116"/>
                    </a:lnTo>
                    <a:lnTo>
                      <a:pt x="654" y="136"/>
                    </a:lnTo>
                    <a:lnTo>
                      <a:pt x="659" y="157"/>
                    </a:lnTo>
                    <a:lnTo>
                      <a:pt x="663" y="177"/>
                    </a:lnTo>
                    <a:lnTo>
                      <a:pt x="666" y="199"/>
                    </a:lnTo>
                    <a:lnTo>
                      <a:pt x="669" y="221"/>
                    </a:lnTo>
                    <a:lnTo>
                      <a:pt x="666" y="241"/>
                    </a:lnTo>
                    <a:lnTo>
                      <a:pt x="663" y="261"/>
                    </a:lnTo>
                    <a:lnTo>
                      <a:pt x="659" y="282"/>
                    </a:lnTo>
                    <a:lnTo>
                      <a:pt x="654" y="302"/>
                    </a:lnTo>
                    <a:lnTo>
                      <a:pt x="650" y="322"/>
                    </a:lnTo>
                    <a:lnTo>
                      <a:pt x="645" y="340"/>
                    </a:lnTo>
                    <a:lnTo>
                      <a:pt x="639" y="359"/>
                    </a:lnTo>
                    <a:lnTo>
                      <a:pt x="633" y="377"/>
                    </a:lnTo>
                    <a:lnTo>
                      <a:pt x="626" y="388"/>
                    </a:lnTo>
                    <a:lnTo>
                      <a:pt x="616" y="399"/>
                    </a:lnTo>
                    <a:lnTo>
                      <a:pt x="607" y="410"/>
                    </a:lnTo>
                    <a:lnTo>
                      <a:pt x="597" y="419"/>
                    </a:lnTo>
                    <a:lnTo>
                      <a:pt x="586" y="427"/>
                    </a:lnTo>
                    <a:lnTo>
                      <a:pt x="576" y="432"/>
                    </a:lnTo>
                    <a:lnTo>
                      <a:pt x="565" y="438"/>
                    </a:lnTo>
                    <a:lnTo>
                      <a:pt x="556" y="441"/>
                    </a:lnTo>
                    <a:lnTo>
                      <a:pt x="110" y="441"/>
                    </a:lnTo>
                    <a:lnTo>
                      <a:pt x="0" y="221"/>
                    </a:lnTo>
                    <a:lnTo>
                      <a:pt x="110" y="0"/>
                    </a:lnTo>
                    <a:lnTo>
                      <a:pt x="556"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82" name="Rectangle 30"/>
              <p:cNvSpPr>
                <a:spLocks noChangeArrowheads="1"/>
              </p:cNvSpPr>
              <p:nvPr/>
            </p:nvSpPr>
            <p:spPr bwMode="auto">
              <a:xfrm>
                <a:off x="4550" y="2239"/>
                <a:ext cx="417"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Acceso</a:t>
                </a:r>
                <a:endParaRPr lang="en-US" b="1" dirty="0">
                  <a:latin typeface="+mn-lt"/>
                </a:endParaRPr>
              </a:p>
            </p:txBody>
          </p:sp>
          <p:sp>
            <p:nvSpPr>
              <p:cNvPr id="1021983" name="Freeform 31"/>
              <p:cNvSpPr>
                <a:spLocks noEditPoints="1"/>
              </p:cNvSpPr>
              <p:nvPr/>
            </p:nvSpPr>
            <p:spPr bwMode="auto">
              <a:xfrm>
                <a:off x="4714" y="1495"/>
                <a:ext cx="57" cy="533"/>
              </a:xfrm>
              <a:custGeom>
                <a:avLst/>
                <a:gdLst/>
                <a:ahLst/>
                <a:cxnLst>
                  <a:cxn ang="0">
                    <a:pos x="24" y="533"/>
                  </a:cxn>
                  <a:cxn ang="0">
                    <a:pos x="17" y="51"/>
                  </a:cxn>
                  <a:cxn ang="0">
                    <a:pos x="35" y="51"/>
                  </a:cxn>
                  <a:cxn ang="0">
                    <a:pos x="41" y="533"/>
                  </a:cxn>
                  <a:cxn ang="0">
                    <a:pos x="24" y="533"/>
                  </a:cxn>
                  <a:cxn ang="0">
                    <a:pos x="0" y="62"/>
                  </a:cxn>
                  <a:cxn ang="0">
                    <a:pos x="26" y="0"/>
                  </a:cxn>
                  <a:cxn ang="0">
                    <a:pos x="51" y="61"/>
                  </a:cxn>
                  <a:cxn ang="0">
                    <a:pos x="0" y="62"/>
                  </a:cxn>
                </a:cxnLst>
                <a:rect l="0" t="0" r="r" b="b"/>
                <a:pathLst>
                  <a:path w="51" h="533">
                    <a:moveTo>
                      <a:pt x="24" y="533"/>
                    </a:moveTo>
                    <a:lnTo>
                      <a:pt x="17" y="51"/>
                    </a:lnTo>
                    <a:lnTo>
                      <a:pt x="35" y="51"/>
                    </a:lnTo>
                    <a:lnTo>
                      <a:pt x="41" y="533"/>
                    </a:lnTo>
                    <a:lnTo>
                      <a:pt x="24" y="533"/>
                    </a:lnTo>
                    <a:close/>
                    <a:moveTo>
                      <a:pt x="0" y="62"/>
                    </a:moveTo>
                    <a:lnTo>
                      <a:pt x="26" y="0"/>
                    </a:lnTo>
                    <a:lnTo>
                      <a:pt x="51" y="61"/>
                    </a:lnTo>
                    <a:lnTo>
                      <a:pt x="0" y="62"/>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84" name="Freeform 32"/>
              <p:cNvSpPr>
                <a:spLocks noEditPoints="1"/>
              </p:cNvSpPr>
              <p:nvPr/>
            </p:nvSpPr>
            <p:spPr bwMode="auto">
              <a:xfrm>
                <a:off x="2367" y="1245"/>
                <a:ext cx="1900" cy="857"/>
              </a:xfrm>
              <a:custGeom>
                <a:avLst/>
                <a:gdLst/>
                <a:ahLst/>
                <a:cxnLst>
                  <a:cxn ang="0">
                    <a:pos x="1680" y="20"/>
                  </a:cxn>
                  <a:cxn ang="0">
                    <a:pos x="25" y="20"/>
                  </a:cxn>
                  <a:cxn ang="0">
                    <a:pos x="33" y="11"/>
                  </a:cxn>
                  <a:cxn ang="0">
                    <a:pos x="33" y="803"/>
                  </a:cxn>
                  <a:cxn ang="0">
                    <a:pos x="16" y="803"/>
                  </a:cxn>
                  <a:cxn ang="0">
                    <a:pos x="16" y="11"/>
                  </a:cxn>
                  <a:cxn ang="0">
                    <a:pos x="16" y="5"/>
                  </a:cxn>
                  <a:cxn ang="0">
                    <a:pos x="19" y="4"/>
                  </a:cxn>
                  <a:cxn ang="0">
                    <a:pos x="21" y="0"/>
                  </a:cxn>
                  <a:cxn ang="0">
                    <a:pos x="25" y="0"/>
                  </a:cxn>
                  <a:cxn ang="0">
                    <a:pos x="1680" y="0"/>
                  </a:cxn>
                  <a:cxn ang="0">
                    <a:pos x="1680" y="20"/>
                  </a:cxn>
                  <a:cxn ang="0">
                    <a:pos x="49" y="794"/>
                  </a:cxn>
                  <a:cxn ang="0">
                    <a:pos x="25" y="857"/>
                  </a:cxn>
                  <a:cxn ang="0">
                    <a:pos x="0" y="794"/>
                  </a:cxn>
                  <a:cxn ang="0">
                    <a:pos x="49" y="794"/>
                  </a:cxn>
                </a:cxnLst>
                <a:rect l="0" t="0" r="r" b="b"/>
                <a:pathLst>
                  <a:path w="1680" h="857">
                    <a:moveTo>
                      <a:pt x="1680" y="20"/>
                    </a:moveTo>
                    <a:lnTo>
                      <a:pt x="25" y="20"/>
                    </a:lnTo>
                    <a:lnTo>
                      <a:pt x="33" y="11"/>
                    </a:lnTo>
                    <a:lnTo>
                      <a:pt x="33" y="803"/>
                    </a:lnTo>
                    <a:lnTo>
                      <a:pt x="16" y="803"/>
                    </a:lnTo>
                    <a:lnTo>
                      <a:pt x="16" y="11"/>
                    </a:lnTo>
                    <a:lnTo>
                      <a:pt x="16" y="5"/>
                    </a:lnTo>
                    <a:lnTo>
                      <a:pt x="19" y="4"/>
                    </a:lnTo>
                    <a:lnTo>
                      <a:pt x="21" y="0"/>
                    </a:lnTo>
                    <a:lnTo>
                      <a:pt x="25" y="0"/>
                    </a:lnTo>
                    <a:lnTo>
                      <a:pt x="1680" y="0"/>
                    </a:lnTo>
                    <a:lnTo>
                      <a:pt x="1680" y="20"/>
                    </a:lnTo>
                    <a:close/>
                    <a:moveTo>
                      <a:pt x="49" y="794"/>
                    </a:moveTo>
                    <a:lnTo>
                      <a:pt x="25" y="857"/>
                    </a:lnTo>
                    <a:lnTo>
                      <a:pt x="0" y="794"/>
                    </a:lnTo>
                    <a:lnTo>
                      <a:pt x="49" y="794"/>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85" name="Freeform 33"/>
              <p:cNvSpPr>
                <a:spLocks noEditPoints="1"/>
              </p:cNvSpPr>
              <p:nvPr/>
            </p:nvSpPr>
            <p:spPr bwMode="auto">
              <a:xfrm>
                <a:off x="4088" y="2282"/>
                <a:ext cx="264" cy="60"/>
              </a:xfrm>
              <a:custGeom>
                <a:avLst/>
                <a:gdLst/>
                <a:ahLst/>
                <a:cxnLst>
                  <a:cxn ang="0">
                    <a:pos x="0" y="20"/>
                  </a:cxn>
                  <a:cxn ang="0">
                    <a:pos x="189" y="20"/>
                  </a:cxn>
                  <a:cxn ang="0">
                    <a:pos x="189" y="40"/>
                  </a:cxn>
                  <a:cxn ang="0">
                    <a:pos x="0" y="40"/>
                  </a:cxn>
                  <a:cxn ang="0">
                    <a:pos x="0" y="20"/>
                  </a:cxn>
                  <a:cxn ang="0">
                    <a:pos x="182" y="0"/>
                  </a:cxn>
                  <a:cxn ang="0">
                    <a:pos x="233" y="31"/>
                  </a:cxn>
                  <a:cxn ang="0">
                    <a:pos x="182" y="60"/>
                  </a:cxn>
                  <a:cxn ang="0">
                    <a:pos x="182" y="0"/>
                  </a:cxn>
                </a:cxnLst>
                <a:rect l="0" t="0" r="r" b="b"/>
                <a:pathLst>
                  <a:path w="233" h="60">
                    <a:moveTo>
                      <a:pt x="0" y="20"/>
                    </a:moveTo>
                    <a:lnTo>
                      <a:pt x="189" y="20"/>
                    </a:lnTo>
                    <a:lnTo>
                      <a:pt x="189" y="40"/>
                    </a:lnTo>
                    <a:lnTo>
                      <a:pt x="0" y="40"/>
                    </a:lnTo>
                    <a:lnTo>
                      <a:pt x="0" y="20"/>
                    </a:lnTo>
                    <a:close/>
                    <a:moveTo>
                      <a:pt x="182" y="0"/>
                    </a:moveTo>
                    <a:lnTo>
                      <a:pt x="233" y="31"/>
                    </a:lnTo>
                    <a:lnTo>
                      <a:pt x="182" y="60"/>
                    </a:lnTo>
                    <a:lnTo>
                      <a:pt x="182"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nvGrpSpPr>
            <p:cNvPr id="5" name="Group 34"/>
            <p:cNvGrpSpPr>
              <a:grpSpLocks/>
            </p:cNvGrpSpPr>
            <p:nvPr/>
          </p:nvGrpSpPr>
          <p:grpSpPr bwMode="auto">
            <a:xfrm>
              <a:off x="4084638" y="4094163"/>
              <a:ext cx="4875212" cy="1827212"/>
              <a:chOff x="2375" y="2579"/>
              <a:chExt cx="2835" cy="1151"/>
            </a:xfrm>
          </p:grpSpPr>
          <p:sp>
            <p:nvSpPr>
              <p:cNvPr id="1021987" name="Freeform 35"/>
              <p:cNvSpPr>
                <a:spLocks/>
              </p:cNvSpPr>
              <p:nvPr/>
            </p:nvSpPr>
            <p:spPr bwMode="auto">
              <a:xfrm>
                <a:off x="4343" y="3296"/>
                <a:ext cx="867" cy="350"/>
              </a:xfrm>
              <a:custGeom>
                <a:avLst/>
                <a:gdLst/>
                <a:ahLst/>
                <a:cxnLst>
                  <a:cxn ang="0">
                    <a:pos x="115" y="346"/>
                  </a:cxn>
                  <a:cxn ang="0">
                    <a:pos x="92" y="337"/>
                  </a:cxn>
                  <a:cxn ang="0">
                    <a:pos x="69" y="324"/>
                  </a:cxn>
                  <a:cxn ang="0">
                    <a:pos x="48" y="307"/>
                  </a:cxn>
                  <a:cxn ang="0">
                    <a:pos x="30" y="283"/>
                  </a:cxn>
                  <a:cxn ang="0">
                    <a:pos x="17" y="254"/>
                  </a:cxn>
                  <a:cxn ang="0">
                    <a:pos x="8" y="223"/>
                  </a:cxn>
                  <a:cxn ang="0">
                    <a:pos x="2" y="192"/>
                  </a:cxn>
                  <a:cxn ang="0">
                    <a:pos x="2" y="157"/>
                  </a:cxn>
                  <a:cxn ang="0">
                    <a:pos x="8" y="125"/>
                  </a:cxn>
                  <a:cxn ang="0">
                    <a:pos x="17" y="94"/>
                  </a:cxn>
                  <a:cxn ang="0">
                    <a:pos x="30" y="63"/>
                  </a:cxn>
                  <a:cxn ang="0">
                    <a:pos x="48" y="39"/>
                  </a:cxn>
                  <a:cxn ang="0">
                    <a:pos x="69" y="24"/>
                  </a:cxn>
                  <a:cxn ang="0">
                    <a:pos x="92" y="11"/>
                  </a:cxn>
                  <a:cxn ang="0">
                    <a:pos x="115" y="2"/>
                  </a:cxn>
                  <a:cxn ang="0">
                    <a:pos x="767" y="0"/>
                  </a:cxn>
                  <a:cxn ang="0">
                    <a:pos x="743" y="6"/>
                  </a:cxn>
                  <a:cxn ang="0">
                    <a:pos x="721" y="17"/>
                  </a:cxn>
                  <a:cxn ang="0">
                    <a:pos x="700" y="32"/>
                  </a:cxn>
                  <a:cxn ang="0">
                    <a:pos x="677" y="48"/>
                  </a:cxn>
                  <a:cxn ang="0">
                    <a:pos x="662" y="78"/>
                  </a:cxn>
                  <a:cxn ang="0">
                    <a:pos x="651" y="109"/>
                  </a:cxn>
                  <a:cxn ang="0">
                    <a:pos x="642" y="140"/>
                  </a:cxn>
                  <a:cxn ang="0">
                    <a:pos x="639" y="173"/>
                  </a:cxn>
                  <a:cxn ang="0">
                    <a:pos x="642" y="208"/>
                  </a:cxn>
                  <a:cxn ang="0">
                    <a:pos x="651" y="239"/>
                  </a:cxn>
                  <a:cxn ang="0">
                    <a:pos x="662" y="271"/>
                  </a:cxn>
                  <a:cxn ang="0">
                    <a:pos x="677" y="298"/>
                  </a:cxn>
                  <a:cxn ang="0">
                    <a:pos x="700" y="317"/>
                  </a:cxn>
                  <a:cxn ang="0">
                    <a:pos x="721" y="331"/>
                  </a:cxn>
                  <a:cxn ang="0">
                    <a:pos x="743" y="342"/>
                  </a:cxn>
                  <a:cxn ang="0">
                    <a:pos x="767" y="350"/>
                  </a:cxn>
                </a:cxnLst>
                <a:rect l="0" t="0" r="r" b="b"/>
                <a:pathLst>
                  <a:path w="767" h="350">
                    <a:moveTo>
                      <a:pt x="128" y="350"/>
                    </a:moveTo>
                    <a:lnTo>
                      <a:pt x="115" y="346"/>
                    </a:lnTo>
                    <a:lnTo>
                      <a:pt x="103" y="342"/>
                    </a:lnTo>
                    <a:lnTo>
                      <a:pt x="92" y="337"/>
                    </a:lnTo>
                    <a:lnTo>
                      <a:pt x="80" y="331"/>
                    </a:lnTo>
                    <a:lnTo>
                      <a:pt x="69" y="324"/>
                    </a:lnTo>
                    <a:lnTo>
                      <a:pt x="59" y="317"/>
                    </a:lnTo>
                    <a:lnTo>
                      <a:pt x="48" y="307"/>
                    </a:lnTo>
                    <a:lnTo>
                      <a:pt x="38" y="298"/>
                    </a:lnTo>
                    <a:lnTo>
                      <a:pt x="30" y="283"/>
                    </a:lnTo>
                    <a:lnTo>
                      <a:pt x="23" y="271"/>
                    </a:lnTo>
                    <a:lnTo>
                      <a:pt x="17" y="254"/>
                    </a:lnTo>
                    <a:lnTo>
                      <a:pt x="12" y="239"/>
                    </a:lnTo>
                    <a:lnTo>
                      <a:pt x="8" y="223"/>
                    </a:lnTo>
                    <a:lnTo>
                      <a:pt x="3" y="208"/>
                    </a:lnTo>
                    <a:lnTo>
                      <a:pt x="2" y="192"/>
                    </a:lnTo>
                    <a:lnTo>
                      <a:pt x="0" y="173"/>
                    </a:lnTo>
                    <a:lnTo>
                      <a:pt x="2" y="157"/>
                    </a:lnTo>
                    <a:lnTo>
                      <a:pt x="3" y="140"/>
                    </a:lnTo>
                    <a:lnTo>
                      <a:pt x="8" y="125"/>
                    </a:lnTo>
                    <a:lnTo>
                      <a:pt x="12" y="109"/>
                    </a:lnTo>
                    <a:lnTo>
                      <a:pt x="17" y="94"/>
                    </a:lnTo>
                    <a:lnTo>
                      <a:pt x="23" y="78"/>
                    </a:lnTo>
                    <a:lnTo>
                      <a:pt x="30" y="63"/>
                    </a:lnTo>
                    <a:lnTo>
                      <a:pt x="38" y="48"/>
                    </a:lnTo>
                    <a:lnTo>
                      <a:pt x="48" y="39"/>
                    </a:lnTo>
                    <a:lnTo>
                      <a:pt x="59" y="32"/>
                    </a:lnTo>
                    <a:lnTo>
                      <a:pt x="69" y="24"/>
                    </a:lnTo>
                    <a:lnTo>
                      <a:pt x="80" y="17"/>
                    </a:lnTo>
                    <a:lnTo>
                      <a:pt x="92" y="11"/>
                    </a:lnTo>
                    <a:lnTo>
                      <a:pt x="103" y="6"/>
                    </a:lnTo>
                    <a:lnTo>
                      <a:pt x="115" y="2"/>
                    </a:lnTo>
                    <a:lnTo>
                      <a:pt x="128" y="0"/>
                    </a:lnTo>
                    <a:lnTo>
                      <a:pt x="767" y="0"/>
                    </a:lnTo>
                    <a:lnTo>
                      <a:pt x="754" y="2"/>
                    </a:lnTo>
                    <a:lnTo>
                      <a:pt x="743" y="6"/>
                    </a:lnTo>
                    <a:lnTo>
                      <a:pt x="731" y="11"/>
                    </a:lnTo>
                    <a:lnTo>
                      <a:pt x="721" y="17"/>
                    </a:lnTo>
                    <a:lnTo>
                      <a:pt x="710" y="24"/>
                    </a:lnTo>
                    <a:lnTo>
                      <a:pt x="700" y="32"/>
                    </a:lnTo>
                    <a:lnTo>
                      <a:pt x="688" y="39"/>
                    </a:lnTo>
                    <a:lnTo>
                      <a:pt x="677" y="48"/>
                    </a:lnTo>
                    <a:lnTo>
                      <a:pt x="670" y="63"/>
                    </a:lnTo>
                    <a:lnTo>
                      <a:pt x="662" y="78"/>
                    </a:lnTo>
                    <a:lnTo>
                      <a:pt x="656" y="94"/>
                    </a:lnTo>
                    <a:lnTo>
                      <a:pt x="651" y="109"/>
                    </a:lnTo>
                    <a:lnTo>
                      <a:pt x="647" y="125"/>
                    </a:lnTo>
                    <a:lnTo>
                      <a:pt x="642" y="140"/>
                    </a:lnTo>
                    <a:lnTo>
                      <a:pt x="641" y="157"/>
                    </a:lnTo>
                    <a:lnTo>
                      <a:pt x="639" y="173"/>
                    </a:lnTo>
                    <a:lnTo>
                      <a:pt x="641" y="192"/>
                    </a:lnTo>
                    <a:lnTo>
                      <a:pt x="642" y="208"/>
                    </a:lnTo>
                    <a:lnTo>
                      <a:pt x="647" y="223"/>
                    </a:lnTo>
                    <a:lnTo>
                      <a:pt x="651" y="239"/>
                    </a:lnTo>
                    <a:lnTo>
                      <a:pt x="656" y="254"/>
                    </a:lnTo>
                    <a:lnTo>
                      <a:pt x="662" y="271"/>
                    </a:lnTo>
                    <a:lnTo>
                      <a:pt x="670" y="283"/>
                    </a:lnTo>
                    <a:lnTo>
                      <a:pt x="677" y="298"/>
                    </a:lnTo>
                    <a:lnTo>
                      <a:pt x="688" y="307"/>
                    </a:lnTo>
                    <a:lnTo>
                      <a:pt x="700" y="317"/>
                    </a:lnTo>
                    <a:lnTo>
                      <a:pt x="710" y="324"/>
                    </a:lnTo>
                    <a:lnTo>
                      <a:pt x="721" y="331"/>
                    </a:lnTo>
                    <a:lnTo>
                      <a:pt x="731" y="337"/>
                    </a:lnTo>
                    <a:lnTo>
                      <a:pt x="743" y="342"/>
                    </a:lnTo>
                    <a:lnTo>
                      <a:pt x="754" y="346"/>
                    </a:lnTo>
                    <a:lnTo>
                      <a:pt x="767" y="350"/>
                    </a:lnTo>
                    <a:lnTo>
                      <a:pt x="128" y="35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1" dirty="0">
                  <a:latin typeface="+mn-lt"/>
                </a:endParaRPr>
              </a:p>
            </p:txBody>
          </p:sp>
          <p:sp>
            <p:nvSpPr>
              <p:cNvPr id="1021988" name="Freeform 36"/>
              <p:cNvSpPr>
                <a:spLocks/>
              </p:cNvSpPr>
              <p:nvPr/>
            </p:nvSpPr>
            <p:spPr bwMode="auto">
              <a:xfrm>
                <a:off x="4343" y="3296"/>
                <a:ext cx="867" cy="350"/>
              </a:xfrm>
              <a:custGeom>
                <a:avLst/>
                <a:gdLst/>
                <a:ahLst/>
                <a:cxnLst>
                  <a:cxn ang="0">
                    <a:pos x="115" y="346"/>
                  </a:cxn>
                  <a:cxn ang="0">
                    <a:pos x="92" y="337"/>
                  </a:cxn>
                  <a:cxn ang="0">
                    <a:pos x="69" y="324"/>
                  </a:cxn>
                  <a:cxn ang="0">
                    <a:pos x="48" y="307"/>
                  </a:cxn>
                  <a:cxn ang="0">
                    <a:pos x="30" y="283"/>
                  </a:cxn>
                  <a:cxn ang="0">
                    <a:pos x="17" y="254"/>
                  </a:cxn>
                  <a:cxn ang="0">
                    <a:pos x="8" y="223"/>
                  </a:cxn>
                  <a:cxn ang="0">
                    <a:pos x="2" y="192"/>
                  </a:cxn>
                  <a:cxn ang="0">
                    <a:pos x="2" y="157"/>
                  </a:cxn>
                  <a:cxn ang="0">
                    <a:pos x="8" y="125"/>
                  </a:cxn>
                  <a:cxn ang="0">
                    <a:pos x="17" y="94"/>
                  </a:cxn>
                  <a:cxn ang="0">
                    <a:pos x="30" y="63"/>
                  </a:cxn>
                  <a:cxn ang="0">
                    <a:pos x="48" y="39"/>
                  </a:cxn>
                  <a:cxn ang="0">
                    <a:pos x="69" y="24"/>
                  </a:cxn>
                  <a:cxn ang="0">
                    <a:pos x="92" y="11"/>
                  </a:cxn>
                  <a:cxn ang="0">
                    <a:pos x="115" y="2"/>
                  </a:cxn>
                  <a:cxn ang="0">
                    <a:pos x="767" y="0"/>
                  </a:cxn>
                  <a:cxn ang="0">
                    <a:pos x="743" y="6"/>
                  </a:cxn>
                  <a:cxn ang="0">
                    <a:pos x="721" y="17"/>
                  </a:cxn>
                  <a:cxn ang="0">
                    <a:pos x="700" y="32"/>
                  </a:cxn>
                  <a:cxn ang="0">
                    <a:pos x="677" y="48"/>
                  </a:cxn>
                  <a:cxn ang="0">
                    <a:pos x="662" y="78"/>
                  </a:cxn>
                  <a:cxn ang="0">
                    <a:pos x="651" y="109"/>
                  </a:cxn>
                  <a:cxn ang="0">
                    <a:pos x="642" y="140"/>
                  </a:cxn>
                  <a:cxn ang="0">
                    <a:pos x="639" y="173"/>
                  </a:cxn>
                  <a:cxn ang="0">
                    <a:pos x="642" y="208"/>
                  </a:cxn>
                  <a:cxn ang="0">
                    <a:pos x="651" y="239"/>
                  </a:cxn>
                  <a:cxn ang="0">
                    <a:pos x="662" y="271"/>
                  </a:cxn>
                  <a:cxn ang="0">
                    <a:pos x="677" y="298"/>
                  </a:cxn>
                  <a:cxn ang="0">
                    <a:pos x="700" y="317"/>
                  </a:cxn>
                  <a:cxn ang="0">
                    <a:pos x="721" y="331"/>
                  </a:cxn>
                  <a:cxn ang="0">
                    <a:pos x="743" y="342"/>
                  </a:cxn>
                  <a:cxn ang="0">
                    <a:pos x="767" y="350"/>
                  </a:cxn>
                </a:cxnLst>
                <a:rect l="0" t="0" r="r" b="b"/>
                <a:pathLst>
                  <a:path w="767" h="350">
                    <a:moveTo>
                      <a:pt x="128" y="350"/>
                    </a:moveTo>
                    <a:lnTo>
                      <a:pt x="115" y="346"/>
                    </a:lnTo>
                    <a:lnTo>
                      <a:pt x="103" y="342"/>
                    </a:lnTo>
                    <a:lnTo>
                      <a:pt x="92" y="337"/>
                    </a:lnTo>
                    <a:lnTo>
                      <a:pt x="80" y="331"/>
                    </a:lnTo>
                    <a:lnTo>
                      <a:pt x="69" y="324"/>
                    </a:lnTo>
                    <a:lnTo>
                      <a:pt x="59" y="317"/>
                    </a:lnTo>
                    <a:lnTo>
                      <a:pt x="48" y="307"/>
                    </a:lnTo>
                    <a:lnTo>
                      <a:pt x="38" y="298"/>
                    </a:lnTo>
                    <a:lnTo>
                      <a:pt x="30" y="283"/>
                    </a:lnTo>
                    <a:lnTo>
                      <a:pt x="23" y="271"/>
                    </a:lnTo>
                    <a:lnTo>
                      <a:pt x="17" y="254"/>
                    </a:lnTo>
                    <a:lnTo>
                      <a:pt x="12" y="239"/>
                    </a:lnTo>
                    <a:lnTo>
                      <a:pt x="8" y="223"/>
                    </a:lnTo>
                    <a:lnTo>
                      <a:pt x="3" y="208"/>
                    </a:lnTo>
                    <a:lnTo>
                      <a:pt x="2" y="192"/>
                    </a:lnTo>
                    <a:lnTo>
                      <a:pt x="0" y="173"/>
                    </a:lnTo>
                    <a:lnTo>
                      <a:pt x="2" y="157"/>
                    </a:lnTo>
                    <a:lnTo>
                      <a:pt x="3" y="140"/>
                    </a:lnTo>
                    <a:lnTo>
                      <a:pt x="8" y="125"/>
                    </a:lnTo>
                    <a:lnTo>
                      <a:pt x="12" y="109"/>
                    </a:lnTo>
                    <a:lnTo>
                      <a:pt x="17" y="94"/>
                    </a:lnTo>
                    <a:lnTo>
                      <a:pt x="23" y="78"/>
                    </a:lnTo>
                    <a:lnTo>
                      <a:pt x="30" y="63"/>
                    </a:lnTo>
                    <a:lnTo>
                      <a:pt x="38" y="48"/>
                    </a:lnTo>
                    <a:lnTo>
                      <a:pt x="48" y="39"/>
                    </a:lnTo>
                    <a:lnTo>
                      <a:pt x="59" y="32"/>
                    </a:lnTo>
                    <a:lnTo>
                      <a:pt x="69" y="24"/>
                    </a:lnTo>
                    <a:lnTo>
                      <a:pt x="80" y="17"/>
                    </a:lnTo>
                    <a:lnTo>
                      <a:pt x="92" y="11"/>
                    </a:lnTo>
                    <a:lnTo>
                      <a:pt x="103" y="6"/>
                    </a:lnTo>
                    <a:lnTo>
                      <a:pt x="115" y="2"/>
                    </a:lnTo>
                    <a:lnTo>
                      <a:pt x="128" y="0"/>
                    </a:lnTo>
                    <a:lnTo>
                      <a:pt x="767" y="0"/>
                    </a:lnTo>
                    <a:lnTo>
                      <a:pt x="754" y="2"/>
                    </a:lnTo>
                    <a:lnTo>
                      <a:pt x="743" y="6"/>
                    </a:lnTo>
                    <a:lnTo>
                      <a:pt x="731" y="11"/>
                    </a:lnTo>
                    <a:lnTo>
                      <a:pt x="721" y="17"/>
                    </a:lnTo>
                    <a:lnTo>
                      <a:pt x="710" y="24"/>
                    </a:lnTo>
                    <a:lnTo>
                      <a:pt x="700" y="32"/>
                    </a:lnTo>
                    <a:lnTo>
                      <a:pt x="688" y="39"/>
                    </a:lnTo>
                    <a:lnTo>
                      <a:pt x="677" y="48"/>
                    </a:lnTo>
                    <a:lnTo>
                      <a:pt x="670" y="63"/>
                    </a:lnTo>
                    <a:lnTo>
                      <a:pt x="662" y="78"/>
                    </a:lnTo>
                    <a:lnTo>
                      <a:pt x="656" y="94"/>
                    </a:lnTo>
                    <a:lnTo>
                      <a:pt x="651" y="109"/>
                    </a:lnTo>
                    <a:lnTo>
                      <a:pt x="647" y="125"/>
                    </a:lnTo>
                    <a:lnTo>
                      <a:pt x="642" y="140"/>
                    </a:lnTo>
                    <a:lnTo>
                      <a:pt x="641" y="157"/>
                    </a:lnTo>
                    <a:lnTo>
                      <a:pt x="639" y="173"/>
                    </a:lnTo>
                    <a:lnTo>
                      <a:pt x="641" y="192"/>
                    </a:lnTo>
                    <a:lnTo>
                      <a:pt x="642" y="208"/>
                    </a:lnTo>
                    <a:lnTo>
                      <a:pt x="647" y="223"/>
                    </a:lnTo>
                    <a:lnTo>
                      <a:pt x="651" y="239"/>
                    </a:lnTo>
                    <a:lnTo>
                      <a:pt x="656" y="254"/>
                    </a:lnTo>
                    <a:lnTo>
                      <a:pt x="662" y="271"/>
                    </a:lnTo>
                    <a:lnTo>
                      <a:pt x="670" y="283"/>
                    </a:lnTo>
                    <a:lnTo>
                      <a:pt x="677" y="298"/>
                    </a:lnTo>
                    <a:lnTo>
                      <a:pt x="688" y="307"/>
                    </a:lnTo>
                    <a:lnTo>
                      <a:pt x="700" y="317"/>
                    </a:lnTo>
                    <a:lnTo>
                      <a:pt x="710" y="324"/>
                    </a:lnTo>
                    <a:lnTo>
                      <a:pt x="721" y="331"/>
                    </a:lnTo>
                    <a:lnTo>
                      <a:pt x="731" y="337"/>
                    </a:lnTo>
                    <a:lnTo>
                      <a:pt x="743" y="342"/>
                    </a:lnTo>
                    <a:lnTo>
                      <a:pt x="754" y="346"/>
                    </a:lnTo>
                    <a:lnTo>
                      <a:pt x="767" y="350"/>
                    </a:lnTo>
                    <a:lnTo>
                      <a:pt x="128" y="350"/>
                    </a:lnTo>
                  </a:path>
                </a:pathLst>
              </a:custGeom>
              <a:noFill/>
              <a:ln w="9525">
                <a:solidFill>
                  <a:srgbClr val="000000"/>
                </a:solidFill>
                <a:prstDash val="solid"/>
                <a:round/>
                <a:headEnd/>
                <a:tailEnd/>
              </a:ln>
            </p:spPr>
            <p:txBody>
              <a:bodyPr/>
              <a:lstStyle/>
              <a:p>
                <a:endParaRPr lang="en-US" b="1" dirty="0">
                  <a:latin typeface="+mn-lt"/>
                </a:endParaRPr>
              </a:p>
            </p:txBody>
          </p:sp>
          <p:sp>
            <p:nvSpPr>
              <p:cNvPr id="1021989" name="Rectangle 37"/>
              <p:cNvSpPr>
                <a:spLocks noChangeArrowheads="1"/>
              </p:cNvSpPr>
              <p:nvPr/>
            </p:nvSpPr>
            <p:spPr bwMode="auto">
              <a:xfrm>
                <a:off x="4507" y="3394"/>
                <a:ext cx="501"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Archivar</a:t>
                </a:r>
                <a:endParaRPr lang="en-US" b="1" dirty="0">
                  <a:latin typeface="+mn-lt"/>
                </a:endParaRPr>
              </a:p>
            </p:txBody>
          </p:sp>
          <p:sp>
            <p:nvSpPr>
              <p:cNvPr id="1021990" name="Freeform 38"/>
              <p:cNvSpPr>
                <a:spLocks noEditPoints="1"/>
              </p:cNvSpPr>
              <p:nvPr/>
            </p:nvSpPr>
            <p:spPr bwMode="auto">
              <a:xfrm>
                <a:off x="4723" y="2644"/>
                <a:ext cx="55" cy="634"/>
              </a:xfrm>
              <a:custGeom>
                <a:avLst/>
                <a:gdLst/>
                <a:ahLst/>
                <a:cxnLst>
                  <a:cxn ang="0">
                    <a:pos x="33" y="0"/>
                  </a:cxn>
                  <a:cxn ang="0">
                    <a:pos x="33" y="581"/>
                  </a:cxn>
                  <a:cxn ang="0">
                    <a:pos x="16" y="581"/>
                  </a:cxn>
                  <a:cxn ang="0">
                    <a:pos x="16" y="0"/>
                  </a:cxn>
                  <a:cxn ang="0">
                    <a:pos x="33" y="0"/>
                  </a:cxn>
                  <a:cxn ang="0">
                    <a:pos x="49" y="571"/>
                  </a:cxn>
                  <a:cxn ang="0">
                    <a:pos x="25" y="634"/>
                  </a:cxn>
                  <a:cxn ang="0">
                    <a:pos x="0" y="571"/>
                  </a:cxn>
                  <a:cxn ang="0">
                    <a:pos x="49" y="571"/>
                  </a:cxn>
                </a:cxnLst>
                <a:rect l="0" t="0" r="r" b="b"/>
                <a:pathLst>
                  <a:path w="49" h="634">
                    <a:moveTo>
                      <a:pt x="33" y="0"/>
                    </a:moveTo>
                    <a:lnTo>
                      <a:pt x="33" y="581"/>
                    </a:lnTo>
                    <a:lnTo>
                      <a:pt x="16" y="581"/>
                    </a:lnTo>
                    <a:lnTo>
                      <a:pt x="16" y="0"/>
                    </a:lnTo>
                    <a:lnTo>
                      <a:pt x="33" y="0"/>
                    </a:lnTo>
                    <a:close/>
                    <a:moveTo>
                      <a:pt x="49" y="571"/>
                    </a:moveTo>
                    <a:lnTo>
                      <a:pt x="25" y="634"/>
                    </a:lnTo>
                    <a:lnTo>
                      <a:pt x="0" y="571"/>
                    </a:lnTo>
                    <a:lnTo>
                      <a:pt x="49" y="571"/>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91" name="Freeform 39"/>
              <p:cNvSpPr>
                <a:spLocks noEditPoints="1"/>
              </p:cNvSpPr>
              <p:nvPr/>
            </p:nvSpPr>
            <p:spPr bwMode="auto">
              <a:xfrm>
                <a:off x="2375" y="2579"/>
                <a:ext cx="1866" cy="920"/>
              </a:xfrm>
              <a:custGeom>
                <a:avLst/>
                <a:gdLst/>
                <a:ahLst/>
                <a:cxnLst>
                  <a:cxn ang="0">
                    <a:pos x="1650" y="920"/>
                  </a:cxn>
                  <a:cxn ang="0">
                    <a:pos x="26" y="920"/>
                  </a:cxn>
                  <a:cxn ang="0">
                    <a:pos x="21" y="920"/>
                  </a:cxn>
                  <a:cxn ang="0">
                    <a:pos x="20" y="918"/>
                  </a:cxn>
                  <a:cxn ang="0">
                    <a:pos x="17" y="914"/>
                  </a:cxn>
                  <a:cxn ang="0">
                    <a:pos x="17" y="910"/>
                  </a:cxn>
                  <a:cxn ang="0">
                    <a:pos x="17" y="52"/>
                  </a:cxn>
                  <a:cxn ang="0">
                    <a:pos x="33" y="52"/>
                  </a:cxn>
                  <a:cxn ang="0">
                    <a:pos x="33" y="910"/>
                  </a:cxn>
                  <a:cxn ang="0">
                    <a:pos x="26" y="899"/>
                  </a:cxn>
                  <a:cxn ang="0">
                    <a:pos x="1650" y="899"/>
                  </a:cxn>
                  <a:cxn ang="0">
                    <a:pos x="1650" y="920"/>
                  </a:cxn>
                  <a:cxn ang="0">
                    <a:pos x="0" y="61"/>
                  </a:cxn>
                  <a:cxn ang="0">
                    <a:pos x="26" y="0"/>
                  </a:cxn>
                  <a:cxn ang="0">
                    <a:pos x="50" y="61"/>
                  </a:cxn>
                  <a:cxn ang="0">
                    <a:pos x="0" y="61"/>
                  </a:cxn>
                </a:cxnLst>
                <a:rect l="0" t="0" r="r" b="b"/>
                <a:pathLst>
                  <a:path w="1650" h="920">
                    <a:moveTo>
                      <a:pt x="1650" y="920"/>
                    </a:moveTo>
                    <a:lnTo>
                      <a:pt x="26" y="920"/>
                    </a:lnTo>
                    <a:lnTo>
                      <a:pt x="21" y="920"/>
                    </a:lnTo>
                    <a:lnTo>
                      <a:pt x="20" y="918"/>
                    </a:lnTo>
                    <a:lnTo>
                      <a:pt x="17" y="914"/>
                    </a:lnTo>
                    <a:lnTo>
                      <a:pt x="17" y="910"/>
                    </a:lnTo>
                    <a:lnTo>
                      <a:pt x="17" y="52"/>
                    </a:lnTo>
                    <a:lnTo>
                      <a:pt x="33" y="52"/>
                    </a:lnTo>
                    <a:lnTo>
                      <a:pt x="33" y="910"/>
                    </a:lnTo>
                    <a:lnTo>
                      <a:pt x="26" y="899"/>
                    </a:lnTo>
                    <a:lnTo>
                      <a:pt x="1650" y="899"/>
                    </a:lnTo>
                    <a:lnTo>
                      <a:pt x="1650" y="920"/>
                    </a:lnTo>
                    <a:close/>
                    <a:moveTo>
                      <a:pt x="0" y="61"/>
                    </a:moveTo>
                    <a:lnTo>
                      <a:pt x="26" y="0"/>
                    </a:lnTo>
                    <a:lnTo>
                      <a:pt x="50" y="61"/>
                    </a:lnTo>
                    <a:lnTo>
                      <a:pt x="0" y="61"/>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92" name="Rectangle 40"/>
              <p:cNvSpPr>
                <a:spLocks noChangeArrowheads="1"/>
              </p:cNvSpPr>
              <p:nvPr/>
            </p:nvSpPr>
            <p:spPr bwMode="auto">
              <a:xfrm>
                <a:off x="3581" y="3556"/>
                <a:ext cx="613"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Recuperar</a:t>
                </a:r>
                <a:endParaRPr lang="en-US" b="1" dirty="0">
                  <a:latin typeface="+mn-lt"/>
                </a:endParaRPr>
              </a:p>
            </p:txBody>
          </p:sp>
        </p:grpSp>
        <p:grpSp>
          <p:nvGrpSpPr>
            <p:cNvPr id="6" name="Group 41"/>
            <p:cNvGrpSpPr>
              <a:grpSpLocks/>
            </p:cNvGrpSpPr>
            <p:nvPr/>
          </p:nvGrpSpPr>
          <p:grpSpPr bwMode="auto">
            <a:xfrm>
              <a:off x="2122386" y="3055938"/>
              <a:ext cx="2700443" cy="1301750"/>
              <a:chOff x="1234" y="1925"/>
              <a:chExt cx="1570" cy="820"/>
            </a:xfrm>
          </p:grpSpPr>
          <p:sp>
            <p:nvSpPr>
              <p:cNvPr id="1021994" name="Freeform 42"/>
              <p:cNvSpPr>
                <a:spLocks/>
              </p:cNvSpPr>
              <p:nvPr/>
            </p:nvSpPr>
            <p:spPr bwMode="auto">
              <a:xfrm>
                <a:off x="1910" y="2129"/>
                <a:ext cx="894" cy="414"/>
              </a:xfrm>
              <a:custGeom>
                <a:avLst/>
                <a:gdLst/>
                <a:ahLst/>
                <a:cxnLst>
                  <a:cxn ang="0">
                    <a:pos x="158" y="0"/>
                  </a:cxn>
                  <a:cxn ang="0">
                    <a:pos x="790" y="0"/>
                  </a:cxn>
                  <a:cxn ang="0">
                    <a:pos x="629" y="414"/>
                  </a:cxn>
                  <a:cxn ang="0">
                    <a:pos x="0" y="414"/>
                  </a:cxn>
                  <a:cxn ang="0">
                    <a:pos x="158" y="0"/>
                  </a:cxn>
                </a:cxnLst>
                <a:rect l="0" t="0" r="r" b="b"/>
                <a:pathLst>
                  <a:path w="790" h="414">
                    <a:moveTo>
                      <a:pt x="158" y="0"/>
                    </a:moveTo>
                    <a:lnTo>
                      <a:pt x="790" y="0"/>
                    </a:lnTo>
                    <a:lnTo>
                      <a:pt x="629" y="414"/>
                    </a:lnTo>
                    <a:lnTo>
                      <a:pt x="0" y="414"/>
                    </a:lnTo>
                    <a:lnTo>
                      <a:pt x="158" y="0"/>
                    </a:lnTo>
                    <a:close/>
                  </a:path>
                </a:pathLst>
              </a:custGeom>
              <a:solidFill>
                <a:srgbClr val="EAEAEA"/>
              </a:solidFill>
              <a:ln w="9525">
                <a:noFill/>
                <a:round/>
                <a:headEnd/>
                <a:tailEnd/>
              </a:ln>
            </p:spPr>
            <p:txBody>
              <a:bodyPr/>
              <a:lstStyle/>
              <a:p>
                <a:endParaRPr lang="en-US" b="1" dirty="0">
                  <a:latin typeface="+mn-lt"/>
                </a:endParaRPr>
              </a:p>
            </p:txBody>
          </p:sp>
          <p:sp>
            <p:nvSpPr>
              <p:cNvPr id="1021995" name="Freeform 43"/>
              <p:cNvSpPr>
                <a:spLocks/>
              </p:cNvSpPr>
              <p:nvPr/>
            </p:nvSpPr>
            <p:spPr bwMode="auto">
              <a:xfrm>
                <a:off x="1910" y="2129"/>
                <a:ext cx="894" cy="414"/>
              </a:xfrm>
              <a:custGeom>
                <a:avLst/>
                <a:gdLst/>
                <a:ahLst/>
                <a:cxnLst>
                  <a:cxn ang="0">
                    <a:pos x="158" y="0"/>
                  </a:cxn>
                  <a:cxn ang="0">
                    <a:pos x="790" y="0"/>
                  </a:cxn>
                  <a:cxn ang="0">
                    <a:pos x="629" y="414"/>
                  </a:cxn>
                  <a:cxn ang="0">
                    <a:pos x="0" y="414"/>
                  </a:cxn>
                  <a:cxn ang="0">
                    <a:pos x="158" y="0"/>
                  </a:cxn>
                </a:cxnLst>
                <a:rect l="0" t="0" r="r" b="b"/>
                <a:pathLst>
                  <a:path w="790" h="414">
                    <a:moveTo>
                      <a:pt x="158" y="0"/>
                    </a:moveTo>
                    <a:lnTo>
                      <a:pt x="790" y="0"/>
                    </a:lnTo>
                    <a:lnTo>
                      <a:pt x="629" y="414"/>
                    </a:lnTo>
                    <a:lnTo>
                      <a:pt x="0" y="414"/>
                    </a:lnTo>
                    <a:lnTo>
                      <a:pt x="158"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b="1" dirty="0">
                  <a:latin typeface="+mn-lt"/>
                </a:endParaRPr>
              </a:p>
            </p:txBody>
          </p:sp>
          <p:sp>
            <p:nvSpPr>
              <p:cNvPr id="1021996" name="Rectangle 44"/>
              <p:cNvSpPr>
                <a:spLocks noChangeArrowheads="1"/>
              </p:cNvSpPr>
              <p:nvPr/>
            </p:nvSpPr>
            <p:spPr bwMode="auto">
              <a:xfrm>
                <a:off x="2118" y="2273"/>
                <a:ext cx="495"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Adquirir</a:t>
                </a:r>
                <a:endParaRPr lang="en-US" b="1" dirty="0">
                  <a:latin typeface="+mn-lt"/>
                </a:endParaRPr>
              </a:p>
            </p:txBody>
          </p:sp>
          <p:sp>
            <p:nvSpPr>
              <p:cNvPr id="1021997" name="Rectangle 45"/>
              <p:cNvSpPr>
                <a:spLocks noChangeArrowheads="1"/>
              </p:cNvSpPr>
              <p:nvPr/>
            </p:nvSpPr>
            <p:spPr bwMode="auto">
              <a:xfrm>
                <a:off x="1234" y="2148"/>
                <a:ext cx="723" cy="174"/>
              </a:xfrm>
              <a:prstGeom prst="rect">
                <a:avLst/>
              </a:prstGeom>
              <a:noFill/>
              <a:ln w="9525">
                <a:noFill/>
                <a:miter lim="800000"/>
                <a:headEnd/>
                <a:tailEnd/>
              </a:ln>
            </p:spPr>
            <p:txBody>
              <a:bodyPr wrap="none" lIns="0" tIns="0" rIns="0" bIns="0">
                <a:spAutoFit/>
              </a:bodyPr>
              <a:lstStyle/>
              <a:p>
                <a:pPr algn="l" eaLnBrk="1" hangingPunct="1"/>
                <a:r>
                  <a:rPr lang="en-US" b="1" dirty="0" smtClean="0">
                    <a:solidFill>
                      <a:srgbClr val="000000"/>
                    </a:solidFill>
                    <a:latin typeface="+mn-lt"/>
                  </a:rPr>
                  <a:t>Fuentes de  </a:t>
                </a:r>
                <a:endParaRPr lang="en-US" b="1" dirty="0">
                  <a:latin typeface="+mn-lt"/>
                </a:endParaRPr>
              </a:p>
            </p:txBody>
          </p:sp>
          <p:sp>
            <p:nvSpPr>
              <p:cNvPr id="1021998" name="Rectangle 46"/>
              <p:cNvSpPr>
                <a:spLocks noChangeArrowheads="1"/>
              </p:cNvSpPr>
              <p:nvPr/>
            </p:nvSpPr>
            <p:spPr bwMode="auto">
              <a:xfrm>
                <a:off x="1290" y="2343"/>
                <a:ext cx="347" cy="174"/>
              </a:xfrm>
              <a:prstGeom prst="rect">
                <a:avLst/>
              </a:prstGeom>
              <a:noFill/>
              <a:ln w="9525">
                <a:noFill/>
                <a:miter lim="800000"/>
                <a:headEnd/>
                <a:tailEnd/>
              </a:ln>
            </p:spPr>
            <p:txBody>
              <a:bodyPr wrap="none" lIns="0" tIns="0" rIns="0" bIns="0">
                <a:spAutoFit/>
              </a:bodyPr>
              <a:lstStyle/>
              <a:p>
                <a:pPr algn="l" eaLnBrk="1" hangingPunct="1"/>
                <a:r>
                  <a:rPr lang="en-US" b="1" dirty="0" err="1" smtClean="0">
                    <a:solidFill>
                      <a:srgbClr val="000000"/>
                    </a:solidFill>
                    <a:latin typeface="+mn-lt"/>
                  </a:rPr>
                  <a:t>Datos</a:t>
                </a:r>
                <a:endParaRPr lang="en-US" b="1" dirty="0">
                  <a:latin typeface="+mn-lt"/>
                </a:endParaRPr>
              </a:p>
            </p:txBody>
          </p:sp>
          <p:sp>
            <p:nvSpPr>
              <p:cNvPr id="1021999" name="Freeform 47"/>
              <p:cNvSpPr>
                <a:spLocks noEditPoints="1"/>
              </p:cNvSpPr>
              <p:nvPr/>
            </p:nvSpPr>
            <p:spPr bwMode="auto">
              <a:xfrm>
                <a:off x="1276" y="1925"/>
                <a:ext cx="626" cy="290"/>
              </a:xfrm>
              <a:custGeom>
                <a:avLst/>
                <a:gdLst/>
                <a:ahLst/>
                <a:cxnLst>
                  <a:cxn ang="0">
                    <a:pos x="8" y="0"/>
                  </a:cxn>
                  <a:cxn ang="0">
                    <a:pos x="518" y="257"/>
                  </a:cxn>
                  <a:cxn ang="0">
                    <a:pos x="510" y="276"/>
                  </a:cxn>
                  <a:cxn ang="0">
                    <a:pos x="0" y="20"/>
                  </a:cxn>
                  <a:cxn ang="0">
                    <a:pos x="8" y="0"/>
                  </a:cxn>
                  <a:cxn ang="0">
                    <a:pos x="516" y="233"/>
                  </a:cxn>
                  <a:cxn ang="0">
                    <a:pos x="554" y="287"/>
                  </a:cxn>
                  <a:cxn ang="0">
                    <a:pos x="497" y="290"/>
                  </a:cxn>
                  <a:cxn ang="0">
                    <a:pos x="516" y="233"/>
                  </a:cxn>
                </a:cxnLst>
                <a:rect l="0" t="0" r="r" b="b"/>
                <a:pathLst>
                  <a:path w="554" h="290">
                    <a:moveTo>
                      <a:pt x="8" y="0"/>
                    </a:moveTo>
                    <a:lnTo>
                      <a:pt x="518" y="257"/>
                    </a:lnTo>
                    <a:lnTo>
                      <a:pt x="510" y="276"/>
                    </a:lnTo>
                    <a:lnTo>
                      <a:pt x="0" y="20"/>
                    </a:lnTo>
                    <a:lnTo>
                      <a:pt x="8" y="0"/>
                    </a:lnTo>
                    <a:close/>
                    <a:moveTo>
                      <a:pt x="516" y="233"/>
                    </a:moveTo>
                    <a:lnTo>
                      <a:pt x="554" y="287"/>
                    </a:lnTo>
                    <a:lnTo>
                      <a:pt x="497" y="290"/>
                    </a:lnTo>
                    <a:lnTo>
                      <a:pt x="516" y="233"/>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2000" name="Freeform 48"/>
              <p:cNvSpPr>
                <a:spLocks noEditPoints="1"/>
              </p:cNvSpPr>
              <p:nvPr/>
            </p:nvSpPr>
            <p:spPr bwMode="auto">
              <a:xfrm>
                <a:off x="1276" y="2454"/>
                <a:ext cx="626" cy="291"/>
              </a:xfrm>
              <a:custGeom>
                <a:avLst/>
                <a:gdLst/>
                <a:ahLst/>
                <a:cxnLst>
                  <a:cxn ang="0">
                    <a:pos x="0" y="271"/>
                  </a:cxn>
                  <a:cxn ang="0">
                    <a:pos x="510" y="15"/>
                  </a:cxn>
                  <a:cxn ang="0">
                    <a:pos x="518" y="34"/>
                  </a:cxn>
                  <a:cxn ang="0">
                    <a:pos x="8" y="291"/>
                  </a:cxn>
                  <a:cxn ang="0">
                    <a:pos x="0" y="271"/>
                  </a:cxn>
                  <a:cxn ang="0">
                    <a:pos x="497" y="0"/>
                  </a:cxn>
                  <a:cxn ang="0">
                    <a:pos x="554" y="6"/>
                  </a:cxn>
                  <a:cxn ang="0">
                    <a:pos x="516" y="57"/>
                  </a:cxn>
                  <a:cxn ang="0">
                    <a:pos x="497" y="0"/>
                  </a:cxn>
                </a:cxnLst>
                <a:rect l="0" t="0" r="r" b="b"/>
                <a:pathLst>
                  <a:path w="554" h="291">
                    <a:moveTo>
                      <a:pt x="0" y="271"/>
                    </a:moveTo>
                    <a:lnTo>
                      <a:pt x="510" y="15"/>
                    </a:lnTo>
                    <a:lnTo>
                      <a:pt x="518" y="34"/>
                    </a:lnTo>
                    <a:lnTo>
                      <a:pt x="8" y="291"/>
                    </a:lnTo>
                    <a:lnTo>
                      <a:pt x="0" y="271"/>
                    </a:lnTo>
                    <a:close/>
                    <a:moveTo>
                      <a:pt x="497" y="0"/>
                    </a:moveTo>
                    <a:lnTo>
                      <a:pt x="554" y="6"/>
                    </a:lnTo>
                    <a:lnTo>
                      <a:pt x="516" y="57"/>
                    </a:lnTo>
                    <a:lnTo>
                      <a:pt x="497"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sp>
        <p:nvSpPr>
          <p:cNvPr id="7" name="Footer Placeholder 6"/>
          <p:cNvSpPr>
            <a:spLocks noGrp="1"/>
          </p:cNvSpPr>
          <p:nvPr>
            <p:ph type="ftr" sz="quarter" idx="11"/>
          </p:nvPr>
        </p:nvSpPr>
        <p:spPr/>
        <p:txBody>
          <a:bodyPr/>
          <a:lstStyle/>
          <a:p>
            <a:r>
              <a:rPr lang="en-US" dirty="0" smtClean="0"/>
              <a:t>©Copyright GPM 2009-2013</a:t>
            </a:r>
            <a:endParaRPr lang="en-US" dirty="0"/>
          </a:p>
        </p:txBody>
      </p:sp>
      <p:sp>
        <p:nvSpPr>
          <p:cNvPr id="8" name="Slide Number Placeholder 7"/>
          <p:cNvSpPr>
            <a:spLocks noGrp="1"/>
          </p:cNvSpPr>
          <p:nvPr>
            <p:ph type="sldNum" sz="quarter" idx="12"/>
          </p:nvPr>
        </p:nvSpPr>
        <p:spPr/>
        <p:txBody>
          <a:bodyPr/>
          <a:lstStyle/>
          <a:p>
            <a:fld id="{4BE819A1-3DD8-4179-BFD0-BF7D359F8DBD}" type="slidenum">
              <a:rPr lang="en-US" smtClean="0"/>
              <a:pPr/>
              <a:t>11</a:t>
            </a:fld>
            <a:endParaRPr lang="en-US" dirty="0"/>
          </a:p>
        </p:txBody>
      </p:sp>
    </p:spTree>
    <p:extLst>
      <p:ext uri="{BB962C8B-B14F-4D97-AF65-F5344CB8AC3E}">
        <p14:creationId xmlns:p14="http://schemas.microsoft.com/office/powerpoint/2010/main" xmlns="" val="26345135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GB" dirty="0" err="1" smtClean="0"/>
              <a:t>Productos</a:t>
            </a:r>
            <a:r>
              <a:rPr lang="en-GB" dirty="0" smtClean="0"/>
              <a:t> Claves de Información</a:t>
            </a:r>
            <a:endParaRPr lang="en-US" dirty="0"/>
          </a:p>
        </p:txBody>
      </p:sp>
      <p:grpSp>
        <p:nvGrpSpPr>
          <p:cNvPr id="2" name="Group 16"/>
          <p:cNvGrpSpPr/>
          <p:nvPr/>
        </p:nvGrpSpPr>
        <p:grpSpPr>
          <a:xfrm>
            <a:off x="1479307" y="1616530"/>
            <a:ext cx="6788168" cy="4332288"/>
            <a:chOff x="2338388" y="1689100"/>
            <a:chExt cx="6700837" cy="4332288"/>
          </a:xfrm>
        </p:grpSpPr>
        <p:sp>
          <p:nvSpPr>
            <p:cNvPr id="1024003" name="AutoShape 3"/>
            <p:cNvSpPr>
              <a:spLocks noChangeArrowheads="1"/>
            </p:cNvSpPr>
            <p:nvPr/>
          </p:nvSpPr>
          <p:spPr bwMode="auto">
            <a:xfrm>
              <a:off x="2338388" y="2425700"/>
              <a:ext cx="2216150" cy="2552700"/>
            </a:xfrm>
            <a:prstGeom prst="flowChartMultidocumen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sz="1200" dirty="0"/>
            </a:p>
          </p:txBody>
        </p:sp>
        <p:sp>
          <p:nvSpPr>
            <p:cNvPr id="1024004" name="Text Box 4"/>
            <p:cNvSpPr txBox="1">
              <a:spLocks noChangeArrowheads="1"/>
            </p:cNvSpPr>
            <p:nvPr/>
          </p:nvSpPr>
          <p:spPr bwMode="auto">
            <a:xfrm>
              <a:off x="2665413" y="2393950"/>
              <a:ext cx="1064689"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Requirements</a:t>
              </a:r>
              <a:endParaRPr lang="en-US" sz="1200" b="1" dirty="0">
                <a:solidFill>
                  <a:schemeClr val="bg1"/>
                </a:solidFill>
              </a:endParaRPr>
            </a:p>
          </p:txBody>
        </p:sp>
        <p:sp>
          <p:nvSpPr>
            <p:cNvPr id="1024005" name="Text Box 5"/>
            <p:cNvSpPr txBox="1">
              <a:spLocks noChangeArrowheads="1"/>
            </p:cNvSpPr>
            <p:nvPr/>
          </p:nvSpPr>
          <p:spPr bwMode="auto">
            <a:xfrm>
              <a:off x="2570163" y="2622550"/>
              <a:ext cx="517755"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Plans</a:t>
              </a:r>
              <a:endParaRPr lang="en-US" sz="1200" b="1" dirty="0">
                <a:solidFill>
                  <a:schemeClr val="bg1"/>
                </a:solidFill>
              </a:endParaRPr>
            </a:p>
          </p:txBody>
        </p:sp>
        <p:sp>
          <p:nvSpPr>
            <p:cNvPr id="1024006" name="Text Box 6"/>
            <p:cNvSpPr txBox="1">
              <a:spLocks noChangeArrowheads="1"/>
            </p:cNvSpPr>
            <p:nvPr/>
          </p:nvSpPr>
          <p:spPr bwMode="auto">
            <a:xfrm>
              <a:off x="2349500" y="2863850"/>
              <a:ext cx="672195"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Reports</a:t>
              </a:r>
              <a:endParaRPr lang="en-US" sz="1200" b="1" dirty="0">
                <a:solidFill>
                  <a:schemeClr val="bg1"/>
                </a:solidFill>
              </a:endParaRPr>
            </a:p>
          </p:txBody>
        </p:sp>
        <p:grpSp>
          <p:nvGrpSpPr>
            <p:cNvPr id="3" name="Group 7"/>
            <p:cNvGrpSpPr>
              <a:grpSpLocks/>
            </p:cNvGrpSpPr>
            <p:nvPr/>
          </p:nvGrpSpPr>
          <p:grpSpPr bwMode="auto">
            <a:xfrm>
              <a:off x="4389438" y="1689100"/>
              <a:ext cx="4529582" cy="812800"/>
              <a:chOff x="2552" y="1064"/>
              <a:chExt cx="2634" cy="512"/>
            </a:xfrm>
          </p:grpSpPr>
          <p:sp>
            <p:nvSpPr>
              <p:cNvPr id="1024008" name="Rectangle 8"/>
              <p:cNvSpPr>
                <a:spLocks noChangeArrowheads="1"/>
              </p:cNvSpPr>
              <p:nvPr/>
            </p:nvSpPr>
            <p:spPr bwMode="auto">
              <a:xfrm>
                <a:off x="3176" y="1064"/>
                <a:ext cx="2010" cy="368"/>
              </a:xfrm>
              <a:prstGeom prst="rect">
                <a:avLst/>
              </a:prstGeom>
              <a:noFill/>
              <a:ln w="12700" algn="ctr">
                <a:noFill/>
                <a:miter lim="800000"/>
                <a:headEnd/>
                <a:tailEnd/>
              </a:ln>
              <a:effectLst/>
            </p:spPr>
            <p:txBody>
              <a:bodyPr wrap="square">
                <a:spAutoFit/>
              </a:bodyPr>
              <a:lstStyle/>
              <a:p>
                <a:pPr algn="l" eaLnBrk="1" hangingPunct="1"/>
                <a:r>
                  <a:rPr lang="en-GB" sz="1600" b="1" dirty="0" err="1" smtClean="0"/>
                  <a:t>Caso</a:t>
                </a:r>
                <a:r>
                  <a:rPr lang="en-GB" sz="1600" b="1" dirty="0" smtClean="0"/>
                  <a:t> de </a:t>
                </a:r>
                <a:r>
                  <a:rPr lang="en-GB" sz="1600" b="1" dirty="0" err="1" smtClean="0"/>
                  <a:t>Negocio</a:t>
                </a:r>
                <a:endParaRPr lang="en-GB" sz="1600" b="1" dirty="0"/>
              </a:p>
              <a:p>
                <a:pPr algn="l" eaLnBrk="1" hangingPunct="1"/>
                <a:r>
                  <a:rPr lang="en-GB" sz="1600" b="1" dirty="0" err="1" smtClean="0"/>
                  <a:t>Especificaciones</a:t>
                </a:r>
                <a:r>
                  <a:rPr lang="en-GB" sz="1600" b="1" dirty="0" smtClean="0"/>
                  <a:t> del </a:t>
                </a:r>
                <a:r>
                  <a:rPr lang="en-GB" sz="1600" b="1" dirty="0" err="1" smtClean="0"/>
                  <a:t>Producto</a:t>
                </a:r>
                <a:endParaRPr lang="en-US" sz="1600" b="1" dirty="0"/>
              </a:p>
            </p:txBody>
          </p:sp>
          <p:sp>
            <p:nvSpPr>
              <p:cNvPr id="1024009" name="Line 9"/>
              <p:cNvSpPr>
                <a:spLocks noChangeShapeType="1"/>
              </p:cNvSpPr>
              <p:nvPr/>
            </p:nvSpPr>
            <p:spPr bwMode="auto">
              <a:xfrm flipV="1">
                <a:off x="2552" y="1192"/>
                <a:ext cx="528" cy="384"/>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nvGrpSpPr>
            <p:cNvPr id="4" name="Group 10"/>
            <p:cNvGrpSpPr>
              <a:grpSpLocks/>
            </p:cNvGrpSpPr>
            <p:nvPr/>
          </p:nvGrpSpPr>
          <p:grpSpPr bwMode="auto">
            <a:xfrm>
              <a:off x="4348163" y="3187703"/>
              <a:ext cx="4571670" cy="1058864"/>
              <a:chOff x="2528" y="2008"/>
              <a:chExt cx="2659" cy="667"/>
            </a:xfrm>
          </p:grpSpPr>
          <p:sp>
            <p:nvSpPr>
              <p:cNvPr id="1024011" name="Rectangle 11"/>
              <p:cNvSpPr>
                <a:spLocks noChangeArrowheads="1"/>
              </p:cNvSpPr>
              <p:nvPr/>
            </p:nvSpPr>
            <p:spPr bwMode="auto">
              <a:xfrm>
                <a:off x="3216" y="2152"/>
                <a:ext cx="1971" cy="523"/>
              </a:xfrm>
              <a:prstGeom prst="rect">
                <a:avLst/>
              </a:prstGeom>
              <a:noFill/>
              <a:ln w="12700" algn="ctr">
                <a:noFill/>
                <a:miter lim="800000"/>
                <a:headEnd/>
                <a:tailEnd/>
              </a:ln>
              <a:effectLst/>
            </p:spPr>
            <p:txBody>
              <a:bodyPr wrap="square">
                <a:spAutoFit/>
              </a:bodyPr>
              <a:lstStyle/>
              <a:p>
                <a:pPr algn="l" eaLnBrk="1" hangingPunct="1"/>
                <a:r>
                  <a:rPr lang="en-GB" sz="1600" b="1" dirty="0" smtClean="0"/>
                  <a:t>Plan de </a:t>
                </a:r>
                <a:r>
                  <a:rPr lang="en-GB" sz="1600" b="1" dirty="0" err="1" smtClean="0"/>
                  <a:t>Gestión</a:t>
                </a:r>
                <a:r>
                  <a:rPr lang="en-GB" sz="1600" b="1" dirty="0" smtClean="0"/>
                  <a:t> del </a:t>
                </a:r>
                <a:r>
                  <a:rPr lang="en-GB" sz="1600" b="1" dirty="0" err="1" smtClean="0"/>
                  <a:t>Proyecto</a:t>
                </a:r>
                <a:endParaRPr lang="en-GB" sz="1600" b="1" dirty="0"/>
              </a:p>
              <a:p>
                <a:pPr algn="l" eaLnBrk="1" hangingPunct="1"/>
                <a:r>
                  <a:rPr lang="en-GB" sz="1600" b="1" dirty="0" smtClean="0"/>
                  <a:t>Planes de la </a:t>
                </a:r>
                <a:r>
                  <a:rPr lang="en-GB" sz="1600" b="1" dirty="0" err="1" smtClean="0"/>
                  <a:t>Línea</a:t>
                </a:r>
                <a:r>
                  <a:rPr lang="en-GB" sz="1600" b="1" dirty="0" smtClean="0"/>
                  <a:t> Base</a:t>
                </a:r>
                <a:endParaRPr lang="en-GB" sz="1600" b="1" dirty="0"/>
              </a:p>
              <a:p>
                <a:pPr algn="l" eaLnBrk="1" hangingPunct="1"/>
                <a:r>
                  <a:rPr lang="en-GB" sz="1600" b="1" dirty="0" smtClean="0"/>
                  <a:t>Plan de </a:t>
                </a:r>
                <a:r>
                  <a:rPr lang="en-GB" sz="1600" b="1" dirty="0" err="1" smtClean="0"/>
                  <a:t>Entrega</a:t>
                </a:r>
                <a:endParaRPr lang="en-US" sz="1600" b="1" dirty="0"/>
              </a:p>
            </p:txBody>
          </p:sp>
          <p:sp>
            <p:nvSpPr>
              <p:cNvPr id="1024012" name="Line 12"/>
              <p:cNvSpPr>
                <a:spLocks noChangeShapeType="1"/>
              </p:cNvSpPr>
              <p:nvPr/>
            </p:nvSpPr>
            <p:spPr bwMode="auto">
              <a:xfrm>
                <a:off x="2528" y="2008"/>
                <a:ext cx="592" cy="216"/>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nvGrpSpPr>
            <p:cNvPr id="5" name="Group 13"/>
            <p:cNvGrpSpPr>
              <a:grpSpLocks/>
            </p:cNvGrpSpPr>
            <p:nvPr/>
          </p:nvGrpSpPr>
          <p:grpSpPr bwMode="auto">
            <a:xfrm>
              <a:off x="3797300" y="4241800"/>
              <a:ext cx="5241925" cy="1779588"/>
              <a:chOff x="2208" y="2672"/>
              <a:chExt cx="3048" cy="1121"/>
            </a:xfrm>
          </p:grpSpPr>
          <p:sp>
            <p:nvSpPr>
              <p:cNvPr id="1024014" name="Text Box 14"/>
              <p:cNvSpPr txBox="1">
                <a:spLocks noChangeArrowheads="1"/>
              </p:cNvSpPr>
              <p:nvPr/>
            </p:nvSpPr>
            <p:spPr bwMode="auto">
              <a:xfrm>
                <a:off x="2390" y="3308"/>
                <a:ext cx="2866" cy="485"/>
              </a:xfrm>
              <a:prstGeom prst="rect">
                <a:avLst/>
              </a:prstGeom>
              <a:noFill/>
              <a:ln w="12700" algn="ctr">
                <a:noFill/>
                <a:miter lim="800000"/>
                <a:headEnd/>
                <a:tailEnd/>
              </a:ln>
              <a:effectLst/>
            </p:spPr>
            <p:txBody>
              <a:bodyPr>
                <a:spAutoFit/>
              </a:bodyPr>
              <a:lstStyle/>
              <a:p>
                <a:pPr marL="177800" indent="-177800" algn="l" eaLnBrk="1" hangingPunct="1">
                  <a:buFontTx/>
                  <a:buChar char="•"/>
                </a:pPr>
                <a:r>
                  <a:rPr lang="en-GB" sz="1600" b="1" dirty="0" err="1" smtClean="0"/>
                  <a:t>Informes</a:t>
                </a:r>
                <a:r>
                  <a:rPr lang="en-GB" sz="1600" b="1" dirty="0" smtClean="0"/>
                  <a:t> (Lo </a:t>
                </a:r>
                <a:r>
                  <a:rPr lang="en-GB" sz="1600" b="1" dirty="0" err="1" smtClean="0"/>
                  <a:t>destacado</a:t>
                </a:r>
                <a:r>
                  <a:rPr lang="en-GB" sz="1600" b="1" dirty="0" smtClean="0"/>
                  <a:t>, </a:t>
                </a:r>
                <a:r>
                  <a:rPr lang="en-GB" sz="1600" b="1" dirty="0" err="1" smtClean="0"/>
                  <a:t>fín</a:t>
                </a:r>
                <a:r>
                  <a:rPr lang="en-GB" sz="1600" b="1" dirty="0" smtClean="0"/>
                  <a:t> de </a:t>
                </a:r>
                <a:r>
                  <a:rPr lang="en-GB" sz="1600" b="1" dirty="0" err="1" smtClean="0"/>
                  <a:t>Etapa</a:t>
                </a:r>
                <a:r>
                  <a:rPr lang="en-GB" sz="1600" b="1" dirty="0" smtClean="0"/>
                  <a:t>, </a:t>
                </a:r>
                <a:r>
                  <a:rPr lang="en-GB" sz="1600" b="1" dirty="0" err="1" smtClean="0"/>
                  <a:t>Cierre</a:t>
                </a:r>
                <a:r>
                  <a:rPr lang="en-GB" sz="1600" b="1" dirty="0" smtClean="0"/>
                  <a:t>)</a:t>
                </a:r>
                <a:endParaRPr lang="en-GB" sz="1600" b="1" dirty="0"/>
              </a:p>
              <a:p>
                <a:pPr marL="177800" indent="-177800" algn="l" eaLnBrk="1" hangingPunct="1">
                  <a:buFontTx/>
                  <a:buChar char="•"/>
                </a:pPr>
                <a:r>
                  <a:rPr lang="en-GB" sz="1600" b="1" dirty="0" err="1" smtClean="0"/>
                  <a:t>Registros</a:t>
                </a:r>
                <a:r>
                  <a:rPr lang="en-GB" sz="1600" b="1" dirty="0" smtClean="0"/>
                  <a:t> </a:t>
                </a:r>
                <a:r>
                  <a:rPr lang="en-GB" sz="1600" b="1" dirty="0"/>
                  <a:t>(</a:t>
                </a:r>
                <a:r>
                  <a:rPr lang="en-GB" sz="1600" b="1" dirty="0" err="1" smtClean="0"/>
                  <a:t>Cambios</a:t>
                </a:r>
                <a:r>
                  <a:rPr lang="en-GB" sz="1600" b="1" dirty="0" smtClean="0"/>
                  <a:t>, </a:t>
                </a:r>
                <a:r>
                  <a:rPr lang="en-GB" sz="1600" b="1" dirty="0" err="1" smtClean="0"/>
                  <a:t>Calidad</a:t>
                </a:r>
                <a:r>
                  <a:rPr lang="en-GB" sz="1600" b="1" dirty="0" smtClean="0"/>
                  <a:t> y </a:t>
                </a:r>
                <a:r>
                  <a:rPr lang="en-GB" sz="1600" b="1" dirty="0" err="1" smtClean="0"/>
                  <a:t>Riesgos</a:t>
                </a:r>
                <a:r>
                  <a:rPr lang="en-GB" sz="1600" b="1" dirty="0" smtClean="0"/>
                  <a:t>)</a:t>
                </a:r>
                <a:endParaRPr lang="en-GB" sz="1600" b="1" dirty="0"/>
              </a:p>
              <a:p>
                <a:pPr marL="177800" indent="-177800" algn="l" eaLnBrk="1" hangingPunct="1">
                  <a:buFontTx/>
                  <a:buChar char="•"/>
                </a:pPr>
                <a:endParaRPr lang="en-GB" sz="1200" b="1" dirty="0"/>
              </a:p>
            </p:txBody>
          </p:sp>
          <p:sp>
            <p:nvSpPr>
              <p:cNvPr id="1024015" name="Line 15"/>
              <p:cNvSpPr>
                <a:spLocks noChangeShapeType="1"/>
              </p:cNvSpPr>
              <p:nvPr/>
            </p:nvSpPr>
            <p:spPr bwMode="auto">
              <a:xfrm>
                <a:off x="2208" y="2672"/>
                <a:ext cx="496" cy="600"/>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sp>
        <p:nvSpPr>
          <p:cNvPr id="6" name="Footer Placeholder 5"/>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12</a:t>
            </a:fld>
            <a:endParaRPr lang="en-US" dirty="0"/>
          </a:p>
        </p:txBody>
      </p:sp>
    </p:spTree>
    <p:extLst>
      <p:ext uri="{BB962C8B-B14F-4D97-AF65-F5344CB8AC3E}">
        <p14:creationId xmlns:p14="http://schemas.microsoft.com/office/powerpoint/2010/main" xmlns="" val="41013589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Habilidades</a:t>
            </a:r>
            <a:r>
              <a:rPr lang="en-US" dirty="0" smtClean="0"/>
              <a:t> de </a:t>
            </a:r>
            <a:r>
              <a:rPr lang="en-US" dirty="0" err="1" smtClean="0"/>
              <a:t>Negociación</a:t>
            </a:r>
            <a:endParaRPr lang="en-US" dirty="0"/>
          </a:p>
        </p:txBody>
      </p:sp>
      <p:pic>
        <p:nvPicPr>
          <p:cNvPr id="6" name="Picture 4" descr="http://www.pm4girls.elizabeth-harrin.com/wp-content/uploads/2011/03/j0385553.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914400" y="1393751"/>
            <a:ext cx="3962400" cy="2830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13</a:t>
            </a:fld>
            <a:endParaRPr lang="en-US" dirty="0"/>
          </a:p>
        </p:txBody>
      </p:sp>
    </p:spTree>
    <p:extLst>
      <p:ext uri="{BB962C8B-B14F-4D97-AF65-F5344CB8AC3E}">
        <p14:creationId xmlns:p14="http://schemas.microsoft.com/office/powerpoint/2010/main" xmlns="" val="1455034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2"/>
          <p:cNvSpPr>
            <a:spLocks noGrp="1" noChangeArrowheads="1"/>
          </p:cNvSpPr>
          <p:nvPr>
            <p:ph type="title"/>
          </p:nvPr>
        </p:nvSpPr>
        <p:spPr/>
        <p:txBody>
          <a:bodyPr/>
          <a:lstStyle/>
          <a:p>
            <a:r>
              <a:rPr lang="en-GB" dirty="0" smtClean="0"/>
              <a:t>Meeting Pre-Requisites</a:t>
            </a:r>
            <a:endParaRPr lang="en-US" dirty="0"/>
          </a:p>
        </p:txBody>
      </p:sp>
      <p:sp>
        <p:nvSpPr>
          <p:cNvPr id="1757187" name="Rectangle 3"/>
          <p:cNvSpPr>
            <a:spLocks noGrp="1" noChangeArrowheads="1"/>
          </p:cNvSpPr>
          <p:nvPr>
            <p:ph type="body" idx="1"/>
          </p:nvPr>
        </p:nvSpPr>
        <p:spPr/>
        <p:txBody>
          <a:bodyPr>
            <a:normAutofit lnSpcReduction="10000"/>
          </a:bodyPr>
          <a:lstStyle/>
          <a:p>
            <a:endParaRPr lang="es-ES" dirty="0" smtClean="0"/>
          </a:p>
          <a:p>
            <a:r>
              <a:rPr lang="es-ES" dirty="0" smtClean="0"/>
              <a:t>Comprender las diferencias entre los intereses de los diferentes grupos de interés </a:t>
            </a:r>
          </a:p>
          <a:p>
            <a:pPr>
              <a:lnSpc>
                <a:spcPct val="110000"/>
              </a:lnSpc>
            </a:pPr>
            <a:r>
              <a:rPr lang="en-GB" dirty="0" smtClean="0"/>
              <a:t>Si hay </a:t>
            </a:r>
            <a:r>
              <a:rPr lang="en-GB" dirty="0" err="1" smtClean="0"/>
              <a:t>diferentes</a:t>
            </a:r>
            <a:r>
              <a:rPr lang="en-GB" dirty="0" smtClean="0"/>
              <a:t> </a:t>
            </a:r>
            <a:r>
              <a:rPr lang="en-GB" dirty="0" err="1" smtClean="0"/>
              <a:t>Puntos</a:t>
            </a:r>
            <a:r>
              <a:rPr lang="en-GB" dirty="0" smtClean="0"/>
              <a:t> de Vista o </a:t>
            </a:r>
            <a:r>
              <a:rPr lang="en-GB" dirty="0" err="1" smtClean="0"/>
              <a:t>Enfoques</a:t>
            </a:r>
            <a:endParaRPr lang="en-GB" dirty="0"/>
          </a:p>
          <a:p>
            <a:pPr>
              <a:lnSpc>
                <a:spcPct val="110000"/>
              </a:lnSpc>
            </a:pPr>
            <a:r>
              <a:rPr lang="en-GB" dirty="0" smtClean="0"/>
              <a:t>¿</a:t>
            </a:r>
            <a:r>
              <a:rPr lang="en-GB" dirty="0" err="1" smtClean="0"/>
              <a:t>Qué</a:t>
            </a:r>
            <a:r>
              <a:rPr lang="en-GB" dirty="0" smtClean="0"/>
              <a:t> </a:t>
            </a:r>
            <a:r>
              <a:rPr lang="en-GB" dirty="0" err="1" smtClean="0"/>
              <a:t>Autoridad</a:t>
            </a:r>
            <a:r>
              <a:rPr lang="en-GB" dirty="0" smtClean="0"/>
              <a:t> </a:t>
            </a:r>
            <a:r>
              <a:rPr lang="en-GB" dirty="0" err="1" smtClean="0"/>
              <a:t>existe</a:t>
            </a:r>
            <a:r>
              <a:rPr lang="en-GB" dirty="0" smtClean="0"/>
              <a:t>?</a:t>
            </a:r>
            <a:endParaRPr lang="en-GB" dirty="0"/>
          </a:p>
          <a:p>
            <a:pPr>
              <a:lnSpc>
                <a:spcPct val="110000"/>
              </a:lnSpc>
            </a:pPr>
            <a:r>
              <a:rPr lang="en-GB" dirty="0" smtClean="0"/>
              <a:t>¿Hay </a:t>
            </a:r>
            <a:r>
              <a:rPr lang="en-GB" dirty="0" err="1" smtClean="0"/>
              <a:t>algún</a:t>
            </a:r>
            <a:r>
              <a:rPr lang="en-GB" dirty="0" smtClean="0"/>
              <a:t> </a:t>
            </a:r>
            <a:r>
              <a:rPr lang="en-GB" dirty="0" err="1" smtClean="0"/>
              <a:t>Poder</a:t>
            </a:r>
            <a:r>
              <a:rPr lang="en-GB" dirty="0" smtClean="0"/>
              <a:t> o </a:t>
            </a:r>
            <a:r>
              <a:rPr lang="en-GB" dirty="0" err="1" smtClean="0"/>
              <a:t>Influencia</a:t>
            </a:r>
            <a:r>
              <a:rPr lang="en-GB" dirty="0" smtClean="0"/>
              <a:t>?</a:t>
            </a:r>
            <a:endParaRPr lang="en-GB" dirty="0"/>
          </a:p>
          <a:p>
            <a:pPr>
              <a:lnSpc>
                <a:spcPct val="110000"/>
              </a:lnSpc>
            </a:pPr>
            <a:r>
              <a:rPr lang="en-GB" dirty="0" smtClean="0"/>
              <a:t>¿</a:t>
            </a:r>
            <a:r>
              <a:rPr lang="en-GB" dirty="0" err="1" smtClean="0"/>
              <a:t>Cuáles</a:t>
            </a:r>
            <a:r>
              <a:rPr lang="en-GB" dirty="0" smtClean="0"/>
              <a:t> son los </a:t>
            </a:r>
            <a:r>
              <a:rPr lang="en-GB" dirty="0" err="1" smtClean="0"/>
              <a:t>Límites</a:t>
            </a:r>
            <a:r>
              <a:rPr lang="en-GB" dirty="0" smtClean="0"/>
              <a:t> de </a:t>
            </a:r>
            <a:r>
              <a:rPr lang="en-GB" dirty="0" err="1" smtClean="0"/>
              <a:t>Tolerancias</a:t>
            </a:r>
            <a:r>
              <a:rPr lang="en-GB" dirty="0" smtClean="0"/>
              <a:t>?</a:t>
            </a:r>
            <a:endParaRPr lang="en-GB" dirty="0"/>
          </a:p>
          <a:p>
            <a:pPr>
              <a:lnSpc>
                <a:spcPct val="110000"/>
              </a:lnSpc>
            </a:pPr>
            <a:r>
              <a:rPr lang="en-GB" dirty="0" smtClean="0"/>
              <a:t>¿</a:t>
            </a:r>
            <a:r>
              <a:rPr lang="en-GB" dirty="0" err="1" smtClean="0"/>
              <a:t>Cuál</a:t>
            </a:r>
            <a:r>
              <a:rPr lang="en-GB" dirty="0" smtClean="0"/>
              <a:t> </a:t>
            </a:r>
            <a:r>
              <a:rPr lang="en-GB" dirty="0" err="1" smtClean="0"/>
              <a:t>es</a:t>
            </a:r>
            <a:r>
              <a:rPr lang="en-GB" dirty="0" smtClean="0"/>
              <a:t> el </a:t>
            </a:r>
            <a:r>
              <a:rPr lang="en-GB" dirty="0" err="1" smtClean="0"/>
              <a:t>impacto</a:t>
            </a:r>
            <a:r>
              <a:rPr lang="en-GB" dirty="0" smtClean="0"/>
              <a:t> de la </a:t>
            </a:r>
            <a:r>
              <a:rPr lang="en-GB" dirty="0" err="1" smtClean="0"/>
              <a:t>Fracaso</a:t>
            </a:r>
            <a:r>
              <a:rPr lang="en-GB" dirty="0" smtClean="0"/>
              <a:t> o </a:t>
            </a:r>
            <a:r>
              <a:rPr lang="en-GB" dirty="0" err="1" smtClean="0"/>
              <a:t>Éxito</a:t>
            </a:r>
            <a:r>
              <a:rPr lang="en-GB" dirty="0" smtClean="0"/>
              <a:t> de </a:t>
            </a:r>
            <a:r>
              <a:rPr lang="en-GB" dirty="0" err="1" smtClean="0"/>
              <a:t>Proyecto</a:t>
            </a:r>
            <a:r>
              <a:rPr lang="en-GB" dirty="0" smtClean="0"/>
              <a:t>? </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14</a:t>
            </a:fld>
            <a:endParaRPr lang="en-US" dirty="0"/>
          </a:p>
        </p:txBody>
      </p:sp>
    </p:spTree>
    <p:extLst>
      <p:ext uri="{BB962C8B-B14F-4D97-AF65-F5344CB8AC3E}">
        <p14:creationId xmlns:p14="http://schemas.microsoft.com/office/powerpoint/2010/main" xmlns="" val="29774022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title"/>
          </p:nvPr>
        </p:nvSpPr>
        <p:spPr/>
        <p:txBody>
          <a:bodyPr/>
          <a:lstStyle/>
          <a:p>
            <a:r>
              <a:rPr lang="en-GB" dirty="0" err="1" smtClean="0">
                <a:cs typeface="Times New Roman" pitchFamily="18" charset="0"/>
              </a:rPr>
              <a:t>Proceso</a:t>
            </a:r>
            <a:r>
              <a:rPr lang="en-GB" dirty="0" smtClean="0">
                <a:cs typeface="Times New Roman" pitchFamily="18" charset="0"/>
              </a:rPr>
              <a:t> de </a:t>
            </a:r>
            <a:r>
              <a:rPr lang="en-GB" dirty="0" err="1" smtClean="0">
                <a:cs typeface="Times New Roman" pitchFamily="18" charset="0"/>
              </a:rPr>
              <a:t>Negociación</a:t>
            </a:r>
            <a:r>
              <a:rPr lang="en-GB" dirty="0" smtClean="0"/>
              <a:t> </a:t>
            </a:r>
            <a:endParaRPr lang="en-GB" dirty="0"/>
          </a:p>
        </p:txBody>
      </p:sp>
      <p:grpSp>
        <p:nvGrpSpPr>
          <p:cNvPr id="2" name="Group 10"/>
          <p:cNvGrpSpPr/>
          <p:nvPr/>
        </p:nvGrpSpPr>
        <p:grpSpPr>
          <a:xfrm>
            <a:off x="2262554" y="1295400"/>
            <a:ext cx="4618892" cy="4067175"/>
            <a:chOff x="2425700" y="1647825"/>
            <a:chExt cx="5003800" cy="4067175"/>
          </a:xfrm>
        </p:grpSpPr>
        <p:sp>
          <p:nvSpPr>
            <p:cNvPr id="1759235" name="Rectangle 3"/>
            <p:cNvSpPr>
              <a:spLocks noChangeArrowheads="1"/>
            </p:cNvSpPr>
            <p:nvPr/>
          </p:nvSpPr>
          <p:spPr bwMode="auto">
            <a:xfrm>
              <a:off x="2425700" y="1647825"/>
              <a:ext cx="2311400" cy="609600"/>
            </a:xfrm>
            <a:prstGeom prst="rect">
              <a:avLst/>
            </a:prstGeom>
            <a:ln>
              <a:headEnd type="none" w="sm" len="sm"/>
              <a:tailEnd type="none" w="lg" len="med"/>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pPr eaLnBrk="1" hangingPunct="1"/>
              <a:r>
                <a:rPr lang="en-GB" sz="1600" b="1" dirty="0" err="1" smtClean="0"/>
                <a:t>Preparación</a:t>
              </a:r>
              <a:endParaRPr lang="en-GB" sz="1600" b="1" dirty="0"/>
            </a:p>
          </p:txBody>
        </p:sp>
        <p:sp>
          <p:nvSpPr>
            <p:cNvPr id="1759236" name="Rectangle 4"/>
            <p:cNvSpPr>
              <a:spLocks noChangeArrowheads="1"/>
            </p:cNvSpPr>
            <p:nvPr/>
          </p:nvSpPr>
          <p:spPr bwMode="auto">
            <a:xfrm>
              <a:off x="3422650" y="2819400"/>
              <a:ext cx="2311400" cy="609600"/>
            </a:xfrm>
            <a:prstGeom prst="rect">
              <a:avLst/>
            </a:prstGeom>
            <a:ln>
              <a:headEnd type="none" w="sm" len="sm"/>
              <a:tailEnd type="none" w="lg" len="me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eaLnBrk="1" hangingPunct="1"/>
              <a:r>
                <a:rPr lang="en-GB" sz="1600" b="1" dirty="0" err="1" smtClean="0"/>
                <a:t>Apertura</a:t>
              </a:r>
              <a:endParaRPr lang="en-GB" sz="1600" b="1" dirty="0"/>
            </a:p>
          </p:txBody>
        </p:sp>
        <p:sp>
          <p:nvSpPr>
            <p:cNvPr id="1759237" name="Rectangle 5"/>
            <p:cNvSpPr>
              <a:spLocks noChangeArrowheads="1"/>
            </p:cNvSpPr>
            <p:nvPr/>
          </p:nvSpPr>
          <p:spPr bwMode="auto">
            <a:xfrm>
              <a:off x="4349750" y="3962400"/>
              <a:ext cx="2311400" cy="6096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600" b="1" dirty="0" err="1" smtClean="0"/>
                <a:t>Negociación</a:t>
              </a:r>
              <a:endParaRPr lang="en-GB" sz="1600" b="1" dirty="0"/>
            </a:p>
          </p:txBody>
        </p:sp>
        <p:sp>
          <p:nvSpPr>
            <p:cNvPr id="1759238" name="Rectangle 6"/>
            <p:cNvSpPr>
              <a:spLocks noChangeArrowheads="1"/>
            </p:cNvSpPr>
            <p:nvPr/>
          </p:nvSpPr>
          <p:spPr bwMode="auto">
            <a:xfrm>
              <a:off x="5118100" y="5105400"/>
              <a:ext cx="2311400" cy="609600"/>
            </a:xfrm>
            <a:prstGeom prst="rect">
              <a:avLst/>
            </a:prstGeom>
            <a:ln>
              <a:headEnd type="none" w="sm" len="sm"/>
              <a:tailEnd type="none" w="lg" len="med"/>
            </a:ln>
          </p:spPr>
          <p:style>
            <a:lnRef idx="1">
              <a:schemeClr val="accent4"/>
            </a:lnRef>
            <a:fillRef idx="3">
              <a:schemeClr val="accent4"/>
            </a:fillRef>
            <a:effectRef idx="2">
              <a:schemeClr val="accent4"/>
            </a:effectRef>
            <a:fontRef idx="minor">
              <a:schemeClr val="lt1"/>
            </a:fontRef>
          </p:style>
          <p:txBody>
            <a:bodyPr wrap="none" lIns="90000" tIns="46800" rIns="90000" bIns="46800" anchor="ctr"/>
            <a:lstStyle/>
            <a:p>
              <a:pPr eaLnBrk="1" hangingPunct="1"/>
              <a:r>
                <a:rPr lang="en-GB" sz="1600" b="1" dirty="0" err="1" smtClean="0"/>
                <a:t>Cierre</a:t>
              </a:r>
              <a:endParaRPr lang="en-GB" sz="1600" b="1" dirty="0"/>
            </a:p>
          </p:txBody>
        </p:sp>
        <p:cxnSp>
          <p:nvCxnSpPr>
            <p:cNvPr id="1759239" name="AutoShape 7"/>
            <p:cNvCxnSpPr>
              <a:cxnSpLocks noChangeShapeType="1"/>
              <a:stCxn id="1759235" idx="2"/>
              <a:endCxn id="1759236" idx="0"/>
            </p:cNvCxnSpPr>
            <p:nvPr/>
          </p:nvCxnSpPr>
          <p:spPr bwMode="auto">
            <a:xfrm rot="16200000" flipH="1">
              <a:off x="3798887" y="2039938"/>
              <a:ext cx="561975" cy="99695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1759240" name="AutoShape 8"/>
            <p:cNvCxnSpPr>
              <a:cxnSpLocks noChangeShapeType="1"/>
              <a:stCxn id="1759236" idx="2"/>
              <a:endCxn id="1759237" idx="0"/>
            </p:cNvCxnSpPr>
            <p:nvPr/>
          </p:nvCxnSpPr>
          <p:spPr bwMode="auto">
            <a:xfrm rot="16200000" flipH="1">
              <a:off x="4775200" y="3232150"/>
              <a:ext cx="533400" cy="92710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1759241" name="AutoShape 9"/>
            <p:cNvCxnSpPr>
              <a:cxnSpLocks noChangeShapeType="1"/>
              <a:stCxn id="1759237" idx="2"/>
              <a:endCxn id="1759238" idx="0"/>
            </p:cNvCxnSpPr>
            <p:nvPr/>
          </p:nvCxnSpPr>
          <p:spPr bwMode="auto">
            <a:xfrm rot="16200000" flipH="1">
              <a:off x="5622925" y="4454525"/>
              <a:ext cx="533400" cy="768350"/>
            </a:xfrm>
            <a:prstGeom prst="bentConnector3">
              <a:avLst>
                <a:gd name="adj1" fmla="val 50000"/>
              </a:avLst>
            </a:prstGeom>
            <a:noFill/>
            <a:ln w="12700" cap="sq">
              <a:solidFill>
                <a:schemeClr val="tx1"/>
              </a:solidFill>
              <a:miter lim="800000"/>
              <a:headEnd type="none" w="sm" len="sm"/>
              <a:tailEnd type="triangle" w="lg" len="med"/>
            </a:ln>
            <a:effectLst/>
          </p:spPr>
        </p:cxnSp>
      </p:gr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15</a:t>
            </a:fld>
            <a:endParaRPr lang="en-US" dirty="0"/>
          </a:p>
        </p:txBody>
      </p:sp>
    </p:spTree>
    <p:extLst>
      <p:ext uri="{BB962C8B-B14F-4D97-AF65-F5344CB8AC3E}">
        <p14:creationId xmlns:p14="http://schemas.microsoft.com/office/powerpoint/2010/main" xmlns="" val="28285691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title"/>
          </p:nvPr>
        </p:nvSpPr>
        <p:spPr/>
        <p:txBody>
          <a:bodyPr/>
          <a:lstStyle/>
          <a:p>
            <a:r>
              <a:rPr lang="en-GB" dirty="0" err="1" smtClean="0"/>
              <a:t>Preparación</a:t>
            </a:r>
            <a:endParaRPr lang="en-GB" dirty="0"/>
          </a:p>
        </p:txBody>
      </p:sp>
      <p:grpSp>
        <p:nvGrpSpPr>
          <p:cNvPr id="16" name="Group 10"/>
          <p:cNvGrpSpPr/>
          <p:nvPr/>
        </p:nvGrpSpPr>
        <p:grpSpPr>
          <a:xfrm>
            <a:off x="486508" y="1295400"/>
            <a:ext cx="4618892" cy="4067175"/>
            <a:chOff x="2425700" y="1647825"/>
            <a:chExt cx="5003800" cy="4067175"/>
          </a:xfrm>
        </p:grpSpPr>
        <p:sp>
          <p:nvSpPr>
            <p:cNvPr id="17" name="Rectangle 3"/>
            <p:cNvSpPr>
              <a:spLocks noChangeArrowheads="1"/>
            </p:cNvSpPr>
            <p:nvPr/>
          </p:nvSpPr>
          <p:spPr bwMode="auto">
            <a:xfrm>
              <a:off x="2425700" y="1647825"/>
              <a:ext cx="2311400" cy="609600"/>
            </a:xfrm>
            <a:prstGeom prst="rect">
              <a:avLst/>
            </a:prstGeom>
            <a:ln>
              <a:headEnd type="none" w="sm" len="sm"/>
              <a:tailEnd type="none" w="lg" len="med"/>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pPr eaLnBrk="1" hangingPunct="1"/>
              <a:r>
                <a:rPr lang="en-GB" sz="1600" b="1" dirty="0" err="1" smtClean="0"/>
                <a:t>Preparación</a:t>
              </a:r>
              <a:endParaRPr lang="en-GB" sz="1600" b="1" dirty="0"/>
            </a:p>
          </p:txBody>
        </p:sp>
        <p:sp>
          <p:nvSpPr>
            <p:cNvPr id="18" name="Rectangle 4"/>
            <p:cNvSpPr>
              <a:spLocks noChangeArrowheads="1"/>
            </p:cNvSpPr>
            <p:nvPr/>
          </p:nvSpPr>
          <p:spPr bwMode="auto">
            <a:xfrm>
              <a:off x="3422650" y="2819400"/>
              <a:ext cx="2311400" cy="609600"/>
            </a:xfrm>
            <a:prstGeom prst="rect">
              <a:avLst/>
            </a:prstGeom>
            <a:ln>
              <a:headEnd type="none" w="sm" len="sm"/>
              <a:tailEnd type="none" w="lg" len="me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eaLnBrk="1" hangingPunct="1"/>
              <a:r>
                <a:rPr lang="en-GB" sz="1600" b="1" dirty="0" err="1" smtClean="0"/>
                <a:t>Apertura</a:t>
              </a:r>
              <a:endParaRPr lang="en-GB" sz="1600" b="1" dirty="0"/>
            </a:p>
          </p:txBody>
        </p:sp>
        <p:sp>
          <p:nvSpPr>
            <p:cNvPr id="19" name="Rectangle 5"/>
            <p:cNvSpPr>
              <a:spLocks noChangeArrowheads="1"/>
            </p:cNvSpPr>
            <p:nvPr/>
          </p:nvSpPr>
          <p:spPr bwMode="auto">
            <a:xfrm>
              <a:off x="4349750" y="3962400"/>
              <a:ext cx="2311400" cy="6096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600" b="1" dirty="0" err="1" smtClean="0"/>
                <a:t>Negociación</a:t>
              </a:r>
              <a:endParaRPr lang="en-GB" sz="1600" b="1" dirty="0"/>
            </a:p>
          </p:txBody>
        </p:sp>
        <p:sp>
          <p:nvSpPr>
            <p:cNvPr id="27" name="Rectangle 6"/>
            <p:cNvSpPr>
              <a:spLocks noChangeArrowheads="1"/>
            </p:cNvSpPr>
            <p:nvPr/>
          </p:nvSpPr>
          <p:spPr bwMode="auto">
            <a:xfrm>
              <a:off x="5118100" y="5105400"/>
              <a:ext cx="2311400" cy="609600"/>
            </a:xfrm>
            <a:prstGeom prst="rect">
              <a:avLst/>
            </a:prstGeom>
            <a:ln>
              <a:headEnd type="none" w="sm" len="sm"/>
              <a:tailEnd type="none" w="lg" len="med"/>
            </a:ln>
          </p:spPr>
          <p:style>
            <a:lnRef idx="1">
              <a:schemeClr val="accent4"/>
            </a:lnRef>
            <a:fillRef idx="3">
              <a:schemeClr val="accent4"/>
            </a:fillRef>
            <a:effectRef idx="2">
              <a:schemeClr val="accent4"/>
            </a:effectRef>
            <a:fontRef idx="minor">
              <a:schemeClr val="lt1"/>
            </a:fontRef>
          </p:style>
          <p:txBody>
            <a:bodyPr wrap="none" lIns="90000" tIns="46800" rIns="90000" bIns="46800" anchor="ctr"/>
            <a:lstStyle/>
            <a:p>
              <a:pPr eaLnBrk="1" hangingPunct="1"/>
              <a:r>
                <a:rPr lang="en-GB" sz="1600" b="1" dirty="0" err="1" smtClean="0"/>
                <a:t>Cierre</a:t>
              </a:r>
              <a:endParaRPr lang="en-GB" sz="1600" b="1" dirty="0"/>
            </a:p>
          </p:txBody>
        </p:sp>
        <p:cxnSp>
          <p:nvCxnSpPr>
            <p:cNvPr id="29" name="AutoShape 7"/>
            <p:cNvCxnSpPr>
              <a:cxnSpLocks noChangeShapeType="1"/>
              <a:stCxn id="17" idx="2"/>
              <a:endCxn id="18" idx="0"/>
            </p:cNvCxnSpPr>
            <p:nvPr/>
          </p:nvCxnSpPr>
          <p:spPr bwMode="auto">
            <a:xfrm rot="16200000" flipH="1">
              <a:off x="3798887" y="2039938"/>
              <a:ext cx="561975" cy="99695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30" name="AutoShape 8"/>
            <p:cNvCxnSpPr>
              <a:cxnSpLocks noChangeShapeType="1"/>
              <a:stCxn id="18" idx="2"/>
              <a:endCxn id="19" idx="0"/>
            </p:cNvCxnSpPr>
            <p:nvPr/>
          </p:nvCxnSpPr>
          <p:spPr bwMode="auto">
            <a:xfrm rot="16200000" flipH="1">
              <a:off x="4775200" y="3232150"/>
              <a:ext cx="533400" cy="92710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31" name="AutoShape 9"/>
            <p:cNvCxnSpPr>
              <a:cxnSpLocks noChangeShapeType="1"/>
              <a:stCxn id="19" idx="2"/>
              <a:endCxn id="27" idx="0"/>
            </p:cNvCxnSpPr>
            <p:nvPr/>
          </p:nvCxnSpPr>
          <p:spPr bwMode="auto">
            <a:xfrm rot="16200000" flipH="1">
              <a:off x="5622925" y="4454525"/>
              <a:ext cx="533400" cy="768350"/>
            </a:xfrm>
            <a:prstGeom prst="bentConnector3">
              <a:avLst>
                <a:gd name="adj1" fmla="val 50000"/>
              </a:avLst>
            </a:prstGeom>
            <a:noFill/>
            <a:ln w="12700" cap="sq">
              <a:solidFill>
                <a:schemeClr val="tx1"/>
              </a:solidFill>
              <a:miter lim="800000"/>
              <a:headEnd type="none" w="sm" len="sm"/>
              <a:tailEnd type="triangle" w="lg" len="med"/>
            </a:ln>
            <a:effectLst/>
          </p:spPr>
        </p:cxnSp>
      </p:grpSp>
      <p:sp>
        <p:nvSpPr>
          <p:cNvPr id="32" name="Text Box 8"/>
          <p:cNvSpPr txBox="1">
            <a:spLocks noChangeArrowheads="1"/>
          </p:cNvSpPr>
          <p:nvPr/>
        </p:nvSpPr>
        <p:spPr bwMode="auto">
          <a:xfrm>
            <a:off x="4396154" y="1411664"/>
            <a:ext cx="3581400" cy="1815882"/>
          </a:xfrm>
          <a:prstGeom prst="rect">
            <a:avLst/>
          </a:prstGeom>
          <a:noFill/>
          <a:ln w="9525">
            <a:noFill/>
            <a:miter lim="800000"/>
            <a:headEnd/>
            <a:tailEnd/>
          </a:ln>
          <a:effectLst/>
        </p:spPr>
        <p:txBody>
          <a:bodyPr wrap="square">
            <a:spAutoFit/>
          </a:bodyPr>
          <a:lstStyle/>
          <a:p>
            <a:pPr marL="285750" indent="-285750">
              <a:buFont typeface="Arial" pitchFamily="34" charset="0"/>
              <a:buChar char="•"/>
            </a:pPr>
            <a:r>
              <a:rPr lang="en-GB" sz="1600" b="1" dirty="0" smtClean="0">
                <a:solidFill>
                  <a:schemeClr val="dk1"/>
                </a:solidFill>
              </a:rPr>
              <a:t>¿</a:t>
            </a:r>
            <a:r>
              <a:rPr lang="en-GB" sz="1600" b="1" dirty="0" err="1" smtClean="0">
                <a:solidFill>
                  <a:schemeClr val="dk1"/>
                </a:solidFill>
              </a:rPr>
              <a:t>Cuáles</a:t>
            </a:r>
            <a:r>
              <a:rPr lang="en-GB" sz="1600" b="1" dirty="0" smtClean="0">
                <a:solidFill>
                  <a:schemeClr val="dk1"/>
                </a:solidFill>
              </a:rPr>
              <a:t> son </a:t>
            </a:r>
            <a:r>
              <a:rPr lang="en-GB" sz="1600" b="1" dirty="0" err="1" smtClean="0">
                <a:solidFill>
                  <a:schemeClr val="dk1"/>
                </a:solidFill>
              </a:rPr>
              <a:t>sus</a:t>
            </a:r>
            <a:r>
              <a:rPr lang="en-GB" sz="1600" b="1" dirty="0" smtClean="0">
                <a:solidFill>
                  <a:schemeClr val="dk1"/>
                </a:solidFill>
              </a:rPr>
              <a:t> </a:t>
            </a:r>
            <a:r>
              <a:rPr lang="en-GB" sz="1600" b="1" dirty="0" err="1" smtClean="0">
                <a:solidFill>
                  <a:schemeClr val="dk1"/>
                </a:solidFill>
              </a:rPr>
              <a:t>Objetivos</a:t>
            </a:r>
            <a:r>
              <a:rPr lang="en-GB" sz="1600" b="1" dirty="0" smtClean="0">
                <a:solidFill>
                  <a:schemeClr val="dk1"/>
                </a:solidFill>
              </a:rPr>
              <a:t>? </a:t>
            </a:r>
            <a:endParaRPr lang="en-GB" sz="1600" b="1" dirty="0">
              <a:solidFill>
                <a:schemeClr val="dk1"/>
              </a:solidFill>
            </a:endParaRPr>
          </a:p>
          <a:p>
            <a:pPr marL="285750" indent="-285750">
              <a:buFont typeface="Arial" pitchFamily="34" charset="0"/>
              <a:buChar char="•"/>
            </a:pPr>
            <a:r>
              <a:rPr lang="en-GB" sz="1600" b="1" dirty="0" smtClean="0">
                <a:solidFill>
                  <a:schemeClr val="dk1"/>
                </a:solidFill>
              </a:rPr>
              <a:t>¿</a:t>
            </a:r>
            <a:r>
              <a:rPr lang="en-GB" sz="1600" b="1" dirty="0" err="1" smtClean="0">
                <a:solidFill>
                  <a:schemeClr val="dk1"/>
                </a:solidFill>
              </a:rPr>
              <a:t>Cuáles</a:t>
            </a:r>
            <a:r>
              <a:rPr lang="en-GB" sz="1600" b="1" dirty="0" smtClean="0">
                <a:solidFill>
                  <a:schemeClr val="dk1"/>
                </a:solidFill>
              </a:rPr>
              <a:t> son los </a:t>
            </a:r>
            <a:r>
              <a:rPr lang="en-GB" sz="1600" b="1" dirty="0" err="1" smtClean="0">
                <a:solidFill>
                  <a:schemeClr val="dk1"/>
                </a:solidFill>
              </a:rPr>
              <a:t>Objetivos</a:t>
            </a:r>
            <a:r>
              <a:rPr lang="en-GB" sz="1600" b="1" dirty="0" smtClean="0">
                <a:solidFill>
                  <a:schemeClr val="dk1"/>
                </a:solidFill>
              </a:rPr>
              <a:t> de </a:t>
            </a:r>
            <a:r>
              <a:rPr lang="en-GB" sz="1600" b="1" dirty="0" err="1" smtClean="0">
                <a:solidFill>
                  <a:schemeClr val="dk1"/>
                </a:solidFill>
              </a:rPr>
              <a:t>las</a:t>
            </a:r>
            <a:r>
              <a:rPr lang="en-GB" sz="1600" b="1" dirty="0" smtClean="0">
                <a:solidFill>
                  <a:schemeClr val="dk1"/>
                </a:solidFill>
              </a:rPr>
              <a:t> </a:t>
            </a:r>
            <a:r>
              <a:rPr lang="en-GB" sz="1600" b="1" dirty="0" err="1" smtClean="0">
                <a:solidFill>
                  <a:schemeClr val="dk1"/>
                </a:solidFill>
              </a:rPr>
              <a:t>Otras</a:t>
            </a:r>
            <a:r>
              <a:rPr lang="en-GB" sz="1600" b="1" dirty="0" smtClean="0">
                <a:solidFill>
                  <a:schemeClr val="dk1"/>
                </a:solidFill>
              </a:rPr>
              <a:t> </a:t>
            </a:r>
            <a:r>
              <a:rPr lang="en-GB" sz="1600" b="1" dirty="0" err="1" smtClean="0">
                <a:solidFill>
                  <a:schemeClr val="dk1"/>
                </a:solidFill>
              </a:rPr>
              <a:t>Partes</a:t>
            </a:r>
            <a:r>
              <a:rPr lang="en-GB" sz="1600" b="1" dirty="0" smtClean="0">
                <a:solidFill>
                  <a:schemeClr val="dk1"/>
                </a:solidFill>
              </a:rPr>
              <a:t>?</a:t>
            </a:r>
            <a:endParaRPr lang="en-GB" sz="1600" b="1" dirty="0">
              <a:solidFill>
                <a:schemeClr val="dk1"/>
              </a:solidFill>
            </a:endParaRPr>
          </a:p>
          <a:p>
            <a:pPr marL="285750" indent="-285750">
              <a:buFont typeface="Arial" pitchFamily="34" charset="0"/>
              <a:buChar char="•"/>
            </a:pPr>
            <a:r>
              <a:rPr lang="en-GB" sz="1600" b="1" dirty="0" smtClean="0">
                <a:solidFill>
                  <a:schemeClr val="dk1"/>
                </a:solidFill>
              </a:rPr>
              <a:t>¿</a:t>
            </a:r>
            <a:r>
              <a:rPr lang="en-GB" sz="1600" b="1" dirty="0" err="1" smtClean="0">
                <a:solidFill>
                  <a:schemeClr val="dk1"/>
                </a:solidFill>
              </a:rPr>
              <a:t>Cuáles</a:t>
            </a:r>
            <a:r>
              <a:rPr lang="en-GB" sz="1600" b="1" dirty="0" smtClean="0">
                <a:solidFill>
                  <a:schemeClr val="dk1"/>
                </a:solidFill>
              </a:rPr>
              <a:t> son </a:t>
            </a:r>
            <a:r>
              <a:rPr lang="en-GB" sz="1600" b="1" dirty="0" err="1" smtClean="0">
                <a:solidFill>
                  <a:schemeClr val="dk1"/>
                </a:solidFill>
              </a:rPr>
              <a:t>las</a:t>
            </a:r>
            <a:r>
              <a:rPr lang="en-GB" sz="1600" b="1" dirty="0" smtClean="0">
                <a:solidFill>
                  <a:schemeClr val="dk1"/>
                </a:solidFill>
              </a:rPr>
              <a:t> Variables</a:t>
            </a:r>
            <a:r>
              <a:rPr lang="en-GB" sz="1600" b="1" dirty="0">
                <a:solidFill>
                  <a:schemeClr val="dk1"/>
                </a:solidFill>
              </a:rPr>
              <a:t>?</a:t>
            </a:r>
          </a:p>
          <a:p>
            <a:pPr marL="285750" indent="-285750">
              <a:buFont typeface="Arial" pitchFamily="34" charset="0"/>
              <a:buChar char="•"/>
            </a:pPr>
            <a:r>
              <a:rPr lang="en-GB" sz="1600" b="1" dirty="0" smtClean="0">
                <a:solidFill>
                  <a:schemeClr val="dk1"/>
                </a:solidFill>
              </a:rPr>
              <a:t>¿</a:t>
            </a:r>
            <a:r>
              <a:rPr lang="es-ES" sz="1600" b="1" dirty="0" smtClean="0">
                <a:solidFill>
                  <a:schemeClr val="dk1"/>
                </a:solidFill>
              </a:rPr>
              <a:t>Cuál será su Oferta de Apertura?</a:t>
            </a:r>
            <a:endParaRPr lang="en-GB" sz="1600" b="1" dirty="0">
              <a:solidFill>
                <a:schemeClr val="dk1"/>
              </a:solidFill>
            </a:endParaRPr>
          </a:p>
          <a:p>
            <a:pPr marL="285750" indent="-285750">
              <a:buFont typeface="Arial" pitchFamily="34" charset="0"/>
              <a:buChar char="•"/>
            </a:pPr>
            <a:r>
              <a:rPr lang="es-ES" sz="1600" b="1" dirty="0" smtClean="0">
                <a:solidFill>
                  <a:schemeClr val="dk1"/>
                </a:solidFill>
              </a:rPr>
              <a:t>¿Dónde está usted dispuesto a hacer Concesiones?</a:t>
            </a:r>
            <a:endParaRPr lang="en-GB" sz="1600" b="1" dirty="0">
              <a:solidFill>
                <a:schemeClr val="dk1"/>
              </a:solidFill>
            </a:endParaRPr>
          </a:p>
        </p:txBody>
      </p:sp>
      <p:cxnSp>
        <p:nvCxnSpPr>
          <p:cNvPr id="33" name="Straight Arrow Connector 32"/>
          <p:cNvCxnSpPr/>
          <p:nvPr/>
        </p:nvCxnSpPr>
        <p:spPr bwMode="auto">
          <a:xfrm>
            <a:off x="2631832" y="1600200"/>
            <a:ext cx="1764322" cy="0"/>
          </a:xfrm>
          <a:prstGeom prst="straightConnector1">
            <a:avLst/>
          </a:prstGeom>
          <a:noFill/>
          <a:ln w="9525" cap="flat" cmpd="sng" algn="ctr">
            <a:solidFill>
              <a:schemeClr val="tx2"/>
            </a:solidFill>
            <a:prstDash val="solid"/>
            <a:round/>
            <a:headEnd type="none" w="med" len="med"/>
            <a:tailEnd type="arrow"/>
          </a:ln>
          <a:effectLst/>
        </p:spPr>
      </p:cxn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16</a:t>
            </a:fld>
            <a:endParaRPr lang="en-US" dirty="0"/>
          </a:p>
        </p:txBody>
      </p:sp>
    </p:spTree>
    <p:extLst>
      <p:ext uri="{BB962C8B-B14F-4D97-AF65-F5344CB8AC3E}">
        <p14:creationId xmlns:p14="http://schemas.microsoft.com/office/powerpoint/2010/main" xmlns="" val="3224825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Rectangle 2"/>
          <p:cNvSpPr>
            <a:spLocks noGrp="1" noChangeArrowheads="1"/>
          </p:cNvSpPr>
          <p:nvPr>
            <p:ph type="title"/>
          </p:nvPr>
        </p:nvSpPr>
        <p:spPr/>
        <p:txBody>
          <a:bodyPr/>
          <a:lstStyle/>
          <a:p>
            <a:r>
              <a:rPr lang="en-GB" dirty="0" err="1" smtClean="0"/>
              <a:t>Apertura</a:t>
            </a:r>
            <a:endParaRPr lang="en-GB" dirty="0"/>
          </a:p>
        </p:txBody>
      </p:sp>
      <p:grpSp>
        <p:nvGrpSpPr>
          <p:cNvPr id="14" name="Group 10"/>
          <p:cNvGrpSpPr/>
          <p:nvPr/>
        </p:nvGrpSpPr>
        <p:grpSpPr>
          <a:xfrm>
            <a:off x="486508" y="1295400"/>
            <a:ext cx="4618892" cy="4067175"/>
            <a:chOff x="2425700" y="1647825"/>
            <a:chExt cx="5003800" cy="4067175"/>
          </a:xfrm>
        </p:grpSpPr>
        <p:sp>
          <p:nvSpPr>
            <p:cNvPr id="16" name="Rectangle 3"/>
            <p:cNvSpPr>
              <a:spLocks noChangeArrowheads="1"/>
            </p:cNvSpPr>
            <p:nvPr/>
          </p:nvSpPr>
          <p:spPr bwMode="auto">
            <a:xfrm>
              <a:off x="2425700" y="1647825"/>
              <a:ext cx="2311400" cy="609600"/>
            </a:xfrm>
            <a:prstGeom prst="rect">
              <a:avLst/>
            </a:prstGeom>
            <a:ln>
              <a:headEnd type="none" w="sm" len="sm"/>
              <a:tailEnd type="none" w="lg" len="med"/>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pPr eaLnBrk="1" hangingPunct="1"/>
              <a:r>
                <a:rPr lang="en-GB" sz="1600" b="1" dirty="0" err="1" smtClean="0"/>
                <a:t>Preparación</a:t>
              </a:r>
              <a:endParaRPr lang="en-GB" sz="1600" b="1" dirty="0"/>
            </a:p>
          </p:txBody>
        </p:sp>
        <p:sp>
          <p:nvSpPr>
            <p:cNvPr id="24" name="Rectangle 4"/>
            <p:cNvSpPr>
              <a:spLocks noChangeArrowheads="1"/>
            </p:cNvSpPr>
            <p:nvPr/>
          </p:nvSpPr>
          <p:spPr bwMode="auto">
            <a:xfrm>
              <a:off x="3422650" y="2819400"/>
              <a:ext cx="2311400" cy="609600"/>
            </a:xfrm>
            <a:prstGeom prst="rect">
              <a:avLst/>
            </a:prstGeom>
            <a:ln>
              <a:headEnd type="none" w="sm" len="sm"/>
              <a:tailEnd type="none" w="lg" len="me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eaLnBrk="1" hangingPunct="1"/>
              <a:r>
                <a:rPr lang="en-GB" sz="1600" b="1" dirty="0" err="1" smtClean="0"/>
                <a:t>Apertura</a:t>
              </a:r>
              <a:endParaRPr lang="en-GB" sz="1600" b="1" dirty="0"/>
            </a:p>
          </p:txBody>
        </p:sp>
        <p:sp>
          <p:nvSpPr>
            <p:cNvPr id="26" name="Rectangle 5"/>
            <p:cNvSpPr>
              <a:spLocks noChangeArrowheads="1"/>
            </p:cNvSpPr>
            <p:nvPr/>
          </p:nvSpPr>
          <p:spPr bwMode="auto">
            <a:xfrm>
              <a:off x="4349750" y="3962400"/>
              <a:ext cx="2311400" cy="6096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600" b="1" dirty="0" err="1" smtClean="0"/>
                <a:t>Negociación</a:t>
              </a:r>
              <a:endParaRPr lang="en-GB" sz="1600" b="1" dirty="0"/>
            </a:p>
          </p:txBody>
        </p:sp>
        <p:sp>
          <p:nvSpPr>
            <p:cNvPr id="27" name="Rectangle 6"/>
            <p:cNvSpPr>
              <a:spLocks noChangeArrowheads="1"/>
            </p:cNvSpPr>
            <p:nvPr/>
          </p:nvSpPr>
          <p:spPr bwMode="auto">
            <a:xfrm>
              <a:off x="5118100" y="5105400"/>
              <a:ext cx="2311400" cy="609600"/>
            </a:xfrm>
            <a:prstGeom prst="rect">
              <a:avLst/>
            </a:prstGeom>
            <a:ln>
              <a:headEnd type="none" w="sm" len="sm"/>
              <a:tailEnd type="none" w="lg" len="med"/>
            </a:ln>
          </p:spPr>
          <p:style>
            <a:lnRef idx="1">
              <a:schemeClr val="accent4"/>
            </a:lnRef>
            <a:fillRef idx="3">
              <a:schemeClr val="accent4"/>
            </a:fillRef>
            <a:effectRef idx="2">
              <a:schemeClr val="accent4"/>
            </a:effectRef>
            <a:fontRef idx="minor">
              <a:schemeClr val="lt1"/>
            </a:fontRef>
          </p:style>
          <p:txBody>
            <a:bodyPr wrap="none" lIns="90000" tIns="46800" rIns="90000" bIns="46800" anchor="ctr"/>
            <a:lstStyle/>
            <a:p>
              <a:pPr eaLnBrk="1" hangingPunct="1"/>
              <a:r>
                <a:rPr lang="en-GB" sz="1600" b="1" dirty="0" err="1" smtClean="0"/>
                <a:t>Cierre</a:t>
              </a:r>
              <a:endParaRPr lang="en-GB" sz="1600" b="1" dirty="0"/>
            </a:p>
          </p:txBody>
        </p:sp>
        <p:cxnSp>
          <p:nvCxnSpPr>
            <p:cNvPr id="28" name="AutoShape 7"/>
            <p:cNvCxnSpPr>
              <a:cxnSpLocks noChangeShapeType="1"/>
              <a:stCxn id="16" idx="2"/>
              <a:endCxn id="24" idx="0"/>
            </p:cNvCxnSpPr>
            <p:nvPr/>
          </p:nvCxnSpPr>
          <p:spPr bwMode="auto">
            <a:xfrm rot="16200000" flipH="1">
              <a:off x="3798887" y="2039938"/>
              <a:ext cx="561975" cy="99695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29" name="AutoShape 8"/>
            <p:cNvCxnSpPr>
              <a:cxnSpLocks noChangeShapeType="1"/>
              <a:stCxn id="24" idx="2"/>
              <a:endCxn id="26" idx="0"/>
            </p:cNvCxnSpPr>
            <p:nvPr/>
          </p:nvCxnSpPr>
          <p:spPr bwMode="auto">
            <a:xfrm rot="16200000" flipH="1">
              <a:off x="4775200" y="3232150"/>
              <a:ext cx="533400" cy="92710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30" name="AutoShape 9"/>
            <p:cNvCxnSpPr>
              <a:cxnSpLocks noChangeShapeType="1"/>
              <a:stCxn id="26" idx="2"/>
              <a:endCxn id="27" idx="0"/>
            </p:cNvCxnSpPr>
            <p:nvPr/>
          </p:nvCxnSpPr>
          <p:spPr bwMode="auto">
            <a:xfrm rot="16200000" flipH="1">
              <a:off x="5622925" y="4454525"/>
              <a:ext cx="533400" cy="768350"/>
            </a:xfrm>
            <a:prstGeom prst="bentConnector3">
              <a:avLst>
                <a:gd name="adj1" fmla="val 50000"/>
              </a:avLst>
            </a:prstGeom>
            <a:noFill/>
            <a:ln w="12700" cap="sq">
              <a:solidFill>
                <a:schemeClr val="tx1"/>
              </a:solidFill>
              <a:miter lim="800000"/>
              <a:headEnd type="none" w="sm" len="sm"/>
              <a:tailEnd type="triangle" w="lg" len="med"/>
            </a:ln>
            <a:effectLst/>
          </p:spPr>
        </p:cxnSp>
      </p:grpSp>
      <p:sp>
        <p:nvSpPr>
          <p:cNvPr id="31" name="Text Box 8"/>
          <p:cNvSpPr txBox="1">
            <a:spLocks noChangeArrowheads="1"/>
          </p:cNvSpPr>
          <p:nvPr/>
        </p:nvSpPr>
        <p:spPr bwMode="auto">
          <a:xfrm>
            <a:off x="5105400" y="1871970"/>
            <a:ext cx="4010025" cy="1663792"/>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itchFamily="34" charset="0"/>
              <a:buChar char="•"/>
            </a:pPr>
            <a:r>
              <a:rPr lang="en-GB" dirty="0" err="1" smtClean="0"/>
              <a:t>Presente</a:t>
            </a:r>
            <a:r>
              <a:rPr lang="en-GB" dirty="0" smtClean="0"/>
              <a:t> </a:t>
            </a:r>
            <a:r>
              <a:rPr lang="en-GB" dirty="0" err="1" smtClean="0"/>
              <a:t>las</a:t>
            </a:r>
            <a:r>
              <a:rPr lang="en-GB" dirty="0" smtClean="0"/>
              <a:t> </a:t>
            </a:r>
            <a:r>
              <a:rPr lang="en-GB" dirty="0" err="1" smtClean="0"/>
              <a:t>Partes</a:t>
            </a:r>
            <a:r>
              <a:rPr lang="en-GB" dirty="0" smtClean="0"/>
              <a:t> y </a:t>
            </a:r>
            <a:r>
              <a:rPr lang="en-GB" dirty="0" err="1" smtClean="0"/>
              <a:t>Explique</a:t>
            </a:r>
            <a:r>
              <a:rPr lang="en-GB" dirty="0" smtClean="0"/>
              <a:t> </a:t>
            </a:r>
            <a:r>
              <a:rPr lang="en-GB" dirty="0" err="1" smtClean="0"/>
              <a:t>sus</a:t>
            </a:r>
            <a:r>
              <a:rPr lang="en-GB" dirty="0" smtClean="0"/>
              <a:t> Roles</a:t>
            </a:r>
            <a:endParaRPr lang="en-GB" dirty="0"/>
          </a:p>
          <a:p>
            <a:pPr marL="285750" indent="-285750">
              <a:buFont typeface="Arial" pitchFamily="34" charset="0"/>
              <a:buChar char="•"/>
            </a:pPr>
            <a:r>
              <a:rPr lang="en-GB" dirty="0" err="1" smtClean="0"/>
              <a:t>Establezca</a:t>
            </a:r>
            <a:r>
              <a:rPr lang="en-GB" dirty="0" smtClean="0"/>
              <a:t> </a:t>
            </a:r>
            <a:r>
              <a:rPr lang="en-GB" dirty="0" err="1" smtClean="0"/>
              <a:t>sus</a:t>
            </a:r>
            <a:r>
              <a:rPr lang="en-GB" dirty="0" smtClean="0"/>
              <a:t> </a:t>
            </a:r>
            <a:r>
              <a:rPr lang="en-GB" dirty="0" err="1" smtClean="0"/>
              <a:t>Objetivos</a:t>
            </a:r>
            <a:endParaRPr lang="en-GB" dirty="0"/>
          </a:p>
          <a:p>
            <a:pPr marL="285750" indent="-285750">
              <a:buFont typeface="Arial" pitchFamily="34" charset="0"/>
              <a:buChar char="•"/>
            </a:pPr>
            <a:r>
              <a:rPr lang="en-GB" dirty="0"/>
              <a:t>Invite </a:t>
            </a:r>
            <a:r>
              <a:rPr lang="en-GB" dirty="0" smtClean="0"/>
              <a:t>a la </a:t>
            </a:r>
            <a:r>
              <a:rPr lang="en-GB" dirty="0" err="1" smtClean="0"/>
              <a:t>otra</a:t>
            </a:r>
            <a:r>
              <a:rPr lang="en-GB" dirty="0" smtClean="0"/>
              <a:t> parte a </a:t>
            </a:r>
            <a:r>
              <a:rPr lang="en-GB" dirty="0" err="1" smtClean="0"/>
              <a:t>que</a:t>
            </a:r>
            <a:r>
              <a:rPr lang="en-GB" dirty="0" smtClean="0"/>
              <a:t> </a:t>
            </a:r>
            <a:r>
              <a:rPr lang="en-GB" dirty="0" err="1" smtClean="0"/>
              <a:t>establezca</a:t>
            </a:r>
            <a:r>
              <a:rPr lang="en-GB" dirty="0" smtClean="0"/>
              <a:t> </a:t>
            </a:r>
            <a:r>
              <a:rPr lang="en-GB" dirty="0" err="1" smtClean="0"/>
              <a:t>sus</a:t>
            </a:r>
            <a:r>
              <a:rPr lang="en-GB" dirty="0" smtClean="0"/>
              <a:t>  </a:t>
            </a:r>
            <a:r>
              <a:rPr lang="en-GB" dirty="0" err="1" smtClean="0"/>
              <a:t>Objetivos</a:t>
            </a:r>
            <a:endParaRPr lang="en-GB" dirty="0"/>
          </a:p>
          <a:p>
            <a:pPr marL="285750" indent="-285750">
              <a:buFont typeface="Arial" pitchFamily="34" charset="0"/>
              <a:buChar char="•"/>
            </a:pPr>
            <a:r>
              <a:rPr lang="en-GB" dirty="0" err="1" smtClean="0"/>
              <a:t>Acuerde</a:t>
            </a:r>
            <a:r>
              <a:rPr lang="en-GB" dirty="0" smtClean="0"/>
              <a:t> los </a:t>
            </a:r>
            <a:r>
              <a:rPr lang="en-GB" dirty="0" err="1" smtClean="0"/>
              <a:t>Objetivos</a:t>
            </a:r>
            <a:endParaRPr lang="en-GB" dirty="0"/>
          </a:p>
        </p:txBody>
      </p:sp>
      <p:cxnSp>
        <p:nvCxnSpPr>
          <p:cNvPr id="32" name="Straight Arrow Connector 31"/>
          <p:cNvCxnSpPr/>
          <p:nvPr/>
        </p:nvCxnSpPr>
        <p:spPr bwMode="auto">
          <a:xfrm>
            <a:off x="3683977" y="2771775"/>
            <a:ext cx="1229824" cy="0"/>
          </a:xfrm>
          <a:prstGeom prst="straightConnector1">
            <a:avLst/>
          </a:prstGeom>
          <a:noFill/>
          <a:ln w="9525" cap="flat" cmpd="sng" algn="ctr">
            <a:solidFill>
              <a:schemeClr val="tx2"/>
            </a:solidFill>
            <a:prstDash val="solid"/>
            <a:round/>
            <a:headEnd type="none" w="med" len="med"/>
            <a:tailEnd type="arrow"/>
          </a:ln>
          <a:effectLst/>
        </p:spPr>
      </p:cxn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17</a:t>
            </a:fld>
            <a:endParaRPr lang="en-US" dirty="0"/>
          </a:p>
        </p:txBody>
      </p:sp>
    </p:spTree>
    <p:extLst>
      <p:ext uri="{BB962C8B-B14F-4D97-AF65-F5344CB8AC3E}">
        <p14:creationId xmlns:p14="http://schemas.microsoft.com/office/powerpoint/2010/main" xmlns="" val="2969225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Rectangle 2"/>
          <p:cNvSpPr>
            <a:spLocks noGrp="1" noChangeArrowheads="1"/>
          </p:cNvSpPr>
          <p:nvPr>
            <p:ph type="title"/>
          </p:nvPr>
        </p:nvSpPr>
        <p:spPr/>
        <p:txBody>
          <a:bodyPr/>
          <a:lstStyle/>
          <a:p>
            <a:r>
              <a:rPr lang="en-GB" dirty="0" err="1" smtClean="0"/>
              <a:t>Negociación</a:t>
            </a:r>
            <a:endParaRPr lang="en-GB" dirty="0"/>
          </a:p>
        </p:txBody>
      </p:sp>
      <p:cxnSp>
        <p:nvCxnSpPr>
          <p:cNvPr id="25" name="Straight Arrow Connector 24"/>
          <p:cNvCxnSpPr/>
          <p:nvPr/>
        </p:nvCxnSpPr>
        <p:spPr bwMode="auto">
          <a:xfrm>
            <a:off x="4396155" y="3927089"/>
            <a:ext cx="1242645" cy="0"/>
          </a:xfrm>
          <a:prstGeom prst="straightConnector1">
            <a:avLst/>
          </a:prstGeom>
          <a:noFill/>
          <a:ln w="9525" cap="flat" cmpd="sng" algn="ctr">
            <a:solidFill>
              <a:schemeClr val="tx2"/>
            </a:solidFill>
            <a:prstDash val="solid"/>
            <a:round/>
            <a:headEnd type="none" w="med" len="med"/>
            <a:tailEnd type="arrow"/>
          </a:ln>
          <a:effectLst/>
        </p:spPr>
      </p:cxnSp>
      <p:grpSp>
        <p:nvGrpSpPr>
          <p:cNvPr id="14" name="Group 10"/>
          <p:cNvGrpSpPr/>
          <p:nvPr/>
        </p:nvGrpSpPr>
        <p:grpSpPr>
          <a:xfrm>
            <a:off x="486509" y="1238250"/>
            <a:ext cx="4618892" cy="4067175"/>
            <a:chOff x="2425700" y="1647825"/>
            <a:chExt cx="5003800" cy="4067175"/>
          </a:xfrm>
        </p:grpSpPr>
        <p:sp>
          <p:nvSpPr>
            <p:cNvPr id="16" name="Rectangle 3"/>
            <p:cNvSpPr>
              <a:spLocks noChangeArrowheads="1"/>
            </p:cNvSpPr>
            <p:nvPr/>
          </p:nvSpPr>
          <p:spPr bwMode="auto">
            <a:xfrm>
              <a:off x="2425700" y="1647825"/>
              <a:ext cx="2311400" cy="609600"/>
            </a:xfrm>
            <a:prstGeom prst="rect">
              <a:avLst/>
            </a:prstGeom>
            <a:ln>
              <a:headEnd type="none" w="sm" len="sm"/>
              <a:tailEnd type="none" w="lg" len="med"/>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pPr eaLnBrk="1" hangingPunct="1"/>
              <a:r>
                <a:rPr lang="en-GB" sz="1600" b="1" dirty="0" err="1" smtClean="0"/>
                <a:t>Preparación</a:t>
              </a:r>
              <a:endParaRPr lang="en-GB" sz="1600" b="1" dirty="0"/>
            </a:p>
          </p:txBody>
        </p:sp>
        <p:sp>
          <p:nvSpPr>
            <p:cNvPr id="24" name="Rectangle 4"/>
            <p:cNvSpPr>
              <a:spLocks noChangeArrowheads="1"/>
            </p:cNvSpPr>
            <p:nvPr/>
          </p:nvSpPr>
          <p:spPr bwMode="auto">
            <a:xfrm>
              <a:off x="3422650" y="2819400"/>
              <a:ext cx="2311400" cy="609600"/>
            </a:xfrm>
            <a:prstGeom prst="rect">
              <a:avLst/>
            </a:prstGeom>
            <a:ln>
              <a:headEnd type="none" w="sm" len="sm"/>
              <a:tailEnd type="none" w="lg" len="me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eaLnBrk="1" hangingPunct="1"/>
              <a:r>
                <a:rPr lang="en-GB" sz="1600" b="1" dirty="0" err="1" smtClean="0"/>
                <a:t>Apertura</a:t>
              </a:r>
              <a:endParaRPr lang="en-GB" sz="1600" b="1" dirty="0"/>
            </a:p>
          </p:txBody>
        </p:sp>
        <p:sp>
          <p:nvSpPr>
            <p:cNvPr id="26" name="Rectangle 5"/>
            <p:cNvSpPr>
              <a:spLocks noChangeArrowheads="1"/>
            </p:cNvSpPr>
            <p:nvPr/>
          </p:nvSpPr>
          <p:spPr bwMode="auto">
            <a:xfrm>
              <a:off x="4349750" y="3962400"/>
              <a:ext cx="2311400" cy="6096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600" b="1" dirty="0" err="1" smtClean="0"/>
                <a:t>Negociación</a:t>
              </a:r>
              <a:endParaRPr lang="en-GB" sz="1600" b="1" dirty="0"/>
            </a:p>
          </p:txBody>
        </p:sp>
        <p:sp>
          <p:nvSpPr>
            <p:cNvPr id="27" name="Rectangle 6"/>
            <p:cNvSpPr>
              <a:spLocks noChangeArrowheads="1"/>
            </p:cNvSpPr>
            <p:nvPr/>
          </p:nvSpPr>
          <p:spPr bwMode="auto">
            <a:xfrm>
              <a:off x="5118100" y="5105400"/>
              <a:ext cx="2311400" cy="609600"/>
            </a:xfrm>
            <a:prstGeom prst="rect">
              <a:avLst/>
            </a:prstGeom>
            <a:ln>
              <a:headEnd type="none" w="sm" len="sm"/>
              <a:tailEnd type="none" w="lg" len="med"/>
            </a:ln>
          </p:spPr>
          <p:style>
            <a:lnRef idx="1">
              <a:schemeClr val="accent4"/>
            </a:lnRef>
            <a:fillRef idx="3">
              <a:schemeClr val="accent4"/>
            </a:fillRef>
            <a:effectRef idx="2">
              <a:schemeClr val="accent4"/>
            </a:effectRef>
            <a:fontRef idx="minor">
              <a:schemeClr val="lt1"/>
            </a:fontRef>
          </p:style>
          <p:txBody>
            <a:bodyPr wrap="none" lIns="90000" tIns="46800" rIns="90000" bIns="46800" anchor="ctr"/>
            <a:lstStyle/>
            <a:p>
              <a:pPr eaLnBrk="1" hangingPunct="1"/>
              <a:r>
                <a:rPr lang="en-GB" sz="1600" b="1" dirty="0" err="1" smtClean="0"/>
                <a:t>Cierre</a:t>
              </a:r>
              <a:endParaRPr lang="en-GB" sz="1600" b="1" dirty="0"/>
            </a:p>
          </p:txBody>
        </p:sp>
        <p:cxnSp>
          <p:nvCxnSpPr>
            <p:cNvPr id="28" name="AutoShape 7"/>
            <p:cNvCxnSpPr>
              <a:cxnSpLocks noChangeShapeType="1"/>
              <a:stCxn id="16" idx="2"/>
              <a:endCxn id="24" idx="0"/>
            </p:cNvCxnSpPr>
            <p:nvPr/>
          </p:nvCxnSpPr>
          <p:spPr bwMode="auto">
            <a:xfrm rot="16200000" flipH="1">
              <a:off x="3798887" y="2039938"/>
              <a:ext cx="561975" cy="99695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29" name="AutoShape 8"/>
            <p:cNvCxnSpPr>
              <a:cxnSpLocks noChangeShapeType="1"/>
              <a:stCxn id="24" idx="2"/>
              <a:endCxn id="26" idx="0"/>
            </p:cNvCxnSpPr>
            <p:nvPr/>
          </p:nvCxnSpPr>
          <p:spPr bwMode="auto">
            <a:xfrm rot="16200000" flipH="1">
              <a:off x="4775200" y="3232150"/>
              <a:ext cx="533400" cy="92710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30" name="AutoShape 9"/>
            <p:cNvCxnSpPr>
              <a:cxnSpLocks noChangeShapeType="1"/>
              <a:stCxn id="26" idx="2"/>
              <a:endCxn id="27" idx="0"/>
            </p:cNvCxnSpPr>
            <p:nvPr/>
          </p:nvCxnSpPr>
          <p:spPr bwMode="auto">
            <a:xfrm rot="16200000" flipH="1">
              <a:off x="5622925" y="4454525"/>
              <a:ext cx="533400" cy="768350"/>
            </a:xfrm>
            <a:prstGeom prst="bentConnector3">
              <a:avLst>
                <a:gd name="adj1" fmla="val 50000"/>
              </a:avLst>
            </a:prstGeom>
            <a:noFill/>
            <a:ln w="12700" cap="sq">
              <a:solidFill>
                <a:schemeClr val="tx1"/>
              </a:solidFill>
              <a:miter lim="800000"/>
              <a:headEnd type="none" w="sm" len="sm"/>
              <a:tailEnd type="triangle" w="lg" len="med"/>
            </a:ln>
            <a:effectLst/>
          </p:spPr>
        </p:cxnSp>
      </p:grpSp>
      <p:sp>
        <p:nvSpPr>
          <p:cNvPr id="31" name="Text Box 8"/>
          <p:cNvSpPr txBox="1">
            <a:spLocks noChangeArrowheads="1"/>
          </p:cNvSpPr>
          <p:nvPr/>
        </p:nvSpPr>
        <p:spPr bwMode="auto">
          <a:xfrm>
            <a:off x="5791200" y="3351906"/>
            <a:ext cx="2971800" cy="1829693"/>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itchFamily="34" charset="0"/>
              <a:buChar char="•"/>
            </a:pPr>
            <a:r>
              <a:rPr lang="en-GB" dirty="0" err="1" smtClean="0"/>
              <a:t>Presente</a:t>
            </a:r>
            <a:r>
              <a:rPr lang="en-GB" dirty="0" smtClean="0"/>
              <a:t> Su </a:t>
            </a:r>
            <a:r>
              <a:rPr lang="en-GB" dirty="0" err="1" smtClean="0"/>
              <a:t>Oferta</a:t>
            </a:r>
            <a:endParaRPr lang="en-GB" dirty="0"/>
          </a:p>
          <a:p>
            <a:pPr marL="285750" indent="-285750">
              <a:buFont typeface="Arial" pitchFamily="34" charset="0"/>
              <a:buChar char="•"/>
            </a:pPr>
            <a:r>
              <a:rPr lang="en-GB" dirty="0" err="1" smtClean="0"/>
              <a:t>Evalúe</a:t>
            </a:r>
            <a:r>
              <a:rPr lang="en-GB" dirty="0" smtClean="0"/>
              <a:t> la </a:t>
            </a:r>
            <a:r>
              <a:rPr lang="en-GB" dirty="0" err="1" smtClean="0"/>
              <a:t>Respuesta</a:t>
            </a:r>
            <a:r>
              <a:rPr lang="en-GB" dirty="0" smtClean="0"/>
              <a:t> de la </a:t>
            </a:r>
            <a:r>
              <a:rPr lang="en-GB" dirty="0" err="1" smtClean="0"/>
              <a:t>otra</a:t>
            </a:r>
            <a:r>
              <a:rPr lang="en-GB" dirty="0" smtClean="0"/>
              <a:t> Parte</a:t>
            </a:r>
            <a:endParaRPr lang="en-GB" dirty="0"/>
          </a:p>
          <a:p>
            <a:pPr marL="285750" indent="-285750">
              <a:buFont typeface="Arial" pitchFamily="34" charset="0"/>
              <a:buChar char="•"/>
            </a:pPr>
            <a:r>
              <a:rPr lang="en-GB" dirty="0" err="1" smtClean="0"/>
              <a:t>Negocie</a:t>
            </a:r>
            <a:r>
              <a:rPr lang="en-GB" dirty="0" smtClean="0"/>
              <a:t> for </a:t>
            </a:r>
            <a:r>
              <a:rPr lang="en-GB" dirty="0"/>
              <a:t>Specifics</a:t>
            </a:r>
          </a:p>
          <a:p>
            <a:pPr marL="285750" indent="-285750">
              <a:buFont typeface="Arial" pitchFamily="34" charset="0"/>
              <a:buChar char="•"/>
            </a:pPr>
            <a:r>
              <a:rPr lang="en-GB" dirty="0" err="1" smtClean="0"/>
              <a:t>Busque</a:t>
            </a:r>
            <a:r>
              <a:rPr lang="en-GB" dirty="0" smtClean="0"/>
              <a:t> el </a:t>
            </a:r>
            <a:r>
              <a:rPr lang="en-GB" dirty="0" err="1" smtClean="0"/>
              <a:t>Acuerdo</a:t>
            </a:r>
            <a:endParaRPr lang="en-GB"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18</a:t>
            </a:fld>
            <a:endParaRPr lang="en-US" dirty="0"/>
          </a:p>
        </p:txBody>
      </p:sp>
    </p:spTree>
    <p:extLst>
      <p:ext uri="{BB962C8B-B14F-4D97-AF65-F5344CB8AC3E}">
        <p14:creationId xmlns:p14="http://schemas.microsoft.com/office/powerpoint/2010/main" xmlns="" val="1891904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Grp="1" noChangeArrowheads="1"/>
          </p:cNvSpPr>
          <p:nvPr>
            <p:ph type="title"/>
          </p:nvPr>
        </p:nvSpPr>
        <p:spPr>
          <a:xfrm>
            <a:off x="381000" y="-28575"/>
            <a:ext cx="6400800" cy="838200"/>
          </a:xfrm>
        </p:spPr>
        <p:txBody>
          <a:bodyPr/>
          <a:lstStyle/>
          <a:p>
            <a:r>
              <a:rPr lang="en-GB" dirty="0" err="1" smtClean="0"/>
              <a:t>Cierre</a:t>
            </a:r>
            <a:endParaRPr lang="en-GB" dirty="0"/>
          </a:p>
        </p:txBody>
      </p:sp>
      <p:cxnSp>
        <p:nvCxnSpPr>
          <p:cNvPr id="25" name="Straight Arrow Connector 24"/>
          <p:cNvCxnSpPr/>
          <p:nvPr/>
        </p:nvCxnSpPr>
        <p:spPr bwMode="auto">
          <a:xfrm>
            <a:off x="4909885" y="5068495"/>
            <a:ext cx="728915" cy="3567"/>
          </a:xfrm>
          <a:prstGeom prst="straightConnector1">
            <a:avLst/>
          </a:prstGeom>
          <a:noFill/>
          <a:ln w="9525" cap="flat" cmpd="sng" algn="ctr">
            <a:solidFill>
              <a:schemeClr val="tx2"/>
            </a:solidFill>
            <a:prstDash val="solid"/>
            <a:round/>
            <a:headEnd type="none" w="med" len="med"/>
            <a:tailEnd type="arrow"/>
          </a:ln>
          <a:effectLst/>
        </p:spPr>
      </p:cxnSp>
      <p:grpSp>
        <p:nvGrpSpPr>
          <p:cNvPr id="16" name="Group 10"/>
          <p:cNvGrpSpPr/>
          <p:nvPr/>
        </p:nvGrpSpPr>
        <p:grpSpPr>
          <a:xfrm>
            <a:off x="440140" y="1309687"/>
            <a:ext cx="4618892" cy="4067175"/>
            <a:chOff x="2425700" y="1647825"/>
            <a:chExt cx="5003800" cy="4067175"/>
          </a:xfrm>
        </p:grpSpPr>
        <p:sp>
          <p:nvSpPr>
            <p:cNvPr id="24" name="Rectangle 3"/>
            <p:cNvSpPr>
              <a:spLocks noChangeArrowheads="1"/>
            </p:cNvSpPr>
            <p:nvPr/>
          </p:nvSpPr>
          <p:spPr bwMode="auto">
            <a:xfrm>
              <a:off x="2425700" y="1647825"/>
              <a:ext cx="2311400" cy="609600"/>
            </a:xfrm>
            <a:prstGeom prst="rect">
              <a:avLst/>
            </a:prstGeom>
            <a:ln>
              <a:headEnd type="none" w="sm" len="sm"/>
              <a:tailEnd type="none" w="lg" len="med"/>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pPr eaLnBrk="1" hangingPunct="1"/>
              <a:r>
                <a:rPr lang="en-GB" sz="1600" b="1" dirty="0" err="1" smtClean="0"/>
                <a:t>Preparación</a:t>
              </a:r>
              <a:endParaRPr lang="en-GB" sz="1600" b="1" dirty="0"/>
            </a:p>
          </p:txBody>
        </p:sp>
        <p:sp>
          <p:nvSpPr>
            <p:cNvPr id="26" name="Rectangle 4"/>
            <p:cNvSpPr>
              <a:spLocks noChangeArrowheads="1"/>
            </p:cNvSpPr>
            <p:nvPr/>
          </p:nvSpPr>
          <p:spPr bwMode="auto">
            <a:xfrm>
              <a:off x="3422650" y="2819400"/>
              <a:ext cx="2311400" cy="609600"/>
            </a:xfrm>
            <a:prstGeom prst="rect">
              <a:avLst/>
            </a:prstGeom>
            <a:ln>
              <a:headEnd type="none" w="sm" len="sm"/>
              <a:tailEnd type="none" w="lg" len="me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eaLnBrk="1" hangingPunct="1"/>
              <a:r>
                <a:rPr lang="en-GB" sz="1600" b="1" dirty="0" err="1" smtClean="0"/>
                <a:t>Apertura</a:t>
              </a:r>
              <a:endParaRPr lang="en-GB" sz="1600" b="1" dirty="0"/>
            </a:p>
          </p:txBody>
        </p:sp>
        <p:sp>
          <p:nvSpPr>
            <p:cNvPr id="27" name="Rectangle 5"/>
            <p:cNvSpPr>
              <a:spLocks noChangeArrowheads="1"/>
            </p:cNvSpPr>
            <p:nvPr/>
          </p:nvSpPr>
          <p:spPr bwMode="auto">
            <a:xfrm>
              <a:off x="4349750" y="3962400"/>
              <a:ext cx="2311400" cy="6096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600" b="1" dirty="0" err="1" smtClean="0"/>
                <a:t>Negociación</a:t>
              </a:r>
              <a:endParaRPr lang="en-GB" sz="1600" b="1" dirty="0"/>
            </a:p>
          </p:txBody>
        </p:sp>
        <p:sp>
          <p:nvSpPr>
            <p:cNvPr id="28" name="Rectangle 6"/>
            <p:cNvSpPr>
              <a:spLocks noChangeArrowheads="1"/>
            </p:cNvSpPr>
            <p:nvPr/>
          </p:nvSpPr>
          <p:spPr bwMode="auto">
            <a:xfrm>
              <a:off x="5118100" y="5105400"/>
              <a:ext cx="2311400" cy="609600"/>
            </a:xfrm>
            <a:prstGeom prst="rect">
              <a:avLst/>
            </a:prstGeom>
            <a:ln>
              <a:headEnd type="none" w="sm" len="sm"/>
              <a:tailEnd type="none" w="lg" len="med"/>
            </a:ln>
          </p:spPr>
          <p:style>
            <a:lnRef idx="1">
              <a:schemeClr val="accent4"/>
            </a:lnRef>
            <a:fillRef idx="3">
              <a:schemeClr val="accent4"/>
            </a:fillRef>
            <a:effectRef idx="2">
              <a:schemeClr val="accent4"/>
            </a:effectRef>
            <a:fontRef idx="minor">
              <a:schemeClr val="lt1"/>
            </a:fontRef>
          </p:style>
          <p:txBody>
            <a:bodyPr wrap="none" lIns="90000" tIns="46800" rIns="90000" bIns="46800" anchor="ctr"/>
            <a:lstStyle/>
            <a:p>
              <a:pPr eaLnBrk="1" hangingPunct="1"/>
              <a:r>
                <a:rPr lang="en-GB" sz="1600" b="1" dirty="0" err="1" smtClean="0"/>
                <a:t>Cierre</a:t>
              </a:r>
              <a:endParaRPr lang="en-GB" sz="1600" b="1" dirty="0"/>
            </a:p>
          </p:txBody>
        </p:sp>
        <p:cxnSp>
          <p:nvCxnSpPr>
            <p:cNvPr id="29" name="AutoShape 7"/>
            <p:cNvCxnSpPr>
              <a:cxnSpLocks noChangeShapeType="1"/>
              <a:stCxn id="24" idx="2"/>
              <a:endCxn id="26" idx="0"/>
            </p:cNvCxnSpPr>
            <p:nvPr/>
          </p:nvCxnSpPr>
          <p:spPr bwMode="auto">
            <a:xfrm rot="16200000" flipH="1">
              <a:off x="3798887" y="2039938"/>
              <a:ext cx="561975" cy="99695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30" name="AutoShape 8"/>
            <p:cNvCxnSpPr>
              <a:cxnSpLocks noChangeShapeType="1"/>
              <a:stCxn id="26" idx="2"/>
              <a:endCxn id="27" idx="0"/>
            </p:cNvCxnSpPr>
            <p:nvPr/>
          </p:nvCxnSpPr>
          <p:spPr bwMode="auto">
            <a:xfrm rot="16200000" flipH="1">
              <a:off x="4775200" y="3232150"/>
              <a:ext cx="533400" cy="92710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31" name="AutoShape 9"/>
            <p:cNvCxnSpPr>
              <a:cxnSpLocks noChangeShapeType="1"/>
              <a:stCxn id="27" idx="2"/>
              <a:endCxn id="28" idx="0"/>
            </p:cNvCxnSpPr>
            <p:nvPr/>
          </p:nvCxnSpPr>
          <p:spPr bwMode="auto">
            <a:xfrm rot="16200000" flipH="1">
              <a:off x="5622925" y="4454525"/>
              <a:ext cx="533400" cy="768350"/>
            </a:xfrm>
            <a:prstGeom prst="bentConnector3">
              <a:avLst>
                <a:gd name="adj1" fmla="val 50000"/>
              </a:avLst>
            </a:prstGeom>
            <a:noFill/>
            <a:ln w="12700" cap="sq">
              <a:solidFill>
                <a:schemeClr val="tx1"/>
              </a:solidFill>
              <a:miter lim="800000"/>
              <a:headEnd type="none" w="sm" len="sm"/>
              <a:tailEnd type="triangle" w="lg" len="med"/>
            </a:ln>
            <a:effectLst/>
          </p:spPr>
        </p:cxnSp>
      </p:grpSp>
      <p:sp>
        <p:nvSpPr>
          <p:cNvPr id="32" name="Text Box 8"/>
          <p:cNvSpPr txBox="1">
            <a:spLocks noChangeArrowheads="1"/>
          </p:cNvSpPr>
          <p:nvPr/>
        </p:nvSpPr>
        <p:spPr bwMode="auto">
          <a:xfrm>
            <a:off x="5638800" y="4239477"/>
            <a:ext cx="3133726" cy="1246924"/>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200" b="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itchFamily="34" charset="0"/>
              <a:buChar char="•"/>
            </a:pPr>
            <a:r>
              <a:rPr lang="en-GB" sz="1600" b="1" dirty="0" err="1" smtClean="0"/>
              <a:t>Ajustes</a:t>
            </a:r>
            <a:r>
              <a:rPr lang="en-GB" sz="1600" b="1" dirty="0" smtClean="0"/>
              <a:t> Finales</a:t>
            </a:r>
            <a:endParaRPr lang="en-GB" sz="1600" b="1" dirty="0"/>
          </a:p>
          <a:p>
            <a:pPr marL="285750" indent="-285750">
              <a:buFont typeface="Arial" pitchFamily="34" charset="0"/>
              <a:buChar char="•"/>
            </a:pPr>
            <a:r>
              <a:rPr lang="en-GB" sz="1600" b="1" dirty="0" err="1" smtClean="0"/>
              <a:t>Resuma</a:t>
            </a:r>
            <a:r>
              <a:rPr lang="en-GB" sz="1600" b="1" dirty="0" smtClean="0"/>
              <a:t> </a:t>
            </a:r>
            <a:r>
              <a:rPr lang="en-GB" sz="1600" b="1" dirty="0" err="1" smtClean="0"/>
              <a:t>Acuerdos</a:t>
            </a:r>
            <a:r>
              <a:rPr lang="en-GB" sz="1600" b="1" dirty="0" smtClean="0"/>
              <a:t> y </a:t>
            </a:r>
            <a:r>
              <a:rPr lang="en-GB" sz="1600" b="1" dirty="0" err="1" smtClean="0"/>
              <a:t>Acciones</a:t>
            </a:r>
            <a:endParaRPr lang="en-GB" sz="1600" b="1" dirty="0"/>
          </a:p>
          <a:p>
            <a:pPr marL="285750" indent="-285750">
              <a:buFont typeface="Arial" pitchFamily="34" charset="0"/>
              <a:buChar char="•"/>
            </a:pPr>
            <a:r>
              <a:rPr lang="en-GB" sz="1600" b="1" dirty="0" err="1" smtClean="0"/>
              <a:t>Programe</a:t>
            </a:r>
            <a:r>
              <a:rPr lang="en-GB" sz="1600" b="1" dirty="0" smtClean="0"/>
              <a:t> </a:t>
            </a:r>
            <a:r>
              <a:rPr lang="en-GB" sz="1600" b="1" dirty="0" err="1" smtClean="0"/>
              <a:t>Futuras</a:t>
            </a:r>
            <a:r>
              <a:rPr lang="en-GB" sz="1600" b="1" dirty="0" smtClean="0"/>
              <a:t> </a:t>
            </a:r>
            <a:r>
              <a:rPr lang="en-GB" sz="1600" b="1" dirty="0" err="1" smtClean="0"/>
              <a:t>Negociaciones</a:t>
            </a:r>
            <a:endParaRPr lang="en-GB" sz="1600" b="1"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19</a:t>
            </a:fld>
            <a:endParaRPr lang="en-US" dirty="0"/>
          </a:p>
        </p:txBody>
      </p:sp>
    </p:spTree>
    <p:extLst>
      <p:ext uri="{BB962C8B-B14F-4D97-AF65-F5344CB8AC3E}">
        <p14:creationId xmlns:p14="http://schemas.microsoft.com/office/powerpoint/2010/main" xmlns="" val="215471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j-lt"/>
              </a:rPr>
              <a:t>Gestión</a:t>
            </a:r>
            <a:r>
              <a:rPr lang="en-US" dirty="0" smtClean="0">
                <a:latin typeface="+mj-lt"/>
              </a:rPr>
              <a:t> de la </a:t>
            </a:r>
            <a:r>
              <a:rPr lang="en-US" dirty="0" err="1" smtClean="0">
                <a:latin typeface="+mj-lt"/>
              </a:rPr>
              <a:t>Configuracion</a:t>
            </a:r>
            <a:r>
              <a:rPr lang="en-US" dirty="0" smtClean="0">
                <a:latin typeface="+mj-lt"/>
              </a:rPr>
              <a:t> </a:t>
            </a:r>
            <a:endParaRPr lang="en-US" dirty="0">
              <a:latin typeface="+mj-lt"/>
            </a:endParaRPr>
          </a:p>
        </p:txBody>
      </p:sp>
      <p:sp>
        <p:nvSpPr>
          <p:cNvPr id="3" name="Text Placeholder 2"/>
          <p:cNvSpPr>
            <a:spLocks noGrp="1"/>
          </p:cNvSpPr>
          <p:nvPr>
            <p:ph type="body" idx="1"/>
          </p:nvPr>
        </p:nvSpPr>
        <p:spPr/>
        <p:txBody>
          <a:bodyPr/>
          <a:lstStyle/>
          <a:p>
            <a:r>
              <a:rPr lang="en-US" dirty="0" err="1" smtClean="0"/>
              <a:t>Haciendo</a:t>
            </a:r>
            <a:r>
              <a:rPr lang="en-US" dirty="0" smtClean="0"/>
              <a:t> </a:t>
            </a:r>
            <a:r>
              <a:rPr lang="en-US" dirty="0" err="1" smtClean="0"/>
              <a:t>que</a:t>
            </a:r>
            <a:r>
              <a:rPr lang="en-US" dirty="0" smtClean="0"/>
              <a:t> </a:t>
            </a:r>
            <a:r>
              <a:rPr lang="en-US" dirty="0" err="1" smtClean="0"/>
              <a:t>todo</a:t>
            </a:r>
            <a:r>
              <a:rPr lang="en-US" dirty="0" smtClean="0"/>
              <a:t> </a:t>
            </a:r>
            <a:r>
              <a:rPr lang="en-US" dirty="0" err="1" smtClean="0"/>
              <a:t>encaje</a:t>
            </a:r>
            <a:endParaRPr lang="en-US" dirty="0"/>
          </a:p>
        </p:txBody>
      </p:sp>
      <p:pic>
        <p:nvPicPr>
          <p:cNvPr id="25602" name="Picture 2" descr="http://techlozix.com/images/conf-mgmt-2.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62000" y="1295400"/>
            <a:ext cx="3124200" cy="26289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2</a:t>
            </a:fld>
            <a:endParaRPr lang="en-US" dirty="0"/>
          </a:p>
        </p:txBody>
      </p:sp>
    </p:spTree>
    <p:extLst>
      <p:ext uri="{BB962C8B-B14F-4D97-AF65-F5344CB8AC3E}">
        <p14:creationId xmlns:p14="http://schemas.microsoft.com/office/powerpoint/2010/main" xmlns="" val="3733097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noChangeArrowheads="1"/>
          </p:cNvSpPr>
          <p:nvPr>
            <p:ph type="title"/>
          </p:nvPr>
        </p:nvSpPr>
        <p:spPr/>
        <p:txBody>
          <a:bodyPr/>
          <a:lstStyle/>
          <a:p>
            <a:r>
              <a:rPr lang="en-GB" dirty="0" smtClean="0"/>
              <a:t>El </a:t>
            </a:r>
            <a:r>
              <a:rPr lang="en-GB" dirty="0" err="1" smtClean="0"/>
              <a:t>Poder</a:t>
            </a:r>
            <a:r>
              <a:rPr lang="en-GB" dirty="0" smtClean="0"/>
              <a:t> de la </a:t>
            </a:r>
            <a:r>
              <a:rPr lang="en-GB" dirty="0" err="1" smtClean="0"/>
              <a:t>Negociación</a:t>
            </a:r>
            <a:endParaRPr lang="en-GB" dirty="0"/>
          </a:p>
        </p:txBody>
      </p:sp>
      <p:grpSp>
        <p:nvGrpSpPr>
          <p:cNvPr id="2" name="Group 21"/>
          <p:cNvGrpSpPr/>
          <p:nvPr/>
        </p:nvGrpSpPr>
        <p:grpSpPr>
          <a:xfrm>
            <a:off x="2399567" y="1701800"/>
            <a:ext cx="4344866" cy="3943350"/>
            <a:chOff x="3013075" y="1701800"/>
            <a:chExt cx="4706938" cy="3943350"/>
          </a:xfrm>
        </p:grpSpPr>
        <p:grpSp>
          <p:nvGrpSpPr>
            <p:cNvPr id="3" name="Group 3"/>
            <p:cNvGrpSpPr>
              <a:grpSpLocks/>
            </p:cNvGrpSpPr>
            <p:nvPr/>
          </p:nvGrpSpPr>
          <p:grpSpPr bwMode="auto">
            <a:xfrm>
              <a:off x="4221162" y="1701800"/>
              <a:ext cx="2295524" cy="1922463"/>
              <a:chOff x="2818" y="1056"/>
              <a:chExt cx="1447" cy="1211"/>
            </a:xfrm>
          </p:grpSpPr>
          <p:sp>
            <p:nvSpPr>
              <p:cNvPr id="1773572" name="AutoShape 4"/>
              <p:cNvSpPr>
                <a:spLocks noChangeArrowheads="1"/>
              </p:cNvSpPr>
              <p:nvPr/>
            </p:nvSpPr>
            <p:spPr bwMode="auto">
              <a:xfrm flipV="1">
                <a:off x="2818" y="1056"/>
                <a:ext cx="1447" cy="1211"/>
              </a:xfrm>
              <a:prstGeom prst="triangle">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rot="10800000" wrap="none" anchor="ctr"/>
              <a:lstStyle/>
              <a:p>
                <a:endParaRPr lang="en-US" b="1" dirty="0"/>
              </a:p>
            </p:txBody>
          </p:sp>
          <p:sp>
            <p:nvSpPr>
              <p:cNvPr id="1773573" name="Text Box 5"/>
              <p:cNvSpPr txBox="1">
                <a:spLocks noChangeArrowheads="1"/>
              </p:cNvSpPr>
              <p:nvPr/>
            </p:nvSpPr>
            <p:spPr bwMode="auto">
              <a:xfrm>
                <a:off x="3124" y="1184"/>
                <a:ext cx="956" cy="233"/>
              </a:xfrm>
              <a:prstGeom prst="rect">
                <a:avLst/>
              </a:prstGeom>
              <a:noFill/>
              <a:ln w="9525">
                <a:noFill/>
                <a:miter lim="800000"/>
                <a:headEnd/>
                <a:tailEnd/>
              </a:ln>
              <a:effectLst/>
            </p:spPr>
            <p:txBody>
              <a:bodyPr wrap="none">
                <a:spAutoFit/>
              </a:bodyPr>
              <a:lstStyle/>
              <a:p>
                <a:pPr algn="l"/>
                <a:r>
                  <a:rPr lang="en-GB" b="1" dirty="0" err="1" smtClean="0"/>
                  <a:t>Recompensa</a:t>
                </a:r>
                <a:endParaRPr lang="en-GB" b="1" dirty="0"/>
              </a:p>
            </p:txBody>
          </p:sp>
        </p:grpSp>
        <p:grpSp>
          <p:nvGrpSpPr>
            <p:cNvPr id="4" name="Group 6"/>
            <p:cNvGrpSpPr>
              <a:grpSpLocks/>
            </p:cNvGrpSpPr>
            <p:nvPr/>
          </p:nvGrpSpPr>
          <p:grpSpPr bwMode="auto">
            <a:xfrm>
              <a:off x="3027363" y="1725613"/>
              <a:ext cx="2297112" cy="1922462"/>
              <a:chOff x="2067" y="1071"/>
              <a:chExt cx="1447" cy="1211"/>
            </a:xfrm>
          </p:grpSpPr>
          <p:sp>
            <p:nvSpPr>
              <p:cNvPr id="1773575" name="AutoShape 7"/>
              <p:cNvSpPr>
                <a:spLocks noChangeArrowheads="1"/>
              </p:cNvSpPr>
              <p:nvPr/>
            </p:nvSpPr>
            <p:spPr bwMode="auto">
              <a:xfrm>
                <a:off x="2067" y="1071"/>
                <a:ext cx="1447" cy="1211"/>
              </a:xfrm>
              <a:prstGeom prst="triangle">
                <a:avLst>
                  <a:gd name="adj"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b="1" dirty="0"/>
              </a:p>
            </p:txBody>
          </p:sp>
          <p:sp>
            <p:nvSpPr>
              <p:cNvPr id="1773576" name="Text Box 8"/>
              <p:cNvSpPr txBox="1">
                <a:spLocks noChangeArrowheads="1"/>
              </p:cNvSpPr>
              <p:nvPr/>
            </p:nvSpPr>
            <p:spPr bwMode="auto">
              <a:xfrm>
                <a:off x="2418" y="1937"/>
                <a:ext cx="763" cy="233"/>
              </a:xfrm>
              <a:prstGeom prst="rect">
                <a:avLst/>
              </a:prstGeom>
              <a:noFill/>
              <a:ln w="9525">
                <a:noFill/>
                <a:miter lim="800000"/>
                <a:headEnd/>
                <a:tailEnd/>
              </a:ln>
              <a:effectLst/>
            </p:spPr>
            <p:txBody>
              <a:bodyPr wrap="none">
                <a:spAutoFit/>
              </a:bodyPr>
              <a:lstStyle/>
              <a:p>
                <a:pPr algn="l"/>
                <a:r>
                  <a:rPr lang="en-GB" b="1" dirty="0" err="1" smtClean="0"/>
                  <a:t>Referente</a:t>
                </a:r>
                <a:endParaRPr lang="en-GB" b="1" dirty="0"/>
              </a:p>
            </p:txBody>
          </p:sp>
        </p:grpSp>
        <p:grpSp>
          <p:nvGrpSpPr>
            <p:cNvPr id="5" name="Group 9"/>
            <p:cNvGrpSpPr>
              <a:grpSpLocks/>
            </p:cNvGrpSpPr>
            <p:nvPr/>
          </p:nvGrpSpPr>
          <p:grpSpPr bwMode="auto">
            <a:xfrm>
              <a:off x="3013075" y="3713163"/>
              <a:ext cx="2297113" cy="1922462"/>
              <a:chOff x="2058" y="2323"/>
              <a:chExt cx="1447" cy="1211"/>
            </a:xfrm>
          </p:grpSpPr>
          <p:sp>
            <p:nvSpPr>
              <p:cNvPr id="1773578" name="AutoShape 10"/>
              <p:cNvSpPr>
                <a:spLocks noChangeArrowheads="1"/>
              </p:cNvSpPr>
              <p:nvPr/>
            </p:nvSpPr>
            <p:spPr bwMode="auto">
              <a:xfrm flipV="1">
                <a:off x="2058" y="2323"/>
                <a:ext cx="1447" cy="1211"/>
              </a:xfrm>
              <a:prstGeom prst="triangle">
                <a:avLst>
                  <a:gd name="adj" fmla="val 5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b="1" dirty="0"/>
              </a:p>
            </p:txBody>
          </p:sp>
          <p:sp>
            <p:nvSpPr>
              <p:cNvPr id="1773579" name="Text Box 11"/>
              <p:cNvSpPr txBox="1">
                <a:spLocks noChangeArrowheads="1"/>
              </p:cNvSpPr>
              <p:nvPr/>
            </p:nvSpPr>
            <p:spPr bwMode="auto">
              <a:xfrm>
                <a:off x="2458" y="2394"/>
                <a:ext cx="631" cy="233"/>
              </a:xfrm>
              <a:prstGeom prst="rect">
                <a:avLst/>
              </a:prstGeom>
              <a:noFill/>
              <a:ln w="9525">
                <a:noFill/>
                <a:miter lim="800000"/>
                <a:headEnd/>
                <a:tailEnd/>
              </a:ln>
              <a:effectLst/>
            </p:spPr>
            <p:txBody>
              <a:bodyPr wrap="none">
                <a:spAutoFit/>
              </a:bodyPr>
              <a:lstStyle/>
              <a:p>
                <a:pPr algn="l"/>
                <a:r>
                  <a:rPr lang="en-GB" b="1" dirty="0" err="1" smtClean="0"/>
                  <a:t>Experto</a:t>
                </a:r>
                <a:endParaRPr lang="en-GB" b="1" dirty="0"/>
              </a:p>
            </p:txBody>
          </p:sp>
        </p:grpSp>
        <p:grpSp>
          <p:nvGrpSpPr>
            <p:cNvPr id="6" name="Group 12"/>
            <p:cNvGrpSpPr>
              <a:grpSpLocks/>
            </p:cNvGrpSpPr>
            <p:nvPr/>
          </p:nvGrpSpPr>
          <p:grpSpPr bwMode="auto">
            <a:xfrm>
              <a:off x="4221163" y="3722688"/>
              <a:ext cx="2297112" cy="1922462"/>
              <a:chOff x="2819" y="2329"/>
              <a:chExt cx="1447" cy="1211"/>
            </a:xfrm>
          </p:grpSpPr>
          <p:sp>
            <p:nvSpPr>
              <p:cNvPr id="1773581" name="AutoShape 13"/>
              <p:cNvSpPr>
                <a:spLocks noChangeArrowheads="1"/>
              </p:cNvSpPr>
              <p:nvPr/>
            </p:nvSpPr>
            <p:spPr bwMode="auto">
              <a:xfrm>
                <a:off x="2819" y="2329"/>
                <a:ext cx="1447" cy="1211"/>
              </a:xfrm>
              <a:prstGeom prst="triangle">
                <a:avLst>
                  <a:gd name="adj" fmla="val 50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b="1" dirty="0"/>
              </a:p>
            </p:txBody>
          </p:sp>
          <p:sp>
            <p:nvSpPr>
              <p:cNvPr id="1773582" name="Text Box 14"/>
              <p:cNvSpPr txBox="1">
                <a:spLocks noChangeArrowheads="1"/>
              </p:cNvSpPr>
              <p:nvPr/>
            </p:nvSpPr>
            <p:spPr bwMode="auto">
              <a:xfrm>
                <a:off x="3044" y="3240"/>
                <a:ext cx="1071" cy="233"/>
              </a:xfrm>
              <a:prstGeom prst="rect">
                <a:avLst/>
              </a:prstGeom>
              <a:noFill/>
              <a:ln w="9525">
                <a:noFill/>
                <a:miter lim="800000"/>
                <a:headEnd/>
                <a:tailEnd/>
              </a:ln>
              <a:effectLst/>
            </p:spPr>
            <p:txBody>
              <a:bodyPr wrap="none">
                <a:spAutoFit/>
              </a:bodyPr>
              <a:lstStyle/>
              <a:p>
                <a:pPr algn="l"/>
                <a:r>
                  <a:rPr lang="en-GB" b="1" dirty="0" err="1" smtClean="0"/>
                  <a:t>Informacional</a:t>
                </a:r>
                <a:endParaRPr lang="en-GB" b="1" dirty="0"/>
              </a:p>
            </p:txBody>
          </p:sp>
        </p:grpSp>
        <p:grpSp>
          <p:nvGrpSpPr>
            <p:cNvPr id="7" name="Group 15"/>
            <p:cNvGrpSpPr>
              <a:grpSpLocks/>
            </p:cNvGrpSpPr>
            <p:nvPr/>
          </p:nvGrpSpPr>
          <p:grpSpPr bwMode="auto">
            <a:xfrm>
              <a:off x="5418138" y="3708400"/>
              <a:ext cx="2297112" cy="1922463"/>
              <a:chOff x="3597" y="2328"/>
              <a:chExt cx="1447" cy="1211"/>
            </a:xfrm>
          </p:grpSpPr>
          <p:sp>
            <p:nvSpPr>
              <p:cNvPr id="1773584" name="AutoShape 16"/>
              <p:cNvSpPr>
                <a:spLocks noChangeArrowheads="1"/>
              </p:cNvSpPr>
              <p:nvPr/>
            </p:nvSpPr>
            <p:spPr bwMode="auto">
              <a:xfrm flipV="1">
                <a:off x="3597" y="2328"/>
                <a:ext cx="1447" cy="1211"/>
              </a:xfrm>
              <a:prstGeom prst="triangle">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b="1" dirty="0"/>
              </a:p>
            </p:txBody>
          </p:sp>
          <p:sp>
            <p:nvSpPr>
              <p:cNvPr id="1773585" name="Text Box 17"/>
              <p:cNvSpPr txBox="1">
                <a:spLocks noChangeArrowheads="1"/>
              </p:cNvSpPr>
              <p:nvPr/>
            </p:nvSpPr>
            <p:spPr bwMode="auto">
              <a:xfrm>
                <a:off x="3874" y="2393"/>
                <a:ext cx="689" cy="233"/>
              </a:xfrm>
              <a:prstGeom prst="rect">
                <a:avLst/>
              </a:prstGeom>
              <a:noFill/>
              <a:ln w="9525">
                <a:noFill/>
                <a:miter lim="800000"/>
                <a:headEnd/>
                <a:tailEnd/>
              </a:ln>
              <a:effectLst/>
            </p:spPr>
            <p:txBody>
              <a:bodyPr wrap="none">
                <a:spAutoFit/>
              </a:bodyPr>
              <a:lstStyle/>
              <a:p>
                <a:pPr algn="l"/>
                <a:r>
                  <a:rPr lang="en-GB" b="1" dirty="0" err="1" smtClean="0"/>
                  <a:t>Legitimo</a:t>
                </a:r>
                <a:endParaRPr lang="en-GB" b="1" dirty="0"/>
              </a:p>
            </p:txBody>
          </p:sp>
        </p:grpSp>
        <p:grpSp>
          <p:nvGrpSpPr>
            <p:cNvPr id="8" name="Group 18"/>
            <p:cNvGrpSpPr>
              <a:grpSpLocks/>
            </p:cNvGrpSpPr>
            <p:nvPr/>
          </p:nvGrpSpPr>
          <p:grpSpPr bwMode="auto">
            <a:xfrm>
              <a:off x="5422900" y="1735138"/>
              <a:ext cx="2297113" cy="1922462"/>
              <a:chOff x="3576" y="1077"/>
              <a:chExt cx="1447" cy="1211"/>
            </a:xfrm>
          </p:grpSpPr>
          <p:sp>
            <p:nvSpPr>
              <p:cNvPr id="1773587" name="AutoShape 19"/>
              <p:cNvSpPr>
                <a:spLocks noChangeArrowheads="1"/>
              </p:cNvSpPr>
              <p:nvPr/>
            </p:nvSpPr>
            <p:spPr bwMode="auto">
              <a:xfrm>
                <a:off x="3576" y="1077"/>
                <a:ext cx="1447" cy="1211"/>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b="1" dirty="0"/>
              </a:p>
            </p:txBody>
          </p:sp>
          <p:sp>
            <p:nvSpPr>
              <p:cNvPr id="1773588" name="Text Box 20"/>
              <p:cNvSpPr txBox="1">
                <a:spLocks noChangeArrowheads="1"/>
              </p:cNvSpPr>
              <p:nvPr/>
            </p:nvSpPr>
            <p:spPr bwMode="auto">
              <a:xfrm>
                <a:off x="3919" y="1938"/>
                <a:ext cx="780" cy="233"/>
              </a:xfrm>
              <a:prstGeom prst="rect">
                <a:avLst/>
              </a:prstGeom>
              <a:noFill/>
              <a:ln w="9525">
                <a:noFill/>
                <a:miter lim="800000"/>
                <a:headEnd/>
                <a:tailEnd/>
              </a:ln>
              <a:effectLst/>
            </p:spPr>
            <p:txBody>
              <a:bodyPr wrap="none">
                <a:spAutoFit/>
              </a:bodyPr>
              <a:lstStyle/>
              <a:p>
                <a:pPr algn="l"/>
                <a:r>
                  <a:rPr lang="en-GB" b="1" dirty="0" err="1" smtClean="0"/>
                  <a:t>Coercitivo</a:t>
                </a:r>
                <a:endParaRPr lang="en-GB" b="1" dirty="0"/>
              </a:p>
            </p:txBody>
          </p:sp>
        </p:grpSp>
      </p:grpSp>
      <p:sp>
        <p:nvSpPr>
          <p:cNvPr id="9" name="Footer Placeholder 8"/>
          <p:cNvSpPr>
            <a:spLocks noGrp="1"/>
          </p:cNvSpPr>
          <p:nvPr>
            <p:ph type="ftr" sz="quarter" idx="11"/>
          </p:nvPr>
        </p:nvSpPr>
        <p:spPr/>
        <p:txBody>
          <a:bodyPr/>
          <a:lstStyle/>
          <a:p>
            <a:r>
              <a:rPr lang="en-US" dirty="0" smtClean="0"/>
              <a:t>©Copyright GPM 2009-2013</a:t>
            </a:r>
            <a:endParaRPr lang="en-US" dirty="0"/>
          </a:p>
        </p:txBody>
      </p:sp>
      <p:sp>
        <p:nvSpPr>
          <p:cNvPr id="10" name="Slide Number Placeholder 9"/>
          <p:cNvSpPr>
            <a:spLocks noGrp="1"/>
          </p:cNvSpPr>
          <p:nvPr>
            <p:ph type="sldNum" sz="quarter" idx="12"/>
          </p:nvPr>
        </p:nvSpPr>
        <p:spPr/>
        <p:txBody>
          <a:bodyPr/>
          <a:lstStyle/>
          <a:p>
            <a:fld id="{4BE819A1-3DD8-4179-BFD0-BF7D359F8DBD}" type="slidenum">
              <a:rPr lang="en-US" smtClean="0"/>
              <a:pPr/>
              <a:t>20</a:t>
            </a:fld>
            <a:endParaRPr lang="en-US" dirty="0"/>
          </a:p>
        </p:txBody>
      </p:sp>
    </p:spTree>
    <p:extLst>
      <p:ext uri="{BB962C8B-B14F-4D97-AF65-F5344CB8AC3E}">
        <p14:creationId xmlns:p14="http://schemas.microsoft.com/office/powerpoint/2010/main" xmlns="" val="3836909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moxiecolumbus.com/wp-content/uploads/2012/04/66202ye8n1lwg18-e13352000608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1689" y="3406092"/>
            <a:ext cx="5715000" cy="2400301"/>
          </a:xfrm>
          <a:prstGeom prst="rect">
            <a:avLst/>
          </a:prstGeom>
          <a:noFill/>
          <a:extLst>
            <a:ext uri="{909E8E84-426E-40dd-AFC4-6F175D3DCCD1}">
              <a14:hiddenFill xmlns:a14="http://schemas.microsoft.com/office/drawing/2010/main" xmlns="">
                <a:solidFill>
                  <a:srgbClr val="FFFFFF"/>
                </a:solidFill>
              </a14:hiddenFill>
            </a:ext>
          </a:extLst>
        </p:spPr>
      </p:pic>
      <p:sp>
        <p:nvSpPr>
          <p:cNvPr id="1775618" name="Rectangle 2"/>
          <p:cNvSpPr>
            <a:spLocks noGrp="1" noChangeArrowheads="1"/>
          </p:cNvSpPr>
          <p:nvPr>
            <p:ph type="title"/>
          </p:nvPr>
        </p:nvSpPr>
        <p:spPr/>
        <p:txBody>
          <a:bodyPr/>
          <a:lstStyle/>
          <a:p>
            <a:r>
              <a:rPr lang="en-GB" dirty="0" err="1" smtClean="0"/>
              <a:t>Tácticas</a:t>
            </a:r>
            <a:endParaRPr lang="en-GB" dirty="0"/>
          </a:p>
        </p:txBody>
      </p:sp>
      <p:grpSp>
        <p:nvGrpSpPr>
          <p:cNvPr id="2" name="Group 28"/>
          <p:cNvGrpSpPr/>
          <p:nvPr/>
        </p:nvGrpSpPr>
        <p:grpSpPr>
          <a:xfrm>
            <a:off x="1277816" y="1479550"/>
            <a:ext cx="6588369" cy="2749550"/>
            <a:chOff x="1960563" y="1479550"/>
            <a:chExt cx="7137400" cy="2749550"/>
          </a:xfrm>
        </p:grpSpPr>
        <p:sp>
          <p:nvSpPr>
            <p:cNvPr id="1775626" name="Oval 10"/>
            <p:cNvSpPr>
              <a:spLocks noChangeArrowheads="1"/>
            </p:cNvSpPr>
            <p:nvPr/>
          </p:nvSpPr>
          <p:spPr bwMode="auto">
            <a:xfrm>
              <a:off x="4778375" y="3862388"/>
              <a:ext cx="292100" cy="366712"/>
            </a:xfrm>
            <a:prstGeom prst="ellipse">
              <a:avLst/>
            </a:prstGeom>
            <a:solidFill>
              <a:schemeClr val="bg1"/>
            </a:solidFill>
            <a:ln w="9525">
              <a:solidFill>
                <a:schemeClr val="bg1"/>
              </a:solidFill>
              <a:round/>
              <a:headEnd/>
              <a:tailEnd/>
            </a:ln>
            <a:effectLst/>
          </p:spPr>
          <p:txBody>
            <a:bodyPr wrap="none" anchor="ctr"/>
            <a:lstStyle/>
            <a:p>
              <a:endParaRPr lang="en-US" sz="1200" b="1" dirty="0"/>
            </a:p>
          </p:txBody>
        </p:sp>
        <p:sp>
          <p:nvSpPr>
            <p:cNvPr id="1775634" name="AutoShape 18"/>
            <p:cNvSpPr>
              <a:spLocks noChangeArrowheads="1"/>
            </p:cNvSpPr>
            <p:nvPr/>
          </p:nvSpPr>
          <p:spPr bwMode="auto">
            <a:xfrm>
              <a:off x="6426200" y="1479550"/>
              <a:ext cx="2671763" cy="1873250"/>
            </a:xfrm>
            <a:prstGeom prst="cloudCallout">
              <a:avLst>
                <a:gd name="adj1" fmla="val 11984"/>
                <a:gd name="adj2" fmla="val 65168"/>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200" b="1" dirty="0"/>
            </a:p>
          </p:txBody>
        </p:sp>
        <p:sp>
          <p:nvSpPr>
            <p:cNvPr id="1775635" name="Text Box 19"/>
            <p:cNvSpPr txBox="1">
              <a:spLocks noChangeArrowheads="1"/>
            </p:cNvSpPr>
            <p:nvPr/>
          </p:nvSpPr>
          <p:spPr bwMode="auto">
            <a:xfrm>
              <a:off x="6750050" y="2760663"/>
              <a:ext cx="1164417" cy="276999"/>
            </a:xfrm>
            <a:prstGeom prst="rect">
              <a:avLst/>
            </a:prstGeom>
            <a:noFill/>
            <a:ln w="9525">
              <a:noFill/>
              <a:miter lim="800000"/>
              <a:headEnd/>
              <a:tailEnd/>
            </a:ln>
            <a:effectLst/>
          </p:spPr>
          <p:txBody>
            <a:bodyPr wrap="none">
              <a:spAutoFit/>
            </a:bodyPr>
            <a:lstStyle/>
            <a:p>
              <a:pPr algn="l"/>
              <a:r>
                <a:rPr lang="en-GB" sz="1200" b="1" dirty="0"/>
                <a:t>Segmentation</a:t>
              </a:r>
            </a:p>
          </p:txBody>
        </p:sp>
        <p:sp>
          <p:nvSpPr>
            <p:cNvPr id="1775636" name="Text Box 20"/>
            <p:cNvSpPr txBox="1">
              <a:spLocks noChangeArrowheads="1"/>
            </p:cNvSpPr>
            <p:nvPr/>
          </p:nvSpPr>
          <p:spPr bwMode="auto">
            <a:xfrm>
              <a:off x="6802438" y="1846263"/>
              <a:ext cx="842592" cy="276999"/>
            </a:xfrm>
            <a:prstGeom prst="rect">
              <a:avLst/>
            </a:prstGeom>
            <a:noFill/>
            <a:ln w="9525">
              <a:noFill/>
              <a:miter lim="800000"/>
              <a:headEnd/>
              <a:tailEnd/>
            </a:ln>
            <a:effectLst/>
          </p:spPr>
          <p:txBody>
            <a:bodyPr wrap="none">
              <a:spAutoFit/>
            </a:bodyPr>
            <a:lstStyle/>
            <a:p>
              <a:pPr algn="l"/>
              <a:r>
                <a:rPr lang="en-GB" sz="1200" b="1" dirty="0"/>
                <a:t>Time </a:t>
              </a:r>
              <a:r>
                <a:rPr lang="en-GB" sz="1200" b="1" dirty="0" smtClean="0"/>
                <a:t>Out</a:t>
              </a:r>
              <a:endParaRPr lang="en-GB" sz="1200" b="1" dirty="0"/>
            </a:p>
          </p:txBody>
        </p:sp>
        <p:sp>
          <p:nvSpPr>
            <p:cNvPr id="1775637" name="Text Box 21"/>
            <p:cNvSpPr txBox="1">
              <a:spLocks noChangeArrowheads="1"/>
            </p:cNvSpPr>
            <p:nvPr/>
          </p:nvSpPr>
          <p:spPr bwMode="auto">
            <a:xfrm>
              <a:off x="6996113" y="2300288"/>
              <a:ext cx="1474571" cy="276999"/>
            </a:xfrm>
            <a:prstGeom prst="rect">
              <a:avLst/>
            </a:prstGeom>
            <a:noFill/>
            <a:ln w="9525">
              <a:noFill/>
              <a:miter lim="800000"/>
              <a:headEnd/>
              <a:tailEnd/>
            </a:ln>
            <a:effectLst/>
          </p:spPr>
          <p:txBody>
            <a:bodyPr wrap="none">
              <a:spAutoFit/>
            </a:bodyPr>
            <a:lstStyle/>
            <a:p>
              <a:pPr algn="l"/>
              <a:r>
                <a:rPr lang="en-GB" sz="1200" b="1" dirty="0"/>
                <a:t>Leading </a:t>
              </a:r>
              <a:r>
                <a:rPr lang="en-GB" sz="1200" b="1" dirty="0" smtClean="0"/>
                <a:t>Questions</a:t>
              </a:r>
              <a:endParaRPr lang="en-GB" sz="1200" b="1" dirty="0"/>
            </a:p>
          </p:txBody>
        </p:sp>
        <p:sp>
          <p:nvSpPr>
            <p:cNvPr id="1775638" name="Text Box 22"/>
            <p:cNvSpPr txBox="1">
              <a:spLocks noChangeArrowheads="1"/>
            </p:cNvSpPr>
            <p:nvPr/>
          </p:nvSpPr>
          <p:spPr bwMode="auto">
            <a:xfrm>
              <a:off x="8013700" y="1820863"/>
              <a:ext cx="688036" cy="276999"/>
            </a:xfrm>
            <a:prstGeom prst="rect">
              <a:avLst/>
            </a:prstGeom>
            <a:noFill/>
            <a:ln w="9525">
              <a:noFill/>
              <a:miter lim="800000"/>
              <a:headEnd/>
              <a:tailEnd/>
            </a:ln>
            <a:effectLst/>
          </p:spPr>
          <p:txBody>
            <a:bodyPr wrap="none">
              <a:spAutoFit/>
            </a:bodyPr>
            <a:lstStyle/>
            <a:p>
              <a:pPr algn="l"/>
              <a:r>
                <a:rPr lang="en-GB" sz="1200" b="1" dirty="0"/>
                <a:t>Silence</a:t>
              </a:r>
            </a:p>
          </p:txBody>
        </p:sp>
        <p:sp>
          <p:nvSpPr>
            <p:cNvPr id="1775639" name="AutoShape 23"/>
            <p:cNvSpPr>
              <a:spLocks noChangeArrowheads="1"/>
            </p:cNvSpPr>
            <p:nvPr/>
          </p:nvSpPr>
          <p:spPr bwMode="auto">
            <a:xfrm flipH="1">
              <a:off x="1960563" y="1576388"/>
              <a:ext cx="2673350" cy="2178050"/>
            </a:xfrm>
            <a:prstGeom prst="cloudCallout">
              <a:avLst>
                <a:gd name="adj1" fmla="val -20756"/>
                <a:gd name="adj2" fmla="val 48904"/>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200" b="1" dirty="0"/>
            </a:p>
          </p:txBody>
        </p:sp>
        <p:sp>
          <p:nvSpPr>
            <p:cNvPr id="1775640" name="Text Box 24"/>
            <p:cNvSpPr txBox="1">
              <a:spLocks noChangeArrowheads="1"/>
            </p:cNvSpPr>
            <p:nvPr/>
          </p:nvSpPr>
          <p:spPr bwMode="auto">
            <a:xfrm>
              <a:off x="2541588" y="1887538"/>
              <a:ext cx="1360860" cy="276999"/>
            </a:xfrm>
            <a:prstGeom prst="rect">
              <a:avLst/>
            </a:prstGeom>
            <a:noFill/>
            <a:ln w="9525">
              <a:noFill/>
              <a:miter lim="800000"/>
              <a:headEnd/>
              <a:tailEnd/>
            </a:ln>
            <a:effectLst/>
          </p:spPr>
          <p:txBody>
            <a:bodyPr wrap="none">
              <a:spAutoFit/>
            </a:bodyPr>
            <a:lstStyle/>
            <a:p>
              <a:pPr algn="l"/>
              <a:r>
                <a:rPr lang="en-GB" sz="1200" b="1" dirty="0"/>
                <a:t>Pressure </a:t>
              </a:r>
              <a:r>
                <a:rPr lang="en-GB" sz="1200" b="1" dirty="0" smtClean="0"/>
                <a:t>Release</a:t>
              </a:r>
              <a:endParaRPr lang="en-GB" sz="1200" b="1" dirty="0"/>
            </a:p>
          </p:txBody>
        </p:sp>
        <p:sp>
          <p:nvSpPr>
            <p:cNvPr id="1775641" name="Text Box 25"/>
            <p:cNvSpPr txBox="1">
              <a:spLocks noChangeArrowheads="1"/>
            </p:cNvSpPr>
            <p:nvPr/>
          </p:nvSpPr>
          <p:spPr bwMode="auto">
            <a:xfrm>
              <a:off x="2282825" y="2673350"/>
              <a:ext cx="1908856" cy="276999"/>
            </a:xfrm>
            <a:prstGeom prst="rect">
              <a:avLst/>
            </a:prstGeom>
            <a:noFill/>
            <a:ln w="9525">
              <a:noFill/>
              <a:miter lim="800000"/>
              <a:headEnd/>
              <a:tailEnd/>
            </a:ln>
            <a:effectLst/>
          </p:spPr>
          <p:txBody>
            <a:bodyPr wrap="none">
              <a:spAutoFit/>
            </a:bodyPr>
            <a:lstStyle/>
            <a:p>
              <a:pPr algn="l"/>
              <a:r>
                <a:rPr lang="en-GB" sz="1200" b="1" dirty="0"/>
                <a:t>Unbalanced </a:t>
              </a:r>
              <a:r>
                <a:rPr lang="en-GB" sz="1200" b="1" dirty="0" smtClean="0"/>
                <a:t>Concessions</a:t>
              </a:r>
              <a:endParaRPr lang="en-GB" sz="1200" b="1" dirty="0"/>
            </a:p>
          </p:txBody>
        </p:sp>
        <p:sp>
          <p:nvSpPr>
            <p:cNvPr id="1775642" name="Text Box 26"/>
            <p:cNvSpPr txBox="1">
              <a:spLocks noChangeArrowheads="1"/>
            </p:cNvSpPr>
            <p:nvPr/>
          </p:nvSpPr>
          <p:spPr bwMode="auto">
            <a:xfrm>
              <a:off x="2887663" y="2286000"/>
              <a:ext cx="810708" cy="276999"/>
            </a:xfrm>
            <a:prstGeom prst="rect">
              <a:avLst/>
            </a:prstGeom>
            <a:noFill/>
            <a:ln w="9525">
              <a:noFill/>
              <a:miter lim="800000"/>
              <a:headEnd/>
              <a:tailEnd/>
            </a:ln>
            <a:effectLst/>
          </p:spPr>
          <p:txBody>
            <a:bodyPr wrap="none">
              <a:spAutoFit/>
            </a:bodyPr>
            <a:lstStyle/>
            <a:p>
              <a:pPr algn="l"/>
              <a:r>
                <a:rPr lang="en-GB" sz="1200" b="1" dirty="0"/>
                <a:t>Coercion</a:t>
              </a:r>
            </a:p>
          </p:txBody>
        </p:sp>
        <p:sp>
          <p:nvSpPr>
            <p:cNvPr id="1775643" name="Text Box 27"/>
            <p:cNvSpPr txBox="1">
              <a:spLocks noChangeArrowheads="1"/>
            </p:cNvSpPr>
            <p:nvPr/>
          </p:nvSpPr>
          <p:spPr bwMode="auto">
            <a:xfrm>
              <a:off x="2824163" y="3136900"/>
              <a:ext cx="1009304" cy="276999"/>
            </a:xfrm>
            <a:prstGeom prst="rect">
              <a:avLst/>
            </a:prstGeom>
            <a:noFill/>
            <a:ln w="9525">
              <a:noFill/>
              <a:miter lim="800000"/>
              <a:headEnd/>
              <a:tailEnd/>
            </a:ln>
            <a:effectLst/>
          </p:spPr>
          <p:txBody>
            <a:bodyPr wrap="none">
              <a:spAutoFit/>
            </a:bodyPr>
            <a:lstStyle/>
            <a:p>
              <a:pPr algn="l"/>
              <a:r>
                <a:rPr lang="en-GB" sz="1200" b="1" dirty="0"/>
                <a:t>Challenging</a:t>
              </a:r>
            </a:p>
          </p:txBody>
        </p:sp>
      </p:gr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21</a:t>
            </a:fld>
            <a:endParaRPr lang="en-US" dirty="0"/>
          </a:p>
        </p:txBody>
      </p:sp>
    </p:spTree>
    <p:extLst>
      <p:ext uri="{BB962C8B-B14F-4D97-AF65-F5344CB8AC3E}">
        <p14:creationId xmlns:p14="http://schemas.microsoft.com/office/powerpoint/2010/main" xmlns="" val="1838070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oxiecolumbus.com/wp-content/uploads/2012/04/66202ye8n1lwg18-e13352000608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1689" y="3406092"/>
            <a:ext cx="5715000" cy="2400301"/>
          </a:xfrm>
          <a:prstGeom prst="rect">
            <a:avLst/>
          </a:prstGeom>
          <a:noFill/>
          <a:extLst>
            <a:ext uri="{909E8E84-426E-40dd-AFC4-6F175D3DCCD1}">
              <a14:hiddenFill xmlns:a14="http://schemas.microsoft.com/office/drawing/2010/main" xmlns="">
                <a:solidFill>
                  <a:srgbClr val="FFFFFF"/>
                </a:solidFill>
              </a14:hiddenFill>
            </a:ext>
          </a:extLst>
        </p:spPr>
      </p:pic>
      <p:sp>
        <p:nvSpPr>
          <p:cNvPr id="1781762" name="Rectangle 2"/>
          <p:cNvSpPr>
            <a:spLocks noGrp="1" noChangeArrowheads="1"/>
          </p:cNvSpPr>
          <p:nvPr>
            <p:ph type="title"/>
          </p:nvPr>
        </p:nvSpPr>
        <p:spPr/>
        <p:txBody>
          <a:bodyPr/>
          <a:lstStyle/>
          <a:p>
            <a:r>
              <a:rPr lang="en-GB" dirty="0" err="1" smtClean="0"/>
              <a:t>Habilidades</a:t>
            </a:r>
            <a:r>
              <a:rPr lang="en-GB" dirty="0" smtClean="0"/>
              <a:t> </a:t>
            </a:r>
            <a:r>
              <a:rPr lang="en-GB" dirty="0" err="1" smtClean="0"/>
              <a:t>Clavess</a:t>
            </a:r>
            <a:endParaRPr lang="en-GB" dirty="0">
              <a:cs typeface="Times New Roman" pitchFamily="18" charset="0"/>
            </a:endParaRPr>
          </a:p>
        </p:txBody>
      </p:sp>
      <p:grpSp>
        <p:nvGrpSpPr>
          <p:cNvPr id="2" name="Group 29"/>
          <p:cNvGrpSpPr/>
          <p:nvPr/>
        </p:nvGrpSpPr>
        <p:grpSpPr>
          <a:xfrm>
            <a:off x="899746" y="1378854"/>
            <a:ext cx="7785600" cy="3009900"/>
            <a:chOff x="1693863" y="1219200"/>
            <a:chExt cx="8434397" cy="3009900"/>
          </a:xfrm>
        </p:grpSpPr>
        <p:sp>
          <p:nvSpPr>
            <p:cNvPr id="1781769" name="Oval 9"/>
            <p:cNvSpPr>
              <a:spLocks noChangeArrowheads="1"/>
            </p:cNvSpPr>
            <p:nvPr/>
          </p:nvSpPr>
          <p:spPr bwMode="auto">
            <a:xfrm>
              <a:off x="4775200" y="3862388"/>
              <a:ext cx="295275" cy="366712"/>
            </a:xfrm>
            <a:prstGeom prst="ellipse">
              <a:avLst/>
            </a:prstGeom>
            <a:solidFill>
              <a:schemeClr val="bg1"/>
            </a:solidFill>
            <a:ln w="9525">
              <a:solidFill>
                <a:schemeClr val="bg1"/>
              </a:solidFill>
              <a:round/>
              <a:headEnd/>
              <a:tailEnd/>
            </a:ln>
            <a:effectLst/>
          </p:spPr>
          <p:txBody>
            <a:bodyPr wrap="none" anchor="ctr"/>
            <a:lstStyle/>
            <a:p>
              <a:endParaRPr lang="en-US" sz="1200" b="1" dirty="0"/>
            </a:p>
          </p:txBody>
        </p:sp>
        <p:grpSp>
          <p:nvGrpSpPr>
            <p:cNvPr id="4" name="Group 29"/>
            <p:cNvGrpSpPr>
              <a:grpSpLocks/>
            </p:cNvGrpSpPr>
            <p:nvPr/>
          </p:nvGrpSpPr>
          <p:grpSpPr bwMode="auto">
            <a:xfrm>
              <a:off x="6696082" y="1219200"/>
              <a:ext cx="3432178" cy="2127250"/>
              <a:chOff x="4236" y="804"/>
              <a:chExt cx="2162" cy="1340"/>
            </a:xfrm>
          </p:grpSpPr>
          <p:sp>
            <p:nvSpPr>
              <p:cNvPr id="1781779" name="AutoShape 19"/>
              <p:cNvSpPr>
                <a:spLocks noChangeArrowheads="1"/>
              </p:cNvSpPr>
              <p:nvPr/>
            </p:nvSpPr>
            <p:spPr bwMode="auto">
              <a:xfrm>
                <a:off x="4236" y="804"/>
                <a:ext cx="2162" cy="1340"/>
              </a:xfrm>
              <a:prstGeom prst="cloudCallout">
                <a:avLst>
                  <a:gd name="adj1" fmla="val -15146"/>
                  <a:gd name="adj2" fmla="val 53357"/>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200" b="1" dirty="0"/>
              </a:p>
            </p:txBody>
          </p:sp>
          <p:sp>
            <p:nvSpPr>
              <p:cNvPr id="1781780" name="Text Box 20"/>
              <p:cNvSpPr txBox="1">
                <a:spLocks noChangeArrowheads="1"/>
              </p:cNvSpPr>
              <p:nvPr/>
            </p:nvSpPr>
            <p:spPr bwMode="auto">
              <a:xfrm>
                <a:off x="4715" y="1515"/>
                <a:ext cx="1404" cy="174"/>
              </a:xfrm>
              <a:prstGeom prst="rect">
                <a:avLst/>
              </a:prstGeom>
              <a:noFill/>
              <a:ln w="9525">
                <a:noFill/>
                <a:miter lim="800000"/>
                <a:headEnd/>
                <a:tailEnd/>
              </a:ln>
              <a:effectLst/>
            </p:spPr>
            <p:txBody>
              <a:bodyPr wrap="none">
                <a:spAutoFit/>
              </a:bodyPr>
              <a:lstStyle/>
              <a:p>
                <a:pPr algn="l"/>
                <a:r>
                  <a:rPr lang="en-GB" sz="1200" b="1" dirty="0"/>
                  <a:t>Use </a:t>
                </a:r>
                <a:r>
                  <a:rPr lang="en-GB" sz="1200" b="1" dirty="0" err="1" smtClean="0"/>
                  <a:t>Preguntas</a:t>
                </a:r>
                <a:r>
                  <a:rPr lang="en-GB" sz="1200" b="1" dirty="0" smtClean="0"/>
                  <a:t> </a:t>
                </a:r>
                <a:r>
                  <a:rPr lang="en-GB" sz="1200" b="1" dirty="0" err="1" smtClean="0"/>
                  <a:t>para</a:t>
                </a:r>
                <a:r>
                  <a:rPr lang="en-GB" sz="1200" b="1" dirty="0" smtClean="0"/>
                  <a:t> </a:t>
                </a:r>
                <a:r>
                  <a:rPr lang="en-GB" sz="1200" b="1" dirty="0" err="1" smtClean="0"/>
                  <a:t>Controlar</a:t>
                </a:r>
                <a:endParaRPr lang="en-GB" sz="1200" b="1" dirty="0"/>
              </a:p>
            </p:txBody>
          </p:sp>
          <p:sp>
            <p:nvSpPr>
              <p:cNvPr id="1781781" name="Text Box 21"/>
              <p:cNvSpPr txBox="1">
                <a:spLocks noChangeArrowheads="1"/>
              </p:cNvSpPr>
              <p:nvPr/>
            </p:nvSpPr>
            <p:spPr bwMode="auto">
              <a:xfrm>
                <a:off x="4790" y="1028"/>
                <a:ext cx="1408" cy="174"/>
              </a:xfrm>
              <a:prstGeom prst="rect">
                <a:avLst/>
              </a:prstGeom>
              <a:noFill/>
              <a:ln w="9525">
                <a:noFill/>
                <a:miter lim="800000"/>
                <a:headEnd/>
                <a:tailEnd/>
              </a:ln>
              <a:effectLst/>
            </p:spPr>
            <p:txBody>
              <a:bodyPr wrap="none">
                <a:spAutoFit/>
              </a:bodyPr>
              <a:lstStyle/>
              <a:p>
                <a:r>
                  <a:rPr lang="es-ES" sz="1200" b="1" dirty="0" smtClean="0"/>
                  <a:t>Use preguntas para persuadir</a:t>
                </a:r>
                <a:endParaRPr lang="en-GB" sz="1200" b="1" dirty="0"/>
              </a:p>
            </p:txBody>
          </p:sp>
        </p:grpSp>
        <p:grpSp>
          <p:nvGrpSpPr>
            <p:cNvPr id="5" name="Group 22"/>
            <p:cNvGrpSpPr>
              <a:grpSpLocks/>
            </p:cNvGrpSpPr>
            <p:nvPr/>
          </p:nvGrpSpPr>
          <p:grpSpPr bwMode="auto">
            <a:xfrm>
              <a:off x="1693863" y="1668463"/>
              <a:ext cx="3498854" cy="1873250"/>
              <a:chOff x="1094" y="1105"/>
              <a:chExt cx="2204" cy="1180"/>
            </a:xfrm>
          </p:grpSpPr>
          <p:sp>
            <p:nvSpPr>
              <p:cNvPr id="1781783" name="AutoShape 23"/>
              <p:cNvSpPr>
                <a:spLocks noChangeArrowheads="1"/>
              </p:cNvSpPr>
              <p:nvPr/>
            </p:nvSpPr>
            <p:spPr bwMode="auto">
              <a:xfrm flipH="1">
                <a:off x="1094" y="1105"/>
                <a:ext cx="2204" cy="1180"/>
              </a:xfrm>
              <a:prstGeom prst="cloudCallout">
                <a:avLst>
                  <a:gd name="adj1" fmla="val -16330"/>
                  <a:gd name="adj2" fmla="val 55761"/>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200" b="1" dirty="0"/>
              </a:p>
            </p:txBody>
          </p:sp>
          <p:sp>
            <p:nvSpPr>
              <p:cNvPr id="1781784" name="Text Box 24"/>
              <p:cNvSpPr txBox="1">
                <a:spLocks noChangeArrowheads="1"/>
              </p:cNvSpPr>
              <p:nvPr/>
            </p:nvSpPr>
            <p:spPr bwMode="auto">
              <a:xfrm>
                <a:off x="1404" y="1335"/>
                <a:ext cx="1422" cy="174"/>
              </a:xfrm>
              <a:prstGeom prst="rect">
                <a:avLst/>
              </a:prstGeom>
              <a:noFill/>
              <a:ln w="9525">
                <a:noFill/>
                <a:miter lim="800000"/>
                <a:headEnd/>
                <a:tailEnd/>
              </a:ln>
              <a:effectLst/>
            </p:spPr>
            <p:txBody>
              <a:bodyPr wrap="none">
                <a:spAutoFit/>
              </a:bodyPr>
              <a:lstStyle/>
              <a:p>
                <a:pPr algn="l"/>
                <a:r>
                  <a:rPr lang="en-GB" sz="1200" b="1" dirty="0" err="1" smtClean="0"/>
                  <a:t>Etiquete</a:t>
                </a:r>
                <a:r>
                  <a:rPr lang="en-GB" sz="1200" b="1" dirty="0" smtClean="0"/>
                  <a:t> </a:t>
                </a:r>
                <a:r>
                  <a:rPr lang="en-GB" sz="1200" b="1" dirty="0" err="1" smtClean="0"/>
                  <a:t>su</a:t>
                </a:r>
                <a:r>
                  <a:rPr lang="en-GB" sz="1200" b="1" dirty="0" smtClean="0"/>
                  <a:t> </a:t>
                </a:r>
                <a:r>
                  <a:rPr lang="en-GB" sz="1200" b="1" dirty="0" err="1" smtClean="0"/>
                  <a:t>Comportamiento</a:t>
                </a:r>
                <a:endParaRPr lang="en-GB" sz="1200" b="1" dirty="0"/>
              </a:p>
            </p:txBody>
          </p:sp>
          <p:sp>
            <p:nvSpPr>
              <p:cNvPr id="1781785" name="Text Box 25"/>
              <p:cNvSpPr txBox="1">
                <a:spLocks noChangeArrowheads="1"/>
              </p:cNvSpPr>
              <p:nvPr/>
            </p:nvSpPr>
            <p:spPr bwMode="auto">
              <a:xfrm>
                <a:off x="1539" y="1615"/>
                <a:ext cx="1479" cy="174"/>
              </a:xfrm>
              <a:prstGeom prst="rect">
                <a:avLst/>
              </a:prstGeom>
              <a:noFill/>
              <a:ln w="9525">
                <a:noFill/>
                <a:miter lim="800000"/>
                <a:headEnd/>
                <a:tailEnd/>
              </a:ln>
              <a:effectLst/>
            </p:spPr>
            <p:txBody>
              <a:bodyPr wrap="none">
                <a:spAutoFit/>
              </a:bodyPr>
              <a:lstStyle/>
              <a:p>
                <a:pPr algn="l"/>
                <a:r>
                  <a:rPr lang="en-GB" sz="1200" b="1" dirty="0" smtClean="0"/>
                  <a:t>No </a:t>
                </a:r>
                <a:r>
                  <a:rPr lang="en-GB" sz="1200" b="1" dirty="0" err="1" smtClean="0"/>
                  <a:t>diluya</a:t>
                </a:r>
                <a:r>
                  <a:rPr lang="en-GB" sz="1200" b="1" dirty="0" smtClean="0"/>
                  <a:t> un </a:t>
                </a:r>
                <a:r>
                  <a:rPr lang="en-GB" sz="1200" b="1" dirty="0" err="1" smtClean="0"/>
                  <a:t>buen</a:t>
                </a:r>
                <a:r>
                  <a:rPr lang="en-GB" sz="1200" b="1" dirty="0" smtClean="0"/>
                  <a:t> </a:t>
                </a:r>
                <a:r>
                  <a:rPr lang="en-GB" sz="1200" b="1" dirty="0" err="1" smtClean="0"/>
                  <a:t>Argumento</a:t>
                </a:r>
                <a:endParaRPr lang="en-GB" sz="1200" b="1" dirty="0"/>
              </a:p>
            </p:txBody>
          </p:sp>
          <p:sp>
            <p:nvSpPr>
              <p:cNvPr id="1781786" name="Text Box 26"/>
              <p:cNvSpPr txBox="1">
                <a:spLocks noChangeArrowheads="1"/>
              </p:cNvSpPr>
              <p:nvPr/>
            </p:nvSpPr>
            <p:spPr bwMode="auto">
              <a:xfrm>
                <a:off x="1829" y="1901"/>
                <a:ext cx="741" cy="174"/>
              </a:xfrm>
              <a:prstGeom prst="rect">
                <a:avLst/>
              </a:prstGeom>
              <a:noFill/>
              <a:ln w="9525">
                <a:noFill/>
                <a:miter lim="800000"/>
                <a:headEnd/>
                <a:tailEnd/>
              </a:ln>
              <a:effectLst/>
            </p:spPr>
            <p:txBody>
              <a:bodyPr wrap="none">
                <a:spAutoFit/>
              </a:bodyPr>
              <a:lstStyle/>
              <a:p>
                <a:pPr algn="l"/>
                <a:r>
                  <a:rPr lang="en-GB" sz="1200" b="1" dirty="0"/>
                  <a:t>Test </a:t>
                </a:r>
                <a:r>
                  <a:rPr lang="en-GB" sz="1200" b="1" dirty="0" smtClean="0"/>
                  <a:t>y </a:t>
                </a:r>
                <a:r>
                  <a:rPr lang="en-GB" sz="1200" b="1" dirty="0" err="1" smtClean="0"/>
                  <a:t>Resuma</a:t>
                </a:r>
                <a:endParaRPr lang="en-GB" sz="1200" b="1" dirty="0"/>
              </a:p>
            </p:txBody>
          </p:sp>
        </p:grpSp>
        <p:sp>
          <p:nvSpPr>
            <p:cNvPr id="1781787" name="Text Box 27"/>
            <p:cNvSpPr txBox="1">
              <a:spLocks noChangeArrowheads="1"/>
            </p:cNvSpPr>
            <p:nvPr/>
          </p:nvSpPr>
          <p:spPr bwMode="auto">
            <a:xfrm>
              <a:off x="7852392" y="2681971"/>
              <a:ext cx="1379475" cy="276999"/>
            </a:xfrm>
            <a:prstGeom prst="rect">
              <a:avLst/>
            </a:prstGeom>
            <a:noFill/>
            <a:ln w="9525">
              <a:noFill/>
              <a:miter lim="800000"/>
              <a:headEnd/>
              <a:tailEnd/>
            </a:ln>
            <a:effectLst/>
          </p:spPr>
          <p:txBody>
            <a:bodyPr wrap="none">
              <a:spAutoFit/>
            </a:bodyPr>
            <a:lstStyle/>
            <a:p>
              <a:pPr algn="l"/>
              <a:r>
                <a:rPr lang="en-GB" sz="1200" b="1" dirty="0" err="1" smtClean="0"/>
                <a:t>Establezca</a:t>
              </a:r>
              <a:r>
                <a:rPr lang="en-GB" sz="1200" b="1" dirty="0" smtClean="0"/>
                <a:t> </a:t>
              </a:r>
              <a:r>
                <a:rPr lang="en-GB" sz="1200" b="1" dirty="0" err="1" smtClean="0"/>
                <a:t>Plazos</a:t>
              </a:r>
              <a:endParaRPr lang="en-GB" sz="1200" b="1" dirty="0"/>
            </a:p>
          </p:txBody>
        </p:sp>
        <p:sp>
          <p:nvSpPr>
            <p:cNvPr id="1781788" name="Text Box 28"/>
            <p:cNvSpPr txBox="1">
              <a:spLocks noChangeArrowheads="1"/>
            </p:cNvSpPr>
            <p:nvPr/>
          </p:nvSpPr>
          <p:spPr bwMode="auto">
            <a:xfrm>
              <a:off x="8049990" y="2027368"/>
              <a:ext cx="1193938" cy="276999"/>
            </a:xfrm>
            <a:prstGeom prst="rect">
              <a:avLst/>
            </a:prstGeom>
            <a:noFill/>
            <a:ln w="9525">
              <a:noFill/>
              <a:miter lim="800000"/>
              <a:headEnd/>
              <a:tailEnd/>
            </a:ln>
            <a:effectLst/>
          </p:spPr>
          <p:txBody>
            <a:bodyPr wrap="none">
              <a:spAutoFit/>
            </a:bodyPr>
            <a:lstStyle/>
            <a:p>
              <a:pPr algn="l"/>
              <a:r>
                <a:rPr lang="en-GB" sz="1200" b="1" dirty="0" smtClean="0"/>
                <a:t>Sea </a:t>
              </a:r>
              <a:r>
                <a:rPr lang="en-GB" sz="1200" b="1" dirty="0" err="1" smtClean="0"/>
                <a:t>Innovador</a:t>
              </a:r>
              <a:endParaRPr lang="en-GB" sz="1200" b="1" dirty="0"/>
            </a:p>
          </p:txBody>
        </p:sp>
      </p:gr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22</a:t>
            </a:fld>
            <a:endParaRPr lang="en-US" dirty="0"/>
          </a:p>
        </p:txBody>
      </p:sp>
    </p:spTree>
    <p:extLst>
      <p:ext uri="{BB962C8B-B14F-4D97-AF65-F5344CB8AC3E}">
        <p14:creationId xmlns:p14="http://schemas.microsoft.com/office/powerpoint/2010/main" xmlns="" val="556511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Gestion</a:t>
            </a:r>
            <a:r>
              <a:rPr lang="en-US" dirty="0" smtClean="0"/>
              <a:t> de </a:t>
            </a:r>
            <a:r>
              <a:rPr lang="en-US" dirty="0" err="1" smtClean="0"/>
              <a:t>conflictos</a:t>
            </a:r>
            <a:r>
              <a:rPr lang="en-US" dirty="0" smtClean="0"/>
              <a:t> management</a:t>
            </a:r>
            <a:endParaRPr lang="en-US" dirty="0"/>
          </a:p>
        </p:txBody>
      </p:sp>
      <p:sp>
        <p:nvSpPr>
          <p:cNvPr id="3" name="Text Placeholder 2"/>
          <p:cNvSpPr>
            <a:spLocks noGrp="1"/>
          </p:cNvSpPr>
          <p:nvPr>
            <p:ph type="body" idx="1"/>
          </p:nvPr>
        </p:nvSpPr>
        <p:spPr>
          <a:xfrm>
            <a:off x="762000" y="2895600"/>
            <a:ext cx="7772400" cy="1500187"/>
          </a:xfrm>
        </p:spPr>
        <p:txBody>
          <a:bodyPr/>
          <a:lstStyle/>
          <a:p>
            <a:r>
              <a:rPr lang="es-ES" dirty="0" smtClean="0"/>
              <a:t>Debido a que cada proyecto se ejecuta sin problemas …</a:t>
            </a:r>
            <a:endParaRPr lang="en-US" dirty="0"/>
          </a:p>
        </p:txBody>
      </p:sp>
      <p:sp>
        <p:nvSpPr>
          <p:cNvPr id="4" name="TextBox 3"/>
          <p:cNvSpPr txBox="1"/>
          <p:nvPr/>
        </p:nvSpPr>
        <p:spPr>
          <a:xfrm>
            <a:off x="0" y="5715000"/>
            <a:ext cx="2514600" cy="369332"/>
          </a:xfrm>
          <a:prstGeom prst="rect">
            <a:avLst/>
          </a:prstGeom>
          <a:noFill/>
        </p:spPr>
        <p:txBody>
          <a:bodyPr wrap="square" rtlCol="0">
            <a:spAutoFit/>
          </a:bodyPr>
          <a:lstStyle/>
          <a:p>
            <a:r>
              <a:rPr lang="en-US" dirty="0" smtClean="0">
                <a:solidFill>
                  <a:schemeClr val="bg1">
                    <a:lumMod val="65000"/>
                  </a:schemeClr>
                </a:solidFill>
              </a:rPr>
              <a:t>(photo from imdb.com)</a:t>
            </a:r>
            <a:endParaRPr lang="en-US" dirty="0">
              <a:solidFill>
                <a:schemeClr val="bg1">
                  <a:lumMod val="65000"/>
                </a:schemeClr>
              </a:solidFill>
            </a:endParaRPr>
          </a:p>
        </p:txBody>
      </p:sp>
      <p:pic>
        <p:nvPicPr>
          <p:cNvPr id="8194" name="Picture 2" descr="http://sportsthenandnow.com/wp/wp-content/uploads/2010/07/lou-piniella.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863599" y="1676400"/>
            <a:ext cx="3022601" cy="213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23</a:t>
            </a:fld>
            <a:endParaRPr lang="en-US" dirty="0"/>
          </a:p>
        </p:txBody>
      </p:sp>
    </p:spTree>
    <p:extLst>
      <p:ext uri="{BB962C8B-B14F-4D97-AF65-F5344CB8AC3E}">
        <p14:creationId xmlns:p14="http://schemas.microsoft.com/office/powerpoint/2010/main" xmlns="" val="2315978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p:txBody>
          <a:bodyPr/>
          <a:lstStyle/>
          <a:p>
            <a:r>
              <a:rPr lang="en-GB" dirty="0" err="1" smtClean="0"/>
              <a:t>Causa</a:t>
            </a:r>
            <a:r>
              <a:rPr lang="en-GB" dirty="0" smtClean="0"/>
              <a:t> de </a:t>
            </a:r>
            <a:r>
              <a:rPr lang="en-GB" dirty="0" err="1" smtClean="0"/>
              <a:t>Conflictos</a:t>
            </a:r>
            <a:endParaRPr lang="en-US" dirty="0"/>
          </a:p>
        </p:txBody>
      </p:sp>
      <p:sp>
        <p:nvSpPr>
          <p:cNvPr id="5" name="Content Placeholder 1"/>
          <p:cNvSpPr>
            <a:spLocks noGrp="1"/>
          </p:cNvSpPr>
          <p:nvPr>
            <p:ph idx="1"/>
          </p:nvPr>
        </p:nvSpPr>
        <p:spPr/>
        <p:txBody>
          <a:bodyPr>
            <a:normAutofit/>
          </a:bodyPr>
          <a:lstStyle/>
          <a:p>
            <a:pPr marL="566928" indent="-457200" fontAlgn="auto">
              <a:spcAft>
                <a:spcPts val="0"/>
              </a:spcAft>
              <a:defRPr/>
            </a:pPr>
            <a:r>
              <a:rPr lang="es-ES" sz="2400" dirty="0" smtClean="0"/>
              <a:t>El conflicto es la expresión emocional, verbal, escrita o física de las diferencias con respecto a sus deseos, necesidades o expectativas entre dos o más individuos. </a:t>
            </a:r>
            <a:endParaRPr lang="en-US" sz="2400" dirty="0" smtClean="0"/>
          </a:p>
          <a:p>
            <a:pPr marL="566928" indent="-457200" fontAlgn="auto">
              <a:spcAft>
                <a:spcPts val="0"/>
              </a:spcAft>
              <a:defRPr/>
            </a:pPr>
            <a:r>
              <a:rPr lang="es-ES" sz="2400" dirty="0" smtClean="0"/>
              <a:t>El conflicto afecta directamente el comportamiento, la toma de decisiones y la capacidad para realizar las tareas asignadas.</a:t>
            </a:r>
            <a:endParaRPr lang="en-US" sz="2400" dirty="0" smtClean="0"/>
          </a:p>
          <a:p>
            <a:pPr marL="566928" indent="-457200" fontAlgn="auto">
              <a:spcAft>
                <a:spcPts val="0"/>
              </a:spcAft>
              <a:defRPr/>
            </a:pPr>
            <a:r>
              <a:rPr lang="es-ES" sz="2400" dirty="0" smtClean="0"/>
              <a:t>El conflicto es inevitable en el lugar de trabajo, no puede ser eliminado. </a:t>
            </a:r>
            <a:endParaRPr lang="en-US" sz="2400" dirty="0" smtClean="0"/>
          </a:p>
          <a:p>
            <a:pPr marL="566928" indent="-457200" fontAlgn="auto">
              <a:spcAft>
                <a:spcPts val="0"/>
              </a:spcAft>
              <a:defRPr/>
            </a:pPr>
            <a:r>
              <a:rPr lang="es-ES" sz="2400" dirty="0" smtClean="0"/>
              <a:t>La clave para un lugar de trabajo funcional es la capacidad de minimizar la escalada de los conflictos y en última instancia, resolver las diferencias.</a:t>
            </a:r>
            <a:endParaRPr lang="en-US" sz="2400"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24</a:t>
            </a:fld>
            <a:endParaRPr lang="en-US" dirty="0"/>
          </a:p>
        </p:txBody>
      </p:sp>
    </p:spTree>
    <p:extLst>
      <p:ext uri="{BB962C8B-B14F-4D97-AF65-F5344CB8AC3E}">
        <p14:creationId xmlns:p14="http://schemas.microsoft.com/office/powerpoint/2010/main" xmlns="" val="12768419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sz="3100" b="0" kern="1200" dirty="0" err="1" smtClean="0">
                <a:solidFill>
                  <a:srgbClr val="003300"/>
                </a:solidFill>
                <a:effectLst/>
                <a:latin typeface="+mj-lt"/>
                <a:ea typeface="+mj-ea"/>
                <a:cs typeface="+mj-cs"/>
              </a:rPr>
              <a:t>Modelo</a:t>
            </a:r>
            <a:r>
              <a:rPr lang="en-US" sz="3100" b="0" kern="1200" dirty="0" smtClean="0">
                <a:solidFill>
                  <a:srgbClr val="003300"/>
                </a:solidFill>
                <a:effectLst/>
                <a:latin typeface="+mj-lt"/>
                <a:ea typeface="+mj-ea"/>
                <a:cs typeface="+mj-cs"/>
              </a:rPr>
              <a:t> de </a:t>
            </a:r>
            <a:r>
              <a:rPr lang="en-US" sz="3100" b="0" kern="1200" dirty="0" err="1" smtClean="0">
                <a:solidFill>
                  <a:srgbClr val="003300"/>
                </a:solidFill>
                <a:effectLst/>
                <a:latin typeface="+mj-lt"/>
                <a:ea typeface="+mj-ea"/>
                <a:cs typeface="+mj-cs"/>
              </a:rPr>
              <a:t>Progresión</a:t>
            </a:r>
            <a:r>
              <a:rPr lang="en-US" sz="3100" b="0" kern="1200" dirty="0" smtClean="0">
                <a:solidFill>
                  <a:srgbClr val="003300"/>
                </a:solidFill>
                <a:effectLst/>
                <a:latin typeface="+mj-lt"/>
                <a:ea typeface="+mj-ea"/>
                <a:cs typeface="+mj-cs"/>
              </a:rPr>
              <a:t> de </a:t>
            </a:r>
            <a:r>
              <a:rPr lang="en-US" sz="3100" b="0" kern="1200" dirty="0" err="1" smtClean="0">
                <a:solidFill>
                  <a:srgbClr val="003300"/>
                </a:solidFill>
                <a:effectLst/>
                <a:latin typeface="+mj-lt"/>
                <a:ea typeface="+mj-ea"/>
                <a:cs typeface="+mj-cs"/>
              </a:rPr>
              <a:t>Conflictos</a:t>
            </a:r>
            <a:r>
              <a:rPr lang="en-US" sz="3100" b="0" kern="1200" dirty="0" smtClean="0">
                <a:solidFill>
                  <a:srgbClr val="003300"/>
                </a:solidFill>
                <a:effectLst/>
                <a:latin typeface="+mj-lt"/>
                <a:ea typeface="+mj-ea"/>
                <a:cs typeface="+mj-cs"/>
              </a:rPr>
              <a:t>:</a:t>
            </a:r>
            <a:endParaRPr lang="en-US" dirty="0">
              <a:solidFill>
                <a:schemeClr val="tx1"/>
              </a:solidFill>
            </a:endParaRPr>
          </a:p>
        </p:txBody>
      </p:sp>
      <p:graphicFrame>
        <p:nvGraphicFramePr>
          <p:cNvPr id="5" name="ClipArt Placeholder 6"/>
          <p:cNvGraphicFramePr>
            <a:graphicFrameLocks/>
          </p:cNvGraphicFramePr>
          <p:nvPr>
            <p:extLst>
              <p:ext uri="{D42A27DB-BD31-4B8C-83A1-F6EECF244321}">
                <p14:modId xmlns:p14="http://schemas.microsoft.com/office/powerpoint/2010/main" xmlns="" val="3972161535"/>
              </p:ext>
            </p:extLst>
          </p:nvPr>
        </p:nvGraphicFramePr>
        <p:xfrm>
          <a:off x="685800" y="1295400"/>
          <a:ext cx="769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25</a:t>
            </a:fld>
            <a:endParaRPr lang="en-US" dirty="0"/>
          </a:p>
        </p:txBody>
      </p:sp>
    </p:spTree>
    <p:extLst>
      <p:ext uri="{BB962C8B-B14F-4D97-AF65-F5344CB8AC3E}">
        <p14:creationId xmlns:p14="http://schemas.microsoft.com/office/powerpoint/2010/main" xmlns="" val="864599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100" b="0" kern="1200" dirty="0" err="1" smtClean="0">
                <a:solidFill>
                  <a:srgbClr val="003300"/>
                </a:solidFill>
                <a:effectLst/>
                <a:latin typeface="+mj-lt"/>
                <a:ea typeface="+mj-ea"/>
                <a:cs typeface="+mj-cs"/>
              </a:rPr>
              <a:t>Costos</a:t>
            </a:r>
            <a:r>
              <a:rPr lang="en-US" sz="3100" b="0" kern="1200" dirty="0" smtClean="0">
                <a:solidFill>
                  <a:srgbClr val="003300"/>
                </a:solidFill>
                <a:effectLst/>
                <a:latin typeface="+mj-lt"/>
                <a:ea typeface="+mj-ea"/>
                <a:cs typeface="+mj-cs"/>
              </a:rPr>
              <a:t> </a:t>
            </a:r>
            <a:r>
              <a:rPr lang="en-US" sz="3100" b="0" kern="1200" dirty="0" err="1" smtClean="0">
                <a:solidFill>
                  <a:srgbClr val="003300"/>
                </a:solidFill>
                <a:effectLst/>
                <a:latin typeface="+mj-lt"/>
                <a:ea typeface="+mj-ea"/>
                <a:cs typeface="+mj-cs"/>
              </a:rPr>
              <a:t>Cualitativos</a:t>
            </a:r>
            <a:r>
              <a:rPr lang="en-US" sz="3100" b="0" kern="1200" dirty="0" smtClean="0">
                <a:solidFill>
                  <a:srgbClr val="003300"/>
                </a:solidFill>
                <a:effectLst/>
                <a:latin typeface="+mj-lt"/>
                <a:ea typeface="+mj-ea"/>
                <a:cs typeface="+mj-cs"/>
              </a:rPr>
              <a:t> de </a:t>
            </a:r>
            <a:r>
              <a:rPr lang="en-US" sz="3100" b="0" kern="1200" dirty="0" err="1" smtClean="0">
                <a:solidFill>
                  <a:srgbClr val="003300"/>
                </a:solidFill>
                <a:effectLst/>
                <a:latin typeface="+mj-lt"/>
                <a:ea typeface="+mj-ea"/>
                <a:cs typeface="+mj-cs"/>
              </a:rPr>
              <a:t>Conflictos</a:t>
            </a:r>
            <a:endParaRPr lang="en-US" dirty="0">
              <a:solidFill>
                <a:schemeClr val="accent1">
                  <a:lumMod val="75000"/>
                </a:schemeClr>
              </a:solidFill>
              <a:latin typeface="Broadway" pitchFamily="82" charset="0"/>
            </a:endParaRPr>
          </a:p>
        </p:txBody>
      </p:sp>
      <p:sp>
        <p:nvSpPr>
          <p:cNvPr id="5" name="Title 1"/>
          <p:cNvSpPr txBox="1">
            <a:spLocks/>
          </p:cNvSpPr>
          <p:nvPr/>
        </p:nvSpPr>
        <p:spPr>
          <a:xfrm>
            <a:off x="457200" y="274638"/>
            <a:ext cx="8229600" cy="868362"/>
          </a:xfrm>
          <a:prstGeom prst="rect">
            <a:avLst/>
          </a:prstGeom>
        </p:spPr>
        <p:txBody>
          <a:bodyPr anchor="ctr">
            <a:normAutofit/>
            <a:sp3d prstMaterial="softEdge">
              <a:bevelT w="25400" h="25400"/>
            </a:sp3d>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endParaRPr lang="en-US" sz="4100" b="1" dirty="0">
              <a:solidFill>
                <a:schemeClr val="tx2"/>
              </a:solidFill>
              <a:effectLst>
                <a:outerShdw blurRad="38100" dist="38100" dir="2700000" algn="tl">
                  <a:srgbClr val="C0C0C0"/>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xmlns="" val="931212446"/>
              </p:ext>
            </p:extLst>
          </p:nvPr>
        </p:nvGraphicFramePr>
        <p:xfrm>
          <a:off x="914400" y="1371600"/>
          <a:ext cx="723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26</a:t>
            </a:fld>
            <a:endParaRPr lang="en-US" dirty="0"/>
          </a:p>
        </p:txBody>
      </p:sp>
    </p:spTree>
    <p:extLst>
      <p:ext uri="{BB962C8B-B14F-4D97-AF65-F5344CB8AC3E}">
        <p14:creationId xmlns:p14="http://schemas.microsoft.com/office/powerpoint/2010/main" xmlns="" val="3895839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r>
              <a:rPr lang="es-ES" sz="2400" dirty="0" smtClean="0"/>
              <a:t>El valor total de tiempo de trabajo perdido debido al estrés se estima en $ 1.7 mil millones. </a:t>
            </a:r>
            <a:r>
              <a:rPr lang="en-US" sz="2500" dirty="0" smtClean="0"/>
              <a:t>  </a:t>
            </a:r>
            <a:r>
              <a:rPr lang="en-US" sz="2200" dirty="0" smtClean="0"/>
              <a:t>(WarrenShepel online], Health &amp;Wellness Research Database, 2005)</a:t>
            </a:r>
          </a:p>
          <a:p>
            <a:r>
              <a:rPr lang="es-ES" sz="2400" dirty="0" smtClean="0"/>
              <a:t>Se estima que la tasa de </a:t>
            </a:r>
            <a:r>
              <a:rPr lang="es-ES" sz="2400" dirty="0" err="1" smtClean="0"/>
              <a:t>presentismo</a:t>
            </a:r>
            <a:r>
              <a:rPr lang="es-ES" sz="2400" dirty="0" smtClean="0"/>
              <a:t> ser hasta tres veces mayor que el ausentismo.</a:t>
            </a:r>
            <a:r>
              <a:rPr lang="en-US" sz="2400" b="1" dirty="0" smtClean="0"/>
              <a:t> </a:t>
            </a:r>
          </a:p>
          <a:p>
            <a:pPr lvl="2">
              <a:buNone/>
            </a:pPr>
            <a:r>
              <a:rPr lang="en-US" sz="1400" b="1" dirty="0" err="1" smtClean="0"/>
              <a:t>Presenteeism</a:t>
            </a:r>
            <a:r>
              <a:rPr lang="en-US" sz="1400" dirty="0" smtClean="0"/>
              <a:t> is the act of attending work while sick.</a:t>
            </a:r>
          </a:p>
          <a:p>
            <a:r>
              <a:rPr lang="es-ES" sz="2400" dirty="0" err="1" smtClean="0"/>
              <a:t>Conflict</a:t>
            </a:r>
            <a:r>
              <a:rPr lang="es-ES" sz="2400" dirty="0" smtClean="0"/>
              <a:t> representa hasta el 90% de las salidas involuntarias </a:t>
            </a:r>
            <a:r>
              <a:rPr lang="en-US" sz="2500" dirty="0" smtClean="0"/>
              <a:t> </a:t>
            </a:r>
            <a:r>
              <a:rPr lang="en-US" sz="2200" dirty="0" smtClean="0"/>
              <a:t>(Dana, Dan, [online] The Dana Measure of Financial Cost of Organizational Conflict, 2001)</a:t>
            </a:r>
          </a:p>
          <a:p>
            <a:r>
              <a:rPr lang="es-ES" sz="2400" dirty="0" smtClean="0"/>
              <a:t>El 42% del tiempo de un gerente se gasta abordando el conflicto en el lugar de trabajo</a:t>
            </a:r>
            <a:r>
              <a:rPr lang="en-US" sz="2500" dirty="0" smtClean="0"/>
              <a:t>. </a:t>
            </a:r>
            <a:r>
              <a:rPr lang="en-US" sz="2000" dirty="0" smtClean="0"/>
              <a:t>(Watson, C &amp; Hoffman, R, Managers as Negotiators, Leadership Quarterly 7(1), 1996)</a:t>
            </a:r>
          </a:p>
        </p:txBody>
      </p:sp>
      <p:sp>
        <p:nvSpPr>
          <p:cNvPr id="2" name="Title 1"/>
          <p:cNvSpPr>
            <a:spLocks noGrp="1"/>
          </p:cNvSpPr>
          <p:nvPr>
            <p:ph type="title"/>
          </p:nvPr>
        </p:nvSpPr>
        <p:spPr>
          <a:xfrm>
            <a:off x="381000" y="0"/>
            <a:ext cx="6172200" cy="609600"/>
          </a:xfrm>
        </p:spPr>
        <p:txBody>
          <a:bodyPr>
            <a:normAutofit/>
          </a:bodyPr>
          <a:lstStyle/>
          <a:p>
            <a:pPr fontAlgn="auto">
              <a:spcAft>
                <a:spcPts val="0"/>
              </a:spcAft>
              <a:defRPr/>
            </a:pPr>
            <a:r>
              <a:rPr lang="en-US" sz="3100" b="0" kern="1200" dirty="0" err="1" smtClean="0">
                <a:solidFill>
                  <a:srgbClr val="003300"/>
                </a:solidFill>
                <a:effectLst/>
                <a:latin typeface="+mj-lt"/>
                <a:ea typeface="+mj-ea"/>
                <a:cs typeface="+mj-cs"/>
              </a:rPr>
              <a:t>Costos</a:t>
            </a:r>
            <a:r>
              <a:rPr lang="en-US" sz="3100" b="0" kern="1200" dirty="0" smtClean="0">
                <a:solidFill>
                  <a:srgbClr val="003300"/>
                </a:solidFill>
                <a:effectLst/>
                <a:latin typeface="+mj-lt"/>
                <a:ea typeface="+mj-ea"/>
                <a:cs typeface="+mj-cs"/>
              </a:rPr>
              <a:t> </a:t>
            </a:r>
            <a:r>
              <a:rPr lang="en-US" sz="3100" b="0" kern="1200" dirty="0" err="1" smtClean="0">
                <a:solidFill>
                  <a:srgbClr val="003300"/>
                </a:solidFill>
                <a:effectLst/>
                <a:latin typeface="+mj-lt"/>
                <a:ea typeface="+mj-ea"/>
                <a:cs typeface="+mj-cs"/>
              </a:rPr>
              <a:t>Cuantitativos</a:t>
            </a:r>
            <a:r>
              <a:rPr lang="en-US" sz="3100" b="0" kern="1200" dirty="0" smtClean="0">
                <a:solidFill>
                  <a:srgbClr val="003300"/>
                </a:solidFill>
                <a:effectLst/>
                <a:latin typeface="+mj-lt"/>
                <a:ea typeface="+mj-ea"/>
                <a:cs typeface="+mj-cs"/>
              </a:rPr>
              <a:t> de </a:t>
            </a:r>
            <a:r>
              <a:rPr lang="en-US" sz="3100" b="0" kern="1200" dirty="0" err="1" smtClean="0">
                <a:solidFill>
                  <a:srgbClr val="003300"/>
                </a:solidFill>
                <a:effectLst/>
                <a:latin typeface="+mj-lt"/>
                <a:ea typeface="+mj-ea"/>
                <a:cs typeface="+mj-cs"/>
              </a:rPr>
              <a:t>Conflictos</a:t>
            </a:r>
            <a:endParaRPr lang="en-US" dirty="0">
              <a:solidFill>
                <a:schemeClr val="tx1"/>
              </a:solidFill>
              <a:latin typeface="Broadway" pitchFamily="82" charset="0"/>
            </a:endParaRPr>
          </a:p>
        </p:txBody>
      </p:sp>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fld id="{96F4C24F-7034-4F36-AF8D-8F68239CE806}" type="slidenum">
              <a:rPr lang="en-US"/>
              <a:pPr/>
              <a:t>27</a:t>
            </a:fld>
            <a:endParaRPr lang="en-US" dirty="0"/>
          </a:p>
        </p:txBody>
      </p:sp>
      <p:sp>
        <p:nvSpPr>
          <p:cNvPr id="22532" name="Footer Placeholder 6"/>
          <p:cNvSpPr>
            <a:spLocks noGrp="1"/>
          </p:cNvSpPr>
          <p:nvPr>
            <p:ph type="ftr" sz="quarter" idx="11"/>
          </p:nvPr>
        </p:nvSpPr>
        <p:spPr bwMode="auto">
          <a:xfrm>
            <a:off x="4379913" y="6408738"/>
            <a:ext cx="278288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dirty="0" smtClean="0"/>
              <a:t>©Copyright GPM 2009-2013</a:t>
            </a:r>
            <a:endParaRPr lang="en-US" dirty="0"/>
          </a:p>
        </p:txBody>
      </p:sp>
    </p:spTree>
    <p:extLst>
      <p:ext uri="{BB962C8B-B14F-4D97-AF65-F5344CB8AC3E}">
        <p14:creationId xmlns:p14="http://schemas.microsoft.com/office/powerpoint/2010/main" xmlns="" val="2783798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p:txBody>
          <a:bodyPr/>
          <a:lstStyle/>
          <a:p>
            <a:r>
              <a:rPr lang="en-GB" dirty="0" err="1" smtClean="0"/>
              <a:t>Modelo</a:t>
            </a:r>
            <a:r>
              <a:rPr lang="en-GB" dirty="0" smtClean="0"/>
              <a:t> de </a:t>
            </a:r>
            <a:r>
              <a:rPr lang="en-GB" dirty="0" err="1" smtClean="0"/>
              <a:t>Gestión</a:t>
            </a:r>
            <a:r>
              <a:rPr lang="en-GB" dirty="0" smtClean="0"/>
              <a:t> de </a:t>
            </a:r>
            <a:r>
              <a:rPr lang="en-GB" dirty="0" err="1" smtClean="0"/>
              <a:t>Conflictos</a:t>
            </a:r>
            <a:endParaRPr lang="en-US" dirty="0"/>
          </a:p>
        </p:txBody>
      </p:sp>
      <p:grpSp>
        <p:nvGrpSpPr>
          <p:cNvPr id="2" name="Group 19"/>
          <p:cNvGrpSpPr/>
          <p:nvPr/>
        </p:nvGrpSpPr>
        <p:grpSpPr>
          <a:xfrm>
            <a:off x="787645" y="1490209"/>
            <a:ext cx="7568711" cy="4568828"/>
            <a:chOff x="1525588" y="1417638"/>
            <a:chExt cx="8199437" cy="4568828"/>
          </a:xfrm>
        </p:grpSpPr>
        <p:grpSp>
          <p:nvGrpSpPr>
            <p:cNvPr id="3" name="Group 3"/>
            <p:cNvGrpSpPr>
              <a:grpSpLocks/>
            </p:cNvGrpSpPr>
            <p:nvPr/>
          </p:nvGrpSpPr>
          <p:grpSpPr bwMode="auto">
            <a:xfrm>
              <a:off x="3440113" y="1881188"/>
              <a:ext cx="6284912" cy="3414712"/>
              <a:chOff x="997" y="1323"/>
              <a:chExt cx="4364" cy="1995"/>
            </a:xfrm>
          </p:grpSpPr>
          <p:sp>
            <p:nvSpPr>
              <p:cNvPr id="1789956" name="AutoShape 4"/>
              <p:cNvSpPr>
                <a:spLocks noChangeArrowheads="1"/>
              </p:cNvSpPr>
              <p:nvPr/>
            </p:nvSpPr>
            <p:spPr bwMode="auto">
              <a:xfrm>
                <a:off x="2367" y="1629"/>
                <a:ext cx="1620" cy="1278"/>
              </a:xfrm>
              <a:prstGeom prst="irregularSeal2">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r>
                  <a:rPr lang="en-GB" b="1" dirty="0" err="1" smtClean="0"/>
                  <a:t>Conflicto</a:t>
                </a:r>
                <a:endParaRPr lang="en-GB" b="1" dirty="0"/>
              </a:p>
            </p:txBody>
          </p:sp>
          <p:sp>
            <p:nvSpPr>
              <p:cNvPr id="1789957" name="Rectangle 5"/>
              <p:cNvSpPr>
                <a:spLocks noChangeArrowheads="1"/>
              </p:cNvSpPr>
              <p:nvPr/>
            </p:nvSpPr>
            <p:spPr bwMode="auto">
              <a:xfrm>
                <a:off x="997" y="1323"/>
                <a:ext cx="1080" cy="46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GB" b="1" dirty="0" err="1" smtClean="0"/>
                  <a:t>Causas</a:t>
                </a:r>
                <a:endParaRPr lang="en-GB" b="1" dirty="0"/>
              </a:p>
            </p:txBody>
          </p:sp>
          <p:sp>
            <p:nvSpPr>
              <p:cNvPr id="1789958" name="Rectangle 6"/>
              <p:cNvSpPr>
                <a:spLocks noChangeArrowheads="1"/>
              </p:cNvSpPr>
              <p:nvPr/>
            </p:nvSpPr>
            <p:spPr bwMode="auto">
              <a:xfrm>
                <a:off x="998" y="2850"/>
                <a:ext cx="1080" cy="46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en-GB" b="1" dirty="0" smtClean="0"/>
                  <a:t>Fuentes</a:t>
                </a:r>
                <a:endParaRPr lang="en-GB" b="1" dirty="0"/>
              </a:p>
            </p:txBody>
          </p:sp>
          <p:sp>
            <p:nvSpPr>
              <p:cNvPr id="1789959" name="Rectangle 7"/>
              <p:cNvSpPr>
                <a:spLocks noChangeArrowheads="1"/>
              </p:cNvSpPr>
              <p:nvPr/>
            </p:nvSpPr>
            <p:spPr bwMode="auto">
              <a:xfrm>
                <a:off x="4281" y="2034"/>
                <a:ext cx="1080" cy="46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en-GB" b="1" dirty="0" err="1" smtClean="0"/>
                  <a:t>Resolución</a:t>
                </a:r>
                <a:endParaRPr lang="en-GB" b="1" dirty="0"/>
              </a:p>
            </p:txBody>
          </p:sp>
          <p:sp>
            <p:nvSpPr>
              <p:cNvPr id="1789960" name="AutoShape 8"/>
              <p:cNvSpPr>
                <a:spLocks noChangeArrowheads="1"/>
              </p:cNvSpPr>
              <p:nvPr/>
            </p:nvSpPr>
            <p:spPr bwMode="auto">
              <a:xfrm rot="5400000">
                <a:off x="1692" y="1719"/>
                <a:ext cx="432" cy="774"/>
              </a:xfrm>
              <a:custGeom>
                <a:avLst/>
                <a:gdLst>
                  <a:gd name="G0" fmla="+- 13799 0 0"/>
                  <a:gd name="G1" fmla="+- 19399 0 0"/>
                  <a:gd name="G2" fmla="+- 5860 0 0"/>
                  <a:gd name="G3" fmla="*/ 13799 1 2"/>
                  <a:gd name="G4" fmla="+- G3 10800 0"/>
                  <a:gd name="G5" fmla="+- 21600 13799 19399"/>
                  <a:gd name="G6" fmla="+- 19399 5860 0"/>
                  <a:gd name="G7" fmla="*/ G6 1 2"/>
                  <a:gd name="G8" fmla="*/ 19399 2 1"/>
                  <a:gd name="G9" fmla="+- G8 0 21600"/>
                  <a:gd name="G10" fmla="*/ 21600 G0 G1"/>
                  <a:gd name="G11" fmla="*/ 21600 G4 G1"/>
                  <a:gd name="G12" fmla="*/ 21600 G5 G1"/>
                  <a:gd name="G13" fmla="*/ 21600 G7 G1"/>
                  <a:gd name="G14" fmla="*/ 19399 1 2"/>
                  <a:gd name="G15" fmla="+- G5 0 G4"/>
                  <a:gd name="G16" fmla="+- G0 0 G4"/>
                  <a:gd name="G17" fmla="*/ G2 G15 G16"/>
                  <a:gd name="T0" fmla="*/ 17700 w 21600"/>
                  <a:gd name="T1" fmla="*/ 0 h 21600"/>
                  <a:gd name="T2" fmla="*/ 13799 w 21600"/>
                  <a:gd name="T3" fmla="*/ 5860 h 21600"/>
                  <a:gd name="T4" fmla="*/ 0 w 21600"/>
                  <a:gd name="T5" fmla="*/ 19708 h 21600"/>
                  <a:gd name="T6" fmla="*/ 9700 w 21600"/>
                  <a:gd name="T7" fmla="*/ 21600 h 21600"/>
                  <a:gd name="T8" fmla="*/ 19399 w 21600"/>
                  <a:gd name="T9" fmla="*/ 14063 h 21600"/>
                  <a:gd name="T10" fmla="*/ 21600 w 21600"/>
                  <a:gd name="T11" fmla="*/ 586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00" y="0"/>
                    </a:moveTo>
                    <a:lnTo>
                      <a:pt x="13799" y="5860"/>
                    </a:lnTo>
                    <a:lnTo>
                      <a:pt x="16000" y="5860"/>
                    </a:lnTo>
                    <a:lnTo>
                      <a:pt x="16000" y="17815"/>
                    </a:lnTo>
                    <a:lnTo>
                      <a:pt x="0" y="17815"/>
                    </a:lnTo>
                    <a:lnTo>
                      <a:pt x="0" y="21600"/>
                    </a:lnTo>
                    <a:lnTo>
                      <a:pt x="19399" y="21600"/>
                    </a:lnTo>
                    <a:lnTo>
                      <a:pt x="19399" y="5860"/>
                    </a:lnTo>
                    <a:lnTo>
                      <a:pt x="21600" y="586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sp>
            <p:nvSpPr>
              <p:cNvPr id="1789961" name="AutoShape 9"/>
              <p:cNvSpPr>
                <a:spLocks noChangeArrowheads="1"/>
              </p:cNvSpPr>
              <p:nvPr/>
            </p:nvSpPr>
            <p:spPr bwMode="auto">
              <a:xfrm rot="16200000" flipV="1">
                <a:off x="1685" y="2161"/>
                <a:ext cx="432" cy="765"/>
              </a:xfrm>
              <a:custGeom>
                <a:avLst/>
                <a:gdLst>
                  <a:gd name="G0" fmla="+- 13849 0 0"/>
                  <a:gd name="G1" fmla="+- 19449 0 0"/>
                  <a:gd name="G2" fmla="+- 5585 0 0"/>
                  <a:gd name="G3" fmla="*/ 13849 1 2"/>
                  <a:gd name="G4" fmla="+- G3 10800 0"/>
                  <a:gd name="G5" fmla="+- 21600 13849 19449"/>
                  <a:gd name="G6" fmla="+- 19449 5585 0"/>
                  <a:gd name="G7" fmla="*/ G6 1 2"/>
                  <a:gd name="G8" fmla="*/ 19449 2 1"/>
                  <a:gd name="G9" fmla="+- G8 0 21600"/>
                  <a:gd name="G10" fmla="*/ 21600 G0 G1"/>
                  <a:gd name="G11" fmla="*/ 21600 G4 G1"/>
                  <a:gd name="G12" fmla="*/ 21600 G5 G1"/>
                  <a:gd name="G13" fmla="*/ 21600 G7 G1"/>
                  <a:gd name="G14" fmla="*/ 19449 1 2"/>
                  <a:gd name="G15" fmla="+- G5 0 G4"/>
                  <a:gd name="G16" fmla="+- G0 0 G4"/>
                  <a:gd name="G17" fmla="*/ G2 G15 G16"/>
                  <a:gd name="T0" fmla="*/ 17725 w 21600"/>
                  <a:gd name="T1" fmla="*/ 0 h 21600"/>
                  <a:gd name="T2" fmla="*/ 13849 w 21600"/>
                  <a:gd name="T3" fmla="*/ 5585 h 21600"/>
                  <a:gd name="T4" fmla="*/ 0 w 21600"/>
                  <a:gd name="T5" fmla="*/ 19685 h 21600"/>
                  <a:gd name="T6" fmla="*/ 9725 w 21600"/>
                  <a:gd name="T7" fmla="*/ 21600 h 21600"/>
                  <a:gd name="T8" fmla="*/ 19449 w 21600"/>
                  <a:gd name="T9" fmla="*/ 13901 h 21600"/>
                  <a:gd name="T10" fmla="*/ 21600 w 21600"/>
                  <a:gd name="T11" fmla="*/ 558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25" y="0"/>
                    </a:moveTo>
                    <a:lnTo>
                      <a:pt x="13849" y="5585"/>
                    </a:lnTo>
                    <a:lnTo>
                      <a:pt x="16000" y="5585"/>
                    </a:lnTo>
                    <a:lnTo>
                      <a:pt x="16000" y="17770"/>
                    </a:lnTo>
                    <a:lnTo>
                      <a:pt x="0" y="17770"/>
                    </a:lnTo>
                    <a:lnTo>
                      <a:pt x="0" y="21600"/>
                    </a:lnTo>
                    <a:lnTo>
                      <a:pt x="19449" y="21600"/>
                    </a:lnTo>
                    <a:lnTo>
                      <a:pt x="19449" y="5585"/>
                    </a:lnTo>
                    <a:lnTo>
                      <a:pt x="21600" y="5585"/>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sp>
            <p:nvSpPr>
              <p:cNvPr id="1789962" name="AutoShape 10"/>
              <p:cNvSpPr>
                <a:spLocks noChangeArrowheads="1"/>
              </p:cNvSpPr>
              <p:nvPr/>
            </p:nvSpPr>
            <p:spPr bwMode="auto">
              <a:xfrm>
                <a:off x="3852" y="2187"/>
                <a:ext cx="351" cy="198"/>
              </a:xfrm>
              <a:prstGeom prst="rightArrow">
                <a:avLst>
                  <a:gd name="adj1" fmla="val 40407"/>
                  <a:gd name="adj2" fmla="val 7626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grpSp>
        <p:grpSp>
          <p:nvGrpSpPr>
            <p:cNvPr id="4" name="Group 11"/>
            <p:cNvGrpSpPr>
              <a:grpSpLocks/>
            </p:cNvGrpSpPr>
            <p:nvPr/>
          </p:nvGrpSpPr>
          <p:grpSpPr bwMode="auto">
            <a:xfrm>
              <a:off x="1525588" y="1417638"/>
              <a:ext cx="1758950" cy="1622424"/>
              <a:chOff x="1105" y="893"/>
              <a:chExt cx="1108" cy="1022"/>
            </a:xfrm>
          </p:grpSpPr>
          <p:sp>
            <p:nvSpPr>
              <p:cNvPr id="1789964" name="Text Box 12"/>
              <p:cNvSpPr txBox="1">
                <a:spLocks noChangeArrowheads="1"/>
              </p:cNvSpPr>
              <p:nvPr/>
            </p:nvSpPr>
            <p:spPr bwMode="auto">
              <a:xfrm>
                <a:off x="1169" y="1332"/>
                <a:ext cx="1044" cy="583"/>
              </a:xfrm>
              <a:prstGeom prst="rect">
                <a:avLst/>
              </a:prstGeom>
              <a:noFill/>
              <a:ln w="12700" cap="sq">
                <a:noFill/>
                <a:miter lim="800000"/>
                <a:headEnd type="none" w="sm" len="sm"/>
                <a:tailEnd type="none" w="lg" len="med"/>
              </a:ln>
              <a:effectLst/>
            </p:spPr>
            <p:txBody>
              <a:bodyPr lIns="90000" tIns="46800" rIns="90000" bIns="46800">
                <a:spAutoFit/>
              </a:bodyPr>
              <a:lstStyle/>
              <a:p>
                <a:pPr algn="r" eaLnBrk="1" hangingPunct="1"/>
                <a:r>
                  <a:rPr lang="en-GB" b="1" dirty="0" err="1" smtClean="0"/>
                  <a:t>Análisis</a:t>
                </a:r>
                <a:r>
                  <a:rPr lang="en-GB" b="1" dirty="0" smtClean="0"/>
                  <a:t>  de </a:t>
                </a:r>
                <a:r>
                  <a:rPr lang="en-GB" b="1" dirty="0" err="1" smtClean="0"/>
                  <a:t>Causa</a:t>
                </a:r>
                <a:r>
                  <a:rPr lang="en-GB" b="1" dirty="0" smtClean="0"/>
                  <a:t> y </a:t>
                </a:r>
                <a:r>
                  <a:rPr lang="en-GB" b="1" dirty="0" err="1" smtClean="0"/>
                  <a:t>Efecto</a:t>
                </a:r>
                <a:endParaRPr lang="en-US" b="1" dirty="0"/>
              </a:p>
            </p:txBody>
          </p:sp>
          <p:sp>
            <p:nvSpPr>
              <p:cNvPr id="1789965" name="Line 13"/>
              <p:cNvSpPr>
                <a:spLocks noChangeShapeType="1"/>
              </p:cNvSpPr>
              <p:nvPr/>
            </p:nvSpPr>
            <p:spPr bwMode="auto">
              <a:xfrm flipH="1" flipV="1">
                <a:off x="1535" y="1115"/>
                <a:ext cx="147" cy="202"/>
              </a:xfrm>
              <a:prstGeom prst="line">
                <a:avLst/>
              </a:prstGeom>
              <a:noFill/>
              <a:ln w="12700" cap="sq">
                <a:solidFill>
                  <a:schemeClr val="tx1"/>
                </a:solidFill>
                <a:round/>
                <a:headEnd type="none" w="sm" len="sm"/>
                <a:tailEnd type="triangle" w="lg" len="med"/>
              </a:ln>
              <a:effectLst/>
            </p:spPr>
            <p:txBody>
              <a:bodyPr lIns="90000" tIns="46800" rIns="90000" bIns="46800" anchor="ctr"/>
              <a:lstStyle/>
              <a:p>
                <a:endParaRPr lang="en-US" dirty="0"/>
              </a:p>
            </p:txBody>
          </p:sp>
          <p:sp>
            <p:nvSpPr>
              <p:cNvPr id="1789966" name="Text Box 14"/>
              <p:cNvSpPr txBox="1">
                <a:spLocks noChangeArrowheads="1"/>
              </p:cNvSpPr>
              <p:nvPr/>
            </p:nvSpPr>
            <p:spPr bwMode="auto">
              <a:xfrm>
                <a:off x="1105" y="893"/>
                <a:ext cx="812" cy="23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err="1" smtClean="0"/>
                  <a:t>Causa</a:t>
                </a:r>
                <a:r>
                  <a:rPr lang="en-GB" b="1" dirty="0" smtClean="0"/>
                  <a:t> </a:t>
                </a:r>
                <a:r>
                  <a:rPr lang="en-GB" b="1" dirty="0" err="1" smtClean="0"/>
                  <a:t>Raíz</a:t>
                </a:r>
                <a:endParaRPr lang="en-US" b="1" dirty="0"/>
              </a:p>
            </p:txBody>
          </p:sp>
        </p:grpSp>
        <p:grpSp>
          <p:nvGrpSpPr>
            <p:cNvPr id="5" name="Group 15"/>
            <p:cNvGrpSpPr>
              <a:grpSpLocks/>
            </p:cNvGrpSpPr>
            <p:nvPr/>
          </p:nvGrpSpPr>
          <p:grpSpPr bwMode="auto">
            <a:xfrm>
              <a:off x="1579563" y="4219577"/>
              <a:ext cx="2889249" cy="1766889"/>
              <a:chOff x="1112" y="2658"/>
              <a:chExt cx="1820" cy="1113"/>
            </a:xfrm>
          </p:grpSpPr>
          <p:sp>
            <p:nvSpPr>
              <p:cNvPr id="1789968" name="Text Box 16"/>
              <p:cNvSpPr txBox="1">
                <a:spLocks noChangeArrowheads="1"/>
              </p:cNvSpPr>
              <p:nvPr/>
            </p:nvSpPr>
            <p:spPr bwMode="auto">
              <a:xfrm>
                <a:off x="1216" y="2658"/>
                <a:ext cx="982" cy="583"/>
              </a:xfrm>
              <a:prstGeom prst="rect">
                <a:avLst/>
              </a:prstGeom>
              <a:noFill/>
              <a:ln w="12700" cap="sq">
                <a:noFill/>
                <a:miter lim="800000"/>
                <a:headEnd type="none" w="sm" len="sm"/>
                <a:tailEnd type="none" w="lg" len="med"/>
              </a:ln>
              <a:effectLst/>
            </p:spPr>
            <p:txBody>
              <a:bodyPr wrap="square" lIns="90000" tIns="46800" rIns="90000" bIns="46800">
                <a:spAutoFit/>
              </a:bodyPr>
              <a:lstStyle/>
              <a:p>
                <a:pPr algn="r" eaLnBrk="1" hangingPunct="1"/>
                <a:r>
                  <a:rPr lang="en-GB" b="1" dirty="0" err="1" smtClean="0"/>
                  <a:t>Análisis</a:t>
                </a:r>
                <a:r>
                  <a:rPr lang="en-GB" b="1" dirty="0" smtClean="0"/>
                  <a:t> de </a:t>
                </a:r>
                <a:r>
                  <a:rPr lang="en-GB" b="1" dirty="0" err="1" smtClean="0"/>
                  <a:t>las</a:t>
                </a:r>
                <a:r>
                  <a:rPr lang="en-GB" b="1" dirty="0" smtClean="0"/>
                  <a:t> </a:t>
                </a:r>
                <a:r>
                  <a:rPr lang="en-GB" b="1" dirty="0" err="1" smtClean="0"/>
                  <a:t>Partes</a:t>
                </a:r>
                <a:r>
                  <a:rPr lang="en-GB" b="1" dirty="0" smtClean="0"/>
                  <a:t> </a:t>
                </a:r>
                <a:r>
                  <a:rPr lang="en-GB" b="1" dirty="0" err="1" smtClean="0"/>
                  <a:t>Interesadas</a:t>
                </a:r>
                <a:endParaRPr lang="en-US" b="1" dirty="0"/>
              </a:p>
            </p:txBody>
          </p:sp>
          <p:sp>
            <p:nvSpPr>
              <p:cNvPr id="1789969" name="Text Box 17"/>
              <p:cNvSpPr txBox="1">
                <a:spLocks noChangeArrowheads="1"/>
              </p:cNvSpPr>
              <p:nvPr/>
            </p:nvSpPr>
            <p:spPr bwMode="auto">
              <a:xfrm>
                <a:off x="1112" y="3362"/>
                <a:ext cx="1820" cy="409"/>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r>
                  <a:rPr lang="en-GB" b="1" dirty="0" err="1" smtClean="0"/>
                  <a:t>Necesidades</a:t>
                </a:r>
                <a:r>
                  <a:rPr lang="en-GB" b="1" dirty="0" smtClean="0"/>
                  <a:t> y </a:t>
                </a:r>
                <a:r>
                  <a:rPr lang="en-GB" b="1" dirty="0" err="1" smtClean="0"/>
                  <a:t>Poder</a:t>
                </a:r>
                <a:r>
                  <a:rPr lang="en-GB" b="1" dirty="0" smtClean="0"/>
                  <a:t> de </a:t>
                </a:r>
                <a:r>
                  <a:rPr lang="en-GB" b="1" dirty="0" err="1" smtClean="0"/>
                  <a:t>las</a:t>
                </a:r>
                <a:r>
                  <a:rPr lang="en-GB" b="1" dirty="0" smtClean="0"/>
                  <a:t> </a:t>
                </a:r>
                <a:r>
                  <a:rPr lang="en-GB" b="1" dirty="0" err="1" smtClean="0"/>
                  <a:t>Partes</a:t>
                </a:r>
                <a:r>
                  <a:rPr lang="en-GB" b="1" dirty="0" smtClean="0"/>
                  <a:t> </a:t>
                </a:r>
                <a:r>
                  <a:rPr lang="en-GB" b="1" dirty="0" err="1" smtClean="0"/>
                  <a:t>Interesadas</a:t>
                </a:r>
                <a:endParaRPr lang="en-US" b="1" dirty="0"/>
              </a:p>
            </p:txBody>
          </p:sp>
          <p:sp>
            <p:nvSpPr>
              <p:cNvPr id="1789970" name="Line 18"/>
              <p:cNvSpPr>
                <a:spLocks noChangeShapeType="1"/>
              </p:cNvSpPr>
              <p:nvPr/>
            </p:nvSpPr>
            <p:spPr bwMode="auto">
              <a:xfrm flipH="1">
                <a:off x="1684" y="3170"/>
                <a:ext cx="183" cy="211"/>
              </a:xfrm>
              <a:prstGeom prst="line">
                <a:avLst/>
              </a:prstGeom>
              <a:noFill/>
              <a:ln w="12700" cap="sq">
                <a:solidFill>
                  <a:schemeClr val="tx1"/>
                </a:solidFill>
                <a:round/>
                <a:headEnd type="none" w="sm" len="sm"/>
                <a:tailEnd type="triangle" w="lg" len="med"/>
              </a:ln>
              <a:effectLst/>
            </p:spPr>
            <p:txBody>
              <a:bodyPr lIns="90000" tIns="46800" rIns="90000" bIns="46800" anchor="ctr"/>
              <a:lstStyle/>
              <a:p>
                <a:endParaRPr lang="en-US" dirty="0"/>
              </a:p>
            </p:txBody>
          </p:sp>
        </p:grpSp>
      </p:grpSp>
      <p:sp>
        <p:nvSpPr>
          <p:cNvPr id="6" name="Footer Placeholder 5"/>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28</a:t>
            </a:fld>
            <a:endParaRPr lang="en-US" dirty="0"/>
          </a:p>
        </p:txBody>
      </p:sp>
    </p:spTree>
    <p:extLst>
      <p:ext uri="{BB962C8B-B14F-4D97-AF65-F5344CB8AC3E}">
        <p14:creationId xmlns:p14="http://schemas.microsoft.com/office/powerpoint/2010/main" xmlns="" val="20707951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4" name="Rectangle 14"/>
          <p:cNvSpPr>
            <a:spLocks noGrp="1" noChangeArrowheads="1"/>
          </p:cNvSpPr>
          <p:nvPr>
            <p:ph type="title"/>
          </p:nvPr>
        </p:nvSpPr>
        <p:spPr>
          <a:xfrm>
            <a:off x="381000" y="1"/>
            <a:ext cx="8541728" cy="1108075"/>
          </a:xfrm>
        </p:spPr>
        <p:txBody>
          <a:bodyPr/>
          <a:lstStyle/>
          <a:p>
            <a:r>
              <a:rPr lang="en-GB" dirty="0" smtClean="0"/>
              <a:t>El </a:t>
            </a:r>
            <a:r>
              <a:rPr lang="en-GB" dirty="0" err="1" smtClean="0"/>
              <a:t>Conflicto</a:t>
            </a:r>
            <a:r>
              <a:rPr lang="en-GB" dirty="0" smtClean="0"/>
              <a:t> a </a:t>
            </a:r>
            <a:r>
              <a:rPr lang="en-GB" dirty="0" err="1" smtClean="0"/>
              <a:t>través</a:t>
            </a:r>
            <a:r>
              <a:rPr lang="en-GB" dirty="0" smtClean="0"/>
              <a:t> del </a:t>
            </a:r>
            <a:r>
              <a:rPr lang="en-GB" dirty="0" err="1" smtClean="0"/>
              <a:t>Ciclo</a:t>
            </a:r>
            <a:r>
              <a:rPr lang="en-GB" dirty="0" smtClean="0"/>
              <a:t> de Vida</a:t>
            </a:r>
            <a:br>
              <a:rPr lang="en-GB" dirty="0" smtClean="0"/>
            </a:br>
            <a:r>
              <a:rPr lang="en-GB" dirty="0" smtClean="0"/>
              <a:t> de los </a:t>
            </a:r>
            <a:r>
              <a:rPr lang="en-GB" dirty="0" err="1" smtClean="0"/>
              <a:t>Proyectos</a:t>
            </a:r>
            <a:endParaRPr lang="en-US" dirty="0"/>
          </a:p>
        </p:txBody>
      </p:sp>
      <p:grpSp>
        <p:nvGrpSpPr>
          <p:cNvPr id="2" name="Group 26"/>
          <p:cNvGrpSpPr/>
          <p:nvPr/>
        </p:nvGrpSpPr>
        <p:grpSpPr>
          <a:xfrm>
            <a:off x="522150" y="1207413"/>
            <a:ext cx="8132899" cy="4867151"/>
            <a:chOff x="1938690" y="1424125"/>
            <a:chExt cx="8132372" cy="4742274"/>
          </a:xfrm>
        </p:grpSpPr>
        <p:sp>
          <p:nvSpPr>
            <p:cNvPr id="1792002" name="Freeform 2"/>
            <p:cNvSpPr>
              <a:spLocks/>
            </p:cNvSpPr>
            <p:nvPr/>
          </p:nvSpPr>
          <p:spPr bwMode="auto">
            <a:xfrm>
              <a:off x="2357437" y="1508125"/>
              <a:ext cx="7516788" cy="4321175"/>
            </a:xfrm>
            <a:custGeom>
              <a:avLst/>
              <a:gdLst/>
              <a:ahLst/>
              <a:cxnLst>
                <a:cxn ang="0">
                  <a:pos x="0" y="0"/>
                </a:cxn>
                <a:cxn ang="0">
                  <a:pos x="0" y="2532"/>
                </a:cxn>
                <a:cxn ang="0">
                  <a:pos x="4044" y="2532"/>
                </a:cxn>
              </a:cxnLst>
              <a:rect l="0" t="0" r="r" b="b"/>
              <a:pathLst>
                <a:path w="4044" h="2532">
                  <a:moveTo>
                    <a:pt x="0" y="0"/>
                  </a:moveTo>
                  <a:lnTo>
                    <a:pt x="0" y="2532"/>
                  </a:lnTo>
                  <a:lnTo>
                    <a:pt x="4044" y="2532"/>
                  </a:lnTo>
                </a:path>
              </a:pathLst>
            </a:custGeom>
            <a:noFill/>
            <a:ln w="28575" cmpd="sng">
              <a:solidFill>
                <a:schemeClr val="tx1"/>
              </a:solidFill>
              <a:round/>
              <a:headEnd/>
              <a:tailEnd/>
            </a:ln>
            <a:effectLst/>
          </p:spPr>
          <p:txBody>
            <a:bodyPr wrap="none" anchor="ctr"/>
            <a:lstStyle/>
            <a:p>
              <a:endParaRPr lang="en-US" dirty="0"/>
            </a:p>
          </p:txBody>
        </p:sp>
        <p:sp>
          <p:nvSpPr>
            <p:cNvPr id="1792003" name="Line 3"/>
            <p:cNvSpPr>
              <a:spLocks noChangeShapeType="1"/>
            </p:cNvSpPr>
            <p:nvPr/>
          </p:nvSpPr>
          <p:spPr bwMode="auto">
            <a:xfrm flipV="1">
              <a:off x="3729038" y="1506538"/>
              <a:ext cx="0" cy="4298950"/>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4" name="Line 4"/>
            <p:cNvSpPr>
              <a:spLocks noChangeShapeType="1"/>
            </p:cNvSpPr>
            <p:nvPr/>
          </p:nvSpPr>
          <p:spPr bwMode="auto">
            <a:xfrm flipV="1">
              <a:off x="5465763" y="1476375"/>
              <a:ext cx="0" cy="4341813"/>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5" name="Line 5"/>
            <p:cNvSpPr>
              <a:spLocks noChangeShapeType="1"/>
            </p:cNvSpPr>
            <p:nvPr/>
          </p:nvSpPr>
          <p:spPr bwMode="auto">
            <a:xfrm flipV="1">
              <a:off x="9721835" y="1424125"/>
              <a:ext cx="0" cy="4373562"/>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6" name="Line 6"/>
            <p:cNvSpPr>
              <a:spLocks noChangeShapeType="1"/>
            </p:cNvSpPr>
            <p:nvPr/>
          </p:nvSpPr>
          <p:spPr bwMode="auto">
            <a:xfrm flipV="1">
              <a:off x="7634288" y="1535113"/>
              <a:ext cx="0" cy="4298950"/>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7" name="Text Box 7"/>
            <p:cNvSpPr txBox="1">
              <a:spLocks noChangeArrowheads="1"/>
            </p:cNvSpPr>
            <p:nvPr/>
          </p:nvSpPr>
          <p:spPr bwMode="auto">
            <a:xfrm>
              <a:off x="2570163" y="1558925"/>
              <a:ext cx="1088753" cy="359856"/>
            </a:xfrm>
            <a:prstGeom prst="rect">
              <a:avLst/>
            </a:prstGeom>
            <a:noFill/>
            <a:ln w="9525">
              <a:noFill/>
              <a:miter lim="800000"/>
              <a:headEnd/>
              <a:tailEnd/>
            </a:ln>
            <a:effectLst/>
          </p:spPr>
          <p:txBody>
            <a:bodyPr wrap="none">
              <a:spAutoFit/>
            </a:bodyPr>
            <a:lstStyle/>
            <a:p>
              <a:pPr algn="l" eaLnBrk="1" hangingPunct="1"/>
              <a:r>
                <a:rPr lang="en-GB" b="1" dirty="0" err="1" smtClean="0">
                  <a:cs typeface="Times New Roman" pitchFamily="18" charset="0"/>
                </a:rPr>
                <a:t>Concepto</a:t>
              </a:r>
              <a:endParaRPr lang="en-GB" dirty="0">
                <a:latin typeface="Times New Roman" pitchFamily="18" charset="0"/>
                <a:cs typeface="Times New Roman" pitchFamily="18" charset="0"/>
              </a:endParaRPr>
            </a:p>
          </p:txBody>
        </p:sp>
        <p:sp>
          <p:nvSpPr>
            <p:cNvPr id="1792008" name="Text Box 8"/>
            <p:cNvSpPr txBox="1">
              <a:spLocks noChangeArrowheads="1"/>
            </p:cNvSpPr>
            <p:nvPr/>
          </p:nvSpPr>
          <p:spPr bwMode="auto">
            <a:xfrm>
              <a:off x="4035425" y="1573213"/>
              <a:ext cx="1152741" cy="359856"/>
            </a:xfrm>
            <a:prstGeom prst="rect">
              <a:avLst/>
            </a:prstGeom>
            <a:noFill/>
            <a:ln w="9525">
              <a:noFill/>
              <a:miter lim="800000"/>
              <a:headEnd/>
              <a:tailEnd/>
            </a:ln>
            <a:effectLst/>
          </p:spPr>
          <p:txBody>
            <a:bodyPr wrap="none">
              <a:spAutoFit/>
            </a:bodyPr>
            <a:lstStyle/>
            <a:p>
              <a:pPr algn="l"/>
              <a:r>
                <a:rPr lang="en-GB" b="1" dirty="0" err="1" smtClean="0">
                  <a:cs typeface="Times New Roman" pitchFamily="18" charset="0"/>
                </a:rPr>
                <a:t>Definición</a:t>
              </a:r>
              <a:endParaRPr lang="en-GB" dirty="0">
                <a:latin typeface="Times New Roman" pitchFamily="18" charset="0"/>
                <a:cs typeface="Times New Roman" pitchFamily="18" charset="0"/>
              </a:endParaRPr>
            </a:p>
          </p:txBody>
        </p:sp>
        <p:sp>
          <p:nvSpPr>
            <p:cNvPr id="1792009" name="Text Box 9"/>
            <p:cNvSpPr txBox="1">
              <a:spLocks noChangeArrowheads="1"/>
            </p:cNvSpPr>
            <p:nvPr/>
          </p:nvSpPr>
          <p:spPr bwMode="auto">
            <a:xfrm>
              <a:off x="5575300" y="1571625"/>
              <a:ext cx="1743121" cy="359856"/>
            </a:xfrm>
            <a:prstGeom prst="rect">
              <a:avLst/>
            </a:prstGeom>
            <a:noFill/>
            <a:ln w="9525">
              <a:noFill/>
              <a:miter lim="800000"/>
              <a:headEnd/>
              <a:tailEnd/>
            </a:ln>
            <a:effectLst/>
          </p:spPr>
          <p:txBody>
            <a:bodyPr wrap="none">
              <a:spAutoFit/>
            </a:bodyPr>
            <a:lstStyle/>
            <a:p>
              <a:pPr algn="l" eaLnBrk="1" hangingPunct="1"/>
              <a:r>
                <a:rPr lang="en-GB" b="1" dirty="0" err="1" smtClean="0">
                  <a:cs typeface="Times New Roman" pitchFamily="18" charset="0"/>
                </a:rPr>
                <a:t>Implementación</a:t>
              </a:r>
              <a:endParaRPr lang="en-GB" dirty="0">
                <a:latin typeface="Times New Roman" pitchFamily="18" charset="0"/>
                <a:cs typeface="Times New Roman" pitchFamily="18" charset="0"/>
              </a:endParaRPr>
            </a:p>
          </p:txBody>
        </p:sp>
        <p:sp>
          <p:nvSpPr>
            <p:cNvPr id="1792010" name="Text Box 10"/>
            <p:cNvSpPr txBox="1">
              <a:spLocks noChangeArrowheads="1"/>
            </p:cNvSpPr>
            <p:nvPr/>
          </p:nvSpPr>
          <p:spPr bwMode="auto">
            <a:xfrm>
              <a:off x="7586663" y="1504663"/>
              <a:ext cx="2484399" cy="359856"/>
            </a:xfrm>
            <a:prstGeom prst="rect">
              <a:avLst/>
            </a:prstGeom>
            <a:noFill/>
            <a:ln w="9525">
              <a:noFill/>
              <a:miter lim="800000"/>
              <a:headEnd/>
              <a:tailEnd/>
            </a:ln>
            <a:effectLst/>
          </p:spPr>
          <p:txBody>
            <a:bodyPr wrap="square">
              <a:spAutoFit/>
            </a:bodyPr>
            <a:lstStyle/>
            <a:p>
              <a:r>
                <a:rPr lang="en-GB" b="1" dirty="0">
                  <a:cs typeface="Times New Roman" pitchFamily="18" charset="0"/>
                </a:rPr>
                <a:t> </a:t>
              </a:r>
              <a:r>
                <a:rPr lang="en-GB" b="1" dirty="0" err="1" smtClean="0">
                  <a:cs typeface="Times New Roman" pitchFamily="18" charset="0"/>
                </a:rPr>
                <a:t>Entrega</a:t>
              </a:r>
              <a:r>
                <a:rPr lang="en-GB" b="1" dirty="0" smtClean="0">
                  <a:cs typeface="Times New Roman" pitchFamily="18" charset="0"/>
                </a:rPr>
                <a:t> y </a:t>
              </a:r>
              <a:r>
                <a:rPr lang="en-GB" b="1" dirty="0" err="1" smtClean="0">
                  <a:cs typeface="Times New Roman" pitchFamily="18" charset="0"/>
                </a:rPr>
                <a:t>Cierre</a:t>
              </a:r>
              <a:endParaRPr lang="en-GB" dirty="0">
                <a:latin typeface="Times New Roman" pitchFamily="18" charset="0"/>
                <a:cs typeface="Times New Roman" pitchFamily="18" charset="0"/>
              </a:endParaRPr>
            </a:p>
          </p:txBody>
        </p:sp>
        <p:sp>
          <p:nvSpPr>
            <p:cNvPr id="1792011" name="Text Box 11"/>
            <p:cNvSpPr txBox="1">
              <a:spLocks noChangeArrowheads="1"/>
            </p:cNvSpPr>
            <p:nvPr/>
          </p:nvSpPr>
          <p:spPr bwMode="auto">
            <a:xfrm rot="16200000">
              <a:off x="1755606" y="4600135"/>
              <a:ext cx="714714" cy="323144"/>
            </a:xfrm>
            <a:prstGeom prst="rect">
              <a:avLst/>
            </a:prstGeom>
            <a:noFill/>
            <a:ln w="9525">
              <a:noFill/>
              <a:miter lim="800000"/>
              <a:headEnd/>
              <a:tailEnd/>
            </a:ln>
            <a:effectLst/>
          </p:spPr>
          <p:txBody>
            <a:bodyPr wrap="none">
              <a:spAutoFit/>
            </a:bodyPr>
            <a:lstStyle/>
            <a:p>
              <a:pPr algn="l"/>
              <a:r>
                <a:rPr lang="en-GB" sz="1500" b="1" dirty="0" err="1" smtClean="0"/>
                <a:t>Fuente</a:t>
              </a:r>
              <a:endParaRPr lang="en-GB" sz="1500" b="1" dirty="0"/>
            </a:p>
          </p:txBody>
        </p:sp>
        <p:sp>
          <p:nvSpPr>
            <p:cNvPr id="1792012" name="Text Box 12"/>
            <p:cNvSpPr txBox="1">
              <a:spLocks noChangeArrowheads="1"/>
            </p:cNvSpPr>
            <p:nvPr/>
          </p:nvSpPr>
          <p:spPr bwMode="auto">
            <a:xfrm>
              <a:off x="2978150" y="5851525"/>
              <a:ext cx="2547777" cy="314874"/>
            </a:xfrm>
            <a:prstGeom prst="rect">
              <a:avLst/>
            </a:prstGeom>
            <a:noFill/>
            <a:ln w="9525">
              <a:noFill/>
              <a:miter lim="800000"/>
              <a:headEnd/>
              <a:tailEnd/>
            </a:ln>
            <a:effectLst/>
          </p:spPr>
          <p:txBody>
            <a:bodyPr wrap="none">
              <a:spAutoFit/>
            </a:bodyPr>
            <a:lstStyle/>
            <a:p>
              <a:pPr algn="l"/>
              <a:r>
                <a:rPr lang="en-GB" sz="1500" b="1" dirty="0" err="1" smtClean="0"/>
                <a:t>Ciclo</a:t>
              </a:r>
              <a:r>
                <a:rPr lang="en-GB" sz="1500" b="1" dirty="0" smtClean="0"/>
                <a:t> de Vida de los </a:t>
              </a:r>
              <a:r>
                <a:rPr lang="en-GB" sz="1500" b="1" dirty="0" err="1" smtClean="0"/>
                <a:t>Proyectos</a:t>
              </a:r>
              <a:endParaRPr lang="en-GB" sz="1500" b="1" dirty="0"/>
            </a:p>
          </p:txBody>
        </p:sp>
        <p:sp>
          <p:nvSpPr>
            <p:cNvPr id="1792013" name="Line 13"/>
            <p:cNvSpPr>
              <a:spLocks noChangeShapeType="1"/>
            </p:cNvSpPr>
            <p:nvPr/>
          </p:nvSpPr>
          <p:spPr bwMode="auto">
            <a:xfrm>
              <a:off x="5545138" y="6021388"/>
              <a:ext cx="3351212" cy="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1792015" name="Text Box 15"/>
            <p:cNvSpPr txBox="1">
              <a:spLocks noChangeArrowheads="1"/>
            </p:cNvSpPr>
            <p:nvPr/>
          </p:nvSpPr>
          <p:spPr bwMode="auto">
            <a:xfrm>
              <a:off x="2407111" y="2056097"/>
              <a:ext cx="1371510" cy="1453544"/>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400" b="1" dirty="0"/>
                <a:t>Ideas</a:t>
              </a:r>
            </a:p>
            <a:p>
              <a:pPr algn="l" eaLnBrk="1" hangingPunct="1">
                <a:spcAft>
                  <a:spcPct val="30000"/>
                </a:spcAft>
              </a:pPr>
              <a:r>
                <a:rPr lang="en-GB" sz="1400" b="1" dirty="0" err="1" smtClean="0"/>
                <a:t>Benefitcios</a:t>
              </a:r>
              <a:endParaRPr lang="en-GB" sz="1400" b="1" dirty="0"/>
            </a:p>
            <a:p>
              <a:pPr algn="l" eaLnBrk="1" hangingPunct="1">
                <a:spcAft>
                  <a:spcPct val="30000"/>
                </a:spcAft>
              </a:pPr>
              <a:r>
                <a:rPr lang="en-GB" sz="1400" b="1" dirty="0" err="1" smtClean="0"/>
                <a:t>Opciones</a:t>
              </a:r>
              <a:endParaRPr lang="en-GB" sz="1400" b="1" dirty="0"/>
            </a:p>
            <a:p>
              <a:pPr algn="l" eaLnBrk="1" hangingPunct="1">
                <a:spcAft>
                  <a:spcPct val="30000"/>
                </a:spcAft>
              </a:pPr>
              <a:r>
                <a:rPr lang="en-GB" sz="1400" b="1" dirty="0" err="1" smtClean="0"/>
                <a:t>Financiamiento</a:t>
              </a:r>
              <a:endParaRPr lang="en-GB" sz="1400" b="1" dirty="0"/>
            </a:p>
            <a:p>
              <a:pPr algn="l" eaLnBrk="1" hangingPunct="1">
                <a:spcAft>
                  <a:spcPct val="30000"/>
                </a:spcAft>
              </a:pPr>
              <a:endParaRPr lang="en-US" b="1" dirty="0"/>
            </a:p>
          </p:txBody>
        </p:sp>
        <p:sp>
          <p:nvSpPr>
            <p:cNvPr id="1792016" name="Text Box 16"/>
            <p:cNvSpPr txBox="1">
              <a:spLocks noChangeArrowheads="1"/>
            </p:cNvSpPr>
            <p:nvPr/>
          </p:nvSpPr>
          <p:spPr bwMode="auto">
            <a:xfrm>
              <a:off x="3744721" y="2096767"/>
              <a:ext cx="1812926" cy="1666459"/>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err="1" smtClean="0"/>
                <a:t>Beneficios</a:t>
              </a:r>
              <a:endParaRPr lang="en-GB" sz="1400" b="1" dirty="0"/>
            </a:p>
            <a:p>
              <a:pPr algn="l" eaLnBrk="1" hangingPunct="1">
                <a:spcAft>
                  <a:spcPct val="30000"/>
                </a:spcAft>
              </a:pPr>
              <a:r>
                <a:rPr lang="en-GB" sz="1400" b="1" dirty="0" err="1" smtClean="0"/>
                <a:t>Requerimientos</a:t>
              </a:r>
              <a:endParaRPr lang="en-GB" sz="1400" b="1" dirty="0"/>
            </a:p>
            <a:p>
              <a:pPr algn="l" eaLnBrk="1" hangingPunct="1">
                <a:spcAft>
                  <a:spcPct val="30000"/>
                </a:spcAft>
              </a:pPr>
              <a:r>
                <a:rPr lang="en-GB" sz="1400" b="1" dirty="0" err="1" smtClean="0"/>
                <a:t>Opciones</a:t>
              </a:r>
              <a:endParaRPr lang="en-GB" sz="1400" b="1" dirty="0"/>
            </a:p>
            <a:p>
              <a:pPr>
                <a:spcAft>
                  <a:spcPct val="30000"/>
                </a:spcAft>
              </a:pPr>
              <a:r>
                <a:rPr lang="en-GB" sz="1400" b="1" dirty="0" err="1" smtClean="0"/>
                <a:t>Financiamiento</a:t>
              </a:r>
              <a:endParaRPr lang="en-GB" sz="1400" b="1" dirty="0" smtClean="0"/>
            </a:p>
            <a:p>
              <a:pPr algn="l" eaLnBrk="1" hangingPunct="1">
                <a:spcAft>
                  <a:spcPct val="30000"/>
                </a:spcAft>
              </a:pPr>
              <a:r>
                <a:rPr lang="en-GB" sz="1400" b="1" dirty="0" err="1" smtClean="0"/>
                <a:t>Criterios</a:t>
              </a:r>
              <a:r>
                <a:rPr lang="en-GB" sz="1400" b="1" dirty="0" smtClean="0"/>
                <a:t> de </a:t>
              </a:r>
              <a:r>
                <a:rPr lang="en-GB" sz="1400" b="1" dirty="0" err="1" smtClean="0"/>
                <a:t>Exito</a:t>
              </a:r>
              <a:endParaRPr lang="en-GB" sz="1400" b="1" dirty="0"/>
            </a:p>
            <a:p>
              <a:pPr algn="l" eaLnBrk="1" hangingPunct="1">
                <a:spcAft>
                  <a:spcPct val="30000"/>
                </a:spcAft>
              </a:pPr>
              <a:r>
                <a:rPr lang="en-GB" sz="1400" b="1" dirty="0" err="1" smtClean="0"/>
                <a:t>Riesgos</a:t>
              </a:r>
              <a:endParaRPr lang="en-US" sz="1400" b="1" dirty="0"/>
            </a:p>
          </p:txBody>
        </p:sp>
        <p:sp>
          <p:nvSpPr>
            <p:cNvPr id="1792017" name="Line 17"/>
            <p:cNvSpPr>
              <a:spLocks noChangeShapeType="1"/>
            </p:cNvSpPr>
            <p:nvPr/>
          </p:nvSpPr>
          <p:spPr bwMode="auto">
            <a:xfrm>
              <a:off x="2249488" y="3935413"/>
              <a:ext cx="7243762" cy="0"/>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dirty="0"/>
            </a:p>
          </p:txBody>
        </p:sp>
        <p:sp>
          <p:nvSpPr>
            <p:cNvPr id="1792018" name="Text Box 18"/>
            <p:cNvSpPr txBox="1">
              <a:spLocks noChangeArrowheads="1"/>
            </p:cNvSpPr>
            <p:nvPr/>
          </p:nvSpPr>
          <p:spPr bwMode="auto">
            <a:xfrm>
              <a:off x="3697290" y="3959225"/>
              <a:ext cx="1749425" cy="1120678"/>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err="1" smtClean="0"/>
                <a:t>Patrocinador</a:t>
              </a:r>
              <a:endParaRPr lang="en-GB" sz="1400" b="1" dirty="0"/>
            </a:p>
            <a:p>
              <a:pPr algn="l" eaLnBrk="1" hangingPunct="1">
                <a:spcAft>
                  <a:spcPct val="30000"/>
                </a:spcAft>
              </a:pPr>
              <a:r>
                <a:rPr lang="en-GB" sz="1400" b="1" dirty="0" err="1" smtClean="0"/>
                <a:t>Usuarios</a:t>
              </a:r>
              <a:endParaRPr lang="en-GB" sz="1400" b="1" dirty="0"/>
            </a:p>
            <a:p>
              <a:pPr>
                <a:spcAft>
                  <a:spcPct val="30000"/>
                </a:spcAft>
              </a:pPr>
              <a:r>
                <a:rPr lang="en-GB" sz="1400" b="1" dirty="0" err="1" smtClean="0"/>
                <a:t>Gestión</a:t>
              </a:r>
              <a:r>
                <a:rPr lang="en-GB" sz="1400" b="1" dirty="0" smtClean="0"/>
                <a:t> </a:t>
              </a:r>
              <a:r>
                <a:rPr lang="en-GB" sz="1400" b="1" dirty="0" err="1" smtClean="0"/>
                <a:t>Corporativa</a:t>
              </a:r>
              <a:endParaRPr lang="en-GB" sz="1400" b="1" dirty="0" smtClean="0"/>
            </a:p>
            <a:p>
              <a:pPr algn="l" eaLnBrk="1" hangingPunct="1">
                <a:spcAft>
                  <a:spcPct val="30000"/>
                </a:spcAft>
              </a:pPr>
              <a:r>
                <a:rPr lang="en-GB" sz="1400" b="1" dirty="0" err="1" smtClean="0"/>
                <a:t>Clientes</a:t>
              </a:r>
              <a:r>
                <a:rPr lang="en-GB" sz="1400" b="1" dirty="0" smtClean="0"/>
                <a:t> </a:t>
              </a:r>
              <a:r>
                <a:rPr lang="en-GB" sz="1400" b="1" dirty="0" err="1" smtClean="0"/>
                <a:t>Externos</a:t>
              </a:r>
              <a:endParaRPr lang="en-US" sz="1400" b="1" dirty="0"/>
            </a:p>
          </p:txBody>
        </p:sp>
        <p:sp>
          <p:nvSpPr>
            <p:cNvPr id="1792019" name="Text Box 19"/>
            <p:cNvSpPr txBox="1">
              <a:spLocks noChangeArrowheads="1"/>
            </p:cNvSpPr>
            <p:nvPr/>
          </p:nvSpPr>
          <p:spPr bwMode="auto">
            <a:xfrm>
              <a:off x="2333624" y="3960813"/>
              <a:ext cx="1363664" cy="1267618"/>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400" b="1" dirty="0" err="1" smtClean="0"/>
                <a:t>Patrocinador</a:t>
              </a:r>
            </a:p>
            <a:p>
              <a:pPr algn="l" eaLnBrk="1" hangingPunct="1">
                <a:spcAft>
                  <a:spcPct val="30000"/>
                </a:spcAft>
              </a:pPr>
              <a:r>
                <a:rPr lang="en-GB" sz="1400" b="1" dirty="0" err="1" smtClean="0"/>
                <a:t>Gestión</a:t>
              </a:r>
              <a:r>
                <a:rPr lang="en-GB" sz="1400" b="1" dirty="0" smtClean="0"/>
                <a:t> </a:t>
              </a:r>
              <a:r>
                <a:rPr lang="en-GB" sz="1400" b="1" dirty="0" err="1" smtClean="0"/>
                <a:t>Corporativa</a:t>
              </a:r>
              <a:endParaRPr lang="en-GB" sz="1400" b="1" dirty="0" smtClean="0"/>
            </a:p>
            <a:p>
              <a:pPr algn="l" eaLnBrk="1" hangingPunct="1">
                <a:spcAft>
                  <a:spcPct val="30000"/>
                </a:spcAft>
              </a:pPr>
              <a:r>
                <a:rPr lang="en-GB" sz="1400" b="1" dirty="0" err="1" smtClean="0"/>
                <a:t>Organismos</a:t>
              </a:r>
              <a:r>
                <a:rPr lang="en-GB" sz="1400" b="1" dirty="0" smtClean="0"/>
                <a:t> </a:t>
              </a:r>
              <a:r>
                <a:rPr lang="en-GB" sz="1400" b="1" dirty="0" err="1" smtClean="0"/>
                <a:t>Patrocinadores</a:t>
              </a:r>
              <a:endParaRPr lang="en-US" sz="1400" b="1" dirty="0"/>
            </a:p>
          </p:txBody>
        </p:sp>
        <p:sp>
          <p:nvSpPr>
            <p:cNvPr id="1792020" name="Text Box 20"/>
            <p:cNvSpPr txBox="1">
              <a:spLocks noChangeArrowheads="1"/>
            </p:cNvSpPr>
            <p:nvPr/>
          </p:nvSpPr>
          <p:spPr bwMode="auto">
            <a:xfrm>
              <a:off x="5446715" y="2077115"/>
              <a:ext cx="2224087" cy="1621477"/>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200" b="1" dirty="0" err="1" smtClean="0"/>
                <a:t>Cronogramas</a:t>
              </a:r>
              <a:endParaRPr lang="en-GB" sz="1200" b="1" dirty="0"/>
            </a:p>
            <a:p>
              <a:pPr algn="l" eaLnBrk="1" hangingPunct="1">
                <a:spcAft>
                  <a:spcPct val="30000"/>
                </a:spcAft>
              </a:pPr>
              <a:r>
                <a:rPr lang="en-GB" sz="1200" b="1" dirty="0"/>
                <a:t>CSC priorities</a:t>
              </a:r>
            </a:p>
            <a:p>
              <a:pPr algn="l" eaLnBrk="1" hangingPunct="1">
                <a:spcAft>
                  <a:spcPct val="30000"/>
                </a:spcAft>
              </a:pPr>
              <a:r>
                <a:rPr lang="en-GB" sz="1200" b="1" dirty="0" err="1" smtClean="0"/>
                <a:t>Recursos</a:t>
              </a:r>
              <a:endParaRPr lang="en-GB" sz="1200" b="1" dirty="0"/>
            </a:p>
            <a:p>
              <a:pPr algn="l" eaLnBrk="1" hangingPunct="1">
                <a:spcAft>
                  <a:spcPct val="30000"/>
                </a:spcAft>
              </a:pPr>
              <a:r>
                <a:rPr lang="en-GB" sz="1200" b="1" dirty="0" err="1" smtClean="0"/>
                <a:t>Cambios</a:t>
              </a:r>
              <a:endParaRPr lang="en-GB" sz="1200" b="1" dirty="0"/>
            </a:p>
            <a:p>
              <a:pPr algn="l" eaLnBrk="1" hangingPunct="1">
                <a:spcAft>
                  <a:spcPct val="30000"/>
                </a:spcAft>
              </a:pPr>
              <a:r>
                <a:rPr lang="en-GB" sz="1200" b="1" dirty="0" err="1" smtClean="0"/>
                <a:t>Teconología</a:t>
              </a:r>
              <a:r>
                <a:rPr lang="en-GB" sz="1200" b="1" dirty="0" smtClean="0"/>
                <a:t> e </a:t>
              </a:r>
              <a:r>
                <a:rPr lang="en-GB" sz="1200" b="1" dirty="0" err="1" smtClean="0"/>
                <a:t>Incidentes</a:t>
              </a:r>
              <a:r>
                <a:rPr lang="en-GB" sz="1200" b="1" dirty="0" smtClean="0"/>
                <a:t> de </a:t>
              </a:r>
              <a:r>
                <a:rPr lang="en-GB" sz="1200" b="1" dirty="0" err="1" smtClean="0"/>
                <a:t>desempeño</a:t>
              </a:r>
              <a:endParaRPr lang="en-GB" sz="1200" b="1" dirty="0"/>
            </a:p>
            <a:p>
              <a:pPr algn="l" eaLnBrk="1" hangingPunct="1">
                <a:spcAft>
                  <a:spcPct val="30000"/>
                </a:spcAft>
              </a:pPr>
              <a:r>
                <a:rPr lang="en-GB" sz="1200" b="1" dirty="0" err="1" smtClean="0"/>
                <a:t>Riesgos</a:t>
              </a:r>
              <a:endParaRPr lang="en-US" sz="1200" b="1" dirty="0"/>
            </a:p>
          </p:txBody>
        </p:sp>
        <p:sp>
          <p:nvSpPr>
            <p:cNvPr id="1792021" name="Line 21"/>
            <p:cNvSpPr>
              <a:spLocks noChangeShapeType="1"/>
            </p:cNvSpPr>
            <p:nvPr/>
          </p:nvSpPr>
          <p:spPr bwMode="auto">
            <a:xfrm flipV="1">
              <a:off x="2366963" y="1857375"/>
              <a:ext cx="7069137" cy="14288"/>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dirty="0"/>
            </a:p>
          </p:txBody>
        </p:sp>
        <p:sp>
          <p:nvSpPr>
            <p:cNvPr id="1792022" name="Text Box 22"/>
            <p:cNvSpPr txBox="1">
              <a:spLocks noChangeArrowheads="1"/>
            </p:cNvSpPr>
            <p:nvPr/>
          </p:nvSpPr>
          <p:spPr bwMode="auto">
            <a:xfrm>
              <a:off x="7586662" y="3938587"/>
              <a:ext cx="2058978" cy="1666459"/>
            </a:xfrm>
            <a:prstGeom prst="rect">
              <a:avLst/>
            </a:prstGeom>
            <a:noFill/>
            <a:ln w="12700" cap="sq">
              <a:noFill/>
              <a:miter lim="800000"/>
              <a:headEnd type="none" w="sm" len="sm"/>
              <a:tailEnd type="none" w="lg" len="med"/>
            </a:ln>
            <a:effectLst/>
          </p:spPr>
          <p:txBody>
            <a:bodyPr wrap="square" lIns="90000" tIns="46800" rIns="90000" bIns="46800">
              <a:spAutoFit/>
            </a:bodyPr>
            <a:lstStyle/>
            <a:p>
              <a:pPr>
                <a:spcAft>
                  <a:spcPct val="30000"/>
                </a:spcAft>
              </a:pPr>
              <a:r>
                <a:rPr lang="en-GB" sz="1400" b="1" dirty="0" err="1" smtClean="0"/>
                <a:t>Patrocinador</a:t>
              </a:r>
              <a:endParaRPr lang="en-GB" sz="1400" b="1" dirty="0" smtClean="0"/>
            </a:p>
            <a:p>
              <a:pPr algn="l" eaLnBrk="1" hangingPunct="1">
                <a:spcAft>
                  <a:spcPct val="30000"/>
                </a:spcAft>
              </a:pPr>
              <a:r>
                <a:rPr lang="en-GB" sz="1400" b="1" dirty="0" err="1" smtClean="0"/>
                <a:t>Operadores</a:t>
              </a:r>
              <a:endParaRPr lang="en-GB" sz="1400" b="1" dirty="0"/>
            </a:p>
            <a:p>
              <a:pPr algn="l" eaLnBrk="1" hangingPunct="1">
                <a:spcAft>
                  <a:spcPct val="30000"/>
                </a:spcAft>
              </a:pPr>
              <a:r>
                <a:rPr lang="en-GB" sz="1400" b="1" dirty="0" err="1" smtClean="0"/>
                <a:t>Usuarios</a:t>
              </a:r>
              <a:r>
                <a:rPr lang="en-GB" sz="1400" b="1" dirty="0" smtClean="0"/>
                <a:t> Finales</a:t>
              </a:r>
              <a:endParaRPr lang="en-GB" sz="1400" b="1" dirty="0"/>
            </a:p>
            <a:p>
              <a:pPr algn="l" eaLnBrk="1" hangingPunct="1">
                <a:spcAft>
                  <a:spcPct val="30000"/>
                </a:spcAft>
              </a:pPr>
              <a:r>
                <a:rPr lang="en-GB" sz="1400" b="1" dirty="0" err="1" smtClean="0"/>
                <a:t>Equipo</a:t>
              </a:r>
              <a:r>
                <a:rPr lang="en-GB" sz="1400" b="1" dirty="0" smtClean="0"/>
                <a:t> de </a:t>
              </a:r>
              <a:r>
                <a:rPr lang="en-GB" sz="1400" b="1" dirty="0" err="1" smtClean="0"/>
                <a:t>Proyecto</a:t>
              </a:r>
              <a:endParaRPr lang="en-GB" sz="1400" b="1" dirty="0"/>
            </a:p>
            <a:p>
              <a:pPr algn="l" eaLnBrk="1" hangingPunct="1">
                <a:spcAft>
                  <a:spcPct val="30000"/>
                </a:spcAft>
              </a:pPr>
              <a:r>
                <a:rPr lang="en-GB" sz="1400" b="1" dirty="0" err="1" smtClean="0"/>
                <a:t>Autoridad</a:t>
              </a:r>
              <a:r>
                <a:rPr lang="en-GB" sz="1400" b="1" dirty="0" smtClean="0"/>
                <a:t> de </a:t>
              </a:r>
              <a:r>
                <a:rPr lang="en-GB" sz="1400" b="1" dirty="0" err="1" smtClean="0"/>
                <a:t>Aceptación</a:t>
              </a:r>
              <a:endParaRPr lang="en-GB" sz="1400" b="1" dirty="0"/>
            </a:p>
            <a:p>
              <a:pPr algn="l" eaLnBrk="1" hangingPunct="1">
                <a:spcAft>
                  <a:spcPct val="30000"/>
                </a:spcAft>
              </a:pPr>
              <a:r>
                <a:rPr lang="en-GB" sz="1400" b="1" dirty="0" smtClean="0"/>
                <a:t>Benefits As Usual groups</a:t>
              </a:r>
              <a:endParaRPr lang="en-US" sz="1400" b="1" dirty="0"/>
            </a:p>
          </p:txBody>
        </p:sp>
        <p:sp>
          <p:nvSpPr>
            <p:cNvPr id="1792023" name="Text Box 23"/>
            <p:cNvSpPr txBox="1">
              <a:spLocks noChangeArrowheads="1"/>
            </p:cNvSpPr>
            <p:nvPr/>
          </p:nvSpPr>
          <p:spPr bwMode="auto">
            <a:xfrm>
              <a:off x="5565139" y="3959937"/>
              <a:ext cx="1987235" cy="1603484"/>
            </a:xfrm>
            <a:prstGeom prst="rect">
              <a:avLst/>
            </a:prstGeom>
            <a:noFill/>
            <a:ln w="12700" cap="sq">
              <a:noFill/>
              <a:miter lim="800000"/>
              <a:headEnd type="none" w="sm" len="sm"/>
              <a:tailEnd type="none" w="lg" len="med"/>
            </a:ln>
            <a:effectLst/>
          </p:spPr>
          <p:txBody>
            <a:bodyPr wrap="square" lIns="90000" tIns="46800" rIns="90000" bIns="46800">
              <a:spAutoFit/>
            </a:bodyPr>
            <a:lstStyle/>
            <a:p>
              <a:pPr>
                <a:spcAft>
                  <a:spcPct val="30000"/>
                </a:spcAft>
              </a:pPr>
              <a:r>
                <a:rPr lang="en-GB" sz="1400" b="1" dirty="0" err="1" smtClean="0"/>
                <a:t>Patrocinador</a:t>
              </a:r>
              <a:endParaRPr lang="en-GB" sz="1400" b="1" dirty="0" smtClean="0"/>
            </a:p>
            <a:p>
              <a:pPr algn="l" eaLnBrk="1" hangingPunct="1">
                <a:spcAft>
                  <a:spcPct val="30000"/>
                </a:spcAft>
              </a:pPr>
              <a:r>
                <a:rPr lang="en-GB" sz="1400" b="1" dirty="0" smtClean="0"/>
                <a:t>Director de </a:t>
              </a:r>
              <a:r>
                <a:rPr lang="en-GB" sz="1400" b="1" dirty="0" err="1" smtClean="0"/>
                <a:t>Proyecto</a:t>
              </a:r>
              <a:endParaRPr lang="en-GB" sz="1400" b="1" dirty="0"/>
            </a:p>
            <a:p>
              <a:pPr algn="l" eaLnBrk="1" hangingPunct="1">
                <a:spcAft>
                  <a:spcPct val="30000"/>
                </a:spcAft>
              </a:pPr>
              <a:r>
                <a:rPr lang="en-GB" sz="1400" b="1" dirty="0" err="1" smtClean="0"/>
                <a:t>Equipo</a:t>
              </a:r>
              <a:r>
                <a:rPr lang="en-GB" sz="1400" b="1" dirty="0" smtClean="0"/>
                <a:t> de </a:t>
              </a:r>
              <a:r>
                <a:rPr lang="en-GB" sz="1400" b="1" dirty="0" err="1" smtClean="0"/>
                <a:t>Proyecto</a:t>
              </a:r>
              <a:endParaRPr lang="en-GB" sz="1400" b="1" dirty="0" smtClean="0"/>
            </a:p>
            <a:p>
              <a:pPr algn="l" eaLnBrk="1" hangingPunct="1">
                <a:spcAft>
                  <a:spcPct val="30000"/>
                </a:spcAft>
              </a:pPr>
              <a:r>
                <a:rPr lang="en-GB" sz="1400" b="1" dirty="0" smtClean="0"/>
                <a:t>Sub </a:t>
              </a:r>
              <a:r>
                <a:rPr lang="en-GB" sz="1400" b="1" dirty="0" err="1" smtClean="0"/>
                <a:t>Contratitas</a:t>
              </a:r>
              <a:endParaRPr lang="en-GB" sz="1400" b="1" dirty="0"/>
            </a:p>
            <a:p>
              <a:pPr algn="l" eaLnBrk="1" hangingPunct="1">
                <a:spcAft>
                  <a:spcPct val="30000"/>
                </a:spcAft>
              </a:pPr>
              <a:r>
                <a:rPr lang="en-GB" sz="1400" b="1" dirty="0" err="1" smtClean="0"/>
                <a:t>Administradores</a:t>
              </a:r>
              <a:r>
                <a:rPr lang="en-GB" sz="1400" b="1" dirty="0" smtClean="0"/>
                <a:t> de </a:t>
              </a:r>
              <a:r>
                <a:rPr lang="en-GB" sz="1400" b="1" dirty="0" err="1" smtClean="0"/>
                <a:t>Recursos</a:t>
              </a:r>
              <a:endParaRPr lang="en-US" sz="1400" b="1" dirty="0"/>
            </a:p>
          </p:txBody>
        </p:sp>
        <p:sp>
          <p:nvSpPr>
            <p:cNvPr id="1792024" name="Text Box 24"/>
            <p:cNvSpPr txBox="1">
              <a:spLocks noChangeArrowheads="1"/>
            </p:cNvSpPr>
            <p:nvPr/>
          </p:nvSpPr>
          <p:spPr bwMode="auto">
            <a:xfrm>
              <a:off x="7623175" y="2096767"/>
              <a:ext cx="1812926" cy="1603484"/>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err="1" smtClean="0"/>
                <a:t>Aceptación</a:t>
              </a:r>
              <a:endParaRPr lang="en-GB" sz="1400" b="1" dirty="0"/>
            </a:p>
            <a:p>
              <a:pPr algn="l" eaLnBrk="1" hangingPunct="1">
                <a:spcAft>
                  <a:spcPct val="30000"/>
                </a:spcAft>
              </a:pPr>
              <a:r>
                <a:rPr lang="en-GB" sz="1400" b="1" dirty="0" smtClean="0"/>
                <a:t>Snags </a:t>
              </a:r>
              <a:r>
                <a:rPr lang="en-GB" sz="1200" b="1" dirty="0" smtClean="0"/>
                <a:t>(</a:t>
              </a:r>
              <a:r>
                <a:rPr lang="en-GB" sz="1200" b="1" dirty="0" err="1" smtClean="0"/>
                <a:t>Inconvenientes</a:t>
              </a:r>
              <a:r>
                <a:rPr lang="en-GB" sz="1200" b="1" dirty="0" smtClean="0"/>
                <a:t>)</a:t>
              </a:r>
              <a:endParaRPr lang="en-GB" sz="1200" b="1" dirty="0"/>
            </a:p>
            <a:p>
              <a:pPr algn="l" eaLnBrk="1" hangingPunct="1">
                <a:spcAft>
                  <a:spcPct val="30000"/>
                </a:spcAft>
              </a:pPr>
              <a:r>
                <a:rPr lang="en-GB" sz="1400" b="1" dirty="0" err="1" smtClean="0"/>
                <a:t>Desmovilización</a:t>
              </a:r>
              <a:endParaRPr lang="en-GB" sz="1400" b="1" dirty="0"/>
            </a:p>
            <a:p>
              <a:pPr algn="l" eaLnBrk="1" hangingPunct="1">
                <a:spcAft>
                  <a:spcPct val="30000"/>
                </a:spcAft>
              </a:pPr>
              <a:r>
                <a:rPr lang="en-GB" sz="1400" b="1" dirty="0" err="1" smtClean="0"/>
                <a:t>Actividades</a:t>
              </a:r>
              <a:r>
                <a:rPr lang="en-GB" sz="1400" b="1" dirty="0" smtClean="0"/>
                <a:t> de </a:t>
              </a:r>
              <a:r>
                <a:rPr lang="en-GB" sz="1400" b="1" dirty="0" err="1" smtClean="0"/>
                <a:t>Entrega</a:t>
              </a:r>
              <a:endParaRPr lang="en-GB" sz="1400" b="1" dirty="0"/>
            </a:p>
            <a:p>
              <a:pPr algn="l" eaLnBrk="1" hangingPunct="1">
                <a:spcAft>
                  <a:spcPct val="30000"/>
                </a:spcAft>
              </a:pPr>
              <a:r>
                <a:rPr lang="en-GB" sz="1400" b="1" dirty="0" err="1" smtClean="0"/>
                <a:t>Riegos</a:t>
              </a:r>
              <a:endParaRPr lang="en-US" sz="1400" b="1" dirty="0"/>
            </a:p>
          </p:txBody>
        </p:sp>
        <p:sp>
          <p:nvSpPr>
            <p:cNvPr id="1792025" name="Text Box 25"/>
            <p:cNvSpPr txBox="1">
              <a:spLocks noChangeArrowheads="1"/>
            </p:cNvSpPr>
            <p:nvPr/>
          </p:nvSpPr>
          <p:spPr bwMode="auto">
            <a:xfrm rot="16200000">
              <a:off x="1780702" y="2652272"/>
              <a:ext cx="639119" cy="323144"/>
            </a:xfrm>
            <a:prstGeom prst="rect">
              <a:avLst/>
            </a:prstGeom>
            <a:noFill/>
            <a:ln w="9525">
              <a:noFill/>
              <a:miter lim="800000"/>
              <a:headEnd/>
              <a:tailEnd/>
            </a:ln>
            <a:effectLst/>
          </p:spPr>
          <p:txBody>
            <a:bodyPr wrap="none">
              <a:spAutoFit/>
            </a:bodyPr>
            <a:lstStyle/>
            <a:p>
              <a:pPr algn="l"/>
              <a:r>
                <a:rPr lang="en-GB" sz="1500" b="1" dirty="0" err="1" smtClean="0"/>
                <a:t>Causa</a:t>
              </a:r>
              <a:endParaRPr lang="en-GB" sz="1500" b="1" dirty="0"/>
            </a:p>
          </p:txBody>
        </p:sp>
      </p:gr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29</a:t>
            </a:fld>
            <a:endParaRPr lang="en-US" dirty="0"/>
          </a:p>
        </p:txBody>
      </p:sp>
    </p:spTree>
    <p:extLst>
      <p:ext uri="{BB962C8B-B14F-4D97-AF65-F5344CB8AC3E}">
        <p14:creationId xmlns:p14="http://schemas.microsoft.com/office/powerpoint/2010/main" xmlns="" val="4171145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GB" dirty="0" err="1" smtClean="0"/>
              <a:t>Propósito</a:t>
            </a:r>
            <a:endParaRPr lang="en-GB" dirty="0"/>
          </a:p>
        </p:txBody>
      </p:sp>
      <p:sp>
        <p:nvSpPr>
          <p:cNvPr id="1011715" name="Rectangle 3"/>
          <p:cNvSpPr>
            <a:spLocks noGrp="1" noChangeArrowheads="1"/>
          </p:cNvSpPr>
          <p:nvPr>
            <p:ph type="body" idx="1"/>
          </p:nvPr>
        </p:nvSpPr>
        <p:spPr/>
        <p:txBody>
          <a:bodyPr>
            <a:normAutofit/>
          </a:bodyPr>
          <a:lstStyle/>
          <a:p>
            <a:endParaRPr lang="es-ES" dirty="0" smtClean="0"/>
          </a:p>
          <a:p>
            <a:r>
              <a:rPr lang="es-ES" dirty="0" smtClean="0"/>
              <a:t>Para definir las características físicas y funcionales de los entregables y la gestión de los productos, incluidos sus componentes y la documentación relacionada.</a:t>
            </a:r>
          </a:p>
          <a:p>
            <a:pPr>
              <a:buNone/>
            </a:pPr>
            <a:r>
              <a:rPr lang="es-ES" dirty="0" smtClean="0"/>
              <a:t> </a:t>
            </a:r>
          </a:p>
          <a:p>
            <a:r>
              <a:rPr lang="es-ES" dirty="0" smtClean="0"/>
              <a:t>Para controlar los cambios en los productos y sus componentes y para asegurar la compatibilidad física y funcional y la integridad. </a:t>
            </a:r>
          </a:p>
          <a:p>
            <a:pPr>
              <a:lnSpc>
                <a:spcPct val="110000"/>
              </a:lnSpc>
            </a:pP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a:t>
            </a:fld>
            <a:endParaRPr lang="en-US" dirty="0"/>
          </a:p>
        </p:txBody>
      </p:sp>
    </p:spTree>
    <p:extLst>
      <p:ext uri="{BB962C8B-B14F-4D97-AF65-F5344CB8AC3E}">
        <p14:creationId xmlns:p14="http://schemas.microsoft.com/office/powerpoint/2010/main" xmlns="" val="391209618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title"/>
          </p:nvPr>
        </p:nvSpPr>
        <p:spPr/>
        <p:txBody>
          <a:bodyPr/>
          <a:lstStyle/>
          <a:p>
            <a:r>
              <a:rPr lang="en-GB" dirty="0" err="1" smtClean="0"/>
              <a:t>Resolución</a:t>
            </a:r>
            <a:r>
              <a:rPr lang="en-GB" dirty="0" smtClean="0"/>
              <a:t> de </a:t>
            </a:r>
            <a:r>
              <a:rPr lang="en-GB" dirty="0" err="1" smtClean="0"/>
              <a:t>Conflictos</a:t>
            </a:r>
            <a:endParaRPr lang="en-GB" dirty="0"/>
          </a:p>
        </p:txBody>
      </p:sp>
      <p:pic>
        <p:nvPicPr>
          <p:cNvPr id="24" name="Picture 2" descr="http://www.redtinshed.com.au/wp-content/uploads/2012/09/Thomas-Kilman-Assessment-v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295400"/>
            <a:ext cx="5465187" cy="410530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30</a:t>
            </a:fld>
            <a:endParaRPr lang="en-US" dirty="0"/>
          </a:p>
        </p:txBody>
      </p:sp>
    </p:spTree>
    <p:extLst>
      <p:ext uri="{BB962C8B-B14F-4D97-AF65-F5344CB8AC3E}">
        <p14:creationId xmlns:p14="http://schemas.microsoft.com/office/powerpoint/2010/main" xmlns="" val="388716868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title"/>
          </p:nvPr>
        </p:nvSpPr>
        <p:spPr/>
        <p:txBody>
          <a:bodyPr/>
          <a:lstStyle/>
          <a:p>
            <a:r>
              <a:rPr lang="en-GB" dirty="0" err="1" smtClean="0"/>
              <a:t>Estrategias</a:t>
            </a:r>
            <a:r>
              <a:rPr lang="en-GB" dirty="0" smtClean="0"/>
              <a:t> de </a:t>
            </a:r>
            <a:r>
              <a:rPr lang="en-GB" dirty="0" err="1" smtClean="0"/>
              <a:t>Resolución</a:t>
            </a:r>
            <a:r>
              <a:rPr lang="en-GB" dirty="0" smtClean="0"/>
              <a:t> de </a:t>
            </a:r>
            <a:r>
              <a:rPr lang="en-GB" dirty="0" err="1" smtClean="0"/>
              <a:t>Conflictos</a:t>
            </a:r>
            <a:endParaRPr lang="en-US" dirty="0"/>
          </a:p>
        </p:txBody>
      </p:sp>
      <p:sp>
        <p:nvSpPr>
          <p:cNvPr id="42" name="Content Placeholder 2"/>
          <p:cNvSpPr>
            <a:spLocks noGrp="1"/>
          </p:cNvSpPr>
          <p:nvPr>
            <p:ph idx="1"/>
          </p:nvPr>
        </p:nvSpPr>
        <p:spPr>
          <a:xfrm>
            <a:off x="228600" y="1600200"/>
            <a:ext cx="6705600" cy="2209800"/>
          </a:xfrm>
        </p:spPr>
        <p:txBody>
          <a:bodyPr>
            <a:normAutofit lnSpcReduction="10000"/>
          </a:bodyPr>
          <a:lstStyle/>
          <a:p>
            <a:pPr lvl="1"/>
            <a:r>
              <a:rPr lang="en-US" dirty="0" err="1" smtClean="0"/>
              <a:t>Compitiendo</a:t>
            </a:r>
            <a:r>
              <a:rPr lang="en-US" dirty="0" smtClean="0"/>
              <a:t>/forzando</a:t>
            </a:r>
          </a:p>
          <a:p>
            <a:pPr lvl="1"/>
            <a:r>
              <a:rPr lang="en-US" dirty="0" err="1" smtClean="0"/>
              <a:t>Siendo</a:t>
            </a:r>
            <a:r>
              <a:rPr lang="en-US" dirty="0" smtClean="0"/>
              <a:t> </a:t>
            </a:r>
            <a:r>
              <a:rPr lang="en-US" dirty="0" err="1" smtClean="0"/>
              <a:t>complaciente</a:t>
            </a:r>
            <a:endParaRPr lang="en-US" dirty="0" smtClean="0"/>
          </a:p>
          <a:p>
            <a:pPr lvl="1"/>
            <a:r>
              <a:rPr lang="en-US" dirty="0" err="1" smtClean="0"/>
              <a:t>Evitando</a:t>
            </a:r>
            <a:endParaRPr lang="en-US" dirty="0" smtClean="0"/>
          </a:p>
          <a:p>
            <a:pPr lvl="1"/>
            <a:r>
              <a:rPr lang="en-US" dirty="0" err="1" smtClean="0"/>
              <a:t>Colaborando</a:t>
            </a:r>
            <a:endParaRPr lang="en-US" dirty="0" smtClean="0"/>
          </a:p>
          <a:p>
            <a:pPr lvl="1"/>
            <a:r>
              <a:rPr lang="en-US" dirty="0" err="1" smtClean="0"/>
              <a:t>Compromiso</a:t>
            </a:r>
            <a:endParaRPr lang="en-US" dirty="0" smtClean="0"/>
          </a:p>
          <a:p>
            <a:endParaRPr lang="en-US" dirty="0" smtClean="0">
              <a:latin typeface="Broadway" pitchFamily="82" charset="0"/>
            </a:endParaRPr>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31</a:t>
            </a:fld>
            <a:endParaRPr lang="en-US" dirty="0"/>
          </a:p>
        </p:txBody>
      </p:sp>
    </p:spTree>
    <p:extLst>
      <p:ext uri="{BB962C8B-B14F-4D97-AF65-F5344CB8AC3E}">
        <p14:creationId xmlns:p14="http://schemas.microsoft.com/office/powerpoint/2010/main" xmlns="" val="144249889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Liderazgo</a:t>
            </a:r>
            <a:endParaRPr lang="en-US" dirty="0"/>
          </a:p>
        </p:txBody>
      </p:sp>
      <p:pic>
        <p:nvPicPr>
          <p:cNvPr id="7170" name="Picture 2" descr="http://www.bostonsearchgroup.com/blog/wp-content/uploads/Leadership-image-blog-posts.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43486" y="2362200"/>
            <a:ext cx="2861714"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32</a:t>
            </a:fld>
            <a:endParaRPr lang="en-US" dirty="0"/>
          </a:p>
        </p:txBody>
      </p:sp>
    </p:spTree>
    <p:extLst>
      <p:ext uri="{BB962C8B-B14F-4D97-AF65-F5344CB8AC3E}">
        <p14:creationId xmlns:p14="http://schemas.microsoft.com/office/powerpoint/2010/main" xmlns="" val="381614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33686" y="1628802"/>
            <a:ext cx="3024336" cy="41191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le 1"/>
          <p:cNvSpPr>
            <a:spLocks noGrp="1"/>
          </p:cNvSpPr>
          <p:nvPr>
            <p:ph type="title"/>
          </p:nvPr>
        </p:nvSpPr>
        <p:spPr/>
        <p:txBody>
          <a:bodyPr/>
          <a:lstStyle/>
          <a:p>
            <a:r>
              <a:rPr lang="en-US" dirty="0" err="1" smtClean="0"/>
              <a:t>Desarrollo</a:t>
            </a:r>
            <a:r>
              <a:rPr lang="en-US" dirty="0" smtClean="0"/>
              <a:t> de </a:t>
            </a:r>
            <a:r>
              <a:rPr lang="en-US" dirty="0" err="1" smtClean="0"/>
              <a:t>Raices</a:t>
            </a:r>
            <a:r>
              <a:rPr lang="en-US" dirty="0" smtClean="0"/>
              <a:t> Fuertes</a:t>
            </a:r>
            <a:endParaRPr lang="en-US" dirty="0"/>
          </a:p>
        </p:txBody>
      </p:sp>
      <p:sp>
        <p:nvSpPr>
          <p:cNvPr id="3" name="Rectangle 2"/>
          <p:cNvSpPr/>
          <p:nvPr/>
        </p:nvSpPr>
        <p:spPr>
          <a:xfrm>
            <a:off x="3818373" y="1628801"/>
            <a:ext cx="4970585" cy="2554545"/>
          </a:xfrm>
          <a:prstGeom prst="rect">
            <a:avLst/>
          </a:prstGeom>
        </p:spPr>
        <p:txBody>
          <a:bodyPr wrap="square">
            <a:spAutoFit/>
          </a:bodyPr>
          <a:lstStyle/>
          <a:p>
            <a:r>
              <a:rPr lang="en-US" sz="3200" b="1" dirty="0" smtClean="0"/>
              <a:t>“</a:t>
            </a:r>
            <a:r>
              <a:rPr lang="es-ES" sz="3200" b="1" dirty="0" smtClean="0"/>
              <a:t>Las personas que dejan de crecer no pueden inspirar a otros. El liderazgo comienza desafiándose a sí mismo.</a:t>
            </a:r>
            <a:r>
              <a:rPr lang="en-US" sz="3200" b="1" dirty="0" smtClean="0"/>
              <a:t>”</a:t>
            </a:r>
          </a:p>
          <a:p>
            <a:r>
              <a:rPr lang="en-US" sz="3200" dirty="0"/>
              <a:t>	</a:t>
            </a:r>
            <a:r>
              <a:rPr lang="en-US" sz="3200" dirty="0" smtClean="0"/>
              <a:t>	– Daisaku Ikeda</a:t>
            </a:r>
            <a:endParaRPr lang="en-US" sz="3200" dirty="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33</a:t>
            </a:fld>
            <a:endParaRPr lang="en-US" dirty="0"/>
          </a:p>
        </p:txBody>
      </p:sp>
    </p:spTree>
    <p:extLst>
      <p:ext uri="{BB962C8B-B14F-4D97-AF65-F5344CB8AC3E}">
        <p14:creationId xmlns:p14="http://schemas.microsoft.com/office/powerpoint/2010/main" xmlns="" val="40524819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Liderazgo</a:t>
            </a:r>
            <a:endParaRPr lang="en-US" dirty="0"/>
          </a:p>
        </p:txBody>
      </p:sp>
      <p:graphicFrame>
        <p:nvGraphicFramePr>
          <p:cNvPr id="3" name="Group 3"/>
          <p:cNvGraphicFramePr>
            <a:graphicFrameLocks noGrp="1"/>
          </p:cNvGraphicFramePr>
          <p:nvPr>
            <p:extLst>
              <p:ext uri="{D42A27DB-BD31-4B8C-83A1-F6EECF244321}">
                <p14:modId xmlns:p14="http://schemas.microsoft.com/office/powerpoint/2010/main" xmlns="" val="3558446472"/>
              </p:ext>
            </p:extLst>
          </p:nvPr>
        </p:nvGraphicFramePr>
        <p:xfrm>
          <a:off x="251521" y="1124744"/>
          <a:ext cx="8712966" cy="5082942"/>
        </p:xfrm>
        <a:graphic>
          <a:graphicData uri="http://schemas.openxmlformats.org/drawingml/2006/table">
            <a:tbl>
              <a:tblPr>
                <a:tableStyleId>{8EC20E35-A176-4012-BC5E-935CFFF8708E}</a:tableStyleId>
              </a:tblPr>
              <a:tblGrid>
                <a:gridCol w="2904322"/>
                <a:gridCol w="2904322"/>
                <a:gridCol w="2904322"/>
              </a:tblGrid>
              <a:tr h="89499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800" b="1" u="none" strike="noStrike" cap="none" normalizeH="0" baseline="0" dirty="0" err="1" smtClean="0">
                          <a:ln>
                            <a:noFill/>
                          </a:ln>
                          <a:effectLst/>
                        </a:rPr>
                        <a:t>Gerente</a:t>
                      </a:r>
                      <a:endParaRPr kumimoji="0" lang="en-US" sz="1800" b="1"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err="1" smtClean="0">
                          <a:ln>
                            <a:noFill/>
                          </a:ln>
                          <a:effectLst/>
                        </a:rPr>
                        <a:t>Analítico</a:t>
                      </a:r>
                      <a:r>
                        <a:rPr kumimoji="0" lang="en-US" sz="1400" b="1" u="none" strike="noStrike" cap="none" normalizeH="0" baseline="0" dirty="0" smtClean="0">
                          <a:ln>
                            <a:noFill/>
                          </a:ln>
                          <a:effectLst/>
                        </a:rPr>
                        <a:t>, </a:t>
                      </a:r>
                      <a:r>
                        <a:rPr kumimoji="0" lang="en-US" sz="1400" b="1" u="none" strike="noStrike" cap="none" normalizeH="0" baseline="0" dirty="0" err="1" smtClean="0">
                          <a:ln>
                            <a:noFill/>
                          </a:ln>
                          <a:effectLst/>
                        </a:rPr>
                        <a:t>estructurado</a:t>
                      </a:r>
                      <a:r>
                        <a:rPr kumimoji="0" lang="en-US" sz="1400" b="1" u="none" strike="noStrike" cap="none" normalizeH="0" baseline="0" dirty="0" smtClean="0">
                          <a:ln>
                            <a:noFill/>
                          </a:ln>
                          <a:effectLst/>
                        </a:rPr>
                        <a:t>, </a:t>
                      </a:r>
                      <a:r>
                        <a:rPr kumimoji="0" lang="en-US" sz="1400" b="1" u="none" strike="noStrike" cap="none" normalizeH="0" baseline="0" dirty="0" err="1" smtClean="0">
                          <a:ln>
                            <a:noFill/>
                          </a:ln>
                          <a:effectLst/>
                        </a:rPr>
                        <a:t>controlado</a:t>
                      </a:r>
                      <a:r>
                        <a:rPr kumimoji="0" lang="en-US" sz="1400" b="1" u="none" strike="noStrike" cap="none" normalizeH="0" baseline="0" dirty="0" smtClean="0">
                          <a:ln>
                            <a:noFill/>
                          </a:ln>
                          <a:effectLst/>
                        </a:rPr>
                        <a:t>, </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err="1" smtClean="0">
                          <a:ln>
                            <a:noFill/>
                          </a:ln>
                          <a:effectLst/>
                        </a:rPr>
                        <a:t>deliberado</a:t>
                      </a:r>
                      <a:r>
                        <a:rPr kumimoji="0" lang="en-US" sz="1400" b="1" u="none" strike="noStrike" cap="none" normalizeH="0" baseline="0" dirty="0" smtClean="0">
                          <a:ln>
                            <a:noFill/>
                          </a:ln>
                          <a:effectLst/>
                        </a:rPr>
                        <a:t>, </a:t>
                      </a:r>
                      <a:r>
                        <a:rPr kumimoji="0" lang="en-US" sz="1400" b="1" u="none" strike="noStrike" cap="none" normalizeH="0" baseline="0" dirty="0" err="1" smtClean="0">
                          <a:ln>
                            <a:noFill/>
                          </a:ln>
                          <a:effectLst/>
                        </a:rPr>
                        <a:t>ordenado</a:t>
                      </a:r>
                      <a:endParaRPr kumimoji="0" lang="en-US" sz="1800" b="1" i="0" u="none" strike="noStrike" cap="none" normalizeH="0" baseline="0" dirty="0" smtClean="0">
                        <a:ln>
                          <a:noFill/>
                        </a:ln>
                        <a:solidFill>
                          <a:schemeClr val="bg1"/>
                        </a:solidFill>
                        <a:effectLst/>
                        <a:latin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t>
                      </a:r>
                      <a:r>
                        <a:rPr kumimoji="0" lang="en-US" sz="1600" b="1" i="0" u="none" strike="noStrike" cap="none" normalizeH="0" baseline="0" dirty="0" err="1" smtClean="0">
                          <a:ln>
                            <a:noFill/>
                          </a:ln>
                          <a:solidFill>
                            <a:schemeClr val="tx1"/>
                          </a:solidFill>
                          <a:effectLst/>
                          <a:latin typeface="Arial" charset="0"/>
                        </a:rPr>
                        <a:t>Qué</a:t>
                      </a:r>
                      <a:r>
                        <a:rPr kumimoji="0" lang="en-US" sz="16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err="1" smtClean="0">
                          <a:ln>
                            <a:noFill/>
                          </a:ln>
                          <a:solidFill>
                            <a:schemeClr val="tx1"/>
                          </a:solidFill>
                          <a:effectLst/>
                          <a:latin typeface="Arial" charset="0"/>
                        </a:rPr>
                        <a:t>hace</a:t>
                      </a:r>
                      <a:r>
                        <a:rPr kumimoji="0" lang="en-US" sz="1600" b="1" i="0" u="none" strike="noStrike" cap="none" normalizeH="0" baseline="0" dirty="0" smtClean="0">
                          <a:ln>
                            <a:noFill/>
                          </a:ln>
                          <a:solidFill>
                            <a:schemeClr val="tx1"/>
                          </a:solidFill>
                          <a:effectLst/>
                          <a:latin typeface="Arial" charset="0"/>
                        </a:rPr>
                        <a:t> el </a:t>
                      </a:r>
                      <a:r>
                        <a:rPr kumimoji="0" lang="en-US" sz="1600" b="1" i="0" u="none" strike="noStrike" cap="none" normalizeH="0" baseline="0" dirty="0" err="1" smtClean="0">
                          <a:ln>
                            <a:noFill/>
                          </a:ln>
                          <a:solidFill>
                            <a:schemeClr val="tx1"/>
                          </a:solidFill>
                          <a:effectLst/>
                          <a:latin typeface="Arial" charset="0"/>
                        </a:rPr>
                        <a:t>mejor</a:t>
                      </a:r>
                      <a:r>
                        <a:rPr kumimoji="0" lang="en-US" sz="1600" b="1" i="0" u="none" strike="noStrike" cap="none" normalizeH="0" baseline="0" dirty="0" smtClean="0">
                          <a:ln>
                            <a:noFill/>
                          </a:ln>
                          <a:solidFill>
                            <a:schemeClr val="tx1"/>
                          </a:solidFill>
                          <a:effectLst/>
                          <a:latin typeface="Arial" charset="0"/>
                        </a:rPr>
                        <a:t> DP?</a:t>
                      </a: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800" b="1" u="none" strike="noStrike" cap="none" normalizeH="0" baseline="0" dirty="0" err="1" smtClean="0">
                          <a:ln>
                            <a:noFill/>
                          </a:ln>
                          <a:effectLst/>
                        </a:rPr>
                        <a:t>Líder</a:t>
                      </a:r>
                      <a:endParaRPr kumimoji="0" lang="en-US" sz="1800" b="1"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Experimental, </a:t>
                      </a:r>
                      <a:r>
                        <a:rPr kumimoji="0" lang="en-US" sz="1400" b="1" u="none" strike="noStrike" cap="none" normalizeH="0" baseline="0" dirty="0" err="1" smtClean="0">
                          <a:ln>
                            <a:noFill/>
                          </a:ln>
                          <a:effectLst/>
                        </a:rPr>
                        <a:t>visionario</a:t>
                      </a:r>
                      <a:r>
                        <a:rPr kumimoji="0" lang="en-US" sz="1400" b="1" u="none" strike="noStrike" cap="none" normalizeH="0" baseline="0" dirty="0" smtClean="0">
                          <a:ln>
                            <a:noFill/>
                          </a:ln>
                          <a:effectLst/>
                        </a:rPr>
                        <a:t>, flexible,</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no se </a:t>
                      </a:r>
                      <a:r>
                        <a:rPr kumimoji="0" lang="en-US" sz="1400" b="1" u="none" strike="noStrike" cap="none" normalizeH="0" baseline="0" dirty="0" err="1" smtClean="0">
                          <a:ln>
                            <a:noFill/>
                          </a:ln>
                          <a:effectLst/>
                        </a:rPr>
                        <a:t>inmuta</a:t>
                      </a:r>
                      <a:r>
                        <a:rPr kumimoji="0" lang="en-US" sz="1400" b="1" u="none" strike="noStrike" cap="none" normalizeH="0" baseline="0" dirty="0" smtClean="0">
                          <a:ln>
                            <a:noFill/>
                          </a:ln>
                          <a:effectLst/>
                        </a:rPr>
                        <a:t>, </a:t>
                      </a:r>
                      <a:r>
                        <a:rPr kumimoji="0" lang="en-US" sz="1400" b="1" u="none" strike="noStrike" cap="none" normalizeH="0" baseline="0" dirty="0" err="1" smtClean="0">
                          <a:ln>
                            <a:noFill/>
                          </a:ln>
                          <a:effectLst/>
                        </a:rPr>
                        <a:t>creativo</a:t>
                      </a:r>
                      <a:endParaRPr kumimoji="0" lang="en-US" sz="1800" b="1" i="0" u="none" strike="noStrike" cap="none" normalizeH="0" baseline="0" dirty="0" smtClean="0">
                        <a:ln>
                          <a:noFill/>
                        </a:ln>
                        <a:solidFill>
                          <a:schemeClr val="bg1"/>
                        </a:solidFill>
                        <a:effectLst/>
                        <a:latin typeface="Arial" charset="0"/>
                      </a:endParaRPr>
                    </a:p>
                  </a:txBody>
                  <a:tcPr anchor="ctr" anchorCtr="1" horzOverflow="overflow"/>
                </a:tc>
              </a:tr>
              <a:tr h="4073562">
                <a:tc>
                  <a:txBody>
                    <a:bodyPr/>
                    <a:lstStyle/>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Usa</a:t>
                      </a:r>
                      <a:r>
                        <a:rPr kumimoji="0" lang="en-US" sz="1600" u="none" strike="noStrike" cap="none" normalizeH="0" baseline="0" dirty="0" smtClean="0">
                          <a:ln>
                            <a:noFill/>
                          </a:ln>
                          <a:solidFill>
                            <a:schemeClr val="tx1"/>
                          </a:solidFill>
                          <a:effectLst/>
                        </a:rPr>
                        <a:t> el </a:t>
                      </a:r>
                      <a:r>
                        <a:rPr kumimoji="0" lang="en-US" sz="1600" u="none" strike="noStrike" cap="none" normalizeH="0" baseline="0" dirty="0" err="1" smtClean="0">
                          <a:ln>
                            <a:noFill/>
                          </a:ln>
                          <a:solidFill>
                            <a:schemeClr val="tx1"/>
                          </a:solidFill>
                          <a:effectLst/>
                        </a:rPr>
                        <a:t>poder</a:t>
                      </a:r>
                      <a:r>
                        <a:rPr kumimoji="0" lang="en-US" sz="1600" u="none" strike="noStrike" cap="none" normalizeH="0" baseline="0" dirty="0" smtClean="0">
                          <a:ln>
                            <a:noFill/>
                          </a:ln>
                          <a:solidFill>
                            <a:schemeClr val="tx1"/>
                          </a:solidFill>
                          <a:effectLst/>
                        </a:rPr>
                        <a:t> de la </a:t>
                      </a:r>
                      <a:r>
                        <a:rPr kumimoji="0" lang="en-US" sz="1600" u="none" strike="noStrike" cap="none" normalizeH="0" baseline="0" dirty="0" err="1" smtClean="0">
                          <a:ln>
                            <a:noFill/>
                          </a:ln>
                          <a:solidFill>
                            <a:schemeClr val="tx1"/>
                          </a:solidFill>
                          <a:effectLst/>
                        </a:rPr>
                        <a:t>lógica</a:t>
                      </a:r>
                      <a:r>
                        <a:rPr kumimoji="0" lang="en-US" sz="1600" u="none" strike="noStrike" cap="none" normalizeH="0" baseline="0" dirty="0" smtClean="0">
                          <a:ln>
                            <a:noFill/>
                          </a:ln>
                          <a:solidFill>
                            <a:schemeClr val="tx1"/>
                          </a:solidFill>
                          <a:effectLst/>
                        </a:rPr>
                        <a:t> de la </a:t>
                      </a:r>
                      <a:r>
                        <a:rPr kumimoji="0" lang="en-US" sz="1600" u="none" strike="noStrike" cap="none" normalizeH="0" baseline="0" dirty="0" err="1" smtClean="0">
                          <a:ln>
                            <a:noFill/>
                          </a:ln>
                          <a:solidFill>
                            <a:schemeClr val="tx1"/>
                          </a:solidFill>
                          <a:effectLst/>
                        </a:rPr>
                        <a:t>mente</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racional</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Considera</a:t>
                      </a:r>
                      <a:r>
                        <a:rPr kumimoji="0" lang="en-US" sz="1600" u="none" strike="noStrike" cap="none" normalizeH="0" baseline="0" dirty="0" smtClean="0">
                          <a:ln>
                            <a:noFill/>
                          </a:ln>
                          <a:solidFill>
                            <a:schemeClr val="tx1"/>
                          </a:solidFill>
                          <a:effectLst/>
                        </a:rPr>
                        <a:t> los </a:t>
                      </a:r>
                      <a:r>
                        <a:rPr kumimoji="0" lang="en-US" sz="1600" u="none" strike="noStrike" cap="none" normalizeH="0" baseline="0" dirty="0" err="1" smtClean="0">
                          <a:ln>
                            <a:noFill/>
                          </a:ln>
                          <a:solidFill>
                            <a:schemeClr val="tx1"/>
                          </a:solidFill>
                          <a:effectLst/>
                        </a:rPr>
                        <a:t>peligros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Se </a:t>
                      </a:r>
                      <a:r>
                        <a:rPr kumimoji="0" lang="en-US" sz="1600" u="none" strike="noStrike" cap="none" normalizeH="0" baseline="0" dirty="0" err="1" smtClean="0">
                          <a:ln>
                            <a:noFill/>
                          </a:ln>
                          <a:solidFill>
                            <a:schemeClr val="tx1"/>
                          </a:solidFill>
                          <a:effectLst/>
                        </a:rPr>
                        <a:t>concentra</a:t>
                      </a:r>
                      <a:r>
                        <a:rPr kumimoji="0" lang="en-US" sz="1600" u="none" strike="noStrike" cap="none" normalizeH="0" baseline="0" dirty="0" smtClean="0">
                          <a:ln>
                            <a:noFill/>
                          </a:ln>
                          <a:solidFill>
                            <a:schemeClr val="tx1"/>
                          </a:solidFill>
                          <a:effectLst/>
                        </a:rPr>
                        <a:t> en los </a:t>
                      </a:r>
                      <a:r>
                        <a:rPr kumimoji="0" lang="en-US" sz="1600" u="none" strike="noStrike" cap="none" normalizeH="0" baseline="0" dirty="0" err="1" smtClean="0">
                          <a:ln>
                            <a:noFill/>
                          </a:ln>
                          <a:solidFill>
                            <a:schemeClr val="tx1"/>
                          </a:solidFill>
                          <a:effectLst/>
                        </a:rPr>
                        <a:t>resultado</a:t>
                      </a:r>
                      <a:r>
                        <a:rPr kumimoji="0" lang="en-US" sz="1600" u="none" strike="noStrike" cap="none" normalizeH="0" baseline="0" dirty="0" smtClean="0">
                          <a:ln>
                            <a:noFill/>
                          </a:ln>
                          <a:solidFill>
                            <a:schemeClr val="tx1"/>
                          </a:solidFill>
                          <a:effectLst/>
                        </a:rPr>
                        <a:t> de </a:t>
                      </a:r>
                      <a:r>
                        <a:rPr kumimoji="0" lang="en-US" sz="1600" u="none" strike="noStrike" cap="none" normalizeH="0" baseline="0" dirty="0" err="1" smtClean="0">
                          <a:ln>
                            <a:noFill/>
                          </a:ln>
                          <a:solidFill>
                            <a:schemeClr val="tx1"/>
                          </a:solidFill>
                          <a:effectLst/>
                        </a:rPr>
                        <a:t>corto</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plazo</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Sigue</a:t>
                      </a:r>
                      <a:r>
                        <a:rPr kumimoji="0" lang="en-US" sz="1600" u="none" strike="noStrike" cap="none" normalizeH="0" baseline="0" dirty="0" smtClean="0">
                          <a:ln>
                            <a:noFill/>
                          </a:ln>
                          <a:solidFill>
                            <a:schemeClr val="tx1"/>
                          </a:solidFill>
                          <a:effectLst/>
                        </a:rPr>
                        <a:t> a los </a:t>
                      </a:r>
                      <a:r>
                        <a:rPr kumimoji="0" lang="en-US" sz="1600" u="none" strike="noStrike" cap="none" normalizeH="0" baseline="0" dirty="0" err="1" smtClean="0">
                          <a:ln>
                            <a:noFill/>
                          </a:ln>
                          <a:solidFill>
                            <a:schemeClr val="tx1"/>
                          </a:solidFill>
                          <a:effectLst/>
                        </a:rPr>
                        <a:t>visionarios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Persigue</a:t>
                      </a:r>
                      <a:r>
                        <a:rPr kumimoji="0" lang="en-US" sz="1600" u="none" strike="noStrike" cap="none" normalizeH="0" baseline="0" dirty="0" smtClean="0">
                          <a:ln>
                            <a:noFill/>
                          </a:ln>
                          <a:solidFill>
                            <a:schemeClr val="tx1"/>
                          </a:solidFill>
                          <a:effectLst/>
                        </a:rPr>
                        <a:t> lo tangible</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Realiza</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actividades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Controla</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Depende</a:t>
                      </a:r>
                      <a:r>
                        <a:rPr kumimoji="0" lang="en-US" sz="1600" u="none" strike="noStrike" cap="none" normalizeH="0" baseline="0" dirty="0" smtClean="0">
                          <a:ln>
                            <a:noFill/>
                          </a:ln>
                          <a:solidFill>
                            <a:schemeClr val="tx1"/>
                          </a:solidFill>
                          <a:effectLst/>
                        </a:rPr>
                        <a:t> de la </a:t>
                      </a:r>
                      <a:r>
                        <a:rPr kumimoji="0" lang="en-US" sz="1600" u="none" strike="noStrike" cap="none" normalizeH="0" baseline="0" dirty="0" err="1" smtClean="0">
                          <a:ln>
                            <a:noFill/>
                          </a:ln>
                          <a:solidFill>
                            <a:schemeClr val="tx1"/>
                          </a:solidFill>
                          <a:effectLst/>
                        </a:rPr>
                        <a:t>Autoridad</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Usa</a:t>
                      </a:r>
                      <a:r>
                        <a:rPr kumimoji="0" lang="en-US" sz="1600" u="none" strike="noStrike" cap="none" normalizeH="0" baseline="0" dirty="0" smtClean="0">
                          <a:ln>
                            <a:noFill/>
                          </a:ln>
                          <a:solidFill>
                            <a:schemeClr val="tx1"/>
                          </a:solidFill>
                          <a:effectLst/>
                        </a:rPr>
                        <a:t> el </a:t>
                      </a:r>
                      <a:r>
                        <a:rPr kumimoji="0" lang="en-US" sz="1600" u="none" strike="noStrike" cap="none" normalizeH="0" baseline="0" dirty="0" err="1" smtClean="0">
                          <a:ln>
                            <a:noFill/>
                          </a:ln>
                          <a:solidFill>
                            <a:schemeClr val="tx1"/>
                          </a:solidFill>
                          <a:effectLst/>
                        </a:rPr>
                        <a:t>poder</a:t>
                      </a:r>
                      <a:r>
                        <a:rPr kumimoji="0" lang="en-US" sz="1600" u="none" strike="noStrike" cap="none" normalizeH="0" baseline="0" dirty="0" smtClean="0">
                          <a:ln>
                            <a:noFill/>
                          </a:ln>
                          <a:solidFill>
                            <a:schemeClr val="tx1"/>
                          </a:solidFill>
                          <a:effectLst/>
                        </a:rPr>
                        <a:t> de la </a:t>
                      </a:r>
                      <a:r>
                        <a:rPr kumimoji="0" lang="en-US" sz="1600" u="none" strike="noStrike" cap="none" normalizeH="0" baseline="0" dirty="0" err="1" smtClean="0">
                          <a:ln>
                            <a:noFill/>
                          </a:ln>
                          <a:solidFill>
                            <a:schemeClr val="tx1"/>
                          </a:solidFill>
                          <a:effectLst/>
                        </a:rPr>
                        <a:t>intuición</a:t>
                      </a:r>
                      <a:r>
                        <a:rPr kumimoji="0" lang="en-US" sz="1600" u="none" strike="noStrike" cap="none" normalizeH="0" baseline="0" dirty="0" smtClean="0">
                          <a:ln>
                            <a:noFill/>
                          </a:ln>
                          <a:solidFill>
                            <a:schemeClr val="tx1"/>
                          </a:solidFill>
                          <a:effectLst/>
                        </a:rPr>
                        <a:t> y la </a:t>
                      </a:r>
                      <a:r>
                        <a:rPr kumimoji="0" lang="en-US" sz="1600" u="none" strike="noStrike" cap="none" normalizeH="0" baseline="0" dirty="0" err="1" smtClean="0">
                          <a:ln>
                            <a:noFill/>
                          </a:ln>
                          <a:solidFill>
                            <a:schemeClr val="tx1"/>
                          </a:solidFill>
                          <a:effectLst/>
                        </a:rPr>
                        <a:t>lógica</a:t>
                      </a:r>
                      <a:r>
                        <a:rPr kumimoji="0" lang="en-US" sz="1600" u="none" strike="noStrike" cap="none" normalizeH="0" baseline="0" dirty="0" smtClean="0">
                          <a:ln>
                            <a:noFill/>
                          </a:ln>
                          <a:solidFill>
                            <a:schemeClr val="tx1"/>
                          </a:solidFill>
                          <a:effectLst/>
                        </a:rPr>
                        <a:t> del </a:t>
                      </a:r>
                      <a:r>
                        <a:rPr kumimoji="0" lang="en-US" sz="1600" u="none" strike="noStrike" cap="none" normalizeH="0" baseline="0" dirty="0" err="1" smtClean="0">
                          <a:ln>
                            <a:noFill/>
                          </a:ln>
                          <a:solidFill>
                            <a:schemeClr val="tx1"/>
                          </a:solidFill>
                          <a:effectLst/>
                        </a:rPr>
                        <a:t>corazón</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Tiene</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sentido</a:t>
                      </a:r>
                      <a:r>
                        <a:rPr kumimoji="0" lang="en-US" sz="1600" u="none" strike="noStrike" cap="none" normalizeH="0" baseline="0" dirty="0" smtClean="0">
                          <a:ln>
                            <a:noFill/>
                          </a:ln>
                          <a:solidFill>
                            <a:schemeClr val="tx1"/>
                          </a:solidFill>
                          <a:effectLst/>
                        </a:rPr>
                        <a:t> de </a:t>
                      </a:r>
                      <a:r>
                        <a:rPr kumimoji="0" lang="en-US" sz="1600" u="none" strike="noStrike" cap="none" normalizeH="0" baseline="0" dirty="0" err="1" smtClean="0">
                          <a:ln>
                            <a:noFill/>
                          </a:ln>
                          <a:solidFill>
                            <a:schemeClr val="tx1"/>
                          </a:solidFill>
                          <a:effectLst/>
                        </a:rPr>
                        <a:t>oportunidad</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Se </a:t>
                      </a:r>
                      <a:r>
                        <a:rPr kumimoji="0" lang="en-US" sz="1600" u="none" strike="noStrike" cap="none" normalizeH="0" baseline="0" dirty="0" err="1" smtClean="0">
                          <a:ln>
                            <a:noFill/>
                          </a:ln>
                          <a:solidFill>
                            <a:schemeClr val="tx1"/>
                          </a:solidFill>
                          <a:effectLst/>
                        </a:rPr>
                        <a:t>focaliza</a:t>
                      </a:r>
                      <a:r>
                        <a:rPr kumimoji="0" lang="en-US" sz="1600" u="none" strike="noStrike" cap="none" normalizeH="0" baseline="0" dirty="0" smtClean="0">
                          <a:ln>
                            <a:noFill/>
                          </a:ln>
                          <a:solidFill>
                            <a:schemeClr val="tx1"/>
                          </a:solidFill>
                          <a:effectLst/>
                        </a:rPr>
                        <a:t> en los </a:t>
                      </a:r>
                      <a:r>
                        <a:rPr kumimoji="0" lang="en-US" sz="1600" u="none" strike="noStrike" cap="none" normalizeH="0" baseline="0" dirty="0" err="1" smtClean="0">
                          <a:ln>
                            <a:noFill/>
                          </a:ln>
                          <a:solidFill>
                            <a:schemeClr val="tx1"/>
                          </a:solidFill>
                          <a:effectLst/>
                        </a:rPr>
                        <a:t>resultados</a:t>
                      </a:r>
                      <a:r>
                        <a:rPr kumimoji="0" lang="en-US" sz="1600" u="none" strike="noStrike" cap="none" normalizeH="0" baseline="0" dirty="0" smtClean="0">
                          <a:ln>
                            <a:noFill/>
                          </a:ln>
                          <a:solidFill>
                            <a:schemeClr val="tx1"/>
                          </a:solidFill>
                          <a:effectLst/>
                        </a:rPr>
                        <a:t> de largo </a:t>
                      </a:r>
                      <a:r>
                        <a:rPr kumimoji="0" lang="en-US" sz="1600" u="none" strike="noStrike" cap="none" normalizeH="0" baseline="0" dirty="0" err="1" smtClean="0">
                          <a:ln>
                            <a:noFill/>
                          </a:ln>
                          <a:solidFill>
                            <a:schemeClr val="tx1"/>
                          </a:solidFill>
                          <a:effectLst/>
                        </a:rPr>
                        <a:t>plazo</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Crea</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visiones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Busca</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potencial</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Busca</a:t>
                      </a:r>
                      <a:r>
                        <a:rPr kumimoji="0" lang="en-US" sz="1600" u="none" strike="noStrike" cap="none" normalizeH="0" baseline="0" dirty="0" smtClean="0">
                          <a:ln>
                            <a:noFill/>
                          </a:ln>
                          <a:solidFill>
                            <a:schemeClr val="tx1"/>
                          </a:solidFill>
                          <a:effectLst/>
                        </a:rPr>
                        <a:t> lo intangible</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Persigue</a:t>
                      </a:r>
                      <a:r>
                        <a:rPr kumimoji="0" lang="en-US" sz="1600" u="none" strike="noStrike" cap="none" normalizeH="0" baseline="0" dirty="0" smtClean="0">
                          <a:ln>
                            <a:noFill/>
                          </a:ln>
                          <a:solidFill>
                            <a:schemeClr val="tx1"/>
                          </a:solidFill>
                          <a:effectLst/>
                        </a:rPr>
                        <a:t> </a:t>
                      </a:r>
                      <a:r>
                        <a:rPr kumimoji="0" lang="en-US" sz="1600" u="none" strike="noStrike" cap="none" normalizeH="0" baseline="0" dirty="0" err="1" smtClean="0">
                          <a:ln>
                            <a:noFill/>
                          </a:ln>
                          <a:solidFill>
                            <a:schemeClr val="tx1"/>
                          </a:solidFill>
                          <a:effectLst/>
                        </a:rPr>
                        <a:t>sueños</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Inspira</a:t>
                      </a:r>
                      <a:endParaRPr kumimoji="0" lang="en-US" sz="1600" u="none" strike="noStrike" cap="none" normalizeH="0" baseline="0" dirty="0" smtClean="0">
                        <a:ln>
                          <a:noFill/>
                        </a:ln>
                        <a:solidFill>
                          <a:schemeClr val="tx1"/>
                        </a:solidFill>
                        <a:effectLst/>
                      </a:endParaRP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err="1" smtClean="0">
                          <a:ln>
                            <a:noFill/>
                          </a:ln>
                          <a:solidFill>
                            <a:schemeClr val="tx1"/>
                          </a:solidFill>
                          <a:effectLst/>
                        </a:rPr>
                        <a:t>Depende</a:t>
                      </a:r>
                      <a:r>
                        <a:rPr kumimoji="0" lang="en-US" sz="1600" u="none" strike="noStrike" cap="none" normalizeH="0" baseline="0" dirty="0" smtClean="0">
                          <a:ln>
                            <a:noFill/>
                          </a:ln>
                          <a:solidFill>
                            <a:schemeClr val="tx1"/>
                          </a:solidFill>
                          <a:effectLst/>
                        </a:rPr>
                        <a:t> de la </a:t>
                      </a:r>
                      <a:r>
                        <a:rPr kumimoji="0" lang="en-US" sz="1600" u="none" strike="noStrike" cap="none" normalizeH="0" baseline="0" dirty="0" err="1" smtClean="0">
                          <a:ln>
                            <a:noFill/>
                          </a:ln>
                          <a:solidFill>
                            <a:schemeClr val="tx1"/>
                          </a:solidFill>
                          <a:effectLst/>
                        </a:rPr>
                        <a:t>Influencia</a:t>
                      </a:r>
                      <a:endParaRPr kumimoji="0" lang="en-US" sz="1600" u="none" strike="noStrike" cap="none" normalizeH="0" baseline="0" dirty="0" smtClean="0">
                        <a:ln>
                          <a:noFill/>
                        </a:ln>
                        <a:solidFill>
                          <a:schemeClr val="tx1"/>
                        </a:solidFill>
                        <a:effectLst/>
                      </a:endParaRPr>
                    </a:p>
                  </a:txBody>
                  <a:tcPr horzOverflow="overflow"/>
                </a:tc>
              </a:tr>
            </a:tbl>
          </a:graphicData>
        </a:graphic>
      </p:graphicFrame>
      <p:pic>
        <p:nvPicPr>
          <p:cNvPr id="22531" name="Picture 3" descr="C:\Users\Joel\AppData\Local\Microsoft\Windows\Temporary Internet Files\Content.IE5\RA53UIOO\MP900422224[1].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3347864" y="2204864"/>
            <a:ext cx="2376264" cy="35626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34</a:t>
            </a:fld>
            <a:endParaRPr lang="en-US" dirty="0"/>
          </a:p>
        </p:txBody>
      </p:sp>
    </p:spTree>
    <p:extLst>
      <p:ext uri="{BB962C8B-B14F-4D97-AF65-F5344CB8AC3E}">
        <p14:creationId xmlns:p14="http://schemas.microsoft.com/office/powerpoint/2010/main" xmlns="" val="1563840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r>
              <a:rPr lang="en-GB" dirty="0" smtClean="0"/>
              <a:t>Perspectives</a:t>
            </a:r>
            <a:endParaRPr lang="en-GB" sz="2400" dirty="0"/>
          </a:p>
        </p:txBody>
      </p:sp>
      <p:grpSp>
        <p:nvGrpSpPr>
          <p:cNvPr id="2" name="Group 3"/>
          <p:cNvGrpSpPr>
            <a:grpSpLocks/>
          </p:cNvGrpSpPr>
          <p:nvPr/>
        </p:nvGrpSpPr>
        <p:grpSpPr bwMode="auto">
          <a:xfrm>
            <a:off x="456398" y="1600200"/>
            <a:ext cx="8725755" cy="4337051"/>
            <a:chOff x="990" y="1080"/>
            <a:chExt cx="5425" cy="2732"/>
          </a:xfrm>
        </p:grpSpPr>
        <p:grpSp>
          <p:nvGrpSpPr>
            <p:cNvPr id="3" name="Group 4"/>
            <p:cNvGrpSpPr>
              <a:grpSpLocks/>
            </p:cNvGrpSpPr>
            <p:nvPr/>
          </p:nvGrpSpPr>
          <p:grpSpPr bwMode="auto">
            <a:xfrm>
              <a:off x="1524" y="1080"/>
              <a:ext cx="1807" cy="557"/>
              <a:chOff x="1180" y="912"/>
              <a:chExt cx="1807" cy="557"/>
            </a:xfrm>
          </p:grpSpPr>
          <p:sp>
            <p:nvSpPr>
              <p:cNvPr id="897029" name="Rectangle 5"/>
              <p:cNvSpPr>
                <a:spLocks noChangeArrowheads="1"/>
              </p:cNvSpPr>
              <p:nvPr/>
            </p:nvSpPr>
            <p:spPr bwMode="auto">
              <a:xfrm>
                <a:off x="1180" y="975"/>
                <a:ext cx="1378" cy="494"/>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0" name="Rectangle 6"/>
              <p:cNvSpPr>
                <a:spLocks noChangeArrowheads="1"/>
              </p:cNvSpPr>
              <p:nvPr/>
            </p:nvSpPr>
            <p:spPr bwMode="auto">
              <a:xfrm>
                <a:off x="1226" y="912"/>
                <a:ext cx="1463" cy="174"/>
              </a:xfrm>
              <a:prstGeom prst="rect">
                <a:avLst/>
              </a:prstGeom>
              <a:noFill/>
              <a:ln w="9525">
                <a:noFill/>
                <a:miter lim="800000"/>
                <a:headEnd/>
                <a:tailEnd/>
              </a:ln>
            </p:spPr>
            <p:txBody>
              <a:bodyPr wrap="none" lIns="0" tIns="0" rIns="0" bIns="0">
                <a:spAutoFit/>
              </a:bodyPr>
              <a:lstStyle/>
              <a:p>
                <a:pPr algn="l"/>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Arriba</a:t>
                </a:r>
                <a:endParaRPr lang="en-GB" sz="2800" dirty="0">
                  <a:latin typeface="Arial Rounded MT Bold" pitchFamily="34" charset="0"/>
                </a:endParaRPr>
              </a:p>
            </p:txBody>
          </p:sp>
          <p:sp>
            <p:nvSpPr>
              <p:cNvPr id="897031" name="Rectangle 7"/>
              <p:cNvSpPr>
                <a:spLocks noChangeArrowheads="1"/>
              </p:cNvSpPr>
              <p:nvPr/>
            </p:nvSpPr>
            <p:spPr bwMode="auto">
              <a:xfrm>
                <a:off x="1226" y="1123"/>
                <a:ext cx="1761"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Gestionando</a:t>
                </a:r>
                <a:r>
                  <a:rPr lang="en-GB" sz="1200" dirty="0" smtClean="0">
                    <a:solidFill>
                      <a:srgbClr val="000000"/>
                    </a:solidFill>
                    <a:latin typeface="Arial Rounded MT Bold" pitchFamily="34" charset="0"/>
                  </a:rPr>
                  <a:t> al </a:t>
                </a:r>
                <a:r>
                  <a:rPr lang="en-GB" sz="1200" dirty="0" err="1" smtClean="0">
                    <a:solidFill>
                      <a:srgbClr val="000000"/>
                    </a:solidFill>
                    <a:latin typeface="Arial Rounded MT Bold" pitchFamily="34" charset="0"/>
                  </a:rPr>
                  <a:t>patrocinador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interno</a:t>
                </a:r>
                <a:r>
                  <a:rPr lang="en-GB" sz="1200" dirty="0" smtClean="0">
                    <a:solidFill>
                      <a:srgbClr val="000000"/>
                    </a:solidFill>
                    <a:latin typeface="Arial Rounded MT Bold" pitchFamily="34" charset="0"/>
                  </a:rPr>
                  <a:t> </a:t>
                </a:r>
                <a:endParaRPr lang="en-GB" sz="2800" dirty="0">
                  <a:latin typeface="Arial Rounded MT Bold" pitchFamily="34" charset="0"/>
                </a:endParaRPr>
              </a:p>
            </p:txBody>
          </p:sp>
          <p:sp>
            <p:nvSpPr>
              <p:cNvPr id="897032" name="Rectangle 8"/>
              <p:cNvSpPr>
                <a:spLocks noChangeArrowheads="1"/>
              </p:cNvSpPr>
              <p:nvPr/>
            </p:nvSpPr>
            <p:spPr bwMode="auto">
              <a:xfrm>
                <a:off x="1226" y="1231"/>
                <a:ext cx="1219" cy="116"/>
              </a:xfrm>
              <a:prstGeom prst="rect">
                <a:avLst/>
              </a:prstGeom>
              <a:noFill/>
              <a:ln w="9525">
                <a:noFill/>
                <a:miter lim="800000"/>
                <a:headEnd/>
                <a:tailEnd/>
              </a:ln>
            </p:spPr>
            <p:txBody>
              <a:bodyPr wrap="none" lIns="0" tIns="0" rIns="0" bIns="0">
                <a:spAutoFit/>
              </a:bodyPr>
              <a:lstStyle/>
              <a:p>
                <a:pPr algn="l"/>
                <a:r>
                  <a:rPr lang="en-GB" sz="1200" dirty="0" smtClean="0">
                    <a:solidFill>
                      <a:srgbClr val="000000"/>
                    </a:solidFill>
                    <a:latin typeface="Arial Rounded MT Bold" pitchFamily="34" charset="0"/>
                  </a:rPr>
                  <a:t>Para </a:t>
                </a:r>
                <a:r>
                  <a:rPr lang="en-GB" sz="1200" dirty="0" err="1" smtClean="0">
                    <a:solidFill>
                      <a:srgbClr val="000000"/>
                    </a:solidFill>
                    <a:latin typeface="Arial Rounded MT Bold" pitchFamily="34" charset="0"/>
                  </a:rPr>
                  <a:t>lograr</a:t>
                </a:r>
                <a:r>
                  <a:rPr lang="en-GB" sz="1200" dirty="0" smtClean="0">
                    <a:solidFill>
                      <a:srgbClr val="000000"/>
                    </a:solidFill>
                    <a:latin typeface="Arial Rounded MT Bold" pitchFamily="34" charset="0"/>
                  </a:rPr>
                  <a:t> el </a:t>
                </a:r>
                <a:r>
                  <a:rPr lang="en-GB" sz="1200" dirty="0" err="1" smtClean="0">
                    <a:solidFill>
                      <a:srgbClr val="000000"/>
                    </a:solidFill>
                    <a:latin typeface="Arial Rounded MT Bold" pitchFamily="34" charset="0"/>
                  </a:rPr>
                  <a:t>comprmiso</a:t>
                </a:r>
                <a:r>
                  <a:rPr lang="en-GB" sz="1200" dirty="0" smtClean="0">
                    <a:solidFill>
                      <a:srgbClr val="000000"/>
                    </a:solidFill>
                    <a:latin typeface="Arial Rounded MT Bold" pitchFamily="34" charset="0"/>
                  </a:rPr>
                  <a:t> </a:t>
                </a:r>
                <a:endParaRPr lang="en-GB" sz="2800" dirty="0">
                  <a:latin typeface="Arial Rounded MT Bold" pitchFamily="34" charset="0"/>
                </a:endParaRPr>
              </a:p>
            </p:txBody>
          </p:sp>
          <p:sp>
            <p:nvSpPr>
              <p:cNvPr id="897033" name="Rectangle 9"/>
              <p:cNvSpPr>
                <a:spLocks noChangeArrowheads="1"/>
              </p:cNvSpPr>
              <p:nvPr/>
            </p:nvSpPr>
            <p:spPr bwMode="auto">
              <a:xfrm>
                <a:off x="1226" y="1339"/>
                <a:ext cx="683"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organizacional</a:t>
                </a:r>
                <a:endParaRPr lang="en-GB" sz="2800" dirty="0">
                  <a:latin typeface="Arial Rounded MT Bold" pitchFamily="34" charset="0"/>
                </a:endParaRPr>
              </a:p>
            </p:txBody>
          </p:sp>
        </p:grpSp>
        <p:sp>
          <p:nvSpPr>
            <p:cNvPr id="897034" name="Rectangle 10"/>
            <p:cNvSpPr>
              <a:spLocks noChangeArrowheads="1"/>
            </p:cNvSpPr>
            <p:nvPr/>
          </p:nvSpPr>
          <p:spPr bwMode="auto">
            <a:xfrm>
              <a:off x="1180" y="2011"/>
              <a:ext cx="1150" cy="386"/>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5" name="Rectangle 11"/>
            <p:cNvSpPr>
              <a:spLocks noChangeArrowheads="1"/>
            </p:cNvSpPr>
            <p:nvPr/>
          </p:nvSpPr>
          <p:spPr bwMode="auto">
            <a:xfrm>
              <a:off x="1226" y="1935"/>
              <a:ext cx="1316" cy="174"/>
            </a:xfrm>
            <a:prstGeom prst="rect">
              <a:avLst/>
            </a:prstGeom>
            <a:noFill/>
            <a:ln w="9525">
              <a:noFill/>
              <a:miter lim="800000"/>
              <a:headEnd/>
              <a:tailEnd/>
            </a:ln>
          </p:spPr>
          <p:txBody>
            <a:bodyPr wrap="none" lIns="0" tIns="0" rIns="0" bIns="0">
              <a:spAutoFit/>
            </a:bodyPr>
            <a:lstStyle/>
            <a:p>
              <a:pPr algn="l"/>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Atrás</a:t>
              </a:r>
              <a:endParaRPr lang="en-GB" sz="2800" dirty="0">
                <a:latin typeface="Arial Rounded MT Bold" pitchFamily="34" charset="0"/>
              </a:endParaRPr>
            </a:p>
          </p:txBody>
        </p:sp>
        <p:sp>
          <p:nvSpPr>
            <p:cNvPr id="897036" name="Rectangle 12"/>
            <p:cNvSpPr>
              <a:spLocks noChangeArrowheads="1"/>
            </p:cNvSpPr>
            <p:nvPr/>
          </p:nvSpPr>
          <p:spPr bwMode="auto">
            <a:xfrm>
              <a:off x="1038" y="2136"/>
              <a:ext cx="1219"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Monitoreando</a:t>
              </a:r>
              <a:r>
                <a:rPr lang="en-GB" sz="1200" dirty="0" smtClean="0">
                  <a:solidFill>
                    <a:srgbClr val="000000"/>
                  </a:solidFill>
                  <a:latin typeface="Arial Rounded MT Bold" pitchFamily="34" charset="0"/>
                </a:rPr>
                <a:t> el </a:t>
              </a:r>
              <a:r>
                <a:rPr lang="en-GB" sz="1200" dirty="0" err="1" smtClean="0">
                  <a:solidFill>
                    <a:srgbClr val="000000"/>
                  </a:solidFill>
                  <a:latin typeface="Arial Rounded MT Bold" pitchFamily="34" charset="0"/>
                </a:rPr>
                <a:t>progreso</a:t>
              </a:r>
              <a:endParaRPr lang="en-GB" sz="2800" dirty="0">
                <a:latin typeface="Arial Rounded MT Bold" pitchFamily="34" charset="0"/>
              </a:endParaRPr>
            </a:p>
          </p:txBody>
        </p:sp>
        <p:sp>
          <p:nvSpPr>
            <p:cNvPr id="897037" name="Rectangle 13"/>
            <p:cNvSpPr>
              <a:spLocks noChangeArrowheads="1"/>
            </p:cNvSpPr>
            <p:nvPr/>
          </p:nvSpPr>
          <p:spPr bwMode="auto">
            <a:xfrm>
              <a:off x="1038" y="2280"/>
              <a:ext cx="1291"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Aprendiendo</a:t>
              </a:r>
              <a:r>
                <a:rPr lang="en-GB" sz="1200" dirty="0" smtClean="0">
                  <a:solidFill>
                    <a:srgbClr val="000000"/>
                  </a:solidFill>
                  <a:latin typeface="Arial Rounded MT Bold" pitchFamily="34" charset="0"/>
                </a:rPr>
                <a:t> de los </a:t>
              </a:r>
              <a:r>
                <a:rPr lang="en-GB" sz="1200" dirty="0" err="1" smtClean="0">
                  <a:solidFill>
                    <a:srgbClr val="000000"/>
                  </a:solidFill>
                  <a:latin typeface="Arial Rounded MT Bold" pitchFamily="34" charset="0"/>
                </a:rPr>
                <a:t>errores</a:t>
              </a:r>
              <a:endParaRPr lang="en-GB" sz="2800" dirty="0">
                <a:latin typeface="Arial Rounded MT Bold" pitchFamily="34" charset="0"/>
              </a:endParaRPr>
            </a:p>
          </p:txBody>
        </p:sp>
        <p:sp>
          <p:nvSpPr>
            <p:cNvPr id="897038" name="Rectangle 14"/>
            <p:cNvSpPr>
              <a:spLocks noChangeArrowheads="1"/>
            </p:cNvSpPr>
            <p:nvPr/>
          </p:nvSpPr>
          <p:spPr bwMode="auto">
            <a:xfrm>
              <a:off x="1180" y="2849"/>
              <a:ext cx="1536"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9" name="Rectangle 15"/>
            <p:cNvSpPr>
              <a:spLocks noChangeArrowheads="1"/>
            </p:cNvSpPr>
            <p:nvPr/>
          </p:nvSpPr>
          <p:spPr bwMode="auto">
            <a:xfrm>
              <a:off x="990" y="2808"/>
              <a:ext cx="1582" cy="174"/>
            </a:xfrm>
            <a:prstGeom prst="rect">
              <a:avLst/>
            </a:prstGeom>
            <a:noFill/>
            <a:ln w="9525">
              <a:noFill/>
              <a:miter lim="800000"/>
              <a:headEnd/>
              <a:tailEnd/>
            </a:ln>
          </p:spPr>
          <p:txBody>
            <a:bodyPr wrap="none" lIns="0" tIns="0" rIns="0" bIns="0">
              <a:spAutoFit/>
            </a:bodyPr>
            <a:lstStyle/>
            <a:p>
              <a:pPr algn="l"/>
              <a:r>
                <a:rPr lang="en-GB" b="1" dirty="0" err="1" smtClean="0">
                  <a:solidFill>
                    <a:srgbClr val="C00000"/>
                  </a:solidFill>
                  <a:latin typeface="Arial Rounded MT Bold" pitchFamily="34" charset="0"/>
                </a:rPr>
                <a:t>Mirando</a:t>
              </a:r>
              <a:r>
                <a:rPr lang="en-GB" b="1" dirty="0" smtClean="0">
                  <a:solidFill>
                    <a:srgbClr val="C00000"/>
                  </a:solidFill>
                  <a:latin typeface="Arial Rounded MT Bold" pitchFamily="34" charset="0"/>
                </a:rPr>
                <a:t> </a:t>
              </a:r>
              <a:r>
                <a:rPr lang="en-GB" b="1" dirty="0" err="1" smtClean="0">
                  <a:solidFill>
                    <a:srgbClr val="C00000"/>
                  </a:solidFill>
                  <a:latin typeface="Arial Rounded MT Bold" pitchFamily="34" charset="0"/>
                </a:rPr>
                <a:t>hacia</a:t>
              </a:r>
              <a:r>
                <a:rPr lang="en-GB" b="1" dirty="0" smtClean="0">
                  <a:solidFill>
                    <a:srgbClr val="C00000"/>
                  </a:solidFill>
                  <a:latin typeface="Arial Rounded MT Bold" pitchFamily="34" charset="0"/>
                </a:rPr>
                <a:t> </a:t>
              </a:r>
              <a:r>
                <a:rPr lang="en-GB" b="1" dirty="0" err="1" smtClean="0">
                  <a:solidFill>
                    <a:srgbClr val="C00000"/>
                  </a:solidFill>
                  <a:latin typeface="Arial Rounded MT Bold" pitchFamily="34" charset="0"/>
                </a:rPr>
                <a:t>Adentro</a:t>
              </a:r>
              <a:endParaRPr lang="en-GB" sz="2800" b="1" dirty="0">
                <a:solidFill>
                  <a:srgbClr val="C00000"/>
                </a:solidFill>
                <a:latin typeface="Arial Rounded MT Bold" pitchFamily="34" charset="0"/>
              </a:endParaRPr>
            </a:p>
          </p:txBody>
        </p:sp>
        <p:sp>
          <p:nvSpPr>
            <p:cNvPr id="897040" name="Rectangle 16"/>
            <p:cNvSpPr>
              <a:spLocks noChangeArrowheads="1"/>
            </p:cNvSpPr>
            <p:nvPr/>
          </p:nvSpPr>
          <p:spPr bwMode="auto">
            <a:xfrm>
              <a:off x="990" y="3000"/>
              <a:ext cx="1691"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Gestionandose</a:t>
              </a:r>
              <a:r>
                <a:rPr lang="en-GB" sz="1200" dirty="0" smtClean="0">
                  <a:solidFill>
                    <a:srgbClr val="000000"/>
                  </a:solidFill>
                  <a:latin typeface="Arial Rounded MT Bold" pitchFamily="34" charset="0"/>
                </a:rPr>
                <a:t> a </a:t>
              </a:r>
              <a:r>
                <a:rPr lang="en-GB" sz="1200" dirty="0" err="1" smtClean="0">
                  <a:solidFill>
                    <a:srgbClr val="000000"/>
                  </a:solidFill>
                  <a:latin typeface="Arial Rounded MT Bold" pitchFamily="34" charset="0"/>
                </a:rPr>
                <a:t>sí</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mismo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revisando</a:t>
              </a:r>
              <a:endParaRPr lang="en-GB" sz="2800" dirty="0">
                <a:latin typeface="Arial Rounded MT Bold" pitchFamily="34" charset="0"/>
              </a:endParaRPr>
            </a:p>
          </p:txBody>
        </p:sp>
        <p:sp>
          <p:nvSpPr>
            <p:cNvPr id="897041" name="Rectangle 17"/>
            <p:cNvSpPr>
              <a:spLocks noChangeArrowheads="1"/>
            </p:cNvSpPr>
            <p:nvPr/>
          </p:nvSpPr>
          <p:spPr bwMode="auto">
            <a:xfrm>
              <a:off x="990" y="3096"/>
              <a:ext cx="2142"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su</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desempeño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asegurar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que</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su</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liderazgo</a:t>
              </a:r>
              <a:endParaRPr lang="en-GB" sz="2800" dirty="0">
                <a:latin typeface="Arial Rounded MT Bold" pitchFamily="34" charset="0"/>
              </a:endParaRPr>
            </a:p>
          </p:txBody>
        </p:sp>
        <p:sp>
          <p:nvSpPr>
            <p:cNvPr id="897042" name="Rectangle 18"/>
            <p:cNvSpPr>
              <a:spLocks noChangeArrowheads="1"/>
            </p:cNvSpPr>
            <p:nvPr/>
          </p:nvSpPr>
          <p:spPr bwMode="auto">
            <a:xfrm>
              <a:off x="990" y="3192"/>
              <a:ext cx="1385" cy="116"/>
            </a:xfrm>
            <a:prstGeom prst="rect">
              <a:avLst/>
            </a:prstGeom>
            <a:noFill/>
            <a:ln w="9525">
              <a:noFill/>
              <a:miter lim="800000"/>
              <a:headEnd/>
              <a:tailEnd/>
            </a:ln>
          </p:spPr>
          <p:txBody>
            <a:bodyPr wrap="none" lIns="0" tIns="0" rIns="0" bIns="0">
              <a:spAutoFit/>
            </a:bodyPr>
            <a:lstStyle/>
            <a:p>
              <a:pPr algn="l"/>
              <a:r>
                <a:rPr lang="en-GB" sz="1200" dirty="0" smtClean="0">
                  <a:solidFill>
                    <a:srgbClr val="000000"/>
                  </a:solidFill>
                  <a:latin typeface="Arial Rounded MT Bold" pitchFamily="34" charset="0"/>
                </a:rPr>
                <a:t>sea </a:t>
              </a:r>
              <a:r>
                <a:rPr lang="en-GB" sz="1200" dirty="0" err="1" smtClean="0">
                  <a:solidFill>
                    <a:srgbClr val="000000"/>
                  </a:solidFill>
                  <a:latin typeface="Arial Rounded MT Bold" pitchFamily="34" charset="0"/>
                </a:rPr>
                <a:t>una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contribución</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positiva</a:t>
              </a:r>
              <a:r>
                <a:rPr lang="en-GB" sz="1200" dirty="0" smtClean="0">
                  <a:solidFill>
                    <a:srgbClr val="000000"/>
                  </a:solidFill>
                  <a:latin typeface="Arial Rounded MT Bold" pitchFamily="34" charset="0"/>
                </a:rPr>
                <a:t> </a:t>
              </a:r>
              <a:endParaRPr lang="en-GB" sz="2800" dirty="0">
                <a:latin typeface="Arial Rounded MT Bold" pitchFamily="34" charset="0"/>
              </a:endParaRPr>
            </a:p>
          </p:txBody>
        </p:sp>
        <p:sp>
          <p:nvSpPr>
            <p:cNvPr id="897043" name="Rectangle 19"/>
            <p:cNvSpPr>
              <a:spLocks noChangeArrowheads="1"/>
            </p:cNvSpPr>
            <p:nvPr/>
          </p:nvSpPr>
          <p:spPr bwMode="auto">
            <a:xfrm>
              <a:off x="990" y="3336"/>
              <a:ext cx="754"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para</a:t>
              </a:r>
              <a:r>
                <a:rPr lang="en-GB" sz="1200" dirty="0" smtClean="0">
                  <a:solidFill>
                    <a:srgbClr val="000000"/>
                  </a:solidFill>
                  <a:latin typeface="Arial Rounded MT Bold" pitchFamily="34" charset="0"/>
                </a:rPr>
                <a:t> el </a:t>
              </a:r>
              <a:r>
                <a:rPr lang="en-GB" sz="1200" dirty="0" err="1" smtClean="0">
                  <a:solidFill>
                    <a:srgbClr val="000000"/>
                  </a:solidFill>
                  <a:latin typeface="Arial Rounded MT Bold" pitchFamily="34" charset="0"/>
                </a:rPr>
                <a:t>proyecto</a:t>
              </a:r>
              <a:endParaRPr lang="en-GB" sz="2800" dirty="0">
                <a:latin typeface="Arial Rounded MT Bold" pitchFamily="34" charset="0"/>
              </a:endParaRPr>
            </a:p>
          </p:txBody>
        </p:sp>
        <p:sp>
          <p:nvSpPr>
            <p:cNvPr id="897044" name="Rectangle 20"/>
            <p:cNvSpPr>
              <a:spLocks noChangeArrowheads="1"/>
            </p:cNvSpPr>
            <p:nvPr/>
          </p:nvSpPr>
          <p:spPr bwMode="auto">
            <a:xfrm>
              <a:off x="2581" y="3426"/>
              <a:ext cx="1506" cy="386"/>
            </a:xfrm>
            <a:prstGeom prst="rect">
              <a:avLst/>
            </a:prstGeom>
            <a:noFill/>
            <a:ln w="9525">
              <a:noFill/>
              <a:miter lim="800000"/>
              <a:headEnd/>
              <a:tailEnd/>
            </a:ln>
          </p:spPr>
          <p:txBody>
            <a:bodyPr/>
            <a:lstStyle/>
            <a:p>
              <a:endParaRPr lang="en-GB" sz="1600" dirty="0">
                <a:latin typeface="Arial Rounded MT Bold" pitchFamily="34" charset="0"/>
              </a:endParaRPr>
            </a:p>
          </p:txBody>
        </p:sp>
        <p:grpSp>
          <p:nvGrpSpPr>
            <p:cNvPr id="4" name="Group 21"/>
            <p:cNvGrpSpPr>
              <a:grpSpLocks/>
            </p:cNvGrpSpPr>
            <p:nvPr/>
          </p:nvGrpSpPr>
          <p:grpSpPr bwMode="auto">
            <a:xfrm>
              <a:off x="2539" y="3330"/>
              <a:ext cx="1426" cy="435"/>
              <a:chOff x="2627" y="3362"/>
              <a:chExt cx="1426" cy="435"/>
            </a:xfrm>
          </p:grpSpPr>
          <p:sp>
            <p:nvSpPr>
              <p:cNvPr id="897046" name="Rectangle 22"/>
              <p:cNvSpPr>
                <a:spLocks noChangeArrowheads="1"/>
              </p:cNvSpPr>
              <p:nvPr/>
            </p:nvSpPr>
            <p:spPr bwMode="auto">
              <a:xfrm>
                <a:off x="2627" y="3362"/>
                <a:ext cx="1426" cy="174"/>
              </a:xfrm>
              <a:prstGeom prst="rect">
                <a:avLst/>
              </a:prstGeom>
              <a:noFill/>
              <a:ln w="9525">
                <a:noFill/>
                <a:miter lim="800000"/>
                <a:headEnd/>
                <a:tailEnd/>
              </a:ln>
            </p:spPr>
            <p:txBody>
              <a:bodyPr wrap="none" lIns="0" tIns="0" rIns="0" bIns="0">
                <a:spAutoFit/>
              </a:bodyPr>
              <a:lstStyle/>
              <a:p>
                <a:pPr algn="l"/>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Abajo</a:t>
                </a:r>
                <a:endParaRPr lang="en-GB" sz="2800" dirty="0">
                  <a:latin typeface="Arial Rounded MT Bold" pitchFamily="34" charset="0"/>
                </a:endParaRPr>
              </a:p>
            </p:txBody>
          </p:sp>
          <p:sp>
            <p:nvSpPr>
              <p:cNvPr id="897047" name="Rectangle 23"/>
              <p:cNvSpPr>
                <a:spLocks noChangeArrowheads="1"/>
              </p:cNvSpPr>
              <p:nvPr/>
            </p:nvSpPr>
            <p:spPr bwMode="auto">
              <a:xfrm>
                <a:off x="2627" y="3573"/>
                <a:ext cx="1426"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Gestionando</a:t>
                </a:r>
                <a:r>
                  <a:rPr lang="en-GB" sz="1200" dirty="0" smtClean="0">
                    <a:solidFill>
                      <a:srgbClr val="000000"/>
                    </a:solidFill>
                    <a:latin typeface="Arial Rounded MT Bold" pitchFamily="34" charset="0"/>
                  </a:rPr>
                  <a:t> el </a:t>
                </a:r>
                <a:r>
                  <a:rPr lang="en-GB" sz="1200" dirty="0" err="1" smtClean="0">
                    <a:solidFill>
                      <a:srgbClr val="000000"/>
                    </a:solidFill>
                    <a:latin typeface="Arial Rounded MT Bold" pitchFamily="34" charset="0"/>
                  </a:rPr>
                  <a:t>equipo</a:t>
                </a:r>
                <a:r>
                  <a:rPr lang="en-GB" sz="1200" dirty="0" smtClean="0">
                    <a:solidFill>
                      <a:srgbClr val="000000"/>
                    </a:solidFill>
                    <a:latin typeface="Arial Rounded MT Bold" pitchFamily="34" charset="0"/>
                  </a:rPr>
                  <a:t> a fin de </a:t>
                </a:r>
                <a:endParaRPr lang="en-GB" sz="2800" dirty="0">
                  <a:latin typeface="Arial Rounded MT Bold" pitchFamily="34" charset="0"/>
                </a:endParaRPr>
              </a:p>
            </p:txBody>
          </p:sp>
          <p:sp>
            <p:nvSpPr>
              <p:cNvPr id="897048" name="Rectangle 24"/>
              <p:cNvSpPr>
                <a:spLocks noChangeArrowheads="1"/>
              </p:cNvSpPr>
              <p:nvPr/>
            </p:nvSpPr>
            <p:spPr bwMode="auto">
              <a:xfrm>
                <a:off x="2627" y="3681"/>
                <a:ext cx="1176"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maximizar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su</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desempeño</a:t>
                </a:r>
                <a:endParaRPr lang="en-GB" sz="2800" dirty="0">
                  <a:latin typeface="Arial Rounded MT Bold" pitchFamily="34" charset="0"/>
                </a:endParaRPr>
              </a:p>
            </p:txBody>
          </p:sp>
        </p:grpSp>
        <p:sp>
          <p:nvSpPr>
            <p:cNvPr id="897049" name="Rectangle 25"/>
            <p:cNvSpPr>
              <a:spLocks noChangeArrowheads="1"/>
            </p:cNvSpPr>
            <p:nvPr/>
          </p:nvSpPr>
          <p:spPr bwMode="auto">
            <a:xfrm>
              <a:off x="4085" y="1949"/>
              <a:ext cx="1150"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50" name="Rectangle 26"/>
            <p:cNvSpPr>
              <a:spLocks noChangeArrowheads="1"/>
            </p:cNvSpPr>
            <p:nvPr/>
          </p:nvSpPr>
          <p:spPr bwMode="auto">
            <a:xfrm>
              <a:off x="4131" y="1890"/>
              <a:ext cx="1648" cy="174"/>
            </a:xfrm>
            <a:prstGeom prst="rect">
              <a:avLst/>
            </a:prstGeom>
            <a:noFill/>
            <a:ln w="9525">
              <a:noFill/>
              <a:miter lim="800000"/>
              <a:headEnd/>
              <a:tailEnd/>
            </a:ln>
          </p:spPr>
          <p:txBody>
            <a:bodyPr wrap="none" lIns="0" tIns="0" rIns="0" bIns="0">
              <a:spAutoFit/>
            </a:bodyPr>
            <a:lstStyle/>
            <a:p>
              <a:pPr algn="l"/>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Adelante</a:t>
              </a:r>
              <a:endParaRPr lang="en-GB" sz="2800" dirty="0">
                <a:latin typeface="Arial Rounded MT Bold" pitchFamily="34" charset="0"/>
              </a:endParaRPr>
            </a:p>
          </p:txBody>
        </p:sp>
        <p:sp>
          <p:nvSpPr>
            <p:cNvPr id="897051" name="Rectangle 27"/>
            <p:cNvSpPr>
              <a:spLocks noChangeArrowheads="1"/>
            </p:cNvSpPr>
            <p:nvPr/>
          </p:nvSpPr>
          <p:spPr bwMode="auto">
            <a:xfrm>
              <a:off x="4131" y="2097"/>
              <a:ext cx="1536"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Planeando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asegurar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que</a:t>
              </a:r>
              <a:r>
                <a:rPr lang="en-GB" sz="1200" dirty="0" smtClean="0">
                  <a:solidFill>
                    <a:srgbClr val="000000"/>
                  </a:solidFill>
                  <a:latin typeface="Arial Rounded MT Bold" pitchFamily="34" charset="0"/>
                </a:rPr>
                <a:t> el</a:t>
              </a:r>
              <a:endParaRPr lang="en-GB" sz="2800" dirty="0">
                <a:latin typeface="Arial Rounded MT Bold" pitchFamily="34" charset="0"/>
              </a:endParaRPr>
            </a:p>
          </p:txBody>
        </p:sp>
        <p:sp>
          <p:nvSpPr>
            <p:cNvPr id="897052" name="Rectangle 28"/>
            <p:cNvSpPr>
              <a:spLocks noChangeArrowheads="1"/>
            </p:cNvSpPr>
            <p:nvPr/>
          </p:nvSpPr>
          <p:spPr bwMode="auto">
            <a:xfrm>
              <a:off x="4131" y="2205"/>
              <a:ext cx="1715"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Equipo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establezca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metas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realísticas</a:t>
              </a:r>
              <a:endParaRPr lang="en-GB" sz="2800" dirty="0">
                <a:latin typeface="Arial Rounded MT Bold" pitchFamily="34" charset="0"/>
              </a:endParaRPr>
            </a:p>
          </p:txBody>
        </p:sp>
        <p:sp>
          <p:nvSpPr>
            <p:cNvPr id="897053" name="Rectangle 29"/>
            <p:cNvSpPr>
              <a:spLocks noChangeArrowheads="1"/>
            </p:cNvSpPr>
            <p:nvPr/>
          </p:nvSpPr>
          <p:spPr bwMode="auto">
            <a:xfrm>
              <a:off x="4131" y="2313"/>
              <a:ext cx="1858" cy="116"/>
            </a:xfrm>
            <a:prstGeom prst="rect">
              <a:avLst/>
            </a:prstGeom>
            <a:noFill/>
            <a:ln w="9525">
              <a:noFill/>
              <a:miter lim="800000"/>
              <a:headEnd/>
              <a:tailEnd/>
            </a:ln>
          </p:spPr>
          <p:txBody>
            <a:bodyPr wrap="none" lIns="0" tIns="0" rIns="0" bIns="0">
              <a:spAutoFit/>
            </a:bodyPr>
            <a:lstStyle/>
            <a:p>
              <a:pPr algn="l"/>
              <a:r>
                <a:rPr lang="en-GB" sz="1200" dirty="0" smtClean="0">
                  <a:solidFill>
                    <a:srgbClr val="000000"/>
                  </a:solidFill>
                  <a:latin typeface="Arial Rounded MT Bold" pitchFamily="34" charset="0"/>
                </a:rPr>
                <a:t>Y </a:t>
              </a:r>
              <a:r>
                <a:rPr lang="en-GB" sz="1200" dirty="0" err="1" smtClean="0">
                  <a:solidFill>
                    <a:srgbClr val="000000"/>
                  </a:solidFill>
                  <a:latin typeface="Arial Rounded MT Bold" pitchFamily="34" charset="0"/>
                </a:rPr>
                <a:t>obtenga</a:t>
              </a:r>
              <a:r>
                <a:rPr lang="en-GB" sz="1200" dirty="0" smtClean="0">
                  <a:solidFill>
                    <a:srgbClr val="000000"/>
                  </a:solidFill>
                  <a:latin typeface="Arial Rounded MT Bold" pitchFamily="34" charset="0"/>
                </a:rPr>
                <a:t> los </a:t>
              </a:r>
              <a:r>
                <a:rPr lang="en-GB" sz="1200" dirty="0" err="1" smtClean="0">
                  <a:solidFill>
                    <a:srgbClr val="000000"/>
                  </a:solidFill>
                  <a:latin typeface="Arial Rounded MT Bold" pitchFamily="34" charset="0"/>
                </a:rPr>
                <a:t>recursos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para</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cumplirlas</a:t>
              </a:r>
              <a:endParaRPr lang="en-GB" sz="2800" dirty="0">
                <a:latin typeface="Arial Rounded MT Bold" pitchFamily="34" charset="0"/>
              </a:endParaRPr>
            </a:p>
          </p:txBody>
        </p:sp>
        <p:sp>
          <p:nvSpPr>
            <p:cNvPr id="897054" name="Rectangle 30"/>
            <p:cNvSpPr>
              <a:spLocks noChangeArrowheads="1"/>
            </p:cNvSpPr>
            <p:nvPr/>
          </p:nvSpPr>
          <p:spPr bwMode="auto">
            <a:xfrm>
              <a:off x="4131" y="2421"/>
              <a:ext cx="486"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cumplirlas</a:t>
              </a:r>
              <a:endParaRPr lang="en-GB" sz="2800" dirty="0">
                <a:latin typeface="Arial Rounded MT Bold" pitchFamily="34" charset="0"/>
              </a:endParaRPr>
            </a:p>
          </p:txBody>
        </p:sp>
        <p:grpSp>
          <p:nvGrpSpPr>
            <p:cNvPr id="5" name="Group 31"/>
            <p:cNvGrpSpPr>
              <a:grpSpLocks/>
            </p:cNvGrpSpPr>
            <p:nvPr/>
          </p:nvGrpSpPr>
          <p:grpSpPr bwMode="auto">
            <a:xfrm>
              <a:off x="3853" y="1080"/>
              <a:ext cx="2562" cy="650"/>
              <a:chOff x="4085" y="896"/>
              <a:chExt cx="2562" cy="650"/>
            </a:xfrm>
          </p:grpSpPr>
          <p:sp>
            <p:nvSpPr>
              <p:cNvPr id="897056" name="Rectangle 32"/>
              <p:cNvSpPr>
                <a:spLocks noChangeArrowheads="1"/>
              </p:cNvSpPr>
              <p:nvPr/>
            </p:nvSpPr>
            <p:spPr bwMode="auto">
              <a:xfrm>
                <a:off x="4085" y="944"/>
                <a:ext cx="1497"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57" name="Rectangle 33"/>
              <p:cNvSpPr>
                <a:spLocks noChangeArrowheads="1"/>
              </p:cNvSpPr>
              <p:nvPr/>
            </p:nvSpPr>
            <p:spPr bwMode="auto">
              <a:xfrm>
                <a:off x="4131" y="896"/>
                <a:ext cx="1490" cy="174"/>
              </a:xfrm>
              <a:prstGeom prst="rect">
                <a:avLst/>
              </a:prstGeom>
              <a:noFill/>
              <a:ln w="9525">
                <a:noFill/>
                <a:miter lim="800000"/>
                <a:headEnd/>
                <a:tailEnd/>
              </a:ln>
            </p:spPr>
            <p:txBody>
              <a:bodyPr wrap="none" lIns="0" tIns="0" rIns="0" bIns="0">
                <a:spAutoFit/>
              </a:bodyPr>
              <a:lstStyle/>
              <a:p>
                <a:pPr algn="l"/>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hacia</a:t>
                </a:r>
                <a:r>
                  <a:rPr lang="en-GB" dirty="0" smtClean="0">
                    <a:solidFill>
                      <a:srgbClr val="CC0000"/>
                    </a:solidFill>
                    <a:latin typeface="Arial Rounded MT Bold" pitchFamily="34" charset="0"/>
                  </a:rPr>
                  <a:t> </a:t>
                </a:r>
                <a:r>
                  <a:rPr lang="en-GB" dirty="0" err="1" smtClean="0">
                    <a:solidFill>
                      <a:srgbClr val="CC0000"/>
                    </a:solidFill>
                    <a:latin typeface="Arial Rounded MT Bold" pitchFamily="34" charset="0"/>
                  </a:rPr>
                  <a:t>Afuera</a:t>
                </a:r>
                <a:endParaRPr lang="en-GB" sz="2800" dirty="0">
                  <a:latin typeface="Arial Rounded MT Bold" pitchFamily="34" charset="0"/>
                </a:endParaRPr>
              </a:p>
            </p:txBody>
          </p:sp>
          <p:sp>
            <p:nvSpPr>
              <p:cNvPr id="897058" name="Rectangle 34"/>
              <p:cNvSpPr>
                <a:spLocks noChangeArrowheads="1"/>
              </p:cNvSpPr>
              <p:nvPr/>
            </p:nvSpPr>
            <p:spPr bwMode="auto">
              <a:xfrm>
                <a:off x="4131" y="1092"/>
                <a:ext cx="1982"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Gestionando</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Partes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Interesadas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Externas</a:t>
                </a:r>
                <a:endParaRPr lang="en-GB" sz="2800" dirty="0">
                  <a:latin typeface="Arial Rounded MT Bold" pitchFamily="34" charset="0"/>
                </a:endParaRPr>
              </a:p>
            </p:txBody>
          </p:sp>
          <p:sp>
            <p:nvSpPr>
              <p:cNvPr id="897059" name="Rectangle 35"/>
              <p:cNvSpPr>
                <a:spLocks noChangeArrowheads="1"/>
              </p:cNvSpPr>
              <p:nvPr/>
            </p:nvSpPr>
            <p:spPr bwMode="auto">
              <a:xfrm>
                <a:off x="4131" y="1200"/>
                <a:ext cx="2516"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a:t>
                </a:r>
                <a:r>
                  <a:rPr lang="en-GB" sz="1200" dirty="0" err="1" smtClean="0">
                    <a:solidFill>
                      <a:srgbClr val="000000"/>
                    </a:solidFill>
                    <a:latin typeface="Arial Rounded MT Bold" pitchFamily="34" charset="0"/>
                  </a:rPr>
                  <a:t>incluídos</a:t>
                </a:r>
                <a:r>
                  <a:rPr lang="en-GB" sz="1200" dirty="0" smtClean="0">
                    <a:solidFill>
                      <a:srgbClr val="000000"/>
                    </a:solidFill>
                    <a:latin typeface="Arial Rounded MT Bold" pitchFamily="34" charset="0"/>
                  </a:rPr>
                  <a:t> los </a:t>
                </a:r>
                <a:r>
                  <a:rPr lang="en-GB" sz="1200" dirty="0" err="1" smtClean="0">
                    <a:solidFill>
                      <a:srgbClr val="000000"/>
                    </a:solidFill>
                    <a:latin typeface="Arial Rounded MT Bold" pitchFamily="34" charset="0"/>
                  </a:rPr>
                  <a:t>clientes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proveedores</a:t>
                </a:r>
                <a:r>
                  <a:rPr lang="en-GB" sz="1200" dirty="0" smtClean="0">
                    <a:solidFill>
                      <a:srgbClr val="000000"/>
                    </a:solidFill>
                    <a:latin typeface="Arial Rounded MT Bold" pitchFamily="34" charset="0"/>
                  </a:rPr>
                  <a:t> y </a:t>
                </a:r>
                <a:r>
                  <a:rPr lang="en-GB" sz="1200" dirty="0" err="1" smtClean="0">
                    <a:solidFill>
                      <a:srgbClr val="000000"/>
                    </a:solidFill>
                    <a:latin typeface="Arial Rounded MT Bold" pitchFamily="34" charset="0"/>
                  </a:rPr>
                  <a:t>subcontratistas</a:t>
                </a:r>
                <a:r>
                  <a:rPr lang="en-GB" sz="1200" dirty="0" smtClean="0">
                    <a:solidFill>
                      <a:srgbClr val="000000"/>
                    </a:solidFill>
                    <a:latin typeface="Arial Rounded MT Bold" pitchFamily="34" charset="0"/>
                  </a:rPr>
                  <a:t>)</a:t>
                </a:r>
                <a:endParaRPr lang="en-GB" sz="2800" dirty="0">
                  <a:latin typeface="Arial Rounded MT Bold" pitchFamily="34" charset="0"/>
                </a:endParaRPr>
              </a:p>
            </p:txBody>
          </p:sp>
          <p:sp>
            <p:nvSpPr>
              <p:cNvPr id="897060" name="Rectangle 36"/>
              <p:cNvSpPr>
                <a:spLocks noChangeArrowheads="1"/>
              </p:cNvSpPr>
              <p:nvPr/>
            </p:nvSpPr>
            <p:spPr bwMode="auto">
              <a:xfrm>
                <a:off x="4131" y="1308"/>
                <a:ext cx="2087" cy="116"/>
              </a:xfrm>
              <a:prstGeom prst="rect">
                <a:avLst/>
              </a:prstGeom>
              <a:noFill/>
              <a:ln w="9525">
                <a:noFill/>
                <a:miter lim="800000"/>
                <a:headEnd/>
                <a:tailEnd/>
              </a:ln>
            </p:spPr>
            <p:txBody>
              <a:bodyPr wrap="none" lIns="0" tIns="0" rIns="0" bIns="0">
                <a:spAutoFit/>
              </a:bodyPr>
              <a:lstStyle/>
              <a:p>
                <a:pPr algn="l"/>
                <a:r>
                  <a:rPr lang="en-GB" sz="1200" dirty="0" smtClean="0">
                    <a:solidFill>
                      <a:srgbClr val="000000"/>
                    </a:solidFill>
                    <a:latin typeface="Arial Rounded MT Bold" pitchFamily="34" charset="0"/>
                  </a:rPr>
                  <a:t>Para </a:t>
                </a:r>
                <a:r>
                  <a:rPr lang="en-GB" sz="1200" dirty="0" err="1" smtClean="0">
                    <a:solidFill>
                      <a:srgbClr val="000000"/>
                    </a:solidFill>
                    <a:latin typeface="Arial Rounded MT Bold" pitchFamily="34" charset="0"/>
                  </a:rPr>
                  <a:t>asegurar</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cumplir</a:t>
                </a:r>
                <a:r>
                  <a:rPr lang="en-GB" sz="1200" dirty="0" smtClean="0">
                    <a:solidFill>
                      <a:srgbClr val="000000"/>
                    </a:solidFill>
                    <a:latin typeface="Arial Rounded MT Bold" pitchFamily="34" charset="0"/>
                  </a:rPr>
                  <a:t> con </a:t>
                </a:r>
                <a:r>
                  <a:rPr lang="en-GB" sz="1200" dirty="0" err="1" smtClean="0">
                    <a:solidFill>
                      <a:srgbClr val="000000"/>
                    </a:solidFill>
                    <a:latin typeface="Arial Rounded MT Bold" pitchFamily="34" charset="0"/>
                  </a:rPr>
                  <a:t>sus</a:t>
                </a:r>
                <a:r>
                  <a:rPr lang="en-GB" sz="1200" dirty="0" smtClean="0">
                    <a:solidFill>
                      <a:srgbClr val="000000"/>
                    </a:solidFill>
                    <a:latin typeface="Arial Rounded MT Bold" pitchFamily="34" charset="0"/>
                  </a:rPr>
                  <a:t> </a:t>
                </a:r>
                <a:r>
                  <a:rPr lang="en-GB" sz="1200" dirty="0" err="1" smtClean="0">
                    <a:solidFill>
                      <a:srgbClr val="000000"/>
                    </a:solidFill>
                    <a:latin typeface="Arial Rounded MT Bold" pitchFamily="34" charset="0"/>
                  </a:rPr>
                  <a:t>necesidades</a:t>
                </a:r>
                <a:endParaRPr lang="en-GB" sz="2800" dirty="0">
                  <a:latin typeface="Arial Rounded MT Bold" pitchFamily="34" charset="0"/>
                </a:endParaRPr>
              </a:p>
            </p:txBody>
          </p:sp>
        </p:grpSp>
        <p:sp>
          <p:nvSpPr>
            <p:cNvPr id="897062" name="Oval 38"/>
            <p:cNvSpPr>
              <a:spLocks noChangeArrowheads="1"/>
            </p:cNvSpPr>
            <p:nvPr/>
          </p:nvSpPr>
          <p:spPr bwMode="auto">
            <a:xfrm>
              <a:off x="2663" y="1738"/>
              <a:ext cx="940" cy="96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nchor="ctr" anchorCtr="1"/>
            <a:lstStyle/>
            <a:p>
              <a:r>
                <a:rPr lang="en-GB" sz="1200" dirty="0" smtClean="0">
                  <a:latin typeface="Arial Rounded MT Bold" pitchFamily="34" charset="0"/>
                </a:rPr>
                <a:t>Sustainability Manager</a:t>
              </a:r>
              <a:endParaRPr lang="en-GB" sz="1200" dirty="0">
                <a:latin typeface="Arial Rounded MT Bold" pitchFamily="34" charset="0"/>
              </a:endParaRPr>
            </a:p>
          </p:txBody>
        </p:sp>
        <p:grpSp>
          <p:nvGrpSpPr>
            <p:cNvPr id="6" name="Group 41"/>
            <p:cNvGrpSpPr>
              <a:grpSpLocks/>
            </p:cNvGrpSpPr>
            <p:nvPr/>
          </p:nvGrpSpPr>
          <p:grpSpPr bwMode="auto">
            <a:xfrm>
              <a:off x="3829" y="2790"/>
              <a:ext cx="1676" cy="711"/>
              <a:chOff x="4085" y="2782"/>
              <a:chExt cx="1676" cy="711"/>
            </a:xfrm>
          </p:grpSpPr>
          <p:sp>
            <p:nvSpPr>
              <p:cNvPr id="897066" name="Rectangle 42"/>
              <p:cNvSpPr>
                <a:spLocks noChangeArrowheads="1"/>
              </p:cNvSpPr>
              <p:nvPr/>
            </p:nvSpPr>
            <p:spPr bwMode="auto">
              <a:xfrm>
                <a:off x="4085" y="2859"/>
                <a:ext cx="1150" cy="494"/>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67" name="Rectangle 43"/>
              <p:cNvSpPr>
                <a:spLocks noChangeArrowheads="1"/>
              </p:cNvSpPr>
              <p:nvPr/>
            </p:nvSpPr>
            <p:spPr bwMode="auto">
              <a:xfrm>
                <a:off x="4131" y="2782"/>
                <a:ext cx="1191" cy="174"/>
              </a:xfrm>
              <a:prstGeom prst="rect">
                <a:avLst/>
              </a:prstGeom>
              <a:noFill/>
              <a:ln w="9525">
                <a:noFill/>
                <a:miter lim="800000"/>
                <a:headEnd/>
                <a:tailEnd/>
              </a:ln>
            </p:spPr>
            <p:txBody>
              <a:bodyPr wrap="none" lIns="0" tIns="0" rIns="0" bIns="0">
                <a:spAutoFit/>
              </a:bodyPr>
              <a:lstStyle/>
              <a:p>
                <a:pPr algn="l"/>
                <a:r>
                  <a:rPr lang="en-GB" dirty="0" err="1" smtClean="0">
                    <a:solidFill>
                      <a:srgbClr val="CC0000"/>
                    </a:solidFill>
                    <a:latin typeface="Arial Rounded MT Bold" pitchFamily="34" charset="0"/>
                  </a:rPr>
                  <a:t>Mirando</a:t>
                </a:r>
                <a:r>
                  <a:rPr lang="en-GB" dirty="0" smtClean="0">
                    <a:solidFill>
                      <a:srgbClr val="CC0000"/>
                    </a:solidFill>
                    <a:latin typeface="Arial Rounded MT Bold" pitchFamily="34" charset="0"/>
                  </a:rPr>
                  <a:t> a </a:t>
                </a:r>
                <a:r>
                  <a:rPr lang="en-GB" dirty="0" err="1" smtClean="0">
                    <a:solidFill>
                      <a:srgbClr val="CC0000"/>
                    </a:solidFill>
                    <a:latin typeface="Arial Rounded MT Bold" pitchFamily="34" charset="0"/>
                  </a:rPr>
                  <a:t>Través</a:t>
                </a:r>
                <a:endParaRPr lang="en-GB" sz="2800" dirty="0">
                  <a:latin typeface="Arial Rounded MT Bold" pitchFamily="34" charset="0"/>
                </a:endParaRPr>
              </a:p>
            </p:txBody>
          </p:sp>
          <p:sp>
            <p:nvSpPr>
              <p:cNvPr id="897068" name="Rectangle 44"/>
              <p:cNvSpPr>
                <a:spLocks noChangeArrowheads="1"/>
              </p:cNvSpPr>
              <p:nvPr/>
            </p:nvSpPr>
            <p:spPr bwMode="auto">
              <a:xfrm>
                <a:off x="4131" y="3006"/>
                <a:ext cx="1491"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Asegurando</a:t>
                </a:r>
                <a:r>
                  <a:rPr lang="en-GB" sz="1200" dirty="0" smtClean="0">
                    <a:solidFill>
                      <a:srgbClr val="000000"/>
                    </a:solidFill>
                    <a:latin typeface="Arial Rounded MT Bold" pitchFamily="34" charset="0"/>
                  </a:rPr>
                  <a:t> la </a:t>
                </a:r>
                <a:r>
                  <a:rPr lang="en-GB" sz="1200" dirty="0" err="1" smtClean="0">
                    <a:solidFill>
                      <a:srgbClr val="000000"/>
                    </a:solidFill>
                    <a:latin typeface="Arial Rounded MT Bold" pitchFamily="34" charset="0"/>
                  </a:rPr>
                  <a:t>contribución</a:t>
                </a:r>
                <a:r>
                  <a:rPr lang="en-GB" sz="1200" dirty="0" smtClean="0">
                    <a:solidFill>
                      <a:srgbClr val="000000"/>
                    </a:solidFill>
                    <a:latin typeface="Arial Rounded MT Bold" pitchFamily="34" charset="0"/>
                  </a:rPr>
                  <a:t> y la </a:t>
                </a:r>
                <a:endParaRPr lang="en-GB" sz="2800" dirty="0">
                  <a:latin typeface="Arial Rounded MT Bold" pitchFamily="34" charset="0"/>
                </a:endParaRPr>
              </a:p>
            </p:txBody>
          </p:sp>
          <p:sp>
            <p:nvSpPr>
              <p:cNvPr id="897069" name="Rectangle 45"/>
              <p:cNvSpPr>
                <a:spLocks noChangeArrowheads="1"/>
              </p:cNvSpPr>
              <p:nvPr/>
            </p:nvSpPr>
            <p:spPr bwMode="auto">
              <a:xfrm>
                <a:off x="4131" y="3114"/>
                <a:ext cx="1630" cy="116"/>
              </a:xfrm>
              <a:prstGeom prst="rect">
                <a:avLst/>
              </a:prstGeom>
              <a:noFill/>
              <a:ln w="9525">
                <a:noFill/>
                <a:miter lim="800000"/>
                <a:headEnd/>
                <a:tailEnd/>
              </a:ln>
            </p:spPr>
            <p:txBody>
              <a:bodyPr wrap="none" lIns="0" tIns="0" rIns="0" bIns="0">
                <a:spAutoFit/>
              </a:bodyPr>
              <a:lstStyle/>
              <a:p>
                <a:pPr algn="l"/>
                <a:r>
                  <a:rPr lang="en-GB" sz="1200" dirty="0" err="1" smtClean="0">
                    <a:solidFill>
                      <a:srgbClr val="000000"/>
                    </a:solidFill>
                    <a:latin typeface="Arial Rounded MT Bold" pitchFamily="34" charset="0"/>
                  </a:rPr>
                  <a:t>Cooperación</a:t>
                </a:r>
                <a:r>
                  <a:rPr lang="en-GB" sz="1200" dirty="0" smtClean="0">
                    <a:solidFill>
                      <a:srgbClr val="000000"/>
                    </a:solidFill>
                    <a:latin typeface="Arial Rounded MT Bold" pitchFamily="34" charset="0"/>
                  </a:rPr>
                  <a:t> de los </a:t>
                </a:r>
                <a:r>
                  <a:rPr lang="en-GB" sz="1200" dirty="0" err="1" smtClean="0">
                    <a:solidFill>
                      <a:srgbClr val="000000"/>
                    </a:solidFill>
                    <a:latin typeface="Arial Rounded MT Bold" pitchFamily="34" charset="0"/>
                  </a:rPr>
                  <a:t>departamentos</a:t>
                </a:r>
                <a:endParaRPr lang="en-GB" sz="2800" dirty="0">
                  <a:latin typeface="Arial Rounded MT Bold" pitchFamily="34" charset="0"/>
                </a:endParaRPr>
              </a:p>
            </p:txBody>
          </p:sp>
          <p:sp>
            <p:nvSpPr>
              <p:cNvPr id="897070" name="Rectangle 46"/>
              <p:cNvSpPr>
                <a:spLocks noChangeArrowheads="1"/>
              </p:cNvSpPr>
              <p:nvPr/>
            </p:nvSpPr>
            <p:spPr bwMode="auto">
              <a:xfrm>
                <a:off x="4131" y="3222"/>
                <a:ext cx="0" cy="271"/>
              </a:xfrm>
              <a:prstGeom prst="rect">
                <a:avLst/>
              </a:prstGeom>
              <a:noFill/>
              <a:ln w="9525">
                <a:noFill/>
                <a:miter lim="800000"/>
                <a:headEnd/>
                <a:tailEnd/>
              </a:ln>
            </p:spPr>
            <p:txBody>
              <a:bodyPr wrap="none" lIns="0" tIns="0" rIns="0" bIns="0">
                <a:spAutoFit/>
              </a:bodyPr>
              <a:lstStyle/>
              <a:p>
                <a:pPr algn="l"/>
                <a:endParaRPr lang="en-GB" sz="2800" dirty="0">
                  <a:latin typeface="Arial Rounded MT Bold" pitchFamily="34" charset="0"/>
                </a:endParaRPr>
              </a:p>
            </p:txBody>
          </p:sp>
        </p:grpSp>
        <p:sp>
          <p:nvSpPr>
            <p:cNvPr id="897071" name="AutoShape 47"/>
            <p:cNvSpPr>
              <a:spLocks noChangeArrowheads="1"/>
            </p:cNvSpPr>
            <p:nvPr/>
          </p:nvSpPr>
          <p:spPr bwMode="auto">
            <a:xfrm>
              <a:off x="3676" y="2080"/>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2" name="AutoShape 48"/>
            <p:cNvSpPr>
              <a:spLocks noChangeArrowheads="1"/>
            </p:cNvSpPr>
            <p:nvPr/>
          </p:nvSpPr>
          <p:spPr bwMode="auto">
            <a:xfrm flipH="1">
              <a:off x="2265" y="2080"/>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3" name="AutoShape 49"/>
            <p:cNvSpPr>
              <a:spLocks noChangeArrowheads="1"/>
            </p:cNvSpPr>
            <p:nvPr/>
          </p:nvSpPr>
          <p:spPr bwMode="auto">
            <a:xfrm rot="-2418994">
              <a:off x="3479" y="1554"/>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4" name="AutoShape 50"/>
            <p:cNvSpPr>
              <a:spLocks noChangeArrowheads="1"/>
            </p:cNvSpPr>
            <p:nvPr/>
          </p:nvSpPr>
          <p:spPr bwMode="auto">
            <a:xfrm rot="2852353" flipH="1">
              <a:off x="2566" y="1515"/>
              <a:ext cx="333" cy="28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5" name="AutoShape 51"/>
            <p:cNvSpPr>
              <a:spLocks noChangeArrowheads="1"/>
            </p:cNvSpPr>
            <p:nvPr/>
          </p:nvSpPr>
          <p:spPr bwMode="auto">
            <a:xfrm rot="2418994" flipV="1">
              <a:off x="3489" y="2592"/>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6" name="AutoShape 52"/>
            <p:cNvSpPr>
              <a:spLocks noChangeArrowheads="1"/>
            </p:cNvSpPr>
            <p:nvPr/>
          </p:nvSpPr>
          <p:spPr bwMode="auto">
            <a:xfrm rot="-2418994" flipH="1" flipV="1">
              <a:off x="2449" y="2592"/>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7" name="AutoShape 53"/>
            <p:cNvSpPr>
              <a:spLocks noChangeArrowheads="1"/>
            </p:cNvSpPr>
            <p:nvPr/>
          </p:nvSpPr>
          <p:spPr bwMode="auto">
            <a:xfrm rot="5400000">
              <a:off x="2968" y="2836"/>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grpSp>
      <p:sp>
        <p:nvSpPr>
          <p:cNvPr id="7" name="Footer Placeholder 6"/>
          <p:cNvSpPr>
            <a:spLocks noGrp="1"/>
          </p:cNvSpPr>
          <p:nvPr>
            <p:ph type="ftr" sz="quarter" idx="11"/>
          </p:nvPr>
        </p:nvSpPr>
        <p:spPr/>
        <p:txBody>
          <a:bodyPr/>
          <a:lstStyle/>
          <a:p>
            <a:r>
              <a:rPr lang="en-US" dirty="0" smtClean="0"/>
              <a:t>©Copyright GPM 2009-2013</a:t>
            </a:r>
            <a:endParaRPr lang="en-US" dirty="0"/>
          </a:p>
        </p:txBody>
      </p:sp>
      <p:sp>
        <p:nvSpPr>
          <p:cNvPr id="8" name="Slide Number Placeholder 7"/>
          <p:cNvSpPr>
            <a:spLocks noGrp="1"/>
          </p:cNvSpPr>
          <p:nvPr>
            <p:ph type="sldNum" sz="quarter" idx="12"/>
          </p:nvPr>
        </p:nvSpPr>
        <p:spPr/>
        <p:txBody>
          <a:bodyPr/>
          <a:lstStyle/>
          <a:p>
            <a:fld id="{4BE819A1-3DD8-4179-BFD0-BF7D359F8DBD}" type="slidenum">
              <a:rPr lang="en-US" smtClean="0"/>
              <a:pPr/>
              <a:t>35</a:t>
            </a:fld>
            <a:endParaRPr lang="en-US" dirty="0"/>
          </a:p>
        </p:txBody>
      </p:sp>
    </p:spTree>
    <p:extLst>
      <p:ext uri="{BB962C8B-B14F-4D97-AF65-F5344CB8AC3E}">
        <p14:creationId xmlns:p14="http://schemas.microsoft.com/office/powerpoint/2010/main" xmlns="" val="38125383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Mejor</a:t>
            </a:r>
            <a:r>
              <a:rPr lang="en-US" dirty="0" smtClean="0"/>
              <a:t> </a:t>
            </a:r>
            <a:r>
              <a:rPr lang="en-US" dirty="0" err="1" smtClean="0"/>
              <a:t>Práctica</a:t>
            </a:r>
            <a:r>
              <a:rPr lang="en-US" dirty="0" smtClean="0"/>
              <a:t> de GPM </a:t>
            </a:r>
            <a:endParaRPr lang="en-US" dirty="0"/>
          </a:p>
        </p:txBody>
      </p:sp>
      <p:sp>
        <p:nvSpPr>
          <p:cNvPr id="6" name="Rectangle 5"/>
          <p:cNvSpPr/>
          <p:nvPr/>
        </p:nvSpPr>
        <p:spPr>
          <a:xfrm>
            <a:off x="395536" y="1516429"/>
            <a:ext cx="3456384" cy="707886"/>
          </a:xfrm>
          <a:prstGeom prst="rect">
            <a:avLst/>
          </a:prstGeom>
        </p:spPr>
        <p:txBody>
          <a:bodyPr wrap="square">
            <a:spAutoFit/>
          </a:bodyPr>
          <a:lstStyle/>
          <a:p>
            <a:endParaRPr lang="en-US" sz="2000" dirty="0">
              <a:latin typeface="Verdana" pitchFamily="34" charset="0"/>
              <a:ea typeface="Verdana" pitchFamily="34" charset="0"/>
              <a:cs typeface="Verdana" pitchFamily="34" charset="0"/>
            </a:endParaRPr>
          </a:p>
          <a:p>
            <a:endParaRPr lang="en-US" sz="2000" dirty="0" smtClean="0">
              <a:latin typeface="Verdana" pitchFamily="34" charset="0"/>
              <a:ea typeface="Verdana" pitchFamily="34" charset="0"/>
              <a:cs typeface="Verdana" pitchFamily="34" charset="0"/>
            </a:endParaRPr>
          </a:p>
        </p:txBody>
      </p:sp>
      <p:sp>
        <p:nvSpPr>
          <p:cNvPr id="5" name="Rectangle 4"/>
          <p:cNvSpPr/>
          <p:nvPr/>
        </p:nvSpPr>
        <p:spPr>
          <a:xfrm>
            <a:off x="1619672" y="1366316"/>
            <a:ext cx="1296144" cy="10081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smtClean="0"/>
              <a:t>Objetivo</a:t>
            </a:r>
            <a:endParaRPr lang="en-US" dirty="0"/>
          </a:p>
        </p:txBody>
      </p:sp>
      <p:sp>
        <p:nvSpPr>
          <p:cNvPr id="7" name="Rectangle 6"/>
          <p:cNvSpPr/>
          <p:nvPr/>
        </p:nvSpPr>
        <p:spPr>
          <a:xfrm>
            <a:off x="5220072" y="1366316"/>
            <a:ext cx="1296144" cy="10081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smtClean="0"/>
              <a:t>Objetivo</a:t>
            </a:r>
            <a:endParaRPr lang="en-US" dirty="0"/>
          </a:p>
        </p:txBody>
      </p:sp>
      <p:sp>
        <p:nvSpPr>
          <p:cNvPr id="8" name="Rounded Rectangle 7"/>
          <p:cNvSpPr/>
          <p:nvPr/>
        </p:nvSpPr>
        <p:spPr>
          <a:xfrm>
            <a:off x="827584"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smtClean="0"/>
              <a:t>Líder</a:t>
            </a:r>
            <a:endParaRPr lang="en-US" dirty="0"/>
          </a:p>
        </p:txBody>
      </p:sp>
      <p:sp>
        <p:nvSpPr>
          <p:cNvPr id="9" name="Rounded Rectangle 8"/>
          <p:cNvSpPr/>
          <p:nvPr/>
        </p:nvSpPr>
        <p:spPr>
          <a:xfrm>
            <a:off x="2483769"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Staff</a:t>
            </a:r>
            <a:endParaRPr lang="en-US" dirty="0"/>
          </a:p>
        </p:txBody>
      </p:sp>
      <p:cxnSp>
        <p:nvCxnSpPr>
          <p:cNvPr id="11" name="Straight Arrow Connector 10"/>
          <p:cNvCxnSpPr>
            <a:stCxn id="8" idx="0"/>
            <a:endCxn id="5" idx="2"/>
          </p:cNvCxnSpPr>
          <p:nvPr/>
        </p:nvCxnSpPr>
        <p:spPr>
          <a:xfrm flipV="1">
            <a:off x="1403648" y="2374428"/>
            <a:ext cx="864096"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9" idx="0"/>
            <a:endCxn id="5" idx="2"/>
          </p:cNvCxnSpPr>
          <p:nvPr/>
        </p:nvCxnSpPr>
        <p:spPr>
          <a:xfrm flipH="1" flipV="1">
            <a:off x="2267745" y="2374428"/>
            <a:ext cx="792088"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4716016"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smtClean="0"/>
              <a:t>Gerente</a:t>
            </a:r>
            <a:endParaRPr lang="en-US" dirty="0"/>
          </a:p>
        </p:txBody>
      </p:sp>
      <p:sp>
        <p:nvSpPr>
          <p:cNvPr id="15" name="Rounded Rectangle 14"/>
          <p:cNvSpPr/>
          <p:nvPr/>
        </p:nvSpPr>
        <p:spPr>
          <a:xfrm>
            <a:off x="4716016" y="4895875"/>
            <a:ext cx="1152128" cy="7128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Staff</a:t>
            </a:r>
            <a:endParaRPr lang="en-US" dirty="0"/>
          </a:p>
        </p:txBody>
      </p:sp>
      <p:cxnSp>
        <p:nvCxnSpPr>
          <p:cNvPr id="16" name="Straight Arrow Connector 15"/>
          <p:cNvCxnSpPr>
            <a:stCxn id="14" idx="0"/>
          </p:cNvCxnSpPr>
          <p:nvPr/>
        </p:nvCxnSpPr>
        <p:spPr>
          <a:xfrm flipV="1">
            <a:off x="5292081" y="2374428"/>
            <a:ext cx="576064"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5" idx="0"/>
            <a:endCxn id="14" idx="2"/>
          </p:cNvCxnSpPr>
          <p:nvPr/>
        </p:nvCxnSpPr>
        <p:spPr>
          <a:xfrm flipV="1">
            <a:off x="5292080" y="4365106"/>
            <a:ext cx="0" cy="53076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8" idx="3"/>
            <a:endCxn id="9" idx="1"/>
          </p:cNvCxnSpPr>
          <p:nvPr/>
        </p:nvCxnSpPr>
        <p:spPr>
          <a:xfrm>
            <a:off x="1979713" y="4041068"/>
            <a:ext cx="5040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43071" y="4064177"/>
            <a:ext cx="1776910" cy="1924986"/>
          </a:xfrm>
          <a:prstGeom prst="rect">
            <a:avLst/>
          </a:prstGeom>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36</a:t>
            </a:fld>
            <a:endParaRPr lang="en-US" dirty="0"/>
          </a:p>
        </p:txBody>
      </p:sp>
    </p:spTree>
    <p:extLst>
      <p:ext uri="{BB962C8B-B14F-4D97-AF65-F5344CB8AC3E}">
        <p14:creationId xmlns:p14="http://schemas.microsoft.com/office/powerpoint/2010/main" xmlns="" val="2170425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Rasgos</a:t>
            </a:r>
            <a:r>
              <a:rPr lang="en-US" dirty="0" smtClean="0"/>
              <a:t> </a:t>
            </a:r>
            <a:r>
              <a:rPr lang="en-US" dirty="0" err="1" smtClean="0"/>
              <a:t>Persoanles</a:t>
            </a:r>
            <a:r>
              <a:rPr lang="en-US" dirty="0" smtClean="0"/>
              <a:t> en la </a:t>
            </a:r>
            <a:r>
              <a:rPr lang="en-US" dirty="0" err="1" smtClean="0"/>
              <a:t>Práctica</a:t>
            </a:r>
            <a:endParaRPr lang="en-US" dirty="0"/>
          </a:p>
        </p:txBody>
      </p:sp>
      <p:sp>
        <p:nvSpPr>
          <p:cNvPr id="4" name="Rectangle 3"/>
          <p:cNvSpPr txBox="1">
            <a:spLocks noChangeArrowheads="1"/>
          </p:cNvSpPr>
          <p:nvPr/>
        </p:nvSpPr>
        <p:spPr>
          <a:xfrm>
            <a:off x="644374" y="1600200"/>
            <a:ext cx="7890027" cy="4495800"/>
          </a:xfrm>
          <a:prstGeom prst="rect">
            <a:avLst/>
          </a:prstGeom>
        </p:spPr>
        <p:txBody>
          <a:bodyPr/>
          <a:lstStyle>
            <a:lvl1pPr marL="342900" indent="-342900" algn="l" rtl="0" fontAlgn="base">
              <a:lnSpc>
                <a:spcPct val="120000"/>
              </a:lnSpc>
              <a:spcBef>
                <a:spcPct val="0"/>
              </a:spcBef>
              <a:spcAft>
                <a:spcPct val="50000"/>
              </a:spcAft>
              <a:buClr>
                <a:srgbClr val="CD1F30"/>
              </a:buClr>
              <a:buChar char="•"/>
              <a:defRPr sz="2800">
                <a:solidFill>
                  <a:srgbClr val="020000"/>
                </a:solidFill>
                <a:latin typeface="+mn-lt"/>
                <a:ea typeface="+mn-ea"/>
                <a:cs typeface="+mn-cs"/>
              </a:defRPr>
            </a:lvl1pPr>
            <a:lvl2pPr marL="742950" indent="-285750" algn="l" rtl="0" fontAlgn="base">
              <a:lnSpc>
                <a:spcPct val="120000"/>
              </a:lnSpc>
              <a:spcBef>
                <a:spcPct val="0"/>
              </a:spcBef>
              <a:spcAft>
                <a:spcPct val="50000"/>
              </a:spcAft>
              <a:buClr>
                <a:srgbClr val="CD1F30"/>
              </a:buClr>
              <a:buChar char="•"/>
              <a:defRPr sz="2800" i="1">
                <a:solidFill>
                  <a:srgbClr val="000099"/>
                </a:solidFill>
                <a:latin typeface="+mn-lt"/>
              </a:defRPr>
            </a:lvl2pPr>
            <a:lvl3pPr marL="1143000" indent="-228600" algn="l" rtl="0" fontAlgn="base">
              <a:spcBef>
                <a:spcPct val="20000"/>
              </a:spcBef>
              <a:spcAft>
                <a:spcPct val="0"/>
              </a:spcAft>
              <a:buClr>
                <a:srgbClr val="CD1F30"/>
              </a:buClr>
              <a:buChar char="•"/>
              <a:defRPr sz="2800">
                <a:solidFill>
                  <a:srgbClr val="020000"/>
                </a:solidFill>
                <a:latin typeface="+mn-lt"/>
              </a:defRPr>
            </a:lvl3pPr>
            <a:lvl4pPr marL="1600200" indent="-228600" algn="l" rtl="0" fontAlgn="base">
              <a:spcBef>
                <a:spcPct val="20000"/>
              </a:spcBef>
              <a:spcAft>
                <a:spcPct val="0"/>
              </a:spcAft>
              <a:buClr>
                <a:srgbClr val="CD1F30"/>
              </a:buClr>
              <a:buChar char="•"/>
              <a:defRPr sz="2000">
                <a:solidFill>
                  <a:srgbClr val="020000"/>
                </a:solidFill>
                <a:latin typeface="+mn-lt"/>
              </a:defRPr>
            </a:lvl4pPr>
            <a:lvl5pPr marL="2057400" indent="-228600" algn="l" rtl="0" fontAlgn="base">
              <a:spcBef>
                <a:spcPct val="20000"/>
              </a:spcBef>
              <a:spcAft>
                <a:spcPct val="0"/>
              </a:spcAft>
              <a:buClr>
                <a:srgbClr val="CD1F30"/>
              </a:buClr>
              <a:buChar char="•"/>
              <a:defRPr sz="2000">
                <a:solidFill>
                  <a:srgbClr val="020000"/>
                </a:solidFill>
                <a:latin typeface="+mn-lt"/>
              </a:defRPr>
            </a:lvl5pPr>
            <a:lvl6pPr marL="2514600" indent="-228600" algn="l" rtl="0" fontAlgn="base">
              <a:spcBef>
                <a:spcPct val="20000"/>
              </a:spcBef>
              <a:spcAft>
                <a:spcPct val="0"/>
              </a:spcAft>
              <a:buClr>
                <a:srgbClr val="CD1F30"/>
              </a:buClr>
              <a:buChar char="•"/>
              <a:defRPr sz="2000">
                <a:solidFill>
                  <a:srgbClr val="020000"/>
                </a:solidFill>
                <a:latin typeface="+mn-lt"/>
              </a:defRPr>
            </a:lvl6pPr>
            <a:lvl7pPr marL="2971800" indent="-228600" algn="l" rtl="0" fontAlgn="base">
              <a:spcBef>
                <a:spcPct val="20000"/>
              </a:spcBef>
              <a:spcAft>
                <a:spcPct val="0"/>
              </a:spcAft>
              <a:buClr>
                <a:srgbClr val="CD1F30"/>
              </a:buClr>
              <a:buChar char="•"/>
              <a:defRPr sz="2000">
                <a:solidFill>
                  <a:srgbClr val="020000"/>
                </a:solidFill>
                <a:latin typeface="+mn-lt"/>
              </a:defRPr>
            </a:lvl7pPr>
            <a:lvl8pPr marL="3429000" indent="-228600" algn="l" rtl="0" fontAlgn="base">
              <a:spcBef>
                <a:spcPct val="20000"/>
              </a:spcBef>
              <a:spcAft>
                <a:spcPct val="0"/>
              </a:spcAft>
              <a:buClr>
                <a:srgbClr val="CD1F30"/>
              </a:buClr>
              <a:buChar char="•"/>
              <a:defRPr sz="2000">
                <a:solidFill>
                  <a:srgbClr val="020000"/>
                </a:solidFill>
                <a:latin typeface="+mn-lt"/>
              </a:defRPr>
            </a:lvl8pPr>
            <a:lvl9pPr marL="3886200" indent="-228600" algn="l" rtl="0" fontAlgn="base">
              <a:spcBef>
                <a:spcPct val="20000"/>
              </a:spcBef>
              <a:spcAft>
                <a:spcPct val="0"/>
              </a:spcAft>
              <a:buClr>
                <a:srgbClr val="CD1F30"/>
              </a:buClr>
              <a:buChar char="•"/>
              <a:defRPr sz="2000">
                <a:solidFill>
                  <a:srgbClr val="020000"/>
                </a:solidFill>
                <a:latin typeface="+mn-lt"/>
              </a:defRPr>
            </a:lvl9pPr>
          </a:lstStyle>
          <a:p>
            <a:pPr marL="0" indent="0">
              <a:buNone/>
            </a:pPr>
            <a:r>
              <a:rPr lang="es-ES" b="1" dirty="0" smtClean="0">
                <a:solidFill>
                  <a:schemeClr val="accent6">
                    <a:lumMod val="10000"/>
                  </a:schemeClr>
                </a:solidFill>
              </a:rPr>
              <a:t>¿Esto le describe? </a:t>
            </a:r>
            <a:endParaRPr lang="en-GB" b="1" dirty="0" smtClean="0">
              <a:solidFill>
                <a:schemeClr val="accent6">
                  <a:lumMod val="10000"/>
                </a:schemeClr>
              </a:solidFill>
            </a:endParaRPr>
          </a:p>
          <a:p>
            <a:pPr marL="342900" lvl="1" indent="-342900">
              <a:lnSpc>
                <a:spcPct val="100000"/>
              </a:lnSpc>
              <a:buBlip>
                <a:blip r:embed="rId2"/>
              </a:buBlip>
            </a:pPr>
            <a:r>
              <a:rPr lang="es-ES" sz="2200" i="0" dirty="0" smtClean="0">
                <a:solidFill>
                  <a:srgbClr val="020000"/>
                </a:solidFill>
                <a:latin typeface="Verdana" pitchFamily="34" charset="0"/>
              </a:rPr>
              <a:t>Genuinamente interesado en otras ideas de la gente; </a:t>
            </a:r>
            <a:endParaRPr lang="en-GB" sz="2200" i="0" dirty="0">
              <a:solidFill>
                <a:srgbClr val="020000"/>
              </a:solidFill>
              <a:latin typeface="Verdana" pitchFamily="34" charset="0"/>
            </a:endParaRPr>
          </a:p>
          <a:p>
            <a:pPr marL="342900" lvl="1" indent="-342900">
              <a:lnSpc>
                <a:spcPct val="100000"/>
              </a:lnSpc>
              <a:buBlip>
                <a:blip r:embed="rId2"/>
              </a:buBlip>
            </a:pPr>
            <a:r>
              <a:rPr lang="es-ES" sz="2200" i="0" dirty="0" smtClean="0">
                <a:solidFill>
                  <a:srgbClr val="020000"/>
                </a:solidFill>
                <a:latin typeface="Verdana" pitchFamily="34" charset="0"/>
              </a:rPr>
              <a:t>¿Sonríe? Un viejo proverbio chino dice: "Un hombre sin una cara sonriente no debe abrir una tienda". </a:t>
            </a:r>
            <a:endParaRPr lang="en-GB" sz="2200" i="0" dirty="0">
              <a:solidFill>
                <a:srgbClr val="020000"/>
              </a:solidFill>
              <a:latin typeface="Verdana" pitchFamily="34" charset="0"/>
            </a:endParaRPr>
          </a:p>
          <a:p>
            <a:pPr marL="342900" lvl="1" indent="-342900">
              <a:lnSpc>
                <a:spcPct val="100000"/>
              </a:lnSpc>
              <a:buBlip>
                <a:blip r:embed="rId2"/>
              </a:buBlip>
            </a:pPr>
            <a:r>
              <a:rPr lang="es-ES" sz="2200" i="0" dirty="0" smtClean="0">
                <a:solidFill>
                  <a:srgbClr val="020000"/>
                </a:solidFill>
                <a:latin typeface="Verdana" pitchFamily="34" charset="0"/>
              </a:rPr>
              <a:t>¿Es usted un buen oyente? </a:t>
            </a:r>
            <a:endParaRPr lang="en-GB" sz="2200" i="0" dirty="0">
              <a:solidFill>
                <a:srgbClr val="020000"/>
              </a:solidFill>
              <a:latin typeface="Verdana" pitchFamily="34" charset="0"/>
            </a:endParaRPr>
          </a:p>
          <a:p>
            <a:pPr marL="342900" lvl="1" indent="-342900">
              <a:lnSpc>
                <a:spcPct val="100000"/>
              </a:lnSpc>
              <a:buBlip>
                <a:blip r:embed="rId2"/>
              </a:buBlip>
            </a:pPr>
            <a:r>
              <a:rPr lang="es-ES" sz="2200" i="0" dirty="0" smtClean="0">
                <a:solidFill>
                  <a:srgbClr val="020000"/>
                </a:solidFill>
                <a:latin typeface="Verdana" pitchFamily="34" charset="0"/>
              </a:rPr>
              <a:t>¿Usted hace que la otra persona se sienta importante y hágalo sinceramente? </a:t>
            </a:r>
            <a:endParaRPr lang="en-GB" sz="2200" i="0" dirty="0">
              <a:solidFill>
                <a:srgbClr val="020000"/>
              </a:solidFill>
              <a:latin typeface="Verdana" pitchFamily="34" charset="0"/>
            </a:endParaRPr>
          </a:p>
        </p:txBody>
      </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37</a:t>
            </a:fld>
            <a:endParaRPr lang="en-US" dirty="0"/>
          </a:p>
        </p:txBody>
      </p:sp>
    </p:spTree>
    <p:extLst>
      <p:ext uri="{BB962C8B-B14F-4D97-AF65-F5344CB8AC3E}">
        <p14:creationId xmlns:p14="http://schemas.microsoft.com/office/powerpoint/2010/main" xmlns="" val="2569518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r>
              <a:rPr lang="en-GB" dirty="0" err="1" smtClean="0"/>
              <a:t>Habilidades</a:t>
            </a:r>
            <a:r>
              <a:rPr lang="en-GB" dirty="0" smtClean="0"/>
              <a:t> de </a:t>
            </a:r>
            <a:r>
              <a:rPr lang="en-GB" dirty="0" err="1" smtClean="0"/>
              <a:t>Liderazgo</a:t>
            </a:r>
            <a:endParaRPr lang="en-US" dirty="0"/>
          </a:p>
        </p:txBody>
      </p:sp>
      <p:sp>
        <p:nvSpPr>
          <p:cNvPr id="1099779" name="Rectangle 3"/>
          <p:cNvSpPr>
            <a:spLocks noGrp="1" noChangeArrowheads="1"/>
          </p:cNvSpPr>
          <p:nvPr>
            <p:ph type="body" idx="1"/>
          </p:nvPr>
        </p:nvSpPr>
        <p:spPr/>
        <p:txBody>
          <a:bodyPr>
            <a:normAutofit/>
          </a:bodyPr>
          <a:lstStyle/>
          <a:p>
            <a:pPr>
              <a:lnSpc>
                <a:spcPct val="100000"/>
              </a:lnSpc>
            </a:pPr>
            <a:r>
              <a:rPr lang="en-GB" dirty="0" err="1" smtClean="0"/>
              <a:t>Enfocado</a:t>
            </a:r>
            <a:endParaRPr lang="en-GB" dirty="0"/>
          </a:p>
          <a:p>
            <a:pPr>
              <a:lnSpc>
                <a:spcPct val="100000"/>
              </a:lnSpc>
            </a:pPr>
            <a:r>
              <a:rPr lang="en-GB" dirty="0" err="1" smtClean="0"/>
              <a:t>Gestiona</a:t>
            </a:r>
            <a:r>
              <a:rPr lang="en-GB" dirty="0" smtClean="0"/>
              <a:t> </a:t>
            </a:r>
            <a:r>
              <a:rPr lang="en-GB" dirty="0" err="1" smtClean="0"/>
              <a:t>conflictos</a:t>
            </a:r>
            <a:endParaRPr lang="en-GB" dirty="0"/>
          </a:p>
          <a:p>
            <a:pPr>
              <a:lnSpc>
                <a:spcPct val="100000"/>
              </a:lnSpc>
            </a:pPr>
            <a:r>
              <a:rPr lang="en-GB" dirty="0" err="1" smtClean="0"/>
              <a:t>Buen</a:t>
            </a:r>
            <a:r>
              <a:rPr lang="en-GB" dirty="0" smtClean="0"/>
              <a:t> </a:t>
            </a:r>
            <a:r>
              <a:rPr lang="en-GB" dirty="0" err="1" smtClean="0"/>
              <a:t>Motivador</a:t>
            </a:r>
            <a:r>
              <a:rPr lang="en-GB" dirty="0" smtClean="0"/>
              <a:t> del </a:t>
            </a:r>
            <a:r>
              <a:rPr lang="en-GB" dirty="0" err="1" smtClean="0"/>
              <a:t>Equipo</a:t>
            </a:r>
            <a:endParaRPr lang="en-GB" dirty="0"/>
          </a:p>
          <a:p>
            <a:pPr>
              <a:lnSpc>
                <a:spcPct val="100000"/>
              </a:lnSpc>
            </a:pPr>
            <a:r>
              <a:rPr lang="en-GB" dirty="0"/>
              <a:t>Flexible </a:t>
            </a:r>
            <a:r>
              <a:rPr lang="en-GB" dirty="0" smtClean="0"/>
              <a:t>y adaptable </a:t>
            </a:r>
            <a:r>
              <a:rPr lang="en-GB" dirty="0" err="1" smtClean="0"/>
              <a:t>usando</a:t>
            </a:r>
            <a:r>
              <a:rPr lang="en-GB" dirty="0" smtClean="0"/>
              <a:t> </a:t>
            </a:r>
            <a:r>
              <a:rPr lang="en-GB" dirty="0" err="1" smtClean="0"/>
              <a:t>estilos</a:t>
            </a:r>
            <a:r>
              <a:rPr lang="en-GB" dirty="0" smtClean="0"/>
              <a:t> </a:t>
            </a:r>
            <a:r>
              <a:rPr lang="en-GB" dirty="0" err="1" smtClean="0"/>
              <a:t>apropiados</a:t>
            </a:r>
            <a:endParaRPr lang="en-GB" dirty="0" smtClean="0"/>
          </a:p>
          <a:p>
            <a:pPr>
              <a:lnSpc>
                <a:spcPct val="100000"/>
              </a:lnSpc>
            </a:pPr>
            <a:r>
              <a:rPr lang="en-GB" dirty="0" err="1" smtClean="0"/>
              <a:t>Buen</a:t>
            </a:r>
            <a:r>
              <a:rPr lang="en-GB" dirty="0" smtClean="0"/>
              <a:t> </a:t>
            </a:r>
            <a:r>
              <a:rPr lang="en-GB" dirty="0" err="1" smtClean="0"/>
              <a:t>Tpmador</a:t>
            </a:r>
            <a:r>
              <a:rPr lang="en-GB" dirty="0" smtClean="0"/>
              <a:t> de </a:t>
            </a:r>
            <a:r>
              <a:rPr lang="en-GB" dirty="0" err="1" smtClean="0"/>
              <a:t>Riesgos</a:t>
            </a:r>
            <a:endParaRPr lang="en-GB" dirty="0" smtClean="0"/>
          </a:p>
          <a:p>
            <a:pPr>
              <a:lnSpc>
                <a:spcPct val="100000"/>
              </a:lnSpc>
            </a:pPr>
            <a:r>
              <a:rPr lang="en-GB" dirty="0" err="1" smtClean="0"/>
              <a:t>Influenciador</a:t>
            </a:r>
            <a:r>
              <a:rPr lang="en-GB" dirty="0" smtClean="0"/>
              <a:t> y </a:t>
            </a:r>
            <a:r>
              <a:rPr lang="en-GB" dirty="0" err="1" smtClean="0"/>
              <a:t>Solucionador</a:t>
            </a:r>
            <a:r>
              <a:rPr lang="en-GB" dirty="0" smtClean="0"/>
              <a:t> de </a:t>
            </a:r>
            <a:r>
              <a:rPr lang="en-GB" dirty="0" err="1" smtClean="0"/>
              <a:t>Problemas</a:t>
            </a:r>
            <a:endParaRPr lang="en-GB" dirty="0" smtClean="0"/>
          </a:p>
          <a:p>
            <a:pPr>
              <a:lnSpc>
                <a:spcPct val="100000"/>
              </a:lnSpc>
            </a:pPr>
            <a:r>
              <a:rPr lang="en-GB" dirty="0" smtClean="0"/>
              <a:t>Delegates &amp; Communicates</a:t>
            </a:r>
          </a:p>
          <a:p>
            <a:pPr>
              <a:lnSpc>
                <a:spcPct val="100000"/>
              </a:lnSpc>
            </a:pPr>
            <a:r>
              <a:rPr lang="en-GB" dirty="0" smtClean="0"/>
              <a:t>Gives and Receives Constructive Feedback</a:t>
            </a:r>
            <a:endParaRPr lang="en-US" dirty="0" smtClean="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38</a:t>
            </a:fld>
            <a:endParaRPr lang="en-US" dirty="0"/>
          </a:p>
        </p:txBody>
      </p:sp>
    </p:spTree>
    <p:extLst>
      <p:ext uri="{BB962C8B-B14F-4D97-AF65-F5344CB8AC3E}">
        <p14:creationId xmlns:p14="http://schemas.microsoft.com/office/powerpoint/2010/main" xmlns="" val="421535820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p:txBody>
          <a:bodyPr/>
          <a:lstStyle/>
          <a:p>
            <a:r>
              <a:rPr lang="en-US" dirty="0" smtClean="0"/>
              <a:t>Situational Leadership</a:t>
            </a:r>
            <a:endParaRPr lang="en-US" dirty="0"/>
          </a:p>
        </p:txBody>
      </p:sp>
      <p:grpSp>
        <p:nvGrpSpPr>
          <p:cNvPr id="2" name="Group 18"/>
          <p:cNvGrpSpPr/>
          <p:nvPr/>
        </p:nvGrpSpPr>
        <p:grpSpPr>
          <a:xfrm>
            <a:off x="1532490" y="875760"/>
            <a:ext cx="6540305" cy="5695213"/>
            <a:chOff x="2011340" y="832218"/>
            <a:chExt cx="7085326" cy="5695213"/>
          </a:xfrm>
        </p:grpSpPr>
        <p:sp>
          <p:nvSpPr>
            <p:cNvPr id="1101827" name="Line 3"/>
            <p:cNvSpPr>
              <a:spLocks noChangeShapeType="1"/>
            </p:cNvSpPr>
            <p:nvPr/>
          </p:nvSpPr>
          <p:spPr bwMode="auto">
            <a:xfrm>
              <a:off x="3406775" y="5457825"/>
              <a:ext cx="4332288" cy="0"/>
            </a:xfrm>
            <a:prstGeom prst="line">
              <a:avLst/>
            </a:prstGeom>
            <a:noFill/>
            <a:ln w="28575">
              <a:solidFill>
                <a:schemeClr val="tx2"/>
              </a:solidFill>
              <a:round/>
              <a:headEnd type="arrow" w="med" len="med"/>
              <a:tailEnd type="arrow" w="med" len="med"/>
            </a:ln>
            <a:effectLst/>
          </p:spPr>
          <p:txBody>
            <a:bodyPr wrap="none" anchor="ctr"/>
            <a:lstStyle/>
            <a:p>
              <a:endParaRPr lang="en-US" b="1" dirty="0"/>
            </a:p>
          </p:txBody>
        </p:sp>
        <p:sp>
          <p:nvSpPr>
            <p:cNvPr id="1101828" name="Line 4"/>
            <p:cNvSpPr>
              <a:spLocks noChangeShapeType="1"/>
            </p:cNvSpPr>
            <p:nvPr/>
          </p:nvSpPr>
          <p:spPr bwMode="auto">
            <a:xfrm flipV="1">
              <a:off x="3003550" y="1993900"/>
              <a:ext cx="0" cy="3235325"/>
            </a:xfrm>
            <a:prstGeom prst="line">
              <a:avLst/>
            </a:prstGeom>
            <a:noFill/>
            <a:ln w="28575">
              <a:solidFill>
                <a:schemeClr val="tx2"/>
              </a:solidFill>
              <a:round/>
              <a:headEnd type="arrow" w="med" len="med"/>
              <a:tailEnd type="arrow" w="med" len="med"/>
            </a:ln>
            <a:effectLst/>
          </p:spPr>
          <p:txBody>
            <a:bodyPr wrap="none" anchor="ctr"/>
            <a:lstStyle/>
            <a:p>
              <a:endParaRPr lang="en-US" b="1" dirty="0"/>
            </a:p>
          </p:txBody>
        </p:sp>
        <p:sp>
          <p:nvSpPr>
            <p:cNvPr id="1101829" name="Line 5"/>
            <p:cNvSpPr>
              <a:spLocks noChangeShapeType="1"/>
            </p:cNvSpPr>
            <p:nvPr/>
          </p:nvSpPr>
          <p:spPr bwMode="auto">
            <a:xfrm flipH="1">
              <a:off x="5513388" y="1987550"/>
              <a:ext cx="3175" cy="3238500"/>
            </a:xfrm>
            <a:prstGeom prst="line">
              <a:avLst/>
            </a:prstGeom>
            <a:noFill/>
            <a:ln w="9525">
              <a:solidFill>
                <a:schemeClr val="tx1"/>
              </a:solidFill>
              <a:round/>
              <a:headEnd/>
              <a:tailEnd/>
            </a:ln>
            <a:effectLst/>
          </p:spPr>
          <p:txBody>
            <a:bodyPr wrap="none" anchor="ctr"/>
            <a:lstStyle/>
            <a:p>
              <a:endParaRPr lang="en-US" b="1" dirty="0"/>
            </a:p>
          </p:txBody>
        </p:sp>
        <p:sp>
          <p:nvSpPr>
            <p:cNvPr id="1101830" name="Line 6"/>
            <p:cNvSpPr>
              <a:spLocks noChangeShapeType="1"/>
            </p:cNvSpPr>
            <p:nvPr/>
          </p:nvSpPr>
          <p:spPr bwMode="auto">
            <a:xfrm>
              <a:off x="3209925" y="3605213"/>
              <a:ext cx="4605338" cy="0"/>
            </a:xfrm>
            <a:prstGeom prst="line">
              <a:avLst/>
            </a:prstGeom>
            <a:noFill/>
            <a:ln w="9525">
              <a:solidFill>
                <a:schemeClr val="tx1"/>
              </a:solidFill>
              <a:round/>
              <a:headEnd/>
              <a:tailEnd/>
            </a:ln>
            <a:effectLst/>
          </p:spPr>
          <p:txBody>
            <a:bodyPr wrap="none" anchor="ctr"/>
            <a:lstStyle/>
            <a:p>
              <a:endParaRPr lang="en-US" b="1" dirty="0"/>
            </a:p>
          </p:txBody>
        </p:sp>
        <p:sp>
          <p:nvSpPr>
            <p:cNvPr id="1101831" name="Rectangle 7"/>
            <p:cNvSpPr>
              <a:spLocks noChangeArrowheads="1"/>
            </p:cNvSpPr>
            <p:nvPr/>
          </p:nvSpPr>
          <p:spPr bwMode="blackWhite">
            <a:xfrm>
              <a:off x="3211513" y="1981200"/>
              <a:ext cx="4621212" cy="3251200"/>
            </a:xfrm>
            <a:prstGeom prst="rect">
              <a:avLst/>
            </a:prstGeom>
            <a:solidFill>
              <a:schemeClr val="accent3">
                <a:lumMod val="20000"/>
                <a:lumOff val="8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b="1" dirty="0"/>
            </a:p>
          </p:txBody>
        </p:sp>
        <p:sp>
          <p:nvSpPr>
            <p:cNvPr id="1101832" name="Text Box 8"/>
            <p:cNvSpPr txBox="1">
              <a:spLocks noChangeArrowheads="1"/>
            </p:cNvSpPr>
            <p:nvPr/>
          </p:nvSpPr>
          <p:spPr bwMode="auto">
            <a:xfrm rot="18418754" flipH="1">
              <a:off x="2697956" y="3950464"/>
              <a:ext cx="1884362" cy="400110"/>
            </a:xfrm>
            <a:prstGeom prst="rect">
              <a:avLst/>
            </a:prstGeom>
            <a:noFill/>
            <a:ln w="9525">
              <a:noFill/>
              <a:miter lim="800000"/>
              <a:headEnd/>
              <a:tailEnd/>
            </a:ln>
            <a:effectLst/>
          </p:spPr>
          <p:txBody>
            <a:bodyPr>
              <a:spAutoFit/>
            </a:bodyPr>
            <a:lstStyle/>
            <a:p>
              <a:pPr>
                <a:spcBef>
                  <a:spcPct val="50000"/>
                </a:spcBef>
              </a:pPr>
              <a:r>
                <a:rPr lang="en-GB" b="1" dirty="0" err="1" smtClean="0"/>
                <a:t>Delegar</a:t>
              </a:r>
              <a:endParaRPr lang="en-GB" b="1" dirty="0"/>
            </a:p>
          </p:txBody>
        </p:sp>
        <p:sp>
          <p:nvSpPr>
            <p:cNvPr id="1101833" name="Text Box 9"/>
            <p:cNvSpPr txBox="1">
              <a:spLocks noChangeArrowheads="1"/>
            </p:cNvSpPr>
            <p:nvPr/>
          </p:nvSpPr>
          <p:spPr bwMode="auto">
            <a:xfrm rot="3028019" flipH="1">
              <a:off x="6618288" y="3960783"/>
              <a:ext cx="1485900" cy="400110"/>
            </a:xfrm>
            <a:prstGeom prst="rect">
              <a:avLst/>
            </a:prstGeom>
            <a:noFill/>
            <a:ln w="9525">
              <a:noFill/>
              <a:miter lim="800000"/>
              <a:headEnd/>
              <a:tailEnd/>
            </a:ln>
            <a:effectLst/>
          </p:spPr>
          <p:txBody>
            <a:bodyPr>
              <a:spAutoFit/>
            </a:bodyPr>
            <a:lstStyle/>
            <a:p>
              <a:pPr>
                <a:spcBef>
                  <a:spcPct val="50000"/>
                </a:spcBef>
              </a:pPr>
              <a:r>
                <a:rPr lang="en-GB" b="1" dirty="0" err="1" smtClean="0"/>
                <a:t>Dirigir</a:t>
              </a:r>
              <a:endParaRPr lang="en-GB" b="1" dirty="0"/>
            </a:p>
          </p:txBody>
        </p:sp>
        <p:sp>
          <p:nvSpPr>
            <p:cNvPr id="1101834" name="Text Box 10"/>
            <p:cNvSpPr txBox="1">
              <a:spLocks noChangeArrowheads="1"/>
            </p:cNvSpPr>
            <p:nvPr/>
          </p:nvSpPr>
          <p:spPr bwMode="auto">
            <a:xfrm rot="18364895">
              <a:off x="3983036" y="2757458"/>
              <a:ext cx="1968500" cy="400109"/>
            </a:xfrm>
            <a:prstGeom prst="rect">
              <a:avLst/>
            </a:prstGeom>
            <a:noFill/>
            <a:ln w="9525">
              <a:noFill/>
              <a:miter lim="800000"/>
              <a:headEnd/>
              <a:tailEnd/>
            </a:ln>
            <a:effectLst/>
          </p:spPr>
          <p:txBody>
            <a:bodyPr>
              <a:spAutoFit/>
            </a:bodyPr>
            <a:lstStyle/>
            <a:p>
              <a:pPr>
                <a:spcBef>
                  <a:spcPct val="50000"/>
                </a:spcBef>
              </a:pPr>
              <a:r>
                <a:rPr lang="en-GB" b="1" dirty="0" err="1" smtClean="0"/>
                <a:t>Perticipativo</a:t>
              </a:r>
              <a:endParaRPr lang="en-GB" b="1" dirty="0"/>
            </a:p>
          </p:txBody>
        </p:sp>
        <p:sp>
          <p:nvSpPr>
            <p:cNvPr id="1101835" name="Text Box 11"/>
            <p:cNvSpPr txBox="1">
              <a:spLocks noChangeArrowheads="1"/>
            </p:cNvSpPr>
            <p:nvPr/>
          </p:nvSpPr>
          <p:spPr bwMode="auto">
            <a:xfrm rot="2881988" flipH="1">
              <a:off x="5305421" y="2701896"/>
              <a:ext cx="1622425" cy="400109"/>
            </a:xfrm>
            <a:prstGeom prst="rect">
              <a:avLst/>
            </a:prstGeom>
            <a:noFill/>
            <a:ln w="9525">
              <a:noFill/>
              <a:miter lim="800000"/>
              <a:headEnd/>
              <a:tailEnd/>
            </a:ln>
            <a:effectLst/>
          </p:spPr>
          <p:txBody>
            <a:bodyPr>
              <a:spAutoFit/>
            </a:bodyPr>
            <a:lstStyle/>
            <a:p>
              <a:pPr>
                <a:spcBef>
                  <a:spcPct val="50000"/>
                </a:spcBef>
              </a:pPr>
              <a:r>
                <a:rPr lang="en-GB" b="1" dirty="0" err="1" smtClean="0"/>
                <a:t>Persuadir</a:t>
              </a:r>
              <a:endParaRPr lang="en-GB" b="1" dirty="0"/>
            </a:p>
          </p:txBody>
        </p:sp>
        <p:sp>
          <p:nvSpPr>
            <p:cNvPr id="1101836" name="Text Box 12"/>
            <p:cNvSpPr txBox="1">
              <a:spLocks noChangeArrowheads="1"/>
            </p:cNvSpPr>
            <p:nvPr/>
          </p:nvSpPr>
          <p:spPr bwMode="auto">
            <a:xfrm>
              <a:off x="2515674" y="1549400"/>
              <a:ext cx="723740" cy="369332"/>
            </a:xfrm>
            <a:prstGeom prst="rect">
              <a:avLst/>
            </a:prstGeom>
            <a:noFill/>
            <a:ln w="9525">
              <a:noFill/>
              <a:miter lim="800000"/>
              <a:headEnd/>
              <a:tailEnd/>
            </a:ln>
            <a:effectLst/>
          </p:spPr>
          <p:txBody>
            <a:bodyPr wrap="none">
              <a:spAutoFit/>
            </a:bodyPr>
            <a:lstStyle/>
            <a:p>
              <a:r>
                <a:rPr lang="en-US" b="1" dirty="0" smtClean="0"/>
                <a:t>ALTO</a:t>
              </a:r>
              <a:endParaRPr lang="en-US" b="1" dirty="0"/>
            </a:p>
          </p:txBody>
        </p:sp>
        <p:sp>
          <p:nvSpPr>
            <p:cNvPr id="1101837" name="Text Box 13"/>
            <p:cNvSpPr txBox="1">
              <a:spLocks noChangeArrowheads="1"/>
            </p:cNvSpPr>
            <p:nvPr/>
          </p:nvSpPr>
          <p:spPr bwMode="auto">
            <a:xfrm>
              <a:off x="2658923" y="5302250"/>
              <a:ext cx="744579" cy="369332"/>
            </a:xfrm>
            <a:prstGeom prst="rect">
              <a:avLst/>
            </a:prstGeom>
            <a:noFill/>
            <a:ln w="9525">
              <a:noFill/>
              <a:miter lim="800000"/>
              <a:headEnd/>
              <a:tailEnd/>
            </a:ln>
            <a:effectLst/>
          </p:spPr>
          <p:txBody>
            <a:bodyPr wrap="none">
              <a:spAutoFit/>
            </a:bodyPr>
            <a:lstStyle/>
            <a:p>
              <a:r>
                <a:rPr lang="en-US" b="1" dirty="0" smtClean="0"/>
                <a:t>BAJO</a:t>
              </a:r>
              <a:endParaRPr lang="en-US" b="1" dirty="0"/>
            </a:p>
          </p:txBody>
        </p:sp>
        <p:sp>
          <p:nvSpPr>
            <p:cNvPr id="1101838" name="Text Box 14"/>
            <p:cNvSpPr txBox="1">
              <a:spLocks noChangeArrowheads="1"/>
            </p:cNvSpPr>
            <p:nvPr/>
          </p:nvSpPr>
          <p:spPr bwMode="auto">
            <a:xfrm>
              <a:off x="7821100" y="5302250"/>
              <a:ext cx="741870" cy="369332"/>
            </a:xfrm>
            <a:prstGeom prst="rect">
              <a:avLst/>
            </a:prstGeom>
            <a:noFill/>
            <a:ln w="9525">
              <a:noFill/>
              <a:miter lim="800000"/>
              <a:headEnd/>
              <a:tailEnd/>
            </a:ln>
            <a:effectLst/>
          </p:spPr>
          <p:txBody>
            <a:bodyPr wrap="none">
              <a:spAutoFit/>
            </a:bodyPr>
            <a:lstStyle/>
            <a:p>
              <a:r>
                <a:rPr lang="en-US" b="1" dirty="0"/>
                <a:t>HIGH</a:t>
              </a:r>
            </a:p>
          </p:txBody>
        </p:sp>
        <p:sp>
          <p:nvSpPr>
            <p:cNvPr id="1101839" name="Text Box 15"/>
            <p:cNvSpPr txBox="1">
              <a:spLocks noChangeArrowheads="1"/>
            </p:cNvSpPr>
            <p:nvPr/>
          </p:nvSpPr>
          <p:spPr bwMode="auto">
            <a:xfrm>
              <a:off x="3833145" y="5470525"/>
              <a:ext cx="5263521" cy="369332"/>
            </a:xfrm>
            <a:prstGeom prst="rect">
              <a:avLst/>
            </a:prstGeom>
            <a:noFill/>
            <a:ln w="9525">
              <a:noFill/>
              <a:miter lim="800000"/>
              <a:headEnd/>
              <a:tailEnd/>
            </a:ln>
            <a:effectLst/>
          </p:spPr>
          <p:txBody>
            <a:bodyPr wrap="none">
              <a:spAutoFit/>
            </a:bodyPr>
            <a:lstStyle/>
            <a:p>
              <a:r>
                <a:rPr lang="en-US" b="1" dirty="0" err="1" smtClean="0"/>
                <a:t>Comportamiento</a:t>
              </a:r>
              <a:r>
                <a:rPr lang="en-US" b="1" dirty="0" smtClean="0"/>
                <a:t> </a:t>
              </a:r>
              <a:r>
                <a:rPr lang="en-US" b="1" dirty="0" err="1" smtClean="0"/>
                <a:t>Directivo</a:t>
              </a:r>
              <a:r>
                <a:rPr lang="en-US" b="1" dirty="0" smtClean="0"/>
                <a:t> (</a:t>
              </a:r>
              <a:r>
                <a:rPr lang="en-US" b="1" dirty="0" err="1" smtClean="0"/>
                <a:t>Orientado</a:t>
              </a:r>
              <a:r>
                <a:rPr lang="en-US" b="1" dirty="0" smtClean="0"/>
                <a:t> a la </a:t>
              </a:r>
              <a:r>
                <a:rPr lang="en-US" b="1" dirty="0" err="1" smtClean="0"/>
                <a:t>Tarea</a:t>
              </a:r>
              <a:r>
                <a:rPr lang="en-US" b="1" dirty="0" smtClean="0"/>
                <a:t>)</a:t>
              </a:r>
              <a:endParaRPr lang="en-US" b="1" dirty="0"/>
            </a:p>
          </p:txBody>
        </p:sp>
        <p:sp>
          <p:nvSpPr>
            <p:cNvPr id="1101840" name="Text Box 16"/>
            <p:cNvSpPr txBox="1">
              <a:spLocks noChangeArrowheads="1"/>
            </p:cNvSpPr>
            <p:nvPr/>
          </p:nvSpPr>
          <p:spPr bwMode="auto">
            <a:xfrm rot="16200000">
              <a:off x="-636212" y="3479770"/>
              <a:ext cx="5695213" cy="400109"/>
            </a:xfrm>
            <a:prstGeom prst="rect">
              <a:avLst/>
            </a:prstGeom>
            <a:noFill/>
            <a:ln w="9525">
              <a:noFill/>
              <a:miter lim="800000"/>
              <a:headEnd/>
              <a:tailEnd/>
            </a:ln>
            <a:effectLst/>
          </p:spPr>
          <p:txBody>
            <a:bodyPr wrap="none">
              <a:spAutoFit/>
            </a:bodyPr>
            <a:lstStyle/>
            <a:p>
              <a:r>
                <a:rPr lang="en-GB" b="1" dirty="0" err="1" smtClean="0"/>
                <a:t>Comportamiento</a:t>
              </a:r>
              <a:r>
                <a:rPr lang="en-GB" b="1" dirty="0" smtClean="0"/>
                <a:t> de </a:t>
              </a:r>
              <a:r>
                <a:rPr lang="en-GB" b="1" dirty="0" err="1" smtClean="0"/>
                <a:t>Apoyo</a:t>
              </a:r>
              <a:r>
                <a:rPr lang="en-GB" b="1" dirty="0" smtClean="0"/>
                <a:t> (</a:t>
              </a:r>
              <a:r>
                <a:rPr lang="en-GB" b="1" dirty="0" err="1" smtClean="0"/>
                <a:t>Orientado</a:t>
              </a:r>
              <a:r>
                <a:rPr lang="en-GB" b="1" dirty="0" smtClean="0"/>
                <a:t> a </a:t>
              </a:r>
              <a:r>
                <a:rPr lang="en-GB" b="1" dirty="0" err="1" smtClean="0"/>
                <a:t>las</a:t>
              </a:r>
              <a:r>
                <a:rPr lang="en-GB" b="1" dirty="0" smtClean="0"/>
                <a:t> </a:t>
              </a:r>
              <a:r>
                <a:rPr lang="en-GB" b="1" dirty="0" err="1" smtClean="0"/>
                <a:t>Relaciones</a:t>
              </a:r>
              <a:r>
                <a:rPr lang="en-GB" b="1" dirty="0" smtClean="0"/>
                <a:t>)</a:t>
              </a:r>
              <a:endParaRPr lang="en-GB" b="1" dirty="0"/>
            </a:p>
          </p:txBody>
        </p:sp>
        <p:sp>
          <p:nvSpPr>
            <p:cNvPr id="1101841" name="Freeform 17"/>
            <p:cNvSpPr>
              <a:spLocks/>
            </p:cNvSpPr>
            <p:nvPr/>
          </p:nvSpPr>
          <p:spPr bwMode="auto">
            <a:xfrm>
              <a:off x="3200400" y="2246313"/>
              <a:ext cx="4572000" cy="2998787"/>
            </a:xfrm>
            <a:custGeom>
              <a:avLst/>
              <a:gdLst/>
              <a:ahLst/>
              <a:cxnLst>
                <a:cxn ang="0">
                  <a:pos x="0" y="1873"/>
                </a:cxn>
                <a:cxn ang="0">
                  <a:pos x="688" y="1257"/>
                </a:cxn>
                <a:cxn ang="0">
                  <a:pos x="928" y="281"/>
                </a:cxn>
                <a:cxn ang="0">
                  <a:pos x="1464" y="1"/>
                </a:cxn>
                <a:cxn ang="0">
                  <a:pos x="2032" y="273"/>
                </a:cxn>
                <a:cxn ang="0">
                  <a:pos x="2296" y="1257"/>
                </a:cxn>
                <a:cxn ang="0">
                  <a:pos x="2880" y="1889"/>
                </a:cxn>
              </a:cxnLst>
              <a:rect l="0" t="0" r="r" b="b"/>
              <a:pathLst>
                <a:path w="2880" h="1889">
                  <a:moveTo>
                    <a:pt x="0" y="1873"/>
                  </a:moveTo>
                  <a:cubicBezTo>
                    <a:pt x="266" y="1701"/>
                    <a:pt x="533" y="1522"/>
                    <a:pt x="688" y="1257"/>
                  </a:cubicBezTo>
                  <a:cubicBezTo>
                    <a:pt x="843" y="992"/>
                    <a:pt x="799" y="490"/>
                    <a:pt x="928" y="281"/>
                  </a:cubicBezTo>
                  <a:cubicBezTo>
                    <a:pt x="1057" y="72"/>
                    <a:pt x="1280" y="2"/>
                    <a:pt x="1464" y="1"/>
                  </a:cubicBezTo>
                  <a:cubicBezTo>
                    <a:pt x="1648" y="0"/>
                    <a:pt x="1893" y="64"/>
                    <a:pt x="2032" y="273"/>
                  </a:cubicBezTo>
                  <a:cubicBezTo>
                    <a:pt x="2171" y="482"/>
                    <a:pt x="2155" y="988"/>
                    <a:pt x="2296" y="1257"/>
                  </a:cubicBezTo>
                  <a:cubicBezTo>
                    <a:pt x="2437" y="1526"/>
                    <a:pt x="2758" y="1757"/>
                    <a:pt x="2880" y="1889"/>
                  </a:cubicBezTo>
                </a:path>
              </a:pathLst>
            </a:custGeom>
            <a:ln>
              <a:headEnd type="triangle" w="lg" len="lg"/>
              <a:tailEnd type="none" w="lg" len="med"/>
            </a:ln>
          </p:spPr>
          <p:style>
            <a:lnRef idx="3">
              <a:schemeClr val="accent2"/>
            </a:lnRef>
            <a:fillRef idx="0">
              <a:schemeClr val="accent2"/>
            </a:fillRef>
            <a:effectRef idx="2">
              <a:schemeClr val="accent2"/>
            </a:effectRef>
            <a:fontRef idx="minor">
              <a:schemeClr val="tx1"/>
            </a:fontRef>
          </p:style>
          <p:txBody>
            <a:bodyPr lIns="90000" tIns="46800" rIns="90000" bIns="46800" anchor="ctr"/>
            <a:lstStyle/>
            <a:p>
              <a:endParaRPr lang="en-US" b="1" dirty="0"/>
            </a:p>
          </p:txBody>
        </p:sp>
      </p:gr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39</a:t>
            </a:fld>
            <a:endParaRPr lang="en-US" dirty="0"/>
          </a:p>
        </p:txBody>
      </p:sp>
    </p:spTree>
    <p:extLst>
      <p:ext uri="{BB962C8B-B14F-4D97-AF65-F5344CB8AC3E}">
        <p14:creationId xmlns:p14="http://schemas.microsoft.com/office/powerpoint/2010/main" xmlns="" val="22951365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62" name="Group 2"/>
          <p:cNvGrpSpPr>
            <a:grpSpLocks/>
          </p:cNvGrpSpPr>
          <p:nvPr/>
        </p:nvGrpSpPr>
        <p:grpSpPr bwMode="auto">
          <a:xfrm>
            <a:off x="1377762" y="2057401"/>
            <a:ext cx="6891748" cy="3190876"/>
            <a:chOff x="960" y="960"/>
            <a:chExt cx="4341" cy="2010"/>
          </a:xfrm>
        </p:grpSpPr>
        <p:sp>
          <p:nvSpPr>
            <p:cNvPr id="1013763" name="AutoShape 3"/>
            <p:cNvSpPr>
              <a:spLocks noChangeArrowheads="1"/>
            </p:cNvSpPr>
            <p:nvPr/>
          </p:nvSpPr>
          <p:spPr bwMode="auto">
            <a:xfrm rot="2700000">
              <a:off x="2342" y="1210"/>
              <a:ext cx="1594" cy="1574"/>
            </a:xfrm>
            <a:custGeom>
              <a:avLst/>
              <a:gdLst>
                <a:gd name="G0" fmla="+- 0 0 0"/>
                <a:gd name="G1" fmla="+- -7827897 0 0"/>
                <a:gd name="G2" fmla="+- 0 0 -7827897"/>
                <a:gd name="G3" fmla="+- 10800 0 0"/>
                <a:gd name="G4" fmla="+- 0 0 0"/>
                <a:gd name="T0" fmla="*/ 360 256 1"/>
                <a:gd name="T1" fmla="*/ 0 256 1"/>
                <a:gd name="G5" fmla="+- G2 T0 T1"/>
                <a:gd name="G6" fmla="?: G2 G2 G5"/>
                <a:gd name="G7" fmla="+- 0 0 G6"/>
                <a:gd name="G8" fmla="+- 5400 0 0"/>
                <a:gd name="G9" fmla="+- 0 0 -7827897"/>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827897"/>
                <a:gd name="G36" fmla="sin G34 -7827897"/>
                <a:gd name="G37" fmla="+/ -7827897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245 w 21600"/>
                <a:gd name="T5" fmla="*/ 1473 h 21600"/>
                <a:gd name="T6" fmla="*/ 6818 w 21600"/>
                <a:gd name="T7" fmla="*/ 3746 h 21600"/>
                <a:gd name="T8" fmla="*/ 13522 w 21600"/>
                <a:gd name="T9" fmla="*/ 613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869" y="5399"/>
                    <a:pt x="8955" y="5640"/>
                    <a:pt x="8145" y="6097"/>
                  </a:cubicBezTo>
                  <a:lnTo>
                    <a:pt x="5490" y="1394"/>
                  </a:lnTo>
                  <a:cubicBezTo>
                    <a:pt x="7110" y="480"/>
                    <a:pt x="893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ln>
              <a:headEnd/>
              <a:tailEnd type="none" w="lg" len="lg"/>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endParaRPr lang="en-US" b="1" dirty="0"/>
            </a:p>
          </p:txBody>
        </p:sp>
        <p:sp>
          <p:nvSpPr>
            <p:cNvPr id="1013764" name="AutoShape 4"/>
            <p:cNvSpPr>
              <a:spLocks noChangeArrowheads="1"/>
            </p:cNvSpPr>
            <p:nvPr/>
          </p:nvSpPr>
          <p:spPr bwMode="auto">
            <a:xfrm rot="-5400000">
              <a:off x="2342" y="1210"/>
              <a:ext cx="1594" cy="1574"/>
            </a:xfrm>
            <a:custGeom>
              <a:avLst/>
              <a:gdLst>
                <a:gd name="G0" fmla="+- 0 0 0"/>
                <a:gd name="G1" fmla="+- -7571585 0 0"/>
                <a:gd name="G2" fmla="+- 0 0 -7571585"/>
                <a:gd name="G3" fmla="+- 10800 0 0"/>
                <a:gd name="G4" fmla="+- 0 0 0"/>
                <a:gd name="T0" fmla="*/ 360 256 1"/>
                <a:gd name="T1" fmla="*/ 0 256 1"/>
                <a:gd name="G5" fmla="+- G2 T0 T1"/>
                <a:gd name="G6" fmla="?: G2 G2 G5"/>
                <a:gd name="G7" fmla="+- 0 0 G6"/>
                <a:gd name="G8" fmla="+- 5400 0 0"/>
                <a:gd name="G9" fmla="+- 0 0 -7571585"/>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571585"/>
                <a:gd name="G36" fmla="sin G34 -7571585"/>
                <a:gd name="G37" fmla="+/ -7571585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560 w 21600"/>
                <a:gd name="T5" fmla="*/ 1664 h 21600"/>
                <a:gd name="T6" fmla="*/ 7308 w 21600"/>
                <a:gd name="T7" fmla="*/ 3491 h 21600"/>
                <a:gd name="T8" fmla="*/ 13680 w 21600"/>
                <a:gd name="T9" fmla="*/ 6232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994" y="5399"/>
                    <a:pt x="9199" y="5580"/>
                    <a:pt x="8472" y="5927"/>
                  </a:cubicBezTo>
                  <a:lnTo>
                    <a:pt x="6144" y="1054"/>
                  </a:lnTo>
                  <a:cubicBezTo>
                    <a:pt x="7598" y="360"/>
                    <a:pt x="91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ln>
              <a:headEnd/>
              <a:tailEnd type="none" w="lg" len="lg"/>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endParaRPr lang="en-US" b="1" dirty="0"/>
            </a:p>
          </p:txBody>
        </p:sp>
        <p:sp>
          <p:nvSpPr>
            <p:cNvPr id="1013765" name="AutoShape 5"/>
            <p:cNvSpPr>
              <a:spLocks noChangeArrowheads="1"/>
            </p:cNvSpPr>
            <p:nvPr/>
          </p:nvSpPr>
          <p:spPr bwMode="auto">
            <a:xfrm rot="8100000">
              <a:off x="2352" y="1210"/>
              <a:ext cx="1594" cy="1574"/>
            </a:xfrm>
            <a:custGeom>
              <a:avLst/>
              <a:gdLst>
                <a:gd name="G0" fmla="+- 0 0 0"/>
                <a:gd name="G1" fmla="+- -4504042 0 0"/>
                <a:gd name="G2" fmla="+- 0 0 -4504042"/>
                <a:gd name="G3" fmla="+- 10800 0 0"/>
                <a:gd name="G4" fmla="+- 0 0 0"/>
                <a:gd name="T0" fmla="*/ 360 256 1"/>
                <a:gd name="T1" fmla="*/ 0 256 1"/>
                <a:gd name="G5" fmla="+- G2 T0 T1"/>
                <a:gd name="G6" fmla="?: G2 G2 G5"/>
                <a:gd name="G7" fmla="+- 0 0 G6"/>
                <a:gd name="G8" fmla="+- 5400 0 0"/>
                <a:gd name="G9" fmla="+- 0 0 -4504042"/>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4504042"/>
                <a:gd name="G36" fmla="sin G34 -4504042"/>
                <a:gd name="G37" fmla="+/ -4504042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9715 w 21600"/>
                <a:gd name="T5" fmla="*/ 4704 h 21600"/>
                <a:gd name="T6" fmla="*/ 13738 w 21600"/>
                <a:gd name="T7" fmla="*/ 3251 h 21600"/>
                <a:gd name="T8" fmla="*/ 15257 w 21600"/>
                <a:gd name="T9" fmla="*/ 7752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8573"/>
                    <a:pt x="14833" y="6575"/>
                    <a:pt x="12759" y="5767"/>
                  </a:cubicBezTo>
                  <a:lnTo>
                    <a:pt x="14718" y="735"/>
                  </a:lnTo>
                  <a:cubicBezTo>
                    <a:pt x="18867" y="2351"/>
                    <a:pt x="21599" y="6347"/>
                    <a:pt x="21600" y="10799"/>
                  </a:cubicBezTo>
                  <a:lnTo>
                    <a:pt x="21600" y="10800"/>
                  </a:lnTo>
                  <a:lnTo>
                    <a:pt x="24300" y="10800"/>
                  </a:lnTo>
                  <a:lnTo>
                    <a:pt x="18900" y="16200"/>
                  </a:lnTo>
                  <a:lnTo>
                    <a:pt x="13500" y="10800"/>
                  </a:lnTo>
                  <a:lnTo>
                    <a:pt x="16200" y="10800"/>
                  </a:lnTo>
                  <a:close/>
                </a:path>
              </a:pathLst>
            </a:custGeom>
            <a:ln>
              <a:headEnd/>
              <a:tailEnd type="none" w="lg" len="lg"/>
            </a:ln>
          </p:spPr>
          <p:style>
            <a:lnRef idx="1">
              <a:schemeClr val="accent6"/>
            </a:lnRef>
            <a:fillRef idx="3">
              <a:schemeClr val="accent6"/>
            </a:fillRef>
            <a:effectRef idx="2">
              <a:schemeClr val="accent6"/>
            </a:effectRef>
            <a:fontRef idx="minor">
              <a:schemeClr val="lt1"/>
            </a:fontRef>
          </p:style>
          <p:txBody>
            <a:bodyPr wrap="none" lIns="90000" tIns="46800" rIns="90000" bIns="46800" anchor="ctr"/>
            <a:lstStyle/>
            <a:p>
              <a:endParaRPr lang="en-US" b="1" dirty="0"/>
            </a:p>
          </p:txBody>
        </p:sp>
        <p:sp>
          <p:nvSpPr>
            <p:cNvPr id="1013766" name="Freeform 6"/>
            <p:cNvSpPr>
              <a:spLocks/>
            </p:cNvSpPr>
            <p:nvPr/>
          </p:nvSpPr>
          <p:spPr bwMode="auto">
            <a:xfrm>
              <a:off x="3264" y="2122"/>
              <a:ext cx="576" cy="576"/>
            </a:xfrm>
            <a:custGeom>
              <a:avLst/>
              <a:gdLst/>
              <a:ahLst/>
              <a:cxnLst>
                <a:cxn ang="0">
                  <a:pos x="0" y="0"/>
                </a:cxn>
                <a:cxn ang="0">
                  <a:pos x="0" y="576"/>
                </a:cxn>
                <a:cxn ang="0">
                  <a:pos x="576" y="576"/>
                </a:cxn>
                <a:cxn ang="0">
                  <a:pos x="0" y="0"/>
                </a:cxn>
              </a:cxnLst>
              <a:rect l="0" t="0" r="r" b="b"/>
              <a:pathLst>
                <a:path w="576" h="576">
                  <a:moveTo>
                    <a:pt x="0" y="0"/>
                  </a:moveTo>
                  <a:lnTo>
                    <a:pt x="0" y="576"/>
                  </a:lnTo>
                  <a:lnTo>
                    <a:pt x="576" y="576"/>
                  </a:lnTo>
                  <a:lnTo>
                    <a:pt x="0" y="0"/>
                  </a:lnTo>
                  <a:close/>
                </a:path>
              </a:pathLst>
            </a:custGeom>
            <a:ln>
              <a:headEnd type="none" w="med" len="med"/>
              <a:tailEnd type="none" w="lg" len="lg"/>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endParaRPr lang="en-US" b="1" dirty="0"/>
            </a:p>
          </p:txBody>
        </p:sp>
        <p:sp>
          <p:nvSpPr>
            <p:cNvPr id="1013767" name="AutoShape 7"/>
            <p:cNvSpPr>
              <a:spLocks noChangeArrowheads="1"/>
            </p:cNvSpPr>
            <p:nvPr/>
          </p:nvSpPr>
          <p:spPr bwMode="auto">
            <a:xfrm>
              <a:off x="1200" y="1008"/>
              <a:ext cx="1344" cy="816"/>
            </a:xfrm>
            <a:prstGeom prst="rightArrow">
              <a:avLst>
                <a:gd name="adj1" fmla="val 50000"/>
                <a:gd name="adj2" fmla="val 41176"/>
              </a:avLst>
            </a:prstGeom>
            <a:ln>
              <a:headEnd/>
              <a:tailEnd type="none" w="lg" len="lg"/>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p>
              <a:pPr eaLnBrk="1" hangingPunct="1"/>
              <a:r>
                <a:rPr lang="en-GB" b="1" dirty="0" err="1" smtClean="0"/>
                <a:t>Identificación</a:t>
              </a:r>
              <a:endParaRPr lang="en-GB" b="1" dirty="0"/>
            </a:p>
          </p:txBody>
        </p:sp>
        <p:sp>
          <p:nvSpPr>
            <p:cNvPr id="1013768" name="Rectangle 8"/>
            <p:cNvSpPr>
              <a:spLocks noChangeArrowheads="1"/>
            </p:cNvSpPr>
            <p:nvPr/>
          </p:nvSpPr>
          <p:spPr bwMode="auto">
            <a:xfrm>
              <a:off x="2912" y="1324"/>
              <a:ext cx="559" cy="234"/>
            </a:xfrm>
            <a:prstGeom prst="rect">
              <a:avLst/>
            </a:prstGeom>
            <a:noFill/>
            <a:ln w="9525">
              <a:noFill/>
              <a:miter lim="800000"/>
              <a:headEnd/>
              <a:tailEnd type="none" w="lg" len="lg"/>
            </a:ln>
            <a:effectLst/>
          </p:spPr>
          <p:txBody>
            <a:bodyPr wrap="none" lIns="90000" tIns="46800" rIns="90000" bIns="46800">
              <a:spAutoFit/>
            </a:bodyPr>
            <a:lstStyle/>
            <a:p>
              <a:pPr algn="l" eaLnBrk="1" hangingPunct="1"/>
              <a:r>
                <a:rPr lang="en-GB" b="1" dirty="0"/>
                <a:t>Control</a:t>
              </a:r>
            </a:p>
          </p:txBody>
        </p:sp>
        <p:sp>
          <p:nvSpPr>
            <p:cNvPr id="1013769" name="Rectangle 9"/>
            <p:cNvSpPr>
              <a:spLocks noChangeArrowheads="1"/>
            </p:cNvSpPr>
            <p:nvPr/>
          </p:nvSpPr>
          <p:spPr bwMode="auto">
            <a:xfrm>
              <a:off x="3095" y="2256"/>
              <a:ext cx="1088" cy="234"/>
            </a:xfrm>
            <a:prstGeom prst="rect">
              <a:avLst/>
            </a:prstGeom>
            <a:noFill/>
            <a:ln w="9525">
              <a:noFill/>
              <a:miter lim="800000"/>
              <a:headEnd/>
              <a:tailEnd type="none" w="lg" len="lg"/>
            </a:ln>
            <a:effectLst/>
          </p:spPr>
          <p:txBody>
            <a:bodyPr wrap="none" lIns="90000" tIns="46800" rIns="90000" bIns="46800">
              <a:spAutoFit/>
            </a:bodyPr>
            <a:lstStyle/>
            <a:p>
              <a:pPr eaLnBrk="1" hangingPunct="1"/>
              <a:r>
                <a:rPr lang="en-GB" b="1" dirty="0" smtClean="0"/>
                <a:t>Estado </a:t>
              </a:r>
              <a:r>
                <a:rPr lang="en-GB" b="1" dirty="0" err="1" smtClean="0"/>
                <a:t>Contable</a:t>
              </a:r>
              <a:endParaRPr lang="en-GB" b="1" dirty="0"/>
            </a:p>
          </p:txBody>
        </p:sp>
        <p:sp>
          <p:nvSpPr>
            <p:cNvPr id="1013770" name="Rectangle 10"/>
            <p:cNvSpPr>
              <a:spLocks noChangeArrowheads="1"/>
            </p:cNvSpPr>
            <p:nvPr/>
          </p:nvSpPr>
          <p:spPr bwMode="auto">
            <a:xfrm>
              <a:off x="2313" y="2112"/>
              <a:ext cx="679" cy="234"/>
            </a:xfrm>
            <a:prstGeom prst="rect">
              <a:avLst/>
            </a:prstGeom>
            <a:noFill/>
            <a:ln w="9525">
              <a:noFill/>
              <a:miter lim="800000"/>
              <a:headEnd/>
              <a:tailEnd type="none" w="lg" len="lg"/>
            </a:ln>
            <a:effectLst/>
          </p:spPr>
          <p:txBody>
            <a:bodyPr wrap="none" lIns="90000" tIns="46800" rIns="90000" bIns="46800">
              <a:spAutoFit/>
            </a:bodyPr>
            <a:lstStyle/>
            <a:p>
              <a:pPr eaLnBrk="1" hangingPunct="1"/>
              <a:r>
                <a:rPr lang="en-GB" b="1" dirty="0" err="1" smtClean="0"/>
                <a:t>Auditoría</a:t>
              </a:r>
              <a:endParaRPr lang="en-GB" b="1" dirty="0"/>
            </a:p>
          </p:txBody>
        </p:sp>
        <p:sp>
          <p:nvSpPr>
            <p:cNvPr id="1013771" name="Rectangle 11"/>
            <p:cNvSpPr>
              <a:spLocks noChangeArrowheads="1"/>
            </p:cNvSpPr>
            <p:nvPr/>
          </p:nvSpPr>
          <p:spPr bwMode="auto">
            <a:xfrm>
              <a:off x="960" y="960"/>
              <a:ext cx="1677" cy="234"/>
            </a:xfrm>
            <a:prstGeom prst="rect">
              <a:avLst/>
            </a:prstGeom>
            <a:noFill/>
            <a:ln w="9525">
              <a:noFill/>
              <a:miter lim="800000"/>
              <a:headEnd/>
              <a:tailEnd type="none" w="lg" len="lg"/>
            </a:ln>
            <a:effectLst/>
          </p:spPr>
          <p:txBody>
            <a:bodyPr wrap="none" lIns="90000" tIns="46800" rIns="90000" bIns="46800">
              <a:spAutoFit/>
            </a:bodyPr>
            <a:lstStyle/>
            <a:p>
              <a:pPr algn="l" eaLnBrk="1" hangingPunct="1"/>
              <a:r>
                <a:rPr lang="en-GB" b="1" i="1" dirty="0" err="1" smtClean="0"/>
                <a:t>Planificación</a:t>
              </a:r>
              <a:r>
                <a:rPr lang="en-GB" b="1" i="1" dirty="0" smtClean="0"/>
                <a:t> del </a:t>
              </a:r>
              <a:r>
                <a:rPr lang="en-GB" b="1" i="1" dirty="0" err="1" smtClean="0"/>
                <a:t>Producto</a:t>
              </a:r>
              <a:endParaRPr lang="en-GB" b="1" i="1" dirty="0"/>
            </a:p>
          </p:txBody>
        </p:sp>
        <p:sp>
          <p:nvSpPr>
            <p:cNvPr id="1013772" name="Rectangle 12"/>
            <p:cNvSpPr>
              <a:spLocks noChangeArrowheads="1"/>
            </p:cNvSpPr>
            <p:nvPr/>
          </p:nvSpPr>
          <p:spPr bwMode="auto">
            <a:xfrm>
              <a:off x="1413" y="2304"/>
              <a:ext cx="1260" cy="234"/>
            </a:xfrm>
            <a:prstGeom prst="rect">
              <a:avLst/>
            </a:prstGeom>
            <a:noFill/>
            <a:ln w="9525">
              <a:noFill/>
              <a:miter lim="800000"/>
              <a:headEnd/>
              <a:tailEnd type="none" w="lg" len="lg"/>
            </a:ln>
            <a:effectLst/>
          </p:spPr>
          <p:txBody>
            <a:bodyPr wrap="none" lIns="90000" tIns="46800" rIns="90000" bIns="46800">
              <a:spAutoFit/>
            </a:bodyPr>
            <a:lstStyle/>
            <a:p>
              <a:pPr algn="l" eaLnBrk="1" hangingPunct="1"/>
              <a:r>
                <a:rPr lang="en-GB" b="1" i="1" dirty="0" smtClean="0"/>
                <a:t>Control de </a:t>
              </a:r>
              <a:r>
                <a:rPr lang="en-GB" b="1" i="1" dirty="0" err="1" smtClean="0"/>
                <a:t>Calidad</a:t>
              </a:r>
              <a:endParaRPr lang="en-GB" b="1" i="1" dirty="0"/>
            </a:p>
          </p:txBody>
        </p:sp>
        <p:sp>
          <p:nvSpPr>
            <p:cNvPr id="1013773" name="Rectangle 13"/>
            <p:cNvSpPr>
              <a:spLocks noChangeArrowheads="1"/>
            </p:cNvSpPr>
            <p:nvPr/>
          </p:nvSpPr>
          <p:spPr bwMode="auto">
            <a:xfrm>
              <a:off x="3978" y="1824"/>
              <a:ext cx="1323" cy="234"/>
            </a:xfrm>
            <a:prstGeom prst="rect">
              <a:avLst/>
            </a:prstGeom>
            <a:noFill/>
            <a:ln w="9525">
              <a:noFill/>
              <a:miter lim="800000"/>
              <a:headEnd/>
              <a:tailEnd type="none" w="lg" len="lg"/>
            </a:ln>
            <a:effectLst/>
          </p:spPr>
          <p:txBody>
            <a:bodyPr wrap="none" lIns="90000" tIns="46800" rIns="90000" bIns="46800">
              <a:spAutoFit/>
            </a:bodyPr>
            <a:lstStyle/>
            <a:p>
              <a:pPr algn="l" eaLnBrk="1" hangingPunct="1"/>
              <a:r>
                <a:rPr lang="en-GB" b="1" i="1" dirty="0" smtClean="0"/>
                <a:t>Control de </a:t>
              </a:r>
              <a:r>
                <a:rPr lang="en-GB" b="1" i="1" dirty="0" err="1" smtClean="0"/>
                <a:t>Cambios</a:t>
              </a:r>
              <a:endParaRPr lang="en-GB" b="1" i="1" dirty="0"/>
            </a:p>
          </p:txBody>
        </p:sp>
        <p:sp>
          <p:nvSpPr>
            <p:cNvPr id="1013774" name="Rectangle 14"/>
            <p:cNvSpPr>
              <a:spLocks noChangeArrowheads="1"/>
            </p:cNvSpPr>
            <p:nvPr/>
          </p:nvSpPr>
          <p:spPr bwMode="auto">
            <a:xfrm>
              <a:off x="3552" y="2736"/>
              <a:ext cx="587" cy="234"/>
            </a:xfrm>
            <a:prstGeom prst="rect">
              <a:avLst/>
            </a:prstGeom>
            <a:noFill/>
            <a:ln w="9525">
              <a:noFill/>
              <a:miter lim="800000"/>
              <a:headEnd/>
              <a:tailEnd type="none" w="lg" len="lg"/>
            </a:ln>
            <a:effectLst/>
          </p:spPr>
          <p:txBody>
            <a:bodyPr wrap="none" lIns="90000" tIns="46800" rIns="90000" bIns="46800">
              <a:spAutoFit/>
            </a:bodyPr>
            <a:lstStyle/>
            <a:p>
              <a:pPr algn="l" eaLnBrk="1" hangingPunct="1"/>
              <a:r>
                <a:rPr lang="en-GB" b="1" i="1" dirty="0" err="1" smtClean="0"/>
                <a:t>Entrega</a:t>
              </a:r>
              <a:endParaRPr lang="en-GB" b="1" i="1" dirty="0"/>
            </a:p>
          </p:txBody>
        </p:sp>
      </p:grpSp>
      <p:sp>
        <p:nvSpPr>
          <p:cNvPr id="1013775" name="Rectangle 15"/>
          <p:cNvSpPr>
            <a:spLocks noGrp="1" noChangeArrowheads="1"/>
          </p:cNvSpPr>
          <p:nvPr>
            <p:ph type="title"/>
          </p:nvPr>
        </p:nvSpPr>
        <p:spPr/>
        <p:txBody>
          <a:bodyPr/>
          <a:lstStyle/>
          <a:p>
            <a:r>
              <a:rPr lang="en-GB" dirty="0" err="1" smtClean="0"/>
              <a:t>Proceso</a:t>
            </a:r>
            <a:r>
              <a:rPr lang="en-GB" dirty="0" smtClean="0"/>
              <a:t> de </a:t>
            </a:r>
            <a:r>
              <a:rPr lang="en-GB" dirty="0" err="1" smtClean="0"/>
              <a:t>Configuración</a:t>
            </a:r>
            <a:endParaRPr lang="en-GB"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a:t>
            </a:fld>
            <a:endParaRPr lang="en-US" dirty="0"/>
          </a:p>
        </p:txBody>
      </p:sp>
    </p:spTree>
    <p:extLst>
      <p:ext uri="{BB962C8B-B14F-4D97-AF65-F5344CB8AC3E}">
        <p14:creationId xmlns:p14="http://schemas.microsoft.com/office/powerpoint/2010/main" xmlns="" val="243717265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42" name="Rectangle 14"/>
          <p:cNvSpPr>
            <a:spLocks noGrp="1" noChangeArrowheads="1"/>
          </p:cNvSpPr>
          <p:nvPr>
            <p:ph type="title"/>
          </p:nvPr>
        </p:nvSpPr>
        <p:spPr/>
        <p:txBody>
          <a:bodyPr/>
          <a:lstStyle/>
          <a:p>
            <a:r>
              <a:rPr lang="en-GB" dirty="0" err="1" smtClean="0"/>
              <a:t>Focos</a:t>
            </a:r>
            <a:r>
              <a:rPr lang="en-GB" dirty="0" smtClean="0"/>
              <a:t> del </a:t>
            </a:r>
            <a:r>
              <a:rPr lang="en-GB" dirty="0" err="1" smtClean="0"/>
              <a:t>Liderazgo</a:t>
            </a:r>
            <a:endParaRPr lang="en-GB" dirty="0"/>
          </a:p>
        </p:txBody>
      </p:sp>
      <p:grpSp>
        <p:nvGrpSpPr>
          <p:cNvPr id="2" name="Group 16"/>
          <p:cNvGrpSpPr/>
          <p:nvPr/>
        </p:nvGrpSpPr>
        <p:grpSpPr>
          <a:xfrm>
            <a:off x="1426342" y="1055735"/>
            <a:ext cx="6358085" cy="4574619"/>
            <a:chOff x="2056673" y="1204913"/>
            <a:chExt cx="6887922" cy="4574619"/>
          </a:xfrm>
        </p:grpSpPr>
        <p:sp>
          <p:nvSpPr>
            <p:cNvPr id="1097730" name="Oval 2"/>
            <p:cNvSpPr>
              <a:spLocks noChangeArrowheads="1"/>
            </p:cNvSpPr>
            <p:nvPr/>
          </p:nvSpPr>
          <p:spPr bwMode="auto">
            <a:xfrm>
              <a:off x="3967163" y="1676400"/>
              <a:ext cx="2508250" cy="2386013"/>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a:lstStyle/>
            <a:p>
              <a:endParaRPr lang="en-US" b="1" dirty="0"/>
            </a:p>
          </p:txBody>
        </p:sp>
        <p:sp>
          <p:nvSpPr>
            <p:cNvPr id="1097731" name="Oval 3"/>
            <p:cNvSpPr>
              <a:spLocks noChangeArrowheads="1"/>
            </p:cNvSpPr>
            <p:nvPr/>
          </p:nvSpPr>
          <p:spPr bwMode="auto">
            <a:xfrm>
              <a:off x="3325813" y="2986088"/>
              <a:ext cx="2508250" cy="23876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b="1" dirty="0"/>
            </a:p>
          </p:txBody>
        </p:sp>
        <p:sp>
          <p:nvSpPr>
            <p:cNvPr id="1097732" name="Oval 4"/>
            <p:cNvSpPr>
              <a:spLocks noChangeArrowheads="1"/>
            </p:cNvSpPr>
            <p:nvPr/>
          </p:nvSpPr>
          <p:spPr bwMode="auto">
            <a:xfrm>
              <a:off x="4614863" y="3001963"/>
              <a:ext cx="2508250" cy="23876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lstStyle/>
            <a:p>
              <a:endParaRPr lang="en-US" b="1" dirty="0"/>
            </a:p>
          </p:txBody>
        </p:sp>
        <p:sp>
          <p:nvSpPr>
            <p:cNvPr id="1097733" name="Freeform 5"/>
            <p:cNvSpPr>
              <a:spLocks/>
            </p:cNvSpPr>
            <p:nvPr/>
          </p:nvSpPr>
          <p:spPr bwMode="auto">
            <a:xfrm>
              <a:off x="4637088" y="3154363"/>
              <a:ext cx="1173162" cy="914400"/>
            </a:xfrm>
            <a:custGeom>
              <a:avLst/>
              <a:gdLst/>
              <a:ahLst/>
              <a:cxnLst>
                <a:cxn ang="0">
                  <a:pos x="318" y="0"/>
                </a:cxn>
                <a:cxn ang="0">
                  <a:pos x="300" y="11"/>
                </a:cxn>
                <a:cxn ang="0">
                  <a:pos x="280" y="25"/>
                </a:cxn>
                <a:cxn ang="0">
                  <a:pos x="258" y="41"/>
                </a:cxn>
                <a:cxn ang="0">
                  <a:pos x="239" y="55"/>
                </a:cxn>
                <a:cxn ang="0">
                  <a:pos x="220" y="72"/>
                </a:cxn>
                <a:cxn ang="0">
                  <a:pos x="205" y="86"/>
                </a:cxn>
                <a:cxn ang="0">
                  <a:pos x="186" y="104"/>
                </a:cxn>
                <a:cxn ang="0">
                  <a:pos x="169" y="120"/>
                </a:cxn>
                <a:cxn ang="0">
                  <a:pos x="149" y="143"/>
                </a:cxn>
                <a:cxn ang="0">
                  <a:pos x="131" y="165"/>
                </a:cxn>
                <a:cxn ang="0">
                  <a:pos x="115" y="184"/>
                </a:cxn>
                <a:cxn ang="0">
                  <a:pos x="96" y="210"/>
                </a:cxn>
                <a:cxn ang="0">
                  <a:pos x="81" y="232"/>
                </a:cxn>
                <a:cxn ang="0">
                  <a:pos x="68" y="255"/>
                </a:cxn>
                <a:cxn ang="0">
                  <a:pos x="54" y="280"/>
                </a:cxn>
                <a:cxn ang="0">
                  <a:pos x="42" y="304"/>
                </a:cxn>
                <a:cxn ang="0">
                  <a:pos x="29" y="335"/>
                </a:cxn>
                <a:cxn ang="0">
                  <a:pos x="19" y="365"/>
                </a:cxn>
                <a:cxn ang="0">
                  <a:pos x="10" y="394"/>
                </a:cxn>
                <a:cxn ang="0">
                  <a:pos x="5" y="417"/>
                </a:cxn>
                <a:cxn ang="0">
                  <a:pos x="0" y="437"/>
                </a:cxn>
                <a:cxn ang="0">
                  <a:pos x="22" y="451"/>
                </a:cxn>
                <a:cxn ang="0">
                  <a:pos x="49" y="462"/>
                </a:cxn>
                <a:cxn ang="0">
                  <a:pos x="80" y="474"/>
                </a:cxn>
                <a:cxn ang="0">
                  <a:pos x="114" y="485"/>
                </a:cxn>
                <a:cxn ang="0">
                  <a:pos x="153" y="497"/>
                </a:cxn>
                <a:cxn ang="0">
                  <a:pos x="191" y="505"/>
                </a:cxn>
                <a:cxn ang="0">
                  <a:pos x="221" y="510"/>
                </a:cxn>
                <a:cxn ang="0">
                  <a:pos x="253" y="514"/>
                </a:cxn>
                <a:cxn ang="0">
                  <a:pos x="285" y="516"/>
                </a:cxn>
                <a:cxn ang="0">
                  <a:pos x="313" y="517"/>
                </a:cxn>
                <a:cxn ang="0">
                  <a:pos x="349" y="516"/>
                </a:cxn>
                <a:cxn ang="0">
                  <a:pos x="386" y="511"/>
                </a:cxn>
                <a:cxn ang="0">
                  <a:pos x="427" y="506"/>
                </a:cxn>
                <a:cxn ang="0">
                  <a:pos x="462" y="499"/>
                </a:cxn>
                <a:cxn ang="0">
                  <a:pos x="491" y="492"/>
                </a:cxn>
                <a:cxn ang="0">
                  <a:pos x="522" y="482"/>
                </a:cxn>
                <a:cxn ang="0">
                  <a:pos x="544" y="473"/>
                </a:cxn>
                <a:cxn ang="0">
                  <a:pos x="568" y="464"/>
                </a:cxn>
                <a:cxn ang="0">
                  <a:pos x="590" y="455"/>
                </a:cxn>
                <a:cxn ang="0">
                  <a:pos x="614" y="443"/>
                </a:cxn>
                <a:cxn ang="0">
                  <a:pos x="626" y="436"/>
                </a:cxn>
                <a:cxn ang="0">
                  <a:pos x="622" y="411"/>
                </a:cxn>
                <a:cxn ang="0">
                  <a:pos x="615" y="386"/>
                </a:cxn>
                <a:cxn ang="0">
                  <a:pos x="607" y="360"/>
                </a:cxn>
                <a:cxn ang="0">
                  <a:pos x="594" y="326"/>
                </a:cxn>
                <a:cxn ang="0">
                  <a:pos x="577" y="291"/>
                </a:cxn>
                <a:cxn ang="0">
                  <a:pos x="557" y="253"/>
                </a:cxn>
                <a:cxn ang="0">
                  <a:pos x="540" y="226"/>
                </a:cxn>
                <a:cxn ang="0">
                  <a:pos x="522" y="197"/>
                </a:cxn>
                <a:cxn ang="0">
                  <a:pos x="507" y="175"/>
                </a:cxn>
                <a:cxn ang="0">
                  <a:pos x="484" y="146"/>
                </a:cxn>
                <a:cxn ang="0">
                  <a:pos x="466" y="124"/>
                </a:cxn>
                <a:cxn ang="0">
                  <a:pos x="446" y="104"/>
                </a:cxn>
                <a:cxn ang="0">
                  <a:pos x="419" y="78"/>
                </a:cxn>
                <a:cxn ang="0">
                  <a:pos x="400" y="61"/>
                </a:cxn>
                <a:cxn ang="0">
                  <a:pos x="377" y="42"/>
                </a:cxn>
                <a:cxn ang="0">
                  <a:pos x="348" y="20"/>
                </a:cxn>
                <a:cxn ang="0">
                  <a:pos x="318" y="0"/>
                </a:cxn>
              </a:cxnLst>
              <a:rect l="0" t="0" r="r" b="b"/>
              <a:pathLst>
                <a:path w="626" h="517">
                  <a:moveTo>
                    <a:pt x="318" y="0"/>
                  </a:moveTo>
                  <a:lnTo>
                    <a:pt x="300" y="11"/>
                  </a:lnTo>
                  <a:lnTo>
                    <a:pt x="280" y="25"/>
                  </a:lnTo>
                  <a:lnTo>
                    <a:pt x="258" y="41"/>
                  </a:lnTo>
                  <a:lnTo>
                    <a:pt x="239" y="55"/>
                  </a:lnTo>
                  <a:lnTo>
                    <a:pt x="220" y="72"/>
                  </a:lnTo>
                  <a:lnTo>
                    <a:pt x="205" y="86"/>
                  </a:lnTo>
                  <a:lnTo>
                    <a:pt x="186" y="104"/>
                  </a:lnTo>
                  <a:lnTo>
                    <a:pt x="169" y="120"/>
                  </a:lnTo>
                  <a:lnTo>
                    <a:pt x="149" y="143"/>
                  </a:lnTo>
                  <a:lnTo>
                    <a:pt x="131" y="165"/>
                  </a:lnTo>
                  <a:lnTo>
                    <a:pt x="115" y="184"/>
                  </a:lnTo>
                  <a:lnTo>
                    <a:pt x="96" y="210"/>
                  </a:lnTo>
                  <a:lnTo>
                    <a:pt x="81" y="232"/>
                  </a:lnTo>
                  <a:lnTo>
                    <a:pt x="68" y="255"/>
                  </a:lnTo>
                  <a:lnTo>
                    <a:pt x="54" y="280"/>
                  </a:lnTo>
                  <a:lnTo>
                    <a:pt x="42" y="304"/>
                  </a:lnTo>
                  <a:lnTo>
                    <a:pt x="29" y="335"/>
                  </a:lnTo>
                  <a:lnTo>
                    <a:pt x="19" y="365"/>
                  </a:lnTo>
                  <a:lnTo>
                    <a:pt x="10" y="394"/>
                  </a:lnTo>
                  <a:lnTo>
                    <a:pt x="5" y="417"/>
                  </a:lnTo>
                  <a:lnTo>
                    <a:pt x="0" y="437"/>
                  </a:lnTo>
                  <a:lnTo>
                    <a:pt x="22" y="451"/>
                  </a:lnTo>
                  <a:lnTo>
                    <a:pt x="49" y="462"/>
                  </a:lnTo>
                  <a:lnTo>
                    <a:pt x="80" y="474"/>
                  </a:lnTo>
                  <a:lnTo>
                    <a:pt x="114" y="485"/>
                  </a:lnTo>
                  <a:lnTo>
                    <a:pt x="153" y="497"/>
                  </a:lnTo>
                  <a:lnTo>
                    <a:pt x="191" y="505"/>
                  </a:lnTo>
                  <a:lnTo>
                    <a:pt x="221" y="510"/>
                  </a:lnTo>
                  <a:lnTo>
                    <a:pt x="253" y="514"/>
                  </a:lnTo>
                  <a:lnTo>
                    <a:pt x="285" y="516"/>
                  </a:lnTo>
                  <a:lnTo>
                    <a:pt x="313" y="517"/>
                  </a:lnTo>
                  <a:lnTo>
                    <a:pt x="349" y="516"/>
                  </a:lnTo>
                  <a:lnTo>
                    <a:pt x="386" y="511"/>
                  </a:lnTo>
                  <a:lnTo>
                    <a:pt x="427" y="506"/>
                  </a:lnTo>
                  <a:lnTo>
                    <a:pt x="462" y="499"/>
                  </a:lnTo>
                  <a:lnTo>
                    <a:pt x="491" y="492"/>
                  </a:lnTo>
                  <a:lnTo>
                    <a:pt x="522" y="482"/>
                  </a:lnTo>
                  <a:lnTo>
                    <a:pt x="544" y="473"/>
                  </a:lnTo>
                  <a:lnTo>
                    <a:pt x="568" y="464"/>
                  </a:lnTo>
                  <a:lnTo>
                    <a:pt x="590" y="455"/>
                  </a:lnTo>
                  <a:lnTo>
                    <a:pt x="614" y="443"/>
                  </a:lnTo>
                  <a:lnTo>
                    <a:pt x="626" y="436"/>
                  </a:lnTo>
                  <a:lnTo>
                    <a:pt x="622" y="411"/>
                  </a:lnTo>
                  <a:lnTo>
                    <a:pt x="615" y="386"/>
                  </a:lnTo>
                  <a:lnTo>
                    <a:pt x="607" y="360"/>
                  </a:lnTo>
                  <a:lnTo>
                    <a:pt x="594" y="326"/>
                  </a:lnTo>
                  <a:lnTo>
                    <a:pt x="577" y="291"/>
                  </a:lnTo>
                  <a:lnTo>
                    <a:pt x="557" y="253"/>
                  </a:lnTo>
                  <a:lnTo>
                    <a:pt x="540" y="226"/>
                  </a:lnTo>
                  <a:lnTo>
                    <a:pt x="522" y="197"/>
                  </a:lnTo>
                  <a:lnTo>
                    <a:pt x="507" y="175"/>
                  </a:lnTo>
                  <a:lnTo>
                    <a:pt x="484" y="146"/>
                  </a:lnTo>
                  <a:lnTo>
                    <a:pt x="466" y="124"/>
                  </a:lnTo>
                  <a:lnTo>
                    <a:pt x="446" y="104"/>
                  </a:lnTo>
                  <a:lnTo>
                    <a:pt x="419" y="78"/>
                  </a:lnTo>
                  <a:lnTo>
                    <a:pt x="400" y="61"/>
                  </a:lnTo>
                  <a:lnTo>
                    <a:pt x="377" y="42"/>
                  </a:lnTo>
                  <a:lnTo>
                    <a:pt x="348" y="20"/>
                  </a:lnTo>
                  <a:lnTo>
                    <a:pt x="318" y="0"/>
                  </a:lnTo>
                  <a:close/>
                </a:path>
              </a:pathLst>
            </a:custGeom>
            <a:solidFill>
              <a:schemeClr val="bg1"/>
            </a:solidFill>
            <a:ln w="12700">
              <a:solidFill>
                <a:srgbClr val="000000"/>
              </a:solidFill>
              <a:prstDash val="solid"/>
              <a:round/>
              <a:headEnd/>
              <a:tailEnd/>
            </a:ln>
          </p:spPr>
          <p:txBody>
            <a:bodyPr/>
            <a:lstStyle/>
            <a:p>
              <a:endParaRPr lang="en-US" b="1" dirty="0"/>
            </a:p>
          </p:txBody>
        </p:sp>
        <p:sp>
          <p:nvSpPr>
            <p:cNvPr id="1097734" name="Freeform 6"/>
            <p:cNvSpPr>
              <a:spLocks/>
            </p:cNvSpPr>
            <p:nvPr/>
          </p:nvSpPr>
          <p:spPr bwMode="auto">
            <a:xfrm>
              <a:off x="3994150" y="2984500"/>
              <a:ext cx="1244600" cy="946150"/>
            </a:xfrm>
            <a:custGeom>
              <a:avLst/>
              <a:gdLst/>
              <a:ahLst/>
              <a:cxnLst>
                <a:cxn ang="0">
                  <a:pos x="15" y="70"/>
                </a:cxn>
                <a:cxn ang="0">
                  <a:pos x="70" y="46"/>
                </a:cxn>
                <a:cxn ang="0">
                  <a:pos x="117" y="28"/>
                </a:cxn>
                <a:cxn ang="0">
                  <a:pos x="176" y="14"/>
                </a:cxn>
                <a:cxn ang="0">
                  <a:pos x="230" y="5"/>
                </a:cxn>
                <a:cxn ang="0">
                  <a:pos x="283" y="0"/>
                </a:cxn>
                <a:cxn ang="0">
                  <a:pos x="340" y="0"/>
                </a:cxn>
                <a:cxn ang="0">
                  <a:pos x="404" y="6"/>
                </a:cxn>
                <a:cxn ang="0">
                  <a:pos x="455" y="15"/>
                </a:cxn>
                <a:cxn ang="0">
                  <a:pos x="510" y="29"/>
                </a:cxn>
                <a:cxn ang="0">
                  <a:pos x="563" y="50"/>
                </a:cxn>
                <a:cxn ang="0">
                  <a:pos x="618" y="73"/>
                </a:cxn>
                <a:cxn ang="0">
                  <a:pos x="664" y="97"/>
                </a:cxn>
                <a:cxn ang="0">
                  <a:pos x="628" y="119"/>
                </a:cxn>
                <a:cxn ang="0">
                  <a:pos x="594" y="144"/>
                </a:cxn>
                <a:cxn ang="0">
                  <a:pos x="564" y="170"/>
                </a:cxn>
                <a:cxn ang="0">
                  <a:pos x="533" y="199"/>
                </a:cxn>
                <a:cxn ang="0">
                  <a:pos x="497" y="235"/>
                </a:cxn>
                <a:cxn ang="0">
                  <a:pos x="472" y="264"/>
                </a:cxn>
                <a:cxn ang="0">
                  <a:pos x="443" y="303"/>
                </a:cxn>
                <a:cxn ang="0">
                  <a:pos x="411" y="354"/>
                </a:cxn>
                <a:cxn ang="0">
                  <a:pos x="387" y="398"/>
                </a:cxn>
                <a:cxn ang="0">
                  <a:pos x="364" y="458"/>
                </a:cxn>
                <a:cxn ang="0">
                  <a:pos x="351" y="498"/>
                </a:cxn>
                <a:cxn ang="0">
                  <a:pos x="344" y="535"/>
                </a:cxn>
                <a:cxn ang="0">
                  <a:pos x="303" y="512"/>
                </a:cxn>
                <a:cxn ang="0">
                  <a:pos x="265" y="486"/>
                </a:cxn>
                <a:cxn ang="0">
                  <a:pos x="218" y="452"/>
                </a:cxn>
                <a:cxn ang="0">
                  <a:pos x="168" y="406"/>
                </a:cxn>
                <a:cxn ang="0">
                  <a:pos x="133" y="365"/>
                </a:cxn>
                <a:cxn ang="0">
                  <a:pos x="99" y="319"/>
                </a:cxn>
                <a:cxn ang="0">
                  <a:pos x="68" y="268"/>
                </a:cxn>
                <a:cxn ang="0">
                  <a:pos x="40" y="212"/>
                </a:cxn>
                <a:cxn ang="0">
                  <a:pos x="20" y="160"/>
                </a:cxn>
                <a:cxn ang="0">
                  <a:pos x="6" y="114"/>
                </a:cxn>
                <a:cxn ang="0">
                  <a:pos x="0" y="75"/>
                </a:cxn>
              </a:cxnLst>
              <a:rect l="0" t="0" r="r" b="b"/>
              <a:pathLst>
                <a:path w="664" h="535">
                  <a:moveTo>
                    <a:pt x="2" y="77"/>
                  </a:moveTo>
                  <a:lnTo>
                    <a:pt x="15" y="70"/>
                  </a:lnTo>
                  <a:lnTo>
                    <a:pt x="42" y="56"/>
                  </a:lnTo>
                  <a:lnTo>
                    <a:pt x="70" y="46"/>
                  </a:lnTo>
                  <a:lnTo>
                    <a:pt x="90" y="37"/>
                  </a:lnTo>
                  <a:lnTo>
                    <a:pt x="117" y="28"/>
                  </a:lnTo>
                  <a:lnTo>
                    <a:pt x="148" y="20"/>
                  </a:lnTo>
                  <a:lnTo>
                    <a:pt x="176" y="14"/>
                  </a:lnTo>
                  <a:lnTo>
                    <a:pt x="204" y="9"/>
                  </a:lnTo>
                  <a:lnTo>
                    <a:pt x="230" y="5"/>
                  </a:lnTo>
                  <a:lnTo>
                    <a:pt x="256" y="3"/>
                  </a:lnTo>
                  <a:lnTo>
                    <a:pt x="283" y="0"/>
                  </a:lnTo>
                  <a:lnTo>
                    <a:pt x="312" y="0"/>
                  </a:lnTo>
                  <a:lnTo>
                    <a:pt x="340" y="0"/>
                  </a:lnTo>
                  <a:lnTo>
                    <a:pt x="371" y="3"/>
                  </a:lnTo>
                  <a:lnTo>
                    <a:pt x="404" y="6"/>
                  </a:lnTo>
                  <a:lnTo>
                    <a:pt x="429" y="10"/>
                  </a:lnTo>
                  <a:lnTo>
                    <a:pt x="455" y="15"/>
                  </a:lnTo>
                  <a:lnTo>
                    <a:pt x="483" y="22"/>
                  </a:lnTo>
                  <a:lnTo>
                    <a:pt x="510" y="29"/>
                  </a:lnTo>
                  <a:lnTo>
                    <a:pt x="535" y="38"/>
                  </a:lnTo>
                  <a:lnTo>
                    <a:pt x="563" y="50"/>
                  </a:lnTo>
                  <a:lnTo>
                    <a:pt x="590" y="60"/>
                  </a:lnTo>
                  <a:lnTo>
                    <a:pt x="618" y="73"/>
                  </a:lnTo>
                  <a:lnTo>
                    <a:pt x="640" y="83"/>
                  </a:lnTo>
                  <a:lnTo>
                    <a:pt x="664" y="97"/>
                  </a:lnTo>
                  <a:lnTo>
                    <a:pt x="647" y="106"/>
                  </a:lnTo>
                  <a:lnTo>
                    <a:pt x="628" y="119"/>
                  </a:lnTo>
                  <a:lnTo>
                    <a:pt x="612" y="133"/>
                  </a:lnTo>
                  <a:lnTo>
                    <a:pt x="594" y="144"/>
                  </a:lnTo>
                  <a:lnTo>
                    <a:pt x="582" y="153"/>
                  </a:lnTo>
                  <a:lnTo>
                    <a:pt x="564" y="170"/>
                  </a:lnTo>
                  <a:lnTo>
                    <a:pt x="548" y="185"/>
                  </a:lnTo>
                  <a:lnTo>
                    <a:pt x="533" y="199"/>
                  </a:lnTo>
                  <a:lnTo>
                    <a:pt x="516" y="216"/>
                  </a:lnTo>
                  <a:lnTo>
                    <a:pt x="497" y="235"/>
                  </a:lnTo>
                  <a:lnTo>
                    <a:pt x="484" y="250"/>
                  </a:lnTo>
                  <a:lnTo>
                    <a:pt x="472" y="264"/>
                  </a:lnTo>
                  <a:lnTo>
                    <a:pt x="458" y="282"/>
                  </a:lnTo>
                  <a:lnTo>
                    <a:pt x="443" y="303"/>
                  </a:lnTo>
                  <a:lnTo>
                    <a:pt x="427" y="326"/>
                  </a:lnTo>
                  <a:lnTo>
                    <a:pt x="411" y="354"/>
                  </a:lnTo>
                  <a:lnTo>
                    <a:pt x="399" y="375"/>
                  </a:lnTo>
                  <a:lnTo>
                    <a:pt x="387" y="398"/>
                  </a:lnTo>
                  <a:lnTo>
                    <a:pt x="376" y="425"/>
                  </a:lnTo>
                  <a:lnTo>
                    <a:pt x="364" y="458"/>
                  </a:lnTo>
                  <a:lnTo>
                    <a:pt x="357" y="481"/>
                  </a:lnTo>
                  <a:lnTo>
                    <a:pt x="351" y="498"/>
                  </a:lnTo>
                  <a:lnTo>
                    <a:pt x="346" y="519"/>
                  </a:lnTo>
                  <a:lnTo>
                    <a:pt x="344" y="535"/>
                  </a:lnTo>
                  <a:lnTo>
                    <a:pt x="326" y="526"/>
                  </a:lnTo>
                  <a:lnTo>
                    <a:pt x="303" y="512"/>
                  </a:lnTo>
                  <a:lnTo>
                    <a:pt x="285" y="501"/>
                  </a:lnTo>
                  <a:lnTo>
                    <a:pt x="265" y="486"/>
                  </a:lnTo>
                  <a:lnTo>
                    <a:pt x="246" y="474"/>
                  </a:lnTo>
                  <a:lnTo>
                    <a:pt x="218" y="452"/>
                  </a:lnTo>
                  <a:lnTo>
                    <a:pt x="190" y="426"/>
                  </a:lnTo>
                  <a:lnTo>
                    <a:pt x="168" y="406"/>
                  </a:lnTo>
                  <a:lnTo>
                    <a:pt x="151" y="388"/>
                  </a:lnTo>
                  <a:lnTo>
                    <a:pt x="133" y="365"/>
                  </a:lnTo>
                  <a:lnTo>
                    <a:pt x="115" y="342"/>
                  </a:lnTo>
                  <a:lnTo>
                    <a:pt x="99" y="319"/>
                  </a:lnTo>
                  <a:lnTo>
                    <a:pt x="84" y="295"/>
                  </a:lnTo>
                  <a:lnTo>
                    <a:pt x="68" y="268"/>
                  </a:lnTo>
                  <a:lnTo>
                    <a:pt x="54" y="241"/>
                  </a:lnTo>
                  <a:lnTo>
                    <a:pt x="40" y="212"/>
                  </a:lnTo>
                  <a:lnTo>
                    <a:pt x="29" y="187"/>
                  </a:lnTo>
                  <a:lnTo>
                    <a:pt x="20" y="160"/>
                  </a:lnTo>
                  <a:lnTo>
                    <a:pt x="12" y="135"/>
                  </a:lnTo>
                  <a:lnTo>
                    <a:pt x="6" y="114"/>
                  </a:lnTo>
                  <a:lnTo>
                    <a:pt x="2" y="97"/>
                  </a:lnTo>
                  <a:lnTo>
                    <a:pt x="0" y="75"/>
                  </a:lnTo>
                  <a:lnTo>
                    <a:pt x="2" y="77"/>
                  </a:lnTo>
                  <a:close/>
                </a:path>
              </a:pathLst>
            </a:custGeom>
            <a:solidFill>
              <a:srgbClr val="002060"/>
            </a:solidFill>
            <a:ln w="12700">
              <a:solidFill>
                <a:srgbClr val="000000"/>
              </a:solidFill>
              <a:prstDash val="solid"/>
              <a:round/>
              <a:headEnd/>
              <a:tailEnd/>
            </a:ln>
          </p:spPr>
          <p:txBody>
            <a:bodyPr/>
            <a:lstStyle/>
            <a:p>
              <a:endParaRPr lang="en-US" b="1" dirty="0"/>
            </a:p>
          </p:txBody>
        </p:sp>
        <p:sp>
          <p:nvSpPr>
            <p:cNvPr id="1097735" name="Freeform 7"/>
            <p:cNvSpPr>
              <a:spLocks/>
            </p:cNvSpPr>
            <p:nvPr/>
          </p:nvSpPr>
          <p:spPr bwMode="auto">
            <a:xfrm>
              <a:off x="5232400" y="2986088"/>
              <a:ext cx="1214438" cy="947737"/>
            </a:xfrm>
            <a:custGeom>
              <a:avLst/>
              <a:gdLst/>
              <a:ahLst/>
              <a:cxnLst>
                <a:cxn ang="0">
                  <a:pos x="650" y="83"/>
                </a:cxn>
                <a:cxn ang="0">
                  <a:pos x="607" y="56"/>
                </a:cxn>
                <a:cxn ang="0">
                  <a:pos x="555" y="36"/>
                </a:cxn>
                <a:cxn ang="0">
                  <a:pos x="501" y="19"/>
                </a:cxn>
                <a:cxn ang="0">
                  <a:pos x="446" y="9"/>
                </a:cxn>
                <a:cxn ang="0">
                  <a:pos x="397" y="3"/>
                </a:cxn>
                <a:cxn ang="0">
                  <a:pos x="340" y="0"/>
                </a:cxn>
                <a:cxn ang="0">
                  <a:pos x="281" y="3"/>
                </a:cxn>
                <a:cxn ang="0">
                  <a:pos x="221" y="10"/>
                </a:cxn>
                <a:cxn ang="0">
                  <a:pos x="168" y="22"/>
                </a:cxn>
                <a:cxn ang="0">
                  <a:pos x="113" y="40"/>
                </a:cxn>
                <a:cxn ang="0">
                  <a:pos x="54" y="64"/>
                </a:cxn>
                <a:cxn ang="0">
                  <a:pos x="10" y="87"/>
                </a:cxn>
                <a:cxn ang="0">
                  <a:pos x="14" y="106"/>
                </a:cxn>
                <a:cxn ang="0">
                  <a:pos x="41" y="125"/>
                </a:cxn>
                <a:cxn ang="0">
                  <a:pos x="66" y="145"/>
                </a:cxn>
                <a:cxn ang="0">
                  <a:pos x="102" y="177"/>
                </a:cxn>
                <a:cxn ang="0">
                  <a:pos x="139" y="211"/>
                </a:cxn>
                <a:cxn ang="0">
                  <a:pos x="168" y="244"/>
                </a:cxn>
                <a:cxn ang="0">
                  <a:pos x="195" y="279"/>
                </a:cxn>
                <a:cxn ang="0">
                  <a:pos x="225" y="325"/>
                </a:cxn>
                <a:cxn ang="0">
                  <a:pos x="253" y="374"/>
                </a:cxn>
                <a:cxn ang="0">
                  <a:pos x="277" y="424"/>
                </a:cxn>
                <a:cxn ang="0">
                  <a:pos x="296" y="477"/>
                </a:cxn>
                <a:cxn ang="0">
                  <a:pos x="306" y="523"/>
                </a:cxn>
                <a:cxn ang="0">
                  <a:pos x="328" y="525"/>
                </a:cxn>
                <a:cxn ang="0">
                  <a:pos x="369" y="500"/>
                </a:cxn>
                <a:cxn ang="0">
                  <a:pos x="408" y="473"/>
                </a:cxn>
                <a:cxn ang="0">
                  <a:pos x="464" y="425"/>
                </a:cxn>
                <a:cxn ang="0">
                  <a:pos x="502" y="386"/>
                </a:cxn>
                <a:cxn ang="0">
                  <a:pos x="537" y="341"/>
                </a:cxn>
                <a:cxn ang="0">
                  <a:pos x="569" y="294"/>
                </a:cxn>
                <a:cxn ang="0">
                  <a:pos x="599" y="240"/>
                </a:cxn>
                <a:cxn ang="0">
                  <a:pos x="624" y="188"/>
                </a:cxn>
                <a:cxn ang="0">
                  <a:pos x="641" y="129"/>
                </a:cxn>
                <a:cxn ang="0">
                  <a:pos x="650" y="93"/>
                </a:cxn>
              </a:cxnLst>
              <a:rect l="0" t="0" r="r" b="b"/>
              <a:pathLst>
                <a:path w="650" h="536">
                  <a:moveTo>
                    <a:pt x="650" y="93"/>
                  </a:moveTo>
                  <a:lnTo>
                    <a:pt x="650" y="83"/>
                  </a:lnTo>
                  <a:lnTo>
                    <a:pt x="629" y="69"/>
                  </a:lnTo>
                  <a:lnTo>
                    <a:pt x="607" y="56"/>
                  </a:lnTo>
                  <a:lnTo>
                    <a:pt x="582" y="45"/>
                  </a:lnTo>
                  <a:lnTo>
                    <a:pt x="555" y="36"/>
                  </a:lnTo>
                  <a:lnTo>
                    <a:pt x="528" y="27"/>
                  </a:lnTo>
                  <a:lnTo>
                    <a:pt x="501" y="19"/>
                  </a:lnTo>
                  <a:lnTo>
                    <a:pt x="472" y="13"/>
                  </a:lnTo>
                  <a:lnTo>
                    <a:pt x="446" y="9"/>
                  </a:lnTo>
                  <a:lnTo>
                    <a:pt x="421" y="5"/>
                  </a:lnTo>
                  <a:lnTo>
                    <a:pt x="397" y="3"/>
                  </a:lnTo>
                  <a:lnTo>
                    <a:pt x="371" y="2"/>
                  </a:lnTo>
                  <a:lnTo>
                    <a:pt x="340" y="0"/>
                  </a:lnTo>
                  <a:lnTo>
                    <a:pt x="311" y="2"/>
                  </a:lnTo>
                  <a:lnTo>
                    <a:pt x="281" y="3"/>
                  </a:lnTo>
                  <a:lnTo>
                    <a:pt x="254" y="5"/>
                  </a:lnTo>
                  <a:lnTo>
                    <a:pt x="221" y="10"/>
                  </a:lnTo>
                  <a:lnTo>
                    <a:pt x="195" y="16"/>
                  </a:lnTo>
                  <a:lnTo>
                    <a:pt x="168" y="22"/>
                  </a:lnTo>
                  <a:lnTo>
                    <a:pt x="141" y="30"/>
                  </a:lnTo>
                  <a:lnTo>
                    <a:pt x="113" y="40"/>
                  </a:lnTo>
                  <a:lnTo>
                    <a:pt x="83" y="51"/>
                  </a:lnTo>
                  <a:lnTo>
                    <a:pt x="54" y="64"/>
                  </a:lnTo>
                  <a:lnTo>
                    <a:pt x="33" y="74"/>
                  </a:lnTo>
                  <a:lnTo>
                    <a:pt x="10" y="87"/>
                  </a:lnTo>
                  <a:lnTo>
                    <a:pt x="0" y="97"/>
                  </a:lnTo>
                  <a:lnTo>
                    <a:pt x="14" y="106"/>
                  </a:lnTo>
                  <a:lnTo>
                    <a:pt x="28" y="116"/>
                  </a:lnTo>
                  <a:lnTo>
                    <a:pt x="41" y="125"/>
                  </a:lnTo>
                  <a:lnTo>
                    <a:pt x="54" y="135"/>
                  </a:lnTo>
                  <a:lnTo>
                    <a:pt x="66" y="145"/>
                  </a:lnTo>
                  <a:lnTo>
                    <a:pt x="88" y="163"/>
                  </a:lnTo>
                  <a:lnTo>
                    <a:pt x="102" y="177"/>
                  </a:lnTo>
                  <a:lnTo>
                    <a:pt x="120" y="192"/>
                  </a:lnTo>
                  <a:lnTo>
                    <a:pt x="139" y="211"/>
                  </a:lnTo>
                  <a:lnTo>
                    <a:pt x="154" y="226"/>
                  </a:lnTo>
                  <a:lnTo>
                    <a:pt x="168" y="244"/>
                  </a:lnTo>
                  <a:lnTo>
                    <a:pt x="183" y="262"/>
                  </a:lnTo>
                  <a:lnTo>
                    <a:pt x="195" y="279"/>
                  </a:lnTo>
                  <a:lnTo>
                    <a:pt x="209" y="300"/>
                  </a:lnTo>
                  <a:lnTo>
                    <a:pt x="225" y="325"/>
                  </a:lnTo>
                  <a:lnTo>
                    <a:pt x="241" y="353"/>
                  </a:lnTo>
                  <a:lnTo>
                    <a:pt x="253" y="374"/>
                  </a:lnTo>
                  <a:lnTo>
                    <a:pt x="264" y="397"/>
                  </a:lnTo>
                  <a:lnTo>
                    <a:pt x="277" y="424"/>
                  </a:lnTo>
                  <a:lnTo>
                    <a:pt x="287" y="452"/>
                  </a:lnTo>
                  <a:lnTo>
                    <a:pt x="296" y="477"/>
                  </a:lnTo>
                  <a:lnTo>
                    <a:pt x="304" y="502"/>
                  </a:lnTo>
                  <a:lnTo>
                    <a:pt x="306" y="523"/>
                  </a:lnTo>
                  <a:lnTo>
                    <a:pt x="307" y="536"/>
                  </a:lnTo>
                  <a:lnTo>
                    <a:pt x="328" y="525"/>
                  </a:lnTo>
                  <a:lnTo>
                    <a:pt x="351" y="511"/>
                  </a:lnTo>
                  <a:lnTo>
                    <a:pt x="369" y="500"/>
                  </a:lnTo>
                  <a:lnTo>
                    <a:pt x="389" y="485"/>
                  </a:lnTo>
                  <a:lnTo>
                    <a:pt x="408" y="473"/>
                  </a:lnTo>
                  <a:lnTo>
                    <a:pt x="436" y="451"/>
                  </a:lnTo>
                  <a:lnTo>
                    <a:pt x="464" y="425"/>
                  </a:lnTo>
                  <a:lnTo>
                    <a:pt x="486" y="405"/>
                  </a:lnTo>
                  <a:lnTo>
                    <a:pt x="502" y="386"/>
                  </a:lnTo>
                  <a:lnTo>
                    <a:pt x="520" y="364"/>
                  </a:lnTo>
                  <a:lnTo>
                    <a:pt x="537" y="341"/>
                  </a:lnTo>
                  <a:lnTo>
                    <a:pt x="554" y="318"/>
                  </a:lnTo>
                  <a:lnTo>
                    <a:pt x="569" y="294"/>
                  </a:lnTo>
                  <a:lnTo>
                    <a:pt x="585" y="267"/>
                  </a:lnTo>
                  <a:lnTo>
                    <a:pt x="599" y="240"/>
                  </a:lnTo>
                  <a:lnTo>
                    <a:pt x="613" y="212"/>
                  </a:lnTo>
                  <a:lnTo>
                    <a:pt x="624" y="188"/>
                  </a:lnTo>
                  <a:lnTo>
                    <a:pt x="633" y="159"/>
                  </a:lnTo>
                  <a:lnTo>
                    <a:pt x="641" y="129"/>
                  </a:lnTo>
                  <a:lnTo>
                    <a:pt x="650" y="92"/>
                  </a:lnTo>
                  <a:lnTo>
                    <a:pt x="650" y="93"/>
                  </a:lnTo>
                  <a:close/>
                </a:path>
              </a:pathLst>
            </a:custGeom>
            <a:solidFill>
              <a:schemeClr val="accent2">
                <a:lumMod val="50000"/>
              </a:schemeClr>
            </a:solidFill>
            <a:ln w="12700">
              <a:solidFill>
                <a:srgbClr val="000000"/>
              </a:solidFill>
              <a:prstDash val="solid"/>
              <a:round/>
              <a:headEnd/>
              <a:tailEnd/>
            </a:ln>
          </p:spPr>
          <p:txBody>
            <a:bodyPr/>
            <a:lstStyle/>
            <a:p>
              <a:endParaRPr lang="en-US" b="1" dirty="0"/>
            </a:p>
          </p:txBody>
        </p:sp>
        <p:sp>
          <p:nvSpPr>
            <p:cNvPr id="1097736" name="Freeform 8"/>
            <p:cNvSpPr>
              <a:spLocks/>
            </p:cNvSpPr>
            <p:nvPr/>
          </p:nvSpPr>
          <p:spPr bwMode="auto">
            <a:xfrm>
              <a:off x="4610100" y="3927475"/>
              <a:ext cx="1225550" cy="1289050"/>
            </a:xfrm>
            <a:custGeom>
              <a:avLst/>
              <a:gdLst/>
              <a:ahLst/>
              <a:cxnLst>
                <a:cxn ang="0">
                  <a:pos x="33" y="13"/>
                </a:cxn>
                <a:cxn ang="0">
                  <a:pos x="71" y="29"/>
                </a:cxn>
                <a:cxn ang="0">
                  <a:pos x="123" y="47"/>
                </a:cxn>
                <a:cxn ang="0">
                  <a:pos x="177" y="61"/>
                </a:cxn>
                <a:cxn ang="0">
                  <a:pos x="235" y="73"/>
                </a:cxn>
                <a:cxn ang="0">
                  <a:pos x="304" y="80"/>
                </a:cxn>
                <a:cxn ang="0">
                  <a:pos x="373" y="80"/>
                </a:cxn>
                <a:cxn ang="0">
                  <a:pos x="447" y="69"/>
                </a:cxn>
                <a:cxn ang="0">
                  <a:pos x="499" y="57"/>
                </a:cxn>
                <a:cxn ang="0">
                  <a:pos x="544" y="42"/>
                </a:cxn>
                <a:cxn ang="0">
                  <a:pos x="591" y="23"/>
                </a:cxn>
                <a:cxn ang="0">
                  <a:pos x="626" y="8"/>
                </a:cxn>
                <a:cxn ang="0">
                  <a:pos x="643" y="20"/>
                </a:cxn>
                <a:cxn ang="0">
                  <a:pos x="647" y="57"/>
                </a:cxn>
                <a:cxn ang="0">
                  <a:pos x="652" y="112"/>
                </a:cxn>
                <a:cxn ang="0">
                  <a:pos x="654" y="153"/>
                </a:cxn>
                <a:cxn ang="0">
                  <a:pos x="650" y="207"/>
                </a:cxn>
                <a:cxn ang="0">
                  <a:pos x="642" y="265"/>
                </a:cxn>
                <a:cxn ang="0">
                  <a:pos x="628" y="329"/>
                </a:cxn>
                <a:cxn ang="0">
                  <a:pos x="608" y="387"/>
                </a:cxn>
                <a:cxn ang="0">
                  <a:pos x="584" y="442"/>
                </a:cxn>
                <a:cxn ang="0">
                  <a:pos x="556" y="493"/>
                </a:cxn>
                <a:cxn ang="0">
                  <a:pos x="521" y="546"/>
                </a:cxn>
                <a:cxn ang="0">
                  <a:pos x="478" y="599"/>
                </a:cxn>
                <a:cxn ang="0">
                  <a:pos x="429" y="647"/>
                </a:cxn>
                <a:cxn ang="0">
                  <a:pos x="382" y="686"/>
                </a:cxn>
                <a:cxn ang="0">
                  <a:pos x="340" y="715"/>
                </a:cxn>
                <a:cxn ang="0">
                  <a:pos x="303" y="716"/>
                </a:cxn>
                <a:cxn ang="0">
                  <a:pos x="262" y="687"/>
                </a:cxn>
                <a:cxn ang="0">
                  <a:pos x="223" y="655"/>
                </a:cxn>
                <a:cxn ang="0">
                  <a:pos x="183" y="617"/>
                </a:cxn>
                <a:cxn ang="0">
                  <a:pos x="136" y="558"/>
                </a:cxn>
                <a:cxn ang="0">
                  <a:pos x="101" y="509"/>
                </a:cxn>
                <a:cxn ang="0">
                  <a:pos x="71" y="455"/>
                </a:cxn>
                <a:cxn ang="0">
                  <a:pos x="45" y="396"/>
                </a:cxn>
                <a:cxn ang="0">
                  <a:pos x="25" y="335"/>
                </a:cxn>
                <a:cxn ang="0">
                  <a:pos x="10" y="274"/>
                </a:cxn>
                <a:cxn ang="0">
                  <a:pos x="1" y="207"/>
                </a:cxn>
                <a:cxn ang="0">
                  <a:pos x="0" y="140"/>
                </a:cxn>
                <a:cxn ang="0">
                  <a:pos x="3" y="74"/>
                </a:cxn>
                <a:cxn ang="0">
                  <a:pos x="11" y="19"/>
                </a:cxn>
              </a:cxnLst>
              <a:rect l="0" t="0" r="r" b="b"/>
              <a:pathLst>
                <a:path w="654" h="728">
                  <a:moveTo>
                    <a:pt x="15" y="1"/>
                  </a:moveTo>
                  <a:lnTo>
                    <a:pt x="33" y="13"/>
                  </a:lnTo>
                  <a:lnTo>
                    <a:pt x="53" y="22"/>
                  </a:lnTo>
                  <a:lnTo>
                    <a:pt x="71" y="29"/>
                  </a:lnTo>
                  <a:lnTo>
                    <a:pt x="99" y="40"/>
                  </a:lnTo>
                  <a:lnTo>
                    <a:pt x="123" y="47"/>
                  </a:lnTo>
                  <a:lnTo>
                    <a:pt x="149" y="55"/>
                  </a:lnTo>
                  <a:lnTo>
                    <a:pt x="177" y="61"/>
                  </a:lnTo>
                  <a:lnTo>
                    <a:pt x="205" y="68"/>
                  </a:lnTo>
                  <a:lnTo>
                    <a:pt x="235" y="73"/>
                  </a:lnTo>
                  <a:lnTo>
                    <a:pt x="270" y="77"/>
                  </a:lnTo>
                  <a:lnTo>
                    <a:pt x="304" y="80"/>
                  </a:lnTo>
                  <a:lnTo>
                    <a:pt x="335" y="80"/>
                  </a:lnTo>
                  <a:lnTo>
                    <a:pt x="373" y="80"/>
                  </a:lnTo>
                  <a:lnTo>
                    <a:pt x="415" y="73"/>
                  </a:lnTo>
                  <a:lnTo>
                    <a:pt x="447" y="69"/>
                  </a:lnTo>
                  <a:lnTo>
                    <a:pt x="470" y="64"/>
                  </a:lnTo>
                  <a:lnTo>
                    <a:pt x="499" y="57"/>
                  </a:lnTo>
                  <a:lnTo>
                    <a:pt x="522" y="50"/>
                  </a:lnTo>
                  <a:lnTo>
                    <a:pt x="544" y="42"/>
                  </a:lnTo>
                  <a:lnTo>
                    <a:pt x="571" y="31"/>
                  </a:lnTo>
                  <a:lnTo>
                    <a:pt x="591" y="23"/>
                  </a:lnTo>
                  <a:lnTo>
                    <a:pt x="610" y="14"/>
                  </a:lnTo>
                  <a:lnTo>
                    <a:pt x="626" y="8"/>
                  </a:lnTo>
                  <a:lnTo>
                    <a:pt x="638" y="0"/>
                  </a:lnTo>
                  <a:lnTo>
                    <a:pt x="643" y="20"/>
                  </a:lnTo>
                  <a:lnTo>
                    <a:pt x="646" y="40"/>
                  </a:lnTo>
                  <a:lnTo>
                    <a:pt x="647" y="57"/>
                  </a:lnTo>
                  <a:lnTo>
                    <a:pt x="651" y="89"/>
                  </a:lnTo>
                  <a:lnTo>
                    <a:pt x="652" y="112"/>
                  </a:lnTo>
                  <a:lnTo>
                    <a:pt x="654" y="134"/>
                  </a:lnTo>
                  <a:lnTo>
                    <a:pt x="654" y="153"/>
                  </a:lnTo>
                  <a:lnTo>
                    <a:pt x="651" y="184"/>
                  </a:lnTo>
                  <a:lnTo>
                    <a:pt x="650" y="207"/>
                  </a:lnTo>
                  <a:lnTo>
                    <a:pt x="647" y="234"/>
                  </a:lnTo>
                  <a:lnTo>
                    <a:pt x="642" y="265"/>
                  </a:lnTo>
                  <a:lnTo>
                    <a:pt x="638" y="291"/>
                  </a:lnTo>
                  <a:lnTo>
                    <a:pt x="628" y="329"/>
                  </a:lnTo>
                  <a:lnTo>
                    <a:pt x="619" y="359"/>
                  </a:lnTo>
                  <a:lnTo>
                    <a:pt x="608" y="387"/>
                  </a:lnTo>
                  <a:lnTo>
                    <a:pt x="598" y="412"/>
                  </a:lnTo>
                  <a:lnTo>
                    <a:pt x="584" y="442"/>
                  </a:lnTo>
                  <a:lnTo>
                    <a:pt x="570" y="470"/>
                  </a:lnTo>
                  <a:lnTo>
                    <a:pt x="556" y="493"/>
                  </a:lnTo>
                  <a:lnTo>
                    <a:pt x="540" y="517"/>
                  </a:lnTo>
                  <a:lnTo>
                    <a:pt x="521" y="546"/>
                  </a:lnTo>
                  <a:lnTo>
                    <a:pt x="499" y="576"/>
                  </a:lnTo>
                  <a:lnTo>
                    <a:pt x="478" y="599"/>
                  </a:lnTo>
                  <a:lnTo>
                    <a:pt x="455" y="624"/>
                  </a:lnTo>
                  <a:lnTo>
                    <a:pt x="429" y="647"/>
                  </a:lnTo>
                  <a:lnTo>
                    <a:pt x="402" y="669"/>
                  </a:lnTo>
                  <a:lnTo>
                    <a:pt x="382" y="686"/>
                  </a:lnTo>
                  <a:lnTo>
                    <a:pt x="363" y="701"/>
                  </a:lnTo>
                  <a:lnTo>
                    <a:pt x="340" y="715"/>
                  </a:lnTo>
                  <a:lnTo>
                    <a:pt x="322" y="728"/>
                  </a:lnTo>
                  <a:lnTo>
                    <a:pt x="303" y="716"/>
                  </a:lnTo>
                  <a:lnTo>
                    <a:pt x="286" y="705"/>
                  </a:lnTo>
                  <a:lnTo>
                    <a:pt x="262" y="687"/>
                  </a:lnTo>
                  <a:lnTo>
                    <a:pt x="243" y="672"/>
                  </a:lnTo>
                  <a:lnTo>
                    <a:pt x="223" y="655"/>
                  </a:lnTo>
                  <a:lnTo>
                    <a:pt x="205" y="638"/>
                  </a:lnTo>
                  <a:lnTo>
                    <a:pt x="183" y="617"/>
                  </a:lnTo>
                  <a:lnTo>
                    <a:pt x="163" y="592"/>
                  </a:lnTo>
                  <a:lnTo>
                    <a:pt x="136" y="558"/>
                  </a:lnTo>
                  <a:lnTo>
                    <a:pt x="117" y="532"/>
                  </a:lnTo>
                  <a:lnTo>
                    <a:pt x="101" y="509"/>
                  </a:lnTo>
                  <a:lnTo>
                    <a:pt x="84" y="479"/>
                  </a:lnTo>
                  <a:lnTo>
                    <a:pt x="71" y="455"/>
                  </a:lnTo>
                  <a:lnTo>
                    <a:pt x="57" y="424"/>
                  </a:lnTo>
                  <a:lnTo>
                    <a:pt x="45" y="396"/>
                  </a:lnTo>
                  <a:lnTo>
                    <a:pt x="36" y="372"/>
                  </a:lnTo>
                  <a:lnTo>
                    <a:pt x="25" y="335"/>
                  </a:lnTo>
                  <a:lnTo>
                    <a:pt x="17" y="309"/>
                  </a:lnTo>
                  <a:lnTo>
                    <a:pt x="10" y="274"/>
                  </a:lnTo>
                  <a:lnTo>
                    <a:pt x="6" y="248"/>
                  </a:lnTo>
                  <a:lnTo>
                    <a:pt x="1" y="207"/>
                  </a:lnTo>
                  <a:lnTo>
                    <a:pt x="0" y="176"/>
                  </a:lnTo>
                  <a:lnTo>
                    <a:pt x="0" y="140"/>
                  </a:lnTo>
                  <a:lnTo>
                    <a:pt x="1" y="103"/>
                  </a:lnTo>
                  <a:lnTo>
                    <a:pt x="3" y="74"/>
                  </a:lnTo>
                  <a:lnTo>
                    <a:pt x="7" y="43"/>
                  </a:lnTo>
                  <a:lnTo>
                    <a:pt x="11" y="19"/>
                  </a:lnTo>
                  <a:lnTo>
                    <a:pt x="15" y="1"/>
                  </a:lnTo>
                  <a:close/>
                </a:path>
              </a:pathLst>
            </a:custGeom>
            <a:solidFill>
              <a:schemeClr val="accent4">
                <a:lumMod val="75000"/>
              </a:schemeClr>
            </a:solidFill>
            <a:ln w="12700">
              <a:solidFill>
                <a:srgbClr val="000000"/>
              </a:solidFill>
              <a:prstDash val="solid"/>
              <a:round/>
              <a:headEnd/>
              <a:tailEnd/>
            </a:ln>
          </p:spPr>
          <p:txBody>
            <a:bodyPr/>
            <a:lstStyle/>
            <a:p>
              <a:endParaRPr lang="en-US" b="1" dirty="0"/>
            </a:p>
          </p:txBody>
        </p:sp>
        <p:sp>
          <p:nvSpPr>
            <p:cNvPr id="1097737" name="Text Box 9"/>
            <p:cNvSpPr txBox="1">
              <a:spLocks noChangeArrowheads="1"/>
            </p:cNvSpPr>
            <p:nvPr/>
          </p:nvSpPr>
          <p:spPr bwMode="auto">
            <a:xfrm>
              <a:off x="4866341" y="1204913"/>
              <a:ext cx="761875" cy="369332"/>
            </a:xfrm>
            <a:prstGeom prst="rect">
              <a:avLst/>
            </a:prstGeom>
            <a:noFill/>
            <a:ln w="9525">
              <a:noFill/>
              <a:miter lim="800000"/>
              <a:headEnd/>
              <a:tailEnd/>
            </a:ln>
            <a:effectLst/>
          </p:spPr>
          <p:txBody>
            <a:bodyPr wrap="none">
              <a:spAutoFit/>
            </a:bodyPr>
            <a:lstStyle/>
            <a:p>
              <a:r>
                <a:rPr lang="en-GB" b="1" dirty="0" err="1" smtClean="0">
                  <a:solidFill>
                    <a:srgbClr val="003399"/>
                  </a:solidFill>
                </a:rPr>
                <a:t>Tarea</a:t>
              </a:r>
              <a:endParaRPr lang="en-GB" b="1" dirty="0"/>
            </a:p>
          </p:txBody>
        </p:sp>
        <p:sp>
          <p:nvSpPr>
            <p:cNvPr id="1097739" name="Text Box 11"/>
            <p:cNvSpPr txBox="1">
              <a:spLocks noChangeArrowheads="1"/>
            </p:cNvSpPr>
            <p:nvPr/>
          </p:nvSpPr>
          <p:spPr bwMode="auto">
            <a:xfrm>
              <a:off x="7198017" y="4644978"/>
              <a:ext cx="1174280" cy="369332"/>
            </a:xfrm>
            <a:prstGeom prst="rect">
              <a:avLst/>
            </a:prstGeom>
            <a:noFill/>
            <a:ln w="9525">
              <a:noFill/>
              <a:miter lim="800000"/>
              <a:headEnd/>
              <a:tailEnd/>
            </a:ln>
            <a:effectLst/>
          </p:spPr>
          <p:txBody>
            <a:bodyPr wrap="none">
              <a:spAutoFit/>
            </a:bodyPr>
            <a:lstStyle/>
            <a:p>
              <a:r>
                <a:rPr lang="en-GB" b="1" dirty="0" err="1" smtClean="0">
                  <a:solidFill>
                    <a:srgbClr val="003399"/>
                  </a:solidFill>
                </a:rPr>
                <a:t>Individuo</a:t>
              </a:r>
              <a:endParaRPr lang="en-GB" b="1" dirty="0">
                <a:solidFill>
                  <a:srgbClr val="003399"/>
                </a:solidFill>
              </a:endParaRPr>
            </a:p>
          </p:txBody>
        </p:sp>
        <p:sp>
          <p:nvSpPr>
            <p:cNvPr id="1097741" name="Text Box 13"/>
            <p:cNvSpPr txBox="1">
              <a:spLocks noChangeArrowheads="1"/>
            </p:cNvSpPr>
            <p:nvPr/>
          </p:nvSpPr>
          <p:spPr bwMode="auto">
            <a:xfrm>
              <a:off x="2503737" y="5010150"/>
              <a:ext cx="913583" cy="369332"/>
            </a:xfrm>
            <a:prstGeom prst="rect">
              <a:avLst/>
            </a:prstGeom>
            <a:noFill/>
            <a:ln w="9525">
              <a:noFill/>
              <a:miter lim="800000"/>
              <a:headEnd/>
              <a:tailEnd/>
            </a:ln>
            <a:effectLst/>
          </p:spPr>
          <p:txBody>
            <a:bodyPr wrap="none">
              <a:spAutoFit/>
            </a:bodyPr>
            <a:lstStyle/>
            <a:p>
              <a:r>
                <a:rPr lang="en-GB" b="1" dirty="0" err="1" smtClean="0">
                  <a:solidFill>
                    <a:srgbClr val="003399"/>
                  </a:solidFill>
                </a:rPr>
                <a:t>Equipo</a:t>
              </a:r>
              <a:endParaRPr lang="en-GB" b="1" dirty="0">
                <a:solidFill>
                  <a:srgbClr val="003399"/>
                </a:solidFill>
              </a:endParaRPr>
            </a:p>
          </p:txBody>
        </p:sp>
        <p:sp>
          <p:nvSpPr>
            <p:cNvPr id="1097743" name="Text Box 15"/>
            <p:cNvSpPr txBox="1">
              <a:spLocks noChangeArrowheads="1"/>
            </p:cNvSpPr>
            <p:nvPr/>
          </p:nvSpPr>
          <p:spPr bwMode="auto">
            <a:xfrm>
              <a:off x="4108994" y="1946076"/>
              <a:ext cx="2259512" cy="923330"/>
            </a:xfrm>
            <a:prstGeom prst="rect">
              <a:avLst/>
            </a:prstGeom>
            <a:noFill/>
            <a:ln w="9525">
              <a:noFill/>
              <a:miter lim="800000"/>
              <a:headEnd/>
              <a:tailEnd/>
            </a:ln>
            <a:effectLst/>
          </p:spPr>
          <p:txBody>
            <a:bodyPr wrap="square">
              <a:spAutoFit/>
            </a:bodyPr>
            <a:lstStyle/>
            <a:p>
              <a:pPr algn="ctr"/>
              <a:r>
                <a:rPr lang="en-GB" b="1" i="1" dirty="0" err="1" smtClean="0"/>
                <a:t>Procesos</a:t>
              </a:r>
              <a:r>
                <a:rPr lang="en-GB" b="1" i="1" dirty="0" smtClean="0"/>
                <a:t> de </a:t>
              </a:r>
              <a:r>
                <a:rPr lang="en-GB" b="1" i="1" dirty="0" err="1" smtClean="0"/>
                <a:t>Planeamiento</a:t>
              </a:r>
              <a:r>
                <a:rPr lang="en-GB" b="1" i="1" dirty="0" smtClean="0"/>
                <a:t> y Control</a:t>
              </a:r>
              <a:endParaRPr lang="en-GB" b="1" dirty="0"/>
            </a:p>
          </p:txBody>
        </p:sp>
        <p:sp>
          <p:nvSpPr>
            <p:cNvPr id="1097744" name="Text Box 16"/>
            <p:cNvSpPr txBox="1">
              <a:spLocks noChangeArrowheads="1"/>
            </p:cNvSpPr>
            <p:nvPr/>
          </p:nvSpPr>
          <p:spPr bwMode="auto">
            <a:xfrm>
              <a:off x="6537617" y="5025978"/>
              <a:ext cx="2406978" cy="369332"/>
            </a:xfrm>
            <a:prstGeom prst="rect">
              <a:avLst/>
            </a:prstGeom>
            <a:noFill/>
            <a:ln w="9525">
              <a:noFill/>
              <a:miter lim="800000"/>
              <a:headEnd/>
              <a:tailEnd/>
            </a:ln>
            <a:effectLst/>
          </p:spPr>
          <p:txBody>
            <a:bodyPr wrap="none">
              <a:spAutoFit/>
            </a:bodyPr>
            <a:lstStyle/>
            <a:p>
              <a:r>
                <a:rPr lang="en-GB" b="1" i="1" dirty="0" err="1" smtClean="0"/>
                <a:t>Liderazgo</a:t>
              </a:r>
              <a:r>
                <a:rPr lang="en-GB" b="1" i="1" dirty="0" smtClean="0"/>
                <a:t> </a:t>
              </a:r>
              <a:r>
                <a:rPr lang="en-GB" b="1" i="1" dirty="0" err="1" smtClean="0"/>
                <a:t>Situacional</a:t>
              </a:r>
              <a:endParaRPr lang="en-GB" b="1" dirty="0"/>
            </a:p>
          </p:txBody>
        </p:sp>
        <p:sp>
          <p:nvSpPr>
            <p:cNvPr id="1097745" name="Text Box 17"/>
            <p:cNvSpPr txBox="1">
              <a:spLocks noChangeArrowheads="1"/>
            </p:cNvSpPr>
            <p:nvPr/>
          </p:nvSpPr>
          <p:spPr bwMode="auto">
            <a:xfrm>
              <a:off x="2056673" y="5410200"/>
              <a:ext cx="2363841" cy="369332"/>
            </a:xfrm>
            <a:prstGeom prst="rect">
              <a:avLst/>
            </a:prstGeom>
            <a:noFill/>
            <a:ln w="9525">
              <a:noFill/>
              <a:miter lim="800000"/>
              <a:headEnd/>
              <a:tailEnd/>
            </a:ln>
            <a:effectLst/>
          </p:spPr>
          <p:txBody>
            <a:bodyPr wrap="none">
              <a:spAutoFit/>
            </a:bodyPr>
            <a:lstStyle/>
            <a:p>
              <a:r>
                <a:rPr lang="en-GB" b="1" i="1" dirty="0" err="1" smtClean="0"/>
                <a:t>Modelo</a:t>
              </a:r>
              <a:r>
                <a:rPr lang="en-GB" b="1" i="1" dirty="0" smtClean="0"/>
                <a:t> de </a:t>
              </a:r>
              <a:r>
                <a:rPr lang="en-GB" b="1" i="1" dirty="0" err="1" smtClean="0"/>
                <a:t>Tuckman</a:t>
              </a:r>
              <a:endParaRPr lang="en-GB" b="1" i="1" dirty="0"/>
            </a:p>
          </p:txBody>
        </p:sp>
      </p:gr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40</a:t>
            </a:fld>
            <a:endParaRPr lang="en-US" dirty="0"/>
          </a:p>
        </p:txBody>
      </p:sp>
    </p:spTree>
    <p:extLst>
      <p:ext uri="{BB962C8B-B14F-4D97-AF65-F5344CB8AC3E}">
        <p14:creationId xmlns:p14="http://schemas.microsoft.com/office/powerpoint/2010/main" xmlns="" val="22416184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a:lstStyle/>
          <a:p>
            <a:r>
              <a:rPr lang="en-GB" dirty="0" err="1" smtClean="0"/>
              <a:t>Aptitud</a:t>
            </a:r>
            <a:r>
              <a:rPr lang="en-GB" dirty="0" smtClean="0"/>
              <a:t> del </a:t>
            </a:r>
            <a:r>
              <a:rPr lang="en-GB" dirty="0" err="1" smtClean="0"/>
              <a:t>Seguidor</a:t>
            </a:r>
            <a:endParaRPr lang="en-GB" dirty="0"/>
          </a:p>
        </p:txBody>
      </p:sp>
      <p:grpSp>
        <p:nvGrpSpPr>
          <p:cNvPr id="2" name="Group 17"/>
          <p:cNvGrpSpPr/>
          <p:nvPr/>
        </p:nvGrpSpPr>
        <p:grpSpPr>
          <a:xfrm>
            <a:off x="1296064" y="1670050"/>
            <a:ext cx="6509262" cy="4114800"/>
            <a:chOff x="1850999" y="1670050"/>
            <a:chExt cx="7051701" cy="4114800"/>
          </a:xfrm>
        </p:grpSpPr>
        <p:sp>
          <p:nvSpPr>
            <p:cNvPr id="1103875" name="Line 3"/>
            <p:cNvSpPr>
              <a:spLocks noChangeShapeType="1"/>
            </p:cNvSpPr>
            <p:nvPr/>
          </p:nvSpPr>
          <p:spPr bwMode="auto">
            <a:xfrm>
              <a:off x="2468563" y="1670050"/>
              <a:ext cx="0" cy="4114800"/>
            </a:xfrm>
            <a:prstGeom prst="line">
              <a:avLst/>
            </a:prstGeom>
            <a:noFill/>
            <a:ln w="25400">
              <a:solidFill>
                <a:schemeClr val="tx1"/>
              </a:solidFill>
              <a:round/>
              <a:headEnd/>
              <a:tailEnd/>
            </a:ln>
            <a:effectLst/>
          </p:spPr>
          <p:txBody>
            <a:bodyPr wrap="none" anchor="ctr"/>
            <a:lstStyle/>
            <a:p>
              <a:endParaRPr lang="en-US" b="1" dirty="0"/>
            </a:p>
          </p:txBody>
        </p:sp>
        <p:sp>
          <p:nvSpPr>
            <p:cNvPr id="1103876" name="Line 4"/>
            <p:cNvSpPr>
              <a:spLocks noChangeShapeType="1"/>
            </p:cNvSpPr>
            <p:nvPr/>
          </p:nvSpPr>
          <p:spPr bwMode="auto">
            <a:xfrm>
              <a:off x="2463800" y="5784850"/>
              <a:ext cx="6418263" cy="0"/>
            </a:xfrm>
            <a:prstGeom prst="line">
              <a:avLst/>
            </a:prstGeom>
            <a:noFill/>
            <a:ln w="25400">
              <a:solidFill>
                <a:schemeClr val="tx1"/>
              </a:solidFill>
              <a:round/>
              <a:headEnd/>
              <a:tailEnd/>
            </a:ln>
            <a:effectLst/>
          </p:spPr>
          <p:txBody>
            <a:bodyPr wrap="none" anchor="ctr"/>
            <a:lstStyle/>
            <a:p>
              <a:endParaRPr lang="en-US" b="1" dirty="0"/>
            </a:p>
          </p:txBody>
        </p:sp>
        <p:sp>
          <p:nvSpPr>
            <p:cNvPr id="1103877" name="Line 5"/>
            <p:cNvSpPr>
              <a:spLocks noChangeShapeType="1"/>
            </p:cNvSpPr>
            <p:nvPr/>
          </p:nvSpPr>
          <p:spPr bwMode="auto">
            <a:xfrm>
              <a:off x="2463800" y="4699000"/>
              <a:ext cx="6397625" cy="0"/>
            </a:xfrm>
            <a:prstGeom prst="line">
              <a:avLst/>
            </a:prstGeom>
            <a:noFill/>
            <a:ln w="15875">
              <a:solidFill>
                <a:srgbClr val="0000FF"/>
              </a:solidFill>
              <a:prstDash val="dash"/>
              <a:round/>
              <a:headEnd/>
              <a:tailEnd/>
            </a:ln>
            <a:effectLst/>
          </p:spPr>
          <p:txBody>
            <a:bodyPr wrap="none" anchor="ctr"/>
            <a:lstStyle/>
            <a:p>
              <a:endParaRPr lang="en-US" b="1" dirty="0"/>
            </a:p>
          </p:txBody>
        </p:sp>
        <p:sp>
          <p:nvSpPr>
            <p:cNvPr id="1103878" name="Line 6"/>
            <p:cNvSpPr>
              <a:spLocks noChangeShapeType="1"/>
            </p:cNvSpPr>
            <p:nvPr/>
          </p:nvSpPr>
          <p:spPr bwMode="auto">
            <a:xfrm flipV="1">
              <a:off x="2463800" y="2565400"/>
              <a:ext cx="6438900" cy="19050"/>
            </a:xfrm>
            <a:prstGeom prst="line">
              <a:avLst/>
            </a:prstGeom>
            <a:noFill/>
            <a:ln w="15875">
              <a:solidFill>
                <a:srgbClr val="008000"/>
              </a:solidFill>
              <a:prstDash val="dash"/>
              <a:round/>
              <a:headEnd/>
              <a:tailEnd/>
            </a:ln>
            <a:effectLst/>
          </p:spPr>
          <p:txBody>
            <a:bodyPr wrap="none" anchor="ctr"/>
            <a:lstStyle/>
            <a:p>
              <a:endParaRPr lang="en-US" b="1" dirty="0"/>
            </a:p>
          </p:txBody>
        </p:sp>
        <p:sp>
          <p:nvSpPr>
            <p:cNvPr id="1103879" name="Text Box 7"/>
            <p:cNvSpPr txBox="1">
              <a:spLocks noChangeArrowheads="1"/>
            </p:cNvSpPr>
            <p:nvPr/>
          </p:nvSpPr>
          <p:spPr bwMode="auto">
            <a:xfrm>
              <a:off x="2468563" y="5081588"/>
              <a:ext cx="651568" cy="369332"/>
            </a:xfrm>
            <a:prstGeom prst="rect">
              <a:avLst/>
            </a:prstGeom>
            <a:noFill/>
            <a:ln w="9525">
              <a:noFill/>
              <a:miter lim="800000"/>
              <a:headEnd/>
              <a:tailEnd/>
            </a:ln>
            <a:effectLst/>
          </p:spPr>
          <p:txBody>
            <a:bodyPr wrap="none">
              <a:spAutoFit/>
            </a:bodyPr>
            <a:lstStyle/>
            <a:p>
              <a:pPr algn="l"/>
              <a:r>
                <a:rPr lang="en-GB" b="1" dirty="0" smtClean="0"/>
                <a:t>Baja</a:t>
              </a:r>
              <a:endParaRPr lang="en-GB" b="1" dirty="0"/>
            </a:p>
          </p:txBody>
        </p:sp>
        <p:sp>
          <p:nvSpPr>
            <p:cNvPr id="1103880" name="Text Box 8"/>
            <p:cNvSpPr txBox="1">
              <a:spLocks noChangeArrowheads="1"/>
            </p:cNvSpPr>
            <p:nvPr/>
          </p:nvSpPr>
          <p:spPr bwMode="auto">
            <a:xfrm>
              <a:off x="2468563" y="1862138"/>
              <a:ext cx="619614" cy="369332"/>
            </a:xfrm>
            <a:prstGeom prst="rect">
              <a:avLst/>
            </a:prstGeom>
            <a:noFill/>
            <a:ln w="9525">
              <a:noFill/>
              <a:miter lim="800000"/>
              <a:headEnd/>
              <a:tailEnd/>
            </a:ln>
            <a:effectLst/>
          </p:spPr>
          <p:txBody>
            <a:bodyPr wrap="none">
              <a:spAutoFit/>
            </a:bodyPr>
            <a:lstStyle/>
            <a:p>
              <a:pPr algn="l"/>
              <a:r>
                <a:rPr lang="en-GB" b="1" dirty="0" smtClean="0"/>
                <a:t>Alta</a:t>
              </a:r>
              <a:endParaRPr lang="en-GB" b="1" dirty="0"/>
            </a:p>
          </p:txBody>
        </p:sp>
        <p:sp>
          <p:nvSpPr>
            <p:cNvPr id="1103881" name="Text Box 9"/>
            <p:cNvSpPr txBox="1">
              <a:spLocks noChangeArrowheads="1"/>
            </p:cNvSpPr>
            <p:nvPr/>
          </p:nvSpPr>
          <p:spPr bwMode="auto">
            <a:xfrm>
              <a:off x="2468563" y="3462338"/>
              <a:ext cx="1274725" cy="369332"/>
            </a:xfrm>
            <a:prstGeom prst="rect">
              <a:avLst/>
            </a:prstGeom>
            <a:noFill/>
            <a:ln w="9525">
              <a:noFill/>
              <a:miter lim="800000"/>
              <a:headEnd/>
              <a:tailEnd/>
            </a:ln>
            <a:effectLst/>
          </p:spPr>
          <p:txBody>
            <a:bodyPr wrap="none">
              <a:spAutoFit/>
            </a:bodyPr>
            <a:lstStyle/>
            <a:p>
              <a:pPr algn="l"/>
              <a:r>
                <a:rPr lang="en-GB" b="1" dirty="0" err="1" smtClean="0"/>
                <a:t>Moderada</a:t>
              </a:r>
              <a:endParaRPr lang="en-GB" b="1" dirty="0"/>
            </a:p>
          </p:txBody>
        </p:sp>
        <p:sp>
          <p:nvSpPr>
            <p:cNvPr id="1103882" name="Text Box 10"/>
            <p:cNvSpPr txBox="1">
              <a:spLocks noChangeArrowheads="1"/>
            </p:cNvSpPr>
            <p:nvPr/>
          </p:nvSpPr>
          <p:spPr bwMode="auto">
            <a:xfrm rot="16200000">
              <a:off x="738964" y="3449376"/>
              <a:ext cx="2624180" cy="400110"/>
            </a:xfrm>
            <a:prstGeom prst="rect">
              <a:avLst/>
            </a:prstGeom>
            <a:noFill/>
            <a:ln w="9525">
              <a:noFill/>
              <a:miter lim="800000"/>
              <a:headEnd/>
              <a:tailEnd/>
            </a:ln>
            <a:effectLst/>
          </p:spPr>
          <p:txBody>
            <a:bodyPr wrap="none">
              <a:spAutoFit/>
            </a:bodyPr>
            <a:lstStyle/>
            <a:p>
              <a:pPr algn="l"/>
              <a:r>
                <a:rPr lang="en-GB" b="1" dirty="0" err="1" smtClean="0"/>
                <a:t>Aptitud</a:t>
              </a:r>
              <a:r>
                <a:rPr lang="en-GB" b="1" dirty="0" smtClean="0"/>
                <a:t> de los </a:t>
              </a:r>
              <a:r>
                <a:rPr lang="en-GB" b="1" dirty="0" err="1" smtClean="0"/>
                <a:t>Seguidores</a:t>
              </a:r>
              <a:endParaRPr lang="en-GB" b="1" dirty="0"/>
            </a:p>
          </p:txBody>
        </p:sp>
        <p:sp>
          <p:nvSpPr>
            <p:cNvPr id="1103883" name="Freeform 11"/>
            <p:cNvSpPr>
              <a:spLocks/>
            </p:cNvSpPr>
            <p:nvPr/>
          </p:nvSpPr>
          <p:spPr bwMode="auto">
            <a:xfrm>
              <a:off x="2463800" y="1746250"/>
              <a:ext cx="5510213" cy="4038600"/>
            </a:xfrm>
            <a:custGeom>
              <a:avLst/>
              <a:gdLst/>
              <a:ahLst/>
              <a:cxnLst>
                <a:cxn ang="0">
                  <a:pos x="0" y="2544"/>
                </a:cxn>
                <a:cxn ang="0">
                  <a:pos x="1164" y="2136"/>
                </a:cxn>
                <a:cxn ang="0">
                  <a:pos x="2292" y="360"/>
                </a:cxn>
                <a:cxn ang="0">
                  <a:pos x="3204" y="0"/>
                </a:cxn>
              </a:cxnLst>
              <a:rect l="0" t="0" r="r" b="b"/>
              <a:pathLst>
                <a:path w="3204" h="2544">
                  <a:moveTo>
                    <a:pt x="0" y="2544"/>
                  </a:moveTo>
                  <a:cubicBezTo>
                    <a:pt x="391" y="2522"/>
                    <a:pt x="782" y="2500"/>
                    <a:pt x="1164" y="2136"/>
                  </a:cubicBezTo>
                  <a:cubicBezTo>
                    <a:pt x="1546" y="1772"/>
                    <a:pt x="1952" y="716"/>
                    <a:pt x="2292" y="360"/>
                  </a:cubicBezTo>
                  <a:cubicBezTo>
                    <a:pt x="2632" y="4"/>
                    <a:pt x="2918" y="2"/>
                    <a:pt x="3204" y="0"/>
                  </a:cubicBezTo>
                </a:path>
              </a:pathLst>
            </a:custGeom>
            <a:noFill/>
            <a:ln w="57150" cmpd="sng">
              <a:solidFill>
                <a:srgbClr val="FF0000"/>
              </a:solidFill>
              <a:round/>
              <a:headEnd/>
              <a:tailEnd/>
            </a:ln>
            <a:effectLst/>
          </p:spPr>
          <p:txBody>
            <a:bodyPr wrap="none" anchor="ctr"/>
            <a:lstStyle/>
            <a:p>
              <a:endParaRPr lang="en-US" b="1" dirty="0"/>
            </a:p>
          </p:txBody>
        </p:sp>
        <p:sp>
          <p:nvSpPr>
            <p:cNvPr id="1103884" name="Text Box 12"/>
            <p:cNvSpPr txBox="1">
              <a:spLocks noChangeArrowheads="1"/>
            </p:cNvSpPr>
            <p:nvPr/>
          </p:nvSpPr>
          <p:spPr bwMode="auto">
            <a:xfrm>
              <a:off x="4880737" y="4959350"/>
              <a:ext cx="2116205" cy="369332"/>
            </a:xfrm>
            <a:prstGeom prst="rect">
              <a:avLst/>
            </a:prstGeom>
            <a:noFill/>
            <a:ln w="9525">
              <a:noFill/>
              <a:miter lim="800000"/>
              <a:headEnd/>
              <a:tailEnd/>
            </a:ln>
            <a:effectLst/>
          </p:spPr>
          <p:txBody>
            <a:bodyPr wrap="none">
              <a:spAutoFit/>
            </a:bodyPr>
            <a:lstStyle/>
            <a:p>
              <a:r>
                <a:rPr lang="en-GB" b="1" dirty="0" err="1" smtClean="0"/>
                <a:t>Incapaz</a:t>
              </a:r>
              <a:r>
                <a:rPr lang="en-GB" b="1" dirty="0" smtClean="0"/>
                <a:t> e </a:t>
              </a:r>
              <a:r>
                <a:rPr lang="en-GB" b="1" dirty="0" err="1" smtClean="0"/>
                <a:t>Inseguro</a:t>
              </a:r>
              <a:endParaRPr lang="en-GB" b="1" dirty="0"/>
            </a:p>
          </p:txBody>
        </p:sp>
        <p:sp>
          <p:nvSpPr>
            <p:cNvPr id="1103885" name="Text Box 13"/>
            <p:cNvSpPr txBox="1">
              <a:spLocks noChangeArrowheads="1"/>
            </p:cNvSpPr>
            <p:nvPr/>
          </p:nvSpPr>
          <p:spPr bwMode="auto">
            <a:xfrm>
              <a:off x="4860699" y="3930650"/>
              <a:ext cx="2375373" cy="369332"/>
            </a:xfrm>
            <a:prstGeom prst="rect">
              <a:avLst/>
            </a:prstGeom>
            <a:noFill/>
            <a:ln w="9525">
              <a:noFill/>
              <a:miter lim="800000"/>
              <a:headEnd/>
              <a:tailEnd/>
            </a:ln>
            <a:effectLst/>
          </p:spPr>
          <p:txBody>
            <a:bodyPr wrap="none">
              <a:spAutoFit/>
            </a:bodyPr>
            <a:lstStyle/>
            <a:p>
              <a:r>
                <a:rPr lang="en-GB" b="1" dirty="0" err="1" smtClean="0"/>
                <a:t>Incapaz</a:t>
              </a:r>
              <a:r>
                <a:rPr lang="en-GB" b="1" dirty="0" smtClean="0"/>
                <a:t> </a:t>
              </a:r>
              <a:r>
                <a:rPr lang="en-GB" b="1" dirty="0" err="1" smtClean="0"/>
                <a:t>pero</a:t>
              </a:r>
              <a:r>
                <a:rPr lang="en-GB" b="1" dirty="0" smtClean="0"/>
                <a:t> </a:t>
              </a:r>
              <a:r>
                <a:rPr lang="en-GB" b="1" dirty="0" err="1" smtClean="0"/>
                <a:t>Seguro</a:t>
              </a:r>
              <a:endParaRPr lang="en-GB" b="1" dirty="0"/>
            </a:p>
          </p:txBody>
        </p:sp>
        <p:sp>
          <p:nvSpPr>
            <p:cNvPr id="1103886" name="Text Box 14"/>
            <p:cNvSpPr txBox="1">
              <a:spLocks noChangeArrowheads="1"/>
            </p:cNvSpPr>
            <p:nvPr/>
          </p:nvSpPr>
          <p:spPr bwMode="auto">
            <a:xfrm>
              <a:off x="5028205" y="2901950"/>
              <a:ext cx="2298685" cy="369332"/>
            </a:xfrm>
            <a:prstGeom prst="rect">
              <a:avLst/>
            </a:prstGeom>
            <a:noFill/>
            <a:ln w="9525">
              <a:noFill/>
              <a:miter lim="800000"/>
              <a:headEnd/>
              <a:tailEnd/>
            </a:ln>
            <a:effectLst/>
          </p:spPr>
          <p:txBody>
            <a:bodyPr wrap="none">
              <a:spAutoFit/>
            </a:bodyPr>
            <a:lstStyle/>
            <a:p>
              <a:r>
                <a:rPr lang="en-GB" b="1" dirty="0" err="1" smtClean="0"/>
                <a:t>Capaz</a:t>
              </a:r>
              <a:r>
                <a:rPr lang="en-GB" b="1" dirty="0" smtClean="0"/>
                <a:t> </a:t>
              </a:r>
              <a:r>
                <a:rPr lang="en-GB" b="1" dirty="0" err="1" smtClean="0"/>
                <a:t>pero</a:t>
              </a:r>
              <a:r>
                <a:rPr lang="en-GB" b="1" dirty="0" smtClean="0"/>
                <a:t> </a:t>
              </a:r>
              <a:r>
                <a:rPr lang="en-GB" b="1" dirty="0" err="1" smtClean="0"/>
                <a:t>Inseguro</a:t>
              </a:r>
              <a:endParaRPr lang="en-GB" b="1" dirty="0"/>
            </a:p>
          </p:txBody>
        </p:sp>
        <p:sp>
          <p:nvSpPr>
            <p:cNvPr id="1103887" name="Text Box 15"/>
            <p:cNvSpPr txBox="1">
              <a:spLocks noChangeArrowheads="1"/>
            </p:cNvSpPr>
            <p:nvPr/>
          </p:nvSpPr>
          <p:spPr bwMode="auto">
            <a:xfrm>
              <a:off x="4968107" y="1873250"/>
              <a:ext cx="1758190" cy="369332"/>
            </a:xfrm>
            <a:prstGeom prst="rect">
              <a:avLst/>
            </a:prstGeom>
            <a:noFill/>
            <a:ln w="9525">
              <a:noFill/>
              <a:miter lim="800000"/>
              <a:headEnd/>
              <a:tailEnd/>
            </a:ln>
            <a:effectLst/>
          </p:spPr>
          <p:txBody>
            <a:bodyPr wrap="none">
              <a:spAutoFit/>
            </a:bodyPr>
            <a:lstStyle/>
            <a:p>
              <a:r>
                <a:rPr lang="en-GB" b="1" dirty="0" err="1" smtClean="0"/>
                <a:t>Capaz</a:t>
              </a:r>
              <a:r>
                <a:rPr lang="en-GB" b="1" dirty="0" smtClean="0"/>
                <a:t> y </a:t>
              </a:r>
              <a:r>
                <a:rPr lang="en-GB" b="1" dirty="0" err="1" smtClean="0"/>
                <a:t>Seguro</a:t>
              </a:r>
              <a:endParaRPr lang="en-GB" b="1" dirty="0"/>
            </a:p>
          </p:txBody>
        </p:sp>
        <p:sp>
          <p:nvSpPr>
            <p:cNvPr id="1103888" name="Text Box 16"/>
            <p:cNvSpPr txBox="1">
              <a:spLocks noChangeArrowheads="1"/>
            </p:cNvSpPr>
            <p:nvPr/>
          </p:nvSpPr>
          <p:spPr bwMode="auto">
            <a:xfrm>
              <a:off x="5816898" y="3397250"/>
              <a:ext cx="333773" cy="369332"/>
            </a:xfrm>
            <a:prstGeom prst="rect">
              <a:avLst/>
            </a:prstGeom>
            <a:noFill/>
            <a:ln w="9525">
              <a:noFill/>
              <a:miter lim="800000"/>
              <a:headEnd/>
              <a:tailEnd/>
            </a:ln>
            <a:effectLst/>
          </p:spPr>
          <p:txBody>
            <a:bodyPr wrap="none">
              <a:spAutoFit/>
            </a:bodyPr>
            <a:lstStyle/>
            <a:p>
              <a:r>
                <a:rPr lang="en-GB" b="1" dirty="0" smtClean="0"/>
                <a:t>o</a:t>
              </a:r>
              <a:endParaRPr lang="en-GB" b="1" dirty="0"/>
            </a:p>
          </p:txBody>
        </p:sp>
      </p:gr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41</a:t>
            </a:fld>
            <a:endParaRPr lang="en-US" dirty="0"/>
          </a:p>
        </p:txBody>
      </p:sp>
    </p:spTree>
    <p:extLst>
      <p:ext uri="{BB962C8B-B14F-4D97-AF65-F5344CB8AC3E}">
        <p14:creationId xmlns:p14="http://schemas.microsoft.com/office/powerpoint/2010/main" xmlns="" val="4005206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err="1" smtClean="0"/>
              <a:t>Fase</a:t>
            </a:r>
            <a:r>
              <a:rPr lang="en-GB" dirty="0" smtClean="0"/>
              <a:t> de </a:t>
            </a:r>
            <a:r>
              <a:rPr lang="en-GB" dirty="0" err="1" smtClean="0"/>
              <a:t>Cierre</a:t>
            </a:r>
            <a:r>
              <a:rPr lang="en-GB" dirty="0" smtClean="0"/>
              <a:t> y </a:t>
            </a:r>
            <a:r>
              <a:rPr lang="en-GB" dirty="0" err="1" smtClean="0"/>
              <a:t>Revisión</a:t>
            </a:r>
            <a:endParaRPr lang="en-US"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200" y="1600202"/>
            <a:ext cx="8534401" cy="244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ular Callout 9"/>
          <p:cNvSpPr/>
          <p:nvPr/>
        </p:nvSpPr>
        <p:spPr>
          <a:xfrm>
            <a:off x="351692" y="4114800"/>
            <a:ext cx="3429000" cy="1828800"/>
          </a:xfrm>
          <a:prstGeom prst="wedgeRectCallout">
            <a:avLst>
              <a:gd name="adj1" fmla="val 62275"/>
              <a:gd name="adj2" fmla="val -117120"/>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1" name="Rounded Rectangle 10"/>
          <p:cNvSpPr/>
          <p:nvPr/>
        </p:nvSpPr>
        <p:spPr bwMode="auto">
          <a:xfrm>
            <a:off x="773723" y="4191000"/>
            <a:ext cx="2321169" cy="1464231"/>
          </a:xfrm>
          <a:prstGeom prst="roundRect">
            <a:avLst/>
          </a:prstGeom>
          <a:solidFill>
            <a:srgbClr val="FFFF00"/>
          </a:solidFill>
          <a:ln w="9525" cap="flat" cmpd="sng" algn="ctr">
            <a:solidFill>
              <a:schemeClr val="folHlink"/>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accent1"/>
              </a:buClr>
              <a:buSzPct val="50000"/>
              <a:buFont typeface="Monotype Sorts" charset="2"/>
              <a:buNone/>
              <a:tabLst/>
            </a:pPr>
            <a:r>
              <a:rPr kumimoji="0" lang="en-US" sz="2000" i="0" u="none" strike="noStrike" cap="none" normalizeH="0" baseline="0" dirty="0" err="1" smtClean="0">
                <a:ln>
                  <a:noFill/>
                </a:ln>
                <a:solidFill>
                  <a:schemeClr val="tx1"/>
                </a:solidFill>
                <a:effectLst/>
                <a:latin typeface="Calibri"/>
                <a:cs typeface="Calibri"/>
              </a:rPr>
              <a:t>Reunión</a:t>
            </a:r>
            <a:r>
              <a:rPr kumimoji="0" lang="en-US" sz="2000" i="0" u="none" strike="noStrike" cap="none" normalizeH="0" baseline="0" dirty="0" smtClean="0">
                <a:ln>
                  <a:noFill/>
                </a:ln>
                <a:solidFill>
                  <a:schemeClr val="tx1"/>
                </a:solidFill>
                <a:effectLst/>
                <a:latin typeface="Calibri"/>
                <a:cs typeface="Calibri"/>
              </a:rPr>
              <a:t> con el </a:t>
            </a:r>
            <a:r>
              <a:rPr kumimoji="0" lang="en-US" sz="2000" i="0" u="none" strike="noStrike" cap="none" normalizeH="0" baseline="0" dirty="0" err="1" smtClean="0">
                <a:ln>
                  <a:noFill/>
                </a:ln>
                <a:solidFill>
                  <a:schemeClr val="tx1"/>
                </a:solidFill>
                <a:effectLst/>
                <a:latin typeface="Calibri"/>
                <a:cs typeface="Calibri"/>
              </a:rPr>
              <a:t>Funcionario</a:t>
            </a:r>
            <a:r>
              <a:rPr kumimoji="0" lang="en-US" sz="2000" i="0" u="none" strike="noStrike" cap="none" normalizeH="0" baseline="0" dirty="0" smtClean="0">
                <a:ln>
                  <a:noFill/>
                </a:ln>
                <a:solidFill>
                  <a:schemeClr val="tx1"/>
                </a:solidFill>
                <a:effectLst/>
                <a:latin typeface="Calibri"/>
                <a:cs typeface="Calibri"/>
              </a:rPr>
              <a:t> de </a:t>
            </a:r>
            <a:r>
              <a:rPr kumimoji="0" lang="en-US" sz="2000" i="0" u="none" strike="noStrike" cap="none" normalizeH="0" baseline="0" dirty="0" err="1" smtClean="0">
                <a:ln>
                  <a:noFill/>
                </a:ln>
                <a:solidFill>
                  <a:schemeClr val="tx1"/>
                </a:solidFill>
                <a:effectLst/>
                <a:latin typeface="Calibri"/>
                <a:cs typeface="Calibri"/>
              </a:rPr>
              <a:t>Responsabilidad</a:t>
            </a:r>
            <a:r>
              <a:rPr kumimoji="0" lang="en-US" sz="2000" i="0" u="none" strike="noStrike" cap="none" normalizeH="0" dirty="0" smtClean="0">
                <a:ln>
                  <a:noFill/>
                </a:ln>
                <a:solidFill>
                  <a:schemeClr val="tx1"/>
                </a:solidFill>
                <a:effectLst/>
                <a:latin typeface="Calibri"/>
                <a:cs typeface="Calibri"/>
              </a:rPr>
              <a:t> Social </a:t>
            </a:r>
            <a:r>
              <a:rPr kumimoji="0" lang="en-US" sz="2000" i="0" u="none" strike="noStrike" cap="none" normalizeH="0" dirty="0" err="1" smtClean="0">
                <a:ln>
                  <a:noFill/>
                </a:ln>
                <a:solidFill>
                  <a:schemeClr val="tx1"/>
                </a:solidFill>
                <a:effectLst/>
                <a:latin typeface="Calibri"/>
                <a:cs typeface="Calibri"/>
              </a:rPr>
              <a:t>Empresaria</a:t>
            </a:r>
            <a:endParaRPr kumimoji="0" lang="en-US" sz="2000" i="0" u="none" strike="noStrike" cap="none" normalizeH="0" baseline="0" dirty="0" smtClean="0">
              <a:ln>
                <a:noFill/>
              </a:ln>
              <a:solidFill>
                <a:schemeClr val="tx1"/>
              </a:solidFill>
              <a:effectLst/>
              <a:latin typeface="Calibri"/>
              <a:cs typeface="Calibri"/>
            </a:endParaRPr>
          </a:p>
        </p:txBody>
      </p:sp>
    </p:spTree>
    <p:extLst>
      <p:ext uri="{BB962C8B-B14F-4D97-AF65-F5344CB8AC3E}">
        <p14:creationId xmlns:p14="http://schemas.microsoft.com/office/powerpoint/2010/main" xmlns="" val="9618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228600"/>
            <a:ext cx="6172200" cy="609600"/>
          </a:xfrm>
        </p:spPr>
        <p:txBody>
          <a:bodyPr/>
          <a:lstStyle/>
          <a:p>
            <a:pPr>
              <a:defRPr/>
            </a:pPr>
            <a:r>
              <a:rPr lang="en-GB" dirty="0" err="1" smtClean="0"/>
              <a:t>Gestión</a:t>
            </a:r>
            <a:r>
              <a:rPr lang="en-GB" dirty="0" smtClean="0"/>
              <a:t> de </a:t>
            </a:r>
            <a:r>
              <a:rPr lang="en-GB" dirty="0" err="1" smtClean="0"/>
              <a:t>las</a:t>
            </a:r>
            <a:r>
              <a:rPr lang="en-GB" dirty="0" smtClean="0"/>
              <a:t> </a:t>
            </a:r>
            <a:r>
              <a:rPr lang="en-GB" dirty="0" err="1" smtClean="0"/>
              <a:t>Partes</a:t>
            </a:r>
            <a:r>
              <a:rPr lang="en-GB" dirty="0" smtClean="0"/>
              <a:t> </a:t>
            </a:r>
            <a:r>
              <a:rPr lang="en-GB" dirty="0" err="1" smtClean="0"/>
              <a:t>Interesadas</a:t>
            </a:r>
            <a:r>
              <a:rPr lang="en-GB" dirty="0" smtClean="0"/>
              <a:t> y Roles de la </a:t>
            </a:r>
            <a:r>
              <a:rPr lang="en-GB" dirty="0" err="1" smtClean="0"/>
              <a:t>Organización</a:t>
            </a:r>
            <a:endParaRPr lang="en-US" dirty="0"/>
          </a:p>
        </p:txBody>
      </p:sp>
      <p:pic>
        <p:nvPicPr>
          <p:cNvPr id="2050"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979220" y="1798280"/>
            <a:ext cx="7461395" cy="4373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bwMode="auto">
          <a:xfrm>
            <a:off x="281354" y="1219200"/>
            <a:ext cx="1477108" cy="646986"/>
          </a:xfrm>
          <a:prstGeom prst="roundRect">
            <a:avLst/>
          </a:prstGeom>
          <a:solidFill>
            <a:srgbClr val="FFFF00"/>
          </a:solidFill>
          <a:ln w="9525" cap="flat" cmpd="sng" algn="ctr">
            <a:solidFill>
              <a:schemeClr val="folHlink"/>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accent1"/>
              </a:buClr>
              <a:buSzPct val="50000"/>
              <a:buFont typeface="Monotype Sorts" charset="2"/>
              <a:buNone/>
              <a:tabLst/>
            </a:pPr>
            <a:r>
              <a:rPr kumimoji="0" lang="en-US" sz="1600" i="0" u="none" strike="noStrike" cap="none" normalizeH="0" baseline="0" dirty="0" smtClean="0">
                <a:ln>
                  <a:noFill/>
                </a:ln>
                <a:solidFill>
                  <a:schemeClr val="tx1"/>
                </a:solidFill>
                <a:effectLst/>
                <a:latin typeface="Calibri"/>
                <a:cs typeface="Calibri"/>
              </a:rPr>
              <a:t>Meet with</a:t>
            </a:r>
            <a:r>
              <a:rPr kumimoji="0" lang="en-US" sz="1600" i="0" u="none" strike="noStrike" cap="none" normalizeH="0" dirty="0" smtClean="0">
                <a:ln>
                  <a:noFill/>
                </a:ln>
                <a:solidFill>
                  <a:schemeClr val="tx1"/>
                </a:solidFill>
                <a:effectLst/>
                <a:latin typeface="Calibri"/>
                <a:cs typeface="Calibri"/>
              </a:rPr>
              <a:t> CSR Officer</a:t>
            </a:r>
            <a:endParaRPr kumimoji="0" lang="en-US" sz="1600" i="0" u="none" strike="noStrike" cap="none" normalizeH="0" baseline="0" dirty="0" smtClean="0">
              <a:ln>
                <a:noFill/>
              </a:ln>
              <a:solidFill>
                <a:schemeClr val="tx1"/>
              </a:solidFill>
              <a:effectLst/>
              <a:latin typeface="Calibri"/>
              <a:cs typeface="Calibri"/>
            </a:endParaRPr>
          </a:p>
        </p:txBody>
      </p:sp>
      <p:cxnSp>
        <p:nvCxnSpPr>
          <p:cNvPr id="7" name="Straight Arrow Connector 6"/>
          <p:cNvCxnSpPr>
            <a:stCxn id="6" idx="2"/>
          </p:cNvCxnSpPr>
          <p:nvPr/>
        </p:nvCxnSpPr>
        <p:spPr bwMode="auto">
          <a:xfrm>
            <a:off x="1019908" y="1866186"/>
            <a:ext cx="879231" cy="648414"/>
          </a:xfrm>
          <a:prstGeom prst="straightConnector1">
            <a:avLst/>
          </a:prstGeom>
          <a:noFill/>
          <a:ln w="9525" cap="flat" cmpd="sng" algn="ctr">
            <a:solidFill>
              <a:schemeClr val="folHlink"/>
            </a:solidFill>
            <a:prstDash val="solid"/>
            <a:round/>
            <a:headEnd type="none" w="med" len="med"/>
            <a:tailEnd type="arrow"/>
          </a:ln>
          <a:effectLst/>
        </p:spPr>
      </p:cxnSp>
      <p:cxnSp>
        <p:nvCxnSpPr>
          <p:cNvPr id="9" name="Straight Arrow Connector 8"/>
          <p:cNvCxnSpPr/>
          <p:nvPr/>
        </p:nvCxnSpPr>
        <p:spPr bwMode="auto">
          <a:xfrm>
            <a:off x="1055077" y="1905000"/>
            <a:ext cx="351692" cy="1524000"/>
          </a:xfrm>
          <a:prstGeom prst="straightConnector1">
            <a:avLst/>
          </a:prstGeom>
          <a:noFill/>
          <a:ln w="9525" cap="flat" cmpd="sng" algn="ctr">
            <a:solidFill>
              <a:schemeClr val="folHlink"/>
            </a:solidFill>
            <a:prstDash val="solid"/>
            <a:round/>
            <a:headEnd type="none" w="med" len="med"/>
            <a:tailEnd type="arrow"/>
          </a:ln>
          <a:effectLst/>
        </p:spPr>
      </p:cxnSp>
      <p:cxnSp>
        <p:nvCxnSpPr>
          <p:cNvPr id="11" name="Elbow Connector 10"/>
          <p:cNvCxnSpPr>
            <a:stCxn id="6" idx="3"/>
          </p:cNvCxnSpPr>
          <p:nvPr/>
        </p:nvCxnSpPr>
        <p:spPr bwMode="auto">
          <a:xfrm>
            <a:off x="1758461" y="1542694"/>
            <a:ext cx="5767754" cy="1886307"/>
          </a:xfrm>
          <a:prstGeom prst="bentConnector3">
            <a:avLst>
              <a:gd name="adj1" fmla="val 100247"/>
            </a:avLst>
          </a:prstGeom>
          <a:noFill/>
          <a:ln w="9525" cap="flat" cmpd="sng" algn="ctr">
            <a:solidFill>
              <a:schemeClr val="folHlink"/>
            </a:solidFill>
            <a:prstDash val="solid"/>
            <a:round/>
            <a:headEnd type="none" w="med" len="med"/>
            <a:tailEnd type="arrow"/>
          </a:ln>
          <a:effectLst/>
        </p:spPr>
      </p:cxnSp>
      <p:cxnSp>
        <p:nvCxnSpPr>
          <p:cNvPr id="21" name="Elbow Connector 20"/>
          <p:cNvCxnSpPr>
            <a:stCxn id="6" idx="3"/>
          </p:cNvCxnSpPr>
          <p:nvPr/>
        </p:nvCxnSpPr>
        <p:spPr bwMode="auto">
          <a:xfrm>
            <a:off x="1758462" y="1542694"/>
            <a:ext cx="5205046" cy="971907"/>
          </a:xfrm>
          <a:prstGeom prst="bentConnector3">
            <a:avLst>
              <a:gd name="adj1" fmla="val 100363"/>
            </a:avLst>
          </a:prstGeom>
          <a:noFill/>
          <a:ln w="9525" cap="flat" cmpd="sng" algn="ctr">
            <a:solidFill>
              <a:schemeClr val="folHlink"/>
            </a:solidFill>
            <a:prstDash val="solid"/>
            <a:round/>
            <a:headEnd type="none" w="med" len="med"/>
            <a:tailEnd type="arrow"/>
          </a:ln>
          <a:effectLst/>
        </p:spPr>
      </p:cxnSp>
      <p:cxnSp>
        <p:nvCxnSpPr>
          <p:cNvPr id="26" name="Elbow Connector 25"/>
          <p:cNvCxnSpPr>
            <a:stCxn id="6" idx="3"/>
          </p:cNvCxnSpPr>
          <p:nvPr/>
        </p:nvCxnSpPr>
        <p:spPr bwMode="auto">
          <a:xfrm>
            <a:off x="1758462" y="1542694"/>
            <a:ext cx="6260123" cy="2800707"/>
          </a:xfrm>
          <a:prstGeom prst="bentConnector3">
            <a:avLst>
              <a:gd name="adj1" fmla="val 100133"/>
            </a:avLst>
          </a:prstGeom>
          <a:noFill/>
          <a:ln w="9525" cap="flat" cmpd="sng" algn="ctr">
            <a:solidFill>
              <a:schemeClr val="folHlink"/>
            </a:solidFill>
            <a:prstDash val="solid"/>
            <a:round/>
            <a:headEnd type="none" w="med" len="med"/>
            <a:tailEnd type="arrow"/>
          </a:ln>
          <a:effectLst/>
        </p:spPr>
      </p:cxnSp>
      <p:pic>
        <p:nvPicPr>
          <p:cNvPr id="29" name="Picture 28" descr="ISO21500.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1355" y="5638800"/>
            <a:ext cx="1744830" cy="812800"/>
          </a:xfrm>
          <a:prstGeom prst="rect">
            <a:avLst/>
          </a:prstGeom>
        </p:spPr>
      </p:pic>
      <p:sp>
        <p:nvSpPr>
          <p:cNvPr id="3" name="Slide Number Placeholder 2"/>
          <p:cNvSpPr>
            <a:spLocks noGrp="1"/>
          </p:cNvSpPr>
          <p:nvPr>
            <p:ph type="sldNum" sz="quarter" idx="12"/>
          </p:nvPr>
        </p:nvSpPr>
        <p:spPr/>
        <p:txBody>
          <a:bodyPr/>
          <a:lstStyle/>
          <a:p>
            <a:fld id="{4BE819A1-3DD8-4179-BFD0-BF7D359F8DBD}" type="slidenum">
              <a:rPr lang="en-US" smtClean="0"/>
              <a:pPr/>
              <a:t>43</a:t>
            </a:fld>
            <a:endParaRPr lang="en-US" dirty="0"/>
          </a:p>
        </p:txBody>
      </p:sp>
    </p:spTree>
    <p:extLst>
      <p:ext uri="{BB962C8B-B14F-4D97-AF65-F5344CB8AC3E}">
        <p14:creationId xmlns:p14="http://schemas.microsoft.com/office/powerpoint/2010/main" xmlns="" val="4176510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Rectangle 2"/>
          <p:cNvSpPr>
            <a:spLocks noGrp="1" noChangeArrowheads="1"/>
          </p:cNvSpPr>
          <p:nvPr>
            <p:ph type="title"/>
          </p:nvPr>
        </p:nvSpPr>
        <p:spPr/>
        <p:txBody>
          <a:bodyPr/>
          <a:lstStyle/>
          <a:p>
            <a:r>
              <a:rPr lang="en-GB" dirty="0" err="1" smtClean="0"/>
              <a:t>Entrega</a:t>
            </a:r>
            <a:endParaRPr lang="en-GB" dirty="0"/>
          </a:p>
        </p:txBody>
      </p:sp>
      <p:sp>
        <p:nvSpPr>
          <p:cNvPr id="1855491" name="Rectangle 3"/>
          <p:cNvSpPr>
            <a:spLocks noGrp="1" noChangeArrowheads="1"/>
          </p:cNvSpPr>
          <p:nvPr>
            <p:ph type="body" idx="1"/>
          </p:nvPr>
        </p:nvSpPr>
        <p:spPr/>
        <p:txBody>
          <a:bodyPr>
            <a:normAutofit fontScale="92500" lnSpcReduction="20000"/>
          </a:bodyPr>
          <a:lstStyle/>
          <a:p>
            <a:pPr>
              <a:lnSpc>
                <a:spcPct val="110000"/>
              </a:lnSpc>
            </a:pPr>
            <a:r>
              <a:rPr lang="en-GB" dirty="0" err="1" smtClean="0"/>
              <a:t>Entrega</a:t>
            </a:r>
            <a:r>
              <a:rPr lang="en-GB" dirty="0" smtClean="0"/>
              <a:t> del </a:t>
            </a:r>
            <a:r>
              <a:rPr lang="en-GB" dirty="0" err="1" smtClean="0"/>
              <a:t>Producto</a:t>
            </a:r>
            <a:endParaRPr lang="en-GB" dirty="0"/>
          </a:p>
          <a:p>
            <a:pPr>
              <a:lnSpc>
                <a:spcPct val="110000"/>
              </a:lnSpc>
            </a:pPr>
            <a:r>
              <a:rPr lang="en-GB" dirty="0" err="1" smtClean="0"/>
              <a:t>Criterios</a:t>
            </a:r>
            <a:r>
              <a:rPr lang="en-GB" dirty="0" smtClean="0"/>
              <a:t> de </a:t>
            </a:r>
            <a:r>
              <a:rPr lang="en-GB" dirty="0" err="1" smtClean="0"/>
              <a:t>Aceptación</a:t>
            </a:r>
            <a:endParaRPr lang="en-GB" dirty="0"/>
          </a:p>
          <a:p>
            <a:pPr>
              <a:lnSpc>
                <a:spcPct val="110000"/>
              </a:lnSpc>
            </a:pPr>
            <a:r>
              <a:rPr lang="en-GB" dirty="0" err="1" smtClean="0"/>
              <a:t>Listado</a:t>
            </a:r>
            <a:r>
              <a:rPr lang="en-GB" dirty="0" smtClean="0"/>
              <a:t> de </a:t>
            </a:r>
            <a:r>
              <a:rPr lang="en-GB" dirty="0" err="1" smtClean="0"/>
              <a:t>dificultades</a:t>
            </a:r>
            <a:r>
              <a:rPr lang="en-GB" dirty="0" smtClean="0"/>
              <a:t> </a:t>
            </a:r>
            <a:r>
              <a:rPr lang="en-GB" dirty="0" err="1" smtClean="0"/>
              <a:t>pendientes</a:t>
            </a:r>
            <a:endParaRPr lang="en-GB" dirty="0"/>
          </a:p>
          <a:p>
            <a:pPr>
              <a:lnSpc>
                <a:spcPct val="110000"/>
              </a:lnSpc>
            </a:pPr>
            <a:r>
              <a:rPr lang="en-GB" dirty="0" err="1" smtClean="0"/>
              <a:t>Transferencia</a:t>
            </a:r>
            <a:r>
              <a:rPr lang="en-GB" dirty="0" smtClean="0"/>
              <a:t> de </a:t>
            </a:r>
            <a:r>
              <a:rPr lang="en-GB" dirty="0" err="1" smtClean="0"/>
              <a:t>Propietario</a:t>
            </a:r>
            <a:endParaRPr lang="en-GB" dirty="0"/>
          </a:p>
          <a:p>
            <a:pPr>
              <a:lnSpc>
                <a:spcPct val="110000"/>
              </a:lnSpc>
            </a:pPr>
            <a:r>
              <a:rPr lang="en-GB" dirty="0" err="1" smtClean="0"/>
              <a:t>Proceso</a:t>
            </a:r>
            <a:r>
              <a:rPr lang="en-GB" dirty="0" smtClean="0"/>
              <a:t> de </a:t>
            </a:r>
            <a:r>
              <a:rPr lang="en-GB" dirty="0" err="1" smtClean="0"/>
              <a:t>Aceptación</a:t>
            </a:r>
            <a:r>
              <a:rPr lang="en-GB" dirty="0" smtClean="0"/>
              <a:t> y </a:t>
            </a:r>
            <a:r>
              <a:rPr lang="en-GB" dirty="0" err="1" smtClean="0"/>
              <a:t>Entrega</a:t>
            </a:r>
            <a:endParaRPr lang="en-GB" dirty="0" smtClean="0"/>
          </a:p>
          <a:p>
            <a:pPr>
              <a:lnSpc>
                <a:spcPct val="110000"/>
              </a:lnSpc>
            </a:pPr>
            <a:r>
              <a:rPr lang="en-GB" dirty="0" err="1" smtClean="0"/>
              <a:t>Principales</a:t>
            </a:r>
            <a:r>
              <a:rPr lang="en-GB" dirty="0" smtClean="0"/>
              <a:t> </a:t>
            </a:r>
            <a:r>
              <a:rPr lang="en-GB" dirty="0" err="1" smtClean="0"/>
              <a:t>Partes</a:t>
            </a:r>
            <a:r>
              <a:rPr lang="en-GB" dirty="0" smtClean="0"/>
              <a:t> </a:t>
            </a:r>
            <a:r>
              <a:rPr lang="en-GB" dirty="0" err="1" smtClean="0"/>
              <a:t>Interesadas</a:t>
            </a:r>
            <a:r>
              <a:rPr lang="en-GB" dirty="0" smtClean="0"/>
              <a:t> </a:t>
            </a:r>
            <a:r>
              <a:rPr lang="en-GB" dirty="0" err="1" smtClean="0"/>
              <a:t>presentes</a:t>
            </a:r>
            <a:endParaRPr lang="en-GB" dirty="0" smtClean="0"/>
          </a:p>
          <a:p>
            <a:pPr>
              <a:lnSpc>
                <a:spcPct val="110000"/>
              </a:lnSpc>
            </a:pPr>
            <a:r>
              <a:rPr lang="en-GB" dirty="0" err="1" smtClean="0"/>
              <a:t>Requerimientos</a:t>
            </a:r>
            <a:r>
              <a:rPr lang="en-GB" dirty="0" smtClean="0"/>
              <a:t> de </a:t>
            </a:r>
            <a:r>
              <a:rPr lang="en-GB" dirty="0" err="1" smtClean="0"/>
              <a:t>Puesta</a:t>
            </a:r>
            <a:r>
              <a:rPr lang="en-GB" dirty="0" smtClean="0"/>
              <a:t> en </a:t>
            </a:r>
            <a:r>
              <a:rPr lang="en-GB" dirty="0" err="1" smtClean="0"/>
              <a:t>Marcha</a:t>
            </a:r>
            <a:r>
              <a:rPr lang="en-GB" dirty="0" smtClean="0"/>
              <a:t> y </a:t>
            </a:r>
            <a:r>
              <a:rPr lang="en-GB" dirty="0" err="1" smtClean="0"/>
              <a:t>entrenamiento</a:t>
            </a:r>
            <a:r>
              <a:rPr lang="en-GB" dirty="0" smtClean="0"/>
              <a:t> de </a:t>
            </a:r>
            <a:r>
              <a:rPr lang="en-GB" dirty="0" err="1" smtClean="0"/>
              <a:t>operadores</a:t>
            </a:r>
            <a:endParaRPr lang="en-GB" dirty="0" smtClean="0"/>
          </a:p>
          <a:p>
            <a:pPr>
              <a:lnSpc>
                <a:spcPct val="110000"/>
              </a:lnSpc>
            </a:pPr>
            <a:r>
              <a:rPr lang="en-GB" dirty="0" err="1" smtClean="0"/>
              <a:t>Revisión</a:t>
            </a:r>
            <a:r>
              <a:rPr lang="en-GB" dirty="0" smtClean="0"/>
              <a:t> de los </a:t>
            </a:r>
            <a:r>
              <a:rPr lang="en-GB" dirty="0" err="1" smtClean="0"/>
              <a:t>riesgos</a:t>
            </a:r>
            <a:r>
              <a:rPr lang="en-GB" dirty="0" smtClean="0"/>
              <a:t> e </a:t>
            </a:r>
            <a:r>
              <a:rPr lang="en-GB" dirty="0" err="1" smtClean="0"/>
              <a:t>incidentes</a:t>
            </a:r>
            <a:r>
              <a:rPr lang="en-GB" dirty="0" smtClean="0"/>
              <a:t> a ser </a:t>
            </a:r>
            <a:r>
              <a:rPr lang="en-GB" dirty="0" err="1" smtClean="0"/>
              <a:t>transferidos</a:t>
            </a:r>
            <a:r>
              <a:rPr lang="en-GB" dirty="0" smtClean="0"/>
              <a:t> a la </a:t>
            </a:r>
            <a:r>
              <a:rPr lang="en-GB" dirty="0" err="1" smtClean="0"/>
              <a:t>fase</a:t>
            </a:r>
            <a:r>
              <a:rPr lang="en-GB" dirty="0" smtClean="0"/>
              <a:t> de </a:t>
            </a:r>
            <a:r>
              <a:rPr lang="en-GB" dirty="0" err="1" smtClean="0"/>
              <a:t>operación</a:t>
            </a:r>
            <a:r>
              <a:rPr lang="en-GB" dirty="0" smtClean="0"/>
              <a:t> con el </a:t>
            </a:r>
            <a:r>
              <a:rPr lang="en-GB" dirty="0" err="1" smtClean="0"/>
              <a:t>entregable</a:t>
            </a:r>
            <a:endParaRPr lang="en-GB"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44</a:t>
            </a:fld>
            <a:endParaRPr lang="en-US" dirty="0"/>
          </a:p>
        </p:txBody>
      </p:sp>
    </p:spTree>
    <p:extLst>
      <p:ext uri="{BB962C8B-B14F-4D97-AF65-F5344CB8AC3E}">
        <p14:creationId xmlns:p14="http://schemas.microsoft.com/office/powerpoint/2010/main" xmlns="" val="1274656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Rectangle 2"/>
          <p:cNvSpPr>
            <a:spLocks noGrp="1" noChangeArrowheads="1"/>
          </p:cNvSpPr>
          <p:nvPr>
            <p:ph type="title"/>
          </p:nvPr>
        </p:nvSpPr>
        <p:spPr/>
        <p:txBody>
          <a:bodyPr/>
          <a:lstStyle/>
          <a:p>
            <a:r>
              <a:rPr lang="en-GB" dirty="0" err="1" smtClean="0"/>
              <a:t>Cierre</a:t>
            </a:r>
            <a:endParaRPr lang="en-GB" dirty="0"/>
          </a:p>
        </p:txBody>
      </p:sp>
      <p:sp>
        <p:nvSpPr>
          <p:cNvPr id="1857539" name="Rectangle 3"/>
          <p:cNvSpPr>
            <a:spLocks noGrp="1" noChangeArrowheads="1"/>
          </p:cNvSpPr>
          <p:nvPr>
            <p:ph type="body" idx="1"/>
          </p:nvPr>
        </p:nvSpPr>
        <p:spPr>
          <a:xfrm>
            <a:off x="657771" y="1338948"/>
            <a:ext cx="7195038" cy="4770438"/>
          </a:xfrm>
        </p:spPr>
        <p:txBody>
          <a:bodyPr>
            <a:normAutofit lnSpcReduction="10000"/>
          </a:bodyPr>
          <a:lstStyle/>
          <a:p>
            <a:r>
              <a:rPr lang="en-GB" dirty="0" err="1" smtClean="0"/>
              <a:t>Informe</a:t>
            </a:r>
            <a:r>
              <a:rPr lang="en-GB" dirty="0" smtClean="0"/>
              <a:t> de </a:t>
            </a:r>
            <a:r>
              <a:rPr lang="en-GB" dirty="0" err="1" smtClean="0"/>
              <a:t>Cierre</a:t>
            </a:r>
            <a:endParaRPr lang="en-GB" dirty="0"/>
          </a:p>
          <a:p>
            <a:pPr lvl="1"/>
            <a:r>
              <a:rPr lang="en-GB" sz="2200" dirty="0" smtClean="0"/>
              <a:t>Se </a:t>
            </a:r>
            <a:r>
              <a:rPr lang="en-GB" sz="2200" dirty="0" err="1" smtClean="0"/>
              <a:t>compara</a:t>
            </a:r>
            <a:r>
              <a:rPr lang="en-GB" sz="2200" dirty="0" smtClean="0"/>
              <a:t> con los </a:t>
            </a:r>
            <a:r>
              <a:rPr lang="en-GB" sz="2200" dirty="0" err="1" smtClean="0"/>
              <a:t>Criterios</a:t>
            </a:r>
            <a:r>
              <a:rPr lang="en-GB" sz="2200" dirty="0" smtClean="0"/>
              <a:t> de </a:t>
            </a:r>
            <a:r>
              <a:rPr lang="en-GB" sz="2200" dirty="0" err="1" smtClean="0"/>
              <a:t>Éxito</a:t>
            </a:r>
            <a:endParaRPr lang="en-GB" sz="2200" dirty="0"/>
          </a:p>
          <a:p>
            <a:pPr lvl="1"/>
            <a:r>
              <a:rPr lang="en-GB" sz="2200" dirty="0" err="1" smtClean="0"/>
              <a:t>Transferencia</a:t>
            </a:r>
            <a:r>
              <a:rPr lang="en-GB" sz="2200" dirty="0" smtClean="0"/>
              <a:t>/</a:t>
            </a:r>
            <a:r>
              <a:rPr lang="en-GB" sz="2200" dirty="0" err="1" smtClean="0"/>
              <a:t>cierre</a:t>
            </a:r>
            <a:r>
              <a:rPr lang="en-GB" sz="2200" dirty="0" smtClean="0"/>
              <a:t> de </a:t>
            </a:r>
            <a:r>
              <a:rPr lang="en-GB" sz="2200" dirty="0" err="1" smtClean="0"/>
              <a:t>Riesgos</a:t>
            </a:r>
            <a:r>
              <a:rPr lang="en-GB" sz="2200" dirty="0" smtClean="0"/>
              <a:t> e </a:t>
            </a:r>
            <a:r>
              <a:rPr lang="en-GB" sz="2200" dirty="0" err="1" smtClean="0"/>
              <a:t>Incidentes</a:t>
            </a:r>
            <a:r>
              <a:rPr lang="en-GB" sz="2200" dirty="0" smtClean="0"/>
              <a:t> </a:t>
            </a:r>
            <a:r>
              <a:rPr lang="en-GB" sz="2200" dirty="0" err="1" smtClean="0"/>
              <a:t>pendientes</a:t>
            </a:r>
            <a:endParaRPr lang="en-GB" sz="2200" dirty="0"/>
          </a:p>
          <a:p>
            <a:r>
              <a:rPr lang="en-GB" dirty="0" err="1" smtClean="0"/>
              <a:t>Llevar</a:t>
            </a:r>
            <a:r>
              <a:rPr lang="en-GB" dirty="0" smtClean="0"/>
              <a:t> a </a:t>
            </a:r>
            <a:r>
              <a:rPr lang="en-GB" dirty="0" err="1" smtClean="0"/>
              <a:t>cabo</a:t>
            </a:r>
            <a:r>
              <a:rPr lang="en-GB" dirty="0" smtClean="0"/>
              <a:t> </a:t>
            </a:r>
            <a:r>
              <a:rPr lang="en-GB" dirty="0" err="1" smtClean="0"/>
              <a:t>auditorías</a:t>
            </a:r>
            <a:r>
              <a:rPr lang="en-GB" dirty="0" smtClean="0"/>
              <a:t>, </a:t>
            </a:r>
            <a:r>
              <a:rPr lang="en-GB" dirty="0" err="1" smtClean="0"/>
              <a:t>documentación</a:t>
            </a:r>
            <a:r>
              <a:rPr lang="en-GB" dirty="0" smtClean="0"/>
              <a:t> de </a:t>
            </a:r>
            <a:r>
              <a:rPr lang="en-GB" dirty="0" err="1" smtClean="0"/>
              <a:t>cierre</a:t>
            </a:r>
            <a:endParaRPr lang="en-GB" dirty="0"/>
          </a:p>
          <a:p>
            <a:r>
              <a:rPr lang="en-GB" dirty="0" err="1" smtClean="0"/>
              <a:t>Revisión</a:t>
            </a:r>
            <a:r>
              <a:rPr lang="en-GB" dirty="0" smtClean="0"/>
              <a:t> de </a:t>
            </a:r>
            <a:r>
              <a:rPr lang="en-GB" dirty="0" err="1" smtClean="0"/>
              <a:t>contrato</a:t>
            </a:r>
            <a:r>
              <a:rPr lang="en-GB" dirty="0" smtClean="0"/>
              <a:t> y </a:t>
            </a:r>
            <a:r>
              <a:rPr lang="en-GB" dirty="0" err="1" smtClean="0"/>
              <a:t>cierre</a:t>
            </a:r>
            <a:endParaRPr lang="en-GB" dirty="0" smtClean="0"/>
          </a:p>
          <a:p>
            <a:r>
              <a:rPr lang="es-ES" dirty="0" smtClean="0"/>
              <a:t>Disposición de activos y reasignación del equipo.</a:t>
            </a:r>
            <a:endParaRPr lang="en-GB" dirty="0" smtClean="0"/>
          </a:p>
          <a:p>
            <a:r>
              <a:rPr lang="es-ES" dirty="0" smtClean="0"/>
              <a:t>Realizar Enviar la revisión del Proyecto</a:t>
            </a:r>
          </a:p>
          <a:p>
            <a:r>
              <a:rPr lang="es-ES" dirty="0" smtClean="0"/>
              <a:t>Firma formal del Patrocinador del Proyecto</a:t>
            </a:r>
            <a:endParaRPr lang="en-GB" dirty="0" smtClean="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45</a:t>
            </a:fld>
            <a:endParaRPr lang="en-US" dirty="0"/>
          </a:p>
        </p:txBody>
      </p:sp>
    </p:spTree>
    <p:extLst>
      <p:ext uri="{BB962C8B-B14F-4D97-AF65-F5344CB8AC3E}">
        <p14:creationId xmlns:p14="http://schemas.microsoft.com/office/powerpoint/2010/main" xmlns="" val="3755912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Revisiones</a:t>
            </a:r>
            <a:r>
              <a:rPr lang="en-US" dirty="0" smtClean="0"/>
              <a:t> del </a:t>
            </a:r>
            <a:r>
              <a:rPr lang="en-US" dirty="0" err="1" smtClean="0"/>
              <a:t>Proyecto</a:t>
            </a:r>
            <a:endParaRPr lang="en-US" dirty="0"/>
          </a:p>
        </p:txBody>
      </p:sp>
      <p:grpSp>
        <p:nvGrpSpPr>
          <p:cNvPr id="9" name="Group 8"/>
          <p:cNvGrpSpPr/>
          <p:nvPr/>
        </p:nvGrpSpPr>
        <p:grpSpPr>
          <a:xfrm>
            <a:off x="914400" y="2068044"/>
            <a:ext cx="1524000" cy="2245995"/>
            <a:chOff x="685800" y="1087756"/>
            <a:chExt cx="1752446" cy="2529839"/>
          </a:xfrm>
        </p:grpSpPr>
        <p:pic>
          <p:nvPicPr>
            <p:cNvPr id="40962" name="Picture 2" descr="http://elanwellnesscenter.com/wp-content/uploads/2012/01/blank-clipboard-icon.jpg"/>
            <p:cNvPicPr>
              <a:picLocks noChangeAspect="1" noChangeArrowheads="1"/>
            </p:cNvPicPr>
            <p:nvPr/>
          </p:nvPicPr>
          <p:blipFill rotWithShape="1">
            <a:blip r:embed="rId2" cstate="print">
              <a:grayscl/>
              <a:extLst>
                <a:ext uri="{28A0092B-C50C-407E-A947-70E740481C1C}">
                  <a14:useLocalDpi xmlns:a14="http://schemas.microsoft.com/office/drawing/2010/main" xmlns="" val="0"/>
                </a:ext>
              </a:extLst>
            </a:blip>
            <a:srcRect l="22468" t="1780" r="23102"/>
            <a:stretch/>
          </p:blipFill>
          <p:spPr bwMode="auto">
            <a:xfrm>
              <a:off x="685800" y="1087756"/>
              <a:ext cx="1752446" cy="252983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990600" y="1752600"/>
              <a:ext cx="233364" cy="914400"/>
              <a:chOff x="990600" y="1752600"/>
              <a:chExt cx="233364" cy="914400"/>
            </a:xfrm>
          </p:grpSpPr>
          <p:sp>
            <p:nvSpPr>
              <p:cNvPr id="4" name="Rectangle 3"/>
              <p:cNvSpPr/>
              <p:nvPr/>
            </p:nvSpPr>
            <p:spPr>
              <a:xfrm>
                <a:off x="990600" y="1752600"/>
                <a:ext cx="228600" cy="1524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p:cNvSpPr/>
              <p:nvPr/>
            </p:nvSpPr>
            <p:spPr>
              <a:xfrm>
                <a:off x="995364" y="2009775"/>
                <a:ext cx="228600" cy="1524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p:cNvSpPr/>
              <p:nvPr/>
            </p:nvSpPr>
            <p:spPr>
              <a:xfrm>
                <a:off x="990600" y="2276476"/>
                <a:ext cx="228600" cy="1524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990600" y="2514600"/>
                <a:ext cx="228600" cy="1524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Picture 3" descr="C:\Users\jbcaaa\AppData\Local\Microsoft\Windows\Temporary Internet Files\Content.IE5\XXMMF9LB\MM900185588[1].gif"/>
              <p:cNvPicPr>
                <a:picLocks noChangeAspect="1" noChangeArrowheads="1" noCrop="1"/>
              </p:cNvPicPr>
              <p:nvPr/>
            </p:nvPicPr>
            <p:blipFill>
              <a:blip r:embed="rId3" cstate="print">
                <a:grayscl/>
                <a:extLst>
                  <a:ext uri="{28A0092B-C50C-407E-A947-70E740481C1C}">
                    <a14:useLocalDpi xmlns:a14="http://schemas.microsoft.com/office/drawing/2010/main" xmlns="" val="0"/>
                  </a:ext>
                </a:extLst>
              </a:blip>
              <a:srcRect/>
              <a:stretch>
                <a:fillRect/>
              </a:stretch>
            </p:blipFill>
            <p:spPr bwMode="auto">
              <a:xfrm>
                <a:off x="995364" y="1778794"/>
                <a:ext cx="164885" cy="10001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jbcaaa\AppData\Local\Microsoft\Windows\Temporary Internet Files\Content.IE5\XXMMF9LB\MM900185588[1].gif"/>
              <p:cNvPicPr>
                <a:picLocks noChangeAspect="1" noChangeArrowheads="1" noCrop="1"/>
              </p:cNvPicPr>
              <p:nvPr/>
            </p:nvPicPr>
            <p:blipFill>
              <a:blip r:embed="rId3" cstate="print">
                <a:grayscl/>
                <a:extLst>
                  <a:ext uri="{28A0092B-C50C-407E-A947-70E740481C1C}">
                    <a14:useLocalDpi xmlns:a14="http://schemas.microsoft.com/office/drawing/2010/main" xmlns="" val="0"/>
                  </a:ext>
                </a:extLst>
              </a:blip>
              <a:srcRect/>
              <a:stretch>
                <a:fillRect/>
              </a:stretch>
            </p:blipFill>
            <p:spPr bwMode="auto">
              <a:xfrm>
                <a:off x="1027221" y="2035969"/>
                <a:ext cx="164885" cy="100012"/>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12" name="Slide Number Placeholder 11"/>
          <p:cNvSpPr>
            <a:spLocks noGrp="1"/>
          </p:cNvSpPr>
          <p:nvPr>
            <p:ph type="sldNum" sz="quarter" idx="12"/>
          </p:nvPr>
        </p:nvSpPr>
        <p:spPr/>
        <p:txBody>
          <a:bodyPr/>
          <a:lstStyle/>
          <a:p>
            <a:fld id="{4BE819A1-3DD8-4179-BFD0-BF7D359F8DBD}" type="slidenum">
              <a:rPr lang="en-US" smtClean="0"/>
              <a:pPr/>
              <a:t>46</a:t>
            </a:fld>
            <a:endParaRPr lang="en-US" dirty="0"/>
          </a:p>
        </p:txBody>
      </p:sp>
    </p:spTree>
    <p:extLst>
      <p:ext uri="{BB962C8B-B14F-4D97-AF65-F5344CB8AC3E}">
        <p14:creationId xmlns:p14="http://schemas.microsoft.com/office/powerpoint/2010/main" xmlns="" val="2740069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6" name="Rectangle 2"/>
          <p:cNvSpPr>
            <a:spLocks noGrp="1" noChangeArrowheads="1"/>
          </p:cNvSpPr>
          <p:nvPr>
            <p:ph type="title"/>
          </p:nvPr>
        </p:nvSpPr>
        <p:spPr/>
        <p:txBody>
          <a:bodyPr/>
          <a:lstStyle/>
          <a:p>
            <a:r>
              <a:rPr lang="en-GB" dirty="0" err="1" smtClean="0"/>
              <a:t>Tipos</a:t>
            </a:r>
            <a:r>
              <a:rPr lang="en-GB" dirty="0" smtClean="0"/>
              <a:t> de </a:t>
            </a:r>
            <a:r>
              <a:rPr lang="en-GB" dirty="0" err="1" smtClean="0"/>
              <a:t>Revisiones</a:t>
            </a:r>
            <a:endParaRPr lang="en-GB" sz="2400" dirty="0"/>
          </a:p>
        </p:txBody>
      </p:sp>
      <p:grpSp>
        <p:nvGrpSpPr>
          <p:cNvPr id="1716227" name="Group 3"/>
          <p:cNvGrpSpPr>
            <a:grpSpLocks/>
          </p:cNvGrpSpPr>
          <p:nvPr/>
        </p:nvGrpSpPr>
        <p:grpSpPr bwMode="auto">
          <a:xfrm>
            <a:off x="640176" y="1781177"/>
            <a:ext cx="6719181" cy="3279777"/>
            <a:chOff x="783" y="1122"/>
            <a:chExt cx="4233" cy="2066"/>
          </a:xfrm>
        </p:grpSpPr>
        <p:sp>
          <p:nvSpPr>
            <p:cNvPr id="1716228" name="Rectangle 4"/>
            <p:cNvSpPr>
              <a:spLocks noChangeArrowheads="1"/>
            </p:cNvSpPr>
            <p:nvPr/>
          </p:nvSpPr>
          <p:spPr bwMode="auto">
            <a:xfrm>
              <a:off x="1645" y="1975"/>
              <a:ext cx="116" cy="23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spAutoFit/>
            </a:bodyPr>
            <a:lstStyle/>
            <a:p>
              <a:endParaRPr lang="en-US" dirty="0"/>
            </a:p>
          </p:txBody>
        </p:sp>
        <p:sp>
          <p:nvSpPr>
            <p:cNvPr id="1716230" name="Rectangle 6"/>
            <p:cNvSpPr>
              <a:spLocks noChangeArrowheads="1"/>
            </p:cNvSpPr>
            <p:nvPr/>
          </p:nvSpPr>
          <p:spPr bwMode="auto">
            <a:xfrm>
              <a:off x="3922" y="1976"/>
              <a:ext cx="116" cy="23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spAutoFit/>
            </a:bodyPr>
            <a:lstStyle/>
            <a:p>
              <a:endParaRPr lang="en-US" dirty="0"/>
            </a:p>
          </p:txBody>
        </p:sp>
        <p:sp>
          <p:nvSpPr>
            <p:cNvPr id="1716232" name="Text Box 8"/>
            <p:cNvSpPr txBox="1">
              <a:spLocks noChangeArrowheads="1"/>
            </p:cNvSpPr>
            <p:nvPr/>
          </p:nvSpPr>
          <p:spPr bwMode="auto">
            <a:xfrm>
              <a:off x="2461" y="1122"/>
              <a:ext cx="968" cy="291"/>
            </a:xfrm>
            <a:prstGeom prst="rect">
              <a:avLst/>
            </a:prstGeom>
            <a:noFill/>
            <a:ln w="9525">
              <a:noFill/>
              <a:miter lim="800000"/>
              <a:headEnd/>
              <a:tailEnd/>
            </a:ln>
            <a:effectLst/>
          </p:spPr>
          <p:txBody>
            <a:bodyPr wrap="none">
              <a:spAutoFit/>
            </a:bodyPr>
            <a:lstStyle/>
            <a:p>
              <a:r>
                <a:rPr lang="en-GB" sz="2400" b="1" dirty="0" err="1" smtClean="0">
                  <a:latin typeface="+mn-lt"/>
                </a:rPr>
                <a:t>Revisiones</a:t>
              </a:r>
              <a:endParaRPr lang="en-GB" sz="2400" b="1" dirty="0">
                <a:latin typeface="+mn-lt"/>
              </a:endParaRPr>
            </a:p>
          </p:txBody>
        </p:sp>
        <p:sp>
          <p:nvSpPr>
            <p:cNvPr id="1716233" name="Rectangle 9"/>
            <p:cNvSpPr>
              <a:spLocks noChangeArrowheads="1"/>
            </p:cNvSpPr>
            <p:nvPr/>
          </p:nvSpPr>
          <p:spPr bwMode="auto">
            <a:xfrm>
              <a:off x="1067" y="2670"/>
              <a:ext cx="116" cy="23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spAutoFit/>
            </a:bodyPr>
            <a:lstStyle/>
            <a:p>
              <a:endParaRPr lang="en-US" dirty="0"/>
            </a:p>
          </p:txBody>
        </p:sp>
        <p:sp>
          <p:nvSpPr>
            <p:cNvPr id="1716235" name="Rectangle 11"/>
            <p:cNvSpPr>
              <a:spLocks noChangeArrowheads="1"/>
            </p:cNvSpPr>
            <p:nvPr/>
          </p:nvSpPr>
          <p:spPr bwMode="auto">
            <a:xfrm>
              <a:off x="2216" y="2679"/>
              <a:ext cx="116" cy="23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spAutoFit/>
            </a:bodyPr>
            <a:lstStyle/>
            <a:p>
              <a:endParaRPr lang="en-US" dirty="0"/>
            </a:p>
          </p:txBody>
        </p:sp>
        <p:cxnSp>
          <p:nvCxnSpPr>
            <p:cNvPr id="1716243" name="AutoShape 19"/>
            <p:cNvCxnSpPr>
              <a:cxnSpLocks noChangeShapeType="1"/>
              <a:stCxn id="1716230" idx="2"/>
              <a:endCxn id="1716237" idx="0"/>
            </p:cNvCxnSpPr>
            <p:nvPr/>
          </p:nvCxnSpPr>
          <p:spPr bwMode="auto">
            <a:xfrm rot="5400000">
              <a:off x="3461" y="2158"/>
              <a:ext cx="468" cy="571"/>
            </a:xfrm>
            <a:prstGeom prst="bentConnector3">
              <a:avLst>
                <a:gd name="adj1" fmla="val 50000"/>
              </a:avLst>
            </a:prstGeom>
            <a:noFill/>
            <a:ln w="9525">
              <a:solidFill>
                <a:srgbClr val="808080"/>
              </a:solidFill>
              <a:miter lim="800000"/>
              <a:headEnd/>
              <a:tailEnd/>
            </a:ln>
            <a:effectLst/>
          </p:spPr>
        </p:cxnSp>
        <p:sp>
          <p:nvSpPr>
            <p:cNvPr id="1716237" name="Rectangle 13"/>
            <p:cNvSpPr>
              <a:spLocks noChangeArrowheads="1"/>
            </p:cNvSpPr>
            <p:nvPr/>
          </p:nvSpPr>
          <p:spPr bwMode="auto">
            <a:xfrm>
              <a:off x="3351" y="2677"/>
              <a:ext cx="116" cy="23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spAutoFit/>
            </a:bodyPr>
            <a:lstStyle/>
            <a:p>
              <a:endParaRPr lang="en-US" dirty="0"/>
            </a:p>
          </p:txBody>
        </p:sp>
        <p:sp>
          <p:nvSpPr>
            <p:cNvPr id="1716238" name="Text Box 14"/>
            <p:cNvSpPr txBox="1">
              <a:spLocks noChangeArrowheads="1"/>
            </p:cNvSpPr>
            <p:nvPr/>
          </p:nvSpPr>
          <p:spPr bwMode="auto">
            <a:xfrm>
              <a:off x="2977" y="2606"/>
              <a:ext cx="1014" cy="40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err="1" smtClean="0"/>
                <a:t>Revisión</a:t>
              </a:r>
              <a:r>
                <a:rPr lang="en-GB" dirty="0" smtClean="0"/>
                <a:t> Pos-</a:t>
              </a:r>
              <a:r>
                <a:rPr lang="en-GB" dirty="0" err="1" smtClean="0"/>
                <a:t>Proyecto</a:t>
              </a:r>
              <a:endParaRPr lang="en-GB" dirty="0"/>
            </a:p>
          </p:txBody>
        </p:sp>
        <p:cxnSp>
          <p:nvCxnSpPr>
            <p:cNvPr id="1716244" name="AutoShape 20"/>
            <p:cNvCxnSpPr>
              <a:cxnSpLocks noChangeShapeType="1"/>
              <a:stCxn id="1716230" idx="2"/>
              <a:endCxn id="1716239" idx="0"/>
            </p:cNvCxnSpPr>
            <p:nvPr/>
          </p:nvCxnSpPr>
          <p:spPr bwMode="auto">
            <a:xfrm rot="16200000" flipH="1">
              <a:off x="4036" y="2153"/>
              <a:ext cx="467" cy="578"/>
            </a:xfrm>
            <a:prstGeom prst="bentConnector3">
              <a:avLst>
                <a:gd name="adj1" fmla="val 50000"/>
              </a:avLst>
            </a:prstGeom>
            <a:noFill/>
            <a:ln w="9525">
              <a:solidFill>
                <a:srgbClr val="808080"/>
              </a:solidFill>
              <a:miter lim="800000"/>
              <a:headEnd/>
              <a:tailEnd/>
            </a:ln>
            <a:effectLst/>
          </p:spPr>
        </p:cxnSp>
        <p:sp>
          <p:nvSpPr>
            <p:cNvPr id="1716239" name="Rectangle 15"/>
            <p:cNvSpPr>
              <a:spLocks noChangeArrowheads="1"/>
            </p:cNvSpPr>
            <p:nvPr/>
          </p:nvSpPr>
          <p:spPr bwMode="auto">
            <a:xfrm>
              <a:off x="4500" y="2676"/>
              <a:ext cx="116" cy="23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spAutoFit/>
            </a:bodyPr>
            <a:lstStyle/>
            <a:p>
              <a:endParaRPr lang="en-US" dirty="0"/>
            </a:p>
          </p:txBody>
        </p:sp>
        <p:sp>
          <p:nvSpPr>
            <p:cNvPr id="1716231" name="Text Box 7"/>
            <p:cNvSpPr txBox="1">
              <a:spLocks noChangeArrowheads="1"/>
            </p:cNvSpPr>
            <p:nvPr/>
          </p:nvSpPr>
          <p:spPr bwMode="auto">
            <a:xfrm>
              <a:off x="3591" y="1905"/>
              <a:ext cx="800" cy="58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r>
                <a:rPr lang="en-GB" b="1" dirty="0" err="1" smtClean="0">
                  <a:solidFill>
                    <a:schemeClr val="bg1"/>
                  </a:solidFill>
                  <a:latin typeface="+mn-lt"/>
                </a:rPr>
                <a:t>Después</a:t>
              </a:r>
              <a:r>
                <a:rPr lang="en-GB" b="1" dirty="0" smtClean="0">
                  <a:solidFill>
                    <a:schemeClr val="bg1"/>
                  </a:solidFill>
                  <a:latin typeface="+mn-lt"/>
                </a:rPr>
                <a:t> del </a:t>
              </a:r>
              <a:r>
                <a:rPr lang="en-GB" b="1" dirty="0" err="1" smtClean="0">
                  <a:solidFill>
                    <a:schemeClr val="bg1"/>
                  </a:solidFill>
                  <a:latin typeface="+mn-lt"/>
                </a:rPr>
                <a:t>Proyecto</a:t>
              </a:r>
              <a:endParaRPr lang="en-GB" b="1" dirty="0">
                <a:solidFill>
                  <a:schemeClr val="bg1"/>
                </a:solidFill>
                <a:latin typeface="+mn-lt"/>
              </a:endParaRPr>
            </a:p>
          </p:txBody>
        </p:sp>
        <p:sp>
          <p:nvSpPr>
            <p:cNvPr id="1716240" name="Text Box 16"/>
            <p:cNvSpPr txBox="1">
              <a:spLocks noChangeArrowheads="1"/>
            </p:cNvSpPr>
            <p:nvPr/>
          </p:nvSpPr>
          <p:spPr bwMode="auto">
            <a:xfrm>
              <a:off x="4216" y="2606"/>
              <a:ext cx="800" cy="58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defPPr>
                <a:defRPr lang="en-US"/>
              </a:defPPr>
              <a:lvl1pP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err="1" smtClean="0"/>
                <a:t>Revisión</a:t>
              </a:r>
              <a:r>
                <a:rPr lang="en-GB" dirty="0" smtClean="0"/>
                <a:t> de los </a:t>
              </a:r>
              <a:r>
                <a:rPr lang="en-GB" dirty="0" err="1" smtClean="0"/>
                <a:t>Beneficios</a:t>
              </a:r>
              <a:endParaRPr lang="en-GB" dirty="0"/>
            </a:p>
          </p:txBody>
        </p:sp>
        <p:cxnSp>
          <p:nvCxnSpPr>
            <p:cNvPr id="1716241" name="AutoShape 17"/>
            <p:cNvCxnSpPr>
              <a:cxnSpLocks noChangeShapeType="1"/>
              <a:stCxn id="1716228" idx="2"/>
              <a:endCxn id="1716233" idx="0"/>
            </p:cNvCxnSpPr>
            <p:nvPr/>
          </p:nvCxnSpPr>
          <p:spPr bwMode="auto">
            <a:xfrm rot="5400000">
              <a:off x="1183" y="2150"/>
              <a:ext cx="462" cy="578"/>
            </a:xfrm>
            <a:prstGeom prst="bentConnector3">
              <a:avLst>
                <a:gd name="adj1" fmla="val 50000"/>
              </a:avLst>
            </a:prstGeom>
            <a:noFill/>
            <a:ln w="9525">
              <a:solidFill>
                <a:srgbClr val="808080"/>
              </a:solidFill>
              <a:miter lim="800000"/>
              <a:headEnd/>
              <a:tailEnd/>
            </a:ln>
            <a:effectLst/>
          </p:spPr>
        </p:cxnSp>
        <p:cxnSp>
          <p:nvCxnSpPr>
            <p:cNvPr id="1716242" name="AutoShape 18"/>
            <p:cNvCxnSpPr>
              <a:cxnSpLocks noChangeShapeType="1"/>
              <a:stCxn id="1716228" idx="2"/>
              <a:endCxn id="1716235" idx="0"/>
            </p:cNvCxnSpPr>
            <p:nvPr/>
          </p:nvCxnSpPr>
          <p:spPr bwMode="auto">
            <a:xfrm rot="16200000" flipH="1">
              <a:off x="1753" y="2158"/>
              <a:ext cx="471" cy="571"/>
            </a:xfrm>
            <a:prstGeom prst="bentConnector3">
              <a:avLst>
                <a:gd name="adj1" fmla="val 50000"/>
              </a:avLst>
            </a:prstGeom>
            <a:noFill/>
            <a:ln w="9525">
              <a:solidFill>
                <a:srgbClr val="808080"/>
              </a:solidFill>
              <a:miter lim="800000"/>
              <a:headEnd/>
              <a:tailEnd/>
            </a:ln>
            <a:effectLst/>
          </p:spPr>
        </p:cxnSp>
        <p:sp>
          <p:nvSpPr>
            <p:cNvPr id="1716245" name="AutoShape 21"/>
            <p:cNvSpPr>
              <a:spLocks noChangeArrowheads="1"/>
            </p:cNvSpPr>
            <p:nvPr/>
          </p:nvSpPr>
          <p:spPr bwMode="auto">
            <a:xfrm rot="3008555">
              <a:off x="2182" y="1400"/>
              <a:ext cx="231" cy="269"/>
            </a:xfrm>
            <a:prstGeom prst="downArrow">
              <a:avLst>
                <a:gd name="adj1" fmla="val 50000"/>
                <a:gd name="adj2" fmla="val 29920"/>
              </a:avLst>
            </a:prstGeom>
            <a:solidFill>
              <a:srgbClr val="0070C0"/>
            </a:solidFill>
            <a:ln>
              <a:headEnd/>
              <a:tailEnd/>
            </a:ln>
          </p:spPr>
          <p:style>
            <a:lnRef idx="1">
              <a:schemeClr val="accent2"/>
            </a:lnRef>
            <a:fillRef idx="3">
              <a:schemeClr val="accent2"/>
            </a:fillRef>
            <a:effectRef idx="2">
              <a:schemeClr val="accent2"/>
            </a:effectRef>
            <a:fontRef idx="minor">
              <a:schemeClr val="lt1"/>
            </a:fontRef>
          </p:style>
          <p:txBody>
            <a:bodyPr wrap="none" anchor="ctr">
              <a:spAutoFit/>
            </a:bodyPr>
            <a:lstStyle/>
            <a:p>
              <a:endParaRPr lang="en-US" dirty="0"/>
            </a:p>
          </p:txBody>
        </p:sp>
        <p:sp>
          <p:nvSpPr>
            <p:cNvPr id="1716246" name="AutoShape 22"/>
            <p:cNvSpPr>
              <a:spLocks noChangeArrowheads="1"/>
            </p:cNvSpPr>
            <p:nvPr/>
          </p:nvSpPr>
          <p:spPr bwMode="auto">
            <a:xfrm rot="18591445" flipH="1">
              <a:off x="3235" y="1395"/>
              <a:ext cx="231" cy="269"/>
            </a:xfrm>
            <a:prstGeom prst="downArrow">
              <a:avLst>
                <a:gd name="adj1" fmla="val 50000"/>
                <a:gd name="adj2" fmla="val 29920"/>
              </a:avLst>
            </a:prstGeom>
            <a:solidFill>
              <a:srgbClr val="0070C0"/>
            </a:solidFill>
            <a:ln>
              <a:headEnd/>
              <a:tailEnd/>
            </a:ln>
          </p:spPr>
          <p:style>
            <a:lnRef idx="1">
              <a:schemeClr val="accent2"/>
            </a:lnRef>
            <a:fillRef idx="3">
              <a:schemeClr val="accent2"/>
            </a:fillRef>
            <a:effectRef idx="2">
              <a:schemeClr val="accent2"/>
            </a:effectRef>
            <a:fontRef idx="minor">
              <a:schemeClr val="lt1"/>
            </a:fontRef>
          </p:style>
          <p:txBody>
            <a:bodyPr wrap="none" anchor="ctr">
              <a:spAutoFit/>
            </a:bodyPr>
            <a:lstStyle/>
            <a:p>
              <a:endParaRPr lang="en-US" dirty="0"/>
            </a:p>
          </p:txBody>
        </p:sp>
        <p:sp>
          <p:nvSpPr>
            <p:cNvPr id="1716234" name="Text Box 10"/>
            <p:cNvSpPr txBox="1">
              <a:spLocks noChangeArrowheads="1"/>
            </p:cNvSpPr>
            <p:nvPr/>
          </p:nvSpPr>
          <p:spPr bwMode="auto">
            <a:xfrm>
              <a:off x="783" y="2610"/>
              <a:ext cx="800" cy="4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err="1" smtClean="0"/>
                <a:t>Revisión</a:t>
              </a:r>
              <a:r>
                <a:rPr lang="en-GB" dirty="0" smtClean="0"/>
                <a:t> de </a:t>
              </a:r>
              <a:r>
                <a:rPr lang="en-GB" dirty="0" err="1" smtClean="0"/>
                <a:t>las</a:t>
              </a:r>
              <a:r>
                <a:rPr lang="en-GB" dirty="0" smtClean="0"/>
                <a:t> </a:t>
              </a:r>
              <a:r>
                <a:rPr lang="en-GB" dirty="0" err="1" smtClean="0"/>
                <a:t>Fases</a:t>
              </a:r>
              <a:endParaRPr lang="en-GB" dirty="0"/>
            </a:p>
          </p:txBody>
        </p:sp>
        <p:sp>
          <p:nvSpPr>
            <p:cNvPr id="1716236" name="Text Box 12"/>
            <p:cNvSpPr txBox="1">
              <a:spLocks noChangeArrowheads="1"/>
            </p:cNvSpPr>
            <p:nvPr/>
          </p:nvSpPr>
          <p:spPr bwMode="auto">
            <a:xfrm>
              <a:off x="1942" y="2610"/>
              <a:ext cx="800" cy="4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r>
                <a:rPr lang="en-GB" b="1" dirty="0" err="1" smtClean="0">
                  <a:solidFill>
                    <a:schemeClr val="bg1"/>
                  </a:solidFill>
                  <a:latin typeface="+mn-lt"/>
                </a:rPr>
                <a:t>Revisión</a:t>
              </a:r>
              <a:r>
                <a:rPr lang="en-GB" b="1" dirty="0" smtClean="0">
                  <a:solidFill>
                    <a:schemeClr val="bg1"/>
                  </a:solidFill>
                  <a:latin typeface="+mn-lt"/>
                </a:rPr>
                <a:t> de </a:t>
              </a:r>
              <a:r>
                <a:rPr lang="en-GB" b="1" dirty="0" err="1" smtClean="0">
                  <a:solidFill>
                    <a:schemeClr val="bg1"/>
                  </a:solidFill>
                  <a:latin typeface="+mn-lt"/>
                </a:rPr>
                <a:t>las</a:t>
              </a:r>
              <a:r>
                <a:rPr lang="en-GB" b="1" dirty="0" smtClean="0">
                  <a:solidFill>
                    <a:schemeClr val="bg1"/>
                  </a:solidFill>
                  <a:latin typeface="+mn-lt"/>
                </a:rPr>
                <a:t> </a:t>
              </a:r>
              <a:r>
                <a:rPr lang="en-GB" b="1" dirty="0" err="1" smtClean="0">
                  <a:solidFill>
                    <a:schemeClr val="bg1"/>
                  </a:solidFill>
                  <a:latin typeface="+mn-lt"/>
                </a:rPr>
                <a:t>Etapas</a:t>
              </a:r>
              <a:endParaRPr lang="en-GB" b="1" dirty="0">
                <a:solidFill>
                  <a:schemeClr val="bg1"/>
                </a:solidFill>
                <a:latin typeface="+mn-lt"/>
              </a:endParaRPr>
            </a:p>
          </p:txBody>
        </p:sp>
        <p:sp>
          <p:nvSpPr>
            <p:cNvPr id="1716229" name="Text Box 5"/>
            <p:cNvSpPr txBox="1">
              <a:spLocks noChangeArrowheads="1"/>
            </p:cNvSpPr>
            <p:nvPr/>
          </p:nvSpPr>
          <p:spPr bwMode="auto">
            <a:xfrm>
              <a:off x="1320" y="1905"/>
              <a:ext cx="800" cy="4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smtClean="0"/>
                <a:t>Durante el </a:t>
              </a:r>
              <a:r>
                <a:rPr lang="en-GB" dirty="0" err="1" smtClean="0"/>
                <a:t>proyecto</a:t>
              </a:r>
              <a:endParaRPr lang="en-GB"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47</a:t>
            </a:fld>
            <a:endParaRPr lang="en-US" dirty="0"/>
          </a:p>
        </p:txBody>
      </p:sp>
    </p:spTree>
    <p:extLst>
      <p:ext uri="{BB962C8B-B14F-4D97-AF65-F5344CB8AC3E}">
        <p14:creationId xmlns:p14="http://schemas.microsoft.com/office/powerpoint/2010/main" xmlns="" val="19657589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forwardflowfoundation.org/wp-content/uploads/2010/05/Board-tab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2711847"/>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192514" name="Rectangle 2"/>
          <p:cNvSpPr>
            <a:spLocks noGrp="1" noChangeArrowheads="1"/>
          </p:cNvSpPr>
          <p:nvPr>
            <p:ph type="title"/>
          </p:nvPr>
        </p:nvSpPr>
        <p:spPr/>
        <p:txBody>
          <a:bodyPr/>
          <a:lstStyle/>
          <a:p>
            <a:pPr eaLnBrk="1" hangingPunct="1"/>
            <a:r>
              <a:rPr lang="en-GB" dirty="0" err="1" smtClean="0"/>
              <a:t>Revisión</a:t>
            </a:r>
            <a:r>
              <a:rPr lang="en-GB" dirty="0" smtClean="0"/>
              <a:t> de </a:t>
            </a:r>
            <a:r>
              <a:rPr lang="en-GB" dirty="0" err="1" smtClean="0"/>
              <a:t>Calidad</a:t>
            </a:r>
            <a:endParaRPr lang="en-GB" sz="2400" dirty="0" smtClean="0"/>
          </a:p>
        </p:txBody>
      </p:sp>
      <p:sp>
        <p:nvSpPr>
          <p:cNvPr id="47" name="Text Box 28"/>
          <p:cNvSpPr txBox="1">
            <a:spLocks noChangeArrowheads="1"/>
          </p:cNvSpPr>
          <p:nvPr/>
        </p:nvSpPr>
        <p:spPr bwMode="auto">
          <a:xfrm>
            <a:off x="4953000" y="1524000"/>
            <a:ext cx="1151277" cy="369332"/>
          </a:xfrm>
          <a:prstGeom prst="rect">
            <a:avLst/>
          </a:prstGeom>
          <a:noFill/>
          <a:ln w="9525">
            <a:noFill/>
            <a:miter lim="800000"/>
            <a:headEnd/>
            <a:tailEnd/>
          </a:ln>
        </p:spPr>
        <p:txBody>
          <a:bodyPr wrap="none">
            <a:spAutoFit/>
          </a:bodyPr>
          <a:lstStyle/>
          <a:p>
            <a:r>
              <a:rPr lang="en-GB" b="1" dirty="0" err="1" smtClean="0">
                <a:latin typeface="+mn-lt"/>
              </a:rPr>
              <a:t>Secretario</a:t>
            </a:r>
            <a:endParaRPr lang="en-GB" b="1" dirty="0">
              <a:latin typeface="+mn-lt"/>
            </a:endParaRPr>
          </a:p>
        </p:txBody>
      </p:sp>
      <p:sp>
        <p:nvSpPr>
          <p:cNvPr id="48" name="Text Box 39"/>
          <p:cNvSpPr txBox="1">
            <a:spLocks noChangeArrowheads="1"/>
          </p:cNvSpPr>
          <p:nvPr/>
        </p:nvSpPr>
        <p:spPr bwMode="auto">
          <a:xfrm>
            <a:off x="2971800" y="1524000"/>
            <a:ext cx="1939570" cy="369332"/>
          </a:xfrm>
          <a:prstGeom prst="rect">
            <a:avLst/>
          </a:prstGeom>
          <a:noFill/>
          <a:ln w="9525">
            <a:noFill/>
            <a:miter lim="800000"/>
            <a:headEnd/>
            <a:tailEnd/>
          </a:ln>
        </p:spPr>
        <p:txBody>
          <a:bodyPr wrap="none">
            <a:spAutoFit/>
          </a:bodyPr>
          <a:lstStyle/>
          <a:p>
            <a:r>
              <a:rPr lang="en-GB" b="1" dirty="0" err="1" smtClean="0">
                <a:latin typeface="+mn-lt"/>
              </a:rPr>
              <a:t>Partes</a:t>
            </a:r>
            <a:r>
              <a:rPr lang="en-GB" b="1" dirty="0" smtClean="0">
                <a:latin typeface="+mn-lt"/>
              </a:rPr>
              <a:t> </a:t>
            </a:r>
            <a:r>
              <a:rPr lang="en-GB" b="1" dirty="0" err="1" smtClean="0">
                <a:latin typeface="+mn-lt"/>
              </a:rPr>
              <a:t>Interesadas</a:t>
            </a:r>
            <a:endParaRPr lang="en-GB" b="1" dirty="0">
              <a:latin typeface="+mn-lt"/>
            </a:endParaRPr>
          </a:p>
        </p:txBody>
      </p:sp>
      <p:sp>
        <p:nvSpPr>
          <p:cNvPr id="49" name="Text Box 40"/>
          <p:cNvSpPr txBox="1">
            <a:spLocks noChangeArrowheads="1"/>
          </p:cNvSpPr>
          <p:nvPr/>
        </p:nvSpPr>
        <p:spPr bwMode="auto">
          <a:xfrm>
            <a:off x="7010400" y="3523932"/>
            <a:ext cx="1203086" cy="369332"/>
          </a:xfrm>
          <a:prstGeom prst="rect">
            <a:avLst/>
          </a:prstGeom>
          <a:noFill/>
          <a:ln w="9525">
            <a:noFill/>
            <a:miter lim="800000"/>
            <a:headEnd/>
            <a:tailEnd/>
          </a:ln>
        </p:spPr>
        <p:txBody>
          <a:bodyPr wrap="none">
            <a:spAutoFit/>
          </a:bodyPr>
          <a:lstStyle/>
          <a:p>
            <a:pPr algn="l"/>
            <a:r>
              <a:rPr lang="en-GB" b="1" dirty="0" err="1" smtClean="0">
                <a:latin typeface="+mn-lt"/>
              </a:rPr>
              <a:t>Presidente</a:t>
            </a:r>
            <a:endParaRPr lang="en-GB" b="1" dirty="0">
              <a:latin typeface="+mn-lt"/>
            </a:endParaRPr>
          </a:p>
        </p:txBody>
      </p:sp>
      <p:cxnSp>
        <p:nvCxnSpPr>
          <p:cNvPr id="9" name="Straight Arrow Connector 8"/>
          <p:cNvCxnSpPr>
            <a:stCxn id="48" idx="2"/>
          </p:cNvCxnSpPr>
          <p:nvPr/>
        </p:nvCxnSpPr>
        <p:spPr>
          <a:xfrm flipH="1">
            <a:off x="3124215" y="1893332"/>
            <a:ext cx="817370" cy="16880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657600" y="1893888"/>
            <a:ext cx="23020" cy="16300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680619" y="1893888"/>
            <a:ext cx="445690" cy="16300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8" idx="2"/>
          </p:cNvCxnSpPr>
          <p:nvPr/>
        </p:nvCxnSpPr>
        <p:spPr>
          <a:xfrm>
            <a:off x="3941585" y="1893332"/>
            <a:ext cx="630415" cy="16364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486400" y="1893888"/>
            <a:ext cx="76202" cy="16359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225381" y="3714750"/>
            <a:ext cx="78502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48</a:t>
            </a:fld>
            <a:endParaRPr lang="en-US" dirty="0"/>
          </a:p>
        </p:txBody>
      </p:sp>
    </p:spTree>
    <p:extLst>
      <p:ext uri="{BB962C8B-B14F-4D97-AF65-F5344CB8AC3E}">
        <p14:creationId xmlns:p14="http://schemas.microsoft.com/office/powerpoint/2010/main" xmlns="" val="7124754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Rectangle 2"/>
          <p:cNvSpPr>
            <a:spLocks noGrp="1" noChangeArrowheads="1"/>
          </p:cNvSpPr>
          <p:nvPr>
            <p:ph type="title"/>
          </p:nvPr>
        </p:nvSpPr>
        <p:spPr/>
        <p:txBody>
          <a:bodyPr/>
          <a:lstStyle/>
          <a:p>
            <a:r>
              <a:rPr lang="en-GB" dirty="0" err="1" smtClean="0"/>
              <a:t>Revisión</a:t>
            </a:r>
            <a:r>
              <a:rPr lang="en-GB" dirty="0" smtClean="0"/>
              <a:t> Pos </a:t>
            </a:r>
            <a:r>
              <a:rPr lang="en-GB" dirty="0" err="1" smtClean="0"/>
              <a:t>Proyecto</a:t>
            </a:r>
            <a:endParaRPr lang="en-US" dirty="0"/>
          </a:p>
        </p:txBody>
      </p:sp>
      <p:grpSp>
        <p:nvGrpSpPr>
          <p:cNvPr id="15" name="Group 14"/>
          <p:cNvGrpSpPr/>
          <p:nvPr/>
        </p:nvGrpSpPr>
        <p:grpSpPr>
          <a:xfrm>
            <a:off x="685800" y="1219201"/>
            <a:ext cx="8203952" cy="4878488"/>
            <a:chOff x="1786736" y="1611313"/>
            <a:chExt cx="7906522" cy="4464050"/>
          </a:xfrm>
        </p:grpSpPr>
        <p:sp>
          <p:nvSpPr>
            <p:cNvPr id="1718275" name="AutoShape 3"/>
            <p:cNvSpPr>
              <a:spLocks noChangeArrowheads="1"/>
            </p:cNvSpPr>
            <p:nvPr/>
          </p:nvSpPr>
          <p:spPr bwMode="auto">
            <a:xfrm>
              <a:off x="4810125" y="2716213"/>
              <a:ext cx="1508125" cy="1930400"/>
            </a:xfrm>
            <a:prstGeom prst="flowChartDocumen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wrap="none" anchor="ctr"/>
            <a:lstStyle/>
            <a:p>
              <a:pPr eaLnBrk="1" hangingPunct="1"/>
              <a:r>
                <a:rPr lang="en-GB" b="1" dirty="0" err="1" smtClean="0"/>
                <a:t>Informe</a:t>
              </a:r>
              <a:r>
                <a:rPr lang="en-GB" b="1" dirty="0" smtClean="0"/>
                <a:t> </a:t>
              </a:r>
            </a:p>
            <a:p>
              <a:pPr eaLnBrk="1" hangingPunct="1"/>
              <a:r>
                <a:rPr lang="en-GB" b="1" dirty="0" smtClean="0"/>
                <a:t>Pos </a:t>
              </a:r>
              <a:r>
                <a:rPr lang="en-GB" b="1" dirty="0" err="1" smtClean="0"/>
                <a:t>Proyecto</a:t>
              </a:r>
              <a:endParaRPr lang="en-US" b="1" dirty="0"/>
            </a:p>
          </p:txBody>
        </p:sp>
        <p:grpSp>
          <p:nvGrpSpPr>
            <p:cNvPr id="1718276" name="Group 4"/>
            <p:cNvGrpSpPr>
              <a:grpSpLocks/>
            </p:cNvGrpSpPr>
            <p:nvPr/>
          </p:nvGrpSpPr>
          <p:grpSpPr bwMode="auto">
            <a:xfrm>
              <a:off x="1786736" y="1611313"/>
              <a:ext cx="2770977" cy="4464050"/>
              <a:chOff x="1114" y="1015"/>
              <a:chExt cx="1611" cy="2812"/>
            </a:xfrm>
          </p:grpSpPr>
          <p:sp>
            <p:nvSpPr>
              <p:cNvPr id="1718277" name="Text Box 5"/>
              <p:cNvSpPr txBox="1">
                <a:spLocks noChangeArrowheads="1"/>
              </p:cNvSpPr>
              <p:nvPr/>
            </p:nvSpPr>
            <p:spPr bwMode="auto">
              <a:xfrm>
                <a:off x="1122" y="1015"/>
                <a:ext cx="1177" cy="373"/>
              </a:xfrm>
              <a:prstGeom prst="rect">
                <a:avLst/>
              </a:prstGeom>
              <a:noFill/>
              <a:ln w="12700" cap="sq">
                <a:noFill/>
                <a:miter lim="800000"/>
                <a:headEnd type="none" w="sm" len="sm"/>
                <a:tailEnd type="none" w="sm" len="sm"/>
              </a:ln>
              <a:effectLst/>
            </p:spPr>
            <p:txBody>
              <a:bodyPr>
                <a:spAutoFit/>
              </a:bodyPr>
              <a:lstStyle/>
              <a:p>
                <a:pPr algn="l" eaLnBrk="1" hangingPunct="1"/>
                <a:r>
                  <a:rPr lang="en-GB" b="1" dirty="0" err="1" smtClean="0"/>
                  <a:t>Historia</a:t>
                </a:r>
                <a:r>
                  <a:rPr lang="en-GB" b="1" dirty="0" smtClean="0"/>
                  <a:t> del </a:t>
                </a:r>
                <a:r>
                  <a:rPr lang="en-GB" b="1" dirty="0" err="1" smtClean="0"/>
                  <a:t>Proyecto</a:t>
                </a:r>
                <a:endParaRPr lang="en-US" b="1" dirty="0"/>
              </a:p>
            </p:txBody>
          </p:sp>
          <p:sp>
            <p:nvSpPr>
              <p:cNvPr id="1718278" name="Text Box 6"/>
              <p:cNvSpPr txBox="1">
                <a:spLocks noChangeArrowheads="1"/>
              </p:cNvSpPr>
              <p:nvPr/>
            </p:nvSpPr>
            <p:spPr bwMode="auto">
              <a:xfrm>
                <a:off x="1114" y="1335"/>
                <a:ext cx="1558" cy="1650"/>
              </a:xfrm>
              <a:prstGeom prst="rect">
                <a:avLst/>
              </a:prstGeom>
              <a:noFill/>
              <a:ln w="12700" cap="sq">
                <a:noFill/>
                <a:miter lim="800000"/>
                <a:headEnd type="none" w="sm" len="sm"/>
                <a:tailEnd type="none" w="sm" len="sm"/>
              </a:ln>
              <a:effectLst/>
            </p:spPr>
            <p:txBody>
              <a:bodyPr>
                <a:spAutoFit/>
              </a:bodyPr>
              <a:lstStyle/>
              <a:p>
                <a:pPr marL="174625" indent="-174625" algn="l" eaLnBrk="1" hangingPunct="1"/>
                <a:r>
                  <a:rPr lang="en-GB" b="1" dirty="0" err="1" smtClean="0"/>
                  <a:t>Desempeño</a:t>
                </a:r>
                <a:endParaRPr lang="en-GB" b="1" dirty="0"/>
              </a:p>
              <a:p>
                <a:pPr marL="174625" indent="-174625" algn="l" eaLnBrk="1" hangingPunct="1">
                  <a:buFontTx/>
                  <a:buChar char="•"/>
                </a:pPr>
                <a:r>
                  <a:rPr lang="en-GB" b="1" dirty="0" err="1" smtClean="0">
                    <a:solidFill>
                      <a:srgbClr val="020000"/>
                    </a:solidFill>
                  </a:rPr>
                  <a:t>Respecto</a:t>
                </a:r>
                <a:r>
                  <a:rPr lang="en-GB" b="1" dirty="0" smtClean="0">
                    <a:solidFill>
                      <a:srgbClr val="020000"/>
                    </a:solidFill>
                  </a:rPr>
                  <a:t> de los </a:t>
                </a:r>
                <a:r>
                  <a:rPr lang="en-GB" b="1" dirty="0" err="1" smtClean="0">
                    <a:solidFill>
                      <a:srgbClr val="020000"/>
                    </a:solidFill>
                  </a:rPr>
                  <a:t>Criterios</a:t>
                </a:r>
                <a:r>
                  <a:rPr lang="en-GB" b="1" dirty="0" smtClean="0">
                    <a:solidFill>
                      <a:srgbClr val="020000"/>
                    </a:solidFill>
                  </a:rPr>
                  <a:t> de </a:t>
                </a:r>
                <a:r>
                  <a:rPr lang="en-GB" b="1" dirty="0" err="1" smtClean="0">
                    <a:solidFill>
                      <a:srgbClr val="020000"/>
                    </a:solidFill>
                  </a:rPr>
                  <a:t>Exito</a:t>
                </a:r>
                <a:endParaRPr lang="en-GB" b="1" dirty="0">
                  <a:solidFill>
                    <a:srgbClr val="020000"/>
                  </a:solidFill>
                </a:endParaRPr>
              </a:p>
              <a:p>
                <a:pPr marL="174625" indent="-174625" algn="l" eaLnBrk="1" hangingPunct="1">
                  <a:buFontTx/>
                  <a:buChar char="•"/>
                </a:pPr>
                <a:r>
                  <a:rPr lang="en-GB" b="1" dirty="0" smtClean="0">
                    <a:solidFill>
                      <a:srgbClr val="020000"/>
                    </a:solidFill>
                  </a:rPr>
                  <a:t>¿</a:t>
                </a:r>
                <a:r>
                  <a:rPr lang="en-GB" b="1" dirty="0" err="1" smtClean="0">
                    <a:solidFill>
                      <a:srgbClr val="020000"/>
                    </a:solidFill>
                  </a:rPr>
                  <a:t>Qué</a:t>
                </a:r>
                <a:r>
                  <a:rPr lang="en-GB" b="1" dirty="0" smtClean="0">
                    <a:solidFill>
                      <a:srgbClr val="020000"/>
                    </a:solidFill>
                  </a:rPr>
                  <a:t> </a:t>
                </a:r>
                <a:r>
                  <a:rPr lang="en-GB" b="1" dirty="0" err="1" smtClean="0">
                    <a:solidFill>
                      <a:srgbClr val="020000"/>
                    </a:solidFill>
                  </a:rPr>
                  <a:t>estuvo</a:t>
                </a:r>
                <a:r>
                  <a:rPr lang="en-GB" b="1" dirty="0" smtClean="0">
                    <a:solidFill>
                      <a:srgbClr val="020000"/>
                    </a:solidFill>
                  </a:rPr>
                  <a:t> mal?</a:t>
                </a:r>
                <a:endParaRPr lang="en-GB" b="1" dirty="0">
                  <a:solidFill>
                    <a:srgbClr val="020000"/>
                  </a:solidFill>
                </a:endParaRPr>
              </a:p>
              <a:p>
                <a:pPr marL="174625" indent="-174625" algn="l" eaLnBrk="1" hangingPunct="1">
                  <a:buFontTx/>
                  <a:buChar char="•"/>
                </a:pPr>
                <a:r>
                  <a:rPr lang="en-GB" b="1" dirty="0" smtClean="0">
                    <a:solidFill>
                      <a:srgbClr val="020000"/>
                    </a:solidFill>
                  </a:rPr>
                  <a:t>¿</a:t>
                </a:r>
                <a:r>
                  <a:rPr lang="en-GB" b="1" dirty="0" err="1" smtClean="0">
                    <a:solidFill>
                      <a:srgbClr val="020000"/>
                    </a:solidFill>
                  </a:rPr>
                  <a:t>Qué</a:t>
                </a:r>
                <a:r>
                  <a:rPr lang="en-GB" b="1" dirty="0" smtClean="0">
                    <a:solidFill>
                      <a:srgbClr val="020000"/>
                    </a:solidFill>
                  </a:rPr>
                  <a:t> </a:t>
                </a:r>
                <a:r>
                  <a:rPr lang="en-GB" b="1" dirty="0" err="1" smtClean="0">
                    <a:solidFill>
                      <a:srgbClr val="020000"/>
                    </a:solidFill>
                  </a:rPr>
                  <a:t>estuvo</a:t>
                </a:r>
                <a:r>
                  <a:rPr lang="en-GB" b="1" dirty="0" smtClean="0">
                    <a:solidFill>
                      <a:srgbClr val="020000"/>
                    </a:solidFill>
                  </a:rPr>
                  <a:t> </a:t>
                </a:r>
                <a:r>
                  <a:rPr lang="en-GB" b="1" dirty="0" err="1" smtClean="0">
                    <a:solidFill>
                      <a:srgbClr val="020000"/>
                    </a:solidFill>
                  </a:rPr>
                  <a:t>bien</a:t>
                </a:r>
                <a:r>
                  <a:rPr lang="en-GB" b="1" dirty="0" smtClean="0">
                    <a:solidFill>
                      <a:srgbClr val="020000"/>
                    </a:solidFill>
                  </a:rPr>
                  <a:t>?</a:t>
                </a:r>
                <a:endParaRPr lang="en-GB" b="1" dirty="0">
                  <a:solidFill>
                    <a:srgbClr val="020000"/>
                  </a:solidFill>
                </a:endParaRPr>
              </a:p>
              <a:p>
                <a:pPr marL="174625" indent="-174625" algn="l" eaLnBrk="1" hangingPunct="1">
                  <a:buFontTx/>
                  <a:buChar char="•"/>
                </a:pPr>
                <a:r>
                  <a:rPr lang="en-GB" b="1" dirty="0" err="1" smtClean="0">
                    <a:solidFill>
                      <a:srgbClr val="020000"/>
                    </a:solidFill>
                  </a:rPr>
                  <a:t>Exactitud</a:t>
                </a:r>
                <a:r>
                  <a:rPr lang="en-GB" b="1" dirty="0" smtClean="0">
                    <a:solidFill>
                      <a:srgbClr val="020000"/>
                    </a:solidFill>
                  </a:rPr>
                  <a:t> de </a:t>
                </a:r>
                <a:r>
                  <a:rPr lang="en-GB" b="1" dirty="0" err="1" smtClean="0">
                    <a:solidFill>
                      <a:srgbClr val="020000"/>
                    </a:solidFill>
                  </a:rPr>
                  <a:t>las</a:t>
                </a:r>
                <a:r>
                  <a:rPr lang="en-GB" b="1" dirty="0" smtClean="0">
                    <a:solidFill>
                      <a:srgbClr val="020000"/>
                    </a:solidFill>
                  </a:rPr>
                  <a:t> </a:t>
                </a:r>
                <a:r>
                  <a:rPr lang="en-GB" b="1" dirty="0" err="1" smtClean="0">
                    <a:solidFill>
                      <a:srgbClr val="020000"/>
                    </a:solidFill>
                  </a:rPr>
                  <a:t>Estimaciones</a:t>
                </a:r>
                <a:endParaRPr lang="en-GB" b="1" dirty="0">
                  <a:solidFill>
                    <a:srgbClr val="020000"/>
                  </a:solidFill>
                </a:endParaRPr>
              </a:p>
              <a:p>
                <a:pPr marL="174625" indent="-174625" algn="l" eaLnBrk="1" hangingPunct="1">
                  <a:buFontTx/>
                  <a:buChar char="•"/>
                </a:pPr>
                <a:r>
                  <a:rPr lang="en-GB" b="1" dirty="0" err="1" smtClean="0">
                    <a:solidFill>
                      <a:srgbClr val="020000"/>
                    </a:solidFill>
                  </a:rPr>
                  <a:t>Eficacia</a:t>
                </a:r>
                <a:r>
                  <a:rPr lang="en-GB" b="1" dirty="0" smtClean="0">
                    <a:solidFill>
                      <a:srgbClr val="020000"/>
                    </a:solidFill>
                  </a:rPr>
                  <a:t> de la </a:t>
                </a:r>
                <a:r>
                  <a:rPr lang="en-GB" b="1" dirty="0" err="1" smtClean="0">
                    <a:solidFill>
                      <a:srgbClr val="020000"/>
                    </a:solidFill>
                  </a:rPr>
                  <a:t>Estrategia</a:t>
                </a:r>
                <a:r>
                  <a:rPr lang="en-GB" b="1" dirty="0" smtClean="0">
                    <a:solidFill>
                      <a:srgbClr val="020000"/>
                    </a:solidFill>
                  </a:rPr>
                  <a:t> y de los Planes</a:t>
                </a:r>
                <a:endParaRPr lang="en-US" b="1" dirty="0">
                  <a:solidFill>
                    <a:srgbClr val="020000"/>
                  </a:solidFill>
                </a:endParaRPr>
              </a:p>
            </p:txBody>
          </p:sp>
          <p:sp>
            <p:nvSpPr>
              <p:cNvPr id="1718279" name="Text Box 7"/>
              <p:cNvSpPr txBox="1">
                <a:spLocks noChangeArrowheads="1"/>
              </p:cNvSpPr>
              <p:nvPr/>
            </p:nvSpPr>
            <p:spPr bwMode="auto">
              <a:xfrm>
                <a:off x="1157" y="2816"/>
                <a:ext cx="1519" cy="1011"/>
              </a:xfrm>
              <a:prstGeom prst="rect">
                <a:avLst/>
              </a:prstGeom>
              <a:noFill/>
              <a:ln w="12700" cap="sq">
                <a:noFill/>
                <a:miter lim="800000"/>
                <a:headEnd type="none" w="sm" len="sm"/>
                <a:tailEnd type="none" w="sm" len="sm"/>
              </a:ln>
              <a:effectLst/>
            </p:spPr>
            <p:txBody>
              <a:bodyPr>
                <a:spAutoFit/>
              </a:bodyPr>
              <a:lstStyle/>
              <a:p>
                <a:pPr marL="174625" indent="-174625" algn="l" eaLnBrk="1" hangingPunct="1"/>
                <a:r>
                  <a:rPr lang="en-GB" b="1" dirty="0" err="1" smtClean="0">
                    <a:solidFill>
                      <a:srgbClr val="020000"/>
                    </a:solidFill>
                  </a:rPr>
                  <a:t>Documentos</a:t>
                </a:r>
                <a:r>
                  <a:rPr lang="en-GB" b="1" dirty="0" smtClean="0">
                    <a:solidFill>
                      <a:srgbClr val="020000"/>
                    </a:solidFill>
                  </a:rPr>
                  <a:t> del </a:t>
                </a:r>
                <a:r>
                  <a:rPr lang="en-GB" b="1" dirty="0" err="1" smtClean="0">
                    <a:solidFill>
                      <a:srgbClr val="020000"/>
                    </a:solidFill>
                  </a:rPr>
                  <a:t>Proyecto</a:t>
                </a:r>
                <a:endParaRPr lang="en-GB" b="1" dirty="0">
                  <a:solidFill>
                    <a:srgbClr val="020000"/>
                  </a:solidFill>
                </a:endParaRPr>
              </a:p>
              <a:p>
                <a:pPr marL="174625" indent="-174625" algn="l" eaLnBrk="1" hangingPunct="1">
                  <a:buFontTx/>
                  <a:buChar char="•"/>
                </a:pPr>
                <a:r>
                  <a:rPr lang="en-GB" b="1" dirty="0" err="1" smtClean="0">
                    <a:solidFill>
                      <a:srgbClr val="020000"/>
                    </a:solidFill>
                  </a:rPr>
                  <a:t>Informe</a:t>
                </a:r>
                <a:r>
                  <a:rPr lang="en-GB" b="1" dirty="0" smtClean="0">
                    <a:solidFill>
                      <a:srgbClr val="020000"/>
                    </a:solidFill>
                  </a:rPr>
                  <a:t> de </a:t>
                </a:r>
                <a:r>
                  <a:rPr lang="en-GB" b="1" dirty="0" err="1" smtClean="0">
                    <a:solidFill>
                      <a:srgbClr val="020000"/>
                    </a:solidFill>
                  </a:rPr>
                  <a:t>Cierre</a:t>
                </a:r>
                <a:endParaRPr lang="en-GB" b="1" dirty="0">
                  <a:solidFill>
                    <a:srgbClr val="020000"/>
                  </a:solidFill>
                </a:endParaRPr>
              </a:p>
              <a:p>
                <a:pPr marL="174625" indent="-174625" algn="l" eaLnBrk="1" hangingPunct="1">
                  <a:buFontTx/>
                  <a:buChar char="•"/>
                </a:pPr>
                <a:r>
                  <a:rPr lang="en-GB" b="1" dirty="0" smtClean="0">
                    <a:solidFill>
                      <a:srgbClr val="020000"/>
                    </a:solidFill>
                  </a:rPr>
                  <a:t>PMP</a:t>
                </a:r>
              </a:p>
              <a:p>
                <a:pPr marL="174625" indent="-174625" algn="l" eaLnBrk="1" hangingPunct="1">
                  <a:buFontTx/>
                  <a:buChar char="•"/>
                </a:pPr>
                <a:r>
                  <a:rPr lang="en-GB" b="1" dirty="0" smtClean="0">
                    <a:solidFill>
                      <a:srgbClr val="020000"/>
                    </a:solidFill>
                  </a:rPr>
                  <a:t>SMP</a:t>
                </a:r>
                <a:endParaRPr lang="en-GB" b="1" dirty="0">
                  <a:solidFill>
                    <a:srgbClr val="020000"/>
                  </a:solidFill>
                </a:endParaRPr>
              </a:p>
              <a:p>
                <a:pPr marL="174625" indent="-174625" algn="l" eaLnBrk="1" hangingPunct="1">
                  <a:buFontTx/>
                  <a:buChar char="•"/>
                </a:pPr>
                <a:r>
                  <a:rPr lang="en-GB" b="1" dirty="0">
                    <a:solidFill>
                      <a:srgbClr val="020000"/>
                    </a:solidFill>
                  </a:rPr>
                  <a:t>Logs</a:t>
                </a:r>
              </a:p>
              <a:p>
                <a:pPr marL="174625" indent="-174625" algn="l" eaLnBrk="1" hangingPunct="1">
                  <a:buFontTx/>
                  <a:buChar char="•"/>
                </a:pPr>
                <a:r>
                  <a:rPr lang="en-GB" b="1" dirty="0">
                    <a:solidFill>
                      <a:srgbClr val="020000"/>
                    </a:solidFill>
                  </a:rPr>
                  <a:t>Reports</a:t>
                </a:r>
                <a:endParaRPr lang="en-US" b="1" dirty="0">
                  <a:solidFill>
                    <a:srgbClr val="020000"/>
                  </a:solidFill>
                </a:endParaRPr>
              </a:p>
            </p:txBody>
          </p:sp>
          <p:sp>
            <p:nvSpPr>
              <p:cNvPr id="1718280" name="AutoShape 8"/>
              <p:cNvSpPr>
                <a:spLocks/>
              </p:cNvSpPr>
              <p:nvPr/>
            </p:nvSpPr>
            <p:spPr bwMode="auto">
              <a:xfrm>
                <a:off x="2496" y="1079"/>
                <a:ext cx="229" cy="2414"/>
              </a:xfrm>
              <a:prstGeom prst="rightBrace">
                <a:avLst>
                  <a:gd name="adj1" fmla="val 87846"/>
                  <a:gd name="adj2" fmla="val 50000"/>
                </a:avLst>
              </a:prstGeom>
              <a:noFill/>
              <a:ln w="12700" cap="sq">
                <a:solidFill>
                  <a:schemeClr val="tx1"/>
                </a:solidFill>
                <a:round/>
                <a:headEnd type="none" w="sm" len="sm"/>
                <a:tailEnd type="none" w="sm" len="sm"/>
              </a:ln>
              <a:effectLst/>
            </p:spPr>
            <p:txBody>
              <a:bodyPr wrap="none" anchor="ctr"/>
              <a:lstStyle/>
              <a:p>
                <a:endParaRPr lang="en-US" dirty="0"/>
              </a:p>
            </p:txBody>
          </p:sp>
        </p:grpSp>
        <p:grpSp>
          <p:nvGrpSpPr>
            <p:cNvPr id="1718286" name="Group 14"/>
            <p:cNvGrpSpPr>
              <a:grpSpLocks/>
            </p:cNvGrpSpPr>
            <p:nvPr/>
          </p:nvGrpSpPr>
          <p:grpSpPr bwMode="auto">
            <a:xfrm>
              <a:off x="6446825" y="1668463"/>
              <a:ext cx="3246433" cy="3976687"/>
              <a:chOff x="4061" y="1033"/>
              <a:chExt cx="2045" cy="2505"/>
            </a:xfrm>
          </p:grpSpPr>
          <p:sp>
            <p:nvSpPr>
              <p:cNvPr id="1718282" name="Text Box 10"/>
              <p:cNvSpPr txBox="1">
                <a:spLocks noChangeArrowheads="1"/>
              </p:cNvSpPr>
              <p:nvPr/>
            </p:nvSpPr>
            <p:spPr bwMode="auto">
              <a:xfrm>
                <a:off x="4279" y="2954"/>
                <a:ext cx="1565" cy="373"/>
              </a:xfrm>
              <a:prstGeom prst="rect">
                <a:avLst/>
              </a:prstGeom>
              <a:noFill/>
              <a:ln w="12700" cap="sq">
                <a:noFill/>
                <a:miter lim="800000"/>
                <a:headEnd type="none" w="sm" len="sm"/>
                <a:tailEnd type="none" w="sm" len="sm"/>
              </a:ln>
              <a:effectLst/>
            </p:spPr>
            <p:txBody>
              <a:bodyPr>
                <a:spAutoFit/>
              </a:bodyPr>
              <a:lstStyle/>
              <a:p>
                <a:pPr algn="l" eaLnBrk="1" hangingPunct="1"/>
                <a:r>
                  <a:rPr lang="en-GB" b="1" dirty="0" err="1" smtClean="0"/>
                  <a:t>Recomendaciones</a:t>
                </a:r>
                <a:r>
                  <a:rPr lang="en-GB" b="1" dirty="0" smtClean="0"/>
                  <a:t> </a:t>
                </a:r>
                <a:r>
                  <a:rPr lang="en-GB" b="1" dirty="0" err="1" smtClean="0"/>
                  <a:t>para</a:t>
                </a:r>
                <a:r>
                  <a:rPr lang="en-GB" b="1" dirty="0" smtClean="0"/>
                  <a:t> la </a:t>
                </a:r>
                <a:r>
                  <a:rPr lang="en-GB" b="1" dirty="0" err="1" smtClean="0"/>
                  <a:t>Mejora</a:t>
                </a:r>
                <a:endParaRPr lang="en-US" b="1" dirty="0"/>
              </a:p>
            </p:txBody>
          </p:sp>
          <p:sp>
            <p:nvSpPr>
              <p:cNvPr id="1718283" name="Text Box 11"/>
              <p:cNvSpPr txBox="1">
                <a:spLocks noChangeArrowheads="1"/>
              </p:cNvSpPr>
              <p:nvPr/>
            </p:nvSpPr>
            <p:spPr bwMode="auto">
              <a:xfrm>
                <a:off x="4255" y="1197"/>
                <a:ext cx="1189"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a:t>Lessons </a:t>
                </a:r>
                <a:r>
                  <a:rPr lang="en-GB" b="1" dirty="0" smtClean="0"/>
                  <a:t>Learned</a:t>
                </a:r>
                <a:endParaRPr lang="en-US" b="1" dirty="0"/>
              </a:p>
            </p:txBody>
          </p:sp>
          <p:sp>
            <p:nvSpPr>
              <p:cNvPr id="1718284" name="Text Box 12"/>
              <p:cNvSpPr txBox="1">
                <a:spLocks noChangeArrowheads="1"/>
              </p:cNvSpPr>
              <p:nvPr/>
            </p:nvSpPr>
            <p:spPr bwMode="auto">
              <a:xfrm>
                <a:off x="4265" y="2166"/>
                <a:ext cx="1841" cy="37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Retroalimentación</a:t>
                </a:r>
                <a:r>
                  <a:rPr lang="en-GB" b="1" dirty="0" smtClean="0"/>
                  <a:t> al </a:t>
                </a:r>
                <a:r>
                  <a:rPr lang="en-GB" b="1" dirty="0" err="1" smtClean="0"/>
                  <a:t>Sistema</a:t>
                </a:r>
                <a:r>
                  <a:rPr lang="en-GB" b="1" dirty="0" smtClean="0"/>
                  <a:t> </a:t>
                </a:r>
              </a:p>
              <a:p>
                <a:pPr algn="l" eaLnBrk="1" hangingPunct="1"/>
                <a:r>
                  <a:rPr lang="en-GB" b="1" dirty="0" smtClean="0"/>
                  <a:t>De </a:t>
                </a:r>
                <a:r>
                  <a:rPr lang="en-GB" b="1" dirty="0" err="1" smtClean="0"/>
                  <a:t>Gestión</a:t>
                </a:r>
                <a:r>
                  <a:rPr lang="en-GB" b="1" dirty="0" smtClean="0"/>
                  <a:t> de la </a:t>
                </a:r>
                <a:r>
                  <a:rPr lang="en-GB" b="1" dirty="0" err="1" smtClean="0"/>
                  <a:t>Calidad</a:t>
                </a:r>
                <a:endParaRPr lang="en-US" b="1" dirty="0"/>
              </a:p>
            </p:txBody>
          </p:sp>
          <p:sp>
            <p:nvSpPr>
              <p:cNvPr id="1718285" name="AutoShape 13"/>
              <p:cNvSpPr>
                <a:spLocks/>
              </p:cNvSpPr>
              <p:nvPr/>
            </p:nvSpPr>
            <p:spPr bwMode="auto">
              <a:xfrm rot="10800000">
                <a:off x="4061" y="1033"/>
                <a:ext cx="220" cy="2505"/>
              </a:xfrm>
              <a:prstGeom prst="leftBrace">
                <a:avLst>
                  <a:gd name="adj1" fmla="val 94886"/>
                  <a:gd name="adj2" fmla="val 48903"/>
                </a:avLst>
              </a:prstGeom>
              <a:noFill/>
              <a:ln w="12700" cap="sq">
                <a:solidFill>
                  <a:schemeClr val="tx1"/>
                </a:solidFill>
                <a:round/>
                <a:headEnd type="none" w="sm" len="sm"/>
                <a:tailEnd type="none" w="sm" len="sm"/>
              </a:ln>
              <a:effectLst/>
            </p:spPr>
            <p:txBody>
              <a:bodyPr wrap="none" anchor="ctr"/>
              <a:lstStyle/>
              <a:p>
                <a:endParaRPr lang="en-US" dirty="0"/>
              </a:p>
            </p:txBody>
          </p:sp>
        </p:gr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49</a:t>
            </a:fld>
            <a:endParaRPr lang="en-US" dirty="0"/>
          </a:p>
        </p:txBody>
      </p:sp>
    </p:spTree>
    <p:extLst>
      <p:ext uri="{BB962C8B-B14F-4D97-AF65-F5344CB8AC3E}">
        <p14:creationId xmlns:p14="http://schemas.microsoft.com/office/powerpoint/2010/main" xmlns="" val="3085528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95800"/>
            <a:ext cx="7772400" cy="1362075"/>
          </a:xfrm>
        </p:spPr>
        <p:txBody>
          <a:bodyPr/>
          <a:lstStyle/>
          <a:p>
            <a:r>
              <a:rPr lang="en-US" dirty="0" err="1" smtClean="0">
                <a:solidFill>
                  <a:srgbClr val="3A5C18"/>
                </a:solidFill>
                <a:latin typeface="+mj-lt"/>
              </a:rPr>
              <a:t>Habilidades</a:t>
            </a:r>
            <a:r>
              <a:rPr lang="en-US" dirty="0" smtClean="0">
                <a:solidFill>
                  <a:srgbClr val="3A5C18"/>
                </a:solidFill>
                <a:latin typeface="+mj-lt"/>
              </a:rPr>
              <a:t> de </a:t>
            </a:r>
            <a:r>
              <a:rPr lang="en-US" dirty="0" err="1" smtClean="0">
                <a:solidFill>
                  <a:srgbClr val="3A5C18"/>
                </a:solidFill>
                <a:latin typeface="+mj-lt"/>
              </a:rPr>
              <a:t>comunicación</a:t>
            </a:r>
            <a:endParaRPr lang="en-US" dirty="0">
              <a:latin typeface="+mj-lt"/>
            </a:endParaRPr>
          </a:p>
        </p:txBody>
      </p:sp>
      <p:sp>
        <p:nvSpPr>
          <p:cNvPr id="4" name="Text Placeholder 3"/>
          <p:cNvSpPr>
            <a:spLocks noGrp="1"/>
          </p:cNvSpPr>
          <p:nvPr>
            <p:ph type="body" idx="1"/>
          </p:nvPr>
        </p:nvSpPr>
        <p:spPr>
          <a:xfrm>
            <a:off x="685800" y="3886200"/>
            <a:ext cx="7772400" cy="814387"/>
          </a:xfrm>
        </p:spPr>
        <p:txBody>
          <a:bodyPr/>
          <a:lstStyle/>
          <a:p>
            <a:r>
              <a:rPr lang="es-ES" dirty="0" smtClean="0"/>
              <a:t>¿Cómo será difundida la información y será recuperada desde todas las partes interesadas?</a:t>
            </a:r>
            <a:endParaRPr lang="en-GB" dirty="0"/>
          </a:p>
        </p:txBody>
      </p:sp>
      <p:pic>
        <p:nvPicPr>
          <p:cNvPr id="23554" name="Picture 2" descr="http://kunalashar.com/blog/wp-content/uploads/2012/03/communication.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914400" y="533400"/>
            <a:ext cx="3650974"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a:t>
            </a:fld>
            <a:endParaRPr lang="en-US" dirty="0"/>
          </a:p>
        </p:txBody>
      </p:sp>
    </p:spTree>
    <p:extLst>
      <p:ext uri="{BB962C8B-B14F-4D97-AF65-F5344CB8AC3E}">
        <p14:creationId xmlns:p14="http://schemas.microsoft.com/office/powerpoint/2010/main" xmlns="" val="3274541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Rectangle 2"/>
          <p:cNvSpPr>
            <a:spLocks noGrp="1" noChangeArrowheads="1"/>
          </p:cNvSpPr>
          <p:nvPr>
            <p:ph type="title"/>
          </p:nvPr>
        </p:nvSpPr>
        <p:spPr>
          <a:xfrm>
            <a:off x="250852" y="39757"/>
            <a:ext cx="7215554" cy="1108075"/>
          </a:xfrm>
        </p:spPr>
        <p:txBody>
          <a:bodyPr/>
          <a:lstStyle/>
          <a:p>
            <a:r>
              <a:rPr lang="en-GB" dirty="0" err="1" smtClean="0">
                <a:solidFill>
                  <a:srgbClr val="003300"/>
                </a:solidFill>
              </a:rPr>
              <a:t>Realización</a:t>
            </a:r>
            <a:r>
              <a:rPr lang="en-GB" dirty="0" smtClean="0">
                <a:solidFill>
                  <a:srgbClr val="003300"/>
                </a:solidFill>
              </a:rPr>
              <a:t> de la </a:t>
            </a:r>
            <a:r>
              <a:rPr lang="en-GB" dirty="0" err="1" smtClean="0">
                <a:solidFill>
                  <a:srgbClr val="003300"/>
                </a:solidFill>
              </a:rPr>
              <a:t>Revisión</a:t>
            </a:r>
            <a:r>
              <a:rPr lang="en-GB" dirty="0" smtClean="0">
                <a:solidFill>
                  <a:srgbClr val="003300"/>
                </a:solidFill>
              </a:rPr>
              <a:t> Pos </a:t>
            </a:r>
            <a:r>
              <a:rPr lang="en-GB" dirty="0" err="1" smtClean="0">
                <a:solidFill>
                  <a:srgbClr val="003300"/>
                </a:solidFill>
              </a:rPr>
              <a:t>Proyecto</a:t>
            </a:r>
            <a:r>
              <a:rPr lang="en-GB" dirty="0" err="1" smtClean="0"/>
              <a:t>a</a:t>
            </a:r>
            <a:r>
              <a:rPr lang="en-GB" dirty="0" smtClean="0"/>
              <a:t> Project Review</a:t>
            </a:r>
            <a:endParaRPr lang="en-GB" dirty="0"/>
          </a:p>
        </p:txBody>
      </p:sp>
      <p:grpSp>
        <p:nvGrpSpPr>
          <p:cNvPr id="13" name="Group 12"/>
          <p:cNvGrpSpPr/>
          <p:nvPr/>
        </p:nvGrpSpPr>
        <p:grpSpPr>
          <a:xfrm>
            <a:off x="761999" y="1600197"/>
            <a:ext cx="6828858" cy="2136442"/>
            <a:chOff x="2065092" y="2670173"/>
            <a:chExt cx="6389341" cy="1644885"/>
          </a:xfrm>
        </p:grpSpPr>
        <p:sp>
          <p:nvSpPr>
            <p:cNvPr id="1720325" name="Text Box 5"/>
            <p:cNvSpPr txBox="1">
              <a:spLocks noChangeArrowheads="1"/>
            </p:cNvSpPr>
            <p:nvPr/>
          </p:nvSpPr>
          <p:spPr bwMode="auto">
            <a:xfrm>
              <a:off x="2065092" y="2670173"/>
              <a:ext cx="2060054" cy="28435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lang="en-GB" b="1" dirty="0" err="1" smtClean="0"/>
                <a:t>Preparaciónn</a:t>
              </a:r>
              <a:endParaRPr lang="en-US" b="1" dirty="0"/>
            </a:p>
          </p:txBody>
        </p:sp>
        <p:sp>
          <p:nvSpPr>
            <p:cNvPr id="1720328" name="Text Box 8"/>
            <p:cNvSpPr txBox="1">
              <a:spLocks noChangeArrowheads="1"/>
            </p:cNvSpPr>
            <p:nvPr/>
          </p:nvSpPr>
          <p:spPr bwMode="auto">
            <a:xfrm>
              <a:off x="4590355" y="3432853"/>
              <a:ext cx="1631037" cy="284355"/>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Implementación</a:t>
              </a:r>
              <a:endParaRPr lang="en-US" b="1" dirty="0"/>
            </a:p>
          </p:txBody>
        </p:sp>
        <p:sp>
          <p:nvSpPr>
            <p:cNvPr id="1720330" name="Text Box 10"/>
            <p:cNvSpPr txBox="1">
              <a:spLocks noChangeArrowheads="1"/>
            </p:cNvSpPr>
            <p:nvPr/>
          </p:nvSpPr>
          <p:spPr bwMode="auto">
            <a:xfrm>
              <a:off x="7441987" y="4030703"/>
              <a:ext cx="1012446" cy="284355"/>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Hallazgos</a:t>
              </a:r>
              <a:endParaRPr lang="en-US" b="1" dirty="0"/>
            </a:p>
          </p:txBody>
        </p:sp>
      </p:grpSp>
      <p:pic>
        <p:nvPicPr>
          <p:cNvPr id="8198" name="Picture 6" descr="http://www.adem.arkansas.gov/ADEM/Divisions/Preparedness/Planning/Images/Plann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 y="2095864"/>
            <a:ext cx="2452619" cy="1751871"/>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http://www.kafkabrigade.org.uk/wp-content/uploads/2011/07/button-pi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4185" y="2876367"/>
            <a:ext cx="1927999" cy="2164081"/>
          </a:xfrm>
          <a:prstGeom prst="rect">
            <a:avLst/>
          </a:prstGeom>
          <a:noFill/>
          <a:extLst>
            <a:ext uri="{909E8E84-426E-40dd-AFC4-6F175D3DCCD1}">
              <a14:hiddenFill xmlns:a14="http://schemas.microsoft.com/office/drawing/2010/main" xmlns="">
                <a:solidFill>
                  <a:srgbClr val="FFFFFF"/>
                </a:solidFill>
              </a14:hiddenFill>
            </a:ext>
          </a:extLst>
        </p:spPr>
      </p:pic>
      <p:pic>
        <p:nvPicPr>
          <p:cNvPr id="8202" name="Picture 10" descr="http://www.allea.org/Content/ALLEA/images/Repor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8400" y="3744259"/>
            <a:ext cx="1866900" cy="189717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62400" y="3319696"/>
            <a:ext cx="914400" cy="646331"/>
          </a:xfrm>
          <a:prstGeom prst="rect">
            <a:avLst/>
          </a:prstGeom>
          <a:noFill/>
        </p:spPr>
        <p:txBody>
          <a:bodyPr wrap="square" rtlCol="0">
            <a:spAutoFit/>
          </a:bodyPr>
          <a:lstStyle/>
          <a:p>
            <a:pPr algn="ctr"/>
            <a:r>
              <a:rPr lang="en-US" b="1" dirty="0" smtClean="0">
                <a:solidFill>
                  <a:schemeClr val="bg1"/>
                </a:solidFill>
              </a:rPr>
              <a:t>Push to Start</a:t>
            </a:r>
            <a:endParaRPr lang="en-US" b="1" dirty="0">
              <a:solidFill>
                <a:schemeClr val="bg1"/>
              </a:solidFill>
            </a:endParaRPr>
          </a:p>
        </p:txBody>
      </p:sp>
    </p:spTree>
    <p:extLst>
      <p:ext uri="{BB962C8B-B14F-4D97-AF65-F5344CB8AC3E}">
        <p14:creationId xmlns:p14="http://schemas.microsoft.com/office/powerpoint/2010/main" xmlns="" val="1100309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Rectangle 2"/>
          <p:cNvSpPr>
            <a:spLocks noGrp="1" noChangeArrowheads="1"/>
          </p:cNvSpPr>
          <p:nvPr>
            <p:ph type="title"/>
          </p:nvPr>
        </p:nvSpPr>
        <p:spPr/>
        <p:txBody>
          <a:bodyPr/>
          <a:lstStyle/>
          <a:p>
            <a:r>
              <a:rPr lang="en-GB" dirty="0" smtClean="0"/>
              <a:t>Los Roles de </a:t>
            </a:r>
            <a:r>
              <a:rPr lang="en-GB" dirty="0" err="1" smtClean="0"/>
              <a:t>Revisión</a:t>
            </a:r>
            <a:r>
              <a:rPr lang="en-GB" dirty="0" smtClean="0"/>
              <a:t> de </a:t>
            </a:r>
            <a:r>
              <a:rPr lang="en-GB" dirty="0" err="1" smtClean="0"/>
              <a:t>las</a:t>
            </a:r>
            <a:r>
              <a:rPr lang="en-GB" dirty="0" smtClean="0"/>
              <a:t> </a:t>
            </a:r>
            <a:r>
              <a:rPr lang="en-GB" dirty="0" err="1" smtClean="0"/>
              <a:t>Partes</a:t>
            </a:r>
            <a:r>
              <a:rPr lang="en-GB" dirty="0" smtClean="0"/>
              <a:t> </a:t>
            </a:r>
            <a:r>
              <a:rPr lang="en-GB" dirty="0" err="1" smtClean="0"/>
              <a:t>Interesadas</a:t>
            </a:r>
            <a:endParaRPr lang="en-GB" dirty="0"/>
          </a:p>
        </p:txBody>
      </p:sp>
      <p:pic>
        <p:nvPicPr>
          <p:cNvPr id="57" name="Picture 4" descr="http://www.forwardflowfoundation.org/wp-content/uploads/2010/05/Board-tab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855826"/>
            <a:ext cx="5374222" cy="4030667"/>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Text Box 28"/>
          <p:cNvSpPr txBox="1">
            <a:spLocks noChangeArrowheads="1"/>
          </p:cNvSpPr>
          <p:nvPr/>
        </p:nvSpPr>
        <p:spPr bwMode="auto">
          <a:xfrm>
            <a:off x="4579620" y="1516936"/>
            <a:ext cx="1151277" cy="369332"/>
          </a:xfrm>
          <a:prstGeom prst="rect">
            <a:avLst/>
          </a:prstGeom>
          <a:noFill/>
          <a:ln w="9525">
            <a:noFill/>
            <a:miter lim="800000"/>
            <a:headEnd/>
            <a:tailEnd/>
          </a:ln>
        </p:spPr>
        <p:txBody>
          <a:bodyPr wrap="none">
            <a:spAutoFit/>
          </a:bodyPr>
          <a:lstStyle/>
          <a:p>
            <a:r>
              <a:rPr lang="en-GB" b="1" dirty="0" err="1" smtClean="0">
                <a:latin typeface="+mn-lt"/>
              </a:rPr>
              <a:t>Secretario</a:t>
            </a:r>
            <a:endParaRPr lang="en-GB" b="1" dirty="0">
              <a:latin typeface="+mn-lt"/>
            </a:endParaRPr>
          </a:p>
        </p:txBody>
      </p:sp>
      <p:sp>
        <p:nvSpPr>
          <p:cNvPr id="59" name="Text Box 39"/>
          <p:cNvSpPr txBox="1">
            <a:spLocks noChangeArrowheads="1"/>
          </p:cNvSpPr>
          <p:nvPr/>
        </p:nvSpPr>
        <p:spPr bwMode="auto">
          <a:xfrm>
            <a:off x="2971800" y="1524000"/>
            <a:ext cx="1417637" cy="369888"/>
          </a:xfrm>
          <a:prstGeom prst="rect">
            <a:avLst/>
          </a:prstGeom>
          <a:noFill/>
          <a:ln w="9525">
            <a:noFill/>
            <a:miter lim="800000"/>
            <a:headEnd/>
            <a:tailEnd/>
          </a:ln>
        </p:spPr>
        <p:txBody>
          <a:bodyPr wrap="none">
            <a:spAutoFit/>
          </a:bodyPr>
          <a:lstStyle/>
          <a:p>
            <a:r>
              <a:rPr lang="en-GB" b="1" dirty="0">
                <a:latin typeface="+mn-lt"/>
              </a:rPr>
              <a:t>Stakeholders</a:t>
            </a:r>
          </a:p>
        </p:txBody>
      </p:sp>
      <p:sp>
        <p:nvSpPr>
          <p:cNvPr id="60" name="Text Box 40"/>
          <p:cNvSpPr txBox="1">
            <a:spLocks noChangeArrowheads="1"/>
          </p:cNvSpPr>
          <p:nvPr/>
        </p:nvSpPr>
        <p:spPr bwMode="auto">
          <a:xfrm>
            <a:off x="7010401" y="3244056"/>
            <a:ext cx="1203086" cy="369332"/>
          </a:xfrm>
          <a:prstGeom prst="rect">
            <a:avLst/>
          </a:prstGeom>
          <a:noFill/>
          <a:ln w="9525">
            <a:noFill/>
            <a:miter lim="800000"/>
            <a:headEnd/>
            <a:tailEnd/>
          </a:ln>
        </p:spPr>
        <p:txBody>
          <a:bodyPr wrap="none">
            <a:spAutoFit/>
          </a:bodyPr>
          <a:lstStyle/>
          <a:p>
            <a:pPr algn="l"/>
            <a:r>
              <a:rPr lang="en-GB" b="1" dirty="0" err="1" smtClean="0">
                <a:latin typeface="+mn-lt"/>
              </a:rPr>
              <a:t>Presidente</a:t>
            </a:r>
            <a:endParaRPr lang="en-GB" b="1" dirty="0">
              <a:latin typeface="+mn-lt"/>
            </a:endParaRPr>
          </a:p>
        </p:txBody>
      </p:sp>
      <p:cxnSp>
        <p:nvCxnSpPr>
          <p:cNvPr id="61" name="Straight Arrow Connector 60"/>
          <p:cNvCxnSpPr>
            <a:stCxn id="59" idx="2"/>
          </p:cNvCxnSpPr>
          <p:nvPr/>
        </p:nvCxnSpPr>
        <p:spPr>
          <a:xfrm flipH="1">
            <a:off x="2895600" y="1893888"/>
            <a:ext cx="785019" cy="10849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639096" y="1893888"/>
            <a:ext cx="41523" cy="10849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2"/>
          </p:cNvCxnSpPr>
          <p:nvPr/>
        </p:nvCxnSpPr>
        <p:spPr>
          <a:xfrm>
            <a:off x="3680619" y="1893888"/>
            <a:ext cx="530492" cy="10849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786311" y="1886824"/>
            <a:ext cx="0" cy="1092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1"/>
          </p:cNvCxnSpPr>
          <p:nvPr/>
        </p:nvCxnSpPr>
        <p:spPr>
          <a:xfrm flipH="1">
            <a:off x="6400801" y="3428722"/>
            <a:ext cx="609600" cy="2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Text Box 3"/>
          <p:cNvSpPr txBox="1">
            <a:spLocks noChangeArrowheads="1"/>
          </p:cNvSpPr>
          <p:nvPr/>
        </p:nvSpPr>
        <p:spPr bwMode="auto">
          <a:xfrm>
            <a:off x="3048000" y="4876800"/>
            <a:ext cx="572593" cy="369332"/>
          </a:xfrm>
          <a:prstGeom prst="rect">
            <a:avLst/>
          </a:prstGeom>
          <a:noFill/>
          <a:ln w="9525">
            <a:noFill/>
            <a:miter lim="800000"/>
            <a:headEnd/>
            <a:tailEnd/>
          </a:ln>
          <a:effectLst/>
        </p:spPr>
        <p:txBody>
          <a:bodyPr wrap="none">
            <a:spAutoFit/>
          </a:bodyPr>
          <a:lstStyle/>
          <a:p>
            <a:r>
              <a:rPr lang="en-GB" b="1" dirty="0" smtClean="0"/>
              <a:t>OSP</a:t>
            </a:r>
            <a:endParaRPr lang="en-GB" b="1" dirty="0"/>
          </a:p>
        </p:txBody>
      </p:sp>
      <p:sp>
        <p:nvSpPr>
          <p:cNvPr id="68" name="Text Box 5"/>
          <p:cNvSpPr txBox="1">
            <a:spLocks noChangeArrowheads="1"/>
          </p:cNvSpPr>
          <p:nvPr/>
        </p:nvSpPr>
        <p:spPr bwMode="auto">
          <a:xfrm>
            <a:off x="4877275" y="4800600"/>
            <a:ext cx="925253" cy="369332"/>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Usuario</a:t>
            </a:r>
            <a:endParaRPr lang="en-US" b="1" dirty="0"/>
          </a:p>
        </p:txBody>
      </p:sp>
      <p:sp>
        <p:nvSpPr>
          <p:cNvPr id="69" name="Text Box 6"/>
          <p:cNvSpPr txBox="1">
            <a:spLocks noChangeArrowheads="1"/>
          </p:cNvSpPr>
          <p:nvPr/>
        </p:nvSpPr>
        <p:spPr bwMode="auto">
          <a:xfrm>
            <a:off x="685801" y="4812268"/>
            <a:ext cx="1676400" cy="369332"/>
          </a:xfrm>
          <a:prstGeom prst="rect">
            <a:avLst/>
          </a:prstGeom>
          <a:noFill/>
          <a:ln w="12700" cap="sq">
            <a:noFill/>
            <a:miter lim="800000"/>
            <a:headEnd type="none" w="sm" len="sm"/>
            <a:tailEnd type="none" w="sm" len="sm"/>
          </a:ln>
          <a:effectLst/>
        </p:spPr>
        <p:txBody>
          <a:bodyPr wrap="square">
            <a:spAutoFit/>
          </a:bodyPr>
          <a:lstStyle/>
          <a:p>
            <a:pPr eaLnBrk="1" hangingPunct="1"/>
            <a:r>
              <a:rPr lang="en-GB" b="1" dirty="0" err="1" smtClean="0"/>
              <a:t>Implementador</a:t>
            </a:r>
            <a:endParaRPr lang="en-US" b="1" dirty="0"/>
          </a:p>
        </p:txBody>
      </p:sp>
      <p:sp>
        <p:nvSpPr>
          <p:cNvPr id="70" name="Text Box 7"/>
          <p:cNvSpPr txBox="1">
            <a:spLocks noChangeArrowheads="1"/>
          </p:cNvSpPr>
          <p:nvPr/>
        </p:nvSpPr>
        <p:spPr bwMode="auto">
          <a:xfrm>
            <a:off x="5867400" y="4724400"/>
            <a:ext cx="1415965" cy="369332"/>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Patrocinador</a:t>
            </a:r>
            <a:endParaRPr lang="en-US" b="1" dirty="0"/>
          </a:p>
        </p:txBody>
      </p:sp>
      <p:sp>
        <p:nvSpPr>
          <p:cNvPr id="71" name="Text Box 8"/>
          <p:cNvSpPr txBox="1">
            <a:spLocks noChangeArrowheads="1"/>
          </p:cNvSpPr>
          <p:nvPr/>
        </p:nvSpPr>
        <p:spPr bwMode="auto">
          <a:xfrm>
            <a:off x="2057400" y="5029200"/>
            <a:ext cx="1237839" cy="646331"/>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Gerente</a:t>
            </a:r>
            <a:endParaRPr lang="en-GB" b="1" dirty="0" smtClean="0"/>
          </a:p>
          <a:p>
            <a:pPr algn="l" eaLnBrk="1" hangingPunct="1"/>
            <a:r>
              <a:rPr lang="en-GB" b="1" dirty="0" smtClean="0"/>
              <a:t> de </a:t>
            </a:r>
            <a:r>
              <a:rPr lang="en-GB" b="1" dirty="0" err="1" smtClean="0"/>
              <a:t>Calidad</a:t>
            </a:r>
            <a:endParaRPr lang="en-US" b="1" dirty="0"/>
          </a:p>
        </p:txBody>
      </p:sp>
      <p:sp>
        <p:nvSpPr>
          <p:cNvPr id="72" name="Rectangle 9"/>
          <p:cNvSpPr>
            <a:spLocks noChangeArrowheads="1"/>
          </p:cNvSpPr>
          <p:nvPr/>
        </p:nvSpPr>
        <p:spPr bwMode="auto">
          <a:xfrm>
            <a:off x="3581400" y="4876800"/>
            <a:ext cx="1380314" cy="369332"/>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Proveedores</a:t>
            </a:r>
            <a:endParaRPr lang="en-US" b="1" dirty="0"/>
          </a:p>
        </p:txBody>
      </p:sp>
      <p:sp>
        <p:nvSpPr>
          <p:cNvPr id="73" name="Text Box 54"/>
          <p:cNvSpPr txBox="1">
            <a:spLocks noChangeArrowheads="1"/>
          </p:cNvSpPr>
          <p:nvPr/>
        </p:nvSpPr>
        <p:spPr bwMode="auto">
          <a:xfrm>
            <a:off x="5783580" y="1524000"/>
            <a:ext cx="453970" cy="369332"/>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smtClean="0"/>
              <a:t>DP</a:t>
            </a:r>
            <a:endParaRPr lang="en-US" b="1" dirty="0"/>
          </a:p>
        </p:txBody>
      </p:sp>
      <p:cxnSp>
        <p:nvCxnSpPr>
          <p:cNvPr id="78" name="Straight Arrow Connector 77"/>
          <p:cNvCxnSpPr>
            <a:stCxn id="73" idx="2"/>
          </p:cNvCxnSpPr>
          <p:nvPr/>
        </p:nvCxnSpPr>
        <p:spPr>
          <a:xfrm flipH="1">
            <a:off x="5486401" y="1893332"/>
            <a:ext cx="524164" cy="10855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5943600" y="3657600"/>
            <a:ext cx="20203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5105400" y="3753088"/>
            <a:ext cx="72489"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4196942" y="3842266"/>
            <a:ext cx="1"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3335882" y="3871159"/>
            <a:ext cx="2" cy="10396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2564230" y="3768328"/>
            <a:ext cx="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69" idx="0"/>
          </p:cNvCxnSpPr>
          <p:nvPr/>
        </p:nvCxnSpPr>
        <p:spPr>
          <a:xfrm flipV="1">
            <a:off x="1524001" y="3768328"/>
            <a:ext cx="609599" cy="10439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51</a:t>
            </a:fld>
            <a:endParaRPr lang="en-US" dirty="0"/>
          </a:p>
        </p:txBody>
      </p:sp>
    </p:spTree>
    <p:extLst>
      <p:ext uri="{BB962C8B-B14F-4D97-AF65-F5344CB8AC3E}">
        <p14:creationId xmlns:p14="http://schemas.microsoft.com/office/powerpoint/2010/main" xmlns="" val="3863678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Mejor</a:t>
            </a:r>
            <a:r>
              <a:rPr lang="en-US" dirty="0" smtClean="0"/>
              <a:t> </a:t>
            </a:r>
            <a:r>
              <a:rPr lang="en-US" dirty="0" err="1" smtClean="0"/>
              <a:t>Práctica</a:t>
            </a:r>
            <a:r>
              <a:rPr lang="en-US" dirty="0" smtClean="0"/>
              <a:t> de GPM </a:t>
            </a:r>
            <a:endParaRPr lang="en-US" dirty="0"/>
          </a:p>
        </p:txBody>
      </p:sp>
      <p:sp>
        <p:nvSpPr>
          <p:cNvPr id="5" name="Content Placeholder 4"/>
          <p:cNvSpPr>
            <a:spLocks noGrp="1"/>
          </p:cNvSpPr>
          <p:nvPr>
            <p:ph idx="1"/>
          </p:nvPr>
        </p:nvSpPr>
        <p:spPr/>
        <p:txBody>
          <a:bodyPr>
            <a:normAutofit/>
          </a:bodyPr>
          <a:lstStyle/>
          <a:p>
            <a:r>
              <a:rPr lang="en-GB" dirty="0" smtClean="0"/>
              <a:t>El Director de </a:t>
            </a:r>
            <a:r>
              <a:rPr lang="en-GB" dirty="0" err="1" smtClean="0"/>
              <a:t>Sostenibilidad</a:t>
            </a:r>
            <a:r>
              <a:rPr lang="en-GB" dirty="0" smtClean="0"/>
              <a:t> </a:t>
            </a:r>
            <a:r>
              <a:rPr lang="en-GB" dirty="0" err="1" smtClean="0"/>
              <a:t>realice</a:t>
            </a:r>
            <a:r>
              <a:rPr lang="en-GB" dirty="0" smtClean="0"/>
              <a:t> </a:t>
            </a:r>
            <a:r>
              <a:rPr lang="en-GB" dirty="0" err="1" smtClean="0"/>
              <a:t>una</a:t>
            </a:r>
            <a:r>
              <a:rPr lang="en-GB" dirty="0" smtClean="0"/>
              <a:t> </a:t>
            </a:r>
            <a:r>
              <a:rPr lang="en-GB" dirty="0" err="1" smtClean="0"/>
              <a:t>revisión</a:t>
            </a:r>
            <a:r>
              <a:rPr lang="en-GB" dirty="0" smtClean="0"/>
              <a:t> </a:t>
            </a:r>
            <a:r>
              <a:rPr lang="en-GB" dirty="0" err="1" smtClean="0"/>
              <a:t>independiente</a:t>
            </a:r>
            <a:r>
              <a:rPr lang="en-GB" dirty="0" smtClean="0"/>
              <a:t>/</a:t>
            </a:r>
            <a:r>
              <a:rPr lang="en-GB" dirty="0" err="1" smtClean="0"/>
              <a:t>separada</a:t>
            </a:r>
            <a:r>
              <a:rPr lang="en-GB" dirty="0" smtClean="0"/>
              <a:t> </a:t>
            </a:r>
          </a:p>
          <a:p>
            <a:r>
              <a:rPr lang="en-GB" dirty="0" err="1" smtClean="0"/>
              <a:t>Asegurar</a:t>
            </a:r>
            <a:r>
              <a:rPr lang="en-GB" dirty="0" smtClean="0"/>
              <a:t> </a:t>
            </a:r>
            <a:r>
              <a:rPr lang="en-GB" dirty="0" err="1" smtClean="0"/>
              <a:t>que</a:t>
            </a:r>
            <a:r>
              <a:rPr lang="en-GB" dirty="0" smtClean="0"/>
              <a:t> la </a:t>
            </a:r>
            <a:r>
              <a:rPr lang="en-GB" dirty="0" err="1" smtClean="0"/>
              <a:t>Sostenibilidad</a:t>
            </a:r>
            <a:r>
              <a:rPr lang="en-GB" dirty="0" smtClean="0"/>
              <a:t> sea parte de la </a:t>
            </a:r>
            <a:r>
              <a:rPr lang="en-GB" dirty="0" err="1" smtClean="0"/>
              <a:t>Revisión</a:t>
            </a:r>
            <a:r>
              <a:rPr lang="en-GB" dirty="0" smtClean="0"/>
              <a:t> Pos </a:t>
            </a:r>
            <a:r>
              <a:rPr lang="en-GB" dirty="0" err="1" smtClean="0"/>
              <a:t>Proyecto</a:t>
            </a:r>
            <a:endParaRPr lang="en-GB" dirty="0" smtClean="0"/>
          </a:p>
          <a:p>
            <a:r>
              <a:rPr lang="es-ES" dirty="0" smtClean="0"/>
              <a:t>Completar un Reporte Exhaustivo de Hallazgos</a:t>
            </a:r>
            <a:endParaRPr lang="en-GB" dirty="0" smtClean="0"/>
          </a:p>
          <a:p>
            <a:r>
              <a:rPr lang="es-ES" dirty="0" smtClean="0"/>
              <a:t>Asegurar que los hallazgos sean difundidos</a:t>
            </a:r>
          </a:p>
          <a:p>
            <a:pPr>
              <a:buNone/>
            </a:pPr>
            <a:r>
              <a:rPr lang="es-ES" dirty="0" smtClean="0"/>
              <a:t>    en toda la organización para mejorar </a:t>
            </a:r>
          </a:p>
          <a:p>
            <a:pPr>
              <a:buNone/>
            </a:pPr>
            <a:r>
              <a:rPr lang="es-ES" dirty="0" smtClean="0"/>
              <a:t>    las lecciones aprendidas.</a:t>
            </a:r>
            <a:endParaRPr lang="en-GB" dirty="0" smtClean="0"/>
          </a:p>
          <a:p>
            <a:endParaRPr lang="en-GB" dirty="0"/>
          </a:p>
        </p:txBody>
      </p:sp>
      <p:sp>
        <p:nvSpPr>
          <p:cNvPr id="6" name="Rectangle 5"/>
          <p:cNvSpPr/>
          <p:nvPr/>
        </p:nvSpPr>
        <p:spPr>
          <a:xfrm>
            <a:off x="395536" y="1516429"/>
            <a:ext cx="3456384" cy="707886"/>
          </a:xfrm>
          <a:prstGeom prst="rect">
            <a:avLst/>
          </a:prstGeom>
        </p:spPr>
        <p:txBody>
          <a:bodyPr wrap="square">
            <a:spAutoFit/>
          </a:bodyPr>
          <a:lstStyle/>
          <a:p>
            <a:endParaRPr lang="en-US" sz="2000" dirty="0">
              <a:latin typeface="Verdana" pitchFamily="34" charset="0"/>
              <a:ea typeface="Verdana" pitchFamily="34" charset="0"/>
              <a:cs typeface="Verdana" pitchFamily="34" charset="0"/>
            </a:endParaRPr>
          </a:p>
          <a:p>
            <a:endParaRPr lang="en-US" sz="2000" dirty="0" smtClean="0">
              <a:latin typeface="Verdana" pitchFamily="34" charset="0"/>
              <a:ea typeface="Verdana" pitchFamily="34" charset="0"/>
              <a:cs typeface="Verdana"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43071" y="4064177"/>
            <a:ext cx="1776910" cy="1924986"/>
          </a:xfrm>
          <a:prstGeom prst="rect">
            <a:avLst/>
          </a:prstGeom>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52</a:t>
            </a:fld>
            <a:endParaRPr lang="en-US" dirty="0"/>
          </a:p>
        </p:txBody>
      </p:sp>
    </p:spTree>
    <p:extLst>
      <p:ext uri="{BB962C8B-B14F-4D97-AF65-F5344CB8AC3E}">
        <p14:creationId xmlns:p14="http://schemas.microsoft.com/office/powerpoint/2010/main" xmlns="" val="3843872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172200" cy="1143000"/>
          </a:xfrm>
        </p:spPr>
        <p:txBody>
          <a:bodyPr/>
          <a:lstStyle/>
          <a:p>
            <a:r>
              <a:rPr lang="en-US" dirty="0" smtClean="0"/>
              <a:t>Acknowledgements and References</a:t>
            </a:r>
            <a:endParaRPr lang="en-US" dirty="0"/>
          </a:p>
        </p:txBody>
      </p:sp>
      <p:sp>
        <p:nvSpPr>
          <p:cNvPr id="3" name="Content Placeholder 2"/>
          <p:cNvSpPr>
            <a:spLocks noGrp="1"/>
          </p:cNvSpPr>
          <p:nvPr>
            <p:ph idx="1"/>
          </p:nvPr>
        </p:nvSpPr>
        <p:spPr>
          <a:xfrm>
            <a:off x="457200" y="1066800"/>
            <a:ext cx="8229600" cy="5334000"/>
          </a:xfrm>
        </p:spPr>
        <p:txBody>
          <a:bodyPr>
            <a:normAutofit fontScale="32500" lnSpcReduction="20000"/>
          </a:bodyPr>
          <a:lstStyle/>
          <a:p>
            <a:pPr>
              <a:lnSpc>
                <a:spcPct val="90000"/>
              </a:lnSpc>
            </a:pPr>
            <a:endParaRPr lang="en-US" dirty="0"/>
          </a:p>
          <a:p>
            <a:pPr>
              <a:lnSpc>
                <a:spcPct val="90000"/>
              </a:lnSpc>
            </a:pPr>
            <a:r>
              <a:rPr lang="en-US" dirty="0"/>
              <a:t>The Energy Management Standard ISO 50001</a:t>
            </a:r>
          </a:p>
          <a:p>
            <a:pPr>
              <a:lnSpc>
                <a:spcPct val="90000"/>
              </a:lnSpc>
            </a:pPr>
            <a:r>
              <a:rPr lang="en-US" dirty="0"/>
              <a:t>The Environmental Management Standard ISO 14001</a:t>
            </a:r>
          </a:p>
          <a:p>
            <a:pPr>
              <a:lnSpc>
                <a:spcPct val="90000"/>
              </a:lnSpc>
            </a:pPr>
            <a:r>
              <a:rPr lang="en-US" dirty="0"/>
              <a:t>The Guidance on Social Responsibility ISO 26000</a:t>
            </a:r>
          </a:p>
          <a:p>
            <a:pPr>
              <a:lnSpc>
                <a:spcPct val="90000"/>
              </a:lnSpc>
            </a:pPr>
            <a:r>
              <a:rPr lang="en-US" dirty="0"/>
              <a:t>The Quality Management Standard ISO 9001</a:t>
            </a:r>
          </a:p>
          <a:p>
            <a:pPr>
              <a:lnSpc>
                <a:spcPct val="90000"/>
              </a:lnSpc>
            </a:pPr>
            <a:r>
              <a:rPr lang="en-US" dirty="0"/>
              <a:t>Guidance on Project Management ISO 21500</a:t>
            </a:r>
          </a:p>
          <a:p>
            <a:pPr>
              <a:lnSpc>
                <a:spcPct val="90000"/>
              </a:lnSpc>
            </a:pPr>
            <a:r>
              <a:rPr lang="en-US" dirty="0"/>
              <a:t>Global Reporting Initiative. G3, GRI</a:t>
            </a:r>
          </a:p>
          <a:p>
            <a:pPr>
              <a:lnSpc>
                <a:spcPct val="90000"/>
              </a:lnSpc>
            </a:pPr>
            <a:r>
              <a:rPr lang="en-US" dirty="0"/>
              <a:t>ICB 3.0® International Project Management Association</a:t>
            </a:r>
          </a:p>
          <a:p>
            <a:pPr>
              <a:lnSpc>
                <a:spcPct val="90000"/>
              </a:lnSpc>
            </a:pPr>
            <a:r>
              <a:rPr lang="en-US" dirty="0"/>
              <a:t>PMBOK® Guide, 5th. Ed, 2013. Project Management Institute</a:t>
            </a:r>
          </a:p>
          <a:p>
            <a:pPr>
              <a:lnSpc>
                <a:spcPct val="90000"/>
              </a:lnSpc>
            </a:pPr>
            <a:r>
              <a:rPr lang="en-US" dirty="0"/>
              <a:t>Sustainability in Project Management. (2011) Gilbert Silvius and Ron Schipper</a:t>
            </a:r>
          </a:p>
          <a:p>
            <a:pPr>
              <a:lnSpc>
                <a:spcPct val="90000"/>
              </a:lnSpc>
            </a:pPr>
            <a:r>
              <a:rPr lang="en-US" dirty="0"/>
              <a:t>http://worldinbalance.net/intagreements/1987-brundtland.php</a:t>
            </a:r>
          </a:p>
          <a:p>
            <a:pPr>
              <a:lnSpc>
                <a:spcPct val="90000"/>
              </a:lnSpc>
            </a:pPr>
            <a:r>
              <a:rPr lang="en-US" dirty="0"/>
              <a:t>Maria Eugenia Gonzalez, Jorge Martinez del Campo, Lorena Perdomo, Monica Gonzalez, Gilbert Silvius, Ron Schipper, Michael Ruiz</a:t>
            </a:r>
          </a:p>
          <a:p>
            <a:pPr>
              <a:lnSpc>
                <a:spcPct val="90000"/>
              </a:lnSpc>
            </a:pPr>
            <a:r>
              <a:rPr lang="en-US" dirty="0"/>
              <a:t>Dr. R. M. Belbin  http://Belbin.com</a:t>
            </a:r>
          </a:p>
          <a:p>
            <a:pPr>
              <a:lnSpc>
                <a:spcPct val="90000"/>
              </a:lnSpc>
            </a:pPr>
            <a:r>
              <a:rPr lang="en-US" dirty="0"/>
              <a:t>United States Census Bureau</a:t>
            </a:r>
          </a:p>
          <a:p>
            <a:pPr>
              <a:lnSpc>
                <a:spcPct val="90000"/>
              </a:lnSpc>
            </a:pPr>
            <a:r>
              <a:rPr lang="en-US" dirty="0"/>
              <a:t>http://www.un.org/en/sustainablefuture/</a:t>
            </a:r>
          </a:p>
          <a:p>
            <a:pPr>
              <a:lnSpc>
                <a:spcPct val="90000"/>
              </a:lnSpc>
            </a:pPr>
            <a:r>
              <a:rPr lang="en-US" dirty="0"/>
              <a:t>Coca Cola </a:t>
            </a:r>
            <a:r>
              <a:rPr lang="en-US" dirty="0">
                <a:hlinkClick r:id="rId2"/>
              </a:rPr>
              <a:t>http://en.wikipedia.org/wiki/New_coke</a:t>
            </a:r>
            <a:endParaRPr lang="en-US" dirty="0"/>
          </a:p>
          <a:p>
            <a:pPr>
              <a:lnSpc>
                <a:spcPct val="90000"/>
              </a:lnSpc>
            </a:pPr>
            <a:r>
              <a:rPr lang="en-US" dirty="0"/>
              <a:t>UNWCED: United Nations World Commission on Environment and </a:t>
            </a:r>
          </a:p>
          <a:p>
            <a:pPr>
              <a:lnSpc>
                <a:spcPct val="90000"/>
              </a:lnSpc>
            </a:pPr>
            <a:r>
              <a:rPr lang="en-US" dirty="0"/>
              <a:t>Development (1987). Our Common Future (</a:t>
            </a:r>
            <a:r>
              <a:rPr lang="en-US" dirty="0" err="1"/>
              <a:t>Brundtland</a:t>
            </a:r>
            <a:r>
              <a:rPr lang="en-US" dirty="0"/>
              <a:t> Report). Oxford: Oxford University Press</a:t>
            </a:r>
            <a:r>
              <a:rPr lang="en-US" dirty="0" smtClean="0"/>
              <a:t>.</a:t>
            </a:r>
            <a:endParaRPr lang="en-US" dirty="0"/>
          </a:p>
          <a:p>
            <a:pPr>
              <a:lnSpc>
                <a:spcPct val="90000"/>
              </a:lnSpc>
            </a:pPr>
            <a:r>
              <a:rPr lang="en-US" dirty="0"/>
              <a:t>Fourth Assessment Report of the Intergovernmental Panel on Climate Change, (2007) IPCC. University of Cambridge</a:t>
            </a:r>
            <a:r>
              <a:rPr lang="en-US" dirty="0" smtClean="0"/>
              <a:t>.</a:t>
            </a:r>
            <a:endParaRPr lang="en-US" dirty="0"/>
          </a:p>
          <a:p>
            <a:pPr>
              <a:lnSpc>
                <a:spcPct val="90000"/>
              </a:lnSpc>
            </a:pPr>
            <a:r>
              <a:rPr lang="en-US" dirty="0"/>
              <a:t>The United Nations Framework Convention on Climate Change</a:t>
            </a:r>
          </a:p>
          <a:p>
            <a:pPr>
              <a:lnSpc>
                <a:spcPct val="90000"/>
              </a:lnSpc>
            </a:pPr>
            <a:r>
              <a:rPr lang="en-US" dirty="0"/>
              <a:t>, (1992) UNFCCC. New York, New </a:t>
            </a:r>
            <a:r>
              <a:rPr lang="en-US" dirty="0" smtClean="0"/>
              <a:t>York</a:t>
            </a:r>
            <a:endParaRPr lang="en-US" dirty="0"/>
          </a:p>
          <a:p>
            <a:pPr>
              <a:lnSpc>
                <a:spcPct val="90000"/>
              </a:lnSpc>
            </a:pPr>
            <a:r>
              <a:rPr lang="en-US" dirty="0"/>
              <a:t>International competence baseline. (3.0 ed.) (2006). Nijkerk, The Netherlands: International Project Management Association</a:t>
            </a:r>
            <a:r>
              <a:rPr lang="en-US" dirty="0" smtClean="0"/>
              <a:t>.</a:t>
            </a:r>
          </a:p>
          <a:p>
            <a:pPr>
              <a:lnSpc>
                <a:spcPct val="90000"/>
              </a:lnSpc>
            </a:pPr>
            <a:r>
              <a:rPr lang="en-US" dirty="0" smtClean="0"/>
              <a:t> </a:t>
            </a:r>
            <a:r>
              <a:rPr lang="en-US" dirty="0"/>
              <a:t>ISO 26000. In (2012). Guidance on Corporate Social Responsibility  (ISO 26000:2012 E). Geneva, Switzerland: International Standards Organization</a:t>
            </a:r>
            <a:r>
              <a:rPr lang="en-US" dirty="0" smtClean="0"/>
              <a:t>.</a:t>
            </a:r>
            <a:endParaRPr lang="en-US" dirty="0"/>
          </a:p>
          <a:p>
            <a:pPr>
              <a:lnSpc>
                <a:spcPct val="90000"/>
              </a:lnSpc>
            </a:pPr>
            <a:r>
              <a:rPr lang="en-US" dirty="0"/>
              <a:t>G4 sustainability reporting guidelines. (2013). Amsterdam, The Netherlands: Global Reporting Initiative</a:t>
            </a:r>
            <a:r>
              <a:rPr lang="en-US" dirty="0" smtClean="0"/>
              <a:t>.</a:t>
            </a:r>
            <a:endParaRPr lang="en-US" dirty="0"/>
          </a:p>
          <a:p>
            <a:pPr>
              <a:lnSpc>
                <a:spcPct val="90000"/>
              </a:lnSpc>
            </a:pPr>
            <a:r>
              <a:rPr lang="en-US" dirty="0"/>
              <a:t>Post-2015 business engagement architecture. (2013). New York, New York: UN Global Compact Office.</a:t>
            </a:r>
            <a:r>
              <a:rPr lang="en-US" dirty="0" smtClean="0"/>
              <a:t>\</a:t>
            </a:r>
            <a:endParaRPr lang="en-US" dirty="0"/>
          </a:p>
          <a:p>
            <a:pPr>
              <a:lnSpc>
                <a:spcPct val="90000"/>
              </a:lnSpc>
            </a:pPr>
            <a:r>
              <a:rPr lang="en-US" dirty="0"/>
              <a:t>ECONOMIC life (The equivalent annual cost of owning and operating an asset (EUAC or AW) http://www.investopedia.com/terms/e/economic-</a:t>
            </a:r>
            <a:r>
              <a:rPr lang="en-US" dirty="0" err="1" smtClean="0"/>
              <a:t>life.asp</a:t>
            </a:r>
            <a:endParaRPr lang="en-US" dirty="0" smtClean="0"/>
          </a:p>
          <a:p>
            <a:pPr>
              <a:lnSpc>
                <a:spcPct val="90000"/>
              </a:lnSpc>
            </a:pPr>
            <a:r>
              <a:rPr lang="en-US" dirty="0" smtClean="0"/>
              <a:t>The </a:t>
            </a:r>
            <a:r>
              <a:rPr lang="en-US" dirty="0"/>
              <a:t>logical framework document - details. (</a:t>
            </a:r>
            <a:r>
              <a:rPr lang="en-US" dirty="0" err="1"/>
              <a:t>n.d.</a:t>
            </a:r>
            <a:r>
              <a:rPr lang="en-US" dirty="0"/>
              <a:t>). Retrieved from http://lgausa.com/logframdoc.htm on 1/3/</a:t>
            </a:r>
            <a:r>
              <a:rPr lang="en-US" dirty="0" smtClean="0"/>
              <a:t>201</a:t>
            </a:r>
            <a:endParaRPr lang="en-US" dirty="0"/>
          </a:p>
          <a:p>
            <a:pPr>
              <a:lnSpc>
                <a:spcPct val="90000"/>
              </a:lnSpc>
            </a:pPr>
            <a:r>
              <a:rPr lang="en-US" dirty="0"/>
              <a:t>Decision making in manufacturing environment using graph theory and fuzzy multiple attribute decision making. (2013) (Vol. 2). Springer</a:t>
            </a:r>
            <a:r>
              <a:rPr lang="en-US" dirty="0" smtClean="0"/>
              <a:t>.</a:t>
            </a:r>
            <a:endParaRPr lang="en-US" dirty="0"/>
          </a:p>
          <a:p>
            <a:pPr>
              <a:lnSpc>
                <a:spcPct val="90000"/>
              </a:lnSpc>
            </a:pPr>
            <a:r>
              <a:rPr lang="en-US" dirty="0"/>
              <a:t>ISO 21500. In (2012). Guidance on Project Management (ISO 21500:2012 E ). Geneva, Switzerland: International Standards Organization</a:t>
            </a:r>
            <a:r>
              <a:rPr lang="en-US" dirty="0" smtClean="0"/>
              <a:t>.</a:t>
            </a:r>
            <a:endParaRPr lang="en-US" dirty="0"/>
          </a:p>
          <a:p>
            <a:pPr>
              <a:lnSpc>
                <a:spcPct val="90000"/>
              </a:lnSpc>
            </a:pPr>
            <a:r>
              <a:rPr lang="en-US" dirty="0"/>
              <a:t>Elkington, J. (1997). Cannibals with forks. Oxford: Capstone Publishing</a:t>
            </a:r>
            <a:r>
              <a:rPr lang="en-US" dirty="0" smtClean="0"/>
              <a:t>.</a:t>
            </a:r>
            <a:endParaRPr lang="en-US" dirty="0"/>
          </a:p>
          <a:p>
            <a:pPr>
              <a:lnSpc>
                <a:spcPct val="90000"/>
              </a:lnSpc>
            </a:pPr>
            <a:r>
              <a:rPr lang="en-US" dirty="0"/>
              <a:t>Engendering the Logical Framework – Helen </a:t>
            </a:r>
            <a:r>
              <a:rPr lang="en-US" dirty="0" err="1"/>
              <a:t>Hambly</a:t>
            </a:r>
            <a:r>
              <a:rPr lang="en-US" dirty="0"/>
              <a:t> </a:t>
            </a:r>
            <a:r>
              <a:rPr lang="en-US" dirty="0" err="1"/>
              <a:t>Odame</a:t>
            </a:r>
            <a:r>
              <a:rPr lang="en-US" dirty="0"/>
              <a:t>, Research Officer, ISNAR, August </a:t>
            </a:r>
            <a:r>
              <a:rPr lang="en-US" dirty="0" smtClean="0"/>
              <a:t>2001</a:t>
            </a:r>
            <a:endParaRPr lang="en-US" dirty="0"/>
          </a:p>
          <a:p>
            <a:pPr>
              <a:lnSpc>
                <a:spcPct val="90000"/>
              </a:lnSpc>
            </a:pPr>
            <a:r>
              <a:rPr lang="en-US" dirty="0"/>
              <a:t>Why Change Management -(2014, 1 03). Retrieved from </a:t>
            </a:r>
            <a:r>
              <a:rPr lang="en-US" dirty="0">
                <a:hlinkClick r:id="rId3"/>
              </a:rPr>
              <a:t>https://www.prosci.com/change-management/why-change-management/ </a:t>
            </a:r>
          </a:p>
          <a:p>
            <a:pPr>
              <a:lnSpc>
                <a:spcPct val="90000"/>
              </a:lnSpc>
            </a:pPr>
            <a:r>
              <a:rPr lang="en-US" dirty="0"/>
              <a:t>Carboni, Gonzalez, Hodgkinson (2013) The GPM Reference Guide to Sustainability in Project </a:t>
            </a:r>
            <a:r>
              <a:rPr lang="en-US" dirty="0" smtClean="0"/>
              <a:t>Management</a:t>
            </a:r>
            <a:endParaRPr lang="en-US" dirty="0"/>
          </a:p>
          <a:p>
            <a:pPr>
              <a:lnSpc>
                <a:spcPct val="90000"/>
              </a:lnSpc>
            </a:pPr>
            <a:r>
              <a:rPr lang="en-US" dirty="0" err="1"/>
              <a:t>Epa</a:t>
            </a:r>
            <a:r>
              <a:rPr lang="en-US" dirty="0"/>
              <a:t> </a:t>
            </a:r>
            <a:r>
              <a:rPr lang="en-US" dirty="0" err="1"/>
              <a:t>faqs</a:t>
            </a:r>
            <a:r>
              <a:rPr lang="en-US" dirty="0"/>
              <a:t> on </a:t>
            </a:r>
            <a:r>
              <a:rPr lang="en-US" dirty="0" err="1"/>
              <a:t>ewaste</a:t>
            </a:r>
            <a:r>
              <a:rPr lang="en-US" dirty="0"/>
              <a:t>. (2012, 11 14). Retrieved from http://</a:t>
            </a:r>
            <a:r>
              <a:rPr lang="en-US" dirty="0" err="1"/>
              <a:t>www.epa.gov</a:t>
            </a:r>
            <a:r>
              <a:rPr lang="en-US" dirty="0"/>
              <a:t>/</a:t>
            </a:r>
            <a:r>
              <a:rPr lang="en-US" dirty="0" err="1"/>
              <a:t>osw</a:t>
            </a:r>
            <a:r>
              <a:rPr lang="en-US" dirty="0"/>
              <a:t>/conserve/materials/</a:t>
            </a:r>
            <a:r>
              <a:rPr lang="en-US" dirty="0" err="1"/>
              <a:t>ecycling</a:t>
            </a:r>
            <a:r>
              <a:rPr lang="en-US" dirty="0"/>
              <a:t>/</a:t>
            </a:r>
            <a:r>
              <a:rPr lang="en-US" dirty="0" err="1" smtClean="0"/>
              <a:t>faq.htm</a:t>
            </a:r>
            <a:endParaRPr lang="en-US" dirty="0"/>
          </a:p>
          <a:p>
            <a:pPr>
              <a:lnSpc>
                <a:spcPct val="90000"/>
              </a:lnSpc>
            </a:pPr>
            <a:r>
              <a:rPr lang="en-US" dirty="0"/>
              <a:t>http://</a:t>
            </a:r>
            <a:r>
              <a:rPr lang="en-US" dirty="0" err="1"/>
              <a:t>www.cs.utexas.edu</a:t>
            </a:r>
            <a:r>
              <a:rPr lang="en-US" dirty="0"/>
              <a:t>/~</a:t>
            </a:r>
            <a:r>
              <a:rPr lang="en-US" dirty="0" err="1"/>
              <a:t>fussell</a:t>
            </a:r>
            <a:r>
              <a:rPr lang="en-US" dirty="0"/>
              <a:t>/courses/cs352h/papers/</a:t>
            </a:r>
            <a:r>
              <a:rPr lang="en-US" dirty="0" err="1" smtClean="0"/>
              <a:t>moore.pdf</a:t>
            </a:r>
            <a:endParaRPr lang="en-US" dirty="0"/>
          </a:p>
          <a:p>
            <a:pPr>
              <a:lnSpc>
                <a:spcPct val="90000"/>
              </a:lnSpc>
            </a:pPr>
            <a:r>
              <a:rPr lang="en-US" dirty="0"/>
              <a:t>The Sustainability Reporting definitions for P5 were developed internally to match what is required from the GRI G4 Framework sourced from </a:t>
            </a:r>
            <a:r>
              <a:rPr lang="en-US" dirty="0">
                <a:hlinkClick r:id="rId4"/>
              </a:rPr>
              <a:t>https://www.globalreporting.org/resourcelibrary/Sust-Dev-Review.pdf  Read more at </a:t>
            </a:r>
            <a:r>
              <a:rPr lang="en-US" dirty="0">
                <a:hlinkClick r:id="rId5"/>
              </a:rPr>
              <a:t>www.globalreporting.org</a:t>
            </a:r>
            <a:endParaRPr lang="en-US" dirty="0"/>
          </a:p>
          <a:p>
            <a:pPr>
              <a:lnSpc>
                <a:spcPct val="80000"/>
              </a:lnSpc>
            </a:pPr>
            <a:endParaRPr lang="en-US" dirty="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53</a:t>
            </a:fld>
            <a:endParaRPr lang="en-US" dirty="0"/>
          </a:p>
        </p:txBody>
      </p:sp>
    </p:spTree>
    <p:extLst>
      <p:ext uri="{BB962C8B-B14F-4D97-AF65-F5344CB8AC3E}">
        <p14:creationId xmlns:p14="http://schemas.microsoft.com/office/powerpoint/2010/main" xmlns="" val="950490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667000"/>
            <a:ext cx="1905000" cy="1143000"/>
          </a:xfrm>
        </p:spPr>
        <p:txBody>
          <a:bodyPr/>
          <a:lstStyle/>
          <a:p>
            <a:r>
              <a:rPr lang="en-US" smtClean="0"/>
              <a:t>Gracias</a:t>
            </a:r>
            <a:endParaRPr lang="en-US" dirty="0"/>
          </a:p>
        </p:txBody>
      </p:sp>
      <p:sp>
        <p:nvSpPr>
          <p:cNvPr id="4" name="Footer Placeholder 3"/>
          <p:cNvSpPr>
            <a:spLocks noGrp="1"/>
          </p:cNvSpPr>
          <p:nvPr>
            <p:ph type="ftr" sz="quarter" idx="11"/>
          </p:nvPr>
        </p:nvSpPr>
        <p:spPr/>
        <p:txBody>
          <a:bodyPr/>
          <a:lstStyle/>
          <a:p>
            <a:r>
              <a:rPr lang="en-US"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54</a:t>
            </a:fld>
            <a:endParaRPr lang="en-US" dirty="0"/>
          </a:p>
        </p:txBody>
      </p:sp>
    </p:spTree>
    <p:extLst>
      <p:ext uri="{BB962C8B-B14F-4D97-AF65-F5344CB8AC3E}">
        <p14:creationId xmlns:p14="http://schemas.microsoft.com/office/powerpoint/2010/main" xmlns="" val="2535597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a:xfrm>
            <a:off x="347184" y="0"/>
            <a:ext cx="6172200" cy="1143000"/>
          </a:xfrm>
        </p:spPr>
        <p:txBody>
          <a:bodyPr/>
          <a:lstStyle/>
          <a:p>
            <a:r>
              <a:rPr lang="en-US" dirty="0" err="1" smtClean="0">
                <a:cs typeface="Times New Roman" pitchFamily="18" charset="0"/>
              </a:rPr>
              <a:t>Planificación</a:t>
            </a:r>
            <a:r>
              <a:rPr lang="en-US" dirty="0" smtClean="0">
                <a:cs typeface="Times New Roman" pitchFamily="18" charset="0"/>
              </a:rPr>
              <a:t> de la </a:t>
            </a:r>
            <a:r>
              <a:rPr lang="en-US" dirty="0" err="1" smtClean="0">
                <a:cs typeface="Times New Roman" pitchFamily="18" charset="0"/>
              </a:rPr>
              <a:t>Communicación</a:t>
            </a:r>
            <a:endParaRPr lang="en-US" dirty="0">
              <a:cs typeface="Times New Roman" pitchFamily="18" charset="0"/>
            </a:endParaRPr>
          </a:p>
        </p:txBody>
      </p:sp>
      <p:pic>
        <p:nvPicPr>
          <p:cNvPr id="24578" name="Picture 2" descr="https://encrypted-tbn0.gstatic.com/images?q=tbn:ANd9GcRVnOQw7T0oOFhFXvofGVR9SN7pJVROBOt0wzJNmVDAndkckKf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3837" y="1459413"/>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59904" y="1459413"/>
            <a:ext cx="5383696" cy="3600986"/>
          </a:xfrm>
          <a:prstGeom prst="rect">
            <a:avLst/>
          </a:prstGeom>
        </p:spPr>
        <p:txBody>
          <a:bodyPr wrap="square">
            <a:spAutoFit/>
          </a:bodyPr>
          <a:lstStyle/>
          <a:p>
            <a:pPr marL="285750" indent="-285750">
              <a:spcBef>
                <a:spcPct val="50000"/>
              </a:spcBef>
              <a:buFont typeface="Courier New" pitchFamily="49" charset="0"/>
              <a:buChar char="o"/>
            </a:pPr>
            <a:r>
              <a:rPr lang="en-GB" sz="2400" dirty="0" err="1" smtClean="0"/>
              <a:t>Requerimientos</a:t>
            </a:r>
            <a:r>
              <a:rPr lang="en-GB" sz="2400" dirty="0" smtClean="0"/>
              <a:t> de Información </a:t>
            </a:r>
            <a:endParaRPr lang="en-GB" sz="2400" dirty="0"/>
          </a:p>
          <a:p>
            <a:pPr marL="285750" indent="-285750">
              <a:spcBef>
                <a:spcPct val="50000"/>
              </a:spcBef>
              <a:buFont typeface="Courier New" pitchFamily="49" charset="0"/>
              <a:buChar char="o"/>
            </a:pPr>
            <a:r>
              <a:rPr lang="en-GB" sz="2400" dirty="0"/>
              <a:t> </a:t>
            </a:r>
            <a:r>
              <a:rPr lang="en-GB" sz="2400" dirty="0" err="1" smtClean="0"/>
              <a:t>Mecanismos</a:t>
            </a:r>
            <a:r>
              <a:rPr lang="en-GB" sz="2400" dirty="0" smtClean="0"/>
              <a:t> de </a:t>
            </a:r>
            <a:r>
              <a:rPr lang="en-GB" sz="2400" dirty="0" err="1" smtClean="0"/>
              <a:t>Comunicación</a:t>
            </a:r>
            <a:endParaRPr lang="en-GB" sz="2400" dirty="0"/>
          </a:p>
          <a:p>
            <a:pPr marL="285750" indent="-285750">
              <a:spcBef>
                <a:spcPct val="50000"/>
              </a:spcBef>
              <a:buFont typeface="Courier New" pitchFamily="49" charset="0"/>
              <a:buChar char="o"/>
            </a:pPr>
            <a:r>
              <a:rPr lang="en-GB" sz="2400" dirty="0"/>
              <a:t> </a:t>
            </a:r>
            <a:r>
              <a:rPr lang="en-GB" sz="2400" dirty="0" err="1" smtClean="0"/>
              <a:t>Frecuencia</a:t>
            </a:r>
            <a:r>
              <a:rPr lang="en-GB" sz="2400" dirty="0" smtClean="0"/>
              <a:t> de </a:t>
            </a:r>
            <a:r>
              <a:rPr lang="en-GB" sz="2400" dirty="0" err="1" smtClean="0"/>
              <a:t>Distribución</a:t>
            </a:r>
            <a:endParaRPr lang="en-GB" sz="2400" dirty="0"/>
          </a:p>
          <a:p>
            <a:pPr marL="285750" indent="-285750">
              <a:spcBef>
                <a:spcPct val="50000"/>
              </a:spcBef>
              <a:buFont typeface="Courier New" pitchFamily="49" charset="0"/>
              <a:buChar char="o"/>
            </a:pPr>
            <a:r>
              <a:rPr lang="en-GB" sz="2400" dirty="0"/>
              <a:t> </a:t>
            </a:r>
            <a:r>
              <a:rPr lang="en-GB" sz="2400" dirty="0" smtClean="0"/>
              <a:t>Fuentes de Información</a:t>
            </a:r>
            <a:endParaRPr lang="en-GB" sz="2400" dirty="0"/>
          </a:p>
          <a:p>
            <a:pPr marL="285750" indent="-285750">
              <a:spcBef>
                <a:spcPct val="50000"/>
              </a:spcBef>
              <a:buFont typeface="Courier New" pitchFamily="49" charset="0"/>
              <a:buChar char="o"/>
            </a:pPr>
            <a:r>
              <a:rPr lang="en-GB" sz="2400" dirty="0"/>
              <a:t> </a:t>
            </a:r>
            <a:r>
              <a:rPr lang="en-GB" sz="2400" dirty="0" err="1" smtClean="0"/>
              <a:t>Procesamiento</a:t>
            </a:r>
            <a:r>
              <a:rPr lang="en-GB" sz="2400" dirty="0" smtClean="0"/>
              <a:t> de la Información y </a:t>
            </a:r>
            <a:r>
              <a:rPr lang="en-GB" sz="2400" dirty="0" err="1" smtClean="0"/>
              <a:t>cotejo</a:t>
            </a:r>
            <a:endParaRPr lang="en-GB" sz="2400" dirty="0"/>
          </a:p>
          <a:p>
            <a:pPr marL="285750" indent="-285750">
              <a:spcBef>
                <a:spcPct val="50000"/>
              </a:spcBef>
              <a:buFont typeface="Courier New" pitchFamily="49" charset="0"/>
              <a:buChar char="o"/>
            </a:pPr>
            <a:r>
              <a:rPr lang="en-GB" sz="2400" dirty="0"/>
              <a:t> Roles &amp; Responsibilities</a:t>
            </a:r>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6</a:t>
            </a:fld>
            <a:endParaRPr lang="en-US" dirty="0"/>
          </a:p>
        </p:txBody>
      </p:sp>
    </p:spTree>
    <p:extLst>
      <p:ext uri="{BB962C8B-B14F-4D97-AF65-F5344CB8AC3E}">
        <p14:creationId xmlns:p14="http://schemas.microsoft.com/office/powerpoint/2010/main" xmlns="" val="15088491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lstStyle/>
          <a:p>
            <a:r>
              <a:rPr lang="en-GB" dirty="0" err="1" smtClean="0"/>
              <a:t>Barreras</a:t>
            </a:r>
            <a:r>
              <a:rPr lang="en-GB" dirty="0" smtClean="0"/>
              <a:t> </a:t>
            </a:r>
            <a:r>
              <a:rPr lang="en-GB" dirty="0" err="1" smtClean="0"/>
              <a:t>para</a:t>
            </a:r>
            <a:r>
              <a:rPr lang="en-GB" dirty="0" smtClean="0"/>
              <a:t> la </a:t>
            </a:r>
            <a:r>
              <a:rPr lang="en-GB" dirty="0" err="1" smtClean="0"/>
              <a:t>Comunicación</a:t>
            </a:r>
            <a:endParaRPr lang="en-GB" dirty="0"/>
          </a:p>
        </p:txBody>
      </p:sp>
      <p:grpSp>
        <p:nvGrpSpPr>
          <p:cNvPr id="2" name="Group 28"/>
          <p:cNvGrpSpPr/>
          <p:nvPr/>
        </p:nvGrpSpPr>
        <p:grpSpPr>
          <a:xfrm>
            <a:off x="1097574" y="1377954"/>
            <a:ext cx="6948857" cy="4739026"/>
            <a:chOff x="1965325" y="1581150"/>
            <a:chExt cx="7527925" cy="4739026"/>
          </a:xfrm>
        </p:grpSpPr>
        <p:sp>
          <p:nvSpPr>
            <p:cNvPr id="1073155" name="Oval 3"/>
            <p:cNvSpPr>
              <a:spLocks noChangeArrowheads="1"/>
            </p:cNvSpPr>
            <p:nvPr/>
          </p:nvSpPr>
          <p:spPr bwMode="auto">
            <a:xfrm>
              <a:off x="4705350" y="1981200"/>
              <a:ext cx="3879850" cy="3505200"/>
            </a:xfrm>
            <a:prstGeom prst="ellipse">
              <a:avLst/>
            </a:prstGeom>
            <a:solidFill>
              <a:schemeClr val="bg2">
                <a:lumMod val="75000"/>
              </a:schemeClr>
            </a:solidFill>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endParaRPr lang="en-US" b="1" dirty="0"/>
            </a:p>
          </p:txBody>
        </p:sp>
        <p:sp>
          <p:nvSpPr>
            <p:cNvPr id="1073156" name="Oval 4"/>
            <p:cNvSpPr>
              <a:spLocks noChangeArrowheads="1"/>
            </p:cNvSpPr>
            <p:nvPr/>
          </p:nvSpPr>
          <p:spPr bwMode="auto">
            <a:xfrm>
              <a:off x="2476500" y="1981200"/>
              <a:ext cx="3879850" cy="3505200"/>
            </a:xfrm>
            <a:prstGeom prst="ellipse">
              <a:avLst/>
            </a:prstGeom>
            <a:solidFill>
              <a:schemeClr val="bg2">
                <a:lumMod val="75000"/>
              </a:schemeClr>
            </a:solidFill>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endParaRPr lang="en-US" b="1" dirty="0"/>
            </a:p>
          </p:txBody>
        </p:sp>
        <p:sp>
          <p:nvSpPr>
            <p:cNvPr id="1073157" name="Text Box 5"/>
            <p:cNvSpPr txBox="1">
              <a:spLocks noChangeArrowheads="1"/>
            </p:cNvSpPr>
            <p:nvPr/>
          </p:nvSpPr>
          <p:spPr bwMode="auto">
            <a:xfrm>
              <a:off x="1965325" y="1581150"/>
              <a:ext cx="1749425" cy="833178"/>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sz="1600" b="1" dirty="0" err="1" smtClean="0"/>
                <a:t>Alcance</a:t>
              </a:r>
              <a:r>
                <a:rPr lang="en-GB" sz="1600" b="1" dirty="0" smtClean="0"/>
                <a:t> de la </a:t>
              </a:r>
              <a:r>
                <a:rPr lang="en-GB" sz="1600" b="1" dirty="0" err="1" smtClean="0"/>
                <a:t>Experiencia</a:t>
              </a:r>
              <a:r>
                <a:rPr lang="en-GB" sz="1600" b="1" dirty="0" smtClean="0"/>
                <a:t> de la </a:t>
              </a:r>
              <a:r>
                <a:rPr lang="en-GB" sz="1600" b="1" dirty="0" err="1" smtClean="0"/>
                <a:t>Fuente</a:t>
              </a:r>
              <a:endParaRPr lang="en-GB" sz="1600" b="1" dirty="0"/>
            </a:p>
          </p:txBody>
        </p:sp>
        <p:sp>
          <p:nvSpPr>
            <p:cNvPr id="1073158" name="Text Box 6"/>
            <p:cNvSpPr txBox="1">
              <a:spLocks noChangeArrowheads="1"/>
            </p:cNvSpPr>
            <p:nvPr/>
          </p:nvSpPr>
          <p:spPr bwMode="auto">
            <a:xfrm>
              <a:off x="7743825" y="1600200"/>
              <a:ext cx="1749425" cy="833178"/>
            </a:xfrm>
            <a:prstGeom prst="rect">
              <a:avLst/>
            </a:prstGeom>
            <a:noFill/>
            <a:ln w="12700" cap="sq">
              <a:noFill/>
              <a:miter lim="800000"/>
              <a:headEnd type="none" w="sm" len="sm"/>
              <a:tailEnd type="none" w="lg" len="med"/>
            </a:ln>
            <a:effectLst/>
          </p:spPr>
          <p:txBody>
            <a:bodyPr lIns="90000" tIns="46800" rIns="90000" bIns="46800">
              <a:spAutoFit/>
            </a:bodyPr>
            <a:lstStyle/>
            <a:p>
              <a:r>
                <a:rPr lang="en-GB" sz="1600" b="1" dirty="0" err="1" smtClean="0"/>
                <a:t>Alcance</a:t>
              </a:r>
              <a:r>
                <a:rPr lang="en-GB" sz="1600" b="1" dirty="0" smtClean="0"/>
                <a:t> de la </a:t>
              </a:r>
              <a:r>
                <a:rPr lang="en-GB" sz="1600" b="1" dirty="0" err="1" smtClean="0"/>
                <a:t>Experiencia</a:t>
              </a:r>
              <a:r>
                <a:rPr lang="en-GB" sz="1600" b="1" dirty="0" smtClean="0"/>
                <a:t> del Receptor</a:t>
              </a:r>
              <a:endParaRPr lang="en-GB" sz="1600" b="1" dirty="0"/>
            </a:p>
          </p:txBody>
        </p:sp>
        <p:grpSp>
          <p:nvGrpSpPr>
            <p:cNvPr id="3" name="Group 7"/>
            <p:cNvGrpSpPr>
              <a:grpSpLocks/>
            </p:cNvGrpSpPr>
            <p:nvPr/>
          </p:nvGrpSpPr>
          <p:grpSpPr bwMode="auto">
            <a:xfrm>
              <a:off x="4665663" y="2311400"/>
              <a:ext cx="1677988" cy="2844800"/>
              <a:chOff x="2939" y="1456"/>
              <a:chExt cx="1057" cy="1792"/>
            </a:xfrm>
          </p:grpSpPr>
          <p:grpSp>
            <p:nvGrpSpPr>
              <p:cNvPr id="4" name="Group 8"/>
              <p:cNvGrpSpPr>
                <a:grpSpLocks/>
              </p:cNvGrpSpPr>
              <p:nvPr/>
            </p:nvGrpSpPr>
            <p:grpSpPr bwMode="auto">
              <a:xfrm>
                <a:off x="2968" y="1456"/>
                <a:ext cx="1028" cy="1792"/>
                <a:chOff x="2736" y="1472"/>
                <a:chExt cx="949" cy="1792"/>
              </a:xfrm>
            </p:grpSpPr>
            <p:sp>
              <p:nvSpPr>
                <p:cNvPr id="1073161" name="Freeform 9"/>
                <p:cNvSpPr>
                  <a:spLocks/>
                </p:cNvSpPr>
                <p:nvPr/>
              </p:nvSpPr>
              <p:spPr bwMode="auto">
                <a:xfrm>
                  <a:off x="3208" y="1472"/>
                  <a:ext cx="477" cy="1792"/>
                </a:xfrm>
                <a:custGeom>
                  <a:avLst/>
                  <a:gdLst/>
                  <a:ahLst/>
                  <a:cxnLst>
                    <a:cxn ang="0">
                      <a:pos x="0" y="0"/>
                    </a:cxn>
                    <a:cxn ang="0">
                      <a:pos x="88" y="64"/>
                    </a:cxn>
                    <a:cxn ang="0">
                      <a:pos x="164" y="140"/>
                    </a:cxn>
                    <a:cxn ang="0">
                      <a:pos x="268" y="260"/>
                    </a:cxn>
                    <a:cxn ang="0">
                      <a:pos x="368" y="424"/>
                    </a:cxn>
                    <a:cxn ang="0">
                      <a:pos x="420" y="568"/>
                    </a:cxn>
                    <a:cxn ang="0">
                      <a:pos x="452" y="684"/>
                    </a:cxn>
                    <a:cxn ang="0">
                      <a:pos x="472" y="808"/>
                    </a:cxn>
                    <a:cxn ang="0">
                      <a:pos x="472" y="956"/>
                    </a:cxn>
                    <a:cxn ang="0">
                      <a:pos x="440" y="1156"/>
                    </a:cxn>
                    <a:cxn ang="0">
                      <a:pos x="396" y="1288"/>
                    </a:cxn>
                    <a:cxn ang="0">
                      <a:pos x="340" y="1408"/>
                    </a:cxn>
                    <a:cxn ang="0">
                      <a:pos x="252" y="1548"/>
                    </a:cxn>
                    <a:cxn ang="0">
                      <a:pos x="148" y="1664"/>
                    </a:cxn>
                    <a:cxn ang="0">
                      <a:pos x="4" y="1792"/>
                    </a:cxn>
                  </a:cxnLst>
                  <a:rect l="0" t="0" r="r" b="b"/>
                  <a:pathLst>
                    <a:path w="477" h="1792">
                      <a:moveTo>
                        <a:pt x="0" y="0"/>
                      </a:moveTo>
                      <a:cubicBezTo>
                        <a:pt x="15" y="11"/>
                        <a:pt x="61" y="41"/>
                        <a:pt x="88" y="64"/>
                      </a:cubicBezTo>
                      <a:cubicBezTo>
                        <a:pt x="115" y="87"/>
                        <a:pt x="134" y="107"/>
                        <a:pt x="164" y="140"/>
                      </a:cubicBezTo>
                      <a:cubicBezTo>
                        <a:pt x="194" y="173"/>
                        <a:pt x="234" y="213"/>
                        <a:pt x="268" y="260"/>
                      </a:cubicBezTo>
                      <a:cubicBezTo>
                        <a:pt x="302" y="307"/>
                        <a:pt x="343" y="373"/>
                        <a:pt x="368" y="424"/>
                      </a:cubicBezTo>
                      <a:cubicBezTo>
                        <a:pt x="393" y="475"/>
                        <a:pt x="406" y="525"/>
                        <a:pt x="420" y="568"/>
                      </a:cubicBezTo>
                      <a:cubicBezTo>
                        <a:pt x="434" y="611"/>
                        <a:pt x="443" y="644"/>
                        <a:pt x="452" y="684"/>
                      </a:cubicBezTo>
                      <a:cubicBezTo>
                        <a:pt x="461" y="724"/>
                        <a:pt x="469" y="763"/>
                        <a:pt x="472" y="808"/>
                      </a:cubicBezTo>
                      <a:cubicBezTo>
                        <a:pt x="475" y="853"/>
                        <a:pt x="477" y="898"/>
                        <a:pt x="472" y="956"/>
                      </a:cubicBezTo>
                      <a:cubicBezTo>
                        <a:pt x="467" y="1014"/>
                        <a:pt x="453" y="1101"/>
                        <a:pt x="440" y="1156"/>
                      </a:cubicBezTo>
                      <a:cubicBezTo>
                        <a:pt x="427" y="1211"/>
                        <a:pt x="413" y="1246"/>
                        <a:pt x="396" y="1288"/>
                      </a:cubicBezTo>
                      <a:cubicBezTo>
                        <a:pt x="379" y="1330"/>
                        <a:pt x="364" y="1365"/>
                        <a:pt x="340" y="1408"/>
                      </a:cubicBezTo>
                      <a:cubicBezTo>
                        <a:pt x="316" y="1451"/>
                        <a:pt x="284" y="1505"/>
                        <a:pt x="252" y="1548"/>
                      </a:cubicBezTo>
                      <a:cubicBezTo>
                        <a:pt x="220" y="1591"/>
                        <a:pt x="189" y="1623"/>
                        <a:pt x="148" y="1664"/>
                      </a:cubicBezTo>
                      <a:cubicBezTo>
                        <a:pt x="107" y="1705"/>
                        <a:pt x="34" y="1765"/>
                        <a:pt x="4" y="1792"/>
                      </a:cubicBezTo>
                    </a:path>
                  </a:pathLst>
                </a:custGeom>
                <a:solidFill>
                  <a:schemeClr val="bg2"/>
                </a:solidFill>
                <a:ln w="12700" cap="sq" cmpd="sng">
                  <a:solidFill>
                    <a:schemeClr val="bg2"/>
                  </a:solidFill>
                  <a:prstDash val="solid"/>
                  <a:round/>
                  <a:headEnd type="none" w="sm" len="sm"/>
                  <a:tailEnd type="none" w="lg" len="med"/>
                </a:ln>
                <a:effectLst/>
              </p:spPr>
              <p:txBody>
                <a:bodyPr lIns="90000" tIns="46800" rIns="90000" bIns="46800" anchor="ctr"/>
                <a:lstStyle/>
                <a:p>
                  <a:endParaRPr lang="en-US" b="1" dirty="0"/>
                </a:p>
              </p:txBody>
            </p:sp>
            <p:sp>
              <p:nvSpPr>
                <p:cNvPr id="1073162" name="Freeform 10"/>
                <p:cNvSpPr>
                  <a:spLocks/>
                </p:cNvSpPr>
                <p:nvPr/>
              </p:nvSpPr>
              <p:spPr bwMode="auto">
                <a:xfrm flipH="1">
                  <a:off x="2736" y="1472"/>
                  <a:ext cx="477" cy="1792"/>
                </a:xfrm>
                <a:custGeom>
                  <a:avLst/>
                  <a:gdLst/>
                  <a:ahLst/>
                  <a:cxnLst>
                    <a:cxn ang="0">
                      <a:pos x="0" y="0"/>
                    </a:cxn>
                    <a:cxn ang="0">
                      <a:pos x="88" y="64"/>
                    </a:cxn>
                    <a:cxn ang="0">
                      <a:pos x="164" y="140"/>
                    </a:cxn>
                    <a:cxn ang="0">
                      <a:pos x="268" y="260"/>
                    </a:cxn>
                    <a:cxn ang="0">
                      <a:pos x="368" y="424"/>
                    </a:cxn>
                    <a:cxn ang="0">
                      <a:pos x="420" y="568"/>
                    </a:cxn>
                    <a:cxn ang="0">
                      <a:pos x="452" y="684"/>
                    </a:cxn>
                    <a:cxn ang="0">
                      <a:pos x="472" y="808"/>
                    </a:cxn>
                    <a:cxn ang="0">
                      <a:pos x="472" y="956"/>
                    </a:cxn>
                    <a:cxn ang="0">
                      <a:pos x="440" y="1156"/>
                    </a:cxn>
                    <a:cxn ang="0">
                      <a:pos x="396" y="1288"/>
                    </a:cxn>
                    <a:cxn ang="0">
                      <a:pos x="340" y="1408"/>
                    </a:cxn>
                    <a:cxn ang="0">
                      <a:pos x="252" y="1548"/>
                    </a:cxn>
                    <a:cxn ang="0">
                      <a:pos x="148" y="1664"/>
                    </a:cxn>
                    <a:cxn ang="0">
                      <a:pos x="4" y="1792"/>
                    </a:cxn>
                  </a:cxnLst>
                  <a:rect l="0" t="0" r="r" b="b"/>
                  <a:pathLst>
                    <a:path w="477" h="1792">
                      <a:moveTo>
                        <a:pt x="0" y="0"/>
                      </a:moveTo>
                      <a:cubicBezTo>
                        <a:pt x="15" y="11"/>
                        <a:pt x="61" y="41"/>
                        <a:pt x="88" y="64"/>
                      </a:cubicBezTo>
                      <a:cubicBezTo>
                        <a:pt x="115" y="87"/>
                        <a:pt x="134" y="107"/>
                        <a:pt x="164" y="140"/>
                      </a:cubicBezTo>
                      <a:cubicBezTo>
                        <a:pt x="194" y="173"/>
                        <a:pt x="234" y="213"/>
                        <a:pt x="268" y="260"/>
                      </a:cubicBezTo>
                      <a:cubicBezTo>
                        <a:pt x="302" y="307"/>
                        <a:pt x="343" y="373"/>
                        <a:pt x="368" y="424"/>
                      </a:cubicBezTo>
                      <a:cubicBezTo>
                        <a:pt x="393" y="475"/>
                        <a:pt x="406" y="525"/>
                        <a:pt x="420" y="568"/>
                      </a:cubicBezTo>
                      <a:cubicBezTo>
                        <a:pt x="434" y="611"/>
                        <a:pt x="443" y="644"/>
                        <a:pt x="452" y="684"/>
                      </a:cubicBezTo>
                      <a:cubicBezTo>
                        <a:pt x="461" y="724"/>
                        <a:pt x="469" y="763"/>
                        <a:pt x="472" y="808"/>
                      </a:cubicBezTo>
                      <a:cubicBezTo>
                        <a:pt x="475" y="853"/>
                        <a:pt x="477" y="898"/>
                        <a:pt x="472" y="956"/>
                      </a:cubicBezTo>
                      <a:cubicBezTo>
                        <a:pt x="467" y="1014"/>
                        <a:pt x="453" y="1101"/>
                        <a:pt x="440" y="1156"/>
                      </a:cubicBezTo>
                      <a:cubicBezTo>
                        <a:pt x="427" y="1211"/>
                        <a:pt x="413" y="1246"/>
                        <a:pt x="396" y="1288"/>
                      </a:cubicBezTo>
                      <a:cubicBezTo>
                        <a:pt x="379" y="1330"/>
                        <a:pt x="364" y="1365"/>
                        <a:pt x="340" y="1408"/>
                      </a:cubicBezTo>
                      <a:cubicBezTo>
                        <a:pt x="316" y="1451"/>
                        <a:pt x="284" y="1505"/>
                        <a:pt x="252" y="1548"/>
                      </a:cubicBezTo>
                      <a:cubicBezTo>
                        <a:pt x="220" y="1591"/>
                        <a:pt x="189" y="1623"/>
                        <a:pt x="148" y="1664"/>
                      </a:cubicBezTo>
                      <a:cubicBezTo>
                        <a:pt x="107" y="1705"/>
                        <a:pt x="34" y="1765"/>
                        <a:pt x="4" y="1792"/>
                      </a:cubicBezTo>
                    </a:path>
                  </a:pathLst>
                </a:custGeom>
                <a:solidFill>
                  <a:schemeClr val="bg2"/>
                </a:solidFill>
                <a:ln w="12700" cap="sq" cmpd="sng">
                  <a:solidFill>
                    <a:schemeClr val="bg2"/>
                  </a:solidFill>
                  <a:prstDash val="solid"/>
                  <a:round/>
                  <a:headEnd type="none" w="sm" len="sm"/>
                  <a:tailEnd type="none" w="lg" len="med"/>
                </a:ln>
                <a:effectLst/>
              </p:spPr>
              <p:txBody>
                <a:bodyPr lIns="90000" tIns="46800" rIns="90000" bIns="46800" anchor="ctr"/>
                <a:lstStyle/>
                <a:p>
                  <a:endParaRPr lang="en-US" b="1" dirty="0"/>
                </a:p>
              </p:txBody>
            </p:sp>
          </p:grpSp>
          <p:sp>
            <p:nvSpPr>
              <p:cNvPr id="1073163" name="Rectangle 11"/>
              <p:cNvSpPr>
                <a:spLocks noChangeArrowheads="1"/>
              </p:cNvSpPr>
              <p:nvPr/>
            </p:nvSpPr>
            <p:spPr bwMode="auto">
              <a:xfrm>
                <a:off x="2939" y="2156"/>
                <a:ext cx="981" cy="370"/>
              </a:xfrm>
              <a:prstGeom prst="rect">
                <a:avLst/>
              </a:prstGeom>
              <a:noFill/>
              <a:ln w="12700" cap="sq">
                <a:noFill/>
                <a:miter lim="800000"/>
                <a:headEnd type="none" w="sm" len="sm"/>
                <a:tailEnd type="none" w="lg" len="med"/>
              </a:ln>
              <a:effectLst/>
            </p:spPr>
            <p:txBody>
              <a:bodyPr wrap="none" lIns="90000" tIns="46800" rIns="90000" bIns="46800">
                <a:spAutoFit/>
              </a:bodyPr>
              <a:lstStyle/>
              <a:p>
                <a:pPr algn="ctr" eaLnBrk="1" hangingPunct="1"/>
                <a:r>
                  <a:rPr lang="en-GB" sz="1600" b="1" dirty="0" err="1" smtClean="0">
                    <a:solidFill>
                      <a:schemeClr val="tx2"/>
                    </a:solidFill>
                  </a:rPr>
                  <a:t>Entendimiento</a:t>
                </a:r>
                <a:endParaRPr lang="en-GB" sz="1600" b="1" dirty="0" smtClean="0">
                  <a:solidFill>
                    <a:schemeClr val="tx2"/>
                  </a:solidFill>
                </a:endParaRPr>
              </a:p>
              <a:p>
                <a:pPr algn="ctr" eaLnBrk="1" hangingPunct="1"/>
                <a:r>
                  <a:rPr lang="en-GB" sz="1600" b="1" dirty="0" smtClean="0">
                    <a:solidFill>
                      <a:schemeClr val="tx2"/>
                    </a:solidFill>
                  </a:rPr>
                  <a:t> </a:t>
                </a:r>
                <a:r>
                  <a:rPr lang="en-GB" sz="1600" b="1" dirty="0" err="1" smtClean="0">
                    <a:solidFill>
                      <a:schemeClr val="tx2"/>
                    </a:solidFill>
                  </a:rPr>
                  <a:t>Mutuo</a:t>
                </a:r>
                <a:endParaRPr lang="en-GB" sz="1600" b="1" dirty="0">
                  <a:solidFill>
                    <a:schemeClr val="tx2"/>
                  </a:solidFill>
                </a:endParaRPr>
              </a:p>
            </p:txBody>
          </p:sp>
        </p:grpSp>
        <p:grpSp>
          <p:nvGrpSpPr>
            <p:cNvPr id="5" name="Group 12"/>
            <p:cNvGrpSpPr>
              <a:grpSpLocks/>
            </p:cNvGrpSpPr>
            <p:nvPr/>
          </p:nvGrpSpPr>
          <p:grpSpPr bwMode="auto">
            <a:xfrm>
              <a:off x="3648075" y="4038603"/>
              <a:ext cx="3616325" cy="696913"/>
              <a:chOff x="2298" y="2544"/>
              <a:chExt cx="2278" cy="439"/>
            </a:xfrm>
          </p:grpSpPr>
          <p:sp>
            <p:nvSpPr>
              <p:cNvPr id="1073165" name="Rectangle 13"/>
              <p:cNvSpPr>
                <a:spLocks noChangeArrowheads="1"/>
              </p:cNvSpPr>
              <p:nvPr/>
            </p:nvSpPr>
            <p:spPr bwMode="auto">
              <a:xfrm>
                <a:off x="2881" y="2768"/>
                <a:ext cx="1196"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err="1" smtClean="0">
                    <a:solidFill>
                      <a:srgbClr val="003399"/>
                    </a:solidFill>
                  </a:rPr>
                  <a:t>Retroalimentación</a:t>
                </a:r>
                <a:endParaRPr lang="en-GB" sz="1600" b="1" dirty="0">
                  <a:solidFill>
                    <a:srgbClr val="003399"/>
                  </a:solidFill>
                </a:endParaRPr>
              </a:p>
            </p:txBody>
          </p:sp>
          <p:sp>
            <p:nvSpPr>
              <p:cNvPr id="1073166" name="AutoShape 14"/>
              <p:cNvSpPr>
                <a:spLocks noChangeArrowheads="1"/>
              </p:cNvSpPr>
              <p:nvPr/>
            </p:nvSpPr>
            <p:spPr bwMode="auto">
              <a:xfrm rot="18000000" flipH="1">
                <a:off x="2478" y="2364"/>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sp>
            <p:nvSpPr>
              <p:cNvPr id="1073167" name="AutoShape 15"/>
              <p:cNvSpPr>
                <a:spLocks noChangeArrowheads="1"/>
              </p:cNvSpPr>
              <p:nvPr/>
            </p:nvSpPr>
            <p:spPr bwMode="auto">
              <a:xfrm rot="3600000" flipH="1" flipV="1">
                <a:off x="4090" y="2364"/>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grpSp>
        <p:grpSp>
          <p:nvGrpSpPr>
            <p:cNvPr id="6" name="Group 16"/>
            <p:cNvGrpSpPr>
              <a:grpSpLocks/>
            </p:cNvGrpSpPr>
            <p:nvPr/>
          </p:nvGrpSpPr>
          <p:grpSpPr bwMode="auto">
            <a:xfrm>
              <a:off x="2559050" y="2660651"/>
              <a:ext cx="6064309" cy="1262063"/>
              <a:chOff x="1612" y="1676"/>
              <a:chExt cx="3819" cy="795"/>
            </a:xfrm>
          </p:grpSpPr>
          <p:sp>
            <p:nvSpPr>
              <p:cNvPr id="1073169" name="Rectangle 17"/>
              <p:cNvSpPr>
                <a:spLocks noChangeArrowheads="1"/>
              </p:cNvSpPr>
              <p:nvPr/>
            </p:nvSpPr>
            <p:spPr bwMode="auto">
              <a:xfrm>
                <a:off x="1612" y="2256"/>
                <a:ext cx="525"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err="1" smtClean="0">
                    <a:solidFill>
                      <a:schemeClr val="bg1"/>
                    </a:solidFill>
                  </a:rPr>
                  <a:t>Fuente</a:t>
                </a:r>
                <a:endParaRPr lang="en-GB" sz="1600" b="1" dirty="0">
                  <a:solidFill>
                    <a:schemeClr val="bg1"/>
                  </a:solidFill>
                </a:endParaRPr>
              </a:p>
            </p:txBody>
          </p:sp>
          <p:sp>
            <p:nvSpPr>
              <p:cNvPr id="1073170" name="Rectangle 18"/>
              <p:cNvSpPr>
                <a:spLocks noChangeArrowheads="1"/>
              </p:cNvSpPr>
              <p:nvPr/>
            </p:nvSpPr>
            <p:spPr bwMode="auto">
              <a:xfrm>
                <a:off x="4594" y="2256"/>
                <a:ext cx="837"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err="1" smtClean="0">
                    <a:solidFill>
                      <a:schemeClr val="bg1"/>
                    </a:solidFill>
                  </a:rPr>
                  <a:t>Destinatario</a:t>
                </a:r>
                <a:endParaRPr lang="en-GB" sz="1600" b="1" dirty="0">
                  <a:solidFill>
                    <a:schemeClr val="bg1"/>
                  </a:solidFill>
                </a:endParaRPr>
              </a:p>
            </p:txBody>
          </p:sp>
          <p:sp>
            <p:nvSpPr>
              <p:cNvPr id="1073171" name="Rectangle 19"/>
              <p:cNvSpPr>
                <a:spLocks noChangeArrowheads="1"/>
              </p:cNvSpPr>
              <p:nvPr/>
            </p:nvSpPr>
            <p:spPr bwMode="auto">
              <a:xfrm>
                <a:off x="3112" y="1676"/>
                <a:ext cx="623" cy="215"/>
              </a:xfrm>
              <a:prstGeom prst="rect">
                <a:avLst/>
              </a:prstGeom>
              <a:noFill/>
              <a:ln w="12700" cap="sq">
                <a:noFill/>
                <a:miter lim="800000"/>
                <a:headEnd type="none" w="sm" len="sm"/>
                <a:tailEnd type="none" w="lg" len="med"/>
              </a:ln>
              <a:effectLst/>
            </p:spPr>
            <p:txBody>
              <a:bodyPr wrap="none" lIns="90000" tIns="46800" rIns="90000" bIns="46800">
                <a:spAutoFit/>
              </a:bodyPr>
              <a:lstStyle/>
              <a:p>
                <a:pPr eaLnBrk="1" hangingPunct="1"/>
                <a:r>
                  <a:rPr lang="en-GB" sz="1600" b="1" dirty="0" err="1" smtClean="0">
                    <a:solidFill>
                      <a:srgbClr val="003399"/>
                    </a:solidFill>
                  </a:rPr>
                  <a:t>Mensaje</a:t>
                </a:r>
                <a:endParaRPr lang="en-GB" sz="1600" b="1" dirty="0">
                  <a:solidFill>
                    <a:srgbClr val="003399"/>
                  </a:solidFill>
                </a:endParaRPr>
              </a:p>
            </p:txBody>
          </p:sp>
          <p:sp>
            <p:nvSpPr>
              <p:cNvPr id="1073172" name="AutoShape 20"/>
              <p:cNvSpPr>
                <a:spLocks noChangeArrowheads="1"/>
              </p:cNvSpPr>
              <p:nvPr/>
            </p:nvSpPr>
            <p:spPr bwMode="auto">
              <a:xfrm rot="3600000">
                <a:off x="2478" y="1692"/>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sp>
            <p:nvSpPr>
              <p:cNvPr id="1073173" name="AutoShape 21"/>
              <p:cNvSpPr>
                <a:spLocks noChangeArrowheads="1"/>
              </p:cNvSpPr>
              <p:nvPr/>
            </p:nvSpPr>
            <p:spPr bwMode="auto">
              <a:xfrm rot="18000000" flipV="1">
                <a:off x="4142" y="1722"/>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grpSp>
        <p:sp>
          <p:nvSpPr>
            <p:cNvPr id="23" name="TextBox 22"/>
            <p:cNvSpPr txBox="1"/>
            <p:nvPr/>
          </p:nvSpPr>
          <p:spPr>
            <a:xfrm>
              <a:off x="5892801" y="2989943"/>
              <a:ext cx="2763256"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Background/</a:t>
              </a:r>
              <a:r>
                <a:rPr lang="en-GB" sz="1600" b="1" dirty="0" err="1" smtClean="0">
                  <a:solidFill>
                    <a:schemeClr val="tx1"/>
                  </a:solidFill>
                </a:rPr>
                <a:t>Conocimientos</a:t>
              </a:r>
              <a:endParaRPr lang="en-GB" sz="1600" b="1" dirty="0" smtClean="0">
                <a:solidFill>
                  <a:schemeClr val="tx1"/>
                </a:solidFill>
              </a:endParaRPr>
            </a:p>
          </p:txBody>
        </p:sp>
        <p:sp>
          <p:nvSpPr>
            <p:cNvPr id="24" name="TextBox 23"/>
            <p:cNvSpPr txBox="1"/>
            <p:nvPr/>
          </p:nvSpPr>
          <p:spPr>
            <a:xfrm>
              <a:off x="3200400" y="2982686"/>
              <a:ext cx="1103496"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err="1" smtClean="0">
                  <a:solidFill>
                    <a:schemeClr val="tx1"/>
                  </a:solidFill>
                </a:rPr>
                <a:t>Ambiente</a:t>
              </a:r>
              <a:endParaRPr lang="en-GB" sz="1600" b="1" dirty="0">
                <a:solidFill>
                  <a:schemeClr val="tx1"/>
                </a:solidFill>
              </a:endParaRPr>
            </a:p>
          </p:txBody>
        </p:sp>
        <p:sp>
          <p:nvSpPr>
            <p:cNvPr id="25" name="TextBox 24"/>
            <p:cNvSpPr txBox="1"/>
            <p:nvPr/>
          </p:nvSpPr>
          <p:spPr>
            <a:xfrm>
              <a:off x="5805714" y="4049486"/>
              <a:ext cx="1613012"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err="1" smtClean="0">
                  <a:solidFill>
                    <a:schemeClr val="tx1"/>
                  </a:solidFill>
                </a:rPr>
                <a:t>Organizacional</a:t>
              </a:r>
              <a:endParaRPr lang="en-GB" sz="1600" b="1" dirty="0" smtClean="0">
                <a:solidFill>
                  <a:schemeClr val="tx1"/>
                </a:solidFill>
              </a:endParaRPr>
            </a:p>
          </p:txBody>
        </p:sp>
        <p:sp>
          <p:nvSpPr>
            <p:cNvPr id="26" name="TextBox 25"/>
            <p:cNvSpPr txBox="1"/>
            <p:nvPr/>
          </p:nvSpPr>
          <p:spPr>
            <a:xfrm>
              <a:off x="3577772" y="4056743"/>
              <a:ext cx="994300"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Personal</a:t>
              </a:r>
              <a:endParaRPr lang="en-GB" sz="1600" b="1" dirty="0">
                <a:solidFill>
                  <a:schemeClr val="tx1"/>
                </a:solidFill>
              </a:endParaRPr>
            </a:p>
          </p:txBody>
        </p:sp>
        <p:sp>
          <p:nvSpPr>
            <p:cNvPr id="27" name="TextBox 26"/>
            <p:cNvSpPr txBox="1"/>
            <p:nvPr/>
          </p:nvSpPr>
          <p:spPr>
            <a:xfrm>
              <a:off x="2871275" y="5602519"/>
              <a:ext cx="4318753" cy="369332"/>
            </a:xfrm>
            <a:prstGeom prst="rect">
              <a:avLst/>
            </a:prstGeom>
            <a:noFill/>
          </p:spPr>
          <p:txBody>
            <a:bodyPr wrap="none" rtlCol="0">
              <a:spAutoFit/>
            </a:bodyPr>
            <a:lstStyle/>
            <a:p>
              <a:r>
                <a:rPr lang="es-ES" b="1" dirty="0" smtClean="0"/>
                <a:t>Envíen refuerzos, vamos a avanzar ..... </a:t>
              </a:r>
              <a:endParaRPr lang="en-GB" b="1" dirty="0"/>
            </a:p>
          </p:txBody>
        </p:sp>
        <p:sp>
          <p:nvSpPr>
            <p:cNvPr id="28" name="TextBox 27"/>
            <p:cNvSpPr txBox="1"/>
            <p:nvPr/>
          </p:nvSpPr>
          <p:spPr>
            <a:xfrm>
              <a:off x="2672425" y="5950844"/>
              <a:ext cx="5055827" cy="369332"/>
            </a:xfrm>
            <a:prstGeom prst="rect">
              <a:avLst/>
            </a:prstGeom>
            <a:noFill/>
          </p:spPr>
          <p:txBody>
            <a:bodyPr wrap="none" rtlCol="0">
              <a:spAutoFit/>
            </a:bodyPr>
            <a:lstStyle/>
            <a:p>
              <a:pPr algn="r"/>
              <a:r>
                <a:rPr lang="es-ES" b="1" dirty="0" smtClean="0"/>
                <a:t>Envíen tres y cuatro peniques, vamos al baile….</a:t>
              </a:r>
              <a:endParaRPr lang="en-GB" b="1" dirty="0"/>
            </a:p>
          </p:txBody>
        </p:sp>
      </p:grpSp>
      <p:sp>
        <p:nvSpPr>
          <p:cNvPr id="7" name="Footer Placeholder 6"/>
          <p:cNvSpPr>
            <a:spLocks noGrp="1"/>
          </p:cNvSpPr>
          <p:nvPr>
            <p:ph type="ftr" sz="quarter" idx="11"/>
          </p:nvPr>
        </p:nvSpPr>
        <p:spPr/>
        <p:txBody>
          <a:bodyPr/>
          <a:lstStyle/>
          <a:p>
            <a:r>
              <a:rPr lang="en-US" dirty="0" smtClean="0"/>
              <a:t>©Copyright GPM 2009-2013</a:t>
            </a:r>
            <a:endParaRPr lang="en-US" dirty="0"/>
          </a:p>
        </p:txBody>
      </p:sp>
      <p:sp>
        <p:nvSpPr>
          <p:cNvPr id="8" name="Slide Number Placeholder 7"/>
          <p:cNvSpPr>
            <a:spLocks noGrp="1"/>
          </p:cNvSpPr>
          <p:nvPr>
            <p:ph type="sldNum" sz="quarter" idx="12"/>
          </p:nvPr>
        </p:nvSpPr>
        <p:spPr/>
        <p:txBody>
          <a:bodyPr/>
          <a:lstStyle/>
          <a:p>
            <a:fld id="{4BE819A1-3DD8-4179-BFD0-BF7D359F8DBD}" type="slidenum">
              <a:rPr lang="en-US" smtClean="0"/>
              <a:pPr/>
              <a:t>7</a:t>
            </a:fld>
            <a:endParaRPr lang="en-US" dirty="0"/>
          </a:p>
        </p:txBody>
      </p:sp>
    </p:spTree>
    <p:extLst>
      <p:ext uri="{BB962C8B-B14F-4D97-AF65-F5344CB8AC3E}">
        <p14:creationId xmlns:p14="http://schemas.microsoft.com/office/powerpoint/2010/main" xmlns="" val="12250326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03" name="Picture 3" descr="MCj03984150000[1]"/>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2826947" y="2910116"/>
            <a:ext cx="3511062" cy="3297238"/>
          </a:xfrm>
          <a:noFill/>
          <a:ln/>
        </p:spPr>
      </p:pic>
      <p:sp>
        <p:nvSpPr>
          <p:cNvPr id="1075204" name="Text Box 4"/>
          <p:cNvSpPr txBox="1">
            <a:spLocks noChangeArrowheads="1"/>
          </p:cNvSpPr>
          <p:nvPr/>
        </p:nvSpPr>
        <p:spPr bwMode="auto">
          <a:xfrm>
            <a:off x="1752600" y="3733800"/>
            <a:ext cx="1413057"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800" b="1" dirty="0" err="1" smtClean="0"/>
              <a:t>Patrocinador</a:t>
            </a:r>
            <a:endParaRPr lang="en-US" sz="1800" b="1" dirty="0"/>
          </a:p>
        </p:txBody>
      </p:sp>
      <p:sp>
        <p:nvSpPr>
          <p:cNvPr id="1075205" name="Text Box 5"/>
          <p:cNvSpPr txBox="1">
            <a:spLocks noChangeArrowheads="1"/>
          </p:cNvSpPr>
          <p:nvPr/>
        </p:nvSpPr>
        <p:spPr bwMode="auto">
          <a:xfrm>
            <a:off x="5986317" y="3694342"/>
            <a:ext cx="2438209"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800" b="1" dirty="0" smtClean="0"/>
              <a:t>Director </a:t>
            </a:r>
            <a:r>
              <a:rPr lang="en-GB" sz="1800" b="1" dirty="0" err="1" smtClean="0"/>
              <a:t>Sostenibilidad</a:t>
            </a:r>
            <a:endParaRPr lang="en-US" sz="1800" b="1" dirty="0"/>
          </a:p>
        </p:txBody>
      </p:sp>
      <p:grpSp>
        <p:nvGrpSpPr>
          <p:cNvPr id="2" name="Group 6"/>
          <p:cNvGrpSpPr>
            <a:grpSpLocks/>
          </p:cNvGrpSpPr>
          <p:nvPr/>
        </p:nvGrpSpPr>
        <p:grpSpPr bwMode="auto">
          <a:xfrm>
            <a:off x="898501" y="965430"/>
            <a:ext cx="2834054" cy="2205037"/>
            <a:chOff x="988" y="663"/>
            <a:chExt cx="1934" cy="1389"/>
          </a:xfrm>
        </p:grpSpPr>
        <p:sp>
          <p:nvSpPr>
            <p:cNvPr id="1075207" name="AutoShape 7"/>
            <p:cNvSpPr>
              <a:spLocks noChangeArrowheads="1"/>
            </p:cNvSpPr>
            <p:nvPr/>
          </p:nvSpPr>
          <p:spPr bwMode="auto">
            <a:xfrm>
              <a:off x="988" y="663"/>
              <a:ext cx="1934" cy="1389"/>
            </a:xfrm>
            <a:prstGeom prst="cloudCallout">
              <a:avLst>
                <a:gd name="adj1" fmla="val 31181"/>
                <a:gd name="adj2" fmla="val 63681"/>
              </a:avLst>
            </a:prstGeom>
            <a:solidFill>
              <a:schemeClr val="bg1"/>
            </a:solidFill>
            <a:ln w="12700" cap="sq">
              <a:solidFill>
                <a:schemeClr val="tx1"/>
              </a:solidFill>
              <a:round/>
              <a:headEnd type="none" w="sm" len="sm"/>
              <a:tailEnd type="none" w="lg" len="med"/>
            </a:ln>
            <a:effectLst/>
          </p:spPr>
          <p:txBody>
            <a:bodyPr lIns="90000" tIns="46800" rIns="90000" bIns="46800" anchor="ctr"/>
            <a:lstStyle/>
            <a:p>
              <a:pPr eaLnBrk="1" hangingPunct="1"/>
              <a:endParaRPr lang="en-US" b="1" dirty="0"/>
            </a:p>
          </p:txBody>
        </p:sp>
        <p:sp>
          <p:nvSpPr>
            <p:cNvPr id="1075208" name="Text Box 8"/>
            <p:cNvSpPr txBox="1">
              <a:spLocks noChangeArrowheads="1"/>
            </p:cNvSpPr>
            <p:nvPr/>
          </p:nvSpPr>
          <p:spPr bwMode="auto">
            <a:xfrm>
              <a:off x="1170" y="935"/>
              <a:ext cx="1091" cy="87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t>Beneficios</a:t>
              </a:r>
              <a:endParaRPr lang="en-GB" sz="1200" b="1" dirty="0"/>
            </a:p>
            <a:p>
              <a:pPr algn="l" eaLnBrk="1" hangingPunct="1"/>
              <a:r>
                <a:rPr lang="en-GB" sz="1200" b="1" dirty="0" err="1" smtClean="0"/>
                <a:t>Riesgos</a:t>
              </a:r>
              <a:endParaRPr lang="en-GB" sz="1200" b="1" dirty="0"/>
            </a:p>
            <a:p>
              <a:pPr algn="l" eaLnBrk="1" hangingPunct="1"/>
              <a:r>
                <a:rPr lang="en-GB" sz="1200" b="1" dirty="0" err="1" smtClean="0"/>
                <a:t>Factores</a:t>
              </a:r>
              <a:r>
                <a:rPr lang="en-GB" sz="1200" b="1" dirty="0" smtClean="0"/>
                <a:t> </a:t>
              </a:r>
              <a:r>
                <a:rPr lang="en-GB" sz="1200" b="1" dirty="0" err="1" smtClean="0"/>
                <a:t>Ambientales</a:t>
              </a:r>
              <a:endParaRPr lang="en-GB" sz="1200" b="1" dirty="0"/>
            </a:p>
            <a:p>
              <a:pPr algn="l" eaLnBrk="1" hangingPunct="1"/>
              <a:r>
                <a:rPr lang="en-GB" sz="1200" b="1" dirty="0" err="1" smtClean="0"/>
                <a:t>Usuarios</a:t>
              </a:r>
              <a:endParaRPr lang="en-GB" sz="1200" b="1" dirty="0" smtClean="0"/>
            </a:p>
            <a:p>
              <a:pPr algn="l" eaLnBrk="1" hangingPunct="1"/>
              <a:r>
                <a:rPr lang="en-GB" sz="1200" b="1" dirty="0" err="1" smtClean="0"/>
                <a:t>Gestión</a:t>
              </a:r>
              <a:r>
                <a:rPr lang="en-GB" sz="1200" b="1" dirty="0" smtClean="0"/>
                <a:t> </a:t>
              </a:r>
              <a:r>
                <a:rPr lang="en-GB" sz="1200" b="1" dirty="0" err="1" smtClean="0"/>
                <a:t>Corporativa</a:t>
              </a:r>
              <a:endParaRPr lang="en-GB" sz="1200" b="1" dirty="0"/>
            </a:p>
            <a:p>
              <a:pPr algn="l" eaLnBrk="1" hangingPunct="1"/>
              <a:r>
                <a:rPr lang="en-GB" sz="1200" b="1" dirty="0" err="1" smtClean="0"/>
                <a:t>Caso</a:t>
              </a:r>
              <a:r>
                <a:rPr lang="en-GB" sz="1200" b="1" dirty="0" smtClean="0"/>
                <a:t> de </a:t>
              </a:r>
              <a:r>
                <a:rPr lang="en-GB" sz="1200" b="1" dirty="0" err="1" smtClean="0"/>
                <a:t>Negocio</a:t>
              </a:r>
              <a:r>
                <a:rPr lang="en-GB" sz="1200" b="1" dirty="0" smtClean="0"/>
                <a:t> </a:t>
              </a:r>
              <a:endParaRPr lang="en-GB" sz="1200" b="1" dirty="0"/>
            </a:p>
            <a:p>
              <a:pPr algn="l" eaLnBrk="1" hangingPunct="1"/>
              <a:r>
                <a:rPr lang="en-GB" sz="1200" b="1" dirty="0" err="1" smtClean="0"/>
                <a:t>Cambios</a:t>
              </a:r>
              <a:endParaRPr lang="en-US" sz="1200" b="1" dirty="0"/>
            </a:p>
          </p:txBody>
        </p:sp>
      </p:grpSp>
      <p:grpSp>
        <p:nvGrpSpPr>
          <p:cNvPr id="3" name="Group 9"/>
          <p:cNvGrpSpPr>
            <a:grpSpLocks/>
          </p:cNvGrpSpPr>
          <p:nvPr/>
        </p:nvGrpSpPr>
        <p:grpSpPr bwMode="auto">
          <a:xfrm>
            <a:off x="5362068" y="1008292"/>
            <a:ext cx="3068516" cy="2333625"/>
            <a:chOff x="4034" y="690"/>
            <a:chExt cx="2094" cy="1470"/>
          </a:xfrm>
        </p:grpSpPr>
        <p:sp>
          <p:nvSpPr>
            <p:cNvPr id="1075210" name="AutoShape 10"/>
            <p:cNvSpPr>
              <a:spLocks noChangeArrowheads="1"/>
            </p:cNvSpPr>
            <p:nvPr/>
          </p:nvSpPr>
          <p:spPr bwMode="auto">
            <a:xfrm>
              <a:off x="4034" y="690"/>
              <a:ext cx="2094" cy="1470"/>
            </a:xfrm>
            <a:prstGeom prst="cloudCallout">
              <a:avLst>
                <a:gd name="adj1" fmla="val -32667"/>
                <a:gd name="adj2" fmla="val 68162"/>
              </a:avLst>
            </a:prstGeom>
            <a:solidFill>
              <a:schemeClr val="bg1"/>
            </a:solidFill>
            <a:ln w="12700" cap="sq">
              <a:solidFill>
                <a:schemeClr val="tx1"/>
              </a:solidFill>
              <a:round/>
              <a:headEnd type="none" w="sm" len="sm"/>
              <a:tailEnd type="none" w="lg" len="med"/>
            </a:ln>
            <a:effectLst/>
          </p:spPr>
          <p:txBody>
            <a:bodyPr lIns="90000" tIns="46800" rIns="90000" bIns="46800" anchor="ctr"/>
            <a:lstStyle/>
            <a:p>
              <a:pPr eaLnBrk="1" hangingPunct="1"/>
              <a:endParaRPr lang="en-US" b="1" dirty="0"/>
            </a:p>
          </p:txBody>
        </p:sp>
        <p:sp>
          <p:nvSpPr>
            <p:cNvPr id="1075211" name="Text Box 11"/>
            <p:cNvSpPr txBox="1">
              <a:spLocks noChangeArrowheads="1"/>
            </p:cNvSpPr>
            <p:nvPr/>
          </p:nvSpPr>
          <p:spPr bwMode="auto">
            <a:xfrm>
              <a:off x="4262" y="1045"/>
              <a:ext cx="1626" cy="87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200" b="1" dirty="0" smtClean="0"/>
                <a:t>El </a:t>
              </a:r>
              <a:r>
                <a:rPr lang="en-GB" sz="1200" b="1" dirty="0" err="1" smtClean="0"/>
                <a:t>logro</a:t>
              </a:r>
              <a:r>
                <a:rPr lang="en-GB" sz="1200" b="1" dirty="0" smtClean="0"/>
                <a:t> de los </a:t>
              </a:r>
              <a:r>
                <a:rPr lang="en-GB" sz="1200" b="1" dirty="0" err="1" smtClean="0"/>
                <a:t>Criterios</a:t>
              </a:r>
              <a:r>
                <a:rPr lang="en-GB" sz="1200" b="1" dirty="0" smtClean="0"/>
                <a:t> de </a:t>
              </a:r>
              <a:r>
                <a:rPr lang="en-GB" sz="1200" b="1" dirty="0" err="1" smtClean="0"/>
                <a:t>Exitos</a:t>
              </a:r>
              <a:endParaRPr lang="en-GB" sz="1200" b="1" dirty="0" smtClean="0"/>
            </a:p>
            <a:p>
              <a:pPr algn="l" eaLnBrk="1" hangingPunct="1"/>
              <a:r>
                <a:rPr lang="en-GB" sz="1200" b="1" dirty="0" err="1" smtClean="0"/>
                <a:t>Indicadores</a:t>
              </a:r>
              <a:r>
                <a:rPr lang="en-GB" sz="1200" b="1" dirty="0" smtClean="0"/>
                <a:t> de </a:t>
              </a:r>
              <a:r>
                <a:rPr lang="en-GB" sz="1200" b="1" dirty="0" err="1" smtClean="0"/>
                <a:t>Desempeño</a:t>
              </a:r>
              <a:r>
                <a:rPr lang="en-GB" sz="1200" b="1" dirty="0" smtClean="0"/>
                <a:t> Claves</a:t>
              </a:r>
              <a:endParaRPr lang="en-GB" sz="1200" b="1" dirty="0"/>
            </a:p>
            <a:p>
              <a:pPr algn="l" eaLnBrk="1" hangingPunct="1"/>
              <a:r>
                <a:rPr lang="en-GB" sz="1200" b="1" dirty="0" err="1" smtClean="0"/>
                <a:t>Riesgos</a:t>
              </a:r>
              <a:r>
                <a:rPr lang="en-GB" sz="1200" b="1" dirty="0" smtClean="0"/>
                <a:t> del </a:t>
              </a:r>
              <a:r>
                <a:rPr lang="en-GB" sz="1200" b="1" dirty="0" err="1" smtClean="0"/>
                <a:t>Proyecto</a:t>
              </a:r>
              <a:endParaRPr lang="en-GB" sz="1200" b="1" dirty="0"/>
            </a:p>
            <a:p>
              <a:pPr algn="l" eaLnBrk="1" hangingPunct="1"/>
              <a:r>
                <a:rPr lang="en-GB" sz="1200" b="1" dirty="0" err="1" smtClean="0"/>
                <a:t>Mejoras</a:t>
              </a:r>
              <a:endParaRPr lang="en-GB" sz="1200" b="1" dirty="0"/>
            </a:p>
            <a:p>
              <a:pPr algn="l" eaLnBrk="1" hangingPunct="1"/>
              <a:r>
                <a:rPr lang="en-GB" sz="1200" b="1" dirty="0" err="1" smtClean="0"/>
                <a:t>Foco</a:t>
              </a:r>
              <a:r>
                <a:rPr lang="en-GB" sz="1200" b="1" dirty="0" smtClean="0"/>
                <a:t> y </a:t>
              </a:r>
              <a:r>
                <a:rPr lang="en-GB" sz="1200" b="1" dirty="0" err="1" smtClean="0"/>
                <a:t>Motivación</a:t>
              </a:r>
              <a:endParaRPr lang="en-GB" sz="1200" b="1" dirty="0"/>
            </a:p>
            <a:p>
              <a:pPr algn="l" eaLnBrk="1" hangingPunct="1"/>
              <a:r>
                <a:rPr lang="en-GB" sz="1200" b="1" dirty="0" err="1" smtClean="0"/>
                <a:t>Integratción</a:t>
              </a:r>
              <a:r>
                <a:rPr lang="en-GB" sz="1200" b="1" dirty="0" smtClean="0"/>
                <a:t> y </a:t>
              </a:r>
              <a:r>
                <a:rPr lang="en-GB" sz="1200" b="1" dirty="0" err="1" smtClean="0"/>
                <a:t>Coordinación</a:t>
              </a:r>
              <a:endParaRPr lang="en-GB" sz="1200" b="1" dirty="0"/>
            </a:p>
            <a:p>
              <a:pPr algn="l" eaLnBrk="1" hangingPunct="1"/>
              <a:r>
                <a:rPr lang="en-GB" sz="1200" b="1" dirty="0"/>
                <a:t> </a:t>
              </a:r>
              <a:endParaRPr lang="en-US" sz="1200" b="1" dirty="0"/>
            </a:p>
          </p:txBody>
        </p:sp>
      </p:grpSp>
      <p:sp>
        <p:nvSpPr>
          <p:cNvPr id="1075212" name="Text Box 12"/>
          <p:cNvSpPr txBox="1">
            <a:spLocks noChangeArrowheads="1"/>
          </p:cNvSpPr>
          <p:nvPr/>
        </p:nvSpPr>
        <p:spPr bwMode="auto">
          <a:xfrm>
            <a:off x="5241901" y="5970816"/>
            <a:ext cx="1217939"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Day to Day</a:t>
            </a:r>
            <a:endParaRPr lang="en-US" b="1" dirty="0"/>
          </a:p>
        </p:txBody>
      </p:sp>
      <p:sp>
        <p:nvSpPr>
          <p:cNvPr id="1075213" name="Text Box 13"/>
          <p:cNvSpPr txBox="1">
            <a:spLocks noChangeArrowheads="1"/>
          </p:cNvSpPr>
          <p:nvPr/>
        </p:nvSpPr>
        <p:spPr bwMode="auto">
          <a:xfrm>
            <a:off x="2542662" y="5934304"/>
            <a:ext cx="1361568"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Longer Term</a:t>
            </a:r>
            <a:endParaRPr lang="en-US" b="1" dirty="0"/>
          </a:p>
        </p:txBody>
      </p:sp>
      <p:sp>
        <p:nvSpPr>
          <p:cNvPr id="4" name="Title 3"/>
          <p:cNvSpPr>
            <a:spLocks noGrp="1"/>
          </p:cNvSpPr>
          <p:nvPr>
            <p:ph type="title" sz="quarter"/>
          </p:nvPr>
        </p:nvSpPr>
        <p:spPr>
          <a:xfrm>
            <a:off x="228600" y="0"/>
            <a:ext cx="8622323" cy="1108075"/>
          </a:xfrm>
        </p:spPr>
        <p:txBody>
          <a:bodyPr/>
          <a:lstStyle/>
          <a:p>
            <a:r>
              <a:rPr lang="en-GB" sz="3100" b="0" kern="1200" dirty="0" err="1" smtClean="0">
                <a:solidFill>
                  <a:srgbClr val="003300"/>
                </a:solidFill>
                <a:effectLst/>
                <a:latin typeface="Calibri"/>
              </a:rPr>
              <a:t>Responsabilidades</a:t>
            </a:r>
            <a:r>
              <a:rPr lang="en-GB" sz="3100" b="0" kern="1200" dirty="0" smtClean="0">
                <a:solidFill>
                  <a:srgbClr val="003300"/>
                </a:solidFill>
                <a:effectLst/>
                <a:latin typeface="Calibri"/>
              </a:rPr>
              <a:t> de la </a:t>
            </a:r>
            <a:r>
              <a:rPr lang="en-GB" sz="3100" b="0" kern="1200" dirty="0" err="1" smtClean="0">
                <a:solidFill>
                  <a:srgbClr val="003300"/>
                </a:solidFill>
                <a:effectLst/>
                <a:latin typeface="Calibri"/>
              </a:rPr>
              <a:t>Communicación</a:t>
            </a:r>
            <a:endParaRPr lang="en-US" dirty="0">
              <a:solidFill>
                <a:srgbClr val="003300"/>
              </a:solidFill>
            </a:endParaRPr>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cxnSp>
        <p:nvCxnSpPr>
          <p:cNvPr id="16" name="15 Conector recto de flecha"/>
          <p:cNvCxnSpPr/>
          <p:nvPr/>
        </p:nvCxnSpPr>
        <p:spPr>
          <a:xfrm>
            <a:off x="4114800" y="6172200"/>
            <a:ext cx="838200" cy="0"/>
          </a:xfrm>
          <a:prstGeom prst="straightConnector1">
            <a:avLst/>
          </a:prstGeom>
          <a:ln w="222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2028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solidFill>
                  <a:srgbClr val="3A5C18"/>
                </a:solidFill>
                <a:latin typeface="+mj-lt"/>
              </a:rPr>
              <a:t>Gestión</a:t>
            </a:r>
            <a:r>
              <a:rPr lang="en-US" sz="3200" dirty="0" smtClean="0">
                <a:solidFill>
                  <a:srgbClr val="3A5C18"/>
                </a:solidFill>
                <a:latin typeface="+mj-lt"/>
              </a:rPr>
              <a:t> de la Información</a:t>
            </a:r>
            <a:endParaRPr lang="en-US" dirty="0"/>
          </a:p>
        </p:txBody>
      </p:sp>
      <p:pic>
        <p:nvPicPr>
          <p:cNvPr id="22530" name="Picture 2" descr="http://housing.usc.edu/images/services/services_information.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62000" y="1066800"/>
            <a:ext cx="4754434" cy="3114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9</a:t>
            </a:fld>
            <a:endParaRPr lang="en-US" dirty="0"/>
          </a:p>
        </p:txBody>
      </p:sp>
    </p:spTree>
    <p:extLst>
      <p:ext uri="{BB962C8B-B14F-4D97-AF65-F5344CB8AC3E}">
        <p14:creationId xmlns:p14="http://schemas.microsoft.com/office/powerpoint/2010/main" xmlns="" val="324586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10251</TotalTime>
  <Words>8730</Words>
  <Application>Microsoft Office PowerPoint</Application>
  <PresentationFormat>Presentación en pantalla (4:3)</PresentationFormat>
  <Paragraphs>900</Paragraphs>
  <Slides>54</Slides>
  <Notes>42</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Office Theme</vt:lpstr>
      <vt:lpstr>Profesional PRiSM</vt:lpstr>
      <vt:lpstr>Gestión de la Configuracion </vt:lpstr>
      <vt:lpstr>Propósito</vt:lpstr>
      <vt:lpstr>Proceso de Configuración</vt:lpstr>
      <vt:lpstr>Habilidades de comunicación</vt:lpstr>
      <vt:lpstr>Planificación de la Communicación</vt:lpstr>
      <vt:lpstr>Barreras para la Comunicación</vt:lpstr>
      <vt:lpstr>Responsabilidades de la Communicación</vt:lpstr>
      <vt:lpstr>Gestión de la Información</vt:lpstr>
      <vt:lpstr>Propósito</vt:lpstr>
      <vt:lpstr>Proceso de la información</vt:lpstr>
      <vt:lpstr>Productos Claves de Información</vt:lpstr>
      <vt:lpstr>Habilidades de Negociación</vt:lpstr>
      <vt:lpstr>Meeting Pre-Requisites</vt:lpstr>
      <vt:lpstr>Proceso de Negociación </vt:lpstr>
      <vt:lpstr>Preparación</vt:lpstr>
      <vt:lpstr>Apertura</vt:lpstr>
      <vt:lpstr>Negociación</vt:lpstr>
      <vt:lpstr>Cierre</vt:lpstr>
      <vt:lpstr>El Poder de la Negociación</vt:lpstr>
      <vt:lpstr>Tácticas</vt:lpstr>
      <vt:lpstr>Habilidades Clavess</vt:lpstr>
      <vt:lpstr>Gestion de conflictos management</vt:lpstr>
      <vt:lpstr>Causa de Conflictos</vt:lpstr>
      <vt:lpstr>Modelo de Progresión de Conflictos:</vt:lpstr>
      <vt:lpstr>Costos Cualitativos de Conflictos</vt:lpstr>
      <vt:lpstr>Costos Cuantitativos de Conflictos</vt:lpstr>
      <vt:lpstr>Modelo de Gestión de Conflictos</vt:lpstr>
      <vt:lpstr>El Conflicto a través del Ciclo de Vida  de los Proyectos</vt:lpstr>
      <vt:lpstr>Resolución de Conflictos</vt:lpstr>
      <vt:lpstr>Estrategias de Resolución de Conflictos</vt:lpstr>
      <vt:lpstr>Liderazgo</vt:lpstr>
      <vt:lpstr>Desarrollo de Raices Fuertes</vt:lpstr>
      <vt:lpstr>Liderazgo</vt:lpstr>
      <vt:lpstr>Perspectives</vt:lpstr>
      <vt:lpstr> Mejor Práctica de GPM </vt:lpstr>
      <vt:lpstr>Rasgos Persoanles en la Práctica</vt:lpstr>
      <vt:lpstr>Habilidades de Liderazgo</vt:lpstr>
      <vt:lpstr>Situational Leadership</vt:lpstr>
      <vt:lpstr>Focos del Liderazgo</vt:lpstr>
      <vt:lpstr>Aptitud del Seguidor</vt:lpstr>
      <vt:lpstr>Fase de Cierre y Revisión</vt:lpstr>
      <vt:lpstr>Gestión de las Partes Interesadas y Roles de la Organización</vt:lpstr>
      <vt:lpstr>Entrega</vt:lpstr>
      <vt:lpstr>Cierre</vt:lpstr>
      <vt:lpstr>Revisiones del Proyecto</vt:lpstr>
      <vt:lpstr>Tipos de Revisiones</vt:lpstr>
      <vt:lpstr>Revisión de Calidad</vt:lpstr>
      <vt:lpstr>Revisión Pos Proyecto</vt:lpstr>
      <vt:lpstr>Realización de la Revisión Pos Proyectoa Project Review</vt:lpstr>
      <vt:lpstr>Los Roles de Revisión de las Partes Interesadas</vt:lpstr>
      <vt:lpstr> Mejor Práctica de GPM </vt:lpstr>
      <vt:lpstr>Acknowledgements and References</vt:lpstr>
      <vt:lpstr>Gracias</vt:lpstr>
    </vt:vector>
  </TitlesOfParts>
  <Company>Fort Wayne/Allen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GPM Global</dc:creator>
  <cp:keywords>PRiSM Practitioner</cp:keywords>
  <cp:lastModifiedBy>Usuario</cp:lastModifiedBy>
  <cp:revision>293</cp:revision>
  <cp:lastPrinted>2013-02-08T17:18:12Z</cp:lastPrinted>
  <dcterms:created xsi:type="dcterms:W3CDTF">2012-12-19T19:13:24Z</dcterms:created>
  <dcterms:modified xsi:type="dcterms:W3CDTF">2014-05-09T13:28:44Z</dcterms:modified>
</cp:coreProperties>
</file>