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diagrams/colors11.xml" ContentType="application/vnd.openxmlformats-officedocument.drawingml.diagramColors+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diagrams/layout17.xml" ContentType="application/vnd.openxmlformats-officedocument.drawingml.diagramLayout+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notesSlides/notesSlide135.xml" ContentType="application/vnd.openxmlformats-officedocument.presentationml.notesSlide+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82.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theme/themeOverride3.xml" ContentType="application/vnd.openxmlformats-officedocument.themeOverride+xml"/>
  <Override PartName="/ppt/notesSlides/notesSlide110.xml" ContentType="application/vnd.openxmlformats-officedocument.presentationml.notesSlide+xml"/>
  <Override PartName="/ppt/diagrams/quickStyle19.xml" ContentType="application/vnd.openxmlformats-officedocument.drawingml.diagramStyl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diagrams/colors15.xml" ContentType="application/vnd.openxmlformats-officedocument.drawingml.diagramColors+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diagrams/colors12.xml" ContentType="application/vnd.openxmlformats-officedocument.drawingml.diagramColors+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theme/themeOverride2.xml" ContentType="application/vnd.openxmlformats-officedocument.themeOverride+xml"/>
  <Override PartName="/ppt/notesSlides/notesSlide53.xml" ContentType="application/vnd.openxmlformats-officedocument.presentationml.notesSlide+xml"/>
  <Override PartName="/ppt/diagrams/quickStyle18.xml" ContentType="application/vnd.openxmlformats-officedocument.drawingml.diagramStyl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Default Extension="vml" ContentType="application/vnd.openxmlformats-officedocument.vmlDrawing"/>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diagrams/data19.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72.xml" ContentType="application/vnd.openxmlformats-officedocument.presentationml.notesSlide+xml"/>
  <Override PartName="/ppt/diagrams/data8.xml" ContentType="application/vnd.openxmlformats-officedocument.drawingml.diagramData+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slides/slide167.xml" ContentType="application/vnd.openxmlformats-officedocument.presentationml.slide+xml"/>
  <Override PartName="/ppt/commentAuthors.xml" ContentType="application/vnd.openxmlformats-officedocument.presentationml.commentAuthors+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diagrams/colors14.xml" ContentType="application/vnd.openxmlformats-officedocument.drawingml.diagramColors+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diagrams/quickStyle1.xml" ContentType="application/vnd.openxmlformats-officedocument.drawingml.diagramStyl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16.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quickStyle8.xml" ContentType="application/vnd.openxmlformats-officedocument.drawingml.diagramStyl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diagrams/colors13.xml" ContentType="application/vnd.openxmlformats-officedocument.drawingml.diagramColors+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diagrams/layout19.xml" ContentType="application/vnd.openxmlformats-officedocument.drawingml.diagram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159.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diagrams/colors10.xml" ContentType="application/vnd.openxmlformats-officedocument.drawingml.diagramColors+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Default Extension="tiff" ContentType="image/tiff"/>
  <Override PartName="/ppt/notesSlides/notesSlide40.xml" ContentType="application/vnd.openxmlformats-officedocument.presentationml.notesSlide+xml"/>
  <Override PartName="/ppt/diagrams/layout16.xml" ContentType="application/vnd.openxmlformats-officedocument.drawingml.diagramLayout+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Default Extension="mp4" ContentType="video/mp4"/>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diagrams/data17.xml" ContentType="application/vnd.openxmlformats-officedocument.drawingml.diagramData+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87"/>
  </p:notesMasterIdLst>
  <p:handoutMasterIdLst>
    <p:handoutMasterId r:id="rId288"/>
  </p:handoutMasterIdLst>
  <p:sldIdLst>
    <p:sldId id="675" r:id="rId2"/>
    <p:sldId id="696" r:id="rId3"/>
    <p:sldId id="677" r:id="rId4"/>
    <p:sldId id="688" r:id="rId5"/>
    <p:sldId id="678" r:id="rId6"/>
    <p:sldId id="689" r:id="rId7"/>
    <p:sldId id="692" r:id="rId8"/>
    <p:sldId id="680" r:id="rId9"/>
    <p:sldId id="690" r:id="rId10"/>
    <p:sldId id="693" r:id="rId11"/>
    <p:sldId id="694" r:id="rId12"/>
    <p:sldId id="695" r:id="rId13"/>
    <p:sldId id="681" r:id="rId14"/>
    <p:sldId id="682" r:id="rId15"/>
    <p:sldId id="683" r:id="rId16"/>
    <p:sldId id="691" r:id="rId17"/>
    <p:sldId id="684" r:id="rId18"/>
    <p:sldId id="685" r:id="rId19"/>
    <p:sldId id="697" r:id="rId20"/>
    <p:sldId id="698" r:id="rId21"/>
    <p:sldId id="699" r:id="rId22"/>
    <p:sldId id="700" r:id="rId23"/>
    <p:sldId id="701" r:id="rId24"/>
    <p:sldId id="702" r:id="rId25"/>
    <p:sldId id="703" r:id="rId26"/>
    <p:sldId id="704" r:id="rId27"/>
    <p:sldId id="705" r:id="rId28"/>
    <p:sldId id="706" r:id="rId29"/>
    <p:sldId id="707" r:id="rId30"/>
    <p:sldId id="708" r:id="rId31"/>
    <p:sldId id="709" r:id="rId32"/>
    <p:sldId id="710" r:id="rId33"/>
    <p:sldId id="711" r:id="rId34"/>
    <p:sldId id="712" r:id="rId35"/>
    <p:sldId id="713" r:id="rId36"/>
    <p:sldId id="714" r:id="rId37"/>
    <p:sldId id="715" r:id="rId38"/>
    <p:sldId id="716" r:id="rId39"/>
    <p:sldId id="717" r:id="rId40"/>
    <p:sldId id="718" r:id="rId41"/>
    <p:sldId id="719" r:id="rId42"/>
    <p:sldId id="720" r:id="rId43"/>
    <p:sldId id="721" r:id="rId44"/>
    <p:sldId id="722" r:id="rId45"/>
    <p:sldId id="723" r:id="rId46"/>
    <p:sldId id="724" r:id="rId47"/>
    <p:sldId id="725" r:id="rId48"/>
    <p:sldId id="726" r:id="rId49"/>
    <p:sldId id="727" r:id="rId50"/>
    <p:sldId id="728" r:id="rId51"/>
    <p:sldId id="729" r:id="rId52"/>
    <p:sldId id="730" r:id="rId53"/>
    <p:sldId id="731" r:id="rId54"/>
    <p:sldId id="732" r:id="rId55"/>
    <p:sldId id="733" r:id="rId56"/>
    <p:sldId id="734" r:id="rId57"/>
    <p:sldId id="735" r:id="rId58"/>
    <p:sldId id="736" r:id="rId59"/>
    <p:sldId id="737" r:id="rId60"/>
    <p:sldId id="738" r:id="rId61"/>
    <p:sldId id="739" r:id="rId62"/>
    <p:sldId id="740" r:id="rId63"/>
    <p:sldId id="741" r:id="rId64"/>
    <p:sldId id="742" r:id="rId65"/>
    <p:sldId id="743" r:id="rId66"/>
    <p:sldId id="744"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59" r:id="rId82"/>
    <p:sldId id="760" r:id="rId83"/>
    <p:sldId id="761" r:id="rId84"/>
    <p:sldId id="762" r:id="rId85"/>
    <p:sldId id="763" r:id="rId86"/>
    <p:sldId id="764" r:id="rId87"/>
    <p:sldId id="765" r:id="rId88"/>
    <p:sldId id="766" r:id="rId89"/>
    <p:sldId id="767" r:id="rId90"/>
    <p:sldId id="768" r:id="rId91"/>
    <p:sldId id="769" r:id="rId92"/>
    <p:sldId id="770" r:id="rId93"/>
    <p:sldId id="771" r:id="rId94"/>
    <p:sldId id="772" r:id="rId95"/>
    <p:sldId id="773" r:id="rId96"/>
    <p:sldId id="774" r:id="rId97"/>
    <p:sldId id="775" r:id="rId98"/>
    <p:sldId id="776" r:id="rId99"/>
    <p:sldId id="777" r:id="rId100"/>
    <p:sldId id="778" r:id="rId101"/>
    <p:sldId id="779" r:id="rId102"/>
    <p:sldId id="780" r:id="rId103"/>
    <p:sldId id="781" r:id="rId104"/>
    <p:sldId id="782" r:id="rId105"/>
    <p:sldId id="783" r:id="rId106"/>
    <p:sldId id="784" r:id="rId107"/>
    <p:sldId id="785" r:id="rId108"/>
    <p:sldId id="786" r:id="rId109"/>
    <p:sldId id="787" r:id="rId110"/>
    <p:sldId id="788" r:id="rId111"/>
    <p:sldId id="789" r:id="rId112"/>
    <p:sldId id="790" r:id="rId113"/>
    <p:sldId id="791" r:id="rId114"/>
    <p:sldId id="792" r:id="rId115"/>
    <p:sldId id="793" r:id="rId116"/>
    <p:sldId id="794" r:id="rId117"/>
    <p:sldId id="795" r:id="rId118"/>
    <p:sldId id="796" r:id="rId119"/>
    <p:sldId id="797" r:id="rId120"/>
    <p:sldId id="798" r:id="rId121"/>
    <p:sldId id="799" r:id="rId122"/>
    <p:sldId id="800" r:id="rId123"/>
    <p:sldId id="801" r:id="rId124"/>
    <p:sldId id="802" r:id="rId125"/>
    <p:sldId id="803" r:id="rId126"/>
    <p:sldId id="804" r:id="rId127"/>
    <p:sldId id="805" r:id="rId128"/>
    <p:sldId id="806" r:id="rId129"/>
    <p:sldId id="807" r:id="rId130"/>
    <p:sldId id="808" r:id="rId131"/>
    <p:sldId id="809" r:id="rId132"/>
    <p:sldId id="810" r:id="rId133"/>
    <p:sldId id="811" r:id="rId134"/>
    <p:sldId id="812" r:id="rId135"/>
    <p:sldId id="813" r:id="rId136"/>
    <p:sldId id="814" r:id="rId137"/>
    <p:sldId id="815" r:id="rId138"/>
    <p:sldId id="816" r:id="rId139"/>
    <p:sldId id="817" r:id="rId140"/>
    <p:sldId id="818" r:id="rId141"/>
    <p:sldId id="819" r:id="rId142"/>
    <p:sldId id="820" r:id="rId143"/>
    <p:sldId id="821" r:id="rId144"/>
    <p:sldId id="822" r:id="rId145"/>
    <p:sldId id="823" r:id="rId146"/>
    <p:sldId id="824" r:id="rId147"/>
    <p:sldId id="825" r:id="rId148"/>
    <p:sldId id="826" r:id="rId149"/>
    <p:sldId id="827" r:id="rId150"/>
    <p:sldId id="828" r:id="rId151"/>
    <p:sldId id="829" r:id="rId152"/>
    <p:sldId id="830" r:id="rId153"/>
    <p:sldId id="831" r:id="rId154"/>
    <p:sldId id="832" r:id="rId155"/>
    <p:sldId id="833" r:id="rId156"/>
    <p:sldId id="834" r:id="rId157"/>
    <p:sldId id="835" r:id="rId158"/>
    <p:sldId id="836" r:id="rId159"/>
    <p:sldId id="837" r:id="rId160"/>
    <p:sldId id="838" r:id="rId161"/>
    <p:sldId id="839" r:id="rId162"/>
    <p:sldId id="840" r:id="rId163"/>
    <p:sldId id="841" r:id="rId164"/>
    <p:sldId id="842" r:id="rId165"/>
    <p:sldId id="843" r:id="rId166"/>
    <p:sldId id="844" r:id="rId167"/>
    <p:sldId id="845" r:id="rId168"/>
    <p:sldId id="846" r:id="rId169"/>
    <p:sldId id="847" r:id="rId170"/>
    <p:sldId id="848" r:id="rId171"/>
    <p:sldId id="849" r:id="rId172"/>
    <p:sldId id="850" r:id="rId173"/>
    <p:sldId id="851" r:id="rId174"/>
    <p:sldId id="852" r:id="rId175"/>
    <p:sldId id="853" r:id="rId176"/>
    <p:sldId id="854" r:id="rId177"/>
    <p:sldId id="855" r:id="rId178"/>
    <p:sldId id="856" r:id="rId179"/>
    <p:sldId id="857" r:id="rId180"/>
    <p:sldId id="858" r:id="rId181"/>
    <p:sldId id="859" r:id="rId182"/>
    <p:sldId id="860" r:id="rId183"/>
    <p:sldId id="861" r:id="rId184"/>
    <p:sldId id="862" r:id="rId185"/>
    <p:sldId id="863" r:id="rId186"/>
    <p:sldId id="864" r:id="rId187"/>
    <p:sldId id="879" r:id="rId188"/>
    <p:sldId id="865" r:id="rId189"/>
    <p:sldId id="866" r:id="rId190"/>
    <p:sldId id="867" r:id="rId191"/>
    <p:sldId id="868" r:id="rId192"/>
    <p:sldId id="869" r:id="rId193"/>
    <p:sldId id="870" r:id="rId194"/>
    <p:sldId id="871" r:id="rId195"/>
    <p:sldId id="872" r:id="rId196"/>
    <p:sldId id="873" r:id="rId197"/>
    <p:sldId id="874" r:id="rId198"/>
    <p:sldId id="875" r:id="rId199"/>
    <p:sldId id="876" r:id="rId200"/>
    <p:sldId id="877" r:id="rId201"/>
    <p:sldId id="878" r:id="rId202"/>
    <p:sldId id="880" r:id="rId203"/>
    <p:sldId id="881" r:id="rId204"/>
    <p:sldId id="882" r:id="rId205"/>
    <p:sldId id="883" r:id="rId206"/>
    <p:sldId id="884" r:id="rId207"/>
    <p:sldId id="885" r:id="rId208"/>
    <p:sldId id="886" r:id="rId209"/>
    <p:sldId id="887" r:id="rId210"/>
    <p:sldId id="888" r:id="rId211"/>
    <p:sldId id="889" r:id="rId212"/>
    <p:sldId id="890" r:id="rId213"/>
    <p:sldId id="891" r:id="rId214"/>
    <p:sldId id="892" r:id="rId215"/>
    <p:sldId id="893" r:id="rId216"/>
    <p:sldId id="894" r:id="rId217"/>
    <p:sldId id="895" r:id="rId218"/>
    <p:sldId id="896" r:id="rId219"/>
    <p:sldId id="897" r:id="rId220"/>
    <p:sldId id="898" r:id="rId221"/>
    <p:sldId id="899" r:id="rId222"/>
    <p:sldId id="900" r:id="rId223"/>
    <p:sldId id="901" r:id="rId224"/>
    <p:sldId id="902" r:id="rId225"/>
    <p:sldId id="903" r:id="rId226"/>
    <p:sldId id="904" r:id="rId227"/>
    <p:sldId id="905" r:id="rId228"/>
    <p:sldId id="906" r:id="rId229"/>
    <p:sldId id="907" r:id="rId230"/>
    <p:sldId id="908" r:id="rId231"/>
    <p:sldId id="909" r:id="rId232"/>
    <p:sldId id="910" r:id="rId233"/>
    <p:sldId id="911" r:id="rId234"/>
    <p:sldId id="912" r:id="rId235"/>
    <p:sldId id="913" r:id="rId236"/>
    <p:sldId id="914" r:id="rId237"/>
    <p:sldId id="915" r:id="rId238"/>
    <p:sldId id="916" r:id="rId239"/>
    <p:sldId id="917" r:id="rId240"/>
    <p:sldId id="918" r:id="rId241"/>
    <p:sldId id="919" r:id="rId242"/>
    <p:sldId id="920" r:id="rId243"/>
    <p:sldId id="921" r:id="rId244"/>
    <p:sldId id="922" r:id="rId245"/>
    <p:sldId id="923" r:id="rId246"/>
    <p:sldId id="924" r:id="rId247"/>
    <p:sldId id="925" r:id="rId248"/>
    <p:sldId id="926" r:id="rId249"/>
    <p:sldId id="927" r:id="rId250"/>
    <p:sldId id="928" r:id="rId251"/>
    <p:sldId id="929" r:id="rId252"/>
    <p:sldId id="930" r:id="rId253"/>
    <p:sldId id="931" r:id="rId254"/>
    <p:sldId id="932" r:id="rId255"/>
    <p:sldId id="933" r:id="rId256"/>
    <p:sldId id="934" r:id="rId257"/>
    <p:sldId id="935" r:id="rId258"/>
    <p:sldId id="936" r:id="rId259"/>
    <p:sldId id="937" r:id="rId260"/>
    <p:sldId id="938" r:id="rId261"/>
    <p:sldId id="939" r:id="rId262"/>
    <p:sldId id="940" r:id="rId263"/>
    <p:sldId id="941" r:id="rId264"/>
    <p:sldId id="942" r:id="rId265"/>
    <p:sldId id="943" r:id="rId266"/>
    <p:sldId id="944" r:id="rId267"/>
    <p:sldId id="945" r:id="rId268"/>
    <p:sldId id="946" r:id="rId269"/>
    <p:sldId id="947" r:id="rId270"/>
    <p:sldId id="948" r:id="rId271"/>
    <p:sldId id="949" r:id="rId272"/>
    <p:sldId id="950" r:id="rId273"/>
    <p:sldId id="951" r:id="rId274"/>
    <p:sldId id="952" r:id="rId275"/>
    <p:sldId id="953" r:id="rId276"/>
    <p:sldId id="954" r:id="rId277"/>
    <p:sldId id="955" r:id="rId278"/>
    <p:sldId id="956" r:id="rId279"/>
    <p:sldId id="957" r:id="rId280"/>
    <p:sldId id="958" r:id="rId281"/>
    <p:sldId id="959" r:id="rId282"/>
    <p:sldId id="960" r:id="rId283"/>
    <p:sldId id="961" r:id="rId284"/>
    <p:sldId id="962" r:id="rId285"/>
    <p:sldId id="963" r:id="rId28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ay1" id="{96FFEE8D-3682-4153-AB8D-18830B82171D}">
          <p14:sldIdLst>
            <p14:sldId id="675"/>
            <p14:sldId id="676"/>
            <p14:sldId id="677"/>
            <p14:sldId id="688"/>
            <p14:sldId id="678"/>
            <p14:sldId id="689"/>
            <p14:sldId id="692"/>
            <p14:sldId id="680"/>
            <p14:sldId id="690"/>
            <p14:sldId id="693"/>
            <p14:sldId id="694"/>
            <p14:sldId id="695"/>
            <p14:sldId id="681"/>
            <p14:sldId id="682"/>
            <p14:sldId id="683"/>
            <p14:sldId id="691"/>
            <p14:sldId id="684"/>
            <p14:sldId id="68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6C"/>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0" autoAdjust="0"/>
    <p:restoredTop sz="96405" autoAdjust="0"/>
  </p:normalViewPr>
  <p:slideViewPr>
    <p:cSldViewPr>
      <p:cViewPr>
        <p:scale>
          <a:sx n="125" d="100"/>
          <a:sy n="125" d="100"/>
        </p:scale>
        <p:origin x="558" y="-78"/>
      </p:cViewPr>
      <p:guideLst>
        <p:guide orient="horz" pos="2160"/>
        <p:guide pos="2880"/>
      </p:guideLst>
    </p:cSldViewPr>
  </p:slideViewPr>
  <p:outlineViewPr>
    <p:cViewPr>
      <p:scale>
        <a:sx n="33" d="100"/>
        <a:sy n="33" d="100"/>
      </p:scale>
      <p:origin x="0" y="-407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Lst>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_rels/viewProps.xml.rels><?xml version="1.0" encoding="UTF-8" standalone="yes"?>
<Relationships xmlns="http://schemas.openxmlformats.org/package/2006/relationships"><Relationship Id="rId8" Type="http://schemas.openxmlformats.org/officeDocument/2006/relationships/slide" Target="slides/slide83.xml"/><Relationship Id="rId13" Type="http://schemas.openxmlformats.org/officeDocument/2006/relationships/slide" Target="slides/slide94.xml"/><Relationship Id="rId18" Type="http://schemas.openxmlformats.org/officeDocument/2006/relationships/slide" Target="slides/slide99.xml"/><Relationship Id="rId26" Type="http://schemas.openxmlformats.org/officeDocument/2006/relationships/slide" Target="slides/slide108.xml"/><Relationship Id="rId39" Type="http://schemas.openxmlformats.org/officeDocument/2006/relationships/slide" Target="slides/slide243.xml"/><Relationship Id="rId3" Type="http://schemas.openxmlformats.org/officeDocument/2006/relationships/slide" Target="slides/slide16.xml"/><Relationship Id="rId21" Type="http://schemas.openxmlformats.org/officeDocument/2006/relationships/slide" Target="slides/slide102.xml"/><Relationship Id="rId34" Type="http://schemas.openxmlformats.org/officeDocument/2006/relationships/slide" Target="slides/slide228.xml"/><Relationship Id="rId42" Type="http://schemas.openxmlformats.org/officeDocument/2006/relationships/slide" Target="slides/slide254.xml"/><Relationship Id="rId7" Type="http://schemas.openxmlformats.org/officeDocument/2006/relationships/slide" Target="slides/slide56.xml"/><Relationship Id="rId12" Type="http://schemas.openxmlformats.org/officeDocument/2006/relationships/slide" Target="slides/slide93.xml"/><Relationship Id="rId17" Type="http://schemas.openxmlformats.org/officeDocument/2006/relationships/slide" Target="slides/slide98.xml"/><Relationship Id="rId25" Type="http://schemas.openxmlformats.org/officeDocument/2006/relationships/slide" Target="slides/slide107.xml"/><Relationship Id="rId33" Type="http://schemas.openxmlformats.org/officeDocument/2006/relationships/slide" Target="slides/slide225.xml"/><Relationship Id="rId38" Type="http://schemas.openxmlformats.org/officeDocument/2006/relationships/slide" Target="slides/slide241.xml"/><Relationship Id="rId2" Type="http://schemas.openxmlformats.org/officeDocument/2006/relationships/slide" Target="slides/slide15.xml"/><Relationship Id="rId16" Type="http://schemas.openxmlformats.org/officeDocument/2006/relationships/slide" Target="slides/slide97.xml"/><Relationship Id="rId20" Type="http://schemas.openxmlformats.org/officeDocument/2006/relationships/slide" Target="slides/slide101.xml"/><Relationship Id="rId29" Type="http://schemas.openxmlformats.org/officeDocument/2006/relationships/slide" Target="slides/slide192.xml"/><Relationship Id="rId41" Type="http://schemas.openxmlformats.org/officeDocument/2006/relationships/slide" Target="slides/slide253.xml"/><Relationship Id="rId1" Type="http://schemas.openxmlformats.org/officeDocument/2006/relationships/slide" Target="slides/slide1.xml"/><Relationship Id="rId6" Type="http://schemas.openxmlformats.org/officeDocument/2006/relationships/slide" Target="slides/slide41.xml"/><Relationship Id="rId11" Type="http://schemas.openxmlformats.org/officeDocument/2006/relationships/slide" Target="slides/slide92.xml"/><Relationship Id="rId24" Type="http://schemas.openxmlformats.org/officeDocument/2006/relationships/slide" Target="slides/slide105.xml"/><Relationship Id="rId32" Type="http://schemas.openxmlformats.org/officeDocument/2006/relationships/slide" Target="slides/slide218.xml"/><Relationship Id="rId37" Type="http://schemas.openxmlformats.org/officeDocument/2006/relationships/slide" Target="slides/slide236.xml"/><Relationship Id="rId40" Type="http://schemas.openxmlformats.org/officeDocument/2006/relationships/slide" Target="slides/slide252.xml"/><Relationship Id="rId5" Type="http://schemas.openxmlformats.org/officeDocument/2006/relationships/slide" Target="slides/slide19.xml"/><Relationship Id="rId15" Type="http://schemas.openxmlformats.org/officeDocument/2006/relationships/slide" Target="slides/slide96.xml"/><Relationship Id="rId23" Type="http://schemas.openxmlformats.org/officeDocument/2006/relationships/slide" Target="slides/slide104.xml"/><Relationship Id="rId28" Type="http://schemas.openxmlformats.org/officeDocument/2006/relationships/slide" Target="slides/slide187.xml"/><Relationship Id="rId36" Type="http://schemas.openxmlformats.org/officeDocument/2006/relationships/slide" Target="slides/slide234.xml"/><Relationship Id="rId10" Type="http://schemas.openxmlformats.org/officeDocument/2006/relationships/slide" Target="slides/slide91.xml"/><Relationship Id="rId19" Type="http://schemas.openxmlformats.org/officeDocument/2006/relationships/slide" Target="slides/slide100.xml"/><Relationship Id="rId31" Type="http://schemas.openxmlformats.org/officeDocument/2006/relationships/slide" Target="slides/slide213.xml"/><Relationship Id="rId44" Type="http://schemas.openxmlformats.org/officeDocument/2006/relationships/slide" Target="slides/slide260.xml"/><Relationship Id="rId4" Type="http://schemas.openxmlformats.org/officeDocument/2006/relationships/slide" Target="slides/slide18.xml"/><Relationship Id="rId9" Type="http://schemas.openxmlformats.org/officeDocument/2006/relationships/slide" Target="slides/slide90.xml"/><Relationship Id="rId14" Type="http://schemas.openxmlformats.org/officeDocument/2006/relationships/slide" Target="slides/slide95.xml"/><Relationship Id="rId22" Type="http://schemas.openxmlformats.org/officeDocument/2006/relationships/slide" Target="slides/slide103.xml"/><Relationship Id="rId27" Type="http://schemas.openxmlformats.org/officeDocument/2006/relationships/slide" Target="slides/slide140.xml"/><Relationship Id="rId30" Type="http://schemas.openxmlformats.org/officeDocument/2006/relationships/slide" Target="slides/slide193.xml"/><Relationship Id="rId35" Type="http://schemas.openxmlformats.org/officeDocument/2006/relationships/slide" Target="slides/slide230.xml"/><Relationship Id="rId43" Type="http://schemas.openxmlformats.org/officeDocument/2006/relationships/slide" Target="slides/slide255.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Office_Excel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Office_Excel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Office_Excel4.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lang val="es-ES"/>
  <c:chart>
    <c:autoTitleDeleted val="1"/>
    <c:plotArea>
      <c:layout>
        <c:manualLayout>
          <c:layoutTarget val="inner"/>
          <c:xMode val="edge"/>
          <c:yMode val="edge"/>
          <c:x val="0.422691108595878"/>
          <c:y val="3.0719245262937914E-2"/>
          <c:w val="0.5224809761906487"/>
          <c:h val="0.75402462116807267"/>
        </c:manualLayout>
      </c:layout>
      <c:barChart>
        <c:barDir val="bar"/>
        <c:grouping val="clustered"/>
        <c:ser>
          <c:idx val="0"/>
          <c:order val="0"/>
          <c:tx>
            <c:strRef>
              <c:f>Sheet1!$B$1</c:f>
              <c:strCache>
                <c:ptCount val="1"/>
                <c:pt idx="0">
                  <c:v>Business leaders who believe climate change is significant and an urgent priority</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Sheet1!$B$2:$B$13</c:f>
              <c:numCache>
                <c:formatCode>0%</c:formatCode>
                <c:ptCount val="12"/>
                <c:pt idx="0">
                  <c:v>1</c:v>
                </c:pt>
                <c:pt idx="1">
                  <c:v>0.9700000000000002</c:v>
                </c:pt>
                <c:pt idx="2">
                  <c:v>0.9600000000000003</c:v>
                </c:pt>
                <c:pt idx="3">
                  <c:v>0.95000000000000029</c:v>
                </c:pt>
                <c:pt idx="4">
                  <c:v>0.93</c:v>
                </c:pt>
                <c:pt idx="5">
                  <c:v>0.93</c:v>
                </c:pt>
                <c:pt idx="6">
                  <c:v>0.92</c:v>
                </c:pt>
                <c:pt idx="7">
                  <c:v>0.9</c:v>
                </c:pt>
                <c:pt idx="8">
                  <c:v>0.9</c:v>
                </c:pt>
                <c:pt idx="9">
                  <c:v>0.88000000000000012</c:v>
                </c:pt>
                <c:pt idx="10">
                  <c:v>0.86000000000000032</c:v>
                </c:pt>
                <c:pt idx="11">
                  <c:v>0.82000000000000028</c:v>
                </c:pt>
              </c:numCache>
            </c:numRef>
          </c:val>
        </c:ser>
        <c:ser>
          <c:idx val="1"/>
          <c:order val="1"/>
          <c:tx>
            <c:strRef>
              <c:f>Sheet1!$C$1</c:f>
              <c:strCache>
                <c:ptCount val="1"/>
                <c:pt idx="0">
                  <c:v>Business leaders who feel sufficient efforts are being made in their industry to restrict global warming to less than 2 degree Celsius</c:v>
                </c:pt>
              </c:strCache>
            </c:strRef>
          </c:tx>
          <c:spPr>
            <a:solidFill>
              <a:srgbClr val="0070C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S"/>
              </a:p>
            </c:txP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Mining and Metals</c:v>
                </c:pt>
                <c:pt idx="1">
                  <c:v>Utilities</c:v>
                </c:pt>
                <c:pt idx="2">
                  <c:v>Industrial Engineering</c:v>
                </c:pt>
                <c:pt idx="3">
                  <c:v>Communications</c:v>
                </c:pt>
                <c:pt idx="4">
                  <c:v>Infrastructure, Travel and Transport</c:v>
                </c:pt>
                <c:pt idx="5">
                  <c:v>Support Services</c:v>
                </c:pt>
                <c:pt idx="6">
                  <c:v>Energy</c:v>
                </c:pt>
                <c:pt idx="7">
                  <c:v>Chemicals</c:v>
                </c:pt>
                <c:pt idx="8">
                  <c:v>Consumer Goods and Services</c:v>
                </c:pt>
                <c:pt idx="9">
                  <c:v>Financial Services</c:v>
                </c:pt>
                <c:pt idx="10">
                  <c:v>Healthcare and Pharma</c:v>
                </c:pt>
                <c:pt idx="11">
                  <c:v>Electronics and High Tech</c:v>
                </c:pt>
              </c:strCache>
            </c:strRef>
          </c:cat>
          <c:val>
            <c:numRef>
              <c:f>Sheet1!$C$2:$C$13</c:f>
              <c:numCache>
                <c:formatCode>0%</c:formatCode>
                <c:ptCount val="12"/>
                <c:pt idx="0">
                  <c:v>0.35000000000000014</c:v>
                </c:pt>
                <c:pt idx="1">
                  <c:v>0.44000000000000006</c:v>
                </c:pt>
                <c:pt idx="2">
                  <c:v>0.53</c:v>
                </c:pt>
                <c:pt idx="3">
                  <c:v>0.5</c:v>
                </c:pt>
                <c:pt idx="4">
                  <c:v>0.30000000000000016</c:v>
                </c:pt>
                <c:pt idx="5">
                  <c:v>0.12000000000000002</c:v>
                </c:pt>
                <c:pt idx="6">
                  <c:v>0.26</c:v>
                </c:pt>
                <c:pt idx="7">
                  <c:v>0.29000000000000015</c:v>
                </c:pt>
                <c:pt idx="8">
                  <c:v>0.38000000000000017</c:v>
                </c:pt>
                <c:pt idx="9">
                  <c:v>0.25</c:v>
                </c:pt>
                <c:pt idx="10">
                  <c:v>0.49000000000000016</c:v>
                </c:pt>
                <c:pt idx="11">
                  <c:v>0.38000000000000017</c:v>
                </c:pt>
              </c:numCache>
            </c:numRef>
          </c:val>
        </c:ser>
        <c:gapWidth val="182"/>
        <c:axId val="295620992"/>
        <c:axId val="295622528"/>
      </c:barChart>
      <c:catAx>
        <c:axId val="295620992"/>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95622528"/>
        <c:crosses val="autoZero"/>
        <c:auto val="1"/>
        <c:lblAlgn val="ctr"/>
        <c:lblOffset val="100"/>
      </c:catAx>
      <c:valAx>
        <c:axId val="295622528"/>
        <c:scaling>
          <c:orientation val="minMax"/>
        </c:scaling>
        <c:axPos val="b"/>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295620992"/>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S"/>
          </a:p>
        </c:txPr>
      </c:legendEntry>
      <c:layout>
        <c:manualLayout>
          <c:xMode val="edge"/>
          <c:yMode val="edge"/>
          <c:x val="3.0502726227610306E-2"/>
          <c:y val="0.86793794600818264"/>
          <c:w val="0.93642929218260629"/>
          <c:h val="0.12733601625905788"/>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legend>
    <c:plotVisOnly val="1"/>
    <c:dispBlanksAs val="gap"/>
  </c:chart>
  <c:spPr>
    <a:noFill/>
    <a:ln>
      <a:noFill/>
    </a:ln>
    <a:effectLst/>
  </c:spPr>
  <c:txPr>
    <a:bodyPr/>
    <a:lstStyle/>
    <a:p>
      <a:pPr>
        <a:defRPr/>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style val="18"/>
  <c:clrMapOvr bg1="lt1" tx1="dk1" bg2="lt2" tx2="dk2" accent1="accent1" accent2="accent2" accent3="accent3" accent4="accent4" accent5="accent5" accent6="accent6" hlink="hlink" folHlink="folHlink"/>
  <c:chart>
    <c:title>
      <c:tx>
        <c:rich>
          <a:bodyPr rot="0"/>
          <a:lstStyle/>
          <a:p>
            <a:pPr lvl="0"/>
            <a:endParaRPr lang="en-US"/>
          </a:p>
        </c:rich>
      </c:tx>
      <c:layout/>
      <c:overlay val="1"/>
    </c:title>
    <c:plotArea>
      <c:layout>
        <c:manualLayout>
          <c:layoutTarget val="inner"/>
          <c:xMode val="edge"/>
          <c:yMode val="edge"/>
          <c:x val="5.0000000000000027E-3"/>
          <c:y val="5.0000000000000027E-3"/>
          <c:w val="1"/>
          <c:h val="1"/>
        </c:manualLayout>
      </c:layout>
      <c:pieChart>
        <c:ser>
          <c:idx val="0"/>
          <c:order val="0"/>
          <c:tx>
            <c:strRef>
              <c:f>Sheet1!$A$2</c:f>
              <c:strCache>
                <c:ptCount val="1"/>
                <c:pt idx="0">
                  <c:v>Region 1</c:v>
                </c:pt>
              </c:strCache>
            </c:strRef>
          </c:tx>
          <c:spPr>
            <a:solidFill>
              <a:srgbClr val="C4C4C4"/>
            </a:solidFill>
            <a:ln w="12700" cap="flat">
              <a:noFill/>
              <a:miter lim="400000"/>
            </a:ln>
            <a:effectLst/>
          </c:spPr>
          <c:dPt>
            <c:idx val="1"/>
            <c:spPr>
              <a:solidFill>
                <a:schemeClr val="accent2"/>
              </a:solidFill>
              <a:ln w="12700" cap="flat">
                <a:noFill/>
                <a:miter lim="400000"/>
              </a:ln>
              <a:effectLst/>
            </c:spPr>
          </c:dPt>
          <c:cat>
            <c:strRef>
              <c:f>Sheet1!$B$1:$C$1</c:f>
              <c:strCache>
                <c:ptCount val="2"/>
                <c:pt idx="0">
                  <c:v>2013</c:v>
                </c:pt>
                <c:pt idx="1">
                  <c:v>2014</c:v>
                </c:pt>
              </c:strCache>
            </c:strRef>
          </c:cat>
          <c:val>
            <c:numRef>
              <c:f>Sheet1!$B$2:$C$2</c:f>
              <c:numCache>
                <c:formatCode>General</c:formatCode>
                <c:ptCount val="2"/>
                <c:pt idx="0">
                  <c:v>23</c:v>
                </c:pt>
                <c:pt idx="1">
                  <c:v>77</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
  <c:style val="18"/>
  <c:clrMapOvr bg1="lt1" tx1="dk1" bg2="lt2" tx2="dk2" accent1="accent1" accent2="accent2" accent3="accent3" accent4="accent4" accent5="accent5" accent6="accent6" hlink="hlink" folHlink="folHlink"/>
  <c:chart>
    <c:title>
      <c:tx>
        <c:rich>
          <a:bodyPr rot="0"/>
          <a:lstStyle/>
          <a:p>
            <a:pPr lvl="0"/>
            <a:endParaRPr lang="en-US"/>
          </a:p>
        </c:rich>
      </c:tx>
      <c:layout/>
      <c:overlay val="1"/>
    </c:title>
    <c:plotArea>
      <c:layout>
        <c:manualLayout>
          <c:layoutTarget val="inner"/>
          <c:xMode val="edge"/>
          <c:yMode val="edge"/>
          <c:x val="5.0000000000000027E-3"/>
          <c:y val="5.0000000000000027E-3"/>
          <c:w val="1"/>
          <c:h val="1"/>
        </c:manualLayout>
      </c:layout>
      <c:pieChart>
        <c:ser>
          <c:idx val="0"/>
          <c:order val="0"/>
          <c:tx>
            <c:strRef>
              <c:f>Sheet1!$A$2</c:f>
              <c:strCache>
                <c:ptCount val="1"/>
                <c:pt idx="0">
                  <c:v>Region 1</c:v>
                </c:pt>
              </c:strCache>
            </c:strRef>
          </c:tx>
          <c:spPr>
            <a:solidFill>
              <a:srgbClr val="C4C4C4"/>
            </a:solidFill>
            <a:ln w="12700" cap="flat">
              <a:noFill/>
              <a:miter lim="400000"/>
            </a:ln>
            <a:effectLst/>
          </c:spPr>
          <c:dPt>
            <c:idx val="1"/>
            <c:spPr>
              <a:solidFill>
                <a:schemeClr val="accent6"/>
              </a:solidFill>
              <a:ln w="12700" cap="flat">
                <a:noFill/>
                <a:miter lim="400000"/>
              </a:ln>
              <a:effectLst/>
            </c:spPr>
          </c:dPt>
          <c:cat>
            <c:strRef>
              <c:f>Sheet1!$B$1:$C$1</c:f>
              <c:strCache>
                <c:ptCount val="2"/>
                <c:pt idx="0">
                  <c:v>2013</c:v>
                </c:pt>
                <c:pt idx="1">
                  <c:v>2014</c:v>
                </c:pt>
              </c:strCache>
            </c:strRef>
          </c:cat>
          <c:val>
            <c:numRef>
              <c:f>Sheet1!$B$2:$C$2</c:f>
              <c:numCache>
                <c:formatCode>General</c:formatCode>
                <c:ptCount val="2"/>
                <c:pt idx="0">
                  <c:v>26</c:v>
                </c:pt>
                <c:pt idx="1">
                  <c:v>74</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S"/>
  <c:style val="18"/>
  <c:clrMapOvr bg1="lt1" tx1="dk1" bg2="lt2" tx2="dk2" accent1="accent1" accent2="accent2" accent3="accent3" accent4="accent4" accent5="accent5" accent6="accent6" hlink="hlink" folHlink="folHlink"/>
  <c:chart>
    <c:title>
      <c:tx>
        <c:rich>
          <a:bodyPr rot="0"/>
          <a:lstStyle/>
          <a:p>
            <a:pPr lvl="0"/>
            <a:endParaRPr lang="en-US"/>
          </a:p>
        </c:rich>
      </c:tx>
      <c:layout/>
      <c:overlay val="1"/>
    </c:title>
    <c:plotArea>
      <c:layout>
        <c:manualLayout>
          <c:layoutTarget val="inner"/>
          <c:xMode val="edge"/>
          <c:yMode val="edge"/>
          <c:x val="5.0000000000000027E-3"/>
          <c:y val="5.0000000000000027E-3"/>
          <c:w val="1"/>
          <c:h val="1"/>
        </c:manualLayout>
      </c:layout>
      <c:pieChart>
        <c:ser>
          <c:idx val="0"/>
          <c:order val="0"/>
          <c:tx>
            <c:strRef>
              <c:f>Sheet1!$A$2</c:f>
              <c:strCache>
                <c:ptCount val="1"/>
                <c:pt idx="0">
                  <c:v>Region 1</c:v>
                </c:pt>
              </c:strCache>
            </c:strRef>
          </c:tx>
          <c:spPr>
            <a:solidFill>
              <a:srgbClr val="C4C4C4"/>
            </a:solidFill>
            <a:ln w="12700" cap="flat">
              <a:noFill/>
              <a:miter lim="400000"/>
            </a:ln>
            <a:effectLst/>
          </c:spPr>
          <c:dPt>
            <c:idx val="1"/>
            <c:spPr>
              <a:solidFill>
                <a:schemeClr val="accent1"/>
              </a:solidFill>
              <a:ln w="12700" cap="flat">
                <a:noFill/>
                <a:miter lim="400000"/>
              </a:ln>
              <a:effectLst/>
            </c:spPr>
          </c:dPt>
          <c:cat>
            <c:strRef>
              <c:f>Sheet1!$B$1:$C$1</c:f>
              <c:strCache>
                <c:ptCount val="2"/>
                <c:pt idx="0">
                  <c:v>2013</c:v>
                </c:pt>
                <c:pt idx="1">
                  <c:v>2014</c:v>
                </c:pt>
              </c:strCache>
            </c:strRef>
          </c:cat>
          <c:val>
            <c:numRef>
              <c:f>Sheet1!$B$2:$C$2</c:f>
              <c:numCache>
                <c:formatCode>General</c:formatCode>
                <c:ptCount val="2"/>
                <c:pt idx="0">
                  <c:v>20</c:v>
                </c:pt>
                <c:pt idx="1">
                  <c:v>80</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262EACE5-F804-4F92-99CE-0AF85C4B3A54}" srcId="{17B00B82-86D2-4C6D-AA34-4C9EB4DFA5C8}" destId="{80141B3F-64E6-47F0-872F-84B5D4F6266F}" srcOrd="0" destOrd="0" parTransId="{80D992B3-212B-4B84-8DF0-102A721347D4}" sibTransId="{BB683EE0-E37F-4EEE-A8A5-C2C5CE55B451}"/>
    <dgm:cxn modelId="{CB558C6F-AFE4-4E39-89E6-22CC72AEE1A1}" type="presOf" srcId="{80141B3F-64E6-47F0-872F-84B5D4F6266F}" destId="{1066BD38-9009-44E4-968B-3A1186398FA2}" srcOrd="0" destOrd="0" presId="urn:microsoft.com/office/officeart/2009/3/layout/SnapshotPictureList"/>
    <dgm:cxn modelId="{EA559B81-28A5-4011-A6E3-21A67B18B868}" type="presOf" srcId="{17B00B82-86D2-4C6D-AA34-4C9EB4DFA5C8}" destId="{854642C0-7396-4D8B-BFCE-84CEC154AC68}" srcOrd="0" destOrd="0" presId="urn:microsoft.com/office/officeart/2009/3/layout/SnapshotPictureList"/>
    <dgm:cxn modelId="{6347475B-4CA8-4839-AF69-9C9295FCC6BD}" type="presParOf" srcId="{854642C0-7396-4D8B-BFCE-84CEC154AC68}" destId="{2FBD2D8B-3968-4987-A44C-472FD7A21CDA}" srcOrd="0" destOrd="0" presId="urn:microsoft.com/office/officeart/2009/3/layout/SnapshotPictureList"/>
    <dgm:cxn modelId="{B1A42D2F-1A3E-4752-AFA6-C673C8D03C6E}" type="presParOf" srcId="{2FBD2D8B-3968-4987-A44C-472FD7A21CDA}" destId="{08D84FD4-7DF5-4EB4-8AD8-B2CDC767CA93}" srcOrd="0" destOrd="0" presId="urn:microsoft.com/office/officeart/2009/3/layout/SnapshotPictureList"/>
    <dgm:cxn modelId="{B02D6DA7-3A7E-43B1-AE67-1BD854BB507B}" type="presParOf" srcId="{2FBD2D8B-3968-4987-A44C-472FD7A21CDA}" destId="{1066BD38-9009-44E4-968B-3A1186398FA2}" srcOrd="1" destOrd="0" presId="urn:microsoft.com/office/officeart/2009/3/layout/SnapshotPictureList"/>
    <dgm:cxn modelId="{794D8422-3140-498B-9C76-6F5DBE8B815F}" type="presParOf" srcId="{2FBD2D8B-3968-4987-A44C-472FD7A21CDA}" destId="{38BC65A6-9E1A-47FE-893A-4C79403AB3A0}" srcOrd="2" destOrd="0" presId="urn:microsoft.com/office/officeart/2009/3/layout/SnapshotPictureList"/>
    <dgm:cxn modelId="{13D60C82-9EA9-499E-97C7-A58B241384B8}" type="presParOf" srcId="{2FBD2D8B-3968-4987-A44C-472FD7A21CDA}" destId="{E4850D0E-539F-4D01-9A39-7869CFA4620A}" srcOrd="3" destOrd="0" presId="urn:microsoft.com/office/officeart/2009/3/layout/SnapshotPictureList"/>
    <dgm:cxn modelId="{3D511D1D-FB6D-45C0-8914-BB781D6408B9}"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8" csCatId="colorful" phldr="1"/>
      <dgm:spPr/>
      <dgm:t>
        <a:bodyPr/>
        <a:lstStyle/>
        <a:p>
          <a:endParaRPr lang="en-US"/>
        </a:p>
      </dgm:t>
    </dgm:pt>
    <dgm:pt modelId="{5FA28596-F87D-9147-95D2-B432F21EBC9E}">
      <dgm:prSet phldrT="[Text]"/>
      <dgm:spPr/>
      <dgm:t>
        <a:bodyPr/>
        <a:lstStyle/>
        <a:p>
          <a:r>
            <a:rPr lang="en-US" dirty="0" smtClean="0"/>
            <a:t>Level 2</a:t>
          </a:r>
          <a:endParaRPr lang="en-US" dirty="0"/>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smtClean="0"/>
            <a:t>Provisional</a:t>
          </a:r>
          <a:endParaRPr lang="en-US" b="1" dirty="0"/>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BCD2CB6C-CFA8-CC43-B44D-1061E8E17731}">
      <dgm:prSet phldrT="[Text]"/>
      <dgm:spPr/>
      <dgm:t>
        <a:bodyPr/>
        <a:lstStyle/>
        <a:p>
          <a:r>
            <a:rPr lang="en-US" dirty="0" smtClean="0"/>
            <a:t>The organization is aware of some competency demonstrated in sustainable practice.</a:t>
          </a:r>
          <a:endParaRPr lang="en-US" dirty="0"/>
        </a:p>
      </dgm:t>
    </dgm:pt>
    <dgm:pt modelId="{611A1EC5-A5D2-0144-93AE-33400BFD76BD}" type="parTrans" cxnId="{C018A9C4-4134-A247-8FC2-899C2DF90339}">
      <dgm:prSet/>
      <dgm:spPr/>
      <dgm:t>
        <a:bodyPr/>
        <a:lstStyle/>
        <a:p>
          <a:endParaRPr lang="en-US"/>
        </a:p>
      </dgm:t>
    </dgm:pt>
    <dgm:pt modelId="{DC605FE1-9E93-6B46-9782-3A15CFF074A9}" type="sibTrans" cxnId="{C018A9C4-4134-A247-8FC2-899C2DF90339}">
      <dgm:prSet/>
      <dgm:spPr/>
      <dgm:t>
        <a:bodyPr/>
        <a:lstStyle/>
        <a:p>
          <a:endParaRPr lang="en-US"/>
        </a:p>
      </dgm:t>
    </dgm:pt>
    <dgm:pt modelId="{171C3931-CD4E-0046-B52E-2158656E9F29}">
      <dgm:prSet phldrT="[Text]"/>
      <dgm:spPr/>
      <dgm:t>
        <a:bodyPr/>
        <a:lstStyle/>
        <a:p>
          <a:r>
            <a:rPr lang="en-US" dirty="0" smtClean="0"/>
            <a:t>Level 1</a:t>
          </a:r>
          <a:endParaRPr lang="en-US" dirty="0"/>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err="1" smtClean="0"/>
            <a:t>Nonexistant</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n-US" dirty="0" smtClean="0"/>
            <a:t>The organization is unaware of any focused attention to sustainability</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smtClean="0"/>
            <a:t>Level 0</a:t>
          </a:r>
          <a:endParaRPr lang="en-US" dirty="0"/>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n-US" b="1" dirty="0" smtClean="0"/>
            <a:t>Uncertain</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22833B2E-025B-F14D-85BC-2D50442B08FE}">
      <dgm:prSet phldrT="[Text]"/>
      <dgm:spPr/>
      <dgm:t>
        <a:bodyPr/>
        <a:lstStyle/>
        <a:p>
          <a:r>
            <a:rPr lang="en-US" dirty="0" smtClean="0"/>
            <a:t>Organization does not know where it currently stands.</a:t>
          </a:r>
          <a:endParaRPr lang="en-US" dirty="0"/>
        </a:p>
      </dgm:t>
    </dgm:pt>
    <dgm:pt modelId="{2A233D28-DA03-8A4D-A9DC-F59D7654B222}" type="parTrans" cxnId="{4C77B65D-AD1E-DD44-94EF-91C442C83490}">
      <dgm:prSet/>
      <dgm:spPr/>
      <dgm:t>
        <a:bodyPr/>
        <a:lstStyle/>
        <a:p>
          <a:endParaRPr lang="en-US"/>
        </a:p>
      </dgm:t>
    </dgm:pt>
    <dgm:pt modelId="{CC3E156C-F6AA-CB40-88A6-69C403157232}" type="sib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6C7BEC08-D51B-41CD-A149-9E6666DB2956}" type="presOf" srcId="{BCD2CB6C-CFA8-CC43-B44D-1061E8E17731}" destId="{01B92F95-1F39-D849-B95C-A7D3C518396F}" srcOrd="0" destOrd="1" presId="urn:microsoft.com/office/officeart/2005/8/layout/vList5"/>
    <dgm:cxn modelId="{C0D05CBF-3CE2-4E13-B855-AD20C92D5D49}" type="presOf" srcId="{0B3690E4-F1B2-5743-A5EB-437A0EA1E5C4}" destId="{2F4D8754-5B5A-1E41-911F-1B8624C2B599}" srcOrd="0" destOrd="1"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602EA2D7-797E-4749-8C7B-EC3F705A7440}" type="presOf" srcId="{22833B2E-025B-F14D-85BC-2D50442B08FE}" destId="{2B3C025D-28F3-304F-BE26-51FCDA6F26BC}" srcOrd="0" destOrd="1" presId="urn:microsoft.com/office/officeart/2005/8/layout/vList5"/>
    <dgm:cxn modelId="{B7CB811A-A056-428F-80EF-95D74C646C06}" type="presOf" srcId="{5FA28596-F87D-9147-95D2-B432F21EBC9E}" destId="{CB963BBB-0463-E141-9349-BFB3AF58D899}" srcOrd="0" destOrd="0" presId="urn:microsoft.com/office/officeart/2005/8/layout/vList5"/>
    <dgm:cxn modelId="{2D667773-EE16-44BA-B851-7F4A5DEF924E}" type="presOf" srcId="{89595E25-348B-804A-B4FE-0558D341BF8C}" destId="{01B92F95-1F39-D849-B95C-A7D3C518396F}" srcOrd="0" destOrd="0" presId="urn:microsoft.com/office/officeart/2005/8/layout/vList5"/>
    <dgm:cxn modelId="{DB3F36C4-7953-4921-95CD-69023B3B64A1}" type="presOf" srcId="{171C3931-CD4E-0046-B52E-2158656E9F29}" destId="{872FAB84-E791-FF4A-B689-4E55162FC3F2}"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FE871D69-DED2-49D9-87F0-A2F3C78755D4}" type="presOf" srcId="{D8EB64FF-3C8D-634B-857C-ADAB1C1901E4}" destId="{6E7A7D9B-21AE-044C-9E94-D5D858A75CE1}"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4C77B65D-AD1E-DD44-94EF-91C442C83490}" srcId="{ABD04DD8-54D6-844D-91E2-8D801871D96E}" destId="{22833B2E-025B-F14D-85BC-2D50442B08FE}" srcOrd="0" destOrd="0" parTransId="{2A233D28-DA03-8A4D-A9DC-F59D7654B222}" sibTransId="{CC3E156C-F6AA-CB40-88A6-69C403157232}"/>
    <dgm:cxn modelId="{F42494E0-106D-CD45-8C1A-78E43D9E4D2B}" srcId="{ABF4995B-DC77-B54C-93EE-AB7440A93C29}" destId="{0B3690E4-F1B2-5743-A5EB-437A0EA1E5C4}" srcOrd="0" destOrd="0" parTransId="{6AD73BB2-2545-D74C-B229-1E66C7D41B20}" sibTransId="{313A9EC7-D6AA-2147-B560-855D9480F01F}"/>
    <dgm:cxn modelId="{5F2D20C0-D4F0-7643-874E-AC4BC3FC38D4}" srcId="{171C3931-CD4E-0046-B52E-2158656E9F29}" destId="{ABF4995B-DC77-B54C-93EE-AB7440A93C29}" srcOrd="0" destOrd="0" parTransId="{68766203-AD10-894F-BCEF-6DBA7AEACAE5}" sibTransId="{CAD13953-4214-5245-849A-579CAD340FC5}"/>
    <dgm:cxn modelId="{F208DD3D-4826-4C51-A35F-172C09AD986C}" type="presOf" srcId="{A9E23680-CBA1-4141-9573-026737721AC8}" destId="{F43023A7-1F81-5E4E-80F2-8DF7544FF338}" srcOrd="0" destOrd="0" presId="urn:microsoft.com/office/officeart/2005/8/layout/vList5"/>
    <dgm:cxn modelId="{CE830710-E2D1-4539-95D0-24F7137DC567}" type="presOf" srcId="{ABD04DD8-54D6-844D-91E2-8D801871D96E}" destId="{2B3C025D-28F3-304F-BE26-51FCDA6F26BC}" srcOrd="0" destOrd="0" presId="urn:microsoft.com/office/officeart/2005/8/layout/vList5"/>
    <dgm:cxn modelId="{C3B2FD05-25F4-DE48-87AA-31DE590CF315}" srcId="{D8EB64FF-3C8D-634B-857C-ADAB1C1901E4}" destId="{171C3931-CD4E-0046-B52E-2158656E9F29}" srcOrd="1" destOrd="0" parTransId="{2BE4EF3D-F7F4-A84A-BD43-F0B63ED0A220}" sibTransId="{C2282EB1-2553-2641-8058-12BF1CE2CAC9}"/>
    <dgm:cxn modelId="{58E3F190-C8FC-7A46-81F0-5DFE84B38E15}" srcId="{D8EB64FF-3C8D-634B-857C-ADAB1C1901E4}" destId="{5FA28596-F87D-9147-95D2-B432F21EBC9E}" srcOrd="0" destOrd="0" parTransId="{22722850-D2E2-614B-A1DC-8BDA7CD66A17}" sibTransId="{A9D56D4B-F310-434B-86E9-CD77B53F7EE2}"/>
    <dgm:cxn modelId="{865589D9-9E3A-5845-90FC-3645EDBC6E38}" srcId="{D8EB64FF-3C8D-634B-857C-ADAB1C1901E4}" destId="{A9E23680-CBA1-4141-9573-026737721AC8}" srcOrd="2" destOrd="0" parTransId="{B53AFE46-3839-3D48-8764-CF264BB13F1E}" sibTransId="{8A6512B2-C187-AB4D-A573-05B565417A14}"/>
    <dgm:cxn modelId="{F1B7E1A3-F85C-45A9-8625-A332534BE6CA}" type="presOf" srcId="{ABF4995B-DC77-B54C-93EE-AB7440A93C29}" destId="{2F4D8754-5B5A-1E41-911F-1B8624C2B599}" srcOrd="0" destOrd="0" presId="urn:microsoft.com/office/officeart/2005/8/layout/vList5"/>
    <dgm:cxn modelId="{E5B931F8-5F08-4D7F-8F1F-FF28D6643C2F}" type="presParOf" srcId="{6E7A7D9B-21AE-044C-9E94-D5D858A75CE1}" destId="{8D991881-4B1F-B449-BFA3-0DE88E7EAEEF}" srcOrd="0" destOrd="0" presId="urn:microsoft.com/office/officeart/2005/8/layout/vList5"/>
    <dgm:cxn modelId="{1614F37F-667B-456F-BF6C-94FEB2702290}" type="presParOf" srcId="{8D991881-4B1F-B449-BFA3-0DE88E7EAEEF}" destId="{CB963BBB-0463-E141-9349-BFB3AF58D899}" srcOrd="0" destOrd="0" presId="urn:microsoft.com/office/officeart/2005/8/layout/vList5"/>
    <dgm:cxn modelId="{D7EC4A57-2805-4498-99D9-8431482FB908}" type="presParOf" srcId="{8D991881-4B1F-B449-BFA3-0DE88E7EAEEF}" destId="{01B92F95-1F39-D849-B95C-A7D3C518396F}" srcOrd="1" destOrd="0" presId="urn:microsoft.com/office/officeart/2005/8/layout/vList5"/>
    <dgm:cxn modelId="{7E537193-4C72-4854-9219-DEDE146C0647}" type="presParOf" srcId="{6E7A7D9B-21AE-044C-9E94-D5D858A75CE1}" destId="{8DF18E07-716D-3A43-B8B5-94B097F7F5FD}" srcOrd="1" destOrd="0" presId="urn:microsoft.com/office/officeart/2005/8/layout/vList5"/>
    <dgm:cxn modelId="{FADAEF54-0AD7-4DCB-82DD-1068064C5819}" type="presParOf" srcId="{6E7A7D9B-21AE-044C-9E94-D5D858A75CE1}" destId="{E10D2416-D662-BD45-8905-AF2540C6447A}" srcOrd="2" destOrd="0" presId="urn:microsoft.com/office/officeart/2005/8/layout/vList5"/>
    <dgm:cxn modelId="{09624452-D276-4BD4-9A06-7AE43E8308E1}" type="presParOf" srcId="{E10D2416-D662-BD45-8905-AF2540C6447A}" destId="{872FAB84-E791-FF4A-B689-4E55162FC3F2}" srcOrd="0" destOrd="0" presId="urn:microsoft.com/office/officeart/2005/8/layout/vList5"/>
    <dgm:cxn modelId="{155DA39D-EE91-4F2C-AB6A-ADD7EDF62B5E}" type="presParOf" srcId="{E10D2416-D662-BD45-8905-AF2540C6447A}" destId="{2F4D8754-5B5A-1E41-911F-1B8624C2B599}" srcOrd="1" destOrd="0" presId="urn:microsoft.com/office/officeart/2005/8/layout/vList5"/>
    <dgm:cxn modelId="{1555D3B3-849F-4057-BD8B-2A5434BC50EA}" type="presParOf" srcId="{6E7A7D9B-21AE-044C-9E94-D5D858A75CE1}" destId="{1B7EA4B9-477C-B34C-B17E-45B361D364B5}" srcOrd="3" destOrd="0" presId="urn:microsoft.com/office/officeart/2005/8/layout/vList5"/>
    <dgm:cxn modelId="{59F42F94-411B-4A04-91A7-B9C5BEB72C0D}" type="presParOf" srcId="{6E7A7D9B-21AE-044C-9E94-D5D858A75CE1}" destId="{095C4A98-8A01-104E-98A7-46E75B4023FE}" srcOrd="4" destOrd="0" presId="urn:microsoft.com/office/officeart/2005/8/layout/vList5"/>
    <dgm:cxn modelId="{0C0693D3-5283-4364-A0A2-4A728A284AB8}" type="presParOf" srcId="{095C4A98-8A01-104E-98A7-46E75B4023FE}" destId="{F43023A7-1F81-5E4E-80F2-8DF7544FF338}" srcOrd="0" destOrd="0" presId="urn:microsoft.com/office/officeart/2005/8/layout/vList5"/>
    <dgm:cxn modelId="{92EE6281-C953-43F6-8ED9-C7890BDED169}"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8D3801-E919-4D2A-ABFE-34CB348E0CC8}" type="doc">
      <dgm:prSet loTypeId="urn:microsoft.com/office/officeart/2005/8/layout/list1" loCatId="list" qsTypeId="urn:microsoft.com/office/officeart/2005/8/quickstyle/3d2" qsCatId="3D" csTypeId="urn:microsoft.com/office/officeart/2005/8/colors/accent1_5" csCatId="accent1" phldr="1"/>
      <dgm:spPr/>
      <dgm:t>
        <a:bodyPr/>
        <a:lstStyle/>
        <a:p>
          <a:endParaRPr lang="en-US"/>
        </a:p>
      </dgm:t>
    </dgm:pt>
    <dgm:pt modelId="{2B1920A2-71FA-4866-BB52-EEB8354E726F}">
      <dgm:prSet custT="1"/>
      <dgm:spPr>
        <a:solidFill>
          <a:srgbClr val="00529B"/>
        </a:solidFill>
      </dgm:spPr>
      <dgm:t>
        <a:bodyPr/>
        <a:lstStyle/>
        <a:p>
          <a:pPr rtl="0" eaLnBrk="1" latinLnBrk="0"/>
          <a:r>
            <a:rPr lang="en-US" sz="1800" b="1" dirty="0" smtClean="0"/>
            <a:t>Super Regional Bank</a:t>
          </a:r>
        </a:p>
      </dgm:t>
    </dgm:pt>
    <dgm:pt modelId="{610EB74F-9B4E-4988-94D0-EC8FED727E09}" type="parTrans" cxnId="{57A16264-717F-485F-B60F-7EE6E97D123A}">
      <dgm:prSet/>
      <dgm:spPr/>
      <dgm:t>
        <a:bodyPr/>
        <a:lstStyle/>
        <a:p>
          <a:endParaRPr lang="en-US"/>
        </a:p>
      </dgm:t>
    </dgm:pt>
    <dgm:pt modelId="{F4242D05-3C65-4D83-AC80-089E23E01F10}" type="sibTrans" cxnId="{57A16264-717F-485F-B60F-7EE6E97D123A}">
      <dgm:prSet/>
      <dgm:spPr/>
      <dgm:t>
        <a:bodyPr/>
        <a:lstStyle/>
        <a:p>
          <a:endParaRPr lang="en-US"/>
        </a:p>
      </dgm:t>
    </dgm:pt>
    <dgm:pt modelId="{C0FE0321-D5C4-46B1-9177-2C88A98A02D9}">
      <dgm:prSet custT="1"/>
      <dgm:spPr/>
      <dgm:t>
        <a:bodyPr/>
        <a:lstStyle/>
        <a:p>
          <a:pPr rtl="0"/>
          <a:r>
            <a:rPr lang="en-US" sz="1400" b="0" dirty="0" smtClean="0"/>
            <a:t>Founded in 1862 </a:t>
          </a:r>
          <a:endParaRPr lang="en-US" sz="1400" b="0" dirty="0"/>
        </a:p>
      </dgm:t>
    </dgm:pt>
    <dgm:pt modelId="{FB2444B1-427A-40E5-B42B-2589818D8407}" type="parTrans" cxnId="{C69967C7-44A7-4334-95CF-1FCD5B490D5C}">
      <dgm:prSet/>
      <dgm:spPr/>
      <dgm:t>
        <a:bodyPr/>
        <a:lstStyle/>
        <a:p>
          <a:endParaRPr lang="en-US"/>
        </a:p>
      </dgm:t>
    </dgm:pt>
    <dgm:pt modelId="{7859E744-A617-48CA-B6DB-B49480E706EB}" type="sibTrans" cxnId="{C69967C7-44A7-4334-95CF-1FCD5B490D5C}">
      <dgm:prSet/>
      <dgm:spPr/>
      <dgm:t>
        <a:bodyPr/>
        <a:lstStyle/>
        <a:p>
          <a:endParaRPr lang="en-US"/>
        </a:p>
      </dgm:t>
    </dgm:pt>
    <dgm:pt modelId="{AF31D03D-5E37-4CC1-A6A2-B092B474D67E}">
      <dgm:prSet custT="1"/>
      <dgm:spPr/>
      <dgm:t>
        <a:bodyPr/>
        <a:lstStyle/>
        <a:p>
          <a:pPr rtl="0"/>
          <a:r>
            <a:rPr lang="en-US" sz="1400" b="0" dirty="0" smtClean="0"/>
            <a:t>Headquartered in Cincinnati, Ohio.</a:t>
          </a:r>
          <a:endParaRPr lang="en-US" sz="1400" b="0" dirty="0"/>
        </a:p>
      </dgm:t>
    </dgm:pt>
    <dgm:pt modelId="{F7895E38-448F-4125-A878-E1B701BE5FC8}" type="parTrans" cxnId="{C5D2F92C-21F1-4F97-BD39-F980C0FACDF9}">
      <dgm:prSet/>
      <dgm:spPr/>
      <dgm:t>
        <a:bodyPr/>
        <a:lstStyle/>
        <a:p>
          <a:endParaRPr lang="en-US"/>
        </a:p>
      </dgm:t>
    </dgm:pt>
    <dgm:pt modelId="{818FCCDD-11B7-4253-9864-FA8D1CACF5C7}" type="sibTrans" cxnId="{C5D2F92C-21F1-4F97-BD39-F980C0FACDF9}">
      <dgm:prSet/>
      <dgm:spPr/>
      <dgm:t>
        <a:bodyPr/>
        <a:lstStyle/>
        <a:p>
          <a:endParaRPr lang="en-US"/>
        </a:p>
      </dgm:t>
    </dgm:pt>
    <dgm:pt modelId="{5BD59A29-4225-4FB9-BA11-9CC35F7691C2}">
      <dgm:prSet custT="1"/>
      <dgm:spPr/>
      <dgm:t>
        <a:bodyPr/>
        <a:lstStyle/>
        <a:p>
          <a:pPr rtl="0"/>
          <a:r>
            <a:rPr lang="en-US" sz="1400" b="0" dirty="0" smtClean="0"/>
            <a:t>Fortune 500 - #326</a:t>
          </a:r>
          <a:endParaRPr lang="en-US" sz="1400" b="0" dirty="0"/>
        </a:p>
      </dgm:t>
    </dgm:pt>
    <dgm:pt modelId="{2267B62A-9C65-4F77-89E4-E43599494026}" type="parTrans" cxnId="{2830145B-41E2-4A59-AC93-BAEA0DDD2991}">
      <dgm:prSet/>
      <dgm:spPr/>
      <dgm:t>
        <a:bodyPr/>
        <a:lstStyle/>
        <a:p>
          <a:endParaRPr lang="en-US"/>
        </a:p>
      </dgm:t>
    </dgm:pt>
    <dgm:pt modelId="{95A3977B-E146-43B2-9678-5BA5740950CA}" type="sibTrans" cxnId="{2830145B-41E2-4A59-AC93-BAEA0DDD2991}">
      <dgm:prSet/>
      <dgm:spPr/>
      <dgm:t>
        <a:bodyPr/>
        <a:lstStyle/>
        <a:p>
          <a:endParaRPr lang="en-US"/>
        </a:p>
      </dgm:t>
    </dgm:pt>
    <dgm:pt modelId="{A683DFDF-A9B3-4A81-BDB4-850810C29DA6}">
      <dgm:prSet custT="1"/>
      <dgm:spPr>
        <a:solidFill>
          <a:srgbClr val="00529B"/>
        </a:solidFill>
      </dgm:spPr>
      <dgm:t>
        <a:bodyPr/>
        <a:lstStyle/>
        <a:p>
          <a:pPr rtl="0"/>
          <a:r>
            <a:rPr lang="en-US" sz="1800" b="1" dirty="0" smtClean="0"/>
            <a:t>Lines of Business</a:t>
          </a:r>
          <a:endParaRPr lang="en-US" sz="1800" b="1" dirty="0"/>
        </a:p>
      </dgm:t>
    </dgm:pt>
    <dgm:pt modelId="{FADC1F5C-7CAE-4247-ACC3-C1E72FC5FAC9}" type="parTrans" cxnId="{EFFC63E5-2D05-4555-AB25-B82C1D6C6CD2}">
      <dgm:prSet/>
      <dgm:spPr/>
      <dgm:t>
        <a:bodyPr/>
        <a:lstStyle/>
        <a:p>
          <a:endParaRPr lang="en-US"/>
        </a:p>
      </dgm:t>
    </dgm:pt>
    <dgm:pt modelId="{4C6C7D16-30AB-40DA-B928-C11854EED4D1}" type="sibTrans" cxnId="{EFFC63E5-2D05-4555-AB25-B82C1D6C6CD2}">
      <dgm:prSet/>
      <dgm:spPr/>
      <dgm:t>
        <a:bodyPr/>
        <a:lstStyle/>
        <a:p>
          <a:endParaRPr lang="en-US"/>
        </a:p>
      </dgm:t>
    </dgm:pt>
    <dgm:pt modelId="{6F173BC5-5060-4395-A969-219546D37D9E}">
      <dgm:prSet custT="1"/>
      <dgm:spPr/>
      <dgm:t>
        <a:bodyPr/>
        <a:lstStyle/>
        <a:p>
          <a:pPr rtl="0"/>
          <a:r>
            <a:rPr lang="en-US" sz="1400" b="0" dirty="0" smtClean="0"/>
            <a:t>Commercial Banking</a:t>
          </a:r>
          <a:endParaRPr lang="en-US" sz="1400" b="0" dirty="0"/>
        </a:p>
      </dgm:t>
    </dgm:pt>
    <dgm:pt modelId="{35D83C97-F6C2-4728-96DD-19A4842E4210}" type="parTrans" cxnId="{B8DF0D1E-8AD9-4F78-823F-BC96729CB412}">
      <dgm:prSet/>
      <dgm:spPr/>
      <dgm:t>
        <a:bodyPr/>
        <a:lstStyle/>
        <a:p>
          <a:endParaRPr lang="en-US"/>
        </a:p>
      </dgm:t>
    </dgm:pt>
    <dgm:pt modelId="{B4171E16-E854-4B3F-96E3-CCA8FF23CB59}" type="sibTrans" cxnId="{B8DF0D1E-8AD9-4F78-823F-BC96729CB412}">
      <dgm:prSet/>
      <dgm:spPr/>
      <dgm:t>
        <a:bodyPr/>
        <a:lstStyle/>
        <a:p>
          <a:endParaRPr lang="en-US"/>
        </a:p>
      </dgm:t>
    </dgm:pt>
    <dgm:pt modelId="{2B581A0F-24D3-4B6D-BE10-A49541AFC618}">
      <dgm:prSet custT="1"/>
      <dgm:spPr/>
      <dgm:t>
        <a:bodyPr/>
        <a:lstStyle/>
        <a:p>
          <a:pPr rtl="0"/>
          <a:r>
            <a:rPr lang="en-US" sz="1400" b="0" dirty="0" smtClean="0"/>
            <a:t>Branch Banking</a:t>
          </a:r>
          <a:endParaRPr lang="en-US" sz="1400" b="0" dirty="0"/>
        </a:p>
      </dgm:t>
    </dgm:pt>
    <dgm:pt modelId="{47718871-AD1A-4B2B-81EC-16EFEEA32ED5}" type="parTrans" cxnId="{F8A1D6E3-B571-46F8-8CF5-0B8E2CDB5A78}">
      <dgm:prSet/>
      <dgm:spPr/>
      <dgm:t>
        <a:bodyPr/>
        <a:lstStyle/>
        <a:p>
          <a:endParaRPr lang="en-US"/>
        </a:p>
      </dgm:t>
    </dgm:pt>
    <dgm:pt modelId="{25DCBEDE-E01D-4FE3-8B02-056A2AF46ACC}" type="sibTrans" cxnId="{F8A1D6E3-B571-46F8-8CF5-0B8E2CDB5A78}">
      <dgm:prSet/>
      <dgm:spPr/>
      <dgm:t>
        <a:bodyPr/>
        <a:lstStyle/>
        <a:p>
          <a:endParaRPr lang="en-US"/>
        </a:p>
      </dgm:t>
    </dgm:pt>
    <dgm:pt modelId="{F4D6B3DA-83E5-463C-8B3B-27D8DAED9F7F}">
      <dgm:prSet custT="1"/>
      <dgm:spPr/>
      <dgm:t>
        <a:bodyPr/>
        <a:lstStyle/>
        <a:p>
          <a:pPr rtl="0"/>
          <a:r>
            <a:rPr lang="en-US" sz="1400" b="0" dirty="0" smtClean="0"/>
            <a:t>Consumer Lending</a:t>
          </a:r>
          <a:endParaRPr lang="en-US" sz="1400" b="0" dirty="0"/>
        </a:p>
      </dgm:t>
    </dgm:pt>
    <dgm:pt modelId="{A45E97D7-43B6-43F8-A600-11C2FDBEE7CF}" type="parTrans" cxnId="{0F640EB5-BA2B-4589-A0E2-1BE136E48803}">
      <dgm:prSet/>
      <dgm:spPr/>
      <dgm:t>
        <a:bodyPr/>
        <a:lstStyle/>
        <a:p>
          <a:endParaRPr lang="en-US"/>
        </a:p>
      </dgm:t>
    </dgm:pt>
    <dgm:pt modelId="{E5BF7494-E5C7-4921-9300-66A23526C40B}" type="sibTrans" cxnId="{0F640EB5-BA2B-4589-A0E2-1BE136E48803}">
      <dgm:prSet/>
      <dgm:spPr/>
      <dgm:t>
        <a:bodyPr/>
        <a:lstStyle/>
        <a:p>
          <a:endParaRPr lang="en-US"/>
        </a:p>
      </dgm:t>
    </dgm:pt>
    <dgm:pt modelId="{58B057EA-99D0-4149-B130-660C398B9D61}">
      <dgm:prSet custT="1"/>
      <dgm:spPr/>
      <dgm:t>
        <a:bodyPr/>
        <a:lstStyle/>
        <a:p>
          <a:pPr rtl="0"/>
          <a:r>
            <a:rPr lang="en-US" sz="1400" b="0" dirty="0" smtClean="0"/>
            <a:t>Investment Advisors</a:t>
          </a:r>
          <a:endParaRPr lang="en-US" sz="1400" b="0" dirty="0"/>
        </a:p>
      </dgm:t>
    </dgm:pt>
    <dgm:pt modelId="{B79FF1D0-6895-4FD7-B1BF-24544B07A110}" type="parTrans" cxnId="{129E9287-F3D1-41BB-B64D-D33989D69278}">
      <dgm:prSet/>
      <dgm:spPr/>
      <dgm:t>
        <a:bodyPr/>
        <a:lstStyle/>
        <a:p>
          <a:endParaRPr lang="en-US"/>
        </a:p>
      </dgm:t>
    </dgm:pt>
    <dgm:pt modelId="{87062A87-201A-46F8-93E3-28C07D52CCE8}" type="sibTrans" cxnId="{129E9287-F3D1-41BB-B64D-D33989D69278}">
      <dgm:prSet/>
      <dgm:spPr/>
      <dgm:t>
        <a:bodyPr/>
        <a:lstStyle/>
        <a:p>
          <a:endParaRPr lang="en-US"/>
        </a:p>
      </dgm:t>
    </dgm:pt>
    <dgm:pt modelId="{EB6217E7-585E-4813-9BC7-C40F82C2F30E}">
      <dgm:prSet custT="1"/>
      <dgm:spPr/>
      <dgm:t>
        <a:bodyPr/>
        <a:lstStyle/>
        <a:p>
          <a:pPr rtl="0"/>
          <a:r>
            <a:rPr lang="en-US" sz="1400" b="0" dirty="0" smtClean="0"/>
            <a:t>49% interest in Fifth Third Processing Solutions/</a:t>
          </a:r>
          <a:endParaRPr lang="en-US" sz="1400" b="0" dirty="0"/>
        </a:p>
      </dgm:t>
    </dgm:pt>
    <dgm:pt modelId="{CFC83521-A0B9-48EA-97BE-AD8B6565046A}" type="parTrans" cxnId="{18622F96-98B8-443F-8440-B0F834833997}">
      <dgm:prSet/>
      <dgm:spPr/>
      <dgm:t>
        <a:bodyPr/>
        <a:lstStyle/>
        <a:p>
          <a:endParaRPr lang="en-US"/>
        </a:p>
      </dgm:t>
    </dgm:pt>
    <dgm:pt modelId="{10F26A0F-D3DE-4961-A38F-1DF24716713A}" type="sibTrans" cxnId="{18622F96-98B8-443F-8440-B0F834833997}">
      <dgm:prSet/>
      <dgm:spPr/>
      <dgm:t>
        <a:bodyPr/>
        <a:lstStyle/>
        <a:p>
          <a:endParaRPr lang="en-US"/>
        </a:p>
      </dgm:t>
    </dgm:pt>
    <dgm:pt modelId="{1245A15F-AFB4-4FD1-BE97-7DCA7A748921}">
      <dgm:prSet custT="1"/>
      <dgm:spPr>
        <a:solidFill>
          <a:srgbClr val="00529B"/>
        </a:solidFill>
      </dgm:spPr>
      <dgm:t>
        <a:bodyPr/>
        <a:lstStyle/>
        <a:p>
          <a:pPr rtl="0"/>
          <a:r>
            <a:rPr lang="en-US" sz="1800" b="1" dirty="0" smtClean="0"/>
            <a:t>Affiliate Model (15 Affiliates) </a:t>
          </a:r>
          <a:endParaRPr lang="en-US" sz="1800" b="1" dirty="0"/>
        </a:p>
      </dgm:t>
    </dgm:pt>
    <dgm:pt modelId="{362F0365-3975-4D10-AEA4-019FB1B1690C}" type="parTrans" cxnId="{140A6372-BB56-424E-BE90-C1C4098D34B4}">
      <dgm:prSet/>
      <dgm:spPr/>
      <dgm:t>
        <a:bodyPr/>
        <a:lstStyle/>
        <a:p>
          <a:endParaRPr lang="en-US"/>
        </a:p>
      </dgm:t>
    </dgm:pt>
    <dgm:pt modelId="{E72B9D2A-2757-489F-894C-39278828A3A7}" type="sibTrans" cxnId="{140A6372-BB56-424E-BE90-C1C4098D34B4}">
      <dgm:prSet/>
      <dgm:spPr/>
      <dgm:t>
        <a:bodyPr/>
        <a:lstStyle/>
        <a:p>
          <a:endParaRPr lang="en-US"/>
        </a:p>
      </dgm:t>
    </dgm:pt>
    <dgm:pt modelId="{4EE1D3DB-FDC0-4837-8447-9CE5C16EA4ED}">
      <dgm:prSet custT="1"/>
      <dgm:spPr/>
      <dgm:t>
        <a:bodyPr/>
        <a:lstStyle/>
        <a:p>
          <a:pPr rtl="0"/>
          <a:r>
            <a:rPr lang="en-US" sz="1400" b="0" dirty="0" smtClean="0"/>
            <a:t>&gt;1,300 full-service banking centers (&gt;100 Bank Marts)</a:t>
          </a:r>
          <a:endParaRPr lang="en-US" sz="1400" b="0" dirty="0"/>
        </a:p>
      </dgm:t>
    </dgm:pt>
    <dgm:pt modelId="{79D44F78-DE3A-47F9-BFA6-88BBE35A3117}" type="parTrans" cxnId="{590E3B73-6434-4AF3-9426-D86FC76DE493}">
      <dgm:prSet/>
      <dgm:spPr/>
      <dgm:t>
        <a:bodyPr/>
        <a:lstStyle/>
        <a:p>
          <a:endParaRPr lang="en-US"/>
        </a:p>
      </dgm:t>
    </dgm:pt>
    <dgm:pt modelId="{79A84F31-D7E1-4238-A404-41474D442401}" type="sibTrans" cxnId="{590E3B73-6434-4AF3-9426-D86FC76DE493}">
      <dgm:prSet/>
      <dgm:spPr/>
      <dgm:t>
        <a:bodyPr/>
        <a:lstStyle/>
        <a:p>
          <a:endParaRPr lang="en-US"/>
        </a:p>
      </dgm:t>
    </dgm:pt>
    <dgm:pt modelId="{BD2F2917-90F5-4A10-A03B-D3022D69D21E}">
      <dgm:prSet custT="1"/>
      <dgm:spPr/>
      <dgm:t>
        <a:bodyPr/>
        <a:lstStyle/>
        <a:p>
          <a:pPr rtl="0"/>
          <a:r>
            <a:rPr lang="en-US" sz="1400" b="0" dirty="0" smtClean="0"/>
            <a:t>&gt;2,450 ATMs</a:t>
          </a:r>
          <a:endParaRPr lang="en-US" sz="1400" b="0" dirty="0"/>
        </a:p>
      </dgm:t>
    </dgm:pt>
    <dgm:pt modelId="{51B68D0C-6183-4326-9CD4-51D916EDE79D}" type="parTrans" cxnId="{5356E9CA-56A5-4BC6-8E24-020476FEFB38}">
      <dgm:prSet/>
      <dgm:spPr/>
      <dgm:t>
        <a:bodyPr/>
        <a:lstStyle/>
        <a:p>
          <a:endParaRPr lang="en-US"/>
        </a:p>
      </dgm:t>
    </dgm:pt>
    <dgm:pt modelId="{359D3F25-DF6A-4D71-8C76-CA55C4870742}" type="sibTrans" cxnId="{5356E9CA-56A5-4BC6-8E24-020476FEFB38}">
      <dgm:prSet/>
      <dgm:spPr/>
      <dgm:t>
        <a:bodyPr/>
        <a:lstStyle/>
        <a:p>
          <a:endParaRPr lang="en-US"/>
        </a:p>
      </dgm:t>
    </dgm:pt>
    <dgm:pt modelId="{3718B98F-3AD1-468C-8221-27BA44447C9D}">
      <dgm:prSet custT="1"/>
      <dgm:spPr/>
      <dgm:t>
        <a:bodyPr/>
        <a:lstStyle/>
        <a:p>
          <a:pPr rtl="0"/>
          <a:r>
            <a:rPr lang="en-US" sz="1400" b="0" dirty="0" smtClean="0"/>
            <a:t>12 States: Ohio, Kentucky, Indiana, Michigan, Illinois, Florida, Tennessee, North Carolina, West Virginia, Pennsylvania, Missouri, and Georgia. </a:t>
          </a:r>
          <a:endParaRPr lang="en-US" sz="1400" b="0" dirty="0"/>
        </a:p>
      </dgm:t>
    </dgm:pt>
    <dgm:pt modelId="{2A0300C6-BF7D-46DC-92EE-6A0B602F5C74}" type="parTrans" cxnId="{9D2FDCA1-8886-49F7-B1E4-5B084B747DC5}">
      <dgm:prSet/>
      <dgm:spPr/>
      <dgm:t>
        <a:bodyPr/>
        <a:lstStyle/>
        <a:p>
          <a:endParaRPr lang="en-US"/>
        </a:p>
      </dgm:t>
    </dgm:pt>
    <dgm:pt modelId="{A0EE9026-999C-437C-94EF-167C44AEFF1E}" type="sibTrans" cxnId="{9D2FDCA1-8886-49F7-B1E4-5B084B747DC5}">
      <dgm:prSet/>
      <dgm:spPr/>
      <dgm:t>
        <a:bodyPr/>
        <a:lstStyle/>
        <a:p>
          <a:endParaRPr lang="en-US"/>
        </a:p>
      </dgm:t>
    </dgm:pt>
    <dgm:pt modelId="{46A9D6F9-8BFA-4D44-8397-E580C2A0941D}">
      <dgm:prSet custT="1"/>
      <dgm:spPr>
        <a:solidFill>
          <a:srgbClr val="00529B"/>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b="1" dirty="0" smtClean="0"/>
            <a:t>Fifth Third Bank</a:t>
          </a:r>
        </a:p>
      </dgm:t>
    </dgm:pt>
    <dgm:pt modelId="{171727C7-FA22-493E-871A-57A2912C28AC}" type="parTrans" cxnId="{C138B581-F110-485E-AA34-3BB9CF67C8B1}">
      <dgm:prSet/>
      <dgm:spPr/>
      <dgm:t>
        <a:bodyPr/>
        <a:lstStyle/>
        <a:p>
          <a:endParaRPr lang="en-US"/>
        </a:p>
      </dgm:t>
    </dgm:pt>
    <dgm:pt modelId="{D8BE05E5-41B1-4417-A172-3FC7BE8BE1CC}" type="sibTrans" cxnId="{C138B581-F110-485E-AA34-3BB9CF67C8B1}">
      <dgm:prSet/>
      <dgm:spPr/>
      <dgm:t>
        <a:bodyPr/>
        <a:lstStyle/>
        <a:p>
          <a:endParaRPr lang="en-US"/>
        </a:p>
      </dgm:t>
    </dgm:pt>
    <dgm:pt modelId="{35C3A98F-AE4B-4733-89F6-2F1BD0F5C08B}">
      <dgm:prSet custT="1"/>
      <dgm:spPr/>
      <dgm:t>
        <a:bodyPr/>
        <a:lstStyle/>
        <a:p>
          <a:r>
            <a:rPr lang="en-US" sz="1400" b="0" dirty="0" smtClean="0"/>
            <a:t>(NASDAQ – FITB)</a:t>
          </a:r>
          <a:endParaRPr lang="en-US" sz="1400" b="0" dirty="0"/>
        </a:p>
      </dgm:t>
    </dgm:pt>
    <dgm:pt modelId="{B658168A-1852-448D-BEAA-97BC94AF7FDE}" type="parTrans" cxnId="{70392AFB-E6F1-4D1D-BD9E-F54F6E731355}">
      <dgm:prSet/>
      <dgm:spPr/>
      <dgm:t>
        <a:bodyPr/>
        <a:lstStyle/>
        <a:p>
          <a:endParaRPr lang="en-US"/>
        </a:p>
      </dgm:t>
    </dgm:pt>
    <dgm:pt modelId="{BBFC7280-3463-4F43-930C-A441E6A91441}" type="sibTrans" cxnId="{70392AFB-E6F1-4D1D-BD9E-F54F6E731355}">
      <dgm:prSet/>
      <dgm:spPr/>
      <dgm:t>
        <a:bodyPr/>
        <a:lstStyle/>
        <a:p>
          <a:endParaRPr lang="en-US"/>
        </a:p>
      </dgm:t>
    </dgm:pt>
    <dgm:pt modelId="{45A9471D-2626-48A6-A1F2-01A3BF8A53CC}">
      <dgm:prSet custT="1"/>
      <dgm:spPr/>
      <dgm:t>
        <a:bodyPr/>
        <a:lstStyle/>
        <a:p>
          <a:pPr rtl="0"/>
          <a:r>
            <a:rPr lang="en-US" sz="1400" b="0" dirty="0" smtClean="0"/>
            <a:t>Over $5 B in Revenue</a:t>
          </a:r>
          <a:endParaRPr lang="en-US" sz="1400" b="0" dirty="0"/>
        </a:p>
      </dgm:t>
    </dgm:pt>
    <dgm:pt modelId="{6A1BA178-C8F7-4F02-9DFC-4F0CFE76065A}" type="parTrans" cxnId="{A52A944D-C1AC-4232-A275-5FF6FCC9A264}">
      <dgm:prSet/>
      <dgm:spPr/>
      <dgm:t>
        <a:bodyPr/>
        <a:lstStyle/>
        <a:p>
          <a:endParaRPr lang="en-US"/>
        </a:p>
      </dgm:t>
    </dgm:pt>
    <dgm:pt modelId="{6F285B64-666E-4572-B65B-DB05FB92AF7F}" type="sibTrans" cxnId="{A52A944D-C1AC-4232-A275-5FF6FCC9A264}">
      <dgm:prSet/>
      <dgm:spPr/>
      <dgm:t>
        <a:bodyPr/>
        <a:lstStyle/>
        <a:p>
          <a:endParaRPr lang="en-US"/>
        </a:p>
      </dgm:t>
    </dgm:pt>
    <dgm:pt modelId="{7D8AB64D-A241-41CD-8777-AF65E0505DF3}">
      <dgm:prSet custT="1"/>
      <dgm:spPr/>
      <dgm:t>
        <a:bodyPr/>
        <a:lstStyle/>
        <a:p>
          <a:pPr rtl="0"/>
          <a:r>
            <a:rPr lang="en-US" sz="1400" b="0" dirty="0" smtClean="0"/>
            <a:t>Over $12.3 B Market Capitalization</a:t>
          </a:r>
          <a:endParaRPr lang="en-US" sz="1400" b="0" dirty="0"/>
        </a:p>
      </dgm:t>
    </dgm:pt>
    <dgm:pt modelId="{B30C6152-D762-4DF3-9985-EB17A1193DA3}" type="parTrans" cxnId="{07781418-B081-4322-9191-94665A248FF7}">
      <dgm:prSet/>
      <dgm:spPr/>
      <dgm:t>
        <a:bodyPr/>
        <a:lstStyle/>
        <a:p>
          <a:endParaRPr lang="en-US"/>
        </a:p>
      </dgm:t>
    </dgm:pt>
    <dgm:pt modelId="{7D25BB7A-E6F6-4FC9-AA51-8FE522FD9FF6}" type="sibTrans" cxnId="{07781418-B081-4322-9191-94665A248FF7}">
      <dgm:prSet/>
      <dgm:spPr/>
      <dgm:t>
        <a:bodyPr/>
        <a:lstStyle/>
        <a:p>
          <a:endParaRPr lang="en-US"/>
        </a:p>
      </dgm:t>
    </dgm:pt>
    <dgm:pt modelId="{1AFD3A2B-81C9-45B5-BD48-DD26913CD2E0}">
      <dgm:prSet custT="1"/>
      <dgm:spPr/>
      <dgm:t>
        <a:bodyPr/>
        <a:lstStyle/>
        <a:p>
          <a:pPr rtl="0"/>
          <a:r>
            <a:rPr lang="en-US" sz="1400" b="0" dirty="0" smtClean="0"/>
            <a:t>Over $274 B in Assets under care</a:t>
          </a:r>
          <a:endParaRPr lang="en-US" sz="1400" b="0" dirty="0"/>
        </a:p>
      </dgm:t>
    </dgm:pt>
    <dgm:pt modelId="{1BCBFCCC-589F-4187-99AC-CFBE3A482CFA}" type="parTrans" cxnId="{D3F16FAA-10E0-4849-B7FC-F7C27BEEDEE1}">
      <dgm:prSet/>
      <dgm:spPr/>
      <dgm:t>
        <a:bodyPr/>
        <a:lstStyle/>
        <a:p>
          <a:endParaRPr lang="en-US"/>
        </a:p>
      </dgm:t>
    </dgm:pt>
    <dgm:pt modelId="{D46B0941-4220-4570-9AAB-8912791965AE}" type="sibTrans" cxnId="{D3F16FAA-10E0-4849-B7FC-F7C27BEEDEE1}">
      <dgm:prSet/>
      <dgm:spPr/>
      <dgm:t>
        <a:bodyPr/>
        <a:lstStyle/>
        <a:p>
          <a:endParaRPr lang="en-US"/>
        </a:p>
      </dgm:t>
    </dgm:pt>
    <dgm:pt modelId="{4882220C-804A-4791-A54C-1A253CFCF609}" type="pres">
      <dgm:prSet presAssocID="{728D3801-E919-4D2A-ABFE-34CB348E0CC8}" presName="linear" presStyleCnt="0">
        <dgm:presLayoutVars>
          <dgm:dir/>
          <dgm:animLvl val="lvl"/>
          <dgm:resizeHandles val="exact"/>
        </dgm:presLayoutVars>
      </dgm:prSet>
      <dgm:spPr/>
      <dgm:t>
        <a:bodyPr/>
        <a:lstStyle/>
        <a:p>
          <a:endParaRPr lang="en-US"/>
        </a:p>
      </dgm:t>
    </dgm:pt>
    <dgm:pt modelId="{9B3A4569-4E59-474B-A44E-6C9891B5E8C9}" type="pres">
      <dgm:prSet presAssocID="{46A9D6F9-8BFA-4D44-8397-E580C2A0941D}" presName="parentLin" presStyleCnt="0"/>
      <dgm:spPr/>
    </dgm:pt>
    <dgm:pt modelId="{0B9A769A-A4D7-42C9-A1A3-A09DDBEBF8A5}" type="pres">
      <dgm:prSet presAssocID="{46A9D6F9-8BFA-4D44-8397-E580C2A0941D}" presName="parentLeftMargin" presStyleLbl="node1" presStyleIdx="0" presStyleCnt="4"/>
      <dgm:spPr/>
      <dgm:t>
        <a:bodyPr/>
        <a:lstStyle/>
        <a:p>
          <a:endParaRPr lang="en-US"/>
        </a:p>
      </dgm:t>
    </dgm:pt>
    <dgm:pt modelId="{A5D1831C-A18A-4435-8D49-7EA8CB1D682D}" type="pres">
      <dgm:prSet presAssocID="{46A9D6F9-8BFA-4D44-8397-E580C2A0941D}" presName="parentText" presStyleLbl="node1" presStyleIdx="0" presStyleCnt="4" custScaleX="126345">
        <dgm:presLayoutVars>
          <dgm:chMax val="0"/>
          <dgm:bulletEnabled val="1"/>
        </dgm:presLayoutVars>
      </dgm:prSet>
      <dgm:spPr/>
      <dgm:t>
        <a:bodyPr/>
        <a:lstStyle/>
        <a:p>
          <a:endParaRPr lang="en-US"/>
        </a:p>
      </dgm:t>
    </dgm:pt>
    <dgm:pt modelId="{D05F22F4-9D4C-4EDC-8C2C-4344C4BBAEDD}" type="pres">
      <dgm:prSet presAssocID="{46A9D6F9-8BFA-4D44-8397-E580C2A0941D}" presName="negativeSpace" presStyleCnt="0"/>
      <dgm:spPr/>
    </dgm:pt>
    <dgm:pt modelId="{93C34080-9614-4CA3-86E7-0063A5358EB7}" type="pres">
      <dgm:prSet presAssocID="{46A9D6F9-8BFA-4D44-8397-E580C2A0941D}" presName="childText" presStyleLbl="conFgAcc1" presStyleIdx="0" presStyleCnt="4">
        <dgm:presLayoutVars>
          <dgm:bulletEnabled val="1"/>
        </dgm:presLayoutVars>
      </dgm:prSet>
      <dgm:spPr/>
      <dgm:t>
        <a:bodyPr/>
        <a:lstStyle/>
        <a:p>
          <a:endParaRPr lang="en-US"/>
        </a:p>
      </dgm:t>
    </dgm:pt>
    <dgm:pt modelId="{7158AB6C-08D1-468D-9867-0A45E8315EC5}" type="pres">
      <dgm:prSet presAssocID="{D8BE05E5-41B1-4417-A172-3FC7BE8BE1CC}" presName="spaceBetweenRectangles" presStyleCnt="0"/>
      <dgm:spPr/>
    </dgm:pt>
    <dgm:pt modelId="{49C6CE1A-D67F-4A84-9C20-8D6CF5501709}" type="pres">
      <dgm:prSet presAssocID="{2B1920A2-71FA-4866-BB52-EEB8354E726F}" presName="parentLin" presStyleCnt="0"/>
      <dgm:spPr/>
    </dgm:pt>
    <dgm:pt modelId="{169560F9-86E3-4B29-B761-120F39D8F4C9}" type="pres">
      <dgm:prSet presAssocID="{2B1920A2-71FA-4866-BB52-EEB8354E726F}" presName="parentLeftMargin" presStyleLbl="node1" presStyleIdx="0" presStyleCnt="4"/>
      <dgm:spPr/>
      <dgm:t>
        <a:bodyPr/>
        <a:lstStyle/>
        <a:p>
          <a:endParaRPr lang="en-US"/>
        </a:p>
      </dgm:t>
    </dgm:pt>
    <dgm:pt modelId="{2DEEB8CE-721F-4ED7-9C3C-F83A1AC1CC6A}" type="pres">
      <dgm:prSet presAssocID="{2B1920A2-71FA-4866-BB52-EEB8354E726F}" presName="parentText" presStyleLbl="node1" presStyleIdx="1" presStyleCnt="4" custScaleX="125504">
        <dgm:presLayoutVars>
          <dgm:chMax val="0"/>
          <dgm:bulletEnabled val="1"/>
        </dgm:presLayoutVars>
      </dgm:prSet>
      <dgm:spPr/>
      <dgm:t>
        <a:bodyPr/>
        <a:lstStyle/>
        <a:p>
          <a:endParaRPr lang="en-US"/>
        </a:p>
      </dgm:t>
    </dgm:pt>
    <dgm:pt modelId="{4A12B359-AB87-46C3-AD1B-63D5C78198C0}" type="pres">
      <dgm:prSet presAssocID="{2B1920A2-71FA-4866-BB52-EEB8354E726F}" presName="negativeSpace" presStyleCnt="0"/>
      <dgm:spPr/>
    </dgm:pt>
    <dgm:pt modelId="{DA9BA990-844A-43CE-A998-E3406BAAA6E7}" type="pres">
      <dgm:prSet presAssocID="{2B1920A2-71FA-4866-BB52-EEB8354E726F}" presName="childText" presStyleLbl="conFgAcc1" presStyleIdx="1" presStyleCnt="4">
        <dgm:presLayoutVars>
          <dgm:bulletEnabled val="1"/>
        </dgm:presLayoutVars>
      </dgm:prSet>
      <dgm:spPr/>
      <dgm:t>
        <a:bodyPr/>
        <a:lstStyle/>
        <a:p>
          <a:endParaRPr lang="en-US"/>
        </a:p>
      </dgm:t>
    </dgm:pt>
    <dgm:pt modelId="{A0A936FC-534C-4E92-BEA9-3D313B1F1AD0}" type="pres">
      <dgm:prSet presAssocID="{F4242D05-3C65-4D83-AC80-089E23E01F10}" presName="spaceBetweenRectangles" presStyleCnt="0"/>
      <dgm:spPr/>
    </dgm:pt>
    <dgm:pt modelId="{395FC720-2231-493B-8CA1-3092E4AE311D}" type="pres">
      <dgm:prSet presAssocID="{A683DFDF-A9B3-4A81-BDB4-850810C29DA6}" presName="parentLin" presStyleCnt="0"/>
      <dgm:spPr/>
    </dgm:pt>
    <dgm:pt modelId="{8FA625CA-1FE0-48EF-AB35-3DFDB8A1C6C6}" type="pres">
      <dgm:prSet presAssocID="{A683DFDF-A9B3-4A81-BDB4-850810C29DA6}" presName="parentLeftMargin" presStyleLbl="node1" presStyleIdx="1" presStyleCnt="4"/>
      <dgm:spPr/>
      <dgm:t>
        <a:bodyPr/>
        <a:lstStyle/>
        <a:p>
          <a:endParaRPr lang="en-US"/>
        </a:p>
      </dgm:t>
    </dgm:pt>
    <dgm:pt modelId="{5ADB3781-C79A-4E1A-8339-D83C690CCC17}" type="pres">
      <dgm:prSet presAssocID="{A683DFDF-A9B3-4A81-BDB4-850810C29DA6}" presName="parentText" presStyleLbl="node1" presStyleIdx="2" presStyleCnt="4" custScaleX="125420">
        <dgm:presLayoutVars>
          <dgm:chMax val="0"/>
          <dgm:bulletEnabled val="1"/>
        </dgm:presLayoutVars>
      </dgm:prSet>
      <dgm:spPr/>
      <dgm:t>
        <a:bodyPr/>
        <a:lstStyle/>
        <a:p>
          <a:endParaRPr lang="en-US"/>
        </a:p>
      </dgm:t>
    </dgm:pt>
    <dgm:pt modelId="{3D1DEA32-06EC-4548-9B98-D674AA469806}" type="pres">
      <dgm:prSet presAssocID="{A683DFDF-A9B3-4A81-BDB4-850810C29DA6}" presName="negativeSpace" presStyleCnt="0"/>
      <dgm:spPr/>
    </dgm:pt>
    <dgm:pt modelId="{9F44673C-21AA-48C3-B458-D457F49AF4C0}" type="pres">
      <dgm:prSet presAssocID="{A683DFDF-A9B3-4A81-BDB4-850810C29DA6}" presName="childText" presStyleLbl="conFgAcc1" presStyleIdx="2" presStyleCnt="4">
        <dgm:presLayoutVars>
          <dgm:bulletEnabled val="1"/>
        </dgm:presLayoutVars>
      </dgm:prSet>
      <dgm:spPr/>
      <dgm:t>
        <a:bodyPr/>
        <a:lstStyle/>
        <a:p>
          <a:endParaRPr lang="en-US"/>
        </a:p>
      </dgm:t>
    </dgm:pt>
    <dgm:pt modelId="{7D0ADF8C-AF74-406C-96A8-E5DA70BBFAC8}" type="pres">
      <dgm:prSet presAssocID="{4C6C7D16-30AB-40DA-B928-C11854EED4D1}" presName="spaceBetweenRectangles" presStyleCnt="0"/>
      <dgm:spPr/>
    </dgm:pt>
    <dgm:pt modelId="{E25AF7BE-D60C-45EA-B44D-12589F606062}" type="pres">
      <dgm:prSet presAssocID="{1245A15F-AFB4-4FD1-BE97-7DCA7A748921}" presName="parentLin" presStyleCnt="0"/>
      <dgm:spPr/>
    </dgm:pt>
    <dgm:pt modelId="{07E3C4A9-97A3-4EB0-8A80-E95E0126F471}" type="pres">
      <dgm:prSet presAssocID="{1245A15F-AFB4-4FD1-BE97-7DCA7A748921}" presName="parentLeftMargin" presStyleLbl="node1" presStyleIdx="2" presStyleCnt="4"/>
      <dgm:spPr/>
      <dgm:t>
        <a:bodyPr/>
        <a:lstStyle/>
        <a:p>
          <a:endParaRPr lang="en-US"/>
        </a:p>
      </dgm:t>
    </dgm:pt>
    <dgm:pt modelId="{FE2F5CFA-69E9-46BF-BB0B-CD0EC4881F80}" type="pres">
      <dgm:prSet presAssocID="{1245A15F-AFB4-4FD1-BE97-7DCA7A748921}" presName="parentText" presStyleLbl="node1" presStyleIdx="3" presStyleCnt="4" custScaleX="125919">
        <dgm:presLayoutVars>
          <dgm:chMax val="0"/>
          <dgm:bulletEnabled val="1"/>
        </dgm:presLayoutVars>
      </dgm:prSet>
      <dgm:spPr/>
      <dgm:t>
        <a:bodyPr/>
        <a:lstStyle/>
        <a:p>
          <a:endParaRPr lang="en-US"/>
        </a:p>
      </dgm:t>
    </dgm:pt>
    <dgm:pt modelId="{5DFE051E-915F-47BA-A3D6-F5E6BE918753}" type="pres">
      <dgm:prSet presAssocID="{1245A15F-AFB4-4FD1-BE97-7DCA7A748921}" presName="negativeSpace" presStyleCnt="0"/>
      <dgm:spPr/>
    </dgm:pt>
    <dgm:pt modelId="{E80D2BDA-96ED-48E8-9A1A-A60C074EBC53}" type="pres">
      <dgm:prSet presAssocID="{1245A15F-AFB4-4FD1-BE97-7DCA7A748921}" presName="childText" presStyleLbl="conFgAcc1" presStyleIdx="3" presStyleCnt="4">
        <dgm:presLayoutVars>
          <dgm:bulletEnabled val="1"/>
        </dgm:presLayoutVars>
      </dgm:prSet>
      <dgm:spPr/>
      <dgm:t>
        <a:bodyPr/>
        <a:lstStyle/>
        <a:p>
          <a:endParaRPr lang="en-US"/>
        </a:p>
      </dgm:t>
    </dgm:pt>
  </dgm:ptLst>
  <dgm:cxnLst>
    <dgm:cxn modelId="{DF1C446C-0A32-4B42-8E43-651EA22314FD}" type="presOf" srcId="{2B581A0F-24D3-4B6D-BE10-A49541AFC618}" destId="{9F44673C-21AA-48C3-B458-D457F49AF4C0}" srcOrd="0" destOrd="1" presId="urn:microsoft.com/office/officeart/2005/8/layout/list1"/>
    <dgm:cxn modelId="{F8A1D6E3-B571-46F8-8CF5-0B8E2CDB5A78}" srcId="{A683DFDF-A9B3-4A81-BDB4-850810C29DA6}" destId="{2B581A0F-24D3-4B6D-BE10-A49541AFC618}" srcOrd="1" destOrd="0" parTransId="{47718871-AD1A-4B2B-81EC-16EFEEA32ED5}" sibTransId="{25DCBEDE-E01D-4FE3-8B02-056A2AF46ACC}"/>
    <dgm:cxn modelId="{C69967C7-44A7-4334-95CF-1FCD5B490D5C}" srcId="{2B1920A2-71FA-4866-BB52-EEB8354E726F}" destId="{C0FE0321-D5C4-46B1-9177-2C88A98A02D9}" srcOrd="0" destOrd="0" parTransId="{FB2444B1-427A-40E5-B42B-2589818D8407}" sibTransId="{7859E744-A617-48CA-B6DB-B49480E706EB}"/>
    <dgm:cxn modelId="{57A16264-717F-485F-B60F-7EE6E97D123A}" srcId="{728D3801-E919-4D2A-ABFE-34CB348E0CC8}" destId="{2B1920A2-71FA-4866-BB52-EEB8354E726F}" srcOrd="1" destOrd="0" parTransId="{610EB74F-9B4E-4988-94D0-EC8FED727E09}" sibTransId="{F4242D05-3C65-4D83-AC80-089E23E01F10}"/>
    <dgm:cxn modelId="{1037F13A-830E-4177-968E-EB3E8F7EA71A}" type="presOf" srcId="{1245A15F-AFB4-4FD1-BE97-7DCA7A748921}" destId="{FE2F5CFA-69E9-46BF-BB0B-CD0EC4881F80}" srcOrd="1" destOrd="0" presId="urn:microsoft.com/office/officeart/2005/8/layout/list1"/>
    <dgm:cxn modelId="{9FCD587B-6C8E-4685-83F3-69CA3513BAEC}" type="presOf" srcId="{5BD59A29-4225-4FB9-BA11-9CC35F7691C2}" destId="{DA9BA990-844A-43CE-A998-E3406BAAA6E7}" srcOrd="0" destOrd="2" presId="urn:microsoft.com/office/officeart/2005/8/layout/list1"/>
    <dgm:cxn modelId="{38610646-0CF9-4D3A-9144-06AE8ECDAAD1}" type="presOf" srcId="{BD2F2917-90F5-4A10-A03B-D3022D69D21E}" destId="{E80D2BDA-96ED-48E8-9A1A-A60C074EBC53}" srcOrd="0" destOrd="1" presId="urn:microsoft.com/office/officeart/2005/8/layout/list1"/>
    <dgm:cxn modelId="{463AC4AA-DF37-4CE7-83D1-FD1A98458C91}" type="presOf" srcId="{C0FE0321-D5C4-46B1-9177-2C88A98A02D9}" destId="{DA9BA990-844A-43CE-A998-E3406BAAA6E7}" srcOrd="0" destOrd="0" presId="urn:microsoft.com/office/officeart/2005/8/layout/list1"/>
    <dgm:cxn modelId="{9D2FDCA1-8886-49F7-B1E4-5B084B747DC5}" srcId="{1245A15F-AFB4-4FD1-BE97-7DCA7A748921}" destId="{3718B98F-3AD1-468C-8221-27BA44447C9D}" srcOrd="2" destOrd="0" parTransId="{2A0300C6-BF7D-46DC-92EE-6A0B602F5C74}" sibTransId="{A0EE9026-999C-437C-94EF-167C44AEFF1E}"/>
    <dgm:cxn modelId="{A57DEE7A-00BD-4E7D-95DE-CD9F0D2305EF}" type="presOf" srcId="{EB6217E7-585E-4813-9BC7-C40F82C2F30E}" destId="{9F44673C-21AA-48C3-B458-D457F49AF4C0}" srcOrd="0" destOrd="4" presId="urn:microsoft.com/office/officeart/2005/8/layout/list1"/>
    <dgm:cxn modelId="{A52A944D-C1AC-4232-A275-5FF6FCC9A264}" srcId="{2B1920A2-71FA-4866-BB52-EEB8354E726F}" destId="{45A9471D-2626-48A6-A1F2-01A3BF8A53CC}" srcOrd="3" destOrd="0" parTransId="{6A1BA178-C8F7-4F02-9DFC-4F0CFE76065A}" sibTransId="{6F285B64-666E-4572-B65B-DB05FB92AF7F}"/>
    <dgm:cxn modelId="{18622F96-98B8-443F-8440-B0F834833997}" srcId="{A683DFDF-A9B3-4A81-BDB4-850810C29DA6}" destId="{EB6217E7-585E-4813-9BC7-C40F82C2F30E}" srcOrd="4" destOrd="0" parTransId="{CFC83521-A0B9-48EA-97BE-AD8B6565046A}" sibTransId="{10F26A0F-D3DE-4961-A38F-1DF24716713A}"/>
    <dgm:cxn modelId="{7A523533-47F8-415A-A76F-D415E31C60F8}" type="presOf" srcId="{A683DFDF-A9B3-4A81-BDB4-850810C29DA6}" destId="{8FA625CA-1FE0-48EF-AB35-3DFDB8A1C6C6}" srcOrd="0" destOrd="0" presId="urn:microsoft.com/office/officeart/2005/8/layout/list1"/>
    <dgm:cxn modelId="{140A6372-BB56-424E-BE90-C1C4098D34B4}" srcId="{728D3801-E919-4D2A-ABFE-34CB348E0CC8}" destId="{1245A15F-AFB4-4FD1-BE97-7DCA7A748921}" srcOrd="3" destOrd="0" parTransId="{362F0365-3975-4D10-AEA4-019FB1B1690C}" sibTransId="{E72B9D2A-2757-489F-894C-39278828A3A7}"/>
    <dgm:cxn modelId="{DE283814-75FC-4BB2-AF18-05AD254ED100}" type="presOf" srcId="{A683DFDF-A9B3-4A81-BDB4-850810C29DA6}" destId="{5ADB3781-C79A-4E1A-8339-D83C690CCC17}" srcOrd="1" destOrd="0" presId="urn:microsoft.com/office/officeart/2005/8/layout/list1"/>
    <dgm:cxn modelId="{1D2A0E5B-DA5C-413D-B246-8F29D6AF9768}" type="presOf" srcId="{1AFD3A2B-81C9-45B5-BD48-DD26913CD2E0}" destId="{DA9BA990-844A-43CE-A998-E3406BAAA6E7}" srcOrd="0" destOrd="5" presId="urn:microsoft.com/office/officeart/2005/8/layout/list1"/>
    <dgm:cxn modelId="{70392AFB-E6F1-4D1D-BD9E-F54F6E731355}" srcId="{46A9D6F9-8BFA-4D44-8397-E580C2A0941D}" destId="{35C3A98F-AE4B-4733-89F6-2F1BD0F5C08B}" srcOrd="0" destOrd="0" parTransId="{B658168A-1852-448D-BEAA-97BC94AF7FDE}" sibTransId="{BBFC7280-3463-4F43-930C-A441E6A91441}"/>
    <dgm:cxn modelId="{0B1AE711-BF54-4479-9C44-B65E6513345E}" type="presOf" srcId="{4EE1D3DB-FDC0-4837-8447-9CE5C16EA4ED}" destId="{E80D2BDA-96ED-48E8-9A1A-A60C074EBC53}" srcOrd="0" destOrd="0" presId="urn:microsoft.com/office/officeart/2005/8/layout/list1"/>
    <dgm:cxn modelId="{2830145B-41E2-4A59-AC93-BAEA0DDD2991}" srcId="{2B1920A2-71FA-4866-BB52-EEB8354E726F}" destId="{5BD59A29-4225-4FB9-BA11-9CC35F7691C2}" srcOrd="2" destOrd="0" parTransId="{2267B62A-9C65-4F77-89E4-E43599494026}" sibTransId="{95A3977B-E146-43B2-9678-5BA5740950CA}"/>
    <dgm:cxn modelId="{DBAF5AD6-F430-493B-97D3-FFD356CF71A7}" type="presOf" srcId="{AF31D03D-5E37-4CC1-A6A2-B092B474D67E}" destId="{DA9BA990-844A-43CE-A998-E3406BAAA6E7}" srcOrd="0" destOrd="1" presId="urn:microsoft.com/office/officeart/2005/8/layout/list1"/>
    <dgm:cxn modelId="{AFCB8C39-DDD7-47AB-815D-165A787B8002}" type="presOf" srcId="{728D3801-E919-4D2A-ABFE-34CB348E0CC8}" destId="{4882220C-804A-4791-A54C-1A253CFCF609}" srcOrd="0" destOrd="0" presId="urn:microsoft.com/office/officeart/2005/8/layout/list1"/>
    <dgm:cxn modelId="{2F51FB18-F615-4C61-9E5A-505184FE79C7}" type="presOf" srcId="{46A9D6F9-8BFA-4D44-8397-E580C2A0941D}" destId="{A5D1831C-A18A-4435-8D49-7EA8CB1D682D}" srcOrd="1" destOrd="0" presId="urn:microsoft.com/office/officeart/2005/8/layout/list1"/>
    <dgm:cxn modelId="{5F2CE585-92C0-44AB-A0A9-5494EFACBB53}" type="presOf" srcId="{46A9D6F9-8BFA-4D44-8397-E580C2A0941D}" destId="{0B9A769A-A4D7-42C9-A1A3-A09DDBEBF8A5}" srcOrd="0" destOrd="0" presId="urn:microsoft.com/office/officeart/2005/8/layout/list1"/>
    <dgm:cxn modelId="{D3F16FAA-10E0-4849-B7FC-F7C27BEEDEE1}" srcId="{2B1920A2-71FA-4866-BB52-EEB8354E726F}" destId="{1AFD3A2B-81C9-45B5-BD48-DD26913CD2E0}" srcOrd="5" destOrd="0" parTransId="{1BCBFCCC-589F-4187-99AC-CFBE3A482CFA}" sibTransId="{D46B0941-4220-4570-9AAB-8912791965AE}"/>
    <dgm:cxn modelId="{74A3BFAF-40A7-4A18-858D-BB4E7BFE8322}" type="presOf" srcId="{7D8AB64D-A241-41CD-8777-AF65E0505DF3}" destId="{DA9BA990-844A-43CE-A998-E3406BAAA6E7}" srcOrd="0" destOrd="4" presId="urn:microsoft.com/office/officeart/2005/8/layout/list1"/>
    <dgm:cxn modelId="{7A714AF0-3DB5-4A86-930B-6E2D5FFDF3F5}" type="presOf" srcId="{2B1920A2-71FA-4866-BB52-EEB8354E726F}" destId="{2DEEB8CE-721F-4ED7-9C3C-F83A1AC1CC6A}" srcOrd="1" destOrd="0" presId="urn:microsoft.com/office/officeart/2005/8/layout/list1"/>
    <dgm:cxn modelId="{129E9287-F3D1-41BB-B64D-D33989D69278}" srcId="{A683DFDF-A9B3-4A81-BDB4-850810C29DA6}" destId="{58B057EA-99D0-4149-B130-660C398B9D61}" srcOrd="3" destOrd="0" parTransId="{B79FF1D0-6895-4FD7-B1BF-24544B07A110}" sibTransId="{87062A87-201A-46F8-93E3-28C07D52CCE8}"/>
    <dgm:cxn modelId="{590E3B73-6434-4AF3-9426-D86FC76DE493}" srcId="{1245A15F-AFB4-4FD1-BE97-7DCA7A748921}" destId="{4EE1D3DB-FDC0-4837-8447-9CE5C16EA4ED}" srcOrd="0" destOrd="0" parTransId="{79D44F78-DE3A-47F9-BFA6-88BBE35A3117}" sibTransId="{79A84F31-D7E1-4238-A404-41474D442401}"/>
    <dgm:cxn modelId="{0F640EB5-BA2B-4589-A0E2-1BE136E48803}" srcId="{A683DFDF-A9B3-4A81-BDB4-850810C29DA6}" destId="{F4D6B3DA-83E5-463C-8B3B-27D8DAED9F7F}" srcOrd="2" destOrd="0" parTransId="{A45E97D7-43B6-43F8-A600-11C2FDBEE7CF}" sibTransId="{E5BF7494-E5C7-4921-9300-66A23526C40B}"/>
    <dgm:cxn modelId="{C138B581-F110-485E-AA34-3BB9CF67C8B1}" srcId="{728D3801-E919-4D2A-ABFE-34CB348E0CC8}" destId="{46A9D6F9-8BFA-4D44-8397-E580C2A0941D}" srcOrd="0" destOrd="0" parTransId="{171727C7-FA22-493E-871A-57A2912C28AC}" sibTransId="{D8BE05E5-41B1-4417-A172-3FC7BE8BE1CC}"/>
    <dgm:cxn modelId="{F676CA87-7C6C-4EA0-99CA-DE4686EF2629}" type="presOf" srcId="{1245A15F-AFB4-4FD1-BE97-7DCA7A748921}" destId="{07E3C4A9-97A3-4EB0-8A80-E95E0126F471}" srcOrd="0" destOrd="0" presId="urn:microsoft.com/office/officeart/2005/8/layout/list1"/>
    <dgm:cxn modelId="{5356E9CA-56A5-4BC6-8E24-020476FEFB38}" srcId="{1245A15F-AFB4-4FD1-BE97-7DCA7A748921}" destId="{BD2F2917-90F5-4A10-A03B-D3022D69D21E}" srcOrd="1" destOrd="0" parTransId="{51B68D0C-6183-4326-9CD4-51D916EDE79D}" sibTransId="{359D3F25-DF6A-4D71-8C76-CA55C4870742}"/>
    <dgm:cxn modelId="{EFFC63E5-2D05-4555-AB25-B82C1D6C6CD2}" srcId="{728D3801-E919-4D2A-ABFE-34CB348E0CC8}" destId="{A683DFDF-A9B3-4A81-BDB4-850810C29DA6}" srcOrd="2" destOrd="0" parTransId="{FADC1F5C-7CAE-4247-ACC3-C1E72FC5FAC9}" sibTransId="{4C6C7D16-30AB-40DA-B928-C11854EED4D1}"/>
    <dgm:cxn modelId="{9C693E4C-6BBD-4CE5-AC24-CECDEDD04E4B}" type="presOf" srcId="{F4D6B3DA-83E5-463C-8B3B-27D8DAED9F7F}" destId="{9F44673C-21AA-48C3-B458-D457F49AF4C0}" srcOrd="0" destOrd="2" presId="urn:microsoft.com/office/officeart/2005/8/layout/list1"/>
    <dgm:cxn modelId="{B9E1F51D-1FAF-4C60-8EF5-0A9245579B3F}" type="presOf" srcId="{58B057EA-99D0-4149-B130-660C398B9D61}" destId="{9F44673C-21AA-48C3-B458-D457F49AF4C0}" srcOrd="0" destOrd="3" presId="urn:microsoft.com/office/officeart/2005/8/layout/list1"/>
    <dgm:cxn modelId="{C5D2F92C-21F1-4F97-BD39-F980C0FACDF9}" srcId="{2B1920A2-71FA-4866-BB52-EEB8354E726F}" destId="{AF31D03D-5E37-4CC1-A6A2-B092B474D67E}" srcOrd="1" destOrd="0" parTransId="{F7895E38-448F-4125-A878-E1B701BE5FC8}" sibTransId="{818FCCDD-11B7-4253-9864-FA8D1CACF5C7}"/>
    <dgm:cxn modelId="{4513B82C-BBB3-476E-9B99-D4E923253144}" type="presOf" srcId="{45A9471D-2626-48A6-A1F2-01A3BF8A53CC}" destId="{DA9BA990-844A-43CE-A998-E3406BAAA6E7}" srcOrd="0" destOrd="3" presId="urn:microsoft.com/office/officeart/2005/8/layout/list1"/>
    <dgm:cxn modelId="{07781418-B081-4322-9191-94665A248FF7}" srcId="{2B1920A2-71FA-4866-BB52-EEB8354E726F}" destId="{7D8AB64D-A241-41CD-8777-AF65E0505DF3}" srcOrd="4" destOrd="0" parTransId="{B30C6152-D762-4DF3-9985-EB17A1193DA3}" sibTransId="{7D25BB7A-E6F6-4FC9-AA51-8FE522FD9FF6}"/>
    <dgm:cxn modelId="{85D87060-2548-4E05-BB94-63BA2A55E560}" type="presOf" srcId="{3718B98F-3AD1-468C-8221-27BA44447C9D}" destId="{E80D2BDA-96ED-48E8-9A1A-A60C074EBC53}" srcOrd="0" destOrd="2" presId="urn:microsoft.com/office/officeart/2005/8/layout/list1"/>
    <dgm:cxn modelId="{B8DF0D1E-8AD9-4F78-823F-BC96729CB412}" srcId="{A683DFDF-A9B3-4A81-BDB4-850810C29DA6}" destId="{6F173BC5-5060-4395-A969-219546D37D9E}" srcOrd="0" destOrd="0" parTransId="{35D83C97-F6C2-4728-96DD-19A4842E4210}" sibTransId="{B4171E16-E854-4B3F-96E3-CCA8FF23CB59}"/>
    <dgm:cxn modelId="{6984ED8E-E9D4-4D97-89FD-96D99BE9B434}" type="presOf" srcId="{35C3A98F-AE4B-4733-89F6-2F1BD0F5C08B}" destId="{93C34080-9614-4CA3-86E7-0063A5358EB7}" srcOrd="0" destOrd="0" presId="urn:microsoft.com/office/officeart/2005/8/layout/list1"/>
    <dgm:cxn modelId="{53FC4E30-C988-4AA7-A6EE-1E10AA0B5510}" type="presOf" srcId="{6F173BC5-5060-4395-A969-219546D37D9E}" destId="{9F44673C-21AA-48C3-B458-D457F49AF4C0}" srcOrd="0" destOrd="0" presId="urn:microsoft.com/office/officeart/2005/8/layout/list1"/>
    <dgm:cxn modelId="{9CFF93A5-03A7-4922-8DA8-CAA5FD35B085}" type="presOf" srcId="{2B1920A2-71FA-4866-BB52-EEB8354E726F}" destId="{169560F9-86E3-4B29-B761-120F39D8F4C9}" srcOrd="0" destOrd="0" presId="urn:microsoft.com/office/officeart/2005/8/layout/list1"/>
    <dgm:cxn modelId="{352BD2FE-6A43-494D-9FC3-A6990187E8B7}" type="presParOf" srcId="{4882220C-804A-4791-A54C-1A253CFCF609}" destId="{9B3A4569-4E59-474B-A44E-6C9891B5E8C9}" srcOrd="0" destOrd="0" presId="urn:microsoft.com/office/officeart/2005/8/layout/list1"/>
    <dgm:cxn modelId="{9228F3FC-68F9-4947-BB62-384B30B24D33}" type="presParOf" srcId="{9B3A4569-4E59-474B-A44E-6C9891B5E8C9}" destId="{0B9A769A-A4D7-42C9-A1A3-A09DDBEBF8A5}" srcOrd="0" destOrd="0" presId="urn:microsoft.com/office/officeart/2005/8/layout/list1"/>
    <dgm:cxn modelId="{523FE56C-6072-42D1-A38C-B9412B039984}" type="presParOf" srcId="{9B3A4569-4E59-474B-A44E-6C9891B5E8C9}" destId="{A5D1831C-A18A-4435-8D49-7EA8CB1D682D}" srcOrd="1" destOrd="0" presId="urn:microsoft.com/office/officeart/2005/8/layout/list1"/>
    <dgm:cxn modelId="{4A887D1A-BA11-41CD-8309-DBD0ED024CCA}" type="presParOf" srcId="{4882220C-804A-4791-A54C-1A253CFCF609}" destId="{D05F22F4-9D4C-4EDC-8C2C-4344C4BBAEDD}" srcOrd="1" destOrd="0" presId="urn:microsoft.com/office/officeart/2005/8/layout/list1"/>
    <dgm:cxn modelId="{1946E286-64E7-46F5-8F50-BF153EFF6755}" type="presParOf" srcId="{4882220C-804A-4791-A54C-1A253CFCF609}" destId="{93C34080-9614-4CA3-86E7-0063A5358EB7}" srcOrd="2" destOrd="0" presId="urn:microsoft.com/office/officeart/2005/8/layout/list1"/>
    <dgm:cxn modelId="{640B13AC-8680-4E57-93D5-53FBC1D44B0D}" type="presParOf" srcId="{4882220C-804A-4791-A54C-1A253CFCF609}" destId="{7158AB6C-08D1-468D-9867-0A45E8315EC5}" srcOrd="3" destOrd="0" presId="urn:microsoft.com/office/officeart/2005/8/layout/list1"/>
    <dgm:cxn modelId="{7232D881-FF02-4CD0-B854-5E678F0ECCF2}" type="presParOf" srcId="{4882220C-804A-4791-A54C-1A253CFCF609}" destId="{49C6CE1A-D67F-4A84-9C20-8D6CF5501709}" srcOrd="4" destOrd="0" presId="urn:microsoft.com/office/officeart/2005/8/layout/list1"/>
    <dgm:cxn modelId="{417277CB-C0E1-4402-918E-47665AB59456}" type="presParOf" srcId="{49C6CE1A-D67F-4A84-9C20-8D6CF5501709}" destId="{169560F9-86E3-4B29-B761-120F39D8F4C9}" srcOrd="0" destOrd="0" presId="urn:microsoft.com/office/officeart/2005/8/layout/list1"/>
    <dgm:cxn modelId="{C3BF8596-4A41-4D31-9060-1D859DEE7DD5}" type="presParOf" srcId="{49C6CE1A-D67F-4A84-9C20-8D6CF5501709}" destId="{2DEEB8CE-721F-4ED7-9C3C-F83A1AC1CC6A}" srcOrd="1" destOrd="0" presId="urn:microsoft.com/office/officeart/2005/8/layout/list1"/>
    <dgm:cxn modelId="{C7C46D4C-21C1-41F0-A206-291172DAADBE}" type="presParOf" srcId="{4882220C-804A-4791-A54C-1A253CFCF609}" destId="{4A12B359-AB87-46C3-AD1B-63D5C78198C0}" srcOrd="5" destOrd="0" presId="urn:microsoft.com/office/officeart/2005/8/layout/list1"/>
    <dgm:cxn modelId="{772D0A72-268A-4423-8812-E4BBE0E657F8}" type="presParOf" srcId="{4882220C-804A-4791-A54C-1A253CFCF609}" destId="{DA9BA990-844A-43CE-A998-E3406BAAA6E7}" srcOrd="6" destOrd="0" presId="urn:microsoft.com/office/officeart/2005/8/layout/list1"/>
    <dgm:cxn modelId="{B26011DB-C1C4-4BDE-95AD-C5EF24C46413}" type="presParOf" srcId="{4882220C-804A-4791-A54C-1A253CFCF609}" destId="{A0A936FC-534C-4E92-BEA9-3D313B1F1AD0}" srcOrd="7" destOrd="0" presId="urn:microsoft.com/office/officeart/2005/8/layout/list1"/>
    <dgm:cxn modelId="{059433D3-A6AF-4905-8376-DDA1AF9A8BE9}" type="presParOf" srcId="{4882220C-804A-4791-A54C-1A253CFCF609}" destId="{395FC720-2231-493B-8CA1-3092E4AE311D}" srcOrd="8" destOrd="0" presId="urn:microsoft.com/office/officeart/2005/8/layout/list1"/>
    <dgm:cxn modelId="{2A5C424C-B235-42BB-84DD-7036AFA518E6}" type="presParOf" srcId="{395FC720-2231-493B-8CA1-3092E4AE311D}" destId="{8FA625CA-1FE0-48EF-AB35-3DFDB8A1C6C6}" srcOrd="0" destOrd="0" presId="urn:microsoft.com/office/officeart/2005/8/layout/list1"/>
    <dgm:cxn modelId="{C30D13A9-9B1A-4B5A-8A9C-F8DC340EE382}" type="presParOf" srcId="{395FC720-2231-493B-8CA1-3092E4AE311D}" destId="{5ADB3781-C79A-4E1A-8339-D83C690CCC17}" srcOrd="1" destOrd="0" presId="urn:microsoft.com/office/officeart/2005/8/layout/list1"/>
    <dgm:cxn modelId="{699D9223-5991-4CD6-AE9F-9113B99CDAD6}" type="presParOf" srcId="{4882220C-804A-4791-A54C-1A253CFCF609}" destId="{3D1DEA32-06EC-4548-9B98-D674AA469806}" srcOrd="9" destOrd="0" presId="urn:microsoft.com/office/officeart/2005/8/layout/list1"/>
    <dgm:cxn modelId="{E0F49DD4-58C9-453F-B230-C55AEB1E032A}" type="presParOf" srcId="{4882220C-804A-4791-A54C-1A253CFCF609}" destId="{9F44673C-21AA-48C3-B458-D457F49AF4C0}" srcOrd="10" destOrd="0" presId="urn:microsoft.com/office/officeart/2005/8/layout/list1"/>
    <dgm:cxn modelId="{82002B7C-7FC3-40B6-B9D0-3EF11CD8375B}" type="presParOf" srcId="{4882220C-804A-4791-A54C-1A253CFCF609}" destId="{7D0ADF8C-AF74-406C-96A8-E5DA70BBFAC8}" srcOrd="11" destOrd="0" presId="urn:microsoft.com/office/officeart/2005/8/layout/list1"/>
    <dgm:cxn modelId="{4E20AA06-AB71-47FA-87E5-F5A67934A866}" type="presParOf" srcId="{4882220C-804A-4791-A54C-1A253CFCF609}" destId="{E25AF7BE-D60C-45EA-B44D-12589F606062}" srcOrd="12" destOrd="0" presId="urn:microsoft.com/office/officeart/2005/8/layout/list1"/>
    <dgm:cxn modelId="{AA72F3E4-A9ED-43D5-9299-BCD9B5C99787}" type="presParOf" srcId="{E25AF7BE-D60C-45EA-B44D-12589F606062}" destId="{07E3C4A9-97A3-4EB0-8A80-E95E0126F471}" srcOrd="0" destOrd="0" presId="urn:microsoft.com/office/officeart/2005/8/layout/list1"/>
    <dgm:cxn modelId="{B6CFB86A-F686-45F6-AF64-0A68ED8058A7}" type="presParOf" srcId="{E25AF7BE-D60C-45EA-B44D-12589F606062}" destId="{FE2F5CFA-69E9-46BF-BB0B-CD0EC4881F80}" srcOrd="1" destOrd="0" presId="urn:microsoft.com/office/officeart/2005/8/layout/list1"/>
    <dgm:cxn modelId="{2DBC590B-FBB5-4DC4-A132-38CEDD1365C3}" type="presParOf" srcId="{4882220C-804A-4791-A54C-1A253CFCF609}" destId="{5DFE051E-915F-47BA-A3D6-F5E6BE918753}" srcOrd="13" destOrd="0" presId="urn:microsoft.com/office/officeart/2005/8/layout/list1"/>
    <dgm:cxn modelId="{8517D5BB-31F8-4904-8693-BA59CDDAE40E}" type="presParOf" srcId="{4882220C-804A-4791-A54C-1A253CFCF609}" destId="{E80D2BDA-96ED-48E8-9A1A-A60C074EBC53}"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7954EB9-923D-4715-A0FE-A23D24D9A0FF}" type="doc">
      <dgm:prSet loTypeId="urn:microsoft.com/office/officeart/2005/8/layout/list1" loCatId="list" qsTypeId="urn:microsoft.com/office/officeart/2005/8/quickstyle/3d2" qsCatId="3D" csTypeId="urn:microsoft.com/office/officeart/2005/8/colors/accent1_5" csCatId="accent1" phldr="1"/>
      <dgm:spPr/>
      <dgm:t>
        <a:bodyPr/>
        <a:lstStyle/>
        <a:p>
          <a:endParaRPr lang="en-US"/>
        </a:p>
      </dgm:t>
    </dgm:pt>
    <dgm:pt modelId="{555B14FD-65FC-4DCF-A6A6-72AFCE2D29C3}">
      <dgm:prSet custT="1"/>
      <dgm:spPr>
        <a:solidFill>
          <a:srgbClr val="00529B"/>
        </a:solidFill>
      </dgm:spPr>
      <dgm:t>
        <a:bodyPr/>
        <a:lstStyle/>
        <a:p>
          <a:pPr rtl="0"/>
          <a:r>
            <a:rPr lang="en-US" sz="2000" b="1" dirty="0" smtClean="0"/>
            <a:t>“Silo-ed” Operational Model (by LOB/by Affiliate) </a:t>
          </a:r>
          <a:endParaRPr lang="en-US" sz="2000" b="1" dirty="0"/>
        </a:p>
      </dgm:t>
    </dgm:pt>
    <dgm:pt modelId="{A74A87E1-14D7-4C75-9E9A-1B2572A0C7F1}" type="parTrans" cxnId="{3E82115A-9D9B-4512-A730-7A94C19BBE4D}">
      <dgm:prSet/>
      <dgm:spPr/>
      <dgm:t>
        <a:bodyPr/>
        <a:lstStyle/>
        <a:p>
          <a:endParaRPr lang="en-US"/>
        </a:p>
      </dgm:t>
    </dgm:pt>
    <dgm:pt modelId="{4DA644FB-399E-4D78-8B67-E7893899D762}" type="sibTrans" cxnId="{3E82115A-9D9B-4512-A730-7A94C19BBE4D}">
      <dgm:prSet/>
      <dgm:spPr/>
      <dgm:t>
        <a:bodyPr/>
        <a:lstStyle/>
        <a:p>
          <a:endParaRPr lang="en-US"/>
        </a:p>
      </dgm:t>
    </dgm:pt>
    <dgm:pt modelId="{68C7689B-EE4A-4BE2-9CC7-F3652E972921}">
      <dgm:prSet custT="1"/>
      <dgm:spPr/>
      <dgm:t>
        <a:bodyPr/>
        <a:lstStyle/>
        <a:p>
          <a:pPr rtl="0"/>
          <a:r>
            <a:rPr lang="en-US" sz="1800" b="0" dirty="0" smtClean="0"/>
            <a:t>Project redundancies</a:t>
          </a:r>
          <a:endParaRPr lang="en-US" sz="1800" b="0" dirty="0"/>
        </a:p>
      </dgm:t>
    </dgm:pt>
    <dgm:pt modelId="{3FBCFDF4-1CA6-43E8-88A7-3BC0FCB2777A}" type="parTrans" cxnId="{585A71F4-DBDE-46E7-88F2-9D7ED768A381}">
      <dgm:prSet/>
      <dgm:spPr/>
      <dgm:t>
        <a:bodyPr/>
        <a:lstStyle/>
        <a:p>
          <a:endParaRPr lang="en-US"/>
        </a:p>
      </dgm:t>
    </dgm:pt>
    <dgm:pt modelId="{1F4DF389-0C2B-4093-8E34-8E2374E4097D}" type="sibTrans" cxnId="{585A71F4-DBDE-46E7-88F2-9D7ED768A381}">
      <dgm:prSet/>
      <dgm:spPr/>
      <dgm:t>
        <a:bodyPr/>
        <a:lstStyle/>
        <a:p>
          <a:endParaRPr lang="en-US"/>
        </a:p>
      </dgm:t>
    </dgm:pt>
    <dgm:pt modelId="{716036E2-ED06-4167-873A-556FFE068693}">
      <dgm:prSet custT="1"/>
      <dgm:spPr>
        <a:solidFill>
          <a:srgbClr val="00529B"/>
        </a:solidFill>
      </dgm:spPr>
      <dgm:t>
        <a:bodyPr/>
        <a:lstStyle/>
        <a:p>
          <a:pPr rtl="0"/>
          <a:r>
            <a:rPr lang="en-US" sz="2000" b="1" dirty="0" smtClean="0"/>
            <a:t>PMO = IT Governance </a:t>
          </a:r>
          <a:endParaRPr lang="en-US" sz="2000" b="1" dirty="0"/>
        </a:p>
      </dgm:t>
    </dgm:pt>
    <dgm:pt modelId="{F33B6A2F-CF99-4E0A-BF30-C77C64A5FB77}" type="parTrans" cxnId="{586F57D1-0105-4B60-BAED-8D33819753A6}">
      <dgm:prSet/>
      <dgm:spPr/>
      <dgm:t>
        <a:bodyPr/>
        <a:lstStyle/>
        <a:p>
          <a:endParaRPr lang="en-US"/>
        </a:p>
      </dgm:t>
    </dgm:pt>
    <dgm:pt modelId="{905CE92C-547D-4082-85A5-BAA4B398C41A}" type="sibTrans" cxnId="{586F57D1-0105-4B60-BAED-8D33819753A6}">
      <dgm:prSet/>
      <dgm:spPr/>
      <dgm:t>
        <a:bodyPr/>
        <a:lstStyle/>
        <a:p>
          <a:endParaRPr lang="en-US"/>
        </a:p>
      </dgm:t>
    </dgm:pt>
    <dgm:pt modelId="{11061FBD-A5E7-4ECD-9143-FF1911517627}">
      <dgm:prSet custT="1"/>
      <dgm:spPr/>
      <dgm:t>
        <a:bodyPr/>
        <a:lstStyle/>
        <a:p>
          <a:pPr rtl="0"/>
          <a:r>
            <a:rPr lang="en-US" sz="1800" dirty="0" smtClean="0"/>
            <a:t>Viewed strictly as an enforcement agency</a:t>
          </a:r>
          <a:endParaRPr lang="en-US" sz="1800" dirty="0"/>
        </a:p>
      </dgm:t>
    </dgm:pt>
    <dgm:pt modelId="{795BB422-C6D5-47A8-8024-539F325F391C}" type="parTrans" cxnId="{17A39DA6-DBDC-43CD-9CCE-3C8A0B227510}">
      <dgm:prSet/>
      <dgm:spPr/>
      <dgm:t>
        <a:bodyPr/>
        <a:lstStyle/>
        <a:p>
          <a:endParaRPr lang="en-US"/>
        </a:p>
      </dgm:t>
    </dgm:pt>
    <dgm:pt modelId="{55E4E7B1-DD8B-4A06-A1B4-669E94E8EBBD}" type="sibTrans" cxnId="{17A39DA6-DBDC-43CD-9CCE-3C8A0B227510}">
      <dgm:prSet/>
      <dgm:spPr/>
      <dgm:t>
        <a:bodyPr/>
        <a:lstStyle/>
        <a:p>
          <a:endParaRPr lang="en-US"/>
        </a:p>
      </dgm:t>
    </dgm:pt>
    <dgm:pt modelId="{1FE96644-15BF-468E-BA1F-E9C559CF55B5}">
      <dgm:prSet custT="1"/>
      <dgm:spPr>
        <a:solidFill>
          <a:srgbClr val="00529B"/>
        </a:solidFill>
      </dgm:spPr>
      <dgm:t>
        <a:bodyPr/>
        <a:lstStyle/>
        <a:p>
          <a:pPr rtl="0"/>
          <a:r>
            <a:rPr lang="en-US" sz="2000" b="1" dirty="0" smtClean="0"/>
            <a:t>Redundant/inefficient approval &amp; prioritization of initiatives</a:t>
          </a:r>
          <a:endParaRPr lang="en-US" sz="2000" b="1" dirty="0"/>
        </a:p>
      </dgm:t>
    </dgm:pt>
    <dgm:pt modelId="{20586C91-6AE2-426B-BA51-D1BD9C0CD7A9}" type="parTrans" cxnId="{919543D9-48CB-428E-87F8-39A0FE1AC690}">
      <dgm:prSet/>
      <dgm:spPr/>
      <dgm:t>
        <a:bodyPr/>
        <a:lstStyle/>
        <a:p>
          <a:endParaRPr lang="en-US"/>
        </a:p>
      </dgm:t>
    </dgm:pt>
    <dgm:pt modelId="{CDBC91ED-44F0-484B-A2EC-4EA82304783A}" type="sibTrans" cxnId="{919543D9-48CB-428E-87F8-39A0FE1AC690}">
      <dgm:prSet/>
      <dgm:spPr/>
      <dgm:t>
        <a:bodyPr/>
        <a:lstStyle/>
        <a:p>
          <a:endParaRPr lang="en-US"/>
        </a:p>
      </dgm:t>
    </dgm:pt>
    <dgm:pt modelId="{03826400-9A0F-4B5B-BDC4-6E135FE9A382}">
      <dgm:prSet custT="1"/>
      <dgm:spPr/>
      <dgm:t>
        <a:bodyPr/>
        <a:lstStyle/>
        <a:p>
          <a:pPr rtl="0"/>
          <a:r>
            <a:rPr lang="en-US" sz="1800" dirty="0" smtClean="0"/>
            <a:t>Enterprise Risk’s NPI (New Product &amp; Initiative) </a:t>
          </a:r>
          <a:br>
            <a:rPr lang="en-US" sz="1800" dirty="0" smtClean="0"/>
          </a:br>
          <a:r>
            <a:rPr lang="en-US" sz="1800" dirty="0" smtClean="0"/>
            <a:t>= Business Case justification + Risk Identification Questionnaires</a:t>
          </a:r>
          <a:endParaRPr lang="en-US" sz="1800" dirty="0"/>
        </a:p>
      </dgm:t>
    </dgm:pt>
    <dgm:pt modelId="{7DED8D29-C271-4F83-BBA8-A70F2FE6C0DB}" type="parTrans" cxnId="{3F00C66B-34CD-4237-AE0F-753499E063D4}">
      <dgm:prSet/>
      <dgm:spPr/>
      <dgm:t>
        <a:bodyPr/>
        <a:lstStyle/>
        <a:p>
          <a:endParaRPr lang="en-US"/>
        </a:p>
      </dgm:t>
    </dgm:pt>
    <dgm:pt modelId="{4EE51E25-5DF8-46B4-8028-434A33EF43C9}" type="sibTrans" cxnId="{3F00C66B-34CD-4237-AE0F-753499E063D4}">
      <dgm:prSet/>
      <dgm:spPr/>
      <dgm:t>
        <a:bodyPr/>
        <a:lstStyle/>
        <a:p>
          <a:endParaRPr lang="en-US"/>
        </a:p>
      </dgm:t>
    </dgm:pt>
    <dgm:pt modelId="{0565357C-C7B2-4173-8330-053733F4665E}">
      <dgm:prSet custT="1"/>
      <dgm:spPr/>
      <dgm:t>
        <a:bodyPr/>
        <a:lstStyle/>
        <a:p>
          <a:pPr rtl="0"/>
          <a:r>
            <a:rPr lang="en-US" sz="1800" dirty="0" smtClean="0"/>
            <a:t>Finance’s AR (Appropriation Request) </a:t>
          </a:r>
          <a:br>
            <a:rPr lang="en-US" sz="1800" dirty="0" smtClean="0"/>
          </a:br>
          <a:r>
            <a:rPr lang="en-US" sz="1800" dirty="0" smtClean="0"/>
            <a:t>= Business Case Justification + Capitalization Worksheets</a:t>
          </a:r>
          <a:endParaRPr lang="en-US" sz="1800" dirty="0"/>
        </a:p>
      </dgm:t>
    </dgm:pt>
    <dgm:pt modelId="{00C7D0CA-1A57-4E9E-BA1D-B041177C096C}" type="parTrans" cxnId="{CBF7BF9F-7B79-46AD-B7A1-FBB22962F353}">
      <dgm:prSet/>
      <dgm:spPr/>
      <dgm:t>
        <a:bodyPr/>
        <a:lstStyle/>
        <a:p>
          <a:endParaRPr lang="en-US"/>
        </a:p>
      </dgm:t>
    </dgm:pt>
    <dgm:pt modelId="{C6CCFB44-38CC-4079-84E6-04E3E88A1201}" type="sibTrans" cxnId="{CBF7BF9F-7B79-46AD-B7A1-FBB22962F353}">
      <dgm:prSet/>
      <dgm:spPr/>
      <dgm:t>
        <a:bodyPr/>
        <a:lstStyle/>
        <a:p>
          <a:endParaRPr lang="en-US"/>
        </a:p>
      </dgm:t>
    </dgm:pt>
    <dgm:pt modelId="{CBA649AD-A03E-477A-A069-E2FD3F201CC2}">
      <dgm:prSet custT="1"/>
      <dgm:spPr/>
      <dgm:t>
        <a:bodyPr/>
        <a:lstStyle/>
        <a:p>
          <a:pPr rtl="0"/>
          <a:r>
            <a:rPr lang="en-US" sz="1800" dirty="0" smtClean="0"/>
            <a:t>IT Architecture’s ITAC Review </a:t>
          </a:r>
          <a:br>
            <a:rPr lang="en-US" sz="1800" dirty="0" smtClean="0"/>
          </a:br>
          <a:r>
            <a:rPr lang="en-US" sz="1800" dirty="0" smtClean="0"/>
            <a:t>= Business Case Justification + Architecture Questionnaires</a:t>
          </a:r>
          <a:endParaRPr lang="en-US" sz="1800" dirty="0"/>
        </a:p>
      </dgm:t>
    </dgm:pt>
    <dgm:pt modelId="{41D93D45-1364-4BE0-897F-E05CF88E42EE}" type="parTrans" cxnId="{9074165D-F8DE-4E92-BDB9-9D6BF17538A0}">
      <dgm:prSet/>
      <dgm:spPr/>
      <dgm:t>
        <a:bodyPr/>
        <a:lstStyle/>
        <a:p>
          <a:endParaRPr lang="en-US"/>
        </a:p>
      </dgm:t>
    </dgm:pt>
    <dgm:pt modelId="{902BDD36-B089-43B5-B215-13B4EB747FA4}" type="sibTrans" cxnId="{9074165D-F8DE-4E92-BDB9-9D6BF17538A0}">
      <dgm:prSet/>
      <dgm:spPr/>
      <dgm:t>
        <a:bodyPr/>
        <a:lstStyle/>
        <a:p>
          <a:endParaRPr lang="en-US"/>
        </a:p>
      </dgm:t>
    </dgm:pt>
    <dgm:pt modelId="{9EEB12FB-7AC6-4F19-B092-E0869318A637}">
      <dgm:prSet custT="1"/>
      <dgm:spPr/>
      <dgm:t>
        <a:bodyPr/>
        <a:lstStyle/>
        <a:p>
          <a:pPr rtl="0"/>
          <a:r>
            <a:rPr lang="en-US" sz="1800" dirty="0" smtClean="0"/>
            <a:t>Adoption challenges</a:t>
          </a:r>
          <a:endParaRPr lang="en-US" sz="1800" dirty="0"/>
        </a:p>
      </dgm:t>
    </dgm:pt>
    <dgm:pt modelId="{82D9178A-05A5-43C4-B1A8-396DA6657DF5}" type="parTrans" cxnId="{6D770095-FA61-419B-AC6A-CA918A9C4B42}">
      <dgm:prSet/>
      <dgm:spPr/>
      <dgm:t>
        <a:bodyPr/>
        <a:lstStyle/>
        <a:p>
          <a:endParaRPr lang="en-US"/>
        </a:p>
      </dgm:t>
    </dgm:pt>
    <dgm:pt modelId="{40A37C60-71DD-4E17-8046-6207D352A2ED}" type="sibTrans" cxnId="{6D770095-FA61-419B-AC6A-CA918A9C4B42}">
      <dgm:prSet/>
      <dgm:spPr/>
      <dgm:t>
        <a:bodyPr/>
        <a:lstStyle/>
        <a:p>
          <a:endParaRPr lang="en-US"/>
        </a:p>
      </dgm:t>
    </dgm:pt>
    <dgm:pt modelId="{83971DED-C78D-4E3F-BCA1-FEB8782CCE3F}" type="pres">
      <dgm:prSet presAssocID="{F7954EB9-923D-4715-A0FE-A23D24D9A0FF}" presName="linear" presStyleCnt="0">
        <dgm:presLayoutVars>
          <dgm:dir/>
          <dgm:animLvl val="lvl"/>
          <dgm:resizeHandles val="exact"/>
        </dgm:presLayoutVars>
      </dgm:prSet>
      <dgm:spPr/>
      <dgm:t>
        <a:bodyPr/>
        <a:lstStyle/>
        <a:p>
          <a:endParaRPr lang="en-US"/>
        </a:p>
      </dgm:t>
    </dgm:pt>
    <dgm:pt modelId="{4D2C50B6-3E3C-4516-B29C-FA1CF21D836F}" type="pres">
      <dgm:prSet presAssocID="{555B14FD-65FC-4DCF-A6A6-72AFCE2D29C3}" presName="parentLin" presStyleCnt="0"/>
      <dgm:spPr/>
    </dgm:pt>
    <dgm:pt modelId="{E5FEF076-1A0E-4BC1-879C-A3859AFA53D9}" type="pres">
      <dgm:prSet presAssocID="{555B14FD-65FC-4DCF-A6A6-72AFCE2D29C3}" presName="parentLeftMargin" presStyleLbl="node1" presStyleIdx="0" presStyleCnt="3"/>
      <dgm:spPr/>
      <dgm:t>
        <a:bodyPr/>
        <a:lstStyle/>
        <a:p>
          <a:endParaRPr lang="en-US"/>
        </a:p>
      </dgm:t>
    </dgm:pt>
    <dgm:pt modelId="{137929F8-2768-446B-8213-2BC26731EC35}" type="pres">
      <dgm:prSet presAssocID="{555B14FD-65FC-4DCF-A6A6-72AFCE2D29C3}" presName="parentText" presStyleLbl="node1" presStyleIdx="0" presStyleCnt="3">
        <dgm:presLayoutVars>
          <dgm:chMax val="0"/>
          <dgm:bulletEnabled val="1"/>
        </dgm:presLayoutVars>
      </dgm:prSet>
      <dgm:spPr/>
      <dgm:t>
        <a:bodyPr/>
        <a:lstStyle/>
        <a:p>
          <a:endParaRPr lang="en-US"/>
        </a:p>
      </dgm:t>
    </dgm:pt>
    <dgm:pt modelId="{9D340041-22D2-4448-BEA1-D73BF47A367D}" type="pres">
      <dgm:prSet presAssocID="{555B14FD-65FC-4DCF-A6A6-72AFCE2D29C3}" presName="negativeSpace" presStyleCnt="0"/>
      <dgm:spPr/>
    </dgm:pt>
    <dgm:pt modelId="{0A6274C5-9BE6-4AD0-AB2C-F24F65FEE988}" type="pres">
      <dgm:prSet presAssocID="{555B14FD-65FC-4DCF-A6A6-72AFCE2D29C3}" presName="childText" presStyleLbl="conFgAcc1" presStyleIdx="0" presStyleCnt="3">
        <dgm:presLayoutVars>
          <dgm:bulletEnabled val="1"/>
        </dgm:presLayoutVars>
      </dgm:prSet>
      <dgm:spPr/>
      <dgm:t>
        <a:bodyPr/>
        <a:lstStyle/>
        <a:p>
          <a:endParaRPr lang="en-US"/>
        </a:p>
      </dgm:t>
    </dgm:pt>
    <dgm:pt modelId="{5F406341-E552-4109-BE59-F704BA6354A5}" type="pres">
      <dgm:prSet presAssocID="{4DA644FB-399E-4D78-8B67-E7893899D762}" presName="spaceBetweenRectangles" presStyleCnt="0"/>
      <dgm:spPr/>
    </dgm:pt>
    <dgm:pt modelId="{31F52CF6-F349-4BA9-B2EF-54284D66494E}" type="pres">
      <dgm:prSet presAssocID="{716036E2-ED06-4167-873A-556FFE068693}" presName="parentLin" presStyleCnt="0"/>
      <dgm:spPr/>
    </dgm:pt>
    <dgm:pt modelId="{AA78D5AE-D5D0-491D-BF1F-6E3C11B7953F}" type="pres">
      <dgm:prSet presAssocID="{716036E2-ED06-4167-873A-556FFE068693}" presName="parentLeftMargin" presStyleLbl="node1" presStyleIdx="0" presStyleCnt="3"/>
      <dgm:spPr/>
      <dgm:t>
        <a:bodyPr/>
        <a:lstStyle/>
        <a:p>
          <a:endParaRPr lang="en-US"/>
        </a:p>
      </dgm:t>
    </dgm:pt>
    <dgm:pt modelId="{29BBBD75-74CC-4C43-A0A0-6635DCA932CF}" type="pres">
      <dgm:prSet presAssocID="{716036E2-ED06-4167-873A-556FFE068693}" presName="parentText" presStyleLbl="node1" presStyleIdx="1" presStyleCnt="3">
        <dgm:presLayoutVars>
          <dgm:chMax val="0"/>
          <dgm:bulletEnabled val="1"/>
        </dgm:presLayoutVars>
      </dgm:prSet>
      <dgm:spPr/>
      <dgm:t>
        <a:bodyPr/>
        <a:lstStyle/>
        <a:p>
          <a:endParaRPr lang="en-US"/>
        </a:p>
      </dgm:t>
    </dgm:pt>
    <dgm:pt modelId="{ED40BA91-451B-48F3-9CA1-9B9485199CCF}" type="pres">
      <dgm:prSet presAssocID="{716036E2-ED06-4167-873A-556FFE068693}" presName="negativeSpace" presStyleCnt="0"/>
      <dgm:spPr/>
    </dgm:pt>
    <dgm:pt modelId="{05C0B940-C764-412E-98B4-49E7F9FECCEE}" type="pres">
      <dgm:prSet presAssocID="{716036E2-ED06-4167-873A-556FFE068693}" presName="childText" presStyleLbl="conFgAcc1" presStyleIdx="1" presStyleCnt="3">
        <dgm:presLayoutVars>
          <dgm:bulletEnabled val="1"/>
        </dgm:presLayoutVars>
      </dgm:prSet>
      <dgm:spPr/>
      <dgm:t>
        <a:bodyPr/>
        <a:lstStyle/>
        <a:p>
          <a:endParaRPr lang="en-US"/>
        </a:p>
      </dgm:t>
    </dgm:pt>
    <dgm:pt modelId="{167AD163-529B-4463-B0ED-D1CBF31D8BC6}" type="pres">
      <dgm:prSet presAssocID="{905CE92C-547D-4082-85A5-BAA4B398C41A}" presName="spaceBetweenRectangles" presStyleCnt="0"/>
      <dgm:spPr/>
    </dgm:pt>
    <dgm:pt modelId="{828F9CE4-D05A-4D10-816F-1FE836F43C5D}" type="pres">
      <dgm:prSet presAssocID="{1FE96644-15BF-468E-BA1F-E9C559CF55B5}" presName="parentLin" presStyleCnt="0"/>
      <dgm:spPr/>
    </dgm:pt>
    <dgm:pt modelId="{E66136B3-5D47-429B-9829-C27B656F7EE9}" type="pres">
      <dgm:prSet presAssocID="{1FE96644-15BF-468E-BA1F-E9C559CF55B5}" presName="parentLeftMargin" presStyleLbl="node1" presStyleIdx="1" presStyleCnt="3"/>
      <dgm:spPr/>
      <dgm:t>
        <a:bodyPr/>
        <a:lstStyle/>
        <a:p>
          <a:endParaRPr lang="en-US"/>
        </a:p>
      </dgm:t>
    </dgm:pt>
    <dgm:pt modelId="{136BA48C-27E4-4F2C-A3FA-D55EC4E5F784}" type="pres">
      <dgm:prSet presAssocID="{1FE96644-15BF-468E-BA1F-E9C559CF55B5}" presName="parentText" presStyleLbl="node1" presStyleIdx="2" presStyleCnt="3">
        <dgm:presLayoutVars>
          <dgm:chMax val="0"/>
          <dgm:bulletEnabled val="1"/>
        </dgm:presLayoutVars>
      </dgm:prSet>
      <dgm:spPr/>
      <dgm:t>
        <a:bodyPr/>
        <a:lstStyle/>
        <a:p>
          <a:endParaRPr lang="en-US"/>
        </a:p>
      </dgm:t>
    </dgm:pt>
    <dgm:pt modelId="{4890E7AC-7417-49BF-A9E2-0B63A1E8186A}" type="pres">
      <dgm:prSet presAssocID="{1FE96644-15BF-468E-BA1F-E9C559CF55B5}" presName="negativeSpace" presStyleCnt="0"/>
      <dgm:spPr/>
    </dgm:pt>
    <dgm:pt modelId="{239D74F5-5677-481D-AC22-30F7A88E4E87}" type="pres">
      <dgm:prSet presAssocID="{1FE96644-15BF-468E-BA1F-E9C559CF55B5}" presName="childText" presStyleLbl="conFgAcc1" presStyleIdx="2" presStyleCnt="3">
        <dgm:presLayoutVars>
          <dgm:bulletEnabled val="1"/>
        </dgm:presLayoutVars>
      </dgm:prSet>
      <dgm:spPr/>
      <dgm:t>
        <a:bodyPr/>
        <a:lstStyle/>
        <a:p>
          <a:endParaRPr lang="en-US"/>
        </a:p>
      </dgm:t>
    </dgm:pt>
  </dgm:ptLst>
  <dgm:cxnLst>
    <dgm:cxn modelId="{1D04AFAE-C79C-4B06-A7A4-FE1E41D4F05B}" type="presOf" srcId="{03826400-9A0F-4B5B-BDC4-6E135FE9A382}" destId="{239D74F5-5677-481D-AC22-30F7A88E4E87}" srcOrd="0" destOrd="0" presId="urn:microsoft.com/office/officeart/2005/8/layout/list1"/>
    <dgm:cxn modelId="{E6CF523C-DFFD-4E4B-86B7-01C0F2220BAA}" type="presOf" srcId="{9EEB12FB-7AC6-4F19-B092-E0869318A637}" destId="{05C0B940-C764-412E-98B4-49E7F9FECCEE}" srcOrd="0" destOrd="1" presId="urn:microsoft.com/office/officeart/2005/8/layout/list1"/>
    <dgm:cxn modelId="{AE55A3D2-A784-4084-832C-9F6EFAB46ABB}" type="presOf" srcId="{68C7689B-EE4A-4BE2-9CC7-F3652E972921}" destId="{0A6274C5-9BE6-4AD0-AB2C-F24F65FEE988}" srcOrd="0" destOrd="0" presId="urn:microsoft.com/office/officeart/2005/8/layout/list1"/>
    <dgm:cxn modelId="{931A8859-DEA4-4314-A7D8-F180B8B0953F}" type="presOf" srcId="{555B14FD-65FC-4DCF-A6A6-72AFCE2D29C3}" destId="{137929F8-2768-446B-8213-2BC26731EC35}" srcOrd="1" destOrd="0" presId="urn:microsoft.com/office/officeart/2005/8/layout/list1"/>
    <dgm:cxn modelId="{CBF7BF9F-7B79-46AD-B7A1-FBB22962F353}" srcId="{1FE96644-15BF-468E-BA1F-E9C559CF55B5}" destId="{0565357C-C7B2-4173-8330-053733F4665E}" srcOrd="1" destOrd="0" parTransId="{00C7D0CA-1A57-4E9E-BA1D-B041177C096C}" sibTransId="{C6CCFB44-38CC-4079-84E6-04E3E88A1201}"/>
    <dgm:cxn modelId="{17E2D52F-D108-4941-BAE4-C4F064C7BABD}" type="presOf" srcId="{F7954EB9-923D-4715-A0FE-A23D24D9A0FF}" destId="{83971DED-C78D-4E3F-BCA1-FEB8782CCE3F}" srcOrd="0" destOrd="0" presId="urn:microsoft.com/office/officeart/2005/8/layout/list1"/>
    <dgm:cxn modelId="{4EFE2FA1-37F0-47D1-99D7-6FC805FFC58C}" type="presOf" srcId="{716036E2-ED06-4167-873A-556FFE068693}" destId="{AA78D5AE-D5D0-491D-BF1F-6E3C11B7953F}" srcOrd="0" destOrd="0" presId="urn:microsoft.com/office/officeart/2005/8/layout/list1"/>
    <dgm:cxn modelId="{585A71F4-DBDE-46E7-88F2-9D7ED768A381}" srcId="{555B14FD-65FC-4DCF-A6A6-72AFCE2D29C3}" destId="{68C7689B-EE4A-4BE2-9CC7-F3652E972921}" srcOrd="0" destOrd="0" parTransId="{3FBCFDF4-1CA6-43E8-88A7-3BC0FCB2777A}" sibTransId="{1F4DF389-0C2B-4093-8E34-8E2374E4097D}"/>
    <dgm:cxn modelId="{586F57D1-0105-4B60-BAED-8D33819753A6}" srcId="{F7954EB9-923D-4715-A0FE-A23D24D9A0FF}" destId="{716036E2-ED06-4167-873A-556FFE068693}" srcOrd="1" destOrd="0" parTransId="{F33B6A2F-CF99-4E0A-BF30-C77C64A5FB77}" sibTransId="{905CE92C-547D-4082-85A5-BAA4B398C41A}"/>
    <dgm:cxn modelId="{6D770095-FA61-419B-AC6A-CA918A9C4B42}" srcId="{716036E2-ED06-4167-873A-556FFE068693}" destId="{9EEB12FB-7AC6-4F19-B092-E0869318A637}" srcOrd="1" destOrd="0" parTransId="{82D9178A-05A5-43C4-B1A8-396DA6657DF5}" sibTransId="{40A37C60-71DD-4E17-8046-6207D352A2ED}"/>
    <dgm:cxn modelId="{EB00C2B4-BBE4-4D31-A958-209A4CF8309A}" type="presOf" srcId="{716036E2-ED06-4167-873A-556FFE068693}" destId="{29BBBD75-74CC-4C43-A0A0-6635DCA932CF}" srcOrd="1" destOrd="0" presId="urn:microsoft.com/office/officeart/2005/8/layout/list1"/>
    <dgm:cxn modelId="{3F00C66B-34CD-4237-AE0F-753499E063D4}" srcId="{1FE96644-15BF-468E-BA1F-E9C559CF55B5}" destId="{03826400-9A0F-4B5B-BDC4-6E135FE9A382}" srcOrd="0" destOrd="0" parTransId="{7DED8D29-C271-4F83-BBA8-A70F2FE6C0DB}" sibTransId="{4EE51E25-5DF8-46B4-8028-434A33EF43C9}"/>
    <dgm:cxn modelId="{83EF23A0-590B-4DA2-A475-B0694C97453D}" type="presOf" srcId="{CBA649AD-A03E-477A-A069-E2FD3F201CC2}" destId="{239D74F5-5677-481D-AC22-30F7A88E4E87}" srcOrd="0" destOrd="2" presId="urn:microsoft.com/office/officeart/2005/8/layout/list1"/>
    <dgm:cxn modelId="{4DC94FA3-695D-436C-8B72-366E4604C565}" type="presOf" srcId="{11061FBD-A5E7-4ECD-9143-FF1911517627}" destId="{05C0B940-C764-412E-98B4-49E7F9FECCEE}" srcOrd="0" destOrd="0" presId="urn:microsoft.com/office/officeart/2005/8/layout/list1"/>
    <dgm:cxn modelId="{3E82115A-9D9B-4512-A730-7A94C19BBE4D}" srcId="{F7954EB9-923D-4715-A0FE-A23D24D9A0FF}" destId="{555B14FD-65FC-4DCF-A6A6-72AFCE2D29C3}" srcOrd="0" destOrd="0" parTransId="{A74A87E1-14D7-4C75-9E9A-1B2572A0C7F1}" sibTransId="{4DA644FB-399E-4D78-8B67-E7893899D762}"/>
    <dgm:cxn modelId="{919543D9-48CB-428E-87F8-39A0FE1AC690}" srcId="{F7954EB9-923D-4715-A0FE-A23D24D9A0FF}" destId="{1FE96644-15BF-468E-BA1F-E9C559CF55B5}" srcOrd="2" destOrd="0" parTransId="{20586C91-6AE2-426B-BA51-D1BD9C0CD7A9}" sibTransId="{CDBC91ED-44F0-484B-A2EC-4EA82304783A}"/>
    <dgm:cxn modelId="{D4D8ACFB-DBE4-472A-9172-F70AE2D7700B}" type="presOf" srcId="{1FE96644-15BF-468E-BA1F-E9C559CF55B5}" destId="{136BA48C-27E4-4F2C-A3FA-D55EC4E5F784}" srcOrd="1" destOrd="0" presId="urn:microsoft.com/office/officeart/2005/8/layout/list1"/>
    <dgm:cxn modelId="{097F088E-87D7-4E1D-9046-443C5ED4A8EC}" type="presOf" srcId="{0565357C-C7B2-4173-8330-053733F4665E}" destId="{239D74F5-5677-481D-AC22-30F7A88E4E87}" srcOrd="0" destOrd="1" presId="urn:microsoft.com/office/officeart/2005/8/layout/list1"/>
    <dgm:cxn modelId="{CFBA6023-67B1-43A9-B82A-C412066430B4}" type="presOf" srcId="{1FE96644-15BF-468E-BA1F-E9C559CF55B5}" destId="{E66136B3-5D47-429B-9829-C27B656F7EE9}" srcOrd="0" destOrd="0" presId="urn:microsoft.com/office/officeart/2005/8/layout/list1"/>
    <dgm:cxn modelId="{9074165D-F8DE-4E92-BDB9-9D6BF17538A0}" srcId="{1FE96644-15BF-468E-BA1F-E9C559CF55B5}" destId="{CBA649AD-A03E-477A-A069-E2FD3F201CC2}" srcOrd="2" destOrd="0" parTransId="{41D93D45-1364-4BE0-897F-E05CF88E42EE}" sibTransId="{902BDD36-B089-43B5-B215-13B4EB747FA4}"/>
    <dgm:cxn modelId="{17A39DA6-DBDC-43CD-9CCE-3C8A0B227510}" srcId="{716036E2-ED06-4167-873A-556FFE068693}" destId="{11061FBD-A5E7-4ECD-9143-FF1911517627}" srcOrd="0" destOrd="0" parTransId="{795BB422-C6D5-47A8-8024-539F325F391C}" sibTransId="{55E4E7B1-DD8B-4A06-A1B4-669E94E8EBBD}"/>
    <dgm:cxn modelId="{401A3610-A815-42B2-A221-CB2DB32E640E}" type="presOf" srcId="{555B14FD-65FC-4DCF-A6A6-72AFCE2D29C3}" destId="{E5FEF076-1A0E-4BC1-879C-A3859AFA53D9}" srcOrd="0" destOrd="0" presId="urn:microsoft.com/office/officeart/2005/8/layout/list1"/>
    <dgm:cxn modelId="{7D36ACAC-086F-424F-B0DC-9CB4CFDB981F}" type="presParOf" srcId="{83971DED-C78D-4E3F-BCA1-FEB8782CCE3F}" destId="{4D2C50B6-3E3C-4516-B29C-FA1CF21D836F}" srcOrd="0" destOrd="0" presId="urn:microsoft.com/office/officeart/2005/8/layout/list1"/>
    <dgm:cxn modelId="{A7EAD692-2C98-43A5-9C3B-A2B8654DD3F3}" type="presParOf" srcId="{4D2C50B6-3E3C-4516-B29C-FA1CF21D836F}" destId="{E5FEF076-1A0E-4BC1-879C-A3859AFA53D9}" srcOrd="0" destOrd="0" presId="urn:microsoft.com/office/officeart/2005/8/layout/list1"/>
    <dgm:cxn modelId="{77468416-08BE-484C-B79E-5758C2D1D788}" type="presParOf" srcId="{4D2C50B6-3E3C-4516-B29C-FA1CF21D836F}" destId="{137929F8-2768-446B-8213-2BC26731EC35}" srcOrd="1" destOrd="0" presId="urn:microsoft.com/office/officeart/2005/8/layout/list1"/>
    <dgm:cxn modelId="{E6316C68-02FA-4BC1-B44B-9E4674519360}" type="presParOf" srcId="{83971DED-C78D-4E3F-BCA1-FEB8782CCE3F}" destId="{9D340041-22D2-4448-BEA1-D73BF47A367D}" srcOrd="1" destOrd="0" presId="urn:microsoft.com/office/officeart/2005/8/layout/list1"/>
    <dgm:cxn modelId="{8162D8C2-69A9-474D-B8B0-68B6E0C971F1}" type="presParOf" srcId="{83971DED-C78D-4E3F-BCA1-FEB8782CCE3F}" destId="{0A6274C5-9BE6-4AD0-AB2C-F24F65FEE988}" srcOrd="2" destOrd="0" presId="urn:microsoft.com/office/officeart/2005/8/layout/list1"/>
    <dgm:cxn modelId="{97849BF7-ADCE-43DA-AF7D-E3EAC461CB3D}" type="presParOf" srcId="{83971DED-C78D-4E3F-BCA1-FEB8782CCE3F}" destId="{5F406341-E552-4109-BE59-F704BA6354A5}" srcOrd="3" destOrd="0" presId="urn:microsoft.com/office/officeart/2005/8/layout/list1"/>
    <dgm:cxn modelId="{6933CAE0-609B-46AE-A7BC-65944526C8AF}" type="presParOf" srcId="{83971DED-C78D-4E3F-BCA1-FEB8782CCE3F}" destId="{31F52CF6-F349-4BA9-B2EF-54284D66494E}" srcOrd="4" destOrd="0" presId="urn:microsoft.com/office/officeart/2005/8/layout/list1"/>
    <dgm:cxn modelId="{6E540AF3-A583-4C99-95D0-D64A2D46342A}" type="presParOf" srcId="{31F52CF6-F349-4BA9-B2EF-54284D66494E}" destId="{AA78D5AE-D5D0-491D-BF1F-6E3C11B7953F}" srcOrd="0" destOrd="0" presId="urn:microsoft.com/office/officeart/2005/8/layout/list1"/>
    <dgm:cxn modelId="{57729D8E-439D-41FB-9BEC-B30E23B93BDB}" type="presParOf" srcId="{31F52CF6-F349-4BA9-B2EF-54284D66494E}" destId="{29BBBD75-74CC-4C43-A0A0-6635DCA932CF}" srcOrd="1" destOrd="0" presId="urn:microsoft.com/office/officeart/2005/8/layout/list1"/>
    <dgm:cxn modelId="{01BEE9E6-1285-4BB0-BDB1-4DE016BDDC66}" type="presParOf" srcId="{83971DED-C78D-4E3F-BCA1-FEB8782CCE3F}" destId="{ED40BA91-451B-48F3-9CA1-9B9485199CCF}" srcOrd="5" destOrd="0" presId="urn:microsoft.com/office/officeart/2005/8/layout/list1"/>
    <dgm:cxn modelId="{2EA98172-74E4-45B8-91C5-8A0D98B479FD}" type="presParOf" srcId="{83971DED-C78D-4E3F-BCA1-FEB8782CCE3F}" destId="{05C0B940-C764-412E-98B4-49E7F9FECCEE}" srcOrd="6" destOrd="0" presId="urn:microsoft.com/office/officeart/2005/8/layout/list1"/>
    <dgm:cxn modelId="{F8C14986-F594-4D5B-8687-31FA804D3059}" type="presParOf" srcId="{83971DED-C78D-4E3F-BCA1-FEB8782CCE3F}" destId="{167AD163-529B-4463-B0ED-D1CBF31D8BC6}" srcOrd="7" destOrd="0" presId="urn:microsoft.com/office/officeart/2005/8/layout/list1"/>
    <dgm:cxn modelId="{4757A671-7F8A-4359-8345-C7FDA16F58A3}" type="presParOf" srcId="{83971DED-C78D-4E3F-BCA1-FEB8782CCE3F}" destId="{828F9CE4-D05A-4D10-816F-1FE836F43C5D}" srcOrd="8" destOrd="0" presId="urn:microsoft.com/office/officeart/2005/8/layout/list1"/>
    <dgm:cxn modelId="{C13A622E-158B-4087-A7D7-F12D9238DE62}" type="presParOf" srcId="{828F9CE4-D05A-4D10-816F-1FE836F43C5D}" destId="{E66136B3-5D47-429B-9829-C27B656F7EE9}" srcOrd="0" destOrd="0" presId="urn:microsoft.com/office/officeart/2005/8/layout/list1"/>
    <dgm:cxn modelId="{B6DDD273-500A-4C42-A121-643D0B7F7B79}" type="presParOf" srcId="{828F9CE4-D05A-4D10-816F-1FE836F43C5D}" destId="{136BA48C-27E4-4F2C-A3FA-D55EC4E5F784}" srcOrd="1" destOrd="0" presId="urn:microsoft.com/office/officeart/2005/8/layout/list1"/>
    <dgm:cxn modelId="{BF7971A9-CA67-452B-9E5E-D6230A740C47}" type="presParOf" srcId="{83971DED-C78D-4E3F-BCA1-FEB8782CCE3F}" destId="{4890E7AC-7417-49BF-A9E2-0B63A1E8186A}" srcOrd="9" destOrd="0" presId="urn:microsoft.com/office/officeart/2005/8/layout/list1"/>
    <dgm:cxn modelId="{BF90D3E8-F7D5-43A9-A5A0-FAB09224E8EB}" type="presParOf" srcId="{83971DED-C78D-4E3F-BCA1-FEB8782CCE3F}" destId="{239D74F5-5677-481D-AC22-30F7A88E4E87}"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8C81C9-7D8A-47CA-A61A-6B1CD0718CF6}" type="doc">
      <dgm:prSet loTypeId="urn:microsoft.com/office/officeart/2005/8/layout/list1" loCatId="list" qsTypeId="urn:microsoft.com/office/officeart/2005/8/quickstyle/3d1" qsCatId="3D" csTypeId="urn:microsoft.com/office/officeart/2005/8/colors/accent1_5" csCatId="accent1" phldr="1"/>
      <dgm:spPr/>
      <dgm:t>
        <a:bodyPr/>
        <a:lstStyle/>
        <a:p>
          <a:endParaRPr lang="en-US"/>
        </a:p>
      </dgm:t>
    </dgm:pt>
    <dgm:pt modelId="{F7BAAC92-2E8C-45AA-A3BA-2CA560ABE40C}">
      <dgm:prSet custT="1"/>
      <dgm:spPr>
        <a:solidFill>
          <a:srgbClr val="00529B"/>
        </a:solidFill>
      </dgm:spPr>
      <dgm:t>
        <a:bodyPr/>
        <a:lstStyle/>
        <a:p>
          <a:pPr rtl="0"/>
          <a:r>
            <a:rPr lang="en-US" sz="2000" b="1" dirty="0" smtClean="0"/>
            <a:t>Over 900 Active Projects</a:t>
          </a:r>
          <a:endParaRPr lang="en-US" sz="2000" b="1" dirty="0"/>
        </a:p>
      </dgm:t>
    </dgm:pt>
    <dgm:pt modelId="{D1AC14AB-FECF-452B-8B86-AAE7488C7D92}" type="parTrans" cxnId="{F77A00E1-1D87-40C9-A8BA-2A7E46D4FFD7}">
      <dgm:prSet/>
      <dgm:spPr/>
      <dgm:t>
        <a:bodyPr/>
        <a:lstStyle/>
        <a:p>
          <a:endParaRPr lang="en-US"/>
        </a:p>
      </dgm:t>
    </dgm:pt>
    <dgm:pt modelId="{3B7D6F52-44AB-4E8B-812F-9C1EC765A905}" type="sibTrans" cxnId="{F77A00E1-1D87-40C9-A8BA-2A7E46D4FFD7}">
      <dgm:prSet/>
      <dgm:spPr/>
      <dgm:t>
        <a:bodyPr/>
        <a:lstStyle/>
        <a:p>
          <a:endParaRPr lang="en-US"/>
        </a:p>
      </dgm:t>
    </dgm:pt>
    <dgm:pt modelId="{7BEA1944-3E54-419E-A733-9D52410A82A5}">
      <dgm:prSet custT="1"/>
      <dgm:spPr/>
      <dgm:t>
        <a:bodyPr/>
        <a:lstStyle/>
        <a:p>
          <a:pPr rtl="0"/>
          <a:r>
            <a:rPr lang="en-US" sz="1800" dirty="0" smtClean="0"/>
            <a:t>Health</a:t>
          </a:r>
          <a:endParaRPr lang="en-US" sz="1800" dirty="0"/>
        </a:p>
      </dgm:t>
    </dgm:pt>
    <dgm:pt modelId="{D8FC488E-2AF4-4219-9C8C-207B6CCF273C}" type="parTrans" cxnId="{B0659807-AD66-4140-93A7-CCC3BAB14849}">
      <dgm:prSet/>
      <dgm:spPr/>
      <dgm:t>
        <a:bodyPr/>
        <a:lstStyle/>
        <a:p>
          <a:endParaRPr lang="en-US"/>
        </a:p>
      </dgm:t>
    </dgm:pt>
    <dgm:pt modelId="{1E499B8F-9776-4F92-9E2D-9741694E13B6}" type="sibTrans" cxnId="{B0659807-AD66-4140-93A7-CCC3BAB14849}">
      <dgm:prSet/>
      <dgm:spPr/>
      <dgm:t>
        <a:bodyPr/>
        <a:lstStyle/>
        <a:p>
          <a:endParaRPr lang="en-US"/>
        </a:p>
      </dgm:t>
    </dgm:pt>
    <dgm:pt modelId="{F0C79187-9316-4B3F-8E41-96B6DF40466A}">
      <dgm:prSet custT="1"/>
      <dgm:spPr/>
      <dgm:t>
        <a:bodyPr/>
        <a:lstStyle/>
        <a:p>
          <a:pPr rtl="0"/>
          <a:r>
            <a:rPr lang="en-US" sz="1800" dirty="0" smtClean="0"/>
            <a:t>On-time Delivery</a:t>
          </a:r>
          <a:endParaRPr lang="en-US" sz="1800" dirty="0"/>
        </a:p>
      </dgm:t>
    </dgm:pt>
    <dgm:pt modelId="{8A5794E6-699C-4CF6-AD93-838939BF7C64}" type="parTrans" cxnId="{6ACA2168-227C-45EE-B8B8-691A994BB693}">
      <dgm:prSet/>
      <dgm:spPr/>
      <dgm:t>
        <a:bodyPr/>
        <a:lstStyle/>
        <a:p>
          <a:endParaRPr lang="en-US"/>
        </a:p>
      </dgm:t>
    </dgm:pt>
    <dgm:pt modelId="{F9CBEB66-D12A-43E7-BA1F-503A73C86884}" type="sibTrans" cxnId="{6ACA2168-227C-45EE-B8B8-691A994BB693}">
      <dgm:prSet/>
      <dgm:spPr/>
      <dgm:t>
        <a:bodyPr/>
        <a:lstStyle/>
        <a:p>
          <a:endParaRPr lang="en-US"/>
        </a:p>
      </dgm:t>
    </dgm:pt>
    <dgm:pt modelId="{AED33DCF-4DA0-4154-A7C7-A8F786F05124}">
      <dgm:prSet custT="1"/>
      <dgm:spPr/>
      <dgm:t>
        <a:bodyPr/>
        <a:lstStyle/>
        <a:p>
          <a:pPr rtl="0"/>
          <a:r>
            <a:rPr lang="en-US" sz="1800" dirty="0" smtClean="0"/>
            <a:t>Executive Dashboards</a:t>
          </a:r>
          <a:endParaRPr lang="en-US" sz="1800" dirty="0"/>
        </a:p>
      </dgm:t>
    </dgm:pt>
    <dgm:pt modelId="{F655E7FE-4E4D-41BD-96E7-44A4BE873C25}" type="parTrans" cxnId="{108E6770-77FD-4D26-AFEF-7FF3AAB6CD91}">
      <dgm:prSet/>
      <dgm:spPr/>
      <dgm:t>
        <a:bodyPr/>
        <a:lstStyle/>
        <a:p>
          <a:endParaRPr lang="en-US"/>
        </a:p>
      </dgm:t>
    </dgm:pt>
    <dgm:pt modelId="{74542B61-4029-4E2B-957D-DD3C5C609DF4}" type="sibTrans" cxnId="{108E6770-77FD-4D26-AFEF-7FF3AAB6CD91}">
      <dgm:prSet/>
      <dgm:spPr/>
      <dgm:t>
        <a:bodyPr/>
        <a:lstStyle/>
        <a:p>
          <a:endParaRPr lang="en-US"/>
        </a:p>
      </dgm:t>
    </dgm:pt>
    <dgm:pt modelId="{791F12D5-B6F5-42A5-A726-C7B677F798C9}">
      <dgm:prSet custT="1"/>
      <dgm:spPr>
        <a:solidFill>
          <a:srgbClr val="00529B"/>
        </a:solidFill>
      </dgm:spPr>
      <dgm:t>
        <a:bodyPr/>
        <a:lstStyle/>
        <a:p>
          <a:pPr rtl="0"/>
          <a:r>
            <a:rPr lang="en-US" sz="2000" b="1" dirty="0" smtClean="0"/>
            <a:t>Over 900 Projects Proposals</a:t>
          </a:r>
          <a:endParaRPr lang="en-US" sz="2000" b="1" dirty="0"/>
        </a:p>
      </dgm:t>
    </dgm:pt>
    <dgm:pt modelId="{DCB212DC-92E6-4EED-984B-9CFC5F700F52}" type="parTrans" cxnId="{7A0FCA31-FD24-45BC-90DD-87D0F413B67E}">
      <dgm:prSet/>
      <dgm:spPr/>
      <dgm:t>
        <a:bodyPr/>
        <a:lstStyle/>
        <a:p>
          <a:endParaRPr lang="en-US"/>
        </a:p>
      </dgm:t>
    </dgm:pt>
    <dgm:pt modelId="{08B6BE5E-2E6F-44C6-B605-971243AD7740}" type="sibTrans" cxnId="{7A0FCA31-FD24-45BC-90DD-87D0F413B67E}">
      <dgm:prSet/>
      <dgm:spPr/>
      <dgm:t>
        <a:bodyPr/>
        <a:lstStyle/>
        <a:p>
          <a:endParaRPr lang="en-US"/>
        </a:p>
      </dgm:t>
    </dgm:pt>
    <dgm:pt modelId="{327B3204-7DB6-4FB3-872C-38E2AF0040FB}">
      <dgm:prSet custT="1"/>
      <dgm:spPr>
        <a:solidFill>
          <a:srgbClr val="00529B"/>
        </a:solidFill>
      </dgm:spPr>
      <dgm:t>
        <a:bodyPr/>
        <a:lstStyle/>
        <a:p>
          <a:pPr rtl="0"/>
          <a:r>
            <a:rPr lang="en-US" sz="2000" b="1" dirty="0" smtClean="0"/>
            <a:t>IT Compliance self-regulation</a:t>
          </a:r>
          <a:endParaRPr lang="en-US" sz="2000" b="1" dirty="0"/>
        </a:p>
      </dgm:t>
    </dgm:pt>
    <dgm:pt modelId="{58CD65AD-EE3F-428B-AC9A-C8784C8BE0B3}" type="parTrans" cxnId="{D8E4CB4A-6183-404A-B5C2-5DC026E68113}">
      <dgm:prSet/>
      <dgm:spPr/>
      <dgm:t>
        <a:bodyPr/>
        <a:lstStyle/>
        <a:p>
          <a:endParaRPr lang="en-US"/>
        </a:p>
      </dgm:t>
    </dgm:pt>
    <dgm:pt modelId="{8D12CACB-CC4F-4D02-82DB-F0818B91D8B3}" type="sibTrans" cxnId="{D8E4CB4A-6183-404A-B5C2-5DC026E68113}">
      <dgm:prSet/>
      <dgm:spPr/>
      <dgm:t>
        <a:bodyPr/>
        <a:lstStyle/>
        <a:p>
          <a:endParaRPr lang="en-US"/>
        </a:p>
      </dgm:t>
    </dgm:pt>
    <dgm:pt modelId="{AB50749E-E6B6-4954-A8A9-3AAF8BADF676}">
      <dgm:prSet custT="1"/>
      <dgm:spPr>
        <a:solidFill>
          <a:srgbClr val="00529B"/>
        </a:solidFill>
      </dgm:spPr>
      <dgm:t>
        <a:bodyPr/>
        <a:lstStyle/>
        <a:p>
          <a:pPr rtl="0"/>
          <a:r>
            <a:rPr lang="en-US" sz="2000" b="1" dirty="0" smtClean="0"/>
            <a:t>5/3 emerged from TARP in Q1 2011</a:t>
          </a:r>
          <a:endParaRPr lang="en-US" sz="2000" b="1" dirty="0"/>
        </a:p>
      </dgm:t>
    </dgm:pt>
    <dgm:pt modelId="{55CF372B-DB28-4631-8B3D-14AA604196C8}" type="parTrans" cxnId="{E92E7ADA-7E9E-43AB-8A26-14E17040FD38}">
      <dgm:prSet/>
      <dgm:spPr/>
      <dgm:t>
        <a:bodyPr/>
        <a:lstStyle/>
        <a:p>
          <a:endParaRPr lang="en-US"/>
        </a:p>
      </dgm:t>
    </dgm:pt>
    <dgm:pt modelId="{3195533F-24EF-4041-8BAE-C7CDBECDAFA0}" type="sibTrans" cxnId="{E92E7ADA-7E9E-43AB-8A26-14E17040FD38}">
      <dgm:prSet/>
      <dgm:spPr/>
      <dgm:t>
        <a:bodyPr/>
        <a:lstStyle/>
        <a:p>
          <a:endParaRPr lang="en-US"/>
        </a:p>
      </dgm:t>
    </dgm:pt>
    <dgm:pt modelId="{58A1B611-E21D-4F32-86C4-A5AB6B117ADE}">
      <dgm:prSet custT="1"/>
      <dgm:spPr>
        <a:solidFill>
          <a:srgbClr val="00529B"/>
        </a:solidFill>
      </dgm:spPr>
      <dgm:t>
        <a:bodyPr/>
        <a:lstStyle/>
        <a:p>
          <a:pPr rtl="0"/>
          <a:r>
            <a:rPr lang="en-US" sz="2000" b="1" dirty="0" smtClean="0"/>
            <a:t>2011 Bloomberg’s World 7</a:t>
          </a:r>
          <a:r>
            <a:rPr lang="en-US" sz="2000" b="1" baseline="30000" dirty="0" smtClean="0"/>
            <a:t>th</a:t>
          </a:r>
          <a:r>
            <a:rPr lang="en-US" sz="2000" b="1" dirty="0" smtClean="0"/>
            <a:t> Strongest Bank</a:t>
          </a:r>
          <a:endParaRPr lang="en-US" sz="2000" b="1" dirty="0"/>
        </a:p>
      </dgm:t>
    </dgm:pt>
    <dgm:pt modelId="{88B9F2DB-BAA9-4B55-9B6F-2BD55598B9B4}" type="parTrans" cxnId="{DAE06597-04A2-4F8E-AF99-2F63A9FA3616}">
      <dgm:prSet/>
      <dgm:spPr/>
      <dgm:t>
        <a:bodyPr/>
        <a:lstStyle/>
        <a:p>
          <a:endParaRPr lang="en-US"/>
        </a:p>
      </dgm:t>
    </dgm:pt>
    <dgm:pt modelId="{460F6C00-7082-434D-A2C0-A4D76BA9CE8B}" type="sibTrans" cxnId="{DAE06597-04A2-4F8E-AF99-2F63A9FA3616}">
      <dgm:prSet/>
      <dgm:spPr/>
      <dgm:t>
        <a:bodyPr/>
        <a:lstStyle/>
        <a:p>
          <a:endParaRPr lang="en-US"/>
        </a:p>
      </dgm:t>
    </dgm:pt>
    <dgm:pt modelId="{70DA5D9F-6E03-4F24-A755-22DA4249CD5C}">
      <dgm:prSet custT="1"/>
      <dgm:spPr/>
      <dgm:t>
        <a:bodyPr/>
        <a:lstStyle/>
        <a:p>
          <a:r>
            <a:rPr lang="en-US" sz="1800" dirty="0" smtClean="0"/>
            <a:t>Reviewed &amp; prioritized by Tier 1 / Tier 2</a:t>
          </a:r>
          <a:endParaRPr lang="en-US" sz="1800" dirty="0"/>
        </a:p>
      </dgm:t>
    </dgm:pt>
    <dgm:pt modelId="{8E522929-DD26-490D-ABAF-DBE1FF85F893}" type="parTrans" cxnId="{EF26791D-4D8E-4304-A0F7-A0DB1AE5F37F}">
      <dgm:prSet/>
      <dgm:spPr/>
      <dgm:t>
        <a:bodyPr/>
        <a:lstStyle/>
        <a:p>
          <a:endParaRPr lang="en-US"/>
        </a:p>
      </dgm:t>
    </dgm:pt>
    <dgm:pt modelId="{DD46A3EE-492F-4824-824F-8A9E7C5ECC19}" type="sibTrans" cxnId="{EF26791D-4D8E-4304-A0F7-A0DB1AE5F37F}">
      <dgm:prSet/>
      <dgm:spPr/>
      <dgm:t>
        <a:bodyPr/>
        <a:lstStyle/>
        <a:p>
          <a:endParaRPr lang="en-US"/>
        </a:p>
      </dgm:t>
    </dgm:pt>
    <dgm:pt modelId="{2AE2A8F2-814F-444E-A7E7-3FBD8E3697E7}">
      <dgm:prSet custT="1"/>
      <dgm:spPr/>
      <dgm:t>
        <a:bodyPr/>
        <a:lstStyle/>
        <a:p>
          <a:r>
            <a:rPr lang="en-US" sz="1800" dirty="0" smtClean="0"/>
            <a:t>Delegation of Toll Gate Audits except for the Top Level of Rigor</a:t>
          </a:r>
          <a:endParaRPr lang="en-US" sz="1800" dirty="0"/>
        </a:p>
      </dgm:t>
    </dgm:pt>
    <dgm:pt modelId="{260C8CC4-1F69-4F3B-B49D-D39198C69D2C}" type="parTrans" cxnId="{C4B0053C-167C-4A64-9915-E433511B810B}">
      <dgm:prSet/>
      <dgm:spPr/>
      <dgm:t>
        <a:bodyPr/>
        <a:lstStyle/>
        <a:p>
          <a:endParaRPr lang="en-US"/>
        </a:p>
      </dgm:t>
    </dgm:pt>
    <dgm:pt modelId="{BAB4B8C3-AF97-49EB-847D-FBCD005BF61E}" type="sibTrans" cxnId="{C4B0053C-167C-4A64-9915-E433511B810B}">
      <dgm:prSet/>
      <dgm:spPr/>
      <dgm:t>
        <a:bodyPr/>
        <a:lstStyle/>
        <a:p>
          <a:endParaRPr lang="en-US"/>
        </a:p>
      </dgm:t>
    </dgm:pt>
    <dgm:pt modelId="{80AE95CA-7AB3-4EE4-AEE2-25C5D790D56B}">
      <dgm:prSet custT="1"/>
      <dgm:spPr/>
      <dgm:t>
        <a:bodyPr/>
        <a:lstStyle/>
        <a:p>
          <a:r>
            <a:rPr lang="en-US" sz="1800" b="0" dirty="0" smtClean="0"/>
            <a:t>Paid U.S. Treasury back $ 3.4 B </a:t>
          </a:r>
          <a:endParaRPr lang="en-US" sz="1800" b="0" dirty="0"/>
        </a:p>
      </dgm:t>
    </dgm:pt>
    <dgm:pt modelId="{62F3A135-DA11-48F2-B639-ED6F0A397E1D}" type="parTrans" cxnId="{8C73310C-0B33-4CBF-9C95-6DFC1257273E}">
      <dgm:prSet/>
      <dgm:spPr/>
      <dgm:t>
        <a:bodyPr/>
        <a:lstStyle/>
        <a:p>
          <a:endParaRPr lang="en-US"/>
        </a:p>
      </dgm:t>
    </dgm:pt>
    <dgm:pt modelId="{1ECBE6F1-5E3E-414A-96EE-C186FFC2555B}" type="sibTrans" cxnId="{8C73310C-0B33-4CBF-9C95-6DFC1257273E}">
      <dgm:prSet/>
      <dgm:spPr/>
      <dgm:t>
        <a:bodyPr/>
        <a:lstStyle/>
        <a:p>
          <a:endParaRPr lang="en-US"/>
        </a:p>
      </dgm:t>
    </dgm:pt>
    <dgm:pt modelId="{68AB77BE-8DBB-44AB-A3CB-117796AB5373}">
      <dgm:prSet custT="1"/>
      <dgm:spPr/>
      <dgm:t>
        <a:bodyPr/>
        <a:lstStyle/>
        <a:p>
          <a:r>
            <a:rPr lang="en-US" sz="1800" b="0" dirty="0" smtClean="0"/>
            <a:t>Only 3 U.S. Banks made it in the Top 20</a:t>
          </a:r>
          <a:endParaRPr lang="en-US" sz="1800" b="0" dirty="0"/>
        </a:p>
      </dgm:t>
    </dgm:pt>
    <dgm:pt modelId="{E5139C28-6D55-4327-B3F2-5E89804F4E4A}" type="parTrans" cxnId="{135E697F-D9E7-4329-8043-AC57A9EA99E9}">
      <dgm:prSet/>
      <dgm:spPr/>
      <dgm:t>
        <a:bodyPr/>
        <a:lstStyle/>
        <a:p>
          <a:endParaRPr lang="en-US"/>
        </a:p>
      </dgm:t>
    </dgm:pt>
    <dgm:pt modelId="{EA69A7ED-17DE-4B7A-89DB-2EAFE6140607}" type="sibTrans" cxnId="{135E697F-D9E7-4329-8043-AC57A9EA99E9}">
      <dgm:prSet/>
      <dgm:spPr/>
      <dgm:t>
        <a:bodyPr/>
        <a:lstStyle/>
        <a:p>
          <a:endParaRPr lang="en-US"/>
        </a:p>
      </dgm:t>
    </dgm:pt>
    <dgm:pt modelId="{F9FCF6C2-D94B-4C4F-8E54-C9D05D088952}" type="pres">
      <dgm:prSet presAssocID="{358C81C9-7D8A-47CA-A61A-6B1CD0718CF6}" presName="linear" presStyleCnt="0">
        <dgm:presLayoutVars>
          <dgm:dir/>
          <dgm:animLvl val="lvl"/>
          <dgm:resizeHandles val="exact"/>
        </dgm:presLayoutVars>
      </dgm:prSet>
      <dgm:spPr/>
      <dgm:t>
        <a:bodyPr/>
        <a:lstStyle/>
        <a:p>
          <a:endParaRPr lang="en-US"/>
        </a:p>
      </dgm:t>
    </dgm:pt>
    <dgm:pt modelId="{F96271BA-4E23-43B5-9917-08F86726613D}" type="pres">
      <dgm:prSet presAssocID="{F7BAAC92-2E8C-45AA-A3BA-2CA560ABE40C}" presName="parentLin" presStyleCnt="0"/>
      <dgm:spPr/>
    </dgm:pt>
    <dgm:pt modelId="{0A0B7E57-03FE-44B9-A534-9796F0506A64}" type="pres">
      <dgm:prSet presAssocID="{F7BAAC92-2E8C-45AA-A3BA-2CA560ABE40C}" presName="parentLeftMargin" presStyleLbl="node1" presStyleIdx="0" presStyleCnt="5"/>
      <dgm:spPr/>
      <dgm:t>
        <a:bodyPr/>
        <a:lstStyle/>
        <a:p>
          <a:endParaRPr lang="en-US"/>
        </a:p>
      </dgm:t>
    </dgm:pt>
    <dgm:pt modelId="{562F2C5B-EB89-4E74-91CE-509528A67E04}" type="pres">
      <dgm:prSet presAssocID="{F7BAAC92-2E8C-45AA-A3BA-2CA560ABE40C}" presName="parentText" presStyleLbl="node1" presStyleIdx="0" presStyleCnt="5">
        <dgm:presLayoutVars>
          <dgm:chMax val="0"/>
          <dgm:bulletEnabled val="1"/>
        </dgm:presLayoutVars>
      </dgm:prSet>
      <dgm:spPr/>
      <dgm:t>
        <a:bodyPr/>
        <a:lstStyle/>
        <a:p>
          <a:endParaRPr lang="en-US"/>
        </a:p>
      </dgm:t>
    </dgm:pt>
    <dgm:pt modelId="{33E05112-2234-40CE-B8B8-4B76BE471B33}" type="pres">
      <dgm:prSet presAssocID="{F7BAAC92-2E8C-45AA-A3BA-2CA560ABE40C}" presName="negativeSpace" presStyleCnt="0"/>
      <dgm:spPr/>
    </dgm:pt>
    <dgm:pt modelId="{CA2C2E79-87A5-4BE3-8503-A653F11E7BA7}" type="pres">
      <dgm:prSet presAssocID="{F7BAAC92-2E8C-45AA-A3BA-2CA560ABE40C}" presName="childText" presStyleLbl="conFgAcc1" presStyleIdx="0" presStyleCnt="5">
        <dgm:presLayoutVars>
          <dgm:bulletEnabled val="1"/>
        </dgm:presLayoutVars>
      </dgm:prSet>
      <dgm:spPr/>
      <dgm:t>
        <a:bodyPr/>
        <a:lstStyle/>
        <a:p>
          <a:endParaRPr lang="en-US"/>
        </a:p>
      </dgm:t>
    </dgm:pt>
    <dgm:pt modelId="{C659EBD4-D1BC-41D8-B708-CA185D5C2E46}" type="pres">
      <dgm:prSet presAssocID="{3B7D6F52-44AB-4E8B-812F-9C1EC765A905}" presName="spaceBetweenRectangles" presStyleCnt="0"/>
      <dgm:spPr/>
    </dgm:pt>
    <dgm:pt modelId="{8E31B3C4-1DF3-40AC-A33D-9DD5A46D3832}" type="pres">
      <dgm:prSet presAssocID="{791F12D5-B6F5-42A5-A726-C7B677F798C9}" presName="parentLin" presStyleCnt="0"/>
      <dgm:spPr/>
    </dgm:pt>
    <dgm:pt modelId="{7CBE5791-B597-4DAA-A76C-65F471FBFE9D}" type="pres">
      <dgm:prSet presAssocID="{791F12D5-B6F5-42A5-A726-C7B677F798C9}" presName="parentLeftMargin" presStyleLbl="node1" presStyleIdx="0" presStyleCnt="5"/>
      <dgm:spPr/>
      <dgm:t>
        <a:bodyPr/>
        <a:lstStyle/>
        <a:p>
          <a:endParaRPr lang="en-US"/>
        </a:p>
      </dgm:t>
    </dgm:pt>
    <dgm:pt modelId="{81E1D214-C731-49C7-9B42-4A8423F77464}" type="pres">
      <dgm:prSet presAssocID="{791F12D5-B6F5-42A5-A726-C7B677F798C9}" presName="parentText" presStyleLbl="node1" presStyleIdx="1" presStyleCnt="5">
        <dgm:presLayoutVars>
          <dgm:chMax val="0"/>
          <dgm:bulletEnabled val="1"/>
        </dgm:presLayoutVars>
      </dgm:prSet>
      <dgm:spPr/>
      <dgm:t>
        <a:bodyPr/>
        <a:lstStyle/>
        <a:p>
          <a:endParaRPr lang="en-US"/>
        </a:p>
      </dgm:t>
    </dgm:pt>
    <dgm:pt modelId="{43B78B28-9861-4782-BF0C-26F18C8EC1C3}" type="pres">
      <dgm:prSet presAssocID="{791F12D5-B6F5-42A5-A726-C7B677F798C9}" presName="negativeSpace" presStyleCnt="0"/>
      <dgm:spPr/>
    </dgm:pt>
    <dgm:pt modelId="{B96928B4-F9AD-441B-A0AC-5A271280A0BB}" type="pres">
      <dgm:prSet presAssocID="{791F12D5-B6F5-42A5-A726-C7B677F798C9}" presName="childText" presStyleLbl="conFgAcc1" presStyleIdx="1" presStyleCnt="5">
        <dgm:presLayoutVars>
          <dgm:bulletEnabled val="1"/>
        </dgm:presLayoutVars>
      </dgm:prSet>
      <dgm:spPr/>
      <dgm:t>
        <a:bodyPr/>
        <a:lstStyle/>
        <a:p>
          <a:endParaRPr lang="en-US"/>
        </a:p>
      </dgm:t>
    </dgm:pt>
    <dgm:pt modelId="{6E6B8AE6-BD00-412E-8607-68DC6DFE733F}" type="pres">
      <dgm:prSet presAssocID="{08B6BE5E-2E6F-44C6-B605-971243AD7740}" presName="spaceBetweenRectangles" presStyleCnt="0"/>
      <dgm:spPr/>
    </dgm:pt>
    <dgm:pt modelId="{4A1225A7-FEE0-4342-B0F3-042962E5331E}" type="pres">
      <dgm:prSet presAssocID="{327B3204-7DB6-4FB3-872C-38E2AF0040FB}" presName="parentLin" presStyleCnt="0"/>
      <dgm:spPr/>
    </dgm:pt>
    <dgm:pt modelId="{DBBC3D11-1D8C-460E-AD9D-771C33E0E96E}" type="pres">
      <dgm:prSet presAssocID="{327B3204-7DB6-4FB3-872C-38E2AF0040FB}" presName="parentLeftMargin" presStyleLbl="node1" presStyleIdx="1" presStyleCnt="5"/>
      <dgm:spPr/>
      <dgm:t>
        <a:bodyPr/>
        <a:lstStyle/>
        <a:p>
          <a:endParaRPr lang="en-US"/>
        </a:p>
      </dgm:t>
    </dgm:pt>
    <dgm:pt modelId="{AEC2844A-27B2-4B69-92FA-6EEF849E4F0B}" type="pres">
      <dgm:prSet presAssocID="{327B3204-7DB6-4FB3-872C-38E2AF0040FB}" presName="parentText" presStyleLbl="node1" presStyleIdx="2" presStyleCnt="5">
        <dgm:presLayoutVars>
          <dgm:chMax val="0"/>
          <dgm:bulletEnabled val="1"/>
        </dgm:presLayoutVars>
      </dgm:prSet>
      <dgm:spPr/>
      <dgm:t>
        <a:bodyPr/>
        <a:lstStyle/>
        <a:p>
          <a:endParaRPr lang="en-US"/>
        </a:p>
      </dgm:t>
    </dgm:pt>
    <dgm:pt modelId="{7D2164B5-058E-4A86-8150-4EB9A1391039}" type="pres">
      <dgm:prSet presAssocID="{327B3204-7DB6-4FB3-872C-38E2AF0040FB}" presName="negativeSpace" presStyleCnt="0"/>
      <dgm:spPr/>
    </dgm:pt>
    <dgm:pt modelId="{39EF26DA-C0D4-43E0-B45C-B1B364354FBF}" type="pres">
      <dgm:prSet presAssocID="{327B3204-7DB6-4FB3-872C-38E2AF0040FB}" presName="childText" presStyleLbl="conFgAcc1" presStyleIdx="2" presStyleCnt="5">
        <dgm:presLayoutVars>
          <dgm:bulletEnabled val="1"/>
        </dgm:presLayoutVars>
      </dgm:prSet>
      <dgm:spPr/>
      <dgm:t>
        <a:bodyPr/>
        <a:lstStyle/>
        <a:p>
          <a:endParaRPr lang="en-US"/>
        </a:p>
      </dgm:t>
    </dgm:pt>
    <dgm:pt modelId="{D82BC332-E25B-47ED-8F14-A8B30FA12544}" type="pres">
      <dgm:prSet presAssocID="{8D12CACB-CC4F-4D02-82DB-F0818B91D8B3}" presName="spaceBetweenRectangles" presStyleCnt="0"/>
      <dgm:spPr/>
    </dgm:pt>
    <dgm:pt modelId="{3DE0627A-45EA-4D8F-8E53-0CF61DCC7345}" type="pres">
      <dgm:prSet presAssocID="{AB50749E-E6B6-4954-A8A9-3AAF8BADF676}" presName="parentLin" presStyleCnt="0"/>
      <dgm:spPr/>
    </dgm:pt>
    <dgm:pt modelId="{8A19D41D-33D0-4CC6-A862-AF9752701876}" type="pres">
      <dgm:prSet presAssocID="{AB50749E-E6B6-4954-A8A9-3AAF8BADF676}" presName="parentLeftMargin" presStyleLbl="node1" presStyleIdx="2" presStyleCnt="5"/>
      <dgm:spPr/>
      <dgm:t>
        <a:bodyPr/>
        <a:lstStyle/>
        <a:p>
          <a:endParaRPr lang="en-US"/>
        </a:p>
      </dgm:t>
    </dgm:pt>
    <dgm:pt modelId="{4330D36A-BF05-4FFD-862B-548905BD951C}" type="pres">
      <dgm:prSet presAssocID="{AB50749E-E6B6-4954-A8A9-3AAF8BADF676}" presName="parentText" presStyleLbl="node1" presStyleIdx="3" presStyleCnt="5">
        <dgm:presLayoutVars>
          <dgm:chMax val="0"/>
          <dgm:bulletEnabled val="1"/>
        </dgm:presLayoutVars>
      </dgm:prSet>
      <dgm:spPr/>
      <dgm:t>
        <a:bodyPr/>
        <a:lstStyle/>
        <a:p>
          <a:endParaRPr lang="en-US"/>
        </a:p>
      </dgm:t>
    </dgm:pt>
    <dgm:pt modelId="{37FAF6DD-9088-4F3F-840B-F595C18EBB1C}" type="pres">
      <dgm:prSet presAssocID="{AB50749E-E6B6-4954-A8A9-3AAF8BADF676}" presName="negativeSpace" presStyleCnt="0"/>
      <dgm:spPr/>
    </dgm:pt>
    <dgm:pt modelId="{05676BD4-87AD-4B71-82DD-D1D37E15DE55}" type="pres">
      <dgm:prSet presAssocID="{AB50749E-E6B6-4954-A8A9-3AAF8BADF676}" presName="childText" presStyleLbl="conFgAcc1" presStyleIdx="3" presStyleCnt="5">
        <dgm:presLayoutVars>
          <dgm:bulletEnabled val="1"/>
        </dgm:presLayoutVars>
      </dgm:prSet>
      <dgm:spPr/>
      <dgm:t>
        <a:bodyPr/>
        <a:lstStyle/>
        <a:p>
          <a:endParaRPr lang="en-US"/>
        </a:p>
      </dgm:t>
    </dgm:pt>
    <dgm:pt modelId="{B1FD636C-22EF-4C91-97FE-6F2AB12272B3}" type="pres">
      <dgm:prSet presAssocID="{3195533F-24EF-4041-8BAE-C7CDBECDAFA0}" presName="spaceBetweenRectangles" presStyleCnt="0"/>
      <dgm:spPr/>
    </dgm:pt>
    <dgm:pt modelId="{5B8B89DF-32F5-46C3-8E1F-ADC92B8D330B}" type="pres">
      <dgm:prSet presAssocID="{58A1B611-E21D-4F32-86C4-A5AB6B117ADE}" presName="parentLin" presStyleCnt="0"/>
      <dgm:spPr/>
    </dgm:pt>
    <dgm:pt modelId="{84507828-05A8-4C5A-A802-0DE18E86CF75}" type="pres">
      <dgm:prSet presAssocID="{58A1B611-E21D-4F32-86C4-A5AB6B117ADE}" presName="parentLeftMargin" presStyleLbl="node1" presStyleIdx="3" presStyleCnt="5"/>
      <dgm:spPr/>
      <dgm:t>
        <a:bodyPr/>
        <a:lstStyle/>
        <a:p>
          <a:endParaRPr lang="en-US"/>
        </a:p>
      </dgm:t>
    </dgm:pt>
    <dgm:pt modelId="{1608D314-AE10-464F-901D-B799F9488374}" type="pres">
      <dgm:prSet presAssocID="{58A1B611-E21D-4F32-86C4-A5AB6B117ADE}" presName="parentText" presStyleLbl="node1" presStyleIdx="4" presStyleCnt="5">
        <dgm:presLayoutVars>
          <dgm:chMax val="0"/>
          <dgm:bulletEnabled val="1"/>
        </dgm:presLayoutVars>
      </dgm:prSet>
      <dgm:spPr/>
      <dgm:t>
        <a:bodyPr/>
        <a:lstStyle/>
        <a:p>
          <a:endParaRPr lang="en-US"/>
        </a:p>
      </dgm:t>
    </dgm:pt>
    <dgm:pt modelId="{3B1F5FF9-9211-4807-9356-33DB7F7B5068}" type="pres">
      <dgm:prSet presAssocID="{58A1B611-E21D-4F32-86C4-A5AB6B117ADE}" presName="negativeSpace" presStyleCnt="0"/>
      <dgm:spPr/>
    </dgm:pt>
    <dgm:pt modelId="{02E74988-2902-4CB2-B38B-1DCCD7CE811C}" type="pres">
      <dgm:prSet presAssocID="{58A1B611-E21D-4F32-86C4-A5AB6B117ADE}" presName="childText" presStyleLbl="conFgAcc1" presStyleIdx="4" presStyleCnt="5">
        <dgm:presLayoutVars>
          <dgm:bulletEnabled val="1"/>
        </dgm:presLayoutVars>
      </dgm:prSet>
      <dgm:spPr/>
      <dgm:t>
        <a:bodyPr/>
        <a:lstStyle/>
        <a:p>
          <a:endParaRPr lang="en-US"/>
        </a:p>
      </dgm:t>
    </dgm:pt>
  </dgm:ptLst>
  <dgm:cxnLst>
    <dgm:cxn modelId="{108E6770-77FD-4D26-AFEF-7FF3AAB6CD91}" srcId="{F7BAAC92-2E8C-45AA-A3BA-2CA560ABE40C}" destId="{AED33DCF-4DA0-4154-A7C7-A8F786F05124}" srcOrd="2" destOrd="0" parTransId="{F655E7FE-4E4D-41BD-96E7-44A4BE873C25}" sibTransId="{74542B61-4029-4E2B-957D-DD3C5C609DF4}"/>
    <dgm:cxn modelId="{04159E65-F8C8-462C-9E34-39937759D0F1}" type="presOf" srcId="{AB50749E-E6B6-4954-A8A9-3AAF8BADF676}" destId="{4330D36A-BF05-4FFD-862B-548905BD951C}" srcOrd="1" destOrd="0" presId="urn:microsoft.com/office/officeart/2005/8/layout/list1"/>
    <dgm:cxn modelId="{C2B1DF8F-974C-4819-860E-26F14DD26305}" type="presOf" srcId="{58A1B611-E21D-4F32-86C4-A5AB6B117ADE}" destId="{1608D314-AE10-464F-901D-B799F9488374}" srcOrd="1" destOrd="0" presId="urn:microsoft.com/office/officeart/2005/8/layout/list1"/>
    <dgm:cxn modelId="{E92E7ADA-7E9E-43AB-8A26-14E17040FD38}" srcId="{358C81C9-7D8A-47CA-A61A-6B1CD0718CF6}" destId="{AB50749E-E6B6-4954-A8A9-3AAF8BADF676}" srcOrd="3" destOrd="0" parTransId="{55CF372B-DB28-4631-8B3D-14AA604196C8}" sibTransId="{3195533F-24EF-4041-8BAE-C7CDBECDAFA0}"/>
    <dgm:cxn modelId="{C4B0053C-167C-4A64-9915-E433511B810B}" srcId="{327B3204-7DB6-4FB3-872C-38E2AF0040FB}" destId="{2AE2A8F2-814F-444E-A7E7-3FBD8E3697E7}" srcOrd="0" destOrd="0" parTransId="{260C8CC4-1F69-4F3B-B49D-D39198C69D2C}" sibTransId="{BAB4B8C3-AF97-49EB-847D-FBCD005BF61E}"/>
    <dgm:cxn modelId="{59434B2E-A013-466E-8AD1-CF577F5FB66A}" type="presOf" srcId="{AB50749E-E6B6-4954-A8A9-3AAF8BADF676}" destId="{8A19D41D-33D0-4CC6-A862-AF9752701876}" srcOrd="0" destOrd="0" presId="urn:microsoft.com/office/officeart/2005/8/layout/list1"/>
    <dgm:cxn modelId="{54276AF1-8207-4CFD-8CDC-259BE19A752F}" type="presOf" srcId="{F7BAAC92-2E8C-45AA-A3BA-2CA560ABE40C}" destId="{562F2C5B-EB89-4E74-91CE-509528A67E04}" srcOrd="1" destOrd="0" presId="urn:microsoft.com/office/officeart/2005/8/layout/list1"/>
    <dgm:cxn modelId="{135E697F-D9E7-4329-8043-AC57A9EA99E9}" srcId="{58A1B611-E21D-4F32-86C4-A5AB6B117ADE}" destId="{68AB77BE-8DBB-44AB-A3CB-117796AB5373}" srcOrd="0" destOrd="0" parTransId="{E5139C28-6D55-4327-B3F2-5E89804F4E4A}" sibTransId="{EA69A7ED-17DE-4B7A-89DB-2EAFE6140607}"/>
    <dgm:cxn modelId="{6ACA2168-227C-45EE-B8B8-691A994BB693}" srcId="{F7BAAC92-2E8C-45AA-A3BA-2CA560ABE40C}" destId="{F0C79187-9316-4B3F-8E41-96B6DF40466A}" srcOrd="1" destOrd="0" parTransId="{8A5794E6-699C-4CF6-AD93-838939BF7C64}" sibTransId="{F9CBEB66-D12A-43E7-BA1F-503A73C86884}"/>
    <dgm:cxn modelId="{7A0FCA31-FD24-45BC-90DD-87D0F413B67E}" srcId="{358C81C9-7D8A-47CA-A61A-6B1CD0718CF6}" destId="{791F12D5-B6F5-42A5-A726-C7B677F798C9}" srcOrd="1" destOrd="0" parTransId="{DCB212DC-92E6-4EED-984B-9CFC5F700F52}" sibTransId="{08B6BE5E-2E6F-44C6-B605-971243AD7740}"/>
    <dgm:cxn modelId="{B9C1C42B-A3A0-4CB5-9FD7-9F3D0FA6403D}" type="presOf" srcId="{7BEA1944-3E54-419E-A733-9D52410A82A5}" destId="{CA2C2E79-87A5-4BE3-8503-A653F11E7BA7}" srcOrd="0" destOrd="0" presId="urn:microsoft.com/office/officeart/2005/8/layout/list1"/>
    <dgm:cxn modelId="{A43C5C81-4A5C-4586-8AA8-7D34A03F1B3D}" type="presOf" srcId="{358C81C9-7D8A-47CA-A61A-6B1CD0718CF6}" destId="{F9FCF6C2-D94B-4C4F-8E54-C9D05D088952}" srcOrd="0" destOrd="0" presId="urn:microsoft.com/office/officeart/2005/8/layout/list1"/>
    <dgm:cxn modelId="{F77A00E1-1D87-40C9-A8BA-2A7E46D4FFD7}" srcId="{358C81C9-7D8A-47CA-A61A-6B1CD0718CF6}" destId="{F7BAAC92-2E8C-45AA-A3BA-2CA560ABE40C}" srcOrd="0" destOrd="0" parTransId="{D1AC14AB-FECF-452B-8B86-AAE7488C7D92}" sibTransId="{3B7D6F52-44AB-4E8B-812F-9C1EC765A905}"/>
    <dgm:cxn modelId="{1E3A9926-398E-4607-974F-4CAB97685309}" type="presOf" srcId="{2AE2A8F2-814F-444E-A7E7-3FBD8E3697E7}" destId="{39EF26DA-C0D4-43E0-B45C-B1B364354FBF}" srcOrd="0" destOrd="0" presId="urn:microsoft.com/office/officeart/2005/8/layout/list1"/>
    <dgm:cxn modelId="{8C73310C-0B33-4CBF-9C95-6DFC1257273E}" srcId="{AB50749E-E6B6-4954-A8A9-3AAF8BADF676}" destId="{80AE95CA-7AB3-4EE4-AEE2-25C5D790D56B}" srcOrd="0" destOrd="0" parTransId="{62F3A135-DA11-48F2-B639-ED6F0A397E1D}" sibTransId="{1ECBE6F1-5E3E-414A-96EE-C186FFC2555B}"/>
    <dgm:cxn modelId="{BA4B2CA6-489F-499F-8210-9A79E2FEE714}" type="presOf" srcId="{F0C79187-9316-4B3F-8E41-96B6DF40466A}" destId="{CA2C2E79-87A5-4BE3-8503-A653F11E7BA7}" srcOrd="0" destOrd="1" presId="urn:microsoft.com/office/officeart/2005/8/layout/list1"/>
    <dgm:cxn modelId="{C857AE7C-EE12-4438-8D3F-DB206BF7A7B1}" type="presOf" srcId="{AED33DCF-4DA0-4154-A7C7-A8F786F05124}" destId="{CA2C2E79-87A5-4BE3-8503-A653F11E7BA7}" srcOrd="0" destOrd="2" presId="urn:microsoft.com/office/officeart/2005/8/layout/list1"/>
    <dgm:cxn modelId="{5C82287B-40F5-4E87-A296-F5F2D45FE0A2}" type="presOf" srcId="{58A1B611-E21D-4F32-86C4-A5AB6B117ADE}" destId="{84507828-05A8-4C5A-A802-0DE18E86CF75}" srcOrd="0" destOrd="0" presId="urn:microsoft.com/office/officeart/2005/8/layout/list1"/>
    <dgm:cxn modelId="{E62215D2-46D5-41BD-981C-5FCC2FF40CED}" type="presOf" srcId="{70DA5D9F-6E03-4F24-A755-22DA4249CD5C}" destId="{B96928B4-F9AD-441B-A0AC-5A271280A0BB}" srcOrd="0" destOrd="0" presId="urn:microsoft.com/office/officeart/2005/8/layout/list1"/>
    <dgm:cxn modelId="{A2088B0D-680E-4609-90C2-369E96DE1F8D}" type="presOf" srcId="{F7BAAC92-2E8C-45AA-A3BA-2CA560ABE40C}" destId="{0A0B7E57-03FE-44B9-A534-9796F0506A64}" srcOrd="0" destOrd="0" presId="urn:microsoft.com/office/officeart/2005/8/layout/list1"/>
    <dgm:cxn modelId="{A8FB9F90-CFC0-462D-BBEE-A608E5E7BEBD}" type="presOf" srcId="{327B3204-7DB6-4FB3-872C-38E2AF0040FB}" destId="{DBBC3D11-1D8C-460E-AD9D-771C33E0E96E}" srcOrd="0" destOrd="0" presId="urn:microsoft.com/office/officeart/2005/8/layout/list1"/>
    <dgm:cxn modelId="{49EE5278-8B80-40E6-A95A-B48B0B70EE14}" type="presOf" srcId="{80AE95CA-7AB3-4EE4-AEE2-25C5D790D56B}" destId="{05676BD4-87AD-4B71-82DD-D1D37E15DE55}" srcOrd="0" destOrd="0" presId="urn:microsoft.com/office/officeart/2005/8/layout/list1"/>
    <dgm:cxn modelId="{C34CD298-5537-409C-AA5F-6E0788A3A482}" type="presOf" srcId="{327B3204-7DB6-4FB3-872C-38E2AF0040FB}" destId="{AEC2844A-27B2-4B69-92FA-6EEF849E4F0B}" srcOrd="1" destOrd="0" presId="urn:microsoft.com/office/officeart/2005/8/layout/list1"/>
    <dgm:cxn modelId="{8948F1D7-6683-48CA-B2FF-478DB23C2D9D}" type="presOf" srcId="{791F12D5-B6F5-42A5-A726-C7B677F798C9}" destId="{7CBE5791-B597-4DAA-A76C-65F471FBFE9D}" srcOrd="0" destOrd="0" presId="urn:microsoft.com/office/officeart/2005/8/layout/list1"/>
    <dgm:cxn modelId="{DAE06597-04A2-4F8E-AF99-2F63A9FA3616}" srcId="{358C81C9-7D8A-47CA-A61A-6B1CD0718CF6}" destId="{58A1B611-E21D-4F32-86C4-A5AB6B117ADE}" srcOrd="4" destOrd="0" parTransId="{88B9F2DB-BAA9-4B55-9B6F-2BD55598B9B4}" sibTransId="{460F6C00-7082-434D-A2C0-A4D76BA9CE8B}"/>
    <dgm:cxn modelId="{B0659807-AD66-4140-93A7-CCC3BAB14849}" srcId="{F7BAAC92-2E8C-45AA-A3BA-2CA560ABE40C}" destId="{7BEA1944-3E54-419E-A733-9D52410A82A5}" srcOrd="0" destOrd="0" parTransId="{D8FC488E-2AF4-4219-9C8C-207B6CCF273C}" sibTransId="{1E499B8F-9776-4F92-9E2D-9741694E13B6}"/>
    <dgm:cxn modelId="{BED131D0-BCA5-4880-83D7-FEED9BFF5337}" type="presOf" srcId="{791F12D5-B6F5-42A5-A726-C7B677F798C9}" destId="{81E1D214-C731-49C7-9B42-4A8423F77464}" srcOrd="1" destOrd="0" presId="urn:microsoft.com/office/officeart/2005/8/layout/list1"/>
    <dgm:cxn modelId="{D6C7A91B-1811-4386-AE9F-5DD603C12748}" type="presOf" srcId="{68AB77BE-8DBB-44AB-A3CB-117796AB5373}" destId="{02E74988-2902-4CB2-B38B-1DCCD7CE811C}" srcOrd="0" destOrd="0" presId="urn:microsoft.com/office/officeart/2005/8/layout/list1"/>
    <dgm:cxn modelId="{EF26791D-4D8E-4304-A0F7-A0DB1AE5F37F}" srcId="{791F12D5-B6F5-42A5-A726-C7B677F798C9}" destId="{70DA5D9F-6E03-4F24-A755-22DA4249CD5C}" srcOrd="0" destOrd="0" parTransId="{8E522929-DD26-490D-ABAF-DBE1FF85F893}" sibTransId="{DD46A3EE-492F-4824-824F-8A9E7C5ECC19}"/>
    <dgm:cxn modelId="{D8E4CB4A-6183-404A-B5C2-5DC026E68113}" srcId="{358C81C9-7D8A-47CA-A61A-6B1CD0718CF6}" destId="{327B3204-7DB6-4FB3-872C-38E2AF0040FB}" srcOrd="2" destOrd="0" parTransId="{58CD65AD-EE3F-428B-AC9A-C8784C8BE0B3}" sibTransId="{8D12CACB-CC4F-4D02-82DB-F0818B91D8B3}"/>
    <dgm:cxn modelId="{07EEAABC-E15E-4606-98C0-B65A690821EE}" type="presParOf" srcId="{F9FCF6C2-D94B-4C4F-8E54-C9D05D088952}" destId="{F96271BA-4E23-43B5-9917-08F86726613D}" srcOrd="0" destOrd="0" presId="urn:microsoft.com/office/officeart/2005/8/layout/list1"/>
    <dgm:cxn modelId="{D6523EFE-4716-45C2-8CBC-63804A44BFB4}" type="presParOf" srcId="{F96271BA-4E23-43B5-9917-08F86726613D}" destId="{0A0B7E57-03FE-44B9-A534-9796F0506A64}" srcOrd="0" destOrd="0" presId="urn:microsoft.com/office/officeart/2005/8/layout/list1"/>
    <dgm:cxn modelId="{504BA560-77A0-4D1E-AA34-3740311B646C}" type="presParOf" srcId="{F96271BA-4E23-43B5-9917-08F86726613D}" destId="{562F2C5B-EB89-4E74-91CE-509528A67E04}" srcOrd="1" destOrd="0" presId="urn:microsoft.com/office/officeart/2005/8/layout/list1"/>
    <dgm:cxn modelId="{5A736B1C-FE2D-4F8B-AA3D-8D9AF4743488}" type="presParOf" srcId="{F9FCF6C2-D94B-4C4F-8E54-C9D05D088952}" destId="{33E05112-2234-40CE-B8B8-4B76BE471B33}" srcOrd="1" destOrd="0" presId="urn:microsoft.com/office/officeart/2005/8/layout/list1"/>
    <dgm:cxn modelId="{4F71CA3B-9944-4A3C-B22E-502E7AA89B81}" type="presParOf" srcId="{F9FCF6C2-D94B-4C4F-8E54-C9D05D088952}" destId="{CA2C2E79-87A5-4BE3-8503-A653F11E7BA7}" srcOrd="2" destOrd="0" presId="urn:microsoft.com/office/officeart/2005/8/layout/list1"/>
    <dgm:cxn modelId="{0A11B47A-84EC-4506-A8EA-A4831396B1D5}" type="presParOf" srcId="{F9FCF6C2-D94B-4C4F-8E54-C9D05D088952}" destId="{C659EBD4-D1BC-41D8-B708-CA185D5C2E46}" srcOrd="3" destOrd="0" presId="urn:microsoft.com/office/officeart/2005/8/layout/list1"/>
    <dgm:cxn modelId="{FF1B730B-9E3D-4F5D-92A6-DAA08540B9F6}" type="presParOf" srcId="{F9FCF6C2-D94B-4C4F-8E54-C9D05D088952}" destId="{8E31B3C4-1DF3-40AC-A33D-9DD5A46D3832}" srcOrd="4" destOrd="0" presId="urn:microsoft.com/office/officeart/2005/8/layout/list1"/>
    <dgm:cxn modelId="{ADB5D2E7-DB18-498A-87DC-B522B612322D}" type="presParOf" srcId="{8E31B3C4-1DF3-40AC-A33D-9DD5A46D3832}" destId="{7CBE5791-B597-4DAA-A76C-65F471FBFE9D}" srcOrd="0" destOrd="0" presId="urn:microsoft.com/office/officeart/2005/8/layout/list1"/>
    <dgm:cxn modelId="{6D8863CD-6649-40A0-9CAC-47CA1E381323}" type="presParOf" srcId="{8E31B3C4-1DF3-40AC-A33D-9DD5A46D3832}" destId="{81E1D214-C731-49C7-9B42-4A8423F77464}" srcOrd="1" destOrd="0" presId="urn:microsoft.com/office/officeart/2005/8/layout/list1"/>
    <dgm:cxn modelId="{F7C3DACE-19B0-4C8F-BF95-143ACF707C1F}" type="presParOf" srcId="{F9FCF6C2-D94B-4C4F-8E54-C9D05D088952}" destId="{43B78B28-9861-4782-BF0C-26F18C8EC1C3}" srcOrd="5" destOrd="0" presId="urn:microsoft.com/office/officeart/2005/8/layout/list1"/>
    <dgm:cxn modelId="{8ACB3891-A48E-431A-BB75-39A9EEA3A659}" type="presParOf" srcId="{F9FCF6C2-D94B-4C4F-8E54-C9D05D088952}" destId="{B96928B4-F9AD-441B-A0AC-5A271280A0BB}" srcOrd="6" destOrd="0" presId="urn:microsoft.com/office/officeart/2005/8/layout/list1"/>
    <dgm:cxn modelId="{5A0EB698-AC60-4D7E-B178-83D23F12896F}" type="presParOf" srcId="{F9FCF6C2-D94B-4C4F-8E54-C9D05D088952}" destId="{6E6B8AE6-BD00-412E-8607-68DC6DFE733F}" srcOrd="7" destOrd="0" presId="urn:microsoft.com/office/officeart/2005/8/layout/list1"/>
    <dgm:cxn modelId="{04FB5DC2-D38B-46FB-9176-565852C1E090}" type="presParOf" srcId="{F9FCF6C2-D94B-4C4F-8E54-C9D05D088952}" destId="{4A1225A7-FEE0-4342-B0F3-042962E5331E}" srcOrd="8" destOrd="0" presId="urn:microsoft.com/office/officeart/2005/8/layout/list1"/>
    <dgm:cxn modelId="{B41BC0F3-A439-4A61-A042-D554AD4876FE}" type="presParOf" srcId="{4A1225A7-FEE0-4342-B0F3-042962E5331E}" destId="{DBBC3D11-1D8C-460E-AD9D-771C33E0E96E}" srcOrd="0" destOrd="0" presId="urn:microsoft.com/office/officeart/2005/8/layout/list1"/>
    <dgm:cxn modelId="{C3A4747C-9490-41D9-9207-40B521ABF69C}" type="presParOf" srcId="{4A1225A7-FEE0-4342-B0F3-042962E5331E}" destId="{AEC2844A-27B2-4B69-92FA-6EEF849E4F0B}" srcOrd="1" destOrd="0" presId="urn:microsoft.com/office/officeart/2005/8/layout/list1"/>
    <dgm:cxn modelId="{A52B5AD5-4EEC-4A34-A997-BD6942EB7482}" type="presParOf" srcId="{F9FCF6C2-D94B-4C4F-8E54-C9D05D088952}" destId="{7D2164B5-058E-4A86-8150-4EB9A1391039}" srcOrd="9" destOrd="0" presId="urn:microsoft.com/office/officeart/2005/8/layout/list1"/>
    <dgm:cxn modelId="{40698FF1-BEA3-467F-AC2B-17F953A9E276}" type="presParOf" srcId="{F9FCF6C2-D94B-4C4F-8E54-C9D05D088952}" destId="{39EF26DA-C0D4-43E0-B45C-B1B364354FBF}" srcOrd="10" destOrd="0" presId="urn:microsoft.com/office/officeart/2005/8/layout/list1"/>
    <dgm:cxn modelId="{823D24E5-8676-4570-B985-B6878F58184A}" type="presParOf" srcId="{F9FCF6C2-D94B-4C4F-8E54-C9D05D088952}" destId="{D82BC332-E25B-47ED-8F14-A8B30FA12544}" srcOrd="11" destOrd="0" presId="urn:microsoft.com/office/officeart/2005/8/layout/list1"/>
    <dgm:cxn modelId="{61C0D4C3-A517-449B-9AD8-9E3940098925}" type="presParOf" srcId="{F9FCF6C2-D94B-4C4F-8E54-C9D05D088952}" destId="{3DE0627A-45EA-4D8F-8E53-0CF61DCC7345}" srcOrd="12" destOrd="0" presId="urn:microsoft.com/office/officeart/2005/8/layout/list1"/>
    <dgm:cxn modelId="{5D16E126-855C-46A2-AFE6-A7425B800516}" type="presParOf" srcId="{3DE0627A-45EA-4D8F-8E53-0CF61DCC7345}" destId="{8A19D41D-33D0-4CC6-A862-AF9752701876}" srcOrd="0" destOrd="0" presId="urn:microsoft.com/office/officeart/2005/8/layout/list1"/>
    <dgm:cxn modelId="{15C98ABE-8239-4A92-88C0-1B0D68E2B8BB}" type="presParOf" srcId="{3DE0627A-45EA-4D8F-8E53-0CF61DCC7345}" destId="{4330D36A-BF05-4FFD-862B-548905BD951C}" srcOrd="1" destOrd="0" presId="urn:microsoft.com/office/officeart/2005/8/layout/list1"/>
    <dgm:cxn modelId="{0CFD1729-3F93-4CD8-A50E-C4A12675C481}" type="presParOf" srcId="{F9FCF6C2-D94B-4C4F-8E54-C9D05D088952}" destId="{37FAF6DD-9088-4F3F-840B-F595C18EBB1C}" srcOrd="13" destOrd="0" presId="urn:microsoft.com/office/officeart/2005/8/layout/list1"/>
    <dgm:cxn modelId="{1F27980C-B0F4-4F75-B3B7-DDDF0E8150A4}" type="presParOf" srcId="{F9FCF6C2-D94B-4C4F-8E54-C9D05D088952}" destId="{05676BD4-87AD-4B71-82DD-D1D37E15DE55}" srcOrd="14" destOrd="0" presId="urn:microsoft.com/office/officeart/2005/8/layout/list1"/>
    <dgm:cxn modelId="{06E84356-F28D-4AAE-BA60-C5933BE1C50E}" type="presParOf" srcId="{F9FCF6C2-D94B-4C4F-8E54-C9D05D088952}" destId="{B1FD636C-22EF-4C91-97FE-6F2AB12272B3}" srcOrd="15" destOrd="0" presId="urn:microsoft.com/office/officeart/2005/8/layout/list1"/>
    <dgm:cxn modelId="{4B5F1EB2-48CC-4087-ADB0-7DA731749C8E}" type="presParOf" srcId="{F9FCF6C2-D94B-4C4F-8E54-C9D05D088952}" destId="{5B8B89DF-32F5-46C3-8E1F-ADC92B8D330B}" srcOrd="16" destOrd="0" presId="urn:microsoft.com/office/officeart/2005/8/layout/list1"/>
    <dgm:cxn modelId="{EA7C063D-25C9-4646-ACE4-03C4A103CBDC}" type="presParOf" srcId="{5B8B89DF-32F5-46C3-8E1F-ADC92B8D330B}" destId="{84507828-05A8-4C5A-A802-0DE18E86CF75}" srcOrd="0" destOrd="0" presId="urn:microsoft.com/office/officeart/2005/8/layout/list1"/>
    <dgm:cxn modelId="{7ABF03FE-C2A4-4344-9D5E-97CBFBDCE422}" type="presParOf" srcId="{5B8B89DF-32F5-46C3-8E1F-ADC92B8D330B}" destId="{1608D314-AE10-464F-901D-B799F9488374}" srcOrd="1" destOrd="0" presId="urn:microsoft.com/office/officeart/2005/8/layout/list1"/>
    <dgm:cxn modelId="{AED8CF01-219F-473D-92B2-60A80038B0A8}" type="presParOf" srcId="{F9FCF6C2-D94B-4C4F-8E54-C9D05D088952}" destId="{3B1F5FF9-9211-4807-9356-33DB7F7B5068}" srcOrd="17" destOrd="0" presId="urn:microsoft.com/office/officeart/2005/8/layout/list1"/>
    <dgm:cxn modelId="{4D0AE242-FECF-49C1-AB2A-3B6AA74BBF31}" type="presParOf" srcId="{F9FCF6C2-D94B-4C4F-8E54-C9D05D088952}" destId="{02E74988-2902-4CB2-B38B-1DCCD7CE811C}"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9" csCatId="colorful" phldr="1"/>
      <dgm:spPr/>
      <dgm:t>
        <a:bodyPr/>
        <a:lstStyle/>
        <a:p>
          <a:endParaRPr lang="en-US"/>
        </a:p>
      </dgm:t>
    </dgm:pt>
    <dgm:pt modelId="{765C364E-FFE1-7943-A969-689732927232}">
      <dgm:prSet phldrT="[Text]"/>
      <dgm:spPr/>
      <dgm:t>
        <a:bodyPr/>
        <a:lstStyle/>
        <a:p>
          <a:r>
            <a:rPr lang="en-US" b="1" dirty="0" smtClean="0"/>
            <a:t>Integration </a:t>
          </a:r>
          <a:r>
            <a:rPr lang="en-US" dirty="0" smtClean="0"/>
            <a:t>– Processes to identify, define, combine, unify, coordinate, control and close activities. </a:t>
          </a:r>
          <a:endParaRPr lang="en-US" dirty="0"/>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smtClean="0"/>
            <a:t>Stakeholder </a:t>
          </a:r>
          <a:r>
            <a:rPr lang="en-US" dirty="0" smtClean="0">
              <a:solidFill>
                <a:schemeClr val="bg1"/>
              </a:solidFill>
            </a:rPr>
            <a:t>- </a:t>
          </a:r>
          <a:r>
            <a:rPr lang="en-US" b="0" i="0" u="none" strike="noStrike" baseline="0" dirty="0" smtClean="0">
              <a:solidFill>
                <a:schemeClr val="bg1"/>
              </a:solidFill>
              <a:latin typeface="+mn-lt"/>
              <a:ea typeface="+mn-ea"/>
              <a:cs typeface="+mn-cs"/>
            </a:rPr>
            <a:t>the processes required to identify and engage the project sponsor, customers and other stakeholders</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smtClean="0"/>
            <a:t>Scope</a:t>
          </a:r>
          <a:r>
            <a:rPr lang="en-US" dirty="0" smtClean="0"/>
            <a:t> </a:t>
          </a:r>
          <a:r>
            <a:rPr lang="en-US" dirty="0" smtClean="0">
              <a:solidFill>
                <a:srgbClr val="FFFFFF"/>
              </a:solidFill>
            </a:rPr>
            <a:t>– the </a:t>
          </a:r>
          <a:r>
            <a:rPr lang="ro-RO" b="0" i="0" u="none" strike="noStrike" baseline="0" dirty="0" smtClean="0">
              <a:solidFill>
                <a:srgbClr val="FFFFFF"/>
              </a:solidFill>
              <a:latin typeface="+mn-lt"/>
              <a:ea typeface="+mn-ea"/>
              <a:cs typeface="+mn-cs"/>
            </a:rPr>
            <a:t>processes required to identify and define the work and deliverables required</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smtClean="0"/>
            <a:t>Resource</a:t>
          </a:r>
          <a:r>
            <a:rPr lang="en-US" dirty="0" smtClean="0"/>
            <a:t> –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identify</a:t>
          </a:r>
          <a:r>
            <a:rPr lang="fr-FR" b="0" i="0" u="none" strike="noStrike" baseline="0" dirty="0" smtClean="0">
              <a:solidFill>
                <a:srgbClr val="FFFFFF"/>
              </a:solidFill>
              <a:latin typeface="+mn-lt"/>
              <a:ea typeface="+mn-ea"/>
              <a:cs typeface="+mn-cs"/>
            </a:rPr>
            <a:t> and </a:t>
          </a:r>
          <a:r>
            <a:rPr lang="fr-FR" b="0" i="0" u="none" strike="noStrike" baseline="0" dirty="0" err="1" smtClean="0">
              <a:solidFill>
                <a:srgbClr val="FFFFFF"/>
              </a:solidFill>
              <a:latin typeface="+mn-lt"/>
              <a:ea typeface="+mn-ea"/>
              <a:cs typeface="+mn-cs"/>
            </a:rPr>
            <a:t>acquire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adequate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resources</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smtClean="0"/>
            <a:t>Time </a:t>
          </a:r>
          <a:r>
            <a:rPr lang="en-US" dirty="0" smtClean="0"/>
            <a:t>–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schedule</a:t>
          </a:r>
          <a:r>
            <a:rPr lang="fr-FR" b="0" i="0" u="none" strike="noStrike" baseline="0" dirty="0" smtClean="0">
              <a:solidFill>
                <a:srgbClr val="FFFFFF"/>
              </a:solidFill>
              <a:latin typeface="+mn-lt"/>
              <a:ea typeface="+mn-ea"/>
              <a:cs typeface="+mn-cs"/>
            </a:rPr>
            <a:t> the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activities</a:t>
          </a:r>
          <a:r>
            <a:rPr lang="fr-FR" b="0" i="0" u="none" strike="noStrike" baseline="0" dirty="0" smtClean="0">
              <a:solidFill>
                <a:srgbClr val="FFFFFF"/>
              </a:solidFill>
              <a:latin typeface="+mn-lt"/>
              <a:ea typeface="+mn-ea"/>
              <a:cs typeface="+mn-cs"/>
            </a:rPr>
            <a:t> and to monitor </a:t>
          </a:r>
          <a:r>
            <a:rPr lang="fr-FR" b="0" i="0" u="none" strike="noStrike" baseline="0" dirty="0" err="1" smtClean="0">
              <a:solidFill>
                <a:srgbClr val="FFFFFF"/>
              </a:solidFill>
              <a:latin typeface="+mn-lt"/>
              <a:ea typeface="+mn-ea"/>
              <a:cs typeface="+mn-cs"/>
            </a:rPr>
            <a:t>progress</a:t>
          </a:r>
          <a:r>
            <a:rPr lang="fr-FR" b="0" i="0" u="none" strike="noStrike" baseline="0" dirty="0" smtClean="0">
              <a:solidFill>
                <a:srgbClr val="FFFFFF"/>
              </a:solidFill>
              <a:latin typeface="+mn-lt"/>
              <a:ea typeface="+mn-ea"/>
              <a:cs typeface="+mn-cs"/>
            </a:rPr>
            <a:t> to control the </a:t>
          </a:r>
          <a:r>
            <a:rPr lang="fr-FR" b="0" i="0" u="none" strike="noStrike" baseline="0" dirty="0" err="1" smtClean="0">
              <a:solidFill>
                <a:srgbClr val="FFFFFF"/>
              </a:solidFill>
              <a:latin typeface="+mn-lt"/>
              <a:ea typeface="+mn-ea"/>
              <a:cs typeface="+mn-cs"/>
            </a:rPr>
            <a:t>schedule</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smtClean="0"/>
            <a:t>Cost</a:t>
          </a:r>
          <a:r>
            <a:rPr lang="en-US" dirty="0" smtClean="0"/>
            <a:t> – 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develop</a:t>
          </a:r>
          <a:r>
            <a:rPr lang="it-IT" b="0" i="0" u="none" strike="noStrike" baseline="0" dirty="0" smtClean="0">
              <a:solidFill>
                <a:srgbClr val="FFFFFF"/>
              </a:solidFill>
              <a:latin typeface="+mn-lt"/>
              <a:ea typeface="+mn-ea"/>
              <a:cs typeface="+mn-cs"/>
            </a:rPr>
            <a:t> the budget and to monitor progress to control </a:t>
          </a:r>
          <a:r>
            <a:rPr lang="it-IT" b="0" i="0" u="none" strike="noStrike" baseline="0" dirty="0" err="1" smtClean="0">
              <a:solidFill>
                <a:srgbClr val="FFFFFF"/>
              </a:solidFill>
              <a:latin typeface="+mn-lt"/>
              <a:ea typeface="+mn-ea"/>
              <a:cs typeface="+mn-cs"/>
            </a:rPr>
            <a:t>costs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smtClean="0"/>
            <a:t>Risk - </a:t>
          </a:r>
          <a:r>
            <a:rPr lang="it-IT" b="0" i="0" u="none" strike="noStrike" baseline="0" dirty="0" smtClean="0">
              <a:solidFill>
                <a:srgbClr val="FFFFFF"/>
              </a:solidFill>
              <a:latin typeface="+mn-lt"/>
              <a:ea typeface="+mn-ea"/>
              <a:cs typeface="+mn-cs"/>
            </a:rPr>
            <a:t>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identify</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manage</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threats</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opportunities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smtClean="0"/>
            <a:t>Quality</a:t>
          </a:r>
          <a:r>
            <a:rPr lang="en-US" dirty="0" smtClean="0"/>
            <a:t> - </a:t>
          </a:r>
          <a:r>
            <a:rPr lang="en-US" b="0" i="0" u="none" strike="noStrike" baseline="0" dirty="0" smtClean="0">
              <a:solidFill>
                <a:srgbClr val="FFFFFF"/>
              </a:solidFill>
              <a:latin typeface="+mn-lt"/>
              <a:ea typeface="+mn-ea"/>
              <a:cs typeface="+mn-cs"/>
            </a:rPr>
            <a:t>the processes required to plan and establish quality assurance and control</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smtClean="0"/>
            <a:t>Procurement</a:t>
          </a:r>
          <a:r>
            <a:rPr lang="en-US" dirty="0" smtClean="0"/>
            <a:t> - </a:t>
          </a:r>
          <a:r>
            <a:rPr lang="ro-RO" b="0" i="0" u="none" strike="noStrike" baseline="0" dirty="0" smtClean="0">
              <a:solidFill>
                <a:srgbClr val="FFFFFF"/>
              </a:solidFill>
              <a:latin typeface="+mn-lt"/>
              <a:ea typeface="+mn-ea"/>
              <a:cs typeface="+mn-cs"/>
            </a:rPr>
            <a:t>the processes required to plan and acquire products, services or results, and to manage supplier relationships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smtClean="0"/>
            <a:t>Communication</a:t>
          </a:r>
          <a:r>
            <a:rPr lang="en-US" dirty="0" smtClean="0"/>
            <a:t> </a:t>
          </a:r>
          <a:r>
            <a:rPr lang="en-US" dirty="0" smtClean="0">
              <a:solidFill>
                <a:srgbClr val="FFFFFF"/>
              </a:solidFill>
            </a:rPr>
            <a:t>- </a:t>
          </a:r>
          <a:r>
            <a:rPr lang="ro-RO" b="0" i="0" u="none" strike="noStrike" baseline="0" dirty="0" smtClean="0">
              <a:solidFill>
                <a:srgbClr val="FFFFFF"/>
              </a:solidFill>
              <a:latin typeface="+mn-lt"/>
              <a:ea typeface="+mn-ea"/>
              <a:cs typeface="+mn-cs"/>
            </a:rPr>
            <a:t>includes the processes required to plan, manage and distribute information relevant to the project</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8B2B74BD-F4C3-6346-9EBB-984AC55E0DE5}" srcId="{68351C7E-3511-F64F-8AFF-DF6D90880A44}" destId="{60A3409E-4863-1341-BD97-F541DB7A4A9C}" srcOrd="6" destOrd="0" parTransId="{250F21C1-E306-A14D-AD07-780B57C32C8D}" sibTransId="{A9A58F58-87A6-B042-A32F-D913026DE164}"/>
    <dgm:cxn modelId="{B5280D96-8A31-4245-AE6A-D600FF3BB2AC}" type="presOf" srcId="{68351C7E-3511-F64F-8AFF-DF6D90880A44}" destId="{67CA0C4A-4EB9-0242-8CE2-C4456F4BD0EE}" srcOrd="0" destOrd="0" presId="urn:microsoft.com/office/officeart/2005/8/layout/vList2"/>
    <dgm:cxn modelId="{4FF3DB09-7356-FD4D-810B-25234CB8E397}" srcId="{68351C7E-3511-F64F-8AFF-DF6D90880A44}" destId="{D9EEBDDA-F485-8C41-9D72-269C0635139B}" srcOrd="9" destOrd="0" parTransId="{1899399A-1810-9F43-8C18-25F1C31FB513}" sibTransId="{2644F38D-AF27-654B-BA40-5C264AEACC8D}"/>
    <dgm:cxn modelId="{B64D6B34-406F-2246-AAFA-E9E4ECDCBAC3}" srcId="{68351C7E-3511-F64F-8AFF-DF6D90880A44}" destId="{765C364E-FFE1-7943-A969-689732927232}" srcOrd="0" destOrd="0" parTransId="{A70E618D-F92F-B441-A701-179AE3BE85FC}" sibTransId="{293BDCC7-AEB6-E446-976B-6B31BADAD1BD}"/>
    <dgm:cxn modelId="{4B7C68A9-636B-4364-9095-9E7837C9431B}" type="presOf" srcId="{EF498A20-CE48-F342-9564-AE289BC3970E}" destId="{3BE4A024-E0DC-C147-A213-84268E3DCE89}" srcOrd="0" destOrd="0" presId="urn:microsoft.com/office/officeart/2005/8/layout/vList2"/>
    <dgm:cxn modelId="{7E7A7B8E-74AF-E841-AD75-54A916900962}" srcId="{68351C7E-3511-F64F-8AFF-DF6D90880A44}" destId="{DB8916F6-48A9-624D-8CE5-BF6380660AD5}" srcOrd="3" destOrd="0" parTransId="{BCD74AF9-5D5C-E146-9B5C-B27473F45ABA}" sibTransId="{EE87E2A5-6887-6E4E-A399-4948B4592494}"/>
    <dgm:cxn modelId="{2840C190-5146-42B8-92CF-5EDB0D914B3C}" type="presOf" srcId="{F0D6D355-AD47-164B-A039-3CA598DB2983}" destId="{06DFF9EA-FDD8-3F40-AFBE-1B9984291320}" srcOrd="0" destOrd="0" presId="urn:microsoft.com/office/officeart/2005/8/layout/vList2"/>
    <dgm:cxn modelId="{11661BD9-E726-9A4A-8F97-DB565D5183DE}" srcId="{68351C7E-3511-F64F-8AFF-DF6D90880A44}" destId="{EF498A20-CE48-F342-9564-AE289BC3970E}" srcOrd="8" destOrd="0" parTransId="{55505C15-45FE-7340-8E7B-83668F789153}" sibTransId="{0D2505D2-387B-EB4E-A31C-479A0F4F32DE}"/>
    <dgm:cxn modelId="{68CB3B09-F833-694B-81EE-5E4690335C67}" srcId="{68351C7E-3511-F64F-8AFF-DF6D90880A44}" destId="{481E5855-B229-EC48-A1BF-2F05C156B0A9}" srcOrd="2" destOrd="0" parTransId="{BC9D9042-1B99-D34F-BCD5-81E9CEB61D25}" sibTransId="{31EAC3DD-51FF-0E42-A7E2-771846717958}"/>
    <dgm:cxn modelId="{7F84B8A1-D126-4155-BECF-37B5AE44A08C}" type="presOf" srcId="{D9EEBDDA-F485-8C41-9D72-269C0635139B}" destId="{A13531B9-08C9-8244-8349-1F4B8B1EC114}" srcOrd="0" destOrd="0" presId="urn:microsoft.com/office/officeart/2005/8/layout/vList2"/>
    <dgm:cxn modelId="{6D2A1D10-0D7F-49B1-A7A1-2C740D85AFA9}" type="presOf" srcId="{60A3409E-4863-1341-BD97-F541DB7A4A9C}" destId="{63D07863-BC66-464A-A2E9-8CFDD284689C}" srcOrd="0" destOrd="0" presId="urn:microsoft.com/office/officeart/2005/8/layout/vList2"/>
    <dgm:cxn modelId="{D13F2A2B-A201-4945-85BD-C4865DA7F271}" srcId="{68351C7E-3511-F64F-8AFF-DF6D90880A44}" destId="{F0D6D355-AD47-164B-A039-3CA598DB2983}" srcOrd="4" destOrd="0" parTransId="{142E7AD0-0768-FF41-8C05-92741120898F}" sibTransId="{7822A006-38BD-F545-9C96-4E16B27165E8}"/>
    <dgm:cxn modelId="{554E2EF1-8619-6640-8D59-7E653AC8CAA8}" srcId="{68351C7E-3511-F64F-8AFF-DF6D90880A44}" destId="{D81A048E-101D-B449-8395-5FAD744EDEA7}" srcOrd="7" destOrd="0" parTransId="{3D57D0EC-0E97-F646-93D3-03CD17005348}" sibTransId="{FDA3663A-8561-9046-84FA-32AA166C0CDA}"/>
    <dgm:cxn modelId="{4CA04DA0-D65D-B641-B410-FC3E6207EC5A}" srcId="{68351C7E-3511-F64F-8AFF-DF6D90880A44}" destId="{35393704-C381-3D4B-A74B-C727C239FAEB}" srcOrd="5" destOrd="0" parTransId="{F2134909-9500-EC49-8F45-55E6047A8D3E}" sibTransId="{9D17E832-766A-6D48-A5AC-F4AA9C52893F}"/>
    <dgm:cxn modelId="{991C30A2-75BF-48CC-97CF-0F09AD5F9691}" type="presOf" srcId="{35393704-C381-3D4B-A74B-C727C239FAEB}" destId="{B8A16648-F579-FC4E-90F2-AC6A9BD43018}" srcOrd="0" destOrd="0" presId="urn:microsoft.com/office/officeart/2005/8/layout/vList2"/>
    <dgm:cxn modelId="{B22C9825-0F7A-41B5-96D5-89343FD2468A}" type="presOf" srcId="{D81A048E-101D-B449-8395-5FAD744EDEA7}" destId="{430FF9CE-198B-9C4E-88BE-41D483685549}" srcOrd="0" destOrd="0" presId="urn:microsoft.com/office/officeart/2005/8/layout/vList2"/>
    <dgm:cxn modelId="{85A43030-55E5-456C-B289-DB2B32649FF5}" type="presOf" srcId="{765C364E-FFE1-7943-A969-689732927232}" destId="{9057C108-12B1-3241-B5A9-6258AD84E01A}" srcOrd="0" destOrd="0" presId="urn:microsoft.com/office/officeart/2005/8/layout/vList2"/>
    <dgm:cxn modelId="{20146D50-AD19-4282-B512-2293E73062E0}" type="presOf" srcId="{481E5855-B229-EC48-A1BF-2F05C156B0A9}" destId="{BA0EC223-E715-514F-848E-1BD21B51BF38}" srcOrd="0" destOrd="0" presId="urn:microsoft.com/office/officeart/2005/8/layout/vList2"/>
    <dgm:cxn modelId="{B96119F3-1CFC-4F95-9D8C-08CBF7188DC4}" type="presOf" srcId="{DB8916F6-48A9-624D-8CE5-BF6380660AD5}" destId="{69B12170-6F58-0147-8FB4-8FA56A393943}" srcOrd="0" destOrd="0" presId="urn:microsoft.com/office/officeart/2005/8/layout/vList2"/>
    <dgm:cxn modelId="{E9C175E8-E055-0B44-B493-9676288E553E}" srcId="{68351C7E-3511-F64F-8AFF-DF6D90880A44}" destId="{D44FA220-103B-4942-A4DD-EF129BFCF7B9}" srcOrd="1" destOrd="0" parTransId="{9F251ED8-6DFF-7242-8E1E-B40162E090F8}" sibTransId="{45AC343C-AEE8-D84F-95CC-54EE3D97CB15}"/>
    <dgm:cxn modelId="{46A75116-061A-40E6-8913-CB7626FE3D54}" type="presOf" srcId="{D44FA220-103B-4942-A4DD-EF129BFCF7B9}" destId="{527E1838-485C-0E4F-B86C-394964E54C9B}" srcOrd="0" destOrd="0" presId="urn:microsoft.com/office/officeart/2005/8/layout/vList2"/>
    <dgm:cxn modelId="{6D2A073C-66D5-4A26-9975-B1A4BF0C2E23}" type="presParOf" srcId="{67CA0C4A-4EB9-0242-8CE2-C4456F4BD0EE}" destId="{9057C108-12B1-3241-B5A9-6258AD84E01A}" srcOrd="0" destOrd="0" presId="urn:microsoft.com/office/officeart/2005/8/layout/vList2"/>
    <dgm:cxn modelId="{E1D60F6B-D079-4456-9392-63CE96BD0D34}" type="presParOf" srcId="{67CA0C4A-4EB9-0242-8CE2-C4456F4BD0EE}" destId="{A5C17B00-F907-A04E-9B6E-01A31C9481A1}" srcOrd="1" destOrd="0" presId="urn:microsoft.com/office/officeart/2005/8/layout/vList2"/>
    <dgm:cxn modelId="{7142A390-F2B7-4148-8E4E-756B8A9DA40A}" type="presParOf" srcId="{67CA0C4A-4EB9-0242-8CE2-C4456F4BD0EE}" destId="{527E1838-485C-0E4F-B86C-394964E54C9B}" srcOrd="2" destOrd="0" presId="urn:microsoft.com/office/officeart/2005/8/layout/vList2"/>
    <dgm:cxn modelId="{40BE16FE-627E-4DE8-9601-44ABF503F0F5}" type="presParOf" srcId="{67CA0C4A-4EB9-0242-8CE2-C4456F4BD0EE}" destId="{8BBA8312-F150-0E40-9347-305A5A9D609B}" srcOrd="3" destOrd="0" presId="urn:microsoft.com/office/officeart/2005/8/layout/vList2"/>
    <dgm:cxn modelId="{2BD2F78C-976B-4D0A-AFC3-9E4353CA59BC}" type="presParOf" srcId="{67CA0C4A-4EB9-0242-8CE2-C4456F4BD0EE}" destId="{BA0EC223-E715-514F-848E-1BD21B51BF38}" srcOrd="4" destOrd="0" presId="urn:microsoft.com/office/officeart/2005/8/layout/vList2"/>
    <dgm:cxn modelId="{4F0D9B10-F390-49D2-8658-A065F2861717}" type="presParOf" srcId="{67CA0C4A-4EB9-0242-8CE2-C4456F4BD0EE}" destId="{38AD3751-1121-6E47-85FE-9CAF2D19D0DD}" srcOrd="5" destOrd="0" presId="urn:microsoft.com/office/officeart/2005/8/layout/vList2"/>
    <dgm:cxn modelId="{0CE8284D-1869-498D-8FB0-6765D062F0D5}" type="presParOf" srcId="{67CA0C4A-4EB9-0242-8CE2-C4456F4BD0EE}" destId="{69B12170-6F58-0147-8FB4-8FA56A393943}" srcOrd="6" destOrd="0" presId="urn:microsoft.com/office/officeart/2005/8/layout/vList2"/>
    <dgm:cxn modelId="{1D99A4C6-84D7-4470-94E9-CD9888D320C4}" type="presParOf" srcId="{67CA0C4A-4EB9-0242-8CE2-C4456F4BD0EE}" destId="{BB33112F-4F5C-9A4F-8036-E0A40B139178}" srcOrd="7" destOrd="0" presId="urn:microsoft.com/office/officeart/2005/8/layout/vList2"/>
    <dgm:cxn modelId="{315BFD14-1015-4D63-BEF0-659DA601557C}" type="presParOf" srcId="{67CA0C4A-4EB9-0242-8CE2-C4456F4BD0EE}" destId="{06DFF9EA-FDD8-3F40-AFBE-1B9984291320}" srcOrd="8" destOrd="0" presId="urn:microsoft.com/office/officeart/2005/8/layout/vList2"/>
    <dgm:cxn modelId="{4FF5B30D-B865-41E4-B7BF-AF69BB621B6C}" type="presParOf" srcId="{67CA0C4A-4EB9-0242-8CE2-C4456F4BD0EE}" destId="{24D32F3D-80C9-0041-B7BC-D797267444E6}" srcOrd="9" destOrd="0" presId="urn:microsoft.com/office/officeart/2005/8/layout/vList2"/>
    <dgm:cxn modelId="{C3F9C301-8D9A-46E7-9FEF-39F5ACA1698C}" type="presParOf" srcId="{67CA0C4A-4EB9-0242-8CE2-C4456F4BD0EE}" destId="{B8A16648-F579-FC4E-90F2-AC6A9BD43018}" srcOrd="10" destOrd="0" presId="urn:microsoft.com/office/officeart/2005/8/layout/vList2"/>
    <dgm:cxn modelId="{7EDB32E0-30BC-4B9F-B9C1-788507332948}" type="presParOf" srcId="{67CA0C4A-4EB9-0242-8CE2-C4456F4BD0EE}" destId="{2256EAD6-6281-9542-BF58-F4374B3AED27}" srcOrd="11" destOrd="0" presId="urn:microsoft.com/office/officeart/2005/8/layout/vList2"/>
    <dgm:cxn modelId="{047D7F2F-A35B-48E1-AF86-45BF7F4A8D1C}" type="presParOf" srcId="{67CA0C4A-4EB9-0242-8CE2-C4456F4BD0EE}" destId="{63D07863-BC66-464A-A2E9-8CFDD284689C}" srcOrd="12" destOrd="0" presId="urn:microsoft.com/office/officeart/2005/8/layout/vList2"/>
    <dgm:cxn modelId="{C88411DD-24D0-4FF8-B215-E033F22FB5A4}" type="presParOf" srcId="{67CA0C4A-4EB9-0242-8CE2-C4456F4BD0EE}" destId="{A599C3B2-D011-7F4D-873C-FD539E9C921B}" srcOrd="13" destOrd="0" presId="urn:microsoft.com/office/officeart/2005/8/layout/vList2"/>
    <dgm:cxn modelId="{C4E543ED-92CC-4C85-9958-63B5B1EB4091}" type="presParOf" srcId="{67CA0C4A-4EB9-0242-8CE2-C4456F4BD0EE}" destId="{430FF9CE-198B-9C4E-88BE-41D483685549}" srcOrd="14" destOrd="0" presId="urn:microsoft.com/office/officeart/2005/8/layout/vList2"/>
    <dgm:cxn modelId="{304E1921-E055-4519-9CAA-4A1EF4092E56}" type="presParOf" srcId="{67CA0C4A-4EB9-0242-8CE2-C4456F4BD0EE}" destId="{C8921718-57E3-834A-8AC3-89EE690FA1FC}" srcOrd="15" destOrd="0" presId="urn:microsoft.com/office/officeart/2005/8/layout/vList2"/>
    <dgm:cxn modelId="{4EA3A15C-5ABF-4DDF-A8D7-EA361F1E564E}" type="presParOf" srcId="{67CA0C4A-4EB9-0242-8CE2-C4456F4BD0EE}" destId="{3BE4A024-E0DC-C147-A213-84268E3DCE89}" srcOrd="16" destOrd="0" presId="urn:microsoft.com/office/officeart/2005/8/layout/vList2"/>
    <dgm:cxn modelId="{9A3AE17D-ECA5-442B-B4C3-7BC17A018454}" type="presParOf" srcId="{67CA0C4A-4EB9-0242-8CE2-C4456F4BD0EE}" destId="{4D9ADFF0-0F18-A748-9F4E-25DE50971FC6}" srcOrd="17" destOrd="0" presId="urn:microsoft.com/office/officeart/2005/8/layout/vList2"/>
    <dgm:cxn modelId="{03F5FE04-ED6B-4AD4-9F15-228D234C2DFE}"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smtClean="0"/>
            <a:t>1. Stability of the overall project context</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smtClean="0"/>
            <a:t>2. Number of distinct disciplines, methods, or approaches involved in performing the project</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smtClean="0"/>
            <a:t>3. Magnitude of legal, social, or environmental implications from performing the project</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smtClean="0"/>
            <a:t>4. Overall expected financial impact (positive or negative) on the project’s stakeholders  </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smtClean="0"/>
            <a:t>5. Strategic importance of the project to the organization or organizations involved</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smtClean="0"/>
            <a:t>6. Stakeholder cohesion regarding the characteristics of the product of the project</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smtClean="0"/>
            <a:t>7. Stakeholder cohesion regarding the characteristics of the product of the project</a:t>
          </a:r>
          <a:endParaRPr lang="en-US" dirty="0"/>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880101F8-0180-7A4E-ADF9-62FCEE8E3063}" srcId="{EB22BBBA-2BC5-5D4A-86EA-20CDBD0F16C7}" destId="{1AAB5E35-03F7-A642-9AF3-2C3D3BA1249E}" srcOrd="2" destOrd="0" parTransId="{DD8D711E-E9E1-D24A-B2BF-04930111A7D6}" sibTransId="{DB516EC6-9DE6-A648-AEAF-43E85F965AF9}"/>
    <dgm:cxn modelId="{CE5E4E40-77DF-F54F-8170-56B06C57F445}" srcId="{EB22BBBA-2BC5-5D4A-86EA-20CDBD0F16C7}" destId="{039199A8-59DF-654D-9678-19E160C82A29}" srcOrd="5" destOrd="0" parTransId="{26268370-118A-2141-BC52-A56448354491}" sibTransId="{F4B63CC5-28D2-554D-B588-4630883AF987}"/>
    <dgm:cxn modelId="{BDC3EEC4-AA23-4CB8-B81F-7F16B82EEC0F}" type="presOf" srcId="{EB22BBBA-2BC5-5D4A-86EA-20CDBD0F16C7}" destId="{614E70E5-E916-FA4C-BF52-75E9A5E80B13}" srcOrd="0" destOrd="0" presId="urn:microsoft.com/office/officeart/2008/layout/LinedList"/>
    <dgm:cxn modelId="{98DD8FC3-A1AC-4A30-8044-9974502BF3AA}" type="presOf" srcId="{9EDA6F75-7B62-3946-B0FB-1ACF9B9160C2}" destId="{D34D6855-ABB4-4F45-84DE-7F673CE3F867}" srcOrd="0" destOrd="0" presId="urn:microsoft.com/office/officeart/2008/layout/LinedList"/>
    <dgm:cxn modelId="{7001BF4F-EA15-1246-AC3E-563F2A4169E1}" srcId="{EB22BBBA-2BC5-5D4A-86EA-20CDBD0F16C7}" destId="{0CED54F4-D38B-E84D-9A36-4A7DD9DE41C6}" srcOrd="1" destOrd="0" parTransId="{116CCA20-5060-0C44-8271-C2AC4F14CFEF}" sibTransId="{39A75F44-8B34-6F48-B169-1E199D52CA78}"/>
    <dgm:cxn modelId="{7BAD5C12-9182-6B42-BC20-304A650A4F90}" srcId="{EB22BBBA-2BC5-5D4A-86EA-20CDBD0F16C7}" destId="{6A91052D-B246-734D-A617-5195FA309F5B}" srcOrd="4" destOrd="0" parTransId="{EBF3AB7B-7ABA-B64C-8DB5-0EF257941763}" sibTransId="{621984FA-0E4E-AA46-BEE6-C5FCBF7FC6DF}"/>
    <dgm:cxn modelId="{F99D6D95-B60A-4300-92E3-E41DBF2C2B28}" type="presOf" srcId="{0CED54F4-D38B-E84D-9A36-4A7DD9DE41C6}" destId="{1CBC169A-6BAD-C24C-851D-67D23BFF6381}" srcOrd="0" destOrd="0" presId="urn:microsoft.com/office/officeart/2008/layout/LinedList"/>
    <dgm:cxn modelId="{506F01C6-93BC-8A40-9053-62B05A2A1C43}" srcId="{EB22BBBA-2BC5-5D4A-86EA-20CDBD0F16C7}" destId="{3A75DC66-7846-974F-B3A9-F991E008A0AC}" srcOrd="6" destOrd="0" parTransId="{1FA8B34B-FB9F-3E47-BC5E-452705D842B8}" sibTransId="{A1919846-CA3A-DC43-9A48-38E04E1DFF9D}"/>
    <dgm:cxn modelId="{145CBBDC-8E64-45A1-AE6A-B07A0DF80F57}" type="presOf" srcId="{3A75DC66-7846-974F-B3A9-F991E008A0AC}" destId="{16E8313E-ECD1-3A42-B974-291235ADBFFD}" srcOrd="0" destOrd="0" presId="urn:microsoft.com/office/officeart/2008/layout/LinedList"/>
    <dgm:cxn modelId="{8BC00F57-E986-4365-9E75-F048930504CA}" type="presOf" srcId="{039199A8-59DF-654D-9678-19E160C82A29}" destId="{A7650C76-6336-084E-BCC7-959B980ADF23}" srcOrd="0" destOrd="0" presId="urn:microsoft.com/office/officeart/2008/layout/LinedList"/>
    <dgm:cxn modelId="{F57BC98D-0D3D-F042-9AC2-BBCBF6256D4E}" srcId="{EB22BBBA-2BC5-5D4A-86EA-20CDBD0F16C7}" destId="{9EDA6F75-7B62-3946-B0FB-1ACF9B9160C2}" srcOrd="0" destOrd="0" parTransId="{F1E4B602-4C4B-5440-B133-E2F78F845778}" sibTransId="{6EDE2B0F-CB3E-8240-906B-F88519E55B6C}"/>
    <dgm:cxn modelId="{7E956174-C523-4D51-B91F-9DBCE096E77F}" type="presOf" srcId="{6A91052D-B246-734D-A617-5195FA309F5B}" destId="{63BCE5E0-6685-0547-809F-ED88691AEF4D}" srcOrd="0" destOrd="0" presId="urn:microsoft.com/office/officeart/2008/layout/LinedList"/>
    <dgm:cxn modelId="{96604529-985B-4990-B058-84AF51C2E4B4}" type="presOf" srcId="{EEEBA845-12AA-C24A-8A0C-36C70D589F30}" destId="{FFECE014-C19E-7D4A-AF6C-4A31F25C67CC}" srcOrd="0" destOrd="0" presId="urn:microsoft.com/office/officeart/2008/layout/LinedList"/>
    <dgm:cxn modelId="{F736C0FA-0536-4A1C-9F25-D91613E4B18A}" type="presOf" srcId="{1AAB5E35-03F7-A642-9AF3-2C3D3BA1249E}" destId="{49CFB413-BD08-FF45-9616-B8DDA3D75121}" srcOrd="0" destOrd="0" presId="urn:microsoft.com/office/officeart/2008/layout/LinedList"/>
    <dgm:cxn modelId="{92B85A18-8F7F-CC48-A0FA-CD079DABE680}" srcId="{EB22BBBA-2BC5-5D4A-86EA-20CDBD0F16C7}" destId="{EEEBA845-12AA-C24A-8A0C-36C70D589F30}" srcOrd="3" destOrd="0" parTransId="{40FDEDD5-4655-E749-8AA5-4619AB2539A9}" sibTransId="{0580A904-CC77-B149-8709-F64D3839A3AC}"/>
    <dgm:cxn modelId="{02256EC7-038A-4F45-84E8-5233A5817C91}" type="presParOf" srcId="{614E70E5-E916-FA4C-BF52-75E9A5E80B13}" destId="{5A61DAF1-6446-3D45-9FB1-C1B6D9C3B76C}" srcOrd="0" destOrd="0" presId="urn:microsoft.com/office/officeart/2008/layout/LinedList"/>
    <dgm:cxn modelId="{5077A634-A14F-4C63-875B-4B35D32ABFBD}" type="presParOf" srcId="{614E70E5-E916-FA4C-BF52-75E9A5E80B13}" destId="{2D6755C0-57A0-E64D-82DF-60C2F46E6CB1}" srcOrd="1" destOrd="0" presId="urn:microsoft.com/office/officeart/2008/layout/LinedList"/>
    <dgm:cxn modelId="{9E3BCFBF-4545-437D-BEF6-E147AD43168D}" type="presParOf" srcId="{2D6755C0-57A0-E64D-82DF-60C2F46E6CB1}" destId="{D34D6855-ABB4-4F45-84DE-7F673CE3F867}" srcOrd="0" destOrd="0" presId="urn:microsoft.com/office/officeart/2008/layout/LinedList"/>
    <dgm:cxn modelId="{18C77BCC-B8CF-4BEF-B52A-79BD2BCFC74C}" type="presParOf" srcId="{2D6755C0-57A0-E64D-82DF-60C2F46E6CB1}" destId="{E15E4509-5315-9543-9BEA-158D66D0DE0C}" srcOrd="1" destOrd="0" presId="urn:microsoft.com/office/officeart/2008/layout/LinedList"/>
    <dgm:cxn modelId="{74AA58C7-A2DF-4A3C-88A0-162D88D15DF5}" type="presParOf" srcId="{614E70E5-E916-FA4C-BF52-75E9A5E80B13}" destId="{08E33461-3DCF-C142-8E22-C51B5E1E77C6}" srcOrd="2" destOrd="0" presId="urn:microsoft.com/office/officeart/2008/layout/LinedList"/>
    <dgm:cxn modelId="{EFC05A4F-28F5-414F-AA1A-C363F9A86B17}" type="presParOf" srcId="{614E70E5-E916-FA4C-BF52-75E9A5E80B13}" destId="{87799709-473F-104B-B614-1FBF3A2390F2}" srcOrd="3" destOrd="0" presId="urn:microsoft.com/office/officeart/2008/layout/LinedList"/>
    <dgm:cxn modelId="{7D19046F-101C-4C9C-9482-3FBB3F1F5474}" type="presParOf" srcId="{87799709-473F-104B-B614-1FBF3A2390F2}" destId="{1CBC169A-6BAD-C24C-851D-67D23BFF6381}" srcOrd="0" destOrd="0" presId="urn:microsoft.com/office/officeart/2008/layout/LinedList"/>
    <dgm:cxn modelId="{E1E8B67D-79ED-47EC-B19C-6CA4878B0185}" type="presParOf" srcId="{87799709-473F-104B-B614-1FBF3A2390F2}" destId="{344F6D38-6B34-B84E-9032-532FB8CDC5EE}" srcOrd="1" destOrd="0" presId="urn:microsoft.com/office/officeart/2008/layout/LinedList"/>
    <dgm:cxn modelId="{AF2E4D29-AC37-4A00-B129-745A4832BCD2}" type="presParOf" srcId="{614E70E5-E916-FA4C-BF52-75E9A5E80B13}" destId="{487A030E-88B6-6348-AC93-01BC333E8047}" srcOrd="4" destOrd="0" presId="urn:microsoft.com/office/officeart/2008/layout/LinedList"/>
    <dgm:cxn modelId="{55B3576F-0AB8-448F-A967-06DE3AE69DFC}" type="presParOf" srcId="{614E70E5-E916-FA4C-BF52-75E9A5E80B13}" destId="{47A8C3E2-53F8-C745-B122-06E9926640D2}" srcOrd="5" destOrd="0" presId="urn:microsoft.com/office/officeart/2008/layout/LinedList"/>
    <dgm:cxn modelId="{D85B9252-6CB6-4597-98BE-13768F28615D}" type="presParOf" srcId="{47A8C3E2-53F8-C745-B122-06E9926640D2}" destId="{49CFB413-BD08-FF45-9616-B8DDA3D75121}" srcOrd="0" destOrd="0" presId="urn:microsoft.com/office/officeart/2008/layout/LinedList"/>
    <dgm:cxn modelId="{D969D441-4F70-466B-A621-FAFEB4C7044F}" type="presParOf" srcId="{47A8C3E2-53F8-C745-B122-06E9926640D2}" destId="{982EDF2F-4DBC-6441-BA00-9CCCA6FA8CE3}" srcOrd="1" destOrd="0" presId="urn:microsoft.com/office/officeart/2008/layout/LinedList"/>
    <dgm:cxn modelId="{4DD29146-FEBC-4193-8095-955734AF55F8}" type="presParOf" srcId="{614E70E5-E916-FA4C-BF52-75E9A5E80B13}" destId="{DCED77E5-FFCC-E24A-99C1-0BE6BA91E7AC}" srcOrd="6" destOrd="0" presId="urn:microsoft.com/office/officeart/2008/layout/LinedList"/>
    <dgm:cxn modelId="{1CC20483-ABEA-49EC-8AF5-6D4CF23755F3}" type="presParOf" srcId="{614E70E5-E916-FA4C-BF52-75E9A5E80B13}" destId="{9884BB6A-53EC-1448-9C25-672432C8FD01}" srcOrd="7" destOrd="0" presId="urn:microsoft.com/office/officeart/2008/layout/LinedList"/>
    <dgm:cxn modelId="{5ACC76CF-9D4E-418D-BB1C-66219EAC744D}" type="presParOf" srcId="{9884BB6A-53EC-1448-9C25-672432C8FD01}" destId="{FFECE014-C19E-7D4A-AF6C-4A31F25C67CC}" srcOrd="0" destOrd="0" presId="urn:microsoft.com/office/officeart/2008/layout/LinedList"/>
    <dgm:cxn modelId="{8EBB8897-0BBD-4EB8-BCD1-AC10935F4A02}" type="presParOf" srcId="{9884BB6A-53EC-1448-9C25-672432C8FD01}" destId="{CD68DD7A-8EA8-EA43-8FA3-FD83EED5720E}" srcOrd="1" destOrd="0" presId="urn:microsoft.com/office/officeart/2008/layout/LinedList"/>
    <dgm:cxn modelId="{C1A4C061-61C3-4B57-8DB5-405827DE502D}" type="presParOf" srcId="{614E70E5-E916-FA4C-BF52-75E9A5E80B13}" destId="{BC93FDF2-9EA3-714B-B477-6E8980099F18}" srcOrd="8" destOrd="0" presId="urn:microsoft.com/office/officeart/2008/layout/LinedList"/>
    <dgm:cxn modelId="{339FCEA6-9917-4188-BAD4-A41FC82AA8B4}" type="presParOf" srcId="{614E70E5-E916-FA4C-BF52-75E9A5E80B13}" destId="{E9CB03A0-334E-B447-B24E-D176C82173EE}" srcOrd="9" destOrd="0" presId="urn:microsoft.com/office/officeart/2008/layout/LinedList"/>
    <dgm:cxn modelId="{467AE8CC-ACF1-46B0-9946-BF62CC99A662}" type="presParOf" srcId="{E9CB03A0-334E-B447-B24E-D176C82173EE}" destId="{63BCE5E0-6685-0547-809F-ED88691AEF4D}" srcOrd="0" destOrd="0" presId="urn:microsoft.com/office/officeart/2008/layout/LinedList"/>
    <dgm:cxn modelId="{46A5D1B3-1165-48BF-B63C-BF5DE4D714CB}" type="presParOf" srcId="{E9CB03A0-334E-B447-B24E-D176C82173EE}" destId="{2822DE8B-4F42-B84C-95F3-BCD9F5E4DE31}" srcOrd="1" destOrd="0" presId="urn:microsoft.com/office/officeart/2008/layout/LinedList"/>
    <dgm:cxn modelId="{2A5D98A4-21FB-4DCB-9C48-3E9DC3332A81}" type="presParOf" srcId="{614E70E5-E916-FA4C-BF52-75E9A5E80B13}" destId="{CD603CE9-B87C-134A-8662-6DE1963FD291}" srcOrd="10" destOrd="0" presId="urn:microsoft.com/office/officeart/2008/layout/LinedList"/>
    <dgm:cxn modelId="{D07AAAA4-C04B-4FDB-8700-DA066C9E7736}" type="presParOf" srcId="{614E70E5-E916-FA4C-BF52-75E9A5E80B13}" destId="{E4D94B95-43F9-BB4C-B684-2259BC1E8570}" srcOrd="11" destOrd="0" presId="urn:microsoft.com/office/officeart/2008/layout/LinedList"/>
    <dgm:cxn modelId="{F578AFCE-0C4D-4E80-A77D-7F644A4515F7}" type="presParOf" srcId="{E4D94B95-43F9-BB4C-B684-2259BC1E8570}" destId="{A7650C76-6336-084E-BCC7-959B980ADF23}" srcOrd="0" destOrd="0" presId="urn:microsoft.com/office/officeart/2008/layout/LinedList"/>
    <dgm:cxn modelId="{CDEB8AD7-657E-40A3-8FDD-01F65B73D021}" type="presParOf" srcId="{E4D94B95-43F9-BB4C-B684-2259BC1E8570}" destId="{AC758EE8-6C69-6741-B122-97A571465BF8}" srcOrd="1" destOrd="0" presId="urn:microsoft.com/office/officeart/2008/layout/LinedList"/>
    <dgm:cxn modelId="{7AF5D6E7-D680-45F5-951E-68A8AA0CBB25}" type="presParOf" srcId="{614E70E5-E916-FA4C-BF52-75E9A5E80B13}" destId="{DBE19796-930E-F443-BE74-C5A8DE8DC34D}" srcOrd="12" destOrd="0" presId="urn:microsoft.com/office/officeart/2008/layout/LinedList"/>
    <dgm:cxn modelId="{21CD9531-E7E3-4827-836E-0A9EC66382E9}" type="presParOf" srcId="{614E70E5-E916-FA4C-BF52-75E9A5E80B13}" destId="{7F5B3233-BE7C-5548-95C8-FA6AB3B4301E}" srcOrd="13" destOrd="0" presId="urn:microsoft.com/office/officeart/2008/layout/LinedList"/>
    <dgm:cxn modelId="{7049F3BA-1FF7-48CB-A5AC-82D3154803D9}" type="presParOf" srcId="{7F5B3233-BE7C-5548-95C8-FA6AB3B4301E}" destId="{16E8313E-ECD1-3A42-B974-291235ADBFFD}" srcOrd="0" destOrd="0" presId="urn:microsoft.com/office/officeart/2008/layout/LinedList"/>
    <dgm:cxn modelId="{0A040A57-B68E-438E-A070-E018EDAA7EF6}"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782A0EA1-BB9A-4E91-947B-95FCEF427BE9}" type="presOf" srcId="{0CFA9FAD-F214-4D58-B39D-974EA2D92928}" destId="{A09EF179-3E74-4EF1-9DF0-DCF0EDEE00F5}" srcOrd="0" destOrd="0" presId="urn:microsoft.com/office/officeart/2005/8/layout/hProcess9"/>
    <dgm:cxn modelId="{E972BA11-71A0-4B97-9DC5-CD98E1EFBA25}" type="presOf" srcId="{ABA36000-FE13-41E3-AFFB-599F41BCD786}" destId="{FDC29836-1BDB-499E-A9D1-EC396C272C68}" srcOrd="0" destOrd="0" presId="urn:microsoft.com/office/officeart/2005/8/layout/hProcess9"/>
    <dgm:cxn modelId="{5E91A119-5060-41F7-BF70-F986A60E6E8A}"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2238D333-8088-4221-A72E-588DB6E73E0A}" type="presOf" srcId="{1CAAAF6E-0B7B-4431-89C7-681E8C077DF1}" destId="{0EAA3729-EF67-4C3A-922E-096866EC0DBC}"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44FE58D2-49CB-42DA-BFB4-D64C2B8DD9FC}" type="presOf" srcId="{57E2DDE4-25E5-463F-B2C8-EAC78867EDD5}" destId="{DE187647-FFDD-4B78-836E-69F34F61E45B}" srcOrd="0" destOrd="0" presId="urn:microsoft.com/office/officeart/2005/8/layout/hProcess9"/>
    <dgm:cxn modelId="{35D2CB4F-D19E-49C4-B948-1F8D711DEA55}" type="presParOf" srcId="{6C244AFC-1F1F-4614-81B4-9973609202E0}" destId="{B8F24F77-514A-4496-9E1E-EC445C10B69A}" srcOrd="0" destOrd="0" presId="urn:microsoft.com/office/officeart/2005/8/layout/hProcess9"/>
    <dgm:cxn modelId="{088CF889-B5AF-4FAB-9706-07F6DA583D51}" type="presParOf" srcId="{6C244AFC-1F1F-4614-81B4-9973609202E0}" destId="{35CA22E2-9A58-44C0-9EF5-26C2406A24FB}" srcOrd="1" destOrd="0" presId="urn:microsoft.com/office/officeart/2005/8/layout/hProcess9"/>
    <dgm:cxn modelId="{8DB73FB1-4918-4EBA-B3E7-1E7A15B9A8CF}" type="presParOf" srcId="{35CA22E2-9A58-44C0-9EF5-26C2406A24FB}" destId="{0EAA3729-EF67-4C3A-922E-096866EC0DBC}" srcOrd="0" destOrd="0" presId="urn:microsoft.com/office/officeart/2005/8/layout/hProcess9"/>
    <dgm:cxn modelId="{97B50B5B-67EF-44E7-BC5B-D988EBE918CF}" type="presParOf" srcId="{35CA22E2-9A58-44C0-9EF5-26C2406A24FB}" destId="{AF292E22-7B24-42DC-8BF2-D023E66CBBD1}" srcOrd="1" destOrd="0" presId="urn:microsoft.com/office/officeart/2005/8/layout/hProcess9"/>
    <dgm:cxn modelId="{938C53B4-F8D4-41C2-ADE0-3C35D3CCFF5B}" type="presParOf" srcId="{35CA22E2-9A58-44C0-9EF5-26C2406A24FB}" destId="{A09EF179-3E74-4EF1-9DF0-DCF0EDEE00F5}" srcOrd="2" destOrd="0" presId="urn:microsoft.com/office/officeart/2005/8/layout/hProcess9"/>
    <dgm:cxn modelId="{4F0BF631-9B9E-40E2-B580-D5F4431B8E27}" type="presParOf" srcId="{35CA22E2-9A58-44C0-9EF5-26C2406A24FB}" destId="{E317EF28-9D91-4D04-BC55-B9EDBE4B72D1}" srcOrd="3" destOrd="0" presId="urn:microsoft.com/office/officeart/2005/8/layout/hProcess9"/>
    <dgm:cxn modelId="{F2C391BE-96B6-43D4-9FF0-EE608F3B3F73}" type="presParOf" srcId="{35CA22E2-9A58-44C0-9EF5-26C2406A24FB}" destId="{FDC29836-1BDB-499E-A9D1-EC396C272C68}" srcOrd="4" destOrd="0" presId="urn:microsoft.com/office/officeart/2005/8/layout/hProcess9"/>
    <dgm:cxn modelId="{0D8C3AAB-D7AB-4990-B2BB-340057169170}" type="presParOf" srcId="{35CA22E2-9A58-44C0-9EF5-26C2406A24FB}" destId="{E8F79034-2EB0-40CF-A14D-272A437C19FA}" srcOrd="5" destOrd="0" presId="urn:microsoft.com/office/officeart/2005/8/layout/hProcess9"/>
    <dgm:cxn modelId="{5E8D184C-9B7E-4FCC-AB15-41B8E770E2AA}"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5CF72A17-AC0D-409B-AB6F-1F31BC1A0154}" type="presOf" srcId="{0CFA9FAD-F214-4D58-B39D-974EA2D92928}" destId="{A09EF179-3E74-4EF1-9DF0-DCF0EDEE00F5}" srcOrd="0" destOrd="0" presId="urn:microsoft.com/office/officeart/2005/8/layout/hProcess9"/>
    <dgm:cxn modelId="{84362DBE-D53B-4933-B3AF-1010BFFDAE7D}" type="presOf" srcId="{ABA36000-FE13-41E3-AFFB-599F41BCD786}" destId="{FDC29836-1BDB-499E-A9D1-EC396C272C68}"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AD7AA577-DD3E-4291-9663-54474F731113}" type="presOf" srcId="{57E2DDE4-25E5-463F-B2C8-EAC78867EDD5}" destId="{DE187647-FFDD-4B78-836E-69F34F61E45B}" srcOrd="0" destOrd="0" presId="urn:microsoft.com/office/officeart/2005/8/layout/hProcess9"/>
    <dgm:cxn modelId="{6B2CBB4D-412C-42D0-930E-09B6F362048A}" type="presOf" srcId="{1CAAAF6E-0B7B-4431-89C7-681E8C077DF1}" destId="{0EAA3729-EF67-4C3A-922E-096866EC0DBC}"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E840D57F-13AF-49FD-89B8-F203073F2182}" type="presOf" srcId="{CA02C486-0639-4323-ADF3-7B6274C12C6F}" destId="{6C244AFC-1F1F-4614-81B4-9973609202E0}"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5C3A2A89-42C0-4916-B8E2-73E3DD4277AD}" type="presParOf" srcId="{6C244AFC-1F1F-4614-81B4-9973609202E0}" destId="{B8F24F77-514A-4496-9E1E-EC445C10B69A}" srcOrd="0" destOrd="0" presId="urn:microsoft.com/office/officeart/2005/8/layout/hProcess9"/>
    <dgm:cxn modelId="{E28DA5D2-B738-4172-B81E-4DAC289569D3}" type="presParOf" srcId="{6C244AFC-1F1F-4614-81B4-9973609202E0}" destId="{35CA22E2-9A58-44C0-9EF5-26C2406A24FB}" srcOrd="1" destOrd="0" presId="urn:microsoft.com/office/officeart/2005/8/layout/hProcess9"/>
    <dgm:cxn modelId="{059E02E0-24F3-4C6A-9B6F-366C11A11108}" type="presParOf" srcId="{35CA22E2-9A58-44C0-9EF5-26C2406A24FB}" destId="{0EAA3729-EF67-4C3A-922E-096866EC0DBC}" srcOrd="0" destOrd="0" presId="urn:microsoft.com/office/officeart/2005/8/layout/hProcess9"/>
    <dgm:cxn modelId="{7B893A2D-E52C-489B-A9FD-00FF624A4AEE}" type="presParOf" srcId="{35CA22E2-9A58-44C0-9EF5-26C2406A24FB}" destId="{AF292E22-7B24-42DC-8BF2-D023E66CBBD1}" srcOrd="1" destOrd="0" presId="urn:microsoft.com/office/officeart/2005/8/layout/hProcess9"/>
    <dgm:cxn modelId="{3807F161-4EA4-439E-A7BE-03DBF08D393F}" type="presParOf" srcId="{35CA22E2-9A58-44C0-9EF5-26C2406A24FB}" destId="{A09EF179-3E74-4EF1-9DF0-DCF0EDEE00F5}" srcOrd="2" destOrd="0" presId="urn:microsoft.com/office/officeart/2005/8/layout/hProcess9"/>
    <dgm:cxn modelId="{CFACA804-4471-4600-8939-176952444F91}" type="presParOf" srcId="{35CA22E2-9A58-44C0-9EF5-26C2406A24FB}" destId="{E317EF28-9D91-4D04-BC55-B9EDBE4B72D1}" srcOrd="3" destOrd="0" presId="urn:microsoft.com/office/officeart/2005/8/layout/hProcess9"/>
    <dgm:cxn modelId="{79AF6AE0-97D6-4ADE-8CCA-2945E2C2C59D}" type="presParOf" srcId="{35CA22E2-9A58-44C0-9EF5-26C2406A24FB}" destId="{FDC29836-1BDB-499E-A9D1-EC396C272C68}" srcOrd="4" destOrd="0" presId="urn:microsoft.com/office/officeart/2005/8/layout/hProcess9"/>
    <dgm:cxn modelId="{EB388609-124B-4B75-896E-15361701E886}" type="presParOf" srcId="{35CA22E2-9A58-44C0-9EF5-26C2406A24FB}" destId="{E8F79034-2EB0-40CF-A14D-272A437C19FA}" srcOrd="5" destOrd="0" presId="urn:microsoft.com/office/officeart/2005/8/layout/hProcess9"/>
    <dgm:cxn modelId="{98E40B8A-88EE-4B57-A60E-F1FD64806FEA}"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1624" custLinFactNeighborY="-4343">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624367C5-7836-48F0-96D2-D5898C46B548}" srcId="{CA02C486-0639-4323-ADF3-7B6274C12C6F}" destId="{0CFA9FAD-F214-4D58-B39D-974EA2D92928}" srcOrd="1" destOrd="0" parTransId="{901A0433-296B-4086-9C1A-B8D5FFC7F015}" sibTransId="{7F5CA403-0CE8-4946-9770-A6409D0F07C6}"/>
    <dgm:cxn modelId="{620F60E5-67A5-4C37-8042-A7A2B2D34DB1}" type="presOf" srcId="{57E2DDE4-25E5-463F-B2C8-EAC78867EDD5}" destId="{DE187647-FFDD-4B78-836E-69F34F61E45B}" srcOrd="0" destOrd="0" presId="urn:microsoft.com/office/officeart/2005/8/layout/hProcess9"/>
    <dgm:cxn modelId="{3D3AF96D-7189-43E0-8EF4-6CEECCEA6A1C}" type="presOf" srcId="{0CFA9FAD-F214-4D58-B39D-974EA2D92928}" destId="{A09EF179-3E74-4EF1-9DF0-DCF0EDEE00F5}" srcOrd="0" destOrd="0" presId="urn:microsoft.com/office/officeart/2005/8/layout/hProcess9"/>
    <dgm:cxn modelId="{71E7F2B7-4DCD-436C-A2A0-4DDB7BD351AD}" type="presOf" srcId="{CA02C486-0639-4323-ADF3-7B6274C12C6F}" destId="{6C244AFC-1F1F-4614-81B4-9973609202E0}" srcOrd="0" destOrd="0" presId="urn:microsoft.com/office/officeart/2005/8/layout/hProcess9"/>
    <dgm:cxn modelId="{99B16411-083C-4A58-AA7B-7614FB8230D8}" type="presOf" srcId="{1CAAAF6E-0B7B-4431-89C7-681E8C077DF1}" destId="{0EAA3729-EF67-4C3A-922E-096866EC0DBC}"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C3972D9D-52B3-4BBC-A4B5-49AE1CD6C2B3}" type="presOf" srcId="{ABA36000-FE13-41E3-AFFB-599F41BCD786}" destId="{FDC29836-1BDB-499E-A9D1-EC396C272C68}"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5C6FB306-28F0-4757-9DF7-11E1CFCA8D0A}" type="presParOf" srcId="{6C244AFC-1F1F-4614-81B4-9973609202E0}" destId="{B8F24F77-514A-4496-9E1E-EC445C10B69A}" srcOrd="0" destOrd="0" presId="urn:microsoft.com/office/officeart/2005/8/layout/hProcess9"/>
    <dgm:cxn modelId="{ACC7DDB7-33BD-464B-A099-8D7BFC1E8C2D}" type="presParOf" srcId="{6C244AFC-1F1F-4614-81B4-9973609202E0}" destId="{35CA22E2-9A58-44C0-9EF5-26C2406A24FB}" srcOrd="1" destOrd="0" presId="urn:microsoft.com/office/officeart/2005/8/layout/hProcess9"/>
    <dgm:cxn modelId="{6125FEB2-E7C7-4F93-A808-2374A626A28D}" type="presParOf" srcId="{35CA22E2-9A58-44C0-9EF5-26C2406A24FB}" destId="{0EAA3729-EF67-4C3A-922E-096866EC0DBC}" srcOrd="0" destOrd="0" presId="urn:microsoft.com/office/officeart/2005/8/layout/hProcess9"/>
    <dgm:cxn modelId="{B24D477C-90B3-4447-9EC1-848EE2728DE9}" type="presParOf" srcId="{35CA22E2-9A58-44C0-9EF5-26C2406A24FB}" destId="{AF292E22-7B24-42DC-8BF2-D023E66CBBD1}" srcOrd="1" destOrd="0" presId="urn:microsoft.com/office/officeart/2005/8/layout/hProcess9"/>
    <dgm:cxn modelId="{FDA0C858-8622-456D-AAF2-F3685D4BB6CA}" type="presParOf" srcId="{35CA22E2-9A58-44C0-9EF5-26C2406A24FB}" destId="{A09EF179-3E74-4EF1-9DF0-DCF0EDEE00F5}" srcOrd="2" destOrd="0" presId="urn:microsoft.com/office/officeart/2005/8/layout/hProcess9"/>
    <dgm:cxn modelId="{AE16CE29-F5B2-4845-95F0-2884242CECB9}" type="presParOf" srcId="{35CA22E2-9A58-44C0-9EF5-26C2406A24FB}" destId="{E317EF28-9D91-4D04-BC55-B9EDBE4B72D1}" srcOrd="3" destOrd="0" presId="urn:microsoft.com/office/officeart/2005/8/layout/hProcess9"/>
    <dgm:cxn modelId="{DB5CCA54-9B1D-42D2-BEE3-B8E1F02D36BB}" type="presParOf" srcId="{35CA22E2-9A58-44C0-9EF5-26C2406A24FB}" destId="{FDC29836-1BDB-499E-A9D1-EC396C272C68}" srcOrd="4" destOrd="0" presId="urn:microsoft.com/office/officeart/2005/8/layout/hProcess9"/>
    <dgm:cxn modelId="{203F7778-94E8-4E57-A658-E75436EFFB4D}" type="presParOf" srcId="{35CA22E2-9A58-44C0-9EF5-26C2406A24FB}" destId="{E8F79034-2EB0-40CF-A14D-272A437C19FA}" srcOrd="5" destOrd="0" presId="urn:microsoft.com/office/officeart/2005/8/layout/hProcess9"/>
    <dgm:cxn modelId="{2AAE69DB-27BB-44A7-ADBA-7729A6F98053}"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624367C5-7836-48F0-96D2-D5898C46B548}" srcId="{CA02C486-0639-4323-ADF3-7B6274C12C6F}" destId="{0CFA9FAD-F214-4D58-B39D-974EA2D92928}" srcOrd="1" destOrd="0" parTransId="{901A0433-296B-4086-9C1A-B8D5FFC7F015}" sibTransId="{7F5CA403-0CE8-4946-9770-A6409D0F07C6}"/>
    <dgm:cxn modelId="{A2B5665D-8BF5-4C07-AB3C-36840D48522D}" type="presOf" srcId="{1CAAAF6E-0B7B-4431-89C7-681E8C077DF1}" destId="{0EAA3729-EF67-4C3A-922E-096866EC0DBC}" srcOrd="0" destOrd="0" presId="urn:microsoft.com/office/officeart/2005/8/layout/hProcess9"/>
    <dgm:cxn modelId="{E35FC8AF-5875-4518-81A3-B8D9772C37AA}" type="presOf" srcId="{CA02C486-0639-4323-ADF3-7B6274C12C6F}" destId="{6C244AFC-1F1F-4614-81B4-9973609202E0}"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078ADCB4-096A-4695-ADF9-810B13946FE8}" type="presOf" srcId="{0CFA9FAD-F214-4D58-B39D-974EA2D92928}" destId="{A09EF179-3E74-4EF1-9DF0-DCF0EDEE00F5}" srcOrd="0" destOrd="0" presId="urn:microsoft.com/office/officeart/2005/8/layout/hProcess9"/>
    <dgm:cxn modelId="{087739AB-BFDB-4CC3-B65A-722EB81EC57D}" type="presOf" srcId="{ABA36000-FE13-41E3-AFFB-599F41BCD786}" destId="{FDC29836-1BDB-499E-A9D1-EC396C272C68}" srcOrd="0" destOrd="0" presId="urn:microsoft.com/office/officeart/2005/8/layout/hProcess9"/>
    <dgm:cxn modelId="{2160AAAB-DB1C-4702-BF7C-6BB55E32DEE4}" type="presOf" srcId="{57E2DDE4-25E5-463F-B2C8-EAC78867EDD5}" destId="{DE187647-FFDD-4B78-836E-69F34F61E45B}" srcOrd="0" destOrd="0" presId="urn:microsoft.com/office/officeart/2005/8/layout/hProcess9"/>
    <dgm:cxn modelId="{4D7C5B18-2B11-489D-B9AC-D93E0FF6E5AC}" type="presParOf" srcId="{6C244AFC-1F1F-4614-81B4-9973609202E0}" destId="{B8F24F77-514A-4496-9E1E-EC445C10B69A}" srcOrd="0" destOrd="0" presId="urn:microsoft.com/office/officeart/2005/8/layout/hProcess9"/>
    <dgm:cxn modelId="{82CE5770-A56E-4931-99C5-02AAE9DB5E82}" type="presParOf" srcId="{6C244AFC-1F1F-4614-81B4-9973609202E0}" destId="{35CA22E2-9A58-44C0-9EF5-26C2406A24FB}" srcOrd="1" destOrd="0" presId="urn:microsoft.com/office/officeart/2005/8/layout/hProcess9"/>
    <dgm:cxn modelId="{43F9FF24-5F21-4887-9FDA-61482231EED9}" type="presParOf" srcId="{35CA22E2-9A58-44C0-9EF5-26C2406A24FB}" destId="{0EAA3729-EF67-4C3A-922E-096866EC0DBC}" srcOrd="0" destOrd="0" presId="urn:microsoft.com/office/officeart/2005/8/layout/hProcess9"/>
    <dgm:cxn modelId="{C18CDC8D-17CC-43E9-9A06-85E90C284821}" type="presParOf" srcId="{35CA22E2-9A58-44C0-9EF5-26C2406A24FB}" destId="{AF292E22-7B24-42DC-8BF2-D023E66CBBD1}" srcOrd="1" destOrd="0" presId="urn:microsoft.com/office/officeart/2005/8/layout/hProcess9"/>
    <dgm:cxn modelId="{DFC568C1-5BB3-4619-ABA3-34C4BB12E7B3}" type="presParOf" srcId="{35CA22E2-9A58-44C0-9EF5-26C2406A24FB}" destId="{A09EF179-3E74-4EF1-9DF0-DCF0EDEE00F5}" srcOrd="2" destOrd="0" presId="urn:microsoft.com/office/officeart/2005/8/layout/hProcess9"/>
    <dgm:cxn modelId="{FBA2F75E-4FE5-4BAB-B19C-0494D0BEE41B}" type="presParOf" srcId="{35CA22E2-9A58-44C0-9EF5-26C2406A24FB}" destId="{E317EF28-9D91-4D04-BC55-B9EDBE4B72D1}" srcOrd="3" destOrd="0" presId="urn:microsoft.com/office/officeart/2005/8/layout/hProcess9"/>
    <dgm:cxn modelId="{24548469-5D1A-4393-9C29-98B3763BBD22}" type="presParOf" srcId="{35CA22E2-9A58-44C0-9EF5-26C2406A24FB}" destId="{FDC29836-1BDB-499E-A9D1-EC396C272C68}" srcOrd="4" destOrd="0" presId="urn:microsoft.com/office/officeart/2005/8/layout/hProcess9"/>
    <dgm:cxn modelId="{4416384C-85A6-4DF4-B908-E708644DE763}" type="presParOf" srcId="{35CA22E2-9A58-44C0-9EF5-26C2406A24FB}" destId="{E8F79034-2EB0-40CF-A14D-272A437C19FA}" srcOrd="5" destOrd="0" presId="urn:microsoft.com/office/officeart/2005/8/layout/hProcess9"/>
    <dgm:cxn modelId="{9896B710-2697-4C71-AC25-DA12902B358B}"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EE20B-8636-C447-A6D8-FAE829E0A01B}" type="doc">
      <dgm:prSet loTypeId="urn:microsoft.com/office/officeart/2005/8/layout/radial2" loCatId="" qsTypeId="urn:microsoft.com/office/officeart/2005/8/quickstyle/simple4" qsCatId="simple" csTypeId="urn:microsoft.com/office/officeart/2005/8/colors/colorful4" csCatId="colorful" phldr="1"/>
      <dgm:spPr/>
      <dgm:t>
        <a:bodyPr/>
        <a:lstStyle/>
        <a:p>
          <a:endParaRPr lang="en-US"/>
        </a:p>
      </dgm:t>
    </dgm:pt>
    <dgm:pt modelId="{58E201C4-FBE6-7844-8754-79FC8F9FE13D}">
      <dgm:prSet phldrT="[Text]"/>
      <dgm:spPr>
        <a:solidFill>
          <a:schemeClr val="accent2"/>
        </a:solidFill>
      </dgm:spPr>
      <dgm:t>
        <a:bodyPr/>
        <a:lstStyle/>
        <a:p>
          <a:r>
            <a:rPr lang="en-US" dirty="0" smtClean="0"/>
            <a:t>Identify</a:t>
          </a:r>
          <a:r>
            <a:rPr lang="en-US" baseline="0" dirty="0" smtClean="0"/>
            <a:t> future business opportunities</a:t>
          </a:r>
          <a:endParaRPr lang="en-US" dirty="0"/>
        </a:p>
      </dgm:t>
    </dgm:pt>
    <dgm:pt modelId="{EAFB1A17-C80B-7345-98E1-8A3C2627B266}" type="parTrans" cxnId="{96F5E9AC-D0AB-134B-BFF6-2F509ED15997}">
      <dgm:prSet/>
      <dgm:spPr/>
      <dgm:t>
        <a:bodyPr/>
        <a:lstStyle/>
        <a:p>
          <a:endParaRPr lang="en-US"/>
        </a:p>
      </dgm:t>
    </dgm:pt>
    <dgm:pt modelId="{96CFEA0A-E18F-FB45-A252-F5AC5BD51F69}" type="sibTrans" cxnId="{96F5E9AC-D0AB-134B-BFF6-2F509ED15997}">
      <dgm:prSet/>
      <dgm:spPr/>
      <dgm:t>
        <a:bodyPr/>
        <a:lstStyle/>
        <a:p>
          <a:endParaRPr lang="en-US"/>
        </a:p>
      </dgm:t>
    </dgm:pt>
    <dgm:pt modelId="{C6EC15BA-7E74-CE45-8BBA-BAE93EFE3956}">
      <dgm:prSet phldrT="[Text]"/>
      <dgm:spPr/>
      <dgm:t>
        <a:bodyPr/>
        <a:lstStyle/>
        <a:p>
          <a:r>
            <a:rPr lang="en-US" dirty="0" smtClean="0"/>
            <a:t>Innovative</a:t>
          </a:r>
          <a:r>
            <a:rPr lang="en-US" baseline="0" dirty="0" smtClean="0"/>
            <a:t> technologies to increase efficiency</a:t>
          </a:r>
          <a:endParaRPr lang="en-US" dirty="0"/>
        </a:p>
      </dgm:t>
    </dgm:pt>
    <dgm:pt modelId="{8852B3C9-292C-664D-91BB-BDE210AA2D6F}" type="parTrans" cxnId="{6DD845B5-C099-B244-A006-5C80EF7B88FC}">
      <dgm:prSet/>
      <dgm:spPr/>
      <dgm:t>
        <a:bodyPr/>
        <a:lstStyle/>
        <a:p>
          <a:endParaRPr lang="en-US"/>
        </a:p>
      </dgm:t>
    </dgm:pt>
    <dgm:pt modelId="{8B2C0494-B1BB-9E44-B090-41374D357906}" type="sibTrans" cxnId="{6DD845B5-C099-B244-A006-5C80EF7B88FC}">
      <dgm:prSet/>
      <dgm:spPr/>
      <dgm:t>
        <a:bodyPr/>
        <a:lstStyle/>
        <a:p>
          <a:endParaRPr lang="en-US"/>
        </a:p>
      </dgm:t>
    </dgm:pt>
    <dgm:pt modelId="{40B8704B-A712-2744-A034-F5281C6A14C7}">
      <dgm:prSet phldrT="[Text]"/>
      <dgm:spPr/>
      <dgm:t>
        <a:bodyPr/>
        <a:lstStyle/>
        <a:p>
          <a:r>
            <a:rPr lang="en-US" dirty="0" smtClean="0"/>
            <a:t>Reduce waste and</a:t>
          </a:r>
          <a:r>
            <a:rPr lang="en-US" baseline="0" dirty="0" smtClean="0"/>
            <a:t> emissions through sustainable project management practices</a:t>
          </a:r>
          <a:endParaRPr lang="en-US" dirty="0"/>
        </a:p>
      </dgm:t>
    </dgm:pt>
    <dgm:pt modelId="{75A7D454-5AB4-644C-B6FD-59EDC1BEFE7E}" type="parTrans" cxnId="{67353670-E442-A44E-B034-D800E1F90DFB}">
      <dgm:prSet/>
      <dgm:spPr/>
      <dgm:t>
        <a:bodyPr/>
        <a:lstStyle/>
        <a:p>
          <a:endParaRPr lang="en-US"/>
        </a:p>
      </dgm:t>
    </dgm:pt>
    <dgm:pt modelId="{06A15754-F6F1-EE4F-ADE3-4514BD975EA5}" type="sibTrans" cxnId="{67353670-E442-A44E-B034-D800E1F90DFB}">
      <dgm:prSet/>
      <dgm:spPr/>
      <dgm:t>
        <a:bodyPr/>
        <a:lstStyle/>
        <a:p>
          <a:endParaRPr lang="en-US"/>
        </a:p>
      </dgm:t>
    </dgm:pt>
    <dgm:pt modelId="{E9034E3C-45BF-0944-8062-77279606C328}">
      <dgm:prSet phldrT="[Text]"/>
      <dgm:spPr>
        <a:solidFill>
          <a:schemeClr val="accent4">
            <a:lumMod val="75000"/>
          </a:schemeClr>
        </a:solidFill>
      </dgm:spPr>
      <dgm:t>
        <a:bodyPr/>
        <a:lstStyle/>
        <a:p>
          <a:r>
            <a:rPr lang="en-US" dirty="0" smtClean="0"/>
            <a:t>Enhancing the value of</a:t>
          </a:r>
        </a:p>
        <a:p>
          <a:r>
            <a:rPr lang="en-US" dirty="0" smtClean="0"/>
            <a:t>corporate sustainability</a:t>
          </a:r>
          <a:endParaRPr lang="en-US" dirty="0"/>
        </a:p>
      </dgm:t>
    </dgm:pt>
    <dgm:pt modelId="{5F3F2B03-AE70-5644-862A-47BCB228012A}" type="parTrans" cxnId="{6C270387-4466-C14B-9F54-C9EAF1A9F3C6}">
      <dgm:prSet/>
      <dgm:spPr/>
      <dgm:t>
        <a:bodyPr/>
        <a:lstStyle/>
        <a:p>
          <a:endParaRPr lang="en-US"/>
        </a:p>
      </dgm:t>
    </dgm:pt>
    <dgm:pt modelId="{1C39C01F-3E86-7149-9F9F-8F5266D4446F}" type="sibTrans" cxnId="{6C270387-4466-C14B-9F54-C9EAF1A9F3C6}">
      <dgm:prSet/>
      <dgm:spPr/>
      <dgm:t>
        <a:bodyPr/>
        <a:lstStyle/>
        <a:p>
          <a:endParaRPr lang="en-US"/>
        </a:p>
      </dgm:t>
    </dgm:pt>
    <dgm:pt modelId="{74A44721-D3C7-1D44-B388-7CF120B617FC}">
      <dgm:prSet phldrT="[Text]" custT="1"/>
      <dgm:spPr/>
      <dgm:t>
        <a:bodyPr/>
        <a:lstStyle/>
        <a:p>
          <a:pPr marL="57150" lvl="1" indent="0" algn="l" defTabSz="355600">
            <a:lnSpc>
              <a:spcPct val="90000"/>
            </a:lnSpc>
            <a:spcBef>
              <a:spcPct val="0"/>
            </a:spcBef>
            <a:spcAft>
              <a:spcPct val="15000"/>
            </a:spcAft>
            <a:buNone/>
          </a:pPr>
          <a:r>
            <a:rPr lang="en-US" sz="900" dirty="0" smtClean="0"/>
            <a:t> Younger generations value</a:t>
          </a:r>
          <a:r>
            <a:rPr lang="en-US" sz="900" baseline="0" dirty="0" smtClean="0"/>
            <a:t> </a:t>
          </a:r>
          <a:r>
            <a:rPr lang="en-US" sz="900" dirty="0" smtClean="0"/>
            <a:t>responsible and inclusive business practices, and sustainability performance is emerging</a:t>
          </a:r>
          <a:r>
            <a:rPr lang="en-US" sz="900" baseline="0" dirty="0" smtClean="0"/>
            <a:t> </a:t>
          </a:r>
          <a:r>
            <a:rPr lang="en-US" sz="900" dirty="0" smtClean="0"/>
            <a:t>as an important factor in the ‘war for talent’.</a:t>
          </a:r>
        </a:p>
      </dgm:t>
    </dgm:pt>
    <dgm:pt modelId="{382954A4-2BE5-A84F-B1DE-272CE51406C1}" type="parTrans" cxnId="{A565C2A0-F8B4-7E45-B959-2CCEB74EDBBF}">
      <dgm:prSet/>
      <dgm:spPr/>
      <dgm:t>
        <a:bodyPr/>
        <a:lstStyle/>
        <a:p>
          <a:endParaRPr lang="en-US"/>
        </a:p>
      </dgm:t>
    </dgm:pt>
    <dgm:pt modelId="{433F6DA7-FABC-0543-B4CC-28339C178399}" type="sibTrans" cxnId="{A565C2A0-F8B4-7E45-B959-2CCEB74EDBBF}">
      <dgm:prSet/>
      <dgm:spPr/>
      <dgm:t>
        <a:bodyPr/>
        <a:lstStyle/>
        <a:p>
          <a:endParaRPr lang="en-US"/>
        </a:p>
      </dgm:t>
    </dgm:pt>
    <dgm:pt modelId="{D673EA2A-B075-B447-AFA4-25F667B9C79C}">
      <dgm:prSet phldrT="[Text]" custT="1"/>
      <dgm:spPr/>
      <dgm:t>
        <a:bodyPr/>
        <a:lstStyle/>
        <a:p>
          <a:pPr marL="57150" lvl="1" indent="0" algn="l" defTabSz="355600">
            <a:lnSpc>
              <a:spcPct val="90000"/>
            </a:lnSpc>
            <a:spcBef>
              <a:spcPct val="0"/>
            </a:spcBef>
            <a:spcAft>
              <a:spcPct val="15000"/>
            </a:spcAft>
            <a:buNone/>
          </a:pPr>
          <a:r>
            <a:rPr lang="en-US" sz="900" dirty="0" smtClean="0"/>
            <a:t> Around the world, consumers are increasingly</a:t>
          </a:r>
          <a:r>
            <a:rPr lang="en-US" sz="900" baseline="0" dirty="0" smtClean="0"/>
            <a:t> </a:t>
          </a:r>
          <a:r>
            <a:rPr lang="en-US" sz="900" dirty="0" smtClean="0"/>
            <a:t>basing their purchasing decisions on their</a:t>
          </a:r>
          <a:r>
            <a:rPr lang="en-US" sz="900" baseline="0" dirty="0" smtClean="0"/>
            <a:t> </a:t>
          </a:r>
          <a:r>
            <a:rPr lang="en-US" sz="900" dirty="0" smtClean="0"/>
            <a:t>perception of a company’s sustainability</a:t>
          </a:r>
        </a:p>
        <a:p>
          <a:pPr marL="57150" lvl="1" indent="0" algn="l" defTabSz="355600">
            <a:lnSpc>
              <a:spcPct val="90000"/>
            </a:lnSpc>
            <a:spcBef>
              <a:spcPct val="0"/>
            </a:spcBef>
            <a:spcAft>
              <a:spcPct val="15000"/>
            </a:spcAft>
            <a:buNone/>
          </a:pPr>
          <a:r>
            <a:rPr lang="en-US" sz="900" dirty="0" smtClean="0"/>
            <a:t>performance, and the SDGs may further</a:t>
          </a:r>
        </a:p>
        <a:p>
          <a:pPr marL="57150" lvl="1" indent="0" algn="l" defTabSz="355600">
            <a:lnSpc>
              <a:spcPct val="90000"/>
            </a:lnSpc>
            <a:spcBef>
              <a:spcPct val="0"/>
            </a:spcBef>
            <a:spcAft>
              <a:spcPct val="15000"/>
            </a:spcAft>
            <a:buNone/>
          </a:pPr>
          <a:r>
            <a:rPr lang="en-US" sz="900" dirty="0" smtClean="0"/>
            <a:t>strengthen this trend.</a:t>
          </a:r>
          <a:endParaRPr lang="en-US" sz="900" dirty="0"/>
        </a:p>
      </dgm:t>
    </dgm:pt>
    <dgm:pt modelId="{9C91D1D1-BEC7-1D4D-8B05-911A37F186ED}" type="parTrans" cxnId="{2C695991-DA48-D541-B0E2-97E7F5B6652D}">
      <dgm:prSet/>
      <dgm:spPr/>
      <dgm:t>
        <a:bodyPr/>
        <a:lstStyle/>
        <a:p>
          <a:endParaRPr lang="en-US"/>
        </a:p>
      </dgm:t>
    </dgm:pt>
    <dgm:pt modelId="{C0926BDD-8351-2D4E-8BE3-054782E2FF1B}" type="sibTrans" cxnId="{2C695991-DA48-D541-B0E2-97E7F5B6652D}">
      <dgm:prSet/>
      <dgm:spPr/>
      <dgm:t>
        <a:bodyPr/>
        <a:lstStyle/>
        <a:p>
          <a:endParaRPr lang="en-US"/>
        </a:p>
      </dgm:t>
    </dgm:pt>
    <dgm:pt modelId="{8555A265-7642-5F4B-97A7-4D9D09F6040F}">
      <dgm:prSet phldrT="[Text]"/>
      <dgm:spPr/>
      <dgm:t>
        <a:bodyPr/>
        <a:lstStyle/>
        <a:p>
          <a:r>
            <a:rPr lang="en-US" dirty="0" smtClean="0"/>
            <a:t>Strengthening stakeholder relations and</a:t>
          </a:r>
        </a:p>
        <a:p>
          <a:r>
            <a:rPr lang="en-US" dirty="0" smtClean="0"/>
            <a:t>keeping pace with policy developments</a:t>
          </a:r>
          <a:endParaRPr lang="en-US" dirty="0"/>
        </a:p>
      </dgm:t>
    </dgm:pt>
    <dgm:pt modelId="{8DE09E18-251D-7E48-A8B4-29D3D6DFF6F9}" type="parTrans" cxnId="{34EB568A-4C7A-4340-86F8-BD7219BD3830}">
      <dgm:prSet/>
      <dgm:spPr/>
      <dgm:t>
        <a:bodyPr/>
        <a:lstStyle/>
        <a:p>
          <a:endParaRPr lang="en-US"/>
        </a:p>
      </dgm:t>
    </dgm:pt>
    <dgm:pt modelId="{3438EBD5-9F47-5646-8310-DFFD55EFC47C}" type="sibTrans" cxnId="{34EB568A-4C7A-4340-86F8-BD7219BD3830}">
      <dgm:prSet/>
      <dgm:spPr/>
      <dgm:t>
        <a:bodyPr/>
        <a:lstStyle/>
        <a:p>
          <a:endParaRPr lang="en-US"/>
        </a:p>
      </dgm:t>
    </dgm:pt>
    <dgm:pt modelId="{0DAB0541-2F59-CB4C-AF6A-F6DA05810CE8}">
      <dgm:prSet phldrT="[Text]"/>
      <dgm:spPr/>
      <dgm:t>
        <a:bodyPr/>
        <a:lstStyle/>
        <a:p>
          <a:pPr marL="57150" lvl="1" indent="0" algn="l" defTabSz="444500">
            <a:lnSpc>
              <a:spcPct val="90000"/>
            </a:lnSpc>
            <a:spcBef>
              <a:spcPct val="0"/>
            </a:spcBef>
            <a:spcAft>
              <a:spcPct val="15000"/>
            </a:spcAft>
            <a:buNone/>
          </a:pPr>
          <a:r>
            <a:rPr lang="en-US" dirty="0" smtClean="0"/>
            <a:t> Improve trust among stakeholders;</a:t>
          </a:r>
          <a:endParaRPr lang="en-US" dirty="0"/>
        </a:p>
      </dgm:t>
    </dgm:pt>
    <dgm:pt modelId="{B4EA8C90-E0DF-154F-A455-CEAA5950AB5B}" type="parTrans" cxnId="{1FDFE91B-8B58-EA45-AA16-0934F2E8F5DC}">
      <dgm:prSet/>
      <dgm:spPr/>
      <dgm:t>
        <a:bodyPr/>
        <a:lstStyle/>
        <a:p>
          <a:endParaRPr lang="en-US"/>
        </a:p>
      </dgm:t>
    </dgm:pt>
    <dgm:pt modelId="{DE278D82-104A-D349-9A41-0089C9C94F54}" type="sibTrans" cxnId="{1FDFE91B-8B58-EA45-AA16-0934F2E8F5DC}">
      <dgm:prSet/>
      <dgm:spPr/>
      <dgm:t>
        <a:bodyPr/>
        <a:lstStyle/>
        <a:p>
          <a:endParaRPr lang="en-US"/>
        </a:p>
      </dgm:t>
    </dgm:pt>
    <dgm:pt modelId="{33B24703-9ED9-E441-AF4E-95C158A43C86}">
      <dgm:prSet phldrT="[Text]" custT="1"/>
      <dgm:spPr/>
      <dgm:t>
        <a:bodyPr/>
        <a:lstStyle/>
        <a:p>
          <a:pPr marL="57150" marR="0" lvl="1" indent="-57150" algn="l" defTabSz="355600" rtl="0" eaLnBrk="1" fontAlgn="auto" latinLnBrk="0" hangingPunct="1">
            <a:lnSpc>
              <a:spcPct val="90000"/>
            </a:lnSpc>
            <a:spcBef>
              <a:spcPct val="0"/>
            </a:spcBef>
            <a:spcAft>
              <a:spcPct val="15000"/>
            </a:spcAft>
            <a:buClrTx/>
            <a:buSzTx/>
            <a:buFontTx/>
            <a:buNone/>
            <a:tabLst/>
            <a:defRPr/>
          </a:pPr>
          <a:endParaRPr lang="en-US" sz="900" dirty="0"/>
        </a:p>
      </dgm:t>
    </dgm:pt>
    <dgm:pt modelId="{4BD070ED-5131-E240-89DF-43A87C69B3B7}" type="parTrans" cxnId="{67859755-CE05-9D45-9450-25BC5F2EC418}">
      <dgm:prSet/>
      <dgm:spPr/>
      <dgm:t>
        <a:bodyPr/>
        <a:lstStyle/>
        <a:p>
          <a:endParaRPr lang="en-US"/>
        </a:p>
      </dgm:t>
    </dgm:pt>
    <dgm:pt modelId="{74E9F93A-B61A-D447-B5D8-253D4420F6AB}" type="sibTrans" cxnId="{67859755-CE05-9D45-9450-25BC5F2EC418}">
      <dgm:prSet/>
      <dgm:spPr/>
      <dgm:t>
        <a:bodyPr/>
        <a:lstStyle/>
        <a:p>
          <a:endParaRPr lang="en-US"/>
        </a:p>
      </dgm:t>
    </dgm:pt>
    <dgm:pt modelId="{B14F3903-4645-964F-800F-9FC05BCD7288}">
      <dgm:prSet phldrT="[Text]"/>
      <dgm:spPr/>
      <dgm:t>
        <a:bodyPr/>
        <a:lstStyle/>
        <a:p>
          <a:pPr marL="57150" lvl="1" indent="0" algn="l" defTabSz="444500">
            <a:lnSpc>
              <a:spcPct val="90000"/>
            </a:lnSpc>
            <a:spcBef>
              <a:spcPct val="0"/>
            </a:spcBef>
            <a:spcAft>
              <a:spcPct val="15000"/>
            </a:spcAft>
            <a:buNone/>
          </a:pPr>
          <a:r>
            <a:rPr lang="en-US" dirty="0" smtClean="0"/>
            <a:t> Strengthen their license to operate;</a:t>
          </a:r>
          <a:endParaRPr lang="en-US" dirty="0"/>
        </a:p>
      </dgm:t>
    </dgm:pt>
    <dgm:pt modelId="{EA4A21C3-29AD-C743-AC62-B40C5C4DEE46}" type="parTrans" cxnId="{5A5953A4-A746-6F4C-85A1-CF5EF2DE425B}">
      <dgm:prSet/>
      <dgm:spPr/>
      <dgm:t>
        <a:bodyPr/>
        <a:lstStyle/>
        <a:p>
          <a:endParaRPr lang="en-US"/>
        </a:p>
      </dgm:t>
    </dgm:pt>
    <dgm:pt modelId="{0DE567D4-782A-A841-A04F-9E5D6B6DBB5B}" type="sibTrans" cxnId="{5A5953A4-A746-6F4C-85A1-CF5EF2DE425B}">
      <dgm:prSet/>
      <dgm:spPr/>
      <dgm:t>
        <a:bodyPr/>
        <a:lstStyle/>
        <a:p>
          <a:endParaRPr lang="en-US"/>
        </a:p>
      </dgm:t>
    </dgm:pt>
    <dgm:pt modelId="{0EC8B1FD-8597-5147-BCC9-E55153FF227E}">
      <dgm:prSet phldrT="[Text]"/>
      <dgm:spPr/>
      <dgm:t>
        <a:bodyPr/>
        <a:lstStyle/>
        <a:p>
          <a:pPr marL="57150" lvl="1" indent="0" algn="l" defTabSz="444500">
            <a:lnSpc>
              <a:spcPct val="90000"/>
            </a:lnSpc>
            <a:spcBef>
              <a:spcPct val="0"/>
            </a:spcBef>
            <a:spcAft>
              <a:spcPct val="15000"/>
            </a:spcAft>
            <a:buNone/>
          </a:pPr>
          <a:r>
            <a:rPr lang="en-US" dirty="0" smtClean="0"/>
            <a:t> Reduce legal, reputational and other</a:t>
          </a:r>
        </a:p>
        <a:p>
          <a:pPr marL="57150" lvl="1" indent="0" algn="l" defTabSz="444500">
            <a:lnSpc>
              <a:spcPct val="90000"/>
            </a:lnSpc>
            <a:spcBef>
              <a:spcPct val="0"/>
            </a:spcBef>
            <a:spcAft>
              <a:spcPct val="15000"/>
            </a:spcAft>
            <a:buNone/>
          </a:pPr>
          <a:r>
            <a:rPr lang="en-US" dirty="0" smtClean="0"/>
            <a:t>business risks;</a:t>
          </a:r>
          <a:endParaRPr lang="en-US" dirty="0"/>
        </a:p>
      </dgm:t>
    </dgm:pt>
    <dgm:pt modelId="{76707CF6-97EA-6B40-90EC-701182F0A92C}" type="parTrans" cxnId="{9834ECDC-F1E7-1E43-8149-FA75ACD9E0FA}">
      <dgm:prSet/>
      <dgm:spPr/>
      <dgm:t>
        <a:bodyPr/>
        <a:lstStyle/>
        <a:p>
          <a:endParaRPr lang="en-US"/>
        </a:p>
      </dgm:t>
    </dgm:pt>
    <dgm:pt modelId="{4FFD019B-F5AB-3345-BED4-9097505EE6EB}" type="sibTrans" cxnId="{9834ECDC-F1E7-1E43-8149-FA75ACD9E0FA}">
      <dgm:prSet/>
      <dgm:spPr/>
      <dgm:t>
        <a:bodyPr/>
        <a:lstStyle/>
        <a:p>
          <a:endParaRPr lang="en-US"/>
        </a:p>
      </dgm:t>
    </dgm:pt>
    <dgm:pt modelId="{46789436-E735-854C-91FF-6D9B0E79FE2B}">
      <dgm:prSet phldrT="[Text]"/>
      <dgm:spPr/>
      <dgm:t>
        <a:bodyPr/>
        <a:lstStyle/>
        <a:p>
          <a:pPr marL="57150" lvl="1" indent="0" algn="l" defTabSz="444500">
            <a:lnSpc>
              <a:spcPct val="90000"/>
            </a:lnSpc>
            <a:spcBef>
              <a:spcPct val="0"/>
            </a:spcBef>
            <a:spcAft>
              <a:spcPct val="15000"/>
            </a:spcAft>
            <a:buNone/>
          </a:pPr>
          <a:r>
            <a:rPr lang="en-US" dirty="0" smtClean="0"/>
            <a:t> Build resilience to costs or</a:t>
          </a:r>
          <a:r>
            <a:rPr lang="en-US" baseline="0" dirty="0" smtClean="0"/>
            <a:t> </a:t>
          </a:r>
          <a:r>
            <a:rPr lang="en-US" dirty="0" smtClean="0"/>
            <a:t>requirements imposed</a:t>
          </a:r>
          <a:r>
            <a:rPr lang="en-US" baseline="0" dirty="0" smtClean="0"/>
            <a:t> </a:t>
          </a:r>
          <a:r>
            <a:rPr lang="en-US" dirty="0" smtClean="0"/>
            <a:t>by future legislation.</a:t>
          </a:r>
          <a:endParaRPr lang="en-US" dirty="0"/>
        </a:p>
      </dgm:t>
    </dgm:pt>
    <dgm:pt modelId="{8DE68601-1924-D54B-A9F8-C647E63184EA}" type="parTrans" cxnId="{9CEF2182-BA3A-7049-8DE1-615E25E946E0}">
      <dgm:prSet/>
      <dgm:spPr/>
      <dgm:t>
        <a:bodyPr/>
        <a:lstStyle/>
        <a:p>
          <a:endParaRPr lang="en-US"/>
        </a:p>
      </dgm:t>
    </dgm:pt>
    <dgm:pt modelId="{99C9E4A0-496E-4E40-AE4B-898902D2E0C1}" type="sibTrans" cxnId="{9CEF2182-BA3A-7049-8DE1-615E25E946E0}">
      <dgm:prSet/>
      <dgm:spPr/>
      <dgm:t>
        <a:bodyPr/>
        <a:lstStyle/>
        <a:p>
          <a:endParaRPr lang="en-US"/>
        </a:p>
      </dgm:t>
    </dgm:pt>
    <dgm:pt modelId="{E6DA248D-EE65-3C4F-8D0D-A32F4670A1B4}" type="pres">
      <dgm:prSet presAssocID="{2E2EE20B-8636-C447-A6D8-FAE829E0A01B}" presName="composite" presStyleCnt="0">
        <dgm:presLayoutVars>
          <dgm:chMax val="5"/>
          <dgm:dir/>
          <dgm:animLvl val="ctr"/>
          <dgm:resizeHandles val="exact"/>
        </dgm:presLayoutVars>
      </dgm:prSet>
      <dgm:spPr/>
      <dgm:t>
        <a:bodyPr/>
        <a:lstStyle/>
        <a:p>
          <a:endParaRPr lang="en-US"/>
        </a:p>
      </dgm:t>
    </dgm:pt>
    <dgm:pt modelId="{AB16148F-4D8A-EE43-B7A8-3C9C442A96C9}" type="pres">
      <dgm:prSet presAssocID="{2E2EE20B-8636-C447-A6D8-FAE829E0A01B}" presName="cycle" presStyleCnt="0"/>
      <dgm:spPr/>
    </dgm:pt>
    <dgm:pt modelId="{CAC2F63A-339F-9648-B48A-99289578F5FE}" type="pres">
      <dgm:prSet presAssocID="{2E2EE20B-8636-C447-A6D8-FAE829E0A01B}" presName="centerShape" presStyleCnt="0"/>
      <dgm:spPr/>
    </dgm:pt>
    <dgm:pt modelId="{8DD27A4E-5E96-804E-839C-BEF26EE2593A}" type="pres">
      <dgm:prSet presAssocID="{2E2EE20B-8636-C447-A6D8-FAE829E0A01B}" presName="connSite" presStyleLbl="node1" presStyleIdx="0" presStyleCnt="4"/>
      <dgm:spPr/>
    </dgm:pt>
    <dgm:pt modelId="{EDAB12B8-2AF4-C848-8DEE-D137A694169A}" type="pres">
      <dgm:prSet presAssocID="{2E2EE20B-8636-C447-A6D8-FAE829E0A01B}" presName="visible" presStyleLbl="node1" presStyleIdx="0" presStyleCnt="4"/>
      <dgm:spPr>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dgm:spPr>
    </dgm:pt>
    <dgm:pt modelId="{7E303A31-C063-C844-8424-B0574F1CDF88}" type="pres">
      <dgm:prSet presAssocID="{EAFB1A17-C80B-7345-98E1-8A3C2627B266}" presName="Name25" presStyleLbl="parChTrans1D1" presStyleIdx="0" presStyleCnt="3"/>
      <dgm:spPr/>
      <dgm:t>
        <a:bodyPr/>
        <a:lstStyle/>
        <a:p>
          <a:endParaRPr lang="en-US"/>
        </a:p>
      </dgm:t>
    </dgm:pt>
    <dgm:pt modelId="{15D75E4D-2408-DA4D-B171-38227056B4BE}" type="pres">
      <dgm:prSet presAssocID="{58E201C4-FBE6-7844-8754-79FC8F9FE13D}" presName="node" presStyleCnt="0"/>
      <dgm:spPr/>
    </dgm:pt>
    <dgm:pt modelId="{AFD3FD68-D644-4341-B95E-A5B4428170C5}" type="pres">
      <dgm:prSet presAssocID="{58E201C4-FBE6-7844-8754-79FC8F9FE13D}" presName="parentNode" presStyleLbl="node1" presStyleIdx="1" presStyleCnt="4" custScaleX="98210">
        <dgm:presLayoutVars>
          <dgm:chMax val="1"/>
          <dgm:bulletEnabled val="1"/>
        </dgm:presLayoutVars>
      </dgm:prSet>
      <dgm:spPr/>
      <dgm:t>
        <a:bodyPr/>
        <a:lstStyle/>
        <a:p>
          <a:endParaRPr lang="en-US"/>
        </a:p>
      </dgm:t>
    </dgm:pt>
    <dgm:pt modelId="{692485DA-4B78-E24F-8602-ADA4AAD938A6}" type="pres">
      <dgm:prSet presAssocID="{58E201C4-FBE6-7844-8754-79FC8F9FE13D}" presName="childNode" presStyleLbl="revTx" presStyleIdx="0" presStyleCnt="3">
        <dgm:presLayoutVars>
          <dgm:bulletEnabled val="1"/>
        </dgm:presLayoutVars>
      </dgm:prSet>
      <dgm:spPr/>
      <dgm:t>
        <a:bodyPr/>
        <a:lstStyle/>
        <a:p>
          <a:endParaRPr lang="en-US"/>
        </a:p>
      </dgm:t>
    </dgm:pt>
    <dgm:pt modelId="{EE9ED640-B004-8748-A7D9-B9E32C6A6629}" type="pres">
      <dgm:prSet presAssocID="{5F3F2B03-AE70-5644-862A-47BCB228012A}" presName="Name25" presStyleLbl="parChTrans1D1" presStyleIdx="1" presStyleCnt="3"/>
      <dgm:spPr/>
      <dgm:t>
        <a:bodyPr/>
        <a:lstStyle/>
        <a:p>
          <a:endParaRPr lang="en-US"/>
        </a:p>
      </dgm:t>
    </dgm:pt>
    <dgm:pt modelId="{04A8C89B-7074-A848-9F40-1F8A9C8978B8}" type="pres">
      <dgm:prSet presAssocID="{E9034E3C-45BF-0944-8062-77279606C328}" presName="node" presStyleCnt="0"/>
      <dgm:spPr/>
    </dgm:pt>
    <dgm:pt modelId="{F5D1361E-1547-1940-8087-41953EB5758D}" type="pres">
      <dgm:prSet presAssocID="{E9034E3C-45BF-0944-8062-77279606C328}" presName="parentNode" presStyleLbl="node1" presStyleIdx="2" presStyleCnt="4" custScaleX="101073" custScaleY="111252">
        <dgm:presLayoutVars>
          <dgm:chMax val="1"/>
          <dgm:bulletEnabled val="1"/>
        </dgm:presLayoutVars>
      </dgm:prSet>
      <dgm:spPr/>
      <dgm:t>
        <a:bodyPr/>
        <a:lstStyle/>
        <a:p>
          <a:endParaRPr lang="en-US"/>
        </a:p>
      </dgm:t>
    </dgm:pt>
    <dgm:pt modelId="{D4C70818-7180-3049-882C-FF88D06F1241}" type="pres">
      <dgm:prSet presAssocID="{E9034E3C-45BF-0944-8062-77279606C328}" presName="childNode" presStyleLbl="revTx" presStyleIdx="1" presStyleCnt="3">
        <dgm:presLayoutVars>
          <dgm:bulletEnabled val="1"/>
        </dgm:presLayoutVars>
      </dgm:prSet>
      <dgm:spPr/>
      <dgm:t>
        <a:bodyPr/>
        <a:lstStyle/>
        <a:p>
          <a:endParaRPr lang="en-US"/>
        </a:p>
      </dgm:t>
    </dgm:pt>
    <dgm:pt modelId="{C31F50AD-70B0-334E-96B6-1D4A8C42B7BF}" type="pres">
      <dgm:prSet presAssocID="{8DE09E18-251D-7E48-A8B4-29D3D6DFF6F9}" presName="Name25" presStyleLbl="parChTrans1D1" presStyleIdx="2" presStyleCnt="3"/>
      <dgm:spPr/>
      <dgm:t>
        <a:bodyPr/>
        <a:lstStyle/>
        <a:p>
          <a:endParaRPr lang="en-US"/>
        </a:p>
      </dgm:t>
    </dgm:pt>
    <dgm:pt modelId="{6FC0BC7E-8A41-8E41-B00F-A2081D528524}" type="pres">
      <dgm:prSet presAssocID="{8555A265-7642-5F4B-97A7-4D9D09F6040F}" presName="node" presStyleCnt="0"/>
      <dgm:spPr/>
    </dgm:pt>
    <dgm:pt modelId="{02808061-5703-B141-8B17-8CFADF73AC0E}" type="pres">
      <dgm:prSet presAssocID="{8555A265-7642-5F4B-97A7-4D9D09F6040F}" presName="parentNode" presStyleLbl="node1" presStyleIdx="3" presStyleCnt="4">
        <dgm:presLayoutVars>
          <dgm:chMax val="1"/>
          <dgm:bulletEnabled val="1"/>
        </dgm:presLayoutVars>
      </dgm:prSet>
      <dgm:spPr/>
      <dgm:t>
        <a:bodyPr/>
        <a:lstStyle/>
        <a:p>
          <a:endParaRPr lang="en-US"/>
        </a:p>
      </dgm:t>
    </dgm:pt>
    <dgm:pt modelId="{F58A7330-673D-044E-B80A-2C3015D285A0}" type="pres">
      <dgm:prSet presAssocID="{8555A265-7642-5F4B-97A7-4D9D09F6040F}" presName="childNode" presStyleLbl="revTx" presStyleIdx="2" presStyleCnt="3">
        <dgm:presLayoutVars>
          <dgm:bulletEnabled val="1"/>
        </dgm:presLayoutVars>
      </dgm:prSet>
      <dgm:spPr/>
      <dgm:t>
        <a:bodyPr/>
        <a:lstStyle/>
        <a:p>
          <a:endParaRPr lang="en-US"/>
        </a:p>
      </dgm:t>
    </dgm:pt>
  </dgm:ptLst>
  <dgm:cxnLst>
    <dgm:cxn modelId="{F8BBE81F-47EF-48D3-AD7D-809C084879F6}" type="presOf" srcId="{0EC8B1FD-8597-5147-BCC9-E55153FF227E}" destId="{F58A7330-673D-044E-B80A-2C3015D285A0}" srcOrd="0" destOrd="2" presId="urn:microsoft.com/office/officeart/2005/8/layout/radial2"/>
    <dgm:cxn modelId="{A565C2A0-F8B4-7E45-B959-2CCEB74EDBBF}" srcId="{E9034E3C-45BF-0944-8062-77279606C328}" destId="{74A44721-D3C7-1D44-B388-7CF120B617FC}" srcOrd="0" destOrd="0" parTransId="{382954A4-2BE5-A84F-B1DE-272CE51406C1}" sibTransId="{433F6DA7-FABC-0543-B4CC-28339C178399}"/>
    <dgm:cxn modelId="{C5D79491-F9BC-455E-90A8-5753422241E2}" type="presOf" srcId="{E9034E3C-45BF-0944-8062-77279606C328}" destId="{F5D1361E-1547-1940-8087-41953EB5758D}" srcOrd="0" destOrd="0" presId="urn:microsoft.com/office/officeart/2005/8/layout/radial2"/>
    <dgm:cxn modelId="{325CA7F4-AB17-4EBC-A9E7-396A6E779F61}" type="presOf" srcId="{8555A265-7642-5F4B-97A7-4D9D09F6040F}" destId="{02808061-5703-B141-8B17-8CFADF73AC0E}" srcOrd="0" destOrd="0" presId="urn:microsoft.com/office/officeart/2005/8/layout/radial2"/>
    <dgm:cxn modelId="{1DFFCFB2-58B0-4BE9-8AA1-11F15CAEDC6F}" type="presOf" srcId="{46789436-E735-854C-91FF-6D9B0E79FE2B}" destId="{F58A7330-673D-044E-B80A-2C3015D285A0}" srcOrd="0" destOrd="3" presId="urn:microsoft.com/office/officeart/2005/8/layout/radial2"/>
    <dgm:cxn modelId="{18E08EF8-A444-4741-B018-C2B21F78B3BF}" type="presOf" srcId="{0DAB0541-2F59-CB4C-AF6A-F6DA05810CE8}" destId="{F58A7330-673D-044E-B80A-2C3015D285A0}" srcOrd="0" destOrd="0" presId="urn:microsoft.com/office/officeart/2005/8/layout/radial2"/>
    <dgm:cxn modelId="{B1DAD717-C23F-4E82-8110-6C85418A2292}" type="presOf" srcId="{33B24703-9ED9-E441-AF4E-95C158A43C86}" destId="{D4C70818-7180-3049-882C-FF88D06F1241}" srcOrd="0" destOrd="1" presId="urn:microsoft.com/office/officeart/2005/8/layout/radial2"/>
    <dgm:cxn modelId="{9CEF2182-BA3A-7049-8DE1-615E25E946E0}" srcId="{0DAB0541-2F59-CB4C-AF6A-F6DA05810CE8}" destId="{46789436-E735-854C-91FF-6D9B0E79FE2B}" srcOrd="2" destOrd="0" parTransId="{8DE68601-1924-D54B-A9F8-C647E63184EA}" sibTransId="{99C9E4A0-496E-4E40-AE4B-898902D2E0C1}"/>
    <dgm:cxn modelId="{FFC00477-827C-428C-B860-1EABFF2FD3D2}" type="presOf" srcId="{D673EA2A-B075-B447-AFA4-25F667B9C79C}" destId="{D4C70818-7180-3049-882C-FF88D06F1241}" srcOrd="0" destOrd="2" presId="urn:microsoft.com/office/officeart/2005/8/layout/radial2"/>
    <dgm:cxn modelId="{1A72F4C8-55DA-4E34-8AED-F2E7FCDDA244}" type="presOf" srcId="{2E2EE20B-8636-C447-A6D8-FAE829E0A01B}" destId="{E6DA248D-EE65-3C4F-8D0D-A32F4670A1B4}" srcOrd="0" destOrd="0" presId="urn:microsoft.com/office/officeart/2005/8/layout/radial2"/>
    <dgm:cxn modelId="{67859755-CE05-9D45-9450-25BC5F2EC418}" srcId="{E9034E3C-45BF-0944-8062-77279606C328}" destId="{33B24703-9ED9-E441-AF4E-95C158A43C86}" srcOrd="1" destOrd="0" parTransId="{4BD070ED-5131-E240-89DF-43A87C69B3B7}" sibTransId="{74E9F93A-B61A-D447-B5D8-253D4420F6AB}"/>
    <dgm:cxn modelId="{9834ECDC-F1E7-1E43-8149-FA75ACD9E0FA}" srcId="{0DAB0541-2F59-CB4C-AF6A-F6DA05810CE8}" destId="{0EC8B1FD-8597-5147-BCC9-E55153FF227E}" srcOrd="1" destOrd="0" parTransId="{76707CF6-97EA-6B40-90EC-701182F0A92C}" sibTransId="{4FFD019B-F5AB-3345-BED4-9097505EE6EB}"/>
    <dgm:cxn modelId="{6DD845B5-C099-B244-A006-5C80EF7B88FC}" srcId="{58E201C4-FBE6-7844-8754-79FC8F9FE13D}" destId="{C6EC15BA-7E74-CE45-8BBA-BAE93EFE3956}" srcOrd="0" destOrd="0" parTransId="{8852B3C9-292C-664D-91BB-BDE210AA2D6F}" sibTransId="{8B2C0494-B1BB-9E44-B090-41374D357906}"/>
    <dgm:cxn modelId="{34EB568A-4C7A-4340-86F8-BD7219BD3830}" srcId="{2E2EE20B-8636-C447-A6D8-FAE829E0A01B}" destId="{8555A265-7642-5F4B-97A7-4D9D09F6040F}" srcOrd="2" destOrd="0" parTransId="{8DE09E18-251D-7E48-A8B4-29D3D6DFF6F9}" sibTransId="{3438EBD5-9F47-5646-8310-DFFD55EFC47C}"/>
    <dgm:cxn modelId="{E7CC6884-23EC-46BE-84A1-1503EF4188D1}" type="presOf" srcId="{B14F3903-4645-964F-800F-9FC05BCD7288}" destId="{F58A7330-673D-044E-B80A-2C3015D285A0}" srcOrd="0" destOrd="1" presId="urn:microsoft.com/office/officeart/2005/8/layout/radial2"/>
    <dgm:cxn modelId="{03E71386-0AC6-41C6-AEDF-A7F38301076D}" type="presOf" srcId="{8DE09E18-251D-7E48-A8B4-29D3D6DFF6F9}" destId="{C31F50AD-70B0-334E-96B6-1D4A8C42B7BF}" srcOrd="0" destOrd="0" presId="urn:microsoft.com/office/officeart/2005/8/layout/radial2"/>
    <dgm:cxn modelId="{2C695991-DA48-D541-B0E2-97E7F5B6652D}" srcId="{E9034E3C-45BF-0944-8062-77279606C328}" destId="{D673EA2A-B075-B447-AFA4-25F667B9C79C}" srcOrd="2" destOrd="0" parTransId="{9C91D1D1-BEC7-1D4D-8B05-911A37F186ED}" sibTransId="{C0926BDD-8351-2D4E-8BE3-054782E2FF1B}"/>
    <dgm:cxn modelId="{9FEF50E3-AF6B-4379-9EE8-133E08151660}" type="presOf" srcId="{58E201C4-FBE6-7844-8754-79FC8F9FE13D}" destId="{AFD3FD68-D644-4341-B95E-A5B4428170C5}" srcOrd="0" destOrd="0" presId="urn:microsoft.com/office/officeart/2005/8/layout/radial2"/>
    <dgm:cxn modelId="{67353670-E442-A44E-B034-D800E1F90DFB}" srcId="{58E201C4-FBE6-7844-8754-79FC8F9FE13D}" destId="{40B8704B-A712-2744-A034-F5281C6A14C7}" srcOrd="1" destOrd="0" parTransId="{75A7D454-5AB4-644C-B6FD-59EDC1BEFE7E}" sibTransId="{06A15754-F6F1-EE4F-ADE3-4514BD975EA5}"/>
    <dgm:cxn modelId="{1FDFE91B-8B58-EA45-AA16-0934F2E8F5DC}" srcId="{8555A265-7642-5F4B-97A7-4D9D09F6040F}" destId="{0DAB0541-2F59-CB4C-AF6A-F6DA05810CE8}" srcOrd="0" destOrd="0" parTransId="{B4EA8C90-E0DF-154F-A455-CEAA5950AB5B}" sibTransId="{DE278D82-104A-D349-9A41-0089C9C94F54}"/>
    <dgm:cxn modelId="{5A5953A4-A746-6F4C-85A1-CF5EF2DE425B}" srcId="{0DAB0541-2F59-CB4C-AF6A-F6DA05810CE8}" destId="{B14F3903-4645-964F-800F-9FC05BCD7288}" srcOrd="0" destOrd="0" parTransId="{EA4A21C3-29AD-C743-AC62-B40C5C4DEE46}" sibTransId="{0DE567D4-782A-A841-A04F-9E5D6B6DBB5B}"/>
    <dgm:cxn modelId="{D2C3E25A-04C5-41FF-8806-609D44D42384}" type="presOf" srcId="{EAFB1A17-C80B-7345-98E1-8A3C2627B266}" destId="{7E303A31-C063-C844-8424-B0574F1CDF88}" srcOrd="0" destOrd="0" presId="urn:microsoft.com/office/officeart/2005/8/layout/radial2"/>
    <dgm:cxn modelId="{C35475E9-2A20-4683-A601-507052805BF9}" type="presOf" srcId="{40B8704B-A712-2744-A034-F5281C6A14C7}" destId="{692485DA-4B78-E24F-8602-ADA4AAD938A6}" srcOrd="0" destOrd="1" presId="urn:microsoft.com/office/officeart/2005/8/layout/radial2"/>
    <dgm:cxn modelId="{6C270387-4466-C14B-9F54-C9EAF1A9F3C6}" srcId="{2E2EE20B-8636-C447-A6D8-FAE829E0A01B}" destId="{E9034E3C-45BF-0944-8062-77279606C328}" srcOrd="1" destOrd="0" parTransId="{5F3F2B03-AE70-5644-862A-47BCB228012A}" sibTransId="{1C39C01F-3E86-7149-9F9F-8F5266D4446F}"/>
    <dgm:cxn modelId="{5AF9196E-EC3D-4587-9032-A291646D31DD}" type="presOf" srcId="{74A44721-D3C7-1D44-B388-7CF120B617FC}" destId="{D4C70818-7180-3049-882C-FF88D06F1241}" srcOrd="0" destOrd="0" presId="urn:microsoft.com/office/officeart/2005/8/layout/radial2"/>
    <dgm:cxn modelId="{96F5E9AC-D0AB-134B-BFF6-2F509ED15997}" srcId="{2E2EE20B-8636-C447-A6D8-FAE829E0A01B}" destId="{58E201C4-FBE6-7844-8754-79FC8F9FE13D}" srcOrd="0" destOrd="0" parTransId="{EAFB1A17-C80B-7345-98E1-8A3C2627B266}" sibTransId="{96CFEA0A-E18F-FB45-A252-F5AC5BD51F69}"/>
    <dgm:cxn modelId="{51DDD1DB-B756-46E1-A299-DCB50AB28E1C}" type="presOf" srcId="{C6EC15BA-7E74-CE45-8BBA-BAE93EFE3956}" destId="{692485DA-4B78-E24F-8602-ADA4AAD938A6}" srcOrd="0" destOrd="0" presId="urn:microsoft.com/office/officeart/2005/8/layout/radial2"/>
    <dgm:cxn modelId="{111685D7-0A8D-4628-9A19-3EFE2C6A8DCD}" type="presOf" srcId="{5F3F2B03-AE70-5644-862A-47BCB228012A}" destId="{EE9ED640-B004-8748-A7D9-B9E32C6A6629}" srcOrd="0" destOrd="0" presId="urn:microsoft.com/office/officeart/2005/8/layout/radial2"/>
    <dgm:cxn modelId="{CA6C4054-B998-449A-BA72-C66CE40B7FDD}" type="presParOf" srcId="{E6DA248D-EE65-3C4F-8D0D-A32F4670A1B4}" destId="{AB16148F-4D8A-EE43-B7A8-3C9C442A96C9}" srcOrd="0" destOrd="0" presId="urn:microsoft.com/office/officeart/2005/8/layout/radial2"/>
    <dgm:cxn modelId="{B59B9534-D12D-4BBC-90FC-A27D9DEB4CA8}" type="presParOf" srcId="{AB16148F-4D8A-EE43-B7A8-3C9C442A96C9}" destId="{CAC2F63A-339F-9648-B48A-99289578F5FE}" srcOrd="0" destOrd="0" presId="urn:microsoft.com/office/officeart/2005/8/layout/radial2"/>
    <dgm:cxn modelId="{3066255E-E267-4221-BD0B-84AEFFF8A506}" type="presParOf" srcId="{CAC2F63A-339F-9648-B48A-99289578F5FE}" destId="{8DD27A4E-5E96-804E-839C-BEF26EE2593A}" srcOrd="0" destOrd="0" presId="urn:microsoft.com/office/officeart/2005/8/layout/radial2"/>
    <dgm:cxn modelId="{735BAB3E-E171-49C7-A857-33081AFB3DC1}" type="presParOf" srcId="{CAC2F63A-339F-9648-B48A-99289578F5FE}" destId="{EDAB12B8-2AF4-C848-8DEE-D137A694169A}" srcOrd="1" destOrd="0" presId="urn:microsoft.com/office/officeart/2005/8/layout/radial2"/>
    <dgm:cxn modelId="{8BE4EA2D-195F-4955-AFAF-6E500E8C5CF7}" type="presParOf" srcId="{AB16148F-4D8A-EE43-B7A8-3C9C442A96C9}" destId="{7E303A31-C063-C844-8424-B0574F1CDF88}" srcOrd="1" destOrd="0" presId="urn:microsoft.com/office/officeart/2005/8/layout/radial2"/>
    <dgm:cxn modelId="{488C02AC-79CB-46C1-86F6-DC7E553E033E}" type="presParOf" srcId="{AB16148F-4D8A-EE43-B7A8-3C9C442A96C9}" destId="{15D75E4D-2408-DA4D-B171-38227056B4BE}" srcOrd="2" destOrd="0" presId="urn:microsoft.com/office/officeart/2005/8/layout/radial2"/>
    <dgm:cxn modelId="{826736AF-7C23-4ABC-A830-3BEFB773F6D6}" type="presParOf" srcId="{15D75E4D-2408-DA4D-B171-38227056B4BE}" destId="{AFD3FD68-D644-4341-B95E-A5B4428170C5}" srcOrd="0" destOrd="0" presId="urn:microsoft.com/office/officeart/2005/8/layout/radial2"/>
    <dgm:cxn modelId="{BFD7CEC8-EF5B-4AFB-9B0F-63DFDCDB6520}" type="presParOf" srcId="{15D75E4D-2408-DA4D-B171-38227056B4BE}" destId="{692485DA-4B78-E24F-8602-ADA4AAD938A6}" srcOrd="1" destOrd="0" presId="urn:microsoft.com/office/officeart/2005/8/layout/radial2"/>
    <dgm:cxn modelId="{C824EFAE-68FD-473A-8A72-2DD78E84545C}" type="presParOf" srcId="{AB16148F-4D8A-EE43-B7A8-3C9C442A96C9}" destId="{EE9ED640-B004-8748-A7D9-B9E32C6A6629}" srcOrd="3" destOrd="0" presId="urn:microsoft.com/office/officeart/2005/8/layout/radial2"/>
    <dgm:cxn modelId="{069B137F-22F2-4EB6-92CB-6385238BA30E}" type="presParOf" srcId="{AB16148F-4D8A-EE43-B7A8-3C9C442A96C9}" destId="{04A8C89B-7074-A848-9F40-1F8A9C8978B8}" srcOrd="4" destOrd="0" presId="urn:microsoft.com/office/officeart/2005/8/layout/radial2"/>
    <dgm:cxn modelId="{DAA1CF76-A78E-46B8-A53B-B4467CA17AD6}" type="presParOf" srcId="{04A8C89B-7074-A848-9F40-1F8A9C8978B8}" destId="{F5D1361E-1547-1940-8087-41953EB5758D}" srcOrd="0" destOrd="0" presId="urn:microsoft.com/office/officeart/2005/8/layout/radial2"/>
    <dgm:cxn modelId="{0FA1BB6B-0B50-4041-B0B4-D0E14F1F0362}" type="presParOf" srcId="{04A8C89B-7074-A848-9F40-1F8A9C8978B8}" destId="{D4C70818-7180-3049-882C-FF88D06F1241}" srcOrd="1" destOrd="0" presId="urn:microsoft.com/office/officeart/2005/8/layout/radial2"/>
    <dgm:cxn modelId="{84913D20-AE1B-4DC7-91FE-70D15B287BFA}" type="presParOf" srcId="{AB16148F-4D8A-EE43-B7A8-3C9C442A96C9}" destId="{C31F50AD-70B0-334E-96B6-1D4A8C42B7BF}" srcOrd="5" destOrd="0" presId="urn:microsoft.com/office/officeart/2005/8/layout/radial2"/>
    <dgm:cxn modelId="{A4F48C01-8585-4570-8E31-E6F2D8870DCE}" type="presParOf" srcId="{AB16148F-4D8A-EE43-B7A8-3C9C442A96C9}" destId="{6FC0BC7E-8A41-8E41-B00F-A2081D528524}" srcOrd="6" destOrd="0" presId="urn:microsoft.com/office/officeart/2005/8/layout/radial2"/>
    <dgm:cxn modelId="{0CF92556-9CD5-4169-A55E-782F922967E2}" type="presParOf" srcId="{6FC0BC7E-8A41-8E41-B00F-A2081D528524}" destId="{02808061-5703-B141-8B17-8CFADF73AC0E}" srcOrd="0" destOrd="0" presId="urn:microsoft.com/office/officeart/2005/8/layout/radial2"/>
    <dgm:cxn modelId="{2BFD3C82-98A5-4476-B5F2-EE541CB6F51B}" type="presParOf" srcId="{6FC0BC7E-8A41-8E41-B00F-A2081D528524}" destId="{F58A7330-673D-044E-B80A-2C3015D285A0}"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4F804-DBCE-6E4E-8360-4B8DF0349C3F}" type="doc">
      <dgm:prSet loTypeId="urn:microsoft.com/office/officeart/2005/8/layout/hChevron3" loCatId="" qsTypeId="urn:microsoft.com/office/officeart/2005/8/quickstyle/simple4" qsCatId="simple" csTypeId="urn:microsoft.com/office/officeart/2005/8/colors/colorful4" csCatId="colorful" phldr="1"/>
      <dgm:spPr/>
    </dgm:pt>
    <dgm:pt modelId="{07833F14-44DF-864B-B8F1-B13481EAFD96}">
      <dgm:prSet phldrT="[Text]"/>
      <dgm:spPr/>
      <dgm:t>
        <a:bodyPr/>
        <a:lstStyle/>
        <a:p>
          <a:r>
            <a:rPr lang="en-US" dirty="0" smtClean="0"/>
            <a:t>Raw materials</a:t>
          </a:r>
        </a:p>
      </dgm:t>
    </dgm:pt>
    <dgm:pt modelId="{CC8178EC-33D2-3146-B8DE-685B21CF887B}" type="parTrans" cxnId="{C86A882D-1CFB-9842-8BC8-267C9AAEBC46}">
      <dgm:prSet/>
      <dgm:spPr/>
      <dgm:t>
        <a:bodyPr/>
        <a:lstStyle/>
        <a:p>
          <a:endParaRPr lang="en-US"/>
        </a:p>
      </dgm:t>
    </dgm:pt>
    <dgm:pt modelId="{7C0F6BD6-777B-D94C-8776-A346DDB90197}" type="sibTrans" cxnId="{C86A882D-1CFB-9842-8BC8-267C9AAEBC46}">
      <dgm:prSet/>
      <dgm:spPr/>
      <dgm:t>
        <a:bodyPr/>
        <a:lstStyle/>
        <a:p>
          <a:endParaRPr lang="en-US"/>
        </a:p>
      </dgm:t>
    </dgm:pt>
    <dgm:pt modelId="{AA37D3FB-480A-1F48-A5C9-C2134A6978B0}">
      <dgm:prSet phldrT="[Text]"/>
      <dgm:spPr/>
      <dgm:t>
        <a:bodyPr/>
        <a:lstStyle/>
        <a:p>
          <a:r>
            <a:rPr lang="en-US" dirty="0" smtClean="0"/>
            <a:t>Suppliers</a:t>
          </a:r>
          <a:endParaRPr lang="en-US" dirty="0"/>
        </a:p>
      </dgm:t>
    </dgm:pt>
    <dgm:pt modelId="{DE735805-D876-6D4B-85D6-7E827C3BE277}" type="parTrans" cxnId="{47FB4755-0E41-1B4A-801F-12185369FA7E}">
      <dgm:prSet/>
      <dgm:spPr/>
      <dgm:t>
        <a:bodyPr/>
        <a:lstStyle/>
        <a:p>
          <a:endParaRPr lang="en-US"/>
        </a:p>
      </dgm:t>
    </dgm:pt>
    <dgm:pt modelId="{41D7040E-11D0-024C-86FE-E7275933BAFC}" type="sibTrans" cxnId="{47FB4755-0E41-1B4A-801F-12185369FA7E}">
      <dgm:prSet/>
      <dgm:spPr/>
      <dgm:t>
        <a:bodyPr/>
        <a:lstStyle/>
        <a:p>
          <a:endParaRPr lang="en-US"/>
        </a:p>
      </dgm:t>
    </dgm:pt>
    <dgm:pt modelId="{9FDC9766-5389-2D4B-B443-04C6BE5ED020}">
      <dgm:prSet phldrT="[Text]"/>
      <dgm:spPr/>
      <dgm:t>
        <a:bodyPr/>
        <a:lstStyle/>
        <a:p>
          <a:r>
            <a:rPr lang="en-US" dirty="0" smtClean="0"/>
            <a:t>Inbound Logistics</a:t>
          </a:r>
          <a:endParaRPr lang="en-US" dirty="0"/>
        </a:p>
      </dgm:t>
    </dgm:pt>
    <dgm:pt modelId="{67E0CC9D-314A-2748-96A4-10B4EE97E825}" type="parTrans" cxnId="{952B4885-84D6-3343-A51C-DE1C1BD9EEC1}">
      <dgm:prSet/>
      <dgm:spPr/>
      <dgm:t>
        <a:bodyPr/>
        <a:lstStyle/>
        <a:p>
          <a:endParaRPr lang="en-US"/>
        </a:p>
      </dgm:t>
    </dgm:pt>
    <dgm:pt modelId="{58412517-80D7-F640-A53F-B77307F47B12}" type="sibTrans" cxnId="{952B4885-84D6-3343-A51C-DE1C1BD9EEC1}">
      <dgm:prSet/>
      <dgm:spPr/>
      <dgm:t>
        <a:bodyPr/>
        <a:lstStyle/>
        <a:p>
          <a:endParaRPr lang="en-US"/>
        </a:p>
      </dgm:t>
    </dgm:pt>
    <dgm:pt modelId="{572418C1-752D-5B48-B170-2C34DB281188}">
      <dgm:prSet/>
      <dgm:spPr/>
      <dgm:t>
        <a:bodyPr/>
        <a:lstStyle/>
        <a:p>
          <a:r>
            <a:rPr lang="en-US" dirty="0" smtClean="0"/>
            <a:t>Company Operations</a:t>
          </a:r>
          <a:endParaRPr lang="en-US" dirty="0"/>
        </a:p>
      </dgm:t>
    </dgm:pt>
    <dgm:pt modelId="{774C0841-D2DB-D144-A117-DDCE7D8EC487}" type="parTrans" cxnId="{1755B733-45F7-6548-941E-9529DD80698F}">
      <dgm:prSet/>
      <dgm:spPr/>
    </dgm:pt>
    <dgm:pt modelId="{1445D9C4-5930-AD47-B765-272FF3FC549F}" type="sibTrans" cxnId="{1755B733-45F7-6548-941E-9529DD80698F}">
      <dgm:prSet/>
      <dgm:spPr/>
    </dgm:pt>
    <dgm:pt modelId="{C3643736-C563-D04D-93E8-FA32FDFD281D}">
      <dgm:prSet/>
      <dgm:spPr/>
      <dgm:t>
        <a:bodyPr/>
        <a:lstStyle/>
        <a:p>
          <a:r>
            <a:rPr lang="en-US" dirty="0" smtClean="0"/>
            <a:t>Distribution</a:t>
          </a:r>
          <a:endParaRPr lang="en-US" dirty="0"/>
        </a:p>
      </dgm:t>
    </dgm:pt>
    <dgm:pt modelId="{D12A9FA3-E5D6-C740-9D63-174C8593F0E1}" type="parTrans" cxnId="{11A7423F-799B-B541-941F-9B808C22DF42}">
      <dgm:prSet/>
      <dgm:spPr/>
    </dgm:pt>
    <dgm:pt modelId="{08306E08-9A06-CB43-A751-8F35D45D250C}" type="sibTrans" cxnId="{11A7423F-799B-B541-941F-9B808C22DF42}">
      <dgm:prSet/>
      <dgm:spPr/>
    </dgm:pt>
    <dgm:pt modelId="{4B30EB0C-DF16-EE41-82AE-9372966CB173}">
      <dgm:prSet/>
      <dgm:spPr/>
      <dgm:t>
        <a:bodyPr/>
        <a:lstStyle/>
        <a:p>
          <a:r>
            <a:rPr lang="en-US" dirty="0" smtClean="0"/>
            <a:t>Product Use</a:t>
          </a:r>
          <a:endParaRPr lang="en-US" dirty="0"/>
        </a:p>
      </dgm:t>
    </dgm:pt>
    <dgm:pt modelId="{E63F2371-4E25-C545-A8E0-07731AAAF3C5}" type="parTrans" cxnId="{4C7651C0-0110-AB4E-93EC-32FCEF43DC7D}">
      <dgm:prSet/>
      <dgm:spPr/>
    </dgm:pt>
    <dgm:pt modelId="{D0332E14-F37F-164E-88E8-6A370FE0B7E8}" type="sibTrans" cxnId="{4C7651C0-0110-AB4E-93EC-32FCEF43DC7D}">
      <dgm:prSet/>
      <dgm:spPr/>
    </dgm:pt>
    <dgm:pt modelId="{178DFBC4-1955-2B42-9317-BB524ECBB836}">
      <dgm:prSet/>
      <dgm:spPr/>
      <dgm:t>
        <a:bodyPr/>
        <a:lstStyle/>
        <a:p>
          <a:r>
            <a:rPr lang="en-US" dirty="0" smtClean="0"/>
            <a:t>Product End of Life</a:t>
          </a:r>
          <a:endParaRPr lang="en-US" dirty="0"/>
        </a:p>
      </dgm:t>
    </dgm:pt>
    <dgm:pt modelId="{6AD61A78-C2AF-4C40-A113-9A4937174F7E}" type="parTrans" cxnId="{CBEE81DC-6EE7-6742-B204-1C80F30FF745}">
      <dgm:prSet/>
      <dgm:spPr/>
    </dgm:pt>
    <dgm:pt modelId="{A808C5EA-CAA6-AC49-97CF-F7D7A9E1142A}" type="sibTrans" cxnId="{CBEE81DC-6EE7-6742-B204-1C80F30FF745}">
      <dgm:prSet/>
      <dgm:spPr/>
    </dgm:pt>
    <dgm:pt modelId="{626DD18A-9F9A-0846-B008-4AA78E2042C6}" type="pres">
      <dgm:prSet presAssocID="{3B24F804-DBCE-6E4E-8360-4B8DF0349C3F}" presName="Name0" presStyleCnt="0">
        <dgm:presLayoutVars>
          <dgm:dir/>
          <dgm:resizeHandles val="exact"/>
        </dgm:presLayoutVars>
      </dgm:prSet>
      <dgm:spPr/>
    </dgm:pt>
    <dgm:pt modelId="{24B37D3F-23C7-4446-88E9-3D8E45642984}" type="pres">
      <dgm:prSet presAssocID="{07833F14-44DF-864B-B8F1-B13481EAFD96}" presName="parTxOnly" presStyleLbl="node1" presStyleIdx="0" presStyleCnt="7">
        <dgm:presLayoutVars>
          <dgm:bulletEnabled val="1"/>
        </dgm:presLayoutVars>
      </dgm:prSet>
      <dgm:spPr/>
      <dgm:t>
        <a:bodyPr/>
        <a:lstStyle/>
        <a:p>
          <a:endParaRPr lang="en-US"/>
        </a:p>
      </dgm:t>
    </dgm:pt>
    <dgm:pt modelId="{8E6D00F5-2A8E-6F4F-A68A-D66E993399B5}" type="pres">
      <dgm:prSet presAssocID="{7C0F6BD6-777B-D94C-8776-A346DDB90197}" presName="parSpace" presStyleCnt="0"/>
      <dgm:spPr/>
    </dgm:pt>
    <dgm:pt modelId="{ACBD91A8-2EBA-BE49-B630-EE3BCF088798}" type="pres">
      <dgm:prSet presAssocID="{AA37D3FB-480A-1F48-A5C9-C2134A6978B0}" presName="parTxOnly" presStyleLbl="node1" presStyleIdx="1" presStyleCnt="7">
        <dgm:presLayoutVars>
          <dgm:bulletEnabled val="1"/>
        </dgm:presLayoutVars>
      </dgm:prSet>
      <dgm:spPr/>
      <dgm:t>
        <a:bodyPr/>
        <a:lstStyle/>
        <a:p>
          <a:endParaRPr lang="en-US"/>
        </a:p>
      </dgm:t>
    </dgm:pt>
    <dgm:pt modelId="{FAABDBDC-051C-6E45-88DB-490E4446FB0F}" type="pres">
      <dgm:prSet presAssocID="{41D7040E-11D0-024C-86FE-E7275933BAFC}" presName="parSpace" presStyleCnt="0"/>
      <dgm:spPr/>
    </dgm:pt>
    <dgm:pt modelId="{7262B04F-3895-414D-AA6F-1FC04D64A3C5}" type="pres">
      <dgm:prSet presAssocID="{9FDC9766-5389-2D4B-B443-04C6BE5ED020}" presName="parTxOnly" presStyleLbl="node1" presStyleIdx="2" presStyleCnt="7">
        <dgm:presLayoutVars>
          <dgm:bulletEnabled val="1"/>
        </dgm:presLayoutVars>
      </dgm:prSet>
      <dgm:spPr/>
      <dgm:t>
        <a:bodyPr/>
        <a:lstStyle/>
        <a:p>
          <a:endParaRPr lang="en-US"/>
        </a:p>
      </dgm:t>
    </dgm:pt>
    <dgm:pt modelId="{25C9DFD4-B337-6A4F-8034-4F30B9326A5B}" type="pres">
      <dgm:prSet presAssocID="{58412517-80D7-F640-A53F-B77307F47B12}" presName="parSpace" presStyleCnt="0"/>
      <dgm:spPr/>
    </dgm:pt>
    <dgm:pt modelId="{83A1ACB6-1C35-A448-BBAA-93BB12DAA819}" type="pres">
      <dgm:prSet presAssocID="{572418C1-752D-5B48-B170-2C34DB281188}" presName="parTxOnly" presStyleLbl="node1" presStyleIdx="3" presStyleCnt="7">
        <dgm:presLayoutVars>
          <dgm:bulletEnabled val="1"/>
        </dgm:presLayoutVars>
      </dgm:prSet>
      <dgm:spPr/>
      <dgm:t>
        <a:bodyPr/>
        <a:lstStyle/>
        <a:p>
          <a:endParaRPr lang="en-US"/>
        </a:p>
      </dgm:t>
    </dgm:pt>
    <dgm:pt modelId="{9AAE310D-DB9B-D648-B741-9D47ABBF7FA8}" type="pres">
      <dgm:prSet presAssocID="{1445D9C4-5930-AD47-B765-272FF3FC549F}" presName="parSpace" presStyleCnt="0"/>
      <dgm:spPr/>
    </dgm:pt>
    <dgm:pt modelId="{09A75DF0-FD41-5443-86A3-44B3FDDD6695}" type="pres">
      <dgm:prSet presAssocID="{C3643736-C563-D04D-93E8-FA32FDFD281D}" presName="parTxOnly" presStyleLbl="node1" presStyleIdx="4" presStyleCnt="7">
        <dgm:presLayoutVars>
          <dgm:bulletEnabled val="1"/>
        </dgm:presLayoutVars>
      </dgm:prSet>
      <dgm:spPr/>
      <dgm:t>
        <a:bodyPr/>
        <a:lstStyle/>
        <a:p>
          <a:endParaRPr lang="en-US"/>
        </a:p>
      </dgm:t>
    </dgm:pt>
    <dgm:pt modelId="{E649B34C-6473-F04B-87CD-B0BB2EFB6FD3}" type="pres">
      <dgm:prSet presAssocID="{08306E08-9A06-CB43-A751-8F35D45D250C}" presName="parSpace" presStyleCnt="0"/>
      <dgm:spPr/>
    </dgm:pt>
    <dgm:pt modelId="{D13B4C5D-E770-AE41-BAE5-E44F0D3E41AE}" type="pres">
      <dgm:prSet presAssocID="{4B30EB0C-DF16-EE41-82AE-9372966CB173}" presName="parTxOnly" presStyleLbl="node1" presStyleIdx="5" presStyleCnt="7">
        <dgm:presLayoutVars>
          <dgm:bulletEnabled val="1"/>
        </dgm:presLayoutVars>
      </dgm:prSet>
      <dgm:spPr/>
      <dgm:t>
        <a:bodyPr/>
        <a:lstStyle/>
        <a:p>
          <a:endParaRPr lang="en-US"/>
        </a:p>
      </dgm:t>
    </dgm:pt>
    <dgm:pt modelId="{523A9891-6986-764E-A271-964C1E3928CE}" type="pres">
      <dgm:prSet presAssocID="{D0332E14-F37F-164E-88E8-6A370FE0B7E8}" presName="parSpace" presStyleCnt="0"/>
      <dgm:spPr/>
    </dgm:pt>
    <dgm:pt modelId="{678B60E5-95A1-FA40-B0CD-CFE6A61B2455}" type="pres">
      <dgm:prSet presAssocID="{178DFBC4-1955-2B42-9317-BB524ECBB836}" presName="parTxOnly" presStyleLbl="node1" presStyleIdx="6" presStyleCnt="7">
        <dgm:presLayoutVars>
          <dgm:bulletEnabled val="1"/>
        </dgm:presLayoutVars>
      </dgm:prSet>
      <dgm:spPr/>
      <dgm:t>
        <a:bodyPr/>
        <a:lstStyle/>
        <a:p>
          <a:endParaRPr lang="en-US"/>
        </a:p>
      </dgm:t>
    </dgm:pt>
  </dgm:ptLst>
  <dgm:cxnLst>
    <dgm:cxn modelId="{F62F396B-C9CE-48FC-890D-4F408B6859F0}" type="presOf" srcId="{572418C1-752D-5B48-B170-2C34DB281188}" destId="{83A1ACB6-1C35-A448-BBAA-93BB12DAA819}" srcOrd="0" destOrd="0" presId="urn:microsoft.com/office/officeart/2005/8/layout/hChevron3"/>
    <dgm:cxn modelId="{1755B733-45F7-6548-941E-9529DD80698F}" srcId="{3B24F804-DBCE-6E4E-8360-4B8DF0349C3F}" destId="{572418C1-752D-5B48-B170-2C34DB281188}" srcOrd="3" destOrd="0" parTransId="{774C0841-D2DB-D144-A117-DDCE7D8EC487}" sibTransId="{1445D9C4-5930-AD47-B765-272FF3FC549F}"/>
    <dgm:cxn modelId="{47FB4755-0E41-1B4A-801F-12185369FA7E}" srcId="{3B24F804-DBCE-6E4E-8360-4B8DF0349C3F}" destId="{AA37D3FB-480A-1F48-A5C9-C2134A6978B0}" srcOrd="1" destOrd="0" parTransId="{DE735805-D876-6D4B-85D6-7E827C3BE277}" sibTransId="{41D7040E-11D0-024C-86FE-E7275933BAFC}"/>
    <dgm:cxn modelId="{A04670C6-63DC-4E22-9307-519315B7BA58}" type="presOf" srcId="{AA37D3FB-480A-1F48-A5C9-C2134A6978B0}" destId="{ACBD91A8-2EBA-BE49-B630-EE3BCF088798}" srcOrd="0" destOrd="0" presId="urn:microsoft.com/office/officeart/2005/8/layout/hChevron3"/>
    <dgm:cxn modelId="{63C8D246-CC90-4AFC-92F7-3028179880FF}" type="presOf" srcId="{9FDC9766-5389-2D4B-B443-04C6BE5ED020}" destId="{7262B04F-3895-414D-AA6F-1FC04D64A3C5}" srcOrd="0" destOrd="0" presId="urn:microsoft.com/office/officeart/2005/8/layout/hChevron3"/>
    <dgm:cxn modelId="{0D27393A-326F-44F9-BF48-B23E82828C29}" type="presOf" srcId="{178DFBC4-1955-2B42-9317-BB524ECBB836}" destId="{678B60E5-95A1-FA40-B0CD-CFE6A61B2455}" srcOrd="0" destOrd="0" presId="urn:microsoft.com/office/officeart/2005/8/layout/hChevron3"/>
    <dgm:cxn modelId="{CBEE81DC-6EE7-6742-B204-1C80F30FF745}" srcId="{3B24F804-DBCE-6E4E-8360-4B8DF0349C3F}" destId="{178DFBC4-1955-2B42-9317-BB524ECBB836}" srcOrd="6" destOrd="0" parTransId="{6AD61A78-C2AF-4C40-A113-9A4937174F7E}" sibTransId="{A808C5EA-CAA6-AC49-97CF-F7D7A9E1142A}"/>
    <dgm:cxn modelId="{11A7423F-799B-B541-941F-9B808C22DF42}" srcId="{3B24F804-DBCE-6E4E-8360-4B8DF0349C3F}" destId="{C3643736-C563-D04D-93E8-FA32FDFD281D}" srcOrd="4" destOrd="0" parTransId="{D12A9FA3-E5D6-C740-9D63-174C8593F0E1}" sibTransId="{08306E08-9A06-CB43-A751-8F35D45D250C}"/>
    <dgm:cxn modelId="{1B7DA676-39B3-4352-9992-8AD0FC971110}" type="presOf" srcId="{4B30EB0C-DF16-EE41-82AE-9372966CB173}" destId="{D13B4C5D-E770-AE41-BAE5-E44F0D3E41AE}" srcOrd="0" destOrd="0" presId="urn:microsoft.com/office/officeart/2005/8/layout/hChevron3"/>
    <dgm:cxn modelId="{2523BA1A-6DB8-4957-888A-691901233443}" type="presOf" srcId="{07833F14-44DF-864B-B8F1-B13481EAFD96}" destId="{24B37D3F-23C7-4446-88E9-3D8E45642984}" srcOrd="0" destOrd="0" presId="urn:microsoft.com/office/officeart/2005/8/layout/hChevron3"/>
    <dgm:cxn modelId="{952B4885-84D6-3343-A51C-DE1C1BD9EEC1}" srcId="{3B24F804-DBCE-6E4E-8360-4B8DF0349C3F}" destId="{9FDC9766-5389-2D4B-B443-04C6BE5ED020}" srcOrd="2" destOrd="0" parTransId="{67E0CC9D-314A-2748-96A4-10B4EE97E825}" sibTransId="{58412517-80D7-F640-A53F-B77307F47B12}"/>
    <dgm:cxn modelId="{C86A882D-1CFB-9842-8BC8-267C9AAEBC46}" srcId="{3B24F804-DBCE-6E4E-8360-4B8DF0349C3F}" destId="{07833F14-44DF-864B-B8F1-B13481EAFD96}" srcOrd="0" destOrd="0" parTransId="{CC8178EC-33D2-3146-B8DE-685B21CF887B}" sibTransId="{7C0F6BD6-777B-D94C-8776-A346DDB90197}"/>
    <dgm:cxn modelId="{1372A9AC-A34E-46C9-A057-E6DB94879D5B}" type="presOf" srcId="{3B24F804-DBCE-6E4E-8360-4B8DF0349C3F}" destId="{626DD18A-9F9A-0846-B008-4AA78E2042C6}" srcOrd="0" destOrd="0" presId="urn:microsoft.com/office/officeart/2005/8/layout/hChevron3"/>
    <dgm:cxn modelId="{4C7651C0-0110-AB4E-93EC-32FCEF43DC7D}" srcId="{3B24F804-DBCE-6E4E-8360-4B8DF0349C3F}" destId="{4B30EB0C-DF16-EE41-82AE-9372966CB173}" srcOrd="5" destOrd="0" parTransId="{E63F2371-4E25-C545-A8E0-07731AAAF3C5}" sibTransId="{D0332E14-F37F-164E-88E8-6A370FE0B7E8}"/>
    <dgm:cxn modelId="{82580D38-2C51-4EC7-B00E-16982D94F1F1}" type="presOf" srcId="{C3643736-C563-D04D-93E8-FA32FDFD281D}" destId="{09A75DF0-FD41-5443-86A3-44B3FDDD6695}" srcOrd="0" destOrd="0" presId="urn:microsoft.com/office/officeart/2005/8/layout/hChevron3"/>
    <dgm:cxn modelId="{A45A9B9B-2E8E-4E78-BA44-751130953798}" type="presParOf" srcId="{626DD18A-9F9A-0846-B008-4AA78E2042C6}" destId="{24B37D3F-23C7-4446-88E9-3D8E45642984}" srcOrd="0" destOrd="0" presId="urn:microsoft.com/office/officeart/2005/8/layout/hChevron3"/>
    <dgm:cxn modelId="{EEFAACB9-EBAF-4787-8900-25BBA9755327}" type="presParOf" srcId="{626DD18A-9F9A-0846-B008-4AA78E2042C6}" destId="{8E6D00F5-2A8E-6F4F-A68A-D66E993399B5}" srcOrd="1" destOrd="0" presId="urn:microsoft.com/office/officeart/2005/8/layout/hChevron3"/>
    <dgm:cxn modelId="{440644FC-0171-4802-B21A-93813416D0C0}" type="presParOf" srcId="{626DD18A-9F9A-0846-B008-4AA78E2042C6}" destId="{ACBD91A8-2EBA-BE49-B630-EE3BCF088798}" srcOrd="2" destOrd="0" presId="urn:microsoft.com/office/officeart/2005/8/layout/hChevron3"/>
    <dgm:cxn modelId="{7115718B-24EA-4331-BDD5-FB40962F7E88}" type="presParOf" srcId="{626DD18A-9F9A-0846-B008-4AA78E2042C6}" destId="{FAABDBDC-051C-6E45-88DB-490E4446FB0F}" srcOrd="3" destOrd="0" presId="urn:microsoft.com/office/officeart/2005/8/layout/hChevron3"/>
    <dgm:cxn modelId="{88053A2F-FE4B-4546-8CC5-AF171734694F}" type="presParOf" srcId="{626DD18A-9F9A-0846-B008-4AA78E2042C6}" destId="{7262B04F-3895-414D-AA6F-1FC04D64A3C5}" srcOrd="4" destOrd="0" presId="urn:microsoft.com/office/officeart/2005/8/layout/hChevron3"/>
    <dgm:cxn modelId="{12B59AA2-E87C-4DFE-80A3-AE90B5E71746}" type="presParOf" srcId="{626DD18A-9F9A-0846-B008-4AA78E2042C6}" destId="{25C9DFD4-B337-6A4F-8034-4F30B9326A5B}" srcOrd="5" destOrd="0" presId="urn:microsoft.com/office/officeart/2005/8/layout/hChevron3"/>
    <dgm:cxn modelId="{9E950A97-2E6D-48CD-ACBC-87A746D82845}" type="presParOf" srcId="{626DD18A-9F9A-0846-B008-4AA78E2042C6}" destId="{83A1ACB6-1C35-A448-BBAA-93BB12DAA819}" srcOrd="6" destOrd="0" presId="urn:microsoft.com/office/officeart/2005/8/layout/hChevron3"/>
    <dgm:cxn modelId="{5AC6C8AB-E668-4ADE-A338-B70C807C0148}" type="presParOf" srcId="{626DD18A-9F9A-0846-B008-4AA78E2042C6}" destId="{9AAE310D-DB9B-D648-B741-9D47ABBF7FA8}" srcOrd="7" destOrd="0" presId="urn:microsoft.com/office/officeart/2005/8/layout/hChevron3"/>
    <dgm:cxn modelId="{58D6FF19-2A83-41F7-910E-96D1D99FB702}" type="presParOf" srcId="{626DD18A-9F9A-0846-B008-4AA78E2042C6}" destId="{09A75DF0-FD41-5443-86A3-44B3FDDD6695}" srcOrd="8" destOrd="0" presId="urn:microsoft.com/office/officeart/2005/8/layout/hChevron3"/>
    <dgm:cxn modelId="{CEDDE44D-324E-4B16-96CF-FEF09CB6A0B7}" type="presParOf" srcId="{626DD18A-9F9A-0846-B008-4AA78E2042C6}" destId="{E649B34C-6473-F04B-87CD-B0BB2EFB6FD3}" srcOrd="9" destOrd="0" presId="urn:microsoft.com/office/officeart/2005/8/layout/hChevron3"/>
    <dgm:cxn modelId="{C7FC0035-5D14-4648-9B31-25E017E617AD}" type="presParOf" srcId="{626DD18A-9F9A-0846-B008-4AA78E2042C6}" destId="{D13B4C5D-E770-AE41-BAE5-E44F0D3E41AE}" srcOrd="10" destOrd="0" presId="urn:microsoft.com/office/officeart/2005/8/layout/hChevron3"/>
    <dgm:cxn modelId="{4007B59A-5CAB-4008-9604-681D2D7A9293}" type="presParOf" srcId="{626DD18A-9F9A-0846-B008-4AA78E2042C6}" destId="{523A9891-6986-764E-A271-964C1E3928CE}" srcOrd="11" destOrd="0" presId="urn:microsoft.com/office/officeart/2005/8/layout/hChevron3"/>
    <dgm:cxn modelId="{BA2878F5-E5BF-4F06-BC63-907C4C831B19}" type="presParOf" srcId="{626DD18A-9F9A-0846-B008-4AA78E2042C6}" destId="{678B60E5-95A1-FA40-B0CD-CFE6A61B2455}" srcOrd="12"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A7C43F-52D0-A64B-9902-B4AEBBD0B532}" type="doc">
      <dgm:prSet loTypeId="urn:microsoft.com/office/officeart/2005/8/layout/lProcess2" loCatId="" qsTypeId="urn:microsoft.com/office/officeart/2005/8/quickstyle/simple4" qsCatId="simple" csTypeId="urn:microsoft.com/office/officeart/2005/8/colors/colorful1#6" csCatId="colorful" phldr="1"/>
      <dgm:spPr/>
      <dgm:t>
        <a:bodyPr/>
        <a:lstStyle/>
        <a:p>
          <a:endParaRPr lang="en-US"/>
        </a:p>
      </dgm:t>
    </dgm:pt>
    <dgm:pt modelId="{FCD8988D-BDA8-5B4D-8430-3033905A17CC}">
      <dgm:prSet phldrT="[Text]"/>
      <dgm:spPr>
        <a:solidFill>
          <a:schemeClr val="tx2">
            <a:lumMod val="40000"/>
            <a:lumOff val="60000"/>
          </a:schemeClr>
        </a:solidFill>
      </dgm:spPr>
      <dgm:t>
        <a:bodyPr/>
        <a:lstStyle/>
        <a:p>
          <a:r>
            <a:rPr lang="en-US" dirty="0" smtClean="0"/>
            <a:t>Inputs</a:t>
          </a:r>
          <a:endParaRPr lang="en-US" dirty="0"/>
        </a:p>
      </dgm:t>
    </dgm:pt>
    <dgm:pt modelId="{16A46999-4BAA-024C-AA20-33BA0CD2CD8B}" type="parTrans" cxnId="{6AA18671-8EC2-9B4B-AD3D-748E771208E4}">
      <dgm:prSet/>
      <dgm:spPr/>
      <dgm:t>
        <a:bodyPr/>
        <a:lstStyle/>
        <a:p>
          <a:endParaRPr lang="en-US"/>
        </a:p>
      </dgm:t>
    </dgm:pt>
    <dgm:pt modelId="{12411A11-E869-794B-AC33-0BA6C6FB5284}" type="sibTrans" cxnId="{6AA18671-8EC2-9B4B-AD3D-748E771208E4}">
      <dgm:prSet/>
      <dgm:spPr/>
      <dgm:t>
        <a:bodyPr/>
        <a:lstStyle/>
        <a:p>
          <a:endParaRPr lang="en-US"/>
        </a:p>
      </dgm:t>
    </dgm:pt>
    <dgm:pt modelId="{6DF7A61C-ADE6-8D40-ACD3-A353A21DED77}">
      <dgm:prSet phldrT="[Text]"/>
      <dgm:spPr/>
      <dgm:t>
        <a:bodyPr/>
        <a:lstStyle/>
        <a:p>
          <a:r>
            <a:rPr lang="en-US" dirty="0" smtClean="0"/>
            <a:t>What Resources will be used that</a:t>
          </a:r>
          <a:r>
            <a:rPr lang="en-US" baseline="0" dirty="0" smtClean="0"/>
            <a:t> could affect an SDG?</a:t>
          </a:r>
          <a:endParaRPr lang="en-US" dirty="0"/>
        </a:p>
      </dgm:t>
    </dgm:pt>
    <dgm:pt modelId="{EBA18B3B-3757-C945-A632-D47937DCD1F3}" type="parTrans" cxnId="{F24C3019-4CC6-574B-A2C0-29A6DA8512D2}">
      <dgm:prSet/>
      <dgm:spPr/>
      <dgm:t>
        <a:bodyPr/>
        <a:lstStyle/>
        <a:p>
          <a:endParaRPr lang="en-US"/>
        </a:p>
      </dgm:t>
    </dgm:pt>
    <dgm:pt modelId="{59B0C038-7419-0D49-9D68-8A274F43D3DF}" type="sibTrans" cxnId="{F24C3019-4CC6-574B-A2C0-29A6DA8512D2}">
      <dgm:prSet/>
      <dgm:spPr/>
      <dgm:t>
        <a:bodyPr/>
        <a:lstStyle/>
        <a:p>
          <a:endParaRPr lang="en-US"/>
        </a:p>
      </dgm:t>
    </dgm:pt>
    <dgm:pt modelId="{6EBADF29-B169-A44C-A114-51327ECC2428}">
      <dgm:prSet phldrT="[Text]"/>
      <dgm:spPr>
        <a:solidFill>
          <a:schemeClr val="tx2">
            <a:lumMod val="40000"/>
            <a:lumOff val="60000"/>
          </a:schemeClr>
        </a:solidFill>
      </dgm:spPr>
      <dgm:t>
        <a:bodyPr/>
        <a:lstStyle/>
        <a:p>
          <a:r>
            <a:rPr lang="en-US" dirty="0" smtClean="0"/>
            <a:t>Activities</a:t>
          </a:r>
          <a:endParaRPr lang="en-US" dirty="0"/>
        </a:p>
      </dgm:t>
    </dgm:pt>
    <dgm:pt modelId="{9FBDBA80-69D7-1F45-AFB2-CDE91F2C2323}" type="parTrans" cxnId="{DEFA613F-BBA2-E14A-842B-01BEAEFA2B30}">
      <dgm:prSet/>
      <dgm:spPr/>
      <dgm:t>
        <a:bodyPr/>
        <a:lstStyle/>
        <a:p>
          <a:endParaRPr lang="en-US"/>
        </a:p>
      </dgm:t>
    </dgm:pt>
    <dgm:pt modelId="{780AF808-CC47-1C43-BBC8-7A3868014797}" type="sibTrans" cxnId="{DEFA613F-BBA2-E14A-842B-01BEAEFA2B30}">
      <dgm:prSet/>
      <dgm:spPr/>
      <dgm:t>
        <a:bodyPr/>
        <a:lstStyle/>
        <a:p>
          <a:endParaRPr lang="en-US"/>
        </a:p>
      </dgm:t>
    </dgm:pt>
    <dgm:pt modelId="{5BCB128D-A22A-0A40-A6DE-0790FC867179}">
      <dgm:prSet phldrT="[Text]"/>
      <dgm:spPr/>
      <dgm:t>
        <a:bodyPr/>
        <a:lstStyle/>
        <a:p>
          <a:r>
            <a:rPr lang="en-US" dirty="0" smtClean="0"/>
            <a:t>What</a:t>
          </a:r>
          <a:r>
            <a:rPr lang="en-US" baseline="0" dirty="0" smtClean="0"/>
            <a:t> project activities </a:t>
          </a:r>
          <a:br>
            <a:rPr lang="en-US" baseline="0" dirty="0" smtClean="0"/>
          </a:br>
          <a:r>
            <a:rPr lang="en-US" baseline="0" dirty="0" smtClean="0"/>
            <a:t>will be undertaken?</a:t>
          </a:r>
          <a:endParaRPr lang="en-US" dirty="0"/>
        </a:p>
      </dgm:t>
    </dgm:pt>
    <dgm:pt modelId="{F4783DC3-ACA3-1D40-98D7-648D6344E973}" type="parTrans" cxnId="{08A7D102-4668-3E4C-AEAC-3498C4B3894E}">
      <dgm:prSet/>
      <dgm:spPr/>
      <dgm:t>
        <a:bodyPr/>
        <a:lstStyle/>
        <a:p>
          <a:endParaRPr lang="en-US"/>
        </a:p>
      </dgm:t>
    </dgm:pt>
    <dgm:pt modelId="{5626C4A1-4DF4-D048-B898-8B699ABE45AB}" type="sibTrans" cxnId="{08A7D102-4668-3E4C-AEAC-3498C4B3894E}">
      <dgm:prSet/>
      <dgm:spPr/>
      <dgm:t>
        <a:bodyPr/>
        <a:lstStyle/>
        <a:p>
          <a:endParaRPr lang="en-US"/>
        </a:p>
      </dgm:t>
    </dgm:pt>
    <dgm:pt modelId="{DF57C98E-AAB1-0340-872B-433676E48B5B}">
      <dgm:prSet phldrT="[Text]"/>
      <dgm:spPr>
        <a:solidFill>
          <a:schemeClr val="tx2">
            <a:lumMod val="40000"/>
            <a:lumOff val="60000"/>
          </a:schemeClr>
        </a:solidFill>
      </dgm:spPr>
      <dgm:t>
        <a:bodyPr/>
        <a:lstStyle/>
        <a:p>
          <a:r>
            <a:rPr lang="en-US" dirty="0" smtClean="0"/>
            <a:t>Outputs</a:t>
          </a:r>
          <a:endParaRPr lang="en-US" dirty="0"/>
        </a:p>
      </dgm:t>
    </dgm:pt>
    <dgm:pt modelId="{E4118CA8-189F-FD40-BD32-341D4BD706FF}" type="parTrans" cxnId="{B166B059-490C-A84B-8CBF-0DA719F60DDD}">
      <dgm:prSet/>
      <dgm:spPr/>
      <dgm:t>
        <a:bodyPr/>
        <a:lstStyle/>
        <a:p>
          <a:endParaRPr lang="en-US"/>
        </a:p>
      </dgm:t>
    </dgm:pt>
    <dgm:pt modelId="{E9A22328-D24A-984C-97EB-DDB50F731A06}" type="sibTrans" cxnId="{B166B059-490C-A84B-8CBF-0DA719F60DDD}">
      <dgm:prSet/>
      <dgm:spPr/>
      <dgm:t>
        <a:bodyPr/>
        <a:lstStyle/>
        <a:p>
          <a:endParaRPr lang="en-US"/>
        </a:p>
      </dgm:t>
    </dgm:pt>
    <dgm:pt modelId="{C5E5779F-3CB8-5F4F-A248-0120C7122194}">
      <dgm:prSet phldrT="[Text]"/>
      <dgm:spPr/>
      <dgm:t>
        <a:bodyPr/>
        <a:lstStyle/>
        <a:p>
          <a:r>
            <a:rPr lang="en-US" dirty="0" smtClean="0"/>
            <a:t>What is created?</a:t>
          </a:r>
          <a:endParaRPr lang="en-US" dirty="0"/>
        </a:p>
      </dgm:t>
    </dgm:pt>
    <dgm:pt modelId="{DDF30865-79EB-DF4F-B49E-4B66A6641A1C}" type="parTrans" cxnId="{1D680757-D63C-B746-80D5-3FE5494B17FA}">
      <dgm:prSet/>
      <dgm:spPr/>
      <dgm:t>
        <a:bodyPr/>
        <a:lstStyle/>
        <a:p>
          <a:endParaRPr lang="en-US"/>
        </a:p>
      </dgm:t>
    </dgm:pt>
    <dgm:pt modelId="{DB2E2CDF-B4CD-0949-86FF-75F50114D2FD}" type="sibTrans" cxnId="{1D680757-D63C-B746-80D5-3FE5494B17FA}">
      <dgm:prSet/>
      <dgm:spPr/>
      <dgm:t>
        <a:bodyPr/>
        <a:lstStyle/>
        <a:p>
          <a:endParaRPr lang="en-US"/>
        </a:p>
      </dgm:t>
    </dgm:pt>
    <dgm:pt modelId="{591A966F-18F0-F34E-8C1C-CC34F7BBBA39}">
      <dgm:prSet/>
      <dgm:spPr>
        <a:solidFill>
          <a:schemeClr val="tx2">
            <a:lumMod val="40000"/>
            <a:lumOff val="60000"/>
          </a:schemeClr>
        </a:solidFill>
      </dgm:spPr>
      <dgm:t>
        <a:bodyPr/>
        <a:lstStyle/>
        <a:p>
          <a:r>
            <a:rPr lang="en-US" dirty="0" smtClean="0"/>
            <a:t>Outcomes</a:t>
          </a:r>
          <a:endParaRPr lang="en-US" dirty="0"/>
        </a:p>
      </dgm:t>
    </dgm:pt>
    <dgm:pt modelId="{F7566E8A-A25E-EF4A-BF17-C1B349AE9168}" type="parTrans" cxnId="{7C0CCA20-A981-F14D-98FD-731EB57D28A3}">
      <dgm:prSet/>
      <dgm:spPr/>
      <dgm:t>
        <a:bodyPr/>
        <a:lstStyle/>
        <a:p>
          <a:endParaRPr lang="en-US"/>
        </a:p>
      </dgm:t>
    </dgm:pt>
    <dgm:pt modelId="{9075F0D2-547E-3149-BF7C-96961AFA5A9D}" type="sibTrans" cxnId="{7C0CCA20-A981-F14D-98FD-731EB57D28A3}">
      <dgm:prSet/>
      <dgm:spPr/>
      <dgm:t>
        <a:bodyPr/>
        <a:lstStyle/>
        <a:p>
          <a:endParaRPr lang="en-US"/>
        </a:p>
      </dgm:t>
    </dgm:pt>
    <dgm:pt modelId="{CFFA21D5-E8B9-AD44-9A19-A33B3510EE7E}">
      <dgm:prSet/>
      <dgm:spPr>
        <a:solidFill>
          <a:schemeClr val="tx2">
            <a:lumMod val="40000"/>
            <a:lumOff val="60000"/>
          </a:schemeClr>
        </a:solidFill>
      </dgm:spPr>
      <dgm:t>
        <a:bodyPr/>
        <a:lstStyle/>
        <a:p>
          <a:r>
            <a:rPr lang="en-US" dirty="0" smtClean="0"/>
            <a:t>Impacts</a:t>
          </a:r>
          <a:endParaRPr lang="en-US" dirty="0"/>
        </a:p>
      </dgm:t>
    </dgm:pt>
    <dgm:pt modelId="{01F9B066-9FC6-4D4F-85FE-BF1B488B83B4}" type="parTrans" cxnId="{3CC1F8BA-CC22-DF44-AE09-9CC35CA4CDEB}">
      <dgm:prSet/>
      <dgm:spPr/>
      <dgm:t>
        <a:bodyPr/>
        <a:lstStyle/>
        <a:p>
          <a:endParaRPr lang="en-US"/>
        </a:p>
      </dgm:t>
    </dgm:pt>
    <dgm:pt modelId="{CFF96A47-2A4C-4746-8304-FF7CC7A4DFE5}" type="sibTrans" cxnId="{3CC1F8BA-CC22-DF44-AE09-9CC35CA4CDEB}">
      <dgm:prSet/>
      <dgm:spPr/>
      <dgm:t>
        <a:bodyPr/>
        <a:lstStyle/>
        <a:p>
          <a:endParaRPr lang="en-US"/>
        </a:p>
      </dgm:t>
    </dgm:pt>
    <dgm:pt modelId="{4D0C89ED-D6AD-BC4F-8A0E-0C7FCA3D5D58}">
      <dgm:prSet/>
      <dgm:spPr/>
      <dgm:t>
        <a:bodyPr/>
        <a:lstStyle/>
        <a:p>
          <a:r>
            <a:rPr lang="en-US" dirty="0" smtClean="0"/>
            <a:t>What does the change initiative do?</a:t>
          </a:r>
          <a:endParaRPr lang="en-US" dirty="0"/>
        </a:p>
      </dgm:t>
    </dgm:pt>
    <dgm:pt modelId="{F1D3ABE8-C5CD-6A49-83D1-6611825521B1}" type="parTrans" cxnId="{5B5A9F14-69C9-4A45-B4B3-2F94B0E179A1}">
      <dgm:prSet/>
      <dgm:spPr/>
      <dgm:t>
        <a:bodyPr/>
        <a:lstStyle/>
        <a:p>
          <a:endParaRPr lang="en-US"/>
        </a:p>
      </dgm:t>
    </dgm:pt>
    <dgm:pt modelId="{81C4E6BC-0784-3F48-AA37-8DB745BCC002}" type="sibTrans" cxnId="{5B5A9F14-69C9-4A45-B4B3-2F94B0E179A1}">
      <dgm:prSet/>
      <dgm:spPr/>
      <dgm:t>
        <a:bodyPr/>
        <a:lstStyle/>
        <a:p>
          <a:endParaRPr lang="en-US"/>
        </a:p>
      </dgm:t>
    </dgm:pt>
    <dgm:pt modelId="{069264FC-7A23-474E-96A9-AF1FC3A6F965}">
      <dgm:prSet/>
      <dgm:spPr/>
      <dgm:t>
        <a:bodyPr/>
        <a:lstStyle/>
        <a:p>
          <a:r>
            <a:rPr lang="en-US" dirty="0" smtClean="0"/>
            <a:t>What</a:t>
          </a:r>
          <a:r>
            <a:rPr lang="en-US" baseline="0" dirty="0" smtClean="0"/>
            <a:t> are the changes that occur as a result?</a:t>
          </a:r>
          <a:endParaRPr lang="en-US" dirty="0"/>
        </a:p>
      </dgm:t>
    </dgm:pt>
    <dgm:pt modelId="{82BF180E-151F-8C47-8732-175B640F93F8}" type="parTrans" cxnId="{67992271-3F15-4A4A-9311-7C31F8AFA200}">
      <dgm:prSet/>
      <dgm:spPr/>
      <dgm:t>
        <a:bodyPr/>
        <a:lstStyle/>
        <a:p>
          <a:endParaRPr lang="en-US"/>
        </a:p>
      </dgm:t>
    </dgm:pt>
    <dgm:pt modelId="{5EAB1478-DC8B-8D4B-8EED-2F41C83CA09B}" type="sibTrans" cxnId="{67992271-3F15-4A4A-9311-7C31F8AFA200}">
      <dgm:prSet/>
      <dgm:spPr/>
      <dgm:t>
        <a:bodyPr/>
        <a:lstStyle/>
        <a:p>
          <a:endParaRPr lang="en-US"/>
        </a:p>
      </dgm:t>
    </dgm:pt>
    <dgm:pt modelId="{FDF86949-7472-C14A-904A-DD2764618B8E}" type="pres">
      <dgm:prSet presAssocID="{7EA7C43F-52D0-A64B-9902-B4AEBBD0B532}" presName="theList" presStyleCnt="0">
        <dgm:presLayoutVars>
          <dgm:dir/>
          <dgm:animLvl val="lvl"/>
          <dgm:resizeHandles val="exact"/>
        </dgm:presLayoutVars>
      </dgm:prSet>
      <dgm:spPr/>
      <dgm:t>
        <a:bodyPr/>
        <a:lstStyle/>
        <a:p>
          <a:endParaRPr lang="en-US"/>
        </a:p>
      </dgm:t>
    </dgm:pt>
    <dgm:pt modelId="{A11DC687-6B7E-0C4E-AFC9-C43777D42249}" type="pres">
      <dgm:prSet presAssocID="{FCD8988D-BDA8-5B4D-8430-3033905A17CC}" presName="compNode" presStyleCnt="0"/>
      <dgm:spPr/>
    </dgm:pt>
    <dgm:pt modelId="{F22B5CB4-441D-4B45-A9D4-2484CD7CEE74}" type="pres">
      <dgm:prSet presAssocID="{FCD8988D-BDA8-5B4D-8430-3033905A17CC}" presName="aNode" presStyleLbl="bgShp" presStyleIdx="0" presStyleCnt="5"/>
      <dgm:spPr/>
      <dgm:t>
        <a:bodyPr/>
        <a:lstStyle/>
        <a:p>
          <a:endParaRPr lang="en-US"/>
        </a:p>
      </dgm:t>
    </dgm:pt>
    <dgm:pt modelId="{3C52C0FA-B2E2-0A4A-B5ED-BE10D7FB51B2}" type="pres">
      <dgm:prSet presAssocID="{FCD8988D-BDA8-5B4D-8430-3033905A17CC}" presName="textNode" presStyleLbl="bgShp" presStyleIdx="0" presStyleCnt="5"/>
      <dgm:spPr/>
      <dgm:t>
        <a:bodyPr/>
        <a:lstStyle/>
        <a:p>
          <a:endParaRPr lang="en-US"/>
        </a:p>
      </dgm:t>
    </dgm:pt>
    <dgm:pt modelId="{F863E289-9A2C-3C4E-AA64-6D65E5D62DC9}" type="pres">
      <dgm:prSet presAssocID="{FCD8988D-BDA8-5B4D-8430-3033905A17CC}" presName="compChildNode" presStyleCnt="0"/>
      <dgm:spPr/>
    </dgm:pt>
    <dgm:pt modelId="{D9EDD63A-3671-A34F-927D-92920A6FA507}" type="pres">
      <dgm:prSet presAssocID="{FCD8988D-BDA8-5B4D-8430-3033905A17CC}" presName="theInnerList" presStyleCnt="0"/>
      <dgm:spPr/>
    </dgm:pt>
    <dgm:pt modelId="{FC9C003B-C968-E643-B217-C2B42E3DC64A}" type="pres">
      <dgm:prSet presAssocID="{6DF7A61C-ADE6-8D40-ACD3-A353A21DED77}" presName="childNode" presStyleLbl="node1" presStyleIdx="0" presStyleCnt="5">
        <dgm:presLayoutVars>
          <dgm:bulletEnabled val="1"/>
        </dgm:presLayoutVars>
      </dgm:prSet>
      <dgm:spPr/>
      <dgm:t>
        <a:bodyPr/>
        <a:lstStyle/>
        <a:p>
          <a:endParaRPr lang="en-US"/>
        </a:p>
      </dgm:t>
    </dgm:pt>
    <dgm:pt modelId="{BA190B09-E5C7-E246-BEC3-E6E6C968AFE4}" type="pres">
      <dgm:prSet presAssocID="{FCD8988D-BDA8-5B4D-8430-3033905A17CC}" presName="aSpace" presStyleCnt="0"/>
      <dgm:spPr/>
    </dgm:pt>
    <dgm:pt modelId="{56FC12B3-4E2E-124D-B77C-7A48FCC269F1}" type="pres">
      <dgm:prSet presAssocID="{6EBADF29-B169-A44C-A114-51327ECC2428}" presName="compNode" presStyleCnt="0"/>
      <dgm:spPr/>
    </dgm:pt>
    <dgm:pt modelId="{6327A94C-A507-2C48-8048-EED95EF98F92}" type="pres">
      <dgm:prSet presAssocID="{6EBADF29-B169-A44C-A114-51327ECC2428}" presName="aNode" presStyleLbl="bgShp" presStyleIdx="1" presStyleCnt="5"/>
      <dgm:spPr/>
      <dgm:t>
        <a:bodyPr/>
        <a:lstStyle/>
        <a:p>
          <a:endParaRPr lang="en-US"/>
        </a:p>
      </dgm:t>
    </dgm:pt>
    <dgm:pt modelId="{79475328-5F2F-2343-93A5-A4FD900356F7}" type="pres">
      <dgm:prSet presAssocID="{6EBADF29-B169-A44C-A114-51327ECC2428}" presName="textNode" presStyleLbl="bgShp" presStyleIdx="1" presStyleCnt="5"/>
      <dgm:spPr/>
      <dgm:t>
        <a:bodyPr/>
        <a:lstStyle/>
        <a:p>
          <a:endParaRPr lang="en-US"/>
        </a:p>
      </dgm:t>
    </dgm:pt>
    <dgm:pt modelId="{34DFFDE9-3C68-8F4D-9418-3CCD222F9D04}" type="pres">
      <dgm:prSet presAssocID="{6EBADF29-B169-A44C-A114-51327ECC2428}" presName="compChildNode" presStyleCnt="0"/>
      <dgm:spPr/>
    </dgm:pt>
    <dgm:pt modelId="{1BE8C7F1-6DE3-0F4A-878C-EB5E171E704D}" type="pres">
      <dgm:prSet presAssocID="{6EBADF29-B169-A44C-A114-51327ECC2428}" presName="theInnerList" presStyleCnt="0"/>
      <dgm:spPr/>
    </dgm:pt>
    <dgm:pt modelId="{70888D2C-EF48-3940-B54B-028B3DA48513}" type="pres">
      <dgm:prSet presAssocID="{5BCB128D-A22A-0A40-A6DE-0790FC867179}" presName="childNode" presStyleLbl="node1" presStyleIdx="1" presStyleCnt="5">
        <dgm:presLayoutVars>
          <dgm:bulletEnabled val="1"/>
        </dgm:presLayoutVars>
      </dgm:prSet>
      <dgm:spPr/>
      <dgm:t>
        <a:bodyPr/>
        <a:lstStyle/>
        <a:p>
          <a:endParaRPr lang="en-US"/>
        </a:p>
      </dgm:t>
    </dgm:pt>
    <dgm:pt modelId="{64EFB5F0-D1C5-A348-858E-AAB91DF1FC08}" type="pres">
      <dgm:prSet presAssocID="{6EBADF29-B169-A44C-A114-51327ECC2428}" presName="aSpace" presStyleCnt="0"/>
      <dgm:spPr/>
    </dgm:pt>
    <dgm:pt modelId="{21549D21-A179-A54F-9A5C-D60992F92B9A}" type="pres">
      <dgm:prSet presAssocID="{DF57C98E-AAB1-0340-872B-433676E48B5B}" presName="compNode" presStyleCnt="0"/>
      <dgm:spPr/>
    </dgm:pt>
    <dgm:pt modelId="{03285A6C-8DAB-EF48-A26D-CEF3EE22BB4F}" type="pres">
      <dgm:prSet presAssocID="{DF57C98E-AAB1-0340-872B-433676E48B5B}" presName="aNode" presStyleLbl="bgShp" presStyleIdx="2" presStyleCnt="5"/>
      <dgm:spPr/>
      <dgm:t>
        <a:bodyPr/>
        <a:lstStyle/>
        <a:p>
          <a:endParaRPr lang="en-US"/>
        </a:p>
      </dgm:t>
    </dgm:pt>
    <dgm:pt modelId="{66D92D18-B40E-BE49-BB09-897179F8CBB3}" type="pres">
      <dgm:prSet presAssocID="{DF57C98E-AAB1-0340-872B-433676E48B5B}" presName="textNode" presStyleLbl="bgShp" presStyleIdx="2" presStyleCnt="5"/>
      <dgm:spPr/>
      <dgm:t>
        <a:bodyPr/>
        <a:lstStyle/>
        <a:p>
          <a:endParaRPr lang="en-US"/>
        </a:p>
      </dgm:t>
    </dgm:pt>
    <dgm:pt modelId="{E8FC5FF8-8D81-364C-A305-59EF284F4EB3}" type="pres">
      <dgm:prSet presAssocID="{DF57C98E-AAB1-0340-872B-433676E48B5B}" presName="compChildNode" presStyleCnt="0"/>
      <dgm:spPr/>
    </dgm:pt>
    <dgm:pt modelId="{359E55E3-7445-6747-8CD8-13B7EBB202E3}" type="pres">
      <dgm:prSet presAssocID="{DF57C98E-AAB1-0340-872B-433676E48B5B}" presName="theInnerList" presStyleCnt="0"/>
      <dgm:spPr/>
    </dgm:pt>
    <dgm:pt modelId="{9E778B4A-984A-8F4F-BD5C-1893FD66A26A}" type="pres">
      <dgm:prSet presAssocID="{C5E5779F-3CB8-5F4F-A248-0120C7122194}" presName="childNode" presStyleLbl="node1" presStyleIdx="2" presStyleCnt="5">
        <dgm:presLayoutVars>
          <dgm:bulletEnabled val="1"/>
        </dgm:presLayoutVars>
      </dgm:prSet>
      <dgm:spPr/>
      <dgm:t>
        <a:bodyPr/>
        <a:lstStyle/>
        <a:p>
          <a:endParaRPr lang="en-US"/>
        </a:p>
      </dgm:t>
    </dgm:pt>
    <dgm:pt modelId="{BCF1B394-068E-1043-A62D-33D852A57149}" type="pres">
      <dgm:prSet presAssocID="{DF57C98E-AAB1-0340-872B-433676E48B5B}" presName="aSpace" presStyleCnt="0"/>
      <dgm:spPr/>
    </dgm:pt>
    <dgm:pt modelId="{FA8B2F0F-EF12-394E-9DE4-2F948773B621}" type="pres">
      <dgm:prSet presAssocID="{CFFA21D5-E8B9-AD44-9A19-A33B3510EE7E}" presName="compNode" presStyleCnt="0"/>
      <dgm:spPr/>
    </dgm:pt>
    <dgm:pt modelId="{25F36709-4F62-274C-A88A-0BD57F44E5F2}" type="pres">
      <dgm:prSet presAssocID="{CFFA21D5-E8B9-AD44-9A19-A33B3510EE7E}" presName="aNode" presStyleLbl="bgShp" presStyleIdx="3" presStyleCnt="5"/>
      <dgm:spPr/>
      <dgm:t>
        <a:bodyPr/>
        <a:lstStyle/>
        <a:p>
          <a:endParaRPr lang="en-US"/>
        </a:p>
      </dgm:t>
    </dgm:pt>
    <dgm:pt modelId="{F6D5FD45-3E25-C547-A9EA-3413B3F54FAC}" type="pres">
      <dgm:prSet presAssocID="{CFFA21D5-E8B9-AD44-9A19-A33B3510EE7E}" presName="textNode" presStyleLbl="bgShp" presStyleIdx="3" presStyleCnt="5"/>
      <dgm:spPr/>
      <dgm:t>
        <a:bodyPr/>
        <a:lstStyle/>
        <a:p>
          <a:endParaRPr lang="en-US"/>
        </a:p>
      </dgm:t>
    </dgm:pt>
    <dgm:pt modelId="{F6EE4603-9C04-A641-9187-A73D4CF68790}" type="pres">
      <dgm:prSet presAssocID="{CFFA21D5-E8B9-AD44-9A19-A33B3510EE7E}" presName="compChildNode" presStyleCnt="0"/>
      <dgm:spPr/>
    </dgm:pt>
    <dgm:pt modelId="{C39992FD-1764-064F-BCD0-CE5E9704DE14}" type="pres">
      <dgm:prSet presAssocID="{CFFA21D5-E8B9-AD44-9A19-A33B3510EE7E}" presName="theInnerList" presStyleCnt="0"/>
      <dgm:spPr/>
    </dgm:pt>
    <dgm:pt modelId="{44E763DC-671C-1F42-BEC2-DBA787936773}" type="pres">
      <dgm:prSet presAssocID="{4D0C89ED-D6AD-BC4F-8A0E-0C7FCA3D5D58}" presName="childNode" presStyleLbl="node1" presStyleIdx="3" presStyleCnt="5">
        <dgm:presLayoutVars>
          <dgm:bulletEnabled val="1"/>
        </dgm:presLayoutVars>
      </dgm:prSet>
      <dgm:spPr/>
      <dgm:t>
        <a:bodyPr/>
        <a:lstStyle/>
        <a:p>
          <a:endParaRPr lang="en-US"/>
        </a:p>
      </dgm:t>
    </dgm:pt>
    <dgm:pt modelId="{E0102880-CBE0-BD45-9D10-8E46F712C31B}" type="pres">
      <dgm:prSet presAssocID="{CFFA21D5-E8B9-AD44-9A19-A33B3510EE7E}" presName="aSpace" presStyleCnt="0"/>
      <dgm:spPr/>
    </dgm:pt>
    <dgm:pt modelId="{7E7E3B39-40BA-CD41-A616-F79C22CC55C5}" type="pres">
      <dgm:prSet presAssocID="{591A966F-18F0-F34E-8C1C-CC34F7BBBA39}" presName="compNode" presStyleCnt="0"/>
      <dgm:spPr/>
    </dgm:pt>
    <dgm:pt modelId="{3CCFF48E-FCE2-4A42-90F9-DDBC1711299B}" type="pres">
      <dgm:prSet presAssocID="{591A966F-18F0-F34E-8C1C-CC34F7BBBA39}" presName="aNode" presStyleLbl="bgShp" presStyleIdx="4" presStyleCnt="5"/>
      <dgm:spPr/>
      <dgm:t>
        <a:bodyPr/>
        <a:lstStyle/>
        <a:p>
          <a:endParaRPr lang="en-US"/>
        </a:p>
      </dgm:t>
    </dgm:pt>
    <dgm:pt modelId="{3C29CE9B-7801-4F46-873B-9A83B4892632}" type="pres">
      <dgm:prSet presAssocID="{591A966F-18F0-F34E-8C1C-CC34F7BBBA39}" presName="textNode" presStyleLbl="bgShp" presStyleIdx="4" presStyleCnt="5"/>
      <dgm:spPr/>
      <dgm:t>
        <a:bodyPr/>
        <a:lstStyle/>
        <a:p>
          <a:endParaRPr lang="en-US"/>
        </a:p>
      </dgm:t>
    </dgm:pt>
    <dgm:pt modelId="{1BA1E251-7E78-9341-B538-0B4355D5B5AE}" type="pres">
      <dgm:prSet presAssocID="{591A966F-18F0-F34E-8C1C-CC34F7BBBA39}" presName="compChildNode" presStyleCnt="0"/>
      <dgm:spPr/>
    </dgm:pt>
    <dgm:pt modelId="{D9759F18-8B34-EC47-AB9E-4849C204409A}" type="pres">
      <dgm:prSet presAssocID="{591A966F-18F0-F34E-8C1C-CC34F7BBBA39}" presName="theInnerList" presStyleCnt="0"/>
      <dgm:spPr/>
    </dgm:pt>
    <dgm:pt modelId="{4125F50E-5EEE-E447-A43E-7AFC9AF756F5}" type="pres">
      <dgm:prSet presAssocID="{069264FC-7A23-474E-96A9-AF1FC3A6F965}" presName="childNode" presStyleLbl="node1" presStyleIdx="4" presStyleCnt="5">
        <dgm:presLayoutVars>
          <dgm:bulletEnabled val="1"/>
        </dgm:presLayoutVars>
      </dgm:prSet>
      <dgm:spPr/>
      <dgm:t>
        <a:bodyPr/>
        <a:lstStyle/>
        <a:p>
          <a:endParaRPr lang="en-US"/>
        </a:p>
      </dgm:t>
    </dgm:pt>
  </dgm:ptLst>
  <dgm:cxnLst>
    <dgm:cxn modelId="{80A7DC4F-D390-43ED-8030-F2634B25DB55}" type="presOf" srcId="{4D0C89ED-D6AD-BC4F-8A0E-0C7FCA3D5D58}" destId="{44E763DC-671C-1F42-BEC2-DBA787936773}" srcOrd="0" destOrd="0" presId="urn:microsoft.com/office/officeart/2005/8/layout/lProcess2"/>
    <dgm:cxn modelId="{1D680757-D63C-B746-80D5-3FE5494B17FA}" srcId="{DF57C98E-AAB1-0340-872B-433676E48B5B}" destId="{C5E5779F-3CB8-5F4F-A248-0120C7122194}" srcOrd="0" destOrd="0" parTransId="{DDF30865-79EB-DF4F-B49E-4B66A6641A1C}" sibTransId="{DB2E2CDF-B4CD-0949-86FF-75F50114D2FD}"/>
    <dgm:cxn modelId="{59C0F34C-8FD6-4084-AAB3-FD366E6424BC}" type="presOf" srcId="{CFFA21D5-E8B9-AD44-9A19-A33B3510EE7E}" destId="{25F36709-4F62-274C-A88A-0BD57F44E5F2}" srcOrd="0" destOrd="0" presId="urn:microsoft.com/office/officeart/2005/8/layout/lProcess2"/>
    <dgm:cxn modelId="{6261C89F-1699-478E-B584-B0E79A73F655}" type="presOf" srcId="{FCD8988D-BDA8-5B4D-8430-3033905A17CC}" destId="{3C52C0FA-B2E2-0A4A-B5ED-BE10D7FB51B2}" srcOrd="1" destOrd="0" presId="urn:microsoft.com/office/officeart/2005/8/layout/lProcess2"/>
    <dgm:cxn modelId="{9A57CA9A-50F3-4A9B-B1FC-36DCE6842846}" type="presOf" srcId="{591A966F-18F0-F34E-8C1C-CC34F7BBBA39}" destId="{3CCFF48E-FCE2-4A42-90F9-DDBC1711299B}" srcOrd="0" destOrd="0" presId="urn:microsoft.com/office/officeart/2005/8/layout/lProcess2"/>
    <dgm:cxn modelId="{3CC1F8BA-CC22-DF44-AE09-9CC35CA4CDEB}" srcId="{7EA7C43F-52D0-A64B-9902-B4AEBBD0B532}" destId="{CFFA21D5-E8B9-AD44-9A19-A33B3510EE7E}" srcOrd="3" destOrd="0" parTransId="{01F9B066-9FC6-4D4F-85FE-BF1B488B83B4}" sibTransId="{CFF96A47-2A4C-4746-8304-FF7CC7A4DFE5}"/>
    <dgm:cxn modelId="{BDDF3305-24BD-46BA-A904-467BBDB30CDA}" type="presOf" srcId="{6EBADF29-B169-A44C-A114-51327ECC2428}" destId="{6327A94C-A507-2C48-8048-EED95EF98F92}" srcOrd="0" destOrd="0" presId="urn:microsoft.com/office/officeart/2005/8/layout/lProcess2"/>
    <dgm:cxn modelId="{5B5A9F14-69C9-4A45-B4B3-2F94B0E179A1}" srcId="{CFFA21D5-E8B9-AD44-9A19-A33B3510EE7E}" destId="{4D0C89ED-D6AD-BC4F-8A0E-0C7FCA3D5D58}" srcOrd="0" destOrd="0" parTransId="{F1D3ABE8-C5CD-6A49-83D1-6611825521B1}" sibTransId="{81C4E6BC-0784-3F48-AA37-8DB745BCC002}"/>
    <dgm:cxn modelId="{36DEC7E3-27EB-475B-82E6-B2C7F97CFB0C}" type="presOf" srcId="{CFFA21D5-E8B9-AD44-9A19-A33B3510EE7E}" destId="{F6D5FD45-3E25-C547-A9EA-3413B3F54FAC}" srcOrd="1" destOrd="0" presId="urn:microsoft.com/office/officeart/2005/8/layout/lProcess2"/>
    <dgm:cxn modelId="{1D4573CC-498D-4938-92E6-416BBCAA9559}" type="presOf" srcId="{591A966F-18F0-F34E-8C1C-CC34F7BBBA39}" destId="{3C29CE9B-7801-4F46-873B-9A83B4892632}" srcOrd="1" destOrd="0" presId="urn:microsoft.com/office/officeart/2005/8/layout/lProcess2"/>
    <dgm:cxn modelId="{F24C3019-4CC6-574B-A2C0-29A6DA8512D2}" srcId="{FCD8988D-BDA8-5B4D-8430-3033905A17CC}" destId="{6DF7A61C-ADE6-8D40-ACD3-A353A21DED77}" srcOrd="0" destOrd="0" parTransId="{EBA18B3B-3757-C945-A632-D47937DCD1F3}" sibTransId="{59B0C038-7419-0D49-9D68-8A274F43D3DF}"/>
    <dgm:cxn modelId="{DEFA613F-BBA2-E14A-842B-01BEAEFA2B30}" srcId="{7EA7C43F-52D0-A64B-9902-B4AEBBD0B532}" destId="{6EBADF29-B169-A44C-A114-51327ECC2428}" srcOrd="1" destOrd="0" parTransId="{9FBDBA80-69D7-1F45-AFB2-CDE91F2C2323}" sibTransId="{780AF808-CC47-1C43-BBC8-7A3868014797}"/>
    <dgm:cxn modelId="{738A9585-900C-4E34-A8E5-4F4B243ED5C8}" type="presOf" srcId="{DF57C98E-AAB1-0340-872B-433676E48B5B}" destId="{66D92D18-B40E-BE49-BB09-897179F8CBB3}" srcOrd="1" destOrd="0" presId="urn:microsoft.com/office/officeart/2005/8/layout/lProcess2"/>
    <dgm:cxn modelId="{381C71FA-2FEA-4FB5-873F-6514092F344B}" type="presOf" srcId="{069264FC-7A23-474E-96A9-AF1FC3A6F965}" destId="{4125F50E-5EEE-E447-A43E-7AFC9AF756F5}" srcOrd="0" destOrd="0" presId="urn:microsoft.com/office/officeart/2005/8/layout/lProcess2"/>
    <dgm:cxn modelId="{B166B059-490C-A84B-8CBF-0DA719F60DDD}" srcId="{7EA7C43F-52D0-A64B-9902-B4AEBBD0B532}" destId="{DF57C98E-AAB1-0340-872B-433676E48B5B}" srcOrd="2" destOrd="0" parTransId="{E4118CA8-189F-FD40-BD32-341D4BD706FF}" sibTransId="{E9A22328-D24A-984C-97EB-DDB50F731A06}"/>
    <dgm:cxn modelId="{E5A96F1C-4BA4-4C2A-A077-2F8C9AC15750}" type="presOf" srcId="{6DF7A61C-ADE6-8D40-ACD3-A353A21DED77}" destId="{FC9C003B-C968-E643-B217-C2B42E3DC64A}" srcOrd="0" destOrd="0" presId="urn:microsoft.com/office/officeart/2005/8/layout/lProcess2"/>
    <dgm:cxn modelId="{6AA18671-8EC2-9B4B-AD3D-748E771208E4}" srcId="{7EA7C43F-52D0-A64B-9902-B4AEBBD0B532}" destId="{FCD8988D-BDA8-5B4D-8430-3033905A17CC}" srcOrd="0" destOrd="0" parTransId="{16A46999-4BAA-024C-AA20-33BA0CD2CD8B}" sibTransId="{12411A11-E869-794B-AC33-0BA6C6FB5284}"/>
    <dgm:cxn modelId="{67992271-3F15-4A4A-9311-7C31F8AFA200}" srcId="{591A966F-18F0-F34E-8C1C-CC34F7BBBA39}" destId="{069264FC-7A23-474E-96A9-AF1FC3A6F965}" srcOrd="0" destOrd="0" parTransId="{82BF180E-151F-8C47-8732-175B640F93F8}" sibTransId="{5EAB1478-DC8B-8D4B-8EED-2F41C83CA09B}"/>
    <dgm:cxn modelId="{08A7D102-4668-3E4C-AEAC-3498C4B3894E}" srcId="{6EBADF29-B169-A44C-A114-51327ECC2428}" destId="{5BCB128D-A22A-0A40-A6DE-0790FC867179}" srcOrd="0" destOrd="0" parTransId="{F4783DC3-ACA3-1D40-98D7-648D6344E973}" sibTransId="{5626C4A1-4DF4-D048-B898-8B699ABE45AB}"/>
    <dgm:cxn modelId="{62367360-B46C-4F66-A6B9-155272E49987}" type="presOf" srcId="{C5E5779F-3CB8-5F4F-A248-0120C7122194}" destId="{9E778B4A-984A-8F4F-BD5C-1893FD66A26A}" srcOrd="0" destOrd="0" presId="urn:microsoft.com/office/officeart/2005/8/layout/lProcess2"/>
    <dgm:cxn modelId="{4925FC88-0761-4AD2-BAD2-139EFC9E1CDD}" type="presOf" srcId="{DF57C98E-AAB1-0340-872B-433676E48B5B}" destId="{03285A6C-8DAB-EF48-A26D-CEF3EE22BB4F}" srcOrd="0" destOrd="0" presId="urn:microsoft.com/office/officeart/2005/8/layout/lProcess2"/>
    <dgm:cxn modelId="{70831247-B1D1-4F59-810B-499ABE5E83DC}" type="presOf" srcId="{FCD8988D-BDA8-5B4D-8430-3033905A17CC}" destId="{F22B5CB4-441D-4B45-A9D4-2484CD7CEE74}" srcOrd="0" destOrd="0" presId="urn:microsoft.com/office/officeart/2005/8/layout/lProcess2"/>
    <dgm:cxn modelId="{06322C90-F30F-483C-8FEA-9450C361614F}" type="presOf" srcId="{7EA7C43F-52D0-A64B-9902-B4AEBBD0B532}" destId="{FDF86949-7472-C14A-904A-DD2764618B8E}" srcOrd="0" destOrd="0" presId="urn:microsoft.com/office/officeart/2005/8/layout/lProcess2"/>
    <dgm:cxn modelId="{C0F5E977-23FD-4E25-B999-7EE62C4C6667}" type="presOf" srcId="{5BCB128D-A22A-0A40-A6DE-0790FC867179}" destId="{70888D2C-EF48-3940-B54B-028B3DA48513}" srcOrd="0" destOrd="0" presId="urn:microsoft.com/office/officeart/2005/8/layout/lProcess2"/>
    <dgm:cxn modelId="{7C0CCA20-A981-F14D-98FD-731EB57D28A3}" srcId="{7EA7C43F-52D0-A64B-9902-B4AEBBD0B532}" destId="{591A966F-18F0-F34E-8C1C-CC34F7BBBA39}" srcOrd="4" destOrd="0" parTransId="{F7566E8A-A25E-EF4A-BF17-C1B349AE9168}" sibTransId="{9075F0D2-547E-3149-BF7C-96961AFA5A9D}"/>
    <dgm:cxn modelId="{735ED5BE-496B-47DC-8DF1-C610CB1A03B7}" type="presOf" srcId="{6EBADF29-B169-A44C-A114-51327ECC2428}" destId="{79475328-5F2F-2343-93A5-A4FD900356F7}" srcOrd="1" destOrd="0" presId="urn:microsoft.com/office/officeart/2005/8/layout/lProcess2"/>
    <dgm:cxn modelId="{73ABD8AB-FA8C-4DD3-A7D9-7799CA05562D}" type="presParOf" srcId="{FDF86949-7472-C14A-904A-DD2764618B8E}" destId="{A11DC687-6B7E-0C4E-AFC9-C43777D42249}" srcOrd="0" destOrd="0" presId="urn:microsoft.com/office/officeart/2005/8/layout/lProcess2"/>
    <dgm:cxn modelId="{F038239B-EC91-4BA3-A413-943B99CD8165}" type="presParOf" srcId="{A11DC687-6B7E-0C4E-AFC9-C43777D42249}" destId="{F22B5CB4-441D-4B45-A9D4-2484CD7CEE74}" srcOrd="0" destOrd="0" presId="urn:microsoft.com/office/officeart/2005/8/layout/lProcess2"/>
    <dgm:cxn modelId="{46305D0E-2BBC-4323-9F6B-AC81BA3A6A24}" type="presParOf" srcId="{A11DC687-6B7E-0C4E-AFC9-C43777D42249}" destId="{3C52C0FA-B2E2-0A4A-B5ED-BE10D7FB51B2}" srcOrd="1" destOrd="0" presId="urn:microsoft.com/office/officeart/2005/8/layout/lProcess2"/>
    <dgm:cxn modelId="{22216F55-359D-4CA3-BDCD-CE116E1BD9D9}" type="presParOf" srcId="{A11DC687-6B7E-0C4E-AFC9-C43777D42249}" destId="{F863E289-9A2C-3C4E-AA64-6D65E5D62DC9}" srcOrd="2" destOrd="0" presId="urn:microsoft.com/office/officeart/2005/8/layout/lProcess2"/>
    <dgm:cxn modelId="{07DA296E-32C4-496F-9359-F4CC838BF527}" type="presParOf" srcId="{F863E289-9A2C-3C4E-AA64-6D65E5D62DC9}" destId="{D9EDD63A-3671-A34F-927D-92920A6FA507}" srcOrd="0" destOrd="0" presId="urn:microsoft.com/office/officeart/2005/8/layout/lProcess2"/>
    <dgm:cxn modelId="{32E70D11-8314-4C30-8E9C-341EFDB256A2}" type="presParOf" srcId="{D9EDD63A-3671-A34F-927D-92920A6FA507}" destId="{FC9C003B-C968-E643-B217-C2B42E3DC64A}" srcOrd="0" destOrd="0" presId="urn:microsoft.com/office/officeart/2005/8/layout/lProcess2"/>
    <dgm:cxn modelId="{92F54E9B-1E95-4CFA-B06C-E1E49A84944E}" type="presParOf" srcId="{FDF86949-7472-C14A-904A-DD2764618B8E}" destId="{BA190B09-E5C7-E246-BEC3-E6E6C968AFE4}" srcOrd="1" destOrd="0" presId="urn:microsoft.com/office/officeart/2005/8/layout/lProcess2"/>
    <dgm:cxn modelId="{F98BDCDC-45BE-4A41-8D8D-794505806B16}" type="presParOf" srcId="{FDF86949-7472-C14A-904A-DD2764618B8E}" destId="{56FC12B3-4E2E-124D-B77C-7A48FCC269F1}" srcOrd="2" destOrd="0" presId="urn:microsoft.com/office/officeart/2005/8/layout/lProcess2"/>
    <dgm:cxn modelId="{A50245AD-C497-4FF7-B84D-19EE62F98799}" type="presParOf" srcId="{56FC12B3-4E2E-124D-B77C-7A48FCC269F1}" destId="{6327A94C-A507-2C48-8048-EED95EF98F92}" srcOrd="0" destOrd="0" presId="urn:microsoft.com/office/officeart/2005/8/layout/lProcess2"/>
    <dgm:cxn modelId="{71A55D99-16C2-4828-B6A2-5307CBEDDEC5}" type="presParOf" srcId="{56FC12B3-4E2E-124D-B77C-7A48FCC269F1}" destId="{79475328-5F2F-2343-93A5-A4FD900356F7}" srcOrd="1" destOrd="0" presId="urn:microsoft.com/office/officeart/2005/8/layout/lProcess2"/>
    <dgm:cxn modelId="{C7AC1E1F-BD19-477D-99A1-6C858161F09D}" type="presParOf" srcId="{56FC12B3-4E2E-124D-B77C-7A48FCC269F1}" destId="{34DFFDE9-3C68-8F4D-9418-3CCD222F9D04}" srcOrd="2" destOrd="0" presId="urn:microsoft.com/office/officeart/2005/8/layout/lProcess2"/>
    <dgm:cxn modelId="{AB4DC69A-C742-4E61-BF72-6A5FE7E2A06B}" type="presParOf" srcId="{34DFFDE9-3C68-8F4D-9418-3CCD222F9D04}" destId="{1BE8C7F1-6DE3-0F4A-878C-EB5E171E704D}" srcOrd="0" destOrd="0" presId="urn:microsoft.com/office/officeart/2005/8/layout/lProcess2"/>
    <dgm:cxn modelId="{8B68C73D-898E-4496-9382-05760B2B3B8D}" type="presParOf" srcId="{1BE8C7F1-6DE3-0F4A-878C-EB5E171E704D}" destId="{70888D2C-EF48-3940-B54B-028B3DA48513}" srcOrd="0" destOrd="0" presId="urn:microsoft.com/office/officeart/2005/8/layout/lProcess2"/>
    <dgm:cxn modelId="{7C16329D-7343-4822-8833-408AFB76A102}" type="presParOf" srcId="{FDF86949-7472-C14A-904A-DD2764618B8E}" destId="{64EFB5F0-D1C5-A348-858E-AAB91DF1FC08}" srcOrd="3" destOrd="0" presId="urn:microsoft.com/office/officeart/2005/8/layout/lProcess2"/>
    <dgm:cxn modelId="{DB1E18B2-37C7-4990-8337-891D602DC6C0}" type="presParOf" srcId="{FDF86949-7472-C14A-904A-DD2764618B8E}" destId="{21549D21-A179-A54F-9A5C-D60992F92B9A}" srcOrd="4" destOrd="0" presId="urn:microsoft.com/office/officeart/2005/8/layout/lProcess2"/>
    <dgm:cxn modelId="{1B718FF9-B3CC-4122-B534-993BDE91BDD5}" type="presParOf" srcId="{21549D21-A179-A54F-9A5C-D60992F92B9A}" destId="{03285A6C-8DAB-EF48-A26D-CEF3EE22BB4F}" srcOrd="0" destOrd="0" presId="urn:microsoft.com/office/officeart/2005/8/layout/lProcess2"/>
    <dgm:cxn modelId="{6036F47B-F33F-42BE-8C58-FAEBB871A93E}" type="presParOf" srcId="{21549D21-A179-A54F-9A5C-D60992F92B9A}" destId="{66D92D18-B40E-BE49-BB09-897179F8CBB3}" srcOrd="1" destOrd="0" presId="urn:microsoft.com/office/officeart/2005/8/layout/lProcess2"/>
    <dgm:cxn modelId="{F12C5CF7-A49E-4548-81B3-66B700371D22}" type="presParOf" srcId="{21549D21-A179-A54F-9A5C-D60992F92B9A}" destId="{E8FC5FF8-8D81-364C-A305-59EF284F4EB3}" srcOrd="2" destOrd="0" presId="urn:microsoft.com/office/officeart/2005/8/layout/lProcess2"/>
    <dgm:cxn modelId="{66EDA82B-716B-4D73-B8ED-295040A225A3}" type="presParOf" srcId="{E8FC5FF8-8D81-364C-A305-59EF284F4EB3}" destId="{359E55E3-7445-6747-8CD8-13B7EBB202E3}" srcOrd="0" destOrd="0" presId="urn:microsoft.com/office/officeart/2005/8/layout/lProcess2"/>
    <dgm:cxn modelId="{282EB8B5-8D9D-4D45-AE6E-382392AEB309}" type="presParOf" srcId="{359E55E3-7445-6747-8CD8-13B7EBB202E3}" destId="{9E778B4A-984A-8F4F-BD5C-1893FD66A26A}" srcOrd="0" destOrd="0" presId="urn:microsoft.com/office/officeart/2005/8/layout/lProcess2"/>
    <dgm:cxn modelId="{36097FF6-8446-4C42-A80F-3C9780B1AA8D}" type="presParOf" srcId="{FDF86949-7472-C14A-904A-DD2764618B8E}" destId="{BCF1B394-068E-1043-A62D-33D852A57149}" srcOrd="5" destOrd="0" presId="urn:microsoft.com/office/officeart/2005/8/layout/lProcess2"/>
    <dgm:cxn modelId="{A5F22D30-09BE-446F-86CB-B2AF48B5E9F7}" type="presParOf" srcId="{FDF86949-7472-C14A-904A-DD2764618B8E}" destId="{FA8B2F0F-EF12-394E-9DE4-2F948773B621}" srcOrd="6" destOrd="0" presId="urn:microsoft.com/office/officeart/2005/8/layout/lProcess2"/>
    <dgm:cxn modelId="{2E92F416-6915-4EC4-9C54-F4B9A1CDE3FF}" type="presParOf" srcId="{FA8B2F0F-EF12-394E-9DE4-2F948773B621}" destId="{25F36709-4F62-274C-A88A-0BD57F44E5F2}" srcOrd="0" destOrd="0" presId="urn:microsoft.com/office/officeart/2005/8/layout/lProcess2"/>
    <dgm:cxn modelId="{11FDA503-217A-4C3C-9ED2-9B62F5ED46C5}" type="presParOf" srcId="{FA8B2F0F-EF12-394E-9DE4-2F948773B621}" destId="{F6D5FD45-3E25-C547-A9EA-3413B3F54FAC}" srcOrd="1" destOrd="0" presId="urn:microsoft.com/office/officeart/2005/8/layout/lProcess2"/>
    <dgm:cxn modelId="{8DC69EC8-090D-43DB-A63A-B0BF4B756739}" type="presParOf" srcId="{FA8B2F0F-EF12-394E-9DE4-2F948773B621}" destId="{F6EE4603-9C04-A641-9187-A73D4CF68790}" srcOrd="2" destOrd="0" presId="urn:microsoft.com/office/officeart/2005/8/layout/lProcess2"/>
    <dgm:cxn modelId="{5700D1CD-4CEC-47C5-A981-CA599AC25AB2}" type="presParOf" srcId="{F6EE4603-9C04-A641-9187-A73D4CF68790}" destId="{C39992FD-1764-064F-BCD0-CE5E9704DE14}" srcOrd="0" destOrd="0" presId="urn:microsoft.com/office/officeart/2005/8/layout/lProcess2"/>
    <dgm:cxn modelId="{776B591E-BCC0-46DD-8AB5-A16D3CD7C71D}" type="presParOf" srcId="{C39992FD-1764-064F-BCD0-CE5E9704DE14}" destId="{44E763DC-671C-1F42-BEC2-DBA787936773}" srcOrd="0" destOrd="0" presId="urn:microsoft.com/office/officeart/2005/8/layout/lProcess2"/>
    <dgm:cxn modelId="{C6F56A0E-50B8-4344-8CFC-898B66BEA4E1}" type="presParOf" srcId="{FDF86949-7472-C14A-904A-DD2764618B8E}" destId="{E0102880-CBE0-BD45-9D10-8E46F712C31B}" srcOrd="7" destOrd="0" presId="urn:microsoft.com/office/officeart/2005/8/layout/lProcess2"/>
    <dgm:cxn modelId="{299512F6-70DF-4420-A447-46ECE1B1A48A}" type="presParOf" srcId="{FDF86949-7472-C14A-904A-DD2764618B8E}" destId="{7E7E3B39-40BA-CD41-A616-F79C22CC55C5}" srcOrd="8" destOrd="0" presId="urn:microsoft.com/office/officeart/2005/8/layout/lProcess2"/>
    <dgm:cxn modelId="{CF94F506-78B4-4258-9535-F5973AB10562}" type="presParOf" srcId="{7E7E3B39-40BA-CD41-A616-F79C22CC55C5}" destId="{3CCFF48E-FCE2-4A42-90F9-DDBC1711299B}" srcOrd="0" destOrd="0" presId="urn:microsoft.com/office/officeart/2005/8/layout/lProcess2"/>
    <dgm:cxn modelId="{E1ED31A3-5B64-4071-8AB7-EAB1E0D3B504}" type="presParOf" srcId="{7E7E3B39-40BA-CD41-A616-F79C22CC55C5}" destId="{3C29CE9B-7801-4F46-873B-9A83B4892632}" srcOrd="1" destOrd="0" presId="urn:microsoft.com/office/officeart/2005/8/layout/lProcess2"/>
    <dgm:cxn modelId="{2BCC620D-587B-4123-9570-4292CCEB0A31}" type="presParOf" srcId="{7E7E3B39-40BA-CD41-A616-F79C22CC55C5}" destId="{1BA1E251-7E78-9341-B538-0B4355D5B5AE}" srcOrd="2" destOrd="0" presId="urn:microsoft.com/office/officeart/2005/8/layout/lProcess2"/>
    <dgm:cxn modelId="{C886A944-BD47-49E5-8924-04DC3524BFA8}" type="presParOf" srcId="{1BA1E251-7E78-9341-B538-0B4355D5B5AE}" destId="{D9759F18-8B34-EC47-AB9E-4849C204409A}" srcOrd="0" destOrd="0" presId="urn:microsoft.com/office/officeart/2005/8/layout/lProcess2"/>
    <dgm:cxn modelId="{DFAF5D4D-B469-4766-A359-C6392DEE9286}" type="presParOf" srcId="{D9759F18-8B34-EC47-AB9E-4849C204409A}" destId="{4125F50E-5EEE-E447-A43E-7AFC9AF756F5}" srcOrd="0"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2EE20B-8636-C447-A6D8-FAE829E0A01B}" type="doc">
      <dgm:prSet loTypeId="urn:microsoft.com/office/officeart/2005/8/layout/radial2" loCatId="" qsTypeId="urn:microsoft.com/office/officeart/2005/8/quickstyle/simple4" qsCatId="simple" csTypeId="urn:microsoft.com/office/officeart/2005/8/colors/colorful4" csCatId="colorful" phldr="1"/>
      <dgm:spPr/>
      <dgm:t>
        <a:bodyPr/>
        <a:lstStyle/>
        <a:p>
          <a:endParaRPr lang="en-US"/>
        </a:p>
      </dgm:t>
    </dgm:pt>
    <dgm:pt modelId="{58E201C4-FBE6-7844-8754-79FC8F9FE13D}">
      <dgm:prSet phldrT="[Text]"/>
      <dgm:spPr>
        <a:solidFill>
          <a:schemeClr val="accent2"/>
        </a:solidFill>
      </dgm:spPr>
      <dgm:t>
        <a:bodyPr/>
        <a:lstStyle/>
        <a:p>
          <a:r>
            <a:rPr lang="en-US" dirty="0" smtClean="0"/>
            <a:t>Identify</a:t>
          </a:r>
          <a:r>
            <a:rPr lang="en-US" baseline="0" dirty="0" smtClean="0"/>
            <a:t> future business opportunities</a:t>
          </a:r>
          <a:endParaRPr lang="en-US" dirty="0"/>
        </a:p>
      </dgm:t>
    </dgm:pt>
    <dgm:pt modelId="{EAFB1A17-C80B-7345-98E1-8A3C2627B266}" type="parTrans" cxnId="{96F5E9AC-D0AB-134B-BFF6-2F509ED15997}">
      <dgm:prSet/>
      <dgm:spPr/>
      <dgm:t>
        <a:bodyPr/>
        <a:lstStyle/>
        <a:p>
          <a:endParaRPr lang="en-US"/>
        </a:p>
      </dgm:t>
    </dgm:pt>
    <dgm:pt modelId="{96CFEA0A-E18F-FB45-A252-F5AC5BD51F69}" type="sibTrans" cxnId="{96F5E9AC-D0AB-134B-BFF6-2F509ED15997}">
      <dgm:prSet/>
      <dgm:spPr/>
      <dgm:t>
        <a:bodyPr/>
        <a:lstStyle/>
        <a:p>
          <a:endParaRPr lang="en-US"/>
        </a:p>
      </dgm:t>
    </dgm:pt>
    <dgm:pt modelId="{C6EC15BA-7E74-CE45-8BBA-BAE93EFE3956}">
      <dgm:prSet phldrT="[Text]"/>
      <dgm:spPr/>
      <dgm:t>
        <a:bodyPr/>
        <a:lstStyle/>
        <a:p>
          <a:r>
            <a:rPr lang="en-US" dirty="0" smtClean="0"/>
            <a:t>Innovative</a:t>
          </a:r>
          <a:r>
            <a:rPr lang="en-US" baseline="0" dirty="0" smtClean="0"/>
            <a:t> technologies to increase efficiency</a:t>
          </a:r>
          <a:endParaRPr lang="en-US" dirty="0"/>
        </a:p>
      </dgm:t>
    </dgm:pt>
    <dgm:pt modelId="{8852B3C9-292C-664D-91BB-BDE210AA2D6F}" type="parTrans" cxnId="{6DD845B5-C099-B244-A006-5C80EF7B88FC}">
      <dgm:prSet/>
      <dgm:spPr/>
      <dgm:t>
        <a:bodyPr/>
        <a:lstStyle/>
        <a:p>
          <a:endParaRPr lang="en-US"/>
        </a:p>
      </dgm:t>
    </dgm:pt>
    <dgm:pt modelId="{8B2C0494-B1BB-9E44-B090-41374D357906}" type="sibTrans" cxnId="{6DD845B5-C099-B244-A006-5C80EF7B88FC}">
      <dgm:prSet/>
      <dgm:spPr/>
      <dgm:t>
        <a:bodyPr/>
        <a:lstStyle/>
        <a:p>
          <a:endParaRPr lang="en-US"/>
        </a:p>
      </dgm:t>
    </dgm:pt>
    <dgm:pt modelId="{40B8704B-A712-2744-A034-F5281C6A14C7}">
      <dgm:prSet phldrT="[Text]"/>
      <dgm:spPr/>
      <dgm:t>
        <a:bodyPr/>
        <a:lstStyle/>
        <a:p>
          <a:r>
            <a:rPr lang="en-US" dirty="0" smtClean="0"/>
            <a:t>Reduce waste and</a:t>
          </a:r>
          <a:r>
            <a:rPr lang="en-US" baseline="0" dirty="0" smtClean="0"/>
            <a:t> emissions through sustainable project management practices</a:t>
          </a:r>
          <a:endParaRPr lang="en-US" dirty="0"/>
        </a:p>
      </dgm:t>
    </dgm:pt>
    <dgm:pt modelId="{75A7D454-5AB4-644C-B6FD-59EDC1BEFE7E}" type="parTrans" cxnId="{67353670-E442-A44E-B034-D800E1F90DFB}">
      <dgm:prSet/>
      <dgm:spPr/>
      <dgm:t>
        <a:bodyPr/>
        <a:lstStyle/>
        <a:p>
          <a:endParaRPr lang="en-US"/>
        </a:p>
      </dgm:t>
    </dgm:pt>
    <dgm:pt modelId="{06A15754-F6F1-EE4F-ADE3-4514BD975EA5}" type="sibTrans" cxnId="{67353670-E442-A44E-B034-D800E1F90DFB}">
      <dgm:prSet/>
      <dgm:spPr/>
      <dgm:t>
        <a:bodyPr/>
        <a:lstStyle/>
        <a:p>
          <a:endParaRPr lang="en-US"/>
        </a:p>
      </dgm:t>
    </dgm:pt>
    <dgm:pt modelId="{E9034E3C-45BF-0944-8062-77279606C328}">
      <dgm:prSet phldrT="[Text]"/>
      <dgm:spPr>
        <a:solidFill>
          <a:schemeClr val="accent4">
            <a:lumMod val="75000"/>
          </a:schemeClr>
        </a:solidFill>
      </dgm:spPr>
      <dgm:t>
        <a:bodyPr/>
        <a:lstStyle/>
        <a:p>
          <a:r>
            <a:rPr lang="en-US" dirty="0" smtClean="0"/>
            <a:t>Enhancing the value of</a:t>
          </a:r>
        </a:p>
        <a:p>
          <a:r>
            <a:rPr lang="en-US" dirty="0" smtClean="0"/>
            <a:t>corporate sustainability</a:t>
          </a:r>
          <a:endParaRPr lang="en-US" dirty="0"/>
        </a:p>
      </dgm:t>
    </dgm:pt>
    <dgm:pt modelId="{5F3F2B03-AE70-5644-862A-47BCB228012A}" type="parTrans" cxnId="{6C270387-4466-C14B-9F54-C9EAF1A9F3C6}">
      <dgm:prSet/>
      <dgm:spPr/>
      <dgm:t>
        <a:bodyPr/>
        <a:lstStyle/>
        <a:p>
          <a:endParaRPr lang="en-US"/>
        </a:p>
      </dgm:t>
    </dgm:pt>
    <dgm:pt modelId="{1C39C01F-3E86-7149-9F9F-8F5266D4446F}" type="sibTrans" cxnId="{6C270387-4466-C14B-9F54-C9EAF1A9F3C6}">
      <dgm:prSet/>
      <dgm:spPr/>
      <dgm:t>
        <a:bodyPr/>
        <a:lstStyle/>
        <a:p>
          <a:endParaRPr lang="en-US"/>
        </a:p>
      </dgm:t>
    </dgm:pt>
    <dgm:pt modelId="{74A44721-D3C7-1D44-B388-7CF120B617FC}">
      <dgm:prSet phldrT="[Text]" custT="1"/>
      <dgm:spPr/>
      <dgm:t>
        <a:bodyPr/>
        <a:lstStyle/>
        <a:p>
          <a:pPr marL="57150" lvl="1" indent="0" algn="l" defTabSz="355600">
            <a:lnSpc>
              <a:spcPct val="90000"/>
            </a:lnSpc>
            <a:spcBef>
              <a:spcPct val="0"/>
            </a:spcBef>
            <a:spcAft>
              <a:spcPct val="15000"/>
            </a:spcAft>
            <a:buNone/>
          </a:pPr>
          <a:r>
            <a:rPr lang="en-US" sz="900" dirty="0" smtClean="0"/>
            <a:t> Younger generations value</a:t>
          </a:r>
          <a:r>
            <a:rPr lang="en-US" sz="900" baseline="0" dirty="0" smtClean="0"/>
            <a:t> </a:t>
          </a:r>
          <a:r>
            <a:rPr lang="en-US" sz="900" dirty="0" smtClean="0"/>
            <a:t>responsible and inclusive business practices, and sustainability performance is emerging</a:t>
          </a:r>
          <a:r>
            <a:rPr lang="en-US" sz="900" baseline="0" dirty="0" smtClean="0"/>
            <a:t> </a:t>
          </a:r>
          <a:r>
            <a:rPr lang="en-US" sz="900" dirty="0" smtClean="0"/>
            <a:t>as an important factor in the ‘war for talent’.</a:t>
          </a:r>
        </a:p>
      </dgm:t>
    </dgm:pt>
    <dgm:pt modelId="{382954A4-2BE5-A84F-B1DE-272CE51406C1}" type="parTrans" cxnId="{A565C2A0-F8B4-7E45-B959-2CCEB74EDBBF}">
      <dgm:prSet/>
      <dgm:spPr/>
      <dgm:t>
        <a:bodyPr/>
        <a:lstStyle/>
        <a:p>
          <a:endParaRPr lang="en-US"/>
        </a:p>
      </dgm:t>
    </dgm:pt>
    <dgm:pt modelId="{433F6DA7-FABC-0543-B4CC-28339C178399}" type="sibTrans" cxnId="{A565C2A0-F8B4-7E45-B959-2CCEB74EDBBF}">
      <dgm:prSet/>
      <dgm:spPr/>
      <dgm:t>
        <a:bodyPr/>
        <a:lstStyle/>
        <a:p>
          <a:endParaRPr lang="en-US"/>
        </a:p>
      </dgm:t>
    </dgm:pt>
    <dgm:pt modelId="{D673EA2A-B075-B447-AFA4-25F667B9C79C}">
      <dgm:prSet phldrT="[Text]" custT="1"/>
      <dgm:spPr/>
      <dgm:t>
        <a:bodyPr/>
        <a:lstStyle/>
        <a:p>
          <a:pPr marL="57150" lvl="1" indent="0" algn="l" defTabSz="355600">
            <a:lnSpc>
              <a:spcPct val="90000"/>
            </a:lnSpc>
            <a:spcBef>
              <a:spcPct val="0"/>
            </a:spcBef>
            <a:spcAft>
              <a:spcPct val="15000"/>
            </a:spcAft>
            <a:buNone/>
          </a:pPr>
          <a:r>
            <a:rPr lang="en-US" sz="900" dirty="0" smtClean="0"/>
            <a:t> Around the world, consumers are increasingly</a:t>
          </a:r>
          <a:r>
            <a:rPr lang="en-US" sz="900" baseline="0" dirty="0" smtClean="0"/>
            <a:t> </a:t>
          </a:r>
          <a:r>
            <a:rPr lang="en-US" sz="900" dirty="0" smtClean="0"/>
            <a:t>basing their purchasing decisions on their</a:t>
          </a:r>
          <a:r>
            <a:rPr lang="en-US" sz="900" baseline="0" dirty="0" smtClean="0"/>
            <a:t> </a:t>
          </a:r>
          <a:r>
            <a:rPr lang="en-US" sz="900" dirty="0" smtClean="0"/>
            <a:t>perception of a company’s sustainability</a:t>
          </a:r>
        </a:p>
        <a:p>
          <a:pPr marL="57150" lvl="1" indent="0" algn="l" defTabSz="355600">
            <a:lnSpc>
              <a:spcPct val="90000"/>
            </a:lnSpc>
            <a:spcBef>
              <a:spcPct val="0"/>
            </a:spcBef>
            <a:spcAft>
              <a:spcPct val="15000"/>
            </a:spcAft>
            <a:buNone/>
          </a:pPr>
          <a:r>
            <a:rPr lang="en-US" sz="900" dirty="0" smtClean="0"/>
            <a:t>performance, and the SDGs may further</a:t>
          </a:r>
        </a:p>
        <a:p>
          <a:pPr marL="57150" lvl="1" indent="0" algn="l" defTabSz="355600">
            <a:lnSpc>
              <a:spcPct val="90000"/>
            </a:lnSpc>
            <a:spcBef>
              <a:spcPct val="0"/>
            </a:spcBef>
            <a:spcAft>
              <a:spcPct val="15000"/>
            </a:spcAft>
            <a:buNone/>
          </a:pPr>
          <a:r>
            <a:rPr lang="en-US" sz="900" dirty="0" smtClean="0"/>
            <a:t>strengthen this trend.</a:t>
          </a:r>
          <a:endParaRPr lang="en-US" sz="900" dirty="0"/>
        </a:p>
      </dgm:t>
    </dgm:pt>
    <dgm:pt modelId="{9C91D1D1-BEC7-1D4D-8B05-911A37F186ED}" type="parTrans" cxnId="{2C695991-DA48-D541-B0E2-97E7F5B6652D}">
      <dgm:prSet/>
      <dgm:spPr/>
      <dgm:t>
        <a:bodyPr/>
        <a:lstStyle/>
        <a:p>
          <a:endParaRPr lang="en-US"/>
        </a:p>
      </dgm:t>
    </dgm:pt>
    <dgm:pt modelId="{C0926BDD-8351-2D4E-8BE3-054782E2FF1B}" type="sibTrans" cxnId="{2C695991-DA48-D541-B0E2-97E7F5B6652D}">
      <dgm:prSet/>
      <dgm:spPr/>
      <dgm:t>
        <a:bodyPr/>
        <a:lstStyle/>
        <a:p>
          <a:endParaRPr lang="en-US"/>
        </a:p>
      </dgm:t>
    </dgm:pt>
    <dgm:pt modelId="{8555A265-7642-5F4B-97A7-4D9D09F6040F}">
      <dgm:prSet phldrT="[Text]"/>
      <dgm:spPr/>
      <dgm:t>
        <a:bodyPr/>
        <a:lstStyle/>
        <a:p>
          <a:r>
            <a:rPr lang="en-US" dirty="0" smtClean="0"/>
            <a:t>Strengthening stakeholder relations and</a:t>
          </a:r>
        </a:p>
        <a:p>
          <a:r>
            <a:rPr lang="en-US" dirty="0" smtClean="0"/>
            <a:t>keeping pace with policy developments</a:t>
          </a:r>
          <a:endParaRPr lang="en-US" dirty="0"/>
        </a:p>
      </dgm:t>
    </dgm:pt>
    <dgm:pt modelId="{8DE09E18-251D-7E48-A8B4-29D3D6DFF6F9}" type="parTrans" cxnId="{34EB568A-4C7A-4340-86F8-BD7219BD3830}">
      <dgm:prSet/>
      <dgm:spPr/>
      <dgm:t>
        <a:bodyPr/>
        <a:lstStyle/>
        <a:p>
          <a:endParaRPr lang="en-US"/>
        </a:p>
      </dgm:t>
    </dgm:pt>
    <dgm:pt modelId="{3438EBD5-9F47-5646-8310-DFFD55EFC47C}" type="sibTrans" cxnId="{34EB568A-4C7A-4340-86F8-BD7219BD3830}">
      <dgm:prSet/>
      <dgm:spPr/>
      <dgm:t>
        <a:bodyPr/>
        <a:lstStyle/>
        <a:p>
          <a:endParaRPr lang="en-US"/>
        </a:p>
      </dgm:t>
    </dgm:pt>
    <dgm:pt modelId="{0DAB0541-2F59-CB4C-AF6A-F6DA05810CE8}">
      <dgm:prSet phldrT="[Text]"/>
      <dgm:spPr/>
      <dgm:t>
        <a:bodyPr/>
        <a:lstStyle/>
        <a:p>
          <a:pPr marL="57150" lvl="1" indent="0" algn="l" defTabSz="444500">
            <a:lnSpc>
              <a:spcPct val="90000"/>
            </a:lnSpc>
            <a:spcBef>
              <a:spcPct val="0"/>
            </a:spcBef>
            <a:spcAft>
              <a:spcPct val="15000"/>
            </a:spcAft>
            <a:buNone/>
          </a:pPr>
          <a:r>
            <a:rPr lang="en-US" dirty="0" smtClean="0"/>
            <a:t> Improve trust among stakeholders;</a:t>
          </a:r>
          <a:endParaRPr lang="en-US" dirty="0"/>
        </a:p>
      </dgm:t>
    </dgm:pt>
    <dgm:pt modelId="{B4EA8C90-E0DF-154F-A455-CEAA5950AB5B}" type="parTrans" cxnId="{1FDFE91B-8B58-EA45-AA16-0934F2E8F5DC}">
      <dgm:prSet/>
      <dgm:spPr/>
      <dgm:t>
        <a:bodyPr/>
        <a:lstStyle/>
        <a:p>
          <a:endParaRPr lang="en-US"/>
        </a:p>
      </dgm:t>
    </dgm:pt>
    <dgm:pt modelId="{DE278D82-104A-D349-9A41-0089C9C94F54}" type="sibTrans" cxnId="{1FDFE91B-8B58-EA45-AA16-0934F2E8F5DC}">
      <dgm:prSet/>
      <dgm:spPr/>
      <dgm:t>
        <a:bodyPr/>
        <a:lstStyle/>
        <a:p>
          <a:endParaRPr lang="en-US"/>
        </a:p>
      </dgm:t>
    </dgm:pt>
    <dgm:pt modelId="{33B24703-9ED9-E441-AF4E-95C158A43C86}">
      <dgm:prSet phldrT="[Text]" custT="1"/>
      <dgm:spPr/>
      <dgm:t>
        <a:bodyPr/>
        <a:lstStyle/>
        <a:p>
          <a:pPr marL="57150" marR="0" lvl="1" indent="-57150" algn="l" defTabSz="355600" rtl="0" eaLnBrk="1" fontAlgn="auto" latinLnBrk="0" hangingPunct="1">
            <a:lnSpc>
              <a:spcPct val="90000"/>
            </a:lnSpc>
            <a:spcBef>
              <a:spcPct val="0"/>
            </a:spcBef>
            <a:spcAft>
              <a:spcPct val="15000"/>
            </a:spcAft>
            <a:buClrTx/>
            <a:buSzTx/>
            <a:buFontTx/>
            <a:buNone/>
            <a:tabLst/>
            <a:defRPr/>
          </a:pPr>
          <a:endParaRPr lang="en-US" sz="900" dirty="0"/>
        </a:p>
      </dgm:t>
    </dgm:pt>
    <dgm:pt modelId="{4BD070ED-5131-E240-89DF-43A87C69B3B7}" type="parTrans" cxnId="{67859755-CE05-9D45-9450-25BC5F2EC418}">
      <dgm:prSet/>
      <dgm:spPr/>
      <dgm:t>
        <a:bodyPr/>
        <a:lstStyle/>
        <a:p>
          <a:endParaRPr lang="en-US"/>
        </a:p>
      </dgm:t>
    </dgm:pt>
    <dgm:pt modelId="{74E9F93A-B61A-D447-B5D8-253D4420F6AB}" type="sibTrans" cxnId="{67859755-CE05-9D45-9450-25BC5F2EC418}">
      <dgm:prSet/>
      <dgm:spPr/>
      <dgm:t>
        <a:bodyPr/>
        <a:lstStyle/>
        <a:p>
          <a:endParaRPr lang="en-US"/>
        </a:p>
      </dgm:t>
    </dgm:pt>
    <dgm:pt modelId="{B14F3903-4645-964F-800F-9FC05BCD7288}">
      <dgm:prSet phldrT="[Text]"/>
      <dgm:spPr/>
      <dgm:t>
        <a:bodyPr/>
        <a:lstStyle/>
        <a:p>
          <a:pPr marL="57150" lvl="1" indent="0" algn="l" defTabSz="444500">
            <a:lnSpc>
              <a:spcPct val="90000"/>
            </a:lnSpc>
            <a:spcBef>
              <a:spcPct val="0"/>
            </a:spcBef>
            <a:spcAft>
              <a:spcPct val="15000"/>
            </a:spcAft>
            <a:buNone/>
          </a:pPr>
          <a:r>
            <a:rPr lang="en-US" dirty="0" smtClean="0"/>
            <a:t> Strengthen their license to operate;</a:t>
          </a:r>
          <a:endParaRPr lang="en-US" dirty="0"/>
        </a:p>
      </dgm:t>
    </dgm:pt>
    <dgm:pt modelId="{EA4A21C3-29AD-C743-AC62-B40C5C4DEE46}" type="parTrans" cxnId="{5A5953A4-A746-6F4C-85A1-CF5EF2DE425B}">
      <dgm:prSet/>
      <dgm:spPr/>
      <dgm:t>
        <a:bodyPr/>
        <a:lstStyle/>
        <a:p>
          <a:endParaRPr lang="en-US"/>
        </a:p>
      </dgm:t>
    </dgm:pt>
    <dgm:pt modelId="{0DE567D4-782A-A841-A04F-9E5D6B6DBB5B}" type="sibTrans" cxnId="{5A5953A4-A746-6F4C-85A1-CF5EF2DE425B}">
      <dgm:prSet/>
      <dgm:spPr/>
      <dgm:t>
        <a:bodyPr/>
        <a:lstStyle/>
        <a:p>
          <a:endParaRPr lang="en-US"/>
        </a:p>
      </dgm:t>
    </dgm:pt>
    <dgm:pt modelId="{0EC8B1FD-8597-5147-BCC9-E55153FF227E}">
      <dgm:prSet phldrT="[Text]"/>
      <dgm:spPr/>
      <dgm:t>
        <a:bodyPr/>
        <a:lstStyle/>
        <a:p>
          <a:pPr marL="57150" lvl="1" indent="0" algn="l" defTabSz="444500">
            <a:lnSpc>
              <a:spcPct val="90000"/>
            </a:lnSpc>
            <a:spcBef>
              <a:spcPct val="0"/>
            </a:spcBef>
            <a:spcAft>
              <a:spcPct val="15000"/>
            </a:spcAft>
            <a:buNone/>
          </a:pPr>
          <a:r>
            <a:rPr lang="en-US" dirty="0" smtClean="0"/>
            <a:t> Reduce legal, reputational and other</a:t>
          </a:r>
        </a:p>
        <a:p>
          <a:pPr marL="57150" lvl="1" indent="0" algn="l" defTabSz="444500">
            <a:lnSpc>
              <a:spcPct val="90000"/>
            </a:lnSpc>
            <a:spcBef>
              <a:spcPct val="0"/>
            </a:spcBef>
            <a:spcAft>
              <a:spcPct val="15000"/>
            </a:spcAft>
            <a:buNone/>
          </a:pPr>
          <a:r>
            <a:rPr lang="en-US" dirty="0" smtClean="0"/>
            <a:t>business risks;</a:t>
          </a:r>
          <a:endParaRPr lang="en-US" dirty="0"/>
        </a:p>
      </dgm:t>
    </dgm:pt>
    <dgm:pt modelId="{76707CF6-97EA-6B40-90EC-701182F0A92C}" type="parTrans" cxnId="{9834ECDC-F1E7-1E43-8149-FA75ACD9E0FA}">
      <dgm:prSet/>
      <dgm:spPr/>
      <dgm:t>
        <a:bodyPr/>
        <a:lstStyle/>
        <a:p>
          <a:endParaRPr lang="en-US"/>
        </a:p>
      </dgm:t>
    </dgm:pt>
    <dgm:pt modelId="{4FFD019B-F5AB-3345-BED4-9097505EE6EB}" type="sibTrans" cxnId="{9834ECDC-F1E7-1E43-8149-FA75ACD9E0FA}">
      <dgm:prSet/>
      <dgm:spPr/>
      <dgm:t>
        <a:bodyPr/>
        <a:lstStyle/>
        <a:p>
          <a:endParaRPr lang="en-US"/>
        </a:p>
      </dgm:t>
    </dgm:pt>
    <dgm:pt modelId="{46789436-E735-854C-91FF-6D9B0E79FE2B}">
      <dgm:prSet phldrT="[Text]"/>
      <dgm:spPr/>
      <dgm:t>
        <a:bodyPr/>
        <a:lstStyle/>
        <a:p>
          <a:pPr marL="57150" lvl="1" indent="0" algn="l" defTabSz="444500">
            <a:lnSpc>
              <a:spcPct val="90000"/>
            </a:lnSpc>
            <a:spcBef>
              <a:spcPct val="0"/>
            </a:spcBef>
            <a:spcAft>
              <a:spcPct val="15000"/>
            </a:spcAft>
            <a:buNone/>
          </a:pPr>
          <a:r>
            <a:rPr lang="en-US" dirty="0" smtClean="0"/>
            <a:t> Build resilience to costs or</a:t>
          </a:r>
          <a:r>
            <a:rPr lang="en-US" baseline="0" dirty="0" smtClean="0"/>
            <a:t> </a:t>
          </a:r>
          <a:r>
            <a:rPr lang="en-US" dirty="0" smtClean="0"/>
            <a:t>requirements imposed</a:t>
          </a:r>
          <a:r>
            <a:rPr lang="en-US" baseline="0" dirty="0" smtClean="0"/>
            <a:t> </a:t>
          </a:r>
          <a:r>
            <a:rPr lang="en-US" dirty="0" smtClean="0"/>
            <a:t>by future legislation.</a:t>
          </a:r>
          <a:endParaRPr lang="en-US" dirty="0"/>
        </a:p>
      </dgm:t>
    </dgm:pt>
    <dgm:pt modelId="{8DE68601-1924-D54B-A9F8-C647E63184EA}" type="parTrans" cxnId="{9CEF2182-BA3A-7049-8DE1-615E25E946E0}">
      <dgm:prSet/>
      <dgm:spPr/>
      <dgm:t>
        <a:bodyPr/>
        <a:lstStyle/>
        <a:p>
          <a:endParaRPr lang="en-US"/>
        </a:p>
      </dgm:t>
    </dgm:pt>
    <dgm:pt modelId="{99C9E4A0-496E-4E40-AE4B-898902D2E0C1}" type="sibTrans" cxnId="{9CEF2182-BA3A-7049-8DE1-615E25E946E0}">
      <dgm:prSet/>
      <dgm:spPr/>
      <dgm:t>
        <a:bodyPr/>
        <a:lstStyle/>
        <a:p>
          <a:endParaRPr lang="en-US"/>
        </a:p>
      </dgm:t>
    </dgm:pt>
    <dgm:pt modelId="{E6DA248D-EE65-3C4F-8D0D-A32F4670A1B4}" type="pres">
      <dgm:prSet presAssocID="{2E2EE20B-8636-C447-A6D8-FAE829E0A01B}" presName="composite" presStyleCnt="0">
        <dgm:presLayoutVars>
          <dgm:chMax val="5"/>
          <dgm:dir/>
          <dgm:animLvl val="ctr"/>
          <dgm:resizeHandles val="exact"/>
        </dgm:presLayoutVars>
      </dgm:prSet>
      <dgm:spPr/>
      <dgm:t>
        <a:bodyPr/>
        <a:lstStyle/>
        <a:p>
          <a:endParaRPr lang="en-US"/>
        </a:p>
      </dgm:t>
    </dgm:pt>
    <dgm:pt modelId="{AB16148F-4D8A-EE43-B7A8-3C9C442A96C9}" type="pres">
      <dgm:prSet presAssocID="{2E2EE20B-8636-C447-A6D8-FAE829E0A01B}" presName="cycle" presStyleCnt="0"/>
      <dgm:spPr/>
    </dgm:pt>
    <dgm:pt modelId="{CAC2F63A-339F-9648-B48A-99289578F5FE}" type="pres">
      <dgm:prSet presAssocID="{2E2EE20B-8636-C447-A6D8-FAE829E0A01B}" presName="centerShape" presStyleCnt="0"/>
      <dgm:spPr/>
    </dgm:pt>
    <dgm:pt modelId="{8DD27A4E-5E96-804E-839C-BEF26EE2593A}" type="pres">
      <dgm:prSet presAssocID="{2E2EE20B-8636-C447-A6D8-FAE829E0A01B}" presName="connSite" presStyleLbl="node1" presStyleIdx="0" presStyleCnt="4"/>
      <dgm:spPr/>
    </dgm:pt>
    <dgm:pt modelId="{EDAB12B8-2AF4-C848-8DEE-D137A694169A}" type="pres">
      <dgm:prSet presAssocID="{2E2EE20B-8636-C447-A6D8-FAE829E0A01B}" presName="visible" presStyleLbl="node1" presStyleIdx="0" presStyleCnt="4"/>
      <dgm:spPr>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dgm:spPr>
    </dgm:pt>
    <dgm:pt modelId="{7E303A31-C063-C844-8424-B0574F1CDF88}" type="pres">
      <dgm:prSet presAssocID="{EAFB1A17-C80B-7345-98E1-8A3C2627B266}" presName="Name25" presStyleLbl="parChTrans1D1" presStyleIdx="0" presStyleCnt="3"/>
      <dgm:spPr/>
      <dgm:t>
        <a:bodyPr/>
        <a:lstStyle/>
        <a:p>
          <a:endParaRPr lang="en-US"/>
        </a:p>
      </dgm:t>
    </dgm:pt>
    <dgm:pt modelId="{15D75E4D-2408-DA4D-B171-38227056B4BE}" type="pres">
      <dgm:prSet presAssocID="{58E201C4-FBE6-7844-8754-79FC8F9FE13D}" presName="node" presStyleCnt="0"/>
      <dgm:spPr/>
    </dgm:pt>
    <dgm:pt modelId="{AFD3FD68-D644-4341-B95E-A5B4428170C5}" type="pres">
      <dgm:prSet presAssocID="{58E201C4-FBE6-7844-8754-79FC8F9FE13D}" presName="parentNode" presStyleLbl="node1" presStyleIdx="1" presStyleCnt="4" custScaleX="98210">
        <dgm:presLayoutVars>
          <dgm:chMax val="1"/>
          <dgm:bulletEnabled val="1"/>
        </dgm:presLayoutVars>
      </dgm:prSet>
      <dgm:spPr/>
      <dgm:t>
        <a:bodyPr/>
        <a:lstStyle/>
        <a:p>
          <a:endParaRPr lang="en-US"/>
        </a:p>
      </dgm:t>
    </dgm:pt>
    <dgm:pt modelId="{692485DA-4B78-E24F-8602-ADA4AAD938A6}" type="pres">
      <dgm:prSet presAssocID="{58E201C4-FBE6-7844-8754-79FC8F9FE13D}" presName="childNode" presStyleLbl="revTx" presStyleIdx="0" presStyleCnt="3">
        <dgm:presLayoutVars>
          <dgm:bulletEnabled val="1"/>
        </dgm:presLayoutVars>
      </dgm:prSet>
      <dgm:spPr/>
      <dgm:t>
        <a:bodyPr/>
        <a:lstStyle/>
        <a:p>
          <a:endParaRPr lang="en-US"/>
        </a:p>
      </dgm:t>
    </dgm:pt>
    <dgm:pt modelId="{EE9ED640-B004-8748-A7D9-B9E32C6A6629}" type="pres">
      <dgm:prSet presAssocID="{5F3F2B03-AE70-5644-862A-47BCB228012A}" presName="Name25" presStyleLbl="parChTrans1D1" presStyleIdx="1" presStyleCnt="3"/>
      <dgm:spPr/>
      <dgm:t>
        <a:bodyPr/>
        <a:lstStyle/>
        <a:p>
          <a:endParaRPr lang="en-US"/>
        </a:p>
      </dgm:t>
    </dgm:pt>
    <dgm:pt modelId="{04A8C89B-7074-A848-9F40-1F8A9C8978B8}" type="pres">
      <dgm:prSet presAssocID="{E9034E3C-45BF-0944-8062-77279606C328}" presName="node" presStyleCnt="0"/>
      <dgm:spPr/>
    </dgm:pt>
    <dgm:pt modelId="{F5D1361E-1547-1940-8087-41953EB5758D}" type="pres">
      <dgm:prSet presAssocID="{E9034E3C-45BF-0944-8062-77279606C328}" presName="parentNode" presStyleLbl="node1" presStyleIdx="2" presStyleCnt="4" custScaleX="101073" custScaleY="111252">
        <dgm:presLayoutVars>
          <dgm:chMax val="1"/>
          <dgm:bulletEnabled val="1"/>
        </dgm:presLayoutVars>
      </dgm:prSet>
      <dgm:spPr/>
      <dgm:t>
        <a:bodyPr/>
        <a:lstStyle/>
        <a:p>
          <a:endParaRPr lang="en-US"/>
        </a:p>
      </dgm:t>
    </dgm:pt>
    <dgm:pt modelId="{D4C70818-7180-3049-882C-FF88D06F1241}" type="pres">
      <dgm:prSet presAssocID="{E9034E3C-45BF-0944-8062-77279606C328}" presName="childNode" presStyleLbl="revTx" presStyleIdx="1" presStyleCnt="3">
        <dgm:presLayoutVars>
          <dgm:bulletEnabled val="1"/>
        </dgm:presLayoutVars>
      </dgm:prSet>
      <dgm:spPr/>
      <dgm:t>
        <a:bodyPr/>
        <a:lstStyle/>
        <a:p>
          <a:endParaRPr lang="en-US"/>
        </a:p>
      </dgm:t>
    </dgm:pt>
    <dgm:pt modelId="{C31F50AD-70B0-334E-96B6-1D4A8C42B7BF}" type="pres">
      <dgm:prSet presAssocID="{8DE09E18-251D-7E48-A8B4-29D3D6DFF6F9}" presName="Name25" presStyleLbl="parChTrans1D1" presStyleIdx="2" presStyleCnt="3"/>
      <dgm:spPr/>
      <dgm:t>
        <a:bodyPr/>
        <a:lstStyle/>
        <a:p>
          <a:endParaRPr lang="en-US"/>
        </a:p>
      </dgm:t>
    </dgm:pt>
    <dgm:pt modelId="{6FC0BC7E-8A41-8E41-B00F-A2081D528524}" type="pres">
      <dgm:prSet presAssocID="{8555A265-7642-5F4B-97A7-4D9D09F6040F}" presName="node" presStyleCnt="0"/>
      <dgm:spPr/>
    </dgm:pt>
    <dgm:pt modelId="{02808061-5703-B141-8B17-8CFADF73AC0E}" type="pres">
      <dgm:prSet presAssocID="{8555A265-7642-5F4B-97A7-4D9D09F6040F}" presName="parentNode" presStyleLbl="node1" presStyleIdx="3" presStyleCnt="4">
        <dgm:presLayoutVars>
          <dgm:chMax val="1"/>
          <dgm:bulletEnabled val="1"/>
        </dgm:presLayoutVars>
      </dgm:prSet>
      <dgm:spPr/>
      <dgm:t>
        <a:bodyPr/>
        <a:lstStyle/>
        <a:p>
          <a:endParaRPr lang="en-US"/>
        </a:p>
      </dgm:t>
    </dgm:pt>
    <dgm:pt modelId="{F58A7330-673D-044E-B80A-2C3015D285A0}" type="pres">
      <dgm:prSet presAssocID="{8555A265-7642-5F4B-97A7-4D9D09F6040F}" presName="childNode" presStyleLbl="revTx" presStyleIdx="2" presStyleCnt="3">
        <dgm:presLayoutVars>
          <dgm:bulletEnabled val="1"/>
        </dgm:presLayoutVars>
      </dgm:prSet>
      <dgm:spPr/>
      <dgm:t>
        <a:bodyPr/>
        <a:lstStyle/>
        <a:p>
          <a:endParaRPr lang="en-US"/>
        </a:p>
      </dgm:t>
    </dgm:pt>
  </dgm:ptLst>
  <dgm:cxnLst>
    <dgm:cxn modelId="{9CEF2182-BA3A-7049-8DE1-615E25E946E0}" srcId="{0DAB0541-2F59-CB4C-AF6A-F6DA05810CE8}" destId="{46789436-E735-854C-91FF-6D9B0E79FE2B}" srcOrd="2" destOrd="0" parTransId="{8DE68601-1924-D54B-A9F8-C647E63184EA}" sibTransId="{99C9E4A0-496E-4E40-AE4B-898902D2E0C1}"/>
    <dgm:cxn modelId="{9834ECDC-F1E7-1E43-8149-FA75ACD9E0FA}" srcId="{0DAB0541-2F59-CB4C-AF6A-F6DA05810CE8}" destId="{0EC8B1FD-8597-5147-BCC9-E55153FF227E}" srcOrd="1" destOrd="0" parTransId="{76707CF6-97EA-6B40-90EC-701182F0A92C}" sibTransId="{4FFD019B-F5AB-3345-BED4-9097505EE6EB}"/>
    <dgm:cxn modelId="{719EAC6E-532D-41D1-861D-420FE2DA597F}" type="presOf" srcId="{58E201C4-FBE6-7844-8754-79FC8F9FE13D}" destId="{AFD3FD68-D644-4341-B95E-A5B4428170C5}" srcOrd="0" destOrd="0" presId="urn:microsoft.com/office/officeart/2005/8/layout/radial2"/>
    <dgm:cxn modelId="{96F5E9AC-D0AB-134B-BFF6-2F509ED15997}" srcId="{2E2EE20B-8636-C447-A6D8-FAE829E0A01B}" destId="{58E201C4-FBE6-7844-8754-79FC8F9FE13D}" srcOrd="0" destOrd="0" parTransId="{EAFB1A17-C80B-7345-98E1-8A3C2627B266}" sibTransId="{96CFEA0A-E18F-FB45-A252-F5AC5BD51F69}"/>
    <dgm:cxn modelId="{C0E26C44-0243-43D1-8BC1-532103651421}" type="presOf" srcId="{33B24703-9ED9-E441-AF4E-95C158A43C86}" destId="{D4C70818-7180-3049-882C-FF88D06F1241}" srcOrd="0" destOrd="1" presId="urn:microsoft.com/office/officeart/2005/8/layout/radial2"/>
    <dgm:cxn modelId="{6B062D24-8E1A-4B17-B787-0EDA8486C990}" type="presOf" srcId="{C6EC15BA-7E74-CE45-8BBA-BAE93EFE3956}" destId="{692485DA-4B78-E24F-8602-ADA4AAD938A6}" srcOrd="0" destOrd="0" presId="urn:microsoft.com/office/officeart/2005/8/layout/radial2"/>
    <dgm:cxn modelId="{33F7C480-3AB4-4BF7-AC87-E6B38D9A0338}" type="presOf" srcId="{B14F3903-4645-964F-800F-9FC05BCD7288}" destId="{F58A7330-673D-044E-B80A-2C3015D285A0}" srcOrd="0" destOrd="1" presId="urn:microsoft.com/office/officeart/2005/8/layout/radial2"/>
    <dgm:cxn modelId="{6C270387-4466-C14B-9F54-C9EAF1A9F3C6}" srcId="{2E2EE20B-8636-C447-A6D8-FAE829E0A01B}" destId="{E9034E3C-45BF-0944-8062-77279606C328}" srcOrd="1" destOrd="0" parTransId="{5F3F2B03-AE70-5644-862A-47BCB228012A}" sibTransId="{1C39C01F-3E86-7149-9F9F-8F5266D4446F}"/>
    <dgm:cxn modelId="{67353670-E442-A44E-B034-D800E1F90DFB}" srcId="{58E201C4-FBE6-7844-8754-79FC8F9FE13D}" destId="{40B8704B-A712-2744-A034-F5281C6A14C7}" srcOrd="1" destOrd="0" parTransId="{75A7D454-5AB4-644C-B6FD-59EDC1BEFE7E}" sibTransId="{06A15754-F6F1-EE4F-ADE3-4514BD975EA5}"/>
    <dgm:cxn modelId="{206C2E85-D49B-4A7C-BA06-A54171B13381}" type="presOf" srcId="{46789436-E735-854C-91FF-6D9B0E79FE2B}" destId="{F58A7330-673D-044E-B80A-2C3015D285A0}" srcOrd="0" destOrd="3" presId="urn:microsoft.com/office/officeart/2005/8/layout/radial2"/>
    <dgm:cxn modelId="{0BE430DA-5F7A-4E9E-A59C-0C2ECD717A4A}" type="presOf" srcId="{0DAB0541-2F59-CB4C-AF6A-F6DA05810CE8}" destId="{F58A7330-673D-044E-B80A-2C3015D285A0}" srcOrd="0" destOrd="0" presId="urn:microsoft.com/office/officeart/2005/8/layout/radial2"/>
    <dgm:cxn modelId="{5A5953A4-A746-6F4C-85A1-CF5EF2DE425B}" srcId="{0DAB0541-2F59-CB4C-AF6A-F6DA05810CE8}" destId="{B14F3903-4645-964F-800F-9FC05BCD7288}" srcOrd="0" destOrd="0" parTransId="{EA4A21C3-29AD-C743-AC62-B40C5C4DEE46}" sibTransId="{0DE567D4-782A-A841-A04F-9E5D6B6DBB5B}"/>
    <dgm:cxn modelId="{1FDFE91B-8B58-EA45-AA16-0934F2E8F5DC}" srcId="{8555A265-7642-5F4B-97A7-4D9D09F6040F}" destId="{0DAB0541-2F59-CB4C-AF6A-F6DA05810CE8}" srcOrd="0" destOrd="0" parTransId="{B4EA8C90-E0DF-154F-A455-CEAA5950AB5B}" sibTransId="{DE278D82-104A-D349-9A41-0089C9C94F54}"/>
    <dgm:cxn modelId="{55D711ED-BC64-45DD-A124-ADCE66E8C047}" type="presOf" srcId="{D673EA2A-B075-B447-AFA4-25F667B9C79C}" destId="{D4C70818-7180-3049-882C-FF88D06F1241}" srcOrd="0" destOrd="2" presId="urn:microsoft.com/office/officeart/2005/8/layout/radial2"/>
    <dgm:cxn modelId="{67859755-CE05-9D45-9450-25BC5F2EC418}" srcId="{E9034E3C-45BF-0944-8062-77279606C328}" destId="{33B24703-9ED9-E441-AF4E-95C158A43C86}" srcOrd="1" destOrd="0" parTransId="{4BD070ED-5131-E240-89DF-43A87C69B3B7}" sibTransId="{74E9F93A-B61A-D447-B5D8-253D4420F6AB}"/>
    <dgm:cxn modelId="{2C695991-DA48-D541-B0E2-97E7F5B6652D}" srcId="{E9034E3C-45BF-0944-8062-77279606C328}" destId="{D673EA2A-B075-B447-AFA4-25F667B9C79C}" srcOrd="2" destOrd="0" parTransId="{9C91D1D1-BEC7-1D4D-8B05-911A37F186ED}" sibTransId="{C0926BDD-8351-2D4E-8BE3-054782E2FF1B}"/>
    <dgm:cxn modelId="{46ED88A4-149D-4F87-A5D4-C52A65873665}" type="presOf" srcId="{5F3F2B03-AE70-5644-862A-47BCB228012A}" destId="{EE9ED640-B004-8748-A7D9-B9E32C6A6629}" srcOrd="0" destOrd="0" presId="urn:microsoft.com/office/officeart/2005/8/layout/radial2"/>
    <dgm:cxn modelId="{6DD845B5-C099-B244-A006-5C80EF7B88FC}" srcId="{58E201C4-FBE6-7844-8754-79FC8F9FE13D}" destId="{C6EC15BA-7E74-CE45-8BBA-BAE93EFE3956}" srcOrd="0" destOrd="0" parTransId="{8852B3C9-292C-664D-91BB-BDE210AA2D6F}" sibTransId="{8B2C0494-B1BB-9E44-B090-41374D357906}"/>
    <dgm:cxn modelId="{6FC758B8-8C22-4A34-8FC2-FB1A6F92C789}" type="presOf" srcId="{E9034E3C-45BF-0944-8062-77279606C328}" destId="{F5D1361E-1547-1940-8087-41953EB5758D}" srcOrd="0" destOrd="0" presId="urn:microsoft.com/office/officeart/2005/8/layout/radial2"/>
    <dgm:cxn modelId="{629F17F5-0A1B-4520-94D5-96BDBE9FA63C}" type="presOf" srcId="{74A44721-D3C7-1D44-B388-7CF120B617FC}" destId="{D4C70818-7180-3049-882C-FF88D06F1241}" srcOrd="0" destOrd="0" presId="urn:microsoft.com/office/officeart/2005/8/layout/radial2"/>
    <dgm:cxn modelId="{B4F2665E-D990-4363-B0AA-0A01E2EECA70}" type="presOf" srcId="{8DE09E18-251D-7E48-A8B4-29D3D6DFF6F9}" destId="{C31F50AD-70B0-334E-96B6-1D4A8C42B7BF}" srcOrd="0" destOrd="0" presId="urn:microsoft.com/office/officeart/2005/8/layout/radial2"/>
    <dgm:cxn modelId="{05D554EE-3598-4EB9-976D-4C1724D1DB6C}" type="presOf" srcId="{EAFB1A17-C80B-7345-98E1-8A3C2627B266}" destId="{7E303A31-C063-C844-8424-B0574F1CDF88}" srcOrd="0" destOrd="0" presId="urn:microsoft.com/office/officeart/2005/8/layout/radial2"/>
    <dgm:cxn modelId="{5FB0E89E-2A53-4338-BEB5-C2295B78E0A2}" type="presOf" srcId="{8555A265-7642-5F4B-97A7-4D9D09F6040F}" destId="{02808061-5703-B141-8B17-8CFADF73AC0E}" srcOrd="0" destOrd="0" presId="urn:microsoft.com/office/officeart/2005/8/layout/radial2"/>
    <dgm:cxn modelId="{34EB568A-4C7A-4340-86F8-BD7219BD3830}" srcId="{2E2EE20B-8636-C447-A6D8-FAE829E0A01B}" destId="{8555A265-7642-5F4B-97A7-4D9D09F6040F}" srcOrd="2" destOrd="0" parTransId="{8DE09E18-251D-7E48-A8B4-29D3D6DFF6F9}" sibTransId="{3438EBD5-9F47-5646-8310-DFFD55EFC47C}"/>
    <dgm:cxn modelId="{7CA295CC-2064-4719-886E-214F96A1ECF6}" type="presOf" srcId="{40B8704B-A712-2744-A034-F5281C6A14C7}" destId="{692485DA-4B78-E24F-8602-ADA4AAD938A6}" srcOrd="0" destOrd="1" presId="urn:microsoft.com/office/officeart/2005/8/layout/radial2"/>
    <dgm:cxn modelId="{C440B12F-42B9-4049-A8AD-E894CD27FCF9}" type="presOf" srcId="{0EC8B1FD-8597-5147-BCC9-E55153FF227E}" destId="{F58A7330-673D-044E-B80A-2C3015D285A0}" srcOrd="0" destOrd="2" presId="urn:microsoft.com/office/officeart/2005/8/layout/radial2"/>
    <dgm:cxn modelId="{190B9EEE-468D-41C2-AB9B-32924C176984}" type="presOf" srcId="{2E2EE20B-8636-C447-A6D8-FAE829E0A01B}" destId="{E6DA248D-EE65-3C4F-8D0D-A32F4670A1B4}" srcOrd="0" destOrd="0" presId="urn:microsoft.com/office/officeart/2005/8/layout/radial2"/>
    <dgm:cxn modelId="{A565C2A0-F8B4-7E45-B959-2CCEB74EDBBF}" srcId="{E9034E3C-45BF-0944-8062-77279606C328}" destId="{74A44721-D3C7-1D44-B388-7CF120B617FC}" srcOrd="0" destOrd="0" parTransId="{382954A4-2BE5-A84F-B1DE-272CE51406C1}" sibTransId="{433F6DA7-FABC-0543-B4CC-28339C178399}"/>
    <dgm:cxn modelId="{67386530-8F55-4D37-BB9C-52FC6AFE5F4D}" type="presParOf" srcId="{E6DA248D-EE65-3C4F-8D0D-A32F4670A1B4}" destId="{AB16148F-4D8A-EE43-B7A8-3C9C442A96C9}" srcOrd="0" destOrd="0" presId="urn:microsoft.com/office/officeart/2005/8/layout/radial2"/>
    <dgm:cxn modelId="{2B049B5B-57AB-4C8D-91E5-78DCBF30E0C7}" type="presParOf" srcId="{AB16148F-4D8A-EE43-B7A8-3C9C442A96C9}" destId="{CAC2F63A-339F-9648-B48A-99289578F5FE}" srcOrd="0" destOrd="0" presId="urn:microsoft.com/office/officeart/2005/8/layout/radial2"/>
    <dgm:cxn modelId="{CFD6D958-B207-431A-BEB0-8945F6160B70}" type="presParOf" srcId="{CAC2F63A-339F-9648-B48A-99289578F5FE}" destId="{8DD27A4E-5E96-804E-839C-BEF26EE2593A}" srcOrd="0" destOrd="0" presId="urn:microsoft.com/office/officeart/2005/8/layout/radial2"/>
    <dgm:cxn modelId="{15064DB7-00CA-43BD-A957-0D53C20AF77C}" type="presParOf" srcId="{CAC2F63A-339F-9648-B48A-99289578F5FE}" destId="{EDAB12B8-2AF4-C848-8DEE-D137A694169A}" srcOrd="1" destOrd="0" presId="urn:microsoft.com/office/officeart/2005/8/layout/radial2"/>
    <dgm:cxn modelId="{83AF860B-BD90-4220-9060-BD18D732C271}" type="presParOf" srcId="{AB16148F-4D8A-EE43-B7A8-3C9C442A96C9}" destId="{7E303A31-C063-C844-8424-B0574F1CDF88}" srcOrd="1" destOrd="0" presId="urn:microsoft.com/office/officeart/2005/8/layout/radial2"/>
    <dgm:cxn modelId="{E48C8201-F033-4988-AD65-F120E5E0B3F3}" type="presParOf" srcId="{AB16148F-4D8A-EE43-B7A8-3C9C442A96C9}" destId="{15D75E4D-2408-DA4D-B171-38227056B4BE}" srcOrd="2" destOrd="0" presId="urn:microsoft.com/office/officeart/2005/8/layout/radial2"/>
    <dgm:cxn modelId="{8264DD21-C4AB-41FD-A3F1-E10300015E37}" type="presParOf" srcId="{15D75E4D-2408-DA4D-B171-38227056B4BE}" destId="{AFD3FD68-D644-4341-B95E-A5B4428170C5}" srcOrd="0" destOrd="0" presId="urn:microsoft.com/office/officeart/2005/8/layout/radial2"/>
    <dgm:cxn modelId="{4220F7DB-69E9-4DB9-A40A-1B3ECD4CD7E7}" type="presParOf" srcId="{15D75E4D-2408-DA4D-B171-38227056B4BE}" destId="{692485DA-4B78-E24F-8602-ADA4AAD938A6}" srcOrd="1" destOrd="0" presId="urn:microsoft.com/office/officeart/2005/8/layout/radial2"/>
    <dgm:cxn modelId="{659EACED-7916-45D1-B4CE-5D3F73C382C6}" type="presParOf" srcId="{AB16148F-4D8A-EE43-B7A8-3C9C442A96C9}" destId="{EE9ED640-B004-8748-A7D9-B9E32C6A6629}" srcOrd="3" destOrd="0" presId="urn:microsoft.com/office/officeart/2005/8/layout/radial2"/>
    <dgm:cxn modelId="{53B027EA-6A27-41E4-8C03-95335A18B59C}" type="presParOf" srcId="{AB16148F-4D8A-EE43-B7A8-3C9C442A96C9}" destId="{04A8C89B-7074-A848-9F40-1F8A9C8978B8}" srcOrd="4" destOrd="0" presId="urn:microsoft.com/office/officeart/2005/8/layout/radial2"/>
    <dgm:cxn modelId="{EE4EB684-7192-4DD8-8E7F-8F75059120A5}" type="presParOf" srcId="{04A8C89B-7074-A848-9F40-1F8A9C8978B8}" destId="{F5D1361E-1547-1940-8087-41953EB5758D}" srcOrd="0" destOrd="0" presId="urn:microsoft.com/office/officeart/2005/8/layout/radial2"/>
    <dgm:cxn modelId="{8D1F4BE6-FB7D-4584-A29E-6485A17A2D62}" type="presParOf" srcId="{04A8C89B-7074-A848-9F40-1F8A9C8978B8}" destId="{D4C70818-7180-3049-882C-FF88D06F1241}" srcOrd="1" destOrd="0" presId="urn:microsoft.com/office/officeart/2005/8/layout/radial2"/>
    <dgm:cxn modelId="{9ACC43E5-439D-49A2-A518-30D6FB59A3C3}" type="presParOf" srcId="{AB16148F-4D8A-EE43-B7A8-3C9C442A96C9}" destId="{C31F50AD-70B0-334E-96B6-1D4A8C42B7BF}" srcOrd="5" destOrd="0" presId="urn:microsoft.com/office/officeart/2005/8/layout/radial2"/>
    <dgm:cxn modelId="{61C7C940-E4D2-40CD-B1A1-46FB1B6DB3CC}" type="presParOf" srcId="{AB16148F-4D8A-EE43-B7A8-3C9C442A96C9}" destId="{6FC0BC7E-8A41-8E41-B00F-A2081D528524}" srcOrd="6" destOrd="0" presId="urn:microsoft.com/office/officeart/2005/8/layout/radial2"/>
    <dgm:cxn modelId="{2DED5800-909B-4A60-B507-EE52FB29999D}" type="presParOf" srcId="{6FC0BC7E-8A41-8E41-B00F-A2081D528524}" destId="{02808061-5703-B141-8B17-8CFADF73AC0E}" srcOrd="0" destOrd="0" presId="urn:microsoft.com/office/officeart/2005/8/layout/radial2"/>
    <dgm:cxn modelId="{49D4C8A0-A0A6-48D2-8E1A-9520EDAD76E4}" type="presParOf" srcId="{6FC0BC7E-8A41-8E41-B00F-A2081D528524}" destId="{F58A7330-673D-044E-B80A-2C3015D285A0}"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24F804-DBCE-6E4E-8360-4B8DF0349C3F}" type="doc">
      <dgm:prSet loTypeId="urn:microsoft.com/office/officeart/2005/8/layout/hChevron3" loCatId="" qsTypeId="urn:microsoft.com/office/officeart/2005/8/quickstyle/simple4" qsCatId="simple" csTypeId="urn:microsoft.com/office/officeart/2005/8/colors/colorful4" csCatId="colorful" phldr="1"/>
      <dgm:spPr/>
    </dgm:pt>
    <dgm:pt modelId="{07833F14-44DF-864B-B8F1-B13481EAFD96}">
      <dgm:prSet phldrT="[Text]"/>
      <dgm:spPr/>
      <dgm:t>
        <a:bodyPr/>
        <a:lstStyle/>
        <a:p>
          <a:r>
            <a:rPr lang="en-US" dirty="0" smtClean="0"/>
            <a:t>Raw materials</a:t>
          </a:r>
        </a:p>
      </dgm:t>
    </dgm:pt>
    <dgm:pt modelId="{CC8178EC-33D2-3146-B8DE-685B21CF887B}" type="parTrans" cxnId="{C86A882D-1CFB-9842-8BC8-267C9AAEBC46}">
      <dgm:prSet/>
      <dgm:spPr/>
      <dgm:t>
        <a:bodyPr/>
        <a:lstStyle/>
        <a:p>
          <a:endParaRPr lang="en-US"/>
        </a:p>
      </dgm:t>
    </dgm:pt>
    <dgm:pt modelId="{7C0F6BD6-777B-D94C-8776-A346DDB90197}" type="sibTrans" cxnId="{C86A882D-1CFB-9842-8BC8-267C9AAEBC46}">
      <dgm:prSet/>
      <dgm:spPr/>
      <dgm:t>
        <a:bodyPr/>
        <a:lstStyle/>
        <a:p>
          <a:endParaRPr lang="en-US"/>
        </a:p>
      </dgm:t>
    </dgm:pt>
    <dgm:pt modelId="{AA37D3FB-480A-1F48-A5C9-C2134A6978B0}">
      <dgm:prSet phldrT="[Text]"/>
      <dgm:spPr/>
      <dgm:t>
        <a:bodyPr/>
        <a:lstStyle/>
        <a:p>
          <a:r>
            <a:rPr lang="en-US" dirty="0" smtClean="0"/>
            <a:t>Suppliers</a:t>
          </a:r>
          <a:endParaRPr lang="en-US" dirty="0"/>
        </a:p>
      </dgm:t>
    </dgm:pt>
    <dgm:pt modelId="{DE735805-D876-6D4B-85D6-7E827C3BE277}" type="parTrans" cxnId="{47FB4755-0E41-1B4A-801F-12185369FA7E}">
      <dgm:prSet/>
      <dgm:spPr/>
      <dgm:t>
        <a:bodyPr/>
        <a:lstStyle/>
        <a:p>
          <a:endParaRPr lang="en-US"/>
        </a:p>
      </dgm:t>
    </dgm:pt>
    <dgm:pt modelId="{41D7040E-11D0-024C-86FE-E7275933BAFC}" type="sibTrans" cxnId="{47FB4755-0E41-1B4A-801F-12185369FA7E}">
      <dgm:prSet/>
      <dgm:spPr/>
      <dgm:t>
        <a:bodyPr/>
        <a:lstStyle/>
        <a:p>
          <a:endParaRPr lang="en-US"/>
        </a:p>
      </dgm:t>
    </dgm:pt>
    <dgm:pt modelId="{9FDC9766-5389-2D4B-B443-04C6BE5ED020}">
      <dgm:prSet phldrT="[Text]"/>
      <dgm:spPr/>
      <dgm:t>
        <a:bodyPr/>
        <a:lstStyle/>
        <a:p>
          <a:r>
            <a:rPr lang="en-US" dirty="0" smtClean="0"/>
            <a:t>Inbound Logistics</a:t>
          </a:r>
          <a:endParaRPr lang="en-US" dirty="0"/>
        </a:p>
      </dgm:t>
    </dgm:pt>
    <dgm:pt modelId="{67E0CC9D-314A-2748-96A4-10B4EE97E825}" type="parTrans" cxnId="{952B4885-84D6-3343-A51C-DE1C1BD9EEC1}">
      <dgm:prSet/>
      <dgm:spPr/>
      <dgm:t>
        <a:bodyPr/>
        <a:lstStyle/>
        <a:p>
          <a:endParaRPr lang="en-US"/>
        </a:p>
      </dgm:t>
    </dgm:pt>
    <dgm:pt modelId="{58412517-80D7-F640-A53F-B77307F47B12}" type="sibTrans" cxnId="{952B4885-84D6-3343-A51C-DE1C1BD9EEC1}">
      <dgm:prSet/>
      <dgm:spPr/>
      <dgm:t>
        <a:bodyPr/>
        <a:lstStyle/>
        <a:p>
          <a:endParaRPr lang="en-US"/>
        </a:p>
      </dgm:t>
    </dgm:pt>
    <dgm:pt modelId="{572418C1-752D-5B48-B170-2C34DB281188}">
      <dgm:prSet/>
      <dgm:spPr/>
      <dgm:t>
        <a:bodyPr/>
        <a:lstStyle/>
        <a:p>
          <a:r>
            <a:rPr lang="en-US" dirty="0" smtClean="0"/>
            <a:t>Company Operations</a:t>
          </a:r>
          <a:endParaRPr lang="en-US" dirty="0"/>
        </a:p>
      </dgm:t>
    </dgm:pt>
    <dgm:pt modelId="{774C0841-D2DB-D144-A117-DDCE7D8EC487}" type="parTrans" cxnId="{1755B733-45F7-6548-941E-9529DD80698F}">
      <dgm:prSet/>
      <dgm:spPr/>
    </dgm:pt>
    <dgm:pt modelId="{1445D9C4-5930-AD47-B765-272FF3FC549F}" type="sibTrans" cxnId="{1755B733-45F7-6548-941E-9529DD80698F}">
      <dgm:prSet/>
      <dgm:spPr/>
    </dgm:pt>
    <dgm:pt modelId="{C3643736-C563-D04D-93E8-FA32FDFD281D}">
      <dgm:prSet/>
      <dgm:spPr/>
      <dgm:t>
        <a:bodyPr/>
        <a:lstStyle/>
        <a:p>
          <a:r>
            <a:rPr lang="en-US" dirty="0" smtClean="0"/>
            <a:t>Distribution</a:t>
          </a:r>
          <a:endParaRPr lang="en-US" dirty="0"/>
        </a:p>
      </dgm:t>
    </dgm:pt>
    <dgm:pt modelId="{D12A9FA3-E5D6-C740-9D63-174C8593F0E1}" type="parTrans" cxnId="{11A7423F-799B-B541-941F-9B808C22DF42}">
      <dgm:prSet/>
      <dgm:spPr/>
    </dgm:pt>
    <dgm:pt modelId="{08306E08-9A06-CB43-A751-8F35D45D250C}" type="sibTrans" cxnId="{11A7423F-799B-B541-941F-9B808C22DF42}">
      <dgm:prSet/>
      <dgm:spPr/>
    </dgm:pt>
    <dgm:pt modelId="{4B30EB0C-DF16-EE41-82AE-9372966CB173}">
      <dgm:prSet/>
      <dgm:spPr/>
      <dgm:t>
        <a:bodyPr/>
        <a:lstStyle/>
        <a:p>
          <a:r>
            <a:rPr lang="en-US" dirty="0" smtClean="0"/>
            <a:t>Product Use</a:t>
          </a:r>
          <a:endParaRPr lang="en-US" dirty="0"/>
        </a:p>
      </dgm:t>
    </dgm:pt>
    <dgm:pt modelId="{E63F2371-4E25-C545-A8E0-07731AAAF3C5}" type="parTrans" cxnId="{4C7651C0-0110-AB4E-93EC-32FCEF43DC7D}">
      <dgm:prSet/>
      <dgm:spPr/>
    </dgm:pt>
    <dgm:pt modelId="{D0332E14-F37F-164E-88E8-6A370FE0B7E8}" type="sibTrans" cxnId="{4C7651C0-0110-AB4E-93EC-32FCEF43DC7D}">
      <dgm:prSet/>
      <dgm:spPr/>
    </dgm:pt>
    <dgm:pt modelId="{178DFBC4-1955-2B42-9317-BB524ECBB836}">
      <dgm:prSet/>
      <dgm:spPr/>
      <dgm:t>
        <a:bodyPr/>
        <a:lstStyle/>
        <a:p>
          <a:r>
            <a:rPr lang="en-US" dirty="0" smtClean="0"/>
            <a:t>Product End of Life</a:t>
          </a:r>
          <a:endParaRPr lang="en-US" dirty="0"/>
        </a:p>
      </dgm:t>
    </dgm:pt>
    <dgm:pt modelId="{6AD61A78-C2AF-4C40-A113-9A4937174F7E}" type="parTrans" cxnId="{CBEE81DC-6EE7-6742-B204-1C80F30FF745}">
      <dgm:prSet/>
      <dgm:spPr/>
    </dgm:pt>
    <dgm:pt modelId="{A808C5EA-CAA6-AC49-97CF-F7D7A9E1142A}" type="sibTrans" cxnId="{CBEE81DC-6EE7-6742-B204-1C80F30FF745}">
      <dgm:prSet/>
      <dgm:spPr/>
    </dgm:pt>
    <dgm:pt modelId="{626DD18A-9F9A-0846-B008-4AA78E2042C6}" type="pres">
      <dgm:prSet presAssocID="{3B24F804-DBCE-6E4E-8360-4B8DF0349C3F}" presName="Name0" presStyleCnt="0">
        <dgm:presLayoutVars>
          <dgm:dir/>
          <dgm:resizeHandles val="exact"/>
        </dgm:presLayoutVars>
      </dgm:prSet>
      <dgm:spPr/>
    </dgm:pt>
    <dgm:pt modelId="{24B37D3F-23C7-4446-88E9-3D8E45642984}" type="pres">
      <dgm:prSet presAssocID="{07833F14-44DF-864B-B8F1-B13481EAFD96}" presName="parTxOnly" presStyleLbl="node1" presStyleIdx="0" presStyleCnt="7">
        <dgm:presLayoutVars>
          <dgm:bulletEnabled val="1"/>
        </dgm:presLayoutVars>
      </dgm:prSet>
      <dgm:spPr/>
      <dgm:t>
        <a:bodyPr/>
        <a:lstStyle/>
        <a:p>
          <a:endParaRPr lang="en-US"/>
        </a:p>
      </dgm:t>
    </dgm:pt>
    <dgm:pt modelId="{8E6D00F5-2A8E-6F4F-A68A-D66E993399B5}" type="pres">
      <dgm:prSet presAssocID="{7C0F6BD6-777B-D94C-8776-A346DDB90197}" presName="parSpace" presStyleCnt="0"/>
      <dgm:spPr/>
    </dgm:pt>
    <dgm:pt modelId="{ACBD91A8-2EBA-BE49-B630-EE3BCF088798}" type="pres">
      <dgm:prSet presAssocID="{AA37D3FB-480A-1F48-A5C9-C2134A6978B0}" presName="parTxOnly" presStyleLbl="node1" presStyleIdx="1" presStyleCnt="7">
        <dgm:presLayoutVars>
          <dgm:bulletEnabled val="1"/>
        </dgm:presLayoutVars>
      </dgm:prSet>
      <dgm:spPr/>
      <dgm:t>
        <a:bodyPr/>
        <a:lstStyle/>
        <a:p>
          <a:endParaRPr lang="en-US"/>
        </a:p>
      </dgm:t>
    </dgm:pt>
    <dgm:pt modelId="{FAABDBDC-051C-6E45-88DB-490E4446FB0F}" type="pres">
      <dgm:prSet presAssocID="{41D7040E-11D0-024C-86FE-E7275933BAFC}" presName="parSpace" presStyleCnt="0"/>
      <dgm:spPr/>
    </dgm:pt>
    <dgm:pt modelId="{7262B04F-3895-414D-AA6F-1FC04D64A3C5}" type="pres">
      <dgm:prSet presAssocID="{9FDC9766-5389-2D4B-B443-04C6BE5ED020}" presName="parTxOnly" presStyleLbl="node1" presStyleIdx="2" presStyleCnt="7">
        <dgm:presLayoutVars>
          <dgm:bulletEnabled val="1"/>
        </dgm:presLayoutVars>
      </dgm:prSet>
      <dgm:spPr/>
      <dgm:t>
        <a:bodyPr/>
        <a:lstStyle/>
        <a:p>
          <a:endParaRPr lang="en-US"/>
        </a:p>
      </dgm:t>
    </dgm:pt>
    <dgm:pt modelId="{25C9DFD4-B337-6A4F-8034-4F30B9326A5B}" type="pres">
      <dgm:prSet presAssocID="{58412517-80D7-F640-A53F-B77307F47B12}" presName="parSpace" presStyleCnt="0"/>
      <dgm:spPr/>
    </dgm:pt>
    <dgm:pt modelId="{83A1ACB6-1C35-A448-BBAA-93BB12DAA819}" type="pres">
      <dgm:prSet presAssocID="{572418C1-752D-5B48-B170-2C34DB281188}" presName="parTxOnly" presStyleLbl="node1" presStyleIdx="3" presStyleCnt="7">
        <dgm:presLayoutVars>
          <dgm:bulletEnabled val="1"/>
        </dgm:presLayoutVars>
      </dgm:prSet>
      <dgm:spPr/>
      <dgm:t>
        <a:bodyPr/>
        <a:lstStyle/>
        <a:p>
          <a:endParaRPr lang="en-US"/>
        </a:p>
      </dgm:t>
    </dgm:pt>
    <dgm:pt modelId="{9AAE310D-DB9B-D648-B741-9D47ABBF7FA8}" type="pres">
      <dgm:prSet presAssocID="{1445D9C4-5930-AD47-B765-272FF3FC549F}" presName="parSpace" presStyleCnt="0"/>
      <dgm:spPr/>
    </dgm:pt>
    <dgm:pt modelId="{09A75DF0-FD41-5443-86A3-44B3FDDD6695}" type="pres">
      <dgm:prSet presAssocID="{C3643736-C563-D04D-93E8-FA32FDFD281D}" presName="parTxOnly" presStyleLbl="node1" presStyleIdx="4" presStyleCnt="7">
        <dgm:presLayoutVars>
          <dgm:bulletEnabled val="1"/>
        </dgm:presLayoutVars>
      </dgm:prSet>
      <dgm:spPr/>
      <dgm:t>
        <a:bodyPr/>
        <a:lstStyle/>
        <a:p>
          <a:endParaRPr lang="en-US"/>
        </a:p>
      </dgm:t>
    </dgm:pt>
    <dgm:pt modelId="{E649B34C-6473-F04B-87CD-B0BB2EFB6FD3}" type="pres">
      <dgm:prSet presAssocID="{08306E08-9A06-CB43-A751-8F35D45D250C}" presName="parSpace" presStyleCnt="0"/>
      <dgm:spPr/>
    </dgm:pt>
    <dgm:pt modelId="{D13B4C5D-E770-AE41-BAE5-E44F0D3E41AE}" type="pres">
      <dgm:prSet presAssocID="{4B30EB0C-DF16-EE41-82AE-9372966CB173}" presName="parTxOnly" presStyleLbl="node1" presStyleIdx="5" presStyleCnt="7">
        <dgm:presLayoutVars>
          <dgm:bulletEnabled val="1"/>
        </dgm:presLayoutVars>
      </dgm:prSet>
      <dgm:spPr/>
      <dgm:t>
        <a:bodyPr/>
        <a:lstStyle/>
        <a:p>
          <a:endParaRPr lang="en-US"/>
        </a:p>
      </dgm:t>
    </dgm:pt>
    <dgm:pt modelId="{523A9891-6986-764E-A271-964C1E3928CE}" type="pres">
      <dgm:prSet presAssocID="{D0332E14-F37F-164E-88E8-6A370FE0B7E8}" presName="parSpace" presStyleCnt="0"/>
      <dgm:spPr/>
    </dgm:pt>
    <dgm:pt modelId="{678B60E5-95A1-FA40-B0CD-CFE6A61B2455}" type="pres">
      <dgm:prSet presAssocID="{178DFBC4-1955-2B42-9317-BB524ECBB836}" presName="parTxOnly" presStyleLbl="node1" presStyleIdx="6" presStyleCnt="7">
        <dgm:presLayoutVars>
          <dgm:bulletEnabled val="1"/>
        </dgm:presLayoutVars>
      </dgm:prSet>
      <dgm:spPr/>
      <dgm:t>
        <a:bodyPr/>
        <a:lstStyle/>
        <a:p>
          <a:endParaRPr lang="en-US"/>
        </a:p>
      </dgm:t>
    </dgm:pt>
  </dgm:ptLst>
  <dgm:cxnLst>
    <dgm:cxn modelId="{18B01927-AD5A-4403-81F0-6AAC8C86E8DE}" type="presOf" srcId="{178DFBC4-1955-2B42-9317-BB524ECBB836}" destId="{678B60E5-95A1-FA40-B0CD-CFE6A61B2455}" srcOrd="0" destOrd="0" presId="urn:microsoft.com/office/officeart/2005/8/layout/hChevron3"/>
    <dgm:cxn modelId="{D5884A76-8AE5-48CB-82AB-A85F7F9D425B}" type="presOf" srcId="{AA37D3FB-480A-1F48-A5C9-C2134A6978B0}" destId="{ACBD91A8-2EBA-BE49-B630-EE3BCF088798}" srcOrd="0" destOrd="0" presId="urn:microsoft.com/office/officeart/2005/8/layout/hChevron3"/>
    <dgm:cxn modelId="{4C7651C0-0110-AB4E-93EC-32FCEF43DC7D}" srcId="{3B24F804-DBCE-6E4E-8360-4B8DF0349C3F}" destId="{4B30EB0C-DF16-EE41-82AE-9372966CB173}" srcOrd="5" destOrd="0" parTransId="{E63F2371-4E25-C545-A8E0-07731AAAF3C5}" sibTransId="{D0332E14-F37F-164E-88E8-6A370FE0B7E8}"/>
    <dgm:cxn modelId="{1755B733-45F7-6548-941E-9529DD80698F}" srcId="{3B24F804-DBCE-6E4E-8360-4B8DF0349C3F}" destId="{572418C1-752D-5B48-B170-2C34DB281188}" srcOrd="3" destOrd="0" parTransId="{774C0841-D2DB-D144-A117-DDCE7D8EC487}" sibTransId="{1445D9C4-5930-AD47-B765-272FF3FC549F}"/>
    <dgm:cxn modelId="{47FB4755-0E41-1B4A-801F-12185369FA7E}" srcId="{3B24F804-DBCE-6E4E-8360-4B8DF0349C3F}" destId="{AA37D3FB-480A-1F48-A5C9-C2134A6978B0}" srcOrd="1" destOrd="0" parTransId="{DE735805-D876-6D4B-85D6-7E827C3BE277}" sibTransId="{41D7040E-11D0-024C-86FE-E7275933BAFC}"/>
    <dgm:cxn modelId="{19832D5D-A2A7-4B43-B84F-BF7ED7FF31C5}" type="presOf" srcId="{9FDC9766-5389-2D4B-B443-04C6BE5ED020}" destId="{7262B04F-3895-414D-AA6F-1FC04D64A3C5}" srcOrd="0" destOrd="0" presId="urn:microsoft.com/office/officeart/2005/8/layout/hChevron3"/>
    <dgm:cxn modelId="{9B22ABFE-C8B1-46FA-BDAC-CE915C664417}" type="presOf" srcId="{07833F14-44DF-864B-B8F1-B13481EAFD96}" destId="{24B37D3F-23C7-4446-88E9-3D8E45642984}" srcOrd="0" destOrd="0" presId="urn:microsoft.com/office/officeart/2005/8/layout/hChevron3"/>
    <dgm:cxn modelId="{11A7423F-799B-B541-941F-9B808C22DF42}" srcId="{3B24F804-DBCE-6E4E-8360-4B8DF0349C3F}" destId="{C3643736-C563-D04D-93E8-FA32FDFD281D}" srcOrd="4" destOrd="0" parTransId="{D12A9FA3-E5D6-C740-9D63-174C8593F0E1}" sibTransId="{08306E08-9A06-CB43-A751-8F35D45D250C}"/>
    <dgm:cxn modelId="{00D12EFA-93D2-44C4-9A6B-D96E3B9E8402}" type="presOf" srcId="{C3643736-C563-D04D-93E8-FA32FDFD281D}" destId="{09A75DF0-FD41-5443-86A3-44B3FDDD6695}" srcOrd="0" destOrd="0" presId="urn:microsoft.com/office/officeart/2005/8/layout/hChevron3"/>
    <dgm:cxn modelId="{61743103-3CB5-483B-9847-040B58071CF1}" type="presOf" srcId="{4B30EB0C-DF16-EE41-82AE-9372966CB173}" destId="{D13B4C5D-E770-AE41-BAE5-E44F0D3E41AE}" srcOrd="0" destOrd="0" presId="urn:microsoft.com/office/officeart/2005/8/layout/hChevron3"/>
    <dgm:cxn modelId="{CBEE81DC-6EE7-6742-B204-1C80F30FF745}" srcId="{3B24F804-DBCE-6E4E-8360-4B8DF0349C3F}" destId="{178DFBC4-1955-2B42-9317-BB524ECBB836}" srcOrd="6" destOrd="0" parTransId="{6AD61A78-C2AF-4C40-A113-9A4937174F7E}" sibTransId="{A808C5EA-CAA6-AC49-97CF-F7D7A9E1142A}"/>
    <dgm:cxn modelId="{809B961F-7D76-443B-BDC6-A2D1CD98A634}" type="presOf" srcId="{3B24F804-DBCE-6E4E-8360-4B8DF0349C3F}" destId="{626DD18A-9F9A-0846-B008-4AA78E2042C6}" srcOrd="0" destOrd="0" presId="urn:microsoft.com/office/officeart/2005/8/layout/hChevron3"/>
    <dgm:cxn modelId="{D61C9323-3244-46A6-A87C-B4599E5A226E}" type="presOf" srcId="{572418C1-752D-5B48-B170-2C34DB281188}" destId="{83A1ACB6-1C35-A448-BBAA-93BB12DAA819}" srcOrd="0" destOrd="0" presId="urn:microsoft.com/office/officeart/2005/8/layout/hChevron3"/>
    <dgm:cxn modelId="{952B4885-84D6-3343-A51C-DE1C1BD9EEC1}" srcId="{3B24F804-DBCE-6E4E-8360-4B8DF0349C3F}" destId="{9FDC9766-5389-2D4B-B443-04C6BE5ED020}" srcOrd="2" destOrd="0" parTransId="{67E0CC9D-314A-2748-96A4-10B4EE97E825}" sibTransId="{58412517-80D7-F640-A53F-B77307F47B12}"/>
    <dgm:cxn modelId="{C86A882D-1CFB-9842-8BC8-267C9AAEBC46}" srcId="{3B24F804-DBCE-6E4E-8360-4B8DF0349C3F}" destId="{07833F14-44DF-864B-B8F1-B13481EAFD96}" srcOrd="0" destOrd="0" parTransId="{CC8178EC-33D2-3146-B8DE-685B21CF887B}" sibTransId="{7C0F6BD6-777B-D94C-8776-A346DDB90197}"/>
    <dgm:cxn modelId="{85DBDCAD-3570-4E09-B6A4-F2B92B42E207}" type="presParOf" srcId="{626DD18A-9F9A-0846-B008-4AA78E2042C6}" destId="{24B37D3F-23C7-4446-88E9-3D8E45642984}" srcOrd="0" destOrd="0" presId="urn:microsoft.com/office/officeart/2005/8/layout/hChevron3"/>
    <dgm:cxn modelId="{3C04305C-432B-4454-A56D-31464F942F04}" type="presParOf" srcId="{626DD18A-9F9A-0846-B008-4AA78E2042C6}" destId="{8E6D00F5-2A8E-6F4F-A68A-D66E993399B5}" srcOrd="1" destOrd="0" presId="urn:microsoft.com/office/officeart/2005/8/layout/hChevron3"/>
    <dgm:cxn modelId="{C949F418-C183-4E5F-99A9-1960685EEB21}" type="presParOf" srcId="{626DD18A-9F9A-0846-B008-4AA78E2042C6}" destId="{ACBD91A8-2EBA-BE49-B630-EE3BCF088798}" srcOrd="2" destOrd="0" presId="urn:microsoft.com/office/officeart/2005/8/layout/hChevron3"/>
    <dgm:cxn modelId="{CE1B0672-10D7-4329-ACDA-4CC948EEEDEF}" type="presParOf" srcId="{626DD18A-9F9A-0846-B008-4AA78E2042C6}" destId="{FAABDBDC-051C-6E45-88DB-490E4446FB0F}" srcOrd="3" destOrd="0" presId="urn:microsoft.com/office/officeart/2005/8/layout/hChevron3"/>
    <dgm:cxn modelId="{966508FB-96B4-439D-AC75-AD46680B455C}" type="presParOf" srcId="{626DD18A-9F9A-0846-B008-4AA78E2042C6}" destId="{7262B04F-3895-414D-AA6F-1FC04D64A3C5}" srcOrd="4" destOrd="0" presId="urn:microsoft.com/office/officeart/2005/8/layout/hChevron3"/>
    <dgm:cxn modelId="{9250351A-D397-42D4-8639-A4B60C9E002A}" type="presParOf" srcId="{626DD18A-9F9A-0846-B008-4AA78E2042C6}" destId="{25C9DFD4-B337-6A4F-8034-4F30B9326A5B}" srcOrd="5" destOrd="0" presId="urn:microsoft.com/office/officeart/2005/8/layout/hChevron3"/>
    <dgm:cxn modelId="{EA3280D4-D5D2-4DB0-ADE7-A42DC1820CDF}" type="presParOf" srcId="{626DD18A-9F9A-0846-B008-4AA78E2042C6}" destId="{83A1ACB6-1C35-A448-BBAA-93BB12DAA819}" srcOrd="6" destOrd="0" presId="urn:microsoft.com/office/officeart/2005/8/layout/hChevron3"/>
    <dgm:cxn modelId="{4B221E96-B443-419D-A126-FE39BDEF235E}" type="presParOf" srcId="{626DD18A-9F9A-0846-B008-4AA78E2042C6}" destId="{9AAE310D-DB9B-D648-B741-9D47ABBF7FA8}" srcOrd="7" destOrd="0" presId="urn:microsoft.com/office/officeart/2005/8/layout/hChevron3"/>
    <dgm:cxn modelId="{B198D456-CD28-45D0-8E7B-B591759E2F21}" type="presParOf" srcId="{626DD18A-9F9A-0846-B008-4AA78E2042C6}" destId="{09A75DF0-FD41-5443-86A3-44B3FDDD6695}" srcOrd="8" destOrd="0" presId="urn:microsoft.com/office/officeart/2005/8/layout/hChevron3"/>
    <dgm:cxn modelId="{1A5B7620-D8D3-4693-8652-330FD43C6F3D}" type="presParOf" srcId="{626DD18A-9F9A-0846-B008-4AA78E2042C6}" destId="{E649B34C-6473-F04B-87CD-B0BB2EFB6FD3}" srcOrd="9" destOrd="0" presId="urn:microsoft.com/office/officeart/2005/8/layout/hChevron3"/>
    <dgm:cxn modelId="{9378DB97-4BE2-448C-B833-92BC18FEFCDE}" type="presParOf" srcId="{626DD18A-9F9A-0846-B008-4AA78E2042C6}" destId="{D13B4C5D-E770-AE41-BAE5-E44F0D3E41AE}" srcOrd="10" destOrd="0" presId="urn:microsoft.com/office/officeart/2005/8/layout/hChevron3"/>
    <dgm:cxn modelId="{1052C1B2-1388-40E9-88A2-103BE3C5AC91}" type="presParOf" srcId="{626DD18A-9F9A-0846-B008-4AA78E2042C6}" destId="{523A9891-6986-764E-A271-964C1E3928CE}" srcOrd="11" destOrd="0" presId="urn:microsoft.com/office/officeart/2005/8/layout/hChevron3"/>
    <dgm:cxn modelId="{D1B05E9D-F6F0-43C0-BFD4-782C18A2A693}" type="presParOf" srcId="{626DD18A-9F9A-0846-B008-4AA78E2042C6}" destId="{678B60E5-95A1-FA40-B0CD-CFE6A61B2455}" srcOrd="12"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A7C43F-52D0-A64B-9902-B4AEBBD0B532}" type="doc">
      <dgm:prSet loTypeId="urn:microsoft.com/office/officeart/2005/8/layout/lProcess2" loCatId="" qsTypeId="urn:microsoft.com/office/officeart/2005/8/quickstyle/simple4" qsCatId="simple" csTypeId="urn:microsoft.com/office/officeart/2005/8/colors/colorful1#6" csCatId="colorful" phldr="1"/>
      <dgm:spPr/>
      <dgm:t>
        <a:bodyPr/>
        <a:lstStyle/>
        <a:p>
          <a:endParaRPr lang="en-US"/>
        </a:p>
      </dgm:t>
    </dgm:pt>
    <dgm:pt modelId="{FCD8988D-BDA8-5B4D-8430-3033905A17CC}">
      <dgm:prSet phldrT="[Text]"/>
      <dgm:spPr>
        <a:solidFill>
          <a:schemeClr val="tx2">
            <a:lumMod val="40000"/>
            <a:lumOff val="60000"/>
          </a:schemeClr>
        </a:solidFill>
      </dgm:spPr>
      <dgm:t>
        <a:bodyPr/>
        <a:lstStyle/>
        <a:p>
          <a:r>
            <a:rPr lang="en-US" dirty="0" smtClean="0"/>
            <a:t>Inputs</a:t>
          </a:r>
          <a:endParaRPr lang="en-US" dirty="0"/>
        </a:p>
      </dgm:t>
    </dgm:pt>
    <dgm:pt modelId="{16A46999-4BAA-024C-AA20-33BA0CD2CD8B}" type="parTrans" cxnId="{6AA18671-8EC2-9B4B-AD3D-748E771208E4}">
      <dgm:prSet/>
      <dgm:spPr/>
      <dgm:t>
        <a:bodyPr/>
        <a:lstStyle/>
        <a:p>
          <a:endParaRPr lang="en-US"/>
        </a:p>
      </dgm:t>
    </dgm:pt>
    <dgm:pt modelId="{12411A11-E869-794B-AC33-0BA6C6FB5284}" type="sibTrans" cxnId="{6AA18671-8EC2-9B4B-AD3D-748E771208E4}">
      <dgm:prSet/>
      <dgm:spPr/>
      <dgm:t>
        <a:bodyPr/>
        <a:lstStyle/>
        <a:p>
          <a:endParaRPr lang="en-US"/>
        </a:p>
      </dgm:t>
    </dgm:pt>
    <dgm:pt modelId="{6DF7A61C-ADE6-8D40-ACD3-A353A21DED77}">
      <dgm:prSet phldrT="[Text]"/>
      <dgm:spPr/>
      <dgm:t>
        <a:bodyPr/>
        <a:lstStyle/>
        <a:p>
          <a:r>
            <a:rPr lang="en-US" dirty="0" smtClean="0"/>
            <a:t>What Resources will be used that</a:t>
          </a:r>
          <a:r>
            <a:rPr lang="en-US" baseline="0" dirty="0" smtClean="0"/>
            <a:t> could affect an SDG?</a:t>
          </a:r>
          <a:endParaRPr lang="en-US" dirty="0"/>
        </a:p>
      </dgm:t>
    </dgm:pt>
    <dgm:pt modelId="{EBA18B3B-3757-C945-A632-D47937DCD1F3}" type="parTrans" cxnId="{F24C3019-4CC6-574B-A2C0-29A6DA8512D2}">
      <dgm:prSet/>
      <dgm:spPr/>
      <dgm:t>
        <a:bodyPr/>
        <a:lstStyle/>
        <a:p>
          <a:endParaRPr lang="en-US"/>
        </a:p>
      </dgm:t>
    </dgm:pt>
    <dgm:pt modelId="{59B0C038-7419-0D49-9D68-8A274F43D3DF}" type="sibTrans" cxnId="{F24C3019-4CC6-574B-A2C0-29A6DA8512D2}">
      <dgm:prSet/>
      <dgm:spPr/>
      <dgm:t>
        <a:bodyPr/>
        <a:lstStyle/>
        <a:p>
          <a:endParaRPr lang="en-US"/>
        </a:p>
      </dgm:t>
    </dgm:pt>
    <dgm:pt modelId="{6EBADF29-B169-A44C-A114-51327ECC2428}">
      <dgm:prSet phldrT="[Text]"/>
      <dgm:spPr>
        <a:solidFill>
          <a:schemeClr val="tx2">
            <a:lumMod val="40000"/>
            <a:lumOff val="60000"/>
          </a:schemeClr>
        </a:solidFill>
      </dgm:spPr>
      <dgm:t>
        <a:bodyPr/>
        <a:lstStyle/>
        <a:p>
          <a:r>
            <a:rPr lang="en-US" dirty="0" smtClean="0"/>
            <a:t>Activities</a:t>
          </a:r>
          <a:endParaRPr lang="en-US" dirty="0"/>
        </a:p>
      </dgm:t>
    </dgm:pt>
    <dgm:pt modelId="{9FBDBA80-69D7-1F45-AFB2-CDE91F2C2323}" type="parTrans" cxnId="{DEFA613F-BBA2-E14A-842B-01BEAEFA2B30}">
      <dgm:prSet/>
      <dgm:spPr/>
      <dgm:t>
        <a:bodyPr/>
        <a:lstStyle/>
        <a:p>
          <a:endParaRPr lang="en-US"/>
        </a:p>
      </dgm:t>
    </dgm:pt>
    <dgm:pt modelId="{780AF808-CC47-1C43-BBC8-7A3868014797}" type="sibTrans" cxnId="{DEFA613F-BBA2-E14A-842B-01BEAEFA2B30}">
      <dgm:prSet/>
      <dgm:spPr/>
      <dgm:t>
        <a:bodyPr/>
        <a:lstStyle/>
        <a:p>
          <a:endParaRPr lang="en-US"/>
        </a:p>
      </dgm:t>
    </dgm:pt>
    <dgm:pt modelId="{5BCB128D-A22A-0A40-A6DE-0790FC867179}">
      <dgm:prSet phldrT="[Text]"/>
      <dgm:spPr/>
      <dgm:t>
        <a:bodyPr/>
        <a:lstStyle/>
        <a:p>
          <a:r>
            <a:rPr lang="en-US" dirty="0" smtClean="0"/>
            <a:t>What</a:t>
          </a:r>
          <a:r>
            <a:rPr lang="en-US" baseline="0" dirty="0" smtClean="0"/>
            <a:t> project activities </a:t>
          </a:r>
          <a:br>
            <a:rPr lang="en-US" baseline="0" dirty="0" smtClean="0"/>
          </a:br>
          <a:r>
            <a:rPr lang="en-US" baseline="0" dirty="0" smtClean="0"/>
            <a:t>will be undertaken?</a:t>
          </a:r>
          <a:endParaRPr lang="en-US" dirty="0"/>
        </a:p>
      </dgm:t>
    </dgm:pt>
    <dgm:pt modelId="{F4783DC3-ACA3-1D40-98D7-648D6344E973}" type="parTrans" cxnId="{08A7D102-4668-3E4C-AEAC-3498C4B3894E}">
      <dgm:prSet/>
      <dgm:spPr/>
      <dgm:t>
        <a:bodyPr/>
        <a:lstStyle/>
        <a:p>
          <a:endParaRPr lang="en-US"/>
        </a:p>
      </dgm:t>
    </dgm:pt>
    <dgm:pt modelId="{5626C4A1-4DF4-D048-B898-8B699ABE45AB}" type="sibTrans" cxnId="{08A7D102-4668-3E4C-AEAC-3498C4B3894E}">
      <dgm:prSet/>
      <dgm:spPr/>
      <dgm:t>
        <a:bodyPr/>
        <a:lstStyle/>
        <a:p>
          <a:endParaRPr lang="en-US"/>
        </a:p>
      </dgm:t>
    </dgm:pt>
    <dgm:pt modelId="{DF57C98E-AAB1-0340-872B-433676E48B5B}">
      <dgm:prSet phldrT="[Text]"/>
      <dgm:spPr>
        <a:solidFill>
          <a:schemeClr val="tx2">
            <a:lumMod val="40000"/>
            <a:lumOff val="60000"/>
          </a:schemeClr>
        </a:solidFill>
      </dgm:spPr>
      <dgm:t>
        <a:bodyPr/>
        <a:lstStyle/>
        <a:p>
          <a:r>
            <a:rPr lang="en-US" dirty="0" smtClean="0"/>
            <a:t>Outputs</a:t>
          </a:r>
          <a:endParaRPr lang="en-US" dirty="0"/>
        </a:p>
      </dgm:t>
    </dgm:pt>
    <dgm:pt modelId="{E4118CA8-189F-FD40-BD32-341D4BD706FF}" type="parTrans" cxnId="{B166B059-490C-A84B-8CBF-0DA719F60DDD}">
      <dgm:prSet/>
      <dgm:spPr/>
      <dgm:t>
        <a:bodyPr/>
        <a:lstStyle/>
        <a:p>
          <a:endParaRPr lang="en-US"/>
        </a:p>
      </dgm:t>
    </dgm:pt>
    <dgm:pt modelId="{E9A22328-D24A-984C-97EB-DDB50F731A06}" type="sibTrans" cxnId="{B166B059-490C-A84B-8CBF-0DA719F60DDD}">
      <dgm:prSet/>
      <dgm:spPr/>
      <dgm:t>
        <a:bodyPr/>
        <a:lstStyle/>
        <a:p>
          <a:endParaRPr lang="en-US"/>
        </a:p>
      </dgm:t>
    </dgm:pt>
    <dgm:pt modelId="{C5E5779F-3CB8-5F4F-A248-0120C7122194}">
      <dgm:prSet phldrT="[Text]"/>
      <dgm:spPr/>
      <dgm:t>
        <a:bodyPr/>
        <a:lstStyle/>
        <a:p>
          <a:r>
            <a:rPr lang="en-US" dirty="0" smtClean="0"/>
            <a:t>What is created?</a:t>
          </a:r>
          <a:endParaRPr lang="en-US" dirty="0"/>
        </a:p>
      </dgm:t>
    </dgm:pt>
    <dgm:pt modelId="{DDF30865-79EB-DF4F-B49E-4B66A6641A1C}" type="parTrans" cxnId="{1D680757-D63C-B746-80D5-3FE5494B17FA}">
      <dgm:prSet/>
      <dgm:spPr/>
      <dgm:t>
        <a:bodyPr/>
        <a:lstStyle/>
        <a:p>
          <a:endParaRPr lang="en-US"/>
        </a:p>
      </dgm:t>
    </dgm:pt>
    <dgm:pt modelId="{DB2E2CDF-B4CD-0949-86FF-75F50114D2FD}" type="sibTrans" cxnId="{1D680757-D63C-B746-80D5-3FE5494B17FA}">
      <dgm:prSet/>
      <dgm:spPr/>
      <dgm:t>
        <a:bodyPr/>
        <a:lstStyle/>
        <a:p>
          <a:endParaRPr lang="en-US"/>
        </a:p>
      </dgm:t>
    </dgm:pt>
    <dgm:pt modelId="{591A966F-18F0-F34E-8C1C-CC34F7BBBA39}">
      <dgm:prSet/>
      <dgm:spPr>
        <a:solidFill>
          <a:schemeClr val="tx2">
            <a:lumMod val="40000"/>
            <a:lumOff val="60000"/>
          </a:schemeClr>
        </a:solidFill>
      </dgm:spPr>
      <dgm:t>
        <a:bodyPr/>
        <a:lstStyle/>
        <a:p>
          <a:r>
            <a:rPr lang="en-US" dirty="0" smtClean="0"/>
            <a:t>Outcomes</a:t>
          </a:r>
          <a:endParaRPr lang="en-US" dirty="0"/>
        </a:p>
      </dgm:t>
    </dgm:pt>
    <dgm:pt modelId="{F7566E8A-A25E-EF4A-BF17-C1B349AE9168}" type="parTrans" cxnId="{7C0CCA20-A981-F14D-98FD-731EB57D28A3}">
      <dgm:prSet/>
      <dgm:spPr/>
      <dgm:t>
        <a:bodyPr/>
        <a:lstStyle/>
        <a:p>
          <a:endParaRPr lang="en-US"/>
        </a:p>
      </dgm:t>
    </dgm:pt>
    <dgm:pt modelId="{9075F0D2-547E-3149-BF7C-96961AFA5A9D}" type="sibTrans" cxnId="{7C0CCA20-A981-F14D-98FD-731EB57D28A3}">
      <dgm:prSet/>
      <dgm:spPr/>
      <dgm:t>
        <a:bodyPr/>
        <a:lstStyle/>
        <a:p>
          <a:endParaRPr lang="en-US"/>
        </a:p>
      </dgm:t>
    </dgm:pt>
    <dgm:pt modelId="{CFFA21D5-E8B9-AD44-9A19-A33B3510EE7E}">
      <dgm:prSet/>
      <dgm:spPr>
        <a:solidFill>
          <a:schemeClr val="tx2">
            <a:lumMod val="40000"/>
            <a:lumOff val="60000"/>
          </a:schemeClr>
        </a:solidFill>
      </dgm:spPr>
      <dgm:t>
        <a:bodyPr/>
        <a:lstStyle/>
        <a:p>
          <a:r>
            <a:rPr lang="en-US" dirty="0" smtClean="0"/>
            <a:t>Impacts</a:t>
          </a:r>
          <a:endParaRPr lang="en-US" dirty="0"/>
        </a:p>
      </dgm:t>
    </dgm:pt>
    <dgm:pt modelId="{01F9B066-9FC6-4D4F-85FE-BF1B488B83B4}" type="parTrans" cxnId="{3CC1F8BA-CC22-DF44-AE09-9CC35CA4CDEB}">
      <dgm:prSet/>
      <dgm:spPr/>
      <dgm:t>
        <a:bodyPr/>
        <a:lstStyle/>
        <a:p>
          <a:endParaRPr lang="en-US"/>
        </a:p>
      </dgm:t>
    </dgm:pt>
    <dgm:pt modelId="{CFF96A47-2A4C-4746-8304-FF7CC7A4DFE5}" type="sibTrans" cxnId="{3CC1F8BA-CC22-DF44-AE09-9CC35CA4CDEB}">
      <dgm:prSet/>
      <dgm:spPr/>
      <dgm:t>
        <a:bodyPr/>
        <a:lstStyle/>
        <a:p>
          <a:endParaRPr lang="en-US"/>
        </a:p>
      </dgm:t>
    </dgm:pt>
    <dgm:pt modelId="{4D0C89ED-D6AD-BC4F-8A0E-0C7FCA3D5D58}">
      <dgm:prSet/>
      <dgm:spPr/>
      <dgm:t>
        <a:bodyPr/>
        <a:lstStyle/>
        <a:p>
          <a:r>
            <a:rPr lang="en-US" dirty="0" smtClean="0"/>
            <a:t>What does the change initiative do?</a:t>
          </a:r>
          <a:endParaRPr lang="en-US" dirty="0"/>
        </a:p>
      </dgm:t>
    </dgm:pt>
    <dgm:pt modelId="{F1D3ABE8-C5CD-6A49-83D1-6611825521B1}" type="parTrans" cxnId="{5B5A9F14-69C9-4A45-B4B3-2F94B0E179A1}">
      <dgm:prSet/>
      <dgm:spPr/>
      <dgm:t>
        <a:bodyPr/>
        <a:lstStyle/>
        <a:p>
          <a:endParaRPr lang="en-US"/>
        </a:p>
      </dgm:t>
    </dgm:pt>
    <dgm:pt modelId="{81C4E6BC-0784-3F48-AA37-8DB745BCC002}" type="sibTrans" cxnId="{5B5A9F14-69C9-4A45-B4B3-2F94B0E179A1}">
      <dgm:prSet/>
      <dgm:spPr/>
      <dgm:t>
        <a:bodyPr/>
        <a:lstStyle/>
        <a:p>
          <a:endParaRPr lang="en-US"/>
        </a:p>
      </dgm:t>
    </dgm:pt>
    <dgm:pt modelId="{069264FC-7A23-474E-96A9-AF1FC3A6F965}">
      <dgm:prSet/>
      <dgm:spPr/>
      <dgm:t>
        <a:bodyPr/>
        <a:lstStyle/>
        <a:p>
          <a:r>
            <a:rPr lang="en-US" dirty="0" smtClean="0"/>
            <a:t>What</a:t>
          </a:r>
          <a:r>
            <a:rPr lang="en-US" baseline="0" dirty="0" smtClean="0"/>
            <a:t> are the changes that occur as a result?</a:t>
          </a:r>
          <a:endParaRPr lang="en-US" dirty="0"/>
        </a:p>
      </dgm:t>
    </dgm:pt>
    <dgm:pt modelId="{82BF180E-151F-8C47-8732-175B640F93F8}" type="parTrans" cxnId="{67992271-3F15-4A4A-9311-7C31F8AFA200}">
      <dgm:prSet/>
      <dgm:spPr/>
      <dgm:t>
        <a:bodyPr/>
        <a:lstStyle/>
        <a:p>
          <a:endParaRPr lang="en-US"/>
        </a:p>
      </dgm:t>
    </dgm:pt>
    <dgm:pt modelId="{5EAB1478-DC8B-8D4B-8EED-2F41C83CA09B}" type="sibTrans" cxnId="{67992271-3F15-4A4A-9311-7C31F8AFA200}">
      <dgm:prSet/>
      <dgm:spPr/>
      <dgm:t>
        <a:bodyPr/>
        <a:lstStyle/>
        <a:p>
          <a:endParaRPr lang="en-US"/>
        </a:p>
      </dgm:t>
    </dgm:pt>
    <dgm:pt modelId="{FDF86949-7472-C14A-904A-DD2764618B8E}" type="pres">
      <dgm:prSet presAssocID="{7EA7C43F-52D0-A64B-9902-B4AEBBD0B532}" presName="theList" presStyleCnt="0">
        <dgm:presLayoutVars>
          <dgm:dir/>
          <dgm:animLvl val="lvl"/>
          <dgm:resizeHandles val="exact"/>
        </dgm:presLayoutVars>
      </dgm:prSet>
      <dgm:spPr/>
      <dgm:t>
        <a:bodyPr/>
        <a:lstStyle/>
        <a:p>
          <a:endParaRPr lang="en-US"/>
        </a:p>
      </dgm:t>
    </dgm:pt>
    <dgm:pt modelId="{A11DC687-6B7E-0C4E-AFC9-C43777D42249}" type="pres">
      <dgm:prSet presAssocID="{FCD8988D-BDA8-5B4D-8430-3033905A17CC}" presName="compNode" presStyleCnt="0"/>
      <dgm:spPr/>
    </dgm:pt>
    <dgm:pt modelId="{F22B5CB4-441D-4B45-A9D4-2484CD7CEE74}" type="pres">
      <dgm:prSet presAssocID="{FCD8988D-BDA8-5B4D-8430-3033905A17CC}" presName="aNode" presStyleLbl="bgShp" presStyleIdx="0" presStyleCnt="5"/>
      <dgm:spPr/>
      <dgm:t>
        <a:bodyPr/>
        <a:lstStyle/>
        <a:p>
          <a:endParaRPr lang="en-US"/>
        </a:p>
      </dgm:t>
    </dgm:pt>
    <dgm:pt modelId="{3C52C0FA-B2E2-0A4A-B5ED-BE10D7FB51B2}" type="pres">
      <dgm:prSet presAssocID="{FCD8988D-BDA8-5B4D-8430-3033905A17CC}" presName="textNode" presStyleLbl="bgShp" presStyleIdx="0" presStyleCnt="5"/>
      <dgm:spPr/>
      <dgm:t>
        <a:bodyPr/>
        <a:lstStyle/>
        <a:p>
          <a:endParaRPr lang="en-US"/>
        </a:p>
      </dgm:t>
    </dgm:pt>
    <dgm:pt modelId="{F863E289-9A2C-3C4E-AA64-6D65E5D62DC9}" type="pres">
      <dgm:prSet presAssocID="{FCD8988D-BDA8-5B4D-8430-3033905A17CC}" presName="compChildNode" presStyleCnt="0"/>
      <dgm:spPr/>
    </dgm:pt>
    <dgm:pt modelId="{D9EDD63A-3671-A34F-927D-92920A6FA507}" type="pres">
      <dgm:prSet presAssocID="{FCD8988D-BDA8-5B4D-8430-3033905A17CC}" presName="theInnerList" presStyleCnt="0"/>
      <dgm:spPr/>
    </dgm:pt>
    <dgm:pt modelId="{FC9C003B-C968-E643-B217-C2B42E3DC64A}" type="pres">
      <dgm:prSet presAssocID="{6DF7A61C-ADE6-8D40-ACD3-A353A21DED77}" presName="childNode" presStyleLbl="node1" presStyleIdx="0" presStyleCnt="5">
        <dgm:presLayoutVars>
          <dgm:bulletEnabled val="1"/>
        </dgm:presLayoutVars>
      </dgm:prSet>
      <dgm:spPr/>
      <dgm:t>
        <a:bodyPr/>
        <a:lstStyle/>
        <a:p>
          <a:endParaRPr lang="en-US"/>
        </a:p>
      </dgm:t>
    </dgm:pt>
    <dgm:pt modelId="{BA190B09-E5C7-E246-BEC3-E6E6C968AFE4}" type="pres">
      <dgm:prSet presAssocID="{FCD8988D-BDA8-5B4D-8430-3033905A17CC}" presName="aSpace" presStyleCnt="0"/>
      <dgm:spPr/>
    </dgm:pt>
    <dgm:pt modelId="{56FC12B3-4E2E-124D-B77C-7A48FCC269F1}" type="pres">
      <dgm:prSet presAssocID="{6EBADF29-B169-A44C-A114-51327ECC2428}" presName="compNode" presStyleCnt="0"/>
      <dgm:spPr/>
    </dgm:pt>
    <dgm:pt modelId="{6327A94C-A507-2C48-8048-EED95EF98F92}" type="pres">
      <dgm:prSet presAssocID="{6EBADF29-B169-A44C-A114-51327ECC2428}" presName="aNode" presStyleLbl="bgShp" presStyleIdx="1" presStyleCnt="5"/>
      <dgm:spPr/>
      <dgm:t>
        <a:bodyPr/>
        <a:lstStyle/>
        <a:p>
          <a:endParaRPr lang="en-US"/>
        </a:p>
      </dgm:t>
    </dgm:pt>
    <dgm:pt modelId="{79475328-5F2F-2343-93A5-A4FD900356F7}" type="pres">
      <dgm:prSet presAssocID="{6EBADF29-B169-A44C-A114-51327ECC2428}" presName="textNode" presStyleLbl="bgShp" presStyleIdx="1" presStyleCnt="5"/>
      <dgm:spPr/>
      <dgm:t>
        <a:bodyPr/>
        <a:lstStyle/>
        <a:p>
          <a:endParaRPr lang="en-US"/>
        </a:p>
      </dgm:t>
    </dgm:pt>
    <dgm:pt modelId="{34DFFDE9-3C68-8F4D-9418-3CCD222F9D04}" type="pres">
      <dgm:prSet presAssocID="{6EBADF29-B169-A44C-A114-51327ECC2428}" presName="compChildNode" presStyleCnt="0"/>
      <dgm:spPr/>
    </dgm:pt>
    <dgm:pt modelId="{1BE8C7F1-6DE3-0F4A-878C-EB5E171E704D}" type="pres">
      <dgm:prSet presAssocID="{6EBADF29-B169-A44C-A114-51327ECC2428}" presName="theInnerList" presStyleCnt="0"/>
      <dgm:spPr/>
    </dgm:pt>
    <dgm:pt modelId="{70888D2C-EF48-3940-B54B-028B3DA48513}" type="pres">
      <dgm:prSet presAssocID="{5BCB128D-A22A-0A40-A6DE-0790FC867179}" presName="childNode" presStyleLbl="node1" presStyleIdx="1" presStyleCnt="5">
        <dgm:presLayoutVars>
          <dgm:bulletEnabled val="1"/>
        </dgm:presLayoutVars>
      </dgm:prSet>
      <dgm:spPr/>
      <dgm:t>
        <a:bodyPr/>
        <a:lstStyle/>
        <a:p>
          <a:endParaRPr lang="en-US"/>
        </a:p>
      </dgm:t>
    </dgm:pt>
    <dgm:pt modelId="{64EFB5F0-D1C5-A348-858E-AAB91DF1FC08}" type="pres">
      <dgm:prSet presAssocID="{6EBADF29-B169-A44C-A114-51327ECC2428}" presName="aSpace" presStyleCnt="0"/>
      <dgm:spPr/>
    </dgm:pt>
    <dgm:pt modelId="{21549D21-A179-A54F-9A5C-D60992F92B9A}" type="pres">
      <dgm:prSet presAssocID="{DF57C98E-AAB1-0340-872B-433676E48B5B}" presName="compNode" presStyleCnt="0"/>
      <dgm:spPr/>
    </dgm:pt>
    <dgm:pt modelId="{03285A6C-8DAB-EF48-A26D-CEF3EE22BB4F}" type="pres">
      <dgm:prSet presAssocID="{DF57C98E-AAB1-0340-872B-433676E48B5B}" presName="aNode" presStyleLbl="bgShp" presStyleIdx="2" presStyleCnt="5"/>
      <dgm:spPr/>
      <dgm:t>
        <a:bodyPr/>
        <a:lstStyle/>
        <a:p>
          <a:endParaRPr lang="en-US"/>
        </a:p>
      </dgm:t>
    </dgm:pt>
    <dgm:pt modelId="{66D92D18-B40E-BE49-BB09-897179F8CBB3}" type="pres">
      <dgm:prSet presAssocID="{DF57C98E-AAB1-0340-872B-433676E48B5B}" presName="textNode" presStyleLbl="bgShp" presStyleIdx="2" presStyleCnt="5"/>
      <dgm:spPr/>
      <dgm:t>
        <a:bodyPr/>
        <a:lstStyle/>
        <a:p>
          <a:endParaRPr lang="en-US"/>
        </a:p>
      </dgm:t>
    </dgm:pt>
    <dgm:pt modelId="{E8FC5FF8-8D81-364C-A305-59EF284F4EB3}" type="pres">
      <dgm:prSet presAssocID="{DF57C98E-AAB1-0340-872B-433676E48B5B}" presName="compChildNode" presStyleCnt="0"/>
      <dgm:spPr/>
    </dgm:pt>
    <dgm:pt modelId="{359E55E3-7445-6747-8CD8-13B7EBB202E3}" type="pres">
      <dgm:prSet presAssocID="{DF57C98E-AAB1-0340-872B-433676E48B5B}" presName="theInnerList" presStyleCnt="0"/>
      <dgm:spPr/>
    </dgm:pt>
    <dgm:pt modelId="{9E778B4A-984A-8F4F-BD5C-1893FD66A26A}" type="pres">
      <dgm:prSet presAssocID="{C5E5779F-3CB8-5F4F-A248-0120C7122194}" presName="childNode" presStyleLbl="node1" presStyleIdx="2" presStyleCnt="5">
        <dgm:presLayoutVars>
          <dgm:bulletEnabled val="1"/>
        </dgm:presLayoutVars>
      </dgm:prSet>
      <dgm:spPr/>
      <dgm:t>
        <a:bodyPr/>
        <a:lstStyle/>
        <a:p>
          <a:endParaRPr lang="en-US"/>
        </a:p>
      </dgm:t>
    </dgm:pt>
    <dgm:pt modelId="{BCF1B394-068E-1043-A62D-33D852A57149}" type="pres">
      <dgm:prSet presAssocID="{DF57C98E-AAB1-0340-872B-433676E48B5B}" presName="aSpace" presStyleCnt="0"/>
      <dgm:spPr/>
    </dgm:pt>
    <dgm:pt modelId="{FA8B2F0F-EF12-394E-9DE4-2F948773B621}" type="pres">
      <dgm:prSet presAssocID="{CFFA21D5-E8B9-AD44-9A19-A33B3510EE7E}" presName="compNode" presStyleCnt="0"/>
      <dgm:spPr/>
    </dgm:pt>
    <dgm:pt modelId="{25F36709-4F62-274C-A88A-0BD57F44E5F2}" type="pres">
      <dgm:prSet presAssocID="{CFFA21D5-E8B9-AD44-9A19-A33B3510EE7E}" presName="aNode" presStyleLbl="bgShp" presStyleIdx="3" presStyleCnt="5"/>
      <dgm:spPr/>
      <dgm:t>
        <a:bodyPr/>
        <a:lstStyle/>
        <a:p>
          <a:endParaRPr lang="en-US"/>
        </a:p>
      </dgm:t>
    </dgm:pt>
    <dgm:pt modelId="{F6D5FD45-3E25-C547-A9EA-3413B3F54FAC}" type="pres">
      <dgm:prSet presAssocID="{CFFA21D5-E8B9-AD44-9A19-A33B3510EE7E}" presName="textNode" presStyleLbl="bgShp" presStyleIdx="3" presStyleCnt="5"/>
      <dgm:spPr/>
      <dgm:t>
        <a:bodyPr/>
        <a:lstStyle/>
        <a:p>
          <a:endParaRPr lang="en-US"/>
        </a:p>
      </dgm:t>
    </dgm:pt>
    <dgm:pt modelId="{F6EE4603-9C04-A641-9187-A73D4CF68790}" type="pres">
      <dgm:prSet presAssocID="{CFFA21D5-E8B9-AD44-9A19-A33B3510EE7E}" presName="compChildNode" presStyleCnt="0"/>
      <dgm:spPr/>
    </dgm:pt>
    <dgm:pt modelId="{C39992FD-1764-064F-BCD0-CE5E9704DE14}" type="pres">
      <dgm:prSet presAssocID="{CFFA21D5-E8B9-AD44-9A19-A33B3510EE7E}" presName="theInnerList" presStyleCnt="0"/>
      <dgm:spPr/>
    </dgm:pt>
    <dgm:pt modelId="{44E763DC-671C-1F42-BEC2-DBA787936773}" type="pres">
      <dgm:prSet presAssocID="{4D0C89ED-D6AD-BC4F-8A0E-0C7FCA3D5D58}" presName="childNode" presStyleLbl="node1" presStyleIdx="3" presStyleCnt="5">
        <dgm:presLayoutVars>
          <dgm:bulletEnabled val="1"/>
        </dgm:presLayoutVars>
      </dgm:prSet>
      <dgm:spPr/>
      <dgm:t>
        <a:bodyPr/>
        <a:lstStyle/>
        <a:p>
          <a:endParaRPr lang="en-US"/>
        </a:p>
      </dgm:t>
    </dgm:pt>
    <dgm:pt modelId="{E0102880-CBE0-BD45-9D10-8E46F712C31B}" type="pres">
      <dgm:prSet presAssocID="{CFFA21D5-E8B9-AD44-9A19-A33B3510EE7E}" presName="aSpace" presStyleCnt="0"/>
      <dgm:spPr/>
    </dgm:pt>
    <dgm:pt modelId="{7E7E3B39-40BA-CD41-A616-F79C22CC55C5}" type="pres">
      <dgm:prSet presAssocID="{591A966F-18F0-F34E-8C1C-CC34F7BBBA39}" presName="compNode" presStyleCnt="0"/>
      <dgm:spPr/>
    </dgm:pt>
    <dgm:pt modelId="{3CCFF48E-FCE2-4A42-90F9-DDBC1711299B}" type="pres">
      <dgm:prSet presAssocID="{591A966F-18F0-F34E-8C1C-CC34F7BBBA39}" presName="aNode" presStyleLbl="bgShp" presStyleIdx="4" presStyleCnt="5"/>
      <dgm:spPr/>
      <dgm:t>
        <a:bodyPr/>
        <a:lstStyle/>
        <a:p>
          <a:endParaRPr lang="en-US"/>
        </a:p>
      </dgm:t>
    </dgm:pt>
    <dgm:pt modelId="{3C29CE9B-7801-4F46-873B-9A83B4892632}" type="pres">
      <dgm:prSet presAssocID="{591A966F-18F0-F34E-8C1C-CC34F7BBBA39}" presName="textNode" presStyleLbl="bgShp" presStyleIdx="4" presStyleCnt="5"/>
      <dgm:spPr/>
      <dgm:t>
        <a:bodyPr/>
        <a:lstStyle/>
        <a:p>
          <a:endParaRPr lang="en-US"/>
        </a:p>
      </dgm:t>
    </dgm:pt>
    <dgm:pt modelId="{1BA1E251-7E78-9341-B538-0B4355D5B5AE}" type="pres">
      <dgm:prSet presAssocID="{591A966F-18F0-F34E-8C1C-CC34F7BBBA39}" presName="compChildNode" presStyleCnt="0"/>
      <dgm:spPr/>
    </dgm:pt>
    <dgm:pt modelId="{D9759F18-8B34-EC47-AB9E-4849C204409A}" type="pres">
      <dgm:prSet presAssocID="{591A966F-18F0-F34E-8C1C-CC34F7BBBA39}" presName="theInnerList" presStyleCnt="0"/>
      <dgm:spPr/>
    </dgm:pt>
    <dgm:pt modelId="{4125F50E-5EEE-E447-A43E-7AFC9AF756F5}" type="pres">
      <dgm:prSet presAssocID="{069264FC-7A23-474E-96A9-AF1FC3A6F965}" presName="childNode" presStyleLbl="node1" presStyleIdx="4" presStyleCnt="5">
        <dgm:presLayoutVars>
          <dgm:bulletEnabled val="1"/>
        </dgm:presLayoutVars>
      </dgm:prSet>
      <dgm:spPr/>
      <dgm:t>
        <a:bodyPr/>
        <a:lstStyle/>
        <a:p>
          <a:endParaRPr lang="en-US"/>
        </a:p>
      </dgm:t>
    </dgm:pt>
  </dgm:ptLst>
  <dgm:cxnLst>
    <dgm:cxn modelId="{08A7D102-4668-3E4C-AEAC-3498C4B3894E}" srcId="{6EBADF29-B169-A44C-A114-51327ECC2428}" destId="{5BCB128D-A22A-0A40-A6DE-0790FC867179}" srcOrd="0" destOrd="0" parTransId="{F4783DC3-ACA3-1D40-98D7-648D6344E973}" sibTransId="{5626C4A1-4DF4-D048-B898-8B699ABE45AB}"/>
    <dgm:cxn modelId="{AB37CC4C-4689-48E7-8553-9C24223EAFE3}" type="presOf" srcId="{6DF7A61C-ADE6-8D40-ACD3-A353A21DED77}" destId="{FC9C003B-C968-E643-B217-C2B42E3DC64A}" srcOrd="0" destOrd="0" presId="urn:microsoft.com/office/officeart/2005/8/layout/lProcess2"/>
    <dgm:cxn modelId="{CCDCC61D-374B-4007-8E36-DB430BB75018}" type="presOf" srcId="{DF57C98E-AAB1-0340-872B-433676E48B5B}" destId="{66D92D18-B40E-BE49-BB09-897179F8CBB3}" srcOrd="1" destOrd="0" presId="urn:microsoft.com/office/officeart/2005/8/layout/lProcess2"/>
    <dgm:cxn modelId="{B166B059-490C-A84B-8CBF-0DA719F60DDD}" srcId="{7EA7C43F-52D0-A64B-9902-B4AEBBD0B532}" destId="{DF57C98E-AAB1-0340-872B-433676E48B5B}" srcOrd="2" destOrd="0" parTransId="{E4118CA8-189F-FD40-BD32-341D4BD706FF}" sibTransId="{E9A22328-D24A-984C-97EB-DDB50F731A06}"/>
    <dgm:cxn modelId="{DEFA613F-BBA2-E14A-842B-01BEAEFA2B30}" srcId="{7EA7C43F-52D0-A64B-9902-B4AEBBD0B532}" destId="{6EBADF29-B169-A44C-A114-51327ECC2428}" srcOrd="1" destOrd="0" parTransId="{9FBDBA80-69D7-1F45-AFB2-CDE91F2C2323}" sibTransId="{780AF808-CC47-1C43-BBC8-7A3868014797}"/>
    <dgm:cxn modelId="{65A585F8-991C-43BE-BCFB-04AD8653AFFE}" type="presOf" srcId="{CFFA21D5-E8B9-AD44-9A19-A33B3510EE7E}" destId="{F6D5FD45-3E25-C547-A9EA-3413B3F54FAC}" srcOrd="1" destOrd="0" presId="urn:microsoft.com/office/officeart/2005/8/layout/lProcess2"/>
    <dgm:cxn modelId="{F24C3019-4CC6-574B-A2C0-29A6DA8512D2}" srcId="{FCD8988D-BDA8-5B4D-8430-3033905A17CC}" destId="{6DF7A61C-ADE6-8D40-ACD3-A353A21DED77}" srcOrd="0" destOrd="0" parTransId="{EBA18B3B-3757-C945-A632-D47937DCD1F3}" sibTransId="{59B0C038-7419-0D49-9D68-8A274F43D3DF}"/>
    <dgm:cxn modelId="{3ED4F218-729F-40EB-85A7-AC31FCA4142D}" type="presOf" srcId="{5BCB128D-A22A-0A40-A6DE-0790FC867179}" destId="{70888D2C-EF48-3940-B54B-028B3DA48513}" srcOrd="0" destOrd="0" presId="urn:microsoft.com/office/officeart/2005/8/layout/lProcess2"/>
    <dgm:cxn modelId="{3CC1F8BA-CC22-DF44-AE09-9CC35CA4CDEB}" srcId="{7EA7C43F-52D0-A64B-9902-B4AEBBD0B532}" destId="{CFFA21D5-E8B9-AD44-9A19-A33B3510EE7E}" srcOrd="3" destOrd="0" parTransId="{01F9B066-9FC6-4D4F-85FE-BF1B488B83B4}" sibTransId="{CFF96A47-2A4C-4746-8304-FF7CC7A4DFE5}"/>
    <dgm:cxn modelId="{22CA27E6-CD98-4683-A96B-CCA61A7D850D}" type="presOf" srcId="{FCD8988D-BDA8-5B4D-8430-3033905A17CC}" destId="{F22B5CB4-441D-4B45-A9D4-2484CD7CEE74}" srcOrd="0" destOrd="0" presId="urn:microsoft.com/office/officeart/2005/8/layout/lProcess2"/>
    <dgm:cxn modelId="{BB8334C0-1A6A-467C-B9D8-77ED4CB7BF25}" type="presOf" srcId="{4D0C89ED-D6AD-BC4F-8A0E-0C7FCA3D5D58}" destId="{44E763DC-671C-1F42-BEC2-DBA787936773}" srcOrd="0" destOrd="0" presId="urn:microsoft.com/office/officeart/2005/8/layout/lProcess2"/>
    <dgm:cxn modelId="{DDCD3108-19FC-4FC1-8B76-C8204AFE6268}" type="presOf" srcId="{069264FC-7A23-474E-96A9-AF1FC3A6F965}" destId="{4125F50E-5EEE-E447-A43E-7AFC9AF756F5}" srcOrd="0" destOrd="0" presId="urn:microsoft.com/office/officeart/2005/8/layout/lProcess2"/>
    <dgm:cxn modelId="{67992271-3F15-4A4A-9311-7C31F8AFA200}" srcId="{591A966F-18F0-F34E-8C1C-CC34F7BBBA39}" destId="{069264FC-7A23-474E-96A9-AF1FC3A6F965}" srcOrd="0" destOrd="0" parTransId="{82BF180E-151F-8C47-8732-175B640F93F8}" sibTransId="{5EAB1478-DC8B-8D4B-8EED-2F41C83CA09B}"/>
    <dgm:cxn modelId="{A3322BCC-BD28-4DD6-8537-5B7F4BBA986B}" type="presOf" srcId="{7EA7C43F-52D0-A64B-9902-B4AEBBD0B532}" destId="{FDF86949-7472-C14A-904A-DD2764618B8E}" srcOrd="0" destOrd="0" presId="urn:microsoft.com/office/officeart/2005/8/layout/lProcess2"/>
    <dgm:cxn modelId="{6AA18671-8EC2-9B4B-AD3D-748E771208E4}" srcId="{7EA7C43F-52D0-A64B-9902-B4AEBBD0B532}" destId="{FCD8988D-BDA8-5B4D-8430-3033905A17CC}" srcOrd="0" destOrd="0" parTransId="{16A46999-4BAA-024C-AA20-33BA0CD2CD8B}" sibTransId="{12411A11-E869-794B-AC33-0BA6C6FB5284}"/>
    <dgm:cxn modelId="{5B5A9F14-69C9-4A45-B4B3-2F94B0E179A1}" srcId="{CFFA21D5-E8B9-AD44-9A19-A33B3510EE7E}" destId="{4D0C89ED-D6AD-BC4F-8A0E-0C7FCA3D5D58}" srcOrd="0" destOrd="0" parTransId="{F1D3ABE8-C5CD-6A49-83D1-6611825521B1}" sibTransId="{81C4E6BC-0784-3F48-AA37-8DB745BCC002}"/>
    <dgm:cxn modelId="{C8EBD377-93CD-4CFB-A559-A15CEFB3EA36}" type="presOf" srcId="{FCD8988D-BDA8-5B4D-8430-3033905A17CC}" destId="{3C52C0FA-B2E2-0A4A-B5ED-BE10D7FB51B2}" srcOrd="1" destOrd="0" presId="urn:microsoft.com/office/officeart/2005/8/layout/lProcess2"/>
    <dgm:cxn modelId="{F1F1085F-2250-4186-A49C-7E4D4FAC7825}" type="presOf" srcId="{591A966F-18F0-F34E-8C1C-CC34F7BBBA39}" destId="{3CCFF48E-FCE2-4A42-90F9-DDBC1711299B}" srcOrd="0" destOrd="0" presId="urn:microsoft.com/office/officeart/2005/8/layout/lProcess2"/>
    <dgm:cxn modelId="{0E3414D9-E060-4AB6-BDC1-7E40A42D95D5}" type="presOf" srcId="{591A966F-18F0-F34E-8C1C-CC34F7BBBA39}" destId="{3C29CE9B-7801-4F46-873B-9A83B4892632}" srcOrd="1" destOrd="0" presId="urn:microsoft.com/office/officeart/2005/8/layout/lProcess2"/>
    <dgm:cxn modelId="{7B898614-7898-44C9-A97D-100DA1EABA8F}" type="presOf" srcId="{6EBADF29-B169-A44C-A114-51327ECC2428}" destId="{6327A94C-A507-2C48-8048-EED95EF98F92}" srcOrd="0" destOrd="0" presId="urn:microsoft.com/office/officeart/2005/8/layout/lProcess2"/>
    <dgm:cxn modelId="{C243A605-0945-4B1A-8B39-5B93C0A41279}" type="presOf" srcId="{CFFA21D5-E8B9-AD44-9A19-A33B3510EE7E}" destId="{25F36709-4F62-274C-A88A-0BD57F44E5F2}" srcOrd="0" destOrd="0" presId="urn:microsoft.com/office/officeart/2005/8/layout/lProcess2"/>
    <dgm:cxn modelId="{F302AD0D-0B8A-4046-B969-9584FB7F79EA}" type="presOf" srcId="{C5E5779F-3CB8-5F4F-A248-0120C7122194}" destId="{9E778B4A-984A-8F4F-BD5C-1893FD66A26A}" srcOrd="0" destOrd="0" presId="urn:microsoft.com/office/officeart/2005/8/layout/lProcess2"/>
    <dgm:cxn modelId="{7C0CCA20-A981-F14D-98FD-731EB57D28A3}" srcId="{7EA7C43F-52D0-A64B-9902-B4AEBBD0B532}" destId="{591A966F-18F0-F34E-8C1C-CC34F7BBBA39}" srcOrd="4" destOrd="0" parTransId="{F7566E8A-A25E-EF4A-BF17-C1B349AE9168}" sibTransId="{9075F0D2-547E-3149-BF7C-96961AFA5A9D}"/>
    <dgm:cxn modelId="{1D680757-D63C-B746-80D5-3FE5494B17FA}" srcId="{DF57C98E-AAB1-0340-872B-433676E48B5B}" destId="{C5E5779F-3CB8-5F4F-A248-0120C7122194}" srcOrd="0" destOrd="0" parTransId="{DDF30865-79EB-DF4F-B49E-4B66A6641A1C}" sibTransId="{DB2E2CDF-B4CD-0949-86FF-75F50114D2FD}"/>
    <dgm:cxn modelId="{C0794BA1-4E40-4F81-A9BD-0F35BB32AAD2}" type="presOf" srcId="{6EBADF29-B169-A44C-A114-51327ECC2428}" destId="{79475328-5F2F-2343-93A5-A4FD900356F7}" srcOrd="1" destOrd="0" presId="urn:microsoft.com/office/officeart/2005/8/layout/lProcess2"/>
    <dgm:cxn modelId="{A815871A-B095-46BC-A9CA-7DC5A064418B}" type="presOf" srcId="{DF57C98E-AAB1-0340-872B-433676E48B5B}" destId="{03285A6C-8DAB-EF48-A26D-CEF3EE22BB4F}" srcOrd="0" destOrd="0" presId="urn:microsoft.com/office/officeart/2005/8/layout/lProcess2"/>
    <dgm:cxn modelId="{936F9EE9-02D1-4DBB-8D97-E1C071A7CB13}" type="presParOf" srcId="{FDF86949-7472-C14A-904A-DD2764618B8E}" destId="{A11DC687-6B7E-0C4E-AFC9-C43777D42249}" srcOrd="0" destOrd="0" presId="urn:microsoft.com/office/officeart/2005/8/layout/lProcess2"/>
    <dgm:cxn modelId="{45BD0E7B-3FA6-44E1-A0BF-0A1AD60DAB58}" type="presParOf" srcId="{A11DC687-6B7E-0C4E-AFC9-C43777D42249}" destId="{F22B5CB4-441D-4B45-A9D4-2484CD7CEE74}" srcOrd="0" destOrd="0" presId="urn:microsoft.com/office/officeart/2005/8/layout/lProcess2"/>
    <dgm:cxn modelId="{A4D18DB8-71E7-4435-A269-E812977371F8}" type="presParOf" srcId="{A11DC687-6B7E-0C4E-AFC9-C43777D42249}" destId="{3C52C0FA-B2E2-0A4A-B5ED-BE10D7FB51B2}" srcOrd="1" destOrd="0" presId="urn:microsoft.com/office/officeart/2005/8/layout/lProcess2"/>
    <dgm:cxn modelId="{BE0B6428-D0F3-4DEA-A12E-40352BD511F2}" type="presParOf" srcId="{A11DC687-6B7E-0C4E-AFC9-C43777D42249}" destId="{F863E289-9A2C-3C4E-AA64-6D65E5D62DC9}" srcOrd="2" destOrd="0" presId="urn:microsoft.com/office/officeart/2005/8/layout/lProcess2"/>
    <dgm:cxn modelId="{62179C8B-6C48-4147-98C2-AF785B088429}" type="presParOf" srcId="{F863E289-9A2C-3C4E-AA64-6D65E5D62DC9}" destId="{D9EDD63A-3671-A34F-927D-92920A6FA507}" srcOrd="0" destOrd="0" presId="urn:microsoft.com/office/officeart/2005/8/layout/lProcess2"/>
    <dgm:cxn modelId="{061400EE-2734-4947-B52A-E1120DD95379}" type="presParOf" srcId="{D9EDD63A-3671-A34F-927D-92920A6FA507}" destId="{FC9C003B-C968-E643-B217-C2B42E3DC64A}" srcOrd="0" destOrd="0" presId="urn:microsoft.com/office/officeart/2005/8/layout/lProcess2"/>
    <dgm:cxn modelId="{4BE3E601-5742-406F-8676-2942FFD4CC9B}" type="presParOf" srcId="{FDF86949-7472-C14A-904A-DD2764618B8E}" destId="{BA190B09-E5C7-E246-BEC3-E6E6C968AFE4}" srcOrd="1" destOrd="0" presId="urn:microsoft.com/office/officeart/2005/8/layout/lProcess2"/>
    <dgm:cxn modelId="{6DFDD8D8-B351-4710-B129-FD25FC270C65}" type="presParOf" srcId="{FDF86949-7472-C14A-904A-DD2764618B8E}" destId="{56FC12B3-4E2E-124D-B77C-7A48FCC269F1}" srcOrd="2" destOrd="0" presId="urn:microsoft.com/office/officeart/2005/8/layout/lProcess2"/>
    <dgm:cxn modelId="{C0C9B985-BC1F-40F2-8F14-3B4F73B5FDFA}" type="presParOf" srcId="{56FC12B3-4E2E-124D-B77C-7A48FCC269F1}" destId="{6327A94C-A507-2C48-8048-EED95EF98F92}" srcOrd="0" destOrd="0" presId="urn:microsoft.com/office/officeart/2005/8/layout/lProcess2"/>
    <dgm:cxn modelId="{2D884ABF-F92A-4D0A-A670-3AB067356598}" type="presParOf" srcId="{56FC12B3-4E2E-124D-B77C-7A48FCC269F1}" destId="{79475328-5F2F-2343-93A5-A4FD900356F7}" srcOrd="1" destOrd="0" presId="urn:microsoft.com/office/officeart/2005/8/layout/lProcess2"/>
    <dgm:cxn modelId="{76F03224-78C3-4810-A8DB-F88E1713F992}" type="presParOf" srcId="{56FC12B3-4E2E-124D-B77C-7A48FCC269F1}" destId="{34DFFDE9-3C68-8F4D-9418-3CCD222F9D04}" srcOrd="2" destOrd="0" presId="urn:microsoft.com/office/officeart/2005/8/layout/lProcess2"/>
    <dgm:cxn modelId="{05122725-310C-411A-8991-75CD1E8B3E95}" type="presParOf" srcId="{34DFFDE9-3C68-8F4D-9418-3CCD222F9D04}" destId="{1BE8C7F1-6DE3-0F4A-878C-EB5E171E704D}" srcOrd="0" destOrd="0" presId="urn:microsoft.com/office/officeart/2005/8/layout/lProcess2"/>
    <dgm:cxn modelId="{351EB483-CD8D-4477-BCF1-4AE7319C6672}" type="presParOf" srcId="{1BE8C7F1-6DE3-0F4A-878C-EB5E171E704D}" destId="{70888D2C-EF48-3940-B54B-028B3DA48513}" srcOrd="0" destOrd="0" presId="urn:microsoft.com/office/officeart/2005/8/layout/lProcess2"/>
    <dgm:cxn modelId="{8EB266B0-19B0-4249-A072-C99EFD8BCF20}" type="presParOf" srcId="{FDF86949-7472-C14A-904A-DD2764618B8E}" destId="{64EFB5F0-D1C5-A348-858E-AAB91DF1FC08}" srcOrd="3" destOrd="0" presId="urn:microsoft.com/office/officeart/2005/8/layout/lProcess2"/>
    <dgm:cxn modelId="{F9A021AB-90C2-4EE7-B5A0-A2F228CD7402}" type="presParOf" srcId="{FDF86949-7472-C14A-904A-DD2764618B8E}" destId="{21549D21-A179-A54F-9A5C-D60992F92B9A}" srcOrd="4" destOrd="0" presId="urn:microsoft.com/office/officeart/2005/8/layout/lProcess2"/>
    <dgm:cxn modelId="{07D031FA-0F4D-4C0F-AD0A-43B4595768A6}" type="presParOf" srcId="{21549D21-A179-A54F-9A5C-D60992F92B9A}" destId="{03285A6C-8DAB-EF48-A26D-CEF3EE22BB4F}" srcOrd="0" destOrd="0" presId="urn:microsoft.com/office/officeart/2005/8/layout/lProcess2"/>
    <dgm:cxn modelId="{C4F750EC-D049-4D2A-868B-EF6FEFBC9E9B}" type="presParOf" srcId="{21549D21-A179-A54F-9A5C-D60992F92B9A}" destId="{66D92D18-B40E-BE49-BB09-897179F8CBB3}" srcOrd="1" destOrd="0" presId="urn:microsoft.com/office/officeart/2005/8/layout/lProcess2"/>
    <dgm:cxn modelId="{A645FAA8-217B-48C5-80E1-EF73F4B2E012}" type="presParOf" srcId="{21549D21-A179-A54F-9A5C-D60992F92B9A}" destId="{E8FC5FF8-8D81-364C-A305-59EF284F4EB3}" srcOrd="2" destOrd="0" presId="urn:microsoft.com/office/officeart/2005/8/layout/lProcess2"/>
    <dgm:cxn modelId="{13606CE2-E651-4391-94D6-B1BDFDFA413F}" type="presParOf" srcId="{E8FC5FF8-8D81-364C-A305-59EF284F4EB3}" destId="{359E55E3-7445-6747-8CD8-13B7EBB202E3}" srcOrd="0" destOrd="0" presId="urn:microsoft.com/office/officeart/2005/8/layout/lProcess2"/>
    <dgm:cxn modelId="{63F27C47-8C2A-43BF-A3DA-09BA9594FC4A}" type="presParOf" srcId="{359E55E3-7445-6747-8CD8-13B7EBB202E3}" destId="{9E778B4A-984A-8F4F-BD5C-1893FD66A26A}" srcOrd="0" destOrd="0" presId="urn:microsoft.com/office/officeart/2005/8/layout/lProcess2"/>
    <dgm:cxn modelId="{3C5EFDEA-8242-4C23-8415-7E89FF0B3943}" type="presParOf" srcId="{FDF86949-7472-C14A-904A-DD2764618B8E}" destId="{BCF1B394-068E-1043-A62D-33D852A57149}" srcOrd="5" destOrd="0" presId="urn:microsoft.com/office/officeart/2005/8/layout/lProcess2"/>
    <dgm:cxn modelId="{3F79382A-683C-4758-A72E-3741FC3FC672}" type="presParOf" srcId="{FDF86949-7472-C14A-904A-DD2764618B8E}" destId="{FA8B2F0F-EF12-394E-9DE4-2F948773B621}" srcOrd="6" destOrd="0" presId="urn:microsoft.com/office/officeart/2005/8/layout/lProcess2"/>
    <dgm:cxn modelId="{B06D6C7C-E0AA-4733-9E77-9F741BDB7CC9}" type="presParOf" srcId="{FA8B2F0F-EF12-394E-9DE4-2F948773B621}" destId="{25F36709-4F62-274C-A88A-0BD57F44E5F2}" srcOrd="0" destOrd="0" presId="urn:microsoft.com/office/officeart/2005/8/layout/lProcess2"/>
    <dgm:cxn modelId="{C148B0D1-5C6C-488D-BD65-C4537DA14A44}" type="presParOf" srcId="{FA8B2F0F-EF12-394E-9DE4-2F948773B621}" destId="{F6D5FD45-3E25-C547-A9EA-3413B3F54FAC}" srcOrd="1" destOrd="0" presId="urn:microsoft.com/office/officeart/2005/8/layout/lProcess2"/>
    <dgm:cxn modelId="{FC174860-AD2B-4DEC-B383-98C34A7ABA6D}" type="presParOf" srcId="{FA8B2F0F-EF12-394E-9DE4-2F948773B621}" destId="{F6EE4603-9C04-A641-9187-A73D4CF68790}" srcOrd="2" destOrd="0" presId="urn:microsoft.com/office/officeart/2005/8/layout/lProcess2"/>
    <dgm:cxn modelId="{4BA72C8C-DFD5-4421-BA00-80316C689775}" type="presParOf" srcId="{F6EE4603-9C04-A641-9187-A73D4CF68790}" destId="{C39992FD-1764-064F-BCD0-CE5E9704DE14}" srcOrd="0" destOrd="0" presId="urn:microsoft.com/office/officeart/2005/8/layout/lProcess2"/>
    <dgm:cxn modelId="{5E9E854C-1BB1-40B8-AADD-EA9F5EA5E780}" type="presParOf" srcId="{C39992FD-1764-064F-BCD0-CE5E9704DE14}" destId="{44E763DC-671C-1F42-BEC2-DBA787936773}" srcOrd="0" destOrd="0" presId="urn:microsoft.com/office/officeart/2005/8/layout/lProcess2"/>
    <dgm:cxn modelId="{123B5F2D-DDDE-4361-B81D-B0FD8B6D82EC}" type="presParOf" srcId="{FDF86949-7472-C14A-904A-DD2764618B8E}" destId="{E0102880-CBE0-BD45-9D10-8E46F712C31B}" srcOrd="7" destOrd="0" presId="urn:microsoft.com/office/officeart/2005/8/layout/lProcess2"/>
    <dgm:cxn modelId="{31C623C3-397A-4C75-951B-D6C2967A2ACF}" type="presParOf" srcId="{FDF86949-7472-C14A-904A-DD2764618B8E}" destId="{7E7E3B39-40BA-CD41-A616-F79C22CC55C5}" srcOrd="8" destOrd="0" presId="urn:microsoft.com/office/officeart/2005/8/layout/lProcess2"/>
    <dgm:cxn modelId="{FD692619-FAE0-4C51-B859-AE2C9B0E8E99}" type="presParOf" srcId="{7E7E3B39-40BA-CD41-A616-F79C22CC55C5}" destId="{3CCFF48E-FCE2-4A42-90F9-DDBC1711299B}" srcOrd="0" destOrd="0" presId="urn:microsoft.com/office/officeart/2005/8/layout/lProcess2"/>
    <dgm:cxn modelId="{F35F5AF2-1B89-42E4-B680-92751FA06BFE}" type="presParOf" srcId="{7E7E3B39-40BA-CD41-A616-F79C22CC55C5}" destId="{3C29CE9B-7801-4F46-873B-9A83B4892632}" srcOrd="1" destOrd="0" presId="urn:microsoft.com/office/officeart/2005/8/layout/lProcess2"/>
    <dgm:cxn modelId="{3B109183-7A31-4ACC-968A-29AD3C23DF16}" type="presParOf" srcId="{7E7E3B39-40BA-CD41-A616-F79C22CC55C5}" destId="{1BA1E251-7E78-9341-B538-0B4355D5B5AE}" srcOrd="2" destOrd="0" presId="urn:microsoft.com/office/officeart/2005/8/layout/lProcess2"/>
    <dgm:cxn modelId="{1A779BC9-0CB9-4822-B725-E7BB1396DEF0}" type="presParOf" srcId="{1BA1E251-7E78-9341-B538-0B4355D5B5AE}" destId="{D9759F18-8B34-EC47-AB9E-4849C204409A}" srcOrd="0" destOrd="0" presId="urn:microsoft.com/office/officeart/2005/8/layout/lProcess2"/>
    <dgm:cxn modelId="{760C980E-B945-4814-9332-936A61E4DC6A}" type="presParOf" srcId="{D9759F18-8B34-EC47-AB9E-4849C204409A}" destId="{4125F50E-5EEE-E447-A43E-7AFC9AF756F5}" srcOrd="0"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A7877A-A79B-E348-AEF9-76A325AFD078}" type="doc">
      <dgm:prSet loTypeId="urn:microsoft.com/office/officeart/2005/8/layout/radial4" loCatId="" qsTypeId="urn:microsoft.com/office/officeart/2005/8/quickstyle/simple4" qsCatId="simple" csTypeId="urn:microsoft.com/office/officeart/2005/8/colors/colorful4" csCatId="colorful" phldr="1"/>
      <dgm:spPr/>
      <dgm:t>
        <a:bodyPr/>
        <a:lstStyle/>
        <a:p>
          <a:endParaRPr lang="en-US"/>
        </a:p>
      </dgm:t>
    </dgm:pt>
    <dgm:pt modelId="{BCD3DF78-2063-C943-9073-D11B3875F4AE}">
      <dgm:prSet phldrT="[Text]"/>
      <dgm:spPr/>
      <dgm:t>
        <a:bodyPr/>
        <a:lstStyle/>
        <a:p>
          <a:r>
            <a:rPr lang="en-US" dirty="0" smtClean="0"/>
            <a:t>Business Ethics Management</a:t>
          </a:r>
          <a:endParaRPr lang="en-US" dirty="0"/>
        </a:p>
      </dgm:t>
    </dgm:pt>
    <dgm:pt modelId="{7EB04169-C643-DD45-99E9-C50CA56385F5}" type="parTrans" cxnId="{CCECA1F3-ABA2-4F42-84BA-09069023330F}">
      <dgm:prSet/>
      <dgm:spPr/>
      <dgm:t>
        <a:bodyPr/>
        <a:lstStyle/>
        <a:p>
          <a:endParaRPr lang="en-US"/>
        </a:p>
      </dgm:t>
    </dgm:pt>
    <dgm:pt modelId="{764D57D1-EDDB-D64C-8C4F-6954068F2AC5}" type="sibTrans" cxnId="{CCECA1F3-ABA2-4F42-84BA-09069023330F}">
      <dgm:prSet/>
      <dgm:spPr/>
      <dgm:t>
        <a:bodyPr/>
        <a:lstStyle/>
        <a:p>
          <a:endParaRPr lang="en-US"/>
        </a:p>
      </dgm:t>
    </dgm:pt>
    <dgm:pt modelId="{DA817575-CEFE-154F-8401-EB82F10E10F8}">
      <dgm:prSet phldrT="[Text]"/>
      <dgm:spPr/>
      <dgm:t>
        <a:bodyPr/>
        <a:lstStyle/>
        <a:p>
          <a:r>
            <a:rPr lang="en-US" dirty="0" smtClean="0"/>
            <a:t>Mission or Values Statement</a:t>
          </a:r>
          <a:endParaRPr lang="en-US" dirty="0"/>
        </a:p>
      </dgm:t>
    </dgm:pt>
    <dgm:pt modelId="{F648F6F2-E8D8-DC46-84D9-5D7566FFAAB8}" type="parTrans" cxnId="{78A0183F-7BC7-734D-AD4F-DE8E9A2AA560}">
      <dgm:prSet/>
      <dgm:spPr/>
      <dgm:t>
        <a:bodyPr/>
        <a:lstStyle/>
        <a:p>
          <a:endParaRPr lang="en-US"/>
        </a:p>
      </dgm:t>
    </dgm:pt>
    <dgm:pt modelId="{3733EF7C-AA75-9241-A967-FB3A2CF183F4}" type="sibTrans" cxnId="{78A0183F-7BC7-734D-AD4F-DE8E9A2AA560}">
      <dgm:prSet/>
      <dgm:spPr/>
      <dgm:t>
        <a:bodyPr/>
        <a:lstStyle/>
        <a:p>
          <a:endParaRPr lang="en-US"/>
        </a:p>
      </dgm:t>
    </dgm:pt>
    <dgm:pt modelId="{3B05C1B8-F81F-C049-8A2A-09BC4E6F34BD}">
      <dgm:prSet phldrT="[Text]"/>
      <dgm:spPr/>
      <dgm:t>
        <a:bodyPr/>
        <a:lstStyle/>
        <a:p>
          <a:r>
            <a:rPr lang="en-US" dirty="0" smtClean="0"/>
            <a:t>Code of Ethics</a:t>
          </a:r>
          <a:endParaRPr lang="en-US" dirty="0"/>
        </a:p>
      </dgm:t>
    </dgm:pt>
    <dgm:pt modelId="{2EA2E819-548C-C44F-8D9B-DA35AC5A9EF9}" type="parTrans" cxnId="{FDED24EB-31AB-F549-945C-481F095EA30E}">
      <dgm:prSet/>
      <dgm:spPr/>
      <dgm:t>
        <a:bodyPr/>
        <a:lstStyle/>
        <a:p>
          <a:endParaRPr lang="en-US"/>
        </a:p>
      </dgm:t>
    </dgm:pt>
    <dgm:pt modelId="{589FB4F8-DC8F-8C4C-AF11-538E65752655}" type="sibTrans" cxnId="{FDED24EB-31AB-F549-945C-481F095EA30E}">
      <dgm:prSet/>
      <dgm:spPr/>
      <dgm:t>
        <a:bodyPr/>
        <a:lstStyle/>
        <a:p>
          <a:endParaRPr lang="en-US"/>
        </a:p>
      </dgm:t>
    </dgm:pt>
    <dgm:pt modelId="{FB8D8DAE-7921-5448-9CA4-E76A149A99C6}">
      <dgm:prSet phldrT="[Text]"/>
      <dgm:spPr/>
      <dgm:t>
        <a:bodyPr/>
        <a:lstStyle/>
        <a:p>
          <a:r>
            <a:rPr lang="en-US" dirty="0" smtClean="0"/>
            <a:t>Reporting/ Advice Channels</a:t>
          </a:r>
          <a:endParaRPr lang="en-US" dirty="0"/>
        </a:p>
      </dgm:t>
    </dgm:pt>
    <dgm:pt modelId="{7F70BFCF-D6FE-FD44-B693-313C5CA34C74}" type="parTrans" cxnId="{D7CC87B1-95DB-2644-870E-63F3C50700F3}">
      <dgm:prSet/>
      <dgm:spPr/>
      <dgm:t>
        <a:bodyPr/>
        <a:lstStyle/>
        <a:p>
          <a:endParaRPr lang="en-US"/>
        </a:p>
      </dgm:t>
    </dgm:pt>
    <dgm:pt modelId="{A2CC6250-D1D9-6B4F-82C1-C92DBF4CEAAF}" type="sibTrans" cxnId="{D7CC87B1-95DB-2644-870E-63F3C50700F3}">
      <dgm:prSet/>
      <dgm:spPr/>
      <dgm:t>
        <a:bodyPr/>
        <a:lstStyle/>
        <a:p>
          <a:endParaRPr lang="en-US"/>
        </a:p>
      </dgm:t>
    </dgm:pt>
    <dgm:pt modelId="{AA3B0BFC-4B6C-8B4C-BD12-8BCCE176EAF3}">
      <dgm:prSet phldrT="[Text]"/>
      <dgm:spPr/>
      <dgm:t>
        <a:bodyPr/>
        <a:lstStyle/>
        <a:p>
          <a:r>
            <a:rPr lang="en-US" dirty="0" smtClean="0"/>
            <a:t>Risk Analysis and Management</a:t>
          </a:r>
          <a:endParaRPr lang="en-US" dirty="0"/>
        </a:p>
      </dgm:t>
    </dgm:pt>
    <dgm:pt modelId="{29899AF9-9363-454A-8F8A-8331B6F8EC19}" type="parTrans" cxnId="{C131979D-7421-4348-AACD-A5FF7A051242}">
      <dgm:prSet/>
      <dgm:spPr/>
      <dgm:t>
        <a:bodyPr/>
        <a:lstStyle/>
        <a:p>
          <a:endParaRPr lang="en-US"/>
        </a:p>
      </dgm:t>
    </dgm:pt>
    <dgm:pt modelId="{566837CC-70F7-9A46-A2F8-911378AF60A2}" type="sibTrans" cxnId="{C131979D-7421-4348-AACD-A5FF7A051242}">
      <dgm:prSet/>
      <dgm:spPr/>
      <dgm:t>
        <a:bodyPr/>
        <a:lstStyle/>
        <a:p>
          <a:endParaRPr lang="en-US"/>
        </a:p>
      </dgm:t>
    </dgm:pt>
    <dgm:pt modelId="{1B967CA5-DE29-784E-96AF-90463683FAC6}">
      <dgm:prSet phldrT="[Text]"/>
      <dgm:spPr/>
      <dgm:t>
        <a:bodyPr/>
        <a:lstStyle/>
        <a:p>
          <a:r>
            <a:rPr lang="en-US" dirty="0" smtClean="0"/>
            <a:t>Ethics Officers and Committees</a:t>
          </a:r>
          <a:endParaRPr lang="en-US" dirty="0"/>
        </a:p>
      </dgm:t>
    </dgm:pt>
    <dgm:pt modelId="{5DC4B8DB-BFC3-274D-AE8B-1B4F58760BE1}" type="parTrans" cxnId="{CF9495C9-C7A7-FF44-ACEB-E4FD74CB449F}">
      <dgm:prSet/>
      <dgm:spPr/>
      <dgm:t>
        <a:bodyPr/>
        <a:lstStyle/>
        <a:p>
          <a:endParaRPr lang="en-US"/>
        </a:p>
      </dgm:t>
    </dgm:pt>
    <dgm:pt modelId="{4D4BE846-BFF6-CC49-B289-8D5F97A61B3B}" type="sibTrans" cxnId="{CF9495C9-C7A7-FF44-ACEB-E4FD74CB449F}">
      <dgm:prSet/>
      <dgm:spPr/>
      <dgm:t>
        <a:bodyPr/>
        <a:lstStyle/>
        <a:p>
          <a:endParaRPr lang="en-US"/>
        </a:p>
      </dgm:t>
    </dgm:pt>
    <dgm:pt modelId="{C745487D-18C9-644C-9429-E985B3AC519D}">
      <dgm:prSet phldrT="[Text]"/>
      <dgm:spPr/>
      <dgm:t>
        <a:bodyPr/>
        <a:lstStyle/>
        <a:p>
          <a:r>
            <a:rPr lang="en-US" dirty="0" smtClean="0"/>
            <a:t>Ethics Consultants</a:t>
          </a:r>
          <a:endParaRPr lang="en-US" dirty="0"/>
        </a:p>
      </dgm:t>
    </dgm:pt>
    <dgm:pt modelId="{221E95F2-4241-A449-B535-4D7FFD73B5AE}" type="parTrans" cxnId="{4BF60BF2-8A57-3F4B-894F-A340064B631C}">
      <dgm:prSet/>
      <dgm:spPr/>
      <dgm:t>
        <a:bodyPr/>
        <a:lstStyle/>
        <a:p>
          <a:endParaRPr lang="en-US"/>
        </a:p>
      </dgm:t>
    </dgm:pt>
    <dgm:pt modelId="{3FAF2BF5-6823-E24F-8E5B-644E47414A4D}" type="sibTrans" cxnId="{4BF60BF2-8A57-3F4B-894F-A340064B631C}">
      <dgm:prSet/>
      <dgm:spPr/>
      <dgm:t>
        <a:bodyPr/>
        <a:lstStyle/>
        <a:p>
          <a:endParaRPr lang="en-US"/>
        </a:p>
      </dgm:t>
    </dgm:pt>
    <dgm:pt modelId="{71466325-0EF6-1D46-B763-78377F1C2272}">
      <dgm:prSet phldrT="[Text]"/>
      <dgm:spPr/>
      <dgm:t>
        <a:bodyPr/>
        <a:lstStyle/>
        <a:p>
          <a:r>
            <a:rPr lang="en-US" dirty="0" smtClean="0"/>
            <a:t>Ethics Education and Training</a:t>
          </a:r>
          <a:endParaRPr lang="en-US" dirty="0"/>
        </a:p>
      </dgm:t>
    </dgm:pt>
    <dgm:pt modelId="{89F4F088-5D2D-D541-AA61-E1642018D4D8}" type="parTrans" cxnId="{0B87040C-BE59-F946-95D3-9539B76FA234}">
      <dgm:prSet/>
      <dgm:spPr/>
      <dgm:t>
        <a:bodyPr/>
        <a:lstStyle/>
        <a:p>
          <a:endParaRPr lang="en-US"/>
        </a:p>
      </dgm:t>
    </dgm:pt>
    <dgm:pt modelId="{8C5A2AFB-7B98-DC44-8E56-7FCB11F16616}" type="sibTrans" cxnId="{0B87040C-BE59-F946-95D3-9539B76FA234}">
      <dgm:prSet/>
      <dgm:spPr/>
      <dgm:t>
        <a:bodyPr/>
        <a:lstStyle/>
        <a:p>
          <a:endParaRPr lang="en-US"/>
        </a:p>
      </dgm:t>
    </dgm:pt>
    <dgm:pt modelId="{C4E2E8D5-AA2B-0940-AE48-B60EA8D8872C}">
      <dgm:prSet phldrT="[Text]"/>
      <dgm:spPr/>
      <dgm:t>
        <a:bodyPr/>
        <a:lstStyle/>
        <a:p>
          <a:r>
            <a:rPr lang="en-US" dirty="0" smtClean="0"/>
            <a:t>Stakeholder consultation dialogue and partnership programs</a:t>
          </a:r>
          <a:endParaRPr lang="en-US" dirty="0"/>
        </a:p>
      </dgm:t>
    </dgm:pt>
    <dgm:pt modelId="{91CF9D2C-04F9-5742-B582-6BA59ADA7C6A}" type="parTrans" cxnId="{F74550F5-46A9-0B4C-BDE6-B9EB01171C12}">
      <dgm:prSet/>
      <dgm:spPr/>
      <dgm:t>
        <a:bodyPr/>
        <a:lstStyle/>
        <a:p>
          <a:endParaRPr lang="en-US"/>
        </a:p>
      </dgm:t>
    </dgm:pt>
    <dgm:pt modelId="{1B966BE5-7EFE-C047-9486-4F9755F48E5D}" type="sibTrans" cxnId="{F74550F5-46A9-0B4C-BDE6-B9EB01171C12}">
      <dgm:prSet/>
      <dgm:spPr/>
      <dgm:t>
        <a:bodyPr/>
        <a:lstStyle/>
        <a:p>
          <a:endParaRPr lang="en-US"/>
        </a:p>
      </dgm:t>
    </dgm:pt>
    <dgm:pt modelId="{914973B2-5697-7A42-BADC-5B7ABEC91B6E}">
      <dgm:prSet phldrT="[Text]"/>
      <dgm:spPr/>
      <dgm:t>
        <a:bodyPr/>
        <a:lstStyle/>
        <a:p>
          <a:r>
            <a:rPr lang="en-US" dirty="0" smtClean="0"/>
            <a:t>Auditing, Accounting and Reporting</a:t>
          </a:r>
          <a:endParaRPr lang="en-US" dirty="0"/>
        </a:p>
      </dgm:t>
    </dgm:pt>
    <dgm:pt modelId="{52A35A66-2E8D-2E4E-8DBC-1897A83FB911}" type="parTrans" cxnId="{A57273FB-8670-9242-864A-CA18393DAF24}">
      <dgm:prSet/>
      <dgm:spPr/>
      <dgm:t>
        <a:bodyPr/>
        <a:lstStyle/>
        <a:p>
          <a:endParaRPr lang="en-US"/>
        </a:p>
      </dgm:t>
    </dgm:pt>
    <dgm:pt modelId="{248CD507-CF1F-3543-A5AD-B6FC000CDE36}" type="sibTrans" cxnId="{A57273FB-8670-9242-864A-CA18393DAF24}">
      <dgm:prSet/>
      <dgm:spPr/>
      <dgm:t>
        <a:bodyPr/>
        <a:lstStyle/>
        <a:p>
          <a:endParaRPr lang="en-US"/>
        </a:p>
      </dgm:t>
    </dgm:pt>
    <dgm:pt modelId="{3E1CC9D0-2847-DA4C-AB09-725E89452E4F}" type="pres">
      <dgm:prSet presAssocID="{B7A7877A-A79B-E348-AEF9-76A325AFD078}" presName="cycle" presStyleCnt="0">
        <dgm:presLayoutVars>
          <dgm:chMax val="1"/>
          <dgm:dir/>
          <dgm:animLvl val="ctr"/>
          <dgm:resizeHandles val="exact"/>
        </dgm:presLayoutVars>
      </dgm:prSet>
      <dgm:spPr/>
      <dgm:t>
        <a:bodyPr/>
        <a:lstStyle/>
        <a:p>
          <a:endParaRPr lang="en-US"/>
        </a:p>
      </dgm:t>
    </dgm:pt>
    <dgm:pt modelId="{EB438BD2-3EA3-BD41-B648-9C7A95A46F81}" type="pres">
      <dgm:prSet presAssocID="{BCD3DF78-2063-C943-9073-D11B3875F4AE}" presName="centerShape" presStyleLbl="node0" presStyleIdx="0" presStyleCnt="1"/>
      <dgm:spPr/>
      <dgm:t>
        <a:bodyPr/>
        <a:lstStyle/>
        <a:p>
          <a:endParaRPr lang="en-US"/>
        </a:p>
      </dgm:t>
    </dgm:pt>
    <dgm:pt modelId="{5B3A542F-F8D8-0148-9D1A-7A8582BE0943}" type="pres">
      <dgm:prSet presAssocID="{F648F6F2-E8D8-DC46-84D9-5D7566FFAAB8}" presName="parTrans" presStyleLbl="bgSibTrans2D1" presStyleIdx="0" presStyleCnt="9"/>
      <dgm:spPr/>
      <dgm:t>
        <a:bodyPr/>
        <a:lstStyle/>
        <a:p>
          <a:endParaRPr lang="en-US"/>
        </a:p>
      </dgm:t>
    </dgm:pt>
    <dgm:pt modelId="{61F2B1E6-1239-CE4F-904C-50A5615E873D}" type="pres">
      <dgm:prSet presAssocID="{DA817575-CEFE-154F-8401-EB82F10E10F8}" presName="node" presStyleLbl="node1" presStyleIdx="0" presStyleCnt="9">
        <dgm:presLayoutVars>
          <dgm:bulletEnabled val="1"/>
        </dgm:presLayoutVars>
      </dgm:prSet>
      <dgm:spPr/>
      <dgm:t>
        <a:bodyPr/>
        <a:lstStyle/>
        <a:p>
          <a:endParaRPr lang="en-US"/>
        </a:p>
      </dgm:t>
    </dgm:pt>
    <dgm:pt modelId="{921A1EFF-D701-BE40-9C26-4A90E92DA7BA}" type="pres">
      <dgm:prSet presAssocID="{2EA2E819-548C-C44F-8D9B-DA35AC5A9EF9}" presName="parTrans" presStyleLbl="bgSibTrans2D1" presStyleIdx="1" presStyleCnt="9"/>
      <dgm:spPr/>
      <dgm:t>
        <a:bodyPr/>
        <a:lstStyle/>
        <a:p>
          <a:endParaRPr lang="en-US"/>
        </a:p>
      </dgm:t>
    </dgm:pt>
    <dgm:pt modelId="{7BEE6673-AF3D-A04A-AC0E-0DA9BB8BAE1E}" type="pres">
      <dgm:prSet presAssocID="{3B05C1B8-F81F-C049-8A2A-09BC4E6F34BD}" presName="node" presStyleLbl="node1" presStyleIdx="1" presStyleCnt="9">
        <dgm:presLayoutVars>
          <dgm:bulletEnabled val="1"/>
        </dgm:presLayoutVars>
      </dgm:prSet>
      <dgm:spPr/>
      <dgm:t>
        <a:bodyPr/>
        <a:lstStyle/>
        <a:p>
          <a:endParaRPr lang="en-US"/>
        </a:p>
      </dgm:t>
    </dgm:pt>
    <dgm:pt modelId="{F2139AC8-5CE8-3243-A04B-BA25600D03DC}" type="pres">
      <dgm:prSet presAssocID="{7F70BFCF-D6FE-FD44-B693-313C5CA34C74}" presName="parTrans" presStyleLbl="bgSibTrans2D1" presStyleIdx="2" presStyleCnt="9"/>
      <dgm:spPr/>
      <dgm:t>
        <a:bodyPr/>
        <a:lstStyle/>
        <a:p>
          <a:endParaRPr lang="en-US"/>
        </a:p>
      </dgm:t>
    </dgm:pt>
    <dgm:pt modelId="{BF4978DA-0A40-1648-8379-8DC761C871B4}" type="pres">
      <dgm:prSet presAssocID="{FB8D8DAE-7921-5448-9CA4-E76A149A99C6}" presName="node" presStyleLbl="node1" presStyleIdx="2" presStyleCnt="9">
        <dgm:presLayoutVars>
          <dgm:bulletEnabled val="1"/>
        </dgm:presLayoutVars>
      </dgm:prSet>
      <dgm:spPr/>
      <dgm:t>
        <a:bodyPr/>
        <a:lstStyle/>
        <a:p>
          <a:endParaRPr lang="en-US"/>
        </a:p>
      </dgm:t>
    </dgm:pt>
    <dgm:pt modelId="{F0BE0CA1-BA69-D647-AB0A-9A80311EC7CD}" type="pres">
      <dgm:prSet presAssocID="{29899AF9-9363-454A-8F8A-8331B6F8EC19}" presName="parTrans" presStyleLbl="bgSibTrans2D1" presStyleIdx="3" presStyleCnt="9"/>
      <dgm:spPr/>
      <dgm:t>
        <a:bodyPr/>
        <a:lstStyle/>
        <a:p>
          <a:endParaRPr lang="en-US"/>
        </a:p>
      </dgm:t>
    </dgm:pt>
    <dgm:pt modelId="{93ACEB88-C487-3E4C-8766-DFA53922670C}" type="pres">
      <dgm:prSet presAssocID="{AA3B0BFC-4B6C-8B4C-BD12-8BCCE176EAF3}" presName="node" presStyleLbl="node1" presStyleIdx="3" presStyleCnt="9">
        <dgm:presLayoutVars>
          <dgm:bulletEnabled val="1"/>
        </dgm:presLayoutVars>
      </dgm:prSet>
      <dgm:spPr/>
      <dgm:t>
        <a:bodyPr/>
        <a:lstStyle/>
        <a:p>
          <a:endParaRPr lang="en-US"/>
        </a:p>
      </dgm:t>
    </dgm:pt>
    <dgm:pt modelId="{E0DA8D6E-D901-0648-A608-02C72FD18F42}" type="pres">
      <dgm:prSet presAssocID="{5DC4B8DB-BFC3-274D-AE8B-1B4F58760BE1}" presName="parTrans" presStyleLbl="bgSibTrans2D1" presStyleIdx="4" presStyleCnt="9"/>
      <dgm:spPr/>
      <dgm:t>
        <a:bodyPr/>
        <a:lstStyle/>
        <a:p>
          <a:endParaRPr lang="en-US"/>
        </a:p>
      </dgm:t>
    </dgm:pt>
    <dgm:pt modelId="{C1441A0C-F1D6-BD47-9155-84FCCA245D26}" type="pres">
      <dgm:prSet presAssocID="{1B967CA5-DE29-784E-96AF-90463683FAC6}" presName="node" presStyleLbl="node1" presStyleIdx="4" presStyleCnt="9">
        <dgm:presLayoutVars>
          <dgm:bulletEnabled val="1"/>
        </dgm:presLayoutVars>
      </dgm:prSet>
      <dgm:spPr/>
      <dgm:t>
        <a:bodyPr/>
        <a:lstStyle/>
        <a:p>
          <a:endParaRPr lang="en-US"/>
        </a:p>
      </dgm:t>
    </dgm:pt>
    <dgm:pt modelId="{5054B647-02A5-E74C-88A8-6C099CBF34D2}" type="pres">
      <dgm:prSet presAssocID="{221E95F2-4241-A449-B535-4D7FFD73B5AE}" presName="parTrans" presStyleLbl="bgSibTrans2D1" presStyleIdx="5" presStyleCnt="9"/>
      <dgm:spPr/>
      <dgm:t>
        <a:bodyPr/>
        <a:lstStyle/>
        <a:p>
          <a:endParaRPr lang="en-US"/>
        </a:p>
      </dgm:t>
    </dgm:pt>
    <dgm:pt modelId="{E9AB52EA-2783-BF4B-B9BC-4780EB2025AE}" type="pres">
      <dgm:prSet presAssocID="{C745487D-18C9-644C-9429-E985B3AC519D}" presName="node" presStyleLbl="node1" presStyleIdx="5" presStyleCnt="9">
        <dgm:presLayoutVars>
          <dgm:bulletEnabled val="1"/>
        </dgm:presLayoutVars>
      </dgm:prSet>
      <dgm:spPr/>
      <dgm:t>
        <a:bodyPr/>
        <a:lstStyle/>
        <a:p>
          <a:endParaRPr lang="en-US"/>
        </a:p>
      </dgm:t>
    </dgm:pt>
    <dgm:pt modelId="{49C66455-B98C-0E48-8B2A-54E338C67B78}" type="pres">
      <dgm:prSet presAssocID="{89F4F088-5D2D-D541-AA61-E1642018D4D8}" presName="parTrans" presStyleLbl="bgSibTrans2D1" presStyleIdx="6" presStyleCnt="9"/>
      <dgm:spPr/>
      <dgm:t>
        <a:bodyPr/>
        <a:lstStyle/>
        <a:p>
          <a:endParaRPr lang="en-US"/>
        </a:p>
      </dgm:t>
    </dgm:pt>
    <dgm:pt modelId="{70378D2E-A3C9-4F48-B0E6-EDA7DB17064F}" type="pres">
      <dgm:prSet presAssocID="{71466325-0EF6-1D46-B763-78377F1C2272}" presName="node" presStyleLbl="node1" presStyleIdx="6" presStyleCnt="9">
        <dgm:presLayoutVars>
          <dgm:bulletEnabled val="1"/>
        </dgm:presLayoutVars>
      </dgm:prSet>
      <dgm:spPr/>
      <dgm:t>
        <a:bodyPr/>
        <a:lstStyle/>
        <a:p>
          <a:endParaRPr lang="en-US"/>
        </a:p>
      </dgm:t>
    </dgm:pt>
    <dgm:pt modelId="{9A778986-ED88-D941-B52D-ABAC3412817A}" type="pres">
      <dgm:prSet presAssocID="{91CF9D2C-04F9-5742-B582-6BA59ADA7C6A}" presName="parTrans" presStyleLbl="bgSibTrans2D1" presStyleIdx="7" presStyleCnt="9"/>
      <dgm:spPr/>
      <dgm:t>
        <a:bodyPr/>
        <a:lstStyle/>
        <a:p>
          <a:endParaRPr lang="en-US"/>
        </a:p>
      </dgm:t>
    </dgm:pt>
    <dgm:pt modelId="{9AF62591-B6B8-8A44-8661-99D135B40A53}" type="pres">
      <dgm:prSet presAssocID="{C4E2E8D5-AA2B-0940-AE48-B60EA8D8872C}" presName="node" presStyleLbl="node1" presStyleIdx="7" presStyleCnt="9">
        <dgm:presLayoutVars>
          <dgm:bulletEnabled val="1"/>
        </dgm:presLayoutVars>
      </dgm:prSet>
      <dgm:spPr/>
      <dgm:t>
        <a:bodyPr/>
        <a:lstStyle/>
        <a:p>
          <a:endParaRPr lang="en-US"/>
        </a:p>
      </dgm:t>
    </dgm:pt>
    <dgm:pt modelId="{74BBE663-9430-4B41-805A-81B7E931BD5F}" type="pres">
      <dgm:prSet presAssocID="{52A35A66-2E8D-2E4E-8DBC-1897A83FB911}" presName="parTrans" presStyleLbl="bgSibTrans2D1" presStyleIdx="8" presStyleCnt="9"/>
      <dgm:spPr/>
      <dgm:t>
        <a:bodyPr/>
        <a:lstStyle/>
        <a:p>
          <a:endParaRPr lang="en-US"/>
        </a:p>
      </dgm:t>
    </dgm:pt>
    <dgm:pt modelId="{E0BB95B9-5848-1042-87EC-267629B8AA1A}" type="pres">
      <dgm:prSet presAssocID="{914973B2-5697-7A42-BADC-5B7ABEC91B6E}" presName="node" presStyleLbl="node1" presStyleIdx="8" presStyleCnt="9">
        <dgm:presLayoutVars>
          <dgm:bulletEnabled val="1"/>
        </dgm:presLayoutVars>
      </dgm:prSet>
      <dgm:spPr/>
      <dgm:t>
        <a:bodyPr/>
        <a:lstStyle/>
        <a:p>
          <a:endParaRPr lang="en-US"/>
        </a:p>
      </dgm:t>
    </dgm:pt>
  </dgm:ptLst>
  <dgm:cxnLst>
    <dgm:cxn modelId="{A57273FB-8670-9242-864A-CA18393DAF24}" srcId="{BCD3DF78-2063-C943-9073-D11B3875F4AE}" destId="{914973B2-5697-7A42-BADC-5B7ABEC91B6E}" srcOrd="8" destOrd="0" parTransId="{52A35A66-2E8D-2E4E-8DBC-1897A83FB911}" sibTransId="{248CD507-CF1F-3543-A5AD-B6FC000CDE36}"/>
    <dgm:cxn modelId="{8BABCC7B-803F-4000-9459-FA026654F444}" type="presOf" srcId="{89F4F088-5D2D-D541-AA61-E1642018D4D8}" destId="{49C66455-B98C-0E48-8B2A-54E338C67B78}" srcOrd="0" destOrd="0" presId="urn:microsoft.com/office/officeart/2005/8/layout/radial4"/>
    <dgm:cxn modelId="{75EDCC64-9E01-4FD9-8D89-2E9CCB3F7A43}" type="presOf" srcId="{3B05C1B8-F81F-C049-8A2A-09BC4E6F34BD}" destId="{7BEE6673-AF3D-A04A-AC0E-0DA9BB8BAE1E}" srcOrd="0" destOrd="0" presId="urn:microsoft.com/office/officeart/2005/8/layout/radial4"/>
    <dgm:cxn modelId="{FDED24EB-31AB-F549-945C-481F095EA30E}" srcId="{BCD3DF78-2063-C943-9073-D11B3875F4AE}" destId="{3B05C1B8-F81F-C049-8A2A-09BC4E6F34BD}" srcOrd="1" destOrd="0" parTransId="{2EA2E819-548C-C44F-8D9B-DA35AC5A9EF9}" sibTransId="{589FB4F8-DC8F-8C4C-AF11-538E65752655}"/>
    <dgm:cxn modelId="{4B57C960-227F-400E-B8B0-4532503E0185}" type="presOf" srcId="{1B967CA5-DE29-784E-96AF-90463683FAC6}" destId="{C1441A0C-F1D6-BD47-9155-84FCCA245D26}" srcOrd="0" destOrd="0" presId="urn:microsoft.com/office/officeart/2005/8/layout/radial4"/>
    <dgm:cxn modelId="{CF9495C9-C7A7-FF44-ACEB-E4FD74CB449F}" srcId="{BCD3DF78-2063-C943-9073-D11B3875F4AE}" destId="{1B967CA5-DE29-784E-96AF-90463683FAC6}" srcOrd="4" destOrd="0" parTransId="{5DC4B8DB-BFC3-274D-AE8B-1B4F58760BE1}" sibTransId="{4D4BE846-BFF6-CC49-B289-8D5F97A61B3B}"/>
    <dgm:cxn modelId="{67953781-9BB9-4456-8262-1237AE3FF9DC}" type="presOf" srcId="{91CF9D2C-04F9-5742-B582-6BA59ADA7C6A}" destId="{9A778986-ED88-D941-B52D-ABAC3412817A}" srcOrd="0" destOrd="0" presId="urn:microsoft.com/office/officeart/2005/8/layout/radial4"/>
    <dgm:cxn modelId="{4BF60BF2-8A57-3F4B-894F-A340064B631C}" srcId="{BCD3DF78-2063-C943-9073-D11B3875F4AE}" destId="{C745487D-18C9-644C-9429-E985B3AC519D}" srcOrd="5" destOrd="0" parTransId="{221E95F2-4241-A449-B535-4D7FFD73B5AE}" sibTransId="{3FAF2BF5-6823-E24F-8E5B-644E47414A4D}"/>
    <dgm:cxn modelId="{78A0183F-7BC7-734D-AD4F-DE8E9A2AA560}" srcId="{BCD3DF78-2063-C943-9073-D11B3875F4AE}" destId="{DA817575-CEFE-154F-8401-EB82F10E10F8}" srcOrd="0" destOrd="0" parTransId="{F648F6F2-E8D8-DC46-84D9-5D7566FFAAB8}" sibTransId="{3733EF7C-AA75-9241-A967-FB3A2CF183F4}"/>
    <dgm:cxn modelId="{EA74BE98-2460-41CF-8958-499C8C868F26}" type="presOf" srcId="{221E95F2-4241-A449-B535-4D7FFD73B5AE}" destId="{5054B647-02A5-E74C-88A8-6C099CBF34D2}" srcOrd="0" destOrd="0" presId="urn:microsoft.com/office/officeart/2005/8/layout/radial4"/>
    <dgm:cxn modelId="{6EBA20F3-EF8F-4B90-8FED-F01B2FB5AEC7}" type="presOf" srcId="{AA3B0BFC-4B6C-8B4C-BD12-8BCCE176EAF3}" destId="{93ACEB88-C487-3E4C-8766-DFA53922670C}" srcOrd="0" destOrd="0" presId="urn:microsoft.com/office/officeart/2005/8/layout/radial4"/>
    <dgm:cxn modelId="{0B87040C-BE59-F946-95D3-9539B76FA234}" srcId="{BCD3DF78-2063-C943-9073-D11B3875F4AE}" destId="{71466325-0EF6-1D46-B763-78377F1C2272}" srcOrd="6" destOrd="0" parTransId="{89F4F088-5D2D-D541-AA61-E1642018D4D8}" sibTransId="{8C5A2AFB-7B98-DC44-8E56-7FCB11F16616}"/>
    <dgm:cxn modelId="{D7CC87B1-95DB-2644-870E-63F3C50700F3}" srcId="{BCD3DF78-2063-C943-9073-D11B3875F4AE}" destId="{FB8D8DAE-7921-5448-9CA4-E76A149A99C6}" srcOrd="2" destOrd="0" parTransId="{7F70BFCF-D6FE-FD44-B693-313C5CA34C74}" sibTransId="{A2CC6250-D1D9-6B4F-82C1-C92DBF4CEAAF}"/>
    <dgm:cxn modelId="{4B81409A-805E-44D2-88CB-91EF3E39D327}" type="presOf" srcId="{71466325-0EF6-1D46-B763-78377F1C2272}" destId="{70378D2E-A3C9-4F48-B0E6-EDA7DB17064F}" srcOrd="0" destOrd="0" presId="urn:microsoft.com/office/officeart/2005/8/layout/radial4"/>
    <dgm:cxn modelId="{9FD8AD02-1A94-4C36-9F45-992E0E735B77}" type="presOf" srcId="{C4E2E8D5-AA2B-0940-AE48-B60EA8D8872C}" destId="{9AF62591-B6B8-8A44-8661-99D135B40A53}" srcOrd="0" destOrd="0" presId="urn:microsoft.com/office/officeart/2005/8/layout/radial4"/>
    <dgm:cxn modelId="{8E3CEA7B-0F17-4A84-8C9F-F92FE022F9B9}" type="presOf" srcId="{29899AF9-9363-454A-8F8A-8331B6F8EC19}" destId="{F0BE0CA1-BA69-D647-AB0A-9A80311EC7CD}" srcOrd="0" destOrd="0" presId="urn:microsoft.com/office/officeart/2005/8/layout/radial4"/>
    <dgm:cxn modelId="{0E08CFDB-B3B7-4467-87FC-BD896FBDAAE6}" type="presOf" srcId="{C745487D-18C9-644C-9429-E985B3AC519D}" destId="{E9AB52EA-2783-BF4B-B9BC-4780EB2025AE}" srcOrd="0" destOrd="0" presId="urn:microsoft.com/office/officeart/2005/8/layout/radial4"/>
    <dgm:cxn modelId="{F3569AB5-5368-4A49-BA87-78D38895DEAA}" type="presOf" srcId="{7F70BFCF-D6FE-FD44-B693-313C5CA34C74}" destId="{F2139AC8-5CE8-3243-A04B-BA25600D03DC}" srcOrd="0" destOrd="0" presId="urn:microsoft.com/office/officeart/2005/8/layout/radial4"/>
    <dgm:cxn modelId="{0E31FABF-CB51-4CC9-96BE-F79B1FB0F2A8}" type="presOf" srcId="{F648F6F2-E8D8-DC46-84D9-5D7566FFAAB8}" destId="{5B3A542F-F8D8-0148-9D1A-7A8582BE0943}" srcOrd="0" destOrd="0" presId="urn:microsoft.com/office/officeart/2005/8/layout/radial4"/>
    <dgm:cxn modelId="{319A9320-97AF-4EE0-8181-B16B3AF6C385}" type="presOf" srcId="{5DC4B8DB-BFC3-274D-AE8B-1B4F58760BE1}" destId="{E0DA8D6E-D901-0648-A608-02C72FD18F42}" srcOrd="0" destOrd="0" presId="urn:microsoft.com/office/officeart/2005/8/layout/radial4"/>
    <dgm:cxn modelId="{C131979D-7421-4348-AACD-A5FF7A051242}" srcId="{BCD3DF78-2063-C943-9073-D11B3875F4AE}" destId="{AA3B0BFC-4B6C-8B4C-BD12-8BCCE176EAF3}" srcOrd="3" destOrd="0" parTransId="{29899AF9-9363-454A-8F8A-8331B6F8EC19}" sibTransId="{566837CC-70F7-9A46-A2F8-911378AF60A2}"/>
    <dgm:cxn modelId="{F74550F5-46A9-0B4C-BDE6-B9EB01171C12}" srcId="{BCD3DF78-2063-C943-9073-D11B3875F4AE}" destId="{C4E2E8D5-AA2B-0940-AE48-B60EA8D8872C}" srcOrd="7" destOrd="0" parTransId="{91CF9D2C-04F9-5742-B582-6BA59ADA7C6A}" sibTransId="{1B966BE5-7EFE-C047-9486-4F9755F48E5D}"/>
    <dgm:cxn modelId="{4471B869-3555-485F-8AD7-D69EA4C5CA60}" type="presOf" srcId="{FB8D8DAE-7921-5448-9CA4-E76A149A99C6}" destId="{BF4978DA-0A40-1648-8379-8DC761C871B4}" srcOrd="0" destOrd="0" presId="urn:microsoft.com/office/officeart/2005/8/layout/radial4"/>
    <dgm:cxn modelId="{15AC75CB-256D-4C19-95D1-28291A4A331C}" type="presOf" srcId="{914973B2-5697-7A42-BADC-5B7ABEC91B6E}" destId="{E0BB95B9-5848-1042-87EC-267629B8AA1A}" srcOrd="0" destOrd="0" presId="urn:microsoft.com/office/officeart/2005/8/layout/radial4"/>
    <dgm:cxn modelId="{CCECA1F3-ABA2-4F42-84BA-09069023330F}" srcId="{B7A7877A-A79B-E348-AEF9-76A325AFD078}" destId="{BCD3DF78-2063-C943-9073-D11B3875F4AE}" srcOrd="0" destOrd="0" parTransId="{7EB04169-C643-DD45-99E9-C50CA56385F5}" sibTransId="{764D57D1-EDDB-D64C-8C4F-6954068F2AC5}"/>
    <dgm:cxn modelId="{85A77D85-13AE-4235-946D-693CA3D7548D}" type="presOf" srcId="{BCD3DF78-2063-C943-9073-D11B3875F4AE}" destId="{EB438BD2-3EA3-BD41-B648-9C7A95A46F81}" srcOrd="0" destOrd="0" presId="urn:microsoft.com/office/officeart/2005/8/layout/radial4"/>
    <dgm:cxn modelId="{0144716C-51A5-4C40-8827-552B985335D4}" type="presOf" srcId="{B7A7877A-A79B-E348-AEF9-76A325AFD078}" destId="{3E1CC9D0-2847-DA4C-AB09-725E89452E4F}" srcOrd="0" destOrd="0" presId="urn:microsoft.com/office/officeart/2005/8/layout/radial4"/>
    <dgm:cxn modelId="{10396897-3548-4B24-A5A8-6CCD979FBAAA}" type="presOf" srcId="{DA817575-CEFE-154F-8401-EB82F10E10F8}" destId="{61F2B1E6-1239-CE4F-904C-50A5615E873D}" srcOrd="0" destOrd="0" presId="urn:microsoft.com/office/officeart/2005/8/layout/radial4"/>
    <dgm:cxn modelId="{774D7525-7A86-497C-916C-56EEE795AFF2}" type="presOf" srcId="{52A35A66-2E8D-2E4E-8DBC-1897A83FB911}" destId="{74BBE663-9430-4B41-805A-81B7E931BD5F}" srcOrd="0" destOrd="0" presId="urn:microsoft.com/office/officeart/2005/8/layout/radial4"/>
    <dgm:cxn modelId="{2F3C4BAA-91E5-4CC5-96A3-A9AACEC27638}" type="presOf" srcId="{2EA2E819-548C-C44F-8D9B-DA35AC5A9EF9}" destId="{921A1EFF-D701-BE40-9C26-4A90E92DA7BA}" srcOrd="0" destOrd="0" presId="urn:microsoft.com/office/officeart/2005/8/layout/radial4"/>
    <dgm:cxn modelId="{344A70EB-33B8-454E-A42A-90C2FAAAD536}" type="presParOf" srcId="{3E1CC9D0-2847-DA4C-AB09-725E89452E4F}" destId="{EB438BD2-3EA3-BD41-B648-9C7A95A46F81}" srcOrd="0" destOrd="0" presId="urn:microsoft.com/office/officeart/2005/8/layout/radial4"/>
    <dgm:cxn modelId="{6B9EE5A4-FD7C-4142-9E68-AC84B9689E55}" type="presParOf" srcId="{3E1CC9D0-2847-DA4C-AB09-725E89452E4F}" destId="{5B3A542F-F8D8-0148-9D1A-7A8582BE0943}" srcOrd="1" destOrd="0" presId="urn:microsoft.com/office/officeart/2005/8/layout/radial4"/>
    <dgm:cxn modelId="{9006F68E-7161-4BDE-B60C-892981209F86}" type="presParOf" srcId="{3E1CC9D0-2847-DA4C-AB09-725E89452E4F}" destId="{61F2B1E6-1239-CE4F-904C-50A5615E873D}" srcOrd="2" destOrd="0" presId="urn:microsoft.com/office/officeart/2005/8/layout/radial4"/>
    <dgm:cxn modelId="{8735D1D0-17D6-41C7-AC9B-10EF761CFFFB}" type="presParOf" srcId="{3E1CC9D0-2847-DA4C-AB09-725E89452E4F}" destId="{921A1EFF-D701-BE40-9C26-4A90E92DA7BA}" srcOrd="3" destOrd="0" presId="urn:microsoft.com/office/officeart/2005/8/layout/radial4"/>
    <dgm:cxn modelId="{D7C296E6-8AB9-4A51-B61D-DB7B03E2CD93}" type="presParOf" srcId="{3E1CC9D0-2847-DA4C-AB09-725E89452E4F}" destId="{7BEE6673-AF3D-A04A-AC0E-0DA9BB8BAE1E}" srcOrd="4" destOrd="0" presId="urn:microsoft.com/office/officeart/2005/8/layout/radial4"/>
    <dgm:cxn modelId="{8FA94F0B-0942-4015-BD62-65442FB5DDF5}" type="presParOf" srcId="{3E1CC9D0-2847-DA4C-AB09-725E89452E4F}" destId="{F2139AC8-5CE8-3243-A04B-BA25600D03DC}" srcOrd="5" destOrd="0" presId="urn:microsoft.com/office/officeart/2005/8/layout/radial4"/>
    <dgm:cxn modelId="{F14413C4-F0BF-4CC5-9433-7F087251797E}" type="presParOf" srcId="{3E1CC9D0-2847-DA4C-AB09-725E89452E4F}" destId="{BF4978DA-0A40-1648-8379-8DC761C871B4}" srcOrd="6" destOrd="0" presId="urn:microsoft.com/office/officeart/2005/8/layout/radial4"/>
    <dgm:cxn modelId="{48FD6565-DF38-4CC7-863F-CC5414849655}" type="presParOf" srcId="{3E1CC9D0-2847-DA4C-AB09-725E89452E4F}" destId="{F0BE0CA1-BA69-D647-AB0A-9A80311EC7CD}" srcOrd="7" destOrd="0" presId="urn:microsoft.com/office/officeart/2005/8/layout/radial4"/>
    <dgm:cxn modelId="{4C5F1332-D1CE-4735-BD38-36D43D588E65}" type="presParOf" srcId="{3E1CC9D0-2847-DA4C-AB09-725E89452E4F}" destId="{93ACEB88-C487-3E4C-8766-DFA53922670C}" srcOrd="8" destOrd="0" presId="urn:microsoft.com/office/officeart/2005/8/layout/radial4"/>
    <dgm:cxn modelId="{5D660279-CBBB-41B4-A9D6-D36F4E535AD0}" type="presParOf" srcId="{3E1CC9D0-2847-DA4C-AB09-725E89452E4F}" destId="{E0DA8D6E-D901-0648-A608-02C72FD18F42}" srcOrd="9" destOrd="0" presId="urn:microsoft.com/office/officeart/2005/8/layout/radial4"/>
    <dgm:cxn modelId="{49CEC378-729B-438F-B1B9-C84993DEA9A0}" type="presParOf" srcId="{3E1CC9D0-2847-DA4C-AB09-725E89452E4F}" destId="{C1441A0C-F1D6-BD47-9155-84FCCA245D26}" srcOrd="10" destOrd="0" presId="urn:microsoft.com/office/officeart/2005/8/layout/radial4"/>
    <dgm:cxn modelId="{66225571-9815-4B30-8B22-3FC3E3DACB21}" type="presParOf" srcId="{3E1CC9D0-2847-DA4C-AB09-725E89452E4F}" destId="{5054B647-02A5-E74C-88A8-6C099CBF34D2}" srcOrd="11" destOrd="0" presId="urn:microsoft.com/office/officeart/2005/8/layout/radial4"/>
    <dgm:cxn modelId="{A76FC6C5-D512-41FA-BAF4-D5E893DD2E59}" type="presParOf" srcId="{3E1CC9D0-2847-DA4C-AB09-725E89452E4F}" destId="{E9AB52EA-2783-BF4B-B9BC-4780EB2025AE}" srcOrd="12" destOrd="0" presId="urn:microsoft.com/office/officeart/2005/8/layout/radial4"/>
    <dgm:cxn modelId="{C237F00E-1178-4FDE-B8A9-6E958499A5A0}" type="presParOf" srcId="{3E1CC9D0-2847-DA4C-AB09-725E89452E4F}" destId="{49C66455-B98C-0E48-8B2A-54E338C67B78}" srcOrd="13" destOrd="0" presId="urn:microsoft.com/office/officeart/2005/8/layout/radial4"/>
    <dgm:cxn modelId="{E38D63B7-CB3A-4069-918F-5F7EF0A675FE}" type="presParOf" srcId="{3E1CC9D0-2847-DA4C-AB09-725E89452E4F}" destId="{70378D2E-A3C9-4F48-B0E6-EDA7DB17064F}" srcOrd="14" destOrd="0" presId="urn:microsoft.com/office/officeart/2005/8/layout/radial4"/>
    <dgm:cxn modelId="{0718BDB8-5DB2-4FEC-8284-136B3CD96DD4}" type="presParOf" srcId="{3E1CC9D0-2847-DA4C-AB09-725E89452E4F}" destId="{9A778986-ED88-D941-B52D-ABAC3412817A}" srcOrd="15" destOrd="0" presId="urn:microsoft.com/office/officeart/2005/8/layout/radial4"/>
    <dgm:cxn modelId="{8D5AA9C5-C57A-4DC5-B697-7330B85BA3E3}" type="presParOf" srcId="{3E1CC9D0-2847-DA4C-AB09-725E89452E4F}" destId="{9AF62591-B6B8-8A44-8661-99D135B40A53}" srcOrd="16" destOrd="0" presId="urn:microsoft.com/office/officeart/2005/8/layout/radial4"/>
    <dgm:cxn modelId="{CA1BCBFF-B937-465E-BF3A-28D98DA49660}" type="presParOf" srcId="{3E1CC9D0-2847-DA4C-AB09-725E89452E4F}" destId="{74BBE663-9430-4B41-805A-81B7E931BD5F}" srcOrd="17" destOrd="0" presId="urn:microsoft.com/office/officeart/2005/8/layout/radial4"/>
    <dgm:cxn modelId="{8DE6A48C-3E70-4497-9BAC-468BFEEBCA50}" type="presParOf" srcId="{3E1CC9D0-2847-DA4C-AB09-725E89452E4F}" destId="{E0BB95B9-5848-1042-87EC-267629B8AA1A}" srcOrd="18"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7" csCatId="colorful" phldr="1"/>
      <dgm:spPr/>
      <dgm:t>
        <a:bodyPr/>
        <a:lstStyle/>
        <a:p>
          <a:endParaRPr lang="en-US"/>
        </a:p>
      </dgm:t>
    </dgm:pt>
    <dgm:pt modelId="{CDC986B8-D833-1643-B4FF-70111180F8EC}">
      <dgm:prSet phldrT="[Text]"/>
      <dgm:spPr/>
      <dgm:t>
        <a:bodyPr/>
        <a:lstStyle/>
        <a:p>
          <a:r>
            <a:rPr lang="en-US" dirty="0" smtClean="0"/>
            <a:t>Level 5	</a:t>
          </a:r>
          <a:endParaRPr lang="en-US" dirty="0"/>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n-US" b="1" dirty="0" smtClean="0"/>
            <a:t>PRINCIPLED</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n-US" dirty="0" smtClean="0"/>
            <a:t>Has industry leading practices and procedures with continuous improvement, quantifiable value from sustainability initiatives</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smtClean="0"/>
            <a:t>Level4</a:t>
          </a:r>
          <a:endParaRPr lang="en-US" dirty="0"/>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n-US" b="1" dirty="0" smtClean="0"/>
            <a:t>Essential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smtClean="0"/>
            <a:t>Organization demonstrates active interest, adopted policies and procedures for sustainability</a:t>
          </a:r>
          <a:endParaRPr lang="en-US" dirty="0"/>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smtClean="0"/>
            <a:t>Level 3</a:t>
          </a:r>
          <a:endParaRPr lang="en-US" dirty="0"/>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n-US" b="1" dirty="0" smtClean="0"/>
            <a:t>Foundational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n-US" dirty="0" smtClean="0"/>
            <a:t>Organization has formal policies, has identified formal processes and procedures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E5B7C9D8-E622-FC47-81BB-66B16DAC3E12}" srcId="{2E05062B-93AB-B045-A3C9-15C3B698E240}" destId="{891E769E-170E-E74E-8CAD-A60E96D3290A}" srcOrd="0" destOrd="0" parTransId="{6C310CDF-DFE7-4346-A934-F1CAA4F1C5FF}" sibTransId="{5C5B714E-5FFB-F04A-BE31-A3019C78DF2E}"/>
    <dgm:cxn modelId="{2A1C7267-882F-674B-AB8C-84C7F7B44813}" srcId="{891E769E-170E-E74E-8CAD-A60E96D3290A}" destId="{E0A31FE6-8E34-3A4B-92F8-8D8310D1D14D}" srcOrd="0" destOrd="0" parTransId="{6030084B-FCC9-434B-A46B-F5628B6DF447}" sibTransId="{BDBF7F94-9F49-ED41-8575-01777835909E}"/>
    <dgm:cxn modelId="{DF822150-0CFC-4778-A1EC-8F7D4C361576}" type="presOf" srcId="{77623762-A250-234F-B7C2-64F869394FA8}" destId="{90CE9211-F2F6-9940-A046-3CDF5F431285}" srcOrd="0" destOrd="0" presId="urn:microsoft.com/office/officeart/2005/8/layout/vList5"/>
    <dgm:cxn modelId="{D8A71F28-2A92-AA40-87F0-634BF859FB6D}" srcId="{7EE6D9DC-1FC5-444F-AA34-41B0664DA0D6}" destId="{D1863ABD-E1F7-8947-A5DF-09FD9CA3A2EA}" srcOrd="0" destOrd="0" parTransId="{AD4A2C37-750B-3D4E-9785-7C5F215F415A}" sibTransId="{BB948F23-2881-C544-BB75-ACE13FDB1B27}"/>
    <dgm:cxn modelId="{953371AC-3ED8-194D-8DC8-B565F96156A2}" srcId="{A0E4C2FE-850D-7042-B7E7-08B23EFE3F61}" destId="{CDC986B8-D833-1643-B4FF-70111180F8EC}" srcOrd="0" destOrd="0" parTransId="{41CD2B11-4B24-8346-9D14-DA89F8A94521}" sibTransId="{358B82A2-E364-3A40-A804-C71F56B83434}"/>
    <dgm:cxn modelId="{6512B2E4-5BFD-4DB5-AF4E-65774A4BF641}" type="presOf" srcId="{D55B1EDC-9E5D-6644-B637-FC70DDC7DC1D}" destId="{7381A256-799F-7A4A-BAF6-AA2266B9902D}" srcOrd="0" destOrd="0" presId="urn:microsoft.com/office/officeart/2005/8/layout/vList5"/>
    <dgm:cxn modelId="{FD577B8B-3912-484D-B8B9-C07FE3B4C8DC}" srcId="{A0E4C2FE-850D-7042-B7E7-08B23EFE3F61}" destId="{2E05062B-93AB-B045-A3C9-15C3B698E240}" srcOrd="1" destOrd="0" parTransId="{F4C6BF11-DC1D-4F4E-8F41-23D942B5583F}" sibTransId="{9E4D5FFC-DF65-D84C-B948-3FEEE3BD9E62}"/>
    <dgm:cxn modelId="{52DBDE01-83E5-4245-AC52-CC312CB3C46F}" srcId="{77623762-A250-234F-B7C2-64F869394FA8}" destId="{C71DD77A-3BDD-D548-96AE-7040B48849B9}" srcOrd="0" destOrd="0" parTransId="{2C343D49-1058-0A4A-ACC0-AA95EBAE91B5}" sibTransId="{BF83420B-E57D-7246-8A65-028748161AA2}"/>
    <dgm:cxn modelId="{A6D850B0-7C37-454A-82BA-9E9A6C4B2A86}" srcId="{CDC986B8-D833-1643-B4FF-70111180F8EC}" destId="{7EE6D9DC-1FC5-444F-AA34-41B0664DA0D6}" srcOrd="0" destOrd="0" parTransId="{7F07337D-FC2D-FD43-87ED-0900959C8B33}" sibTransId="{E86B9BB0-A1AA-2D4C-A820-41D01F4AC14E}"/>
    <dgm:cxn modelId="{5FECF5CC-2687-4127-BA01-4EFC92AF3254}" type="presOf" srcId="{7EE6D9DC-1FC5-444F-AA34-41B0664DA0D6}" destId="{873D8C03-BDA6-2A44-AFC7-9D4A81FF20E3}" srcOrd="0" destOrd="0" presId="urn:microsoft.com/office/officeart/2005/8/layout/vList5"/>
    <dgm:cxn modelId="{F7F21E66-F149-0D4C-B08A-A37F52527761}" srcId="{D55B1EDC-9E5D-6644-B637-FC70DDC7DC1D}" destId="{77623762-A250-234F-B7C2-64F869394FA8}" srcOrd="0" destOrd="0" parTransId="{9B1304B8-AE08-F747-A5F6-E096424E533E}" sibTransId="{C4DE8767-C372-1146-990C-4822FCC0BEDB}"/>
    <dgm:cxn modelId="{0A3BE35F-5848-4F67-8BC1-3B1C521A6A75}" type="presOf" srcId="{D1863ABD-E1F7-8947-A5DF-09FD9CA3A2EA}" destId="{873D8C03-BDA6-2A44-AFC7-9D4A81FF20E3}" srcOrd="0" destOrd="1" presId="urn:microsoft.com/office/officeart/2005/8/layout/vList5"/>
    <dgm:cxn modelId="{71F0E464-A010-4FB3-AAF8-A5DC1B454B16}" type="presOf" srcId="{A0E4C2FE-850D-7042-B7E7-08B23EFE3F61}" destId="{FD8F479A-085E-9B41-939B-3F8FB073B2B2}" srcOrd="0" destOrd="0" presId="urn:microsoft.com/office/officeart/2005/8/layout/vList5"/>
    <dgm:cxn modelId="{84E38830-3F22-4903-9676-3E6CB7F00A90}" type="presOf" srcId="{C71DD77A-3BDD-D548-96AE-7040B48849B9}" destId="{90CE9211-F2F6-9940-A046-3CDF5F431285}" srcOrd="0" destOrd="1"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819611DD-19CE-4C10-88D6-4A19AFDC4A3A}" type="presOf" srcId="{891E769E-170E-E74E-8CAD-A60E96D3290A}" destId="{C00949B6-7EF8-6043-9B10-FB4377665066}" srcOrd="0" destOrd="0" presId="urn:microsoft.com/office/officeart/2005/8/layout/vList5"/>
    <dgm:cxn modelId="{AEAA2B99-9E12-419C-B9EA-445D90CBD150}" type="presOf" srcId="{CDC986B8-D833-1643-B4FF-70111180F8EC}" destId="{21656D22-DA9B-184C-89E3-4C45D8ABD839}" srcOrd="0" destOrd="0" presId="urn:microsoft.com/office/officeart/2005/8/layout/vList5"/>
    <dgm:cxn modelId="{8E919110-27A3-436A-B5B4-54ED7848AC55}" type="presOf" srcId="{2E05062B-93AB-B045-A3C9-15C3B698E240}" destId="{741E6BA3-6A7F-4A42-AAC8-6042C092929A}" srcOrd="0" destOrd="0" presId="urn:microsoft.com/office/officeart/2005/8/layout/vList5"/>
    <dgm:cxn modelId="{5145C315-0C01-42E5-BEFE-65A9F1220BED}" type="presOf" srcId="{E0A31FE6-8E34-3A4B-92F8-8D8310D1D14D}" destId="{C00949B6-7EF8-6043-9B10-FB4377665066}" srcOrd="0" destOrd="1" presId="urn:microsoft.com/office/officeart/2005/8/layout/vList5"/>
    <dgm:cxn modelId="{0BD5D470-7D5D-4D78-A1A2-0FCA37CCB68C}" type="presParOf" srcId="{FD8F479A-085E-9B41-939B-3F8FB073B2B2}" destId="{63D792E2-09EB-9440-B585-9E8019738BDC}" srcOrd="0" destOrd="0" presId="urn:microsoft.com/office/officeart/2005/8/layout/vList5"/>
    <dgm:cxn modelId="{84453B39-BC19-4AF9-85DF-17A75F615DBF}" type="presParOf" srcId="{63D792E2-09EB-9440-B585-9E8019738BDC}" destId="{21656D22-DA9B-184C-89E3-4C45D8ABD839}" srcOrd="0" destOrd="0" presId="urn:microsoft.com/office/officeart/2005/8/layout/vList5"/>
    <dgm:cxn modelId="{383CD06B-3C83-4147-9D73-E7C98007307B}" type="presParOf" srcId="{63D792E2-09EB-9440-B585-9E8019738BDC}" destId="{873D8C03-BDA6-2A44-AFC7-9D4A81FF20E3}" srcOrd="1" destOrd="0" presId="urn:microsoft.com/office/officeart/2005/8/layout/vList5"/>
    <dgm:cxn modelId="{59046548-D650-4D65-8FB7-8BBEC95F8FFA}" type="presParOf" srcId="{FD8F479A-085E-9B41-939B-3F8FB073B2B2}" destId="{6315C6A9-BFEA-0E4C-B224-FF4696846F43}" srcOrd="1" destOrd="0" presId="urn:microsoft.com/office/officeart/2005/8/layout/vList5"/>
    <dgm:cxn modelId="{E530E4FD-7DA2-4F6A-88C9-600AB8D94F22}" type="presParOf" srcId="{FD8F479A-085E-9B41-939B-3F8FB073B2B2}" destId="{438F6243-9D57-1C40-AB87-EA0DDEF02EC1}" srcOrd="2" destOrd="0" presId="urn:microsoft.com/office/officeart/2005/8/layout/vList5"/>
    <dgm:cxn modelId="{7C9E2DDA-3D25-426D-A154-ED4EB9A03F45}" type="presParOf" srcId="{438F6243-9D57-1C40-AB87-EA0DDEF02EC1}" destId="{741E6BA3-6A7F-4A42-AAC8-6042C092929A}" srcOrd="0" destOrd="0" presId="urn:microsoft.com/office/officeart/2005/8/layout/vList5"/>
    <dgm:cxn modelId="{5AC69676-E9EA-4863-835A-712B28265CC9}" type="presParOf" srcId="{438F6243-9D57-1C40-AB87-EA0DDEF02EC1}" destId="{C00949B6-7EF8-6043-9B10-FB4377665066}" srcOrd="1" destOrd="0" presId="urn:microsoft.com/office/officeart/2005/8/layout/vList5"/>
    <dgm:cxn modelId="{DFE3360B-E26C-491A-996D-81FA1B678AD7}" type="presParOf" srcId="{FD8F479A-085E-9B41-939B-3F8FB073B2B2}" destId="{300E4155-2957-4944-8095-8507FDD8507D}" srcOrd="3" destOrd="0" presId="urn:microsoft.com/office/officeart/2005/8/layout/vList5"/>
    <dgm:cxn modelId="{84B6E828-2D77-40C0-A3BF-7C65E02DF2E1}" type="presParOf" srcId="{FD8F479A-085E-9B41-939B-3F8FB073B2B2}" destId="{9F33EB17-20DF-B749-87A5-3656849FD823}" srcOrd="4" destOrd="0" presId="urn:microsoft.com/office/officeart/2005/8/layout/vList5"/>
    <dgm:cxn modelId="{7042D809-1A7B-406D-B15B-E8F6089A0A6A}" type="presParOf" srcId="{9F33EB17-20DF-B749-87A5-3656849FD823}" destId="{7381A256-799F-7A4A-BAF6-AA2266B9902D}" srcOrd="0" destOrd="0" presId="urn:microsoft.com/office/officeart/2005/8/layout/vList5"/>
    <dgm:cxn modelId="{989E5AAB-0463-459D-BF70-E1F7FE909C02}"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B92F95-1F39-D849-B95C-A7D3C518396F}">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t>Provisional</a:t>
          </a:r>
          <a:endParaRPr lang="en-US" sz="1900" b="1" kern="1200" dirty="0"/>
        </a:p>
        <a:p>
          <a:pPr marL="342900" lvl="2" indent="-171450" algn="l" defTabSz="844550">
            <a:lnSpc>
              <a:spcPct val="90000"/>
            </a:lnSpc>
            <a:spcBef>
              <a:spcPct val="0"/>
            </a:spcBef>
            <a:spcAft>
              <a:spcPct val="15000"/>
            </a:spcAft>
            <a:buChar char="••"/>
          </a:pPr>
          <a:r>
            <a:rPr lang="en-US" sz="1900" kern="1200" dirty="0" smtClean="0"/>
            <a:t>The organization is aware of some competency demonstrated in sustainable practice.</a:t>
          </a:r>
          <a:endParaRPr lang="en-US" sz="1900" kern="1200" dirty="0"/>
        </a:p>
      </dsp:txBody>
      <dsp:txXfrm rot="5400000">
        <a:off x="5012703" y="-1901980"/>
        <a:ext cx="1166849" cy="5266944"/>
      </dsp:txXfrm>
    </dsp:sp>
    <dsp:sp modelId="{CB963BBB-0463-E141-9349-BFB3AF58D899}">
      <dsp:nvSpPr>
        <dsp:cNvPr id="0" name=""/>
        <dsp:cNvSpPr/>
      </dsp:nvSpPr>
      <dsp:spPr>
        <a:xfrm>
          <a:off x="0" y="2209"/>
          <a:ext cx="2962656" cy="14585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2</a:t>
          </a:r>
          <a:endParaRPr lang="en-US" sz="6500" kern="1200" dirty="0"/>
        </a:p>
      </dsp:txBody>
      <dsp:txXfrm>
        <a:off x="0" y="2209"/>
        <a:ext cx="2962656" cy="1458562"/>
      </dsp:txXfrm>
    </dsp:sp>
    <dsp:sp modelId="{2F4D8754-5B5A-1E41-911F-1B8624C2B599}">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err="1" smtClean="0"/>
            <a:t>Nonexistant</a:t>
          </a:r>
          <a:endParaRPr lang="en-US" sz="1900" b="1" kern="1200" dirty="0"/>
        </a:p>
        <a:p>
          <a:pPr marL="342900" lvl="2" indent="-171450" algn="l" defTabSz="844550">
            <a:lnSpc>
              <a:spcPct val="90000"/>
            </a:lnSpc>
            <a:spcBef>
              <a:spcPct val="0"/>
            </a:spcBef>
            <a:spcAft>
              <a:spcPct val="15000"/>
            </a:spcAft>
            <a:buChar char="••"/>
          </a:pPr>
          <a:r>
            <a:rPr lang="en-US" sz="1900" kern="1200" dirty="0" smtClean="0"/>
            <a:t>The organization is unaware of any focused attention to sustainability</a:t>
          </a:r>
          <a:endParaRPr lang="en-US" sz="1900" kern="1200" dirty="0"/>
        </a:p>
      </dsp:txBody>
      <dsp:txXfrm rot="5400000">
        <a:off x="5012703" y="-370490"/>
        <a:ext cx="1166849" cy="5266944"/>
      </dsp:txXfrm>
    </dsp:sp>
    <dsp:sp modelId="{872FAB84-E791-FF4A-B689-4E55162FC3F2}">
      <dsp:nvSpPr>
        <dsp:cNvPr id="0" name=""/>
        <dsp:cNvSpPr/>
      </dsp:nvSpPr>
      <dsp:spPr>
        <a:xfrm>
          <a:off x="0" y="1533700"/>
          <a:ext cx="2962656" cy="145856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1</a:t>
          </a:r>
          <a:endParaRPr lang="en-US" sz="6500" kern="1200" dirty="0"/>
        </a:p>
      </dsp:txBody>
      <dsp:txXfrm>
        <a:off x="0" y="1533700"/>
        <a:ext cx="2962656" cy="1458562"/>
      </dsp:txXfrm>
    </dsp:sp>
    <dsp:sp modelId="{2B3C025D-28F3-304F-BE26-51FCDA6F26BC}">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t>Uncertain</a:t>
          </a:r>
          <a:endParaRPr lang="en-US" sz="1900" b="1" kern="1200" dirty="0"/>
        </a:p>
        <a:p>
          <a:pPr marL="342900" lvl="2" indent="-171450" algn="l" defTabSz="844550">
            <a:lnSpc>
              <a:spcPct val="90000"/>
            </a:lnSpc>
            <a:spcBef>
              <a:spcPct val="0"/>
            </a:spcBef>
            <a:spcAft>
              <a:spcPct val="15000"/>
            </a:spcAft>
            <a:buChar char="••"/>
          </a:pPr>
          <a:r>
            <a:rPr lang="en-US" sz="1900" kern="1200" dirty="0" smtClean="0"/>
            <a:t>Organization does not know where it currently stands.</a:t>
          </a:r>
          <a:endParaRPr lang="en-US" sz="1900" kern="1200" dirty="0"/>
        </a:p>
      </dsp:txBody>
      <dsp:txXfrm rot="5400000">
        <a:off x="5012703" y="1160999"/>
        <a:ext cx="1166849" cy="5266944"/>
      </dsp:txXfrm>
    </dsp:sp>
    <dsp:sp modelId="{F43023A7-1F81-5E4E-80F2-8DF7544FF338}">
      <dsp:nvSpPr>
        <dsp:cNvPr id="0" name=""/>
        <dsp:cNvSpPr/>
      </dsp:nvSpPr>
      <dsp:spPr>
        <a:xfrm>
          <a:off x="0" y="3065190"/>
          <a:ext cx="2962656" cy="145856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0</a:t>
          </a:r>
          <a:endParaRPr lang="en-US" sz="6500" kern="1200" dirty="0"/>
        </a:p>
      </dsp:txBody>
      <dsp:txXfrm>
        <a:off x="0" y="3065190"/>
        <a:ext cx="2962656" cy="1458562"/>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C34080-9614-4CA3-86E7-0063A5358EB7}">
      <dsp:nvSpPr>
        <dsp:cNvPr id="0" name=""/>
        <dsp:cNvSpPr/>
      </dsp:nvSpPr>
      <dsp:spPr>
        <a:xfrm>
          <a:off x="0" y="75765"/>
          <a:ext cx="4676775" cy="393004"/>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smtClean="0"/>
            <a:t>(NASDAQ – FITB)</a:t>
          </a:r>
          <a:endParaRPr lang="en-US" sz="1400" b="0" kern="1200" dirty="0"/>
        </a:p>
      </dsp:txBody>
      <dsp:txXfrm>
        <a:off x="0" y="75765"/>
        <a:ext cx="4676775" cy="393004"/>
      </dsp:txXfrm>
    </dsp:sp>
    <dsp:sp modelId="{A5D1831C-A18A-4435-8D49-7EA8CB1D682D}">
      <dsp:nvSpPr>
        <dsp:cNvPr id="0" name=""/>
        <dsp:cNvSpPr/>
      </dsp:nvSpPr>
      <dsp:spPr>
        <a:xfrm>
          <a:off x="200270" y="3549"/>
          <a:ext cx="4475692"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b="1" kern="1200" dirty="0" smtClean="0"/>
            <a:t>Fifth Third Bank</a:t>
          </a:r>
        </a:p>
      </dsp:txBody>
      <dsp:txXfrm>
        <a:off x="200270" y="3549"/>
        <a:ext cx="4475692" cy="144431"/>
      </dsp:txXfrm>
    </dsp:sp>
    <dsp:sp modelId="{DA9BA990-844A-43CE-A998-E3406BAAA6E7}">
      <dsp:nvSpPr>
        <dsp:cNvPr id="0" name=""/>
        <dsp:cNvSpPr/>
      </dsp:nvSpPr>
      <dsp:spPr>
        <a:xfrm>
          <a:off x="0" y="567406"/>
          <a:ext cx="4676775" cy="1510369"/>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13333"/>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smtClean="0"/>
            <a:t>Founded in 1862 </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Headquartered in Cincinnati, Ohio.</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Fortune 500 - #326</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Over $5 B in Revenue</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Over $12.3 B Market Capitalization</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Over $274 B in Assets under care</a:t>
          </a:r>
          <a:endParaRPr lang="en-US" sz="1400" b="0" kern="1200" dirty="0"/>
        </a:p>
      </dsp:txBody>
      <dsp:txXfrm>
        <a:off x="0" y="567406"/>
        <a:ext cx="4676775" cy="1510369"/>
      </dsp:txXfrm>
    </dsp:sp>
    <dsp:sp modelId="{2DEEB8CE-721F-4ED7-9C3C-F83A1AC1CC6A}">
      <dsp:nvSpPr>
        <dsp:cNvPr id="0" name=""/>
        <dsp:cNvSpPr/>
      </dsp:nvSpPr>
      <dsp:spPr>
        <a:xfrm>
          <a:off x="202782" y="495190"/>
          <a:ext cx="4471700"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lvl="0" algn="l" defTabSz="800100" rtl="0" eaLnBrk="1" latinLnBrk="0">
            <a:lnSpc>
              <a:spcPct val="90000"/>
            </a:lnSpc>
            <a:spcBef>
              <a:spcPct val="0"/>
            </a:spcBef>
            <a:spcAft>
              <a:spcPct val="35000"/>
            </a:spcAft>
          </a:pPr>
          <a:r>
            <a:rPr lang="en-US" sz="1800" b="1" kern="1200" dirty="0" smtClean="0"/>
            <a:t>Super Regional Bank</a:t>
          </a:r>
        </a:p>
      </dsp:txBody>
      <dsp:txXfrm>
        <a:off x="202782" y="495190"/>
        <a:ext cx="4471700" cy="144431"/>
      </dsp:txXfrm>
    </dsp:sp>
    <dsp:sp modelId="{9F44673C-21AA-48C3-B458-D457F49AF4C0}">
      <dsp:nvSpPr>
        <dsp:cNvPr id="0" name=""/>
        <dsp:cNvSpPr/>
      </dsp:nvSpPr>
      <dsp:spPr>
        <a:xfrm>
          <a:off x="0" y="2176412"/>
          <a:ext cx="4676775" cy="1294602"/>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26667"/>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smtClean="0"/>
            <a:t>Commercial Banking</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Branch Banking</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Consumer Lending</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Investment Advisors</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49% interest in Fifth Third Processing Solutions/</a:t>
          </a:r>
          <a:endParaRPr lang="en-US" sz="1400" b="0" kern="1200" dirty="0"/>
        </a:p>
      </dsp:txBody>
      <dsp:txXfrm>
        <a:off x="0" y="2176412"/>
        <a:ext cx="4676775" cy="1294602"/>
      </dsp:txXfrm>
    </dsp:sp>
    <dsp:sp modelId="{5ADB3781-C79A-4E1A-8339-D83C690CCC17}">
      <dsp:nvSpPr>
        <dsp:cNvPr id="0" name=""/>
        <dsp:cNvSpPr/>
      </dsp:nvSpPr>
      <dsp:spPr>
        <a:xfrm>
          <a:off x="203010" y="2104196"/>
          <a:ext cx="4470745"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lvl="0" algn="l" defTabSz="800100" rtl="0">
            <a:lnSpc>
              <a:spcPct val="90000"/>
            </a:lnSpc>
            <a:spcBef>
              <a:spcPct val="0"/>
            </a:spcBef>
            <a:spcAft>
              <a:spcPct val="35000"/>
            </a:spcAft>
          </a:pPr>
          <a:r>
            <a:rPr lang="en-US" sz="1800" b="1" kern="1200" dirty="0" smtClean="0"/>
            <a:t>Lines of Business</a:t>
          </a:r>
          <a:endParaRPr lang="en-US" sz="1800" b="1" kern="1200" dirty="0"/>
        </a:p>
      </dsp:txBody>
      <dsp:txXfrm>
        <a:off x="203010" y="2104196"/>
        <a:ext cx="4470745" cy="144431"/>
      </dsp:txXfrm>
    </dsp:sp>
    <dsp:sp modelId="{E80D2BDA-96ED-48E8-9A1A-A60C074EBC53}">
      <dsp:nvSpPr>
        <dsp:cNvPr id="0" name=""/>
        <dsp:cNvSpPr/>
      </dsp:nvSpPr>
      <dsp:spPr>
        <a:xfrm>
          <a:off x="0" y="3569651"/>
          <a:ext cx="4676775" cy="1417898"/>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62970" tIns="167124" rIns="362970" bIns="99568"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smtClean="0"/>
            <a:t>&gt;1,300 full-service banking centers (&gt;100 Bank Marts)</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&gt;2,450 ATMs</a:t>
          </a:r>
          <a:endParaRPr lang="en-US" sz="1400" b="0" kern="1200" dirty="0"/>
        </a:p>
        <a:p>
          <a:pPr marL="114300" lvl="1" indent="-114300" algn="l" defTabSz="622300" rtl="0">
            <a:lnSpc>
              <a:spcPct val="90000"/>
            </a:lnSpc>
            <a:spcBef>
              <a:spcPct val="0"/>
            </a:spcBef>
            <a:spcAft>
              <a:spcPct val="15000"/>
            </a:spcAft>
            <a:buChar char="••"/>
          </a:pPr>
          <a:r>
            <a:rPr lang="en-US" sz="1400" b="0" kern="1200" dirty="0" smtClean="0"/>
            <a:t>12 States: Ohio, Kentucky, Indiana, Michigan, Illinois, Florida, Tennessee, North Carolina, West Virginia, Pennsylvania, Missouri, and Georgia. </a:t>
          </a:r>
          <a:endParaRPr lang="en-US" sz="1400" b="0" kern="1200" dirty="0"/>
        </a:p>
      </dsp:txBody>
      <dsp:txXfrm>
        <a:off x="0" y="3569651"/>
        <a:ext cx="4676775" cy="1417898"/>
      </dsp:txXfrm>
    </dsp:sp>
    <dsp:sp modelId="{FE2F5CFA-69E9-46BF-BB0B-CD0EC4881F80}">
      <dsp:nvSpPr>
        <dsp:cNvPr id="0" name=""/>
        <dsp:cNvSpPr/>
      </dsp:nvSpPr>
      <dsp:spPr>
        <a:xfrm>
          <a:off x="201411" y="3497435"/>
          <a:ext cx="4470907" cy="144431"/>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3740" tIns="0" rIns="123740" bIns="0" numCol="1" spcCol="1270" anchor="ctr" anchorCtr="0">
          <a:noAutofit/>
        </a:bodyPr>
        <a:lstStyle/>
        <a:p>
          <a:pPr lvl="0" algn="l" defTabSz="800100" rtl="0">
            <a:lnSpc>
              <a:spcPct val="90000"/>
            </a:lnSpc>
            <a:spcBef>
              <a:spcPct val="0"/>
            </a:spcBef>
            <a:spcAft>
              <a:spcPct val="35000"/>
            </a:spcAft>
          </a:pPr>
          <a:r>
            <a:rPr lang="en-US" sz="1800" b="1" kern="1200" dirty="0" smtClean="0"/>
            <a:t>Affiliate Model (15 Affiliates) </a:t>
          </a:r>
          <a:endParaRPr lang="en-US" sz="1800" b="1" kern="1200" dirty="0"/>
        </a:p>
      </dsp:txBody>
      <dsp:txXfrm>
        <a:off x="201411" y="3497435"/>
        <a:ext cx="4470907" cy="144431"/>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6274C5-9BE6-4AD0-AB2C-F24F65FEE988}">
      <dsp:nvSpPr>
        <dsp:cNvPr id="0" name=""/>
        <dsp:cNvSpPr/>
      </dsp:nvSpPr>
      <dsp:spPr>
        <a:xfrm>
          <a:off x="0" y="290310"/>
          <a:ext cx="8356600" cy="765450"/>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565" tIns="374904"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kern="1200" dirty="0" smtClean="0"/>
            <a:t>Project redundancies</a:t>
          </a:r>
          <a:endParaRPr lang="en-US" sz="1800" b="0" kern="1200" dirty="0"/>
        </a:p>
      </dsp:txBody>
      <dsp:txXfrm>
        <a:off x="0" y="290310"/>
        <a:ext cx="8356600" cy="765450"/>
      </dsp:txXfrm>
    </dsp:sp>
    <dsp:sp modelId="{137929F8-2768-446B-8213-2BC26731EC35}">
      <dsp:nvSpPr>
        <dsp:cNvPr id="0" name=""/>
        <dsp:cNvSpPr/>
      </dsp:nvSpPr>
      <dsp:spPr>
        <a:xfrm>
          <a:off x="417830" y="24630"/>
          <a:ext cx="5849620" cy="531360"/>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“Silo-ed” Operational Model (by LOB/by Affiliate) </a:t>
          </a:r>
          <a:endParaRPr lang="en-US" sz="2000" b="1" kern="1200" dirty="0"/>
        </a:p>
      </dsp:txBody>
      <dsp:txXfrm>
        <a:off x="417830" y="24630"/>
        <a:ext cx="5849620" cy="531360"/>
      </dsp:txXfrm>
    </dsp:sp>
    <dsp:sp modelId="{05C0B940-C764-412E-98B4-49E7F9FECCEE}">
      <dsp:nvSpPr>
        <dsp:cNvPr id="0" name=""/>
        <dsp:cNvSpPr/>
      </dsp:nvSpPr>
      <dsp:spPr>
        <a:xfrm>
          <a:off x="0" y="1418640"/>
          <a:ext cx="8356600" cy="1048950"/>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565" tIns="374904"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Viewed strictly as an enforcement agency</a:t>
          </a:r>
          <a:endParaRPr lang="en-US" sz="1800" kern="1200" dirty="0"/>
        </a:p>
        <a:p>
          <a:pPr marL="171450" lvl="1" indent="-171450" algn="l" defTabSz="800100" rtl="0">
            <a:lnSpc>
              <a:spcPct val="90000"/>
            </a:lnSpc>
            <a:spcBef>
              <a:spcPct val="0"/>
            </a:spcBef>
            <a:spcAft>
              <a:spcPct val="15000"/>
            </a:spcAft>
            <a:buChar char="••"/>
          </a:pPr>
          <a:r>
            <a:rPr lang="en-US" sz="1800" kern="1200" dirty="0" smtClean="0"/>
            <a:t>Adoption challenges</a:t>
          </a:r>
          <a:endParaRPr lang="en-US" sz="1800" kern="1200" dirty="0"/>
        </a:p>
      </dsp:txBody>
      <dsp:txXfrm>
        <a:off x="0" y="1418640"/>
        <a:ext cx="8356600" cy="1048950"/>
      </dsp:txXfrm>
    </dsp:sp>
    <dsp:sp modelId="{29BBBD75-74CC-4C43-A0A0-6635DCA932CF}">
      <dsp:nvSpPr>
        <dsp:cNvPr id="0" name=""/>
        <dsp:cNvSpPr/>
      </dsp:nvSpPr>
      <dsp:spPr>
        <a:xfrm>
          <a:off x="417830" y="1152960"/>
          <a:ext cx="5849620" cy="531360"/>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PMO = IT Governance </a:t>
          </a:r>
          <a:endParaRPr lang="en-US" sz="2000" b="1" kern="1200" dirty="0"/>
        </a:p>
      </dsp:txBody>
      <dsp:txXfrm>
        <a:off x="417830" y="1152960"/>
        <a:ext cx="5849620" cy="531360"/>
      </dsp:txXfrm>
    </dsp:sp>
    <dsp:sp modelId="{239D74F5-5677-481D-AC22-30F7A88E4E87}">
      <dsp:nvSpPr>
        <dsp:cNvPr id="0" name=""/>
        <dsp:cNvSpPr/>
      </dsp:nvSpPr>
      <dsp:spPr>
        <a:xfrm>
          <a:off x="0" y="2830470"/>
          <a:ext cx="8356600" cy="2097900"/>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8565" tIns="374904"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Enterprise Risk’s NPI (New Product &amp; Initiative) </a:t>
          </a:r>
          <a:br>
            <a:rPr lang="en-US" sz="1800" kern="1200" dirty="0" smtClean="0"/>
          </a:br>
          <a:r>
            <a:rPr lang="en-US" sz="1800" kern="1200" dirty="0" smtClean="0"/>
            <a:t>= Business Case justification + Risk Identification Questionnaires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Finance’s AR (Appropriation Request) </a:t>
          </a:r>
          <a:br>
            <a:rPr lang="en-US" sz="1800" kern="1200" dirty="0" smtClean="0"/>
          </a:br>
          <a:r>
            <a:rPr lang="en-US" sz="1800" kern="1200" dirty="0" smtClean="0"/>
            <a:t>= Business Case Justification + Capitalization Worksheets</a:t>
          </a:r>
          <a:endParaRPr lang="en-US" sz="1800" kern="1200" dirty="0"/>
        </a:p>
        <a:p>
          <a:pPr marL="171450" lvl="1" indent="-171450" algn="l" defTabSz="800100" rtl="0">
            <a:lnSpc>
              <a:spcPct val="90000"/>
            </a:lnSpc>
            <a:spcBef>
              <a:spcPct val="0"/>
            </a:spcBef>
            <a:spcAft>
              <a:spcPct val="15000"/>
            </a:spcAft>
            <a:buChar char="••"/>
          </a:pPr>
          <a:r>
            <a:rPr lang="en-US" sz="1800" kern="1200" dirty="0" smtClean="0"/>
            <a:t>IT Architecture’s ITAC Review </a:t>
          </a:r>
          <a:br>
            <a:rPr lang="en-US" sz="1800" kern="1200" dirty="0" smtClean="0"/>
          </a:br>
          <a:r>
            <a:rPr lang="en-US" sz="1800" kern="1200" dirty="0" smtClean="0"/>
            <a:t>= Business Case Justification + Architecture Questionnaires</a:t>
          </a:r>
          <a:endParaRPr lang="en-US" sz="1800" kern="1200" dirty="0"/>
        </a:p>
      </dsp:txBody>
      <dsp:txXfrm>
        <a:off x="0" y="2830470"/>
        <a:ext cx="8356600" cy="2097900"/>
      </dsp:txXfrm>
    </dsp:sp>
    <dsp:sp modelId="{136BA48C-27E4-4F2C-A3FA-D55EC4E5F784}">
      <dsp:nvSpPr>
        <dsp:cNvPr id="0" name=""/>
        <dsp:cNvSpPr/>
      </dsp:nvSpPr>
      <dsp:spPr>
        <a:xfrm>
          <a:off x="417830" y="2564790"/>
          <a:ext cx="5849620" cy="531360"/>
        </a:xfrm>
        <a:prstGeom prst="roundRect">
          <a:avLst/>
        </a:prstGeom>
        <a:solidFill>
          <a:srgbClr val="00529B"/>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Redundant/inefficient approval &amp; prioritization of initiatives</a:t>
          </a:r>
          <a:endParaRPr lang="en-US" sz="2000" b="1" kern="1200" dirty="0"/>
        </a:p>
      </dsp:txBody>
      <dsp:txXfrm>
        <a:off x="417830" y="2564790"/>
        <a:ext cx="5849620" cy="53136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2C2E79-87A5-4BE3-8503-A653F11E7BA7}">
      <dsp:nvSpPr>
        <dsp:cNvPr id="0" name=""/>
        <dsp:cNvSpPr/>
      </dsp:nvSpPr>
      <dsp:spPr>
        <a:xfrm>
          <a:off x="0" y="211814"/>
          <a:ext cx="8356600" cy="1278900"/>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t>Health</a:t>
          </a:r>
          <a:endParaRPr lang="en-US" sz="1800" kern="1200" dirty="0"/>
        </a:p>
        <a:p>
          <a:pPr marL="171450" lvl="1" indent="-171450" algn="l" defTabSz="800100" rtl="0">
            <a:lnSpc>
              <a:spcPct val="90000"/>
            </a:lnSpc>
            <a:spcBef>
              <a:spcPct val="0"/>
            </a:spcBef>
            <a:spcAft>
              <a:spcPct val="15000"/>
            </a:spcAft>
            <a:buChar char="••"/>
          </a:pPr>
          <a:r>
            <a:rPr lang="en-US" sz="1800" kern="1200" dirty="0" smtClean="0"/>
            <a:t>On-time Delivery</a:t>
          </a:r>
          <a:endParaRPr lang="en-US" sz="1800" kern="1200" dirty="0"/>
        </a:p>
        <a:p>
          <a:pPr marL="171450" lvl="1" indent="-171450" algn="l" defTabSz="800100" rtl="0">
            <a:lnSpc>
              <a:spcPct val="90000"/>
            </a:lnSpc>
            <a:spcBef>
              <a:spcPct val="0"/>
            </a:spcBef>
            <a:spcAft>
              <a:spcPct val="15000"/>
            </a:spcAft>
            <a:buChar char="••"/>
          </a:pPr>
          <a:r>
            <a:rPr lang="en-US" sz="1800" kern="1200" dirty="0" smtClean="0"/>
            <a:t>Executive Dashboards</a:t>
          </a:r>
          <a:endParaRPr lang="en-US" sz="1800" kern="1200" dirty="0"/>
        </a:p>
      </dsp:txBody>
      <dsp:txXfrm>
        <a:off x="0" y="211814"/>
        <a:ext cx="8356600" cy="1278900"/>
      </dsp:txXfrm>
    </dsp:sp>
    <dsp:sp modelId="{562F2C5B-EB89-4E74-91CE-509528A67E04}">
      <dsp:nvSpPr>
        <dsp:cNvPr id="0" name=""/>
        <dsp:cNvSpPr/>
      </dsp:nvSpPr>
      <dsp:spPr>
        <a:xfrm>
          <a:off x="417830" y="5174"/>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Over 900 Active Projects</a:t>
          </a:r>
          <a:endParaRPr lang="en-US" sz="2000" b="1" kern="1200" dirty="0"/>
        </a:p>
      </dsp:txBody>
      <dsp:txXfrm>
        <a:off x="417830" y="5174"/>
        <a:ext cx="5849620" cy="413280"/>
      </dsp:txXfrm>
    </dsp:sp>
    <dsp:sp modelId="{B96928B4-F9AD-441B-A0AC-5A271280A0BB}">
      <dsp:nvSpPr>
        <dsp:cNvPr id="0" name=""/>
        <dsp:cNvSpPr/>
      </dsp:nvSpPr>
      <dsp:spPr>
        <a:xfrm>
          <a:off x="0" y="1772954"/>
          <a:ext cx="8356600"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1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Reviewed &amp; prioritized by Tier 1 / Tier 2</a:t>
          </a:r>
          <a:endParaRPr lang="en-US" sz="1800" kern="1200" dirty="0"/>
        </a:p>
      </dsp:txBody>
      <dsp:txXfrm>
        <a:off x="0" y="1772954"/>
        <a:ext cx="8356600" cy="672525"/>
      </dsp:txXfrm>
    </dsp:sp>
    <dsp:sp modelId="{81E1D214-C731-49C7-9B42-4A8423F77464}">
      <dsp:nvSpPr>
        <dsp:cNvPr id="0" name=""/>
        <dsp:cNvSpPr/>
      </dsp:nvSpPr>
      <dsp:spPr>
        <a:xfrm>
          <a:off x="417830" y="1566314"/>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Over 900 Projects Proposals</a:t>
          </a:r>
          <a:endParaRPr lang="en-US" sz="2000" b="1" kern="1200" dirty="0"/>
        </a:p>
      </dsp:txBody>
      <dsp:txXfrm>
        <a:off x="417830" y="1566314"/>
        <a:ext cx="5849620" cy="413280"/>
      </dsp:txXfrm>
    </dsp:sp>
    <dsp:sp modelId="{39EF26DA-C0D4-43E0-B45C-B1B364354FBF}">
      <dsp:nvSpPr>
        <dsp:cNvPr id="0" name=""/>
        <dsp:cNvSpPr/>
      </dsp:nvSpPr>
      <dsp:spPr>
        <a:xfrm>
          <a:off x="0" y="2727719"/>
          <a:ext cx="8356600"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Delegation of Toll Gate Audits except for the Top Level of Rigor</a:t>
          </a:r>
          <a:endParaRPr lang="en-US" sz="1800" kern="1200" dirty="0"/>
        </a:p>
      </dsp:txBody>
      <dsp:txXfrm>
        <a:off x="0" y="2727719"/>
        <a:ext cx="8356600" cy="672525"/>
      </dsp:txXfrm>
    </dsp:sp>
    <dsp:sp modelId="{AEC2844A-27B2-4B69-92FA-6EEF849E4F0B}">
      <dsp:nvSpPr>
        <dsp:cNvPr id="0" name=""/>
        <dsp:cNvSpPr/>
      </dsp:nvSpPr>
      <dsp:spPr>
        <a:xfrm>
          <a:off x="417830" y="2521079"/>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IT Compliance self-regulation</a:t>
          </a:r>
          <a:endParaRPr lang="en-US" sz="2000" b="1" kern="1200" dirty="0"/>
        </a:p>
      </dsp:txBody>
      <dsp:txXfrm>
        <a:off x="417830" y="2521079"/>
        <a:ext cx="5849620" cy="413280"/>
      </dsp:txXfrm>
    </dsp:sp>
    <dsp:sp modelId="{05676BD4-87AD-4B71-82DD-D1D37E15DE55}">
      <dsp:nvSpPr>
        <dsp:cNvPr id="0" name=""/>
        <dsp:cNvSpPr/>
      </dsp:nvSpPr>
      <dsp:spPr>
        <a:xfrm>
          <a:off x="0" y="3682484"/>
          <a:ext cx="8356600"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3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Paid U.S. Treasury back $ 3.4 B </a:t>
          </a:r>
          <a:endParaRPr lang="en-US" sz="1800" b="0" kern="1200" dirty="0"/>
        </a:p>
      </dsp:txBody>
      <dsp:txXfrm>
        <a:off x="0" y="3682484"/>
        <a:ext cx="8356600" cy="672525"/>
      </dsp:txXfrm>
    </dsp:sp>
    <dsp:sp modelId="{4330D36A-BF05-4FFD-862B-548905BD951C}">
      <dsp:nvSpPr>
        <dsp:cNvPr id="0" name=""/>
        <dsp:cNvSpPr/>
      </dsp:nvSpPr>
      <dsp:spPr>
        <a:xfrm>
          <a:off x="417830" y="3475844"/>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5/3 emerged from TARP in Q1 2011</a:t>
          </a:r>
          <a:endParaRPr lang="en-US" sz="2000" b="1" kern="1200" dirty="0"/>
        </a:p>
      </dsp:txBody>
      <dsp:txXfrm>
        <a:off x="417830" y="3475844"/>
        <a:ext cx="5849620" cy="413280"/>
      </dsp:txXfrm>
    </dsp:sp>
    <dsp:sp modelId="{02E74988-2902-4CB2-B38B-1DCCD7CE811C}">
      <dsp:nvSpPr>
        <dsp:cNvPr id="0" name=""/>
        <dsp:cNvSpPr/>
      </dsp:nvSpPr>
      <dsp:spPr>
        <a:xfrm>
          <a:off x="0" y="4637249"/>
          <a:ext cx="8356600" cy="672525"/>
        </a:xfrm>
        <a:prstGeom prst="rect">
          <a:avLst/>
        </a:prstGeom>
        <a:solidFill>
          <a:schemeClr val="lt1">
            <a:alpha val="90000"/>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8565" tIns="291592" rIns="64856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Only 3 U.S. Banks made it in the Top 20</a:t>
          </a:r>
          <a:endParaRPr lang="en-US" sz="1800" b="0" kern="1200" dirty="0"/>
        </a:p>
      </dsp:txBody>
      <dsp:txXfrm>
        <a:off x="0" y="4637249"/>
        <a:ext cx="8356600" cy="672525"/>
      </dsp:txXfrm>
    </dsp:sp>
    <dsp:sp modelId="{1608D314-AE10-464F-901D-B799F9488374}">
      <dsp:nvSpPr>
        <dsp:cNvPr id="0" name=""/>
        <dsp:cNvSpPr/>
      </dsp:nvSpPr>
      <dsp:spPr>
        <a:xfrm>
          <a:off x="417830" y="4430609"/>
          <a:ext cx="5849620" cy="413280"/>
        </a:xfrm>
        <a:prstGeom prst="roundRect">
          <a:avLst/>
        </a:prstGeom>
        <a:solidFill>
          <a:srgbClr val="00529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1102" tIns="0" rIns="221102" bIns="0" numCol="1" spcCol="1270" anchor="ctr" anchorCtr="0">
          <a:noAutofit/>
        </a:bodyPr>
        <a:lstStyle/>
        <a:p>
          <a:pPr lvl="0" algn="l" defTabSz="889000" rtl="0">
            <a:lnSpc>
              <a:spcPct val="90000"/>
            </a:lnSpc>
            <a:spcBef>
              <a:spcPct val="0"/>
            </a:spcBef>
            <a:spcAft>
              <a:spcPct val="35000"/>
            </a:spcAft>
          </a:pPr>
          <a:r>
            <a:rPr lang="en-US" sz="2000" b="1" kern="1200" dirty="0" smtClean="0"/>
            <a:t>2011 Bloomberg’s World 7</a:t>
          </a:r>
          <a:r>
            <a:rPr lang="en-US" sz="2000" b="1" kern="1200" baseline="30000" dirty="0" smtClean="0"/>
            <a:t>th</a:t>
          </a:r>
          <a:r>
            <a:rPr lang="en-US" sz="2000" b="1" kern="1200" dirty="0" smtClean="0"/>
            <a:t> Strongest Bank</a:t>
          </a:r>
          <a:endParaRPr lang="en-US" sz="2000" b="1" kern="1200" dirty="0"/>
        </a:p>
      </dsp:txBody>
      <dsp:txXfrm>
        <a:off x="417830" y="4430609"/>
        <a:ext cx="5849620" cy="41328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57C108-12B1-3241-B5A9-6258AD84E01A}">
      <dsp:nvSpPr>
        <dsp:cNvPr id="0" name=""/>
        <dsp:cNvSpPr/>
      </dsp:nvSpPr>
      <dsp:spPr>
        <a:xfrm>
          <a:off x="0" y="577080"/>
          <a:ext cx="8229600"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Integration </a:t>
          </a:r>
          <a:r>
            <a:rPr lang="en-US" sz="1200" kern="1200" dirty="0" smtClean="0"/>
            <a:t>– Processes to identify, define, combine, unify, coordinate, control and close activities. </a:t>
          </a:r>
          <a:endParaRPr lang="en-US" sz="1200" kern="1200" dirty="0"/>
        </a:p>
      </dsp:txBody>
      <dsp:txXfrm>
        <a:off x="0" y="577080"/>
        <a:ext cx="8229600" cy="287819"/>
      </dsp:txXfrm>
    </dsp:sp>
    <dsp:sp modelId="{527E1838-485C-0E4F-B86C-394964E54C9B}">
      <dsp:nvSpPr>
        <dsp:cNvPr id="0" name=""/>
        <dsp:cNvSpPr/>
      </dsp:nvSpPr>
      <dsp:spPr>
        <a:xfrm>
          <a:off x="0" y="899460"/>
          <a:ext cx="8229600"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Stakeholder </a:t>
          </a:r>
          <a:r>
            <a:rPr lang="en-US" sz="1200" kern="1200" dirty="0" smtClean="0">
              <a:solidFill>
                <a:schemeClr val="bg1"/>
              </a:solidFill>
            </a:rPr>
            <a:t>- </a:t>
          </a:r>
          <a:r>
            <a:rPr lang="en-US" sz="1200" b="0" i="0" u="none" strike="noStrike" kern="1200" baseline="0" dirty="0" smtClean="0">
              <a:solidFill>
                <a:schemeClr val="bg1"/>
              </a:solidFill>
              <a:latin typeface="+mn-lt"/>
              <a:ea typeface="+mn-ea"/>
              <a:cs typeface="+mn-cs"/>
            </a:rPr>
            <a:t>the processes required to identify and engage the project sponsor, customers and other stakeholders</a:t>
          </a:r>
          <a:endParaRPr lang="en-US" sz="1200" kern="1200" dirty="0">
            <a:solidFill>
              <a:schemeClr val="bg1"/>
            </a:solidFill>
          </a:endParaRPr>
        </a:p>
      </dsp:txBody>
      <dsp:txXfrm>
        <a:off x="0" y="899460"/>
        <a:ext cx="8229600" cy="287819"/>
      </dsp:txXfrm>
    </dsp:sp>
    <dsp:sp modelId="{BA0EC223-E715-514F-848E-1BD21B51BF38}">
      <dsp:nvSpPr>
        <dsp:cNvPr id="0" name=""/>
        <dsp:cNvSpPr/>
      </dsp:nvSpPr>
      <dsp:spPr>
        <a:xfrm>
          <a:off x="0" y="1221840"/>
          <a:ext cx="8229600" cy="2878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Scope</a:t>
          </a:r>
          <a:r>
            <a:rPr lang="en-US" sz="1200" kern="1200" dirty="0" smtClean="0"/>
            <a:t> </a:t>
          </a:r>
          <a:r>
            <a:rPr lang="en-US" sz="1200" kern="1200" dirty="0" smtClean="0">
              <a:solidFill>
                <a:srgbClr val="FFFFFF"/>
              </a:solidFill>
            </a:rPr>
            <a:t>– the </a:t>
          </a:r>
          <a:r>
            <a:rPr lang="ro-RO" sz="1200" b="0" i="0" u="none" strike="noStrike" kern="1200" baseline="0" dirty="0" smtClean="0">
              <a:solidFill>
                <a:srgbClr val="FFFFFF"/>
              </a:solidFill>
              <a:latin typeface="+mn-lt"/>
              <a:ea typeface="+mn-ea"/>
              <a:cs typeface="+mn-cs"/>
            </a:rPr>
            <a:t>processes required to identify and define the work and deliverables required</a:t>
          </a:r>
          <a:endParaRPr lang="en-US" sz="1200" kern="1200" dirty="0">
            <a:solidFill>
              <a:srgbClr val="FFFFFF"/>
            </a:solidFill>
          </a:endParaRPr>
        </a:p>
      </dsp:txBody>
      <dsp:txXfrm>
        <a:off x="0" y="1221840"/>
        <a:ext cx="8229600" cy="287819"/>
      </dsp:txXfrm>
    </dsp:sp>
    <dsp:sp modelId="{69B12170-6F58-0147-8FB4-8FA56A393943}">
      <dsp:nvSpPr>
        <dsp:cNvPr id="0" name=""/>
        <dsp:cNvSpPr/>
      </dsp:nvSpPr>
      <dsp:spPr>
        <a:xfrm>
          <a:off x="0" y="1544220"/>
          <a:ext cx="8229600" cy="2878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Resource</a:t>
          </a:r>
          <a:r>
            <a:rPr lang="en-US" sz="1200" kern="1200" dirty="0" smtClean="0"/>
            <a:t> – the </a:t>
          </a:r>
          <a:r>
            <a:rPr lang="fr-FR" sz="1200" b="0" i="0" u="none" strike="noStrike" kern="1200" baseline="0" dirty="0" err="1" smtClean="0">
              <a:solidFill>
                <a:srgbClr val="FFFFFF"/>
              </a:solidFill>
              <a:latin typeface="+mn-lt"/>
              <a:ea typeface="+mn-ea"/>
              <a:cs typeface="+mn-cs"/>
            </a:rPr>
            <a:t>processes</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required</a:t>
          </a:r>
          <a:r>
            <a:rPr lang="fr-FR" sz="1200" b="0" i="0" u="none" strike="noStrike" kern="1200" baseline="0" dirty="0" smtClean="0">
              <a:solidFill>
                <a:srgbClr val="FFFFFF"/>
              </a:solidFill>
              <a:latin typeface="+mn-lt"/>
              <a:ea typeface="+mn-ea"/>
              <a:cs typeface="+mn-cs"/>
            </a:rPr>
            <a:t> to </a:t>
          </a:r>
          <a:r>
            <a:rPr lang="fr-FR" sz="1200" b="0" i="0" u="none" strike="noStrike" kern="1200" baseline="0" dirty="0" err="1" smtClean="0">
              <a:solidFill>
                <a:srgbClr val="FFFFFF"/>
              </a:solidFill>
              <a:latin typeface="+mn-lt"/>
              <a:ea typeface="+mn-ea"/>
              <a:cs typeface="+mn-cs"/>
            </a:rPr>
            <a:t>identify</a:t>
          </a:r>
          <a:r>
            <a:rPr lang="fr-FR" sz="1200" b="0" i="0" u="none" strike="noStrike" kern="1200" baseline="0" dirty="0" smtClean="0">
              <a:solidFill>
                <a:srgbClr val="FFFFFF"/>
              </a:solidFill>
              <a:latin typeface="+mn-lt"/>
              <a:ea typeface="+mn-ea"/>
              <a:cs typeface="+mn-cs"/>
            </a:rPr>
            <a:t> and </a:t>
          </a:r>
          <a:r>
            <a:rPr lang="fr-FR" sz="1200" b="0" i="0" u="none" strike="noStrike" kern="1200" baseline="0" dirty="0" err="1" smtClean="0">
              <a:solidFill>
                <a:srgbClr val="FFFFFF"/>
              </a:solidFill>
              <a:latin typeface="+mn-lt"/>
              <a:ea typeface="+mn-ea"/>
              <a:cs typeface="+mn-cs"/>
            </a:rPr>
            <a:t>acquire</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adequate</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project</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resources</a:t>
          </a:r>
          <a:endParaRPr lang="en-US" sz="1200" kern="1200" dirty="0">
            <a:solidFill>
              <a:srgbClr val="FFFFFF"/>
            </a:solidFill>
          </a:endParaRPr>
        </a:p>
      </dsp:txBody>
      <dsp:txXfrm>
        <a:off x="0" y="1544220"/>
        <a:ext cx="8229600" cy="287819"/>
      </dsp:txXfrm>
    </dsp:sp>
    <dsp:sp modelId="{06DFF9EA-FDD8-3F40-AFBE-1B9984291320}">
      <dsp:nvSpPr>
        <dsp:cNvPr id="0" name=""/>
        <dsp:cNvSpPr/>
      </dsp:nvSpPr>
      <dsp:spPr>
        <a:xfrm>
          <a:off x="0" y="1866600"/>
          <a:ext cx="8229600" cy="28781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Time </a:t>
          </a:r>
          <a:r>
            <a:rPr lang="en-US" sz="1200" kern="1200" dirty="0" smtClean="0"/>
            <a:t>– the </a:t>
          </a:r>
          <a:r>
            <a:rPr lang="fr-FR" sz="1200" b="0" i="0" u="none" strike="noStrike" kern="1200" baseline="0" dirty="0" err="1" smtClean="0">
              <a:solidFill>
                <a:srgbClr val="FFFFFF"/>
              </a:solidFill>
              <a:latin typeface="+mn-lt"/>
              <a:ea typeface="+mn-ea"/>
              <a:cs typeface="+mn-cs"/>
            </a:rPr>
            <a:t>processes</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required</a:t>
          </a:r>
          <a:r>
            <a:rPr lang="fr-FR" sz="1200" b="0" i="0" u="none" strike="noStrike" kern="1200" baseline="0" dirty="0" smtClean="0">
              <a:solidFill>
                <a:srgbClr val="FFFFFF"/>
              </a:solidFill>
              <a:latin typeface="+mn-lt"/>
              <a:ea typeface="+mn-ea"/>
              <a:cs typeface="+mn-cs"/>
            </a:rPr>
            <a:t> to </a:t>
          </a:r>
          <a:r>
            <a:rPr lang="fr-FR" sz="1200" b="0" i="0" u="none" strike="noStrike" kern="1200" baseline="0" dirty="0" err="1" smtClean="0">
              <a:solidFill>
                <a:srgbClr val="FFFFFF"/>
              </a:solidFill>
              <a:latin typeface="+mn-lt"/>
              <a:ea typeface="+mn-ea"/>
              <a:cs typeface="+mn-cs"/>
            </a:rPr>
            <a:t>schedule</a:t>
          </a:r>
          <a:r>
            <a:rPr lang="fr-FR" sz="1200" b="0" i="0" u="none" strike="noStrike" kern="1200" baseline="0" dirty="0" smtClean="0">
              <a:solidFill>
                <a:srgbClr val="FFFFFF"/>
              </a:solidFill>
              <a:latin typeface="+mn-lt"/>
              <a:ea typeface="+mn-ea"/>
              <a:cs typeface="+mn-cs"/>
            </a:rPr>
            <a:t> the </a:t>
          </a:r>
          <a:r>
            <a:rPr lang="fr-FR" sz="1200" b="0" i="0" u="none" strike="noStrike" kern="1200" baseline="0" dirty="0" err="1" smtClean="0">
              <a:solidFill>
                <a:srgbClr val="FFFFFF"/>
              </a:solidFill>
              <a:latin typeface="+mn-lt"/>
              <a:ea typeface="+mn-ea"/>
              <a:cs typeface="+mn-cs"/>
            </a:rPr>
            <a:t>project</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activities</a:t>
          </a:r>
          <a:r>
            <a:rPr lang="fr-FR" sz="1200" b="0" i="0" u="none" strike="noStrike" kern="1200" baseline="0" dirty="0" smtClean="0">
              <a:solidFill>
                <a:srgbClr val="FFFFFF"/>
              </a:solidFill>
              <a:latin typeface="+mn-lt"/>
              <a:ea typeface="+mn-ea"/>
              <a:cs typeface="+mn-cs"/>
            </a:rPr>
            <a:t> and to monitor </a:t>
          </a:r>
          <a:r>
            <a:rPr lang="fr-FR" sz="1200" b="0" i="0" u="none" strike="noStrike" kern="1200" baseline="0" dirty="0" err="1" smtClean="0">
              <a:solidFill>
                <a:srgbClr val="FFFFFF"/>
              </a:solidFill>
              <a:latin typeface="+mn-lt"/>
              <a:ea typeface="+mn-ea"/>
              <a:cs typeface="+mn-cs"/>
            </a:rPr>
            <a:t>progress</a:t>
          </a:r>
          <a:r>
            <a:rPr lang="fr-FR" sz="1200" b="0" i="0" u="none" strike="noStrike" kern="1200" baseline="0" dirty="0" smtClean="0">
              <a:solidFill>
                <a:srgbClr val="FFFFFF"/>
              </a:solidFill>
              <a:latin typeface="+mn-lt"/>
              <a:ea typeface="+mn-ea"/>
              <a:cs typeface="+mn-cs"/>
            </a:rPr>
            <a:t> to control the </a:t>
          </a:r>
          <a:r>
            <a:rPr lang="fr-FR" sz="1200" b="0" i="0" u="none" strike="noStrike" kern="1200" baseline="0" dirty="0" err="1" smtClean="0">
              <a:solidFill>
                <a:srgbClr val="FFFFFF"/>
              </a:solidFill>
              <a:latin typeface="+mn-lt"/>
              <a:ea typeface="+mn-ea"/>
              <a:cs typeface="+mn-cs"/>
            </a:rPr>
            <a:t>schedule</a:t>
          </a:r>
          <a:endParaRPr lang="en-US" sz="1200" kern="1200" dirty="0">
            <a:solidFill>
              <a:srgbClr val="FFFFFF"/>
            </a:solidFill>
          </a:endParaRPr>
        </a:p>
      </dsp:txBody>
      <dsp:txXfrm>
        <a:off x="0" y="1866600"/>
        <a:ext cx="8229600" cy="287819"/>
      </dsp:txXfrm>
    </dsp:sp>
    <dsp:sp modelId="{B8A16648-F579-FC4E-90F2-AC6A9BD43018}">
      <dsp:nvSpPr>
        <dsp:cNvPr id="0" name=""/>
        <dsp:cNvSpPr/>
      </dsp:nvSpPr>
      <dsp:spPr>
        <a:xfrm>
          <a:off x="0" y="2188980"/>
          <a:ext cx="8229600" cy="2878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Cost</a:t>
          </a:r>
          <a:r>
            <a:rPr lang="en-US" sz="1200" kern="1200" dirty="0" smtClean="0"/>
            <a:t> – the </a:t>
          </a:r>
          <a:r>
            <a:rPr lang="it-IT" sz="1200" b="0" i="0" u="none" strike="noStrike" kern="1200" baseline="0" dirty="0" err="1" smtClean="0">
              <a:solidFill>
                <a:srgbClr val="FFFFFF"/>
              </a:solidFill>
              <a:latin typeface="+mn-lt"/>
              <a:ea typeface="+mn-ea"/>
              <a:cs typeface="+mn-cs"/>
            </a:rPr>
            <a:t>processes</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required</a:t>
          </a:r>
          <a:r>
            <a:rPr lang="it-IT" sz="1200" b="0" i="0" u="none" strike="noStrike" kern="1200" baseline="0" dirty="0" smtClean="0">
              <a:solidFill>
                <a:srgbClr val="FFFFFF"/>
              </a:solidFill>
              <a:latin typeface="+mn-lt"/>
              <a:ea typeface="+mn-ea"/>
              <a:cs typeface="+mn-cs"/>
            </a:rPr>
            <a:t> to </a:t>
          </a:r>
          <a:r>
            <a:rPr lang="it-IT" sz="1200" b="0" i="0" u="none" strike="noStrike" kern="1200" baseline="0" dirty="0" err="1" smtClean="0">
              <a:solidFill>
                <a:srgbClr val="FFFFFF"/>
              </a:solidFill>
              <a:latin typeface="+mn-lt"/>
              <a:ea typeface="+mn-ea"/>
              <a:cs typeface="+mn-cs"/>
            </a:rPr>
            <a:t>develop</a:t>
          </a:r>
          <a:r>
            <a:rPr lang="it-IT" sz="1200" b="0" i="0" u="none" strike="noStrike" kern="1200" baseline="0" dirty="0" smtClean="0">
              <a:solidFill>
                <a:srgbClr val="FFFFFF"/>
              </a:solidFill>
              <a:latin typeface="+mn-lt"/>
              <a:ea typeface="+mn-ea"/>
              <a:cs typeface="+mn-cs"/>
            </a:rPr>
            <a:t> the budget and to monitor progress to control </a:t>
          </a:r>
          <a:r>
            <a:rPr lang="it-IT" sz="1200" b="0" i="0" u="none" strike="noStrike" kern="1200" baseline="0" dirty="0" err="1" smtClean="0">
              <a:solidFill>
                <a:srgbClr val="FFFFFF"/>
              </a:solidFill>
              <a:latin typeface="+mn-lt"/>
              <a:ea typeface="+mn-ea"/>
              <a:cs typeface="+mn-cs"/>
            </a:rPr>
            <a:t>costs</a:t>
          </a:r>
          <a:endParaRPr lang="en-US" sz="1200" kern="1200" dirty="0">
            <a:solidFill>
              <a:srgbClr val="FFFFFF"/>
            </a:solidFill>
          </a:endParaRPr>
        </a:p>
      </dsp:txBody>
      <dsp:txXfrm>
        <a:off x="0" y="2188980"/>
        <a:ext cx="8229600" cy="287819"/>
      </dsp:txXfrm>
    </dsp:sp>
    <dsp:sp modelId="{63D07863-BC66-464A-A2E9-8CFDD284689C}">
      <dsp:nvSpPr>
        <dsp:cNvPr id="0" name=""/>
        <dsp:cNvSpPr/>
      </dsp:nvSpPr>
      <dsp:spPr>
        <a:xfrm>
          <a:off x="0" y="2511360"/>
          <a:ext cx="8229600" cy="287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Risk - </a:t>
          </a:r>
          <a:r>
            <a:rPr lang="it-IT" sz="1200" b="0" i="0" u="none" strike="noStrike" kern="1200" baseline="0" dirty="0" smtClean="0">
              <a:solidFill>
                <a:srgbClr val="FFFFFF"/>
              </a:solidFill>
              <a:latin typeface="+mn-lt"/>
              <a:ea typeface="+mn-ea"/>
              <a:cs typeface="+mn-cs"/>
            </a:rPr>
            <a:t>the </a:t>
          </a:r>
          <a:r>
            <a:rPr lang="it-IT" sz="1200" b="0" i="0" u="none" strike="noStrike" kern="1200" baseline="0" dirty="0" err="1" smtClean="0">
              <a:solidFill>
                <a:srgbClr val="FFFFFF"/>
              </a:solidFill>
              <a:latin typeface="+mn-lt"/>
              <a:ea typeface="+mn-ea"/>
              <a:cs typeface="+mn-cs"/>
            </a:rPr>
            <a:t>processes</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required</a:t>
          </a:r>
          <a:r>
            <a:rPr lang="it-IT" sz="1200" b="0" i="0" u="none" strike="noStrike" kern="1200" baseline="0" dirty="0" smtClean="0">
              <a:solidFill>
                <a:srgbClr val="FFFFFF"/>
              </a:solidFill>
              <a:latin typeface="+mn-lt"/>
              <a:ea typeface="+mn-ea"/>
              <a:cs typeface="+mn-cs"/>
            </a:rPr>
            <a:t> to </a:t>
          </a:r>
          <a:r>
            <a:rPr lang="it-IT" sz="1200" b="0" i="0" u="none" strike="noStrike" kern="1200" baseline="0" dirty="0" err="1" smtClean="0">
              <a:solidFill>
                <a:srgbClr val="FFFFFF"/>
              </a:solidFill>
              <a:latin typeface="+mn-lt"/>
              <a:ea typeface="+mn-ea"/>
              <a:cs typeface="+mn-cs"/>
            </a:rPr>
            <a:t>identify</a:t>
          </a:r>
          <a:r>
            <a:rPr lang="it-IT" sz="1200" b="0" i="0" u="none" strike="noStrike" kern="1200" baseline="0" dirty="0" smtClean="0">
              <a:solidFill>
                <a:srgbClr val="FFFFFF"/>
              </a:solidFill>
              <a:latin typeface="+mn-lt"/>
              <a:ea typeface="+mn-ea"/>
              <a:cs typeface="+mn-cs"/>
            </a:rPr>
            <a:t> and </a:t>
          </a:r>
          <a:r>
            <a:rPr lang="it-IT" sz="1200" b="0" i="0" u="none" strike="noStrike" kern="1200" baseline="0" dirty="0" err="1" smtClean="0">
              <a:solidFill>
                <a:srgbClr val="FFFFFF"/>
              </a:solidFill>
              <a:latin typeface="+mn-lt"/>
              <a:ea typeface="+mn-ea"/>
              <a:cs typeface="+mn-cs"/>
            </a:rPr>
            <a:t>manage</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threats</a:t>
          </a:r>
          <a:r>
            <a:rPr lang="it-IT" sz="1200" b="0" i="0" u="none" strike="noStrike" kern="1200" baseline="0" dirty="0" smtClean="0">
              <a:solidFill>
                <a:srgbClr val="FFFFFF"/>
              </a:solidFill>
              <a:latin typeface="+mn-lt"/>
              <a:ea typeface="+mn-ea"/>
              <a:cs typeface="+mn-cs"/>
            </a:rPr>
            <a:t> and </a:t>
          </a:r>
          <a:r>
            <a:rPr lang="it-IT" sz="1200" b="0" i="0" u="none" strike="noStrike" kern="1200" baseline="0" dirty="0" err="1" smtClean="0">
              <a:solidFill>
                <a:srgbClr val="FFFFFF"/>
              </a:solidFill>
              <a:latin typeface="+mn-lt"/>
              <a:ea typeface="+mn-ea"/>
              <a:cs typeface="+mn-cs"/>
            </a:rPr>
            <a:t>opportunities</a:t>
          </a:r>
          <a:endParaRPr lang="en-US" sz="1200" b="1" kern="1200" dirty="0">
            <a:solidFill>
              <a:srgbClr val="FFFFFF"/>
            </a:solidFill>
          </a:endParaRPr>
        </a:p>
      </dsp:txBody>
      <dsp:txXfrm>
        <a:off x="0" y="2511360"/>
        <a:ext cx="8229600" cy="287819"/>
      </dsp:txXfrm>
    </dsp:sp>
    <dsp:sp modelId="{430FF9CE-198B-9C4E-88BE-41D483685549}">
      <dsp:nvSpPr>
        <dsp:cNvPr id="0" name=""/>
        <dsp:cNvSpPr/>
      </dsp:nvSpPr>
      <dsp:spPr>
        <a:xfrm>
          <a:off x="0" y="2833740"/>
          <a:ext cx="8229600" cy="2878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Quality</a:t>
          </a:r>
          <a:r>
            <a:rPr lang="en-US" sz="1200" kern="1200" dirty="0" smtClean="0"/>
            <a:t> - </a:t>
          </a:r>
          <a:r>
            <a:rPr lang="en-US" sz="1200" b="0" i="0" u="none" strike="noStrike" kern="1200" baseline="0" dirty="0" smtClean="0">
              <a:solidFill>
                <a:srgbClr val="FFFFFF"/>
              </a:solidFill>
              <a:latin typeface="+mn-lt"/>
              <a:ea typeface="+mn-ea"/>
              <a:cs typeface="+mn-cs"/>
            </a:rPr>
            <a:t>the processes required to plan and establish quality assurance and control</a:t>
          </a:r>
          <a:endParaRPr lang="en-US" sz="1200" kern="1200" dirty="0">
            <a:solidFill>
              <a:srgbClr val="FFFFFF"/>
            </a:solidFill>
          </a:endParaRPr>
        </a:p>
      </dsp:txBody>
      <dsp:txXfrm>
        <a:off x="0" y="2833740"/>
        <a:ext cx="8229600" cy="287819"/>
      </dsp:txXfrm>
    </dsp:sp>
    <dsp:sp modelId="{3BE4A024-E0DC-C147-A213-84268E3DCE89}">
      <dsp:nvSpPr>
        <dsp:cNvPr id="0" name=""/>
        <dsp:cNvSpPr/>
      </dsp:nvSpPr>
      <dsp:spPr>
        <a:xfrm>
          <a:off x="0" y="3156120"/>
          <a:ext cx="8229600" cy="2878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Procurement</a:t>
          </a:r>
          <a:r>
            <a:rPr lang="en-US" sz="1200" kern="1200" dirty="0" smtClean="0"/>
            <a:t> - </a:t>
          </a:r>
          <a:r>
            <a:rPr lang="ro-RO" sz="1200" b="0" i="0" u="none" strike="noStrike" kern="1200" baseline="0" dirty="0" smtClean="0">
              <a:solidFill>
                <a:srgbClr val="FFFFFF"/>
              </a:solidFill>
              <a:latin typeface="+mn-lt"/>
              <a:ea typeface="+mn-ea"/>
              <a:cs typeface="+mn-cs"/>
            </a:rPr>
            <a:t>the processes required to plan and acquire products, services or results, and to manage supplier relationships</a:t>
          </a:r>
          <a:endParaRPr lang="en-US" sz="1200" kern="1200" dirty="0">
            <a:solidFill>
              <a:srgbClr val="FFFFFF"/>
            </a:solidFill>
          </a:endParaRPr>
        </a:p>
      </dsp:txBody>
      <dsp:txXfrm>
        <a:off x="0" y="3156120"/>
        <a:ext cx="8229600" cy="287819"/>
      </dsp:txXfrm>
    </dsp:sp>
    <dsp:sp modelId="{A13531B9-08C9-8244-8349-1F4B8B1EC114}">
      <dsp:nvSpPr>
        <dsp:cNvPr id="0" name=""/>
        <dsp:cNvSpPr/>
      </dsp:nvSpPr>
      <dsp:spPr>
        <a:xfrm>
          <a:off x="0" y="3505201"/>
          <a:ext cx="8229600" cy="28781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Communication</a:t>
          </a:r>
          <a:r>
            <a:rPr lang="en-US" sz="1200" kern="1200" dirty="0" smtClean="0"/>
            <a:t> </a:t>
          </a:r>
          <a:r>
            <a:rPr lang="en-US" sz="1200" kern="1200" dirty="0" smtClean="0">
              <a:solidFill>
                <a:srgbClr val="FFFFFF"/>
              </a:solidFill>
            </a:rPr>
            <a:t>- </a:t>
          </a:r>
          <a:r>
            <a:rPr lang="ro-RO" sz="1200" b="0" i="0" u="none" strike="noStrike" kern="1200" baseline="0" dirty="0" smtClean="0">
              <a:solidFill>
                <a:srgbClr val="FFFFFF"/>
              </a:solidFill>
              <a:latin typeface="+mn-lt"/>
              <a:ea typeface="+mn-ea"/>
              <a:cs typeface="+mn-cs"/>
            </a:rPr>
            <a:t>includes the processes required to plan, manage and distribute information relevant to the project</a:t>
          </a:r>
          <a:endParaRPr lang="en-US" sz="1200" kern="1200" dirty="0">
            <a:solidFill>
              <a:srgbClr val="FFFFFF"/>
            </a:solidFill>
          </a:endParaRPr>
        </a:p>
      </dsp:txBody>
      <dsp:txXfrm>
        <a:off x="0" y="3505201"/>
        <a:ext cx="8229600" cy="287819"/>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61DAF1-6446-3D45-9FB1-C1B6D9C3B76C}">
      <dsp:nvSpPr>
        <dsp:cNvPr id="0" name=""/>
        <dsp:cNvSpPr/>
      </dsp:nvSpPr>
      <dsp:spPr>
        <a:xfrm>
          <a:off x="0" y="468"/>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4D6855-ABB4-4F45-84DE-7F673CE3F867}">
      <dsp:nvSpPr>
        <dsp:cNvPr id="0" name=""/>
        <dsp:cNvSpPr/>
      </dsp:nvSpPr>
      <dsp:spPr>
        <a:xfrm>
          <a:off x="0" y="46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1. Stability of the overall project context</a:t>
          </a:r>
          <a:endParaRPr lang="en-US" sz="1500" kern="1200" dirty="0"/>
        </a:p>
      </dsp:txBody>
      <dsp:txXfrm>
        <a:off x="0" y="468"/>
        <a:ext cx="7401560" cy="547780"/>
      </dsp:txXfrm>
    </dsp:sp>
    <dsp:sp modelId="{08E33461-3DCF-C142-8E22-C51B5E1E77C6}">
      <dsp:nvSpPr>
        <dsp:cNvPr id="0" name=""/>
        <dsp:cNvSpPr/>
      </dsp:nvSpPr>
      <dsp:spPr>
        <a:xfrm>
          <a:off x="0" y="548248"/>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CBC169A-6BAD-C24C-851D-67D23BFF6381}">
      <dsp:nvSpPr>
        <dsp:cNvPr id="0" name=""/>
        <dsp:cNvSpPr/>
      </dsp:nvSpPr>
      <dsp:spPr>
        <a:xfrm>
          <a:off x="0" y="54824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2. Number of distinct disciplines, methods, or approaches involved in performing the project</a:t>
          </a:r>
          <a:endParaRPr lang="en-US" sz="1500" kern="1200" dirty="0"/>
        </a:p>
      </dsp:txBody>
      <dsp:txXfrm>
        <a:off x="0" y="548248"/>
        <a:ext cx="7401560" cy="547780"/>
      </dsp:txXfrm>
    </dsp:sp>
    <dsp:sp modelId="{487A030E-88B6-6348-AC93-01BC333E8047}">
      <dsp:nvSpPr>
        <dsp:cNvPr id="0" name=""/>
        <dsp:cNvSpPr/>
      </dsp:nvSpPr>
      <dsp:spPr>
        <a:xfrm>
          <a:off x="0" y="1096029"/>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CFB413-BD08-FF45-9616-B8DDA3D75121}">
      <dsp:nvSpPr>
        <dsp:cNvPr id="0" name=""/>
        <dsp:cNvSpPr/>
      </dsp:nvSpPr>
      <dsp:spPr>
        <a:xfrm>
          <a:off x="0" y="109602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3. Magnitude of legal, social, or environmental implications from performing the project</a:t>
          </a:r>
          <a:endParaRPr lang="en-US" sz="1500" kern="1200" dirty="0"/>
        </a:p>
      </dsp:txBody>
      <dsp:txXfrm>
        <a:off x="0" y="1096029"/>
        <a:ext cx="7401560" cy="547780"/>
      </dsp:txXfrm>
    </dsp:sp>
    <dsp:sp modelId="{DCED77E5-FFCC-E24A-99C1-0BE6BA91E7AC}">
      <dsp:nvSpPr>
        <dsp:cNvPr id="0" name=""/>
        <dsp:cNvSpPr/>
      </dsp:nvSpPr>
      <dsp:spPr>
        <a:xfrm>
          <a:off x="0" y="1643809"/>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ECE014-C19E-7D4A-AF6C-4A31F25C67CC}">
      <dsp:nvSpPr>
        <dsp:cNvPr id="0" name=""/>
        <dsp:cNvSpPr/>
      </dsp:nvSpPr>
      <dsp:spPr>
        <a:xfrm>
          <a:off x="0" y="164380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4. Overall expected financial impact (positive or negative) on the project’s stakeholders  </a:t>
          </a:r>
          <a:endParaRPr lang="en-US" sz="1500" kern="1200" dirty="0"/>
        </a:p>
      </dsp:txBody>
      <dsp:txXfrm>
        <a:off x="0" y="1643809"/>
        <a:ext cx="7401560" cy="547780"/>
      </dsp:txXfrm>
    </dsp:sp>
    <dsp:sp modelId="{BC93FDF2-9EA3-714B-B477-6E8980099F18}">
      <dsp:nvSpPr>
        <dsp:cNvPr id="0" name=""/>
        <dsp:cNvSpPr/>
      </dsp:nvSpPr>
      <dsp:spPr>
        <a:xfrm>
          <a:off x="0" y="2191590"/>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3BCE5E0-6685-0547-809F-ED88691AEF4D}">
      <dsp:nvSpPr>
        <dsp:cNvPr id="0" name=""/>
        <dsp:cNvSpPr/>
      </dsp:nvSpPr>
      <dsp:spPr>
        <a:xfrm>
          <a:off x="0" y="219159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5. Strategic importance of the project to the organization or organizations involved</a:t>
          </a:r>
          <a:endParaRPr lang="en-US" sz="1500" kern="1200" dirty="0"/>
        </a:p>
      </dsp:txBody>
      <dsp:txXfrm>
        <a:off x="0" y="2191590"/>
        <a:ext cx="7401560" cy="547780"/>
      </dsp:txXfrm>
    </dsp:sp>
    <dsp:sp modelId="{CD603CE9-B87C-134A-8662-6DE1963FD291}">
      <dsp:nvSpPr>
        <dsp:cNvPr id="0" name=""/>
        <dsp:cNvSpPr/>
      </dsp:nvSpPr>
      <dsp:spPr>
        <a:xfrm>
          <a:off x="0" y="2739370"/>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7650C76-6336-084E-BCC7-959B980ADF23}">
      <dsp:nvSpPr>
        <dsp:cNvPr id="0" name=""/>
        <dsp:cNvSpPr/>
      </dsp:nvSpPr>
      <dsp:spPr>
        <a:xfrm>
          <a:off x="0" y="273937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6. Stakeholder cohesion regarding the characteristics of the product of the project</a:t>
          </a:r>
          <a:endParaRPr lang="en-US" sz="1500" kern="1200" dirty="0"/>
        </a:p>
      </dsp:txBody>
      <dsp:txXfrm>
        <a:off x="0" y="2739370"/>
        <a:ext cx="7401560" cy="547780"/>
      </dsp:txXfrm>
    </dsp:sp>
    <dsp:sp modelId="{DBE19796-930E-F443-BE74-C5A8DE8DC34D}">
      <dsp:nvSpPr>
        <dsp:cNvPr id="0" name=""/>
        <dsp:cNvSpPr/>
      </dsp:nvSpPr>
      <dsp:spPr>
        <a:xfrm>
          <a:off x="0" y="3287151"/>
          <a:ext cx="740156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6E8313E-ECD1-3A42-B974-291235ADBFFD}">
      <dsp:nvSpPr>
        <dsp:cNvPr id="0" name=""/>
        <dsp:cNvSpPr/>
      </dsp:nvSpPr>
      <dsp:spPr>
        <a:xfrm>
          <a:off x="0" y="3287151"/>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7. Stakeholder cohesion regarding the characteristics of the product of the project</a:t>
          </a:r>
          <a:endParaRPr lang="en-US" sz="1500" kern="1200" dirty="0"/>
        </a:p>
      </dsp:txBody>
      <dsp:txXfrm>
        <a:off x="0" y="3287151"/>
        <a:ext cx="7401560" cy="547780"/>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5714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90870"/>
          <a:ext cx="1331779" cy="547260"/>
        </a:xfrm>
        <a:prstGeom prst="roundRect">
          <a:avLst/>
        </a:prstGeom>
        <a:solidFill>
          <a:srgbClr val="B4FF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0" y="390870"/>
        <a:ext cx="1331779" cy="547260"/>
      </dsp:txXfrm>
    </dsp:sp>
    <dsp:sp modelId="{A09EF179-3E74-4EF1-9DF0-DCF0EDEE00F5}">
      <dsp:nvSpPr>
        <dsp:cNvPr id="0" name=""/>
        <dsp:cNvSpPr/>
      </dsp:nvSpPr>
      <dsp:spPr>
        <a:xfrm>
          <a:off x="1447480" y="393179"/>
          <a:ext cx="1331779" cy="547260"/>
        </a:xfrm>
        <a:prstGeom prst="roundRect">
          <a:avLst/>
        </a:prstGeom>
        <a:solidFill>
          <a:srgbClr val="FEB6A0">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447480" y="393179"/>
        <a:ext cx="1331779" cy="547260"/>
      </dsp:txXfrm>
    </dsp:sp>
    <dsp:sp modelId="{FDC29836-1BDB-499E-A9D1-EC396C272C68}">
      <dsp:nvSpPr>
        <dsp:cNvPr id="0" name=""/>
        <dsp:cNvSpPr/>
      </dsp:nvSpPr>
      <dsp:spPr>
        <a:xfrm>
          <a:off x="2894344" y="404228"/>
          <a:ext cx="1331779" cy="547260"/>
        </a:xfrm>
        <a:prstGeom prst="roundRect">
          <a:avLst/>
        </a:prstGeom>
        <a:solidFill>
          <a:srgbClr val="FFFF5B">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894344" y="404228"/>
        <a:ext cx="1331779" cy="547260"/>
      </dsp:txXfrm>
    </dsp:sp>
    <dsp:sp modelId="{DE187647-FFDD-4B78-836E-69F34F61E45B}">
      <dsp:nvSpPr>
        <dsp:cNvPr id="0" name=""/>
        <dsp:cNvSpPr/>
      </dsp:nvSpPr>
      <dsp:spPr>
        <a:xfrm>
          <a:off x="4304364" y="410445"/>
          <a:ext cx="1331779" cy="547260"/>
        </a:xfrm>
        <a:prstGeom prst="roundRect">
          <a:avLst/>
        </a:prstGeom>
        <a:solidFill>
          <a:schemeClr val="accent1">
            <a:hueOff val="0"/>
            <a:satOff val="0"/>
            <a:lumOff val="0"/>
            <a:alpha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304364" y="410445"/>
        <a:ext cx="1331779" cy="54726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6050628"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406" y="410445"/>
          <a:ext cx="1406317" cy="547260"/>
        </a:xfrm>
        <a:prstGeom prst="roundRect">
          <a:avLst/>
        </a:prstGeom>
        <a:solidFill>
          <a:srgbClr val="B4FF9F">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406" y="410445"/>
        <a:ext cx="1406317" cy="547260"/>
      </dsp:txXfrm>
    </dsp:sp>
    <dsp:sp modelId="{A09EF179-3E74-4EF1-9DF0-DCF0EDEE00F5}">
      <dsp:nvSpPr>
        <dsp:cNvPr id="0" name=""/>
        <dsp:cNvSpPr/>
      </dsp:nvSpPr>
      <dsp:spPr>
        <a:xfrm>
          <a:off x="1532741" y="393179"/>
          <a:ext cx="1406317" cy="547260"/>
        </a:xfrm>
        <a:prstGeom prst="roundRect">
          <a:avLst/>
        </a:prstGeom>
        <a:solidFill>
          <a:srgbClr val="FEB6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532741" y="393179"/>
        <a:ext cx="1406317" cy="547260"/>
      </dsp:txXfrm>
    </dsp:sp>
    <dsp:sp modelId="{FDC29836-1BDB-499E-A9D1-EC396C272C68}">
      <dsp:nvSpPr>
        <dsp:cNvPr id="0" name=""/>
        <dsp:cNvSpPr/>
      </dsp:nvSpPr>
      <dsp:spPr>
        <a:xfrm>
          <a:off x="3065935" y="404228"/>
          <a:ext cx="1406317" cy="547260"/>
        </a:xfrm>
        <a:prstGeom prst="roundRect">
          <a:avLst/>
        </a:prstGeom>
        <a:solidFill>
          <a:srgbClr val="FFFF5B">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3065935" y="404228"/>
        <a:ext cx="1406317" cy="547260"/>
      </dsp:txXfrm>
    </dsp:sp>
    <dsp:sp modelId="{DE187647-FFDD-4B78-836E-69F34F61E45B}">
      <dsp:nvSpPr>
        <dsp:cNvPr id="0" name=""/>
        <dsp:cNvSpPr/>
      </dsp:nvSpPr>
      <dsp:spPr>
        <a:xfrm>
          <a:off x="4558510" y="410445"/>
          <a:ext cx="1406317" cy="547260"/>
        </a:xfrm>
        <a:prstGeom prst="roundRect">
          <a:avLst/>
        </a:prstGeom>
        <a:solidFill>
          <a:schemeClr val="accent1">
            <a:hueOff val="0"/>
            <a:satOff val="0"/>
            <a:lumOff val="0"/>
            <a:alpha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558510" y="410445"/>
        <a:ext cx="1406317" cy="547260"/>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55625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86678"/>
          <a:ext cx="1299532" cy="547260"/>
        </a:xfrm>
        <a:prstGeom prst="roundRect">
          <a:avLst/>
        </a:prstGeom>
        <a:solidFill>
          <a:srgbClr val="B4FF9F">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0" y="386678"/>
        <a:ext cx="1299532" cy="547260"/>
      </dsp:txXfrm>
    </dsp:sp>
    <dsp:sp modelId="{A09EF179-3E74-4EF1-9DF0-DCF0EDEE00F5}">
      <dsp:nvSpPr>
        <dsp:cNvPr id="0" name=""/>
        <dsp:cNvSpPr/>
      </dsp:nvSpPr>
      <dsp:spPr>
        <a:xfrm>
          <a:off x="1408510" y="393179"/>
          <a:ext cx="1299532" cy="547260"/>
        </a:xfrm>
        <a:prstGeom prst="roundRect">
          <a:avLst/>
        </a:prstGeom>
        <a:solidFill>
          <a:srgbClr val="FEB6A0">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408510" y="393179"/>
        <a:ext cx="1299532" cy="547260"/>
      </dsp:txXfrm>
    </dsp:sp>
    <dsp:sp modelId="{FDC29836-1BDB-499E-A9D1-EC396C272C68}">
      <dsp:nvSpPr>
        <dsp:cNvPr id="0" name=""/>
        <dsp:cNvSpPr/>
      </dsp:nvSpPr>
      <dsp:spPr>
        <a:xfrm>
          <a:off x="2815797" y="404228"/>
          <a:ext cx="1299532" cy="547260"/>
        </a:xfrm>
        <a:prstGeom prst="roundRect">
          <a:avLst/>
        </a:prstGeom>
        <a:solidFill>
          <a:srgbClr val="FFFF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815797" y="404228"/>
        <a:ext cx="1299532" cy="547260"/>
      </dsp:txXfrm>
    </dsp:sp>
    <dsp:sp modelId="{DE187647-FFDD-4B78-836E-69F34F61E45B}">
      <dsp:nvSpPr>
        <dsp:cNvPr id="0" name=""/>
        <dsp:cNvSpPr/>
      </dsp:nvSpPr>
      <dsp:spPr>
        <a:xfrm>
          <a:off x="4188587" y="410445"/>
          <a:ext cx="1299532" cy="547260"/>
        </a:xfrm>
        <a:prstGeom prst="roundRect">
          <a:avLst/>
        </a:prstGeom>
        <a:solidFill>
          <a:schemeClr val="accent1">
            <a:hueOff val="0"/>
            <a:satOff val="0"/>
            <a:lumOff val="0"/>
            <a:alpha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188587" y="410445"/>
        <a:ext cx="1299532" cy="547260"/>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4390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2318" y="410445"/>
          <a:ext cx="1038621" cy="547260"/>
        </a:xfrm>
        <a:prstGeom prst="roundRect">
          <a:avLst/>
        </a:prstGeom>
        <a:solidFill>
          <a:srgbClr val="B4FF9F">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2318" y="410445"/>
        <a:ext cx="1038621" cy="547260"/>
      </dsp:txXfrm>
    </dsp:sp>
    <dsp:sp modelId="{A09EF179-3E74-4EF1-9DF0-DCF0EDEE00F5}">
      <dsp:nvSpPr>
        <dsp:cNvPr id="0" name=""/>
        <dsp:cNvSpPr/>
      </dsp:nvSpPr>
      <dsp:spPr>
        <a:xfrm>
          <a:off x="1109767" y="393179"/>
          <a:ext cx="1038621" cy="547260"/>
        </a:xfrm>
        <a:prstGeom prst="roundRect">
          <a:avLst/>
        </a:prstGeom>
        <a:solidFill>
          <a:srgbClr val="FEB6A0">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109767" y="393179"/>
        <a:ext cx="1038621" cy="547260"/>
      </dsp:txXfrm>
    </dsp:sp>
    <dsp:sp modelId="{FDC29836-1BDB-499E-A9D1-EC396C272C68}">
      <dsp:nvSpPr>
        <dsp:cNvPr id="0" name=""/>
        <dsp:cNvSpPr/>
      </dsp:nvSpPr>
      <dsp:spPr>
        <a:xfrm>
          <a:off x="2217685" y="404228"/>
          <a:ext cx="1038621" cy="547260"/>
        </a:xfrm>
        <a:prstGeom prst="roundRect">
          <a:avLst/>
        </a:prstGeom>
        <a:solidFill>
          <a:srgbClr val="FFFF5B">
            <a:alpha val="1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217685" y="404228"/>
        <a:ext cx="1038621" cy="547260"/>
      </dsp:txXfrm>
    </dsp:sp>
    <dsp:sp modelId="{DE187647-FFDD-4B78-836E-69F34F61E45B}">
      <dsp:nvSpPr>
        <dsp:cNvPr id="0" name=""/>
        <dsp:cNvSpPr/>
      </dsp:nvSpPr>
      <dsp:spPr>
        <a:xfrm>
          <a:off x="3303418" y="410445"/>
          <a:ext cx="1038621" cy="547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3303418" y="410445"/>
        <a:ext cx="1038621" cy="5472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1F50AD-70B0-334E-96B6-1D4A8C42B7BF}">
      <dsp:nvSpPr>
        <dsp:cNvPr id="0" name=""/>
        <dsp:cNvSpPr/>
      </dsp:nvSpPr>
      <dsp:spPr>
        <a:xfrm rot="2563182">
          <a:off x="3085257" y="3410902"/>
          <a:ext cx="743405" cy="48691"/>
        </a:xfrm>
        <a:custGeom>
          <a:avLst/>
          <a:gdLst/>
          <a:ahLst/>
          <a:cxnLst/>
          <a:rect l="0" t="0" r="0" b="0"/>
          <a:pathLst>
            <a:path>
              <a:moveTo>
                <a:pt x="0" y="24345"/>
              </a:moveTo>
              <a:lnTo>
                <a:pt x="743405"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9ED640-B004-8748-A7D9-B9E32C6A6629}">
      <dsp:nvSpPr>
        <dsp:cNvPr id="0" name=""/>
        <dsp:cNvSpPr/>
      </dsp:nvSpPr>
      <dsp:spPr>
        <a:xfrm>
          <a:off x="3183877" y="2392617"/>
          <a:ext cx="942133" cy="48691"/>
        </a:xfrm>
        <a:custGeom>
          <a:avLst/>
          <a:gdLst/>
          <a:ahLst/>
          <a:cxnLst/>
          <a:rect l="0" t="0" r="0" b="0"/>
          <a:pathLst>
            <a:path>
              <a:moveTo>
                <a:pt x="0" y="24345"/>
              </a:moveTo>
              <a:lnTo>
                <a:pt x="942133"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E303A31-C063-C844-8424-B0574F1CDF88}">
      <dsp:nvSpPr>
        <dsp:cNvPr id="0" name=""/>
        <dsp:cNvSpPr/>
      </dsp:nvSpPr>
      <dsp:spPr>
        <a:xfrm rot="19101579">
          <a:off x="3073820" y="1365544"/>
          <a:ext cx="871152" cy="48691"/>
        </a:xfrm>
        <a:custGeom>
          <a:avLst/>
          <a:gdLst/>
          <a:ahLst/>
          <a:cxnLst/>
          <a:rect l="0" t="0" r="0" b="0"/>
          <a:pathLst>
            <a:path>
              <a:moveTo>
                <a:pt x="0" y="24345"/>
              </a:moveTo>
              <a:lnTo>
                <a:pt x="871152"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AB12B8-2AF4-C848-8DEE-D137A694169A}">
      <dsp:nvSpPr>
        <dsp:cNvPr id="0" name=""/>
        <dsp:cNvSpPr/>
      </dsp:nvSpPr>
      <dsp:spPr>
        <a:xfrm>
          <a:off x="1168986" y="1231732"/>
          <a:ext cx="2370459" cy="237045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D3FD68-D644-4341-B95E-A5B4428170C5}">
      <dsp:nvSpPr>
        <dsp:cNvPr id="0" name=""/>
        <dsp:cNvSpPr/>
      </dsp:nvSpPr>
      <dsp:spPr>
        <a:xfrm>
          <a:off x="3674130" y="564"/>
          <a:ext cx="1303248" cy="13270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Identify</a:t>
          </a:r>
          <a:r>
            <a:rPr lang="en-US" sz="1100" kern="1200" baseline="0" dirty="0" smtClean="0"/>
            <a:t> future business opportunities</a:t>
          </a:r>
          <a:endParaRPr lang="en-US" sz="1100" kern="1200" dirty="0"/>
        </a:p>
      </dsp:txBody>
      <dsp:txXfrm>
        <a:off x="3674130" y="564"/>
        <a:ext cx="1303248" cy="1327001"/>
      </dsp:txXfrm>
    </dsp:sp>
    <dsp:sp modelId="{692485DA-4B78-E24F-8602-ADA4AAD938A6}">
      <dsp:nvSpPr>
        <dsp:cNvPr id="0" name=""/>
        <dsp:cNvSpPr/>
      </dsp:nvSpPr>
      <dsp:spPr>
        <a:xfrm>
          <a:off x="5151646" y="564"/>
          <a:ext cx="1954872" cy="1327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Innovative</a:t>
          </a:r>
          <a:r>
            <a:rPr lang="en-US" sz="1000" kern="1200" baseline="0" dirty="0" smtClean="0"/>
            <a:t> technologies to increase efficiency</a:t>
          </a:r>
          <a:endParaRPr lang="en-US" sz="1000" kern="1200" dirty="0"/>
        </a:p>
        <a:p>
          <a:pPr marL="57150" lvl="1" indent="-57150" algn="l" defTabSz="444500">
            <a:lnSpc>
              <a:spcPct val="90000"/>
            </a:lnSpc>
            <a:spcBef>
              <a:spcPct val="0"/>
            </a:spcBef>
            <a:spcAft>
              <a:spcPct val="15000"/>
            </a:spcAft>
            <a:buChar char="••"/>
          </a:pPr>
          <a:r>
            <a:rPr lang="en-US" sz="1000" kern="1200" dirty="0" smtClean="0"/>
            <a:t>Reduce waste and</a:t>
          </a:r>
          <a:r>
            <a:rPr lang="en-US" sz="1000" kern="1200" baseline="0" dirty="0" smtClean="0"/>
            <a:t> emissions through sustainable project management practices</a:t>
          </a:r>
          <a:endParaRPr lang="en-US" sz="1000" kern="1200" dirty="0"/>
        </a:p>
      </dsp:txBody>
      <dsp:txXfrm>
        <a:off x="5151646" y="564"/>
        <a:ext cx="1954872" cy="1327001"/>
      </dsp:txXfrm>
    </dsp:sp>
    <dsp:sp modelId="{F5D1361E-1547-1940-8087-41953EB5758D}">
      <dsp:nvSpPr>
        <dsp:cNvPr id="0" name=""/>
        <dsp:cNvSpPr/>
      </dsp:nvSpPr>
      <dsp:spPr>
        <a:xfrm>
          <a:off x="4126011" y="1678805"/>
          <a:ext cx="1341240" cy="1476315"/>
        </a:xfrm>
        <a:prstGeom prst="ellipse">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Enhancing the value of</a:t>
          </a:r>
        </a:p>
        <a:p>
          <a:pPr lvl="0" algn="ctr" defTabSz="488950">
            <a:lnSpc>
              <a:spcPct val="90000"/>
            </a:lnSpc>
            <a:spcBef>
              <a:spcPct val="0"/>
            </a:spcBef>
            <a:spcAft>
              <a:spcPct val="35000"/>
            </a:spcAft>
          </a:pPr>
          <a:r>
            <a:rPr lang="en-US" sz="1100" kern="1200" dirty="0" smtClean="0"/>
            <a:t>corporate sustainability</a:t>
          </a:r>
          <a:endParaRPr lang="en-US" sz="1100" kern="1200" dirty="0"/>
        </a:p>
      </dsp:txBody>
      <dsp:txXfrm>
        <a:off x="4126011" y="1678805"/>
        <a:ext cx="1341240" cy="1476315"/>
      </dsp:txXfrm>
    </dsp:sp>
    <dsp:sp modelId="{D4C70818-7180-3049-882C-FF88D06F1241}">
      <dsp:nvSpPr>
        <dsp:cNvPr id="0" name=""/>
        <dsp:cNvSpPr/>
      </dsp:nvSpPr>
      <dsp:spPr>
        <a:xfrm>
          <a:off x="5582153" y="1678805"/>
          <a:ext cx="2011860" cy="1476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0" algn="l" defTabSz="355600">
            <a:lnSpc>
              <a:spcPct val="90000"/>
            </a:lnSpc>
            <a:spcBef>
              <a:spcPct val="0"/>
            </a:spcBef>
            <a:spcAft>
              <a:spcPct val="15000"/>
            </a:spcAft>
            <a:buChar char="••"/>
          </a:pPr>
          <a:r>
            <a:rPr lang="en-US" sz="900" kern="1200" dirty="0" smtClean="0"/>
            <a:t> Younger generations value</a:t>
          </a:r>
          <a:r>
            <a:rPr lang="en-US" sz="900" kern="1200" baseline="0" dirty="0" smtClean="0"/>
            <a:t> </a:t>
          </a:r>
          <a:r>
            <a:rPr lang="en-US" sz="900" kern="1200" dirty="0" smtClean="0"/>
            <a:t>responsible and inclusive business practices, and sustainability performance is emerging</a:t>
          </a:r>
          <a:r>
            <a:rPr lang="en-US" sz="900" kern="1200" baseline="0" dirty="0" smtClean="0"/>
            <a:t> </a:t>
          </a:r>
          <a:r>
            <a:rPr lang="en-US" sz="900" kern="1200" dirty="0" smtClean="0"/>
            <a:t>as an important factor in the ‘war for talent’.</a:t>
          </a:r>
        </a:p>
        <a:p>
          <a:pPr marL="57150" marR="0" lvl="1" indent="-57150" algn="l" defTabSz="355600" rtl="0" eaLnBrk="1" fontAlgn="auto" latinLnBrk="0" hangingPunct="1">
            <a:lnSpc>
              <a:spcPct val="90000"/>
            </a:lnSpc>
            <a:spcBef>
              <a:spcPct val="0"/>
            </a:spcBef>
            <a:spcAft>
              <a:spcPct val="15000"/>
            </a:spcAft>
            <a:buClrTx/>
            <a:buSzTx/>
            <a:buFontTx/>
            <a:buChar char="••"/>
            <a:tabLst/>
            <a:defRPr/>
          </a:pPr>
          <a:endParaRPr lang="en-US" sz="900" kern="1200" dirty="0"/>
        </a:p>
        <a:p>
          <a:pPr marL="57150" lvl="1" indent="0" algn="l" defTabSz="355600">
            <a:lnSpc>
              <a:spcPct val="90000"/>
            </a:lnSpc>
            <a:spcBef>
              <a:spcPct val="0"/>
            </a:spcBef>
            <a:spcAft>
              <a:spcPct val="15000"/>
            </a:spcAft>
            <a:buChar char="••"/>
          </a:pPr>
          <a:r>
            <a:rPr lang="en-US" sz="900" kern="1200" dirty="0" smtClean="0"/>
            <a:t> Around the world, consumers are increasingly</a:t>
          </a:r>
          <a:r>
            <a:rPr lang="en-US" sz="900" kern="1200" baseline="0" dirty="0" smtClean="0"/>
            <a:t> </a:t>
          </a:r>
          <a:r>
            <a:rPr lang="en-US" sz="900" kern="1200" dirty="0" smtClean="0"/>
            <a:t>basing their purchasing decisions on their</a:t>
          </a:r>
          <a:r>
            <a:rPr lang="en-US" sz="900" kern="1200" baseline="0" dirty="0" smtClean="0"/>
            <a:t> </a:t>
          </a:r>
          <a:r>
            <a:rPr lang="en-US" sz="900" kern="1200" dirty="0" smtClean="0"/>
            <a:t>perception of a company’s sustainability</a:t>
          </a:r>
        </a:p>
        <a:p>
          <a:pPr marL="57150" lvl="1" indent="0" algn="l" defTabSz="355600">
            <a:lnSpc>
              <a:spcPct val="90000"/>
            </a:lnSpc>
            <a:spcBef>
              <a:spcPct val="0"/>
            </a:spcBef>
            <a:spcAft>
              <a:spcPct val="15000"/>
            </a:spcAft>
            <a:buChar char="••"/>
          </a:pPr>
          <a:r>
            <a:rPr lang="en-US" sz="900" kern="1200" dirty="0" smtClean="0"/>
            <a:t>performance, and the SDGs may further</a:t>
          </a:r>
        </a:p>
        <a:p>
          <a:pPr marL="57150" lvl="1" indent="0" algn="l" defTabSz="355600">
            <a:lnSpc>
              <a:spcPct val="90000"/>
            </a:lnSpc>
            <a:spcBef>
              <a:spcPct val="0"/>
            </a:spcBef>
            <a:spcAft>
              <a:spcPct val="15000"/>
            </a:spcAft>
            <a:buChar char="••"/>
          </a:pPr>
          <a:r>
            <a:rPr lang="en-US" sz="900" kern="1200" dirty="0" smtClean="0"/>
            <a:t>strengthen this trend.</a:t>
          </a:r>
          <a:endParaRPr lang="en-US" sz="900" kern="1200" dirty="0"/>
        </a:p>
      </dsp:txBody>
      <dsp:txXfrm>
        <a:off x="5582153" y="1678805"/>
        <a:ext cx="2011860" cy="1476315"/>
      </dsp:txXfrm>
    </dsp:sp>
    <dsp:sp modelId="{02808061-5703-B141-8B17-8CFADF73AC0E}">
      <dsp:nvSpPr>
        <dsp:cNvPr id="0" name=""/>
        <dsp:cNvSpPr/>
      </dsp:nvSpPr>
      <dsp:spPr>
        <a:xfrm>
          <a:off x="3541365" y="3458722"/>
          <a:ext cx="1422275" cy="1422275"/>
        </a:xfrm>
        <a:prstGeom prst="ellipse">
          <a:avLst/>
        </a:prstGeom>
        <a:gradFill rotWithShape="0">
          <a:gsLst>
            <a:gs pos="0">
              <a:schemeClr val="accent4">
                <a:hueOff val="2564604"/>
                <a:satOff val="-56277"/>
                <a:lumOff val="-4706"/>
                <a:alphaOff val="0"/>
                <a:satMod val="103000"/>
                <a:lumMod val="102000"/>
                <a:tint val="94000"/>
              </a:schemeClr>
            </a:gs>
            <a:gs pos="50000">
              <a:schemeClr val="accent4">
                <a:hueOff val="2564604"/>
                <a:satOff val="-56277"/>
                <a:lumOff val="-4706"/>
                <a:alphaOff val="0"/>
                <a:satMod val="110000"/>
                <a:lumMod val="100000"/>
                <a:shade val="100000"/>
              </a:schemeClr>
            </a:gs>
            <a:gs pos="100000">
              <a:schemeClr val="accent4">
                <a:hueOff val="2564604"/>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Strengthening stakeholder relations and</a:t>
          </a:r>
        </a:p>
        <a:p>
          <a:pPr lvl="0" algn="ctr" defTabSz="488950">
            <a:lnSpc>
              <a:spcPct val="90000"/>
            </a:lnSpc>
            <a:spcBef>
              <a:spcPct val="0"/>
            </a:spcBef>
            <a:spcAft>
              <a:spcPct val="35000"/>
            </a:spcAft>
          </a:pPr>
          <a:r>
            <a:rPr lang="en-US" sz="1100" kern="1200" dirty="0" smtClean="0"/>
            <a:t>keeping pace with policy developments</a:t>
          </a:r>
          <a:endParaRPr lang="en-US" sz="1100" kern="1200" dirty="0"/>
        </a:p>
      </dsp:txBody>
      <dsp:txXfrm>
        <a:off x="3541365" y="3458722"/>
        <a:ext cx="1422275" cy="1422275"/>
      </dsp:txXfrm>
    </dsp:sp>
    <dsp:sp modelId="{F58A7330-673D-044E-B80A-2C3015D285A0}">
      <dsp:nvSpPr>
        <dsp:cNvPr id="0" name=""/>
        <dsp:cNvSpPr/>
      </dsp:nvSpPr>
      <dsp:spPr>
        <a:xfrm>
          <a:off x="5105869" y="3458722"/>
          <a:ext cx="2133413" cy="142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0" algn="l" defTabSz="444500">
            <a:lnSpc>
              <a:spcPct val="90000"/>
            </a:lnSpc>
            <a:spcBef>
              <a:spcPct val="0"/>
            </a:spcBef>
            <a:spcAft>
              <a:spcPct val="15000"/>
            </a:spcAft>
            <a:buChar char="••"/>
          </a:pPr>
          <a:r>
            <a:rPr lang="en-US" sz="1000" kern="1200" dirty="0" smtClean="0"/>
            <a:t> Improve trust among stakeholders;</a:t>
          </a:r>
          <a:endParaRPr lang="en-US" sz="1000" kern="1200" dirty="0"/>
        </a:p>
        <a:p>
          <a:pPr marL="57150" lvl="1" indent="0" algn="l" defTabSz="444500">
            <a:lnSpc>
              <a:spcPct val="90000"/>
            </a:lnSpc>
            <a:spcBef>
              <a:spcPct val="0"/>
            </a:spcBef>
            <a:spcAft>
              <a:spcPct val="15000"/>
            </a:spcAft>
            <a:buChar char="••"/>
          </a:pPr>
          <a:r>
            <a:rPr lang="en-US" sz="1000" kern="1200" dirty="0" smtClean="0"/>
            <a:t> Strengthen their license to operate;</a:t>
          </a:r>
          <a:endParaRPr lang="en-US" sz="1000" kern="1200" dirty="0"/>
        </a:p>
        <a:p>
          <a:pPr marL="57150" lvl="1" indent="0" algn="l" defTabSz="444500">
            <a:lnSpc>
              <a:spcPct val="90000"/>
            </a:lnSpc>
            <a:spcBef>
              <a:spcPct val="0"/>
            </a:spcBef>
            <a:spcAft>
              <a:spcPct val="15000"/>
            </a:spcAft>
            <a:buChar char="••"/>
          </a:pPr>
          <a:r>
            <a:rPr lang="en-US" sz="1000" kern="1200" dirty="0" smtClean="0"/>
            <a:t> Reduce legal, reputational and other</a:t>
          </a:r>
        </a:p>
        <a:p>
          <a:pPr marL="57150" lvl="1" indent="0" algn="l" defTabSz="444500">
            <a:lnSpc>
              <a:spcPct val="90000"/>
            </a:lnSpc>
            <a:spcBef>
              <a:spcPct val="0"/>
            </a:spcBef>
            <a:spcAft>
              <a:spcPct val="15000"/>
            </a:spcAft>
            <a:buChar char="••"/>
          </a:pPr>
          <a:r>
            <a:rPr lang="en-US" sz="1000" kern="1200" dirty="0" smtClean="0"/>
            <a:t>business risks;</a:t>
          </a:r>
          <a:endParaRPr lang="en-US" sz="1000" kern="1200" dirty="0"/>
        </a:p>
        <a:p>
          <a:pPr marL="57150" lvl="1" indent="0" algn="l" defTabSz="444500">
            <a:lnSpc>
              <a:spcPct val="90000"/>
            </a:lnSpc>
            <a:spcBef>
              <a:spcPct val="0"/>
            </a:spcBef>
            <a:spcAft>
              <a:spcPct val="15000"/>
            </a:spcAft>
            <a:buChar char="••"/>
          </a:pPr>
          <a:r>
            <a:rPr lang="en-US" sz="1000" kern="1200" dirty="0" smtClean="0"/>
            <a:t> Build resilience to costs or</a:t>
          </a:r>
          <a:r>
            <a:rPr lang="en-US" sz="1000" kern="1200" baseline="0" dirty="0" smtClean="0"/>
            <a:t> </a:t>
          </a:r>
          <a:r>
            <a:rPr lang="en-US" sz="1000" kern="1200" dirty="0" smtClean="0"/>
            <a:t>requirements imposed</a:t>
          </a:r>
          <a:r>
            <a:rPr lang="en-US" sz="1000" kern="1200" baseline="0" dirty="0" smtClean="0"/>
            <a:t> </a:t>
          </a:r>
          <a:r>
            <a:rPr lang="en-US" sz="1000" kern="1200" dirty="0" smtClean="0"/>
            <a:t>by future legislation.</a:t>
          </a:r>
          <a:endParaRPr lang="en-US" sz="1000" kern="1200" dirty="0"/>
        </a:p>
      </dsp:txBody>
      <dsp:txXfrm>
        <a:off x="5105869" y="3458722"/>
        <a:ext cx="2133413" cy="142227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B37D3F-23C7-4446-88E9-3D8E45642984}">
      <dsp:nvSpPr>
        <dsp:cNvPr id="0" name=""/>
        <dsp:cNvSpPr/>
      </dsp:nvSpPr>
      <dsp:spPr>
        <a:xfrm>
          <a:off x="1155" y="263906"/>
          <a:ext cx="1359377" cy="543750"/>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Raw materials</a:t>
          </a:r>
        </a:p>
      </dsp:txBody>
      <dsp:txXfrm>
        <a:off x="1155" y="263906"/>
        <a:ext cx="1359377" cy="543750"/>
      </dsp:txXfrm>
    </dsp:sp>
    <dsp:sp modelId="{ACBD91A8-2EBA-BE49-B630-EE3BCF088798}">
      <dsp:nvSpPr>
        <dsp:cNvPr id="0" name=""/>
        <dsp:cNvSpPr/>
      </dsp:nvSpPr>
      <dsp:spPr>
        <a:xfrm>
          <a:off x="1088657" y="263906"/>
          <a:ext cx="1359377" cy="543750"/>
        </a:xfrm>
        <a:prstGeom prst="chevron">
          <a:avLst/>
        </a:prstGeom>
        <a:gradFill rotWithShape="0">
          <a:gsLst>
            <a:gs pos="0">
              <a:schemeClr val="accent4">
                <a:hueOff val="427434"/>
                <a:satOff val="-9380"/>
                <a:lumOff val="-784"/>
                <a:alphaOff val="0"/>
                <a:satMod val="103000"/>
                <a:lumMod val="102000"/>
                <a:tint val="94000"/>
              </a:schemeClr>
            </a:gs>
            <a:gs pos="50000">
              <a:schemeClr val="accent4">
                <a:hueOff val="427434"/>
                <a:satOff val="-9380"/>
                <a:lumOff val="-784"/>
                <a:alphaOff val="0"/>
                <a:satMod val="110000"/>
                <a:lumMod val="100000"/>
                <a:shade val="100000"/>
              </a:schemeClr>
            </a:gs>
            <a:gs pos="100000">
              <a:schemeClr val="accent4">
                <a:hueOff val="427434"/>
                <a:satOff val="-938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Suppliers</a:t>
          </a:r>
          <a:endParaRPr lang="en-US" sz="1200" kern="1200" dirty="0"/>
        </a:p>
      </dsp:txBody>
      <dsp:txXfrm>
        <a:off x="1088657" y="263906"/>
        <a:ext cx="1359377" cy="543750"/>
      </dsp:txXfrm>
    </dsp:sp>
    <dsp:sp modelId="{7262B04F-3895-414D-AA6F-1FC04D64A3C5}">
      <dsp:nvSpPr>
        <dsp:cNvPr id="0" name=""/>
        <dsp:cNvSpPr/>
      </dsp:nvSpPr>
      <dsp:spPr>
        <a:xfrm>
          <a:off x="2176159" y="263906"/>
          <a:ext cx="1359377" cy="543750"/>
        </a:xfrm>
        <a:prstGeom prst="chevron">
          <a:avLst/>
        </a:prstGeom>
        <a:gradFill rotWithShape="0">
          <a:gsLst>
            <a:gs pos="0">
              <a:schemeClr val="accent4">
                <a:hueOff val="854868"/>
                <a:satOff val="-18759"/>
                <a:lumOff val="-1569"/>
                <a:alphaOff val="0"/>
                <a:satMod val="103000"/>
                <a:lumMod val="102000"/>
                <a:tint val="94000"/>
              </a:schemeClr>
            </a:gs>
            <a:gs pos="50000">
              <a:schemeClr val="accent4">
                <a:hueOff val="854868"/>
                <a:satOff val="-18759"/>
                <a:lumOff val="-1569"/>
                <a:alphaOff val="0"/>
                <a:satMod val="110000"/>
                <a:lumMod val="100000"/>
                <a:shade val="100000"/>
              </a:schemeClr>
            </a:gs>
            <a:gs pos="100000">
              <a:schemeClr val="accent4">
                <a:hueOff val="854868"/>
                <a:satOff val="-18759"/>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Inbound Logistics</a:t>
          </a:r>
          <a:endParaRPr lang="en-US" sz="1200" kern="1200" dirty="0"/>
        </a:p>
      </dsp:txBody>
      <dsp:txXfrm>
        <a:off x="2176159" y="263906"/>
        <a:ext cx="1359377" cy="543750"/>
      </dsp:txXfrm>
    </dsp:sp>
    <dsp:sp modelId="{83A1ACB6-1C35-A448-BBAA-93BB12DAA819}">
      <dsp:nvSpPr>
        <dsp:cNvPr id="0" name=""/>
        <dsp:cNvSpPr/>
      </dsp:nvSpPr>
      <dsp:spPr>
        <a:xfrm>
          <a:off x="3263661" y="263906"/>
          <a:ext cx="1359377" cy="543750"/>
        </a:xfrm>
        <a:prstGeom prst="chevron">
          <a:avLst/>
        </a:prstGeom>
        <a:gradFill rotWithShape="0">
          <a:gsLst>
            <a:gs pos="0">
              <a:schemeClr val="accent4">
                <a:hueOff val="1282302"/>
                <a:satOff val="-28139"/>
                <a:lumOff val="-2353"/>
                <a:alphaOff val="0"/>
                <a:satMod val="103000"/>
                <a:lumMod val="102000"/>
                <a:tint val="94000"/>
              </a:schemeClr>
            </a:gs>
            <a:gs pos="50000">
              <a:schemeClr val="accent4">
                <a:hueOff val="1282302"/>
                <a:satOff val="-28139"/>
                <a:lumOff val="-2353"/>
                <a:alphaOff val="0"/>
                <a:satMod val="110000"/>
                <a:lumMod val="100000"/>
                <a:shade val="100000"/>
              </a:schemeClr>
            </a:gs>
            <a:gs pos="100000">
              <a:schemeClr val="accent4">
                <a:hueOff val="1282302"/>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Company Operations</a:t>
          </a:r>
          <a:endParaRPr lang="en-US" sz="1200" kern="1200" dirty="0"/>
        </a:p>
      </dsp:txBody>
      <dsp:txXfrm>
        <a:off x="3263661" y="263906"/>
        <a:ext cx="1359377" cy="543750"/>
      </dsp:txXfrm>
    </dsp:sp>
    <dsp:sp modelId="{09A75DF0-FD41-5443-86A3-44B3FDDD6695}">
      <dsp:nvSpPr>
        <dsp:cNvPr id="0" name=""/>
        <dsp:cNvSpPr/>
      </dsp:nvSpPr>
      <dsp:spPr>
        <a:xfrm>
          <a:off x="4351163" y="263906"/>
          <a:ext cx="1359377" cy="543750"/>
        </a:xfrm>
        <a:prstGeom prst="chevron">
          <a:avLst/>
        </a:prstGeom>
        <a:gradFill rotWithShape="0">
          <a:gsLst>
            <a:gs pos="0">
              <a:schemeClr val="accent4">
                <a:hueOff val="1709736"/>
                <a:satOff val="-37518"/>
                <a:lumOff val="-3137"/>
                <a:alphaOff val="0"/>
                <a:satMod val="103000"/>
                <a:lumMod val="102000"/>
                <a:tint val="94000"/>
              </a:schemeClr>
            </a:gs>
            <a:gs pos="50000">
              <a:schemeClr val="accent4">
                <a:hueOff val="1709736"/>
                <a:satOff val="-37518"/>
                <a:lumOff val="-3137"/>
                <a:alphaOff val="0"/>
                <a:satMod val="110000"/>
                <a:lumMod val="100000"/>
                <a:shade val="100000"/>
              </a:schemeClr>
            </a:gs>
            <a:gs pos="100000">
              <a:schemeClr val="accent4">
                <a:hueOff val="1709736"/>
                <a:satOff val="-37518"/>
                <a:lumOff val="-31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Distribution</a:t>
          </a:r>
          <a:endParaRPr lang="en-US" sz="1200" kern="1200" dirty="0"/>
        </a:p>
      </dsp:txBody>
      <dsp:txXfrm>
        <a:off x="4351163" y="263906"/>
        <a:ext cx="1359377" cy="543750"/>
      </dsp:txXfrm>
    </dsp:sp>
    <dsp:sp modelId="{D13B4C5D-E770-AE41-BAE5-E44F0D3E41AE}">
      <dsp:nvSpPr>
        <dsp:cNvPr id="0" name=""/>
        <dsp:cNvSpPr/>
      </dsp:nvSpPr>
      <dsp:spPr>
        <a:xfrm>
          <a:off x="5438665" y="263906"/>
          <a:ext cx="1359377" cy="543750"/>
        </a:xfrm>
        <a:prstGeom prst="chevron">
          <a:avLst/>
        </a:prstGeom>
        <a:gradFill rotWithShape="0">
          <a:gsLst>
            <a:gs pos="0">
              <a:schemeClr val="accent4">
                <a:hueOff val="2137170"/>
                <a:satOff val="-46898"/>
                <a:lumOff val="-3922"/>
                <a:alphaOff val="0"/>
                <a:satMod val="103000"/>
                <a:lumMod val="102000"/>
                <a:tint val="94000"/>
              </a:schemeClr>
            </a:gs>
            <a:gs pos="50000">
              <a:schemeClr val="accent4">
                <a:hueOff val="2137170"/>
                <a:satOff val="-46898"/>
                <a:lumOff val="-3922"/>
                <a:alphaOff val="0"/>
                <a:satMod val="110000"/>
                <a:lumMod val="100000"/>
                <a:shade val="100000"/>
              </a:schemeClr>
            </a:gs>
            <a:gs pos="100000">
              <a:schemeClr val="accent4">
                <a:hueOff val="2137170"/>
                <a:satOff val="-4689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Product Use</a:t>
          </a:r>
          <a:endParaRPr lang="en-US" sz="1200" kern="1200" dirty="0"/>
        </a:p>
      </dsp:txBody>
      <dsp:txXfrm>
        <a:off x="5438665" y="263906"/>
        <a:ext cx="1359377" cy="543750"/>
      </dsp:txXfrm>
    </dsp:sp>
    <dsp:sp modelId="{678B60E5-95A1-FA40-B0CD-CFE6A61B2455}">
      <dsp:nvSpPr>
        <dsp:cNvPr id="0" name=""/>
        <dsp:cNvSpPr/>
      </dsp:nvSpPr>
      <dsp:spPr>
        <a:xfrm>
          <a:off x="6526167" y="263906"/>
          <a:ext cx="1359377" cy="543750"/>
        </a:xfrm>
        <a:prstGeom prst="chevron">
          <a:avLst/>
        </a:prstGeom>
        <a:gradFill rotWithShape="0">
          <a:gsLst>
            <a:gs pos="0">
              <a:schemeClr val="accent4">
                <a:hueOff val="2564604"/>
                <a:satOff val="-56277"/>
                <a:lumOff val="-4706"/>
                <a:alphaOff val="0"/>
                <a:satMod val="103000"/>
                <a:lumMod val="102000"/>
                <a:tint val="94000"/>
              </a:schemeClr>
            </a:gs>
            <a:gs pos="50000">
              <a:schemeClr val="accent4">
                <a:hueOff val="2564604"/>
                <a:satOff val="-56277"/>
                <a:lumOff val="-4706"/>
                <a:alphaOff val="0"/>
                <a:satMod val="110000"/>
                <a:lumMod val="100000"/>
                <a:shade val="100000"/>
              </a:schemeClr>
            </a:gs>
            <a:gs pos="100000">
              <a:schemeClr val="accent4">
                <a:hueOff val="2564604"/>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Product End of Life</a:t>
          </a:r>
          <a:endParaRPr lang="en-US" sz="1200" kern="1200" dirty="0"/>
        </a:p>
      </dsp:txBody>
      <dsp:txXfrm>
        <a:off x="6526167" y="263906"/>
        <a:ext cx="1359377" cy="54375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2B5CB4-441D-4B45-A9D4-2484CD7CEE74}">
      <dsp:nvSpPr>
        <dsp:cNvPr id="0" name=""/>
        <dsp:cNvSpPr/>
      </dsp:nvSpPr>
      <dsp:spPr>
        <a:xfrm>
          <a:off x="4624"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Inputs</a:t>
          </a:r>
          <a:endParaRPr lang="en-US" sz="2600" kern="1200" dirty="0"/>
        </a:p>
      </dsp:txBody>
      <dsp:txXfrm>
        <a:off x="4624" y="0"/>
        <a:ext cx="1622896" cy="777240"/>
      </dsp:txXfrm>
    </dsp:sp>
    <dsp:sp modelId="{FC9C003B-C968-E643-B217-C2B42E3DC64A}">
      <dsp:nvSpPr>
        <dsp:cNvPr id="0" name=""/>
        <dsp:cNvSpPr/>
      </dsp:nvSpPr>
      <dsp:spPr>
        <a:xfrm>
          <a:off x="166914" y="777240"/>
          <a:ext cx="1298317" cy="16840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 Resources will be used that</a:t>
          </a:r>
          <a:r>
            <a:rPr lang="en-US" sz="1700" kern="1200" baseline="0" dirty="0" smtClean="0"/>
            <a:t> could affect an SDG?</a:t>
          </a:r>
          <a:endParaRPr lang="en-US" sz="1700" kern="1200" dirty="0"/>
        </a:p>
      </dsp:txBody>
      <dsp:txXfrm>
        <a:off x="166914" y="777240"/>
        <a:ext cx="1298317" cy="1684020"/>
      </dsp:txXfrm>
    </dsp:sp>
    <dsp:sp modelId="{6327A94C-A507-2C48-8048-EED95EF98F92}">
      <dsp:nvSpPr>
        <dsp:cNvPr id="0" name=""/>
        <dsp:cNvSpPr/>
      </dsp:nvSpPr>
      <dsp:spPr>
        <a:xfrm>
          <a:off x="1749238"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Activities</a:t>
          </a:r>
          <a:endParaRPr lang="en-US" sz="2600" kern="1200" dirty="0"/>
        </a:p>
      </dsp:txBody>
      <dsp:txXfrm>
        <a:off x="1749238" y="0"/>
        <a:ext cx="1622896" cy="777240"/>
      </dsp:txXfrm>
    </dsp:sp>
    <dsp:sp modelId="{70888D2C-EF48-3940-B54B-028B3DA48513}">
      <dsp:nvSpPr>
        <dsp:cNvPr id="0" name=""/>
        <dsp:cNvSpPr/>
      </dsp:nvSpPr>
      <dsp:spPr>
        <a:xfrm>
          <a:off x="1911527" y="777240"/>
          <a:ext cx="1298317" cy="1684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a:t>
          </a:r>
          <a:r>
            <a:rPr lang="en-US" sz="1700" kern="1200" baseline="0" dirty="0" smtClean="0"/>
            <a:t> project activities </a:t>
          </a:r>
          <a:br>
            <a:rPr lang="en-US" sz="1700" kern="1200" baseline="0" dirty="0" smtClean="0"/>
          </a:br>
          <a:r>
            <a:rPr lang="en-US" sz="1700" kern="1200" baseline="0" dirty="0" smtClean="0"/>
            <a:t>will be undertaken?</a:t>
          </a:r>
          <a:endParaRPr lang="en-US" sz="1700" kern="1200" dirty="0"/>
        </a:p>
      </dsp:txBody>
      <dsp:txXfrm>
        <a:off x="1911527" y="777240"/>
        <a:ext cx="1298317" cy="1684020"/>
      </dsp:txXfrm>
    </dsp:sp>
    <dsp:sp modelId="{03285A6C-8DAB-EF48-A26D-CEF3EE22BB4F}">
      <dsp:nvSpPr>
        <dsp:cNvPr id="0" name=""/>
        <dsp:cNvSpPr/>
      </dsp:nvSpPr>
      <dsp:spPr>
        <a:xfrm>
          <a:off x="3493851"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Outputs</a:t>
          </a:r>
          <a:endParaRPr lang="en-US" sz="2600" kern="1200" dirty="0"/>
        </a:p>
      </dsp:txBody>
      <dsp:txXfrm>
        <a:off x="3493851" y="0"/>
        <a:ext cx="1622896" cy="777240"/>
      </dsp:txXfrm>
    </dsp:sp>
    <dsp:sp modelId="{9E778B4A-984A-8F4F-BD5C-1893FD66A26A}">
      <dsp:nvSpPr>
        <dsp:cNvPr id="0" name=""/>
        <dsp:cNvSpPr/>
      </dsp:nvSpPr>
      <dsp:spPr>
        <a:xfrm>
          <a:off x="3656141" y="777240"/>
          <a:ext cx="1298317" cy="168402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 is created?</a:t>
          </a:r>
          <a:endParaRPr lang="en-US" sz="1700" kern="1200" dirty="0"/>
        </a:p>
      </dsp:txBody>
      <dsp:txXfrm>
        <a:off x="3656141" y="777240"/>
        <a:ext cx="1298317" cy="1684020"/>
      </dsp:txXfrm>
    </dsp:sp>
    <dsp:sp modelId="{25F36709-4F62-274C-A88A-0BD57F44E5F2}">
      <dsp:nvSpPr>
        <dsp:cNvPr id="0" name=""/>
        <dsp:cNvSpPr/>
      </dsp:nvSpPr>
      <dsp:spPr>
        <a:xfrm>
          <a:off x="5238465"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Impacts</a:t>
          </a:r>
          <a:endParaRPr lang="en-US" sz="2600" kern="1200" dirty="0"/>
        </a:p>
      </dsp:txBody>
      <dsp:txXfrm>
        <a:off x="5238465" y="0"/>
        <a:ext cx="1622896" cy="777240"/>
      </dsp:txXfrm>
    </dsp:sp>
    <dsp:sp modelId="{44E763DC-671C-1F42-BEC2-DBA787936773}">
      <dsp:nvSpPr>
        <dsp:cNvPr id="0" name=""/>
        <dsp:cNvSpPr/>
      </dsp:nvSpPr>
      <dsp:spPr>
        <a:xfrm>
          <a:off x="5400754" y="777240"/>
          <a:ext cx="1298317" cy="168402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 does the change initiative do?</a:t>
          </a:r>
          <a:endParaRPr lang="en-US" sz="1700" kern="1200" dirty="0"/>
        </a:p>
      </dsp:txBody>
      <dsp:txXfrm>
        <a:off x="5400754" y="777240"/>
        <a:ext cx="1298317" cy="1684020"/>
      </dsp:txXfrm>
    </dsp:sp>
    <dsp:sp modelId="{3CCFF48E-FCE2-4A42-90F9-DDBC1711299B}">
      <dsp:nvSpPr>
        <dsp:cNvPr id="0" name=""/>
        <dsp:cNvSpPr/>
      </dsp:nvSpPr>
      <dsp:spPr>
        <a:xfrm>
          <a:off x="6983078"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Outcomes</a:t>
          </a:r>
          <a:endParaRPr lang="en-US" sz="2600" kern="1200" dirty="0"/>
        </a:p>
      </dsp:txBody>
      <dsp:txXfrm>
        <a:off x="6983078" y="0"/>
        <a:ext cx="1622896" cy="777240"/>
      </dsp:txXfrm>
    </dsp:sp>
    <dsp:sp modelId="{4125F50E-5EEE-E447-A43E-7AFC9AF756F5}">
      <dsp:nvSpPr>
        <dsp:cNvPr id="0" name=""/>
        <dsp:cNvSpPr/>
      </dsp:nvSpPr>
      <dsp:spPr>
        <a:xfrm>
          <a:off x="7145368" y="777240"/>
          <a:ext cx="1298317" cy="16840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a:t>
          </a:r>
          <a:r>
            <a:rPr lang="en-US" sz="1700" kern="1200" baseline="0" dirty="0" smtClean="0"/>
            <a:t> are the changes that occur as a result?</a:t>
          </a:r>
          <a:endParaRPr lang="en-US" sz="1700" kern="1200" dirty="0"/>
        </a:p>
      </dsp:txBody>
      <dsp:txXfrm>
        <a:off x="7145368" y="777240"/>
        <a:ext cx="1298317" cy="168402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1F50AD-70B0-334E-96B6-1D4A8C42B7BF}">
      <dsp:nvSpPr>
        <dsp:cNvPr id="0" name=""/>
        <dsp:cNvSpPr/>
      </dsp:nvSpPr>
      <dsp:spPr>
        <a:xfrm rot="2563182">
          <a:off x="3085257" y="3410902"/>
          <a:ext cx="743405" cy="48691"/>
        </a:xfrm>
        <a:custGeom>
          <a:avLst/>
          <a:gdLst/>
          <a:ahLst/>
          <a:cxnLst/>
          <a:rect l="0" t="0" r="0" b="0"/>
          <a:pathLst>
            <a:path>
              <a:moveTo>
                <a:pt x="0" y="24345"/>
              </a:moveTo>
              <a:lnTo>
                <a:pt x="743405"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9ED640-B004-8748-A7D9-B9E32C6A6629}">
      <dsp:nvSpPr>
        <dsp:cNvPr id="0" name=""/>
        <dsp:cNvSpPr/>
      </dsp:nvSpPr>
      <dsp:spPr>
        <a:xfrm>
          <a:off x="3183877" y="2392617"/>
          <a:ext cx="942133" cy="48691"/>
        </a:xfrm>
        <a:custGeom>
          <a:avLst/>
          <a:gdLst/>
          <a:ahLst/>
          <a:cxnLst/>
          <a:rect l="0" t="0" r="0" b="0"/>
          <a:pathLst>
            <a:path>
              <a:moveTo>
                <a:pt x="0" y="24345"/>
              </a:moveTo>
              <a:lnTo>
                <a:pt x="942133"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E303A31-C063-C844-8424-B0574F1CDF88}">
      <dsp:nvSpPr>
        <dsp:cNvPr id="0" name=""/>
        <dsp:cNvSpPr/>
      </dsp:nvSpPr>
      <dsp:spPr>
        <a:xfrm rot="19101579">
          <a:off x="3073820" y="1365544"/>
          <a:ext cx="871152" cy="48691"/>
        </a:xfrm>
        <a:custGeom>
          <a:avLst/>
          <a:gdLst/>
          <a:ahLst/>
          <a:cxnLst/>
          <a:rect l="0" t="0" r="0" b="0"/>
          <a:pathLst>
            <a:path>
              <a:moveTo>
                <a:pt x="0" y="24345"/>
              </a:moveTo>
              <a:lnTo>
                <a:pt x="871152" y="2434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AB12B8-2AF4-C848-8DEE-D137A694169A}">
      <dsp:nvSpPr>
        <dsp:cNvPr id="0" name=""/>
        <dsp:cNvSpPr/>
      </dsp:nvSpPr>
      <dsp:spPr>
        <a:xfrm>
          <a:off x="1168986" y="1231732"/>
          <a:ext cx="2370459" cy="237045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D3FD68-D644-4341-B95E-A5B4428170C5}">
      <dsp:nvSpPr>
        <dsp:cNvPr id="0" name=""/>
        <dsp:cNvSpPr/>
      </dsp:nvSpPr>
      <dsp:spPr>
        <a:xfrm>
          <a:off x="3674130" y="564"/>
          <a:ext cx="1303248" cy="13270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Identify</a:t>
          </a:r>
          <a:r>
            <a:rPr lang="en-US" sz="1100" kern="1200" baseline="0" dirty="0" smtClean="0"/>
            <a:t> future business opportunities</a:t>
          </a:r>
          <a:endParaRPr lang="en-US" sz="1100" kern="1200" dirty="0"/>
        </a:p>
      </dsp:txBody>
      <dsp:txXfrm>
        <a:off x="3674130" y="564"/>
        <a:ext cx="1303248" cy="1327001"/>
      </dsp:txXfrm>
    </dsp:sp>
    <dsp:sp modelId="{692485DA-4B78-E24F-8602-ADA4AAD938A6}">
      <dsp:nvSpPr>
        <dsp:cNvPr id="0" name=""/>
        <dsp:cNvSpPr/>
      </dsp:nvSpPr>
      <dsp:spPr>
        <a:xfrm>
          <a:off x="5151646" y="564"/>
          <a:ext cx="1954872" cy="1327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Innovative</a:t>
          </a:r>
          <a:r>
            <a:rPr lang="en-US" sz="1000" kern="1200" baseline="0" dirty="0" smtClean="0"/>
            <a:t> technologies to increase efficiency</a:t>
          </a:r>
          <a:endParaRPr lang="en-US" sz="1000" kern="1200" dirty="0"/>
        </a:p>
        <a:p>
          <a:pPr marL="57150" lvl="1" indent="-57150" algn="l" defTabSz="444500">
            <a:lnSpc>
              <a:spcPct val="90000"/>
            </a:lnSpc>
            <a:spcBef>
              <a:spcPct val="0"/>
            </a:spcBef>
            <a:spcAft>
              <a:spcPct val="15000"/>
            </a:spcAft>
            <a:buChar char="••"/>
          </a:pPr>
          <a:r>
            <a:rPr lang="en-US" sz="1000" kern="1200" dirty="0" smtClean="0"/>
            <a:t>Reduce waste and</a:t>
          </a:r>
          <a:r>
            <a:rPr lang="en-US" sz="1000" kern="1200" baseline="0" dirty="0" smtClean="0"/>
            <a:t> emissions through sustainable project management practices</a:t>
          </a:r>
          <a:endParaRPr lang="en-US" sz="1000" kern="1200" dirty="0"/>
        </a:p>
      </dsp:txBody>
      <dsp:txXfrm>
        <a:off x="5151646" y="564"/>
        <a:ext cx="1954872" cy="1327001"/>
      </dsp:txXfrm>
    </dsp:sp>
    <dsp:sp modelId="{F5D1361E-1547-1940-8087-41953EB5758D}">
      <dsp:nvSpPr>
        <dsp:cNvPr id="0" name=""/>
        <dsp:cNvSpPr/>
      </dsp:nvSpPr>
      <dsp:spPr>
        <a:xfrm>
          <a:off x="4126011" y="1678805"/>
          <a:ext cx="1341240" cy="1476315"/>
        </a:xfrm>
        <a:prstGeom prst="ellipse">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Enhancing the value of</a:t>
          </a:r>
        </a:p>
        <a:p>
          <a:pPr lvl="0" algn="ctr" defTabSz="488950">
            <a:lnSpc>
              <a:spcPct val="90000"/>
            </a:lnSpc>
            <a:spcBef>
              <a:spcPct val="0"/>
            </a:spcBef>
            <a:spcAft>
              <a:spcPct val="35000"/>
            </a:spcAft>
          </a:pPr>
          <a:r>
            <a:rPr lang="en-US" sz="1100" kern="1200" dirty="0" smtClean="0"/>
            <a:t>corporate sustainability</a:t>
          </a:r>
          <a:endParaRPr lang="en-US" sz="1100" kern="1200" dirty="0"/>
        </a:p>
      </dsp:txBody>
      <dsp:txXfrm>
        <a:off x="4126011" y="1678805"/>
        <a:ext cx="1341240" cy="1476315"/>
      </dsp:txXfrm>
    </dsp:sp>
    <dsp:sp modelId="{D4C70818-7180-3049-882C-FF88D06F1241}">
      <dsp:nvSpPr>
        <dsp:cNvPr id="0" name=""/>
        <dsp:cNvSpPr/>
      </dsp:nvSpPr>
      <dsp:spPr>
        <a:xfrm>
          <a:off x="5582153" y="1678805"/>
          <a:ext cx="2011860" cy="1476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0" algn="l" defTabSz="355600">
            <a:lnSpc>
              <a:spcPct val="90000"/>
            </a:lnSpc>
            <a:spcBef>
              <a:spcPct val="0"/>
            </a:spcBef>
            <a:spcAft>
              <a:spcPct val="15000"/>
            </a:spcAft>
            <a:buChar char="••"/>
          </a:pPr>
          <a:r>
            <a:rPr lang="en-US" sz="900" kern="1200" dirty="0" smtClean="0"/>
            <a:t> Younger generations value</a:t>
          </a:r>
          <a:r>
            <a:rPr lang="en-US" sz="900" kern="1200" baseline="0" dirty="0" smtClean="0"/>
            <a:t> </a:t>
          </a:r>
          <a:r>
            <a:rPr lang="en-US" sz="900" kern="1200" dirty="0" smtClean="0"/>
            <a:t>responsible and inclusive business practices, and sustainability performance is emerging</a:t>
          </a:r>
          <a:r>
            <a:rPr lang="en-US" sz="900" kern="1200" baseline="0" dirty="0" smtClean="0"/>
            <a:t> </a:t>
          </a:r>
          <a:r>
            <a:rPr lang="en-US" sz="900" kern="1200" dirty="0" smtClean="0"/>
            <a:t>as an important factor in the ‘war for talent’.</a:t>
          </a:r>
        </a:p>
        <a:p>
          <a:pPr marL="57150" marR="0" lvl="1" indent="-57150" algn="l" defTabSz="355600" rtl="0" eaLnBrk="1" fontAlgn="auto" latinLnBrk="0" hangingPunct="1">
            <a:lnSpc>
              <a:spcPct val="90000"/>
            </a:lnSpc>
            <a:spcBef>
              <a:spcPct val="0"/>
            </a:spcBef>
            <a:spcAft>
              <a:spcPct val="15000"/>
            </a:spcAft>
            <a:buClrTx/>
            <a:buSzTx/>
            <a:buFontTx/>
            <a:buChar char="••"/>
            <a:tabLst/>
            <a:defRPr/>
          </a:pPr>
          <a:endParaRPr lang="en-US" sz="900" kern="1200" dirty="0"/>
        </a:p>
        <a:p>
          <a:pPr marL="57150" lvl="1" indent="0" algn="l" defTabSz="355600">
            <a:lnSpc>
              <a:spcPct val="90000"/>
            </a:lnSpc>
            <a:spcBef>
              <a:spcPct val="0"/>
            </a:spcBef>
            <a:spcAft>
              <a:spcPct val="15000"/>
            </a:spcAft>
            <a:buChar char="••"/>
          </a:pPr>
          <a:r>
            <a:rPr lang="en-US" sz="900" kern="1200" dirty="0" smtClean="0"/>
            <a:t> Around the world, consumers are increasingly</a:t>
          </a:r>
          <a:r>
            <a:rPr lang="en-US" sz="900" kern="1200" baseline="0" dirty="0" smtClean="0"/>
            <a:t> </a:t>
          </a:r>
          <a:r>
            <a:rPr lang="en-US" sz="900" kern="1200" dirty="0" smtClean="0"/>
            <a:t>basing their purchasing decisions on their</a:t>
          </a:r>
          <a:r>
            <a:rPr lang="en-US" sz="900" kern="1200" baseline="0" dirty="0" smtClean="0"/>
            <a:t> </a:t>
          </a:r>
          <a:r>
            <a:rPr lang="en-US" sz="900" kern="1200" dirty="0" smtClean="0"/>
            <a:t>perception of a company’s sustainability</a:t>
          </a:r>
        </a:p>
        <a:p>
          <a:pPr marL="57150" lvl="1" indent="0" algn="l" defTabSz="355600">
            <a:lnSpc>
              <a:spcPct val="90000"/>
            </a:lnSpc>
            <a:spcBef>
              <a:spcPct val="0"/>
            </a:spcBef>
            <a:spcAft>
              <a:spcPct val="15000"/>
            </a:spcAft>
            <a:buChar char="••"/>
          </a:pPr>
          <a:r>
            <a:rPr lang="en-US" sz="900" kern="1200" dirty="0" smtClean="0"/>
            <a:t>performance, and the SDGs may further</a:t>
          </a:r>
        </a:p>
        <a:p>
          <a:pPr marL="57150" lvl="1" indent="0" algn="l" defTabSz="355600">
            <a:lnSpc>
              <a:spcPct val="90000"/>
            </a:lnSpc>
            <a:spcBef>
              <a:spcPct val="0"/>
            </a:spcBef>
            <a:spcAft>
              <a:spcPct val="15000"/>
            </a:spcAft>
            <a:buChar char="••"/>
          </a:pPr>
          <a:r>
            <a:rPr lang="en-US" sz="900" kern="1200" dirty="0" smtClean="0"/>
            <a:t>strengthen this trend.</a:t>
          </a:r>
          <a:endParaRPr lang="en-US" sz="900" kern="1200" dirty="0"/>
        </a:p>
      </dsp:txBody>
      <dsp:txXfrm>
        <a:off x="5582153" y="1678805"/>
        <a:ext cx="2011860" cy="1476315"/>
      </dsp:txXfrm>
    </dsp:sp>
    <dsp:sp modelId="{02808061-5703-B141-8B17-8CFADF73AC0E}">
      <dsp:nvSpPr>
        <dsp:cNvPr id="0" name=""/>
        <dsp:cNvSpPr/>
      </dsp:nvSpPr>
      <dsp:spPr>
        <a:xfrm>
          <a:off x="3541365" y="3458722"/>
          <a:ext cx="1422275" cy="1422275"/>
        </a:xfrm>
        <a:prstGeom prst="ellipse">
          <a:avLst/>
        </a:prstGeom>
        <a:gradFill rotWithShape="0">
          <a:gsLst>
            <a:gs pos="0">
              <a:schemeClr val="accent4">
                <a:hueOff val="2564604"/>
                <a:satOff val="-56277"/>
                <a:lumOff val="-4706"/>
                <a:alphaOff val="0"/>
                <a:satMod val="103000"/>
                <a:lumMod val="102000"/>
                <a:tint val="94000"/>
              </a:schemeClr>
            </a:gs>
            <a:gs pos="50000">
              <a:schemeClr val="accent4">
                <a:hueOff val="2564604"/>
                <a:satOff val="-56277"/>
                <a:lumOff val="-4706"/>
                <a:alphaOff val="0"/>
                <a:satMod val="110000"/>
                <a:lumMod val="100000"/>
                <a:shade val="100000"/>
              </a:schemeClr>
            </a:gs>
            <a:gs pos="100000">
              <a:schemeClr val="accent4">
                <a:hueOff val="2564604"/>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Strengthening stakeholder relations and</a:t>
          </a:r>
        </a:p>
        <a:p>
          <a:pPr lvl="0" algn="ctr" defTabSz="488950">
            <a:lnSpc>
              <a:spcPct val="90000"/>
            </a:lnSpc>
            <a:spcBef>
              <a:spcPct val="0"/>
            </a:spcBef>
            <a:spcAft>
              <a:spcPct val="35000"/>
            </a:spcAft>
          </a:pPr>
          <a:r>
            <a:rPr lang="en-US" sz="1100" kern="1200" dirty="0" smtClean="0"/>
            <a:t>keeping pace with policy developments</a:t>
          </a:r>
          <a:endParaRPr lang="en-US" sz="1100" kern="1200" dirty="0"/>
        </a:p>
      </dsp:txBody>
      <dsp:txXfrm>
        <a:off x="3541365" y="3458722"/>
        <a:ext cx="1422275" cy="1422275"/>
      </dsp:txXfrm>
    </dsp:sp>
    <dsp:sp modelId="{F58A7330-673D-044E-B80A-2C3015D285A0}">
      <dsp:nvSpPr>
        <dsp:cNvPr id="0" name=""/>
        <dsp:cNvSpPr/>
      </dsp:nvSpPr>
      <dsp:spPr>
        <a:xfrm>
          <a:off x="5105869" y="3458722"/>
          <a:ext cx="2133413" cy="1422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0" algn="l" defTabSz="444500">
            <a:lnSpc>
              <a:spcPct val="90000"/>
            </a:lnSpc>
            <a:spcBef>
              <a:spcPct val="0"/>
            </a:spcBef>
            <a:spcAft>
              <a:spcPct val="15000"/>
            </a:spcAft>
            <a:buChar char="••"/>
          </a:pPr>
          <a:r>
            <a:rPr lang="en-US" sz="1000" kern="1200" dirty="0" smtClean="0"/>
            <a:t> Improve trust among stakeholders;</a:t>
          </a:r>
          <a:endParaRPr lang="en-US" sz="1000" kern="1200" dirty="0"/>
        </a:p>
        <a:p>
          <a:pPr marL="57150" lvl="1" indent="0" algn="l" defTabSz="444500">
            <a:lnSpc>
              <a:spcPct val="90000"/>
            </a:lnSpc>
            <a:spcBef>
              <a:spcPct val="0"/>
            </a:spcBef>
            <a:spcAft>
              <a:spcPct val="15000"/>
            </a:spcAft>
            <a:buChar char="••"/>
          </a:pPr>
          <a:r>
            <a:rPr lang="en-US" sz="1000" kern="1200" dirty="0" smtClean="0"/>
            <a:t> Strengthen their license to operate;</a:t>
          </a:r>
          <a:endParaRPr lang="en-US" sz="1000" kern="1200" dirty="0"/>
        </a:p>
        <a:p>
          <a:pPr marL="57150" lvl="1" indent="0" algn="l" defTabSz="444500">
            <a:lnSpc>
              <a:spcPct val="90000"/>
            </a:lnSpc>
            <a:spcBef>
              <a:spcPct val="0"/>
            </a:spcBef>
            <a:spcAft>
              <a:spcPct val="15000"/>
            </a:spcAft>
            <a:buChar char="••"/>
          </a:pPr>
          <a:r>
            <a:rPr lang="en-US" sz="1000" kern="1200" dirty="0" smtClean="0"/>
            <a:t> Reduce legal, reputational and other</a:t>
          </a:r>
        </a:p>
        <a:p>
          <a:pPr marL="57150" lvl="1" indent="0" algn="l" defTabSz="444500">
            <a:lnSpc>
              <a:spcPct val="90000"/>
            </a:lnSpc>
            <a:spcBef>
              <a:spcPct val="0"/>
            </a:spcBef>
            <a:spcAft>
              <a:spcPct val="15000"/>
            </a:spcAft>
            <a:buChar char="••"/>
          </a:pPr>
          <a:r>
            <a:rPr lang="en-US" sz="1000" kern="1200" dirty="0" smtClean="0"/>
            <a:t>business risks;</a:t>
          </a:r>
          <a:endParaRPr lang="en-US" sz="1000" kern="1200" dirty="0"/>
        </a:p>
        <a:p>
          <a:pPr marL="57150" lvl="1" indent="0" algn="l" defTabSz="444500">
            <a:lnSpc>
              <a:spcPct val="90000"/>
            </a:lnSpc>
            <a:spcBef>
              <a:spcPct val="0"/>
            </a:spcBef>
            <a:spcAft>
              <a:spcPct val="15000"/>
            </a:spcAft>
            <a:buChar char="••"/>
          </a:pPr>
          <a:r>
            <a:rPr lang="en-US" sz="1000" kern="1200" dirty="0" smtClean="0"/>
            <a:t> Build resilience to costs or</a:t>
          </a:r>
          <a:r>
            <a:rPr lang="en-US" sz="1000" kern="1200" baseline="0" dirty="0" smtClean="0"/>
            <a:t> </a:t>
          </a:r>
          <a:r>
            <a:rPr lang="en-US" sz="1000" kern="1200" dirty="0" smtClean="0"/>
            <a:t>requirements imposed</a:t>
          </a:r>
          <a:r>
            <a:rPr lang="en-US" sz="1000" kern="1200" baseline="0" dirty="0" smtClean="0"/>
            <a:t> </a:t>
          </a:r>
          <a:r>
            <a:rPr lang="en-US" sz="1000" kern="1200" dirty="0" smtClean="0"/>
            <a:t>by future legislation.</a:t>
          </a:r>
          <a:endParaRPr lang="en-US" sz="1000" kern="1200" dirty="0"/>
        </a:p>
      </dsp:txBody>
      <dsp:txXfrm>
        <a:off x="5105869" y="3458722"/>
        <a:ext cx="2133413" cy="142227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B37D3F-23C7-4446-88E9-3D8E45642984}">
      <dsp:nvSpPr>
        <dsp:cNvPr id="0" name=""/>
        <dsp:cNvSpPr/>
      </dsp:nvSpPr>
      <dsp:spPr>
        <a:xfrm>
          <a:off x="1155" y="263906"/>
          <a:ext cx="1359377" cy="543750"/>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Raw materials</a:t>
          </a:r>
        </a:p>
      </dsp:txBody>
      <dsp:txXfrm>
        <a:off x="1155" y="263906"/>
        <a:ext cx="1359377" cy="543750"/>
      </dsp:txXfrm>
    </dsp:sp>
    <dsp:sp modelId="{ACBD91A8-2EBA-BE49-B630-EE3BCF088798}">
      <dsp:nvSpPr>
        <dsp:cNvPr id="0" name=""/>
        <dsp:cNvSpPr/>
      </dsp:nvSpPr>
      <dsp:spPr>
        <a:xfrm>
          <a:off x="1088657" y="263906"/>
          <a:ext cx="1359377" cy="543750"/>
        </a:xfrm>
        <a:prstGeom prst="chevron">
          <a:avLst/>
        </a:prstGeom>
        <a:gradFill rotWithShape="0">
          <a:gsLst>
            <a:gs pos="0">
              <a:schemeClr val="accent4">
                <a:hueOff val="427434"/>
                <a:satOff val="-9380"/>
                <a:lumOff val="-784"/>
                <a:alphaOff val="0"/>
                <a:satMod val="103000"/>
                <a:lumMod val="102000"/>
                <a:tint val="94000"/>
              </a:schemeClr>
            </a:gs>
            <a:gs pos="50000">
              <a:schemeClr val="accent4">
                <a:hueOff val="427434"/>
                <a:satOff val="-9380"/>
                <a:lumOff val="-784"/>
                <a:alphaOff val="0"/>
                <a:satMod val="110000"/>
                <a:lumMod val="100000"/>
                <a:shade val="100000"/>
              </a:schemeClr>
            </a:gs>
            <a:gs pos="100000">
              <a:schemeClr val="accent4">
                <a:hueOff val="427434"/>
                <a:satOff val="-938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Suppliers</a:t>
          </a:r>
          <a:endParaRPr lang="en-US" sz="1200" kern="1200" dirty="0"/>
        </a:p>
      </dsp:txBody>
      <dsp:txXfrm>
        <a:off x="1088657" y="263906"/>
        <a:ext cx="1359377" cy="543750"/>
      </dsp:txXfrm>
    </dsp:sp>
    <dsp:sp modelId="{7262B04F-3895-414D-AA6F-1FC04D64A3C5}">
      <dsp:nvSpPr>
        <dsp:cNvPr id="0" name=""/>
        <dsp:cNvSpPr/>
      </dsp:nvSpPr>
      <dsp:spPr>
        <a:xfrm>
          <a:off x="2176159" y="263906"/>
          <a:ext cx="1359377" cy="543750"/>
        </a:xfrm>
        <a:prstGeom prst="chevron">
          <a:avLst/>
        </a:prstGeom>
        <a:gradFill rotWithShape="0">
          <a:gsLst>
            <a:gs pos="0">
              <a:schemeClr val="accent4">
                <a:hueOff val="854868"/>
                <a:satOff val="-18759"/>
                <a:lumOff val="-1569"/>
                <a:alphaOff val="0"/>
                <a:satMod val="103000"/>
                <a:lumMod val="102000"/>
                <a:tint val="94000"/>
              </a:schemeClr>
            </a:gs>
            <a:gs pos="50000">
              <a:schemeClr val="accent4">
                <a:hueOff val="854868"/>
                <a:satOff val="-18759"/>
                <a:lumOff val="-1569"/>
                <a:alphaOff val="0"/>
                <a:satMod val="110000"/>
                <a:lumMod val="100000"/>
                <a:shade val="100000"/>
              </a:schemeClr>
            </a:gs>
            <a:gs pos="100000">
              <a:schemeClr val="accent4">
                <a:hueOff val="854868"/>
                <a:satOff val="-18759"/>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Inbound Logistics</a:t>
          </a:r>
          <a:endParaRPr lang="en-US" sz="1200" kern="1200" dirty="0"/>
        </a:p>
      </dsp:txBody>
      <dsp:txXfrm>
        <a:off x="2176159" y="263906"/>
        <a:ext cx="1359377" cy="543750"/>
      </dsp:txXfrm>
    </dsp:sp>
    <dsp:sp modelId="{83A1ACB6-1C35-A448-BBAA-93BB12DAA819}">
      <dsp:nvSpPr>
        <dsp:cNvPr id="0" name=""/>
        <dsp:cNvSpPr/>
      </dsp:nvSpPr>
      <dsp:spPr>
        <a:xfrm>
          <a:off x="3263661" y="263906"/>
          <a:ext cx="1359377" cy="543750"/>
        </a:xfrm>
        <a:prstGeom prst="chevron">
          <a:avLst/>
        </a:prstGeom>
        <a:gradFill rotWithShape="0">
          <a:gsLst>
            <a:gs pos="0">
              <a:schemeClr val="accent4">
                <a:hueOff val="1282302"/>
                <a:satOff val="-28139"/>
                <a:lumOff val="-2353"/>
                <a:alphaOff val="0"/>
                <a:satMod val="103000"/>
                <a:lumMod val="102000"/>
                <a:tint val="94000"/>
              </a:schemeClr>
            </a:gs>
            <a:gs pos="50000">
              <a:schemeClr val="accent4">
                <a:hueOff val="1282302"/>
                <a:satOff val="-28139"/>
                <a:lumOff val="-2353"/>
                <a:alphaOff val="0"/>
                <a:satMod val="110000"/>
                <a:lumMod val="100000"/>
                <a:shade val="100000"/>
              </a:schemeClr>
            </a:gs>
            <a:gs pos="100000">
              <a:schemeClr val="accent4">
                <a:hueOff val="1282302"/>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Company Operations</a:t>
          </a:r>
          <a:endParaRPr lang="en-US" sz="1200" kern="1200" dirty="0"/>
        </a:p>
      </dsp:txBody>
      <dsp:txXfrm>
        <a:off x="3263661" y="263906"/>
        <a:ext cx="1359377" cy="543750"/>
      </dsp:txXfrm>
    </dsp:sp>
    <dsp:sp modelId="{09A75DF0-FD41-5443-86A3-44B3FDDD6695}">
      <dsp:nvSpPr>
        <dsp:cNvPr id="0" name=""/>
        <dsp:cNvSpPr/>
      </dsp:nvSpPr>
      <dsp:spPr>
        <a:xfrm>
          <a:off x="4351163" y="263906"/>
          <a:ext cx="1359377" cy="543750"/>
        </a:xfrm>
        <a:prstGeom prst="chevron">
          <a:avLst/>
        </a:prstGeom>
        <a:gradFill rotWithShape="0">
          <a:gsLst>
            <a:gs pos="0">
              <a:schemeClr val="accent4">
                <a:hueOff val="1709736"/>
                <a:satOff val="-37518"/>
                <a:lumOff val="-3137"/>
                <a:alphaOff val="0"/>
                <a:satMod val="103000"/>
                <a:lumMod val="102000"/>
                <a:tint val="94000"/>
              </a:schemeClr>
            </a:gs>
            <a:gs pos="50000">
              <a:schemeClr val="accent4">
                <a:hueOff val="1709736"/>
                <a:satOff val="-37518"/>
                <a:lumOff val="-3137"/>
                <a:alphaOff val="0"/>
                <a:satMod val="110000"/>
                <a:lumMod val="100000"/>
                <a:shade val="100000"/>
              </a:schemeClr>
            </a:gs>
            <a:gs pos="100000">
              <a:schemeClr val="accent4">
                <a:hueOff val="1709736"/>
                <a:satOff val="-37518"/>
                <a:lumOff val="-31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Distribution</a:t>
          </a:r>
          <a:endParaRPr lang="en-US" sz="1200" kern="1200" dirty="0"/>
        </a:p>
      </dsp:txBody>
      <dsp:txXfrm>
        <a:off x="4351163" y="263906"/>
        <a:ext cx="1359377" cy="543750"/>
      </dsp:txXfrm>
    </dsp:sp>
    <dsp:sp modelId="{D13B4C5D-E770-AE41-BAE5-E44F0D3E41AE}">
      <dsp:nvSpPr>
        <dsp:cNvPr id="0" name=""/>
        <dsp:cNvSpPr/>
      </dsp:nvSpPr>
      <dsp:spPr>
        <a:xfrm>
          <a:off x="5438665" y="263906"/>
          <a:ext cx="1359377" cy="543750"/>
        </a:xfrm>
        <a:prstGeom prst="chevron">
          <a:avLst/>
        </a:prstGeom>
        <a:gradFill rotWithShape="0">
          <a:gsLst>
            <a:gs pos="0">
              <a:schemeClr val="accent4">
                <a:hueOff val="2137170"/>
                <a:satOff val="-46898"/>
                <a:lumOff val="-3922"/>
                <a:alphaOff val="0"/>
                <a:satMod val="103000"/>
                <a:lumMod val="102000"/>
                <a:tint val="94000"/>
              </a:schemeClr>
            </a:gs>
            <a:gs pos="50000">
              <a:schemeClr val="accent4">
                <a:hueOff val="2137170"/>
                <a:satOff val="-46898"/>
                <a:lumOff val="-3922"/>
                <a:alphaOff val="0"/>
                <a:satMod val="110000"/>
                <a:lumMod val="100000"/>
                <a:shade val="100000"/>
              </a:schemeClr>
            </a:gs>
            <a:gs pos="100000">
              <a:schemeClr val="accent4">
                <a:hueOff val="2137170"/>
                <a:satOff val="-4689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Product Use</a:t>
          </a:r>
          <a:endParaRPr lang="en-US" sz="1200" kern="1200" dirty="0"/>
        </a:p>
      </dsp:txBody>
      <dsp:txXfrm>
        <a:off x="5438665" y="263906"/>
        <a:ext cx="1359377" cy="543750"/>
      </dsp:txXfrm>
    </dsp:sp>
    <dsp:sp modelId="{678B60E5-95A1-FA40-B0CD-CFE6A61B2455}">
      <dsp:nvSpPr>
        <dsp:cNvPr id="0" name=""/>
        <dsp:cNvSpPr/>
      </dsp:nvSpPr>
      <dsp:spPr>
        <a:xfrm>
          <a:off x="6526167" y="263906"/>
          <a:ext cx="1359377" cy="543750"/>
        </a:xfrm>
        <a:prstGeom prst="chevron">
          <a:avLst/>
        </a:prstGeom>
        <a:gradFill rotWithShape="0">
          <a:gsLst>
            <a:gs pos="0">
              <a:schemeClr val="accent4">
                <a:hueOff val="2564604"/>
                <a:satOff val="-56277"/>
                <a:lumOff val="-4706"/>
                <a:alphaOff val="0"/>
                <a:satMod val="103000"/>
                <a:lumMod val="102000"/>
                <a:tint val="94000"/>
              </a:schemeClr>
            </a:gs>
            <a:gs pos="50000">
              <a:schemeClr val="accent4">
                <a:hueOff val="2564604"/>
                <a:satOff val="-56277"/>
                <a:lumOff val="-4706"/>
                <a:alphaOff val="0"/>
                <a:satMod val="110000"/>
                <a:lumMod val="100000"/>
                <a:shade val="100000"/>
              </a:schemeClr>
            </a:gs>
            <a:gs pos="100000">
              <a:schemeClr val="accent4">
                <a:hueOff val="2564604"/>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t>Product End of Life</a:t>
          </a:r>
          <a:endParaRPr lang="en-US" sz="1200" kern="1200" dirty="0"/>
        </a:p>
      </dsp:txBody>
      <dsp:txXfrm>
        <a:off x="6526167" y="263906"/>
        <a:ext cx="1359377" cy="54375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2B5CB4-441D-4B45-A9D4-2484CD7CEE74}">
      <dsp:nvSpPr>
        <dsp:cNvPr id="0" name=""/>
        <dsp:cNvSpPr/>
      </dsp:nvSpPr>
      <dsp:spPr>
        <a:xfrm>
          <a:off x="4624"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Inputs</a:t>
          </a:r>
          <a:endParaRPr lang="en-US" sz="2600" kern="1200" dirty="0"/>
        </a:p>
      </dsp:txBody>
      <dsp:txXfrm>
        <a:off x="4624" y="0"/>
        <a:ext cx="1622896" cy="777240"/>
      </dsp:txXfrm>
    </dsp:sp>
    <dsp:sp modelId="{FC9C003B-C968-E643-B217-C2B42E3DC64A}">
      <dsp:nvSpPr>
        <dsp:cNvPr id="0" name=""/>
        <dsp:cNvSpPr/>
      </dsp:nvSpPr>
      <dsp:spPr>
        <a:xfrm>
          <a:off x="166914" y="777240"/>
          <a:ext cx="1298317" cy="168402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 Resources will be used that</a:t>
          </a:r>
          <a:r>
            <a:rPr lang="en-US" sz="1700" kern="1200" baseline="0" dirty="0" smtClean="0"/>
            <a:t> could affect an SDG?</a:t>
          </a:r>
          <a:endParaRPr lang="en-US" sz="1700" kern="1200" dirty="0"/>
        </a:p>
      </dsp:txBody>
      <dsp:txXfrm>
        <a:off x="166914" y="777240"/>
        <a:ext cx="1298317" cy="1684020"/>
      </dsp:txXfrm>
    </dsp:sp>
    <dsp:sp modelId="{6327A94C-A507-2C48-8048-EED95EF98F92}">
      <dsp:nvSpPr>
        <dsp:cNvPr id="0" name=""/>
        <dsp:cNvSpPr/>
      </dsp:nvSpPr>
      <dsp:spPr>
        <a:xfrm>
          <a:off x="1749238"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Activities</a:t>
          </a:r>
          <a:endParaRPr lang="en-US" sz="2600" kern="1200" dirty="0"/>
        </a:p>
      </dsp:txBody>
      <dsp:txXfrm>
        <a:off x="1749238" y="0"/>
        <a:ext cx="1622896" cy="777240"/>
      </dsp:txXfrm>
    </dsp:sp>
    <dsp:sp modelId="{70888D2C-EF48-3940-B54B-028B3DA48513}">
      <dsp:nvSpPr>
        <dsp:cNvPr id="0" name=""/>
        <dsp:cNvSpPr/>
      </dsp:nvSpPr>
      <dsp:spPr>
        <a:xfrm>
          <a:off x="1911527" y="777240"/>
          <a:ext cx="1298317" cy="1684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a:t>
          </a:r>
          <a:r>
            <a:rPr lang="en-US" sz="1700" kern="1200" baseline="0" dirty="0" smtClean="0"/>
            <a:t> project activities </a:t>
          </a:r>
          <a:br>
            <a:rPr lang="en-US" sz="1700" kern="1200" baseline="0" dirty="0" smtClean="0"/>
          </a:br>
          <a:r>
            <a:rPr lang="en-US" sz="1700" kern="1200" baseline="0" dirty="0" smtClean="0"/>
            <a:t>will be undertaken?</a:t>
          </a:r>
          <a:endParaRPr lang="en-US" sz="1700" kern="1200" dirty="0"/>
        </a:p>
      </dsp:txBody>
      <dsp:txXfrm>
        <a:off x="1911527" y="777240"/>
        <a:ext cx="1298317" cy="1684020"/>
      </dsp:txXfrm>
    </dsp:sp>
    <dsp:sp modelId="{03285A6C-8DAB-EF48-A26D-CEF3EE22BB4F}">
      <dsp:nvSpPr>
        <dsp:cNvPr id="0" name=""/>
        <dsp:cNvSpPr/>
      </dsp:nvSpPr>
      <dsp:spPr>
        <a:xfrm>
          <a:off x="3493851"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Outputs</a:t>
          </a:r>
          <a:endParaRPr lang="en-US" sz="2600" kern="1200" dirty="0"/>
        </a:p>
      </dsp:txBody>
      <dsp:txXfrm>
        <a:off x="3493851" y="0"/>
        <a:ext cx="1622896" cy="777240"/>
      </dsp:txXfrm>
    </dsp:sp>
    <dsp:sp modelId="{9E778B4A-984A-8F4F-BD5C-1893FD66A26A}">
      <dsp:nvSpPr>
        <dsp:cNvPr id="0" name=""/>
        <dsp:cNvSpPr/>
      </dsp:nvSpPr>
      <dsp:spPr>
        <a:xfrm>
          <a:off x="3656141" y="777240"/>
          <a:ext cx="1298317" cy="168402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 is created?</a:t>
          </a:r>
          <a:endParaRPr lang="en-US" sz="1700" kern="1200" dirty="0"/>
        </a:p>
      </dsp:txBody>
      <dsp:txXfrm>
        <a:off x="3656141" y="777240"/>
        <a:ext cx="1298317" cy="1684020"/>
      </dsp:txXfrm>
    </dsp:sp>
    <dsp:sp modelId="{25F36709-4F62-274C-A88A-0BD57F44E5F2}">
      <dsp:nvSpPr>
        <dsp:cNvPr id="0" name=""/>
        <dsp:cNvSpPr/>
      </dsp:nvSpPr>
      <dsp:spPr>
        <a:xfrm>
          <a:off x="5238465"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Impacts</a:t>
          </a:r>
          <a:endParaRPr lang="en-US" sz="2600" kern="1200" dirty="0"/>
        </a:p>
      </dsp:txBody>
      <dsp:txXfrm>
        <a:off x="5238465" y="0"/>
        <a:ext cx="1622896" cy="777240"/>
      </dsp:txXfrm>
    </dsp:sp>
    <dsp:sp modelId="{44E763DC-671C-1F42-BEC2-DBA787936773}">
      <dsp:nvSpPr>
        <dsp:cNvPr id="0" name=""/>
        <dsp:cNvSpPr/>
      </dsp:nvSpPr>
      <dsp:spPr>
        <a:xfrm>
          <a:off x="5400754" y="777240"/>
          <a:ext cx="1298317" cy="168402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 does the change initiative do?</a:t>
          </a:r>
          <a:endParaRPr lang="en-US" sz="1700" kern="1200" dirty="0"/>
        </a:p>
      </dsp:txBody>
      <dsp:txXfrm>
        <a:off x="5400754" y="777240"/>
        <a:ext cx="1298317" cy="1684020"/>
      </dsp:txXfrm>
    </dsp:sp>
    <dsp:sp modelId="{3CCFF48E-FCE2-4A42-90F9-DDBC1711299B}">
      <dsp:nvSpPr>
        <dsp:cNvPr id="0" name=""/>
        <dsp:cNvSpPr/>
      </dsp:nvSpPr>
      <dsp:spPr>
        <a:xfrm>
          <a:off x="6983078" y="0"/>
          <a:ext cx="1622896" cy="2590800"/>
        </a:xfrm>
        <a:prstGeom prst="roundRect">
          <a:avLst>
            <a:gd name="adj" fmla="val 10000"/>
          </a:avLst>
        </a:prstGeom>
        <a:solidFill>
          <a:schemeClr val="tx2">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Outcomes</a:t>
          </a:r>
          <a:endParaRPr lang="en-US" sz="2600" kern="1200" dirty="0"/>
        </a:p>
      </dsp:txBody>
      <dsp:txXfrm>
        <a:off x="6983078" y="0"/>
        <a:ext cx="1622896" cy="777240"/>
      </dsp:txXfrm>
    </dsp:sp>
    <dsp:sp modelId="{4125F50E-5EEE-E447-A43E-7AFC9AF756F5}">
      <dsp:nvSpPr>
        <dsp:cNvPr id="0" name=""/>
        <dsp:cNvSpPr/>
      </dsp:nvSpPr>
      <dsp:spPr>
        <a:xfrm>
          <a:off x="7145368" y="777240"/>
          <a:ext cx="1298317" cy="168402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t>What</a:t>
          </a:r>
          <a:r>
            <a:rPr lang="en-US" sz="1700" kern="1200" baseline="0" dirty="0" smtClean="0"/>
            <a:t> are the changes that occur as a result?</a:t>
          </a:r>
          <a:endParaRPr lang="en-US" sz="1700" kern="1200" dirty="0"/>
        </a:p>
      </dsp:txBody>
      <dsp:txXfrm>
        <a:off x="7145368" y="777240"/>
        <a:ext cx="1298317" cy="168402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438BD2-3EA3-BD41-B648-9C7A95A46F81}">
      <dsp:nvSpPr>
        <dsp:cNvPr id="0" name=""/>
        <dsp:cNvSpPr/>
      </dsp:nvSpPr>
      <dsp:spPr>
        <a:xfrm>
          <a:off x="3133796" y="3188829"/>
          <a:ext cx="1428607" cy="142860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Business Ethics Management</a:t>
          </a:r>
          <a:endParaRPr lang="en-US" sz="1400" kern="1200" dirty="0"/>
        </a:p>
      </dsp:txBody>
      <dsp:txXfrm>
        <a:off x="3133796" y="3188829"/>
        <a:ext cx="1428607" cy="1428607"/>
      </dsp:txXfrm>
    </dsp:sp>
    <dsp:sp modelId="{5B3A542F-F8D8-0148-9D1A-7A8582BE0943}">
      <dsp:nvSpPr>
        <dsp:cNvPr id="0" name=""/>
        <dsp:cNvSpPr/>
      </dsp:nvSpPr>
      <dsp:spPr>
        <a:xfrm rot="10800000">
          <a:off x="502740" y="3699556"/>
          <a:ext cx="2486347" cy="407153"/>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1F2B1E6-1239-CE4F-904C-50A5615E873D}">
      <dsp:nvSpPr>
        <dsp:cNvPr id="0" name=""/>
        <dsp:cNvSpPr/>
      </dsp:nvSpPr>
      <dsp:spPr>
        <a:xfrm>
          <a:off x="2728" y="3503122"/>
          <a:ext cx="1000024" cy="80001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Mission or Values Statement</a:t>
          </a:r>
          <a:endParaRPr lang="en-US" sz="1000" kern="1200" dirty="0"/>
        </a:p>
      </dsp:txBody>
      <dsp:txXfrm>
        <a:off x="2728" y="3503122"/>
        <a:ext cx="1000024" cy="800019"/>
      </dsp:txXfrm>
    </dsp:sp>
    <dsp:sp modelId="{921A1EFF-D701-BE40-9C26-4A90E92DA7BA}">
      <dsp:nvSpPr>
        <dsp:cNvPr id="0" name=""/>
        <dsp:cNvSpPr/>
      </dsp:nvSpPr>
      <dsp:spPr>
        <a:xfrm rot="12150000">
          <a:off x="662760" y="2895084"/>
          <a:ext cx="2486347" cy="407153"/>
        </a:xfrm>
        <a:prstGeom prst="leftArrow">
          <a:avLst>
            <a:gd name="adj1" fmla="val 60000"/>
            <a:gd name="adj2" fmla="val 50000"/>
          </a:avLst>
        </a:prstGeom>
        <a:gradFill rotWithShape="0">
          <a:gsLst>
            <a:gs pos="0">
              <a:schemeClr val="accent4">
                <a:hueOff val="320576"/>
                <a:satOff val="-7035"/>
                <a:lumOff val="-588"/>
                <a:alphaOff val="0"/>
                <a:satMod val="103000"/>
                <a:lumMod val="102000"/>
                <a:tint val="94000"/>
              </a:schemeClr>
            </a:gs>
            <a:gs pos="50000">
              <a:schemeClr val="accent4">
                <a:hueOff val="320576"/>
                <a:satOff val="-7035"/>
                <a:lumOff val="-588"/>
                <a:alphaOff val="0"/>
                <a:satMod val="110000"/>
                <a:lumMod val="100000"/>
                <a:shade val="100000"/>
              </a:schemeClr>
            </a:gs>
            <a:gs pos="100000">
              <a:schemeClr val="accent4">
                <a:hueOff val="320576"/>
                <a:satOff val="-7035"/>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BEE6673-AF3D-A04A-AC0E-0DA9BB8BAE1E}">
      <dsp:nvSpPr>
        <dsp:cNvPr id="0" name=""/>
        <dsp:cNvSpPr/>
      </dsp:nvSpPr>
      <dsp:spPr>
        <a:xfrm>
          <a:off x="257378" y="2222909"/>
          <a:ext cx="1000024" cy="800019"/>
        </a:xfrm>
        <a:prstGeom prst="roundRect">
          <a:avLst>
            <a:gd name="adj" fmla="val 10000"/>
          </a:avLst>
        </a:prstGeom>
        <a:gradFill rotWithShape="0">
          <a:gsLst>
            <a:gs pos="0">
              <a:schemeClr val="accent4">
                <a:hueOff val="320576"/>
                <a:satOff val="-7035"/>
                <a:lumOff val="-588"/>
                <a:alphaOff val="0"/>
                <a:satMod val="103000"/>
                <a:lumMod val="102000"/>
                <a:tint val="94000"/>
              </a:schemeClr>
            </a:gs>
            <a:gs pos="50000">
              <a:schemeClr val="accent4">
                <a:hueOff val="320576"/>
                <a:satOff val="-7035"/>
                <a:lumOff val="-588"/>
                <a:alphaOff val="0"/>
                <a:satMod val="110000"/>
                <a:lumMod val="100000"/>
                <a:shade val="100000"/>
              </a:schemeClr>
            </a:gs>
            <a:gs pos="100000">
              <a:schemeClr val="accent4">
                <a:hueOff val="320576"/>
                <a:satOff val="-7035"/>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Code of Ethics</a:t>
          </a:r>
          <a:endParaRPr lang="en-US" sz="1000" kern="1200" dirty="0"/>
        </a:p>
      </dsp:txBody>
      <dsp:txXfrm>
        <a:off x="257378" y="2222909"/>
        <a:ext cx="1000024" cy="800019"/>
      </dsp:txXfrm>
    </dsp:sp>
    <dsp:sp modelId="{F2139AC8-5CE8-3243-A04B-BA25600D03DC}">
      <dsp:nvSpPr>
        <dsp:cNvPr id="0" name=""/>
        <dsp:cNvSpPr/>
      </dsp:nvSpPr>
      <dsp:spPr>
        <a:xfrm rot="13500000">
          <a:off x="1118456" y="2213086"/>
          <a:ext cx="2486347" cy="407153"/>
        </a:xfrm>
        <a:prstGeom prst="leftArrow">
          <a:avLst>
            <a:gd name="adj1" fmla="val 60000"/>
            <a:gd name="adj2" fmla="val 50000"/>
          </a:avLst>
        </a:prstGeom>
        <a:gradFill rotWithShape="0">
          <a:gsLst>
            <a:gs pos="0">
              <a:schemeClr val="accent4">
                <a:hueOff val="641151"/>
                <a:satOff val="-14069"/>
                <a:lumOff val="-1177"/>
                <a:alphaOff val="0"/>
                <a:satMod val="103000"/>
                <a:lumMod val="102000"/>
                <a:tint val="94000"/>
              </a:schemeClr>
            </a:gs>
            <a:gs pos="50000">
              <a:schemeClr val="accent4">
                <a:hueOff val="641151"/>
                <a:satOff val="-14069"/>
                <a:lumOff val="-1177"/>
                <a:alphaOff val="0"/>
                <a:satMod val="110000"/>
                <a:lumMod val="100000"/>
                <a:shade val="100000"/>
              </a:schemeClr>
            </a:gs>
            <a:gs pos="100000">
              <a:schemeClr val="accent4">
                <a:hueOff val="641151"/>
                <a:satOff val="-1406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F4978DA-0A40-1648-8379-8DC761C871B4}">
      <dsp:nvSpPr>
        <dsp:cNvPr id="0" name=""/>
        <dsp:cNvSpPr/>
      </dsp:nvSpPr>
      <dsp:spPr>
        <a:xfrm>
          <a:off x="982561" y="1137596"/>
          <a:ext cx="1000024" cy="800019"/>
        </a:xfrm>
        <a:prstGeom prst="roundRect">
          <a:avLst>
            <a:gd name="adj" fmla="val 10000"/>
          </a:avLst>
        </a:prstGeom>
        <a:gradFill rotWithShape="0">
          <a:gsLst>
            <a:gs pos="0">
              <a:schemeClr val="accent4">
                <a:hueOff val="641151"/>
                <a:satOff val="-14069"/>
                <a:lumOff val="-1177"/>
                <a:alphaOff val="0"/>
                <a:satMod val="103000"/>
                <a:lumMod val="102000"/>
                <a:tint val="94000"/>
              </a:schemeClr>
            </a:gs>
            <a:gs pos="50000">
              <a:schemeClr val="accent4">
                <a:hueOff val="641151"/>
                <a:satOff val="-14069"/>
                <a:lumOff val="-1177"/>
                <a:alphaOff val="0"/>
                <a:satMod val="110000"/>
                <a:lumMod val="100000"/>
                <a:shade val="100000"/>
              </a:schemeClr>
            </a:gs>
            <a:gs pos="100000">
              <a:schemeClr val="accent4">
                <a:hueOff val="641151"/>
                <a:satOff val="-1406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Reporting/ Advice Channels</a:t>
          </a:r>
          <a:endParaRPr lang="en-US" sz="1000" kern="1200" dirty="0"/>
        </a:p>
      </dsp:txBody>
      <dsp:txXfrm>
        <a:off x="982561" y="1137596"/>
        <a:ext cx="1000024" cy="800019"/>
      </dsp:txXfrm>
    </dsp:sp>
    <dsp:sp modelId="{F0BE0CA1-BA69-D647-AB0A-9A80311EC7CD}">
      <dsp:nvSpPr>
        <dsp:cNvPr id="0" name=""/>
        <dsp:cNvSpPr/>
      </dsp:nvSpPr>
      <dsp:spPr>
        <a:xfrm rot="14850000">
          <a:off x="1800454" y="1757390"/>
          <a:ext cx="2486347" cy="407153"/>
        </a:xfrm>
        <a:prstGeom prst="leftArrow">
          <a:avLst>
            <a:gd name="adj1" fmla="val 60000"/>
            <a:gd name="adj2" fmla="val 50000"/>
          </a:avLst>
        </a:prstGeom>
        <a:gradFill rotWithShape="0">
          <a:gsLst>
            <a:gs pos="0">
              <a:schemeClr val="accent4">
                <a:hueOff val="961726"/>
                <a:satOff val="-21104"/>
                <a:lumOff val="-1765"/>
                <a:alphaOff val="0"/>
                <a:satMod val="103000"/>
                <a:lumMod val="102000"/>
                <a:tint val="94000"/>
              </a:schemeClr>
            </a:gs>
            <a:gs pos="50000">
              <a:schemeClr val="accent4">
                <a:hueOff val="961726"/>
                <a:satOff val="-21104"/>
                <a:lumOff val="-1765"/>
                <a:alphaOff val="0"/>
                <a:satMod val="110000"/>
                <a:lumMod val="100000"/>
                <a:shade val="100000"/>
              </a:schemeClr>
            </a:gs>
            <a:gs pos="100000">
              <a:schemeClr val="accent4">
                <a:hueOff val="961726"/>
                <a:satOff val="-21104"/>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ACEB88-C487-3E4C-8766-DFA53922670C}">
      <dsp:nvSpPr>
        <dsp:cNvPr id="0" name=""/>
        <dsp:cNvSpPr/>
      </dsp:nvSpPr>
      <dsp:spPr>
        <a:xfrm>
          <a:off x="2067873" y="412413"/>
          <a:ext cx="1000024" cy="800019"/>
        </a:xfrm>
        <a:prstGeom prst="roundRect">
          <a:avLst>
            <a:gd name="adj" fmla="val 10000"/>
          </a:avLst>
        </a:prstGeom>
        <a:gradFill rotWithShape="0">
          <a:gsLst>
            <a:gs pos="0">
              <a:schemeClr val="accent4">
                <a:hueOff val="961726"/>
                <a:satOff val="-21104"/>
                <a:lumOff val="-1765"/>
                <a:alphaOff val="0"/>
                <a:satMod val="103000"/>
                <a:lumMod val="102000"/>
                <a:tint val="94000"/>
              </a:schemeClr>
            </a:gs>
            <a:gs pos="50000">
              <a:schemeClr val="accent4">
                <a:hueOff val="961726"/>
                <a:satOff val="-21104"/>
                <a:lumOff val="-1765"/>
                <a:alphaOff val="0"/>
                <a:satMod val="110000"/>
                <a:lumMod val="100000"/>
                <a:shade val="100000"/>
              </a:schemeClr>
            </a:gs>
            <a:gs pos="100000">
              <a:schemeClr val="accent4">
                <a:hueOff val="961726"/>
                <a:satOff val="-21104"/>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Risk Analysis and Management</a:t>
          </a:r>
          <a:endParaRPr lang="en-US" sz="1000" kern="1200" dirty="0"/>
        </a:p>
      </dsp:txBody>
      <dsp:txXfrm>
        <a:off x="2067873" y="412413"/>
        <a:ext cx="1000024" cy="800019"/>
      </dsp:txXfrm>
    </dsp:sp>
    <dsp:sp modelId="{E0DA8D6E-D901-0648-A608-02C72FD18F42}">
      <dsp:nvSpPr>
        <dsp:cNvPr id="0" name=""/>
        <dsp:cNvSpPr/>
      </dsp:nvSpPr>
      <dsp:spPr>
        <a:xfrm rot="16200000">
          <a:off x="2604926" y="1597370"/>
          <a:ext cx="2486347" cy="407153"/>
        </a:xfrm>
        <a:prstGeom prst="leftArrow">
          <a:avLst>
            <a:gd name="adj1" fmla="val 60000"/>
            <a:gd name="adj2" fmla="val 50000"/>
          </a:avLst>
        </a:prstGeom>
        <a:gradFill rotWithShape="0">
          <a:gsLst>
            <a:gs pos="0">
              <a:schemeClr val="accent4">
                <a:hueOff val="1282302"/>
                <a:satOff val="-28139"/>
                <a:lumOff val="-2353"/>
                <a:alphaOff val="0"/>
                <a:satMod val="103000"/>
                <a:lumMod val="102000"/>
                <a:tint val="94000"/>
              </a:schemeClr>
            </a:gs>
            <a:gs pos="50000">
              <a:schemeClr val="accent4">
                <a:hueOff val="1282302"/>
                <a:satOff val="-28139"/>
                <a:lumOff val="-2353"/>
                <a:alphaOff val="0"/>
                <a:satMod val="110000"/>
                <a:lumMod val="100000"/>
                <a:shade val="100000"/>
              </a:schemeClr>
            </a:gs>
            <a:gs pos="100000">
              <a:schemeClr val="accent4">
                <a:hueOff val="1282302"/>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1441A0C-F1D6-BD47-9155-84FCCA245D26}">
      <dsp:nvSpPr>
        <dsp:cNvPr id="0" name=""/>
        <dsp:cNvSpPr/>
      </dsp:nvSpPr>
      <dsp:spPr>
        <a:xfrm>
          <a:off x="3348087" y="157763"/>
          <a:ext cx="1000024" cy="800019"/>
        </a:xfrm>
        <a:prstGeom prst="roundRect">
          <a:avLst>
            <a:gd name="adj" fmla="val 10000"/>
          </a:avLst>
        </a:prstGeom>
        <a:gradFill rotWithShape="0">
          <a:gsLst>
            <a:gs pos="0">
              <a:schemeClr val="accent4">
                <a:hueOff val="1282302"/>
                <a:satOff val="-28139"/>
                <a:lumOff val="-2353"/>
                <a:alphaOff val="0"/>
                <a:satMod val="103000"/>
                <a:lumMod val="102000"/>
                <a:tint val="94000"/>
              </a:schemeClr>
            </a:gs>
            <a:gs pos="50000">
              <a:schemeClr val="accent4">
                <a:hueOff val="1282302"/>
                <a:satOff val="-28139"/>
                <a:lumOff val="-2353"/>
                <a:alphaOff val="0"/>
                <a:satMod val="110000"/>
                <a:lumMod val="100000"/>
                <a:shade val="100000"/>
              </a:schemeClr>
            </a:gs>
            <a:gs pos="100000">
              <a:schemeClr val="accent4">
                <a:hueOff val="1282302"/>
                <a:satOff val="-28139"/>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Ethics Officers and Committees</a:t>
          </a:r>
          <a:endParaRPr lang="en-US" sz="1000" kern="1200" dirty="0"/>
        </a:p>
      </dsp:txBody>
      <dsp:txXfrm>
        <a:off x="3348087" y="157763"/>
        <a:ext cx="1000024" cy="800019"/>
      </dsp:txXfrm>
    </dsp:sp>
    <dsp:sp modelId="{5054B647-02A5-E74C-88A8-6C099CBF34D2}">
      <dsp:nvSpPr>
        <dsp:cNvPr id="0" name=""/>
        <dsp:cNvSpPr/>
      </dsp:nvSpPr>
      <dsp:spPr>
        <a:xfrm rot="17550000">
          <a:off x="3409397" y="1757390"/>
          <a:ext cx="2486347" cy="407153"/>
        </a:xfrm>
        <a:prstGeom prst="leftArrow">
          <a:avLst>
            <a:gd name="adj1" fmla="val 60000"/>
            <a:gd name="adj2" fmla="val 50000"/>
          </a:avLst>
        </a:prstGeom>
        <a:gradFill rotWithShape="0">
          <a:gsLst>
            <a:gs pos="0">
              <a:schemeClr val="accent4">
                <a:hueOff val="1602878"/>
                <a:satOff val="-35173"/>
                <a:lumOff val="-2941"/>
                <a:alphaOff val="0"/>
                <a:satMod val="103000"/>
                <a:lumMod val="102000"/>
                <a:tint val="94000"/>
              </a:schemeClr>
            </a:gs>
            <a:gs pos="50000">
              <a:schemeClr val="accent4">
                <a:hueOff val="1602878"/>
                <a:satOff val="-35173"/>
                <a:lumOff val="-2941"/>
                <a:alphaOff val="0"/>
                <a:satMod val="110000"/>
                <a:lumMod val="100000"/>
                <a:shade val="100000"/>
              </a:schemeClr>
            </a:gs>
            <a:gs pos="100000">
              <a:schemeClr val="accent4">
                <a:hueOff val="1602878"/>
                <a:satOff val="-35173"/>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AB52EA-2783-BF4B-B9BC-4780EB2025AE}">
      <dsp:nvSpPr>
        <dsp:cNvPr id="0" name=""/>
        <dsp:cNvSpPr/>
      </dsp:nvSpPr>
      <dsp:spPr>
        <a:xfrm>
          <a:off x="4628301" y="412413"/>
          <a:ext cx="1000024" cy="800019"/>
        </a:xfrm>
        <a:prstGeom prst="roundRect">
          <a:avLst>
            <a:gd name="adj" fmla="val 10000"/>
          </a:avLst>
        </a:prstGeom>
        <a:gradFill rotWithShape="0">
          <a:gsLst>
            <a:gs pos="0">
              <a:schemeClr val="accent4">
                <a:hueOff val="1602878"/>
                <a:satOff val="-35173"/>
                <a:lumOff val="-2941"/>
                <a:alphaOff val="0"/>
                <a:satMod val="103000"/>
                <a:lumMod val="102000"/>
                <a:tint val="94000"/>
              </a:schemeClr>
            </a:gs>
            <a:gs pos="50000">
              <a:schemeClr val="accent4">
                <a:hueOff val="1602878"/>
                <a:satOff val="-35173"/>
                <a:lumOff val="-2941"/>
                <a:alphaOff val="0"/>
                <a:satMod val="110000"/>
                <a:lumMod val="100000"/>
                <a:shade val="100000"/>
              </a:schemeClr>
            </a:gs>
            <a:gs pos="100000">
              <a:schemeClr val="accent4">
                <a:hueOff val="1602878"/>
                <a:satOff val="-35173"/>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Ethics Consultants</a:t>
          </a:r>
          <a:endParaRPr lang="en-US" sz="1000" kern="1200" dirty="0"/>
        </a:p>
      </dsp:txBody>
      <dsp:txXfrm>
        <a:off x="4628301" y="412413"/>
        <a:ext cx="1000024" cy="800019"/>
      </dsp:txXfrm>
    </dsp:sp>
    <dsp:sp modelId="{49C66455-B98C-0E48-8B2A-54E338C67B78}">
      <dsp:nvSpPr>
        <dsp:cNvPr id="0" name=""/>
        <dsp:cNvSpPr/>
      </dsp:nvSpPr>
      <dsp:spPr>
        <a:xfrm rot="18900000">
          <a:off x="4091395" y="2213086"/>
          <a:ext cx="2486347" cy="407153"/>
        </a:xfrm>
        <a:prstGeom prst="leftArrow">
          <a:avLst>
            <a:gd name="adj1" fmla="val 60000"/>
            <a:gd name="adj2" fmla="val 50000"/>
          </a:avLst>
        </a:prstGeom>
        <a:gradFill rotWithShape="0">
          <a:gsLst>
            <a:gs pos="0">
              <a:schemeClr val="accent4">
                <a:hueOff val="1923453"/>
                <a:satOff val="-42208"/>
                <a:lumOff val="-3530"/>
                <a:alphaOff val="0"/>
                <a:satMod val="103000"/>
                <a:lumMod val="102000"/>
                <a:tint val="94000"/>
              </a:schemeClr>
            </a:gs>
            <a:gs pos="50000">
              <a:schemeClr val="accent4">
                <a:hueOff val="1923453"/>
                <a:satOff val="-42208"/>
                <a:lumOff val="-3530"/>
                <a:alphaOff val="0"/>
                <a:satMod val="110000"/>
                <a:lumMod val="100000"/>
                <a:shade val="100000"/>
              </a:schemeClr>
            </a:gs>
            <a:gs pos="100000">
              <a:schemeClr val="accent4">
                <a:hueOff val="1923453"/>
                <a:satOff val="-42208"/>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0378D2E-A3C9-4F48-B0E6-EDA7DB17064F}">
      <dsp:nvSpPr>
        <dsp:cNvPr id="0" name=""/>
        <dsp:cNvSpPr/>
      </dsp:nvSpPr>
      <dsp:spPr>
        <a:xfrm>
          <a:off x="5713613" y="1137596"/>
          <a:ext cx="1000024" cy="800019"/>
        </a:xfrm>
        <a:prstGeom prst="roundRect">
          <a:avLst>
            <a:gd name="adj" fmla="val 10000"/>
          </a:avLst>
        </a:prstGeom>
        <a:gradFill rotWithShape="0">
          <a:gsLst>
            <a:gs pos="0">
              <a:schemeClr val="accent4">
                <a:hueOff val="1923453"/>
                <a:satOff val="-42208"/>
                <a:lumOff val="-3530"/>
                <a:alphaOff val="0"/>
                <a:satMod val="103000"/>
                <a:lumMod val="102000"/>
                <a:tint val="94000"/>
              </a:schemeClr>
            </a:gs>
            <a:gs pos="50000">
              <a:schemeClr val="accent4">
                <a:hueOff val="1923453"/>
                <a:satOff val="-42208"/>
                <a:lumOff val="-3530"/>
                <a:alphaOff val="0"/>
                <a:satMod val="110000"/>
                <a:lumMod val="100000"/>
                <a:shade val="100000"/>
              </a:schemeClr>
            </a:gs>
            <a:gs pos="100000">
              <a:schemeClr val="accent4">
                <a:hueOff val="1923453"/>
                <a:satOff val="-42208"/>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Ethics Education and Training</a:t>
          </a:r>
          <a:endParaRPr lang="en-US" sz="1000" kern="1200" dirty="0"/>
        </a:p>
      </dsp:txBody>
      <dsp:txXfrm>
        <a:off x="5713613" y="1137596"/>
        <a:ext cx="1000024" cy="800019"/>
      </dsp:txXfrm>
    </dsp:sp>
    <dsp:sp modelId="{9A778986-ED88-D941-B52D-ABAC3412817A}">
      <dsp:nvSpPr>
        <dsp:cNvPr id="0" name=""/>
        <dsp:cNvSpPr/>
      </dsp:nvSpPr>
      <dsp:spPr>
        <a:xfrm rot="20250000">
          <a:off x="4547092" y="2895084"/>
          <a:ext cx="2486347" cy="407153"/>
        </a:xfrm>
        <a:prstGeom prst="leftArrow">
          <a:avLst>
            <a:gd name="adj1" fmla="val 60000"/>
            <a:gd name="adj2" fmla="val 50000"/>
          </a:avLst>
        </a:prstGeom>
        <a:gradFill rotWithShape="0">
          <a:gsLst>
            <a:gs pos="0">
              <a:schemeClr val="accent4">
                <a:hueOff val="2244028"/>
                <a:satOff val="-49242"/>
                <a:lumOff val="-4118"/>
                <a:alphaOff val="0"/>
                <a:satMod val="103000"/>
                <a:lumMod val="102000"/>
                <a:tint val="94000"/>
              </a:schemeClr>
            </a:gs>
            <a:gs pos="50000">
              <a:schemeClr val="accent4">
                <a:hueOff val="2244028"/>
                <a:satOff val="-49242"/>
                <a:lumOff val="-4118"/>
                <a:alphaOff val="0"/>
                <a:satMod val="110000"/>
                <a:lumMod val="100000"/>
                <a:shade val="100000"/>
              </a:schemeClr>
            </a:gs>
            <a:gs pos="100000">
              <a:schemeClr val="accent4">
                <a:hueOff val="2244028"/>
                <a:satOff val="-49242"/>
                <a:lumOff val="-41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AF62591-B6B8-8A44-8661-99D135B40A53}">
      <dsp:nvSpPr>
        <dsp:cNvPr id="0" name=""/>
        <dsp:cNvSpPr/>
      </dsp:nvSpPr>
      <dsp:spPr>
        <a:xfrm>
          <a:off x="6438796" y="2222909"/>
          <a:ext cx="1000024" cy="800019"/>
        </a:xfrm>
        <a:prstGeom prst="roundRect">
          <a:avLst>
            <a:gd name="adj" fmla="val 10000"/>
          </a:avLst>
        </a:prstGeom>
        <a:gradFill rotWithShape="0">
          <a:gsLst>
            <a:gs pos="0">
              <a:schemeClr val="accent4">
                <a:hueOff val="2244028"/>
                <a:satOff val="-49242"/>
                <a:lumOff val="-4118"/>
                <a:alphaOff val="0"/>
                <a:satMod val="103000"/>
                <a:lumMod val="102000"/>
                <a:tint val="94000"/>
              </a:schemeClr>
            </a:gs>
            <a:gs pos="50000">
              <a:schemeClr val="accent4">
                <a:hueOff val="2244028"/>
                <a:satOff val="-49242"/>
                <a:lumOff val="-4118"/>
                <a:alphaOff val="0"/>
                <a:satMod val="110000"/>
                <a:lumMod val="100000"/>
                <a:shade val="100000"/>
              </a:schemeClr>
            </a:gs>
            <a:gs pos="100000">
              <a:schemeClr val="accent4">
                <a:hueOff val="2244028"/>
                <a:satOff val="-49242"/>
                <a:lumOff val="-41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Stakeholder consultation dialogue and partnership programs</a:t>
          </a:r>
          <a:endParaRPr lang="en-US" sz="1000" kern="1200" dirty="0"/>
        </a:p>
      </dsp:txBody>
      <dsp:txXfrm>
        <a:off x="6438796" y="2222909"/>
        <a:ext cx="1000024" cy="800019"/>
      </dsp:txXfrm>
    </dsp:sp>
    <dsp:sp modelId="{74BBE663-9430-4B41-805A-81B7E931BD5F}">
      <dsp:nvSpPr>
        <dsp:cNvPr id="0" name=""/>
        <dsp:cNvSpPr/>
      </dsp:nvSpPr>
      <dsp:spPr>
        <a:xfrm>
          <a:off x="4707111" y="3699556"/>
          <a:ext cx="2486347" cy="407153"/>
        </a:xfrm>
        <a:prstGeom prst="leftArrow">
          <a:avLst>
            <a:gd name="adj1" fmla="val 60000"/>
            <a:gd name="adj2" fmla="val 50000"/>
          </a:avLst>
        </a:prstGeom>
        <a:gradFill rotWithShape="0">
          <a:gsLst>
            <a:gs pos="0">
              <a:schemeClr val="accent4">
                <a:hueOff val="2564604"/>
                <a:satOff val="-56277"/>
                <a:lumOff val="-4706"/>
                <a:alphaOff val="0"/>
                <a:satMod val="103000"/>
                <a:lumMod val="102000"/>
                <a:tint val="94000"/>
              </a:schemeClr>
            </a:gs>
            <a:gs pos="50000">
              <a:schemeClr val="accent4">
                <a:hueOff val="2564604"/>
                <a:satOff val="-56277"/>
                <a:lumOff val="-4706"/>
                <a:alphaOff val="0"/>
                <a:satMod val="110000"/>
                <a:lumMod val="100000"/>
                <a:shade val="100000"/>
              </a:schemeClr>
            </a:gs>
            <a:gs pos="100000">
              <a:schemeClr val="accent4">
                <a:hueOff val="2564604"/>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BB95B9-5848-1042-87EC-267629B8AA1A}">
      <dsp:nvSpPr>
        <dsp:cNvPr id="0" name=""/>
        <dsp:cNvSpPr/>
      </dsp:nvSpPr>
      <dsp:spPr>
        <a:xfrm>
          <a:off x="6693446" y="3503122"/>
          <a:ext cx="1000024" cy="800019"/>
        </a:xfrm>
        <a:prstGeom prst="roundRect">
          <a:avLst>
            <a:gd name="adj" fmla="val 10000"/>
          </a:avLst>
        </a:prstGeom>
        <a:gradFill rotWithShape="0">
          <a:gsLst>
            <a:gs pos="0">
              <a:schemeClr val="accent4">
                <a:hueOff val="2564604"/>
                <a:satOff val="-56277"/>
                <a:lumOff val="-4706"/>
                <a:alphaOff val="0"/>
                <a:satMod val="103000"/>
                <a:lumMod val="102000"/>
                <a:tint val="94000"/>
              </a:schemeClr>
            </a:gs>
            <a:gs pos="50000">
              <a:schemeClr val="accent4">
                <a:hueOff val="2564604"/>
                <a:satOff val="-56277"/>
                <a:lumOff val="-4706"/>
                <a:alphaOff val="0"/>
                <a:satMod val="110000"/>
                <a:lumMod val="100000"/>
                <a:shade val="100000"/>
              </a:schemeClr>
            </a:gs>
            <a:gs pos="100000">
              <a:schemeClr val="accent4">
                <a:hueOff val="2564604"/>
                <a:satOff val="-56277"/>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t>Auditing, Accounting and Reporting</a:t>
          </a:r>
          <a:endParaRPr lang="en-US" sz="1000" kern="1200" dirty="0"/>
        </a:p>
      </dsp:txBody>
      <dsp:txXfrm>
        <a:off x="6693446" y="3503122"/>
        <a:ext cx="1000024" cy="80001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3D8C03-BDA6-2A44-AFC7-9D4A81FF20E3}">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PRINCIPLED</a:t>
          </a:r>
          <a:endParaRPr lang="en-US" sz="1600" b="1" kern="1200" dirty="0"/>
        </a:p>
        <a:p>
          <a:pPr marL="342900" lvl="2" indent="-171450" algn="l" defTabSz="711200">
            <a:lnSpc>
              <a:spcPct val="90000"/>
            </a:lnSpc>
            <a:spcBef>
              <a:spcPct val="0"/>
            </a:spcBef>
            <a:spcAft>
              <a:spcPct val="15000"/>
            </a:spcAft>
            <a:buChar char="••"/>
          </a:pPr>
          <a:r>
            <a:rPr lang="en-US" sz="1600" kern="1200" dirty="0" smtClean="0"/>
            <a:t>Has industry leading practices and procedures with continuous improvement, quantifiable value from sustainability initiatives</a:t>
          </a:r>
          <a:endParaRPr lang="en-US" sz="1600" kern="1200" dirty="0"/>
        </a:p>
      </dsp:txBody>
      <dsp:txXfrm rot="5400000">
        <a:off x="5012703" y="-1901980"/>
        <a:ext cx="1166849" cy="5266944"/>
      </dsp:txXfrm>
    </dsp:sp>
    <dsp:sp modelId="{21656D22-DA9B-184C-89E3-4C45D8ABD839}">
      <dsp:nvSpPr>
        <dsp:cNvPr id="0" name=""/>
        <dsp:cNvSpPr/>
      </dsp:nvSpPr>
      <dsp:spPr>
        <a:xfrm>
          <a:off x="0" y="2209"/>
          <a:ext cx="2962656" cy="14585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 5	</a:t>
          </a:r>
          <a:endParaRPr lang="en-US" sz="5100" kern="1200" dirty="0"/>
        </a:p>
      </dsp:txBody>
      <dsp:txXfrm>
        <a:off x="0" y="2209"/>
        <a:ext cx="2962656" cy="1458562"/>
      </dsp:txXfrm>
    </dsp:sp>
    <dsp:sp modelId="{C00949B6-7EF8-6043-9B10-FB4377665066}">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Essential</a:t>
          </a:r>
          <a:endParaRPr lang="en-US" sz="1600" b="1" kern="1200" dirty="0"/>
        </a:p>
        <a:p>
          <a:pPr marL="342900" lvl="2" indent="-171450" algn="l" defTabSz="711200">
            <a:lnSpc>
              <a:spcPct val="90000"/>
            </a:lnSpc>
            <a:spcBef>
              <a:spcPct val="0"/>
            </a:spcBef>
            <a:spcAft>
              <a:spcPct val="15000"/>
            </a:spcAft>
            <a:buChar char="••"/>
          </a:pPr>
          <a:r>
            <a:rPr lang="en-US" sz="1600" kern="1200" dirty="0" smtClean="0"/>
            <a:t>Organization demonstrates active interest, adopted policies and procedures for sustainability</a:t>
          </a:r>
          <a:endParaRPr lang="en-US" sz="1600" kern="1200" dirty="0"/>
        </a:p>
      </dsp:txBody>
      <dsp:txXfrm rot="5400000">
        <a:off x="5012703" y="-370490"/>
        <a:ext cx="1166849" cy="5266944"/>
      </dsp:txXfrm>
    </dsp:sp>
    <dsp:sp modelId="{741E6BA3-6A7F-4A42-AAC8-6042C092929A}">
      <dsp:nvSpPr>
        <dsp:cNvPr id="0" name=""/>
        <dsp:cNvSpPr/>
      </dsp:nvSpPr>
      <dsp:spPr>
        <a:xfrm>
          <a:off x="0" y="1533700"/>
          <a:ext cx="2962656" cy="145856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Level4</a:t>
          </a:r>
          <a:endParaRPr lang="en-US" sz="5100" kern="1200" dirty="0"/>
        </a:p>
      </dsp:txBody>
      <dsp:txXfrm>
        <a:off x="0" y="1533700"/>
        <a:ext cx="2962656" cy="1458562"/>
      </dsp:txXfrm>
    </dsp:sp>
    <dsp:sp modelId="{90CE9211-F2F6-9940-A046-3CDF5F431285}">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Foundational</a:t>
          </a:r>
          <a:endParaRPr lang="en-US" sz="1600" b="1" kern="1200" dirty="0"/>
        </a:p>
        <a:p>
          <a:pPr marL="342900" lvl="2" indent="-171450" algn="l" defTabSz="711200">
            <a:lnSpc>
              <a:spcPct val="90000"/>
            </a:lnSpc>
            <a:spcBef>
              <a:spcPct val="0"/>
            </a:spcBef>
            <a:spcAft>
              <a:spcPct val="15000"/>
            </a:spcAft>
            <a:buChar char="••"/>
          </a:pPr>
          <a:r>
            <a:rPr lang="en-US" sz="1600" kern="1200" dirty="0" smtClean="0"/>
            <a:t>Organization has formal policies, has identified formal processes and procedures</a:t>
          </a:r>
          <a:endParaRPr lang="en-US" sz="1600" kern="1200" dirty="0"/>
        </a:p>
      </dsp:txBody>
      <dsp:txXfrm rot="5400000">
        <a:off x="5012703" y="1160999"/>
        <a:ext cx="1166849" cy="5266944"/>
      </dsp:txXfrm>
    </dsp:sp>
    <dsp:sp modelId="{7381A256-799F-7A4A-BAF6-AA2266B9902D}">
      <dsp:nvSpPr>
        <dsp:cNvPr id="0" name=""/>
        <dsp:cNvSpPr/>
      </dsp:nvSpPr>
      <dsp:spPr>
        <a:xfrm>
          <a:off x="0" y="3065190"/>
          <a:ext cx="2962656" cy="145856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 3</a:t>
          </a:r>
          <a:endParaRPr lang="en-US" sz="5100" kern="1200" dirty="0"/>
        </a:p>
      </dsp:txBody>
      <dsp:txXfrm>
        <a:off x="0" y="3065190"/>
        <a:ext cx="2962656" cy="1458562"/>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4/1/2016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xmlns=""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4/1/2016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xmlns=""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smtClean="0">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 Adheres</a:t>
            </a:r>
            <a:r>
              <a:rPr lang="en-US" baseline="0" dirty="0" smtClean="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a:t>
            </a:fld>
            <a:endParaRPr lang="en-US" dirty="0"/>
          </a:p>
        </p:txBody>
      </p:sp>
    </p:spTree>
    <p:extLst>
      <p:ext uri="{BB962C8B-B14F-4D97-AF65-F5344CB8AC3E}">
        <p14:creationId xmlns:p14="http://schemas.microsoft.com/office/powerpoint/2010/main" xmlns="" val="41965193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68400" y="1765300"/>
            <a:ext cx="4978400" cy="3733800"/>
          </a:xfrm>
          <a:ln/>
        </p:spPr>
      </p:sp>
      <p:sp>
        <p:nvSpPr>
          <p:cNvPr id="10242" name="Rectangle 3"/>
          <p:cNvSpPr>
            <a:spLocks noGrp="1" noChangeArrowheads="1"/>
          </p:cNvSpPr>
          <p:nvPr>
            <p:ph type="body" idx="1"/>
          </p:nvPr>
        </p:nvSpPr>
        <p:spPr>
          <a:noFill/>
          <a:ln/>
        </p:spPr>
        <p:txBody>
          <a:bodyPr/>
          <a:lstStyle/>
          <a:p>
            <a:pPr eaLnBrk="1" hangingPunct="1"/>
            <a:endParaRPr lang="en-US" dirty="0" smtClean="0">
              <a:latin typeface="Times"/>
            </a:endParaRPr>
          </a:p>
        </p:txBody>
      </p:sp>
      <p:sp>
        <p:nvSpPr>
          <p:cNvPr id="10243" name="Rectangle 4"/>
          <p:cNvSpPr>
            <a:spLocks noChangeArrowheads="1"/>
          </p:cNvSpPr>
          <p:nvPr/>
        </p:nvSpPr>
        <p:spPr bwMode="auto">
          <a:xfrm>
            <a:off x="163505" y="519511"/>
            <a:ext cx="7015987" cy="1206239"/>
          </a:xfrm>
          <a:prstGeom prst="rect">
            <a:avLst/>
          </a:prstGeom>
          <a:noFill/>
          <a:ln w="12700" algn="ctr">
            <a:noFill/>
            <a:miter lim="800000"/>
            <a:headEnd/>
            <a:tailEnd/>
          </a:ln>
        </p:spPr>
        <p:txBody>
          <a:bodyPr lIns="97169" tIns="48584" rIns="97169" bIns="48584"/>
          <a:lstStyle/>
          <a:p>
            <a:pPr defTabSz="970466" eaLnBrk="0" hangingPunct="0"/>
            <a:r>
              <a:rPr lang="en-US" sz="1200" b="1" dirty="0"/>
              <a:t>Placeholder for text (substitute your own text; delete when not used)</a:t>
            </a:r>
          </a:p>
        </p:txBody>
      </p:sp>
    </p:spTree>
    <p:extLst>
      <p:ext uri="{BB962C8B-B14F-4D97-AF65-F5344CB8AC3E}">
        <p14:creationId xmlns:p14="http://schemas.microsoft.com/office/powerpoint/2010/main" xmlns="" val="14705839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7731733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765300"/>
            <a:ext cx="4978400" cy="3733800"/>
          </a:xfrm>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8789513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170</a:t>
            </a:fld>
            <a:endParaRPr lang="en-US" dirty="0"/>
          </a:p>
        </p:txBody>
      </p:sp>
    </p:spTree>
    <p:extLst>
      <p:ext uri="{BB962C8B-B14F-4D97-AF65-F5344CB8AC3E}">
        <p14:creationId xmlns:p14="http://schemas.microsoft.com/office/powerpoint/2010/main" xmlns="" val="8522137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174</a:t>
            </a:fld>
            <a:endParaRPr lang="en-US" dirty="0"/>
          </a:p>
        </p:txBody>
      </p:sp>
    </p:spTree>
    <p:extLst>
      <p:ext uri="{BB962C8B-B14F-4D97-AF65-F5344CB8AC3E}">
        <p14:creationId xmlns:p14="http://schemas.microsoft.com/office/powerpoint/2010/main" xmlns="" val="2692019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Because current pressures usually shove long-term objectives to the side, leaders are proving to be much more practiced in reacting to putting out brush fires in today’s organizations than in preparing the organization to be more change capable. Nonetheless, leaders must learn to fly the plane while rewiring it in flight—this is the mandate of the 21st century.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Change-capable organizations optimize on both of these seemingly contradictory cultural virtues. Hence, the organization needs to become ambidextrous culturally, using the right-handed accountability norms in balance with the left-handed innovation norms.</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177</a:t>
            </a:fld>
            <a:endParaRPr lang="en-US" dirty="0"/>
          </a:p>
        </p:txBody>
      </p:sp>
    </p:spTree>
    <p:extLst>
      <p:ext uri="{BB962C8B-B14F-4D97-AF65-F5344CB8AC3E}">
        <p14:creationId xmlns:p14="http://schemas.microsoft.com/office/powerpoint/2010/main" xmlns="" val="8112081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Trustworthy leaders. No lasting, productive change within an organization ever happens without a modicum of trust between its members. As a consequence, the first essential dimension for OCC is the extent to which an organization is perceived to be led by trustworthy leaders. A trustworthy leader is someone who is not only perceived to be competent in leading the organization but also perceived as someone who has the best interests of the organization as their priority. They are only half of the equation when it comes to organizational change; the other half is the followers.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Psychologists tell us that all individuals have a “disposition to trust” others. This disposition is influenced by such things as a person’s genetic background, family norms, and work-related experiences. When an organization</a:t>
            </a:r>
          </a:p>
          <a:p>
            <a:r>
              <a:rPr lang="en-US" sz="1200" b="0" i="0" u="none" strike="noStrike" kern="1200" baseline="0" dirty="0" smtClean="0">
                <a:solidFill>
                  <a:schemeClr val="tx1"/>
                </a:solidFill>
                <a:latin typeface="+mn-lt"/>
                <a:ea typeface="+mn-ea"/>
                <a:cs typeface="+mn-cs"/>
              </a:rPr>
              <a:t>is filled with a critical mass of individuals who are hopeful, optimistic, and trusting, it will be well positioned to experiment with new ways of operating. When an organization is dominated with a critical mass of individuals who are cynical, pessimistic, and not trusting, it will not be well positioned to engage with organizational change initiatives. In sum, a second key dimension of organizational capacity for change is the overall level of trust held by the employees of the organization.</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p14="http://schemas.microsoft.com/office/powerpoint/2010/main" xmlns="" val="18412651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Individuals, and hence organizations, tend to be inertial. In other words, change takes extra energy and it is much easier to keep doing things the way in which we are accustomed to. Consequently, organizations must identify, develop, and retain a cadre of capable change champions in order to lead the change initiative(s). Within small organizations, these champions are often the same as the head of the organization. Within medium and larger organizations, these champions are often drawn from the ranks of middle management.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Middle managers are those who link top executives to frontline workers. Department heads are classic examples of middle managers, but there are many other types of linkages. While it is undeniable that today’s organizations are flatter hierarchies with fewer middle managers than in the past, their role in helping to bring about change is still important. While change champions often come from the middle management ranks, middle managers can passively or actively block change initiatives due to their unique position within an organization.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180</a:t>
            </a:fld>
            <a:endParaRPr lang="en-US" dirty="0"/>
          </a:p>
        </p:txBody>
      </p:sp>
    </p:spTree>
    <p:extLst>
      <p:ext uri="{BB962C8B-B14F-4D97-AF65-F5344CB8AC3E}">
        <p14:creationId xmlns:p14="http://schemas.microsoft.com/office/powerpoint/2010/main" xmlns="" val="19921142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Organizational change capacity involves more than just the “getting the right people on the bus and the wrong people off the bus,” however. It also depends on a proper organization infrastructure.</a:t>
            </a:r>
          </a:p>
          <a:p>
            <a:r>
              <a:rPr lang="en-US" sz="1200" b="0" i="0" u="none" strike="noStrike" kern="1200" baseline="0" dirty="0" smtClean="0">
                <a:solidFill>
                  <a:schemeClr val="tx1"/>
                </a:solidFill>
                <a:latin typeface="+mn-lt"/>
                <a:ea typeface="+mn-ea"/>
                <a:cs typeface="+mn-cs"/>
              </a:rPr>
              <a:t>One of the key infrastructure issues that influence or retard an organizational change initiative is what is called “systems thinking.” These are the rules, structural arrangements, and budgetary procedures that facilitate or hinder an organization-</a:t>
            </a:r>
            <a:r>
              <a:rPr lang="en-US" sz="1200" b="0" i="0" u="none" strike="noStrike" kern="1200" baseline="0" dirty="0" err="1" smtClean="0">
                <a:solidFill>
                  <a:schemeClr val="tx1"/>
                </a:solidFill>
                <a:latin typeface="+mn-lt"/>
                <a:ea typeface="+mn-ea"/>
                <a:cs typeface="+mn-cs"/>
              </a:rPr>
              <a:t>wid</a:t>
            </a:r>
            <a:r>
              <a:rPr lang="en-US" sz="1200" b="0" i="0" u="none" strike="noStrike" kern="1200" baseline="0" dirty="0" smtClean="0">
                <a:solidFill>
                  <a:schemeClr val="tx1"/>
                </a:solidFill>
                <a:latin typeface="+mn-lt"/>
                <a:ea typeface="+mn-ea"/>
                <a:cs typeface="+mn-cs"/>
              </a:rPr>
              <a:t> —as opposed to a “</a:t>
            </a:r>
            <a:r>
              <a:rPr lang="en-US" sz="1200" b="0" i="0" u="none" strike="noStrike" kern="1200" baseline="0" dirty="0" err="1" smtClean="0">
                <a:solidFill>
                  <a:schemeClr val="tx1"/>
                </a:solidFill>
                <a:latin typeface="+mn-lt"/>
                <a:ea typeface="+mn-ea"/>
                <a:cs typeface="+mn-cs"/>
              </a:rPr>
              <a:t>segmentalist</a:t>
            </a:r>
            <a:r>
              <a:rPr lang="en-US" sz="1200" b="0" i="0" u="none" strike="noStrike" kern="1200" baseline="0" dirty="0" smtClean="0">
                <a:solidFill>
                  <a:schemeClr val="tx1"/>
                </a:solidFill>
                <a:latin typeface="+mn-lt"/>
                <a:ea typeface="+mn-ea"/>
                <a:cs typeface="+mn-cs"/>
              </a:rPr>
              <a:t>”—approach to organizational change. While </a:t>
            </a:r>
            <a:r>
              <a:rPr lang="en-US" sz="1200" b="0" i="0" u="none" strike="noStrike" kern="1200" baseline="0" dirty="0" err="1" smtClean="0">
                <a:solidFill>
                  <a:schemeClr val="tx1"/>
                </a:solidFill>
                <a:latin typeface="+mn-lt"/>
                <a:ea typeface="+mn-ea"/>
                <a:cs typeface="+mn-cs"/>
              </a:rPr>
              <a:t>segmentalism</a:t>
            </a:r>
            <a:r>
              <a:rPr lang="en-US" sz="1200" b="0" i="0" u="none" strike="noStrike" kern="1200" baseline="0" dirty="0" smtClean="0">
                <a:solidFill>
                  <a:schemeClr val="tx1"/>
                </a:solidFill>
                <a:latin typeface="+mn-lt"/>
                <a:ea typeface="+mn-ea"/>
                <a:cs typeface="+mn-cs"/>
              </a:rPr>
              <a:t> works quite well for routine procedures, it is anathema to the study of </a:t>
            </a:r>
            <a:r>
              <a:rPr lang="en-US" sz="1200" b="0" i="0" u="none" strike="noStrike" kern="1200" baseline="0" dirty="0" err="1" smtClean="0">
                <a:solidFill>
                  <a:schemeClr val="tx1"/>
                </a:solidFill>
                <a:latin typeface="+mn-lt"/>
                <a:ea typeface="+mn-ea"/>
                <a:cs typeface="+mn-cs"/>
              </a:rPr>
              <a:t>nonroutine</a:t>
            </a:r>
            <a:r>
              <a:rPr lang="en-US" sz="1200" b="0" i="0" u="none" strike="noStrike" kern="1200" baseline="0" dirty="0" smtClean="0">
                <a:solidFill>
                  <a:schemeClr val="tx1"/>
                </a:solidFill>
                <a:latin typeface="+mn-lt"/>
                <a:ea typeface="+mn-ea"/>
                <a:cs typeface="+mn-cs"/>
              </a:rPr>
              <a:t> events such as strategic decision making, organizational change, or both</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181</a:t>
            </a:fld>
            <a:endParaRPr lang="en-US" dirty="0"/>
          </a:p>
        </p:txBody>
      </p:sp>
    </p:spTree>
    <p:extLst>
      <p:ext uri="{BB962C8B-B14F-4D97-AF65-F5344CB8AC3E}">
        <p14:creationId xmlns:p14="http://schemas.microsoft.com/office/powerpoint/2010/main" xmlns="" val="10464609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degree to which an organization holds its members accountable for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182</a:t>
            </a:fld>
            <a:endParaRPr lang="en-US" dirty="0"/>
          </a:p>
        </p:txBody>
      </p:sp>
    </p:spTree>
    <p:extLst>
      <p:ext uri="{BB962C8B-B14F-4D97-AF65-F5344CB8AC3E}">
        <p14:creationId xmlns:p14="http://schemas.microsoft.com/office/powerpoint/2010/main" xmlns="" val="125475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a:t>
            </a:fld>
            <a:endParaRPr lang="en-US" dirty="0"/>
          </a:p>
        </p:txBody>
      </p:sp>
    </p:spTree>
    <p:extLst>
      <p:ext uri="{BB962C8B-B14F-4D97-AF65-F5344CB8AC3E}">
        <p14:creationId xmlns:p14="http://schemas.microsoft.com/office/powerpoint/2010/main" xmlns="" val="32977316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rabicPeriod"/>
            </a:pPr>
            <a:r>
              <a:rPr lang="en-US" dirty="0" smtClean="0"/>
              <a:t>Easily</a:t>
            </a:r>
            <a:r>
              <a:rPr lang="en-US" baseline="0" dirty="0" smtClean="0"/>
              <a:t> Explained</a:t>
            </a:r>
          </a:p>
          <a:p>
            <a:pPr marL="228600" indent="-228600">
              <a:buAutoNum type="arabicPeriod"/>
            </a:pPr>
            <a:r>
              <a:rPr lang="en-US" baseline="0" dirty="0" smtClean="0"/>
              <a:t>Easily Explained</a:t>
            </a:r>
          </a:p>
          <a:p>
            <a:pPr marL="228600" indent="-228600">
              <a:buAutoNum type="arabicPeriod"/>
            </a:pPr>
            <a:r>
              <a:rPr lang="en-US" dirty="0" smtClean="0"/>
              <a:t>Easily Explained</a:t>
            </a:r>
          </a:p>
          <a:p>
            <a:pPr marL="228600" indent="-228600">
              <a:buAutoNum type="arabicPeriod"/>
            </a:pPr>
            <a:r>
              <a:rPr lang="en-US" sz="1200" b="0" i="0" u="none" strike="noStrike" kern="1200" baseline="0" dirty="0" smtClean="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smtClean="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smtClean="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183</a:t>
            </a:fld>
            <a:endParaRPr lang="en-US" dirty="0"/>
          </a:p>
        </p:txBody>
      </p:sp>
    </p:spTree>
    <p:extLst>
      <p:ext uri="{BB962C8B-B14F-4D97-AF65-F5344CB8AC3E}">
        <p14:creationId xmlns:p14="http://schemas.microsoft.com/office/powerpoint/2010/main" xmlns="" val="16377459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the </a:t>
            </a:r>
            <a:r>
              <a:rPr lang="en-US" dirty="0" err="1" smtClean="0"/>
              <a:t>Prosci</a:t>
            </a:r>
            <a:r>
              <a:rPr lang="en-US" dirty="0" smtClean="0"/>
              <a:t> ADKAR</a:t>
            </a:r>
            <a:r>
              <a:rPr lang="en-US" baseline="30000" dirty="0" smtClean="0"/>
              <a:t>® </a:t>
            </a:r>
            <a:r>
              <a:rPr lang="en-US" dirty="0" smtClean="0"/>
              <a:t>Model to analyze a change at your workplace will give you insight as to where you are in the change process and what steps you can take to survive change and advance professionally in a changing business environment. Complete the worksheet to the best of your ability, rating each element on a scale of one (e.g. no awareness) to five (e.g. complete awareness).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184</a:t>
            </a:fld>
            <a:endParaRPr lang="en-US" dirty="0"/>
          </a:p>
        </p:txBody>
      </p:sp>
    </p:spTree>
    <p:extLst>
      <p:ext uri="{BB962C8B-B14F-4D97-AF65-F5344CB8AC3E}">
        <p14:creationId xmlns:p14="http://schemas.microsoft.com/office/powerpoint/2010/main" xmlns="" val="18921477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189</a:t>
            </a:fld>
            <a:endParaRPr lang="en-GB" dirty="0"/>
          </a:p>
        </p:txBody>
      </p:sp>
    </p:spTree>
    <p:extLst>
      <p:ext uri="{BB962C8B-B14F-4D97-AF65-F5344CB8AC3E}">
        <p14:creationId xmlns:p14="http://schemas.microsoft.com/office/powerpoint/2010/main" xmlns="" val="3458426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extLst>
      <p:ext uri="{BB962C8B-B14F-4D97-AF65-F5344CB8AC3E}">
        <p14:creationId xmlns:p14="http://schemas.microsoft.com/office/powerpoint/2010/main" xmlns="" val="10033122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194</a:t>
            </a:fld>
            <a:endParaRPr lang="en-US" dirty="0"/>
          </a:p>
        </p:txBody>
      </p:sp>
    </p:spTree>
    <p:extLst>
      <p:ext uri="{BB962C8B-B14F-4D97-AF65-F5344CB8AC3E}">
        <p14:creationId xmlns:p14="http://schemas.microsoft.com/office/powerpoint/2010/main" xmlns="" val="11742243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196</a:t>
            </a:fld>
            <a:endParaRPr lang="en-US" dirty="0"/>
          </a:p>
        </p:txBody>
      </p:sp>
    </p:spTree>
    <p:extLst>
      <p:ext uri="{BB962C8B-B14F-4D97-AF65-F5344CB8AC3E}">
        <p14:creationId xmlns:p14="http://schemas.microsoft.com/office/powerpoint/2010/main" xmlns="" val="15249445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help organizations understand what social value an activity creates in a robust and rigorous way and so manage its activities and relationships to maximize that value.	</a:t>
            </a:r>
          </a:p>
          <a:p>
            <a:r>
              <a:rPr lang="en-US" dirty="0" smtClean="0"/>
              <a:t/>
            </a:r>
            <a:br>
              <a:rPr lang="en-US" dirty="0" smtClean="0"/>
            </a:br>
            <a:r>
              <a:rPr lang="en-US" dirty="0" smtClean="0"/>
              <a:t>The process opens up a dialogue with stakeholders, helping to assess the degree to which activities are meeting their needs and expectations.	</a:t>
            </a:r>
          </a:p>
          <a:p>
            <a:endParaRPr lang="en-US" dirty="0" smtClean="0"/>
          </a:p>
          <a:p>
            <a:r>
              <a:rPr lang="en-US" dirty="0" smtClean="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smtClean="0"/>
          </a:p>
          <a:p>
            <a:r>
              <a:rPr lang="en-US" dirty="0" smtClean="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smtClean="0"/>
          </a:p>
          <a:p>
            <a:r>
              <a:rPr lang="en-US" dirty="0" smtClean="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202</a:t>
            </a:fld>
            <a:endParaRPr lang="en-US"/>
          </a:p>
        </p:txBody>
      </p:sp>
    </p:spTree>
    <p:extLst>
      <p:ext uri="{BB962C8B-B14F-4D97-AF65-F5344CB8AC3E}">
        <p14:creationId xmlns:p14="http://schemas.microsoft.com/office/powerpoint/2010/main" xmlns="" val="7758081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203</a:t>
            </a:fld>
            <a:endParaRPr lang="en-GB" dirty="0"/>
          </a:p>
        </p:txBody>
      </p:sp>
    </p:spTree>
    <p:extLst>
      <p:ext uri="{BB962C8B-B14F-4D97-AF65-F5344CB8AC3E}">
        <p14:creationId xmlns:p14="http://schemas.microsoft.com/office/powerpoint/2010/main" xmlns="" val="11196065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63" y="720797"/>
            <a:ext cx="5270477" cy="3599520"/>
          </a:xfrm>
        </p:spPr>
      </p:sp>
      <p:sp>
        <p:nvSpPr>
          <p:cNvPr id="3" name="Notes Placeholder 2"/>
          <p:cNvSpPr>
            <a:spLocks noGrp="1"/>
          </p:cNvSpPr>
          <p:nvPr>
            <p:ph type="body" idx="1"/>
          </p:nvPr>
        </p:nvSpPr>
        <p:spPr/>
        <p:txBody>
          <a:bodyPr>
            <a:normAutofit/>
          </a:bodyPr>
          <a:lstStyle/>
          <a:p>
            <a:r>
              <a:rPr lang="en-GB" dirty="0" smtClean="0"/>
              <a:t>Ask the delegates what happens if success criteria aren't agreed up front.</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205</a:t>
            </a:fld>
            <a:endParaRPr lang="en-GB" dirty="0"/>
          </a:p>
        </p:txBody>
      </p:sp>
    </p:spTree>
    <p:extLst>
      <p:ext uri="{BB962C8B-B14F-4D97-AF65-F5344CB8AC3E}">
        <p14:creationId xmlns:p14="http://schemas.microsoft.com/office/powerpoint/2010/main" xmlns="" val="14984827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206</a:t>
            </a:fld>
            <a:endParaRPr lang="en-US"/>
          </a:p>
        </p:txBody>
      </p:sp>
    </p:spTree>
    <p:extLst>
      <p:ext uri="{BB962C8B-B14F-4D97-AF65-F5344CB8AC3E}">
        <p14:creationId xmlns:p14="http://schemas.microsoft.com/office/powerpoint/2010/main" xmlns="" val="408690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p14="http://schemas.microsoft.com/office/powerpoint/2010/main" xmlns="" val="16991491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210</a:t>
            </a:fld>
            <a:endParaRPr lang="en-US" dirty="0"/>
          </a:p>
        </p:txBody>
      </p:sp>
    </p:spTree>
    <p:extLst>
      <p:ext uri="{BB962C8B-B14F-4D97-AF65-F5344CB8AC3E}">
        <p14:creationId xmlns:p14="http://schemas.microsoft.com/office/powerpoint/2010/main" xmlns="" val="8747379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212</a:t>
            </a:fld>
            <a:endParaRPr lang="en-US" dirty="0"/>
          </a:p>
        </p:txBody>
      </p:sp>
    </p:spTree>
    <p:extLst>
      <p:ext uri="{BB962C8B-B14F-4D97-AF65-F5344CB8AC3E}">
        <p14:creationId xmlns:p14="http://schemas.microsoft.com/office/powerpoint/2010/main" xmlns="" val="16491520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opening on requirements.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215</a:t>
            </a:fld>
            <a:endParaRPr lang="en-US" dirty="0"/>
          </a:p>
        </p:txBody>
      </p:sp>
    </p:spTree>
    <p:extLst>
      <p:ext uri="{BB962C8B-B14F-4D97-AF65-F5344CB8AC3E}">
        <p14:creationId xmlns:p14="http://schemas.microsoft.com/office/powerpoint/2010/main" xmlns="" val="16478574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216</a:t>
            </a:fld>
            <a:endParaRPr lang="en-US"/>
          </a:p>
        </p:txBody>
      </p:sp>
    </p:spTree>
    <p:extLst>
      <p:ext uri="{BB962C8B-B14F-4D97-AF65-F5344CB8AC3E}">
        <p14:creationId xmlns:p14="http://schemas.microsoft.com/office/powerpoint/2010/main" xmlns="" val="20165492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xmlns="" val="5089754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224</a:t>
            </a:fld>
            <a:endParaRPr lang="en-US" dirty="0"/>
          </a:p>
        </p:txBody>
      </p:sp>
    </p:spTree>
    <p:extLst>
      <p:ext uri="{BB962C8B-B14F-4D97-AF65-F5344CB8AC3E}">
        <p14:creationId xmlns:p14="http://schemas.microsoft.com/office/powerpoint/2010/main" xmlns="" val="15952086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Projects are a way to deliver value to an organization. Although there may be other ways to deliver this value, projects often have certain advantages that make them apt for the specific task. These advantages include focus, control and specialization. </a:t>
            </a:r>
          </a:p>
          <a:p>
            <a:r>
              <a:rPr lang="en-US" sz="1200" b="0" i="0" u="none" strike="noStrike" kern="1200" baseline="0" dirty="0" smtClean="0">
                <a:solidFill>
                  <a:schemeClr val="tx1"/>
                </a:solidFill>
                <a:latin typeface="+mn-lt"/>
                <a:ea typeface="+mn-ea"/>
                <a:cs typeface="+mn-cs"/>
              </a:rPr>
              <a:t>Focus, as projects are a temporary organization established for just one set of objectives: to deliver this value; control, as projects are subject to predefined constraints, including deadlines, budgets, quality standards, and specialization, as project management has become a profession, including best practices, tools, methods and certification schemes. </a:t>
            </a:r>
          </a:p>
          <a:p>
            <a:r>
              <a:rPr lang="en-US" sz="1200" b="0" i="0" u="none" strike="noStrike" kern="1200" baseline="0" dirty="0" smtClean="0">
                <a:solidFill>
                  <a:schemeClr val="tx1"/>
                </a:solidFill>
                <a:latin typeface="+mn-lt"/>
                <a:ea typeface="+mn-ea"/>
                <a:cs typeface="+mn-cs"/>
              </a:rPr>
              <a:t>A project is defined as a unique, temporary, multi-disciplinary and organized endeavor to realize agreed deliverables within predefined requirements and constraints. Achievement of the project objective requires these deliverables to conform to specific requirements, including multiple constraints such as time, cost, resources and quality standards or requirements. </a:t>
            </a:r>
          </a:p>
          <a:p>
            <a:r>
              <a:rPr lang="en-US" sz="1200" b="0" i="0" u="none" strike="noStrike" kern="1200" baseline="0" dirty="0" smtClean="0">
                <a:solidFill>
                  <a:schemeClr val="tx1"/>
                </a:solidFill>
                <a:latin typeface="+mn-lt"/>
                <a:ea typeface="+mn-ea"/>
                <a:cs typeface="+mn-cs"/>
              </a:rPr>
              <a:t>Project management is concerned with the application of methods, tools, techniques and competences to a project to achieve goals. It is performed through processes and includes the integration of the various phases of the project life cycle. </a:t>
            </a:r>
          </a:p>
          <a:p>
            <a:r>
              <a:rPr lang="en-US" sz="1200" b="0" i="0" u="none" strike="noStrike" kern="1200" baseline="0" dirty="0" smtClean="0">
                <a:solidFill>
                  <a:schemeClr val="tx1"/>
                </a:solidFill>
                <a:latin typeface="+mn-lt"/>
                <a:ea typeface="+mn-ea"/>
                <a:cs typeface="+mn-cs"/>
              </a:rPr>
              <a:t>Effective project management has a number of benefits for the organization and stakeholders. It provides a greater likelihood of achieving the goals and ensures efficient </a:t>
            </a:r>
            <a:endParaRPr lang="en-US" dirty="0" smtClean="0"/>
          </a:p>
          <a:p>
            <a:endParaRPr lang="en-US" dirty="0" smtClean="0"/>
          </a:p>
          <a:p>
            <a:r>
              <a:rPr lang="en-US" dirty="0" smtClean="0"/>
              <a:t>http://</a:t>
            </a:r>
            <a:r>
              <a:rPr lang="en-US" dirty="0" err="1" smtClean="0"/>
              <a:t>en.wikipedia.org</a:t>
            </a:r>
            <a:r>
              <a:rPr lang="en-US" dirty="0" smtClean="0"/>
              <a:t>/wiki/</a:t>
            </a:r>
            <a:r>
              <a:rPr lang="en-US" dirty="0" err="1" smtClean="0"/>
              <a:t>File:Burj_Khalifa.jpg</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227</a:t>
            </a:fld>
            <a:endParaRPr lang="en-US" dirty="0"/>
          </a:p>
        </p:txBody>
      </p:sp>
    </p:spTree>
    <p:extLst>
      <p:ext uri="{BB962C8B-B14F-4D97-AF65-F5344CB8AC3E}">
        <p14:creationId xmlns:p14="http://schemas.microsoft.com/office/powerpoint/2010/main" xmlns="" val="11476348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extLst>
      <p:ext uri="{BB962C8B-B14F-4D97-AF65-F5344CB8AC3E}">
        <p14:creationId xmlns:p14="http://schemas.microsoft.com/office/powerpoint/2010/main" xmlns="" val="7409503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IPMA Eye of Competence is applicable for the three management domains project management, program management and portfolio management. </a:t>
            </a:r>
          </a:p>
          <a:p>
            <a:endParaRPr lang="en-US" dirty="0" smtClean="0"/>
          </a:p>
          <a:p>
            <a:r>
              <a:rPr lang="en-US" dirty="0" smtClean="0"/>
              <a:t>Based on the generic model every individual has to have a specific set of competences to manage projects successfully.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229</a:t>
            </a:fld>
            <a:endParaRPr lang="en-US" dirty="0"/>
          </a:p>
        </p:txBody>
      </p:sp>
    </p:spTree>
    <p:extLst>
      <p:ext uri="{BB962C8B-B14F-4D97-AF65-F5344CB8AC3E}">
        <p14:creationId xmlns:p14="http://schemas.microsoft.com/office/powerpoint/2010/main" xmlns="" val="14433932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230</a:t>
            </a:fld>
            <a:endParaRPr lang="en-US" dirty="0"/>
          </a:p>
        </p:txBody>
      </p:sp>
    </p:spTree>
    <p:extLst>
      <p:ext uri="{BB962C8B-B14F-4D97-AF65-F5344CB8AC3E}">
        <p14:creationId xmlns:p14="http://schemas.microsoft.com/office/powerpoint/2010/main" xmlns="" val="91814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17</a:t>
            </a:fld>
            <a:endParaRPr lang="en-US" dirty="0"/>
          </a:p>
        </p:txBody>
      </p:sp>
    </p:spTree>
    <p:extLst>
      <p:ext uri="{BB962C8B-B14F-4D97-AF65-F5344CB8AC3E}">
        <p14:creationId xmlns:p14="http://schemas.microsoft.com/office/powerpoint/2010/main" xmlns="" val="2468815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231</a:t>
            </a:fld>
            <a:endParaRPr lang="en-US" dirty="0"/>
          </a:p>
        </p:txBody>
      </p:sp>
    </p:spTree>
    <p:extLst>
      <p:ext uri="{BB962C8B-B14F-4D97-AF65-F5344CB8AC3E}">
        <p14:creationId xmlns:p14="http://schemas.microsoft.com/office/powerpoint/2010/main" xmlns="" val="5686991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the espoused values are written down in one or more documents (for instance mission statement, quality policy, or corporate values). The individual should be able to discern the relevant implications of these cultural aspects for the project and take these into account in the approach. Moreover, the individual needs to be sure that the project supports the sustainable development of the </a:t>
            </a:r>
            <a:r>
              <a:rPr lang="en-US" dirty="0" err="1" smtClean="0"/>
              <a:t>organisation</a:t>
            </a:r>
            <a:r>
              <a:rPr lang="en-US" dirty="0" smtClean="0"/>
              <a:t>, which also includes corporate social responsibility (CSR).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232</a:t>
            </a:fld>
            <a:endParaRPr lang="en-US" dirty="0"/>
          </a:p>
        </p:txBody>
      </p:sp>
    </p:spTree>
    <p:extLst>
      <p:ext uri="{BB962C8B-B14F-4D97-AF65-F5344CB8AC3E}">
        <p14:creationId xmlns:p14="http://schemas.microsoft.com/office/powerpoint/2010/main" xmlns="" val="8464143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smtClean="0">
                <a:solidFill>
                  <a:schemeClr val="tx1"/>
                </a:solidFill>
                <a:latin typeface="+mn-lt"/>
                <a:ea typeface="+mn-ea"/>
                <a:cs typeface="+mn-cs"/>
              </a:rPr>
              <a:t>groups are independent of application area or industry focus.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Resource - The </a:t>
            </a:r>
            <a:r>
              <a:rPr lang="fr-FR" sz="1200" b="0" i="0" u="none" strike="noStrike" kern="1200" baseline="0" dirty="0" err="1" smtClean="0">
                <a:solidFill>
                  <a:schemeClr val="tx1"/>
                </a:solidFill>
                <a:latin typeface="+mn-lt"/>
                <a:ea typeface="+mn-ea"/>
                <a:cs typeface="+mn-cs"/>
              </a:rPr>
              <a:t>resource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identify</a:t>
            </a:r>
            <a:r>
              <a:rPr lang="fr-FR" sz="1200" b="0" i="0" u="none" strike="noStrike" kern="1200" baseline="0" dirty="0" smtClean="0">
                <a:solidFill>
                  <a:schemeClr val="tx1"/>
                </a:solidFill>
                <a:latin typeface="+mn-lt"/>
                <a:ea typeface="+mn-ea"/>
                <a:cs typeface="+mn-cs"/>
              </a:rPr>
              <a:t> and </a:t>
            </a:r>
            <a:r>
              <a:rPr lang="fr-FR" sz="1200" b="0" i="0" u="none" strike="noStrike" kern="1200" baseline="0" dirty="0" err="1" smtClean="0">
                <a:solidFill>
                  <a:schemeClr val="tx1"/>
                </a:solidFill>
                <a:latin typeface="+mn-lt"/>
                <a:ea typeface="+mn-ea"/>
                <a:cs typeface="+mn-cs"/>
              </a:rPr>
              <a:t>acquire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adequate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resources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such</a:t>
            </a:r>
            <a:r>
              <a:rPr lang="fr-FR" sz="1200" b="0" i="0" u="none" strike="noStrike" kern="1200" baseline="0" dirty="0" smtClean="0">
                <a:solidFill>
                  <a:schemeClr val="tx1"/>
                </a:solidFill>
                <a:latin typeface="+mn-lt"/>
                <a:ea typeface="+mn-ea"/>
                <a:cs typeface="+mn-cs"/>
              </a:rPr>
              <a:t> as people, </a:t>
            </a:r>
            <a:r>
              <a:rPr lang="fr-FR" sz="1200" b="0" i="0" u="none" strike="noStrike" kern="1200" baseline="0" dirty="0" err="1" smtClean="0">
                <a:solidFill>
                  <a:schemeClr val="tx1"/>
                </a:solidFill>
                <a:latin typeface="+mn-lt"/>
                <a:ea typeface="+mn-ea"/>
                <a:cs typeface="+mn-cs"/>
              </a:rPr>
              <a:t>facilities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equipment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materials</a:t>
            </a:r>
            <a:r>
              <a:rPr lang="fr-FR" sz="1200" b="0" i="0" u="none" strike="noStrike" kern="1200" baseline="0" dirty="0" smtClean="0">
                <a:solidFill>
                  <a:schemeClr val="tx1"/>
                </a:solidFill>
                <a:latin typeface="+mn-lt"/>
                <a:ea typeface="+mn-ea"/>
                <a:cs typeface="+mn-cs"/>
              </a:rPr>
              <a:t>, infrastructure and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Time - The time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activities</a:t>
            </a:r>
            <a:r>
              <a:rPr lang="fr-FR" sz="1200" b="0" i="0" u="none" strike="noStrike" kern="1200" baseline="0" dirty="0" smtClean="0">
                <a:solidFill>
                  <a:schemeClr val="tx1"/>
                </a:solidFill>
                <a:latin typeface="+mn-lt"/>
                <a:ea typeface="+mn-ea"/>
                <a:cs typeface="+mn-cs"/>
              </a:rPr>
              <a:t> and to monitor </a:t>
            </a:r>
            <a:r>
              <a:rPr lang="fr-FR" sz="1200" b="0" i="0" u="none" strike="noStrike" kern="1200" baseline="0" dirty="0" err="1" smtClean="0">
                <a:solidFill>
                  <a:schemeClr val="tx1"/>
                </a:solidFill>
                <a:latin typeface="+mn-lt"/>
                <a:ea typeface="+mn-ea"/>
                <a:cs typeface="+mn-cs"/>
              </a:rPr>
              <a:t>progress</a:t>
            </a:r>
            <a:r>
              <a:rPr lang="fr-FR" sz="1200" b="0" i="0" u="none" strike="noStrike" kern="1200" baseline="0" dirty="0" smtClean="0">
                <a:solidFill>
                  <a:schemeClr val="tx1"/>
                </a:solidFill>
                <a:latin typeface="+mn-lt"/>
                <a:ea typeface="+mn-ea"/>
                <a:cs typeface="+mn-cs"/>
              </a:rPr>
              <a:t> to control the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develop</a:t>
            </a:r>
            <a:r>
              <a:rPr lang="it-IT" sz="1200" b="0" i="0" u="none" strike="noStrike" kern="1200" baseline="0" dirty="0" smtClean="0">
                <a:solidFill>
                  <a:schemeClr val="tx1"/>
                </a:solidFill>
                <a:latin typeface="+mn-lt"/>
                <a:ea typeface="+mn-ea"/>
                <a:cs typeface="+mn-cs"/>
              </a:rPr>
              <a:t> the budget and to monitor progress to control </a:t>
            </a:r>
            <a:r>
              <a:rPr lang="it-IT" sz="1200" b="0" i="0" u="none" strike="noStrike" kern="1200" baseline="0" dirty="0" err="1" smtClean="0">
                <a:solidFill>
                  <a:schemeClr val="tx1"/>
                </a:solidFill>
                <a:latin typeface="+mn-lt"/>
                <a:ea typeface="+mn-ea"/>
                <a:cs typeface="+mn-cs"/>
              </a:rPr>
              <a:t>costs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identify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manage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threats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opportunities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233</a:t>
            </a:fld>
            <a:endParaRPr lang="en-US" dirty="0"/>
          </a:p>
        </p:txBody>
      </p:sp>
    </p:spTree>
    <p:extLst>
      <p:ext uri="{BB962C8B-B14F-4D97-AF65-F5344CB8AC3E}">
        <p14:creationId xmlns:p14="http://schemas.microsoft.com/office/powerpoint/2010/main" xmlns="" val="18532419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234</a:t>
            </a:fld>
            <a:endParaRPr lang="en-US" dirty="0"/>
          </a:p>
        </p:txBody>
      </p:sp>
    </p:spTree>
    <p:extLst>
      <p:ext uri="{BB962C8B-B14F-4D97-AF65-F5344CB8AC3E}">
        <p14:creationId xmlns:p14="http://schemas.microsoft.com/office/powerpoint/2010/main" xmlns="" val="2729495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235</a:t>
            </a:fld>
            <a:endParaRPr lang="en-US" dirty="0"/>
          </a:p>
        </p:txBody>
      </p:sp>
    </p:spTree>
    <p:extLst>
      <p:ext uri="{BB962C8B-B14F-4D97-AF65-F5344CB8AC3E}">
        <p14:creationId xmlns:p14="http://schemas.microsoft.com/office/powerpoint/2010/main" xmlns="" val="159112550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smtClean="0"/>
          </a:p>
          <a:p>
            <a:r>
              <a:rPr lang="en-US" baseline="0" dirty="0" smtClean="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236</a:t>
            </a:fld>
            <a:endParaRPr lang="en-US" dirty="0"/>
          </a:p>
        </p:txBody>
      </p:sp>
    </p:spTree>
    <p:extLst>
      <p:ext uri="{BB962C8B-B14F-4D97-AF65-F5344CB8AC3E}">
        <p14:creationId xmlns:p14="http://schemas.microsoft.com/office/powerpoint/2010/main" xmlns="" val="21055900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237</a:t>
            </a:fld>
            <a:endParaRPr lang="en-US" dirty="0"/>
          </a:p>
        </p:txBody>
      </p:sp>
    </p:spTree>
    <p:extLst>
      <p:ext uri="{BB962C8B-B14F-4D97-AF65-F5344CB8AC3E}">
        <p14:creationId xmlns:p14="http://schemas.microsoft.com/office/powerpoint/2010/main" xmlns="" val="3241954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238</a:t>
            </a:fld>
            <a:endParaRPr lang="en-US" dirty="0"/>
          </a:p>
        </p:txBody>
      </p:sp>
    </p:spTree>
    <p:extLst>
      <p:ext uri="{BB962C8B-B14F-4D97-AF65-F5344CB8AC3E}">
        <p14:creationId xmlns:p14="http://schemas.microsoft.com/office/powerpoint/2010/main" xmlns="" val="12402779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TTWWHADI</a:t>
            </a:r>
            <a:r>
              <a:rPr lang="en-US" baseline="0" dirty="0" smtClean="0"/>
              <a:t> “That’s the way we have always done it.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239</a:t>
            </a:fld>
            <a:endParaRPr lang="en-US"/>
          </a:p>
        </p:txBody>
      </p:sp>
    </p:spTree>
    <p:extLst>
      <p:ext uri="{BB962C8B-B14F-4D97-AF65-F5344CB8AC3E}">
        <p14:creationId xmlns:p14="http://schemas.microsoft.com/office/powerpoint/2010/main" xmlns="" val="10530833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240</a:t>
            </a:fld>
            <a:endParaRPr lang="en-US" dirty="0"/>
          </a:p>
        </p:txBody>
      </p:sp>
    </p:spTree>
    <p:extLst>
      <p:ext uri="{BB962C8B-B14F-4D97-AF65-F5344CB8AC3E}">
        <p14:creationId xmlns:p14="http://schemas.microsoft.com/office/powerpoint/2010/main" xmlns="" val="188514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19</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xmlns="" val="2458355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GPM divides projects into phases and</a:t>
            </a:r>
            <a:r>
              <a:rPr lang="en-GB" baseline="0" dirty="0" smtClean="0"/>
              <a:t> follow the ISO 21500 guideline</a:t>
            </a:r>
            <a:r>
              <a:rPr lang="en-GB" dirty="0" smtClean="0"/>
              <a:t>. </a:t>
            </a:r>
          </a:p>
          <a:p>
            <a:endParaRPr lang="en-GB" baseline="0" dirty="0" smtClean="0"/>
          </a:p>
          <a:p>
            <a:r>
              <a:rPr lang="en-US" sz="1200" b="0" i="0" u="none" strike="noStrike" kern="1200" baseline="0" dirty="0" smtClean="0">
                <a:solidFill>
                  <a:schemeClr val="tx1"/>
                </a:solidFill>
                <a:latin typeface="+mn-lt"/>
                <a:ea typeface="+mn-ea"/>
                <a:cs typeface="+mn-cs"/>
              </a:rPr>
              <a:t>Projects are usually organized into phases that are determined by governance and control needs. These phases should follow a logical sequence, with a start and an end, and should use resources to provide deliverables. In order to manage the project efficiently during the entire project life cycle, a set of activities should be performed in each phase. Project phases are collectively known as the project life cycle.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project life cycle spans the period from the start of the project to its end. The phases are divided by decision points, which can vary depending on the organizational environment. The decision points facilitate project governance. By the end of the last phase, the project should have provided all deliverables. To manage a project throughout its life cycle, project management processes should be used for the project as a whole or for individual phases for each team or sub project.</a:t>
            </a:r>
            <a:endParaRPr lang="en-US" dirty="0" smtClean="0"/>
          </a:p>
          <a:p>
            <a:endParaRPr lang="en-GB" baseline="0" dirty="0" smtClean="0"/>
          </a:p>
        </p:txBody>
      </p:sp>
      <p:sp>
        <p:nvSpPr>
          <p:cNvPr id="4" name="Slide Number Placeholder 3"/>
          <p:cNvSpPr>
            <a:spLocks noGrp="1"/>
          </p:cNvSpPr>
          <p:nvPr>
            <p:ph type="sldNum" sz="quarter" idx="10"/>
          </p:nvPr>
        </p:nvSpPr>
        <p:spPr/>
        <p:txBody>
          <a:bodyPr/>
          <a:lstStyle/>
          <a:p>
            <a:fld id="{C93E1410-554B-4178-964A-3FB54D03F731}" type="slidenum">
              <a:rPr lang="en-GB" smtClean="0"/>
              <a:pPr/>
              <a:t>244</a:t>
            </a:fld>
            <a:endParaRPr lang="en-GB" dirty="0"/>
          </a:p>
        </p:txBody>
      </p:sp>
    </p:spTree>
    <p:extLst>
      <p:ext uri="{BB962C8B-B14F-4D97-AF65-F5344CB8AC3E}">
        <p14:creationId xmlns:p14="http://schemas.microsoft.com/office/powerpoint/2010/main" xmlns="" val="7204545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Initiating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initiating processes are used to start a project phase or project, to define the project phase or project objectives and to authorize the project manager to proceed with the project work.</a:t>
            </a:r>
          </a:p>
          <a:p>
            <a:r>
              <a:rPr lang="en-US" sz="1200" b="1"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Planning process group</a:t>
            </a:r>
          </a:p>
          <a:p>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Implementing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implementing processes are used to perform the project management activities and to support the provision of the project’s deliverables in accordance with the project plans.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Controlling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controlling processes are used to monitor, measure and control project performance against the project plan. Consequently, preventive and corrective actions may be taken and change requests made, when necessary, in order to achieve project objectives.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Closing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closing processes are used to formally establish that the project phase or project is finished, and to provide lessons learned to be considered and implemented as necessary.</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Project management process group interrelationships and interactions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249</a:t>
            </a:fld>
            <a:endParaRPr lang="en-US" dirty="0"/>
          </a:p>
        </p:txBody>
      </p:sp>
    </p:spTree>
    <p:extLst>
      <p:ext uri="{BB962C8B-B14F-4D97-AF65-F5344CB8AC3E}">
        <p14:creationId xmlns:p14="http://schemas.microsoft.com/office/powerpoint/2010/main" xmlns="" val="11833139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xmlns="" val="5162693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252</a:t>
            </a:fld>
            <a:endParaRPr lang="en-US" dirty="0"/>
          </a:p>
        </p:txBody>
      </p:sp>
    </p:spTree>
    <p:extLst>
      <p:ext uri="{BB962C8B-B14F-4D97-AF65-F5344CB8AC3E}">
        <p14:creationId xmlns:p14="http://schemas.microsoft.com/office/powerpoint/2010/main" xmlns="" val="11295518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253</a:t>
            </a:fld>
            <a:endParaRPr lang="en-US" dirty="0"/>
          </a:p>
        </p:txBody>
      </p:sp>
    </p:spTree>
    <p:extLst>
      <p:ext uri="{BB962C8B-B14F-4D97-AF65-F5344CB8AC3E}">
        <p14:creationId xmlns:p14="http://schemas.microsoft.com/office/powerpoint/2010/main" xmlns="" val="4370838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254</a:t>
            </a:fld>
            <a:endParaRPr lang="en-US" dirty="0"/>
          </a:p>
        </p:txBody>
      </p:sp>
    </p:spTree>
    <p:extLst>
      <p:ext uri="{BB962C8B-B14F-4D97-AF65-F5344CB8AC3E}">
        <p14:creationId xmlns:p14="http://schemas.microsoft.com/office/powerpoint/2010/main" xmlns="" val="7792820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255</a:t>
            </a:fld>
            <a:endParaRPr lang="en-US" dirty="0"/>
          </a:p>
        </p:txBody>
      </p:sp>
    </p:spTree>
    <p:extLst>
      <p:ext uri="{BB962C8B-B14F-4D97-AF65-F5344CB8AC3E}">
        <p14:creationId xmlns:p14="http://schemas.microsoft.com/office/powerpoint/2010/main" xmlns="" val="16100900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smtClean="0"/>
              <a:t> preserved </a:t>
            </a:r>
            <a:r>
              <a:rPr lang="en-US" dirty="0" smtClean="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256</a:t>
            </a:fld>
            <a:endParaRPr lang="en-US" dirty="0"/>
          </a:p>
        </p:txBody>
      </p:sp>
    </p:spTree>
    <p:extLst>
      <p:ext uri="{BB962C8B-B14F-4D97-AF65-F5344CB8AC3E}">
        <p14:creationId xmlns:p14="http://schemas.microsoft.com/office/powerpoint/2010/main" xmlns="" val="213228923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an understanding of the interaction with, dependency on, and impact to organizational management systems, of the organization, the project manager must review the project’s objectives and reconcile with existing management systems. The internal and external forces that impinge on the organization of the project must be reconciled to mutual benefit.  The project manager must be </a:t>
            </a:r>
            <a:r>
              <a:rPr lang="en-US" baseline="0" dirty="0" err="1" smtClean="0"/>
              <a:t>cognizent</a:t>
            </a:r>
            <a:r>
              <a:rPr lang="en-US" baseline="0" dirty="0" smtClean="0"/>
              <a:t> existing management systems or have resources on the project planning team that can provide a statement of reconciliation to outline potential risks.</a:t>
            </a:r>
          </a:p>
          <a:p>
            <a:endParaRPr lang="en-US" baseline="0" dirty="0" smtClean="0"/>
          </a:p>
          <a:p>
            <a:r>
              <a:rPr lang="en-US" baseline="0" dirty="0" smtClean="0"/>
              <a:t>It is tat this point the organization can update the business case.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258</a:t>
            </a:fld>
            <a:endParaRPr lang="en-US" dirty="0"/>
          </a:p>
        </p:txBody>
      </p:sp>
    </p:spTree>
    <p:extLst>
      <p:ext uri="{BB962C8B-B14F-4D97-AF65-F5344CB8AC3E}">
        <p14:creationId xmlns:p14="http://schemas.microsoft.com/office/powerpoint/2010/main" xmlns="" val="96120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21</a:t>
            </a:fld>
            <a:endParaRPr lang="en-US"/>
          </a:p>
        </p:txBody>
      </p:sp>
    </p:spTree>
    <p:extLst>
      <p:ext uri="{BB962C8B-B14F-4D97-AF65-F5344CB8AC3E}">
        <p14:creationId xmlns:p14="http://schemas.microsoft.com/office/powerpoint/2010/main" xmlns="" val="176542829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259</a:t>
            </a:fld>
            <a:endParaRPr lang="en-US" dirty="0"/>
          </a:p>
        </p:txBody>
      </p:sp>
    </p:spTree>
    <p:extLst>
      <p:ext uri="{BB962C8B-B14F-4D97-AF65-F5344CB8AC3E}">
        <p14:creationId xmlns:p14="http://schemas.microsoft.com/office/powerpoint/2010/main" xmlns="" val="4847442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260</a:t>
            </a:fld>
            <a:endParaRPr lang="en-US" dirty="0"/>
          </a:p>
        </p:txBody>
      </p:sp>
    </p:spTree>
    <p:extLst>
      <p:ext uri="{BB962C8B-B14F-4D97-AF65-F5344CB8AC3E}">
        <p14:creationId xmlns:p14="http://schemas.microsoft.com/office/powerpoint/2010/main" xmlns="" val="194784000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an SMP is used in a project, it will impact future business cases, contracts, SOWs, charters (if you use them), etc.  Essentially, Sustainability will become business as usual…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267</a:t>
            </a:fld>
            <a:endParaRPr lang="en-US" dirty="0"/>
          </a:p>
        </p:txBody>
      </p:sp>
    </p:spTree>
    <p:extLst>
      <p:ext uri="{BB962C8B-B14F-4D97-AF65-F5344CB8AC3E}">
        <p14:creationId xmlns:p14="http://schemas.microsoft.com/office/powerpoint/2010/main" xmlns="" val="22502705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268</a:t>
            </a:fld>
            <a:endParaRPr lang="en-US" dirty="0"/>
          </a:p>
        </p:txBody>
      </p:sp>
    </p:spTree>
    <p:extLst>
      <p:ext uri="{BB962C8B-B14F-4D97-AF65-F5344CB8AC3E}">
        <p14:creationId xmlns:p14="http://schemas.microsoft.com/office/powerpoint/2010/main" xmlns="" val="9220901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smtClean="0"/>
              <a:t> preserved </a:t>
            </a:r>
            <a:r>
              <a:rPr lang="en-US" dirty="0" smtClean="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review focuses on the business justification of the project prior to the key decision to approve project initiation. It aligns with the Directing a Project activity of authorizing initiation</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269</a:t>
            </a:fld>
            <a:endParaRPr lang="en-US" dirty="0"/>
          </a:p>
        </p:txBody>
      </p:sp>
    </p:spTree>
    <p:extLst>
      <p:ext uri="{BB962C8B-B14F-4D97-AF65-F5344CB8AC3E}">
        <p14:creationId xmlns:p14="http://schemas.microsoft.com/office/powerpoint/2010/main" xmlns="" val="3625910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270</a:t>
            </a:fld>
            <a:endParaRPr lang="en-US" dirty="0"/>
          </a:p>
        </p:txBody>
      </p:sp>
    </p:spTree>
    <p:extLst>
      <p:ext uri="{BB962C8B-B14F-4D97-AF65-F5344CB8AC3E}">
        <p14:creationId xmlns:p14="http://schemas.microsoft.com/office/powerpoint/2010/main" xmlns="" val="16531554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271</a:t>
            </a:fld>
            <a:endParaRPr lang="en-US" dirty="0"/>
          </a:p>
        </p:txBody>
      </p:sp>
    </p:spTree>
    <p:extLst>
      <p:ext uri="{BB962C8B-B14F-4D97-AF65-F5344CB8AC3E}">
        <p14:creationId xmlns:p14="http://schemas.microsoft.com/office/powerpoint/2010/main" xmlns="" val="125834607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272</a:t>
            </a:fld>
            <a:endParaRPr lang="en-US" dirty="0"/>
          </a:p>
        </p:txBody>
      </p:sp>
    </p:spTree>
    <p:extLst>
      <p:ext uri="{BB962C8B-B14F-4D97-AF65-F5344CB8AC3E}">
        <p14:creationId xmlns:p14="http://schemas.microsoft.com/office/powerpoint/2010/main" xmlns="" val="6339675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273</a:t>
            </a:fld>
            <a:endParaRPr lang="en-US" dirty="0"/>
          </a:p>
        </p:txBody>
      </p:sp>
    </p:spTree>
    <p:extLst>
      <p:ext uri="{BB962C8B-B14F-4D97-AF65-F5344CB8AC3E}">
        <p14:creationId xmlns:p14="http://schemas.microsoft.com/office/powerpoint/2010/main" xmlns="" val="19931959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274</a:t>
            </a:fld>
            <a:endParaRPr lang="en-US" dirty="0"/>
          </a:p>
        </p:txBody>
      </p:sp>
    </p:spTree>
    <p:extLst>
      <p:ext uri="{BB962C8B-B14F-4D97-AF65-F5344CB8AC3E}">
        <p14:creationId xmlns:p14="http://schemas.microsoft.com/office/powerpoint/2010/main" xmlns="" val="95066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GEO-5 is designed to be the most comprehensive, impartial and </a:t>
            </a:r>
            <a:r>
              <a:rPr lang="en-US" sz="1200" kern="1200" baseline="0" dirty="0" smtClean="0">
                <a:solidFill>
                  <a:schemeClr val="tx1"/>
                </a:solidFill>
                <a:latin typeface="+mn-lt"/>
                <a:ea typeface="+mn-ea"/>
                <a:cs typeface="+mn-cs"/>
              </a:rPr>
              <a:t>in-depth assessment of its kind. It reflects the collective body of recent scientific knowledge, drawing on the work of leading experts, partner institutions and the vast body of research undertaken within and beyond the United Nations system.</a:t>
            </a:r>
          </a:p>
          <a:p>
            <a:r>
              <a:rPr lang="en-US" sz="1200" kern="1200" baseline="0" dirty="0" smtClean="0">
                <a:solidFill>
                  <a:schemeClr val="tx1"/>
                </a:solidFill>
                <a:latin typeface="+mn-lt"/>
                <a:ea typeface="+mn-ea"/>
                <a:cs typeface="+mn-cs"/>
              </a:rPr>
              <a:t>The launch of </a:t>
            </a:r>
            <a:r>
              <a:rPr lang="en-US" sz="1200" i="1" kern="1200" baseline="0" dirty="0" smtClean="0">
                <a:solidFill>
                  <a:schemeClr val="tx1"/>
                </a:solidFill>
                <a:latin typeface="+mn-lt"/>
                <a:ea typeface="+mn-ea"/>
                <a:cs typeface="+mn-cs"/>
              </a:rPr>
              <a:t>GEO-5 coincides with the final stages of preparation  </a:t>
            </a:r>
            <a:r>
              <a:rPr lang="en-US" sz="1200" kern="1200" baseline="0" dirty="0" smtClean="0">
                <a:solidFill>
                  <a:schemeClr val="tx1"/>
                </a:solidFill>
                <a:latin typeface="+mn-lt"/>
                <a:ea typeface="+mn-ea"/>
                <a:cs typeface="+mn-cs"/>
              </a:rPr>
              <a:t>for the UN Conference on Sustainable Development (Rio+20), taking place two decades after the Rio Earth Summit that set the agenda for contemporary thinking about sustainable development. The report underlines the reasons why world leaders need to show decisive leadership in Rio and beyond. It highlights the state, trends and trajectories of the planet and its people, and showcases more than 100 initiatives, projects and policies from across the globe that are </a:t>
            </a:r>
            <a:r>
              <a:rPr lang="es-ES" sz="1200" kern="1200" baseline="0" dirty="0" err="1" smtClean="0">
                <a:solidFill>
                  <a:schemeClr val="tx1"/>
                </a:solidFill>
                <a:latin typeface="+mn-lt"/>
                <a:ea typeface="+mn-ea"/>
                <a:cs typeface="+mn-cs"/>
              </a:rPr>
              <a:t>pioneering</a:t>
            </a:r>
            <a:r>
              <a:rPr lang="es-ES" sz="1200" kern="1200" baseline="0" dirty="0" smtClean="0">
                <a:solidFill>
                  <a:schemeClr val="tx1"/>
                </a:solidFill>
                <a:latin typeface="+mn-lt"/>
                <a:ea typeface="+mn-ea"/>
                <a:cs typeface="+mn-cs"/>
              </a:rPr>
              <a:t> positive </a:t>
            </a:r>
            <a:r>
              <a:rPr lang="es-ES" sz="1200" kern="1200" baseline="0" dirty="0" err="1" smtClean="0">
                <a:solidFill>
                  <a:schemeClr val="tx1"/>
                </a:solidFill>
                <a:latin typeface="+mn-lt"/>
                <a:ea typeface="+mn-ea"/>
                <a:cs typeface="+mn-cs"/>
              </a:rPr>
              <a:t>environmental</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change</a:t>
            </a:r>
            <a:r>
              <a:rPr lang="es-ES" sz="1200" kern="1200" baseline="0" dirty="0" smtClean="0">
                <a:solidFill>
                  <a:schemeClr val="tx1"/>
                </a:solidFill>
                <a:latin typeface="+mn-lt"/>
                <a:ea typeface="+mn-ea"/>
                <a:cs typeface="+mn-cs"/>
              </a:rPr>
              <a:t>. (</a:t>
            </a:r>
            <a:r>
              <a:rPr lang="es-ES" sz="1200" b="1" kern="1200" baseline="0" dirty="0" smtClean="0">
                <a:solidFill>
                  <a:schemeClr val="tx1"/>
                </a:solidFill>
                <a:latin typeface="+mn-lt"/>
                <a:ea typeface="+mn-ea"/>
                <a:cs typeface="+mn-cs"/>
              </a:rPr>
              <a:t>BAN </a:t>
            </a:r>
            <a:r>
              <a:rPr lang="es-ES" sz="1200" b="1" kern="1200" baseline="0" dirty="0" err="1" smtClean="0">
                <a:solidFill>
                  <a:schemeClr val="tx1"/>
                </a:solidFill>
                <a:latin typeface="+mn-lt"/>
                <a:ea typeface="+mn-ea"/>
                <a:cs typeface="+mn-cs"/>
              </a:rPr>
              <a:t>Ki-moon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may</a:t>
            </a:r>
            <a:r>
              <a:rPr lang="es-ES" sz="1200" b="1" kern="1200" baseline="0" dirty="0" smtClean="0">
                <a:solidFill>
                  <a:schemeClr val="tx1"/>
                </a:solidFill>
                <a:latin typeface="+mn-lt"/>
                <a:ea typeface="+mn-ea"/>
                <a:cs typeface="+mn-cs"/>
              </a:rPr>
              <a:t> 2012)</a:t>
            </a:r>
            <a:endParaRPr lang="es-ES" sz="1200" kern="1200" baseline="0" dirty="0" smtClean="0">
              <a:solidFill>
                <a:schemeClr val="tx1"/>
              </a:solidFill>
              <a:latin typeface="+mn-lt"/>
              <a:ea typeface="+mn-ea"/>
              <a:cs typeface="+mn-cs"/>
            </a:endParaRPr>
          </a:p>
          <a:p>
            <a:endParaRPr lang="es-AR"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There is an urgent need to address the underlying drivers of the human pressures on the Earth System. At the same time, it is necessary to adopt approaches that can deal better with the complexities and inherent uncertainties of the Earth System. This must include three elements: basic </a:t>
            </a:r>
            <a:r>
              <a:rPr lang="en-US" sz="1200" kern="1200" baseline="0" dirty="0" smtClean="0">
                <a:solidFill>
                  <a:schemeClr val="tx1"/>
                </a:solidFill>
                <a:latin typeface="+mn-lt"/>
                <a:ea typeface="+mn-ea"/>
                <a:cs typeface="+mn-cs"/>
              </a:rPr>
              <a:t>research to understand interactions and feedbacks; sustained long-term monitoring and observation to underpin basic research; and regular evaluation of progress to allow the adjustment of responses when observations indicate that this is necessary.</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22</a:t>
            </a:fld>
            <a:endParaRPr lang="en-US" dirty="0"/>
          </a:p>
        </p:txBody>
      </p:sp>
    </p:spTree>
    <p:extLst>
      <p:ext uri="{BB962C8B-B14F-4D97-AF65-F5344CB8AC3E}">
        <p14:creationId xmlns:p14="http://schemas.microsoft.com/office/powerpoint/2010/main" xmlns="" val="140670450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275</a:t>
            </a:fld>
            <a:endParaRPr lang="en-US" dirty="0"/>
          </a:p>
        </p:txBody>
      </p:sp>
    </p:spTree>
    <p:extLst>
      <p:ext uri="{BB962C8B-B14F-4D97-AF65-F5344CB8AC3E}">
        <p14:creationId xmlns:p14="http://schemas.microsoft.com/office/powerpoint/2010/main" xmlns="" val="191263761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277</a:t>
            </a:fld>
            <a:endParaRPr lang="en-US" dirty="0"/>
          </a:p>
        </p:txBody>
      </p:sp>
    </p:spTree>
    <p:extLst>
      <p:ext uri="{BB962C8B-B14F-4D97-AF65-F5344CB8AC3E}">
        <p14:creationId xmlns:p14="http://schemas.microsoft.com/office/powerpoint/2010/main" xmlns="" val="17463428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280</a:t>
            </a:fld>
            <a:endParaRPr lang="en-US" dirty="0"/>
          </a:p>
        </p:txBody>
      </p:sp>
    </p:spTree>
    <p:extLst>
      <p:ext uri="{BB962C8B-B14F-4D97-AF65-F5344CB8AC3E}">
        <p14:creationId xmlns:p14="http://schemas.microsoft.com/office/powerpoint/2010/main" xmlns="" val="9899380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281</a:t>
            </a:fld>
            <a:endParaRPr lang="en-US" dirty="0"/>
          </a:p>
        </p:txBody>
      </p:sp>
    </p:spTree>
    <p:extLst>
      <p:ext uri="{BB962C8B-B14F-4D97-AF65-F5344CB8AC3E}">
        <p14:creationId xmlns:p14="http://schemas.microsoft.com/office/powerpoint/2010/main" xmlns="" val="38400696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282</a:t>
            </a:fld>
            <a:endParaRPr lang="en-US" dirty="0"/>
          </a:p>
        </p:txBody>
      </p:sp>
    </p:spTree>
    <p:extLst>
      <p:ext uri="{BB962C8B-B14F-4D97-AF65-F5344CB8AC3E}">
        <p14:creationId xmlns:p14="http://schemas.microsoft.com/office/powerpoint/2010/main" xmlns="" val="15192551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parametric estimate is determined by identifying the unit cost or duration and the number of units required for the project or activity.</a:t>
            </a:r>
          </a:p>
          <a:p>
            <a:endParaRPr lang="en-US" dirty="0" smtClean="0"/>
          </a:p>
          <a:p>
            <a:r>
              <a:rPr lang="en-US" dirty="0" smtClean="0"/>
              <a:t>Analogous estimating uses a similar past project to estimate the duration or cost of your current project, thus the root of the word: analogy.</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283</a:t>
            </a:fld>
            <a:endParaRPr lang="en-US" dirty="0"/>
          </a:p>
        </p:txBody>
      </p:sp>
    </p:spTree>
    <p:extLst>
      <p:ext uri="{BB962C8B-B14F-4D97-AF65-F5344CB8AC3E}">
        <p14:creationId xmlns:p14="http://schemas.microsoft.com/office/powerpoint/2010/main" xmlns="" val="15907192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parametric estimate is determined by identifying the unit cost or duration and the number of units required for the project or activity.</a:t>
            </a:r>
          </a:p>
          <a:p>
            <a:endParaRPr lang="en-US" dirty="0" smtClean="0"/>
          </a:p>
          <a:p>
            <a:r>
              <a:rPr lang="en-US" dirty="0" smtClean="0"/>
              <a:t>Analogous estimating uses a similar past project to estimate the duration or cost of your current project, thus the root of the word: analogy.</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284</a:t>
            </a:fld>
            <a:endParaRPr lang="en-US" dirty="0"/>
          </a:p>
        </p:txBody>
      </p:sp>
    </p:spTree>
    <p:extLst>
      <p:ext uri="{BB962C8B-B14F-4D97-AF65-F5344CB8AC3E}">
        <p14:creationId xmlns:p14="http://schemas.microsoft.com/office/powerpoint/2010/main" xmlns="" val="82974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Which is is great news as</a:t>
            </a:r>
            <a:r>
              <a:rPr lang="en-US" baseline="0" dirty="0" smtClean="0"/>
              <a:t> the world seems to be poised to support such an architecture as the majority of CEOs from around the world view sustainability as the key to business.  </a:t>
            </a:r>
            <a:r>
              <a:rPr lang="en-US" baseline="0" dirty="0" err="1" smtClean="0"/>
              <a:t>Tge</a:t>
            </a:r>
            <a:r>
              <a:rPr lang="en-US" baseline="0" dirty="0" smtClean="0"/>
              <a:t> unfortunate truth is that these same CEOs can’t quantify the value of what they are doing to address it. </a:t>
            </a:r>
            <a:r>
              <a:rPr lang="en-US" dirty="0" smtClean="0"/>
              <a:t>What happens to projects that have no value to the organization?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xmlns="" val="5838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is a snapshot coca cola’s sustainability website Each one of these efforts are outlined in a nice thick report of how </a:t>
            </a:r>
            <a:r>
              <a:rPr lang="en-US" sz="1300" dirty="0" smtClean="0"/>
              <a:t>responsible </a:t>
            </a:r>
            <a:r>
              <a:rPr lang="en-US" sz="1300" dirty="0"/>
              <a:t>coca cola is and how much they care about sustainability. What is not shown is that </a:t>
            </a:r>
            <a:r>
              <a:rPr lang="en-US" sz="1300" dirty="0" smtClean="0"/>
              <a:t>coke </a:t>
            </a:r>
            <a:r>
              <a:rPr lang="en-US" sz="1300" dirty="0"/>
              <a:t>spent One million seven hundred and fifty thousand USD to oppose labeling of food products that are made from GMO. Maybe they could focus on the sustainability of what they produce?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26</a:t>
            </a:fld>
            <a:endParaRPr lang="en-US" dirty="0"/>
          </a:p>
        </p:txBody>
      </p:sp>
    </p:spTree>
    <p:extLst>
      <p:ext uri="{BB962C8B-B14F-4D97-AF65-F5344CB8AC3E}">
        <p14:creationId xmlns:p14="http://schemas.microsoft.com/office/powerpoint/2010/main" xmlns="" val="1238594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Launched at the 2007 UN Global Compact Leaders Summit in Geneva, the Principles for Responsible Management Education (PRME) initiative is the first </a:t>
            </a:r>
            <a:r>
              <a:rPr lang="en-US" b="1" dirty="0" err="1" smtClean="0"/>
              <a:t>organised</a:t>
            </a:r>
            <a:r>
              <a:rPr lang="en-US" b="1" dirty="0" smtClean="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There are (only)</a:t>
            </a:r>
            <a:r>
              <a:rPr lang="en-US" b="1" baseline="0" dirty="0" smtClean="0"/>
              <a:t> 13 PRME supporting organizations.  GPM Global represents the project management world.</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31</a:t>
            </a:fld>
            <a:endParaRPr lang="en-US" dirty="0"/>
          </a:p>
        </p:txBody>
      </p:sp>
    </p:spTree>
    <p:extLst>
      <p:ext uri="{BB962C8B-B14F-4D97-AF65-F5344CB8AC3E}">
        <p14:creationId xmlns:p14="http://schemas.microsoft.com/office/powerpoint/2010/main" xmlns="" val="150711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 participants go to http://</a:t>
            </a:r>
            <a:r>
              <a:rPr lang="en-US" dirty="0" err="1" smtClean="0"/>
              <a:t>members.greenprojectmanagement.org</a:t>
            </a:r>
            <a:r>
              <a:rPr lang="en-US" baseline="0" dirty="0" smtClean="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extLst>
      <p:ext uri="{BB962C8B-B14F-4D97-AF65-F5344CB8AC3E}">
        <p14:creationId xmlns:p14="http://schemas.microsoft.com/office/powerpoint/2010/main" xmlns="" val="854421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2000, 189 COUNTRIES OF THE WORLD CAME TOGETHER TO FACE THE FUTURE. And what they saw was daunting. Famines. Drought. Wars. Plagues. Poverty.</a:t>
            </a:r>
          </a:p>
          <a:p>
            <a:r>
              <a:rPr lang="en-US" sz="1200" b="0" i="0" u="none" strike="noStrike" kern="1200" baseline="0" dirty="0" smtClean="0">
                <a:solidFill>
                  <a:schemeClr val="tx1"/>
                </a:solidFill>
                <a:latin typeface="+mn-lt"/>
                <a:ea typeface="+mn-ea"/>
                <a:cs typeface="+mn-cs"/>
              </a:rPr>
              <a:t>The perennial problems of the world. Not just in some faraway place, but in their own cities and towns and villages. They knew things didn’t have to be this way. They knew we had enough food to feed the world, but that it wasn’t getting shared. They knew there were medicines for HIV and other diseases, but that they cost a lot. They knew that earthquakes and floods were inevitable, but that the high death tolls were not. They also knew that billions of people worldwide shared their hope for a better future.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Leaders from these countries created a plan called the Millennium Development Goals (MDGs). This set of 8 goals imagined a future just 15 years off that would be rid of poverty and hunger. It was an ambitious plan.</a:t>
            </a:r>
          </a:p>
          <a:p>
            <a:r>
              <a:rPr lang="en-US" sz="1200" b="0" i="0" u="none" strike="noStrike" kern="1200" baseline="0" dirty="0" smtClean="0">
                <a:solidFill>
                  <a:schemeClr val="tx1"/>
                </a:solidFill>
                <a:latin typeface="+mn-lt"/>
                <a:ea typeface="+mn-ea"/>
                <a:cs typeface="+mn-cs"/>
              </a:rPr>
              <a:t>The United Nations Development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(UNDP) has been one of the leading organizations working to achieve the MDGs. Present in more than</a:t>
            </a:r>
          </a:p>
          <a:p>
            <a:r>
              <a:rPr lang="en-US" sz="1200" b="0" i="0" u="none" strike="noStrike" kern="1200" baseline="0" dirty="0" smtClean="0">
                <a:solidFill>
                  <a:schemeClr val="tx1"/>
                </a:solidFill>
                <a:latin typeface="+mn-lt"/>
                <a:ea typeface="+mn-ea"/>
                <a:cs typeface="+mn-cs"/>
              </a:rPr>
              <a:t>170 countries and territories, we funded projects that helped fulfil the Goals. We championed the Goals so that people everywhere would know how to do their part. And we acted as “scorekeeper,” helping countries track their progress. And the progress in those 15 years has been tremendous. Hunger has been cut in half. Extreme poverty is down nearly by half. More kids are going to school and fewer are dying.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these countries want to build on the many successes of the past 15 years, and go further. The new set of goals, the Sustainable Development Goals (SDGs), aims to end poverty and hunger by 2030. World leaders, recognizing the connection between people and planet, have set goals for the land, the oceans and the waterways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xmlns="" val="923629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33</a:t>
            </a:fld>
            <a:endParaRPr lang="en-US" dirty="0"/>
          </a:p>
        </p:txBody>
      </p:sp>
    </p:spTree>
    <p:extLst>
      <p:ext uri="{BB962C8B-B14F-4D97-AF65-F5344CB8AC3E}">
        <p14:creationId xmlns:p14="http://schemas.microsoft.com/office/powerpoint/2010/main" xmlns="" val="129485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 first step, it’s important to familiarize yourself with the SDGs and understand the opportunities and responsibilities they represent to the business. According to the UN Guiding Principles, it should always be a priority for a company to address all adverse human rights impacts associated with its operations and value chain. Where companies need to prioritize the order in which they address these issues, the UN Guiding Principles make clear that they should do so based first and foremost on the severity of the potential adverse impacts – in other words, how grave these impacts would be, how widespread, and how hard to remedy. Priority should be given to adverse human rights impacts or risk, regardless of the potential cost or benefit to the business.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Nevertheless, there is increasing evidence that risks to human rights frequently converge with risks to business and that this convergence is particularly strong where the most severe human rights impacts are concerned.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a:t>
            </a:fld>
            <a:endParaRPr lang="en-US" dirty="0"/>
          </a:p>
        </p:txBody>
      </p:sp>
    </p:spTree>
    <p:extLst>
      <p:ext uri="{BB962C8B-B14F-4D97-AF65-F5344CB8AC3E}">
        <p14:creationId xmlns:p14="http://schemas.microsoft.com/office/powerpoint/2010/main" xmlns="" val="184150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benefit from the opportunities and challenges presented by the SDGs, defining where your business priorities are will help you to focus efforts. The extent to which an organization's initiatives contribute to each SDG, and the risks and opportunities they individually represent, will ultimately define how successful they will be as more an more, investors are looking at how organization’s put stock in How they do what they do</a:t>
            </a:r>
            <a:r>
              <a:rPr lang="is-I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Not all 17 SDGs will be equally</a:t>
            </a:r>
          </a:p>
          <a:p>
            <a:r>
              <a:rPr lang="en-US" sz="1200" b="0" i="0" u="none" strike="noStrike" kern="1200" baseline="0" dirty="0" smtClean="0">
                <a:solidFill>
                  <a:schemeClr val="tx1"/>
                </a:solidFill>
                <a:latin typeface="+mn-lt"/>
                <a:ea typeface="+mn-ea"/>
                <a:cs typeface="+mn-cs"/>
              </a:rPr>
              <a:t>relevant for your business. The extent to which your company can contribute to each, and the risks and opportunities they individually represent, will depend on many factors.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6. Company identifies as a priority to reduce its negative impact on SDG 6 in its supply chain by working with suppliers to reduce its water consumption in water stressed regions</a:t>
            </a:r>
          </a:p>
          <a:p>
            <a:r>
              <a:rPr lang="en-US" sz="1200" b="0" i="0" u="none" strike="noStrike" kern="1200" baseline="0" dirty="0" smtClean="0">
                <a:solidFill>
                  <a:schemeClr val="tx1"/>
                </a:solidFill>
                <a:latin typeface="+mn-lt"/>
                <a:ea typeface="+mn-ea"/>
                <a:cs typeface="+mn-cs"/>
              </a:rPr>
              <a:t>8. Company identifies as a priority to increase its positive impact on SDG 8 in its operations by providing a living wage to all employees at all sites globally.</a:t>
            </a:r>
          </a:p>
          <a:p>
            <a:r>
              <a:rPr lang="en-US" sz="1200" b="0" i="0" u="none" strike="noStrike" kern="1200" baseline="0" dirty="0" smtClean="0">
                <a:solidFill>
                  <a:schemeClr val="tx1"/>
                </a:solidFill>
                <a:latin typeface="+mn-lt"/>
                <a:ea typeface="+mn-ea"/>
                <a:cs typeface="+mn-cs"/>
              </a:rPr>
              <a:t>11. Company identifies as a priority to decrease its negative impact on SDG 11 in its inbound and outbound logistics by improving road safety for its drivers.</a:t>
            </a:r>
          </a:p>
          <a:p>
            <a:r>
              <a:rPr lang="en-US" sz="1200" b="0" i="0" u="none" strike="noStrike" kern="1200" baseline="0" dirty="0" smtClean="0">
                <a:solidFill>
                  <a:schemeClr val="tx1"/>
                </a:solidFill>
                <a:latin typeface="+mn-lt"/>
                <a:ea typeface="+mn-ea"/>
                <a:cs typeface="+mn-cs"/>
              </a:rPr>
              <a:t>12. Company identifies as a priority to reduce its negative impact on SDG 12 at its products end of life by improving the reusability and recyclability of its products.</a:t>
            </a:r>
          </a:p>
          <a:p>
            <a:r>
              <a:rPr lang="en-US" sz="1200" b="0" i="0" u="none" strike="noStrike" kern="1200" baseline="0" dirty="0" smtClean="0">
                <a:solidFill>
                  <a:schemeClr val="tx1"/>
                </a:solidFill>
                <a:latin typeface="+mn-lt"/>
                <a:ea typeface="+mn-ea"/>
                <a:cs typeface="+mn-cs"/>
              </a:rPr>
              <a:t>13. Company identifies as a priority to increase its positive impact on SDG 13 for use of its products by developing and delivering products that allow customers to reduce their energy use and related GHG emissions.</a:t>
            </a:r>
          </a:p>
          <a:p>
            <a:endParaRPr lang="en-US" dirty="0" smtClean="0"/>
          </a:p>
          <a:p>
            <a:r>
              <a:rPr lang="en-US" dirty="0" smtClean="0"/>
              <a:t>Later</a:t>
            </a:r>
            <a:r>
              <a:rPr lang="en-US" baseline="0" dirty="0" smtClean="0"/>
              <a:t> in the course, we will cover P5 which can be used to tie priorities to project activities.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35</a:t>
            </a:fld>
            <a:endParaRPr lang="en-US" dirty="0"/>
          </a:p>
        </p:txBody>
      </p:sp>
    </p:spTree>
    <p:extLst>
      <p:ext uri="{BB962C8B-B14F-4D97-AF65-F5344CB8AC3E}">
        <p14:creationId xmlns:p14="http://schemas.microsoft.com/office/powerpoint/2010/main" xmlns="" val="1866268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Mapping high impact areas will help your company understand where to concentrate its efforts. For each of the areas of potential high impact, identify one or more indicators that most adequately express the relationship between your company’s activities and their impact on sustainable development, so that performance can be tracked over time.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example will help demonstrate how a Logic</a:t>
            </a:r>
          </a:p>
          <a:p>
            <a:r>
              <a:rPr lang="en-US" sz="1200" b="0" i="0" u="none" strike="noStrike" kern="1200" baseline="0" dirty="0" smtClean="0">
                <a:solidFill>
                  <a:schemeClr val="tx1"/>
                </a:solidFill>
                <a:latin typeface="+mn-lt"/>
                <a:ea typeface="+mn-ea"/>
                <a:cs typeface="+mn-cs"/>
              </a:rPr>
              <a:t>model works. A company that is investing in</a:t>
            </a:r>
          </a:p>
          <a:p>
            <a:r>
              <a:rPr lang="en-US" sz="1200" b="0" i="0" u="none" strike="noStrike" kern="1200" baseline="0" dirty="0" smtClean="0">
                <a:solidFill>
                  <a:schemeClr val="tx1"/>
                </a:solidFill>
                <a:latin typeface="+mn-lt"/>
                <a:ea typeface="+mn-ea"/>
                <a:cs typeface="+mn-cs"/>
              </a:rPr>
              <a:t>the development of water purification tablets has</a:t>
            </a:r>
          </a:p>
          <a:p>
            <a:r>
              <a:rPr lang="en-US" sz="1200" b="0" i="0" u="none" strike="noStrike" kern="1200" baseline="0" dirty="0" smtClean="0">
                <a:solidFill>
                  <a:schemeClr val="tx1"/>
                </a:solidFill>
                <a:latin typeface="+mn-lt"/>
                <a:ea typeface="+mn-ea"/>
                <a:cs typeface="+mn-cs"/>
              </a:rPr>
              <a:t>the potential to reduce incidence of water-borne</a:t>
            </a:r>
          </a:p>
          <a:p>
            <a:r>
              <a:rPr lang="en-US" sz="1200" b="0" i="0" u="none" strike="noStrike" kern="1200" baseline="0" dirty="0" smtClean="0">
                <a:solidFill>
                  <a:schemeClr val="tx1"/>
                </a:solidFill>
                <a:latin typeface="+mn-lt"/>
                <a:ea typeface="+mn-ea"/>
                <a:cs typeface="+mn-cs"/>
              </a:rPr>
              <a:t>diseases, which contributes to SDG Goal 3</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xmlns="" val="75642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company should now have an understanding of its current and potential, negative and positive impacts on sustainable development. The next action is to define your priorities across the SDGs. The two suggestions listed on this page can assist.</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
              </a:rPr>
              <a:t>Additional considerations include the likelihood that new regulation, standardization, market shortages (of materials or labor), supply chain disruptions, stakeholder pressure or changing market dynamics over time may translate these negative impacts into costs or risks for the company.</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37</a:t>
            </a:fld>
            <a:endParaRPr lang="en-US" dirty="0"/>
          </a:p>
        </p:txBody>
      </p:sp>
    </p:spTree>
    <p:extLst>
      <p:ext uri="{BB962C8B-B14F-4D97-AF65-F5344CB8AC3E}">
        <p14:creationId xmlns:p14="http://schemas.microsoft.com/office/powerpoint/2010/main" xmlns="" val="1055506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smtClean="0"/>
              <a:t>So</a:t>
            </a:r>
            <a:r>
              <a:rPr lang="is-IS" sz="1200" b="1" dirty="0" smtClean="0"/>
              <a:t>… </a:t>
            </a:r>
            <a:r>
              <a:rPr lang="en-US" sz="1200" b="1" dirty="0" smtClean="0"/>
              <a:t>What we need to do</a:t>
            </a:r>
            <a:r>
              <a:rPr lang="en-US" sz="1200" b="1" baseline="0" dirty="0" smtClean="0"/>
              <a:t> is to </a:t>
            </a:r>
            <a:r>
              <a:rPr lang="en-US" sz="1200" baseline="0" dirty="0" smtClean="0"/>
              <a:t>get organizations to use projects as a mechanism to drive sustainable development (and do so sustainably). In this picture (in red), it shows how most companies look at sustainability as external to how they approach goals and objectives.</a:t>
            </a:r>
          </a:p>
          <a:p>
            <a:pPr algn="l"/>
            <a:endParaRPr lang="en-US" sz="1200" baseline="0" dirty="0" smtClean="0"/>
          </a:p>
          <a:p>
            <a:pPr algn="l"/>
            <a:r>
              <a:rPr lang="en-US" sz="1200" baseline="0" dirty="0" smtClean="0"/>
              <a:t>Project objectives should be based on b</a:t>
            </a:r>
            <a:r>
              <a:rPr lang="en-US" dirty="0" smtClean="0"/>
              <a:t>usiness goals</a:t>
            </a:r>
            <a:r>
              <a:rPr lang="en-US" baseline="0" dirty="0" smtClean="0"/>
              <a:t> that are s</a:t>
            </a:r>
            <a:r>
              <a:rPr lang="en-US" dirty="0" smtClean="0"/>
              <a:t>et based on external</a:t>
            </a:r>
            <a:r>
              <a:rPr lang="en-US" baseline="0" dirty="0" smtClean="0"/>
              <a:t> </a:t>
            </a:r>
            <a:r>
              <a:rPr lang="en-US" dirty="0" smtClean="0"/>
              <a:t>societal or global need,</a:t>
            </a:r>
            <a:r>
              <a:rPr lang="en-US" baseline="0" dirty="0" smtClean="0"/>
              <a:t> b</a:t>
            </a:r>
            <a:r>
              <a:rPr lang="en-US" dirty="0" smtClean="0"/>
              <a:t>ased on science</a:t>
            </a:r>
            <a:r>
              <a:rPr lang="en-US" baseline="0" dirty="0" smtClean="0"/>
              <a:t> and external data, AND benchmarked against the needs of society and how the business can address them.</a:t>
            </a:r>
            <a:endParaRPr lang="en-US" dirty="0" smtClean="0"/>
          </a:p>
          <a:p>
            <a:pPr algn="l"/>
            <a:endParaRPr lang="en-US" sz="1200"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xmlns="" val="1596957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an outcome of goal setting, you will have identified specific KPIs and set goals for each of your company’s strategic priorities. Integrating sustainability into the core business and embedding targets\ across functions is fundamental towards addressing these goals.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Although dedicated sustainability teams and professionals can play an important role in achieving the company’s sustainability goals, the support and ownership of corporate functions such as R&amp;D, Project Management, Business Development, Supply Management, Operations and Human Resources are the key to embedding sustainability in business strategy, culture and operations, and products.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40</a:t>
            </a:fld>
            <a:endParaRPr lang="en-US" dirty="0"/>
          </a:p>
        </p:txBody>
      </p:sp>
    </p:spTree>
    <p:extLst>
      <p:ext uri="{BB962C8B-B14F-4D97-AF65-F5344CB8AC3E}">
        <p14:creationId xmlns:p14="http://schemas.microsoft.com/office/powerpoint/2010/main" xmlns="" val="1499639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41</a:t>
            </a:fld>
            <a:endParaRPr lang="en-US" dirty="0"/>
          </a:p>
        </p:txBody>
      </p:sp>
    </p:spTree>
    <p:extLst>
      <p:ext uri="{BB962C8B-B14F-4D97-AF65-F5344CB8AC3E}">
        <p14:creationId xmlns:p14="http://schemas.microsoft.com/office/powerpoint/2010/main" xmlns="" val="176007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44</a:t>
            </a:fld>
            <a:endParaRPr lang="en-US" dirty="0"/>
          </a:p>
        </p:txBody>
      </p:sp>
    </p:spTree>
    <p:extLst>
      <p:ext uri="{BB962C8B-B14F-4D97-AF65-F5344CB8AC3E}">
        <p14:creationId xmlns:p14="http://schemas.microsoft.com/office/powerpoint/2010/main" xmlns="" val="154120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5</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45</a:t>
            </a:fld>
            <a:endParaRPr lang="en-US" dirty="0"/>
          </a:p>
        </p:txBody>
      </p:sp>
    </p:spTree>
    <p:extLst>
      <p:ext uri="{BB962C8B-B14F-4D97-AF65-F5344CB8AC3E}">
        <p14:creationId xmlns:p14="http://schemas.microsoft.com/office/powerpoint/2010/main" xmlns="" val="1109830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46</a:t>
            </a:fld>
            <a:endParaRPr lang="en-US"/>
          </a:p>
        </p:txBody>
      </p:sp>
    </p:spTree>
    <p:extLst>
      <p:ext uri="{BB962C8B-B14F-4D97-AF65-F5344CB8AC3E}">
        <p14:creationId xmlns:p14="http://schemas.microsoft.com/office/powerpoint/2010/main" xmlns="" val="723509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47</a:t>
            </a:fld>
            <a:endParaRPr lang="en-US" dirty="0"/>
          </a:p>
        </p:txBody>
      </p:sp>
    </p:spTree>
    <p:extLst>
      <p:ext uri="{BB962C8B-B14F-4D97-AF65-F5344CB8AC3E}">
        <p14:creationId xmlns:p14="http://schemas.microsoft.com/office/powerpoint/2010/main" xmlns="" val="1288275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48</a:t>
            </a:fld>
            <a:endParaRPr lang="en-US" dirty="0"/>
          </a:p>
        </p:txBody>
      </p:sp>
    </p:spTree>
    <p:extLst>
      <p:ext uri="{BB962C8B-B14F-4D97-AF65-F5344CB8AC3E}">
        <p14:creationId xmlns:p14="http://schemas.microsoft.com/office/powerpoint/2010/main" xmlns="" val="129485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 first step, it’s important to familiarize yourself with the SDGs and understand the opportunities and responsibilities they represent to the business. According to the UN Guiding Principles, it should always be a priority for a company to address all adverse human rights impacts associated with its operations and value chain. Where companies need to prioritize the order in which they address these issues, the UN Guiding Principles make clear that they should do so based first and foremost on the severity of the potential adverse impacts – in other words, how grave these impacts would be, how widespread, and how hard to remedy. Priority should be given to adverse human rights impacts or risk, regardless of the potential cost or benefit to the business.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Nevertheless, there is increasing evidence that risks to human rights frequently converge with risks to business and that this convergence is particularly strong where the most severe human rights impacts are concerned.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xmlns="" val="1841500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benefit from the opportunities and challenges presented by the SDGs, defining where your business priorities are will help you to focus efforts. The extent to which an organization's initiatives contribute to each SDG, and the risks and opportunities they individually represent, will ultimately define how successful they will be as more an more, investors are looking at how organization’s put stock in How they do what they do</a:t>
            </a:r>
            <a:r>
              <a:rPr lang="is-I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Not all 17 SDGs will be equally</a:t>
            </a:r>
          </a:p>
          <a:p>
            <a:r>
              <a:rPr lang="en-US" sz="1200" b="0" i="0" u="none" strike="noStrike" kern="1200" baseline="0" dirty="0" smtClean="0">
                <a:solidFill>
                  <a:schemeClr val="tx1"/>
                </a:solidFill>
                <a:latin typeface="+mn-lt"/>
                <a:ea typeface="+mn-ea"/>
                <a:cs typeface="+mn-cs"/>
              </a:rPr>
              <a:t>relevant for your business. The extent to which your company can contribute to each, and the risks and opportunities they individually represent, will depend on many factors.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6. Company identifies as a priority to reduce its negative impact on SDG 6 in its supply chain by working with suppliers to reduce its water consumption in water stressed regions</a:t>
            </a:r>
          </a:p>
          <a:p>
            <a:r>
              <a:rPr lang="en-US" sz="1200" b="0" i="0" u="none" strike="noStrike" kern="1200" baseline="0" dirty="0" smtClean="0">
                <a:solidFill>
                  <a:schemeClr val="tx1"/>
                </a:solidFill>
                <a:latin typeface="+mn-lt"/>
                <a:ea typeface="+mn-ea"/>
                <a:cs typeface="+mn-cs"/>
              </a:rPr>
              <a:t>8. Company identifies as a priority to increase its positive impact on SDG 8 in its operations by providing a living wage to all employees at all sites globally.</a:t>
            </a:r>
          </a:p>
          <a:p>
            <a:r>
              <a:rPr lang="en-US" sz="1200" b="0" i="0" u="none" strike="noStrike" kern="1200" baseline="0" dirty="0" smtClean="0">
                <a:solidFill>
                  <a:schemeClr val="tx1"/>
                </a:solidFill>
                <a:latin typeface="+mn-lt"/>
                <a:ea typeface="+mn-ea"/>
                <a:cs typeface="+mn-cs"/>
              </a:rPr>
              <a:t>11. Company identifies as a priority to decrease its negative impact on SDG 11 in its inbound and outbound logistics by improving road safety for its drivers.</a:t>
            </a:r>
          </a:p>
          <a:p>
            <a:r>
              <a:rPr lang="en-US" sz="1200" b="0" i="0" u="none" strike="noStrike" kern="1200" baseline="0" dirty="0" smtClean="0">
                <a:solidFill>
                  <a:schemeClr val="tx1"/>
                </a:solidFill>
                <a:latin typeface="+mn-lt"/>
                <a:ea typeface="+mn-ea"/>
                <a:cs typeface="+mn-cs"/>
              </a:rPr>
              <a:t>12. Company identifies as a priority to reduce its negative impact on SDG 12 at its products end of life by improving the reusability and recyclability of its products.</a:t>
            </a:r>
          </a:p>
          <a:p>
            <a:r>
              <a:rPr lang="en-US" sz="1200" b="0" i="0" u="none" strike="noStrike" kern="1200" baseline="0" dirty="0" smtClean="0">
                <a:solidFill>
                  <a:schemeClr val="tx1"/>
                </a:solidFill>
                <a:latin typeface="+mn-lt"/>
                <a:ea typeface="+mn-ea"/>
                <a:cs typeface="+mn-cs"/>
              </a:rPr>
              <a:t>13. Company identifies as a priority to increase its positive impact on SDG 13 for use of its products by developing and delivering products that allow customers to reduce their energy use and related GHG emissions.</a:t>
            </a:r>
          </a:p>
          <a:p>
            <a:endParaRPr lang="en-US" dirty="0" smtClean="0"/>
          </a:p>
          <a:p>
            <a:r>
              <a:rPr lang="en-US" dirty="0" smtClean="0"/>
              <a:t>Later</a:t>
            </a:r>
            <a:r>
              <a:rPr lang="en-US" baseline="0" dirty="0" smtClean="0"/>
              <a:t> in the course, we will cover P5 which can be used to tie priorities to project activities.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xmlns="" val="1866268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Mapping high impact areas will help your company understand where to concentrate its efforts. For each of the areas of potential high impact, identify one or more indicators that most adequately express the relationship between your company’s activities and their impact on sustainable development, so that performance can be tracked over time.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example will help demonstrate how a Logic</a:t>
            </a:r>
          </a:p>
          <a:p>
            <a:r>
              <a:rPr lang="en-US" sz="1200" b="0" i="0" u="none" strike="noStrike" kern="1200" baseline="0" dirty="0" smtClean="0">
                <a:solidFill>
                  <a:schemeClr val="tx1"/>
                </a:solidFill>
                <a:latin typeface="+mn-lt"/>
                <a:ea typeface="+mn-ea"/>
                <a:cs typeface="+mn-cs"/>
              </a:rPr>
              <a:t>model works. A company that is investing in</a:t>
            </a:r>
          </a:p>
          <a:p>
            <a:r>
              <a:rPr lang="en-US" sz="1200" b="0" i="0" u="none" strike="noStrike" kern="1200" baseline="0" dirty="0" smtClean="0">
                <a:solidFill>
                  <a:schemeClr val="tx1"/>
                </a:solidFill>
                <a:latin typeface="+mn-lt"/>
                <a:ea typeface="+mn-ea"/>
                <a:cs typeface="+mn-cs"/>
              </a:rPr>
              <a:t>the development of water purification tablets has</a:t>
            </a:r>
          </a:p>
          <a:p>
            <a:r>
              <a:rPr lang="en-US" sz="1200" b="0" i="0" u="none" strike="noStrike" kern="1200" baseline="0" dirty="0" smtClean="0">
                <a:solidFill>
                  <a:schemeClr val="tx1"/>
                </a:solidFill>
                <a:latin typeface="+mn-lt"/>
                <a:ea typeface="+mn-ea"/>
                <a:cs typeface="+mn-cs"/>
              </a:rPr>
              <a:t>the potential to reduce incidence of water-borne</a:t>
            </a:r>
          </a:p>
          <a:p>
            <a:r>
              <a:rPr lang="en-US" sz="1200" b="0" i="0" u="none" strike="noStrike" kern="1200" baseline="0" dirty="0" smtClean="0">
                <a:solidFill>
                  <a:schemeClr val="tx1"/>
                </a:solidFill>
                <a:latin typeface="+mn-lt"/>
                <a:ea typeface="+mn-ea"/>
                <a:cs typeface="+mn-cs"/>
              </a:rPr>
              <a:t>diseases, which contributes to SDG Goal 3</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51</a:t>
            </a:fld>
            <a:endParaRPr lang="en-US" dirty="0"/>
          </a:p>
        </p:txBody>
      </p:sp>
    </p:spTree>
    <p:extLst>
      <p:ext uri="{BB962C8B-B14F-4D97-AF65-F5344CB8AC3E}">
        <p14:creationId xmlns:p14="http://schemas.microsoft.com/office/powerpoint/2010/main" xmlns="" val="756420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company should now have an understanding of its current and potential, negative and positive impacts on sustainable development. The next action is to define your priorities across the SDGs. The two suggestions listed on this page can assist.</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
              </a:rPr>
              <a:t>Additional considerations include the likelihood that new regulation, standardization, market shortages (of materials or labor), supply chain disruptions, stakeholder pressure or changing market dynamics over time may translate these negative impacts into costs or risks for the company.</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52</a:t>
            </a:fld>
            <a:endParaRPr lang="en-US" dirty="0"/>
          </a:p>
        </p:txBody>
      </p:sp>
    </p:spTree>
    <p:extLst>
      <p:ext uri="{BB962C8B-B14F-4D97-AF65-F5344CB8AC3E}">
        <p14:creationId xmlns:p14="http://schemas.microsoft.com/office/powerpoint/2010/main" xmlns="" val="1055506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smtClean="0"/>
              <a:t>So</a:t>
            </a:r>
            <a:r>
              <a:rPr lang="is-IS" sz="1200" b="1" dirty="0" smtClean="0"/>
              <a:t>… </a:t>
            </a:r>
            <a:r>
              <a:rPr lang="en-US" sz="1200" b="1" dirty="0" smtClean="0"/>
              <a:t>What we need to do</a:t>
            </a:r>
            <a:r>
              <a:rPr lang="en-US" sz="1200" b="1" baseline="0" dirty="0" smtClean="0"/>
              <a:t> is to </a:t>
            </a:r>
            <a:r>
              <a:rPr lang="en-US" sz="1200" baseline="0" dirty="0" smtClean="0"/>
              <a:t>get organizations to use projects as a mechanism to drive sustainable development (and do so sustainably). In this picture (in red), it shows how most companies look at sustainability as external to how they approach goals and objectives.</a:t>
            </a:r>
          </a:p>
          <a:p>
            <a:pPr algn="l"/>
            <a:endParaRPr lang="en-US" sz="1200" baseline="0" dirty="0" smtClean="0"/>
          </a:p>
          <a:p>
            <a:pPr algn="l"/>
            <a:r>
              <a:rPr lang="en-US" sz="1200" baseline="0" dirty="0" smtClean="0"/>
              <a:t>Project objectives should be based on b</a:t>
            </a:r>
            <a:r>
              <a:rPr lang="en-US" dirty="0" smtClean="0"/>
              <a:t>usiness goals</a:t>
            </a:r>
            <a:r>
              <a:rPr lang="en-US" baseline="0" dirty="0" smtClean="0"/>
              <a:t> that are s</a:t>
            </a:r>
            <a:r>
              <a:rPr lang="en-US" dirty="0" smtClean="0"/>
              <a:t>et based on external</a:t>
            </a:r>
            <a:r>
              <a:rPr lang="en-US" baseline="0" dirty="0" smtClean="0"/>
              <a:t> </a:t>
            </a:r>
            <a:r>
              <a:rPr lang="en-US" dirty="0" smtClean="0"/>
              <a:t>societal or global need,</a:t>
            </a:r>
            <a:r>
              <a:rPr lang="en-US" baseline="0" dirty="0" smtClean="0"/>
              <a:t> b</a:t>
            </a:r>
            <a:r>
              <a:rPr lang="en-US" dirty="0" smtClean="0"/>
              <a:t>ased on science</a:t>
            </a:r>
            <a:r>
              <a:rPr lang="en-US" baseline="0" dirty="0" smtClean="0"/>
              <a:t> and external data, AND benchmarked against the needs of society and how the business can address them.</a:t>
            </a:r>
            <a:endParaRPr lang="en-US" dirty="0" smtClean="0"/>
          </a:p>
          <a:p>
            <a:pPr algn="l"/>
            <a:endParaRPr lang="en-US" sz="1200"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53</a:t>
            </a:fld>
            <a:endParaRPr lang="en-US" dirty="0"/>
          </a:p>
        </p:txBody>
      </p:sp>
    </p:spTree>
    <p:extLst>
      <p:ext uri="{BB962C8B-B14F-4D97-AF65-F5344CB8AC3E}">
        <p14:creationId xmlns:p14="http://schemas.microsoft.com/office/powerpoint/2010/main" xmlns="" val="1596957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an outcome of goal setting, you will have identified specific KPIs and set goals for each of your company’s strategic priorities. Integrating sustainability into the core business and embedding targets\ across functions is fundamental towards addressing these goals.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Although dedicated sustainability teams and professionals can play an important role in achieving the company’s sustainability goals, the support and ownership of corporate functions such as R&amp;D, Project Management, Business Development, Supply Management, Operations and Human Resources are the key to embedding sustainability in business strategy, culture and operations, and products.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55</a:t>
            </a:fld>
            <a:endParaRPr lang="en-US" dirty="0"/>
          </a:p>
        </p:txBody>
      </p:sp>
    </p:spTree>
    <p:extLst>
      <p:ext uri="{BB962C8B-B14F-4D97-AF65-F5344CB8AC3E}">
        <p14:creationId xmlns:p14="http://schemas.microsoft.com/office/powerpoint/2010/main" xmlns="" val="149963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saw from my title slide, I am with GPM. Who or what is that?  We are a certified social enterprise (we believe in paying taxes and putting into practice what we preach</a:t>
            </a:r>
            <a:r>
              <a:rPr lang="is-IS" baseline="0" dirty="0" smtClean="0"/>
              <a:t>… We funciton like a non-profit in all other aspects.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a:t>
            </a:fld>
            <a:endParaRPr lang="en-US" dirty="0"/>
          </a:p>
        </p:txBody>
      </p:sp>
    </p:spTree>
    <p:extLst>
      <p:ext uri="{BB962C8B-B14F-4D97-AF65-F5344CB8AC3E}">
        <p14:creationId xmlns:p14="http://schemas.microsoft.com/office/powerpoint/2010/main" xmlns="" val="254551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56</a:t>
            </a:fld>
            <a:endParaRPr lang="en-US" dirty="0"/>
          </a:p>
        </p:txBody>
      </p:sp>
    </p:spTree>
    <p:extLst>
      <p:ext uri="{BB962C8B-B14F-4D97-AF65-F5344CB8AC3E}">
        <p14:creationId xmlns:p14="http://schemas.microsoft.com/office/powerpoint/2010/main" xmlns="" val="1760077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59</a:t>
            </a:fld>
            <a:endParaRPr lang="en-US" dirty="0"/>
          </a:p>
        </p:txBody>
      </p:sp>
    </p:spTree>
    <p:extLst>
      <p:ext uri="{BB962C8B-B14F-4D97-AF65-F5344CB8AC3E}">
        <p14:creationId xmlns:p14="http://schemas.microsoft.com/office/powerpoint/2010/main" xmlns="" val="1541204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60</a:t>
            </a:fld>
            <a:endParaRPr lang="en-US" dirty="0"/>
          </a:p>
        </p:txBody>
      </p:sp>
    </p:spTree>
    <p:extLst>
      <p:ext uri="{BB962C8B-B14F-4D97-AF65-F5344CB8AC3E}">
        <p14:creationId xmlns:p14="http://schemas.microsoft.com/office/powerpoint/2010/main" xmlns="" val="1109830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61</a:t>
            </a:fld>
            <a:endParaRPr lang="en-US"/>
          </a:p>
        </p:txBody>
      </p:sp>
    </p:spTree>
    <p:extLst>
      <p:ext uri="{BB962C8B-B14F-4D97-AF65-F5344CB8AC3E}">
        <p14:creationId xmlns:p14="http://schemas.microsoft.com/office/powerpoint/2010/main" xmlns="" val="723509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62</a:t>
            </a:fld>
            <a:endParaRPr lang="en-US" dirty="0"/>
          </a:p>
        </p:txBody>
      </p:sp>
    </p:spTree>
    <p:extLst>
      <p:ext uri="{BB962C8B-B14F-4D97-AF65-F5344CB8AC3E}">
        <p14:creationId xmlns:p14="http://schemas.microsoft.com/office/powerpoint/2010/main" xmlns="" val="1288275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Projects are</a:t>
            </a:r>
            <a:r>
              <a:rPr lang="en-US" baseline="0" dirty="0" smtClean="0"/>
              <a:t> material to non-financial reporting.  Aligning the project to the organization’s commitment in correlation with the ten principles provides a greater and more complete picture of “what” the company does which is what the true spirit of reporting.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xmlns="" val="809181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Materiality</a:t>
            </a:r>
            <a:r>
              <a:rPr lang="en-US" baseline="0" dirty="0" smtClean="0"/>
              <a:t> should tie to what the business does and include governance policies that are available for public viewing. Find our full report on the UN Global Compact Website under “GPM Global” and COE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64</a:t>
            </a:fld>
            <a:endParaRPr lang="en-US" dirty="0"/>
          </a:p>
        </p:txBody>
      </p:sp>
    </p:spTree>
    <p:extLst>
      <p:ext uri="{BB962C8B-B14F-4D97-AF65-F5344CB8AC3E}">
        <p14:creationId xmlns:p14="http://schemas.microsoft.com/office/powerpoint/2010/main" xmlns="" val="12101433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encouraging</a:t>
            </a:r>
            <a:r>
              <a:rPr lang="en-US" baseline="0" dirty="0" smtClean="0"/>
              <a:t> is that the number of organizations who put stock in sustainability is increasing.  This will require all aspects of business to evolve.  I point out that 50% are delisted for not reporting on progress which is alarming. </a:t>
            </a:r>
          </a:p>
          <a:p>
            <a:endParaRPr lang="en-US" baseline="0" dirty="0" smtClean="0"/>
          </a:p>
          <a:p>
            <a:r>
              <a:rPr lang="en-US" baseline="0" dirty="0" smtClean="0"/>
              <a:t>As I mentioned earlier, we are a social enterprise so reporting is required and we just published our report two days ago.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65</a:t>
            </a:fld>
            <a:endParaRPr lang="en-US" dirty="0"/>
          </a:p>
        </p:txBody>
      </p:sp>
    </p:spTree>
    <p:extLst>
      <p:ext uri="{BB962C8B-B14F-4D97-AF65-F5344CB8AC3E}">
        <p14:creationId xmlns:p14="http://schemas.microsoft.com/office/powerpoint/2010/main" xmlns="" val="687159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country in the world is seeing the drastic effects of climate change, some more than others. On average, the annual losses just from earthquakes, tsunamis, tropical cyclones and flooding count in the hundreds of billions of dollars. We can reduce the loss of life and property by helping more vulnerable regions—such as land-locked countries and island states—become more resilient. The impact of global warming is getting worse. We’re seeing more storms, more droughts and more extremes than ever before. It is still possible, with political will and technological measures, to limit the increase in global mean temperature to two degrees Celsius above pre-industrial levels—and thus avoid the worst effects of climate change. The Sustainable Development Goals lay out a way for countries to work together to meet this urgent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67</a:t>
            </a:fld>
            <a:endParaRPr lang="en-US" dirty="0"/>
          </a:p>
        </p:txBody>
      </p:sp>
    </p:spTree>
    <p:extLst>
      <p:ext uri="{BB962C8B-B14F-4D97-AF65-F5344CB8AC3E}">
        <p14:creationId xmlns:p14="http://schemas.microsoft.com/office/powerpoint/2010/main" xmlns="" val="99259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Amid the commitment of CEOs to tackling the global climate challenge is a clear message to governments and policymakers. With one-third reporting that current policy and regulation is hindering their company from investing in low-carbon solutions, fully 87% of CEOs believe that the long-term agreement made in Paris is critical in unlocking private sector investment in addressing the climate challenge.</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xmlns="" val="140210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xmlns=""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science tells us that we must cut global greenhouse gas emissions by up to 70% by 2050 to limit global warming to 2°C and avert catastrophic and irreversible climate change. </a:t>
            </a:r>
          </a:p>
          <a:p>
            <a:pPr marL="0" indent="0">
              <a:buNone/>
            </a:pPr>
            <a:r>
              <a:rPr lang="en-US" dirty="0" smtClean="0"/>
              <a:t>This will require global transformational change. Never before have there been methodologies to support companies to keep their emissions aligned with planetary boundaries. </a:t>
            </a:r>
          </a:p>
          <a:p>
            <a:pPr marL="0" indent="0">
              <a:buNone/>
            </a:pPr>
            <a:r>
              <a:rPr lang="en-US" dirty="0" smtClean="0"/>
              <a:t>Using science-based targets is an ambitious approach and leading companies have now started to take an “outside-in” approach to goal setting.</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71</a:t>
            </a:fld>
            <a:endParaRPr lang="en-US" dirty="0"/>
          </a:p>
        </p:txBody>
      </p:sp>
    </p:spTree>
    <p:extLst>
      <p:ext uri="{BB962C8B-B14F-4D97-AF65-F5344CB8AC3E}">
        <p14:creationId xmlns:p14="http://schemas.microsoft.com/office/powerpoint/2010/main" xmlns="" val="19472119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This slide is important but only from a high level.  Highlight the fact that each building block is supposed to support forward progress towards business inclusion.</a:t>
            </a:r>
            <a:endParaRPr lang="en-US" dirty="0" smtClean="0"/>
          </a:p>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72</a:t>
            </a:fld>
            <a:endParaRPr lang="en-US"/>
          </a:p>
        </p:txBody>
      </p:sp>
    </p:spTree>
    <p:extLst>
      <p:ext uri="{BB962C8B-B14F-4D97-AF65-F5344CB8AC3E}">
        <p14:creationId xmlns:p14="http://schemas.microsoft.com/office/powerpoint/2010/main" xmlns="" val="1828620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deliver the assets</a:t>
            </a:r>
            <a:r>
              <a:rPr lang="is-IS" dirty="0" smtClean="0"/>
              <a:t>… If asset owners</a:t>
            </a:r>
            <a:r>
              <a:rPr lang="is-IS" baseline="0" dirty="0" smtClean="0"/>
              <a:t> are waking up, we will have to drive.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74</a:t>
            </a:fld>
            <a:endParaRPr lang="en-US" dirty="0"/>
          </a:p>
        </p:txBody>
      </p:sp>
    </p:spTree>
    <p:extLst>
      <p:ext uri="{BB962C8B-B14F-4D97-AF65-F5344CB8AC3E}">
        <p14:creationId xmlns:p14="http://schemas.microsoft.com/office/powerpoint/2010/main" xmlns="" val="1996561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A large section of Sugarloaf State Conservation Area in the lower Hunter has been destroyed by massive subsidence from </a:t>
            </a:r>
            <a:r>
              <a:rPr lang="en-US" sz="1300" dirty="0" err="1"/>
              <a:t>Glencore's</a:t>
            </a:r>
            <a:r>
              <a:rPr lang="en-US" sz="1300" dirty="0"/>
              <a:t> West </a:t>
            </a:r>
            <a:r>
              <a:rPr lang="en-US" sz="1300" dirty="0" err="1"/>
              <a:t>Wallsend</a:t>
            </a:r>
            <a:r>
              <a:rPr lang="en-US" sz="1300" dirty="0"/>
              <a:t> Colliery.</a:t>
            </a:r>
          </a:p>
          <a:p>
            <a:pPr fontAlgn="base"/>
            <a:r>
              <a:rPr lang="en-US" sz="1300" dirty="0"/>
              <a:t>A Fairfax Media investigation has uncovered cliff faces crumbled or collapsed, a waterway destroyed, large cracks opened in the earth and a huge collapse of a hillside.</a:t>
            </a:r>
          </a:p>
          <a:p>
            <a:pPr fontAlgn="base"/>
            <a:r>
              <a:rPr lang="en-US" sz="1300" dirty="0"/>
              <a:t>Damage was tracked over more than two </a:t>
            </a:r>
            <a:r>
              <a:rPr lang="en-US" sz="1300" dirty="0" err="1"/>
              <a:t>kilometres</a:t>
            </a:r>
            <a:r>
              <a:rPr lang="en-US" sz="1300" dirty="0"/>
              <a:t> within the ecologically sensitive conservation area adjacent to the mine's </a:t>
            </a:r>
            <a:r>
              <a:rPr lang="en-US" sz="1300" dirty="0" err="1"/>
              <a:t>Longwall</a:t>
            </a:r>
            <a:r>
              <a:rPr lang="en-US" sz="1300" dirty="0"/>
              <a:t> 41.</a:t>
            </a:r>
          </a:p>
          <a:p>
            <a:pPr fontAlgn="base"/>
            <a:r>
              <a:rPr lang="en-US" sz="1300" dirty="0"/>
              <a:t> </a:t>
            </a:r>
          </a:p>
          <a:p>
            <a:pPr fontAlgn="base"/>
            <a:r>
              <a:rPr lang="en-US" sz="1300" dirty="0"/>
              <a:t>In one area a cliff face fall of more than 20 </a:t>
            </a:r>
            <a:r>
              <a:rPr lang="en-US" sz="1300" dirty="0" err="1"/>
              <a:t>metres</a:t>
            </a:r>
            <a:r>
              <a:rPr lang="en-US" sz="1300" dirty="0"/>
              <a:t> was discovered.</a:t>
            </a:r>
          </a:p>
          <a:p>
            <a:pPr fontAlgn="base"/>
            <a:r>
              <a:rPr lang="en-US" sz="1300" dirty="0"/>
              <a:t> </a:t>
            </a:r>
          </a:p>
          <a:p>
            <a:pPr fontAlgn="base"/>
            <a:r>
              <a:rPr lang="en-US" sz="1300" dirty="0"/>
              <a:t>Damage was cause by unplanned subsidence from </a:t>
            </a:r>
            <a:r>
              <a:rPr lang="en-US" sz="1300" dirty="0" err="1"/>
              <a:t>longwall</a:t>
            </a:r>
            <a:r>
              <a:rPr lang="en-US" sz="1300" dirty="0"/>
              <a:t> mining by West </a:t>
            </a:r>
            <a:r>
              <a:rPr lang="en-US" sz="1300" dirty="0" err="1"/>
              <a:t>Wallsend</a:t>
            </a:r>
            <a:r>
              <a:rPr lang="en-US" sz="1300" dirty="0"/>
              <a:t> Colliery that is mining beneath 23 per cent of the conservation area.</a:t>
            </a:r>
          </a:p>
          <a:p>
            <a:pPr fontAlgn="base"/>
            <a:r>
              <a:rPr lang="en-US" sz="1300" dirty="0"/>
              <a:t>Fairfax Media can also reveal that in June this year a waterway was accidentally grouted by workers carrying out remediation works in the reserve.</a:t>
            </a:r>
          </a:p>
          <a:p>
            <a:pPr fontAlgn="base"/>
            <a:r>
              <a:rPr lang="en-US" sz="1300" dirty="0"/>
              <a:t> </a:t>
            </a:r>
          </a:p>
          <a:p>
            <a:pPr fontAlgn="base"/>
            <a:r>
              <a:rPr lang="en-US" sz="1300" dirty="0"/>
              <a:t>Grouting in one of the cracks. </a:t>
            </a:r>
            <a:r>
              <a:rPr lang="en-US" sz="1300" i="1" dirty="0"/>
              <a:t>Photo: Darren </a:t>
            </a:r>
            <a:r>
              <a:rPr lang="en-US" sz="1300" i="1" dirty="0" err="1"/>
              <a:t>Pateman</a:t>
            </a:r>
            <a:endParaRPr lang="en-US" sz="1300" dirty="0"/>
          </a:p>
          <a:p>
            <a:pPr fontAlgn="base"/>
            <a:r>
              <a:rPr lang="en-US" sz="1300" dirty="0"/>
              <a:t>A spokesman for the Office of Environment and Heritage confirmed grouting material, used to fill mine subsidence cracks and holes, leaked into a ''drainage line'' and the colliery had been ordered to ''clean up the site''.</a:t>
            </a:r>
          </a:p>
          <a:p>
            <a:r>
              <a:rPr lang="en-US" sz="1300" dirty="0"/>
              <a:t/>
            </a:r>
            <a:br>
              <a:rPr lang="en-US" sz="1300" dirty="0"/>
            </a:br>
            <a:r>
              <a:rPr lang="en-US" sz="1300" dirty="0"/>
              <a:t/>
            </a:r>
            <a:br>
              <a:rPr lang="en-US" sz="1300" dirty="0"/>
            </a:br>
            <a:r>
              <a:rPr lang="en-US" sz="1300" dirty="0"/>
              <a:t>Read more: </a:t>
            </a:r>
            <a:r>
              <a:rPr lang="en-US" sz="1300" dirty="0">
                <a:hlinkClick r:id="rId3"/>
              </a:rPr>
              <a:t>http://www.smh.com.au/nsw/mine-subsidence-devastates-sugarloaf-conservation-area-20130828-2spuc.html#ixzz3D7KkWUy2</a:t>
            </a:r>
            <a:endParaRPr lang="en-US" sz="130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79</a:t>
            </a:fld>
            <a:endParaRPr lang="en-US"/>
          </a:p>
        </p:txBody>
      </p:sp>
    </p:spTree>
    <p:extLst>
      <p:ext uri="{BB962C8B-B14F-4D97-AF65-F5344CB8AC3E}">
        <p14:creationId xmlns:p14="http://schemas.microsoft.com/office/powerpoint/2010/main" xmlns="" val="1270807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80</a:t>
            </a:fld>
            <a:endParaRPr lang="en-US"/>
          </a:p>
        </p:txBody>
      </p:sp>
    </p:spTree>
    <p:extLst>
      <p:ext uri="{BB962C8B-B14F-4D97-AF65-F5344CB8AC3E}">
        <p14:creationId xmlns:p14="http://schemas.microsoft.com/office/powerpoint/2010/main" xmlns="" val="1576776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smtClean="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smtClean="0">
              <a:solidFill>
                <a:schemeClr val="tx1"/>
              </a:solidFill>
              <a:latin typeface="+mn-lt"/>
              <a:ea typeface="+mn-ea"/>
              <a:cs typeface="+mn-cs"/>
            </a:endParaRPr>
          </a:p>
          <a:p>
            <a:r>
              <a:rPr lang="en-US" dirty="0" smtClean="0"/>
              <a:t>http://education-</a:t>
            </a:r>
            <a:r>
              <a:rPr lang="en-US" dirty="0" err="1" smtClean="0"/>
              <a:t>portal.com</a:t>
            </a:r>
            <a:r>
              <a:rPr lang="en-US" dirty="0" smtClean="0"/>
              <a:t>/academy/lesson/systems-thinking-in-management-definition-theory-</a:t>
            </a:r>
            <a:r>
              <a:rPr lang="en-US" dirty="0" err="1" smtClean="0"/>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86</a:t>
            </a:fld>
            <a:endParaRPr lang="en-US" dirty="0"/>
          </a:p>
        </p:txBody>
      </p:sp>
    </p:spTree>
    <p:extLst>
      <p:ext uri="{BB962C8B-B14F-4D97-AF65-F5344CB8AC3E}">
        <p14:creationId xmlns="" xmlns:p14="http://schemas.microsoft.com/office/powerpoint/2010/main" val="1166037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87</a:t>
            </a:fld>
            <a:endParaRPr lang="en-US"/>
          </a:p>
        </p:txBody>
      </p:sp>
    </p:spTree>
    <p:extLst>
      <p:ext uri="{BB962C8B-B14F-4D97-AF65-F5344CB8AC3E}">
        <p14:creationId xmlns="" xmlns:p14="http://schemas.microsoft.com/office/powerpoint/2010/main" val="3046499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88</a:t>
            </a:fld>
            <a:endParaRPr lang="en-US"/>
          </a:p>
        </p:txBody>
      </p:sp>
    </p:spTree>
    <p:extLst>
      <p:ext uri="{BB962C8B-B14F-4D97-AF65-F5344CB8AC3E}">
        <p14:creationId xmlns="" xmlns:p14="http://schemas.microsoft.com/office/powerpoint/2010/main" val="403462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r>
              <a:rPr lang="en-US" sz="1000" b="1" dirty="0" smtClean="0"/>
              <a:t>?</a:t>
            </a:r>
          </a:p>
          <a:p>
            <a:endParaRPr lang="en-US" sz="1000" b="1" dirty="0" smtClean="0"/>
          </a:p>
          <a:p>
            <a:r>
              <a:rPr lang="en-US" sz="1000" b="1" dirty="0" smtClean="0"/>
              <a:t>We cover</a:t>
            </a:r>
            <a:r>
              <a:rPr lang="en-US" sz="1000" b="1" baseline="0" dirty="0" smtClean="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smtClean="0"/>
              <a:t>)</a:t>
            </a:r>
          </a:p>
          <a:p>
            <a:endParaRPr lang="en-US" sz="1000" dirty="0" smtClean="0"/>
          </a:p>
          <a:p>
            <a:r>
              <a:rPr lang="en-US" sz="1000" dirty="0" smtClean="0"/>
              <a:t>There</a:t>
            </a:r>
            <a:r>
              <a:rPr lang="en-US" sz="1000" baseline="0" dirty="0" smtClean="0"/>
              <a:t> are two kinds.  Guidelines and </a:t>
            </a:r>
            <a:r>
              <a:rPr lang="en-US" sz="1000" baseline="0" dirty="0" err="1" smtClean="0"/>
              <a:t>normatives</a:t>
            </a:r>
            <a:r>
              <a:rPr lang="en-US" sz="1000" baseline="0" dirty="0" smtClean="0"/>
              <a:t>….</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90</a:t>
            </a:fld>
            <a:endParaRPr lang="en-US" dirty="0"/>
          </a:p>
        </p:txBody>
      </p:sp>
    </p:spTree>
    <p:extLst>
      <p:ext uri="{BB962C8B-B14F-4D97-AF65-F5344CB8AC3E}">
        <p14:creationId xmlns="" xmlns:p14="http://schemas.microsoft.com/office/powerpoint/2010/main" val="849971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91</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 xmlns:p14="http://schemas.microsoft.com/office/powerpoint/2010/main" val="10454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Absolutely.  This project was taken on to reduce crime in one of the most violent place</a:t>
            </a:r>
            <a:r>
              <a:rPr lang="en-US" baseline="0" dirty="0" smtClean="0"/>
              <a:t>s in the world.  They used our method PRISM to solve night time crime in shanty towns and rather than using the low cost approach, invested in solar powered high LED lights and are seeing results!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xmlns="" val="12781164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92</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extLst>
      <p:ext uri="{BB962C8B-B14F-4D97-AF65-F5344CB8AC3E}">
        <p14:creationId xmlns="" xmlns:p14="http://schemas.microsoft.com/office/powerpoint/2010/main" val="477065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93</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 xmlns:p14="http://schemas.microsoft.com/office/powerpoint/2010/main" val="18461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94</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 xmlns:p14="http://schemas.microsoft.com/office/powerpoint/2010/main" val="1616747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95</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 The recognition of social responsibility involves identifying the issues raised by the impacts of an</a:t>
            </a:r>
          </a:p>
          <a:p>
            <a:r>
              <a:rPr lang="en-US" sz="1200" b="0" i="0" u="none" strike="noStrike" kern="1200" baseline="0" dirty="0" smtClean="0">
                <a:solidFill>
                  <a:schemeClr val="tx1"/>
                </a:solidFill>
                <a:latin typeface="+mn-lt"/>
                <a:ea typeface="+mn-ea"/>
                <a:cs typeface="+mn-cs"/>
              </a:rPr>
              <a:t>organization's decisions and activities, as well as the way these issues should be addressed so as to</a:t>
            </a:r>
          </a:p>
          <a:p>
            <a:r>
              <a:rPr lang="en-US" sz="1200" b="0" i="0" u="none" strike="noStrike" kern="1200" baseline="0" dirty="0" smtClean="0">
                <a:solidFill>
                  <a:schemeClr val="tx1"/>
                </a:solidFill>
                <a:latin typeface="+mn-lt"/>
                <a:ea typeface="+mn-ea"/>
                <a:cs typeface="+mn-cs"/>
              </a:rPr>
              <a:t>contribute to sustainable development.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recognition of social responsibility also involves the recognition of an organization's stakeholders. As</a:t>
            </a:r>
          </a:p>
          <a:p>
            <a:r>
              <a:rPr lang="en-US" sz="1200" b="0" i="0" u="none" strike="noStrike" kern="1200" baseline="0" dirty="0" smtClean="0">
                <a:solidFill>
                  <a:schemeClr val="tx1"/>
                </a:solidFill>
                <a:latin typeface="+mn-lt"/>
                <a:ea typeface="+mn-ea"/>
                <a:cs typeface="+mn-cs"/>
              </a:rPr>
              <a:t>described in earlier is a basic principle of social responsibility is that an organization should respect and consider</a:t>
            </a:r>
          </a:p>
          <a:p>
            <a:r>
              <a:rPr lang="en-US" sz="1200" b="0" i="0" u="none" strike="noStrike" kern="1200" baseline="0" dirty="0" smtClean="0">
                <a:solidFill>
                  <a:schemeClr val="tx1"/>
                </a:solidFill>
                <a:latin typeface="+mn-lt"/>
                <a:ea typeface="+mn-ea"/>
                <a:cs typeface="+mn-cs"/>
              </a:rPr>
              <a:t>the interests of its stakeholders that will be affected by its decisions and activities.</a:t>
            </a:r>
            <a:endParaRPr lang="nl-NL" dirty="0" smtClean="0">
              <a:latin typeface="Arial" pitchFamily="34" charset="0"/>
            </a:endParaRPr>
          </a:p>
        </p:txBody>
      </p:sp>
    </p:spTree>
    <p:extLst>
      <p:ext uri="{BB962C8B-B14F-4D97-AF65-F5344CB8AC3E}">
        <p14:creationId xmlns="" xmlns:p14="http://schemas.microsoft.com/office/powerpoint/2010/main" val="539675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96</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extLst>
      <p:ext uri="{BB962C8B-B14F-4D97-AF65-F5344CB8AC3E}">
        <p14:creationId xmlns="" xmlns:p14="http://schemas.microsoft.com/office/powerpoint/2010/main" val="1684782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98</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smtClean="0"/>
              <a:t>According to ISO 14001:2015</a:t>
            </a:r>
          </a:p>
          <a:p>
            <a:endParaRPr lang="en-US" b="1" dirty="0" smtClean="0"/>
          </a:p>
          <a:p>
            <a:r>
              <a:rPr lang="en-US" b="1" dirty="0" smtClean="0"/>
              <a:t>Introduction</a:t>
            </a:r>
          </a:p>
          <a:p>
            <a:r>
              <a:rPr lang="en-US" dirty="0" smtClean="0"/>
              <a:t>Achieving a balance between the environment, society and the economy is considered essential to meet the needs of the present without compromising the ability of future generations to meet their needs. Sustainable development as a goal is achieved by balancing the three pillars of sustainability.</a:t>
            </a:r>
          </a:p>
          <a:p>
            <a:r>
              <a:rPr lang="en-US" dirty="0" smtClean="0"/>
              <a:t>Societal expectations for sustainable development, transparency and accountability have evolved with increasingly stringent legislation, growing pressures on the environment from pollution, inefficient use of resources, improper waste management, climate change, degradation of ecosystems and loss of biodiversity.</a:t>
            </a:r>
          </a:p>
          <a:p>
            <a:r>
              <a:rPr lang="en-US" dirty="0" smtClean="0"/>
              <a:t>This has led organizations to adopt a systematic approach to environmental management by implementing environmental management systems with the aim of contributing to the environmental pillar of sustainability.</a:t>
            </a:r>
          </a:p>
          <a:p>
            <a:endParaRPr lang="en-US" b="1" dirty="0" smtClean="0"/>
          </a:p>
          <a:p>
            <a:r>
              <a:rPr lang="en-US" b="1" dirty="0" smtClean="0"/>
              <a:t> Aim of an environmental management system</a:t>
            </a:r>
            <a:endParaRPr lang="en-US" dirty="0" smtClean="0"/>
          </a:p>
          <a:p>
            <a:r>
              <a:rPr lang="en-US" dirty="0" smtClean="0"/>
              <a:t>The purpose of this International Standard is to provide organizations with a framework to protect the environment and respond to changing environmental conditions in balance with socio-economic needs. It specifies requirements that enable an organization to achieve the intended outcomes it sets for its environmental management system.</a:t>
            </a:r>
          </a:p>
          <a:p>
            <a:r>
              <a:rPr lang="en-US" dirty="0" smtClean="0"/>
              <a:t>A systematic approach to environmental management can provide top management with information to build success over the long term and create options for contributing to sustainable development by:</a:t>
            </a:r>
          </a:p>
          <a:p>
            <a:r>
              <a:rPr lang="en-US" dirty="0" smtClean="0"/>
              <a:t>— protecting the environment by preventing or mitigating adverse environmental impacts;</a:t>
            </a:r>
          </a:p>
          <a:p>
            <a:r>
              <a:rPr lang="en-US" dirty="0" smtClean="0"/>
              <a:t>— mitigating the potential adverse effect of environmental conditions on the organization;</a:t>
            </a:r>
          </a:p>
          <a:p>
            <a:r>
              <a:rPr lang="en-US" dirty="0" smtClean="0"/>
              <a:t>— assisting the organization in the </a:t>
            </a:r>
            <a:r>
              <a:rPr lang="en-US" dirty="0" err="1" smtClean="0"/>
              <a:t>fulfilment</a:t>
            </a:r>
            <a:r>
              <a:rPr lang="en-US" dirty="0" smtClean="0"/>
              <a:t> of compliance obligations;</a:t>
            </a:r>
          </a:p>
          <a:p>
            <a:r>
              <a:rPr lang="en-US" dirty="0" smtClean="0"/>
              <a:t>— enhancing environmental performance;</a:t>
            </a:r>
          </a:p>
          <a:p>
            <a:r>
              <a:rPr lang="en-US" dirty="0" smtClean="0"/>
              <a:t>— controlling or influencing the way the organization's products and services are designed, manufactured, distributed, consumed and disposed by using a life cycle perspective that can prevent environmental impacts from being unintentionally shifted elsewhere within the life cycle;</a:t>
            </a:r>
          </a:p>
          <a:p>
            <a:r>
              <a:rPr lang="en-US" dirty="0" smtClean="0"/>
              <a:t>— achieving financial and operational benefits that can result from implementing environmentally sound alternatives that strengthen the organization’s market position;</a:t>
            </a:r>
          </a:p>
          <a:p>
            <a:r>
              <a:rPr lang="en-US" dirty="0" smtClean="0"/>
              <a:t>— communicating environmental information to relevant interested parties</a:t>
            </a:r>
            <a:endParaRPr lang="en-US" dirty="0"/>
          </a:p>
        </p:txBody>
      </p:sp>
    </p:spTree>
    <p:extLst>
      <p:ext uri="{BB962C8B-B14F-4D97-AF65-F5344CB8AC3E}">
        <p14:creationId xmlns="" xmlns:p14="http://schemas.microsoft.com/office/powerpoint/2010/main" val="1239927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99</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p:txBody>
      </p:sp>
    </p:spTree>
    <p:extLst>
      <p:ext uri="{BB962C8B-B14F-4D97-AF65-F5344CB8AC3E}">
        <p14:creationId xmlns="" xmlns:p14="http://schemas.microsoft.com/office/powerpoint/2010/main" val="6964467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b="1" dirty="0" smtClean="0"/>
          </a:p>
          <a:p>
            <a:r>
              <a:rPr lang="en-US" b="1" dirty="0" smtClean="0"/>
              <a:t>DO </a:t>
            </a:r>
            <a:r>
              <a:rPr lang="en-US" dirty="0" smtClean="0"/>
              <a:t>Implement the plan, execute the process, make the product. Collect data for charting and analysis in the following "CHECK" and "ACT" steps. </a:t>
            </a:r>
          </a:p>
          <a:p>
            <a:endParaRPr lang="en-US" dirty="0" smtClean="0"/>
          </a:p>
          <a:p>
            <a:r>
              <a:rPr lang="en-US" b="1" dirty="0" smtClean="0"/>
              <a:t>CHECK</a:t>
            </a:r>
            <a:r>
              <a:rPr lang="en-US" dirty="0" smtClean="0"/>
              <a:t> Study the actual results (measured and collected in "DO" above) and compare against the expected results (targets or goals from the "PLAN") to ascertain any differences. Look for deviation in implementation from the plan and also look for the appropriateness and completeness of the plan to enable the execution, i.e., "Do". Charting data can make this much easier to see trends over several PDCA cycles and in order to convert the collected data into information. Information is what you need for the next step "ACT". </a:t>
            </a:r>
          </a:p>
          <a:p>
            <a:endParaRPr lang="en-US" dirty="0" smtClean="0"/>
          </a:p>
          <a:p>
            <a:r>
              <a:rPr lang="en-US" b="1" dirty="0" smtClean="0"/>
              <a:t>ACT </a:t>
            </a:r>
            <a:r>
              <a:rPr lang="en-US" dirty="0" smtClean="0"/>
              <a:t>Request corrective</a:t>
            </a:r>
            <a:r>
              <a:rPr lang="en-US" baseline="0" dirty="0" smtClean="0"/>
              <a:t> actions </a:t>
            </a:r>
            <a:r>
              <a:rPr lang="en-US" dirty="0" smtClean="0"/>
              <a:t>on significant differences between actual and planned results. Analyze the differences to determine their root causes. Determine where to apply changes that will include improvement of the process or product. When a pass through these four steps does not result in the need to improve, the scope to which PDCA is applied may be refined to plan and improve with more detail in the next iteration of the cycle, or attention needs to be placed in a different stage of the process.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100</a:t>
            </a:fld>
            <a:endParaRPr lang="en-US" dirty="0"/>
          </a:p>
        </p:txBody>
      </p:sp>
    </p:spTree>
    <p:extLst>
      <p:ext uri="{BB962C8B-B14F-4D97-AF65-F5344CB8AC3E}">
        <p14:creationId xmlns="" xmlns:p14="http://schemas.microsoft.com/office/powerpoint/2010/main" val="9644564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101</a:t>
            </a:fld>
            <a:endParaRPr lang="en-US" dirty="0"/>
          </a:p>
        </p:txBody>
      </p:sp>
    </p:spTree>
    <p:extLst>
      <p:ext uri="{BB962C8B-B14F-4D97-AF65-F5344CB8AC3E}">
        <p14:creationId xmlns="" xmlns:p14="http://schemas.microsoft.com/office/powerpoint/2010/main" val="303026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establishes a framework for industrial plants ; commercial, institutional, and governmental facilities ; and entire organizations to manage energy.</a:t>
            </a:r>
          </a:p>
          <a:p>
            <a:pPr eaLnBrk="1" hangingPunct="1">
              <a:spcBef>
                <a:spcPct val="0"/>
              </a:spcBef>
            </a:pPr>
            <a:r>
              <a:rPr lang="en-US" dirty="0" smtClean="0"/>
              <a:t>Targeting broad applicability across national economic sectors, it is estimated that the standard could influence up to 60 % of the world’s energy use.*</a:t>
            </a:r>
          </a:p>
          <a:p>
            <a:pPr eaLnBrk="1" hangingPunct="1">
              <a:spcBef>
                <a:spcPct val="0"/>
              </a:spcBef>
            </a:pPr>
            <a:endParaRPr lang="en-US" dirty="0" smtClean="0"/>
          </a:p>
          <a:p>
            <a:pPr eaLnBrk="1" hangingPunct="1">
              <a:spcBef>
                <a:spcPct val="0"/>
              </a:spcBef>
            </a:pPr>
            <a:r>
              <a:rPr lang="en-US" dirty="0" smtClean="0"/>
              <a:t>* This estimate is based on information provided in the section, “ World </a:t>
            </a:r>
            <a:r>
              <a:rPr lang="es-ES" dirty="0" smtClean="0"/>
              <a:t>Energy Demand and Economic </a:t>
            </a:r>
            <a:r>
              <a:rPr lang="en-US" dirty="0" smtClean="0"/>
              <a:t>Outlook ”, in the </a:t>
            </a:r>
            <a:r>
              <a:rPr lang="en-US" i="1" dirty="0" smtClean="0"/>
              <a:t>International Energy  Outlook 2010, published by the US </a:t>
            </a:r>
            <a:r>
              <a:rPr lang="es-ES" dirty="0" smtClean="0"/>
              <a:t>Energy Information Administration. This cites 2007 figures on global energy consumption by sector, including </a:t>
            </a:r>
            <a:r>
              <a:rPr lang="en-US" dirty="0" smtClean="0"/>
              <a:t>7 % by the commercial sector (defined </a:t>
            </a:r>
            <a:r>
              <a:rPr lang="es-ES" dirty="0" smtClean="0"/>
              <a:t>as businesses, institutions, and organizations that provide services), </a:t>
            </a:r>
            <a:r>
              <a:rPr lang="en-US" dirty="0" smtClean="0"/>
              <a:t>and 51 % by the industrial sector, </a:t>
            </a:r>
            <a:r>
              <a:rPr lang="es-ES" dirty="0" smtClean="0"/>
              <a:t>(including manufacturing, agriculture, </a:t>
            </a:r>
            <a:r>
              <a:rPr lang="en-US" dirty="0" smtClean="0"/>
              <a:t>mining, and construction). As ISO 50001 is primarily targeted at the </a:t>
            </a:r>
            <a:r>
              <a:rPr lang="es-ES" dirty="0" smtClean="0"/>
              <a:t>commercial and industrial sectors, </a:t>
            </a:r>
            <a:r>
              <a:rPr lang="en-US" dirty="0" smtClean="0"/>
              <a:t>adding the above figures provides an approximate total of 60 % of global energy demand on which the standard could have a positive impact.</a:t>
            </a:r>
            <a:endParaRPr lang="es-ES" dirty="0" smtClean="0"/>
          </a:p>
        </p:txBody>
      </p:sp>
      <p:sp>
        <p:nvSpPr>
          <p:cNvPr id="18436"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94543213-37A8-4E9A-965E-7A74DC1ED5F9}" type="slidenum">
              <a:rPr lang="es-ES"/>
              <a:pPr eaLnBrk="1" hangingPunct="1"/>
              <a:t>102</a:t>
            </a:fld>
            <a:endParaRPr lang="es-ES" dirty="0"/>
          </a:p>
        </p:txBody>
      </p:sp>
    </p:spTree>
    <p:extLst>
      <p:ext uri="{BB962C8B-B14F-4D97-AF65-F5344CB8AC3E}">
        <p14:creationId xmlns="" xmlns:p14="http://schemas.microsoft.com/office/powerpoint/2010/main" val="76819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a:t>
            </a:r>
            <a:r>
              <a:rPr lang="en-US" baseline="0" dirty="0" smtClean="0"/>
              <a:t> and Federal Governments in Malaysia and Borneo have combined our awards and IPMA Awards together to encourage rain forest protection and climate change mitigation among organizations.  As a result, </a:t>
            </a:r>
            <a:r>
              <a:rPr lang="en-US" baseline="0" dirty="0" err="1" smtClean="0"/>
              <a:t>maybank</a:t>
            </a:r>
            <a:r>
              <a:rPr lang="en-US" baseline="0" dirty="0" smtClean="0"/>
              <a:t>, </a:t>
            </a:r>
            <a:r>
              <a:rPr lang="en-US" baseline="0" dirty="0" err="1" smtClean="0"/>
              <a:t>petronas</a:t>
            </a:r>
            <a:r>
              <a:rPr lang="en-US" baseline="0" dirty="0" smtClean="0"/>
              <a:t>, </a:t>
            </a:r>
            <a:r>
              <a:rPr lang="en-US" baseline="0" dirty="0" err="1" smtClean="0"/>
              <a:t>ssi-schaefer</a:t>
            </a:r>
            <a:r>
              <a:rPr lang="en-US" baseline="0" dirty="0" smtClean="0"/>
              <a:t> and some of the other large Malay corporations have adopted GPM and our certification system.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xmlns="" val="182391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103</a:t>
            </a:fld>
            <a:endParaRPr lang="es-ES" dirty="0"/>
          </a:p>
        </p:txBody>
      </p:sp>
    </p:spTree>
    <p:extLst>
      <p:ext uri="{BB962C8B-B14F-4D97-AF65-F5344CB8AC3E}">
        <p14:creationId xmlns="" xmlns:p14="http://schemas.microsoft.com/office/powerpoint/2010/main" val="1694804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104</a:t>
            </a:fld>
            <a:endParaRPr lang="es-ES" dirty="0"/>
          </a:p>
        </p:txBody>
      </p:sp>
    </p:spTree>
    <p:extLst>
      <p:ext uri="{BB962C8B-B14F-4D97-AF65-F5344CB8AC3E}">
        <p14:creationId xmlns="" xmlns:p14="http://schemas.microsoft.com/office/powerpoint/2010/main" val="9237535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http://www.iso.org/iso/iso_9001-2015_-_how_to_use_it.pdf</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105</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106</a:t>
            </a:fld>
            <a:endParaRPr lang="en-US" dirty="0"/>
          </a:p>
        </p:txBody>
      </p:sp>
    </p:spTree>
    <p:extLst>
      <p:ext uri="{BB962C8B-B14F-4D97-AF65-F5344CB8AC3E}">
        <p14:creationId xmlns="" xmlns:p14="http://schemas.microsoft.com/office/powerpoint/2010/main" val="333886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 xmlns:p14="http://schemas.microsoft.com/office/powerpoint/2010/main" val="1528463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111</a:t>
            </a:fld>
            <a:endParaRPr lang="en-US" dirty="0"/>
          </a:p>
        </p:txBody>
      </p:sp>
    </p:spTree>
    <p:extLst>
      <p:ext uri="{BB962C8B-B14F-4D97-AF65-F5344CB8AC3E}">
        <p14:creationId xmlns="" xmlns:p14="http://schemas.microsoft.com/office/powerpoint/2010/main" val="46841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which of these are not</a:t>
            </a:r>
            <a:r>
              <a:rPr lang="en-US" baseline="0" dirty="0" smtClean="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117</a:t>
            </a:fld>
            <a:endParaRPr lang="en-US" dirty="0"/>
          </a:p>
        </p:txBody>
      </p:sp>
    </p:spTree>
    <p:extLst>
      <p:ext uri="{BB962C8B-B14F-4D97-AF65-F5344CB8AC3E}">
        <p14:creationId xmlns="" xmlns:p14="http://schemas.microsoft.com/office/powerpoint/2010/main" val="8392412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blue, you will find the </a:t>
            </a:r>
            <a:r>
              <a:rPr lang="en-US" sz="1200" b="0" i="0" u="none" strike="noStrike" kern="1200" baseline="0" dirty="0" smtClean="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smtClean="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118</a:t>
            </a:fld>
            <a:endParaRPr lang="en-US" dirty="0"/>
          </a:p>
        </p:txBody>
      </p:sp>
    </p:spTree>
    <p:extLst>
      <p:ext uri="{BB962C8B-B14F-4D97-AF65-F5344CB8AC3E}">
        <p14:creationId xmlns="" xmlns:p14="http://schemas.microsoft.com/office/powerpoint/2010/main" val="11985146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119</a:t>
            </a:fld>
            <a:endParaRPr lang="en-US" dirty="0"/>
          </a:p>
        </p:txBody>
      </p:sp>
    </p:spTree>
    <p:extLst>
      <p:ext uri="{BB962C8B-B14F-4D97-AF65-F5344CB8AC3E}">
        <p14:creationId xmlns="" xmlns:p14="http://schemas.microsoft.com/office/powerpoint/2010/main" val="706424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direct attempt to formally manage ethical issues through specific policies practices and programs.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126</a:t>
            </a:fld>
            <a:endParaRPr lang="en-US" dirty="0"/>
          </a:p>
        </p:txBody>
      </p:sp>
    </p:spTree>
    <p:extLst>
      <p:ext uri="{BB962C8B-B14F-4D97-AF65-F5344CB8AC3E}">
        <p14:creationId xmlns:p14="http://schemas.microsoft.com/office/powerpoint/2010/main" xmlns="" val="1352183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one</a:t>
            </a:r>
            <a:r>
              <a:rPr lang="en-US" baseline="0" dirty="0" smtClean="0"/>
              <a:t> of 14 UN PRME organizations, GPM partner Universities are using our program to provide students with the tools they need in the field that are in line with what is important to them, sustainability.  The program is customized to the University’s needs and allows them to join and submit progress reports to UN PRME.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a:t>
            </a:fld>
            <a:endParaRPr lang="en-US" dirty="0"/>
          </a:p>
        </p:txBody>
      </p:sp>
    </p:spTree>
    <p:extLst>
      <p:ext uri="{BB962C8B-B14F-4D97-AF65-F5344CB8AC3E}">
        <p14:creationId xmlns:p14="http://schemas.microsoft.com/office/powerpoint/2010/main" xmlns="" val="1130174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http://www.businessdictionary.com/definition/principles.html</a:t>
            </a:r>
          </a:p>
          <a:p>
            <a:endParaRPr lang="es-AR" dirty="0" smtClean="0"/>
          </a:p>
          <a:p>
            <a:r>
              <a:rPr lang="es-ES" dirty="0" smtClean="0"/>
              <a:t>http://www.businessdictionary.com/definition/values.html</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xmlns="" val="1536897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b="1" kern="1200" baseline="0" dirty="0" err="1" smtClean="0">
                <a:solidFill>
                  <a:schemeClr val="tx1"/>
                </a:solidFill>
                <a:latin typeface="+mn-lt"/>
                <a:ea typeface="+mn-ea"/>
                <a:cs typeface="+mn-cs"/>
              </a:rPr>
              <a:t>The</a:t>
            </a:r>
            <a:r>
              <a:rPr lang="es-ES" sz="1200" b="1" kern="1200" baseline="0" dirty="0" smtClean="0">
                <a:solidFill>
                  <a:schemeClr val="tx1"/>
                </a:solidFill>
                <a:latin typeface="+mn-lt"/>
                <a:ea typeface="+mn-ea"/>
                <a:cs typeface="+mn-cs"/>
              </a:rPr>
              <a:t> Business Case </a:t>
            </a:r>
            <a:r>
              <a:rPr lang="es-ES" sz="1200" b="1" kern="1200" baseline="0" dirty="0" err="1" smtClean="0">
                <a:solidFill>
                  <a:schemeClr val="tx1"/>
                </a:solidFill>
                <a:latin typeface="+mn-lt"/>
                <a:ea typeface="+mn-ea"/>
                <a:cs typeface="+mn-cs"/>
              </a:rPr>
              <a:t>for</a:t>
            </a:r>
            <a:r>
              <a:rPr lang="es-ES"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reporting on the 10th Principle: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smtClean="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smtClean="0">
                <a:solidFill>
                  <a:schemeClr val="tx1"/>
                </a:solidFill>
                <a:latin typeface="+mn-lt"/>
                <a:ea typeface="+mn-ea"/>
                <a:cs typeface="+mn-cs"/>
              </a:rPr>
              <a:t>Enhanced</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reputation</a:t>
            </a:r>
            <a:endParaRPr lang="es-ES" sz="1200" b="1" kern="1200" baseline="0" dirty="0" smtClean="0">
              <a:solidFill>
                <a:schemeClr val="tx1"/>
              </a:solidFill>
              <a:latin typeface="+mn-lt"/>
              <a:ea typeface="+mn-ea"/>
              <a:cs typeface="+mn-cs"/>
            </a:endParaRPr>
          </a:p>
          <a:p>
            <a:pPr marL="228600" indent="-228600">
              <a:buAutoNum type="arabicPeriod"/>
            </a:pPr>
            <a:r>
              <a:rPr lang="es-ES" sz="1200" b="1" kern="1200" baseline="0" dirty="0" err="1" smtClean="0">
                <a:solidFill>
                  <a:schemeClr val="tx1"/>
                </a:solidFill>
                <a:latin typeface="+mn-lt"/>
                <a:ea typeface="+mn-ea"/>
                <a:cs typeface="+mn-cs"/>
              </a:rPr>
              <a:t>Common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information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basis</a:t>
            </a:r>
            <a:endParaRPr lang="es-E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sharing </a:t>
            </a:r>
            <a:r>
              <a:rPr lang="en-US" sz="1200" b="1" kern="1200" baseline="0" dirty="0" smtClean="0">
                <a:solidFill>
                  <a:schemeClr val="tx1"/>
                </a:solidFill>
                <a:latin typeface="+mn-lt"/>
                <a:ea typeface="+mn-ea"/>
                <a:cs typeface="+mn-cs"/>
              </a:rPr>
              <a:t>experience and procedures with other organizations;</a:t>
            </a:r>
          </a:p>
          <a:p>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stimulating</a:t>
            </a:r>
            <a:r>
              <a:rPr lang="es-ES" sz="1200"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multi-stakeholder</a:t>
            </a:r>
            <a:r>
              <a:rPr lang="es-ES" sz="1200" b="1" kern="1200" baseline="0" dirty="0" smtClean="0">
                <a:solidFill>
                  <a:schemeClr val="tx1"/>
                </a:solidFill>
                <a:latin typeface="+mn-lt"/>
                <a:ea typeface="+mn-ea"/>
                <a:cs typeface="+mn-cs"/>
              </a:rPr>
              <a:t> dialogues;</a:t>
            </a:r>
          </a:p>
          <a:p>
            <a:r>
              <a:rPr lang="en-US" sz="1200" kern="1200" baseline="0" dirty="0" smtClean="0">
                <a:solidFill>
                  <a:schemeClr val="tx1"/>
                </a:solidFill>
                <a:latin typeface="+mn-lt"/>
                <a:ea typeface="+mn-ea"/>
                <a:cs typeface="+mn-cs"/>
              </a:rPr>
              <a:t>■■ increasing importance of disclosure on anti-corruption activities in overall </a:t>
            </a:r>
            <a:r>
              <a:rPr lang="es-ES" sz="1200" b="1" kern="1200" baseline="0" dirty="0" err="1" smtClean="0">
                <a:solidFill>
                  <a:schemeClr val="tx1"/>
                </a:solidFill>
                <a:latin typeface="+mn-lt"/>
                <a:ea typeface="+mn-ea"/>
                <a:cs typeface="+mn-cs"/>
              </a:rPr>
              <a:t>sustainability</a:t>
            </a:r>
            <a:r>
              <a:rPr lang="es-ES" sz="1200" b="1" kern="1200" baseline="0" dirty="0" smtClean="0">
                <a:solidFill>
                  <a:schemeClr val="tx1"/>
                </a:solidFill>
                <a:latin typeface="+mn-lt"/>
                <a:ea typeface="+mn-ea"/>
                <a:cs typeface="+mn-cs"/>
              </a:rPr>
              <a:t> agendas; and</a:t>
            </a:r>
          </a:p>
          <a:p>
            <a:r>
              <a:rPr lang="en-US" sz="1200" kern="1200" baseline="0" dirty="0" smtClean="0">
                <a:solidFill>
                  <a:schemeClr val="tx1"/>
                </a:solidFill>
                <a:latin typeface="+mn-lt"/>
                <a:ea typeface="+mn-ea"/>
                <a:cs typeface="+mn-cs"/>
              </a:rPr>
              <a:t>■■ driving </a:t>
            </a:r>
            <a:r>
              <a:rPr lang="en-US" sz="1200" b="1" kern="1200" baseline="0" dirty="0" smtClean="0">
                <a:solidFill>
                  <a:schemeClr val="tx1"/>
                </a:solidFill>
                <a:latin typeface="+mn-lt"/>
                <a:ea typeface="+mn-ea"/>
                <a:cs typeface="+mn-cs"/>
              </a:rPr>
              <a:t>media coverage of good anti-corruption practices through provision </a:t>
            </a:r>
            <a:r>
              <a:rPr lang="es-ES" sz="1200" kern="1200" baseline="0" dirty="0" smtClean="0">
                <a:solidFill>
                  <a:schemeClr val="tx1"/>
                </a:solidFill>
                <a:latin typeface="+mn-lt"/>
                <a:ea typeface="+mn-ea"/>
                <a:cs typeface="+mn-cs"/>
              </a:rPr>
              <a:t>of comparable </a:t>
            </a:r>
            <a:r>
              <a:rPr lang="es-ES" sz="1200" kern="1200" baseline="0" dirty="0" err="1" smtClean="0">
                <a:solidFill>
                  <a:schemeClr val="tx1"/>
                </a:solidFill>
                <a:latin typeface="+mn-lt"/>
                <a:ea typeface="+mn-ea"/>
                <a:cs typeface="+mn-cs"/>
              </a:rPr>
              <a:t>progress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reports</a:t>
            </a:r>
            <a:r>
              <a:rPr lang="es-ES" sz="1200" kern="1200" baseline="0" dirty="0" smtClean="0">
                <a:solidFill>
                  <a:schemeClr val="tx1"/>
                </a:solidFill>
                <a:latin typeface="+mn-lt"/>
                <a:ea typeface="+mn-ea"/>
                <a:cs typeface="+mn-cs"/>
              </a:rPr>
              <a:t>.</a:t>
            </a:r>
          </a:p>
          <a:p>
            <a:endParaRPr lang="es-AR"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Corruption is defined by Transparency International </a:t>
            </a:r>
            <a:r>
              <a:rPr lang="en-US" sz="1200" kern="1200" baseline="0" dirty="0" smtClean="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smtClean="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smtClean="0">
                <a:solidFill>
                  <a:schemeClr val="tx1"/>
                </a:solidFill>
                <a:latin typeface="+mn-lt"/>
                <a:ea typeface="+mn-ea"/>
                <a:cs typeface="+mn-cs"/>
              </a:rPr>
              <a:t>and </a:t>
            </a:r>
            <a:r>
              <a:rPr lang="es-ES" sz="1200" kern="1200" baseline="0" dirty="0" err="1" smtClean="0">
                <a:solidFill>
                  <a:schemeClr val="tx1"/>
                </a:solidFill>
                <a:latin typeface="+mn-lt"/>
                <a:ea typeface="+mn-ea"/>
                <a:cs typeface="+mn-cs"/>
              </a:rPr>
              <a:t>bribery</a:t>
            </a:r>
            <a:r>
              <a:rPr lang="es-ES" sz="1200" kern="1200" baseline="0" dirty="0" smtClean="0">
                <a:solidFill>
                  <a:schemeClr val="tx1"/>
                </a:solidFill>
                <a:latin typeface="+mn-lt"/>
                <a:ea typeface="+mn-ea"/>
                <a:cs typeface="+mn-cs"/>
              </a:rPr>
              <a:t>.</a:t>
            </a:r>
            <a:endParaRPr lang="es-AR" sz="1200"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129</a:t>
            </a:fld>
            <a:endParaRPr lang="en-US" dirty="0"/>
          </a:p>
        </p:txBody>
      </p:sp>
    </p:spTree>
    <p:extLst>
      <p:ext uri="{BB962C8B-B14F-4D97-AF65-F5344CB8AC3E}">
        <p14:creationId xmlns:p14="http://schemas.microsoft.com/office/powerpoint/2010/main" xmlns="" val="1300480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132</a:t>
            </a:fld>
            <a:endParaRPr lang="en-US"/>
          </a:p>
        </p:txBody>
      </p:sp>
    </p:spTree>
    <p:extLst>
      <p:ext uri="{BB962C8B-B14F-4D97-AF65-F5344CB8AC3E}">
        <p14:creationId xmlns:p14="http://schemas.microsoft.com/office/powerpoint/2010/main" xmlns="" val="1185579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137</a:t>
            </a:fld>
            <a:endParaRPr lang="en-US" dirty="0"/>
          </a:p>
        </p:txBody>
      </p:sp>
    </p:spTree>
    <p:extLst>
      <p:ext uri="{BB962C8B-B14F-4D97-AF65-F5344CB8AC3E}">
        <p14:creationId xmlns:p14="http://schemas.microsoft.com/office/powerpoint/2010/main" xmlns="" val="11792137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video</a:t>
            </a:r>
            <a:r>
              <a:rPr lang="en-US" baseline="0" dirty="0" smtClean="0"/>
              <a:t> on </a:t>
            </a:r>
            <a:r>
              <a:rPr lang="en-US" baseline="0" smtClean="0"/>
              <a:t>zambia</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138</a:t>
            </a:fld>
            <a:endParaRPr lang="en-US" dirty="0"/>
          </a:p>
        </p:txBody>
      </p:sp>
    </p:spTree>
    <p:extLst>
      <p:ext uri="{BB962C8B-B14F-4D97-AF65-F5344CB8AC3E}">
        <p14:creationId xmlns:p14="http://schemas.microsoft.com/office/powerpoint/2010/main" xmlns="" val="7348883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139</a:t>
            </a:fld>
            <a:endParaRPr lang="en-US" dirty="0"/>
          </a:p>
        </p:txBody>
      </p:sp>
    </p:spTree>
    <p:extLst>
      <p:ext uri="{BB962C8B-B14F-4D97-AF65-F5344CB8AC3E}">
        <p14:creationId xmlns:p14="http://schemas.microsoft.com/office/powerpoint/2010/main" xmlns="" val="13801904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146</a:t>
            </a:fld>
            <a:endParaRPr lang="en-US"/>
          </a:p>
        </p:txBody>
      </p:sp>
    </p:spTree>
    <p:extLst>
      <p:ext uri="{BB962C8B-B14F-4D97-AF65-F5344CB8AC3E}">
        <p14:creationId xmlns:p14="http://schemas.microsoft.com/office/powerpoint/2010/main" xmlns="" val="19332170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147</a:t>
            </a:fld>
            <a:endParaRPr lang="en-US" smtClean="0">
              <a:latin typeface="Calibri" pitchFamily="34" charset="0"/>
            </a:endParaRPr>
          </a:p>
        </p:txBody>
      </p:sp>
    </p:spTree>
    <p:extLst>
      <p:ext uri="{BB962C8B-B14F-4D97-AF65-F5344CB8AC3E}">
        <p14:creationId xmlns:p14="http://schemas.microsoft.com/office/powerpoint/2010/main" xmlns="" val="3269977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148</a:t>
            </a:fld>
            <a:endParaRPr lang="en-AU"/>
          </a:p>
        </p:txBody>
      </p:sp>
    </p:spTree>
    <p:extLst>
      <p:ext uri="{BB962C8B-B14F-4D97-AF65-F5344CB8AC3E}">
        <p14:creationId xmlns:p14="http://schemas.microsoft.com/office/powerpoint/2010/main" xmlns="" val="8484962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150</a:t>
            </a:fld>
            <a:endParaRPr lang="en-US" dirty="0"/>
          </a:p>
        </p:txBody>
      </p:sp>
    </p:spTree>
    <p:extLst>
      <p:ext uri="{BB962C8B-B14F-4D97-AF65-F5344CB8AC3E}">
        <p14:creationId xmlns:p14="http://schemas.microsoft.com/office/powerpoint/2010/main" xmlns="" val="68222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13</a:t>
            </a:fld>
            <a:endParaRPr lang="en-US" dirty="0"/>
          </a:p>
        </p:txBody>
      </p:sp>
    </p:spTree>
    <p:extLst>
      <p:ext uri="{BB962C8B-B14F-4D97-AF65-F5344CB8AC3E}">
        <p14:creationId xmlns:p14="http://schemas.microsoft.com/office/powerpoint/2010/main" xmlns="" val="11303792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151</a:t>
            </a:fld>
            <a:endParaRPr lang="en-US" dirty="0"/>
          </a:p>
        </p:txBody>
      </p:sp>
    </p:spTree>
    <p:extLst>
      <p:ext uri="{BB962C8B-B14F-4D97-AF65-F5344CB8AC3E}">
        <p14:creationId xmlns:p14="http://schemas.microsoft.com/office/powerpoint/2010/main" xmlns="" val="17286113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This means:</a:t>
            </a:r>
          </a:p>
          <a:p>
            <a:r>
              <a:rPr lang="en-GB" dirty="0" smtClean="0"/>
              <a:t>Don’t take on more projects/programs than you can cope with. If you want to start up a new program/project you may need to slow or stop one or more others to free up the resources (including financial resources).</a:t>
            </a:r>
          </a:p>
          <a:p>
            <a:r>
              <a:rPr lang="en-GB" dirty="0" smtClean="0"/>
              <a:t>Don’t take on too many projects/programs that are high risk at any one time</a:t>
            </a:r>
            <a:r>
              <a:rPr lang="en-GB" baseline="0" dirty="0" smtClean="0"/>
              <a:t> – unless you want to end up like Lehmann Brothers.</a:t>
            </a:r>
          </a:p>
          <a:p>
            <a:r>
              <a:rPr lang="en-GB" baseline="0" dirty="0" smtClean="0"/>
              <a:t>Keep an eye on the mix to make sure it doesn’t get out of hand.</a:t>
            </a:r>
          </a:p>
          <a:p>
            <a:r>
              <a:rPr lang="en-GB" baseline="0" dirty="0" smtClean="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152</a:t>
            </a:fld>
            <a:endParaRPr lang="en-GB" dirty="0"/>
          </a:p>
        </p:txBody>
      </p:sp>
    </p:spTree>
    <p:extLst>
      <p:ext uri="{BB962C8B-B14F-4D97-AF65-F5344CB8AC3E}">
        <p14:creationId xmlns:p14="http://schemas.microsoft.com/office/powerpoint/2010/main" xmlns="" val="1381341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portfolio is a collection of projects, programs and other work. Think of it like a suitcase containing objects, or even a share portfolio that contains a range of different stocks.</a:t>
            </a:r>
            <a:endParaRPr lang="en-AU" dirty="0"/>
          </a:p>
        </p:txBody>
      </p:sp>
      <p:sp>
        <p:nvSpPr>
          <p:cNvPr id="4" name="Slide Number Placeholder 3"/>
          <p:cNvSpPr>
            <a:spLocks noGrp="1"/>
          </p:cNvSpPr>
          <p:nvPr>
            <p:ph type="sldNum" sz="quarter" idx="10"/>
          </p:nvPr>
        </p:nvSpPr>
        <p:spPr/>
        <p:txBody>
          <a:bodyPr/>
          <a:lstStyle/>
          <a:p>
            <a:fld id="{D01F0CBE-B077-4D59-B78A-43910944F4A5}" type="slidenum">
              <a:rPr lang="en-US" smtClean="0"/>
              <a:pPr/>
              <a:t>153</a:t>
            </a:fld>
            <a:endParaRPr lang="en-US"/>
          </a:p>
        </p:txBody>
      </p:sp>
    </p:spTree>
    <p:extLst>
      <p:ext uri="{BB962C8B-B14F-4D97-AF65-F5344CB8AC3E}">
        <p14:creationId xmlns:p14="http://schemas.microsoft.com/office/powerpoint/2010/main" xmlns="" val="11950151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portfolio is a permanent structure in an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unlike projects and programs which are temporary in nature. This means that over time, new projects are kicked off {blue bubbles} (and become part of the portfolio) and projects are completed {green bubbles} (and exit the portfolio). Some projects are also cancelled {red bubble}. New projects come from a variety of sources. Quite often the projects are established due to a range of ideas that emanate from within the </a:t>
            </a:r>
            <a:r>
              <a:rPr lang="en-US" sz="1200" kern="1200" dirty="0" err="1" smtClean="0">
                <a:solidFill>
                  <a:schemeClr val="tx1"/>
                </a:solidFill>
                <a:latin typeface="+mn-lt"/>
                <a:ea typeface="+mn-ea"/>
                <a:cs typeface="+mn-cs"/>
              </a:rPr>
              <a:t>organisation</a:t>
            </a:r>
            <a:r>
              <a:rPr lang="en-US" sz="1200" kern="1200" dirty="0" smtClean="0">
                <a:solidFill>
                  <a:schemeClr val="tx1"/>
                </a:solidFill>
                <a:latin typeface="+mn-lt"/>
                <a:ea typeface="+mn-ea"/>
                <a:cs typeface="+mn-cs"/>
              </a:rPr>
              <a:t>. This could be to make an improvement to a business process or practice, or to replace an old platform or system, for example. Projects may also be established as a result of key priorities in the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strategy or due to factors outside the </a:t>
            </a:r>
            <a:r>
              <a:rPr lang="en-US" sz="1200" kern="1200" dirty="0" err="1" smtClean="0">
                <a:solidFill>
                  <a:schemeClr val="tx1"/>
                </a:solidFill>
                <a:latin typeface="+mn-lt"/>
                <a:ea typeface="+mn-ea"/>
                <a:cs typeface="+mn-cs"/>
              </a:rPr>
              <a:t>organsation</a:t>
            </a:r>
            <a:r>
              <a:rPr lang="en-US" sz="1200" kern="1200" dirty="0" smtClean="0">
                <a:solidFill>
                  <a:schemeClr val="tx1"/>
                </a:solidFill>
                <a:latin typeface="+mn-lt"/>
                <a:ea typeface="+mn-ea"/>
                <a:cs typeface="+mn-cs"/>
              </a:rPr>
              <a:t>, such as new products being demanded by customers or in response to the actions of a competitor.</a:t>
            </a:r>
          </a:p>
          <a:p>
            <a:r>
              <a:rPr lang="sk-SK" sz="1200" kern="1200" dirty="0" smtClean="0">
                <a:solidFill>
                  <a:schemeClr val="tx1"/>
                </a:solidFill>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D01F0CBE-B077-4D59-B78A-43910944F4A5}" type="slidenum">
              <a:rPr lang="en-US" smtClean="0"/>
              <a:pPr/>
              <a:t>154</a:t>
            </a:fld>
            <a:endParaRPr lang="en-US"/>
          </a:p>
        </p:txBody>
      </p:sp>
    </p:spTree>
    <p:extLst>
      <p:ext uri="{BB962C8B-B14F-4D97-AF65-F5344CB8AC3E}">
        <p14:creationId xmlns:p14="http://schemas.microsoft.com/office/powerpoint/2010/main" xmlns="" val="1179695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of the biggest issues in portfolio management is the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desire to deliver more projects than is possible, resulting in projects being under resourced or only partially funded. When new projects are identified, the prioritization and selection process must occur and both new and existing projects must be </a:t>
            </a:r>
            <a:r>
              <a:rPr lang="en-US" sz="1200" kern="1200" dirty="0" err="1" smtClean="0">
                <a:solidFill>
                  <a:schemeClr val="tx1"/>
                </a:solidFill>
                <a:latin typeface="+mn-lt"/>
                <a:ea typeface="+mn-ea"/>
                <a:cs typeface="+mn-cs"/>
              </a:rPr>
              <a:t>prioritised</a:t>
            </a:r>
            <a:r>
              <a:rPr lang="en-US" sz="1200" kern="1200" dirty="0" smtClean="0">
                <a:solidFill>
                  <a:schemeClr val="tx1"/>
                </a:solidFill>
                <a:latin typeface="+mn-lt"/>
                <a:ea typeface="+mn-ea"/>
                <a:cs typeface="+mn-cs"/>
              </a:rPr>
              <a:t>. This may result in some existing projects being put on hold or cancelled as they are no longer the highest priority (and other projects are now a higher priority). </a:t>
            </a:r>
          </a:p>
          <a:p>
            <a:r>
              <a:rPr lang="sk-SK" sz="1200" kern="1200" dirty="0" smtClean="0">
                <a:solidFill>
                  <a:schemeClr val="tx1"/>
                </a:solidFill>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D01F0CBE-B077-4D59-B78A-43910944F4A5}" type="slidenum">
              <a:rPr lang="en-US" smtClean="0"/>
              <a:pPr/>
              <a:t>155</a:t>
            </a:fld>
            <a:endParaRPr lang="en-US"/>
          </a:p>
        </p:txBody>
      </p:sp>
    </p:spTree>
    <p:extLst>
      <p:ext uri="{BB962C8B-B14F-4D97-AF65-F5344CB8AC3E}">
        <p14:creationId xmlns:p14="http://schemas.microsoft.com/office/powerpoint/2010/main" xmlns="" val="8774005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When projects are successfully completed they exit the portfolio. </a:t>
            </a:r>
            <a:r>
              <a:rPr lang="en-US" sz="1200" kern="1200" smtClean="0">
                <a:solidFill>
                  <a:schemeClr val="tx1"/>
                </a:solidFill>
                <a:latin typeface="+mn-lt"/>
                <a:ea typeface="+mn-ea"/>
                <a:cs typeface="+mn-cs"/>
              </a:rPr>
              <a:t>This allows for new projects to be identified and prioritized</a:t>
            </a:r>
            <a:endParaRPr lang="en-AU"/>
          </a:p>
        </p:txBody>
      </p:sp>
      <p:sp>
        <p:nvSpPr>
          <p:cNvPr id="4" name="Slide Number Placeholder 3"/>
          <p:cNvSpPr>
            <a:spLocks noGrp="1"/>
          </p:cNvSpPr>
          <p:nvPr>
            <p:ph type="sldNum" sz="quarter" idx="10"/>
          </p:nvPr>
        </p:nvSpPr>
        <p:spPr/>
        <p:txBody>
          <a:bodyPr/>
          <a:lstStyle/>
          <a:p>
            <a:fld id="{D01F0CBE-B077-4D59-B78A-43910944F4A5}" type="slidenum">
              <a:rPr lang="en-US" smtClean="0"/>
              <a:pPr/>
              <a:t>156</a:t>
            </a:fld>
            <a:endParaRPr lang="en-US"/>
          </a:p>
        </p:txBody>
      </p:sp>
    </p:spTree>
    <p:extLst>
      <p:ext uri="{BB962C8B-B14F-4D97-AF65-F5344CB8AC3E}">
        <p14:creationId xmlns:p14="http://schemas.microsoft.com/office/powerpoint/2010/main" xmlns="" val="915805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Initiate, accelerate, decelerate, redefine and terminate projects is about prioritising where to apply resources (including financial resources). Which</a:t>
            </a:r>
            <a:r>
              <a:rPr lang="en-GB" baseline="0" dirty="0" smtClean="0"/>
              <a:t> project(s) need to be speeded up, which ones slowed down to free up resource, etc.</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158</a:t>
            </a:fld>
            <a:endParaRPr lang="en-GB" dirty="0"/>
          </a:p>
        </p:txBody>
      </p:sp>
    </p:spTree>
    <p:extLst>
      <p:ext uri="{BB962C8B-B14F-4D97-AF65-F5344CB8AC3E}">
        <p14:creationId xmlns:p14="http://schemas.microsoft.com/office/powerpoint/2010/main" xmlns="" val="1511287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p30</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162</a:t>
            </a:fld>
            <a:endParaRPr lang="en-US" dirty="0"/>
          </a:p>
        </p:txBody>
      </p:sp>
    </p:spTree>
    <p:extLst>
      <p:ext uri="{BB962C8B-B14F-4D97-AF65-F5344CB8AC3E}">
        <p14:creationId xmlns:p14="http://schemas.microsoft.com/office/powerpoint/2010/main" xmlns="" val="1928347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FB2165E8-B150-48EB-AC57-02E6EC0678B0}" type="slidenum">
              <a:rPr lang="en-AU" smtClean="0"/>
              <a:pPr/>
              <a:t>164</a:t>
            </a:fld>
            <a:endParaRPr lang="en-AU"/>
          </a:p>
        </p:txBody>
      </p:sp>
    </p:spTree>
    <p:extLst>
      <p:ext uri="{BB962C8B-B14F-4D97-AF65-F5344CB8AC3E}">
        <p14:creationId xmlns:p14="http://schemas.microsoft.com/office/powerpoint/2010/main" xmlns="" val="12530974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5" name="Rectangle 3"/>
          <p:cNvSpPr>
            <a:spLocks noChangeArrowheads="1"/>
          </p:cNvSpPr>
          <p:nvPr/>
        </p:nvSpPr>
        <p:spPr bwMode="auto">
          <a:xfrm>
            <a:off x="149957" y="357003"/>
            <a:ext cx="7015987" cy="701339"/>
          </a:xfrm>
          <a:prstGeom prst="rect">
            <a:avLst/>
          </a:prstGeom>
          <a:noFill/>
          <a:ln w="12700" algn="ctr">
            <a:noFill/>
            <a:miter lim="800000"/>
            <a:headEnd/>
            <a:tailEnd/>
          </a:ln>
          <a:effectLst/>
        </p:spPr>
        <p:txBody>
          <a:bodyPr lIns="97251" tIns="48626" rIns="97251" bIns="48626"/>
          <a:lstStyle/>
          <a:p>
            <a:pPr defTabSz="970401">
              <a:spcBef>
                <a:spcPts val="308"/>
              </a:spcBef>
              <a:spcAft>
                <a:spcPts val="308"/>
              </a:spcAft>
            </a:pPr>
            <a:r>
              <a:rPr lang="en-US" sz="1200" b="1" dirty="0"/>
              <a:t>Strategic Planning Assumption: By 2015, 60% of the Fortune 1000 will establish an EPMO to improve the value created by investments in projects and programs.</a:t>
            </a:r>
          </a:p>
        </p:txBody>
      </p:sp>
      <p:sp>
        <p:nvSpPr>
          <p:cNvPr id="5" name="Slide Image Placeholder 4"/>
          <p:cNvSpPr>
            <a:spLocks noGrp="1" noRot="1" noChangeAspect="1"/>
          </p:cNvSpPr>
          <p:nvPr>
            <p:ph type="sldImg"/>
          </p:nvPr>
        </p:nvSpPr>
        <p:spPr>
          <a:xfrm>
            <a:off x="1168400" y="1765300"/>
            <a:ext cx="4978400" cy="3733800"/>
          </a:xfrm>
        </p:spPr>
      </p:sp>
      <p:sp>
        <p:nvSpPr>
          <p:cNvPr id="4" name="Rectangle 3"/>
          <p:cNvSpPr/>
          <p:nvPr/>
        </p:nvSpPr>
        <p:spPr>
          <a:xfrm>
            <a:off x="229306" y="6065478"/>
            <a:ext cx="6838192" cy="1448923"/>
          </a:xfrm>
          <a:prstGeom prst="rect">
            <a:avLst/>
          </a:prstGeom>
        </p:spPr>
        <p:txBody>
          <a:bodyPr wrap="square" lIns="93790" tIns="46895" rIns="93790" bIns="46895">
            <a:spAutoFit/>
          </a:bodyPr>
          <a:lstStyle/>
          <a:p>
            <a:pPr algn="l"/>
            <a:r>
              <a:rPr lang="en-US" sz="1100" dirty="0"/>
              <a:t>Organizations are increasingly concerned with understanding the value that their investment in projects and programs is actually creating.</a:t>
            </a:r>
          </a:p>
          <a:p>
            <a:pPr algn="l"/>
            <a:r>
              <a:rPr lang="en-US" sz="1100" dirty="0"/>
              <a:t>The strategy execution gap has gone from something pundits write about to something companies are actively beginning to close as quickly and effectively as possible.</a:t>
            </a:r>
          </a:p>
          <a:p>
            <a:pPr algn="l"/>
            <a:r>
              <a:rPr lang="en-US" sz="1100" dirty="0"/>
              <a:t>The need to proactively rationalize cross-silo dependencies is driving a need to establish an organization at the enterprise level that is chartered with keeping everyone focused on building toward the same strategic outcome.</a:t>
            </a:r>
          </a:p>
          <a:p>
            <a:pPr algn="l"/>
            <a:r>
              <a:rPr lang="en-US" sz="1100" dirty="0"/>
              <a:t>The economic environment in which organizations find themselves is driving their decision to adopt one of the four common styles of an enterprise PMO (EPMO).</a:t>
            </a:r>
          </a:p>
        </p:txBody>
      </p:sp>
    </p:spTree>
    <p:extLst>
      <p:ext uri="{BB962C8B-B14F-4D97-AF65-F5344CB8AC3E}">
        <p14:creationId xmlns:p14="http://schemas.microsoft.com/office/powerpoint/2010/main" xmlns="" val="2066898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Tree>
    <p:extLst>
      <p:ext uri="{BB962C8B-B14F-4D97-AF65-F5344CB8AC3E}">
        <p14:creationId xmlns:p14="http://schemas.microsoft.com/office/powerpoint/2010/main" xmlns="" val="1720346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6800313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3781738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9"/>
          <p:cNvSpPr>
            <a:spLocks noGrp="1"/>
          </p:cNvSpPr>
          <p:nvPr>
            <p:ph type="sldNum" sz="quarter" idx="12"/>
          </p:nvPr>
        </p:nvSpPr>
        <p:spPr>
          <a:xfrm>
            <a:off x="8305800" y="6490280"/>
            <a:ext cx="8382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a:xfrm>
            <a:off x="152400" y="363140"/>
            <a:ext cx="6400800" cy="838200"/>
          </a:xfrm>
        </p:spPr>
        <p:txBody>
          <a:bodyPr/>
          <a:lstStyle/>
          <a:p>
            <a:r>
              <a:rPr lang="en-US" smtClean="0"/>
              <a:t>Click to edit Master title style</a:t>
            </a:r>
            <a:endParaRPr lang="en-US"/>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20837480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sp>
        <p:nvSpPr>
          <p:cNvPr id="8"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grpSp>
        <p:nvGrpSpPr>
          <p:cNvPr id="13" name="Group 12"/>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43012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1AFC8685-D7AD-AA46-B3B5-335FB992E59A}" type="slidenum">
              <a:rPr lang="en-US" smtClean="0"/>
              <a:pPr/>
              <a:t>‹Nº›</a:t>
            </a:fld>
            <a:endParaRPr lang="en-US"/>
          </a:p>
        </p:txBody>
      </p:sp>
      <p:pic>
        <p:nvPicPr>
          <p:cNvPr id="10" name="Picture 9"/>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1"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2" name="Group 11"/>
          <p:cNvGrpSpPr/>
          <p:nvPr userDrawn="1"/>
        </p:nvGrpSpPr>
        <p:grpSpPr>
          <a:xfrm>
            <a:off x="152400" y="6490747"/>
            <a:ext cx="863600" cy="356457"/>
            <a:chOff x="3048000" y="2133600"/>
            <a:chExt cx="4814577" cy="1925549"/>
          </a:xfrm>
        </p:grpSpPr>
        <p:pic>
          <p:nvPicPr>
            <p:cNvPr id="13" name="Picture 12"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4" name="Picture 13"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5745839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25625"/>
            <a:ext cx="386715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9459371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365125"/>
            <a:ext cx="78867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AFC8685-D7AD-AA46-B3B5-335FB992E59A}" type="slidenum">
              <a:rPr lang="en-US" smtClean="0"/>
              <a:pPr/>
              <a:t>‹Nº›</a:t>
            </a:fld>
            <a:endParaRPr lang="en-US"/>
          </a:p>
        </p:txBody>
      </p:sp>
      <p:pic>
        <p:nvPicPr>
          <p:cNvPr id="13" name="Picture 12"/>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4" name="Footer Placeholder 4"/>
          <p:cNvSpPr>
            <a:spLocks noGrp="1"/>
          </p:cNvSpPr>
          <p:nvPr>
            <p:ph type="ftr" sz="quarter" idx="1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5" name="Group 14"/>
          <p:cNvGrpSpPr/>
          <p:nvPr userDrawn="1"/>
        </p:nvGrpSpPr>
        <p:grpSpPr>
          <a:xfrm>
            <a:off x="152400" y="6490747"/>
            <a:ext cx="863600" cy="356457"/>
            <a:chOff x="3048000" y="2133600"/>
            <a:chExt cx="4814577" cy="1925549"/>
          </a:xfrm>
        </p:grpSpPr>
        <p:pic>
          <p:nvPicPr>
            <p:cNvPr id="16" name="Picture 15"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7" name="Picture 16"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3367829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AFC8685-D7AD-AA46-B3B5-335FB992E59A}" type="slidenum">
              <a:rPr lang="en-US" smtClean="0"/>
              <a:pPr/>
              <a:t>‹Nº›</a:t>
            </a:fld>
            <a:endParaRPr lang="en-US"/>
          </a:p>
        </p:txBody>
      </p:sp>
      <p:pic>
        <p:nvPicPr>
          <p:cNvPr id="9" name="Picture 8"/>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0"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1" name="Group 10"/>
          <p:cNvGrpSpPr/>
          <p:nvPr userDrawn="1"/>
        </p:nvGrpSpPr>
        <p:grpSpPr>
          <a:xfrm>
            <a:off x="152400" y="6490747"/>
            <a:ext cx="863600" cy="356457"/>
            <a:chOff x="3048000" y="2133600"/>
            <a:chExt cx="4814577" cy="1925549"/>
          </a:xfrm>
        </p:grpSpPr>
        <p:pic>
          <p:nvPicPr>
            <p:cNvPr id="12" name="Picture 11"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3" name="Picture 12"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3363694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1AFC8685-D7AD-AA46-B3B5-335FB992E59A}" type="slidenum">
              <a:rPr lang="en-US" smtClean="0"/>
              <a:pPr/>
              <a:t>‹Nº›</a:t>
            </a:fld>
            <a:endParaRPr lang="en-US"/>
          </a:p>
        </p:txBody>
      </p:sp>
      <p:pic>
        <p:nvPicPr>
          <p:cNvPr id="8" name="Picture 7"/>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9"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0" name="Group 9"/>
          <p:cNvGrpSpPr/>
          <p:nvPr userDrawn="1"/>
        </p:nvGrpSpPr>
        <p:grpSpPr>
          <a:xfrm>
            <a:off x="152400" y="6490747"/>
            <a:ext cx="863600" cy="356457"/>
            <a:chOff x="3048000" y="2133600"/>
            <a:chExt cx="4814577" cy="1925549"/>
          </a:xfrm>
        </p:grpSpPr>
        <p:pic>
          <p:nvPicPr>
            <p:cNvPr id="11" name="Picture 10"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2" name="Picture 11"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183899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3686718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080" y="6483243"/>
            <a:ext cx="9144000" cy="379202"/>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AFC8685-D7AD-AA46-B3B5-335FB992E59A}" type="slidenum">
              <a:rPr lang="en-US" smtClean="0"/>
              <a:pPr/>
              <a:t>‹Nº›</a:t>
            </a:fld>
            <a:endParaRPr lang="en-US"/>
          </a:p>
        </p:txBody>
      </p:sp>
      <p:pic>
        <p:nvPicPr>
          <p:cNvPr id="11" name="Picture 10"/>
          <p:cNvPicPr>
            <a:picLocks noChangeAspect="1"/>
          </p:cNvPicPr>
          <p:nvPr userDrawn="1"/>
        </p:nvPicPr>
        <p:blipFill>
          <a:blip r:embed="rId2" cstate="print">
            <a:alphaModFix amt="22000"/>
            <a:extLst>
              <a:ext uri="{28A0092B-C50C-407E-A947-70E740481C1C}">
                <a14:useLocalDpi xmlns:a14="http://schemas.microsoft.com/office/drawing/2010/main" xmlns="" val="0"/>
              </a:ext>
            </a:extLst>
          </a:blip>
          <a:stretch>
            <a:fillRect/>
          </a:stretch>
        </p:blipFill>
        <p:spPr>
          <a:xfrm>
            <a:off x="-133160" y="0"/>
            <a:ext cx="5200460" cy="6858000"/>
          </a:xfrm>
          <a:prstGeom prst="rect">
            <a:avLst/>
          </a:prstGeom>
        </p:spPr>
      </p:pic>
      <p:sp>
        <p:nvSpPr>
          <p:cNvPr id="12" name="Footer Placeholder 4"/>
          <p:cNvSpPr>
            <a:spLocks noGrp="1"/>
          </p:cNvSpPr>
          <p:nvPr>
            <p:ph type="ftr" sz="quarter" idx="3"/>
          </p:nvPr>
        </p:nvSpPr>
        <p:spPr>
          <a:xfrm>
            <a:off x="112395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grpSp>
        <p:nvGrpSpPr>
          <p:cNvPr id="13" name="Group 12"/>
          <p:cNvGrpSpPr/>
          <p:nvPr userDrawn="1"/>
        </p:nvGrpSpPr>
        <p:grpSpPr>
          <a:xfrm>
            <a:off x="152400" y="6490747"/>
            <a:ext cx="863600" cy="356457"/>
            <a:chOff x="3048000" y="2133600"/>
            <a:chExt cx="4814577" cy="1925549"/>
          </a:xfrm>
        </p:grpSpPr>
        <p:pic>
          <p:nvPicPr>
            <p:cNvPr id="14" name="Picture 13" descr="PRiSM Logo Final.psd"/>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5" name="Picture 14" descr="practitioner.png"/>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grpSp>
    </p:spTree>
    <p:extLst>
      <p:ext uri="{BB962C8B-B14F-4D97-AF65-F5344CB8AC3E}">
        <p14:creationId xmlns:p14="http://schemas.microsoft.com/office/powerpoint/2010/main" xmlns="" val="15703727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5486400" cy="85407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447800"/>
            <a:ext cx="7886700" cy="4729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0281"/>
            <a:ext cx="27622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Global 2009-2016</a:t>
            </a:r>
            <a:endParaRPr lang="en-US" dirty="0"/>
          </a:p>
        </p:txBody>
      </p:sp>
      <p:sp>
        <p:nvSpPr>
          <p:cNvPr id="6" name="Slide Number Placeholder 5"/>
          <p:cNvSpPr>
            <a:spLocks noGrp="1"/>
          </p:cNvSpPr>
          <p:nvPr>
            <p:ph type="sldNum" sz="quarter" idx="4"/>
          </p:nvPr>
        </p:nvSpPr>
        <p:spPr>
          <a:xfrm>
            <a:off x="8305800" y="649287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C8685-D7AD-AA46-B3B5-335FB992E59A}" type="slidenum">
              <a:rPr lang="en-US" smtClean="0"/>
              <a:pPr/>
              <a:t>‹Nº›</a:t>
            </a:fld>
            <a:endParaRPr lang="en-US"/>
          </a:p>
        </p:txBody>
      </p:sp>
    </p:spTree>
    <p:extLst>
      <p:ext uri="{BB962C8B-B14F-4D97-AF65-F5344CB8AC3E}">
        <p14:creationId xmlns:p14="http://schemas.microsoft.com/office/powerpoint/2010/main" xmlns="" val="1485747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tiff"/><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6.wmf"/></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18.jpeg"/></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image" Target="../media/image3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9.tiff"/></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34.jpeg"/><Relationship Id="rId7" Type="http://schemas.openxmlformats.org/officeDocument/2006/relationships/diagramColors" Target="../diagrams/colors15.xm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2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2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8.png"/></Relationships>
</file>

<file path=ppt/slides/_rels/slide2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Documento_de_Microsoft_Office_Word5.docx"/></Relationships>
</file>

<file path=ppt/slides/_rels/slide26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package" Target="../embeddings/Documento_de_Microsoft_Office_Word6.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2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2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7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2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2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2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6.png"/><Relationship Id="rId5" Type="http://schemas.openxmlformats.org/officeDocument/2006/relationships/diagramQuickStyle" Target="../diagrams/quickStyle3.xml"/><Relationship Id="rId10" Type="http://schemas.openxmlformats.org/officeDocument/2006/relationships/image" Target="../media/image55.png"/><Relationship Id="rId4" Type="http://schemas.openxmlformats.org/officeDocument/2006/relationships/diagramLayout" Target="../diagrams/layout3.xml"/><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www.globalreporting.org/" TargetMode="Externa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56.png"/><Relationship Id="rId5" Type="http://schemas.openxmlformats.org/officeDocument/2006/relationships/diagramQuickStyle" Target="../diagrams/quickStyle6.xml"/><Relationship Id="rId10" Type="http://schemas.openxmlformats.org/officeDocument/2006/relationships/image" Target="../media/image55.png"/><Relationship Id="rId4" Type="http://schemas.openxmlformats.org/officeDocument/2006/relationships/diagramLayout" Target="../diagrams/layout6.xml"/><Relationship Id="rId9"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www.globalreporting.org/" TargetMode="Externa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greenprojectmanagement.org/human-rights-policy" TargetMode="External"/><Relationship Id="rId7" Type="http://schemas.openxmlformats.org/officeDocument/2006/relationships/hyperlink" Target="http://www.greenprojectmanagement.org/the-gpm-reference-guide-to-sustainability-in-project-managemen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www.greenprojectmanagement.org/the-p5-standard" TargetMode="External"/><Relationship Id="rId5" Type="http://schemas.openxmlformats.org/officeDocument/2006/relationships/hyperlink" Target="http://www.greenprojectmanagement.org/code-of-ethics/supplier-and-partner-code-of-conduct" TargetMode="External"/><Relationship Id="rId4" Type="http://schemas.openxmlformats.org/officeDocument/2006/relationships/hyperlink" Target="http://www.greenprojectmanagement.org/principles-for-sustainable-change-delivery"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media/media3.mp4"/><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tiff"/></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smtClean="0">
                <a:solidFill>
                  <a:schemeClr val="bg1">
                    <a:lumMod val="65000"/>
                  </a:schemeClr>
                </a:solidFill>
              </a:rPr>
              <a:t>Introduction</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smtClean="0">
                <a:solidFill>
                  <a:schemeClr val="bg1">
                    <a:lumMod val="65000"/>
                  </a:schemeClr>
                </a:solidFill>
              </a:rPr>
              <a:t>Release 6</a:t>
            </a:r>
            <a:endParaRPr lang="en-US">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54075"/>
          </a:xfrm>
        </p:spPr>
        <p:txBody>
          <a:bodyPr>
            <a:normAutofit/>
          </a:bodyPr>
          <a:lstStyle/>
          <a:p>
            <a:r>
              <a:rPr lang="en-US" dirty="0" smtClean="0"/>
              <a:t>We are making a difference</a:t>
            </a:r>
            <a:endParaRPr lang="en-US" dirty="0"/>
          </a:p>
        </p:txBody>
      </p:sp>
      <p:pic>
        <p:nvPicPr>
          <p:cNvPr id="3" name="Picture 2"/>
          <p:cNvPicPr>
            <a:picLocks noChangeAspect="1"/>
          </p:cNvPicPr>
          <p:nvPr/>
        </p:nvPicPr>
        <p:blipFill>
          <a:blip r:embed="rId3" cstate="print"/>
          <a:stretch>
            <a:fillRect/>
          </a:stretch>
        </p:blipFill>
        <p:spPr>
          <a:xfrm>
            <a:off x="152400" y="1524000"/>
            <a:ext cx="5294738" cy="262255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624513" y="1524000"/>
            <a:ext cx="3511364" cy="2622550"/>
          </a:xfrm>
          <a:prstGeom prst="rect">
            <a:avLst/>
          </a:prstGeom>
        </p:spPr>
      </p:pic>
      <p:sp>
        <p:nvSpPr>
          <p:cNvPr id="7" name="TextBox 6"/>
          <p:cNvSpPr txBox="1"/>
          <p:nvPr/>
        </p:nvSpPr>
        <p:spPr>
          <a:xfrm>
            <a:off x="329775" y="4146550"/>
            <a:ext cx="3367973" cy="369332"/>
          </a:xfrm>
          <a:prstGeom prst="rect">
            <a:avLst/>
          </a:prstGeom>
          <a:noFill/>
        </p:spPr>
        <p:txBody>
          <a:bodyPr wrap="none" rtlCol="0">
            <a:spAutoFit/>
          </a:bodyPr>
          <a:lstStyle/>
          <a:p>
            <a:r>
              <a:rPr lang="en-US" dirty="0" smtClean="0"/>
              <a:t>Mbabane. Swaziland Shanty Town</a:t>
            </a:r>
            <a:endParaRPr lang="en-US" dirty="0"/>
          </a:p>
        </p:txBody>
      </p:sp>
      <p:sp>
        <p:nvSpPr>
          <p:cNvPr id="9" name="Rounded Rectangular Callout 8"/>
          <p:cNvSpPr/>
          <p:nvPr/>
        </p:nvSpPr>
        <p:spPr>
          <a:xfrm>
            <a:off x="609600" y="4800600"/>
            <a:ext cx="7543800" cy="1200329"/>
          </a:xfrm>
          <a:prstGeom prst="wedgeRoundRectCallout">
            <a:avLst>
              <a:gd name="adj1" fmla="val 45832"/>
              <a:gd name="adj2" fmla="val -23057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t>
            </a:r>
            <a:r>
              <a:rPr lang="en-US" dirty="0" err="1"/>
              <a:t>LEDtek’s</a:t>
            </a:r>
            <a:r>
              <a:rPr lang="en-US" dirty="0"/>
              <a:t> attention to managing the aspects of the design phase, with particular emphasis on the incorporation of sustainability methodologies as per </a:t>
            </a:r>
            <a:r>
              <a:rPr lang="en-US" dirty="0" err="1"/>
              <a:t>PRiSM</a:t>
            </a:r>
            <a:r>
              <a:rPr lang="en-US" dirty="0"/>
              <a:t>, combined to produce the effective outcome of the project, meeting all the criteria.” </a:t>
            </a:r>
          </a:p>
        </p:txBody>
      </p:sp>
    </p:spTree>
    <p:extLst>
      <p:ext uri="{BB962C8B-B14F-4D97-AF65-F5344CB8AC3E}">
        <p14:creationId xmlns:p14="http://schemas.microsoft.com/office/powerpoint/2010/main" xmlns="" val="14587345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90115"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90116"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0117"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90118"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sp>
        <p:nvSpPr>
          <p:cNvPr id="90125" name="Rectangle 2"/>
          <p:cNvSpPr>
            <a:spLocks noGrp="1" noChangeArrowheads="1"/>
          </p:cNvSpPr>
          <p:nvPr>
            <p:ph type="title"/>
          </p:nvPr>
        </p:nvSpPr>
        <p:spPr>
          <a:xfrm>
            <a:off x="492370" y="0"/>
            <a:ext cx="7024744" cy="1143000"/>
          </a:xfrm>
        </p:spPr>
        <p:txBody>
          <a:bodyPr/>
          <a:lstStyle/>
          <a:p>
            <a:r>
              <a:rPr lang="en-US" dirty="0" smtClean="0"/>
              <a:t>What is an EMS?</a:t>
            </a:r>
          </a:p>
        </p:txBody>
      </p:sp>
      <p:pic>
        <p:nvPicPr>
          <p:cNvPr id="8194" name="Picture 2" descr="http://mljconsulting.com/wp-content/uploads/PlanDoCheckAc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100</a:t>
            </a:fld>
            <a:endParaRPr lang="en-US" dirty="0"/>
          </a:p>
        </p:txBody>
      </p:sp>
    </p:spTree>
    <p:extLst>
      <p:ext uri="{BB962C8B-B14F-4D97-AF65-F5344CB8AC3E}">
        <p14:creationId xmlns="" xmlns:p14="http://schemas.microsoft.com/office/powerpoint/2010/main" val="13947015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8335107"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101</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 xmlns:p14="http://schemas.microsoft.com/office/powerpoint/2010/main" val="4128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4100"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101" name="4 CuadroTexto"/>
          <p:cNvSpPr txBox="1">
            <a:spLocks noChangeArrowheads="1"/>
          </p:cNvSpPr>
          <p:nvPr/>
        </p:nvSpPr>
        <p:spPr bwMode="auto">
          <a:xfrm>
            <a:off x="399257" y="1447800"/>
            <a:ext cx="8316912" cy="364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b="1" dirty="0"/>
              <a:t>ISO 50001 gives organizations the requirements for energy management systems </a:t>
            </a:r>
            <a:r>
              <a:rPr lang="es-ES" b="1" dirty="0"/>
              <a:t>(EnMS)</a:t>
            </a:r>
          </a:p>
          <a:p>
            <a:pPr eaLnBrk="1" hangingPunct="1">
              <a:lnSpc>
                <a:spcPct val="150000"/>
              </a:lnSpc>
            </a:pPr>
            <a:endParaRPr lang="es-AR" dirty="0"/>
          </a:p>
          <a:p>
            <a:pPr marL="342900" indent="-342900" eaLnBrk="1" hangingPunct="1">
              <a:buFont typeface="Wingdings" charset="2"/>
              <a:buChar char="q"/>
            </a:pPr>
            <a:r>
              <a:rPr lang="en-US" sz="2000" b="1" dirty="0" smtClean="0">
                <a:latin typeface="+mn-lt"/>
              </a:rPr>
              <a:t>Provides a framework for </a:t>
            </a:r>
            <a:endParaRPr lang="en-US" sz="2000" b="1" dirty="0">
              <a:latin typeface="+mn-lt"/>
            </a:endParaRPr>
          </a:p>
          <a:p>
            <a:pPr eaLnBrk="1" hangingPunct="1"/>
            <a:endParaRPr lang="en-US" dirty="0"/>
          </a:p>
          <a:p>
            <a:pPr lvl="1" eaLnBrk="1" hangingPunct="1">
              <a:lnSpc>
                <a:spcPct val="150000"/>
              </a:lnSpc>
              <a:buFont typeface="Wingdings" pitchFamily="2" charset="2"/>
              <a:buChar char="ü"/>
            </a:pPr>
            <a:r>
              <a:rPr lang="en-US" dirty="0"/>
              <a:t> </a:t>
            </a:r>
            <a:r>
              <a:rPr lang="en-US" dirty="0" smtClean="0"/>
              <a:t>Industrial </a:t>
            </a:r>
            <a:r>
              <a:rPr lang="en-US" dirty="0"/>
              <a:t>plants </a:t>
            </a:r>
          </a:p>
          <a:p>
            <a:pPr lvl="1" eaLnBrk="1" hangingPunct="1">
              <a:lnSpc>
                <a:spcPct val="150000"/>
              </a:lnSpc>
              <a:buFont typeface="Wingdings" pitchFamily="2" charset="2"/>
              <a:buChar char="ü"/>
            </a:pPr>
            <a:r>
              <a:rPr lang="en-US" dirty="0"/>
              <a:t> Commercial </a:t>
            </a:r>
          </a:p>
          <a:p>
            <a:pPr lvl="1" eaLnBrk="1" hangingPunct="1">
              <a:lnSpc>
                <a:spcPct val="150000"/>
              </a:lnSpc>
              <a:buFont typeface="Wingdings" pitchFamily="2" charset="2"/>
              <a:buChar char="ü"/>
            </a:pPr>
            <a:r>
              <a:rPr lang="en-US" dirty="0"/>
              <a:t> </a:t>
            </a:r>
            <a:r>
              <a:rPr lang="en-US" dirty="0" smtClean="0"/>
              <a:t>Institutional </a:t>
            </a:r>
            <a:r>
              <a:rPr lang="en-US" dirty="0"/>
              <a:t>and governmental facilities</a:t>
            </a:r>
          </a:p>
          <a:p>
            <a:pPr lvl="1" eaLnBrk="1" hangingPunct="1">
              <a:lnSpc>
                <a:spcPct val="150000"/>
              </a:lnSpc>
              <a:buFont typeface="Wingdings" pitchFamily="2" charset="2"/>
              <a:buChar char="ü"/>
            </a:pPr>
            <a:r>
              <a:rPr lang="en-US" dirty="0"/>
              <a:t> </a:t>
            </a:r>
            <a:r>
              <a:rPr lang="en-US" dirty="0" smtClean="0"/>
              <a:t>Entire </a:t>
            </a:r>
            <a:r>
              <a:rPr lang="en-US" dirty="0"/>
              <a:t>organizations to manage </a:t>
            </a:r>
            <a:r>
              <a:rPr lang="en-US" dirty="0" smtClean="0"/>
              <a:t>energy</a:t>
            </a:r>
            <a:endParaRPr lang="en-US" dirty="0"/>
          </a:p>
        </p:txBody>
      </p:sp>
      <p:sp>
        <p:nvSpPr>
          <p:cNvPr id="10" name="Title 6"/>
          <p:cNvSpPr>
            <a:spLocks noGrp="1"/>
          </p:cNvSpPr>
          <p:nvPr>
            <p:ph type="title"/>
          </p:nvPr>
        </p:nvSpPr>
        <p:spPr>
          <a:xfrm>
            <a:off x="395288" y="0"/>
            <a:ext cx="8748712" cy="990600"/>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kern="1200" dirty="0" smtClean="0">
                <a:solidFill>
                  <a:schemeClr val="tx1"/>
                </a:solidFill>
                <a:effectLst/>
              </a:rPr>
              <a:t>ISO 50001: 2011 </a:t>
            </a:r>
            <a:r>
              <a:rPr lang="es-ES" kern="1200" dirty="0" smtClean="0">
                <a:solidFill>
                  <a:schemeClr val="tx1"/>
                </a:solidFill>
                <a:effectLst/>
              </a:rPr>
              <a:t>Energy Management Systems</a:t>
            </a:r>
            <a:endParaRPr lang="en-US" dirty="0" smtClean="0">
              <a:solidFill>
                <a:schemeClr val="tx1"/>
              </a:solidFill>
              <a:effectLst/>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102</a:t>
            </a:fld>
            <a:endParaRPr lang="en-US" dirty="0"/>
          </a:p>
        </p:txBody>
      </p:sp>
      <p:pic>
        <p:nvPicPr>
          <p:cNvPr id="8" name="Picture 7"/>
          <p:cNvPicPr>
            <a:picLocks noChangeAspect="1"/>
          </p:cNvPicPr>
          <p:nvPr/>
        </p:nvPicPr>
        <p:blipFill>
          <a:blip r:embed="rId3" cstate="print"/>
          <a:stretch>
            <a:fillRect/>
          </a:stretch>
        </p:blipFill>
        <p:spPr>
          <a:xfrm>
            <a:off x="6822831" y="2133600"/>
            <a:ext cx="1563626" cy="2133600"/>
          </a:xfrm>
          <a:prstGeom prst="rect">
            <a:avLst/>
          </a:prstGeom>
        </p:spPr>
      </p:pic>
    </p:spTree>
    <p:extLst>
      <p:ext uri="{BB962C8B-B14F-4D97-AF65-F5344CB8AC3E}">
        <p14:creationId xmlns="" xmlns:p14="http://schemas.microsoft.com/office/powerpoint/2010/main" val="12895325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3947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pPr>
            <a:r>
              <a:rPr lang="en-US" sz="2400" b="1" dirty="0">
                <a:latin typeface="+mj-lt"/>
              </a:rPr>
              <a:t>ISO 50001 — Why is it important ?</a:t>
            </a:r>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normAutofit fontScale="9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103</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 xmlns:p14="http://schemas.microsoft.com/office/powerpoint/2010/main" val="4482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228600" y="152400"/>
            <a:ext cx="8792308" cy="762000"/>
          </a:xfrm>
        </p:spPr>
        <p:txBody>
          <a:bodyPr>
            <a:normAutofit/>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00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a:t>
            </a:r>
            <a:r>
              <a:rPr lang="en-US" dirty="0" smtClean="0"/>
              <a:t>Process, etc. </a:t>
            </a:r>
            <a:endParaRPr lang="en-US" dirty="0"/>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104</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 xmlns:p14="http://schemas.microsoft.com/office/powerpoint/2010/main" val="3639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8610600" cy="1143000"/>
          </a:xfrm>
        </p:spPr>
        <p:txBody>
          <a:bodyPr/>
          <a:lstStyle/>
          <a:p>
            <a:r>
              <a:rPr lang="en-US" sz="2800" dirty="0" smtClean="0"/>
              <a:t>Principles of Quality Management (ISO 9001:2015)</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smtClean="0"/>
              <a:t>Leadership</a:t>
            </a:r>
            <a:endParaRPr lang="en-US" sz="2400" dirty="0"/>
          </a:p>
          <a:p>
            <a:r>
              <a:rPr lang="en-US" sz="2400" dirty="0" smtClean="0"/>
              <a:t>Engagement </a:t>
            </a:r>
            <a:r>
              <a:rPr lang="en-US" sz="2400" dirty="0"/>
              <a:t>of people</a:t>
            </a:r>
          </a:p>
          <a:p>
            <a:r>
              <a:rPr lang="en-US" sz="2400" dirty="0"/>
              <a:t>Process </a:t>
            </a:r>
            <a:r>
              <a:rPr lang="en-US" sz="2400" dirty="0" smtClean="0"/>
              <a:t>approach</a:t>
            </a:r>
            <a:endParaRPr lang="en-US" sz="2400" dirty="0"/>
          </a:p>
          <a:p>
            <a:r>
              <a:rPr lang="en-US" sz="2400" dirty="0" smtClean="0"/>
              <a:t>Improvement</a:t>
            </a:r>
          </a:p>
          <a:p>
            <a:r>
              <a:rPr lang="es-ES" sz="2400" dirty="0" err="1" smtClean="0"/>
              <a:t>Evidence-based</a:t>
            </a:r>
            <a:r>
              <a:rPr lang="es-ES" sz="2400" dirty="0" smtClean="0"/>
              <a:t> </a:t>
            </a:r>
            <a:r>
              <a:rPr lang="es-ES" sz="2400" dirty="0" err="1" smtClean="0"/>
              <a:t>decision</a:t>
            </a:r>
            <a:r>
              <a:rPr lang="es-ES" sz="2400" dirty="0" smtClean="0"/>
              <a:t> </a:t>
            </a:r>
            <a:r>
              <a:rPr lang="es-ES" sz="2400" dirty="0" err="1" smtClean="0"/>
              <a:t>making</a:t>
            </a:r>
            <a:endParaRPr lang="en-US" sz="2400" dirty="0"/>
          </a:p>
          <a:p>
            <a:r>
              <a:rPr lang="es-ES" sz="2400" dirty="0" err="1" smtClean="0"/>
              <a:t>Relationship</a:t>
            </a:r>
            <a:r>
              <a:rPr lang="es-ES" sz="2400" dirty="0" smtClean="0"/>
              <a:t> </a:t>
            </a:r>
            <a:r>
              <a:rPr lang="es-ES" sz="2400" dirty="0" err="1" smtClean="0"/>
              <a:t>management</a:t>
            </a:r>
            <a:endParaRPr lang="en-US" sz="2400" dirty="0"/>
          </a:p>
        </p:txBody>
      </p:sp>
      <p:pic>
        <p:nvPicPr>
          <p:cNvPr id="16385" name="Picture 1" descr="C:\Users\jbcaaa\AppData\Local\Microsoft\Windows\Temporary Internet Files\Content.IE5\JPITFX1S\MP900439394[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02767" y="1992086"/>
            <a:ext cx="2541233" cy="380641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317014" y="4724400"/>
            <a:ext cx="1662113" cy="1200329"/>
          </a:xfrm>
          <a:prstGeom prst="rect">
            <a:avLst/>
          </a:prstGeom>
          <a:noFill/>
        </p:spPr>
        <p:txBody>
          <a:bodyPr wrap="square" rtlCol="0">
            <a:spAutoFit/>
          </a:bodyPr>
          <a:lstStyle/>
          <a:p>
            <a:r>
              <a:rPr lang="en-US" dirty="0" smtClean="0"/>
              <a:t>Look for this again during Project Quality Management!</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 xmlns:p14="http://schemas.microsoft.com/office/powerpoint/2010/main" val="13670172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smtClean="0"/>
              <a:t>The Current PM Challenge</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pic>
        <p:nvPicPr>
          <p:cNvPr id="6" name="Picture 5"/>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172200" y="11430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 xmlns:p14="http://schemas.microsoft.com/office/powerpoint/2010/main" val="16788315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2293"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12294" name="Text Box 7"/>
          <p:cNvSpPr txBox="1">
            <a:spLocks noChangeArrowheads="1"/>
          </p:cNvSpPr>
          <p:nvPr/>
        </p:nvSpPr>
        <p:spPr bwMode="auto">
          <a:xfrm>
            <a:off x="457200" y="1196975"/>
            <a:ext cx="6399212"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SzPct val="140000"/>
            </a:pPr>
            <a:r>
              <a:rPr lang="es-ES_tradnl" b="1" dirty="0" smtClean="0"/>
              <a:t>Definitions</a:t>
            </a:r>
            <a:r>
              <a:rPr lang="es-ES_tradnl" dirty="0" smtClean="0"/>
              <a:t> </a:t>
            </a:r>
            <a:r>
              <a:rPr lang="es-ES_tradnl" sz="2000" b="1" dirty="0" smtClean="0">
                <a:latin typeface="+mj-lt"/>
              </a:rPr>
              <a:t>(ISO </a:t>
            </a:r>
            <a:r>
              <a:rPr lang="es-ES_tradnl" sz="2000" b="1" dirty="0">
                <a:latin typeface="+mj-lt"/>
              </a:rPr>
              <a:t>9000:2005)</a:t>
            </a:r>
            <a:endParaRPr lang="es-ES" sz="2000" b="1" dirty="0">
              <a:latin typeface="+mj-lt"/>
            </a:endParaRPr>
          </a:p>
        </p:txBody>
      </p:sp>
      <p:sp>
        <p:nvSpPr>
          <p:cNvPr id="2" name="Title 1"/>
          <p:cNvSpPr>
            <a:spLocks noGrp="1"/>
          </p:cNvSpPr>
          <p:nvPr>
            <p:ph type="title"/>
          </p:nvPr>
        </p:nvSpPr>
        <p:spPr/>
        <p:txBody>
          <a:bodyPr/>
          <a:lstStyle/>
          <a:p>
            <a:r>
              <a:rPr lang="en-US" b="1" dirty="0" smtClean="0"/>
              <a:t>Internal Audits</a:t>
            </a:r>
            <a:endParaRPr lang="en-US" b="1" dirty="0"/>
          </a:p>
        </p:txBody>
      </p:sp>
      <p:sp>
        <p:nvSpPr>
          <p:cNvPr id="3" name="Content Placeholder 2"/>
          <p:cNvSpPr>
            <a:spLocks noGrp="1"/>
          </p:cNvSpPr>
          <p:nvPr>
            <p:ph idx="1"/>
          </p:nvPr>
        </p:nvSpPr>
        <p:spPr>
          <a:xfrm>
            <a:off x="492369" y="1752600"/>
            <a:ext cx="5591908" cy="4525963"/>
          </a:xfrm>
        </p:spPr>
        <p:txBody>
          <a:bodyPr>
            <a:normAutofit/>
          </a:bodyPr>
          <a:lstStyle/>
          <a:p>
            <a:pPr marL="0" indent="0">
              <a:buNone/>
            </a:pPr>
            <a:r>
              <a:rPr lang="en-US" sz="2000" b="0" dirty="0"/>
              <a:t>"A systematic, independent and documented process for obtaining audit evidence of</a:t>
            </a:r>
          </a:p>
          <a:p>
            <a:r>
              <a:rPr lang="en-US" sz="2000" b="0" u="sng" dirty="0"/>
              <a:t>Audit Evidence</a:t>
            </a:r>
            <a:r>
              <a:rPr lang="en-US" sz="2000" b="0" dirty="0"/>
              <a:t>: Records, statements of fact or other information relevant to the audit criteria and </a:t>
            </a:r>
            <a:r>
              <a:rPr lang="en-US" sz="2000" b="0" dirty="0" smtClean="0"/>
              <a:t>verifiable</a:t>
            </a:r>
            <a:br>
              <a:rPr lang="en-US" sz="2000" b="0" dirty="0" smtClean="0"/>
            </a:br>
            <a:endParaRPr lang="en-US" sz="2000" b="0" dirty="0" smtClean="0"/>
          </a:p>
          <a:p>
            <a:pPr marL="0" indent="0">
              <a:buNone/>
            </a:pPr>
            <a:r>
              <a:rPr lang="en-US" sz="2000" b="0" dirty="0"/>
              <a:t>... And evaluating it objectively to determine the extent to which they meet the criteria for audit </a:t>
            </a:r>
            <a:r>
              <a:rPr lang="en-US" sz="2000" b="0" dirty="0" smtClean="0"/>
              <a:t>“</a:t>
            </a:r>
          </a:p>
          <a:p>
            <a:pPr marL="0" indent="0">
              <a:buNone/>
            </a:pPr>
            <a:r>
              <a:rPr lang="en-US" sz="2000" b="0" dirty="0"/>
              <a:t>Audit Criteria: A set of policies, procedures or requirements.</a:t>
            </a:r>
          </a:p>
          <a:p>
            <a:pPr marL="0" indent="0">
              <a:buNone/>
            </a:pPr>
            <a:r>
              <a:rPr lang="en-US" sz="2000" b="0" dirty="0"/>
              <a:t>(They are used as a benchmark against which we compare the evidence of the audit)</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107</a:t>
            </a:fld>
            <a:endParaRPr lang="en-US" dirty="0"/>
          </a:p>
        </p:txBody>
      </p:sp>
      <p:pic>
        <p:nvPicPr>
          <p:cNvPr id="8" name="Picture 7"/>
          <p:cNvPicPr>
            <a:picLocks noChangeAspect="1"/>
          </p:cNvPicPr>
          <p:nvPr/>
        </p:nvPicPr>
        <p:blipFill>
          <a:blip r:embed="rId2" cstate="print"/>
          <a:stretch>
            <a:fillRect/>
          </a:stretch>
        </p:blipFill>
        <p:spPr>
          <a:xfrm>
            <a:off x="6471139" y="1905000"/>
            <a:ext cx="2039815" cy="2209800"/>
          </a:xfrm>
          <a:prstGeom prst="rect">
            <a:avLst/>
          </a:prstGeom>
        </p:spPr>
      </p:pic>
    </p:spTree>
    <p:extLst>
      <p:ext uri="{BB962C8B-B14F-4D97-AF65-F5344CB8AC3E}">
        <p14:creationId xmlns="" xmlns:p14="http://schemas.microsoft.com/office/powerpoint/2010/main" val="2602914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Internal Audits</a:t>
            </a:r>
          </a:p>
        </p:txBody>
      </p:sp>
      <p:sp>
        <p:nvSpPr>
          <p:cNvPr id="3" name="Content Placeholder 2"/>
          <p:cNvSpPr>
            <a:spLocks noGrp="1"/>
          </p:cNvSpPr>
          <p:nvPr>
            <p:ph idx="1"/>
          </p:nvPr>
        </p:nvSpPr>
        <p:spPr>
          <a:xfrm>
            <a:off x="281354" y="1676400"/>
            <a:ext cx="5884985" cy="3048000"/>
          </a:xfrm>
        </p:spPr>
        <p:txBody>
          <a:bodyPr>
            <a:normAutofit/>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108</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 xmlns:p14="http://schemas.microsoft.com/office/powerpoint/2010/main" val="2938414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3200399"/>
          </a:xfrm>
        </p:spPr>
        <p:txBody>
          <a:bodyPr>
            <a:normAutofit fontScale="92500" lnSpcReduction="10000"/>
          </a:bodyPr>
          <a:lstStyle/>
          <a:p>
            <a:r>
              <a:rPr lang="en-US" dirty="0" smtClean="0"/>
              <a:t>The International </a:t>
            </a:r>
            <a:r>
              <a:rPr lang="en-US" dirty="0"/>
              <a:t>Standard </a:t>
            </a:r>
            <a:r>
              <a:rPr lang="en-US" dirty="0" smtClean="0"/>
              <a:t>that is used for managing </a:t>
            </a:r>
            <a:r>
              <a:rPr lang="en-US" dirty="0"/>
              <a:t>physical assets in particular, but </a:t>
            </a:r>
            <a:r>
              <a:rPr lang="en-US" dirty="0" smtClean="0"/>
              <a:t>can </a:t>
            </a:r>
            <a:r>
              <a:rPr lang="en-US" dirty="0"/>
              <a:t>also be applied to other asset types</a:t>
            </a:r>
            <a:r>
              <a:rPr lang="en-US" dirty="0" smtClean="0"/>
              <a:t>.</a:t>
            </a:r>
          </a:p>
          <a:p>
            <a:r>
              <a:rPr lang="en-US" dirty="0" smtClean="0"/>
              <a:t>Project managers must be responsible for the entire asset lifecycle and therefor understand how the asset (product) will be managed after it leaves the project lifecycle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109</a:t>
            </a:fld>
            <a:endParaRPr lang="en-US" dirty="0"/>
          </a:p>
        </p:txBody>
      </p:sp>
      <p:sp>
        <p:nvSpPr>
          <p:cNvPr id="4" name="Title 3"/>
          <p:cNvSpPr>
            <a:spLocks noGrp="1"/>
          </p:cNvSpPr>
          <p:nvPr>
            <p:ph type="title"/>
          </p:nvPr>
        </p:nvSpPr>
        <p:spPr/>
        <p:txBody>
          <a:bodyPr/>
          <a:lstStyle/>
          <a:p>
            <a:r>
              <a:rPr lang="en-US" dirty="0" smtClean="0"/>
              <a:t>What is ISO 55000?</a:t>
            </a:r>
            <a:endParaRPr lang="en-US" dirty="0"/>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smtClean="0">
                <a:solidFill>
                  <a:srgbClr val="3366FF"/>
                </a:solidFill>
              </a:rPr>
              <a:t>55000</a:t>
            </a:r>
            <a:endParaRPr lang="en-US" sz="2000" dirty="0">
              <a:solidFill>
                <a:srgbClr val="3366FF"/>
              </a:solidFill>
            </a:endParaRPr>
          </a:p>
        </p:txBody>
      </p:sp>
    </p:spTree>
    <p:extLst>
      <p:ext uri="{BB962C8B-B14F-4D97-AF65-F5344CB8AC3E}">
        <p14:creationId xmlns="" xmlns:p14="http://schemas.microsoft.com/office/powerpoint/2010/main" val="68407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Borneo - Sarawak</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61912"/>
            <a:ext cx="9144000" cy="1460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5400" y="1547812"/>
            <a:ext cx="4639098" cy="12827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5399" y="2855912"/>
            <a:ext cx="3267155" cy="3544888"/>
          </a:xfrm>
          <a:prstGeom prst="rect">
            <a:avLst/>
          </a:prstGeom>
        </p:spPr>
      </p:pic>
      <p:sp>
        <p:nvSpPr>
          <p:cNvPr id="7" name="Rounded Rectangular Callout 6"/>
          <p:cNvSpPr/>
          <p:nvPr/>
        </p:nvSpPr>
        <p:spPr>
          <a:xfrm>
            <a:off x="4419600" y="1905000"/>
            <a:ext cx="4648200" cy="4279900"/>
          </a:xfrm>
          <a:prstGeom prst="wedgeRoundRectCallout">
            <a:avLst>
              <a:gd name="adj1" fmla="val -99082"/>
              <a:gd name="adj2" fmla="val 4024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 private sector must play its part in observing laws. I urge business leaders and project managers to assume the responsibility, ensuring resources are used in a way that they do not compromise the needs of future generations,” </a:t>
            </a:r>
            <a:r>
              <a:rPr lang="en-US" sz="1600" dirty="0" err="1"/>
              <a:t>Talif</a:t>
            </a:r>
            <a:r>
              <a:rPr lang="en-US" sz="1600" dirty="0"/>
              <a:t> said at the launch of green project management </a:t>
            </a:r>
            <a:r>
              <a:rPr lang="en-US" sz="1600" dirty="0" smtClean="0"/>
              <a:t>programs </a:t>
            </a:r>
            <a:r>
              <a:rPr lang="en-US" sz="1600" dirty="0"/>
              <a:t>here recently.</a:t>
            </a:r>
          </a:p>
          <a:p>
            <a:endParaRPr lang="en-US" sz="1600" dirty="0"/>
          </a:p>
          <a:p>
            <a:r>
              <a:rPr lang="en-US" sz="1600" dirty="0"/>
              <a:t>He said the business community tended to focus on “one P” when considering the health of a company. “They only look at the P representing profit at the expense of the planet and the people living on it.”</a:t>
            </a:r>
          </a:p>
          <a:p>
            <a:r>
              <a:rPr lang="en-US" sz="1600" dirty="0"/>
              <a:t>A recent survey showed that up to 64% of business leaders did not understand how to improve project sustainability, he said.</a:t>
            </a:r>
          </a:p>
        </p:txBody>
      </p:sp>
      <p:sp>
        <p:nvSpPr>
          <p:cNvPr id="8" name="Rectangle 7"/>
          <p:cNvSpPr/>
          <p:nvPr/>
        </p:nvSpPr>
        <p:spPr>
          <a:xfrm>
            <a:off x="2057400" y="61912"/>
            <a:ext cx="6934200" cy="10048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Tackling Deforestation and </a:t>
            </a:r>
            <a:r>
              <a:rPr lang="en-US" b="1" smtClean="0"/>
              <a:t>Air Pollution </a:t>
            </a:r>
            <a:r>
              <a:rPr lang="en-US" b="1" dirty="0" smtClean="0"/>
              <a:t>in Malaysia </a:t>
            </a:r>
            <a:r>
              <a:rPr lang="en-US" b="1" smtClean="0"/>
              <a:t>and Borneo </a:t>
            </a:r>
            <a:endParaRPr lang="en-US" b="1"/>
          </a:p>
        </p:txBody>
      </p:sp>
    </p:spTree>
    <p:extLst>
      <p:ext uri="{BB962C8B-B14F-4D97-AF65-F5344CB8AC3E}">
        <p14:creationId xmlns:p14="http://schemas.microsoft.com/office/powerpoint/2010/main" xmlns="" val="240021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The factors which influence the type of assets that an organization requires to achieve its objectives</a:t>
            </a:r>
            <a:r>
              <a:rPr lang="en-US" dirty="0" smtClean="0"/>
              <a:t>, and </a:t>
            </a:r>
            <a:r>
              <a:rPr lang="en-US" dirty="0"/>
              <a:t>how the assets are managed, include the following:</a:t>
            </a:r>
          </a:p>
          <a:p>
            <a:pPr lvl="1"/>
            <a:r>
              <a:rPr lang="en-US" dirty="0" smtClean="0"/>
              <a:t>the </a:t>
            </a:r>
            <a:r>
              <a:rPr lang="en-US" dirty="0"/>
              <a:t>nature and purpose of the organization;</a:t>
            </a:r>
          </a:p>
          <a:p>
            <a:pPr lvl="1"/>
            <a:r>
              <a:rPr lang="en-US" dirty="0" smtClean="0"/>
              <a:t>its </a:t>
            </a:r>
            <a:r>
              <a:rPr lang="en-US" dirty="0"/>
              <a:t>operating context;</a:t>
            </a:r>
          </a:p>
          <a:p>
            <a:pPr lvl="1"/>
            <a:r>
              <a:rPr lang="en-US" dirty="0" smtClean="0"/>
              <a:t>its </a:t>
            </a:r>
            <a:r>
              <a:rPr lang="en-US" dirty="0"/>
              <a:t>financial constraints and regulatory requirements;</a:t>
            </a:r>
          </a:p>
          <a:p>
            <a:pPr lvl="1"/>
            <a:r>
              <a:rPr lang="en-US" dirty="0" smtClean="0"/>
              <a:t>the </a:t>
            </a:r>
            <a:r>
              <a:rPr lang="en-US" dirty="0"/>
              <a:t>needs and expectations of the organization and its stakeholders.</a:t>
            </a:r>
          </a:p>
          <a:p>
            <a:r>
              <a:rPr lang="en-US" dirty="0"/>
              <a:t>These influencing factors need to be considered when establishing, implementing, maintaining </a:t>
            </a:r>
            <a:r>
              <a:rPr lang="en-US" dirty="0" smtClean="0"/>
              <a:t>and continually </a:t>
            </a:r>
            <a:r>
              <a:rPr lang="en-US" dirty="0"/>
              <a:t>improving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110</a:t>
            </a:fld>
            <a:endParaRPr lang="en-US" dirty="0"/>
          </a:p>
        </p:txBody>
      </p:sp>
      <p:sp>
        <p:nvSpPr>
          <p:cNvPr id="4" name="Title 3"/>
          <p:cNvSpPr>
            <a:spLocks noGrp="1"/>
          </p:cNvSpPr>
          <p:nvPr>
            <p:ph type="title"/>
          </p:nvPr>
        </p:nvSpPr>
        <p:spPr/>
        <p:txBody>
          <a:bodyPr/>
          <a:lstStyle/>
          <a:p>
            <a:r>
              <a:rPr lang="en-US" dirty="0" smtClean="0"/>
              <a:t>What is Asset Management</a:t>
            </a:r>
            <a:endParaRPr lang="en-US" dirty="0"/>
          </a:p>
        </p:txBody>
      </p:sp>
    </p:spTree>
    <p:extLst>
      <p:ext uri="{BB962C8B-B14F-4D97-AF65-F5344CB8AC3E}">
        <p14:creationId xmlns="" xmlns:p14="http://schemas.microsoft.com/office/powerpoint/2010/main" val="16981076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4608" y="1242646"/>
            <a:ext cx="8229600" cy="4724400"/>
          </a:xfrm>
        </p:spPr>
        <p:txBody>
          <a:bodyPr>
            <a:noAutofit/>
          </a:bodyPr>
          <a:lstStyle/>
          <a:p>
            <a:pPr marL="0" indent="0">
              <a:buNone/>
            </a:pPr>
            <a:endParaRPr lang="en-US" sz="1000" dirty="0"/>
          </a:p>
          <a:p>
            <a:r>
              <a:rPr lang="en-US" sz="1800" b="1" dirty="0"/>
              <a:t>I</a:t>
            </a:r>
            <a:r>
              <a:rPr lang="en-US" sz="1800" b="1" dirty="0" smtClean="0"/>
              <a:t>mproved </a:t>
            </a:r>
            <a:r>
              <a:rPr lang="en-US" sz="1800" b="1" dirty="0"/>
              <a:t>financial performance: </a:t>
            </a:r>
            <a:r>
              <a:rPr lang="en-US" sz="1800" dirty="0"/>
              <a:t>improving the return on investments and reducing costs can </a:t>
            </a:r>
            <a:r>
              <a:rPr lang="en-US" sz="1800" dirty="0" smtClean="0"/>
              <a:t>be achieved</a:t>
            </a:r>
            <a:r>
              <a:rPr lang="en-US" sz="1800" dirty="0"/>
              <a:t>, while preserving asset value and without sacrificing the short or long-term realization </a:t>
            </a:r>
            <a:r>
              <a:rPr lang="en-US" sz="1800" dirty="0" smtClean="0"/>
              <a:t>of organizational </a:t>
            </a:r>
            <a:r>
              <a:rPr lang="en-US" sz="1800" dirty="0"/>
              <a:t>objectives</a:t>
            </a:r>
            <a:r>
              <a:rPr lang="en-US" sz="1800" dirty="0" smtClean="0"/>
              <a:t>;</a:t>
            </a:r>
            <a:endParaRPr lang="en-US" sz="1800" dirty="0"/>
          </a:p>
          <a:p>
            <a:r>
              <a:rPr lang="en-US" sz="1800" b="1" dirty="0"/>
              <a:t>I</a:t>
            </a:r>
            <a:r>
              <a:rPr lang="en-US" sz="1800" b="1" dirty="0" smtClean="0"/>
              <a:t>nformed </a:t>
            </a:r>
            <a:r>
              <a:rPr lang="en-US" sz="1800" b="1" dirty="0"/>
              <a:t>asset investment decisions: </a:t>
            </a:r>
            <a:r>
              <a:rPr lang="en-US" sz="1800" dirty="0"/>
              <a:t>enabling the organization to improve its decision </a:t>
            </a:r>
            <a:r>
              <a:rPr lang="en-US" sz="1800" dirty="0" smtClean="0"/>
              <a:t>making and </a:t>
            </a:r>
            <a:r>
              <a:rPr lang="en-US" sz="1800" dirty="0"/>
              <a:t>effectively balance costs, risks, opportunities and performance</a:t>
            </a:r>
            <a:r>
              <a:rPr lang="en-US" sz="1800" dirty="0" smtClean="0"/>
              <a:t>;</a:t>
            </a:r>
            <a:endParaRPr lang="en-US" sz="1800" dirty="0"/>
          </a:p>
          <a:p>
            <a:r>
              <a:rPr lang="en-US" sz="1800" b="1" dirty="0"/>
              <a:t>M</a:t>
            </a:r>
            <a:r>
              <a:rPr lang="en-US" sz="1800" b="1" dirty="0" smtClean="0"/>
              <a:t>anaged </a:t>
            </a:r>
            <a:r>
              <a:rPr lang="en-US" sz="1800" b="1" dirty="0"/>
              <a:t>risk: </a:t>
            </a:r>
            <a:r>
              <a:rPr lang="en-US" sz="1800" dirty="0"/>
              <a:t>reducing financial losses, improving health and safety, good will and reputation</a:t>
            </a:r>
            <a:r>
              <a:rPr lang="en-US" sz="1800" dirty="0" smtClean="0"/>
              <a:t>, minimizing </a:t>
            </a:r>
            <a:r>
              <a:rPr lang="en-US" sz="1800" dirty="0"/>
              <a:t>environmental and social impact, can result in reduced liabilities such as </a:t>
            </a:r>
            <a:r>
              <a:rPr lang="en-US" sz="1800" dirty="0" smtClean="0"/>
              <a:t>insurance premiums</a:t>
            </a:r>
            <a:r>
              <a:rPr lang="en-US" sz="1800" dirty="0"/>
              <a:t>, fines and penalties</a:t>
            </a:r>
            <a:r>
              <a:rPr lang="en-US" sz="1800" dirty="0" smtClean="0"/>
              <a:t>;</a:t>
            </a:r>
          </a:p>
          <a:p>
            <a:r>
              <a:rPr lang="en-US" sz="1800" b="1" dirty="0"/>
              <a:t>Improved organizational sustainability: </a:t>
            </a:r>
            <a:r>
              <a:rPr lang="en-US" sz="1800" dirty="0"/>
              <a:t>effectively managing short and long-term effects, expenditures and performance, can improve the sustainability of operations and the organization;</a:t>
            </a:r>
          </a:p>
          <a:p>
            <a:r>
              <a:rPr lang="en-US" sz="1800" b="1" dirty="0"/>
              <a:t>Improved efficiency and effectiveness: </a:t>
            </a:r>
            <a:r>
              <a:rPr lang="en-US" sz="1800" dirty="0"/>
              <a:t>reviewing and improving processes, procedures and asset performance can improve efficiency and effectiveness, and the achievement of organizational objectives.</a:t>
            </a:r>
          </a:p>
          <a:p>
            <a:pPr marL="0" indent="0">
              <a:buNone/>
            </a:pPr>
            <a:endParaRPr lang="en-US" sz="2200" dirty="0"/>
          </a:p>
          <a:p>
            <a:endParaRPr lang="en-US" sz="22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111</a:t>
            </a:fld>
            <a:endParaRPr lang="en-US" dirty="0"/>
          </a:p>
        </p:txBody>
      </p:sp>
      <p:sp>
        <p:nvSpPr>
          <p:cNvPr id="4" name="Title 3"/>
          <p:cNvSpPr>
            <a:spLocks noGrp="1"/>
          </p:cNvSpPr>
          <p:nvPr>
            <p:ph type="title"/>
          </p:nvPr>
        </p:nvSpPr>
        <p:spPr/>
        <p:txBody>
          <a:bodyPr>
            <a:normAutofit fontScale="90000"/>
          </a:bodyPr>
          <a:lstStyle/>
          <a:p>
            <a:r>
              <a:rPr lang="en-US" dirty="0" smtClean="0"/>
              <a:t>What are the benefits of asset management?</a:t>
            </a:r>
            <a:endParaRPr lang="en-US" dirty="0"/>
          </a:p>
        </p:txBody>
      </p:sp>
    </p:spTree>
    <p:extLst>
      <p:ext uri="{BB962C8B-B14F-4D97-AF65-F5344CB8AC3E}">
        <p14:creationId xmlns="" xmlns:p14="http://schemas.microsoft.com/office/powerpoint/2010/main" val="378570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 y="1371600"/>
            <a:ext cx="8229600" cy="4724400"/>
          </a:xfrm>
        </p:spPr>
        <p:txBody>
          <a:bodyPr>
            <a:noAutofit/>
          </a:bodyPr>
          <a:lstStyle/>
          <a:p>
            <a:r>
              <a:rPr lang="en-US" sz="1800" b="1" dirty="0" smtClean="0"/>
              <a:t>improved </a:t>
            </a:r>
            <a:r>
              <a:rPr lang="en-US" sz="1800" b="1" dirty="0"/>
              <a:t>services and outputs:</a:t>
            </a:r>
            <a:r>
              <a:rPr lang="en-US" sz="1800" dirty="0"/>
              <a:t> assuring the performance of assets can lead to improved services or products that consistently meet or exceed the expectations of customers and stakeholders;</a:t>
            </a:r>
          </a:p>
          <a:p>
            <a:r>
              <a:rPr lang="en-US" sz="1800" b="1" dirty="0"/>
              <a:t>Demonstrated social responsibility: </a:t>
            </a:r>
            <a:r>
              <a:rPr lang="en-US" sz="1800" dirty="0"/>
              <a:t>improving the organization’s ability to, for example, reduce emissions, conserve resources and adapt to climate change, enables it to demonstrate socially responsible and ethical business practices and stewardship;</a:t>
            </a:r>
          </a:p>
          <a:p>
            <a:r>
              <a:rPr lang="en-US" sz="1800" b="1" dirty="0"/>
              <a:t>Demonstrated compliance: </a:t>
            </a:r>
            <a:r>
              <a:rPr lang="en-US" sz="1800" dirty="0"/>
              <a:t>transparently conforming with legal, statutory and regulatory requirements, as well as adhering to asset management standards, policies and processes, can enable demonstration of compliance;</a:t>
            </a:r>
          </a:p>
          <a:p>
            <a:r>
              <a:rPr lang="en-US" sz="1800" b="1" dirty="0"/>
              <a:t>Enhanced reputation:</a:t>
            </a:r>
            <a:r>
              <a:rPr lang="en-US" sz="1800" dirty="0"/>
              <a:t> through improved customer satisfaction, stakeholder awareness and confidence</a:t>
            </a:r>
            <a:r>
              <a:rPr lang="en-US" sz="1800" dirty="0" smtClean="0"/>
              <a:t>;</a:t>
            </a:r>
            <a:endParaRPr lang="en-US" sz="18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112</a:t>
            </a:fld>
            <a:endParaRPr lang="en-US" dirty="0"/>
          </a:p>
        </p:txBody>
      </p:sp>
      <p:sp>
        <p:nvSpPr>
          <p:cNvPr id="4" name="Title 3"/>
          <p:cNvSpPr>
            <a:spLocks noGrp="1"/>
          </p:cNvSpPr>
          <p:nvPr>
            <p:ph type="title"/>
          </p:nvPr>
        </p:nvSpPr>
        <p:spPr/>
        <p:txBody>
          <a:bodyPr>
            <a:normAutofit fontScale="90000"/>
          </a:bodyPr>
          <a:lstStyle/>
          <a:p>
            <a:r>
              <a:rPr lang="en-US" dirty="0" smtClean="0"/>
              <a:t>What are the benefits of asset management?</a:t>
            </a:r>
            <a:endParaRPr lang="en-US" dirty="0"/>
          </a:p>
        </p:txBody>
      </p:sp>
    </p:spTree>
    <p:extLst>
      <p:ext uri="{BB962C8B-B14F-4D97-AF65-F5344CB8AC3E}">
        <p14:creationId xmlns="" xmlns:p14="http://schemas.microsoft.com/office/powerpoint/2010/main" val="19354994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77500" lnSpcReduction="20000"/>
          </a:bodyPr>
          <a:lstStyle/>
          <a:p>
            <a:pPr marL="0" indent="0">
              <a:buNone/>
            </a:pPr>
            <a:r>
              <a:rPr lang="en-US" b="1" dirty="0" smtClean="0"/>
              <a:t>Assets </a:t>
            </a:r>
            <a:r>
              <a:rPr lang="en-US" b="1" dirty="0"/>
              <a:t>exist to provide value to the organization and its stakeholders.</a:t>
            </a:r>
          </a:p>
          <a:p>
            <a:r>
              <a:rPr lang="en-US" dirty="0"/>
              <a:t>Asset management does not focus on the asset itself, but on the value that the asset can provide </a:t>
            </a:r>
            <a:r>
              <a:rPr lang="en-US" dirty="0" smtClean="0"/>
              <a:t>to the </a:t>
            </a:r>
            <a:r>
              <a:rPr lang="en-US" dirty="0"/>
              <a:t>organization. The value (which can be tangible or intangible, financial or non-financial) </a:t>
            </a:r>
            <a:r>
              <a:rPr lang="en-US" dirty="0" smtClean="0"/>
              <a:t>will be </a:t>
            </a:r>
            <a:r>
              <a:rPr lang="en-US" dirty="0"/>
              <a:t>determined by the organization and its stakeholders, in accordance with the </a:t>
            </a:r>
            <a:r>
              <a:rPr lang="en-US" dirty="0" smtClean="0"/>
              <a:t>organizational objectives</a:t>
            </a:r>
            <a:r>
              <a:rPr lang="en-US" dirty="0"/>
              <a:t>.</a:t>
            </a:r>
          </a:p>
          <a:p>
            <a:pPr marL="0" indent="0">
              <a:buNone/>
            </a:pPr>
            <a:r>
              <a:rPr lang="en-US" b="1" dirty="0"/>
              <a:t>This includes:</a:t>
            </a:r>
          </a:p>
          <a:p>
            <a:r>
              <a:rPr lang="en-US" dirty="0" smtClean="0"/>
              <a:t>a </a:t>
            </a:r>
            <a:r>
              <a:rPr lang="en-US" dirty="0"/>
              <a:t>clear statement of how the asset management objectives align with the </a:t>
            </a:r>
            <a:r>
              <a:rPr lang="en-US" dirty="0" smtClean="0"/>
              <a:t>organizational objectives</a:t>
            </a:r>
            <a:r>
              <a:rPr lang="en-US" dirty="0"/>
              <a:t>;</a:t>
            </a:r>
          </a:p>
          <a:p>
            <a:r>
              <a:rPr lang="en-US" dirty="0" smtClean="0"/>
              <a:t>the </a:t>
            </a:r>
            <a:r>
              <a:rPr lang="en-US" dirty="0"/>
              <a:t>use of a life cycle management approach to realize value from assets;</a:t>
            </a:r>
          </a:p>
          <a:p>
            <a:r>
              <a:rPr lang="en-US" dirty="0" smtClean="0"/>
              <a:t>the </a:t>
            </a:r>
            <a:r>
              <a:rPr lang="en-US" dirty="0"/>
              <a:t>establishment of decision-making processes that </a:t>
            </a:r>
            <a:r>
              <a:rPr lang="en-US" dirty="0" smtClean="0"/>
              <a:t>reflect stakeholder </a:t>
            </a:r>
            <a:r>
              <a:rPr lang="en-US" dirty="0"/>
              <a:t>need and define value.</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
        <p:nvSpPr>
          <p:cNvPr id="4" name="Title 3"/>
          <p:cNvSpPr>
            <a:spLocks noGrp="1"/>
          </p:cNvSpPr>
          <p:nvPr>
            <p:ph type="title"/>
          </p:nvPr>
        </p:nvSpPr>
        <p:spPr/>
        <p:txBody>
          <a:bodyPr/>
          <a:lstStyle/>
          <a:p>
            <a:r>
              <a:rPr lang="en-US" dirty="0" smtClean="0"/>
              <a:t>Fundamentals : Value</a:t>
            </a:r>
            <a:endParaRPr lang="en-US" dirty="0"/>
          </a:p>
        </p:txBody>
      </p:sp>
    </p:spTree>
    <p:extLst>
      <p:ext uri="{BB962C8B-B14F-4D97-AF65-F5344CB8AC3E}">
        <p14:creationId xmlns="" xmlns:p14="http://schemas.microsoft.com/office/powerpoint/2010/main" val="6078596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0" indent="0">
              <a:buNone/>
            </a:pPr>
            <a:r>
              <a:rPr lang="en-US" b="1" dirty="0" smtClean="0"/>
              <a:t>Asset </a:t>
            </a:r>
            <a:r>
              <a:rPr lang="en-US" b="1" dirty="0"/>
              <a:t>management translates the organizational objectives into technical and </a:t>
            </a:r>
            <a:r>
              <a:rPr lang="en-US" b="1" dirty="0" smtClean="0"/>
              <a:t>financial decisions</a:t>
            </a:r>
            <a:r>
              <a:rPr lang="en-US" b="1" dirty="0"/>
              <a:t>, plans and activities.</a:t>
            </a:r>
          </a:p>
          <a:p>
            <a:r>
              <a:rPr lang="en-US" dirty="0"/>
              <a:t>Asset management decisions (technical, financial and operational) collectively enable </a:t>
            </a:r>
            <a:r>
              <a:rPr lang="en-US" dirty="0" smtClean="0"/>
              <a:t>the achievement </a:t>
            </a:r>
            <a:r>
              <a:rPr lang="en-US" dirty="0"/>
              <a:t>of the organizational objectives.</a:t>
            </a:r>
          </a:p>
          <a:p>
            <a:pPr marL="0" indent="0">
              <a:buNone/>
            </a:pPr>
            <a:r>
              <a:rPr lang="en-US" b="1" dirty="0"/>
              <a:t>This includes:</a:t>
            </a:r>
          </a:p>
          <a:p>
            <a:r>
              <a:rPr lang="en-US" dirty="0" smtClean="0"/>
              <a:t>the </a:t>
            </a:r>
            <a:r>
              <a:rPr lang="en-US" dirty="0"/>
              <a:t>implementation of risk-based, information-driven, planning and decision-making </a:t>
            </a:r>
            <a:r>
              <a:rPr lang="en-US" dirty="0" smtClean="0"/>
              <a:t>processes and </a:t>
            </a:r>
            <a:r>
              <a:rPr lang="en-US" dirty="0"/>
              <a:t>activities that transform organizational objectives into asset management plans </a:t>
            </a:r>
          </a:p>
          <a:p>
            <a:r>
              <a:rPr lang="en-US" dirty="0" smtClean="0"/>
              <a:t>the </a:t>
            </a:r>
            <a:r>
              <a:rPr lang="en-US" dirty="0"/>
              <a:t>integration of the asset management processes with the functional management </a:t>
            </a:r>
            <a:r>
              <a:rPr lang="en-US" dirty="0" smtClean="0"/>
              <a:t>processes of </a:t>
            </a:r>
            <a:r>
              <a:rPr lang="en-US" dirty="0"/>
              <a:t>the organization, such as finance, human resources, information systems, logistics </a:t>
            </a:r>
            <a:r>
              <a:rPr lang="en-US" dirty="0" smtClean="0"/>
              <a:t>and operations</a:t>
            </a:r>
            <a:r>
              <a:rPr lang="en-US" dirty="0"/>
              <a:t>;</a:t>
            </a:r>
          </a:p>
          <a:p>
            <a:r>
              <a:rPr lang="en-US" dirty="0" smtClean="0"/>
              <a:t>the </a:t>
            </a:r>
            <a:r>
              <a:rPr lang="en-US" dirty="0"/>
              <a:t>specification, design and implementation of a supporting asset management system.</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
        <p:nvSpPr>
          <p:cNvPr id="4" name="Title 3"/>
          <p:cNvSpPr>
            <a:spLocks noGrp="1"/>
          </p:cNvSpPr>
          <p:nvPr>
            <p:ph type="title"/>
          </p:nvPr>
        </p:nvSpPr>
        <p:spPr/>
        <p:txBody>
          <a:bodyPr/>
          <a:lstStyle/>
          <a:p>
            <a:r>
              <a:rPr lang="en-US" dirty="0" smtClean="0"/>
              <a:t>Fundamentals : Alignment</a:t>
            </a:r>
            <a:endParaRPr lang="en-US" dirty="0"/>
          </a:p>
        </p:txBody>
      </p:sp>
    </p:spTree>
    <p:extLst>
      <p:ext uri="{BB962C8B-B14F-4D97-AF65-F5344CB8AC3E}">
        <p14:creationId xmlns="" xmlns:p14="http://schemas.microsoft.com/office/powerpoint/2010/main" val="717647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85000" lnSpcReduction="20000"/>
          </a:bodyPr>
          <a:lstStyle/>
          <a:p>
            <a:pPr marL="0" indent="0">
              <a:buNone/>
            </a:pPr>
            <a:r>
              <a:rPr lang="en-US" b="1" dirty="0" smtClean="0"/>
              <a:t>Leadership </a:t>
            </a:r>
            <a:r>
              <a:rPr lang="en-US" b="1" dirty="0"/>
              <a:t>and workplace culture are determinants of realization of value.</a:t>
            </a:r>
          </a:p>
          <a:p>
            <a:pPr marL="0" indent="0">
              <a:buNone/>
            </a:pPr>
            <a:endParaRPr lang="en-US" dirty="0" smtClean="0"/>
          </a:p>
          <a:p>
            <a:pPr marL="0" indent="0">
              <a:buNone/>
            </a:pPr>
            <a:r>
              <a:rPr lang="en-US" dirty="0" smtClean="0"/>
              <a:t>Leadership </a:t>
            </a:r>
            <a:r>
              <a:rPr lang="en-US" dirty="0"/>
              <a:t>and commitment from all managerial levels is essential for successfully establishing</a:t>
            </a:r>
            <a:r>
              <a:rPr lang="en-US" dirty="0" smtClean="0"/>
              <a:t>, operating </a:t>
            </a:r>
            <a:r>
              <a:rPr lang="en-US" dirty="0"/>
              <a:t>and improving asset management within the organization.</a:t>
            </a:r>
          </a:p>
          <a:p>
            <a:pPr marL="0" indent="0">
              <a:buNone/>
            </a:pPr>
            <a:endParaRPr lang="en-US" dirty="0" smtClean="0"/>
          </a:p>
          <a:p>
            <a:pPr marL="0" indent="0">
              <a:buNone/>
            </a:pPr>
            <a:r>
              <a:rPr lang="en-US" b="1" dirty="0" smtClean="0"/>
              <a:t>This </a:t>
            </a:r>
            <a:r>
              <a:rPr lang="en-US" b="1" dirty="0"/>
              <a:t>includes:</a:t>
            </a:r>
          </a:p>
          <a:p>
            <a:r>
              <a:rPr lang="en-US" dirty="0" smtClean="0"/>
              <a:t>clearly </a:t>
            </a:r>
            <a:r>
              <a:rPr lang="en-US" dirty="0"/>
              <a:t>defined roles, responsibilities and authorities;</a:t>
            </a:r>
          </a:p>
          <a:p>
            <a:r>
              <a:rPr lang="en-US" dirty="0" smtClean="0"/>
              <a:t>ensuring </a:t>
            </a:r>
            <a:r>
              <a:rPr lang="en-US" dirty="0"/>
              <a:t>that employees are aware, competent, and empowered;</a:t>
            </a:r>
          </a:p>
          <a:p>
            <a:r>
              <a:rPr lang="en-US" dirty="0" smtClean="0"/>
              <a:t>consultation </a:t>
            </a:r>
            <a:r>
              <a:rPr lang="en-US" dirty="0"/>
              <a:t>with employees and stakeholders regarding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115</a:t>
            </a:fld>
            <a:endParaRPr lang="en-US" dirty="0"/>
          </a:p>
        </p:txBody>
      </p:sp>
      <p:sp>
        <p:nvSpPr>
          <p:cNvPr id="4" name="Title 3"/>
          <p:cNvSpPr>
            <a:spLocks noGrp="1"/>
          </p:cNvSpPr>
          <p:nvPr>
            <p:ph type="title"/>
          </p:nvPr>
        </p:nvSpPr>
        <p:spPr/>
        <p:txBody>
          <a:bodyPr/>
          <a:lstStyle/>
          <a:p>
            <a:r>
              <a:rPr lang="en-US" dirty="0" smtClean="0"/>
              <a:t>Fundamentals : Leadership</a:t>
            </a:r>
            <a:endParaRPr lang="en-US" dirty="0"/>
          </a:p>
        </p:txBody>
      </p:sp>
    </p:spTree>
    <p:extLst>
      <p:ext uri="{BB962C8B-B14F-4D97-AF65-F5344CB8AC3E}">
        <p14:creationId xmlns="" xmlns:p14="http://schemas.microsoft.com/office/powerpoint/2010/main" val="1229370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b="1" dirty="0" smtClean="0"/>
              <a:t>Asset management gives assurance that assets will fulfill their required purpose.</a:t>
            </a:r>
          </a:p>
          <a:p>
            <a:pPr marL="0" indent="0">
              <a:buNone/>
            </a:pPr>
            <a:endParaRPr lang="en-US" dirty="0" smtClean="0"/>
          </a:p>
          <a:p>
            <a:pPr marL="0" indent="0">
              <a:buNone/>
            </a:pPr>
            <a:r>
              <a:rPr lang="en-US" dirty="0" smtClean="0"/>
              <a:t>The need for assurance arises from the need to effectively govern an organization. Assurance applies to assets, asset management and the asset management system.</a:t>
            </a:r>
          </a:p>
          <a:p>
            <a:pPr marL="0" indent="0">
              <a:buNone/>
            </a:pPr>
            <a:r>
              <a:rPr lang="en-US" dirty="0" smtClean="0"/>
              <a:t>This includes:</a:t>
            </a:r>
          </a:p>
          <a:p>
            <a:r>
              <a:rPr lang="en-US" dirty="0" smtClean="0"/>
              <a:t>developing and implementing processes that connect the required purposes and performance of the assets to the organizational objectives;</a:t>
            </a:r>
          </a:p>
          <a:p>
            <a:r>
              <a:rPr lang="en-US" dirty="0" smtClean="0"/>
              <a:t>implementing processes for assurance of capability across all life cycle stages;</a:t>
            </a:r>
          </a:p>
          <a:p>
            <a:r>
              <a:rPr lang="en-US" dirty="0" smtClean="0"/>
              <a:t>implementing processes for monitoring and continual improvement;</a:t>
            </a:r>
          </a:p>
          <a:p>
            <a:r>
              <a:rPr lang="en-US" dirty="0" smtClean="0"/>
              <a:t>providing the necessary resources and competent personnel for demonstration of assurance, by undertaking asset management activities and operating the asset management system.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4" name="Title 3"/>
          <p:cNvSpPr>
            <a:spLocks noGrp="1"/>
          </p:cNvSpPr>
          <p:nvPr>
            <p:ph type="title"/>
          </p:nvPr>
        </p:nvSpPr>
        <p:spPr/>
        <p:txBody>
          <a:bodyPr/>
          <a:lstStyle/>
          <a:p>
            <a:r>
              <a:rPr lang="en-US" dirty="0" smtClean="0"/>
              <a:t>Fundamentals : Assurance</a:t>
            </a:r>
            <a:endParaRPr lang="en-US" dirty="0"/>
          </a:p>
        </p:txBody>
      </p:sp>
    </p:spTree>
    <p:extLst>
      <p:ext uri="{BB962C8B-B14F-4D97-AF65-F5344CB8AC3E}">
        <p14:creationId xmlns="" xmlns:p14="http://schemas.microsoft.com/office/powerpoint/2010/main" val="10962459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800600" cy="4495800"/>
          </a:xfrm>
        </p:spPr>
        <p:txBody>
          <a:bodyPr>
            <a:noAutofit/>
          </a:bodyPr>
          <a:lstStyle/>
          <a:p>
            <a:r>
              <a:rPr lang="en-US" sz="1600" dirty="0" smtClean="0"/>
              <a:t>data </a:t>
            </a:r>
            <a:r>
              <a:rPr lang="en-US" sz="1600" dirty="0"/>
              <a:t>management;</a:t>
            </a:r>
          </a:p>
          <a:p>
            <a:r>
              <a:rPr lang="en-US" sz="1600" dirty="0" smtClean="0"/>
              <a:t>condition </a:t>
            </a:r>
            <a:r>
              <a:rPr lang="en-US" sz="1600" dirty="0"/>
              <a:t>monitoring;</a:t>
            </a:r>
          </a:p>
          <a:p>
            <a:r>
              <a:rPr lang="en-US" sz="1600" dirty="0" smtClean="0"/>
              <a:t>risk </a:t>
            </a:r>
            <a:r>
              <a:rPr lang="en-US" sz="1600" dirty="0"/>
              <a:t>management;</a:t>
            </a:r>
          </a:p>
          <a:p>
            <a:r>
              <a:rPr lang="en-US" sz="1600" dirty="0" smtClean="0"/>
              <a:t>quality </a:t>
            </a:r>
            <a:r>
              <a:rPr lang="en-US" sz="1600" dirty="0"/>
              <a:t>management;</a:t>
            </a:r>
          </a:p>
          <a:p>
            <a:r>
              <a:rPr lang="en-US" sz="1600" dirty="0" smtClean="0"/>
              <a:t>environmental </a:t>
            </a:r>
            <a:r>
              <a:rPr lang="en-US" sz="1600" dirty="0"/>
              <a:t>management;</a:t>
            </a:r>
          </a:p>
          <a:p>
            <a:r>
              <a:rPr lang="en-US" sz="1600" dirty="0" smtClean="0"/>
              <a:t>systems </a:t>
            </a:r>
            <a:r>
              <a:rPr lang="en-US" sz="1600" dirty="0"/>
              <a:t>and software engineering;</a:t>
            </a:r>
          </a:p>
          <a:p>
            <a:r>
              <a:rPr lang="en-US" sz="1600" dirty="0" smtClean="0"/>
              <a:t>life </a:t>
            </a:r>
            <a:r>
              <a:rPr lang="en-US" sz="1600" dirty="0"/>
              <a:t>cycle costing;</a:t>
            </a:r>
          </a:p>
          <a:p>
            <a:r>
              <a:rPr lang="en-US" sz="1600" dirty="0" smtClean="0"/>
              <a:t>dependability </a:t>
            </a:r>
            <a:r>
              <a:rPr lang="en-US" sz="1600" dirty="0"/>
              <a:t>(availability, reliability, maintainability, maintenance support)</a:t>
            </a:r>
            <a:r>
              <a:rPr lang="en-US" sz="1600" dirty="0" smtClean="0"/>
              <a:t>;</a:t>
            </a:r>
          </a:p>
          <a:p>
            <a:r>
              <a:rPr lang="en-US" sz="1600" dirty="0"/>
              <a:t>configuration management;</a:t>
            </a:r>
          </a:p>
          <a:p>
            <a:r>
              <a:rPr lang="en-US" sz="1600" dirty="0" err="1"/>
              <a:t>tero</a:t>
            </a:r>
            <a:r>
              <a:rPr lang="en-US" sz="1600" dirty="0"/>
              <a:t>-technology;</a:t>
            </a:r>
          </a:p>
          <a:p>
            <a:r>
              <a:rPr lang="en-US" sz="1600" dirty="0"/>
              <a:t>sustainable development;</a:t>
            </a:r>
          </a:p>
          <a:p>
            <a:r>
              <a:rPr lang="en-US" sz="1600" dirty="0"/>
              <a:t>inspection</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4" name="Title 3"/>
          <p:cNvSpPr>
            <a:spLocks noGrp="1"/>
          </p:cNvSpPr>
          <p:nvPr>
            <p:ph type="title"/>
          </p:nvPr>
        </p:nvSpPr>
        <p:spPr>
          <a:xfrm>
            <a:off x="228600" y="152400"/>
            <a:ext cx="6400800" cy="838200"/>
          </a:xfrm>
        </p:spPr>
        <p:txBody>
          <a:bodyPr/>
          <a:lstStyle/>
          <a:p>
            <a:r>
              <a:rPr lang="en-US" dirty="0" smtClean="0"/>
              <a:t>Correlation</a:t>
            </a:r>
            <a:endParaRPr lang="en-US" dirty="0"/>
          </a:p>
        </p:txBody>
      </p:sp>
      <p:sp>
        <p:nvSpPr>
          <p:cNvPr id="5" name="TextBox 4"/>
          <p:cNvSpPr txBox="1"/>
          <p:nvPr/>
        </p:nvSpPr>
        <p:spPr>
          <a:xfrm>
            <a:off x="4343400" y="1447800"/>
            <a:ext cx="4390946" cy="4204228"/>
          </a:xfrm>
          <a:prstGeom prst="rect">
            <a:avLst/>
          </a:prstGeom>
          <a:noFill/>
        </p:spPr>
        <p:txBody>
          <a:bodyPr wrap="none" rtlCol="0">
            <a:spAutoFit/>
          </a:bodyPr>
          <a:lstStyle/>
          <a:p>
            <a:pPr marL="285750" indent="-285750">
              <a:buFont typeface="Courier New"/>
              <a:buChar char="o"/>
            </a:pPr>
            <a:r>
              <a:rPr lang="en-US" sz="1600" dirty="0"/>
              <a:t>non-destructive testing;</a:t>
            </a:r>
          </a:p>
          <a:p>
            <a:pPr marL="285750" indent="-285750">
              <a:buFont typeface="Courier New"/>
              <a:buChar char="o"/>
            </a:pPr>
            <a:r>
              <a:rPr lang="en-US" sz="1600" dirty="0"/>
              <a:t>pressure equipment</a:t>
            </a:r>
            <a:r>
              <a:rPr lang="en-US" sz="1600" dirty="0" smtClean="0"/>
              <a:t>;</a:t>
            </a:r>
            <a:endParaRPr lang="en-US" sz="1600" dirty="0" smtClean="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smtClean="0">
                <a:latin typeface="Helvetica"/>
                <a:cs typeface="Helvetica"/>
              </a:rPr>
              <a:t>financial </a:t>
            </a:r>
            <a:r>
              <a:rPr lang="en-US" sz="1600" dirty="0">
                <a:latin typeface="Helvetica"/>
                <a:cs typeface="Helvetica"/>
              </a:rPr>
              <a:t>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value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shock and vibration;</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acoustics;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qualification and assessment of personnel;</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project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property and property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facilities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equipment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commissioning process;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energy management.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6490066" cy="646331"/>
          </a:xfrm>
          <a:prstGeom prst="rect">
            <a:avLst/>
          </a:prstGeom>
          <a:noFill/>
        </p:spPr>
        <p:txBody>
          <a:bodyPr wrap="none" rtlCol="0">
            <a:spAutoFit/>
          </a:bodyPr>
          <a:lstStyle/>
          <a:p>
            <a:r>
              <a:rPr lang="en-US" dirty="0"/>
              <a:t>According to ISO relevant asset management subject areas include:</a:t>
            </a:r>
          </a:p>
          <a:p>
            <a:endParaRPr lang="en-US" dirty="0"/>
          </a:p>
        </p:txBody>
      </p:sp>
    </p:spTree>
    <p:extLst>
      <p:ext uri="{BB962C8B-B14F-4D97-AF65-F5344CB8AC3E}">
        <p14:creationId xmlns="" xmlns:p14="http://schemas.microsoft.com/office/powerpoint/2010/main" val="13440958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6195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118</a:t>
            </a:fld>
            <a:endParaRPr lang="en-US" dirty="0"/>
          </a:p>
        </p:txBody>
      </p:sp>
      <p:sp>
        <p:nvSpPr>
          <p:cNvPr id="4" name="Title 3"/>
          <p:cNvSpPr>
            <a:spLocks noGrp="1"/>
          </p:cNvSpPr>
          <p:nvPr>
            <p:ph type="title"/>
          </p:nvPr>
        </p:nvSpPr>
        <p:spPr/>
        <p:txBody>
          <a:bodyPr/>
          <a:lstStyle/>
          <a:p>
            <a:r>
              <a:rPr lang="en-US" dirty="0" smtClean="0"/>
              <a:t>Relationship to Projects</a:t>
            </a:r>
            <a:endParaRPr lang="en-US" dirty="0"/>
          </a:p>
        </p:txBody>
      </p:sp>
      <p:sp>
        <p:nvSpPr>
          <p:cNvPr id="6" name="Rectangle 5"/>
          <p:cNvSpPr/>
          <p:nvPr/>
        </p:nvSpPr>
        <p:spPr>
          <a:xfrm>
            <a:off x="1219200" y="1905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Organizational plans and objectives</a:t>
            </a:r>
          </a:p>
        </p:txBody>
      </p:sp>
      <p:sp>
        <p:nvSpPr>
          <p:cNvPr id="8" name="Up-Down Arrow 7"/>
          <p:cNvSpPr/>
          <p:nvPr/>
        </p:nvSpPr>
        <p:spPr>
          <a:xfrm>
            <a:off x="1371600" y="13716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5908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Strategic asset management plan (SAMP) Asset management objectives</a:t>
            </a:r>
            <a:endParaRPr lang="en-US" sz="1400" dirty="0"/>
          </a:p>
        </p:txBody>
      </p:sp>
      <p:sp>
        <p:nvSpPr>
          <p:cNvPr id="11" name="Rectangle 10"/>
          <p:cNvSpPr/>
          <p:nvPr/>
        </p:nvSpPr>
        <p:spPr>
          <a:xfrm>
            <a:off x="1219200" y="10668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Stakeholders and organizational context</a:t>
            </a:r>
            <a:endParaRPr lang="en-US" sz="1400" dirty="0"/>
          </a:p>
        </p:txBody>
      </p:sp>
      <p:sp>
        <p:nvSpPr>
          <p:cNvPr id="12" name="Down Arrow 11"/>
          <p:cNvSpPr/>
          <p:nvPr/>
        </p:nvSpPr>
        <p:spPr>
          <a:xfrm>
            <a:off x="1828800" y="2209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smtClean="0"/>
              <a:t>Based on ISO 55000, Relationship </a:t>
            </a:r>
            <a:r>
              <a:rPr lang="en-US" sz="1200" dirty="0"/>
              <a:t>between key elements of an asset management system</a:t>
            </a:r>
          </a:p>
        </p:txBody>
      </p:sp>
      <p:sp>
        <p:nvSpPr>
          <p:cNvPr id="15" name="Rectangle 14"/>
          <p:cNvSpPr/>
          <p:nvPr/>
        </p:nvSpPr>
        <p:spPr>
          <a:xfrm>
            <a:off x="5486400" y="15240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smtClean="0"/>
              <a:t>Portfolio, Program &amp; Project Management</a:t>
            </a:r>
            <a:endParaRPr lang="en-US" sz="1400" dirty="0"/>
          </a:p>
        </p:txBody>
      </p:sp>
      <p:sp>
        <p:nvSpPr>
          <p:cNvPr id="17" name="Rectangle 16"/>
          <p:cNvSpPr/>
          <p:nvPr/>
        </p:nvSpPr>
        <p:spPr>
          <a:xfrm>
            <a:off x="1219200" y="41148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Implementation of asset management plans</a:t>
            </a:r>
            <a:endParaRPr lang="en-US" sz="1400" dirty="0"/>
          </a:p>
        </p:txBody>
      </p:sp>
      <p:sp>
        <p:nvSpPr>
          <p:cNvPr id="18" name="Rectangle 17"/>
          <p:cNvSpPr/>
          <p:nvPr/>
        </p:nvSpPr>
        <p:spPr>
          <a:xfrm>
            <a:off x="1219200" y="35052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plans</a:t>
            </a:r>
            <a:endParaRPr lang="en-US" sz="1400" dirty="0"/>
          </a:p>
        </p:txBody>
      </p:sp>
      <p:sp>
        <p:nvSpPr>
          <p:cNvPr id="19" name="Up-Down Arrow 18"/>
          <p:cNvSpPr/>
          <p:nvPr/>
        </p:nvSpPr>
        <p:spPr>
          <a:xfrm>
            <a:off x="4343400" y="13716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31242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733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8006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Portfolio</a:t>
            </a:r>
            <a:endParaRPr lang="en-US" sz="1400" dirty="0"/>
          </a:p>
        </p:txBody>
      </p:sp>
      <p:sp>
        <p:nvSpPr>
          <p:cNvPr id="23" name="Rectangle 22"/>
          <p:cNvSpPr/>
          <p:nvPr/>
        </p:nvSpPr>
        <p:spPr>
          <a:xfrm>
            <a:off x="1219200" y="56388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Performance evaluation and improvements</a:t>
            </a:r>
            <a:endParaRPr lang="en-US" sz="1400" dirty="0"/>
          </a:p>
        </p:txBody>
      </p:sp>
      <p:sp>
        <p:nvSpPr>
          <p:cNvPr id="24" name="Down Arrow 23"/>
          <p:cNvSpPr/>
          <p:nvPr/>
        </p:nvSpPr>
        <p:spPr>
          <a:xfrm>
            <a:off x="3733800" y="44196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4196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5257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41148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system + relevant support</a:t>
            </a:r>
            <a:endParaRPr lang="en-US" sz="1400" dirty="0"/>
          </a:p>
        </p:txBody>
      </p:sp>
      <p:sp>
        <p:nvSpPr>
          <p:cNvPr id="28" name="Rectangle 27"/>
          <p:cNvSpPr/>
          <p:nvPr/>
        </p:nvSpPr>
        <p:spPr>
          <a:xfrm>
            <a:off x="5562600" y="30480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Plans for developing asset management system &amp; relevant support</a:t>
            </a:r>
            <a:endParaRPr lang="en-US" sz="1400" dirty="0"/>
          </a:p>
        </p:txBody>
      </p:sp>
      <p:sp>
        <p:nvSpPr>
          <p:cNvPr id="29" name="Rectangle 28"/>
          <p:cNvSpPr/>
          <p:nvPr/>
        </p:nvSpPr>
        <p:spPr>
          <a:xfrm>
            <a:off x="5562600" y="22098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policy</a:t>
            </a:r>
            <a:endParaRPr lang="en-US" sz="1400" dirty="0"/>
          </a:p>
        </p:txBody>
      </p:sp>
      <p:cxnSp>
        <p:nvCxnSpPr>
          <p:cNvPr id="34" name="Elbow Connector 33"/>
          <p:cNvCxnSpPr/>
          <p:nvPr/>
        </p:nvCxnSpPr>
        <p:spPr>
          <a:xfrm rot="10800000" flipV="1">
            <a:off x="1206500" y="20574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9908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12192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42672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20574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6573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31242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6195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8100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42672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7338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3909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7145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7145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2" name="Group 144"/>
          <p:cNvGrpSpPr/>
          <p:nvPr/>
        </p:nvGrpSpPr>
        <p:grpSpPr>
          <a:xfrm>
            <a:off x="4876800" y="1295400"/>
            <a:ext cx="2095500" cy="4876800"/>
            <a:chOff x="4876800" y="990600"/>
            <a:chExt cx="2095500" cy="4876800"/>
          </a:xfrm>
        </p:grpSpPr>
        <p:cxnSp>
          <p:nvCxnSpPr>
            <p:cNvPr id="126" name="Straight Connector 125"/>
            <p:cNvCxnSpPr>
              <a:stCxn id="15" idx="1"/>
              <a:endCxn id="11" idx="3"/>
            </p:cNvCxnSpPr>
            <p:nvPr/>
          </p:nvCxnSpPr>
          <p:spPr>
            <a:xfrm flipH="1" flipV="1">
              <a:off x="4876800" y="9906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859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859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764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7145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4555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119</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Systems Thinking</a:t>
            </a:r>
            <a:endParaRPr lang="en-GB" dirty="0">
              <a:ea typeface="Calibri"/>
            </a:endParaRPr>
          </a:p>
          <a:p>
            <a:pPr>
              <a:lnSpc>
                <a:spcPct val="115000"/>
              </a:lnSpc>
              <a:spcAft>
                <a:spcPts val="0"/>
              </a:spcAft>
              <a:buFont typeface="Arial" pitchFamily="34" charset="0"/>
              <a:buNone/>
            </a:pPr>
            <a:r>
              <a:rPr lang="en-GB" dirty="0" smtClean="0">
                <a:ea typeface="Calibri"/>
              </a:rPr>
              <a:t>ISO 26000</a:t>
            </a:r>
            <a:endParaRPr lang="en-GB" dirty="0">
              <a:ea typeface="Calibri"/>
            </a:endParaRPr>
          </a:p>
          <a:p>
            <a:pPr>
              <a:lnSpc>
                <a:spcPct val="115000"/>
              </a:lnSpc>
              <a:spcAft>
                <a:spcPts val="0"/>
              </a:spcAft>
              <a:buFont typeface="Arial" pitchFamily="34" charset="0"/>
              <a:buNone/>
            </a:pPr>
            <a:r>
              <a:rPr lang="en-GB" dirty="0" smtClean="0">
                <a:ea typeface="Calibri"/>
              </a:rPr>
              <a:t>ISO 14000 Series</a:t>
            </a:r>
            <a:endParaRPr lang="en-GB" dirty="0">
              <a:ea typeface="Calibri"/>
            </a:endParaRPr>
          </a:p>
          <a:p>
            <a:pPr>
              <a:lnSpc>
                <a:spcPct val="115000"/>
              </a:lnSpc>
              <a:spcAft>
                <a:spcPts val="0"/>
              </a:spcAft>
              <a:buFont typeface="Arial" pitchFamily="34" charset="0"/>
              <a:buNone/>
            </a:pPr>
            <a:r>
              <a:rPr lang="en-GB" dirty="0" smtClean="0">
                <a:ea typeface="Calibri"/>
              </a:rPr>
              <a:t>ISO 9000</a:t>
            </a:r>
          </a:p>
          <a:p>
            <a:pPr>
              <a:lnSpc>
                <a:spcPct val="115000"/>
              </a:lnSpc>
              <a:spcAft>
                <a:spcPts val="0"/>
              </a:spcAft>
              <a:buFont typeface="Arial" pitchFamily="34" charset="0"/>
              <a:buNone/>
            </a:pPr>
            <a:r>
              <a:rPr lang="en-GB" dirty="0" smtClean="0">
                <a:ea typeface="Calibri"/>
              </a:rPr>
              <a:t>ISO 50001</a:t>
            </a:r>
          </a:p>
          <a:p>
            <a:pPr>
              <a:lnSpc>
                <a:spcPct val="115000"/>
              </a:lnSpc>
              <a:spcAft>
                <a:spcPts val="0"/>
              </a:spcAft>
              <a:buFont typeface="Arial" pitchFamily="34" charset="0"/>
              <a:buNone/>
            </a:pPr>
            <a:r>
              <a:rPr lang="en-GB" dirty="0" smtClean="0">
                <a:ea typeface="Calibri"/>
              </a:rPr>
              <a:t>ISO 55000 </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3901284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54075"/>
          </a:xfrm>
        </p:spPr>
        <p:txBody>
          <a:bodyPr>
            <a:normAutofit fontScale="90000"/>
          </a:bodyPr>
          <a:lstStyle/>
          <a:p>
            <a:r>
              <a:rPr lang="en-US" dirty="0" smtClean="0"/>
              <a:t>Impacting the future through our University Partner Program and the UN PRME initiative</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xmlns=""/>
              </a:ext>
            </a:extLst>
          </a:blip>
          <a:srcRect l="3364" t="21621" r="3179" b="14865"/>
          <a:stretch/>
        </p:blipFill>
        <p:spPr>
          <a:xfrm>
            <a:off x="4577375" y="2246405"/>
            <a:ext cx="4267200" cy="35814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224701" y="1542262"/>
            <a:ext cx="2168525" cy="260928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41300" y="1542262"/>
            <a:ext cx="1945301" cy="4558793"/>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5256825" y="1508405"/>
            <a:ext cx="3575050" cy="388470"/>
          </a:xfrm>
          <a:prstGeom prst="rect">
            <a:avLst/>
          </a:prstGeom>
        </p:spPr>
      </p:pic>
      <p:sp>
        <p:nvSpPr>
          <p:cNvPr id="12" name="TextBox 11"/>
          <p:cNvSpPr txBox="1"/>
          <p:nvPr/>
        </p:nvSpPr>
        <p:spPr>
          <a:xfrm>
            <a:off x="4444026" y="1346399"/>
            <a:ext cx="870751" cy="661720"/>
          </a:xfrm>
          <a:prstGeom prst="rect">
            <a:avLst/>
          </a:prstGeom>
          <a:noFill/>
        </p:spPr>
        <p:txBody>
          <a:bodyPr wrap="none" rtlCol="0">
            <a:spAutoFit/>
          </a:bodyPr>
          <a:lstStyle/>
          <a:p>
            <a:r>
              <a:rPr lang="en-US" sz="3700" b="1" dirty="0" smtClean="0">
                <a:solidFill>
                  <a:srgbClr val="00607B"/>
                </a:solidFill>
                <a:latin typeface="Arial" charset="0"/>
                <a:ea typeface="Arial" charset="0"/>
                <a:cs typeface="Arial" charset="0"/>
              </a:rPr>
              <a:t>UN</a:t>
            </a:r>
            <a:endParaRPr lang="en-US" sz="3700" b="1" dirty="0">
              <a:solidFill>
                <a:srgbClr val="00607B"/>
              </a:solidFill>
              <a:latin typeface="Arial" charset="0"/>
              <a:ea typeface="Arial" charset="0"/>
              <a:cs typeface="Arial" charset="0"/>
            </a:endParaRPr>
          </a:p>
        </p:txBody>
      </p:sp>
      <p:pic>
        <p:nvPicPr>
          <p:cNvPr id="6" name="Picture 5"/>
          <p:cNvPicPr>
            <a:picLocks noChangeAspect="1"/>
          </p:cNvPicPr>
          <p:nvPr/>
        </p:nvPicPr>
        <p:blipFill>
          <a:blip r:embed="rId7" cstate="print"/>
          <a:stretch>
            <a:fillRect/>
          </a:stretch>
        </p:blipFill>
        <p:spPr>
          <a:xfrm>
            <a:off x="2224701" y="4343400"/>
            <a:ext cx="1936736" cy="602219"/>
          </a:xfrm>
          <a:prstGeom prst="rect">
            <a:avLst/>
          </a:prstGeom>
        </p:spPr>
      </p:pic>
    </p:spTree>
    <p:extLst>
      <p:ext uri="{BB962C8B-B14F-4D97-AF65-F5344CB8AC3E}">
        <p14:creationId xmlns:p14="http://schemas.microsoft.com/office/powerpoint/2010/main" xmlns="" val="14408374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120</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Ethics, Principles, and Values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77366993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4</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Ethics,</a:t>
                      </a:r>
                      <a:r>
                        <a:rPr lang="en-GB" sz="1600" baseline="0" dirty="0" smtClean="0">
                          <a:solidFill>
                            <a:schemeClr val="tx1"/>
                          </a:solidFill>
                          <a:latin typeface="Helvetica"/>
                          <a:ea typeface="Calibri"/>
                          <a:cs typeface="Helvetica"/>
                        </a:rPr>
                        <a:t> Principles and Values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Ethics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Principles </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Values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Understand the Principles,</a:t>
                      </a:r>
                      <a:r>
                        <a:rPr lang="en-GB" sz="1600" baseline="0" dirty="0" smtClean="0">
                          <a:solidFill>
                            <a:schemeClr val="tx2"/>
                          </a:solidFill>
                          <a:latin typeface="Helvetica"/>
                          <a:ea typeface="Calibri"/>
                          <a:cs typeface="Helvetica"/>
                        </a:rPr>
                        <a:t> Ethics and Values behind Sustainable Change Delivery.</a:t>
                      </a:r>
                      <a:endParaRPr lang="en-GB" sz="1600" dirty="0" smtClean="0">
                        <a:solidFill>
                          <a:schemeClr val="tx2"/>
                        </a:solidFill>
                        <a:latin typeface="Helvetica"/>
                        <a:ea typeface="Calibri"/>
                        <a:cs typeface="Helvetica"/>
                      </a:endParaRPr>
                    </a:p>
                    <a:p>
                      <a:pPr>
                        <a:lnSpc>
                          <a:spcPct val="100000"/>
                        </a:lnSpc>
                        <a:spcAft>
                          <a:spcPts val="0"/>
                        </a:spcAft>
                      </a:pPr>
                      <a:r>
                        <a:rPr lang="en-GB" sz="1600" baseline="0" dirty="0" smtClean="0">
                          <a:solidFill>
                            <a:schemeClr val="tx2"/>
                          </a:solidFill>
                          <a:latin typeface="Helvetica"/>
                          <a:ea typeface="Calibri"/>
                          <a:cs typeface="Helvetica"/>
                        </a:rPr>
                        <a: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a:t>Business </a:t>
            </a:r>
            <a:r>
              <a:rPr lang="en-GB" sz="3600" dirty="0" smtClean="0"/>
              <a:t>Ethics</a:t>
            </a:r>
            <a:endParaRPr lang="en-US" sz="3600" dirty="0"/>
          </a:p>
        </p:txBody>
      </p:sp>
      <p:sp>
        <p:nvSpPr>
          <p:cNvPr id="105475" name="Rectangle 3"/>
          <p:cNvSpPr>
            <a:spLocks noGrp="1" noChangeArrowheads="1"/>
          </p:cNvSpPr>
          <p:nvPr>
            <p:ph type="body" sz="half" idx="1"/>
          </p:nvPr>
        </p:nvSpPr>
        <p:spPr>
          <a:xfrm>
            <a:off x="457200" y="1600200"/>
            <a:ext cx="4343400" cy="4525963"/>
          </a:xfrm>
        </p:spPr>
        <p:txBody>
          <a:bodyPr/>
          <a:lstStyle/>
          <a:p>
            <a:r>
              <a:rPr lang="en-GB" sz="2600" dirty="0"/>
              <a:t>Business ethics are:</a:t>
            </a:r>
          </a:p>
          <a:p>
            <a:pPr lvl="1"/>
            <a:r>
              <a:rPr lang="en-GB" sz="2200" dirty="0"/>
              <a:t>Rules of conduct</a:t>
            </a:r>
          </a:p>
          <a:p>
            <a:pPr lvl="1"/>
            <a:r>
              <a:rPr lang="en-GB" sz="2200" dirty="0"/>
              <a:t>Patterns of behaviour in business</a:t>
            </a:r>
          </a:p>
          <a:p>
            <a:pPr lvl="1"/>
            <a:r>
              <a:rPr lang="en-GB" sz="2200" dirty="0"/>
              <a:t>‘Doing the right thing’</a:t>
            </a:r>
          </a:p>
          <a:p>
            <a:r>
              <a:rPr lang="en-GB" sz="2600" dirty="0"/>
              <a:t>Involves responsibility to:</a:t>
            </a:r>
          </a:p>
          <a:p>
            <a:pPr lvl="1"/>
            <a:r>
              <a:rPr lang="en-GB" sz="2200" dirty="0"/>
              <a:t>Suppliers</a:t>
            </a:r>
          </a:p>
          <a:p>
            <a:pPr lvl="1"/>
            <a:r>
              <a:rPr lang="en-GB" sz="2200" dirty="0"/>
              <a:t>Employees</a:t>
            </a:r>
          </a:p>
          <a:p>
            <a:pPr lvl="1"/>
            <a:r>
              <a:rPr lang="en-GB" sz="2200" dirty="0"/>
              <a:t>Wider </a:t>
            </a:r>
            <a:r>
              <a:rPr lang="en-GB" sz="2200" dirty="0" smtClean="0"/>
              <a:t>community</a:t>
            </a:r>
          </a:p>
          <a:p>
            <a:pPr lvl="1"/>
            <a:r>
              <a:rPr lang="en-GB" sz="2200" dirty="0" smtClean="0"/>
              <a:t>Even competitors…</a:t>
            </a:r>
            <a:endParaRPr lang="en-GB" sz="2200" dirty="0"/>
          </a:p>
          <a:p>
            <a:endParaRPr lang="en-GB" sz="26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xmlns="" val="111121075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sz="3600" dirty="0"/>
              <a:t>B</a:t>
            </a:r>
            <a:r>
              <a:rPr lang="en-GB" sz="3600" dirty="0" smtClean="0"/>
              <a:t>usiness Principles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lstStyle/>
          <a:p>
            <a:r>
              <a:rPr lang="en-GB" dirty="0" smtClean="0"/>
              <a:t>Shared values horizontally and vertically </a:t>
            </a:r>
            <a:endParaRPr lang="en-GB" dirty="0"/>
          </a:p>
          <a:p>
            <a:pPr lvl="1"/>
            <a:r>
              <a:rPr lang="en-GB" dirty="0"/>
              <a:t>Shape relationships with all stakeholders</a:t>
            </a:r>
          </a:p>
          <a:p>
            <a:pPr lvl="1"/>
            <a:r>
              <a:rPr lang="en-GB" dirty="0"/>
              <a:t>Affects dealings through supply </a:t>
            </a:r>
            <a:r>
              <a:rPr lang="en-GB" b="1" dirty="0"/>
              <a:t>chain</a:t>
            </a:r>
          </a:p>
          <a:p>
            <a:r>
              <a:rPr lang="en-GB" b="1" dirty="0"/>
              <a:t>Key principles</a:t>
            </a:r>
          </a:p>
          <a:p>
            <a:pPr lvl="1"/>
            <a:r>
              <a:rPr lang="en-GB" dirty="0"/>
              <a:t>Respect for human rights</a:t>
            </a:r>
          </a:p>
          <a:p>
            <a:pPr lvl="1"/>
            <a:r>
              <a:rPr lang="en-GB" dirty="0"/>
              <a:t>Setting appropriate conditions of employment in suppliers’ </a:t>
            </a:r>
            <a:r>
              <a:rPr lang="en-GB" dirty="0" smtClean="0"/>
              <a:t>factories</a:t>
            </a:r>
            <a:endParaRPr lang="en-GB" dirty="0"/>
          </a:p>
        </p:txBody>
      </p:sp>
    </p:spTree>
    <p:extLst>
      <p:ext uri="{BB962C8B-B14F-4D97-AF65-F5344CB8AC3E}">
        <p14:creationId xmlns:p14="http://schemas.microsoft.com/office/powerpoint/2010/main" xmlns="" val="160143220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GB"/>
              <a:t>Costs of ethical behaviour</a:t>
            </a:r>
            <a:endParaRPr lang="en-US"/>
          </a:p>
        </p:txBody>
      </p:sp>
      <p:sp>
        <p:nvSpPr>
          <p:cNvPr id="158723" name="Rectangle 3"/>
          <p:cNvSpPr>
            <a:spLocks noGrp="1" noChangeArrowheads="1"/>
          </p:cNvSpPr>
          <p:nvPr>
            <p:ph type="body" idx="1"/>
          </p:nvPr>
        </p:nvSpPr>
        <p:spPr>
          <a:xfrm>
            <a:off x="228601" y="1447800"/>
            <a:ext cx="5486400" cy="4530725"/>
          </a:xfrm>
        </p:spPr>
        <p:txBody>
          <a:bodyPr/>
          <a:lstStyle/>
          <a:p>
            <a:r>
              <a:rPr lang="en-GB" sz="2600" dirty="0" smtClean="0"/>
              <a:t>Increased costs due to</a:t>
            </a:r>
            <a:endParaRPr lang="en-GB" sz="2600" dirty="0"/>
          </a:p>
          <a:p>
            <a:pPr lvl="1"/>
            <a:r>
              <a:rPr lang="en-GB" sz="2200" dirty="0"/>
              <a:t>Audits and training</a:t>
            </a:r>
          </a:p>
          <a:p>
            <a:pPr lvl="1"/>
            <a:r>
              <a:rPr lang="en-GB" sz="2200" dirty="0"/>
              <a:t>Remedial actions</a:t>
            </a:r>
          </a:p>
          <a:p>
            <a:pPr lvl="1"/>
            <a:r>
              <a:rPr lang="en-GB" sz="2200" dirty="0"/>
              <a:t>Employment of Ethical Trade </a:t>
            </a:r>
            <a:r>
              <a:rPr lang="en-GB" sz="2200" dirty="0" smtClean="0"/>
              <a:t>teams</a:t>
            </a:r>
            <a:endParaRPr lang="en-GB" sz="2200" dirty="0"/>
          </a:p>
          <a:p>
            <a:r>
              <a:rPr lang="en-GB" sz="2600" dirty="0" smtClean="0"/>
              <a:t>However…..  These produce</a:t>
            </a:r>
            <a:endParaRPr lang="en-GB" sz="2600" dirty="0"/>
          </a:p>
          <a:p>
            <a:pPr lvl="1"/>
            <a:r>
              <a:rPr lang="en-GB" sz="2200" dirty="0"/>
              <a:t>Improvements to a supplier mean </a:t>
            </a:r>
            <a:r>
              <a:rPr lang="en-GB" sz="2200" dirty="0" smtClean="0"/>
              <a:t>standards </a:t>
            </a:r>
            <a:r>
              <a:rPr lang="en-GB" sz="2200" dirty="0"/>
              <a:t>improve</a:t>
            </a:r>
          </a:p>
          <a:p>
            <a:pPr lvl="1"/>
            <a:r>
              <a:rPr lang="en-GB" sz="2200" dirty="0"/>
              <a:t>Transparency in business gives all stakeholders, including customers, confidence in the brand</a:t>
            </a:r>
          </a:p>
          <a:p>
            <a:pPr lvl="1"/>
            <a:endParaRPr lang="en-US" sz="2200" dirty="0"/>
          </a:p>
        </p:txBody>
      </p:sp>
      <p:pic>
        <p:nvPicPr>
          <p:cNvPr id="2" name="Picture 1"/>
          <p:cNvPicPr>
            <a:picLocks noChangeAspect="1"/>
          </p:cNvPicPr>
          <p:nvPr/>
        </p:nvPicPr>
        <p:blipFill rotWithShape="1">
          <a:blip r:embed="rId2" cstate="print"/>
          <a:srcRect b="5055"/>
          <a:stretch/>
        </p:blipFill>
        <p:spPr>
          <a:xfrm>
            <a:off x="5562600" y="1981200"/>
            <a:ext cx="3365223" cy="2194560"/>
          </a:xfrm>
          <a:prstGeom prst="rect">
            <a:avLst/>
          </a:prstGeom>
        </p:spPr>
      </p:pic>
    </p:spTree>
    <p:extLst>
      <p:ext uri="{BB962C8B-B14F-4D97-AF65-F5344CB8AC3E}">
        <p14:creationId xmlns:p14="http://schemas.microsoft.com/office/powerpoint/2010/main" xmlns="" val="8584543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Corporations cause socio-environmental issues and should therefore play a role in solving them (E.g.: pollution)</a:t>
            </a:r>
          </a:p>
          <a:p>
            <a:r>
              <a:rPr lang="en-US" dirty="0" smtClean="0"/>
              <a:t>As powerful players in society, they should use that power responsibly</a:t>
            </a:r>
          </a:p>
          <a:p>
            <a:r>
              <a:rPr lang="en-US" dirty="0" smtClean="0"/>
              <a:t>Corporations rely on the contributions of shareholders, employees, suppliers, communities and consumers and have a duty to take into account their collective needs.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124</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smtClean="0"/>
              <a:t>Corporate Social Responsibility</a:t>
            </a:r>
            <a:br>
              <a:rPr lang="en-US" dirty="0" smtClean="0"/>
            </a:br>
            <a:r>
              <a:rPr lang="en-US" dirty="0" smtClean="0"/>
              <a:t>(Why Morally)</a:t>
            </a:r>
            <a:endParaRPr lang="en-US" dirty="0"/>
          </a:p>
        </p:txBody>
      </p:sp>
    </p:spTree>
    <p:extLst>
      <p:ext uri="{BB962C8B-B14F-4D97-AF65-F5344CB8AC3E}">
        <p14:creationId xmlns:p14="http://schemas.microsoft.com/office/powerpoint/2010/main" xmlns="" val="12472207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Expectations by society go beyond meeting legal responsibilities</a:t>
            </a:r>
          </a:p>
          <a:p>
            <a:pPr lvl="1"/>
            <a:r>
              <a:rPr lang="en-US" dirty="0" smtClean="0"/>
              <a:t>For Example: </a:t>
            </a:r>
          </a:p>
          <a:p>
            <a:pPr lvl="2"/>
            <a:r>
              <a:rPr lang="en-US" dirty="0" smtClean="0"/>
              <a:t>Ensuring contractors and sub-contractors pay their employees</a:t>
            </a:r>
          </a:p>
          <a:p>
            <a:pPr lvl="2"/>
            <a:r>
              <a:rPr lang="en-US" dirty="0" smtClean="0"/>
              <a:t>Purchasing from suppliers that have good environmental practices</a:t>
            </a:r>
          </a:p>
          <a:p>
            <a:pPr lvl="2"/>
            <a:r>
              <a:rPr lang="en-US" dirty="0" smtClean="0"/>
              <a:t>Not working with organizations the violate human rights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125</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smtClean="0"/>
              <a:t>Corporate Social Responsibility</a:t>
            </a:r>
            <a:br>
              <a:rPr lang="en-US" dirty="0" smtClean="0"/>
            </a:br>
            <a:r>
              <a:rPr lang="en-US" dirty="0" smtClean="0"/>
              <a:t>(Why Ethically)</a:t>
            </a:r>
            <a:endParaRPr lang="en-US" dirty="0"/>
          </a:p>
        </p:txBody>
      </p:sp>
    </p:spTree>
    <p:extLst>
      <p:ext uri="{BB962C8B-B14F-4D97-AF65-F5344CB8AC3E}">
        <p14:creationId xmlns:p14="http://schemas.microsoft.com/office/powerpoint/2010/main" xmlns="" val="45119965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4" name="Title 3"/>
          <p:cNvSpPr>
            <a:spLocks noGrp="1"/>
          </p:cNvSpPr>
          <p:nvPr>
            <p:ph type="title"/>
          </p:nvPr>
        </p:nvSpPr>
        <p:spPr/>
        <p:txBody>
          <a:bodyPr>
            <a:normAutofit fontScale="90000"/>
          </a:bodyPr>
          <a:lstStyle/>
          <a:p>
            <a:r>
              <a:rPr lang="en-US" dirty="0" smtClean="0"/>
              <a:t>The 9 components of Business Ethics Management</a:t>
            </a:r>
            <a:endParaRPr lang="en-US" dirty="0"/>
          </a:p>
        </p:txBody>
      </p:sp>
      <p:graphicFrame>
        <p:nvGraphicFramePr>
          <p:cNvPr id="5" name="Diagram 4"/>
          <p:cNvGraphicFramePr/>
          <p:nvPr>
            <p:extLst/>
          </p:nvPr>
        </p:nvGraphicFramePr>
        <p:xfrm>
          <a:off x="914400" y="1219200"/>
          <a:ext cx="76962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4784402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Early in the course we covered the UN Global Compact Ten Principles and the PRME Six Principles.</a:t>
            </a:r>
          </a:p>
          <a:p>
            <a:r>
              <a:rPr lang="en-US" dirty="0" smtClean="0"/>
              <a:t>GPM Has taken these principles as well as principles from the Earth Charter and developed Six Principles for Sustainable Change Delivery that should be employed on all Projects.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127</a:t>
            </a:fld>
            <a:endParaRPr lang="en-US" dirty="0"/>
          </a:p>
        </p:txBody>
      </p:sp>
      <p:sp>
        <p:nvSpPr>
          <p:cNvPr id="4" name="Title 3"/>
          <p:cNvSpPr>
            <a:spLocks noGrp="1"/>
          </p:cNvSpPr>
          <p:nvPr>
            <p:ph type="title"/>
          </p:nvPr>
        </p:nvSpPr>
        <p:spPr/>
        <p:txBody>
          <a:bodyPr/>
          <a:lstStyle/>
          <a:p>
            <a:r>
              <a:rPr lang="en-US" dirty="0" smtClean="0"/>
              <a:t>Enhanced Focus</a:t>
            </a:r>
            <a:endParaRPr lang="en-US" dirty="0"/>
          </a:p>
        </p:txBody>
      </p:sp>
    </p:spTree>
    <p:extLst>
      <p:ext uri="{BB962C8B-B14F-4D97-AF65-F5344CB8AC3E}">
        <p14:creationId xmlns:p14="http://schemas.microsoft.com/office/powerpoint/2010/main" xmlns="" val="14829723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276599"/>
          </a:xfrm>
        </p:spPr>
        <p:txBody>
          <a:bodyPr>
            <a:normAutofit/>
          </a:bodyPr>
          <a:lstStyle/>
          <a:p>
            <a:r>
              <a:rPr lang="en-US" sz="1900" b="1" dirty="0" smtClean="0">
                <a:latin typeface="+mn-lt"/>
                <a:cs typeface="+mn-cs"/>
              </a:rPr>
              <a:t>Principles: </a:t>
            </a:r>
            <a:r>
              <a:rPr lang="en-US" sz="1900" dirty="0" smtClean="0">
                <a:latin typeface="+mn-lt"/>
                <a:cs typeface="+mn-cs"/>
              </a:rPr>
              <a:t>Fundamental norms, rules, or values that represent what is desirable and positive for a person, group, organization, or community, and help it in determining the rightfulness or wrongfulness of its actions. Principles are more basic than policy and objectives, and are meant to govern both. </a:t>
            </a:r>
          </a:p>
          <a:p>
            <a:pPr>
              <a:buNone/>
            </a:pPr>
            <a:endParaRPr lang="en-US" sz="1900" dirty="0" smtClean="0">
              <a:latin typeface="+mn-lt"/>
              <a:cs typeface="+mn-cs"/>
            </a:endParaRPr>
          </a:p>
          <a:p>
            <a:r>
              <a:rPr lang="en-US" sz="1900" b="1" dirty="0" smtClean="0">
                <a:latin typeface="+mn-lt"/>
                <a:cs typeface="+mn-cs"/>
              </a:rPr>
              <a:t>Values: </a:t>
            </a:r>
            <a:r>
              <a:rPr lang="en-US" sz="1900" dirty="0" smtClean="0">
                <a:latin typeface="+mn-lt"/>
                <a:cs typeface="+mn-cs"/>
              </a:rPr>
              <a:t>Important and lasting beliefs or ideals shared by the members of a culture about what is good or bad and desirable or undesirable. Values have major influence on a person's behavior and attitude and serve as broad guidelines in all situations. Some common business values are fairness, innovation and community involvement.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
        <p:nvSpPr>
          <p:cNvPr id="4" name="Title 3"/>
          <p:cNvSpPr>
            <a:spLocks noGrp="1"/>
          </p:cNvSpPr>
          <p:nvPr>
            <p:ph type="title"/>
          </p:nvPr>
        </p:nvSpPr>
        <p:spPr/>
        <p:txBody>
          <a:bodyPr>
            <a:normAutofit fontScale="90000"/>
          </a:bodyPr>
          <a:lstStyle/>
          <a:p>
            <a:r>
              <a:rPr lang="en-US" dirty="0" smtClean="0"/>
              <a:t>What are Principles and Values</a:t>
            </a:r>
            <a:endParaRPr lang="en-US" dirty="0"/>
          </a:p>
        </p:txBody>
      </p:sp>
    </p:spTree>
    <p:extLst>
      <p:ext uri="{BB962C8B-B14F-4D97-AF65-F5344CB8AC3E}">
        <p14:creationId xmlns:p14="http://schemas.microsoft.com/office/powerpoint/2010/main" xmlns="" val="6218356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4" name="3 Título"/>
          <p:cNvSpPr>
            <a:spLocks noGrp="1"/>
          </p:cNvSpPr>
          <p:nvPr>
            <p:ph type="title"/>
          </p:nvPr>
        </p:nvSpPr>
        <p:spPr/>
        <p:txBody>
          <a:bodyPr>
            <a:normAutofit fontScale="90000"/>
          </a:bodyPr>
          <a:lstStyle/>
          <a:p>
            <a:r>
              <a:rPr lang="es-ES" dirty="0" err="1" smtClean="0"/>
              <a:t>Communicating</a:t>
            </a:r>
            <a:r>
              <a:rPr lang="es-ES" dirty="0" smtClean="0"/>
              <a:t> </a:t>
            </a:r>
            <a:r>
              <a:rPr lang="es-ES" smtClean="0"/>
              <a:t>policies</a:t>
            </a:r>
            <a:r>
              <a:rPr lang="es-ES" dirty="0" smtClean="0"/>
              <a:t> and </a:t>
            </a:r>
            <a:r>
              <a:rPr lang="es-ES" dirty="0" err="1" smtClean="0"/>
              <a:t>values</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048000"/>
            <a:ext cx="1745467" cy="2286000"/>
          </a:xfrm>
          <a:prstGeom prst="rect">
            <a:avLst/>
          </a:prstGeom>
          <a:noFill/>
          <a:ln w="9525">
            <a:noFill/>
            <a:miter lim="800000"/>
            <a:headEnd/>
            <a:tailEnd/>
          </a:ln>
        </p:spPr>
      </p:pic>
      <p:sp>
        <p:nvSpPr>
          <p:cNvPr id="6" name="5 CuadroTexto"/>
          <p:cNvSpPr txBox="1"/>
          <p:nvPr/>
        </p:nvSpPr>
        <p:spPr>
          <a:xfrm>
            <a:off x="685800" y="2057400"/>
            <a:ext cx="5029200" cy="3693319"/>
          </a:xfrm>
          <a:prstGeom prst="rect">
            <a:avLst/>
          </a:prstGeom>
          <a:noFill/>
        </p:spPr>
        <p:txBody>
          <a:bodyPr wrap="square" rtlCol="0">
            <a:spAutoFit/>
          </a:bodyPr>
          <a:lstStyle/>
          <a:p>
            <a:pPr>
              <a:buFont typeface="Arial" pitchFamily="34" charset="0"/>
              <a:buChar char="•"/>
            </a:pPr>
            <a:r>
              <a:rPr lang="es-ES" sz="1600" dirty="0" smtClean="0"/>
              <a:t> </a:t>
            </a:r>
            <a:r>
              <a:rPr lang="es-ES" dirty="0" err="1" smtClean="0"/>
              <a:t>Through</a:t>
            </a:r>
            <a:r>
              <a:rPr lang="es-ES" dirty="0" smtClean="0"/>
              <a:t> </a:t>
            </a:r>
            <a:r>
              <a:rPr lang="es-ES" b="1" dirty="0" err="1" smtClean="0"/>
              <a:t>transparency</a:t>
            </a:r>
            <a:r>
              <a:rPr lang="es-ES" b="1" dirty="0" smtClean="0"/>
              <a:t>,</a:t>
            </a:r>
            <a:r>
              <a:rPr lang="es-ES" dirty="0" smtClean="0"/>
              <a:t> </a:t>
            </a:r>
            <a:r>
              <a:rPr lang="es-ES" dirty="0" err="1" smtClean="0"/>
              <a:t>organizations</a:t>
            </a:r>
            <a:r>
              <a:rPr lang="es-ES" dirty="0" smtClean="0"/>
              <a:t> </a:t>
            </a:r>
            <a:r>
              <a:rPr lang="en-US" b="1" dirty="0" smtClean="0"/>
              <a:t>can communicate </a:t>
            </a:r>
            <a:r>
              <a:rPr lang="en-US" dirty="0" smtClean="0"/>
              <a:t>to stakeholders and the public </a:t>
            </a:r>
            <a:r>
              <a:rPr lang="en-US" b="1" dirty="0" smtClean="0"/>
              <a:t>their values and polices </a:t>
            </a:r>
            <a:r>
              <a:rPr lang="en-US" dirty="0" smtClean="0"/>
              <a:t>and how they are </a:t>
            </a:r>
            <a:r>
              <a:rPr lang="es-ES" dirty="0" err="1" smtClean="0"/>
              <a:t>being</a:t>
            </a:r>
            <a:r>
              <a:rPr lang="es-ES" dirty="0" smtClean="0"/>
              <a:t> </a:t>
            </a:r>
            <a:r>
              <a:rPr lang="es-ES" b="1" dirty="0" err="1" smtClean="0"/>
              <a:t>translated</a:t>
            </a:r>
            <a:r>
              <a:rPr lang="es-ES" b="1" dirty="0" smtClean="0"/>
              <a:t> </a:t>
            </a:r>
            <a:r>
              <a:rPr lang="es-ES" b="1" dirty="0" err="1" smtClean="0"/>
              <a:t>into</a:t>
            </a:r>
            <a:r>
              <a:rPr lang="es-ES" b="1" dirty="0" smtClean="0"/>
              <a:t> </a:t>
            </a:r>
            <a:r>
              <a:rPr lang="es-ES" b="1" dirty="0" err="1" smtClean="0"/>
              <a:t>action</a:t>
            </a:r>
            <a:r>
              <a:rPr lang="es-ES" dirty="0" smtClean="0"/>
              <a:t>.</a:t>
            </a:r>
          </a:p>
          <a:p>
            <a:pPr>
              <a:buFont typeface="Arial" pitchFamily="34" charset="0"/>
              <a:buChar char="•"/>
            </a:pPr>
            <a:endParaRPr lang="es-AR" dirty="0" smtClean="0"/>
          </a:p>
          <a:p>
            <a:pPr>
              <a:buFont typeface="Arial" pitchFamily="34" charset="0"/>
              <a:buChar char="•"/>
            </a:pPr>
            <a:r>
              <a:rPr lang="en-US" b="1" dirty="0" smtClean="0"/>
              <a:t>Transparency of commitment</a:t>
            </a:r>
            <a:r>
              <a:rPr lang="en-US" dirty="0" smtClean="0"/>
              <a:t> to values and openness </a:t>
            </a:r>
            <a:r>
              <a:rPr lang="en-US" b="1" dirty="0" smtClean="0"/>
              <a:t>about policies and processes </a:t>
            </a:r>
            <a:r>
              <a:rPr lang="en-US" dirty="0" smtClean="0"/>
              <a:t>will not only </a:t>
            </a:r>
            <a:r>
              <a:rPr lang="en-US" b="1" dirty="0" smtClean="0"/>
              <a:t>enhance a company’s reputation </a:t>
            </a:r>
            <a:r>
              <a:rPr lang="en-US" dirty="0" smtClean="0"/>
              <a:t>but act as a substantial deterrent to those wishing to act corruptly.</a:t>
            </a:r>
          </a:p>
          <a:p>
            <a:pPr>
              <a:buFont typeface="Arial" pitchFamily="34" charset="0"/>
              <a:buChar char="•"/>
            </a:pPr>
            <a:endParaRPr lang="en-US" dirty="0" smtClean="0"/>
          </a:p>
          <a:p>
            <a:pPr>
              <a:buFont typeface="Arial" pitchFamily="34" charset="0"/>
              <a:buChar char="•"/>
            </a:pPr>
            <a:r>
              <a:rPr lang="en-US" b="1" dirty="0" smtClean="0"/>
              <a:t>Transparency </a:t>
            </a:r>
            <a:r>
              <a:rPr lang="en-US" dirty="0" smtClean="0"/>
              <a:t>is a first line </a:t>
            </a:r>
            <a:r>
              <a:rPr lang="en-US" dirty="0" err="1" smtClean="0"/>
              <a:t>defence</a:t>
            </a:r>
            <a:r>
              <a:rPr lang="en-US" dirty="0" smtClean="0"/>
              <a:t> </a:t>
            </a:r>
            <a:r>
              <a:rPr lang="en-US" b="1" dirty="0" smtClean="0"/>
              <a:t>against corruptio</a:t>
            </a:r>
            <a:r>
              <a:rPr lang="en-US" sz="1600" b="1" dirty="0" smtClean="0"/>
              <a:t>n</a:t>
            </a:r>
            <a:endParaRPr lang="es-ES" sz="1600" b="1" dirty="0"/>
          </a:p>
        </p:txBody>
      </p:sp>
      <p:sp>
        <p:nvSpPr>
          <p:cNvPr id="7" name="6 CuadroTexto"/>
          <p:cNvSpPr txBox="1"/>
          <p:nvPr/>
        </p:nvSpPr>
        <p:spPr>
          <a:xfrm>
            <a:off x="457200" y="1066800"/>
            <a:ext cx="5715000" cy="707886"/>
          </a:xfrm>
          <a:prstGeom prst="rect">
            <a:avLst/>
          </a:prstGeom>
          <a:noFill/>
        </p:spPr>
        <p:txBody>
          <a:bodyPr wrap="square" rtlCol="0">
            <a:spAutoFit/>
          </a:bodyPr>
          <a:lstStyle/>
          <a:p>
            <a:r>
              <a:rPr lang="es-ES" sz="2000" dirty="0" err="1" smtClean="0"/>
              <a:t>According</a:t>
            </a:r>
            <a:r>
              <a:rPr lang="es-ES" sz="2000" dirty="0" smtClean="0"/>
              <a:t> </a:t>
            </a:r>
            <a:r>
              <a:rPr lang="es-ES" sz="2000" dirty="0" err="1" smtClean="0"/>
              <a:t>to</a:t>
            </a:r>
            <a:r>
              <a:rPr lang="es-ES" sz="2000" dirty="0" smtClean="0"/>
              <a:t> </a:t>
            </a:r>
            <a:r>
              <a:rPr lang="es-ES" sz="2000" dirty="0" err="1" smtClean="0"/>
              <a:t>Huguette</a:t>
            </a:r>
            <a:r>
              <a:rPr lang="es-ES" sz="2000" dirty="0" smtClean="0"/>
              <a:t> </a:t>
            </a:r>
            <a:r>
              <a:rPr lang="es-ES" sz="2000" dirty="0" err="1" smtClean="0"/>
              <a:t>Labelle</a:t>
            </a:r>
            <a:r>
              <a:rPr lang="es-ES" sz="2000" dirty="0" smtClean="0"/>
              <a:t> - </a:t>
            </a:r>
            <a:r>
              <a:rPr lang="es-ES" sz="2000" dirty="0" err="1" smtClean="0"/>
              <a:t>Chair</a:t>
            </a:r>
            <a:r>
              <a:rPr lang="es-ES" sz="2000" dirty="0" smtClean="0"/>
              <a:t>, </a:t>
            </a:r>
            <a:r>
              <a:rPr lang="es-ES" sz="2000" dirty="0" err="1" smtClean="0"/>
              <a:t>Transparency</a:t>
            </a:r>
            <a:r>
              <a:rPr lang="es-ES" sz="2000" dirty="0" smtClean="0"/>
              <a:t> International </a:t>
            </a:r>
            <a:r>
              <a:rPr lang="en-US" sz="2000" dirty="0" smtClean="0"/>
              <a:t>Member, UN Global Compact Board</a:t>
            </a:r>
            <a:endParaRPr lang="es-ES" sz="2000" dirty="0"/>
          </a:p>
        </p:txBody>
      </p:sp>
      <p:sp>
        <p:nvSpPr>
          <p:cNvPr id="9" name="8 CuadroTexto"/>
          <p:cNvSpPr txBox="1"/>
          <p:nvPr/>
        </p:nvSpPr>
        <p:spPr>
          <a:xfrm>
            <a:off x="5715000" y="1828800"/>
            <a:ext cx="3429000" cy="830997"/>
          </a:xfrm>
          <a:prstGeom prst="rect">
            <a:avLst/>
          </a:prstGeom>
          <a:noFill/>
        </p:spPr>
        <p:txBody>
          <a:bodyPr wrap="square" rtlCol="0">
            <a:spAutoFit/>
          </a:bodyPr>
          <a:lstStyle/>
          <a:p>
            <a:r>
              <a:rPr lang="es-AR" sz="2400" b="1" dirty="0" err="1" smtClean="0"/>
              <a:t>Reporting</a:t>
            </a:r>
            <a:r>
              <a:rPr lang="es-AR" sz="2400" b="1" dirty="0" smtClean="0"/>
              <a:t> </a:t>
            </a:r>
            <a:r>
              <a:rPr lang="es-AR" sz="2400" b="1" dirty="0" err="1" smtClean="0"/>
              <a:t>Guidance</a:t>
            </a:r>
            <a:r>
              <a:rPr lang="es-AR" sz="2400" b="1" dirty="0" smtClean="0"/>
              <a:t> </a:t>
            </a:r>
            <a:r>
              <a:rPr lang="es-AR" sz="2400" b="1" dirty="0" err="1" smtClean="0"/>
              <a:t>on</a:t>
            </a:r>
            <a:r>
              <a:rPr lang="es-AR" sz="2400" b="1" dirty="0" smtClean="0"/>
              <a:t> </a:t>
            </a:r>
            <a:r>
              <a:rPr lang="es-AR" sz="2400" b="1" dirty="0" err="1" smtClean="0"/>
              <a:t>the</a:t>
            </a:r>
            <a:r>
              <a:rPr lang="es-AR" sz="2400" b="1" dirty="0" smtClean="0"/>
              <a:t> UNGC 10th </a:t>
            </a:r>
            <a:r>
              <a:rPr lang="es-AR" sz="2400" b="1" dirty="0" err="1" smtClean="0"/>
              <a:t>Principle</a:t>
            </a:r>
            <a:r>
              <a:rPr lang="es-AR" sz="2400" b="1" dirty="0" smtClean="0"/>
              <a:t>? </a:t>
            </a:r>
            <a:endParaRPr lang="es-ES" sz="2400" b="1" dirty="0"/>
          </a:p>
        </p:txBody>
      </p:sp>
    </p:spTree>
    <p:extLst>
      <p:ext uri="{BB962C8B-B14F-4D97-AF65-F5344CB8AC3E}">
        <p14:creationId xmlns:p14="http://schemas.microsoft.com/office/powerpoint/2010/main" xmlns="" val="709346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Focus – Change Delivery</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Assessments</a:t>
            </a:r>
          </a:p>
          <a:p>
            <a:pPr lvl="1"/>
            <a:r>
              <a:rPr lang="en-US" dirty="0" smtClean="0"/>
              <a:t>PSM3™</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38954" y="1524000"/>
            <a:ext cx="3915508" cy="4241800"/>
          </a:xfrm>
          <a:prstGeom prst="rect">
            <a:avLst/>
          </a:prstGeom>
        </p:spPr>
      </p:pic>
    </p:spTree>
    <p:extLst>
      <p:ext uri="{BB962C8B-B14F-4D97-AF65-F5344CB8AC3E}">
        <p14:creationId xmlns:p14="http://schemas.microsoft.com/office/powerpoint/2010/main" xmlns="" val="613920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4" name="Title 3"/>
          <p:cNvSpPr>
            <a:spLocks noGrp="1"/>
          </p:cNvSpPr>
          <p:nvPr>
            <p:ph type="title"/>
          </p:nvPr>
        </p:nvSpPr>
        <p:spPr/>
        <p:txBody>
          <a:bodyPr/>
          <a:lstStyle/>
          <a:p>
            <a:r>
              <a:rPr lang="en-US" dirty="0" smtClean="0"/>
              <a:t>Example – Delta Airlines</a:t>
            </a:r>
            <a:endParaRPr lang="en-US" dirty="0"/>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xmlns="" val="9160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n-US" dirty="0" smtClean="0"/>
              <a:t>GPM</a:t>
            </a:r>
            <a:r>
              <a:rPr lang="en-US" dirty="0"/>
              <a:t>® Sustainable Change Delivery </a:t>
            </a:r>
            <a:r>
              <a:rPr lang="en-US" dirty="0" smtClean="0"/>
              <a:t>Principles</a:t>
            </a:r>
            <a:endParaRPr lang="en-US" dirty="0"/>
          </a:p>
        </p:txBody>
      </p:sp>
      <p:sp>
        <p:nvSpPr>
          <p:cNvPr id="3" name="Content Placeholder 2"/>
          <p:cNvSpPr>
            <a:spLocks noGrp="1"/>
          </p:cNvSpPr>
          <p:nvPr>
            <p:ph idx="1"/>
          </p:nvPr>
        </p:nvSpPr>
        <p:spPr>
          <a:xfrm>
            <a:off x="228600" y="1281672"/>
            <a:ext cx="8610600" cy="4738128"/>
          </a:xfrm>
        </p:spPr>
        <p:txBody>
          <a:bodyPr>
            <a:noAutofit/>
          </a:bodyPr>
          <a:lstStyle/>
          <a:p>
            <a:pPr marL="514350" indent="-514350">
              <a:buFont typeface="+mj-lt"/>
              <a:buAutoNum type="arabicPeriod"/>
            </a:pPr>
            <a:r>
              <a:rPr lang="en-US" sz="1600" b="1" dirty="0" smtClean="0"/>
              <a:t>Commitment </a:t>
            </a:r>
            <a:r>
              <a:rPr lang="en-US" sz="1600" b="1" dirty="0"/>
              <a:t>&amp; Accountability </a:t>
            </a:r>
            <a:r>
              <a:rPr lang="en-US" sz="1600" dirty="0"/>
              <a:t>- Recognizing the essential rights of all to healthy, clean and safe environments, equal opportunity, fair remuneration, ethical procurement, and adherence to rule of law</a:t>
            </a:r>
          </a:p>
          <a:p>
            <a:pPr marL="514350" indent="-514350">
              <a:buFont typeface="+mj-lt"/>
              <a:buAutoNum type="arabicPeriod"/>
            </a:pPr>
            <a:r>
              <a:rPr lang="en-US" sz="1600" b="1" dirty="0" smtClean="0"/>
              <a:t>Ethics </a:t>
            </a:r>
            <a:r>
              <a:rPr lang="en-US" sz="1600" b="1" dirty="0"/>
              <a:t>&amp; Decision Making </a:t>
            </a:r>
            <a:r>
              <a:rPr lang="en-US" sz="1600" dirty="0"/>
              <a:t>- Supporting organizational ethics, decision making with respect for universal principles through identification, mitigation, and the prevention of adverse short and long-term impacts on society and the environment</a:t>
            </a:r>
          </a:p>
          <a:p>
            <a:pPr marL="514350" indent="-514350">
              <a:buFont typeface="+mj-lt"/>
              <a:buAutoNum type="arabicPeriod"/>
            </a:pPr>
            <a:r>
              <a:rPr lang="en-US" sz="1600" b="1" dirty="0" smtClean="0"/>
              <a:t>Integrated </a:t>
            </a:r>
            <a:r>
              <a:rPr lang="en-US" sz="1600" b="1" dirty="0"/>
              <a:t>&amp; Transparent - </a:t>
            </a:r>
            <a:r>
              <a:rPr lang="en-US" sz="1600" dirty="0"/>
              <a:t>Fostering the interdependence of economic development, social integrity, and environmental protection in all aspects of governance, practice and reporting</a:t>
            </a:r>
          </a:p>
          <a:p>
            <a:pPr marL="514350" indent="-514350">
              <a:buFont typeface="+mj-lt"/>
              <a:buAutoNum type="arabicPeriod"/>
            </a:pPr>
            <a:r>
              <a:rPr lang="en-US" sz="1600" b="1" dirty="0" smtClean="0"/>
              <a:t>Principal </a:t>
            </a:r>
            <a:r>
              <a:rPr lang="en-US" sz="1600" b="1" dirty="0"/>
              <a:t>&amp; Values Based - </a:t>
            </a:r>
            <a:r>
              <a:rPr lang="en-US" sz="1600" dirty="0"/>
              <a:t>Conserving and enhancing our natural resource base by improving the ways in which we develop and use technologies and resources</a:t>
            </a:r>
          </a:p>
          <a:p>
            <a:pPr marL="514350" indent="-514350">
              <a:buFont typeface="+mj-lt"/>
              <a:buAutoNum type="arabicPeriod"/>
            </a:pPr>
            <a:r>
              <a:rPr lang="en-US" sz="1600" b="1" dirty="0" smtClean="0"/>
              <a:t>Social </a:t>
            </a:r>
            <a:r>
              <a:rPr lang="en-US" sz="1600" b="1" dirty="0"/>
              <a:t>&amp; Ecological Equity - </a:t>
            </a:r>
            <a:r>
              <a:rPr lang="en-US" sz="1600" dirty="0"/>
              <a:t>Assessing human vulnerability in ecologically </a:t>
            </a:r>
            <a:r>
              <a:rPr lang="en-US" sz="1600" b="1" dirty="0"/>
              <a:t>sensitive areas and </a:t>
            </a:r>
            <a:r>
              <a:rPr lang="en-US" sz="1600" b="1" dirty="0" smtClean="0"/>
              <a:t>centers </a:t>
            </a:r>
            <a:r>
              <a:rPr lang="en-US" sz="1600" b="1" dirty="0"/>
              <a:t>of population through demographic dynamics</a:t>
            </a:r>
          </a:p>
          <a:p>
            <a:pPr marL="514350" indent="-514350">
              <a:buFont typeface="+mj-lt"/>
              <a:buAutoNum type="arabicPeriod"/>
            </a:pPr>
            <a:r>
              <a:rPr lang="en-US" sz="1600" b="1" dirty="0" smtClean="0"/>
              <a:t>Economic </a:t>
            </a:r>
            <a:r>
              <a:rPr lang="en-US" sz="1600" b="1" dirty="0"/>
              <a:t>Prosperity - </a:t>
            </a:r>
            <a:r>
              <a:rPr lang="en-US" sz="1600" dirty="0"/>
              <a:t>Establishing fiscal strategies, objectives, and targets that balance the needs of stakeholders, including immediate needs and those of future </a:t>
            </a:r>
            <a:r>
              <a:rPr lang="en-US" sz="1600" dirty="0" smtClean="0"/>
              <a:t>generations</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p14="http://schemas.microsoft.com/office/powerpoint/2010/main" xmlns="" val="205346552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853709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863769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GB" dirty="0"/>
              <a:t>Conflict of Interest</a:t>
            </a:r>
            <a:r>
              <a:rPr lang="en-GB" dirty="0" smtClean="0"/>
              <a:t>.</a:t>
            </a:r>
            <a:endParaRPr lang="en-GB" dirty="0"/>
          </a:p>
        </p:txBody>
      </p:sp>
      <p:sp>
        <p:nvSpPr>
          <p:cNvPr id="122883" name="Rectangle 3"/>
          <p:cNvSpPr>
            <a:spLocks noGrp="1" noChangeArrowheads="1"/>
          </p:cNvSpPr>
          <p:nvPr>
            <p:ph type="body" idx="1"/>
          </p:nvPr>
        </p:nvSpPr>
        <p:spPr>
          <a:xfrm>
            <a:off x="457200" y="1412875"/>
            <a:ext cx="8435975" cy="5256213"/>
          </a:xfrm>
        </p:spPr>
        <p:txBody>
          <a:bodyPr>
            <a:normAutofit/>
          </a:bodyPr>
          <a:lstStyle/>
          <a:p>
            <a:pPr>
              <a:lnSpc>
                <a:spcPct val="80000"/>
              </a:lnSpc>
            </a:pPr>
            <a:r>
              <a:rPr lang="en-GB" sz="2400" dirty="0"/>
              <a:t>A situation that arises when a practitioner of project management is faced with making a</a:t>
            </a:r>
            <a:r>
              <a:rPr lang="sk-SK" sz="2400" dirty="0"/>
              <a:t> </a:t>
            </a:r>
            <a:r>
              <a:rPr lang="en-GB" sz="2400" dirty="0"/>
              <a:t>decision or doing some act that will benefit the practitioner or another person or organization to which the</a:t>
            </a:r>
            <a:r>
              <a:rPr lang="sk-SK" sz="2400" dirty="0"/>
              <a:t> </a:t>
            </a:r>
            <a:r>
              <a:rPr lang="en-GB" sz="2400" dirty="0"/>
              <a:t>practitioner owes a duty of loyalty and at the same time will harm another person or organization to which</a:t>
            </a:r>
            <a:r>
              <a:rPr lang="sk-SK" sz="2400" dirty="0"/>
              <a:t> </a:t>
            </a:r>
            <a:r>
              <a:rPr lang="en-GB" sz="2400" dirty="0"/>
              <a:t>the practitioner owes a similar duty of loyalty. </a:t>
            </a:r>
            <a:endParaRPr lang="en-GB" sz="2400" dirty="0" smtClean="0"/>
          </a:p>
          <a:p>
            <a:pPr>
              <a:lnSpc>
                <a:spcPct val="80000"/>
              </a:lnSpc>
            </a:pPr>
            <a:endParaRPr lang="sk-SK" sz="2400" dirty="0"/>
          </a:p>
          <a:p>
            <a:pPr>
              <a:lnSpc>
                <a:spcPct val="80000"/>
              </a:lnSpc>
            </a:pPr>
            <a:r>
              <a:rPr lang="en-GB" sz="2400" dirty="0"/>
              <a:t>The only way practitioners can resolve conflicting duties is</a:t>
            </a:r>
            <a:r>
              <a:rPr lang="sk-SK" sz="2400" dirty="0"/>
              <a:t> </a:t>
            </a:r>
            <a:r>
              <a:rPr lang="en-GB" sz="2400" dirty="0"/>
              <a:t>to disclose the conflict to those affected and allow them to make the decision about how the practitioner</a:t>
            </a:r>
            <a:r>
              <a:rPr lang="sk-SK" sz="2400" dirty="0"/>
              <a:t> </a:t>
            </a:r>
            <a:r>
              <a:rPr lang="en-GB" sz="2400" dirty="0"/>
              <a:t>should proceed.</a:t>
            </a:r>
          </a:p>
          <a:p>
            <a:pPr>
              <a:lnSpc>
                <a:spcPct val="80000"/>
              </a:lnSpc>
            </a:pPr>
            <a:endParaRPr lang="en-GB" sz="1800" dirty="0"/>
          </a:p>
        </p:txBody>
      </p:sp>
    </p:spTree>
    <p:extLst>
      <p:ext uri="{BB962C8B-B14F-4D97-AF65-F5344CB8AC3E}">
        <p14:creationId xmlns:p14="http://schemas.microsoft.com/office/powerpoint/2010/main" xmlns="" val="10369230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ormAutofit fontScale="90000"/>
          </a:bodyPr>
          <a:lstStyle/>
          <a:p>
            <a:r>
              <a:rPr lang="en-GB" sz="3200" dirty="0" smtClean="0"/>
              <a:t>VALUES, MORALS &amp; ETHICS</a:t>
            </a:r>
            <a:endParaRPr lang="en-GB" sz="3600" b="1" dirty="0">
              <a:latin typeface="Verdana" charset="0"/>
            </a:endParaRPr>
          </a:p>
        </p:txBody>
      </p:sp>
      <p:sp>
        <p:nvSpPr>
          <p:cNvPr id="113667" name="Rectangle 3"/>
          <p:cNvSpPr>
            <a:spLocks noGrp="1" noChangeArrowheads="1"/>
          </p:cNvSpPr>
          <p:nvPr>
            <p:ph type="body" idx="1"/>
          </p:nvPr>
        </p:nvSpPr>
        <p:spPr>
          <a:xfrm>
            <a:off x="457200" y="1981200"/>
            <a:ext cx="8435975" cy="2819400"/>
          </a:xfrm>
        </p:spPr>
        <p:txBody>
          <a:bodyPr>
            <a:normAutofit/>
          </a:bodyPr>
          <a:lstStyle/>
          <a:p>
            <a:r>
              <a:rPr lang="en-GB" sz="2000" b="1" dirty="0"/>
              <a:t>Values</a:t>
            </a:r>
            <a:r>
              <a:rPr lang="en-GB" sz="2000" dirty="0"/>
              <a:t> are the fundamental beliefs that we hold. They are the principles that we hold</a:t>
            </a:r>
            <a:r>
              <a:rPr lang="sk-SK" sz="2000" dirty="0"/>
              <a:t> </a:t>
            </a:r>
            <a:r>
              <a:rPr lang="en-GB" sz="2000" dirty="0"/>
              <a:t>regarding what is right, good, and just.</a:t>
            </a:r>
            <a:endParaRPr lang="sk-SK" sz="2000" dirty="0"/>
          </a:p>
          <a:p>
            <a:pPr>
              <a:buFont typeface="Wingdings" charset="0"/>
              <a:buNone/>
            </a:pPr>
            <a:endParaRPr lang="sk-SK" sz="2000" dirty="0"/>
          </a:p>
          <a:p>
            <a:r>
              <a:rPr lang="en-GB" sz="2000" b="1" dirty="0"/>
              <a:t>Morals</a:t>
            </a:r>
            <a:r>
              <a:rPr lang="en-GB" sz="2000" dirty="0"/>
              <a:t> are the values which are inherent in a system of beliefs – a higher authority such</a:t>
            </a:r>
            <a:r>
              <a:rPr lang="sk-SK" sz="2000" dirty="0"/>
              <a:t> </a:t>
            </a:r>
            <a:r>
              <a:rPr lang="en-GB" sz="2000" dirty="0"/>
              <a:t>as a business society in which business values such as performance excellence, quality, safety,</a:t>
            </a:r>
            <a:r>
              <a:rPr lang="sk-SK" sz="2000" dirty="0"/>
              <a:t> </a:t>
            </a:r>
            <a:r>
              <a:rPr lang="en-GB" sz="2000" dirty="0"/>
              <a:t>service, and accomplishing desired results are important</a:t>
            </a:r>
            <a:r>
              <a:rPr lang="en-GB" sz="2000" dirty="0" smtClean="0"/>
              <a:t>.</a:t>
            </a:r>
            <a:endParaRPr lang="en-GB" sz="2000" dirty="0"/>
          </a:p>
        </p:txBody>
      </p:sp>
    </p:spTree>
    <p:extLst>
      <p:ext uri="{BB962C8B-B14F-4D97-AF65-F5344CB8AC3E}">
        <p14:creationId xmlns:p14="http://schemas.microsoft.com/office/powerpoint/2010/main" xmlns="" val="7357546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fontScale="90000"/>
          </a:bodyPr>
          <a:lstStyle/>
          <a:p>
            <a:r>
              <a:rPr lang="sk-SK" sz="3200" dirty="0" smtClean="0"/>
              <a:t>Ethics in Project Management</a:t>
            </a:r>
            <a:endParaRPr lang="en-GB" sz="3200" b="1" dirty="0"/>
          </a:p>
        </p:txBody>
      </p:sp>
      <p:sp>
        <p:nvSpPr>
          <p:cNvPr id="114691" name="Rectangle 3"/>
          <p:cNvSpPr>
            <a:spLocks noGrp="1" noChangeArrowheads="1"/>
          </p:cNvSpPr>
          <p:nvPr>
            <p:ph type="body" idx="1"/>
          </p:nvPr>
        </p:nvSpPr>
        <p:spPr>
          <a:xfrm>
            <a:off x="457200" y="1066800"/>
            <a:ext cx="8229600" cy="4343400"/>
          </a:xfrm>
        </p:spPr>
        <p:txBody>
          <a:bodyPr/>
          <a:lstStyle/>
          <a:p>
            <a:r>
              <a:rPr lang="en-GB" sz="2800" dirty="0"/>
              <a:t>Project team members are required to work in different environments that have unique cultural</a:t>
            </a:r>
            <a:r>
              <a:rPr lang="sk-SK" sz="2800" dirty="0"/>
              <a:t> </a:t>
            </a:r>
            <a:r>
              <a:rPr lang="en-GB" sz="2800" dirty="0"/>
              <a:t>value systems, morals, and ethics. </a:t>
            </a:r>
            <a:endParaRPr lang="sk-SK" sz="2800" dirty="0"/>
          </a:p>
          <a:p>
            <a:r>
              <a:rPr lang="en-GB" sz="2800" dirty="0"/>
              <a:t>It is expected that people in the project management field have</a:t>
            </a:r>
            <a:r>
              <a:rPr lang="sk-SK" sz="2800" dirty="0"/>
              <a:t> </a:t>
            </a:r>
            <a:r>
              <a:rPr lang="en-GB" sz="2800" dirty="0"/>
              <a:t>both personal and professional ethics.</a:t>
            </a:r>
          </a:p>
          <a:p>
            <a:pPr>
              <a:buFont typeface="Wingdings" charset="0"/>
              <a:buNone/>
            </a:pPr>
            <a:endParaRPr lang="en-GB" sz="2800" dirty="0">
              <a:latin typeface="Verdana" charset="0"/>
            </a:endParaRPr>
          </a:p>
        </p:txBody>
      </p:sp>
    </p:spTree>
    <p:extLst>
      <p:ext uri="{BB962C8B-B14F-4D97-AF65-F5344CB8AC3E}">
        <p14:creationId xmlns:p14="http://schemas.microsoft.com/office/powerpoint/2010/main" xmlns="" val="6181009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normAutofit fontScale="90000"/>
          </a:bodyPr>
          <a:lstStyle/>
          <a:p>
            <a:r>
              <a:rPr lang="sk-SK" sz="3600" dirty="0">
                <a:solidFill>
                  <a:srgbClr val="000000"/>
                </a:solidFill>
                <a:latin typeface="Verdana" charset="0"/>
              </a:rPr>
              <a:t/>
            </a:r>
            <a:br>
              <a:rPr lang="sk-SK" sz="3600" dirty="0">
                <a:solidFill>
                  <a:srgbClr val="000000"/>
                </a:solidFill>
                <a:latin typeface="Verdana" charset="0"/>
              </a:rPr>
            </a:br>
            <a:r>
              <a:rPr lang="en-GB" sz="2800" dirty="0">
                <a:latin typeface="Verdana" charset="0"/>
              </a:rPr>
              <a:t>E</a:t>
            </a:r>
            <a:r>
              <a:rPr lang="en-GB" sz="2800" dirty="0" smtClean="0">
                <a:solidFill>
                  <a:srgbClr val="000000"/>
                </a:solidFill>
                <a:latin typeface="Verdana" charset="0"/>
              </a:rPr>
              <a:t>ight </a:t>
            </a:r>
            <a:r>
              <a:rPr lang="en-GB" sz="2800" dirty="0" smtClean="0">
                <a:latin typeface="Verdana" charset="0"/>
              </a:rPr>
              <a:t>ethical </a:t>
            </a:r>
            <a:r>
              <a:rPr lang="en-GB" sz="2800" dirty="0" smtClean="0">
                <a:solidFill>
                  <a:srgbClr val="000000"/>
                </a:solidFill>
                <a:latin typeface="Verdana" charset="0"/>
              </a:rPr>
              <a:t>guidelines foundation for projects.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435975" cy="3352800"/>
          </a:xfrm>
        </p:spPr>
        <p:txBody>
          <a:bodyPr>
            <a:noAutofit/>
          </a:bodyPr>
          <a:lstStyle/>
          <a:p>
            <a:pPr marL="609600" indent="-609600">
              <a:lnSpc>
                <a:spcPct val="90000"/>
              </a:lnSpc>
              <a:buFont typeface="+mj-lt"/>
              <a:buAutoNum type="arabicPeriod"/>
            </a:pPr>
            <a:r>
              <a:rPr lang="en-GB" sz="1400" b="1" dirty="0">
                <a:solidFill>
                  <a:srgbClr val="000000"/>
                </a:solidFill>
              </a:rPr>
              <a:t>Recognize</a:t>
            </a:r>
            <a:r>
              <a:rPr lang="en-GB" sz="1400" dirty="0">
                <a:solidFill>
                  <a:srgbClr val="000000"/>
                </a:solidFill>
              </a:rPr>
              <a:t> that managing ethics is a process. Ethics management is the process of reflection and dialog . that produces deliverables such as codes, policies and procedures. </a:t>
            </a:r>
          </a:p>
          <a:p>
            <a:pPr marL="609600" indent="-609600">
              <a:lnSpc>
                <a:spcPct val="90000"/>
              </a:lnSpc>
              <a:buFont typeface="+mj-lt"/>
              <a:buAutoNum type="arabicPeriod"/>
            </a:pPr>
            <a:r>
              <a:rPr lang="en-GB" sz="1400" b="1" dirty="0">
                <a:solidFill>
                  <a:srgbClr val="000000"/>
                </a:solidFill>
              </a:rPr>
              <a:t>The goal </a:t>
            </a:r>
            <a:r>
              <a:rPr lang="en-GB" sz="1400" dirty="0">
                <a:solidFill>
                  <a:srgbClr val="000000"/>
                </a:solidFill>
              </a:rPr>
              <a:t>of an ethics management initiative is preferred </a:t>
            </a:r>
            <a:r>
              <a:rPr lang="en-GB" sz="1400" dirty="0" smtClean="0">
                <a:solidFill>
                  <a:srgbClr val="000000"/>
                </a:solidFill>
              </a:rPr>
              <a:t>behaviour </a:t>
            </a:r>
            <a:r>
              <a:rPr lang="en-GB" sz="1400" dirty="0">
                <a:solidFill>
                  <a:srgbClr val="000000"/>
                </a:solidFill>
              </a:rPr>
              <a:t>in the project environment. </a:t>
            </a:r>
          </a:p>
          <a:p>
            <a:pPr marL="609600" indent="-609600">
              <a:lnSpc>
                <a:spcPct val="90000"/>
              </a:lnSpc>
              <a:buFont typeface="+mj-lt"/>
              <a:buAutoNum type="arabicPeriod"/>
            </a:pPr>
            <a:r>
              <a:rPr lang="en-GB" sz="1400" b="1" dirty="0">
                <a:solidFill>
                  <a:srgbClr val="000000"/>
                </a:solidFill>
              </a:rPr>
              <a:t>The best way</a:t>
            </a:r>
            <a:r>
              <a:rPr lang="en-GB" sz="1400" dirty="0">
                <a:solidFill>
                  <a:srgbClr val="000000"/>
                </a:solidFill>
              </a:rPr>
              <a:t> to manage ethical dilemmas, like negative project risks, is to avoid their occurrence in the first place </a:t>
            </a:r>
            <a:endParaRPr lang="en-GB" sz="1400" dirty="0" smtClean="0">
              <a:solidFill>
                <a:srgbClr val="000000"/>
              </a:solidFill>
            </a:endParaRPr>
          </a:p>
          <a:p>
            <a:pPr marL="609600" indent="-609600">
              <a:buFont typeface="+mj-lt"/>
              <a:buAutoNum type="arabicPeriod"/>
            </a:pPr>
            <a:r>
              <a:rPr lang="en-GB" sz="1400" b="1" dirty="0">
                <a:solidFill>
                  <a:srgbClr val="000000"/>
                </a:solidFill>
              </a:rPr>
              <a:t>Make ethics decisions </a:t>
            </a:r>
            <a:r>
              <a:rPr lang="en-GB" sz="1400" dirty="0">
                <a:solidFill>
                  <a:srgbClr val="000000"/>
                </a:solidFill>
              </a:rPr>
              <a:t>in teams, and make decisions public, as </a:t>
            </a:r>
            <a:r>
              <a:rPr lang="en-GB" sz="1400" dirty="0" smtClean="0">
                <a:solidFill>
                  <a:srgbClr val="000000"/>
                </a:solidFill>
              </a:rPr>
              <a:t>appropriate</a:t>
            </a:r>
            <a:endParaRPr lang="en-GB" sz="1400" dirty="0">
              <a:solidFill>
                <a:srgbClr val="000000"/>
              </a:solidFill>
            </a:endParaRPr>
          </a:p>
          <a:p>
            <a:pPr marL="609600" indent="-609600">
              <a:buFont typeface="+mj-lt"/>
              <a:buAutoNum type="arabicPeriod"/>
            </a:pPr>
            <a:r>
              <a:rPr lang="en-GB" sz="1400" b="1" dirty="0">
                <a:solidFill>
                  <a:srgbClr val="000000"/>
                </a:solidFill>
              </a:rPr>
              <a:t>Integrate ethics management </a:t>
            </a:r>
            <a:r>
              <a:rPr lang="en-GB" sz="1400" dirty="0">
                <a:solidFill>
                  <a:srgbClr val="000000"/>
                </a:solidFill>
              </a:rPr>
              <a:t>with other project practices. Define preferred ethical values directly in the project </a:t>
            </a:r>
            <a:r>
              <a:rPr lang="en-GB" sz="1400" dirty="0" smtClean="0">
                <a:solidFill>
                  <a:srgbClr val="000000"/>
                </a:solidFill>
              </a:rPr>
              <a:t>plan</a:t>
            </a:r>
            <a:endParaRPr lang="en-GB" sz="1400" dirty="0">
              <a:solidFill>
                <a:srgbClr val="000000"/>
              </a:solidFill>
            </a:endParaRPr>
          </a:p>
          <a:p>
            <a:pPr marL="609600" indent="-609600">
              <a:buFont typeface="+mj-lt"/>
              <a:buAutoNum type="arabicPeriod"/>
            </a:pPr>
            <a:r>
              <a:rPr lang="en-GB" sz="1400" b="1" dirty="0">
                <a:solidFill>
                  <a:srgbClr val="000000"/>
                </a:solidFill>
              </a:rPr>
              <a:t>Use cross-functional teams </a:t>
            </a:r>
            <a:r>
              <a:rPr lang="en-GB" sz="1400" dirty="0">
                <a:solidFill>
                  <a:srgbClr val="000000"/>
                </a:solidFill>
              </a:rPr>
              <a:t>to develop your ethics management plan. Benefit from varied </a:t>
            </a:r>
            <a:r>
              <a:rPr lang="en-GB" sz="1400" dirty="0" smtClean="0">
                <a:solidFill>
                  <a:srgbClr val="000000"/>
                </a:solidFill>
              </a:rPr>
              <a:t>input</a:t>
            </a:r>
          </a:p>
          <a:p>
            <a:pPr marL="609600" indent="-609600">
              <a:buFont typeface="+mj-lt"/>
              <a:buAutoNum type="arabicPeriod"/>
            </a:pPr>
            <a:r>
              <a:rPr lang="en-GB" sz="1400" b="1" dirty="0">
                <a:solidFill>
                  <a:srgbClr val="000000"/>
                </a:solidFill>
              </a:rPr>
              <a:t>Value forgiveness</a:t>
            </a:r>
            <a:r>
              <a:rPr lang="en-GB" sz="1400" dirty="0">
                <a:solidFill>
                  <a:srgbClr val="000000"/>
                </a:solidFill>
              </a:rPr>
              <a:t> Help project personnel recognize and address their mistakes and then support them to continue to try to operate ethically </a:t>
            </a:r>
          </a:p>
          <a:p>
            <a:pPr marL="609600" indent="-609600">
              <a:buFont typeface="+mj-lt"/>
              <a:buAutoNum type="arabicPeriod"/>
            </a:pPr>
            <a:r>
              <a:rPr lang="en-GB" sz="1400" b="1" dirty="0">
                <a:solidFill>
                  <a:srgbClr val="000000"/>
                </a:solidFill>
              </a:rPr>
              <a:t>Give yourself credit for trying</a:t>
            </a:r>
            <a:r>
              <a:rPr lang="en-GB" sz="1400" dirty="0">
                <a:solidFill>
                  <a:srgbClr val="000000"/>
                </a:solidFill>
              </a:rPr>
              <a:t> Attempting to operate ethically and making a few mistakes is better than not trying at all. All projects are comprised of people and people are not perfect. </a:t>
            </a: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smtClean="0">
                <a:solidFill>
                  <a:srgbClr val="7F7F7F"/>
                </a:solidFill>
              </a:rPr>
              <a:t>APMBoK</a:t>
            </a:r>
            <a:r>
              <a:rPr lang="en-US" dirty="0" smtClean="0">
                <a:solidFill>
                  <a:srgbClr val="7F7F7F"/>
                </a:solidFill>
              </a:rPr>
              <a:t>  V. 5</a:t>
            </a:r>
            <a:endParaRPr lang="en-US" dirty="0">
              <a:solidFill>
                <a:srgbClr val="7F7F7F"/>
              </a:solidFill>
            </a:endParaRPr>
          </a:p>
        </p:txBody>
      </p:sp>
    </p:spTree>
    <p:extLst>
      <p:ext uri="{BB962C8B-B14F-4D97-AF65-F5344CB8AC3E}">
        <p14:creationId xmlns:p14="http://schemas.microsoft.com/office/powerpoint/2010/main" xmlns="" val="10442324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138</a:t>
            </a:fld>
            <a:endParaRPr lang="en-US" dirty="0"/>
          </a:p>
        </p:txBody>
      </p:sp>
      <p:sp>
        <p:nvSpPr>
          <p:cNvPr id="4" name="Title 3"/>
          <p:cNvSpPr>
            <a:spLocks noGrp="1"/>
          </p:cNvSpPr>
          <p:nvPr>
            <p:ph type="title"/>
          </p:nvPr>
        </p:nvSpPr>
        <p:spPr/>
        <p:txBody>
          <a:bodyPr/>
          <a:lstStyle/>
          <a:p>
            <a:r>
              <a:rPr lang="en-US" dirty="0" smtClean="0"/>
              <a:t>The Opposite of Ethics</a:t>
            </a:r>
            <a:endParaRPr lang="en-US" dirty="0"/>
          </a:p>
        </p:txBody>
      </p:sp>
      <p:sp>
        <p:nvSpPr>
          <p:cNvPr id="6" name="Content Placeholder 5"/>
          <p:cNvSpPr>
            <a:spLocks noGrp="1"/>
          </p:cNvSpPr>
          <p:nvPr>
            <p:ph idx="1"/>
          </p:nvPr>
        </p:nvSpPr>
        <p:spPr/>
        <p:txBody>
          <a:bodyPr/>
          <a:lstStyle/>
          <a:p>
            <a:r>
              <a:rPr lang="en-US" dirty="0" smtClean="0"/>
              <a:t>INSERT VIDEO FROM MODULE FOLDER (ZAMBIA)</a:t>
            </a:r>
            <a:endParaRPr lang="en-US" dirty="0"/>
          </a:p>
        </p:txBody>
      </p:sp>
    </p:spTree>
    <p:extLst>
      <p:ext uri="{BB962C8B-B14F-4D97-AF65-F5344CB8AC3E}">
        <p14:creationId xmlns:p14="http://schemas.microsoft.com/office/powerpoint/2010/main" xmlns="" val="20671580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Principles For Sustainable Change Delivery</a:t>
            </a:r>
          </a:p>
          <a:p>
            <a:pPr>
              <a:lnSpc>
                <a:spcPct val="115000"/>
              </a:lnSpc>
              <a:spcAft>
                <a:spcPts val="0"/>
              </a:spcAft>
              <a:buFont typeface="Arial" pitchFamily="34" charset="0"/>
              <a:buNone/>
            </a:pPr>
            <a:r>
              <a:rPr lang="en-GB" dirty="0" smtClean="0">
                <a:ea typeface="Calibri"/>
              </a:rPr>
              <a:t>Values</a:t>
            </a:r>
          </a:p>
          <a:p>
            <a:pPr>
              <a:lnSpc>
                <a:spcPct val="115000"/>
              </a:lnSpc>
              <a:spcAft>
                <a:spcPts val="0"/>
              </a:spcAft>
              <a:buFont typeface="Arial" pitchFamily="34" charset="0"/>
              <a:buNone/>
            </a:pPr>
            <a:r>
              <a:rPr lang="en-GB" dirty="0" smtClean="0">
                <a:ea typeface="Calibri"/>
              </a:rPr>
              <a:t>Ethics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090498342"/>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1"/>
          </p:nvPr>
        </p:nvPicPr>
        <p:blipFill>
          <a:blip r:embed="rId3" cstate="print"/>
          <a:srcRect t="-1724" b="-1724"/>
          <a:stretch>
            <a:fillRect/>
          </a:stretch>
        </p:blipFill>
        <p:spPr>
          <a:xfrm>
            <a:off x="422031" y="1295400"/>
            <a:ext cx="1336431" cy="1497706"/>
          </a:xfrm>
        </p:spPr>
      </p:pic>
      <p:sp>
        <p:nvSpPr>
          <p:cNvPr id="3" name="Slide Number Placeholder 2"/>
          <p:cNvSpPr>
            <a:spLocks noGrp="1"/>
          </p:cNvSpPr>
          <p:nvPr>
            <p:ph type="sldNum" sz="quarter" idx="12"/>
          </p:nvPr>
        </p:nvSpPr>
        <p:spPr/>
        <p:txBody>
          <a:bodyPr/>
          <a:lstStyle/>
          <a:p>
            <a:fld id="{4BE819A1-3DD8-4179-BFD0-BF7D359F8DBD}" type="slidenum">
              <a:rPr lang="en-US" smtClean="0"/>
              <a:pPr/>
              <a:t>14</a:t>
            </a:fld>
            <a:endParaRPr lang="en-US" dirty="0"/>
          </a:p>
        </p:txBody>
      </p:sp>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xmlns="" val="31631652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a:bodyPr>
          <a:lstStyle/>
          <a:p>
            <a:r>
              <a:rPr lang="en-US" dirty="0">
                <a:solidFill>
                  <a:schemeClr val="bg1">
                    <a:lumMod val="65000"/>
                  </a:schemeClr>
                </a:solidFill>
              </a:rPr>
              <a:t>Governance, Portfolio and Program Management</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141</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Governance, Portfolio and Program Management</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562039245"/>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5</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US" sz="1600" dirty="0" smtClean="0">
                          <a:solidFill>
                            <a:srgbClr val="000000"/>
                          </a:solidFill>
                        </a:rPr>
                        <a:t>Governance, Portfolio and Program Management</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smtClean="0">
                          <a:solidFill>
                            <a:schemeClr val="tx1"/>
                          </a:solidFill>
                          <a:latin typeface="Helvetica"/>
                          <a:ea typeface="Calibri"/>
                          <a:cs typeface="Helvetica"/>
                        </a:rPr>
                        <a:t>What is Project Governance</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Principles of Project Governance</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Project Governance Areas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P3O (Portfolio, Program, Project Offices)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Portfolio Management</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Program Management</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Benefits of Project Offices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Types of Project Offices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Responsibilities of Project Offices</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governance, portfolio and program management.</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457200" y="1600201"/>
            <a:ext cx="8229600" cy="2133600"/>
          </a:xfrm>
        </p:spPr>
        <p:txBody>
          <a:bodyPr>
            <a:normAutofit/>
          </a:bodyPr>
          <a:lstStyle/>
          <a:p>
            <a:pPr marL="0" indent="0">
              <a:buNone/>
            </a:pPr>
            <a:r>
              <a:rPr lang="en-US" sz="2400" b="0" dirty="0" smtClean="0"/>
              <a:t>Governance </a:t>
            </a:r>
            <a:r>
              <a:rPr lang="en-US" sz="2400" b="0" dirty="0"/>
              <a:t>is the framework by which an organization is directed and controlled. Project governance includes, but is not limited to, those areas of organizational governance that are specifically related to project activities. </a:t>
            </a:r>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smtClean="0"/>
              <a:t>ISO 21500</a:t>
            </a:r>
            <a:endParaRPr lang="en-US" dirty="0"/>
          </a:p>
        </p:txBody>
      </p:sp>
    </p:spTree>
    <p:extLst>
      <p:ext uri="{BB962C8B-B14F-4D97-AF65-F5344CB8AC3E}">
        <p14:creationId xmlns:p14="http://schemas.microsoft.com/office/powerpoint/2010/main" xmlns="" val="965688522"/>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Four </a:t>
            </a:r>
            <a:r>
              <a:rPr lang="en-US" sz="2800" dirty="0"/>
              <a:t>Key Principles of Governance</a:t>
            </a:r>
          </a:p>
        </p:txBody>
      </p:sp>
      <p:pic>
        <p:nvPicPr>
          <p:cNvPr id="9" name="Picture 8" descr="directing change.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1752600"/>
            <a:ext cx="2358668" cy="2671191"/>
          </a:xfrm>
          <a:prstGeom prst="roundRect">
            <a:avLst>
              <a:gd name="adj" fmla="val 8594"/>
            </a:avLst>
          </a:prstGeom>
          <a:solidFill>
            <a:srgbClr val="FFFFFF">
              <a:shade val="85000"/>
            </a:srgbClr>
          </a:solidFill>
          <a:ln>
            <a:solidFill>
              <a:srgbClr val="09046C"/>
            </a:solidFill>
          </a:ln>
          <a:effectLst>
            <a:reflection blurRad="12700" stA="38000" endPos="28000" dist="5000" dir="5400000" sy="-100000" algn="bl" rotWithShape="0"/>
          </a:effectLst>
        </p:spPr>
      </p:pic>
      <p:sp>
        <p:nvSpPr>
          <p:cNvPr id="10" name="TextBox 9"/>
          <p:cNvSpPr txBox="1"/>
          <p:nvPr/>
        </p:nvSpPr>
        <p:spPr>
          <a:xfrm>
            <a:off x="3048000" y="2057400"/>
            <a:ext cx="5904180" cy="2062103"/>
          </a:xfrm>
          <a:prstGeom prst="rect">
            <a:avLst/>
          </a:prstGeom>
          <a:noFill/>
        </p:spPr>
        <p:txBody>
          <a:bodyPr wrap="none" rtlCol="0">
            <a:spAutoFit/>
          </a:bodyPr>
          <a:lstStyle/>
          <a:p>
            <a:pPr marL="457200" indent="-457200">
              <a:buFont typeface="Courier New"/>
              <a:buChar char="o"/>
            </a:pPr>
            <a:r>
              <a:rPr lang="en-US" sz="3200" dirty="0" smtClean="0"/>
              <a:t>Portfolio Direction</a:t>
            </a:r>
          </a:p>
          <a:p>
            <a:pPr marL="457200" indent="-457200">
              <a:buFont typeface="Courier New"/>
              <a:buChar char="o"/>
            </a:pPr>
            <a:r>
              <a:rPr lang="en-US" sz="3200" dirty="0" smtClean="0"/>
              <a:t>Project Sponsorship</a:t>
            </a:r>
          </a:p>
          <a:p>
            <a:pPr marL="457200" indent="-457200">
              <a:buFont typeface="Courier New"/>
              <a:buChar char="o"/>
            </a:pPr>
            <a:r>
              <a:rPr lang="en-US" sz="3200" dirty="0" smtClean="0"/>
              <a:t>Project Management Capability</a:t>
            </a:r>
          </a:p>
          <a:p>
            <a:pPr marL="457200" indent="-457200">
              <a:buFont typeface="Courier New"/>
              <a:buChar char="o"/>
            </a:pPr>
            <a:r>
              <a:rPr lang="en-US" sz="3200" dirty="0" smtClean="0"/>
              <a:t>Disclosure and Reporting</a:t>
            </a:r>
            <a:endParaRPr lang="en-US" sz="3200" dirty="0"/>
          </a:p>
        </p:txBody>
      </p:sp>
    </p:spTree>
    <p:extLst>
      <p:ext uri="{BB962C8B-B14F-4D97-AF65-F5344CB8AC3E}">
        <p14:creationId xmlns:p14="http://schemas.microsoft.com/office/powerpoint/2010/main" xmlns="" val="173056136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Eight Key Principles of Project Governance</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144</a:t>
            </a:fld>
            <a:endParaRPr lang="en-US" dirty="0"/>
          </a:p>
        </p:txBody>
      </p:sp>
      <p:sp>
        <p:nvSpPr>
          <p:cNvPr id="4" name="TextBox 3"/>
          <p:cNvSpPr txBox="1"/>
          <p:nvPr/>
        </p:nvSpPr>
        <p:spPr>
          <a:xfrm>
            <a:off x="508000" y="1320800"/>
            <a:ext cx="7721600" cy="4247317"/>
          </a:xfrm>
          <a:prstGeom prst="rect">
            <a:avLst/>
          </a:prstGeom>
          <a:noFill/>
        </p:spPr>
        <p:txBody>
          <a:bodyPr wrap="square" rtlCol="0">
            <a:spAutoFit/>
          </a:bodyPr>
          <a:lstStyle/>
          <a:p>
            <a:pPr marL="342900" indent="-342900">
              <a:buAutoNum type="arabicPeriod"/>
            </a:pPr>
            <a:r>
              <a:rPr lang="en-US" dirty="0" smtClean="0"/>
              <a:t>The (project) board has overall responsibility for the governance of project management.</a:t>
            </a:r>
          </a:p>
          <a:p>
            <a:pPr marL="342900" indent="-342900">
              <a:buAutoNum type="arabicPeriod"/>
            </a:pPr>
            <a:r>
              <a:rPr lang="en-US" dirty="0"/>
              <a:t>The </a:t>
            </a:r>
            <a:r>
              <a:rPr lang="en-US" dirty="0" smtClean="0"/>
              <a:t>organization </a:t>
            </a:r>
            <a:r>
              <a:rPr lang="en-US" dirty="0"/>
              <a:t>differentiates between projects and non project-based activities.</a:t>
            </a:r>
            <a:endParaRPr lang="en-US" dirty="0" smtClean="0"/>
          </a:p>
          <a:p>
            <a:pPr marL="342900" indent="-342900">
              <a:buAutoNum type="arabicPeriod"/>
            </a:pPr>
            <a:r>
              <a:rPr lang="en-US" dirty="0" smtClean="0"/>
              <a:t>Roles </a:t>
            </a:r>
            <a:r>
              <a:rPr lang="en-US" dirty="0"/>
              <a:t>and responsibilities for the governance of project management are </a:t>
            </a:r>
            <a:r>
              <a:rPr lang="en-US" dirty="0" smtClean="0"/>
              <a:t>defined clearly.</a:t>
            </a:r>
          </a:p>
          <a:p>
            <a:pPr marL="342900" indent="-342900">
              <a:buAutoNum type="arabicPeriod"/>
            </a:pPr>
            <a:r>
              <a:rPr lang="en-US" dirty="0" smtClean="0"/>
              <a:t>Disciplined </a:t>
            </a:r>
            <a:r>
              <a:rPr lang="en-US" dirty="0"/>
              <a:t>governance arrangements, supported by appropriate methods</a:t>
            </a:r>
            <a:r>
              <a:rPr lang="en-US" dirty="0" smtClean="0"/>
              <a:t>, resources </a:t>
            </a:r>
            <a:r>
              <a:rPr lang="en-US" dirty="0"/>
              <a:t>and controls are applied throughout the project life cycle. Every </a:t>
            </a:r>
            <a:r>
              <a:rPr lang="en-US" dirty="0" smtClean="0"/>
              <a:t>project has </a:t>
            </a:r>
            <a:r>
              <a:rPr lang="en-US" dirty="0"/>
              <a:t>a </a:t>
            </a:r>
            <a:r>
              <a:rPr lang="en-US" dirty="0" smtClean="0"/>
              <a:t>sponsor.</a:t>
            </a:r>
          </a:p>
          <a:p>
            <a:pPr marL="342900" indent="-342900">
              <a:buAutoNum type="arabicPeriod"/>
            </a:pPr>
            <a:r>
              <a:rPr lang="en-US" dirty="0" smtClean="0"/>
              <a:t>There </a:t>
            </a:r>
            <a:r>
              <a:rPr lang="en-US" dirty="0"/>
              <a:t>is a demonstrably coherent and supporting relationship between the </a:t>
            </a:r>
            <a:r>
              <a:rPr lang="en-US" dirty="0" smtClean="0"/>
              <a:t>overall business </a:t>
            </a:r>
            <a:r>
              <a:rPr lang="en-US" dirty="0"/>
              <a:t>strategy and the project </a:t>
            </a:r>
            <a:r>
              <a:rPr lang="en-US" dirty="0" smtClean="0"/>
              <a:t>portfolio.</a:t>
            </a:r>
          </a:p>
          <a:p>
            <a:pPr marL="342900" indent="-342900">
              <a:buAutoNum type="arabicPeriod"/>
            </a:pPr>
            <a:r>
              <a:rPr lang="en-US" dirty="0" smtClean="0"/>
              <a:t>All </a:t>
            </a:r>
            <a:r>
              <a:rPr lang="en-US" dirty="0"/>
              <a:t>projects have an approved plan containing </a:t>
            </a:r>
            <a:r>
              <a:rPr lang="en-US" dirty="0" smtClean="0"/>
              <a:t>authorization </a:t>
            </a:r>
            <a:r>
              <a:rPr lang="en-US" dirty="0"/>
              <a:t>points at which </a:t>
            </a:r>
            <a:r>
              <a:rPr lang="en-US" dirty="0" smtClean="0"/>
              <a:t>the business </a:t>
            </a:r>
            <a:r>
              <a:rPr lang="en-US" dirty="0"/>
              <a:t>case, inclusive of cost, benefits and risk is reviewed. Decisions made </a:t>
            </a:r>
            <a:r>
              <a:rPr lang="en-US" dirty="0" smtClean="0"/>
              <a:t>at authorization </a:t>
            </a:r>
            <a:r>
              <a:rPr lang="en-US" dirty="0"/>
              <a:t>points are </a:t>
            </a:r>
            <a:r>
              <a:rPr lang="en-US" dirty="0" smtClean="0"/>
              <a:t>documented </a:t>
            </a:r>
            <a:r>
              <a:rPr lang="en-US" dirty="0"/>
              <a:t>and communicated</a:t>
            </a:r>
            <a:r>
              <a:rPr lang="en-US" dirty="0" smtClean="0"/>
              <a:t>.</a:t>
            </a:r>
          </a:p>
          <a:p>
            <a:pPr marL="342900" indent="-342900">
              <a:buAutoNum type="arabicPeriod"/>
            </a:pPr>
            <a:endParaRPr lang="en-US" dirty="0"/>
          </a:p>
        </p:txBody>
      </p:sp>
    </p:spTree>
    <p:extLst>
      <p:ext uri="{BB962C8B-B14F-4D97-AF65-F5344CB8AC3E}">
        <p14:creationId xmlns:p14="http://schemas.microsoft.com/office/powerpoint/2010/main" xmlns="" val="26329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Eight Key Principles of Project Governance</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4" name="TextBox 3"/>
          <p:cNvSpPr txBox="1"/>
          <p:nvPr/>
        </p:nvSpPr>
        <p:spPr>
          <a:xfrm>
            <a:off x="508000" y="1320800"/>
            <a:ext cx="7721600" cy="1754327"/>
          </a:xfrm>
          <a:prstGeom prst="rect">
            <a:avLst/>
          </a:prstGeom>
          <a:noFill/>
        </p:spPr>
        <p:txBody>
          <a:bodyPr wrap="square" rtlCol="0">
            <a:spAutoFit/>
          </a:bodyPr>
          <a:lstStyle/>
          <a:p>
            <a:pPr marL="342900" indent="-342900">
              <a:buFont typeface="+mj-lt"/>
              <a:buAutoNum type="arabicPeriod" startAt="7"/>
            </a:pPr>
            <a:r>
              <a:rPr lang="en-US" dirty="0"/>
              <a:t>Members of delegated authorization bodies have sufficient representation</a:t>
            </a:r>
            <a:r>
              <a:rPr lang="en-US" dirty="0" smtClean="0"/>
              <a:t>, competence</a:t>
            </a:r>
            <a:r>
              <a:rPr lang="en-US" dirty="0"/>
              <a:t>, authority and resources to enable them to make appropriate </a:t>
            </a:r>
            <a:r>
              <a:rPr lang="en-US" dirty="0" smtClean="0"/>
              <a:t>decisions.</a:t>
            </a:r>
          </a:p>
          <a:p>
            <a:pPr marL="342900" indent="-342900">
              <a:buFont typeface="+mj-lt"/>
              <a:buAutoNum type="arabicPeriod" startAt="7"/>
            </a:pPr>
            <a:r>
              <a:rPr lang="en-US" dirty="0" smtClean="0"/>
              <a:t>Project </a:t>
            </a:r>
            <a:r>
              <a:rPr lang="en-US" dirty="0"/>
              <a:t>business cases are supported by relevant and realistic information </a:t>
            </a:r>
            <a:r>
              <a:rPr lang="en-US" dirty="0" smtClean="0"/>
              <a:t>that provides </a:t>
            </a:r>
            <a:r>
              <a:rPr lang="en-US" dirty="0"/>
              <a:t>a reliable basis for making </a:t>
            </a:r>
            <a:r>
              <a:rPr lang="en-US" dirty="0" smtClean="0"/>
              <a:t>authorization </a:t>
            </a:r>
            <a:r>
              <a:rPr lang="en-US" dirty="0"/>
              <a:t>decisions</a:t>
            </a:r>
            <a:r>
              <a:rPr lang="en-US" dirty="0" smtClean="0"/>
              <a:t>.</a:t>
            </a:r>
          </a:p>
          <a:p>
            <a:endParaRPr lang="en-US" dirty="0" smtClean="0"/>
          </a:p>
        </p:txBody>
      </p:sp>
    </p:spTree>
    <p:extLst>
      <p:ext uri="{BB962C8B-B14F-4D97-AF65-F5344CB8AC3E}">
        <p14:creationId xmlns:p14="http://schemas.microsoft.com/office/powerpoint/2010/main" xmlns="" val="1429811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Governance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5" name="Content Placeholder 4"/>
          <p:cNvSpPr>
            <a:spLocks noGrp="1"/>
          </p:cNvSpPr>
          <p:nvPr>
            <p:ph idx="1"/>
          </p:nvPr>
        </p:nvSpPr>
        <p:spPr/>
        <p:txBody>
          <a:bodyPr/>
          <a:lstStyle/>
          <a:p>
            <a:r>
              <a:rPr lang="en-US" sz="1900"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a:p>
            <a:pPr marL="0" indent="0">
              <a:buNone/>
            </a:pPr>
            <a:endParaRPr lang="en-US" dirty="0"/>
          </a:p>
        </p:txBody>
      </p:sp>
      <p:sp>
        <p:nvSpPr>
          <p:cNvPr id="3" name="TextBox 2"/>
          <p:cNvSpPr txBox="1"/>
          <p:nvPr/>
        </p:nvSpPr>
        <p:spPr>
          <a:xfrm>
            <a:off x="6781800" y="5867400"/>
            <a:ext cx="1287213" cy="261610"/>
          </a:xfrm>
          <a:prstGeom prst="rect">
            <a:avLst/>
          </a:prstGeom>
          <a:noFill/>
        </p:spPr>
        <p:txBody>
          <a:bodyPr wrap="none" rtlCol="0">
            <a:spAutoFit/>
          </a:bodyPr>
          <a:lstStyle/>
          <a:p>
            <a:r>
              <a:rPr lang="en-US" sz="1100" dirty="0" err="1" smtClean="0">
                <a:solidFill>
                  <a:srgbClr val="A6A6A6"/>
                </a:solidFill>
              </a:rPr>
              <a:t>Src</a:t>
            </a:r>
            <a:r>
              <a:rPr lang="en-US" sz="1100" dirty="0" smtClean="0">
                <a:solidFill>
                  <a:srgbClr val="A6A6A6"/>
                </a:solidFill>
              </a:rPr>
              <a:t>. ISO 21500 Pg.6</a:t>
            </a:r>
            <a:endParaRPr lang="en-US" sz="1100" dirty="0">
              <a:solidFill>
                <a:srgbClr val="A6A6A6"/>
              </a:solidFill>
            </a:endParaRPr>
          </a:p>
        </p:txBody>
      </p:sp>
    </p:spTree>
    <p:extLst>
      <p:ext uri="{BB962C8B-B14F-4D97-AF65-F5344CB8AC3E}">
        <p14:creationId xmlns:p14="http://schemas.microsoft.com/office/powerpoint/2010/main" xmlns="" val="504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lstStyle/>
          <a:p>
            <a:pPr eaLnBrk="1" hangingPunct="1">
              <a:defRPr/>
            </a:pPr>
            <a:r>
              <a:rPr lang="en-US" dirty="0" smtClean="0"/>
              <a:t>Where Project Governance Exists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r>
              <a:rPr lang="en-US" dirty="0" smtClean="0"/>
              <a:t>Project Governance</a:t>
            </a:r>
            <a:endParaRPr lang="en-US" dirty="0"/>
          </a:p>
        </p:txBody>
      </p:sp>
    </p:spTree>
    <p:extLst>
      <p:ext uri="{BB962C8B-B14F-4D97-AF65-F5344CB8AC3E}">
        <p14:creationId xmlns:p14="http://schemas.microsoft.com/office/powerpoint/2010/main" xmlns="" val="1514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260648"/>
            <a:ext cx="8229600" cy="1066800"/>
          </a:xfrm>
        </p:spPr>
        <p:txBody>
          <a:bodyPr/>
          <a:lstStyle/>
          <a:p>
            <a:r>
              <a:rPr lang="en-AU" sz="4000" dirty="0"/>
              <a:t>Project portfolios</a:t>
            </a:r>
          </a:p>
        </p:txBody>
      </p:sp>
      <p:sp>
        <p:nvSpPr>
          <p:cNvPr id="4099" name="Rectangle 3"/>
          <p:cNvSpPr>
            <a:spLocks noGrp="1" noChangeArrowheads="1"/>
          </p:cNvSpPr>
          <p:nvPr>
            <p:ph idx="1"/>
          </p:nvPr>
        </p:nvSpPr>
        <p:spPr/>
        <p:txBody>
          <a:bodyPr>
            <a:normAutofit/>
          </a:bodyPr>
          <a:lstStyle/>
          <a:p>
            <a:r>
              <a:rPr lang="en-AU" dirty="0" smtClean="0"/>
              <a:t>a </a:t>
            </a:r>
            <a:r>
              <a:rPr lang="en-AU" dirty="0"/>
              <a:t>collection of </a:t>
            </a:r>
            <a:r>
              <a:rPr lang="en-AU" u="sng" dirty="0"/>
              <a:t>projects</a:t>
            </a:r>
            <a:r>
              <a:rPr lang="en-AU" dirty="0"/>
              <a:t> or </a:t>
            </a:r>
            <a:r>
              <a:rPr lang="en-AU" u="sng" dirty="0"/>
              <a:t>programs</a:t>
            </a:r>
            <a:r>
              <a:rPr lang="en-AU" dirty="0"/>
              <a:t> and </a:t>
            </a:r>
            <a:r>
              <a:rPr lang="en-AU" u="sng" dirty="0"/>
              <a:t>other work</a:t>
            </a:r>
            <a:r>
              <a:rPr lang="en-AU" dirty="0"/>
              <a:t> that are grouped together to facilitate effective management of that work to meet strategic business needs’ </a:t>
            </a:r>
            <a:r>
              <a:rPr lang="en-AU" dirty="0" smtClean="0"/>
              <a:t/>
            </a:r>
            <a:br>
              <a:rPr lang="en-AU" dirty="0" smtClean="0"/>
            </a:br>
            <a:r>
              <a:rPr lang="en-AU" sz="2000" dirty="0" smtClean="0"/>
              <a:t>(</a:t>
            </a:r>
            <a:r>
              <a:rPr lang="en-AU" sz="2000" dirty="0"/>
              <a:t>Project Management Institute, 2008</a:t>
            </a:r>
            <a:r>
              <a:rPr lang="en-AU" sz="2000" dirty="0" smtClean="0"/>
              <a:t>)</a:t>
            </a:r>
          </a:p>
          <a:p>
            <a:endParaRPr lang="en-AU" sz="2000" dirty="0"/>
          </a:p>
          <a:p>
            <a:r>
              <a:rPr lang="en-AU" dirty="0" smtClean="0"/>
              <a:t>the </a:t>
            </a:r>
            <a:r>
              <a:rPr lang="en-AU" dirty="0"/>
              <a:t>totality of an organisation’s investment in the </a:t>
            </a:r>
            <a:r>
              <a:rPr lang="en-AU" dirty="0" smtClean="0"/>
              <a:t>changes </a:t>
            </a:r>
            <a:r>
              <a:rPr lang="en-AU" dirty="0"/>
              <a:t>[projects and programs] required to achieve its strategic </a:t>
            </a:r>
            <a:r>
              <a:rPr lang="en-AU" dirty="0" smtClean="0"/>
              <a:t>objectives </a:t>
            </a:r>
            <a:r>
              <a:rPr lang="en-AU" sz="3500" dirty="0"/>
              <a:t/>
            </a:r>
            <a:br>
              <a:rPr lang="en-AU" sz="3500" dirty="0"/>
            </a:br>
            <a:r>
              <a:rPr lang="en-AU" sz="2000" dirty="0" smtClean="0"/>
              <a:t>(Office </a:t>
            </a:r>
            <a:r>
              <a:rPr lang="en-AU" sz="2000" dirty="0"/>
              <a:t>of Government </a:t>
            </a:r>
            <a:r>
              <a:rPr lang="en-AU" sz="2000" dirty="0" smtClean="0"/>
              <a:t>Commerce, 2009</a:t>
            </a:r>
            <a:r>
              <a:rPr lang="en-AU" sz="2000" dirty="0"/>
              <a:t>) </a:t>
            </a:r>
            <a:endParaRPr lang="en-AU" sz="2000" dirty="0" smtClean="0"/>
          </a:p>
          <a:p>
            <a:pPr marL="457200" lvl="1" indent="0">
              <a:buNone/>
            </a:pPr>
            <a:endParaRPr lang="en-AU" dirty="0"/>
          </a:p>
        </p:txBody>
      </p:sp>
    </p:spTree>
    <p:extLst>
      <p:ext uri="{BB962C8B-B14F-4D97-AF65-F5344CB8AC3E}">
        <p14:creationId xmlns:p14="http://schemas.microsoft.com/office/powerpoint/2010/main" xmlns="" val="4402290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portfolio management?</a:t>
            </a:r>
            <a:endParaRPr lang="en-GB" dirty="0"/>
          </a:p>
        </p:txBody>
      </p:sp>
      <p:sp>
        <p:nvSpPr>
          <p:cNvPr id="3" name="Content Placeholder 2"/>
          <p:cNvSpPr>
            <a:spLocks noGrp="1"/>
          </p:cNvSpPr>
          <p:nvPr>
            <p:ph idx="1"/>
          </p:nvPr>
        </p:nvSpPr>
        <p:spPr/>
        <p:txBody>
          <a:bodyPr/>
          <a:lstStyle/>
          <a:p>
            <a:r>
              <a:rPr lang="en-GB" dirty="0" smtClean="0"/>
              <a:t>Portfolio management is needed when an organisation operates a number of projects and programs </a:t>
            </a:r>
          </a:p>
          <a:p>
            <a:r>
              <a:rPr lang="en-GB" dirty="0" smtClean="0"/>
              <a:t>The decision on which projects to undertake is usually made by senior managers</a:t>
            </a:r>
          </a:p>
          <a:p>
            <a:r>
              <a:rPr lang="en-GB" dirty="0" smtClean="0"/>
              <a:t>A central project office, or network of project offices, can assist by providing information and updates about projects and programs</a:t>
            </a:r>
            <a:endParaRPr lang="en-GB" dirty="0"/>
          </a:p>
        </p:txBody>
      </p:sp>
    </p:spTree>
    <p:extLst>
      <p:ext uri="{BB962C8B-B14F-4D97-AF65-F5344CB8AC3E}">
        <p14:creationId xmlns:p14="http://schemas.microsoft.com/office/powerpoint/2010/main" xmlns="" val="1384923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1258114"/>
            <a:ext cx="8077200" cy="4480201"/>
          </a:xfrm>
        </p:spPr>
        <p:txBody>
          <a:bodyPr wrap="square">
            <a:spAutoFit/>
          </a:bodyPr>
          <a:lstStyle/>
          <a:p>
            <a:pPr marL="0" indent="0" fontAlgn="base">
              <a:buNone/>
            </a:pPr>
            <a:r>
              <a:rPr lang="en-US" sz="1800" b="1" dirty="0"/>
              <a:t>This course will prepare you for the GPM-b Certification.</a:t>
            </a:r>
          </a:p>
          <a:p>
            <a:pPr marL="0" indent="0" fontAlgn="base">
              <a:buNone/>
            </a:pPr>
            <a:r>
              <a:rPr lang="en-US" sz="1800" b="1" dirty="0"/>
              <a:t>The Certification Exam Format</a:t>
            </a:r>
          </a:p>
          <a:p>
            <a:pPr marL="0" indent="0" fontAlgn="base">
              <a:buNone/>
            </a:pPr>
            <a:r>
              <a:rPr lang="en-US" sz="1800" dirty="0"/>
              <a:t>To earn the Green Project Manager level B (GPM-b) credential, candidates must have 2,000 hours of project experience, and pass the 150 multiple choice question examination with a minimum passing score of 75%. The Exam is broken down into two primary sections as listed below</a:t>
            </a:r>
            <a:r>
              <a:rPr lang="en-US" sz="1800" dirty="0" smtClean="0"/>
              <a:t>.</a:t>
            </a:r>
            <a:br>
              <a:rPr lang="en-US" sz="1800" dirty="0" smtClean="0"/>
            </a:br>
            <a:r>
              <a:rPr lang="en-US" sz="1800" b="1" dirty="0"/>
              <a:t/>
            </a:r>
            <a:br>
              <a:rPr lang="en-US" sz="1800" b="1" dirty="0"/>
            </a:br>
            <a:r>
              <a:rPr lang="en-US" sz="1800" b="1" dirty="0"/>
              <a:t>1. Project Management</a:t>
            </a:r>
          </a:p>
          <a:p>
            <a:pPr marL="0" indent="0" fontAlgn="base">
              <a:buNone/>
            </a:pPr>
            <a:r>
              <a:rPr lang="en-US" sz="1800" b="1" dirty="0"/>
              <a:t>1.1.  Project Management Standards based on ISO 21500</a:t>
            </a:r>
          </a:p>
          <a:p>
            <a:pPr marL="0" indent="0" fontAlgn="base">
              <a:buNone/>
            </a:pPr>
            <a:r>
              <a:rPr lang="en-US" sz="1800" b="1" dirty="0"/>
              <a:t>1.2.  Project Management Competencies</a:t>
            </a:r>
          </a:p>
          <a:p>
            <a:pPr marL="0" indent="0" fontAlgn="base">
              <a:buNone/>
            </a:pPr>
            <a:r>
              <a:rPr lang="en-US" sz="1800" b="1" dirty="0"/>
              <a:t>1.3.  Project management Knowledge Areas</a:t>
            </a:r>
          </a:p>
          <a:p>
            <a:pPr marL="0" indent="0" fontAlgn="base">
              <a:buNone/>
            </a:pPr>
            <a:r>
              <a:rPr lang="en-US" sz="1800" b="1" dirty="0"/>
              <a:t>1.4.  Key Terms and Concepts</a:t>
            </a:r>
          </a:p>
          <a:p>
            <a:pPr marL="0" indent="0" fontAlgn="base">
              <a:buNone/>
            </a:pPr>
            <a:r>
              <a:rPr lang="en-US" sz="1800" b="1" dirty="0"/>
              <a:t/>
            </a:r>
            <a:br>
              <a:rPr lang="en-US" sz="1800" b="1" dirty="0"/>
            </a:b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15</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87" t="5133" r="4321" b="9018"/>
          <a:stretch/>
        </p:blipFill>
        <p:spPr bwMode="auto">
          <a:xfrm>
            <a:off x="6629401" y="1587500"/>
            <a:ext cx="2260600" cy="2336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21851928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Aims of Portfolio Management</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150</a:t>
            </a:fld>
            <a:endParaRPr lang="en-US" dirty="0"/>
          </a:p>
        </p:txBody>
      </p:sp>
      <p:sp>
        <p:nvSpPr>
          <p:cNvPr id="3" name="Rectangle 2"/>
          <p:cNvSpPr/>
          <p:nvPr/>
        </p:nvSpPr>
        <p:spPr>
          <a:xfrm>
            <a:off x="628650" y="1219200"/>
            <a:ext cx="8134350" cy="4408899"/>
          </a:xfrm>
          <a:prstGeom prst="rect">
            <a:avLst/>
          </a:prstGeom>
        </p:spPr>
        <p:txBody>
          <a:bodyPr wrap="square">
            <a:spAutoFit/>
          </a:bodyPr>
          <a:lstStyle/>
          <a:p>
            <a:r>
              <a:rPr lang="en-US" dirty="0" smtClean="0"/>
              <a:t>Effective portfolio management is based on:</a:t>
            </a:r>
            <a:endParaRPr lang="en-AU" dirty="0"/>
          </a:p>
          <a:p>
            <a:pPr marL="350838" lvl="1" indent="0">
              <a:buNone/>
            </a:pPr>
            <a:endParaRPr lang="en-AU" dirty="0" smtClean="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smtClean="0"/>
          </a:p>
          <a:p>
            <a:pPr marL="350838" lvl="1" indent="0">
              <a:buNone/>
            </a:pPr>
            <a:endParaRPr lang="en-AU" dirty="0"/>
          </a:p>
          <a:p>
            <a:pPr marL="350838" lvl="1" indent="0">
              <a:buNone/>
            </a:pPr>
            <a:endParaRPr lang="en-AU" dirty="0" smtClean="0"/>
          </a:p>
          <a:p>
            <a:pPr marL="350838" lvl="1" indent="0">
              <a:buNone/>
            </a:pPr>
            <a:endParaRPr lang="en-AU" dirty="0"/>
          </a:p>
          <a:p>
            <a:pPr indent="-106362"/>
            <a:r>
              <a:rPr lang="en-AU" sz="1050" dirty="0" smtClean="0"/>
              <a:t>Sources: Kendall </a:t>
            </a:r>
            <a:r>
              <a:rPr lang="en-AU" sz="1050" dirty="0"/>
              <a:t>&amp; Rollins, </a:t>
            </a:r>
            <a:r>
              <a:rPr lang="en-AU" sz="1050" dirty="0" smtClean="0"/>
              <a:t>2003; Cooper</a:t>
            </a:r>
            <a:r>
              <a:rPr lang="en-AU" sz="1050" dirty="0"/>
              <a:t>, </a:t>
            </a:r>
            <a:r>
              <a:rPr lang="en-AU" sz="1050" dirty="0" err="1"/>
              <a:t>Edgett</a:t>
            </a:r>
            <a:r>
              <a:rPr lang="en-AU" sz="1050" dirty="0"/>
              <a:t>, </a:t>
            </a:r>
            <a:r>
              <a:rPr lang="en-AU" sz="1050" dirty="0" err="1"/>
              <a:t>Klienschmidt</a:t>
            </a:r>
            <a:r>
              <a:rPr lang="en-AU" sz="1050" dirty="0"/>
              <a:t>, </a:t>
            </a:r>
            <a:r>
              <a:rPr lang="en-AU" sz="1050" dirty="0" smtClean="0"/>
              <a:t>2001</a:t>
            </a:r>
            <a:endParaRPr lang="en-US" sz="1050" dirty="0"/>
          </a:p>
        </p:txBody>
      </p:sp>
      <p:graphicFrame>
        <p:nvGraphicFramePr>
          <p:cNvPr id="5" name="Table 4"/>
          <p:cNvGraphicFramePr>
            <a:graphicFrameLocks noGrp="1"/>
          </p:cNvGraphicFramePr>
          <p:nvPr>
            <p:extLst>
              <p:ext uri="{D42A27DB-BD31-4B8C-83A1-F6EECF244321}">
                <p14:modId xmlns:p14="http://schemas.microsoft.com/office/powerpoint/2010/main" xmlns="" val="1888229335"/>
              </p:ext>
            </p:extLst>
          </p:nvPr>
        </p:nvGraphicFramePr>
        <p:xfrm>
          <a:off x="685800" y="1828800"/>
          <a:ext cx="8077200" cy="2727960"/>
        </p:xfrm>
        <a:graphic>
          <a:graphicData uri="http://schemas.openxmlformats.org/drawingml/2006/table">
            <a:tbl>
              <a:tblPr firstRow="1" bandRow="1">
                <a:tableStyleId>{5940675A-B579-460E-94D1-54222C63F5DA}</a:tableStyleId>
              </a:tblPr>
              <a:tblGrid>
                <a:gridCol w="1295400"/>
                <a:gridCol w="6781800"/>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ALIGN</a:t>
                      </a:r>
                    </a:p>
                  </a:txBody>
                  <a:tcPr/>
                </a:tc>
                <a:tc>
                  <a:txBody>
                    <a:bodyPr/>
                    <a:lstStyle/>
                    <a:p>
                      <a:pPr marL="0" lvl="0" indent="0">
                        <a:buFont typeface="Arial" charset="0"/>
                        <a:buNone/>
                      </a:pPr>
                      <a:r>
                        <a:rPr lang="en-AU" sz="1700" dirty="0" smtClean="0"/>
                        <a:t>Aligning projects with strategy</a:t>
                      </a:r>
                    </a:p>
                  </a:txBody>
                  <a:tcPr/>
                </a:tc>
              </a:tr>
              <a:tr h="465647">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SELECT</a:t>
                      </a:r>
                    </a:p>
                  </a:txBody>
                  <a:tcPr/>
                </a:tc>
                <a:tc>
                  <a:txBody>
                    <a:bodyPr/>
                    <a:lstStyle/>
                    <a:p>
                      <a:pPr marL="0" lvl="0" indent="0">
                        <a:buFont typeface="Arial" charset="0"/>
                        <a:buNone/>
                      </a:pPr>
                      <a:r>
                        <a:rPr lang="en-AU" sz="1700" dirty="0" smtClean="0"/>
                        <a:t>Selecting the right number of projects</a:t>
                      </a:r>
                    </a:p>
                  </a:txBody>
                  <a:tcPr/>
                </a:tc>
              </a:tr>
              <a:tr h="465647">
                <a:tc>
                  <a:txBody>
                    <a:bodyPr/>
                    <a:lstStyle/>
                    <a:p>
                      <a:pPr marL="0" lvl="0" indent="0" algn="l">
                        <a:buFont typeface="Arial" charset="0"/>
                        <a:buNone/>
                      </a:pPr>
                      <a:r>
                        <a:rPr lang="en-AU" sz="1700" dirty="0" smtClean="0">
                          <a:solidFill>
                            <a:srgbClr val="0070C0"/>
                          </a:solidFill>
                        </a:rPr>
                        <a:t>BALANCE</a:t>
                      </a:r>
                    </a:p>
                  </a:txBody>
                  <a:tcPr/>
                </a:tc>
                <a:tc>
                  <a:txBody>
                    <a:bodyPr/>
                    <a:lstStyle/>
                    <a:p>
                      <a:pPr marL="0" lvl="0" indent="0">
                        <a:buFont typeface="Arial" charset="0"/>
                        <a:buNone/>
                      </a:pPr>
                      <a:r>
                        <a:rPr lang="en-AU" sz="1700" dirty="0" smtClean="0"/>
                        <a:t>Maintaining a balance of project types</a:t>
                      </a:r>
                    </a:p>
                  </a:txBody>
                  <a:tcPr/>
                </a:tc>
              </a:tr>
              <a:tr h="465647">
                <a:tc>
                  <a:txBody>
                    <a:bodyPr/>
                    <a:lstStyle/>
                    <a:p>
                      <a:pPr marL="0" lvl="0" indent="0" algn="l">
                        <a:buFont typeface="Arial" charset="0"/>
                        <a:buNone/>
                      </a:pPr>
                      <a:r>
                        <a:rPr lang="en-AU" sz="1700" dirty="0" smtClean="0">
                          <a:solidFill>
                            <a:srgbClr val="0070C0"/>
                          </a:solidFill>
                        </a:rPr>
                        <a:t>VALUE</a:t>
                      </a:r>
                    </a:p>
                  </a:txBody>
                  <a:tcPr/>
                </a:tc>
                <a:tc>
                  <a:txBody>
                    <a:bodyPr/>
                    <a:lstStyle/>
                    <a:p>
                      <a:pPr marL="0" lvl="0" indent="0">
                        <a:buFont typeface="Arial" charset="0"/>
                        <a:buNone/>
                      </a:pPr>
                      <a:r>
                        <a:rPr lang="en-AU" sz="1700" dirty="0" smtClean="0"/>
                        <a:t>Maximising value to the organisation</a:t>
                      </a:r>
                    </a:p>
                  </a:txBody>
                  <a:tcPr/>
                </a:tc>
              </a:tr>
              <a:tr h="629979">
                <a:tc>
                  <a:txBody>
                    <a:bodyPr/>
                    <a:lstStyle/>
                    <a:p>
                      <a:pPr marL="0" lvl="0" indent="0" algn="l">
                        <a:buFont typeface="Arial" charset="0"/>
                        <a:buNone/>
                      </a:pPr>
                      <a:r>
                        <a:rPr lang="en-AU" sz="1700" dirty="0" smtClean="0">
                          <a:solidFill>
                            <a:srgbClr val="0070C0"/>
                          </a:solidFill>
                        </a:rPr>
                        <a:t>RESOURCE</a:t>
                      </a:r>
                    </a:p>
                  </a:txBody>
                  <a:tcPr/>
                </a:tc>
                <a:tc>
                  <a:txBody>
                    <a:bodyPr/>
                    <a:lstStyle/>
                    <a:p>
                      <a:pPr marL="0" lvl="0" indent="0">
                        <a:buFont typeface="Arial" charset="0"/>
                        <a:buNone/>
                      </a:pPr>
                      <a:r>
                        <a:rPr lang="en-AU" sz="1700" dirty="0" smtClean="0"/>
                        <a:t>Ensuring that the project portfolio fits with resource capability so that the organization can sustain the maximum value from project investments</a:t>
                      </a:r>
                    </a:p>
                  </a:txBody>
                  <a:tcPr/>
                </a:tc>
              </a:tr>
              <a:tr h="269780">
                <a:tc>
                  <a:txBody>
                    <a:bodyPr/>
                    <a:lstStyle/>
                    <a:p>
                      <a:pPr marL="0" lvl="0" indent="0" algn="l">
                        <a:buFont typeface="Arial" charset="0"/>
                        <a:buNone/>
                      </a:pPr>
                      <a:r>
                        <a:rPr lang="en-AU" sz="1700" dirty="0" smtClean="0">
                          <a:solidFill>
                            <a:srgbClr val="0070C0"/>
                          </a:solidFill>
                        </a:rPr>
                        <a:t>RISK</a:t>
                      </a:r>
                      <a:endParaRPr lang="en-AU" sz="1700" dirty="0">
                        <a:solidFill>
                          <a:srgbClr val="0070C0"/>
                        </a:solidFill>
                      </a:endParaRPr>
                    </a:p>
                  </a:txBody>
                  <a:tcPr/>
                </a:tc>
                <a:tc>
                  <a:txBody>
                    <a:bodyPr/>
                    <a:lstStyle/>
                    <a:p>
                      <a:pPr marL="0" lvl="0" indent="0">
                        <a:buFont typeface="Arial" charset="0"/>
                        <a:buNone/>
                      </a:pPr>
                      <a:r>
                        <a:rPr lang="en-AU" sz="1700" dirty="0" smtClean="0"/>
                        <a:t>Reduce overall risk</a:t>
                      </a:r>
                      <a:endParaRPr lang="en-AU" sz="1700" dirty="0"/>
                    </a:p>
                  </a:txBody>
                  <a:tcPr/>
                </a:tc>
              </a:tr>
            </a:tbl>
          </a:graphicData>
        </a:graphic>
      </p:graphicFrame>
    </p:spTree>
    <p:extLst>
      <p:ext uri="{BB962C8B-B14F-4D97-AF65-F5344CB8AC3E}">
        <p14:creationId xmlns:p14="http://schemas.microsoft.com/office/powerpoint/2010/main" xmlns="" val="1976691512"/>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76200"/>
            <a:ext cx="6762750" cy="854075"/>
          </a:xfrm>
        </p:spPr>
        <p:txBody>
          <a:bodyPr>
            <a:normAutofit/>
          </a:bodyPr>
          <a:lstStyle/>
          <a:p>
            <a:r>
              <a:rPr lang="en-US" dirty="0" smtClean="0"/>
              <a:t>Sustainable Portfolios</a:t>
            </a:r>
            <a:endParaRPr lang="ar-LB"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151</a:t>
            </a:fld>
            <a:endParaRPr lang="en-US" dirty="0"/>
          </a:p>
        </p:txBody>
      </p:sp>
      <p:sp>
        <p:nvSpPr>
          <p:cNvPr id="3" name="TextBox 2"/>
          <p:cNvSpPr txBox="1"/>
          <p:nvPr/>
        </p:nvSpPr>
        <p:spPr>
          <a:xfrm>
            <a:off x="777165" y="990600"/>
            <a:ext cx="8349658" cy="923330"/>
          </a:xfrm>
          <a:prstGeom prst="rect">
            <a:avLst/>
          </a:prstGeom>
          <a:noFill/>
        </p:spPr>
        <p:txBody>
          <a:bodyPr wrap="none" rtlCol="0">
            <a:spAutoFit/>
          </a:bodyPr>
          <a:lstStyle/>
          <a:p>
            <a:r>
              <a:rPr lang="en-US" i="1" dirty="0" smtClean="0"/>
              <a:t>Collection of projects and programs that delivers value for the </a:t>
            </a:r>
            <a:r>
              <a:rPr lang="en-US" i="1" dirty="0" err="1" smtClean="0"/>
              <a:t>organisation</a:t>
            </a:r>
            <a:r>
              <a:rPr lang="en-US" i="1" dirty="0" smtClean="0"/>
              <a:t> and society </a:t>
            </a:r>
          </a:p>
          <a:p>
            <a:r>
              <a:rPr lang="en-US" i="1" dirty="0" smtClean="0"/>
              <a:t>without creating undue impact on the organization and its workers, society or the </a:t>
            </a:r>
          </a:p>
          <a:p>
            <a:r>
              <a:rPr lang="en-US" i="1" dirty="0" smtClean="0"/>
              <a:t>environment.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500238445"/>
              </p:ext>
            </p:extLst>
          </p:nvPr>
        </p:nvGraphicFramePr>
        <p:xfrm>
          <a:off x="777165" y="1905000"/>
          <a:ext cx="8077200" cy="4571683"/>
        </p:xfrm>
        <a:graphic>
          <a:graphicData uri="http://schemas.openxmlformats.org/drawingml/2006/table">
            <a:tbl>
              <a:tblPr firstRow="1" bandRow="1">
                <a:tableStyleId>{5940675A-B579-460E-94D1-54222C63F5DA}</a:tableStyleId>
              </a:tblPr>
              <a:tblGrid>
                <a:gridCol w="1295400"/>
                <a:gridCol w="6781800"/>
              </a:tblGrid>
              <a:tr h="269780">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ALIGN</a:t>
                      </a:r>
                    </a:p>
                  </a:txBody>
                  <a:tcPr/>
                </a:tc>
                <a:tc>
                  <a:txBody>
                    <a:bodyPr/>
                    <a:lstStyle/>
                    <a:p>
                      <a:pPr marL="285750" lvl="0" indent="-285750">
                        <a:buFont typeface="Arial" charset="0"/>
                        <a:buChar char="•"/>
                      </a:pPr>
                      <a:r>
                        <a:rPr lang="en-AU" sz="1700" dirty="0" smtClean="0"/>
                        <a:t>Aligning projects with strategy AND </a:t>
                      </a:r>
                      <a:r>
                        <a:rPr lang="en-AU" sz="1700" baseline="0" dirty="0" smtClean="0"/>
                        <a:t>obligations to environment and society</a:t>
                      </a:r>
                      <a:endParaRPr lang="en-AU" sz="1700" dirty="0" smtClean="0"/>
                    </a:p>
                  </a:txBody>
                  <a:tcPr/>
                </a:tc>
              </a:tr>
              <a:tr h="685483">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None/>
                        <a:tabLst/>
                        <a:defRPr/>
                      </a:pPr>
                      <a:r>
                        <a:rPr lang="en-AU" sz="1700" dirty="0" smtClean="0">
                          <a:solidFill>
                            <a:srgbClr val="0070C0"/>
                          </a:solidFill>
                        </a:rPr>
                        <a:t>SELECT</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Incorporating sustainability principles into project selection criteria</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Using non-financial measures (</a:t>
                      </a:r>
                      <a:r>
                        <a:rPr lang="en-US" sz="1700" dirty="0" err="1" smtClean="0"/>
                        <a:t>eg</a:t>
                      </a:r>
                      <a:r>
                        <a:rPr lang="en-US" sz="1700" dirty="0" smtClean="0"/>
                        <a:t> SROI) to determine desirable projects</a:t>
                      </a:r>
                    </a:p>
                  </a:txBody>
                  <a:tcPr/>
                </a:tc>
              </a:tr>
              <a:tr h="465647">
                <a:tc>
                  <a:txBody>
                    <a:bodyPr/>
                    <a:lstStyle/>
                    <a:p>
                      <a:pPr marL="0" lvl="0" indent="0" algn="l">
                        <a:buFont typeface="Arial" charset="0"/>
                        <a:buNone/>
                      </a:pPr>
                      <a:r>
                        <a:rPr lang="en-AU" sz="1700" dirty="0" smtClean="0">
                          <a:solidFill>
                            <a:srgbClr val="0070C0"/>
                          </a:solidFill>
                        </a:rPr>
                        <a:t>BALANCE</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Balancing projects positive and negative impacts across</a:t>
                      </a:r>
                      <a:r>
                        <a:rPr lang="en-US" sz="1700" baseline="0" dirty="0" smtClean="0"/>
                        <a:t> </a:t>
                      </a:r>
                      <a:r>
                        <a:rPr lang="en-US" sz="1700" dirty="0" smtClean="0"/>
                        <a:t>environmental, social and economic dimensions</a:t>
                      </a:r>
                    </a:p>
                    <a:p>
                      <a:pPr marL="285750" indent="-285750">
                        <a:buFont typeface="Arial" charset="0"/>
                        <a:buChar char="•"/>
                      </a:pPr>
                      <a:r>
                        <a:rPr lang="en-US" sz="1700" dirty="0" smtClean="0"/>
                        <a:t>Use integrated reporting on portfolio performance</a:t>
                      </a:r>
                    </a:p>
                  </a:txBody>
                  <a:tcPr/>
                </a:tc>
              </a:tr>
              <a:tr h="465647">
                <a:tc>
                  <a:txBody>
                    <a:bodyPr/>
                    <a:lstStyle/>
                    <a:p>
                      <a:pPr marL="0" lvl="0" indent="0" algn="l">
                        <a:buFont typeface="Arial" charset="0"/>
                        <a:buNone/>
                      </a:pPr>
                      <a:r>
                        <a:rPr lang="en-AU" sz="1700" dirty="0" smtClean="0">
                          <a:solidFill>
                            <a:srgbClr val="0070C0"/>
                          </a:solidFill>
                        </a:rPr>
                        <a:t>VALUE</a:t>
                      </a:r>
                    </a:p>
                  </a:txBody>
                  <a:tcPr/>
                </a:tc>
                <a:tc>
                  <a:txBody>
                    <a:bodyPr/>
                    <a:lstStyle/>
                    <a:p>
                      <a:pPr marL="285750" indent="-285750">
                        <a:buFont typeface="Arial" charset="0"/>
                        <a:buChar char="•"/>
                      </a:pPr>
                      <a:r>
                        <a:rPr lang="en-US" sz="1700" dirty="0" smtClean="0"/>
                        <a:t>Embedding sustainability into capital investment appraisal and risk management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Managing benefits delivery to maximize positive outcomes</a:t>
                      </a:r>
                    </a:p>
                  </a:txBody>
                  <a:tcPr/>
                </a:tc>
              </a:tr>
              <a:tr h="411480">
                <a:tc>
                  <a:txBody>
                    <a:bodyPr/>
                    <a:lstStyle/>
                    <a:p>
                      <a:pPr marL="0" lvl="0" indent="0" algn="l">
                        <a:buFont typeface="Arial" charset="0"/>
                        <a:buNone/>
                      </a:pPr>
                      <a:r>
                        <a:rPr lang="en-AU" sz="1700" dirty="0" smtClean="0">
                          <a:solidFill>
                            <a:srgbClr val="0070C0"/>
                          </a:solidFill>
                        </a:rPr>
                        <a:t>RESOURCE</a:t>
                      </a:r>
                    </a:p>
                  </a:txBody>
                  <a:tcPr/>
                </a:tc>
                <a:tc>
                  <a:txBody>
                    <a:bodyPr/>
                    <a:lstStyle/>
                    <a:p>
                      <a:pPr marL="285750" indent="-285750">
                        <a:buFont typeface="Arial" charset="0"/>
                        <a:buChar char="•"/>
                      </a:pPr>
                      <a:r>
                        <a:rPr lang="en-US" sz="1700" dirty="0" smtClean="0"/>
                        <a:t>Determine the carrying capacity of the portfolio</a:t>
                      </a:r>
                    </a:p>
                  </a:txBody>
                  <a:tcPr/>
                </a:tc>
              </a:tr>
              <a:tr h="269780">
                <a:tc>
                  <a:txBody>
                    <a:bodyPr/>
                    <a:lstStyle/>
                    <a:p>
                      <a:pPr marL="0" lvl="0" indent="0" algn="l">
                        <a:buFont typeface="Arial" charset="0"/>
                        <a:buNone/>
                      </a:pPr>
                      <a:r>
                        <a:rPr lang="en-AU" sz="1700" dirty="0" smtClean="0">
                          <a:solidFill>
                            <a:srgbClr val="0070C0"/>
                          </a:solidFill>
                        </a:rPr>
                        <a:t>RISK</a:t>
                      </a:r>
                      <a:endParaRPr lang="en-AU" sz="1700" dirty="0">
                        <a:solidFill>
                          <a:srgbClr val="0070C0"/>
                        </a:solidFill>
                      </a:endParaRPr>
                    </a:p>
                  </a:txBody>
                  <a:tcPr/>
                </a:tc>
                <a:tc>
                  <a:txBody>
                    <a:bodyPr/>
                    <a:lstStyle/>
                    <a:p>
                      <a:pPr marL="285750" indent="-285750">
                        <a:buFont typeface="Arial" charset="0"/>
                        <a:buChar char="•"/>
                      </a:pPr>
                      <a:r>
                        <a:rPr lang="en-US" sz="1700" dirty="0" smtClean="0"/>
                        <a:t>Determine the organization's sustainability risk and opportunities (using PSM3)</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700" dirty="0" smtClean="0"/>
                        <a:t>Undertaking an sustainability impact assessment for all projects in the portfolio</a:t>
                      </a:r>
                    </a:p>
                  </a:txBody>
                  <a:tcPr/>
                </a:tc>
              </a:tr>
            </a:tbl>
          </a:graphicData>
        </a:graphic>
      </p:graphicFrame>
    </p:spTree>
    <p:extLst>
      <p:ext uri="{BB962C8B-B14F-4D97-AF65-F5344CB8AC3E}">
        <p14:creationId xmlns:p14="http://schemas.microsoft.com/office/powerpoint/2010/main" xmlns="" val="708349525"/>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smtClean="0"/>
              <a:t>Portfolio management characteristics</a:t>
            </a:r>
            <a:endParaRPr lang="en-GB" dirty="0"/>
          </a:p>
        </p:txBody>
      </p:sp>
      <p:sp>
        <p:nvSpPr>
          <p:cNvPr id="3" name="Content Placeholder 2"/>
          <p:cNvSpPr>
            <a:spLocks noGrp="1"/>
          </p:cNvSpPr>
          <p:nvPr>
            <p:ph idx="1"/>
          </p:nvPr>
        </p:nvSpPr>
        <p:spPr>
          <a:xfrm>
            <a:off x="457200" y="1340768"/>
            <a:ext cx="8229600" cy="4525963"/>
          </a:xfrm>
        </p:spPr>
        <p:txBody>
          <a:bodyPr>
            <a:normAutofit lnSpcReduction="10000"/>
          </a:bodyPr>
          <a:lstStyle/>
          <a:p>
            <a:r>
              <a:rPr lang="en-GB" sz="2400" dirty="0" smtClean="0"/>
              <a:t>Screening, analysis and financial appraisal of project and program characteristics (resources, schedules, cash flows, risks, benefits, etc.) in relation to overall business strategy.</a:t>
            </a:r>
          </a:p>
          <a:p>
            <a:r>
              <a:rPr lang="en-GB" sz="2400" dirty="0" smtClean="0"/>
              <a:t>Prioritization and/or selection of projects and programs within the portfolio, given the resources available, likely returns and risks.</a:t>
            </a:r>
          </a:p>
          <a:p>
            <a:r>
              <a:rPr lang="en-GB" sz="2400" dirty="0" smtClean="0"/>
              <a:t>Continued monitoring of the portfolio characteristics as projects and programs develop.</a:t>
            </a:r>
          </a:p>
          <a:p>
            <a:r>
              <a:rPr lang="en-GB" sz="2400" dirty="0" smtClean="0"/>
              <a:t>Adjustment of the portfolio with regard to the constraints, risks and anticipated returns in the light of developing circumstances.</a:t>
            </a:r>
          </a:p>
          <a:p>
            <a:r>
              <a:rPr lang="en-GB" sz="2400" dirty="0" smtClean="0"/>
              <a:t>Practically, this means…</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smtClean="0"/>
              <a:t>APMBoK</a:t>
            </a:r>
            <a:r>
              <a:rPr lang="en-GB" sz="1200" dirty="0" smtClean="0"/>
              <a:t> V. 5</a:t>
            </a:r>
            <a:endParaRPr lang="en-GB" sz="1200" dirty="0"/>
          </a:p>
        </p:txBody>
      </p:sp>
    </p:spTree>
    <p:extLst>
      <p:ext uri="{BB962C8B-B14F-4D97-AF65-F5344CB8AC3E}">
        <p14:creationId xmlns:p14="http://schemas.microsoft.com/office/powerpoint/2010/main" xmlns="" val="161225006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86248" y="442913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72132" y="4786322"/>
            <a:ext cx="917491"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214810" y="3357562"/>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spTree>
    <p:extLst>
      <p:ext uri="{BB962C8B-B14F-4D97-AF65-F5344CB8AC3E}">
        <p14:creationId xmlns:p14="http://schemas.microsoft.com/office/powerpoint/2010/main" xmlns="" val="1914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250" autoRev="1" fill="hold"/>
                                        <p:tgtEl>
                                          <p:spTgt spid="74"/>
                                        </p:tgtEl>
                                        <p:attrNameLst>
                                          <p:attrName>style.color</p:attrName>
                                        </p:attrNameLst>
                                      </p:cBhvr>
                                      <p:to>
                                        <p:clrVal>
                                          <a:srgbClr val="66FF33"/>
                                        </p:clrVal>
                                      </p:to>
                                    </p:set>
                                    <p:set>
                                      <p:cBhvr>
                                        <p:cTn id="7" dur="250" autoRev="1" fill="hold"/>
                                        <p:tgtEl>
                                          <p:spTgt spid="74"/>
                                        </p:tgtEl>
                                        <p:attrNameLst>
                                          <p:attrName>fillcolor</p:attrName>
                                        </p:attrNameLst>
                                      </p:cBhvr>
                                      <p:to>
                                        <p:clrVal>
                                          <a:srgbClr val="66FF33"/>
                                        </p:clrVal>
                                      </p:to>
                                    </p:set>
                                    <p:set>
                                      <p:cBhvr>
                                        <p:cTn id="8" dur="250" autoRev="1" fill="hold"/>
                                        <p:tgtEl>
                                          <p:spTgt spid="74"/>
                                        </p:tgtEl>
                                        <p:attrNameLst>
                                          <p:attrName>fill.type</p:attrName>
                                        </p:attrNameLst>
                                      </p:cBhvr>
                                      <p:to>
                                        <p:strVal val="solid"/>
                                      </p:to>
                                    </p:set>
                                  </p:childTnLst>
                                </p:cTn>
                              </p:par>
                              <p:par>
                                <p:cTn id="9" presetID="20" presetClass="emph" presetSubtype="0" fill="hold" grpId="0" nodeType="withEffect">
                                  <p:stCondLst>
                                    <p:cond delay="0"/>
                                  </p:stCondLst>
                                  <p:iterate type="lt">
                                    <p:tmPct val="10000"/>
                                  </p:iterate>
                                  <p:childTnLst>
                                    <p:set>
                                      <p:cBhvr override="childStyle">
                                        <p:cTn id="10" dur="250" autoRev="1" fill="hold"/>
                                        <p:tgtEl>
                                          <p:spTgt spid="57"/>
                                        </p:tgtEl>
                                        <p:attrNameLst>
                                          <p:attrName>style.color</p:attrName>
                                        </p:attrNameLst>
                                      </p:cBhvr>
                                      <p:to>
                                        <p:clrVal>
                                          <a:srgbClr val="66FF33"/>
                                        </p:clrVal>
                                      </p:to>
                                    </p:set>
                                    <p:set>
                                      <p:cBhvr>
                                        <p:cTn id="11" dur="250" autoRev="1" fill="hold"/>
                                        <p:tgtEl>
                                          <p:spTgt spid="57"/>
                                        </p:tgtEl>
                                        <p:attrNameLst>
                                          <p:attrName>fillcolor</p:attrName>
                                        </p:attrNameLst>
                                      </p:cBhvr>
                                      <p:to>
                                        <p:clrVal>
                                          <a:srgbClr val="66FF33"/>
                                        </p:clrVal>
                                      </p:to>
                                    </p:set>
                                    <p:set>
                                      <p:cBhvr>
                                        <p:cTn id="12" dur="250" autoRev="1" fill="hold"/>
                                        <p:tgtEl>
                                          <p:spTgt spid="57"/>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67"/>
                                        </p:tgtEl>
                                        <p:attrNameLst>
                                          <p:attrName>style.color</p:attrName>
                                        </p:attrNameLst>
                                      </p:cBhvr>
                                      <p:to>
                                        <p:clrVal>
                                          <a:srgbClr val="FF0000"/>
                                        </p:clrVal>
                                      </p:to>
                                    </p:set>
                                    <p:set>
                                      <p:cBhvr>
                                        <p:cTn id="15" dur="500" autoRev="1" fill="hold"/>
                                        <p:tgtEl>
                                          <p:spTgt spid="67"/>
                                        </p:tgtEl>
                                        <p:attrNameLst>
                                          <p:attrName>fillcolor</p:attrName>
                                        </p:attrNameLst>
                                      </p:cBhvr>
                                      <p:to>
                                        <p:clrVal>
                                          <a:srgbClr val="FF0000"/>
                                        </p:clrVal>
                                      </p:to>
                                    </p:set>
                                    <p:set>
                                      <p:cBhvr>
                                        <p:cTn id="16" dur="500" autoRev="1" fill="hold"/>
                                        <p:tgtEl>
                                          <p:spTgt spid="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7" grpId="0" animBg="1"/>
      <p:bldP spid="7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1"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sp>
        <p:nvSpPr>
          <p:cNvPr id="56" name="Oval 20"/>
          <p:cNvSpPr>
            <a:spLocks noChangeArrowheads="1"/>
          </p:cNvSpPr>
          <p:nvPr/>
        </p:nvSpPr>
        <p:spPr bwMode="auto">
          <a:xfrm>
            <a:off x="2786050" y="3214686"/>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7786710" y="421481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2</a:t>
            </a:r>
          </a:p>
        </p:txBody>
      </p:sp>
      <p:sp>
        <p:nvSpPr>
          <p:cNvPr id="59" name="Oval 5"/>
          <p:cNvSpPr>
            <a:spLocks noChangeArrowheads="1"/>
          </p:cNvSpPr>
          <p:nvPr/>
        </p:nvSpPr>
        <p:spPr bwMode="auto">
          <a:xfrm>
            <a:off x="3000364" y="4929198"/>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357554"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7000892" y="5072074"/>
            <a:ext cx="917491" cy="903018"/>
          </a:xfrm>
          <a:prstGeom prst="ellipse">
            <a:avLst/>
          </a:prstGeom>
          <a:solidFill>
            <a:srgbClr val="FF000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8</a:t>
            </a:r>
          </a:p>
        </p:txBody>
      </p:sp>
      <p:sp>
        <p:nvSpPr>
          <p:cNvPr id="73" name="Oval 8"/>
          <p:cNvSpPr>
            <a:spLocks noChangeArrowheads="1"/>
          </p:cNvSpPr>
          <p:nvPr/>
        </p:nvSpPr>
        <p:spPr bwMode="auto">
          <a:xfrm>
            <a:off x="3929058" y="557214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7000892" y="3143248"/>
            <a:ext cx="917491" cy="90727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1</a:t>
            </a:r>
          </a:p>
        </p:txBody>
      </p:sp>
      <p:sp>
        <p:nvSpPr>
          <p:cNvPr id="76" name="Oval 10"/>
          <p:cNvSpPr>
            <a:spLocks noChangeArrowheads="1"/>
          </p:cNvSpPr>
          <p:nvPr/>
        </p:nvSpPr>
        <p:spPr bwMode="auto">
          <a:xfrm>
            <a:off x="4929190" y="5500702"/>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214942" y="3786190"/>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cxnSp>
        <p:nvCxnSpPr>
          <p:cNvPr id="15" name="Straight Arrow Connector 14"/>
          <p:cNvCxnSpPr/>
          <p:nvPr/>
        </p:nvCxnSpPr>
        <p:spPr>
          <a:xfrm flipV="1">
            <a:off x="4786314" y="3786190"/>
            <a:ext cx="2143140" cy="35719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714876" y="4643446"/>
            <a:ext cx="3000396"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7884" y="5214950"/>
            <a:ext cx="114300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4" name="Oval 6"/>
          <p:cNvSpPr>
            <a:spLocks noChangeArrowheads="1"/>
          </p:cNvSpPr>
          <p:nvPr/>
        </p:nvSpPr>
        <p:spPr bwMode="auto">
          <a:xfrm>
            <a:off x="357158" y="171448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25" name="Oval 6"/>
          <p:cNvSpPr>
            <a:spLocks noChangeArrowheads="1"/>
          </p:cNvSpPr>
          <p:nvPr/>
        </p:nvSpPr>
        <p:spPr bwMode="auto">
          <a:xfrm>
            <a:off x="142844" y="2786058"/>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10</a:t>
            </a:r>
            <a:endParaRPr lang="en-US" sz="1600" dirty="0">
              <a:solidFill>
                <a:srgbClr val="254061"/>
              </a:solidFill>
              <a:latin typeface="Arial Narrow" pitchFamily="-111" charset="0"/>
            </a:endParaRPr>
          </a:p>
        </p:txBody>
      </p:sp>
      <p:sp>
        <p:nvSpPr>
          <p:cNvPr id="26" name="Oval 6"/>
          <p:cNvSpPr>
            <a:spLocks noChangeArrowheads="1"/>
          </p:cNvSpPr>
          <p:nvPr/>
        </p:nvSpPr>
        <p:spPr bwMode="auto">
          <a:xfrm>
            <a:off x="1142976" y="2500306"/>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11</a:t>
            </a:r>
            <a:endParaRPr lang="en-US" sz="1600" dirty="0">
              <a:solidFill>
                <a:srgbClr val="254061"/>
              </a:solidFill>
              <a:latin typeface="Arial Narrow" pitchFamily="-111" charset="0"/>
            </a:endParaRPr>
          </a:p>
        </p:txBody>
      </p:sp>
      <p:cxnSp>
        <p:nvCxnSpPr>
          <p:cNvPr id="29" name="Straight Arrow Connector 28"/>
          <p:cNvCxnSpPr/>
          <p:nvPr/>
        </p:nvCxnSpPr>
        <p:spPr>
          <a:xfrm>
            <a:off x="1857356" y="3429000"/>
            <a:ext cx="121444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2857488" y="1142984"/>
            <a:ext cx="4572032" cy="1928826"/>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smtClean="0">
                <a:solidFill>
                  <a:srgbClr val="002060"/>
                </a:solidFill>
              </a:rPr>
              <a:t>Environment</a:t>
            </a:r>
            <a:endParaRPr lang="en-AU" sz="2800" dirty="0">
              <a:solidFill>
                <a:srgbClr val="002060"/>
              </a:solidFill>
            </a:endParaRPr>
          </a:p>
        </p:txBody>
      </p:sp>
      <p:sp>
        <p:nvSpPr>
          <p:cNvPr id="33" name="Cloud 32"/>
          <p:cNvSpPr/>
          <p:nvPr/>
        </p:nvSpPr>
        <p:spPr>
          <a:xfrm>
            <a:off x="2143108" y="1357298"/>
            <a:ext cx="1643074" cy="10715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Strategy</a:t>
            </a:r>
            <a:endParaRPr lang="en-AU" dirty="0"/>
          </a:p>
        </p:txBody>
      </p:sp>
      <p:pic>
        <p:nvPicPr>
          <p:cNvPr id="51203" name="Picture 3" descr="C:\Users\Michael\AppData\Local\Microsoft\Windows\Temporary Internet Files\Content.IE5\L6V7ZBYD\MCj04298270000[1].wmf"/>
          <p:cNvPicPr>
            <a:picLocks noChangeAspect="1" noChangeArrowheads="1"/>
          </p:cNvPicPr>
          <p:nvPr/>
        </p:nvPicPr>
        <p:blipFill>
          <a:blip r:embed="rId3" cstate="print"/>
          <a:srcRect/>
          <a:stretch>
            <a:fillRect/>
          </a:stretch>
        </p:blipFill>
        <p:spPr bwMode="auto">
          <a:xfrm>
            <a:off x="285720" y="4714884"/>
            <a:ext cx="1600200" cy="1955800"/>
          </a:xfrm>
          <a:prstGeom prst="rect">
            <a:avLst/>
          </a:prstGeom>
          <a:noFill/>
        </p:spPr>
      </p:pic>
      <p:cxnSp>
        <p:nvCxnSpPr>
          <p:cNvPr id="36" name="Straight Arrow Connector 35"/>
          <p:cNvCxnSpPr/>
          <p:nvPr/>
        </p:nvCxnSpPr>
        <p:spPr>
          <a:xfrm rot="16200000" flipV="1">
            <a:off x="642910" y="4071942"/>
            <a:ext cx="1000132"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51204" name="Picture 4" descr="C:\Users\Michael\AppData\Local\Microsoft\Windows\Temporary Internet Files\Content.IE5\O1O4AHS2\MCPE02446_0000[1].wmf"/>
          <p:cNvPicPr>
            <a:picLocks noChangeAspect="1" noChangeArrowheads="1"/>
          </p:cNvPicPr>
          <p:nvPr/>
        </p:nvPicPr>
        <p:blipFill>
          <a:blip r:embed="rId4" cstate="print"/>
          <a:srcRect/>
          <a:stretch>
            <a:fillRect/>
          </a:stretch>
        </p:blipFill>
        <p:spPr bwMode="auto">
          <a:xfrm>
            <a:off x="3714744" y="2214554"/>
            <a:ext cx="1169990" cy="934732"/>
          </a:xfrm>
          <a:prstGeom prst="rect">
            <a:avLst/>
          </a:prstGeom>
          <a:noFill/>
        </p:spPr>
      </p:pic>
      <p:cxnSp>
        <p:nvCxnSpPr>
          <p:cNvPr id="40" name="Straight Arrow Connector 39"/>
          <p:cNvCxnSpPr/>
          <p:nvPr/>
        </p:nvCxnSpPr>
        <p:spPr>
          <a:xfrm rot="10800000" flipV="1">
            <a:off x="1357290" y="2071678"/>
            <a:ext cx="71438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V="1">
            <a:off x="2143108" y="2857496"/>
            <a:ext cx="1500198" cy="21431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526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04"/>
                                        </p:tgtEl>
                                        <p:attrNameLst>
                                          <p:attrName>style.visibility</p:attrName>
                                        </p:attrNameLst>
                                      </p:cBhvr>
                                      <p:to>
                                        <p:strVal val="visible"/>
                                      </p:to>
                                    </p:set>
                                    <p:animEffect transition="in" filter="fade">
                                      <p:cBhvr>
                                        <p:cTn id="17" dur="1000"/>
                                        <p:tgtEl>
                                          <p:spTgt spid="512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03"/>
                                        </p:tgtEl>
                                        <p:attrNameLst>
                                          <p:attrName>style.visibility</p:attrName>
                                        </p:attrNameLst>
                                      </p:cBhvr>
                                      <p:to>
                                        <p:strVal val="visible"/>
                                      </p:to>
                                    </p:set>
                                    <p:animEffect transition="in" filter="fade">
                                      <p:cBhvr>
                                        <p:cTn id="22" dur="1000"/>
                                        <p:tgtEl>
                                          <p:spTgt spid="51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2" grpId="0" animBg="1"/>
      <p:bldP spid="3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10</a:t>
            </a:r>
            <a:endParaRPr lang="en-US" sz="1600" dirty="0">
              <a:solidFill>
                <a:srgbClr val="254061"/>
              </a:solidFill>
              <a:latin typeface="Arial Narrow" pitchFamily="-111" charset="0"/>
            </a:endParaRP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11</a:t>
            </a:r>
            <a:endParaRPr lang="en-US" sz="1600" dirty="0">
              <a:solidFill>
                <a:srgbClr val="254061"/>
              </a:solidFill>
              <a:latin typeface="Arial Narrow" pitchFamily="-111" charset="0"/>
            </a:endParaRP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sp>
        <p:nvSpPr>
          <p:cNvPr id="13" name="Oval 7"/>
          <p:cNvSpPr>
            <a:spLocks noChangeArrowheads="1"/>
          </p:cNvSpPr>
          <p:nvPr/>
        </p:nvSpPr>
        <p:spPr bwMode="auto">
          <a:xfrm>
            <a:off x="5500694" y="178592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12</a:t>
            </a:r>
            <a:endParaRPr lang="en-US" sz="1600" dirty="0">
              <a:solidFill>
                <a:srgbClr val="254061"/>
              </a:solidFill>
              <a:latin typeface="Arial Narrow" pitchFamily="-111" charset="0"/>
            </a:endParaRPr>
          </a:p>
        </p:txBody>
      </p:sp>
      <p:sp>
        <p:nvSpPr>
          <p:cNvPr id="14" name="Oval 7"/>
          <p:cNvSpPr>
            <a:spLocks noChangeArrowheads="1"/>
          </p:cNvSpPr>
          <p:nvPr/>
        </p:nvSpPr>
        <p:spPr bwMode="auto">
          <a:xfrm>
            <a:off x="6215074" y="3000372"/>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13</a:t>
            </a:r>
            <a:endParaRPr lang="en-US" sz="1600" dirty="0">
              <a:solidFill>
                <a:srgbClr val="254061"/>
              </a:solidFill>
              <a:latin typeface="Arial Narrow" pitchFamily="-111" charset="0"/>
            </a:endParaRPr>
          </a:p>
        </p:txBody>
      </p:sp>
      <p:sp>
        <p:nvSpPr>
          <p:cNvPr id="15" name="Oval 7"/>
          <p:cNvSpPr>
            <a:spLocks noChangeArrowheads="1"/>
          </p:cNvSpPr>
          <p:nvPr/>
        </p:nvSpPr>
        <p:spPr bwMode="auto">
          <a:xfrm>
            <a:off x="5857884" y="5000636"/>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14</a:t>
            </a:r>
            <a:endParaRPr lang="en-US" sz="1600" dirty="0">
              <a:solidFill>
                <a:srgbClr val="254061"/>
              </a:solidFill>
              <a:latin typeface="Arial Narrow" pitchFamily="-111" charset="0"/>
            </a:endParaRPr>
          </a:p>
        </p:txBody>
      </p:sp>
      <p:sp>
        <p:nvSpPr>
          <p:cNvPr id="16" name="Oval 7"/>
          <p:cNvSpPr>
            <a:spLocks noChangeArrowheads="1"/>
          </p:cNvSpPr>
          <p:nvPr/>
        </p:nvSpPr>
        <p:spPr bwMode="auto">
          <a:xfrm>
            <a:off x="2857488" y="492919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15</a:t>
            </a:r>
            <a:endParaRPr lang="en-US" sz="1600" dirty="0">
              <a:solidFill>
                <a:srgbClr val="254061"/>
              </a:solidFill>
              <a:latin typeface="Arial Narrow" pitchFamily="-111" charset="0"/>
            </a:endParaRPr>
          </a:p>
        </p:txBody>
      </p:sp>
      <p:sp>
        <p:nvSpPr>
          <p:cNvPr id="17" name="Oval 7"/>
          <p:cNvSpPr>
            <a:spLocks noChangeArrowheads="1"/>
          </p:cNvSpPr>
          <p:nvPr/>
        </p:nvSpPr>
        <p:spPr bwMode="auto">
          <a:xfrm>
            <a:off x="3143240" y="1857364"/>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17</a:t>
            </a:r>
            <a:endParaRPr lang="en-US" sz="1600" dirty="0">
              <a:solidFill>
                <a:srgbClr val="254061"/>
              </a:solidFill>
              <a:latin typeface="Arial Narrow" pitchFamily="-111" charset="0"/>
            </a:endParaRPr>
          </a:p>
        </p:txBody>
      </p:sp>
      <p:sp>
        <p:nvSpPr>
          <p:cNvPr id="18" name="Oval 7"/>
          <p:cNvSpPr>
            <a:spLocks noChangeArrowheads="1"/>
          </p:cNvSpPr>
          <p:nvPr/>
        </p:nvSpPr>
        <p:spPr bwMode="auto">
          <a:xfrm>
            <a:off x="2214546" y="3143248"/>
            <a:ext cx="917491" cy="903018"/>
          </a:xfrm>
          <a:prstGeom prst="ellipse">
            <a:avLst/>
          </a:prstGeom>
          <a:solidFill>
            <a:srgbClr val="00B05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16</a:t>
            </a:r>
            <a:endParaRPr lang="en-US" sz="1600" dirty="0">
              <a:solidFill>
                <a:srgbClr val="254061"/>
              </a:solidFill>
              <a:latin typeface="Arial Narrow" pitchFamily="-111" charset="0"/>
            </a:endParaRPr>
          </a:p>
        </p:txBody>
      </p:sp>
    </p:spTree>
    <p:extLst>
      <p:ext uri="{BB962C8B-B14F-4D97-AF65-F5344CB8AC3E}">
        <p14:creationId xmlns:p14="http://schemas.microsoft.com/office/powerpoint/2010/main" xmlns="" val="157396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3" grpId="0" animBg="1"/>
      <p:bldP spid="14" grpId="0" animBg="1"/>
      <p:bldP spid="15" grpId="0" animBg="1"/>
      <p:bldP spid="16" grpId="0" animBg="1"/>
      <p:bldP spid="17" grpId="0" animBg="1"/>
      <p:bldP spid="1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20"/>
          <p:cNvSpPr>
            <a:spLocks noChangeArrowheads="1"/>
          </p:cNvSpPr>
          <p:nvPr/>
        </p:nvSpPr>
        <p:spPr bwMode="auto">
          <a:xfrm>
            <a:off x="2714612" y="2214554"/>
            <a:ext cx="3857652" cy="3500462"/>
          </a:xfrm>
          <a:prstGeom prst="ellipse">
            <a:avLst/>
          </a:prstGeom>
          <a:solidFill>
            <a:schemeClr val="accent2">
              <a:lumMod val="60000"/>
              <a:lumOff val="40000"/>
              <a:alpha val="87000"/>
            </a:schemeClr>
          </a:solidFill>
          <a:ln w="38100">
            <a:noFill/>
            <a:round/>
            <a:headEnd/>
            <a:tailEn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endParaRPr lang="en-GB" sz="2800">
              <a:latin typeface="Arial Narrow" pitchFamily="-111" charset="0"/>
              <a:cs typeface="Arial" charset="0"/>
            </a:endParaRPr>
          </a:p>
        </p:txBody>
      </p:sp>
      <p:sp>
        <p:nvSpPr>
          <p:cNvPr id="57" name="Oval 4"/>
          <p:cNvSpPr>
            <a:spLocks noChangeArrowheads="1"/>
          </p:cNvSpPr>
          <p:nvPr/>
        </p:nvSpPr>
        <p:spPr bwMode="auto">
          <a:xfrm>
            <a:off x="4214810" y="342900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10</a:t>
            </a:r>
            <a:endParaRPr lang="en-US" sz="1600" dirty="0">
              <a:solidFill>
                <a:srgbClr val="254061"/>
              </a:solidFill>
              <a:latin typeface="Arial Narrow" pitchFamily="-111" charset="0"/>
            </a:endParaRPr>
          </a:p>
        </p:txBody>
      </p:sp>
      <p:sp>
        <p:nvSpPr>
          <p:cNvPr id="59" name="Oval 5"/>
          <p:cNvSpPr>
            <a:spLocks noChangeArrowheads="1"/>
          </p:cNvSpPr>
          <p:nvPr/>
        </p:nvSpPr>
        <p:spPr bwMode="auto">
          <a:xfrm>
            <a:off x="2928926" y="3929066"/>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3</a:t>
            </a:r>
          </a:p>
        </p:txBody>
      </p:sp>
      <p:sp>
        <p:nvSpPr>
          <p:cNvPr id="64" name="Oval 6"/>
          <p:cNvSpPr>
            <a:spLocks noChangeArrowheads="1"/>
          </p:cNvSpPr>
          <p:nvPr/>
        </p:nvSpPr>
        <p:spPr bwMode="auto">
          <a:xfrm>
            <a:off x="3286116" y="2928934"/>
            <a:ext cx="917491"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7</a:t>
            </a:r>
          </a:p>
        </p:txBody>
      </p:sp>
      <p:sp>
        <p:nvSpPr>
          <p:cNvPr id="67" name="Oval 7"/>
          <p:cNvSpPr>
            <a:spLocks noChangeArrowheads="1"/>
          </p:cNvSpPr>
          <p:nvPr/>
        </p:nvSpPr>
        <p:spPr bwMode="auto">
          <a:xfrm>
            <a:off x="5500694" y="3786190"/>
            <a:ext cx="917491" cy="90301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smtClean="0">
                <a:solidFill>
                  <a:srgbClr val="254061"/>
                </a:solidFill>
                <a:latin typeface="Arial Narrow" pitchFamily="-111" charset="0"/>
              </a:rPr>
              <a:t>11</a:t>
            </a:r>
            <a:endParaRPr lang="en-US" sz="1600" dirty="0">
              <a:solidFill>
                <a:srgbClr val="254061"/>
              </a:solidFill>
              <a:latin typeface="Arial Narrow" pitchFamily="-111" charset="0"/>
            </a:endParaRPr>
          </a:p>
        </p:txBody>
      </p:sp>
      <p:sp>
        <p:nvSpPr>
          <p:cNvPr id="73" name="Oval 8"/>
          <p:cNvSpPr>
            <a:spLocks noChangeArrowheads="1"/>
          </p:cNvSpPr>
          <p:nvPr/>
        </p:nvSpPr>
        <p:spPr bwMode="auto">
          <a:xfrm>
            <a:off x="3857620" y="457200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4</a:t>
            </a:r>
          </a:p>
        </p:txBody>
      </p:sp>
      <p:sp>
        <p:nvSpPr>
          <p:cNvPr id="74" name="Oval 9"/>
          <p:cNvSpPr>
            <a:spLocks noChangeArrowheads="1"/>
          </p:cNvSpPr>
          <p:nvPr/>
        </p:nvSpPr>
        <p:spPr bwMode="auto">
          <a:xfrm>
            <a:off x="4143372" y="2357430"/>
            <a:ext cx="917491" cy="907278"/>
          </a:xfrm>
          <a:prstGeom prst="ellipse">
            <a:avLst/>
          </a:prstGeom>
          <a:solidFill>
            <a:srgbClr val="00B0F0"/>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9</a:t>
            </a:r>
          </a:p>
        </p:txBody>
      </p:sp>
      <p:sp>
        <p:nvSpPr>
          <p:cNvPr id="76" name="Oval 10"/>
          <p:cNvSpPr>
            <a:spLocks noChangeArrowheads="1"/>
          </p:cNvSpPr>
          <p:nvPr/>
        </p:nvSpPr>
        <p:spPr bwMode="auto">
          <a:xfrm>
            <a:off x="4857752" y="4500570"/>
            <a:ext cx="912786" cy="90301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a:solidFill>
                  <a:srgbClr val="254061"/>
                </a:solidFill>
                <a:latin typeface="Arial Narrow" pitchFamily="-111" charset="0"/>
              </a:rPr>
              <a:t>5</a:t>
            </a:r>
          </a:p>
        </p:txBody>
      </p:sp>
      <p:sp>
        <p:nvSpPr>
          <p:cNvPr id="77" name="Oval 11"/>
          <p:cNvSpPr>
            <a:spLocks noChangeArrowheads="1"/>
          </p:cNvSpPr>
          <p:nvPr/>
        </p:nvSpPr>
        <p:spPr bwMode="auto">
          <a:xfrm>
            <a:off x="5143504" y="2786058"/>
            <a:ext cx="912786" cy="907278"/>
          </a:xfrm>
          <a:prstGeom prst="ellipse">
            <a:avLst/>
          </a:prstGeom>
          <a:solidFill>
            <a:schemeClr val="accent1">
              <a:lumMod val="40000"/>
              <a:lumOff val="60000"/>
            </a:schemeClr>
          </a:solidFill>
          <a:ln w="22225" cap="flat" cmpd="sng" algn="ctr">
            <a:solidFill>
              <a:schemeClr val="accent1">
                <a:lumMod val="75000"/>
              </a:schemeClr>
            </a:solidFill>
            <a:prstDash val="solid"/>
            <a:round/>
            <a:headEnd type="none" w="med" len="med"/>
            <a:tailEnd type="none" w="med" len="med"/>
          </a:ln>
          <a:effectLst>
            <a:outerShdw blurRad="50800" dist="38100" dir="2700000">
              <a:srgbClr val="000000">
                <a:alpha val="43000"/>
              </a:srgbClr>
            </a:outerShdw>
          </a:effectLst>
          <a:scene3d>
            <a:camera prst="orthographicFront"/>
            <a:lightRig rig="threePt" dir="t"/>
          </a:scene3d>
          <a:sp3d>
            <a:bevelT/>
          </a:sp3d>
        </p:spPr>
        <p:txBody>
          <a:bodyPr wrap="none" anchor="ctr"/>
          <a:lstStyle/>
          <a:p>
            <a:pPr algn="ctr">
              <a:defRPr/>
            </a:pPr>
            <a:r>
              <a:rPr lang="en-US" sz="1600" dirty="0">
                <a:solidFill>
                  <a:srgbClr val="254061"/>
                </a:solidFill>
                <a:latin typeface="Arial Narrow" pitchFamily="-111" charset="0"/>
              </a:rPr>
              <a:t>6</a:t>
            </a:r>
          </a:p>
        </p:txBody>
      </p:sp>
      <p:sp>
        <p:nvSpPr>
          <p:cNvPr id="85" name="Title 1"/>
          <p:cNvSpPr txBox="1">
            <a:spLocks/>
          </p:cNvSpPr>
          <p:nvPr/>
        </p:nvSpPr>
        <p:spPr bwMode="auto">
          <a:xfrm>
            <a:off x="571472" y="76200"/>
            <a:ext cx="8229600" cy="1143000"/>
          </a:xfrm>
          <a:prstGeom prst="rect">
            <a:avLst/>
          </a:prstGeom>
          <a:noFill/>
          <a:ln w="9525">
            <a:noFill/>
            <a:miter lim="800000"/>
            <a:headEnd/>
            <a:tailEnd/>
          </a:ln>
        </p:spPr>
        <p:txBody>
          <a:bodyPr anchor="ctr"/>
          <a:lstStyle/>
          <a:p>
            <a:pPr eaLnBrk="0" hangingPunct="0"/>
            <a:r>
              <a:rPr lang="en-AU" sz="3100" dirty="0">
                <a:solidFill>
                  <a:srgbClr val="000000"/>
                </a:solidFill>
                <a:latin typeface="Helvetica"/>
                <a:ea typeface="+mj-ea"/>
                <a:cs typeface="Helvetica"/>
              </a:rPr>
              <a:t>Project Portfolio Management</a:t>
            </a:r>
            <a:endParaRPr lang="en-US" sz="3100" dirty="0">
              <a:solidFill>
                <a:srgbClr val="000000"/>
              </a:solidFill>
              <a:latin typeface="Helvetica"/>
              <a:ea typeface="+mj-ea"/>
              <a:cs typeface="Helvetica"/>
            </a:endParaRPr>
          </a:p>
        </p:txBody>
      </p:sp>
      <p:cxnSp>
        <p:nvCxnSpPr>
          <p:cNvPr id="19" name="Straight Arrow Connector 18"/>
          <p:cNvCxnSpPr/>
          <p:nvPr/>
        </p:nvCxnSpPr>
        <p:spPr>
          <a:xfrm rot="10800000">
            <a:off x="1643042" y="2714620"/>
            <a:ext cx="1571636" cy="50006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29388" y="4357694"/>
            <a:ext cx="1785950" cy="28575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1285852" y="4643446"/>
            <a:ext cx="1571636"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643306" y="5929330"/>
            <a:ext cx="857256" cy="14287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5572132" y="5500702"/>
            <a:ext cx="1000132" cy="100013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143636" y="2357430"/>
            <a:ext cx="1071570" cy="64294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4236223" y="1759751"/>
            <a:ext cx="785826" cy="114272"/>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4803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6"/>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20" presetClass="emph" presetSubtype="0" fill="hold" grpId="0" nodeType="clickEffect">
                                  <p:stCondLst>
                                    <p:cond delay="0"/>
                                  </p:stCondLst>
                                  <p:iterate type="lt">
                                    <p:tmPct val="10000"/>
                                  </p:iterate>
                                  <p:childTnLst>
                                    <p:set>
                                      <p:cBhvr override="childStyle">
                                        <p:cTn id="10" dur="500" autoRev="1" fill="hold"/>
                                        <p:tgtEl>
                                          <p:spTgt spid="74"/>
                                        </p:tgtEl>
                                        <p:attrNameLst>
                                          <p:attrName>style.color</p:attrName>
                                        </p:attrNameLst>
                                      </p:cBhvr>
                                      <p:to>
                                        <p:clrVal>
                                          <a:srgbClr val="FF0000"/>
                                        </p:clrVal>
                                      </p:to>
                                    </p:set>
                                    <p:set>
                                      <p:cBhvr>
                                        <p:cTn id="11" dur="500" autoRev="1" fill="hold"/>
                                        <p:tgtEl>
                                          <p:spTgt spid="74"/>
                                        </p:tgtEl>
                                        <p:attrNameLst>
                                          <p:attrName>fillcolor</p:attrName>
                                        </p:attrNameLst>
                                      </p:cBhvr>
                                      <p:to>
                                        <p:clrVal>
                                          <a:srgbClr val="FF0000"/>
                                        </p:clrVal>
                                      </p:to>
                                    </p:set>
                                    <p:set>
                                      <p:cBhvr>
                                        <p:cTn id="12" dur="500" autoRev="1" fill="hold"/>
                                        <p:tgtEl>
                                          <p:spTgt spid="74"/>
                                        </p:tgtEl>
                                        <p:attrNameLst>
                                          <p:attrName>fill.type</p:attrName>
                                        </p:attrNameLst>
                                      </p:cBhvr>
                                      <p:to>
                                        <p:strVal val="solid"/>
                                      </p:to>
                                    </p:set>
                                  </p:childTnLst>
                                </p:cTn>
                              </p:par>
                              <p:par>
                                <p:cTn id="13" presetID="20" presetClass="emph" presetSubtype="0" fill="hold" grpId="0" nodeType="withEffect">
                                  <p:stCondLst>
                                    <p:cond delay="0"/>
                                  </p:stCondLst>
                                  <p:iterate type="lt">
                                    <p:tmPct val="10000"/>
                                  </p:iterate>
                                  <p:childTnLst>
                                    <p:set>
                                      <p:cBhvr override="childStyle">
                                        <p:cTn id="14" dur="500" autoRev="1" fill="hold"/>
                                        <p:tgtEl>
                                          <p:spTgt spid="77"/>
                                        </p:tgtEl>
                                        <p:attrNameLst>
                                          <p:attrName>style.color</p:attrName>
                                        </p:attrNameLst>
                                      </p:cBhvr>
                                      <p:to>
                                        <p:clrVal>
                                          <a:srgbClr val="FF0000"/>
                                        </p:clrVal>
                                      </p:to>
                                    </p:set>
                                    <p:set>
                                      <p:cBhvr>
                                        <p:cTn id="15" dur="500" autoRev="1" fill="hold"/>
                                        <p:tgtEl>
                                          <p:spTgt spid="77"/>
                                        </p:tgtEl>
                                        <p:attrNameLst>
                                          <p:attrName>fillcolor</p:attrName>
                                        </p:attrNameLst>
                                      </p:cBhvr>
                                      <p:to>
                                        <p:clrVal>
                                          <a:srgbClr val="FF0000"/>
                                        </p:clrVal>
                                      </p:to>
                                    </p:set>
                                    <p:set>
                                      <p:cBhvr>
                                        <p:cTn id="16" dur="500" autoRev="1" fill="hold"/>
                                        <p:tgtEl>
                                          <p:spTgt spid="77"/>
                                        </p:tgtEl>
                                        <p:attrNameLst>
                                          <p:attrName>fill.type</p:attrName>
                                        </p:attrNameLst>
                                      </p:cBhvr>
                                      <p:to>
                                        <p:strVal val="solid"/>
                                      </p:to>
                                    </p:set>
                                  </p:childTnLst>
                                </p:cTn>
                              </p:par>
                              <p:par>
                                <p:cTn id="17" presetID="20" presetClass="emph" presetSubtype="0" fill="hold" grpId="0" nodeType="withEffect">
                                  <p:stCondLst>
                                    <p:cond delay="0"/>
                                  </p:stCondLst>
                                  <p:iterate type="lt">
                                    <p:tmPct val="10000"/>
                                  </p:iterate>
                                  <p:childTnLst>
                                    <p:set>
                                      <p:cBhvr override="childStyle">
                                        <p:cTn id="18" dur="500" autoRev="1" fill="hold"/>
                                        <p:tgtEl>
                                          <p:spTgt spid="67"/>
                                        </p:tgtEl>
                                        <p:attrNameLst>
                                          <p:attrName>style.color</p:attrName>
                                        </p:attrNameLst>
                                      </p:cBhvr>
                                      <p:to>
                                        <p:clrVal>
                                          <a:srgbClr val="FF0000"/>
                                        </p:clrVal>
                                      </p:to>
                                    </p:set>
                                    <p:set>
                                      <p:cBhvr>
                                        <p:cTn id="19" dur="500" autoRev="1" fill="hold"/>
                                        <p:tgtEl>
                                          <p:spTgt spid="67"/>
                                        </p:tgtEl>
                                        <p:attrNameLst>
                                          <p:attrName>fillcolor</p:attrName>
                                        </p:attrNameLst>
                                      </p:cBhvr>
                                      <p:to>
                                        <p:clrVal>
                                          <a:srgbClr val="FF0000"/>
                                        </p:clrVal>
                                      </p:to>
                                    </p:set>
                                    <p:set>
                                      <p:cBhvr>
                                        <p:cTn id="20" dur="500" autoRev="1" fill="hold"/>
                                        <p:tgtEl>
                                          <p:spTgt spid="67"/>
                                        </p:tgtEl>
                                        <p:attrNameLst>
                                          <p:attrName>fill.type</p:attrName>
                                        </p:attrNameLst>
                                      </p:cBhvr>
                                      <p:to>
                                        <p:strVal val="solid"/>
                                      </p:to>
                                    </p:set>
                                  </p:childTnLst>
                                </p:cTn>
                              </p:par>
                              <p:par>
                                <p:cTn id="21" presetID="20" presetClass="emph" presetSubtype="0" fill="hold" grpId="0" nodeType="withEffect">
                                  <p:stCondLst>
                                    <p:cond delay="0"/>
                                  </p:stCondLst>
                                  <p:iterate type="lt">
                                    <p:tmPct val="10000"/>
                                  </p:iterate>
                                  <p:childTnLst>
                                    <p:set>
                                      <p:cBhvr override="childStyle">
                                        <p:cTn id="22" dur="500" autoRev="1" fill="hold"/>
                                        <p:tgtEl>
                                          <p:spTgt spid="76"/>
                                        </p:tgtEl>
                                        <p:attrNameLst>
                                          <p:attrName>style.color</p:attrName>
                                        </p:attrNameLst>
                                      </p:cBhvr>
                                      <p:to>
                                        <p:clrVal>
                                          <a:srgbClr val="FF0000"/>
                                        </p:clrVal>
                                      </p:to>
                                    </p:set>
                                    <p:set>
                                      <p:cBhvr>
                                        <p:cTn id="23" dur="500" autoRev="1" fill="hold"/>
                                        <p:tgtEl>
                                          <p:spTgt spid="76"/>
                                        </p:tgtEl>
                                        <p:attrNameLst>
                                          <p:attrName>fillcolor</p:attrName>
                                        </p:attrNameLst>
                                      </p:cBhvr>
                                      <p:to>
                                        <p:clrVal>
                                          <a:srgbClr val="FF0000"/>
                                        </p:clrVal>
                                      </p:to>
                                    </p:set>
                                    <p:set>
                                      <p:cBhvr>
                                        <p:cTn id="24" dur="500" autoRev="1" fill="hold"/>
                                        <p:tgtEl>
                                          <p:spTgt spid="76"/>
                                        </p:tgtEl>
                                        <p:attrNameLst>
                                          <p:attrName>fill.type</p:attrName>
                                        </p:attrNameLst>
                                      </p:cBhvr>
                                      <p:to>
                                        <p:strVal val="solid"/>
                                      </p:to>
                                    </p:set>
                                  </p:childTnLst>
                                </p:cTn>
                              </p:par>
                              <p:par>
                                <p:cTn id="25" presetID="20" presetClass="emph" presetSubtype="0" fill="hold" grpId="0" nodeType="withEffect">
                                  <p:stCondLst>
                                    <p:cond delay="0"/>
                                  </p:stCondLst>
                                  <p:iterate type="lt">
                                    <p:tmPct val="10000"/>
                                  </p:iterate>
                                  <p:childTnLst>
                                    <p:set>
                                      <p:cBhvr override="childStyle">
                                        <p:cTn id="26" dur="500" autoRev="1" fill="hold"/>
                                        <p:tgtEl>
                                          <p:spTgt spid="73"/>
                                        </p:tgtEl>
                                        <p:attrNameLst>
                                          <p:attrName>style.color</p:attrName>
                                        </p:attrNameLst>
                                      </p:cBhvr>
                                      <p:to>
                                        <p:clrVal>
                                          <a:srgbClr val="FF0000"/>
                                        </p:clrVal>
                                      </p:to>
                                    </p:set>
                                    <p:set>
                                      <p:cBhvr>
                                        <p:cTn id="27" dur="500" autoRev="1" fill="hold"/>
                                        <p:tgtEl>
                                          <p:spTgt spid="73"/>
                                        </p:tgtEl>
                                        <p:attrNameLst>
                                          <p:attrName>fillcolor</p:attrName>
                                        </p:attrNameLst>
                                      </p:cBhvr>
                                      <p:to>
                                        <p:clrVal>
                                          <a:srgbClr val="FF0000"/>
                                        </p:clrVal>
                                      </p:to>
                                    </p:set>
                                    <p:set>
                                      <p:cBhvr>
                                        <p:cTn id="28" dur="500" autoRev="1" fill="hold"/>
                                        <p:tgtEl>
                                          <p:spTgt spid="73"/>
                                        </p:tgtEl>
                                        <p:attrNameLst>
                                          <p:attrName>fill.type</p:attrName>
                                        </p:attrNameLst>
                                      </p:cBhvr>
                                      <p:to>
                                        <p:strVal val="solid"/>
                                      </p:to>
                                    </p:set>
                                  </p:childTnLst>
                                </p:cTn>
                              </p:par>
                              <p:par>
                                <p:cTn id="29" presetID="20" presetClass="emph" presetSubtype="0" fill="hold" grpId="0" nodeType="withEffect">
                                  <p:stCondLst>
                                    <p:cond delay="0"/>
                                  </p:stCondLst>
                                  <p:iterate type="lt">
                                    <p:tmPct val="10000"/>
                                  </p:iterate>
                                  <p:childTnLst>
                                    <p:set>
                                      <p:cBhvr override="childStyle">
                                        <p:cTn id="30" dur="500" autoRev="1" fill="hold"/>
                                        <p:tgtEl>
                                          <p:spTgt spid="59"/>
                                        </p:tgtEl>
                                        <p:attrNameLst>
                                          <p:attrName>style.color</p:attrName>
                                        </p:attrNameLst>
                                      </p:cBhvr>
                                      <p:to>
                                        <p:clrVal>
                                          <a:srgbClr val="FF0000"/>
                                        </p:clrVal>
                                      </p:to>
                                    </p:set>
                                    <p:set>
                                      <p:cBhvr>
                                        <p:cTn id="31" dur="500" autoRev="1" fill="hold"/>
                                        <p:tgtEl>
                                          <p:spTgt spid="59"/>
                                        </p:tgtEl>
                                        <p:attrNameLst>
                                          <p:attrName>fillcolor</p:attrName>
                                        </p:attrNameLst>
                                      </p:cBhvr>
                                      <p:to>
                                        <p:clrVal>
                                          <a:srgbClr val="FF0000"/>
                                        </p:clrVal>
                                      </p:to>
                                    </p:set>
                                    <p:set>
                                      <p:cBhvr>
                                        <p:cTn id="32" dur="500" autoRev="1" fill="hold"/>
                                        <p:tgtEl>
                                          <p:spTgt spid="59"/>
                                        </p:tgtEl>
                                        <p:attrNameLst>
                                          <p:attrName>fill.type</p:attrName>
                                        </p:attrNameLst>
                                      </p:cBhvr>
                                      <p:to>
                                        <p:strVal val="solid"/>
                                      </p:to>
                                    </p:set>
                                  </p:childTnLst>
                                </p:cTn>
                              </p:par>
                              <p:par>
                                <p:cTn id="33" presetID="20" presetClass="emph" presetSubtype="0" fill="hold" grpId="0" nodeType="withEffect">
                                  <p:stCondLst>
                                    <p:cond delay="0"/>
                                  </p:stCondLst>
                                  <p:iterate type="lt">
                                    <p:tmPct val="10000"/>
                                  </p:iterate>
                                  <p:childTnLst>
                                    <p:set>
                                      <p:cBhvr override="childStyle">
                                        <p:cTn id="34" dur="500" autoRev="1" fill="hold"/>
                                        <p:tgtEl>
                                          <p:spTgt spid="64"/>
                                        </p:tgtEl>
                                        <p:attrNameLst>
                                          <p:attrName>style.color</p:attrName>
                                        </p:attrNameLst>
                                      </p:cBhvr>
                                      <p:to>
                                        <p:clrVal>
                                          <a:srgbClr val="FF0000"/>
                                        </p:clrVal>
                                      </p:to>
                                    </p:set>
                                    <p:set>
                                      <p:cBhvr>
                                        <p:cTn id="35" dur="500" autoRev="1" fill="hold"/>
                                        <p:tgtEl>
                                          <p:spTgt spid="64"/>
                                        </p:tgtEl>
                                        <p:attrNameLst>
                                          <p:attrName>fillcolor</p:attrName>
                                        </p:attrNameLst>
                                      </p:cBhvr>
                                      <p:to>
                                        <p:clrVal>
                                          <a:srgbClr val="FF0000"/>
                                        </p:clrVal>
                                      </p:to>
                                    </p:set>
                                    <p:set>
                                      <p:cBhvr>
                                        <p:cTn id="36" dur="500" autoRev="1" fill="hold"/>
                                        <p:tgtEl>
                                          <p:spTgt spid="64"/>
                                        </p:tgtEl>
                                        <p:attrNameLst>
                                          <p:attrName>fill.type</p:attrName>
                                        </p:attrNameLst>
                                      </p:cBhvr>
                                      <p:to>
                                        <p:strVal val="solid"/>
                                      </p:to>
                                    </p:se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4" grpId="0" animBg="1"/>
      <p:bldP spid="67" grpId="0" animBg="1"/>
      <p:bldP spid="73" grpId="0" animBg="1"/>
      <p:bldP spid="74" grpId="0" animBg="1"/>
      <p:bldP spid="76" grpId="0" animBg="1"/>
      <p:bldP spid="7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pPr marL="0" indent="0">
              <a:buNone/>
            </a:pPr>
            <a:r>
              <a:rPr lang="en-US" sz="2400" dirty="0" smtClean="0"/>
              <a:t>There is a growing argument against the creation of PMOs (Project Management Office) and instead the development of Organizational Project Management that supports the enterprise. We will refer to the function as P3O</a:t>
            </a:r>
          </a:p>
          <a:p>
            <a:pPr marL="0" indent="0">
              <a:buNone/>
            </a:pPr>
            <a:endParaRPr lang="en-US" sz="2400" dirty="0"/>
          </a:p>
          <a:p>
            <a:pPr marL="0" indent="0">
              <a:buNone/>
            </a:pPr>
            <a:r>
              <a:rPr lang="en-GB" sz="2400" i="1" dirty="0" smtClean="0"/>
              <a:t>P3Os can range from simple setups that offer support functions for the project manager to larger scale operations such as departments that are responsible for linking corporate strategy to project execution.</a:t>
            </a:r>
          </a:p>
          <a:p>
            <a:pPr marL="0" indent="0">
              <a:buNone/>
            </a:pPr>
            <a:endParaRPr lang="en-US" i="1" dirty="0" smtClean="0"/>
          </a:p>
          <a:p>
            <a:pPr marL="0" indent="0">
              <a:buNone/>
            </a:pPr>
            <a:endParaRPr lang="en-US" i="1"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157</a:t>
            </a:fld>
            <a:endParaRPr lang="en-US" dirty="0"/>
          </a:p>
        </p:txBody>
      </p:sp>
      <p:sp>
        <p:nvSpPr>
          <p:cNvPr id="4" name="Title 3"/>
          <p:cNvSpPr>
            <a:spLocks noGrp="1"/>
          </p:cNvSpPr>
          <p:nvPr>
            <p:ph type="title"/>
          </p:nvPr>
        </p:nvSpPr>
        <p:spPr/>
        <p:txBody>
          <a:bodyPr/>
          <a:lstStyle/>
          <a:p>
            <a:r>
              <a:rPr lang="en-US" dirty="0" smtClean="0"/>
              <a:t>The P3O</a:t>
            </a:r>
            <a:endParaRPr lang="en-US" dirty="0"/>
          </a:p>
        </p:txBody>
      </p:sp>
    </p:spTree>
    <p:extLst>
      <p:ext uri="{BB962C8B-B14F-4D97-AF65-F5344CB8AC3E}">
        <p14:creationId xmlns:p14="http://schemas.microsoft.com/office/powerpoint/2010/main" xmlns="" val="92676564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lstStyle/>
          <a:p>
            <a:r>
              <a:rPr lang="en-GB" dirty="0" smtClean="0">
                <a:latin typeface="Arial" pitchFamily="34" charset="0"/>
                <a:ea typeface="Calibri"/>
                <a:cs typeface="Arial" pitchFamily="34" charset="0"/>
              </a:rPr>
              <a:t>Program management characteristics</a:t>
            </a:r>
            <a:endParaRPr lang="en-GB" dirty="0"/>
          </a:p>
        </p:txBody>
      </p:sp>
      <p:sp>
        <p:nvSpPr>
          <p:cNvPr id="3" name="Content Placeholder 2"/>
          <p:cNvSpPr>
            <a:spLocks noGrp="1"/>
          </p:cNvSpPr>
          <p:nvPr>
            <p:ph idx="1"/>
          </p:nvPr>
        </p:nvSpPr>
        <p:spPr>
          <a:xfrm>
            <a:off x="457200" y="1711349"/>
            <a:ext cx="8229600" cy="4525963"/>
          </a:xfrm>
        </p:spPr>
        <p:txBody>
          <a:bodyPr/>
          <a:lstStyle/>
          <a:p>
            <a:r>
              <a:rPr lang="en-GB" dirty="0" smtClean="0"/>
              <a:t>Initiate, accelerate, decelerate, redefine and terminate projects</a:t>
            </a:r>
          </a:p>
          <a:p>
            <a:r>
              <a:rPr lang="en-GB" dirty="0" smtClean="0"/>
              <a:t>Manage interdependencies between projects and between projects and business as usual</a:t>
            </a:r>
          </a:p>
          <a:p>
            <a:r>
              <a:rPr lang="en-GB" dirty="0" smtClean="0"/>
              <a:t>Manage resources and resource conflicts</a:t>
            </a:r>
          </a:p>
          <a:p>
            <a:r>
              <a:rPr lang="en-GB" dirty="0" smtClean="0"/>
              <a:t>Manage program level risks, issues and changes</a:t>
            </a:r>
          </a:p>
          <a:p>
            <a:r>
              <a:rPr lang="en-GB" dirty="0" smtClean="0"/>
              <a:t>Define and realize strategic benefits</a:t>
            </a:r>
            <a:endParaRPr lang="en-GB" dirty="0"/>
          </a:p>
        </p:txBody>
      </p:sp>
    </p:spTree>
    <p:extLst>
      <p:ext uri="{BB962C8B-B14F-4D97-AF65-F5344CB8AC3E}">
        <p14:creationId xmlns:p14="http://schemas.microsoft.com/office/powerpoint/2010/main" xmlns="" val="4513038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GB" dirty="0" smtClean="0"/>
              <a:t>Project management vs. program management</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lstStyle/>
          <a:p>
            <a:pPr algn="ctr">
              <a:buNone/>
            </a:pPr>
            <a:r>
              <a:rPr lang="en-GB" sz="2400" b="1" dirty="0" smtClean="0"/>
              <a:t>Project</a:t>
            </a:r>
          </a:p>
          <a:p>
            <a:r>
              <a:rPr lang="en-GB" sz="2400" dirty="0" smtClean="0"/>
              <a:t>Defined start and end</a:t>
            </a:r>
          </a:p>
          <a:p>
            <a:r>
              <a:rPr lang="en-GB" sz="2400" dirty="0" smtClean="0"/>
              <a:t>Shorter timescale</a:t>
            </a:r>
          </a:p>
          <a:p>
            <a:r>
              <a:rPr lang="en-GB" sz="2400" dirty="0" smtClean="0"/>
              <a:t>May change</a:t>
            </a:r>
          </a:p>
          <a:p>
            <a:r>
              <a:rPr lang="en-GB" sz="2400" dirty="0" smtClean="0"/>
              <a:t>Delivers products</a:t>
            </a:r>
          </a:p>
          <a:p>
            <a:r>
              <a:rPr lang="en-GB" sz="2400" dirty="0" smtClean="0"/>
              <a:t>Benefits usually follow</a:t>
            </a:r>
          </a:p>
          <a:p>
            <a:r>
              <a:rPr lang="en-GB" sz="2400" dirty="0" smtClean="0"/>
              <a:t>Consists of activities</a:t>
            </a:r>
          </a:p>
          <a:p>
            <a:r>
              <a:rPr lang="en-GB" sz="2400" dirty="0" smtClean="0"/>
              <a:t>Manages resources</a:t>
            </a:r>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lstStyle/>
          <a:p>
            <a:pPr algn="ctr">
              <a:buNone/>
            </a:pPr>
            <a:r>
              <a:rPr lang="en-GB" sz="2400" b="1" dirty="0" smtClean="0"/>
              <a:t>Program</a:t>
            </a:r>
          </a:p>
          <a:p>
            <a:r>
              <a:rPr lang="en-GB" sz="2400" dirty="0" smtClean="0"/>
              <a:t>Ends once goal achieved</a:t>
            </a:r>
          </a:p>
          <a:p>
            <a:r>
              <a:rPr lang="en-GB" sz="2400" dirty="0" smtClean="0"/>
              <a:t>Longer timescale</a:t>
            </a:r>
          </a:p>
          <a:p>
            <a:r>
              <a:rPr lang="en-GB" sz="2400" dirty="0" smtClean="0"/>
              <a:t>May evolve</a:t>
            </a:r>
          </a:p>
          <a:p>
            <a:r>
              <a:rPr lang="en-GB" sz="2400" dirty="0" smtClean="0"/>
              <a:t>Delivers strategic change</a:t>
            </a:r>
          </a:p>
          <a:p>
            <a:r>
              <a:rPr lang="en-GB" sz="2400" dirty="0" smtClean="0"/>
              <a:t>Benefits usually during</a:t>
            </a:r>
          </a:p>
          <a:p>
            <a:r>
              <a:rPr lang="en-GB" sz="2400" dirty="0" smtClean="0"/>
              <a:t>Consists of projects</a:t>
            </a:r>
          </a:p>
          <a:p>
            <a:r>
              <a:rPr lang="en-GB" sz="2400" dirty="0" smtClean="0"/>
              <a:t>Manages resource conflict</a:t>
            </a:r>
            <a:endParaRPr lang="en-GB" sz="2400" dirty="0"/>
          </a:p>
        </p:txBody>
      </p:sp>
    </p:spTree>
    <p:extLst>
      <p:ext uri="{BB962C8B-B14F-4D97-AF65-F5344CB8AC3E}">
        <p14:creationId xmlns:p14="http://schemas.microsoft.com/office/powerpoint/2010/main" xmlns="" val="1695465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1258114"/>
            <a:ext cx="8077200" cy="2343206"/>
          </a:xfrm>
        </p:spPr>
        <p:txBody>
          <a:bodyPr wrap="square">
            <a:spAutoFit/>
          </a:bodyPr>
          <a:lstStyle/>
          <a:p>
            <a:pPr marL="0" indent="0" fontAlgn="base">
              <a:buNone/>
            </a:pPr>
            <a:r>
              <a:rPr lang="en-US" sz="1800" b="1" dirty="0"/>
              <a:t>This course will prepare you for the GPM-b Certification.</a:t>
            </a:r>
          </a:p>
          <a:p>
            <a:pPr marL="0" indent="0" fontAlgn="base">
              <a:buNone/>
            </a:pPr>
            <a:r>
              <a:rPr lang="en-US" sz="1800" b="1" dirty="0"/>
              <a:t>The Certification Exam Format</a:t>
            </a:r>
          </a:p>
          <a:p>
            <a:pPr marL="0" indent="0" fontAlgn="base">
              <a:buNone/>
            </a:pPr>
            <a:r>
              <a:rPr lang="en-US" sz="1800" dirty="0"/>
              <a:t>To earn the Green Project Manager level B (GPM-b) credential, candidates must have 2,000 hours of project experience, and pass the 150 multiple choice question examination with a minimum passing score of 75%. The Exam is broken down into two primary sections as listed below</a:t>
            </a:r>
            <a:r>
              <a:rPr lang="en-US" sz="1800" dirty="0" smtClean="0"/>
              <a:t>.</a:t>
            </a:r>
            <a:br>
              <a:rPr lang="en-US" sz="1800" dirty="0" smtClean="0"/>
            </a:br>
            <a:r>
              <a:rPr lang="en-US" sz="1800" b="1" dirty="0"/>
              <a:t/>
            </a:r>
            <a:br>
              <a:rPr lang="en-US" sz="1800" b="1" dirty="0"/>
            </a:br>
            <a:endParaRPr lang="en-US" sz="1800" b="1"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16</a:t>
            </a:fld>
            <a:endParaRPr lang="en-US" dirty="0"/>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87" t="5133" r="4321" b="9018"/>
          <a:stretch/>
        </p:blipFill>
        <p:spPr bwMode="auto">
          <a:xfrm>
            <a:off x="6629401" y="1587500"/>
            <a:ext cx="2260600" cy="23368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828800" y="6190314"/>
            <a:ext cx="7162800" cy="369332"/>
          </a:xfrm>
          <a:prstGeom prst="rect">
            <a:avLst/>
          </a:prstGeom>
          <a:noFill/>
        </p:spPr>
        <p:txBody>
          <a:bodyPr wrap="square" rtlCol="0">
            <a:spAutoFit/>
          </a:bodyPr>
          <a:lstStyle/>
          <a:p>
            <a:pPr algn="r"/>
            <a:r>
              <a:rPr lang="en-US" i="1" dirty="0" smtClean="0"/>
              <a:t>This course </a:t>
            </a:r>
            <a:r>
              <a:rPr lang="en-US" i="1" smtClean="0"/>
              <a:t>will also prepare </a:t>
            </a:r>
            <a:r>
              <a:rPr lang="en-US" i="1" dirty="0" smtClean="0"/>
              <a:t>you for the IPMA </a:t>
            </a:r>
            <a:r>
              <a:rPr lang="en-US" i="1" smtClean="0"/>
              <a:t>Level D Certification </a:t>
            </a:r>
            <a:r>
              <a:rPr lang="en-US" i="1" dirty="0" smtClean="0"/>
              <a:t>	</a:t>
            </a:r>
            <a:endParaRPr lang="en-US" i="1" dirty="0"/>
          </a:p>
        </p:txBody>
      </p:sp>
      <p:sp>
        <p:nvSpPr>
          <p:cNvPr id="8" name="Rectangle 7"/>
          <p:cNvSpPr/>
          <p:nvPr/>
        </p:nvSpPr>
        <p:spPr>
          <a:xfrm>
            <a:off x="228600" y="3108044"/>
            <a:ext cx="6705600" cy="3139321"/>
          </a:xfrm>
          <a:prstGeom prst="rect">
            <a:avLst/>
          </a:prstGeom>
        </p:spPr>
        <p:txBody>
          <a:bodyPr wrap="square">
            <a:spAutoFit/>
          </a:bodyPr>
          <a:lstStyle/>
          <a:p>
            <a:pPr fontAlgn="base"/>
            <a:r>
              <a:rPr lang="en-US" b="1" dirty="0">
                <a:latin typeface="Helvetica" charset="0"/>
                <a:ea typeface="Helvetica" charset="0"/>
                <a:cs typeface="Helvetica" charset="0"/>
              </a:rPr>
              <a:t>2. Sustainability Integration</a:t>
            </a:r>
            <a:endParaRPr lang="en-US" dirty="0">
              <a:latin typeface="Helvetica" charset="0"/>
              <a:ea typeface="Helvetica" charset="0"/>
              <a:cs typeface="Helvetica" charset="0"/>
            </a:endParaRPr>
          </a:p>
          <a:p>
            <a:pPr fontAlgn="base">
              <a:lnSpc>
                <a:spcPct val="100000"/>
              </a:lnSpc>
            </a:pPr>
            <a:r>
              <a:rPr lang="en-US" dirty="0">
                <a:latin typeface="Helvetica" charset="0"/>
                <a:ea typeface="Helvetica" charset="0"/>
                <a:cs typeface="Helvetica" charset="0"/>
              </a:rPr>
              <a:t>2.1. Why Sustainability</a:t>
            </a:r>
          </a:p>
          <a:p>
            <a:pPr fontAlgn="base">
              <a:lnSpc>
                <a:spcPct val="100000"/>
              </a:lnSpc>
            </a:pPr>
            <a:r>
              <a:rPr lang="en-US" dirty="0">
                <a:latin typeface="Helvetica" charset="0"/>
                <a:ea typeface="Helvetica" charset="0"/>
                <a:cs typeface="Helvetica" charset="0"/>
              </a:rPr>
              <a:t>2.2. </a:t>
            </a:r>
            <a:r>
              <a:rPr lang="en-US" dirty="0" err="1">
                <a:latin typeface="Helvetica" charset="0"/>
                <a:ea typeface="Helvetica" charset="0"/>
                <a:cs typeface="Helvetica" charset="0"/>
              </a:rPr>
              <a:t>PRiSM</a:t>
            </a:r>
            <a:r>
              <a:rPr lang="en-US" dirty="0">
                <a:latin typeface="Helvetica" charset="0"/>
                <a:ea typeface="Helvetica" charset="0"/>
                <a:cs typeface="Helvetica" charset="0"/>
              </a:rPr>
              <a:t>™</a:t>
            </a:r>
          </a:p>
          <a:p>
            <a:pPr fontAlgn="base">
              <a:lnSpc>
                <a:spcPct val="100000"/>
              </a:lnSpc>
            </a:pPr>
            <a:r>
              <a:rPr lang="en-US" dirty="0">
                <a:latin typeface="Helvetica" charset="0"/>
                <a:ea typeface="Helvetica" charset="0"/>
                <a:cs typeface="Helvetica" charset="0"/>
              </a:rPr>
              <a:t>2.2.1. P5™</a:t>
            </a:r>
          </a:p>
          <a:p>
            <a:pPr fontAlgn="base">
              <a:lnSpc>
                <a:spcPct val="100000"/>
              </a:lnSpc>
            </a:pPr>
            <a:r>
              <a:rPr lang="en-US" dirty="0">
                <a:latin typeface="Helvetica" charset="0"/>
                <a:ea typeface="Helvetica" charset="0"/>
                <a:cs typeface="Helvetica" charset="0"/>
              </a:rPr>
              <a:t>2.2.2. Sustainability Management Planning</a:t>
            </a:r>
          </a:p>
          <a:p>
            <a:pPr fontAlgn="base">
              <a:lnSpc>
                <a:spcPct val="100000"/>
              </a:lnSpc>
            </a:pPr>
            <a:r>
              <a:rPr lang="en-US" dirty="0">
                <a:latin typeface="Helvetica" charset="0"/>
                <a:ea typeface="Helvetica" charset="0"/>
                <a:cs typeface="Helvetica" charset="0"/>
              </a:rPr>
              <a:t>2.2.3. Phases, inputs and outputs</a:t>
            </a:r>
          </a:p>
          <a:p>
            <a:pPr fontAlgn="base">
              <a:lnSpc>
                <a:spcPct val="100000"/>
              </a:lnSpc>
            </a:pPr>
            <a:r>
              <a:rPr lang="en-US" dirty="0">
                <a:latin typeface="Helvetica" charset="0"/>
                <a:ea typeface="Helvetica" charset="0"/>
                <a:cs typeface="Helvetica" charset="0"/>
              </a:rPr>
              <a:t>2.3. Sustainability ISOs</a:t>
            </a:r>
          </a:p>
          <a:p>
            <a:pPr fontAlgn="base">
              <a:lnSpc>
                <a:spcPct val="100000"/>
              </a:lnSpc>
            </a:pPr>
            <a:r>
              <a:rPr lang="en-US" dirty="0">
                <a:latin typeface="Helvetica" charset="0"/>
                <a:ea typeface="Helvetica" charset="0"/>
                <a:cs typeface="Helvetica" charset="0"/>
              </a:rPr>
              <a:t>2.3.1. The Energy Management Standard ISO 50001</a:t>
            </a:r>
          </a:p>
          <a:p>
            <a:pPr fontAlgn="base">
              <a:lnSpc>
                <a:spcPct val="100000"/>
              </a:lnSpc>
            </a:pPr>
            <a:r>
              <a:rPr lang="en-US" dirty="0">
                <a:latin typeface="Helvetica" charset="0"/>
                <a:ea typeface="Helvetica" charset="0"/>
                <a:cs typeface="Helvetica" charset="0"/>
              </a:rPr>
              <a:t>2.3.2. The Environmental Management Standard ISO 14001</a:t>
            </a:r>
          </a:p>
          <a:p>
            <a:pPr fontAlgn="base">
              <a:lnSpc>
                <a:spcPct val="100000"/>
              </a:lnSpc>
            </a:pPr>
            <a:r>
              <a:rPr lang="en-US" dirty="0">
                <a:latin typeface="Helvetica" charset="0"/>
                <a:ea typeface="Helvetica" charset="0"/>
                <a:cs typeface="Helvetica" charset="0"/>
              </a:rPr>
              <a:t>2.3.3. The Guidance on Social Responsibility ISO 26000</a:t>
            </a:r>
          </a:p>
          <a:p>
            <a:pPr fontAlgn="base">
              <a:lnSpc>
                <a:spcPct val="100000"/>
              </a:lnSpc>
            </a:pPr>
            <a:r>
              <a:rPr lang="en-US" dirty="0">
                <a:latin typeface="Helvetica" charset="0"/>
                <a:ea typeface="Helvetica" charset="0"/>
                <a:cs typeface="Helvetica" charset="0"/>
              </a:rPr>
              <a:t>2.3.4. The Quality Management Standard ISO 9001</a:t>
            </a:r>
          </a:p>
        </p:txBody>
      </p:sp>
    </p:spTree>
    <p:extLst>
      <p:ext uri="{BB962C8B-B14F-4D97-AF65-F5344CB8AC3E}">
        <p14:creationId xmlns:p14="http://schemas.microsoft.com/office/powerpoint/2010/main" xmlns="" val="122020708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 manager’s role</a:t>
            </a:r>
            <a:endParaRPr lang="en-GB" dirty="0"/>
          </a:p>
        </p:txBody>
      </p:sp>
      <p:sp>
        <p:nvSpPr>
          <p:cNvPr id="5" name="Content Placeholder 4"/>
          <p:cNvSpPr>
            <a:spLocks noGrp="1"/>
          </p:cNvSpPr>
          <p:nvPr>
            <p:ph idx="1"/>
          </p:nvPr>
        </p:nvSpPr>
        <p:spPr/>
        <p:txBody>
          <a:bodyPr/>
          <a:lstStyle/>
          <a:p>
            <a:r>
              <a:rPr lang="en-GB" sz="2400" dirty="0" smtClean="0"/>
              <a:t>Partner the business</a:t>
            </a:r>
          </a:p>
          <a:p>
            <a:r>
              <a:rPr lang="en-GB" sz="2400" dirty="0" smtClean="0"/>
              <a:t>Identify and define projects within the program</a:t>
            </a:r>
          </a:p>
          <a:p>
            <a:r>
              <a:rPr lang="en-GB" sz="2400" dirty="0" smtClean="0"/>
              <a:t>Delegate to project managers</a:t>
            </a:r>
          </a:p>
          <a:p>
            <a:r>
              <a:rPr lang="en-GB" sz="2400" dirty="0" smtClean="0"/>
              <a:t>Monitor the projects in terms of time, cost, quality, risks and issues</a:t>
            </a:r>
          </a:p>
          <a:p>
            <a:r>
              <a:rPr lang="en-GB" sz="2400" dirty="0" smtClean="0"/>
              <a:t>Monitor interdependencies</a:t>
            </a:r>
          </a:p>
          <a:p>
            <a:r>
              <a:rPr lang="en-GB" sz="2400" dirty="0" smtClean="0"/>
              <a:t>Focus on strategic benefits</a:t>
            </a:r>
          </a:p>
          <a:p>
            <a:r>
              <a:rPr lang="en-GB" sz="2400" dirty="0" smtClean="0"/>
              <a:t>Intervene in projects when necessary</a:t>
            </a:r>
          </a:p>
          <a:p>
            <a:r>
              <a:rPr lang="en-GB" sz="2400" dirty="0" smtClean="0"/>
              <a:t>Manage resource conflicts</a:t>
            </a:r>
            <a:endParaRPr lang="en-GB" sz="2400" dirty="0"/>
          </a:p>
        </p:txBody>
      </p:sp>
    </p:spTree>
    <p:extLst>
      <p:ext uri="{BB962C8B-B14F-4D97-AF65-F5344CB8AC3E}">
        <p14:creationId xmlns:p14="http://schemas.microsoft.com/office/powerpoint/2010/main" xmlns="" val="73308771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a:bodyPr>
          <a:lstStyle/>
          <a:p>
            <a:r>
              <a:rPr lang="en-GB" dirty="0" smtClean="0"/>
              <a:t>Benefits of program management</a:t>
            </a:r>
            <a:endParaRPr lang="en-GB" dirty="0"/>
          </a:p>
        </p:txBody>
      </p:sp>
      <p:sp>
        <p:nvSpPr>
          <p:cNvPr id="3" name="Content Placeholder 2"/>
          <p:cNvSpPr>
            <a:spLocks noGrp="1"/>
          </p:cNvSpPr>
          <p:nvPr>
            <p:ph idx="1"/>
          </p:nvPr>
        </p:nvSpPr>
        <p:spPr>
          <a:xfrm>
            <a:off x="457200" y="1524000"/>
            <a:ext cx="8229600" cy="4061048"/>
          </a:xfrm>
        </p:spPr>
        <p:txBody>
          <a:bodyPr/>
          <a:lstStyle/>
          <a:p>
            <a:r>
              <a:rPr lang="en-GB" sz="2400" dirty="0" smtClean="0"/>
              <a:t>Closer alignment of projects with business strategy</a:t>
            </a:r>
          </a:p>
          <a:p>
            <a:r>
              <a:rPr lang="en-GB" sz="2400" dirty="0" smtClean="0"/>
              <a:t>Closer alignment with business priorities</a:t>
            </a:r>
          </a:p>
          <a:p>
            <a:r>
              <a:rPr lang="en-GB" sz="2400" dirty="0" smtClean="0"/>
              <a:t>Improved prioritization of projects within the program</a:t>
            </a:r>
          </a:p>
          <a:p>
            <a:r>
              <a:rPr lang="en-GB" sz="2400" dirty="0" smtClean="0"/>
              <a:t>Improved focus on benefits</a:t>
            </a:r>
          </a:p>
          <a:p>
            <a:r>
              <a:rPr lang="en-GB" sz="2400" dirty="0" smtClean="0"/>
              <a:t>Improved resource management</a:t>
            </a:r>
          </a:p>
          <a:p>
            <a:r>
              <a:rPr lang="en-GB" sz="2400" dirty="0" smtClean="0"/>
              <a:t>Consistent management reporting within the program</a:t>
            </a:r>
          </a:p>
          <a:p>
            <a:r>
              <a:rPr lang="en-GB" sz="2400" dirty="0" smtClean="0"/>
              <a:t>Program wide and cross-project view of risk</a:t>
            </a:r>
          </a:p>
          <a:p>
            <a:r>
              <a:rPr lang="en-GB" sz="2400" dirty="0" smtClean="0"/>
              <a:t>Consistent project management processes and standards within the program</a:t>
            </a:r>
          </a:p>
          <a:p>
            <a:endParaRPr lang="en-GB" dirty="0"/>
          </a:p>
        </p:txBody>
      </p:sp>
    </p:spTree>
    <p:extLst>
      <p:ext uri="{BB962C8B-B14F-4D97-AF65-F5344CB8AC3E}">
        <p14:creationId xmlns:p14="http://schemas.microsoft.com/office/powerpoint/2010/main" xmlns="" val="89154316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Types of PMOs</a:t>
            </a:r>
            <a:endParaRPr lang="en-GB" dirty="0"/>
          </a:p>
        </p:txBody>
      </p:sp>
      <p:sp>
        <p:nvSpPr>
          <p:cNvPr id="3" name="Content Placeholder 2"/>
          <p:cNvSpPr>
            <a:spLocks noGrp="1"/>
          </p:cNvSpPr>
          <p:nvPr>
            <p:ph idx="1"/>
          </p:nvPr>
        </p:nvSpPr>
        <p:spPr/>
        <p:txBody>
          <a:bodyPr>
            <a:normAutofit/>
          </a:bodyPr>
          <a:lstStyle/>
          <a:p>
            <a:pPr marL="0" indent="0">
              <a:buNone/>
            </a:pPr>
            <a:r>
              <a:rPr lang="en-US" dirty="0"/>
              <a:t>Whether it a department or office inside a department, the </a:t>
            </a:r>
            <a:r>
              <a:rPr lang="en-US" dirty="0" smtClean="0"/>
              <a:t>P3O’s </a:t>
            </a:r>
            <a:r>
              <a:rPr lang="en-US" dirty="0"/>
              <a:t>mandate will come from executive leadership.  </a:t>
            </a:r>
            <a:endParaRPr lang="en-GB" dirty="0" smtClean="0"/>
          </a:p>
          <a:p>
            <a:r>
              <a:rPr lang="en-GB" dirty="0" smtClean="0"/>
              <a:t>Project Management Office (PMO)</a:t>
            </a:r>
          </a:p>
          <a:p>
            <a:r>
              <a:rPr lang="en-GB" dirty="0" smtClean="0"/>
              <a:t>Project support office (PSO)</a:t>
            </a:r>
          </a:p>
          <a:p>
            <a:r>
              <a:rPr lang="en-GB" dirty="0" smtClean="0"/>
              <a:t>Program and Project support office (PPSO)</a:t>
            </a:r>
          </a:p>
          <a:p>
            <a:r>
              <a:rPr lang="en-GB" dirty="0" smtClean="0"/>
              <a:t>Program management office (</a:t>
            </a:r>
            <a:r>
              <a:rPr lang="en-GB" dirty="0" err="1" smtClean="0"/>
              <a:t>PgMO</a:t>
            </a:r>
            <a:r>
              <a:rPr lang="en-GB" dirty="0" smtClean="0"/>
              <a:t>)</a:t>
            </a:r>
          </a:p>
          <a:p>
            <a:r>
              <a:rPr lang="en-GB" dirty="0" smtClean="0"/>
              <a:t>Enterprise project management office (EPMO)</a:t>
            </a:r>
          </a:p>
          <a:p>
            <a:r>
              <a:rPr lang="en-GB" dirty="0" smtClean="0"/>
              <a:t>Project Management Department (PMD)</a:t>
            </a:r>
          </a:p>
          <a:p>
            <a:endParaRPr lang="en-GB" dirty="0"/>
          </a:p>
        </p:txBody>
      </p:sp>
    </p:spTree>
    <p:extLst>
      <p:ext uri="{BB962C8B-B14F-4D97-AF65-F5344CB8AC3E}">
        <p14:creationId xmlns:p14="http://schemas.microsoft.com/office/powerpoint/2010/main" xmlns="" val="117258584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PMXs</a:t>
            </a:r>
            <a:endParaRPr lang="en-GB" dirty="0"/>
          </a:p>
        </p:txBody>
      </p:sp>
      <p:sp>
        <p:nvSpPr>
          <p:cNvPr id="3" name="Content Placeholder 2"/>
          <p:cNvSpPr>
            <a:spLocks noGrp="1"/>
          </p:cNvSpPr>
          <p:nvPr>
            <p:ph idx="1"/>
          </p:nvPr>
        </p:nvSpPr>
        <p:spPr>
          <a:xfrm>
            <a:off x="457200" y="1295400"/>
            <a:ext cx="8229600" cy="4343400"/>
          </a:xfrm>
        </p:spPr>
        <p:txBody>
          <a:bodyPr>
            <a:normAutofit/>
          </a:bodyPr>
          <a:lstStyle/>
          <a:p>
            <a:r>
              <a:rPr lang="en-GB" sz="2000" dirty="0" smtClean="0"/>
              <a:t>Provides a centre of excellence</a:t>
            </a:r>
          </a:p>
          <a:p>
            <a:pPr lvl="1"/>
            <a:r>
              <a:rPr lang="en-GB" sz="2000" dirty="0" smtClean="0"/>
              <a:t>Expertise and support in planning tools, risk software, etc</a:t>
            </a:r>
          </a:p>
          <a:p>
            <a:r>
              <a:rPr lang="en-GB" sz="2000" dirty="0" smtClean="0"/>
              <a:t>Provide economies of scale</a:t>
            </a:r>
          </a:p>
          <a:p>
            <a:pPr lvl="1"/>
            <a:r>
              <a:rPr lang="en-GB" sz="2000" dirty="0" smtClean="0"/>
              <a:t>Supports multiple projects</a:t>
            </a:r>
          </a:p>
          <a:p>
            <a:r>
              <a:rPr lang="en-GB" sz="2000" dirty="0" smtClean="0"/>
              <a:t>Maintains corporate standards</a:t>
            </a:r>
          </a:p>
          <a:p>
            <a:pPr lvl="1"/>
            <a:r>
              <a:rPr lang="en-GB" sz="2000" dirty="0" smtClean="0"/>
              <a:t>Ensures the consistent application of standards</a:t>
            </a:r>
          </a:p>
          <a:p>
            <a:pPr lvl="1"/>
            <a:r>
              <a:rPr lang="en-GB" sz="2000" dirty="0" smtClean="0"/>
              <a:t>Supports effective governance</a:t>
            </a:r>
          </a:p>
          <a:p>
            <a:r>
              <a:rPr lang="en-GB" sz="2000" dirty="0" smtClean="0"/>
              <a:t>Acts as a single source of information</a:t>
            </a:r>
          </a:p>
          <a:p>
            <a:r>
              <a:rPr lang="en-GB" sz="2000" dirty="0" smtClean="0"/>
              <a:t>Supports quality assurance</a:t>
            </a:r>
          </a:p>
          <a:p>
            <a:r>
              <a:rPr lang="en-GB" sz="2000" dirty="0" smtClean="0"/>
              <a:t>Supports Continuous improvement</a:t>
            </a:r>
          </a:p>
        </p:txBody>
      </p:sp>
    </p:spTree>
    <p:extLst>
      <p:ext uri="{BB962C8B-B14F-4D97-AF65-F5344CB8AC3E}">
        <p14:creationId xmlns:p14="http://schemas.microsoft.com/office/powerpoint/2010/main" xmlns="" val="42135775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304800"/>
            <a:ext cx="8229600" cy="1066800"/>
          </a:xfrm>
        </p:spPr>
        <p:txBody>
          <a:bodyPr/>
          <a:lstStyle/>
          <a:p>
            <a:r>
              <a:rPr lang="en-AU" sz="3200" dirty="0" smtClean="0"/>
              <a:t>“Experts” advise…</a:t>
            </a:r>
            <a:endParaRPr lang="en-AU" sz="3200" dirty="0"/>
          </a:p>
        </p:txBody>
      </p:sp>
      <p:sp>
        <p:nvSpPr>
          <p:cNvPr id="4099" name="Rectangle 3"/>
          <p:cNvSpPr>
            <a:spLocks noGrp="1" noChangeArrowheads="1"/>
          </p:cNvSpPr>
          <p:nvPr>
            <p:ph idx="1"/>
          </p:nvPr>
        </p:nvSpPr>
        <p:spPr>
          <a:xfrm>
            <a:off x="457200" y="1524000"/>
            <a:ext cx="8229600" cy="4645734"/>
          </a:xfrm>
        </p:spPr>
        <p:txBody>
          <a:bodyPr>
            <a:noAutofit/>
          </a:bodyPr>
          <a:lstStyle/>
          <a:p>
            <a:pPr>
              <a:lnSpc>
                <a:spcPct val="120000"/>
              </a:lnSpc>
            </a:pPr>
            <a:r>
              <a:rPr lang="en-AU" dirty="0" smtClean="0"/>
              <a:t>Companies that implemented successful </a:t>
            </a:r>
            <a:r>
              <a:rPr lang="en-AU" dirty="0" err="1" smtClean="0"/>
              <a:t>PMOs</a:t>
            </a:r>
            <a:r>
              <a:rPr lang="en-AU" dirty="0" smtClean="0"/>
              <a:t> achieved:</a:t>
            </a:r>
          </a:p>
          <a:p>
            <a:pPr lvl="1">
              <a:lnSpc>
                <a:spcPct val="120000"/>
              </a:lnSpc>
            </a:pPr>
            <a:r>
              <a:rPr lang="en-AU" sz="2400" dirty="0" smtClean="0"/>
              <a:t>80% ROI</a:t>
            </a:r>
          </a:p>
          <a:p>
            <a:pPr lvl="1">
              <a:lnSpc>
                <a:spcPct val="120000"/>
              </a:lnSpc>
            </a:pPr>
            <a:r>
              <a:rPr lang="en-AU" sz="2400" dirty="0" smtClean="0"/>
              <a:t>20% reduction in project time</a:t>
            </a:r>
          </a:p>
          <a:p>
            <a:pPr lvl="1">
              <a:lnSpc>
                <a:spcPct val="120000"/>
              </a:lnSpc>
            </a:pPr>
            <a:r>
              <a:rPr lang="en-AU" sz="2400" dirty="0" smtClean="0"/>
              <a:t>30-35% successful project delivery</a:t>
            </a:r>
          </a:p>
          <a:p>
            <a:pPr>
              <a:lnSpc>
                <a:spcPct val="120000"/>
              </a:lnSpc>
            </a:pPr>
            <a:r>
              <a:rPr lang="en-AU" dirty="0" smtClean="0"/>
              <a:t>Companies without a PMO experience 74% project failure rate</a:t>
            </a:r>
          </a:p>
          <a:p>
            <a:pPr marL="365125" indent="-9525">
              <a:buNone/>
            </a:pPr>
            <a:r>
              <a:rPr lang="en-AU" sz="2000" dirty="0" smtClean="0"/>
              <a:t/>
            </a:r>
            <a:br>
              <a:rPr lang="en-AU" sz="2000" dirty="0" smtClean="0"/>
            </a:br>
            <a:r>
              <a:rPr lang="en-AU" sz="1400" dirty="0" smtClean="0"/>
              <a:t>Source: Forrester Research</a:t>
            </a:r>
          </a:p>
          <a:p>
            <a:pPr marL="365125" indent="-9525">
              <a:buNone/>
            </a:pPr>
            <a:endParaRPr lang="en-AU" sz="1400" dirty="0"/>
          </a:p>
          <a:p>
            <a:endParaRPr lang="en-AU" sz="2000" dirty="0"/>
          </a:p>
        </p:txBody>
      </p:sp>
    </p:spTree>
    <p:extLst>
      <p:ext uri="{BB962C8B-B14F-4D97-AF65-F5344CB8AC3E}">
        <p14:creationId xmlns:p14="http://schemas.microsoft.com/office/powerpoint/2010/main" xmlns="" val="150613689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Autofit/>
          </a:bodyPr>
          <a:lstStyle/>
          <a:p>
            <a:pPr marL="0" indent="0">
              <a:buNone/>
            </a:pPr>
            <a:r>
              <a:rPr lang="en-US" sz="2200" dirty="0" smtClean="0"/>
              <a:t>These Ten Functions are key for an optimized P3O. Most start with a few and mature over time to take on more responsibility.</a:t>
            </a:r>
          </a:p>
          <a:p>
            <a:pPr marL="0" indent="0">
              <a:buNone/>
            </a:pPr>
            <a:endParaRPr lang="en-US" sz="2200" dirty="0" smtClean="0"/>
          </a:p>
          <a:p>
            <a:pPr marL="514350" indent="-514350">
              <a:buFont typeface="+mj-lt"/>
              <a:buAutoNum type="arabicPeriod"/>
            </a:pPr>
            <a:r>
              <a:rPr lang="en-US" sz="1600" dirty="0" smtClean="0"/>
              <a:t>Build, manage and sustain the </a:t>
            </a:r>
            <a:r>
              <a:rPr lang="en-US" sz="1600" dirty="0"/>
              <a:t>project </a:t>
            </a:r>
            <a:r>
              <a:rPr lang="en-US" sz="1600" dirty="0" smtClean="0"/>
              <a:t>methodology</a:t>
            </a:r>
            <a:endParaRPr lang="en-US" sz="1600" dirty="0"/>
          </a:p>
          <a:p>
            <a:pPr marL="514350" indent="-514350">
              <a:buFont typeface="+mj-lt"/>
              <a:buAutoNum type="arabicPeriod"/>
            </a:pPr>
            <a:r>
              <a:rPr lang="en-US" sz="1600" dirty="0" smtClean="0"/>
              <a:t>Setting </a:t>
            </a:r>
            <a:r>
              <a:rPr lang="en-US" sz="1600" dirty="0"/>
              <a:t>up and providing </a:t>
            </a:r>
            <a:r>
              <a:rPr lang="en-US" sz="1600" dirty="0" smtClean="0"/>
              <a:t>professional development for </a:t>
            </a:r>
            <a:r>
              <a:rPr lang="en-US" sz="1600" dirty="0"/>
              <a:t>competence </a:t>
            </a:r>
            <a:r>
              <a:rPr lang="en-US" sz="1600" dirty="0" smtClean="0"/>
              <a:t>development</a:t>
            </a:r>
            <a:r>
              <a:rPr lang="en-US" sz="1600" dirty="0"/>
              <a:t> </a:t>
            </a:r>
            <a:r>
              <a:rPr lang="en-US" sz="1600" dirty="0" smtClean="0"/>
              <a:t>that links to a competence framework</a:t>
            </a:r>
            <a:endParaRPr lang="en-US" sz="1600" dirty="0"/>
          </a:p>
          <a:p>
            <a:pPr marL="514350" indent="-514350">
              <a:buFont typeface="+mj-lt"/>
              <a:buAutoNum type="arabicPeriod"/>
            </a:pPr>
            <a:r>
              <a:rPr lang="en-US" sz="1600" dirty="0" smtClean="0"/>
              <a:t>Ensuring </a:t>
            </a:r>
            <a:r>
              <a:rPr lang="en-US" sz="1600" dirty="0"/>
              <a:t>that Resources are balanced appropriately among projects </a:t>
            </a:r>
          </a:p>
          <a:p>
            <a:pPr marL="514350" indent="-514350">
              <a:buFont typeface="+mj-lt"/>
              <a:buAutoNum type="arabicPeriod"/>
            </a:pPr>
            <a:r>
              <a:rPr lang="en-US" sz="1600" dirty="0" smtClean="0"/>
              <a:t>Leading and Managing Project Governance</a:t>
            </a:r>
            <a:endParaRPr lang="en-US" sz="1600" dirty="0"/>
          </a:p>
          <a:p>
            <a:pPr marL="514350" indent="-514350">
              <a:buFont typeface="+mj-lt"/>
              <a:buAutoNum type="arabicPeriod"/>
            </a:pPr>
            <a:r>
              <a:rPr lang="en-US" sz="1600" dirty="0" smtClean="0"/>
              <a:t>Offering </a:t>
            </a:r>
            <a:r>
              <a:rPr lang="en-US" sz="1600" dirty="0"/>
              <a:t>support to project owner/project board </a:t>
            </a:r>
          </a:p>
          <a:p>
            <a:pPr marL="514350" indent="-514350">
              <a:buFont typeface="+mj-lt"/>
              <a:buAutoNum type="arabicPeriod"/>
            </a:pPr>
            <a:r>
              <a:rPr lang="en-US" sz="1600" dirty="0" smtClean="0"/>
              <a:t>Overall </a:t>
            </a:r>
            <a:r>
              <a:rPr lang="en-US" sz="1600" dirty="0"/>
              <a:t>administration in support of projects (tools, software, templates etc.) </a:t>
            </a:r>
          </a:p>
          <a:p>
            <a:pPr marL="514350" indent="-514350">
              <a:buFont typeface="+mj-lt"/>
              <a:buAutoNum type="arabicPeriod"/>
            </a:pPr>
            <a:r>
              <a:rPr lang="en-US" sz="1600" dirty="0" smtClean="0"/>
              <a:t>Maintaining </a:t>
            </a:r>
            <a:r>
              <a:rPr lang="en-US" sz="1600" dirty="0"/>
              <a:t>Project Documents and archives </a:t>
            </a:r>
          </a:p>
          <a:p>
            <a:pPr marL="514350" indent="-514350">
              <a:buFont typeface="+mj-lt"/>
              <a:buAutoNum type="arabicPeriod"/>
            </a:pPr>
            <a:r>
              <a:rPr lang="en-US" sz="1600" dirty="0" smtClean="0"/>
              <a:t>Providing </a:t>
            </a:r>
            <a:r>
              <a:rPr lang="en-US" sz="1600" dirty="0"/>
              <a:t>insight/consult to organizational leadership </a:t>
            </a:r>
          </a:p>
          <a:p>
            <a:pPr marL="514350" indent="-514350">
              <a:buFont typeface="+mj-lt"/>
              <a:buAutoNum type="arabicPeriod"/>
            </a:pPr>
            <a:r>
              <a:rPr lang="en-US" sz="1600" dirty="0" smtClean="0"/>
              <a:t>Providing </a:t>
            </a:r>
            <a:r>
              <a:rPr lang="en-US" sz="1600" dirty="0"/>
              <a:t>information to increase overall organizational </a:t>
            </a:r>
            <a:r>
              <a:rPr lang="en-US" sz="1600" dirty="0" smtClean="0"/>
              <a:t>knowledge and stewarding organizational capacity for change</a:t>
            </a:r>
            <a:r>
              <a:rPr lang="en-US" sz="1600" dirty="0"/>
              <a:t> </a:t>
            </a:r>
          </a:p>
          <a:p>
            <a:pPr marL="514350" indent="-514350">
              <a:buFont typeface="+mj-lt"/>
              <a:buAutoNum type="arabicPeriod"/>
            </a:pPr>
            <a:r>
              <a:rPr lang="en-US" sz="1600" dirty="0" smtClean="0"/>
              <a:t>Ensuring </a:t>
            </a:r>
            <a:r>
              <a:rPr lang="en-US" sz="1600" dirty="0"/>
              <a:t>that projects align with current organizational strategy</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165</a:t>
            </a:fld>
            <a:endParaRPr lang="en-US" dirty="0"/>
          </a:p>
        </p:txBody>
      </p:sp>
      <p:sp>
        <p:nvSpPr>
          <p:cNvPr id="4" name="Title 3"/>
          <p:cNvSpPr>
            <a:spLocks noGrp="1"/>
          </p:cNvSpPr>
          <p:nvPr>
            <p:ph type="title"/>
          </p:nvPr>
        </p:nvSpPr>
        <p:spPr/>
        <p:txBody>
          <a:bodyPr/>
          <a:lstStyle/>
          <a:p>
            <a:r>
              <a:rPr lang="en-US" dirty="0" smtClean="0"/>
              <a:t>Strategic Roles</a:t>
            </a:r>
            <a:endParaRPr lang="en-US" sz="2000" dirty="0"/>
          </a:p>
        </p:txBody>
      </p:sp>
    </p:spTree>
    <p:extLst>
      <p:ext uri="{BB962C8B-B14F-4D97-AF65-F5344CB8AC3E}">
        <p14:creationId xmlns:p14="http://schemas.microsoft.com/office/powerpoint/2010/main" xmlns="" val="4375059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2" name="Rectangle 4"/>
          <p:cNvSpPr>
            <a:spLocks noGrp="1" noChangeArrowheads="1"/>
          </p:cNvSpPr>
          <p:nvPr>
            <p:ph type="title"/>
          </p:nvPr>
        </p:nvSpPr>
        <p:spPr>
          <a:xfrm>
            <a:off x="381000" y="228600"/>
            <a:ext cx="8058150" cy="854075"/>
          </a:xfrm>
        </p:spPr>
        <p:txBody>
          <a:bodyPr>
            <a:normAutofit fontScale="90000"/>
          </a:bodyPr>
          <a:lstStyle/>
          <a:p>
            <a:r>
              <a:rPr lang="en-US" dirty="0" smtClean="0"/>
              <a:t>The EPMO Enables The Adaptive Organization</a:t>
            </a:r>
            <a:endParaRPr lang="en-US" dirty="0"/>
          </a:p>
        </p:txBody>
      </p:sp>
      <p:sp>
        <p:nvSpPr>
          <p:cNvPr id="7" name="Text Box 5"/>
          <p:cNvSpPr txBox="1">
            <a:spLocks noChangeArrowheads="1"/>
          </p:cNvSpPr>
          <p:nvPr/>
        </p:nvSpPr>
        <p:spPr bwMode="auto">
          <a:xfrm>
            <a:off x="0" y="1058248"/>
            <a:ext cx="9144000" cy="1097280"/>
          </a:xfrm>
          <a:prstGeom prst="rect">
            <a:avLst/>
          </a:prstGeom>
          <a:solidFill>
            <a:srgbClr val="6E96D5"/>
          </a:solidFill>
          <a:ln w="12700" algn="ctr">
            <a:noFill/>
            <a:miter lim="800000"/>
            <a:headEnd type="none" w="lg" len="lg"/>
            <a:tailEnd type="none" w="lg" len="lg"/>
          </a:ln>
          <a:effectLst/>
        </p:spPr>
        <p:txBody>
          <a:bodyPr lIns="365760" tIns="91440" rIns="365760" bIns="137160">
            <a:noAutofit/>
          </a:bodyPr>
          <a:lstStyle/>
          <a:p>
            <a:pPr algn="l">
              <a:lnSpc>
                <a:spcPct val="100000"/>
              </a:lnSpc>
              <a:spcBef>
                <a:spcPct val="50000"/>
              </a:spcBef>
              <a:spcAft>
                <a:spcPct val="0"/>
              </a:spcAft>
            </a:pPr>
            <a:r>
              <a:rPr lang="en-US" sz="2100" b="1" dirty="0" smtClean="0">
                <a:solidFill>
                  <a:schemeClr val="bg1"/>
                </a:solidFill>
              </a:rPr>
              <a:t>By 2015, 60% of the Fortune 1000 will establish an EPMO to improve the value created by investments in projects and programs.</a:t>
            </a:r>
          </a:p>
        </p:txBody>
      </p:sp>
      <p:sp>
        <p:nvSpPr>
          <p:cNvPr id="9" name="Rectangle 7"/>
          <p:cNvSpPr txBox="1">
            <a:spLocks noChangeArrowheads="1"/>
          </p:cNvSpPr>
          <p:nvPr/>
        </p:nvSpPr>
        <p:spPr>
          <a:xfrm>
            <a:off x="225425" y="2298377"/>
            <a:ext cx="3965575" cy="3645223"/>
          </a:xfrm>
          <a:prstGeom prst="rect">
            <a:avLst/>
          </a:prstGeom>
          <a:solidFill>
            <a:schemeClr val="bg1"/>
          </a:solidFill>
          <a:ln>
            <a:noFill/>
          </a:ln>
          <a:effectLst/>
        </p:spPr>
        <p:txBody>
          <a:bodyPr tIns="91440"/>
          <a:lstStyle/>
          <a:p>
            <a:pPr algn="l" eaLnBrk="1" hangingPunct="1">
              <a:spcBef>
                <a:spcPts val="600"/>
              </a:spcBef>
              <a:spcAft>
                <a:spcPct val="20000"/>
              </a:spcAft>
              <a:buClr>
                <a:srgbClr val="00529B"/>
              </a:buClr>
            </a:pPr>
            <a:r>
              <a:rPr lang="en-US" b="1" kern="0" dirty="0" smtClean="0">
                <a:solidFill>
                  <a:srgbClr val="00529B"/>
                </a:solidFill>
                <a:latin typeface="+mn-lt"/>
                <a:ea typeface="+mn-ea"/>
                <a:cs typeface="+mn-cs"/>
              </a:rPr>
              <a:t>Supporting the Strategic Planning Assumption:</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With continued pressure on financial accountability, organizations will require enterprise-level visibility of where their money is going</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Continued problems with project coordination across silos will further fuel the need for enterprise visibility and coordination of programs and investments</a:t>
            </a:r>
          </a:p>
        </p:txBody>
      </p:sp>
      <p:sp>
        <p:nvSpPr>
          <p:cNvPr id="10" name="Rectangle 9"/>
          <p:cNvSpPr txBox="1">
            <a:spLocks noChangeArrowheads="1"/>
          </p:cNvSpPr>
          <p:nvPr/>
        </p:nvSpPr>
        <p:spPr>
          <a:xfrm>
            <a:off x="4648200" y="2286000"/>
            <a:ext cx="3810000" cy="3581400"/>
          </a:xfrm>
          <a:prstGeom prst="rect">
            <a:avLst/>
          </a:prstGeom>
          <a:solidFill>
            <a:schemeClr val="bg1"/>
          </a:solidFill>
          <a:ln>
            <a:noFill/>
          </a:ln>
          <a:effectLst/>
        </p:spPr>
        <p:txBody>
          <a:bodyPr tIns="91440"/>
          <a:lstStyle/>
          <a:p>
            <a:pPr algn="l" eaLnBrk="1" hangingPunct="1">
              <a:spcBef>
                <a:spcPts val="600"/>
              </a:spcBef>
              <a:spcAft>
                <a:spcPct val="20000"/>
              </a:spcAft>
              <a:buClr>
                <a:srgbClr val="00529B"/>
              </a:buClr>
              <a:buNone/>
            </a:pPr>
            <a:r>
              <a:rPr lang="en-US" b="1" kern="0" dirty="0" smtClean="0">
                <a:solidFill>
                  <a:srgbClr val="00529B"/>
                </a:solidFill>
                <a:latin typeface="+mn-lt"/>
                <a:ea typeface="+mn-ea"/>
                <a:cs typeface="+mn-cs"/>
              </a:rPr>
              <a:t>Alternate position to the Strategic Planning Assumption:</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Organizations have the structure that suits their real objectives. A strong PMO is often perceived as a threat to other senior managers.</a:t>
            </a:r>
          </a:p>
          <a:p>
            <a:pPr marL="234950" indent="-234950" algn="l" eaLnBrk="1" hangingPunct="1">
              <a:spcBef>
                <a:spcPts val="600"/>
              </a:spcBef>
              <a:spcAft>
                <a:spcPct val="20000"/>
              </a:spcAft>
              <a:buClr>
                <a:srgbClr val="00529B"/>
              </a:buClr>
              <a:buFont typeface="Times" pitchFamily="18" charset="0"/>
              <a:buChar char="•"/>
            </a:pPr>
            <a:r>
              <a:rPr lang="en-US" kern="0" dirty="0" smtClean="0">
                <a:latin typeface="+mn-lt"/>
                <a:ea typeface="+mn-ea"/>
                <a:cs typeface="+mn-cs"/>
              </a:rPr>
              <a:t>Most PMOs are in IT — a weak PMO operating in a weak matrixed management environment allows the squeaky wheel to get </a:t>
            </a:r>
            <a:r>
              <a:rPr lang="en-US" i="1" kern="0" dirty="0" smtClean="0">
                <a:latin typeface="+mn-lt"/>
                <a:ea typeface="+mn-ea"/>
                <a:cs typeface="+mn-cs"/>
              </a:rPr>
              <a:t>greased</a:t>
            </a:r>
            <a:r>
              <a:rPr lang="en-US" kern="0" dirty="0" smtClean="0">
                <a:latin typeface="+mn-lt"/>
                <a:ea typeface="+mn-ea"/>
                <a:cs typeface="+mn-cs"/>
              </a:rPr>
              <a:t>.</a:t>
            </a:r>
          </a:p>
        </p:txBody>
      </p:sp>
    </p:spTree>
    <p:extLst>
      <p:ext uri="{BB962C8B-B14F-4D97-AF65-F5344CB8AC3E}">
        <p14:creationId xmlns:p14="http://schemas.microsoft.com/office/powerpoint/2010/main" xmlns="" val="1784943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Grp="1" noChangeArrowheads="1"/>
          </p:cNvSpPr>
          <p:nvPr>
            <p:ph type="title"/>
          </p:nvPr>
        </p:nvSpPr>
        <p:spPr>
          <a:xfrm>
            <a:off x="228600" y="0"/>
            <a:ext cx="6553200" cy="838200"/>
          </a:xfrm>
        </p:spPr>
        <p:txBody>
          <a:bodyPr>
            <a:normAutofit/>
          </a:bodyPr>
          <a:lstStyle/>
          <a:p>
            <a:r>
              <a:rPr lang="en-US" dirty="0"/>
              <a:t>C</a:t>
            </a:r>
            <a:r>
              <a:rPr lang="en-US" dirty="0" smtClean="0"/>
              <a:t>ase </a:t>
            </a:r>
            <a:r>
              <a:rPr lang="en-US" dirty="0"/>
              <a:t>study - Fifth Third </a:t>
            </a:r>
            <a:r>
              <a:rPr lang="en-US" dirty="0" smtClean="0"/>
              <a:t>bank</a:t>
            </a:r>
            <a:endParaRPr dirty="0" smtClean="0"/>
          </a:p>
        </p:txBody>
      </p:sp>
      <p:graphicFrame>
        <p:nvGraphicFramePr>
          <p:cNvPr id="5" name="Diagram 4" descr="fifth Third Bank"/>
          <p:cNvGraphicFramePr/>
          <p:nvPr>
            <p:extLst/>
          </p:nvPr>
        </p:nvGraphicFramePr>
        <p:xfrm>
          <a:off x="200025" y="1104900"/>
          <a:ext cx="4676775"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7" descr="Picture of Fifth Third Bank"/>
          <p:cNvPicPr>
            <a:picLocks noChangeAspect="1"/>
          </p:cNvPicPr>
          <p:nvPr/>
        </p:nvPicPr>
        <p:blipFill>
          <a:blip r:embed="rId8" cstate="print">
            <a:clrChange>
              <a:clrFrom>
                <a:srgbClr val="FFFFFF"/>
              </a:clrFrom>
              <a:clrTo>
                <a:srgbClr val="FFFFFF">
                  <a:alpha val="0"/>
                </a:srgbClr>
              </a:clrTo>
            </a:clrChange>
            <a:lum bright="-8000" contrast="-14000"/>
          </a:blip>
          <a:srcRect/>
          <a:stretch>
            <a:fillRect/>
          </a:stretch>
        </p:blipFill>
        <p:spPr bwMode="auto">
          <a:xfrm>
            <a:off x="4351200" y="238125"/>
            <a:ext cx="4792800" cy="6343887"/>
          </a:xfrm>
          <a:prstGeom prst="rect">
            <a:avLst/>
          </a:prstGeom>
          <a:noFill/>
          <a:ln w="9525">
            <a:noFill/>
            <a:miter lim="800000"/>
            <a:headEnd/>
            <a:tailEnd/>
          </a:ln>
          <a:scene3d>
            <a:camera prst="orthographicFront"/>
            <a:lightRig rig="soft" dir="t"/>
          </a:scene3d>
          <a:sp3d prstMaterial="translucentPowder"/>
        </p:spPr>
      </p:pic>
      <p:pic>
        <p:nvPicPr>
          <p:cNvPr id="17410" name="Picture 2" descr="https://inside.info53.com/ep/wcm/connect/cc18f68047219adba2bfaf3224008e3b/vantiv_logo.jpg?MOD=AJPERES&amp;CACHEID=cc18f68047219adba2bfaf3224008e3b"/>
          <p:cNvPicPr>
            <a:picLocks noChangeAspect="1" noChangeArrowheads="1"/>
          </p:cNvPicPr>
          <p:nvPr/>
        </p:nvPicPr>
        <p:blipFill>
          <a:blip r:embed="rId9" cstate="print"/>
          <a:srcRect/>
          <a:stretch>
            <a:fillRect/>
          </a:stretch>
        </p:blipFill>
        <p:spPr bwMode="auto">
          <a:xfrm>
            <a:off x="4537075" y="4943475"/>
            <a:ext cx="688912" cy="182562"/>
          </a:xfrm>
          <a:prstGeom prst="rect">
            <a:avLst/>
          </a:prstGeom>
          <a:noFill/>
        </p:spPr>
      </p:pic>
    </p:spTree>
    <p:extLst>
      <p:ext uri="{BB962C8B-B14F-4D97-AF65-F5344CB8AC3E}">
        <p14:creationId xmlns:p14="http://schemas.microsoft.com/office/powerpoint/2010/main" xmlns="" val="6700022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graphicFrame>
        <p:nvGraphicFramePr>
          <p:cNvPr id="5" name="Content Placeholder 4" descr="of Silo-ed Operation model"/>
          <p:cNvGraphicFramePr>
            <a:graphicFrameLocks noGrp="1"/>
          </p:cNvGraphicFramePr>
          <p:nvPr>
            <p:ph idx="1"/>
            <p:extLst/>
          </p:nvPr>
        </p:nvGraphicFramePr>
        <p:xfrm>
          <a:off x="304800" y="1219201"/>
          <a:ext cx="8356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148686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5" name="Content Placeholder 4" descr="Picture of result of instituting EPMO for Fifth Third Bank"/>
          <p:cNvGraphicFramePr>
            <a:graphicFrameLocks noGrp="1"/>
          </p:cNvGraphicFramePr>
          <p:nvPr>
            <p:ph idx="1"/>
            <p:extLst/>
          </p:nvPr>
        </p:nvGraphicFramePr>
        <p:xfrm>
          <a:off x="285750" y="1085850"/>
          <a:ext cx="8356600" cy="5314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937223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17</a:t>
            </a:fld>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2223" y="1390650"/>
            <a:ext cx="8522677" cy="4533900"/>
          </a:xfrm>
          <a:prstGeom prst="rect">
            <a:avLst/>
          </a:prstGeom>
        </p:spPr>
      </p:pic>
    </p:spTree>
    <p:extLst>
      <p:ext uri="{BB962C8B-B14F-4D97-AF65-F5344CB8AC3E}">
        <p14:creationId xmlns:p14="http://schemas.microsoft.com/office/powerpoint/2010/main" xmlns=""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170</a:t>
            </a:fld>
            <a:endParaRPr lang="en-US" dirty="0"/>
          </a:p>
        </p:txBody>
      </p:sp>
      <p:sp>
        <p:nvSpPr>
          <p:cNvPr id="6" name="Content Placeholder 5"/>
          <p:cNvSpPr>
            <a:spLocks noGrp="1"/>
          </p:cNvSpPr>
          <p:nvPr>
            <p:ph idx="1"/>
          </p:nvPr>
        </p:nvSpPr>
        <p:spPr/>
        <p:txBody>
          <a:bodyPr/>
          <a:lstStyle/>
          <a:p>
            <a:pPr>
              <a:lnSpc>
                <a:spcPct val="115000"/>
              </a:lnSpc>
            </a:pPr>
            <a:r>
              <a:rPr lang="en-GB" sz="2400" dirty="0"/>
              <a:t>What is Project Governance</a:t>
            </a:r>
          </a:p>
          <a:p>
            <a:pPr>
              <a:lnSpc>
                <a:spcPct val="115000"/>
              </a:lnSpc>
            </a:pPr>
            <a:r>
              <a:rPr lang="en-GB" sz="2400" dirty="0"/>
              <a:t>Principles of Project Governance</a:t>
            </a:r>
          </a:p>
          <a:p>
            <a:pPr>
              <a:lnSpc>
                <a:spcPct val="115000"/>
              </a:lnSpc>
            </a:pPr>
            <a:r>
              <a:rPr lang="en-GB" sz="2400" dirty="0"/>
              <a:t>Project Governance </a:t>
            </a:r>
            <a:r>
              <a:rPr lang="en-GB" sz="2400" dirty="0" smtClean="0"/>
              <a:t>Areas</a:t>
            </a:r>
          </a:p>
          <a:p>
            <a:pPr>
              <a:lnSpc>
                <a:spcPct val="115000"/>
              </a:lnSpc>
            </a:pPr>
            <a:r>
              <a:rPr lang="en-GB" sz="2400" dirty="0" smtClean="0"/>
              <a:t>Portfolio Management</a:t>
            </a:r>
            <a:endParaRPr lang="en-GB" sz="2400" dirty="0"/>
          </a:p>
          <a:p>
            <a:pPr>
              <a:lnSpc>
                <a:spcPct val="115000"/>
              </a:lnSpc>
            </a:pPr>
            <a:r>
              <a:rPr lang="en-GB" sz="2400" dirty="0" smtClean="0"/>
              <a:t>PMO </a:t>
            </a:r>
            <a:r>
              <a:rPr lang="en-GB" sz="2400" dirty="0"/>
              <a:t>(Project Offices)</a:t>
            </a:r>
          </a:p>
          <a:p>
            <a:pPr>
              <a:lnSpc>
                <a:spcPct val="115000"/>
              </a:lnSpc>
            </a:pPr>
            <a:r>
              <a:rPr lang="en-GB" sz="2400" dirty="0"/>
              <a:t>Benefits of Project Offices</a:t>
            </a:r>
          </a:p>
          <a:p>
            <a:pPr>
              <a:lnSpc>
                <a:spcPct val="115000"/>
              </a:lnSpc>
            </a:pPr>
            <a:r>
              <a:rPr lang="en-GB" sz="2400" dirty="0"/>
              <a:t>Types of Project Offices</a:t>
            </a:r>
          </a:p>
          <a:p>
            <a:pPr>
              <a:lnSpc>
                <a:spcPct val="115000"/>
              </a:lnSpc>
            </a:pPr>
            <a:r>
              <a:rPr lang="en-GB" sz="2400" dirty="0"/>
              <a:t>Responsibilities of Project Offices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788411157"/>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171</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Capacity for Change</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472776936"/>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6</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Capacity for Change</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What is OCC</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Why Change initiatives fail</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The Eight Dimensions for OCC</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Six Points for Innovative Cultures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ADKAR Model</a:t>
                      </a:r>
                      <a:endParaRPr lang="en-GB" sz="1600" b="0"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Understand what Organizational Capacity for Change</a:t>
                      </a:r>
                      <a:r>
                        <a:rPr lang="en-GB" sz="1600" baseline="0" dirty="0" smtClean="0">
                          <a:solidFill>
                            <a:schemeClr val="tx2"/>
                          </a:solidFill>
                          <a:latin typeface="Helvetica"/>
                          <a:ea typeface="Calibri"/>
                          <a:cs typeface="Helvetica"/>
                        </a:rPr>
                        <a:t> is, why it is necessary and what the critical components for change culture are.</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a:bodyPr>
          <a:lstStyle/>
          <a:p>
            <a:r>
              <a:rPr lang="en-US" b="1" i="1" dirty="0" smtClean="0"/>
              <a:t>Organizational </a:t>
            </a:r>
            <a:r>
              <a:rPr lang="en-US" b="1" i="1" dirty="0"/>
              <a:t>capacity for change </a:t>
            </a:r>
            <a:r>
              <a:rPr lang="en-US" dirty="0"/>
              <a:t>(OCC) can </a:t>
            </a:r>
            <a:r>
              <a:rPr lang="en-US" dirty="0" smtClean="0"/>
              <a:t>be conceptualized as the </a:t>
            </a:r>
            <a:r>
              <a:rPr lang="en-US" dirty="0"/>
              <a:t>overall capability of an organization to either effectively prepare </a:t>
            </a:r>
            <a:r>
              <a:rPr lang="en-US" dirty="0" smtClean="0"/>
              <a:t>for or </a:t>
            </a:r>
            <a:r>
              <a:rPr lang="en-US" dirty="0"/>
              <a:t>respond to an increasingly unpredictable and volatile </a:t>
            </a:r>
            <a:r>
              <a:rPr lang="en-US" dirty="0" smtClean="0"/>
              <a:t>environmental context</a:t>
            </a:r>
            <a:r>
              <a:rPr lang="en-US" dirty="0"/>
              <a:t>. This overall capability is multidimensional, and it </a:t>
            </a:r>
            <a:r>
              <a:rPr lang="en-US" dirty="0" smtClean="0"/>
              <a:t>comprises three </a:t>
            </a:r>
            <a:r>
              <a:rPr lang="en-US" dirty="0"/>
              <a:t>ingredients</a:t>
            </a:r>
            <a:r>
              <a:rPr lang="en-US" dirty="0" smtClean="0"/>
              <a:t>:</a:t>
            </a:r>
          </a:p>
          <a:p>
            <a:pPr lvl="1"/>
            <a:r>
              <a:rPr lang="en-US" dirty="0" smtClean="0"/>
              <a:t>(</a:t>
            </a:r>
            <a:r>
              <a:rPr lang="en-US" dirty="0"/>
              <a:t>a) human skill sets and </a:t>
            </a:r>
            <a:r>
              <a:rPr lang="en-US" dirty="0" smtClean="0"/>
              <a:t>resources</a:t>
            </a:r>
            <a:endParaRPr lang="en-US" dirty="0"/>
          </a:p>
          <a:p>
            <a:pPr lvl="1"/>
            <a:r>
              <a:rPr lang="en-US" dirty="0" smtClean="0"/>
              <a:t>(</a:t>
            </a:r>
            <a:r>
              <a:rPr lang="en-US" dirty="0"/>
              <a:t>b) formal </a:t>
            </a:r>
            <a:r>
              <a:rPr lang="en-US" dirty="0" smtClean="0"/>
              <a:t>systems and </a:t>
            </a:r>
            <a:r>
              <a:rPr lang="en-US" dirty="0"/>
              <a:t>procedures, and </a:t>
            </a:r>
            <a:endParaRPr lang="en-US" dirty="0" smtClean="0"/>
          </a:p>
          <a:p>
            <a:pPr lvl="1"/>
            <a:r>
              <a:rPr lang="en-US" dirty="0" smtClean="0"/>
              <a:t>(</a:t>
            </a:r>
            <a:r>
              <a:rPr lang="en-US" dirty="0"/>
              <a:t>c) organizational culture, values, and norms.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172</a:t>
            </a:fld>
            <a:endParaRPr lang="en-US" dirty="0"/>
          </a:p>
        </p:txBody>
      </p:sp>
      <p:sp>
        <p:nvSpPr>
          <p:cNvPr id="4" name="Title 3"/>
          <p:cNvSpPr>
            <a:spLocks noGrp="1"/>
          </p:cNvSpPr>
          <p:nvPr>
            <p:ph type="title"/>
          </p:nvPr>
        </p:nvSpPr>
        <p:spPr/>
        <p:txBody>
          <a:bodyPr>
            <a:normAutofit fontScale="90000"/>
          </a:bodyPr>
          <a:lstStyle/>
          <a:p>
            <a:r>
              <a:rPr lang="en-US" dirty="0"/>
              <a:t>Organizational Capacity for Change </a:t>
            </a:r>
            <a:r>
              <a:rPr lang="en-US" dirty="0" smtClean="0"/>
              <a:t>Defined</a:t>
            </a:r>
            <a:endParaRPr lang="en-US" dirty="0"/>
          </a:p>
        </p:txBody>
      </p:sp>
    </p:spTree>
    <p:extLst>
      <p:ext uri="{BB962C8B-B14F-4D97-AF65-F5344CB8AC3E}">
        <p14:creationId xmlns:p14="http://schemas.microsoft.com/office/powerpoint/2010/main" xmlns="" val="9502709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000" dirty="0"/>
              <a:t>“It is not the strongest of the species that will survive, nor the most intelligent, but the one most responsive to change.”</a:t>
            </a:r>
          </a:p>
          <a:p>
            <a:pPr marL="0" indent="0">
              <a:buNone/>
            </a:pPr>
            <a:r>
              <a:rPr lang="en-US" sz="2000" dirty="0"/>
              <a:t>					—Charles </a:t>
            </a:r>
            <a:r>
              <a:rPr lang="en-US" sz="2000" dirty="0" smtClean="0"/>
              <a:t>Darwin</a:t>
            </a:r>
          </a:p>
          <a:p>
            <a:pPr marL="0" indent="0">
              <a:buNone/>
            </a:pPr>
            <a:endParaRPr lang="en-US" sz="2000" dirty="0"/>
          </a:p>
          <a:p>
            <a:pPr marL="0" indent="0">
              <a:buNone/>
            </a:pPr>
            <a:r>
              <a:rPr lang="en-US" sz="2000" dirty="0" smtClean="0"/>
              <a:t>“The </a:t>
            </a:r>
            <a:r>
              <a:rPr lang="en-US" sz="2000" dirty="0"/>
              <a:t>only person who likes change is a wet </a:t>
            </a:r>
            <a:r>
              <a:rPr lang="en-US" sz="2000" dirty="0" smtClean="0"/>
              <a:t>baby.”</a:t>
            </a:r>
          </a:p>
          <a:p>
            <a:pPr marL="0" indent="0">
              <a:buNone/>
            </a:pPr>
            <a:r>
              <a:rPr lang="en-US" sz="2000" dirty="0"/>
              <a:t>	</a:t>
            </a:r>
            <a:r>
              <a:rPr lang="en-US" sz="2000" dirty="0" smtClean="0"/>
              <a:t>				—</a:t>
            </a:r>
            <a:r>
              <a:rPr lang="en-US" sz="2000" dirty="0"/>
              <a:t>Price </a:t>
            </a:r>
            <a:r>
              <a:rPr lang="en-US" sz="2000" dirty="0" smtClean="0"/>
              <a:t>Pritchett</a:t>
            </a:r>
          </a:p>
          <a:p>
            <a:pPr marL="0" indent="0">
              <a:buNone/>
            </a:pPr>
            <a:endParaRPr lang="en-US" sz="2000" dirty="0" smtClean="0"/>
          </a:p>
          <a:p>
            <a:pPr marL="0" indent="0">
              <a:buNone/>
            </a:pPr>
            <a:endParaRPr lang="en-US"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173</a:t>
            </a:fld>
            <a:endParaRPr lang="en-US" dirty="0"/>
          </a:p>
        </p:txBody>
      </p:sp>
      <p:sp>
        <p:nvSpPr>
          <p:cNvPr id="4" name="Title 3"/>
          <p:cNvSpPr>
            <a:spLocks noGrp="1"/>
          </p:cNvSpPr>
          <p:nvPr>
            <p:ph type="title"/>
          </p:nvPr>
        </p:nvSpPr>
        <p:spPr/>
        <p:txBody>
          <a:bodyPr/>
          <a:lstStyle/>
          <a:p>
            <a:r>
              <a:rPr lang="en-US" dirty="0"/>
              <a:t>O</a:t>
            </a:r>
            <a:r>
              <a:rPr lang="en-US" dirty="0" smtClean="0"/>
              <a:t>n Change</a:t>
            </a:r>
            <a:endParaRPr lang="en-US" dirty="0"/>
          </a:p>
        </p:txBody>
      </p:sp>
    </p:spTree>
    <p:extLst>
      <p:ext uri="{BB962C8B-B14F-4D97-AF65-F5344CB8AC3E}">
        <p14:creationId xmlns:p14="http://schemas.microsoft.com/office/powerpoint/2010/main" xmlns="" val="3680579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174</a:t>
            </a:fld>
            <a:endParaRPr lang="en-US" dirty="0"/>
          </a:p>
        </p:txBody>
      </p:sp>
      <p:sp>
        <p:nvSpPr>
          <p:cNvPr id="6" name="Content Placeholder 5"/>
          <p:cNvSpPr>
            <a:spLocks noGrp="1"/>
          </p:cNvSpPr>
          <p:nvPr>
            <p:ph idx="1"/>
          </p:nvPr>
        </p:nvSpPr>
        <p:spPr/>
        <p:txBody>
          <a:bodyPr>
            <a:normAutofit/>
          </a:bodyPr>
          <a:lstStyle/>
          <a:p>
            <a:r>
              <a:rPr lang="en-US" dirty="0"/>
              <a:t>E</a:t>
            </a:r>
            <a:r>
              <a:rPr lang="en-US" dirty="0" smtClean="0"/>
              <a:t>xecutive </a:t>
            </a:r>
            <a:r>
              <a:rPr lang="en-US" dirty="0"/>
              <a:t>leaders must react quickly to current problems </a:t>
            </a:r>
            <a:r>
              <a:rPr lang="en-US" dirty="0" smtClean="0"/>
              <a:t>and opportunities</a:t>
            </a:r>
            <a:r>
              <a:rPr lang="en-US" dirty="0"/>
              <a:t>, they must also look to and prepare for the future. </a:t>
            </a:r>
          </a:p>
          <a:p>
            <a:r>
              <a:rPr lang="en-US" dirty="0" smtClean="0"/>
              <a:t>Organizations must become </a:t>
            </a:r>
            <a:r>
              <a:rPr lang="en-US" dirty="0"/>
              <a:t>more agile</a:t>
            </a:r>
            <a:r>
              <a:rPr lang="en-US" dirty="0" smtClean="0"/>
              <a:t>, flexible</a:t>
            </a:r>
            <a:r>
              <a:rPr lang="en-US" dirty="0"/>
              <a:t>, and nimble. </a:t>
            </a:r>
          </a:p>
          <a:p>
            <a:r>
              <a:rPr lang="en-US" dirty="0"/>
              <a:t>T</a:t>
            </a:r>
            <a:r>
              <a:rPr lang="en-US" dirty="0" smtClean="0"/>
              <a:t>he </a:t>
            </a:r>
            <a:r>
              <a:rPr lang="en-US" dirty="0"/>
              <a:t>new leadership mandate for the 21st century </a:t>
            </a:r>
            <a:r>
              <a:rPr lang="en-US" dirty="0" smtClean="0"/>
              <a:t>is delivering </a:t>
            </a:r>
            <a:r>
              <a:rPr lang="en-US" dirty="0"/>
              <a:t>results in the short term while building change capacity </a:t>
            </a:r>
            <a:r>
              <a:rPr lang="en-US" dirty="0" smtClean="0"/>
              <a:t>for the </a:t>
            </a:r>
            <a:r>
              <a:rPr lang="en-US" dirty="0"/>
              <a:t>long term.</a:t>
            </a:r>
          </a:p>
        </p:txBody>
      </p:sp>
      <p:sp>
        <p:nvSpPr>
          <p:cNvPr id="7" name="Title 6"/>
          <p:cNvSpPr>
            <a:spLocks noGrp="1"/>
          </p:cNvSpPr>
          <p:nvPr>
            <p:ph type="title"/>
          </p:nvPr>
        </p:nvSpPr>
        <p:spPr>
          <a:xfrm>
            <a:off x="381000" y="0"/>
            <a:ext cx="6172200" cy="1143000"/>
          </a:xfrm>
        </p:spPr>
        <p:txBody>
          <a:bodyPr/>
          <a:lstStyle/>
          <a:p>
            <a:r>
              <a:rPr lang="en-US" dirty="0"/>
              <a:t>The New Mandate for Change Leadership</a:t>
            </a:r>
          </a:p>
        </p:txBody>
      </p:sp>
    </p:spTree>
    <p:extLst>
      <p:ext uri="{BB962C8B-B14F-4D97-AF65-F5344CB8AC3E}">
        <p14:creationId xmlns:p14="http://schemas.microsoft.com/office/powerpoint/2010/main" xmlns="" val="1196995062"/>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5791200" cy="4343400"/>
          </a:xfrm>
        </p:spPr>
        <p:txBody>
          <a:bodyPr>
            <a:normAutofit fontScale="92500"/>
          </a:bodyPr>
          <a:lstStyle/>
          <a:p>
            <a:r>
              <a:rPr lang="en-US" dirty="0"/>
              <a:t>A</a:t>
            </a:r>
            <a:r>
              <a:rPr lang="en-US" dirty="0" smtClean="0"/>
              <a:t>ll </a:t>
            </a:r>
            <a:r>
              <a:rPr lang="en-US" dirty="0"/>
              <a:t>individuals must invest </a:t>
            </a:r>
            <a:r>
              <a:rPr lang="en-US" dirty="0" smtClean="0"/>
              <a:t>time and </a:t>
            </a:r>
            <a:r>
              <a:rPr lang="en-US" dirty="0"/>
              <a:t>energy in balancing “production” with “production capacity.</a:t>
            </a:r>
            <a:r>
              <a:rPr lang="en-US" dirty="0" smtClean="0"/>
              <a:t>” </a:t>
            </a:r>
            <a:endParaRPr lang="en-US" dirty="0"/>
          </a:p>
          <a:p>
            <a:r>
              <a:rPr lang="en-US" dirty="0" smtClean="0"/>
              <a:t>Covey states </a:t>
            </a:r>
            <a:r>
              <a:rPr lang="en-US" dirty="0"/>
              <a:t>that “</a:t>
            </a:r>
            <a:r>
              <a:rPr lang="en-US" b="1" dirty="0"/>
              <a:t>every production problem is </a:t>
            </a:r>
            <a:r>
              <a:rPr lang="en-US" b="1" dirty="0" smtClean="0"/>
              <a:t>a production </a:t>
            </a:r>
            <a:r>
              <a:rPr lang="en-US" b="1" dirty="0"/>
              <a:t>capacity opportunity</a:t>
            </a:r>
            <a:r>
              <a:rPr lang="en-US" dirty="0"/>
              <a:t>.</a:t>
            </a:r>
            <a:r>
              <a:rPr lang="en-US" dirty="0" smtClean="0"/>
              <a:t>”</a:t>
            </a:r>
            <a:endParaRPr lang="en-US" dirty="0"/>
          </a:p>
          <a:p>
            <a:r>
              <a:rPr lang="en-US" dirty="0" smtClean="0"/>
              <a:t>While </a:t>
            </a:r>
            <a:r>
              <a:rPr lang="en-US" dirty="0"/>
              <a:t>this insight was directed </a:t>
            </a:r>
            <a:r>
              <a:rPr lang="en-US" dirty="0" smtClean="0"/>
              <a:t>to individuals </a:t>
            </a:r>
            <a:r>
              <a:rPr lang="en-US" dirty="0"/>
              <a:t>and personal effectiveness, it also applies to strategic </a:t>
            </a:r>
            <a:r>
              <a:rPr lang="en-US" dirty="0" smtClean="0"/>
              <a:t>leaders and </a:t>
            </a:r>
            <a:r>
              <a:rPr lang="en-US" dirty="0"/>
              <a:t>collective effectiveness.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175</a:t>
            </a:fld>
            <a:endParaRPr lang="en-US" dirty="0"/>
          </a:p>
        </p:txBody>
      </p:sp>
      <p:sp>
        <p:nvSpPr>
          <p:cNvPr id="4" name="Title 3"/>
          <p:cNvSpPr>
            <a:spLocks noGrp="1"/>
          </p:cNvSpPr>
          <p:nvPr>
            <p:ph type="title"/>
          </p:nvPr>
        </p:nvSpPr>
        <p:spPr/>
        <p:txBody>
          <a:bodyPr/>
          <a:lstStyle/>
          <a:p>
            <a:r>
              <a:rPr lang="en-US" dirty="0" smtClean="0"/>
              <a:t>Capacity Opportunity</a:t>
            </a:r>
            <a:endParaRPr lang="en-US" dirty="0"/>
          </a:p>
        </p:txBody>
      </p:sp>
      <p:pic>
        <p:nvPicPr>
          <p:cNvPr id="5" name="Picture 4"/>
          <p:cNvPicPr>
            <a:picLocks noChangeAspect="1"/>
          </p:cNvPicPr>
          <p:nvPr/>
        </p:nvPicPr>
        <p:blipFill rotWithShape="1">
          <a:blip r:embed="rId2" cstate="print"/>
          <a:srcRect l="18401" t="15866" r="18399" b="14534"/>
          <a:stretch/>
        </p:blipFill>
        <p:spPr>
          <a:xfrm>
            <a:off x="6324600" y="1981200"/>
            <a:ext cx="2407920" cy="2651760"/>
          </a:xfrm>
          <a:prstGeom prst="rect">
            <a:avLst/>
          </a:prstGeom>
        </p:spPr>
      </p:pic>
      <p:sp>
        <p:nvSpPr>
          <p:cNvPr id="6" name="TextBox 5"/>
          <p:cNvSpPr txBox="1"/>
          <p:nvPr/>
        </p:nvSpPr>
        <p:spPr>
          <a:xfrm>
            <a:off x="20320" y="5791200"/>
            <a:ext cx="8362223" cy="307777"/>
          </a:xfrm>
          <a:prstGeom prst="rect">
            <a:avLst/>
          </a:prstGeom>
          <a:noFill/>
        </p:spPr>
        <p:txBody>
          <a:bodyPr wrap="square" rtlCol="0">
            <a:spAutoFit/>
          </a:bodyPr>
          <a:lstStyle/>
          <a:p>
            <a:r>
              <a:rPr lang="en-US" sz="1400" dirty="0">
                <a:solidFill>
                  <a:schemeClr val="bg1">
                    <a:lumMod val="50000"/>
                  </a:schemeClr>
                </a:solidFill>
              </a:rPr>
              <a:t>Covey, S. (1989). The seven habits of highly effective people. New York, NY: </a:t>
            </a:r>
            <a:r>
              <a:rPr lang="en-US" sz="1400" dirty="0" smtClean="0">
                <a:solidFill>
                  <a:schemeClr val="bg1">
                    <a:lumMod val="50000"/>
                  </a:schemeClr>
                </a:solidFill>
              </a:rPr>
              <a:t>Free Press.</a:t>
            </a:r>
            <a:endParaRPr lang="en-US" sz="1400" dirty="0">
              <a:solidFill>
                <a:schemeClr val="bg1">
                  <a:lumMod val="50000"/>
                </a:schemeClr>
              </a:solidFill>
            </a:endParaRPr>
          </a:p>
        </p:txBody>
      </p:sp>
    </p:spTree>
    <p:extLst>
      <p:ext uri="{BB962C8B-B14F-4D97-AF65-F5344CB8AC3E}">
        <p14:creationId xmlns:p14="http://schemas.microsoft.com/office/powerpoint/2010/main" xmlns="" val="18764113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10000"/>
          </a:bodyPr>
          <a:lstStyle/>
          <a:p>
            <a:pPr marL="514350" indent="-514350">
              <a:buAutoNum type="arabicPeriod"/>
            </a:pPr>
            <a:r>
              <a:rPr lang="en-US" dirty="0" smtClean="0"/>
              <a:t>Organizational </a:t>
            </a:r>
            <a:r>
              <a:rPr lang="en-US" dirty="0"/>
              <a:t>members </a:t>
            </a:r>
            <a:r>
              <a:rPr lang="en-US" dirty="0" smtClean="0"/>
              <a:t>operating in “</a:t>
            </a:r>
            <a:r>
              <a:rPr lang="en-US" dirty="0"/>
              <a:t>departmental silos” that focus </a:t>
            </a:r>
            <a:r>
              <a:rPr lang="en-US" dirty="0" smtClean="0"/>
              <a:t>on local optimization </a:t>
            </a:r>
            <a:r>
              <a:rPr lang="en-US" dirty="0"/>
              <a:t>at the expense of the entire </a:t>
            </a:r>
            <a:r>
              <a:rPr lang="en-US" dirty="0" smtClean="0"/>
              <a:t>system.</a:t>
            </a:r>
          </a:p>
          <a:p>
            <a:pPr marL="514350" indent="-514350">
              <a:buAutoNum type="arabicPeriod"/>
            </a:pPr>
            <a:r>
              <a:rPr lang="en-US" dirty="0" smtClean="0"/>
              <a:t>Organizational Change takes time, a precious commodity.</a:t>
            </a:r>
          </a:p>
          <a:p>
            <a:pPr marL="514350" indent="-514350">
              <a:buAutoNum type="arabicPeriod"/>
            </a:pPr>
            <a:r>
              <a:rPr lang="en-US" dirty="0" smtClean="0"/>
              <a:t>The traditional </a:t>
            </a:r>
            <a:r>
              <a:rPr lang="en-US" dirty="0"/>
              <a:t>view of organizations is that they are hierarchies </a:t>
            </a:r>
            <a:r>
              <a:rPr lang="en-US" dirty="0" smtClean="0"/>
              <a:t>with power </a:t>
            </a:r>
            <a:r>
              <a:rPr lang="en-US" dirty="0"/>
              <a:t>concentrated at the top with rational and logical employees </a:t>
            </a:r>
            <a:r>
              <a:rPr lang="en-US" dirty="0" smtClean="0"/>
              <a:t>operating throughout </a:t>
            </a:r>
            <a:r>
              <a:rPr lang="en-US" dirty="0"/>
              <a:t>this hierarchy. </a:t>
            </a:r>
            <a:r>
              <a:rPr lang="en-US" dirty="0" smtClean="0"/>
              <a:t>(While </a:t>
            </a:r>
            <a:r>
              <a:rPr lang="en-US" dirty="0"/>
              <a:t>it is true that all organizations </a:t>
            </a:r>
            <a:r>
              <a:rPr lang="en-US" dirty="0" smtClean="0"/>
              <a:t>are hierarchical </a:t>
            </a:r>
            <a:r>
              <a:rPr lang="en-US" dirty="0"/>
              <a:t>in some form and that organizational members are rational </a:t>
            </a:r>
            <a:r>
              <a:rPr lang="en-US" dirty="0" smtClean="0"/>
              <a:t>at times</a:t>
            </a:r>
            <a:r>
              <a:rPr lang="en-US" dirty="0"/>
              <a:t>, this viewpoint is limited and not terribly realistic</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176</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a:t>Primary Reasons for Failure to Bring About Change</a:t>
            </a:r>
          </a:p>
        </p:txBody>
      </p:sp>
    </p:spTree>
    <p:extLst>
      <p:ext uri="{BB962C8B-B14F-4D97-AF65-F5344CB8AC3E}">
        <p14:creationId xmlns:p14="http://schemas.microsoft.com/office/powerpoint/2010/main" xmlns="" val="10487746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normAutofit/>
          </a:bodyPr>
          <a:lstStyle/>
          <a:p>
            <a:pPr marL="0" indent="0">
              <a:buNone/>
            </a:pPr>
            <a:r>
              <a:rPr lang="en-US" sz="2400" dirty="0" smtClean="0"/>
              <a:t>“Strategic </a:t>
            </a:r>
            <a:r>
              <a:rPr lang="en-US" sz="2400" dirty="0"/>
              <a:t>leaders today need to be ambidextrous in </a:t>
            </a:r>
            <a:r>
              <a:rPr lang="en-US" sz="2400" dirty="0" smtClean="0"/>
              <a:t>their approach </a:t>
            </a:r>
            <a:r>
              <a:rPr lang="en-US" sz="2400" dirty="0"/>
              <a:t>to leadership. This balancing act is much more </a:t>
            </a:r>
            <a:r>
              <a:rPr lang="en-US" sz="2400" dirty="0" smtClean="0"/>
              <a:t>challenging than </a:t>
            </a:r>
            <a:r>
              <a:rPr lang="en-US" sz="2400" dirty="0"/>
              <a:t>pushing hard for short-term results or nurturing </a:t>
            </a:r>
            <a:r>
              <a:rPr lang="en-US" sz="2400" dirty="0" smtClean="0"/>
              <a:t>the organization so </a:t>
            </a:r>
            <a:r>
              <a:rPr lang="en-US" sz="2400" dirty="0"/>
              <a:t>that new ideas and capabilities emerge in the long term</a:t>
            </a:r>
            <a:r>
              <a:rPr lang="en-US" sz="2400" dirty="0" smtClean="0"/>
              <a:t>.”</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177</a:t>
            </a:fld>
            <a:endParaRPr lang="en-US" dirty="0"/>
          </a:p>
        </p:txBody>
      </p:sp>
      <p:sp>
        <p:nvSpPr>
          <p:cNvPr id="4" name="Title 3"/>
          <p:cNvSpPr>
            <a:spLocks noGrp="1"/>
          </p:cNvSpPr>
          <p:nvPr>
            <p:ph type="title"/>
          </p:nvPr>
        </p:nvSpPr>
        <p:spPr/>
        <p:txBody>
          <a:bodyPr/>
          <a:lstStyle/>
          <a:p>
            <a:r>
              <a:rPr lang="en-US" dirty="0" smtClean="0"/>
              <a:t>Leading with both hands</a:t>
            </a:r>
            <a:endParaRPr lang="en-US" dirty="0"/>
          </a:p>
        </p:txBody>
      </p:sp>
      <p:pic>
        <p:nvPicPr>
          <p:cNvPr id="5" name="Picture 4"/>
          <p:cNvPicPr>
            <a:picLocks noChangeAspect="1"/>
          </p:cNvPicPr>
          <p:nvPr/>
        </p:nvPicPr>
        <p:blipFill>
          <a:blip r:embed="rId3" cstate="print"/>
          <a:stretch>
            <a:fillRect/>
          </a:stretch>
        </p:blipFill>
        <p:spPr>
          <a:xfrm>
            <a:off x="5029200" y="2057400"/>
            <a:ext cx="3937000" cy="1968500"/>
          </a:xfrm>
          <a:prstGeom prst="rect">
            <a:avLst/>
          </a:prstGeom>
        </p:spPr>
      </p:pic>
    </p:spTree>
    <p:extLst>
      <p:ext uri="{BB962C8B-B14F-4D97-AF65-F5344CB8AC3E}">
        <p14:creationId xmlns:p14="http://schemas.microsoft.com/office/powerpoint/2010/main" xmlns="" val="2104906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smtClean="0"/>
              <a:t>Critical Human Capital</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smtClean="0"/>
              <a:t>Corporate Social Infrastructure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178</a:t>
            </a:fld>
            <a:endParaRPr lang="en-US" dirty="0"/>
          </a:p>
        </p:txBody>
      </p:sp>
      <p:sp>
        <p:nvSpPr>
          <p:cNvPr id="4" name="Title 3"/>
          <p:cNvSpPr>
            <a:spLocks noGrp="1"/>
          </p:cNvSpPr>
          <p:nvPr>
            <p:ph type="title"/>
          </p:nvPr>
        </p:nvSpPr>
        <p:spPr/>
        <p:txBody>
          <a:bodyPr>
            <a:normAutofit fontScale="90000"/>
          </a:bodyPr>
          <a:lstStyle/>
          <a:p>
            <a:r>
              <a:rPr lang="en-US" dirty="0" smtClean="0"/>
              <a:t>The Eight Dimensions </a:t>
            </a:r>
            <a:r>
              <a:rPr lang="en-US" dirty="0"/>
              <a:t> </a:t>
            </a:r>
            <a:r>
              <a:rPr lang="en-US" dirty="0" smtClean="0"/>
              <a:t>of organizational </a:t>
            </a:r>
            <a:r>
              <a:rPr lang="en-US" dirty="0"/>
              <a:t>capacity for change</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smtClean="0"/>
              <a:t>Organizational</a:t>
            </a:r>
          </a:p>
          <a:p>
            <a:pPr algn="ctr"/>
            <a:r>
              <a:rPr lang="en-US" dirty="0" smtClean="0"/>
              <a:t>Capacity for </a:t>
            </a:r>
          </a:p>
          <a:p>
            <a:pPr algn="ctr"/>
            <a:r>
              <a:rPr lang="en-US" dirty="0" smtClean="0"/>
              <a:t>Change (OCC)</a:t>
            </a:r>
            <a:endParaRPr lang="en-US" dirty="0"/>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 Leadership</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Systems </a:t>
            </a:r>
          </a:p>
          <a:p>
            <a:pPr algn="ctr"/>
            <a:r>
              <a:rPr lang="en-US" dirty="0" smtClean="0"/>
              <a:t>Thinking</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Capable</a:t>
            </a:r>
          </a:p>
          <a:p>
            <a:pPr algn="ctr"/>
            <a:r>
              <a:rPr lang="en-US" dirty="0" smtClean="0"/>
              <a:t>Champions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Innovative</a:t>
            </a:r>
          </a:p>
          <a:p>
            <a:pPr algn="ctr"/>
            <a:r>
              <a:rPr lang="en-US" dirty="0" smtClean="0"/>
              <a:t>Culture</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a:t>
            </a:r>
          </a:p>
          <a:p>
            <a:pPr algn="ctr"/>
            <a:r>
              <a:rPr lang="en-US" dirty="0" smtClean="0"/>
              <a:t>Followers</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Communication</a:t>
            </a:r>
          </a:p>
          <a:p>
            <a:pPr algn="ctr"/>
            <a:r>
              <a:rPr lang="en-US" dirty="0" smtClean="0"/>
              <a:t>Systems</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400" dirty="0" smtClean="0"/>
              <a:t>Involved </a:t>
            </a:r>
          </a:p>
          <a:p>
            <a:pPr algn="ctr"/>
            <a:r>
              <a:rPr lang="en-US" sz="1400" dirty="0" smtClean="0"/>
              <a:t>Mid-management</a:t>
            </a:r>
            <a:endParaRPr lang="en-US" sz="14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Accountable Cultures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smtClean="0">
                <a:solidFill>
                  <a:srgbClr val="7F7F7F"/>
                </a:solidFill>
              </a:rPr>
              <a:t>Adapted from Building Organizational Capacity </a:t>
            </a:r>
            <a:r>
              <a:rPr lang="en-US" sz="1400" dirty="0">
                <a:solidFill>
                  <a:srgbClr val="7F7F7F"/>
                </a:solidFill>
              </a:rPr>
              <a:t>for </a:t>
            </a:r>
            <a:r>
              <a:rPr lang="en-US" sz="1400" dirty="0" smtClean="0">
                <a:solidFill>
                  <a:srgbClr val="7F7F7F"/>
                </a:solidFill>
              </a:rPr>
              <a:t>Change, Business Expert Press 2011, Pg. 8</a:t>
            </a:r>
            <a:endParaRPr lang="en-US" sz="1400" dirty="0">
              <a:solidFill>
                <a:srgbClr val="7F7F7F"/>
              </a:solidFill>
            </a:endParaRP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174861445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a:bodyPr>
          <a:lstStyle/>
          <a:p>
            <a:pPr marL="0" indent="0">
              <a:buNone/>
            </a:pPr>
            <a:r>
              <a:rPr lang="en-US" b="1" dirty="0" smtClean="0"/>
              <a:t>1. Trustworthy Leadership </a:t>
            </a:r>
            <a:r>
              <a:rPr lang="en-US" dirty="0" smtClean="0"/>
              <a:t>- authority is not </a:t>
            </a:r>
            <a:r>
              <a:rPr lang="en-US" dirty="0"/>
              <a:t>enough to make an organization change capable; the strategic </a:t>
            </a:r>
            <a:r>
              <a:rPr lang="en-US" dirty="0" smtClean="0"/>
              <a:t>leaders must </a:t>
            </a:r>
            <a:r>
              <a:rPr lang="en-US" dirty="0"/>
              <a:t>be perceived to be competent and looking out for the well-being </a:t>
            </a:r>
            <a:r>
              <a:rPr lang="en-US" dirty="0" smtClean="0"/>
              <a:t>of the </a:t>
            </a:r>
            <a:r>
              <a:rPr lang="en-US" dirty="0"/>
              <a:t>rest of the employees in the organization.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179</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
        <p:nvSpPr>
          <p:cNvPr id="5" name="Content Placeholder 1"/>
          <p:cNvSpPr txBox="1">
            <a:spLocks/>
          </p:cNvSpPr>
          <p:nvPr/>
        </p:nvSpPr>
        <p:spPr>
          <a:xfrm>
            <a:off x="457200" y="39624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2. Trusting Followers - </a:t>
            </a:r>
            <a:r>
              <a:rPr lang="en-US" dirty="0" smtClean="0"/>
              <a:t>within </a:t>
            </a:r>
            <a:r>
              <a:rPr lang="en-US" dirty="0"/>
              <a:t>the organization must be favorably disposed to trusting </a:t>
            </a:r>
            <a:r>
              <a:rPr lang="en-US" dirty="0" smtClean="0"/>
              <a:t>their organization to </a:t>
            </a:r>
            <a:r>
              <a:rPr lang="en-US" dirty="0"/>
              <a:t>be </a:t>
            </a:r>
            <a:r>
              <a:rPr lang="en-US" dirty="0" smtClean="0"/>
              <a:t>change capable</a:t>
            </a:r>
            <a:r>
              <a:rPr lang="en-US" dirty="0"/>
              <a:t>.</a:t>
            </a:r>
          </a:p>
        </p:txBody>
      </p:sp>
    </p:spTree>
    <p:extLst>
      <p:ext uri="{BB962C8B-B14F-4D97-AF65-F5344CB8AC3E}">
        <p14:creationId xmlns:p14="http://schemas.microsoft.com/office/powerpoint/2010/main" xmlns="" val="6494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20" y="214312"/>
            <a:ext cx="7219950" cy="854075"/>
          </a:xfrm>
        </p:spPr>
        <p:txBody>
          <a:bodyPr>
            <a:normAutofit/>
          </a:bodyPr>
          <a:lstStyle/>
          <a:p>
            <a:r>
              <a:rPr lang="en-US" dirty="0" smtClean="0"/>
              <a:t>Award Yourself and/or a Colleague!</a:t>
            </a: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18</a:t>
            </a:fld>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12" name="Rounded Rectangle 11"/>
          <p:cNvSpPr/>
          <p:nvPr/>
        </p:nvSpPr>
        <p:spPr>
          <a:xfrm>
            <a:off x="4236720" y="1273175"/>
            <a:ext cx="4724400" cy="4343400"/>
          </a:xfrm>
          <a:prstGeom prst="roundRect">
            <a:avLst/>
          </a:prstGeom>
          <a:solidFill>
            <a:schemeClr val="accent5"/>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Tree>
    <p:extLst>
      <p:ext uri="{BB962C8B-B14F-4D97-AF65-F5344CB8AC3E}">
        <p14:creationId xmlns:p14="http://schemas.microsoft.com/office/powerpoint/2010/main" xmlns="" val="356689870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lnSpcReduction="10000"/>
          </a:bodyPr>
          <a:lstStyle/>
          <a:p>
            <a:pPr marL="0" indent="0">
              <a:buNone/>
            </a:pPr>
            <a:r>
              <a:rPr lang="en-US" b="1" dirty="0" smtClean="0"/>
              <a:t>3. Capable Champions </a:t>
            </a:r>
            <a:r>
              <a:rPr lang="en-US" dirty="0" smtClean="0"/>
              <a:t>- </a:t>
            </a:r>
            <a:r>
              <a:rPr lang="en-US" dirty="0"/>
              <a:t>those </a:t>
            </a:r>
            <a:r>
              <a:rPr lang="en-US" dirty="0" smtClean="0"/>
              <a:t>individuals within </a:t>
            </a:r>
            <a:r>
              <a:rPr lang="en-US" dirty="0"/>
              <a:t>the senior executive group, the middle management ranks, or </a:t>
            </a:r>
            <a:r>
              <a:rPr lang="en-US" dirty="0" smtClean="0"/>
              <a:t>both who </a:t>
            </a:r>
            <a:r>
              <a:rPr lang="en-US" dirty="0"/>
              <a:t>drive the change initiatives within an organization. These </a:t>
            </a:r>
            <a:r>
              <a:rPr lang="en-US" dirty="0" smtClean="0"/>
              <a:t>individuals are </a:t>
            </a:r>
            <a:r>
              <a:rPr lang="en-US" dirty="0"/>
              <a:t>often mavericks and they don’t normally </a:t>
            </a:r>
            <a:r>
              <a:rPr lang="en-US" dirty="0" smtClean="0"/>
              <a:t>fit </a:t>
            </a:r>
            <a:r>
              <a:rPr lang="en-US" dirty="0"/>
              <a:t>in well in </a:t>
            </a:r>
            <a:r>
              <a:rPr lang="en-US" dirty="0" smtClean="0"/>
              <a:t>bureaucratic structures.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180</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
        <p:nvSpPr>
          <p:cNvPr id="5" name="Content Placeholder 1"/>
          <p:cNvSpPr txBox="1">
            <a:spLocks/>
          </p:cNvSpPr>
          <p:nvPr/>
        </p:nvSpPr>
        <p:spPr>
          <a:xfrm>
            <a:off x="457200" y="3962400"/>
            <a:ext cx="8229600" cy="213359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4. Involved Middle Managers- </a:t>
            </a:r>
            <a:r>
              <a:rPr lang="en-US" dirty="0" smtClean="0"/>
              <a:t>The middle </a:t>
            </a:r>
            <a:r>
              <a:rPr lang="en-US" dirty="0"/>
              <a:t>management group </a:t>
            </a:r>
            <a:r>
              <a:rPr lang="en-US" dirty="0" smtClean="0"/>
              <a:t>that is </a:t>
            </a:r>
            <a:r>
              <a:rPr lang="en-US" dirty="0"/>
              <a:t>often </a:t>
            </a:r>
            <a:r>
              <a:rPr lang="en-US" dirty="0" smtClean="0"/>
              <a:t>uninvolved with </a:t>
            </a:r>
            <a:r>
              <a:rPr lang="en-US" dirty="0"/>
              <a:t>the strategy formation design initiatives. </a:t>
            </a:r>
            <a:r>
              <a:rPr lang="en-US" b="1" dirty="0"/>
              <a:t>This is a </a:t>
            </a:r>
            <a:r>
              <a:rPr lang="en-US" b="1" dirty="0" smtClean="0"/>
              <a:t>mistake.</a:t>
            </a:r>
            <a:r>
              <a:rPr lang="en-US" dirty="0" smtClean="0"/>
              <a:t> Middle </a:t>
            </a:r>
            <a:r>
              <a:rPr lang="en-US" dirty="0"/>
              <a:t>managers have a unique and important role to play in </a:t>
            </a:r>
            <a:r>
              <a:rPr lang="en-US" dirty="0" smtClean="0"/>
              <a:t>enhancing the </a:t>
            </a:r>
            <a:r>
              <a:rPr lang="en-US" dirty="0"/>
              <a:t>change capability of the organization.</a:t>
            </a:r>
          </a:p>
        </p:txBody>
      </p:sp>
    </p:spTree>
    <p:extLst>
      <p:ext uri="{BB962C8B-B14F-4D97-AF65-F5344CB8AC3E}">
        <p14:creationId xmlns:p14="http://schemas.microsoft.com/office/powerpoint/2010/main" xmlns="" val="90360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a:bodyPr>
          <a:lstStyle/>
          <a:p>
            <a:pPr marL="0" indent="0">
              <a:buNone/>
            </a:pPr>
            <a:r>
              <a:rPr lang="en-US" sz="2600" b="1" dirty="0" smtClean="0"/>
              <a:t>5. Systems Thinking</a:t>
            </a:r>
            <a:r>
              <a:rPr lang="en-US" sz="2600" dirty="0" smtClean="0"/>
              <a:t>-</a:t>
            </a:r>
            <a:r>
              <a:rPr lang="en-US" sz="2600" dirty="0"/>
              <a:t>System thinking is a major departure from the old way of business decision-making in which you would break the system into parts and analyze the parts separately.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181</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
        <p:nvSpPr>
          <p:cNvPr id="5" name="Content Placeholder 1"/>
          <p:cNvSpPr txBox="1">
            <a:spLocks/>
          </p:cNvSpPr>
          <p:nvPr/>
        </p:nvSpPr>
        <p:spPr>
          <a:xfrm>
            <a:off x="381000" y="3505200"/>
            <a:ext cx="8229600" cy="2133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b="1" dirty="0" smtClean="0"/>
              <a:t>6. Effective Communication Systems- </a:t>
            </a:r>
            <a:r>
              <a:rPr lang="en-US" sz="2600" dirty="0"/>
              <a:t>When an organization combines systems thinking </a:t>
            </a:r>
            <a:r>
              <a:rPr lang="en-US" sz="2600" dirty="0" smtClean="0"/>
              <a:t>with high</a:t>
            </a:r>
            <a:r>
              <a:rPr lang="en-US" sz="2600" dirty="0"/>
              <a:t>-functioning communication systems, systemic knowledge is </a:t>
            </a:r>
            <a:r>
              <a:rPr lang="en-US" sz="2600" dirty="0" smtClean="0"/>
              <a:t>created and </a:t>
            </a:r>
            <a:r>
              <a:rPr lang="en-US" sz="2600" dirty="0"/>
              <a:t>dispersed throughout the organization.</a:t>
            </a:r>
          </a:p>
        </p:txBody>
      </p:sp>
    </p:spTree>
    <p:extLst>
      <p:ext uri="{BB962C8B-B14F-4D97-AF65-F5344CB8AC3E}">
        <p14:creationId xmlns:p14="http://schemas.microsoft.com/office/powerpoint/2010/main" xmlns="" val="474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2133599"/>
          </a:xfrm>
        </p:spPr>
        <p:txBody>
          <a:bodyPr>
            <a:normAutofit fontScale="92500" lnSpcReduction="10000"/>
          </a:bodyPr>
          <a:lstStyle/>
          <a:p>
            <a:pPr marL="0" indent="0">
              <a:buNone/>
            </a:pPr>
            <a:r>
              <a:rPr lang="en-US" sz="2600" b="1" dirty="0" smtClean="0"/>
              <a:t>7 and 8 Accountable Cultures </a:t>
            </a:r>
            <a:r>
              <a:rPr lang="en-US" sz="2600" dirty="0" smtClean="0"/>
              <a:t>– where there are </a:t>
            </a:r>
            <a:r>
              <a:rPr lang="en-US" sz="2400" dirty="0" smtClean="0"/>
              <a:t>consequences </a:t>
            </a:r>
            <a:r>
              <a:rPr lang="en-US" sz="2400" dirty="0"/>
              <a:t>for employees that </a:t>
            </a:r>
            <a:r>
              <a:rPr lang="en-US" sz="2400" dirty="0" smtClean="0"/>
              <a:t>fail or </a:t>
            </a:r>
            <a:r>
              <a:rPr lang="en-US" sz="2400" dirty="0"/>
              <a:t>succeed. </a:t>
            </a:r>
            <a:r>
              <a:rPr lang="en-US" sz="2400" dirty="0" smtClean="0"/>
              <a:t>Must be counterbalanced with </a:t>
            </a:r>
            <a:r>
              <a:rPr lang="en-US" sz="2400" dirty="0"/>
              <a:t>an </a:t>
            </a:r>
            <a:r>
              <a:rPr lang="en-US" sz="2400" b="1" dirty="0"/>
              <a:t>I</a:t>
            </a:r>
            <a:r>
              <a:rPr lang="en-US" sz="2400" b="1" dirty="0" smtClean="0"/>
              <a:t>nnovative </a:t>
            </a:r>
            <a:r>
              <a:rPr lang="en-US" sz="2400" b="1" dirty="0"/>
              <a:t>C</a:t>
            </a:r>
            <a:r>
              <a:rPr lang="en-US" sz="2400" b="1" dirty="0" smtClean="0"/>
              <a:t>ulture</a:t>
            </a:r>
            <a:r>
              <a:rPr lang="en-US" sz="2400" dirty="0" smtClean="0"/>
              <a:t>. Together, these </a:t>
            </a:r>
            <a:r>
              <a:rPr lang="en-US" sz="2400" dirty="0"/>
              <a:t>two dimensions of organizational change capacity—</a:t>
            </a:r>
            <a:r>
              <a:rPr lang="en-US" sz="2400" dirty="0" smtClean="0"/>
              <a:t>accountability and </a:t>
            </a:r>
            <a:r>
              <a:rPr lang="en-US" sz="2400" dirty="0"/>
              <a:t>innovativeness—help to ensure that the organization </a:t>
            </a:r>
            <a:r>
              <a:rPr lang="en-US" sz="2400" dirty="0" smtClean="0"/>
              <a:t>efficiently marshals scarce </a:t>
            </a:r>
            <a:r>
              <a:rPr lang="en-US" sz="2400" dirty="0"/>
              <a:t>resources while creatively looking to the future.</a:t>
            </a:r>
            <a:endParaRPr lang="en-US" sz="2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182</a:t>
            </a:fld>
            <a:endParaRPr lang="en-US" dirty="0"/>
          </a:p>
        </p:txBody>
      </p:sp>
      <p:sp>
        <p:nvSpPr>
          <p:cNvPr id="4" name="Title 3"/>
          <p:cNvSpPr>
            <a:spLocks noGrp="1"/>
          </p:cNvSpPr>
          <p:nvPr>
            <p:ph type="title"/>
          </p:nvPr>
        </p:nvSpPr>
        <p:spPr/>
        <p:txBody>
          <a:bodyPr/>
          <a:lstStyle/>
          <a:p>
            <a:r>
              <a:rPr lang="en-US" dirty="0" smtClean="0"/>
              <a:t>Breaking them down</a:t>
            </a:r>
            <a:endParaRPr lang="en-US" dirty="0"/>
          </a:p>
        </p:txBody>
      </p:sp>
    </p:spTree>
    <p:extLst>
      <p:ext uri="{BB962C8B-B14F-4D97-AF65-F5344CB8AC3E}">
        <p14:creationId xmlns:p14="http://schemas.microsoft.com/office/powerpoint/2010/main" xmlns="" val="212519799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Make Innovation Everyone’s </a:t>
            </a:r>
            <a:r>
              <a:rPr lang="en-US" dirty="0" smtClean="0"/>
              <a:t>Responsibility</a:t>
            </a:r>
          </a:p>
          <a:p>
            <a:pPr marL="514350" indent="-514350">
              <a:buFont typeface="+mj-lt"/>
              <a:buAutoNum type="arabicPeriod"/>
            </a:pPr>
            <a:r>
              <a:rPr lang="en-US" dirty="0"/>
              <a:t>Hire and Retain Creative </a:t>
            </a:r>
            <a:r>
              <a:rPr lang="en-US" dirty="0" smtClean="0"/>
              <a:t>Employees</a:t>
            </a:r>
          </a:p>
          <a:p>
            <a:pPr marL="514350" indent="-514350">
              <a:buFont typeface="+mj-lt"/>
              <a:buAutoNum type="arabicPeriod"/>
            </a:pPr>
            <a:r>
              <a:rPr lang="en-US" dirty="0"/>
              <a:t>Put as Many Promising Ideas to the Test as </a:t>
            </a:r>
            <a:r>
              <a:rPr lang="en-US" dirty="0" smtClean="0"/>
              <a:t>Possible</a:t>
            </a:r>
          </a:p>
          <a:p>
            <a:pPr marL="514350" indent="-514350">
              <a:buFont typeface="+mj-lt"/>
              <a:buAutoNum type="arabicPeriod"/>
            </a:pPr>
            <a:r>
              <a:rPr lang="en-US" dirty="0" smtClean="0"/>
              <a:t>Use </a:t>
            </a:r>
            <a:r>
              <a:rPr lang="en-US" dirty="0"/>
              <a:t>Your Human </a:t>
            </a:r>
            <a:r>
              <a:rPr lang="en-US" dirty="0" smtClean="0"/>
              <a:t>Resources System </a:t>
            </a:r>
            <a:r>
              <a:rPr lang="en-US" dirty="0"/>
              <a:t>to Create Psychological </a:t>
            </a:r>
            <a:r>
              <a:rPr lang="en-US" dirty="0" smtClean="0"/>
              <a:t>Safety </a:t>
            </a:r>
          </a:p>
          <a:p>
            <a:pPr marL="514350" indent="-514350">
              <a:buFont typeface="+mj-lt"/>
              <a:buAutoNum type="arabicPeriod"/>
            </a:pPr>
            <a:r>
              <a:rPr lang="en-US" dirty="0" smtClean="0"/>
              <a:t>Emphasize Interdisciplinary Teams </a:t>
            </a:r>
            <a:r>
              <a:rPr lang="en-US" dirty="0"/>
              <a:t>Throughout the Entire </a:t>
            </a:r>
            <a:r>
              <a:rPr lang="en-US" dirty="0" smtClean="0"/>
              <a:t>Organization</a:t>
            </a:r>
          </a:p>
          <a:p>
            <a:pPr marL="514350" indent="-514350">
              <a:buFont typeface="+mj-lt"/>
              <a:buAutoNum type="arabicPeriod"/>
            </a:pPr>
            <a:r>
              <a:rPr lang="en-US" dirty="0" smtClean="0"/>
              <a:t>Change </a:t>
            </a:r>
            <a:r>
              <a:rPr lang="en-US" dirty="0"/>
              <a:t>Cultural </a:t>
            </a:r>
            <a:r>
              <a:rPr lang="en-US" dirty="0" smtClean="0"/>
              <a:t>Artifacts, Assumptions and Values </a:t>
            </a:r>
            <a:r>
              <a:rPr lang="en-US" dirty="0"/>
              <a:t>to Signal Importance of Innovation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sp>
        <p:nvSpPr>
          <p:cNvPr id="4" name="Title 3"/>
          <p:cNvSpPr>
            <a:spLocks noGrp="1"/>
          </p:cNvSpPr>
          <p:nvPr>
            <p:ph type="title"/>
          </p:nvPr>
        </p:nvSpPr>
        <p:spPr>
          <a:xfrm>
            <a:off x="381000" y="152400"/>
            <a:ext cx="6400800" cy="838200"/>
          </a:xfrm>
        </p:spPr>
        <p:txBody>
          <a:bodyPr>
            <a:normAutofit fontScale="90000"/>
          </a:bodyPr>
          <a:lstStyle/>
          <a:p>
            <a:r>
              <a:rPr lang="en-US" dirty="0" smtClean="0"/>
              <a:t>Six points to establish Innovative Culture</a:t>
            </a:r>
            <a:endParaRPr lang="en-US" dirty="0"/>
          </a:p>
        </p:txBody>
      </p:sp>
    </p:spTree>
    <p:extLst>
      <p:ext uri="{BB962C8B-B14F-4D97-AF65-F5344CB8AC3E}">
        <p14:creationId xmlns:p14="http://schemas.microsoft.com/office/powerpoint/2010/main" xmlns="" val="33230768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
        <p:nvSpPr>
          <p:cNvPr id="4" name="Title 3"/>
          <p:cNvSpPr>
            <a:spLocks noGrp="1"/>
          </p:cNvSpPr>
          <p:nvPr>
            <p:ph type="title"/>
          </p:nvPr>
        </p:nvSpPr>
        <p:spPr/>
        <p:txBody>
          <a:bodyPr/>
          <a:lstStyle/>
          <a:p>
            <a:r>
              <a:rPr lang="en-US" dirty="0" smtClean="0"/>
              <a:t>The </a:t>
            </a:r>
            <a:r>
              <a:rPr lang="en-US" dirty="0" err="1" smtClean="0"/>
              <a:t>Prosci</a:t>
            </a:r>
            <a:r>
              <a:rPr lang="en-US" sz="1600" dirty="0" smtClean="0"/>
              <a:t>® </a:t>
            </a:r>
            <a:r>
              <a:rPr lang="en-US" dirty="0" smtClean="0"/>
              <a:t>ADKAR</a:t>
            </a:r>
            <a:r>
              <a:rPr lang="en-US" sz="1200" dirty="0"/>
              <a:t>®</a:t>
            </a:r>
            <a:r>
              <a:rPr lang="en-US" dirty="0" smtClean="0"/>
              <a:t> Model</a:t>
            </a:r>
            <a:endParaRPr lang="en-US" dirty="0"/>
          </a:p>
        </p:txBody>
      </p:sp>
      <p:sp>
        <p:nvSpPr>
          <p:cNvPr id="5" name="Content Placeholder 4"/>
          <p:cNvSpPr>
            <a:spLocks noGrp="1"/>
          </p:cNvSpPr>
          <p:nvPr>
            <p:ph idx="1"/>
          </p:nvPr>
        </p:nvSpPr>
        <p:spPr>
          <a:xfrm>
            <a:off x="457200" y="1905000"/>
            <a:ext cx="8229600" cy="4038600"/>
          </a:xfrm>
        </p:spPr>
        <p:txBody>
          <a:bodyPr>
            <a:normAutofit/>
          </a:bodyPr>
          <a:lstStyle/>
          <a:p>
            <a:r>
              <a:rPr lang="en-US" sz="1800" b="1" dirty="0" smtClean="0">
                <a:solidFill>
                  <a:schemeClr val="accent1">
                    <a:lumMod val="50000"/>
                  </a:schemeClr>
                </a:solidFill>
              </a:rPr>
              <a:t>A</a:t>
            </a:r>
            <a:r>
              <a:rPr lang="en-US" sz="1800" b="1" dirty="0" smtClean="0"/>
              <a:t>wareness</a:t>
            </a:r>
            <a:r>
              <a:rPr lang="en-US" sz="1800" dirty="0" smtClean="0"/>
              <a:t> - </a:t>
            </a:r>
            <a:r>
              <a:rPr lang="en-US" sz="1800" dirty="0"/>
              <a:t>Describe your </a:t>
            </a:r>
            <a:r>
              <a:rPr lang="en-US" sz="1800" i="1" dirty="0"/>
              <a:t>awareness </a:t>
            </a:r>
            <a:r>
              <a:rPr lang="en-US" sz="1800" dirty="0"/>
              <a:t>of the need to change. What are the </a:t>
            </a:r>
            <a:r>
              <a:rPr lang="en-US" sz="1800" dirty="0" smtClean="0"/>
              <a:t>business</a:t>
            </a:r>
            <a:r>
              <a:rPr lang="en-US" sz="1800" dirty="0"/>
              <a:t>, customer or competitor issues that have created a need </a:t>
            </a:r>
            <a:r>
              <a:rPr lang="en-US" sz="1800" dirty="0" smtClean="0"/>
              <a:t>to </a:t>
            </a:r>
            <a:r>
              <a:rPr lang="en-US" sz="1800" dirty="0"/>
              <a:t>change?</a:t>
            </a:r>
            <a:endParaRPr lang="en-US" sz="1800" dirty="0" smtClean="0"/>
          </a:p>
          <a:p>
            <a:r>
              <a:rPr lang="en-US" sz="1800" b="1" dirty="0" smtClean="0">
                <a:solidFill>
                  <a:srgbClr val="4C6312"/>
                </a:solidFill>
              </a:rPr>
              <a:t>D</a:t>
            </a:r>
            <a:r>
              <a:rPr lang="en-US" sz="1800" b="1" dirty="0" smtClean="0"/>
              <a:t>esire - </a:t>
            </a:r>
            <a:r>
              <a:rPr lang="en-US" sz="1800" dirty="0"/>
              <a:t>List the motivating factors or consequences (good and bad) related to this change that impact your </a:t>
            </a:r>
            <a:r>
              <a:rPr lang="en-US" sz="1800" i="1" dirty="0"/>
              <a:t>desire </a:t>
            </a:r>
            <a:r>
              <a:rPr lang="en-US" sz="1800" dirty="0"/>
              <a:t>to change, including compelling reasons to support the change and specific objections to the change.</a:t>
            </a:r>
            <a:endParaRPr lang="en-US" sz="1800" b="1" dirty="0" smtClean="0"/>
          </a:p>
          <a:p>
            <a:r>
              <a:rPr lang="en-US" sz="1800" b="1" dirty="0" smtClean="0">
                <a:solidFill>
                  <a:srgbClr val="4C6312"/>
                </a:solidFill>
              </a:rPr>
              <a:t>K</a:t>
            </a:r>
            <a:r>
              <a:rPr lang="en-US" sz="1800" b="1" dirty="0" smtClean="0"/>
              <a:t>nowledge - </a:t>
            </a:r>
            <a:r>
              <a:rPr lang="en-US" sz="1800" dirty="0"/>
              <a:t>List the skills and </a:t>
            </a:r>
            <a:r>
              <a:rPr lang="en-US" sz="1800" i="1" dirty="0"/>
              <a:t>knowledge </a:t>
            </a:r>
            <a:r>
              <a:rPr lang="en-US" sz="1800" dirty="0"/>
              <a:t>you need to support this change, both during and after the transition.</a:t>
            </a:r>
            <a:endParaRPr lang="en-US" sz="1800" b="1" dirty="0" smtClean="0"/>
          </a:p>
          <a:p>
            <a:r>
              <a:rPr lang="en-US" sz="1800" b="1" dirty="0" smtClean="0">
                <a:solidFill>
                  <a:srgbClr val="4C6312"/>
                </a:solidFill>
              </a:rPr>
              <a:t>A</a:t>
            </a:r>
            <a:r>
              <a:rPr lang="en-US" sz="1800" b="1" dirty="0" smtClean="0"/>
              <a:t>bility- </a:t>
            </a:r>
            <a:r>
              <a:rPr lang="en-US" sz="1800" dirty="0"/>
              <a:t>Considering the skills and knowledge from above, assess your overall </a:t>
            </a:r>
            <a:r>
              <a:rPr lang="en-US" sz="1800" i="1" dirty="0"/>
              <a:t>ability </a:t>
            </a:r>
            <a:r>
              <a:rPr lang="en-US" sz="1800" dirty="0"/>
              <a:t>to implement this change. What challenges do you foresee?</a:t>
            </a:r>
            <a:endParaRPr lang="en-US" sz="1800" dirty="0" smtClean="0"/>
          </a:p>
          <a:p>
            <a:r>
              <a:rPr lang="en-US" sz="1800" b="1" dirty="0" smtClean="0">
                <a:solidFill>
                  <a:srgbClr val="4C6312"/>
                </a:solidFill>
              </a:rPr>
              <a:t>R</a:t>
            </a:r>
            <a:r>
              <a:rPr lang="en-US" sz="1800" b="1" dirty="0" smtClean="0"/>
              <a:t>einforcement - </a:t>
            </a:r>
            <a:r>
              <a:rPr lang="en-US" sz="1800" dirty="0"/>
              <a:t>List the </a:t>
            </a:r>
            <a:r>
              <a:rPr lang="en-US" sz="1800" i="1" dirty="0"/>
              <a:t>reinforcements </a:t>
            </a:r>
            <a:r>
              <a:rPr lang="en-US" sz="1800" dirty="0"/>
              <a:t>in your organization that will help you sustain the change. What incentives are in place to make the change stick? What incentives do not support the change?</a:t>
            </a:r>
            <a:endParaRPr lang="en-US" sz="1800" b="1" dirty="0"/>
          </a:p>
        </p:txBody>
      </p:sp>
      <p:sp>
        <p:nvSpPr>
          <p:cNvPr id="6" name="TextBox 5"/>
          <p:cNvSpPr txBox="1"/>
          <p:nvPr/>
        </p:nvSpPr>
        <p:spPr>
          <a:xfrm>
            <a:off x="533400" y="1066800"/>
            <a:ext cx="7696200" cy="646331"/>
          </a:xfrm>
          <a:prstGeom prst="rect">
            <a:avLst/>
          </a:prstGeom>
          <a:noFill/>
        </p:spPr>
        <p:txBody>
          <a:bodyPr wrap="square" rtlCol="0">
            <a:spAutoFit/>
          </a:bodyPr>
          <a:lstStyle/>
          <a:p>
            <a:r>
              <a:rPr lang="en-US" b="1" dirty="0" smtClean="0"/>
              <a:t>Briefly </a:t>
            </a:r>
            <a:r>
              <a:rPr lang="en-US" b="1" dirty="0"/>
              <a:t>describe the change that is being implemented at your </a:t>
            </a:r>
            <a:r>
              <a:rPr lang="en-US" b="1" dirty="0" smtClean="0"/>
              <a:t>workplace and summarize the </a:t>
            </a:r>
            <a:r>
              <a:rPr lang="en-US" b="1" dirty="0"/>
              <a:t>key elements </a:t>
            </a:r>
            <a:r>
              <a:rPr lang="en-US" b="1" dirty="0" smtClean="0"/>
              <a:t>of. </a:t>
            </a:r>
            <a:r>
              <a:rPr lang="en-US" b="1" dirty="0"/>
              <a:t>the change</a:t>
            </a:r>
          </a:p>
        </p:txBody>
      </p:sp>
      <p:sp>
        <p:nvSpPr>
          <p:cNvPr id="7" name="TextBox 6"/>
          <p:cNvSpPr txBox="1"/>
          <p:nvPr/>
        </p:nvSpPr>
        <p:spPr>
          <a:xfrm>
            <a:off x="685800" y="5867400"/>
            <a:ext cx="3213740" cy="276999"/>
          </a:xfrm>
          <a:prstGeom prst="rect">
            <a:avLst/>
          </a:prstGeom>
          <a:noFill/>
        </p:spPr>
        <p:txBody>
          <a:bodyPr wrap="none" rtlCol="0">
            <a:spAutoFit/>
          </a:bodyPr>
          <a:lstStyle/>
          <a:p>
            <a:r>
              <a:rPr lang="en-US" sz="1200" dirty="0" smtClean="0">
                <a:solidFill>
                  <a:schemeClr val="tx1">
                    <a:lumMod val="50000"/>
                    <a:lumOff val="50000"/>
                  </a:schemeClr>
                </a:solidFill>
              </a:rPr>
              <a:t>ADKAR® is a registered trademark of PROSCI Inc.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xmlns="" val="12987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a:bodyPr>
          <a:lstStyle/>
          <a:p>
            <a:pPr marL="0" indent="0">
              <a:buNone/>
            </a:pPr>
            <a:r>
              <a:rPr lang="en-US" dirty="0" smtClean="0"/>
              <a:t>“Since </a:t>
            </a:r>
            <a:r>
              <a:rPr lang="en-US" dirty="0"/>
              <a:t>organizations are so central to our lives and since they are </a:t>
            </a:r>
            <a:r>
              <a:rPr lang="en-US" dirty="0" smtClean="0"/>
              <a:t>so important </a:t>
            </a:r>
            <a:r>
              <a:rPr lang="en-US" dirty="0"/>
              <a:t>to the fate of humanity, it is </a:t>
            </a:r>
            <a:r>
              <a:rPr lang="en-US" dirty="0" smtClean="0"/>
              <a:t>imperative that </a:t>
            </a:r>
            <a:r>
              <a:rPr lang="en-US" dirty="0"/>
              <a:t>they </a:t>
            </a:r>
            <a:r>
              <a:rPr lang="en-US" dirty="0" smtClean="0"/>
              <a:t>function well</a:t>
            </a:r>
            <a:r>
              <a:rPr lang="en-US" dirty="0"/>
              <a:t>. However, the organizations of the 21st century are not </a:t>
            </a:r>
            <a:r>
              <a:rPr lang="en-US" dirty="0" smtClean="0"/>
              <a:t>agile enough </a:t>
            </a:r>
            <a:r>
              <a:rPr lang="en-US" dirty="0"/>
              <a:t>to deal with </a:t>
            </a:r>
            <a:r>
              <a:rPr lang="en-US" dirty="0" smtClean="0"/>
              <a:t>the unpredictable </a:t>
            </a:r>
            <a:r>
              <a:rPr lang="en-US" dirty="0"/>
              <a:t>and increasingly volatile </a:t>
            </a:r>
            <a:r>
              <a:rPr lang="en-US" dirty="0" smtClean="0"/>
              <a:t>nature of the </a:t>
            </a:r>
            <a:r>
              <a:rPr lang="en-US" dirty="0"/>
              <a:t>environments that they occupy. We </a:t>
            </a:r>
            <a:r>
              <a:rPr lang="en-US" dirty="0" smtClean="0"/>
              <a:t>need organizations </a:t>
            </a:r>
            <a:r>
              <a:rPr lang="en-US" dirty="0"/>
              <a:t>that </a:t>
            </a:r>
            <a:r>
              <a:rPr lang="en-US" dirty="0" smtClean="0"/>
              <a:t>are more </a:t>
            </a:r>
            <a:r>
              <a:rPr lang="en-US" dirty="0"/>
              <a:t>capable of change</a:t>
            </a:r>
            <a:r>
              <a:rPr lang="en-US" dirty="0" smtClean="0"/>
              <a:t>.” - William </a:t>
            </a:r>
            <a:r>
              <a:rPr lang="en-US" dirty="0"/>
              <a:t>Q. Judge, </a:t>
            </a:r>
            <a:r>
              <a:rPr lang="en-US" dirty="0" err="1"/>
              <a:t>Jr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185</a:t>
            </a:fld>
            <a:endParaRPr lang="en-US" dirty="0"/>
          </a:p>
        </p:txBody>
      </p:sp>
      <p:sp>
        <p:nvSpPr>
          <p:cNvPr id="4" name="Title 3"/>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xmlns="" val="13896920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15000"/>
              </a:lnSpc>
              <a:spcAft>
                <a:spcPts val="0"/>
              </a:spcAft>
              <a:buFont typeface="Courier New"/>
              <a:buChar char="o"/>
            </a:pPr>
            <a:r>
              <a:rPr lang="en-GB" dirty="0">
                <a:ea typeface="Calibri"/>
              </a:rPr>
              <a:t>What is OCC</a:t>
            </a:r>
          </a:p>
          <a:p>
            <a:pPr>
              <a:lnSpc>
                <a:spcPct val="115000"/>
              </a:lnSpc>
              <a:spcAft>
                <a:spcPts val="0"/>
              </a:spcAft>
              <a:buFont typeface="Courier New"/>
              <a:buChar char="o"/>
            </a:pPr>
            <a:r>
              <a:rPr lang="en-GB" dirty="0">
                <a:ea typeface="Calibri"/>
              </a:rPr>
              <a:t>Why Change initiatives fail</a:t>
            </a:r>
          </a:p>
          <a:p>
            <a:pPr>
              <a:lnSpc>
                <a:spcPct val="115000"/>
              </a:lnSpc>
              <a:spcAft>
                <a:spcPts val="0"/>
              </a:spcAft>
              <a:buFont typeface="Courier New"/>
              <a:buChar char="o"/>
            </a:pPr>
            <a:r>
              <a:rPr lang="en-GB" dirty="0">
                <a:ea typeface="Calibri"/>
              </a:rPr>
              <a:t>The Eight Dimensions for OCC</a:t>
            </a:r>
          </a:p>
          <a:p>
            <a:pPr>
              <a:lnSpc>
                <a:spcPct val="115000"/>
              </a:lnSpc>
              <a:spcAft>
                <a:spcPts val="0"/>
              </a:spcAft>
              <a:buFont typeface="Courier New"/>
              <a:buChar char="o"/>
            </a:pPr>
            <a:r>
              <a:rPr lang="en-GB" dirty="0">
                <a:ea typeface="Calibri"/>
              </a:rPr>
              <a:t>Six Points for Innovative Cultures</a:t>
            </a:r>
          </a:p>
          <a:p>
            <a:pPr>
              <a:lnSpc>
                <a:spcPct val="115000"/>
              </a:lnSpc>
              <a:spcAft>
                <a:spcPts val="0"/>
              </a:spcAft>
              <a:buFont typeface="Courier New"/>
              <a:buChar char="o"/>
            </a:pPr>
            <a:r>
              <a:rPr lang="en-GB" dirty="0">
                <a:ea typeface="Calibri"/>
              </a:rPr>
              <a:t>ADKAR Model</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186</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xmlns="" val="5212992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fontScale="92500" lnSpcReduction="20000"/>
          </a:bodyPr>
          <a:lstStyle/>
          <a:p>
            <a:r>
              <a:rPr lang="en-US" dirty="0">
                <a:solidFill>
                  <a:schemeClr val="bg1">
                    <a:lumMod val="65000"/>
                  </a:schemeClr>
                </a:solidFill>
              </a:rPr>
              <a:t>The Business Case, Benefits and Value Management</a:t>
            </a: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188</a:t>
            </a:fld>
            <a:endParaRPr lang="en-US" dirty="0"/>
          </a:p>
        </p:txBody>
      </p:sp>
      <p:sp>
        <p:nvSpPr>
          <p:cNvPr id="2" name="Title 1"/>
          <p:cNvSpPr>
            <a:spLocks noGrp="1"/>
          </p:cNvSpPr>
          <p:nvPr>
            <p:ph type="title"/>
          </p:nvPr>
        </p:nvSpPr>
        <p:spPr>
          <a:xfrm>
            <a:off x="381000" y="0"/>
            <a:ext cx="8458200" cy="1143000"/>
          </a:xfrm>
        </p:spPr>
        <p:txBody>
          <a:bodyPr/>
          <a:lstStyle/>
          <a:p>
            <a:r>
              <a:rPr lang="en-US">
                <a:solidFill>
                  <a:schemeClr val="bg1">
                    <a:lumMod val="65000"/>
                  </a:schemeClr>
                </a:solidFill>
              </a:rPr>
              <a:t>The Business Case, Benefits and Value Management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956806241"/>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7</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The Business Case, Benefits and Value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dirty="0" smtClean="0">
                          <a:solidFill>
                            <a:schemeClr val="tx1"/>
                          </a:solidFill>
                          <a:latin typeface="Helvetica"/>
                          <a:ea typeface="Calibri"/>
                          <a:cs typeface="Helvetica"/>
                        </a:rPr>
                        <a:t>What is the</a:t>
                      </a:r>
                      <a:r>
                        <a:rPr lang="en-GB" sz="1600" b="0" baseline="0" dirty="0" smtClean="0">
                          <a:solidFill>
                            <a:schemeClr val="tx1"/>
                          </a:solidFill>
                          <a:latin typeface="Helvetica"/>
                          <a:ea typeface="Calibri"/>
                          <a:cs typeface="Helvetica"/>
                        </a:rPr>
                        <a:t> purpose of the business case.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Contents of the business case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Practical use of the business case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Investment Appraisal techniques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Calculating Valuation</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Understanding Benefits</a:t>
                      </a: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the business case, how it relates to the project, how to evaluate value and manage benefits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915150" cy="854075"/>
          </a:xfrm>
        </p:spPr>
        <p:txBody>
          <a:bodyPr>
            <a:normAutofit/>
          </a:bodyPr>
          <a:lstStyle/>
          <a:p>
            <a:r>
              <a:rPr lang="en-GB" sz="4000" dirty="0" smtClean="0"/>
              <a:t>What is a business case?</a:t>
            </a:r>
            <a:endParaRPr lang="en-GB" sz="4000" dirty="0"/>
          </a:p>
        </p:txBody>
      </p:sp>
      <p:sp>
        <p:nvSpPr>
          <p:cNvPr id="3" name="Content Placeholder 2"/>
          <p:cNvSpPr>
            <a:spLocks noGrp="1"/>
          </p:cNvSpPr>
          <p:nvPr>
            <p:ph idx="1"/>
          </p:nvPr>
        </p:nvSpPr>
        <p:spPr/>
        <p:txBody>
          <a:bodyPr/>
          <a:lstStyle/>
          <a:p>
            <a:pPr indent="0">
              <a:buNone/>
            </a:pPr>
            <a:r>
              <a:rPr lang="en-GB" sz="2600" dirty="0" smtClean="0"/>
              <a:t>The business case provides justification for undertaking a project, in terms of evaluating the benefit, cost and risk of alternative options and rationale for the preferred solution</a:t>
            </a:r>
          </a:p>
          <a:p>
            <a:pPr indent="0">
              <a:buNone/>
            </a:pPr>
            <a:r>
              <a:rPr lang="en-GB" sz="2600" dirty="0" smtClean="0"/>
              <a:t>Its purpose is to obtain management commitment and approval for investment in the project</a:t>
            </a:r>
          </a:p>
          <a:p>
            <a:pPr indent="0">
              <a:buNone/>
            </a:pPr>
            <a:r>
              <a:rPr lang="en-GB" sz="2600" dirty="0" smtClean="0"/>
              <a:t>The business case is owned by the sponsor</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Tree>
    <p:extLst>
      <p:ext uri="{BB962C8B-B14F-4D97-AF65-F5344CB8AC3E}">
        <p14:creationId xmlns:p14="http://schemas.microsoft.com/office/powerpoint/2010/main" xmlns="" val="741871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smtClean="0">
                <a:solidFill>
                  <a:schemeClr val="bg1">
                    <a:lumMod val="65000"/>
                  </a:schemeClr>
                </a:solidFill>
              </a:rPr>
              <a:t>Sustainability Drivers</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153150" cy="854075"/>
          </a:xfrm>
        </p:spPr>
        <p:txBody>
          <a:bodyPr>
            <a:normAutofit fontScale="90000"/>
          </a:bodyPr>
          <a:lstStyle/>
          <a:p>
            <a:r>
              <a:rPr lang="en-GB" dirty="0" smtClean="0"/>
              <a:t>Why do we need a business case?</a:t>
            </a:r>
            <a:endParaRPr lang="en-GB" dirty="0"/>
          </a:p>
        </p:txBody>
      </p:sp>
      <p:sp>
        <p:nvSpPr>
          <p:cNvPr id="3" name="Content Placeholder 2"/>
          <p:cNvSpPr>
            <a:spLocks noGrp="1"/>
          </p:cNvSpPr>
          <p:nvPr>
            <p:ph idx="1"/>
          </p:nvPr>
        </p:nvSpPr>
        <p:spPr>
          <a:xfrm>
            <a:off x="457200" y="1447800"/>
            <a:ext cx="8229600" cy="4343400"/>
          </a:xfrm>
        </p:spPr>
        <p:txBody>
          <a:bodyPr>
            <a:normAutofit/>
          </a:bodyPr>
          <a:lstStyle/>
          <a:p>
            <a:r>
              <a:rPr lang="en-GB" sz="2400" dirty="0" smtClean="0"/>
              <a:t>Every project should in some way contribute to the business strategy of the organisation and deliver benefits to the organisation or its customers</a:t>
            </a:r>
          </a:p>
          <a:p>
            <a:r>
              <a:rPr lang="en-GB" sz="2400" dirty="0" smtClean="0"/>
              <a:t>In most organisations there are usually several initiatives competing for limited funds.</a:t>
            </a:r>
          </a:p>
          <a:p>
            <a:r>
              <a:rPr lang="en-GB" sz="2400" dirty="0" smtClean="0"/>
              <a:t>The purpose of the Business Case is to demonstrate why a particular project should be favoured over others.  </a:t>
            </a:r>
          </a:p>
          <a:p>
            <a:r>
              <a:rPr lang="en-GB" sz="2400" dirty="0" smtClean="0"/>
              <a:t>It should contain enough relevant information to enable a reasoned decision to be made</a:t>
            </a:r>
            <a:endParaRPr lang="en-GB" sz="2400" dirty="0"/>
          </a:p>
        </p:txBody>
      </p:sp>
    </p:spTree>
    <p:extLst>
      <p:ext uri="{BB962C8B-B14F-4D97-AF65-F5344CB8AC3E}">
        <p14:creationId xmlns:p14="http://schemas.microsoft.com/office/powerpoint/2010/main" xmlns="" val="148722439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0"/>
            <a:ext cx="7215554" cy="1108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Helvetica" charset="0"/>
                <a:ea typeface="Helvetica" charset="0"/>
                <a:cs typeface="Helvetica" charset="0"/>
              </a:defRPr>
            </a:lvl1pPr>
          </a:lstStyle>
          <a:p>
            <a:r>
              <a:rPr lang="en-GB" dirty="0" smtClean="0">
                <a:solidFill>
                  <a:srgbClr val="003300"/>
                </a:solidFill>
              </a:rPr>
              <a:t>Purpose of Business Case </a:t>
            </a:r>
            <a:endParaRPr lang="en-GB" dirty="0">
              <a:solidFill>
                <a:srgbClr val="003300"/>
              </a:solidFill>
            </a:endParaRPr>
          </a:p>
        </p:txBody>
      </p:sp>
      <p:sp>
        <p:nvSpPr>
          <p:cNvPr id="5" name="Rectangle 3"/>
          <p:cNvSpPr txBox="1">
            <a:spLocks noChangeArrowheads="1"/>
          </p:cNvSpPr>
          <p:nvPr/>
        </p:nvSpPr>
        <p:spPr>
          <a:xfrm>
            <a:off x="491805" y="1391603"/>
            <a:ext cx="6460881" cy="4495800"/>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GB" sz="2200" smtClean="0">
                <a:latin typeface="Verdana" pitchFamily="34" charset="0"/>
              </a:rPr>
              <a:t>Justification of the project</a:t>
            </a:r>
          </a:p>
          <a:p>
            <a:pPr>
              <a:lnSpc>
                <a:spcPct val="110000"/>
              </a:lnSpc>
            </a:pPr>
            <a:r>
              <a:rPr lang="en-GB" sz="2200" smtClean="0">
                <a:latin typeface="Verdana" pitchFamily="34" charset="0"/>
              </a:rPr>
              <a:t>To obtain authorization for the project and its funding</a:t>
            </a:r>
          </a:p>
          <a:p>
            <a:pPr>
              <a:lnSpc>
                <a:spcPct val="110000"/>
              </a:lnSpc>
            </a:pPr>
            <a:r>
              <a:rPr lang="en-GB" sz="2200" smtClean="0">
                <a:latin typeface="Verdana" pitchFamily="34" charset="0"/>
              </a:rPr>
              <a:t>Used to give direction to a project team</a:t>
            </a:r>
          </a:p>
          <a:p>
            <a:pPr>
              <a:lnSpc>
                <a:spcPct val="110000"/>
              </a:lnSpc>
            </a:pPr>
            <a:r>
              <a:rPr lang="en-GB" sz="2200" smtClean="0">
                <a:latin typeface="Verdana" pitchFamily="34" charset="0"/>
              </a:rPr>
              <a:t>Baseline document for phase and stage reviews</a:t>
            </a:r>
          </a:p>
          <a:p>
            <a:pPr>
              <a:lnSpc>
                <a:spcPct val="110000"/>
              </a:lnSpc>
            </a:pPr>
            <a:r>
              <a:rPr lang="en-GB" sz="2200" smtClean="0">
                <a:latin typeface="Verdana" pitchFamily="34" charset="0"/>
              </a:rPr>
              <a:t>Used in evaluation of change requests</a:t>
            </a:r>
          </a:p>
          <a:p>
            <a:pPr>
              <a:lnSpc>
                <a:spcPct val="110000"/>
              </a:lnSpc>
            </a:pPr>
            <a:r>
              <a:rPr lang="en-GB" sz="2200" smtClean="0">
                <a:latin typeface="Verdana" pitchFamily="34" charset="0"/>
              </a:rPr>
              <a:t>Baseline document for benefits reviews</a:t>
            </a:r>
          </a:p>
          <a:p>
            <a:pPr>
              <a:lnSpc>
                <a:spcPct val="110000"/>
              </a:lnSpc>
            </a:pPr>
            <a:r>
              <a:rPr lang="en-GB" sz="2200" smtClean="0">
                <a:latin typeface="Verdana" pitchFamily="34" charset="0"/>
              </a:rPr>
              <a:t>Used by organization to facilitate lessons learned</a:t>
            </a:r>
            <a:endParaRPr lang="en-GB" sz="2200" dirty="0">
              <a:latin typeface="Verdana" pitchFamily="34" charset="0"/>
            </a:endParaRPr>
          </a:p>
        </p:txBody>
      </p:sp>
      <p:pic>
        <p:nvPicPr>
          <p:cNvPr id="6" name="Picture 8"/>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Slide Number Placeholder 2"/>
          <p:cNvSpPr>
            <a:spLocks noGrp="1"/>
          </p:cNvSpPr>
          <p:nvPr>
            <p:ph type="sldNum" sz="quarter" idx="12"/>
          </p:nvPr>
        </p:nvSpPr>
        <p:spPr>
          <a:xfrm>
            <a:off x="7010400" y="5791200"/>
            <a:ext cx="2133600" cy="365125"/>
          </a:xfrm>
        </p:spPr>
        <p:txBody>
          <a:bodyPr/>
          <a:lstStyle/>
          <a:p>
            <a:fld id="{4BE819A1-3DD8-4179-BFD0-BF7D359F8DBD}" type="slidenum">
              <a:rPr lang="en-US" smtClean="0"/>
              <a:pPr/>
              <a:t>191</a:t>
            </a:fld>
            <a:endParaRPr lang="en-US" dirty="0"/>
          </a:p>
        </p:txBody>
      </p:sp>
    </p:spTree>
    <p:extLst>
      <p:ext uri="{BB962C8B-B14F-4D97-AF65-F5344CB8AC3E}">
        <p14:creationId xmlns:p14="http://schemas.microsoft.com/office/powerpoint/2010/main" xmlns="" val="6853526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550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 </a:t>
            </a:r>
          </a:p>
          <a:p>
            <a:r>
              <a:rPr lang="en-GB" dirty="0" smtClean="0"/>
              <a:t>Risks and Opportunities </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572000" y="47244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192</a:t>
            </a:fld>
            <a:endParaRPr lang="en-US" dirty="0"/>
          </a:p>
        </p:txBody>
      </p:sp>
    </p:spTree>
    <p:extLst>
      <p:ext uri="{BB962C8B-B14F-4D97-AF65-F5344CB8AC3E}">
        <p14:creationId xmlns:p14="http://schemas.microsoft.com/office/powerpoint/2010/main" xmlns="" val="172039764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7501065" cy="854075"/>
          </a:xfrm>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kern="1200" dirty="0" smtClean="0">
                <a:solidFill>
                  <a:srgbClr val="003300"/>
                </a:solidFill>
                <a:effectLst/>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p>
            <a:r>
              <a:rPr lang="en-US" u="sng" dirty="0" smtClean="0"/>
              <a:t>Should</a:t>
            </a:r>
            <a:r>
              <a:rPr lang="en-US" dirty="0" smtClean="0"/>
              <a:t>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Principles and Values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193</a:t>
            </a:fld>
            <a:endParaRPr lang="en-US" dirty="0"/>
          </a:p>
        </p:txBody>
      </p:sp>
    </p:spTree>
    <p:extLst>
      <p:ext uri="{BB962C8B-B14F-4D97-AF65-F5344CB8AC3E}">
        <p14:creationId xmlns:p14="http://schemas.microsoft.com/office/powerpoint/2010/main" xmlns="" val="62775926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194</a:t>
            </a:fld>
            <a:endParaRPr lang="en-US" dirty="0"/>
          </a:p>
        </p:txBody>
      </p:sp>
      <p:sp>
        <p:nvSpPr>
          <p:cNvPr id="4" name="Title 3"/>
          <p:cNvSpPr>
            <a:spLocks noGrp="1"/>
          </p:cNvSpPr>
          <p:nvPr>
            <p:ph type="title"/>
          </p:nvPr>
        </p:nvSpPr>
        <p:spPr>
          <a:xfrm>
            <a:off x="381000" y="228600"/>
            <a:ext cx="6400800" cy="838200"/>
          </a:xfrm>
        </p:spPr>
        <p:txBody>
          <a:bodyPr>
            <a:normAutofit fontScale="90000"/>
          </a:bodyPr>
          <a:lstStyle/>
          <a:p>
            <a:r>
              <a:rPr lang="en-US" sz="3200" dirty="0" smtClean="0">
                <a:solidFill>
                  <a:schemeClr val="tx1"/>
                </a:solidFill>
              </a:rPr>
              <a:t>Business case in terms of concept to relationships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Business Case</a:t>
            </a:r>
            <a:endParaRPr lang="en-US" sz="1200" dirty="0">
              <a:solidFill>
                <a:schemeClr val="tx1"/>
              </a:solidFill>
            </a:endParaRPr>
          </a:p>
        </p:txBody>
      </p:sp>
    </p:spTree>
    <p:extLst>
      <p:ext uri="{BB962C8B-B14F-4D97-AF65-F5344CB8AC3E}">
        <p14:creationId xmlns:p14="http://schemas.microsoft.com/office/powerpoint/2010/main" xmlns="" val="1627251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appraisal</a:t>
            </a:r>
            <a:endParaRPr lang="en-GB" dirty="0"/>
          </a:p>
        </p:txBody>
      </p:sp>
      <p:sp>
        <p:nvSpPr>
          <p:cNvPr id="3" name="Content Placeholder 2"/>
          <p:cNvSpPr>
            <a:spLocks noGrp="1"/>
          </p:cNvSpPr>
          <p:nvPr>
            <p:ph idx="1"/>
          </p:nvPr>
        </p:nvSpPr>
        <p:spPr/>
        <p:txBody>
          <a:bodyPr/>
          <a:lstStyle/>
          <a:p>
            <a:r>
              <a:rPr lang="en-GB" sz="2400" dirty="0" smtClean="0"/>
              <a:t>The investment appraisal enables the financial viability of projects to be measured both on a standalone basis and in comparison with other projects competing for funds</a:t>
            </a:r>
          </a:p>
          <a:p>
            <a:r>
              <a:rPr lang="en-GB" sz="2400" dirty="0" smtClean="0"/>
              <a:t>The process should confirm why the forecast cost and time will be worth the investment and justify the project based upon the estimated costs and the value of projected benefits.</a:t>
            </a:r>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xmlns="" val="19611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Investment analysis techniques</a:t>
            </a:r>
            <a:endParaRPr lang="en-GB" dirty="0"/>
          </a:p>
        </p:txBody>
      </p:sp>
      <p:sp>
        <p:nvSpPr>
          <p:cNvPr id="3" name="Content Placeholder 2"/>
          <p:cNvSpPr>
            <a:spLocks noGrp="1"/>
          </p:cNvSpPr>
          <p:nvPr>
            <p:ph idx="1"/>
          </p:nvPr>
        </p:nvSpPr>
        <p:spPr>
          <a:xfrm>
            <a:off x="457200" y="1371600"/>
            <a:ext cx="8229600" cy="4343400"/>
          </a:xfrm>
        </p:spPr>
        <p:txBody>
          <a:bodyPr>
            <a:normAutofit fontScale="92500" lnSpcReduction="10000"/>
          </a:bodyPr>
          <a:lstStyle/>
          <a:p>
            <a:r>
              <a:rPr lang="en-GB" sz="2000" dirty="0" smtClean="0"/>
              <a:t>Payback Period</a:t>
            </a:r>
          </a:p>
          <a:p>
            <a:pPr lvl="1"/>
            <a:r>
              <a:rPr lang="en-GB" sz="1600" dirty="0" smtClean="0"/>
              <a:t>The time taken to pay back the project investment.</a:t>
            </a:r>
          </a:p>
          <a:p>
            <a:r>
              <a:rPr lang="en-GB" sz="2000" dirty="0" smtClean="0"/>
              <a:t>Return on Investment (</a:t>
            </a:r>
            <a:r>
              <a:rPr lang="en-GB" sz="2000" dirty="0" err="1" smtClean="0"/>
              <a:t>RoI</a:t>
            </a:r>
            <a:r>
              <a:rPr lang="en-GB" sz="2000" dirty="0" smtClean="0"/>
              <a:t>)</a:t>
            </a:r>
          </a:p>
          <a:p>
            <a:pPr lvl="1"/>
            <a:r>
              <a:rPr lang="en-GB" sz="1600" dirty="0" smtClean="0"/>
              <a:t>The percentage ratio of average yearly profit over the productive life of the project, divided by the original investment.</a:t>
            </a:r>
          </a:p>
          <a:p>
            <a:r>
              <a:rPr lang="en-GB" sz="1800" dirty="0"/>
              <a:t>Social Return on Investment (S-</a:t>
            </a:r>
            <a:r>
              <a:rPr lang="en-GB" sz="1800" dirty="0" err="1"/>
              <a:t>RoI</a:t>
            </a:r>
            <a:r>
              <a:rPr lang="en-GB" sz="1800" dirty="0"/>
              <a:t>)</a:t>
            </a:r>
          </a:p>
          <a:p>
            <a:pPr lvl="1"/>
            <a:r>
              <a:rPr lang="en-US" sz="1600" dirty="0" smtClean="0"/>
              <a:t>A method </a:t>
            </a:r>
            <a:r>
              <a:rPr lang="en-US" sz="1600" dirty="0"/>
              <a:t>for measuring extra-financial value (i.e., environmental and social value not currently reflected in conventional financial accounts) relative to resources invested.</a:t>
            </a:r>
            <a:endParaRPr lang="en-GB" sz="1600" dirty="0" smtClean="0"/>
          </a:p>
          <a:p>
            <a:r>
              <a:rPr lang="en-GB" sz="2000" dirty="0" smtClean="0"/>
              <a:t>Discounted Cash Flow (DCF)</a:t>
            </a:r>
          </a:p>
          <a:p>
            <a:pPr lvl="1"/>
            <a:r>
              <a:rPr lang="en-GB" sz="1600" dirty="0" smtClean="0"/>
              <a:t>DCF uses compound interest calculation to reflect the cost of money by “discounting” future cash flows to an equivalent “present value”</a:t>
            </a:r>
          </a:p>
          <a:p>
            <a:r>
              <a:rPr lang="en-GB" sz="2000" dirty="0" smtClean="0"/>
              <a:t>Net Present Value (NPV)</a:t>
            </a:r>
          </a:p>
          <a:p>
            <a:pPr lvl="1"/>
            <a:r>
              <a:rPr lang="en-GB" sz="1600" dirty="0" smtClean="0"/>
              <a:t>The aggregate of future net cash flows discounted back to a common base date, usually the present.</a:t>
            </a:r>
          </a:p>
          <a:p>
            <a:r>
              <a:rPr lang="en-GB" sz="2000" dirty="0" smtClean="0"/>
              <a:t>Internal Rate of Return (IRR)</a:t>
            </a:r>
          </a:p>
          <a:p>
            <a:pPr lvl="1"/>
            <a:r>
              <a:rPr lang="en-GB" sz="1600" dirty="0" smtClean="0"/>
              <a:t>The discount rate at which the Net Present Value of future cash flows is zero.</a:t>
            </a:r>
          </a:p>
          <a:p>
            <a:endParaRPr lang="en-GB" sz="2000" dirty="0"/>
          </a:p>
        </p:txBody>
      </p:sp>
    </p:spTree>
    <p:extLst>
      <p:ext uri="{BB962C8B-B14F-4D97-AF65-F5344CB8AC3E}">
        <p14:creationId xmlns:p14="http://schemas.microsoft.com/office/powerpoint/2010/main" xmlns="" val="8915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Payback period</a:t>
            </a:r>
            <a:endParaRPr lang="en-GB" dirty="0"/>
          </a:p>
        </p:txBody>
      </p:sp>
      <p:sp>
        <p:nvSpPr>
          <p:cNvPr id="3" name="Content Placeholder 2"/>
          <p:cNvSpPr>
            <a:spLocks noGrp="1"/>
          </p:cNvSpPr>
          <p:nvPr>
            <p:ph idx="1"/>
          </p:nvPr>
        </p:nvSpPr>
        <p:spPr>
          <a:xfrm>
            <a:off x="457200" y="1600200"/>
            <a:ext cx="5122912" cy="4525963"/>
          </a:xfrm>
        </p:spPr>
        <p:txBody>
          <a:bodyPr/>
          <a:lstStyle/>
          <a:p>
            <a:r>
              <a:rPr lang="en-GB" sz="2800" dirty="0" smtClean="0"/>
              <a:t>If a project costs $1,000,000 and yields benefits as follows:</a:t>
            </a:r>
          </a:p>
          <a:p>
            <a:pPr lvl="1">
              <a:buNone/>
            </a:pPr>
            <a:r>
              <a:rPr lang="en-GB" sz="2400" dirty="0" smtClean="0"/>
              <a:t>Year 1	$200,000</a:t>
            </a:r>
          </a:p>
          <a:p>
            <a:pPr lvl="1">
              <a:buNone/>
            </a:pPr>
            <a:r>
              <a:rPr lang="en-GB" sz="2400" dirty="0" smtClean="0"/>
              <a:t>Year 2	$300,000</a:t>
            </a:r>
          </a:p>
          <a:p>
            <a:pPr lvl="1">
              <a:buNone/>
            </a:pPr>
            <a:r>
              <a:rPr lang="en-GB" sz="2400" dirty="0" smtClean="0"/>
              <a:t>Year 3	$500,000</a:t>
            </a:r>
          </a:p>
          <a:p>
            <a:pPr lvl="1">
              <a:buNone/>
            </a:pPr>
            <a:r>
              <a:rPr lang="en-GB" sz="2400" dirty="0" smtClean="0"/>
              <a:t>Year 4	$400,000</a:t>
            </a:r>
          </a:p>
          <a:p>
            <a:pPr lvl="1">
              <a:buNone/>
            </a:pPr>
            <a:r>
              <a:rPr lang="en-GB" sz="2400" dirty="0" smtClean="0"/>
              <a:t>Year 5	$400,000</a:t>
            </a:r>
          </a:p>
          <a:p>
            <a:r>
              <a:rPr lang="en-GB" sz="2800" dirty="0" smtClean="0"/>
              <a:t>The Payback Period is three years</a:t>
            </a:r>
            <a:endParaRPr lang="en-GB" sz="2800" dirty="0"/>
          </a:p>
        </p:txBody>
      </p:sp>
      <p:grpSp>
        <p:nvGrpSpPr>
          <p:cNvPr id="5"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smtClean="0">
                  <a:solidFill>
                    <a:srgbClr val="004594"/>
                  </a:solidFill>
                </a:rPr>
                <a:t>$1M</a:t>
              </a:r>
              <a:endParaRPr lang="en-GB" dirty="0">
                <a:solidFill>
                  <a:srgbClr val="004594"/>
                </a:solidFill>
              </a:endParaRP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2</a:t>
              </a:r>
            </a:p>
            <a:p>
              <a:pPr algn="ctr"/>
              <a:r>
                <a:rPr lang="en-GB" dirty="0" smtClean="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1</a:t>
              </a:r>
            </a:p>
            <a:p>
              <a:pPr algn="ctr"/>
              <a:r>
                <a:rPr lang="en-GB" dirty="0" smtClean="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3</a:t>
              </a:r>
            </a:p>
            <a:p>
              <a:pPr algn="ctr"/>
              <a:r>
                <a:rPr lang="en-GB" dirty="0" smtClean="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7401528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on investment (ROI)</a:t>
            </a:r>
            <a:endParaRPr lang="en-GB" dirty="0"/>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smtClean="0">
                <a:solidFill>
                  <a:srgbClr val="004594"/>
                </a:solidFill>
              </a:rPr>
              <a:t>ROI = (Average Annual Profit/Original Investment) x 100%</a:t>
            </a:r>
            <a:endParaRPr lang="en-GB" dirty="0">
              <a:solidFill>
                <a:srgbClr val="004594"/>
              </a:solidFill>
            </a:endParaRP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smtClean="0">
                <a:solidFill>
                  <a:srgbClr val="004594"/>
                </a:solidFill>
              </a:rPr>
              <a:t>where Average Annual Profit = Total Profit/Years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gridCol w="2376264"/>
                <a:gridCol w="2423592"/>
              </a:tblGrid>
              <a:tr h="37084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r>
              <a:tr h="370840">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r>
              <a:tr h="370840">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r>
              <a:tr h="370840">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r>
              <a:tr h="370840">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smtClean="0">
                <a:solidFill>
                  <a:srgbClr val="004594"/>
                </a:solidFill>
              </a:rPr>
              <a:t>Average Annual Profit = ($1,800,000-$1,000,000)/5 =  $160,000</a:t>
            </a:r>
            <a:endParaRPr lang="en-GB" dirty="0">
              <a:solidFill>
                <a:srgbClr val="004594"/>
              </a:solidFill>
            </a:endParaRP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smtClean="0">
                <a:solidFill>
                  <a:srgbClr val="004594"/>
                </a:solidFill>
              </a:rPr>
              <a:t>ROI = ($160,000/$1,000,000) * 100% = 16%</a:t>
            </a:r>
            <a:endParaRPr lang="en-GB" dirty="0">
              <a:solidFill>
                <a:srgbClr val="004594"/>
              </a:solidFill>
            </a:endParaRPr>
          </a:p>
        </p:txBody>
      </p:sp>
    </p:spTree>
    <p:extLst>
      <p:ext uri="{BB962C8B-B14F-4D97-AF65-F5344CB8AC3E}">
        <p14:creationId xmlns:p14="http://schemas.microsoft.com/office/powerpoint/2010/main" xmlns="" val="99168606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smtClean="0"/>
              <a:t>Discounted cash flow</a:t>
            </a:r>
            <a:endParaRPr lang="en-GB" dirty="0"/>
          </a:p>
        </p:txBody>
      </p:sp>
      <p:sp>
        <p:nvSpPr>
          <p:cNvPr id="3" name="TextBox 2"/>
          <p:cNvSpPr txBox="1"/>
          <p:nvPr/>
        </p:nvSpPr>
        <p:spPr>
          <a:xfrm>
            <a:off x="611560" y="1268760"/>
            <a:ext cx="7992888" cy="707886"/>
          </a:xfrm>
          <a:prstGeom prst="rect">
            <a:avLst/>
          </a:prstGeom>
          <a:noFill/>
          <a:ln>
            <a:noFill/>
          </a:ln>
        </p:spPr>
        <p:txBody>
          <a:bodyPr wrap="square" rtlCol="0">
            <a:spAutoFit/>
          </a:bodyPr>
          <a:lstStyle/>
          <a:p>
            <a:r>
              <a:rPr lang="en-GB" sz="2000" dirty="0" smtClean="0">
                <a:solidFill>
                  <a:srgbClr val="004594"/>
                </a:solidFill>
              </a:rPr>
              <a:t>Leaving money invested in a deposit account at 10% interest would see growth based on compound interest:</a:t>
            </a:r>
            <a:endParaRPr lang="en-GB" sz="2000" dirty="0">
              <a:solidFill>
                <a:srgbClr val="004594"/>
              </a:solidFill>
            </a:endParaRP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$1.10</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$1.21</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$1.33</a:t>
                      </a:r>
                      <a:endParaRPr lang="en-GB" dirty="0">
                        <a:solidFill>
                          <a:srgbClr val="004594"/>
                        </a:solidFill>
                      </a:endParaRPr>
                    </a:p>
                  </a:txBody>
                  <a:tcPr/>
                </a:tc>
              </a:tr>
            </a:tbl>
          </a:graphicData>
        </a:graphic>
      </p:graphicFrame>
      <p:sp>
        <p:nvSpPr>
          <p:cNvPr id="5" name="TextBox 4"/>
          <p:cNvSpPr txBox="1"/>
          <p:nvPr/>
        </p:nvSpPr>
        <p:spPr>
          <a:xfrm>
            <a:off x="611560" y="3313792"/>
            <a:ext cx="7992888" cy="707886"/>
          </a:xfrm>
          <a:prstGeom prst="rect">
            <a:avLst/>
          </a:prstGeom>
          <a:noFill/>
          <a:ln>
            <a:noFill/>
          </a:ln>
        </p:spPr>
        <p:txBody>
          <a:bodyPr wrap="square" rtlCol="0">
            <a:spAutoFit/>
          </a:bodyPr>
          <a:lstStyle/>
          <a:p>
            <a:r>
              <a:rPr lang="en-GB" sz="2000" dirty="0" smtClean="0">
                <a:solidFill>
                  <a:srgbClr val="004594"/>
                </a:solidFill>
              </a:rPr>
              <a:t>If we kept the money instead of investing it, its comparative value would fall:</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$1.00/$1.10 = $0.91</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$1.00/$1.21 = $0.83</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$1.00/$1.33 = $0.75</a:t>
                      </a:r>
                      <a:endParaRPr lang="en-GB" dirty="0">
                        <a:solidFill>
                          <a:srgbClr val="004594"/>
                        </a:solidFill>
                      </a:endParaRPr>
                    </a:p>
                  </a:txBody>
                  <a:tcPr/>
                </a:tc>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smtClean="0">
                <a:solidFill>
                  <a:srgbClr val="004594"/>
                </a:solidFill>
              </a:rPr>
              <a:t>Discounting is the opposite of compound interest. It recognises that the $1.33 in three years time is worth the same as $1.00 now.</a:t>
            </a:r>
            <a:endParaRPr lang="en-GB" sz="2000" dirty="0">
              <a:solidFill>
                <a:srgbClr val="004594"/>
              </a:solidFill>
            </a:endParaRPr>
          </a:p>
        </p:txBody>
      </p:sp>
    </p:spTree>
    <p:extLst>
      <p:ext uri="{BB962C8B-B14F-4D97-AF65-F5344CB8AC3E}">
        <p14:creationId xmlns:p14="http://schemas.microsoft.com/office/powerpoint/2010/main" xmlns="" val="6471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smtClean="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016758"/>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a:t>
            </a:r>
            <a:r>
              <a:rPr lang="en-US" sz="1300" dirty="0" smtClean="0"/>
              <a:t>(2005-2015); </a:t>
            </a:r>
            <a:r>
              <a:rPr lang="en-US" sz="1300" dirty="0"/>
              <a:t>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hlinkClick r:id="rId15"/>
              </a:rPr>
              <a:t> </a:t>
            </a:r>
            <a:r>
              <a:rPr lang="es-ES" sz="1300" dirty="0" err="1"/>
              <a:t>for</a:t>
            </a:r>
            <a:r>
              <a:rPr lang="es-ES" sz="1300" dirty="0"/>
              <a:t> Latin America.</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20</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Sustainability Drivers</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592981022"/>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2</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Sustainability</a:t>
                      </a:r>
                      <a:r>
                        <a:rPr lang="en-GB" sz="1600" baseline="0" dirty="0" smtClean="0">
                          <a:solidFill>
                            <a:schemeClr val="tx1"/>
                          </a:solidFill>
                          <a:latin typeface="Helvetica"/>
                          <a:ea typeface="Calibri"/>
                          <a:cs typeface="Helvetica"/>
                        </a:rPr>
                        <a:t> Drivers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Sustainability Challenges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The UN Global Compact</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2030 Sustainable Development Goals</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UN PRME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baseline="0" dirty="0" smtClean="0">
                          <a:solidFill>
                            <a:schemeClr val="tx1"/>
                          </a:solidFill>
                          <a:latin typeface="Helvetica"/>
                          <a:ea typeface="Calibri"/>
                          <a:cs typeface="Helvetica"/>
                        </a:rPr>
                        <a:t>The Global Reporting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0" baseline="0" dirty="0" smtClean="0">
                          <a:solidFill>
                            <a:schemeClr val="tx1"/>
                          </a:solidFill>
                          <a:latin typeface="Helvetica"/>
                          <a:ea typeface="Calibri"/>
                          <a:cs typeface="Helvetica"/>
                        </a:rPr>
                        <a:t>Climate Change</a:t>
                      </a:r>
                    </a:p>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The Post 2015 Business Engagement Architecture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Understand current</a:t>
                      </a:r>
                      <a:r>
                        <a:rPr lang="en-GB" sz="1600" baseline="0" dirty="0" smtClean="0">
                          <a:solidFill>
                            <a:schemeClr val="tx2"/>
                          </a:solidFill>
                          <a:latin typeface="Helvetica"/>
                          <a:ea typeface="Calibri"/>
                          <a:cs typeface="Helvetica"/>
                        </a:rPr>
                        <a:t> challenges with sustainability from a business perspective, the driving force for business to engage in sustainability and the organizations driving the way forward.</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Discounted cash flow example</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gridCol w="1407541"/>
                <a:gridCol w="2808312"/>
                <a:gridCol w="1584175"/>
              </a:tblGrid>
              <a:tr h="441049">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41049">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$0</a:t>
                      </a:r>
                      <a:endParaRPr lang="en-GB" dirty="0"/>
                    </a:p>
                  </a:txBody>
                  <a:tcPr/>
                </a:tc>
              </a:tr>
              <a:tr h="441049">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 x 0.91</a:t>
                      </a:r>
                      <a:endParaRPr lang="en-GB" dirty="0"/>
                    </a:p>
                  </a:txBody>
                  <a:tcPr/>
                </a:tc>
                <a:tc>
                  <a:txBody>
                    <a:bodyPr/>
                    <a:lstStyle/>
                    <a:p>
                      <a:pPr algn="r"/>
                      <a:r>
                        <a:rPr lang="en-GB" dirty="0" smtClean="0"/>
                        <a:t>$182,000</a:t>
                      </a:r>
                      <a:endParaRPr lang="en-GB" dirty="0"/>
                    </a:p>
                  </a:txBody>
                  <a:tcPr/>
                </a:tc>
              </a:tr>
              <a:tr h="441049">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 x 0.83</a:t>
                      </a:r>
                      <a:endParaRPr lang="en-GB" dirty="0"/>
                    </a:p>
                  </a:txBody>
                  <a:tcPr/>
                </a:tc>
                <a:tc>
                  <a:txBody>
                    <a:bodyPr/>
                    <a:lstStyle/>
                    <a:p>
                      <a:pPr algn="r"/>
                      <a:r>
                        <a:rPr lang="en-GB" dirty="0" smtClean="0"/>
                        <a:t>$249,000</a:t>
                      </a:r>
                      <a:endParaRPr lang="en-GB" dirty="0"/>
                    </a:p>
                  </a:txBody>
                  <a:tcPr/>
                </a:tc>
              </a:tr>
              <a:tr h="441049">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 x 0.75</a:t>
                      </a:r>
                      <a:endParaRPr lang="en-GB" dirty="0"/>
                    </a:p>
                  </a:txBody>
                  <a:tcPr/>
                </a:tc>
                <a:tc>
                  <a:txBody>
                    <a:bodyPr/>
                    <a:lstStyle/>
                    <a:p>
                      <a:pPr algn="r"/>
                      <a:r>
                        <a:rPr lang="en-GB" dirty="0" smtClean="0"/>
                        <a:t>$375,000</a:t>
                      </a:r>
                      <a:endParaRPr lang="en-GB" dirty="0"/>
                    </a:p>
                  </a:txBody>
                  <a:tcPr/>
                </a:tc>
              </a:tr>
              <a:tr h="441049">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 x 0.68</a:t>
                      </a:r>
                      <a:endParaRPr lang="en-GB" dirty="0"/>
                    </a:p>
                  </a:txBody>
                  <a:tcPr/>
                </a:tc>
                <a:tc>
                  <a:txBody>
                    <a:bodyPr/>
                    <a:lstStyle/>
                    <a:p>
                      <a:pPr algn="r"/>
                      <a:r>
                        <a:rPr lang="en-GB" dirty="0" smtClean="0"/>
                        <a:t>$272,000</a:t>
                      </a:r>
                      <a:endParaRPr lang="en-GB" dirty="0"/>
                    </a:p>
                  </a:txBody>
                  <a:tcPr/>
                </a:tc>
              </a:tr>
              <a:tr h="441049">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 x 0.62</a:t>
                      </a:r>
                      <a:endParaRPr lang="en-GB" dirty="0"/>
                    </a:p>
                  </a:txBody>
                  <a:tcPr/>
                </a:tc>
                <a:tc>
                  <a:txBody>
                    <a:bodyPr/>
                    <a:lstStyle/>
                    <a:p>
                      <a:pPr algn="r"/>
                      <a:r>
                        <a:rPr lang="en-GB" dirty="0" smtClean="0"/>
                        <a:t>$248,000</a:t>
                      </a:r>
                      <a:endParaRPr lang="en-GB" dirty="0"/>
                    </a:p>
                  </a:txBody>
                  <a:tcPr/>
                </a:tc>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c>
                  <a:txBody>
                    <a:bodyPr/>
                    <a:lstStyle/>
                    <a:p>
                      <a:pPr algn="r"/>
                      <a:r>
                        <a:rPr lang="en-GB" b="1" dirty="0" smtClean="0">
                          <a:solidFill>
                            <a:srgbClr val="004594"/>
                          </a:solidFill>
                        </a:rPr>
                        <a:t>$1,326,000</a:t>
                      </a:r>
                      <a:endParaRPr lang="en-GB" b="1" dirty="0">
                        <a:solidFill>
                          <a:srgbClr val="004594"/>
                        </a:solidFill>
                      </a:endParaRPr>
                    </a:p>
                  </a:txBody>
                  <a:tcPr/>
                </a:tc>
              </a:tr>
            </a:tbl>
          </a:graphicData>
        </a:graphic>
      </p:graphicFrame>
    </p:spTree>
    <p:extLst>
      <p:ext uri="{BB962C8B-B14F-4D97-AF65-F5344CB8AC3E}">
        <p14:creationId xmlns:p14="http://schemas.microsoft.com/office/powerpoint/2010/main" xmlns="" val="1044779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t>Net present value</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n-GB" sz="2000" dirty="0" smtClean="0">
                <a:solidFill>
                  <a:srgbClr val="004594"/>
                </a:solidFill>
              </a:rPr>
              <a:t>The net present value (NPV) is the sum of all the discounted cash flows (both investments and benefits).  It is the value of the project expressed in current monetary value.</a:t>
            </a: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gridCol w="1399012"/>
                <a:gridCol w="1368152"/>
                <a:gridCol w="1656184"/>
                <a:gridCol w="1224136"/>
                <a:gridCol w="1584176"/>
              </a:tblGrid>
              <a:tr h="87776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solidFill>
                            <a:srgbClr val="004594"/>
                          </a:solidFill>
                        </a:rPr>
                        <a:t>Net cash flow</a:t>
                      </a:r>
                    </a:p>
                    <a:p>
                      <a:pPr algn="r"/>
                      <a:endParaRPr lang="en-GB" dirty="0">
                        <a:solidFill>
                          <a:srgbClr val="004594"/>
                        </a:solidFill>
                      </a:endParaRPr>
                    </a:p>
                  </a:txBody>
                  <a:tcPr/>
                </a:tc>
                <a:tc>
                  <a:txBody>
                    <a:bodyPr/>
                    <a:lstStyle/>
                    <a:p>
                      <a:pPr algn="r"/>
                      <a:r>
                        <a:rPr lang="en-GB" dirty="0" smtClean="0">
                          <a:solidFill>
                            <a:srgbClr val="004594"/>
                          </a:solidFill>
                        </a:rPr>
                        <a:t>Discount factor (10%)</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23376">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1.00</a:t>
                      </a:r>
                      <a:endParaRPr lang="en-GB" dirty="0"/>
                    </a:p>
                  </a:txBody>
                  <a:tcPr/>
                </a:tc>
                <a:tc>
                  <a:txBody>
                    <a:bodyPr/>
                    <a:lstStyle/>
                    <a:p>
                      <a:pPr algn="r"/>
                      <a:r>
                        <a:rPr lang="en-GB" dirty="0" smtClean="0"/>
                        <a:t>-$1,000,000</a:t>
                      </a:r>
                      <a:endParaRPr lang="en-GB" dirty="0"/>
                    </a:p>
                  </a:txBody>
                  <a:tcPr/>
                </a:tc>
              </a:tr>
              <a:tr h="423376">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c>
                  <a:txBody>
                    <a:bodyPr/>
                    <a:lstStyle/>
                    <a:p>
                      <a:pPr algn="r"/>
                      <a:r>
                        <a:rPr lang="en-GB" dirty="0" smtClean="0"/>
                        <a:t>$200,000</a:t>
                      </a:r>
                      <a:endParaRPr lang="en-GB" dirty="0"/>
                    </a:p>
                  </a:txBody>
                  <a:tcPr/>
                </a:tc>
                <a:tc>
                  <a:txBody>
                    <a:bodyPr/>
                    <a:lstStyle/>
                    <a:p>
                      <a:pPr algn="r"/>
                      <a:r>
                        <a:rPr lang="en-GB" dirty="0" smtClean="0"/>
                        <a:t> 0.91</a:t>
                      </a:r>
                      <a:endParaRPr lang="en-GB" dirty="0"/>
                    </a:p>
                  </a:txBody>
                  <a:tcPr/>
                </a:tc>
                <a:tc>
                  <a:txBody>
                    <a:bodyPr/>
                    <a:lstStyle/>
                    <a:p>
                      <a:pPr algn="r"/>
                      <a:r>
                        <a:rPr lang="en-GB" dirty="0" smtClean="0"/>
                        <a:t>$182,000</a:t>
                      </a:r>
                      <a:endParaRPr lang="en-GB" dirty="0"/>
                    </a:p>
                  </a:txBody>
                  <a:tcPr/>
                </a:tc>
              </a:tr>
              <a:tr h="423376">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c>
                  <a:txBody>
                    <a:bodyPr/>
                    <a:lstStyle/>
                    <a:p>
                      <a:pPr algn="r"/>
                      <a:r>
                        <a:rPr lang="en-GB" dirty="0" smtClean="0"/>
                        <a:t>$300,000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0.83</a:t>
                      </a:r>
                    </a:p>
                  </a:txBody>
                  <a:tcPr/>
                </a:tc>
                <a:tc>
                  <a:txBody>
                    <a:bodyPr/>
                    <a:lstStyle/>
                    <a:p>
                      <a:pPr algn="r"/>
                      <a:r>
                        <a:rPr lang="en-GB" dirty="0" smtClean="0"/>
                        <a:t>$249,000</a:t>
                      </a:r>
                      <a:endParaRPr lang="en-GB" dirty="0"/>
                    </a:p>
                  </a:txBody>
                  <a:tcPr/>
                </a:tc>
              </a:tr>
              <a:tr h="423376">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c>
                  <a:txBody>
                    <a:bodyPr/>
                    <a:lstStyle/>
                    <a:p>
                      <a:pPr algn="r"/>
                      <a:r>
                        <a:rPr lang="en-GB" dirty="0" smtClean="0"/>
                        <a:t>$500,000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0.75</a:t>
                      </a:r>
                    </a:p>
                  </a:txBody>
                  <a:tcPr/>
                </a:tc>
                <a:tc>
                  <a:txBody>
                    <a:bodyPr/>
                    <a:lstStyle/>
                    <a:p>
                      <a:pPr algn="r"/>
                      <a:r>
                        <a:rPr lang="en-GB" dirty="0" smtClean="0"/>
                        <a:t>$375,000</a:t>
                      </a:r>
                      <a:endParaRPr lang="en-GB" dirty="0"/>
                    </a:p>
                  </a:txBody>
                  <a:tcPr/>
                </a:tc>
              </a:tr>
              <a:tr h="423376">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algn="r"/>
                      <a:r>
                        <a:rPr lang="en-GB" dirty="0" smtClean="0"/>
                        <a:t>0.68</a:t>
                      </a:r>
                      <a:endParaRPr lang="en-GB" dirty="0"/>
                    </a:p>
                  </a:txBody>
                  <a:tcPr/>
                </a:tc>
                <a:tc>
                  <a:txBody>
                    <a:bodyPr/>
                    <a:lstStyle/>
                    <a:p>
                      <a:pPr algn="r"/>
                      <a:r>
                        <a:rPr lang="en-GB" dirty="0" smtClean="0"/>
                        <a:t>$272,000</a:t>
                      </a:r>
                      <a:endParaRPr lang="en-GB" dirty="0"/>
                    </a:p>
                  </a:txBody>
                  <a:tcPr/>
                </a:tc>
              </a:tr>
              <a:tr h="423376">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0.62</a:t>
                      </a:r>
                    </a:p>
                  </a:txBody>
                  <a:tcPr/>
                </a:tc>
                <a:tc>
                  <a:txBody>
                    <a:bodyPr/>
                    <a:lstStyle/>
                    <a:p>
                      <a:pPr algn="r"/>
                      <a:r>
                        <a:rPr lang="en-GB" dirty="0" smtClean="0"/>
                        <a:t>$248,000</a:t>
                      </a:r>
                      <a:endParaRPr lang="en-GB" dirty="0"/>
                    </a:p>
                  </a:txBody>
                  <a:tcPr/>
                </a:tc>
              </a:tr>
              <a:tr h="614432">
                <a:tc>
                  <a:txBody>
                    <a:bodyPr/>
                    <a:lstStyle/>
                    <a:p>
                      <a:pPr marL="0" algn="ctr" defTabSz="914400" rtl="0" eaLnBrk="1" latinLnBrk="0" hangingPunct="1"/>
                      <a:r>
                        <a:rPr lang="en-GB" sz="1800" b="1" kern="1200" dirty="0" smtClean="0">
                          <a:solidFill>
                            <a:schemeClr val="lt1"/>
                          </a:solidFill>
                          <a:latin typeface="+mn-lt"/>
                          <a:ea typeface="+mn-ea"/>
                          <a:cs typeface="+mn-cs"/>
                        </a:rPr>
                        <a:t>Total</a:t>
                      </a:r>
                    </a:p>
                  </a:txBody>
                  <a:tcPr/>
                </a:tc>
                <a:tc>
                  <a:txBody>
                    <a:bodyPr/>
                    <a:lstStyle/>
                    <a:p>
                      <a:pPr algn="r"/>
                      <a:r>
                        <a:rPr lang="en-GB" b="0" dirty="0" smtClean="0">
                          <a:solidFill>
                            <a:schemeClr val="tx1"/>
                          </a:solidFill>
                        </a:rPr>
                        <a:t>$1,000,000</a:t>
                      </a:r>
                      <a:endParaRPr lang="en-GB" b="0" dirty="0">
                        <a:solidFill>
                          <a:schemeClr val="tx1"/>
                        </a:solidFill>
                      </a:endParaRPr>
                    </a:p>
                  </a:txBody>
                  <a:tcPr/>
                </a:tc>
                <a:tc>
                  <a:txBody>
                    <a:bodyPr/>
                    <a:lstStyle/>
                    <a:p>
                      <a:pPr algn="r"/>
                      <a:r>
                        <a:rPr lang="en-GB" b="0" dirty="0" smtClean="0">
                          <a:solidFill>
                            <a:schemeClr val="tx1"/>
                          </a:solidFill>
                        </a:rPr>
                        <a:t>$1,800,000</a:t>
                      </a:r>
                      <a:endParaRPr lang="en-GB" b="0" dirty="0">
                        <a:solidFill>
                          <a:schemeClr val="tx1"/>
                        </a:solidFill>
                      </a:endParaRPr>
                    </a:p>
                  </a:txBody>
                  <a:tcPr/>
                </a:tc>
                <a:tc>
                  <a:txBody>
                    <a:bodyPr/>
                    <a:lstStyle/>
                    <a:p>
                      <a:pPr algn="r"/>
                      <a:r>
                        <a:rPr lang="en-GB" b="0" dirty="0" smtClean="0">
                          <a:solidFill>
                            <a:schemeClr val="tx1"/>
                          </a:solidFill>
                        </a:rPr>
                        <a:t>$800,000</a:t>
                      </a:r>
                      <a:endParaRPr lang="en-GB"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smtClean="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smtClean="0">
                          <a:solidFill>
                            <a:srgbClr val="004594"/>
                          </a:solidFill>
                        </a:rPr>
                        <a:t>NPV $326,000</a:t>
                      </a:r>
                    </a:p>
                  </a:txBody>
                  <a:tcPr>
                    <a:cell3D prstMaterial="dkEdge">
                      <a:bevel/>
                      <a:lightRig rig="flood" dir="t"/>
                    </a:cell3D>
                  </a:tcPr>
                </a:tc>
              </a:tr>
            </a:tbl>
          </a:graphicData>
        </a:graphic>
      </p:graphicFrame>
    </p:spTree>
    <p:extLst>
      <p:ext uri="{BB962C8B-B14F-4D97-AF65-F5344CB8AC3E}">
        <p14:creationId xmlns:p14="http://schemas.microsoft.com/office/powerpoint/2010/main" xmlns="" val="14668837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Social Return on Investment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202</a:t>
            </a:fld>
            <a:endParaRPr lang="en-US" dirty="0"/>
          </a:p>
        </p:txBody>
      </p:sp>
      <p:sp>
        <p:nvSpPr>
          <p:cNvPr id="5" name="Content Placeholder 4"/>
          <p:cNvSpPr>
            <a:spLocks noGrp="1"/>
          </p:cNvSpPr>
          <p:nvPr>
            <p:ph idx="1"/>
          </p:nvPr>
        </p:nvSpPr>
        <p:spPr/>
        <p:txBody>
          <a:bodyPr>
            <a:normAutofit fontScale="40000" lnSpcReduction="20000"/>
          </a:bodyPr>
          <a:lstStyle/>
          <a:p>
            <a:pPr marL="514350" indent="-514350">
              <a:lnSpc>
                <a:spcPct val="120000"/>
              </a:lnSpc>
              <a:buFont typeface="+mj-lt"/>
              <a:buAutoNum type="arabicPeriod"/>
            </a:pPr>
            <a:r>
              <a:rPr lang="en-US" sz="3500" b="1" dirty="0" smtClean="0"/>
              <a:t>Establishing </a:t>
            </a:r>
            <a:r>
              <a:rPr lang="en-US" sz="3500" b="1" dirty="0"/>
              <a:t>scope and identifying key </a:t>
            </a:r>
            <a:r>
              <a:rPr lang="en-US" sz="3500" b="1" dirty="0" smtClean="0"/>
              <a:t>stakeholders. Clear</a:t>
            </a:r>
            <a:r>
              <a:rPr lang="en-US" sz="3500" dirty="0" smtClean="0"/>
              <a:t> </a:t>
            </a:r>
            <a:r>
              <a:rPr lang="en-US" sz="3500" dirty="0"/>
              <a:t>boundaries about what the SROI will cover, and who the will be involved are determined in this first step.	</a:t>
            </a:r>
          </a:p>
          <a:p>
            <a:pPr marL="514350" indent="-514350">
              <a:lnSpc>
                <a:spcPct val="120000"/>
              </a:lnSpc>
              <a:buFont typeface="+mj-lt"/>
              <a:buAutoNum type="arabicPeriod"/>
            </a:pPr>
            <a:r>
              <a:rPr lang="en-US" sz="3500" b="1" dirty="0" smtClean="0"/>
              <a:t>Mapping </a:t>
            </a:r>
            <a:r>
              <a:rPr lang="en-US" sz="3500" b="1" dirty="0"/>
              <a:t>outcomes.</a:t>
            </a:r>
            <a:r>
              <a:rPr lang="en-US" sz="3500" dirty="0"/>
              <a:t> Through engaging with stakeholders, an impact map, or theory of change, which shows the relationship between inputs, outputs and outcomes is developed</a:t>
            </a:r>
            <a:r>
              <a:rPr lang="en-US" sz="3500" dirty="0" smtClean="0"/>
              <a:t>.</a:t>
            </a:r>
            <a:endParaRPr lang="en-US" sz="3500" dirty="0"/>
          </a:p>
          <a:p>
            <a:pPr marL="514350" indent="-514350">
              <a:lnSpc>
                <a:spcPct val="120000"/>
              </a:lnSpc>
              <a:buFont typeface="+mj-lt"/>
              <a:buAutoNum type="arabicPeriod"/>
            </a:pPr>
            <a:r>
              <a:rPr lang="en-US" sz="3500" b="1" dirty="0" smtClean="0"/>
              <a:t>Evidencing </a:t>
            </a:r>
            <a:r>
              <a:rPr lang="en-US" sz="3500" b="1" dirty="0"/>
              <a:t>outcomes and giving them a value.</a:t>
            </a:r>
            <a:r>
              <a:rPr lang="en-US" sz="3500" dirty="0"/>
              <a:t> This step first involves finding data to show whether outcomes have happened. Then outcomes are </a:t>
            </a:r>
            <a:r>
              <a:rPr lang="en-US" sz="3500" dirty="0" smtClean="0"/>
              <a:t>monetized </a:t>
            </a:r>
            <a:r>
              <a:rPr lang="en-US" sz="3500" dirty="0"/>
              <a:t>– this means putting a financial value on the outcomes, including those that don’t have a price attached to them.	</a:t>
            </a:r>
          </a:p>
          <a:p>
            <a:pPr marL="514350" indent="-514350">
              <a:lnSpc>
                <a:spcPct val="120000"/>
              </a:lnSpc>
              <a:buFont typeface="+mj-lt"/>
              <a:buAutoNum type="arabicPeriod"/>
            </a:pPr>
            <a:r>
              <a:rPr lang="en-US" sz="3500" b="1" dirty="0" smtClean="0"/>
              <a:t>Establishing </a:t>
            </a:r>
            <a:r>
              <a:rPr lang="en-US" sz="3500" b="1" dirty="0"/>
              <a:t>impact. </a:t>
            </a:r>
            <a:r>
              <a:rPr lang="en-US" sz="3500" dirty="0"/>
              <a:t>Having collected evidence on outcomes and </a:t>
            </a:r>
            <a:r>
              <a:rPr lang="en-US" sz="3500" dirty="0" smtClean="0"/>
              <a:t>monetized </a:t>
            </a:r>
            <a:r>
              <a:rPr lang="en-US" sz="3500" dirty="0"/>
              <a:t>them, those aspects of change that would not have happened anyway (deadweight) or are not as a result of other factors (attribution) are isolated</a:t>
            </a:r>
            <a:r>
              <a:rPr lang="en-US" sz="3500" dirty="0" smtClean="0"/>
              <a:t>.</a:t>
            </a:r>
            <a:endParaRPr lang="en-US" sz="3500" dirty="0"/>
          </a:p>
          <a:p>
            <a:pPr marL="514350" indent="-514350">
              <a:lnSpc>
                <a:spcPct val="120000"/>
              </a:lnSpc>
              <a:buFont typeface="+mj-lt"/>
              <a:buAutoNum type="arabicPeriod"/>
            </a:pPr>
            <a:r>
              <a:rPr lang="en-US" sz="3500" b="1" dirty="0" smtClean="0"/>
              <a:t>Calculating </a:t>
            </a:r>
            <a:r>
              <a:rPr lang="en-US" sz="3500" b="1" dirty="0"/>
              <a:t>the SROI.</a:t>
            </a:r>
            <a:r>
              <a:rPr lang="en-US" sz="3500" dirty="0"/>
              <a:t> This step involves adding up all the benefits, subtracting any negatives and comparing them to the investment</a:t>
            </a:r>
            <a:r>
              <a:rPr lang="en-US" sz="3500" dirty="0" smtClean="0"/>
              <a:t>.</a:t>
            </a:r>
            <a:br>
              <a:rPr lang="en-US" sz="3500" dirty="0" smtClean="0"/>
            </a:br>
            <a:r>
              <a:rPr lang="en-US" sz="3500" dirty="0"/>
              <a:t>	</a:t>
            </a:r>
          </a:p>
          <a:p>
            <a:pPr marL="514350" indent="-514350">
              <a:lnSpc>
                <a:spcPct val="120000"/>
              </a:lnSpc>
              <a:buFont typeface="+mj-lt"/>
              <a:buAutoNum type="arabicPeriod"/>
            </a:pPr>
            <a:r>
              <a:rPr lang="en-US" sz="3500" b="1" dirty="0" smtClean="0"/>
              <a:t>Reporting</a:t>
            </a:r>
            <a:r>
              <a:rPr lang="en-US" sz="3500" b="1" dirty="0"/>
              <a:t>, using and embedding.</a:t>
            </a:r>
            <a:r>
              <a:rPr lang="en-US" sz="3500" dirty="0"/>
              <a:t> Easily forgotten, this vital last step involves sharing findings and recommendations with stakeholders, and embedding good outcomes processes within your </a:t>
            </a:r>
            <a:r>
              <a:rPr lang="en-US" sz="3500" dirty="0" smtClean="0"/>
              <a:t>organization.</a:t>
            </a:r>
            <a:r>
              <a:rPr lang="en-US" sz="3500" dirty="0"/>
              <a:t>	</a:t>
            </a:r>
          </a:p>
          <a:p>
            <a:pPr marL="0" indent="0">
              <a:buNone/>
            </a:pPr>
            <a:endParaRPr lang="en-US" dirty="0"/>
          </a:p>
        </p:txBody>
      </p:sp>
    </p:spTree>
    <p:extLst>
      <p:ext uri="{BB962C8B-B14F-4D97-AF65-F5344CB8AC3E}">
        <p14:creationId xmlns:p14="http://schemas.microsoft.com/office/powerpoint/2010/main" xmlns="" val="80207834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143000"/>
          </a:xfrm>
        </p:spPr>
        <p:txBody>
          <a:bodyPr>
            <a:normAutofit fontScale="90000"/>
          </a:bodyPr>
          <a:lstStyle/>
          <a:p>
            <a:r>
              <a:rPr lang="en-GB" sz="4000" dirty="0" smtClean="0"/>
              <a:t>What is project success and benefits management?</a:t>
            </a:r>
            <a:endParaRPr lang="en-GB" sz="4000" dirty="0"/>
          </a:p>
        </p:txBody>
      </p:sp>
      <p:sp>
        <p:nvSpPr>
          <p:cNvPr id="3" name="Content Placeholder 2"/>
          <p:cNvSpPr>
            <a:spLocks noGrp="1"/>
          </p:cNvSpPr>
          <p:nvPr>
            <p:ph idx="1"/>
          </p:nvPr>
        </p:nvSpPr>
        <p:spPr>
          <a:xfrm>
            <a:off x="457200" y="1855365"/>
            <a:ext cx="8229600" cy="4525963"/>
          </a:xfrm>
        </p:spPr>
        <p:txBody>
          <a:bodyPr/>
          <a:lstStyle/>
          <a:p>
            <a:pPr indent="0">
              <a:buNone/>
            </a:pPr>
            <a:r>
              <a:rPr lang="en-GB" sz="2600" dirty="0" smtClean="0"/>
              <a:t>Project success is the satisfaction of stakeholder needs and is measured by the success criteria as identified and agreed at the start of the project.</a:t>
            </a:r>
          </a:p>
          <a:p>
            <a:pPr indent="0">
              <a:buNone/>
            </a:pPr>
            <a:r>
              <a:rPr lang="en-GB" sz="2600" dirty="0" smtClean="0"/>
              <a:t>Benefits management is the identification of the benefits at an organisational level and the monitoring and realisation of those benefits.</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
        <p:nvSpPr>
          <p:cNvPr id="4" name="TextBox 4"/>
          <p:cNvSpPr txBox="1"/>
          <p:nvPr/>
        </p:nvSpPr>
        <p:spPr>
          <a:xfrm>
            <a:off x="827584" y="6104329"/>
            <a:ext cx="8784976"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1200" dirty="0" smtClean="0"/>
              <a:t>This text has been reproduced from APM BoK with prior permission from the Association for Project Management</a:t>
            </a:r>
            <a:endParaRPr lang="en-GB" sz="1200" dirty="0"/>
          </a:p>
        </p:txBody>
      </p:sp>
    </p:spTree>
    <p:extLst>
      <p:ext uri="{BB962C8B-B14F-4D97-AF65-F5344CB8AC3E}">
        <p14:creationId xmlns:p14="http://schemas.microsoft.com/office/powerpoint/2010/main" xmlns="" val="163454099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success?</a:t>
            </a:r>
            <a:endParaRPr lang="en-GB" dirty="0"/>
          </a:p>
        </p:txBody>
      </p:sp>
      <p:sp>
        <p:nvSpPr>
          <p:cNvPr id="3" name="Content Placeholder 2"/>
          <p:cNvSpPr>
            <a:spLocks noGrp="1"/>
          </p:cNvSpPr>
          <p:nvPr>
            <p:ph idx="1"/>
          </p:nvPr>
        </p:nvSpPr>
        <p:spPr>
          <a:xfrm>
            <a:off x="457200" y="1600201"/>
            <a:ext cx="8305800" cy="4343400"/>
          </a:xfrm>
        </p:spPr>
        <p:txBody>
          <a:bodyPr/>
          <a:lstStyle/>
          <a:p>
            <a:pPr marL="0">
              <a:buNone/>
            </a:pPr>
            <a:r>
              <a:rPr lang="en-GB" dirty="0" smtClean="0"/>
              <a:t>The definition of success will vary from project to project.</a:t>
            </a:r>
          </a:p>
          <a:p>
            <a:pPr marL="400050" lvl="1"/>
            <a:r>
              <a:rPr lang="en-GB" sz="2400" dirty="0" smtClean="0"/>
              <a:t>The 2016 Olympics must </a:t>
            </a:r>
            <a:r>
              <a:rPr lang="en-GB" sz="2400" b="1" dirty="0" smtClean="0"/>
              <a:t>open on time</a:t>
            </a:r>
            <a:r>
              <a:rPr lang="en-GB" sz="2400" dirty="0" smtClean="0"/>
              <a:t>.</a:t>
            </a:r>
          </a:p>
          <a:p>
            <a:pPr marL="400050" lvl="1"/>
            <a:r>
              <a:rPr lang="en-GB" sz="2400" dirty="0" smtClean="0"/>
              <a:t>A new medicine must </a:t>
            </a:r>
            <a:r>
              <a:rPr lang="en-GB" sz="2400" b="1" dirty="0" smtClean="0"/>
              <a:t>be safe</a:t>
            </a:r>
            <a:r>
              <a:rPr lang="en-GB" sz="2400" dirty="0" smtClean="0"/>
              <a:t>.</a:t>
            </a:r>
          </a:p>
          <a:p>
            <a:pPr marL="0">
              <a:buNone/>
            </a:pPr>
            <a:r>
              <a:rPr lang="en-GB" dirty="0" smtClean="0"/>
              <a:t>Each stakeholder will define success differently.</a:t>
            </a:r>
          </a:p>
          <a:p>
            <a:pPr marL="400050" lvl="1"/>
            <a:r>
              <a:rPr lang="en-GB" sz="2400" dirty="0" smtClean="0"/>
              <a:t>The bride’s father wants the wedding to come in </a:t>
            </a:r>
            <a:r>
              <a:rPr lang="en-GB" sz="2400" b="1" i="1" dirty="0" smtClean="0"/>
              <a:t>on budget</a:t>
            </a:r>
            <a:r>
              <a:rPr lang="en-GB" sz="2400" dirty="0" smtClean="0"/>
              <a:t>.</a:t>
            </a:r>
          </a:p>
          <a:p>
            <a:pPr marL="400050" lvl="1"/>
            <a:r>
              <a:rPr lang="en-GB" sz="2400" dirty="0" smtClean="0"/>
              <a:t>The bride’s mother wants </a:t>
            </a:r>
            <a:r>
              <a:rPr lang="en-GB" sz="2400" b="1" i="1" dirty="0" smtClean="0"/>
              <a:t>every</a:t>
            </a:r>
            <a:r>
              <a:rPr lang="en-GB" sz="2400" dirty="0" smtClean="0"/>
              <a:t> relative to be invited.</a:t>
            </a:r>
          </a:p>
          <a:p>
            <a:pPr marL="0">
              <a:buNone/>
            </a:pPr>
            <a:endParaRPr lang="en-GB" dirty="0"/>
          </a:p>
        </p:txBody>
      </p:sp>
    </p:spTree>
    <p:extLst>
      <p:ext uri="{BB962C8B-B14F-4D97-AF65-F5344CB8AC3E}">
        <p14:creationId xmlns:p14="http://schemas.microsoft.com/office/powerpoint/2010/main" xmlns="" val="9748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When to define success</a:t>
            </a:r>
            <a:endParaRPr lang="en-GB" dirty="0"/>
          </a:p>
        </p:txBody>
      </p:sp>
      <p:sp>
        <p:nvSpPr>
          <p:cNvPr id="3" name="Content Placeholder 2"/>
          <p:cNvSpPr>
            <a:spLocks noGrp="1"/>
          </p:cNvSpPr>
          <p:nvPr>
            <p:ph idx="1"/>
          </p:nvPr>
        </p:nvSpPr>
        <p:spPr>
          <a:xfrm>
            <a:off x="457200" y="1412776"/>
            <a:ext cx="8229600" cy="4525963"/>
          </a:xfrm>
        </p:spPr>
        <p:txBody>
          <a:bodyPr/>
          <a:lstStyle/>
          <a:p>
            <a:pPr marL="0"/>
            <a:r>
              <a:rPr lang="en-GB" dirty="0" smtClean="0"/>
              <a:t>Success should be defined and documented up front in the Concept phase of the project.</a:t>
            </a:r>
          </a:p>
          <a:p>
            <a:pPr marL="0"/>
            <a:r>
              <a:rPr lang="en-GB" dirty="0" smtClean="0"/>
              <a:t>Success should be defined as a set of success criteria.</a:t>
            </a:r>
          </a:p>
          <a:p>
            <a:pPr marL="0"/>
            <a:r>
              <a:rPr lang="en-GB" dirty="0" smtClean="0"/>
              <a:t>Once agreed and approved the success criteria should only be changed through formal change control.</a:t>
            </a:r>
          </a:p>
          <a:p>
            <a:pPr marL="0"/>
            <a:r>
              <a:rPr lang="en-GB" dirty="0" smtClean="0"/>
              <a:t>Success is measured at the end.</a:t>
            </a:r>
          </a:p>
          <a:p>
            <a:pPr marL="0">
              <a:buNone/>
            </a:pPr>
            <a:endParaRPr lang="en-GB" dirty="0" smtClean="0"/>
          </a:p>
          <a:p>
            <a:pPr>
              <a:buNone/>
            </a:pPr>
            <a:endParaRPr lang="en-GB" dirty="0"/>
          </a:p>
        </p:txBody>
      </p:sp>
    </p:spTree>
    <p:extLst>
      <p:ext uri="{BB962C8B-B14F-4D97-AF65-F5344CB8AC3E}">
        <p14:creationId xmlns:p14="http://schemas.microsoft.com/office/powerpoint/2010/main" xmlns="" val="83738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Focusing on Benefits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smtClean="0"/>
              <a:t>Project Outputs</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Enable</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Business </a:t>
            </a:r>
          </a:p>
          <a:p>
            <a:pPr algn="ctr"/>
            <a:r>
              <a:rPr lang="en-US" sz="1100" dirty="0" smtClean="0"/>
              <a:t>Changes</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Side-effects and consequences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Create</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Desired </a:t>
            </a:r>
          </a:p>
          <a:p>
            <a:pPr algn="ctr"/>
            <a:r>
              <a:rPr lang="en-US" sz="1100" dirty="0" smtClean="0"/>
              <a:t>Outcomes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Measured in</a:t>
            </a:r>
            <a:endParaRPr lang="en-US" sz="1400" dirty="0"/>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Benefits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Also Cause</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Further Realize</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Result in</a:t>
            </a:r>
            <a:endParaRPr lang="en-US" sz="1400" dirty="0"/>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Helps Achieve one or more</a:t>
            </a:r>
            <a:endParaRPr lang="en-US" sz="1400" dirty="0"/>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Strategic Initiatives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smtClean="0"/>
              <a:t>Business Case</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Dis-benefits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1458682811"/>
      </p:ext>
    </p:extLst>
  </p:cSld>
  <p:clrMapOvr>
    <a:masterClrMapping/>
  </p:clrMapOvr>
  <p:transition spd="med"/>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Principles  / KPIs</a:t>
            </a:r>
            <a:endParaRPr lang="en-US" dirty="0"/>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n-CA" sz="2300" dirty="0">
                <a:latin typeface="Verdana" pitchFamily="34" charset="0"/>
                <a:ea typeface="Verdana" pitchFamily="34" charset="0"/>
                <a:cs typeface="Verdana" pitchFamily="34" charset="0"/>
              </a:rPr>
              <a:t>Follow Best Practices while </a:t>
            </a:r>
            <a:r>
              <a:rPr lang="en-CA" sz="2300" dirty="0" smtClean="0">
                <a:latin typeface="Verdana" pitchFamily="34" charset="0"/>
                <a:ea typeface="Verdana" pitchFamily="34" charset="0"/>
                <a:cs typeface="Verdana" pitchFamily="34" charset="0"/>
              </a:rPr>
              <a:t>developing using </a:t>
            </a:r>
            <a:r>
              <a:rPr lang="en-CA" sz="2300" dirty="0">
                <a:latin typeface="Verdana" pitchFamily="34" charset="0"/>
                <a:ea typeface="Verdana" pitchFamily="34" charset="0"/>
                <a:cs typeface="Verdana" pitchFamily="34" charset="0"/>
              </a:rPr>
              <a:t>Common Sense and Principles:</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Aligned to Strategy, </a:t>
            </a:r>
            <a:r>
              <a:rPr lang="en-CA" sz="1900" dirty="0" smtClean="0">
                <a:latin typeface="Verdana" pitchFamily="34" charset="0"/>
                <a:cs typeface="Arial" charset="0"/>
              </a:rPr>
              <a:t>Principles, Priorities </a:t>
            </a:r>
            <a:r>
              <a:rPr lang="en-CA" sz="1900" dirty="0">
                <a:latin typeface="Verdana" pitchFamily="34" charset="0"/>
                <a:cs typeface="Arial" charset="0"/>
              </a:rPr>
              <a:t>and Expectations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Conduct a Health Check</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Governance</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Define the Vision </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Transformational approach</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Identify your Numbers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Support </a:t>
            </a:r>
            <a:r>
              <a:rPr lang="en-CA" sz="1900" dirty="0" smtClean="0">
                <a:latin typeface="Verdana" pitchFamily="34" charset="0"/>
                <a:cs typeface="Arial" charset="0"/>
              </a:rPr>
              <a:t>Structure</a:t>
            </a:r>
          </a:p>
          <a:p>
            <a:pPr marL="847725" lvl="1" indent="-447675" defTabSz="542925">
              <a:spcBef>
                <a:spcPct val="0"/>
              </a:spcBef>
              <a:spcAft>
                <a:spcPts val="1200"/>
              </a:spcAft>
              <a:buFont typeface="Lucida Grande"/>
              <a:buChar char="-"/>
            </a:pPr>
            <a:r>
              <a:rPr lang="en-CA" sz="1900" dirty="0" smtClean="0">
                <a:latin typeface="Verdana" pitchFamily="34" charset="0"/>
                <a:cs typeface="Arial" charset="0"/>
              </a:rPr>
              <a:t>Don’t ignore Social and Environmental impacts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xmlns="" val="120558916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smtClean="0"/>
              <a:t>Benefits Realization</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lstStyle/>
          <a:p>
            <a:r>
              <a:rPr lang="en-US" dirty="0" smtClean="0"/>
              <a:t>Measures of success</a:t>
            </a:r>
            <a:endParaRPr lang="en-US" dirty="0"/>
          </a:p>
        </p:txBody>
      </p:sp>
      <p:sp>
        <p:nvSpPr>
          <p:cNvPr id="10" name="Rectangle 9"/>
          <p:cNvSpPr/>
          <p:nvPr/>
        </p:nvSpPr>
        <p:spPr>
          <a:xfrm>
            <a:off x="130096" y="3031738"/>
            <a:ext cx="1152206" cy="822960"/>
          </a:xfrm>
          <a:prstGeom prst="rect">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11" name="Rectangle 10"/>
          <p:cNvSpPr/>
          <p:nvPr/>
        </p:nvSpPr>
        <p:spPr>
          <a:xfrm>
            <a:off x="1386088" y="3031738"/>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12" name="Rectangle 11"/>
          <p:cNvSpPr/>
          <p:nvPr/>
        </p:nvSpPr>
        <p:spPr>
          <a:xfrm>
            <a:off x="2717846" y="3031738"/>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3" name="Rectangle 12"/>
          <p:cNvSpPr/>
          <p:nvPr/>
        </p:nvSpPr>
        <p:spPr>
          <a:xfrm>
            <a:off x="4550909" y="3031738"/>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4" name="Rectangle 13"/>
          <p:cNvSpPr/>
          <p:nvPr/>
        </p:nvSpPr>
        <p:spPr>
          <a:xfrm>
            <a:off x="7566390" y="3031738"/>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5" name="Rectangle 14"/>
          <p:cNvSpPr/>
          <p:nvPr/>
        </p:nvSpPr>
        <p:spPr>
          <a:xfrm>
            <a:off x="6049127" y="3031738"/>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22" name="TextBox 21"/>
          <p:cNvSpPr txBox="1"/>
          <p:nvPr/>
        </p:nvSpPr>
        <p:spPr>
          <a:xfrm>
            <a:off x="299960" y="1700808"/>
            <a:ext cx="8501897" cy="954107"/>
          </a:xfrm>
          <a:prstGeom prst="rect">
            <a:avLst/>
          </a:prstGeom>
          <a:noFill/>
        </p:spPr>
        <p:txBody>
          <a:bodyPr wrap="none" rtlCol="0">
            <a:spAutoFit/>
          </a:bodyPr>
          <a:lstStyle/>
          <a:p>
            <a:r>
              <a:rPr lang="en-US" sz="2800" dirty="0" smtClean="0"/>
              <a:t>Common </a:t>
            </a:r>
            <a:r>
              <a:rPr lang="en-US" sz="2800" dirty="0"/>
              <a:t>p</a:t>
            </a:r>
            <a:r>
              <a:rPr lang="en-US" sz="2800" dirty="0" smtClean="0"/>
              <a:t>roject </a:t>
            </a:r>
            <a:r>
              <a:rPr lang="en-US" sz="2800" dirty="0"/>
              <a:t>m</a:t>
            </a:r>
            <a:r>
              <a:rPr lang="en-US" sz="2800" dirty="0" smtClean="0"/>
              <a:t>anagement </a:t>
            </a:r>
            <a:r>
              <a:rPr lang="en-US" sz="2800" dirty="0"/>
              <a:t>p</a:t>
            </a:r>
            <a:r>
              <a:rPr lang="en-US" sz="2800" dirty="0" smtClean="0"/>
              <a:t>ractice dictates that</a:t>
            </a:r>
            <a:endParaRPr lang="en-US" sz="2800" dirty="0"/>
          </a:p>
          <a:p>
            <a:r>
              <a:rPr lang="en-US" sz="2800" dirty="0"/>
              <a:t>b</a:t>
            </a:r>
            <a:r>
              <a:rPr lang="en-US" sz="2800" dirty="0" smtClean="0"/>
              <a:t>enefits are based on business </a:t>
            </a:r>
            <a:r>
              <a:rPr lang="en-US" sz="2800" dirty="0"/>
              <a:t>s</a:t>
            </a:r>
            <a:r>
              <a:rPr lang="en-US" sz="2800" dirty="0" smtClean="0"/>
              <a:t>pecific </a:t>
            </a:r>
            <a:r>
              <a:rPr lang="en-US" sz="2800" dirty="0"/>
              <a:t>e</a:t>
            </a:r>
            <a:r>
              <a:rPr lang="en-US" sz="2800" dirty="0" smtClean="0"/>
              <a:t>conomic returns.</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2895393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523220"/>
          </a:xfrm>
          <a:prstGeom prst="rect">
            <a:avLst/>
          </a:prstGeom>
          <a:noFill/>
        </p:spPr>
        <p:txBody>
          <a:bodyPr wrap="square" rtlCol="0">
            <a:spAutoFit/>
          </a:bodyPr>
          <a:lstStyle/>
          <a:p>
            <a:r>
              <a:rPr lang="en-US" sz="2800" dirty="0" smtClean="0"/>
              <a:t>GPM’s benefits extend beyond economic returns </a:t>
            </a:r>
            <a:endParaRPr lang="en-US" sz="2800" dirty="0"/>
          </a:p>
        </p:txBody>
      </p:sp>
      <p:sp>
        <p:nvSpPr>
          <p:cNvPr id="2" name="Title 1"/>
          <p:cNvSpPr>
            <a:spLocks noGrp="1"/>
          </p:cNvSpPr>
          <p:nvPr>
            <p:ph type="ctrTitle"/>
          </p:nvPr>
        </p:nvSpPr>
        <p:spPr>
          <a:xfrm>
            <a:off x="187985" y="55913"/>
            <a:ext cx="8229600" cy="1143000"/>
          </a:xfrm>
        </p:spPr>
        <p:txBody>
          <a:bodyPr/>
          <a:lstStyle/>
          <a:p>
            <a:r>
              <a:rPr lang="en-US" dirty="0" smtClean="0"/>
              <a:t>Benefits Realization with Sustainability</a:t>
            </a:r>
            <a:endParaRPr lang="en-US" dirty="0"/>
          </a:p>
        </p:txBody>
      </p:sp>
      <p:sp>
        <p:nvSpPr>
          <p:cNvPr id="5" name="Rectangle 4"/>
          <p:cNvSpPr/>
          <p:nvPr/>
        </p:nvSpPr>
        <p:spPr>
          <a:xfrm>
            <a:off x="103786" y="2040195"/>
            <a:ext cx="7472371" cy="1388805"/>
          </a:xfrm>
          <a:prstGeom prst="rect">
            <a:avLst/>
          </a:prstGeom>
          <a:solidFill>
            <a:schemeClr val="accent6">
              <a:lumMod val="75000"/>
            </a:schemeClr>
          </a:solidFill>
          <a:ln/>
        </p:spPr>
        <p:style>
          <a:lnRef idx="1">
            <a:schemeClr val="accent3"/>
          </a:lnRef>
          <a:fillRef idx="3">
            <a:schemeClr val="accent3"/>
          </a:fillRef>
          <a:effectRef idx="2">
            <a:schemeClr val="accent3"/>
          </a:effectRef>
          <a:fontRef idx="minor">
            <a:schemeClr val="lt1"/>
          </a:fontRef>
        </p:style>
        <p:txBody>
          <a:bodyPr/>
          <a:lstStyle/>
          <a:p>
            <a:r>
              <a:rPr lang="en-US" dirty="0" smtClean="0"/>
              <a:t>P5 Sustainability Framework</a:t>
            </a:r>
          </a:p>
          <a:p>
            <a:endParaRPr lang="en-US" dirty="0"/>
          </a:p>
          <a:p>
            <a:endParaRPr lang="en-US" dirty="0" smtClean="0"/>
          </a:p>
          <a:p>
            <a:endParaRPr lang="en-US" dirty="0"/>
          </a:p>
          <a:p>
            <a:endParaRPr lang="en-US" dirty="0" smtClean="0"/>
          </a:p>
        </p:txBody>
      </p:sp>
      <p:sp>
        <p:nvSpPr>
          <p:cNvPr id="7" name="Rectangle 6"/>
          <p:cNvSpPr/>
          <p:nvPr/>
        </p:nvSpPr>
        <p:spPr>
          <a:xfrm>
            <a:off x="156114" y="2461262"/>
            <a:ext cx="1152206" cy="822960"/>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8" name="Rectangle 7"/>
          <p:cNvSpPr/>
          <p:nvPr/>
        </p:nvSpPr>
        <p:spPr>
          <a:xfrm>
            <a:off x="1412106" y="2447894"/>
            <a:ext cx="1242989" cy="822960"/>
          </a:xfrm>
          <a:prstGeom prst="rect">
            <a:avLst/>
          </a:prstGeom>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9" name="Rectangle 8"/>
          <p:cNvSpPr/>
          <p:nvPr/>
        </p:nvSpPr>
        <p:spPr>
          <a:xfrm>
            <a:off x="2743864" y="2447894"/>
            <a:ext cx="1751711" cy="822960"/>
          </a:xfrm>
          <a:prstGeom prst="rect">
            <a:avLst/>
          </a:prstGeom>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0" name="Rectangle 9"/>
          <p:cNvSpPr/>
          <p:nvPr/>
        </p:nvSpPr>
        <p:spPr>
          <a:xfrm>
            <a:off x="4576927" y="2447894"/>
            <a:ext cx="1419660" cy="822960"/>
          </a:xfrm>
          <a:prstGeom prst="rect">
            <a:avLst/>
          </a:prstGeom>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1" name="Rectangle 10"/>
          <p:cNvSpPr/>
          <p:nvPr/>
        </p:nvSpPr>
        <p:spPr>
          <a:xfrm>
            <a:off x="7685984" y="2461262"/>
            <a:ext cx="1419660" cy="822960"/>
          </a:xfrm>
          <a:prstGeom prst="rect">
            <a:avLst/>
          </a:prstGeom>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2" name="Rectangle 11"/>
          <p:cNvSpPr/>
          <p:nvPr/>
        </p:nvSpPr>
        <p:spPr>
          <a:xfrm>
            <a:off x="6075145" y="2447894"/>
            <a:ext cx="1419660" cy="822960"/>
          </a:xfrm>
          <a:prstGeom prst="rect">
            <a:avLst/>
          </a:prstGeom>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13" name="TextBox 12"/>
          <p:cNvSpPr txBox="1"/>
          <p:nvPr/>
        </p:nvSpPr>
        <p:spPr>
          <a:xfrm>
            <a:off x="453454" y="3581400"/>
            <a:ext cx="8223002" cy="2554545"/>
          </a:xfrm>
          <a:prstGeom prst="rect">
            <a:avLst/>
          </a:prstGeom>
          <a:noFill/>
        </p:spPr>
        <p:txBody>
          <a:bodyPr wrap="square" rtlCol="0">
            <a:spAutoFit/>
          </a:bodyPr>
          <a:lstStyle/>
          <a:p>
            <a:r>
              <a:rPr lang="en-US" sz="1600" b="1" dirty="0" smtClean="0"/>
              <a:t>Benefits are based on: </a:t>
            </a:r>
          </a:p>
          <a:p>
            <a:pPr marL="285750" indent="-285750">
              <a:buFont typeface="Arial"/>
              <a:buChar char="•"/>
            </a:pPr>
            <a:r>
              <a:rPr lang="en-US" sz="1600" dirty="0" smtClean="0"/>
              <a:t>Business Specific Economic Returns</a:t>
            </a:r>
          </a:p>
          <a:p>
            <a:pPr marL="285750" indent="-285750">
              <a:buFont typeface="Arial"/>
              <a:buChar char="•"/>
            </a:pPr>
            <a:r>
              <a:rPr lang="en-US" sz="1600" dirty="0" smtClean="0"/>
              <a:t>Alignment with Organizational and Government Sustainability Initiatives/Goals</a:t>
            </a:r>
          </a:p>
          <a:p>
            <a:pPr marL="285750" indent="-285750">
              <a:buFont typeface="Arial"/>
              <a:buChar char="•"/>
            </a:pPr>
            <a:r>
              <a:rPr lang="en-US" sz="1600" dirty="0" smtClean="0"/>
              <a:t>Risk Responsiveness and Aversion</a:t>
            </a:r>
          </a:p>
          <a:p>
            <a:pPr marL="285750" indent="-285750">
              <a:buFont typeface="Arial"/>
              <a:buChar char="•"/>
            </a:pPr>
            <a:r>
              <a:rPr lang="en-US" sz="1600" dirty="0" smtClean="0"/>
              <a:t>Global Reporting Initiative Reporting Standards &amp; UN Post 2015 Engagement Architecture Reporting Capabilities</a:t>
            </a:r>
          </a:p>
          <a:p>
            <a:pPr marL="285750" indent="-285750">
              <a:buFont typeface="Arial"/>
              <a:buChar char="•"/>
            </a:pPr>
            <a:r>
              <a:rPr lang="en-US" sz="1600" dirty="0" smtClean="0"/>
              <a:t>Alignment with ISO 14001 Environmental Management</a:t>
            </a:r>
          </a:p>
          <a:p>
            <a:pPr marL="285750" indent="-285750">
              <a:buFont typeface="Arial"/>
              <a:buChar char="•"/>
            </a:pPr>
            <a:r>
              <a:rPr lang="en-US" sz="1600" dirty="0" smtClean="0"/>
              <a:t>Alignment with ISO 50001 Energy Management</a:t>
            </a:r>
          </a:p>
          <a:p>
            <a:pPr marL="285750" indent="-285750">
              <a:buFont typeface="Arial"/>
              <a:buChar char="•"/>
            </a:pPr>
            <a:r>
              <a:rPr lang="en-US" sz="1600" dirty="0" smtClean="0"/>
              <a:t>Alignment with ISO 26000 Corporate Social Responsibility</a:t>
            </a:r>
          </a:p>
          <a:p>
            <a:pPr marL="285750" indent="-285750">
              <a:buFont typeface="Arial"/>
              <a:buChar char="•"/>
            </a:pPr>
            <a:r>
              <a:rPr lang="en-US" sz="1600" dirty="0" smtClean="0"/>
              <a:t>Increased efficiency of process and increased organizational maturity in projects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02417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1"/>
            <a:ext cx="3810000" cy="3809999"/>
          </a:xfrm>
        </p:spPr>
        <p:txBody>
          <a:bodyPr>
            <a:normAutofit fontScale="70000" lnSpcReduction="20000"/>
          </a:bodyPr>
          <a:lstStyle/>
          <a:p>
            <a:r>
              <a:rPr lang="en-US" dirty="0">
                <a:latin typeface="Calibri" charset="0"/>
                <a:ea typeface="Calibri" charset="0"/>
                <a:cs typeface="Calibri" charset="0"/>
              </a:rPr>
              <a:t>According to Global Footprint Network’s calculations, our </a:t>
            </a:r>
            <a:r>
              <a:rPr lang="en-US" dirty="0" smtClean="0">
                <a:latin typeface="Calibri" charset="0"/>
                <a:ea typeface="Calibri" charset="0"/>
                <a:cs typeface="Calibri" charset="0"/>
              </a:rPr>
              <a:t>(global) demand </a:t>
            </a:r>
            <a:r>
              <a:rPr lang="en-US" dirty="0">
                <a:latin typeface="Calibri" charset="0"/>
                <a:ea typeface="Calibri" charset="0"/>
                <a:cs typeface="Calibri" charset="0"/>
              </a:rPr>
              <a:t>for renewable ecological resources and the services they provide is now equivalent to that of </a:t>
            </a:r>
            <a:r>
              <a:rPr lang="en-US" b="1" dirty="0">
                <a:latin typeface="Calibri" charset="0"/>
                <a:ea typeface="Calibri" charset="0"/>
                <a:cs typeface="Calibri" charset="0"/>
              </a:rPr>
              <a:t>more than </a:t>
            </a:r>
            <a:r>
              <a:rPr lang="en-US" b="1" dirty="0" smtClean="0">
                <a:latin typeface="Calibri" charset="0"/>
                <a:ea typeface="Calibri" charset="0"/>
                <a:cs typeface="Calibri" charset="0"/>
              </a:rPr>
              <a:t>1.6 </a:t>
            </a:r>
            <a:r>
              <a:rPr lang="en-US" b="1" dirty="0">
                <a:latin typeface="Calibri" charset="0"/>
                <a:ea typeface="Calibri" charset="0"/>
                <a:cs typeface="Calibri" charset="0"/>
              </a:rPr>
              <a:t>Earths. </a:t>
            </a:r>
            <a:endParaRPr lang="en-US" b="1" dirty="0" smtClean="0">
              <a:latin typeface="Calibri" charset="0"/>
              <a:ea typeface="Calibri" charset="0"/>
              <a:cs typeface="Calibri" charset="0"/>
            </a:endParaRPr>
          </a:p>
          <a:p>
            <a:endParaRPr lang="en-US" b="1" dirty="0" smtClean="0">
              <a:latin typeface="Calibri" charset="0"/>
              <a:ea typeface="Calibri" charset="0"/>
              <a:cs typeface="Calibri" charset="0"/>
            </a:endParaRPr>
          </a:p>
          <a:p>
            <a:r>
              <a:rPr lang="en-US" dirty="0" smtClean="0">
                <a:latin typeface="Calibri" charset="0"/>
                <a:ea typeface="Calibri" charset="0"/>
                <a:cs typeface="Calibri" charset="0"/>
              </a:rPr>
              <a:t>The </a:t>
            </a:r>
            <a:r>
              <a:rPr lang="en-US" dirty="0">
                <a:latin typeface="Calibri" charset="0"/>
                <a:ea typeface="Calibri" charset="0"/>
                <a:cs typeface="Calibri" charset="0"/>
              </a:rPr>
              <a:t>data shows us on track to require the resources of two planets well before mid-century</a:t>
            </a:r>
            <a:r>
              <a:rPr lang="en-US" dirty="0" smtClean="0">
                <a:latin typeface="Calibri" charset="0"/>
                <a:ea typeface="Calibri" charset="0"/>
                <a:cs typeface="Calibri" charset="0"/>
              </a:rPr>
              <a:t>.</a:t>
            </a:r>
          </a:p>
          <a:p>
            <a:endParaRPr lang="en-US" dirty="0" smtClean="0">
              <a:latin typeface="Calibri" charset="0"/>
              <a:ea typeface="Calibri" charset="0"/>
              <a:cs typeface="Calibri" charset="0"/>
            </a:endParaRPr>
          </a:p>
          <a:p>
            <a:pPr marL="0" indent="0">
              <a:buNone/>
            </a:pPr>
            <a:r>
              <a:rPr lang="en-US" b="1" dirty="0" smtClean="0">
                <a:latin typeface="Calibri" charset="0"/>
                <a:ea typeface="Calibri" charset="0"/>
                <a:cs typeface="Calibri" charset="0"/>
              </a:rPr>
              <a:t>(We don’t have 1.6 Planets)</a:t>
            </a:r>
            <a:endParaRPr lang="en-US" b="1" dirty="0">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a:t>
            </a:fld>
            <a:endParaRPr lang="en-US" dirty="0"/>
          </a:p>
        </p:txBody>
      </p:sp>
      <p:sp>
        <p:nvSpPr>
          <p:cNvPr id="2" name="Title 1"/>
          <p:cNvSpPr>
            <a:spLocks noGrp="1"/>
          </p:cNvSpPr>
          <p:nvPr>
            <p:ph type="title"/>
          </p:nvPr>
        </p:nvSpPr>
        <p:spPr>
          <a:xfrm>
            <a:off x="281354" y="228600"/>
            <a:ext cx="7024744" cy="722864"/>
          </a:xfrm>
        </p:spPr>
        <p:txBody>
          <a:bodyPr vert="horz" lIns="91440" tIns="45720" rIns="91440" bIns="45720" rtlCol="0" anchor="ctr">
            <a:normAutofit/>
          </a:bodyPr>
          <a:lstStyle/>
          <a:p>
            <a:r>
              <a:rPr lang="en-US" dirty="0">
                <a:solidFill>
                  <a:srgbClr val="000000"/>
                </a:solidFill>
              </a:rPr>
              <a:t>A Growing Problem</a:t>
            </a:r>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343400" y="1905000"/>
            <a:ext cx="4010284" cy="2476500"/>
          </a:xfrm>
          <a:prstGeom prst="rect">
            <a:avLst/>
          </a:prstGeom>
        </p:spPr>
      </p:pic>
    </p:spTree>
    <p:extLst>
      <p:ext uri="{BB962C8B-B14F-4D97-AF65-F5344CB8AC3E}">
        <p14:creationId xmlns:p14="http://schemas.microsoft.com/office/powerpoint/2010/main" xmlns="" val="81695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Realization Plan</a:t>
            </a:r>
            <a:endParaRPr lang="en-US" dirty="0"/>
          </a:p>
        </p:txBody>
      </p:sp>
      <p:sp>
        <p:nvSpPr>
          <p:cNvPr id="3" name="Content Placeholder 2"/>
          <p:cNvSpPr>
            <a:spLocks noGrp="1"/>
          </p:cNvSpPr>
          <p:nvPr>
            <p:ph sz="half" idx="1"/>
          </p:nvPr>
        </p:nvSpPr>
        <p:spPr>
          <a:xfrm>
            <a:off x="457200" y="1600200"/>
            <a:ext cx="7848600" cy="4525963"/>
          </a:xfrm>
        </p:spPr>
        <p:txBody>
          <a:bodyPr>
            <a:noAutofit/>
          </a:bodyPr>
          <a:lstStyle/>
          <a:p>
            <a:r>
              <a:rPr lang="en-US" sz="1600" dirty="0"/>
              <a:t>Description of the benefit</a:t>
            </a:r>
          </a:p>
          <a:p>
            <a:r>
              <a:rPr lang="en-US" sz="1600" dirty="0"/>
              <a:t>What strategic objective does it support?</a:t>
            </a:r>
          </a:p>
          <a:p>
            <a:r>
              <a:rPr lang="en-US" sz="1600" dirty="0"/>
              <a:t>Against values will the benefits be assessed and recorded?( for example: money, number of visitors, number of jobs, CO2 reduction </a:t>
            </a:r>
            <a:r>
              <a:rPr lang="en-US" sz="1600" dirty="0" smtClean="0"/>
              <a:t>etc.)</a:t>
            </a:r>
            <a:endParaRPr lang="en-US" sz="1600" dirty="0"/>
          </a:p>
          <a:p>
            <a:r>
              <a:rPr lang="en-US" sz="1600" dirty="0"/>
              <a:t>What is the current value of the benefit and what future value is anticipated?</a:t>
            </a:r>
          </a:p>
          <a:p>
            <a:r>
              <a:rPr lang="en-US" sz="1600" dirty="0"/>
              <a:t>Outputs required for the benefit to be </a:t>
            </a:r>
            <a:r>
              <a:rPr lang="en-US" sz="1600" dirty="0" smtClean="0"/>
              <a:t>realized</a:t>
            </a:r>
            <a:endParaRPr lang="en-US" sz="1600" dirty="0"/>
          </a:p>
          <a:p>
            <a:r>
              <a:rPr lang="en-US" sz="1600" dirty="0"/>
              <a:t>Dependency to other benefits</a:t>
            </a:r>
          </a:p>
          <a:p>
            <a:r>
              <a:rPr lang="en-US" sz="1600" dirty="0"/>
              <a:t>Benefit owner (see Benefit responsibilities section)</a:t>
            </a:r>
          </a:p>
          <a:p>
            <a:r>
              <a:rPr lang="en-US" sz="1600" dirty="0"/>
              <a:t>Which stakeholders this benefit will effect</a:t>
            </a:r>
          </a:p>
          <a:p>
            <a:r>
              <a:rPr lang="en-US" sz="1600" dirty="0"/>
              <a:t>How the benefit will be measured</a:t>
            </a:r>
          </a:p>
        </p:txBody>
      </p:sp>
      <p:sp>
        <p:nvSpPr>
          <p:cNvPr id="5" name="Slide Number Placeholder 4"/>
          <p:cNvSpPr>
            <a:spLocks noGrp="1"/>
          </p:cNvSpPr>
          <p:nvPr>
            <p:ph type="sldNum" sz="quarter" idx="12"/>
          </p:nvPr>
        </p:nvSpPr>
        <p:spPr/>
        <p:txBody>
          <a:bodyPr/>
          <a:lstStyle/>
          <a:p>
            <a:fld id="{4BE819A1-3DD8-4179-BFD0-BF7D359F8DBD}" type="slidenum">
              <a:rPr lang="en-US" smtClean="0"/>
              <a:pPr/>
              <a:t>210</a:t>
            </a:fld>
            <a:endParaRPr lang="en-US" dirty="0"/>
          </a:p>
        </p:txBody>
      </p:sp>
    </p:spTree>
    <p:extLst>
      <p:ext uri="{BB962C8B-B14F-4D97-AF65-F5344CB8AC3E}">
        <p14:creationId xmlns:p14="http://schemas.microsoft.com/office/powerpoint/2010/main" xmlns="" val="10245373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 Owner</a:t>
            </a:r>
            <a:endParaRPr lang="en-US" dirty="0"/>
          </a:p>
        </p:txBody>
      </p:sp>
      <p:sp>
        <p:nvSpPr>
          <p:cNvPr id="3" name="Content Placeholder 2"/>
          <p:cNvSpPr>
            <a:spLocks noGrp="1"/>
          </p:cNvSpPr>
          <p:nvPr>
            <p:ph sz="half" idx="1"/>
          </p:nvPr>
        </p:nvSpPr>
        <p:spPr>
          <a:xfrm>
            <a:off x="457200" y="1371600"/>
            <a:ext cx="8153400" cy="4876800"/>
          </a:xfrm>
        </p:spPr>
        <p:txBody>
          <a:bodyPr>
            <a:normAutofit fontScale="92500" lnSpcReduction="10000"/>
          </a:bodyPr>
          <a:lstStyle/>
          <a:p>
            <a:pPr marL="0" indent="0">
              <a:buNone/>
            </a:pPr>
            <a:r>
              <a:rPr lang="en-US" sz="2600" b="1" dirty="0"/>
              <a:t>Benefit owner</a:t>
            </a:r>
            <a:r>
              <a:rPr lang="en-US" sz="2600" dirty="0" smtClean="0"/>
              <a:t> </a:t>
            </a:r>
          </a:p>
          <a:p>
            <a:pPr marL="0" indent="0">
              <a:buNone/>
            </a:pPr>
            <a:r>
              <a:rPr lang="en-US" sz="2600" dirty="0" smtClean="0"/>
              <a:t>The </a:t>
            </a:r>
            <a:r>
              <a:rPr lang="en-US" sz="2600" dirty="0"/>
              <a:t>benefit owner is an individual who is responsible for ensuring it is </a:t>
            </a:r>
            <a:r>
              <a:rPr lang="en-US" sz="2600" dirty="0" smtClean="0"/>
              <a:t>realized.</a:t>
            </a:r>
          </a:p>
          <a:p>
            <a:pPr marL="0" indent="0">
              <a:buNone/>
            </a:pPr>
            <a:r>
              <a:rPr lang="en-US" sz="2600" dirty="0" smtClean="0"/>
              <a:t>The </a:t>
            </a:r>
            <a:r>
              <a:rPr lang="en-US" sz="2600" dirty="0"/>
              <a:t>benefit owner is assigned during project initiation.  Benefit owners do not have to be part of the project team but do play a role which is increasingly important towards the end of the project.</a:t>
            </a:r>
            <a:r>
              <a:rPr lang="en-US" sz="2600" dirty="0" smtClean="0"/>
              <a:t> </a:t>
            </a:r>
          </a:p>
          <a:p>
            <a:pPr marL="0" indent="0">
              <a:buNone/>
            </a:pPr>
            <a:r>
              <a:rPr lang="en-US" sz="2400" dirty="0" smtClean="0"/>
              <a:t>Typical </a:t>
            </a:r>
            <a:r>
              <a:rPr lang="en-US" sz="2400" dirty="0"/>
              <a:t>responsibilities of the benefit owner will be:</a:t>
            </a:r>
          </a:p>
          <a:p>
            <a:r>
              <a:rPr lang="en-US" sz="2400" dirty="0"/>
              <a:t>Own the benefit profile</a:t>
            </a:r>
          </a:p>
          <a:p>
            <a:r>
              <a:rPr lang="en-US" sz="2400" dirty="0"/>
              <a:t>Provide input for the benefits realization plan</a:t>
            </a:r>
          </a:p>
          <a:p>
            <a:r>
              <a:rPr lang="en-US" sz="2400" dirty="0"/>
              <a:t>Manage benefits measurements</a:t>
            </a:r>
          </a:p>
          <a:p>
            <a:r>
              <a:rPr lang="en-US" sz="2400" dirty="0" smtClean="0"/>
              <a:t>Organize </a:t>
            </a:r>
            <a:r>
              <a:rPr lang="en-US" sz="2400" dirty="0"/>
              <a:t>benefit reviews</a:t>
            </a:r>
          </a:p>
          <a:p>
            <a:r>
              <a:rPr lang="en-US" sz="2400" dirty="0"/>
              <a:t>Report on progress of benefits </a:t>
            </a:r>
            <a:r>
              <a:rPr lang="en-US" sz="2400" dirty="0" smtClean="0"/>
              <a:t>realization</a:t>
            </a:r>
            <a:endParaRPr lang="en-US" sz="24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211</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xmlns="" val="475942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212</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the purpose of the business case.</a:t>
            </a:r>
          </a:p>
          <a:p>
            <a:pPr>
              <a:lnSpc>
                <a:spcPct val="115000"/>
              </a:lnSpc>
            </a:pPr>
            <a:r>
              <a:rPr lang="en-GB" dirty="0">
                <a:ea typeface="Calibri"/>
              </a:rPr>
              <a:t>Contents of the business case</a:t>
            </a:r>
          </a:p>
          <a:p>
            <a:pPr>
              <a:lnSpc>
                <a:spcPct val="115000"/>
              </a:lnSpc>
            </a:pPr>
            <a:r>
              <a:rPr lang="en-GB" dirty="0">
                <a:ea typeface="Calibri"/>
              </a:rPr>
              <a:t>Practical use of the business case</a:t>
            </a:r>
          </a:p>
          <a:p>
            <a:pPr>
              <a:lnSpc>
                <a:spcPct val="115000"/>
              </a:lnSpc>
            </a:pPr>
            <a:r>
              <a:rPr lang="en-GB" dirty="0">
                <a:ea typeface="Calibri"/>
              </a:rPr>
              <a:t>Investment Appraisal techniques</a:t>
            </a:r>
          </a:p>
          <a:p>
            <a:pPr>
              <a:lnSpc>
                <a:spcPct val="115000"/>
              </a:lnSpc>
            </a:pPr>
            <a:r>
              <a:rPr lang="en-GB" dirty="0">
                <a:ea typeface="Calibri"/>
              </a:rPr>
              <a:t>Calculating Valuation</a:t>
            </a:r>
          </a:p>
          <a:p>
            <a:pPr>
              <a:lnSpc>
                <a:spcPct val="115000"/>
              </a:lnSpc>
            </a:pPr>
            <a:r>
              <a:rPr lang="en-GB" dirty="0">
                <a:ea typeface="Calibri"/>
              </a:rPr>
              <a:t>Understanding Benefits</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052693487"/>
      </p:ext>
    </p:extLst>
  </p:cSld>
  <p:clrMapOvr>
    <a:masterClrMapping/>
  </p:clrMapOvr>
  <p:transition spd="slow"/>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Requirements Management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214</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Requirements Management</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04757212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8</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342900" indent="-342900">
                        <a:lnSpc>
                          <a:spcPct val="115000"/>
                        </a:lnSpc>
                        <a:spcAft>
                          <a:spcPts val="0"/>
                        </a:spcAft>
                        <a:buFont typeface="+mj-lt"/>
                        <a:buAutoNum type="arabicPeriod"/>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Requirements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1" dirty="0" smtClean="0">
                          <a:solidFill>
                            <a:schemeClr val="tx1"/>
                          </a:solidFill>
                          <a:latin typeface="Helvetica"/>
                          <a:ea typeface="Calibri"/>
                          <a:cs typeface="Helvetica"/>
                        </a:rPr>
                        <a:t>The importance</a:t>
                      </a:r>
                      <a:r>
                        <a:rPr lang="en-GB" sz="1600" b="1" baseline="0" dirty="0" smtClean="0">
                          <a:solidFill>
                            <a:schemeClr val="tx1"/>
                          </a:solidFill>
                          <a:latin typeface="Helvetica"/>
                          <a:ea typeface="Calibri"/>
                          <a:cs typeface="Helvetica"/>
                        </a:rPr>
                        <a:t> of requirements management</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Requirements and Definition</a:t>
                      </a:r>
                      <a:endParaRPr lang="en-GB" sz="1600" b="1" dirty="0" smtClean="0">
                        <a:solidFill>
                          <a:schemeClr val="tx1"/>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Understand requirements</a:t>
                      </a:r>
                      <a:r>
                        <a:rPr lang="en-GB" sz="1600" baseline="0" dirty="0" smtClean="0">
                          <a:solidFill>
                            <a:schemeClr val="tx2"/>
                          </a:solidFill>
                          <a:latin typeface="Helvetica"/>
                          <a:ea typeface="Calibri"/>
                          <a:cs typeface="Helvetica"/>
                        </a:rPr>
                        <a:t> management, and preferred practices.</a:t>
                      </a:r>
                      <a:endParaRPr lang="en-GB" sz="1600" dirty="0" smtClean="0">
                        <a:solidFill>
                          <a:schemeClr val="tx2"/>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215</a:t>
            </a:fld>
            <a:endParaRPr lang="en-US" dirty="0"/>
          </a:p>
        </p:txBody>
      </p:sp>
      <p:sp>
        <p:nvSpPr>
          <p:cNvPr id="4" name="Title 3"/>
          <p:cNvSpPr>
            <a:spLocks noGrp="1"/>
          </p:cNvSpPr>
          <p:nvPr>
            <p:ph type="title"/>
          </p:nvPr>
        </p:nvSpPr>
        <p:spPr/>
        <p:txBody>
          <a:bodyPr/>
          <a:lstStyle/>
          <a:p>
            <a:r>
              <a:rPr lang="en-US" sz="2400" dirty="0" smtClean="0"/>
              <a:t>Poor Requirements = Poor Performance</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err="1" smtClean="0"/>
              <a:t>Dilbert.com</a:t>
            </a:r>
            <a:endParaRPr lang="en-US" dirty="0"/>
          </a:p>
        </p:txBody>
      </p:sp>
    </p:spTree>
    <p:extLst>
      <p:ext uri="{BB962C8B-B14F-4D97-AF65-F5344CB8AC3E}">
        <p14:creationId xmlns:p14="http://schemas.microsoft.com/office/powerpoint/2010/main" xmlns="" val="5772374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lstStyle/>
          <a:p>
            <a:r>
              <a:rPr lang="en-US" dirty="0" smtClean="0">
                <a:solidFill>
                  <a:srgbClr val="000000"/>
                </a:solidFill>
              </a:rPr>
              <a:t>What is 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216</a:t>
            </a:fld>
            <a:endParaRPr lang="en-US" dirty="0"/>
          </a:p>
        </p:txBody>
      </p:sp>
      <p:sp>
        <p:nvSpPr>
          <p:cNvPr id="5" name="Content Placeholder 4"/>
          <p:cNvSpPr>
            <a:spLocks noGrp="1"/>
          </p:cNvSpPr>
          <p:nvPr>
            <p:ph idx="1"/>
          </p:nvPr>
        </p:nvSpPr>
        <p:spPr>
          <a:xfrm>
            <a:off x="228600" y="1524000"/>
            <a:ext cx="5334000" cy="3809999"/>
          </a:xfrm>
        </p:spPr>
        <p:txBody>
          <a:bodyPr>
            <a:normAutofit fontScale="92500"/>
          </a:bodyPr>
          <a:lstStyle/>
          <a:p>
            <a:pPr indent="0">
              <a:buNone/>
            </a:pPr>
            <a:r>
              <a:rPr lang="en-GB" sz="2600" b="1" dirty="0"/>
              <a:t>Requirements management </a:t>
            </a:r>
            <a:r>
              <a:rPr lang="en-GB" sz="2600" dirty="0"/>
              <a:t>is the process of capturing, analysing and testing the documented statement of stakeholder and user wants and needs.</a:t>
            </a:r>
          </a:p>
          <a:p>
            <a:pPr indent="0">
              <a:buNone/>
            </a:pPr>
            <a:r>
              <a:rPr lang="en-GB" sz="2600" dirty="0"/>
              <a:t>Requirements are a statement of the need that a project has to satisfy, and should </a:t>
            </a:r>
            <a:r>
              <a:rPr lang="en-GB" sz="2600" dirty="0" smtClean="0"/>
              <a:t>be comprehensive</a:t>
            </a:r>
            <a:r>
              <a:rPr lang="en-GB" sz="2600" dirty="0"/>
              <a:t>, clear, well structured, traceable and testable.</a:t>
            </a:r>
          </a:p>
          <a:p>
            <a:pPr marL="0" indent="0">
              <a:buNone/>
            </a:pPr>
            <a:endParaRPr lang="en-US" dirty="0"/>
          </a:p>
        </p:txBody>
      </p:sp>
      <p:sp>
        <p:nvSpPr>
          <p:cNvPr id="3" name="TextBox 2"/>
          <p:cNvSpPr txBox="1"/>
          <p:nvPr/>
        </p:nvSpPr>
        <p:spPr>
          <a:xfrm>
            <a:off x="3048000" y="5105400"/>
            <a:ext cx="2066566" cy="369332"/>
          </a:xfrm>
          <a:prstGeom prst="rect">
            <a:avLst/>
          </a:prstGeom>
          <a:noFill/>
        </p:spPr>
        <p:txBody>
          <a:bodyPr wrap="none" rtlCol="0">
            <a:spAutoFit/>
          </a:bodyPr>
          <a:lstStyle/>
          <a:p>
            <a:r>
              <a:rPr lang="en-US" dirty="0" smtClean="0"/>
              <a:t>APM </a:t>
            </a:r>
            <a:r>
              <a:rPr lang="en-US" dirty="0" err="1" smtClean="0"/>
              <a:t>BoK</a:t>
            </a:r>
            <a:r>
              <a:rPr lang="en-US" dirty="0" smtClean="0"/>
              <a:t> 5</a:t>
            </a:r>
            <a:r>
              <a:rPr lang="en-US" baseline="30000" dirty="0" smtClean="0"/>
              <a:t>th</a:t>
            </a:r>
            <a:r>
              <a:rPr lang="en-US" dirty="0" smtClean="0"/>
              <a:t> Edition</a:t>
            </a:r>
            <a:endParaRPr lang="en-US" dirty="0"/>
          </a:p>
        </p:txBody>
      </p:sp>
      <p:sp>
        <p:nvSpPr>
          <p:cNvPr id="6" name="TextBox 5"/>
          <p:cNvSpPr txBox="1"/>
          <p:nvPr/>
        </p:nvSpPr>
        <p:spPr>
          <a:xfrm>
            <a:off x="6477000" y="1676400"/>
            <a:ext cx="2438400" cy="2677656"/>
          </a:xfrm>
          <a:prstGeom prst="rect">
            <a:avLst/>
          </a:prstGeom>
          <a:noFill/>
        </p:spPr>
        <p:txBody>
          <a:bodyPr wrap="square" rtlCol="0">
            <a:spAutoFit/>
          </a:bodyPr>
          <a:lstStyle/>
          <a:p>
            <a:r>
              <a:rPr lang="en-US" sz="9600" dirty="0" smtClean="0">
                <a:solidFill>
                  <a:schemeClr val="accent3"/>
                </a:solidFill>
              </a:rPr>
              <a:t>47% </a:t>
            </a:r>
          </a:p>
          <a:p>
            <a:r>
              <a:rPr lang="en-US" dirty="0" smtClean="0"/>
              <a:t>of unsuccessful projects </a:t>
            </a:r>
          </a:p>
          <a:p>
            <a:r>
              <a:rPr lang="en-US" dirty="0" smtClean="0"/>
              <a:t>fail to meet goals due to poor requirements management</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xmlns="" val="159051261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The stakeholders’ and users’ wants and needs</a:t>
            </a:r>
          </a:p>
          <a:p>
            <a:r>
              <a:rPr lang="en-GB" dirty="0"/>
              <a:t>They state ‘What’ is required </a:t>
            </a:r>
            <a:r>
              <a:rPr lang="en-GB" u="sng" dirty="0"/>
              <a:t>NOT</a:t>
            </a:r>
            <a:r>
              <a:rPr lang="en-GB" dirty="0"/>
              <a:t> ‘How’ it is to be achieved</a:t>
            </a:r>
          </a:p>
          <a:p>
            <a:r>
              <a:rPr lang="en-GB" dirty="0"/>
              <a:t>They contain acceptance criteria</a:t>
            </a:r>
          </a:p>
          <a:p>
            <a:r>
              <a:rPr lang="en-GB" dirty="0"/>
              <a:t>They provide a measure against which project success can be judged</a:t>
            </a:r>
          </a:p>
          <a:p>
            <a:r>
              <a:rPr lang="en-GB" dirty="0"/>
              <a:t>High-level requirements are documented during the Concept phase of the life cycle</a:t>
            </a:r>
          </a:p>
          <a:p>
            <a:r>
              <a:rPr lang="en-GB" dirty="0"/>
              <a:t>They are further developed and agreed during the Definition </a:t>
            </a:r>
            <a:r>
              <a:rPr lang="en-GB" dirty="0" smtClean="0"/>
              <a:t>phase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217</a:t>
            </a:fld>
            <a:endParaRPr lang="en-US" dirty="0"/>
          </a:p>
        </p:txBody>
      </p:sp>
      <p:sp>
        <p:nvSpPr>
          <p:cNvPr id="4" name="Title 3"/>
          <p:cNvSpPr>
            <a:spLocks noGrp="1"/>
          </p:cNvSpPr>
          <p:nvPr>
            <p:ph type="title"/>
          </p:nvPr>
        </p:nvSpPr>
        <p:spPr/>
        <p:txBody>
          <a:bodyPr/>
          <a:lstStyle/>
          <a:p>
            <a:r>
              <a:rPr lang="en-US" dirty="0" smtClean="0"/>
              <a:t>What Are Requirements?</a:t>
            </a:r>
            <a:endParaRPr lang="en-US" dirty="0"/>
          </a:p>
        </p:txBody>
      </p:sp>
    </p:spTree>
    <p:extLst>
      <p:ext uri="{BB962C8B-B14F-4D97-AF65-F5344CB8AC3E}">
        <p14:creationId xmlns:p14="http://schemas.microsoft.com/office/powerpoint/2010/main" xmlns="" val="5569832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2"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27"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15" cy="407"/>
            </a:xfrm>
            <a:prstGeom prst="rect">
              <a:avLst/>
            </a:prstGeom>
            <a:noFill/>
            <a:ln w="9525">
              <a:noFill/>
              <a:miter lim="800000"/>
              <a:headEnd/>
              <a:tailEnd/>
            </a:ln>
            <a:effectLst/>
          </p:spPr>
          <p:txBody>
            <a:bodyPr wrap="none">
              <a:spAutoFit/>
            </a:bodyPr>
            <a:lstStyle/>
            <a:p>
              <a:r>
                <a:rPr lang="en-GB" b="1" dirty="0" smtClean="0">
                  <a:solidFill>
                    <a:schemeClr val="bg1"/>
                  </a:solidFill>
                  <a:latin typeface="+mn-lt"/>
                </a:rPr>
                <a:t>Benefits </a:t>
              </a:r>
            </a:p>
            <a:p>
              <a:r>
                <a:rPr lang="en-GB" b="1" dirty="0" smtClean="0">
                  <a:solidFill>
                    <a:schemeClr val="bg1"/>
                  </a:solidFill>
                  <a:latin typeface="+mn-lt"/>
                </a:rPr>
                <a:t>Realization</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218</a:t>
            </a:fld>
            <a:endParaRPr lang="en-US" dirty="0"/>
          </a:p>
        </p:txBody>
      </p:sp>
    </p:spTree>
    <p:extLst>
      <p:ext uri="{BB962C8B-B14F-4D97-AF65-F5344CB8AC3E}">
        <p14:creationId xmlns:p14="http://schemas.microsoft.com/office/powerpoint/2010/main" xmlns="" val="33658481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219</a:t>
            </a:fld>
            <a:endParaRPr lang="en-US" dirty="0"/>
          </a:p>
        </p:txBody>
      </p:sp>
      <p:sp>
        <p:nvSpPr>
          <p:cNvPr id="4" name="Title 3"/>
          <p:cNvSpPr>
            <a:spLocks noGrp="1"/>
          </p:cNvSpPr>
          <p:nvPr>
            <p:ph type="title"/>
          </p:nvPr>
        </p:nvSpPr>
        <p:spPr/>
        <p:txBody>
          <a:bodyPr/>
          <a:lstStyle/>
          <a:p>
            <a:r>
              <a:rPr lang="en-US" dirty="0" smtClean="0"/>
              <a:t>Requirements Structuring</a:t>
            </a:r>
            <a:endParaRPr lang="en-US" dirty="0"/>
          </a:p>
        </p:txBody>
      </p:sp>
      <p:sp>
        <p:nvSpPr>
          <p:cNvPr id="5" name="Content Placeholder 2"/>
          <p:cNvSpPr>
            <a:spLocks noGrp="1"/>
          </p:cNvSpPr>
          <p:nvPr>
            <p:ph idx="1"/>
          </p:nvPr>
        </p:nvSpPr>
        <p:spPr>
          <a:xfrm>
            <a:off x="457200" y="1371600"/>
            <a:ext cx="8229600" cy="4343400"/>
          </a:xfrm>
        </p:spPr>
        <p:txBody>
          <a:bodyPr>
            <a:normAutofit fontScale="85000" lnSpcReduction="20000"/>
          </a:bodyPr>
          <a:lstStyle/>
          <a:p>
            <a:pPr marL="0" indent="0">
              <a:buNone/>
            </a:pPr>
            <a:r>
              <a:rPr lang="en-GB" sz="2800" dirty="0" smtClean="0"/>
              <a:t>Factors used to structure the construct of the requirements:</a:t>
            </a:r>
          </a:p>
          <a:p>
            <a:r>
              <a:rPr lang="en-GB" dirty="0" smtClean="0"/>
              <a:t>Value</a:t>
            </a:r>
          </a:p>
          <a:p>
            <a:pPr lvl="1"/>
            <a:r>
              <a:rPr lang="en-GB" sz="2200" dirty="0" smtClean="0"/>
              <a:t>The size of the benefit from each requirement</a:t>
            </a:r>
          </a:p>
          <a:p>
            <a:r>
              <a:rPr lang="en-GB" dirty="0" smtClean="0"/>
              <a:t>Priority</a:t>
            </a:r>
          </a:p>
          <a:p>
            <a:pPr lvl="1"/>
            <a:r>
              <a:rPr lang="en-GB" sz="2200" dirty="0" smtClean="0"/>
              <a:t>Stakeholders agree the priority order</a:t>
            </a:r>
          </a:p>
          <a:p>
            <a:r>
              <a:rPr lang="en-GB" dirty="0" smtClean="0"/>
              <a:t>Time</a:t>
            </a:r>
          </a:p>
          <a:p>
            <a:pPr lvl="1"/>
            <a:r>
              <a:rPr lang="en-GB" sz="2200" dirty="0" smtClean="0"/>
              <a:t>Deadlines for each requirement</a:t>
            </a:r>
          </a:p>
          <a:p>
            <a:r>
              <a:rPr lang="en-GB" dirty="0" smtClean="0"/>
              <a:t>Process</a:t>
            </a:r>
          </a:p>
          <a:p>
            <a:pPr lvl="1"/>
            <a:r>
              <a:rPr lang="en-GB" sz="2200" dirty="0" smtClean="0"/>
              <a:t>The way the solution is to be built, by which sub-contractors</a:t>
            </a:r>
          </a:p>
          <a:p>
            <a:r>
              <a:rPr lang="en-GB" sz="2400" dirty="0" smtClean="0"/>
              <a:t>Impact</a:t>
            </a:r>
          </a:p>
          <a:p>
            <a:pPr lvl="1"/>
            <a:r>
              <a:rPr lang="en-GB" sz="2200" dirty="0" smtClean="0"/>
              <a:t>The P5* impact that the requirement has </a:t>
            </a:r>
          </a:p>
          <a:p>
            <a:pPr lvl="2"/>
            <a:endParaRPr lang="en-GB" sz="2000" dirty="0"/>
          </a:p>
          <a:p>
            <a:pPr marL="114300" indent="0">
              <a:buNone/>
            </a:pPr>
            <a:r>
              <a:rPr lang="en-GB" sz="1400" dirty="0" smtClean="0"/>
              <a:t>*Sustainability Impact - People, Planet, Profit, Project Process and Resulting Product</a:t>
            </a:r>
            <a:endParaRPr lang="en-GB" sz="1400" dirty="0"/>
          </a:p>
        </p:txBody>
      </p:sp>
    </p:spTree>
    <p:extLst>
      <p:ext uri="{BB962C8B-B14F-4D97-AF65-F5344CB8AC3E}">
        <p14:creationId xmlns:p14="http://schemas.microsoft.com/office/powerpoint/2010/main" xmlns="" val="923391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3" name="2 Marcador de número de diapositiva"/>
          <p:cNvSpPr>
            <a:spLocks noGrp="1"/>
          </p:cNvSpPr>
          <p:nvPr>
            <p:ph type="sldNum" sz="quarter" idx="12"/>
          </p:nvPr>
        </p:nvSpPr>
        <p:spPr/>
        <p:txBody>
          <a:bodyPr/>
          <a:lstStyle/>
          <a:p>
            <a:fld id="{4BE819A1-3DD8-4179-BFD0-BF7D359F8DBD}" type="slidenum">
              <a:rPr lang="en-US" smtClean="0"/>
              <a:pPr/>
              <a:t>22</a:t>
            </a:fld>
            <a:endParaRPr lang="en-US" dirty="0"/>
          </a:p>
        </p:txBody>
      </p:sp>
      <p:sp>
        <p:nvSpPr>
          <p:cNvPr id="4" name="3 Título"/>
          <p:cNvSpPr>
            <a:spLocks noGrp="1"/>
          </p:cNvSpPr>
          <p:nvPr>
            <p:ph type="title"/>
          </p:nvPr>
        </p:nvSpPr>
        <p:spPr/>
        <p:txBody>
          <a:bodyPr vert="horz" lIns="91440" tIns="45720" rIns="91440" bIns="45720" rtlCol="0" anchor="ctr">
            <a:normAutofit/>
          </a:bodyPr>
          <a:lstStyle/>
          <a:p>
            <a:r>
              <a:rPr lang="es-ES" dirty="0" err="1" smtClean="0">
                <a:solidFill>
                  <a:srgbClr val="000000"/>
                </a:solidFill>
              </a:rPr>
              <a:t>The</a:t>
            </a:r>
            <a:r>
              <a:rPr lang="es-ES" dirty="0" smtClean="0">
                <a:solidFill>
                  <a:srgbClr val="000000"/>
                </a:solidFill>
              </a:rPr>
              <a:t> </a:t>
            </a:r>
            <a:r>
              <a:rPr lang="en-US" dirty="0" smtClean="0">
                <a:solidFill>
                  <a:srgbClr val="000000"/>
                </a:solidFill>
              </a:rPr>
              <a:t>earth</a:t>
            </a:r>
            <a:r>
              <a:rPr lang="es-ES" dirty="0" smtClean="0">
                <a:solidFill>
                  <a:srgbClr val="000000"/>
                </a:solidFill>
              </a:rPr>
              <a:t> </a:t>
            </a:r>
            <a:r>
              <a:rPr lang="es-ES" dirty="0" err="1" smtClean="0">
                <a:solidFill>
                  <a:srgbClr val="000000"/>
                </a:solidFill>
              </a:rPr>
              <a:t>system</a:t>
            </a:r>
            <a:r>
              <a:rPr lang="es-ES" dirty="0" smtClean="0">
                <a:solidFill>
                  <a:srgbClr val="000000"/>
                </a:solidFill>
              </a:rPr>
              <a:t> </a:t>
            </a:r>
            <a:r>
              <a:rPr lang="es-ES" dirty="0" err="1" smtClean="0">
                <a:solidFill>
                  <a:srgbClr val="000000"/>
                </a:solidFill>
              </a:rPr>
              <a:t>context</a:t>
            </a:r>
            <a:endParaRPr lang="es-ES" dirty="0">
              <a:solidFill>
                <a:srgbClr val="000000"/>
              </a:solidFill>
            </a:endParaRPr>
          </a:p>
        </p:txBody>
      </p:sp>
      <p:sp>
        <p:nvSpPr>
          <p:cNvPr id="6" name="5 CuadroTexto"/>
          <p:cNvSpPr txBox="1"/>
          <p:nvPr/>
        </p:nvSpPr>
        <p:spPr>
          <a:xfrm>
            <a:off x="4419600" y="3733800"/>
            <a:ext cx="4343400" cy="1754326"/>
          </a:xfrm>
          <a:prstGeom prst="rect">
            <a:avLst/>
          </a:prstGeom>
          <a:noFill/>
        </p:spPr>
        <p:txBody>
          <a:bodyPr wrap="square" rtlCol="0">
            <a:spAutoFit/>
          </a:bodyPr>
          <a:lstStyle/>
          <a:p>
            <a:r>
              <a:rPr lang="en-US" dirty="0" smtClean="0"/>
              <a:t>The 7 billion humans alive today are collectively exploiting the Earth’s resources at accelerating rates and intensities that surpass the capacity of its systems to absorb wastes and neutralize the adverse effects on</a:t>
            </a:r>
          </a:p>
          <a:p>
            <a:r>
              <a:rPr lang="en-US" dirty="0" smtClean="0"/>
              <a:t>the environment. </a:t>
            </a:r>
            <a:endParaRPr lang="es-ES" dirty="0"/>
          </a:p>
        </p:txBody>
      </p:sp>
      <p:sp>
        <p:nvSpPr>
          <p:cNvPr id="7" name="6 CuadroTexto"/>
          <p:cNvSpPr txBox="1"/>
          <p:nvPr/>
        </p:nvSpPr>
        <p:spPr>
          <a:xfrm>
            <a:off x="4343400" y="1600200"/>
            <a:ext cx="4572000" cy="2031325"/>
          </a:xfrm>
          <a:prstGeom prst="rect">
            <a:avLst/>
          </a:prstGeom>
          <a:noFill/>
        </p:spPr>
        <p:txBody>
          <a:bodyPr wrap="square" rtlCol="0">
            <a:spAutoFit/>
          </a:bodyPr>
          <a:lstStyle/>
          <a:p>
            <a:r>
              <a:rPr lang="en-US" dirty="0" smtClean="0"/>
              <a:t>The </a:t>
            </a:r>
            <a:r>
              <a:rPr lang="en-US" b="1" dirty="0" smtClean="0"/>
              <a:t>Earth System </a:t>
            </a:r>
            <a:r>
              <a:rPr lang="en-US" dirty="0" smtClean="0"/>
              <a:t>provides the basis for all human societies and their economic activities. </a:t>
            </a:r>
            <a:r>
              <a:rPr lang="en-US" b="1" dirty="0" smtClean="0">
                <a:solidFill>
                  <a:srgbClr val="00B050"/>
                </a:solidFill>
              </a:rPr>
              <a:t>People need clean air to breathe</a:t>
            </a:r>
            <a:r>
              <a:rPr lang="en-US" dirty="0" smtClean="0">
                <a:solidFill>
                  <a:srgbClr val="00B050"/>
                </a:solidFill>
              </a:rPr>
              <a:t>, </a:t>
            </a:r>
            <a:r>
              <a:rPr lang="en-US" b="1" dirty="0" smtClean="0">
                <a:solidFill>
                  <a:srgbClr val="00B050"/>
                </a:solidFill>
              </a:rPr>
              <a:t>safe water to drink, healthy food to eat, energy to produce and transport goods, and natural resources that provide the raw materials for all these services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smtClean="0">
                <a:solidFill>
                  <a:schemeClr val="bg1">
                    <a:lumMod val="50000"/>
                  </a:schemeClr>
                </a:solidFill>
              </a:rPr>
              <a:t>http://www.unep.org/geo/</a:t>
            </a:r>
            <a:endParaRPr lang="es-ES" sz="1400" dirty="0">
              <a:solidFill>
                <a:schemeClr val="bg1">
                  <a:lumMod val="50000"/>
                </a:schemeClr>
              </a:solidFill>
            </a:endParaRPr>
          </a:p>
        </p:txBody>
      </p:sp>
    </p:spTree>
    <p:extLst>
      <p:ext uri="{BB962C8B-B14F-4D97-AF65-F5344CB8AC3E}">
        <p14:creationId xmlns:p14="http://schemas.microsoft.com/office/powerpoint/2010/main" xmlns="" val="191923669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514350" indent="-514350">
              <a:buFont typeface="+mj-lt"/>
              <a:buAutoNum type="arabicPeriod"/>
            </a:pPr>
            <a:r>
              <a:rPr lang="en-US" dirty="0" smtClean="0">
                <a:solidFill>
                  <a:schemeClr val="tx1">
                    <a:lumMod val="95000"/>
                    <a:lumOff val="5000"/>
                  </a:schemeClr>
                </a:solidFill>
              </a:rPr>
              <a:t>Introduction</a:t>
            </a:r>
            <a:r>
              <a:rPr lang="en-US" dirty="0">
                <a:solidFill>
                  <a:schemeClr val="tx1">
                    <a:lumMod val="95000"/>
                    <a:lumOff val="5000"/>
                  </a:schemeClr>
                </a:solidFill>
              </a:rPr>
              <a:t>	</a:t>
            </a:r>
          </a:p>
          <a:p>
            <a:pPr marL="914400" lvl="1" indent="-514350">
              <a:buFont typeface="+mj-lt"/>
              <a:buAutoNum type="arabicPeriod"/>
            </a:pPr>
            <a:r>
              <a:rPr lang="en-US" dirty="0" smtClean="0">
                <a:solidFill>
                  <a:schemeClr val="tx1">
                    <a:lumMod val="95000"/>
                    <a:lumOff val="5000"/>
                  </a:schemeClr>
                </a:solidFill>
              </a:rPr>
              <a:t>Purpose </a:t>
            </a:r>
            <a:r>
              <a:rPr lang="en-US" dirty="0">
                <a:solidFill>
                  <a:schemeClr val="tx1">
                    <a:lumMod val="95000"/>
                    <a:lumOff val="5000"/>
                  </a:schemeClr>
                </a:solidFill>
              </a:rPr>
              <a:t>of The Requirements Management </a:t>
            </a:r>
            <a:r>
              <a:rPr lang="en-US" dirty="0" smtClean="0">
                <a:solidFill>
                  <a:schemeClr val="tx1">
                    <a:lumMod val="95000"/>
                    <a:lumOff val="5000"/>
                  </a:schemeClr>
                </a:solidFill>
              </a:rPr>
              <a:t>Plan</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a:t>
            </a:r>
            <a:r>
              <a:rPr lang="en-US" dirty="0">
                <a:solidFill>
                  <a:schemeClr val="tx1">
                    <a:lumMod val="95000"/>
                    <a:lumOff val="5000"/>
                  </a:schemeClr>
                </a:solidFill>
              </a:rPr>
              <a:t>Management </a:t>
            </a:r>
            <a:r>
              <a:rPr lang="en-US" dirty="0" smtClean="0">
                <a:solidFill>
                  <a:schemeClr val="tx1">
                    <a:lumMod val="95000"/>
                    <a:lumOff val="5000"/>
                  </a:schemeClr>
                </a:solidFill>
              </a:rPr>
              <a:t>Overview</a:t>
            </a:r>
          </a:p>
          <a:p>
            <a:pPr marL="914400" lvl="1" indent="-514350">
              <a:buFont typeface="+mj-lt"/>
              <a:buAutoNum type="arabicPeriod"/>
            </a:pPr>
            <a:r>
              <a:rPr lang="en-US" dirty="0" smtClean="0">
                <a:solidFill>
                  <a:schemeClr val="tx1">
                    <a:lumMod val="95000"/>
                    <a:lumOff val="5000"/>
                  </a:schemeClr>
                </a:solidFill>
              </a:rPr>
              <a:t>Organization</a:t>
            </a:r>
            <a:r>
              <a:rPr lang="en-US" dirty="0">
                <a:solidFill>
                  <a:schemeClr val="tx1">
                    <a:lumMod val="95000"/>
                    <a:lumOff val="5000"/>
                  </a:schemeClr>
                </a:solidFill>
              </a:rPr>
              <a:t>, Responsibilities, and </a:t>
            </a:r>
            <a:r>
              <a:rPr lang="en-US" dirty="0" smtClean="0">
                <a:solidFill>
                  <a:schemeClr val="tx1">
                    <a:lumMod val="95000"/>
                    <a:lumOff val="5000"/>
                  </a:schemeClr>
                </a:solidFill>
              </a:rPr>
              <a:t>Interfaces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Tools</a:t>
            </a:r>
            <a:r>
              <a:rPr lang="en-US" dirty="0">
                <a:solidFill>
                  <a:schemeClr val="tx1">
                    <a:lumMod val="95000"/>
                    <a:lumOff val="5000"/>
                  </a:schemeClr>
                </a:solidFill>
              </a:rPr>
              <a:t>, Environment, and </a:t>
            </a:r>
            <a:r>
              <a:rPr lang="en-US" dirty="0" smtClean="0">
                <a:solidFill>
                  <a:schemeClr val="tx1">
                    <a:lumMod val="95000"/>
                    <a:lumOff val="5000"/>
                  </a:schemeClr>
                </a:solidFill>
              </a:rPr>
              <a:t>Infrastructure</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Management</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Assumptions</a:t>
            </a:r>
            <a:r>
              <a:rPr lang="en-US" dirty="0">
                <a:solidFill>
                  <a:schemeClr val="tx1">
                    <a:lumMod val="95000"/>
                    <a:lumOff val="5000"/>
                  </a:schemeClr>
                </a:solidFill>
              </a:rPr>
              <a:t>/</a:t>
            </a:r>
            <a:r>
              <a:rPr lang="en-US" dirty="0" smtClean="0">
                <a:solidFill>
                  <a:schemeClr val="tx1">
                    <a:lumMod val="95000"/>
                    <a:lumOff val="5000"/>
                  </a:schemeClr>
                </a:solidFill>
              </a:rPr>
              <a:t>Constraints (Sustainability Impacts)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Definition</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Traceability</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Workflows </a:t>
            </a:r>
            <a:r>
              <a:rPr lang="en-US" dirty="0">
                <a:solidFill>
                  <a:schemeClr val="tx1">
                    <a:lumMod val="95000"/>
                    <a:lumOff val="5000"/>
                  </a:schemeClr>
                </a:solidFill>
              </a:rPr>
              <a:t>and </a:t>
            </a:r>
            <a:r>
              <a:rPr lang="en-US" dirty="0" smtClean="0">
                <a:solidFill>
                  <a:schemeClr val="tx1">
                    <a:lumMod val="95000"/>
                    <a:lumOff val="5000"/>
                  </a:schemeClr>
                </a:solidFill>
              </a:rPr>
              <a:t>Activities</a:t>
            </a:r>
          </a:p>
          <a:p>
            <a:pPr marL="514350" indent="-514350">
              <a:buFont typeface="+mj-lt"/>
              <a:buAutoNum type="arabicPeriod"/>
            </a:pPr>
            <a:r>
              <a:rPr lang="en-US" dirty="0" smtClean="0">
                <a:solidFill>
                  <a:schemeClr val="tx1">
                    <a:lumMod val="95000"/>
                    <a:lumOff val="5000"/>
                  </a:schemeClr>
                </a:solidFill>
              </a:rPr>
              <a:t>Change Management</a:t>
            </a:r>
          </a:p>
          <a:p>
            <a:pPr marL="514350" indent="-514350">
              <a:buFont typeface="+mj-lt"/>
              <a:buAutoNum type="arabicPeriod"/>
            </a:pPr>
            <a:r>
              <a:rPr lang="en-US" dirty="0" smtClean="0">
                <a:solidFill>
                  <a:schemeClr val="tx1">
                    <a:lumMod val="95000"/>
                    <a:lumOff val="5000"/>
                  </a:schemeClr>
                </a:solidFill>
              </a:rPr>
              <a:t>Key Terms</a:t>
            </a:r>
            <a:endParaRPr lang="en-US" dirty="0">
              <a:solidFill>
                <a:schemeClr val="tx1">
                  <a:lumMod val="95000"/>
                  <a:lumOff val="5000"/>
                </a:schemeClr>
              </a:solidFill>
            </a:endParaRPr>
          </a:p>
          <a:p>
            <a:pPr marL="514350" indent="-514350">
              <a:buFont typeface="+mj-lt"/>
              <a:buAutoNum type="arabicPeriod"/>
            </a:pPr>
            <a:r>
              <a:rPr lang="en-US" dirty="0">
                <a:solidFill>
                  <a:schemeClr val="tx1">
                    <a:lumMod val="95000"/>
                    <a:lumOff val="5000"/>
                  </a:schemeClr>
                </a:solidFill>
              </a:rPr>
              <a:t>Requirements Management Plan </a:t>
            </a:r>
            <a:r>
              <a:rPr lang="en-US" dirty="0" smtClean="0">
                <a:solidFill>
                  <a:schemeClr val="tx1">
                    <a:lumMod val="95000"/>
                    <a:lumOff val="5000"/>
                  </a:schemeClr>
                </a:solidFill>
              </a:rPr>
              <a:t>Approval Page</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220</a:t>
            </a:fld>
            <a:endParaRPr lang="en-US" dirty="0"/>
          </a:p>
        </p:txBody>
      </p:sp>
      <p:sp>
        <p:nvSpPr>
          <p:cNvPr id="4" name="Title 3"/>
          <p:cNvSpPr>
            <a:spLocks noGrp="1"/>
          </p:cNvSpPr>
          <p:nvPr>
            <p:ph type="title"/>
          </p:nvPr>
        </p:nvSpPr>
        <p:spPr/>
        <p:txBody>
          <a:bodyPr>
            <a:normAutofit fontScale="90000"/>
          </a:bodyPr>
          <a:lstStyle/>
          <a:p>
            <a:r>
              <a:rPr lang="en-US" dirty="0" smtClean="0"/>
              <a:t>Elements of a Requirements Management Plan</a:t>
            </a:r>
            <a:endParaRPr lang="en-US" dirty="0"/>
          </a:p>
        </p:txBody>
      </p:sp>
    </p:spTree>
    <p:extLst>
      <p:ext uri="{BB962C8B-B14F-4D97-AF65-F5344CB8AC3E}">
        <p14:creationId xmlns:p14="http://schemas.microsoft.com/office/powerpoint/2010/main" xmlns="" val="17308804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Active Listening and Communication Skills</a:t>
            </a:r>
          </a:p>
          <a:p>
            <a:r>
              <a:rPr lang="en-US" dirty="0" smtClean="0"/>
              <a:t>Interpreting and articulating requirements, their alignment to organizational strategic goals and principles</a:t>
            </a:r>
          </a:p>
          <a:p>
            <a:r>
              <a:rPr lang="en-US" dirty="0" smtClean="0"/>
              <a:t>Navigating ambiguity </a:t>
            </a:r>
          </a:p>
          <a:p>
            <a:r>
              <a:rPr lang="en-US" dirty="0" smtClean="0"/>
              <a:t>Active Engagement of Stakeholders</a:t>
            </a:r>
          </a:p>
          <a:p>
            <a:r>
              <a:rPr lang="en-US" dirty="0" smtClean="0"/>
              <a:t>Understanding the Need “You gave me what I asked for but not what I needed.”</a:t>
            </a:r>
          </a:p>
          <a:p>
            <a:r>
              <a:rPr lang="en-US" dirty="0" smtClean="0"/>
              <a:t>Clearly defined and functioning change control </a:t>
            </a:r>
          </a:p>
          <a:p>
            <a:r>
              <a:rPr lang="en-US" dirty="0" smtClean="0"/>
              <a:t>Ability to articulate the business value of the requirement</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221</a:t>
            </a:fld>
            <a:endParaRPr lang="en-US" dirty="0"/>
          </a:p>
        </p:txBody>
      </p:sp>
      <p:sp>
        <p:nvSpPr>
          <p:cNvPr id="4" name="Title 3"/>
          <p:cNvSpPr>
            <a:spLocks noGrp="1"/>
          </p:cNvSpPr>
          <p:nvPr>
            <p:ph type="title"/>
          </p:nvPr>
        </p:nvSpPr>
        <p:spPr/>
        <p:txBody>
          <a:bodyPr>
            <a:normAutofit fontScale="90000"/>
          </a:bodyPr>
          <a:lstStyle/>
          <a:p>
            <a:r>
              <a:rPr lang="en-US" dirty="0" smtClean="0"/>
              <a:t>Important Skills For Requirements Management</a:t>
            </a:r>
            <a:endParaRPr lang="en-US" dirty="0"/>
          </a:p>
        </p:txBody>
      </p:sp>
    </p:spTree>
    <p:extLst>
      <p:ext uri="{BB962C8B-B14F-4D97-AF65-F5344CB8AC3E}">
        <p14:creationId xmlns:p14="http://schemas.microsoft.com/office/powerpoint/2010/main" xmlns="" val="10950644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6400800" cy="838200"/>
          </a:xfrm>
        </p:spPr>
        <p:txBody>
          <a:bodyPr/>
          <a:lstStyle/>
          <a:p>
            <a:pPr eaLnBrk="1" hangingPunct="1"/>
            <a:r>
              <a:rPr lang="en-GB" altLang="en-US" dirty="0" smtClean="0"/>
              <a:t>The study of why things go wrong</a:t>
            </a:r>
          </a:p>
        </p:txBody>
      </p:sp>
      <p:sp>
        <p:nvSpPr>
          <p:cNvPr id="103427" name="Rectangle 3"/>
          <p:cNvSpPr>
            <a:spLocks noGrp="1" noChangeArrowheads="1"/>
          </p:cNvSpPr>
          <p:nvPr>
            <p:ph type="body" idx="1"/>
          </p:nvPr>
        </p:nvSpPr>
        <p:spPr>
          <a:xfrm>
            <a:off x="381000" y="1322388"/>
            <a:ext cx="8353425" cy="5002212"/>
          </a:xfrm>
        </p:spPr>
        <p:txBody>
          <a:bodyPr>
            <a:normAutofit fontScale="77500" lnSpcReduction="20000"/>
          </a:bodyPr>
          <a:lstStyle/>
          <a:p>
            <a:pPr marL="0" indent="0" eaLnBrk="1" hangingPunct="1">
              <a:lnSpc>
                <a:spcPct val="90000"/>
              </a:lnSpc>
              <a:buNone/>
              <a:defRPr/>
            </a:pPr>
            <a:r>
              <a:rPr lang="en-GB" sz="1500" dirty="0" smtClean="0"/>
              <a:t>If </a:t>
            </a:r>
            <a:r>
              <a:rPr lang="en-GB" sz="1500" dirty="0"/>
              <a:t>you don’t know what you </a:t>
            </a:r>
            <a:r>
              <a:rPr lang="en-GB" sz="1500" dirty="0" smtClean="0"/>
              <a:t>want,</a:t>
            </a:r>
          </a:p>
          <a:p>
            <a:pPr eaLnBrk="1" hangingPunct="1">
              <a:lnSpc>
                <a:spcPct val="90000"/>
              </a:lnSpc>
              <a:defRPr/>
            </a:pPr>
            <a:r>
              <a:rPr lang="en-GB" sz="1500" dirty="0" smtClean="0"/>
              <a:t>or </a:t>
            </a:r>
            <a:r>
              <a:rPr lang="en-GB" sz="1500" dirty="0"/>
              <a:t>what you want keeps changing; </a:t>
            </a:r>
            <a:endParaRPr lang="en-GB" sz="1500" dirty="0" smtClean="0"/>
          </a:p>
          <a:p>
            <a:pPr eaLnBrk="1" hangingPunct="1">
              <a:lnSpc>
                <a:spcPct val="90000"/>
              </a:lnSpc>
              <a:defRPr/>
            </a:pPr>
            <a:r>
              <a:rPr lang="en-GB" sz="1500" dirty="0" smtClean="0"/>
              <a:t>or </a:t>
            </a:r>
            <a:r>
              <a:rPr lang="en-GB" sz="1500" dirty="0"/>
              <a:t>you can’t commit the required money to the project; </a:t>
            </a:r>
            <a:endParaRPr lang="en-GB" sz="1500" dirty="0" smtClean="0"/>
          </a:p>
          <a:p>
            <a:pPr eaLnBrk="1" hangingPunct="1">
              <a:lnSpc>
                <a:spcPct val="90000"/>
              </a:lnSpc>
              <a:defRPr/>
            </a:pPr>
            <a:r>
              <a:rPr lang="en-GB" sz="1500" dirty="0" smtClean="0"/>
              <a:t>or </a:t>
            </a:r>
            <a:r>
              <a:rPr lang="en-GB" sz="1500" dirty="0"/>
              <a:t>you don’t have anyone in charge of the project, </a:t>
            </a:r>
            <a:endParaRPr lang="en-GB" sz="1500" dirty="0" smtClean="0"/>
          </a:p>
          <a:p>
            <a:pPr eaLnBrk="1" hangingPunct="1">
              <a:lnSpc>
                <a:spcPct val="90000"/>
              </a:lnSpc>
              <a:defRPr/>
            </a:pPr>
            <a:r>
              <a:rPr lang="en-GB" sz="1500" dirty="0" smtClean="0"/>
              <a:t>or </a:t>
            </a:r>
            <a:r>
              <a:rPr lang="en-GB" sz="1500" dirty="0"/>
              <a:t>you keep changing the person in </a:t>
            </a:r>
            <a:r>
              <a:rPr lang="en-GB" sz="1500" dirty="0" smtClean="0"/>
              <a:t>charge,</a:t>
            </a:r>
          </a:p>
          <a:p>
            <a:pPr eaLnBrk="1" hangingPunct="1">
              <a:lnSpc>
                <a:spcPct val="90000"/>
              </a:lnSpc>
              <a:defRPr/>
            </a:pPr>
            <a:r>
              <a:rPr lang="en-GB" sz="1500" dirty="0" smtClean="0"/>
              <a:t>or </a:t>
            </a:r>
            <a:r>
              <a:rPr lang="en-GB" sz="1500" dirty="0"/>
              <a:t>the person </a:t>
            </a:r>
            <a:r>
              <a:rPr lang="en-GB" sz="1500" dirty="0" smtClean="0"/>
              <a:t>who</a:t>
            </a:r>
          </a:p>
          <a:p>
            <a:pPr eaLnBrk="1" hangingPunct="1">
              <a:lnSpc>
                <a:spcPct val="90000"/>
              </a:lnSpc>
              <a:defRPr/>
            </a:pPr>
            <a:r>
              <a:rPr lang="en-GB" sz="1500" dirty="0" smtClean="0"/>
              <a:t>is </a:t>
            </a:r>
            <a:r>
              <a:rPr lang="en-GB" sz="1500" dirty="0"/>
              <a:t>supposed to be in charge doesn’t really call the </a:t>
            </a:r>
            <a:r>
              <a:rPr lang="en-GB" sz="1500" dirty="0" smtClean="0"/>
              <a:t>shots;</a:t>
            </a:r>
          </a:p>
          <a:p>
            <a:pPr eaLnBrk="1" hangingPunct="1">
              <a:lnSpc>
                <a:spcPct val="90000"/>
              </a:lnSpc>
              <a:defRPr/>
            </a:pPr>
            <a:r>
              <a:rPr lang="en-GB" sz="1500" dirty="0" smtClean="0"/>
              <a:t>or </a:t>
            </a:r>
            <a:r>
              <a:rPr lang="en-GB" sz="1500" dirty="0"/>
              <a:t>the person at the top of the business doesn’t care about the project; </a:t>
            </a:r>
            <a:endParaRPr lang="en-GB" sz="1500" dirty="0" smtClean="0"/>
          </a:p>
          <a:p>
            <a:pPr eaLnBrk="1" hangingPunct="1">
              <a:lnSpc>
                <a:spcPct val="90000"/>
              </a:lnSpc>
              <a:defRPr/>
            </a:pPr>
            <a:r>
              <a:rPr lang="en-GB" sz="1500" dirty="0" smtClean="0"/>
              <a:t>and </a:t>
            </a:r>
            <a:r>
              <a:rPr lang="en-GB" sz="1500" dirty="0"/>
              <a:t>you don’t focus on what the actual benefit to the business is; </a:t>
            </a:r>
            <a:endParaRPr lang="en-GB" sz="1500" dirty="0" smtClean="0"/>
          </a:p>
          <a:p>
            <a:pPr eaLnBrk="1" hangingPunct="1">
              <a:lnSpc>
                <a:spcPct val="90000"/>
              </a:lnSpc>
              <a:defRPr/>
            </a:pPr>
            <a:r>
              <a:rPr lang="en-GB" sz="1500" dirty="0" smtClean="0"/>
              <a:t>and </a:t>
            </a:r>
            <a:r>
              <a:rPr lang="en-GB" sz="1500" dirty="0"/>
              <a:t>you don’t regularly talk to the people who will have to use the system; </a:t>
            </a:r>
            <a:endParaRPr lang="en-GB" sz="1500" dirty="0" smtClean="0"/>
          </a:p>
          <a:p>
            <a:pPr eaLnBrk="1" hangingPunct="1">
              <a:lnSpc>
                <a:spcPct val="90000"/>
              </a:lnSpc>
              <a:defRPr/>
            </a:pPr>
            <a:r>
              <a:rPr lang="en-GB" sz="1500" dirty="0" smtClean="0"/>
              <a:t>and </a:t>
            </a:r>
            <a:r>
              <a:rPr lang="en-GB" sz="1500" dirty="0"/>
              <a:t>you don’t constantly check </a:t>
            </a:r>
            <a:r>
              <a:rPr lang="en-GB" sz="1500" dirty="0" smtClean="0"/>
              <a:t>progress;</a:t>
            </a:r>
          </a:p>
          <a:p>
            <a:pPr eaLnBrk="1" hangingPunct="1">
              <a:lnSpc>
                <a:spcPct val="90000"/>
              </a:lnSpc>
              <a:defRPr/>
            </a:pPr>
            <a:r>
              <a:rPr lang="en-GB" sz="1500" dirty="0" smtClean="0"/>
              <a:t>or </a:t>
            </a:r>
            <a:r>
              <a:rPr lang="en-GB" sz="1500" dirty="0"/>
              <a:t>you have an unrealistic timetable and try to run before you can walk; </a:t>
            </a:r>
            <a:endParaRPr lang="en-GB" sz="1500" dirty="0" smtClean="0"/>
          </a:p>
          <a:p>
            <a:pPr eaLnBrk="1" hangingPunct="1">
              <a:lnSpc>
                <a:spcPct val="90000"/>
              </a:lnSpc>
              <a:defRPr/>
            </a:pPr>
            <a:r>
              <a:rPr lang="en-GB" sz="1500" dirty="0" smtClean="0"/>
              <a:t>or </a:t>
            </a:r>
            <a:r>
              <a:rPr lang="en-GB" sz="1500" dirty="0"/>
              <a:t>you fail to test the system properly before you launch </a:t>
            </a:r>
            <a:r>
              <a:rPr lang="en-GB" sz="1500" dirty="0" smtClean="0"/>
              <a:t>it;</a:t>
            </a:r>
          </a:p>
          <a:p>
            <a:pPr eaLnBrk="1" hangingPunct="1">
              <a:lnSpc>
                <a:spcPct val="90000"/>
              </a:lnSpc>
              <a:defRPr/>
            </a:pPr>
            <a:r>
              <a:rPr lang="en-GB" sz="1500" dirty="0" smtClean="0"/>
              <a:t>or </a:t>
            </a:r>
            <a:r>
              <a:rPr lang="en-GB" sz="1500" dirty="0"/>
              <a:t>if you don’t provide enough training; </a:t>
            </a:r>
            <a:endParaRPr lang="en-GB" sz="1500" dirty="0" smtClean="0"/>
          </a:p>
          <a:p>
            <a:pPr eaLnBrk="1" hangingPunct="1">
              <a:lnSpc>
                <a:spcPct val="90000"/>
              </a:lnSpc>
              <a:defRPr/>
            </a:pPr>
            <a:r>
              <a:rPr lang="en-GB" sz="1500" dirty="0" smtClean="0"/>
              <a:t>or </a:t>
            </a:r>
            <a:r>
              <a:rPr lang="en-GB" sz="1500" dirty="0"/>
              <a:t>you don’t have a Plan B in case things go wrong; </a:t>
            </a:r>
            <a:endParaRPr lang="en-GB" sz="1500" dirty="0" smtClean="0"/>
          </a:p>
          <a:p>
            <a:pPr eaLnBrk="1" hangingPunct="1">
              <a:lnSpc>
                <a:spcPct val="90000"/>
              </a:lnSpc>
              <a:defRPr/>
            </a:pPr>
            <a:r>
              <a:rPr lang="en-GB" sz="1500" dirty="0" smtClean="0"/>
              <a:t>or </a:t>
            </a:r>
            <a:r>
              <a:rPr lang="en-GB" sz="1500" dirty="0"/>
              <a:t>you try to bite off more than you can chew in one </a:t>
            </a:r>
            <a:r>
              <a:rPr lang="en-GB" sz="1500" dirty="0" smtClean="0"/>
              <a:t>go;</a:t>
            </a:r>
          </a:p>
          <a:p>
            <a:pPr eaLnBrk="1" hangingPunct="1">
              <a:lnSpc>
                <a:spcPct val="90000"/>
              </a:lnSpc>
              <a:defRPr/>
            </a:pPr>
            <a:r>
              <a:rPr lang="en-GB" sz="1500" dirty="0" smtClean="0"/>
              <a:t>or </a:t>
            </a:r>
            <a:r>
              <a:rPr lang="en-GB" sz="1500" dirty="0"/>
              <a:t>if you don’t realise that the bigger project the greater the chance of its being overtaken by events or new technology or new </a:t>
            </a:r>
            <a:r>
              <a:rPr lang="en-GB" sz="1500" dirty="0" smtClean="0"/>
              <a:t>legislation;</a:t>
            </a:r>
          </a:p>
          <a:p>
            <a:pPr eaLnBrk="1" hangingPunct="1">
              <a:lnSpc>
                <a:spcPct val="90000"/>
              </a:lnSpc>
              <a:defRPr/>
            </a:pPr>
            <a:r>
              <a:rPr lang="en-GB" sz="1500" dirty="0" smtClean="0"/>
              <a:t>or </a:t>
            </a:r>
            <a:r>
              <a:rPr lang="en-GB" sz="1500" dirty="0"/>
              <a:t>you don’t realise that you may not have the skills you need to manage the project; </a:t>
            </a:r>
            <a:endParaRPr lang="en-GB" sz="1500" dirty="0" smtClean="0"/>
          </a:p>
          <a:p>
            <a:pPr eaLnBrk="1" hangingPunct="1">
              <a:lnSpc>
                <a:spcPct val="90000"/>
              </a:lnSpc>
              <a:defRPr/>
            </a:pPr>
            <a:r>
              <a:rPr lang="en-GB" sz="1500" dirty="0" smtClean="0"/>
              <a:t>or </a:t>
            </a:r>
            <a:r>
              <a:rPr lang="en-GB" sz="1500" dirty="0"/>
              <a:t>you don’t realise that some suppliers are quite capable of telling you they can deliver when they can’t</a:t>
            </a:r>
            <a:r>
              <a:rPr lang="en-GB" sz="1500" dirty="0" smtClean="0"/>
              <a:t>;</a:t>
            </a:r>
          </a:p>
          <a:p>
            <a:pPr marL="0" indent="0" eaLnBrk="1" hangingPunct="1">
              <a:lnSpc>
                <a:spcPct val="90000"/>
              </a:lnSpc>
              <a:buFontTx/>
              <a:buNone/>
              <a:defRPr/>
            </a:pPr>
            <a:endParaRPr lang="en-GB" sz="1400" dirty="0" smtClean="0"/>
          </a:p>
        </p:txBody>
      </p:sp>
    </p:spTree>
    <p:extLst>
      <p:ext uri="{BB962C8B-B14F-4D97-AF65-F5344CB8AC3E}">
        <p14:creationId xmlns:p14="http://schemas.microsoft.com/office/powerpoint/2010/main" xmlns="" val="81303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3427">
                                            <p:txEl>
                                              <p:pRg st="18" end="18"/>
                                            </p:txEl>
                                          </p:spTgt>
                                        </p:tgtEl>
                                        <p:attrNameLst>
                                          <p:attrName>style.visibility</p:attrName>
                                        </p:attrNameLst>
                                      </p:cBhvr>
                                      <p:to>
                                        <p:strVal val="visible"/>
                                      </p:to>
                                    </p:set>
                                    <p:anim calcmode="lin" valueType="num">
                                      <p:cBhvr additive="base">
                                        <p:cTn id="115" dur="500" fill="hold"/>
                                        <p:tgtEl>
                                          <p:spTgt spid="10342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34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tx1"/>
                </a:solidFill>
              </a:rPr>
              <a:t>The frequent result</a:t>
            </a:r>
          </a:p>
        </p:txBody>
      </p:sp>
      <p:sp>
        <p:nvSpPr>
          <p:cNvPr id="103427" name="Rectangle 3"/>
          <p:cNvSpPr>
            <a:spLocks noGrp="1" noChangeArrowheads="1"/>
          </p:cNvSpPr>
          <p:nvPr>
            <p:ph type="body" idx="1"/>
          </p:nvPr>
        </p:nvSpPr>
        <p:spPr>
          <a:xfrm>
            <a:off x="616245" y="1524000"/>
            <a:ext cx="7559675" cy="4249737"/>
          </a:xfrm>
        </p:spPr>
        <p:txBody>
          <a:bodyPr>
            <a:normAutofit/>
          </a:bodyPr>
          <a:lstStyle/>
          <a:p>
            <a:pPr marL="0" indent="0" eaLnBrk="1" hangingPunct="1">
              <a:lnSpc>
                <a:spcPct val="90000"/>
              </a:lnSpc>
              <a:buFontTx/>
              <a:buNone/>
              <a:defRPr/>
            </a:pPr>
            <a:r>
              <a:rPr lang="en-GB" sz="2400" dirty="0" smtClean="0"/>
              <a:t>Don’t be surprised if you end up with:</a:t>
            </a:r>
          </a:p>
          <a:p>
            <a:pPr eaLnBrk="1" hangingPunct="1">
              <a:lnSpc>
                <a:spcPct val="90000"/>
              </a:lnSpc>
              <a:defRPr/>
            </a:pPr>
            <a:r>
              <a:rPr lang="en-GB" sz="2400" dirty="0" smtClean="0"/>
              <a:t>a mess that is way behind schedule, </a:t>
            </a:r>
          </a:p>
          <a:p>
            <a:pPr eaLnBrk="1" hangingPunct="1">
              <a:lnSpc>
                <a:spcPct val="90000"/>
              </a:lnSpc>
              <a:defRPr/>
            </a:pPr>
            <a:r>
              <a:rPr lang="en-GB" sz="2400" dirty="0" smtClean="0"/>
              <a:t>damages your organization, </a:t>
            </a:r>
          </a:p>
          <a:p>
            <a:pPr eaLnBrk="1" hangingPunct="1">
              <a:lnSpc>
                <a:spcPct val="90000"/>
              </a:lnSpc>
              <a:defRPr/>
            </a:pPr>
            <a:r>
              <a:rPr lang="en-GB" sz="2400" dirty="0" smtClean="0"/>
              <a:t>traumatises your staff, </a:t>
            </a:r>
          </a:p>
          <a:p>
            <a:pPr eaLnBrk="1" hangingPunct="1">
              <a:lnSpc>
                <a:spcPct val="90000"/>
              </a:lnSpc>
              <a:defRPr/>
            </a:pPr>
            <a:r>
              <a:rPr lang="en-GB" sz="2400" dirty="0" smtClean="0"/>
              <a:t>costs much more than it is supposed to, </a:t>
            </a:r>
          </a:p>
          <a:p>
            <a:pPr marL="0" indent="0" eaLnBrk="1" hangingPunct="1">
              <a:lnSpc>
                <a:spcPct val="90000"/>
              </a:lnSpc>
              <a:buNone/>
              <a:defRPr/>
            </a:pPr>
            <a:r>
              <a:rPr lang="en-GB" sz="2400" dirty="0" smtClean="0"/>
              <a:t>(and doesn’t work.)”</a:t>
            </a:r>
            <a:endParaRPr lang="en-GB" altLang="en-US" sz="2400" b="1" dirty="0" smtClean="0"/>
          </a:p>
        </p:txBody>
      </p:sp>
    </p:spTree>
    <p:extLst>
      <p:ext uri="{BB962C8B-B14F-4D97-AF65-F5344CB8AC3E}">
        <p14:creationId xmlns:p14="http://schemas.microsoft.com/office/powerpoint/2010/main" xmlns="" val="274866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224</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Requirements Management</a:t>
            </a:r>
            <a:endParaRPr lang="en-GB" dirty="0">
              <a:ea typeface="Calibri"/>
            </a:endParaRPr>
          </a:p>
          <a:p>
            <a:pPr>
              <a:lnSpc>
                <a:spcPct val="115000"/>
              </a:lnSpc>
            </a:pPr>
            <a:r>
              <a:rPr lang="en-GB" dirty="0" smtClean="0">
                <a:ea typeface="Calibri"/>
              </a:rPr>
              <a:t>Requirements Lifecycle</a:t>
            </a:r>
            <a:endParaRPr lang="en-GB" dirty="0">
              <a:ea typeface="Calibri"/>
            </a:endParaRPr>
          </a:p>
          <a:p>
            <a:pPr>
              <a:lnSpc>
                <a:spcPct val="115000"/>
              </a:lnSpc>
            </a:pPr>
            <a:r>
              <a:rPr lang="en-GB" dirty="0" smtClean="0">
                <a:ea typeface="Calibri"/>
              </a:rPr>
              <a:t>Requirements Structuring</a:t>
            </a:r>
            <a:endParaRPr lang="en-GB" dirty="0">
              <a:ea typeface="Calibri"/>
            </a:endParaRPr>
          </a:p>
          <a:p>
            <a:pPr>
              <a:lnSpc>
                <a:spcPct val="115000"/>
              </a:lnSpc>
            </a:pPr>
            <a:r>
              <a:rPr lang="en-GB" dirty="0" smtClean="0">
                <a:ea typeface="Calibri"/>
              </a:rPr>
              <a:t>Requirements Management Plan</a:t>
            </a:r>
          </a:p>
          <a:p>
            <a:pPr>
              <a:lnSpc>
                <a:spcPct val="115000"/>
              </a:lnSpc>
            </a:pPr>
            <a:r>
              <a:rPr lang="en-GB" dirty="0" smtClean="0">
                <a:ea typeface="Calibri"/>
              </a:rPr>
              <a:t>Important Skills For Requirements Management</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451134199"/>
      </p:ext>
    </p:extLst>
  </p:cSld>
  <p:clrMapOvr>
    <a:masterClrMapping/>
  </p:clrMapOvr>
  <p:transition spd="slow"/>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Project Management</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54645592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9</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Project Management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charset="0"/>
                        <a:buChar char="•"/>
                      </a:pPr>
                      <a:r>
                        <a:rPr lang="en-GB" sz="1600" b="0" dirty="0" smtClean="0">
                          <a:solidFill>
                            <a:schemeClr val="tx1"/>
                          </a:solidFill>
                          <a:latin typeface="Helvetica"/>
                          <a:ea typeface="Calibri"/>
                          <a:cs typeface="Helvetica"/>
                        </a:rPr>
                        <a:t>What is a Project</a:t>
                      </a:r>
                      <a:endParaRPr lang="en-GB" sz="1600" b="0" baseline="0" dirty="0" smtClean="0">
                        <a:solidFill>
                          <a:schemeClr val="tx1"/>
                        </a:solidFill>
                        <a:latin typeface="Helvetica"/>
                        <a:ea typeface="Calibri"/>
                        <a:cs typeface="Helvetica"/>
                      </a:endParaRP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What is Project Management</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What are Process Groups and how What are Subject Groups</a:t>
                      </a:r>
                    </a:p>
                    <a:p>
                      <a:pPr marL="285750" indent="-285750">
                        <a:lnSpc>
                          <a:spcPct val="115000"/>
                        </a:lnSpc>
                        <a:spcAft>
                          <a:spcPts val="0"/>
                        </a:spcAft>
                        <a:buFont typeface="Arial" charset="0"/>
                        <a:buChar char="•"/>
                      </a:pPr>
                      <a:r>
                        <a:rPr lang="en-GB" sz="1600" b="0" baseline="0" dirty="0" smtClean="0">
                          <a:solidFill>
                            <a:schemeClr val="tx1"/>
                          </a:solidFill>
                          <a:latin typeface="Helvetica"/>
                          <a:ea typeface="Calibri"/>
                          <a:cs typeface="Helvetica"/>
                        </a:rPr>
                        <a:t>What is the Project Environment</a:t>
                      </a:r>
                      <a:endParaRPr lang="en-GB" sz="1600" b="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Understand</a:t>
                      </a:r>
                      <a:r>
                        <a:rPr lang="en-GB" sz="1600" baseline="0" dirty="0" smtClean="0">
                          <a:solidFill>
                            <a:schemeClr val="tx2"/>
                          </a:solidFill>
                          <a:latin typeface="Helvetica"/>
                          <a:ea typeface="Calibri"/>
                          <a:cs typeface="Helvetica"/>
                        </a:rPr>
                        <a:t> what project management is, the ins and outs, and the project environment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47408805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7500" lnSpcReduction="20000"/>
          </a:bodyPr>
          <a:lstStyle/>
          <a:p>
            <a:r>
              <a:rPr lang="en-US" dirty="0" smtClean="0"/>
              <a:t>A </a:t>
            </a:r>
            <a:r>
              <a:rPr lang="en-US" dirty="0"/>
              <a:t>project consists of a unique set of processes consisting of coordinated and controlled activities with </a:t>
            </a:r>
            <a:r>
              <a:rPr lang="en-US" dirty="0" smtClean="0"/>
              <a:t>start and </a:t>
            </a:r>
            <a:r>
              <a:rPr lang="en-US" dirty="0"/>
              <a:t>end dates, performed to achieve project objectives. </a:t>
            </a:r>
            <a:endParaRPr lang="en-US" dirty="0" smtClean="0"/>
          </a:p>
          <a:p>
            <a:r>
              <a:rPr lang="en-US" dirty="0" smtClean="0"/>
              <a:t>Achievement </a:t>
            </a:r>
            <a:r>
              <a:rPr lang="en-US" dirty="0"/>
              <a:t>of the project objectives requires </a:t>
            </a:r>
            <a:r>
              <a:rPr lang="en-US" dirty="0" smtClean="0"/>
              <a:t>the provision </a:t>
            </a:r>
            <a:r>
              <a:rPr lang="en-US" dirty="0"/>
              <a:t>of deliverables conforming to specific requirements. A project may be subject to multiple </a:t>
            </a:r>
            <a:r>
              <a:rPr lang="en-US" dirty="0" smtClean="0"/>
              <a:t>constraints.</a:t>
            </a:r>
          </a:p>
          <a:p>
            <a:r>
              <a:rPr lang="en-US" dirty="0" smtClean="0"/>
              <a:t>Although </a:t>
            </a:r>
            <a:r>
              <a:rPr lang="en-US" dirty="0"/>
              <a:t>many projects may be similar, each project is unique. Project differences may occur in the following:</a:t>
            </a:r>
          </a:p>
          <a:p>
            <a:pPr lvl="1"/>
            <a:r>
              <a:rPr lang="en-US" dirty="0" smtClean="0"/>
              <a:t>deliverables </a:t>
            </a:r>
            <a:r>
              <a:rPr lang="en-US" dirty="0"/>
              <a:t>provided;</a:t>
            </a:r>
          </a:p>
          <a:p>
            <a:pPr lvl="1"/>
            <a:r>
              <a:rPr lang="en-US" dirty="0" smtClean="0"/>
              <a:t>stakeholders </a:t>
            </a:r>
            <a:r>
              <a:rPr lang="en-US" dirty="0"/>
              <a:t>influencing;</a:t>
            </a:r>
          </a:p>
          <a:p>
            <a:pPr lvl="1"/>
            <a:r>
              <a:rPr lang="en-US" dirty="0" smtClean="0"/>
              <a:t>resources </a:t>
            </a:r>
            <a:r>
              <a:rPr lang="en-US" dirty="0"/>
              <a:t>used;</a:t>
            </a:r>
          </a:p>
          <a:p>
            <a:pPr lvl="1"/>
            <a:r>
              <a:rPr lang="en-US" dirty="0" smtClean="0"/>
              <a:t>constraints</a:t>
            </a:r>
            <a:r>
              <a:rPr lang="en-US" dirty="0"/>
              <a:t>;</a:t>
            </a:r>
          </a:p>
          <a:p>
            <a:pPr lvl="1"/>
            <a:r>
              <a:rPr lang="en-US" dirty="0" smtClean="0"/>
              <a:t>the </a:t>
            </a:r>
            <a:r>
              <a:rPr lang="en-US" dirty="0"/>
              <a:t>way processes are tailored to provide the deliverables.</a:t>
            </a:r>
          </a:p>
          <a:p>
            <a:r>
              <a:rPr lang="en-US" dirty="0"/>
              <a:t>Every project has a definite start and end, and is usually divided into </a:t>
            </a:r>
            <a:r>
              <a:rPr lang="en-US" dirty="0" smtClean="0"/>
              <a:t>phases.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227</a:t>
            </a:fld>
            <a:endParaRPr lang="en-US" dirty="0"/>
          </a:p>
        </p:txBody>
      </p:sp>
      <p:sp>
        <p:nvSpPr>
          <p:cNvPr id="4" name="Title 3"/>
          <p:cNvSpPr>
            <a:spLocks noGrp="1"/>
          </p:cNvSpPr>
          <p:nvPr>
            <p:ph type="title"/>
          </p:nvPr>
        </p:nvSpPr>
        <p:spPr/>
        <p:txBody>
          <a:bodyPr/>
          <a:lstStyle/>
          <a:p>
            <a:r>
              <a:rPr lang="en-US" dirty="0" smtClean="0"/>
              <a:t>What is a Project?</a:t>
            </a:r>
            <a:endParaRPr lang="en-US" dirty="0"/>
          </a:p>
        </p:txBody>
      </p:sp>
      <p:pic>
        <p:nvPicPr>
          <p:cNvPr id="5" name="Picture 4"/>
          <p:cNvPicPr>
            <a:picLocks noChangeAspect="1"/>
          </p:cNvPicPr>
          <p:nvPr/>
        </p:nvPicPr>
        <p:blipFill>
          <a:blip r:embed="rId3" cstate="print"/>
          <a:stretch>
            <a:fillRect/>
          </a:stretch>
        </p:blipFill>
        <p:spPr>
          <a:xfrm>
            <a:off x="1177013" y="1597730"/>
            <a:ext cx="2387710" cy="3112929"/>
          </a:xfrm>
          <a:prstGeom prst="rect">
            <a:avLst/>
          </a:prstGeom>
        </p:spPr>
      </p:pic>
      <p:sp>
        <p:nvSpPr>
          <p:cNvPr id="8" name="TextBox 7"/>
          <p:cNvSpPr txBox="1"/>
          <p:nvPr/>
        </p:nvSpPr>
        <p:spPr>
          <a:xfrm>
            <a:off x="722126" y="5557330"/>
            <a:ext cx="7922297" cy="461665"/>
          </a:xfrm>
          <a:prstGeom prst="rect">
            <a:avLst/>
          </a:prstGeom>
          <a:noFill/>
        </p:spPr>
        <p:txBody>
          <a:bodyPr wrap="none" rtlCol="0">
            <a:spAutoFit/>
          </a:bodyPr>
          <a:lstStyle/>
          <a:p>
            <a:r>
              <a:rPr lang="en-US" sz="2400" dirty="0" smtClean="0">
                <a:solidFill>
                  <a:schemeClr val="accent3"/>
                </a:solidFill>
              </a:rPr>
              <a:t>Both the </a:t>
            </a:r>
            <a:r>
              <a:rPr lang="en-US" sz="2400" dirty="0" err="1" smtClean="0">
                <a:solidFill>
                  <a:schemeClr val="accent3"/>
                </a:solidFill>
              </a:rPr>
              <a:t>Burj</a:t>
            </a:r>
            <a:r>
              <a:rPr lang="en-US" sz="2400" dirty="0" smtClean="0">
                <a:solidFill>
                  <a:schemeClr val="accent3"/>
                </a:solidFill>
              </a:rPr>
              <a:t> </a:t>
            </a:r>
            <a:r>
              <a:rPr lang="en-US" sz="2400" dirty="0" err="1" smtClean="0">
                <a:solidFill>
                  <a:schemeClr val="accent3"/>
                </a:solidFill>
              </a:rPr>
              <a:t>Khalifa</a:t>
            </a:r>
            <a:r>
              <a:rPr lang="en-US" sz="2400" dirty="0" smtClean="0">
                <a:solidFill>
                  <a:schemeClr val="accent3"/>
                </a:solidFill>
              </a:rPr>
              <a:t> and a wedding are examples of projects. </a:t>
            </a:r>
            <a:endParaRPr lang="en-US" sz="2400" dirty="0">
              <a:solidFill>
                <a:schemeClr val="accent3"/>
              </a:solidFill>
            </a:endParaRPr>
          </a:p>
        </p:txBody>
      </p:sp>
      <p:pic>
        <p:nvPicPr>
          <p:cNvPr id="9" name="Picture 8"/>
          <p:cNvPicPr>
            <a:picLocks noChangeAspect="1"/>
          </p:cNvPicPr>
          <p:nvPr/>
        </p:nvPicPr>
        <p:blipFill>
          <a:blip r:embed="rId4" cstate="print"/>
          <a:stretch>
            <a:fillRect/>
          </a:stretch>
        </p:blipFill>
        <p:spPr>
          <a:xfrm>
            <a:off x="3564723" y="1597730"/>
            <a:ext cx="4733301" cy="3147141"/>
          </a:xfrm>
          <a:prstGeom prst="rect">
            <a:avLst/>
          </a:prstGeom>
        </p:spPr>
      </p:pic>
    </p:spTree>
    <p:extLst>
      <p:ext uri="{BB962C8B-B14F-4D97-AF65-F5344CB8AC3E}">
        <p14:creationId xmlns:p14="http://schemas.microsoft.com/office/powerpoint/2010/main" xmlns="" val="8336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3" name="Group 23"/>
          <p:cNvGrpSpPr>
            <a:grpSpLocks/>
          </p:cNvGrpSpPr>
          <p:nvPr/>
        </p:nvGrpSpPr>
        <p:grpSpPr bwMode="auto">
          <a:xfrm>
            <a:off x="990601" y="1244600"/>
            <a:ext cx="7212623" cy="5080000"/>
            <a:chOff x="1136" y="640"/>
            <a:chExt cx="4922" cy="3200"/>
          </a:xfrm>
        </p:grpSpPr>
        <p:grpSp>
          <p:nvGrpSpPr>
            <p:cNvPr id="4"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a:t>
                </a:r>
                <a:r>
                  <a:rPr lang="en-GB" sz="1200" dirty="0" smtClean="0">
                    <a:solidFill>
                      <a:schemeClr val="bg1"/>
                    </a:solidFill>
                  </a:rPr>
                  <a:t>environmental,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5"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6"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228</a:t>
            </a:fld>
            <a:endParaRPr lang="en-US" dirty="0"/>
          </a:p>
        </p:txBody>
      </p:sp>
    </p:spTree>
    <p:extLst>
      <p:ext uri="{BB962C8B-B14F-4D97-AF65-F5344CB8AC3E}">
        <p14:creationId xmlns:p14="http://schemas.microsoft.com/office/powerpoint/2010/main" xmlns="" val="17478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3"/>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Competences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91000" y="1447800"/>
            <a:ext cx="4648200" cy="4271483"/>
          </a:xfrm>
          <a:prstGeom prst="rect">
            <a:avLst/>
          </a:prstGeom>
        </p:spPr>
      </p:pic>
      <p:sp>
        <p:nvSpPr>
          <p:cNvPr id="4" name="TextBox 3"/>
          <p:cNvSpPr txBox="1"/>
          <p:nvPr/>
        </p:nvSpPr>
        <p:spPr>
          <a:xfrm>
            <a:off x="381000" y="2567878"/>
            <a:ext cx="4572000" cy="2031325"/>
          </a:xfrm>
          <a:prstGeom prst="rect">
            <a:avLst/>
          </a:prstGeom>
          <a:noFill/>
        </p:spPr>
        <p:txBody>
          <a:bodyPr wrap="square" rtlCol="0">
            <a:spAutoFit/>
          </a:bodyPr>
          <a:lstStyle/>
          <a:p>
            <a:endParaRPr lang="en-US" dirty="0"/>
          </a:p>
          <a:p>
            <a:r>
              <a:rPr lang="en-US" dirty="0" smtClean="0"/>
              <a:t>The </a:t>
            </a:r>
            <a:r>
              <a:rPr lang="en-US" dirty="0"/>
              <a:t>individual has to have perspective competences that address the contexts of projects, people competences that address personal and social topics and project competences that address the specific practice competences for managing projects. </a:t>
            </a:r>
          </a:p>
        </p:txBody>
      </p:sp>
      <p:sp>
        <p:nvSpPr>
          <p:cNvPr id="5" name="TextBox 4"/>
          <p:cNvSpPr txBox="1"/>
          <p:nvPr/>
        </p:nvSpPr>
        <p:spPr>
          <a:xfrm>
            <a:off x="6663861" y="6172200"/>
            <a:ext cx="2175339" cy="369332"/>
          </a:xfrm>
          <a:prstGeom prst="rect">
            <a:avLst/>
          </a:prstGeom>
          <a:noFill/>
        </p:spPr>
        <p:txBody>
          <a:bodyPr wrap="none" rtlCol="0">
            <a:spAutoFit/>
          </a:bodyPr>
          <a:lstStyle/>
          <a:p>
            <a:r>
              <a:rPr lang="en-US" dirty="0" smtClean="0">
                <a:solidFill>
                  <a:schemeClr val="bg1">
                    <a:lumMod val="50000"/>
                  </a:schemeClr>
                </a:solidFill>
              </a:rPr>
              <a:t>SRC. IPMA ICB PG. 21</a:t>
            </a:r>
            <a:endParaRPr lang="en-US" dirty="0">
              <a:solidFill>
                <a:schemeClr val="bg1">
                  <a:lumMod val="50000"/>
                </a:schemeClr>
              </a:solidFill>
            </a:endParaRPr>
          </a:p>
        </p:txBody>
      </p:sp>
    </p:spTree>
    <p:extLst>
      <p:ext uri="{BB962C8B-B14F-4D97-AF65-F5344CB8AC3E}">
        <p14:creationId xmlns:p14="http://schemas.microsoft.com/office/powerpoint/2010/main" xmlns="" val="14911893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n-US" sz="2800" dirty="0" smtClean="0"/>
              <a:t>Survey result of </a:t>
            </a:r>
            <a:r>
              <a:rPr lang="en-US" sz="2800" b="1" dirty="0" smtClean="0"/>
              <a:t>1,000 </a:t>
            </a:r>
            <a:r>
              <a:rPr lang="en-US" sz="2800" dirty="0" smtClean="0"/>
              <a:t>global CEOs, from</a:t>
            </a:r>
            <a:r>
              <a:rPr lang="en-US" sz="2800" b="1" dirty="0" smtClean="0"/>
              <a:t> 27 </a:t>
            </a:r>
            <a:r>
              <a:rPr lang="en-US" sz="2800" dirty="0" smtClean="0"/>
              <a:t>industries across </a:t>
            </a:r>
            <a:r>
              <a:rPr lang="en-US" sz="2800" b="1" dirty="0" smtClean="0"/>
              <a:t>103</a:t>
            </a:r>
            <a:r>
              <a:rPr lang="en-US" sz="2800" dirty="0" smtClean="0"/>
              <a:t> countries</a:t>
            </a:r>
            <a:endParaRPr lang="es-ES" sz="2800" dirty="0"/>
          </a:p>
        </p:txBody>
      </p:sp>
      <p:sp>
        <p:nvSpPr>
          <p:cNvPr id="7" name="6 Rectángulo"/>
          <p:cNvSpPr/>
          <p:nvPr/>
        </p:nvSpPr>
        <p:spPr>
          <a:xfrm>
            <a:off x="2209800" y="3886200"/>
            <a:ext cx="2817440" cy="923330"/>
          </a:xfrm>
          <a:prstGeom prst="rect">
            <a:avLst/>
          </a:prstGeom>
        </p:spPr>
        <p:txBody>
          <a:bodyPr wrap="square">
            <a:spAutoFit/>
          </a:bodyPr>
          <a:lstStyle/>
          <a:p>
            <a:pPr algn="ctr"/>
            <a:r>
              <a:rPr lang="es-ES" dirty="0" smtClean="0"/>
              <a:t>of CEOs </a:t>
            </a:r>
            <a:r>
              <a:rPr lang="es-ES" dirty="0" err="1" smtClean="0"/>
              <a:t>regard</a:t>
            </a:r>
            <a:r>
              <a:rPr lang="es-ES" dirty="0" smtClean="0"/>
              <a:t> </a:t>
            </a:r>
            <a:r>
              <a:rPr lang="es-ES" b="1" dirty="0" smtClean="0"/>
              <a:t>Sustainability as </a:t>
            </a:r>
            <a:r>
              <a:rPr lang="es-ES" b="1" dirty="0" err="1" smtClean="0"/>
              <a:t>the</a:t>
            </a:r>
            <a:r>
              <a:rPr lang="es-ES" b="1" dirty="0" smtClean="0"/>
              <a:t> new </a:t>
            </a:r>
            <a:r>
              <a:rPr lang="es-ES" b="1" dirty="0" err="1" smtClean="0"/>
              <a:t>key</a:t>
            </a:r>
            <a:r>
              <a:rPr lang="es-ES" b="1" dirty="0" smtClean="0"/>
              <a:t> </a:t>
            </a:r>
            <a:r>
              <a:rPr lang="es-ES" b="1" dirty="0" err="1" smtClean="0"/>
              <a:t>for</a:t>
            </a:r>
            <a:r>
              <a:rPr lang="es-ES" b="1" dirty="0" smtClean="0"/>
              <a:t> </a:t>
            </a:r>
            <a:r>
              <a:rPr lang="es-ES" b="1" dirty="0" err="1" smtClean="0"/>
              <a:t>business</a:t>
            </a:r>
            <a:r>
              <a:rPr lang="es-ES" b="1" dirty="0" smtClean="0"/>
              <a:t> </a:t>
            </a:r>
            <a:r>
              <a:rPr lang="es-ES" b="1" dirty="0" err="1" smtClean="0"/>
              <a:t>success</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smtClean="0">
                <a:solidFill>
                  <a:schemeClr val="accent3"/>
                </a:solidFill>
              </a:rPr>
              <a:t>93%</a:t>
            </a:r>
            <a:endParaRPr lang="en-US" sz="11500" dirty="0">
              <a:solidFill>
                <a:schemeClr val="accent3"/>
              </a:solidFill>
            </a:endParaRP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923330"/>
          </a:xfrm>
          <a:prstGeom prst="rect">
            <a:avLst/>
          </a:prstGeom>
        </p:spPr>
        <p:txBody>
          <a:bodyPr wrap="square">
            <a:spAutoFit/>
          </a:bodyPr>
          <a:lstStyle/>
          <a:p>
            <a:pPr algn="ctr"/>
            <a:r>
              <a:rPr lang="es-ES" dirty="0" smtClean="0"/>
              <a:t>of CEOs </a:t>
            </a:r>
            <a:r>
              <a:rPr lang="es-ES" dirty="0" err="1" smtClean="0"/>
              <a:t>believe</a:t>
            </a:r>
            <a:r>
              <a:rPr lang="es-ES" dirty="0" smtClean="0"/>
              <a:t> </a:t>
            </a:r>
            <a:r>
              <a:rPr lang="es-ES" dirty="0" err="1" smtClean="0"/>
              <a:t>they</a:t>
            </a:r>
            <a:r>
              <a:rPr lang="es-ES" dirty="0" smtClean="0"/>
              <a:t> can </a:t>
            </a:r>
            <a:r>
              <a:rPr lang="es-ES" b="1" dirty="0" err="1" smtClean="0">
                <a:solidFill>
                  <a:srgbClr val="FF0000"/>
                </a:solidFill>
              </a:rPr>
              <a:t>not</a:t>
            </a:r>
            <a:r>
              <a:rPr lang="es-ES" b="1" dirty="0" smtClean="0">
                <a:solidFill>
                  <a:srgbClr val="FF0000"/>
                </a:solidFill>
              </a:rPr>
              <a:t> </a:t>
            </a:r>
            <a:r>
              <a:rPr lang="es-ES" b="1" dirty="0" err="1" smtClean="0"/>
              <a:t>quantify</a:t>
            </a:r>
            <a:r>
              <a:rPr lang="es-ES" b="1" dirty="0" smtClean="0"/>
              <a:t> </a:t>
            </a:r>
            <a:r>
              <a:rPr lang="es-ES" b="1" dirty="0" err="1" smtClean="0"/>
              <a:t>the</a:t>
            </a:r>
            <a:r>
              <a:rPr lang="es-ES" b="1" dirty="0" smtClean="0"/>
              <a:t> </a:t>
            </a:r>
            <a:r>
              <a:rPr lang="es-ES" b="1" dirty="0" err="1" smtClean="0"/>
              <a:t>value</a:t>
            </a:r>
            <a:r>
              <a:rPr lang="es-ES" b="1" dirty="0" smtClean="0"/>
              <a:t> </a:t>
            </a:r>
            <a:r>
              <a:rPr lang="es-ES" b="1" dirty="0" err="1" smtClean="0"/>
              <a:t>or</a:t>
            </a:r>
            <a:r>
              <a:rPr lang="es-ES" b="1" dirty="0" smtClean="0"/>
              <a:t> </a:t>
            </a:r>
            <a:r>
              <a:rPr lang="es-ES" b="1" dirty="0" err="1" smtClean="0"/>
              <a:t>their</a:t>
            </a:r>
            <a:r>
              <a:rPr lang="es-ES" b="1" dirty="0" smtClean="0"/>
              <a:t> </a:t>
            </a:r>
            <a:r>
              <a:rPr lang="es-ES" b="1" dirty="0" err="1" smtClean="0"/>
              <a:t>sustainability</a:t>
            </a:r>
            <a:r>
              <a:rPr lang="es-ES" b="1" dirty="0" smtClean="0"/>
              <a:t> </a:t>
            </a:r>
            <a:r>
              <a:rPr lang="es-ES" b="1" dirty="0" err="1" smtClean="0"/>
              <a:t>intiatives</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smtClean="0">
                <a:solidFill>
                  <a:schemeClr val="accent3"/>
                </a:solidFill>
              </a:rPr>
              <a:t>62%</a:t>
            </a:r>
            <a:endParaRPr lang="en-US" sz="11500" dirty="0">
              <a:solidFill>
                <a:schemeClr val="accent3"/>
              </a:solidFill>
            </a:endParaRP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smtClean="0">
                <a:solidFill>
                  <a:schemeClr val="bg1">
                    <a:lumMod val="50000"/>
                  </a:schemeClr>
                </a:solidFill>
              </a:rPr>
              <a:t>SRC: http</a:t>
            </a:r>
            <a:r>
              <a:rPr lang="en-US" sz="1000" dirty="0">
                <a:solidFill>
                  <a:schemeClr val="bg1">
                    <a:lumMod val="50000"/>
                  </a:schemeClr>
                </a:solidFill>
              </a:rPr>
              <a:t>://www.accenture.com/SiteCollectionDocuments/PDF/Accenture-UN-Global-Compact-Acn-CEO-Study-Sustainability-2013.</a:t>
            </a:r>
            <a:r>
              <a:rPr lang="en-US" sz="1000" dirty="0" smtClean="0">
                <a:solidFill>
                  <a:schemeClr val="bg1">
                    <a:lumMod val="50000"/>
                  </a:schemeClr>
                </a:solidFill>
              </a:rPr>
              <a:t>PDF</a:t>
            </a:r>
            <a:endParaRPr lang="en-US" sz="1000" dirty="0">
              <a:solidFill>
                <a:schemeClr val="bg1">
                  <a:lumMod val="50000"/>
                </a:schemeClr>
              </a:solidFill>
            </a:endParaRP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smtClean="0"/>
              <a:t>The Accenture – UNGC 2013 Report</a:t>
            </a:r>
            <a:endParaRPr lang="en-US" sz="2800" b="0" cap="none" dirty="0"/>
          </a:p>
        </p:txBody>
      </p:sp>
      <p:pic>
        <p:nvPicPr>
          <p:cNvPr id="11" name="Picture 10" descr="Screen Shot 2014-10-27 at 9.30.02 PM.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xmlns="" val="83512890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Project Management Process Groups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230</a:t>
            </a:fld>
            <a:endParaRPr lang="en-US" dirty="0"/>
          </a:p>
        </p:txBody>
      </p:sp>
    </p:spTree>
    <p:extLst>
      <p:ext uri="{BB962C8B-B14F-4D97-AF65-F5344CB8AC3E}">
        <p14:creationId xmlns:p14="http://schemas.microsoft.com/office/powerpoint/2010/main" xmlns="" val="2041742092"/>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Interaction Among Process Groups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231</a:t>
            </a:fld>
            <a:endParaRPr lang="en-US" dirty="0"/>
          </a:p>
        </p:txBody>
      </p:sp>
    </p:spTree>
    <p:extLst>
      <p:ext uri="{BB962C8B-B14F-4D97-AF65-F5344CB8AC3E}">
        <p14:creationId xmlns:p14="http://schemas.microsoft.com/office/powerpoint/2010/main" xmlns="" val="1590170922"/>
      </p:ext>
    </p:extLst>
  </p:cSld>
  <p:clrMapOvr>
    <a:masterClrMapping/>
  </p:clrMapOvr>
  <p:transition spd="slow"/>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and the business</a:t>
            </a:r>
            <a:endParaRPr lang="en-US" dirty="0"/>
          </a:p>
        </p:txBody>
      </p:sp>
      <p:sp>
        <p:nvSpPr>
          <p:cNvPr id="3" name="Content Placeholder 2"/>
          <p:cNvSpPr>
            <a:spLocks noGrp="1"/>
          </p:cNvSpPr>
          <p:nvPr>
            <p:ph idx="1"/>
          </p:nvPr>
        </p:nvSpPr>
        <p:spPr>
          <a:xfrm>
            <a:off x="628650" y="1447801"/>
            <a:ext cx="7886700" cy="2819400"/>
          </a:xfrm>
        </p:spPr>
        <p:txBody>
          <a:bodyPr>
            <a:normAutofit/>
          </a:bodyPr>
          <a:lstStyle/>
          <a:p>
            <a:r>
              <a:rPr lang="en-US" dirty="0"/>
              <a:t>All projects need to be aligned with the values of the </a:t>
            </a:r>
            <a:r>
              <a:rPr lang="en-US" dirty="0" smtClean="0"/>
              <a:t>organization </a:t>
            </a:r>
            <a:r>
              <a:rPr lang="en-US" dirty="0"/>
              <a:t>and have to follow the formal cultural rules and demands of related functional departments or support units, and the culture of superordinate projects and strategic decision making bodies. </a:t>
            </a:r>
            <a:endParaRPr lang="en-US" dirty="0" smtClean="0"/>
          </a:p>
        </p:txBody>
      </p:sp>
      <p:pic>
        <p:nvPicPr>
          <p:cNvPr id="5" name="Picture 4"/>
          <p:cNvPicPr>
            <a:picLocks noChangeAspect="1"/>
          </p:cNvPicPr>
          <p:nvPr/>
        </p:nvPicPr>
        <p:blipFill>
          <a:blip r:embed="rId3" cstate="print"/>
          <a:stretch>
            <a:fillRect/>
          </a:stretch>
        </p:blipFill>
        <p:spPr>
          <a:xfrm>
            <a:off x="5817507" y="3962400"/>
            <a:ext cx="3326493" cy="2451100"/>
          </a:xfrm>
          <a:prstGeom prst="rect">
            <a:avLst/>
          </a:prstGeom>
        </p:spPr>
      </p:pic>
    </p:spTree>
    <p:extLst>
      <p:ext uri="{BB962C8B-B14F-4D97-AF65-F5344CB8AC3E}">
        <p14:creationId xmlns:p14="http://schemas.microsoft.com/office/powerpoint/2010/main" xmlns="" val="45583849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67360" y="17068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233</a:t>
            </a:fld>
            <a:endParaRPr lang="en-US" dirty="0"/>
          </a:p>
        </p:txBody>
      </p:sp>
      <p:sp>
        <p:nvSpPr>
          <p:cNvPr id="4" name="Title 3"/>
          <p:cNvSpPr>
            <a:spLocks noGrp="1"/>
          </p:cNvSpPr>
          <p:nvPr>
            <p:ph type="title"/>
          </p:nvPr>
        </p:nvSpPr>
        <p:spPr/>
        <p:txBody>
          <a:bodyPr/>
          <a:lstStyle/>
          <a:p>
            <a:r>
              <a:rPr lang="en-US" dirty="0" smtClean="0"/>
              <a:t>Subject Groups</a:t>
            </a:r>
            <a:endParaRPr lang="en-US" dirty="0"/>
          </a:p>
        </p:txBody>
      </p:sp>
      <p:sp>
        <p:nvSpPr>
          <p:cNvPr id="6" name="TextBox 5"/>
          <p:cNvSpPr txBox="1"/>
          <p:nvPr/>
        </p:nvSpPr>
        <p:spPr>
          <a:xfrm>
            <a:off x="457200" y="1295400"/>
            <a:ext cx="8041640" cy="861774"/>
          </a:xfrm>
          <a:prstGeom prst="rect">
            <a:avLst/>
          </a:prstGeom>
          <a:noFill/>
        </p:spPr>
        <p:txBody>
          <a:bodyPr wrap="square" rtlCol="0">
            <a:spAutoFit/>
          </a:bodyPr>
          <a:lstStyle/>
          <a:p>
            <a:r>
              <a:rPr lang="en-US" sz="1600" dirty="0"/>
              <a:t>Each subject group consists of processes applicable to any project phase or project. </a:t>
            </a:r>
            <a:r>
              <a:rPr lang="en-US" sz="1600" dirty="0" smtClean="0"/>
              <a:t>These </a:t>
            </a:r>
            <a:r>
              <a:rPr lang="en-US" sz="1600" dirty="0"/>
              <a:t>processes are defined in terms of purpose, description and primary inputs and outputs in and are interdependent. </a:t>
            </a:r>
            <a:r>
              <a:rPr lang="en-US" sz="1600" dirty="0" smtClean="0"/>
              <a:t>Subject groups </a:t>
            </a:r>
            <a:r>
              <a:rPr lang="en-US" sz="1600" dirty="0"/>
              <a:t>are independent of application area or industry focus</a:t>
            </a:r>
            <a:r>
              <a:rPr lang="en-US" dirty="0" smtClean="0"/>
              <a:t>.</a:t>
            </a:r>
            <a:endParaRPr lang="en-US" dirty="0"/>
          </a:p>
        </p:txBody>
      </p:sp>
      <p:sp>
        <p:nvSpPr>
          <p:cNvPr id="2" name="TextBox 1"/>
          <p:cNvSpPr txBox="1"/>
          <p:nvPr/>
        </p:nvSpPr>
        <p:spPr>
          <a:xfrm>
            <a:off x="6400800" y="5715000"/>
            <a:ext cx="2430999" cy="369332"/>
          </a:xfrm>
          <a:prstGeom prst="rect">
            <a:avLst/>
          </a:prstGeom>
          <a:noFill/>
        </p:spPr>
        <p:txBody>
          <a:bodyPr wrap="none" rtlCol="0">
            <a:spAutoFit/>
          </a:bodyPr>
          <a:lstStyle/>
          <a:p>
            <a:r>
              <a:rPr lang="en-US" dirty="0" smtClean="0"/>
              <a:t>Derived from ISO 21500</a:t>
            </a:r>
            <a:endParaRPr lang="en-US" dirty="0"/>
          </a:p>
        </p:txBody>
      </p:sp>
    </p:spTree>
    <p:extLst>
      <p:ext uri="{BB962C8B-B14F-4D97-AF65-F5344CB8AC3E}">
        <p14:creationId xmlns:p14="http://schemas.microsoft.com/office/powerpoint/2010/main" xmlns="" val="182420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sz="2800" dirty="0"/>
              <a:t>Relationship between project management concepts and </a:t>
            </a:r>
            <a:r>
              <a:rPr lang="en-US" sz="2800" dirty="0" smtClean="0"/>
              <a:t>processes</a:t>
            </a:r>
            <a:endParaRPr lang="en-US" sz="2800"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234</a:t>
            </a:fld>
            <a:endParaRPr lang="en-US" dirty="0"/>
          </a:p>
        </p:txBody>
      </p:sp>
    </p:spTree>
    <p:extLst>
      <p:ext uri="{BB962C8B-B14F-4D97-AF65-F5344CB8AC3E}">
        <p14:creationId xmlns:p14="http://schemas.microsoft.com/office/powerpoint/2010/main" xmlns="" val="335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235</a:t>
            </a:fld>
            <a:endParaRPr lang="en-US" dirty="0"/>
          </a:p>
        </p:txBody>
      </p:sp>
      <p:sp>
        <p:nvSpPr>
          <p:cNvPr id="4" name="TextBox 3"/>
          <p:cNvSpPr txBox="1"/>
          <p:nvPr/>
        </p:nvSpPr>
        <p:spPr>
          <a:xfrm>
            <a:off x="457201" y="1295400"/>
            <a:ext cx="8305800" cy="830997"/>
          </a:xfrm>
          <a:prstGeom prst="rect">
            <a:avLst/>
          </a:prstGeom>
          <a:noFill/>
        </p:spPr>
        <p:txBody>
          <a:bodyPr wrap="square" rtlCol="0">
            <a:spAutoFit/>
          </a:bodyPr>
          <a:lstStyle/>
          <a:p>
            <a:r>
              <a:rPr lang="en-US" sz="2400" dirty="0"/>
              <a:t> </a:t>
            </a:r>
            <a:r>
              <a:rPr lang="en-US" sz="2400" dirty="0" smtClean="0"/>
              <a:t>1. </a:t>
            </a:r>
            <a:r>
              <a:rPr lang="en-US" sz="2400" b="1" dirty="0" smtClean="0"/>
              <a:t>A </a:t>
            </a:r>
            <a:r>
              <a:rPr lang="en-US" sz="2400" b="1" dirty="0"/>
              <a:t>project </a:t>
            </a:r>
            <a:r>
              <a:rPr lang="en-US" sz="2400" dirty="0"/>
              <a:t>starts when the performing organization completes the processes required to mandate a new </a:t>
            </a:r>
            <a:r>
              <a:rPr lang="en-US" sz="2400" dirty="0" smtClean="0"/>
              <a:t>project.</a:t>
            </a:r>
            <a:endParaRPr lang="en-US" sz="2400" dirty="0"/>
          </a:p>
        </p:txBody>
      </p:sp>
      <p:sp>
        <p:nvSpPr>
          <p:cNvPr id="5" name="TextBox 4"/>
          <p:cNvSpPr txBox="1"/>
          <p:nvPr/>
        </p:nvSpPr>
        <p:spPr>
          <a:xfrm>
            <a:off x="533400" y="2743200"/>
            <a:ext cx="8229600" cy="1846659"/>
          </a:xfrm>
          <a:prstGeom prst="rect">
            <a:avLst/>
          </a:prstGeom>
          <a:noFill/>
        </p:spPr>
        <p:txBody>
          <a:bodyPr wrap="square" rtlCol="0">
            <a:spAutoFit/>
          </a:bodyPr>
          <a:lstStyle/>
          <a:p>
            <a:r>
              <a:rPr lang="en-US" sz="2400" dirty="0"/>
              <a:t>2</a:t>
            </a:r>
            <a:r>
              <a:rPr lang="en-US" sz="2400" b="1" dirty="0"/>
              <a:t>. </a:t>
            </a:r>
            <a:r>
              <a:rPr lang="en-US" sz="2400" b="1" dirty="0" smtClean="0"/>
              <a:t>A </a:t>
            </a:r>
            <a:r>
              <a:rPr lang="en-US" sz="2400" b="1" dirty="0"/>
              <a:t>project </a:t>
            </a:r>
            <a:r>
              <a:rPr lang="en-US" sz="2400" dirty="0"/>
              <a:t>ends when the project deliverables have been accepted or the project has been prematurely terminated, </a:t>
            </a:r>
            <a:r>
              <a:rPr lang="en-US" sz="2400" dirty="0" smtClean="0"/>
              <a:t>and </a:t>
            </a:r>
            <a:r>
              <a:rPr lang="en-US" sz="2400" dirty="0"/>
              <a:t>when all project documentation is delivered and all closure activities have been completed.</a:t>
            </a:r>
          </a:p>
          <a:p>
            <a:endParaRPr lang="en-US" dirty="0"/>
          </a:p>
        </p:txBody>
      </p:sp>
      <p:sp>
        <p:nvSpPr>
          <p:cNvPr id="6" name="TextBox 5"/>
          <p:cNvSpPr txBox="1"/>
          <p:nvPr/>
        </p:nvSpPr>
        <p:spPr>
          <a:xfrm>
            <a:off x="685800" y="2133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7" name="TextBox 6"/>
          <p:cNvSpPr txBox="1"/>
          <p:nvPr/>
        </p:nvSpPr>
        <p:spPr>
          <a:xfrm>
            <a:off x="681473" y="4419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8" name="TextBox 7"/>
          <p:cNvSpPr txBox="1"/>
          <p:nvPr/>
        </p:nvSpPr>
        <p:spPr>
          <a:xfrm>
            <a:off x="533400" y="5105400"/>
            <a:ext cx="8229600" cy="830997"/>
          </a:xfrm>
          <a:prstGeom prst="rect">
            <a:avLst/>
          </a:prstGeom>
          <a:noFill/>
        </p:spPr>
        <p:txBody>
          <a:bodyPr wrap="square" rtlCol="0">
            <a:spAutoFit/>
          </a:bodyPr>
          <a:lstStyle/>
          <a:p>
            <a:r>
              <a:rPr lang="en-US" sz="2400" dirty="0" smtClean="0"/>
              <a:t>3</a:t>
            </a:r>
            <a:r>
              <a:rPr lang="en-US" sz="2400" b="1" dirty="0" smtClean="0"/>
              <a:t>. A </a:t>
            </a:r>
            <a:r>
              <a:rPr lang="en-US" sz="2400" b="1" dirty="0"/>
              <a:t>project </a:t>
            </a:r>
            <a:r>
              <a:rPr lang="en-US" sz="2400" dirty="0" smtClean="0"/>
              <a:t>manager’s responsibility for a project ends when all closure activities have been completed.</a:t>
            </a:r>
            <a:endParaRPr lang="en-US" dirty="0"/>
          </a:p>
        </p:txBody>
      </p:sp>
      <p:sp>
        <p:nvSpPr>
          <p:cNvPr id="9" name="TextBox 8"/>
          <p:cNvSpPr txBox="1"/>
          <p:nvPr/>
        </p:nvSpPr>
        <p:spPr>
          <a:xfrm>
            <a:off x="1828800" y="1981200"/>
            <a:ext cx="5307062" cy="2646878"/>
          </a:xfrm>
          <a:prstGeom prst="rect">
            <a:avLst/>
          </a:prstGeom>
          <a:solidFill>
            <a:schemeClr val="bg1"/>
          </a:solidFill>
          <a:ln w="57150" cmpd="sng">
            <a:solidFill>
              <a:srgbClr val="FF0000"/>
            </a:solidFill>
          </a:ln>
        </p:spPr>
        <p:txBody>
          <a:bodyPr wrap="none" rtlCol="0">
            <a:spAutoFit/>
          </a:bodyPr>
          <a:lstStyle/>
          <a:p>
            <a:r>
              <a:rPr lang="en-US" sz="16600" dirty="0" smtClean="0">
                <a:solidFill>
                  <a:srgbClr val="FF0000"/>
                </a:solidFill>
              </a:rPr>
              <a:t>FALSE</a:t>
            </a:r>
            <a:endParaRPr lang="en-US" sz="16600" dirty="0">
              <a:solidFill>
                <a:srgbClr val="FF0000"/>
              </a:solidFill>
            </a:endParaRPr>
          </a:p>
        </p:txBody>
      </p:sp>
    </p:spTree>
    <p:extLst>
      <p:ext uri="{BB962C8B-B14F-4D97-AF65-F5344CB8AC3E}">
        <p14:creationId xmlns:p14="http://schemas.microsoft.com/office/powerpoint/2010/main" xmlns="" val="4374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smtClean="0"/>
              <a:t>ISO 21500</a:t>
            </a:r>
            <a:endParaRPr lang="en-US"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236</a:t>
            </a:fld>
            <a:endParaRPr lang="en-US" dirty="0"/>
          </a:p>
        </p:txBody>
      </p:sp>
      <p:sp>
        <p:nvSpPr>
          <p:cNvPr id="8" name="Frame 7"/>
          <p:cNvSpPr/>
          <p:nvPr/>
        </p:nvSpPr>
        <p:spPr>
          <a:xfrm>
            <a:off x="1092200" y="2270760"/>
            <a:ext cx="1955800" cy="822960"/>
          </a:xfrm>
          <a:prstGeom prst="frame">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15800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Complexity</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343400" y="228600"/>
            <a:ext cx="2413000" cy="876773"/>
          </a:xfrm>
          <a:prstGeom prst="rect">
            <a:avLst/>
          </a:prstGeom>
        </p:spPr>
      </p:pic>
      <p:sp>
        <p:nvSpPr>
          <p:cNvPr id="6" name="TextBox 5"/>
          <p:cNvSpPr txBox="1"/>
          <p:nvPr/>
        </p:nvSpPr>
        <p:spPr>
          <a:xfrm>
            <a:off x="381000" y="1295400"/>
            <a:ext cx="8463279" cy="646331"/>
          </a:xfrm>
          <a:prstGeom prst="rect">
            <a:avLst/>
          </a:prstGeom>
          <a:noFill/>
        </p:spPr>
        <p:txBody>
          <a:bodyPr wrap="square" rtlCol="0">
            <a:spAutoFit/>
          </a:bodyPr>
          <a:lstStyle/>
          <a:p>
            <a:r>
              <a:rPr lang="en-US" sz="1200" dirty="0" smtClean="0"/>
              <a:t>GAPPS has developed an approach to categorizing projects based on their management complexity. The GAPPS framework uses a tool called the Crawford-</a:t>
            </a:r>
            <a:r>
              <a:rPr lang="en-US" sz="1200" dirty="0" err="1" smtClean="0"/>
              <a:t>Ishikura</a:t>
            </a:r>
            <a:r>
              <a:rPr lang="en-US" sz="1200" dirty="0" smtClean="0"/>
              <a:t> Factor Table for Evaluating Roles, or CIFTER. The tool, named after two major contributors to GAPPS, is used to differentiate project manager roles based on the complexity of the projects managed.</a:t>
            </a:r>
            <a:endParaRPr lang="en-US" sz="1200" dirty="0"/>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xmlns="" val="1408379456"/>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685984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8229600" cy="1143000"/>
          </a:xfrm>
        </p:spPr>
        <p:txBody>
          <a:bodyPr/>
          <a:lstStyle/>
          <a:p>
            <a:r>
              <a:rPr lang="en-US" sz="3200" dirty="0" smtClean="0"/>
              <a:t>The Current PM Challenge</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019800" y="10287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1" name="Picture 20"/>
          <p:cNvPicPr>
            <a:picLocks noChangeAspect="1"/>
          </p:cNvPicPr>
          <p:nvPr/>
        </p:nvPicPr>
        <p:blipFill>
          <a:blip r:embed="rId3" cstate="print">
            <a:clrChange>
              <a:clrFrom>
                <a:srgbClr val="F9F9F9"/>
              </a:clrFrom>
              <a:clrTo>
                <a:srgbClr val="F9F9F9">
                  <a:alpha val="0"/>
                </a:srgbClr>
              </a:clrTo>
            </a:clrChange>
            <a:extLst>
              <a:ext uri="{28A0092B-C50C-407E-A947-70E740481C1C}">
                <a14:useLocalDpi xmlns:a14="http://schemas.microsoft.com/office/drawing/2010/main" xmlns="" val="0"/>
              </a:ext>
            </a:extLst>
          </a:blip>
          <a:stretch>
            <a:fillRect/>
          </a:stretch>
        </p:blipFill>
        <p:spPr>
          <a:xfrm>
            <a:off x="152400" y="3652292"/>
            <a:ext cx="2929345" cy="29845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76600" y="3834445"/>
            <a:ext cx="2640419" cy="257427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19800" y="3741716"/>
            <a:ext cx="2915307" cy="2667000"/>
          </a:xfrm>
          <a:prstGeom prst="rect">
            <a:avLst/>
          </a:prstGeom>
        </p:spPr>
      </p:pic>
    </p:spTree>
    <p:extLst>
      <p:ext uri="{BB962C8B-B14F-4D97-AF65-F5344CB8AC3E}">
        <p14:creationId xmlns:p14="http://schemas.microsoft.com/office/powerpoint/2010/main" xmlns="" val="586680413"/>
      </p:ext>
    </p:extLst>
  </p:cSld>
  <p:clrMapOvr>
    <a:masterClrMapping/>
  </p:clrMapOvr>
  <p:transition spd="slow"/>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Great Project Managers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239</a:t>
            </a:fld>
            <a:endParaRPr lang="en-US" dirty="0"/>
          </a:p>
        </p:txBody>
      </p:sp>
      <p:sp>
        <p:nvSpPr>
          <p:cNvPr id="3" name="Content Placeholder 2"/>
          <p:cNvSpPr>
            <a:spLocks noGrp="1"/>
          </p:cNvSpPr>
          <p:nvPr>
            <p:ph idx="1"/>
          </p:nvPr>
        </p:nvSpPr>
        <p:spPr>
          <a:xfrm>
            <a:off x="381000" y="1447800"/>
            <a:ext cx="8458200" cy="4343400"/>
          </a:xfrm>
        </p:spPr>
        <p:txBody>
          <a:bodyPr>
            <a:normAutofit fontScale="92500" lnSpcReduction="10000"/>
          </a:bodyPr>
          <a:lstStyle/>
          <a:p>
            <a:pPr marL="457200" indent="-457200">
              <a:buFont typeface="+mj-lt"/>
              <a:buAutoNum type="arabicPeriod"/>
            </a:pPr>
            <a:r>
              <a:rPr lang="en-US" dirty="0" smtClean="0"/>
              <a:t>Focus </a:t>
            </a:r>
            <a:r>
              <a:rPr lang="en-US" dirty="0"/>
              <a:t>on Customer </a:t>
            </a:r>
            <a:r>
              <a:rPr lang="en-US" dirty="0" smtClean="0"/>
              <a:t>Needs </a:t>
            </a:r>
            <a:endParaRPr lang="en-US" dirty="0"/>
          </a:p>
          <a:p>
            <a:pPr marL="457200" indent="-457200">
              <a:buFont typeface="+mj-lt"/>
              <a:buAutoNum type="arabicPeriod"/>
            </a:pPr>
            <a:r>
              <a:rPr lang="en-US" dirty="0"/>
              <a:t>Challenge “TTWWHADI</a:t>
            </a:r>
            <a:r>
              <a:rPr lang="en-US" dirty="0" smtClean="0"/>
              <a:t>” </a:t>
            </a:r>
            <a:r>
              <a:rPr lang="en-US" dirty="0" smtClean="0">
                <a:solidFill>
                  <a:srgbClr val="FF0000"/>
                </a:solidFill>
              </a:rPr>
              <a:t>–Anyone know what this is?</a:t>
            </a:r>
            <a:endParaRPr lang="en-US" dirty="0">
              <a:solidFill>
                <a:srgbClr val="FF0000"/>
              </a:solidFill>
            </a:endParaRPr>
          </a:p>
          <a:p>
            <a:pPr marL="457200" indent="-457200">
              <a:buFont typeface="+mj-lt"/>
              <a:buAutoNum type="arabicPeriod"/>
            </a:pPr>
            <a:r>
              <a:rPr lang="en-US" dirty="0"/>
              <a:t>Meet Face to Face (video conference also counts ;)</a:t>
            </a:r>
          </a:p>
          <a:p>
            <a:pPr marL="457200" indent="-457200">
              <a:buFont typeface="+mj-lt"/>
              <a:buAutoNum type="arabicPeriod"/>
            </a:pPr>
            <a:r>
              <a:rPr lang="en-US" dirty="0"/>
              <a:t>Understand the requirements and how they relate to organizational principles and benefit</a:t>
            </a:r>
          </a:p>
          <a:p>
            <a:pPr marL="457200" indent="-457200">
              <a:buFont typeface="+mj-lt"/>
              <a:buAutoNum type="arabicPeriod"/>
            </a:pPr>
            <a:r>
              <a:rPr lang="en-US" dirty="0"/>
              <a:t>Collaborate with the project team</a:t>
            </a:r>
          </a:p>
          <a:p>
            <a:pPr marL="457200" indent="-457200">
              <a:buFont typeface="+mj-lt"/>
              <a:buAutoNum type="arabicPeriod"/>
            </a:pPr>
            <a:r>
              <a:rPr lang="en-US" dirty="0"/>
              <a:t>Delegate Effectively</a:t>
            </a:r>
          </a:p>
          <a:p>
            <a:pPr marL="457200" indent="-457200">
              <a:buFont typeface="+mj-lt"/>
              <a:buAutoNum type="arabicPeriod"/>
            </a:pPr>
            <a:r>
              <a:rPr lang="en-US" dirty="0"/>
              <a:t>Are comfortable in the “C” Suite</a:t>
            </a:r>
          </a:p>
          <a:p>
            <a:pPr marL="457200" indent="-457200">
              <a:buFont typeface="+mj-lt"/>
              <a:buAutoNum type="arabicPeriod"/>
            </a:pPr>
            <a:r>
              <a:rPr lang="en-US" dirty="0"/>
              <a:t>Are proactive</a:t>
            </a:r>
          </a:p>
          <a:p>
            <a:pPr marL="457200" indent="-457200">
              <a:buFont typeface="+mj-lt"/>
              <a:buAutoNum type="arabicPeriod"/>
            </a:pPr>
            <a:r>
              <a:rPr lang="en-US" dirty="0"/>
              <a:t>Can lead under pressure</a:t>
            </a:r>
          </a:p>
          <a:p>
            <a:endParaRPr lang="en-US" dirty="0"/>
          </a:p>
        </p:txBody>
      </p:sp>
    </p:spTree>
    <p:extLst>
      <p:ext uri="{BB962C8B-B14F-4D97-AF65-F5344CB8AC3E}">
        <p14:creationId xmlns:p14="http://schemas.microsoft.com/office/powerpoint/2010/main" xmlns="" val="1874622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a:t>
            </a:r>
            <a:endParaRPr lang="en-US" dirty="0"/>
          </a:p>
        </p:txBody>
      </p:sp>
      <p:sp>
        <p:nvSpPr>
          <p:cNvPr id="5" name="6 Rectángulo"/>
          <p:cNvSpPr/>
          <p:nvPr/>
        </p:nvSpPr>
        <p:spPr>
          <a:xfrm>
            <a:off x="1371600" y="4191000"/>
            <a:ext cx="6629400" cy="1569660"/>
          </a:xfrm>
          <a:prstGeom prst="rect">
            <a:avLst/>
          </a:prstGeom>
        </p:spPr>
        <p:txBody>
          <a:bodyPr wrap="square">
            <a:spAutoFit/>
          </a:bodyPr>
          <a:lstStyle/>
          <a:p>
            <a:pPr algn="ctr"/>
            <a:r>
              <a:rPr lang="es-ES" sz="2400" dirty="0" err="1" smtClean="0"/>
              <a:t>According</a:t>
            </a:r>
            <a:r>
              <a:rPr lang="es-ES" sz="2400" dirty="0" smtClean="0"/>
              <a:t> </a:t>
            </a:r>
            <a:r>
              <a:rPr lang="es-ES" sz="2400" dirty="0" err="1" smtClean="0"/>
              <a:t>to</a:t>
            </a:r>
            <a:r>
              <a:rPr lang="es-ES" sz="2400" dirty="0" smtClean="0"/>
              <a:t> </a:t>
            </a:r>
            <a:r>
              <a:rPr lang="es-ES" sz="2400" dirty="0" err="1" smtClean="0"/>
              <a:t>Executive</a:t>
            </a:r>
            <a:r>
              <a:rPr lang="es-ES" sz="2400" dirty="0" smtClean="0"/>
              <a:t> Director </a:t>
            </a:r>
            <a:r>
              <a:rPr lang="es-ES" sz="2400" dirty="0" err="1" smtClean="0"/>
              <a:t>Geog</a:t>
            </a:r>
            <a:r>
              <a:rPr lang="es-ES" sz="2400" dirty="0" smtClean="0"/>
              <a:t> </a:t>
            </a:r>
            <a:r>
              <a:rPr lang="es-ES" sz="2400" dirty="0" err="1" smtClean="0"/>
              <a:t>Kell</a:t>
            </a:r>
            <a:r>
              <a:rPr lang="es-ES" sz="2400" dirty="0" smtClean="0"/>
              <a:t>, </a:t>
            </a:r>
            <a:r>
              <a:rPr lang="es-ES" sz="2400" b="1" dirty="0" smtClean="0"/>
              <a:t>50%  of </a:t>
            </a:r>
            <a:r>
              <a:rPr lang="es-ES" sz="2400" b="1" dirty="0" err="1" smtClean="0"/>
              <a:t>organizations</a:t>
            </a:r>
            <a:r>
              <a:rPr lang="es-ES" sz="2400" b="1" dirty="0" smtClean="0"/>
              <a:t> </a:t>
            </a:r>
            <a:r>
              <a:rPr lang="es-ES" sz="2400" b="1" dirty="0" err="1" smtClean="0"/>
              <a:t>that</a:t>
            </a:r>
            <a:r>
              <a:rPr lang="es-ES" sz="2400" b="1" dirty="0" smtClean="0"/>
              <a:t> </a:t>
            </a:r>
            <a:r>
              <a:rPr lang="es-ES" sz="2400" b="1" dirty="0" err="1" smtClean="0"/>
              <a:t>pledge</a:t>
            </a:r>
            <a:r>
              <a:rPr lang="es-ES" sz="2400" b="1" dirty="0" smtClean="0"/>
              <a:t> </a:t>
            </a:r>
            <a:r>
              <a:rPr lang="es-ES" sz="2400" b="1" dirty="0" err="1" smtClean="0"/>
              <a:t>to</a:t>
            </a:r>
            <a:r>
              <a:rPr lang="es-ES" sz="2400" b="1" dirty="0" smtClean="0"/>
              <a:t> </a:t>
            </a:r>
            <a:r>
              <a:rPr lang="es-ES" sz="2400" b="1" dirty="0" err="1" smtClean="0"/>
              <a:t>the</a:t>
            </a:r>
            <a:r>
              <a:rPr lang="es-ES" sz="2400" b="1" dirty="0" smtClean="0"/>
              <a:t> </a:t>
            </a:r>
            <a:r>
              <a:rPr lang="es-ES" sz="2400" b="1" dirty="0" err="1" smtClean="0"/>
              <a:t>the</a:t>
            </a:r>
            <a:r>
              <a:rPr lang="es-ES" sz="2400" b="1" dirty="0" smtClean="0"/>
              <a:t> UN Global Compact are de-</a:t>
            </a:r>
            <a:r>
              <a:rPr lang="es-ES" sz="2400" b="1" dirty="0" err="1" smtClean="0"/>
              <a:t>listed</a:t>
            </a:r>
            <a:r>
              <a:rPr lang="es-ES" sz="2400" b="1" dirty="0" smtClean="0"/>
              <a:t> </a:t>
            </a:r>
            <a:r>
              <a:rPr lang="es-ES" sz="2400" dirty="0" err="1" smtClean="0"/>
              <a:t>due</a:t>
            </a:r>
            <a:r>
              <a:rPr lang="es-ES" sz="2400" dirty="0" smtClean="0"/>
              <a:t> </a:t>
            </a:r>
            <a:r>
              <a:rPr lang="es-ES" sz="2400" dirty="0" err="1" smtClean="0"/>
              <a:t>to</a:t>
            </a:r>
            <a:r>
              <a:rPr lang="es-ES" sz="2400" dirty="0" smtClean="0"/>
              <a:t> </a:t>
            </a:r>
            <a:r>
              <a:rPr lang="es-ES" sz="2400" dirty="0" err="1" smtClean="0"/>
              <a:t>the</a:t>
            </a:r>
            <a:r>
              <a:rPr lang="es-ES" sz="2400" dirty="0" smtClean="0"/>
              <a:t> </a:t>
            </a:r>
            <a:r>
              <a:rPr lang="es-ES" sz="2400" dirty="0" err="1" smtClean="0"/>
              <a:t>fact</a:t>
            </a:r>
            <a:r>
              <a:rPr lang="es-ES" sz="2400" dirty="0" smtClean="0"/>
              <a:t> </a:t>
            </a:r>
            <a:r>
              <a:rPr lang="es-ES" sz="2400" dirty="0" err="1" smtClean="0"/>
              <a:t>that</a:t>
            </a:r>
            <a:r>
              <a:rPr lang="es-ES" sz="2400" dirty="0" smtClean="0"/>
              <a:t> </a:t>
            </a:r>
            <a:r>
              <a:rPr lang="es-ES" sz="2400" dirty="0" err="1" smtClean="0"/>
              <a:t>they</a:t>
            </a:r>
            <a:r>
              <a:rPr lang="es-ES" sz="2400" dirty="0" smtClean="0"/>
              <a:t> are </a:t>
            </a:r>
            <a:r>
              <a:rPr lang="es-ES" sz="2400" dirty="0" err="1" smtClean="0"/>
              <a:t>unable</a:t>
            </a:r>
            <a:r>
              <a:rPr lang="es-ES" sz="2400" dirty="0" smtClean="0"/>
              <a:t> </a:t>
            </a:r>
            <a:r>
              <a:rPr lang="es-ES" sz="2400" dirty="0" err="1" smtClean="0"/>
              <a:t>to</a:t>
            </a:r>
            <a:r>
              <a:rPr lang="es-ES" sz="2400" dirty="0" smtClean="0"/>
              <a:t> </a:t>
            </a:r>
            <a:r>
              <a:rPr lang="es-ES" sz="2400" dirty="0" err="1" smtClean="0"/>
              <a:t>fulfill</a:t>
            </a:r>
            <a:r>
              <a:rPr lang="es-ES" sz="2400" dirty="0" smtClean="0"/>
              <a:t> </a:t>
            </a:r>
            <a:r>
              <a:rPr lang="es-ES" sz="2400" dirty="0" err="1" smtClean="0"/>
              <a:t>their</a:t>
            </a:r>
            <a:r>
              <a:rPr lang="es-ES" sz="2400" dirty="0" smtClean="0"/>
              <a:t> </a:t>
            </a:r>
            <a:r>
              <a:rPr lang="es-ES" sz="2400" dirty="0" err="1" smtClean="0"/>
              <a:t>committment</a:t>
            </a:r>
            <a:endParaRPr lang="es-ES" sz="2400" b="1"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50%</a:t>
            </a:r>
            <a:endParaRPr lang="en-US" sz="19900" dirty="0">
              <a:solidFill>
                <a:schemeClr val="accent3"/>
              </a:solidFill>
            </a:endParaRPr>
          </a:p>
        </p:txBody>
      </p:sp>
    </p:spTree>
    <p:extLst>
      <p:ext uri="{BB962C8B-B14F-4D97-AF65-F5344CB8AC3E}">
        <p14:creationId xmlns:p14="http://schemas.microsoft.com/office/powerpoint/2010/main" xmlns="" val="111211534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240</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Rectangle 1"/>
          <p:cNvSpPr/>
          <p:nvPr/>
        </p:nvSpPr>
        <p:spPr>
          <a:xfrm>
            <a:off x="609600" y="1752600"/>
            <a:ext cx="6705600" cy="2559162"/>
          </a:xfrm>
          <a:prstGeom prst="rect">
            <a:avLst/>
          </a:prstGeom>
        </p:spPr>
        <p:txBody>
          <a:bodyPr wrap="square">
            <a:spAutoFit/>
          </a:bodyPr>
          <a:lstStyle/>
          <a:p>
            <a:pPr marL="285750" indent="-285750">
              <a:lnSpc>
                <a:spcPct val="115000"/>
              </a:lnSpc>
              <a:spcAft>
                <a:spcPts val="0"/>
              </a:spcAft>
              <a:buFont typeface="Arial"/>
              <a:buChar char="•"/>
            </a:pPr>
            <a:r>
              <a:rPr lang="en-GB" sz="2800" dirty="0">
                <a:ea typeface="Calibri"/>
              </a:rPr>
              <a:t>What is a Project</a:t>
            </a:r>
          </a:p>
          <a:p>
            <a:pPr marL="285750" indent="-285750">
              <a:lnSpc>
                <a:spcPct val="115000"/>
              </a:lnSpc>
              <a:spcAft>
                <a:spcPts val="0"/>
              </a:spcAft>
              <a:buFont typeface="Arial"/>
              <a:buChar char="•"/>
            </a:pPr>
            <a:r>
              <a:rPr lang="en-GB" sz="2800" dirty="0">
                <a:ea typeface="Calibri"/>
              </a:rPr>
              <a:t>What is Project Management</a:t>
            </a:r>
          </a:p>
          <a:p>
            <a:pPr marL="285750" indent="-285750">
              <a:lnSpc>
                <a:spcPct val="115000"/>
              </a:lnSpc>
              <a:spcAft>
                <a:spcPts val="0"/>
              </a:spcAft>
              <a:buFont typeface="Arial"/>
              <a:buChar char="•"/>
            </a:pPr>
            <a:r>
              <a:rPr lang="en-GB" sz="2800" dirty="0">
                <a:ea typeface="Calibri"/>
              </a:rPr>
              <a:t>What are Process Groups and how What are Subject Groups</a:t>
            </a:r>
          </a:p>
          <a:p>
            <a:pPr marL="285750" indent="-285750">
              <a:lnSpc>
                <a:spcPct val="115000"/>
              </a:lnSpc>
              <a:spcAft>
                <a:spcPts val="0"/>
              </a:spcAft>
              <a:buFont typeface="Arial"/>
              <a:buChar char="•"/>
            </a:pPr>
            <a:r>
              <a:rPr lang="en-GB" sz="2800" dirty="0">
                <a:ea typeface="Calibri"/>
              </a:rPr>
              <a:t>What is the project Environment</a:t>
            </a:r>
          </a:p>
        </p:txBody>
      </p:sp>
    </p:spTree>
    <p:extLst>
      <p:ext uri="{BB962C8B-B14F-4D97-AF65-F5344CB8AC3E}">
        <p14:creationId xmlns:p14="http://schemas.microsoft.com/office/powerpoint/2010/main" xmlns="" val="1759548698"/>
      </p:ext>
    </p:extLst>
  </p:cSld>
  <p:clrMapOvr>
    <a:masterClrMapping/>
  </p:clrMapOvr>
  <p:transition spd="slow"/>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normAutofit/>
          </a:bodyPr>
          <a:lstStyle/>
          <a:p>
            <a:r>
              <a:rPr lang="en-US" dirty="0" smtClean="0">
                <a:solidFill>
                  <a:schemeClr val="bg1">
                    <a:lumMod val="65000"/>
                  </a:schemeClr>
                </a:solidFill>
              </a:rPr>
              <a:t>Project Lifecycles and </a:t>
            </a:r>
            <a:r>
              <a:rPr lang="en-US" dirty="0" err="1" smtClean="0">
                <a:solidFill>
                  <a:schemeClr val="bg1">
                    <a:lumMod val="65000"/>
                  </a:schemeClr>
                </a:solidFill>
              </a:rPr>
              <a:t>PRiSM</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242</a:t>
            </a:fld>
            <a:endParaRPr lang="en-US" dirty="0"/>
          </a:p>
        </p:txBody>
      </p:sp>
      <p:sp>
        <p:nvSpPr>
          <p:cNvPr id="2" name="Title 1"/>
          <p:cNvSpPr>
            <a:spLocks noGrp="1"/>
          </p:cNvSpPr>
          <p:nvPr>
            <p:ph type="title"/>
          </p:nvPr>
        </p:nvSpPr>
        <p:spPr>
          <a:xfrm>
            <a:off x="381000" y="0"/>
            <a:ext cx="8458200" cy="1143000"/>
          </a:xfrm>
        </p:spPr>
        <p:txBody>
          <a:bodyPr/>
          <a:lstStyle/>
          <a:p>
            <a:r>
              <a:rPr lang="en-US" dirty="0" smtClean="0">
                <a:solidFill>
                  <a:schemeClr val="bg1">
                    <a:lumMod val="65000"/>
                  </a:schemeClr>
                </a:solidFill>
              </a:rPr>
              <a:t>Project Lifecycles and </a:t>
            </a:r>
            <a:r>
              <a:rPr lang="en-US" dirty="0" err="1" smtClean="0">
                <a:solidFill>
                  <a:schemeClr val="bg1">
                    <a:lumMod val="65000"/>
                  </a:schemeClr>
                </a:solidFill>
              </a:rPr>
              <a:t>PRiSM</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xmlns="" val="1494553518"/>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10</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r>
                        <a:rPr lang="en-US" sz="1600" dirty="0" smtClean="0">
                          <a:solidFill>
                            <a:schemeClr val="bg1">
                              <a:lumMod val="65000"/>
                            </a:schemeClr>
                          </a:solidFill>
                        </a:rPr>
                        <a:t>Project</a:t>
                      </a:r>
                      <a:r>
                        <a:rPr lang="en-US" sz="1600" baseline="0" dirty="0" smtClean="0">
                          <a:solidFill>
                            <a:schemeClr val="bg1">
                              <a:lumMod val="65000"/>
                            </a:schemeClr>
                          </a:solidFill>
                        </a:rPr>
                        <a:t> Lifecycles</a:t>
                      </a:r>
                    </a:p>
                    <a:p>
                      <a:r>
                        <a:rPr lang="en-US" sz="1600" baseline="0" dirty="0" smtClean="0">
                          <a:solidFill>
                            <a:schemeClr val="bg1">
                              <a:lumMod val="65000"/>
                            </a:schemeClr>
                          </a:solidFill>
                        </a:rPr>
                        <a:t>And </a:t>
                      </a:r>
                      <a:r>
                        <a:rPr lang="en-US" sz="1600" baseline="0" dirty="0" err="1" smtClean="0">
                          <a:solidFill>
                            <a:schemeClr val="bg1">
                              <a:lumMod val="65000"/>
                            </a:schemeClr>
                          </a:solidFill>
                        </a:rPr>
                        <a:t>PRiSM</a:t>
                      </a:r>
                      <a:endParaRPr lang="en-US" sz="1600" dirty="0" smtClean="0">
                        <a:solidFill>
                          <a:schemeClr val="bg1">
                            <a:lumMod val="65000"/>
                          </a:schemeClr>
                        </a:solidFill>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Project</a:t>
                      </a:r>
                      <a:r>
                        <a:rPr lang="en-GB" sz="1600" b="0" baseline="0" dirty="0" smtClean="0">
                          <a:solidFill>
                            <a:srgbClr val="000000"/>
                          </a:solidFill>
                          <a:latin typeface="Helvetica"/>
                          <a:ea typeface="Calibri"/>
                          <a:cs typeface="Helvetica"/>
                        </a:rPr>
                        <a:t> and Product</a:t>
                      </a:r>
                      <a:r>
                        <a:rPr lang="en-GB" sz="1600" b="0" dirty="0" smtClean="0">
                          <a:solidFill>
                            <a:srgbClr val="000000"/>
                          </a:solidFill>
                          <a:latin typeface="Helvetica"/>
                          <a:ea typeface="Calibri"/>
                          <a:cs typeface="Helvetica"/>
                        </a:rPr>
                        <a:t> life cycles.</a:t>
                      </a: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Product Lifespans Cradle to Cradle</a:t>
                      </a:r>
                      <a:r>
                        <a:rPr lang="en-GB" sz="1600" b="0" baseline="0" dirty="0" smtClean="0">
                          <a:solidFill>
                            <a:srgbClr val="000000"/>
                          </a:solidFill>
                          <a:latin typeface="Helvetica"/>
                          <a:ea typeface="Calibri"/>
                          <a:cs typeface="Helvetica"/>
                        </a:rPr>
                        <a:t> and Cradle to Grave</a:t>
                      </a:r>
                      <a:endParaRPr lang="en-GB" sz="1600" b="0" dirty="0" smtClean="0">
                        <a:solidFill>
                          <a:srgbClr val="000000"/>
                        </a:solidFill>
                        <a:latin typeface="Helvetica"/>
                        <a:ea typeface="Calibri"/>
                        <a:cs typeface="Helvetica"/>
                      </a:endParaRP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Project phases such as Initiate, Plan</a:t>
                      </a:r>
                      <a:r>
                        <a:rPr lang="en-GB" sz="1600" b="0" baseline="0" dirty="0" smtClean="0">
                          <a:solidFill>
                            <a:srgbClr val="000000"/>
                          </a:solidFill>
                          <a:latin typeface="Helvetica"/>
                          <a:ea typeface="Calibri"/>
                          <a:cs typeface="Helvetica"/>
                        </a:rPr>
                        <a:t> Implement and Close</a:t>
                      </a:r>
                      <a:r>
                        <a:rPr lang="en-GB" sz="1600" b="0" dirty="0" smtClean="0">
                          <a:solidFill>
                            <a:srgbClr val="000000"/>
                          </a:solidFill>
                          <a:latin typeface="Helvetica"/>
                          <a:ea typeface="Calibri"/>
                          <a:cs typeface="Helvetica"/>
                        </a:rPr>
                        <a:t>.</a:t>
                      </a: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The relationship between phases and stages.</a:t>
                      </a:r>
                    </a:p>
                    <a:p>
                      <a:pPr marL="342900" indent="-342900">
                        <a:lnSpc>
                          <a:spcPct val="114000"/>
                        </a:lnSpc>
                        <a:spcBef>
                          <a:spcPts val="1200"/>
                        </a:spcBef>
                        <a:spcAft>
                          <a:spcPts val="0"/>
                        </a:spcAft>
                        <a:buFont typeface="+mj-lt"/>
                        <a:buAutoNum type="arabicPeriod"/>
                      </a:pPr>
                      <a:r>
                        <a:rPr lang="en-GB" sz="1600" b="0" dirty="0" smtClean="0">
                          <a:solidFill>
                            <a:srgbClr val="000000"/>
                          </a:solidFill>
                          <a:latin typeface="Helvetica"/>
                          <a:ea typeface="Calibri"/>
                          <a:cs typeface="Helvetica"/>
                        </a:rPr>
                        <a:t>The</a:t>
                      </a:r>
                      <a:r>
                        <a:rPr lang="en-GB" sz="1600" b="0" baseline="0" dirty="0" smtClean="0">
                          <a:solidFill>
                            <a:srgbClr val="000000"/>
                          </a:solidFill>
                          <a:latin typeface="Helvetica"/>
                          <a:ea typeface="Calibri"/>
                          <a:cs typeface="Helvetica"/>
                        </a:rPr>
                        <a:t> </a:t>
                      </a:r>
                      <a:r>
                        <a:rPr lang="en-GB" sz="1600" b="0" baseline="0" dirty="0" err="1" smtClean="0">
                          <a:solidFill>
                            <a:srgbClr val="000000"/>
                          </a:solidFill>
                          <a:latin typeface="Helvetica"/>
                          <a:ea typeface="Calibri"/>
                          <a:cs typeface="Helvetica"/>
                        </a:rPr>
                        <a:t>PRiSM</a:t>
                      </a:r>
                      <a:r>
                        <a:rPr lang="en-GB" sz="1600" b="0" baseline="0" dirty="0" smtClean="0">
                          <a:solidFill>
                            <a:srgbClr val="000000"/>
                          </a:solidFill>
                          <a:latin typeface="Helvetica"/>
                          <a:ea typeface="Calibri"/>
                          <a:cs typeface="Helvetica"/>
                        </a:rPr>
                        <a:t> Flow </a:t>
                      </a:r>
                    </a:p>
                    <a:p>
                      <a:pPr marL="342900" indent="-342900">
                        <a:lnSpc>
                          <a:spcPct val="114000"/>
                        </a:lnSpc>
                        <a:spcBef>
                          <a:spcPts val="1200"/>
                        </a:spcBef>
                        <a:spcAft>
                          <a:spcPts val="0"/>
                        </a:spcAft>
                        <a:buFont typeface="+mj-lt"/>
                        <a:buAutoNum type="arabicPeriod"/>
                      </a:pPr>
                      <a:r>
                        <a:rPr lang="en-GB" sz="1600" b="0" baseline="0" dirty="0" smtClean="0">
                          <a:solidFill>
                            <a:srgbClr val="000000"/>
                          </a:solidFill>
                          <a:latin typeface="Helvetica"/>
                          <a:ea typeface="Calibri"/>
                          <a:cs typeface="Helvetica"/>
                        </a:rPr>
                        <a:t>The Product Life Cycle</a:t>
                      </a:r>
                      <a:endParaRPr lang="en-GB" sz="1600" b="0" dirty="0" smtClean="0">
                        <a:solidFill>
                          <a:srgbClr val="000000"/>
                        </a:solidFill>
                        <a:latin typeface="Helvetica"/>
                        <a:ea typeface="Calibri"/>
                        <a:cs typeface="Helvetica"/>
                      </a:endParaRPr>
                    </a:p>
                    <a:p>
                      <a:pPr marL="342900" indent="-342900">
                        <a:lnSpc>
                          <a:spcPct val="115000"/>
                        </a:lnSpc>
                        <a:spcAft>
                          <a:spcPts val="0"/>
                        </a:spcAft>
                        <a:buFont typeface="+mj-lt"/>
                        <a:buAutoNum type="arabicPeriod"/>
                      </a:pPr>
                      <a:endParaRPr lang="en-GB" sz="1600" b="1" baseline="0" dirty="0" smtClean="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 a project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a:t>
                      </a:r>
                      <a:r>
                        <a:rPr lang="en-GB" sz="1600" b="0" baseline="0" dirty="0" smtClean="0">
                          <a:solidFill>
                            <a:srgbClr val="000000"/>
                          </a:solidFill>
                          <a:latin typeface="Helvetica"/>
                          <a:ea typeface="Calibri"/>
                          <a:cs typeface="Helvetica"/>
                        </a:rPr>
                        <a:t> a product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a:t>
                      </a:r>
                      <a:r>
                        <a:rPr lang="en-GB" sz="1600" b="0" baseline="0" dirty="0" err="1" smtClean="0">
                          <a:solidFill>
                            <a:srgbClr val="000000"/>
                          </a:solidFill>
                          <a:latin typeface="Helvetica"/>
                          <a:ea typeface="Calibri"/>
                          <a:cs typeface="Helvetica"/>
                        </a:rPr>
                        <a:t>PRiSM</a:t>
                      </a:r>
                      <a:r>
                        <a:rPr lang="en-GB" sz="1600" b="0" baseline="0" dirty="0" smtClean="0">
                          <a:solidFill>
                            <a:srgbClr val="000000"/>
                          </a:solidFill>
                          <a:latin typeface="Helvetica"/>
                          <a:ea typeface="Calibri"/>
                          <a:cs typeface="Helvetica"/>
                        </a:rPr>
                        <a:t> Lifecycle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Product Lifecycle</a:t>
                      </a:r>
                      <a:endParaRPr lang="en-GB" sz="1600" b="0" dirty="0" smtClean="0">
                        <a:solidFill>
                          <a:srgbClr val="000000"/>
                        </a:solidFill>
                        <a:latin typeface="Helvetica"/>
                        <a:ea typeface="Calibri"/>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340541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2"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272" y="1925"/>
              <a:ext cx="458"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309" y="2165"/>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solidFill>
              <a:schemeClr val="accent4">
                <a:satMod val="103000"/>
                <a:lumMod val="102000"/>
                <a:tint val="94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243</a:t>
            </a:fld>
            <a:endParaRPr lang="en-US" dirty="0"/>
          </a:p>
        </p:txBody>
      </p:sp>
    </p:spTree>
    <p:extLst>
      <p:ext uri="{BB962C8B-B14F-4D97-AF65-F5344CB8AC3E}">
        <p14:creationId xmlns:p14="http://schemas.microsoft.com/office/powerpoint/2010/main" xmlns="" val="88522714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p:cNvGrpSpPr/>
          <p:nvPr/>
        </p:nvGrpSpPr>
        <p:grpSpPr>
          <a:xfrm>
            <a:off x="1334690" y="1700808"/>
            <a:ext cx="6045622" cy="3168351"/>
            <a:chOff x="1334690" y="1700808"/>
            <a:chExt cx="6045622" cy="3168351"/>
          </a:xfrm>
        </p:grpSpPr>
        <p:sp>
          <p:nvSpPr>
            <p:cNvPr id="8" name="Right Arrow 7"/>
            <p:cNvSpPr/>
            <p:nvPr/>
          </p:nvSpPr>
          <p:spPr>
            <a:xfrm>
              <a:off x="1787337" y="1700808"/>
              <a:ext cx="5181600" cy="316835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334690"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B4FF9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Initiate</a:t>
              </a:r>
              <a:endParaRPr lang="en-GB" sz="1400" kern="1200" dirty="0">
                <a:solidFill>
                  <a:srgbClr val="004594"/>
                </a:solidFill>
              </a:endParaRPr>
            </a:p>
          </p:txBody>
        </p:sp>
        <p:sp>
          <p:nvSpPr>
            <p:cNvPr id="10" name="Freeform 9"/>
            <p:cNvSpPr/>
            <p:nvPr/>
          </p:nvSpPr>
          <p:spPr>
            <a:xfrm>
              <a:off x="2867472" y="2611328"/>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EB6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Plan</a:t>
              </a:r>
              <a:endParaRPr lang="en-GB" sz="1400" kern="1200" dirty="0">
                <a:solidFill>
                  <a:srgbClr val="004594"/>
                </a:solidFill>
              </a:endParaRPr>
            </a:p>
          </p:txBody>
        </p:sp>
        <p:sp>
          <p:nvSpPr>
            <p:cNvPr id="11" name="Freeform 10"/>
            <p:cNvSpPr/>
            <p:nvPr/>
          </p:nvSpPr>
          <p:spPr>
            <a:xfrm>
              <a:off x="4400700" y="2636916"/>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FFF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dirty="0" smtClean="0">
                  <a:solidFill>
                    <a:srgbClr val="004594"/>
                  </a:solidFill>
                </a:rPr>
                <a:t>Implement</a:t>
              </a:r>
              <a:endParaRPr lang="en-GB" sz="1400" kern="1200" dirty="0">
                <a:solidFill>
                  <a:srgbClr val="004594"/>
                </a:solidFill>
              </a:endParaRPr>
            </a:p>
          </p:txBody>
        </p:sp>
        <p:sp>
          <p:nvSpPr>
            <p:cNvPr id="12" name="Freeform 11"/>
            <p:cNvSpPr/>
            <p:nvPr/>
          </p:nvSpPr>
          <p:spPr>
            <a:xfrm>
              <a:off x="5912867"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Handover &amp; Closeout</a:t>
              </a:r>
              <a:endParaRPr lang="en-GB" sz="1400" kern="1200" dirty="0">
                <a:solidFill>
                  <a:srgbClr val="004594"/>
                </a:solidFill>
              </a:endParaRPr>
            </a:p>
          </p:txBody>
        </p:sp>
      </p:grpSp>
      <p:sp>
        <p:nvSpPr>
          <p:cNvPr id="2" name="Title 1"/>
          <p:cNvSpPr>
            <a:spLocks noGrp="1"/>
          </p:cNvSpPr>
          <p:nvPr>
            <p:ph type="title"/>
          </p:nvPr>
        </p:nvSpPr>
        <p:spPr/>
        <p:txBody>
          <a:bodyPr/>
          <a:lstStyle/>
          <a:p>
            <a:r>
              <a:rPr lang="en-GB" dirty="0" smtClean="0"/>
              <a:t>Project Lifecycle – High Level</a:t>
            </a:r>
            <a:endParaRPr lang="en-GB" dirty="0"/>
          </a:p>
        </p:txBody>
      </p:sp>
      <p:sp>
        <p:nvSpPr>
          <p:cNvPr id="4" name="Text Placeholder 3"/>
          <p:cNvSpPr>
            <a:spLocks noGrp="1"/>
          </p:cNvSpPr>
          <p:nvPr>
            <p:ph type="body" idx="1"/>
          </p:nvPr>
        </p:nvSpPr>
        <p:spPr>
          <a:xfrm>
            <a:off x="457200" y="1143000"/>
            <a:ext cx="8219256" cy="587897"/>
          </a:xfrm>
        </p:spPr>
        <p:txBody>
          <a:bodyPr/>
          <a:lstStyle/>
          <a:p>
            <a:r>
              <a:rPr lang="en-GB" dirty="0" smtClean="0"/>
              <a:t>A project lifecycle typically consists of of four phases:</a:t>
            </a:r>
          </a:p>
        </p:txBody>
      </p:sp>
      <p:sp>
        <p:nvSpPr>
          <p:cNvPr id="3" name="Content Placeholder 2"/>
          <p:cNvSpPr>
            <a:spLocks noGrp="1"/>
          </p:cNvSpPr>
          <p:nvPr>
            <p:ph sz="half" idx="2"/>
          </p:nvPr>
        </p:nvSpPr>
        <p:spPr>
          <a:xfrm>
            <a:off x="457200" y="4191099"/>
            <a:ext cx="8219256" cy="2262237"/>
          </a:xfrm>
        </p:spPr>
        <p:txBody>
          <a:bodyPr/>
          <a:lstStyle/>
          <a:p>
            <a:r>
              <a:rPr lang="en-GB" dirty="0" smtClean="0"/>
              <a:t>Initiate – identify options and consider viability</a:t>
            </a:r>
          </a:p>
          <a:p>
            <a:r>
              <a:rPr lang="en-GB" dirty="0" smtClean="0"/>
              <a:t>Plan – produce plans</a:t>
            </a:r>
          </a:p>
          <a:p>
            <a:r>
              <a:rPr lang="en-GB" dirty="0" smtClean="0"/>
              <a:t>Implement – implement the plans</a:t>
            </a:r>
          </a:p>
          <a:p>
            <a:r>
              <a:rPr lang="en-GB" dirty="0" smtClean="0"/>
              <a:t>Handover and Closeout – handover the outputs</a:t>
            </a:r>
            <a:endParaRPr lang="en-GB" dirty="0"/>
          </a:p>
        </p:txBody>
      </p:sp>
    </p:spTree>
    <p:extLst>
      <p:ext uri="{BB962C8B-B14F-4D97-AF65-F5344CB8AC3E}">
        <p14:creationId xmlns:p14="http://schemas.microsoft.com/office/powerpoint/2010/main" xmlns="" val="214727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Initiation phase</a:t>
            </a:r>
            <a:endParaRPr lang="en-GB" dirty="0"/>
          </a:p>
        </p:txBody>
      </p:sp>
      <p:sp>
        <p:nvSpPr>
          <p:cNvPr id="8" name="Content Placeholder 7"/>
          <p:cNvSpPr>
            <a:spLocks noGrp="1"/>
          </p:cNvSpPr>
          <p:nvPr>
            <p:ph idx="1"/>
          </p:nvPr>
        </p:nvSpPr>
        <p:spPr>
          <a:xfrm>
            <a:off x="467544" y="2060848"/>
            <a:ext cx="8229600" cy="3888432"/>
          </a:xfrm>
        </p:spPr>
        <p:txBody>
          <a:bodyPr>
            <a:normAutofit fontScale="77500" lnSpcReduction="20000"/>
          </a:bodyPr>
          <a:lstStyle/>
          <a:p>
            <a:r>
              <a:rPr lang="en-GB" sz="2400" dirty="0" smtClean="0"/>
              <a:t>The sponsor is selected</a:t>
            </a:r>
          </a:p>
          <a:p>
            <a:r>
              <a:rPr lang="en-GB" sz="2400" dirty="0" smtClean="0"/>
              <a:t>The Need/Problem/Opportunity is established</a:t>
            </a:r>
          </a:p>
          <a:p>
            <a:r>
              <a:rPr lang="en-GB" sz="2400" dirty="0" smtClean="0"/>
              <a:t>Feasibility is investigated</a:t>
            </a:r>
          </a:p>
          <a:p>
            <a:r>
              <a:rPr lang="en-GB" sz="2400" dirty="0" smtClean="0"/>
              <a:t>Fit with strategy is checked </a:t>
            </a:r>
          </a:p>
          <a:p>
            <a:r>
              <a:rPr lang="en-GB" sz="2400" dirty="0" smtClean="0"/>
              <a:t>High level risks are identified and assessed</a:t>
            </a:r>
          </a:p>
          <a:p>
            <a:r>
              <a:rPr lang="en-GB" sz="2400" dirty="0" smtClean="0"/>
              <a:t>Levelling against Management Systems are completed</a:t>
            </a:r>
          </a:p>
          <a:p>
            <a:r>
              <a:rPr lang="en-GB" sz="2400" dirty="0" smtClean="0"/>
              <a:t>P5 Impact analysis is completed and SMP is initiated</a:t>
            </a:r>
          </a:p>
          <a:p>
            <a:r>
              <a:rPr lang="en-GB" sz="2400" dirty="0" smtClean="0"/>
              <a:t>Initial stakeholders are identified and analysed</a:t>
            </a:r>
          </a:p>
          <a:p>
            <a:r>
              <a:rPr lang="en-GB" sz="2400" dirty="0" smtClean="0"/>
              <a:t>High level requirements are identified</a:t>
            </a:r>
          </a:p>
          <a:p>
            <a:r>
              <a:rPr lang="en-GB" sz="2400" dirty="0" smtClean="0"/>
              <a:t>Business options (inc Do Nothing) are identified, evaluated and documented in the Business Case</a:t>
            </a:r>
          </a:p>
          <a:p>
            <a:r>
              <a:rPr lang="en-GB" sz="2400" dirty="0" smtClean="0"/>
              <a:t>Plans for next phase (Definition) are produced. </a:t>
            </a:r>
          </a:p>
        </p:txBody>
      </p:sp>
      <p:graphicFrame>
        <p:nvGraphicFramePr>
          <p:cNvPr id="9" name="Diagram 8"/>
          <p:cNvGraphicFramePr/>
          <p:nvPr>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6655115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Planning phase</a:t>
            </a:r>
            <a:endParaRPr lang="en-GB" dirty="0"/>
          </a:p>
        </p:txBody>
      </p:sp>
      <p:sp>
        <p:nvSpPr>
          <p:cNvPr id="8" name="Content Placeholder 7"/>
          <p:cNvSpPr>
            <a:spLocks noGrp="1"/>
          </p:cNvSpPr>
          <p:nvPr>
            <p:ph idx="1"/>
          </p:nvPr>
        </p:nvSpPr>
        <p:spPr>
          <a:xfrm>
            <a:off x="395536" y="2492896"/>
            <a:ext cx="8229600" cy="3744416"/>
          </a:xfrm>
        </p:spPr>
        <p:txBody>
          <a:bodyPr/>
          <a:lstStyle/>
          <a:p>
            <a:r>
              <a:rPr lang="en-GB" sz="2000" dirty="0" smtClean="0"/>
              <a:t>Project Manager is appointed (if not already in place)</a:t>
            </a:r>
          </a:p>
          <a:p>
            <a:r>
              <a:rPr lang="en-GB" sz="2000" dirty="0" smtClean="0"/>
              <a:t>The preferred solution is checked against high level requirements</a:t>
            </a:r>
          </a:p>
          <a:p>
            <a:r>
              <a:rPr lang="en-GB" sz="2000" dirty="0" smtClean="0"/>
              <a:t>Alternative designs are considered</a:t>
            </a:r>
          </a:p>
          <a:p>
            <a:r>
              <a:rPr lang="en-GB" sz="2000" dirty="0" smtClean="0"/>
              <a:t>The approach is agreed with the Sponsor</a:t>
            </a:r>
          </a:p>
          <a:p>
            <a:r>
              <a:rPr lang="en-GB" sz="2000" dirty="0" smtClean="0"/>
              <a:t>Detailed requirements are gathered and refined</a:t>
            </a:r>
          </a:p>
          <a:p>
            <a:r>
              <a:rPr lang="en-GB" sz="2000" dirty="0" smtClean="0"/>
              <a:t>The Project Management Plan (PMP) is prepared</a:t>
            </a:r>
          </a:p>
          <a:p>
            <a:r>
              <a:rPr lang="en-GB" sz="2000" dirty="0" smtClean="0"/>
              <a:t>Estimates of time, resources and costs are produced </a:t>
            </a:r>
          </a:p>
          <a:p>
            <a:r>
              <a:rPr lang="en-GB" sz="2000" dirty="0" smtClean="0"/>
              <a:t>The Business Case is updated to reflect plans and estimates</a:t>
            </a:r>
          </a:p>
          <a:p>
            <a:r>
              <a:rPr lang="en-GB" sz="2000" dirty="0" smtClean="0"/>
              <a:t>Detailed plans for next phase (Implementation) are prepared</a:t>
            </a:r>
          </a:p>
        </p:txBody>
      </p:sp>
      <p:graphicFrame>
        <p:nvGraphicFramePr>
          <p:cNvPr id="9" name="Diagram 8"/>
          <p:cNvGraphicFramePr/>
          <p:nvPr>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4699820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Implementation phase</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smtClean="0"/>
              <a:t>Implementation phase may be divided into </a:t>
            </a:r>
            <a:r>
              <a:rPr lang="en-GB" sz="2000" i="1" dirty="0" smtClean="0"/>
              <a:t>Stages</a:t>
            </a:r>
            <a:r>
              <a:rPr lang="en-GB" sz="2000" dirty="0" smtClean="0"/>
              <a:t>:</a:t>
            </a:r>
          </a:p>
          <a:p>
            <a:pPr lvl="1"/>
            <a:r>
              <a:rPr lang="en-GB" sz="2000" dirty="0" smtClean="0"/>
              <a:t>Design</a:t>
            </a:r>
          </a:p>
          <a:p>
            <a:pPr lvl="2"/>
            <a:r>
              <a:rPr lang="en-GB" sz="1600" dirty="0" smtClean="0"/>
              <a:t>Design optimised and completed</a:t>
            </a:r>
          </a:p>
          <a:p>
            <a:pPr lvl="2"/>
            <a:r>
              <a:rPr lang="en-GB" sz="1600" dirty="0" smtClean="0"/>
              <a:t>Design documentation produced</a:t>
            </a:r>
          </a:p>
          <a:p>
            <a:pPr lvl="2"/>
            <a:r>
              <a:rPr lang="en-GB" sz="1600" dirty="0" smtClean="0"/>
              <a:t>Design approved</a:t>
            </a:r>
          </a:p>
          <a:p>
            <a:pPr lvl="1"/>
            <a:r>
              <a:rPr lang="en-GB" sz="2000" dirty="0" smtClean="0"/>
              <a:t>Build</a:t>
            </a:r>
          </a:p>
          <a:p>
            <a:pPr lvl="2"/>
            <a:r>
              <a:rPr lang="en-GB" sz="1600" dirty="0" smtClean="0"/>
              <a:t>Actual products are now produced</a:t>
            </a:r>
          </a:p>
          <a:p>
            <a:pPr lvl="2"/>
            <a:r>
              <a:rPr lang="en-GB" sz="1600" dirty="0" smtClean="0"/>
              <a:t>Components tested against acceptance criteria</a:t>
            </a:r>
          </a:p>
          <a:p>
            <a:r>
              <a:rPr lang="en-GB" sz="2000" dirty="0" smtClean="0"/>
              <a:t>Project Manager:</a:t>
            </a:r>
          </a:p>
          <a:p>
            <a:pPr lvl="1"/>
            <a:r>
              <a:rPr lang="en-GB" sz="2000" dirty="0" smtClean="0"/>
              <a:t>Controls and monitors the delivery</a:t>
            </a:r>
          </a:p>
          <a:p>
            <a:pPr lvl="1"/>
            <a:r>
              <a:rPr lang="en-GB" sz="2000" dirty="0" smtClean="0"/>
              <a:t>Manages risks, issues and changes</a:t>
            </a:r>
          </a:p>
          <a:p>
            <a:pPr lvl="1"/>
            <a:r>
              <a:rPr lang="en-GB" sz="2000" dirty="0" smtClean="0"/>
              <a:t>Communicates progress with stakeholders</a:t>
            </a:r>
          </a:p>
          <a:p>
            <a:endParaRPr lang="en-GB" sz="2000" dirty="0"/>
          </a:p>
        </p:txBody>
      </p:sp>
      <p:graphicFrame>
        <p:nvGraphicFramePr>
          <p:cNvPr id="9" name="Diagram 8"/>
          <p:cNvGraphicFramePr/>
          <p:nvPr>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2264682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Handover &amp; closeout phase</a:t>
            </a:r>
            <a:endParaRPr lang="en-GB" dirty="0"/>
          </a:p>
        </p:txBody>
      </p:sp>
      <p:sp>
        <p:nvSpPr>
          <p:cNvPr id="8" name="Content Placeholder 7"/>
          <p:cNvSpPr>
            <a:spLocks noGrp="1"/>
          </p:cNvSpPr>
          <p:nvPr>
            <p:ph idx="1"/>
          </p:nvPr>
        </p:nvSpPr>
        <p:spPr>
          <a:xfrm>
            <a:off x="457200" y="2348880"/>
            <a:ext cx="8229600" cy="3744416"/>
          </a:xfrm>
        </p:spPr>
        <p:txBody>
          <a:bodyPr/>
          <a:lstStyle/>
          <a:p>
            <a:r>
              <a:rPr lang="en-GB" sz="2400" dirty="0" smtClean="0"/>
              <a:t>Test the completed set of deliverables in operational mode</a:t>
            </a:r>
          </a:p>
          <a:p>
            <a:r>
              <a:rPr lang="en-GB" sz="2400" dirty="0" smtClean="0"/>
              <a:t>Sponsor and users accept products</a:t>
            </a:r>
          </a:p>
          <a:p>
            <a:r>
              <a:rPr lang="en-GB" sz="2400" dirty="0" smtClean="0"/>
              <a:t>Transfer ownership</a:t>
            </a:r>
          </a:p>
          <a:p>
            <a:r>
              <a:rPr lang="en-GB" sz="2400" dirty="0" smtClean="0"/>
              <a:t>Complete all project documentation</a:t>
            </a:r>
          </a:p>
          <a:p>
            <a:r>
              <a:rPr lang="en-GB" sz="2400" dirty="0" smtClean="0"/>
              <a:t>Review project performance (Post Project Review)</a:t>
            </a:r>
          </a:p>
          <a:p>
            <a:r>
              <a:rPr lang="en-GB" sz="2400" dirty="0" smtClean="0"/>
              <a:t>Capture and disseminate lessons (Lessons Learned)</a:t>
            </a:r>
          </a:p>
          <a:p>
            <a:r>
              <a:rPr lang="en-GB" sz="2400" dirty="0" smtClean="0"/>
              <a:t>Close the project</a:t>
            </a:r>
          </a:p>
        </p:txBody>
      </p:sp>
      <p:graphicFrame>
        <p:nvGraphicFramePr>
          <p:cNvPr id="9" name="Diagram 8"/>
          <p:cNvGraphicFramePr/>
          <p:nvPr>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732552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249</a:t>
            </a:fld>
            <a:endParaRPr lang="en-US" dirty="0"/>
          </a:p>
        </p:txBody>
      </p:sp>
      <p:sp>
        <p:nvSpPr>
          <p:cNvPr id="4" name="Title 3"/>
          <p:cNvSpPr>
            <a:spLocks noGrp="1"/>
          </p:cNvSpPr>
          <p:nvPr>
            <p:ph type="title"/>
          </p:nvPr>
        </p:nvSpPr>
        <p:spPr/>
        <p:txBody>
          <a:bodyPr/>
          <a:lstStyle/>
          <a:p>
            <a:r>
              <a:rPr lang="en-US" dirty="0" smtClean="0"/>
              <a:t>Process Groups (Review)</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11671" y="2022901"/>
            <a:ext cx="4412729" cy="2392680"/>
          </a:xfrm>
          <a:prstGeom prst="rect">
            <a:avLst/>
          </a:prstGeom>
        </p:spPr>
      </p:pic>
      <p:sp>
        <p:nvSpPr>
          <p:cNvPr id="6" name="TextBox 5"/>
          <p:cNvSpPr txBox="1"/>
          <p:nvPr/>
        </p:nvSpPr>
        <p:spPr>
          <a:xfrm>
            <a:off x="4724400" y="2042219"/>
            <a:ext cx="4191000" cy="3139321"/>
          </a:xfrm>
          <a:prstGeom prst="rect">
            <a:avLst/>
          </a:prstGeom>
          <a:noFill/>
        </p:spPr>
        <p:txBody>
          <a:bodyPr wrap="square" rtlCol="0">
            <a:spAutoFit/>
          </a:bodyPr>
          <a:lstStyle/>
          <a:p>
            <a:pPr marL="342900" indent="-342900">
              <a:buAutoNum type="arabicPeriod"/>
            </a:pPr>
            <a:r>
              <a:rPr lang="en-US" b="1" dirty="0" smtClean="0"/>
              <a:t>IMPORTANT! </a:t>
            </a:r>
            <a:r>
              <a:rPr lang="en-US" dirty="0" smtClean="0"/>
              <a:t>Process Groups are not to be confused with phases of a Life-Cycle!</a:t>
            </a:r>
          </a:p>
          <a:p>
            <a:endParaRPr lang="en-US" dirty="0" smtClean="0"/>
          </a:p>
          <a:p>
            <a:r>
              <a:rPr lang="en-US" dirty="0" smtClean="0"/>
              <a:t>The </a:t>
            </a:r>
            <a:r>
              <a:rPr lang="en-US" dirty="0"/>
              <a:t>management of a project starts with the initiating process group and finishes with the closing process group. The interdependency between process groups requires the controlling process group to interact with every other process </a:t>
            </a:r>
            <a:r>
              <a:rPr lang="en-US" dirty="0" smtClean="0"/>
              <a:t>group.</a:t>
            </a:r>
          </a:p>
          <a:p>
            <a:endParaRPr lang="en-US" dirty="0"/>
          </a:p>
        </p:txBody>
      </p:sp>
    </p:spTree>
    <p:extLst>
      <p:ext uri="{BB962C8B-B14F-4D97-AF65-F5344CB8AC3E}">
        <p14:creationId xmlns:p14="http://schemas.microsoft.com/office/powerpoint/2010/main" xmlns="" val="16326281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lstStyle/>
          <a:p>
            <a:pPr marL="0" indent="0" algn="ctr">
              <a:buNone/>
            </a:pPr>
            <a:r>
              <a:rPr lang="en-US" dirty="0" smtClean="0"/>
              <a:t>New </a:t>
            </a:r>
            <a:r>
              <a:rPr lang="en-US" dirty="0"/>
              <a:t>report finds only 129 of 4,069 largest companies listed on the world’s stock exchanges are disclosing the most basic sustainability information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25</a:t>
            </a:fld>
            <a:endParaRPr lang="en-US" dirty="0"/>
          </a:p>
        </p:txBody>
      </p:sp>
      <p:sp>
        <p:nvSpPr>
          <p:cNvPr id="4" name="Title 3"/>
          <p:cNvSpPr>
            <a:spLocks noGrp="1"/>
          </p:cNvSpPr>
          <p:nvPr>
            <p:ph type="title"/>
          </p:nvPr>
        </p:nvSpPr>
        <p:spPr/>
        <p:txBody>
          <a:bodyPr/>
          <a:lstStyle/>
          <a:p>
            <a:r>
              <a:rPr lang="en-US" dirty="0" smtClean="0"/>
              <a:t>Is this a problem?</a:t>
            </a:r>
            <a:endParaRPr lang="en-US" dirty="0"/>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97%</a:t>
            </a:r>
            <a:endParaRPr lang="en-US" sz="19900" dirty="0">
              <a:solidFill>
                <a:schemeClr val="accent3"/>
              </a:solidFill>
            </a:endParaRP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smtClean="0">
                <a:solidFill>
                  <a:schemeClr val="tx1">
                    <a:lumMod val="50000"/>
                    <a:lumOff val="50000"/>
                  </a:schemeClr>
                </a:solidFill>
              </a:rPr>
              <a:t>Src</a:t>
            </a:r>
            <a:r>
              <a:rPr lang="en-US" sz="1050" dirty="0" smtClean="0">
                <a:solidFill>
                  <a:schemeClr val="tx1">
                    <a:lumMod val="50000"/>
                    <a:lumOff val="50000"/>
                  </a:schemeClr>
                </a:solidFill>
              </a:rPr>
              <a:t>: http</a:t>
            </a:r>
            <a:r>
              <a:rPr lang="en-US" sz="1050" dirty="0">
                <a:solidFill>
                  <a:schemeClr val="tx1">
                    <a:lumMod val="50000"/>
                    <a:lumOff val="50000"/>
                  </a:schemeClr>
                </a:solidFill>
              </a:rPr>
              <a:t>://</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xmlns="" val="177242357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57600"/>
            <a:ext cx="7753708" cy="2492990"/>
          </a:xfrm>
          <a:prstGeom prst="rect">
            <a:avLst/>
          </a:prstGeom>
        </p:spPr>
        <p:txBody>
          <a:bodyPr wrap="square">
            <a:spAutoFit/>
          </a:bodyPr>
          <a:lstStyle/>
          <a:p>
            <a:pPr lvl="0" eaLnBrk="0" fontAlgn="base" hangingPunct="0">
              <a:spcBef>
                <a:spcPct val="0"/>
              </a:spcBef>
              <a:spcAft>
                <a:spcPct val="0"/>
              </a:spcAft>
            </a:pPr>
            <a:r>
              <a:rPr lang="en-US" sz="2400" b="1" dirty="0" smtClean="0">
                <a:latin typeface="Helvetica"/>
                <a:cs typeface="Helvetica"/>
              </a:rPr>
              <a:t>The Strength </a:t>
            </a:r>
            <a:r>
              <a:rPr lang="en-US" sz="2400" b="1" dirty="0">
                <a:latin typeface="Helvetica"/>
                <a:cs typeface="Helvetica"/>
              </a:rPr>
              <a:t>of </a:t>
            </a:r>
            <a:r>
              <a:rPr lang="en-US" sz="2400" b="1" dirty="0" smtClean="0">
                <a:latin typeface="Helvetica"/>
                <a:cs typeface="Helvetica"/>
              </a:rPr>
              <a:t>PRiSM</a:t>
            </a:r>
          </a:p>
          <a:p>
            <a:pPr lvl="0" eaLnBrk="0" fontAlgn="base" hangingPunct="0">
              <a:spcBef>
                <a:spcPct val="0"/>
              </a:spcBef>
              <a:spcAft>
                <a:spcPct val="0"/>
              </a:spcAft>
            </a:pPr>
            <a:r>
              <a:rPr lang="en-US" sz="2400" dirty="0" smtClean="0">
                <a:latin typeface="Helvetica"/>
                <a:cs typeface="Helvetica"/>
              </a:rPr>
              <a:t>The project methodology/approach that was designed to align with ISO 26000, 21500, 14001, 9000, 50001 the UNGC Ten Principles, and The GRI G4 Framework for Sustainability Reporting.</a:t>
            </a:r>
            <a:endParaRPr lang="en-US" sz="2400" dirty="0">
              <a:latin typeface="Helvetica"/>
              <a:cs typeface="Helvetica"/>
            </a:endParaRPr>
          </a:p>
          <a:p>
            <a:pPr lvl="0" eaLnBrk="0" fontAlgn="base" hangingPunct="0">
              <a:spcBef>
                <a:spcPct val="0"/>
              </a:spcBef>
              <a:spcAft>
                <a:spcPct val="0"/>
              </a:spcAft>
            </a:pPr>
            <a:r>
              <a:rPr lang="en-US" dirty="0" smtClean="0"/>
              <a:t/>
            </a:r>
            <a:br>
              <a:rPr lang="en-US" dirty="0" smtClean="0"/>
            </a:br>
            <a:endParaRPr lang="en-US" dirty="0"/>
          </a:p>
        </p:txBody>
      </p:sp>
      <p:pic>
        <p:nvPicPr>
          <p:cNvPr id="2" name="Picture 1" descr="PRiSM Logo Final.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828800" y="1219200"/>
            <a:ext cx="5239902" cy="2311545"/>
          </a:xfrm>
          <a:prstGeom prst="rect">
            <a:avLst/>
          </a:prstGeom>
        </p:spPr>
      </p:pic>
    </p:spTree>
    <p:extLst>
      <p:ext uri="{BB962C8B-B14F-4D97-AF65-F5344CB8AC3E}">
        <p14:creationId xmlns:p14="http://schemas.microsoft.com/office/powerpoint/2010/main" xmlns="" val="11170446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Flow</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251</a:t>
            </a:fld>
            <a:endParaRPr lang="en-US" dirty="0"/>
          </a:p>
        </p:txBody>
      </p:sp>
      <p:sp>
        <p:nvSpPr>
          <p:cNvPr id="18" name="Rectangle 17"/>
          <p:cNvSpPr/>
          <p:nvPr/>
        </p:nvSpPr>
        <p:spPr>
          <a:xfrm>
            <a:off x="4191000" y="1524000"/>
            <a:ext cx="594360" cy="4419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600" dirty="0"/>
          </a:p>
        </p:txBody>
      </p:sp>
      <p:sp>
        <p:nvSpPr>
          <p:cNvPr id="24" name="Predefined Process 23"/>
          <p:cNvSpPr/>
          <p:nvPr/>
        </p:nvSpPr>
        <p:spPr>
          <a:xfrm>
            <a:off x="4191000" y="3733800"/>
            <a:ext cx="533400" cy="457200"/>
          </a:xfrm>
          <a:prstGeom prst="flowChartPredefinedProcess">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Document 24"/>
          <p:cNvSpPr/>
          <p:nvPr/>
        </p:nvSpPr>
        <p:spPr>
          <a:xfrm>
            <a:off x="4191000" y="2209800"/>
            <a:ext cx="594360" cy="594360"/>
          </a:xfrm>
          <a:prstGeom prst="flowChartDocumen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Decision 25"/>
          <p:cNvSpPr/>
          <p:nvPr/>
        </p:nvSpPr>
        <p:spPr>
          <a:xfrm>
            <a:off x="4114800" y="2971800"/>
            <a:ext cx="609600" cy="609600"/>
          </a:xfrm>
          <a:prstGeom prst="flowChartDecis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p:cNvSpPr txBox="1"/>
          <p:nvPr/>
        </p:nvSpPr>
        <p:spPr>
          <a:xfrm>
            <a:off x="4916793" y="1600200"/>
            <a:ext cx="1407807" cy="369332"/>
          </a:xfrm>
          <a:prstGeom prst="rect">
            <a:avLst/>
          </a:prstGeom>
          <a:noFill/>
        </p:spPr>
        <p:txBody>
          <a:bodyPr wrap="none" rtlCol="0">
            <a:spAutoFit/>
          </a:bodyPr>
          <a:lstStyle/>
          <a:p>
            <a:r>
              <a:rPr lang="en-US" dirty="0" smtClean="0"/>
              <a:t>Step/Process</a:t>
            </a:r>
            <a:endParaRPr lang="en-US" dirty="0"/>
          </a:p>
        </p:txBody>
      </p:sp>
      <p:sp>
        <p:nvSpPr>
          <p:cNvPr id="28" name="TextBox 27"/>
          <p:cNvSpPr txBox="1"/>
          <p:nvPr/>
        </p:nvSpPr>
        <p:spPr>
          <a:xfrm>
            <a:off x="4840593" y="2209800"/>
            <a:ext cx="1165140" cy="369332"/>
          </a:xfrm>
          <a:prstGeom prst="rect">
            <a:avLst/>
          </a:prstGeom>
          <a:noFill/>
        </p:spPr>
        <p:txBody>
          <a:bodyPr wrap="none" rtlCol="0">
            <a:spAutoFit/>
          </a:bodyPr>
          <a:lstStyle/>
          <a:p>
            <a:r>
              <a:rPr lang="en-US" dirty="0" smtClean="0"/>
              <a:t>Document</a:t>
            </a:r>
            <a:endParaRPr lang="en-US" dirty="0"/>
          </a:p>
        </p:txBody>
      </p:sp>
      <p:sp>
        <p:nvSpPr>
          <p:cNvPr id="29" name="TextBox 28"/>
          <p:cNvSpPr txBox="1"/>
          <p:nvPr/>
        </p:nvSpPr>
        <p:spPr>
          <a:xfrm>
            <a:off x="4916793" y="3048000"/>
            <a:ext cx="978378" cy="369332"/>
          </a:xfrm>
          <a:prstGeom prst="rect">
            <a:avLst/>
          </a:prstGeom>
          <a:noFill/>
        </p:spPr>
        <p:txBody>
          <a:bodyPr wrap="none" rtlCol="0">
            <a:spAutoFit/>
          </a:bodyPr>
          <a:lstStyle/>
          <a:p>
            <a:r>
              <a:rPr lang="en-US" dirty="0" smtClean="0"/>
              <a:t>Decision</a:t>
            </a:r>
            <a:endParaRPr lang="en-US" dirty="0"/>
          </a:p>
        </p:txBody>
      </p:sp>
      <p:sp>
        <p:nvSpPr>
          <p:cNvPr id="30" name="TextBox 29"/>
          <p:cNvSpPr txBox="1"/>
          <p:nvPr/>
        </p:nvSpPr>
        <p:spPr>
          <a:xfrm>
            <a:off x="4916793" y="3810000"/>
            <a:ext cx="1300356" cy="369332"/>
          </a:xfrm>
          <a:prstGeom prst="rect">
            <a:avLst/>
          </a:prstGeom>
          <a:noFill/>
        </p:spPr>
        <p:txBody>
          <a:bodyPr wrap="none" rtlCol="0">
            <a:spAutoFit/>
          </a:bodyPr>
          <a:lstStyle/>
          <a:p>
            <a:r>
              <a:rPr lang="en-US" dirty="0" smtClean="0"/>
              <a:t>Sub Process</a:t>
            </a:r>
            <a:endParaRPr lang="en-US" dirty="0"/>
          </a:p>
        </p:txBody>
      </p:sp>
      <p:sp>
        <p:nvSpPr>
          <p:cNvPr id="32" name="TextBox 31"/>
          <p:cNvSpPr txBox="1"/>
          <p:nvPr/>
        </p:nvSpPr>
        <p:spPr>
          <a:xfrm>
            <a:off x="4114800" y="838200"/>
            <a:ext cx="1620957" cy="523220"/>
          </a:xfrm>
          <a:prstGeom prst="rect">
            <a:avLst/>
          </a:prstGeom>
          <a:noFill/>
        </p:spPr>
        <p:txBody>
          <a:bodyPr wrap="none" rtlCol="0">
            <a:spAutoFit/>
          </a:bodyPr>
          <a:lstStyle/>
          <a:p>
            <a:r>
              <a:rPr lang="en-US" sz="2800" dirty="0" smtClean="0"/>
              <a:t>Workflow</a:t>
            </a:r>
            <a:endParaRPr lang="en-US" sz="2800" dirty="0"/>
          </a:p>
        </p:txBody>
      </p:sp>
      <p:sp>
        <p:nvSpPr>
          <p:cNvPr id="33" name="Connector 32"/>
          <p:cNvSpPr/>
          <p:nvPr/>
        </p:nvSpPr>
        <p:spPr>
          <a:xfrm>
            <a:off x="6400800" y="1524000"/>
            <a:ext cx="594360" cy="594360"/>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TextBox 33"/>
          <p:cNvSpPr txBox="1"/>
          <p:nvPr/>
        </p:nvSpPr>
        <p:spPr>
          <a:xfrm>
            <a:off x="7162800" y="1600200"/>
            <a:ext cx="1774845" cy="369332"/>
          </a:xfrm>
          <a:prstGeom prst="rect">
            <a:avLst/>
          </a:prstGeom>
          <a:noFill/>
        </p:spPr>
        <p:txBody>
          <a:bodyPr wrap="none" rtlCol="0">
            <a:spAutoFit/>
          </a:bodyPr>
          <a:lstStyle/>
          <a:p>
            <a:r>
              <a:rPr lang="en-US" dirty="0" smtClean="0"/>
              <a:t>Phase Connector</a:t>
            </a:r>
            <a:endParaRPr lang="en-US" dirty="0"/>
          </a:p>
        </p:txBody>
      </p:sp>
      <p:sp>
        <p:nvSpPr>
          <p:cNvPr id="36" name="Connector 35"/>
          <p:cNvSpPr/>
          <p:nvPr/>
        </p:nvSpPr>
        <p:spPr>
          <a:xfrm>
            <a:off x="6324600" y="2438400"/>
            <a:ext cx="822960" cy="467054"/>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TextBox 36"/>
          <p:cNvSpPr txBox="1"/>
          <p:nvPr/>
        </p:nvSpPr>
        <p:spPr>
          <a:xfrm>
            <a:off x="7239000" y="2514600"/>
            <a:ext cx="1256774" cy="369332"/>
          </a:xfrm>
          <a:prstGeom prst="rect">
            <a:avLst/>
          </a:prstGeom>
          <a:noFill/>
        </p:spPr>
        <p:txBody>
          <a:bodyPr wrap="none" rtlCol="0">
            <a:spAutoFit/>
          </a:bodyPr>
          <a:lstStyle/>
          <a:p>
            <a:r>
              <a:rPr lang="en-US" dirty="0" smtClean="0"/>
              <a:t>Begin / End</a:t>
            </a:r>
            <a:endParaRPr lang="en-US" dirty="0"/>
          </a:p>
        </p:txBody>
      </p:sp>
      <p:pic>
        <p:nvPicPr>
          <p:cNvPr id="6" name="Picture 5" descr="PRiSM Workflow 2015.pdf"/>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52400" y="990600"/>
            <a:ext cx="3601473" cy="5029200"/>
          </a:xfrm>
          <a:prstGeom prst="rect">
            <a:avLst/>
          </a:prstGeom>
        </p:spPr>
      </p:pic>
      <p:pic>
        <p:nvPicPr>
          <p:cNvPr id="7" name="Picture 6" descr="legend.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962400" y="4876800"/>
            <a:ext cx="3213100" cy="1130300"/>
          </a:xfrm>
          <a:prstGeom prst="rect">
            <a:avLst/>
          </a:prstGeom>
        </p:spPr>
      </p:pic>
    </p:spTree>
    <p:extLst>
      <p:ext uri="{BB962C8B-B14F-4D97-AF65-F5344CB8AC3E}">
        <p14:creationId xmlns:p14="http://schemas.microsoft.com/office/powerpoint/2010/main" xmlns="" val="110572065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sp>
        <p:nvSpPr>
          <p:cNvPr id="9" name="Rectangle 8"/>
          <p:cNvSpPr/>
          <p:nvPr/>
        </p:nvSpPr>
        <p:spPr>
          <a:xfrm>
            <a:off x="4191000" y="1295400"/>
            <a:ext cx="4572000" cy="1477328"/>
          </a:xfrm>
          <a:prstGeom prst="rect">
            <a:avLst/>
          </a:prstGeom>
        </p:spPr>
        <p:txBody>
          <a:bodyPr>
            <a:spAutoFit/>
          </a:bodyPr>
          <a:lstStyle/>
          <a:p>
            <a:r>
              <a:rPr lang="en-US" dirty="0" smtClean="0"/>
              <a:t>Projects arise from an </a:t>
            </a:r>
            <a:r>
              <a:rPr lang="en-US" dirty="0"/>
              <a:t>idea or a need. This may result from new business objectives, responding to competitive pressures, changes in legislation, or a recommendation in a report or an audit. </a:t>
            </a:r>
          </a:p>
        </p:txBody>
      </p:sp>
      <p:sp>
        <p:nvSpPr>
          <p:cNvPr id="11" name="Rectangle 10"/>
          <p:cNvSpPr/>
          <p:nvPr/>
        </p:nvSpPr>
        <p:spPr>
          <a:xfrm>
            <a:off x="4267200" y="2895600"/>
            <a:ext cx="4572000" cy="1477328"/>
          </a:xfrm>
          <a:prstGeom prst="rect">
            <a:avLst/>
          </a:prstGeom>
        </p:spPr>
        <p:txBody>
          <a:bodyPr>
            <a:spAutoFit/>
          </a:bodyPr>
          <a:lstStyle/>
          <a:p>
            <a:r>
              <a:rPr lang="en-US" dirty="0"/>
              <a:t>The project mandate is provided by the commissioning organization (corporate or </a:t>
            </a:r>
            <a:r>
              <a:rPr lang="en-US" dirty="0" smtClean="0"/>
              <a:t>program </a:t>
            </a:r>
            <a:r>
              <a:rPr lang="en-US" dirty="0"/>
              <a:t>management) and can vary in form from a verbal instruction to a well-defined and justified project definition.</a:t>
            </a:r>
          </a:p>
        </p:txBody>
      </p:sp>
      <p:cxnSp>
        <p:nvCxnSpPr>
          <p:cNvPr id="13" name="Straight Arrow Connector 12"/>
          <p:cNvCxnSpPr/>
          <p:nvPr/>
        </p:nvCxnSpPr>
        <p:spPr>
          <a:xfrm flipH="1" flipV="1">
            <a:off x="2133600" y="1524000"/>
            <a:ext cx="2209800"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16710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2286000" y="1600200"/>
            <a:ext cx="19812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2031325"/>
          </a:xfrm>
          <a:prstGeom prst="rect">
            <a:avLst/>
          </a:prstGeom>
        </p:spPr>
        <p:txBody>
          <a:bodyPr>
            <a:spAutoFit/>
          </a:bodyPr>
          <a:lstStyle/>
          <a:p>
            <a:r>
              <a:rPr lang="en-US" dirty="0"/>
              <a:t>Nothing should be done until </a:t>
            </a:r>
            <a:r>
              <a:rPr lang="en-US" dirty="0" smtClean="0"/>
              <a:t>foundational information </a:t>
            </a:r>
            <a:r>
              <a:rPr lang="en-US" dirty="0"/>
              <a:t>needed to make </a:t>
            </a:r>
            <a:r>
              <a:rPr lang="en-US" dirty="0" smtClean="0"/>
              <a:t>decisions </a:t>
            </a:r>
            <a:r>
              <a:rPr lang="en-US" dirty="0"/>
              <a:t>about the commissioning of the project is </a:t>
            </a:r>
            <a:r>
              <a:rPr lang="en-US" dirty="0" smtClean="0"/>
              <a:t>defined. </a:t>
            </a:r>
          </a:p>
          <a:p>
            <a:endParaRPr lang="en-US" dirty="0"/>
          </a:p>
          <a:p>
            <a:pPr marL="285750" indent="-285750">
              <a:buFont typeface="Arial"/>
              <a:buChar char="•"/>
            </a:pPr>
            <a:r>
              <a:rPr lang="en-US" dirty="0" smtClean="0"/>
              <a:t>The Project Sponsor and Project Manager is selected/appointed</a:t>
            </a:r>
          </a:p>
          <a:p>
            <a:pPr marL="285750" indent="-285750">
              <a:buFont typeface="Arial"/>
              <a:buChar char="•"/>
            </a:pPr>
            <a:r>
              <a:rPr lang="en-US" dirty="0" smtClean="0"/>
              <a:t>The project PLANNING team is selected </a:t>
            </a:r>
          </a:p>
        </p:txBody>
      </p:sp>
      <p:cxnSp>
        <p:nvCxnSpPr>
          <p:cNvPr id="10" name="Straight Arrow Connector 9"/>
          <p:cNvCxnSpPr/>
          <p:nvPr/>
        </p:nvCxnSpPr>
        <p:spPr>
          <a:xfrm flipH="1">
            <a:off x="2286000" y="1600200"/>
            <a:ext cx="1981200" cy="190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6231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2209800" y="2209800"/>
            <a:ext cx="2286000" cy="236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2031325"/>
          </a:xfrm>
          <a:prstGeom prst="rect">
            <a:avLst/>
          </a:prstGeom>
        </p:spPr>
        <p:txBody>
          <a:bodyPr>
            <a:spAutoFit/>
          </a:bodyPr>
          <a:lstStyle/>
          <a:p>
            <a:r>
              <a:rPr lang="en-US" dirty="0" smtClean="0"/>
              <a:t>During the Pre-Project Phase, if the Business Case for the project should be in (at least) draft form. </a:t>
            </a:r>
          </a:p>
          <a:p>
            <a:endParaRPr lang="en-US" dirty="0"/>
          </a:p>
        </p:txBody>
      </p:sp>
      <p:sp>
        <p:nvSpPr>
          <p:cNvPr id="4" name="Rectangle 3"/>
          <p:cNvSpPr/>
          <p:nvPr/>
        </p:nvSpPr>
        <p:spPr>
          <a:xfrm>
            <a:off x="4419600" y="2971800"/>
            <a:ext cx="4572000" cy="1200329"/>
          </a:xfrm>
          <a:prstGeom prst="rect">
            <a:avLst/>
          </a:prstGeom>
        </p:spPr>
        <p:txBody>
          <a:bodyPr>
            <a:spAutoFit/>
          </a:bodyPr>
          <a:lstStyle/>
          <a:p>
            <a:r>
              <a:rPr lang="en-US" dirty="0"/>
              <a:t>Provides justification for undertaking a project or </a:t>
            </a:r>
            <a:r>
              <a:rPr lang="en-US" dirty="0" smtClean="0"/>
              <a:t>program. </a:t>
            </a:r>
            <a:r>
              <a:rPr lang="en-US" dirty="0"/>
              <a:t>It evaluates the benefit, cost and risk of alternative options and provides a rationale for the preferred solution.</a:t>
            </a:r>
          </a:p>
        </p:txBody>
      </p:sp>
      <p:sp>
        <p:nvSpPr>
          <p:cNvPr id="7" name="TextBox 6"/>
          <p:cNvSpPr txBox="1"/>
          <p:nvPr/>
        </p:nvSpPr>
        <p:spPr>
          <a:xfrm>
            <a:off x="4495800" y="2590800"/>
            <a:ext cx="1482422" cy="369332"/>
          </a:xfrm>
          <a:prstGeom prst="rect">
            <a:avLst/>
          </a:prstGeom>
          <a:noFill/>
        </p:spPr>
        <p:txBody>
          <a:bodyPr wrap="none" rtlCol="0">
            <a:spAutoFit/>
          </a:bodyPr>
          <a:lstStyle/>
          <a:p>
            <a:r>
              <a:rPr lang="en-US" dirty="0" smtClean="0"/>
              <a:t>Business Case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16738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3505200" y="2209800"/>
            <a:ext cx="990600" cy="1676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545138" y="1752600"/>
            <a:ext cx="4572000" cy="1477328"/>
          </a:xfrm>
          <a:prstGeom prst="rect">
            <a:avLst/>
          </a:prstGeom>
        </p:spPr>
        <p:txBody>
          <a:bodyPr>
            <a:spAutoFit/>
          </a:bodyPr>
          <a:lstStyle/>
          <a:p>
            <a:r>
              <a:rPr lang="en-US" dirty="0"/>
              <a:t>Determination to proceed with or abandon a plan or project. In quality control, 'go' denotes that a product conforms to the specifications; when it does not, it is 'no go</a:t>
            </a:r>
            <a:r>
              <a:rPr lang="en-US" dirty="0" smtClean="0"/>
              <a:t>.’</a:t>
            </a:r>
            <a:endParaRPr lang="en-US" dirty="0"/>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181600" y="3352800"/>
            <a:ext cx="2819400" cy="12311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20379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256</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t="1708" r="746"/>
          <a:stretch/>
        </p:blipFill>
        <p:spPr>
          <a:xfrm>
            <a:off x="304800" y="1371600"/>
            <a:ext cx="8459790" cy="3958844"/>
          </a:xfrm>
          <a:prstGeom prst="rect">
            <a:avLst/>
          </a:prstGeom>
        </p:spPr>
      </p:pic>
      <p:cxnSp>
        <p:nvCxnSpPr>
          <p:cNvPr id="9" name="Straight Arrow Connector 8"/>
          <p:cNvCxnSpPr/>
          <p:nvPr/>
        </p:nvCxnSpPr>
        <p:spPr>
          <a:xfrm flipH="1">
            <a:off x="5105400" y="5410200"/>
            <a:ext cx="3352800" cy="0"/>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2303415"/>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a:ext>
            </a:extLst>
          </a:blip>
          <a:srcRect t="1540" b="1646"/>
          <a:stretch/>
        </p:blipFill>
        <p:spPr>
          <a:xfrm>
            <a:off x="228600" y="12192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257</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2" name="TextBox 1"/>
          <p:cNvSpPr txBox="1"/>
          <p:nvPr/>
        </p:nvSpPr>
        <p:spPr>
          <a:xfrm>
            <a:off x="4953000" y="2438400"/>
            <a:ext cx="3209495" cy="369332"/>
          </a:xfrm>
          <a:prstGeom prst="rect">
            <a:avLst/>
          </a:prstGeom>
          <a:noFill/>
        </p:spPr>
        <p:txBody>
          <a:bodyPr wrap="none" rtlCol="0">
            <a:spAutoFit/>
          </a:bodyPr>
          <a:lstStyle/>
          <a:p>
            <a:r>
              <a:rPr lang="en-US" dirty="0" smtClean="0"/>
              <a:t>Always Review Lessons Learned!</a:t>
            </a:r>
            <a:endParaRPr lang="en-US" dirty="0"/>
          </a:p>
        </p:txBody>
      </p:sp>
      <p:cxnSp>
        <p:nvCxnSpPr>
          <p:cNvPr id="6" name="Straight Arrow Connector 5"/>
          <p:cNvCxnSpPr/>
          <p:nvPr/>
        </p:nvCxnSpPr>
        <p:spPr>
          <a:xfrm flipH="1" flipV="1">
            <a:off x="2057400" y="2057400"/>
            <a:ext cx="27432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781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xmlns=""/>
              </a:ext>
            </a:extLst>
          </a:blip>
          <a:srcRect t="1540" b="1646"/>
          <a:stretch/>
        </p:blipFill>
        <p:spPr>
          <a:xfrm>
            <a:off x="152400" y="10668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258</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2" name="TextBox 1"/>
          <p:cNvSpPr txBox="1"/>
          <p:nvPr/>
        </p:nvSpPr>
        <p:spPr>
          <a:xfrm>
            <a:off x="5181600" y="1447800"/>
            <a:ext cx="3048000" cy="646331"/>
          </a:xfrm>
          <a:prstGeom prst="rect">
            <a:avLst/>
          </a:prstGeom>
          <a:noFill/>
        </p:spPr>
        <p:txBody>
          <a:bodyPr wrap="square" rtlCol="0">
            <a:spAutoFit/>
          </a:bodyPr>
          <a:lstStyle/>
          <a:p>
            <a:r>
              <a:rPr lang="en-US" dirty="0" smtClean="0"/>
              <a:t>Reconcile with Organizational Management Systems</a:t>
            </a:r>
            <a:endParaRPr lang="en-US" dirty="0"/>
          </a:p>
        </p:txBody>
      </p:sp>
      <p:cxnSp>
        <p:nvCxnSpPr>
          <p:cNvPr id="6" name="Straight Arrow Connector 5"/>
          <p:cNvCxnSpPr/>
          <p:nvPr/>
        </p:nvCxnSpPr>
        <p:spPr>
          <a:xfrm flipH="1">
            <a:off x="3048001" y="17526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410200" y="4114800"/>
            <a:ext cx="3048000" cy="923330"/>
          </a:xfrm>
          <a:prstGeom prst="rect">
            <a:avLst/>
          </a:prstGeom>
          <a:noFill/>
        </p:spPr>
        <p:txBody>
          <a:bodyPr wrap="square" rtlCol="0">
            <a:spAutoFit/>
          </a:bodyPr>
          <a:lstStyle/>
          <a:p>
            <a:r>
              <a:rPr lang="en-US" dirty="0" smtClean="0"/>
              <a:t>The organization should update the business case to reflect findings.</a:t>
            </a:r>
            <a:endParaRPr lang="en-US" dirty="0"/>
          </a:p>
        </p:txBody>
      </p:sp>
      <p:cxnSp>
        <p:nvCxnSpPr>
          <p:cNvPr id="11" name="Straight Arrow Connector 10"/>
          <p:cNvCxnSpPr/>
          <p:nvPr/>
        </p:nvCxnSpPr>
        <p:spPr>
          <a:xfrm flipH="1" flipV="1">
            <a:off x="2514600" y="4572000"/>
            <a:ext cx="2362200" cy="4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855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t="1755"/>
          <a:stretch/>
        </p:blipFill>
        <p:spPr>
          <a:xfrm>
            <a:off x="152400" y="1143000"/>
            <a:ext cx="2873109" cy="4264537"/>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259</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3505200" y="1743670"/>
            <a:ext cx="3048000" cy="369332"/>
          </a:xfrm>
          <a:prstGeom prst="rect">
            <a:avLst/>
          </a:prstGeom>
          <a:noFill/>
        </p:spPr>
        <p:txBody>
          <a:bodyPr wrap="square" rtlCol="0">
            <a:spAutoFit/>
          </a:bodyPr>
          <a:lstStyle/>
          <a:p>
            <a:r>
              <a:rPr lang="en-US" dirty="0" smtClean="0"/>
              <a:t>Perform P5 Impact Analysis</a:t>
            </a:r>
            <a:endParaRPr lang="en-US" dirty="0"/>
          </a:p>
        </p:txBody>
      </p:sp>
      <p:cxnSp>
        <p:nvCxnSpPr>
          <p:cNvPr id="7" name="Straight Arrow Connector 6"/>
          <p:cNvCxnSpPr>
            <a:stCxn id="6" idx="1"/>
          </p:cNvCxnSpPr>
          <p:nvPr/>
        </p:nvCxnSpPr>
        <p:spPr>
          <a:xfrm flipH="1">
            <a:off x="1371602" y="1928336"/>
            <a:ext cx="2133598" cy="439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505200" y="2734270"/>
            <a:ext cx="5410200" cy="646331"/>
          </a:xfrm>
          <a:prstGeom prst="rect">
            <a:avLst/>
          </a:prstGeom>
          <a:noFill/>
        </p:spPr>
        <p:txBody>
          <a:bodyPr wrap="square" rtlCol="0">
            <a:spAutoFit/>
          </a:bodyPr>
          <a:lstStyle/>
          <a:p>
            <a:r>
              <a:rPr lang="en-US" dirty="0" smtClean="0"/>
              <a:t>Based on the Analysis, score the project (at this point) define risks.</a:t>
            </a:r>
            <a:endParaRPr lang="en-US" dirty="0"/>
          </a:p>
        </p:txBody>
      </p:sp>
      <p:cxnSp>
        <p:nvCxnSpPr>
          <p:cNvPr id="10" name="Straight Arrow Connector 9"/>
          <p:cNvCxnSpPr/>
          <p:nvPr/>
        </p:nvCxnSpPr>
        <p:spPr>
          <a:xfrm flipH="1" flipV="1">
            <a:off x="1371601" y="3115270"/>
            <a:ext cx="2057399" cy="893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505200" y="3877270"/>
            <a:ext cx="5410200" cy="923330"/>
          </a:xfrm>
          <a:prstGeom prst="rect">
            <a:avLst/>
          </a:prstGeom>
          <a:noFill/>
        </p:spPr>
        <p:txBody>
          <a:bodyPr wrap="square" rtlCol="0">
            <a:spAutoFit/>
          </a:bodyPr>
          <a:lstStyle/>
          <a:p>
            <a:r>
              <a:rPr lang="en-US" dirty="0" smtClean="0"/>
              <a:t>Draft the SMP including the P5 Score, and the recommendations for risk mitigation and opportunities for increased benefit.</a:t>
            </a:r>
            <a:endParaRPr lang="en-US" dirty="0"/>
          </a:p>
        </p:txBody>
      </p:sp>
      <p:cxnSp>
        <p:nvCxnSpPr>
          <p:cNvPr id="13" name="Straight Arrow Connector 12"/>
          <p:cNvCxnSpPr/>
          <p:nvPr/>
        </p:nvCxnSpPr>
        <p:spPr>
          <a:xfrm flipH="1">
            <a:off x="1371601" y="4191000"/>
            <a:ext cx="2133599" cy="67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6456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6200" y="685800"/>
            <a:ext cx="9144000" cy="5889812"/>
          </a:xfrm>
          <a:prstGeom prst="rect">
            <a:avLst/>
          </a:prstGeom>
        </p:spPr>
      </p:pic>
    </p:spTree>
    <p:extLst>
      <p:ext uri="{BB962C8B-B14F-4D97-AF65-F5344CB8AC3E}">
        <p14:creationId xmlns:p14="http://schemas.microsoft.com/office/powerpoint/2010/main" xmlns="" val="13773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25019" cy="838200"/>
          </a:xfrm>
        </p:spPr>
        <p:txBody>
          <a:bodyPr>
            <a:noAutofit/>
          </a:bodyPr>
          <a:lstStyle/>
          <a:p>
            <a:r>
              <a:rPr lang="en-US" dirty="0" smtClean="0"/>
              <a:t>Tools to Integrate Sustainability and Project Management</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TextBox 6"/>
          <p:cNvSpPr txBox="1"/>
          <p:nvPr/>
        </p:nvSpPr>
        <p:spPr>
          <a:xfrm>
            <a:off x="1447800" y="4267200"/>
            <a:ext cx="6477000" cy="923330"/>
          </a:xfrm>
          <a:prstGeom prst="rect">
            <a:avLst/>
          </a:prstGeom>
          <a:noFill/>
        </p:spPr>
        <p:txBody>
          <a:bodyPr wrap="square" rtlCol="0">
            <a:spAutoFit/>
          </a:bodyPr>
          <a:lstStyle/>
          <a:p>
            <a:r>
              <a:rPr lang="en-US" dirty="0" smtClean="0"/>
              <a:t>The Sustainability Management Plan (SMP) Ties corporate CSR goals and objectives to the project plan and identifies project impacts from an Environmental, Social, and Economic standpoint.</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a:ext>
            </a:extLst>
          </a:blip>
          <a:srcRect t="2532"/>
          <a:stretch/>
        </p:blipFill>
        <p:spPr>
          <a:xfrm>
            <a:off x="3657600" y="2133600"/>
            <a:ext cx="1740408" cy="1654974"/>
          </a:xfrm>
          <a:prstGeom prst="rect">
            <a:avLst/>
          </a:prstGeom>
          <a:ln>
            <a:solidFill>
              <a:schemeClr val="tx1"/>
            </a:solidFill>
          </a:ln>
        </p:spPr>
      </p:pic>
    </p:spTree>
    <p:extLst>
      <p:ext uri="{BB962C8B-B14F-4D97-AF65-F5344CB8AC3E}">
        <p14:creationId xmlns:p14="http://schemas.microsoft.com/office/powerpoint/2010/main" xmlns="" val="16913215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xmlns="" val="1106165132"/>
      </p:ext>
    </p:extLst>
  </p:cSld>
  <p:clrMapOvr>
    <a:masterClrMapping/>
  </p:clrMapOvr>
  <p:transition spd="slow"/>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nvPr>
        </p:nvGraphicFramePr>
        <p:xfrm>
          <a:off x="2286000" y="990600"/>
          <a:ext cx="4558332" cy="5105400"/>
        </p:xfrm>
        <a:graphic>
          <a:graphicData uri="http://schemas.openxmlformats.org/presentationml/2006/ole">
            <p:oleObj spid="_x0000_s1026" name="Document" r:id="rId3" imgW="5613480" imgH="5805360" progId="Word.Document.12">
              <p:link updateAutomatic="1"/>
            </p:oleObj>
          </a:graphicData>
        </a:graphic>
      </p:graphicFrame>
      <p:pic>
        <p:nvPicPr>
          <p:cNvPr id="5" name="Picture 4" descr="SMP.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xmlns="" val="551441445"/>
      </p:ext>
    </p:extLst>
  </p:cSld>
  <p:clrMapOvr>
    <a:masterClrMapping/>
  </p:clrMapOvr>
  <p:transition spd="slow"/>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Sustainability Objectives</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nvPr>
        </p:nvGraphicFramePr>
        <p:xfrm>
          <a:off x="685800" y="2438400"/>
          <a:ext cx="8051143" cy="1054100"/>
        </p:xfrm>
        <a:graphic>
          <a:graphicData uri="http://schemas.openxmlformats.org/presentationml/2006/ole">
            <p:oleObj spid="_x0000_s2050" name="Document" r:id="rId4" imgW="5625893" imgH="736573" progId="Word.Document.12">
              <p:embed/>
            </p:oleObj>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n-US" dirty="0" smtClean="0"/>
              <a:t>Sustainability objectives are taken from the P5 analysis.  Anything that needs to be improved upon is included.</a:t>
            </a:r>
          </a:p>
        </p:txBody>
      </p:sp>
    </p:spTree>
    <p:extLst>
      <p:ext uri="{BB962C8B-B14F-4D97-AF65-F5344CB8AC3E}">
        <p14:creationId xmlns:p14="http://schemas.microsoft.com/office/powerpoint/2010/main" xmlns="" val="1684429310"/>
      </p:ext>
    </p:extLst>
  </p:cSld>
  <p:clrMapOvr>
    <a:masterClrMapping/>
  </p:clrMapOvr>
  <p:transition spd="slow"/>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xmlns="" val="2073978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nvPr>
        </p:nvGraphicFramePr>
        <p:xfrm>
          <a:off x="768350" y="2032000"/>
          <a:ext cx="7607300" cy="2794000"/>
        </p:xfrm>
        <a:graphic>
          <a:graphicData uri="http://schemas.openxmlformats.org/presentationml/2006/ole">
            <p:oleObj spid="_x0000_s3074" name="Document" r:id="rId3" imgW="7607020" imgH="2793897" progId="Word.Document.12">
              <p:embed/>
            </p:oleObj>
          </a:graphicData>
        </a:graphic>
      </p:graphicFrame>
    </p:spTree>
    <p:extLst>
      <p:ext uri="{BB962C8B-B14F-4D97-AF65-F5344CB8AC3E}">
        <p14:creationId xmlns:p14="http://schemas.microsoft.com/office/powerpoint/2010/main" xmlns="" val="1548163255"/>
      </p:ext>
    </p:extLst>
  </p:cSld>
  <p:clrMapOvr>
    <a:masterClrMapping/>
  </p:clrMapOvr>
  <p:transition spd="slow"/>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p14="http://schemas.microsoft.com/office/powerpoint/2010/main" xmlns="" val="10679597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normAutofit fontScale="90000"/>
          </a:bodyPr>
          <a:lstStyle/>
          <a:p>
            <a:r>
              <a:rPr lang="en-US" dirty="0" smtClean="0"/>
              <a:t>Where does the SMP Impact the project?</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xmlns="" val="5309109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268</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4267200" y="1447800"/>
            <a:ext cx="4724400" cy="923330"/>
          </a:xfrm>
          <a:prstGeom prst="rect">
            <a:avLst/>
          </a:prstGeom>
          <a:noFill/>
        </p:spPr>
        <p:txBody>
          <a:bodyPr wrap="square" rtlCol="0">
            <a:spAutoFit/>
          </a:bodyPr>
          <a:lstStyle/>
          <a:p>
            <a:pPr>
              <a:defRPr/>
            </a:pPr>
            <a:r>
              <a:rPr lang="en-US" dirty="0"/>
              <a:t>The estimation of costs, the setting of an agreed budget, and management of actual and forecast costs against that budget.</a:t>
            </a:r>
          </a:p>
        </p:txBody>
      </p:sp>
      <p:cxnSp>
        <p:nvCxnSpPr>
          <p:cNvPr id="7" name="Straight Arrow Connector 6"/>
          <p:cNvCxnSpPr/>
          <p:nvPr/>
        </p:nvCxnSpPr>
        <p:spPr>
          <a:xfrm flipH="1">
            <a:off x="2514600" y="1676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267200" y="2438400"/>
            <a:ext cx="4800600" cy="646331"/>
          </a:xfrm>
          <a:prstGeom prst="rect">
            <a:avLst/>
          </a:prstGeom>
          <a:noFill/>
        </p:spPr>
        <p:txBody>
          <a:bodyPr wrap="square" rtlCol="0">
            <a:spAutoFit/>
          </a:bodyPr>
          <a:lstStyle/>
          <a:p>
            <a:r>
              <a:rPr lang="en-US" dirty="0" smtClean="0"/>
              <a:t>The organization can now complete the business</a:t>
            </a:r>
          </a:p>
          <a:p>
            <a:r>
              <a:rPr lang="en-US" dirty="0" smtClean="0"/>
              <a:t>Case.</a:t>
            </a:r>
            <a:endParaRPr lang="en-US" dirty="0"/>
          </a:p>
        </p:txBody>
      </p:sp>
      <p:cxnSp>
        <p:nvCxnSpPr>
          <p:cNvPr id="10" name="Straight Arrow Connector 9"/>
          <p:cNvCxnSpPr/>
          <p:nvPr/>
        </p:nvCxnSpPr>
        <p:spPr>
          <a:xfrm flipH="1">
            <a:off x="2590800" y="2819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52400" y="1447800"/>
            <a:ext cx="2209800" cy="3347141"/>
          </a:xfrm>
          <a:prstGeom prst="rect">
            <a:avLst/>
          </a:prstGeom>
        </p:spPr>
      </p:pic>
    </p:spTree>
    <p:extLst>
      <p:ext uri="{BB962C8B-B14F-4D97-AF65-F5344CB8AC3E}">
        <p14:creationId xmlns:p14="http://schemas.microsoft.com/office/powerpoint/2010/main" xmlns="" val="3109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8600" y="1600200"/>
            <a:ext cx="3581400" cy="4266195"/>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269</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4648200" y="1295400"/>
            <a:ext cx="4267200" cy="1477328"/>
          </a:xfrm>
          <a:prstGeom prst="rect">
            <a:avLst/>
          </a:prstGeom>
          <a:noFill/>
        </p:spPr>
        <p:txBody>
          <a:bodyPr wrap="square" rtlCol="0">
            <a:spAutoFit/>
          </a:bodyPr>
          <a:lstStyle/>
          <a:p>
            <a:pPr>
              <a:defRPr/>
            </a:pPr>
            <a:r>
              <a:rPr lang="en-US" dirty="0" smtClean="0"/>
              <a:t>This </a:t>
            </a:r>
            <a:r>
              <a:rPr lang="en-US" dirty="0"/>
              <a:t>review focuses on the business justification of the project prior to the key decision to approve project </a:t>
            </a:r>
            <a:r>
              <a:rPr lang="en-US" dirty="0" smtClean="0"/>
              <a:t>initiation</a:t>
            </a:r>
            <a:r>
              <a:rPr lang="en-US" dirty="0"/>
              <a:t> </a:t>
            </a:r>
            <a:r>
              <a:rPr lang="en-US" dirty="0" smtClean="0"/>
              <a:t>and authorizes the project to proceed to planning.</a:t>
            </a:r>
            <a:endParaRPr lang="en-US" dirty="0"/>
          </a:p>
        </p:txBody>
      </p:sp>
      <p:cxnSp>
        <p:nvCxnSpPr>
          <p:cNvPr id="7" name="Straight Arrow Connector 6"/>
          <p:cNvCxnSpPr/>
          <p:nvPr/>
        </p:nvCxnSpPr>
        <p:spPr>
          <a:xfrm flipH="1">
            <a:off x="2438400" y="1905000"/>
            <a:ext cx="228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648200" y="2819400"/>
            <a:ext cx="3429000" cy="1200329"/>
          </a:xfrm>
          <a:prstGeom prst="rect">
            <a:avLst/>
          </a:prstGeom>
          <a:noFill/>
        </p:spPr>
        <p:txBody>
          <a:bodyPr wrap="square" rtlCol="0">
            <a:spAutoFit/>
          </a:bodyPr>
          <a:lstStyle/>
          <a:p>
            <a:r>
              <a:rPr lang="en-US" dirty="0" smtClean="0"/>
              <a:t>If it is determined that the project will not proceed or will be put on hold, document lessons learned and close the project.</a:t>
            </a:r>
            <a:endParaRPr lang="en-US" dirty="0"/>
          </a:p>
        </p:txBody>
      </p:sp>
      <p:cxnSp>
        <p:nvCxnSpPr>
          <p:cNvPr id="10" name="Straight Arrow Connector 9"/>
          <p:cNvCxnSpPr/>
          <p:nvPr/>
        </p:nvCxnSpPr>
        <p:spPr>
          <a:xfrm flipH="1">
            <a:off x="2514600" y="2971800"/>
            <a:ext cx="205740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4724400" y="4114800"/>
            <a:ext cx="3429000" cy="923330"/>
          </a:xfrm>
          <a:prstGeom prst="rect">
            <a:avLst/>
          </a:prstGeom>
          <a:noFill/>
        </p:spPr>
        <p:txBody>
          <a:bodyPr wrap="square" rtlCol="0">
            <a:spAutoFit/>
          </a:bodyPr>
          <a:lstStyle/>
          <a:p>
            <a:r>
              <a:rPr lang="en-US" dirty="0" smtClean="0"/>
              <a:t>If the determination is made to continue, gain sign off and proceed to the planning phase.</a:t>
            </a:r>
            <a:endParaRPr lang="en-US" dirty="0"/>
          </a:p>
        </p:txBody>
      </p:sp>
      <p:cxnSp>
        <p:nvCxnSpPr>
          <p:cNvPr id="15" name="Straight Arrow Connector 14"/>
          <p:cNvCxnSpPr/>
          <p:nvPr/>
        </p:nvCxnSpPr>
        <p:spPr>
          <a:xfrm flipH="1" flipV="1">
            <a:off x="3810000" y="3886200"/>
            <a:ext cx="9144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3505200" y="4343400"/>
            <a:ext cx="12192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3268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Hundreds of NGO’s, Non-Profits and advocates promote sustainability</a:t>
            </a:r>
          </a:p>
          <a:p>
            <a:r>
              <a:rPr lang="en-US" dirty="0" smtClean="0"/>
              <a:t>Internationally (and practically) the standards drivers are largely focused on</a:t>
            </a:r>
          </a:p>
          <a:p>
            <a:pPr lvl="1"/>
            <a:r>
              <a:rPr lang="en-US" dirty="0" smtClean="0"/>
              <a:t>ISO</a:t>
            </a:r>
          </a:p>
          <a:p>
            <a:pPr lvl="1"/>
            <a:r>
              <a:rPr lang="en-US" dirty="0" smtClean="0"/>
              <a:t>United Nations</a:t>
            </a:r>
          </a:p>
          <a:p>
            <a:pPr lvl="2"/>
            <a:r>
              <a:rPr lang="en-US" dirty="0" smtClean="0"/>
              <a:t>UN Global Compact</a:t>
            </a:r>
          </a:p>
          <a:p>
            <a:pPr lvl="2"/>
            <a:r>
              <a:rPr lang="en-US" dirty="0" smtClean="0"/>
              <a:t>UN PRME </a:t>
            </a:r>
          </a:p>
          <a:p>
            <a:pPr lvl="1"/>
            <a:r>
              <a:rPr lang="en-US" dirty="0" smtClean="0"/>
              <a:t>Global Reporting Initiative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a:t>
            </a:fld>
            <a:endParaRPr lang="en-US" dirty="0"/>
          </a:p>
        </p:txBody>
      </p:sp>
      <p:sp>
        <p:nvSpPr>
          <p:cNvPr id="4" name="Title 3"/>
          <p:cNvSpPr>
            <a:spLocks noGrp="1"/>
          </p:cNvSpPr>
          <p:nvPr>
            <p:ph type="title"/>
          </p:nvPr>
        </p:nvSpPr>
        <p:spPr>
          <a:xfrm>
            <a:off x="628650" y="365125"/>
            <a:ext cx="6229350" cy="854075"/>
          </a:xfrm>
        </p:spPr>
        <p:txBody>
          <a:bodyPr>
            <a:normAutofit fontScale="90000"/>
          </a:bodyPr>
          <a:lstStyle/>
          <a:p>
            <a:r>
              <a:rPr lang="en-US" dirty="0" smtClean="0"/>
              <a:t>Organizations Driving Sustainability</a:t>
            </a:r>
            <a:endParaRPr lang="en-US" dirty="0"/>
          </a:p>
        </p:txBody>
      </p:sp>
    </p:spTree>
    <p:extLst>
      <p:ext uri="{BB962C8B-B14F-4D97-AF65-F5344CB8AC3E}">
        <p14:creationId xmlns:p14="http://schemas.microsoft.com/office/powerpoint/2010/main" xmlns="" val="94120474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270</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1600200"/>
            <a:ext cx="9144000" cy="3241301"/>
          </a:xfrm>
          <a:prstGeom prst="rect">
            <a:avLst/>
          </a:prstGeom>
        </p:spPr>
      </p:pic>
    </p:spTree>
    <p:extLst>
      <p:ext uri="{BB962C8B-B14F-4D97-AF65-F5344CB8AC3E}">
        <p14:creationId xmlns:p14="http://schemas.microsoft.com/office/powerpoint/2010/main" xmlns="" val="1656805267"/>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271</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8956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962400" y="1371600"/>
            <a:ext cx="4572000" cy="2308324"/>
          </a:xfrm>
          <a:prstGeom prst="rect">
            <a:avLst/>
          </a:prstGeom>
        </p:spPr>
        <p:txBody>
          <a:bodyPr>
            <a:spAutoFit/>
          </a:bodyPr>
          <a:lstStyle/>
          <a:p>
            <a:r>
              <a:rPr lang="en-US" dirty="0"/>
              <a:t>The project needs the right people in place, with the authority, responsibility and </a:t>
            </a:r>
            <a:r>
              <a:rPr lang="en-US" dirty="0" smtClean="0"/>
              <a:t>competence </a:t>
            </a:r>
            <a:r>
              <a:rPr lang="en-US" dirty="0"/>
              <a:t>to make </a:t>
            </a:r>
            <a:r>
              <a:rPr lang="en-US" dirty="0" smtClean="0"/>
              <a:t>decisions. </a:t>
            </a:r>
          </a:p>
          <a:p>
            <a:endParaRPr lang="en-US" dirty="0"/>
          </a:p>
          <a:p>
            <a:r>
              <a:rPr lang="en-US" dirty="0" smtClean="0"/>
              <a:t>The </a:t>
            </a:r>
            <a:r>
              <a:rPr lang="en-US" dirty="0"/>
              <a:t>project management team needs to reflect the interests of all </a:t>
            </a:r>
            <a:r>
              <a:rPr lang="en-US" dirty="0" smtClean="0"/>
              <a:t>the stakeholders </a:t>
            </a:r>
            <a:r>
              <a:rPr lang="en-US" dirty="0"/>
              <a:t>who will be </a:t>
            </a:r>
            <a:r>
              <a:rPr lang="en-US" dirty="0" smtClean="0"/>
              <a:t>involved.</a:t>
            </a:r>
            <a:endParaRPr lang="en-US" dirty="0"/>
          </a:p>
          <a:p>
            <a:endParaRPr lang="en-US" dirty="0"/>
          </a:p>
        </p:txBody>
      </p:sp>
      <p:cxnSp>
        <p:nvCxnSpPr>
          <p:cNvPr id="12" name="Straight Arrow Connector 11"/>
          <p:cNvCxnSpPr/>
          <p:nvPr/>
        </p:nvCxnSpPr>
        <p:spPr>
          <a:xfrm flipH="1">
            <a:off x="1905000" y="1981200"/>
            <a:ext cx="18287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4405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272</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30480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4114800" y="1371600"/>
            <a:ext cx="4572000" cy="1477328"/>
          </a:xfrm>
          <a:prstGeom prst="rect">
            <a:avLst/>
          </a:prstGeom>
        </p:spPr>
        <p:txBody>
          <a:bodyPr>
            <a:spAutoFit/>
          </a:bodyPr>
          <a:lstStyle/>
          <a:p>
            <a:r>
              <a:rPr lang="en-US" dirty="0" smtClean="0"/>
              <a:t>Together with the project team, review the business case and define the scope of work.</a:t>
            </a:r>
          </a:p>
          <a:p>
            <a:endParaRPr lang="en-US" dirty="0"/>
          </a:p>
          <a:p>
            <a:endParaRPr lang="en-US" dirty="0"/>
          </a:p>
          <a:p>
            <a:endParaRPr lang="en-US" dirty="0"/>
          </a:p>
        </p:txBody>
      </p:sp>
      <p:cxnSp>
        <p:nvCxnSpPr>
          <p:cNvPr id="12" name="Straight Arrow Connector 11"/>
          <p:cNvCxnSpPr/>
          <p:nvPr/>
        </p:nvCxnSpPr>
        <p:spPr>
          <a:xfrm flipH="1">
            <a:off x="3048000" y="1905000"/>
            <a:ext cx="990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4191000" y="2209800"/>
            <a:ext cx="4572000" cy="1200329"/>
          </a:xfrm>
          <a:prstGeom prst="rect">
            <a:avLst/>
          </a:prstGeom>
        </p:spPr>
        <p:txBody>
          <a:bodyPr>
            <a:spAutoFit/>
          </a:bodyPr>
          <a:lstStyle/>
          <a:p>
            <a:r>
              <a:rPr lang="en-US" dirty="0" smtClean="0"/>
              <a:t>The </a:t>
            </a:r>
            <a:r>
              <a:rPr lang="en-US" dirty="0"/>
              <a:t>scope of the project outlines the objectives </a:t>
            </a:r>
            <a:r>
              <a:rPr lang="en-US" dirty="0" smtClean="0"/>
              <a:t>set forth in the business case </a:t>
            </a:r>
            <a:r>
              <a:rPr lang="en-US" dirty="0"/>
              <a:t>and the goals that need to be met to achieve </a:t>
            </a:r>
            <a:r>
              <a:rPr lang="en-US" dirty="0" smtClean="0"/>
              <a:t>the intended result and benefits.</a:t>
            </a:r>
            <a:endParaRPr lang="en-US" dirty="0"/>
          </a:p>
        </p:txBody>
      </p:sp>
    </p:spTree>
    <p:extLst>
      <p:ext uri="{BB962C8B-B14F-4D97-AF65-F5344CB8AC3E}">
        <p14:creationId xmlns:p14="http://schemas.microsoft.com/office/powerpoint/2010/main" xmlns="" val="6034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273</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1" name="Rectangle 10"/>
          <p:cNvSpPr/>
          <p:nvPr/>
        </p:nvSpPr>
        <p:spPr>
          <a:xfrm>
            <a:off x="3886200" y="1676400"/>
            <a:ext cx="4572000" cy="461665"/>
          </a:xfrm>
          <a:prstGeom prst="rect">
            <a:avLst/>
          </a:prstGeom>
        </p:spPr>
        <p:txBody>
          <a:bodyPr>
            <a:spAutoFit/>
          </a:bodyPr>
          <a:lstStyle/>
          <a:p>
            <a:r>
              <a:rPr lang="en-US" sz="2400" dirty="0" smtClean="0"/>
              <a:t>Draft a Benefits Management Plan.</a:t>
            </a:r>
            <a:endParaRPr lang="en-US" sz="2400" dirty="0"/>
          </a:p>
        </p:txBody>
      </p:sp>
      <p:sp>
        <p:nvSpPr>
          <p:cNvPr id="5" name="Rectangle 4"/>
          <p:cNvSpPr/>
          <p:nvPr/>
        </p:nvSpPr>
        <p:spPr>
          <a:xfrm>
            <a:off x="3886200" y="2209800"/>
            <a:ext cx="4572000" cy="1754327"/>
          </a:xfrm>
          <a:prstGeom prst="rect">
            <a:avLst/>
          </a:prstGeom>
        </p:spPr>
        <p:txBody>
          <a:bodyPr>
            <a:spAutoFit/>
          </a:bodyPr>
          <a:lstStyle/>
          <a:p>
            <a:r>
              <a:rPr lang="en-US" dirty="0" smtClean="0"/>
              <a:t>Managing Benefits can be broken down into the following:</a:t>
            </a:r>
          </a:p>
          <a:p>
            <a:pPr marL="285750" indent="-285750">
              <a:buFont typeface="Arial"/>
              <a:buChar char="•"/>
            </a:pPr>
            <a:r>
              <a:rPr lang="en-US" dirty="0" smtClean="0"/>
              <a:t>Identifying &amp; Structuring Benefits</a:t>
            </a:r>
          </a:p>
          <a:p>
            <a:pPr marL="285750" indent="-285750">
              <a:buFont typeface="Arial"/>
              <a:buChar char="•"/>
            </a:pPr>
            <a:r>
              <a:rPr lang="en-US" dirty="0" smtClean="0"/>
              <a:t>Planning Benefits Realisation</a:t>
            </a:r>
          </a:p>
          <a:p>
            <a:pPr marL="285750" indent="-285750">
              <a:buFont typeface="Arial"/>
              <a:buChar char="•"/>
            </a:pPr>
            <a:r>
              <a:rPr lang="en-US" dirty="0" err="1" smtClean="0"/>
              <a:t>Realising</a:t>
            </a:r>
            <a:r>
              <a:rPr lang="en-US" dirty="0" smtClean="0"/>
              <a:t> &amp; Tracking Benefits</a:t>
            </a:r>
          </a:p>
          <a:p>
            <a:pPr marL="285750" indent="-285750">
              <a:buFont typeface="Arial"/>
              <a:buChar char="•"/>
            </a:pPr>
            <a:r>
              <a:rPr lang="en-US" dirty="0" smtClean="0"/>
              <a:t>Evaluation </a:t>
            </a:r>
            <a:endParaRPr lang="en-US" dirty="0"/>
          </a:p>
        </p:txBody>
      </p:sp>
      <p:grpSp>
        <p:nvGrpSpPr>
          <p:cNvPr id="2" name="Group 12"/>
          <p:cNvGrpSpPr/>
          <p:nvPr/>
        </p:nvGrpSpPr>
        <p:grpSpPr>
          <a:xfrm>
            <a:off x="0" y="1295400"/>
            <a:ext cx="3048000" cy="3962400"/>
            <a:chOff x="0" y="1327234"/>
            <a:chExt cx="2194560" cy="3397166"/>
          </a:xfrm>
        </p:grpSpPr>
        <p:grpSp>
          <p:nvGrpSpPr>
            <p:cNvPr id="6" name="Group 13"/>
            <p:cNvGrpSpPr/>
            <p:nvPr/>
          </p:nvGrpSpPr>
          <p:grpSpPr>
            <a:xfrm>
              <a:off x="0" y="1327234"/>
              <a:ext cx="2151325" cy="3397166"/>
              <a:chOff x="0" y="1327234"/>
              <a:chExt cx="2151325" cy="3397166"/>
            </a:xfrm>
          </p:grpSpPr>
          <p:pic>
            <p:nvPicPr>
              <p:cNvPr id="17" name="Picture 16"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18" name="Rectangle 17"/>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 name="Dodecagon 14"/>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12" name="Straight Arrow Connector 11"/>
          <p:cNvCxnSpPr/>
          <p:nvPr/>
        </p:nvCxnSpPr>
        <p:spPr>
          <a:xfrm flipH="1">
            <a:off x="2895600" y="2057400"/>
            <a:ext cx="1066802"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573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274</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9718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886200" y="1752600"/>
            <a:ext cx="4572000" cy="461665"/>
          </a:xfrm>
          <a:prstGeom prst="rect">
            <a:avLst/>
          </a:prstGeom>
        </p:spPr>
        <p:txBody>
          <a:bodyPr>
            <a:spAutoFit/>
          </a:bodyPr>
          <a:lstStyle/>
          <a:p>
            <a:r>
              <a:rPr lang="en-US" sz="2400" dirty="0" smtClean="0"/>
              <a:t>Perform Stakeholder Analysis</a:t>
            </a:r>
            <a:endParaRPr lang="en-US" sz="2400" dirty="0"/>
          </a:p>
        </p:txBody>
      </p:sp>
      <p:cxnSp>
        <p:nvCxnSpPr>
          <p:cNvPr id="12" name="Straight Arrow Connector 11"/>
          <p:cNvCxnSpPr>
            <a:endCxn id="6" idx="3"/>
          </p:cNvCxnSpPr>
          <p:nvPr/>
        </p:nvCxnSpPr>
        <p:spPr>
          <a:xfrm flipH="1">
            <a:off x="3065653" y="2590800"/>
            <a:ext cx="820547" cy="673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3886200" y="2209800"/>
            <a:ext cx="4572000" cy="1477328"/>
          </a:xfrm>
          <a:prstGeom prst="rect">
            <a:avLst/>
          </a:prstGeom>
        </p:spPr>
        <p:txBody>
          <a:bodyPr>
            <a:spAutoFit/>
          </a:bodyPr>
          <a:lstStyle/>
          <a:p>
            <a:r>
              <a:rPr lang="en-US" dirty="0" smtClean="0"/>
              <a:t>Who are the project stakeholders?</a:t>
            </a:r>
          </a:p>
          <a:p>
            <a:pPr marL="285750" indent="-285750">
              <a:buFont typeface="Arial"/>
              <a:buChar char="•"/>
            </a:pPr>
            <a:r>
              <a:rPr lang="en-US" dirty="0" smtClean="0"/>
              <a:t>Who must you keep satisfied?</a:t>
            </a:r>
          </a:p>
          <a:p>
            <a:pPr marL="285750" indent="-285750">
              <a:buFont typeface="Arial"/>
              <a:buChar char="•"/>
            </a:pPr>
            <a:r>
              <a:rPr lang="en-US" dirty="0" smtClean="0"/>
              <a:t>Who must be engaged closely/carefully?</a:t>
            </a:r>
          </a:p>
          <a:p>
            <a:pPr marL="285750" indent="-285750">
              <a:buFont typeface="Arial"/>
              <a:buChar char="•"/>
            </a:pPr>
            <a:r>
              <a:rPr lang="en-US" dirty="0" smtClean="0"/>
              <a:t>Who must be kept highly informed?</a:t>
            </a:r>
          </a:p>
          <a:p>
            <a:pPr marL="285750" indent="-285750">
              <a:buFont typeface="Arial"/>
              <a:buChar char="•"/>
            </a:pPr>
            <a:r>
              <a:rPr lang="en-US" dirty="0" smtClean="0"/>
              <a:t>Who needs a basic status appraisal?</a:t>
            </a:r>
            <a:endParaRPr lang="en-US" dirty="0"/>
          </a:p>
        </p:txBody>
      </p:sp>
    </p:spTree>
    <p:extLst>
      <p:ext uri="{BB962C8B-B14F-4D97-AF65-F5344CB8AC3E}">
        <p14:creationId xmlns:p14="http://schemas.microsoft.com/office/powerpoint/2010/main" xmlns="" val="10477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275</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8194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429000" y="1752600"/>
            <a:ext cx="5181600" cy="830997"/>
          </a:xfrm>
          <a:prstGeom prst="rect">
            <a:avLst/>
          </a:prstGeom>
        </p:spPr>
        <p:txBody>
          <a:bodyPr wrap="square">
            <a:spAutoFit/>
          </a:bodyPr>
          <a:lstStyle/>
          <a:p>
            <a:r>
              <a:rPr lang="en-US" sz="2400" dirty="0" smtClean="0"/>
              <a:t>Develop an Organizational Breakdown Structure</a:t>
            </a:r>
            <a:endParaRPr lang="en-US" sz="2400" dirty="0"/>
          </a:p>
        </p:txBody>
      </p:sp>
      <p:cxnSp>
        <p:nvCxnSpPr>
          <p:cNvPr id="12" name="Straight Arrow Connector 11"/>
          <p:cNvCxnSpPr>
            <a:endCxn id="6" idx="3"/>
          </p:cNvCxnSpPr>
          <p:nvPr/>
        </p:nvCxnSpPr>
        <p:spPr>
          <a:xfrm flipH="1">
            <a:off x="2916255" y="2743200"/>
            <a:ext cx="1427145" cy="4835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2438400"/>
            <a:ext cx="1219200" cy="4572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dirty="0" smtClean="0"/>
              <a:t>Owner</a:t>
            </a:r>
            <a:endParaRPr lang="en-US" dirty="0"/>
          </a:p>
        </p:txBody>
      </p:sp>
      <p:sp>
        <p:nvSpPr>
          <p:cNvPr id="15" name="Rectangle 14"/>
          <p:cNvSpPr/>
          <p:nvPr/>
        </p:nvSpPr>
        <p:spPr>
          <a:xfrm>
            <a:off x="38862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Head Chef</a:t>
            </a:r>
            <a:endParaRPr lang="en-US" sz="1200" dirty="0"/>
          </a:p>
        </p:txBody>
      </p:sp>
      <p:sp>
        <p:nvSpPr>
          <p:cNvPr id="16" name="Rectangle 15"/>
          <p:cNvSpPr/>
          <p:nvPr/>
        </p:nvSpPr>
        <p:spPr>
          <a:xfrm>
            <a:off x="38862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Sous Chef</a:t>
            </a:r>
            <a:endParaRPr lang="en-US" sz="1200" dirty="0"/>
          </a:p>
        </p:txBody>
      </p:sp>
      <p:sp>
        <p:nvSpPr>
          <p:cNvPr id="18" name="Rectangle 17"/>
          <p:cNvSpPr/>
          <p:nvPr/>
        </p:nvSpPr>
        <p:spPr>
          <a:xfrm>
            <a:off x="38862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Line Cooks</a:t>
            </a:r>
            <a:endParaRPr lang="en-US" sz="1200" dirty="0"/>
          </a:p>
        </p:txBody>
      </p:sp>
      <p:sp>
        <p:nvSpPr>
          <p:cNvPr id="19" name="Rectangle 18"/>
          <p:cNvSpPr/>
          <p:nvPr/>
        </p:nvSpPr>
        <p:spPr>
          <a:xfrm>
            <a:off x="59436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Manager</a:t>
            </a:r>
            <a:endParaRPr lang="en-US" sz="1200" dirty="0"/>
          </a:p>
        </p:txBody>
      </p:sp>
      <p:sp>
        <p:nvSpPr>
          <p:cNvPr id="20" name="Rectangle 19"/>
          <p:cNvSpPr/>
          <p:nvPr/>
        </p:nvSpPr>
        <p:spPr>
          <a:xfrm>
            <a:off x="59436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Assistant Manager</a:t>
            </a:r>
            <a:endParaRPr lang="en-US" sz="1200" dirty="0"/>
          </a:p>
        </p:txBody>
      </p:sp>
      <p:sp>
        <p:nvSpPr>
          <p:cNvPr id="21" name="Rectangle 20"/>
          <p:cNvSpPr/>
          <p:nvPr/>
        </p:nvSpPr>
        <p:spPr>
          <a:xfrm>
            <a:off x="59436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Wait Staff</a:t>
            </a:r>
            <a:endParaRPr lang="en-US" sz="1200" dirty="0"/>
          </a:p>
        </p:txBody>
      </p:sp>
      <p:sp>
        <p:nvSpPr>
          <p:cNvPr id="22" name="Rectangle 21"/>
          <p:cNvSpPr/>
          <p:nvPr/>
        </p:nvSpPr>
        <p:spPr>
          <a:xfrm>
            <a:off x="75438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Beverage Manager</a:t>
            </a:r>
            <a:endParaRPr lang="en-US" sz="1200" dirty="0"/>
          </a:p>
        </p:txBody>
      </p:sp>
      <p:sp>
        <p:nvSpPr>
          <p:cNvPr id="23" name="Rectangle 22"/>
          <p:cNvSpPr/>
          <p:nvPr/>
        </p:nvSpPr>
        <p:spPr>
          <a:xfrm>
            <a:off x="75438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Bar Staff</a:t>
            </a:r>
            <a:endParaRPr lang="en-US" sz="1200" dirty="0"/>
          </a:p>
        </p:txBody>
      </p:sp>
      <p:cxnSp>
        <p:nvCxnSpPr>
          <p:cNvPr id="27" name="Elbow Connector 26"/>
          <p:cNvCxnSpPr>
            <a:stCxn id="14" idx="2"/>
            <a:endCxn id="15" idx="0"/>
          </p:cNvCxnSpPr>
          <p:nvPr/>
        </p:nvCxnSpPr>
        <p:spPr>
          <a:xfrm rot="5400000">
            <a:off x="4914900" y="2552700"/>
            <a:ext cx="457200" cy="11430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4" idx="2"/>
            <a:endCxn id="19" idx="0"/>
          </p:cNvCxnSpPr>
          <p:nvPr/>
        </p:nvCxnSpPr>
        <p:spPr>
          <a:xfrm rot="16200000" flipH="1">
            <a:off x="5943600" y="2667000"/>
            <a:ext cx="457200" cy="9144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5" idx="2"/>
            <a:endCxn id="16" idx="0"/>
          </p:cNvCxnSpPr>
          <p:nvPr/>
        </p:nvCxnSpPr>
        <p:spPr>
          <a:xfrm rot="5400000">
            <a:off x="44958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6" idx="2"/>
            <a:endCxn id="18" idx="0"/>
          </p:cNvCxnSpPr>
          <p:nvPr/>
        </p:nvCxnSpPr>
        <p:spPr>
          <a:xfrm rot="5400000">
            <a:off x="44958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19" idx="2"/>
            <a:endCxn id="20" idx="0"/>
          </p:cNvCxnSpPr>
          <p:nvPr/>
        </p:nvCxnSpPr>
        <p:spPr>
          <a:xfrm rot="5400000">
            <a:off x="65532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0" idx="2"/>
            <a:endCxn id="21" idx="0"/>
          </p:cNvCxnSpPr>
          <p:nvPr/>
        </p:nvCxnSpPr>
        <p:spPr>
          <a:xfrm rot="5400000">
            <a:off x="65532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9" idx="3"/>
            <a:endCxn id="22" idx="0"/>
          </p:cNvCxnSpPr>
          <p:nvPr/>
        </p:nvCxnSpPr>
        <p:spPr>
          <a:xfrm>
            <a:off x="7315200" y="3543300"/>
            <a:ext cx="914400" cy="342900"/>
          </a:xfrm>
          <a:prstGeom prst="bentConnector2">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22" idx="2"/>
            <a:endCxn id="23" idx="0"/>
          </p:cNvCxnSpPr>
          <p:nvPr/>
        </p:nvCxnSpPr>
        <p:spPr>
          <a:xfrm rot="5400000">
            <a:off x="81534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777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276</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pic>
        <p:nvPicPr>
          <p:cNvPr id="6" name="Picture 5" descr="PRiSM Planing.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381000" y="1371600"/>
            <a:ext cx="2185274" cy="3657600"/>
          </a:xfrm>
          <a:prstGeom prst="rect">
            <a:avLst/>
          </a:prstGeom>
        </p:spPr>
      </p:pic>
      <p:cxnSp>
        <p:nvCxnSpPr>
          <p:cNvPr id="33" name="Straight Arrow Connector 32"/>
          <p:cNvCxnSpPr>
            <a:stCxn id="36" idx="1"/>
          </p:cNvCxnSpPr>
          <p:nvPr/>
        </p:nvCxnSpPr>
        <p:spPr>
          <a:xfrm flipH="1" flipV="1">
            <a:off x="1371600" y="1905000"/>
            <a:ext cx="2133600" cy="183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505200" y="1600200"/>
            <a:ext cx="3916457" cy="646331"/>
          </a:xfrm>
          <a:prstGeom prst="rect">
            <a:avLst/>
          </a:prstGeom>
          <a:noFill/>
        </p:spPr>
        <p:txBody>
          <a:bodyPr wrap="none" rtlCol="0">
            <a:spAutoFit/>
          </a:bodyPr>
          <a:lstStyle/>
          <a:p>
            <a:r>
              <a:rPr lang="en-US" dirty="0" smtClean="0"/>
              <a:t>Define sustainability quality component</a:t>
            </a:r>
          </a:p>
          <a:p>
            <a:r>
              <a:rPr lang="en-US" dirty="0" smtClean="0"/>
              <a:t>aspects of the project.</a:t>
            </a:r>
            <a:endParaRPr lang="en-US" dirty="0"/>
          </a:p>
        </p:txBody>
      </p:sp>
      <p:sp>
        <p:nvSpPr>
          <p:cNvPr id="37" name="Rectangle 36"/>
          <p:cNvSpPr/>
          <p:nvPr/>
        </p:nvSpPr>
        <p:spPr>
          <a:xfrm>
            <a:off x="3505200" y="2362200"/>
            <a:ext cx="4572000" cy="1200329"/>
          </a:xfrm>
          <a:prstGeom prst="rect">
            <a:avLst/>
          </a:prstGeom>
        </p:spPr>
        <p:txBody>
          <a:bodyPr>
            <a:spAutoFit/>
          </a:bodyPr>
          <a:lstStyle/>
          <a:p>
            <a:r>
              <a:rPr lang="en-US" dirty="0" smtClean="0"/>
              <a:t>Establishes thresholds for sustainability impacts relevant </a:t>
            </a:r>
            <a:r>
              <a:rPr lang="en-US" dirty="0"/>
              <a:t>to the project </a:t>
            </a:r>
            <a:r>
              <a:rPr lang="en-US" dirty="0" smtClean="0"/>
              <a:t>to for </a:t>
            </a:r>
            <a:r>
              <a:rPr lang="en-US" dirty="0"/>
              <a:t>both project deliverables and project </a:t>
            </a:r>
            <a:r>
              <a:rPr lang="en-US" dirty="0" smtClean="0"/>
              <a:t>processes against P5.</a:t>
            </a:r>
            <a:endParaRPr lang="en-US" dirty="0"/>
          </a:p>
        </p:txBody>
      </p:sp>
      <p:sp>
        <p:nvSpPr>
          <p:cNvPr id="41" name="TextBox 40"/>
          <p:cNvSpPr txBox="1"/>
          <p:nvPr/>
        </p:nvSpPr>
        <p:spPr>
          <a:xfrm>
            <a:off x="4038600" y="3505200"/>
            <a:ext cx="4038600" cy="923330"/>
          </a:xfrm>
          <a:prstGeom prst="rect">
            <a:avLst/>
          </a:prstGeom>
          <a:noFill/>
        </p:spPr>
        <p:txBody>
          <a:bodyPr wrap="square" rtlCol="0">
            <a:spAutoFit/>
          </a:bodyPr>
          <a:lstStyle/>
          <a:p>
            <a:r>
              <a:rPr lang="en-US" b="1" dirty="0" smtClean="0"/>
              <a:t>An Example could be: </a:t>
            </a:r>
            <a:r>
              <a:rPr lang="en-US" dirty="0" smtClean="0"/>
              <a:t>If procuring resources, the P5 score must not exceed +1</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04800" y="1357139"/>
            <a:ext cx="1143000" cy="913565"/>
          </a:xfrm>
          <a:prstGeom prst="rect">
            <a:avLst/>
          </a:prstGeom>
        </p:spPr>
      </p:pic>
    </p:spTree>
    <p:extLst>
      <p:ext uri="{BB962C8B-B14F-4D97-AF65-F5344CB8AC3E}">
        <p14:creationId xmlns:p14="http://schemas.microsoft.com/office/powerpoint/2010/main" xmlns="" val="176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277</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1371600" y="2438400"/>
            <a:ext cx="1905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3352800" y="1828800"/>
            <a:ext cx="5562600" cy="2062103"/>
          </a:xfrm>
          <a:prstGeom prst="rect">
            <a:avLst/>
          </a:prstGeom>
        </p:spPr>
        <p:txBody>
          <a:bodyPr wrap="square">
            <a:spAutoFit/>
          </a:bodyPr>
          <a:lstStyle/>
          <a:p>
            <a:r>
              <a:rPr lang="en-US" sz="2000" b="1" dirty="0"/>
              <a:t>Project controls can include:</a:t>
            </a:r>
          </a:p>
          <a:p>
            <a:pPr marL="285750" indent="-285750">
              <a:buFont typeface="Arial"/>
              <a:buChar char="•"/>
            </a:pPr>
            <a:r>
              <a:rPr lang="en-US" dirty="0"/>
              <a:t>The frequency and format of communication between the project manager and stakeholders</a:t>
            </a:r>
          </a:p>
          <a:p>
            <a:pPr marL="285750" indent="-285750">
              <a:buFont typeface="Arial"/>
              <a:buChar char="•"/>
            </a:pPr>
            <a:r>
              <a:rPr lang="en-US" dirty="0"/>
              <a:t>Mechanisms to capture and </a:t>
            </a:r>
            <a:r>
              <a:rPr lang="en-US" dirty="0" smtClean="0"/>
              <a:t>analyze </a:t>
            </a:r>
            <a:r>
              <a:rPr lang="en-US" dirty="0"/>
              <a:t>issues and changes </a:t>
            </a:r>
          </a:p>
          <a:p>
            <a:pPr marL="285750" indent="-285750">
              <a:buFont typeface="Arial"/>
              <a:buChar char="•"/>
            </a:pPr>
            <a:r>
              <a:rPr lang="en-US" dirty="0"/>
              <a:t>Mechanisms to escalate exceptions </a:t>
            </a:r>
          </a:p>
          <a:p>
            <a:pPr marL="285750" indent="-285750">
              <a:buFont typeface="Arial"/>
              <a:buChar char="•"/>
            </a:pPr>
            <a:r>
              <a:rPr lang="en-US" dirty="0"/>
              <a:t>Etc.</a:t>
            </a:r>
          </a:p>
        </p:txBody>
      </p:sp>
      <p:grpSp>
        <p:nvGrpSpPr>
          <p:cNvPr id="2" name="Group 4"/>
          <p:cNvGrpSpPr/>
          <p:nvPr/>
        </p:nvGrpSpPr>
        <p:grpSpPr>
          <a:xfrm>
            <a:off x="449383" y="1447800"/>
            <a:ext cx="2193091" cy="3657600"/>
            <a:chOff x="449383" y="1447800"/>
            <a:chExt cx="2193091" cy="3657600"/>
          </a:xfrm>
        </p:grpSpPr>
        <p:pic>
          <p:nvPicPr>
            <p:cNvPr id="12" name="Picture 11"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2865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p:nvPr/>
        </p:nvGrpSpPr>
        <p:grpSpPr>
          <a:xfrm>
            <a:off x="449383" y="1447800"/>
            <a:ext cx="2193091" cy="3657600"/>
            <a:chOff x="449383" y="1447800"/>
            <a:chExt cx="2193091" cy="3657600"/>
          </a:xfrm>
        </p:grpSpPr>
        <p:pic>
          <p:nvPicPr>
            <p:cNvPr id="13" name="Picture 12" descr="PRiSM Planing.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
        <p:nvSpPr>
          <p:cNvPr id="3" name="Slide Number Placeholder 2"/>
          <p:cNvSpPr>
            <a:spLocks noGrp="1"/>
          </p:cNvSpPr>
          <p:nvPr>
            <p:ph type="sldNum" sz="quarter" idx="12"/>
          </p:nvPr>
        </p:nvSpPr>
        <p:spPr/>
        <p:txBody>
          <a:bodyPr/>
          <a:lstStyle/>
          <a:p>
            <a:fld id="{4BE819A1-3DD8-4179-BFD0-BF7D359F8DBD}" type="slidenum">
              <a:rPr lang="en-US" smtClean="0"/>
              <a:pPr/>
              <a:t>278</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1447800" y="3124200"/>
            <a:ext cx="18288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rot="5400000">
            <a:off x="3980550" y="591450"/>
            <a:ext cx="4038600" cy="5446501"/>
          </a:xfrm>
          <a:prstGeom prst="rect">
            <a:avLst/>
          </a:prstGeom>
        </p:spPr>
      </p:pic>
    </p:spTree>
    <p:extLst>
      <p:ext uri="{BB962C8B-B14F-4D97-AF65-F5344CB8AC3E}">
        <p14:creationId xmlns:p14="http://schemas.microsoft.com/office/powerpoint/2010/main" xmlns="" val="112571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279</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flipV="1">
            <a:off x="2743200" y="1905000"/>
            <a:ext cx="2057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19"/>
          <p:cNvGrpSpPr>
            <a:grpSpLocks/>
          </p:cNvGrpSpPr>
          <p:nvPr/>
        </p:nvGrpSpPr>
        <p:grpSpPr bwMode="auto">
          <a:xfrm>
            <a:off x="4572000" y="1905000"/>
            <a:ext cx="3489117" cy="1904077"/>
            <a:chOff x="1991" y="1080"/>
            <a:chExt cx="3971" cy="1752"/>
          </a:xfrm>
        </p:grpSpPr>
        <p:sp>
          <p:nvSpPr>
            <p:cNvPr id="13" name="Rectangle 3"/>
            <p:cNvSpPr>
              <a:spLocks noChangeArrowheads="1"/>
            </p:cNvSpPr>
            <p:nvPr/>
          </p:nvSpPr>
          <p:spPr bwMode="auto">
            <a:xfrm>
              <a:off x="2704" y="1080"/>
              <a:ext cx="1422"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Chocolate Chip Cookie</a:t>
              </a:r>
              <a:endParaRPr lang="en-GB" sz="1050" b="1" dirty="0"/>
            </a:p>
          </p:txBody>
        </p:sp>
        <p:sp>
          <p:nvSpPr>
            <p:cNvPr id="14" name="Rectangle 4"/>
            <p:cNvSpPr>
              <a:spLocks noChangeArrowheads="1"/>
            </p:cNvSpPr>
            <p:nvPr/>
          </p:nvSpPr>
          <p:spPr bwMode="auto">
            <a:xfrm>
              <a:off x="1991" y="1781"/>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Chocolate Chips</a:t>
              </a:r>
              <a:endParaRPr lang="en-GB" sz="1050" b="1" dirty="0"/>
            </a:p>
          </p:txBody>
        </p:sp>
        <p:sp>
          <p:nvSpPr>
            <p:cNvPr id="15"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Dough</a:t>
              </a:r>
              <a:endParaRPr lang="en-GB" sz="1050" b="1" dirty="0"/>
            </a:p>
          </p:txBody>
        </p:sp>
        <p:cxnSp>
          <p:nvCxnSpPr>
            <p:cNvPr id="16" name="AutoShape 7"/>
            <p:cNvCxnSpPr>
              <a:cxnSpLocks noChangeShapeType="1"/>
              <a:stCxn id="13" idx="2"/>
              <a:endCxn id="14" idx="0"/>
            </p:cNvCxnSpPr>
            <p:nvPr/>
          </p:nvCxnSpPr>
          <p:spPr bwMode="auto">
            <a:xfrm rot="5400000">
              <a:off x="2755" y="1120"/>
              <a:ext cx="365" cy="95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17" name="Rectangle 12"/>
            <p:cNvSpPr>
              <a:spLocks noChangeArrowheads="1"/>
            </p:cNvSpPr>
            <p:nvPr/>
          </p:nvSpPr>
          <p:spPr bwMode="auto">
            <a:xfrm>
              <a:off x="2078"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Flour</a:t>
              </a:r>
              <a:endParaRPr lang="en-GB" sz="1050" b="1" dirty="0"/>
            </a:p>
          </p:txBody>
        </p:sp>
        <p:sp>
          <p:nvSpPr>
            <p:cNvPr id="18" name="Rectangle 13"/>
            <p:cNvSpPr>
              <a:spLocks noChangeArrowheads="1"/>
            </p:cNvSpPr>
            <p:nvPr/>
          </p:nvSpPr>
          <p:spPr bwMode="auto">
            <a:xfrm>
              <a:off x="50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Butter</a:t>
              </a:r>
              <a:endParaRPr lang="en-GB" sz="1050" b="1" dirty="0"/>
            </a:p>
          </p:txBody>
        </p:sp>
        <p:cxnSp>
          <p:nvCxnSpPr>
            <p:cNvPr id="19" name="AutoShape 17"/>
            <p:cNvCxnSpPr>
              <a:cxnSpLocks noChangeShapeType="1"/>
              <a:stCxn id="15" idx="2"/>
              <a:endCxn id="17" idx="0"/>
            </p:cNvCxnSpPr>
            <p:nvPr/>
          </p:nvCxnSpPr>
          <p:spPr bwMode="auto">
            <a:xfrm rot="5400000">
              <a:off x="3152" y="1507"/>
              <a:ext cx="368" cy="157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1" name="AutoShape 18"/>
            <p:cNvCxnSpPr>
              <a:cxnSpLocks noChangeShapeType="1"/>
              <a:stCxn id="15" idx="2"/>
              <a:endCxn id="18" idx="0"/>
            </p:cNvCxnSpPr>
            <p:nvPr/>
          </p:nvCxnSpPr>
          <p:spPr bwMode="auto">
            <a:xfrm rot="16200000" flipH="1">
              <a:off x="4618" y="1619"/>
              <a:ext cx="384" cy="13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2" name="AutoShape 7"/>
          <p:cNvCxnSpPr>
            <a:cxnSpLocks noChangeShapeType="1"/>
            <a:stCxn id="13" idx="2"/>
            <a:endCxn id="15" idx="0"/>
          </p:cNvCxnSpPr>
          <p:nvPr/>
        </p:nvCxnSpPr>
        <p:spPr bwMode="auto">
          <a:xfrm rot="16200000" flipH="1">
            <a:off x="5939571" y="2153951"/>
            <a:ext cx="391249" cy="62367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3" name="Rectangle 13"/>
          <p:cNvSpPr>
            <a:spLocks noChangeArrowheads="1"/>
          </p:cNvSpPr>
          <p:nvPr/>
        </p:nvSpPr>
        <p:spPr bwMode="auto">
          <a:xfrm>
            <a:off x="3582932" y="3441090"/>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Eggs</a:t>
            </a:r>
            <a:endParaRPr lang="en-GB" sz="1050" b="1" dirty="0"/>
          </a:p>
        </p:txBody>
      </p:sp>
      <p:sp>
        <p:nvSpPr>
          <p:cNvPr id="25" name="Rectangle 13"/>
          <p:cNvSpPr>
            <a:spLocks noChangeArrowheads="1"/>
          </p:cNvSpPr>
          <p:nvPr/>
        </p:nvSpPr>
        <p:spPr bwMode="auto">
          <a:xfrm>
            <a:off x="6033624" y="3443912"/>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Sugar</a:t>
            </a:r>
            <a:endParaRPr lang="en-GB" sz="1050" b="1" dirty="0"/>
          </a:p>
        </p:txBody>
      </p:sp>
      <p:cxnSp>
        <p:nvCxnSpPr>
          <p:cNvPr id="27" name="AutoShape 17"/>
          <p:cNvCxnSpPr>
            <a:cxnSpLocks noChangeShapeType="1"/>
            <a:stCxn id="15" idx="2"/>
            <a:endCxn id="23" idx="0"/>
          </p:cNvCxnSpPr>
          <p:nvPr/>
        </p:nvCxnSpPr>
        <p:spPr bwMode="auto">
          <a:xfrm rot="5400000">
            <a:off x="5013332" y="2007388"/>
            <a:ext cx="414511" cy="2452893"/>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8" name="AutoShape 17"/>
          <p:cNvCxnSpPr>
            <a:cxnSpLocks noChangeShapeType="1"/>
            <a:stCxn id="15" idx="2"/>
            <a:endCxn id="25" idx="0"/>
          </p:cNvCxnSpPr>
          <p:nvPr/>
        </p:nvCxnSpPr>
        <p:spPr bwMode="auto">
          <a:xfrm rot="5400000">
            <a:off x="6237269" y="3234142"/>
            <a:ext cx="417333" cy="220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nvGrpSpPr>
          <p:cNvPr id="5" name="Group 28"/>
          <p:cNvGrpSpPr/>
          <p:nvPr/>
        </p:nvGrpSpPr>
        <p:grpSpPr>
          <a:xfrm>
            <a:off x="449383" y="1447800"/>
            <a:ext cx="2193091" cy="3657600"/>
            <a:chOff x="449383" y="1447800"/>
            <a:chExt cx="2193091" cy="3657600"/>
          </a:xfrm>
        </p:grpSpPr>
        <p:pic>
          <p:nvPicPr>
            <p:cNvPr id="30" name="Picture 29" descr="PRiSM Planing.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5338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6242538" cy="4289126"/>
          </a:xfrm>
        </p:spPr>
        <p:txBody>
          <a:bodyPr>
            <a:normAutofit lnSpcReduction="10000"/>
          </a:bodyPr>
          <a:lstStyle/>
          <a:p>
            <a:pPr marL="0" indent="0">
              <a:buNone/>
            </a:pPr>
            <a:r>
              <a:rPr lang="en-US" sz="2800" dirty="0">
                <a:solidFill>
                  <a:srgbClr val="CC0000"/>
                </a:solidFill>
              </a:rPr>
              <a:t>The Ten Principles</a:t>
            </a:r>
          </a:p>
          <a:p>
            <a:pPr marL="0" indent="0">
              <a:buNone/>
            </a:pPr>
            <a:endParaRPr lang="en-US" sz="1800" b="1" dirty="0"/>
          </a:p>
          <a:p>
            <a:pPr marL="0" indent="0">
              <a:buNone/>
            </a:pPr>
            <a:r>
              <a:rPr lang="en-US" sz="2200" b="1" dirty="0" smtClean="0"/>
              <a:t>The </a:t>
            </a:r>
            <a:r>
              <a:rPr lang="en-US" sz="2200" b="1" dirty="0"/>
              <a:t>UN Global Compact's ten principles in the areas of human rights, labour, the environment and anti-corruption enjoy universal consensus and are derived from</a:t>
            </a:r>
            <a:r>
              <a:rPr lang="en-US" sz="2200" b="1" dirty="0" smtClean="0"/>
              <a:t>:</a:t>
            </a:r>
            <a:endParaRPr lang="en-US" sz="1500" b="1" dirty="0"/>
          </a:p>
          <a:p>
            <a:r>
              <a:rPr lang="en-US" sz="2000" b="0" dirty="0"/>
              <a:t>The Universal Declaration of Human Rights</a:t>
            </a:r>
          </a:p>
          <a:p>
            <a:r>
              <a:rPr lang="en-US" sz="2000" b="0" dirty="0"/>
              <a:t>The International Labour Organization's Declaration on Fundamental Principles and Rights at Work</a:t>
            </a:r>
          </a:p>
          <a:p>
            <a:r>
              <a:rPr lang="en-US" sz="2000" b="0" dirty="0"/>
              <a:t>The Rio Declaration on Environment and Development</a:t>
            </a:r>
          </a:p>
          <a:p>
            <a:r>
              <a:rPr lang="en-US" sz="2000" b="0" dirty="0"/>
              <a:t>The United Nations Convention Against </a:t>
            </a:r>
            <a:r>
              <a:rPr lang="en-US" sz="2000" b="0" dirty="0" smtClean="0"/>
              <a:t>Corruption </a:t>
            </a:r>
            <a:endParaRPr lang="en-US" sz="2000" b="0" dirty="0"/>
          </a:p>
        </p:txBody>
      </p:sp>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pic>
        <p:nvPicPr>
          <p:cNvPr id="8" name="Picture 2" descr="http://www.jatrgovac.com/usdocs/global-compact-logo.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705600" y="1828800"/>
            <a:ext cx="2039815" cy="2467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353818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280</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2438400" y="2362200"/>
            <a:ext cx="1752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28"/>
          <p:cNvGrpSpPr/>
          <p:nvPr/>
        </p:nvGrpSpPr>
        <p:grpSpPr>
          <a:xfrm>
            <a:off x="4038600" y="1600200"/>
            <a:ext cx="4532068" cy="3455761"/>
            <a:chOff x="1741488" y="1657350"/>
            <a:chExt cx="7622831" cy="4135438"/>
          </a:xfrm>
        </p:grpSpPr>
        <p:sp>
          <p:nvSpPr>
            <p:cNvPr id="30"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34" name="Text Box 4"/>
            <p:cNvSpPr txBox="1">
              <a:spLocks noChangeArrowheads="1"/>
            </p:cNvSpPr>
            <p:nvPr/>
          </p:nvSpPr>
          <p:spPr bwMode="auto">
            <a:xfrm>
              <a:off x="7920756" y="1925066"/>
              <a:ext cx="1276327"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One</a:t>
              </a:r>
            </a:p>
          </p:txBody>
        </p:sp>
        <p:sp>
          <p:nvSpPr>
            <p:cNvPr id="35" name="Text Box 5"/>
            <p:cNvSpPr txBox="1">
              <a:spLocks noChangeArrowheads="1"/>
            </p:cNvSpPr>
            <p:nvPr/>
          </p:nvSpPr>
          <p:spPr bwMode="auto">
            <a:xfrm>
              <a:off x="7920581" y="2997200"/>
              <a:ext cx="1290925"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Two</a:t>
              </a:r>
            </a:p>
          </p:txBody>
        </p:sp>
        <p:sp>
          <p:nvSpPr>
            <p:cNvPr id="36" name="Text Box 6"/>
            <p:cNvSpPr txBox="1">
              <a:spLocks noChangeArrowheads="1"/>
            </p:cNvSpPr>
            <p:nvPr/>
          </p:nvSpPr>
          <p:spPr bwMode="auto">
            <a:xfrm>
              <a:off x="7927188" y="4225925"/>
              <a:ext cx="1437131"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Three</a:t>
              </a:r>
            </a:p>
          </p:txBody>
        </p:sp>
        <p:sp>
          <p:nvSpPr>
            <p:cNvPr id="37"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1.0</a:t>
              </a:r>
            </a:p>
          </p:txBody>
        </p:sp>
        <p:sp>
          <p:nvSpPr>
            <p:cNvPr id="38"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1.1</a:t>
              </a:r>
            </a:p>
          </p:txBody>
        </p:sp>
        <p:sp>
          <p:nvSpPr>
            <p:cNvPr id="39"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a:t>
              </a:r>
            </a:p>
          </p:txBody>
        </p:sp>
        <p:sp>
          <p:nvSpPr>
            <p:cNvPr id="40"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1.2</a:t>
              </a:r>
            </a:p>
          </p:txBody>
        </p:sp>
        <p:cxnSp>
          <p:nvCxnSpPr>
            <p:cNvPr id="41" name="AutoShape 11"/>
            <p:cNvCxnSpPr>
              <a:cxnSpLocks noChangeShapeType="1"/>
              <a:stCxn id="37" idx="2"/>
              <a:endCxn id="38"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2" name="AutoShape 12"/>
            <p:cNvCxnSpPr>
              <a:cxnSpLocks noChangeShapeType="1"/>
              <a:stCxn id="37" idx="2"/>
              <a:endCxn id="40"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43" name="AutoShape 13"/>
            <p:cNvCxnSpPr>
              <a:cxnSpLocks noChangeShapeType="1"/>
              <a:stCxn id="37" idx="2"/>
              <a:endCxn id="39"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44"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a:t>
              </a:r>
            </a:p>
          </p:txBody>
        </p:sp>
        <p:sp>
          <p:nvSpPr>
            <p:cNvPr id="45"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1.3.2</a:t>
              </a:r>
            </a:p>
          </p:txBody>
        </p:sp>
        <p:cxnSp>
          <p:nvCxnSpPr>
            <p:cNvPr id="46" name="AutoShape 17"/>
            <p:cNvCxnSpPr>
              <a:cxnSpLocks noChangeShapeType="1"/>
              <a:stCxn id="39" idx="2"/>
              <a:endCxn id="44"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7" name="AutoShape 20"/>
            <p:cNvCxnSpPr>
              <a:cxnSpLocks noChangeShapeType="1"/>
              <a:stCxn id="39" idx="2"/>
              <a:endCxn id="45"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48"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1.3.1.1</a:t>
              </a:r>
            </a:p>
          </p:txBody>
        </p:sp>
        <p:sp>
          <p:nvSpPr>
            <p:cNvPr id="49"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1.3.1.2</a:t>
              </a:r>
            </a:p>
          </p:txBody>
        </p:sp>
        <p:sp>
          <p:nvSpPr>
            <p:cNvPr id="50"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sz="1050" b="1" dirty="0"/>
            </a:p>
          </p:txBody>
        </p:sp>
        <p:sp>
          <p:nvSpPr>
            <p:cNvPr id="51"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sz="1050" b="1" dirty="0"/>
            </a:p>
          </p:txBody>
        </p:sp>
        <p:sp>
          <p:nvSpPr>
            <p:cNvPr id="52"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3"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4" name="Text Box 29"/>
            <p:cNvSpPr txBox="1">
              <a:spLocks noChangeArrowheads="1"/>
            </p:cNvSpPr>
            <p:nvPr/>
          </p:nvSpPr>
          <p:spPr bwMode="auto">
            <a:xfrm>
              <a:off x="7953516" y="5211763"/>
              <a:ext cx="1319489"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Four</a:t>
              </a:r>
            </a:p>
          </p:txBody>
        </p:sp>
      </p:grpSp>
      <p:grpSp>
        <p:nvGrpSpPr>
          <p:cNvPr id="5" name="Group 54"/>
          <p:cNvGrpSpPr/>
          <p:nvPr/>
        </p:nvGrpSpPr>
        <p:grpSpPr>
          <a:xfrm>
            <a:off x="228600" y="1524000"/>
            <a:ext cx="2193091" cy="3657600"/>
            <a:chOff x="449383" y="1447800"/>
            <a:chExt cx="2193091" cy="3657600"/>
          </a:xfrm>
        </p:grpSpPr>
        <p:pic>
          <p:nvPicPr>
            <p:cNvPr id="56" name="Picture 5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10371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281</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2667000" y="2971800"/>
            <a:ext cx="1524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4" name="Rectangle 23"/>
          <p:cNvSpPr>
            <a:spLocks noChangeArrowheads="1"/>
          </p:cNvSpPr>
          <p:nvPr/>
        </p:nvSpPr>
        <p:spPr bwMode="auto">
          <a:xfrm>
            <a:off x="3657600" y="2286000"/>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Start</a:t>
            </a:r>
            <a:endParaRPr lang="en-GB" sz="1050" b="1" dirty="0"/>
          </a:p>
        </p:txBody>
      </p:sp>
      <p:sp>
        <p:nvSpPr>
          <p:cNvPr id="65" name="Rectangle 23"/>
          <p:cNvSpPr>
            <a:spLocks noChangeArrowheads="1"/>
          </p:cNvSpPr>
          <p:nvPr/>
        </p:nvSpPr>
        <p:spPr bwMode="auto">
          <a:xfrm>
            <a:off x="5181601"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A</a:t>
            </a:r>
            <a:endParaRPr lang="en-GB" sz="1050" b="1" dirty="0"/>
          </a:p>
        </p:txBody>
      </p:sp>
      <p:sp>
        <p:nvSpPr>
          <p:cNvPr id="66" name="Rectangle 23"/>
          <p:cNvSpPr>
            <a:spLocks noChangeArrowheads="1"/>
          </p:cNvSpPr>
          <p:nvPr/>
        </p:nvSpPr>
        <p:spPr bwMode="auto">
          <a:xfrm>
            <a:off x="51816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B</a:t>
            </a:r>
            <a:endParaRPr lang="en-GB" sz="1050" b="1" dirty="0"/>
          </a:p>
        </p:txBody>
      </p:sp>
      <p:sp>
        <p:nvSpPr>
          <p:cNvPr id="67" name="Rectangle 23"/>
          <p:cNvSpPr>
            <a:spLocks noChangeArrowheads="1"/>
          </p:cNvSpPr>
          <p:nvPr/>
        </p:nvSpPr>
        <p:spPr bwMode="auto">
          <a:xfrm>
            <a:off x="60198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C</a:t>
            </a:r>
            <a:endParaRPr lang="en-GB" sz="1050" b="1" dirty="0"/>
          </a:p>
        </p:txBody>
      </p:sp>
      <p:sp>
        <p:nvSpPr>
          <p:cNvPr id="68" name="Rectangle 23"/>
          <p:cNvSpPr>
            <a:spLocks noChangeArrowheads="1"/>
          </p:cNvSpPr>
          <p:nvPr/>
        </p:nvSpPr>
        <p:spPr bwMode="auto">
          <a:xfrm>
            <a:off x="68580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D</a:t>
            </a:r>
            <a:endParaRPr lang="en-GB" sz="1050" b="1" dirty="0"/>
          </a:p>
        </p:txBody>
      </p:sp>
      <p:sp>
        <p:nvSpPr>
          <p:cNvPr id="69" name="Rectangle 23"/>
          <p:cNvSpPr>
            <a:spLocks noChangeArrowheads="1"/>
          </p:cNvSpPr>
          <p:nvPr/>
        </p:nvSpPr>
        <p:spPr bwMode="auto">
          <a:xfrm>
            <a:off x="60198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E</a:t>
            </a:r>
            <a:endParaRPr lang="en-GB" sz="1050" b="1" dirty="0"/>
          </a:p>
        </p:txBody>
      </p:sp>
      <p:sp>
        <p:nvSpPr>
          <p:cNvPr id="70" name="Rectangle 23"/>
          <p:cNvSpPr>
            <a:spLocks noChangeArrowheads="1"/>
          </p:cNvSpPr>
          <p:nvPr/>
        </p:nvSpPr>
        <p:spPr bwMode="auto">
          <a:xfrm>
            <a:off x="6858000" y="2678467"/>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F</a:t>
            </a:r>
            <a:endParaRPr lang="en-GB" sz="1050" b="1" dirty="0"/>
          </a:p>
        </p:txBody>
      </p:sp>
      <p:sp>
        <p:nvSpPr>
          <p:cNvPr id="71" name="Rectangle 23"/>
          <p:cNvSpPr>
            <a:spLocks noChangeArrowheads="1"/>
          </p:cNvSpPr>
          <p:nvPr/>
        </p:nvSpPr>
        <p:spPr bwMode="auto">
          <a:xfrm>
            <a:off x="7732337" y="2297467"/>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Finish</a:t>
            </a:r>
            <a:endParaRPr lang="en-GB" sz="1050" b="1" dirty="0"/>
          </a:p>
        </p:txBody>
      </p:sp>
      <p:cxnSp>
        <p:nvCxnSpPr>
          <p:cNvPr id="72" name="Straight Arrow Connector 71"/>
          <p:cNvCxnSpPr>
            <a:stCxn id="64" idx="3"/>
          </p:cNvCxnSpPr>
          <p:nvPr/>
        </p:nvCxnSpPr>
        <p:spPr>
          <a:xfrm flipV="1">
            <a:off x="4688263" y="2133600"/>
            <a:ext cx="493338" cy="375267"/>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a:stCxn id="64" idx="3"/>
          </p:cNvCxnSpPr>
          <p:nvPr/>
        </p:nvCxnSpPr>
        <p:spPr>
          <a:xfrm>
            <a:off x="4688263" y="2508867"/>
            <a:ext cx="493337" cy="386733"/>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5715000" y="2133600"/>
            <a:ext cx="304800" cy="6038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6" name="Straight Arrow Connector 85"/>
          <p:cNvCxnSpPr>
            <a:endCxn id="67" idx="1"/>
          </p:cNvCxnSpPr>
          <p:nvPr/>
        </p:nvCxnSpPr>
        <p:spPr>
          <a:xfrm flipV="1">
            <a:off x="57150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8" name="Straight Arrow Connector 87"/>
          <p:cNvCxnSpPr>
            <a:endCxn id="69" idx="1"/>
          </p:cNvCxnSpPr>
          <p:nvPr/>
        </p:nvCxnSpPr>
        <p:spPr>
          <a:xfrm flipV="1">
            <a:off x="5715000" y="2889867"/>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0" name="Straight Arrow Connector 89"/>
          <p:cNvCxnSpPr>
            <a:endCxn id="68" idx="1"/>
          </p:cNvCxnSpPr>
          <p:nvPr/>
        </p:nvCxnSpPr>
        <p:spPr>
          <a:xfrm flipV="1">
            <a:off x="65532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2" name="Straight Arrow Connector 91"/>
          <p:cNvCxnSpPr>
            <a:endCxn id="70" idx="1"/>
          </p:cNvCxnSpPr>
          <p:nvPr/>
        </p:nvCxnSpPr>
        <p:spPr>
          <a:xfrm flipV="1">
            <a:off x="6553200" y="2901334"/>
            <a:ext cx="304800" cy="1"/>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4" name="Straight Arrow Connector 93"/>
          <p:cNvCxnSpPr>
            <a:endCxn id="71" idx="1"/>
          </p:cNvCxnSpPr>
          <p:nvPr/>
        </p:nvCxnSpPr>
        <p:spPr>
          <a:xfrm flipV="1">
            <a:off x="7391400" y="2520334"/>
            <a:ext cx="340937" cy="3982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6" name="Straight Arrow Connector 95"/>
          <p:cNvCxnSpPr>
            <a:endCxn id="71" idx="1"/>
          </p:cNvCxnSpPr>
          <p:nvPr/>
        </p:nvCxnSpPr>
        <p:spPr>
          <a:xfrm>
            <a:off x="7391400" y="2156534"/>
            <a:ext cx="340937" cy="3638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5181600" y="3200400"/>
            <a:ext cx="607859" cy="276999"/>
          </a:xfrm>
          <a:prstGeom prst="rect">
            <a:avLst/>
          </a:prstGeom>
          <a:noFill/>
        </p:spPr>
        <p:txBody>
          <a:bodyPr wrap="none" rtlCol="0">
            <a:spAutoFit/>
          </a:bodyPr>
          <a:lstStyle/>
          <a:p>
            <a:r>
              <a:rPr lang="en-US" sz="1200" dirty="0" smtClean="0"/>
              <a:t>3 Wks.</a:t>
            </a:r>
            <a:endParaRPr lang="en-US" sz="1200" dirty="0"/>
          </a:p>
        </p:txBody>
      </p:sp>
      <p:sp>
        <p:nvSpPr>
          <p:cNvPr id="104" name="TextBox 103"/>
          <p:cNvSpPr txBox="1"/>
          <p:nvPr/>
        </p:nvSpPr>
        <p:spPr>
          <a:xfrm>
            <a:off x="6019800" y="3200400"/>
            <a:ext cx="543739" cy="276999"/>
          </a:xfrm>
          <a:prstGeom prst="rect">
            <a:avLst/>
          </a:prstGeom>
          <a:noFill/>
        </p:spPr>
        <p:txBody>
          <a:bodyPr wrap="none" rtlCol="0">
            <a:spAutoFit/>
          </a:bodyPr>
          <a:lstStyle/>
          <a:p>
            <a:r>
              <a:rPr lang="en-US" sz="1200" dirty="0" smtClean="0"/>
              <a:t>1 Wk.</a:t>
            </a:r>
            <a:endParaRPr lang="en-US" sz="1200" dirty="0"/>
          </a:p>
        </p:txBody>
      </p:sp>
      <p:sp>
        <p:nvSpPr>
          <p:cNvPr id="105" name="TextBox 104"/>
          <p:cNvSpPr txBox="1"/>
          <p:nvPr/>
        </p:nvSpPr>
        <p:spPr>
          <a:xfrm>
            <a:off x="6858000" y="3200400"/>
            <a:ext cx="607859" cy="276999"/>
          </a:xfrm>
          <a:prstGeom prst="rect">
            <a:avLst/>
          </a:prstGeom>
          <a:noFill/>
        </p:spPr>
        <p:txBody>
          <a:bodyPr wrap="none" rtlCol="0">
            <a:spAutoFit/>
          </a:bodyPr>
          <a:lstStyle/>
          <a:p>
            <a:r>
              <a:rPr lang="en-US" sz="1200" dirty="0" smtClean="0"/>
              <a:t>3 Wks.</a:t>
            </a:r>
            <a:endParaRPr lang="en-US" sz="1200" dirty="0"/>
          </a:p>
        </p:txBody>
      </p:sp>
      <p:sp>
        <p:nvSpPr>
          <p:cNvPr id="106" name="TextBox 105"/>
          <p:cNvSpPr txBox="1"/>
          <p:nvPr/>
        </p:nvSpPr>
        <p:spPr>
          <a:xfrm>
            <a:off x="5181600" y="1447800"/>
            <a:ext cx="607859" cy="276999"/>
          </a:xfrm>
          <a:prstGeom prst="rect">
            <a:avLst/>
          </a:prstGeom>
          <a:noFill/>
        </p:spPr>
        <p:txBody>
          <a:bodyPr wrap="none" rtlCol="0">
            <a:spAutoFit/>
          </a:bodyPr>
          <a:lstStyle/>
          <a:p>
            <a:r>
              <a:rPr lang="en-US" sz="1200" dirty="0" smtClean="0"/>
              <a:t>2 Wks.</a:t>
            </a:r>
            <a:endParaRPr lang="en-US" sz="1200" dirty="0"/>
          </a:p>
        </p:txBody>
      </p:sp>
      <p:sp>
        <p:nvSpPr>
          <p:cNvPr id="107" name="TextBox 106"/>
          <p:cNvSpPr txBox="1"/>
          <p:nvPr/>
        </p:nvSpPr>
        <p:spPr>
          <a:xfrm>
            <a:off x="5943600" y="1447800"/>
            <a:ext cx="607859" cy="276999"/>
          </a:xfrm>
          <a:prstGeom prst="rect">
            <a:avLst/>
          </a:prstGeom>
          <a:noFill/>
        </p:spPr>
        <p:txBody>
          <a:bodyPr wrap="none" rtlCol="0">
            <a:spAutoFit/>
          </a:bodyPr>
          <a:lstStyle/>
          <a:p>
            <a:r>
              <a:rPr lang="en-US" sz="1200" dirty="0" smtClean="0"/>
              <a:t>4 Wks.</a:t>
            </a:r>
            <a:endParaRPr lang="en-US" sz="1200" dirty="0"/>
          </a:p>
        </p:txBody>
      </p:sp>
      <p:sp>
        <p:nvSpPr>
          <p:cNvPr id="108" name="TextBox 107"/>
          <p:cNvSpPr txBox="1"/>
          <p:nvPr/>
        </p:nvSpPr>
        <p:spPr>
          <a:xfrm>
            <a:off x="6781800" y="1447800"/>
            <a:ext cx="607859" cy="276999"/>
          </a:xfrm>
          <a:prstGeom prst="rect">
            <a:avLst/>
          </a:prstGeom>
          <a:noFill/>
        </p:spPr>
        <p:txBody>
          <a:bodyPr wrap="none" rtlCol="0">
            <a:spAutoFit/>
          </a:bodyPr>
          <a:lstStyle/>
          <a:p>
            <a:r>
              <a:rPr lang="en-US" sz="1200" dirty="0" smtClean="0"/>
              <a:t>2 Wks.</a:t>
            </a:r>
            <a:endParaRPr lang="en-US" sz="1200" dirty="0"/>
          </a:p>
        </p:txBody>
      </p:sp>
      <p:grpSp>
        <p:nvGrpSpPr>
          <p:cNvPr id="2" name="Group 34"/>
          <p:cNvGrpSpPr/>
          <p:nvPr/>
        </p:nvGrpSpPr>
        <p:grpSpPr>
          <a:xfrm>
            <a:off x="449383" y="1447800"/>
            <a:ext cx="2193091" cy="3657600"/>
            <a:chOff x="449383" y="1447800"/>
            <a:chExt cx="2193091" cy="3657600"/>
          </a:xfrm>
        </p:grpSpPr>
        <p:pic>
          <p:nvPicPr>
            <p:cNvPr id="36" name="Picture 3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133346363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282</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36"/>
          <p:cNvGrpSpPr/>
          <p:nvPr/>
        </p:nvGrpSpPr>
        <p:grpSpPr>
          <a:xfrm>
            <a:off x="3837624" y="1311393"/>
            <a:ext cx="4799598" cy="3969538"/>
            <a:chOff x="1610848" y="1362075"/>
            <a:chExt cx="8458992" cy="4728480"/>
          </a:xfrm>
        </p:grpSpPr>
        <p:sp>
          <p:nvSpPr>
            <p:cNvPr id="38"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1.1.1</a:t>
              </a:r>
              <a:endParaRPr lang="en-US" sz="1100" b="1" dirty="0"/>
            </a:p>
          </p:txBody>
        </p:sp>
        <p:sp>
          <p:nvSpPr>
            <p:cNvPr id="39"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1.1.2</a:t>
              </a:r>
              <a:endParaRPr lang="en-US" sz="1100" b="1" dirty="0"/>
            </a:p>
          </p:txBody>
        </p:sp>
        <p:sp>
          <p:nvSpPr>
            <p:cNvPr id="40"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1.1.3</a:t>
              </a:r>
              <a:endParaRPr lang="en-US" sz="1100" b="1" dirty="0"/>
            </a:p>
          </p:txBody>
        </p:sp>
        <p:sp>
          <p:nvSpPr>
            <p:cNvPr id="41"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a:t>
              </a:r>
              <a:endParaRPr lang="en-US" sz="1100" b="1" dirty="0"/>
            </a:p>
          </p:txBody>
        </p:sp>
        <p:sp>
          <p:nvSpPr>
            <p:cNvPr id="42"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a:t>
              </a:r>
              <a:endParaRPr lang="en-US" sz="1100" b="1" dirty="0"/>
            </a:p>
          </p:txBody>
        </p:sp>
        <p:sp>
          <p:nvSpPr>
            <p:cNvPr id="43"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4"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sz="1100" b="1" dirty="0"/>
            </a:p>
          </p:txBody>
        </p:sp>
        <p:sp>
          <p:nvSpPr>
            <p:cNvPr id="45"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sz="1100" b="1" dirty="0"/>
            </a:p>
          </p:txBody>
        </p:sp>
        <p:sp>
          <p:nvSpPr>
            <p:cNvPr id="46"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8"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sp>
          <p:nvSpPr>
            <p:cNvPr id="49"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Project Manager</a:t>
              </a:r>
              <a:endParaRPr lang="en-US" sz="1100" b="1" dirty="0"/>
            </a:p>
          </p:txBody>
        </p:sp>
        <p:sp>
          <p:nvSpPr>
            <p:cNvPr id="50"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Jane</a:t>
              </a:r>
              <a:endParaRPr lang="en-US" sz="1100" b="1" dirty="0"/>
            </a:p>
          </p:txBody>
        </p:sp>
        <p:sp>
          <p:nvSpPr>
            <p:cNvPr id="51"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Sam</a:t>
              </a:r>
              <a:endParaRPr lang="en-US" sz="1100" b="1" dirty="0"/>
            </a:p>
          </p:txBody>
        </p:sp>
        <p:sp>
          <p:nvSpPr>
            <p:cNvPr id="52"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Joe</a:t>
              </a:r>
              <a:endParaRPr lang="en-US" sz="1100" b="1" dirty="0"/>
            </a:p>
          </p:txBody>
        </p:sp>
        <p:sp>
          <p:nvSpPr>
            <p:cNvPr id="53"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4"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sz="1100" b="1" dirty="0"/>
            </a:p>
          </p:txBody>
        </p:sp>
        <p:sp>
          <p:nvSpPr>
            <p:cNvPr id="55"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6"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sz="1100" b="1" dirty="0"/>
            </a:p>
          </p:txBody>
        </p:sp>
        <p:sp>
          <p:nvSpPr>
            <p:cNvPr id="57"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Mary</a:t>
              </a:r>
              <a:endParaRPr lang="en-US" sz="1100" b="1" dirty="0"/>
            </a:p>
          </p:txBody>
        </p:sp>
        <p:sp>
          <p:nvSpPr>
            <p:cNvPr id="58"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Dave</a:t>
              </a:r>
              <a:endParaRPr lang="en-US" sz="1100" b="1" dirty="0"/>
            </a:p>
          </p:txBody>
        </p:sp>
        <p:sp>
          <p:nvSpPr>
            <p:cNvPr id="59"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Contractor</a:t>
              </a:r>
              <a:endParaRPr lang="en-US" sz="1100" b="1" dirty="0"/>
            </a:p>
          </p:txBody>
        </p:sp>
        <p:sp>
          <p:nvSpPr>
            <p:cNvPr id="60"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61"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sz="1100" b="1" dirty="0"/>
            </a:p>
          </p:txBody>
        </p:sp>
        <p:sp>
          <p:nvSpPr>
            <p:cNvPr id="63" name="Text Box 29"/>
            <p:cNvSpPr txBox="1">
              <a:spLocks noChangeArrowheads="1"/>
            </p:cNvSpPr>
            <p:nvPr/>
          </p:nvSpPr>
          <p:spPr bwMode="auto">
            <a:xfrm>
              <a:off x="2036524" y="5693914"/>
              <a:ext cx="2143580" cy="261610"/>
            </a:xfrm>
            <a:prstGeom prst="rect">
              <a:avLst/>
            </a:prstGeom>
            <a:noFill/>
            <a:ln w="9525" algn="ctr">
              <a:noFill/>
              <a:miter lim="800000"/>
              <a:headEnd/>
              <a:tailEnd/>
            </a:ln>
            <a:effectLst/>
          </p:spPr>
          <p:txBody>
            <a:bodyPr wrap="square">
              <a:spAutoFit/>
            </a:bodyPr>
            <a:lstStyle/>
            <a:p>
              <a:pPr eaLnBrk="1" hangingPunct="1"/>
              <a:r>
                <a:rPr lang="en-GB" sz="1100" b="1" dirty="0">
                  <a:solidFill>
                    <a:schemeClr val="bg2">
                      <a:lumMod val="50000"/>
                    </a:schemeClr>
                  </a:solidFill>
                </a:rPr>
                <a:t>Products or Work Packages</a:t>
              </a:r>
              <a:endParaRPr lang="en-US" sz="1100" b="1" dirty="0">
                <a:solidFill>
                  <a:schemeClr val="bg2">
                    <a:lumMod val="50000"/>
                  </a:schemeClr>
                </a:solidFill>
              </a:endParaRPr>
            </a:p>
          </p:txBody>
        </p:sp>
        <p:sp>
          <p:nvSpPr>
            <p:cNvPr id="73"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sz="1100" b="1" dirty="0"/>
            </a:p>
          </p:txBody>
        </p:sp>
        <p:sp>
          <p:nvSpPr>
            <p:cNvPr id="74"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sz="1100" b="1" dirty="0"/>
            </a:p>
          </p:txBody>
        </p:sp>
        <p:sp>
          <p:nvSpPr>
            <p:cNvPr id="75"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6"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8"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9"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0"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1"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sz="1100" b="1" dirty="0"/>
            </a:p>
          </p:txBody>
        </p:sp>
        <p:sp>
          <p:nvSpPr>
            <p:cNvPr id="82" name="Text Box 38"/>
            <p:cNvSpPr txBox="1">
              <a:spLocks noChangeArrowheads="1"/>
            </p:cNvSpPr>
            <p:nvPr/>
          </p:nvSpPr>
          <p:spPr bwMode="auto">
            <a:xfrm>
              <a:off x="4338266" y="3684588"/>
              <a:ext cx="286090" cy="261610"/>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83" name="Text Box 39"/>
            <p:cNvSpPr txBox="1">
              <a:spLocks noChangeArrowheads="1"/>
            </p:cNvSpPr>
            <p:nvPr/>
          </p:nvSpPr>
          <p:spPr bwMode="auto">
            <a:xfrm>
              <a:off x="5301878" y="3684588"/>
              <a:ext cx="297303" cy="261610"/>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85" name="Text Box 41"/>
            <p:cNvSpPr txBox="1">
              <a:spLocks noChangeArrowheads="1"/>
            </p:cNvSpPr>
            <p:nvPr/>
          </p:nvSpPr>
          <p:spPr bwMode="auto">
            <a:xfrm>
              <a:off x="7097340" y="3684588"/>
              <a:ext cx="280942" cy="261610"/>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87" name="Text Box 42"/>
            <p:cNvSpPr txBox="1">
              <a:spLocks noChangeArrowheads="1"/>
            </p:cNvSpPr>
            <p:nvPr/>
          </p:nvSpPr>
          <p:spPr bwMode="auto">
            <a:xfrm>
              <a:off x="5268674" y="5659668"/>
              <a:ext cx="4801166" cy="430887"/>
            </a:xfrm>
            <a:prstGeom prst="rect">
              <a:avLst/>
            </a:prstGeom>
            <a:noFill/>
            <a:ln w="9525" algn="ctr">
              <a:noFill/>
              <a:miter lim="800000"/>
              <a:headEnd/>
              <a:tailEnd/>
            </a:ln>
            <a:effectLst/>
          </p:spPr>
          <p:txBody>
            <a:bodyPr wrap="square">
              <a:spAutoFit/>
            </a:bodyPr>
            <a:lstStyle/>
            <a:p>
              <a:pPr algn="l" eaLnBrk="1" hangingPunct="1"/>
              <a:r>
                <a:rPr lang="en-GB" sz="1100" b="1" dirty="0"/>
                <a:t>R </a:t>
              </a:r>
              <a:r>
                <a:rPr lang="en-GB" sz="1100" b="1" dirty="0" smtClean="0"/>
                <a:t>– Responsible	A </a:t>
              </a:r>
              <a:r>
                <a:rPr lang="en-GB" sz="1100" b="1" dirty="0"/>
                <a:t>-</a:t>
              </a:r>
              <a:r>
                <a:rPr lang="en-GB" sz="1100" b="1" dirty="0" smtClean="0"/>
                <a:t>Accountable </a:t>
              </a:r>
              <a:br>
                <a:rPr lang="en-GB" sz="1100" b="1" dirty="0" smtClean="0"/>
              </a:br>
              <a:r>
                <a:rPr lang="en-GB" sz="1100" b="1" dirty="0" smtClean="0"/>
                <a:t>C </a:t>
              </a:r>
              <a:r>
                <a:rPr lang="en-GB" sz="1100" b="1" dirty="0"/>
                <a:t>- Consult </a:t>
              </a:r>
              <a:r>
                <a:rPr lang="en-GB" sz="1100" b="1" dirty="0" smtClean="0"/>
                <a:t>	I </a:t>
              </a:r>
              <a:r>
                <a:rPr lang="en-GB" sz="1100" b="1" dirty="0"/>
                <a:t>- Inform</a:t>
              </a:r>
              <a:endParaRPr lang="en-US" sz="1100" b="1" dirty="0"/>
            </a:p>
          </p:txBody>
        </p:sp>
        <p:sp>
          <p:nvSpPr>
            <p:cNvPr id="89" name="Text Box 43"/>
            <p:cNvSpPr txBox="1">
              <a:spLocks noChangeArrowheads="1"/>
            </p:cNvSpPr>
            <p:nvPr/>
          </p:nvSpPr>
          <p:spPr bwMode="auto">
            <a:xfrm>
              <a:off x="8088711" y="3697288"/>
              <a:ext cx="240797" cy="261610"/>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sp>
          <p:nvSpPr>
            <p:cNvPr id="91"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sz="1100" b="1" dirty="0"/>
            </a:p>
          </p:txBody>
        </p:sp>
        <p:grpSp>
          <p:nvGrpSpPr>
            <p:cNvPr id="6" name="Group 45"/>
            <p:cNvGrpSpPr>
              <a:grpSpLocks/>
            </p:cNvGrpSpPr>
            <p:nvPr/>
          </p:nvGrpSpPr>
          <p:grpSpPr bwMode="auto">
            <a:xfrm>
              <a:off x="4379448" y="4362441"/>
              <a:ext cx="3952344" cy="276225"/>
              <a:chOff x="2209" y="2748"/>
              <a:chExt cx="2298" cy="174"/>
            </a:xfrm>
          </p:grpSpPr>
          <p:grpSp>
            <p:nvGrpSpPr>
              <p:cNvPr id="7" name="Group 46"/>
              <p:cNvGrpSpPr>
                <a:grpSpLocks/>
              </p:cNvGrpSpPr>
              <p:nvPr/>
            </p:nvGrpSpPr>
            <p:grpSpPr bwMode="auto">
              <a:xfrm>
                <a:off x="2209" y="2748"/>
                <a:ext cx="2298" cy="174"/>
                <a:chOff x="1955" y="2712"/>
                <a:chExt cx="2298" cy="174"/>
              </a:xfrm>
            </p:grpSpPr>
            <p:sp>
              <p:nvSpPr>
                <p:cNvPr id="116" name="Text Box 47"/>
                <p:cNvSpPr txBox="1">
                  <a:spLocks noChangeArrowheads="1"/>
                </p:cNvSpPr>
                <p:nvPr/>
              </p:nvSpPr>
              <p:spPr bwMode="auto">
                <a:xfrm>
                  <a:off x="2508" y="271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17" name="Text Box 48"/>
                <p:cNvSpPr txBox="1">
                  <a:spLocks noChangeArrowheads="1"/>
                </p:cNvSpPr>
                <p:nvPr/>
              </p:nvSpPr>
              <p:spPr bwMode="auto">
                <a:xfrm>
                  <a:off x="1955" y="2712"/>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sp>
              <p:nvSpPr>
                <p:cNvPr id="118" name="Text Box 49"/>
                <p:cNvSpPr txBox="1">
                  <a:spLocks noChangeArrowheads="1"/>
                </p:cNvSpPr>
                <p:nvPr/>
              </p:nvSpPr>
              <p:spPr bwMode="auto">
                <a:xfrm>
                  <a:off x="4113" y="2721"/>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14" name="Text Box 50"/>
              <p:cNvSpPr txBox="1">
                <a:spLocks noChangeArrowheads="1"/>
              </p:cNvSpPr>
              <p:nvPr/>
            </p:nvSpPr>
            <p:spPr bwMode="auto">
              <a:xfrm>
                <a:off x="3303" y="2757"/>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15" name="Text Box 51"/>
              <p:cNvSpPr txBox="1">
                <a:spLocks noChangeArrowheads="1"/>
              </p:cNvSpPr>
              <p:nvPr/>
            </p:nvSpPr>
            <p:spPr bwMode="auto">
              <a:xfrm>
                <a:off x="3832" y="2749"/>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grpSp>
        <p:sp>
          <p:nvSpPr>
            <p:cNvPr id="95"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sz="1100" b="1" dirty="0"/>
            </a:p>
          </p:txBody>
        </p:sp>
        <p:grpSp>
          <p:nvGrpSpPr>
            <p:cNvPr id="8" name="Group 55"/>
            <p:cNvGrpSpPr>
              <a:grpSpLocks/>
            </p:cNvGrpSpPr>
            <p:nvPr/>
          </p:nvGrpSpPr>
          <p:grpSpPr bwMode="auto">
            <a:xfrm>
              <a:off x="5394391" y="5083185"/>
              <a:ext cx="3896390" cy="284163"/>
              <a:chOff x="2799" y="3202"/>
              <a:chExt cx="2266" cy="179"/>
            </a:xfrm>
          </p:grpSpPr>
          <p:grpSp>
            <p:nvGrpSpPr>
              <p:cNvPr id="9" name="Group 56"/>
              <p:cNvGrpSpPr>
                <a:grpSpLocks/>
              </p:cNvGrpSpPr>
              <p:nvPr/>
            </p:nvGrpSpPr>
            <p:grpSpPr bwMode="auto">
              <a:xfrm>
                <a:off x="2799" y="3202"/>
                <a:ext cx="1213" cy="173"/>
                <a:chOff x="3066" y="3184"/>
                <a:chExt cx="1213" cy="173"/>
              </a:xfrm>
            </p:grpSpPr>
            <p:sp>
              <p:nvSpPr>
                <p:cNvPr id="102" name="Text Box 57"/>
                <p:cNvSpPr txBox="1">
                  <a:spLocks noChangeArrowheads="1"/>
                </p:cNvSpPr>
                <p:nvPr/>
              </p:nvSpPr>
              <p:spPr bwMode="auto">
                <a:xfrm>
                  <a:off x="3572" y="319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09" name="Text Box 58"/>
                <p:cNvSpPr txBox="1">
                  <a:spLocks noChangeArrowheads="1"/>
                </p:cNvSpPr>
                <p:nvPr/>
              </p:nvSpPr>
              <p:spPr bwMode="auto">
                <a:xfrm>
                  <a:off x="4116" y="3184"/>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111" name="Text Box 59"/>
                <p:cNvSpPr txBox="1">
                  <a:spLocks noChangeArrowheads="1"/>
                </p:cNvSpPr>
                <p:nvPr/>
              </p:nvSpPr>
              <p:spPr bwMode="auto">
                <a:xfrm>
                  <a:off x="3066" y="3185"/>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00" name="Text Box 60"/>
              <p:cNvSpPr txBox="1">
                <a:spLocks noChangeArrowheads="1"/>
              </p:cNvSpPr>
              <p:nvPr/>
            </p:nvSpPr>
            <p:spPr bwMode="auto">
              <a:xfrm>
                <a:off x="4892" y="3216"/>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01" name="Text Box 61"/>
              <p:cNvSpPr txBox="1">
                <a:spLocks noChangeArrowheads="1"/>
              </p:cNvSpPr>
              <p:nvPr/>
            </p:nvSpPr>
            <p:spPr bwMode="auto">
              <a:xfrm>
                <a:off x="4364" y="3215"/>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grpSp>
        <p:sp>
          <p:nvSpPr>
            <p:cNvPr id="98"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grpSp>
      <p:sp>
        <p:nvSpPr>
          <p:cNvPr id="119" name="Slide Number Placeholder 2"/>
          <p:cNvSpPr txBox="1">
            <a:spLocks/>
          </p:cNvSpPr>
          <p:nvPr/>
        </p:nvSpPr>
        <p:spPr>
          <a:xfrm>
            <a:off x="7859142" y="5392604"/>
            <a:ext cx="1311479" cy="3065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819A1-3DD8-4179-BFD0-BF7D359F8DBD}" type="slidenum">
              <a:rPr lang="en-US" sz="900" smtClean="0"/>
              <a:pPr/>
              <a:t>282</a:t>
            </a:fld>
            <a:endParaRPr lang="en-US" sz="900" dirty="0"/>
          </a:p>
        </p:txBody>
      </p:sp>
      <p:sp>
        <p:nvSpPr>
          <p:cNvPr id="5" name="TextBox 4"/>
          <p:cNvSpPr txBox="1"/>
          <p:nvPr/>
        </p:nvSpPr>
        <p:spPr>
          <a:xfrm>
            <a:off x="2590800" y="1447800"/>
            <a:ext cx="2895600" cy="646331"/>
          </a:xfrm>
          <a:prstGeom prst="rect">
            <a:avLst/>
          </a:prstGeom>
          <a:noFill/>
        </p:spPr>
        <p:txBody>
          <a:bodyPr wrap="square" rtlCol="0">
            <a:spAutoFit/>
          </a:bodyPr>
          <a:lstStyle/>
          <a:p>
            <a:r>
              <a:rPr lang="en-US" dirty="0" smtClean="0"/>
              <a:t>Establish Responsibility Assignment Matrix (RAM)</a:t>
            </a:r>
            <a:endParaRPr lang="en-US" dirty="0"/>
          </a:p>
        </p:txBody>
      </p:sp>
      <p:grpSp>
        <p:nvGrpSpPr>
          <p:cNvPr id="10" name="Group 67"/>
          <p:cNvGrpSpPr/>
          <p:nvPr/>
        </p:nvGrpSpPr>
        <p:grpSpPr>
          <a:xfrm>
            <a:off x="449383" y="1447800"/>
            <a:ext cx="2193091" cy="3657600"/>
            <a:chOff x="449383" y="1447800"/>
            <a:chExt cx="2193091" cy="3657600"/>
          </a:xfrm>
        </p:grpSpPr>
        <p:pic>
          <p:nvPicPr>
            <p:cNvPr id="69" name="Picture 68"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cxnSp>
        <p:nvCxnSpPr>
          <p:cNvPr id="33" name="Straight Arrow Connector 32"/>
          <p:cNvCxnSpPr/>
          <p:nvPr/>
        </p:nvCxnSpPr>
        <p:spPr>
          <a:xfrm flipH="1">
            <a:off x="2590800" y="3886200"/>
            <a:ext cx="1066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81673513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283</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3" name="Rectangle 12"/>
          <p:cNvSpPr/>
          <p:nvPr/>
        </p:nvSpPr>
        <p:spPr>
          <a:xfrm>
            <a:off x="57984" y="4267200"/>
            <a:ext cx="4666416" cy="5262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76200" y="1219200"/>
            <a:ext cx="5791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TextBox 16"/>
          <p:cNvSpPr txBox="1"/>
          <p:nvPr/>
        </p:nvSpPr>
        <p:spPr>
          <a:xfrm>
            <a:off x="4038600" y="1371600"/>
            <a:ext cx="4572000" cy="3139321"/>
          </a:xfrm>
          <a:prstGeom prst="rect">
            <a:avLst/>
          </a:prstGeom>
          <a:solidFill>
            <a:srgbClr val="FFFFFF"/>
          </a:solidFill>
        </p:spPr>
        <p:txBody>
          <a:bodyPr wrap="square" rtlCol="0">
            <a:spAutoFit/>
          </a:bodyPr>
          <a:lstStyle/>
          <a:p>
            <a:r>
              <a:rPr lang="en-US" b="1" dirty="0" smtClean="0"/>
              <a:t>Once you have your RAM</a:t>
            </a:r>
          </a:p>
          <a:p>
            <a:r>
              <a:rPr lang="en-US" b="1" dirty="0" smtClean="0"/>
              <a:t>In place, calibrate your estimators and the duration of activities.</a:t>
            </a:r>
          </a:p>
          <a:p>
            <a:endParaRPr lang="en-US" dirty="0"/>
          </a:p>
          <a:p>
            <a:r>
              <a:rPr lang="en-US" b="1" dirty="0" smtClean="0"/>
              <a:t>Techniques: </a:t>
            </a:r>
          </a:p>
          <a:p>
            <a:pPr marL="285750" indent="-285750">
              <a:buFont typeface="Arial"/>
              <a:buChar char="•"/>
            </a:pPr>
            <a:r>
              <a:rPr lang="en-US" dirty="0" smtClean="0"/>
              <a:t>Expert Judgment</a:t>
            </a:r>
          </a:p>
          <a:p>
            <a:pPr marL="285750" indent="-285750">
              <a:buFont typeface="Arial"/>
              <a:buChar char="•"/>
            </a:pPr>
            <a:r>
              <a:rPr lang="en-US" dirty="0" smtClean="0"/>
              <a:t>Analogous Estimate (based on similar activity)</a:t>
            </a:r>
          </a:p>
          <a:p>
            <a:pPr marL="285750" indent="-285750">
              <a:buFont typeface="Arial"/>
              <a:buChar char="•"/>
            </a:pPr>
            <a:r>
              <a:rPr lang="en-US" dirty="0" smtClean="0"/>
              <a:t>Parametric Estimate (based on relationship)</a:t>
            </a:r>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81000" y="1447800"/>
            <a:ext cx="2649318" cy="2362200"/>
          </a:xfrm>
          <a:prstGeom prst="rect">
            <a:avLst/>
          </a:prstGeom>
        </p:spPr>
      </p:pic>
      <p:cxnSp>
        <p:nvCxnSpPr>
          <p:cNvPr id="24" name="Straight Arrow Connector 23"/>
          <p:cNvCxnSpPr/>
          <p:nvPr/>
        </p:nvCxnSpPr>
        <p:spPr>
          <a:xfrm flipH="1" flipV="1">
            <a:off x="1600200" y="1905000"/>
            <a:ext cx="2438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54057515"/>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284</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5" name="Content Placeholder 2"/>
          <p:cNvSpPr>
            <a:spLocks noGrp="1"/>
          </p:cNvSpPr>
          <p:nvPr>
            <p:ph idx="1"/>
          </p:nvPr>
        </p:nvSpPr>
        <p:spPr>
          <a:xfrm>
            <a:off x="3048000" y="1600200"/>
            <a:ext cx="4753708" cy="2209800"/>
          </a:xfrm>
          <a:solidFill>
            <a:srgbClr val="FFFFFF"/>
          </a:solidFill>
        </p:spPr>
        <p:txBody>
          <a:bodyPr>
            <a:normAutofit/>
          </a:bodyPr>
          <a:lstStyle/>
          <a:p>
            <a:pPr marL="0" indent="0">
              <a:buNone/>
            </a:pPr>
            <a:r>
              <a:rPr lang="en-US" sz="1800" dirty="0" smtClean="0">
                <a:latin typeface="Calibri"/>
                <a:cs typeface="Calibri"/>
              </a:rPr>
              <a:t>The Refinement of the SMP should include:</a:t>
            </a:r>
          </a:p>
          <a:p>
            <a:pPr lvl="1">
              <a:buFont typeface="Arial"/>
              <a:buChar char="•"/>
            </a:pPr>
            <a:r>
              <a:rPr lang="en-US" sz="1800" dirty="0" smtClean="0">
                <a:latin typeface="Calibri"/>
                <a:cs typeface="Calibri"/>
              </a:rPr>
              <a:t>Scope Changes</a:t>
            </a:r>
          </a:p>
          <a:p>
            <a:pPr lvl="1">
              <a:buFont typeface="Arial"/>
              <a:buChar char="•"/>
            </a:pPr>
            <a:r>
              <a:rPr lang="en-US" sz="1800" dirty="0" smtClean="0">
                <a:latin typeface="Calibri"/>
                <a:cs typeface="Calibri"/>
              </a:rPr>
              <a:t>Sustainability Quality Components</a:t>
            </a:r>
          </a:p>
          <a:p>
            <a:pPr lvl="1">
              <a:buFont typeface="Arial"/>
              <a:buChar char="•"/>
            </a:pPr>
            <a:r>
              <a:rPr lang="en-US" sz="1800" dirty="0" smtClean="0">
                <a:latin typeface="Calibri"/>
                <a:cs typeface="Calibri"/>
              </a:rPr>
              <a:t>Changes to the P5 Score +/-</a:t>
            </a:r>
          </a:p>
          <a:p>
            <a:pPr lvl="1">
              <a:buFont typeface="Arial"/>
              <a:buChar char="•"/>
            </a:pPr>
            <a:r>
              <a:rPr lang="en-US" sz="1800" dirty="0" smtClean="0">
                <a:latin typeface="Calibri"/>
                <a:cs typeface="Calibri"/>
              </a:rPr>
              <a:t>Sustainability Risks Identified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a:ext>
            </a:extLst>
          </a:blip>
          <a:srcRect t="1240"/>
          <a:stretch/>
        </p:blipFill>
        <p:spPr>
          <a:xfrm>
            <a:off x="304800" y="1553308"/>
            <a:ext cx="2649318" cy="2332892"/>
          </a:xfrm>
          <a:prstGeom prst="rect">
            <a:avLst/>
          </a:prstGeom>
        </p:spPr>
      </p:pic>
      <p:cxnSp>
        <p:nvCxnSpPr>
          <p:cNvPr id="18" name="Straight Arrow Connector 17"/>
          <p:cNvCxnSpPr/>
          <p:nvPr/>
        </p:nvCxnSpPr>
        <p:spPr>
          <a:xfrm flipH="1">
            <a:off x="2362200" y="1905000"/>
            <a:ext cx="762001"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205216980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285</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1" name="Rectangle 10"/>
          <p:cNvSpPr/>
          <p:nvPr/>
        </p:nvSpPr>
        <p:spPr>
          <a:xfrm>
            <a:off x="76200" y="4114800"/>
            <a:ext cx="12192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76200" y="1524000"/>
            <a:ext cx="5334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p:nvSpPr>
        <p:spPr>
          <a:xfrm>
            <a:off x="5334000" y="1600200"/>
            <a:ext cx="3787590" cy="2862323"/>
          </a:xfrm>
          <a:prstGeom prst="rect">
            <a:avLst/>
          </a:prstGeom>
          <a:noFill/>
        </p:spPr>
        <p:txBody>
          <a:bodyPr wrap="none" rtlCol="0">
            <a:spAutoFit/>
          </a:bodyPr>
          <a:lstStyle/>
          <a:p>
            <a:r>
              <a:rPr lang="en-US" dirty="0" smtClean="0"/>
              <a:t>Once your SMP is refined,</a:t>
            </a:r>
          </a:p>
          <a:p>
            <a:r>
              <a:rPr lang="en-US" dirty="0"/>
              <a:t>c</a:t>
            </a:r>
            <a:r>
              <a:rPr lang="en-US" dirty="0" smtClean="0"/>
              <a:t>ompile your management </a:t>
            </a:r>
          </a:p>
          <a:p>
            <a:r>
              <a:rPr lang="en-US" dirty="0" smtClean="0"/>
              <a:t>Plans, hold a review and establish</a:t>
            </a:r>
          </a:p>
          <a:p>
            <a:r>
              <a:rPr lang="en-US" dirty="0" smtClean="0"/>
              <a:t>a go forward strategy.</a:t>
            </a:r>
          </a:p>
          <a:p>
            <a:endParaRPr lang="en-US" dirty="0"/>
          </a:p>
          <a:p>
            <a:r>
              <a:rPr lang="en-US" dirty="0" smtClean="0"/>
              <a:t>If the project will continue, proceed to </a:t>
            </a:r>
          </a:p>
          <a:p>
            <a:r>
              <a:rPr lang="en-US" dirty="0" smtClean="0"/>
              <a:t>Implementation.  If not, document </a:t>
            </a:r>
          </a:p>
          <a:p>
            <a:r>
              <a:rPr lang="en-US" dirty="0" smtClean="0"/>
              <a:t>Lessons learned and close the project.</a:t>
            </a:r>
          </a:p>
          <a:p>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33400" y="990600"/>
            <a:ext cx="4495800" cy="3765985"/>
          </a:xfrm>
          <a:prstGeom prst="rect">
            <a:avLst/>
          </a:prstGeom>
        </p:spPr>
      </p:pic>
      <p:cxnSp>
        <p:nvCxnSpPr>
          <p:cNvPr id="13" name="Straight Arrow Connector 12"/>
          <p:cNvCxnSpPr/>
          <p:nvPr/>
        </p:nvCxnSpPr>
        <p:spPr>
          <a:xfrm flipH="1" flipV="1">
            <a:off x="1752600" y="1600200"/>
            <a:ext cx="3505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8600" y="4343400"/>
            <a:ext cx="765048" cy="685800"/>
          </a:xfrm>
          <a:prstGeom prst="rect">
            <a:avLst/>
          </a:prstGeom>
        </p:spPr>
      </p:pic>
    </p:spTree>
    <p:extLst>
      <p:ext uri="{BB962C8B-B14F-4D97-AF65-F5344CB8AC3E}">
        <p14:creationId xmlns:p14="http://schemas.microsoft.com/office/powerpoint/2010/main" xmlns="" val="829366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57200" y="1629032"/>
            <a:ext cx="7807325" cy="4154983"/>
          </a:xfrm>
          <a:prstGeom prst="rect">
            <a:avLst/>
          </a:prstGeom>
          <a:noFill/>
        </p:spPr>
        <p:txBody>
          <a:bodyPr>
            <a:spAutoFit/>
          </a:bodyPr>
          <a:lstStyle/>
          <a:p>
            <a:pPr>
              <a:defRPr/>
            </a:pPr>
            <a:r>
              <a:rPr lang="en-US" sz="2200" b="1" dirty="0"/>
              <a:t>Human </a:t>
            </a:r>
            <a:r>
              <a:rPr lang="en-US" sz="2200" b="1" dirty="0" smtClean="0"/>
              <a:t>Rights</a:t>
            </a:r>
            <a:endParaRPr lang="en-US" sz="2200" b="1" dirty="0"/>
          </a:p>
          <a:p>
            <a:pPr marL="342900" indent="-342900">
              <a:buFontTx/>
              <a:buAutoNum type="arabicPeriod"/>
              <a:defRPr/>
            </a:pPr>
            <a:r>
              <a:rPr lang="en-US" sz="2200" dirty="0"/>
              <a:t>Businesses should support and respect the protection of internationally proclaimed human rights; and </a:t>
            </a:r>
          </a:p>
          <a:p>
            <a:pPr marL="342900" indent="-342900">
              <a:buFontTx/>
              <a:buAutoNum type="arabicPeriod"/>
              <a:defRPr/>
            </a:pPr>
            <a:r>
              <a:rPr lang="en-US" sz="2200" dirty="0"/>
              <a:t>make sure that they are not complicit in human rights abuses.</a:t>
            </a:r>
          </a:p>
          <a:p>
            <a:pPr>
              <a:defRPr/>
            </a:pPr>
            <a:endParaRPr lang="en-US" sz="2200" dirty="0"/>
          </a:p>
          <a:p>
            <a:pPr>
              <a:defRPr/>
            </a:pPr>
            <a:r>
              <a:rPr lang="en-US" sz="2200" b="1" dirty="0" smtClean="0"/>
              <a:t>Labor</a:t>
            </a:r>
            <a:endParaRPr lang="en-US" sz="2200" b="1" dirty="0"/>
          </a:p>
          <a:p>
            <a:pPr>
              <a:defRPr/>
            </a:pPr>
            <a:r>
              <a:rPr lang="en-US" sz="2200" dirty="0"/>
              <a:t>3. Businesses should uphold the freedom of association and </a:t>
            </a:r>
          </a:p>
          <a:p>
            <a:pPr>
              <a:defRPr/>
            </a:pPr>
            <a:r>
              <a:rPr lang="en-US" sz="2200" dirty="0"/>
              <a:t>the effective recognition of the right to collective bargaining; </a:t>
            </a:r>
          </a:p>
          <a:p>
            <a:pPr>
              <a:defRPr/>
            </a:pPr>
            <a:r>
              <a:rPr lang="en-US" sz="2200" dirty="0"/>
              <a:t>4. the elimination of all forms of forced and compulsory  </a:t>
            </a:r>
            <a:r>
              <a:rPr lang="en-US" sz="2200" dirty="0" smtClean="0"/>
              <a:t>labor; </a:t>
            </a:r>
            <a:endParaRPr lang="en-US" sz="2200" dirty="0"/>
          </a:p>
          <a:p>
            <a:pPr>
              <a:defRPr/>
            </a:pPr>
            <a:r>
              <a:rPr lang="en-US" sz="2200" dirty="0"/>
              <a:t>5. the effective abolition of child </a:t>
            </a:r>
            <a:r>
              <a:rPr lang="en-US" sz="2200" dirty="0" smtClean="0"/>
              <a:t>labor; </a:t>
            </a:r>
            <a:r>
              <a:rPr lang="en-US" sz="2200" dirty="0"/>
              <a:t>and </a:t>
            </a:r>
          </a:p>
          <a:p>
            <a:pPr>
              <a:defRPr/>
            </a:pPr>
            <a:r>
              <a:rPr lang="en-US" sz="2200" dirty="0"/>
              <a:t>6. the elimination of discrimination in respect of employment and occupation.</a:t>
            </a:r>
          </a:p>
        </p:txBody>
      </p:sp>
      <p:pic>
        <p:nvPicPr>
          <p:cNvPr id="76803" name="Picture 3"/>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754526" y="576263"/>
            <a:ext cx="35179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308762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3"/>
            <a:ext cx="6071088" cy="3933818"/>
          </a:xfrm>
        </p:spPr>
        <p:txBody>
          <a:bodyPr>
            <a:normAutofit fontScale="850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dirty="0"/>
              <a:t>A </a:t>
            </a:r>
            <a:r>
              <a:rPr lang="en-US" dirty="0" smtClean="0"/>
              <a:t>complimentary one </a:t>
            </a:r>
            <a:r>
              <a:rPr lang="en-US" dirty="0"/>
              <a:t>year Membership to </a:t>
            </a:r>
            <a:r>
              <a:rPr lang="en-US" dirty="0" smtClean="0"/>
              <a:t>with access to: </a:t>
            </a:r>
            <a:endParaRPr lang="en-US" dirty="0"/>
          </a:p>
          <a:p>
            <a:pPr lvl="2">
              <a:buFont typeface="Courier New"/>
              <a:buChar char="o"/>
            </a:pPr>
            <a:r>
              <a:rPr lang="en-US" b="0" dirty="0" smtClean="0"/>
              <a:t>The GPM Reference Guide to Sustainability in Project Management eBook</a:t>
            </a:r>
          </a:p>
          <a:p>
            <a:pPr lvl="2">
              <a:buFont typeface="Courier New"/>
              <a:buChar char="o"/>
            </a:pPr>
            <a:r>
              <a:rPr lang="en-US" dirty="0" smtClean="0"/>
              <a:t>Responsible Management Education eBooks</a:t>
            </a:r>
            <a:endParaRPr lang="en-US" b="0" dirty="0"/>
          </a:p>
          <a:p>
            <a:pPr lvl="2">
              <a:buFont typeface="Courier New"/>
              <a:buChar char="o"/>
            </a:pPr>
            <a:r>
              <a:rPr lang="en-US" b="0" dirty="0" smtClean="0"/>
              <a:t>The GPM Sustainability Calculator and other PM Templates</a:t>
            </a:r>
          </a:p>
          <a:p>
            <a:pPr lvl="3">
              <a:buFont typeface="Courier New"/>
              <a:buChar char="o"/>
            </a:pPr>
            <a:r>
              <a:rPr lang="en-US" dirty="0" smtClean="0"/>
              <a:t>Visit </a:t>
            </a:r>
            <a:r>
              <a:rPr lang="en-US" b="1" dirty="0" err="1" smtClean="0"/>
              <a:t>members.greenprojectmanagement.org</a:t>
            </a:r>
            <a:r>
              <a:rPr lang="en-US" dirty="0" smtClean="0"/>
              <a:t> and select “partner discounted membership”</a:t>
            </a:r>
          </a:p>
          <a:p>
            <a:pPr lvl="3">
              <a:buFont typeface="Courier New"/>
              <a:buChar char="o"/>
            </a:pPr>
            <a:r>
              <a:rPr lang="en-US" b="1" dirty="0" smtClean="0"/>
              <a:t>USE CODE </a:t>
            </a:r>
            <a:r>
              <a:rPr lang="en-US" b="1" dirty="0" smtClean="0">
                <a:solidFill>
                  <a:srgbClr val="0000FF"/>
                </a:solidFill>
              </a:rPr>
              <a:t>2016agentofchange</a:t>
            </a:r>
          </a:p>
          <a:p>
            <a:pPr marL="114283" lvl="1" indent="0">
              <a:buNone/>
            </a:pPr>
            <a:endParaRPr lang="en-US" b="1" dirty="0" smtClean="0"/>
          </a:p>
          <a:p>
            <a:pPr marL="114283" lvl="1" indent="0">
              <a:buNone/>
            </a:pPr>
            <a:r>
              <a:rPr lang="en-US" b="1" dirty="0" smtClean="0"/>
              <a:t>At the </a:t>
            </a:r>
            <a:r>
              <a:rPr lang="en-US" b="1" dirty="0"/>
              <a:t>e</a:t>
            </a:r>
            <a:r>
              <a:rPr lang="en-US" b="1" dirty="0" smtClean="0"/>
              <a:t>nd </a:t>
            </a:r>
            <a:r>
              <a:rPr lang="en-US" b="1" dirty="0"/>
              <a:t>of this </a:t>
            </a:r>
            <a:r>
              <a:rPr lang="en-US" b="1" dirty="0" smtClean="0"/>
              <a:t>course: </a:t>
            </a:r>
            <a:endParaRPr lang="en-US" b="1" dirty="0"/>
          </a:p>
          <a:p>
            <a:pPr lvl="2">
              <a:buFont typeface="Courier New"/>
              <a:buChar char="o"/>
            </a:pPr>
            <a:r>
              <a:rPr lang="en-US" sz="1600" dirty="0"/>
              <a:t>A certificate of </a:t>
            </a:r>
            <a:r>
              <a:rPr lang="en-US" sz="1600" dirty="0" smtClean="0"/>
              <a:t>completion will be given</a:t>
            </a:r>
          </a:p>
          <a:p>
            <a:pPr lvl="2">
              <a:buFont typeface="Courier New"/>
              <a:buChar char="o"/>
            </a:pPr>
            <a:r>
              <a:rPr lang="en-US" sz="1600" dirty="0" smtClean="0"/>
              <a:t>The GPM-b Certification exam will be given for those who quality</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6" name="TextBox 5"/>
          <p:cNvSpPr txBox="1"/>
          <p:nvPr/>
        </p:nvSpPr>
        <p:spPr>
          <a:xfrm>
            <a:off x="2819400" y="6149538"/>
            <a:ext cx="6381913" cy="307777"/>
          </a:xfrm>
          <a:prstGeom prst="rect">
            <a:avLst/>
          </a:prstGeom>
          <a:noFill/>
        </p:spPr>
        <p:txBody>
          <a:bodyPr wrap="none" rtlCol="0">
            <a:spAutoFit/>
          </a:bodyPr>
          <a:lstStyle/>
          <a:p>
            <a:r>
              <a:rPr lang="en-US" sz="1400" dirty="0" smtClean="0"/>
              <a:t>*If Partner is a PMI REP, a code shall be provided, if not, Class B PDUs can be elected.</a:t>
            </a:r>
            <a:endParaRPr lang="en-US" sz="1400" dirty="0"/>
          </a:p>
        </p:txBody>
      </p:sp>
    </p:spTree>
    <p:extLst>
      <p:ext uri="{BB962C8B-B14F-4D97-AF65-F5344CB8AC3E}">
        <p14:creationId xmlns:p14="http://schemas.microsoft.com/office/powerpoint/2010/main" xmlns=""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733800" y="228600"/>
            <a:ext cx="2667000" cy="637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TextBox 4"/>
          <p:cNvSpPr txBox="1">
            <a:spLocks noChangeArrowheads="1"/>
          </p:cNvSpPr>
          <p:nvPr/>
        </p:nvSpPr>
        <p:spPr bwMode="auto">
          <a:xfrm>
            <a:off x="457200" y="1487260"/>
            <a:ext cx="7807325"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smtClean="0">
                <a:latin typeface="+mn-lt"/>
              </a:rPr>
              <a:t>Environment</a:t>
            </a:r>
            <a:endParaRPr lang="en-US" sz="2200" b="1" dirty="0">
              <a:latin typeface="+mn-lt"/>
            </a:endParaRPr>
          </a:p>
          <a:p>
            <a:pPr eaLnBrk="1" hangingPunct="1"/>
            <a:r>
              <a:rPr lang="en-US" sz="2200" dirty="0">
                <a:latin typeface="+mn-lt"/>
              </a:rPr>
              <a:t>7. Businesses should support a precautionary approach to environmental challenges;</a:t>
            </a:r>
          </a:p>
          <a:p>
            <a:pPr eaLnBrk="1" hangingPunct="1"/>
            <a:r>
              <a:rPr lang="en-US" sz="2200" dirty="0">
                <a:latin typeface="+mn-lt"/>
              </a:rPr>
              <a:t>8. undertake initiatives to promote greater environmental</a:t>
            </a:r>
          </a:p>
          <a:p>
            <a:pPr eaLnBrk="1" hangingPunct="1"/>
            <a:r>
              <a:rPr lang="en-US" sz="2200" dirty="0">
                <a:latin typeface="+mn-lt"/>
              </a:rPr>
              <a:t>responsibility; and</a:t>
            </a:r>
          </a:p>
          <a:p>
            <a:pPr eaLnBrk="1" hangingPunct="1"/>
            <a:r>
              <a:rPr lang="en-US" sz="2200" dirty="0">
                <a:latin typeface="+mn-lt"/>
              </a:rPr>
              <a:t>9. encourage the development and diffusion of environmentally friendly technologies.</a:t>
            </a:r>
            <a:br>
              <a:rPr lang="en-US" sz="2200" dirty="0">
                <a:latin typeface="+mn-lt"/>
              </a:rPr>
            </a:br>
            <a:endParaRPr lang="en-US" sz="2200" dirty="0">
              <a:latin typeface="+mn-lt"/>
            </a:endParaRPr>
          </a:p>
          <a:p>
            <a:pPr eaLnBrk="1" hangingPunct="1"/>
            <a:r>
              <a:rPr lang="en-US" sz="2200" b="1" dirty="0">
                <a:latin typeface="+mn-lt"/>
              </a:rPr>
              <a:t>Anti-</a:t>
            </a:r>
            <a:r>
              <a:rPr lang="en-US" sz="2200" b="1" dirty="0" smtClean="0">
                <a:latin typeface="+mn-lt"/>
              </a:rPr>
              <a:t>Corruption</a:t>
            </a:r>
            <a:endParaRPr lang="en-US" sz="2200" b="1" dirty="0">
              <a:latin typeface="+mn-lt"/>
            </a:endParaRPr>
          </a:p>
          <a:p>
            <a:pPr eaLnBrk="1" hangingPunct="1"/>
            <a:r>
              <a:rPr lang="en-US" sz="2200" dirty="0">
                <a:latin typeface="+mn-lt"/>
              </a:rPr>
              <a:t>10. </a:t>
            </a:r>
            <a:r>
              <a:rPr lang="en-US" sz="2200" dirty="0" smtClean="0">
                <a:latin typeface="+mn-lt"/>
              </a:rPr>
              <a:t>Businesses should work against corruption in all its forms, including extortion and bribery.</a:t>
            </a:r>
            <a:endParaRPr lang="en-US" sz="2200" dirty="0">
              <a:latin typeface="+mn-lt"/>
            </a:endParaRPr>
          </a:p>
        </p:txBody>
      </p:sp>
    </p:spTree>
    <p:extLst>
      <p:ext uri="{BB962C8B-B14F-4D97-AF65-F5344CB8AC3E}">
        <p14:creationId xmlns:p14="http://schemas.microsoft.com/office/powerpoint/2010/main" xmlns="" val="123436887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31</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sp>
        <p:nvSpPr>
          <p:cNvPr id="8" name="TextBox 7"/>
          <p:cNvSpPr txBox="1"/>
          <p:nvPr/>
        </p:nvSpPr>
        <p:spPr>
          <a:xfrm>
            <a:off x="381000" y="1219200"/>
            <a:ext cx="7723546" cy="5047535"/>
          </a:xfrm>
          <a:prstGeom prst="rect">
            <a:avLst/>
          </a:prstGeom>
          <a:noFill/>
        </p:spPr>
        <p:txBody>
          <a:bodyPr wrap="square" rtlCol="0">
            <a:spAutoFit/>
          </a:bodyPr>
          <a:lstStyle/>
          <a:p>
            <a:r>
              <a:rPr lang="en-US" sz="1400" b="1" dirty="0"/>
              <a:t>Principle 1 | Purpose: </a:t>
            </a:r>
            <a:r>
              <a:rPr lang="en-US" sz="1400" dirty="0"/>
              <a:t>We will develop the capabilities of students to be future generators of sustainable value for business and society at large and to work for an inclusive and sustainable global economy</a:t>
            </a:r>
            <a:r>
              <a:rPr lang="en-US" sz="1400" dirty="0" smtClean="0"/>
              <a:t>.</a:t>
            </a:r>
          </a:p>
          <a:p>
            <a:endParaRPr lang="en-US" sz="1400" b="1" dirty="0"/>
          </a:p>
          <a:p>
            <a:r>
              <a:rPr lang="en-US" sz="1400" b="1" dirty="0"/>
              <a:t>Principle 2 | Values: </a:t>
            </a:r>
            <a:r>
              <a:rPr lang="en-US" sz="1400" dirty="0"/>
              <a:t>We will incorporate into our academic activities and curricula the values of global social responsibility as portrayed in international initiatives such as the United Nations Global Compact.</a:t>
            </a:r>
            <a:endParaRPr lang="en-US" sz="1400" dirty="0" smtClean="0"/>
          </a:p>
          <a:p>
            <a:endParaRPr lang="en-US" sz="1400" dirty="0" smtClean="0"/>
          </a:p>
          <a:p>
            <a:r>
              <a:rPr lang="en-US" sz="1400" b="1" dirty="0"/>
              <a:t>Principle 3 | Method: </a:t>
            </a:r>
            <a:r>
              <a:rPr lang="en-US" sz="1400" dirty="0"/>
              <a:t>We will create educational frameworks, materials, processes and environments that enable effective learning experiences for responsible leadership</a:t>
            </a:r>
            <a:r>
              <a:rPr lang="en-US" sz="1400" dirty="0" smtClean="0"/>
              <a:t>.</a:t>
            </a:r>
          </a:p>
          <a:p>
            <a:endParaRPr lang="en-US" sz="1400" b="1" dirty="0"/>
          </a:p>
          <a:p>
            <a:r>
              <a:rPr lang="en-US" sz="1400" b="1" dirty="0"/>
              <a:t>Principle 4 | Research: </a:t>
            </a:r>
            <a:r>
              <a:rPr lang="en-US" sz="1400" dirty="0"/>
              <a:t>We will engage in conceptual and empirical research that advances our understanding about the role, dynamics, and impact of corporations in the creation of sustainable social, environmental and economic value</a:t>
            </a:r>
            <a:r>
              <a:rPr lang="en-US" sz="1400" dirty="0" smtClean="0"/>
              <a:t>.</a:t>
            </a:r>
          </a:p>
          <a:p>
            <a:endParaRPr lang="en-US" sz="1400" b="1" dirty="0"/>
          </a:p>
          <a:p>
            <a:r>
              <a:rPr lang="en-US" sz="1400" b="1" dirty="0"/>
              <a:t>Principle 5 | Partnership: </a:t>
            </a:r>
            <a:r>
              <a:rPr lang="en-US" sz="1400" dirty="0"/>
              <a:t>We will interact with managers of business corporations to extend our knowledge of their challenges in meeting social and environmental responsibilities and to explore jointly effective approaches to meeting these challenges</a:t>
            </a:r>
            <a:r>
              <a:rPr lang="en-US" sz="1400" dirty="0" smtClean="0"/>
              <a:t>.</a:t>
            </a:r>
          </a:p>
          <a:p>
            <a:endParaRPr lang="en-US" sz="1400" b="1" dirty="0"/>
          </a:p>
          <a:p>
            <a:r>
              <a:rPr lang="en-US" sz="1400" b="1" dirty="0"/>
              <a:t>Principle 6 | Dialogue: </a:t>
            </a:r>
            <a:r>
              <a:rPr lang="en-US" sz="1400" dirty="0"/>
              <a:t>We will facilitate and support dialog and debate among educators, students, business, government, consumers, media, civil society </a:t>
            </a:r>
            <a:r>
              <a:rPr lang="en-US" sz="1400" dirty="0" err="1"/>
              <a:t>organisations</a:t>
            </a:r>
            <a:r>
              <a:rPr lang="en-US" sz="1400" dirty="0"/>
              <a:t> and other interested groups and stakeholders on critical issues related to global social responsibility and sustainability.</a:t>
            </a:r>
            <a:endParaRPr lang="en-US" sz="1400" dirty="0" smtClean="0"/>
          </a:p>
          <a:p>
            <a:endParaRPr lang="en-US" sz="1400" b="1" dirty="0"/>
          </a:p>
          <a:p>
            <a:endParaRPr lang="en-US" sz="1400" dirty="0"/>
          </a:p>
        </p:txBody>
      </p:sp>
    </p:spTree>
    <p:extLst>
      <p:ext uri="{BB962C8B-B14F-4D97-AF65-F5344CB8AC3E}">
        <p14:creationId xmlns:p14="http://schemas.microsoft.com/office/powerpoint/2010/main" xmlns="" val="1345668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81000" y="0"/>
            <a:ext cx="7239000" cy="914400"/>
          </a:xfrm>
        </p:spPr>
        <p:txBody>
          <a:bodyPr>
            <a:normAutofit/>
          </a:bodyPr>
          <a:lstStyle/>
          <a:p>
            <a:r>
              <a:rPr lang="es-AR" smtClean="0"/>
              <a:t>The Sustainable Development Goals</a:t>
            </a:r>
            <a:endParaRPr lang="es-ES" dirty="0"/>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533400" y="934720"/>
            <a:ext cx="7848600" cy="3943857"/>
          </a:xfrm>
          <a:prstGeom prst="rect">
            <a:avLst/>
          </a:prstGeom>
        </p:spPr>
      </p:pic>
      <p:sp>
        <p:nvSpPr>
          <p:cNvPr id="4" name="TextBox 3"/>
          <p:cNvSpPr txBox="1"/>
          <p:nvPr/>
        </p:nvSpPr>
        <p:spPr>
          <a:xfrm>
            <a:off x="228600" y="5105400"/>
            <a:ext cx="8610600" cy="1200329"/>
          </a:xfrm>
          <a:prstGeom prst="rect">
            <a:avLst/>
          </a:prstGeom>
          <a:noFill/>
        </p:spPr>
        <p:txBody>
          <a:bodyPr wrap="square" rtlCol="0">
            <a:spAutoFit/>
          </a:bodyPr>
          <a:lstStyle/>
          <a:p>
            <a:r>
              <a:rPr lang="en-US" dirty="0" smtClean="0"/>
              <a:t>“Business </a:t>
            </a:r>
            <a:r>
              <a:rPr lang="en-US" dirty="0"/>
              <a:t>is a vital </a:t>
            </a:r>
            <a:r>
              <a:rPr lang="en-US" dirty="0" smtClean="0"/>
              <a:t>partner in </a:t>
            </a:r>
            <a:r>
              <a:rPr lang="en-US" dirty="0"/>
              <a:t>achieving the </a:t>
            </a:r>
            <a:r>
              <a:rPr lang="en-US" dirty="0" smtClean="0"/>
              <a:t>Sustainable Development </a:t>
            </a:r>
            <a:r>
              <a:rPr lang="en-US" dirty="0"/>
              <a:t>Goals. </a:t>
            </a:r>
            <a:r>
              <a:rPr lang="en-US" dirty="0" smtClean="0"/>
              <a:t>Companies can </a:t>
            </a:r>
            <a:r>
              <a:rPr lang="en-US" dirty="0"/>
              <a:t>contribute </a:t>
            </a:r>
            <a:r>
              <a:rPr lang="en-US" dirty="0" smtClean="0"/>
              <a:t>through their core activities</a:t>
            </a:r>
            <a:r>
              <a:rPr lang="en-US" dirty="0"/>
              <a:t>, and we ask </a:t>
            </a:r>
            <a:r>
              <a:rPr lang="en-US" dirty="0" smtClean="0"/>
              <a:t>companies everywhere </a:t>
            </a:r>
            <a:r>
              <a:rPr lang="en-US" dirty="0"/>
              <a:t>to assess </a:t>
            </a:r>
            <a:r>
              <a:rPr lang="en-US" dirty="0" smtClean="0"/>
              <a:t>their impact</a:t>
            </a:r>
            <a:r>
              <a:rPr lang="en-US" dirty="0"/>
              <a:t>, set ambitious goals </a:t>
            </a:r>
            <a:r>
              <a:rPr lang="en-US" dirty="0" smtClean="0"/>
              <a:t>and communicate transparently about </a:t>
            </a:r>
            <a:r>
              <a:rPr lang="en-US" dirty="0"/>
              <a:t>the results</a:t>
            </a:r>
            <a:r>
              <a:rPr lang="en-US" dirty="0" smtClean="0"/>
              <a:t>.”</a:t>
            </a:r>
          </a:p>
          <a:p>
            <a:r>
              <a:rPr lang="en-US" b="1" dirty="0" smtClean="0"/>
              <a:t>- </a:t>
            </a:r>
            <a:r>
              <a:rPr lang="en-US" b="1" dirty="0"/>
              <a:t>Ban </a:t>
            </a:r>
            <a:r>
              <a:rPr lang="en-US" b="1" dirty="0" smtClean="0"/>
              <a:t>Ki-moon, United Nations Secretary-General</a:t>
            </a:r>
            <a:endParaRPr lang="en-US" b="1" dirty="0"/>
          </a:p>
        </p:txBody>
      </p:sp>
    </p:spTree>
    <p:extLst>
      <p:ext uri="{BB962C8B-B14F-4D97-AF65-F5344CB8AC3E}">
        <p14:creationId xmlns:p14="http://schemas.microsoft.com/office/powerpoint/2010/main" xmlns="" val="655020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for Business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Understand the SDGs</a:t>
            </a:r>
          </a:p>
          <a:p>
            <a:pPr lvl="1"/>
            <a:r>
              <a:rPr lang="en-US" dirty="0" smtClean="0"/>
              <a:t>Understand and implement the business case</a:t>
            </a:r>
          </a:p>
          <a:p>
            <a:r>
              <a:rPr lang="en-US" dirty="0" smtClean="0"/>
              <a:t>Define Priorities</a:t>
            </a:r>
          </a:p>
          <a:p>
            <a:pPr lvl="1"/>
            <a:r>
              <a:rPr lang="en-US" dirty="0" smtClean="0"/>
              <a:t>Map the value chain to identify impact areas</a:t>
            </a:r>
          </a:p>
          <a:p>
            <a:pPr lvl="1"/>
            <a:r>
              <a:rPr lang="en-US" dirty="0" smtClean="0"/>
              <a:t>Select indicators and collect data</a:t>
            </a:r>
          </a:p>
          <a:p>
            <a:pPr lvl="1"/>
            <a:r>
              <a:rPr lang="en-US" dirty="0" smtClean="0"/>
              <a:t>Define Priorities</a:t>
            </a:r>
          </a:p>
          <a:p>
            <a:r>
              <a:rPr lang="en-US" dirty="0" smtClean="0"/>
              <a:t>Setting Goals</a:t>
            </a:r>
          </a:p>
          <a:p>
            <a:pPr lvl="1"/>
            <a:r>
              <a:rPr lang="en-US" dirty="0" smtClean="0"/>
              <a:t>Define Scope of goals and select Key Performance Indicators (KPIs)</a:t>
            </a:r>
          </a:p>
          <a:p>
            <a:pPr lvl="1"/>
            <a:r>
              <a:rPr lang="en-US" dirty="0" smtClean="0"/>
              <a:t>Define baseline and select goal type</a:t>
            </a:r>
          </a:p>
          <a:p>
            <a:pPr lvl="1"/>
            <a:r>
              <a:rPr lang="en-US" dirty="0" smtClean="0"/>
              <a:t>Set level of ambition</a:t>
            </a:r>
          </a:p>
          <a:p>
            <a:pPr lvl="1"/>
            <a:r>
              <a:rPr lang="en-US" dirty="0" smtClean="0"/>
              <a:t>Announce commitment</a:t>
            </a:r>
          </a:p>
          <a:p>
            <a:r>
              <a:rPr lang="en-US" dirty="0" smtClean="0"/>
              <a:t>Integration</a:t>
            </a:r>
          </a:p>
          <a:p>
            <a:pPr lvl="1"/>
            <a:r>
              <a:rPr lang="en-US" dirty="0" smtClean="0"/>
              <a:t>Anchor goals with the business</a:t>
            </a:r>
          </a:p>
          <a:p>
            <a:pPr lvl="1"/>
            <a:r>
              <a:rPr lang="en-US" dirty="0" smtClean="0"/>
              <a:t>Embed sustainability across all functions</a:t>
            </a:r>
          </a:p>
          <a:p>
            <a:pPr lvl="1"/>
            <a:r>
              <a:rPr lang="en-US" dirty="0" smtClean="0"/>
              <a:t>Engage in partnerships</a:t>
            </a:r>
          </a:p>
          <a:p>
            <a:r>
              <a:rPr lang="en-US" dirty="0" smtClean="0"/>
              <a:t>Reporting and communicating</a:t>
            </a:r>
          </a:p>
          <a:p>
            <a:pPr lvl="1"/>
            <a:r>
              <a:rPr lang="en-US" dirty="0" smtClean="0"/>
              <a:t>Stakeholder Reporting</a:t>
            </a:r>
          </a:p>
          <a:p>
            <a:pPr lvl="1"/>
            <a:r>
              <a:rPr lang="en-US" dirty="0" smtClean="0"/>
              <a:t>UNGC Reporting</a:t>
            </a:r>
            <a:endParaRPr lang="en-US" dirty="0"/>
          </a:p>
          <a:p>
            <a:pPr lvl="1"/>
            <a:r>
              <a:rPr lang="en-US" dirty="0" smtClean="0"/>
              <a:t>GRI Reporting</a:t>
            </a:r>
            <a:endParaRPr lang="en-US" dirty="0"/>
          </a:p>
        </p:txBody>
      </p:sp>
      <p:sp>
        <p:nvSpPr>
          <p:cNvPr id="4" name="TextBox 3"/>
          <p:cNvSpPr txBox="1"/>
          <p:nvPr/>
        </p:nvSpPr>
        <p:spPr>
          <a:xfrm>
            <a:off x="0" y="6176963"/>
            <a:ext cx="1488613" cy="307777"/>
          </a:xfrm>
          <a:prstGeom prst="rect">
            <a:avLst/>
          </a:prstGeom>
          <a:noFill/>
        </p:spPr>
        <p:txBody>
          <a:bodyPr wrap="none" rtlCol="0">
            <a:spAutoFit/>
          </a:bodyPr>
          <a:lstStyle/>
          <a:p>
            <a:r>
              <a:rPr lang="en-US" sz="1400" smtClean="0">
                <a:solidFill>
                  <a:schemeClr val="bg1">
                    <a:lumMod val="75000"/>
                  </a:schemeClr>
                </a:solidFill>
              </a:rPr>
              <a:t>Src. SDG Compass</a:t>
            </a:r>
            <a:endParaRPr lang="en-US" sz="1400" dirty="0">
              <a:solidFill>
                <a:schemeClr val="bg1">
                  <a:lumMod val="75000"/>
                </a:schemeClr>
              </a:solidFill>
            </a:endParaRPr>
          </a:p>
        </p:txBody>
      </p:sp>
    </p:spTree>
    <p:extLst>
      <p:ext uri="{BB962C8B-B14F-4D97-AF65-F5344CB8AC3E}">
        <p14:creationId xmlns:p14="http://schemas.microsoft.com/office/powerpoint/2010/main" xmlns="" val="1827694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fontScale="90000"/>
          </a:bodyPr>
          <a:lstStyle/>
          <a:p>
            <a:r>
              <a:rPr lang="en-US" dirty="0" smtClean="0"/>
              <a:t>Understanding the business case for sustainability in project management.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613917893"/>
              </p:ext>
            </p:extLst>
          </p:nvPr>
        </p:nvGraphicFramePr>
        <p:xfrm>
          <a:off x="152400" y="1295400"/>
          <a:ext cx="87630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1447800" y="2743200"/>
            <a:ext cx="2057400" cy="2057400"/>
          </a:xfrm>
          <a:prstGeom prst="rect">
            <a:avLst/>
          </a:prstGeom>
        </p:spPr>
      </p:pic>
    </p:spTree>
    <p:extLst>
      <p:ext uri="{BB962C8B-B14F-4D97-AF65-F5344CB8AC3E}">
        <p14:creationId xmlns:p14="http://schemas.microsoft.com/office/powerpoint/2010/main" xmlns="" val="2147283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29550" cy="854075"/>
          </a:xfrm>
        </p:spPr>
        <p:txBody>
          <a:bodyPr>
            <a:normAutofit/>
          </a:bodyPr>
          <a:lstStyle/>
          <a:p>
            <a:r>
              <a:rPr lang="en-US" dirty="0" smtClean="0"/>
              <a:t>Define Priorities: Map the Value Chain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1985723"/>
              </p:ext>
            </p:extLst>
          </p:nvPr>
        </p:nvGraphicFramePr>
        <p:xfrm>
          <a:off x="628650" y="2895600"/>
          <a:ext cx="7886700" cy="107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752600" y="4424363"/>
            <a:ext cx="1214437" cy="1214437"/>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3810000" y="4429126"/>
            <a:ext cx="1200150" cy="1200150"/>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3810000" y="1447800"/>
            <a:ext cx="1219200" cy="121920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7330730" y="1450182"/>
            <a:ext cx="1214437" cy="1214437"/>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6148802" y="4398364"/>
            <a:ext cx="1214023" cy="1214023"/>
          </a:xfrm>
          <a:prstGeom prst="rect">
            <a:avLst/>
          </a:prstGeom>
        </p:spPr>
      </p:pic>
      <p:cxnSp>
        <p:nvCxnSpPr>
          <p:cNvPr id="12" name="Straight Arrow Connector 11"/>
          <p:cNvCxnSpPr>
            <a:endCxn id="6" idx="0"/>
          </p:cNvCxnSpPr>
          <p:nvPr/>
        </p:nvCxnSpPr>
        <p:spPr>
          <a:xfrm>
            <a:off x="2359818" y="3733800"/>
            <a:ext cx="1" cy="69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0"/>
          </p:cNvCxnSpPr>
          <p:nvPr/>
        </p:nvCxnSpPr>
        <p:spPr>
          <a:xfrm>
            <a:off x="3574048" y="3733800"/>
            <a:ext cx="836027"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0"/>
          </p:cNvCxnSpPr>
          <p:nvPr/>
        </p:nvCxnSpPr>
        <p:spPr>
          <a:xfrm flipH="1">
            <a:off x="4410075" y="3733800"/>
            <a:ext cx="1207086"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2"/>
          </p:cNvCxnSpPr>
          <p:nvPr/>
        </p:nvCxnSpPr>
        <p:spPr>
          <a:xfrm flipV="1">
            <a:off x="4419600" y="2667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6755813" y="3733800"/>
            <a:ext cx="1" cy="66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V="1">
            <a:off x="7937948" y="2664619"/>
            <a:ext cx="1" cy="459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5759" y="2478795"/>
            <a:ext cx="2619563" cy="369332"/>
          </a:xfrm>
          <a:prstGeom prst="rect">
            <a:avLst/>
          </a:prstGeom>
          <a:noFill/>
        </p:spPr>
        <p:txBody>
          <a:bodyPr wrap="none" rtlCol="0">
            <a:spAutoFit/>
          </a:bodyPr>
          <a:lstStyle/>
          <a:p>
            <a:r>
              <a:rPr lang="en-US" dirty="0" smtClean="0"/>
              <a:t>Increasing Positive Impact</a:t>
            </a:r>
            <a:endParaRPr lang="en-US" dirty="0"/>
          </a:p>
        </p:txBody>
      </p:sp>
      <p:sp>
        <p:nvSpPr>
          <p:cNvPr id="31" name="TextBox 30"/>
          <p:cNvSpPr txBox="1"/>
          <p:nvPr/>
        </p:nvSpPr>
        <p:spPr>
          <a:xfrm>
            <a:off x="469309" y="3998097"/>
            <a:ext cx="2802114" cy="369332"/>
          </a:xfrm>
          <a:prstGeom prst="rect">
            <a:avLst/>
          </a:prstGeom>
          <a:noFill/>
        </p:spPr>
        <p:txBody>
          <a:bodyPr wrap="none" rtlCol="0">
            <a:spAutoFit/>
          </a:bodyPr>
          <a:lstStyle/>
          <a:p>
            <a:r>
              <a:rPr lang="en-US" dirty="0" smtClean="0"/>
              <a:t>Minimizing Negative Impact</a:t>
            </a:r>
            <a:endParaRPr lang="en-US" dirty="0"/>
          </a:p>
        </p:txBody>
      </p:sp>
    </p:spTree>
    <p:extLst>
      <p:ext uri="{BB962C8B-B14F-4D97-AF65-F5344CB8AC3E}">
        <p14:creationId xmlns:p14="http://schemas.microsoft.com/office/powerpoint/2010/main" xmlns="" val="6889738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9086" cy="854075"/>
          </a:xfrm>
        </p:spPr>
        <p:txBody>
          <a:bodyPr>
            <a:normAutofit/>
          </a:bodyPr>
          <a:lstStyle/>
          <a:p>
            <a:r>
              <a:rPr lang="en-US" dirty="0" smtClean="0"/>
              <a:t>Select Indicators and </a:t>
            </a:r>
            <a:r>
              <a:rPr lang="en-US" dirty="0"/>
              <a:t>c</a:t>
            </a:r>
            <a:r>
              <a:rPr lang="en-US" dirty="0" smtClean="0"/>
              <a:t>ollect data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7760662"/>
              </p:ext>
            </p:extLst>
          </p:nvPr>
        </p:nvGraphicFramePr>
        <p:xfrm>
          <a:off x="304800" y="1947232"/>
          <a:ext cx="8610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533400" y="5300031"/>
            <a:ext cx="13716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
              </a:rPr>
              <a:t>R&amp;D</a:t>
            </a:r>
            <a:r>
              <a:rPr lang="en-US" sz="1050" dirty="0">
                <a:solidFill>
                  <a:schemeClr val="tx1"/>
                </a:solidFill>
                <a:latin typeface=""/>
              </a:rPr>
              <a:t>, manufacturing,</a:t>
            </a:r>
          </a:p>
          <a:p>
            <a:r>
              <a:rPr lang="en-US" sz="1050" dirty="0">
                <a:solidFill>
                  <a:schemeClr val="tx1"/>
                </a:solidFill>
                <a:latin typeface=""/>
              </a:rPr>
              <a:t>marketing spend</a:t>
            </a:r>
          </a:p>
          <a:p>
            <a:r>
              <a:rPr lang="en-US" sz="1050" dirty="0">
                <a:solidFill>
                  <a:schemeClr val="tx1"/>
                </a:solidFill>
                <a:latin typeface=""/>
              </a:rPr>
              <a:t>($ spent).</a:t>
            </a:r>
            <a:endParaRPr lang="en-US" sz="2800" dirty="0">
              <a:solidFill>
                <a:schemeClr val="tx1"/>
              </a:solidFill>
            </a:endParaRPr>
          </a:p>
        </p:txBody>
      </p:sp>
      <p:sp>
        <p:nvSpPr>
          <p:cNvPr id="6" name="TextBox 5"/>
          <p:cNvSpPr txBox="1"/>
          <p:nvPr/>
        </p:nvSpPr>
        <p:spPr>
          <a:xfrm>
            <a:off x="699209" y="4625901"/>
            <a:ext cx="977191" cy="369332"/>
          </a:xfrm>
          <a:prstGeom prst="rect">
            <a:avLst/>
          </a:prstGeom>
          <a:noFill/>
        </p:spPr>
        <p:txBody>
          <a:bodyPr wrap="none" rtlCol="0">
            <a:spAutoFit/>
          </a:bodyPr>
          <a:lstStyle/>
          <a:p>
            <a:r>
              <a:rPr lang="en-US" smtClean="0"/>
              <a:t>Example</a:t>
            </a:r>
            <a:endParaRPr lang="en-US" dirty="0"/>
          </a:p>
        </p:txBody>
      </p:sp>
      <p:cxnSp>
        <p:nvCxnSpPr>
          <p:cNvPr id="8" name="Straight Arrow Connector 7"/>
          <p:cNvCxnSpPr/>
          <p:nvPr/>
        </p:nvCxnSpPr>
        <p:spPr>
          <a:xfrm>
            <a:off x="1143000"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96390" y="5300031"/>
            <a:ext cx="153741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Water purification</a:t>
            </a:r>
          </a:p>
          <a:p>
            <a:r>
              <a:rPr lang="en-US" sz="1000" dirty="0">
                <a:solidFill>
                  <a:schemeClr val="tx1"/>
                </a:solidFill>
                <a:latin typeface=""/>
              </a:rPr>
              <a:t>tablet </a:t>
            </a:r>
            <a:r>
              <a:rPr lang="en-US" sz="1000" dirty="0" smtClean="0">
                <a:solidFill>
                  <a:schemeClr val="tx1"/>
                </a:solidFill>
                <a:latin typeface=""/>
              </a:rPr>
              <a:t>sales (qualitative</a:t>
            </a:r>
            <a:r>
              <a:rPr lang="en-US" sz="1000" dirty="0">
                <a:solidFill>
                  <a:schemeClr val="tx1"/>
                </a:solidFill>
                <a:latin typeface=""/>
              </a:rPr>
              <a:t> </a:t>
            </a:r>
            <a:r>
              <a:rPr lang="en-US" sz="1000" dirty="0" smtClean="0">
                <a:solidFill>
                  <a:schemeClr val="tx1"/>
                </a:solidFill>
                <a:latin typeface=""/>
              </a:rPr>
              <a:t>description </a:t>
            </a:r>
          </a:p>
          <a:p>
            <a:r>
              <a:rPr lang="en-US" sz="1000" dirty="0" smtClean="0">
                <a:solidFill>
                  <a:schemeClr val="tx1"/>
                </a:solidFill>
                <a:latin typeface=""/>
              </a:rPr>
              <a:t>of marketing and </a:t>
            </a:r>
            <a:r>
              <a:rPr lang="en-US" sz="1000" dirty="0">
                <a:solidFill>
                  <a:schemeClr val="tx1"/>
                </a:solidFill>
                <a:latin typeface=""/>
              </a:rPr>
              <a:t>distribution efforts).</a:t>
            </a:r>
            <a:endParaRPr lang="en-US" sz="2400" dirty="0">
              <a:solidFill>
                <a:schemeClr val="tx1"/>
              </a:solidFill>
            </a:endParaRPr>
          </a:p>
        </p:txBody>
      </p:sp>
      <p:sp>
        <p:nvSpPr>
          <p:cNvPr id="12" name="TextBox 11"/>
          <p:cNvSpPr txBox="1"/>
          <p:nvPr/>
        </p:nvSpPr>
        <p:spPr>
          <a:xfrm>
            <a:off x="2362200" y="4625901"/>
            <a:ext cx="977191" cy="369332"/>
          </a:xfrm>
          <a:prstGeom prst="rect">
            <a:avLst/>
          </a:prstGeom>
          <a:noFill/>
        </p:spPr>
        <p:txBody>
          <a:bodyPr wrap="none" rtlCol="0">
            <a:spAutoFit/>
          </a:bodyPr>
          <a:lstStyle/>
          <a:p>
            <a:r>
              <a:rPr lang="en-US" smtClean="0"/>
              <a:t>Example</a:t>
            </a:r>
            <a:endParaRPr lang="en-US" dirty="0"/>
          </a:p>
        </p:txBody>
      </p:sp>
      <p:cxnSp>
        <p:nvCxnSpPr>
          <p:cNvPr id="13" name="Straight Arrow Connector 12"/>
          <p:cNvCxnSpPr/>
          <p:nvPr/>
        </p:nvCxnSpPr>
        <p:spPr>
          <a:xfrm>
            <a:off x="2805991"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935582" y="5300031"/>
            <a:ext cx="1398418"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Tablets sold (# sold </a:t>
            </a:r>
            <a:r>
              <a:rPr lang="en-US" sz="1000" dirty="0" smtClean="0">
                <a:solidFill>
                  <a:schemeClr val="tx1"/>
                </a:solidFill>
                <a:latin typeface=""/>
              </a:rPr>
              <a:t>and demographic information regarding consumers</a:t>
            </a:r>
            <a:endParaRPr lang="en-US" sz="1000" dirty="0">
              <a:solidFill>
                <a:schemeClr val="tx1"/>
              </a:solidFill>
              <a:latin typeface=""/>
            </a:endParaRPr>
          </a:p>
          <a:p>
            <a:r>
              <a:rPr lang="en-US" sz="1000" dirty="0">
                <a:solidFill>
                  <a:schemeClr val="tx1"/>
                </a:solidFill>
                <a:latin typeface=""/>
              </a:rPr>
              <a:t>buying the </a:t>
            </a:r>
            <a:r>
              <a:rPr lang="en-US" sz="1000" dirty="0" smtClean="0">
                <a:solidFill>
                  <a:schemeClr val="tx1"/>
                </a:solidFill>
                <a:latin typeface=""/>
              </a:rPr>
              <a:t>tablets</a:t>
            </a:r>
            <a:r>
              <a:rPr lang="en-US" sz="1000" dirty="0">
                <a:solidFill>
                  <a:schemeClr val="tx1"/>
                </a:solidFill>
                <a:latin typeface=""/>
              </a:rPr>
              <a:t>).</a:t>
            </a:r>
            <a:endParaRPr lang="en-US" sz="2400" dirty="0">
              <a:solidFill>
                <a:schemeClr val="tx1"/>
              </a:solidFill>
            </a:endParaRPr>
          </a:p>
        </p:txBody>
      </p:sp>
      <p:sp>
        <p:nvSpPr>
          <p:cNvPr id="15" name="TextBox 14"/>
          <p:cNvSpPr txBox="1"/>
          <p:nvPr/>
        </p:nvSpPr>
        <p:spPr>
          <a:xfrm>
            <a:off x="4101392" y="4625901"/>
            <a:ext cx="977191" cy="369332"/>
          </a:xfrm>
          <a:prstGeom prst="rect">
            <a:avLst/>
          </a:prstGeom>
          <a:noFill/>
        </p:spPr>
        <p:txBody>
          <a:bodyPr wrap="none" rtlCol="0">
            <a:spAutoFit/>
          </a:bodyPr>
          <a:lstStyle/>
          <a:p>
            <a:r>
              <a:rPr lang="en-US" smtClean="0"/>
              <a:t>Example</a:t>
            </a:r>
            <a:endParaRPr lang="en-US" dirty="0"/>
          </a:p>
        </p:txBody>
      </p:sp>
      <p:cxnSp>
        <p:nvCxnSpPr>
          <p:cNvPr id="16" name="Straight Arrow Connector 15"/>
          <p:cNvCxnSpPr/>
          <p:nvPr/>
        </p:nvCxnSpPr>
        <p:spPr>
          <a:xfrm>
            <a:off x="4545183"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716268" y="5300031"/>
            <a:ext cx="12192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Purified water</a:t>
            </a:r>
          </a:p>
          <a:p>
            <a:r>
              <a:rPr lang="en-US" sz="1000" dirty="0">
                <a:solidFill>
                  <a:schemeClr val="tx1"/>
                </a:solidFill>
                <a:latin typeface=""/>
              </a:rPr>
              <a:t>consumed (% of </a:t>
            </a:r>
            <a:r>
              <a:rPr lang="en-US" sz="1000" dirty="0" smtClean="0">
                <a:solidFill>
                  <a:schemeClr val="tx1"/>
                </a:solidFill>
                <a:latin typeface=""/>
              </a:rPr>
              <a:t>total water </a:t>
            </a:r>
          </a:p>
          <a:p>
            <a:r>
              <a:rPr lang="en-US" sz="1000" dirty="0" smtClean="0">
                <a:solidFill>
                  <a:schemeClr val="tx1"/>
                </a:solidFill>
                <a:latin typeface=""/>
              </a:rPr>
              <a:t>consumed</a:t>
            </a:r>
            <a:r>
              <a:rPr lang="en-US" sz="1000" dirty="0">
                <a:solidFill>
                  <a:schemeClr val="tx1"/>
                </a:solidFill>
                <a:latin typeface=""/>
              </a:rPr>
              <a:t>).</a:t>
            </a:r>
            <a:endParaRPr lang="en-US" sz="2400" dirty="0">
              <a:solidFill>
                <a:schemeClr val="tx1"/>
              </a:solidFill>
            </a:endParaRPr>
          </a:p>
        </p:txBody>
      </p:sp>
      <p:sp>
        <p:nvSpPr>
          <p:cNvPr id="18" name="TextBox 17"/>
          <p:cNvSpPr txBox="1"/>
          <p:nvPr/>
        </p:nvSpPr>
        <p:spPr>
          <a:xfrm>
            <a:off x="5882077" y="4625901"/>
            <a:ext cx="977191" cy="369332"/>
          </a:xfrm>
          <a:prstGeom prst="rect">
            <a:avLst/>
          </a:prstGeom>
          <a:noFill/>
        </p:spPr>
        <p:txBody>
          <a:bodyPr wrap="none" rtlCol="0">
            <a:spAutoFit/>
          </a:bodyPr>
          <a:lstStyle/>
          <a:p>
            <a:r>
              <a:rPr lang="en-US" smtClean="0"/>
              <a:t>Example</a:t>
            </a:r>
            <a:endParaRPr lang="en-US" dirty="0"/>
          </a:p>
        </p:txBody>
      </p:sp>
      <p:cxnSp>
        <p:nvCxnSpPr>
          <p:cNvPr id="19" name="Straight Arrow Connector 18"/>
          <p:cNvCxnSpPr/>
          <p:nvPr/>
        </p:nvCxnSpPr>
        <p:spPr>
          <a:xfrm>
            <a:off x="6325868"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317736" y="5334000"/>
            <a:ext cx="1597664"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Reduced incidence</a:t>
            </a:r>
          </a:p>
          <a:p>
            <a:r>
              <a:rPr lang="en-US" sz="1000" dirty="0">
                <a:solidFill>
                  <a:schemeClr val="tx1"/>
                </a:solidFill>
                <a:latin typeface=""/>
              </a:rPr>
              <a:t>of water-borne </a:t>
            </a:r>
            <a:r>
              <a:rPr lang="en-US" sz="1000" dirty="0" smtClean="0">
                <a:solidFill>
                  <a:schemeClr val="tx1"/>
                </a:solidFill>
                <a:latin typeface=""/>
              </a:rPr>
              <a:t>diseases (% reduction </a:t>
            </a:r>
          </a:p>
          <a:p>
            <a:r>
              <a:rPr lang="en-US" sz="1000" dirty="0" err="1" smtClean="0">
                <a:solidFill>
                  <a:schemeClr val="tx1"/>
                </a:solidFill>
                <a:latin typeface=""/>
              </a:rPr>
              <a:t>Vs.pre</a:t>
            </a:r>
            <a:r>
              <a:rPr lang="en-US" sz="1000" dirty="0" smtClean="0">
                <a:solidFill>
                  <a:schemeClr val="tx1"/>
                </a:solidFill>
                <a:latin typeface=""/>
              </a:rPr>
              <a:t>-sales</a:t>
            </a:r>
            <a:r>
              <a:rPr lang="en-US" sz="1000" dirty="0">
                <a:solidFill>
                  <a:schemeClr val="tx1"/>
                </a:solidFill>
                <a:latin typeface=""/>
              </a:rPr>
              <a:t>).</a:t>
            </a:r>
            <a:endParaRPr lang="en-US" sz="2400" dirty="0">
              <a:solidFill>
                <a:schemeClr val="tx1"/>
              </a:solidFill>
            </a:endParaRPr>
          </a:p>
        </p:txBody>
      </p:sp>
      <p:sp>
        <p:nvSpPr>
          <p:cNvPr id="21" name="TextBox 20"/>
          <p:cNvSpPr txBox="1"/>
          <p:nvPr/>
        </p:nvSpPr>
        <p:spPr>
          <a:xfrm>
            <a:off x="7662761" y="4659870"/>
            <a:ext cx="977191" cy="369332"/>
          </a:xfrm>
          <a:prstGeom prst="rect">
            <a:avLst/>
          </a:prstGeom>
          <a:noFill/>
        </p:spPr>
        <p:txBody>
          <a:bodyPr wrap="none" rtlCol="0">
            <a:spAutoFit/>
          </a:bodyPr>
          <a:lstStyle/>
          <a:p>
            <a:r>
              <a:rPr lang="en-US" smtClean="0"/>
              <a:t>Example</a:t>
            </a:r>
            <a:endParaRPr lang="en-US" dirty="0"/>
          </a:p>
        </p:txBody>
      </p:sp>
      <p:cxnSp>
        <p:nvCxnSpPr>
          <p:cNvPr id="22" name="Straight Arrow Connector 21"/>
          <p:cNvCxnSpPr/>
          <p:nvPr/>
        </p:nvCxnSpPr>
        <p:spPr>
          <a:xfrm>
            <a:off x="8106552" y="5029202"/>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649" y="1148502"/>
            <a:ext cx="7829551" cy="646331"/>
          </a:xfrm>
          <a:prstGeom prst="rect">
            <a:avLst/>
          </a:prstGeom>
          <a:noFill/>
        </p:spPr>
        <p:txBody>
          <a:bodyPr wrap="square" rtlCol="0">
            <a:spAutoFit/>
          </a:bodyPr>
          <a:lstStyle/>
          <a:p>
            <a:r>
              <a:rPr lang="en-US" b="1" dirty="0" smtClean="0"/>
              <a:t>Example: </a:t>
            </a:r>
            <a:r>
              <a:rPr lang="en-US" dirty="0" smtClean="0"/>
              <a:t>A Project to develop water </a:t>
            </a:r>
            <a:r>
              <a:rPr lang="en-US" dirty="0"/>
              <a:t>purification tablets </a:t>
            </a:r>
            <a:r>
              <a:rPr lang="en-US" dirty="0" smtClean="0"/>
              <a:t>has the </a:t>
            </a:r>
            <a:r>
              <a:rPr lang="en-US" dirty="0"/>
              <a:t>potential to reduce incidence of </a:t>
            </a:r>
            <a:r>
              <a:rPr lang="en-US" dirty="0" smtClean="0"/>
              <a:t>water-borne diseases</a:t>
            </a:r>
            <a:endParaRPr lang="en-US" dirty="0"/>
          </a:p>
        </p:txBody>
      </p:sp>
    </p:spTree>
    <p:extLst>
      <p:ext uri="{BB962C8B-B14F-4D97-AF65-F5344CB8AC3E}">
        <p14:creationId xmlns:p14="http://schemas.microsoft.com/office/powerpoint/2010/main" xmlns="" val="54704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Priorities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b="1" dirty="0">
                <a:latin typeface=""/>
              </a:rPr>
              <a:t>Consider the magnitude</a:t>
            </a:r>
            <a:r>
              <a:rPr lang="en-US" dirty="0">
                <a:latin typeface=""/>
              </a:rPr>
              <a:t>, severity, and </a:t>
            </a:r>
            <a:r>
              <a:rPr lang="en-US" dirty="0" smtClean="0">
                <a:latin typeface=""/>
              </a:rPr>
              <a:t>likelihood  of current and potential negative impacts the the project and </a:t>
            </a:r>
            <a:r>
              <a:rPr lang="en-US" dirty="0" err="1" smtClean="0">
                <a:latin typeface=""/>
              </a:rPr>
              <a:t>ourtcome</a:t>
            </a:r>
            <a:r>
              <a:rPr lang="en-US" dirty="0" smtClean="0">
                <a:latin typeface=""/>
              </a:rPr>
              <a:t> “asset” will have. </a:t>
            </a:r>
            <a:r>
              <a:rPr lang="en-US" dirty="0">
                <a:latin typeface=""/>
              </a:rPr>
              <a:t>T</a:t>
            </a:r>
            <a:r>
              <a:rPr lang="en-US" dirty="0" smtClean="0">
                <a:latin typeface=""/>
              </a:rPr>
              <a:t>he importance of such impacts to key stakeholders and the opportunity to strengthen competitiveness through sustainable practices. </a:t>
            </a:r>
            <a:br>
              <a:rPr lang="en-US" dirty="0" smtClean="0">
                <a:latin typeface=""/>
              </a:rPr>
            </a:br>
            <a:endParaRPr lang="en-US" dirty="0" smtClean="0">
              <a:latin typeface=""/>
            </a:endParaRPr>
          </a:p>
          <a:p>
            <a:pPr marL="514350" indent="-514350">
              <a:buFont typeface="+mj-lt"/>
              <a:buAutoNum type="arabicPeriod"/>
            </a:pPr>
            <a:r>
              <a:rPr lang="en-US" b="1" dirty="0" smtClean="0">
                <a:latin typeface=""/>
              </a:rPr>
              <a:t>Assess the opportunity </a:t>
            </a:r>
            <a:r>
              <a:rPr lang="en-US" dirty="0" smtClean="0">
                <a:latin typeface=""/>
              </a:rPr>
              <a:t>for your projects to gain advantage from its current or potential positive impacts across the SDGs. (This may include opportunities to innovate, develop new products and solutions or target new market segments.)</a:t>
            </a:r>
            <a:endParaRPr lang="en-US" dirty="0"/>
          </a:p>
        </p:txBody>
      </p:sp>
    </p:spTree>
    <p:extLst>
      <p:ext uri="{BB962C8B-B14F-4D97-AF65-F5344CB8AC3E}">
        <p14:creationId xmlns:p14="http://schemas.microsoft.com/office/powerpoint/2010/main" xmlns="" val="526573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16200000">
            <a:off x="2742272" y="2666072"/>
            <a:ext cx="3733800" cy="3278456"/>
          </a:xfrm>
          <a:prstGeom prst="trapezoid">
            <a:avLst/>
          </a:prstGeom>
          <a:solidFill>
            <a:srgbClr val="9CB833"/>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2" name="Title 1"/>
          <p:cNvSpPr>
            <a:spLocks noGrp="1"/>
          </p:cNvSpPr>
          <p:nvPr>
            <p:ph type="title"/>
          </p:nvPr>
        </p:nvSpPr>
        <p:spPr/>
        <p:txBody>
          <a:bodyPr/>
          <a:lstStyle/>
          <a:p>
            <a:r>
              <a:rPr lang="en-US" dirty="0" smtClean="0"/>
              <a:t>Minding the Gap</a:t>
            </a:r>
            <a:endParaRPr lang="en-US" dirty="0"/>
          </a:p>
        </p:txBody>
      </p:sp>
      <p:sp>
        <p:nvSpPr>
          <p:cNvPr id="5" name="Oval 4"/>
          <p:cNvSpPr/>
          <p:nvPr/>
        </p:nvSpPr>
        <p:spPr>
          <a:xfrm>
            <a:off x="4783015" y="2229652"/>
            <a:ext cx="4343400" cy="4038600"/>
          </a:xfrm>
          <a:prstGeom prst="ellipse">
            <a:avLst/>
          </a:prstGeom>
          <a:solidFill>
            <a:srgbClr val="F98634"/>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6" name="Oval 5"/>
          <p:cNvSpPr/>
          <p:nvPr/>
        </p:nvSpPr>
        <p:spPr>
          <a:xfrm>
            <a:off x="323270" y="2618848"/>
            <a:ext cx="3276600" cy="3276600"/>
          </a:xfrm>
          <a:prstGeom prst="ellipse">
            <a:avLst/>
          </a:prstGeom>
          <a:solidFill>
            <a:srgbClr val="D44024"/>
          </a:solidFill>
          <a:ln w="12700">
            <a:miter lim="400000"/>
          </a:ln>
        </p:spPr>
        <p:txBody>
          <a:bodyPr lIns="45719" rIns="45719" anchor="ctr"/>
          <a:lstStyle/>
          <a:p>
            <a:pPr algn="ctr"/>
            <a:endParaRPr lang="en-US" kern="0" dirty="0">
              <a:solidFill>
                <a:srgbClr val="FFFFFF"/>
              </a:solidFill>
              <a:latin typeface="Lato Light"/>
              <a:ea typeface="Lato Light"/>
              <a:cs typeface="Lato Light"/>
            </a:endParaRPr>
          </a:p>
        </p:txBody>
      </p:sp>
      <p:sp>
        <p:nvSpPr>
          <p:cNvPr id="7" name="TextBox 6"/>
          <p:cNvSpPr txBox="1"/>
          <p:nvPr/>
        </p:nvSpPr>
        <p:spPr>
          <a:xfrm>
            <a:off x="472997" y="3689645"/>
            <a:ext cx="2935529" cy="1569660"/>
          </a:xfrm>
          <a:prstGeom prst="rect">
            <a:avLst/>
          </a:prstGeom>
          <a:noFill/>
        </p:spPr>
        <p:txBody>
          <a:bodyPr wrap="square" rtlCol="0">
            <a:spAutoFit/>
          </a:bodyPr>
          <a:lstStyle/>
          <a:p>
            <a:pPr algn="ctr"/>
            <a:r>
              <a:rPr lang="en-US" sz="2400" b="1" dirty="0" smtClean="0">
                <a:solidFill>
                  <a:schemeClr val="bg1"/>
                </a:solidFill>
              </a:rPr>
              <a:t>Combined Impact of Project</a:t>
            </a:r>
          </a:p>
          <a:p>
            <a:pPr algn="ctr"/>
            <a:r>
              <a:rPr lang="en-US" sz="2400" b="1" dirty="0" smtClean="0">
                <a:solidFill>
                  <a:schemeClr val="bg1"/>
                </a:solidFill>
              </a:rPr>
              <a:t>Objectives</a:t>
            </a:r>
          </a:p>
          <a:p>
            <a:pPr algn="ctr"/>
            <a:r>
              <a:rPr lang="en-US" sz="2400" b="1" dirty="0" smtClean="0">
                <a:solidFill>
                  <a:schemeClr val="bg1"/>
                </a:solidFill>
              </a:rPr>
              <a:t>(Most Companies)</a:t>
            </a:r>
            <a:endParaRPr lang="en-US" sz="2400" b="1" dirty="0">
              <a:solidFill>
                <a:schemeClr val="bg1"/>
              </a:solidFill>
            </a:endParaRPr>
          </a:p>
        </p:txBody>
      </p:sp>
      <p:sp>
        <p:nvSpPr>
          <p:cNvPr id="8" name="TextBox 7"/>
          <p:cNvSpPr txBox="1"/>
          <p:nvPr/>
        </p:nvSpPr>
        <p:spPr>
          <a:xfrm>
            <a:off x="5141912" y="3703131"/>
            <a:ext cx="3659980" cy="707886"/>
          </a:xfrm>
          <a:prstGeom prst="rect">
            <a:avLst/>
          </a:prstGeom>
          <a:noFill/>
        </p:spPr>
        <p:txBody>
          <a:bodyPr wrap="square" rtlCol="0">
            <a:spAutoFit/>
          </a:bodyPr>
          <a:lstStyle/>
          <a:p>
            <a:pPr algn="ctr"/>
            <a:r>
              <a:rPr lang="en-US" sz="2000" b="1" dirty="0" smtClean="0">
                <a:solidFill>
                  <a:schemeClr val="bg1"/>
                </a:solidFill>
              </a:rPr>
              <a:t>Global Societal Needs</a:t>
            </a:r>
          </a:p>
          <a:p>
            <a:pPr algn="ctr"/>
            <a:r>
              <a:rPr lang="en-US" sz="2000" b="1" dirty="0" smtClean="0">
                <a:solidFill>
                  <a:schemeClr val="bg1"/>
                </a:solidFill>
              </a:rPr>
              <a:t>(Where Companies should be)</a:t>
            </a:r>
            <a:endParaRPr lang="en-US" sz="2000" b="1" dirty="0">
              <a:solidFill>
                <a:schemeClr val="bg1"/>
              </a:solidFill>
            </a:endParaRPr>
          </a:p>
        </p:txBody>
      </p:sp>
      <p:sp>
        <p:nvSpPr>
          <p:cNvPr id="11" name="TextBox 10"/>
          <p:cNvSpPr txBox="1"/>
          <p:nvPr/>
        </p:nvSpPr>
        <p:spPr>
          <a:xfrm>
            <a:off x="723320" y="1078468"/>
            <a:ext cx="2508507" cy="369332"/>
          </a:xfrm>
          <a:prstGeom prst="rect">
            <a:avLst/>
          </a:prstGeom>
          <a:noFill/>
        </p:spPr>
        <p:txBody>
          <a:bodyPr wrap="none" rtlCol="0">
            <a:spAutoFit/>
          </a:bodyPr>
          <a:lstStyle/>
          <a:p>
            <a:r>
              <a:rPr lang="en-US" dirty="0" smtClean="0"/>
              <a:t>The Inside Out Approach</a:t>
            </a:r>
            <a:endParaRPr lang="en-US" dirty="0"/>
          </a:p>
        </p:txBody>
      </p:sp>
      <p:sp>
        <p:nvSpPr>
          <p:cNvPr id="12" name="TextBox 11"/>
          <p:cNvSpPr txBox="1"/>
          <p:nvPr/>
        </p:nvSpPr>
        <p:spPr>
          <a:xfrm>
            <a:off x="5649288" y="683161"/>
            <a:ext cx="2488182" cy="369332"/>
          </a:xfrm>
          <a:prstGeom prst="rect">
            <a:avLst/>
          </a:prstGeom>
          <a:noFill/>
        </p:spPr>
        <p:txBody>
          <a:bodyPr wrap="none" rtlCol="0">
            <a:spAutoFit/>
          </a:bodyPr>
          <a:lstStyle/>
          <a:p>
            <a:r>
              <a:rPr lang="en-US" dirty="0" smtClean="0"/>
              <a:t>The Outside In Approach</a:t>
            </a:r>
            <a:endParaRPr lang="en-US" dirty="0"/>
          </a:p>
        </p:txBody>
      </p:sp>
      <p:sp>
        <p:nvSpPr>
          <p:cNvPr id="13" name="TextBox 12"/>
          <p:cNvSpPr txBox="1"/>
          <p:nvPr/>
        </p:nvSpPr>
        <p:spPr>
          <a:xfrm>
            <a:off x="493805" y="1394936"/>
            <a:ext cx="3471437" cy="738664"/>
          </a:xfrm>
          <a:prstGeom prst="rect">
            <a:avLst/>
          </a:prstGeom>
          <a:noFill/>
        </p:spPr>
        <p:txBody>
          <a:bodyPr wrap="square" rtlCol="0">
            <a:spAutoFit/>
          </a:bodyPr>
          <a:lstStyle/>
          <a:p>
            <a:r>
              <a:rPr lang="en-US" sz="1400" dirty="0"/>
              <a:t>Today’s internally focused approach to goal setting is not </a:t>
            </a:r>
            <a:r>
              <a:rPr lang="en-US" sz="1400" dirty="0" smtClean="0"/>
              <a:t>enough to </a:t>
            </a:r>
            <a:r>
              <a:rPr lang="en-US" sz="1400" dirty="0"/>
              <a:t>address global needs.</a:t>
            </a:r>
          </a:p>
        </p:txBody>
      </p:sp>
      <p:sp>
        <p:nvSpPr>
          <p:cNvPr id="14" name="TextBox 13"/>
          <p:cNvSpPr txBox="1"/>
          <p:nvPr/>
        </p:nvSpPr>
        <p:spPr>
          <a:xfrm>
            <a:off x="4495800" y="1052493"/>
            <a:ext cx="4343400" cy="954107"/>
          </a:xfrm>
          <a:prstGeom prst="rect">
            <a:avLst/>
          </a:prstGeom>
          <a:noFill/>
        </p:spPr>
        <p:txBody>
          <a:bodyPr wrap="square" rtlCol="0">
            <a:spAutoFit/>
          </a:bodyPr>
          <a:lstStyle/>
          <a:p>
            <a:r>
              <a:rPr lang="en-US" sz="1400" dirty="0"/>
              <a:t>By looking at what is needed externally from a global </a:t>
            </a:r>
            <a:r>
              <a:rPr lang="en-US" sz="1400" dirty="0" smtClean="0"/>
              <a:t>perspective and </a:t>
            </a:r>
            <a:r>
              <a:rPr lang="en-US" sz="1400" dirty="0"/>
              <a:t>setting goals accordingly, </a:t>
            </a:r>
            <a:r>
              <a:rPr lang="en-US" sz="1400" dirty="0" smtClean="0"/>
              <a:t>projects can </a:t>
            </a:r>
            <a:r>
              <a:rPr lang="en-US" sz="1400" dirty="0"/>
              <a:t>bridge the </a:t>
            </a:r>
            <a:r>
              <a:rPr lang="en-US" sz="1400" dirty="0" smtClean="0"/>
              <a:t>gap between </a:t>
            </a:r>
            <a:r>
              <a:rPr lang="en-US" sz="1400" dirty="0"/>
              <a:t>current performance </a:t>
            </a:r>
            <a:r>
              <a:rPr lang="en-US" sz="1400" dirty="0" smtClean="0"/>
              <a:t>(Business as Usual) and Increased performance</a:t>
            </a:r>
            <a:r>
              <a:rPr lang="en-US" sz="1400" dirty="0"/>
              <a:t> </a:t>
            </a:r>
            <a:r>
              <a:rPr lang="en-US" sz="1400" dirty="0" smtClean="0"/>
              <a:t>(Supporting SDGs)</a:t>
            </a:r>
            <a:endParaRPr lang="en-US" sz="1400" dirty="0"/>
          </a:p>
        </p:txBody>
      </p:sp>
      <p:cxnSp>
        <p:nvCxnSpPr>
          <p:cNvPr id="18" name="Straight Connector 17"/>
          <p:cNvCxnSpPr/>
          <p:nvPr/>
        </p:nvCxnSpPr>
        <p:spPr>
          <a:xfrm>
            <a:off x="4609171" y="1052493"/>
            <a:ext cx="400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8650" y="1394937"/>
            <a:ext cx="2971220" cy="16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3201" y="5715000"/>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28" name="Straight Arrow Connector 27"/>
          <p:cNvCxnSpPr/>
          <p:nvPr/>
        </p:nvCxnSpPr>
        <p:spPr>
          <a:xfrm flipV="1">
            <a:off x="6892866" y="4396592"/>
            <a:ext cx="513" cy="130877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574401" y="2273802"/>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35" name="Straight Arrow Connector 34"/>
          <p:cNvCxnSpPr/>
          <p:nvPr/>
        </p:nvCxnSpPr>
        <p:spPr>
          <a:xfrm>
            <a:off x="6917301" y="2873180"/>
            <a:ext cx="1" cy="75209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543723" y="2057400"/>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48" name="Straight Arrow Connector 47"/>
          <p:cNvCxnSpPr/>
          <p:nvPr/>
        </p:nvCxnSpPr>
        <p:spPr>
          <a:xfrm flipV="1">
            <a:off x="1940761" y="2786340"/>
            <a:ext cx="0" cy="903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34673" y="5915931"/>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52" name="Straight Arrow Connector 51"/>
          <p:cNvCxnSpPr>
            <a:endCxn id="6" idx="4"/>
          </p:cNvCxnSpPr>
          <p:nvPr/>
        </p:nvCxnSpPr>
        <p:spPr>
          <a:xfrm>
            <a:off x="1940761" y="5259305"/>
            <a:ext cx="20809" cy="63614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6549" y="3815907"/>
            <a:ext cx="982961" cy="646331"/>
          </a:xfrm>
          <a:prstGeom prst="rect">
            <a:avLst/>
          </a:prstGeom>
          <a:noFill/>
        </p:spPr>
        <p:txBody>
          <a:bodyPr wrap="none" rtlCol="0">
            <a:spAutoFit/>
          </a:bodyPr>
          <a:lstStyle/>
          <a:p>
            <a:r>
              <a:rPr lang="en-US" sz="3600" smtClean="0">
                <a:solidFill>
                  <a:schemeClr val="bg1"/>
                </a:solidFill>
              </a:rPr>
              <a:t>GAP</a:t>
            </a:r>
            <a:endParaRPr lang="en-US" sz="3600">
              <a:solidFill>
                <a:schemeClr val="bg1"/>
              </a:solidFill>
            </a:endParaRPr>
          </a:p>
        </p:txBody>
      </p:sp>
    </p:spTree>
    <p:extLst>
      <p:ext uri="{BB962C8B-B14F-4D97-AF65-F5344CB8AC3E}">
        <p14:creationId xmlns:p14="http://schemas.microsoft.com/office/powerpoint/2010/main" xmlns="" val="343549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133600" y="1447800"/>
            <a:ext cx="6781800" cy="2819400"/>
          </a:xfrm>
          <a:prstGeom prst="wedgeRectCallout">
            <a:avLst>
              <a:gd name="adj1" fmla="val -50392"/>
              <a:gd name="adj2" fmla="val 898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28650" y="365125"/>
            <a:ext cx="7372350" cy="854075"/>
          </a:xfrm>
        </p:spPr>
        <p:txBody>
          <a:bodyPr>
            <a:normAutofit fontScale="90000"/>
          </a:bodyPr>
          <a:lstStyle/>
          <a:p>
            <a:r>
              <a:rPr lang="en-US" dirty="0" smtClean="0"/>
              <a:t>Understand and share the commitment internally</a:t>
            </a:r>
            <a:endParaRPr lang="en-US" dirty="0"/>
          </a:p>
        </p:txBody>
      </p:sp>
      <p:sp>
        <p:nvSpPr>
          <p:cNvPr id="3" name="Content Placeholder 2"/>
          <p:cNvSpPr>
            <a:spLocks noGrp="1"/>
          </p:cNvSpPr>
          <p:nvPr>
            <p:ph idx="1"/>
          </p:nvPr>
        </p:nvSpPr>
        <p:spPr>
          <a:xfrm>
            <a:off x="2133600" y="1447801"/>
            <a:ext cx="6686550" cy="2819399"/>
          </a:xfrm>
          <a:noFill/>
        </p:spPr>
        <p:txBody>
          <a:bodyPr>
            <a:normAutofit/>
          </a:bodyPr>
          <a:lstStyle/>
          <a:p>
            <a:pPr marL="0" indent="0">
              <a:buNone/>
            </a:pPr>
            <a:r>
              <a:rPr lang="en-US" sz="2400" dirty="0" smtClean="0">
                <a:latin typeface="Calibri" charset="0"/>
                <a:ea typeface="Calibri" charset="0"/>
                <a:cs typeface="Calibri" charset="0"/>
              </a:rPr>
              <a:t>1. Understanding a company’s goals can </a:t>
            </a:r>
            <a:r>
              <a:rPr lang="en-US" sz="2400" dirty="0">
                <a:latin typeface="Calibri" charset="0"/>
                <a:ea typeface="Calibri" charset="0"/>
                <a:cs typeface="Calibri" charset="0"/>
              </a:rPr>
              <a:t>be an effective communication </a:t>
            </a:r>
            <a:r>
              <a:rPr lang="en-US" sz="2400" dirty="0" smtClean="0">
                <a:latin typeface="Calibri" charset="0"/>
                <a:ea typeface="Calibri" charset="0"/>
                <a:cs typeface="Calibri" charset="0"/>
              </a:rPr>
              <a:t>tool because </a:t>
            </a:r>
            <a:r>
              <a:rPr lang="en-US" sz="2400" dirty="0">
                <a:latin typeface="Calibri" charset="0"/>
                <a:ea typeface="Calibri" charset="0"/>
                <a:cs typeface="Calibri" charset="0"/>
              </a:rPr>
              <a:t>they express in simple and </a:t>
            </a:r>
            <a:r>
              <a:rPr lang="en-US" sz="2400" dirty="0" smtClean="0">
                <a:latin typeface="Calibri" charset="0"/>
                <a:ea typeface="Calibri" charset="0"/>
                <a:cs typeface="Calibri" charset="0"/>
              </a:rPr>
              <a:t>practical terms </a:t>
            </a:r>
            <a:r>
              <a:rPr lang="en-US" sz="2400" dirty="0">
                <a:latin typeface="Calibri" charset="0"/>
                <a:ea typeface="Calibri" charset="0"/>
                <a:cs typeface="Calibri" charset="0"/>
              </a:rPr>
              <a:t>the company’s aspirations on </a:t>
            </a:r>
            <a:r>
              <a:rPr lang="en-US" sz="2400" dirty="0" smtClean="0">
                <a:latin typeface="Calibri" charset="0"/>
                <a:ea typeface="Calibri" charset="0"/>
                <a:cs typeface="Calibri" charset="0"/>
              </a:rPr>
              <a:t>sustainable development</a:t>
            </a:r>
            <a:r>
              <a:rPr lang="en-US" sz="2400" dirty="0">
                <a:latin typeface="Calibri" charset="0"/>
                <a:ea typeface="Calibri" charset="0"/>
                <a:cs typeface="Calibri" charset="0"/>
              </a:rPr>
              <a:t>. </a:t>
            </a:r>
            <a:endParaRPr lang="en-US" sz="2400" dirty="0" smtClean="0">
              <a:latin typeface="Calibri" charset="0"/>
              <a:ea typeface="Calibri" charset="0"/>
              <a:cs typeface="Calibri" charset="0"/>
            </a:endParaRPr>
          </a:p>
          <a:p>
            <a:pPr marL="0" indent="0">
              <a:buNone/>
            </a:pPr>
            <a:r>
              <a:rPr lang="en-US" sz="2400" dirty="0" smtClean="0">
                <a:latin typeface="Calibri" charset="0"/>
                <a:ea typeface="Calibri" charset="0"/>
                <a:cs typeface="Calibri" charset="0"/>
              </a:rPr>
              <a:t>2. Doing </a:t>
            </a:r>
            <a:r>
              <a:rPr lang="en-US" sz="2400" dirty="0">
                <a:latin typeface="Calibri" charset="0"/>
                <a:ea typeface="Calibri" charset="0"/>
                <a:cs typeface="Calibri" charset="0"/>
              </a:rPr>
              <a:t>so may inspire and </a:t>
            </a:r>
            <a:r>
              <a:rPr lang="en-US" sz="2400" dirty="0" smtClean="0">
                <a:latin typeface="Calibri" charset="0"/>
                <a:ea typeface="Calibri" charset="0"/>
                <a:cs typeface="Calibri" charset="0"/>
              </a:rPr>
              <a:t>engage the project team </a:t>
            </a:r>
            <a:r>
              <a:rPr lang="en-US" sz="2400" dirty="0">
                <a:latin typeface="Calibri" charset="0"/>
                <a:ea typeface="Calibri" charset="0"/>
                <a:cs typeface="Calibri" charset="0"/>
              </a:rPr>
              <a:t>and </a:t>
            </a:r>
            <a:r>
              <a:rPr lang="en-US" sz="2400" dirty="0" smtClean="0">
                <a:latin typeface="Calibri" charset="0"/>
                <a:ea typeface="Calibri" charset="0"/>
                <a:cs typeface="Calibri" charset="0"/>
              </a:rPr>
              <a:t>stakeholder. It provides </a:t>
            </a:r>
            <a:r>
              <a:rPr lang="en-US" sz="2400" dirty="0">
                <a:latin typeface="Calibri" charset="0"/>
                <a:ea typeface="Calibri" charset="0"/>
                <a:cs typeface="Calibri" charset="0"/>
              </a:rPr>
              <a:t>a good basis for constructive </a:t>
            </a:r>
            <a:r>
              <a:rPr lang="en-US" sz="2400" dirty="0" smtClean="0">
                <a:latin typeface="Calibri" charset="0"/>
                <a:ea typeface="Calibri" charset="0"/>
                <a:cs typeface="Calibri" charset="0"/>
              </a:rPr>
              <a:t>dialogue with </a:t>
            </a:r>
            <a:r>
              <a:rPr lang="en-US" sz="2400" dirty="0">
                <a:latin typeface="Calibri" charset="0"/>
                <a:ea typeface="Calibri" charset="0"/>
                <a:cs typeface="Calibri" charset="0"/>
              </a:rPr>
              <a:t>external stakeholders.</a:t>
            </a:r>
          </a:p>
        </p:txBody>
      </p:sp>
      <p:pic>
        <p:nvPicPr>
          <p:cNvPr id="4"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flipH="1">
            <a:off x="54219" y="4156979"/>
            <a:ext cx="2384886" cy="2272030"/>
          </a:xfrm>
          <a:prstGeom prst="rect">
            <a:avLst/>
          </a:prstGeom>
        </p:spPr>
      </p:pic>
    </p:spTree>
    <p:extLst>
      <p:ext uri="{BB962C8B-B14F-4D97-AF65-F5344CB8AC3E}">
        <p14:creationId xmlns:p14="http://schemas.microsoft.com/office/powerpoint/2010/main" xmlns="" val="383756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Course Introduction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428645458"/>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1</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3108419">
                <a:tc>
                  <a:txBody>
                    <a:bodyPr/>
                    <a:lstStyle/>
                    <a:p>
                      <a:pPr>
                        <a:lnSpc>
                          <a:spcPct val="100000"/>
                        </a:lnSpc>
                        <a:spcAft>
                          <a:spcPts val="0"/>
                        </a:spcAft>
                      </a:pPr>
                      <a:r>
                        <a:rPr lang="en-GB" sz="1600" dirty="0" smtClean="0">
                          <a:solidFill>
                            <a:schemeClr val="tx1"/>
                          </a:solidFill>
                          <a:latin typeface="Helvetica"/>
                          <a:ea typeface="Calibri"/>
                          <a:cs typeface="Helvetica"/>
                        </a:rPr>
                        <a:t>Introduction</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342900" indent="-342900">
                        <a:lnSpc>
                          <a:spcPct val="115000"/>
                        </a:lnSpc>
                        <a:spcAft>
                          <a:spcPts val="0"/>
                        </a:spcAft>
                        <a:buFont typeface="+mj-lt"/>
                        <a:buAutoNum type="arabicPeriod"/>
                      </a:pPr>
                      <a:r>
                        <a:rPr lang="en-GB" sz="1600" b="0" baseline="0" dirty="0" smtClean="0">
                          <a:solidFill>
                            <a:schemeClr val="tx1"/>
                          </a:solidFill>
                          <a:latin typeface="Helvetica"/>
                          <a:ea typeface="Calibri"/>
                          <a:cs typeface="Helvetica"/>
                        </a:rPr>
                        <a:t>Course Introduction</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introduces GPM and sets course expectations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891691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the SDGS</a:t>
            </a:r>
            <a:endParaRPr lang="en-US" dirty="0"/>
          </a:p>
        </p:txBody>
      </p:sp>
      <p:sp>
        <p:nvSpPr>
          <p:cNvPr id="6" name="TextBox 5"/>
          <p:cNvSpPr txBox="1"/>
          <p:nvPr/>
        </p:nvSpPr>
        <p:spPr>
          <a:xfrm>
            <a:off x="3850039" y="1028651"/>
            <a:ext cx="4972515" cy="461665"/>
          </a:xfrm>
          <a:prstGeom prst="rect">
            <a:avLst/>
          </a:prstGeom>
          <a:noFill/>
        </p:spPr>
        <p:txBody>
          <a:bodyPr wrap="none" rtlCol="0">
            <a:spAutoFit/>
          </a:bodyPr>
          <a:lstStyle/>
          <a:p>
            <a:r>
              <a:rPr lang="en-US" sz="2400" smtClean="0"/>
              <a:t>Corporate Management Strategy 2016</a:t>
            </a:r>
            <a:endParaRPr lang="en-US" sz="2400"/>
          </a:p>
        </p:txBody>
      </p:sp>
      <p:sp>
        <p:nvSpPr>
          <p:cNvPr id="9" name="Rectangle 8"/>
          <p:cNvSpPr/>
          <p:nvPr/>
        </p:nvSpPr>
        <p:spPr>
          <a:xfrm>
            <a:off x="457200" y="1497310"/>
            <a:ext cx="8229600" cy="1143000"/>
          </a:xfrm>
          <a:prstGeom prst="rect">
            <a:avLst/>
          </a:prstGeom>
          <a:solidFill>
            <a:srgbClr val="F98634"/>
          </a:solidFill>
          <a:ln w="12700">
            <a:miter lim="400000"/>
          </a:ln>
        </p:spPr>
        <p:txBody>
          <a:bodyPr lIns="45719" rIns="45719" anchor="ctr"/>
          <a:lstStyle/>
          <a:p>
            <a:pPr algn="ctr"/>
            <a:r>
              <a:rPr lang="en-US" kern="0" dirty="0" smtClean="0">
                <a:solidFill>
                  <a:srgbClr val="FFFFFF"/>
                </a:solidFill>
                <a:latin typeface="Calibri" charset="0"/>
                <a:ea typeface="Calibri" charset="0"/>
                <a:cs typeface="Calibri" charset="0"/>
              </a:rPr>
              <a:t>KPI: Contribute to SDG 12</a:t>
            </a:r>
          </a:p>
          <a:p>
            <a:pPr algn="ctr"/>
            <a:r>
              <a:rPr lang="en-US" kern="0" dirty="0" smtClean="0">
                <a:solidFill>
                  <a:srgbClr val="FFFFFF"/>
                </a:solidFill>
                <a:latin typeface="Calibri" charset="0"/>
                <a:ea typeface="Calibri" charset="0"/>
                <a:cs typeface="Calibri" charset="0"/>
              </a:rPr>
              <a:t>Phasing out harmful* Chemicals in products by 2020</a:t>
            </a:r>
          </a:p>
          <a:p>
            <a:pPr algn="ctr"/>
            <a:r>
              <a:rPr lang="en-US" kern="0" dirty="0" smtClean="0">
                <a:solidFill>
                  <a:srgbClr val="FFFFFF"/>
                </a:solidFill>
                <a:latin typeface="Calibri" charset="0"/>
                <a:ea typeface="Calibri" charset="0"/>
                <a:cs typeface="Calibri" charset="0"/>
              </a:rPr>
              <a:t>Ensuring that all harmful chemicals are identified and phased out where possible, and alternatives identified by year ending 2016</a:t>
            </a:r>
            <a:endParaRPr lang="en-US" kern="0" dirty="0">
              <a:solidFill>
                <a:srgbClr val="FFFFFF"/>
              </a:solidFill>
              <a:latin typeface="Calibri" charset="0"/>
              <a:ea typeface="Calibri" charset="0"/>
              <a:cs typeface="Calibri" charset="0"/>
            </a:endParaRPr>
          </a:p>
        </p:txBody>
      </p:sp>
      <p:sp>
        <p:nvSpPr>
          <p:cNvPr id="11" name="Rectangle 10"/>
          <p:cNvSpPr/>
          <p:nvPr/>
        </p:nvSpPr>
        <p:spPr>
          <a:xfrm>
            <a:off x="457200" y="3229292"/>
            <a:ext cx="3962400"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Phase in governance for projects and programs in 2016  to ensure that when harmful chemicals are required, alternative materials are sourced.</a:t>
            </a:r>
            <a:endParaRPr lang="en-US" sz="1400" dirty="0"/>
          </a:p>
        </p:txBody>
      </p:sp>
      <p:sp>
        <p:nvSpPr>
          <p:cNvPr id="13" name="Rectangle 12"/>
          <p:cNvSpPr/>
          <p:nvPr/>
        </p:nvSpPr>
        <p:spPr>
          <a:xfrm>
            <a:off x="4572000" y="3229292"/>
            <a:ext cx="4018816"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FFFFFF"/>
                </a:solidFill>
                <a:latin typeface=""/>
              </a:rPr>
              <a:t>Identify and phase out where possible all harmful </a:t>
            </a:r>
            <a:r>
              <a:rPr lang="en-US" sz="1200" dirty="0" smtClean="0">
                <a:solidFill>
                  <a:srgbClr val="FFFFFF"/>
                </a:solidFill>
                <a:latin typeface=""/>
              </a:rPr>
              <a:t>chemicals in </a:t>
            </a:r>
            <a:r>
              <a:rPr lang="en-US" sz="1200" dirty="0">
                <a:solidFill>
                  <a:srgbClr val="FFFFFF"/>
                </a:solidFill>
                <a:latin typeface=""/>
              </a:rPr>
              <a:t>purchased products and components by year ending 2016</a:t>
            </a:r>
            <a:r>
              <a:rPr lang="en-US" sz="900" dirty="0">
                <a:solidFill>
                  <a:srgbClr val="FFFFFF"/>
                </a:solidFill>
                <a:latin typeface=""/>
              </a:rPr>
              <a:t>.</a:t>
            </a:r>
            <a:endParaRPr lang="en-US" sz="2000" dirty="0"/>
          </a:p>
        </p:txBody>
      </p:sp>
      <p:sp>
        <p:nvSpPr>
          <p:cNvPr id="14" name="Down Arrow 13"/>
          <p:cNvSpPr/>
          <p:nvPr/>
        </p:nvSpPr>
        <p:spPr>
          <a:xfrm>
            <a:off x="3200400" y="2727920"/>
            <a:ext cx="2743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5" name="Down Arrow 14"/>
          <p:cNvSpPr/>
          <p:nvPr/>
        </p:nvSpPr>
        <p:spPr>
          <a:xfrm>
            <a:off x="1828800"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6" name="Down Arrow 15"/>
          <p:cNvSpPr/>
          <p:nvPr/>
        </p:nvSpPr>
        <p:spPr>
          <a:xfrm>
            <a:off x="5667008"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7" name="Oval 16"/>
          <p:cNvSpPr/>
          <p:nvPr/>
        </p:nvSpPr>
        <p:spPr>
          <a:xfrm>
            <a:off x="17145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Identify alternative materials for all identified harmful chemicals in products and components under responsibility by year 2016</a:t>
            </a:r>
            <a:endParaRPr lang="en-US" sz="1100" dirty="0"/>
          </a:p>
        </p:txBody>
      </p:sp>
      <p:sp>
        <p:nvSpPr>
          <p:cNvPr id="18" name="Oval 17"/>
          <p:cNvSpPr/>
          <p:nvPr/>
        </p:nvSpPr>
        <p:spPr>
          <a:xfrm>
            <a:off x="56388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FFFFFF"/>
                </a:solidFill>
                <a:latin typeface=""/>
              </a:rPr>
              <a:t>Ensure all supply</a:t>
            </a:r>
          </a:p>
          <a:p>
            <a:pPr algn="ctr"/>
            <a:r>
              <a:rPr lang="en-US" sz="1050" dirty="0">
                <a:solidFill>
                  <a:srgbClr val="FFFFFF"/>
                </a:solidFill>
                <a:latin typeface=""/>
              </a:rPr>
              <a:t>accounts comply with</a:t>
            </a:r>
          </a:p>
          <a:p>
            <a:pPr algn="ctr"/>
            <a:r>
              <a:rPr lang="en-US" sz="1050" dirty="0">
                <a:solidFill>
                  <a:srgbClr val="FFFFFF"/>
                </a:solidFill>
                <a:latin typeface=""/>
              </a:rPr>
              <a:t>purchasing policy on</a:t>
            </a:r>
          </a:p>
          <a:p>
            <a:pPr algn="ctr"/>
            <a:r>
              <a:rPr lang="en-US" sz="1050" dirty="0">
                <a:solidFill>
                  <a:srgbClr val="FFFFFF"/>
                </a:solidFill>
                <a:latin typeface=""/>
              </a:rPr>
              <a:t>harmful chemicals by</a:t>
            </a:r>
          </a:p>
          <a:p>
            <a:pPr algn="ctr"/>
            <a:r>
              <a:rPr lang="en-US" sz="1050" dirty="0">
                <a:solidFill>
                  <a:srgbClr val="FFFFFF"/>
                </a:solidFill>
                <a:latin typeface=""/>
              </a:rPr>
              <a:t>year ending 2016.</a:t>
            </a:r>
            <a:endParaRPr lang="en-US" sz="2800" dirty="0"/>
          </a:p>
        </p:txBody>
      </p:sp>
      <p:sp>
        <p:nvSpPr>
          <p:cNvPr id="19" name="TextBox 18"/>
          <p:cNvSpPr txBox="1"/>
          <p:nvPr/>
        </p:nvSpPr>
        <p:spPr>
          <a:xfrm>
            <a:off x="6153093" y="2862460"/>
            <a:ext cx="2533707" cy="369332"/>
          </a:xfrm>
          <a:prstGeom prst="rect">
            <a:avLst/>
          </a:prstGeom>
          <a:noFill/>
        </p:spPr>
        <p:txBody>
          <a:bodyPr wrap="none" rtlCol="0">
            <a:spAutoFit/>
          </a:bodyPr>
          <a:lstStyle/>
          <a:p>
            <a:r>
              <a:rPr lang="en-US" smtClean="0"/>
              <a:t>Operations Management</a:t>
            </a:r>
            <a:endParaRPr lang="en-US" dirty="0"/>
          </a:p>
        </p:txBody>
      </p:sp>
      <p:sp>
        <p:nvSpPr>
          <p:cNvPr id="20" name="TextBox 19"/>
          <p:cNvSpPr txBox="1"/>
          <p:nvPr/>
        </p:nvSpPr>
        <p:spPr>
          <a:xfrm>
            <a:off x="-29584" y="6333454"/>
            <a:ext cx="4935967" cy="200055"/>
          </a:xfrm>
          <a:prstGeom prst="rect">
            <a:avLst/>
          </a:prstGeom>
          <a:noFill/>
        </p:spPr>
        <p:txBody>
          <a:bodyPr wrap="none" rtlCol="0">
            <a:spAutoFit/>
          </a:bodyPr>
          <a:lstStyle/>
          <a:p>
            <a:r>
              <a:rPr lang="en-US" sz="700"/>
              <a:t>* Harmful chemicals as identified with input from internal and external experts, which go beyond those that are prohibited by law</a:t>
            </a:r>
          </a:p>
        </p:txBody>
      </p:sp>
      <p:sp>
        <p:nvSpPr>
          <p:cNvPr id="21" name="TextBox 20"/>
          <p:cNvSpPr txBox="1"/>
          <p:nvPr/>
        </p:nvSpPr>
        <p:spPr>
          <a:xfrm>
            <a:off x="447040" y="2862460"/>
            <a:ext cx="2031069" cy="369332"/>
          </a:xfrm>
          <a:prstGeom prst="rect">
            <a:avLst/>
          </a:prstGeom>
          <a:noFill/>
        </p:spPr>
        <p:txBody>
          <a:bodyPr wrap="none" rtlCol="0">
            <a:spAutoFit/>
          </a:bodyPr>
          <a:lstStyle/>
          <a:p>
            <a:r>
              <a:rPr lang="en-US" dirty="0" smtClean="0"/>
              <a:t>Project Governance</a:t>
            </a:r>
            <a:endParaRPr lang="en-US" dirty="0"/>
          </a:p>
        </p:txBody>
      </p:sp>
      <p:sp>
        <p:nvSpPr>
          <p:cNvPr id="23" name="TextBox 22"/>
          <p:cNvSpPr txBox="1"/>
          <p:nvPr/>
        </p:nvSpPr>
        <p:spPr>
          <a:xfrm>
            <a:off x="228600" y="4355068"/>
            <a:ext cx="2039084" cy="369332"/>
          </a:xfrm>
          <a:prstGeom prst="rect">
            <a:avLst/>
          </a:prstGeom>
          <a:noFill/>
        </p:spPr>
        <p:txBody>
          <a:bodyPr wrap="none" rtlCol="0">
            <a:spAutoFit/>
          </a:bodyPr>
          <a:lstStyle/>
          <a:p>
            <a:r>
              <a:rPr lang="en-US" dirty="0" smtClean="0"/>
              <a:t>Project Level Action</a:t>
            </a:r>
            <a:endParaRPr lang="en-US" dirty="0"/>
          </a:p>
        </p:txBody>
      </p:sp>
      <p:sp>
        <p:nvSpPr>
          <p:cNvPr id="24" name="TextBox 23"/>
          <p:cNvSpPr txBox="1"/>
          <p:nvPr/>
        </p:nvSpPr>
        <p:spPr>
          <a:xfrm>
            <a:off x="7173496" y="4366716"/>
            <a:ext cx="1849737" cy="369332"/>
          </a:xfrm>
          <a:prstGeom prst="rect">
            <a:avLst/>
          </a:prstGeom>
          <a:noFill/>
        </p:spPr>
        <p:txBody>
          <a:bodyPr wrap="none" rtlCol="0">
            <a:spAutoFit/>
          </a:bodyPr>
          <a:lstStyle/>
          <a:p>
            <a:r>
              <a:rPr lang="en-US" smtClean="0"/>
              <a:t>Op. </a:t>
            </a:r>
            <a:r>
              <a:rPr lang="en-US" dirty="0" smtClean="0"/>
              <a:t>Mgmt. Action</a:t>
            </a:r>
            <a:endParaRPr lang="en-US" dirty="0"/>
          </a:p>
        </p:txBody>
      </p:sp>
    </p:spTree>
    <p:extLst>
      <p:ext uri="{BB962C8B-B14F-4D97-AF65-F5344CB8AC3E}">
        <p14:creationId xmlns:p14="http://schemas.microsoft.com/office/powerpoint/2010/main" xmlns="" val="506736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1015" y="2057400"/>
            <a:ext cx="5842992" cy="2819400"/>
          </a:xfrm>
        </p:spPr>
        <p:txBody>
          <a:bodyPr>
            <a:normAutofit fontScale="92500"/>
          </a:bodyPr>
          <a:lstStyle/>
          <a:p>
            <a:pPr marL="0" indent="0">
              <a:buNone/>
            </a:pPr>
            <a:r>
              <a:rPr lang="en-US" dirty="0" smtClean="0"/>
              <a:t>The GRI is a pioneering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sp>
        <p:nvSpPr>
          <p:cNvPr id="4" name="Slide Number Placeholder 3"/>
          <p:cNvSpPr>
            <a:spLocks noGrp="1"/>
          </p:cNvSpPr>
          <p:nvPr>
            <p:ph type="sldNum" sz="quarter" idx="12"/>
          </p:nvPr>
        </p:nvSpPr>
        <p:spPr/>
        <p:txBody>
          <a:bodyPr/>
          <a:lstStyle/>
          <a:p>
            <a:fld id="{4BE819A1-3DD8-4179-BFD0-BF7D359F8DBD}" type="slidenum">
              <a:rPr lang="en-US" smtClean="0"/>
              <a:pPr/>
              <a:t>41</a:t>
            </a:fld>
            <a:endParaRPr lang="en-US" dirty="0"/>
          </a:p>
        </p:txBody>
      </p:sp>
      <p:sp>
        <p:nvSpPr>
          <p:cNvPr id="2" name="1 Título"/>
          <p:cNvSpPr>
            <a:spLocks noGrp="1"/>
          </p:cNvSpPr>
          <p:nvPr>
            <p:ph type="title"/>
          </p:nvPr>
        </p:nvSpPr>
        <p:spPr/>
        <p:txBody>
          <a:bodyPr>
            <a:normAutofit/>
          </a:bodyPr>
          <a:lstStyle/>
          <a:p>
            <a:r>
              <a:rPr lang="en-US" dirty="0" smtClean="0"/>
              <a:t>Reporting</a:t>
            </a:r>
            <a:endParaRPr lang="en-US"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760957" y="5715000"/>
            <a:ext cx="2265730" cy="711552"/>
          </a:xfrm>
          <a:prstGeom prst="rect">
            <a:avLst/>
          </a:prstGeom>
        </p:spPr>
      </p:pic>
      <p:sp>
        <p:nvSpPr>
          <p:cNvPr id="7" name="TextBox 6"/>
          <p:cNvSpPr txBox="1"/>
          <p:nvPr/>
        </p:nvSpPr>
        <p:spPr>
          <a:xfrm>
            <a:off x="6730477" y="5648677"/>
            <a:ext cx="1305165" cy="369332"/>
          </a:xfrm>
          <a:prstGeom prst="rect">
            <a:avLst/>
          </a:prstGeom>
          <a:noFill/>
        </p:spPr>
        <p:txBody>
          <a:bodyPr wrap="none" rtlCol="0">
            <a:spAutoFit/>
          </a:bodyPr>
          <a:lstStyle/>
          <a:p>
            <a:r>
              <a:rPr lang="en-US" dirty="0" smtClean="0">
                <a:solidFill>
                  <a:srgbClr val="002060"/>
                </a:solidFill>
              </a:rPr>
              <a:t>GPM Global</a:t>
            </a:r>
            <a:endParaRPr lang="en-US" dirty="0">
              <a:solidFill>
                <a:srgbClr val="002060"/>
              </a:solidFill>
            </a:endParaRPr>
          </a:p>
        </p:txBody>
      </p:sp>
    </p:spTree>
    <p:extLst>
      <p:ext uri="{BB962C8B-B14F-4D97-AF65-F5344CB8AC3E}">
        <p14:creationId xmlns:p14="http://schemas.microsoft.com/office/powerpoint/2010/main" xmlns="" val="552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 Global Compact Reporting</a:t>
            </a:r>
            <a:endParaRPr lang="en-US" dirty="0"/>
          </a:p>
        </p:txBody>
      </p:sp>
      <p:sp>
        <p:nvSpPr>
          <p:cNvPr id="3" name="Content Placeholder 2"/>
          <p:cNvSpPr>
            <a:spLocks noGrp="1"/>
          </p:cNvSpPr>
          <p:nvPr>
            <p:ph idx="1"/>
          </p:nvPr>
        </p:nvSpPr>
        <p:spPr>
          <a:xfrm>
            <a:off x="628650" y="1447800"/>
            <a:ext cx="7886700" cy="2895599"/>
          </a:xfrm>
        </p:spPr>
        <p:txBody>
          <a:bodyPr>
            <a:normAutofit lnSpcReduction="10000"/>
          </a:bodyPr>
          <a:lstStyle/>
          <a:p>
            <a:r>
              <a:rPr lang="en-US" dirty="0" smtClean="0"/>
              <a:t>The UN Global Compact Reporting process requires communication on engagements or COEs</a:t>
            </a:r>
          </a:p>
          <a:p>
            <a:r>
              <a:rPr lang="en-US" dirty="0" smtClean="0"/>
              <a:t>Project outcome reports are material to the reporting process</a:t>
            </a:r>
            <a:r>
              <a:rPr lang="en-US" dirty="0"/>
              <a:t> </a:t>
            </a:r>
            <a:r>
              <a:rPr lang="en-US" dirty="0" smtClean="0"/>
              <a:t>and should be provided to whomever submits on behalf of the organization.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11723" y="4372707"/>
            <a:ext cx="9132277" cy="1312583"/>
          </a:xfrm>
          <a:prstGeom prst="rect">
            <a:avLst/>
          </a:prstGeom>
        </p:spPr>
      </p:pic>
      <p:sp>
        <p:nvSpPr>
          <p:cNvPr id="5" name="TextBox 4"/>
          <p:cNvSpPr txBox="1"/>
          <p:nvPr/>
        </p:nvSpPr>
        <p:spPr>
          <a:xfrm>
            <a:off x="4527686" y="5954124"/>
            <a:ext cx="4463914" cy="338554"/>
          </a:xfrm>
          <a:prstGeom prst="rect">
            <a:avLst/>
          </a:prstGeom>
          <a:noFill/>
        </p:spPr>
        <p:txBody>
          <a:bodyPr wrap="none" rtlCol="0">
            <a:spAutoFit/>
          </a:bodyPr>
          <a:lstStyle/>
          <a:p>
            <a:r>
              <a:rPr lang="en-US" sz="1600" dirty="0" err="1" smtClean="0">
                <a:solidFill>
                  <a:schemeClr val="bg1">
                    <a:lumMod val="75000"/>
                  </a:schemeClr>
                </a:solidFill>
              </a:rPr>
              <a:t>Src</a:t>
            </a:r>
            <a:r>
              <a:rPr lang="en-US" sz="1600" dirty="0" smtClean="0">
                <a:solidFill>
                  <a:schemeClr val="bg1">
                    <a:lumMod val="75000"/>
                  </a:schemeClr>
                </a:solidFill>
              </a:rPr>
              <a:t>. The UN Global Compact Submission Dashboard</a:t>
            </a:r>
            <a:endParaRPr lang="en-US" sz="1600" dirty="0">
              <a:solidFill>
                <a:schemeClr val="bg1">
                  <a:lumMod val="75000"/>
                </a:schemeClr>
              </a:solidFill>
            </a:endParaRPr>
          </a:p>
        </p:txBody>
      </p:sp>
      <p:sp>
        <p:nvSpPr>
          <p:cNvPr id="6" name="Donut 5"/>
          <p:cNvSpPr/>
          <p:nvPr/>
        </p:nvSpPr>
        <p:spPr>
          <a:xfrm>
            <a:off x="457200" y="5281964"/>
            <a:ext cx="304800" cy="304800"/>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5717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GRI Reporting</a:t>
            </a:r>
            <a:endParaRPr lang="en-US" dirty="0"/>
          </a:p>
        </p:txBody>
      </p:sp>
      <p:pic>
        <p:nvPicPr>
          <p:cNvPr id="4" name="Global Reporting Initiative -- The 5 step process">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628650" y="1593850"/>
            <a:ext cx="7886700" cy="4437063"/>
          </a:xfrm>
        </p:spPr>
      </p:pic>
      <p:sp>
        <p:nvSpPr>
          <p:cNvPr id="3" name="TextBox 2"/>
          <p:cNvSpPr txBox="1"/>
          <p:nvPr/>
        </p:nvSpPr>
        <p:spPr>
          <a:xfrm>
            <a:off x="7785209" y="6096000"/>
            <a:ext cx="700833" cy="369332"/>
          </a:xfrm>
          <a:prstGeom prst="rect">
            <a:avLst/>
          </a:prstGeom>
          <a:noFill/>
        </p:spPr>
        <p:txBody>
          <a:bodyPr wrap="none" rtlCol="0">
            <a:spAutoFit/>
          </a:bodyPr>
          <a:lstStyle/>
          <a:p>
            <a:r>
              <a:rPr lang="en-US" smtClean="0"/>
              <a:t>video</a:t>
            </a:r>
            <a:endParaRPr lang="en-US"/>
          </a:p>
        </p:txBody>
      </p:sp>
    </p:spTree>
    <p:extLst>
      <p:ext uri="{BB962C8B-B14F-4D97-AF65-F5344CB8AC3E}">
        <p14:creationId xmlns:p14="http://schemas.microsoft.com/office/powerpoint/2010/main" xmlns="" val="72984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normAutofit fontScale="90000"/>
          </a:bodyPr>
          <a:lstStyle/>
          <a:p>
            <a:r>
              <a:rPr lang="es-MX" sz="2800" dirty="0" smtClean="0"/>
              <a:t>Global Reporting Intiative’s Categories and Aspects</a:t>
            </a:r>
            <a:endParaRPr lang="en-US" sz="2800" dirty="0"/>
          </a:p>
        </p:txBody>
      </p:sp>
      <p:grpSp>
        <p:nvGrpSpPr>
          <p:cNvPr id="4" name="5 Grupo"/>
          <p:cNvGrpSpPr/>
          <p:nvPr/>
        </p:nvGrpSpPr>
        <p:grpSpPr>
          <a:xfrm>
            <a:off x="539553" y="1124744"/>
            <a:ext cx="6142602" cy="1655936"/>
            <a:chOff x="1513344" y="1124744"/>
            <a:chExt cx="5002873" cy="1655936"/>
          </a:xfrm>
        </p:grpSpPr>
        <p:grpSp>
          <p:nvGrpSpPr>
            <p:cNvPr id="5"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6"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chemeClr val="accent4"/>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7" name="24 Grupo"/>
          <p:cNvGrpSpPr/>
          <p:nvPr/>
        </p:nvGrpSpPr>
        <p:grpSpPr>
          <a:xfrm>
            <a:off x="2672861" y="2895601"/>
            <a:ext cx="6099268" cy="1505568"/>
            <a:chOff x="1088686" y="2670945"/>
            <a:chExt cx="6099268" cy="1655936"/>
          </a:xfrm>
        </p:grpSpPr>
        <p:grpSp>
          <p:nvGrpSpPr>
            <p:cNvPr id="8"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9"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10"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xmlns="" val="302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45</a:t>
            </a:fld>
            <a:endParaRPr lang="en-US" dirty="0"/>
          </a:p>
        </p:txBody>
      </p:sp>
      <p:sp>
        <p:nvSpPr>
          <p:cNvPr id="2" name="1 Título"/>
          <p:cNvSpPr>
            <a:spLocks noGrp="1"/>
          </p:cNvSpPr>
          <p:nvPr>
            <p:ph type="title"/>
          </p:nvPr>
        </p:nvSpPr>
        <p:spPr>
          <a:xfrm>
            <a:off x="381000" y="0"/>
            <a:ext cx="5867400" cy="914400"/>
          </a:xfrm>
        </p:spPr>
        <p:txBody>
          <a:bodyPr>
            <a:normAutofit/>
          </a:bodyPr>
          <a:lstStyle/>
          <a:p>
            <a:r>
              <a:rPr lang="es-AR" dirty="0" smtClean="0"/>
              <a:t>Going Deeper into </a:t>
            </a:r>
            <a:r>
              <a:rPr lang="es-AR" dirty="0"/>
              <a:t> </a:t>
            </a:r>
            <a:r>
              <a:rPr lang="es-AR" dirty="0" smtClean="0"/>
              <a:t>the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Tree>
    <p:extLst>
      <p:ext uri="{BB962C8B-B14F-4D97-AF65-F5344CB8AC3E}">
        <p14:creationId xmlns:p14="http://schemas.microsoft.com/office/powerpoint/2010/main" xmlns="" val="827352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99305" y="6060127"/>
            <a:ext cx="7620000" cy="584775"/>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xmlns="" val="21005061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60434" y="1295400"/>
            <a:ext cx="4968766" cy="4724400"/>
          </a:xfrm>
        </p:spPr>
      </p:pic>
      <p:sp>
        <p:nvSpPr>
          <p:cNvPr id="2" name="Title 1"/>
          <p:cNvSpPr>
            <a:spLocks noGrp="1"/>
          </p:cNvSpPr>
          <p:nvPr>
            <p:ph type="title"/>
          </p:nvPr>
        </p:nvSpPr>
        <p:spPr/>
        <p:txBody>
          <a:bodyPr/>
          <a:lstStyle/>
          <a:p>
            <a:r>
              <a:rPr lang="en-US" dirty="0" smtClean="0"/>
              <a:t>The Cobb Salad Report</a:t>
            </a:r>
            <a:endParaRPr lang="en-US" dirty="0"/>
          </a:p>
        </p:txBody>
      </p:sp>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xmlns="" val="969236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for Business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Understand the SDGs</a:t>
            </a:r>
          </a:p>
          <a:p>
            <a:pPr lvl="1"/>
            <a:r>
              <a:rPr lang="en-US" dirty="0" smtClean="0"/>
              <a:t>Understand and implement the business case</a:t>
            </a:r>
          </a:p>
          <a:p>
            <a:r>
              <a:rPr lang="en-US" dirty="0" smtClean="0"/>
              <a:t>Define Priorities</a:t>
            </a:r>
          </a:p>
          <a:p>
            <a:pPr lvl="1"/>
            <a:r>
              <a:rPr lang="en-US" dirty="0" smtClean="0"/>
              <a:t>Map the value chain to identify impact areas</a:t>
            </a:r>
          </a:p>
          <a:p>
            <a:pPr lvl="1"/>
            <a:r>
              <a:rPr lang="en-US" dirty="0" smtClean="0"/>
              <a:t>Select indicators and collect data</a:t>
            </a:r>
          </a:p>
          <a:p>
            <a:pPr lvl="1"/>
            <a:r>
              <a:rPr lang="en-US" dirty="0" smtClean="0"/>
              <a:t>Define Priorities</a:t>
            </a:r>
          </a:p>
          <a:p>
            <a:r>
              <a:rPr lang="en-US" dirty="0" smtClean="0"/>
              <a:t>Setting Goals</a:t>
            </a:r>
          </a:p>
          <a:p>
            <a:pPr lvl="1"/>
            <a:r>
              <a:rPr lang="en-US" dirty="0" smtClean="0"/>
              <a:t>Define Scope of goals and select Key Performance Indicators (KPIs)</a:t>
            </a:r>
          </a:p>
          <a:p>
            <a:pPr lvl="1"/>
            <a:r>
              <a:rPr lang="en-US" dirty="0" smtClean="0"/>
              <a:t>Define baseline and select goal type</a:t>
            </a:r>
          </a:p>
          <a:p>
            <a:pPr lvl="1"/>
            <a:r>
              <a:rPr lang="en-US" dirty="0" smtClean="0"/>
              <a:t>Set level of ambition</a:t>
            </a:r>
          </a:p>
          <a:p>
            <a:pPr lvl="1"/>
            <a:r>
              <a:rPr lang="en-US" dirty="0" smtClean="0"/>
              <a:t>Announce commitment</a:t>
            </a:r>
          </a:p>
          <a:p>
            <a:r>
              <a:rPr lang="en-US" dirty="0" smtClean="0"/>
              <a:t>Integration</a:t>
            </a:r>
          </a:p>
          <a:p>
            <a:pPr lvl="1"/>
            <a:r>
              <a:rPr lang="en-US" dirty="0" smtClean="0"/>
              <a:t>Anchor goals with the business</a:t>
            </a:r>
          </a:p>
          <a:p>
            <a:pPr lvl="1"/>
            <a:r>
              <a:rPr lang="en-US" dirty="0" smtClean="0"/>
              <a:t>Embed sustainability across all functions</a:t>
            </a:r>
          </a:p>
          <a:p>
            <a:pPr lvl="1"/>
            <a:r>
              <a:rPr lang="en-US" dirty="0" smtClean="0"/>
              <a:t>Engage in partnerships</a:t>
            </a:r>
          </a:p>
          <a:p>
            <a:r>
              <a:rPr lang="en-US" dirty="0" smtClean="0"/>
              <a:t>Reporting and communicating</a:t>
            </a:r>
          </a:p>
          <a:p>
            <a:pPr lvl="1"/>
            <a:r>
              <a:rPr lang="en-US" dirty="0" smtClean="0"/>
              <a:t>Stakeholder Reporting</a:t>
            </a:r>
          </a:p>
          <a:p>
            <a:pPr lvl="1"/>
            <a:r>
              <a:rPr lang="en-US" dirty="0" smtClean="0"/>
              <a:t>UNGC Reporting</a:t>
            </a:r>
            <a:endParaRPr lang="en-US" dirty="0"/>
          </a:p>
          <a:p>
            <a:pPr lvl="1"/>
            <a:r>
              <a:rPr lang="en-US" dirty="0" smtClean="0"/>
              <a:t>GRI Reporting</a:t>
            </a:r>
            <a:endParaRPr lang="en-US" dirty="0"/>
          </a:p>
        </p:txBody>
      </p:sp>
      <p:sp>
        <p:nvSpPr>
          <p:cNvPr id="4" name="TextBox 3"/>
          <p:cNvSpPr txBox="1"/>
          <p:nvPr/>
        </p:nvSpPr>
        <p:spPr>
          <a:xfrm>
            <a:off x="0" y="6176963"/>
            <a:ext cx="1488613" cy="307777"/>
          </a:xfrm>
          <a:prstGeom prst="rect">
            <a:avLst/>
          </a:prstGeom>
          <a:noFill/>
        </p:spPr>
        <p:txBody>
          <a:bodyPr wrap="none" rtlCol="0">
            <a:spAutoFit/>
          </a:bodyPr>
          <a:lstStyle/>
          <a:p>
            <a:r>
              <a:rPr lang="en-US" sz="1400" smtClean="0">
                <a:solidFill>
                  <a:schemeClr val="bg1">
                    <a:lumMod val="75000"/>
                  </a:schemeClr>
                </a:solidFill>
              </a:rPr>
              <a:t>Src. SDG Compass</a:t>
            </a:r>
            <a:endParaRPr lang="en-US" sz="1400" dirty="0">
              <a:solidFill>
                <a:schemeClr val="bg1">
                  <a:lumMod val="75000"/>
                </a:schemeClr>
              </a:solidFill>
            </a:endParaRPr>
          </a:p>
        </p:txBody>
      </p:sp>
    </p:spTree>
    <p:extLst>
      <p:ext uri="{BB962C8B-B14F-4D97-AF65-F5344CB8AC3E}">
        <p14:creationId xmlns:p14="http://schemas.microsoft.com/office/powerpoint/2010/main" xmlns="" val="18276946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534150" cy="854075"/>
          </a:xfrm>
        </p:spPr>
        <p:txBody>
          <a:bodyPr>
            <a:normAutofit fontScale="90000"/>
          </a:bodyPr>
          <a:lstStyle/>
          <a:p>
            <a:r>
              <a:rPr lang="en-US" dirty="0" smtClean="0"/>
              <a:t>Understanding the business case for sustainability in project management.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613917893"/>
              </p:ext>
            </p:extLst>
          </p:nvPr>
        </p:nvGraphicFramePr>
        <p:xfrm>
          <a:off x="152400" y="1295400"/>
          <a:ext cx="8763000" cy="488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1447800" y="2743200"/>
            <a:ext cx="2057400" cy="2057400"/>
          </a:xfrm>
          <a:prstGeom prst="rect">
            <a:avLst/>
          </a:prstGeom>
        </p:spPr>
      </p:pic>
    </p:spTree>
    <p:extLst>
      <p:ext uri="{BB962C8B-B14F-4D97-AF65-F5344CB8AC3E}">
        <p14:creationId xmlns:p14="http://schemas.microsoft.com/office/powerpoint/2010/main" xmlns="" val="2147283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We will cover</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
        <p:nvSpPr>
          <p:cNvPr id="8" name="TextBox 7"/>
          <p:cNvSpPr txBox="1"/>
          <p:nvPr/>
        </p:nvSpPr>
        <p:spPr>
          <a:xfrm>
            <a:off x="5547360" y="1229360"/>
            <a:ext cx="1736373" cy="369332"/>
          </a:xfrm>
          <a:prstGeom prst="rect">
            <a:avLst/>
          </a:prstGeom>
          <a:noFill/>
        </p:spPr>
        <p:txBody>
          <a:bodyPr wrap="none" rtlCol="0">
            <a:spAutoFit/>
          </a:bodyPr>
          <a:lstStyle/>
          <a:p>
            <a:r>
              <a:rPr lang="en-US" b="1" dirty="0" smtClean="0"/>
              <a:t>Course Modules</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n-US" dirty="0" smtClean="0"/>
              <a:t>This course will impart the knowledge and skills</a:t>
            </a:r>
            <a:r>
              <a:rPr lang="en-US" dirty="0"/>
              <a:t> </a:t>
            </a:r>
            <a:r>
              <a:rPr lang="en-US" dirty="0" smtClean="0"/>
              <a:t>for</a:t>
            </a:r>
          </a:p>
          <a:p>
            <a:r>
              <a:rPr lang="en-US" dirty="0" smtClean="0"/>
              <a:t>Project management using sustainable methods.</a:t>
            </a:r>
          </a:p>
          <a:p>
            <a:endParaRPr lang="en-US" dirty="0"/>
          </a:p>
          <a:p>
            <a:r>
              <a:rPr lang="en-US" dirty="0" smtClean="0"/>
              <a:t>Where many training courses focus on knowledge, or memorization, we use an </a:t>
            </a:r>
            <a:r>
              <a:rPr lang="en-US" dirty="0" err="1" smtClean="0"/>
              <a:t>andragogical</a:t>
            </a:r>
            <a:r>
              <a:rPr lang="en-US" dirty="0" smtClean="0"/>
              <a:t> approach to ensure retention with a strong emphasis on “hands on”.</a:t>
            </a:r>
          </a:p>
          <a:p>
            <a:endParaRPr lang="en-US" dirty="0" smtClean="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xmlns="" val="409727744"/>
              </p:ext>
            </p:extLst>
          </p:nvPr>
        </p:nvGraphicFramePr>
        <p:xfrm>
          <a:off x="5638800" y="1981200"/>
          <a:ext cx="2755900" cy="3441700"/>
        </p:xfrm>
        <a:graphic>
          <a:graphicData uri="http://schemas.openxmlformats.org/drawingml/2006/table">
            <a:tbl>
              <a:tblPr/>
              <a:tblGrid>
                <a:gridCol w="2755900"/>
              </a:tblGrid>
              <a:tr h="152400">
                <a:tc>
                  <a:txBody>
                    <a:bodyPr/>
                    <a:lstStyle/>
                    <a:p>
                      <a:pPr algn="l" fontAlgn="ctr"/>
                      <a:r>
                        <a:rPr lang="en-US" sz="1000" b="0" i="0" u="none" strike="noStrike">
                          <a:effectLst/>
                          <a:latin typeface="Helvetica"/>
                        </a:rPr>
                        <a:t>Sustainability Drivers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Systems Thinking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Ethics Principles and Values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effectLst/>
                          <a:latin typeface="Helvetica"/>
                        </a:rPr>
                        <a:t>Governance, Portfolio and Program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Organizational Capacity for Change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solidFill>
                            <a:srgbClr val="000000"/>
                          </a:solidFill>
                          <a:effectLst/>
                          <a:latin typeface="Helvetica"/>
                        </a:rPr>
                        <a:t>Business Case, Benefits and Value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Requirements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Project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Life Cycles and PRiSM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smtClean="0">
                          <a:effectLst/>
                          <a:latin typeface="Helvetica"/>
                        </a:rPr>
                        <a:t>The</a:t>
                      </a:r>
                      <a:r>
                        <a:rPr lang="en-US" sz="1000" b="0" i="0" u="none" strike="noStrike" baseline="0" dirty="0" smtClean="0">
                          <a:effectLst/>
                          <a:latin typeface="Helvetica"/>
                        </a:rPr>
                        <a:t> </a:t>
                      </a:r>
                      <a:r>
                        <a:rPr lang="en-US" sz="1000" b="0" i="0" u="none" strike="noStrike" dirty="0" smtClean="0">
                          <a:effectLst/>
                          <a:latin typeface="Helvetica"/>
                        </a:rPr>
                        <a:t>P5 Standard</a:t>
                      </a:r>
                      <a:endParaRPr lang="en-US" sz="1000" b="0" i="0" u="none" strike="noStrike" dirty="0">
                        <a:effectLst/>
                        <a:latin typeface="Helvetica"/>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Project Controls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Issue and Risk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Organizational Structures and Roles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Sponsorship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Stakeholder Engagement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Performance and Quality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Information Management and Reporting</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Situational Leadership and Communication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Conflict and Negotiation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xmlns="" val="4836984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29550" cy="854075"/>
          </a:xfrm>
        </p:spPr>
        <p:txBody>
          <a:bodyPr>
            <a:normAutofit/>
          </a:bodyPr>
          <a:lstStyle/>
          <a:p>
            <a:r>
              <a:rPr lang="en-US" dirty="0" smtClean="0"/>
              <a:t>Define Priorities: Map the Value Chain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81985723"/>
              </p:ext>
            </p:extLst>
          </p:nvPr>
        </p:nvGraphicFramePr>
        <p:xfrm>
          <a:off x="628650" y="2895600"/>
          <a:ext cx="7886700" cy="1071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752600" y="4424363"/>
            <a:ext cx="1214437" cy="1214437"/>
          </a:xfrm>
          <a:prstGeom prst="rect">
            <a:avLst/>
          </a:prstGeom>
        </p:spPr>
      </p:pic>
      <p:pic>
        <p:nvPicPr>
          <p:cNvPr id="7" name="Picture 6"/>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3810000" y="4429126"/>
            <a:ext cx="1200150" cy="1200150"/>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3810000" y="1447800"/>
            <a:ext cx="1219200" cy="1219200"/>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7330730" y="1450182"/>
            <a:ext cx="1214437" cy="1214437"/>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6148802" y="4398364"/>
            <a:ext cx="1214023" cy="1214023"/>
          </a:xfrm>
          <a:prstGeom prst="rect">
            <a:avLst/>
          </a:prstGeom>
        </p:spPr>
      </p:pic>
      <p:cxnSp>
        <p:nvCxnSpPr>
          <p:cNvPr id="12" name="Straight Arrow Connector 11"/>
          <p:cNvCxnSpPr>
            <a:endCxn id="6" idx="0"/>
          </p:cNvCxnSpPr>
          <p:nvPr/>
        </p:nvCxnSpPr>
        <p:spPr>
          <a:xfrm>
            <a:off x="2359818" y="3733800"/>
            <a:ext cx="1" cy="690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7" idx="0"/>
          </p:cNvCxnSpPr>
          <p:nvPr/>
        </p:nvCxnSpPr>
        <p:spPr>
          <a:xfrm>
            <a:off x="3574048" y="3733800"/>
            <a:ext cx="836027"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0"/>
          </p:cNvCxnSpPr>
          <p:nvPr/>
        </p:nvCxnSpPr>
        <p:spPr>
          <a:xfrm flipH="1">
            <a:off x="4410075" y="3733800"/>
            <a:ext cx="1207086" cy="695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8" idx="2"/>
          </p:cNvCxnSpPr>
          <p:nvPr/>
        </p:nvCxnSpPr>
        <p:spPr>
          <a:xfrm flipV="1">
            <a:off x="4419600" y="26670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0"/>
          </p:cNvCxnSpPr>
          <p:nvPr/>
        </p:nvCxnSpPr>
        <p:spPr>
          <a:xfrm>
            <a:off x="6755813" y="3733800"/>
            <a:ext cx="1" cy="664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2"/>
          </p:cNvCxnSpPr>
          <p:nvPr/>
        </p:nvCxnSpPr>
        <p:spPr>
          <a:xfrm flipV="1">
            <a:off x="7937948" y="2664619"/>
            <a:ext cx="1" cy="459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5759" y="2478795"/>
            <a:ext cx="2619563" cy="369332"/>
          </a:xfrm>
          <a:prstGeom prst="rect">
            <a:avLst/>
          </a:prstGeom>
          <a:noFill/>
        </p:spPr>
        <p:txBody>
          <a:bodyPr wrap="none" rtlCol="0">
            <a:spAutoFit/>
          </a:bodyPr>
          <a:lstStyle/>
          <a:p>
            <a:r>
              <a:rPr lang="en-US" dirty="0" smtClean="0"/>
              <a:t>Increasing Positive Impact</a:t>
            </a:r>
            <a:endParaRPr lang="en-US" dirty="0"/>
          </a:p>
        </p:txBody>
      </p:sp>
      <p:sp>
        <p:nvSpPr>
          <p:cNvPr id="31" name="TextBox 30"/>
          <p:cNvSpPr txBox="1"/>
          <p:nvPr/>
        </p:nvSpPr>
        <p:spPr>
          <a:xfrm>
            <a:off x="469309" y="3998097"/>
            <a:ext cx="2802114" cy="369332"/>
          </a:xfrm>
          <a:prstGeom prst="rect">
            <a:avLst/>
          </a:prstGeom>
          <a:noFill/>
        </p:spPr>
        <p:txBody>
          <a:bodyPr wrap="none" rtlCol="0">
            <a:spAutoFit/>
          </a:bodyPr>
          <a:lstStyle/>
          <a:p>
            <a:r>
              <a:rPr lang="en-US" dirty="0" smtClean="0"/>
              <a:t>Minimizing Negative Impact</a:t>
            </a:r>
            <a:endParaRPr lang="en-US" dirty="0"/>
          </a:p>
        </p:txBody>
      </p:sp>
    </p:spTree>
    <p:extLst>
      <p:ext uri="{BB962C8B-B14F-4D97-AF65-F5344CB8AC3E}">
        <p14:creationId xmlns:p14="http://schemas.microsoft.com/office/powerpoint/2010/main" xmlns="" val="6889738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6689086" cy="854075"/>
          </a:xfrm>
        </p:spPr>
        <p:txBody>
          <a:bodyPr>
            <a:normAutofit/>
          </a:bodyPr>
          <a:lstStyle/>
          <a:p>
            <a:r>
              <a:rPr lang="en-US" dirty="0" smtClean="0"/>
              <a:t>Select Indicators and </a:t>
            </a:r>
            <a:r>
              <a:rPr lang="en-US" dirty="0"/>
              <a:t>c</a:t>
            </a:r>
            <a:r>
              <a:rPr lang="en-US" dirty="0" smtClean="0"/>
              <a:t>ollect data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7760662"/>
              </p:ext>
            </p:extLst>
          </p:nvPr>
        </p:nvGraphicFramePr>
        <p:xfrm>
          <a:off x="304800" y="1947232"/>
          <a:ext cx="8610600"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533400" y="5300031"/>
            <a:ext cx="13716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smtClean="0">
                <a:solidFill>
                  <a:schemeClr val="tx1"/>
                </a:solidFill>
                <a:latin typeface=""/>
              </a:rPr>
              <a:t>R&amp;D</a:t>
            </a:r>
            <a:r>
              <a:rPr lang="en-US" sz="1050" dirty="0">
                <a:solidFill>
                  <a:schemeClr val="tx1"/>
                </a:solidFill>
                <a:latin typeface=""/>
              </a:rPr>
              <a:t>, manufacturing,</a:t>
            </a:r>
          </a:p>
          <a:p>
            <a:r>
              <a:rPr lang="en-US" sz="1050" dirty="0">
                <a:solidFill>
                  <a:schemeClr val="tx1"/>
                </a:solidFill>
                <a:latin typeface=""/>
              </a:rPr>
              <a:t>marketing spend</a:t>
            </a:r>
          </a:p>
          <a:p>
            <a:r>
              <a:rPr lang="en-US" sz="1050" dirty="0">
                <a:solidFill>
                  <a:schemeClr val="tx1"/>
                </a:solidFill>
                <a:latin typeface=""/>
              </a:rPr>
              <a:t>($ spent).</a:t>
            </a:r>
            <a:endParaRPr lang="en-US" sz="2800" dirty="0">
              <a:solidFill>
                <a:schemeClr val="tx1"/>
              </a:solidFill>
            </a:endParaRPr>
          </a:p>
        </p:txBody>
      </p:sp>
      <p:sp>
        <p:nvSpPr>
          <p:cNvPr id="6" name="TextBox 5"/>
          <p:cNvSpPr txBox="1"/>
          <p:nvPr/>
        </p:nvSpPr>
        <p:spPr>
          <a:xfrm>
            <a:off x="699209" y="4625901"/>
            <a:ext cx="977191" cy="369332"/>
          </a:xfrm>
          <a:prstGeom prst="rect">
            <a:avLst/>
          </a:prstGeom>
          <a:noFill/>
        </p:spPr>
        <p:txBody>
          <a:bodyPr wrap="none" rtlCol="0">
            <a:spAutoFit/>
          </a:bodyPr>
          <a:lstStyle/>
          <a:p>
            <a:r>
              <a:rPr lang="en-US" smtClean="0"/>
              <a:t>Example</a:t>
            </a:r>
            <a:endParaRPr lang="en-US" dirty="0"/>
          </a:p>
        </p:txBody>
      </p:sp>
      <p:cxnSp>
        <p:nvCxnSpPr>
          <p:cNvPr id="8" name="Straight Arrow Connector 7"/>
          <p:cNvCxnSpPr/>
          <p:nvPr/>
        </p:nvCxnSpPr>
        <p:spPr>
          <a:xfrm>
            <a:off x="1143000"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196390" y="5300031"/>
            <a:ext cx="153741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Water purification</a:t>
            </a:r>
          </a:p>
          <a:p>
            <a:r>
              <a:rPr lang="en-US" sz="1000" dirty="0">
                <a:solidFill>
                  <a:schemeClr val="tx1"/>
                </a:solidFill>
                <a:latin typeface=""/>
              </a:rPr>
              <a:t>tablet </a:t>
            </a:r>
            <a:r>
              <a:rPr lang="en-US" sz="1000" dirty="0" smtClean="0">
                <a:solidFill>
                  <a:schemeClr val="tx1"/>
                </a:solidFill>
                <a:latin typeface=""/>
              </a:rPr>
              <a:t>sales (qualitative</a:t>
            </a:r>
            <a:r>
              <a:rPr lang="en-US" sz="1000" dirty="0">
                <a:solidFill>
                  <a:schemeClr val="tx1"/>
                </a:solidFill>
                <a:latin typeface=""/>
              </a:rPr>
              <a:t> </a:t>
            </a:r>
            <a:r>
              <a:rPr lang="en-US" sz="1000" dirty="0" smtClean="0">
                <a:solidFill>
                  <a:schemeClr val="tx1"/>
                </a:solidFill>
                <a:latin typeface=""/>
              </a:rPr>
              <a:t>description </a:t>
            </a:r>
          </a:p>
          <a:p>
            <a:r>
              <a:rPr lang="en-US" sz="1000" dirty="0" smtClean="0">
                <a:solidFill>
                  <a:schemeClr val="tx1"/>
                </a:solidFill>
                <a:latin typeface=""/>
              </a:rPr>
              <a:t>of marketing and </a:t>
            </a:r>
            <a:r>
              <a:rPr lang="en-US" sz="1000" dirty="0">
                <a:solidFill>
                  <a:schemeClr val="tx1"/>
                </a:solidFill>
                <a:latin typeface=""/>
              </a:rPr>
              <a:t>distribution efforts).</a:t>
            </a:r>
            <a:endParaRPr lang="en-US" sz="2400" dirty="0">
              <a:solidFill>
                <a:schemeClr val="tx1"/>
              </a:solidFill>
            </a:endParaRPr>
          </a:p>
        </p:txBody>
      </p:sp>
      <p:sp>
        <p:nvSpPr>
          <p:cNvPr id="12" name="TextBox 11"/>
          <p:cNvSpPr txBox="1"/>
          <p:nvPr/>
        </p:nvSpPr>
        <p:spPr>
          <a:xfrm>
            <a:off x="2362200" y="4625901"/>
            <a:ext cx="977191" cy="369332"/>
          </a:xfrm>
          <a:prstGeom prst="rect">
            <a:avLst/>
          </a:prstGeom>
          <a:noFill/>
        </p:spPr>
        <p:txBody>
          <a:bodyPr wrap="none" rtlCol="0">
            <a:spAutoFit/>
          </a:bodyPr>
          <a:lstStyle/>
          <a:p>
            <a:r>
              <a:rPr lang="en-US" smtClean="0"/>
              <a:t>Example</a:t>
            </a:r>
            <a:endParaRPr lang="en-US" dirty="0"/>
          </a:p>
        </p:txBody>
      </p:sp>
      <p:cxnSp>
        <p:nvCxnSpPr>
          <p:cNvPr id="13" name="Straight Arrow Connector 12"/>
          <p:cNvCxnSpPr/>
          <p:nvPr/>
        </p:nvCxnSpPr>
        <p:spPr>
          <a:xfrm>
            <a:off x="2805991"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935582" y="5300031"/>
            <a:ext cx="1398418"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Tablets sold (# sold </a:t>
            </a:r>
            <a:r>
              <a:rPr lang="en-US" sz="1000" dirty="0" smtClean="0">
                <a:solidFill>
                  <a:schemeClr val="tx1"/>
                </a:solidFill>
                <a:latin typeface=""/>
              </a:rPr>
              <a:t>and demographic information regarding consumers</a:t>
            </a:r>
            <a:endParaRPr lang="en-US" sz="1000" dirty="0">
              <a:solidFill>
                <a:schemeClr val="tx1"/>
              </a:solidFill>
              <a:latin typeface=""/>
            </a:endParaRPr>
          </a:p>
          <a:p>
            <a:r>
              <a:rPr lang="en-US" sz="1000" dirty="0">
                <a:solidFill>
                  <a:schemeClr val="tx1"/>
                </a:solidFill>
                <a:latin typeface=""/>
              </a:rPr>
              <a:t>buying the </a:t>
            </a:r>
            <a:r>
              <a:rPr lang="en-US" sz="1000" dirty="0" smtClean="0">
                <a:solidFill>
                  <a:schemeClr val="tx1"/>
                </a:solidFill>
                <a:latin typeface=""/>
              </a:rPr>
              <a:t>tablets</a:t>
            </a:r>
            <a:r>
              <a:rPr lang="en-US" sz="1000" dirty="0">
                <a:solidFill>
                  <a:schemeClr val="tx1"/>
                </a:solidFill>
                <a:latin typeface=""/>
              </a:rPr>
              <a:t>).</a:t>
            </a:r>
            <a:endParaRPr lang="en-US" sz="2400" dirty="0">
              <a:solidFill>
                <a:schemeClr val="tx1"/>
              </a:solidFill>
            </a:endParaRPr>
          </a:p>
        </p:txBody>
      </p:sp>
      <p:sp>
        <p:nvSpPr>
          <p:cNvPr id="15" name="TextBox 14"/>
          <p:cNvSpPr txBox="1"/>
          <p:nvPr/>
        </p:nvSpPr>
        <p:spPr>
          <a:xfrm>
            <a:off x="4101392" y="4625901"/>
            <a:ext cx="977191" cy="369332"/>
          </a:xfrm>
          <a:prstGeom prst="rect">
            <a:avLst/>
          </a:prstGeom>
          <a:noFill/>
        </p:spPr>
        <p:txBody>
          <a:bodyPr wrap="none" rtlCol="0">
            <a:spAutoFit/>
          </a:bodyPr>
          <a:lstStyle/>
          <a:p>
            <a:r>
              <a:rPr lang="en-US" smtClean="0"/>
              <a:t>Example</a:t>
            </a:r>
            <a:endParaRPr lang="en-US" dirty="0"/>
          </a:p>
        </p:txBody>
      </p:sp>
      <p:cxnSp>
        <p:nvCxnSpPr>
          <p:cNvPr id="16" name="Straight Arrow Connector 15"/>
          <p:cNvCxnSpPr/>
          <p:nvPr/>
        </p:nvCxnSpPr>
        <p:spPr>
          <a:xfrm>
            <a:off x="4545183"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716268" y="5300031"/>
            <a:ext cx="1219200"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Purified water</a:t>
            </a:r>
          </a:p>
          <a:p>
            <a:r>
              <a:rPr lang="en-US" sz="1000" dirty="0">
                <a:solidFill>
                  <a:schemeClr val="tx1"/>
                </a:solidFill>
                <a:latin typeface=""/>
              </a:rPr>
              <a:t>consumed (% of </a:t>
            </a:r>
            <a:r>
              <a:rPr lang="en-US" sz="1000" dirty="0" smtClean="0">
                <a:solidFill>
                  <a:schemeClr val="tx1"/>
                </a:solidFill>
                <a:latin typeface=""/>
              </a:rPr>
              <a:t>total water </a:t>
            </a:r>
          </a:p>
          <a:p>
            <a:r>
              <a:rPr lang="en-US" sz="1000" dirty="0" smtClean="0">
                <a:solidFill>
                  <a:schemeClr val="tx1"/>
                </a:solidFill>
                <a:latin typeface=""/>
              </a:rPr>
              <a:t>consumed</a:t>
            </a:r>
            <a:r>
              <a:rPr lang="en-US" sz="1000" dirty="0">
                <a:solidFill>
                  <a:schemeClr val="tx1"/>
                </a:solidFill>
                <a:latin typeface=""/>
              </a:rPr>
              <a:t>).</a:t>
            </a:r>
            <a:endParaRPr lang="en-US" sz="2400" dirty="0">
              <a:solidFill>
                <a:schemeClr val="tx1"/>
              </a:solidFill>
            </a:endParaRPr>
          </a:p>
        </p:txBody>
      </p:sp>
      <p:sp>
        <p:nvSpPr>
          <p:cNvPr id="18" name="TextBox 17"/>
          <p:cNvSpPr txBox="1"/>
          <p:nvPr/>
        </p:nvSpPr>
        <p:spPr>
          <a:xfrm>
            <a:off x="5882077" y="4625901"/>
            <a:ext cx="977191" cy="369332"/>
          </a:xfrm>
          <a:prstGeom prst="rect">
            <a:avLst/>
          </a:prstGeom>
          <a:noFill/>
        </p:spPr>
        <p:txBody>
          <a:bodyPr wrap="none" rtlCol="0">
            <a:spAutoFit/>
          </a:bodyPr>
          <a:lstStyle/>
          <a:p>
            <a:r>
              <a:rPr lang="en-US" smtClean="0"/>
              <a:t>Example</a:t>
            </a:r>
            <a:endParaRPr lang="en-US" dirty="0"/>
          </a:p>
        </p:txBody>
      </p:sp>
      <p:cxnSp>
        <p:nvCxnSpPr>
          <p:cNvPr id="19" name="Straight Arrow Connector 18"/>
          <p:cNvCxnSpPr/>
          <p:nvPr/>
        </p:nvCxnSpPr>
        <p:spPr>
          <a:xfrm>
            <a:off x="6325868" y="4995233"/>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7317736" y="5334000"/>
            <a:ext cx="1597664" cy="9906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
              </a:rPr>
              <a:t>Reduced incidence</a:t>
            </a:r>
          </a:p>
          <a:p>
            <a:r>
              <a:rPr lang="en-US" sz="1000" dirty="0">
                <a:solidFill>
                  <a:schemeClr val="tx1"/>
                </a:solidFill>
                <a:latin typeface=""/>
              </a:rPr>
              <a:t>of water-borne </a:t>
            </a:r>
            <a:r>
              <a:rPr lang="en-US" sz="1000" dirty="0" smtClean="0">
                <a:solidFill>
                  <a:schemeClr val="tx1"/>
                </a:solidFill>
                <a:latin typeface=""/>
              </a:rPr>
              <a:t>diseases (% reduction </a:t>
            </a:r>
          </a:p>
          <a:p>
            <a:r>
              <a:rPr lang="en-US" sz="1000" dirty="0" err="1" smtClean="0">
                <a:solidFill>
                  <a:schemeClr val="tx1"/>
                </a:solidFill>
                <a:latin typeface=""/>
              </a:rPr>
              <a:t>Vs.pre</a:t>
            </a:r>
            <a:r>
              <a:rPr lang="en-US" sz="1000" dirty="0" smtClean="0">
                <a:solidFill>
                  <a:schemeClr val="tx1"/>
                </a:solidFill>
                <a:latin typeface=""/>
              </a:rPr>
              <a:t>-sales</a:t>
            </a:r>
            <a:r>
              <a:rPr lang="en-US" sz="1000" dirty="0">
                <a:solidFill>
                  <a:schemeClr val="tx1"/>
                </a:solidFill>
                <a:latin typeface=""/>
              </a:rPr>
              <a:t>).</a:t>
            </a:r>
            <a:endParaRPr lang="en-US" sz="2400" dirty="0">
              <a:solidFill>
                <a:schemeClr val="tx1"/>
              </a:solidFill>
            </a:endParaRPr>
          </a:p>
        </p:txBody>
      </p:sp>
      <p:sp>
        <p:nvSpPr>
          <p:cNvPr id="21" name="TextBox 20"/>
          <p:cNvSpPr txBox="1"/>
          <p:nvPr/>
        </p:nvSpPr>
        <p:spPr>
          <a:xfrm>
            <a:off x="7662761" y="4659870"/>
            <a:ext cx="977191" cy="369332"/>
          </a:xfrm>
          <a:prstGeom prst="rect">
            <a:avLst/>
          </a:prstGeom>
          <a:noFill/>
        </p:spPr>
        <p:txBody>
          <a:bodyPr wrap="none" rtlCol="0">
            <a:spAutoFit/>
          </a:bodyPr>
          <a:lstStyle/>
          <a:p>
            <a:r>
              <a:rPr lang="en-US" smtClean="0"/>
              <a:t>Example</a:t>
            </a:r>
            <a:endParaRPr lang="en-US" dirty="0"/>
          </a:p>
        </p:txBody>
      </p:sp>
      <p:cxnSp>
        <p:nvCxnSpPr>
          <p:cNvPr id="22" name="Straight Arrow Connector 21"/>
          <p:cNvCxnSpPr/>
          <p:nvPr/>
        </p:nvCxnSpPr>
        <p:spPr>
          <a:xfrm>
            <a:off x="8106552" y="5029202"/>
            <a:ext cx="0" cy="22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649" y="1148502"/>
            <a:ext cx="7829551" cy="646331"/>
          </a:xfrm>
          <a:prstGeom prst="rect">
            <a:avLst/>
          </a:prstGeom>
          <a:noFill/>
        </p:spPr>
        <p:txBody>
          <a:bodyPr wrap="square" rtlCol="0">
            <a:spAutoFit/>
          </a:bodyPr>
          <a:lstStyle/>
          <a:p>
            <a:r>
              <a:rPr lang="en-US" b="1" dirty="0" smtClean="0"/>
              <a:t>Example: </a:t>
            </a:r>
            <a:r>
              <a:rPr lang="en-US" dirty="0" smtClean="0"/>
              <a:t>A Project to develop water </a:t>
            </a:r>
            <a:r>
              <a:rPr lang="en-US" dirty="0"/>
              <a:t>purification tablets </a:t>
            </a:r>
            <a:r>
              <a:rPr lang="en-US" dirty="0" smtClean="0"/>
              <a:t>has the </a:t>
            </a:r>
            <a:r>
              <a:rPr lang="en-US" dirty="0"/>
              <a:t>potential to reduce incidence of </a:t>
            </a:r>
            <a:r>
              <a:rPr lang="en-US" dirty="0" smtClean="0"/>
              <a:t>water-borne diseases</a:t>
            </a:r>
            <a:endParaRPr lang="en-US" dirty="0"/>
          </a:p>
        </p:txBody>
      </p:sp>
    </p:spTree>
    <p:extLst>
      <p:ext uri="{BB962C8B-B14F-4D97-AF65-F5344CB8AC3E}">
        <p14:creationId xmlns:p14="http://schemas.microsoft.com/office/powerpoint/2010/main" xmlns="" val="547049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Priorities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b="1" dirty="0">
                <a:latin typeface=""/>
              </a:rPr>
              <a:t>Consider the magnitude</a:t>
            </a:r>
            <a:r>
              <a:rPr lang="en-US" dirty="0">
                <a:latin typeface=""/>
              </a:rPr>
              <a:t>, severity, and </a:t>
            </a:r>
            <a:r>
              <a:rPr lang="en-US" dirty="0" smtClean="0">
                <a:latin typeface=""/>
              </a:rPr>
              <a:t>likelihood  of current and potential negative impacts the the project and </a:t>
            </a:r>
            <a:r>
              <a:rPr lang="en-US" dirty="0" err="1" smtClean="0">
                <a:latin typeface=""/>
              </a:rPr>
              <a:t>ourtcome</a:t>
            </a:r>
            <a:r>
              <a:rPr lang="en-US" dirty="0" smtClean="0">
                <a:latin typeface=""/>
              </a:rPr>
              <a:t> “asset” will have. </a:t>
            </a:r>
            <a:r>
              <a:rPr lang="en-US" dirty="0">
                <a:latin typeface=""/>
              </a:rPr>
              <a:t>T</a:t>
            </a:r>
            <a:r>
              <a:rPr lang="en-US" dirty="0" smtClean="0">
                <a:latin typeface=""/>
              </a:rPr>
              <a:t>he importance of such impacts to key stakeholders and the opportunity to strengthen competitiveness through sustainable practices. </a:t>
            </a:r>
            <a:br>
              <a:rPr lang="en-US" dirty="0" smtClean="0">
                <a:latin typeface=""/>
              </a:rPr>
            </a:br>
            <a:endParaRPr lang="en-US" dirty="0" smtClean="0">
              <a:latin typeface=""/>
            </a:endParaRPr>
          </a:p>
          <a:p>
            <a:pPr marL="514350" indent="-514350">
              <a:buFont typeface="+mj-lt"/>
              <a:buAutoNum type="arabicPeriod"/>
            </a:pPr>
            <a:r>
              <a:rPr lang="en-US" b="1" dirty="0" smtClean="0">
                <a:latin typeface=""/>
              </a:rPr>
              <a:t>Assess the opportunity </a:t>
            </a:r>
            <a:r>
              <a:rPr lang="en-US" dirty="0" smtClean="0">
                <a:latin typeface=""/>
              </a:rPr>
              <a:t>for your projects to gain advantage from its current or potential positive impacts across the SDGs. (This may include opportunities to innovate, develop new products and solutions or target new market segments.)</a:t>
            </a:r>
            <a:endParaRPr lang="en-US" dirty="0"/>
          </a:p>
        </p:txBody>
      </p:sp>
    </p:spTree>
    <p:extLst>
      <p:ext uri="{BB962C8B-B14F-4D97-AF65-F5344CB8AC3E}">
        <p14:creationId xmlns:p14="http://schemas.microsoft.com/office/powerpoint/2010/main" xmlns="" val="526573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a:xfrm rot="16200000">
            <a:off x="2742272" y="2666072"/>
            <a:ext cx="3733800" cy="3278456"/>
          </a:xfrm>
          <a:prstGeom prst="trapezoid">
            <a:avLst/>
          </a:prstGeom>
          <a:solidFill>
            <a:srgbClr val="9CB833"/>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2" name="Title 1"/>
          <p:cNvSpPr>
            <a:spLocks noGrp="1"/>
          </p:cNvSpPr>
          <p:nvPr>
            <p:ph type="title"/>
          </p:nvPr>
        </p:nvSpPr>
        <p:spPr/>
        <p:txBody>
          <a:bodyPr/>
          <a:lstStyle/>
          <a:p>
            <a:r>
              <a:rPr lang="en-US" dirty="0" smtClean="0"/>
              <a:t>Minding the Gap</a:t>
            </a:r>
            <a:endParaRPr lang="en-US" dirty="0"/>
          </a:p>
        </p:txBody>
      </p:sp>
      <p:sp>
        <p:nvSpPr>
          <p:cNvPr id="5" name="Oval 4"/>
          <p:cNvSpPr/>
          <p:nvPr/>
        </p:nvSpPr>
        <p:spPr>
          <a:xfrm>
            <a:off x="4783015" y="2229652"/>
            <a:ext cx="4343400" cy="4038600"/>
          </a:xfrm>
          <a:prstGeom prst="ellipse">
            <a:avLst/>
          </a:prstGeom>
          <a:solidFill>
            <a:srgbClr val="F98634"/>
          </a:solidFill>
          <a:ln w="12700">
            <a:miter lim="400000"/>
          </a:ln>
        </p:spPr>
        <p:txBody>
          <a:bodyPr lIns="45719" rIns="45719" anchor="ctr"/>
          <a:lstStyle/>
          <a:p>
            <a:pPr algn="ctr"/>
            <a:endParaRPr lang="en-US" kern="0">
              <a:solidFill>
                <a:srgbClr val="FFFFFF"/>
              </a:solidFill>
              <a:latin typeface="Lato Light"/>
              <a:ea typeface="Lato Light"/>
              <a:cs typeface="Lato Light"/>
            </a:endParaRPr>
          </a:p>
        </p:txBody>
      </p:sp>
      <p:sp>
        <p:nvSpPr>
          <p:cNvPr id="6" name="Oval 5"/>
          <p:cNvSpPr/>
          <p:nvPr/>
        </p:nvSpPr>
        <p:spPr>
          <a:xfrm>
            <a:off x="323270" y="2618848"/>
            <a:ext cx="3276600" cy="3276600"/>
          </a:xfrm>
          <a:prstGeom prst="ellipse">
            <a:avLst/>
          </a:prstGeom>
          <a:solidFill>
            <a:srgbClr val="D44024"/>
          </a:solidFill>
          <a:ln w="12700">
            <a:miter lim="400000"/>
          </a:ln>
        </p:spPr>
        <p:txBody>
          <a:bodyPr lIns="45719" rIns="45719" anchor="ctr"/>
          <a:lstStyle/>
          <a:p>
            <a:pPr algn="ctr"/>
            <a:endParaRPr lang="en-US" kern="0" dirty="0">
              <a:solidFill>
                <a:srgbClr val="FFFFFF"/>
              </a:solidFill>
              <a:latin typeface="Lato Light"/>
              <a:ea typeface="Lato Light"/>
              <a:cs typeface="Lato Light"/>
            </a:endParaRPr>
          </a:p>
        </p:txBody>
      </p:sp>
      <p:sp>
        <p:nvSpPr>
          <p:cNvPr id="7" name="TextBox 6"/>
          <p:cNvSpPr txBox="1"/>
          <p:nvPr/>
        </p:nvSpPr>
        <p:spPr>
          <a:xfrm>
            <a:off x="472997" y="3689645"/>
            <a:ext cx="2935529" cy="1569660"/>
          </a:xfrm>
          <a:prstGeom prst="rect">
            <a:avLst/>
          </a:prstGeom>
          <a:noFill/>
        </p:spPr>
        <p:txBody>
          <a:bodyPr wrap="square" rtlCol="0">
            <a:spAutoFit/>
          </a:bodyPr>
          <a:lstStyle/>
          <a:p>
            <a:pPr algn="ctr"/>
            <a:r>
              <a:rPr lang="en-US" sz="2400" b="1" dirty="0" smtClean="0">
                <a:solidFill>
                  <a:schemeClr val="bg1"/>
                </a:solidFill>
              </a:rPr>
              <a:t>Combined Impact of Project</a:t>
            </a:r>
          </a:p>
          <a:p>
            <a:pPr algn="ctr"/>
            <a:r>
              <a:rPr lang="en-US" sz="2400" b="1" dirty="0" smtClean="0">
                <a:solidFill>
                  <a:schemeClr val="bg1"/>
                </a:solidFill>
              </a:rPr>
              <a:t>Objectives</a:t>
            </a:r>
          </a:p>
          <a:p>
            <a:pPr algn="ctr"/>
            <a:r>
              <a:rPr lang="en-US" sz="2400" b="1" dirty="0" smtClean="0">
                <a:solidFill>
                  <a:schemeClr val="bg1"/>
                </a:solidFill>
              </a:rPr>
              <a:t>(Most Companies)</a:t>
            </a:r>
            <a:endParaRPr lang="en-US" sz="2400" b="1" dirty="0">
              <a:solidFill>
                <a:schemeClr val="bg1"/>
              </a:solidFill>
            </a:endParaRPr>
          </a:p>
        </p:txBody>
      </p:sp>
      <p:sp>
        <p:nvSpPr>
          <p:cNvPr id="8" name="TextBox 7"/>
          <p:cNvSpPr txBox="1"/>
          <p:nvPr/>
        </p:nvSpPr>
        <p:spPr>
          <a:xfrm>
            <a:off x="5141912" y="3703131"/>
            <a:ext cx="3659980" cy="707886"/>
          </a:xfrm>
          <a:prstGeom prst="rect">
            <a:avLst/>
          </a:prstGeom>
          <a:noFill/>
        </p:spPr>
        <p:txBody>
          <a:bodyPr wrap="square" rtlCol="0">
            <a:spAutoFit/>
          </a:bodyPr>
          <a:lstStyle/>
          <a:p>
            <a:pPr algn="ctr"/>
            <a:r>
              <a:rPr lang="en-US" sz="2000" b="1" dirty="0" smtClean="0">
                <a:solidFill>
                  <a:schemeClr val="bg1"/>
                </a:solidFill>
              </a:rPr>
              <a:t>Global Societal Needs</a:t>
            </a:r>
          </a:p>
          <a:p>
            <a:pPr algn="ctr"/>
            <a:r>
              <a:rPr lang="en-US" sz="2000" b="1" dirty="0" smtClean="0">
                <a:solidFill>
                  <a:schemeClr val="bg1"/>
                </a:solidFill>
              </a:rPr>
              <a:t>(Where Companies should be)</a:t>
            </a:r>
            <a:endParaRPr lang="en-US" sz="2000" b="1" dirty="0">
              <a:solidFill>
                <a:schemeClr val="bg1"/>
              </a:solidFill>
            </a:endParaRPr>
          </a:p>
        </p:txBody>
      </p:sp>
      <p:sp>
        <p:nvSpPr>
          <p:cNvPr id="11" name="TextBox 10"/>
          <p:cNvSpPr txBox="1"/>
          <p:nvPr/>
        </p:nvSpPr>
        <p:spPr>
          <a:xfrm>
            <a:off x="723320" y="1078468"/>
            <a:ext cx="2508507" cy="369332"/>
          </a:xfrm>
          <a:prstGeom prst="rect">
            <a:avLst/>
          </a:prstGeom>
          <a:noFill/>
        </p:spPr>
        <p:txBody>
          <a:bodyPr wrap="none" rtlCol="0">
            <a:spAutoFit/>
          </a:bodyPr>
          <a:lstStyle/>
          <a:p>
            <a:r>
              <a:rPr lang="en-US" dirty="0" smtClean="0"/>
              <a:t>The Inside Out Approach</a:t>
            </a:r>
            <a:endParaRPr lang="en-US" dirty="0"/>
          </a:p>
        </p:txBody>
      </p:sp>
      <p:sp>
        <p:nvSpPr>
          <p:cNvPr id="12" name="TextBox 11"/>
          <p:cNvSpPr txBox="1"/>
          <p:nvPr/>
        </p:nvSpPr>
        <p:spPr>
          <a:xfrm>
            <a:off x="5649288" y="683161"/>
            <a:ext cx="2488182" cy="369332"/>
          </a:xfrm>
          <a:prstGeom prst="rect">
            <a:avLst/>
          </a:prstGeom>
          <a:noFill/>
        </p:spPr>
        <p:txBody>
          <a:bodyPr wrap="none" rtlCol="0">
            <a:spAutoFit/>
          </a:bodyPr>
          <a:lstStyle/>
          <a:p>
            <a:r>
              <a:rPr lang="en-US" dirty="0" smtClean="0"/>
              <a:t>The Outside In Approach</a:t>
            </a:r>
            <a:endParaRPr lang="en-US" dirty="0"/>
          </a:p>
        </p:txBody>
      </p:sp>
      <p:sp>
        <p:nvSpPr>
          <p:cNvPr id="13" name="TextBox 12"/>
          <p:cNvSpPr txBox="1"/>
          <p:nvPr/>
        </p:nvSpPr>
        <p:spPr>
          <a:xfrm>
            <a:off x="493805" y="1394936"/>
            <a:ext cx="3471437" cy="738664"/>
          </a:xfrm>
          <a:prstGeom prst="rect">
            <a:avLst/>
          </a:prstGeom>
          <a:noFill/>
        </p:spPr>
        <p:txBody>
          <a:bodyPr wrap="square" rtlCol="0">
            <a:spAutoFit/>
          </a:bodyPr>
          <a:lstStyle/>
          <a:p>
            <a:r>
              <a:rPr lang="en-US" sz="1400" dirty="0"/>
              <a:t>Today’s internally focused approach to goal setting is not </a:t>
            </a:r>
            <a:r>
              <a:rPr lang="en-US" sz="1400" dirty="0" smtClean="0"/>
              <a:t>enough to </a:t>
            </a:r>
            <a:r>
              <a:rPr lang="en-US" sz="1400" dirty="0"/>
              <a:t>address global needs.</a:t>
            </a:r>
          </a:p>
        </p:txBody>
      </p:sp>
      <p:sp>
        <p:nvSpPr>
          <p:cNvPr id="14" name="TextBox 13"/>
          <p:cNvSpPr txBox="1"/>
          <p:nvPr/>
        </p:nvSpPr>
        <p:spPr>
          <a:xfrm>
            <a:off x="4495800" y="1052493"/>
            <a:ext cx="4343400" cy="954107"/>
          </a:xfrm>
          <a:prstGeom prst="rect">
            <a:avLst/>
          </a:prstGeom>
          <a:noFill/>
        </p:spPr>
        <p:txBody>
          <a:bodyPr wrap="square" rtlCol="0">
            <a:spAutoFit/>
          </a:bodyPr>
          <a:lstStyle/>
          <a:p>
            <a:r>
              <a:rPr lang="en-US" sz="1400" dirty="0"/>
              <a:t>By looking at what is needed externally from a global </a:t>
            </a:r>
            <a:r>
              <a:rPr lang="en-US" sz="1400" dirty="0" smtClean="0"/>
              <a:t>perspective and </a:t>
            </a:r>
            <a:r>
              <a:rPr lang="en-US" sz="1400" dirty="0"/>
              <a:t>setting goals accordingly, </a:t>
            </a:r>
            <a:r>
              <a:rPr lang="en-US" sz="1400" dirty="0" smtClean="0"/>
              <a:t>projects can </a:t>
            </a:r>
            <a:r>
              <a:rPr lang="en-US" sz="1400" dirty="0"/>
              <a:t>bridge the </a:t>
            </a:r>
            <a:r>
              <a:rPr lang="en-US" sz="1400" dirty="0" smtClean="0"/>
              <a:t>gap between </a:t>
            </a:r>
            <a:r>
              <a:rPr lang="en-US" sz="1400" dirty="0"/>
              <a:t>current performance </a:t>
            </a:r>
            <a:r>
              <a:rPr lang="en-US" sz="1400" dirty="0" smtClean="0"/>
              <a:t>(Business as Usual) and Increased performance</a:t>
            </a:r>
            <a:r>
              <a:rPr lang="en-US" sz="1400" dirty="0"/>
              <a:t> </a:t>
            </a:r>
            <a:r>
              <a:rPr lang="en-US" sz="1400" dirty="0" smtClean="0"/>
              <a:t>(Supporting SDGs)</a:t>
            </a:r>
            <a:endParaRPr lang="en-US" sz="1400" dirty="0"/>
          </a:p>
        </p:txBody>
      </p:sp>
      <p:cxnSp>
        <p:nvCxnSpPr>
          <p:cNvPr id="18" name="Straight Connector 17"/>
          <p:cNvCxnSpPr/>
          <p:nvPr/>
        </p:nvCxnSpPr>
        <p:spPr>
          <a:xfrm>
            <a:off x="4609171" y="1052493"/>
            <a:ext cx="4001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8650" y="1394937"/>
            <a:ext cx="2971220" cy="16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3201" y="5715000"/>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28" name="Straight Arrow Connector 27"/>
          <p:cNvCxnSpPr/>
          <p:nvPr/>
        </p:nvCxnSpPr>
        <p:spPr>
          <a:xfrm flipV="1">
            <a:off x="6892866" y="4396592"/>
            <a:ext cx="513" cy="130877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574401" y="2273802"/>
            <a:ext cx="685800" cy="51253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smtClean="0"/>
              <a:t>SDGs</a:t>
            </a:r>
            <a:endParaRPr lang="en-US" sz="1100" b="1"/>
          </a:p>
        </p:txBody>
      </p:sp>
      <p:cxnSp>
        <p:nvCxnSpPr>
          <p:cNvPr id="35" name="Straight Arrow Connector 34"/>
          <p:cNvCxnSpPr/>
          <p:nvPr/>
        </p:nvCxnSpPr>
        <p:spPr>
          <a:xfrm>
            <a:off x="6917301" y="2873180"/>
            <a:ext cx="1" cy="752095"/>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543723" y="2057400"/>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48" name="Straight Arrow Connector 47"/>
          <p:cNvCxnSpPr/>
          <p:nvPr/>
        </p:nvCxnSpPr>
        <p:spPr>
          <a:xfrm flipV="1">
            <a:off x="1940761" y="2786340"/>
            <a:ext cx="0" cy="903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34673" y="5915931"/>
            <a:ext cx="685800" cy="51253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SDGs</a:t>
            </a:r>
            <a:endParaRPr lang="en-US" sz="1100" b="1" dirty="0">
              <a:solidFill>
                <a:schemeClr val="tx1"/>
              </a:solidFill>
            </a:endParaRPr>
          </a:p>
        </p:txBody>
      </p:sp>
      <p:cxnSp>
        <p:nvCxnSpPr>
          <p:cNvPr id="52" name="Straight Arrow Connector 51"/>
          <p:cNvCxnSpPr>
            <a:endCxn id="6" idx="4"/>
          </p:cNvCxnSpPr>
          <p:nvPr/>
        </p:nvCxnSpPr>
        <p:spPr>
          <a:xfrm>
            <a:off x="1940761" y="5259305"/>
            <a:ext cx="20809" cy="636143"/>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6549" y="3815907"/>
            <a:ext cx="982961" cy="646331"/>
          </a:xfrm>
          <a:prstGeom prst="rect">
            <a:avLst/>
          </a:prstGeom>
          <a:noFill/>
        </p:spPr>
        <p:txBody>
          <a:bodyPr wrap="none" rtlCol="0">
            <a:spAutoFit/>
          </a:bodyPr>
          <a:lstStyle/>
          <a:p>
            <a:r>
              <a:rPr lang="en-US" sz="3600" smtClean="0">
                <a:solidFill>
                  <a:schemeClr val="bg1"/>
                </a:solidFill>
              </a:rPr>
              <a:t>GAP</a:t>
            </a:r>
            <a:endParaRPr lang="en-US" sz="3600">
              <a:solidFill>
                <a:schemeClr val="bg1"/>
              </a:solidFill>
            </a:endParaRPr>
          </a:p>
        </p:txBody>
      </p:sp>
    </p:spTree>
    <p:extLst>
      <p:ext uri="{BB962C8B-B14F-4D97-AF65-F5344CB8AC3E}">
        <p14:creationId xmlns:p14="http://schemas.microsoft.com/office/powerpoint/2010/main" xmlns="" val="3435492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2133600" y="1447800"/>
            <a:ext cx="6781800" cy="2819400"/>
          </a:xfrm>
          <a:prstGeom prst="wedgeRectCallout">
            <a:avLst>
              <a:gd name="adj1" fmla="val -50392"/>
              <a:gd name="adj2" fmla="val 8980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628650" y="365125"/>
            <a:ext cx="7372350" cy="854075"/>
          </a:xfrm>
        </p:spPr>
        <p:txBody>
          <a:bodyPr>
            <a:normAutofit fontScale="90000"/>
          </a:bodyPr>
          <a:lstStyle/>
          <a:p>
            <a:r>
              <a:rPr lang="en-US" dirty="0" smtClean="0"/>
              <a:t>Understand and share the commitment internally</a:t>
            </a:r>
            <a:endParaRPr lang="en-US" dirty="0"/>
          </a:p>
        </p:txBody>
      </p:sp>
      <p:sp>
        <p:nvSpPr>
          <p:cNvPr id="3" name="Content Placeholder 2"/>
          <p:cNvSpPr>
            <a:spLocks noGrp="1"/>
          </p:cNvSpPr>
          <p:nvPr>
            <p:ph idx="1"/>
          </p:nvPr>
        </p:nvSpPr>
        <p:spPr>
          <a:xfrm>
            <a:off x="2133600" y="1447801"/>
            <a:ext cx="6686550" cy="2819399"/>
          </a:xfrm>
          <a:noFill/>
        </p:spPr>
        <p:txBody>
          <a:bodyPr>
            <a:normAutofit/>
          </a:bodyPr>
          <a:lstStyle/>
          <a:p>
            <a:pPr marL="0" indent="0">
              <a:buNone/>
            </a:pPr>
            <a:r>
              <a:rPr lang="en-US" sz="2400" dirty="0" smtClean="0">
                <a:latin typeface="Calibri" charset="0"/>
                <a:ea typeface="Calibri" charset="0"/>
                <a:cs typeface="Calibri" charset="0"/>
              </a:rPr>
              <a:t>1. Understanding a company’s goals can </a:t>
            </a:r>
            <a:r>
              <a:rPr lang="en-US" sz="2400" dirty="0">
                <a:latin typeface="Calibri" charset="0"/>
                <a:ea typeface="Calibri" charset="0"/>
                <a:cs typeface="Calibri" charset="0"/>
              </a:rPr>
              <a:t>be an effective communication </a:t>
            </a:r>
            <a:r>
              <a:rPr lang="en-US" sz="2400" dirty="0" smtClean="0">
                <a:latin typeface="Calibri" charset="0"/>
                <a:ea typeface="Calibri" charset="0"/>
                <a:cs typeface="Calibri" charset="0"/>
              </a:rPr>
              <a:t>tool because </a:t>
            </a:r>
            <a:r>
              <a:rPr lang="en-US" sz="2400" dirty="0">
                <a:latin typeface="Calibri" charset="0"/>
                <a:ea typeface="Calibri" charset="0"/>
                <a:cs typeface="Calibri" charset="0"/>
              </a:rPr>
              <a:t>they express in simple and </a:t>
            </a:r>
            <a:r>
              <a:rPr lang="en-US" sz="2400" dirty="0" smtClean="0">
                <a:latin typeface="Calibri" charset="0"/>
                <a:ea typeface="Calibri" charset="0"/>
                <a:cs typeface="Calibri" charset="0"/>
              </a:rPr>
              <a:t>practical terms </a:t>
            </a:r>
            <a:r>
              <a:rPr lang="en-US" sz="2400" dirty="0">
                <a:latin typeface="Calibri" charset="0"/>
                <a:ea typeface="Calibri" charset="0"/>
                <a:cs typeface="Calibri" charset="0"/>
              </a:rPr>
              <a:t>the company’s aspirations on </a:t>
            </a:r>
            <a:r>
              <a:rPr lang="en-US" sz="2400" dirty="0" smtClean="0">
                <a:latin typeface="Calibri" charset="0"/>
                <a:ea typeface="Calibri" charset="0"/>
                <a:cs typeface="Calibri" charset="0"/>
              </a:rPr>
              <a:t>sustainable development</a:t>
            </a:r>
            <a:r>
              <a:rPr lang="en-US" sz="2400" dirty="0">
                <a:latin typeface="Calibri" charset="0"/>
                <a:ea typeface="Calibri" charset="0"/>
                <a:cs typeface="Calibri" charset="0"/>
              </a:rPr>
              <a:t>. </a:t>
            </a:r>
            <a:endParaRPr lang="en-US" sz="2400" dirty="0" smtClean="0">
              <a:latin typeface="Calibri" charset="0"/>
              <a:ea typeface="Calibri" charset="0"/>
              <a:cs typeface="Calibri" charset="0"/>
            </a:endParaRPr>
          </a:p>
          <a:p>
            <a:pPr marL="0" indent="0">
              <a:buNone/>
            </a:pPr>
            <a:r>
              <a:rPr lang="en-US" sz="2400" dirty="0" smtClean="0">
                <a:latin typeface="Calibri" charset="0"/>
                <a:ea typeface="Calibri" charset="0"/>
                <a:cs typeface="Calibri" charset="0"/>
              </a:rPr>
              <a:t>2. Doing </a:t>
            </a:r>
            <a:r>
              <a:rPr lang="en-US" sz="2400" dirty="0">
                <a:latin typeface="Calibri" charset="0"/>
                <a:ea typeface="Calibri" charset="0"/>
                <a:cs typeface="Calibri" charset="0"/>
              </a:rPr>
              <a:t>so may inspire and </a:t>
            </a:r>
            <a:r>
              <a:rPr lang="en-US" sz="2400" dirty="0" smtClean="0">
                <a:latin typeface="Calibri" charset="0"/>
                <a:ea typeface="Calibri" charset="0"/>
                <a:cs typeface="Calibri" charset="0"/>
              </a:rPr>
              <a:t>engage the project team </a:t>
            </a:r>
            <a:r>
              <a:rPr lang="en-US" sz="2400" dirty="0">
                <a:latin typeface="Calibri" charset="0"/>
                <a:ea typeface="Calibri" charset="0"/>
                <a:cs typeface="Calibri" charset="0"/>
              </a:rPr>
              <a:t>and </a:t>
            </a:r>
            <a:r>
              <a:rPr lang="en-US" sz="2400" dirty="0" smtClean="0">
                <a:latin typeface="Calibri" charset="0"/>
                <a:ea typeface="Calibri" charset="0"/>
                <a:cs typeface="Calibri" charset="0"/>
              </a:rPr>
              <a:t>stakeholder. It provides </a:t>
            </a:r>
            <a:r>
              <a:rPr lang="en-US" sz="2400" dirty="0">
                <a:latin typeface="Calibri" charset="0"/>
                <a:ea typeface="Calibri" charset="0"/>
                <a:cs typeface="Calibri" charset="0"/>
              </a:rPr>
              <a:t>a good basis for constructive </a:t>
            </a:r>
            <a:r>
              <a:rPr lang="en-US" sz="2400" dirty="0" smtClean="0">
                <a:latin typeface="Calibri" charset="0"/>
                <a:ea typeface="Calibri" charset="0"/>
                <a:cs typeface="Calibri" charset="0"/>
              </a:rPr>
              <a:t>dialogue with </a:t>
            </a:r>
            <a:r>
              <a:rPr lang="en-US" sz="2400" dirty="0">
                <a:latin typeface="Calibri" charset="0"/>
                <a:ea typeface="Calibri" charset="0"/>
                <a:cs typeface="Calibri" charset="0"/>
              </a:rPr>
              <a:t>external stakeholders.</a:t>
            </a:r>
          </a:p>
        </p:txBody>
      </p:sp>
      <p:pic>
        <p:nvPicPr>
          <p:cNvPr id="4"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flipH="1">
            <a:off x="54219" y="4156979"/>
            <a:ext cx="2384886" cy="2272030"/>
          </a:xfrm>
          <a:prstGeom prst="rect">
            <a:avLst/>
          </a:prstGeom>
        </p:spPr>
      </p:pic>
    </p:spTree>
    <p:extLst>
      <p:ext uri="{BB962C8B-B14F-4D97-AF65-F5344CB8AC3E}">
        <p14:creationId xmlns:p14="http://schemas.microsoft.com/office/powerpoint/2010/main" xmlns="" val="3837568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the SDGS</a:t>
            </a:r>
            <a:endParaRPr lang="en-US" dirty="0"/>
          </a:p>
        </p:txBody>
      </p:sp>
      <p:sp>
        <p:nvSpPr>
          <p:cNvPr id="6" name="TextBox 5"/>
          <p:cNvSpPr txBox="1"/>
          <p:nvPr/>
        </p:nvSpPr>
        <p:spPr>
          <a:xfrm>
            <a:off x="3850039" y="1028651"/>
            <a:ext cx="4972515" cy="461665"/>
          </a:xfrm>
          <a:prstGeom prst="rect">
            <a:avLst/>
          </a:prstGeom>
          <a:noFill/>
        </p:spPr>
        <p:txBody>
          <a:bodyPr wrap="none" rtlCol="0">
            <a:spAutoFit/>
          </a:bodyPr>
          <a:lstStyle/>
          <a:p>
            <a:r>
              <a:rPr lang="en-US" sz="2400" smtClean="0"/>
              <a:t>Corporate Management Strategy 2016</a:t>
            </a:r>
            <a:endParaRPr lang="en-US" sz="2400"/>
          </a:p>
        </p:txBody>
      </p:sp>
      <p:sp>
        <p:nvSpPr>
          <p:cNvPr id="9" name="Rectangle 8"/>
          <p:cNvSpPr/>
          <p:nvPr/>
        </p:nvSpPr>
        <p:spPr>
          <a:xfrm>
            <a:off x="457200" y="1497310"/>
            <a:ext cx="8229600" cy="1143000"/>
          </a:xfrm>
          <a:prstGeom prst="rect">
            <a:avLst/>
          </a:prstGeom>
          <a:solidFill>
            <a:srgbClr val="F98634"/>
          </a:solidFill>
          <a:ln w="12700">
            <a:miter lim="400000"/>
          </a:ln>
        </p:spPr>
        <p:txBody>
          <a:bodyPr lIns="45719" rIns="45719" anchor="ctr"/>
          <a:lstStyle/>
          <a:p>
            <a:pPr algn="ctr"/>
            <a:r>
              <a:rPr lang="en-US" kern="0" dirty="0" smtClean="0">
                <a:solidFill>
                  <a:srgbClr val="FFFFFF"/>
                </a:solidFill>
                <a:latin typeface="Calibri" charset="0"/>
                <a:ea typeface="Calibri" charset="0"/>
                <a:cs typeface="Calibri" charset="0"/>
              </a:rPr>
              <a:t>KPI: Contribute to SDG 12</a:t>
            </a:r>
          </a:p>
          <a:p>
            <a:pPr algn="ctr"/>
            <a:r>
              <a:rPr lang="en-US" kern="0" dirty="0" smtClean="0">
                <a:solidFill>
                  <a:srgbClr val="FFFFFF"/>
                </a:solidFill>
                <a:latin typeface="Calibri" charset="0"/>
                <a:ea typeface="Calibri" charset="0"/>
                <a:cs typeface="Calibri" charset="0"/>
              </a:rPr>
              <a:t>Phasing out harmful* Chemicals in products by 2020</a:t>
            </a:r>
          </a:p>
          <a:p>
            <a:pPr algn="ctr"/>
            <a:r>
              <a:rPr lang="en-US" kern="0" dirty="0" smtClean="0">
                <a:solidFill>
                  <a:srgbClr val="FFFFFF"/>
                </a:solidFill>
                <a:latin typeface="Calibri" charset="0"/>
                <a:ea typeface="Calibri" charset="0"/>
                <a:cs typeface="Calibri" charset="0"/>
              </a:rPr>
              <a:t>Ensuring that all harmful chemicals are identified and phased out where possible, and alternatives identified by year ending 2016</a:t>
            </a:r>
            <a:endParaRPr lang="en-US" kern="0" dirty="0">
              <a:solidFill>
                <a:srgbClr val="FFFFFF"/>
              </a:solidFill>
              <a:latin typeface="Calibri" charset="0"/>
              <a:ea typeface="Calibri" charset="0"/>
              <a:cs typeface="Calibri" charset="0"/>
            </a:endParaRPr>
          </a:p>
        </p:txBody>
      </p:sp>
      <p:sp>
        <p:nvSpPr>
          <p:cNvPr id="11" name="Rectangle 10"/>
          <p:cNvSpPr/>
          <p:nvPr/>
        </p:nvSpPr>
        <p:spPr>
          <a:xfrm>
            <a:off x="457200" y="3229292"/>
            <a:ext cx="3962400"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Phase in governance for projects and programs in 2016  to ensure that when harmful chemicals are required, alternative materials are sourced.</a:t>
            </a:r>
            <a:endParaRPr lang="en-US" sz="1400" dirty="0"/>
          </a:p>
        </p:txBody>
      </p:sp>
      <p:sp>
        <p:nvSpPr>
          <p:cNvPr id="13" name="Rectangle 12"/>
          <p:cNvSpPr/>
          <p:nvPr/>
        </p:nvSpPr>
        <p:spPr>
          <a:xfrm>
            <a:off x="4572000" y="3229292"/>
            <a:ext cx="4018816" cy="73310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FFFFFF"/>
                </a:solidFill>
                <a:latin typeface=""/>
              </a:rPr>
              <a:t>Identify and phase out where possible all harmful </a:t>
            </a:r>
            <a:r>
              <a:rPr lang="en-US" sz="1200" dirty="0" smtClean="0">
                <a:solidFill>
                  <a:srgbClr val="FFFFFF"/>
                </a:solidFill>
                <a:latin typeface=""/>
              </a:rPr>
              <a:t>chemicals in </a:t>
            </a:r>
            <a:r>
              <a:rPr lang="en-US" sz="1200" dirty="0">
                <a:solidFill>
                  <a:srgbClr val="FFFFFF"/>
                </a:solidFill>
                <a:latin typeface=""/>
              </a:rPr>
              <a:t>purchased products and components by year ending 2016</a:t>
            </a:r>
            <a:r>
              <a:rPr lang="en-US" sz="900" dirty="0">
                <a:solidFill>
                  <a:srgbClr val="FFFFFF"/>
                </a:solidFill>
                <a:latin typeface=""/>
              </a:rPr>
              <a:t>.</a:t>
            </a:r>
            <a:endParaRPr lang="en-US" sz="2000" dirty="0"/>
          </a:p>
        </p:txBody>
      </p:sp>
      <p:sp>
        <p:nvSpPr>
          <p:cNvPr id="14" name="Down Arrow 13"/>
          <p:cNvSpPr/>
          <p:nvPr/>
        </p:nvSpPr>
        <p:spPr>
          <a:xfrm>
            <a:off x="3200400" y="2727920"/>
            <a:ext cx="2743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5" name="Down Arrow 14"/>
          <p:cNvSpPr/>
          <p:nvPr/>
        </p:nvSpPr>
        <p:spPr>
          <a:xfrm>
            <a:off x="1828800"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6" name="Down Arrow 15"/>
          <p:cNvSpPr/>
          <p:nvPr/>
        </p:nvSpPr>
        <p:spPr>
          <a:xfrm>
            <a:off x="5667008" y="4038600"/>
            <a:ext cx="1828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Actions</a:t>
            </a:r>
            <a:endParaRPr lang="en-US" dirty="0"/>
          </a:p>
        </p:txBody>
      </p:sp>
      <p:sp>
        <p:nvSpPr>
          <p:cNvPr id="17" name="Oval 16"/>
          <p:cNvSpPr/>
          <p:nvPr/>
        </p:nvSpPr>
        <p:spPr>
          <a:xfrm>
            <a:off x="17145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Identify alternative materials for all identified harmful chemicals in products and components under responsibility by year 2016</a:t>
            </a:r>
            <a:endParaRPr lang="en-US" sz="1100" dirty="0"/>
          </a:p>
        </p:txBody>
      </p:sp>
      <p:sp>
        <p:nvSpPr>
          <p:cNvPr id="18" name="Oval 17"/>
          <p:cNvSpPr/>
          <p:nvPr/>
        </p:nvSpPr>
        <p:spPr>
          <a:xfrm>
            <a:off x="5638800" y="4495800"/>
            <a:ext cx="20574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FFFFFF"/>
                </a:solidFill>
                <a:latin typeface=""/>
              </a:rPr>
              <a:t>Ensure all supply</a:t>
            </a:r>
          </a:p>
          <a:p>
            <a:pPr algn="ctr"/>
            <a:r>
              <a:rPr lang="en-US" sz="1050" dirty="0">
                <a:solidFill>
                  <a:srgbClr val="FFFFFF"/>
                </a:solidFill>
                <a:latin typeface=""/>
              </a:rPr>
              <a:t>accounts comply with</a:t>
            </a:r>
          </a:p>
          <a:p>
            <a:pPr algn="ctr"/>
            <a:r>
              <a:rPr lang="en-US" sz="1050" dirty="0">
                <a:solidFill>
                  <a:srgbClr val="FFFFFF"/>
                </a:solidFill>
                <a:latin typeface=""/>
              </a:rPr>
              <a:t>purchasing policy on</a:t>
            </a:r>
          </a:p>
          <a:p>
            <a:pPr algn="ctr"/>
            <a:r>
              <a:rPr lang="en-US" sz="1050" dirty="0">
                <a:solidFill>
                  <a:srgbClr val="FFFFFF"/>
                </a:solidFill>
                <a:latin typeface=""/>
              </a:rPr>
              <a:t>harmful chemicals by</a:t>
            </a:r>
          </a:p>
          <a:p>
            <a:pPr algn="ctr"/>
            <a:r>
              <a:rPr lang="en-US" sz="1050" dirty="0">
                <a:solidFill>
                  <a:srgbClr val="FFFFFF"/>
                </a:solidFill>
                <a:latin typeface=""/>
              </a:rPr>
              <a:t>year ending 2016.</a:t>
            </a:r>
            <a:endParaRPr lang="en-US" sz="2800" dirty="0"/>
          </a:p>
        </p:txBody>
      </p:sp>
      <p:sp>
        <p:nvSpPr>
          <p:cNvPr id="19" name="TextBox 18"/>
          <p:cNvSpPr txBox="1"/>
          <p:nvPr/>
        </p:nvSpPr>
        <p:spPr>
          <a:xfrm>
            <a:off x="6153093" y="2862460"/>
            <a:ext cx="2533707" cy="369332"/>
          </a:xfrm>
          <a:prstGeom prst="rect">
            <a:avLst/>
          </a:prstGeom>
          <a:noFill/>
        </p:spPr>
        <p:txBody>
          <a:bodyPr wrap="none" rtlCol="0">
            <a:spAutoFit/>
          </a:bodyPr>
          <a:lstStyle/>
          <a:p>
            <a:r>
              <a:rPr lang="en-US" smtClean="0"/>
              <a:t>Operations Management</a:t>
            </a:r>
            <a:endParaRPr lang="en-US" dirty="0"/>
          </a:p>
        </p:txBody>
      </p:sp>
      <p:sp>
        <p:nvSpPr>
          <p:cNvPr id="20" name="TextBox 19"/>
          <p:cNvSpPr txBox="1"/>
          <p:nvPr/>
        </p:nvSpPr>
        <p:spPr>
          <a:xfrm>
            <a:off x="-29584" y="6333454"/>
            <a:ext cx="4935967" cy="200055"/>
          </a:xfrm>
          <a:prstGeom prst="rect">
            <a:avLst/>
          </a:prstGeom>
          <a:noFill/>
        </p:spPr>
        <p:txBody>
          <a:bodyPr wrap="none" rtlCol="0">
            <a:spAutoFit/>
          </a:bodyPr>
          <a:lstStyle/>
          <a:p>
            <a:r>
              <a:rPr lang="en-US" sz="700"/>
              <a:t>* Harmful chemicals as identified with input from internal and external experts, which go beyond those that are prohibited by law</a:t>
            </a:r>
          </a:p>
        </p:txBody>
      </p:sp>
      <p:sp>
        <p:nvSpPr>
          <p:cNvPr id="21" name="TextBox 20"/>
          <p:cNvSpPr txBox="1"/>
          <p:nvPr/>
        </p:nvSpPr>
        <p:spPr>
          <a:xfrm>
            <a:off x="447040" y="2862460"/>
            <a:ext cx="2031069" cy="369332"/>
          </a:xfrm>
          <a:prstGeom prst="rect">
            <a:avLst/>
          </a:prstGeom>
          <a:noFill/>
        </p:spPr>
        <p:txBody>
          <a:bodyPr wrap="none" rtlCol="0">
            <a:spAutoFit/>
          </a:bodyPr>
          <a:lstStyle/>
          <a:p>
            <a:r>
              <a:rPr lang="en-US" dirty="0" smtClean="0"/>
              <a:t>Project Governance</a:t>
            </a:r>
            <a:endParaRPr lang="en-US" dirty="0"/>
          </a:p>
        </p:txBody>
      </p:sp>
      <p:sp>
        <p:nvSpPr>
          <p:cNvPr id="23" name="TextBox 22"/>
          <p:cNvSpPr txBox="1"/>
          <p:nvPr/>
        </p:nvSpPr>
        <p:spPr>
          <a:xfrm>
            <a:off x="228600" y="4355068"/>
            <a:ext cx="2039084" cy="369332"/>
          </a:xfrm>
          <a:prstGeom prst="rect">
            <a:avLst/>
          </a:prstGeom>
          <a:noFill/>
        </p:spPr>
        <p:txBody>
          <a:bodyPr wrap="none" rtlCol="0">
            <a:spAutoFit/>
          </a:bodyPr>
          <a:lstStyle/>
          <a:p>
            <a:r>
              <a:rPr lang="en-US" dirty="0" smtClean="0"/>
              <a:t>Project Level Action</a:t>
            </a:r>
            <a:endParaRPr lang="en-US" dirty="0"/>
          </a:p>
        </p:txBody>
      </p:sp>
      <p:sp>
        <p:nvSpPr>
          <p:cNvPr id="24" name="TextBox 23"/>
          <p:cNvSpPr txBox="1"/>
          <p:nvPr/>
        </p:nvSpPr>
        <p:spPr>
          <a:xfrm>
            <a:off x="7173496" y="4366716"/>
            <a:ext cx="1849737" cy="369332"/>
          </a:xfrm>
          <a:prstGeom prst="rect">
            <a:avLst/>
          </a:prstGeom>
          <a:noFill/>
        </p:spPr>
        <p:txBody>
          <a:bodyPr wrap="none" rtlCol="0">
            <a:spAutoFit/>
          </a:bodyPr>
          <a:lstStyle/>
          <a:p>
            <a:r>
              <a:rPr lang="en-US" smtClean="0"/>
              <a:t>Op. </a:t>
            </a:r>
            <a:r>
              <a:rPr lang="en-US" dirty="0" smtClean="0"/>
              <a:t>Mgmt. Action</a:t>
            </a:r>
            <a:endParaRPr lang="en-US" dirty="0"/>
          </a:p>
        </p:txBody>
      </p:sp>
    </p:spTree>
    <p:extLst>
      <p:ext uri="{BB962C8B-B14F-4D97-AF65-F5344CB8AC3E}">
        <p14:creationId xmlns:p14="http://schemas.microsoft.com/office/powerpoint/2010/main" xmlns="" val="506736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1015" y="2057400"/>
            <a:ext cx="5842992" cy="2819400"/>
          </a:xfrm>
        </p:spPr>
        <p:txBody>
          <a:bodyPr>
            <a:normAutofit fontScale="92500"/>
          </a:bodyPr>
          <a:lstStyle/>
          <a:p>
            <a:pPr marL="0" indent="0">
              <a:buNone/>
            </a:pPr>
            <a:r>
              <a:rPr lang="en-US" dirty="0" smtClean="0"/>
              <a:t>The GRI is a pioneering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sp>
        <p:nvSpPr>
          <p:cNvPr id="4" name="Slide Number Placeholder 3"/>
          <p:cNvSpPr>
            <a:spLocks noGrp="1"/>
          </p:cNvSpPr>
          <p:nvPr>
            <p:ph type="sldNum" sz="quarter" idx="12"/>
          </p:nvPr>
        </p:nvSpPr>
        <p:spPr/>
        <p:txBody>
          <a:bodyPr/>
          <a:lstStyle/>
          <a:p>
            <a:fld id="{4BE819A1-3DD8-4179-BFD0-BF7D359F8DBD}" type="slidenum">
              <a:rPr lang="en-US" smtClean="0"/>
              <a:pPr/>
              <a:t>56</a:t>
            </a:fld>
            <a:endParaRPr lang="en-US" dirty="0"/>
          </a:p>
        </p:txBody>
      </p:sp>
      <p:sp>
        <p:nvSpPr>
          <p:cNvPr id="2" name="1 Título"/>
          <p:cNvSpPr>
            <a:spLocks noGrp="1"/>
          </p:cNvSpPr>
          <p:nvPr>
            <p:ph type="title"/>
          </p:nvPr>
        </p:nvSpPr>
        <p:spPr/>
        <p:txBody>
          <a:bodyPr>
            <a:normAutofit/>
          </a:bodyPr>
          <a:lstStyle/>
          <a:p>
            <a:r>
              <a:rPr lang="en-US" dirty="0" smtClean="0"/>
              <a:t>Reporting</a:t>
            </a:r>
            <a:endParaRPr lang="en-US" dirty="0"/>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6760957" y="5715000"/>
            <a:ext cx="2265730" cy="711552"/>
          </a:xfrm>
          <a:prstGeom prst="rect">
            <a:avLst/>
          </a:prstGeom>
        </p:spPr>
      </p:pic>
      <p:sp>
        <p:nvSpPr>
          <p:cNvPr id="7" name="TextBox 6"/>
          <p:cNvSpPr txBox="1"/>
          <p:nvPr/>
        </p:nvSpPr>
        <p:spPr>
          <a:xfrm>
            <a:off x="6730477" y="5648677"/>
            <a:ext cx="1305165" cy="369332"/>
          </a:xfrm>
          <a:prstGeom prst="rect">
            <a:avLst/>
          </a:prstGeom>
          <a:noFill/>
        </p:spPr>
        <p:txBody>
          <a:bodyPr wrap="none" rtlCol="0">
            <a:spAutoFit/>
          </a:bodyPr>
          <a:lstStyle/>
          <a:p>
            <a:r>
              <a:rPr lang="en-US" dirty="0" smtClean="0">
                <a:solidFill>
                  <a:srgbClr val="002060"/>
                </a:solidFill>
              </a:rPr>
              <a:t>GPM Global</a:t>
            </a:r>
            <a:endParaRPr lang="en-US" dirty="0">
              <a:solidFill>
                <a:srgbClr val="002060"/>
              </a:solidFill>
            </a:endParaRPr>
          </a:p>
        </p:txBody>
      </p:sp>
    </p:spTree>
    <p:extLst>
      <p:ext uri="{BB962C8B-B14F-4D97-AF65-F5344CB8AC3E}">
        <p14:creationId xmlns:p14="http://schemas.microsoft.com/office/powerpoint/2010/main" xmlns="" val="5529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 Global Compact Reporting</a:t>
            </a:r>
            <a:endParaRPr lang="en-US" dirty="0"/>
          </a:p>
        </p:txBody>
      </p:sp>
      <p:sp>
        <p:nvSpPr>
          <p:cNvPr id="3" name="Content Placeholder 2"/>
          <p:cNvSpPr>
            <a:spLocks noGrp="1"/>
          </p:cNvSpPr>
          <p:nvPr>
            <p:ph idx="1"/>
          </p:nvPr>
        </p:nvSpPr>
        <p:spPr>
          <a:xfrm>
            <a:off x="628650" y="1447800"/>
            <a:ext cx="7886700" cy="2895599"/>
          </a:xfrm>
        </p:spPr>
        <p:txBody>
          <a:bodyPr>
            <a:normAutofit lnSpcReduction="10000"/>
          </a:bodyPr>
          <a:lstStyle/>
          <a:p>
            <a:r>
              <a:rPr lang="en-US" dirty="0" smtClean="0"/>
              <a:t>The UN Global Compact Reporting process requires communication on engagements or COEs</a:t>
            </a:r>
          </a:p>
          <a:p>
            <a:r>
              <a:rPr lang="en-US" dirty="0" smtClean="0"/>
              <a:t>Project outcome reports are material to the reporting process</a:t>
            </a:r>
            <a:r>
              <a:rPr lang="en-US" dirty="0"/>
              <a:t> </a:t>
            </a:r>
            <a:r>
              <a:rPr lang="en-US" dirty="0" smtClean="0"/>
              <a:t>and should be provided to whomever submits on behalf of the organization.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11723" y="4372707"/>
            <a:ext cx="9132277" cy="1312583"/>
          </a:xfrm>
          <a:prstGeom prst="rect">
            <a:avLst/>
          </a:prstGeom>
        </p:spPr>
      </p:pic>
      <p:sp>
        <p:nvSpPr>
          <p:cNvPr id="5" name="TextBox 4"/>
          <p:cNvSpPr txBox="1"/>
          <p:nvPr/>
        </p:nvSpPr>
        <p:spPr>
          <a:xfrm>
            <a:off x="4527686" y="5954124"/>
            <a:ext cx="4463914" cy="338554"/>
          </a:xfrm>
          <a:prstGeom prst="rect">
            <a:avLst/>
          </a:prstGeom>
          <a:noFill/>
        </p:spPr>
        <p:txBody>
          <a:bodyPr wrap="none" rtlCol="0">
            <a:spAutoFit/>
          </a:bodyPr>
          <a:lstStyle/>
          <a:p>
            <a:r>
              <a:rPr lang="en-US" sz="1600" dirty="0" err="1" smtClean="0">
                <a:solidFill>
                  <a:schemeClr val="bg1">
                    <a:lumMod val="75000"/>
                  </a:schemeClr>
                </a:solidFill>
              </a:rPr>
              <a:t>Src</a:t>
            </a:r>
            <a:r>
              <a:rPr lang="en-US" sz="1600" dirty="0" smtClean="0">
                <a:solidFill>
                  <a:schemeClr val="bg1">
                    <a:lumMod val="75000"/>
                  </a:schemeClr>
                </a:solidFill>
              </a:rPr>
              <a:t>. The UN Global Compact Submission Dashboard</a:t>
            </a:r>
            <a:endParaRPr lang="en-US" sz="1600" dirty="0">
              <a:solidFill>
                <a:schemeClr val="bg1">
                  <a:lumMod val="75000"/>
                </a:schemeClr>
              </a:solidFill>
            </a:endParaRPr>
          </a:p>
        </p:txBody>
      </p:sp>
      <p:sp>
        <p:nvSpPr>
          <p:cNvPr id="6" name="Donut 5"/>
          <p:cNvSpPr/>
          <p:nvPr/>
        </p:nvSpPr>
        <p:spPr>
          <a:xfrm>
            <a:off x="457200" y="5281964"/>
            <a:ext cx="304800" cy="304800"/>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5717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GRI Reporting</a:t>
            </a:r>
            <a:endParaRPr lang="en-US" dirty="0"/>
          </a:p>
        </p:txBody>
      </p:sp>
      <p:pic>
        <p:nvPicPr>
          <p:cNvPr id="4" name="Global Reporting Initiative -- The 5 step process">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628650" y="1593850"/>
            <a:ext cx="7886700" cy="4437063"/>
          </a:xfrm>
        </p:spPr>
      </p:pic>
      <p:sp>
        <p:nvSpPr>
          <p:cNvPr id="3" name="TextBox 2"/>
          <p:cNvSpPr txBox="1"/>
          <p:nvPr/>
        </p:nvSpPr>
        <p:spPr>
          <a:xfrm>
            <a:off x="7785209" y="6096000"/>
            <a:ext cx="700833" cy="369332"/>
          </a:xfrm>
          <a:prstGeom prst="rect">
            <a:avLst/>
          </a:prstGeom>
          <a:noFill/>
        </p:spPr>
        <p:txBody>
          <a:bodyPr wrap="none" rtlCol="0">
            <a:spAutoFit/>
          </a:bodyPr>
          <a:lstStyle/>
          <a:p>
            <a:r>
              <a:rPr lang="en-US" smtClean="0"/>
              <a:t>video</a:t>
            </a:r>
            <a:endParaRPr lang="en-US"/>
          </a:p>
        </p:txBody>
      </p:sp>
    </p:spTree>
    <p:extLst>
      <p:ext uri="{BB962C8B-B14F-4D97-AF65-F5344CB8AC3E}">
        <p14:creationId xmlns:p14="http://schemas.microsoft.com/office/powerpoint/2010/main" xmlns="" val="729844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normAutofit fontScale="90000"/>
          </a:bodyPr>
          <a:lstStyle/>
          <a:p>
            <a:r>
              <a:rPr lang="es-MX" sz="2800" dirty="0" smtClean="0"/>
              <a:t>Global Reporting Intiative’s Categories and Aspects</a:t>
            </a:r>
            <a:endParaRPr lang="en-US" sz="2800" dirty="0"/>
          </a:p>
        </p:txBody>
      </p:sp>
      <p:grpSp>
        <p:nvGrpSpPr>
          <p:cNvPr id="4" name="5 Grupo"/>
          <p:cNvGrpSpPr/>
          <p:nvPr/>
        </p:nvGrpSpPr>
        <p:grpSpPr>
          <a:xfrm>
            <a:off x="539553" y="1124744"/>
            <a:ext cx="6142602" cy="1655936"/>
            <a:chOff x="1513344" y="1124744"/>
            <a:chExt cx="5002873" cy="1655936"/>
          </a:xfrm>
        </p:grpSpPr>
        <p:grpSp>
          <p:nvGrpSpPr>
            <p:cNvPr id="5"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6"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chemeClr val="accent4"/>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7" name="24 Grupo"/>
          <p:cNvGrpSpPr/>
          <p:nvPr/>
        </p:nvGrpSpPr>
        <p:grpSpPr>
          <a:xfrm>
            <a:off x="2672861" y="2895601"/>
            <a:ext cx="6099268" cy="1505568"/>
            <a:chOff x="1088686" y="2670945"/>
            <a:chExt cx="6099268" cy="1655936"/>
          </a:xfrm>
        </p:grpSpPr>
        <p:grpSp>
          <p:nvGrpSpPr>
            <p:cNvPr id="8"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9"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10"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xmlns="" val="302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a:bodyPr>
          <a:lstStyle/>
          <a:p>
            <a:r>
              <a:rPr lang="en-US" sz="2000" dirty="0"/>
              <a:t>PRiSM™ Practitioner is a project management course that incorporates best practices, sustainability principles and governance in order to maximize value. The course places an emphasis on aligning benefits with strategic objectives to ensure that each project positions the organization for long-term growth and success through positive impacts to the economic, environmental, and social bottom lines.</a:t>
            </a:r>
          </a:p>
          <a:p>
            <a:pPr marL="0" indent="0">
              <a:buNone/>
            </a:pPr>
            <a:endParaRPr lang="en-US" sz="2000" dirty="0"/>
          </a:p>
          <a:p>
            <a:r>
              <a:rPr lang="en-US" sz="2000" dirty="0"/>
              <a:t>The aim of PRiSM™ Practitioner is to train, educate, and develop individuals in project management and sustainability to improve the management and delivery of all types of projects within the set performance, time, cost and integration criteria throughout their own organization and to show how these changes can best be integrated into business as usual and become the normal embedded practices for the organization.</a:t>
            </a:r>
          </a:p>
          <a:p>
            <a:endParaRPr lang="en-US" sz="2000"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6</a:t>
            </a:fld>
            <a:endParaRPr lang="en-US" dirty="0"/>
          </a:p>
        </p:txBody>
      </p:sp>
    </p:spTree>
    <p:extLst>
      <p:ext uri="{BB962C8B-B14F-4D97-AF65-F5344CB8AC3E}">
        <p14:creationId xmlns:p14="http://schemas.microsoft.com/office/powerpoint/2010/main" xmlns="" val="32480853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60</a:t>
            </a:fld>
            <a:endParaRPr lang="en-US" dirty="0"/>
          </a:p>
        </p:txBody>
      </p:sp>
      <p:sp>
        <p:nvSpPr>
          <p:cNvPr id="2" name="1 Título"/>
          <p:cNvSpPr>
            <a:spLocks noGrp="1"/>
          </p:cNvSpPr>
          <p:nvPr>
            <p:ph type="title"/>
          </p:nvPr>
        </p:nvSpPr>
        <p:spPr>
          <a:xfrm>
            <a:off x="381000" y="0"/>
            <a:ext cx="5867400" cy="914400"/>
          </a:xfrm>
        </p:spPr>
        <p:txBody>
          <a:bodyPr>
            <a:normAutofit/>
          </a:bodyPr>
          <a:lstStyle/>
          <a:p>
            <a:r>
              <a:rPr lang="es-AR" dirty="0" smtClean="0"/>
              <a:t>Going Deeper into </a:t>
            </a:r>
            <a:r>
              <a:rPr lang="es-AR" dirty="0"/>
              <a:t> </a:t>
            </a:r>
            <a:r>
              <a:rPr lang="es-AR" dirty="0" smtClean="0"/>
              <a:t>the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Tree>
    <p:extLst>
      <p:ext uri="{BB962C8B-B14F-4D97-AF65-F5344CB8AC3E}">
        <p14:creationId xmlns:p14="http://schemas.microsoft.com/office/powerpoint/2010/main" xmlns="" val="82735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99305" y="6060127"/>
            <a:ext cx="7620000" cy="584775"/>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xmlns="" val="21005061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xmlns=""/>
              </a:ext>
            </a:extLst>
          </a:blip>
          <a:srcRect/>
          <a:stretch>
            <a:fillRect/>
          </a:stretch>
        </p:blipFill>
        <p:spPr>
          <a:xfrm>
            <a:off x="60434" y="1295400"/>
            <a:ext cx="4968766" cy="4724400"/>
          </a:xfrm>
        </p:spPr>
      </p:pic>
      <p:sp>
        <p:nvSpPr>
          <p:cNvPr id="2" name="Title 1"/>
          <p:cNvSpPr>
            <a:spLocks noGrp="1"/>
          </p:cNvSpPr>
          <p:nvPr>
            <p:ph type="title"/>
          </p:nvPr>
        </p:nvSpPr>
        <p:spPr/>
        <p:txBody>
          <a:bodyPr/>
          <a:lstStyle/>
          <a:p>
            <a:r>
              <a:rPr lang="en-US" dirty="0" smtClean="0"/>
              <a:t>The Cobb Salad Report</a:t>
            </a:r>
            <a:endParaRPr lang="en-US" dirty="0"/>
          </a:p>
        </p:txBody>
      </p:sp>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xmlns="" val="9692361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LEDtek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446915922"/>
              </p:ext>
            </p:extLst>
          </p:nvPr>
        </p:nvGraphicFramePr>
        <p:xfrm>
          <a:off x="235927" y="1447800"/>
          <a:ext cx="8603273" cy="4363720"/>
        </p:xfrm>
        <a:graphic>
          <a:graphicData uri="http://schemas.openxmlformats.org/drawingml/2006/table">
            <a:tbl>
              <a:tblPr firstRow="1" bandRow="1">
                <a:tableStyleId>{5A111915-BE36-4E01-A7E5-04B1672EAD32}</a:tableStyleId>
              </a:tblPr>
              <a:tblGrid>
                <a:gridCol w="1971675"/>
                <a:gridCol w="1743075"/>
                <a:gridCol w="2200275"/>
                <a:gridCol w="2688248"/>
              </a:tblGrid>
              <a:tr h="370840">
                <a:tc>
                  <a:txBody>
                    <a:bodyPr/>
                    <a:lstStyle/>
                    <a:p>
                      <a:r>
                        <a:rPr lang="en-US" dirty="0" smtClean="0"/>
                        <a:t>Principle</a:t>
                      </a:r>
                      <a:endParaRPr lang="en-US" dirty="0"/>
                    </a:p>
                  </a:txBody>
                  <a:tcPr/>
                </a:tc>
                <a:tc>
                  <a:txBody>
                    <a:bodyPr/>
                    <a:lstStyle/>
                    <a:p>
                      <a:r>
                        <a:rPr lang="en-US" dirty="0" smtClean="0"/>
                        <a:t>Commitment</a:t>
                      </a:r>
                      <a:endParaRPr lang="en-US" dirty="0"/>
                    </a:p>
                  </a:txBody>
                  <a:tcPr/>
                </a:tc>
                <a:tc>
                  <a:txBody>
                    <a:bodyPr/>
                    <a:lstStyle/>
                    <a:p>
                      <a:r>
                        <a:rPr lang="en-US" dirty="0" smtClean="0"/>
                        <a:t>Project</a:t>
                      </a:r>
                      <a:endParaRPr lang="en-US" dirty="0"/>
                    </a:p>
                  </a:txBody>
                  <a:tcPr/>
                </a:tc>
                <a:tc>
                  <a:txBody>
                    <a:bodyPr/>
                    <a:lstStyle/>
                    <a:p>
                      <a:r>
                        <a:rPr lang="en-US" dirty="0" smtClean="0"/>
                        <a:t>Considerations</a:t>
                      </a:r>
                      <a:endParaRPr lang="en-US" dirty="0"/>
                    </a:p>
                  </a:txBody>
                  <a:tcPr/>
                </a:tc>
              </a:tr>
              <a:tr h="370840">
                <a:tc>
                  <a:txBody>
                    <a:bodyPr/>
                    <a:lstStyle/>
                    <a:p>
                      <a:r>
                        <a:rPr lang="en-US" sz="1400" u="none" kern="1200" baseline="0" dirty="0" smtClean="0">
                          <a:solidFill>
                            <a:schemeClr val="tx1"/>
                          </a:solidFill>
                          <a:latin typeface="+mn-lt"/>
                          <a:ea typeface="+mn-ea"/>
                          <a:cs typeface="+mn-cs"/>
                        </a:rPr>
                        <a:t>9. and encourage the development and diffusion of environmentally friendly technologies. </a:t>
                      </a:r>
                    </a:p>
                  </a:txBody>
                  <a:tcPr/>
                </a:tc>
                <a:tc>
                  <a:txBody>
                    <a:bodyPr/>
                    <a:lstStyle/>
                    <a:p>
                      <a:r>
                        <a:rPr lang="en-US" sz="1400" dirty="0" smtClean="0"/>
                        <a:t>Our organization has committed to reducing</a:t>
                      </a:r>
                      <a:r>
                        <a:rPr lang="en-US" sz="1400" baseline="0" dirty="0" smtClean="0"/>
                        <a:t> dependency on fossil fuels</a:t>
                      </a:r>
                      <a:endParaRPr lang="en-US" sz="1400" dirty="0"/>
                    </a:p>
                  </a:txBody>
                  <a:tcPr/>
                </a:tc>
                <a:tc>
                  <a:txBody>
                    <a:bodyPr/>
                    <a:lstStyle/>
                    <a:p>
                      <a:r>
                        <a:rPr lang="en-US" sz="1400" b="0" i="0" kern="1200" dirty="0" smtClean="0">
                          <a:solidFill>
                            <a:schemeClr val="tx1"/>
                          </a:solidFill>
                          <a:effectLst/>
                          <a:latin typeface="+mn-lt"/>
                          <a:ea typeface="+mn-ea"/>
                          <a:cs typeface="+mn-cs"/>
                        </a:rPr>
                        <a:t>Design and installation of cost effective aerial security lighting for Mbabane Shanty Towns </a:t>
                      </a:r>
                      <a:endParaRPr lang="en-US" sz="1400" b="0" dirty="0"/>
                    </a:p>
                  </a:txBody>
                  <a:tcPr/>
                </a:tc>
                <a:tc>
                  <a:txBody>
                    <a:bodyPr/>
                    <a:lstStyle/>
                    <a:p>
                      <a:r>
                        <a:rPr lang="en-US" sz="1400" b="0" i="0" kern="1200" dirty="0" smtClean="0">
                          <a:solidFill>
                            <a:schemeClr val="tx1"/>
                          </a:solidFill>
                          <a:effectLst/>
                          <a:latin typeface="+mn-lt"/>
                          <a:ea typeface="+mn-ea"/>
                          <a:cs typeface="+mn-cs"/>
                        </a:rPr>
                        <a:t>The balancing of these imperatives highlighted the overall integrated linkage between</a:t>
                      </a:r>
                      <a:r>
                        <a:rPr lang="en-US" sz="1400" b="0" i="0" kern="1200" baseline="0" dirty="0" smtClean="0">
                          <a:solidFill>
                            <a:schemeClr val="tx1"/>
                          </a:solidFill>
                          <a:effectLst/>
                          <a:latin typeface="+mn-lt"/>
                          <a:ea typeface="+mn-ea"/>
                          <a:cs typeface="+mn-cs"/>
                        </a:rPr>
                        <a:t> social, environmental. </a:t>
                      </a:r>
                      <a:endParaRPr lang="en-US" sz="1400" b="0" i="0" kern="1200" dirty="0" smtClean="0">
                        <a:solidFill>
                          <a:schemeClr val="tx1"/>
                        </a:solidFill>
                        <a:effectLst/>
                        <a:latin typeface="+mn-lt"/>
                        <a:ea typeface="+mn-ea"/>
                        <a:cs typeface="+mn-cs"/>
                      </a:endParaRPr>
                    </a:p>
                    <a:p>
                      <a:r>
                        <a:rPr lang="en-US" sz="1400" b="0" i="0" kern="1200" dirty="0" smtClean="0">
                          <a:solidFill>
                            <a:schemeClr val="tx1"/>
                          </a:solidFill>
                          <a:effectLst/>
                          <a:latin typeface="+mn-lt"/>
                          <a:ea typeface="+mn-ea"/>
                          <a:cs typeface="+mn-cs"/>
                        </a:rPr>
                        <a:t>Alternative lighting sources were trailed by were not able to meet the criteria of lighting levels delivered on the ground.  </a:t>
                      </a:r>
                    </a:p>
                    <a:p>
                      <a:endParaRPr lang="en-US" sz="1400" b="0" i="0" kern="1200" dirty="0" smtClean="0">
                        <a:solidFill>
                          <a:schemeClr val="tx1"/>
                        </a:solidFill>
                        <a:effectLst/>
                        <a:latin typeface="+mn-lt"/>
                        <a:ea typeface="+mn-ea"/>
                        <a:cs typeface="+mn-cs"/>
                      </a:endParaRPr>
                    </a:p>
                    <a:p>
                      <a:r>
                        <a:rPr lang="en-US" sz="1400" b="0" i="0" kern="1200" dirty="0" err="1" smtClean="0">
                          <a:solidFill>
                            <a:schemeClr val="tx1"/>
                          </a:solidFill>
                          <a:effectLst/>
                          <a:latin typeface="+mn-lt"/>
                          <a:ea typeface="+mn-ea"/>
                          <a:cs typeface="+mn-cs"/>
                        </a:rPr>
                        <a:t>LEDtek</a:t>
                      </a:r>
                      <a:r>
                        <a:rPr lang="en-US" sz="1400" b="0" i="0" kern="1200" dirty="0" smtClean="0">
                          <a:solidFill>
                            <a:schemeClr val="tx1"/>
                          </a:solidFill>
                          <a:effectLst/>
                          <a:latin typeface="+mn-lt"/>
                          <a:ea typeface="+mn-ea"/>
                          <a:cs typeface="+mn-cs"/>
                        </a:rPr>
                        <a:t> attention to managing the aspects of the design phase, with particular emphasis on the incorporation of sustainability methodologies as per </a:t>
                      </a:r>
                      <a:r>
                        <a:rPr lang="en-US" sz="1400" b="0" i="0" kern="1200" dirty="0" err="1" smtClean="0">
                          <a:solidFill>
                            <a:schemeClr val="tx1"/>
                          </a:solidFill>
                          <a:effectLst/>
                          <a:latin typeface="+mn-lt"/>
                          <a:ea typeface="+mn-ea"/>
                          <a:cs typeface="+mn-cs"/>
                        </a:rPr>
                        <a:t>PRiSM</a:t>
                      </a:r>
                      <a:r>
                        <a:rPr lang="en-US" sz="1400" b="0" i="0" kern="1200" dirty="0" smtClean="0">
                          <a:solidFill>
                            <a:schemeClr val="tx1"/>
                          </a:solidFill>
                          <a:effectLst/>
                          <a:latin typeface="+mn-lt"/>
                          <a:ea typeface="+mn-ea"/>
                          <a:cs typeface="+mn-cs"/>
                        </a:rPr>
                        <a:t>, combined to produce the effective outcome of the project, meeting all the criteria. </a:t>
                      </a:r>
                    </a:p>
                    <a:p>
                      <a:endParaRPr lang="en-US" dirty="0"/>
                    </a:p>
                  </a:txBody>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063881" y="448634"/>
            <a:ext cx="3416300" cy="589911"/>
          </a:xfrm>
          <a:prstGeom prst="rect">
            <a:avLst/>
          </a:prstGeom>
        </p:spPr>
      </p:pic>
    </p:spTree>
    <p:extLst>
      <p:ext uri="{BB962C8B-B14F-4D97-AF65-F5344CB8AC3E}">
        <p14:creationId xmlns:p14="http://schemas.microsoft.com/office/powerpoint/2010/main" xmlns="" val="1783968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GPM’s Non Financial Report  (UNGC)</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xmlns="" val="154260094"/>
              </p:ext>
            </p:extLst>
          </p:nvPr>
        </p:nvGraphicFramePr>
        <p:xfrm>
          <a:off x="762000" y="1295400"/>
          <a:ext cx="7410452" cy="4910736"/>
        </p:xfrm>
        <a:graphic>
          <a:graphicData uri="http://schemas.openxmlformats.org/drawingml/2006/table">
            <a:tbl>
              <a:tblPr/>
              <a:tblGrid>
                <a:gridCol w="1572872"/>
                <a:gridCol w="2227361"/>
                <a:gridCol w="2142906"/>
                <a:gridCol w="1467313"/>
              </a:tblGrid>
              <a:tr h="129314">
                <a:tc>
                  <a:txBody>
                    <a:bodyPr/>
                    <a:lstStyle/>
                    <a:p>
                      <a:r>
                        <a:rPr lang="en-US" sz="800" b="1">
                          <a:solidFill>
                            <a:srgbClr val="FFFFFF"/>
                          </a:solidFill>
                          <a:effectLst/>
                          <a:latin typeface="Calibri" charset="0"/>
                          <a:ea typeface="Calibri" charset="0"/>
                          <a:cs typeface="Calibri" charset="0"/>
                        </a:rPr>
                        <a:t>Principle</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a:solidFill>
                            <a:srgbClr val="FFFFFF"/>
                          </a:solidFill>
                          <a:effectLst/>
                          <a:latin typeface="Calibri" charset="0"/>
                          <a:ea typeface="Calibri" charset="0"/>
                          <a:cs typeface="Calibri" charset="0"/>
                        </a:rPr>
                        <a:t>Committment</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dirty="0">
                          <a:solidFill>
                            <a:srgbClr val="FFFFFF"/>
                          </a:solidFill>
                          <a:effectLst/>
                          <a:latin typeface="Calibri" charset="0"/>
                          <a:ea typeface="Calibri" charset="0"/>
                          <a:cs typeface="Calibri" charset="0"/>
                        </a:rPr>
                        <a:t>Systems and Principles</a:t>
                      </a: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c>
                  <a:txBody>
                    <a:bodyPr/>
                    <a:lstStyle/>
                    <a:p>
                      <a:r>
                        <a:rPr lang="en-US" sz="800" b="1">
                          <a:solidFill>
                            <a:srgbClr val="FFFFFF"/>
                          </a:solidFill>
                          <a:effectLst/>
                          <a:latin typeface="Calibri" charset="0"/>
                          <a:ea typeface="Calibri" charset="0"/>
                          <a:cs typeface="Calibri" charset="0"/>
                        </a:rPr>
                        <a:t>Services</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7DA2"/>
                    </a:solidFill>
                  </a:tcPr>
                </a:tc>
              </a:tr>
              <a:tr h="245424">
                <a:tc>
                  <a:txBody>
                    <a:bodyPr/>
                    <a:lstStyle/>
                    <a:p>
                      <a:r>
                        <a:rPr lang="en-US" sz="800" b="1">
                          <a:solidFill>
                            <a:srgbClr val="FFFFFF"/>
                          </a:solidFill>
                          <a:effectLst/>
                          <a:latin typeface="Calibri" charset="0"/>
                          <a:ea typeface="Calibri" charset="0"/>
                          <a:cs typeface="Calibri" charset="0"/>
                        </a:rPr>
                        <a:t>Human Rights</a:t>
                      </a: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dirty="0">
                          <a:effectLst/>
                          <a:latin typeface="Calibri" charset="0"/>
                          <a:ea typeface="Calibri" charset="0"/>
                          <a:cs typeface="Calibri" charset="0"/>
                        </a:rPr>
                        <a:t/>
                      </a:r>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dirty="0">
                          <a:effectLst/>
                          <a:latin typeface="Calibri" charset="0"/>
                          <a:ea typeface="Calibri" charset="0"/>
                          <a:cs typeface="Calibri" charset="0"/>
                        </a:rPr>
                        <a:t/>
                      </a:r>
                      <a:br>
                        <a:rPr lang="en-US" sz="800" dirty="0">
                          <a:effectLst/>
                          <a:latin typeface="Calibri" charset="0"/>
                          <a:ea typeface="Calibri" charset="0"/>
                          <a:cs typeface="Calibri" charset="0"/>
                        </a:rPr>
                      </a:br>
                      <a:endParaRPr lang="en-US" sz="8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c>
                  <a:txBody>
                    <a:bodyPr/>
                    <a:lstStyle/>
                    <a:p>
                      <a:r>
                        <a:rPr lang="en-US" sz="800">
                          <a:effectLst/>
                          <a:latin typeface="Calibri" charset="0"/>
                          <a:ea typeface="Calibri" charset="0"/>
                          <a:cs typeface="Calibri" charset="0"/>
                        </a:rPr>
                        <a:t/>
                      </a:r>
                      <a:br>
                        <a:rPr lang="en-US" sz="800">
                          <a:effectLst/>
                          <a:latin typeface="Calibri" charset="0"/>
                          <a:ea typeface="Calibri" charset="0"/>
                          <a:cs typeface="Calibri" charset="0"/>
                        </a:rPr>
                      </a:br>
                      <a:endParaRPr lang="en-US" sz="8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4B3DF"/>
                    </a:solidFill>
                  </a:tcPr>
                </a:tc>
              </a:tr>
              <a:tr h="2037914">
                <a:tc>
                  <a:txBody>
                    <a:bodyPr/>
                    <a:lstStyle/>
                    <a:p>
                      <a:r>
                        <a:rPr lang="en-US" sz="1000" dirty="0">
                          <a:solidFill>
                            <a:srgbClr val="000000"/>
                          </a:solidFill>
                          <a:effectLst/>
                          <a:latin typeface="Calibri" charset="0"/>
                          <a:ea typeface="Calibri" charset="0"/>
                          <a:cs typeface="Calibri" charset="0"/>
                        </a:rPr>
                        <a:t>1. Businesses should support and respect the protection of internationally proclaimed human rights; </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2. and make sure that they are not complicit in human rights abuses. </a:t>
                      </a:r>
                      <a:endParaRPr lang="en-US" sz="1000" dirty="0">
                        <a:effectLst/>
                        <a:latin typeface="Calibri" charset="0"/>
                        <a:ea typeface="Calibri" charset="0"/>
                        <a:cs typeface="Calibri" charset="0"/>
                      </a:endParaRPr>
                    </a:p>
                    <a:p>
                      <a:r>
                        <a:rPr lang="en-US" sz="1000" dirty="0">
                          <a:solidFill>
                            <a:srgbClr val="1D1B1B"/>
                          </a:solidFill>
                          <a:effectLst/>
                          <a:latin typeface="Calibri" charset="0"/>
                          <a:ea typeface="Calibri" charset="0"/>
                          <a:cs typeface="Calibri" charset="0"/>
                        </a:rPr>
                        <a:t/>
                      </a:r>
                      <a:br>
                        <a:rPr lang="en-US" sz="1000" dirty="0">
                          <a:solidFill>
                            <a:srgbClr val="1D1B1B"/>
                          </a:solidFill>
                          <a:effectLst/>
                          <a:latin typeface="Calibri" charset="0"/>
                          <a:ea typeface="Calibri" charset="0"/>
                          <a:cs typeface="Calibri" charset="0"/>
                        </a:rPr>
                      </a:br>
                      <a:endParaRPr lang="en-US" sz="1000" dirty="0">
                        <a:solidFill>
                          <a:srgbClr val="1D1B1B"/>
                        </a:solidFill>
                        <a:effectLst/>
                        <a:latin typeface="Calibri" charset="0"/>
                        <a:ea typeface="Calibri" charset="0"/>
                        <a:cs typeface="Calibri" charset="0"/>
                      </a:endParaRPr>
                    </a:p>
                    <a:p>
                      <a:r>
                        <a:rPr lang="en-US" sz="1000" dirty="0">
                          <a:effectLst/>
                          <a:latin typeface="Calibri" charset="0"/>
                          <a:ea typeface="Calibri" charset="0"/>
                          <a:cs typeface="Calibri" charset="0"/>
                        </a:rPr>
                        <a:t/>
                      </a:r>
                      <a:br>
                        <a:rPr lang="en-US" sz="1000" dirty="0">
                          <a:effectLst/>
                          <a:latin typeface="Calibri" charset="0"/>
                          <a:ea typeface="Calibri" charset="0"/>
                          <a:cs typeface="Calibri" charset="0"/>
                        </a:rPr>
                      </a:b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GPM Global, our partners and suppliers recognize that human rights are an integral part of corporate citizenship.  We respect, support and advocate the Universal Declaration of Human Rights and the Guiding Principles on Business and Human Rights: Implementing the United Nations' Protect, Respect and Remedy Framework’. </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r>
                        <a:rPr lang="en-US" sz="1000" dirty="0">
                          <a:solidFill>
                            <a:srgbClr val="000000"/>
                          </a:solidFill>
                          <a:effectLst/>
                          <a:latin typeface="Calibri" charset="0"/>
                          <a:ea typeface="Calibri" charset="0"/>
                          <a:cs typeface="Calibri" charset="0"/>
                        </a:rPr>
                        <a:t>GPM Global has a Human Rights Statement, in line with international best practice.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5"/>
                        </a:rPr>
                        <a:t>GPM Global Supplier and Partner Code of Conduct</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3479">
                <a:tc>
                  <a:txBody>
                    <a:bodyPr/>
                    <a:lstStyle/>
                    <a:p>
                      <a:r>
                        <a:rPr lang="en-US" sz="1000" b="1">
                          <a:solidFill>
                            <a:srgbClr val="FFFFFF"/>
                          </a:solidFill>
                          <a:effectLst/>
                          <a:latin typeface="Calibri" charset="0"/>
                          <a:ea typeface="Calibri" charset="0"/>
                          <a:cs typeface="Calibri" charset="0"/>
                        </a:rPr>
                        <a:t>Labor Standards</a:t>
                      </a: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effectLst/>
                          <a:latin typeface="Calibri" charset="0"/>
                          <a:ea typeface="Calibri" charset="0"/>
                          <a:cs typeface="Calibri" charset="0"/>
                        </a:rPr>
                        <a:t/>
                      </a:r>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solidFill>
                            <a:schemeClr val="tx2"/>
                          </a:solidFill>
                          <a:effectLst/>
                          <a:latin typeface="Calibri" charset="0"/>
                          <a:ea typeface="Calibri" charset="0"/>
                          <a:cs typeface="Calibri" charset="0"/>
                        </a:rPr>
                        <a:t/>
                      </a:r>
                      <a:br>
                        <a:rPr lang="en-US" sz="1000">
                          <a:solidFill>
                            <a:schemeClr val="tx2"/>
                          </a:solidFill>
                          <a:effectLst/>
                          <a:latin typeface="Calibri" charset="0"/>
                          <a:ea typeface="Calibri" charset="0"/>
                          <a:cs typeface="Calibri" charset="0"/>
                        </a:rPr>
                      </a:br>
                      <a:endParaRPr lang="en-US" sz="100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c>
                  <a:txBody>
                    <a:bodyPr/>
                    <a:lstStyle/>
                    <a:p>
                      <a:r>
                        <a:rPr lang="en-US" sz="1000">
                          <a:effectLst/>
                          <a:latin typeface="Calibri" charset="0"/>
                          <a:ea typeface="Calibri" charset="0"/>
                          <a:cs typeface="Calibri" charset="0"/>
                        </a:rPr>
                        <a:t/>
                      </a:r>
                      <a:br>
                        <a:rPr lang="en-US" sz="1000">
                          <a:effectLst/>
                          <a:latin typeface="Calibri" charset="0"/>
                          <a:ea typeface="Calibri" charset="0"/>
                          <a:cs typeface="Calibri" charset="0"/>
                        </a:rPr>
                      </a:br>
                      <a:endParaRPr lang="en-US" sz="100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99BC9"/>
                    </a:solidFill>
                  </a:tcPr>
                </a:tc>
              </a:tr>
              <a:tr h="2160670">
                <a:tc>
                  <a:txBody>
                    <a:bodyPr/>
                    <a:lstStyle/>
                    <a:p>
                      <a:r>
                        <a:rPr lang="en-US" sz="1000" dirty="0" smtClean="0">
                          <a:solidFill>
                            <a:srgbClr val="000000"/>
                          </a:solidFill>
                          <a:effectLst/>
                          <a:latin typeface="Calibri" charset="0"/>
                          <a:ea typeface="Calibri" charset="0"/>
                          <a:cs typeface="Calibri" charset="0"/>
                        </a:rPr>
                        <a:t>3. </a:t>
                      </a:r>
                      <a:r>
                        <a:rPr lang="en-US" sz="1000" dirty="0">
                          <a:solidFill>
                            <a:srgbClr val="000000"/>
                          </a:solidFill>
                          <a:effectLst/>
                          <a:latin typeface="Calibri" charset="0"/>
                          <a:ea typeface="Calibri" charset="0"/>
                          <a:cs typeface="Calibri" charset="0"/>
                        </a:rPr>
                        <a:t>Businesses should uphold the freedom of association and the effective recognition of the right to collective bargaining;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4. the elimination of all forms of forced and compulsory labor;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5. the effective abolition of child labor; </a:t>
                      </a:r>
                      <a:endParaRPr lang="en-US" sz="1000" dirty="0">
                        <a:effectLst/>
                        <a:latin typeface="Calibri" charset="0"/>
                        <a:ea typeface="Calibri" charset="0"/>
                        <a:cs typeface="Calibri" charset="0"/>
                      </a:endParaRPr>
                    </a:p>
                  </a:txBody>
                  <a:tcPr marL="8665" marR="86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dirty="0">
                          <a:solidFill>
                            <a:srgbClr val="000000"/>
                          </a:solidFill>
                          <a:effectLst/>
                          <a:latin typeface="Calibri" charset="0"/>
                          <a:ea typeface="Calibri" charset="0"/>
                          <a:cs typeface="Calibri" charset="0"/>
                        </a:rPr>
                        <a:t>GPM Global, our partners and suppliers do not use forced, compulsory or child labor. </a:t>
                      </a:r>
                      <a:br>
                        <a:rPr lang="en-US" sz="1000" dirty="0">
                          <a:solidFill>
                            <a:srgbClr val="000000"/>
                          </a:solidFill>
                          <a:effectLst/>
                          <a:latin typeface="Calibri" charset="0"/>
                          <a:ea typeface="Calibri" charset="0"/>
                          <a:cs typeface="Calibri" charset="0"/>
                        </a:rPr>
                      </a:b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GPM Global, our partners and suppliers support freedom of association and recognize the right to collective bargaining. </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Font typeface="Arial" charset="0"/>
                        <a:buChar char="•"/>
                      </a:pPr>
                      <a:r>
                        <a:rPr lang="en-US" sz="1000" u="sng" dirty="0">
                          <a:solidFill>
                            <a:schemeClr val="tx2"/>
                          </a:solidFill>
                          <a:effectLst/>
                          <a:latin typeface="Calibri" charset="0"/>
                          <a:ea typeface="Calibri" charset="0"/>
                          <a:cs typeface="Calibri" charset="0"/>
                          <a:hlinkClick r:id="rId3"/>
                        </a:rPr>
                        <a:t>GPM Global Human Rights Statement</a:t>
                      </a:r>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4"/>
                        </a:rPr>
                        <a:t>GPM Global Core Principles</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6"/>
                        </a:rPr>
                        <a:t>The GPM Global P5 Standard for Sustainability in Project Management</a:t>
                      </a:r>
                      <a:endParaRPr lang="en-US" sz="1000" dirty="0">
                        <a:solidFill>
                          <a:schemeClr val="tx2"/>
                        </a:solidFill>
                        <a:effectLst/>
                        <a:latin typeface="Calibri" charset="0"/>
                        <a:ea typeface="Calibri" charset="0"/>
                        <a:cs typeface="Calibri" charset="0"/>
                      </a:endParaRPr>
                    </a:p>
                    <a:p>
                      <a:r>
                        <a:rPr lang="en-US" sz="1000" dirty="0">
                          <a:solidFill>
                            <a:schemeClr val="tx2"/>
                          </a:solidFill>
                          <a:effectLst/>
                          <a:latin typeface="Calibri" charset="0"/>
                          <a:ea typeface="Calibri" charset="0"/>
                          <a:cs typeface="Calibri" charset="0"/>
                        </a:rPr>
                        <a:t/>
                      </a:r>
                      <a:br>
                        <a:rPr lang="en-US" sz="1000" dirty="0">
                          <a:solidFill>
                            <a:schemeClr val="tx2"/>
                          </a:solidFill>
                          <a:effectLst/>
                          <a:latin typeface="Calibri" charset="0"/>
                          <a:ea typeface="Calibri" charset="0"/>
                          <a:cs typeface="Calibri" charset="0"/>
                        </a:rPr>
                      </a:br>
                      <a:endParaRPr lang="en-US" sz="1000" dirty="0">
                        <a:solidFill>
                          <a:schemeClr val="tx2"/>
                        </a:solidFill>
                        <a:effectLst/>
                        <a:latin typeface="Calibri" charset="0"/>
                        <a:ea typeface="Calibri" charset="0"/>
                        <a:cs typeface="Calibri" charset="0"/>
                      </a:endParaRPr>
                    </a:p>
                    <a:p>
                      <a:pPr>
                        <a:buFont typeface="Arial" charset="0"/>
                        <a:buChar char="•"/>
                      </a:pPr>
                      <a:r>
                        <a:rPr lang="en-US" sz="1000" u="sng" dirty="0">
                          <a:solidFill>
                            <a:schemeClr val="tx2"/>
                          </a:solidFill>
                          <a:effectLst/>
                          <a:latin typeface="Calibri" charset="0"/>
                          <a:ea typeface="Calibri" charset="0"/>
                          <a:cs typeface="Calibri" charset="0"/>
                          <a:hlinkClick r:id="rId7"/>
                        </a:rPr>
                        <a:t>The GPM Reference Guide to Sustainability in Project Management</a:t>
                      </a:r>
                      <a:endParaRPr lang="en-US" sz="1000" dirty="0">
                        <a:solidFill>
                          <a:schemeClr val="tx2"/>
                        </a:solidFill>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dirty="0">
                          <a:solidFill>
                            <a:srgbClr val="000000"/>
                          </a:solidFill>
                          <a:effectLst/>
                          <a:latin typeface="Calibri" charset="0"/>
                          <a:ea typeface="Calibri" charset="0"/>
                          <a:cs typeface="Calibri" charset="0"/>
                        </a:rPr>
                        <a:t>Portfolio, Program, &amp; Project Management Sustainability and Materiality Assessments (PSM3)</a:t>
                      </a:r>
                      <a:endParaRPr lang="en-US" sz="1000" dirty="0">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
                      </a:r>
                      <a:br>
                        <a:rPr lang="en-US" sz="1000" dirty="0">
                          <a:solidFill>
                            <a:srgbClr val="000000"/>
                          </a:solidFill>
                          <a:effectLst/>
                          <a:latin typeface="Calibri" charset="0"/>
                          <a:ea typeface="Calibri" charset="0"/>
                          <a:cs typeface="Calibri" charset="0"/>
                        </a:rPr>
                      </a:br>
                      <a:endParaRPr lang="en-US" sz="1000" dirty="0">
                        <a:solidFill>
                          <a:srgbClr val="000000"/>
                        </a:solidFill>
                        <a:effectLst/>
                        <a:latin typeface="Calibri" charset="0"/>
                        <a:ea typeface="Calibri" charset="0"/>
                        <a:cs typeface="Calibri" charset="0"/>
                      </a:endParaRPr>
                    </a:p>
                    <a:p>
                      <a:r>
                        <a:rPr lang="en-US" sz="1000" dirty="0">
                          <a:solidFill>
                            <a:srgbClr val="000000"/>
                          </a:solidFill>
                          <a:effectLst/>
                          <a:latin typeface="Calibri" charset="0"/>
                          <a:ea typeface="Calibri" charset="0"/>
                          <a:cs typeface="Calibri" charset="0"/>
                        </a:rPr>
                        <a:t>Projects integrating Sustainable Methods (</a:t>
                      </a:r>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Project Methodology</a:t>
                      </a:r>
                      <a:endParaRPr lang="en-US" sz="1000" dirty="0">
                        <a:effectLst/>
                        <a:latin typeface="Calibri" charset="0"/>
                        <a:ea typeface="Calibri" charset="0"/>
                        <a:cs typeface="Calibri" charset="0"/>
                      </a:endParaRPr>
                    </a:p>
                    <a:p>
                      <a:endParaRPr lang="en-US" sz="1000" dirty="0">
                        <a:solidFill>
                          <a:srgbClr val="000000"/>
                        </a:solidFill>
                        <a:effectLst/>
                        <a:latin typeface="Calibri" charset="0"/>
                        <a:ea typeface="Calibri" charset="0"/>
                        <a:cs typeface="Calibri" charset="0"/>
                      </a:endParaRPr>
                    </a:p>
                    <a:p>
                      <a:r>
                        <a:rPr lang="en-US" sz="1000" dirty="0" err="1">
                          <a:solidFill>
                            <a:srgbClr val="000000"/>
                          </a:solidFill>
                          <a:effectLst/>
                          <a:latin typeface="Calibri" charset="0"/>
                          <a:ea typeface="Calibri" charset="0"/>
                          <a:cs typeface="Calibri" charset="0"/>
                        </a:rPr>
                        <a:t>PRiSM</a:t>
                      </a:r>
                      <a:r>
                        <a:rPr lang="en-US" sz="1000" dirty="0">
                          <a:solidFill>
                            <a:srgbClr val="000000"/>
                          </a:solidFill>
                          <a:effectLst/>
                          <a:latin typeface="Calibri" charset="0"/>
                          <a:ea typeface="Calibri" charset="0"/>
                          <a:cs typeface="Calibri" charset="0"/>
                        </a:rPr>
                        <a:t> Training</a:t>
                      </a:r>
                      <a:endParaRPr lang="en-US" sz="1000" dirty="0">
                        <a:effectLst/>
                        <a:latin typeface="Calibri" charset="0"/>
                        <a:ea typeface="Calibri" charset="0"/>
                        <a:cs typeface="Calibri" charset="0"/>
                      </a:endParaRPr>
                    </a:p>
                  </a:txBody>
                  <a:tcPr marL="6932" marR="6932" marT="6932" marB="69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1" name="TextBox 10"/>
          <p:cNvSpPr txBox="1"/>
          <p:nvPr/>
        </p:nvSpPr>
        <p:spPr>
          <a:xfrm>
            <a:off x="762000" y="6206136"/>
            <a:ext cx="7095853" cy="307777"/>
          </a:xfrm>
          <a:prstGeom prst="rect">
            <a:avLst/>
          </a:prstGeom>
          <a:noFill/>
        </p:spPr>
        <p:txBody>
          <a:bodyPr wrap="none" rtlCol="0">
            <a:spAutoFit/>
          </a:bodyPr>
          <a:lstStyle/>
          <a:p>
            <a:r>
              <a:rPr lang="en-US" sz="1400" dirty="0"/>
              <a:t>https://</a:t>
            </a:r>
            <a:r>
              <a:rPr lang="en-US" sz="1400" dirty="0" err="1"/>
              <a:t>www.unglobalcompact.org</a:t>
            </a:r>
            <a:r>
              <a:rPr lang="en-US" sz="1400" dirty="0"/>
              <a:t>/participation/report/cop/create-and-submit/detail/202031</a:t>
            </a:r>
          </a:p>
        </p:txBody>
      </p:sp>
    </p:spTree>
    <p:extLst>
      <p:ext uri="{BB962C8B-B14F-4D97-AF65-F5344CB8AC3E}">
        <p14:creationId xmlns:p14="http://schemas.microsoft.com/office/powerpoint/2010/main" xmlns="" val="1325991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448550" cy="854075"/>
          </a:xfrm>
        </p:spPr>
        <p:txBody>
          <a:bodyPr>
            <a:normAutofit/>
          </a:bodyPr>
          <a:lstStyle/>
          <a:p>
            <a:r>
              <a:rPr lang="en-US" dirty="0" smtClean="0"/>
              <a:t>Corporations get it (sort of).</a:t>
            </a:r>
            <a:endParaRPr lang="en-US" b="1" dirty="0"/>
          </a:p>
        </p:txBody>
      </p:sp>
      <p:sp>
        <p:nvSpPr>
          <p:cNvPr id="3" name="TextBox 2"/>
          <p:cNvSpPr txBox="1"/>
          <p:nvPr/>
        </p:nvSpPr>
        <p:spPr>
          <a:xfrm>
            <a:off x="160511" y="1752600"/>
            <a:ext cx="8602489" cy="4431983"/>
          </a:xfrm>
          <a:prstGeom prst="rect">
            <a:avLst/>
          </a:prstGeom>
          <a:noFill/>
        </p:spPr>
        <p:txBody>
          <a:bodyPr wrap="square" rtlCol="0">
            <a:spAutoFit/>
          </a:bodyPr>
          <a:lstStyle/>
          <a:p>
            <a:pPr marL="285750" indent="-285750">
              <a:buFont typeface="Arial" charset="0"/>
              <a:buChar char="•"/>
            </a:pPr>
            <a:r>
              <a:rPr lang="en-US" sz="2400" b="1" dirty="0" smtClean="0"/>
              <a:t>The UN Global Compact comprises of 8,000 companies +4,000 non-businesses </a:t>
            </a:r>
          </a:p>
          <a:p>
            <a:pPr marL="742950" lvl="1" indent="-285750">
              <a:buFont typeface="Arial" charset="0"/>
              <a:buChar char="•"/>
            </a:pPr>
            <a:r>
              <a:rPr lang="en-US" sz="2400" dirty="0" smtClean="0"/>
              <a:t>All must communicate on progress of HOW they put the ten principles into practice.</a:t>
            </a:r>
          </a:p>
          <a:p>
            <a:pPr marL="742950" lvl="1" indent="-285750">
              <a:buFont typeface="Arial" charset="0"/>
              <a:buChar char="•"/>
            </a:pPr>
            <a:r>
              <a:rPr lang="en-US" sz="2400" dirty="0" smtClean="0"/>
              <a:t>(almost) none of them see the materiality of projects to their strategy.  </a:t>
            </a:r>
          </a:p>
          <a:p>
            <a:pPr marL="742950" lvl="1" indent="-285750">
              <a:buFont typeface="Arial" charset="0"/>
              <a:buChar char="•"/>
            </a:pPr>
            <a:r>
              <a:rPr lang="en-US" sz="2400" dirty="0" smtClean="0"/>
              <a:t>50% are delisted for not reporting.</a:t>
            </a:r>
          </a:p>
          <a:p>
            <a:pPr lvl="1"/>
            <a:endParaRPr lang="en-US" sz="2400" dirty="0" smtClean="0"/>
          </a:p>
          <a:p>
            <a:pPr marL="285750" indent="-285750">
              <a:buFont typeface="Arial" charset="0"/>
              <a:buChar char="•"/>
            </a:pPr>
            <a:r>
              <a:rPr lang="en-US" sz="2400" b="1" dirty="0" smtClean="0"/>
              <a:t>The Global Reporting Initiative </a:t>
            </a:r>
          </a:p>
          <a:p>
            <a:pPr marL="742950" lvl="1" indent="-285750">
              <a:buFont typeface="Arial" charset="0"/>
              <a:buChar char="•"/>
            </a:pPr>
            <a:r>
              <a:rPr lang="en-US" sz="2400" dirty="0" smtClean="0"/>
              <a:t>2015 saw a 28% increase in reports compared to 2014 with a total of 19,192 as of July</a:t>
            </a:r>
          </a:p>
          <a:p>
            <a:pPr marL="285750" indent="-285750">
              <a:buFont typeface="Arial" charset="0"/>
              <a:buChar char="•"/>
            </a:pPr>
            <a:endParaRPr lang="en-US" dirty="0"/>
          </a:p>
        </p:txBody>
      </p:sp>
    </p:spTree>
    <p:extLst>
      <p:ext uri="{BB962C8B-B14F-4D97-AF65-F5344CB8AC3E}">
        <p14:creationId xmlns:p14="http://schemas.microsoft.com/office/powerpoint/2010/main" xmlns="" val="4443081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a:t>
            </a:r>
            <a:endParaRPr lang="en-US" dirty="0"/>
          </a:p>
        </p:txBody>
      </p:sp>
      <p:pic>
        <p:nvPicPr>
          <p:cNvPr id="4" name="12455614_1514773342156096_1106504108_n.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628650" y="1593850"/>
            <a:ext cx="7886700" cy="4437063"/>
          </a:xfrm>
        </p:spPr>
      </p:pic>
      <p:sp>
        <p:nvSpPr>
          <p:cNvPr id="3" name="TextBox 2"/>
          <p:cNvSpPr txBox="1"/>
          <p:nvPr/>
        </p:nvSpPr>
        <p:spPr>
          <a:xfrm>
            <a:off x="7467600" y="6053816"/>
            <a:ext cx="700833" cy="369332"/>
          </a:xfrm>
          <a:prstGeom prst="rect">
            <a:avLst/>
          </a:prstGeom>
          <a:noFill/>
        </p:spPr>
        <p:txBody>
          <a:bodyPr wrap="none" rtlCol="0">
            <a:spAutoFit/>
          </a:bodyPr>
          <a:lstStyle/>
          <a:p>
            <a:r>
              <a:rPr lang="en-US" dirty="0" smtClean="0"/>
              <a:t>video</a:t>
            </a:r>
            <a:endParaRPr lang="en-US" dirty="0"/>
          </a:p>
        </p:txBody>
      </p:sp>
    </p:spTree>
    <p:extLst>
      <p:ext uri="{BB962C8B-B14F-4D97-AF65-F5344CB8AC3E}">
        <p14:creationId xmlns:p14="http://schemas.microsoft.com/office/powerpoint/2010/main" xmlns="" val="1148685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Climate Change</a:t>
            </a:r>
            <a:endParaRPr lang="en-US" dirty="0"/>
          </a:p>
        </p:txBody>
      </p:sp>
      <p:sp>
        <p:nvSpPr>
          <p:cNvPr id="3" name="Content Placeholder 2"/>
          <p:cNvSpPr>
            <a:spLocks noGrp="1"/>
          </p:cNvSpPr>
          <p:nvPr>
            <p:ph idx="1"/>
          </p:nvPr>
        </p:nvSpPr>
        <p:spPr>
          <a:xfrm>
            <a:off x="533400" y="1219200"/>
            <a:ext cx="8362950" cy="5181600"/>
          </a:xfrm>
        </p:spPr>
        <p:txBody>
          <a:bodyPr>
            <a:noAutofit/>
          </a:bodyPr>
          <a:lstStyle/>
          <a:p>
            <a:pPr lvl="0"/>
            <a:r>
              <a:rPr lang="en-US" sz="1600" dirty="0">
                <a:latin typeface="Calibri" charset="0"/>
                <a:ea typeface="Calibri" charset="0"/>
                <a:cs typeface="Calibri" charset="0"/>
              </a:rPr>
              <a:t>From 1880 to 2012, average global temperature increased by 0.85°C. To put this into perspective, for each 1 degree of temperature increase, grain yields decline by about 5 per cent. Maize, wheat and other major crops have experienced significant yield reductions at the global level of 40 megatons per year between 1981 and 2002 due to a warmer climate.</a:t>
            </a:r>
          </a:p>
          <a:p>
            <a:pPr lvl="0"/>
            <a:r>
              <a:rPr lang="en-US" sz="1600" dirty="0">
                <a:latin typeface="Calibri" charset="0"/>
                <a:ea typeface="Calibri" charset="0"/>
                <a:cs typeface="Calibri" charset="0"/>
              </a:rPr>
              <a:t>Oceans have warmed, the amounts of snow and ice have diminished and sea level has risen. From 1901 to 2010, the global average sea level rose by 19 cm as oceans expanded due to warming and ice melted. The Arctic’s sea ice extent has shrunk in every successive decade since 1979, with 1.07 million km² of ice loss every decade</a:t>
            </a:r>
          </a:p>
          <a:p>
            <a:pPr lvl="0"/>
            <a:r>
              <a:rPr lang="en-US" sz="1600" dirty="0">
                <a:latin typeface="Calibri" charset="0"/>
                <a:ea typeface="Calibri" charset="0"/>
                <a:cs typeface="Calibri" charset="0"/>
              </a:rPr>
              <a:t>Given current concentrations and on-going emissions of greenhouse gases, it is likely that by the end of this century, the increase in global temperature will exceed 1.5°C compared to 1850 to 1900 for all but one scenario. The world’s oceans will warm and ice melt will continue. Average sea level rise is predicted as 24 – 30cm by 2065 and 40-63cm by 2100. Most aspects of climate change will persist for many centuries even if emissions are stopped</a:t>
            </a:r>
          </a:p>
          <a:p>
            <a:pPr lvl="0"/>
            <a:r>
              <a:rPr lang="en-US" sz="1600" dirty="0">
                <a:latin typeface="Calibri" charset="0"/>
                <a:ea typeface="Calibri" charset="0"/>
                <a:cs typeface="Calibri" charset="0"/>
              </a:rPr>
              <a:t>Global emissions of carbon dioxide (CO2) have increased by almost 50 per cent since 1990</a:t>
            </a:r>
          </a:p>
          <a:p>
            <a:pPr lvl="0"/>
            <a:r>
              <a:rPr lang="en-US" sz="1600" dirty="0">
                <a:latin typeface="Calibri" charset="0"/>
                <a:ea typeface="Calibri" charset="0"/>
                <a:cs typeface="Calibri" charset="0"/>
              </a:rPr>
              <a:t>Emissions grew more quickly between 2000 and 2010 than in each of the three previous decades</a:t>
            </a:r>
          </a:p>
          <a:p>
            <a:pPr lvl="0"/>
            <a:r>
              <a:rPr lang="en-US" sz="1600" dirty="0">
                <a:latin typeface="Calibri" charset="0"/>
                <a:ea typeface="Calibri" charset="0"/>
                <a:cs typeface="Calibri" charset="0"/>
              </a:rPr>
              <a:t>It is still possible, using a wide array of technological measures and changes in </a:t>
            </a:r>
            <a:r>
              <a:rPr lang="en-US" sz="1600" dirty="0" smtClean="0">
                <a:latin typeface="Calibri" charset="0"/>
                <a:ea typeface="Calibri" charset="0"/>
                <a:cs typeface="Calibri" charset="0"/>
              </a:rPr>
              <a:t>behavior, </a:t>
            </a:r>
            <a:r>
              <a:rPr lang="en-US" sz="1600" dirty="0">
                <a:latin typeface="Calibri" charset="0"/>
                <a:ea typeface="Calibri" charset="0"/>
                <a:cs typeface="Calibri" charset="0"/>
              </a:rPr>
              <a:t>to limit the increase in global mean temperature to two degrees Celsius above pre-industrial levels</a:t>
            </a:r>
          </a:p>
          <a:p>
            <a:pPr lvl="0"/>
            <a:r>
              <a:rPr lang="en-US" sz="1600" dirty="0">
                <a:latin typeface="Calibri" charset="0"/>
                <a:ea typeface="Calibri" charset="0"/>
                <a:cs typeface="Calibri" charset="0"/>
              </a:rPr>
              <a:t>Major institutional and technological change will give a better than even chance that global warming will not exceed this threshold</a:t>
            </a:r>
          </a:p>
          <a:p>
            <a:endParaRPr lang="en-US" sz="1600" dirty="0">
              <a:latin typeface="Calibri" charset="0"/>
              <a:ea typeface="Calibri" charset="0"/>
              <a:cs typeface="Calibri" charset="0"/>
            </a:endParaRPr>
          </a:p>
        </p:txBody>
      </p:sp>
    </p:spTree>
    <p:extLst>
      <p:ext uri="{BB962C8B-B14F-4D97-AF65-F5344CB8AC3E}">
        <p14:creationId xmlns:p14="http://schemas.microsoft.com/office/powerpoint/2010/main" xmlns="" val="17989775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257800" y="1066800"/>
            <a:ext cx="3738040" cy="52982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smtClean="0">
              <a:solidFill>
                <a:schemeClr val="tx1"/>
              </a:solidFill>
            </a:endParaRPr>
          </a:p>
          <a:p>
            <a:pPr algn="r"/>
            <a:endParaRPr lang="en-US" sz="1600" dirty="0">
              <a:solidFill>
                <a:schemeClr val="tx1"/>
              </a:solidFill>
            </a:endParaRPr>
          </a:p>
          <a:p>
            <a:pPr algn="r"/>
            <a:endParaRPr lang="en-US" sz="1600" dirty="0" smtClean="0">
              <a:solidFill>
                <a:schemeClr val="tx1"/>
              </a:solidFill>
            </a:endParaRPr>
          </a:p>
          <a:p>
            <a:pPr algn="r"/>
            <a:r>
              <a:rPr lang="en-US" sz="1600" dirty="0" smtClean="0">
                <a:solidFill>
                  <a:schemeClr val="tx1"/>
                </a:solidFill>
              </a:rPr>
              <a:t>Just </a:t>
            </a:r>
            <a:r>
              <a:rPr lang="en-US" sz="1600" dirty="0">
                <a:solidFill>
                  <a:schemeClr val="tx1"/>
                </a:solidFill>
              </a:rPr>
              <a:t>as we drive </a:t>
            </a:r>
            <a:r>
              <a:rPr lang="en-US" sz="1600" dirty="0" smtClean="0">
                <a:solidFill>
                  <a:schemeClr val="tx1"/>
                </a:solidFill>
              </a:rPr>
              <a:t>product innovations, we </a:t>
            </a:r>
            <a:r>
              <a:rPr lang="en-US" sz="1600" dirty="0">
                <a:solidFill>
                  <a:schemeClr val="tx1"/>
                </a:solidFill>
              </a:rPr>
              <a:t>also </a:t>
            </a:r>
            <a:r>
              <a:rPr lang="en-US" sz="1600" dirty="0" smtClean="0">
                <a:solidFill>
                  <a:schemeClr val="tx1"/>
                </a:solidFill>
              </a:rPr>
              <a:t>further develop </a:t>
            </a:r>
            <a:r>
              <a:rPr lang="en-US" sz="1600" dirty="0">
                <a:solidFill>
                  <a:schemeClr val="tx1"/>
                </a:solidFill>
              </a:rPr>
              <a:t>our </a:t>
            </a:r>
            <a:r>
              <a:rPr lang="en-US" sz="1600" dirty="0" smtClean="0">
                <a:solidFill>
                  <a:schemeClr val="tx1"/>
                </a:solidFill>
              </a:rPr>
              <a:t>own production processes</a:t>
            </a:r>
            <a:r>
              <a:rPr lang="en-US" sz="1600" dirty="0">
                <a:solidFill>
                  <a:schemeClr val="tx1"/>
                </a:solidFill>
              </a:rPr>
              <a:t>. Since </a:t>
            </a:r>
            <a:r>
              <a:rPr lang="en-US" sz="1600" dirty="0" smtClean="0">
                <a:solidFill>
                  <a:schemeClr val="tx1"/>
                </a:solidFill>
              </a:rPr>
              <a:t>1990, we </a:t>
            </a:r>
            <a:r>
              <a:rPr lang="en-US" sz="1600" dirty="0">
                <a:solidFill>
                  <a:schemeClr val="tx1"/>
                </a:solidFill>
              </a:rPr>
              <a:t>have reduced the greenhouse gas</a:t>
            </a:r>
          </a:p>
          <a:p>
            <a:pPr algn="r"/>
            <a:r>
              <a:rPr lang="en-US" sz="1600" dirty="0">
                <a:solidFill>
                  <a:schemeClr val="tx1"/>
                </a:solidFill>
              </a:rPr>
              <a:t>intensity of our production </a:t>
            </a:r>
            <a:r>
              <a:rPr lang="en-US" sz="1600" dirty="0" smtClean="0">
                <a:solidFill>
                  <a:schemeClr val="tx1"/>
                </a:solidFill>
              </a:rPr>
              <a:t>by 74</a:t>
            </a:r>
            <a:r>
              <a:rPr lang="en-US" sz="1600" dirty="0">
                <a:solidFill>
                  <a:schemeClr val="tx1"/>
                </a:solidFill>
              </a:rPr>
              <a:t>%.</a:t>
            </a:r>
          </a:p>
          <a:p>
            <a:pPr algn="r"/>
            <a:r>
              <a:rPr lang="en-US" sz="1600" dirty="0" smtClean="0">
                <a:solidFill>
                  <a:schemeClr val="tx1"/>
                </a:solidFill>
              </a:rPr>
              <a:t/>
            </a:r>
            <a:br>
              <a:rPr lang="en-US" sz="1600" dirty="0" smtClean="0">
                <a:solidFill>
                  <a:schemeClr val="tx1"/>
                </a:solidFill>
              </a:rPr>
            </a:br>
            <a:r>
              <a:rPr lang="en-US" sz="1600" dirty="0" smtClean="0">
                <a:solidFill>
                  <a:schemeClr val="tx1"/>
                </a:solidFill>
              </a:rPr>
              <a:t>In </a:t>
            </a:r>
            <a:r>
              <a:rPr lang="en-US" sz="1600" dirty="0">
                <a:solidFill>
                  <a:schemeClr val="tx1"/>
                </a:solidFill>
              </a:rPr>
              <a:t>order to continue on this path, </a:t>
            </a:r>
            <a:r>
              <a:rPr lang="en-US" sz="1600" dirty="0" smtClean="0">
                <a:solidFill>
                  <a:schemeClr val="tx1"/>
                </a:solidFill>
              </a:rPr>
              <a:t>we just </a:t>
            </a:r>
            <a:r>
              <a:rPr lang="en-US" sz="1600" dirty="0">
                <a:solidFill>
                  <a:schemeClr val="tx1"/>
                </a:solidFill>
              </a:rPr>
              <a:t>set ourselves the </a:t>
            </a:r>
            <a:r>
              <a:rPr lang="en-US" sz="1600" dirty="0" smtClean="0">
                <a:solidFill>
                  <a:schemeClr val="tx1"/>
                </a:solidFill>
              </a:rPr>
              <a:t>new corporate target </a:t>
            </a:r>
            <a:r>
              <a:rPr lang="en-US" sz="1600" dirty="0">
                <a:solidFill>
                  <a:schemeClr val="tx1"/>
                </a:solidFill>
              </a:rPr>
              <a:t>to </a:t>
            </a:r>
            <a:r>
              <a:rPr lang="en-US" sz="1600" dirty="0" smtClean="0">
                <a:solidFill>
                  <a:schemeClr val="tx1"/>
                </a:solidFill>
              </a:rPr>
              <a:t>implement energy efficiency management systems </a:t>
            </a:r>
            <a:r>
              <a:rPr lang="en-US" sz="1600" dirty="0">
                <a:solidFill>
                  <a:schemeClr val="tx1"/>
                </a:solidFill>
              </a:rPr>
              <a:t>at all </a:t>
            </a:r>
            <a:r>
              <a:rPr lang="en-US" sz="1600" dirty="0" smtClean="0">
                <a:solidFill>
                  <a:schemeClr val="tx1"/>
                </a:solidFill>
              </a:rPr>
              <a:t>our production sites by </a:t>
            </a:r>
            <a:r>
              <a:rPr lang="en-US" sz="1600" dirty="0">
                <a:solidFill>
                  <a:schemeClr val="tx1"/>
                </a:solidFill>
              </a:rPr>
              <a:t>2020. </a:t>
            </a:r>
            <a:r>
              <a:rPr lang="en-US" sz="1600" dirty="0" smtClean="0">
                <a:solidFill>
                  <a:schemeClr val="tx1"/>
                </a:solidFill>
              </a:rPr>
              <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smtClean="0">
                <a:solidFill>
                  <a:schemeClr val="tx1"/>
                </a:solidFill>
              </a:rPr>
              <a:t>However</a:t>
            </a:r>
            <a:r>
              <a:rPr lang="en-US" sz="1600" dirty="0">
                <a:solidFill>
                  <a:schemeClr val="tx1"/>
                </a:solidFill>
              </a:rPr>
              <a:t>, </a:t>
            </a:r>
            <a:r>
              <a:rPr lang="en-US" sz="1600" dirty="0" smtClean="0">
                <a:solidFill>
                  <a:schemeClr val="tx1"/>
                </a:solidFill>
              </a:rPr>
              <a:t>we have </a:t>
            </a:r>
            <a:r>
              <a:rPr lang="en-US" sz="1600" dirty="0">
                <a:solidFill>
                  <a:schemeClr val="tx1"/>
                </a:solidFill>
              </a:rPr>
              <a:t>to realize that the </a:t>
            </a:r>
            <a:r>
              <a:rPr lang="en-US" sz="1600" dirty="0" smtClean="0">
                <a:solidFill>
                  <a:schemeClr val="tx1"/>
                </a:solidFill>
              </a:rPr>
              <a:t>technological improvement </a:t>
            </a:r>
            <a:r>
              <a:rPr lang="en-US" sz="1600" dirty="0">
                <a:solidFill>
                  <a:schemeClr val="tx1"/>
                </a:solidFill>
              </a:rPr>
              <a:t>of existing processes </a:t>
            </a:r>
            <a:r>
              <a:rPr lang="en-US" sz="1600" dirty="0" smtClean="0">
                <a:solidFill>
                  <a:schemeClr val="tx1"/>
                </a:solidFill>
              </a:rPr>
              <a:t>has physical </a:t>
            </a:r>
            <a:r>
              <a:rPr lang="en-US" sz="1600" dirty="0">
                <a:solidFill>
                  <a:schemeClr val="tx1"/>
                </a:solidFill>
              </a:rPr>
              <a:t>limits. </a:t>
            </a:r>
            <a:r>
              <a:rPr lang="en-US" sz="1600" dirty="0" smtClean="0">
                <a:solidFill>
                  <a:schemeClr val="tx1"/>
                </a:solidFill>
              </a:rPr>
              <a:t>That is </a:t>
            </a:r>
            <a:r>
              <a:rPr lang="en-US" sz="1600" dirty="0">
                <a:solidFill>
                  <a:schemeClr val="tx1"/>
                </a:solidFill>
              </a:rPr>
              <a:t>why we are </a:t>
            </a:r>
            <a:r>
              <a:rPr lang="en-US" sz="1600" dirty="0" smtClean="0">
                <a:solidFill>
                  <a:schemeClr val="tx1"/>
                </a:solidFill>
              </a:rPr>
              <a:t>also looking </a:t>
            </a:r>
            <a:r>
              <a:rPr lang="en-US" sz="1600" dirty="0">
                <a:solidFill>
                  <a:schemeClr val="tx1"/>
                </a:solidFill>
              </a:rPr>
              <a:t>for disruptive innovations for </a:t>
            </a:r>
            <a:r>
              <a:rPr lang="en-US" sz="1600" dirty="0" smtClean="0">
                <a:solidFill>
                  <a:schemeClr val="tx1"/>
                </a:solidFill>
              </a:rPr>
              <a:t>our production </a:t>
            </a:r>
            <a:r>
              <a:rPr lang="en-US" sz="1600" dirty="0">
                <a:solidFill>
                  <a:schemeClr val="tx1"/>
                </a:solidFill>
              </a:rPr>
              <a:t>processes. </a:t>
            </a:r>
          </a:p>
        </p:txBody>
      </p:sp>
      <p:sp>
        <p:nvSpPr>
          <p:cNvPr id="2" name="Title 1"/>
          <p:cNvSpPr>
            <a:spLocks noGrp="1"/>
          </p:cNvSpPr>
          <p:nvPr>
            <p:ph type="title"/>
          </p:nvPr>
        </p:nvSpPr>
        <p:spPr>
          <a:xfrm>
            <a:off x="381000" y="212725"/>
            <a:ext cx="5486400" cy="854075"/>
          </a:xfrm>
        </p:spPr>
        <p:txBody>
          <a:bodyPr>
            <a:normAutofit fontScale="90000"/>
          </a:bodyPr>
          <a:lstStyle/>
          <a:p>
            <a:r>
              <a:rPr lang="en-US" dirty="0" smtClean="0"/>
              <a:t>Executives on Climate Change</a:t>
            </a:r>
            <a:endParaRPr lang="en-US" dirty="0"/>
          </a:p>
        </p:txBody>
      </p:sp>
      <p:graphicFrame>
        <p:nvGraphicFramePr>
          <p:cNvPr id="10" name="Content Placeholder 9"/>
          <p:cNvGraphicFramePr>
            <a:graphicFrameLocks noGrp="1"/>
          </p:cNvGraphicFramePr>
          <p:nvPr>
            <p:ph idx="1"/>
            <p:extLst/>
          </p:nvPr>
        </p:nvGraphicFramePr>
        <p:xfrm>
          <a:off x="228601" y="1066800"/>
          <a:ext cx="4951164" cy="5374481"/>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stretch>
            <a:fillRect/>
          </a:stretch>
        </p:blipFill>
        <p:spPr>
          <a:xfrm>
            <a:off x="8077200" y="990600"/>
            <a:ext cx="662144" cy="855791"/>
          </a:xfrm>
          <a:prstGeom prst="rect">
            <a:avLst/>
          </a:prstGeom>
          <a:ln>
            <a:solidFill>
              <a:schemeClr val="tx1">
                <a:lumMod val="65000"/>
                <a:lumOff val="35000"/>
              </a:schemeClr>
            </a:solidFill>
          </a:ln>
        </p:spPr>
      </p:pic>
      <p:sp>
        <p:nvSpPr>
          <p:cNvPr id="7" name="TextBox 6"/>
          <p:cNvSpPr txBox="1"/>
          <p:nvPr/>
        </p:nvSpPr>
        <p:spPr>
          <a:xfrm>
            <a:off x="5967468" y="1330960"/>
            <a:ext cx="2348893" cy="369332"/>
          </a:xfrm>
          <a:prstGeom prst="rect">
            <a:avLst/>
          </a:prstGeom>
          <a:noFill/>
        </p:spPr>
        <p:txBody>
          <a:bodyPr wrap="square" rtlCol="0">
            <a:spAutoFit/>
          </a:bodyPr>
          <a:lstStyle/>
          <a:p>
            <a:r>
              <a:rPr lang="en-US" b="1" dirty="0"/>
              <a:t>Kurt </a:t>
            </a:r>
            <a:r>
              <a:rPr lang="en-US" b="1" dirty="0" smtClean="0"/>
              <a:t>Bock </a:t>
            </a:r>
            <a:r>
              <a:rPr lang="en-US" dirty="0" smtClean="0"/>
              <a:t>CEO, BASF</a:t>
            </a:r>
            <a:endParaRPr lang="en-US" dirty="0"/>
          </a:p>
        </p:txBody>
      </p:sp>
    </p:spTree>
    <p:extLst>
      <p:ext uri="{BB962C8B-B14F-4D97-AF65-F5344CB8AC3E}">
        <p14:creationId xmlns:p14="http://schemas.microsoft.com/office/powerpoint/2010/main" xmlns="" val="1865821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Executives On Climate Change</a:t>
            </a:r>
            <a:endParaRPr lang="en-US" dirty="0"/>
          </a:p>
        </p:txBody>
      </p:sp>
      <p:graphicFrame>
        <p:nvGraphicFramePr>
          <p:cNvPr id="34" name="Chart 3203"/>
          <p:cNvGraphicFramePr/>
          <p:nvPr>
            <p:extLst>
              <p:ext uri="{D42A27DB-BD31-4B8C-83A1-F6EECF244321}">
                <p14:modId xmlns:p14="http://schemas.microsoft.com/office/powerpoint/2010/main" xmlns="" val="1504231598"/>
              </p:ext>
            </p:extLst>
          </p:nvPr>
        </p:nvGraphicFramePr>
        <p:xfrm>
          <a:off x="3486944" y="2178204"/>
          <a:ext cx="1778001" cy="1778000"/>
        </p:xfrm>
        <a:graphic>
          <a:graphicData uri="http://schemas.openxmlformats.org/drawingml/2006/chart">
            <c:chart xmlns:c="http://schemas.openxmlformats.org/drawingml/2006/chart" xmlns:r="http://schemas.openxmlformats.org/officeDocument/2006/relationships" r:id="rId3"/>
          </a:graphicData>
        </a:graphic>
      </p:graphicFrame>
      <p:sp>
        <p:nvSpPr>
          <p:cNvPr id="35" name="Shape 3204"/>
          <p:cNvSpPr/>
          <p:nvPr/>
        </p:nvSpPr>
        <p:spPr>
          <a:xfrm>
            <a:off x="3690731" y="237505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graphicFrame>
        <p:nvGraphicFramePr>
          <p:cNvPr id="36" name="Chart 3205"/>
          <p:cNvGraphicFramePr/>
          <p:nvPr>
            <p:extLst>
              <p:ext uri="{D42A27DB-BD31-4B8C-83A1-F6EECF244321}">
                <p14:modId xmlns:p14="http://schemas.microsoft.com/office/powerpoint/2010/main" xmlns="" val="1442975102"/>
              </p:ext>
            </p:extLst>
          </p:nvPr>
        </p:nvGraphicFramePr>
        <p:xfrm>
          <a:off x="6337176" y="2170584"/>
          <a:ext cx="1778001" cy="1778000"/>
        </p:xfrm>
        <a:graphic>
          <a:graphicData uri="http://schemas.openxmlformats.org/drawingml/2006/chart">
            <c:chart xmlns:c="http://schemas.openxmlformats.org/drawingml/2006/chart" xmlns:r="http://schemas.openxmlformats.org/officeDocument/2006/relationships" r:id="rId4"/>
          </a:graphicData>
        </a:graphic>
      </p:graphicFrame>
      <p:sp>
        <p:nvSpPr>
          <p:cNvPr id="37" name="Shape 3206"/>
          <p:cNvSpPr/>
          <p:nvPr/>
        </p:nvSpPr>
        <p:spPr>
          <a:xfrm>
            <a:off x="6540964" y="2367434"/>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3208"/>
          <p:cNvSpPr/>
          <p:nvPr/>
        </p:nvSpPr>
        <p:spPr>
          <a:xfrm>
            <a:off x="3918992" y="2832254"/>
            <a:ext cx="923779" cy="4572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smtClean="0">
                <a:ln>
                  <a:noFill/>
                </a:ln>
                <a:solidFill>
                  <a:srgbClr val="C0504D"/>
                </a:solidFill>
                <a:effectLst/>
                <a:uLnTx/>
                <a:uFillTx/>
                <a:latin typeface="Lato"/>
                <a:ea typeface="Lato"/>
                <a:cs typeface="Lato"/>
                <a:sym typeface="Lato"/>
              </a:rPr>
              <a:t>77</a:t>
            </a:r>
            <a:r>
              <a:rPr kumimoji="0" sz="3000" b="0" i="0" u="none" strike="noStrike" kern="0" cap="none" spc="0" normalizeH="0" baseline="0" noProof="0" dirty="0" smtClean="0">
                <a:ln>
                  <a:noFill/>
                </a:ln>
                <a:solidFill>
                  <a:srgbClr val="C0504D"/>
                </a:solidFill>
                <a:effectLst/>
                <a:uLnTx/>
                <a:uFillTx/>
                <a:latin typeface="Lato"/>
                <a:ea typeface="Lato"/>
                <a:cs typeface="Lato"/>
                <a:sym typeface="Lato"/>
              </a:rPr>
              <a:t>%</a:t>
            </a:r>
            <a:endParaRPr kumimoji="0" sz="3000" b="0" i="0" u="none" strike="noStrike" kern="0" cap="none" spc="0" normalizeH="0" baseline="0" noProof="0" dirty="0">
              <a:ln>
                <a:noFill/>
              </a:ln>
              <a:solidFill>
                <a:srgbClr val="C0504D"/>
              </a:solidFill>
              <a:effectLst/>
              <a:uLnTx/>
              <a:uFillTx/>
              <a:latin typeface="Lato"/>
              <a:ea typeface="Lato"/>
              <a:cs typeface="Lato"/>
              <a:sym typeface="Lato"/>
            </a:endParaRPr>
          </a:p>
        </p:txBody>
      </p:sp>
      <p:sp>
        <p:nvSpPr>
          <p:cNvPr id="39" name="Shape 3209"/>
          <p:cNvSpPr/>
          <p:nvPr/>
        </p:nvSpPr>
        <p:spPr>
          <a:xfrm>
            <a:off x="6786683" y="2824634"/>
            <a:ext cx="901572" cy="457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smtClean="0">
                <a:ln>
                  <a:noFill/>
                </a:ln>
                <a:solidFill>
                  <a:schemeClr val="accent2"/>
                </a:solidFill>
                <a:effectLst/>
                <a:uLnTx/>
                <a:uFillTx/>
                <a:latin typeface="Lato"/>
                <a:ea typeface="Lato"/>
                <a:cs typeface="Lato"/>
                <a:sym typeface="Lato"/>
              </a:rPr>
              <a:t>74%</a:t>
            </a:r>
            <a:endParaRPr kumimoji="0" sz="3000" b="0" i="0" u="none" strike="noStrike" kern="0" cap="none" spc="0" normalizeH="0" baseline="0" noProof="0" dirty="0">
              <a:ln>
                <a:noFill/>
              </a:ln>
              <a:solidFill>
                <a:schemeClr val="accent2"/>
              </a:solidFill>
              <a:effectLst/>
              <a:uLnTx/>
              <a:uFillTx/>
              <a:latin typeface="Lato"/>
              <a:ea typeface="Lato"/>
              <a:cs typeface="Lato"/>
              <a:sym typeface="Lato"/>
            </a:endParaRPr>
          </a:p>
        </p:txBody>
      </p:sp>
      <p:sp>
        <p:nvSpPr>
          <p:cNvPr id="40" name="Shape 3210"/>
          <p:cNvSpPr/>
          <p:nvPr/>
        </p:nvSpPr>
        <p:spPr>
          <a:xfrm>
            <a:off x="453569" y="4410265"/>
            <a:ext cx="2886020" cy="59093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n-US" sz="1600" b="0" dirty="0">
                <a:solidFill>
                  <a:schemeClr val="tx1"/>
                </a:solidFill>
              </a:rPr>
              <a:t>Action on climate change is </a:t>
            </a:r>
            <a:r>
              <a:rPr lang="en-US" sz="1600" b="0" dirty="0" smtClean="0">
                <a:solidFill>
                  <a:schemeClr val="tx1"/>
                </a:solidFill>
              </a:rPr>
              <a:t>an urgent </a:t>
            </a:r>
            <a:r>
              <a:rPr lang="en-US" sz="1600" b="0" dirty="0">
                <a:solidFill>
                  <a:schemeClr val="tx1"/>
                </a:solidFill>
              </a:rPr>
              <a:t>priority for my business</a:t>
            </a:r>
            <a:endParaRPr kumimoji="0" sz="1500" b="0" i="0" u="none" strike="noStrike" kern="0" cap="none" spc="0" normalizeH="0" baseline="0" noProof="0" dirty="0">
              <a:ln>
                <a:noFill/>
              </a:ln>
              <a:solidFill>
                <a:schemeClr val="tx1"/>
              </a:solidFill>
              <a:effectLst/>
              <a:uLnTx/>
              <a:uFillTx/>
              <a:sym typeface="Lato"/>
            </a:endParaRPr>
          </a:p>
        </p:txBody>
      </p:sp>
      <p:sp>
        <p:nvSpPr>
          <p:cNvPr id="41" name="Shape 3212"/>
          <p:cNvSpPr/>
          <p:nvPr/>
        </p:nvSpPr>
        <p:spPr>
          <a:xfrm>
            <a:off x="3486944" y="4122420"/>
            <a:ext cx="2771545" cy="118186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n-US" sz="1600" b="0" dirty="0">
                <a:solidFill>
                  <a:schemeClr val="tx1"/>
                </a:solidFill>
              </a:rPr>
              <a:t>Climate change will create </a:t>
            </a:r>
            <a:r>
              <a:rPr lang="en-US" sz="1600" b="0" dirty="0" smtClean="0">
                <a:solidFill>
                  <a:schemeClr val="tx1"/>
                </a:solidFill>
              </a:rPr>
              <a:t>opportunities for </a:t>
            </a:r>
            <a:r>
              <a:rPr lang="en-US" sz="1600" b="0" dirty="0">
                <a:solidFill>
                  <a:schemeClr val="tx1"/>
                </a:solidFill>
              </a:rPr>
              <a:t>growth and innovation for </a:t>
            </a:r>
            <a:r>
              <a:rPr lang="en-US" sz="1600" b="0" dirty="0" smtClean="0">
                <a:solidFill>
                  <a:schemeClr val="tx1"/>
                </a:solidFill>
              </a:rPr>
              <a:t>my company </a:t>
            </a:r>
            <a:r>
              <a:rPr lang="en-US" sz="1600" b="0" dirty="0">
                <a:solidFill>
                  <a:schemeClr val="tx1"/>
                </a:solidFill>
              </a:rPr>
              <a:t>in the next 3 - 5 years</a:t>
            </a:r>
            <a:r>
              <a:rPr kumimoji="0" lang="en-US" sz="1500" b="0" i="0" u="none" strike="noStrike" kern="0" cap="none" spc="0" normalizeH="0" baseline="0" noProof="0" dirty="0" smtClean="0">
                <a:ln>
                  <a:noFill/>
                </a:ln>
                <a:solidFill>
                  <a:schemeClr val="tx1"/>
                </a:solidFill>
                <a:effectLst/>
                <a:uLnTx/>
                <a:uFillTx/>
                <a:latin typeface="Lato"/>
                <a:ea typeface="Lato"/>
                <a:cs typeface="Lato"/>
                <a:sym typeface="Lato"/>
              </a:rPr>
              <a:t> 	</a:t>
            </a:r>
            <a:endParaRPr kumimoji="0" sz="1500" b="0" i="0" u="none" strike="noStrike" kern="0" cap="none" spc="0" normalizeH="0" baseline="0" noProof="0" dirty="0">
              <a:ln>
                <a:noFill/>
              </a:ln>
              <a:solidFill>
                <a:schemeClr val="tx1"/>
              </a:solidFill>
              <a:effectLst/>
              <a:uLnTx/>
              <a:uFillTx/>
              <a:latin typeface="Lato"/>
              <a:ea typeface="Lato"/>
              <a:cs typeface="Lato"/>
              <a:sym typeface="Lato"/>
            </a:endParaRPr>
          </a:p>
        </p:txBody>
      </p:sp>
      <p:sp>
        <p:nvSpPr>
          <p:cNvPr id="42" name="Shape 3214"/>
          <p:cNvSpPr/>
          <p:nvPr/>
        </p:nvSpPr>
        <p:spPr>
          <a:xfrm>
            <a:off x="6553200" y="4114800"/>
            <a:ext cx="2122060" cy="11818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20000"/>
              </a:lnSpc>
              <a:spcBef>
                <a:spcPts val="1700"/>
              </a:spcBef>
              <a:defRPr sz="3000" b="1">
                <a:solidFill>
                  <a:srgbClr val="798D8F"/>
                </a:solidFill>
                <a:latin typeface="Lato"/>
                <a:ea typeface="Lato"/>
                <a:cs typeface="Lato"/>
                <a:sym typeface="Lato"/>
              </a:defRPr>
            </a:lvl1pPr>
          </a:lstStyle>
          <a:p>
            <a:r>
              <a:rPr lang="en-US" sz="1600" b="0" dirty="0">
                <a:solidFill>
                  <a:schemeClr val="tx1"/>
                </a:solidFill>
              </a:rPr>
              <a:t>My company is already </a:t>
            </a:r>
            <a:r>
              <a:rPr lang="en-US" sz="1600" b="0" dirty="0" smtClean="0">
                <a:solidFill>
                  <a:schemeClr val="tx1"/>
                </a:solidFill>
              </a:rPr>
              <a:t>seeing rewards </a:t>
            </a:r>
            <a:r>
              <a:rPr lang="en-US" sz="1600" b="0" dirty="0">
                <a:solidFill>
                  <a:schemeClr val="tx1"/>
                </a:solidFill>
              </a:rPr>
              <a:t>from our </a:t>
            </a:r>
            <a:r>
              <a:rPr lang="en-US" sz="1600" b="0" dirty="0" smtClean="0">
                <a:solidFill>
                  <a:schemeClr val="tx1"/>
                </a:solidFill>
              </a:rPr>
              <a:t>investments in </a:t>
            </a:r>
            <a:r>
              <a:rPr lang="en-US" sz="1600" b="0" dirty="0">
                <a:solidFill>
                  <a:schemeClr val="tx1"/>
                </a:solidFill>
              </a:rPr>
              <a:t>low-carbon solutions</a:t>
            </a:r>
            <a:endParaRPr kumimoji="0" sz="1500" b="0" i="0" u="none" strike="noStrike" kern="0" cap="none" spc="0" normalizeH="0" baseline="0" noProof="0" dirty="0">
              <a:ln>
                <a:noFill/>
              </a:ln>
              <a:solidFill>
                <a:schemeClr val="tx1"/>
              </a:solidFill>
              <a:effectLst/>
              <a:uLnTx/>
              <a:uFillTx/>
              <a:sym typeface="Lato"/>
            </a:endParaRPr>
          </a:p>
        </p:txBody>
      </p:sp>
      <p:graphicFrame>
        <p:nvGraphicFramePr>
          <p:cNvPr id="43" name="Chart 3203"/>
          <p:cNvGraphicFramePr/>
          <p:nvPr>
            <p:extLst>
              <p:ext uri="{D42A27DB-BD31-4B8C-83A1-F6EECF244321}">
                <p14:modId xmlns:p14="http://schemas.microsoft.com/office/powerpoint/2010/main" xmlns="" val="549713743"/>
              </p:ext>
            </p:extLst>
          </p:nvPr>
        </p:nvGraphicFramePr>
        <p:xfrm>
          <a:off x="766029" y="2171854"/>
          <a:ext cx="1778001" cy="1778000"/>
        </p:xfrm>
        <a:graphic>
          <a:graphicData uri="http://schemas.openxmlformats.org/drawingml/2006/chart">
            <c:chart xmlns:c="http://schemas.openxmlformats.org/drawingml/2006/chart" xmlns:r="http://schemas.openxmlformats.org/officeDocument/2006/relationships" r:id="rId5"/>
          </a:graphicData>
        </a:graphic>
      </p:graphicFrame>
      <p:sp>
        <p:nvSpPr>
          <p:cNvPr id="44" name="Shape 3204"/>
          <p:cNvSpPr/>
          <p:nvPr/>
        </p:nvSpPr>
        <p:spPr>
          <a:xfrm>
            <a:off x="982053" y="2387878"/>
            <a:ext cx="1393011" cy="13930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2F1"/>
          </a:solidFill>
          <a:ln w="25400">
            <a:solidFill>
              <a:srgbClr val="000000">
                <a:alpha val="0"/>
              </a:srgbClr>
            </a:solidFill>
            <a:miter lim="400000"/>
          </a:ln>
        </p:spPr>
        <p:txBody>
          <a:bodyPr lIns="0" tIns="0" rIns="0" bIns="0" anchor="ctr"/>
          <a:lstStyle/>
          <a:p>
            <a:pPr defTabSz="292100">
              <a:def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rgbClr val="F1F2F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5" name="Shape 3208"/>
          <p:cNvSpPr/>
          <p:nvPr/>
        </p:nvSpPr>
        <p:spPr>
          <a:xfrm>
            <a:off x="1270085" y="2891934"/>
            <a:ext cx="901573" cy="457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647700">
              <a:lnSpc>
                <a:spcPct val="120000"/>
              </a:lnSpc>
              <a:spcBef>
                <a:spcPts val="1700"/>
              </a:spcBef>
              <a:defRPr sz="6000">
                <a:solidFill>
                  <a:srgbClr val="596A6B"/>
                </a:solidFill>
                <a:latin typeface="Lato"/>
                <a:ea typeface="Lato"/>
                <a:cs typeface="Lato"/>
                <a:sym typeface="Lato"/>
              </a:defRPr>
            </a:lvl1pPr>
          </a:lstStyle>
          <a:p>
            <a:pPr marL="0" marR="0" lvl="0" indent="0" defTabSz="647700" eaLnBrk="1" fontAlgn="auto" latinLnBrk="0" hangingPunct="1">
              <a:lnSpc>
                <a:spcPct val="100000"/>
              </a:lnSpc>
              <a:spcBef>
                <a:spcPts val="1700"/>
              </a:spcBef>
              <a:spcAft>
                <a:spcPts val="0"/>
              </a:spcAft>
              <a:buClrTx/>
              <a:buSzTx/>
              <a:buFontTx/>
              <a:buNone/>
              <a:tabLst/>
              <a:defRPr sz="1800">
                <a:solidFill>
                  <a:srgbClr val="000000"/>
                </a:solidFill>
              </a:defRPr>
            </a:pPr>
            <a:r>
              <a:rPr kumimoji="0" lang="en-US" sz="3000" b="0" i="0" u="none" strike="noStrike" kern="0" cap="none" spc="0" normalizeH="0" baseline="0" noProof="0" dirty="0" smtClean="0">
                <a:ln>
                  <a:noFill/>
                </a:ln>
                <a:solidFill>
                  <a:srgbClr val="4F81BD"/>
                </a:solidFill>
                <a:effectLst/>
                <a:uLnTx/>
                <a:uFillTx/>
                <a:latin typeface="Lato"/>
                <a:ea typeface="Lato"/>
                <a:cs typeface="Lato"/>
                <a:sym typeface="Lato"/>
              </a:rPr>
              <a:t>80</a:t>
            </a:r>
            <a:r>
              <a:rPr kumimoji="0" sz="3000" b="0" i="0" u="none" strike="noStrike" kern="0" cap="none" spc="0" normalizeH="0" baseline="0" noProof="0" dirty="0" smtClean="0">
                <a:ln>
                  <a:noFill/>
                </a:ln>
                <a:solidFill>
                  <a:srgbClr val="4F81BD"/>
                </a:solidFill>
                <a:effectLst/>
                <a:uLnTx/>
                <a:uFillTx/>
                <a:latin typeface="Lato"/>
                <a:ea typeface="Lato"/>
                <a:cs typeface="Lato"/>
                <a:sym typeface="Lato"/>
              </a:rPr>
              <a:t>%</a:t>
            </a:r>
            <a:endParaRPr kumimoji="0" sz="3000" b="0" i="0" u="none" strike="noStrike" kern="0" cap="none" spc="0" normalizeH="0" baseline="0" noProof="0" dirty="0">
              <a:ln>
                <a:noFill/>
              </a:ln>
              <a:solidFill>
                <a:srgbClr val="4F81BD"/>
              </a:solidFill>
              <a:effectLst/>
              <a:uLnTx/>
              <a:uFillTx/>
              <a:latin typeface="Lato"/>
              <a:ea typeface="Lato"/>
              <a:cs typeface="Lato"/>
              <a:sym typeface="Lato"/>
            </a:endParaRPr>
          </a:p>
        </p:txBody>
      </p:sp>
      <p:sp>
        <p:nvSpPr>
          <p:cNvPr id="46" name="TextBox 45"/>
          <p:cNvSpPr txBox="1"/>
          <p:nvPr/>
        </p:nvSpPr>
        <p:spPr>
          <a:xfrm>
            <a:off x="157065" y="6117258"/>
            <a:ext cx="8800259" cy="246221"/>
          </a:xfrm>
          <a:prstGeom prst="rect">
            <a:avLst/>
          </a:prstGeom>
          <a:noFill/>
        </p:spPr>
        <p:txBody>
          <a:bodyPr wrap="square" rtlCol="0">
            <a:spAutoFit/>
          </a:bodyPr>
          <a:lstStyle/>
          <a:p>
            <a:r>
              <a:rPr lang="en-US" sz="1000" dirty="0">
                <a:solidFill>
                  <a:schemeClr val="accent1"/>
                </a:solidFill>
              </a:rPr>
              <a:t>Data based on survey of 75 CEOs of Caring for Climate participant companies; data represents proportion of </a:t>
            </a:r>
            <a:r>
              <a:rPr lang="en-US" sz="1000">
                <a:solidFill>
                  <a:schemeClr val="accent1"/>
                </a:solidFill>
              </a:rPr>
              <a:t>respondents </a:t>
            </a:r>
            <a:r>
              <a:rPr lang="en-US" sz="1000" smtClean="0">
                <a:solidFill>
                  <a:schemeClr val="accent1"/>
                </a:solidFill>
              </a:rPr>
              <a:t>selecting “agree</a:t>
            </a:r>
            <a:r>
              <a:rPr lang="en-US" sz="1000" dirty="0">
                <a:solidFill>
                  <a:schemeClr val="accent1"/>
                </a:solidFill>
              </a:rPr>
              <a:t>” and “strongly agree”.</a:t>
            </a:r>
          </a:p>
        </p:txBody>
      </p:sp>
    </p:spTree>
    <p:extLst>
      <p:ext uri="{BB962C8B-B14F-4D97-AF65-F5344CB8AC3E}">
        <p14:creationId xmlns:p14="http://schemas.microsoft.com/office/powerpoint/2010/main" xmlns="" val="17015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16" fill="hold" grpId="0" nodeType="afterEffect">
                                  <p:stCondLst>
                                    <p:cond delay="100"/>
                                  </p:stCondLst>
                                  <p:iterate>
                                    <p:tmAbs val="0"/>
                                  </p:iterate>
                                  <p:childTnLst>
                                    <p:set>
                                      <p:cBhvr>
                                        <p:cTn id="6" fill="hold"/>
                                        <p:tgtEl>
                                          <p:spTgt spid="35"/>
                                        </p:tgtEl>
                                        <p:attrNameLst>
                                          <p:attrName>style.visibility</p:attrName>
                                        </p:attrNameLst>
                                      </p:cBhvr>
                                      <p:to>
                                        <p:strVal val="visible"/>
                                      </p:to>
                                    </p:set>
                                    <p:animEffect transition="in" filter="dissolve(in)">
                                      <p:cBhvr>
                                        <p:cTn id="7" dur="750"/>
                                        <p:tgtEl>
                                          <p:spTgt spid="35"/>
                                        </p:tgtEl>
                                      </p:cBhvr>
                                    </p:animEffect>
                                  </p:childTnLst>
                                </p:cTn>
                              </p:par>
                            </p:childTnLst>
                          </p:cTn>
                        </p:par>
                        <p:par>
                          <p:cTn id="8" fill="hold">
                            <p:stCondLst>
                              <p:cond delay="850"/>
                            </p:stCondLst>
                            <p:childTnLst>
                              <p:par>
                                <p:cTn id="9" presetID="23" presetClass="entr" presetSubtype="32" fill="hold" grpId="0" nodeType="afterEffect">
                                  <p:stCondLst>
                                    <p:cond delay="0"/>
                                  </p:stCondLst>
                                  <p:iterate>
                                    <p:tmAbs val="0"/>
                                  </p:iterate>
                                  <p:childTnLst>
                                    <p:set>
                                      <p:cBhvr>
                                        <p:cTn id="10" fill="hold"/>
                                        <p:tgtEl>
                                          <p:spTgt spid="34"/>
                                        </p:tgtEl>
                                        <p:attrNameLst>
                                          <p:attrName>style.visibility</p:attrName>
                                        </p:attrNameLst>
                                      </p:cBhvr>
                                      <p:to>
                                        <p:strVal val="visible"/>
                                      </p:to>
                                    </p:set>
                                    <p:anim calcmode="lin" valueType="num">
                                      <p:cBhvr>
                                        <p:cTn id="11" dur="750" fill="hold"/>
                                        <p:tgtEl>
                                          <p:spTgt spid="34"/>
                                        </p:tgtEl>
                                        <p:attrNameLst>
                                          <p:attrName>ppt_w</p:attrName>
                                        </p:attrNameLst>
                                      </p:cBhvr>
                                      <p:tavLst>
                                        <p:tav tm="0">
                                          <p:val>
                                            <p:fltVal val="0"/>
                                          </p:val>
                                        </p:tav>
                                        <p:tav tm="100000">
                                          <p:val>
                                            <p:strVal val="#ppt_w"/>
                                          </p:val>
                                        </p:tav>
                                      </p:tavLst>
                                    </p:anim>
                                    <p:anim calcmode="lin" valueType="num">
                                      <p:cBhvr>
                                        <p:cTn id="12" dur="750" fill="hold"/>
                                        <p:tgtEl>
                                          <p:spTgt spid="34"/>
                                        </p:tgtEl>
                                        <p:attrNameLst>
                                          <p:attrName>ppt_h</p:attrName>
                                        </p:attrNameLst>
                                      </p:cBhvr>
                                      <p:tavLst>
                                        <p:tav tm="0">
                                          <p:val>
                                            <p:fltVal val="0"/>
                                          </p:val>
                                        </p:tav>
                                        <p:tav tm="100000">
                                          <p:val>
                                            <p:strVal val="#ppt_h"/>
                                          </p:val>
                                        </p:tav>
                                      </p:tavLst>
                                    </p:anim>
                                  </p:childTnLst>
                                </p:cTn>
                              </p:par>
                            </p:childTnLst>
                          </p:cTn>
                        </p:par>
                        <p:par>
                          <p:cTn id="13" fill="hold">
                            <p:stCondLst>
                              <p:cond delay="1600"/>
                            </p:stCondLst>
                            <p:childTnLst>
                              <p:par>
                                <p:cTn id="14" presetID="9" presetClass="entr" presetSubtype="16" fill="hold" grpId="0" nodeType="afterEffect">
                                  <p:stCondLst>
                                    <p:cond delay="100"/>
                                  </p:stCondLst>
                                  <p:iterate>
                                    <p:tmAbs val="0"/>
                                  </p:iterate>
                                  <p:childTnLst>
                                    <p:set>
                                      <p:cBhvr>
                                        <p:cTn id="15" fill="hold"/>
                                        <p:tgtEl>
                                          <p:spTgt spid="37"/>
                                        </p:tgtEl>
                                        <p:attrNameLst>
                                          <p:attrName>style.visibility</p:attrName>
                                        </p:attrNameLst>
                                      </p:cBhvr>
                                      <p:to>
                                        <p:strVal val="visible"/>
                                      </p:to>
                                    </p:set>
                                    <p:animEffect transition="in" filter="dissolve(in)">
                                      <p:cBhvr>
                                        <p:cTn id="16" dur="750"/>
                                        <p:tgtEl>
                                          <p:spTgt spid="37"/>
                                        </p:tgtEl>
                                      </p:cBhvr>
                                    </p:animEffect>
                                  </p:childTnLst>
                                </p:cTn>
                              </p:par>
                            </p:childTnLst>
                          </p:cTn>
                        </p:par>
                        <p:par>
                          <p:cTn id="17" fill="hold">
                            <p:stCondLst>
                              <p:cond delay="2450"/>
                            </p:stCondLst>
                            <p:childTnLst>
                              <p:par>
                                <p:cTn id="18" presetID="23" presetClass="entr" presetSubtype="32" fill="hold" grpId="0" nodeType="afterEffect">
                                  <p:stCondLst>
                                    <p:cond delay="0"/>
                                  </p:stCondLst>
                                  <p:iterate>
                                    <p:tmAbs val="0"/>
                                  </p:iterate>
                                  <p:childTnLst>
                                    <p:set>
                                      <p:cBhvr>
                                        <p:cTn id="19" fill="hold"/>
                                        <p:tgtEl>
                                          <p:spTgt spid="36"/>
                                        </p:tgtEl>
                                        <p:attrNameLst>
                                          <p:attrName>style.visibility</p:attrName>
                                        </p:attrNameLst>
                                      </p:cBhvr>
                                      <p:to>
                                        <p:strVal val="visible"/>
                                      </p:to>
                                    </p:set>
                                    <p:anim calcmode="lin" valueType="num">
                                      <p:cBhvr>
                                        <p:cTn id="20" dur="750" fill="hold"/>
                                        <p:tgtEl>
                                          <p:spTgt spid="36"/>
                                        </p:tgtEl>
                                        <p:attrNameLst>
                                          <p:attrName>ppt_w</p:attrName>
                                        </p:attrNameLst>
                                      </p:cBhvr>
                                      <p:tavLst>
                                        <p:tav tm="0">
                                          <p:val>
                                            <p:fltVal val="0"/>
                                          </p:val>
                                        </p:tav>
                                        <p:tav tm="100000">
                                          <p:val>
                                            <p:strVal val="#ppt_w"/>
                                          </p:val>
                                        </p:tav>
                                      </p:tavLst>
                                    </p:anim>
                                    <p:anim calcmode="lin" valueType="num">
                                      <p:cBhvr>
                                        <p:cTn id="21" dur="750" fill="hold"/>
                                        <p:tgtEl>
                                          <p:spTgt spid="36"/>
                                        </p:tgtEl>
                                        <p:attrNameLst>
                                          <p:attrName>ppt_h</p:attrName>
                                        </p:attrNameLst>
                                      </p:cBhvr>
                                      <p:tavLst>
                                        <p:tav tm="0">
                                          <p:val>
                                            <p:fltVal val="0"/>
                                          </p:val>
                                        </p:tav>
                                        <p:tav tm="100000">
                                          <p:val>
                                            <p:strVal val="#ppt_h"/>
                                          </p:val>
                                        </p:tav>
                                      </p:tavLst>
                                    </p:anim>
                                  </p:childTnLst>
                                </p:cTn>
                              </p:par>
                            </p:childTnLst>
                          </p:cTn>
                        </p:par>
                        <p:par>
                          <p:cTn id="22" fill="hold">
                            <p:stCondLst>
                              <p:cond delay="3200"/>
                            </p:stCondLst>
                            <p:childTnLst>
                              <p:par>
                                <p:cTn id="23" presetID="2" presetClass="entr" presetSubtype="2" fill="hold" grpId="0" nodeType="afterEffect">
                                  <p:stCondLst>
                                    <p:cond delay="0"/>
                                  </p:stCondLst>
                                  <p:iterate>
                                    <p:tmAbs val="0"/>
                                  </p:iterate>
                                  <p:childTnLst>
                                    <p:set>
                                      <p:cBhvr>
                                        <p:cTn id="24" fill="hold"/>
                                        <p:tgtEl>
                                          <p:spTgt spid="38"/>
                                        </p:tgtEl>
                                        <p:attrNameLst>
                                          <p:attrName>style.visibility</p:attrName>
                                        </p:attrNameLst>
                                      </p:cBhvr>
                                      <p:to>
                                        <p:strVal val="visible"/>
                                      </p:to>
                                    </p:set>
                                    <p:anim calcmode="lin" valueType="num">
                                      <p:cBhvr>
                                        <p:cTn id="25" dur="600" fill="hold"/>
                                        <p:tgtEl>
                                          <p:spTgt spid="38"/>
                                        </p:tgtEl>
                                        <p:attrNameLst>
                                          <p:attrName>ppt_x</p:attrName>
                                        </p:attrNameLst>
                                      </p:cBhvr>
                                      <p:tavLst>
                                        <p:tav tm="0">
                                          <p:val>
                                            <p:strVal val="1+#ppt_w/2"/>
                                          </p:val>
                                        </p:tav>
                                        <p:tav tm="100000">
                                          <p:val>
                                            <p:strVal val="#ppt_x"/>
                                          </p:val>
                                        </p:tav>
                                      </p:tavLst>
                                    </p:anim>
                                    <p:anim calcmode="lin" valueType="num">
                                      <p:cBhvr>
                                        <p:cTn id="26" dur="600" fill="hold"/>
                                        <p:tgtEl>
                                          <p:spTgt spid="38"/>
                                        </p:tgtEl>
                                        <p:attrNameLst>
                                          <p:attrName>ppt_y</p:attrName>
                                        </p:attrNameLst>
                                      </p:cBhvr>
                                      <p:tavLst>
                                        <p:tav tm="0">
                                          <p:val>
                                            <p:strVal val="#ppt_y"/>
                                          </p:val>
                                        </p:tav>
                                        <p:tav tm="100000">
                                          <p:val>
                                            <p:strVal val="#ppt_y"/>
                                          </p:val>
                                        </p:tav>
                                      </p:tavLst>
                                    </p:anim>
                                  </p:childTnLst>
                                </p:cTn>
                              </p:par>
                            </p:childTnLst>
                          </p:cTn>
                        </p:par>
                        <p:par>
                          <p:cTn id="27" fill="hold">
                            <p:stCondLst>
                              <p:cond delay="3800"/>
                            </p:stCondLst>
                            <p:childTnLst>
                              <p:par>
                                <p:cTn id="28" presetID="2" presetClass="entr" presetSubtype="2" fill="hold" grpId="0" nodeType="afterEffect">
                                  <p:stCondLst>
                                    <p:cond delay="0"/>
                                  </p:stCondLst>
                                  <p:iterate>
                                    <p:tmAbs val="0"/>
                                  </p:iterate>
                                  <p:childTnLst>
                                    <p:set>
                                      <p:cBhvr>
                                        <p:cTn id="29" fill="hold"/>
                                        <p:tgtEl>
                                          <p:spTgt spid="39"/>
                                        </p:tgtEl>
                                        <p:attrNameLst>
                                          <p:attrName>style.visibility</p:attrName>
                                        </p:attrNameLst>
                                      </p:cBhvr>
                                      <p:to>
                                        <p:strVal val="visible"/>
                                      </p:to>
                                    </p:set>
                                    <p:anim calcmode="lin" valueType="num">
                                      <p:cBhvr>
                                        <p:cTn id="30" dur="600" fill="hold"/>
                                        <p:tgtEl>
                                          <p:spTgt spid="39"/>
                                        </p:tgtEl>
                                        <p:attrNameLst>
                                          <p:attrName>ppt_x</p:attrName>
                                        </p:attrNameLst>
                                      </p:cBhvr>
                                      <p:tavLst>
                                        <p:tav tm="0">
                                          <p:val>
                                            <p:strVal val="1+#ppt_w/2"/>
                                          </p:val>
                                        </p:tav>
                                        <p:tav tm="100000">
                                          <p:val>
                                            <p:strVal val="#ppt_x"/>
                                          </p:val>
                                        </p:tav>
                                      </p:tavLst>
                                    </p:anim>
                                    <p:anim calcmode="lin" valueType="num">
                                      <p:cBhvr>
                                        <p:cTn id="31" dur="600" fill="hold"/>
                                        <p:tgtEl>
                                          <p:spTgt spid="39"/>
                                        </p:tgtEl>
                                        <p:attrNameLst>
                                          <p:attrName>ppt_y</p:attrName>
                                        </p:attrNameLst>
                                      </p:cBhvr>
                                      <p:tavLst>
                                        <p:tav tm="0">
                                          <p:val>
                                            <p:strVal val="#ppt_y"/>
                                          </p:val>
                                        </p:tav>
                                        <p:tav tm="100000">
                                          <p:val>
                                            <p:strVal val="#ppt_y"/>
                                          </p:val>
                                        </p:tav>
                                      </p:tavLst>
                                    </p:anim>
                                  </p:childTnLst>
                                </p:cTn>
                              </p:par>
                            </p:childTnLst>
                          </p:cTn>
                        </p:par>
                        <p:par>
                          <p:cTn id="32" fill="hold">
                            <p:stCondLst>
                              <p:cond delay="4400"/>
                            </p:stCondLst>
                            <p:childTnLst>
                              <p:par>
                                <p:cTn id="33" presetID="2" presetClass="entr" presetSubtype="2" fill="hold" grpId="0" nodeType="afterEffect">
                                  <p:stCondLst>
                                    <p:cond delay="100"/>
                                  </p:stCondLst>
                                  <p:iterate>
                                    <p:tmAbs val="0"/>
                                  </p:iterate>
                                  <p:childTnLst>
                                    <p:set>
                                      <p:cBhvr>
                                        <p:cTn id="34" fill="hold"/>
                                        <p:tgtEl>
                                          <p:spTgt spid="40"/>
                                        </p:tgtEl>
                                        <p:attrNameLst>
                                          <p:attrName>style.visibility</p:attrName>
                                        </p:attrNameLst>
                                      </p:cBhvr>
                                      <p:to>
                                        <p:strVal val="visible"/>
                                      </p:to>
                                    </p:set>
                                    <p:anim calcmode="lin" valueType="num">
                                      <p:cBhvr>
                                        <p:cTn id="35" dur="600" fill="hold"/>
                                        <p:tgtEl>
                                          <p:spTgt spid="40"/>
                                        </p:tgtEl>
                                        <p:attrNameLst>
                                          <p:attrName>ppt_x</p:attrName>
                                        </p:attrNameLst>
                                      </p:cBhvr>
                                      <p:tavLst>
                                        <p:tav tm="0">
                                          <p:val>
                                            <p:strVal val="1+#ppt_w/2"/>
                                          </p:val>
                                        </p:tav>
                                        <p:tav tm="100000">
                                          <p:val>
                                            <p:strVal val="#ppt_x"/>
                                          </p:val>
                                        </p:tav>
                                      </p:tavLst>
                                    </p:anim>
                                    <p:anim calcmode="lin" valueType="num">
                                      <p:cBhvr>
                                        <p:cTn id="36" dur="600" fill="hold"/>
                                        <p:tgtEl>
                                          <p:spTgt spid="40"/>
                                        </p:tgtEl>
                                        <p:attrNameLst>
                                          <p:attrName>ppt_y</p:attrName>
                                        </p:attrNameLst>
                                      </p:cBhvr>
                                      <p:tavLst>
                                        <p:tav tm="0">
                                          <p:val>
                                            <p:strVal val="#ppt_y"/>
                                          </p:val>
                                        </p:tav>
                                        <p:tav tm="100000">
                                          <p:val>
                                            <p:strVal val="#ppt_y"/>
                                          </p:val>
                                        </p:tav>
                                      </p:tavLst>
                                    </p:anim>
                                  </p:childTnLst>
                                </p:cTn>
                              </p:par>
                            </p:childTnLst>
                          </p:cTn>
                        </p:par>
                        <p:par>
                          <p:cTn id="37" fill="hold">
                            <p:stCondLst>
                              <p:cond delay="5100"/>
                            </p:stCondLst>
                            <p:childTnLst>
                              <p:par>
                                <p:cTn id="38" presetID="2" presetClass="entr" presetSubtype="2" fill="hold" grpId="0" nodeType="afterEffect">
                                  <p:stCondLst>
                                    <p:cond delay="100"/>
                                  </p:stCondLst>
                                  <p:iterate>
                                    <p:tmAbs val="0"/>
                                  </p:iterate>
                                  <p:childTnLst>
                                    <p:set>
                                      <p:cBhvr>
                                        <p:cTn id="39" fill="hold"/>
                                        <p:tgtEl>
                                          <p:spTgt spid="41"/>
                                        </p:tgtEl>
                                        <p:attrNameLst>
                                          <p:attrName>style.visibility</p:attrName>
                                        </p:attrNameLst>
                                      </p:cBhvr>
                                      <p:to>
                                        <p:strVal val="visible"/>
                                      </p:to>
                                    </p:set>
                                    <p:anim calcmode="lin" valueType="num">
                                      <p:cBhvr>
                                        <p:cTn id="40" dur="600" fill="hold"/>
                                        <p:tgtEl>
                                          <p:spTgt spid="41"/>
                                        </p:tgtEl>
                                        <p:attrNameLst>
                                          <p:attrName>ppt_x</p:attrName>
                                        </p:attrNameLst>
                                      </p:cBhvr>
                                      <p:tavLst>
                                        <p:tav tm="0">
                                          <p:val>
                                            <p:strVal val="1+#ppt_w/2"/>
                                          </p:val>
                                        </p:tav>
                                        <p:tav tm="100000">
                                          <p:val>
                                            <p:strVal val="#ppt_x"/>
                                          </p:val>
                                        </p:tav>
                                      </p:tavLst>
                                    </p:anim>
                                    <p:anim calcmode="lin" valueType="num">
                                      <p:cBhvr>
                                        <p:cTn id="41" dur="600" fill="hold"/>
                                        <p:tgtEl>
                                          <p:spTgt spid="41"/>
                                        </p:tgtEl>
                                        <p:attrNameLst>
                                          <p:attrName>ppt_y</p:attrName>
                                        </p:attrNameLst>
                                      </p:cBhvr>
                                      <p:tavLst>
                                        <p:tav tm="0">
                                          <p:val>
                                            <p:strVal val="#ppt_y"/>
                                          </p:val>
                                        </p:tav>
                                        <p:tav tm="100000">
                                          <p:val>
                                            <p:strVal val="#ppt_y"/>
                                          </p:val>
                                        </p:tav>
                                      </p:tavLst>
                                    </p:anim>
                                  </p:childTnLst>
                                </p:cTn>
                              </p:par>
                            </p:childTnLst>
                          </p:cTn>
                        </p:par>
                        <p:par>
                          <p:cTn id="42" fill="hold">
                            <p:stCondLst>
                              <p:cond delay="5800"/>
                            </p:stCondLst>
                            <p:childTnLst>
                              <p:par>
                                <p:cTn id="43" presetID="2" presetClass="entr" presetSubtype="2" fill="hold" grpId="0" nodeType="afterEffect">
                                  <p:stCondLst>
                                    <p:cond delay="100"/>
                                  </p:stCondLst>
                                  <p:iterate>
                                    <p:tmAbs val="0"/>
                                  </p:iterate>
                                  <p:childTnLst>
                                    <p:set>
                                      <p:cBhvr>
                                        <p:cTn id="44" fill="hold"/>
                                        <p:tgtEl>
                                          <p:spTgt spid="42"/>
                                        </p:tgtEl>
                                        <p:attrNameLst>
                                          <p:attrName>style.visibility</p:attrName>
                                        </p:attrNameLst>
                                      </p:cBhvr>
                                      <p:to>
                                        <p:strVal val="visible"/>
                                      </p:to>
                                    </p:set>
                                    <p:anim calcmode="lin" valueType="num">
                                      <p:cBhvr>
                                        <p:cTn id="45" dur="600" fill="hold"/>
                                        <p:tgtEl>
                                          <p:spTgt spid="42"/>
                                        </p:tgtEl>
                                        <p:attrNameLst>
                                          <p:attrName>ppt_x</p:attrName>
                                        </p:attrNameLst>
                                      </p:cBhvr>
                                      <p:tavLst>
                                        <p:tav tm="0">
                                          <p:val>
                                            <p:strVal val="1+#ppt_w/2"/>
                                          </p:val>
                                        </p:tav>
                                        <p:tav tm="100000">
                                          <p:val>
                                            <p:strVal val="#ppt_x"/>
                                          </p:val>
                                        </p:tav>
                                      </p:tavLst>
                                    </p:anim>
                                    <p:anim calcmode="lin" valueType="num">
                                      <p:cBhvr>
                                        <p:cTn id="46" dur="600" fill="hold"/>
                                        <p:tgtEl>
                                          <p:spTgt spid="42"/>
                                        </p:tgtEl>
                                        <p:attrNameLst>
                                          <p:attrName>ppt_y</p:attrName>
                                        </p:attrNameLst>
                                      </p:cBhvr>
                                      <p:tavLst>
                                        <p:tav tm="0">
                                          <p:val>
                                            <p:strVal val="#ppt_y"/>
                                          </p:val>
                                        </p:tav>
                                        <p:tav tm="100000">
                                          <p:val>
                                            <p:strVal val="#ppt_y"/>
                                          </p:val>
                                        </p:tav>
                                      </p:tavLst>
                                    </p:anim>
                                  </p:childTnLst>
                                </p:cTn>
                              </p:par>
                            </p:childTnLst>
                          </p:cTn>
                        </p:par>
                        <p:par>
                          <p:cTn id="47" fill="hold">
                            <p:stCondLst>
                              <p:cond delay="6500"/>
                            </p:stCondLst>
                            <p:childTnLst>
                              <p:par>
                                <p:cTn id="48" presetID="23" presetClass="entr" presetSubtype="32" fill="hold" grpId="0" nodeType="afterEffect">
                                  <p:stCondLst>
                                    <p:cond delay="0"/>
                                  </p:stCondLst>
                                  <p:iterate>
                                    <p:tmAbs val="0"/>
                                  </p:iterate>
                                  <p:childTnLst>
                                    <p:set>
                                      <p:cBhvr>
                                        <p:cTn id="49" fill="hold"/>
                                        <p:tgtEl>
                                          <p:spTgt spid="43"/>
                                        </p:tgtEl>
                                        <p:attrNameLst>
                                          <p:attrName>style.visibility</p:attrName>
                                        </p:attrNameLst>
                                      </p:cBhvr>
                                      <p:to>
                                        <p:strVal val="visible"/>
                                      </p:to>
                                    </p:set>
                                    <p:anim calcmode="lin" valueType="num">
                                      <p:cBhvr>
                                        <p:cTn id="50" dur="750" fill="hold"/>
                                        <p:tgtEl>
                                          <p:spTgt spid="43"/>
                                        </p:tgtEl>
                                        <p:attrNameLst>
                                          <p:attrName>ppt_w</p:attrName>
                                        </p:attrNameLst>
                                      </p:cBhvr>
                                      <p:tavLst>
                                        <p:tav tm="0">
                                          <p:val>
                                            <p:fltVal val="0"/>
                                          </p:val>
                                        </p:tav>
                                        <p:tav tm="100000">
                                          <p:val>
                                            <p:strVal val="#ppt_w"/>
                                          </p:val>
                                        </p:tav>
                                      </p:tavLst>
                                    </p:anim>
                                    <p:anim calcmode="lin" valueType="num">
                                      <p:cBhvr>
                                        <p:cTn id="51" dur="750" fill="hold"/>
                                        <p:tgtEl>
                                          <p:spTgt spid="43"/>
                                        </p:tgtEl>
                                        <p:attrNameLst>
                                          <p:attrName>ppt_h</p:attrName>
                                        </p:attrNameLst>
                                      </p:cBhvr>
                                      <p:tavLst>
                                        <p:tav tm="0">
                                          <p:val>
                                            <p:fltVal val="0"/>
                                          </p:val>
                                        </p:tav>
                                        <p:tav tm="100000">
                                          <p:val>
                                            <p:strVal val="#ppt_h"/>
                                          </p:val>
                                        </p:tav>
                                      </p:tavLst>
                                    </p:anim>
                                  </p:childTnLst>
                                </p:cTn>
                              </p:par>
                            </p:childTnLst>
                          </p:cTn>
                        </p:par>
                        <p:par>
                          <p:cTn id="52" fill="hold">
                            <p:stCondLst>
                              <p:cond delay="7250"/>
                            </p:stCondLst>
                            <p:childTnLst>
                              <p:par>
                                <p:cTn id="53" presetID="9" presetClass="entr" presetSubtype="16" fill="hold" grpId="0" nodeType="afterEffect">
                                  <p:stCondLst>
                                    <p:cond delay="100"/>
                                  </p:stCondLst>
                                  <p:iterate>
                                    <p:tmAbs val="0"/>
                                  </p:iterate>
                                  <p:childTnLst>
                                    <p:set>
                                      <p:cBhvr>
                                        <p:cTn id="54" fill="hold"/>
                                        <p:tgtEl>
                                          <p:spTgt spid="44"/>
                                        </p:tgtEl>
                                        <p:attrNameLst>
                                          <p:attrName>style.visibility</p:attrName>
                                        </p:attrNameLst>
                                      </p:cBhvr>
                                      <p:to>
                                        <p:strVal val="visible"/>
                                      </p:to>
                                    </p:set>
                                    <p:animEffect transition="in" filter="dissolve(in)">
                                      <p:cBhvr>
                                        <p:cTn id="55" dur="750"/>
                                        <p:tgtEl>
                                          <p:spTgt spid="44"/>
                                        </p:tgtEl>
                                      </p:cBhvr>
                                    </p:animEffect>
                                  </p:childTnLst>
                                </p:cTn>
                              </p:par>
                            </p:childTnLst>
                          </p:cTn>
                        </p:par>
                        <p:par>
                          <p:cTn id="56" fill="hold">
                            <p:stCondLst>
                              <p:cond delay="8100"/>
                            </p:stCondLst>
                            <p:childTnLst>
                              <p:par>
                                <p:cTn id="57" presetID="2" presetClass="entr" presetSubtype="2" fill="hold" grpId="0" nodeType="afterEffect">
                                  <p:stCondLst>
                                    <p:cond delay="0"/>
                                  </p:stCondLst>
                                  <p:iterate>
                                    <p:tmAbs val="0"/>
                                  </p:iterate>
                                  <p:childTnLst>
                                    <p:set>
                                      <p:cBhvr>
                                        <p:cTn id="58" fill="hold"/>
                                        <p:tgtEl>
                                          <p:spTgt spid="45"/>
                                        </p:tgtEl>
                                        <p:attrNameLst>
                                          <p:attrName>style.visibility</p:attrName>
                                        </p:attrNameLst>
                                      </p:cBhvr>
                                      <p:to>
                                        <p:strVal val="visible"/>
                                      </p:to>
                                    </p:set>
                                    <p:anim calcmode="lin" valueType="num">
                                      <p:cBhvr>
                                        <p:cTn id="59" dur="600" fill="hold"/>
                                        <p:tgtEl>
                                          <p:spTgt spid="45"/>
                                        </p:tgtEl>
                                        <p:attrNameLst>
                                          <p:attrName>ppt_x</p:attrName>
                                        </p:attrNameLst>
                                      </p:cBhvr>
                                      <p:tavLst>
                                        <p:tav tm="0">
                                          <p:val>
                                            <p:strVal val="1+#ppt_w/2"/>
                                          </p:val>
                                        </p:tav>
                                        <p:tav tm="100000">
                                          <p:val>
                                            <p:strVal val="#ppt_x"/>
                                          </p:val>
                                        </p:tav>
                                      </p:tavLst>
                                    </p:anim>
                                    <p:anim calcmode="lin" valueType="num">
                                      <p:cBhvr>
                                        <p:cTn id="60" dur="6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dvAuto="0"/>
      <p:bldP spid="35" grpId="0" animBg="1" advAuto="0"/>
      <p:bldP spid="36" grpId="0" advAuto="0"/>
      <p:bldP spid="37" grpId="0" animBg="1" advAuto="0"/>
      <p:bldP spid="38" grpId="0" animBg="1" advAuto="0"/>
      <p:bldP spid="39" grpId="0" animBg="1" advAuto="0"/>
      <p:bldP spid="40" grpId="0" animBg="1" advAuto="0"/>
      <p:bldP spid="41" grpId="0" animBg="1" advAuto="0"/>
      <p:bldP spid="42" grpId="0" animBg="1" advAuto="0"/>
      <p:bldP spid="43" grpId="0" advAuto="0"/>
      <p:bldP spid="44" grpId="0" animBg="1" advAuto="0"/>
      <p:bldP spid="4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990600"/>
          </a:xfrm>
        </p:spPr>
        <p:txBody>
          <a:bodyPr/>
          <a:lstStyle/>
          <a:p>
            <a:r>
              <a:rPr lang="en-US" dirty="0" smtClean="0">
                <a:latin typeface="Helvetica Neue" charset="0"/>
                <a:ea typeface="Helvetica Neue" charset="0"/>
                <a:cs typeface="Helvetica Neue" charset="0"/>
              </a:rPr>
              <a:t>About GPM</a:t>
            </a:r>
            <a:r>
              <a:rPr lang="en-US" dirty="0" smtClean="0"/>
              <a:t>?</a:t>
            </a:r>
            <a:endParaRPr lang="en-US" dirty="0"/>
          </a:p>
        </p:txBody>
      </p:sp>
      <p:sp>
        <p:nvSpPr>
          <p:cNvPr id="3" name="Content Placeholder 2"/>
          <p:cNvSpPr>
            <a:spLocks noGrp="1"/>
          </p:cNvSpPr>
          <p:nvPr>
            <p:ph idx="1"/>
          </p:nvPr>
        </p:nvSpPr>
        <p:spPr>
          <a:xfrm>
            <a:off x="218268" y="1524000"/>
            <a:ext cx="8686800" cy="3657600"/>
          </a:xfrm>
          <a:noFill/>
        </p:spPr>
        <p:txBody>
          <a:bodyPr>
            <a:normAutofit/>
          </a:bodyPr>
          <a:lstStyle/>
          <a:p>
            <a:r>
              <a:rPr lang="en-US" dirty="0" smtClean="0">
                <a:solidFill>
                  <a:schemeClr val="tx1"/>
                </a:solidFill>
                <a:latin typeface="Helvetica Neue" charset="0"/>
                <a:ea typeface="Helvetica Neue" charset="0"/>
                <a:cs typeface="Helvetica Neue" charset="0"/>
              </a:rPr>
              <a:t>Sustainable Project Management or “Change Delivery” Professional Development </a:t>
            </a:r>
            <a:r>
              <a:rPr lang="en-US" dirty="0">
                <a:solidFill>
                  <a:schemeClr val="tx1"/>
                </a:solidFill>
                <a:latin typeface="Helvetica Neue" charset="0"/>
                <a:ea typeface="Helvetica Neue" charset="0"/>
                <a:cs typeface="Helvetica Neue" charset="0"/>
              </a:rPr>
              <a:t>Organization </a:t>
            </a:r>
            <a:endParaRPr lang="en-US" dirty="0" smtClean="0">
              <a:solidFill>
                <a:schemeClr val="tx1"/>
              </a:solidFill>
              <a:latin typeface="Helvetica Neue" charset="0"/>
              <a:ea typeface="Helvetica Neue" charset="0"/>
              <a:cs typeface="Helvetica Neue" charset="0"/>
            </a:endParaRPr>
          </a:p>
          <a:p>
            <a:r>
              <a:rPr lang="en-US" dirty="0" smtClean="0">
                <a:solidFill>
                  <a:schemeClr val="tx1"/>
                </a:solidFill>
                <a:latin typeface="Helvetica Neue" charset="0"/>
                <a:ea typeface="Helvetica Neue" charset="0"/>
                <a:cs typeface="Helvetica Neue" charset="0"/>
              </a:rPr>
              <a:t>Services </a:t>
            </a:r>
            <a:r>
              <a:rPr lang="en-US" dirty="0">
                <a:solidFill>
                  <a:schemeClr val="tx1"/>
                </a:solidFill>
                <a:latin typeface="Helvetica Neue" charset="0"/>
                <a:ea typeface="Helvetica Neue" charset="0"/>
                <a:cs typeface="Helvetica Neue" charset="0"/>
              </a:rPr>
              <a:t>in over </a:t>
            </a:r>
            <a:r>
              <a:rPr lang="en-US" dirty="0" smtClean="0">
                <a:solidFill>
                  <a:schemeClr val="tx1"/>
                </a:solidFill>
                <a:latin typeface="Helvetica Neue" charset="0"/>
                <a:ea typeface="Helvetica Neue" charset="0"/>
                <a:cs typeface="Helvetica Neue" charset="0"/>
              </a:rPr>
              <a:t>145 Countries </a:t>
            </a:r>
          </a:p>
          <a:p>
            <a:pPr lvl="1"/>
            <a:r>
              <a:rPr lang="en-US" sz="2000" dirty="0" smtClean="0">
                <a:solidFill>
                  <a:schemeClr val="tx1"/>
                </a:solidFill>
                <a:latin typeface="Helvetica Neue" charset="0"/>
                <a:ea typeface="Helvetica Neue" charset="0"/>
                <a:cs typeface="Helvetica Neue" charset="0"/>
              </a:rPr>
              <a:t>Training through partners (Corp., University, Associations)</a:t>
            </a:r>
          </a:p>
          <a:p>
            <a:pPr lvl="1"/>
            <a:r>
              <a:rPr lang="en-US" sz="2000" dirty="0" smtClean="0">
                <a:solidFill>
                  <a:schemeClr val="tx1"/>
                </a:solidFill>
                <a:latin typeface="Helvetica Neue" charset="0"/>
                <a:ea typeface="Helvetica Neue" charset="0"/>
                <a:cs typeface="Helvetica Neue" charset="0"/>
              </a:rPr>
              <a:t>Certification of individuals (GPM-b™, GPM®, and GPM-m™)</a:t>
            </a:r>
          </a:p>
          <a:p>
            <a:pPr lvl="1"/>
            <a:r>
              <a:rPr lang="en-US" sz="2000" dirty="0" smtClean="0">
                <a:solidFill>
                  <a:schemeClr val="tx1"/>
                </a:solidFill>
                <a:latin typeface="Helvetica Neue" charset="0"/>
                <a:ea typeface="Helvetica Neue" charset="0"/>
                <a:cs typeface="Helvetica Neue" charset="0"/>
              </a:rPr>
              <a:t>Sustainable PM Methodology (</a:t>
            </a:r>
            <a:r>
              <a:rPr lang="en-US" sz="2000" dirty="0" err="1" smtClean="0">
                <a:solidFill>
                  <a:schemeClr val="tx1"/>
                </a:solidFill>
                <a:latin typeface="Helvetica Neue" charset="0"/>
                <a:ea typeface="Helvetica Neue" charset="0"/>
                <a:cs typeface="Helvetica Neue" charset="0"/>
              </a:rPr>
              <a:t>PRiSM</a:t>
            </a:r>
            <a:r>
              <a:rPr lang="en-US" sz="2000" dirty="0" smtClean="0">
                <a:solidFill>
                  <a:schemeClr val="tx1"/>
                </a:solidFill>
                <a:latin typeface="Helvetica Neue" charset="0"/>
                <a:ea typeface="Helvetica Neue" charset="0"/>
                <a:cs typeface="Helvetica Neue" charset="0"/>
              </a:rPr>
              <a:t>™)</a:t>
            </a:r>
          </a:p>
          <a:p>
            <a:pPr lvl="1"/>
            <a:r>
              <a:rPr lang="en-US" sz="2000" dirty="0" smtClean="0">
                <a:solidFill>
                  <a:schemeClr val="tx1"/>
                </a:solidFill>
                <a:latin typeface="Helvetica Neue" charset="0"/>
                <a:ea typeface="Helvetica Neue" charset="0"/>
                <a:cs typeface="Helvetica Neue" charset="0"/>
              </a:rPr>
              <a:t>Organizational Sustainability </a:t>
            </a:r>
            <a:r>
              <a:rPr lang="en-US" sz="2000" dirty="0" smtClean="0">
                <a:latin typeface="Helvetica Neue" charset="0"/>
                <a:ea typeface="Helvetica Neue" charset="0"/>
                <a:cs typeface="Helvetica Neue" charset="0"/>
              </a:rPr>
              <a:t>Materiality </a:t>
            </a:r>
            <a:r>
              <a:rPr lang="en-US" sz="2000" dirty="0" smtClean="0">
                <a:solidFill>
                  <a:schemeClr val="tx1"/>
                </a:solidFill>
                <a:latin typeface="Helvetica Neue" charset="0"/>
                <a:ea typeface="Helvetica Neue" charset="0"/>
                <a:cs typeface="Helvetica Neue" charset="0"/>
              </a:rPr>
              <a:t>Assessments (PSM3™)</a:t>
            </a:r>
          </a:p>
          <a:p>
            <a:pPr lvl="1"/>
            <a:r>
              <a:rPr lang="en-US" sz="2000" dirty="0" smtClean="0">
                <a:latin typeface="Helvetica Neue" charset="0"/>
                <a:ea typeface="Helvetica Neue" charset="0"/>
                <a:cs typeface="Helvetica Neue" charset="0"/>
              </a:rPr>
              <a:t>Sustainability Centre of Excellence</a:t>
            </a:r>
          </a:p>
          <a:p>
            <a:pPr lvl="1"/>
            <a:r>
              <a:rPr lang="en-US" sz="2000" dirty="0" smtClean="0">
                <a:solidFill>
                  <a:schemeClr val="tx1"/>
                </a:solidFill>
                <a:latin typeface="Helvetica Neue" charset="0"/>
                <a:ea typeface="Helvetica Neue" charset="0"/>
                <a:cs typeface="Helvetica Neue" charset="0"/>
              </a:rPr>
              <a:t>Standards (P5 Standards for Sustainability in Project Management)</a:t>
            </a:r>
          </a:p>
          <a:p>
            <a:pPr lvl="1"/>
            <a:endParaRPr lang="en-US" sz="1800" dirty="0">
              <a:latin typeface="Helvetica Neue" charset="0"/>
              <a:ea typeface="Helvetica Neue" charset="0"/>
              <a:cs typeface="Helvetica Neue"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790040" y="236960"/>
            <a:ext cx="2145508" cy="668702"/>
          </a:xfrm>
          <a:prstGeom prst="rect">
            <a:avLst/>
          </a:prstGeom>
        </p:spPr>
      </p:pic>
    </p:spTree>
    <p:extLst>
      <p:ext uri="{BB962C8B-B14F-4D97-AF65-F5344CB8AC3E}">
        <p14:creationId xmlns:p14="http://schemas.microsoft.com/office/powerpoint/2010/main" xmlns="" val="1158917786"/>
      </p:ext>
    </p:extLst>
  </p:cSld>
  <p:clrMapOvr>
    <a:masterClrMapping/>
  </p:clrMapOvr>
  <mc:AlternateContent xmlns:mc="http://schemas.openxmlformats.org/markup-compatibility/2006">
    <mc:Choice xmlns:p14="http://schemas.microsoft.com/office/powerpoint/2010/main" xmlns="" Requires="p14">
      <p:transition spd="slow" p14:dur="2000" advTm="19473"/>
    </mc:Choice>
    <mc:Fallback>
      <p:transition spd="slow" advTm="19473"/>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Agreement</a:t>
            </a:r>
            <a:endParaRPr lang="en-US" dirty="0"/>
          </a:p>
        </p:txBody>
      </p:sp>
      <p:sp>
        <p:nvSpPr>
          <p:cNvPr id="3" name="Content Placeholder 2"/>
          <p:cNvSpPr>
            <a:spLocks noGrp="1"/>
          </p:cNvSpPr>
          <p:nvPr>
            <p:ph idx="1"/>
          </p:nvPr>
        </p:nvSpPr>
        <p:spPr>
          <a:xfrm>
            <a:off x="567690" y="1371600"/>
            <a:ext cx="4705350" cy="4729163"/>
          </a:xfrm>
        </p:spPr>
        <p:txBody>
          <a:bodyPr>
            <a:noAutofit/>
          </a:bodyPr>
          <a:lstStyle/>
          <a:p>
            <a:pPr lvl="0"/>
            <a:r>
              <a:rPr lang="en-US" sz="1400" dirty="0">
                <a:latin typeface="Calibri" charset="0"/>
                <a:ea typeface="Calibri" charset="0"/>
                <a:cs typeface="Calibri" charset="0"/>
              </a:rPr>
              <a:t>Strengthen resilience and adaptive capacity to climate-related hazards and natural disasters in all countries</a:t>
            </a:r>
          </a:p>
          <a:p>
            <a:pPr lvl="0"/>
            <a:r>
              <a:rPr lang="en-US" sz="1400" dirty="0">
                <a:latin typeface="Calibri" charset="0"/>
                <a:ea typeface="Calibri" charset="0"/>
                <a:cs typeface="Calibri" charset="0"/>
              </a:rPr>
              <a:t>Integrate climate change measures into national policies, strategies and planning</a:t>
            </a:r>
          </a:p>
          <a:p>
            <a:pPr lvl="0"/>
            <a:r>
              <a:rPr lang="en-US" sz="1400" dirty="0">
                <a:latin typeface="Calibri" charset="0"/>
                <a:ea typeface="Calibri" charset="0"/>
                <a:cs typeface="Calibri" charset="0"/>
              </a:rPr>
              <a:t>Improve education, awareness-raising and human and institutional capacity on climate change mitigation, adaptation, impact reduction and early warning</a:t>
            </a:r>
          </a:p>
          <a:p>
            <a:pPr lvl="0"/>
            <a:r>
              <a:rPr lang="en-US" sz="1400" dirty="0">
                <a:latin typeface="Calibri" charset="0"/>
                <a:ea typeface="Calibri" charset="0"/>
                <a:cs typeface="Calibri" charset="0"/>
              </a:rPr>
              <a:t>Implement the commitment undertaken by developed-country parties to the United Nations Framework Convention on Climate Change to a goal of mobilizing jointly $100 billion annually by 2020 from all sources to address the needs of developing countries in the context of meaningful mitigation actions and transparency on implementation and fully operationalize the Green Climate Fund through its capitalization as soon as possible</a:t>
            </a:r>
          </a:p>
          <a:p>
            <a:pPr lvl="0"/>
            <a:r>
              <a:rPr lang="en-US" sz="1400" dirty="0">
                <a:latin typeface="Calibri" charset="0"/>
                <a:ea typeface="Calibri" charset="0"/>
                <a:cs typeface="Calibri" charset="0"/>
              </a:rPr>
              <a:t>Promote mechanisms for raising capacity for effective climate change-related planning and management in least developed countries and small island developing States, including focusing on women, youth and local and marginalized communities</a:t>
            </a:r>
          </a:p>
        </p:txBody>
      </p:sp>
      <p:pic>
        <p:nvPicPr>
          <p:cNvPr id="5" name="Picture 4"/>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8382000" y="5424196"/>
            <a:ext cx="687832" cy="105280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435600" y="1309396"/>
            <a:ext cx="3556000" cy="2667000"/>
          </a:xfrm>
          <a:prstGeom prst="rect">
            <a:avLst/>
          </a:prstGeom>
        </p:spPr>
      </p:pic>
      <p:sp>
        <p:nvSpPr>
          <p:cNvPr id="7" name="TextBox 6"/>
          <p:cNvSpPr txBox="1"/>
          <p:nvPr/>
        </p:nvSpPr>
        <p:spPr>
          <a:xfrm>
            <a:off x="5376639" y="3991636"/>
            <a:ext cx="3614961" cy="461665"/>
          </a:xfrm>
          <a:prstGeom prst="rect">
            <a:avLst/>
          </a:prstGeom>
          <a:noFill/>
        </p:spPr>
        <p:txBody>
          <a:bodyPr wrap="square" rtlCol="0">
            <a:spAutoFit/>
          </a:bodyPr>
          <a:lstStyle/>
          <a:p>
            <a:r>
              <a:rPr lang="en-US" sz="1200" dirty="0" err="1" smtClean="0"/>
              <a:t>Lise</a:t>
            </a:r>
            <a:r>
              <a:rPr lang="en-US" sz="1200" dirty="0" smtClean="0"/>
              <a:t> </a:t>
            </a:r>
            <a:r>
              <a:rPr lang="en-US" sz="1200" dirty="0" err="1" smtClean="0"/>
              <a:t>Kingo</a:t>
            </a:r>
            <a:r>
              <a:rPr lang="en-US" sz="1200" dirty="0" smtClean="0"/>
              <a:t>, UN Global Compact  Executive Director Speaking at COP21</a:t>
            </a:r>
            <a:endParaRPr lang="en-US" sz="1200" dirty="0"/>
          </a:p>
        </p:txBody>
      </p:sp>
    </p:spTree>
    <p:extLst>
      <p:ext uri="{BB962C8B-B14F-4D97-AF65-F5344CB8AC3E}">
        <p14:creationId xmlns:p14="http://schemas.microsoft.com/office/powerpoint/2010/main" xmlns="" val="5139563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Update from Paris</a:t>
            </a:r>
            <a:endParaRPr lang="en-US" dirty="0"/>
          </a:p>
        </p:txBody>
      </p:sp>
      <p:sp>
        <p:nvSpPr>
          <p:cNvPr id="3" name="Content Placeholder 2"/>
          <p:cNvSpPr>
            <a:spLocks noGrp="1"/>
          </p:cNvSpPr>
          <p:nvPr>
            <p:ph idx="1"/>
          </p:nvPr>
        </p:nvSpPr>
        <p:spPr>
          <a:xfrm>
            <a:off x="603250" y="1447800"/>
            <a:ext cx="7372350" cy="2590800"/>
          </a:xfrm>
        </p:spPr>
        <p:txBody>
          <a:bodyPr>
            <a:normAutofit fontScale="92500" lnSpcReduction="10000"/>
          </a:bodyPr>
          <a:lstStyle/>
          <a:p>
            <a:r>
              <a:rPr lang="en-US" dirty="0"/>
              <a:t>Setting emissions reduction targets is now common practice for business: </a:t>
            </a:r>
            <a:endParaRPr lang="en-US" dirty="0" smtClean="0"/>
          </a:p>
          <a:p>
            <a:r>
              <a:rPr lang="en-US" b="1" dirty="0" smtClean="0"/>
              <a:t>80</a:t>
            </a:r>
            <a:r>
              <a:rPr lang="en-US" b="1" dirty="0"/>
              <a:t>% </a:t>
            </a:r>
            <a:r>
              <a:rPr lang="en-US" dirty="0"/>
              <a:t>of the world’s </a:t>
            </a:r>
            <a:r>
              <a:rPr lang="en-US" b="1" dirty="0"/>
              <a:t>500 </a:t>
            </a:r>
            <a:r>
              <a:rPr lang="en-US" b="1" dirty="0" smtClean="0"/>
              <a:t>LARGEST COMPANIES </a:t>
            </a:r>
            <a:r>
              <a:rPr lang="en-US" dirty="0" smtClean="0"/>
              <a:t>reported </a:t>
            </a:r>
            <a:r>
              <a:rPr lang="en-US" dirty="0"/>
              <a:t>targets to CDP in 2014. </a:t>
            </a:r>
            <a:endParaRPr lang="en-US" dirty="0" smtClean="0"/>
          </a:p>
          <a:p>
            <a:r>
              <a:rPr lang="en-US" dirty="0" smtClean="0"/>
              <a:t>However</a:t>
            </a:r>
            <a:r>
              <a:rPr lang="en-US" dirty="0"/>
              <a:t>, most of them are not sufficient to meet the threat posed by climate change and keep warming below 2°C</a:t>
            </a:r>
            <a:r>
              <a:rPr lang="en-US" dirty="0" smtClean="0"/>
              <a:t>.</a:t>
            </a:r>
          </a:p>
        </p:txBody>
      </p:sp>
    </p:spTree>
    <p:extLst>
      <p:ext uri="{BB962C8B-B14F-4D97-AF65-F5344CB8AC3E}">
        <p14:creationId xmlns:p14="http://schemas.microsoft.com/office/powerpoint/2010/main" xmlns="" val="8182810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sp>
        <p:nvSpPr>
          <p:cNvPr id="3" name="Slide Number Placeholder 2"/>
          <p:cNvSpPr>
            <a:spLocks noGrp="1"/>
          </p:cNvSpPr>
          <p:nvPr>
            <p:ph type="sldNum" sz="quarter" idx="12"/>
          </p:nvPr>
        </p:nvSpPr>
        <p:spPr/>
        <p:txBody>
          <a:bodyPr/>
          <a:lstStyle/>
          <a:p>
            <a:fld id="{4BE819A1-3DD8-4179-BFD0-BF7D359F8DBD}" type="slidenum">
              <a:rPr lang="en-US" smtClean="0"/>
              <a:pPr/>
              <a:t>72</a:t>
            </a:fld>
            <a:endParaRPr lang="en-US" dirty="0"/>
          </a:p>
        </p:txBody>
      </p:sp>
      <p:pic>
        <p:nvPicPr>
          <p:cNvPr id="4" name="Picture 3" descr="Architecture 6.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28600" y="5334000"/>
            <a:ext cx="637967" cy="632732"/>
          </a:xfrm>
          <a:prstGeom prst="rect">
            <a:avLst/>
          </a:prstGeom>
        </p:spPr>
      </p:pic>
      <p:pic>
        <p:nvPicPr>
          <p:cNvPr id="6" name="Picture 5" descr="Screen Shot 2015-10-16 at 2.19.57 AM.pn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279264" y="1700808"/>
            <a:ext cx="6392803" cy="4112276"/>
          </a:xfrm>
          <a:prstGeom prst="rect">
            <a:avLst/>
          </a:prstGeom>
        </p:spPr>
      </p:pic>
    </p:spTree>
    <p:extLst>
      <p:ext uri="{BB962C8B-B14F-4D97-AF65-F5344CB8AC3E}">
        <p14:creationId xmlns:p14="http://schemas.microsoft.com/office/powerpoint/2010/main" xmlns="" val="56716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73</a:t>
            </a:fld>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7924800" y="5029200"/>
            <a:ext cx="850624" cy="843644"/>
          </a:xfrm>
          <a:prstGeom prst="rect">
            <a:avLst/>
          </a:prstGeom>
        </p:spPr>
      </p:pic>
      <p:sp>
        <p:nvSpPr>
          <p:cNvPr id="5" name="TextBox 4"/>
          <p:cNvSpPr txBox="1"/>
          <p:nvPr/>
        </p:nvSpPr>
        <p:spPr>
          <a:xfrm>
            <a:off x="609600" y="1981200"/>
            <a:ext cx="775635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-RUN YOUR </a:t>
            </a:r>
            <a:r>
              <a:rPr lang="en-US" sz="4000" dirty="0" smtClean="0">
                <a:solidFill>
                  <a:srgbClr val="FF0000"/>
                </a:solidFill>
              </a:rPr>
              <a:t>BUSINESS</a:t>
            </a:r>
          </a:p>
          <a:p>
            <a:r>
              <a:rPr lang="en-US" sz="4000" dirty="0" smtClean="0">
                <a:solidFill>
                  <a:srgbClr val="FF0000"/>
                </a:solidFill>
              </a:rPr>
              <a:t>-DO NO HARM</a:t>
            </a:r>
          </a:p>
          <a:p>
            <a:r>
              <a:rPr lang="en-US" sz="4000" dirty="0" smtClean="0">
                <a:solidFill>
                  <a:srgbClr val="FF0000"/>
                </a:solidFill>
              </a:rPr>
              <a:t>-</a:t>
            </a:r>
            <a:r>
              <a:rPr lang="en-US" sz="4000" dirty="0">
                <a:solidFill>
                  <a:srgbClr val="FF0000"/>
                </a:solidFill>
              </a:rPr>
              <a:t>MAKE THE WORLD A BETTER PLACE</a:t>
            </a:r>
          </a:p>
          <a:p>
            <a:endParaRPr lang="en-US" sz="4000" dirty="0" smtClean="0">
              <a:solidFill>
                <a:srgbClr val="FF0000"/>
              </a:solidFill>
            </a:endParaRPr>
          </a:p>
        </p:txBody>
      </p:sp>
    </p:spTree>
    <p:extLst>
      <p:ext uri="{BB962C8B-B14F-4D97-AF65-F5344CB8AC3E}">
        <p14:creationId xmlns:p14="http://schemas.microsoft.com/office/powerpoint/2010/main" xmlns="" val="9893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Where do we fit in?</a:t>
            </a:r>
            <a:endParaRPr lang="en-US" dirty="0"/>
          </a:p>
        </p:txBody>
      </p:sp>
      <p:sp>
        <p:nvSpPr>
          <p:cNvPr id="7" name="TextBox 6"/>
          <p:cNvSpPr txBox="1"/>
          <p:nvPr/>
        </p:nvSpPr>
        <p:spPr>
          <a:xfrm>
            <a:off x="0" y="980728"/>
            <a:ext cx="1205315" cy="3770263"/>
          </a:xfrm>
          <a:prstGeom prst="rect">
            <a:avLst/>
          </a:prstGeom>
          <a:noFill/>
        </p:spPr>
        <p:txBody>
          <a:bodyPr wrap="none" rtlCol="0">
            <a:spAutoFit/>
          </a:bodyPr>
          <a:lstStyle/>
          <a:p>
            <a:r>
              <a:rPr lang="en-US" sz="23900" dirty="0" smtClean="0">
                <a:solidFill>
                  <a:schemeClr val="accent1">
                    <a:lumMod val="20000"/>
                    <a:lumOff val="80000"/>
                  </a:schemeClr>
                </a:solidFill>
              </a:rPr>
              <a:t>“</a:t>
            </a:r>
            <a:endParaRPr lang="en-US" sz="23900" dirty="0">
              <a:solidFill>
                <a:schemeClr val="accent1">
                  <a:lumMod val="20000"/>
                  <a:lumOff val="80000"/>
                </a:schemeClr>
              </a:solidFill>
            </a:endParaRPr>
          </a:p>
        </p:txBody>
      </p:sp>
      <p:sp>
        <p:nvSpPr>
          <p:cNvPr id="8" name="Rectangle 7"/>
          <p:cNvSpPr/>
          <p:nvPr/>
        </p:nvSpPr>
        <p:spPr>
          <a:xfrm>
            <a:off x="762000" y="1366268"/>
            <a:ext cx="7772400" cy="4044184"/>
          </a:xfrm>
          <a:prstGeom prst="rect">
            <a:avLst/>
          </a:prstGeom>
        </p:spPr>
        <p:txBody>
          <a:bodyPr wrap="square">
            <a:spAutoFit/>
          </a:bodyPr>
          <a:lstStyle/>
          <a:p>
            <a:pPr>
              <a:spcBef>
                <a:spcPct val="20000"/>
              </a:spcBef>
              <a:buClr>
                <a:schemeClr val="accent1">
                  <a:lumMod val="50000"/>
                </a:schemeClr>
              </a:buClr>
            </a:pPr>
            <a:r>
              <a:rPr lang="en-US" sz="2000" dirty="0" smtClean="0"/>
              <a:t>I guarantee that within </a:t>
            </a:r>
            <a:r>
              <a:rPr lang="en-US" sz="2000" dirty="0"/>
              <a:t>four years, the marketplace will have changed from within because sustainability and its reality is becoming a transformative force. </a:t>
            </a:r>
            <a:endParaRPr lang="en-US" sz="2000" dirty="0" smtClean="0"/>
          </a:p>
          <a:p>
            <a:pPr>
              <a:spcBef>
                <a:spcPct val="20000"/>
              </a:spcBef>
              <a:buClr>
                <a:schemeClr val="accent1">
                  <a:lumMod val="50000"/>
                </a:schemeClr>
              </a:buClr>
            </a:pPr>
            <a:r>
              <a:rPr lang="en-US" sz="2400" b="1" dirty="0" smtClean="0"/>
              <a:t>.</a:t>
            </a:r>
            <a:r>
              <a:rPr lang="en-US" sz="2400" b="1" dirty="0"/>
              <a:t>..finally, asset managers are waking up to the basic reality that sustainability pays off.</a:t>
            </a:r>
            <a:r>
              <a:rPr lang="en-US" sz="2000" dirty="0"/>
              <a:t>  </a:t>
            </a:r>
            <a:r>
              <a:rPr lang="en-US" sz="2000" dirty="0" smtClean="0"/>
              <a:t/>
            </a:r>
            <a:br>
              <a:rPr lang="en-US" sz="2000" dirty="0" smtClean="0"/>
            </a:br>
            <a:r>
              <a:rPr lang="en-US" sz="2000" dirty="0" smtClean="0"/>
              <a:t/>
            </a:r>
            <a:br>
              <a:rPr lang="en-US" sz="2000" dirty="0" smtClean="0"/>
            </a:br>
            <a:r>
              <a:rPr lang="en-US" sz="2000" i="1" dirty="0" smtClean="0"/>
              <a:t>Long </a:t>
            </a:r>
            <a:r>
              <a:rPr lang="en-US" sz="2000" i="1" dirty="0"/>
              <a:t>term financial success can only be assured if companies also good on governance, on social behavior, and environmental stewardship.  </a:t>
            </a:r>
            <a:endParaRPr lang="en-US" sz="2000" i="1" dirty="0" smtClean="0"/>
          </a:p>
          <a:p>
            <a:pPr>
              <a:spcBef>
                <a:spcPct val="20000"/>
              </a:spcBef>
              <a:buClr>
                <a:schemeClr val="accent1">
                  <a:lumMod val="50000"/>
                </a:schemeClr>
              </a:buClr>
            </a:pPr>
            <a:r>
              <a:rPr lang="en-US" sz="2000" dirty="0" smtClean="0"/>
              <a:t/>
            </a:r>
            <a:br>
              <a:rPr lang="en-US" sz="2000" dirty="0" smtClean="0"/>
            </a:br>
            <a:r>
              <a:rPr lang="en-US" sz="2000" dirty="0" smtClean="0"/>
              <a:t>Failure </a:t>
            </a:r>
            <a:r>
              <a:rPr lang="en-US" sz="2000" dirty="0"/>
              <a:t>on any of these three pillars will make it impossible for companies to sustain success over time or to become successful.</a:t>
            </a:r>
            <a:endParaRPr lang="en-US" sz="2000" b="1" dirty="0">
              <a:solidFill>
                <a:srgbClr val="5B6973"/>
              </a:solidFill>
              <a:latin typeface="Helvetica"/>
              <a:cs typeface="Helvetica"/>
            </a:endParaRPr>
          </a:p>
        </p:txBody>
      </p:sp>
      <p:sp>
        <p:nvSpPr>
          <p:cNvPr id="9" name="TextBox 8"/>
          <p:cNvSpPr txBox="1"/>
          <p:nvPr/>
        </p:nvSpPr>
        <p:spPr>
          <a:xfrm>
            <a:off x="4038600" y="5257800"/>
            <a:ext cx="4968552" cy="923330"/>
          </a:xfrm>
          <a:prstGeom prst="rect">
            <a:avLst/>
          </a:prstGeom>
          <a:noFill/>
        </p:spPr>
        <p:txBody>
          <a:bodyPr wrap="square" rtlCol="0">
            <a:spAutoFit/>
          </a:bodyPr>
          <a:lstStyle/>
          <a:p>
            <a:r>
              <a:rPr lang="en-US" dirty="0" smtClean="0">
                <a:solidFill>
                  <a:schemeClr val="bg2">
                    <a:lumMod val="25000"/>
                  </a:schemeClr>
                </a:solidFill>
              </a:rPr>
              <a:t>Georg </a:t>
            </a:r>
            <a:r>
              <a:rPr lang="en-US" dirty="0" err="1" smtClean="0">
                <a:solidFill>
                  <a:schemeClr val="bg2">
                    <a:lumMod val="25000"/>
                  </a:schemeClr>
                </a:solidFill>
              </a:rPr>
              <a:t>Kell</a:t>
            </a:r>
            <a:r>
              <a:rPr lang="en-US" dirty="0" smtClean="0">
                <a:solidFill>
                  <a:schemeClr val="bg2">
                    <a:lumMod val="25000"/>
                  </a:schemeClr>
                </a:solidFill>
              </a:rPr>
              <a:t>, </a:t>
            </a:r>
          </a:p>
          <a:p>
            <a:r>
              <a:rPr lang="en-US" dirty="0">
                <a:solidFill>
                  <a:schemeClr val="bg2">
                    <a:lumMod val="25000"/>
                  </a:schemeClr>
                </a:solidFill>
              </a:rPr>
              <a:t>Former UN Global Compact Executive Director </a:t>
            </a:r>
            <a:endParaRPr lang="en-US" dirty="0" smtClean="0">
              <a:solidFill>
                <a:schemeClr val="bg2">
                  <a:lumMod val="25000"/>
                </a:schemeClr>
              </a:solidFill>
            </a:endParaRPr>
          </a:p>
          <a:p>
            <a:r>
              <a:rPr lang="en-US" dirty="0" smtClean="0">
                <a:solidFill>
                  <a:schemeClr val="bg2">
                    <a:lumMod val="25000"/>
                  </a:schemeClr>
                </a:solidFill>
              </a:rPr>
              <a:t>June 25</a:t>
            </a:r>
            <a:r>
              <a:rPr lang="en-US" baseline="30000" dirty="0" smtClean="0">
                <a:solidFill>
                  <a:schemeClr val="bg2">
                    <a:lumMod val="25000"/>
                  </a:schemeClr>
                </a:solidFill>
              </a:rPr>
              <a:t>th</a:t>
            </a:r>
            <a:r>
              <a:rPr lang="en-US" dirty="0" smtClean="0">
                <a:solidFill>
                  <a:schemeClr val="bg2">
                    <a:lumMod val="25000"/>
                  </a:schemeClr>
                </a:solidFill>
              </a:rPr>
              <a:t> 2015 </a:t>
            </a:r>
            <a:endParaRPr lang="en-US" dirty="0">
              <a:solidFill>
                <a:schemeClr val="bg2">
                  <a:lumMod val="25000"/>
                </a:schemeClr>
              </a:solidFill>
            </a:endParaRPr>
          </a:p>
        </p:txBody>
      </p:sp>
    </p:spTree>
    <p:extLst>
      <p:ext uri="{BB962C8B-B14F-4D97-AF65-F5344CB8AC3E}">
        <p14:creationId xmlns:p14="http://schemas.microsoft.com/office/powerpoint/2010/main" xmlns="" val="9479884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must move beyond this.</a:t>
            </a:r>
            <a:endParaRPr lang="en-US" dirty="0"/>
          </a:p>
        </p:txBody>
      </p:sp>
      <p:grpSp>
        <p:nvGrpSpPr>
          <p:cNvPr id="3" name="Group 2"/>
          <p:cNvGrpSpPr/>
          <p:nvPr/>
        </p:nvGrpSpPr>
        <p:grpSpPr>
          <a:xfrm>
            <a:off x="1619672" y="1268760"/>
            <a:ext cx="5976664" cy="4824536"/>
            <a:chOff x="-339529" y="0"/>
            <a:chExt cx="9974795" cy="8622319"/>
          </a:xfrm>
        </p:grpSpPr>
        <p:sp>
          <p:nvSpPr>
            <p:cNvPr id="4" name="Shape 1511"/>
            <p:cNvSpPr/>
            <p:nvPr/>
          </p:nvSpPr>
          <p:spPr>
            <a:xfrm flipH="1">
              <a:off x="3080029" y="3524444"/>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FFC000"/>
                  </a:solidFill>
                  <a:latin typeface="FontAwesome"/>
                  <a:ea typeface="FontAwesome"/>
                  <a:cs typeface="FontAwesome"/>
                  <a:sym typeface="FontAwesome"/>
                </a:defRPr>
              </a:pPr>
              <a:r>
                <a:rPr kumimoji="0" lang="en-US" sz="2800" b="0" i="0" u="none" strike="noStrike" kern="0" cap="none" spc="0" normalizeH="0" baseline="0" noProof="0" dirty="0" smtClean="0">
                  <a:ln>
                    <a:noFill/>
                  </a:ln>
                  <a:solidFill>
                    <a:srgbClr val="122C4D"/>
                  </a:solidFill>
                  <a:effectLst/>
                  <a:uLnTx/>
                  <a:uFillTx/>
                  <a:latin typeface="FontAwesome"/>
                  <a:ea typeface="FontAwesome"/>
                  <a:cs typeface="FontAwesome"/>
                  <a:sym typeface="FontAwesome"/>
                </a:rPr>
                <a:t>QUALITY</a:t>
              </a:r>
              <a:endParaRPr kumimoji="0" sz="2800" b="0" i="0" u="none" strike="noStrike" kern="0" cap="none" spc="0" normalizeH="0" baseline="0" noProof="0" dirty="0">
                <a:ln>
                  <a:noFill/>
                </a:ln>
                <a:solidFill>
                  <a:srgbClr val="122C4D"/>
                </a:solidFill>
                <a:effectLst/>
                <a:uLnTx/>
                <a:uFillTx/>
                <a:latin typeface="FontAwesome"/>
                <a:ea typeface="FontAwesome"/>
                <a:cs typeface="FontAwesome"/>
                <a:sym typeface="FontAwesome"/>
              </a:endParaRPr>
            </a:p>
          </p:txBody>
        </p:sp>
        <p:sp>
          <p:nvSpPr>
            <p:cNvPr id="5" name="Shape 1480"/>
            <p:cNvSpPr/>
            <p:nvPr/>
          </p:nvSpPr>
          <p:spPr>
            <a:xfrm rot="10800000" flipH="1">
              <a:off x="2555776" y="0"/>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6" name="Shape 1481"/>
            <p:cNvSpPr/>
            <p:nvPr/>
          </p:nvSpPr>
          <p:spPr>
            <a:xfrm flipH="1">
              <a:off x="3080031" y="524257"/>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D44024"/>
                  </a:solidFill>
                  <a:effectLst/>
                  <a:uLnTx/>
                  <a:uFillTx/>
                  <a:latin typeface="FontAwesome"/>
                  <a:ea typeface="FontAwesome"/>
                  <a:cs typeface="FontAwesome"/>
                  <a:sym typeface="FontAwesome"/>
                </a:rPr>
                <a:t>TIME</a:t>
              </a:r>
              <a:endParaRPr kumimoji="0" sz="40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7" name="Shape 1486"/>
            <p:cNvSpPr/>
            <p:nvPr/>
          </p:nvSpPr>
          <p:spPr>
            <a:xfrm rot="10800000" flipH="1">
              <a:off x="-339529" y="4535477"/>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8" name="Shape 1487"/>
            <p:cNvSpPr/>
            <p:nvPr/>
          </p:nvSpPr>
          <p:spPr>
            <a:xfrm flipH="1">
              <a:off x="184726" y="5059733"/>
              <a:ext cx="3015490"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F98634"/>
                  </a:solidFill>
                  <a:effectLst/>
                  <a:uLnTx/>
                  <a:uFillTx/>
                  <a:latin typeface="FontAwesome"/>
                  <a:ea typeface="FontAwesome"/>
                  <a:cs typeface="FontAwesome"/>
                  <a:sym typeface="FontAwesome"/>
                </a:rPr>
                <a:t>COST</a:t>
              </a:r>
              <a:endParaRPr kumimoji="0" sz="40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9" name="Shape 1492"/>
            <p:cNvSpPr/>
            <p:nvPr/>
          </p:nvSpPr>
          <p:spPr>
            <a:xfrm rot="10800000" flipH="1">
              <a:off x="5571265" y="4558318"/>
              <a:ext cx="4064001" cy="4064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0" name="Shape 1493"/>
            <p:cNvSpPr/>
            <p:nvPr/>
          </p:nvSpPr>
          <p:spPr>
            <a:xfrm flipH="1">
              <a:off x="6095520" y="5082574"/>
              <a:ext cx="3015489" cy="3015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B2D235"/>
                  </a:solidFill>
                  <a:effectLst/>
                  <a:uLnTx/>
                  <a:uFillTx/>
                  <a:latin typeface="FontAwesome"/>
                  <a:ea typeface="FontAwesome"/>
                  <a:cs typeface="FontAwesome"/>
                  <a:sym typeface="FontAwesome"/>
                </a:rPr>
                <a:t>SCOPE</a:t>
              </a:r>
              <a:endParaRPr kumimoji="0" sz="40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cxnSp>
          <p:nvCxnSpPr>
            <p:cNvPr id="11" name="Straight Connector 10"/>
            <p:cNvCxnSpPr/>
            <p:nvPr/>
          </p:nvCxnSpPr>
          <p:spPr>
            <a:xfrm flipV="1">
              <a:off x="2130508" y="3516905"/>
              <a:ext cx="923599" cy="986948"/>
            </a:xfrm>
            <a:prstGeom prst="line">
              <a:avLst/>
            </a:prstGeom>
            <a:noFill/>
            <a:ln w="25400" cap="flat">
              <a:solidFill>
                <a:srgbClr val="000000"/>
              </a:solidFill>
              <a:prstDash val="solid"/>
              <a:miter lim="400000"/>
            </a:ln>
            <a:effectLst/>
          </p:spPr>
        </p:cxnSp>
        <p:cxnSp>
          <p:nvCxnSpPr>
            <p:cNvPr id="12" name="Straight Connector 11"/>
            <p:cNvCxnSpPr/>
            <p:nvPr/>
          </p:nvCxnSpPr>
          <p:spPr>
            <a:xfrm flipH="1" flipV="1">
              <a:off x="6211999" y="3516905"/>
              <a:ext cx="815555" cy="1018572"/>
            </a:xfrm>
            <a:prstGeom prst="line">
              <a:avLst/>
            </a:prstGeom>
            <a:noFill/>
            <a:ln w="25400" cap="flat">
              <a:solidFill>
                <a:srgbClr val="000000"/>
              </a:solidFill>
              <a:prstDash val="solid"/>
              <a:miter lim="400000"/>
            </a:ln>
            <a:effectLst/>
          </p:spPr>
        </p:cxnSp>
        <p:cxnSp>
          <p:nvCxnSpPr>
            <p:cNvPr id="13" name="Straight Connector 12"/>
            <p:cNvCxnSpPr/>
            <p:nvPr/>
          </p:nvCxnSpPr>
          <p:spPr>
            <a:xfrm>
              <a:off x="3724472" y="6940746"/>
              <a:ext cx="1846793" cy="0"/>
            </a:xfrm>
            <a:prstGeom prst="line">
              <a:avLst/>
            </a:prstGeom>
            <a:noFill/>
            <a:ln w="25400" cap="flat">
              <a:solidFill>
                <a:srgbClr val="000000"/>
              </a:solidFill>
              <a:prstDash val="solid"/>
              <a:miter lim="400000"/>
            </a:ln>
            <a:effectLst/>
          </p:spPr>
        </p:cxnSp>
      </p:grpSp>
    </p:spTree>
    <p:extLst>
      <p:ext uri="{BB962C8B-B14F-4D97-AF65-F5344CB8AC3E}">
        <p14:creationId xmlns:p14="http://schemas.microsoft.com/office/powerpoint/2010/main" xmlns="" val="21103177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16162" y="2620962"/>
            <a:ext cx="5486400" cy="854075"/>
          </a:xfrm>
        </p:spPr>
        <p:txBody>
          <a:bodyPr vert="horz">
            <a:normAutofit/>
          </a:bodyPr>
          <a:lstStyle/>
          <a:p>
            <a:pPr algn="ctr"/>
            <a:r>
              <a:rPr lang="en-US" sz="4000" dirty="0" smtClean="0"/>
              <a:t>To this.</a:t>
            </a:r>
            <a:endParaRPr lang="en-US" sz="4000" dirty="0"/>
          </a:p>
        </p:txBody>
      </p:sp>
      <p:sp>
        <p:nvSpPr>
          <p:cNvPr id="3" name="Diagonal Stripe 2"/>
          <p:cNvSpPr/>
          <p:nvPr/>
        </p:nvSpPr>
        <p:spPr>
          <a:xfrm rot="8244532">
            <a:off x="-1334454" y="876320"/>
            <a:ext cx="4582075" cy="4903627"/>
          </a:xfrm>
          <a:prstGeom prst="diagStripe">
            <a:avLst/>
          </a:prstGeom>
          <a:solidFill>
            <a:srgbClr val="122C4D">
              <a:lumMod val="75000"/>
              <a:lumOff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22C4D">
                  <a:lumMod val="75000"/>
                  <a:lumOff val="25000"/>
                </a:srgbClr>
              </a:solidFill>
              <a:effectLst/>
              <a:uLnTx/>
              <a:uFillTx/>
            </a:endParaRPr>
          </a:p>
        </p:txBody>
      </p:sp>
      <p:sp>
        <p:nvSpPr>
          <p:cNvPr id="4" name="Diagonal Stripe 3"/>
          <p:cNvSpPr/>
          <p:nvPr/>
        </p:nvSpPr>
        <p:spPr>
          <a:xfrm rot="13700640">
            <a:off x="2268616" y="-2743129"/>
            <a:ext cx="4916066" cy="5486256"/>
          </a:xfrm>
          <a:prstGeom prst="diagStripe">
            <a:avLst/>
          </a:prstGeom>
          <a:solidFill>
            <a:srgbClr val="9CB833"/>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Diagonal Stripe 4"/>
          <p:cNvSpPr/>
          <p:nvPr/>
        </p:nvSpPr>
        <p:spPr>
          <a:xfrm rot="18940405">
            <a:off x="6016064" y="906619"/>
            <a:ext cx="4827947" cy="4783360"/>
          </a:xfrm>
          <a:prstGeom prst="diagStripe">
            <a:avLst/>
          </a:prstGeom>
          <a:solidFill>
            <a:srgbClr val="F98634">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Diagonal Stripe 5"/>
          <p:cNvSpPr/>
          <p:nvPr/>
        </p:nvSpPr>
        <p:spPr>
          <a:xfrm rot="2839970">
            <a:off x="2134496" y="3997111"/>
            <a:ext cx="5091708" cy="5416506"/>
          </a:xfrm>
          <a:prstGeom prst="diagStripe">
            <a:avLst/>
          </a:prstGeom>
          <a:solidFill>
            <a:srgbClr val="46556A">
              <a:lumMod val="60000"/>
              <a:lumOff val="4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2123728" y="3990386"/>
            <a:ext cx="4896544" cy="1886886"/>
          </a:xfrm>
          <a:prstGeom prst="rect">
            <a:avLst/>
          </a:prstGeom>
          <a:solidFill>
            <a:srgbClr val="122C4D">
              <a:lumMod val="50000"/>
              <a:lumOff val="50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sysClr val="window" lastClr="FFFFFF"/>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
            </a:r>
            <a:br>
              <a:rPr kumimoji="0" lang="en-US" sz="1800" b="0" i="0" u="none" strike="noStrike" kern="0" cap="none" spc="0" normalizeH="0" baseline="0" noProof="0" dirty="0" smtClean="0">
                <a:ln>
                  <a:noFill/>
                </a:ln>
                <a:solidFill>
                  <a:sysClr val="window" lastClr="FFFFFF"/>
                </a:solidFill>
                <a:effectLst/>
                <a:uLnTx/>
                <a:uFillTx/>
              </a:rPr>
            </a:br>
            <a:r>
              <a:rPr kumimoji="0" lang="en-US" sz="1800" b="0" i="0" u="none" strike="noStrike" kern="0" cap="none" spc="0" normalizeH="0" baseline="0" noProof="0" dirty="0" smtClean="0">
                <a:ln>
                  <a:noFill/>
                </a:ln>
                <a:solidFill>
                  <a:sysClr val="window" lastClr="FFFFFF"/>
                </a:solidFill>
                <a:effectLst/>
                <a:uLnTx/>
                <a:uFillTx/>
              </a:rPr>
              <a:t>  </a:t>
            </a:r>
            <a:r>
              <a:rPr kumimoji="0" lang="en-US" sz="2800" b="0" i="0" u="none" strike="noStrike" kern="0" cap="none" spc="0" normalizeH="0" baseline="0" noProof="0" dirty="0" smtClean="0">
                <a:ln>
                  <a:noFill/>
                </a:ln>
                <a:solidFill>
                  <a:sysClr val="window" lastClr="FFFFFF"/>
                </a:solidFill>
                <a:effectLst/>
                <a:uLnTx/>
                <a:uFillTx/>
              </a:rPr>
              <a:t>BENEFITS</a:t>
            </a:r>
            <a:r>
              <a:rPr kumimoji="0" lang="en-US" sz="1800" b="0" i="0" u="none" strike="noStrike" kern="0" cap="none" spc="0" normalizeH="0" baseline="0" noProof="0" dirty="0" smtClean="0">
                <a:ln>
                  <a:noFill/>
                </a:ln>
                <a:solidFill>
                  <a:sysClr val="window" lastClr="FFFFFF"/>
                </a:solidFill>
                <a:effectLst/>
                <a:uLnTx/>
                <a:uFillTx/>
              </a:rPr>
              <a:t>   </a:t>
            </a:r>
            <a:endParaRPr kumimoji="0" lang="en-US" sz="1800" b="0" i="0" u="none" strike="noStrike" kern="0" cap="none" spc="0" normalizeH="0" baseline="0" noProof="0" dirty="0">
              <a:ln>
                <a:noFill/>
              </a:ln>
              <a:solidFill>
                <a:sysClr val="window" lastClr="FFFFFF"/>
              </a:solidFill>
              <a:effectLst/>
              <a:uLnTx/>
              <a:uFillTx/>
            </a:endParaRPr>
          </a:p>
        </p:txBody>
      </p:sp>
      <p:sp>
        <p:nvSpPr>
          <p:cNvPr id="8" name="Rectangle 7"/>
          <p:cNvSpPr/>
          <p:nvPr/>
        </p:nvSpPr>
        <p:spPr>
          <a:xfrm>
            <a:off x="4778495" y="1052735"/>
            <a:ext cx="2457802" cy="2924745"/>
          </a:xfrm>
          <a:prstGeom prst="rect">
            <a:avLst/>
          </a:prstGeom>
          <a:solidFill>
            <a:srgbClr val="44BE9B"/>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           </a:t>
            </a:r>
            <a:r>
              <a:rPr kumimoji="0" lang="en-US" sz="2800" b="0" i="0" u="none" strike="noStrike" kern="0" cap="none" spc="0" normalizeH="0" baseline="0" noProof="0" dirty="0" smtClean="0">
                <a:ln>
                  <a:noFill/>
                </a:ln>
                <a:solidFill>
                  <a:sysClr val="window" lastClr="FFFFFF"/>
                </a:solidFill>
                <a:effectLst/>
                <a:uLnTx/>
                <a:uFillTx/>
              </a:rPr>
              <a:t> VALUE   </a:t>
            </a:r>
            <a:endParaRPr kumimoji="0" lang="en-US" sz="1800" b="0" i="0" u="none" strike="noStrike" kern="0" cap="none" spc="0" normalizeH="0" baseline="0" noProof="0" dirty="0">
              <a:ln>
                <a:noFill/>
              </a:ln>
              <a:solidFill>
                <a:sysClr val="window" lastClr="FFFFFF"/>
              </a:solidFill>
              <a:effectLst/>
              <a:uLnTx/>
              <a:uFillTx/>
            </a:endParaRPr>
          </a:p>
        </p:txBody>
      </p:sp>
      <p:sp>
        <p:nvSpPr>
          <p:cNvPr id="9" name="Rectangle 8"/>
          <p:cNvSpPr/>
          <p:nvPr/>
        </p:nvSpPr>
        <p:spPr>
          <a:xfrm>
            <a:off x="2123728" y="1052735"/>
            <a:ext cx="2654766" cy="2924745"/>
          </a:xfrm>
          <a:prstGeom prst="rect">
            <a:avLst/>
          </a:prstGeom>
          <a:solidFill>
            <a:srgbClr val="FFFCFF">
              <a:lumMod val="25000"/>
            </a:srgbClr>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rPr>
              <a:t> </a:t>
            </a:r>
            <a:r>
              <a:rPr kumimoji="0" lang="en-US" sz="1800" b="0" i="0" u="none" strike="noStrike" kern="0" cap="none" spc="0" normalizeH="0" baseline="0" noProof="0" dirty="0" smtClean="0">
                <a:ln>
                  <a:noFill/>
                </a:ln>
                <a:solidFill>
                  <a:sysClr val="window" lastClr="FFFFFF"/>
                </a:solidFill>
                <a:effectLst/>
                <a:uLnTx/>
                <a:uFillTx/>
              </a:rPr>
              <a:t>   </a:t>
            </a:r>
            <a:r>
              <a:rPr kumimoji="0" lang="en-US" sz="2800" b="0" i="0" u="none" strike="noStrike" kern="0" cap="none" spc="0" normalizeH="0" baseline="0" noProof="0" dirty="0" smtClean="0">
                <a:ln>
                  <a:noFill/>
                </a:ln>
                <a:solidFill>
                  <a:sysClr val="window" lastClr="FFFFFF"/>
                </a:solidFill>
                <a:effectLst/>
                <a:uLnTx/>
                <a:uFillTx/>
              </a:rPr>
              <a:t>RISK</a:t>
            </a:r>
            <a:endParaRPr kumimoji="0" lang="en-US" sz="2800" b="0" i="0" u="none" strike="noStrike" kern="0" cap="none" spc="0" normalizeH="0" baseline="0" noProof="0" dirty="0">
              <a:ln>
                <a:noFill/>
              </a:ln>
              <a:solidFill>
                <a:sysClr val="window" lastClr="FFFFFF"/>
              </a:solidFill>
              <a:effectLst/>
              <a:uLnTx/>
              <a:uFillTx/>
            </a:endParaRPr>
          </a:p>
        </p:txBody>
      </p:sp>
      <p:cxnSp>
        <p:nvCxnSpPr>
          <p:cNvPr id="10" name="Straight Connector 9"/>
          <p:cNvCxnSpPr/>
          <p:nvPr/>
        </p:nvCxnSpPr>
        <p:spPr>
          <a:xfrm flipV="1">
            <a:off x="4002242" y="3000873"/>
            <a:ext cx="512128" cy="756701"/>
          </a:xfrm>
          <a:prstGeom prst="line">
            <a:avLst/>
          </a:prstGeom>
          <a:noFill/>
          <a:ln w="25400" cap="flat">
            <a:solidFill>
              <a:srgbClr val="000000"/>
            </a:solidFill>
            <a:prstDash val="solid"/>
            <a:miter lim="400000"/>
          </a:ln>
          <a:effectLst/>
        </p:spPr>
      </p:cxnSp>
      <p:cxnSp>
        <p:nvCxnSpPr>
          <p:cNvPr id="11" name="Straight Connector 10"/>
          <p:cNvCxnSpPr/>
          <p:nvPr/>
        </p:nvCxnSpPr>
        <p:spPr>
          <a:xfrm flipH="1" flipV="1">
            <a:off x="4981363" y="2992269"/>
            <a:ext cx="513514" cy="765305"/>
          </a:xfrm>
          <a:prstGeom prst="line">
            <a:avLst/>
          </a:prstGeom>
          <a:noFill/>
          <a:ln w="25400" cap="flat">
            <a:solidFill>
              <a:srgbClr val="000000"/>
            </a:solidFill>
            <a:prstDash val="solid"/>
            <a:miter lim="400000"/>
          </a:ln>
          <a:effectLst/>
        </p:spPr>
      </p:cxnSp>
      <p:sp>
        <p:nvSpPr>
          <p:cNvPr id="12" name="Isosceles Triangle 49"/>
          <p:cNvSpPr/>
          <p:nvPr/>
        </p:nvSpPr>
        <p:spPr>
          <a:xfrm>
            <a:off x="2909350" y="1988896"/>
            <a:ext cx="3669021" cy="2620293"/>
          </a:xfrm>
          <a:prstGeom prst="triangle">
            <a:avLst/>
          </a:prstGeom>
          <a:solidFill>
            <a:sysClr val="window" lastClr="FFFFFF"/>
          </a:solidFill>
          <a:ln w="12700" cap="flat">
            <a:noFill/>
            <a:miter lim="400000"/>
          </a:ln>
          <a:effectLst>
            <a:outerShdw blurRad="38100" dist="25400" dir="5400000" rotWithShape="0">
              <a:srgbClr val="000000">
                <a:alpha val="50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PERFORMANCE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solidFill>
                  <a:sysClr val="windowText" lastClr="000000"/>
                </a:solidFill>
              </a:rPr>
              <a:t>&amp;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QUALITY</a:t>
            </a:r>
            <a:endParaRPr kumimoji="0" lang="en-US" sz="1600" b="1" i="0" u="none" strike="noStrike" kern="0" cap="none" spc="0" normalizeH="0" baseline="0" noProof="0" dirty="0">
              <a:ln>
                <a:noFill/>
              </a:ln>
              <a:solidFill>
                <a:sysClr val="windowText" lastClr="000000"/>
              </a:solidFill>
              <a:effectLst/>
              <a:uLnTx/>
              <a:uFillTx/>
            </a:endParaRPr>
          </a:p>
        </p:txBody>
      </p:sp>
      <p:sp>
        <p:nvSpPr>
          <p:cNvPr id="13" name="Shape 1486"/>
          <p:cNvSpPr/>
          <p:nvPr/>
        </p:nvSpPr>
        <p:spPr>
          <a:xfrm rot="10800000" flipH="1">
            <a:off x="1976959" y="3286613"/>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863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4" name="Shape 1487"/>
          <p:cNvSpPr/>
          <p:nvPr/>
        </p:nvSpPr>
        <p:spPr>
          <a:xfrm flipH="1">
            <a:off x="2267654" y="3571894"/>
            <a:ext cx="1672066"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937963"/>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F98634"/>
                </a:solidFill>
                <a:effectLst/>
                <a:uLnTx/>
                <a:uFillTx/>
                <a:latin typeface="FontAwesome"/>
                <a:ea typeface="FontAwesome"/>
                <a:cs typeface="FontAwesome"/>
                <a:sym typeface="FontAwesome"/>
              </a:rPr>
              <a:t>COST</a:t>
            </a:r>
            <a:endParaRPr kumimoji="0" sz="4000" b="0" i="0" u="none" strike="noStrike" kern="0" cap="none" spc="0" normalizeH="0" baseline="0" noProof="0" dirty="0">
              <a:ln>
                <a:noFill/>
              </a:ln>
              <a:solidFill>
                <a:srgbClr val="F98634"/>
              </a:solidFill>
              <a:effectLst/>
              <a:uLnTx/>
              <a:uFillTx/>
              <a:latin typeface="FontAwesome"/>
              <a:ea typeface="FontAwesome"/>
              <a:cs typeface="FontAwesome"/>
              <a:sym typeface="FontAwesome"/>
            </a:endParaRPr>
          </a:p>
        </p:txBody>
      </p:sp>
      <p:sp>
        <p:nvSpPr>
          <p:cNvPr id="15" name="Shape 1492"/>
          <p:cNvSpPr/>
          <p:nvPr/>
        </p:nvSpPr>
        <p:spPr>
          <a:xfrm rot="10800000" flipH="1">
            <a:off x="5254448" y="3299042"/>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CB833"/>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6" name="Shape 1493"/>
          <p:cNvSpPr/>
          <p:nvPr/>
        </p:nvSpPr>
        <p:spPr>
          <a:xfrm flipH="1">
            <a:off x="5545143" y="3584323"/>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B2D235"/>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B2D235"/>
                </a:solidFill>
                <a:effectLst/>
                <a:uLnTx/>
                <a:uFillTx/>
                <a:latin typeface="FontAwesome"/>
                <a:ea typeface="FontAwesome"/>
                <a:cs typeface="FontAwesome"/>
                <a:sym typeface="FontAwesome"/>
              </a:rPr>
              <a:t>SCOPE</a:t>
            </a:r>
            <a:endParaRPr kumimoji="0" sz="4000" b="0" i="0" u="none" strike="noStrike" kern="0" cap="none" spc="0" normalizeH="0" baseline="0" noProof="0" dirty="0">
              <a:ln>
                <a:noFill/>
              </a:ln>
              <a:solidFill>
                <a:srgbClr val="B2D235"/>
              </a:solidFill>
              <a:effectLst/>
              <a:uLnTx/>
              <a:uFillTx/>
              <a:latin typeface="FontAwesome"/>
              <a:ea typeface="FontAwesome"/>
              <a:cs typeface="FontAwesome"/>
              <a:sym typeface="FontAwesome"/>
            </a:endParaRPr>
          </a:p>
        </p:txBody>
      </p:sp>
      <p:sp>
        <p:nvSpPr>
          <p:cNvPr id="17" name="Shape 1480"/>
          <p:cNvSpPr/>
          <p:nvPr/>
        </p:nvSpPr>
        <p:spPr>
          <a:xfrm rot="10800000" flipH="1">
            <a:off x="3582383" y="818569"/>
            <a:ext cx="2253457" cy="22114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4024"/>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1800">
                <a:solidFill>
                  <a:srgbClr val="FFFFFF"/>
                </a:solidFill>
                <a:latin typeface="Lato Light"/>
                <a:ea typeface="Lato Light"/>
                <a:cs typeface="Lato Light"/>
                <a:sym typeface="Lato Light"/>
              </a:defRPr>
            </a:pPr>
            <a:endParaRPr kumimoji="0" sz="1800" b="0" i="0" u="none" strike="noStrike" kern="0" cap="none" spc="0" normalizeH="0" baseline="0" noProof="0">
              <a:ln>
                <a:noFill/>
              </a:ln>
              <a:solidFill>
                <a:srgbClr val="FFFFFF"/>
              </a:solidFill>
              <a:effectLst/>
              <a:uLnTx/>
              <a:uFillTx/>
              <a:latin typeface="Lato Light"/>
              <a:ea typeface="Lato Light"/>
              <a:cs typeface="Lato Light"/>
              <a:sym typeface="Lato Light"/>
            </a:endParaRPr>
          </a:p>
        </p:txBody>
      </p:sp>
      <p:sp>
        <p:nvSpPr>
          <p:cNvPr id="18" name="Shape 1481"/>
          <p:cNvSpPr/>
          <p:nvPr/>
        </p:nvSpPr>
        <p:spPr>
          <a:xfrm flipH="1">
            <a:off x="3873078" y="1103851"/>
            <a:ext cx="1672065" cy="16409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45719" rIns="45719" anchor="ctr"/>
          <a:lstStyle/>
          <a:p>
            <a:pPr marL="0" marR="0" lvl="0" indent="0" algn="ctr" defTabSz="914400" eaLnBrk="1" fontAlgn="auto" latinLnBrk="0" hangingPunct="1">
              <a:lnSpc>
                <a:spcPct val="100000"/>
              </a:lnSpc>
              <a:spcBef>
                <a:spcPts val="0"/>
              </a:spcBef>
              <a:spcAft>
                <a:spcPts val="0"/>
              </a:spcAft>
              <a:buClrTx/>
              <a:buSzTx/>
              <a:buFontTx/>
              <a:buNone/>
              <a:tabLst/>
              <a:defRPr sz="4000">
                <a:solidFill>
                  <a:srgbClr val="00BBD6"/>
                </a:solidFill>
                <a:latin typeface="FontAwesome"/>
                <a:ea typeface="FontAwesome"/>
                <a:cs typeface="FontAwesome"/>
                <a:sym typeface="FontAwesome"/>
              </a:defRPr>
            </a:pPr>
            <a:r>
              <a:rPr kumimoji="0" lang="en-US" sz="4000" b="0" i="0" u="none" strike="noStrike" kern="0" cap="none" spc="0" normalizeH="0" baseline="0" noProof="0" dirty="0" smtClean="0">
                <a:ln>
                  <a:noFill/>
                </a:ln>
                <a:solidFill>
                  <a:srgbClr val="D44024"/>
                </a:solidFill>
                <a:effectLst/>
                <a:uLnTx/>
                <a:uFillTx/>
                <a:latin typeface="FontAwesome"/>
                <a:ea typeface="FontAwesome"/>
                <a:cs typeface="FontAwesome"/>
                <a:sym typeface="FontAwesome"/>
              </a:rPr>
              <a:t>TIME</a:t>
            </a:r>
            <a:endParaRPr kumimoji="0" sz="4000" b="0" i="0" u="none" strike="noStrike" kern="0" cap="none" spc="0" normalizeH="0" baseline="0" noProof="0" dirty="0">
              <a:ln>
                <a:noFill/>
              </a:ln>
              <a:solidFill>
                <a:srgbClr val="D44024"/>
              </a:solidFill>
              <a:effectLst/>
              <a:uLnTx/>
              <a:uFillTx/>
              <a:latin typeface="FontAwesome"/>
              <a:ea typeface="FontAwesome"/>
              <a:cs typeface="FontAwesome"/>
              <a:sym typeface="FontAwesome"/>
            </a:endParaRPr>
          </a:p>
        </p:txBody>
      </p:sp>
      <p:sp>
        <p:nvSpPr>
          <p:cNvPr id="19" name="TextBox 18"/>
          <p:cNvSpPr txBox="1"/>
          <p:nvPr/>
        </p:nvSpPr>
        <p:spPr>
          <a:xfrm rot="5400000">
            <a:off x="6603541" y="3125651"/>
            <a:ext cx="2580625" cy="595035"/>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ECONOMIC</a:t>
            </a:r>
            <a:endParaRPr kumimoji="0" lang="en-US" sz="32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0" name="TextBox 19"/>
          <p:cNvSpPr txBox="1"/>
          <p:nvPr/>
        </p:nvSpPr>
        <p:spPr>
          <a:xfrm>
            <a:off x="2672412" y="6165304"/>
            <a:ext cx="4212163"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PROCESS &amp; PRODUCTS</a:t>
            </a:r>
            <a:endPar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1" name="TextBox 20"/>
          <p:cNvSpPr txBox="1"/>
          <p:nvPr/>
        </p:nvSpPr>
        <p:spPr>
          <a:xfrm rot="5400000">
            <a:off x="-87902" y="3264365"/>
            <a:ext cx="3084530" cy="533479"/>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ENVIRONMENTAL</a:t>
            </a:r>
            <a:endParaRPr kumimoji="0" lang="en-US" sz="28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2" name="TextBox 21"/>
          <p:cNvSpPr txBox="1"/>
          <p:nvPr/>
        </p:nvSpPr>
        <p:spPr>
          <a:xfrm>
            <a:off x="3347864" y="116632"/>
            <a:ext cx="2629604" cy="656590"/>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FFFFFF"/>
                </a:solidFill>
                <a:effectLst/>
                <a:uLnTx/>
                <a:uFillTx/>
                <a:latin typeface="Helvetica Light"/>
                <a:ea typeface="Helvetica Light"/>
                <a:cs typeface="Helvetica Light"/>
                <a:sym typeface="Helvetica Light"/>
              </a:rPr>
              <a:t>SOCIAL</a:t>
            </a:r>
            <a:endParaRPr kumimoji="0" lang="en-US" sz="36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xmlns="" val="16078139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497049" y="1563156"/>
            <a:ext cx="3731309" cy="3264895"/>
          </a:xfrm>
          <a:prstGeom prst="rect">
            <a:avLst/>
          </a:prstGeom>
        </p:spPr>
      </p:pic>
      <p:sp>
        <p:nvSpPr>
          <p:cNvPr id="8" name="Rectangle 7"/>
          <p:cNvSpPr/>
          <p:nvPr/>
        </p:nvSpPr>
        <p:spPr>
          <a:xfrm>
            <a:off x="3997677" y="2039095"/>
            <a:ext cx="4572000" cy="20313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In 2013, Green Mountain produced 8.3 </a:t>
            </a:r>
            <a:r>
              <a:rPr lang="en-US" b="1" i="1" dirty="0"/>
              <a:t>billion</a:t>
            </a:r>
            <a:r>
              <a:rPr lang="en-US" b="1" dirty="0"/>
              <a:t> K-Cups, enough to wrap around the equator 10.5 times.</a:t>
            </a:r>
            <a:br>
              <a:rPr lang="en-US" b="1" dirty="0"/>
            </a:br>
            <a:endParaRPr lang="en-US" dirty="0"/>
          </a:p>
          <a:p>
            <a:r>
              <a:rPr lang="en-US" b="1" dirty="0"/>
              <a:t>Only five percent of its current cups are made out of recyclable plastic. (Don‘t buy any more K-cups until 2020)</a:t>
            </a:r>
            <a:r>
              <a:rPr lang="en-US" dirty="0"/>
              <a:t> </a:t>
            </a:r>
          </a:p>
        </p:txBody>
      </p:sp>
      <p:sp>
        <p:nvSpPr>
          <p:cNvPr id="9" name="&quot;No&quot; Symbol 8"/>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14996787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smtClean="0"/>
              <a:t>Nespresso</a:t>
            </a:r>
            <a:r>
              <a:rPr lang="en-US" b="1" dirty="0" smtClean="0"/>
              <a:t> Capsules are Aluminum</a:t>
            </a:r>
            <a:endParaRPr lang="en-US" dirty="0"/>
          </a:p>
          <a:p>
            <a:endParaRPr lang="en-US" b="1" dirty="0" smtClean="0"/>
          </a:p>
          <a:p>
            <a:r>
              <a:rPr lang="en-US" b="1" dirty="0" smtClean="0"/>
              <a:t>In many countries Nestle has setup pod </a:t>
            </a:r>
            <a:br>
              <a:rPr lang="en-US" b="1" dirty="0" smtClean="0"/>
            </a:br>
            <a:r>
              <a:rPr lang="en-US" b="1" dirty="0" smtClean="0"/>
              <a:t>recycling </a:t>
            </a:r>
            <a:r>
              <a:rPr lang="en-US" b="1" dirty="0" err="1" smtClean="0"/>
              <a:t>centres</a:t>
            </a:r>
            <a:r>
              <a:rPr lang="en-US" b="1" dirty="0" smtClean="0"/>
              <a:t> to collect them so they can create new pods.</a:t>
            </a:r>
            <a:endParaRPr lang="en-US" dirty="0"/>
          </a:p>
        </p:txBody>
      </p:sp>
      <p:pic>
        <p:nvPicPr>
          <p:cNvPr id="11" name="Picture 10"/>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545989" y="693449"/>
            <a:ext cx="5892240" cy="5280887"/>
          </a:xfrm>
          <a:prstGeom prst="rect">
            <a:avLst/>
          </a:prstGeom>
        </p:spPr>
      </p:pic>
    </p:spTree>
    <p:extLst>
      <p:ext uri="{BB962C8B-B14F-4D97-AF65-F5344CB8AC3E}">
        <p14:creationId xmlns:p14="http://schemas.microsoft.com/office/powerpoint/2010/main" xmlns="" val="844637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sp>
        <p:nvSpPr>
          <p:cNvPr id="10" name="Rectangle 9"/>
          <p:cNvSpPr/>
          <p:nvPr/>
        </p:nvSpPr>
        <p:spPr>
          <a:xfrm>
            <a:off x="3931990" y="3167116"/>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Sugarloaf Colorado, USA</a:t>
            </a:r>
          </a:p>
          <a:p>
            <a:endParaRPr lang="en-US" b="1" dirty="0"/>
          </a:p>
          <a:p>
            <a:r>
              <a:rPr lang="en-US" b="1" dirty="0" smtClean="0"/>
              <a:t>Workers Grouted the Coal Mine to fix cracks as a project to not impact the nature preserve that was adjacent to the mine.</a:t>
            </a:r>
            <a:endParaRPr lang="en-US" dirty="0"/>
          </a:p>
          <a:p>
            <a:endParaRPr lang="en-US" b="1" dirty="0" smtClean="0"/>
          </a:p>
          <a:p>
            <a:r>
              <a:rPr lang="en-US" b="1" dirty="0" smtClean="0"/>
              <a:t>Natural waterways absorbed the grout and created a concrete river in a nature reserve.</a:t>
            </a:r>
            <a:endParaRPr lang="en-US"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303696" y="2734380"/>
            <a:ext cx="3519160" cy="3519160"/>
          </a:xfrm>
          <a:prstGeom prst="rect">
            <a:avLst/>
          </a:prstGeom>
        </p:spPr>
      </p:pic>
      <p:sp>
        <p:nvSpPr>
          <p:cNvPr id="13" name="&quot;No&quot; Symbol 12"/>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948833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normAutofit/>
          </a:bodyPr>
          <a:lstStyle/>
          <a:p>
            <a:r>
              <a:rPr lang="en-US" dirty="0"/>
              <a:t>Active in over </a:t>
            </a:r>
            <a:r>
              <a:rPr lang="en-US" dirty="0" smtClean="0"/>
              <a:t>145 countries and growing</a:t>
            </a:r>
            <a:endParaRPr lang="en-US" dirty="0"/>
          </a:p>
        </p:txBody>
      </p:sp>
      <p:sp>
        <p:nvSpPr>
          <p:cNvPr id="4" name="Content Placeholder 3"/>
          <p:cNvSpPr>
            <a:spLocks noGrp="1"/>
          </p:cNvSpPr>
          <p:nvPr>
            <p:ph sz="half" idx="1"/>
          </p:nvPr>
        </p:nvSpPr>
        <p:spPr>
          <a:xfrm>
            <a:off x="228600" y="1905000"/>
            <a:ext cx="4343400" cy="2514600"/>
          </a:xfrm>
        </p:spPr>
        <p:txBody>
          <a:bodyPr>
            <a:normAutofit fontScale="92500"/>
          </a:bodyPr>
          <a:lstStyle/>
          <a:p>
            <a:pPr marL="0" indent="0">
              <a:buNone/>
            </a:pPr>
            <a:r>
              <a:rPr lang="en-US" b="1" dirty="0" smtClean="0"/>
              <a:t>GPM is the largest sustainability training organization in the world.</a:t>
            </a:r>
          </a:p>
          <a:p>
            <a:pPr marL="0" indent="0">
              <a:buNone/>
            </a:pPr>
            <a:r>
              <a:rPr lang="en-US" dirty="0" smtClean="0"/>
              <a:t>(The Sustainable Project Management Organization.)</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a:t>
            </a:fld>
            <a:endParaRPr lang="en-US" dirty="0"/>
          </a:p>
        </p:txBody>
      </p:sp>
      <p:pic>
        <p:nvPicPr>
          <p:cNvPr id="8" name="Picture 7" descr="MAP.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xmlns="" val="1654979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75432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Deep Water Horizon, USA</a:t>
            </a:r>
          </a:p>
          <a:p>
            <a:endParaRPr lang="en-US" b="1" dirty="0"/>
          </a:p>
          <a:p>
            <a:r>
              <a:rPr lang="en-US" b="1" dirty="0" smtClean="0"/>
              <a:t>$20,000,000,000 USD in Fines</a:t>
            </a:r>
          </a:p>
          <a:p>
            <a:r>
              <a:rPr lang="en-US" b="1" dirty="0" smtClean="0"/>
              <a:t>         Or </a:t>
            </a:r>
          </a:p>
          <a:p>
            <a:r>
              <a:rPr lang="en-US" b="1" dirty="0" smtClean="0"/>
              <a:t>734,60,000,000 AED</a:t>
            </a:r>
            <a:endParaRPr lang="en-US" b="1" dirty="0"/>
          </a:p>
          <a:p>
            <a:endParaRPr lang="en-US"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n-US" b="1" dirty="0"/>
          </a:p>
          <a:p>
            <a:r>
              <a:rPr lang="en-US" b="1" dirty="0" smtClean="0"/>
              <a:t>an </a:t>
            </a:r>
            <a:r>
              <a:rPr lang="en-US" b="1" dirty="0"/>
              <a:t>ultra-</a:t>
            </a:r>
            <a:r>
              <a:rPr lang="en-US" b="1" dirty="0" err="1"/>
              <a:t>deepwater</a:t>
            </a:r>
            <a:r>
              <a:rPr lang="en-US" b="1" dirty="0"/>
              <a:t>, dynamically positioned, semi-submersible offshore oil drilling rig - Gulf of Mexico</a:t>
            </a:r>
          </a:p>
          <a:p>
            <a:endParaRPr lang="en-US" dirty="0"/>
          </a:p>
        </p:txBody>
      </p:sp>
      <p:grpSp>
        <p:nvGrpSpPr>
          <p:cNvPr id="4" name="Group 17"/>
          <p:cNvGrpSpPr/>
          <p:nvPr/>
        </p:nvGrpSpPr>
        <p:grpSpPr>
          <a:xfrm>
            <a:off x="300383" y="3041505"/>
            <a:ext cx="3214388" cy="2306809"/>
            <a:chOff x="300383" y="3041505"/>
            <a:chExt cx="3214388" cy="2306809"/>
          </a:xfrm>
        </p:grpSpPr>
        <p:pic>
          <p:nvPicPr>
            <p:cNvPr id="11" name="Picture 10"/>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978222" y="4279507"/>
              <a:ext cx="1536549" cy="106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quot;No&quot; Symbol 12"/>
          <p:cNvSpPr/>
          <p:nvPr/>
        </p:nvSpPr>
        <p:spPr>
          <a:xfrm>
            <a:off x="1508930" y="1138822"/>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17358923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100" y="1828800"/>
            <a:ext cx="8305800" cy="3581400"/>
          </a:xfrm>
        </p:spPr>
        <p:txBody>
          <a:bodyPr/>
          <a:lstStyle/>
          <a:p>
            <a:pPr marL="457200" indent="-457200" algn="l">
              <a:buFont typeface="Arial" panose="020B0604020202020204" pitchFamily="34" charset="0"/>
              <a:buChar char="•"/>
            </a:pPr>
            <a:r>
              <a:rPr lang="en-US" altLang="sl-SI" sz="2400" dirty="0">
                <a:solidFill>
                  <a:srgbClr val="000000"/>
                </a:solidFill>
                <a:latin typeface="Calibri" panose="020F0502020204030204" pitchFamily="34" charset="0"/>
              </a:rPr>
              <a:t>Understanding the </a:t>
            </a:r>
            <a:r>
              <a:rPr lang="en-US" altLang="sl-SI" sz="2400" dirty="0" smtClean="0">
                <a:solidFill>
                  <a:srgbClr val="000000"/>
                </a:solidFill>
                <a:latin typeface="Calibri" panose="020F0502020204030204" pitchFamily="34" charset="0"/>
              </a:rPr>
              <a:t>language</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Topic legitimacy “is it our problem”</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Prevailing </a:t>
            </a:r>
            <a:r>
              <a:rPr lang="en-US" altLang="sl-SI" sz="2400" dirty="0">
                <a:solidFill>
                  <a:srgbClr val="000000"/>
                </a:solidFill>
                <a:latin typeface="Calibri" panose="020F0502020204030204" pitchFamily="34" charset="0"/>
              </a:rPr>
              <a:t>mindsets and attitudes</a:t>
            </a:r>
            <a:r>
              <a:rPr lang="en-US" altLang="sl-SI" sz="2400" dirty="0" smtClean="0">
                <a:solidFill>
                  <a:srgbClr val="000000"/>
                </a:solidFill>
                <a:latin typeface="Calibri" panose="020F0502020204030204" pitchFamily="34" charset="0"/>
              </a:rPr>
              <a:t>.</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Eliminating the Silo mentality </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Practical Tools</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Organizational Capacity for Change</a:t>
            </a:r>
          </a:p>
          <a:p>
            <a:pPr marL="457200" indent="-457200" algn="l">
              <a:buFont typeface="Arial" panose="020B0604020202020204" pitchFamily="34" charset="0"/>
              <a:buChar char="•"/>
            </a:pPr>
            <a:r>
              <a:rPr lang="en-US" altLang="sl-SI" sz="2400" dirty="0" smtClean="0">
                <a:solidFill>
                  <a:srgbClr val="000000"/>
                </a:solidFill>
                <a:latin typeface="Calibri" panose="020F0502020204030204" pitchFamily="34" charset="0"/>
              </a:rPr>
              <a:t>Aligning the challenges to Strategic Business goals</a:t>
            </a:r>
          </a:p>
        </p:txBody>
      </p:sp>
      <p:sp>
        <p:nvSpPr>
          <p:cNvPr id="2" name="Title 1"/>
          <p:cNvSpPr>
            <a:spLocks noGrp="1"/>
          </p:cNvSpPr>
          <p:nvPr>
            <p:ph type="title"/>
          </p:nvPr>
        </p:nvSpPr>
        <p:spPr>
          <a:xfrm>
            <a:off x="685800" y="228600"/>
            <a:ext cx="7772400" cy="762000"/>
          </a:xfrm>
        </p:spPr>
        <p:txBody>
          <a:bodyPr vert="horz" lIns="91440" tIns="45720" rIns="91440" bIns="45720" rtlCol="0" anchor="ctr">
            <a:normAutofit/>
          </a:bodyPr>
          <a:lstStyle/>
          <a:p>
            <a:pPr algn="l"/>
            <a:r>
              <a:rPr lang="en-US" altLang="sl-SI" sz="3200" dirty="0"/>
              <a:t>What are we up against?</a:t>
            </a:r>
            <a:endParaRPr lang="en-US" sz="3200" dirty="0"/>
          </a:p>
        </p:txBody>
      </p:sp>
    </p:spTree>
    <p:extLst>
      <p:ext uri="{BB962C8B-B14F-4D97-AF65-F5344CB8AC3E}">
        <p14:creationId xmlns:p14="http://schemas.microsoft.com/office/powerpoint/2010/main" xmlns="" val="18535536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Challenges</a:t>
            </a:r>
          </a:p>
          <a:p>
            <a:r>
              <a:rPr lang="en-US" dirty="0" smtClean="0"/>
              <a:t>UN Global Compact</a:t>
            </a:r>
          </a:p>
          <a:p>
            <a:r>
              <a:rPr lang="en-US" dirty="0" smtClean="0"/>
              <a:t>Sustainable Development Goals</a:t>
            </a:r>
          </a:p>
          <a:p>
            <a:r>
              <a:rPr lang="en-US" dirty="0" smtClean="0"/>
              <a:t>Global Reporting Initiative</a:t>
            </a:r>
          </a:p>
          <a:p>
            <a:r>
              <a:rPr lang="en-US" dirty="0" smtClean="0"/>
              <a:t>PRME</a:t>
            </a:r>
          </a:p>
          <a:p>
            <a:r>
              <a:rPr lang="en-US" dirty="0" smtClean="0"/>
              <a:t>Post-2015 Business Engagement Architecture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82</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xmlns="" val="12779919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5200460" cy="6858000"/>
          </a:xfrm>
          <a:prstGeom prst="rect">
            <a:avLst/>
          </a:prstGeom>
        </p:spPr>
      </p:pic>
      <p:sp>
        <p:nvSpPr>
          <p:cNvPr id="5" name="Subtitle 2"/>
          <p:cNvSpPr>
            <a:spLocks noGrp="1"/>
          </p:cNvSpPr>
          <p:nvPr>
            <p:ph type="subTitle" idx="1"/>
          </p:nvPr>
        </p:nvSpPr>
        <p:spPr>
          <a:xfrm>
            <a:off x="2133600" y="4394314"/>
            <a:ext cx="6400800" cy="574868"/>
          </a:xfrm>
        </p:spPr>
        <p:txBody>
          <a:bodyPr/>
          <a:lstStyle/>
          <a:p>
            <a:r>
              <a:rPr lang="en-US" dirty="0" smtClean="0">
                <a:solidFill>
                  <a:schemeClr val="bg1">
                    <a:lumMod val="65000"/>
                  </a:schemeClr>
                </a:solidFill>
              </a:rPr>
              <a:t>Systems Thinking</a:t>
            </a:r>
            <a:endParaRPr lang="en-US" dirty="0">
              <a:solidFill>
                <a:schemeClr val="bg1">
                  <a:lumMod val="65000"/>
                </a:schemeClr>
              </a:solidFill>
            </a:endParaRPr>
          </a:p>
        </p:txBody>
      </p:sp>
      <p:pic>
        <p:nvPicPr>
          <p:cNvPr id="10" name="Picture 9" descr="PRiSM Logo Final.psd"/>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3048000" y="2133600"/>
            <a:ext cx="4364909" cy="1925549"/>
          </a:xfrm>
          <a:prstGeom prst="rect">
            <a:avLst/>
          </a:prstGeom>
          <a:noFill/>
          <a:ln>
            <a:noFill/>
          </a:ln>
        </p:spPr>
      </p:pic>
      <p:pic>
        <p:nvPicPr>
          <p:cNvPr id="11" name="Picture 10" descr="practitioner.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rot="5400000">
            <a:off x="6826889" y="2774313"/>
            <a:ext cx="1600200" cy="471176"/>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7610437" y="6096000"/>
            <a:ext cx="1393071" cy="625335"/>
          </a:xfrm>
          <a:prstGeom prst="rect">
            <a:avLst/>
          </a:prstGeom>
        </p:spPr>
      </p:pic>
      <p:pic>
        <p:nvPicPr>
          <p:cNvPr id="14" name="Picture 13"/>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6148548" y="244782"/>
            <a:ext cx="2854960" cy="889820"/>
          </a:xfrm>
          <a:prstGeom prst="rect">
            <a:avLst/>
          </a:prstGeom>
        </p:spPr>
      </p:pic>
      <p:sp>
        <p:nvSpPr>
          <p:cNvPr id="16" name="TextBox 15"/>
          <p:cNvSpPr txBox="1"/>
          <p:nvPr/>
        </p:nvSpPr>
        <p:spPr>
          <a:xfrm>
            <a:off x="6248400" y="6224001"/>
            <a:ext cx="1075231" cy="369332"/>
          </a:xfrm>
          <a:prstGeom prst="rect">
            <a:avLst/>
          </a:prstGeom>
          <a:noFill/>
        </p:spPr>
        <p:txBody>
          <a:bodyPr wrap="none" rtlCol="0">
            <a:spAutoFit/>
          </a:bodyPr>
          <a:lstStyle/>
          <a:p>
            <a:r>
              <a:rPr lang="en-US" dirty="0" smtClean="0">
                <a:solidFill>
                  <a:schemeClr val="bg1">
                    <a:lumMod val="65000"/>
                  </a:schemeClr>
                </a:solidFill>
              </a:rPr>
              <a:t>Release 6</a:t>
            </a:r>
            <a:endParaRPr lang="en-US" dirty="0">
              <a:solidFill>
                <a:schemeClr val="bg1">
                  <a:lumMod val="65000"/>
                </a:schemeClr>
              </a:solidFill>
            </a:endParaRPr>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E819A1-3DD8-4179-BFD0-BF7D359F8DBD}" type="slidenum">
              <a:rPr lang="en-US" smtClean="0"/>
              <a:pPr/>
              <a:t>84</a:t>
            </a:fld>
            <a:endParaRPr lang="en-US" dirty="0"/>
          </a:p>
        </p:txBody>
      </p:sp>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Systems Thinking</a:t>
            </a:r>
            <a:endParaRPr lang="en-US" dirty="0">
              <a:solidFill>
                <a:srgbClr val="000000"/>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933294830"/>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 3</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3108419">
                <a:tc>
                  <a:txBody>
                    <a:bodyPr/>
                    <a:lstStyle/>
                    <a:p>
                      <a:pPr>
                        <a:lnSpc>
                          <a:spcPct val="100000"/>
                        </a:lnSpc>
                        <a:spcAft>
                          <a:spcPts val="0"/>
                        </a:spcAft>
                      </a:pP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Systems Thinking</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pPr marL="285750" indent="-285750">
                        <a:lnSpc>
                          <a:spcPct val="115000"/>
                        </a:lnSpc>
                        <a:spcAft>
                          <a:spcPts val="0"/>
                        </a:spcAft>
                        <a:buFont typeface="Arial"/>
                        <a:buChar char="•"/>
                      </a:pPr>
                      <a:r>
                        <a:rPr lang="en-GB" sz="1600" b="0" dirty="0" smtClean="0">
                          <a:solidFill>
                            <a:schemeClr val="tx1"/>
                          </a:solidFill>
                          <a:latin typeface="Helvetica"/>
                          <a:ea typeface="Calibri"/>
                          <a:cs typeface="Helvetica"/>
                        </a:rPr>
                        <a:t>What is Systems Thinking</a:t>
                      </a:r>
                    </a:p>
                    <a:p>
                      <a:pPr marL="285750" indent="-285750">
                        <a:lnSpc>
                          <a:spcPct val="115000"/>
                        </a:lnSpc>
                        <a:spcAft>
                          <a:spcPts val="0"/>
                        </a:spcAft>
                        <a:buFont typeface="Arial"/>
                        <a:buChar char="•"/>
                      </a:pPr>
                      <a:r>
                        <a:rPr lang="en-GB" sz="1600" b="0" dirty="0" smtClean="0">
                          <a:solidFill>
                            <a:schemeClr val="tx1"/>
                          </a:solidFill>
                          <a:latin typeface="Helvetica"/>
                          <a:ea typeface="Calibri"/>
                          <a:cs typeface="Helvetica"/>
                        </a:rPr>
                        <a:t>ISO</a:t>
                      </a:r>
                      <a:r>
                        <a:rPr lang="en-GB" sz="1600" b="0" baseline="0" dirty="0" smtClean="0">
                          <a:solidFill>
                            <a:schemeClr val="tx1"/>
                          </a:solidFill>
                          <a:latin typeface="Helvetica"/>
                          <a:ea typeface="Calibri"/>
                          <a:cs typeface="Helvetica"/>
                        </a:rPr>
                        <a:t> standards and how to use them.</a:t>
                      </a:r>
                    </a:p>
                    <a:p>
                      <a:pPr marL="285750" indent="-285750">
                        <a:lnSpc>
                          <a:spcPct val="115000"/>
                        </a:lnSpc>
                        <a:spcAft>
                          <a:spcPts val="0"/>
                        </a:spcAft>
                        <a:buFont typeface="Arial"/>
                        <a:buChar char="•"/>
                      </a:pPr>
                      <a:r>
                        <a:rPr lang="en-GB" sz="1600" b="0" baseline="0" dirty="0" smtClean="0">
                          <a:solidFill>
                            <a:schemeClr val="tx1"/>
                          </a:solidFill>
                          <a:latin typeface="Helvetica"/>
                          <a:ea typeface="Calibri"/>
                          <a:cs typeface="Helvetica"/>
                        </a:rPr>
                        <a:t>ISO 14000 Series on Environmental Management</a:t>
                      </a:r>
                    </a:p>
                    <a:p>
                      <a:pPr marL="285750" lvl="0" indent="-285750">
                        <a:lnSpc>
                          <a:spcPct val="115000"/>
                        </a:lnSpc>
                        <a:spcAft>
                          <a:spcPts val="0"/>
                        </a:spcAft>
                        <a:buFont typeface="Arial"/>
                        <a:buChar char="•"/>
                      </a:pPr>
                      <a:r>
                        <a:rPr lang="en-GB" sz="1600" b="0" dirty="0" smtClean="0">
                          <a:latin typeface="Helvetica"/>
                          <a:ea typeface="Calibri"/>
                          <a:cs typeface="Helvetica"/>
                        </a:rPr>
                        <a:t>ISO 26000 Corporate</a:t>
                      </a:r>
                      <a:r>
                        <a:rPr lang="en-GB" sz="1600" b="0" baseline="0" dirty="0" smtClean="0">
                          <a:latin typeface="Helvetica"/>
                          <a:ea typeface="Calibri"/>
                          <a:cs typeface="Helvetica"/>
                        </a:rPr>
                        <a:t> Social Responsibility</a:t>
                      </a:r>
                      <a:endParaRPr lang="en-GB" sz="1600" b="0" dirty="0" smtClean="0">
                        <a:latin typeface="Helvetica"/>
                        <a:ea typeface="Calibri"/>
                        <a:cs typeface="Helvetica"/>
                      </a:endParaRPr>
                    </a:p>
                    <a:p>
                      <a:pPr marL="285750" lvl="0" indent="-285750">
                        <a:lnSpc>
                          <a:spcPct val="115000"/>
                        </a:lnSpc>
                        <a:spcAft>
                          <a:spcPts val="0"/>
                        </a:spcAft>
                        <a:buFont typeface="Arial"/>
                        <a:buChar char="•"/>
                      </a:pPr>
                      <a:r>
                        <a:rPr lang="en-GB" sz="1600" b="0" dirty="0" smtClean="0">
                          <a:latin typeface="Helvetica"/>
                          <a:ea typeface="Calibri"/>
                          <a:cs typeface="Helvetica"/>
                        </a:rPr>
                        <a:t>ISO 14000 Series on Environmental</a:t>
                      </a:r>
                      <a:r>
                        <a:rPr lang="en-GB" sz="1600" b="0" baseline="0" dirty="0" smtClean="0">
                          <a:latin typeface="Helvetica"/>
                          <a:ea typeface="Calibri"/>
                          <a:cs typeface="Helvetica"/>
                        </a:rPr>
                        <a:t> Management</a:t>
                      </a:r>
                      <a:endParaRPr lang="en-GB" sz="1600" b="0" dirty="0" smtClean="0">
                        <a:latin typeface="Helvetica"/>
                        <a:ea typeface="Calibri"/>
                        <a:cs typeface="Helvetica"/>
                      </a:endParaRPr>
                    </a:p>
                    <a:p>
                      <a:pPr marL="285750" lvl="0" indent="-285750">
                        <a:lnSpc>
                          <a:spcPct val="115000"/>
                        </a:lnSpc>
                        <a:spcAft>
                          <a:spcPts val="0"/>
                        </a:spcAft>
                        <a:buFont typeface="Arial"/>
                        <a:buChar char="•"/>
                      </a:pPr>
                      <a:r>
                        <a:rPr lang="en-GB" sz="1600" b="0" dirty="0" smtClean="0">
                          <a:latin typeface="Helvetica"/>
                          <a:ea typeface="Calibri"/>
                          <a:cs typeface="Helvetica"/>
                        </a:rPr>
                        <a:t>ISO 9000 Quality Management</a:t>
                      </a:r>
                    </a:p>
                    <a:p>
                      <a:pPr marL="285750" lvl="0" indent="-285750">
                        <a:lnSpc>
                          <a:spcPct val="115000"/>
                        </a:lnSpc>
                        <a:spcAft>
                          <a:spcPts val="0"/>
                        </a:spcAft>
                        <a:buFont typeface="Arial"/>
                        <a:buChar char="•"/>
                      </a:pPr>
                      <a:r>
                        <a:rPr lang="en-GB" sz="1600" b="0" dirty="0" smtClean="0">
                          <a:latin typeface="Helvetica"/>
                          <a:ea typeface="Calibri"/>
                          <a:cs typeface="Helvetica"/>
                        </a:rPr>
                        <a:t>ISO 50001 Energy Management</a:t>
                      </a:r>
                    </a:p>
                    <a:p>
                      <a:pPr marL="285750" lvl="0" indent="-285750">
                        <a:lnSpc>
                          <a:spcPct val="115000"/>
                        </a:lnSpc>
                        <a:spcAft>
                          <a:spcPts val="0"/>
                        </a:spcAft>
                        <a:buFont typeface="Arial"/>
                        <a:buChar char="•"/>
                      </a:pPr>
                      <a:r>
                        <a:rPr lang="en-GB" sz="1600" b="0" dirty="0" smtClean="0">
                          <a:latin typeface="Helvetica"/>
                          <a:ea typeface="Calibri"/>
                          <a:cs typeface="Helvetica"/>
                        </a:rPr>
                        <a:t>ISO 55000 Asset Management</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0000"/>
                        </a:lnSpc>
                        <a:spcAft>
                          <a:spcPts val="0"/>
                        </a:spcAft>
                      </a:pPr>
                      <a:r>
                        <a:rPr lang="en-GB" sz="1600" dirty="0" smtClean="0">
                          <a:solidFill>
                            <a:schemeClr val="tx2"/>
                          </a:solidFill>
                          <a:latin typeface="Helvetica"/>
                          <a:ea typeface="Calibri"/>
                          <a:cs typeface="Helvetica"/>
                        </a:rPr>
                        <a:t>This module covers a critical</a:t>
                      </a:r>
                      <a:r>
                        <a:rPr lang="en-GB" sz="1600" baseline="0" dirty="0" smtClean="0">
                          <a:solidFill>
                            <a:schemeClr val="tx2"/>
                          </a:solidFill>
                          <a:latin typeface="Helvetica"/>
                          <a:ea typeface="Calibri"/>
                          <a:cs typeface="Helvetica"/>
                        </a:rPr>
                        <a:t> aspect of sustainable change delivery by explaining a thinking versus the traditional “input/output” approach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6.0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8134054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7315200" cy="1143000"/>
          </a:xfrm>
        </p:spPr>
        <p:txBody>
          <a:bodyPr/>
          <a:lstStyle/>
          <a:p>
            <a:r>
              <a:rPr lang="en-GB" sz="3200" dirty="0" smtClean="0">
                <a:cs typeface="Swis721 Lt BT"/>
              </a:rPr>
              <a:t>The GPM Sustainability Services Focus</a:t>
            </a:r>
            <a:endParaRPr lang="en-GB" sz="3200"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0"/>
            <a:ext cx="7543800" cy="4525963"/>
          </a:xfrm>
        </p:spPr>
        <p:txBody>
          <a:bodyPr>
            <a:noAutofit/>
          </a:bodyPr>
          <a:lstStyle/>
          <a:p>
            <a:pPr>
              <a:spcBef>
                <a:spcPts val="0"/>
              </a:spcBef>
              <a:spcAft>
                <a:spcPts val="1200"/>
              </a:spcAft>
            </a:pPr>
            <a:r>
              <a:rPr lang="en-GB" dirty="0" smtClean="0"/>
              <a:t>Organizations are locked on process and output…</a:t>
            </a:r>
          </a:p>
          <a:p>
            <a:pPr marL="357188" indent="-357188">
              <a:spcBef>
                <a:spcPts val="0"/>
              </a:spcBef>
              <a:spcAft>
                <a:spcPts val="1200"/>
              </a:spcAft>
            </a:pPr>
            <a:endParaRPr lang="en-GB" dirty="0" smtClean="0"/>
          </a:p>
          <a:p>
            <a:pPr marL="357188" indent="-357188">
              <a:spcBef>
                <a:spcPts val="0"/>
              </a:spcBef>
              <a:spcAft>
                <a:spcPts val="1200"/>
              </a:spcAft>
            </a:pPr>
            <a:r>
              <a:rPr lang="en-GB" dirty="0" smtClean="0"/>
              <a:t>GPM encourages focus on the overall corporate system and benefits / strategic objectives… delivering real value for the business and customers!</a:t>
            </a:r>
          </a:p>
        </p:txBody>
      </p:sp>
    </p:spTree>
    <p:extLst>
      <p:ext uri="{BB962C8B-B14F-4D97-AF65-F5344CB8AC3E}">
        <p14:creationId xmlns="" xmlns:p14="http://schemas.microsoft.com/office/powerpoint/2010/main" val="10504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sz="half" idx="1"/>
          </p:nvPr>
        </p:nvSpPr>
        <p:spPr/>
        <p:txBody>
          <a:bodyPr/>
          <a:lstStyle/>
          <a:p>
            <a:r>
              <a:rPr lang="en-US" b="1" dirty="0"/>
              <a:t>A system is a set of parts that interact and affect each other, thereby creating a larger whole of complex thing.</a:t>
            </a:r>
            <a:endParaRPr lang="en-US" dirty="0"/>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86</a:t>
            </a:fld>
            <a:endParaRPr lang="en-US" dirty="0"/>
          </a:p>
        </p:txBody>
      </p:sp>
    </p:spTree>
    <p:extLst>
      <p:ext uri="{BB962C8B-B14F-4D97-AF65-F5344CB8AC3E}">
        <p14:creationId xmlns="" xmlns:p14="http://schemas.microsoft.com/office/powerpoint/2010/main" val="5194673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a:r>
              <a:rPr lang="en-GB" sz="3600" dirty="0" smtClean="0">
                <a:solidFill>
                  <a:srgbClr val="3B3C3B"/>
                </a:solidFill>
                <a:cs typeface="Swis721 Lt BT"/>
              </a:rPr>
              <a:t>Output vs. Benefit</a:t>
            </a:r>
            <a:endParaRPr lang="en-US" sz="3600" dirty="0">
              <a:solidFill>
                <a:srgbClr val="3B3C3B"/>
              </a:solidFill>
              <a:cs typeface="Swis721 Lt BT"/>
            </a:endParaRPr>
          </a:p>
        </p:txBody>
      </p:sp>
      <p:sp>
        <p:nvSpPr>
          <p:cNvPr id="7" name="Content Placeholder 6"/>
          <p:cNvSpPr>
            <a:spLocks noGrp="1"/>
          </p:cNvSpPr>
          <p:nvPr>
            <p:ph sz="half" idx="1"/>
          </p:nvPr>
        </p:nvSpPr>
        <p:spPr>
          <a:xfrm>
            <a:off x="228600" y="1190625"/>
            <a:ext cx="5791200" cy="4752975"/>
          </a:xfrm>
        </p:spPr>
        <p:txBody>
          <a:bodyPr>
            <a:normAutofit/>
          </a:bodyPr>
          <a:lstStyle/>
          <a:p>
            <a:r>
              <a:rPr lang="en-GB" sz="2000" dirty="0" smtClean="0"/>
              <a:t>Output</a:t>
            </a:r>
          </a:p>
          <a:p>
            <a:pPr lvl="1"/>
            <a:r>
              <a:rPr lang="en-GB" sz="1800" dirty="0" smtClean="0"/>
              <a:t>The deliverable, or output developed by a project from a planned activity.</a:t>
            </a:r>
          </a:p>
          <a:p>
            <a:r>
              <a:rPr lang="en-GB" sz="2000" dirty="0" smtClean="0"/>
              <a:t>Capability</a:t>
            </a:r>
          </a:p>
          <a:p>
            <a:pPr lvl="1"/>
            <a:r>
              <a:rPr lang="en-GB" sz="1800" dirty="0" smtClean="0"/>
              <a:t>The completed set of project outputs required to deliver an outcome; exists prior to transition.</a:t>
            </a:r>
          </a:p>
          <a:p>
            <a:r>
              <a:rPr lang="en-GB" sz="2000" dirty="0" smtClean="0"/>
              <a:t>Outcome</a:t>
            </a:r>
          </a:p>
          <a:p>
            <a:pPr lvl="1"/>
            <a:r>
              <a:rPr lang="en-GB" sz="1800" dirty="0" smtClean="0"/>
              <a:t>A new operational state achieved after transition of the capability into live operations.</a:t>
            </a:r>
          </a:p>
          <a:p>
            <a:r>
              <a:rPr lang="en-GB" sz="2000" dirty="0" smtClean="0"/>
              <a:t>Benefit</a:t>
            </a:r>
          </a:p>
          <a:p>
            <a:pPr lvl="1"/>
            <a:r>
              <a:rPr lang="en-GB" sz="1800" dirty="0" smtClean="0"/>
              <a:t>The measurable improvement resulting from an outcome perceived as an advantage by one or more stakeholders, which contributes towards one or more organizational objectives.</a:t>
            </a:r>
          </a:p>
        </p:txBody>
      </p:sp>
      <p:sp>
        <p:nvSpPr>
          <p:cNvPr id="6" name="TextBox 5"/>
          <p:cNvSpPr txBox="1"/>
          <p:nvPr/>
        </p:nvSpPr>
        <p:spPr>
          <a:xfrm>
            <a:off x="304800" y="5715000"/>
            <a:ext cx="8737600" cy="215444"/>
          </a:xfrm>
          <a:prstGeom prst="rect">
            <a:avLst/>
          </a:prstGeom>
          <a:noFill/>
        </p:spPr>
        <p:txBody>
          <a:bodyPr wrap="square" rtlCol="0">
            <a:spAutoFit/>
          </a:bodyPr>
          <a:lstStyle/>
          <a:p>
            <a:pPr>
              <a:spcAft>
                <a:spcPts val="1200"/>
              </a:spcAft>
              <a:buClr>
                <a:schemeClr val="accent1"/>
              </a:buClr>
            </a:pPr>
            <a:r>
              <a:rPr lang="en-GB" sz="800" dirty="0" smtClean="0">
                <a:latin typeface="AvenirNext LT Pro Cn" pitchFamily="34" charset="0"/>
              </a:rPr>
              <a:t>Relationship between outputs, outcomes and benefits, The Office of Government Commerce (2009-07-15). Managing Successful Projects with PRINCE2™ 2009 Edition, Kindle Edition. </a:t>
            </a:r>
          </a:p>
        </p:txBody>
      </p:sp>
      <p:pic>
        <p:nvPicPr>
          <p:cNvPr id="3074" name="Picture 2"/>
          <p:cNvPicPr>
            <a:picLocks noChangeAspect="1" noChangeArrowheads="1"/>
          </p:cNvPicPr>
          <p:nvPr/>
        </p:nvPicPr>
        <p:blipFill>
          <a:blip r:embed="rId3" cstate="print"/>
          <a:srcRect/>
          <a:stretch>
            <a:fillRect/>
          </a:stretch>
        </p:blipFill>
        <p:spPr bwMode="auto">
          <a:xfrm>
            <a:off x="5940152" y="1556792"/>
            <a:ext cx="3140075" cy="2895600"/>
          </a:xfrm>
          <a:prstGeom prst="rect">
            <a:avLst/>
          </a:prstGeom>
          <a:noFill/>
          <a:ln w="9525">
            <a:noFill/>
            <a:miter lim="800000"/>
            <a:headEnd/>
            <a:tailEnd/>
          </a:ln>
          <a:effectLst/>
        </p:spPr>
      </p:pic>
    </p:spTree>
    <p:extLst>
      <p:ext uri="{BB962C8B-B14F-4D97-AF65-F5344CB8AC3E}">
        <p14:creationId xmlns="" xmlns:p14="http://schemas.microsoft.com/office/powerpoint/2010/main" val="1723933719"/>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Why we encourage this?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88</a:t>
            </a:fld>
            <a:endParaRPr lang="en-US" dirty="0"/>
          </a:p>
        </p:txBody>
      </p:sp>
      <p:pic>
        <p:nvPicPr>
          <p:cNvPr id="3" name="Picture 2"/>
          <p:cNvPicPr>
            <a:picLocks noChangeAspect="1"/>
          </p:cNvPicPr>
          <p:nvPr/>
        </p:nvPicPr>
        <p:blipFill rotWithShape="1">
          <a:blip r:embed="rId3" cstate="print"/>
          <a:srcRect l="28571" r="32774"/>
          <a:stretch/>
        </p:blipFill>
        <p:spPr>
          <a:xfrm>
            <a:off x="1676400" y="30480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smtClean="0"/>
              <a:t>Many Project Managers focus on project inputs and outputs rather than value and benefit to the overall system. This is the same as focusing on a single drop of water.  If we pollute it, no big deal. It is only one drop…</a:t>
            </a:r>
            <a:endParaRPr lang="en-US" dirty="0"/>
          </a:p>
        </p:txBody>
      </p:sp>
      <p:sp>
        <p:nvSpPr>
          <p:cNvPr id="7" name="TextBox 6"/>
          <p:cNvSpPr txBox="1"/>
          <p:nvPr/>
        </p:nvSpPr>
        <p:spPr>
          <a:xfrm>
            <a:off x="5029200" y="1447800"/>
            <a:ext cx="3833238" cy="646331"/>
          </a:xfrm>
          <a:prstGeom prst="rect">
            <a:avLst/>
          </a:prstGeom>
          <a:noFill/>
        </p:spPr>
        <p:txBody>
          <a:bodyPr wrap="none" rtlCol="0">
            <a:spAutoFit/>
          </a:bodyPr>
          <a:lstStyle/>
          <a:p>
            <a:r>
              <a:rPr lang="en-US" dirty="0"/>
              <a:t>That’s a lot of water</a:t>
            </a:r>
            <a:r>
              <a:rPr lang="en-US" dirty="0" smtClean="0"/>
              <a:t>… Over 20,000,000 </a:t>
            </a:r>
          </a:p>
          <a:p>
            <a:r>
              <a:rPr lang="en-US" dirty="0" smtClean="0"/>
              <a:t>Project Managers globally</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 xmlns:p14="http://schemas.microsoft.com/office/powerpoint/2010/main" val="6500061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a:t>
            </a:r>
            <a:endParaRPr lang="en-US" dirty="0">
              <a:solidFill>
                <a:schemeClr val="tx1"/>
              </a:solidFill>
            </a:endParaRP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89</a:t>
            </a:fld>
            <a:endParaRPr lang="en-US" dirty="0"/>
          </a:p>
        </p:txBody>
      </p:sp>
      <p:pic>
        <p:nvPicPr>
          <p:cNvPr id="5" name="Picture 4"/>
          <p:cNvPicPr>
            <a:picLocks noChangeAspect="1"/>
          </p:cNvPicPr>
          <p:nvPr/>
        </p:nvPicPr>
        <p:blipFill>
          <a:blip r:embed="rId2"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 xmlns:p14="http://schemas.microsoft.com/office/powerpoint/2010/main" val="1388632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38200"/>
          </a:xfrm>
        </p:spPr>
        <p:txBody>
          <a:bodyPr>
            <a:normAutofit/>
          </a:bodyPr>
          <a:lstStyle/>
          <a:p>
            <a:r>
              <a:rPr lang="en-US" dirty="0" smtClean="0"/>
              <a:t>Our Sustainability Affiliations</a:t>
            </a:r>
            <a:endParaRPr lang="en-US" dirty="0"/>
          </a:p>
        </p:txBody>
      </p:sp>
      <p:sp>
        <p:nvSpPr>
          <p:cNvPr id="3" name="Content Placeholder 2"/>
          <p:cNvSpPr>
            <a:spLocks noGrp="1"/>
          </p:cNvSpPr>
          <p:nvPr>
            <p:ph sz="half" idx="1"/>
          </p:nvPr>
        </p:nvSpPr>
        <p:spPr>
          <a:xfrm>
            <a:off x="457200" y="1600200"/>
            <a:ext cx="8534400" cy="4525963"/>
          </a:xfrm>
        </p:spPr>
        <p:txBody>
          <a:bodyPr>
            <a:normAutofit/>
          </a:bodyPr>
          <a:lstStyle/>
          <a:p>
            <a:r>
              <a:rPr lang="en-US" sz="2200" b="1" dirty="0">
                <a:latin typeface="Helvetica"/>
                <a:cs typeface="Helvetica"/>
              </a:rPr>
              <a:t>United Nations Global Compact</a:t>
            </a:r>
          </a:p>
          <a:p>
            <a:pPr lvl="1"/>
            <a:r>
              <a:rPr lang="en-US" sz="1600" dirty="0" smtClean="0">
                <a:latin typeface="Helvetica"/>
                <a:cs typeface="Helvetica"/>
              </a:rPr>
              <a:t>First Project Management Professional Development Organization or Member Association to become a signatory (2013) and still are.</a:t>
            </a:r>
          </a:p>
          <a:p>
            <a:r>
              <a:rPr lang="en-US" sz="2200" b="1" dirty="0" smtClean="0">
                <a:latin typeface="Helvetica"/>
                <a:cs typeface="Helvetica"/>
              </a:rPr>
              <a:t>United Nations PRME (Principles for Responsible Management Education) Supporting Organization</a:t>
            </a:r>
          </a:p>
          <a:p>
            <a:pPr lvl="1"/>
            <a:r>
              <a:rPr lang="en-US" sz="1600" u="sng" dirty="0" smtClean="0">
                <a:latin typeface="Helvetica"/>
                <a:cs typeface="Helvetica"/>
              </a:rPr>
              <a:t>One of only 14 worldwide</a:t>
            </a:r>
          </a:p>
          <a:p>
            <a:r>
              <a:rPr lang="en-US" sz="2000" b="1" dirty="0" smtClean="0">
                <a:latin typeface="Helvetica"/>
                <a:cs typeface="Helvetica"/>
              </a:rPr>
              <a:t>The Earth Charter Endorsers</a:t>
            </a:r>
          </a:p>
          <a:p>
            <a:pPr lvl="1"/>
            <a:r>
              <a:rPr lang="en-US" sz="1600" dirty="0" smtClean="0">
                <a:latin typeface="Helvetica"/>
                <a:cs typeface="Helvetica"/>
              </a:rPr>
              <a:t>GPM founders have taken part since the initial 2001 Summit </a:t>
            </a:r>
            <a:endParaRPr lang="en-US" sz="1600" dirty="0">
              <a:latin typeface="Helvetica"/>
              <a:cs typeface="Helvetica"/>
            </a:endParaRPr>
          </a:p>
          <a:p>
            <a:r>
              <a:rPr lang="en-US" sz="2000" b="1" dirty="0" smtClean="0">
                <a:latin typeface="Helvetica"/>
                <a:cs typeface="Helvetica"/>
              </a:rPr>
              <a:t>UN Business for Peace Initiative</a:t>
            </a:r>
          </a:p>
          <a:p>
            <a:pPr lvl="1"/>
            <a:r>
              <a:rPr lang="en-US" sz="1600" dirty="0" smtClean="0">
                <a:latin typeface="Helvetica"/>
                <a:cs typeface="Helvetica"/>
              </a:rPr>
              <a:t>GPM is a founding signatory</a:t>
            </a:r>
          </a:p>
          <a:p>
            <a:endParaRPr lang="en-US" dirty="0">
              <a:latin typeface="Helvetica"/>
              <a:cs typeface="Helvetica"/>
            </a:endParaRPr>
          </a:p>
        </p:txBody>
      </p:sp>
      <p:grpSp>
        <p:nvGrpSpPr>
          <p:cNvPr id="10" name="Group 9"/>
          <p:cNvGrpSpPr/>
          <p:nvPr/>
        </p:nvGrpSpPr>
        <p:grpSpPr>
          <a:xfrm>
            <a:off x="381000" y="4789484"/>
            <a:ext cx="8534400" cy="1594639"/>
            <a:chOff x="0" y="4519624"/>
            <a:chExt cx="9144000" cy="1940701"/>
          </a:xfrm>
          <a:noFill/>
        </p:grpSpPr>
        <p:sp>
          <p:nvSpPr>
            <p:cNvPr id="12" name="Rounded Rectangle 11"/>
            <p:cNvSpPr/>
            <p:nvPr/>
          </p:nvSpPr>
          <p:spPr>
            <a:xfrm>
              <a:off x="0" y="4519624"/>
              <a:ext cx="9144000" cy="19407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lobal-Compact-logo-GC_Endorser_BLUE_RGB_GRADIE.jpe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22605" y="4709712"/>
              <a:ext cx="745435" cy="902369"/>
            </a:xfrm>
            <a:prstGeom prst="rect">
              <a:avLst/>
            </a:prstGeom>
            <a:grpFill/>
            <a:ln>
              <a:noFill/>
            </a:ln>
          </p:spPr>
        </p:pic>
        <p:pic>
          <p:nvPicPr>
            <p:cNvPr id="14" name="Picture 1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877820" y="4779897"/>
              <a:ext cx="1143000" cy="762000"/>
            </a:xfrm>
            <a:prstGeom prst="rect">
              <a:avLst/>
            </a:prstGeom>
            <a:grpFill/>
            <a:ln>
              <a:noFill/>
            </a:ln>
          </p:spPr>
        </p:pic>
        <p:pic>
          <p:nvPicPr>
            <p:cNvPr id="15" name="Picture 1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04052" y="5651736"/>
              <a:ext cx="2868420" cy="762000"/>
            </a:xfrm>
            <a:prstGeom prst="rect">
              <a:avLst/>
            </a:prstGeom>
            <a:grpFill/>
            <a:ln>
              <a:noFill/>
            </a:ln>
          </p:spPr>
        </p:pic>
        <p:pic>
          <p:nvPicPr>
            <p:cNvPr id="16" name="Picture 15"/>
            <p:cNvPicPr>
              <a:picLocks noChangeAspect="1"/>
            </p:cNvPicPr>
            <p:nvPr/>
          </p:nvPicPr>
          <p:blipFill>
            <a:blip r:embed="rId6" cstate="print"/>
            <a:stretch>
              <a:fillRect/>
            </a:stretch>
          </p:blipFill>
          <p:spPr>
            <a:xfrm>
              <a:off x="6251699" y="4730750"/>
              <a:ext cx="1600200" cy="800100"/>
            </a:xfrm>
            <a:prstGeom prst="rect">
              <a:avLst/>
            </a:prstGeom>
            <a:grpFill/>
            <a:ln>
              <a:noFill/>
            </a:ln>
          </p:spPr>
        </p:pic>
        <p:pic>
          <p:nvPicPr>
            <p:cNvPr id="17" name="Picture 16" descr="GRI-OS-logo-2015.jp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3467100" y="4730473"/>
              <a:ext cx="2209800" cy="698223"/>
            </a:xfrm>
            <a:prstGeom prst="rect">
              <a:avLst/>
            </a:prstGeom>
            <a:grpFill/>
            <a:ln>
              <a:noFill/>
            </a:ln>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xmlns=""/>
                </a:ext>
              </a:extLst>
            </a:blip>
            <a:srcRect/>
            <a:stretch/>
          </p:blipFill>
          <p:spPr>
            <a:xfrm>
              <a:off x="5632449" y="5711025"/>
              <a:ext cx="2730218" cy="623050"/>
            </a:xfrm>
            <a:prstGeom prst="rect">
              <a:avLst/>
            </a:prstGeom>
            <a:grpFill/>
            <a:ln>
              <a:noFill/>
            </a:ln>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xmlns=""/>
                </a:ext>
              </a:extLst>
            </a:blip>
            <a:srcRect/>
            <a:stretch/>
          </p:blipFill>
          <p:spPr>
            <a:xfrm>
              <a:off x="3302283" y="5698325"/>
              <a:ext cx="1955517" cy="668822"/>
            </a:xfrm>
            <a:prstGeom prst="rect">
              <a:avLst/>
            </a:prstGeom>
            <a:grpFill/>
            <a:ln>
              <a:noFill/>
            </a:ln>
          </p:spPr>
        </p:pic>
      </p:grpSp>
    </p:spTree>
    <p:extLst>
      <p:ext uri="{BB962C8B-B14F-4D97-AF65-F5344CB8AC3E}">
        <p14:creationId xmlns:p14="http://schemas.microsoft.com/office/powerpoint/2010/main" xmlns="" val="1834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 </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p>
          <a:p>
            <a:pPr eaLnBrk="1" hangingPunct="1"/>
            <a:r>
              <a:rPr lang="nl-NL" sz="2400" dirty="0" smtClean="0"/>
              <a:t>ISO 55000 – Asset Management</a:t>
            </a:r>
            <a:endParaRPr lang="nl-NL" sz="2400" dirty="0"/>
          </a:p>
        </p:txBody>
      </p:sp>
      <p:grpSp>
        <p:nvGrpSpPr>
          <p:cNvPr id="2"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 xmlns:p14="http://schemas.microsoft.com/office/powerpoint/2010/main" val="2047232282"/>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a:t>
            </a:r>
            <a:r>
              <a:rPr lang="en-US" sz="1800" b="0" u="sng" dirty="0" smtClean="0"/>
              <a:t>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 xmlns:p14="http://schemas.microsoft.com/office/powerpoint/2010/main" val="4070915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92</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 xmlns:p14="http://schemas.microsoft.com/office/powerpoint/2010/main" val="4665282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93</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 xmlns:p14="http://schemas.microsoft.com/office/powerpoint/2010/main" val="14845975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smtClean="0"/>
              <a:t>Respect for Human Rights</a:t>
            </a:r>
            <a:endParaRPr lang="en-US" sz="1600" b="1" dirty="0"/>
          </a:p>
          <a:p>
            <a:pPr lvl="1"/>
            <a:r>
              <a:rPr lang="en-US" sz="1400" dirty="0"/>
              <a:t> An organization should</a:t>
            </a:r>
            <a:r>
              <a:rPr lang="en-US" sz="1400" dirty="0" smtClean="0"/>
              <a:t>: </a:t>
            </a:r>
            <a:r>
              <a:rPr lang="en-US" sz="1400" dirty="0"/>
              <a:t>respect and, where possible, promote the rights set out in the International Bill of Human Rights;</a:t>
            </a:r>
          </a:p>
          <a:p>
            <a:pPr lvl="1"/>
            <a:r>
              <a:rPr lang="en-US" sz="1400" dirty="0" smtClean="0"/>
              <a:t>respect </a:t>
            </a:r>
            <a:r>
              <a:rPr lang="en-US" sz="1400" dirty="0"/>
              <a:t>the universality of these rights, that is, that they are indivisibly applicable in all countries, </a:t>
            </a:r>
            <a:r>
              <a:rPr lang="en-US" sz="1400" dirty="0" smtClean="0"/>
              <a:t>cultures and </a:t>
            </a:r>
            <a:r>
              <a:rPr lang="en-US" sz="1400" dirty="0"/>
              <a:t>situations</a:t>
            </a:r>
            <a:r>
              <a:rPr lang="en-US" sz="1400" dirty="0" smtClean="0"/>
              <a:t>;</a:t>
            </a:r>
          </a:p>
          <a:p>
            <a:pPr lvl="1"/>
            <a:r>
              <a:rPr lang="en-US" sz="1600" dirty="0" smtClean="0"/>
              <a:t>in </a:t>
            </a:r>
            <a:r>
              <a:rPr lang="en-US" sz="1600" dirty="0"/>
              <a:t>situations where human rights are not protected, take steps to respect human rights and avoid </a:t>
            </a:r>
            <a:r>
              <a:rPr lang="en-US" sz="1600" dirty="0" smtClean="0"/>
              <a:t>taking advantage </a:t>
            </a:r>
            <a:r>
              <a:rPr lang="en-US" sz="1600" dirty="0"/>
              <a:t>of these situations; </a:t>
            </a:r>
            <a:r>
              <a:rPr lang="en-US" sz="1600" dirty="0" smtClean="0"/>
              <a:t>and</a:t>
            </a:r>
          </a:p>
          <a:p>
            <a:pPr lvl="1"/>
            <a:r>
              <a:rPr lang="en-US" sz="1600" dirty="0" smtClean="0"/>
              <a:t>in </a:t>
            </a:r>
            <a:r>
              <a:rPr lang="en-US" sz="1600" dirty="0"/>
              <a:t>situations where the law or its implementation does not provide for adequate protection of human </a:t>
            </a:r>
            <a:r>
              <a:rPr lang="en-US" sz="1600" dirty="0" smtClean="0"/>
              <a:t>rights, adhere </a:t>
            </a:r>
            <a:r>
              <a:rPr lang="en-US" sz="1600" dirty="0"/>
              <a:t>to the principle of respect for international norms of </a:t>
            </a:r>
            <a:r>
              <a:rPr lang="en-US" sz="1600" dirty="0" smtClean="0"/>
              <a:t>behavior.</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94</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 xmlns:p14="http://schemas.microsoft.com/office/powerpoint/2010/main" val="10385499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2" y="0"/>
            <a:ext cx="8487507" cy="9906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1286470"/>
            <a:ext cx="6373079" cy="5029200"/>
          </a:xfrm>
        </p:spPr>
        <p:txBody>
          <a:bodyPr>
            <a:noAutofit/>
          </a:bodyPr>
          <a:lstStyle/>
          <a:p>
            <a:pPr marL="0" indent="0">
              <a:lnSpc>
                <a:spcPct val="100000"/>
              </a:lnSpc>
              <a:spcAft>
                <a:spcPts val="0"/>
              </a:spcAft>
              <a:buNone/>
              <a:defRPr/>
            </a:pPr>
            <a:r>
              <a:rPr lang="en-US" sz="1600" b="1" dirty="0" smtClean="0"/>
              <a:t>Recognizing Social Responsibility - Impacts, Interests, and Expectations </a:t>
            </a:r>
            <a:r>
              <a:rPr lang="en-US" sz="1600" dirty="0" smtClean="0"/>
              <a:t>In </a:t>
            </a:r>
            <a:r>
              <a:rPr lang="en-US" sz="1600" dirty="0"/>
              <a:t>addressing its social responsibility an organization should understand three relationships </a:t>
            </a:r>
          </a:p>
          <a:p>
            <a:pPr>
              <a:buFont typeface="+mj-lt"/>
              <a:buAutoNum type="arabicPeriod"/>
            </a:pPr>
            <a:r>
              <a:rPr lang="en-US" sz="1600" b="1" dirty="0" smtClean="0"/>
              <a:t>Between </a:t>
            </a:r>
            <a:r>
              <a:rPr lang="en-US" sz="1600" b="1" dirty="0"/>
              <a:t>the organization and society </a:t>
            </a:r>
            <a:r>
              <a:rPr lang="en-US" sz="1600" dirty="0" smtClean="0"/>
              <a:t>- An </a:t>
            </a:r>
            <a:r>
              <a:rPr lang="en-US" sz="1600" dirty="0"/>
              <a:t>organization should understand and recognize how </a:t>
            </a:r>
            <a:r>
              <a:rPr lang="en-US" sz="1600" dirty="0" smtClean="0"/>
              <a:t>its decisions </a:t>
            </a:r>
            <a:r>
              <a:rPr lang="en-US" sz="1600" dirty="0"/>
              <a:t>and activities impact on society and the environment. An organization should also </a:t>
            </a:r>
            <a:r>
              <a:rPr lang="en-US" sz="1600" dirty="0" smtClean="0"/>
              <a:t>understand society's </a:t>
            </a:r>
            <a:r>
              <a:rPr lang="en-US" sz="1600" dirty="0"/>
              <a:t>expectations of responsible </a:t>
            </a:r>
            <a:r>
              <a:rPr lang="en-US" sz="1600" dirty="0" smtClean="0"/>
              <a:t>behavior </a:t>
            </a:r>
            <a:r>
              <a:rPr lang="en-US" sz="1600" dirty="0"/>
              <a:t>concerning these impacts. This should be done </a:t>
            </a:r>
            <a:r>
              <a:rPr lang="en-US" sz="1600" dirty="0" smtClean="0"/>
              <a:t>by considering </a:t>
            </a:r>
            <a:r>
              <a:rPr lang="en-US" sz="1600" dirty="0"/>
              <a:t>the core subjects and issues of social </a:t>
            </a:r>
            <a:r>
              <a:rPr lang="en-US" sz="1600" dirty="0" smtClean="0"/>
              <a:t>responsibility</a:t>
            </a:r>
          </a:p>
          <a:p>
            <a:pPr>
              <a:buFont typeface="+mj-lt"/>
              <a:buAutoNum type="arabicPeriod"/>
            </a:pPr>
            <a:r>
              <a:rPr lang="en-US" sz="1600" dirty="0" smtClean="0"/>
              <a:t> </a:t>
            </a:r>
            <a:r>
              <a:rPr lang="en-US" sz="1600" b="1" dirty="0" smtClean="0"/>
              <a:t>Between </a:t>
            </a:r>
            <a:r>
              <a:rPr lang="en-US" sz="1600" b="1" dirty="0"/>
              <a:t>the organization and its </a:t>
            </a:r>
            <a:r>
              <a:rPr lang="en-US" sz="1600" b="1" dirty="0" smtClean="0"/>
              <a:t>stakeholders </a:t>
            </a:r>
            <a:r>
              <a:rPr lang="en-US" sz="1600" dirty="0" smtClean="0"/>
              <a:t>-  </a:t>
            </a:r>
            <a:r>
              <a:rPr lang="en-US" sz="1600" dirty="0"/>
              <a:t>An organization should be aware of its </a:t>
            </a:r>
            <a:r>
              <a:rPr lang="en-US" sz="1600" dirty="0" smtClean="0"/>
              <a:t>various stakeholders</a:t>
            </a:r>
            <a:r>
              <a:rPr lang="en-US" sz="1600" dirty="0"/>
              <a:t>. These are the individuals or groups whose interests could be affected by the decisions </a:t>
            </a:r>
            <a:r>
              <a:rPr lang="en-US" sz="1600" dirty="0" smtClean="0"/>
              <a:t>and activities </a:t>
            </a:r>
            <a:r>
              <a:rPr lang="en-US" sz="1600" dirty="0"/>
              <a:t>of the organization </a:t>
            </a:r>
            <a:endParaRPr lang="en-US" sz="1600" dirty="0" smtClean="0"/>
          </a:p>
          <a:p>
            <a:pPr>
              <a:buFont typeface="+mj-lt"/>
              <a:buAutoNum type="arabicPeriod"/>
            </a:pPr>
            <a:r>
              <a:rPr lang="en-US" sz="1600" b="1" dirty="0" smtClean="0"/>
              <a:t>Between </a:t>
            </a:r>
            <a:r>
              <a:rPr lang="en-US" sz="1600" b="1" dirty="0"/>
              <a:t>the stakeholders and society </a:t>
            </a:r>
            <a:r>
              <a:rPr lang="en-US" sz="1600" dirty="0"/>
              <a:t>An organization should understand the relationship </a:t>
            </a:r>
            <a:r>
              <a:rPr lang="en-US" sz="1600" dirty="0" smtClean="0"/>
              <a:t>between the </a:t>
            </a:r>
            <a:r>
              <a:rPr lang="en-US" sz="1600" dirty="0"/>
              <a:t>stakeholders' interests that are affected by the organization, on the one hand, and the expectations </a:t>
            </a:r>
            <a:r>
              <a:rPr lang="en-US" sz="1600" dirty="0" smtClean="0"/>
              <a:t>of society </a:t>
            </a:r>
            <a:r>
              <a:rPr lang="en-US" sz="1600" dirty="0"/>
              <a:t>on the other. </a:t>
            </a:r>
            <a:endParaRPr lang="en-US" sz="1600" b="1"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95</a:t>
            </a:fld>
            <a:endParaRPr lang="en-US" dirty="0"/>
          </a:p>
        </p:txBody>
      </p:sp>
      <p:pic>
        <p:nvPicPr>
          <p:cNvPr id="5" name="Picture 4"/>
          <p:cNvPicPr>
            <a:picLocks noChangeAspect="1"/>
          </p:cNvPicPr>
          <p:nvPr/>
        </p:nvPicPr>
        <p:blipFill>
          <a:blip r:embed="rId3" cstate="print"/>
          <a:stretch>
            <a:fillRect/>
          </a:stretch>
        </p:blipFill>
        <p:spPr>
          <a:xfrm>
            <a:off x="6822831" y="2200870"/>
            <a:ext cx="1547446" cy="1905000"/>
          </a:xfrm>
          <a:prstGeom prst="rect">
            <a:avLst/>
          </a:prstGeom>
        </p:spPr>
      </p:pic>
      <p:grpSp>
        <p:nvGrpSpPr>
          <p:cNvPr id="6" name="Group 5"/>
          <p:cNvGrpSpPr/>
          <p:nvPr/>
        </p:nvGrpSpPr>
        <p:grpSpPr>
          <a:xfrm>
            <a:off x="1371600" y="1286470"/>
            <a:ext cx="7162800" cy="5038130"/>
            <a:chOff x="1371600" y="990600"/>
            <a:chExt cx="7162800" cy="5038130"/>
          </a:xfrm>
        </p:grpSpPr>
        <p:pic>
          <p:nvPicPr>
            <p:cNvPr id="2" name="Picture 1" descr="Relationship between an organization, its stakeholders and society.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71600" y="990600"/>
              <a:ext cx="4495800" cy="4597400"/>
            </a:xfrm>
            <a:prstGeom prst="rect">
              <a:avLst/>
            </a:prstGeom>
          </p:spPr>
        </p:pic>
        <p:sp>
          <p:nvSpPr>
            <p:cNvPr id="4" name="TextBox 3"/>
            <p:cNvSpPr txBox="1"/>
            <p:nvPr/>
          </p:nvSpPr>
          <p:spPr>
            <a:xfrm>
              <a:off x="4876800" y="5105400"/>
              <a:ext cx="3657600" cy="923330"/>
            </a:xfrm>
            <a:prstGeom prst="rect">
              <a:avLst/>
            </a:prstGeom>
            <a:noFill/>
          </p:spPr>
          <p:txBody>
            <a:bodyPr wrap="square" rtlCol="0">
              <a:spAutoFit/>
            </a:bodyPr>
            <a:lstStyle/>
            <a:p>
              <a:r>
                <a:rPr lang="en-US" dirty="0">
                  <a:solidFill>
                    <a:srgbClr val="3366FF"/>
                  </a:solidFill>
                </a:rPr>
                <a:t> </a:t>
              </a:r>
              <a:r>
                <a:rPr lang="en-US" b="1" dirty="0" smtClean="0">
                  <a:solidFill>
                    <a:srgbClr val="3366FF"/>
                  </a:solidFill>
                </a:rPr>
                <a:t>Figure - </a:t>
              </a:r>
              <a:r>
                <a:rPr lang="en-US" dirty="0" smtClean="0">
                  <a:solidFill>
                    <a:srgbClr val="3366FF"/>
                  </a:solidFill>
                </a:rPr>
                <a:t>Relationship </a:t>
              </a:r>
              <a:r>
                <a:rPr lang="en-US" dirty="0">
                  <a:solidFill>
                    <a:srgbClr val="3366FF"/>
                  </a:solidFill>
                </a:rPr>
                <a:t>between an organization, its stakeholders and society</a:t>
              </a:r>
            </a:p>
          </p:txBody>
        </p:sp>
      </p:grpSp>
    </p:spTree>
    <p:extLst>
      <p:ext uri="{BB962C8B-B14F-4D97-AF65-F5344CB8AC3E}">
        <p14:creationId xmlns="" xmlns:p14="http://schemas.microsoft.com/office/powerpoint/2010/main" val="7003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95256" y="762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96</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 xmlns:p14="http://schemas.microsoft.com/office/powerpoint/2010/main" val="14964518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92500" lnSpcReduction="1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a:t>
            </a:r>
            <a:r>
              <a:rPr lang="en-US" dirty="0" smtClean="0"/>
              <a:t>14001:2015)</a:t>
            </a:r>
            <a:endParaRPr lang="en-US" dirty="0"/>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97</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 xmlns:p14="http://schemas.microsoft.com/office/powerpoint/2010/main" val="15648522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81000" y="152400"/>
            <a:ext cx="7024744" cy="685800"/>
          </a:xfrm>
        </p:spPr>
        <p:txBody>
          <a:bodyPr/>
          <a:lstStyle/>
          <a:p>
            <a:r>
              <a:rPr lang="en-US" dirty="0" smtClean="0"/>
              <a:t>ISO 14001:2015 Key Elements</a:t>
            </a:r>
          </a:p>
        </p:txBody>
      </p:sp>
      <p:sp>
        <p:nvSpPr>
          <p:cNvPr id="93187" name="Rectangle 1027"/>
          <p:cNvSpPr>
            <a:spLocks noGrp="1" noChangeArrowheads="1"/>
          </p:cNvSpPr>
          <p:nvPr>
            <p:ph idx="1"/>
          </p:nvPr>
        </p:nvSpPr>
        <p:spPr>
          <a:xfrm>
            <a:off x="0" y="762000"/>
            <a:ext cx="6858000" cy="5562600"/>
          </a:xfrm>
        </p:spPr>
        <p:txBody>
          <a:bodyPr>
            <a:noAutofit/>
          </a:bodyPr>
          <a:lstStyle/>
          <a:p>
            <a:pPr lvl="1"/>
            <a:r>
              <a:rPr lang="en-US" sz="1200" b="1" dirty="0" smtClean="0"/>
              <a:t>Context of the Organization</a:t>
            </a:r>
          </a:p>
          <a:p>
            <a:pPr lvl="2">
              <a:lnSpc>
                <a:spcPct val="70000"/>
              </a:lnSpc>
            </a:pPr>
            <a:r>
              <a:rPr lang="en-US" sz="1100" dirty="0" smtClean="0"/>
              <a:t>Understanding the organization and its context </a:t>
            </a:r>
          </a:p>
          <a:p>
            <a:pPr lvl="2">
              <a:lnSpc>
                <a:spcPct val="70000"/>
              </a:lnSpc>
            </a:pPr>
            <a:r>
              <a:rPr lang="en-US" sz="1100" dirty="0" smtClean="0"/>
              <a:t>Understanding  the needs and expectation of  interested parties</a:t>
            </a:r>
          </a:p>
          <a:p>
            <a:pPr lvl="2">
              <a:lnSpc>
                <a:spcPct val="70000"/>
              </a:lnSpc>
            </a:pPr>
            <a:r>
              <a:rPr lang="en-US" sz="1100" dirty="0" smtClean="0"/>
              <a:t>Understanding the scope of the environmental management system</a:t>
            </a:r>
          </a:p>
          <a:p>
            <a:pPr lvl="2">
              <a:lnSpc>
                <a:spcPct val="70000"/>
              </a:lnSpc>
            </a:pPr>
            <a:r>
              <a:rPr lang="en-US" sz="1100" dirty="0" smtClean="0"/>
              <a:t>Environmental  management system</a:t>
            </a:r>
          </a:p>
          <a:p>
            <a:pPr lvl="1"/>
            <a:r>
              <a:rPr lang="en-US" sz="1200" b="1" dirty="0" smtClean="0"/>
              <a:t>Leadership </a:t>
            </a:r>
          </a:p>
          <a:p>
            <a:pPr lvl="2">
              <a:lnSpc>
                <a:spcPct val="70000"/>
              </a:lnSpc>
            </a:pPr>
            <a:r>
              <a:rPr lang="en-US" sz="1100" dirty="0" smtClean="0"/>
              <a:t>Leadership  and commitment</a:t>
            </a:r>
          </a:p>
          <a:p>
            <a:pPr lvl="2">
              <a:lnSpc>
                <a:spcPct val="70000"/>
              </a:lnSpc>
            </a:pPr>
            <a:r>
              <a:rPr lang="en-US" sz="1100" dirty="0" smtClean="0"/>
              <a:t>Environmental policy</a:t>
            </a:r>
          </a:p>
          <a:p>
            <a:pPr lvl="2">
              <a:lnSpc>
                <a:spcPct val="70000"/>
              </a:lnSpc>
            </a:pPr>
            <a:r>
              <a:rPr lang="en-US" sz="1100" dirty="0" smtClean="0"/>
              <a:t>Organizational roles, responsibilities and authorities</a:t>
            </a:r>
          </a:p>
          <a:p>
            <a:pPr lvl="1"/>
            <a:r>
              <a:rPr lang="en-US" sz="1200" b="1" dirty="0" smtClean="0"/>
              <a:t>Planning</a:t>
            </a:r>
          </a:p>
          <a:p>
            <a:pPr lvl="2">
              <a:lnSpc>
                <a:spcPct val="70000"/>
              </a:lnSpc>
            </a:pPr>
            <a:r>
              <a:rPr lang="en-US" sz="1100" dirty="0" smtClean="0"/>
              <a:t>Actions to address risks and opportunities</a:t>
            </a:r>
          </a:p>
          <a:p>
            <a:pPr lvl="2">
              <a:lnSpc>
                <a:spcPct val="70000"/>
              </a:lnSpc>
            </a:pPr>
            <a:r>
              <a:rPr lang="en-US" sz="1100" dirty="0" smtClean="0"/>
              <a:t>Environmental objectives and planning to achieve them</a:t>
            </a:r>
          </a:p>
          <a:p>
            <a:pPr lvl="1"/>
            <a:r>
              <a:rPr lang="en-US" sz="1200" b="1" dirty="0" smtClean="0"/>
              <a:t>Support</a:t>
            </a:r>
          </a:p>
          <a:p>
            <a:pPr lvl="2">
              <a:lnSpc>
                <a:spcPct val="70000"/>
              </a:lnSpc>
            </a:pPr>
            <a:r>
              <a:rPr lang="en-US" sz="1100" dirty="0" smtClean="0"/>
              <a:t>Resources</a:t>
            </a:r>
          </a:p>
          <a:p>
            <a:pPr lvl="2">
              <a:lnSpc>
                <a:spcPct val="70000"/>
              </a:lnSpc>
            </a:pPr>
            <a:r>
              <a:rPr lang="en-US" sz="1100" dirty="0" smtClean="0"/>
              <a:t>Competence</a:t>
            </a:r>
          </a:p>
          <a:p>
            <a:pPr lvl="2">
              <a:lnSpc>
                <a:spcPct val="70000"/>
              </a:lnSpc>
            </a:pPr>
            <a:r>
              <a:rPr lang="en-US" sz="1100" dirty="0" smtClean="0"/>
              <a:t>Awareness</a:t>
            </a:r>
          </a:p>
          <a:p>
            <a:pPr lvl="2">
              <a:lnSpc>
                <a:spcPct val="70000"/>
              </a:lnSpc>
            </a:pPr>
            <a:r>
              <a:rPr lang="en-US" sz="1100" dirty="0" smtClean="0"/>
              <a:t>Communication</a:t>
            </a:r>
          </a:p>
          <a:p>
            <a:pPr lvl="2">
              <a:lnSpc>
                <a:spcPct val="70000"/>
              </a:lnSpc>
            </a:pPr>
            <a:r>
              <a:rPr lang="en-US" sz="1100" dirty="0" smtClean="0"/>
              <a:t>Documented information</a:t>
            </a:r>
          </a:p>
          <a:p>
            <a:pPr lvl="1"/>
            <a:r>
              <a:rPr lang="en-US" sz="1200" b="1" dirty="0" smtClean="0"/>
              <a:t>Operation</a:t>
            </a:r>
          </a:p>
          <a:p>
            <a:pPr lvl="2">
              <a:lnSpc>
                <a:spcPct val="70000"/>
              </a:lnSpc>
            </a:pPr>
            <a:r>
              <a:rPr lang="en-US" sz="1100" dirty="0" smtClean="0"/>
              <a:t>Operational planning and control</a:t>
            </a:r>
          </a:p>
          <a:p>
            <a:pPr lvl="2">
              <a:lnSpc>
                <a:spcPct val="70000"/>
              </a:lnSpc>
            </a:pPr>
            <a:r>
              <a:rPr lang="en-US" sz="1100" dirty="0" smtClean="0"/>
              <a:t>Emergency preparedness and response</a:t>
            </a:r>
          </a:p>
          <a:p>
            <a:pPr lvl="1"/>
            <a:r>
              <a:rPr lang="en-US" sz="1200" b="1" dirty="0" smtClean="0"/>
              <a:t>Performing Evaluation</a:t>
            </a:r>
          </a:p>
          <a:p>
            <a:pPr lvl="2">
              <a:lnSpc>
                <a:spcPct val="70000"/>
              </a:lnSpc>
            </a:pPr>
            <a:r>
              <a:rPr lang="en-US" sz="1100" dirty="0" smtClean="0"/>
              <a:t>Monitoring, measurement, analysis and evaluation</a:t>
            </a:r>
          </a:p>
          <a:p>
            <a:pPr lvl="2">
              <a:lnSpc>
                <a:spcPct val="70000"/>
              </a:lnSpc>
            </a:pPr>
            <a:r>
              <a:rPr lang="en-US" sz="1100" dirty="0" smtClean="0"/>
              <a:t>Internal Audit</a:t>
            </a:r>
          </a:p>
          <a:p>
            <a:pPr lvl="2">
              <a:lnSpc>
                <a:spcPct val="70000"/>
              </a:lnSpc>
            </a:pPr>
            <a:r>
              <a:rPr lang="en-US" sz="1100" dirty="0" smtClean="0"/>
              <a:t>Management review</a:t>
            </a:r>
          </a:p>
          <a:p>
            <a:pPr lvl="1"/>
            <a:r>
              <a:rPr lang="en-US" sz="1200" b="1" dirty="0" smtClean="0"/>
              <a:t>Improvement</a:t>
            </a:r>
          </a:p>
          <a:p>
            <a:pPr lvl="2">
              <a:lnSpc>
                <a:spcPct val="70000"/>
              </a:lnSpc>
            </a:pPr>
            <a:r>
              <a:rPr lang="en-US" sz="1100" dirty="0" smtClean="0"/>
              <a:t>General</a:t>
            </a:r>
          </a:p>
          <a:p>
            <a:pPr lvl="2">
              <a:lnSpc>
                <a:spcPct val="70000"/>
              </a:lnSpc>
            </a:pPr>
            <a:r>
              <a:rPr lang="en-US" sz="1100" dirty="0" smtClean="0"/>
              <a:t>Nonconformity and  corrective action</a:t>
            </a:r>
          </a:p>
          <a:p>
            <a:pPr lvl="2">
              <a:lnSpc>
                <a:spcPct val="70000"/>
              </a:lnSpc>
            </a:pPr>
            <a:r>
              <a:rPr lang="en-US" sz="1100" dirty="0" smtClean="0"/>
              <a:t>Continual Improvement</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98</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 xmlns:p14="http://schemas.microsoft.com/office/powerpoint/2010/main" val="239776239"/>
      </p:ext>
    </p:extLst>
  </p:cSld>
  <p:clrMapOvr>
    <a:masterClrMapping/>
  </p:clrMapOvr>
  <p:transition>
    <p:strips dir="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99</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Tree>
    <p:extLst>
      <p:ext uri="{BB962C8B-B14F-4D97-AF65-F5344CB8AC3E}">
        <p14:creationId xmlns="" xmlns:p14="http://schemas.microsoft.com/office/powerpoint/2010/main" val="273476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A4A4A4"/>
      </a:accent1>
      <a:accent2>
        <a:srgbClr val="ED7D31"/>
      </a:accent2>
      <a:accent3>
        <a:srgbClr val="A5A5A5"/>
      </a:accent3>
      <a:accent4>
        <a:srgbClr val="FFC000"/>
      </a:accent4>
      <a:accent5>
        <a:srgbClr val="77A641"/>
      </a:accent5>
      <a:accent6>
        <a:srgbClr val="A7D278"/>
      </a:accent6>
      <a:hlink>
        <a:srgbClr val="A7D278"/>
      </a:hlink>
      <a:folHlink>
        <a:srgbClr val="797979"/>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5377</TotalTime>
  <Words>28532</Words>
  <Application>Microsoft Office PowerPoint</Application>
  <PresentationFormat>Presentación en pantalla (4:3)</PresentationFormat>
  <Paragraphs>3269</Paragraphs>
  <Slides>285</Slides>
  <Notes>166</Notes>
  <HiddenSlides>0</HiddenSlides>
  <MMClips>3</MMClips>
  <ScaleCrop>false</ScaleCrop>
  <HeadingPairs>
    <vt:vector size="8" baseType="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285</vt:i4>
      </vt:variant>
    </vt:vector>
  </HeadingPairs>
  <TitlesOfParts>
    <vt:vector size="288" baseType="lpstr">
      <vt:lpstr>Custom Design</vt:lpstr>
      <vt:lpstr>\\localhost\Users\joelcarboni\Dropbox\AUB\Macintosh HD:Users:joelcarboni:Dropbox:5. Training Partners:Templates and teaching aides:Sustainability Management Plan.docx!OLE_LINK2</vt:lpstr>
      <vt:lpstr>Document</vt:lpstr>
      <vt:lpstr>Diapositiva 1</vt:lpstr>
      <vt:lpstr>About the presenter</vt:lpstr>
      <vt:lpstr>Course Kit </vt:lpstr>
      <vt:lpstr>Course Introduction</vt:lpstr>
      <vt:lpstr>We will cover</vt:lpstr>
      <vt:lpstr>Learning Objectives</vt:lpstr>
      <vt:lpstr>About GPM?</vt:lpstr>
      <vt:lpstr>Active in over 145 countries and growing</vt:lpstr>
      <vt:lpstr>Our Sustainability Affiliations</vt:lpstr>
      <vt:lpstr>We are making a difference</vt:lpstr>
      <vt:lpstr>Borneo - Sarawak</vt:lpstr>
      <vt:lpstr>Impacting the future through our University Partner Program and the UN PRME initiative</vt:lpstr>
      <vt:lpstr>Our Focus – Change Delivery</vt:lpstr>
      <vt:lpstr>GPM Certifications</vt:lpstr>
      <vt:lpstr>Certification</vt:lpstr>
      <vt:lpstr>Certification</vt:lpstr>
      <vt:lpstr>Industry Recognition</vt:lpstr>
      <vt:lpstr>Award Yourself and/or a Colleague!</vt:lpstr>
      <vt:lpstr>Diapositiva 19</vt:lpstr>
      <vt:lpstr>Sustainability Drivers</vt:lpstr>
      <vt:lpstr>A Growing Problem</vt:lpstr>
      <vt:lpstr>The earth system context</vt:lpstr>
      <vt:lpstr>The Accenture – UNGC 2013 Report</vt:lpstr>
      <vt:lpstr>What Happens?</vt:lpstr>
      <vt:lpstr>Is this a problem?</vt:lpstr>
      <vt:lpstr>Example</vt:lpstr>
      <vt:lpstr>Organizations Driving Sustainability</vt:lpstr>
      <vt:lpstr>The United Nations Global Compact</vt:lpstr>
      <vt:lpstr>The Ten Principles</vt:lpstr>
      <vt:lpstr>The Ten Principles</vt:lpstr>
      <vt:lpstr>Diapositiva 31</vt:lpstr>
      <vt:lpstr>The Sustainable Development Goals</vt:lpstr>
      <vt:lpstr>Responsibilities for Business</vt:lpstr>
      <vt:lpstr>Understanding the business case for sustainability in project management.</vt:lpstr>
      <vt:lpstr>Define Priorities: Map the Value Chain</vt:lpstr>
      <vt:lpstr>Select Indicators and collect data</vt:lpstr>
      <vt:lpstr>Define Priorities</vt:lpstr>
      <vt:lpstr>Minding the Gap</vt:lpstr>
      <vt:lpstr>Understand and share the commitment internally</vt:lpstr>
      <vt:lpstr>Integrating the SDGS</vt:lpstr>
      <vt:lpstr>Reporting</vt:lpstr>
      <vt:lpstr>UN Global Compact Reporting</vt:lpstr>
      <vt:lpstr>About GRI Reporting</vt:lpstr>
      <vt:lpstr>Global Reporting Intiative’s Categories and Aspects</vt:lpstr>
      <vt:lpstr>Going Deeper into  the G4 GRI</vt:lpstr>
      <vt:lpstr>Diapositiva 46</vt:lpstr>
      <vt:lpstr>The Cobb Salad Report</vt:lpstr>
      <vt:lpstr>Responsibilities for Business</vt:lpstr>
      <vt:lpstr>Understanding the business case for sustainability in project management.</vt:lpstr>
      <vt:lpstr>Define Priorities: Map the Value Chain</vt:lpstr>
      <vt:lpstr>Select Indicators and collect data</vt:lpstr>
      <vt:lpstr>Define Priorities</vt:lpstr>
      <vt:lpstr>Minding the Gap</vt:lpstr>
      <vt:lpstr>Understand and share the commitment internally</vt:lpstr>
      <vt:lpstr>Integrating the SDGS</vt:lpstr>
      <vt:lpstr>Reporting</vt:lpstr>
      <vt:lpstr>UN Global Compact Reporting</vt:lpstr>
      <vt:lpstr>About GRI Reporting</vt:lpstr>
      <vt:lpstr>Global Reporting Intiative’s Categories and Aspects</vt:lpstr>
      <vt:lpstr>Going Deeper into  the G4 GRI</vt:lpstr>
      <vt:lpstr>Diapositiva 61</vt:lpstr>
      <vt:lpstr>The Cobb Salad Report</vt:lpstr>
      <vt:lpstr>Example LEDtek</vt:lpstr>
      <vt:lpstr>GPM’s Non Financial Report  (UNGC)</vt:lpstr>
      <vt:lpstr>Corporations get it (sort of).</vt:lpstr>
      <vt:lpstr>Climate Change</vt:lpstr>
      <vt:lpstr>Climate Change</vt:lpstr>
      <vt:lpstr>Executives on Climate Change</vt:lpstr>
      <vt:lpstr>Executives On Climate Change</vt:lpstr>
      <vt:lpstr>Paris Agreement</vt:lpstr>
      <vt:lpstr>Status Update from Paris</vt:lpstr>
      <vt:lpstr>POST-2015 BUSINESS ENGAGEMENT ARCHITECTURE</vt:lpstr>
      <vt:lpstr>Essentially</vt:lpstr>
      <vt:lpstr>Where do we fit in?</vt:lpstr>
      <vt:lpstr>We must move beyond this.</vt:lpstr>
      <vt:lpstr>To this.</vt:lpstr>
      <vt:lpstr>Success and Failures</vt:lpstr>
      <vt:lpstr>Success and Failures</vt:lpstr>
      <vt:lpstr>Success and Failures</vt:lpstr>
      <vt:lpstr>Success and Failures</vt:lpstr>
      <vt:lpstr>What are we up against?</vt:lpstr>
      <vt:lpstr>We have covered</vt:lpstr>
      <vt:lpstr>Diapositiva 83</vt:lpstr>
      <vt:lpstr>Systems Thinking</vt:lpstr>
      <vt:lpstr>The GPM Sustainability Services Focus</vt:lpstr>
      <vt:lpstr>What is a System?</vt:lpstr>
      <vt:lpstr>Output vs. Benefit</vt:lpstr>
      <vt:lpstr>Why we encourage this?</vt:lpstr>
      <vt:lpstr>Getting to Know ISO Standards</vt:lpstr>
      <vt:lpstr>ISO standards </vt:lpstr>
      <vt:lpstr>What ISO 26000 is NOT…</vt:lpstr>
      <vt:lpstr>What ISO 26000 is…</vt:lpstr>
      <vt:lpstr>ISO 26000 Principles of Social Responsibility</vt:lpstr>
      <vt:lpstr>ISO 26000 Principles of Social Responsibility</vt:lpstr>
      <vt:lpstr>ISO 26000 Principles of Social Responsibility</vt:lpstr>
      <vt:lpstr>ISO 14000 Family</vt:lpstr>
      <vt:lpstr>What is the Environment?</vt:lpstr>
      <vt:lpstr>ISO 14001:2015 Key Elements</vt:lpstr>
      <vt:lpstr>What is an EMS?</vt:lpstr>
      <vt:lpstr>What is an EMS?</vt:lpstr>
      <vt:lpstr>Why Do Organizations Implement an EMS ?</vt:lpstr>
      <vt:lpstr>ISO 50001: 2011 Energy Management Systems</vt:lpstr>
      <vt:lpstr>ISO 50001: 2011 Energy Management Systems</vt:lpstr>
      <vt:lpstr>ISO 50001: 2011 Energy Management Systems</vt:lpstr>
      <vt:lpstr>Principles of Quality Management (ISO 9001:2015)</vt:lpstr>
      <vt:lpstr>The Current PM Challenge</vt:lpstr>
      <vt:lpstr>Internal Audits</vt:lpstr>
      <vt:lpstr>Internal Audits</vt:lpstr>
      <vt:lpstr>What is ISO 55000?</vt:lpstr>
      <vt:lpstr>What is Asset Management</vt:lpstr>
      <vt:lpstr>What are the benefits of asset management?</vt:lpstr>
      <vt:lpstr>What are the benefits of asset management?</vt:lpstr>
      <vt:lpstr>Fundamentals : Value</vt:lpstr>
      <vt:lpstr>Fundamentals : Alignment</vt:lpstr>
      <vt:lpstr>Fundamentals : Leadership</vt:lpstr>
      <vt:lpstr>Fundamentals : Assurance</vt:lpstr>
      <vt:lpstr>Correlation</vt:lpstr>
      <vt:lpstr>Relationship to Projects</vt:lpstr>
      <vt:lpstr>We have covered</vt:lpstr>
      <vt:lpstr>Ethics, Principles, and Values</vt:lpstr>
      <vt:lpstr>Business Ethics</vt:lpstr>
      <vt:lpstr>Business Principles</vt:lpstr>
      <vt:lpstr>Costs of ethical behaviour</vt:lpstr>
      <vt:lpstr>Corporate Social Responsibility (Why Morally)</vt:lpstr>
      <vt:lpstr>Corporate Social Responsibility (Why Ethically)</vt:lpstr>
      <vt:lpstr>The 9 components of Business Ethics Management</vt:lpstr>
      <vt:lpstr>Enhanced Focus</vt:lpstr>
      <vt:lpstr>What are Principles and Values</vt:lpstr>
      <vt:lpstr>Communicating policies and values</vt:lpstr>
      <vt:lpstr>Example – Delta Airlines</vt:lpstr>
      <vt:lpstr>GPM® Sustainable Change Delivery Principles</vt:lpstr>
      <vt:lpstr>PSM3™ Levels for Sustainability</vt:lpstr>
      <vt:lpstr>PSM3™ Levels for Sustainability</vt:lpstr>
      <vt:lpstr>Conflict of Interest.</vt:lpstr>
      <vt:lpstr>VALUES, MORALS &amp; ETHICS</vt:lpstr>
      <vt:lpstr>Ethics in Project Management</vt:lpstr>
      <vt:lpstr> Eight ethical guidelines foundation for projects. </vt:lpstr>
      <vt:lpstr>The Opposite of Ethics</vt:lpstr>
      <vt:lpstr>We have covered</vt:lpstr>
      <vt:lpstr>Diapositiva 140</vt:lpstr>
      <vt:lpstr>Governance, Portfolio and Program Management</vt:lpstr>
      <vt:lpstr>Project Governance</vt:lpstr>
      <vt:lpstr>Four Key Principles of Governance</vt:lpstr>
      <vt:lpstr>Eight Key Principles of Project Governance</vt:lpstr>
      <vt:lpstr>Eight Key Principles of Project Governance</vt:lpstr>
      <vt:lpstr>Project Governance</vt:lpstr>
      <vt:lpstr>Where Project Governance Exists</vt:lpstr>
      <vt:lpstr>Project portfolios</vt:lpstr>
      <vt:lpstr>Why portfolio management?</vt:lpstr>
      <vt:lpstr>Aims of Portfolio Management</vt:lpstr>
      <vt:lpstr>Sustainable Portfolios</vt:lpstr>
      <vt:lpstr>Portfolio management characteristics</vt:lpstr>
      <vt:lpstr>Diapositiva 153</vt:lpstr>
      <vt:lpstr>Diapositiva 154</vt:lpstr>
      <vt:lpstr>Diapositiva 155</vt:lpstr>
      <vt:lpstr>Diapositiva 156</vt:lpstr>
      <vt:lpstr>The P3O</vt:lpstr>
      <vt:lpstr>Program management characteristics</vt:lpstr>
      <vt:lpstr>Project management vs. program management</vt:lpstr>
      <vt:lpstr>Program manager’s role</vt:lpstr>
      <vt:lpstr>Benefits of program management</vt:lpstr>
      <vt:lpstr>Types of PMOs</vt:lpstr>
      <vt:lpstr>Benefits of PMXs</vt:lpstr>
      <vt:lpstr>“Experts” advise…</vt:lpstr>
      <vt:lpstr>Strategic Roles</vt:lpstr>
      <vt:lpstr>The EPMO Enables The Adaptive Organization</vt:lpstr>
      <vt:lpstr>Case study - Fifth Third bank</vt:lpstr>
      <vt:lpstr>Problem</vt:lpstr>
      <vt:lpstr>Results</vt:lpstr>
      <vt:lpstr>We have covered</vt:lpstr>
      <vt:lpstr>Organizational Capacity for Change</vt:lpstr>
      <vt:lpstr>Organizational Capacity for Change Defined</vt:lpstr>
      <vt:lpstr>On Change</vt:lpstr>
      <vt:lpstr>The New Mandate for Change Leadership</vt:lpstr>
      <vt:lpstr>Capacity Opportunity</vt:lpstr>
      <vt:lpstr>Primary Reasons for Failure to Bring About Change</vt:lpstr>
      <vt:lpstr>Leading with both hands</vt:lpstr>
      <vt:lpstr>The Eight Dimensions  of organizational capacity for change</vt:lpstr>
      <vt:lpstr>Breaking them down</vt:lpstr>
      <vt:lpstr>Breaking them down</vt:lpstr>
      <vt:lpstr>Breaking them down</vt:lpstr>
      <vt:lpstr>Breaking them down</vt:lpstr>
      <vt:lpstr>Six points to establish Innovative Culture</vt:lpstr>
      <vt:lpstr>The Prosci® ADKAR® Model</vt:lpstr>
      <vt:lpstr>Conclusions</vt:lpstr>
      <vt:lpstr>We have covered</vt:lpstr>
      <vt:lpstr>Diapositiva 187</vt:lpstr>
      <vt:lpstr>The Business Case, Benefits and Value Management</vt:lpstr>
      <vt:lpstr>What is a business case?</vt:lpstr>
      <vt:lpstr>Why do we need a business case?</vt:lpstr>
      <vt:lpstr>Diapositiva 191</vt:lpstr>
      <vt:lpstr>Contents of Business Case</vt:lpstr>
      <vt:lpstr>Sustainability in the Business Case</vt:lpstr>
      <vt:lpstr>Business case in terms of concept to relationships </vt:lpstr>
      <vt:lpstr>Investment appraisal</vt:lpstr>
      <vt:lpstr>Investment analysis techniques</vt:lpstr>
      <vt:lpstr>Payback period</vt:lpstr>
      <vt:lpstr>Return on investment (ROI)</vt:lpstr>
      <vt:lpstr>Discounted cash flow</vt:lpstr>
      <vt:lpstr>Discounted cash flow example</vt:lpstr>
      <vt:lpstr>Net present value</vt:lpstr>
      <vt:lpstr>Social Return on Investment</vt:lpstr>
      <vt:lpstr>What is project success and benefits management?</vt:lpstr>
      <vt:lpstr>What is success?</vt:lpstr>
      <vt:lpstr>When to define success</vt:lpstr>
      <vt:lpstr>Focusing on Benefits</vt:lpstr>
      <vt:lpstr>Key Principles  / KPIs</vt:lpstr>
      <vt:lpstr>Benefits Realization</vt:lpstr>
      <vt:lpstr>Benefits Realization with Sustainability</vt:lpstr>
      <vt:lpstr>Benefits Realization Plan</vt:lpstr>
      <vt:lpstr>The Benefit Owner</vt:lpstr>
      <vt:lpstr>We have covered</vt:lpstr>
      <vt:lpstr>Diapositiva 213</vt:lpstr>
      <vt:lpstr>Requirements Management</vt:lpstr>
      <vt:lpstr>Poor Requirements = Poor Performance</vt:lpstr>
      <vt:lpstr>What is Requirements Management?</vt:lpstr>
      <vt:lpstr>What Are Requirements?</vt:lpstr>
      <vt:lpstr>Requirements Life Cycle</vt:lpstr>
      <vt:lpstr>Requirements Structuring</vt:lpstr>
      <vt:lpstr>Elements of a Requirements Management Plan</vt:lpstr>
      <vt:lpstr>Important Skills For Requirements Management</vt:lpstr>
      <vt:lpstr>The study of why things go wrong</vt:lpstr>
      <vt:lpstr>The frequent result</vt:lpstr>
      <vt:lpstr>We have covered</vt:lpstr>
      <vt:lpstr>Diapositiva 225</vt:lpstr>
      <vt:lpstr>Project Management</vt:lpstr>
      <vt:lpstr>What is a Project?</vt:lpstr>
      <vt:lpstr>Project Management</vt:lpstr>
      <vt:lpstr>Competences</vt:lpstr>
      <vt:lpstr>Project Management Process Groups </vt:lpstr>
      <vt:lpstr>Interaction Among Process Groups</vt:lpstr>
      <vt:lpstr>Projects and the business</vt:lpstr>
      <vt:lpstr>Subject Groups</vt:lpstr>
      <vt:lpstr>Relationship between project management concepts and processes</vt:lpstr>
      <vt:lpstr>True or False?</vt:lpstr>
      <vt:lpstr>The Project Environment</vt:lpstr>
      <vt:lpstr>Project Complexity</vt:lpstr>
      <vt:lpstr>The Current PM Challenge</vt:lpstr>
      <vt:lpstr>Great Project Managers</vt:lpstr>
      <vt:lpstr>We have covered</vt:lpstr>
      <vt:lpstr>Diapositiva 241</vt:lpstr>
      <vt:lpstr>Project Lifecycles and PRiSM</vt:lpstr>
      <vt:lpstr>Requirements Life Cycle</vt:lpstr>
      <vt:lpstr>Project Lifecycle – High Level</vt:lpstr>
      <vt:lpstr>Initiation phase</vt:lpstr>
      <vt:lpstr>Planning phase</vt:lpstr>
      <vt:lpstr>Implementation phase</vt:lpstr>
      <vt:lpstr>Handover &amp; closeout phase</vt:lpstr>
      <vt:lpstr>Process Groups (Review)</vt:lpstr>
      <vt:lpstr>Diapositiva 250</vt:lpstr>
      <vt:lpstr>PRiSM Flow</vt:lpstr>
      <vt:lpstr>The PRiSM Pre-Project Phase</vt:lpstr>
      <vt:lpstr>The PRiSM Pre-Project Phase</vt:lpstr>
      <vt:lpstr>The PRiSM Pre-Project Phase</vt:lpstr>
      <vt:lpstr>The PRiSM Pre-Project Phase</vt:lpstr>
      <vt:lpstr>PRiSM Project Initiation</vt:lpstr>
      <vt:lpstr>PRiSM Project Initiation</vt:lpstr>
      <vt:lpstr>PRiSM Project Initiation</vt:lpstr>
      <vt:lpstr>PRiSM Project Initiation</vt:lpstr>
      <vt:lpstr>Tools to Integrate Sustainability and Project Management</vt:lpstr>
      <vt:lpstr>What is included in an SMP</vt:lpstr>
      <vt:lpstr>Version Control and Distribution</vt:lpstr>
      <vt:lpstr>Project Sustainability Objectives</vt:lpstr>
      <vt:lpstr>Key Performance Measures (Qualitative and Quantitative)</vt:lpstr>
      <vt:lpstr> P5 Impact Assessment</vt:lpstr>
      <vt:lpstr>The final pieces</vt:lpstr>
      <vt:lpstr>Where does the SMP Impact the project?</vt:lpstr>
      <vt:lpstr>PRiSM Project Initiation</vt:lpstr>
      <vt:lpstr>PRiSM Project Initiation</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260</cp:revision>
  <cp:lastPrinted>2013-02-08T17:18:12Z</cp:lastPrinted>
  <dcterms:created xsi:type="dcterms:W3CDTF">2012-12-19T19:13:24Z</dcterms:created>
  <dcterms:modified xsi:type="dcterms:W3CDTF">2016-04-01T22:37:06Z</dcterms:modified>
</cp:coreProperties>
</file>