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handoutMasterIdLst>
    <p:handoutMasterId r:id="rId80"/>
  </p:handoutMasterIdLst>
  <p:sldIdLst>
    <p:sldId id="313" r:id="rId2"/>
    <p:sldId id="338" r:id="rId3"/>
    <p:sldId id="339" r:id="rId4"/>
    <p:sldId id="340" r:id="rId5"/>
    <p:sldId id="306" r:id="rId6"/>
    <p:sldId id="307" r:id="rId7"/>
    <p:sldId id="308" r:id="rId8"/>
    <p:sldId id="309" r:id="rId9"/>
    <p:sldId id="310" r:id="rId10"/>
    <p:sldId id="341" r:id="rId11"/>
    <p:sldId id="311" r:id="rId12"/>
    <p:sldId id="342" r:id="rId13"/>
    <p:sldId id="343" r:id="rId14"/>
    <p:sldId id="312" r:id="rId15"/>
    <p:sldId id="344" r:id="rId16"/>
    <p:sldId id="345" r:id="rId17"/>
    <p:sldId id="346" r:id="rId18"/>
    <p:sldId id="348" r:id="rId19"/>
    <p:sldId id="349" r:id="rId20"/>
    <p:sldId id="350" r:id="rId21"/>
    <p:sldId id="351" r:id="rId22"/>
    <p:sldId id="352" r:id="rId23"/>
    <p:sldId id="353" r:id="rId24"/>
    <p:sldId id="260" r:id="rId25"/>
    <p:sldId id="354" r:id="rId26"/>
    <p:sldId id="367" r:id="rId27"/>
    <p:sldId id="262" r:id="rId28"/>
    <p:sldId id="355" r:id="rId29"/>
    <p:sldId id="356" r:id="rId30"/>
    <p:sldId id="357" r:id="rId31"/>
    <p:sldId id="358" r:id="rId32"/>
    <p:sldId id="317" r:id="rId33"/>
    <p:sldId id="316" r:id="rId34"/>
    <p:sldId id="264" r:id="rId35"/>
    <p:sldId id="266" r:id="rId36"/>
    <p:sldId id="268" r:id="rId37"/>
    <p:sldId id="333" r:id="rId38"/>
    <p:sldId id="360" r:id="rId39"/>
    <p:sldId id="361" r:id="rId40"/>
    <p:sldId id="337" r:id="rId41"/>
    <p:sldId id="362" r:id="rId42"/>
    <p:sldId id="359" r:id="rId43"/>
    <p:sldId id="278" r:id="rId44"/>
    <p:sldId id="318" r:id="rId45"/>
    <p:sldId id="364" r:id="rId46"/>
    <p:sldId id="365" r:id="rId47"/>
    <p:sldId id="366" r:id="rId48"/>
    <p:sldId id="326" r:id="rId49"/>
    <p:sldId id="329" r:id="rId50"/>
    <p:sldId id="298" r:id="rId51"/>
    <p:sldId id="304" r:id="rId52"/>
    <p:sldId id="368" r:id="rId53"/>
    <p:sldId id="259" r:id="rId54"/>
    <p:sldId id="261" r:id="rId55"/>
    <p:sldId id="263" r:id="rId56"/>
    <p:sldId id="265" r:id="rId57"/>
    <p:sldId id="267" r:id="rId58"/>
    <p:sldId id="269" r:id="rId59"/>
    <p:sldId id="271" r:id="rId60"/>
    <p:sldId id="273" r:id="rId61"/>
    <p:sldId id="334" r:id="rId62"/>
    <p:sldId id="275" r:id="rId63"/>
    <p:sldId id="277" r:id="rId64"/>
    <p:sldId id="279" r:id="rId65"/>
    <p:sldId id="281" r:id="rId66"/>
    <p:sldId id="283" r:id="rId67"/>
    <p:sldId id="285" r:id="rId68"/>
    <p:sldId id="287" r:id="rId69"/>
    <p:sldId id="289" r:id="rId70"/>
    <p:sldId id="291" r:id="rId71"/>
    <p:sldId id="293" r:id="rId72"/>
    <p:sldId id="295" r:id="rId73"/>
    <p:sldId id="297" r:id="rId74"/>
    <p:sldId id="299" r:id="rId75"/>
    <p:sldId id="303" r:id="rId76"/>
    <p:sldId id="305" r:id="rId77"/>
    <p:sldId id="369" r:id="rId78"/>
  </p:sldIdLst>
  <p:sldSz cx="9144000" cy="6858000" type="screen4x3"/>
  <p:notesSz cx="6858000" cy="9144000"/>
  <p:defaultTextStyle>
    <a:defPPr>
      <a:defRPr lang="es-CR"/>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C006F01F-AE57-4CEA-8622-92D8FC1739A2}" type="datetimeFigureOut">
              <a:rPr lang="en-US"/>
              <a:pPr>
                <a:defRPr/>
              </a:pPr>
              <a:t>10/20/2013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7374F339-C030-42F9-B752-CD022FB49D17}" type="slidenum">
              <a:rPr lang="en-US"/>
              <a:pPr>
                <a:defRPr/>
              </a:pPr>
              <a:t>‹Nº›</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85F95ED0-B7ED-4277-887E-8FBF60FBBAAB}" type="datetimeFigureOut">
              <a:rPr lang="en-US"/>
              <a:pPr>
                <a:defRPr/>
              </a:pPr>
              <a:t>10/20/2013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noProof="0" smtClean="0"/>
              <a:t>Click to edit Master text styles</a:t>
            </a:r>
          </a:p>
          <a:p>
            <a:pPr lvl="1"/>
            <a:r>
              <a:rPr lang="es-ES_tradnl" noProof="0" smtClean="0"/>
              <a:t>Second level</a:t>
            </a:r>
          </a:p>
          <a:p>
            <a:pPr lvl="2"/>
            <a:r>
              <a:rPr lang="es-ES_tradnl" noProof="0" smtClean="0"/>
              <a:t>Third level</a:t>
            </a:r>
          </a:p>
          <a:p>
            <a:pPr lvl="3"/>
            <a:r>
              <a:rPr lang="es-ES_tradnl" noProof="0" smtClean="0"/>
              <a:t>Fourth level</a:t>
            </a:r>
          </a:p>
          <a:p>
            <a:pPr lvl="4"/>
            <a:r>
              <a:rPr lang="es-ES_tradnl"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BE7E8F64-7EF3-4328-844D-4BF77D300E1D}" type="slidenum">
              <a:rPr lang="en-US"/>
              <a:pPr>
                <a:defRPr/>
              </a:pPr>
              <a:t>‹Nº›</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318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93188" name="3 Marcador de número de diapositiva"/>
          <p:cNvSpPr>
            <a:spLocks noGrp="1"/>
          </p:cNvSpPr>
          <p:nvPr>
            <p:ph type="sldNum" sz="quarter" idx="5"/>
          </p:nvPr>
        </p:nvSpPr>
        <p:spPr bwMode="auto">
          <a:noFill/>
          <a:ln>
            <a:miter lim="800000"/>
            <a:headEnd/>
            <a:tailEnd/>
          </a:ln>
        </p:spPr>
        <p:txBody>
          <a:bodyPr/>
          <a:lstStyle/>
          <a:p>
            <a:fld id="{D35398AC-89E1-4CEA-B3BA-3AD392F73AA3}" type="slidenum">
              <a:rPr lang="en-US" smtClean="0"/>
              <a:pPr/>
              <a:t>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421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94212" name="3 Marcador de número de diapositiva"/>
          <p:cNvSpPr>
            <a:spLocks noGrp="1"/>
          </p:cNvSpPr>
          <p:nvPr>
            <p:ph type="sldNum" sz="quarter" idx="5"/>
          </p:nvPr>
        </p:nvSpPr>
        <p:spPr bwMode="auto">
          <a:noFill/>
          <a:ln>
            <a:miter lim="800000"/>
            <a:headEnd/>
            <a:tailEnd/>
          </a:ln>
        </p:spPr>
        <p:txBody>
          <a:bodyPr/>
          <a:lstStyle/>
          <a:p>
            <a:fld id="{3F148EFD-6517-45EB-9727-1BFBC3FA529A}" type="slidenum">
              <a:rPr lang="en-US" smtClean="0"/>
              <a:pPr/>
              <a:t>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523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95236" name="3 Marcador de número de diapositiva"/>
          <p:cNvSpPr>
            <a:spLocks noGrp="1"/>
          </p:cNvSpPr>
          <p:nvPr>
            <p:ph type="sldNum" sz="quarter" idx="5"/>
          </p:nvPr>
        </p:nvSpPr>
        <p:spPr bwMode="auto">
          <a:noFill/>
          <a:ln>
            <a:miter lim="800000"/>
            <a:headEnd/>
            <a:tailEnd/>
          </a:ln>
        </p:spPr>
        <p:txBody>
          <a:bodyPr/>
          <a:lstStyle/>
          <a:p>
            <a:fld id="{52B67A3F-F072-4766-9A29-D475B7921E0B}" type="slidenum">
              <a:rPr lang="en-US" smtClean="0"/>
              <a:pPr/>
              <a:t>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625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96260" name="3 Marcador de número de diapositiva"/>
          <p:cNvSpPr>
            <a:spLocks noGrp="1"/>
          </p:cNvSpPr>
          <p:nvPr>
            <p:ph type="sldNum" sz="quarter" idx="5"/>
          </p:nvPr>
        </p:nvSpPr>
        <p:spPr bwMode="auto">
          <a:noFill/>
          <a:ln>
            <a:miter lim="800000"/>
            <a:headEnd/>
            <a:tailEnd/>
          </a:ln>
        </p:spPr>
        <p:txBody>
          <a:bodyPr/>
          <a:lstStyle/>
          <a:p>
            <a:fld id="{8F60E822-5D21-4B7B-918B-DBCE33D629C0}" type="slidenum">
              <a:rPr lang="en-US" smtClean="0"/>
              <a:pPr/>
              <a:t>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728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97284" name="3 Marcador de número de diapositiva"/>
          <p:cNvSpPr>
            <a:spLocks noGrp="1"/>
          </p:cNvSpPr>
          <p:nvPr>
            <p:ph type="sldNum" sz="quarter" idx="5"/>
          </p:nvPr>
        </p:nvSpPr>
        <p:spPr bwMode="auto">
          <a:noFill/>
          <a:ln>
            <a:miter lim="800000"/>
            <a:headEnd/>
            <a:tailEnd/>
          </a:ln>
        </p:spPr>
        <p:txBody>
          <a:bodyPr/>
          <a:lstStyle/>
          <a:p>
            <a:fld id="{4A322895-AF41-4E3A-8C4F-1CCFC5931D11}" type="slidenum">
              <a:rPr lang="en-US" smtClean="0"/>
              <a:pPr/>
              <a:t>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83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98308" name="3 Marcador de número de diapositiva"/>
          <p:cNvSpPr>
            <a:spLocks noGrp="1"/>
          </p:cNvSpPr>
          <p:nvPr>
            <p:ph type="sldNum" sz="quarter" idx="5"/>
          </p:nvPr>
        </p:nvSpPr>
        <p:spPr bwMode="auto">
          <a:noFill/>
          <a:ln>
            <a:miter lim="800000"/>
            <a:headEnd/>
            <a:tailEnd/>
          </a:ln>
        </p:spPr>
        <p:txBody>
          <a:bodyPr/>
          <a:lstStyle/>
          <a:p>
            <a:fld id="{A156F05E-A6D9-4569-AB6C-2D3539A8E882}"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30A49CB7-63EF-4A18-868B-C5CCDFB17F6E}" type="datetime1">
              <a:rPr lang="es-CR"/>
              <a:pPr>
                <a:defRPr/>
              </a:pPr>
              <a:t>20/10/2013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1E8D42DE-2CED-474E-BB89-B6396B938168}" type="slidenum">
              <a:rPr lang="es-CR"/>
              <a:pPr>
                <a:defRPr/>
              </a:pPr>
              <a:t>‹Nº›</a:t>
            </a:fld>
            <a:endParaRPr lang="es-C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F1155CC1-8F9F-49BF-857A-075D9928D2A4}" type="datetime1">
              <a:rPr lang="es-CR"/>
              <a:pPr>
                <a:defRPr/>
              </a:pPr>
              <a:t>20/10/2013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FCB86F0B-0DE9-4AC3-8814-A74CFFDC2082}" type="slidenum">
              <a:rPr lang="es-CR"/>
              <a:pPr>
                <a:defRPr/>
              </a:pPr>
              <a:t>‹Nº›</a:t>
            </a:fld>
            <a:endParaRPr lang="es-C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E890676B-A219-4940-88E6-6D1E80BB75B3}" type="datetime1">
              <a:rPr lang="es-CR"/>
              <a:pPr>
                <a:defRPr/>
              </a:pPr>
              <a:t>20/10/2013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957B6E79-A0F4-4A43-A3BA-6504E5B801E2}" type="slidenum">
              <a:rPr lang="es-CR"/>
              <a:pPr>
                <a:defRPr/>
              </a:pPr>
              <a:t>‹Nº›</a:t>
            </a:fld>
            <a:endParaRPr lang="es-C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C0C55B3C-9AAF-4B32-907C-0DF420E8EAF0}" type="datetime1">
              <a:rPr lang="es-CR"/>
              <a:pPr>
                <a:defRPr/>
              </a:pPr>
              <a:t>20/10/2013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CA4CA97B-8E28-4F73-978A-F2078E2CDE04}" type="slidenum">
              <a:rPr lang="es-CR"/>
              <a:pPr>
                <a:defRPr/>
              </a:pPr>
              <a:t>‹Nº›</a:t>
            </a:fld>
            <a:endParaRPr lang="es-C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DF211829-9831-4C86-84BB-C1A3342346E3}" type="datetime1">
              <a:rPr lang="es-CR"/>
              <a:pPr>
                <a:defRPr/>
              </a:pPr>
              <a:t>20/10/2013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B78AE69F-1F5B-4C63-AE14-F2C20504646E}" type="slidenum">
              <a:rPr lang="es-CR"/>
              <a:pPr>
                <a:defRPr/>
              </a:pPr>
              <a:t>‹Nº›</a:t>
            </a:fld>
            <a:endParaRPr lang="es-C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2D0655C7-61C7-4DA9-A36E-7EAA518DCCF8}" type="datetime1">
              <a:rPr lang="es-CR"/>
              <a:pPr>
                <a:defRPr/>
              </a:pPr>
              <a:t>20/10/2013</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7406FE6E-C991-491E-A517-7B89D4C380E0}" type="slidenum">
              <a:rPr lang="es-CR"/>
              <a:pPr>
                <a:defRPr/>
              </a:pPr>
              <a:t>‹Nº›</a:t>
            </a:fld>
            <a:endParaRPr lang="es-C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67F48652-AE3F-427A-8B87-D043AA621563}" type="datetime1">
              <a:rPr lang="es-CR"/>
              <a:pPr>
                <a:defRPr/>
              </a:pPr>
              <a:t>20/10/2013</a:t>
            </a:fld>
            <a:endParaRPr lang="es-CR"/>
          </a:p>
        </p:txBody>
      </p:sp>
      <p:sp>
        <p:nvSpPr>
          <p:cNvPr id="8" name="4 Marcador de pie de página"/>
          <p:cNvSpPr>
            <a:spLocks noGrp="1"/>
          </p:cNvSpPr>
          <p:nvPr>
            <p:ph type="ftr" sz="quarter" idx="11"/>
          </p:nvPr>
        </p:nvSpPr>
        <p:spPr/>
        <p:txBody>
          <a:bodyPr/>
          <a:lstStyle>
            <a:lvl1pPr>
              <a:defRPr/>
            </a:lvl1pPr>
          </a:lstStyle>
          <a:p>
            <a:pPr>
              <a:defRPr/>
            </a:pPr>
            <a:endParaRPr lang="es-CR"/>
          </a:p>
        </p:txBody>
      </p:sp>
      <p:sp>
        <p:nvSpPr>
          <p:cNvPr id="9" name="5 Marcador de número de diapositiva"/>
          <p:cNvSpPr>
            <a:spLocks noGrp="1"/>
          </p:cNvSpPr>
          <p:nvPr>
            <p:ph type="sldNum" sz="quarter" idx="12"/>
          </p:nvPr>
        </p:nvSpPr>
        <p:spPr/>
        <p:txBody>
          <a:bodyPr/>
          <a:lstStyle>
            <a:lvl1pPr>
              <a:defRPr/>
            </a:lvl1pPr>
          </a:lstStyle>
          <a:p>
            <a:pPr>
              <a:defRPr/>
            </a:pPr>
            <a:fld id="{C66EE467-5EB5-47D2-9E75-FA922F7811C8}" type="slidenum">
              <a:rPr lang="es-CR"/>
              <a:pPr>
                <a:defRPr/>
              </a:pPr>
              <a:t>‹Nº›</a:t>
            </a:fld>
            <a:endParaRPr lang="es-C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AC3AEDCB-B700-4FBD-98D5-E401DC467743}" type="datetime1">
              <a:rPr lang="es-CR"/>
              <a:pPr>
                <a:defRPr/>
              </a:pPr>
              <a:t>20/10/2013</a:t>
            </a:fld>
            <a:endParaRPr lang="es-CR"/>
          </a:p>
        </p:txBody>
      </p:sp>
      <p:sp>
        <p:nvSpPr>
          <p:cNvPr id="4" name="4 Marcador de pie de página"/>
          <p:cNvSpPr>
            <a:spLocks noGrp="1"/>
          </p:cNvSpPr>
          <p:nvPr>
            <p:ph type="ftr" sz="quarter" idx="11"/>
          </p:nvPr>
        </p:nvSpPr>
        <p:spPr/>
        <p:txBody>
          <a:bodyPr/>
          <a:lstStyle>
            <a:lvl1pPr>
              <a:defRPr/>
            </a:lvl1pPr>
          </a:lstStyle>
          <a:p>
            <a:pPr>
              <a:defRPr/>
            </a:pPr>
            <a:endParaRPr lang="es-CR"/>
          </a:p>
        </p:txBody>
      </p:sp>
      <p:sp>
        <p:nvSpPr>
          <p:cNvPr id="5" name="5 Marcador de número de diapositiva"/>
          <p:cNvSpPr>
            <a:spLocks noGrp="1"/>
          </p:cNvSpPr>
          <p:nvPr>
            <p:ph type="sldNum" sz="quarter" idx="12"/>
          </p:nvPr>
        </p:nvSpPr>
        <p:spPr/>
        <p:txBody>
          <a:bodyPr/>
          <a:lstStyle>
            <a:lvl1pPr>
              <a:defRPr/>
            </a:lvl1pPr>
          </a:lstStyle>
          <a:p>
            <a:pPr>
              <a:defRPr/>
            </a:pPr>
            <a:fld id="{64A274AA-D028-45BC-84FC-74A71B78F0B8}" type="slidenum">
              <a:rPr lang="es-CR"/>
              <a:pPr>
                <a:defRPr/>
              </a:pPr>
              <a:t>‹Nº›</a:t>
            </a:fld>
            <a:endParaRPr lang="es-C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C065EAAD-6701-43B1-AB8D-DE6F78F4C1E3}" type="datetime1">
              <a:rPr lang="es-CR"/>
              <a:pPr>
                <a:defRPr/>
              </a:pPr>
              <a:t>20/10/2013</a:t>
            </a:fld>
            <a:endParaRPr lang="es-CR"/>
          </a:p>
        </p:txBody>
      </p:sp>
      <p:sp>
        <p:nvSpPr>
          <p:cNvPr id="3" name="4 Marcador de pie de página"/>
          <p:cNvSpPr>
            <a:spLocks noGrp="1"/>
          </p:cNvSpPr>
          <p:nvPr>
            <p:ph type="ftr" sz="quarter" idx="11"/>
          </p:nvPr>
        </p:nvSpPr>
        <p:spPr/>
        <p:txBody>
          <a:bodyPr/>
          <a:lstStyle>
            <a:lvl1pPr>
              <a:defRPr/>
            </a:lvl1pPr>
          </a:lstStyle>
          <a:p>
            <a:pPr>
              <a:defRPr/>
            </a:pPr>
            <a:endParaRPr lang="es-CR"/>
          </a:p>
        </p:txBody>
      </p:sp>
      <p:sp>
        <p:nvSpPr>
          <p:cNvPr id="4" name="5 Marcador de número de diapositiva"/>
          <p:cNvSpPr>
            <a:spLocks noGrp="1"/>
          </p:cNvSpPr>
          <p:nvPr>
            <p:ph type="sldNum" sz="quarter" idx="12"/>
          </p:nvPr>
        </p:nvSpPr>
        <p:spPr/>
        <p:txBody>
          <a:bodyPr/>
          <a:lstStyle>
            <a:lvl1pPr>
              <a:defRPr/>
            </a:lvl1pPr>
          </a:lstStyle>
          <a:p>
            <a:pPr>
              <a:defRPr/>
            </a:pPr>
            <a:fld id="{CD38F618-520D-4502-BB71-3FC798FF717D}" type="slidenum">
              <a:rPr lang="es-CR"/>
              <a:pPr>
                <a:defRPr/>
              </a:pPr>
              <a:t>‹Nº›</a:t>
            </a:fld>
            <a:endParaRPr lang="es-C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7736DF44-7A43-4F5A-BA31-1903EB7D6D65}" type="datetime1">
              <a:rPr lang="es-CR"/>
              <a:pPr>
                <a:defRPr/>
              </a:pPr>
              <a:t>20/10/2013</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04E2A1F8-08EC-4A15-B91E-C191DEEFE5FD}" type="slidenum">
              <a:rPr lang="es-CR"/>
              <a:pPr>
                <a:defRPr/>
              </a:pPr>
              <a:t>‹Nº›</a:t>
            </a:fld>
            <a:endParaRPr lang="es-C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R"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5D07881F-0F8A-4306-8E0A-0383F144A5DC}" type="datetime1">
              <a:rPr lang="es-CR"/>
              <a:pPr>
                <a:defRPr/>
              </a:pPr>
              <a:t>20/10/2013</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43BB90B3-482D-4256-BC2B-197553614362}" type="slidenum">
              <a:rPr lang="es-CR"/>
              <a:pPr>
                <a:defRPr/>
              </a:pPr>
              <a:t>‹Nº›</a:t>
            </a:fld>
            <a:endParaRPr lang="es-C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68313" y="1196975"/>
            <a:ext cx="8229600" cy="1008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R" smtClean="0"/>
          </a:p>
        </p:txBody>
      </p:sp>
      <p:sp>
        <p:nvSpPr>
          <p:cNvPr id="1027" name="2 Marcador de texto"/>
          <p:cNvSpPr>
            <a:spLocks noGrp="1"/>
          </p:cNvSpPr>
          <p:nvPr>
            <p:ph type="body" idx="1"/>
          </p:nvPr>
        </p:nvSpPr>
        <p:spPr bwMode="auto">
          <a:xfrm>
            <a:off x="457200" y="2317750"/>
            <a:ext cx="8229600" cy="3990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smtClean="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charset="0"/>
              </a:defRPr>
            </a:lvl1pPr>
          </a:lstStyle>
          <a:p>
            <a:pPr>
              <a:defRPr/>
            </a:pPr>
            <a:fld id="{D3ECA130-F011-4E72-8531-D81FEAB034CB}" type="slidenum">
              <a:rPr lang="es-CR"/>
              <a:pPr>
                <a:defRPr/>
              </a:pPr>
              <a:t>‹Nº›</a:t>
            </a:fld>
            <a:endParaRPr lang="es-CR"/>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hf sldNum="0" hdr="0" ftr="0" dt="0"/>
  <p:txStyles>
    <p:titleStyle>
      <a:lvl1pPr algn="ctr" rtl="0" eaLnBrk="0" fontAlgn="base" hangingPunct="0">
        <a:spcBef>
          <a:spcPct val="0"/>
        </a:spcBef>
        <a:spcAft>
          <a:spcPct val="0"/>
        </a:spcAft>
        <a:defRPr sz="40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0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0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0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0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ctrTitle" idx="4294967295"/>
          </p:nvPr>
        </p:nvSpPr>
        <p:spPr>
          <a:xfrm>
            <a:off x="468313" y="3141663"/>
            <a:ext cx="8054975" cy="1317625"/>
          </a:xfrm>
        </p:spPr>
        <p:txBody>
          <a:bodyPr>
            <a:normAutofit fontScale="90000"/>
          </a:bodyPr>
          <a:lstStyle/>
          <a:p>
            <a:pPr eaLnBrk="1" hangingPunct="1">
              <a:defRPr/>
            </a:pPr>
            <a:r>
              <a:rPr lang="es-CR" sz="5100" dirty="0" smtClean="0">
                <a:ea typeface="ＭＳ Ｐゴシック" pitchFamily="34" charset="-128"/>
              </a:rPr>
              <a:t>Curso Preparación para el Examen de Grado</a:t>
            </a:r>
            <a:br>
              <a:rPr lang="es-CR" sz="5100" dirty="0" smtClean="0">
                <a:ea typeface="ＭＳ Ｐゴシック" pitchFamily="34" charset="-128"/>
              </a:rPr>
            </a:br>
            <a:r>
              <a:rPr lang="es-CR" sz="5100" dirty="0" smtClean="0">
                <a:ea typeface="ＭＳ Ｐゴシック" pitchFamily="34" charset="-128"/>
              </a:rPr>
              <a:t/>
            </a:r>
            <a:br>
              <a:rPr lang="es-CR" sz="5100" dirty="0" smtClean="0">
                <a:ea typeface="ＭＳ Ｐゴシック" pitchFamily="34" charset="-128"/>
              </a:rPr>
            </a:br>
            <a:r>
              <a:rPr lang="es-CR" sz="5100" dirty="0" smtClean="0">
                <a:ea typeface="ＭＳ Ｐゴシック" pitchFamily="34" charset="-128"/>
              </a:rPr>
              <a:t>Introducción</a:t>
            </a:r>
            <a:br>
              <a:rPr lang="es-CR" sz="5100" dirty="0" smtClean="0">
                <a:ea typeface="ＭＳ Ｐゴシック" pitchFamily="34" charset="-128"/>
              </a:rPr>
            </a:br>
            <a:r>
              <a:rPr lang="es-CR" sz="5100" dirty="0" smtClean="0">
                <a:ea typeface="ＭＳ Ｐゴシック" pitchFamily="34" charset="-128"/>
              </a:rPr>
              <a:t/>
            </a:r>
            <a:br>
              <a:rPr lang="es-CR" sz="5100" dirty="0" smtClean="0">
                <a:ea typeface="ＭＳ Ｐゴシック" pitchFamily="34" charset="-128"/>
              </a:rPr>
            </a:br>
            <a:endParaRPr lang="es-CR"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p:txBody>
          <a:bodyPr/>
          <a:lstStyle/>
          <a:p>
            <a:r>
              <a:rPr lang="es-CR" sz="3200" b="1" smtClean="0">
                <a:ea typeface="ＭＳ Ｐゴシック" pitchFamily="34" charset="-128"/>
              </a:rPr>
              <a:t>Tips para Contestar el Examen</a:t>
            </a:r>
            <a:endParaRPr lang="es-CR" sz="3200" smtClean="0">
              <a:ea typeface="ＭＳ Ｐゴシック" pitchFamily="34" charset="-128"/>
            </a:endParaRPr>
          </a:p>
        </p:txBody>
      </p:sp>
      <p:sp>
        <p:nvSpPr>
          <p:cNvPr id="22531" name="2 Marcador de contenido"/>
          <p:cNvSpPr>
            <a:spLocks noGrp="1"/>
          </p:cNvSpPr>
          <p:nvPr>
            <p:ph idx="1"/>
          </p:nvPr>
        </p:nvSpPr>
        <p:spPr/>
        <p:txBody>
          <a:bodyPr/>
          <a:lstStyle/>
          <a:p>
            <a:pPr algn="just"/>
            <a:r>
              <a:rPr lang="es-CR" sz="2400" smtClean="0">
                <a:ea typeface="ＭＳ Ｐゴシック" pitchFamily="34" charset="-128"/>
              </a:rPr>
              <a:t>Pensar en grandes proyectos. </a:t>
            </a:r>
          </a:p>
          <a:p>
            <a:pPr lvl="1" algn="just"/>
            <a:r>
              <a:rPr lang="es-CR" sz="2000" smtClean="0">
                <a:ea typeface="ＭＳ Ｐゴシック" pitchFamily="34" charset="-128"/>
              </a:rPr>
              <a:t>5,000 empleados, </a:t>
            </a:r>
          </a:p>
          <a:p>
            <a:pPr lvl="1" algn="just"/>
            <a:r>
              <a:rPr lang="es-CR" sz="2000" smtClean="0">
                <a:ea typeface="ＭＳ Ｐゴシック" pitchFamily="34" charset="-128"/>
              </a:rPr>
              <a:t>$1,000,000 dólares de presupuesto</a:t>
            </a:r>
          </a:p>
          <a:p>
            <a:pPr lvl="1" algn="just"/>
            <a:r>
              <a:rPr lang="es-CR" sz="2000" smtClean="0">
                <a:ea typeface="ＭＳ Ｐゴシック" pitchFamily="34" charset="-128"/>
              </a:rPr>
              <a:t>Plazo de 5 años</a:t>
            </a:r>
          </a:p>
          <a:p>
            <a:pPr algn="just"/>
            <a:r>
              <a:rPr lang="es-CR" sz="2400" smtClean="0">
                <a:ea typeface="ＭＳ Ｐゴシック" pitchFamily="34" charset="-128"/>
              </a:rPr>
              <a:t>Identificar rápidamente la pregunta en los textos largos, generalmente suele estar al final del párrafo. </a:t>
            </a:r>
          </a:p>
          <a:p>
            <a:r>
              <a:rPr lang="es-CR" sz="2400" smtClean="0">
                <a:ea typeface="ＭＳ Ｐゴシック" pitchFamily="34" charset="-128"/>
              </a:rPr>
              <a:t>La respuesta a marcar no siempre es gramaticalmente correcta. </a:t>
            </a:r>
          </a:p>
          <a:p>
            <a:pPr algn="just"/>
            <a:endParaRPr lang="es-CR" sz="2400" smtClean="0">
              <a:ea typeface="ＭＳ Ｐゴシック" pitchFamily="34" charset="-128"/>
            </a:endParaRPr>
          </a:p>
          <a:p>
            <a:pPr algn="just"/>
            <a:endParaRPr lang="es-CR" sz="2400" smtClean="0">
              <a:ea typeface="ＭＳ Ｐゴシック"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txBox="1">
            <a:spLocks/>
          </p:cNvSpPr>
          <p:nvPr/>
        </p:nvSpPr>
        <p:spPr bwMode="auto">
          <a:xfrm>
            <a:off x="565150" y="4508500"/>
            <a:ext cx="7772400" cy="1470025"/>
          </a:xfrm>
          <a:prstGeom prst="rect">
            <a:avLst/>
          </a:prstGeom>
          <a:noFill/>
          <a:ln w="9525">
            <a:noFill/>
            <a:miter lim="800000"/>
            <a:headEnd/>
            <a:tailEnd/>
          </a:ln>
        </p:spPr>
        <p:txBody>
          <a:bodyPr anchor="ctr"/>
          <a:lstStyle/>
          <a:p>
            <a:pPr algn="just"/>
            <a:endParaRPr lang="es-CR" sz="2800">
              <a:latin typeface="Calibri" pitchFamily="34" charset="0"/>
              <a:cs typeface="Arial" charset="0"/>
            </a:endParaRPr>
          </a:p>
        </p:txBody>
      </p:sp>
      <p:sp>
        <p:nvSpPr>
          <p:cNvPr id="3" name="2 Rectángulo"/>
          <p:cNvSpPr/>
          <p:nvPr/>
        </p:nvSpPr>
        <p:spPr>
          <a:xfrm>
            <a:off x="388938" y="2246313"/>
            <a:ext cx="8328025" cy="4154487"/>
          </a:xfrm>
          <a:prstGeom prst="rect">
            <a:avLst/>
          </a:prstGeom>
        </p:spPr>
        <p:txBody>
          <a:bodyPr>
            <a:spAutoFit/>
          </a:bodyPr>
          <a:lstStyle/>
          <a:p>
            <a:pPr marL="342900" indent="-342900" algn="just">
              <a:buFont typeface="Arial" pitchFamily="34" charset="0"/>
              <a:buChar char="•"/>
              <a:defRPr/>
            </a:pPr>
            <a:r>
              <a:rPr lang="es-CR" sz="2200" b="1" dirty="0"/>
              <a:t>No amargarse </a:t>
            </a:r>
            <a:r>
              <a:rPr lang="es-CR" sz="2200" dirty="0"/>
              <a:t>con las preguntas imposibles, marcar cualquier letra. No dejes nunca una pregunta sin marcar alguna respuesta. Pero marque esa pregunta para revisión y vuelve a revisarla antes de entregar su examen.</a:t>
            </a:r>
          </a:p>
          <a:p>
            <a:pPr marL="342900" indent="-342900" algn="just">
              <a:buFont typeface="Arial" pitchFamily="34" charset="0"/>
              <a:buChar char="•"/>
              <a:defRPr/>
            </a:pPr>
            <a:r>
              <a:rPr lang="es-CR" sz="2200" dirty="0"/>
              <a:t>Si </a:t>
            </a:r>
            <a:r>
              <a:rPr lang="es-CR" sz="2200" b="1" dirty="0"/>
              <a:t>estudia bien</a:t>
            </a:r>
            <a:r>
              <a:rPr lang="es-CR" sz="2200" dirty="0"/>
              <a:t>, sólo tendrá dudas en el 20% de las preguntas. Puede volver al final del examen a revisar sólo esas preguntas ya que estará más tranquilo porque el restante 80% lo marcó sin dudar.</a:t>
            </a:r>
          </a:p>
          <a:p>
            <a:pPr marL="342900" indent="-342900" algn="just">
              <a:buFont typeface="Arial" pitchFamily="34" charset="0"/>
              <a:buChar char="•"/>
              <a:defRPr/>
            </a:pPr>
            <a:r>
              <a:rPr lang="es-CR" sz="2200" b="1" dirty="0"/>
              <a:t>No estudiar nada la noche anterior</a:t>
            </a:r>
            <a:r>
              <a:rPr lang="es-CR" sz="2200" dirty="0"/>
              <a:t>. Necesita descansar muy bien para rendir durante 4 horas. Su cerebro necesita procesar todo lo aprendido y agregar más conceptos la noche anterior puede ser perjudicial.</a:t>
            </a:r>
            <a:endParaRPr lang="es-CR" sz="2200" dirty="0">
              <a:latin typeface="+mj-lt"/>
              <a:ea typeface="+mj-ea"/>
              <a:cs typeface="+mj-cs"/>
            </a:endParaRPr>
          </a:p>
        </p:txBody>
      </p:sp>
      <p:sp>
        <p:nvSpPr>
          <p:cNvPr id="23556" name="1 Título"/>
          <p:cNvSpPr>
            <a:spLocks noGrp="1"/>
          </p:cNvSpPr>
          <p:nvPr>
            <p:ph type="ctrTitle"/>
          </p:nvPr>
        </p:nvSpPr>
        <p:spPr>
          <a:xfrm>
            <a:off x="322263" y="1052513"/>
            <a:ext cx="7129462" cy="1470025"/>
          </a:xfrm>
        </p:spPr>
        <p:txBody>
          <a:bodyPr/>
          <a:lstStyle/>
          <a:p>
            <a:r>
              <a:rPr lang="es-CR" sz="3200" b="1" smtClean="0">
                <a:ea typeface="ＭＳ Ｐゴシック" pitchFamily="34" charset="-128"/>
              </a:rPr>
              <a:t>Tips para Contestar el Examen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468313" y="1412875"/>
            <a:ext cx="8229600" cy="1008063"/>
          </a:xfrm>
        </p:spPr>
        <p:txBody>
          <a:bodyPr/>
          <a:lstStyle/>
          <a:p>
            <a:r>
              <a:rPr lang="es-CR" sz="3200" smtClean="0">
                <a:ea typeface="ＭＳ Ｐゴシック" pitchFamily="34" charset="-128"/>
              </a:rPr>
              <a:t>10 Generalizaciones más importantes del PMI </a:t>
            </a:r>
            <a:r>
              <a:rPr lang="es-CR" sz="2400" smtClean="0">
                <a:ea typeface="ＭＳ Ｐゴシック" pitchFamily="34" charset="-128"/>
              </a:rPr>
              <a:t>(Lledó, 2013)</a:t>
            </a:r>
            <a:endParaRPr lang="es-CR" smtClean="0">
              <a:ea typeface="ＭＳ Ｐゴシック" pitchFamily="34" charset="-128"/>
            </a:endParaRPr>
          </a:p>
        </p:txBody>
      </p:sp>
      <p:sp>
        <p:nvSpPr>
          <p:cNvPr id="3" name="2 Marcador de contenido"/>
          <p:cNvSpPr>
            <a:spLocks noGrp="1"/>
          </p:cNvSpPr>
          <p:nvPr>
            <p:ph idx="1"/>
          </p:nvPr>
        </p:nvSpPr>
        <p:spPr>
          <a:xfrm>
            <a:off x="539750" y="2565400"/>
            <a:ext cx="8229600" cy="3703638"/>
          </a:xfrm>
        </p:spPr>
        <p:txBody>
          <a:bodyPr/>
          <a:lstStyle/>
          <a:p>
            <a:pPr marL="457200" indent="-457200">
              <a:buFont typeface="Calibri" pitchFamily="34" charset="0"/>
              <a:buAutoNum type="arabicPeriod"/>
            </a:pPr>
            <a:r>
              <a:rPr lang="es-CR" sz="2000" smtClean="0">
                <a:ea typeface="ＭＳ Ｐゴシック" pitchFamily="34" charset="-128"/>
              </a:rPr>
              <a:t>La empresa ha definido y utiliza políticas y procesos para la dirección de proyectos.</a:t>
            </a:r>
          </a:p>
          <a:p>
            <a:pPr marL="457200" indent="-457200">
              <a:buFont typeface="Calibri" pitchFamily="34" charset="0"/>
              <a:buAutoNum type="arabicPeriod"/>
            </a:pPr>
            <a:r>
              <a:rPr lang="es-CR" sz="2000" smtClean="0">
                <a:ea typeface="ＭＳ Ｐゴシック" pitchFamily="34" charset="-128"/>
              </a:rPr>
              <a:t>Siempre tenemos información histórica disponible de proyectos similares, que será utilizada para planificar el futuro proyecto. </a:t>
            </a:r>
          </a:p>
          <a:p>
            <a:pPr marL="457200" indent="-457200">
              <a:buFont typeface="Calibri" pitchFamily="34" charset="0"/>
              <a:buAutoNum type="arabicPeriod"/>
            </a:pPr>
            <a:r>
              <a:rPr lang="es-CR" sz="2000" smtClean="0">
                <a:ea typeface="ＭＳ Ｐゴシック" pitchFamily="34" charset="-128"/>
              </a:rPr>
              <a:t>El DP es asignado durante la inicio del proyecto, tiene poder y autoridad, y su rol es prevenir problemas, no tratarlos. </a:t>
            </a:r>
          </a:p>
          <a:p>
            <a:pPr marL="457200" indent="-457200">
              <a:buFont typeface="Calibri" pitchFamily="34" charset="0"/>
              <a:buAutoNum type="arabicPeriod"/>
            </a:pPr>
            <a:r>
              <a:rPr lang="es-CR" sz="2000" smtClean="0">
                <a:ea typeface="ＭＳ Ｐゴシック" pitchFamily="34" charset="-128"/>
              </a:rPr>
              <a:t>Todo el trabajo y los interesados son identificados antes que comience el proyecto.</a:t>
            </a:r>
          </a:p>
          <a:p>
            <a:pPr marL="457200" indent="-457200">
              <a:buFont typeface="Calibri" pitchFamily="34" charset="0"/>
              <a:buAutoNum type="arabicPeriod"/>
            </a:pPr>
            <a:r>
              <a:rPr lang="es-CR" sz="2000" smtClean="0">
                <a:ea typeface="ＭＳ Ｐゴシック" pitchFamily="34" charset="-128"/>
              </a:rPr>
              <a:t>La estructura de desglose del trabajo es la base de toda planificación.</a:t>
            </a:r>
          </a:p>
          <a:p>
            <a:pPr marL="457200" indent="-457200">
              <a:buFont typeface="Calibri" pitchFamily="34" charset="0"/>
              <a:buAutoNum type="arabicPeriod"/>
            </a:pPr>
            <a:r>
              <a:rPr lang="es-CR" sz="2000" smtClean="0">
                <a:ea typeface="ＭＳ Ｐゴシック" pitchFamily="34" charset="-128"/>
              </a:rPr>
              <a:t>Las estimaciones de tiempo y costo no han finalizado sin un análisis de riesgo.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539750" y="1557338"/>
            <a:ext cx="8229600" cy="1008062"/>
          </a:xfrm>
        </p:spPr>
        <p:txBody>
          <a:bodyPr/>
          <a:lstStyle/>
          <a:p>
            <a:r>
              <a:rPr lang="es-CR" sz="3200" smtClean="0">
                <a:ea typeface="ＭＳ Ｐゴシック" pitchFamily="34" charset="-128"/>
              </a:rPr>
              <a:t>10 Generalizaciones más importantes del PMI </a:t>
            </a:r>
            <a:r>
              <a:rPr lang="es-CR" sz="2400" smtClean="0">
                <a:ea typeface="ＭＳ Ｐゴシック" pitchFamily="34" charset="-128"/>
              </a:rPr>
              <a:t>(Lledó, 2013)</a:t>
            </a:r>
            <a:endParaRPr lang="es-CR" sz="3200" smtClean="0">
              <a:ea typeface="ＭＳ Ｐゴシック" pitchFamily="34" charset="-128"/>
            </a:endParaRPr>
          </a:p>
        </p:txBody>
      </p:sp>
      <p:sp>
        <p:nvSpPr>
          <p:cNvPr id="3" name="2 Marcador de contenido"/>
          <p:cNvSpPr>
            <a:spLocks noGrp="1"/>
          </p:cNvSpPr>
          <p:nvPr>
            <p:ph idx="1"/>
          </p:nvPr>
        </p:nvSpPr>
        <p:spPr>
          <a:xfrm>
            <a:off x="468313" y="2781300"/>
            <a:ext cx="8229600" cy="2982913"/>
          </a:xfrm>
        </p:spPr>
        <p:txBody>
          <a:bodyPr/>
          <a:lstStyle/>
          <a:p>
            <a:pPr marL="457200" indent="-457200">
              <a:buFont typeface="+mj-lt"/>
              <a:buAutoNum type="arabicPeriod" startAt="7"/>
              <a:defRPr/>
            </a:pPr>
            <a:r>
              <a:rPr lang="es-CR" sz="2000" dirty="0" smtClean="0"/>
              <a:t>El DP define métricas para medir calidad antes de comenzar el proyecto.</a:t>
            </a:r>
          </a:p>
          <a:p>
            <a:pPr marL="457200" indent="-457200">
              <a:buFont typeface="+mj-lt"/>
              <a:buAutoNum type="arabicPeriod" startAt="7"/>
              <a:defRPr/>
            </a:pPr>
            <a:r>
              <a:rPr lang="es-CR" sz="2000" dirty="0" smtClean="0"/>
              <a:t>Cada área del conocimiento tiene su plan: alcance, tiempo, costo, calidad, recursos humanos, comunicaciones, riesgos, adquisiciones e interesados.</a:t>
            </a:r>
          </a:p>
          <a:p>
            <a:pPr marL="457200" indent="-457200">
              <a:buFont typeface="+mj-lt"/>
              <a:buAutoNum type="arabicPeriod" startAt="7"/>
              <a:defRPr/>
            </a:pPr>
            <a:r>
              <a:rPr lang="es-CR" sz="2000" dirty="0" smtClean="0"/>
              <a:t>El Plan es aprobado por todos, es realista y todos están convencidos que se puede lograr.</a:t>
            </a:r>
          </a:p>
          <a:p>
            <a:pPr marL="457200" indent="-457200">
              <a:buFont typeface="+mj-lt"/>
              <a:buAutoNum type="arabicPeriod" startAt="7"/>
              <a:defRPr/>
            </a:pPr>
            <a:r>
              <a:rPr lang="es-CR" sz="2000" dirty="0" smtClean="0"/>
              <a:t>Todo proyecto se cierra con lecciones aprendidas. </a:t>
            </a:r>
          </a:p>
          <a:p>
            <a:pPr>
              <a:defRPr/>
            </a:pPr>
            <a:endParaRPr lang="es-CR"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ctrTitle" idx="4294967295"/>
          </p:nvPr>
        </p:nvSpPr>
        <p:spPr>
          <a:xfrm>
            <a:off x="755650" y="2133600"/>
            <a:ext cx="7696200" cy="3743325"/>
          </a:xfrm>
        </p:spPr>
        <p:txBody>
          <a:bodyPr>
            <a:normAutofit fontScale="90000"/>
          </a:bodyPr>
          <a:lstStyle/>
          <a:p>
            <a:pPr eaLnBrk="1" hangingPunct="1">
              <a:defRPr/>
            </a:pPr>
            <a:r>
              <a:rPr lang="es-CR" sz="5100" dirty="0" smtClean="0">
                <a:ea typeface="ＭＳ Ｐゴシック" pitchFamily="34" charset="-128"/>
              </a:rPr>
              <a:t>Curso Preparación para el Examen de Grado </a:t>
            </a:r>
            <a:br>
              <a:rPr lang="es-CR" sz="5100" dirty="0" smtClean="0">
                <a:ea typeface="ＭＳ Ｐゴシック" pitchFamily="34" charset="-128"/>
              </a:rPr>
            </a:br>
            <a:r>
              <a:rPr lang="es-CR" sz="5100" dirty="0" smtClean="0">
                <a:ea typeface="ＭＳ Ｐゴシック" pitchFamily="34" charset="-128"/>
              </a:rPr>
              <a:t/>
            </a:r>
            <a:br>
              <a:rPr lang="es-CR" sz="5100" dirty="0" smtClean="0">
                <a:ea typeface="ＭＳ Ｐゴシック" pitchFamily="34" charset="-128"/>
              </a:rPr>
            </a:br>
            <a:r>
              <a:rPr lang="es-CR" sz="5100" dirty="0" smtClean="0">
                <a:ea typeface="ＭＳ Ｐゴシック" pitchFamily="34" charset="-128"/>
              </a:rPr>
              <a:t>Marco de Referencia para la Dirección de Proyectos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950" y="2544763"/>
            <a:ext cx="4248150" cy="1570037"/>
          </a:xfrm>
          <a:prstGeom prst="rect">
            <a:avLst/>
          </a:prstGeom>
        </p:spPr>
        <p:txBody>
          <a:bodyPr>
            <a:spAutoFit/>
          </a:bodyPr>
          <a:lstStyle/>
          <a:p>
            <a:pPr algn="just">
              <a:defRPr/>
            </a:pPr>
            <a:r>
              <a:rPr lang="es-CR" sz="2400" dirty="0"/>
              <a:t>Esfuerzo </a:t>
            </a:r>
            <a:r>
              <a:rPr lang="es-CR" sz="2400" u="sng" dirty="0"/>
              <a:t>temporal</a:t>
            </a:r>
            <a:r>
              <a:rPr lang="es-CR" sz="2400" dirty="0"/>
              <a:t> que se lleva a cabo para crear un producto, servicio o resultado </a:t>
            </a:r>
            <a:r>
              <a:rPr lang="es-CR" sz="2400" u="sng" dirty="0"/>
              <a:t>único</a:t>
            </a:r>
            <a:r>
              <a:rPr lang="es-CR" sz="2400" dirty="0"/>
              <a:t>.</a:t>
            </a:r>
            <a:endParaRPr lang="es-CR" sz="2400" dirty="0">
              <a:latin typeface="+mj-lt"/>
              <a:ea typeface="+mj-ea"/>
              <a:cs typeface="+mj-cs"/>
            </a:endParaRPr>
          </a:p>
        </p:txBody>
      </p:sp>
      <p:sp>
        <p:nvSpPr>
          <p:cNvPr id="7" name="6 Rectángulo"/>
          <p:cNvSpPr/>
          <p:nvPr/>
        </p:nvSpPr>
        <p:spPr>
          <a:xfrm>
            <a:off x="539750" y="1957388"/>
            <a:ext cx="3671888" cy="523875"/>
          </a:xfrm>
          <a:prstGeom prst="rect">
            <a:avLst/>
          </a:prstGeom>
        </p:spPr>
        <p:txBody>
          <a:bodyPr>
            <a:spAutoFit/>
          </a:bodyPr>
          <a:lstStyle/>
          <a:p>
            <a:pPr>
              <a:defRPr/>
            </a:pPr>
            <a:r>
              <a:rPr lang="es-CR" sz="2800" b="1" dirty="0">
                <a:latin typeface="+mj-lt"/>
                <a:ea typeface="+mj-ea"/>
                <a:cs typeface="+mj-cs"/>
              </a:rPr>
              <a:t>¿Qué es un proyecto?</a:t>
            </a:r>
          </a:p>
        </p:txBody>
      </p:sp>
      <p:sp>
        <p:nvSpPr>
          <p:cNvPr id="8" name="7 Rectángulo"/>
          <p:cNvSpPr/>
          <p:nvPr/>
        </p:nvSpPr>
        <p:spPr>
          <a:xfrm>
            <a:off x="4643438" y="2717800"/>
            <a:ext cx="4392612" cy="1570038"/>
          </a:xfrm>
          <a:prstGeom prst="rect">
            <a:avLst/>
          </a:prstGeom>
        </p:spPr>
        <p:txBody>
          <a:bodyPr>
            <a:spAutoFit/>
          </a:bodyPr>
          <a:lstStyle/>
          <a:p>
            <a:pPr algn="just">
              <a:defRPr/>
            </a:pPr>
            <a:r>
              <a:rPr lang="es-CR" sz="2400" dirty="0"/>
              <a:t>Efectuar permanentemente actividades que generan un mismo producto o proveen un servicio </a:t>
            </a:r>
            <a:r>
              <a:rPr lang="es-CR" sz="2400" u="sng" dirty="0"/>
              <a:t>repetitivo</a:t>
            </a:r>
            <a:r>
              <a:rPr lang="es-CR" sz="2400" dirty="0"/>
              <a:t>.</a:t>
            </a:r>
            <a:endParaRPr lang="es-CR" sz="2400" dirty="0">
              <a:latin typeface="+mj-lt"/>
              <a:ea typeface="+mj-ea"/>
              <a:cs typeface="+mj-cs"/>
            </a:endParaRPr>
          </a:p>
        </p:txBody>
      </p:sp>
      <p:sp>
        <p:nvSpPr>
          <p:cNvPr id="9" name="8 Rectángulo"/>
          <p:cNvSpPr/>
          <p:nvPr/>
        </p:nvSpPr>
        <p:spPr>
          <a:xfrm>
            <a:off x="4427538" y="1957388"/>
            <a:ext cx="4660900" cy="523875"/>
          </a:xfrm>
          <a:prstGeom prst="rect">
            <a:avLst/>
          </a:prstGeom>
        </p:spPr>
        <p:txBody>
          <a:bodyPr>
            <a:spAutoFit/>
          </a:bodyPr>
          <a:lstStyle/>
          <a:p>
            <a:pPr>
              <a:defRPr/>
            </a:pPr>
            <a:r>
              <a:rPr lang="es-CR" sz="2800" b="1" dirty="0">
                <a:latin typeface="+mj-lt"/>
                <a:ea typeface="+mj-ea"/>
                <a:cs typeface="+mj-cs"/>
              </a:rPr>
              <a:t>¿Qué es un trabajo operativo?</a:t>
            </a:r>
          </a:p>
        </p:txBody>
      </p:sp>
      <p:sp>
        <p:nvSpPr>
          <p:cNvPr id="10" name="9 Rectángulo"/>
          <p:cNvSpPr/>
          <p:nvPr/>
        </p:nvSpPr>
        <p:spPr>
          <a:xfrm>
            <a:off x="468313" y="1249363"/>
            <a:ext cx="8326437" cy="523875"/>
          </a:xfrm>
          <a:prstGeom prst="rect">
            <a:avLst/>
          </a:prstGeom>
        </p:spPr>
        <p:txBody>
          <a:bodyPr>
            <a:spAutoFit/>
          </a:bodyPr>
          <a:lstStyle/>
          <a:p>
            <a:pPr algn="ctr">
              <a:defRPr/>
            </a:pPr>
            <a:r>
              <a:rPr lang="es-CR" sz="2800" b="1" dirty="0">
                <a:latin typeface="+mj-lt"/>
                <a:ea typeface="+mj-ea"/>
                <a:cs typeface="+mj-cs"/>
              </a:rPr>
              <a:t>Proyecto vs. Trabajo operativo</a:t>
            </a:r>
          </a:p>
        </p:txBody>
      </p:sp>
      <p:sp>
        <p:nvSpPr>
          <p:cNvPr id="27655" name="10 CuadroTexto"/>
          <p:cNvSpPr txBox="1">
            <a:spLocks noChangeArrowheads="1"/>
          </p:cNvSpPr>
          <p:nvPr/>
        </p:nvSpPr>
        <p:spPr bwMode="auto">
          <a:xfrm>
            <a:off x="250825" y="4724400"/>
            <a:ext cx="7273925" cy="647700"/>
          </a:xfrm>
          <a:prstGeom prst="rect">
            <a:avLst/>
          </a:prstGeom>
          <a:noFill/>
          <a:ln w="9525">
            <a:noFill/>
            <a:miter lim="800000"/>
            <a:headEnd/>
            <a:tailEnd/>
          </a:ln>
        </p:spPr>
        <p:txBody>
          <a:bodyPr>
            <a:spAutoFit/>
          </a:bodyPr>
          <a:lstStyle/>
          <a:p>
            <a:pPr algn="just"/>
            <a:r>
              <a:rPr lang="es-CR"/>
              <a:t>Definición de proyecto no depende de la </a:t>
            </a:r>
            <a:r>
              <a:rPr lang="es-CR" u="sng"/>
              <a:t>complejidad</a:t>
            </a:r>
            <a:r>
              <a:rPr lang="es-CR"/>
              <a:t> o </a:t>
            </a:r>
            <a:r>
              <a:rPr lang="es-CR" u="sng"/>
              <a:t>magnitud</a:t>
            </a:r>
            <a:r>
              <a:rPr lang="es-CR"/>
              <a:t> del mismo, sino de las características de único y temporal</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107950" y="1982788"/>
            <a:ext cx="4522788" cy="3724275"/>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buFont typeface="Arial" charset="0"/>
              <a:buNone/>
              <a:defRPr/>
            </a:pPr>
            <a:r>
              <a:rPr lang="es-CR" sz="2400" dirty="0" smtClean="0">
                <a:latin typeface="+mj-lt"/>
              </a:rPr>
              <a:t>Temporalidad: Inicia y luego termina.</a:t>
            </a:r>
          </a:p>
          <a:p>
            <a:pPr marL="457200" lvl="1" indent="0" algn="just">
              <a:buFont typeface="Arial" charset="0"/>
              <a:buNone/>
              <a:defRPr/>
            </a:pPr>
            <a:r>
              <a:rPr lang="es-CR" sz="2400" dirty="0" smtClean="0">
                <a:latin typeface="+mj-lt"/>
              </a:rPr>
              <a:t>Alcanza su objetivo y concluye, o bien se concluye anticipadamente al no haberse cumplido los objetivos o cuando la necesidad que dio origen al proyecto desaparece o si el patrocinador deja de financiar.</a:t>
            </a:r>
          </a:p>
          <a:p>
            <a:pPr marL="457200" lvl="1" indent="0" algn="just">
              <a:buFont typeface="Arial" charset="0"/>
              <a:buNone/>
              <a:defRPr/>
            </a:pPr>
            <a:r>
              <a:rPr lang="es-CR" sz="2400" dirty="0" smtClean="0">
                <a:latin typeface="+mj-lt"/>
              </a:rPr>
              <a:t>Temporal ≠ plazos cortos.</a:t>
            </a:r>
          </a:p>
          <a:p>
            <a:pPr algn="just">
              <a:defRPr/>
            </a:pPr>
            <a:endParaRPr lang="es-CR" sz="2000" dirty="0">
              <a:latin typeface="Arial Narrow" pitchFamily="34" charset="0"/>
            </a:endParaRPr>
          </a:p>
        </p:txBody>
      </p:sp>
      <p:pic>
        <p:nvPicPr>
          <p:cNvPr id="28675" name="Picture 6" descr="reloj+de+arena"/>
          <p:cNvPicPr>
            <a:picLocks noChangeAspect="1" noChangeArrowheads="1"/>
          </p:cNvPicPr>
          <p:nvPr/>
        </p:nvPicPr>
        <p:blipFill>
          <a:blip r:embed="rId2" cstate="print"/>
          <a:srcRect/>
          <a:stretch>
            <a:fillRect/>
          </a:stretch>
        </p:blipFill>
        <p:spPr bwMode="auto">
          <a:xfrm>
            <a:off x="4716463" y="2116138"/>
            <a:ext cx="3810000" cy="4098925"/>
          </a:xfrm>
          <a:prstGeom prst="rect">
            <a:avLst/>
          </a:prstGeom>
          <a:noFill/>
          <a:ln w="9525">
            <a:noFill/>
            <a:miter lim="800000"/>
            <a:headEnd/>
            <a:tailEnd/>
          </a:ln>
        </p:spPr>
      </p:pic>
      <p:sp>
        <p:nvSpPr>
          <p:cNvPr id="13" name="12 Rectángulo"/>
          <p:cNvSpPr/>
          <p:nvPr/>
        </p:nvSpPr>
        <p:spPr>
          <a:xfrm>
            <a:off x="2339975" y="1439863"/>
            <a:ext cx="8326438" cy="522287"/>
          </a:xfrm>
          <a:prstGeom prst="rect">
            <a:avLst/>
          </a:prstGeom>
        </p:spPr>
        <p:txBody>
          <a:bodyPr>
            <a:spAutoFit/>
          </a:bodyPr>
          <a:lstStyle/>
          <a:p>
            <a:pPr>
              <a:defRPr/>
            </a:pPr>
            <a:r>
              <a:rPr lang="es-CR" sz="2800" b="1" dirty="0">
                <a:latin typeface="+mj-lt"/>
                <a:ea typeface="+mj-ea"/>
                <a:cs typeface="+mj-cs"/>
              </a:rPr>
              <a:t>Características de un proyecto</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p:txBody>
          <a:bodyPr/>
          <a:lstStyle/>
          <a:p>
            <a:pPr eaLnBrk="1" hangingPunct="1"/>
            <a:r>
              <a:rPr lang="en-US" smtClean="0">
                <a:ea typeface="ＭＳ Ｐゴシック" pitchFamily="34" charset="-128"/>
              </a:rPr>
              <a:t>Dirección de proyectos</a:t>
            </a:r>
          </a:p>
        </p:txBody>
      </p:sp>
      <p:sp>
        <p:nvSpPr>
          <p:cNvPr id="29699" name="Content Placeholder 2"/>
          <p:cNvSpPr>
            <a:spLocks noGrp="1"/>
          </p:cNvSpPr>
          <p:nvPr>
            <p:ph idx="4294967295"/>
          </p:nvPr>
        </p:nvSpPr>
        <p:spPr/>
        <p:txBody>
          <a:bodyPr/>
          <a:lstStyle/>
          <a:p>
            <a:pPr algn="just" eaLnBrk="1" hangingPunct="1"/>
            <a:r>
              <a:rPr lang="en-US" smtClean="0">
                <a:ea typeface="ＭＳ Ｐゴシック" pitchFamily="34" charset="-128"/>
              </a:rPr>
              <a:t>Dirección, Gestión, Administración de proyectos es:</a:t>
            </a:r>
          </a:p>
          <a:p>
            <a:pPr lvl="1" algn="just" eaLnBrk="1" hangingPunct="1"/>
            <a:r>
              <a:rPr lang="en-US" smtClean="0">
                <a:ea typeface="ＭＳ Ｐゴシック" pitchFamily="34" charset="-128"/>
              </a:rPr>
              <a:t>La aplicación de conocimientos, habilidades, herramientas y técnicas a las actividades del proyecto para cumplir con los requerimientos dle proyecto.</a:t>
            </a:r>
          </a:p>
          <a:p>
            <a:pPr eaLnBrk="1" hangingPunct="1"/>
            <a:endParaRPr lang="en-US" smtClean="0">
              <a:ea typeface="ＭＳ Ｐゴシック" pitchFamily="34" charset="-128"/>
            </a:endParaRPr>
          </a:p>
        </p:txBody>
      </p:sp>
      <p:sp>
        <p:nvSpPr>
          <p:cNvPr id="29700"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fld id="{61A82FDE-FA2D-4F14-BD05-83239066F895}" type="slidenum">
              <a:rPr lang="es-ES" sz="1200">
                <a:solidFill>
                  <a:schemeClr val="hlink"/>
                </a:solidFill>
              </a:rPr>
              <a:pPr algn="r"/>
              <a:t>17</a:t>
            </a:fld>
            <a:endParaRPr lang="es-ES" sz="1200">
              <a:solidFill>
                <a:schemeClr val="hlink"/>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547813" y="1644650"/>
            <a:ext cx="8326437" cy="522288"/>
          </a:xfrm>
          <a:prstGeom prst="rect">
            <a:avLst/>
          </a:prstGeom>
        </p:spPr>
        <p:txBody>
          <a:bodyPr>
            <a:spAutoFit/>
          </a:bodyPr>
          <a:lstStyle/>
          <a:p>
            <a:pPr>
              <a:defRPr/>
            </a:pPr>
            <a:r>
              <a:rPr lang="es-CR" sz="2800" b="1" dirty="0">
                <a:latin typeface="+mj-lt"/>
                <a:ea typeface="+mj-ea"/>
                <a:cs typeface="+mj-cs"/>
              </a:rPr>
              <a:t>Contexto de la Dirección de Proyectos</a:t>
            </a:r>
          </a:p>
        </p:txBody>
      </p:sp>
      <p:pic>
        <p:nvPicPr>
          <p:cNvPr id="30723" name="Picture 2"/>
          <p:cNvPicPr>
            <a:picLocks noChangeAspect="1" noChangeArrowheads="1"/>
          </p:cNvPicPr>
          <p:nvPr/>
        </p:nvPicPr>
        <p:blipFill>
          <a:blip r:embed="rId2" cstate="print"/>
          <a:srcRect/>
          <a:stretch>
            <a:fillRect/>
          </a:stretch>
        </p:blipFill>
        <p:spPr bwMode="auto">
          <a:xfrm>
            <a:off x="827088" y="2276475"/>
            <a:ext cx="7734300" cy="3889375"/>
          </a:xfrm>
          <a:prstGeom prst="rect">
            <a:avLst/>
          </a:prstGeom>
          <a:noFill/>
          <a:ln w="9525">
            <a:noFill/>
            <a:miter lim="800000"/>
            <a:headEnd/>
            <a:tailEnd/>
          </a:ln>
        </p:spPr>
      </p:pic>
      <p:sp>
        <p:nvSpPr>
          <p:cNvPr id="8" name="7 Rectángulo"/>
          <p:cNvSpPr/>
          <p:nvPr/>
        </p:nvSpPr>
        <p:spPr>
          <a:xfrm>
            <a:off x="6804025" y="6237288"/>
            <a:ext cx="1439863" cy="338137"/>
          </a:xfrm>
          <a:prstGeom prst="rect">
            <a:avLst/>
          </a:prstGeom>
        </p:spPr>
        <p:txBody>
          <a:bodyPr>
            <a:spAutoFit/>
          </a:bodyPr>
          <a:lstStyle/>
          <a:p>
            <a:pPr algn="just">
              <a:defRPr/>
            </a:pPr>
            <a:r>
              <a:rPr lang="es-CR" sz="1600" b="1" dirty="0">
                <a:latin typeface="+mj-lt"/>
                <a:ea typeface="+mj-ea"/>
                <a:cs typeface="+mj-cs"/>
              </a:rPr>
              <a:t>Lledó, 2013)</a:t>
            </a:r>
            <a:endParaRPr lang="es-CR" sz="2800" b="1" dirty="0">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539750" y="2084388"/>
            <a:ext cx="7416800" cy="3724275"/>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buFont typeface="Arial" charset="0"/>
              <a:buNone/>
              <a:defRPr/>
            </a:pPr>
            <a:r>
              <a:rPr lang="es-CR" dirty="0" smtClean="0">
                <a:latin typeface="Arial Narrow" pitchFamily="34" charset="0"/>
              </a:rPr>
              <a:t>Los proyectos son medios para cumplir con el plan estratégico de la organización ejecutante.</a:t>
            </a:r>
          </a:p>
          <a:p>
            <a:pPr algn="just">
              <a:defRPr/>
            </a:pPr>
            <a:endParaRPr lang="es-CR" dirty="0" smtClean="0">
              <a:latin typeface="Arial Narrow" pitchFamily="34" charset="0"/>
            </a:endParaRPr>
          </a:p>
          <a:p>
            <a:pPr lvl="1" algn="just">
              <a:defRPr/>
            </a:pPr>
            <a:endParaRPr lang="es-ES" dirty="0" smtClean="0">
              <a:latin typeface="Arial Narrow" pitchFamily="34" charset="0"/>
            </a:endParaRPr>
          </a:p>
          <a:p>
            <a:pPr algn="just">
              <a:defRPr/>
            </a:pPr>
            <a:endParaRPr lang="es-CR" sz="2400" dirty="0">
              <a:latin typeface="Arial Narrow" pitchFamily="34" charset="0"/>
            </a:endParaRPr>
          </a:p>
        </p:txBody>
      </p:sp>
      <p:pic>
        <p:nvPicPr>
          <p:cNvPr id="31747" name="Picture 6" descr="LFP0409_ALderton_Build_StrategicPlanning_0"/>
          <p:cNvPicPr>
            <a:picLocks noChangeAspect="1" noChangeArrowheads="1"/>
          </p:cNvPicPr>
          <p:nvPr/>
        </p:nvPicPr>
        <p:blipFill>
          <a:blip r:embed="rId2" cstate="print"/>
          <a:srcRect/>
          <a:stretch>
            <a:fillRect/>
          </a:stretch>
        </p:blipFill>
        <p:spPr bwMode="auto">
          <a:xfrm>
            <a:off x="1116013" y="3349625"/>
            <a:ext cx="6840537" cy="2928938"/>
          </a:xfrm>
          <a:prstGeom prst="rect">
            <a:avLst/>
          </a:prstGeom>
          <a:noFill/>
          <a:ln w="9525">
            <a:noFill/>
            <a:miter lim="800000"/>
            <a:headEnd/>
            <a:tailEnd/>
          </a:ln>
        </p:spPr>
      </p:pic>
      <p:sp>
        <p:nvSpPr>
          <p:cNvPr id="8" name="7 Rectángulo"/>
          <p:cNvSpPr/>
          <p:nvPr/>
        </p:nvSpPr>
        <p:spPr>
          <a:xfrm>
            <a:off x="1547813" y="1412875"/>
            <a:ext cx="8326437" cy="523875"/>
          </a:xfrm>
          <a:prstGeom prst="rect">
            <a:avLst/>
          </a:prstGeom>
        </p:spPr>
        <p:txBody>
          <a:bodyPr>
            <a:spAutoFit/>
          </a:bodyPr>
          <a:lstStyle/>
          <a:p>
            <a:pPr>
              <a:defRPr/>
            </a:pPr>
            <a:r>
              <a:rPr lang="es-CR" sz="2800" b="1" dirty="0">
                <a:latin typeface="+mj-lt"/>
                <a:ea typeface="+mj-ea"/>
                <a:cs typeface="+mj-cs"/>
              </a:rPr>
              <a:t>Planificación Estratégica y Proyectos</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468313" y="1412875"/>
            <a:ext cx="8229600" cy="1079500"/>
          </a:xfrm>
        </p:spPr>
        <p:txBody>
          <a:bodyPr/>
          <a:lstStyle/>
          <a:p>
            <a:r>
              <a:rPr lang="es-CR" smtClean="0">
                <a:ea typeface="ＭＳ Ｐゴシック" pitchFamily="34" charset="-128"/>
              </a:rPr>
              <a:t>Características del</a:t>
            </a:r>
            <a:br>
              <a:rPr lang="es-CR" smtClean="0">
                <a:ea typeface="ＭＳ Ｐゴシック" pitchFamily="34" charset="-128"/>
              </a:rPr>
            </a:br>
            <a:r>
              <a:rPr lang="es-CR" smtClean="0">
                <a:ea typeface="ＭＳ Ｐゴシック" pitchFamily="34" charset="-128"/>
              </a:rPr>
              <a:t>Examen de certificación como PMP</a:t>
            </a:r>
          </a:p>
        </p:txBody>
      </p:sp>
      <p:sp>
        <p:nvSpPr>
          <p:cNvPr id="14339" name="2 Marcador de contenido"/>
          <p:cNvSpPr>
            <a:spLocks noGrp="1"/>
          </p:cNvSpPr>
          <p:nvPr>
            <p:ph idx="1"/>
          </p:nvPr>
        </p:nvSpPr>
        <p:spPr>
          <a:xfrm>
            <a:off x="468313" y="2565400"/>
            <a:ext cx="8229600" cy="3990975"/>
          </a:xfrm>
        </p:spPr>
        <p:txBody>
          <a:bodyPr/>
          <a:lstStyle/>
          <a:p>
            <a:r>
              <a:rPr lang="es-CR" sz="2600" smtClean="0">
                <a:ea typeface="ＭＳ Ｐゴシック" pitchFamily="34" charset="-128"/>
              </a:rPr>
              <a:t>200 preguntas de opción múltiple.</a:t>
            </a:r>
          </a:p>
          <a:p>
            <a:r>
              <a:rPr lang="es-CR" sz="2600" smtClean="0">
                <a:ea typeface="ＭＳ Ｐゴシック" pitchFamily="34" charset="-128"/>
              </a:rPr>
              <a:t>Tiempo: 4 horas.</a:t>
            </a:r>
          </a:p>
          <a:p>
            <a:r>
              <a:rPr lang="es-CR" sz="2600" smtClean="0">
                <a:ea typeface="ＭＳ Ｐゴシック" pitchFamily="34" charset="-128"/>
              </a:rPr>
              <a:t>Existen 25 preguntas que no se califican (están encubiertas)</a:t>
            </a:r>
          </a:p>
          <a:p>
            <a:r>
              <a:rPr lang="es-CR" sz="2600" smtClean="0">
                <a:ea typeface="ＭＳ Ｐゴシック" pitchFamily="34" charset="-128"/>
              </a:rPr>
              <a:t>El examen se presenta en inglés, con soporte en español (debe solicitarse)</a:t>
            </a:r>
          </a:p>
          <a:p>
            <a:r>
              <a:rPr lang="es-CR" sz="2600" smtClean="0">
                <a:ea typeface="ＭＳ Ｐゴシック" pitchFamily="34" charset="-128"/>
              </a:rPr>
              <a:t>Existe un documento llamado Handbook, donde se explica el proceso completo del ciclo de certificación. </a:t>
            </a:r>
          </a:p>
          <a:p>
            <a:endParaRPr lang="es-CR" sz="2600" smtClean="0">
              <a:ea typeface="ＭＳ Ｐゴシック"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3175" y="2147888"/>
            <a:ext cx="7693025" cy="3724275"/>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buFont typeface="Arial" charset="0"/>
              <a:buNone/>
              <a:defRPr/>
            </a:pPr>
            <a:r>
              <a:rPr lang="es-CR" dirty="0" smtClean="0">
                <a:latin typeface="+mj-lt"/>
              </a:rPr>
              <a:t>Las consideraciones estratégicas pueden ser:</a:t>
            </a:r>
          </a:p>
          <a:p>
            <a:pPr marL="457200" lvl="1" indent="0" algn="just">
              <a:buFont typeface="Arial" charset="0"/>
              <a:buNone/>
              <a:defRPr/>
            </a:pPr>
            <a:r>
              <a:rPr lang="es-CR" dirty="0" smtClean="0">
                <a:latin typeface="+mj-lt"/>
              </a:rPr>
              <a:t>Una demanda de mercado.</a:t>
            </a:r>
          </a:p>
          <a:p>
            <a:pPr marL="457200" lvl="1" indent="0" algn="just">
              <a:buFont typeface="Arial" charset="0"/>
              <a:buNone/>
              <a:defRPr/>
            </a:pPr>
            <a:r>
              <a:rPr lang="es-CR" dirty="0" smtClean="0">
                <a:latin typeface="+mj-lt"/>
              </a:rPr>
              <a:t>Oportunidad estratégica</a:t>
            </a:r>
          </a:p>
          <a:p>
            <a:pPr marL="457200" lvl="1" indent="0" algn="just">
              <a:buFont typeface="Arial" charset="0"/>
              <a:buNone/>
              <a:defRPr/>
            </a:pPr>
            <a:r>
              <a:rPr lang="es-CR" dirty="0" smtClean="0">
                <a:latin typeface="+mj-lt"/>
              </a:rPr>
              <a:t>Necesidad comercial.</a:t>
            </a:r>
          </a:p>
          <a:p>
            <a:pPr marL="457200" lvl="1" indent="0" algn="just">
              <a:buFont typeface="Arial" charset="0"/>
              <a:buNone/>
              <a:defRPr/>
            </a:pPr>
            <a:r>
              <a:rPr lang="es-CR" dirty="0" smtClean="0">
                <a:latin typeface="+mj-lt"/>
              </a:rPr>
              <a:t>Solicitud de un cliente.</a:t>
            </a:r>
          </a:p>
          <a:p>
            <a:pPr marL="457200" lvl="1" indent="0" algn="just">
              <a:buFont typeface="Arial" charset="0"/>
              <a:buNone/>
              <a:defRPr/>
            </a:pPr>
            <a:r>
              <a:rPr lang="es-CR" dirty="0" smtClean="0">
                <a:latin typeface="+mj-lt"/>
              </a:rPr>
              <a:t>Adelantos tecnológicos.</a:t>
            </a:r>
          </a:p>
          <a:p>
            <a:pPr marL="457200" lvl="1" indent="0" algn="just">
              <a:buFont typeface="Arial" charset="0"/>
              <a:buNone/>
              <a:defRPr/>
            </a:pPr>
            <a:r>
              <a:rPr lang="es-CR" dirty="0" smtClean="0">
                <a:latin typeface="+mj-lt"/>
              </a:rPr>
              <a:t>Requisitos legales.</a:t>
            </a:r>
          </a:p>
          <a:p>
            <a:pPr algn="just">
              <a:defRPr/>
            </a:pPr>
            <a:endParaRPr lang="es-CR" dirty="0" smtClean="0">
              <a:latin typeface="Arial Narrow" pitchFamily="34" charset="0"/>
            </a:endParaRPr>
          </a:p>
          <a:p>
            <a:pPr lvl="1" algn="just">
              <a:defRPr/>
            </a:pPr>
            <a:endParaRPr lang="es-ES" dirty="0" smtClean="0">
              <a:latin typeface="Arial Narrow" pitchFamily="34" charset="0"/>
            </a:endParaRPr>
          </a:p>
          <a:p>
            <a:pPr algn="just">
              <a:defRPr/>
            </a:pPr>
            <a:endParaRPr lang="es-CR" sz="2400" dirty="0">
              <a:latin typeface="Arial Narrow" pitchFamily="34" charset="0"/>
            </a:endParaRPr>
          </a:p>
        </p:txBody>
      </p:sp>
      <p:pic>
        <p:nvPicPr>
          <p:cNvPr id="32771" name="Picture 6" descr="2921864061_6217576195"/>
          <p:cNvPicPr>
            <a:picLocks noChangeAspect="1" noChangeArrowheads="1"/>
          </p:cNvPicPr>
          <p:nvPr/>
        </p:nvPicPr>
        <p:blipFill>
          <a:blip r:embed="rId2" cstate="print"/>
          <a:srcRect/>
          <a:stretch>
            <a:fillRect/>
          </a:stretch>
        </p:blipFill>
        <p:spPr bwMode="auto">
          <a:xfrm>
            <a:off x="4716463" y="2800350"/>
            <a:ext cx="3597275" cy="3676650"/>
          </a:xfrm>
          <a:prstGeom prst="rect">
            <a:avLst/>
          </a:prstGeom>
          <a:noFill/>
          <a:ln w="9525">
            <a:noFill/>
            <a:miter lim="800000"/>
            <a:headEnd/>
            <a:tailEnd/>
          </a:ln>
        </p:spPr>
      </p:pic>
      <p:sp>
        <p:nvSpPr>
          <p:cNvPr id="11" name="10 Rectángulo"/>
          <p:cNvSpPr/>
          <p:nvPr/>
        </p:nvSpPr>
        <p:spPr>
          <a:xfrm>
            <a:off x="1547813" y="1412875"/>
            <a:ext cx="8326437" cy="523875"/>
          </a:xfrm>
          <a:prstGeom prst="rect">
            <a:avLst/>
          </a:prstGeom>
        </p:spPr>
        <p:txBody>
          <a:bodyPr>
            <a:spAutoFit/>
          </a:bodyPr>
          <a:lstStyle/>
          <a:p>
            <a:pPr>
              <a:defRPr/>
            </a:pPr>
            <a:r>
              <a:rPr lang="es-CR" sz="2800" b="1" dirty="0">
                <a:latin typeface="+mj-lt"/>
                <a:ea typeface="+mj-ea"/>
                <a:cs typeface="+mj-cs"/>
              </a:rPr>
              <a:t>Planificación Estratégica y Proyectos</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684213" y="1557338"/>
            <a:ext cx="8135937" cy="1038225"/>
          </a:xfrm>
        </p:spPr>
        <p:txBody>
          <a:bodyPr/>
          <a:lstStyle/>
          <a:p>
            <a:pPr eaLnBrk="1" hangingPunct="1"/>
            <a:r>
              <a:rPr lang="es-CR" sz="3800" smtClean="0">
                <a:ea typeface="ＭＳ Ｐゴシック" pitchFamily="34" charset="-128"/>
              </a:rPr>
              <a:t>Oficina de Dirección de Proyectos (PMO)</a:t>
            </a:r>
          </a:p>
        </p:txBody>
      </p:sp>
      <p:sp>
        <p:nvSpPr>
          <p:cNvPr id="33795" name="Content Placeholder 2"/>
          <p:cNvSpPr>
            <a:spLocks noGrp="1"/>
          </p:cNvSpPr>
          <p:nvPr>
            <p:ph idx="4294967295"/>
          </p:nvPr>
        </p:nvSpPr>
        <p:spPr>
          <a:xfrm>
            <a:off x="468313" y="2565400"/>
            <a:ext cx="8229600" cy="3990975"/>
          </a:xfrm>
        </p:spPr>
        <p:txBody>
          <a:bodyPr/>
          <a:lstStyle/>
          <a:p>
            <a:pPr algn="just" eaLnBrk="1" hangingPunct="1"/>
            <a:r>
              <a:rPr lang="es-CR" smtClean="0">
                <a:ea typeface="ＭＳ Ｐゴシック" pitchFamily="34" charset="-128"/>
              </a:rPr>
              <a:t>Oficina de Dirección de Proyectos, Oficina de Proyectos, Oficina de Gestión de Proyectos, Oficina de Administración de Proyectos:</a:t>
            </a:r>
          </a:p>
          <a:p>
            <a:pPr lvl="1" algn="just" eaLnBrk="1" hangingPunct="1"/>
            <a:r>
              <a:rPr lang="es-CR" smtClean="0">
                <a:ea typeface="ＭＳ Ｐゴシック" pitchFamily="34" charset="-128"/>
              </a:rPr>
              <a:t>Es un cuerpo organizacional o entidad que tiene asignadas varias responsabilidades relacionadas con la dirección y coordinación centralizada de aquellos proyectos que estén en su dominio.</a:t>
            </a:r>
          </a:p>
          <a:p>
            <a:pPr eaLnBrk="1" hangingPunct="1"/>
            <a:endParaRPr lang="es-CR" smtClean="0">
              <a:ea typeface="ＭＳ Ｐゴシック" pitchFamily="34"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p:cNvSpPr>
            <a:spLocks noGrp="1"/>
          </p:cNvSpPr>
          <p:nvPr>
            <p:ph type="title"/>
          </p:nvPr>
        </p:nvSpPr>
        <p:spPr>
          <a:xfrm>
            <a:off x="468313" y="1196975"/>
            <a:ext cx="8229600" cy="647700"/>
          </a:xfrm>
        </p:spPr>
        <p:txBody>
          <a:bodyPr/>
          <a:lstStyle/>
          <a:p>
            <a:pPr algn="l"/>
            <a:r>
              <a:rPr lang="es-CR" sz="3200" smtClean="0">
                <a:ea typeface="ＭＳ Ｐゴシック" pitchFamily="34" charset="-128"/>
              </a:rPr>
              <a:t>Oficina de Dirección de Proyectos (PMO)</a:t>
            </a:r>
          </a:p>
        </p:txBody>
      </p:sp>
      <p:sp>
        <p:nvSpPr>
          <p:cNvPr id="34819" name="2 Marcador de contenido"/>
          <p:cNvSpPr>
            <a:spLocks noGrp="1"/>
          </p:cNvSpPr>
          <p:nvPr>
            <p:ph idx="1"/>
          </p:nvPr>
        </p:nvSpPr>
        <p:spPr>
          <a:xfrm>
            <a:off x="457200" y="2060575"/>
            <a:ext cx="8229600" cy="3990975"/>
          </a:xfrm>
        </p:spPr>
        <p:txBody>
          <a:bodyPr/>
          <a:lstStyle/>
          <a:p>
            <a:r>
              <a:rPr lang="es-CR" sz="2800" smtClean="0">
                <a:ea typeface="ＭＳ Ｐゴシック" pitchFamily="34" charset="-128"/>
              </a:rPr>
              <a:t>Roles principales:</a:t>
            </a:r>
          </a:p>
          <a:p>
            <a:pPr lvl="1"/>
            <a:r>
              <a:rPr lang="es-CR" sz="2400" smtClean="0">
                <a:ea typeface="ＭＳ Ｐゴシック" pitchFamily="34" charset="-128"/>
              </a:rPr>
              <a:t>Proveer metodologías de dirección de proyectos. </a:t>
            </a:r>
          </a:p>
          <a:p>
            <a:pPr lvl="1"/>
            <a:r>
              <a:rPr lang="es-CR" sz="2400" smtClean="0">
                <a:ea typeface="ＭＳ Ｐゴシック" pitchFamily="34" charset="-128"/>
              </a:rPr>
              <a:t>Dar soporte para gestionar proyectos.</a:t>
            </a:r>
          </a:p>
          <a:p>
            <a:pPr lvl="1"/>
            <a:r>
              <a:rPr lang="es-CR" sz="2400" smtClean="0">
                <a:ea typeface="ＭＳ Ｐゴシック" pitchFamily="34" charset="-128"/>
              </a:rPr>
              <a:t>Asignar directores de proyectos y ser responsable del éxito o fracaso de los proyectos.</a:t>
            </a:r>
          </a:p>
          <a:p>
            <a:r>
              <a:rPr lang="es-CR" sz="2800" smtClean="0">
                <a:ea typeface="ＭＳ Ｐゴシック" pitchFamily="34" charset="-128"/>
              </a:rPr>
              <a:t>Actividades de la PMO:</a:t>
            </a:r>
          </a:p>
          <a:p>
            <a:pPr lvl="1"/>
            <a:r>
              <a:rPr lang="es-CR" sz="2400" smtClean="0">
                <a:ea typeface="ＭＳ Ｐゴシック" pitchFamily="34" charset="-128"/>
              </a:rPr>
              <a:t>Gestionar las interdependencias entre proyectos. </a:t>
            </a:r>
          </a:p>
          <a:p>
            <a:pPr lvl="1"/>
            <a:r>
              <a:rPr lang="es-CR" sz="2400" smtClean="0">
                <a:ea typeface="ＭＳ Ｐゴシック" pitchFamily="34" charset="-128"/>
              </a:rPr>
              <a:t>Proveer lecciones aprendidas a nuevos proyectos. </a:t>
            </a:r>
          </a:p>
          <a:p>
            <a:pPr lvl="1"/>
            <a:r>
              <a:rPr lang="es-CR" sz="2400" smtClean="0">
                <a:ea typeface="ＭＳ Ｐゴシック" pitchFamily="34" charset="-128"/>
              </a:rPr>
              <a:t>Colaborar en la asignación de recursos compartidos. </a:t>
            </a:r>
          </a:p>
          <a:p>
            <a:pPr lvl="1"/>
            <a:r>
              <a:rPr lang="es-CR" sz="2400" smtClean="0">
                <a:ea typeface="ＭＳ Ｐゴシック" pitchFamily="34" charset="-128"/>
              </a:rPr>
              <a:t>Involucrarse en los procesos de inicio del proyecto.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533400" y="1341438"/>
            <a:ext cx="8229600" cy="1143000"/>
          </a:xfrm>
        </p:spPr>
        <p:txBody>
          <a:bodyPr/>
          <a:lstStyle/>
          <a:p>
            <a:pPr eaLnBrk="1" hangingPunct="1"/>
            <a:r>
              <a:rPr lang="es-CR" smtClean="0">
                <a:ea typeface="ＭＳ Ｐゴシック" pitchFamily="34" charset="-128"/>
              </a:rPr>
              <a:t>Interesados</a:t>
            </a:r>
          </a:p>
        </p:txBody>
      </p:sp>
      <p:sp>
        <p:nvSpPr>
          <p:cNvPr id="15364" name="Rectangle 3"/>
          <p:cNvSpPr>
            <a:spLocks noGrp="1" noChangeArrowheads="1"/>
          </p:cNvSpPr>
          <p:nvPr>
            <p:ph type="body" idx="4294967295"/>
          </p:nvPr>
        </p:nvSpPr>
        <p:spPr>
          <a:xfrm>
            <a:off x="468313" y="2781300"/>
            <a:ext cx="8229600" cy="2417763"/>
          </a:xfrm>
        </p:spPr>
        <p:txBody>
          <a:bodyPr/>
          <a:lstStyle/>
          <a:p>
            <a:pPr algn="just" eaLnBrk="1" hangingPunct="1">
              <a:defRPr/>
            </a:pPr>
            <a:r>
              <a:rPr lang="es-CR" dirty="0" smtClean="0">
                <a:cs typeface="+mn-cs"/>
              </a:rPr>
              <a:t>Interesados, partes interesadas, involucrados:</a:t>
            </a:r>
          </a:p>
          <a:p>
            <a:pPr lvl="1" algn="just" eaLnBrk="1" hangingPunct="1">
              <a:defRPr/>
            </a:pPr>
            <a:r>
              <a:rPr lang="es-CR" dirty="0" smtClean="0"/>
              <a:t>Personas u organizaciones cuyos intereses se pueden ver afectados de forma positiva o negativa por el proyecto. (</a:t>
            </a:r>
            <a:r>
              <a:rPr lang="es-CR" dirty="0" err="1" smtClean="0"/>
              <a:t>Stakeholders</a:t>
            </a:r>
            <a:r>
              <a:rPr lang="es-CR" dirty="0" smtClean="0"/>
              <a:t>)</a:t>
            </a:r>
          </a:p>
          <a:p>
            <a:pPr marL="0" indent="0" eaLnBrk="1" hangingPunct="1">
              <a:buFont typeface="Arial" charset="0"/>
              <a:buNone/>
              <a:defRPr/>
            </a:pPr>
            <a:endParaRPr lang="es-CR" dirty="0" smtClean="0">
              <a:cs typeface="+mn-cs"/>
            </a:endParaRPr>
          </a:p>
          <a:p>
            <a:pPr eaLnBrk="1" hangingPunct="1">
              <a:defRPr/>
            </a:pPr>
            <a:endParaRPr lang="es-CR" dirty="0" smtClean="0">
              <a:cs typeface="+mn-cs"/>
            </a:endParaRPr>
          </a:p>
          <a:p>
            <a:pPr eaLnBrk="1" hangingPunct="1">
              <a:defRPr/>
            </a:pPr>
            <a:endParaRPr lang="es-CR" dirty="0" smtClean="0">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323850" y="1341438"/>
            <a:ext cx="8229600" cy="1143000"/>
          </a:xfrm>
        </p:spPr>
        <p:txBody>
          <a:bodyPr/>
          <a:lstStyle/>
          <a:p>
            <a:pPr eaLnBrk="1" hangingPunct="1"/>
            <a:r>
              <a:rPr lang="en-US" smtClean="0">
                <a:ea typeface="ＭＳ Ｐゴシック" pitchFamily="34" charset="-128"/>
              </a:rPr>
              <a:t>Gestión de los Interesados</a:t>
            </a:r>
          </a:p>
        </p:txBody>
      </p:sp>
      <p:sp>
        <p:nvSpPr>
          <p:cNvPr id="36867" name="Content Placeholder 2"/>
          <p:cNvSpPr>
            <a:spLocks noGrp="1"/>
          </p:cNvSpPr>
          <p:nvPr>
            <p:ph idx="4294967295"/>
          </p:nvPr>
        </p:nvSpPr>
        <p:spPr>
          <a:xfrm>
            <a:off x="468313" y="2781300"/>
            <a:ext cx="8229600" cy="3090863"/>
          </a:xfrm>
        </p:spPr>
        <p:txBody>
          <a:bodyPr/>
          <a:lstStyle/>
          <a:p>
            <a:pPr algn="just" eaLnBrk="1" hangingPunct="1"/>
            <a:r>
              <a:rPr lang="en-US" smtClean="0">
                <a:ea typeface="ＭＳ Ｐゴシック" pitchFamily="34" charset="-128"/>
              </a:rPr>
              <a:t>Gestión de los interesados es el proceso de dirigir/administrar las expectativas de cualquiera que tenga un interés en el proyecto o que pueda ser afectados por sus entregables o salidas.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title"/>
          </p:nvPr>
        </p:nvSpPr>
        <p:spPr>
          <a:xfrm>
            <a:off x="468313" y="1628775"/>
            <a:ext cx="8229600" cy="1008063"/>
          </a:xfrm>
        </p:spPr>
        <p:txBody>
          <a:bodyPr/>
          <a:lstStyle/>
          <a:p>
            <a:r>
              <a:rPr lang="es-CR" smtClean="0">
                <a:ea typeface="ＭＳ Ｐゴシック" pitchFamily="34" charset="-128"/>
              </a:rPr>
              <a:t>Gestión de los Interesados</a:t>
            </a:r>
          </a:p>
        </p:txBody>
      </p:sp>
      <p:sp>
        <p:nvSpPr>
          <p:cNvPr id="37891" name="2 Marcador de contenido"/>
          <p:cNvSpPr>
            <a:spLocks noGrp="1"/>
          </p:cNvSpPr>
          <p:nvPr>
            <p:ph idx="1"/>
          </p:nvPr>
        </p:nvSpPr>
        <p:spPr>
          <a:xfrm>
            <a:off x="468313" y="2708275"/>
            <a:ext cx="8229600" cy="3200400"/>
          </a:xfrm>
        </p:spPr>
        <p:txBody>
          <a:bodyPr/>
          <a:lstStyle/>
          <a:p>
            <a:r>
              <a:rPr lang="es-CR" sz="2800" b="1" smtClean="0">
                <a:ea typeface="ＭＳ Ｐゴシック" pitchFamily="34" charset="-128"/>
              </a:rPr>
              <a:t>Identificarlos </a:t>
            </a:r>
          </a:p>
          <a:p>
            <a:r>
              <a:rPr lang="es-CR" sz="2800" smtClean="0">
                <a:ea typeface="ＭＳ Ｐゴシック" pitchFamily="34" charset="-128"/>
              </a:rPr>
              <a:t>Determinar sus </a:t>
            </a:r>
            <a:r>
              <a:rPr lang="es-CR" sz="2800" b="1" smtClean="0">
                <a:ea typeface="ＭＳ Ｐゴシック" pitchFamily="34" charset="-128"/>
              </a:rPr>
              <a:t>necesidades y expectativas</a:t>
            </a:r>
          </a:p>
          <a:p>
            <a:r>
              <a:rPr lang="es-CR" sz="2800" b="1" smtClean="0">
                <a:ea typeface="ＭＳ Ｐゴシック" pitchFamily="34" charset="-128"/>
              </a:rPr>
              <a:t>Comunicarse con ellos </a:t>
            </a:r>
          </a:p>
          <a:p>
            <a:r>
              <a:rPr lang="es-CR" sz="2800" b="1" smtClean="0">
                <a:ea typeface="ＭＳ Ｐゴシック" pitchFamily="34" charset="-128"/>
              </a:rPr>
              <a:t> Gestionar su influencia </a:t>
            </a:r>
            <a:r>
              <a:rPr lang="es-CR" sz="2800" smtClean="0">
                <a:ea typeface="ＭＳ Ｐゴシック" pitchFamily="34" charset="-128"/>
              </a:rPr>
              <a:t>en relación con sus requisitos </a:t>
            </a:r>
          </a:p>
          <a:p>
            <a:endParaRPr lang="es-CR" sz="2800" b="1" smtClean="0">
              <a:ea typeface="ＭＳ Ｐゴシック" pitchFamily="34" charset="-128"/>
            </a:endParaRPr>
          </a:p>
          <a:p>
            <a:endParaRPr lang="es-CR" sz="2800" b="1" smtClean="0">
              <a:ea typeface="ＭＳ Ｐゴシック" pitchFamily="34" charset="-128"/>
            </a:endParaRPr>
          </a:p>
          <a:p>
            <a:endParaRPr lang="es-CR" sz="2800" b="1" smtClean="0">
              <a:ea typeface="ＭＳ Ｐゴシック" pitchFamily="34" charset="-128"/>
            </a:endParaRPr>
          </a:p>
          <a:p>
            <a:endParaRPr lang="es-CR" sz="2800" smtClean="0">
              <a:ea typeface="ＭＳ Ｐゴシック"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2"/>
          <p:cNvPicPr>
            <a:picLocks noChangeAspect="1" noChangeArrowheads="1"/>
          </p:cNvPicPr>
          <p:nvPr/>
        </p:nvPicPr>
        <p:blipFill>
          <a:blip r:embed="rId2" cstate="print"/>
          <a:srcRect/>
          <a:stretch>
            <a:fillRect/>
          </a:stretch>
        </p:blipFill>
        <p:spPr bwMode="auto">
          <a:xfrm>
            <a:off x="314325" y="2935288"/>
            <a:ext cx="8677275" cy="3519487"/>
          </a:xfrm>
          <a:prstGeom prst="rect">
            <a:avLst/>
          </a:prstGeom>
          <a:noFill/>
          <a:ln w="9525" algn="ctr">
            <a:noFill/>
            <a:miter lim="800000"/>
            <a:headEnd/>
            <a:tailEnd/>
          </a:ln>
        </p:spPr>
      </p:pic>
      <p:sp>
        <p:nvSpPr>
          <p:cNvPr id="8" name="7 Rectángulo"/>
          <p:cNvSpPr/>
          <p:nvPr/>
        </p:nvSpPr>
        <p:spPr>
          <a:xfrm>
            <a:off x="395288" y="1700213"/>
            <a:ext cx="7993062" cy="954087"/>
          </a:xfrm>
          <a:prstGeom prst="rect">
            <a:avLst/>
          </a:prstGeom>
        </p:spPr>
        <p:txBody>
          <a:bodyPr>
            <a:spAutoFit/>
          </a:bodyPr>
          <a:lstStyle/>
          <a:p>
            <a:pPr algn="just">
              <a:defRPr/>
            </a:pPr>
            <a:r>
              <a:rPr lang="es-CR" sz="2800" b="1" dirty="0">
                <a:latin typeface="+mj-lt"/>
                <a:ea typeface="+mj-ea"/>
                <a:cs typeface="+mj-cs"/>
              </a:rPr>
              <a:t>Influencia de los Interesados, Riesgos, Incertidumbre, Costo de los Cambios</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28575" y="1052513"/>
            <a:ext cx="8229600" cy="1143000"/>
          </a:xfrm>
        </p:spPr>
        <p:txBody>
          <a:bodyPr/>
          <a:lstStyle/>
          <a:p>
            <a:pPr eaLnBrk="1" hangingPunct="1"/>
            <a:r>
              <a:rPr lang="es-CR" smtClean="0">
                <a:ea typeface="ＭＳ Ｐゴシック" pitchFamily="34" charset="-128"/>
              </a:rPr>
              <a:t>Estructura de la Organización</a:t>
            </a:r>
          </a:p>
        </p:txBody>
      </p:sp>
      <p:sp>
        <p:nvSpPr>
          <p:cNvPr id="39939" name="Content Placeholder 2"/>
          <p:cNvSpPr>
            <a:spLocks noGrp="1"/>
          </p:cNvSpPr>
          <p:nvPr>
            <p:ph idx="4294967295"/>
          </p:nvPr>
        </p:nvSpPr>
        <p:spPr>
          <a:xfrm>
            <a:off x="457200" y="2457450"/>
            <a:ext cx="8229600" cy="3924300"/>
          </a:xfrm>
        </p:spPr>
        <p:txBody>
          <a:bodyPr/>
          <a:lstStyle/>
          <a:p>
            <a:pPr algn="just" eaLnBrk="1" hangingPunct="1"/>
            <a:r>
              <a:rPr lang="es-CR" sz="2800" smtClean="0">
                <a:ea typeface="ＭＳ Ｐゴシック" pitchFamily="34" charset="-128"/>
              </a:rPr>
              <a:t>Estructura de la organización:</a:t>
            </a:r>
          </a:p>
          <a:p>
            <a:pPr lvl="1" algn="just" eaLnBrk="1" hangingPunct="1"/>
            <a:r>
              <a:rPr lang="es-CR" sz="2400" smtClean="0">
                <a:ea typeface="ＭＳ Ｐゴシック" pitchFamily="34" charset="-128"/>
              </a:rPr>
              <a:t>Es el plan para la organización sistemática del trabajo, compuesta por funciones, relaciones, responsabilidades, niveles de autoridad y comunicación de los individuos en cada departamento.</a:t>
            </a:r>
          </a:p>
          <a:p>
            <a:pPr algn="just" eaLnBrk="1" hangingPunct="1"/>
            <a:r>
              <a:rPr lang="es-CR" sz="2800" smtClean="0">
                <a:ea typeface="ＭＳ Ｐゴシック" pitchFamily="34" charset="-128"/>
              </a:rPr>
              <a:t>Existen tres tipos:</a:t>
            </a:r>
          </a:p>
          <a:p>
            <a:pPr lvl="1" algn="just" eaLnBrk="1" hangingPunct="1"/>
            <a:r>
              <a:rPr lang="es-CR" sz="2400" smtClean="0">
                <a:ea typeface="ＭＳ Ｐゴシック" pitchFamily="34" charset="-128"/>
              </a:rPr>
              <a:t>Orientada a proyectos</a:t>
            </a:r>
          </a:p>
          <a:p>
            <a:pPr lvl="1" algn="just" eaLnBrk="1" hangingPunct="1"/>
            <a:r>
              <a:rPr lang="es-CR" sz="2400" smtClean="0">
                <a:ea typeface="ＭＳ Ｐゴシック" pitchFamily="34" charset="-128"/>
              </a:rPr>
              <a:t>Funcional </a:t>
            </a:r>
          </a:p>
          <a:p>
            <a:pPr lvl="1" algn="just" eaLnBrk="1" hangingPunct="1"/>
            <a:r>
              <a:rPr lang="es-CR" sz="2400" smtClean="0">
                <a:ea typeface="ＭＳ Ｐゴシック" pitchFamily="34" charset="-128"/>
              </a:rPr>
              <a:t>Matricial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31750" y="1341438"/>
            <a:ext cx="8229600" cy="1143000"/>
          </a:xfrm>
        </p:spPr>
        <p:txBody>
          <a:bodyPr/>
          <a:lstStyle/>
          <a:p>
            <a:pPr eaLnBrk="1" hangingPunct="1"/>
            <a:r>
              <a:rPr lang="en-US" smtClean="0">
                <a:ea typeface="ＭＳ Ｐゴシック" pitchFamily="34" charset="-128"/>
              </a:rPr>
              <a:t>Organización Funcional </a:t>
            </a:r>
          </a:p>
        </p:txBody>
      </p:sp>
      <p:sp>
        <p:nvSpPr>
          <p:cNvPr id="40963" name="Content Placeholder 2"/>
          <p:cNvSpPr>
            <a:spLocks noGrp="1"/>
          </p:cNvSpPr>
          <p:nvPr>
            <p:ph idx="4294967295"/>
          </p:nvPr>
        </p:nvSpPr>
        <p:spPr>
          <a:xfrm>
            <a:off x="539750" y="2708275"/>
            <a:ext cx="8229600" cy="3200400"/>
          </a:xfrm>
        </p:spPr>
        <p:txBody>
          <a:bodyPr/>
          <a:lstStyle/>
          <a:p>
            <a:pPr algn="just" eaLnBrk="1" hangingPunct="1"/>
            <a:r>
              <a:rPr lang="en-US" smtClean="0">
                <a:ea typeface="ＭＳ Ｐゴシック" pitchFamily="34" charset="-128"/>
              </a:rPr>
              <a:t>Una organización funcional es una organización jerárquica donde cada colaborador tiene un superior claramente definido, y el personal está agrupado por áreas de especialización y dirigido por una persona con experiencia en dicha área.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t="6506"/>
          <a:stretch>
            <a:fillRect/>
          </a:stretch>
        </p:blipFill>
        <p:spPr bwMode="auto">
          <a:xfrm>
            <a:off x="2700338" y="2574925"/>
            <a:ext cx="6342062" cy="3649663"/>
          </a:xfrm>
          <a:prstGeom prst="rect">
            <a:avLst/>
          </a:prstGeom>
          <a:noFill/>
          <a:ln w="9525">
            <a:noFill/>
            <a:miter lim="800000"/>
            <a:headEnd/>
            <a:tailEnd/>
          </a:ln>
        </p:spPr>
      </p:pic>
      <p:sp>
        <p:nvSpPr>
          <p:cNvPr id="5" name="4 Rectángulo"/>
          <p:cNvSpPr/>
          <p:nvPr/>
        </p:nvSpPr>
        <p:spPr>
          <a:xfrm>
            <a:off x="107950" y="1628775"/>
            <a:ext cx="8856663" cy="1384300"/>
          </a:xfrm>
          <a:prstGeom prst="rect">
            <a:avLst/>
          </a:prstGeom>
        </p:spPr>
        <p:txBody>
          <a:bodyPr>
            <a:spAutoFit/>
          </a:bodyPr>
          <a:lstStyle/>
          <a:p>
            <a:pPr algn="just">
              <a:defRPr/>
            </a:pPr>
            <a:r>
              <a:rPr lang="es-CR" sz="2800" b="1" dirty="0">
                <a:latin typeface="+mj-lt"/>
                <a:ea typeface="+mj-ea"/>
                <a:cs typeface="+mj-cs"/>
              </a:rPr>
              <a:t>Estructuras Organizacionales de Aquellas Organizaciones que Desarrollan Proyectos</a:t>
            </a:r>
          </a:p>
          <a:p>
            <a:pPr>
              <a:defRPr/>
            </a:pPr>
            <a:endParaRPr lang="es-CR" sz="2800" b="1" dirty="0">
              <a:latin typeface="+mj-lt"/>
              <a:ea typeface="+mj-ea"/>
              <a:cs typeface="+mj-cs"/>
            </a:endParaRPr>
          </a:p>
        </p:txBody>
      </p:sp>
      <p:sp>
        <p:nvSpPr>
          <p:cNvPr id="6" name="5 Rectángulo"/>
          <p:cNvSpPr/>
          <p:nvPr/>
        </p:nvSpPr>
        <p:spPr>
          <a:xfrm>
            <a:off x="7019925" y="6264275"/>
            <a:ext cx="1593850" cy="338138"/>
          </a:xfrm>
          <a:prstGeom prst="rect">
            <a:avLst/>
          </a:prstGeom>
        </p:spPr>
        <p:txBody>
          <a:bodyPr>
            <a:spAutoFit/>
          </a:bodyPr>
          <a:lstStyle/>
          <a:p>
            <a:pPr algn="just">
              <a:defRPr/>
            </a:pPr>
            <a:r>
              <a:rPr lang="es-CR" sz="1600" b="1" dirty="0">
                <a:latin typeface="+mj-lt"/>
                <a:ea typeface="+mj-ea"/>
                <a:cs typeface="+mj-cs"/>
              </a:rPr>
              <a:t>(Lledó, 2013)</a:t>
            </a:r>
            <a:endParaRPr lang="es-CR" sz="2800" b="1" dirty="0">
              <a:latin typeface="+mj-lt"/>
              <a:ea typeface="+mj-ea"/>
              <a:cs typeface="+mj-cs"/>
            </a:endParaRPr>
          </a:p>
        </p:txBody>
      </p:sp>
      <p:sp>
        <p:nvSpPr>
          <p:cNvPr id="7" name="6 Rectángulo"/>
          <p:cNvSpPr/>
          <p:nvPr/>
        </p:nvSpPr>
        <p:spPr>
          <a:xfrm>
            <a:off x="565150" y="4351338"/>
            <a:ext cx="4572000" cy="862012"/>
          </a:xfrm>
          <a:prstGeom prst="rect">
            <a:avLst/>
          </a:prstGeom>
        </p:spPr>
        <p:txBody>
          <a:bodyPr>
            <a:spAutoFit/>
          </a:bodyPr>
          <a:lstStyle/>
          <a:p>
            <a:pPr>
              <a:defRPr/>
            </a:pPr>
            <a:r>
              <a:rPr lang="es-CR" sz="3200" b="1" dirty="0">
                <a:latin typeface="+mj-lt"/>
              </a:rPr>
              <a:t>FUNCIONAL</a:t>
            </a:r>
            <a:r>
              <a:rPr lang="es-CR" b="1" dirty="0">
                <a:latin typeface="+mj-lt"/>
              </a:rPr>
              <a:t/>
            </a:r>
            <a:br>
              <a:rPr lang="es-CR" b="1" dirty="0">
                <a:latin typeface="+mj-lt"/>
              </a:rPr>
            </a:br>
            <a:endParaRPr lang="es-CR" dirty="0">
              <a:latin typeface="+mj-lt"/>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p:txBody>
          <a:bodyPr/>
          <a:lstStyle/>
          <a:p>
            <a:r>
              <a:rPr lang="es-CR" smtClean="0">
                <a:ea typeface="ＭＳ Ｐゴシック" pitchFamily="34" charset="-128"/>
              </a:rPr>
              <a:t>Distribución del Examen de certificación (y de grado)</a:t>
            </a:r>
          </a:p>
        </p:txBody>
      </p:sp>
      <p:sp>
        <p:nvSpPr>
          <p:cNvPr id="15363" name="2 Marcador de contenido"/>
          <p:cNvSpPr>
            <a:spLocks noGrp="1"/>
          </p:cNvSpPr>
          <p:nvPr>
            <p:ph idx="1"/>
          </p:nvPr>
        </p:nvSpPr>
        <p:spPr>
          <a:xfrm>
            <a:off x="468313" y="2420938"/>
            <a:ext cx="8229600" cy="3990975"/>
          </a:xfrm>
        </p:spPr>
        <p:txBody>
          <a:bodyPr/>
          <a:lstStyle/>
          <a:p>
            <a:r>
              <a:rPr lang="es-CR" sz="2800" smtClean="0">
                <a:ea typeface="ＭＳ Ｐゴシック" pitchFamily="34" charset="-128"/>
              </a:rPr>
              <a:t>Las 200 preguntas se distribuyen entre los 5 grupos de procesos y algunas preguntas están enfocadas en la responsabilidad profesional.</a:t>
            </a:r>
          </a:p>
          <a:p>
            <a:r>
              <a:rPr lang="es-CR" sz="2800" smtClean="0">
                <a:ea typeface="ＭＳ Ｐゴシック" pitchFamily="34" charset="-128"/>
              </a:rPr>
              <a:t>Inicio				13%</a:t>
            </a:r>
          </a:p>
          <a:p>
            <a:r>
              <a:rPr lang="es-CR" sz="2800" smtClean="0">
                <a:ea typeface="ＭＳ Ｐゴシック" pitchFamily="34" charset="-128"/>
              </a:rPr>
              <a:t>Planificación 			24%</a:t>
            </a:r>
          </a:p>
          <a:p>
            <a:r>
              <a:rPr lang="es-CR" sz="2800" smtClean="0">
                <a:ea typeface="ＭＳ Ｐゴシック" pitchFamily="34" charset="-128"/>
              </a:rPr>
              <a:t>Ejecución 				30%</a:t>
            </a:r>
          </a:p>
          <a:p>
            <a:r>
              <a:rPr lang="es-CR" sz="2800" smtClean="0">
                <a:ea typeface="ＭＳ Ｐゴシック" pitchFamily="34" charset="-128"/>
              </a:rPr>
              <a:t>Seguimiento y Control		25%</a:t>
            </a:r>
          </a:p>
          <a:p>
            <a:r>
              <a:rPr lang="es-CR" sz="2800" smtClean="0">
                <a:ea typeface="ＭＳ Ｐゴシック" pitchFamily="34" charset="-128"/>
              </a:rPr>
              <a:t>Cierre 				8%</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22225" y="1844675"/>
            <a:ext cx="8229600" cy="1143000"/>
          </a:xfrm>
        </p:spPr>
        <p:txBody>
          <a:bodyPr/>
          <a:lstStyle/>
          <a:p>
            <a:pPr eaLnBrk="1" hangingPunct="1"/>
            <a:r>
              <a:rPr lang="en-US" smtClean="0">
                <a:ea typeface="ＭＳ Ｐゴシック" pitchFamily="34" charset="-128"/>
              </a:rPr>
              <a:t>Organización Proyectizada</a:t>
            </a:r>
          </a:p>
        </p:txBody>
      </p:sp>
      <p:sp>
        <p:nvSpPr>
          <p:cNvPr id="43011" name="Content Placeholder 2"/>
          <p:cNvSpPr>
            <a:spLocks noGrp="1"/>
          </p:cNvSpPr>
          <p:nvPr>
            <p:ph idx="4294967295"/>
          </p:nvPr>
        </p:nvSpPr>
        <p:spPr>
          <a:xfrm>
            <a:off x="533400" y="3068638"/>
            <a:ext cx="8229600" cy="2911475"/>
          </a:xfrm>
        </p:spPr>
        <p:txBody>
          <a:bodyPr/>
          <a:lstStyle/>
          <a:p>
            <a:pPr algn="just" eaLnBrk="1" hangingPunct="1"/>
            <a:r>
              <a:rPr lang="en-US" smtClean="0">
                <a:ea typeface="ＭＳ Ｐゴシック" pitchFamily="34" charset="-128"/>
              </a:rPr>
              <a:t>Una organización proyectizada es cualquier estructura organizacional en la cual el director de proyecto tiene autoridad total para asignar prioridades, aplicar recursos, y dirigir el trabajo de las personas asignadas al proyecto.</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t="426" b="-2"/>
          <a:stretch>
            <a:fillRect/>
          </a:stretch>
        </p:blipFill>
        <p:spPr bwMode="auto">
          <a:xfrm>
            <a:off x="3563938" y="2320925"/>
            <a:ext cx="5562600" cy="4071938"/>
          </a:xfrm>
          <a:prstGeom prst="rect">
            <a:avLst/>
          </a:prstGeom>
          <a:noFill/>
          <a:ln w="9525">
            <a:noFill/>
            <a:miter lim="800000"/>
            <a:headEnd/>
            <a:tailEnd/>
          </a:ln>
        </p:spPr>
      </p:pic>
      <p:sp>
        <p:nvSpPr>
          <p:cNvPr id="5" name="4 Rectángulo"/>
          <p:cNvSpPr/>
          <p:nvPr/>
        </p:nvSpPr>
        <p:spPr>
          <a:xfrm>
            <a:off x="107950" y="1628775"/>
            <a:ext cx="8856663" cy="1384300"/>
          </a:xfrm>
          <a:prstGeom prst="rect">
            <a:avLst/>
          </a:prstGeom>
        </p:spPr>
        <p:txBody>
          <a:bodyPr>
            <a:spAutoFit/>
          </a:bodyPr>
          <a:lstStyle/>
          <a:p>
            <a:pPr algn="just">
              <a:defRPr/>
            </a:pPr>
            <a:r>
              <a:rPr lang="es-CR" sz="2800" b="1" dirty="0">
                <a:latin typeface="+mj-lt"/>
                <a:ea typeface="+mj-ea"/>
                <a:cs typeface="+mj-cs"/>
              </a:rPr>
              <a:t>Estructuras Organizacionales de Aquellas Organizaciones que Desarrollan Proyectos</a:t>
            </a:r>
          </a:p>
          <a:p>
            <a:pPr>
              <a:defRPr/>
            </a:pPr>
            <a:endParaRPr lang="es-CR" sz="2800" b="1" dirty="0">
              <a:latin typeface="+mj-lt"/>
              <a:ea typeface="+mj-ea"/>
              <a:cs typeface="+mj-cs"/>
            </a:endParaRPr>
          </a:p>
        </p:txBody>
      </p:sp>
      <p:sp>
        <p:nvSpPr>
          <p:cNvPr id="6" name="5 Rectángulo"/>
          <p:cNvSpPr/>
          <p:nvPr/>
        </p:nvSpPr>
        <p:spPr>
          <a:xfrm>
            <a:off x="323850" y="4348163"/>
            <a:ext cx="4572000" cy="862012"/>
          </a:xfrm>
          <a:prstGeom prst="rect">
            <a:avLst/>
          </a:prstGeom>
        </p:spPr>
        <p:txBody>
          <a:bodyPr>
            <a:spAutoFit/>
          </a:bodyPr>
          <a:lstStyle/>
          <a:p>
            <a:pPr>
              <a:defRPr/>
            </a:pPr>
            <a:r>
              <a:rPr lang="es-CR" sz="3200" b="1" dirty="0">
                <a:latin typeface="+mj-lt"/>
              </a:rPr>
              <a:t>PROYECTIZADA</a:t>
            </a:r>
            <a:r>
              <a:rPr lang="es-CR" b="1" dirty="0">
                <a:latin typeface="+mj-lt"/>
              </a:rPr>
              <a:t/>
            </a:r>
            <a:br>
              <a:rPr lang="es-CR" b="1" dirty="0">
                <a:latin typeface="+mj-lt"/>
              </a:rPr>
            </a:br>
            <a:endParaRPr lang="es-CR" dirty="0">
              <a:latin typeface="+mj-lt"/>
            </a:endParaRPr>
          </a:p>
        </p:txBody>
      </p:sp>
      <p:pic>
        <p:nvPicPr>
          <p:cNvPr id="44037" name="Picture 8"/>
          <p:cNvPicPr>
            <a:picLocks noChangeAspect="1" noChangeArrowheads="1"/>
          </p:cNvPicPr>
          <p:nvPr/>
        </p:nvPicPr>
        <p:blipFill>
          <a:blip r:embed="rId3" cstate="print"/>
          <a:srcRect/>
          <a:stretch>
            <a:fillRect/>
          </a:stretch>
        </p:blipFill>
        <p:spPr bwMode="auto">
          <a:xfrm>
            <a:off x="7019925" y="6308725"/>
            <a:ext cx="1627188" cy="4333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835150" y="1412875"/>
            <a:ext cx="8856663" cy="1077913"/>
          </a:xfrm>
          <a:prstGeom prst="rect">
            <a:avLst/>
          </a:prstGeom>
        </p:spPr>
        <p:txBody>
          <a:bodyPr>
            <a:spAutoFit/>
          </a:bodyPr>
          <a:lstStyle/>
          <a:p>
            <a:pPr algn="just">
              <a:defRPr/>
            </a:pPr>
            <a:r>
              <a:rPr lang="es-CR" sz="3600" dirty="0">
                <a:latin typeface="+mj-lt"/>
                <a:ea typeface="+mj-ea"/>
                <a:cs typeface="+mj-cs"/>
              </a:rPr>
              <a:t>Organización Matricial </a:t>
            </a:r>
          </a:p>
          <a:p>
            <a:pPr>
              <a:defRPr/>
            </a:pPr>
            <a:endParaRPr lang="es-CR" sz="2800" b="1" dirty="0">
              <a:latin typeface="+mj-lt"/>
              <a:ea typeface="+mj-ea"/>
              <a:cs typeface="+mj-cs"/>
            </a:endParaRPr>
          </a:p>
        </p:txBody>
      </p:sp>
      <p:sp>
        <p:nvSpPr>
          <p:cNvPr id="5" name="4 Rectángulo"/>
          <p:cNvSpPr/>
          <p:nvPr/>
        </p:nvSpPr>
        <p:spPr>
          <a:xfrm>
            <a:off x="350838" y="2303463"/>
            <a:ext cx="8208962" cy="3108325"/>
          </a:xfrm>
          <a:prstGeom prst="rect">
            <a:avLst/>
          </a:prstGeom>
        </p:spPr>
        <p:txBody>
          <a:bodyPr>
            <a:spAutoFit/>
          </a:bodyPr>
          <a:lstStyle/>
          <a:p>
            <a:pPr marL="514350" indent="-514350" algn="just">
              <a:buFont typeface="Arial" pitchFamily="34" charset="0"/>
              <a:buChar char="•"/>
              <a:defRPr/>
            </a:pPr>
            <a:r>
              <a:rPr lang="es-CR" sz="2800" dirty="0">
                <a:latin typeface="+mj-lt"/>
              </a:rPr>
              <a:t>Existe matricial fuerte, débil y equilibrada. </a:t>
            </a:r>
          </a:p>
          <a:p>
            <a:pPr marL="514350" indent="-514350" algn="just">
              <a:buFont typeface="Arial" pitchFamily="34" charset="0"/>
              <a:buChar char="•"/>
              <a:defRPr/>
            </a:pPr>
            <a:r>
              <a:rPr lang="es-CR" sz="2800" dirty="0">
                <a:latin typeface="+mj-lt"/>
              </a:rPr>
              <a:t>Hay dos jefes, uno con más poder que el otro.</a:t>
            </a:r>
          </a:p>
          <a:p>
            <a:pPr marL="514350" indent="-514350" algn="just">
              <a:buFont typeface="Arial" pitchFamily="34" charset="0"/>
              <a:buChar char="•"/>
              <a:defRPr/>
            </a:pPr>
            <a:r>
              <a:rPr lang="es-CR" sz="2800" dirty="0">
                <a:latin typeface="+mj-lt"/>
              </a:rPr>
              <a:t>En la primera el poder recae en el director de proyecto.</a:t>
            </a:r>
          </a:p>
          <a:p>
            <a:pPr marL="514350" indent="-514350" algn="just">
              <a:buFont typeface="Arial" pitchFamily="34" charset="0"/>
              <a:buChar char="•"/>
              <a:defRPr/>
            </a:pPr>
            <a:r>
              <a:rPr lang="es-CR" sz="2800" dirty="0">
                <a:latin typeface="+mj-lt"/>
              </a:rPr>
              <a:t>En la segunda el poder recae en el gerente funcional.</a:t>
            </a:r>
          </a:p>
          <a:p>
            <a:pPr marL="514350" indent="-514350" algn="just">
              <a:buFont typeface="Arial" pitchFamily="34" charset="0"/>
              <a:buChar char="•"/>
              <a:defRPr/>
            </a:pPr>
            <a:r>
              <a:rPr lang="es-CR" sz="2800" dirty="0">
                <a:latin typeface="+mj-lt"/>
              </a:rPr>
              <a:t>En la última, ambos se comparten el poder.</a:t>
            </a:r>
            <a:endParaRPr lang="es-CR" sz="2800" dirty="0">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2589213" y="2182813"/>
            <a:ext cx="6351587" cy="3983037"/>
          </a:xfrm>
          <a:prstGeom prst="rect">
            <a:avLst/>
          </a:prstGeom>
          <a:noFill/>
          <a:ln w="9525">
            <a:noFill/>
            <a:miter lim="800000"/>
            <a:headEnd/>
            <a:tailEnd/>
          </a:ln>
        </p:spPr>
      </p:pic>
      <p:sp>
        <p:nvSpPr>
          <p:cNvPr id="5" name="4 Rectángulo"/>
          <p:cNvSpPr/>
          <p:nvPr/>
        </p:nvSpPr>
        <p:spPr>
          <a:xfrm>
            <a:off x="107950" y="1628775"/>
            <a:ext cx="8856663" cy="1384300"/>
          </a:xfrm>
          <a:prstGeom prst="rect">
            <a:avLst/>
          </a:prstGeom>
        </p:spPr>
        <p:txBody>
          <a:bodyPr>
            <a:spAutoFit/>
          </a:bodyPr>
          <a:lstStyle/>
          <a:p>
            <a:pPr algn="just">
              <a:defRPr/>
            </a:pPr>
            <a:r>
              <a:rPr lang="es-CR" sz="2800" b="1" dirty="0">
                <a:latin typeface="+mj-lt"/>
                <a:ea typeface="+mj-ea"/>
                <a:cs typeface="+mj-cs"/>
              </a:rPr>
              <a:t>Estructuras Organizacionales de Aquellas Organizaciones que Desarrollan Proyectos</a:t>
            </a:r>
          </a:p>
          <a:p>
            <a:pPr>
              <a:defRPr/>
            </a:pPr>
            <a:endParaRPr lang="es-CR" sz="2800" b="1" dirty="0">
              <a:latin typeface="+mj-lt"/>
              <a:ea typeface="+mj-ea"/>
              <a:cs typeface="+mj-cs"/>
            </a:endParaRPr>
          </a:p>
        </p:txBody>
      </p:sp>
      <p:sp>
        <p:nvSpPr>
          <p:cNvPr id="7" name="6 Rectángulo"/>
          <p:cNvSpPr/>
          <p:nvPr/>
        </p:nvSpPr>
        <p:spPr>
          <a:xfrm>
            <a:off x="323850" y="4348163"/>
            <a:ext cx="4572000" cy="862012"/>
          </a:xfrm>
          <a:prstGeom prst="rect">
            <a:avLst/>
          </a:prstGeom>
        </p:spPr>
        <p:txBody>
          <a:bodyPr>
            <a:spAutoFit/>
          </a:bodyPr>
          <a:lstStyle/>
          <a:p>
            <a:pPr>
              <a:defRPr/>
            </a:pPr>
            <a:r>
              <a:rPr lang="es-CR" sz="3200" b="1" dirty="0">
                <a:latin typeface="+mj-lt"/>
              </a:rPr>
              <a:t>MATRICIAL</a:t>
            </a:r>
            <a:r>
              <a:rPr lang="es-CR" b="1" dirty="0">
                <a:latin typeface="+mj-lt"/>
              </a:rPr>
              <a:t/>
            </a:r>
            <a:br>
              <a:rPr lang="es-CR" b="1" dirty="0">
                <a:latin typeface="+mj-lt"/>
              </a:rPr>
            </a:br>
            <a:endParaRPr lang="es-CR" dirty="0">
              <a:latin typeface="+mj-lt"/>
            </a:endParaRPr>
          </a:p>
        </p:txBody>
      </p:sp>
      <p:pic>
        <p:nvPicPr>
          <p:cNvPr id="46085" name="Picture 8"/>
          <p:cNvPicPr>
            <a:picLocks noChangeAspect="1" noChangeArrowheads="1"/>
          </p:cNvPicPr>
          <p:nvPr/>
        </p:nvPicPr>
        <p:blipFill>
          <a:blip r:embed="rId3" cstate="print"/>
          <a:srcRect/>
          <a:stretch>
            <a:fillRect/>
          </a:stretch>
        </p:blipFill>
        <p:spPr bwMode="auto">
          <a:xfrm>
            <a:off x="6564313" y="6291263"/>
            <a:ext cx="1627187" cy="43338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395288" y="1916113"/>
            <a:ext cx="8048625" cy="1143000"/>
          </a:xfrm>
        </p:spPr>
        <p:txBody>
          <a:bodyPr/>
          <a:lstStyle/>
          <a:p>
            <a:pPr eaLnBrk="1" hangingPunct="1"/>
            <a:r>
              <a:rPr lang="en-US" smtClean="0">
                <a:ea typeface="ＭＳ Ｐゴシック" pitchFamily="34" charset="-128"/>
              </a:rPr>
              <a:t>Matricial Fuerte</a:t>
            </a:r>
          </a:p>
        </p:txBody>
      </p:sp>
      <p:sp>
        <p:nvSpPr>
          <p:cNvPr id="47107" name="Content Placeholder 2"/>
          <p:cNvSpPr>
            <a:spLocks noGrp="1"/>
          </p:cNvSpPr>
          <p:nvPr>
            <p:ph idx="4294967295"/>
          </p:nvPr>
        </p:nvSpPr>
        <p:spPr>
          <a:xfrm>
            <a:off x="539750" y="3141663"/>
            <a:ext cx="8229600" cy="2046287"/>
          </a:xfrm>
        </p:spPr>
        <p:txBody>
          <a:bodyPr/>
          <a:lstStyle/>
          <a:p>
            <a:pPr algn="just" eaLnBrk="1" hangingPunct="1"/>
            <a:r>
              <a:rPr lang="en-US" smtClean="0">
                <a:ea typeface="ＭＳ Ｐゴシック" pitchFamily="34" charset="-128"/>
              </a:rPr>
              <a:t>Una organización matricial fuerte es un tipo de estructura organizacional donde las funciones tienen menor prioridad y el poder descansa en los directores de proyectos.</a:t>
            </a:r>
          </a:p>
          <a:p>
            <a:pPr eaLnBrk="1" hangingPunct="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468313" y="1700213"/>
            <a:ext cx="8121650" cy="1143000"/>
          </a:xfrm>
        </p:spPr>
        <p:txBody>
          <a:bodyPr/>
          <a:lstStyle/>
          <a:p>
            <a:pPr eaLnBrk="1" hangingPunct="1"/>
            <a:r>
              <a:rPr lang="en-US" smtClean="0">
                <a:ea typeface="ＭＳ Ｐゴシック" pitchFamily="34" charset="-128"/>
              </a:rPr>
              <a:t>Matricial Débil</a:t>
            </a:r>
          </a:p>
        </p:txBody>
      </p:sp>
      <p:sp>
        <p:nvSpPr>
          <p:cNvPr id="48131" name="Content Placeholder 2"/>
          <p:cNvSpPr>
            <a:spLocks noGrp="1"/>
          </p:cNvSpPr>
          <p:nvPr>
            <p:ph idx="4294967295"/>
          </p:nvPr>
        </p:nvSpPr>
        <p:spPr>
          <a:xfrm>
            <a:off x="684213" y="3068638"/>
            <a:ext cx="8229600" cy="2263775"/>
          </a:xfrm>
        </p:spPr>
        <p:txBody>
          <a:bodyPr/>
          <a:lstStyle/>
          <a:p>
            <a:pPr eaLnBrk="1" hangingPunct="1"/>
            <a:r>
              <a:rPr lang="en-US" smtClean="0">
                <a:ea typeface="ＭＳ Ｐゴシック" pitchFamily="34" charset="-128"/>
              </a:rPr>
              <a:t>Una organización matricial débil es un tipo de estructura organizacional donde las funciones tienen más alta prioridad y el poder descansa en los directores funcionales.</a:t>
            </a:r>
          </a:p>
          <a:p>
            <a:pPr eaLnBrk="1" hangingPunct="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323850" y="1557338"/>
            <a:ext cx="8229600" cy="1143000"/>
          </a:xfrm>
        </p:spPr>
        <p:txBody>
          <a:bodyPr/>
          <a:lstStyle/>
          <a:p>
            <a:pPr eaLnBrk="1" hangingPunct="1"/>
            <a:r>
              <a:rPr lang="en-US" smtClean="0">
                <a:ea typeface="ＭＳ Ｐゴシック" pitchFamily="34" charset="-128"/>
              </a:rPr>
              <a:t>Matricial Balanceada</a:t>
            </a:r>
          </a:p>
        </p:txBody>
      </p:sp>
      <p:sp>
        <p:nvSpPr>
          <p:cNvPr id="49155" name="Content Placeholder 2"/>
          <p:cNvSpPr>
            <a:spLocks noGrp="1"/>
          </p:cNvSpPr>
          <p:nvPr>
            <p:ph idx="4294967295"/>
          </p:nvPr>
        </p:nvSpPr>
        <p:spPr>
          <a:xfrm>
            <a:off x="533400" y="3068638"/>
            <a:ext cx="8229600" cy="2192337"/>
          </a:xfrm>
        </p:spPr>
        <p:txBody>
          <a:bodyPr/>
          <a:lstStyle/>
          <a:p>
            <a:pPr algn="just" eaLnBrk="1" hangingPunct="1"/>
            <a:r>
              <a:rPr lang="en-US" smtClean="0">
                <a:ea typeface="ＭＳ Ｐゴシック" pitchFamily="34" charset="-128"/>
              </a:rPr>
              <a:t>Una organización matricial balanceada es un tipo de estructura organizacional donde las funciones y los proyectos tienen la misma prioridad.</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250825" y="1628775"/>
            <a:ext cx="8229600" cy="1143000"/>
          </a:xfrm>
        </p:spPr>
        <p:txBody>
          <a:bodyPr/>
          <a:lstStyle/>
          <a:p>
            <a:pPr eaLnBrk="1" hangingPunct="1"/>
            <a:r>
              <a:rPr lang="en-US" smtClean="0">
                <a:ea typeface="ＭＳ Ｐゴシック" pitchFamily="34" charset="-128"/>
              </a:rPr>
              <a:t>Matricial Ajustada</a:t>
            </a:r>
          </a:p>
        </p:txBody>
      </p:sp>
      <p:sp>
        <p:nvSpPr>
          <p:cNvPr id="50179" name="Content Placeholder 2"/>
          <p:cNvSpPr>
            <a:spLocks noGrp="1"/>
          </p:cNvSpPr>
          <p:nvPr>
            <p:ph idx="4294967295"/>
          </p:nvPr>
        </p:nvSpPr>
        <p:spPr>
          <a:xfrm>
            <a:off x="508000" y="2852738"/>
            <a:ext cx="8229600" cy="2649537"/>
          </a:xfrm>
        </p:spPr>
        <p:txBody>
          <a:bodyPr/>
          <a:lstStyle/>
          <a:p>
            <a:pPr algn="just" eaLnBrk="1" hangingPunct="1"/>
            <a:r>
              <a:rPr lang="en-US" smtClean="0">
                <a:ea typeface="ＭＳ Ｐゴシック" pitchFamily="34" charset="-128"/>
              </a:rPr>
              <a:t>Se refiere a la ubicación en el mismo aposento de las oficinas para el equipo de proyecto. No tiene que ver nada con estructuras de la organización.</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508000" y="1484313"/>
            <a:ext cx="8229600" cy="1008062"/>
          </a:xfrm>
        </p:spPr>
        <p:txBody>
          <a:bodyPr/>
          <a:lstStyle/>
          <a:p>
            <a:pPr eaLnBrk="1" hangingPunct="1"/>
            <a:r>
              <a:rPr lang="en-US" smtClean="0">
                <a:ea typeface="ＭＳ Ｐゴシック" pitchFamily="34" charset="-128"/>
              </a:rPr>
              <a:t>Expedidor del Proyecto</a:t>
            </a:r>
          </a:p>
        </p:txBody>
      </p:sp>
      <p:sp>
        <p:nvSpPr>
          <p:cNvPr id="51203" name="Content Placeholder 2"/>
          <p:cNvSpPr>
            <a:spLocks noGrp="1"/>
          </p:cNvSpPr>
          <p:nvPr>
            <p:ph idx="4294967295"/>
          </p:nvPr>
        </p:nvSpPr>
        <p:spPr>
          <a:xfrm>
            <a:off x="508000" y="2708275"/>
            <a:ext cx="8229600" cy="2479675"/>
          </a:xfrm>
        </p:spPr>
        <p:txBody>
          <a:bodyPr/>
          <a:lstStyle/>
          <a:p>
            <a:pPr algn="just" eaLnBrk="1" hangingPunct="1"/>
            <a:r>
              <a:rPr lang="en-US" smtClean="0">
                <a:ea typeface="ＭＳ Ｐゴシック" pitchFamily="34" charset="-128"/>
              </a:rPr>
              <a:t>Un expedidor del proyecto es un rol que actúa principalmente como un asistente de personal y coordinador de comunicaciones, quien no puede tomar o forzar decisiones.</a:t>
            </a:r>
          </a:p>
          <a:p>
            <a:pPr eaLnBrk="1" hangingPunct="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a:xfrm>
            <a:off x="250825" y="1484313"/>
            <a:ext cx="8229600" cy="1008062"/>
          </a:xfrm>
        </p:spPr>
        <p:txBody>
          <a:bodyPr/>
          <a:lstStyle/>
          <a:p>
            <a:pPr eaLnBrk="1" hangingPunct="1"/>
            <a:r>
              <a:rPr lang="en-US" smtClean="0">
                <a:ea typeface="ＭＳ Ｐゴシック" pitchFamily="34" charset="-128"/>
              </a:rPr>
              <a:t>Coordinador de Proyectos</a:t>
            </a:r>
          </a:p>
        </p:txBody>
      </p:sp>
      <p:sp>
        <p:nvSpPr>
          <p:cNvPr id="52227" name="Content Placeholder 2"/>
          <p:cNvSpPr>
            <a:spLocks noGrp="1"/>
          </p:cNvSpPr>
          <p:nvPr>
            <p:ph idx="4294967295"/>
          </p:nvPr>
        </p:nvSpPr>
        <p:spPr>
          <a:xfrm>
            <a:off x="468313" y="2565400"/>
            <a:ext cx="8229600" cy="3054350"/>
          </a:xfrm>
        </p:spPr>
        <p:txBody>
          <a:bodyPr/>
          <a:lstStyle/>
          <a:p>
            <a:pPr algn="just" eaLnBrk="1" hangingPunct="1"/>
            <a:r>
              <a:rPr lang="en-US" smtClean="0">
                <a:ea typeface="ＭＳ Ｐゴシック" pitchFamily="34" charset="-128"/>
              </a:rPr>
              <a:t>Un coordinador de proyectos es un tipo de rol similar al de expedidor de proyectos, excepto que el coordinador tiene un poco de poder para tomar decisiones, alguna autoridad y reporta a un director de un nivel superior.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468313" y="1220788"/>
            <a:ext cx="8229600" cy="863600"/>
          </a:xfrm>
        </p:spPr>
        <p:txBody>
          <a:bodyPr/>
          <a:lstStyle/>
          <a:p>
            <a:pPr algn="l"/>
            <a:r>
              <a:rPr lang="es-CR" sz="3600" b="1" smtClean="0">
                <a:ea typeface="ＭＳ Ｐゴシック" pitchFamily="34" charset="-128"/>
              </a:rPr>
              <a:t> Se usan distintas tipologías de preguntas</a:t>
            </a:r>
            <a:endParaRPr lang="es-CR" sz="3600" smtClean="0">
              <a:ea typeface="ＭＳ Ｐゴシック" pitchFamily="34" charset="-128"/>
            </a:endParaRPr>
          </a:p>
        </p:txBody>
      </p:sp>
      <p:sp>
        <p:nvSpPr>
          <p:cNvPr id="3" name="2 Marcador de contenido"/>
          <p:cNvSpPr>
            <a:spLocks noGrp="1"/>
          </p:cNvSpPr>
          <p:nvPr>
            <p:ph idx="1"/>
          </p:nvPr>
        </p:nvSpPr>
        <p:spPr>
          <a:xfrm>
            <a:off x="468313" y="2565400"/>
            <a:ext cx="8229600" cy="3990975"/>
          </a:xfrm>
        </p:spPr>
        <p:txBody>
          <a:bodyPr/>
          <a:lstStyle/>
          <a:p>
            <a:pPr algn="just">
              <a:defRPr/>
            </a:pPr>
            <a:r>
              <a:rPr lang="es-CR" sz="2400" dirty="0" smtClean="0">
                <a:latin typeface="+mj-lt"/>
                <a:ea typeface="+mj-ea"/>
                <a:cs typeface="+mj-cs"/>
              </a:rPr>
              <a:t>Luego de 30 días de ejecución de un proyecto de construcción, un contratista le comunica que uno de los insumos solicitados en el proyecto tendrá un retraso de 3 días. ¿Qué es lo MEJOR que puedes hacer como Director del Proyecto? </a:t>
            </a:r>
            <a:r>
              <a:rPr lang="es-CR" sz="2000" dirty="0" smtClean="0">
                <a:latin typeface="+mj-lt"/>
                <a:ea typeface="+mj-ea"/>
                <a:cs typeface="+mj-cs"/>
              </a:rPr>
              <a:t>(Lledó, 2013)</a:t>
            </a:r>
            <a:endParaRPr lang="es-CR" sz="2400" dirty="0" smtClean="0">
              <a:latin typeface="+mj-lt"/>
              <a:ea typeface="+mj-ea"/>
              <a:cs typeface="+mj-cs"/>
            </a:endParaRPr>
          </a:p>
          <a:p>
            <a:pPr marL="914400" lvl="1" indent="-457200" algn="just">
              <a:buFont typeface="Arial" charset="0"/>
              <a:buAutoNum type="alphaUcPeriod"/>
              <a:defRPr/>
            </a:pPr>
            <a:r>
              <a:rPr lang="es-CR" sz="2400" dirty="0" smtClean="0"/>
              <a:t>Ignorarlo porque no es un retraso significativo </a:t>
            </a:r>
          </a:p>
          <a:p>
            <a:pPr marL="914400" lvl="1" indent="-457200" algn="just">
              <a:buFont typeface="Arial" charset="0"/>
              <a:buAutoNum type="alphaUcPeriod"/>
              <a:defRPr/>
            </a:pPr>
            <a:r>
              <a:rPr lang="es-CR" sz="2400" dirty="0" smtClean="0"/>
              <a:t>Informar al Gerente Funcional lo antes posible </a:t>
            </a:r>
          </a:p>
          <a:p>
            <a:pPr marL="914400" lvl="1" indent="-457200" algn="just">
              <a:buFont typeface="Arial" charset="0"/>
              <a:buAutoNum type="alphaUcPeriod"/>
              <a:defRPr/>
            </a:pPr>
            <a:r>
              <a:rPr lang="es-CR" sz="2400" dirty="0" smtClean="0"/>
              <a:t>Informar al Cliente para evaluar alternativas </a:t>
            </a:r>
          </a:p>
          <a:p>
            <a:pPr marL="914400" lvl="1" indent="-457200" algn="just">
              <a:buFont typeface="Arial" charset="0"/>
              <a:buAutoNum type="alphaUcPeriod"/>
              <a:defRPr/>
            </a:pPr>
            <a:r>
              <a:rPr lang="es-CR" sz="2400" dirty="0" smtClean="0"/>
              <a:t>Reunirse con el equipo para evaluar alternativas </a:t>
            </a:r>
          </a:p>
        </p:txBody>
      </p:sp>
      <p:sp>
        <p:nvSpPr>
          <p:cNvPr id="4" name="3 Rectángulo"/>
          <p:cNvSpPr/>
          <p:nvPr/>
        </p:nvSpPr>
        <p:spPr>
          <a:xfrm>
            <a:off x="2076450" y="2052638"/>
            <a:ext cx="3071813" cy="461962"/>
          </a:xfrm>
          <a:prstGeom prst="rect">
            <a:avLst/>
          </a:prstGeom>
        </p:spPr>
        <p:txBody>
          <a:bodyPr>
            <a:spAutoFit/>
          </a:bodyPr>
          <a:lstStyle/>
          <a:p>
            <a:pPr>
              <a:defRPr/>
            </a:pPr>
            <a:r>
              <a:rPr lang="es-CR" sz="2400" b="1" dirty="0">
                <a:latin typeface="+mj-lt"/>
                <a:ea typeface="+mj-ea"/>
                <a:cs typeface="+mj-cs"/>
              </a:rPr>
              <a:t>Situacionales…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3">
                                            <p:txEl>
                                              <p:pRg st="4" end="4"/>
                                            </p:txEl>
                                          </p:spTgt>
                                        </p:tgtEl>
                                        <p:attrNameLst>
                                          <p:attrName>style.fontStyle</p:attrName>
                                        </p:attrNameLst>
                                      </p:cBhvr>
                                      <p:to>
                                        <p:strVal val="normal"/>
                                      </p:to>
                                    </p:set>
                                    <p:set>
                                      <p:cBhvr override="childStyle">
                                        <p:cTn id="7" dur="indefinite"/>
                                        <p:tgtEl>
                                          <p:spTgt spid="3">
                                            <p:txEl>
                                              <p:pRg st="4" end="4"/>
                                            </p:txEl>
                                          </p:spTgt>
                                        </p:tgtEl>
                                        <p:attrNameLst>
                                          <p:attrName>style.fontWeight</p:attrName>
                                        </p:attrNameLst>
                                      </p:cBhvr>
                                      <p:to>
                                        <p:strVal val="bold"/>
                                      </p:to>
                                    </p:set>
                                    <p:set>
                                      <p:cBhvr override="childStyle">
                                        <p:cTn id="8"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0" y="1787525"/>
            <a:ext cx="9144000" cy="459422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Título"/>
          <p:cNvSpPr>
            <a:spLocks noGrp="1"/>
          </p:cNvSpPr>
          <p:nvPr>
            <p:ph type="title"/>
          </p:nvPr>
        </p:nvSpPr>
        <p:spPr>
          <a:xfrm>
            <a:off x="468313" y="1628775"/>
            <a:ext cx="8229600" cy="1008063"/>
          </a:xfrm>
        </p:spPr>
        <p:txBody>
          <a:bodyPr/>
          <a:lstStyle/>
          <a:p>
            <a:r>
              <a:rPr lang="es-CR" smtClean="0">
                <a:ea typeface="ＭＳ Ｐゴシック" pitchFamily="34" charset="-128"/>
              </a:rPr>
              <a:t>Para recordar:</a:t>
            </a:r>
          </a:p>
        </p:txBody>
      </p:sp>
      <p:sp>
        <p:nvSpPr>
          <p:cNvPr id="54275" name="2 Marcador de contenido"/>
          <p:cNvSpPr>
            <a:spLocks noGrp="1"/>
          </p:cNvSpPr>
          <p:nvPr>
            <p:ph idx="1"/>
          </p:nvPr>
        </p:nvSpPr>
        <p:spPr>
          <a:xfrm>
            <a:off x="395288" y="2924175"/>
            <a:ext cx="8229600" cy="2552700"/>
          </a:xfrm>
        </p:spPr>
        <p:txBody>
          <a:bodyPr/>
          <a:lstStyle/>
          <a:p>
            <a:r>
              <a:rPr lang="es-CR" smtClean="0">
                <a:ea typeface="ＭＳ Ｐゴシック" pitchFamily="34" charset="-128"/>
              </a:rPr>
              <a:t>Funcional = Islas independientes</a:t>
            </a:r>
          </a:p>
          <a:p>
            <a:r>
              <a:rPr lang="es-CR" smtClean="0">
                <a:ea typeface="ＭＳ Ｐゴシック" pitchFamily="34" charset="-128"/>
              </a:rPr>
              <a:t>Orientada a proyectos = Sin casa al terminar el proyecto </a:t>
            </a:r>
          </a:p>
          <a:p>
            <a:r>
              <a:rPr lang="es-CR" smtClean="0">
                <a:ea typeface="ＭＳ Ｐゴシック" pitchFamily="34" charset="-128"/>
              </a:rPr>
              <a:t>Matricial = 2 jefes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Título"/>
          <p:cNvSpPr>
            <a:spLocks noGrp="1"/>
          </p:cNvSpPr>
          <p:nvPr>
            <p:ph type="title"/>
          </p:nvPr>
        </p:nvSpPr>
        <p:spPr>
          <a:xfrm>
            <a:off x="539750" y="1700213"/>
            <a:ext cx="8229600" cy="1008062"/>
          </a:xfrm>
        </p:spPr>
        <p:txBody>
          <a:bodyPr/>
          <a:lstStyle/>
          <a:p>
            <a:r>
              <a:rPr lang="es-CR" smtClean="0">
                <a:ea typeface="ＭＳ Ｐゴシック" pitchFamily="34" charset="-128"/>
              </a:rPr>
              <a:t>Objetivos del Proyecto</a:t>
            </a:r>
          </a:p>
        </p:txBody>
      </p:sp>
      <p:sp>
        <p:nvSpPr>
          <p:cNvPr id="55299" name="2 Marcador de contenido"/>
          <p:cNvSpPr>
            <a:spLocks noGrp="1"/>
          </p:cNvSpPr>
          <p:nvPr>
            <p:ph idx="1"/>
          </p:nvPr>
        </p:nvSpPr>
        <p:spPr>
          <a:xfrm>
            <a:off x="539750" y="2852738"/>
            <a:ext cx="8229600" cy="2982912"/>
          </a:xfrm>
        </p:spPr>
        <p:txBody>
          <a:bodyPr/>
          <a:lstStyle/>
          <a:p>
            <a:r>
              <a:rPr lang="es-CR" smtClean="0">
                <a:ea typeface="ＭＳ Ｐゴシック" pitchFamily="34" charset="-128"/>
              </a:rPr>
              <a:t>Características de los objetivos:</a:t>
            </a:r>
          </a:p>
          <a:p>
            <a:pPr lvl="1"/>
            <a:r>
              <a:rPr lang="es-CR" smtClean="0">
                <a:ea typeface="ＭＳ Ｐゴシック" pitchFamily="34" charset="-128"/>
              </a:rPr>
              <a:t>Se define al Inicio</a:t>
            </a:r>
          </a:p>
          <a:p>
            <a:pPr lvl="1"/>
            <a:r>
              <a:rPr lang="es-CR" smtClean="0">
                <a:ea typeface="ＭＳ Ｐゴシック" pitchFamily="34" charset="-128"/>
              </a:rPr>
              <a:t>Se detalla en la planificación </a:t>
            </a:r>
          </a:p>
          <a:p>
            <a:pPr lvl="1"/>
            <a:r>
              <a:rPr lang="es-CR" smtClean="0">
                <a:ea typeface="ＭＳ Ｐゴシック" pitchFamily="34" charset="-128"/>
              </a:rPr>
              <a:t>Son responsabilidad del DP</a:t>
            </a:r>
          </a:p>
          <a:p>
            <a:pPr lvl="1"/>
            <a:r>
              <a:rPr lang="es-CR" smtClean="0">
                <a:ea typeface="ＭＳ Ｐゴシック" pitchFamily="34" charset="-128"/>
              </a:rPr>
              <a:t>Deben ser claros y alcanzables: SMART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468313" y="1557338"/>
            <a:ext cx="8229600" cy="790575"/>
          </a:xfrm>
        </p:spPr>
        <p:txBody>
          <a:bodyPr/>
          <a:lstStyle/>
          <a:p>
            <a:pPr eaLnBrk="1" hangingPunct="1"/>
            <a:r>
              <a:rPr lang="en-US" smtClean="0">
                <a:ea typeface="ＭＳ Ｐゴシック" pitchFamily="34" charset="-128"/>
              </a:rPr>
              <a:t>Restricciones</a:t>
            </a:r>
          </a:p>
        </p:txBody>
      </p:sp>
      <p:sp>
        <p:nvSpPr>
          <p:cNvPr id="56323" name="Content Placeholder 2"/>
          <p:cNvSpPr>
            <a:spLocks noGrp="1"/>
          </p:cNvSpPr>
          <p:nvPr>
            <p:ph idx="4294967295"/>
          </p:nvPr>
        </p:nvSpPr>
        <p:spPr>
          <a:xfrm>
            <a:off x="533400" y="2636838"/>
            <a:ext cx="8229600" cy="3198812"/>
          </a:xfrm>
        </p:spPr>
        <p:txBody>
          <a:bodyPr/>
          <a:lstStyle/>
          <a:p>
            <a:pPr algn="just" eaLnBrk="1" hangingPunct="1"/>
            <a:r>
              <a:rPr lang="en-US" smtClean="0">
                <a:ea typeface="ＭＳ Ｐゴシック" pitchFamily="34" charset="-128"/>
              </a:rPr>
              <a:t>Restricciones son un estado o sentido de ver restringido un curso de acción o inacción dado. Una restricción o limitación aplicable, interna o externa al proyecto que afectará el desempeño del proyecto o proceso.</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339975" y="1527175"/>
            <a:ext cx="9361488" cy="1016000"/>
          </a:xfrm>
          <a:prstGeom prst="rect">
            <a:avLst/>
          </a:prstGeom>
        </p:spPr>
        <p:txBody>
          <a:bodyPr>
            <a:spAutoFit/>
          </a:bodyPr>
          <a:lstStyle/>
          <a:p>
            <a:pPr algn="just">
              <a:defRPr/>
            </a:pPr>
            <a:r>
              <a:rPr lang="es-CR" sz="3200" b="1" dirty="0">
                <a:latin typeface="+mj-lt"/>
                <a:ea typeface="+mj-ea"/>
                <a:cs typeface="+mj-cs"/>
              </a:rPr>
              <a:t>Restricciones del Proyecto</a:t>
            </a:r>
          </a:p>
          <a:p>
            <a:pPr>
              <a:defRPr/>
            </a:pPr>
            <a:endParaRPr lang="es-CR" sz="2800" b="1" dirty="0">
              <a:latin typeface="+mj-lt"/>
              <a:ea typeface="+mj-ea"/>
              <a:cs typeface="+mj-cs"/>
            </a:endParaRPr>
          </a:p>
        </p:txBody>
      </p:sp>
      <p:sp>
        <p:nvSpPr>
          <p:cNvPr id="7" name="6 Rectángulo"/>
          <p:cNvSpPr/>
          <p:nvPr/>
        </p:nvSpPr>
        <p:spPr>
          <a:xfrm>
            <a:off x="6875463" y="5434013"/>
            <a:ext cx="3133725" cy="1014412"/>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(2012)</a:t>
            </a:r>
          </a:p>
          <a:p>
            <a:pPr>
              <a:defRPr/>
            </a:pPr>
            <a:endParaRPr lang="es-CR" sz="2800" b="1" dirty="0">
              <a:latin typeface="+mj-lt"/>
              <a:ea typeface="+mj-ea"/>
              <a:cs typeface="+mj-cs"/>
            </a:endParaRPr>
          </a:p>
        </p:txBody>
      </p:sp>
      <p:sp>
        <p:nvSpPr>
          <p:cNvPr id="8" name="7 Rectángulo"/>
          <p:cNvSpPr/>
          <p:nvPr/>
        </p:nvSpPr>
        <p:spPr>
          <a:xfrm>
            <a:off x="788988" y="2336800"/>
            <a:ext cx="4737100" cy="769938"/>
          </a:xfrm>
          <a:prstGeom prst="rect">
            <a:avLst/>
          </a:prstGeom>
        </p:spPr>
        <p:txBody>
          <a:bodyPr>
            <a:spAutoFit/>
          </a:bodyPr>
          <a:lstStyle/>
          <a:p>
            <a:pPr>
              <a:defRPr/>
            </a:pPr>
            <a:r>
              <a:rPr lang="es-CR" sz="2800" b="1" dirty="0">
                <a:latin typeface="+mj-lt"/>
              </a:rPr>
              <a:t>Enfoque Tradicional</a:t>
            </a:r>
            <a:r>
              <a:rPr lang="es-CR" sz="1600" b="1" dirty="0">
                <a:latin typeface="+mj-lt"/>
              </a:rPr>
              <a:t/>
            </a:r>
            <a:br>
              <a:rPr lang="es-CR" sz="1600" b="1" dirty="0">
                <a:latin typeface="+mj-lt"/>
              </a:rPr>
            </a:br>
            <a:endParaRPr lang="es-CR" sz="1600" dirty="0">
              <a:latin typeface="+mj-lt"/>
            </a:endParaRPr>
          </a:p>
        </p:txBody>
      </p:sp>
      <p:sp>
        <p:nvSpPr>
          <p:cNvPr id="9" name="8 Rectángulo"/>
          <p:cNvSpPr/>
          <p:nvPr/>
        </p:nvSpPr>
        <p:spPr>
          <a:xfrm>
            <a:off x="5526088" y="2300288"/>
            <a:ext cx="4737100" cy="769937"/>
          </a:xfrm>
          <a:prstGeom prst="rect">
            <a:avLst/>
          </a:prstGeom>
        </p:spPr>
        <p:txBody>
          <a:bodyPr>
            <a:spAutoFit/>
          </a:bodyPr>
          <a:lstStyle/>
          <a:p>
            <a:pPr>
              <a:defRPr/>
            </a:pPr>
            <a:r>
              <a:rPr lang="es-CR" sz="2800" b="1" dirty="0">
                <a:latin typeface="+mj-lt"/>
              </a:rPr>
              <a:t>Enfoque Actual</a:t>
            </a:r>
            <a:r>
              <a:rPr lang="es-CR" sz="1600" b="1" dirty="0">
                <a:latin typeface="+mj-lt"/>
              </a:rPr>
              <a:t/>
            </a:r>
            <a:br>
              <a:rPr lang="es-CR" sz="1600" b="1" dirty="0">
                <a:latin typeface="+mj-lt"/>
              </a:rPr>
            </a:br>
            <a:endParaRPr lang="es-CR" sz="1600" dirty="0">
              <a:latin typeface="+mj-lt"/>
            </a:endParaRPr>
          </a:p>
        </p:txBody>
      </p:sp>
      <p:pic>
        <p:nvPicPr>
          <p:cNvPr id="57350" name="Picture 2"/>
          <p:cNvPicPr>
            <a:picLocks noChangeAspect="1" noChangeArrowheads="1"/>
          </p:cNvPicPr>
          <p:nvPr/>
        </p:nvPicPr>
        <p:blipFill>
          <a:blip r:embed="rId2" cstate="print"/>
          <a:srcRect/>
          <a:stretch>
            <a:fillRect/>
          </a:stretch>
        </p:blipFill>
        <p:spPr bwMode="auto">
          <a:xfrm>
            <a:off x="327025" y="2762250"/>
            <a:ext cx="3749675" cy="3249613"/>
          </a:xfrm>
          <a:prstGeom prst="rect">
            <a:avLst/>
          </a:prstGeom>
          <a:noFill/>
          <a:ln w="9525">
            <a:noFill/>
            <a:miter lim="800000"/>
            <a:headEnd/>
            <a:tailEnd/>
          </a:ln>
        </p:spPr>
      </p:pic>
      <p:pic>
        <p:nvPicPr>
          <p:cNvPr id="57351" name="Picture 3"/>
          <p:cNvPicPr>
            <a:picLocks noChangeAspect="1" noChangeArrowheads="1"/>
          </p:cNvPicPr>
          <p:nvPr/>
        </p:nvPicPr>
        <p:blipFill>
          <a:blip r:embed="rId3" cstate="print"/>
          <a:srcRect/>
          <a:stretch>
            <a:fillRect/>
          </a:stretch>
        </p:blipFill>
        <p:spPr bwMode="auto">
          <a:xfrm>
            <a:off x="5084763" y="2847975"/>
            <a:ext cx="3235325" cy="2662238"/>
          </a:xfrm>
          <a:prstGeom prst="rect">
            <a:avLst/>
          </a:prstGeom>
          <a:noFill/>
          <a:ln w="9525">
            <a:noFill/>
            <a:miter lim="800000"/>
            <a:headEnd/>
            <a:tailEnd/>
          </a:ln>
        </p:spPr>
      </p:pic>
      <p:sp>
        <p:nvSpPr>
          <p:cNvPr id="12" name="11 Rectángulo"/>
          <p:cNvSpPr/>
          <p:nvPr/>
        </p:nvSpPr>
        <p:spPr>
          <a:xfrm>
            <a:off x="2978150" y="5461000"/>
            <a:ext cx="3133725" cy="1016000"/>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(2012)</a:t>
            </a:r>
          </a:p>
          <a:p>
            <a:pPr>
              <a:defRPr/>
            </a:pPr>
            <a:endParaRPr lang="es-CR" sz="2800" b="1" dirty="0">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47663" y="1758950"/>
            <a:ext cx="8856662" cy="954088"/>
          </a:xfrm>
          <a:prstGeom prst="rect">
            <a:avLst/>
          </a:prstGeom>
        </p:spPr>
        <p:txBody>
          <a:bodyPr>
            <a:spAutoFit/>
          </a:bodyPr>
          <a:lstStyle/>
          <a:p>
            <a:pPr algn="just">
              <a:defRPr/>
            </a:pPr>
            <a:r>
              <a:rPr lang="es-CR" sz="2800" b="1" dirty="0">
                <a:latin typeface="+mj-lt"/>
                <a:ea typeface="+mj-ea"/>
                <a:cs typeface="+mj-cs"/>
              </a:rPr>
              <a:t>Ciclo de Vida del Producto</a:t>
            </a:r>
          </a:p>
          <a:p>
            <a:pPr>
              <a:defRPr/>
            </a:pPr>
            <a:endParaRPr lang="es-CR" sz="2800" b="1" dirty="0">
              <a:latin typeface="+mj-lt"/>
              <a:ea typeface="+mj-ea"/>
              <a:cs typeface="+mj-cs"/>
            </a:endParaRPr>
          </a:p>
        </p:txBody>
      </p:sp>
      <p:sp>
        <p:nvSpPr>
          <p:cNvPr id="7" name="6 Rectángulo"/>
          <p:cNvSpPr/>
          <p:nvPr/>
        </p:nvSpPr>
        <p:spPr>
          <a:xfrm>
            <a:off x="347663" y="2349500"/>
            <a:ext cx="4008437" cy="3970338"/>
          </a:xfrm>
          <a:prstGeom prst="rect">
            <a:avLst/>
          </a:prstGeom>
        </p:spPr>
        <p:txBody>
          <a:bodyPr>
            <a:spAutoFit/>
          </a:bodyPr>
          <a:lstStyle/>
          <a:p>
            <a:pPr algn="just">
              <a:defRPr/>
            </a:pPr>
            <a:r>
              <a:rPr lang="es-CR" sz="2800" dirty="0">
                <a:latin typeface="+mj-lt"/>
              </a:rPr>
              <a:t>Tiempo que transcurre desde la concepción del producto hasta su retiro del mercado. </a:t>
            </a:r>
          </a:p>
          <a:p>
            <a:pPr algn="just">
              <a:defRPr/>
            </a:pPr>
            <a:r>
              <a:rPr lang="es-CR" sz="2800" dirty="0">
                <a:latin typeface="+mj-lt"/>
              </a:rPr>
              <a:t>Generalmente a lo largo del ciclo de vida de un producto se originan distintos tipos de proyectos.</a:t>
            </a:r>
            <a:endParaRPr lang="es-CR" sz="2800" dirty="0">
              <a:latin typeface="+mj-lt"/>
              <a:ea typeface="+mj-ea"/>
              <a:cs typeface="+mj-cs"/>
            </a:endParaRPr>
          </a:p>
        </p:txBody>
      </p:sp>
      <p:sp>
        <p:nvSpPr>
          <p:cNvPr id="8" name="7 Rectángulo"/>
          <p:cNvSpPr/>
          <p:nvPr/>
        </p:nvSpPr>
        <p:spPr>
          <a:xfrm>
            <a:off x="4787900" y="1768475"/>
            <a:ext cx="8856663" cy="954088"/>
          </a:xfrm>
          <a:prstGeom prst="rect">
            <a:avLst/>
          </a:prstGeom>
        </p:spPr>
        <p:txBody>
          <a:bodyPr>
            <a:spAutoFit/>
          </a:bodyPr>
          <a:lstStyle/>
          <a:p>
            <a:pPr algn="just">
              <a:defRPr/>
            </a:pPr>
            <a:r>
              <a:rPr lang="es-CR" sz="2800" b="1" dirty="0">
                <a:latin typeface="+mj-lt"/>
                <a:ea typeface="+mj-ea"/>
                <a:cs typeface="+mj-cs"/>
              </a:rPr>
              <a:t>Ciclo de Vida del Proyecto</a:t>
            </a:r>
          </a:p>
          <a:p>
            <a:pPr>
              <a:defRPr/>
            </a:pPr>
            <a:endParaRPr lang="es-CR" sz="2800" b="1" dirty="0">
              <a:latin typeface="+mj-lt"/>
              <a:ea typeface="+mj-ea"/>
              <a:cs typeface="+mj-cs"/>
            </a:endParaRPr>
          </a:p>
        </p:txBody>
      </p:sp>
      <p:sp>
        <p:nvSpPr>
          <p:cNvPr id="9" name="8 Rectángulo"/>
          <p:cNvSpPr/>
          <p:nvPr/>
        </p:nvSpPr>
        <p:spPr>
          <a:xfrm>
            <a:off x="4856163" y="2355850"/>
            <a:ext cx="4108450" cy="1816100"/>
          </a:xfrm>
          <a:prstGeom prst="rect">
            <a:avLst/>
          </a:prstGeom>
        </p:spPr>
        <p:txBody>
          <a:bodyPr>
            <a:spAutoFit/>
          </a:bodyPr>
          <a:lstStyle/>
          <a:p>
            <a:pPr algn="just">
              <a:defRPr/>
            </a:pPr>
            <a:r>
              <a:rPr lang="es-CR" sz="2800" dirty="0">
                <a:latin typeface="+mj-lt"/>
              </a:rPr>
              <a:t>Tiempo que transcurren entre las distintas </a:t>
            </a:r>
            <a:r>
              <a:rPr lang="es-CR" sz="2800" b="1" dirty="0">
                <a:latin typeface="+mj-lt"/>
              </a:rPr>
              <a:t>fases </a:t>
            </a:r>
            <a:r>
              <a:rPr lang="es-CR" sz="2800" dirty="0">
                <a:latin typeface="+mj-lt"/>
              </a:rPr>
              <a:t>del proyecto desde su inicio hasta su fin.</a:t>
            </a:r>
            <a:endParaRPr lang="es-CR" sz="2800" dirty="0">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400300" y="1306513"/>
            <a:ext cx="8856663" cy="954087"/>
          </a:xfrm>
          <a:prstGeom prst="rect">
            <a:avLst/>
          </a:prstGeom>
        </p:spPr>
        <p:txBody>
          <a:bodyPr>
            <a:spAutoFit/>
          </a:bodyPr>
          <a:lstStyle/>
          <a:p>
            <a:pPr algn="just">
              <a:defRPr/>
            </a:pPr>
            <a:r>
              <a:rPr lang="es-CR" sz="2800" b="1" dirty="0">
                <a:latin typeface="+mj-lt"/>
                <a:ea typeface="+mj-ea"/>
                <a:cs typeface="+mj-cs"/>
              </a:rPr>
              <a:t>Ciclo de Vida del Producto</a:t>
            </a:r>
          </a:p>
          <a:p>
            <a:pPr>
              <a:defRPr/>
            </a:pPr>
            <a:endParaRPr lang="es-CR" sz="2800" b="1" dirty="0">
              <a:latin typeface="+mj-lt"/>
              <a:ea typeface="+mj-ea"/>
              <a:cs typeface="+mj-cs"/>
            </a:endParaRPr>
          </a:p>
        </p:txBody>
      </p:sp>
      <p:pic>
        <p:nvPicPr>
          <p:cNvPr id="59395" name="Picture 2"/>
          <p:cNvPicPr>
            <a:picLocks noChangeAspect="1" noChangeArrowheads="1"/>
          </p:cNvPicPr>
          <p:nvPr/>
        </p:nvPicPr>
        <p:blipFill>
          <a:blip r:embed="rId2" cstate="print"/>
          <a:srcRect/>
          <a:stretch>
            <a:fillRect/>
          </a:stretch>
        </p:blipFill>
        <p:spPr bwMode="auto">
          <a:xfrm>
            <a:off x="377825" y="1895475"/>
            <a:ext cx="8280400" cy="3973513"/>
          </a:xfrm>
          <a:prstGeom prst="rect">
            <a:avLst/>
          </a:prstGeom>
          <a:noFill/>
          <a:ln w="9525">
            <a:noFill/>
            <a:miter lim="800000"/>
            <a:headEnd/>
            <a:tailEnd/>
          </a:ln>
        </p:spPr>
      </p:pic>
      <p:sp>
        <p:nvSpPr>
          <p:cNvPr id="6" name="5 Rectángulo"/>
          <p:cNvSpPr/>
          <p:nvPr/>
        </p:nvSpPr>
        <p:spPr>
          <a:xfrm>
            <a:off x="6588125" y="5868988"/>
            <a:ext cx="3024188" cy="1016000"/>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(2012)</a:t>
            </a:r>
          </a:p>
          <a:p>
            <a:pPr>
              <a:defRPr/>
            </a:pPr>
            <a:endParaRPr lang="es-CR" sz="2800" b="1" dirty="0">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3"/>
          <p:cNvSpPr txBox="1">
            <a:spLocks noGrp="1"/>
          </p:cNvSpPr>
          <p:nvPr/>
        </p:nvSpPr>
        <p:spPr bwMode="auto">
          <a:xfrm>
            <a:off x="8191500" y="6629400"/>
            <a:ext cx="1905000" cy="457200"/>
          </a:xfrm>
          <a:prstGeom prst="rect">
            <a:avLst/>
          </a:prstGeom>
          <a:noFill/>
          <a:ln w="9525">
            <a:noFill/>
            <a:miter lim="800000"/>
            <a:headEnd/>
            <a:tailEnd/>
          </a:ln>
        </p:spPr>
        <p:txBody>
          <a:bodyPr/>
          <a:lstStyle/>
          <a:p>
            <a:fld id="{970D58BB-8B2D-4A43-9889-D828A3B40E8B}" type="datetime1">
              <a:rPr lang="es-ES" sz="1200">
                <a:solidFill>
                  <a:schemeClr val="hlink"/>
                </a:solidFill>
                <a:cs typeface="Arial" charset="0"/>
              </a:rPr>
              <a:pPr/>
              <a:t>20/10/2013</a:t>
            </a:fld>
            <a:endParaRPr lang="es-ES" sz="1200">
              <a:solidFill>
                <a:schemeClr val="hlink"/>
              </a:solidFill>
              <a:cs typeface="Arial" charset="0"/>
            </a:endParaRPr>
          </a:p>
        </p:txBody>
      </p:sp>
      <p:sp>
        <p:nvSpPr>
          <p:cNvPr id="60419" name="Slide Number Placeholder 4"/>
          <p:cNvSpPr txBox="1">
            <a:spLocks noGrp="1"/>
          </p:cNvSpPr>
          <p:nvPr/>
        </p:nvSpPr>
        <p:spPr bwMode="auto">
          <a:xfrm>
            <a:off x="7848600" y="6400800"/>
            <a:ext cx="1295400" cy="457200"/>
          </a:xfrm>
          <a:prstGeom prst="rect">
            <a:avLst/>
          </a:prstGeom>
          <a:noFill/>
          <a:ln w="9525">
            <a:noFill/>
            <a:miter lim="800000"/>
            <a:headEnd/>
            <a:tailEnd/>
          </a:ln>
        </p:spPr>
        <p:txBody>
          <a:bodyPr/>
          <a:lstStyle/>
          <a:p>
            <a:pPr algn="r"/>
            <a:fld id="{B64759B6-7D42-4E77-875B-290CDEC804B6}" type="slidenum">
              <a:rPr lang="es-ES" sz="1200">
                <a:solidFill>
                  <a:schemeClr val="hlink"/>
                </a:solidFill>
                <a:cs typeface="Arial" charset="0"/>
              </a:rPr>
              <a:pPr algn="r"/>
              <a:t>47</a:t>
            </a:fld>
            <a:endParaRPr lang="es-ES" sz="1200">
              <a:solidFill>
                <a:schemeClr val="hlink"/>
              </a:solidFill>
              <a:cs typeface="Arial" charset="0"/>
            </a:endParaRPr>
          </a:p>
        </p:txBody>
      </p:sp>
      <p:sp>
        <p:nvSpPr>
          <p:cNvPr id="4" name="3 Rectángulo"/>
          <p:cNvSpPr/>
          <p:nvPr/>
        </p:nvSpPr>
        <p:spPr>
          <a:xfrm>
            <a:off x="2401888" y="1628775"/>
            <a:ext cx="8856662" cy="954088"/>
          </a:xfrm>
          <a:prstGeom prst="rect">
            <a:avLst/>
          </a:prstGeom>
        </p:spPr>
        <p:txBody>
          <a:bodyPr>
            <a:spAutoFit/>
          </a:bodyPr>
          <a:lstStyle/>
          <a:p>
            <a:pPr algn="just">
              <a:defRPr/>
            </a:pPr>
            <a:r>
              <a:rPr lang="es-CR" sz="2800" b="1" dirty="0">
                <a:latin typeface="+mj-lt"/>
                <a:ea typeface="+mj-ea"/>
                <a:cs typeface="+mj-cs"/>
              </a:rPr>
              <a:t>Ciclo de Vida del Proyecto</a:t>
            </a:r>
          </a:p>
          <a:p>
            <a:pPr>
              <a:defRPr/>
            </a:pPr>
            <a:endParaRPr lang="es-CR" sz="2800" b="1" dirty="0">
              <a:latin typeface="+mj-lt"/>
              <a:ea typeface="+mj-ea"/>
              <a:cs typeface="+mj-cs"/>
            </a:endParaRPr>
          </a:p>
        </p:txBody>
      </p:sp>
      <p:sp>
        <p:nvSpPr>
          <p:cNvPr id="5" name="4 Rectángulo"/>
          <p:cNvSpPr/>
          <p:nvPr/>
        </p:nvSpPr>
        <p:spPr>
          <a:xfrm>
            <a:off x="6335713" y="6121400"/>
            <a:ext cx="3025775" cy="1016000"/>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(2012)</a:t>
            </a:r>
          </a:p>
          <a:p>
            <a:pPr>
              <a:defRPr/>
            </a:pPr>
            <a:endParaRPr lang="es-CR" sz="2800" b="1" dirty="0">
              <a:latin typeface="+mj-lt"/>
              <a:ea typeface="+mj-ea"/>
              <a:cs typeface="+mj-cs"/>
            </a:endParaRPr>
          </a:p>
        </p:txBody>
      </p:sp>
      <p:pic>
        <p:nvPicPr>
          <p:cNvPr id="60422" name="Picture 2"/>
          <p:cNvPicPr>
            <a:picLocks noChangeAspect="1" noChangeArrowheads="1"/>
          </p:cNvPicPr>
          <p:nvPr/>
        </p:nvPicPr>
        <p:blipFill>
          <a:blip r:embed="rId2" cstate="print"/>
          <a:srcRect/>
          <a:stretch>
            <a:fillRect/>
          </a:stretch>
        </p:blipFill>
        <p:spPr bwMode="auto">
          <a:xfrm>
            <a:off x="468313" y="2276475"/>
            <a:ext cx="8181975" cy="38163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txBox="1">
            <a:spLocks noGrp="1"/>
          </p:cNvSpPr>
          <p:nvPr/>
        </p:nvSpPr>
        <p:spPr bwMode="auto">
          <a:xfrm>
            <a:off x="8191500" y="6629400"/>
            <a:ext cx="1905000" cy="457200"/>
          </a:xfrm>
          <a:prstGeom prst="rect">
            <a:avLst/>
          </a:prstGeom>
          <a:noFill/>
          <a:ln w="9525">
            <a:noFill/>
            <a:miter lim="800000"/>
            <a:headEnd/>
            <a:tailEnd/>
          </a:ln>
        </p:spPr>
        <p:txBody>
          <a:bodyPr/>
          <a:lstStyle/>
          <a:p>
            <a:fld id="{A7EDD7DD-A379-48D5-AF41-198D946835E7}" type="datetime1">
              <a:rPr lang="es-ES" sz="1200">
                <a:solidFill>
                  <a:schemeClr val="hlink"/>
                </a:solidFill>
                <a:cs typeface="Arial" charset="0"/>
              </a:rPr>
              <a:pPr/>
              <a:t>20/10/2013</a:t>
            </a:fld>
            <a:endParaRPr lang="es-ES" sz="1200">
              <a:solidFill>
                <a:schemeClr val="hlink"/>
              </a:solidFill>
              <a:cs typeface="Arial" charset="0"/>
            </a:endParaRPr>
          </a:p>
        </p:txBody>
      </p:sp>
      <p:sp>
        <p:nvSpPr>
          <p:cNvPr id="61443"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fld id="{5918FDD1-44D0-4214-89A2-87793D0BC6DE}" type="slidenum">
              <a:rPr lang="es-ES" sz="1200">
                <a:solidFill>
                  <a:schemeClr val="hlink"/>
                </a:solidFill>
                <a:cs typeface="Arial" charset="0"/>
              </a:rPr>
              <a:pPr algn="r"/>
              <a:t>48</a:t>
            </a:fld>
            <a:endParaRPr lang="es-ES" sz="1200">
              <a:solidFill>
                <a:schemeClr val="hlink"/>
              </a:solidFill>
              <a:cs typeface="Arial" charset="0"/>
            </a:endParaRPr>
          </a:p>
        </p:txBody>
      </p:sp>
      <p:sp>
        <p:nvSpPr>
          <p:cNvPr id="6" name="5 Rectángulo"/>
          <p:cNvSpPr/>
          <p:nvPr/>
        </p:nvSpPr>
        <p:spPr>
          <a:xfrm>
            <a:off x="250825" y="1895475"/>
            <a:ext cx="4679950" cy="4662488"/>
          </a:xfrm>
          <a:prstGeom prst="rect">
            <a:avLst/>
          </a:prstGeom>
        </p:spPr>
        <p:txBody>
          <a:bodyPr>
            <a:spAutoFit/>
          </a:bodyPr>
          <a:lstStyle/>
          <a:p>
            <a:pPr algn="just">
              <a:defRPr/>
            </a:pPr>
            <a:r>
              <a:rPr lang="es-CR" sz="2700" dirty="0">
                <a:latin typeface="+mj-lt"/>
                <a:ea typeface="+mj-ea"/>
                <a:cs typeface="+mj-cs"/>
              </a:rPr>
              <a:t>Grupo de proyectos relacionados administrados de forma coordinada para obtener beneficios y control, que no se obtendrían si se gestionaran en forma individual.</a:t>
            </a:r>
          </a:p>
          <a:p>
            <a:pPr algn="just">
              <a:defRPr/>
            </a:pPr>
            <a:r>
              <a:rPr lang="es-CR" sz="2700" dirty="0">
                <a:latin typeface="+mj-lt"/>
                <a:ea typeface="+mj-ea"/>
                <a:cs typeface="+mj-cs"/>
              </a:rPr>
              <a:t>La fortaleza de la Dirección de Programas se mide en el resultado común o la capacidad colectiva de la gestión centralizada de los proyectos.</a:t>
            </a:r>
          </a:p>
        </p:txBody>
      </p:sp>
      <p:sp>
        <p:nvSpPr>
          <p:cNvPr id="7" name="6 Rectángulo"/>
          <p:cNvSpPr/>
          <p:nvPr/>
        </p:nvSpPr>
        <p:spPr>
          <a:xfrm>
            <a:off x="909638" y="1352550"/>
            <a:ext cx="8999537" cy="522288"/>
          </a:xfrm>
          <a:prstGeom prst="rect">
            <a:avLst/>
          </a:prstGeom>
        </p:spPr>
        <p:txBody>
          <a:bodyPr>
            <a:spAutoFit/>
          </a:bodyPr>
          <a:lstStyle/>
          <a:p>
            <a:pPr>
              <a:defRPr/>
            </a:pPr>
            <a:r>
              <a:rPr lang="es-CR" sz="2800" b="1" dirty="0">
                <a:latin typeface="+mj-lt"/>
                <a:ea typeface="+mj-ea"/>
                <a:cs typeface="+mj-cs"/>
              </a:rPr>
              <a:t>¿Qué es un programa?</a:t>
            </a:r>
          </a:p>
        </p:txBody>
      </p:sp>
      <p:pic>
        <p:nvPicPr>
          <p:cNvPr id="61446" name="Picture 7" descr="proyectos_ecuador"/>
          <p:cNvPicPr>
            <a:picLocks noChangeAspect="1" noChangeArrowheads="1"/>
          </p:cNvPicPr>
          <p:nvPr/>
        </p:nvPicPr>
        <p:blipFill>
          <a:blip r:embed="rId2" cstate="print"/>
          <a:srcRect/>
          <a:stretch>
            <a:fillRect/>
          </a:stretch>
        </p:blipFill>
        <p:spPr bwMode="auto">
          <a:xfrm>
            <a:off x="5076825" y="1970088"/>
            <a:ext cx="3830638" cy="410686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6" descr="portafolios1"/>
          <p:cNvPicPr>
            <a:picLocks noChangeAspect="1" noChangeArrowheads="1"/>
          </p:cNvPicPr>
          <p:nvPr/>
        </p:nvPicPr>
        <p:blipFill>
          <a:blip r:embed="rId2" cstate="print"/>
          <a:srcRect/>
          <a:stretch>
            <a:fillRect/>
          </a:stretch>
        </p:blipFill>
        <p:spPr bwMode="auto">
          <a:xfrm>
            <a:off x="6042025" y="3101975"/>
            <a:ext cx="2957513" cy="3756025"/>
          </a:xfrm>
          <a:prstGeom prst="rect">
            <a:avLst/>
          </a:prstGeom>
          <a:noFill/>
          <a:ln w="9525">
            <a:noFill/>
            <a:miter lim="800000"/>
            <a:headEnd/>
            <a:tailEnd/>
          </a:ln>
        </p:spPr>
      </p:pic>
      <p:sp>
        <p:nvSpPr>
          <p:cNvPr id="62467" name="Date Placeholder 3"/>
          <p:cNvSpPr txBox="1">
            <a:spLocks noGrp="1"/>
          </p:cNvSpPr>
          <p:nvPr/>
        </p:nvSpPr>
        <p:spPr bwMode="auto">
          <a:xfrm>
            <a:off x="8191500" y="6629400"/>
            <a:ext cx="1905000" cy="457200"/>
          </a:xfrm>
          <a:prstGeom prst="rect">
            <a:avLst/>
          </a:prstGeom>
          <a:noFill/>
          <a:ln w="9525">
            <a:noFill/>
            <a:miter lim="800000"/>
            <a:headEnd/>
            <a:tailEnd/>
          </a:ln>
        </p:spPr>
        <p:txBody>
          <a:bodyPr/>
          <a:lstStyle/>
          <a:p>
            <a:fld id="{FBD4897F-29D5-4ACF-A747-464EDE3A264A}" type="datetime1">
              <a:rPr lang="es-ES" sz="1200">
                <a:solidFill>
                  <a:schemeClr val="hlink"/>
                </a:solidFill>
                <a:cs typeface="Arial" charset="0"/>
              </a:rPr>
              <a:pPr/>
              <a:t>20/10/2013</a:t>
            </a:fld>
            <a:endParaRPr lang="es-ES" sz="1200">
              <a:solidFill>
                <a:schemeClr val="hlink"/>
              </a:solidFill>
              <a:cs typeface="Arial" charset="0"/>
            </a:endParaRPr>
          </a:p>
        </p:txBody>
      </p:sp>
      <p:sp>
        <p:nvSpPr>
          <p:cNvPr id="62468"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fld id="{E447A6EE-D185-4F9A-8102-A1BFE9D237A6}" type="slidenum">
              <a:rPr lang="es-ES" sz="1200">
                <a:solidFill>
                  <a:schemeClr val="hlink"/>
                </a:solidFill>
                <a:cs typeface="Arial" charset="0"/>
              </a:rPr>
              <a:pPr algn="r"/>
              <a:t>49</a:t>
            </a:fld>
            <a:endParaRPr lang="es-ES" sz="1200">
              <a:solidFill>
                <a:schemeClr val="hlink"/>
              </a:solidFill>
              <a:cs typeface="Arial" charset="0"/>
            </a:endParaRPr>
          </a:p>
        </p:txBody>
      </p:sp>
      <p:sp>
        <p:nvSpPr>
          <p:cNvPr id="8" name="7 Rectángulo"/>
          <p:cNvSpPr/>
          <p:nvPr/>
        </p:nvSpPr>
        <p:spPr>
          <a:xfrm>
            <a:off x="1835150" y="1719263"/>
            <a:ext cx="5556250" cy="1570037"/>
          </a:xfrm>
          <a:prstGeom prst="rect">
            <a:avLst/>
          </a:prstGeom>
        </p:spPr>
        <p:txBody>
          <a:bodyPr>
            <a:spAutoFit/>
          </a:bodyPr>
          <a:lstStyle/>
          <a:p>
            <a:pPr algn="just">
              <a:defRPr/>
            </a:pPr>
            <a:r>
              <a:rPr lang="es-CR" sz="2400" dirty="0">
                <a:latin typeface="+mj-lt"/>
              </a:rPr>
              <a:t>Conjunto de proyectos o programas y otros trabajos que se agrupan para facilitar la dirección eficaz de ese trabajo para cumplir con los objetivos estratégicos del negocio.</a:t>
            </a:r>
            <a:endParaRPr lang="es-CR" sz="2400" dirty="0">
              <a:latin typeface="+mj-lt"/>
              <a:ea typeface="+mj-ea"/>
              <a:cs typeface="+mj-cs"/>
            </a:endParaRPr>
          </a:p>
        </p:txBody>
      </p:sp>
      <p:sp>
        <p:nvSpPr>
          <p:cNvPr id="9" name="8 Rectángulo"/>
          <p:cNvSpPr/>
          <p:nvPr/>
        </p:nvSpPr>
        <p:spPr>
          <a:xfrm>
            <a:off x="2268538" y="1263650"/>
            <a:ext cx="4464050" cy="522288"/>
          </a:xfrm>
          <a:prstGeom prst="rect">
            <a:avLst/>
          </a:prstGeom>
        </p:spPr>
        <p:txBody>
          <a:bodyPr>
            <a:spAutoFit/>
          </a:bodyPr>
          <a:lstStyle/>
          <a:p>
            <a:pPr>
              <a:defRPr/>
            </a:pPr>
            <a:r>
              <a:rPr lang="es-CR" sz="2800" b="1" dirty="0">
                <a:latin typeface="+mj-lt"/>
                <a:ea typeface="+mj-ea"/>
                <a:cs typeface="+mj-cs"/>
              </a:rPr>
              <a:t>¿Qué es un portafolio?</a:t>
            </a:r>
          </a:p>
        </p:txBody>
      </p:sp>
      <p:sp>
        <p:nvSpPr>
          <p:cNvPr id="2" name="1 Rectángulo"/>
          <p:cNvSpPr/>
          <p:nvPr/>
        </p:nvSpPr>
        <p:spPr>
          <a:xfrm>
            <a:off x="-757238" y="3452813"/>
            <a:ext cx="7077076" cy="3084512"/>
          </a:xfrm>
          <a:prstGeom prst="rect">
            <a:avLst/>
          </a:prstGeom>
        </p:spPr>
        <p:txBody>
          <a:bodyPr>
            <a:spAutoFit/>
          </a:bodyPr>
          <a:lstStyle/>
          <a:p>
            <a:pPr lvl="2" algn="just">
              <a:lnSpc>
                <a:spcPct val="90000"/>
              </a:lnSpc>
              <a:defRPr/>
            </a:pPr>
            <a:r>
              <a:rPr lang="es-CR" sz="2400" b="1" dirty="0">
                <a:latin typeface="+mj-lt"/>
              </a:rPr>
              <a:t>La gestión del Portafolio:</a:t>
            </a:r>
          </a:p>
          <a:p>
            <a:pPr marL="1200150" lvl="2" indent="-285750" algn="just">
              <a:lnSpc>
                <a:spcPct val="90000"/>
              </a:lnSpc>
              <a:buFont typeface="Arial" pitchFamily="34" charset="0"/>
              <a:buChar char="•"/>
              <a:defRPr/>
            </a:pPr>
            <a:r>
              <a:rPr lang="es-CR" sz="2400" dirty="0">
                <a:latin typeface="+mj-lt"/>
              </a:rPr>
              <a:t>Asegura que los proyectos y programas se revisen periódicamente con el fin de establecer prioridades en la asignación de recursos. </a:t>
            </a:r>
          </a:p>
          <a:p>
            <a:pPr marL="1200150" lvl="2" indent="-285750" algn="just">
              <a:lnSpc>
                <a:spcPct val="90000"/>
              </a:lnSpc>
              <a:buFont typeface="Arial" pitchFamily="34" charset="0"/>
              <a:buChar char="•"/>
              <a:defRPr/>
            </a:pPr>
            <a:r>
              <a:rPr lang="es-CR" sz="2400" dirty="0">
                <a:latin typeface="+mj-lt"/>
              </a:rPr>
              <a:t>Maximiza el valor del portafolio (Actualización de la lista).</a:t>
            </a:r>
          </a:p>
          <a:p>
            <a:pPr marL="1200150" lvl="2" indent="-285750" algn="just">
              <a:lnSpc>
                <a:spcPct val="90000"/>
              </a:lnSpc>
              <a:buFont typeface="Arial" pitchFamily="34" charset="0"/>
              <a:buChar char="•"/>
              <a:defRPr/>
            </a:pPr>
            <a:r>
              <a:rPr lang="es-CR" sz="2400" dirty="0">
                <a:latin typeface="+mj-lt"/>
              </a:rPr>
              <a:t>Responsabilidad de niveles altos de la organización.</a:t>
            </a:r>
            <a:endParaRPr lang="es-ES" sz="2400" dirty="0">
              <a:latin typeface="+mj-lt"/>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ctrTitle"/>
          </p:nvPr>
        </p:nvSpPr>
        <p:spPr>
          <a:xfrm>
            <a:off x="565150" y="1341438"/>
            <a:ext cx="7319963" cy="862012"/>
          </a:xfrm>
        </p:spPr>
        <p:txBody>
          <a:bodyPr/>
          <a:lstStyle/>
          <a:p>
            <a:r>
              <a:rPr lang="es-CR" sz="3200" b="1" smtClean="0">
                <a:ea typeface="ＭＳ Ｐゴシック" pitchFamily="34" charset="-128"/>
              </a:rPr>
              <a:t>Se usan distintas tipologías de preguntas</a:t>
            </a:r>
          </a:p>
        </p:txBody>
      </p:sp>
      <p:sp>
        <p:nvSpPr>
          <p:cNvPr id="17411" name="1 Título"/>
          <p:cNvSpPr txBox="1">
            <a:spLocks/>
          </p:cNvSpPr>
          <p:nvPr/>
        </p:nvSpPr>
        <p:spPr bwMode="auto">
          <a:xfrm>
            <a:off x="565150" y="4508500"/>
            <a:ext cx="7772400" cy="1470025"/>
          </a:xfrm>
          <a:prstGeom prst="rect">
            <a:avLst/>
          </a:prstGeom>
          <a:noFill/>
          <a:ln w="9525">
            <a:noFill/>
            <a:miter lim="800000"/>
            <a:headEnd/>
            <a:tailEnd/>
          </a:ln>
        </p:spPr>
        <p:txBody>
          <a:bodyPr anchor="ctr"/>
          <a:lstStyle/>
          <a:p>
            <a:pPr algn="just"/>
            <a:endParaRPr lang="es-CR" sz="2800">
              <a:latin typeface="Calibri" pitchFamily="34" charset="0"/>
              <a:cs typeface="Arial" charset="0"/>
            </a:endParaRPr>
          </a:p>
        </p:txBody>
      </p:sp>
      <p:sp>
        <p:nvSpPr>
          <p:cNvPr id="3" name="2 Rectángulo"/>
          <p:cNvSpPr/>
          <p:nvPr/>
        </p:nvSpPr>
        <p:spPr>
          <a:xfrm>
            <a:off x="395288" y="2997200"/>
            <a:ext cx="8328025" cy="3416300"/>
          </a:xfrm>
          <a:prstGeom prst="rect">
            <a:avLst/>
          </a:prstGeom>
        </p:spPr>
        <p:txBody>
          <a:bodyPr>
            <a:spAutoFit/>
          </a:bodyPr>
          <a:lstStyle/>
          <a:p>
            <a:pPr algn="just">
              <a:defRPr/>
            </a:pPr>
            <a:r>
              <a:rPr lang="es-CR" sz="2400" dirty="0">
                <a:latin typeface="+mj-lt"/>
                <a:ea typeface="+mj-ea"/>
                <a:cs typeface="+mj-cs"/>
              </a:rPr>
              <a:t>Estás por comenzar un proyecto para la planificación de un túnel subfluvial en el cuál no tienes demasiada experiencia. ¿Qué es lo que deberías hacer? </a:t>
            </a:r>
            <a:r>
              <a:rPr lang="es-CR" sz="2000" dirty="0"/>
              <a:t>(Lledó, 2013)</a:t>
            </a:r>
            <a:endParaRPr lang="es-CR" sz="2400" dirty="0">
              <a:latin typeface="+mj-lt"/>
              <a:ea typeface="+mj-ea"/>
              <a:cs typeface="+mj-cs"/>
            </a:endParaRPr>
          </a:p>
          <a:p>
            <a:pPr marL="914400" lvl="1" indent="-457200" algn="just">
              <a:buFont typeface="+mj-lt"/>
              <a:buAutoNum type="alphaUcPeriod"/>
              <a:defRPr/>
            </a:pPr>
            <a:r>
              <a:rPr lang="es-CR" sz="2400" dirty="0">
                <a:latin typeface="+mj-lt"/>
                <a:ea typeface="+mj-ea"/>
                <a:cs typeface="+mj-cs"/>
              </a:rPr>
              <a:t>Contactarte con otros directores de proyectos con experiencia.</a:t>
            </a:r>
          </a:p>
          <a:p>
            <a:pPr marL="914400" lvl="1" indent="-457200" algn="just">
              <a:buFont typeface="+mj-lt"/>
              <a:buAutoNum type="alphaUcPeriod"/>
              <a:defRPr/>
            </a:pPr>
            <a:r>
              <a:rPr lang="es-CR" sz="2400" dirty="0">
                <a:latin typeface="+mj-lt"/>
                <a:ea typeface="+mj-ea"/>
                <a:cs typeface="+mj-cs"/>
              </a:rPr>
              <a:t>Aplicar todos los procesos de la Guía del PMBOK®.</a:t>
            </a:r>
          </a:p>
          <a:p>
            <a:pPr marL="914400" lvl="1" indent="-457200" algn="just">
              <a:buFont typeface="+mj-lt"/>
              <a:buAutoNum type="alphaUcPeriod"/>
              <a:defRPr/>
            </a:pPr>
            <a:r>
              <a:rPr lang="es-CR" sz="2400" dirty="0">
                <a:latin typeface="+mj-lt"/>
                <a:ea typeface="+mj-ea"/>
                <a:cs typeface="+mj-cs"/>
              </a:rPr>
              <a:t>Analizar los registros históricos de la empresa sobre proyectos similares.</a:t>
            </a:r>
          </a:p>
          <a:p>
            <a:pPr marL="914400" lvl="1" indent="-457200" algn="just">
              <a:buFont typeface="+mj-lt"/>
              <a:buAutoNum type="alphaUcPeriod"/>
              <a:defRPr/>
            </a:pPr>
            <a:r>
              <a:rPr lang="es-CR" sz="2400" dirty="0">
                <a:latin typeface="+mj-lt"/>
                <a:ea typeface="+mj-ea"/>
                <a:cs typeface="+mj-cs"/>
              </a:rPr>
              <a:t>Identificar a todos los interesados.</a:t>
            </a:r>
          </a:p>
        </p:txBody>
      </p:sp>
      <p:sp>
        <p:nvSpPr>
          <p:cNvPr id="6" name="5 Rectángulo"/>
          <p:cNvSpPr/>
          <p:nvPr/>
        </p:nvSpPr>
        <p:spPr>
          <a:xfrm>
            <a:off x="395288" y="2276475"/>
            <a:ext cx="8328025" cy="461963"/>
          </a:xfrm>
          <a:prstGeom prst="rect">
            <a:avLst/>
          </a:prstGeom>
        </p:spPr>
        <p:txBody>
          <a:bodyPr>
            <a:spAutoFit/>
          </a:bodyPr>
          <a:lstStyle/>
          <a:p>
            <a:pPr>
              <a:defRPr/>
            </a:pPr>
            <a:r>
              <a:rPr lang="es-CR" sz="2400" b="1" dirty="0">
                <a:latin typeface="+mj-lt"/>
                <a:ea typeface="+mj-ea"/>
                <a:cs typeface="+mj-cs"/>
              </a:rPr>
              <a:t>Las que parecen tener varias respuestas correctas a la vez…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3">
                                            <p:txEl>
                                              <p:pRg st="3" end="3"/>
                                            </p:txEl>
                                          </p:spTgt>
                                        </p:tgtEl>
                                        <p:attrNameLst>
                                          <p:attrName>style.fontStyle</p:attrName>
                                        </p:attrNameLst>
                                      </p:cBhvr>
                                      <p:to>
                                        <p:strVal val="normal"/>
                                      </p:to>
                                    </p:set>
                                    <p:set>
                                      <p:cBhvr override="childStyle">
                                        <p:cTn id="7" dur="indefinite"/>
                                        <p:tgtEl>
                                          <p:spTgt spid="3">
                                            <p:txEl>
                                              <p:pRg st="3" end="3"/>
                                            </p:txEl>
                                          </p:spTgt>
                                        </p:tgtEl>
                                        <p:attrNameLst>
                                          <p:attrName>style.fontWeight</p:attrName>
                                        </p:attrNameLst>
                                      </p:cBhvr>
                                      <p:to>
                                        <p:strVal val="bold"/>
                                      </p:to>
                                    </p:set>
                                    <p:set>
                                      <p:cBhvr override="childStyle">
                                        <p:cTn id="8"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p:txBody>
          <a:bodyPr/>
          <a:lstStyle/>
          <a:p>
            <a:pPr eaLnBrk="1" hangingPunct="1"/>
            <a:r>
              <a:rPr lang="en-US" smtClean="0">
                <a:ea typeface="ＭＳ Ｐゴシック" pitchFamily="34" charset="-128"/>
              </a:rPr>
              <a:t>OPM3</a:t>
            </a:r>
          </a:p>
        </p:txBody>
      </p:sp>
      <p:sp>
        <p:nvSpPr>
          <p:cNvPr id="63491" name="Content Placeholder 2"/>
          <p:cNvSpPr>
            <a:spLocks noGrp="1"/>
          </p:cNvSpPr>
          <p:nvPr>
            <p:ph idx="4294967295"/>
          </p:nvPr>
        </p:nvSpPr>
        <p:spPr/>
        <p:txBody>
          <a:bodyPr/>
          <a:lstStyle/>
          <a:p>
            <a:pPr algn="just" eaLnBrk="1" hangingPunct="1"/>
            <a:r>
              <a:rPr lang="en-US" smtClean="0">
                <a:ea typeface="ＭＳ Ｐゴシック" pitchFamily="34" charset="-128"/>
              </a:rPr>
              <a:t>Es un modelo de madurez de dirección de proyectos creado por el PMI, diseñado para ayudar a las organizaciones a determinar su nivel de madurez en dirección de proyectos.</a:t>
            </a:r>
          </a:p>
          <a:p>
            <a:pPr eaLnBrk="1" hangingPunct="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a:xfrm>
            <a:off x="0" y="1628775"/>
            <a:ext cx="8229600" cy="1143000"/>
          </a:xfrm>
        </p:spPr>
        <p:txBody>
          <a:bodyPr/>
          <a:lstStyle/>
          <a:p>
            <a:pPr eaLnBrk="1" hangingPunct="1"/>
            <a:r>
              <a:rPr lang="en-US" smtClean="0">
                <a:ea typeface="ＭＳ Ｐゴシック" pitchFamily="34" charset="-128"/>
              </a:rPr>
              <a:t>Dirección por Objetivos</a:t>
            </a:r>
            <a:br>
              <a:rPr lang="en-US" smtClean="0">
                <a:ea typeface="ＭＳ Ｐゴシック" pitchFamily="34" charset="-128"/>
              </a:rPr>
            </a:br>
            <a:r>
              <a:rPr lang="en-US" smtClean="0">
                <a:ea typeface="ＭＳ Ｐゴシック" pitchFamily="34" charset="-128"/>
              </a:rPr>
              <a:t>(MBO)</a:t>
            </a:r>
          </a:p>
        </p:txBody>
      </p:sp>
      <p:sp>
        <p:nvSpPr>
          <p:cNvPr id="64515" name="Content Placeholder 2"/>
          <p:cNvSpPr>
            <a:spLocks noGrp="1"/>
          </p:cNvSpPr>
          <p:nvPr>
            <p:ph idx="4294967295"/>
          </p:nvPr>
        </p:nvSpPr>
        <p:spPr>
          <a:xfrm>
            <a:off x="395288" y="2852738"/>
            <a:ext cx="8229600" cy="2990850"/>
          </a:xfrm>
        </p:spPr>
        <p:txBody>
          <a:bodyPr/>
          <a:lstStyle/>
          <a:p>
            <a:pPr algn="just" eaLnBrk="1" hangingPunct="1"/>
            <a:r>
              <a:rPr lang="en-US" smtClean="0">
                <a:ea typeface="ＭＳ Ｐゴシック" pitchFamily="34" charset="-128"/>
              </a:rPr>
              <a:t>Dirección por objetivos es una filosofía directiva con tres pasos: establecer objetivos realistas y no ambiguos; periódicamente revisar si los objetivos están siendo logrados; e implementar acciones correctivas.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a:xfrm>
            <a:off x="533400" y="1484313"/>
            <a:ext cx="8229600" cy="1008062"/>
          </a:xfrm>
        </p:spPr>
        <p:txBody>
          <a:bodyPr/>
          <a:lstStyle/>
          <a:p>
            <a:pPr eaLnBrk="1" hangingPunct="1"/>
            <a:r>
              <a:rPr lang="en-US" smtClean="0">
                <a:ea typeface="ＭＳ Ｐゴシック" pitchFamily="34" charset="-128"/>
              </a:rPr>
              <a:t>Lecciones Aprendidas</a:t>
            </a:r>
          </a:p>
        </p:txBody>
      </p:sp>
      <p:sp>
        <p:nvSpPr>
          <p:cNvPr id="65539" name="Content Placeholder 2"/>
          <p:cNvSpPr>
            <a:spLocks noGrp="1"/>
          </p:cNvSpPr>
          <p:nvPr>
            <p:ph idx="4294967295"/>
          </p:nvPr>
        </p:nvSpPr>
        <p:spPr>
          <a:xfrm>
            <a:off x="523875" y="2708275"/>
            <a:ext cx="8229600" cy="2408238"/>
          </a:xfrm>
        </p:spPr>
        <p:txBody>
          <a:bodyPr/>
          <a:lstStyle/>
          <a:p>
            <a:pPr algn="just" eaLnBrk="1" hangingPunct="1"/>
            <a:r>
              <a:rPr lang="en-US" smtClean="0">
                <a:ea typeface="ＭＳ Ｐゴシック" pitchFamily="34" charset="-128"/>
              </a:rPr>
              <a:t>Son el aprendizaje ganado del proceso de realizar el proyecto. Pueden tener características positivas o negativas. </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468313" y="908050"/>
            <a:ext cx="8229600" cy="1143000"/>
          </a:xfrm>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a:xfrm>
            <a:off x="457200" y="2317750"/>
            <a:ext cx="8229600" cy="4064000"/>
          </a:xfrm>
        </p:spPr>
        <p:txBody>
          <a:bodyPr/>
          <a:lstStyle/>
          <a:p>
            <a:pPr algn="just" eaLnBrk="1" hangingPunct="1">
              <a:lnSpc>
                <a:spcPct val="80000"/>
              </a:lnSpc>
            </a:pPr>
            <a:r>
              <a:rPr lang="en-US" sz="2400" smtClean="0">
                <a:ea typeface="ＭＳ Ｐゴシック" pitchFamily="34" charset="-128"/>
              </a:rPr>
              <a:t>Usted es un ejecutivo público trabajando en su cuarto proyecto para ordenar nuevos autobuses para el transporte entre 2 ciudades. Ud. incluye a un oficial de gobierno como un interesado y planea incluir reuniones con él en su EDT. Su jefe objeta que se realicen estas actividades porque las considera innecesarias. La MEJOR respuesta es informarle a su jefe que:</a:t>
            </a:r>
          </a:p>
          <a:p>
            <a:pPr lvl="1" algn="just" eaLnBrk="1" hangingPunct="1">
              <a:lnSpc>
                <a:spcPct val="80000"/>
              </a:lnSpc>
            </a:pPr>
            <a:r>
              <a:rPr lang="en-US" sz="2000" smtClean="0">
                <a:ea typeface="ＭＳ Ｐゴシック" pitchFamily="34" charset="-128"/>
              </a:rPr>
              <a:t>A. El oficial de gobierno puede impactar el proyecto negativamente.</a:t>
            </a:r>
          </a:p>
          <a:p>
            <a:pPr lvl="1" algn="just" eaLnBrk="1" hangingPunct="1">
              <a:lnSpc>
                <a:spcPct val="80000"/>
              </a:lnSpc>
            </a:pPr>
            <a:r>
              <a:rPr lang="en-US" sz="2000" smtClean="0">
                <a:ea typeface="ＭＳ Ｐゴシック" pitchFamily="34" charset="-128"/>
              </a:rPr>
              <a:t>B. El oficial de gobierno conoce a los usuarios finales mejor que cualquiera de nosotros.</a:t>
            </a:r>
          </a:p>
          <a:p>
            <a:pPr lvl="1" algn="just" eaLnBrk="1" hangingPunct="1">
              <a:lnSpc>
                <a:spcPct val="80000"/>
              </a:lnSpc>
            </a:pPr>
            <a:r>
              <a:rPr lang="en-US" sz="2000" smtClean="0">
                <a:ea typeface="ＭＳ Ｐゴシック" pitchFamily="34" charset="-128"/>
              </a:rPr>
              <a:t>C. El oficial de gobierno es un interesado dado que los autobuses serán utilizados en su ciudad.</a:t>
            </a:r>
          </a:p>
          <a:p>
            <a:pPr lvl="1" algn="just" eaLnBrk="1" hangingPunct="1">
              <a:lnSpc>
                <a:spcPct val="80000"/>
              </a:lnSpc>
            </a:pPr>
            <a:r>
              <a:rPr lang="en-US" sz="2000" smtClean="0">
                <a:ea typeface="ＭＳ Ｐゴシック" pitchFamily="34" charset="-128"/>
              </a:rPr>
              <a:t>D. El oficial de gobierno es un interesado porque el va a usar los autobuses.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a:xfrm>
            <a:off x="500063" y="1125538"/>
            <a:ext cx="8229600" cy="935037"/>
          </a:xfrm>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a:xfrm>
            <a:off x="539750" y="2227263"/>
            <a:ext cx="8229600" cy="3995737"/>
          </a:xfrm>
        </p:spPr>
        <p:txBody>
          <a:bodyPr/>
          <a:lstStyle/>
          <a:p>
            <a:pPr algn="just" eaLnBrk="1" hangingPunct="1"/>
            <a:r>
              <a:rPr lang="en-US" smtClean="0">
                <a:ea typeface="ＭＳ Ｐゴシック" pitchFamily="34" charset="-128"/>
              </a:rPr>
              <a:t>Todas las siguientes son parte del esfuerzo del equipo de gestionar las partes interesadas EXCEPTO:</a:t>
            </a:r>
          </a:p>
          <a:p>
            <a:pPr lvl="1" eaLnBrk="1" hangingPunct="1"/>
            <a:r>
              <a:rPr lang="en-US" smtClean="0">
                <a:ea typeface="ＭＳ Ｐゴシック" pitchFamily="34" charset="-128"/>
              </a:rPr>
              <a:t>A. Darle extras a los interesados.</a:t>
            </a:r>
          </a:p>
          <a:p>
            <a:pPr lvl="1" eaLnBrk="1" hangingPunct="1"/>
            <a:r>
              <a:rPr lang="en-US" smtClean="0">
                <a:ea typeface="ＭＳ Ｐゴシック" pitchFamily="34" charset="-128"/>
              </a:rPr>
              <a:t>B. Identificar a los interesados.</a:t>
            </a:r>
          </a:p>
          <a:p>
            <a:pPr lvl="1" eaLnBrk="1" hangingPunct="1"/>
            <a:r>
              <a:rPr lang="en-US" smtClean="0">
                <a:ea typeface="ＭＳ Ｐゴシック" pitchFamily="34" charset="-128"/>
              </a:rPr>
              <a:t>C. Determinar expectativas de los interesados.</a:t>
            </a:r>
          </a:p>
          <a:p>
            <a:pPr lvl="1" eaLnBrk="1" hangingPunct="1"/>
            <a:r>
              <a:rPr lang="en-US" smtClean="0">
                <a:ea typeface="ＭＳ Ｐゴシック" pitchFamily="34" charset="-128"/>
              </a:rPr>
              <a:t>D. Gestionar las expectativas de los interesados.</a:t>
            </a:r>
          </a:p>
        </p:txBody>
      </p:sp>
      <p:sp>
        <p:nvSpPr>
          <p:cNvPr id="67588"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fld id="{4CD98AA9-2F9B-4A23-AF36-8439DCB27030}" type="slidenum">
              <a:rPr lang="es-ES" sz="1200">
                <a:solidFill>
                  <a:schemeClr val="hlink"/>
                </a:solidFill>
              </a:rPr>
              <a:pPr algn="r"/>
              <a:t>54</a:t>
            </a:fld>
            <a:endParaRPr lang="es-ES" sz="120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468313" y="981075"/>
            <a:ext cx="8229600" cy="1143000"/>
          </a:xfrm>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a:xfrm>
            <a:off x="395288" y="2205038"/>
            <a:ext cx="8229600" cy="4140200"/>
          </a:xfrm>
        </p:spPr>
        <p:txBody>
          <a:bodyPr/>
          <a:lstStyle/>
          <a:p>
            <a:pPr algn="just" eaLnBrk="1" hangingPunct="1"/>
            <a:r>
              <a:rPr lang="en-US" sz="3000" smtClean="0">
                <a:ea typeface="ＭＳ Ｐゴシック" pitchFamily="34" charset="-128"/>
              </a:rPr>
              <a:t>Ud. es un director de proyecto para su organización. Para influenciar en su organización se requiere cuál de los siguientes?</a:t>
            </a:r>
          </a:p>
          <a:p>
            <a:pPr lvl="1" algn="just" eaLnBrk="1" hangingPunct="1"/>
            <a:r>
              <a:rPr lang="en-US" sz="2600" smtClean="0">
                <a:ea typeface="ＭＳ Ｐゴシック" pitchFamily="34" charset="-128"/>
              </a:rPr>
              <a:t>A. Un entendimiento del presupuesto organizacional.</a:t>
            </a:r>
          </a:p>
          <a:p>
            <a:pPr lvl="1" algn="just" eaLnBrk="1" hangingPunct="1"/>
            <a:r>
              <a:rPr lang="en-US" sz="2600" smtClean="0">
                <a:ea typeface="ＭＳ Ｐゴシック" pitchFamily="34" charset="-128"/>
              </a:rPr>
              <a:t>B. Investigación y documentación de los casos de negocio probados.</a:t>
            </a:r>
          </a:p>
          <a:p>
            <a:pPr lvl="1" algn="just" eaLnBrk="1" hangingPunct="1"/>
            <a:r>
              <a:rPr lang="en-US" sz="2600" smtClean="0">
                <a:ea typeface="ＭＳ Ｐゴシック" pitchFamily="34" charset="-128"/>
              </a:rPr>
              <a:t>C. Un entendimiento de las estructuras organizacionales formales e informales.</a:t>
            </a:r>
          </a:p>
          <a:p>
            <a:pPr lvl="1" algn="just" eaLnBrk="1" hangingPunct="1"/>
            <a:r>
              <a:rPr lang="en-US" sz="2600" smtClean="0">
                <a:ea typeface="ＭＳ Ｐゴシック" pitchFamily="34" charset="-128"/>
              </a:rPr>
              <a:t>D. Poder posicional.</a:t>
            </a:r>
          </a:p>
        </p:txBody>
      </p:sp>
      <p:sp>
        <p:nvSpPr>
          <p:cNvPr id="68612"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fld id="{A99CA2C5-FE21-4B93-B67E-51E4AF48E5A1}" type="slidenum">
              <a:rPr lang="es-ES" sz="1200">
                <a:solidFill>
                  <a:schemeClr val="hlink"/>
                </a:solidFill>
              </a:rPr>
              <a:pPr algn="r"/>
              <a:t>55</a:t>
            </a:fld>
            <a:endParaRPr lang="es-ES" sz="120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3" end="3"/>
                                            </p:txEl>
                                          </p:spTgt>
                                        </p:tgtEl>
                                        <p:attrNameLst>
                                          <p:attrName>style.fontStyle</p:attrName>
                                        </p:attrNameLst>
                                      </p:cBhvr>
                                      <p:to>
                                        <p:strVal val="normal"/>
                                      </p:to>
                                    </p:set>
                                    <p:set>
                                      <p:cBhvr override="childStyle">
                                        <p:cTn id="31" dur="indefinite"/>
                                        <p:tgtEl>
                                          <p:spTgt spid="3">
                                            <p:txEl>
                                              <p:pRg st="3" end="3"/>
                                            </p:txEl>
                                          </p:spTgt>
                                        </p:tgtEl>
                                        <p:attrNameLst>
                                          <p:attrName>style.fontWeight</p:attrName>
                                        </p:attrNameLst>
                                      </p:cBhvr>
                                      <p:to>
                                        <p:strVal val="bold"/>
                                      </p:to>
                                    </p:set>
                                    <p:set>
                                      <p:cBhvr override="childStyle">
                                        <p:cTn id="32"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lnSpc>
                <a:spcPct val="90000"/>
              </a:lnSpc>
            </a:pPr>
            <a:r>
              <a:rPr lang="en-US" smtClean="0">
                <a:ea typeface="ＭＳ Ｐゴシック" pitchFamily="34" charset="-128"/>
              </a:rPr>
              <a:t>Una organización está pasando por una fase evolutiva de restructuración de la forma que hace proyectos. En un cambio de matricial débil a matricial fuerte, el poder pasa del:</a:t>
            </a:r>
          </a:p>
          <a:p>
            <a:pPr lvl="1" algn="just" eaLnBrk="1" hangingPunct="1">
              <a:lnSpc>
                <a:spcPct val="90000"/>
              </a:lnSpc>
            </a:pPr>
            <a:r>
              <a:rPr lang="en-US" smtClean="0">
                <a:ea typeface="ＭＳ Ｐゴシック" pitchFamily="34" charset="-128"/>
              </a:rPr>
              <a:t>A. Director de proyectos al director funcional.</a:t>
            </a:r>
          </a:p>
          <a:p>
            <a:pPr lvl="1" algn="just" eaLnBrk="1" hangingPunct="1">
              <a:lnSpc>
                <a:spcPct val="90000"/>
              </a:lnSpc>
            </a:pPr>
            <a:r>
              <a:rPr lang="en-US" smtClean="0">
                <a:ea typeface="ＭＳ Ｐゴシック" pitchFamily="34" charset="-128"/>
              </a:rPr>
              <a:t>B. Expedidor al coordinador.</a:t>
            </a:r>
          </a:p>
          <a:p>
            <a:pPr lvl="1" algn="just" eaLnBrk="1" hangingPunct="1">
              <a:lnSpc>
                <a:spcPct val="90000"/>
              </a:lnSpc>
            </a:pPr>
            <a:r>
              <a:rPr lang="en-US" smtClean="0">
                <a:ea typeface="ＭＳ Ｐゴシック" pitchFamily="34" charset="-128"/>
              </a:rPr>
              <a:t>C. Director funcional al director de proyectos.</a:t>
            </a:r>
          </a:p>
          <a:p>
            <a:pPr lvl="1" algn="just" eaLnBrk="1" hangingPunct="1">
              <a:lnSpc>
                <a:spcPct val="90000"/>
              </a:lnSpc>
            </a:pPr>
            <a:r>
              <a:rPr lang="en-US" smtClean="0">
                <a:ea typeface="ＭＳ Ｐゴシック" pitchFamily="34" charset="-128"/>
              </a:rPr>
              <a:t>D. Director funcional al patrocinador.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3" end="3"/>
                                            </p:txEl>
                                          </p:spTgt>
                                        </p:tgtEl>
                                        <p:attrNameLst>
                                          <p:attrName>style.fontStyle</p:attrName>
                                        </p:attrNameLst>
                                      </p:cBhvr>
                                      <p:to>
                                        <p:strVal val="normal"/>
                                      </p:to>
                                    </p:set>
                                    <p:set>
                                      <p:cBhvr override="childStyle">
                                        <p:cTn id="31" dur="indefinite"/>
                                        <p:tgtEl>
                                          <p:spTgt spid="3">
                                            <p:txEl>
                                              <p:pRg st="3" end="3"/>
                                            </p:txEl>
                                          </p:spTgt>
                                        </p:tgtEl>
                                        <p:attrNameLst>
                                          <p:attrName>style.fontWeight</p:attrName>
                                        </p:attrNameLst>
                                      </p:cBhvr>
                                      <p:to>
                                        <p:strVal val="bold"/>
                                      </p:to>
                                    </p:set>
                                    <p:set>
                                      <p:cBhvr override="childStyle">
                                        <p:cTn id="32"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r>
              <a:rPr lang="en-US" smtClean="0">
                <a:ea typeface="ＭＳ Ｐゴシック" pitchFamily="34" charset="-128"/>
              </a:rPr>
              <a:t>¿Cúal forma de organización retiene muchas características de una organización funcional y trata el rol del director de proyectos más como un coordinador o expedidor?</a:t>
            </a:r>
          </a:p>
          <a:p>
            <a:pPr lvl="1" eaLnBrk="1" hangingPunct="1"/>
            <a:r>
              <a:rPr lang="en-US" smtClean="0">
                <a:ea typeface="ＭＳ Ｐゴシック" pitchFamily="34" charset="-128"/>
              </a:rPr>
              <a:t>A. Proyectizada.</a:t>
            </a:r>
          </a:p>
          <a:p>
            <a:pPr lvl="1" eaLnBrk="1" hangingPunct="1"/>
            <a:r>
              <a:rPr lang="en-US" smtClean="0">
                <a:ea typeface="ＭＳ Ｐゴシック" pitchFamily="34" charset="-128"/>
              </a:rPr>
              <a:t>B. Funcional.</a:t>
            </a:r>
          </a:p>
          <a:p>
            <a:pPr lvl="1" eaLnBrk="1" hangingPunct="1"/>
            <a:r>
              <a:rPr lang="en-US" smtClean="0">
                <a:ea typeface="ＭＳ Ｐゴシック" pitchFamily="34" charset="-128"/>
              </a:rPr>
              <a:t>C. Matricial fuerte.</a:t>
            </a:r>
          </a:p>
          <a:p>
            <a:pPr lvl="1" eaLnBrk="1" hangingPunct="1"/>
            <a:r>
              <a:rPr lang="en-US" smtClean="0">
                <a:ea typeface="ＭＳ Ｐゴシック" pitchFamily="34" charset="-128"/>
              </a:rPr>
              <a:t>D. Matricial  débil.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4" end="4"/>
                                            </p:txEl>
                                          </p:spTgt>
                                        </p:tgtEl>
                                        <p:attrNameLst>
                                          <p:attrName>style.fontStyle</p:attrName>
                                        </p:attrNameLst>
                                      </p:cBhvr>
                                      <p:to>
                                        <p:strVal val="normal"/>
                                      </p:to>
                                    </p:set>
                                    <p:set>
                                      <p:cBhvr override="childStyle">
                                        <p:cTn id="31" dur="indefinite"/>
                                        <p:tgtEl>
                                          <p:spTgt spid="3">
                                            <p:txEl>
                                              <p:pRg st="4" end="4"/>
                                            </p:txEl>
                                          </p:spTgt>
                                        </p:tgtEl>
                                        <p:attrNameLst>
                                          <p:attrName>style.fontWeight</p:attrName>
                                        </p:attrNameLst>
                                      </p:cBhvr>
                                      <p:to>
                                        <p:strVal val="bold"/>
                                      </p:to>
                                    </p:set>
                                    <p:set>
                                      <p:cBhvr override="childStyle">
                                        <p:cTn id="32"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r>
              <a:rPr lang="en-US" smtClean="0">
                <a:ea typeface="ＭＳ Ｐゴシック" pitchFamily="34" charset="-128"/>
              </a:rPr>
              <a:t>Una forma de organización donde el poder es igualmente compartido por el director funcional y el director de proyectos es llamada:</a:t>
            </a:r>
          </a:p>
          <a:p>
            <a:pPr lvl="1" eaLnBrk="1" hangingPunct="1"/>
            <a:r>
              <a:rPr lang="en-US" smtClean="0">
                <a:ea typeface="ＭＳ Ｐゴシック" pitchFamily="34" charset="-128"/>
              </a:rPr>
              <a:t>A. Una matricial ajustada.</a:t>
            </a:r>
          </a:p>
          <a:p>
            <a:pPr lvl="1" eaLnBrk="1" hangingPunct="1"/>
            <a:r>
              <a:rPr lang="en-US" smtClean="0">
                <a:ea typeface="ＭＳ Ｐゴシック" pitchFamily="34" charset="-128"/>
              </a:rPr>
              <a:t>B. Una matricial débil.</a:t>
            </a:r>
          </a:p>
          <a:p>
            <a:pPr lvl="1" eaLnBrk="1" hangingPunct="1"/>
            <a:r>
              <a:rPr lang="en-US" smtClean="0">
                <a:ea typeface="ＭＳ Ｐゴシック" pitchFamily="34" charset="-128"/>
              </a:rPr>
              <a:t>C. Una matricial balanceada.</a:t>
            </a:r>
          </a:p>
          <a:p>
            <a:pPr lvl="1" eaLnBrk="1" hangingPunct="1"/>
            <a:r>
              <a:rPr lang="en-US" smtClean="0">
                <a:ea typeface="ＭＳ Ｐゴシック" pitchFamily="34" charset="-128"/>
              </a:rPr>
              <a:t>D. Una matricial fuerte.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3" end="3"/>
                                            </p:txEl>
                                          </p:spTgt>
                                        </p:tgtEl>
                                        <p:attrNameLst>
                                          <p:attrName>style.fontStyle</p:attrName>
                                        </p:attrNameLst>
                                      </p:cBhvr>
                                      <p:to>
                                        <p:strVal val="normal"/>
                                      </p:to>
                                    </p:set>
                                    <p:set>
                                      <p:cBhvr override="childStyle">
                                        <p:cTn id="31" dur="indefinite"/>
                                        <p:tgtEl>
                                          <p:spTgt spid="3">
                                            <p:txEl>
                                              <p:pRg st="3" end="3"/>
                                            </p:txEl>
                                          </p:spTgt>
                                        </p:tgtEl>
                                        <p:attrNameLst>
                                          <p:attrName>style.fontWeight</p:attrName>
                                        </p:attrNameLst>
                                      </p:cBhvr>
                                      <p:to>
                                        <p:strVal val="bold"/>
                                      </p:to>
                                    </p:set>
                                    <p:set>
                                      <p:cBhvr override="childStyle">
                                        <p:cTn id="32"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lnSpc>
                <a:spcPct val="80000"/>
              </a:lnSpc>
            </a:pPr>
            <a:r>
              <a:rPr lang="en-US" sz="2800" smtClean="0">
                <a:ea typeface="ＭＳ Ｐゴシック" pitchFamily="34" charset="-128"/>
              </a:rPr>
              <a:t>Un director de proyecto está tratando de completar un proyecto de desarrollo de software pero no puede obtener suficiente atención para el proyecto. Los recursos están enfocados en completar trabajo relacionado con procesos y el director tiene poca autoridad para asignar los recursos apropiadamente. En que forma de organización debe estar trabajando el director de proyectos?</a:t>
            </a:r>
          </a:p>
          <a:p>
            <a:pPr lvl="1" eaLnBrk="1" hangingPunct="1">
              <a:lnSpc>
                <a:spcPct val="80000"/>
              </a:lnSpc>
            </a:pPr>
            <a:r>
              <a:rPr lang="en-US" sz="2400" smtClean="0">
                <a:ea typeface="ＭＳ Ｐゴシック" pitchFamily="34" charset="-128"/>
              </a:rPr>
              <a:t>A. Funcional.</a:t>
            </a:r>
          </a:p>
          <a:p>
            <a:pPr lvl="1" eaLnBrk="1" hangingPunct="1">
              <a:lnSpc>
                <a:spcPct val="80000"/>
              </a:lnSpc>
            </a:pPr>
            <a:r>
              <a:rPr lang="en-US" sz="2400" smtClean="0">
                <a:ea typeface="ＭＳ Ｐゴシック" pitchFamily="34" charset="-128"/>
              </a:rPr>
              <a:t>B. Matricial.</a:t>
            </a:r>
          </a:p>
          <a:p>
            <a:pPr lvl="1" eaLnBrk="1" hangingPunct="1">
              <a:lnSpc>
                <a:spcPct val="80000"/>
              </a:lnSpc>
            </a:pPr>
            <a:r>
              <a:rPr lang="en-US" sz="2400" smtClean="0">
                <a:ea typeface="ＭＳ Ｐゴシック" pitchFamily="34" charset="-128"/>
              </a:rPr>
              <a:t>C. Expedidor.</a:t>
            </a:r>
          </a:p>
          <a:p>
            <a:pPr lvl="1" eaLnBrk="1" hangingPunct="1">
              <a:lnSpc>
                <a:spcPct val="80000"/>
              </a:lnSpc>
            </a:pPr>
            <a:r>
              <a:rPr lang="en-US" sz="2400" smtClean="0">
                <a:ea typeface="ＭＳ Ｐゴシック" pitchFamily="34" charset="-128"/>
              </a:rPr>
              <a:t>D. Coordinador.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txBox="1">
            <a:spLocks/>
          </p:cNvSpPr>
          <p:nvPr/>
        </p:nvSpPr>
        <p:spPr bwMode="auto">
          <a:xfrm>
            <a:off x="565150" y="4508500"/>
            <a:ext cx="7772400" cy="1470025"/>
          </a:xfrm>
          <a:prstGeom prst="rect">
            <a:avLst/>
          </a:prstGeom>
          <a:noFill/>
          <a:ln w="9525">
            <a:noFill/>
            <a:miter lim="800000"/>
            <a:headEnd/>
            <a:tailEnd/>
          </a:ln>
        </p:spPr>
        <p:txBody>
          <a:bodyPr anchor="ctr"/>
          <a:lstStyle/>
          <a:p>
            <a:pPr algn="just"/>
            <a:endParaRPr lang="es-CR" sz="2800">
              <a:latin typeface="Calibri" pitchFamily="34" charset="0"/>
              <a:cs typeface="Arial" charset="0"/>
            </a:endParaRPr>
          </a:p>
        </p:txBody>
      </p:sp>
      <p:sp>
        <p:nvSpPr>
          <p:cNvPr id="3" name="2 Rectángulo"/>
          <p:cNvSpPr/>
          <p:nvPr/>
        </p:nvSpPr>
        <p:spPr>
          <a:xfrm>
            <a:off x="395288" y="2924175"/>
            <a:ext cx="8328025" cy="3786188"/>
          </a:xfrm>
          <a:prstGeom prst="rect">
            <a:avLst/>
          </a:prstGeom>
        </p:spPr>
        <p:txBody>
          <a:bodyPr>
            <a:spAutoFit/>
          </a:bodyPr>
          <a:lstStyle/>
          <a:p>
            <a:pPr algn="just">
              <a:defRPr/>
            </a:pPr>
            <a:r>
              <a:rPr lang="es-CR" sz="2400" dirty="0">
                <a:latin typeface="+mj-lt"/>
                <a:ea typeface="+mj-ea"/>
                <a:cs typeface="+mj-cs"/>
              </a:rPr>
              <a:t>Al recorrer 1000 kilómetros en tu vehículo por la Ciudad de Mendoza se consumen 90 litros de gasolina a un costo de $1,50 por litro. En base a estos datos estimas los costos de movilidad en un proyecto de transporte con la siguiente herramienta: </a:t>
            </a:r>
            <a:r>
              <a:rPr lang="es-CR" sz="2000" dirty="0"/>
              <a:t>(Lledó, 2013)</a:t>
            </a:r>
            <a:endParaRPr lang="es-CR" sz="2400" dirty="0">
              <a:latin typeface="+mj-lt"/>
              <a:ea typeface="+mj-ea"/>
              <a:cs typeface="+mj-cs"/>
            </a:endParaRPr>
          </a:p>
          <a:p>
            <a:pPr algn="just">
              <a:defRPr/>
            </a:pPr>
            <a:endParaRPr lang="es-CR" sz="2400" dirty="0">
              <a:latin typeface="+mj-lt"/>
              <a:ea typeface="+mj-ea"/>
              <a:cs typeface="+mj-cs"/>
            </a:endParaRPr>
          </a:p>
          <a:p>
            <a:pPr marL="914400" lvl="1" indent="-457200" algn="just">
              <a:buFont typeface="+mj-lt"/>
              <a:buAutoNum type="alphaUcPeriod"/>
              <a:defRPr/>
            </a:pPr>
            <a:r>
              <a:rPr lang="es-CR" sz="2400" dirty="0">
                <a:latin typeface="+mj-lt"/>
                <a:ea typeface="+mj-ea"/>
                <a:cs typeface="+mj-cs"/>
              </a:rPr>
              <a:t>Economías de escala.</a:t>
            </a:r>
          </a:p>
          <a:p>
            <a:pPr marL="914400" lvl="1" indent="-457200" algn="just">
              <a:buFont typeface="+mj-lt"/>
              <a:buAutoNum type="alphaUcPeriod"/>
              <a:defRPr/>
            </a:pPr>
            <a:r>
              <a:rPr lang="es-CR" sz="2400" dirty="0">
                <a:latin typeface="+mj-lt"/>
                <a:ea typeface="+mj-ea"/>
                <a:cs typeface="+mj-cs"/>
              </a:rPr>
              <a:t>Estimación paramétrica.</a:t>
            </a:r>
          </a:p>
          <a:p>
            <a:pPr marL="914400" lvl="1" indent="-457200" algn="just">
              <a:buFont typeface="+mj-lt"/>
              <a:buAutoNum type="alphaUcPeriod"/>
              <a:defRPr/>
            </a:pPr>
            <a:r>
              <a:rPr lang="es-CR" sz="2400" dirty="0">
                <a:latin typeface="+mj-lt"/>
                <a:ea typeface="+mj-ea"/>
                <a:cs typeface="+mj-cs"/>
              </a:rPr>
              <a:t>Estimación ascendente.</a:t>
            </a:r>
          </a:p>
          <a:p>
            <a:pPr marL="914400" lvl="1" indent="-457200" algn="just">
              <a:buFont typeface="+mj-lt"/>
              <a:buAutoNum type="alphaUcPeriod"/>
              <a:defRPr/>
            </a:pPr>
            <a:r>
              <a:rPr lang="es-CR" sz="2400" dirty="0">
                <a:latin typeface="+mj-lt"/>
                <a:ea typeface="+mj-ea"/>
                <a:cs typeface="+mj-cs"/>
              </a:rPr>
              <a:t>Estimación análoga.</a:t>
            </a:r>
          </a:p>
        </p:txBody>
      </p:sp>
      <p:sp>
        <p:nvSpPr>
          <p:cNvPr id="6" name="5 Rectángulo"/>
          <p:cNvSpPr/>
          <p:nvPr/>
        </p:nvSpPr>
        <p:spPr>
          <a:xfrm>
            <a:off x="395288" y="1989138"/>
            <a:ext cx="8328025" cy="830262"/>
          </a:xfrm>
          <a:prstGeom prst="rect">
            <a:avLst/>
          </a:prstGeom>
        </p:spPr>
        <p:txBody>
          <a:bodyPr>
            <a:spAutoFit/>
          </a:bodyPr>
          <a:lstStyle/>
          <a:p>
            <a:pPr algn="just">
              <a:defRPr/>
            </a:pPr>
            <a:r>
              <a:rPr lang="es-CR" sz="2400" b="1" dirty="0">
                <a:latin typeface="+mj-lt"/>
                <a:ea typeface="+mj-ea"/>
                <a:cs typeface="+mj-cs"/>
              </a:rPr>
              <a:t>Las que tienen información irrelevante que me pueden confundir…</a:t>
            </a:r>
          </a:p>
        </p:txBody>
      </p:sp>
      <p:pic>
        <p:nvPicPr>
          <p:cNvPr id="18437" name="Picture 6"/>
          <p:cNvPicPr>
            <a:picLocks noChangeAspect="1" noChangeArrowheads="1"/>
          </p:cNvPicPr>
          <p:nvPr/>
        </p:nvPicPr>
        <p:blipFill>
          <a:blip r:embed="rId3" cstate="print"/>
          <a:srcRect/>
          <a:stretch>
            <a:fillRect/>
          </a:stretch>
        </p:blipFill>
        <p:spPr bwMode="auto">
          <a:xfrm>
            <a:off x="179388" y="1196975"/>
            <a:ext cx="7346950"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3">
                                            <p:txEl>
                                              <p:pRg st="3" end="3"/>
                                            </p:txEl>
                                          </p:spTgt>
                                        </p:tgtEl>
                                        <p:attrNameLst>
                                          <p:attrName>style.fontStyle</p:attrName>
                                        </p:attrNameLst>
                                      </p:cBhvr>
                                      <p:to>
                                        <p:strVal val="normal"/>
                                      </p:to>
                                    </p:set>
                                    <p:set>
                                      <p:cBhvr override="childStyle">
                                        <p:cTn id="7" dur="indefinite"/>
                                        <p:tgtEl>
                                          <p:spTgt spid="3">
                                            <p:txEl>
                                              <p:pRg st="3" end="3"/>
                                            </p:txEl>
                                          </p:spTgt>
                                        </p:tgtEl>
                                        <p:attrNameLst>
                                          <p:attrName>style.fontWeight</p:attrName>
                                        </p:attrNameLst>
                                      </p:cBhvr>
                                      <p:to>
                                        <p:strVal val="bold"/>
                                      </p:to>
                                    </p:set>
                                    <p:set>
                                      <p:cBhvr override="childStyle">
                                        <p:cTn id="8"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r>
              <a:rPr lang="en-US" smtClean="0">
                <a:ea typeface="ＭＳ Ｐゴシック" pitchFamily="34" charset="-128"/>
              </a:rPr>
              <a:t>¿Quién tiene el MAYOR poder en una organización proyectizada?</a:t>
            </a:r>
          </a:p>
          <a:p>
            <a:pPr lvl="1" eaLnBrk="1" hangingPunct="1"/>
            <a:r>
              <a:rPr lang="en-US" smtClean="0">
                <a:ea typeface="ＭＳ Ｐゴシック" pitchFamily="34" charset="-128"/>
              </a:rPr>
              <a:t>A. El director de proyectos.</a:t>
            </a:r>
          </a:p>
          <a:p>
            <a:pPr lvl="1" eaLnBrk="1" hangingPunct="1"/>
            <a:r>
              <a:rPr lang="en-US" smtClean="0">
                <a:ea typeface="ＭＳ Ｐゴシック" pitchFamily="34" charset="-128"/>
              </a:rPr>
              <a:t>B. El director funcional.</a:t>
            </a:r>
          </a:p>
          <a:p>
            <a:pPr lvl="1" eaLnBrk="1" hangingPunct="1"/>
            <a:r>
              <a:rPr lang="en-US" smtClean="0">
                <a:ea typeface="ＭＳ Ｐゴシック" pitchFamily="34" charset="-128"/>
              </a:rPr>
              <a:t>C. El equipo.</a:t>
            </a:r>
          </a:p>
          <a:p>
            <a:pPr lvl="1" eaLnBrk="1" hangingPunct="1"/>
            <a:r>
              <a:rPr lang="en-US" smtClean="0">
                <a:ea typeface="ＭＳ Ｐゴシック" pitchFamily="34" charset="-128"/>
              </a:rPr>
              <a:t>D. Todos comparten el poder.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a:xfrm>
            <a:off x="395288" y="2060575"/>
            <a:ext cx="8229600" cy="3990975"/>
          </a:xfrm>
        </p:spPr>
        <p:txBody>
          <a:bodyPr/>
          <a:lstStyle/>
          <a:p>
            <a:pPr algn="just" eaLnBrk="1" hangingPunct="1"/>
            <a:r>
              <a:rPr lang="en-US" smtClean="0">
                <a:ea typeface="ＭＳ Ｐゴシック" pitchFamily="34" charset="-128"/>
              </a:rPr>
              <a:t>Los miembros del equipo de proyecto trabajarán más tiempo de su jornada laboral en labores asociadas a proyectos. ¿Eso se daría en cuál de las siguientes estructuras de organización?</a:t>
            </a:r>
          </a:p>
          <a:p>
            <a:pPr lvl="1" eaLnBrk="1" hangingPunct="1"/>
            <a:r>
              <a:rPr lang="en-US" smtClean="0">
                <a:ea typeface="ＭＳ Ｐゴシック" pitchFamily="34" charset="-128"/>
              </a:rPr>
              <a:t>A. Matricial débil.</a:t>
            </a:r>
          </a:p>
          <a:p>
            <a:pPr lvl="1" eaLnBrk="1" hangingPunct="1"/>
            <a:r>
              <a:rPr lang="en-US" smtClean="0">
                <a:ea typeface="ＭＳ Ｐゴシック" pitchFamily="34" charset="-128"/>
              </a:rPr>
              <a:t>B. Matricial fuerte.</a:t>
            </a:r>
          </a:p>
          <a:p>
            <a:pPr lvl="1" eaLnBrk="1" hangingPunct="1"/>
            <a:r>
              <a:rPr lang="en-US" smtClean="0">
                <a:ea typeface="ＭＳ Ｐゴシック" pitchFamily="34" charset="-128"/>
              </a:rPr>
              <a:t>C. Matricial ajustada.</a:t>
            </a:r>
          </a:p>
          <a:p>
            <a:pPr lvl="1" eaLnBrk="1" hangingPunct="1"/>
            <a:r>
              <a:rPr lang="en-US" smtClean="0">
                <a:ea typeface="ＭＳ Ｐゴシック" pitchFamily="34" charset="-128"/>
              </a:rPr>
              <a:t>D. Proyectizada.</a:t>
            </a:r>
          </a:p>
        </p:txBody>
      </p:sp>
      <p:sp>
        <p:nvSpPr>
          <p:cNvPr id="74756"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fld id="{BF2D2B20-EE89-4B94-A8A5-D9EA19A03810}" type="slidenum">
              <a:rPr lang="es-ES" sz="1200">
                <a:solidFill>
                  <a:schemeClr val="hlink"/>
                </a:solidFill>
              </a:rPr>
              <a:pPr algn="r"/>
              <a:t>61</a:t>
            </a:fld>
            <a:endParaRPr lang="es-ES" sz="120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4" end="4"/>
                                            </p:txEl>
                                          </p:spTgt>
                                        </p:tgtEl>
                                        <p:attrNameLst>
                                          <p:attrName>style.fontStyle</p:attrName>
                                        </p:attrNameLst>
                                      </p:cBhvr>
                                      <p:to>
                                        <p:strVal val="normal"/>
                                      </p:to>
                                    </p:set>
                                    <p:set>
                                      <p:cBhvr override="childStyle">
                                        <p:cTn id="31" dur="indefinite"/>
                                        <p:tgtEl>
                                          <p:spTgt spid="3">
                                            <p:txEl>
                                              <p:pRg st="4" end="4"/>
                                            </p:txEl>
                                          </p:spTgt>
                                        </p:tgtEl>
                                        <p:attrNameLst>
                                          <p:attrName>style.fontWeight</p:attrName>
                                        </p:attrNameLst>
                                      </p:cBhvr>
                                      <p:to>
                                        <p:strVal val="bold"/>
                                      </p:to>
                                    </p:set>
                                    <p:set>
                                      <p:cBhvr override="childStyle">
                                        <p:cTn id="32"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lnSpc>
                <a:spcPct val="90000"/>
              </a:lnSpc>
            </a:pPr>
            <a:r>
              <a:rPr lang="en-US" sz="3000" smtClean="0">
                <a:ea typeface="ＭＳ Ｐゴシック" pitchFamily="34" charset="-128"/>
              </a:rPr>
              <a:t>Un director y el director de ingeniería discuten un cambio a uno de los paquetes de trabajo principales. Después de la reunión el director lo contacta a ud y le dice que complete el papeleo para realizar el cambio. Este es un ejemplo de:</a:t>
            </a:r>
          </a:p>
          <a:p>
            <a:pPr lvl="1" eaLnBrk="1" hangingPunct="1">
              <a:lnSpc>
                <a:spcPct val="90000"/>
              </a:lnSpc>
            </a:pPr>
            <a:r>
              <a:rPr lang="en-US" sz="2600" smtClean="0">
                <a:ea typeface="ＭＳ Ｐゴシック" pitchFamily="34" charset="-128"/>
              </a:rPr>
              <a:t>A. Atención de la dirección a la gestión del alcance.</a:t>
            </a:r>
          </a:p>
          <a:p>
            <a:pPr lvl="1" eaLnBrk="1" hangingPunct="1">
              <a:lnSpc>
                <a:spcPct val="90000"/>
              </a:lnSpc>
            </a:pPr>
            <a:r>
              <a:rPr lang="en-US" sz="2600" smtClean="0">
                <a:ea typeface="ＭＳ Ｐゴシック" pitchFamily="34" charset="-128"/>
              </a:rPr>
              <a:t>B. Planeamiento de la dirección.</a:t>
            </a:r>
          </a:p>
          <a:p>
            <a:pPr lvl="1" eaLnBrk="1" hangingPunct="1">
              <a:lnSpc>
                <a:spcPct val="90000"/>
              </a:lnSpc>
            </a:pPr>
            <a:r>
              <a:rPr lang="en-US" sz="2600" smtClean="0">
                <a:ea typeface="ＭＳ Ｐゴシック" pitchFamily="34" charset="-128"/>
              </a:rPr>
              <a:t>C. Una posición de expedidor de proyectos.</a:t>
            </a:r>
          </a:p>
          <a:p>
            <a:pPr lvl="1" eaLnBrk="1" hangingPunct="1">
              <a:lnSpc>
                <a:spcPct val="90000"/>
              </a:lnSpc>
            </a:pPr>
            <a:r>
              <a:rPr lang="en-US" sz="2600" smtClean="0">
                <a:ea typeface="ＭＳ Ｐゴシック" pitchFamily="34" charset="-128"/>
              </a:rPr>
              <a:t>D. Un sistema de control de cambios.</a:t>
            </a:r>
          </a:p>
        </p:txBody>
      </p:sp>
      <p:sp>
        <p:nvSpPr>
          <p:cNvPr id="75780"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fld id="{9E9DCD5A-33D4-4FF8-A80E-B5FCEF3C0C47}" type="slidenum">
              <a:rPr lang="es-ES" sz="1200">
                <a:solidFill>
                  <a:schemeClr val="hlink"/>
                </a:solidFill>
              </a:rPr>
              <a:pPr algn="r"/>
              <a:t>62</a:t>
            </a:fld>
            <a:endParaRPr lang="es-ES" sz="120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3" end="3"/>
                                            </p:txEl>
                                          </p:spTgt>
                                        </p:tgtEl>
                                        <p:attrNameLst>
                                          <p:attrName>style.fontStyle</p:attrName>
                                        </p:attrNameLst>
                                      </p:cBhvr>
                                      <p:to>
                                        <p:strVal val="normal"/>
                                      </p:to>
                                    </p:set>
                                    <p:set>
                                      <p:cBhvr override="childStyle">
                                        <p:cTn id="31" dur="indefinite"/>
                                        <p:tgtEl>
                                          <p:spTgt spid="3">
                                            <p:txEl>
                                              <p:pRg st="3" end="3"/>
                                            </p:txEl>
                                          </p:spTgt>
                                        </p:tgtEl>
                                        <p:attrNameLst>
                                          <p:attrName>style.fontWeight</p:attrName>
                                        </p:attrNameLst>
                                      </p:cBhvr>
                                      <p:to>
                                        <p:strVal val="bold"/>
                                      </p:to>
                                    </p:set>
                                    <p:set>
                                      <p:cBhvr override="childStyle">
                                        <p:cTn id="32"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r>
              <a:rPr lang="en-US" sz="3000" smtClean="0">
                <a:ea typeface="ＭＳ Ｐゴシック" pitchFamily="34" charset="-128"/>
              </a:rPr>
              <a:t>Un proyecto es dirigido por un coordinador de proyectos. ¿Cuál de las siguientes afirmaciones es más probablemente cierta?</a:t>
            </a:r>
          </a:p>
          <a:p>
            <a:pPr lvl="1" eaLnBrk="1" hangingPunct="1"/>
            <a:r>
              <a:rPr lang="en-US" sz="2600" smtClean="0">
                <a:ea typeface="ＭＳ Ｐゴシック" pitchFamily="34" charset="-128"/>
              </a:rPr>
              <a:t>A. La organización ejecutante es una matricial débil.</a:t>
            </a:r>
          </a:p>
          <a:p>
            <a:pPr lvl="1" eaLnBrk="1" hangingPunct="1"/>
            <a:r>
              <a:rPr lang="en-US" sz="2600" smtClean="0">
                <a:ea typeface="ＭＳ Ｐゴシック" pitchFamily="34" charset="-128"/>
              </a:rPr>
              <a:t>B. La organización ejecutante está haciendo </a:t>
            </a:r>
            <a:r>
              <a:rPr lang="en-US" altLang="en-US" sz="2600" smtClean="0">
                <a:ea typeface="ＭＳ Ｐゴシック" pitchFamily="34" charset="-128"/>
              </a:rPr>
              <a:t>“</a:t>
            </a:r>
            <a:r>
              <a:rPr lang="en-US" altLang="ja-JP" sz="2600" smtClean="0">
                <a:ea typeface="ＭＳ Ｐゴシック" pitchFamily="34" charset="-128"/>
              </a:rPr>
              <a:t>dirección por proyectos".</a:t>
            </a:r>
          </a:p>
          <a:p>
            <a:pPr lvl="1" eaLnBrk="1" hangingPunct="1"/>
            <a:r>
              <a:rPr lang="en-US" sz="2600" smtClean="0">
                <a:ea typeface="ＭＳ Ｐゴシック" pitchFamily="34" charset="-128"/>
              </a:rPr>
              <a:t>C. La organización ejecutante es una matricial fuerte.</a:t>
            </a:r>
          </a:p>
          <a:p>
            <a:pPr lvl="1" eaLnBrk="1" hangingPunct="1"/>
            <a:r>
              <a:rPr lang="en-US" sz="2600" smtClean="0">
                <a:ea typeface="ＭＳ Ｐゴシック" pitchFamily="34" charset="-128"/>
              </a:rPr>
              <a:t>D. La organización ejecutante es proyectizada.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r>
              <a:rPr lang="en-US" smtClean="0">
                <a:ea typeface="ＭＳ Ｐゴシック" pitchFamily="34" charset="-128"/>
              </a:rPr>
              <a:t>Si se le dice que complete el proyecto en 3 meses utilizando solamente 4 recursos es un ejemplo de:</a:t>
            </a:r>
          </a:p>
          <a:p>
            <a:pPr lvl="1" eaLnBrk="1" hangingPunct="1"/>
            <a:r>
              <a:rPr lang="en-US" smtClean="0">
                <a:ea typeface="ＭＳ Ｐゴシック" pitchFamily="34" charset="-128"/>
              </a:rPr>
              <a:t>A. Restricciones.</a:t>
            </a:r>
          </a:p>
          <a:p>
            <a:pPr lvl="1" eaLnBrk="1" hangingPunct="1"/>
            <a:r>
              <a:rPr lang="en-US" smtClean="0">
                <a:ea typeface="ＭＳ Ｐゴシック" pitchFamily="34" charset="-128"/>
              </a:rPr>
              <a:t>B. Análisis de componentes del valor ganado.</a:t>
            </a:r>
          </a:p>
          <a:p>
            <a:pPr lvl="1" eaLnBrk="1" hangingPunct="1"/>
            <a:r>
              <a:rPr lang="en-US" smtClean="0">
                <a:ea typeface="ＭＳ Ｐゴシック" pitchFamily="34" charset="-128"/>
              </a:rPr>
              <a:t>C. Razones beneficio-costo.</a:t>
            </a:r>
          </a:p>
          <a:p>
            <a:pPr lvl="1" eaLnBrk="1" hangingPunct="1"/>
            <a:r>
              <a:rPr lang="en-US" smtClean="0">
                <a:ea typeface="ＭＳ Ｐゴシック" pitchFamily="34" charset="-128"/>
              </a:rPr>
              <a:t>D. Ley de los retornos reducidos.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r>
              <a:rPr lang="en-US" smtClean="0">
                <a:ea typeface="ＭＳ Ｐゴシック" pitchFamily="34" charset="-128"/>
              </a:rPr>
              <a:t>Un consejero para un nuevo director de proyectos le dice al director que cree las lecciones aprendidas al finalizar el proyecto. ¿Qué incluyen las lecciones aprendidas?</a:t>
            </a:r>
          </a:p>
          <a:p>
            <a:pPr lvl="1" eaLnBrk="1" hangingPunct="1"/>
            <a:r>
              <a:rPr lang="en-US" smtClean="0">
                <a:ea typeface="ＭＳ Ｐゴシック" pitchFamily="34" charset="-128"/>
              </a:rPr>
              <a:t>A. Variaciones y sus causas.</a:t>
            </a:r>
          </a:p>
          <a:p>
            <a:pPr lvl="1" eaLnBrk="1" hangingPunct="1"/>
            <a:r>
              <a:rPr lang="en-US" smtClean="0">
                <a:ea typeface="ＭＳ Ｐゴシック" pitchFamily="34" charset="-128"/>
              </a:rPr>
              <a:t>B. Reportes del cliente.</a:t>
            </a:r>
          </a:p>
          <a:p>
            <a:pPr lvl="1" eaLnBrk="1" hangingPunct="1"/>
            <a:r>
              <a:rPr lang="en-US" smtClean="0">
                <a:ea typeface="ＭＳ Ｐゴシック" pitchFamily="34" charset="-128"/>
              </a:rPr>
              <a:t>C. Reportes de la dirección.</a:t>
            </a:r>
          </a:p>
          <a:p>
            <a:pPr lvl="1" eaLnBrk="1" hangingPunct="1"/>
            <a:r>
              <a:rPr lang="en-US" smtClean="0">
                <a:ea typeface="ＭＳ Ｐゴシック" pitchFamily="34" charset="-128"/>
              </a:rPr>
              <a:t>D. Todos los planes utilizados en el proyecto.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eaLnBrk="1" hangingPunct="1"/>
            <a:r>
              <a:rPr lang="en-US" smtClean="0">
                <a:ea typeface="ＭＳ Ｐゴシック" pitchFamily="34" charset="-128"/>
              </a:rPr>
              <a:t>Un proyecto es:</a:t>
            </a:r>
          </a:p>
          <a:p>
            <a:pPr lvl="1" algn="just" eaLnBrk="1" hangingPunct="1"/>
            <a:r>
              <a:rPr lang="en-US" smtClean="0">
                <a:ea typeface="ＭＳ Ｐゴシック" pitchFamily="34" charset="-128"/>
              </a:rPr>
              <a:t>A. De elaboración progresiva, temporal y único.</a:t>
            </a:r>
          </a:p>
          <a:p>
            <a:pPr lvl="1" algn="just" eaLnBrk="1" hangingPunct="1"/>
            <a:r>
              <a:rPr lang="en-US" smtClean="0">
                <a:ea typeface="ＭＳ Ｐゴシック" pitchFamily="34" charset="-128"/>
              </a:rPr>
              <a:t>B. Trabajo repetitivo.</a:t>
            </a:r>
          </a:p>
          <a:p>
            <a:pPr lvl="1" algn="just" eaLnBrk="1" hangingPunct="1"/>
            <a:r>
              <a:rPr lang="en-US" smtClean="0">
                <a:ea typeface="ＭＳ Ｐゴシック" pitchFamily="34" charset="-128"/>
              </a:rPr>
              <a:t>C. Trabajo que puede ser completado en 40 horas o menos.</a:t>
            </a:r>
          </a:p>
          <a:p>
            <a:pPr lvl="1" eaLnBrk="1" hangingPunct="1"/>
            <a:r>
              <a:rPr lang="en-US" smtClean="0">
                <a:ea typeface="ＭＳ Ｐゴシック" pitchFamily="34" charset="-128"/>
              </a:rPr>
              <a:t>D. Trabajo requerido para sostener un negocio.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r>
              <a:rPr lang="en-US" smtClean="0">
                <a:ea typeface="ＭＳ Ｐゴシック" pitchFamily="34" charset="-128"/>
              </a:rPr>
              <a:t>Las habilidades requeridas para la dirección efectiva de proyectos incluyen conocimiento de estándares y regulaciones, entendimiento del contexto del proyecto y de:</a:t>
            </a:r>
          </a:p>
          <a:p>
            <a:pPr lvl="1" algn="just" eaLnBrk="1" hangingPunct="1"/>
            <a:r>
              <a:rPr lang="en-US" smtClean="0">
                <a:ea typeface="ＭＳ Ｐゴシック" pitchFamily="34" charset="-128"/>
              </a:rPr>
              <a:t>A. Conocimientos del área de aplicación.</a:t>
            </a:r>
          </a:p>
          <a:p>
            <a:pPr lvl="1" algn="just" eaLnBrk="1" hangingPunct="1"/>
            <a:r>
              <a:rPr lang="en-US" smtClean="0">
                <a:ea typeface="ＭＳ Ｐゴシック" pitchFamily="34" charset="-128"/>
              </a:rPr>
              <a:t>B. Conocimientos de ingeniería.</a:t>
            </a:r>
          </a:p>
          <a:p>
            <a:pPr lvl="1" algn="just" eaLnBrk="1" hangingPunct="1"/>
            <a:r>
              <a:rPr lang="en-US" smtClean="0">
                <a:ea typeface="ＭＳ Ｐゴシック" pitchFamily="34" charset="-128"/>
              </a:rPr>
              <a:t>C. Conocimientos de software.</a:t>
            </a:r>
          </a:p>
          <a:p>
            <a:pPr lvl="1" algn="just" eaLnBrk="1" hangingPunct="1"/>
            <a:r>
              <a:rPr lang="en-US" smtClean="0">
                <a:ea typeface="ＭＳ Ｐゴシック" pitchFamily="34" charset="-128"/>
              </a:rPr>
              <a:t>D. Conocimientos financieros.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a:xfrm>
            <a:off x="457200" y="2317750"/>
            <a:ext cx="8229600" cy="4206875"/>
          </a:xfrm>
        </p:spPr>
        <p:txBody>
          <a:bodyPr/>
          <a:lstStyle/>
          <a:p>
            <a:pPr algn="just" eaLnBrk="1" hangingPunct="1">
              <a:lnSpc>
                <a:spcPct val="80000"/>
              </a:lnSpc>
            </a:pPr>
            <a:r>
              <a:rPr lang="en-US" sz="2600" smtClean="0">
                <a:ea typeface="ＭＳ Ｐゴシック" pitchFamily="34" charset="-128"/>
              </a:rPr>
              <a:t>Un director de proyecto está completando la EDT con el equipo de proyecto, pero la sesión es difícil de dirigir. Hay más de 200 personas en la sala representando a 4 departamentos distintos. Algunas de las personas que trabajaran en actividades futuras están discutiendo otras cosas mientras el trabajo más próximo es discutido. ¿Cuál de los siguientes describe el posible problema?</a:t>
            </a:r>
          </a:p>
          <a:p>
            <a:pPr lvl="1" algn="just" eaLnBrk="1" hangingPunct="1">
              <a:lnSpc>
                <a:spcPct val="80000"/>
              </a:lnSpc>
            </a:pPr>
            <a:r>
              <a:rPr lang="en-US" sz="2200" smtClean="0">
                <a:ea typeface="ＭＳ Ｐゴシック" pitchFamily="34" charset="-128"/>
              </a:rPr>
              <a:t>A. El patrocinador debería estar liderando este tipo de reunión.</a:t>
            </a:r>
          </a:p>
          <a:p>
            <a:pPr lvl="1" algn="just" eaLnBrk="1" hangingPunct="1">
              <a:lnSpc>
                <a:spcPct val="80000"/>
              </a:lnSpc>
            </a:pPr>
            <a:r>
              <a:rPr lang="en-US" sz="2200" smtClean="0">
                <a:ea typeface="ＭＳ Ｐゴシック" pitchFamily="34" charset="-128"/>
              </a:rPr>
              <a:t>B. Ellos no están siguiendo el plan de gestión de las comunicaciones.</a:t>
            </a:r>
          </a:p>
          <a:p>
            <a:pPr lvl="1" algn="just" eaLnBrk="1" hangingPunct="1">
              <a:lnSpc>
                <a:spcPct val="80000"/>
              </a:lnSpc>
            </a:pPr>
            <a:r>
              <a:rPr lang="en-US" sz="2200" smtClean="0">
                <a:ea typeface="ＭＳ Ｐゴシック" pitchFamily="34" charset="-128"/>
              </a:rPr>
              <a:t>C. Hay demasiados departamentos relacionados con el proyecto.</a:t>
            </a:r>
          </a:p>
          <a:p>
            <a:pPr lvl="1" algn="just" eaLnBrk="1" hangingPunct="1">
              <a:lnSpc>
                <a:spcPct val="80000"/>
              </a:lnSpc>
            </a:pPr>
            <a:r>
              <a:rPr lang="en-US" sz="2200" smtClean="0">
                <a:ea typeface="ＭＳ Ｐゴシック" pitchFamily="34" charset="-128"/>
              </a:rPr>
              <a:t>D. El director de proyecto está dirigiendo un programa.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4" end="4"/>
                                            </p:txEl>
                                          </p:spTgt>
                                        </p:tgtEl>
                                        <p:attrNameLst>
                                          <p:attrName>style.fontStyle</p:attrName>
                                        </p:attrNameLst>
                                      </p:cBhvr>
                                      <p:to>
                                        <p:strVal val="normal"/>
                                      </p:to>
                                    </p:set>
                                    <p:set>
                                      <p:cBhvr override="childStyle">
                                        <p:cTn id="31" dur="indefinite"/>
                                        <p:tgtEl>
                                          <p:spTgt spid="3">
                                            <p:txEl>
                                              <p:pRg st="4" end="4"/>
                                            </p:txEl>
                                          </p:spTgt>
                                        </p:tgtEl>
                                        <p:attrNameLst>
                                          <p:attrName>style.fontWeight</p:attrName>
                                        </p:attrNameLst>
                                      </p:cBhvr>
                                      <p:to>
                                        <p:strVal val="bold"/>
                                      </p:to>
                                    </p:set>
                                    <p:set>
                                      <p:cBhvr override="childStyle">
                                        <p:cTn id="32"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lnSpc>
                <a:spcPct val="80000"/>
              </a:lnSpc>
            </a:pPr>
            <a:r>
              <a:rPr lang="en-US" sz="2000" smtClean="0">
                <a:ea typeface="ＭＳ Ｐゴシック" pitchFamily="34" charset="-128"/>
              </a:rPr>
              <a:t>Usted es un miembro de la oficina de proyectos de su compañía. La compañía está ejecutando muchos proyectos concurrentes; la mayoría comparten un pool de recursos. Comprender como los recursos son utilizados por los proyectos es visto como esencial para la costo efectividadad y las ganancias. Usted recientemente recibió una solicitud para evaluar los beneficios de utilizar software para dirigir el portafolio de proyectos de la compañía. ¿Cuál de las siguientes afirmaciones es cierta?</a:t>
            </a:r>
          </a:p>
          <a:p>
            <a:pPr lvl="1" algn="just" eaLnBrk="1" hangingPunct="1">
              <a:lnSpc>
                <a:spcPct val="80000"/>
              </a:lnSpc>
            </a:pPr>
            <a:r>
              <a:rPr lang="en-US" sz="1800" smtClean="0">
                <a:ea typeface="ＭＳ Ｐゴシック" pitchFamily="34" charset="-128"/>
              </a:rPr>
              <a:t>A. El software de dirección de proyectos tiene la capacidad de ayudar a organizar el pool de recuros.</a:t>
            </a:r>
          </a:p>
          <a:p>
            <a:pPr lvl="1" algn="just" eaLnBrk="1" hangingPunct="1">
              <a:lnSpc>
                <a:spcPct val="80000"/>
              </a:lnSpc>
            </a:pPr>
            <a:r>
              <a:rPr lang="en-US" sz="1800" smtClean="0">
                <a:ea typeface="ＭＳ Ｐゴシック" pitchFamily="34" charset="-128"/>
              </a:rPr>
              <a:t>B. Dar soporte a la dirección del portafolio de proyectos no es asunto de la oficina de proyectos.</a:t>
            </a:r>
          </a:p>
          <a:p>
            <a:pPr lvl="1" algn="just" eaLnBrk="1" hangingPunct="1">
              <a:lnSpc>
                <a:spcPct val="80000"/>
              </a:lnSpc>
            </a:pPr>
            <a:r>
              <a:rPr lang="en-US" sz="1800" smtClean="0">
                <a:ea typeface="ＭＳ Ｐゴシック" pitchFamily="34" charset="-128"/>
              </a:rPr>
              <a:t>C. Evaluar software de dirección de proyectos no es asunto de la oficina de proyectos.</a:t>
            </a:r>
          </a:p>
          <a:p>
            <a:pPr lvl="1" algn="just" eaLnBrk="1" hangingPunct="1">
              <a:lnSpc>
                <a:spcPct val="80000"/>
              </a:lnSpc>
            </a:pPr>
            <a:r>
              <a:rPr lang="en-US" sz="1800" smtClean="0">
                <a:ea typeface="ＭＳ Ｐゴシック" pitchFamily="34" charset="-128"/>
              </a:rPr>
              <a:t>D. Software de dirección de proyectos dramáticamente simplificará la tare de de nivelar recursos a través de los proyectos con distintos equipos de dirección.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txBox="1">
            <a:spLocks/>
          </p:cNvSpPr>
          <p:nvPr/>
        </p:nvSpPr>
        <p:spPr bwMode="auto">
          <a:xfrm>
            <a:off x="565150" y="4508500"/>
            <a:ext cx="7772400" cy="1470025"/>
          </a:xfrm>
          <a:prstGeom prst="rect">
            <a:avLst/>
          </a:prstGeom>
          <a:noFill/>
          <a:ln w="9525">
            <a:noFill/>
            <a:miter lim="800000"/>
            <a:headEnd/>
            <a:tailEnd/>
          </a:ln>
        </p:spPr>
        <p:txBody>
          <a:bodyPr anchor="ctr"/>
          <a:lstStyle/>
          <a:p>
            <a:pPr algn="just"/>
            <a:endParaRPr lang="es-CR" sz="2800">
              <a:latin typeface="Calibri" pitchFamily="34" charset="0"/>
              <a:cs typeface="Arial" charset="0"/>
            </a:endParaRPr>
          </a:p>
        </p:txBody>
      </p:sp>
      <p:sp>
        <p:nvSpPr>
          <p:cNvPr id="3" name="2 Rectángulo"/>
          <p:cNvSpPr/>
          <p:nvPr/>
        </p:nvSpPr>
        <p:spPr>
          <a:xfrm>
            <a:off x="395288" y="2800350"/>
            <a:ext cx="8328025" cy="3046413"/>
          </a:xfrm>
          <a:prstGeom prst="rect">
            <a:avLst/>
          </a:prstGeom>
        </p:spPr>
        <p:txBody>
          <a:bodyPr>
            <a:spAutoFit/>
          </a:bodyPr>
          <a:lstStyle/>
          <a:p>
            <a:pPr algn="just">
              <a:defRPr/>
            </a:pPr>
            <a:r>
              <a:rPr lang="es-CR" sz="2400" dirty="0">
                <a:latin typeface="+mj-lt"/>
                <a:ea typeface="+mj-ea"/>
                <a:cs typeface="+mj-cs"/>
              </a:rPr>
              <a:t>Se han identificado 34 interesados en tu proyecto para la forestación de zonas desérticas. Señale la respuesta CORRECTA:  </a:t>
            </a:r>
            <a:r>
              <a:rPr lang="es-CR" sz="2400" dirty="0"/>
              <a:t> </a:t>
            </a:r>
            <a:r>
              <a:rPr lang="es-CR" sz="2000" dirty="0"/>
              <a:t>(Lledó, 2013)</a:t>
            </a:r>
            <a:endParaRPr lang="es-CR" sz="2400" dirty="0">
              <a:latin typeface="+mj-lt"/>
              <a:ea typeface="+mj-ea"/>
              <a:cs typeface="+mj-cs"/>
            </a:endParaRPr>
          </a:p>
          <a:p>
            <a:pPr marL="914400" lvl="1" indent="-457200" algn="just">
              <a:buFont typeface="+mj-lt"/>
              <a:buAutoNum type="alphaUcPeriod"/>
              <a:defRPr/>
            </a:pPr>
            <a:r>
              <a:rPr lang="es-CR" sz="2400" dirty="0">
                <a:latin typeface="+mj-lt"/>
                <a:ea typeface="+mj-ea"/>
                <a:cs typeface="+mj-cs"/>
              </a:rPr>
              <a:t>Existen 561 canales de comunicación</a:t>
            </a:r>
          </a:p>
          <a:p>
            <a:pPr marL="914400" lvl="1" indent="-457200" algn="just">
              <a:buFont typeface="+mj-lt"/>
              <a:buAutoNum type="alphaUcPeriod"/>
              <a:defRPr/>
            </a:pPr>
            <a:r>
              <a:rPr lang="es-CR" sz="2400" dirty="0">
                <a:latin typeface="+mj-lt"/>
                <a:ea typeface="+mj-ea"/>
                <a:cs typeface="+mj-cs"/>
              </a:rPr>
              <a:t>El número de interesados es muy grande para una buena comunicación</a:t>
            </a:r>
          </a:p>
          <a:p>
            <a:pPr marL="914400" lvl="1" indent="-457200" algn="just">
              <a:buFont typeface="+mj-lt"/>
              <a:buAutoNum type="alphaUcPeriod"/>
              <a:defRPr/>
            </a:pPr>
            <a:r>
              <a:rPr lang="es-CR" sz="2400" dirty="0">
                <a:latin typeface="+mj-lt"/>
                <a:ea typeface="+mj-ea"/>
                <a:cs typeface="+mj-cs"/>
              </a:rPr>
              <a:t>Existen 578 canales de comunicación</a:t>
            </a:r>
          </a:p>
          <a:p>
            <a:pPr marL="914400" lvl="1" indent="-457200" algn="just">
              <a:buFont typeface="+mj-lt"/>
              <a:buAutoNum type="alphaUcPeriod"/>
              <a:defRPr/>
            </a:pPr>
            <a:r>
              <a:rPr lang="es-CR" sz="2400" dirty="0">
                <a:latin typeface="+mj-lt"/>
                <a:ea typeface="+mj-ea"/>
                <a:cs typeface="+mj-cs"/>
              </a:rPr>
              <a:t>Falta información para poder contestar</a:t>
            </a:r>
          </a:p>
        </p:txBody>
      </p:sp>
      <p:sp>
        <p:nvSpPr>
          <p:cNvPr id="6" name="5 Rectángulo"/>
          <p:cNvSpPr/>
          <p:nvPr/>
        </p:nvSpPr>
        <p:spPr>
          <a:xfrm>
            <a:off x="395288" y="1989138"/>
            <a:ext cx="8328025" cy="461962"/>
          </a:xfrm>
          <a:prstGeom prst="rect">
            <a:avLst/>
          </a:prstGeom>
        </p:spPr>
        <p:txBody>
          <a:bodyPr>
            <a:spAutoFit/>
          </a:bodyPr>
          <a:lstStyle/>
          <a:p>
            <a:pPr>
              <a:defRPr/>
            </a:pPr>
            <a:r>
              <a:rPr lang="es-CR" sz="2400" b="1" dirty="0">
                <a:latin typeface="+mj-lt"/>
                <a:ea typeface="+mj-ea"/>
                <a:cs typeface="+mj-cs"/>
              </a:rPr>
              <a:t>Las que definitivamente no conozco la respuesta….</a:t>
            </a:r>
          </a:p>
        </p:txBody>
      </p:sp>
      <p:pic>
        <p:nvPicPr>
          <p:cNvPr id="19461" name="Picture 6"/>
          <p:cNvPicPr>
            <a:picLocks noChangeAspect="1" noChangeArrowheads="1"/>
          </p:cNvPicPr>
          <p:nvPr/>
        </p:nvPicPr>
        <p:blipFill>
          <a:blip r:embed="rId3" cstate="print"/>
          <a:srcRect/>
          <a:stretch>
            <a:fillRect/>
          </a:stretch>
        </p:blipFill>
        <p:spPr bwMode="auto">
          <a:xfrm>
            <a:off x="571500" y="1427163"/>
            <a:ext cx="7351713" cy="793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3">
                                            <p:txEl>
                                              <p:pRg st="1" end="1"/>
                                            </p:txEl>
                                          </p:spTgt>
                                        </p:tgtEl>
                                        <p:attrNameLst>
                                          <p:attrName>style.fontStyle</p:attrName>
                                        </p:attrNameLst>
                                      </p:cBhvr>
                                      <p:to>
                                        <p:strVal val="normal"/>
                                      </p:to>
                                    </p:set>
                                    <p:set>
                                      <p:cBhvr override="childStyle">
                                        <p:cTn id="7" dur="indefinite"/>
                                        <p:tgtEl>
                                          <p:spTgt spid="3">
                                            <p:txEl>
                                              <p:pRg st="1" end="1"/>
                                            </p:txEl>
                                          </p:spTgt>
                                        </p:tgtEl>
                                        <p:attrNameLst>
                                          <p:attrName>style.fontWeight</p:attrName>
                                        </p:attrNameLst>
                                      </p:cBhvr>
                                      <p:to>
                                        <p:strVal val="bold"/>
                                      </p:to>
                                    </p:set>
                                    <p:set>
                                      <p:cBhvr override="childStyle">
                                        <p:cTn id="8"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r>
              <a:rPr lang="en-US" smtClean="0">
                <a:ea typeface="ＭＳ Ｐゴシック" pitchFamily="34" charset="-128"/>
              </a:rPr>
              <a:t>Las políticas, metodologías y plantillas para dirigir proyectos en la organización deben ser suplidas por:</a:t>
            </a:r>
          </a:p>
          <a:p>
            <a:pPr lvl="1" eaLnBrk="1" hangingPunct="1"/>
            <a:r>
              <a:rPr lang="en-US" smtClean="0">
                <a:ea typeface="ＭＳ Ｐゴシック" pitchFamily="34" charset="-128"/>
              </a:rPr>
              <a:t>A. El patrocinador del proyecto.</a:t>
            </a:r>
          </a:p>
          <a:p>
            <a:pPr lvl="1" eaLnBrk="1" hangingPunct="1"/>
            <a:r>
              <a:rPr lang="en-US" smtClean="0">
                <a:ea typeface="ＭＳ Ｐゴシック" pitchFamily="34" charset="-128"/>
              </a:rPr>
              <a:t>B. Los departamentos funcionales.</a:t>
            </a:r>
          </a:p>
          <a:p>
            <a:pPr lvl="1" eaLnBrk="1" hangingPunct="1"/>
            <a:r>
              <a:rPr lang="en-US" smtClean="0">
                <a:ea typeface="ＭＳ Ｐゴシック" pitchFamily="34" charset="-128"/>
              </a:rPr>
              <a:t>C. La oficina de dirección de proyectos.</a:t>
            </a:r>
          </a:p>
          <a:p>
            <a:pPr lvl="1" eaLnBrk="1" hangingPunct="1"/>
            <a:r>
              <a:rPr lang="en-US" smtClean="0">
                <a:ea typeface="ＭＳ Ｐゴシック" pitchFamily="34" charset="-128"/>
              </a:rPr>
              <a:t>D. El director de proyectos.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3" end="3"/>
                                            </p:txEl>
                                          </p:spTgt>
                                        </p:tgtEl>
                                        <p:attrNameLst>
                                          <p:attrName>style.fontStyle</p:attrName>
                                        </p:attrNameLst>
                                      </p:cBhvr>
                                      <p:to>
                                        <p:strVal val="normal"/>
                                      </p:to>
                                    </p:set>
                                    <p:set>
                                      <p:cBhvr override="childStyle">
                                        <p:cTn id="31" dur="indefinite"/>
                                        <p:tgtEl>
                                          <p:spTgt spid="3">
                                            <p:txEl>
                                              <p:pRg st="3" end="3"/>
                                            </p:txEl>
                                          </p:spTgt>
                                        </p:tgtEl>
                                        <p:attrNameLst>
                                          <p:attrName>style.fontWeight</p:attrName>
                                        </p:attrNameLst>
                                      </p:cBhvr>
                                      <p:to>
                                        <p:strVal val="bold"/>
                                      </p:to>
                                    </p:set>
                                    <p:set>
                                      <p:cBhvr override="childStyle">
                                        <p:cTn id="32"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eaLnBrk="1" hangingPunct="1"/>
            <a:r>
              <a:rPr lang="en-US" smtClean="0">
                <a:ea typeface="ＭＳ Ｐゴシック" pitchFamily="34" charset="-128"/>
              </a:rPr>
              <a:t>El grupo de fases en un proyecto es igual a:</a:t>
            </a:r>
          </a:p>
          <a:p>
            <a:pPr lvl="1" eaLnBrk="1" hangingPunct="1"/>
            <a:r>
              <a:rPr lang="en-US" smtClean="0">
                <a:ea typeface="ＭＳ Ｐゴシック" pitchFamily="34" charset="-128"/>
              </a:rPr>
              <a:t>A. El ciclo de vida del proyecto.</a:t>
            </a:r>
          </a:p>
          <a:p>
            <a:pPr lvl="1" eaLnBrk="1" hangingPunct="1"/>
            <a:r>
              <a:rPr lang="en-US" smtClean="0">
                <a:ea typeface="ＭＳ Ｐゴシック" pitchFamily="34" charset="-128"/>
              </a:rPr>
              <a:t>B. El ciclo de vida del producto.</a:t>
            </a:r>
          </a:p>
          <a:p>
            <a:pPr lvl="1" eaLnBrk="1" hangingPunct="1"/>
            <a:r>
              <a:rPr lang="en-US" smtClean="0">
                <a:ea typeface="ＭＳ Ｐゴシック" pitchFamily="34" charset="-128"/>
              </a:rPr>
              <a:t>C. El completamiento del proyecto.</a:t>
            </a:r>
          </a:p>
          <a:p>
            <a:pPr lvl="1" eaLnBrk="1" hangingPunct="1"/>
            <a:r>
              <a:rPr lang="en-US" smtClean="0">
                <a:ea typeface="ＭＳ Ｐゴシック" pitchFamily="34" charset="-128"/>
              </a:rPr>
              <a:t>D. El completamiento del producto.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lnSpc>
                <a:spcPct val="80000"/>
              </a:lnSpc>
            </a:pPr>
            <a:r>
              <a:rPr lang="en-US" sz="2800" smtClean="0">
                <a:ea typeface="ＭＳ Ｐゴシック" pitchFamily="34" charset="-128"/>
              </a:rPr>
              <a:t>El director de proyecto previo en su proyecto lo dirigió sin mucha organización. Hay falta de control directivo y entregables que no están claramente definidos.  ¿Cuál de las siguientes sería la mejor elección para organizar y controlar de mejor forma su proyecto?</a:t>
            </a:r>
          </a:p>
          <a:p>
            <a:pPr lvl="1" eaLnBrk="1" hangingPunct="1">
              <a:lnSpc>
                <a:spcPct val="80000"/>
              </a:lnSpc>
            </a:pPr>
            <a:r>
              <a:rPr lang="en-US" sz="2400" smtClean="0">
                <a:ea typeface="ＭＳ Ｐゴシック" pitchFamily="34" charset="-128"/>
              </a:rPr>
              <a:t>A. Adoptar un enfoque de ciclo de vida para el proyecto.</a:t>
            </a:r>
          </a:p>
          <a:p>
            <a:pPr lvl="1" eaLnBrk="1" hangingPunct="1">
              <a:lnSpc>
                <a:spcPct val="80000"/>
              </a:lnSpc>
            </a:pPr>
            <a:r>
              <a:rPr lang="en-US" sz="2400" smtClean="0">
                <a:ea typeface="ＭＳ Ｐゴシック" pitchFamily="34" charset="-128"/>
              </a:rPr>
              <a:t>B. Desarrollar lecciones aprendidas para cada fase.</a:t>
            </a:r>
          </a:p>
          <a:p>
            <a:pPr lvl="1" eaLnBrk="1" hangingPunct="1">
              <a:lnSpc>
                <a:spcPct val="80000"/>
              </a:lnSpc>
            </a:pPr>
            <a:r>
              <a:rPr lang="en-US" sz="2400" smtClean="0">
                <a:ea typeface="ＭＳ Ｐゴシック" pitchFamily="34" charset="-128"/>
              </a:rPr>
              <a:t>C. Desarrollar planes de trabajo específico para cada paquete de trabajo.</a:t>
            </a:r>
          </a:p>
          <a:p>
            <a:pPr lvl="1" eaLnBrk="1" hangingPunct="1">
              <a:lnSpc>
                <a:spcPct val="80000"/>
              </a:lnSpc>
            </a:pPr>
            <a:r>
              <a:rPr lang="en-US" sz="2400" smtClean="0">
                <a:ea typeface="ＭＳ Ｐゴシック" pitchFamily="34" charset="-128"/>
              </a:rPr>
              <a:t>D. Desarrollar una descripción del producto del proyecto.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idx="4294967295"/>
          </p:nvPr>
        </p:nvSpPr>
        <p:spPr>
          <a:xfrm>
            <a:off x="468313" y="1125538"/>
            <a:ext cx="8229600" cy="687387"/>
          </a:xfrm>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a:xfrm>
            <a:off x="468313" y="1847850"/>
            <a:ext cx="8229600" cy="4829175"/>
          </a:xfrm>
        </p:spPr>
        <p:txBody>
          <a:bodyPr/>
          <a:lstStyle/>
          <a:p>
            <a:pPr algn="just" eaLnBrk="1" hangingPunct="1">
              <a:lnSpc>
                <a:spcPct val="90000"/>
              </a:lnSpc>
            </a:pPr>
            <a:r>
              <a:rPr lang="en-US" sz="3000" smtClean="0">
                <a:ea typeface="ＭＳ Ｐゴシック" pitchFamily="34" charset="-128"/>
              </a:rPr>
              <a:t>Ud es el Director Ejecutivo de una gran casa de publicación de revistas y desea mejorar las prácticas de dirección de proyectos en su compañía.  ¿Qué es lo mejor que puede hacer para dirigir la publicación repetitiva de cada edición?</a:t>
            </a:r>
          </a:p>
          <a:p>
            <a:pPr lvl="1" algn="just" eaLnBrk="1" hangingPunct="1">
              <a:lnSpc>
                <a:spcPct val="90000"/>
              </a:lnSpc>
            </a:pPr>
            <a:r>
              <a:rPr lang="en-US" sz="2600" smtClean="0">
                <a:ea typeface="ＭＳ Ｐゴシック" pitchFamily="34" charset="-128"/>
              </a:rPr>
              <a:t>A. Definir claramente el trabajo a ser suplido por otras compañías.</a:t>
            </a:r>
          </a:p>
          <a:p>
            <a:pPr lvl="1" algn="just" eaLnBrk="1" hangingPunct="1">
              <a:lnSpc>
                <a:spcPct val="90000"/>
              </a:lnSpc>
            </a:pPr>
            <a:r>
              <a:rPr lang="en-US" sz="2600" smtClean="0">
                <a:ea typeface="ＭＳ Ｐゴシック" pitchFamily="34" charset="-128"/>
              </a:rPr>
              <a:t>B. Retener la estructura de organización funcional ya que no son proyectos.</a:t>
            </a:r>
          </a:p>
          <a:p>
            <a:pPr lvl="1" algn="just" eaLnBrk="1" hangingPunct="1">
              <a:lnSpc>
                <a:spcPct val="90000"/>
              </a:lnSpc>
            </a:pPr>
            <a:r>
              <a:rPr lang="en-US" sz="2600" smtClean="0">
                <a:ea typeface="ＭＳ Ｐゴシック" pitchFamily="34" charset="-128"/>
              </a:rPr>
              <a:t>C. Establecer una oficina de proyectos.</a:t>
            </a:r>
          </a:p>
          <a:p>
            <a:pPr lvl="1" algn="just" eaLnBrk="1" hangingPunct="1">
              <a:lnSpc>
                <a:spcPct val="90000"/>
              </a:lnSpc>
            </a:pPr>
            <a:r>
              <a:rPr lang="en-US" sz="2600" smtClean="0">
                <a:ea typeface="ＭＳ Ｐゴシック" pitchFamily="34" charset="-128"/>
              </a:rPr>
              <a:t>D. Identificar todos los interesados para el proyecto.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2" end="2"/>
                                            </p:txEl>
                                          </p:spTgt>
                                        </p:tgtEl>
                                        <p:attrNameLst>
                                          <p:attrName>style.fontStyle</p:attrName>
                                        </p:attrNameLst>
                                      </p:cBhvr>
                                      <p:to>
                                        <p:strVal val="normal"/>
                                      </p:to>
                                    </p:set>
                                    <p:set>
                                      <p:cBhvr override="childStyle">
                                        <p:cTn id="31" dur="indefinite"/>
                                        <p:tgtEl>
                                          <p:spTgt spid="3">
                                            <p:txEl>
                                              <p:pRg st="2" end="2"/>
                                            </p:txEl>
                                          </p:spTgt>
                                        </p:tgtEl>
                                        <p:attrNameLst>
                                          <p:attrName>style.fontWeight</p:attrName>
                                        </p:attrNameLst>
                                      </p:cBhvr>
                                      <p:to>
                                        <p:strVal val="bold"/>
                                      </p:to>
                                    </p:set>
                                    <p:set>
                                      <p:cBhvr override="childStyle">
                                        <p:cTn id="32"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r>
              <a:rPr lang="en-US" sz="3000" smtClean="0">
                <a:ea typeface="ＭＳ Ｐゴシック" pitchFamily="34" charset="-128"/>
              </a:rPr>
              <a:t>El Modelo de Madurez Organizacional en Dirección de Proyectos (OPM3) atiende:</a:t>
            </a:r>
          </a:p>
          <a:p>
            <a:pPr lvl="1" algn="just" eaLnBrk="1" hangingPunct="1"/>
            <a:r>
              <a:rPr lang="en-US" sz="2600" smtClean="0">
                <a:ea typeface="ＭＳ Ｐゴシック" pitchFamily="34" charset="-128"/>
              </a:rPr>
              <a:t>A. Una examinación de las capacidades en dirección de proyectos de una empresa.</a:t>
            </a:r>
          </a:p>
          <a:p>
            <a:pPr lvl="1" algn="just" eaLnBrk="1" hangingPunct="1"/>
            <a:r>
              <a:rPr lang="en-US" sz="2600" smtClean="0">
                <a:ea typeface="ＭＳ Ｐゴシック" pitchFamily="34" charset="-128"/>
              </a:rPr>
              <a:t>B. Un estándar práctico para dirección de proyecto.</a:t>
            </a:r>
          </a:p>
          <a:p>
            <a:pPr lvl="1" algn="just" eaLnBrk="1" hangingPunct="1"/>
            <a:r>
              <a:rPr lang="en-US" sz="2600" smtClean="0">
                <a:ea typeface="ＭＳ Ｐゴシック" pitchFamily="34" charset="-128"/>
              </a:rPr>
              <a:t>C. Un estándar práctico para la dirección de programas.</a:t>
            </a:r>
          </a:p>
          <a:p>
            <a:pPr lvl="1" algn="just" eaLnBrk="1" hangingPunct="1"/>
            <a:r>
              <a:rPr lang="en-US" sz="2600" smtClean="0">
                <a:ea typeface="ＭＳ Ｐゴシック" pitchFamily="34" charset="-128"/>
              </a:rPr>
              <a:t>D. Un estándar práctico para la dirección de portafolios.</a:t>
            </a:r>
          </a:p>
        </p:txBody>
      </p:sp>
      <p:sp>
        <p:nvSpPr>
          <p:cNvPr id="88068"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fld id="{978E2E68-7F1C-4F85-83A6-F057BD1A57AA}" type="slidenum">
              <a:rPr lang="es-ES" sz="1200">
                <a:solidFill>
                  <a:schemeClr val="hlink"/>
                </a:solidFill>
              </a:rPr>
              <a:pPr algn="r"/>
              <a:t>74</a:t>
            </a:fld>
            <a:endParaRPr lang="es-ES" sz="120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r>
              <a:rPr lang="en-US" smtClean="0">
                <a:ea typeface="ＭＳ Ｐゴシック" pitchFamily="34" charset="-128"/>
              </a:rPr>
              <a:t>Un proyecto puede terminar por todas las siguientes razones EXCEPTO :</a:t>
            </a:r>
          </a:p>
          <a:p>
            <a:pPr lvl="1" algn="just" eaLnBrk="1" hangingPunct="1"/>
            <a:r>
              <a:rPr lang="en-US" smtClean="0">
                <a:ea typeface="ＭＳ Ｐゴシック" pitchFamily="34" charset="-128"/>
              </a:rPr>
              <a:t>A. Es determinado que los objetivos no pueden ser alcanzados.</a:t>
            </a:r>
          </a:p>
          <a:p>
            <a:pPr lvl="1" algn="just" eaLnBrk="1" hangingPunct="1"/>
            <a:r>
              <a:rPr lang="en-US" smtClean="0">
                <a:ea typeface="ＭＳ Ｐゴシック" pitchFamily="34" charset="-128"/>
              </a:rPr>
              <a:t>B. Los objetivos del proyecto han sido alcanzados.</a:t>
            </a:r>
          </a:p>
          <a:p>
            <a:pPr lvl="1" algn="just" eaLnBrk="1" hangingPunct="1"/>
            <a:r>
              <a:rPr lang="en-US" smtClean="0">
                <a:ea typeface="ＭＳ Ｐゴシック" pitchFamily="34" charset="-128"/>
              </a:rPr>
              <a:t>C. La necesidad para el proyecto ya no existe.</a:t>
            </a:r>
          </a:p>
          <a:p>
            <a:pPr lvl="1" algn="just" eaLnBrk="1" hangingPunct="1"/>
            <a:r>
              <a:rPr lang="en-US" smtClean="0">
                <a:ea typeface="ＭＳ Ｐゴシック" pitchFamily="34" charset="-128"/>
              </a:rPr>
              <a:t>D. El director de proyecto ha dejado la compañía.</a:t>
            </a:r>
          </a:p>
        </p:txBody>
      </p:sp>
      <p:sp>
        <p:nvSpPr>
          <p:cNvPr id="89092"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fld id="{2F9A9E3A-C0F0-43EB-963C-B7969366C971}" type="slidenum">
              <a:rPr lang="es-ES" sz="1200">
                <a:solidFill>
                  <a:schemeClr val="hlink"/>
                </a:solidFill>
              </a:rPr>
              <a:pPr algn="r"/>
              <a:t>75</a:t>
            </a:fld>
            <a:endParaRPr lang="es-ES" sz="120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4" end="4"/>
                                            </p:txEl>
                                          </p:spTgt>
                                        </p:tgtEl>
                                        <p:attrNameLst>
                                          <p:attrName>style.fontStyle</p:attrName>
                                        </p:attrNameLst>
                                      </p:cBhvr>
                                      <p:to>
                                        <p:strVal val="normal"/>
                                      </p:to>
                                    </p:set>
                                    <p:set>
                                      <p:cBhvr override="childStyle">
                                        <p:cTn id="31" dur="indefinite"/>
                                        <p:tgtEl>
                                          <p:spTgt spid="3">
                                            <p:txEl>
                                              <p:pRg st="4" end="4"/>
                                            </p:txEl>
                                          </p:spTgt>
                                        </p:tgtEl>
                                        <p:attrNameLst>
                                          <p:attrName>style.fontWeight</p:attrName>
                                        </p:attrNameLst>
                                      </p:cBhvr>
                                      <p:to>
                                        <p:strVal val="bold"/>
                                      </p:to>
                                    </p:set>
                                    <p:set>
                                      <p:cBhvr override="childStyle">
                                        <p:cTn id="32"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r>
              <a:rPr lang="en-US" smtClean="0">
                <a:ea typeface="ＭＳ Ｐゴシック" pitchFamily="34" charset="-128"/>
              </a:rPr>
              <a:t>Un director de proyecto pasa tiempo determinando los objetivos de la compañía y cómo el proyecto coincide con estos. Este es un ejemplo de:</a:t>
            </a:r>
          </a:p>
          <a:p>
            <a:pPr lvl="1" eaLnBrk="1" hangingPunct="1"/>
            <a:r>
              <a:rPr lang="en-US" smtClean="0">
                <a:ea typeface="ＭＳ Ｐゴシック" pitchFamily="34" charset="-128"/>
              </a:rPr>
              <a:t>A. Gráficas de responsabilidad.</a:t>
            </a:r>
          </a:p>
          <a:p>
            <a:pPr lvl="1" eaLnBrk="1" hangingPunct="1"/>
            <a:r>
              <a:rPr lang="en-US" smtClean="0">
                <a:ea typeface="ＭＳ Ｐゴシック" pitchFamily="34" charset="-128"/>
              </a:rPr>
              <a:t>B. Dirección por objetivos.</a:t>
            </a:r>
          </a:p>
          <a:p>
            <a:pPr lvl="1" eaLnBrk="1" hangingPunct="1"/>
            <a:r>
              <a:rPr lang="en-US" smtClean="0">
                <a:ea typeface="ＭＳ Ｐゴシック" pitchFamily="34" charset="-128"/>
              </a:rPr>
              <a:t>C. El futuro del proyecto.</a:t>
            </a:r>
          </a:p>
          <a:p>
            <a:pPr lvl="1" eaLnBrk="1" hangingPunct="1"/>
            <a:r>
              <a:rPr lang="en-US" smtClean="0">
                <a:ea typeface="ＭＳ Ｐゴシック" pitchFamily="34" charset="-128"/>
              </a:rPr>
              <a:t>D. La estructura de desglose del trabajo.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2" end="2"/>
                                            </p:txEl>
                                          </p:spTgt>
                                        </p:tgtEl>
                                        <p:attrNameLst>
                                          <p:attrName>style.fontStyle</p:attrName>
                                        </p:attrNameLst>
                                      </p:cBhvr>
                                      <p:to>
                                        <p:strVal val="normal"/>
                                      </p:to>
                                    </p:set>
                                    <p:set>
                                      <p:cBhvr override="childStyle">
                                        <p:cTn id="31" dur="indefinite"/>
                                        <p:tgtEl>
                                          <p:spTgt spid="3">
                                            <p:txEl>
                                              <p:pRg st="2" end="2"/>
                                            </p:txEl>
                                          </p:spTgt>
                                        </p:tgtEl>
                                        <p:attrNameLst>
                                          <p:attrName>style.fontWeight</p:attrName>
                                        </p:attrNameLst>
                                      </p:cBhvr>
                                      <p:to>
                                        <p:strVal val="bold"/>
                                      </p:to>
                                    </p:set>
                                    <p:set>
                                      <p:cBhvr override="childStyle">
                                        <p:cTn id="32"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Título"/>
          <p:cNvSpPr>
            <a:spLocks noGrp="1"/>
          </p:cNvSpPr>
          <p:nvPr>
            <p:ph type="title"/>
          </p:nvPr>
        </p:nvSpPr>
        <p:spPr/>
        <p:txBody>
          <a:bodyPr/>
          <a:lstStyle/>
          <a:p>
            <a:r>
              <a:rPr lang="es-CR" smtClean="0">
                <a:ea typeface="ＭＳ Ｐゴシック" pitchFamily="34" charset="-128"/>
              </a:rPr>
              <a:t>Bibliografía</a:t>
            </a:r>
          </a:p>
        </p:txBody>
      </p:sp>
      <p:sp>
        <p:nvSpPr>
          <p:cNvPr id="91139" name="2 Marcador de contenido"/>
          <p:cNvSpPr>
            <a:spLocks noGrp="1"/>
          </p:cNvSpPr>
          <p:nvPr>
            <p:ph idx="1"/>
          </p:nvPr>
        </p:nvSpPr>
        <p:spPr>
          <a:xfrm>
            <a:off x="250825" y="3141663"/>
            <a:ext cx="8229600" cy="2335212"/>
          </a:xfrm>
        </p:spPr>
        <p:txBody>
          <a:bodyPr/>
          <a:lstStyle/>
          <a:p>
            <a:r>
              <a:rPr lang="es-CR" sz="2400" smtClean="0">
                <a:ea typeface="ＭＳ Ｐゴシック" pitchFamily="34" charset="-128"/>
              </a:rPr>
              <a:t>Project Management Institute. (2013). </a:t>
            </a:r>
            <a:r>
              <a:rPr lang="es-CR" sz="2400" u="sng" smtClean="0">
                <a:ea typeface="ＭＳ Ｐゴシック" pitchFamily="34" charset="-128"/>
              </a:rPr>
              <a:t>A Guide to the Project Management Body of Knowledge (PMBOK®)</a:t>
            </a:r>
            <a:r>
              <a:rPr lang="es-CR" sz="2400" smtClean="0">
                <a:ea typeface="ＭＳ Ｐゴシック" pitchFamily="34" charset="-128"/>
              </a:rPr>
              <a:t> (5th Ed.). Pennsylvania, Estados Unidos: Project Management Institute.</a:t>
            </a:r>
          </a:p>
          <a:p>
            <a:r>
              <a:rPr lang="es-CR" sz="2400" smtClean="0">
                <a:ea typeface="ＭＳ Ｐゴシック" pitchFamily="34" charset="-128"/>
              </a:rPr>
              <a:t>Lledó, P. (2013). Director de proyectos: </a:t>
            </a:r>
            <a:r>
              <a:rPr lang="es-CR" sz="2400" u="sng" smtClean="0">
                <a:ea typeface="ＭＳ Ｐゴシック" pitchFamily="34" charset="-128"/>
              </a:rPr>
              <a:t>Como aprobar el examen PMP sin morir en el intento</a:t>
            </a:r>
            <a:r>
              <a:rPr lang="es-CR" sz="2400" smtClean="0">
                <a:ea typeface="ＭＳ Ｐゴシック" pitchFamily="34" charset="-128"/>
              </a:rPr>
              <a:t>. (2da Ed.). Vancouver: el autor.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txBox="1">
            <a:spLocks/>
          </p:cNvSpPr>
          <p:nvPr/>
        </p:nvSpPr>
        <p:spPr bwMode="auto">
          <a:xfrm>
            <a:off x="565150" y="4508500"/>
            <a:ext cx="7772400" cy="1470025"/>
          </a:xfrm>
          <a:prstGeom prst="rect">
            <a:avLst/>
          </a:prstGeom>
          <a:noFill/>
          <a:ln w="9525">
            <a:noFill/>
            <a:miter lim="800000"/>
            <a:headEnd/>
            <a:tailEnd/>
          </a:ln>
        </p:spPr>
        <p:txBody>
          <a:bodyPr anchor="ctr"/>
          <a:lstStyle/>
          <a:p>
            <a:pPr algn="just"/>
            <a:endParaRPr lang="es-CR" sz="2800">
              <a:latin typeface="Calibri" pitchFamily="34" charset="0"/>
              <a:cs typeface="Arial" charset="0"/>
            </a:endParaRPr>
          </a:p>
        </p:txBody>
      </p:sp>
      <p:sp>
        <p:nvSpPr>
          <p:cNvPr id="3" name="2 Rectángulo"/>
          <p:cNvSpPr/>
          <p:nvPr/>
        </p:nvSpPr>
        <p:spPr>
          <a:xfrm>
            <a:off x="395288" y="2800350"/>
            <a:ext cx="8328025" cy="3478213"/>
          </a:xfrm>
          <a:prstGeom prst="rect">
            <a:avLst/>
          </a:prstGeom>
        </p:spPr>
        <p:txBody>
          <a:bodyPr>
            <a:spAutoFit/>
          </a:bodyPr>
          <a:lstStyle/>
          <a:p>
            <a:pPr algn="just">
              <a:defRPr/>
            </a:pPr>
            <a:r>
              <a:rPr lang="es-CR" sz="2400" dirty="0">
                <a:latin typeface="+mj-lt"/>
                <a:ea typeface="+mj-ea"/>
                <a:cs typeface="+mj-cs"/>
              </a:rPr>
              <a:t>¿Cuándo finaliza el proceso para la estimación del cronograma?</a:t>
            </a:r>
          </a:p>
          <a:p>
            <a:pPr>
              <a:defRPr/>
            </a:pPr>
            <a:r>
              <a:rPr lang="es-CR" sz="2400" dirty="0"/>
              <a:t> </a:t>
            </a:r>
            <a:r>
              <a:rPr lang="es-CR" sz="2000" dirty="0"/>
              <a:t>(Lledó, 2013)</a:t>
            </a:r>
            <a:endParaRPr lang="es-CR" sz="2000" dirty="0">
              <a:latin typeface="+mj-lt"/>
              <a:ea typeface="+mj-ea"/>
              <a:cs typeface="+mj-cs"/>
            </a:endParaRPr>
          </a:p>
          <a:p>
            <a:pPr marL="914400" lvl="1" indent="-457200" algn="just">
              <a:buFont typeface="+mj-lt"/>
              <a:buAutoNum type="alphaUcPeriod"/>
              <a:defRPr/>
            </a:pPr>
            <a:r>
              <a:rPr lang="es-CR" sz="2400" dirty="0">
                <a:latin typeface="+mj-lt"/>
                <a:ea typeface="+mj-ea"/>
                <a:cs typeface="+mj-cs"/>
              </a:rPr>
              <a:t>Las estimaciones de tiempo se pueden realizar en cada uno de los paquetes de trabajo.</a:t>
            </a:r>
          </a:p>
          <a:p>
            <a:pPr marL="914400" lvl="1" indent="-457200" algn="just">
              <a:buFont typeface="+mj-lt"/>
              <a:buAutoNum type="alphaUcPeriod"/>
              <a:defRPr/>
            </a:pPr>
            <a:r>
              <a:rPr lang="es-CR" sz="2400" dirty="0">
                <a:latin typeface="+mj-lt"/>
                <a:ea typeface="+mj-ea"/>
                <a:cs typeface="+mj-cs"/>
              </a:rPr>
              <a:t>Cada paquete de trabajo está definido en el diccionario de la EDT.</a:t>
            </a:r>
          </a:p>
          <a:p>
            <a:pPr marL="914400" lvl="1" indent="-457200" algn="just">
              <a:buFont typeface="+mj-lt"/>
              <a:buAutoNum type="alphaUcPeriod"/>
              <a:defRPr/>
            </a:pPr>
            <a:r>
              <a:rPr lang="es-CR" sz="2400" dirty="0">
                <a:latin typeface="+mj-lt"/>
                <a:ea typeface="+mj-ea"/>
                <a:cs typeface="+mj-cs"/>
              </a:rPr>
              <a:t>Se han implementado técnicas PERT y CPM.</a:t>
            </a:r>
          </a:p>
          <a:p>
            <a:pPr marL="914400" lvl="1" indent="-457200" algn="just">
              <a:buFont typeface="+mj-lt"/>
              <a:buAutoNum type="alphaUcPeriod"/>
              <a:defRPr/>
            </a:pPr>
            <a:r>
              <a:rPr lang="es-CR" sz="2400" dirty="0">
                <a:latin typeface="+mj-lt"/>
                <a:ea typeface="+mj-ea"/>
                <a:cs typeface="+mj-cs"/>
              </a:rPr>
              <a:t>Han finalizado los procesos de gestión de riesgos durante el grupo de procesos de planificación.</a:t>
            </a:r>
          </a:p>
        </p:txBody>
      </p:sp>
      <p:sp>
        <p:nvSpPr>
          <p:cNvPr id="6" name="5 Rectángulo"/>
          <p:cNvSpPr/>
          <p:nvPr/>
        </p:nvSpPr>
        <p:spPr>
          <a:xfrm>
            <a:off x="395288" y="1989138"/>
            <a:ext cx="8328025" cy="461962"/>
          </a:xfrm>
          <a:prstGeom prst="rect">
            <a:avLst/>
          </a:prstGeom>
        </p:spPr>
        <p:txBody>
          <a:bodyPr>
            <a:spAutoFit/>
          </a:bodyPr>
          <a:lstStyle/>
          <a:p>
            <a:pPr>
              <a:defRPr/>
            </a:pPr>
            <a:r>
              <a:rPr lang="es-CR" sz="2400" b="1" dirty="0">
                <a:latin typeface="+mj-lt"/>
                <a:ea typeface="+mj-ea"/>
                <a:cs typeface="+mj-cs"/>
              </a:rPr>
              <a:t>Las que debo integrar para conocer la respuesta…</a:t>
            </a:r>
          </a:p>
        </p:txBody>
      </p:sp>
      <p:pic>
        <p:nvPicPr>
          <p:cNvPr id="20485" name="Picture 6"/>
          <p:cNvPicPr>
            <a:picLocks noChangeAspect="1" noChangeArrowheads="1"/>
          </p:cNvPicPr>
          <p:nvPr/>
        </p:nvPicPr>
        <p:blipFill>
          <a:blip r:embed="rId3" cstate="print"/>
          <a:srcRect/>
          <a:stretch>
            <a:fillRect/>
          </a:stretch>
        </p:blipFill>
        <p:spPr bwMode="auto">
          <a:xfrm>
            <a:off x="250825" y="1204913"/>
            <a:ext cx="7351713" cy="792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3">
                                            <p:txEl>
                                              <p:pRg st="5" end="5"/>
                                            </p:txEl>
                                          </p:spTgt>
                                        </p:tgtEl>
                                        <p:attrNameLst>
                                          <p:attrName>style.fontStyle</p:attrName>
                                        </p:attrNameLst>
                                      </p:cBhvr>
                                      <p:to>
                                        <p:strVal val="normal"/>
                                      </p:to>
                                    </p:set>
                                    <p:set>
                                      <p:cBhvr override="childStyle">
                                        <p:cTn id="7" dur="indefinite"/>
                                        <p:tgtEl>
                                          <p:spTgt spid="3">
                                            <p:txEl>
                                              <p:pRg st="5" end="5"/>
                                            </p:txEl>
                                          </p:spTgt>
                                        </p:tgtEl>
                                        <p:attrNameLst>
                                          <p:attrName>style.fontWeight</p:attrName>
                                        </p:attrNameLst>
                                      </p:cBhvr>
                                      <p:to>
                                        <p:strVal val="bold"/>
                                      </p:to>
                                    </p:set>
                                    <p:set>
                                      <p:cBhvr override="childStyle">
                                        <p:cTn id="8" dur="indefinite"/>
                                        <p:tgtEl>
                                          <p:spTgt spid="3">
                                            <p:txEl>
                                              <p:pRg st="5" end="5"/>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txBox="1">
            <a:spLocks/>
          </p:cNvSpPr>
          <p:nvPr/>
        </p:nvSpPr>
        <p:spPr bwMode="auto">
          <a:xfrm>
            <a:off x="565150" y="4508500"/>
            <a:ext cx="7772400" cy="1470025"/>
          </a:xfrm>
          <a:prstGeom prst="rect">
            <a:avLst/>
          </a:prstGeom>
          <a:noFill/>
          <a:ln w="9525">
            <a:noFill/>
            <a:miter lim="800000"/>
            <a:headEnd/>
            <a:tailEnd/>
          </a:ln>
        </p:spPr>
        <p:txBody>
          <a:bodyPr anchor="ctr"/>
          <a:lstStyle/>
          <a:p>
            <a:pPr algn="just"/>
            <a:endParaRPr lang="es-CR" sz="2800">
              <a:latin typeface="Calibri" pitchFamily="34" charset="0"/>
              <a:cs typeface="Arial" charset="0"/>
            </a:endParaRPr>
          </a:p>
        </p:txBody>
      </p:sp>
      <p:sp>
        <p:nvSpPr>
          <p:cNvPr id="3" name="2 Rectángulo"/>
          <p:cNvSpPr/>
          <p:nvPr/>
        </p:nvSpPr>
        <p:spPr>
          <a:xfrm>
            <a:off x="395288" y="2800350"/>
            <a:ext cx="8328025" cy="3046413"/>
          </a:xfrm>
          <a:prstGeom prst="rect">
            <a:avLst/>
          </a:prstGeom>
        </p:spPr>
        <p:txBody>
          <a:bodyPr>
            <a:spAutoFit/>
          </a:bodyPr>
          <a:lstStyle/>
          <a:p>
            <a:pPr marL="342900" indent="-342900" algn="just">
              <a:buFont typeface="Arial" pitchFamily="34" charset="0"/>
              <a:buChar char="•"/>
              <a:defRPr/>
            </a:pPr>
            <a:r>
              <a:rPr lang="es-CR" sz="2400" dirty="0">
                <a:latin typeface="+mj-lt"/>
              </a:rPr>
              <a:t>Responder según la Guía del PMBOK®, no su experiencia.</a:t>
            </a:r>
          </a:p>
          <a:p>
            <a:pPr marL="342900" indent="-342900" algn="just">
              <a:buFont typeface="Arial" pitchFamily="34" charset="0"/>
              <a:buChar char="•"/>
              <a:defRPr/>
            </a:pPr>
            <a:endParaRPr lang="es-CR" sz="2400" dirty="0">
              <a:latin typeface="+mj-lt"/>
            </a:endParaRPr>
          </a:p>
          <a:p>
            <a:pPr marL="342900" indent="-342900" algn="just">
              <a:buFont typeface="Arial" pitchFamily="34" charset="0"/>
              <a:buChar char="•"/>
              <a:defRPr/>
            </a:pPr>
            <a:r>
              <a:rPr lang="es-CR" sz="2400" dirty="0">
                <a:latin typeface="+mj-lt"/>
              </a:rPr>
              <a:t>LEER LAS 4 OPCIONES antes de contestar.</a:t>
            </a:r>
          </a:p>
          <a:p>
            <a:pPr marL="342900" indent="-342900" algn="just">
              <a:buFont typeface="Arial" pitchFamily="34" charset="0"/>
              <a:buChar char="•"/>
              <a:defRPr/>
            </a:pPr>
            <a:endParaRPr lang="es-CR" sz="2400" dirty="0">
              <a:latin typeface="+mj-lt"/>
            </a:endParaRPr>
          </a:p>
          <a:p>
            <a:pPr marL="342900" indent="-342900" algn="just">
              <a:buFont typeface="Arial" pitchFamily="34" charset="0"/>
              <a:buChar char="•"/>
              <a:defRPr/>
            </a:pPr>
            <a:r>
              <a:rPr lang="es-CR" sz="2400" dirty="0">
                <a:latin typeface="+mj-lt"/>
              </a:rPr>
              <a:t>Eliminar rápidamente las respuestas incorrectas.</a:t>
            </a:r>
          </a:p>
          <a:p>
            <a:pPr marL="342900" indent="-342900" algn="just">
              <a:buFont typeface="Arial" pitchFamily="34" charset="0"/>
              <a:buChar char="•"/>
              <a:defRPr/>
            </a:pPr>
            <a:endParaRPr lang="es-CR" sz="2400" dirty="0">
              <a:latin typeface="+mj-lt"/>
            </a:endParaRPr>
          </a:p>
          <a:p>
            <a:pPr marL="342900" indent="-342900" algn="just">
              <a:buFont typeface="Arial" pitchFamily="34" charset="0"/>
              <a:buChar char="•"/>
              <a:defRPr/>
            </a:pPr>
            <a:r>
              <a:rPr lang="es-CR" sz="2400" dirty="0">
                <a:latin typeface="+mj-lt"/>
              </a:rPr>
              <a:t>Sea </a:t>
            </a:r>
            <a:r>
              <a:rPr lang="es-CR" sz="2400" b="1" dirty="0">
                <a:latin typeface="+mj-lt"/>
              </a:rPr>
              <a:t>rápido </a:t>
            </a:r>
            <a:r>
              <a:rPr lang="es-CR" sz="2400" dirty="0">
                <a:latin typeface="+mj-lt"/>
              </a:rPr>
              <a:t>para contestar las preguntas, tienes en promedio 1 minuto y 12 segundos por cada pregunta.</a:t>
            </a:r>
            <a:endParaRPr lang="es-CR" sz="2400" dirty="0">
              <a:latin typeface="+mj-lt"/>
              <a:ea typeface="+mj-ea"/>
              <a:cs typeface="+mj-cs"/>
            </a:endParaRPr>
          </a:p>
        </p:txBody>
      </p:sp>
      <p:sp>
        <p:nvSpPr>
          <p:cNvPr id="21508" name="1 Título"/>
          <p:cNvSpPr>
            <a:spLocks noGrp="1"/>
          </p:cNvSpPr>
          <p:nvPr>
            <p:ph type="ctrTitle"/>
          </p:nvPr>
        </p:nvSpPr>
        <p:spPr>
          <a:xfrm>
            <a:off x="323850" y="1125538"/>
            <a:ext cx="7129463" cy="1470025"/>
          </a:xfrm>
        </p:spPr>
        <p:txBody>
          <a:bodyPr/>
          <a:lstStyle/>
          <a:p>
            <a:r>
              <a:rPr lang="es-CR" sz="3200" b="1" smtClean="0">
                <a:ea typeface="ＭＳ Ｐゴシック" pitchFamily="34" charset="-128"/>
              </a:rPr>
              <a:t>Tips para contestar el examen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9046</TotalTime>
  <Words>3842</Words>
  <Application>Microsoft Office PowerPoint</Application>
  <PresentationFormat>Presentación en pantalla (4:3)</PresentationFormat>
  <Paragraphs>381</Paragraphs>
  <Slides>77</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77</vt:i4>
      </vt:variant>
    </vt:vector>
  </HeadingPairs>
  <TitlesOfParts>
    <vt:vector size="82" baseType="lpstr">
      <vt:lpstr>Arial</vt:lpstr>
      <vt:lpstr>ＭＳ Ｐゴシック</vt:lpstr>
      <vt:lpstr>Calibri</vt:lpstr>
      <vt:lpstr>Arial Narrow</vt:lpstr>
      <vt:lpstr>Tema de Office</vt:lpstr>
      <vt:lpstr>Curso Preparación para el Examen de Grado  Introducción  </vt:lpstr>
      <vt:lpstr>Características del Examen de certificación como PMP</vt:lpstr>
      <vt:lpstr>Distribución del Examen de certificación (y de grado)</vt:lpstr>
      <vt:lpstr> Se usan distintas tipologías de preguntas</vt:lpstr>
      <vt:lpstr>Se usan distintas tipologías de preguntas</vt:lpstr>
      <vt:lpstr>Diapositiva 6</vt:lpstr>
      <vt:lpstr>Diapositiva 7</vt:lpstr>
      <vt:lpstr>Diapositiva 8</vt:lpstr>
      <vt:lpstr>Tips para contestar el examen</vt:lpstr>
      <vt:lpstr>Tips para Contestar el Examen</vt:lpstr>
      <vt:lpstr>Tips para Contestar el Examen</vt:lpstr>
      <vt:lpstr>10 Generalizaciones más importantes del PMI (Lledó, 2013)</vt:lpstr>
      <vt:lpstr>10 Generalizaciones más importantes del PMI (Lledó, 2013)</vt:lpstr>
      <vt:lpstr>Curso Preparación para el Examen de Grado   Marco de Referencia para la Dirección de Proyectos</vt:lpstr>
      <vt:lpstr>Diapositiva 15</vt:lpstr>
      <vt:lpstr>Diapositiva 16</vt:lpstr>
      <vt:lpstr>Dirección de proyectos</vt:lpstr>
      <vt:lpstr>Diapositiva 18</vt:lpstr>
      <vt:lpstr>Diapositiva 19</vt:lpstr>
      <vt:lpstr>Diapositiva 20</vt:lpstr>
      <vt:lpstr>Oficina de Dirección de Proyectos (PMO)</vt:lpstr>
      <vt:lpstr>Oficina de Dirección de Proyectos (PMO)</vt:lpstr>
      <vt:lpstr>Interesados</vt:lpstr>
      <vt:lpstr>Gestión de los Interesados</vt:lpstr>
      <vt:lpstr>Gestión de los Interesados</vt:lpstr>
      <vt:lpstr>Diapositiva 26</vt:lpstr>
      <vt:lpstr>Estructura de la Organización</vt:lpstr>
      <vt:lpstr>Organización Funcional </vt:lpstr>
      <vt:lpstr>Diapositiva 29</vt:lpstr>
      <vt:lpstr>Organización Proyectizada</vt:lpstr>
      <vt:lpstr>Diapositiva 31</vt:lpstr>
      <vt:lpstr>Diapositiva 32</vt:lpstr>
      <vt:lpstr>Diapositiva 33</vt:lpstr>
      <vt:lpstr>Matricial Fuerte</vt:lpstr>
      <vt:lpstr>Matricial Débil</vt:lpstr>
      <vt:lpstr>Matricial Balanceada</vt:lpstr>
      <vt:lpstr>Matricial Ajustada</vt:lpstr>
      <vt:lpstr>Expedidor del Proyecto</vt:lpstr>
      <vt:lpstr>Coordinador de Proyectos</vt:lpstr>
      <vt:lpstr>Diapositiva 40</vt:lpstr>
      <vt:lpstr>Para recordar:</vt:lpstr>
      <vt:lpstr>Objetivos del Proyecto</vt:lpstr>
      <vt:lpstr>Restricciones</vt:lpstr>
      <vt:lpstr>Diapositiva 44</vt:lpstr>
      <vt:lpstr>Diapositiva 45</vt:lpstr>
      <vt:lpstr>Diapositiva 46</vt:lpstr>
      <vt:lpstr>Diapositiva 47</vt:lpstr>
      <vt:lpstr>Diapositiva 48</vt:lpstr>
      <vt:lpstr>Diapositiva 49</vt:lpstr>
      <vt:lpstr>OPM3</vt:lpstr>
      <vt:lpstr>Dirección por Objetivos (MBO)</vt:lpstr>
      <vt:lpstr>Lecciones Aprendidas</vt:lpstr>
      <vt:lpstr>Pregunta</vt:lpstr>
      <vt:lpstr>Pregunta</vt:lpstr>
      <vt:lpstr>Pregunta</vt:lpstr>
      <vt:lpstr>Pregunta</vt:lpstr>
      <vt:lpstr>Pregunta</vt:lpstr>
      <vt:lpstr>Pregunta</vt:lpstr>
      <vt:lpstr>Pregunta</vt:lpstr>
      <vt:lpstr>Pregunta</vt:lpstr>
      <vt:lpstr>Pregunta</vt:lpstr>
      <vt:lpstr>Pregunta</vt:lpstr>
      <vt:lpstr>Pregunta</vt:lpstr>
      <vt:lpstr>Pregunta</vt:lpstr>
      <vt:lpstr>Pregunta</vt:lpstr>
      <vt:lpstr>Pregunta</vt:lpstr>
      <vt:lpstr>Pregunta</vt:lpstr>
      <vt:lpstr>Pregunta</vt:lpstr>
      <vt:lpstr>Pregunta</vt:lpstr>
      <vt:lpstr>Pregunta</vt:lpstr>
      <vt:lpstr>Pregunta</vt:lpstr>
      <vt:lpstr>Pregunta</vt:lpstr>
      <vt:lpstr>Pregunta</vt:lpstr>
      <vt:lpstr>Pregunta</vt:lpstr>
      <vt:lpstr>Pregunta</vt:lpstr>
      <vt:lpstr>Pregunta</vt:lpstr>
      <vt:lpstr>Bibliografía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abustamante</dc:creator>
  <cp:lastModifiedBy>ucr</cp:lastModifiedBy>
  <cp:revision>88</cp:revision>
  <dcterms:created xsi:type="dcterms:W3CDTF">2012-05-28T23:03:22Z</dcterms:created>
  <dcterms:modified xsi:type="dcterms:W3CDTF">2013-10-20T23:10:55Z</dcterms:modified>
</cp:coreProperties>
</file>