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348" r:id="rId2"/>
    <p:sldId id="257" r:id="rId3"/>
    <p:sldId id="339" r:id="rId4"/>
    <p:sldId id="340" r:id="rId5"/>
    <p:sldId id="341" r:id="rId6"/>
    <p:sldId id="342" r:id="rId7"/>
    <p:sldId id="356" r:id="rId8"/>
    <p:sldId id="358" r:id="rId9"/>
    <p:sldId id="359" r:id="rId10"/>
    <p:sldId id="360" r:id="rId11"/>
    <p:sldId id="361" r:id="rId12"/>
    <p:sldId id="344" r:id="rId13"/>
    <p:sldId id="363" r:id="rId14"/>
    <p:sldId id="364" r:id="rId15"/>
    <p:sldId id="371" r:id="rId16"/>
    <p:sldId id="372" r:id="rId17"/>
    <p:sldId id="373" r:id="rId18"/>
    <p:sldId id="345" r:id="rId19"/>
    <p:sldId id="365" r:id="rId20"/>
    <p:sldId id="366" r:id="rId21"/>
    <p:sldId id="375" r:id="rId22"/>
    <p:sldId id="376" r:id="rId23"/>
    <p:sldId id="346" r:id="rId24"/>
    <p:sldId id="367" r:id="rId25"/>
    <p:sldId id="368" r:id="rId26"/>
    <p:sldId id="377" r:id="rId27"/>
    <p:sldId id="378" r:id="rId28"/>
    <p:sldId id="347" r:id="rId29"/>
    <p:sldId id="318" r:id="rId30"/>
    <p:sldId id="369" r:id="rId31"/>
    <p:sldId id="374" r:id="rId32"/>
    <p:sldId id="355" r:id="rId33"/>
    <p:sldId id="350" r:id="rId34"/>
    <p:sldId id="351" r:id="rId35"/>
    <p:sldId id="352" r:id="rId36"/>
    <p:sldId id="353" r:id="rId37"/>
    <p:sldId id="354" r:id="rId38"/>
  </p:sldIdLst>
  <p:sldSz cx="9144000" cy="6858000" type="screen4x3"/>
  <p:notesSz cx="6858000" cy="9144000"/>
  <p:defaultTextStyle>
    <a:defPPr>
      <a:defRPr lang="es-C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7" d="100"/>
          <a:sy n="67" d="100"/>
        </p:scale>
        <p:origin x="-1476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3A164E1C-E4DE-4207-ADDC-A572CBC25A03}" type="datetimeFigureOut">
              <a:rPr lang="en-US"/>
              <a:pPr>
                <a:defRPr/>
              </a:pPr>
              <a:t>9/17/2013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5520F292-62BB-4B1A-89BF-1D87527CF77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963666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A2AF605E-4559-4222-AE4D-185839B9DD22}" type="datetimeFigureOut">
              <a:rPr lang="en-US"/>
              <a:pPr>
                <a:defRPr/>
              </a:pPr>
              <a:t>9/17/2013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noProof="0" smtClean="0"/>
              <a:t>Click to edit Master text styles</a:t>
            </a:r>
          </a:p>
          <a:p>
            <a:pPr lvl="1"/>
            <a:r>
              <a:rPr lang="es-ES_tradnl" noProof="0" smtClean="0"/>
              <a:t>Second level</a:t>
            </a:r>
          </a:p>
          <a:p>
            <a:pPr lvl="2"/>
            <a:r>
              <a:rPr lang="es-ES_tradnl" noProof="0" smtClean="0"/>
              <a:t>Third level</a:t>
            </a:r>
          </a:p>
          <a:p>
            <a:pPr lvl="3"/>
            <a:r>
              <a:rPr lang="es-ES_tradnl" noProof="0" smtClean="0"/>
              <a:t>Fourth level</a:t>
            </a:r>
          </a:p>
          <a:p>
            <a:pPr lvl="4"/>
            <a:r>
              <a:rPr lang="es-ES_tradnl" noProof="0" smtClean="0"/>
              <a:t>Fifth level</a:t>
            </a:r>
            <a:endParaRPr 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6C42A5EF-88D2-4BB1-9AA8-79FAEC81437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753096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5325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46BB536-BD3C-48F1-BAFF-720966952596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5427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1BA6EE7-58D1-4645-98F7-B3366F519537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553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BE04905-690D-45C8-8267-1110C984D345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5632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1AD35C7-3E0A-4F30-AD4A-9C0ADD0D3F99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5837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CA4DB57-1261-470B-86F2-47F3DF669194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5939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884DF6D-9A2A-4236-A6FD-9D4BF1E77C84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6042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477C0D6-AE3D-4D74-B4F1-ECDF633981F9}" type="slidenum">
              <a:rPr lang="en-US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6144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4B0BDC8-79A2-47ED-8036-77131371C906}" type="slidenum">
              <a:rPr lang="en-US" smtClean="0"/>
              <a:pPr/>
              <a:t>28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40F0422D-8D63-4EF5-8E91-0A853EAB5CE1}" type="datetime1">
              <a:rPr lang="es-CR"/>
              <a:pPr>
                <a:defRPr/>
              </a:pPr>
              <a:t>17/09/2013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AA297-5375-4E0D-A6F9-DFDD74D8DB11}" type="slidenum">
              <a:rPr lang="es-CR"/>
              <a:pPr>
                <a:defRPr/>
              </a:pPr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3E34518E-9308-401C-94B8-3E3825A28DDE}" type="datetime1">
              <a:rPr lang="es-CR"/>
              <a:pPr>
                <a:defRPr/>
              </a:pPr>
              <a:t>17/09/2013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97387-6508-4C4A-99FE-ECF690FC5122}" type="slidenum">
              <a:rPr lang="es-CR"/>
              <a:pPr>
                <a:defRPr/>
              </a:pPr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0E7D5FAA-EFFC-4F8D-A716-3A7397DA3A98}" type="datetime1">
              <a:rPr lang="es-CR"/>
              <a:pPr>
                <a:defRPr/>
              </a:pPr>
              <a:t>17/09/2013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BF4B40-A502-4EE2-95C0-79C544AEEE7B}" type="slidenum">
              <a:rPr lang="es-CR"/>
              <a:pPr>
                <a:defRPr/>
              </a:pPr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1B143562-56B2-4302-A50E-594B42448043}" type="datetime1">
              <a:rPr lang="es-CR"/>
              <a:pPr>
                <a:defRPr/>
              </a:pPr>
              <a:t>17/09/2013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3B602-D631-4A9A-8FF1-43D6CA2B940A}" type="slidenum">
              <a:rPr lang="es-CR"/>
              <a:pPr>
                <a:defRPr/>
              </a:pPr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4C684E43-9480-41F4-A24D-623A7F02D930}" type="datetime1">
              <a:rPr lang="es-CR"/>
              <a:pPr>
                <a:defRPr/>
              </a:pPr>
              <a:t>17/09/2013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41033-6EF6-4FA1-A04C-0EA27CC570F0}" type="slidenum">
              <a:rPr lang="es-CR"/>
              <a:pPr>
                <a:defRPr/>
              </a:pPr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4C4D543E-1774-4ED3-99BE-9A452114A248}" type="datetime1">
              <a:rPr lang="es-CR"/>
              <a:pPr>
                <a:defRPr/>
              </a:pPr>
              <a:t>17/09/2013</a:t>
            </a:fld>
            <a:endParaRPr lang="es-C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5D049-BFDB-4DC0-8B50-D8B6828BD51C}" type="slidenum">
              <a:rPr lang="es-CR"/>
              <a:pPr>
                <a:defRPr/>
              </a:pPr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19CB8080-8280-42CC-B54A-94B4C77B130C}" type="datetime1">
              <a:rPr lang="es-CR"/>
              <a:pPr>
                <a:defRPr/>
              </a:pPr>
              <a:t>17/09/2013</a:t>
            </a:fld>
            <a:endParaRPr lang="es-CR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DA579D-771B-466E-835A-44ED9030DA89}" type="slidenum">
              <a:rPr lang="es-CR"/>
              <a:pPr>
                <a:defRPr/>
              </a:pPr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1DBC21BF-18AA-44F7-AE24-D641DBF64F65}" type="datetime1">
              <a:rPr lang="es-CR"/>
              <a:pPr>
                <a:defRPr/>
              </a:pPr>
              <a:t>17/09/2013</a:t>
            </a:fld>
            <a:endParaRPr lang="es-CR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23E60-17FF-426D-8DFC-83795A74C976}" type="slidenum">
              <a:rPr lang="es-CR"/>
              <a:pPr>
                <a:defRPr/>
              </a:pPr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AC1B9204-A525-4A94-9FAA-7F6369F5C985}" type="datetime1">
              <a:rPr lang="es-CR"/>
              <a:pPr>
                <a:defRPr/>
              </a:pPr>
              <a:t>17/09/2013</a:t>
            </a:fld>
            <a:endParaRPr lang="es-CR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7EA88-FADF-4FC2-B3C4-B60E7C31B44F}" type="slidenum">
              <a:rPr lang="es-CR"/>
              <a:pPr>
                <a:defRPr/>
              </a:pPr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A633C26D-7960-4F88-AF96-45E3A0CBD077}" type="datetime1">
              <a:rPr lang="es-CR"/>
              <a:pPr>
                <a:defRPr/>
              </a:pPr>
              <a:t>17/09/2013</a:t>
            </a:fld>
            <a:endParaRPr lang="es-C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083D3-DB0F-41BC-AC7B-D1ED19CD6E4D}" type="slidenum">
              <a:rPr lang="es-CR"/>
              <a:pPr>
                <a:defRPr/>
              </a:pPr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R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8179D59F-2919-44ED-897B-DF4B623DEAD0}" type="datetime1">
              <a:rPr lang="es-CR"/>
              <a:pPr>
                <a:defRPr/>
              </a:pPr>
              <a:t>17/09/2013</a:t>
            </a:fld>
            <a:endParaRPr lang="es-C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ED885-664E-4DE6-AF84-8E13A328B872}" type="slidenum">
              <a:rPr lang="es-CR"/>
              <a:pPr>
                <a:defRPr/>
              </a:pPr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68313" y="1196975"/>
            <a:ext cx="82296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CR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2317750"/>
            <a:ext cx="8229600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 smtClean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CB25DED5-7E5F-407C-ABB7-EE0ED9E15EEA}" type="slidenum">
              <a:rPr lang="es-CR"/>
              <a:pPr>
                <a:defRPr/>
              </a:pPr>
              <a:t>‹Nº›</a:t>
            </a:fld>
            <a:endParaRPr lang="es-C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9" r:id="rId1"/>
    <p:sldLayoutId id="2147483980" r:id="rId2"/>
    <p:sldLayoutId id="2147483981" r:id="rId3"/>
    <p:sldLayoutId id="2147483982" r:id="rId4"/>
    <p:sldLayoutId id="2147483983" r:id="rId5"/>
    <p:sldLayoutId id="2147483984" r:id="rId6"/>
    <p:sldLayoutId id="2147483985" r:id="rId7"/>
    <p:sldLayoutId id="2147483986" r:id="rId8"/>
    <p:sldLayoutId id="2147483987" r:id="rId9"/>
    <p:sldLayoutId id="2147483988" r:id="rId10"/>
    <p:sldLayoutId id="214748398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67544" y="1916832"/>
            <a:ext cx="8054975" cy="362257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s-CR" sz="5100" dirty="0" smtClean="0">
                <a:ea typeface="ＭＳ Ｐゴシック" pitchFamily="34" charset="-128"/>
              </a:rPr>
              <a:t>Curso Preparación para el Examen de Grado</a:t>
            </a:r>
            <a:br>
              <a:rPr lang="es-CR" sz="5100" dirty="0" smtClean="0">
                <a:ea typeface="ＭＳ Ｐゴシック" pitchFamily="34" charset="-128"/>
              </a:rPr>
            </a:br>
            <a:r>
              <a:rPr lang="es-CR" sz="5100" dirty="0" smtClean="0">
                <a:ea typeface="ＭＳ Ｐゴシック" pitchFamily="34" charset="-128"/>
              </a:rPr>
              <a:t/>
            </a:r>
            <a:br>
              <a:rPr lang="es-CR" sz="5100" dirty="0" smtClean="0">
                <a:ea typeface="ＭＳ Ｐゴシック" pitchFamily="34" charset="-128"/>
              </a:rPr>
            </a:br>
            <a:r>
              <a:rPr lang="es-CR" sz="5100" dirty="0" smtClean="0">
                <a:ea typeface="ＭＳ Ｐゴシック" pitchFamily="34" charset="-128"/>
              </a:rPr>
              <a:t>PROCESOS</a:t>
            </a:r>
            <a:br>
              <a:rPr lang="es-CR" sz="5100" dirty="0" smtClean="0">
                <a:ea typeface="ＭＳ Ｐゴシック" pitchFamily="34" charset="-128"/>
              </a:rPr>
            </a:br>
            <a:endParaRPr lang="es-CR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5576" y="1556792"/>
            <a:ext cx="5471839" cy="647849"/>
          </a:xfrm>
        </p:spPr>
        <p:txBody>
          <a:bodyPr/>
          <a:lstStyle/>
          <a:p>
            <a:pPr algn="l"/>
            <a:r>
              <a:rPr lang="es-CR" b="1" dirty="0" smtClean="0"/>
              <a:t>Procesos de Iniciación</a:t>
            </a:r>
            <a:endParaRPr lang="es-CR" dirty="0"/>
          </a:p>
        </p:txBody>
      </p:sp>
      <p:sp>
        <p:nvSpPr>
          <p:cNvPr id="5" name="4 Marcador de contenido"/>
          <p:cNvSpPr>
            <a:spLocks noGrp="1"/>
          </p:cNvSpPr>
          <p:nvPr>
            <p:ph sz="half" idx="2"/>
          </p:nvPr>
        </p:nvSpPr>
        <p:spPr>
          <a:xfrm>
            <a:off x="395536" y="2492896"/>
            <a:ext cx="4040188" cy="3951288"/>
          </a:xfrm>
        </p:spPr>
        <p:txBody>
          <a:bodyPr/>
          <a:lstStyle/>
          <a:p>
            <a:r>
              <a:rPr lang="es-CR" dirty="0" smtClean="0"/>
              <a:t>Dividir el proyecto en fases.</a:t>
            </a:r>
          </a:p>
          <a:p>
            <a:r>
              <a:rPr lang="es-CR" dirty="0" smtClean="0"/>
              <a:t>Convertir expectativas en requisito de alto nivel.</a:t>
            </a:r>
          </a:p>
          <a:p>
            <a:r>
              <a:rPr lang="es-CR" dirty="0" smtClean="0"/>
              <a:t>Asegurarse que el alcance este finalizado y sea practico.</a:t>
            </a:r>
          </a:p>
          <a:p>
            <a:r>
              <a:rPr lang="es-CR" dirty="0" smtClean="0"/>
              <a:t>Conocer la organización.</a:t>
            </a:r>
          </a:p>
          <a:p>
            <a:endParaRPr lang="es-CR" dirty="0"/>
          </a:p>
        </p:txBody>
      </p:sp>
      <p:sp>
        <p:nvSpPr>
          <p:cNvPr id="7" name="6 Marcador de contenido"/>
          <p:cNvSpPr>
            <a:spLocks noGrp="1"/>
          </p:cNvSpPr>
          <p:nvPr>
            <p:ph sz="quarter" idx="4"/>
          </p:nvPr>
        </p:nvSpPr>
        <p:spPr>
          <a:xfrm>
            <a:off x="4644008" y="2492896"/>
            <a:ext cx="4041775" cy="3951288"/>
          </a:xfrm>
        </p:spPr>
        <p:txBody>
          <a:bodyPr/>
          <a:lstStyle/>
          <a:p>
            <a:r>
              <a:rPr lang="es-CR" dirty="0" smtClean="0"/>
              <a:t>Determinar hitos importantes.</a:t>
            </a:r>
          </a:p>
          <a:p>
            <a:r>
              <a:rPr lang="es-CR" dirty="0" smtClean="0"/>
              <a:t>Determinar la organización inicial del proyecto.</a:t>
            </a:r>
          </a:p>
          <a:p>
            <a:r>
              <a:rPr lang="es-CR" dirty="0" smtClean="0"/>
              <a:t>Determinar qué creara el éxito del proyecto.</a:t>
            </a:r>
          </a:p>
          <a:p>
            <a:r>
              <a:rPr lang="es-CR" dirty="0" smtClean="0"/>
              <a:t>Etc.</a:t>
            </a:r>
            <a:endParaRPr lang="es-C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11113" y="1700213"/>
            <a:ext cx="9155113" cy="103981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dirty="0" err="1" smtClean="0">
                <a:ea typeface="ＭＳ Ｐゴシック" pitchFamily="34" charset="-128"/>
              </a:rPr>
              <a:t>Razones</a:t>
            </a:r>
            <a:r>
              <a:rPr lang="en-US" sz="3600" dirty="0" smtClean="0">
                <a:ea typeface="ＭＳ Ｐゴシック" pitchFamily="34" charset="-128"/>
              </a:rPr>
              <a:t> </a:t>
            </a:r>
            <a:r>
              <a:rPr lang="en-US" sz="3600" dirty="0" err="1" smtClean="0">
                <a:ea typeface="ＭＳ Ｐゴシック" pitchFamily="34" charset="-128"/>
              </a:rPr>
              <a:t>por</a:t>
            </a:r>
            <a:r>
              <a:rPr lang="en-US" sz="3600" dirty="0" smtClean="0">
                <a:ea typeface="ＭＳ Ｐゴシック" pitchFamily="34" charset="-128"/>
              </a:rPr>
              <a:t> </a:t>
            </a:r>
            <a:r>
              <a:rPr lang="en-US" sz="3600" dirty="0" err="1" smtClean="0">
                <a:ea typeface="ＭＳ Ｐゴシック" pitchFamily="34" charset="-128"/>
              </a:rPr>
              <a:t>las</a:t>
            </a:r>
            <a:r>
              <a:rPr lang="en-US" sz="3600" dirty="0" smtClean="0">
                <a:ea typeface="ＭＳ Ｐゴシック" pitchFamily="34" charset="-128"/>
              </a:rPr>
              <a:t> </a:t>
            </a:r>
            <a:r>
              <a:rPr lang="en-US" sz="3600" dirty="0" err="1" smtClean="0">
                <a:ea typeface="ＭＳ Ｐゴシック" pitchFamily="34" charset="-128"/>
              </a:rPr>
              <a:t>cuales</a:t>
            </a:r>
            <a:r>
              <a:rPr lang="en-US" sz="3600" dirty="0" smtClean="0">
                <a:ea typeface="ＭＳ Ｐゴシック" pitchFamily="34" charset="-128"/>
              </a:rPr>
              <a:t> los </a:t>
            </a:r>
            <a:r>
              <a:rPr lang="en-US" sz="3600" dirty="0" err="1" smtClean="0">
                <a:ea typeface="ＭＳ Ｐゴシック" pitchFamily="34" charset="-128"/>
              </a:rPr>
              <a:t>procesos</a:t>
            </a:r>
            <a:r>
              <a:rPr lang="en-US" sz="3600" dirty="0" smtClean="0">
                <a:ea typeface="ＭＳ Ｐゴシック" pitchFamily="34" charset="-128"/>
              </a:rPr>
              <a:t> </a:t>
            </a:r>
            <a:br>
              <a:rPr lang="en-US" sz="3600" dirty="0" smtClean="0">
                <a:ea typeface="ＭＳ Ｐゴシック" pitchFamily="34" charset="-128"/>
              </a:rPr>
            </a:br>
            <a:r>
              <a:rPr lang="en-US" sz="3600" dirty="0" smtClean="0">
                <a:ea typeface="ＭＳ Ｐゴシック" pitchFamily="34" charset="-128"/>
              </a:rPr>
              <a:t>de </a:t>
            </a:r>
            <a:r>
              <a:rPr lang="en-US" sz="3600" dirty="0" err="1" smtClean="0">
                <a:ea typeface="ＭＳ Ｐゴシック" pitchFamily="34" charset="-128"/>
              </a:rPr>
              <a:t>iniciación</a:t>
            </a:r>
            <a:r>
              <a:rPr lang="en-US" sz="3600" dirty="0" smtClean="0">
                <a:ea typeface="ＭＳ Ｐゴシック" pitchFamily="34" charset="-128"/>
              </a:rPr>
              <a:t> </a:t>
            </a:r>
            <a:r>
              <a:rPr lang="en-US" sz="3600" dirty="0" err="1" smtClean="0">
                <a:ea typeface="ＭＳ Ｐゴシック" pitchFamily="34" charset="-128"/>
              </a:rPr>
              <a:t>empiezan</a:t>
            </a:r>
            <a:endParaRPr lang="en-US" sz="3600" dirty="0" smtClean="0">
              <a:ea typeface="ＭＳ Ｐゴシック" pitchFamily="34" charset="-128"/>
            </a:endParaRP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11175" y="2922588"/>
            <a:ext cx="8229600" cy="3298825"/>
          </a:xfrm>
        </p:spPr>
        <p:txBody>
          <a:bodyPr/>
          <a:lstStyle/>
          <a:p>
            <a:pPr eaLnBrk="1" hangingPunct="1"/>
            <a:r>
              <a:rPr lang="en-US" dirty="0" err="1" smtClean="0">
                <a:ea typeface="ＭＳ Ｐゴシック" pitchFamily="34" charset="-128"/>
              </a:rPr>
              <a:t>Necesidades</a:t>
            </a:r>
            <a:r>
              <a:rPr lang="en-US" dirty="0" smtClean="0">
                <a:ea typeface="ＭＳ Ｐゴシック" pitchFamily="34" charset="-128"/>
              </a:rPr>
              <a:t> de </a:t>
            </a:r>
            <a:r>
              <a:rPr lang="en-US" dirty="0" err="1" smtClean="0">
                <a:ea typeface="ＭＳ Ｐゴシック" pitchFamily="34" charset="-128"/>
              </a:rPr>
              <a:t>negocios</a:t>
            </a:r>
            <a:r>
              <a:rPr lang="en-US" dirty="0" smtClean="0">
                <a:ea typeface="ＭＳ Ｐゴシック" pitchFamily="34" charset="-128"/>
              </a:rPr>
              <a:t>.</a:t>
            </a:r>
          </a:p>
          <a:p>
            <a:pPr eaLnBrk="1" hangingPunct="1"/>
            <a:r>
              <a:rPr lang="en-US" dirty="0" err="1" smtClean="0">
                <a:ea typeface="ＭＳ Ｐゴシック" pitchFamily="34" charset="-128"/>
              </a:rPr>
              <a:t>Inicia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dirty="0" err="1" smtClean="0">
                <a:ea typeface="ＭＳ Ｐゴシック" pitchFamily="34" charset="-128"/>
              </a:rPr>
              <a:t>una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dirty="0" err="1" smtClean="0">
                <a:ea typeface="ＭＳ Ｐゴシック" pitchFamily="34" charset="-128"/>
              </a:rPr>
              <a:t>nueva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dirty="0" err="1" smtClean="0">
                <a:ea typeface="ＭＳ Ｐゴシック" pitchFamily="34" charset="-128"/>
              </a:rPr>
              <a:t>fase</a:t>
            </a:r>
            <a:r>
              <a:rPr lang="en-US" dirty="0" smtClean="0">
                <a:ea typeface="ＭＳ Ｐゴシック" pitchFamily="34" charset="-128"/>
              </a:rPr>
              <a:t> de un </a:t>
            </a:r>
            <a:r>
              <a:rPr lang="en-US" dirty="0" err="1" smtClean="0">
                <a:ea typeface="ＭＳ Ｐゴシック" pitchFamily="34" charset="-128"/>
              </a:rPr>
              <a:t>proyecto</a:t>
            </a:r>
            <a:r>
              <a:rPr lang="en-US" dirty="0" smtClean="0">
                <a:ea typeface="ＭＳ Ｐゴシック" pitchFamily="34" charset="-128"/>
              </a:rPr>
              <a:t>.</a:t>
            </a:r>
          </a:p>
          <a:p>
            <a:pPr algn="just" eaLnBrk="1" hangingPunct="1"/>
            <a:r>
              <a:rPr lang="en-US" dirty="0" smtClean="0">
                <a:ea typeface="ＭＳ Ｐゴシック" pitchFamily="34" charset="-128"/>
              </a:rPr>
              <a:t>El </a:t>
            </a:r>
            <a:r>
              <a:rPr lang="en-US" dirty="0" err="1" smtClean="0">
                <a:ea typeface="ＭＳ Ｐゴシック" pitchFamily="34" charset="-128"/>
              </a:rPr>
              <a:t>proyecto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dirty="0" err="1" smtClean="0">
                <a:ea typeface="ＭＳ Ｐゴシック" pitchFamily="34" charset="-128"/>
              </a:rPr>
              <a:t>tiene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dirty="0" err="1" smtClean="0">
                <a:ea typeface="ＭＳ Ｐゴシック" pitchFamily="34" charset="-128"/>
              </a:rPr>
              <a:t>tantos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dirty="0" err="1" smtClean="0">
                <a:ea typeface="ＭＳ Ｐゴシック" pitchFamily="34" charset="-128"/>
              </a:rPr>
              <a:t>problemas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dirty="0" err="1" smtClean="0">
                <a:ea typeface="ＭＳ Ｐゴシック" pitchFamily="34" charset="-128"/>
              </a:rPr>
              <a:t>que</a:t>
            </a:r>
            <a:r>
              <a:rPr lang="en-US" dirty="0" smtClean="0">
                <a:ea typeface="ＭＳ Ｐゴシック" pitchFamily="34" charset="-128"/>
              </a:rPr>
              <a:t> se </a:t>
            </a:r>
            <a:r>
              <a:rPr lang="en-US" dirty="0" err="1" smtClean="0">
                <a:ea typeface="ＭＳ Ｐゴシック" pitchFamily="34" charset="-128"/>
              </a:rPr>
              <a:t>reevalúa</a:t>
            </a:r>
            <a:r>
              <a:rPr lang="en-US" dirty="0" smtClean="0">
                <a:ea typeface="ＭＳ Ｐゴシック" pitchFamily="34" charset="-128"/>
              </a:rPr>
              <a:t> la </a:t>
            </a:r>
            <a:r>
              <a:rPr lang="en-US" dirty="0" err="1" smtClean="0">
                <a:ea typeface="ＭＳ Ｐゴシック" pitchFamily="34" charset="-128"/>
              </a:rPr>
              <a:t>necesidad</a:t>
            </a:r>
            <a:r>
              <a:rPr lang="en-US" dirty="0" smtClean="0">
                <a:ea typeface="ＭＳ Ｐゴシック" pitchFamily="34" charset="-128"/>
              </a:rPr>
              <a:t> de </a:t>
            </a:r>
            <a:r>
              <a:rPr lang="en-US" dirty="0" err="1" smtClean="0">
                <a:ea typeface="ＭＳ Ｐゴシック" pitchFamily="34" charset="-128"/>
              </a:rPr>
              <a:t>negocio</a:t>
            </a:r>
            <a:r>
              <a:rPr lang="en-US" dirty="0" smtClean="0">
                <a:ea typeface="ＭＳ Ｐゴシック" pitchFamily="34" charset="-128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791580" y="1200479"/>
            <a:ext cx="568863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s-CR" sz="2800" b="1" dirty="0">
                <a:latin typeface="+mj-lt"/>
              </a:rPr>
              <a:t>Procesos de </a:t>
            </a:r>
            <a:r>
              <a:rPr lang="es-CR" sz="2800" b="1" dirty="0" smtClean="0">
                <a:latin typeface="+mj-lt"/>
              </a:rPr>
              <a:t>Planificación</a:t>
            </a:r>
            <a:endParaRPr lang="es-CR" sz="2800" dirty="0"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700808"/>
            <a:ext cx="6480720" cy="5045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6296" y="6109970"/>
            <a:ext cx="1597025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 idx="4294967295"/>
          </p:nvPr>
        </p:nvSpPr>
        <p:spPr>
          <a:xfrm>
            <a:off x="179512" y="1412776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err="1" smtClean="0">
                <a:ea typeface="ＭＳ Ｐゴシック" pitchFamily="34" charset="-128"/>
              </a:rPr>
              <a:t>Grupo</a:t>
            </a:r>
            <a:r>
              <a:rPr lang="en-US" dirty="0" smtClean="0">
                <a:ea typeface="ＭＳ Ｐゴシック" pitchFamily="34" charset="-128"/>
              </a:rPr>
              <a:t> de </a:t>
            </a:r>
            <a:r>
              <a:rPr lang="en-US" dirty="0" err="1" smtClean="0">
                <a:ea typeface="ＭＳ Ｐゴシック" pitchFamily="34" charset="-128"/>
              </a:rPr>
              <a:t>Procesos</a:t>
            </a:r>
            <a:r>
              <a:rPr lang="en-US" dirty="0" smtClean="0">
                <a:ea typeface="ＭＳ Ｐゴシック" pitchFamily="34" charset="-128"/>
              </a:rPr>
              <a:t> de </a:t>
            </a:r>
            <a:r>
              <a:rPr lang="en-US" dirty="0" err="1" smtClean="0">
                <a:ea typeface="ＭＳ Ｐゴシック" pitchFamily="34" charset="-128"/>
              </a:rPr>
              <a:t>Planificación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6627" name="Content Placeholder 2"/>
          <p:cNvSpPr>
            <a:spLocks noGrp="1"/>
          </p:cNvSpPr>
          <p:nvPr>
            <p:ph idx="4294967295"/>
          </p:nvPr>
        </p:nvSpPr>
        <p:spPr>
          <a:xfrm>
            <a:off x="467544" y="2564904"/>
            <a:ext cx="8229600" cy="3990975"/>
          </a:xfrm>
        </p:spPr>
        <p:txBody>
          <a:bodyPr/>
          <a:lstStyle/>
          <a:p>
            <a:pPr algn="just" eaLnBrk="1" hangingPunct="1"/>
            <a:r>
              <a:rPr lang="en-US" sz="2400" dirty="0" smtClean="0">
                <a:ea typeface="ＭＳ Ｐゴシック" pitchFamily="34" charset="-128"/>
              </a:rPr>
              <a:t>La </a:t>
            </a:r>
            <a:r>
              <a:rPr lang="en-US" sz="2400" dirty="0" err="1" smtClean="0">
                <a:ea typeface="ＭＳ Ｐゴシック" pitchFamily="34" charset="-128"/>
              </a:rPr>
              <a:t>planificación</a:t>
            </a:r>
            <a:r>
              <a:rPr lang="en-US" sz="2400" dirty="0" smtClean="0">
                <a:ea typeface="ＭＳ Ｐゴシック" pitchFamily="34" charset="-128"/>
              </a:rPr>
              <a:t> del </a:t>
            </a:r>
            <a:r>
              <a:rPr lang="en-US" sz="2400" dirty="0" err="1" smtClean="0">
                <a:ea typeface="ＭＳ Ｐゴシック" pitchFamily="34" charset="-128"/>
              </a:rPr>
              <a:t>proyecto</a:t>
            </a:r>
            <a:r>
              <a:rPr lang="en-US" sz="2400" dirty="0" smtClean="0">
                <a:ea typeface="ＭＳ Ｐゴシック" pitchFamily="34" charset="-128"/>
              </a:rPr>
              <a:t> </a:t>
            </a:r>
            <a:r>
              <a:rPr lang="en-US" sz="2400" dirty="0" err="1" smtClean="0">
                <a:ea typeface="ＭＳ Ｐゴシック" pitchFamily="34" charset="-128"/>
              </a:rPr>
              <a:t>determina</a:t>
            </a:r>
            <a:r>
              <a:rPr lang="en-US" sz="2400" dirty="0" smtClean="0">
                <a:ea typeface="ＭＳ Ｐゴシック" pitchFamily="34" charset="-128"/>
              </a:rPr>
              <a:t> </a:t>
            </a:r>
            <a:r>
              <a:rPr lang="en-US" sz="2400" dirty="0" err="1" smtClean="0">
                <a:ea typeface="ＭＳ Ｐゴシック" pitchFamily="34" charset="-128"/>
              </a:rPr>
              <a:t>si</a:t>
            </a:r>
            <a:r>
              <a:rPr lang="en-US" sz="2400" dirty="0" smtClean="0">
                <a:ea typeface="ＭＳ Ｐゴシック" pitchFamily="34" charset="-128"/>
              </a:rPr>
              <a:t> los </a:t>
            </a:r>
            <a:r>
              <a:rPr lang="en-US" sz="2400" dirty="0" err="1" smtClean="0">
                <a:ea typeface="ＭＳ Ｐゴシック" pitchFamily="34" charset="-128"/>
              </a:rPr>
              <a:t>objetivos</a:t>
            </a:r>
            <a:r>
              <a:rPr lang="en-US" sz="2400" dirty="0" smtClean="0">
                <a:ea typeface="ＭＳ Ｐゴシック" pitchFamily="34" charset="-128"/>
              </a:rPr>
              <a:t> </a:t>
            </a:r>
            <a:r>
              <a:rPr lang="en-US" sz="2400" dirty="0" err="1" smtClean="0">
                <a:ea typeface="ＭＳ Ｐゴシック" pitchFamily="34" charset="-128"/>
              </a:rPr>
              <a:t>tal</a:t>
            </a:r>
            <a:r>
              <a:rPr lang="en-US" sz="2400" dirty="0" smtClean="0">
                <a:ea typeface="ＭＳ Ｐゴシック" pitchFamily="34" charset="-128"/>
              </a:rPr>
              <a:t> </a:t>
            </a:r>
            <a:r>
              <a:rPr lang="en-US" sz="2400" dirty="0" err="1" smtClean="0">
                <a:ea typeface="ＭＳ Ｐゴシック" pitchFamily="34" charset="-128"/>
              </a:rPr>
              <a:t>como</a:t>
            </a:r>
            <a:r>
              <a:rPr lang="en-US" sz="2400" dirty="0" smtClean="0">
                <a:ea typeface="ＭＳ Ｐゴシック" pitchFamily="34" charset="-128"/>
              </a:rPr>
              <a:t> </a:t>
            </a:r>
            <a:r>
              <a:rPr lang="en-US" sz="2400" dirty="0" err="1" smtClean="0">
                <a:ea typeface="ＭＳ Ｐゴシック" pitchFamily="34" charset="-128"/>
              </a:rPr>
              <a:t>han</a:t>
            </a:r>
            <a:r>
              <a:rPr lang="en-US" sz="2400" dirty="0" smtClean="0">
                <a:ea typeface="ＭＳ Ｐゴシック" pitchFamily="34" charset="-128"/>
              </a:rPr>
              <a:t> </a:t>
            </a:r>
            <a:r>
              <a:rPr lang="en-US" sz="2400" dirty="0" err="1" smtClean="0">
                <a:ea typeface="ＭＳ Ｐゴシック" pitchFamily="34" charset="-128"/>
              </a:rPr>
              <a:t>sido</a:t>
            </a:r>
            <a:r>
              <a:rPr lang="en-US" sz="2400" dirty="0" smtClean="0">
                <a:ea typeface="ＭＳ Ｐゴシック" pitchFamily="34" charset="-128"/>
              </a:rPr>
              <a:t> </a:t>
            </a:r>
            <a:r>
              <a:rPr lang="en-US" sz="2400" dirty="0" err="1" smtClean="0">
                <a:ea typeface="ＭＳ Ｐゴシック" pitchFamily="34" charset="-128"/>
              </a:rPr>
              <a:t>establecidos</a:t>
            </a:r>
            <a:r>
              <a:rPr lang="en-US" sz="2400" dirty="0" smtClean="0">
                <a:ea typeface="ＭＳ Ｐゴシック" pitchFamily="34" charset="-128"/>
              </a:rPr>
              <a:t> en el </a:t>
            </a:r>
            <a:r>
              <a:rPr lang="en-US" sz="2400" dirty="0" err="1" smtClean="0">
                <a:ea typeface="ＭＳ Ｐゴシック" pitchFamily="34" charset="-128"/>
              </a:rPr>
              <a:t>acta</a:t>
            </a:r>
            <a:r>
              <a:rPr lang="en-US" sz="2400" dirty="0" smtClean="0">
                <a:ea typeface="ＭＳ Ｐゴシック" pitchFamily="34" charset="-128"/>
              </a:rPr>
              <a:t> de </a:t>
            </a:r>
            <a:r>
              <a:rPr lang="en-US" sz="2400" dirty="0" err="1" smtClean="0">
                <a:ea typeface="ＭＳ Ｐゴシック" pitchFamily="34" charset="-128"/>
              </a:rPr>
              <a:t>constitución</a:t>
            </a:r>
            <a:r>
              <a:rPr lang="en-US" sz="2400" dirty="0" smtClean="0">
                <a:ea typeface="ＭＳ Ｐゴシック" pitchFamily="34" charset="-128"/>
              </a:rPr>
              <a:t>  </a:t>
            </a:r>
            <a:r>
              <a:rPr lang="en-US" sz="2400" dirty="0" err="1" smtClean="0">
                <a:ea typeface="ＭＳ Ｐゴシック" pitchFamily="34" charset="-128"/>
              </a:rPr>
              <a:t>pueden</a:t>
            </a:r>
            <a:r>
              <a:rPr lang="en-US" sz="2400" dirty="0" smtClean="0">
                <a:ea typeface="ＭＳ Ｐゴシック" pitchFamily="34" charset="-128"/>
              </a:rPr>
              <a:t> </a:t>
            </a:r>
            <a:r>
              <a:rPr lang="en-US" sz="2400" dirty="0" err="1" smtClean="0">
                <a:ea typeface="ＭＳ Ｐゴシック" pitchFamily="34" charset="-128"/>
              </a:rPr>
              <a:t>ser</a:t>
            </a:r>
            <a:r>
              <a:rPr lang="en-US" sz="2400" dirty="0" smtClean="0">
                <a:ea typeface="ＭＳ Ｐゴシック" pitchFamily="34" charset="-128"/>
              </a:rPr>
              <a:t> </a:t>
            </a:r>
            <a:r>
              <a:rPr lang="en-US" sz="2400" dirty="0" err="1" smtClean="0">
                <a:ea typeface="ＭＳ Ｐゴシック" pitchFamily="34" charset="-128"/>
              </a:rPr>
              <a:t>logrados</a:t>
            </a:r>
            <a:r>
              <a:rPr lang="en-US" sz="2400" dirty="0" smtClean="0">
                <a:ea typeface="ＭＳ Ｐゴシック" pitchFamily="34" charset="-128"/>
              </a:rPr>
              <a:t>, al </a:t>
            </a:r>
            <a:r>
              <a:rPr lang="en-US" sz="2400" dirty="0" err="1" smtClean="0">
                <a:ea typeface="ＭＳ Ｐゴシック" pitchFamily="34" charset="-128"/>
              </a:rPr>
              <a:t>igual</a:t>
            </a:r>
            <a:r>
              <a:rPr lang="en-US" sz="2400" dirty="0" smtClean="0">
                <a:ea typeface="ＭＳ Ｐゴシック" pitchFamily="34" charset="-128"/>
              </a:rPr>
              <a:t> </a:t>
            </a:r>
            <a:r>
              <a:rPr lang="en-US" sz="2400" dirty="0" err="1" smtClean="0">
                <a:ea typeface="ＭＳ Ｐゴシック" pitchFamily="34" charset="-128"/>
              </a:rPr>
              <a:t>que</a:t>
            </a:r>
            <a:r>
              <a:rPr lang="en-US" sz="2400" dirty="0" smtClean="0">
                <a:ea typeface="ＭＳ Ｐゴシック" pitchFamily="34" charset="-128"/>
              </a:rPr>
              <a:t> </a:t>
            </a:r>
            <a:r>
              <a:rPr lang="en-US" sz="2400" dirty="0" err="1" smtClean="0">
                <a:ea typeface="ＭＳ Ｐゴシック" pitchFamily="34" charset="-128"/>
              </a:rPr>
              <a:t>determina</a:t>
            </a:r>
            <a:r>
              <a:rPr lang="en-US" sz="2400" dirty="0" smtClean="0">
                <a:ea typeface="ＭＳ Ｐゴシック" pitchFamily="34" charset="-128"/>
              </a:rPr>
              <a:t> </a:t>
            </a:r>
            <a:r>
              <a:rPr lang="en-US" sz="2400" dirty="0" err="1" smtClean="0">
                <a:ea typeface="ＭＳ Ｐゴシック" pitchFamily="34" charset="-128"/>
              </a:rPr>
              <a:t>como</a:t>
            </a:r>
            <a:r>
              <a:rPr lang="en-US" sz="2400" dirty="0" smtClean="0">
                <a:ea typeface="ＭＳ Ｐゴシック" pitchFamily="34" charset="-128"/>
              </a:rPr>
              <a:t> </a:t>
            </a:r>
            <a:r>
              <a:rPr lang="en-US" sz="2400" dirty="0" err="1" smtClean="0">
                <a:ea typeface="ＭＳ Ｐゴシック" pitchFamily="34" charset="-128"/>
              </a:rPr>
              <a:t>será</a:t>
            </a:r>
            <a:r>
              <a:rPr lang="en-US" sz="2400" dirty="0" smtClean="0">
                <a:ea typeface="ＭＳ Ｐゴシック" pitchFamily="34" charset="-128"/>
              </a:rPr>
              <a:t> </a:t>
            </a:r>
            <a:r>
              <a:rPr lang="en-US" sz="2400" dirty="0" err="1" smtClean="0">
                <a:ea typeface="ＭＳ Ｐゴシック" pitchFamily="34" charset="-128"/>
              </a:rPr>
              <a:t>realizado</a:t>
            </a:r>
            <a:r>
              <a:rPr lang="en-US" sz="2400" dirty="0" smtClean="0">
                <a:ea typeface="ＭＳ Ｐゴシック" pitchFamily="34" charset="-128"/>
              </a:rPr>
              <a:t> el </a:t>
            </a:r>
            <a:r>
              <a:rPr lang="en-US" sz="2400" dirty="0" err="1" smtClean="0">
                <a:ea typeface="ＭＳ Ｐゴシック" pitchFamily="34" charset="-128"/>
              </a:rPr>
              <a:t>proyecto</a:t>
            </a:r>
            <a:r>
              <a:rPr lang="en-US" sz="2400" dirty="0" smtClean="0">
                <a:ea typeface="ＭＳ Ｐゴシック" pitchFamily="34" charset="-128"/>
              </a:rPr>
              <a:t> y </a:t>
            </a:r>
            <a:r>
              <a:rPr lang="en-US" sz="2400" dirty="0" err="1" smtClean="0">
                <a:ea typeface="ＭＳ Ｐゴシック" pitchFamily="34" charset="-128"/>
              </a:rPr>
              <a:t>atiende</a:t>
            </a:r>
            <a:r>
              <a:rPr lang="en-US" sz="2400" dirty="0" smtClean="0">
                <a:ea typeface="ＭＳ Ｐゴシック" pitchFamily="34" charset="-128"/>
              </a:rPr>
              <a:t> </a:t>
            </a:r>
            <a:r>
              <a:rPr lang="en-US" sz="2400" dirty="0" err="1" smtClean="0">
                <a:ea typeface="ＭＳ Ｐゴシック" pitchFamily="34" charset="-128"/>
              </a:rPr>
              <a:t>todos</a:t>
            </a:r>
            <a:r>
              <a:rPr lang="en-US" sz="2400" dirty="0" smtClean="0">
                <a:ea typeface="ＭＳ Ｐゴシック" pitchFamily="34" charset="-128"/>
              </a:rPr>
              <a:t> los </a:t>
            </a:r>
            <a:r>
              <a:rPr lang="en-US" sz="2400" dirty="0" err="1" smtClean="0">
                <a:ea typeface="ＭＳ Ｐゴシック" pitchFamily="34" charset="-128"/>
              </a:rPr>
              <a:t>procesos</a:t>
            </a:r>
            <a:r>
              <a:rPr lang="en-US" sz="2400" dirty="0" smtClean="0">
                <a:ea typeface="ＭＳ Ｐゴシック" pitchFamily="34" charset="-128"/>
              </a:rPr>
              <a:t> de </a:t>
            </a:r>
            <a:r>
              <a:rPr lang="en-US" sz="2400" dirty="0" err="1" smtClean="0">
                <a:ea typeface="ＭＳ Ｐゴシック" pitchFamily="34" charset="-128"/>
              </a:rPr>
              <a:t>dirección</a:t>
            </a:r>
            <a:r>
              <a:rPr lang="en-US" sz="2400" dirty="0" smtClean="0">
                <a:ea typeface="ＭＳ Ｐゴシック" pitchFamily="34" charset="-128"/>
              </a:rPr>
              <a:t> de </a:t>
            </a:r>
            <a:r>
              <a:rPr lang="en-US" sz="2400" dirty="0" err="1" smtClean="0">
                <a:ea typeface="ＭＳ Ｐゴシック" pitchFamily="34" charset="-128"/>
              </a:rPr>
              <a:t>proyectos</a:t>
            </a:r>
            <a:r>
              <a:rPr lang="en-US" sz="2400" dirty="0" smtClean="0">
                <a:ea typeface="ＭＳ Ｐゴシック" pitchFamily="34" charset="-128"/>
              </a:rPr>
              <a:t> </a:t>
            </a:r>
            <a:r>
              <a:rPr lang="en-US" sz="2400" dirty="0" err="1" smtClean="0">
                <a:ea typeface="ＭＳ Ｐゴシック" pitchFamily="34" charset="-128"/>
              </a:rPr>
              <a:t>necesarios</a:t>
            </a:r>
            <a:r>
              <a:rPr lang="en-US" sz="2400" dirty="0" smtClean="0">
                <a:ea typeface="ＭＳ Ｐゴシック" pitchFamily="34" charset="-128"/>
              </a:rPr>
              <a:t> y </a:t>
            </a:r>
            <a:r>
              <a:rPr lang="en-US" sz="2400" dirty="0" err="1" smtClean="0">
                <a:ea typeface="ＭＳ Ｐゴシック" pitchFamily="34" charset="-128"/>
              </a:rPr>
              <a:t>áreas</a:t>
            </a:r>
            <a:r>
              <a:rPr lang="en-US" sz="2400" dirty="0" smtClean="0">
                <a:ea typeface="ＭＳ Ｐゴシック" pitchFamily="34" charset="-128"/>
              </a:rPr>
              <a:t> del </a:t>
            </a:r>
            <a:r>
              <a:rPr lang="en-US" sz="2400" dirty="0" err="1" smtClean="0">
                <a:ea typeface="ＭＳ Ｐゴシック" pitchFamily="34" charset="-128"/>
              </a:rPr>
              <a:t>conocimiento</a:t>
            </a:r>
            <a:r>
              <a:rPr lang="en-US" sz="2400" dirty="0" smtClean="0">
                <a:ea typeface="ＭＳ Ｐゴシック" pitchFamily="34" charset="-128"/>
              </a:rPr>
              <a:t>. </a:t>
            </a:r>
          </a:p>
          <a:p>
            <a:pPr algn="just" eaLnBrk="1" hangingPunct="1"/>
            <a:r>
              <a:rPr lang="en-US" sz="2400" dirty="0" smtClean="0">
                <a:ea typeface="ＭＳ Ｐゴシック" pitchFamily="34" charset="-128"/>
              </a:rPr>
              <a:t>El director de </a:t>
            </a:r>
            <a:r>
              <a:rPr lang="en-US" sz="2400" dirty="0" err="1" smtClean="0">
                <a:ea typeface="ＭＳ Ｐゴシック" pitchFamily="34" charset="-128"/>
              </a:rPr>
              <a:t>proyecto</a:t>
            </a:r>
            <a:r>
              <a:rPr lang="en-US" sz="2400" dirty="0" smtClean="0">
                <a:ea typeface="ＭＳ Ｐゴシック" pitchFamily="34" charset="-128"/>
              </a:rPr>
              <a:t> y </a:t>
            </a:r>
            <a:r>
              <a:rPr lang="en-US" sz="2400" dirty="0" err="1" smtClean="0">
                <a:ea typeface="ＭＳ Ｐゴシック" pitchFamily="34" charset="-128"/>
              </a:rPr>
              <a:t>su</a:t>
            </a:r>
            <a:r>
              <a:rPr lang="en-US" sz="2400" dirty="0" smtClean="0">
                <a:ea typeface="ＭＳ Ｐゴシック" pitchFamily="34" charset="-128"/>
              </a:rPr>
              <a:t> </a:t>
            </a:r>
            <a:r>
              <a:rPr lang="en-US" sz="2400" dirty="0" err="1" smtClean="0">
                <a:ea typeface="ＭＳ Ｐゴシック" pitchFamily="34" charset="-128"/>
              </a:rPr>
              <a:t>equipo</a:t>
            </a:r>
            <a:r>
              <a:rPr lang="en-US" sz="2400" dirty="0" smtClean="0">
                <a:ea typeface="ＭＳ Ｐゴシック" pitchFamily="34" charset="-128"/>
              </a:rPr>
              <a:t> </a:t>
            </a:r>
            <a:r>
              <a:rPr lang="en-US" sz="2400" dirty="0" err="1" smtClean="0">
                <a:ea typeface="ＭＳ Ｐゴシック" pitchFamily="34" charset="-128"/>
              </a:rPr>
              <a:t>determinarán</a:t>
            </a:r>
            <a:r>
              <a:rPr lang="en-US" sz="2400" dirty="0" smtClean="0">
                <a:ea typeface="ＭＳ Ｐゴシック" pitchFamily="34" charset="-128"/>
              </a:rPr>
              <a:t> </a:t>
            </a:r>
            <a:r>
              <a:rPr lang="en-US" sz="2400" dirty="0" err="1" smtClean="0">
                <a:ea typeface="ＭＳ Ｐゴシック" pitchFamily="34" charset="-128"/>
              </a:rPr>
              <a:t>cuales</a:t>
            </a:r>
            <a:r>
              <a:rPr lang="en-US" sz="2400" dirty="0" smtClean="0">
                <a:ea typeface="ＭＳ Ｐゴシック" pitchFamily="34" charset="-128"/>
              </a:rPr>
              <a:t> de los </a:t>
            </a:r>
            <a:r>
              <a:rPr lang="en-US" sz="2400" dirty="0" err="1" smtClean="0">
                <a:ea typeface="ＭＳ Ｐゴシック" pitchFamily="34" charset="-128"/>
              </a:rPr>
              <a:t>procesos</a:t>
            </a:r>
            <a:r>
              <a:rPr lang="en-US" sz="2400" dirty="0" smtClean="0">
                <a:ea typeface="ＭＳ Ｐゴシック" pitchFamily="34" charset="-128"/>
              </a:rPr>
              <a:t> del PMBOK son </a:t>
            </a:r>
            <a:r>
              <a:rPr lang="en-US" sz="2400" dirty="0" err="1" smtClean="0">
                <a:ea typeface="ＭＳ Ｐゴシック" pitchFamily="34" charset="-128"/>
              </a:rPr>
              <a:t>apropiados</a:t>
            </a:r>
            <a:r>
              <a:rPr lang="en-US" sz="2400" dirty="0" smtClean="0">
                <a:ea typeface="ＭＳ Ｐゴシック" pitchFamily="34" charset="-128"/>
              </a:rPr>
              <a:t> </a:t>
            </a:r>
            <a:r>
              <a:rPr lang="en-US" sz="2400" dirty="0" err="1" smtClean="0">
                <a:ea typeface="ＭＳ Ｐゴシック" pitchFamily="34" charset="-128"/>
              </a:rPr>
              <a:t>para</a:t>
            </a:r>
            <a:r>
              <a:rPr lang="en-US" sz="2400" dirty="0" smtClean="0">
                <a:ea typeface="ＭＳ Ｐゴシック" pitchFamily="34" charset="-128"/>
              </a:rPr>
              <a:t> </a:t>
            </a:r>
            <a:r>
              <a:rPr lang="en-US" sz="2400" dirty="0" err="1" smtClean="0">
                <a:ea typeface="ＭＳ Ｐゴシック" pitchFamily="34" charset="-128"/>
              </a:rPr>
              <a:t>las</a:t>
            </a:r>
            <a:r>
              <a:rPr lang="en-US" sz="2400" dirty="0" smtClean="0">
                <a:ea typeface="ＭＳ Ｐゴシック" pitchFamily="34" charset="-128"/>
              </a:rPr>
              <a:t> </a:t>
            </a:r>
            <a:r>
              <a:rPr lang="en-US" sz="2400" dirty="0" err="1" smtClean="0">
                <a:ea typeface="ＭＳ Ｐゴシック" pitchFamily="34" charset="-128"/>
              </a:rPr>
              <a:t>necesidades</a:t>
            </a:r>
            <a:r>
              <a:rPr lang="en-US" sz="2400" dirty="0" smtClean="0">
                <a:ea typeface="ＭＳ Ｐゴシック" pitchFamily="34" charset="-128"/>
              </a:rPr>
              <a:t> del </a:t>
            </a:r>
            <a:r>
              <a:rPr lang="en-US" sz="2400" dirty="0" err="1" smtClean="0">
                <a:ea typeface="ＭＳ Ｐゴシック" pitchFamily="34" charset="-128"/>
              </a:rPr>
              <a:t>proyecto</a:t>
            </a:r>
            <a:r>
              <a:rPr lang="en-US" sz="2400" dirty="0" smtClean="0">
                <a:ea typeface="ＭＳ Ｐゴシック" pitchFamily="34" charset="-128"/>
              </a:rPr>
              <a:t> </a:t>
            </a:r>
            <a:r>
              <a:rPr lang="en-US" sz="2400" dirty="0" err="1" smtClean="0">
                <a:ea typeface="ＭＳ Ｐゴシック" pitchFamily="34" charset="-128"/>
              </a:rPr>
              <a:t>para</a:t>
            </a:r>
            <a:r>
              <a:rPr lang="en-US" sz="2400" dirty="0" smtClean="0">
                <a:ea typeface="ＭＳ Ｐゴシック" pitchFamily="34" charset="-128"/>
              </a:rPr>
              <a:t> </a:t>
            </a:r>
            <a:r>
              <a:rPr lang="en-US" sz="2400" dirty="0" err="1" smtClean="0">
                <a:ea typeface="ＭＳ Ｐゴシック" pitchFamily="34" charset="-128"/>
              </a:rPr>
              <a:t>evitar</a:t>
            </a:r>
            <a:r>
              <a:rPr lang="en-US" sz="2400" dirty="0" smtClean="0">
                <a:ea typeface="ＭＳ Ｐゴシック" pitchFamily="34" charset="-128"/>
              </a:rPr>
              <a:t> </a:t>
            </a:r>
            <a:r>
              <a:rPr lang="en-US" sz="2400" dirty="0" err="1" smtClean="0">
                <a:ea typeface="ＭＳ Ｐゴシック" pitchFamily="34" charset="-128"/>
              </a:rPr>
              <a:t>malgastar</a:t>
            </a:r>
            <a:r>
              <a:rPr lang="en-US" sz="2400" dirty="0" smtClean="0">
                <a:ea typeface="ＭＳ Ｐゴシック" pitchFamily="34" charset="-128"/>
              </a:rPr>
              <a:t> </a:t>
            </a:r>
            <a:r>
              <a:rPr lang="en-US" sz="2400" dirty="0" err="1" smtClean="0">
                <a:ea typeface="ＭＳ Ｐゴシック" pitchFamily="34" charset="-128"/>
              </a:rPr>
              <a:t>recursos</a:t>
            </a:r>
            <a:r>
              <a:rPr lang="en-US" sz="2400" dirty="0" smtClean="0">
                <a:ea typeface="ＭＳ Ｐゴシック" pitchFamily="34" charset="-128"/>
              </a:rPr>
              <a:t> del </a:t>
            </a:r>
            <a:r>
              <a:rPr lang="en-US" sz="2400" dirty="0" err="1" smtClean="0">
                <a:ea typeface="ＭＳ Ｐゴシック" pitchFamily="34" charset="-128"/>
              </a:rPr>
              <a:t>proyecto</a:t>
            </a:r>
            <a:r>
              <a:rPr lang="en-US" sz="2400" dirty="0" smtClean="0">
                <a:ea typeface="ＭＳ Ｐゴシック" pitchFamily="34" charset="-128"/>
              </a:rPr>
              <a:t>  en </a:t>
            </a:r>
            <a:r>
              <a:rPr lang="en-US" sz="2400" dirty="0" err="1" smtClean="0">
                <a:ea typeface="ＭＳ Ｐゴシック" pitchFamily="34" charset="-128"/>
              </a:rPr>
              <a:t>actividades</a:t>
            </a:r>
            <a:r>
              <a:rPr lang="en-US" sz="2400" dirty="0" smtClean="0">
                <a:ea typeface="ＭＳ Ｐゴシック" pitchFamily="34" charset="-128"/>
              </a:rPr>
              <a:t> </a:t>
            </a:r>
            <a:r>
              <a:rPr lang="en-US" sz="2400" dirty="0" err="1" smtClean="0">
                <a:ea typeface="ＭＳ Ｐゴシック" pitchFamily="34" charset="-128"/>
              </a:rPr>
              <a:t>que</a:t>
            </a:r>
            <a:r>
              <a:rPr lang="en-US" sz="2400" dirty="0" smtClean="0">
                <a:ea typeface="ＭＳ Ｐゴシック" pitchFamily="34" charset="-128"/>
              </a:rPr>
              <a:t> no son </a:t>
            </a:r>
            <a:r>
              <a:rPr lang="en-US" sz="2400" dirty="0" err="1" smtClean="0">
                <a:ea typeface="ＭＳ Ｐゴシック" pitchFamily="34" charset="-128"/>
              </a:rPr>
              <a:t>relevantes</a:t>
            </a:r>
            <a:r>
              <a:rPr lang="en-US" sz="2400" dirty="0" smtClean="0">
                <a:ea typeface="ＭＳ Ｐゴシック" pitchFamily="34" charset="-128"/>
              </a:rPr>
              <a:t> </a:t>
            </a:r>
            <a:r>
              <a:rPr lang="en-US" sz="2400" dirty="0" err="1" smtClean="0">
                <a:ea typeface="ＭＳ Ｐゴシック" pitchFamily="34" charset="-128"/>
              </a:rPr>
              <a:t>para</a:t>
            </a:r>
            <a:r>
              <a:rPr lang="en-US" sz="2400" dirty="0" smtClean="0">
                <a:ea typeface="ＭＳ Ｐゴシック" pitchFamily="34" charset="-128"/>
              </a:rPr>
              <a:t> un </a:t>
            </a:r>
            <a:r>
              <a:rPr lang="en-US" sz="2400" dirty="0" err="1" smtClean="0">
                <a:ea typeface="ＭＳ Ｐゴシック" pitchFamily="34" charset="-128"/>
              </a:rPr>
              <a:t>proyecto</a:t>
            </a:r>
            <a:r>
              <a:rPr lang="en-US" sz="2400" dirty="0" smtClean="0">
                <a:ea typeface="ＭＳ Ｐゴシック" pitchFamily="34" charset="-128"/>
              </a:rPr>
              <a:t> en particular.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 idx="4294967295"/>
          </p:nvPr>
        </p:nvSpPr>
        <p:spPr>
          <a:xfrm>
            <a:off x="179512" y="1556792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34" charset="-128"/>
              </a:rPr>
              <a:t>¿</a:t>
            </a:r>
            <a:r>
              <a:rPr lang="en-US" dirty="0" err="1" smtClean="0">
                <a:ea typeface="ＭＳ Ｐゴシック" pitchFamily="34" charset="-128"/>
              </a:rPr>
              <a:t>Cuándo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dirty="0" err="1" smtClean="0">
                <a:ea typeface="ＭＳ Ｐゴシック" pitchFamily="34" charset="-128"/>
              </a:rPr>
              <a:t>estamos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dirty="0" err="1" smtClean="0">
                <a:ea typeface="ＭＳ Ｐゴシック" pitchFamily="34" charset="-128"/>
              </a:rPr>
              <a:t>planificando</a:t>
            </a:r>
            <a:r>
              <a:rPr lang="en-US" dirty="0" smtClean="0">
                <a:ea typeface="ＭＳ Ｐゴシック" pitchFamily="34" charset="-128"/>
              </a:rPr>
              <a:t>?</a:t>
            </a:r>
          </a:p>
        </p:txBody>
      </p:sp>
      <p:sp>
        <p:nvSpPr>
          <p:cNvPr id="27653" name="Content Placeholder 2"/>
          <p:cNvSpPr txBox="1">
            <a:spLocks/>
          </p:cNvSpPr>
          <p:nvPr/>
        </p:nvSpPr>
        <p:spPr bwMode="auto">
          <a:xfrm>
            <a:off x="469766" y="3573016"/>
            <a:ext cx="8229600" cy="199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600" dirty="0" err="1">
                <a:latin typeface="Calibri" pitchFamily="34" charset="0"/>
              </a:rPr>
              <a:t>Cuando</a:t>
            </a:r>
            <a:r>
              <a:rPr lang="en-US" sz="2600" dirty="0">
                <a:latin typeface="Calibri" pitchFamily="34" charset="0"/>
              </a:rPr>
              <a:t> el </a:t>
            </a:r>
            <a:r>
              <a:rPr lang="en-US" sz="2600" dirty="0" err="1">
                <a:latin typeface="Calibri" pitchFamily="34" charset="0"/>
              </a:rPr>
              <a:t>grupo</a:t>
            </a:r>
            <a:r>
              <a:rPr lang="en-US" sz="2600" dirty="0">
                <a:latin typeface="Calibri" pitchFamily="34" charset="0"/>
              </a:rPr>
              <a:t> de </a:t>
            </a:r>
            <a:r>
              <a:rPr lang="en-US" sz="2600" dirty="0" err="1">
                <a:latin typeface="Calibri" pitchFamily="34" charset="0"/>
              </a:rPr>
              <a:t>procesos</a:t>
            </a:r>
            <a:r>
              <a:rPr lang="en-US" sz="2600" dirty="0">
                <a:latin typeface="Calibri" pitchFamily="34" charset="0"/>
              </a:rPr>
              <a:t> de </a:t>
            </a:r>
            <a:r>
              <a:rPr lang="en-US" sz="2600" dirty="0" err="1">
                <a:latin typeface="Calibri" pitchFamily="34" charset="0"/>
              </a:rPr>
              <a:t>iniciación</a:t>
            </a:r>
            <a:r>
              <a:rPr lang="en-US" sz="2600" dirty="0">
                <a:latin typeface="Calibri" pitchFamily="34" charset="0"/>
              </a:rPr>
              <a:t> </a:t>
            </a:r>
            <a:r>
              <a:rPr lang="en-US" sz="2600" dirty="0" err="1">
                <a:latin typeface="Calibri" pitchFamily="34" charset="0"/>
              </a:rPr>
              <a:t>es</a:t>
            </a:r>
            <a:r>
              <a:rPr lang="en-US" sz="2600" dirty="0">
                <a:latin typeface="Calibri" pitchFamily="34" charset="0"/>
              </a:rPr>
              <a:t> </a:t>
            </a:r>
            <a:r>
              <a:rPr lang="en-US" sz="2600" dirty="0" err="1">
                <a:latin typeface="Calibri" pitchFamily="34" charset="0"/>
              </a:rPr>
              <a:t>completado</a:t>
            </a:r>
            <a:r>
              <a:rPr lang="en-US" sz="2600" dirty="0">
                <a:latin typeface="Calibri" pitchFamily="34" charset="0"/>
              </a:rPr>
              <a:t>. 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600" dirty="0" err="1">
                <a:latin typeface="Calibri" pitchFamily="34" charset="0"/>
              </a:rPr>
              <a:t>Cuando</a:t>
            </a:r>
            <a:r>
              <a:rPr lang="en-US" sz="2600" dirty="0">
                <a:latin typeface="Calibri" pitchFamily="34" charset="0"/>
              </a:rPr>
              <a:t> </a:t>
            </a:r>
            <a:r>
              <a:rPr lang="en-US" sz="2600" dirty="0" err="1">
                <a:latin typeface="Calibri" pitchFamily="34" charset="0"/>
              </a:rPr>
              <a:t>cambios</a:t>
            </a:r>
            <a:r>
              <a:rPr lang="en-US" sz="2600" dirty="0">
                <a:latin typeface="Calibri" pitchFamily="34" charset="0"/>
              </a:rPr>
              <a:t> </a:t>
            </a:r>
            <a:r>
              <a:rPr lang="en-US" sz="2600" dirty="0" err="1">
                <a:latin typeface="Calibri" pitchFamily="34" charset="0"/>
              </a:rPr>
              <a:t>aprobados</a:t>
            </a:r>
            <a:r>
              <a:rPr lang="en-US" sz="2600" dirty="0">
                <a:latin typeface="Calibri" pitchFamily="34" charset="0"/>
              </a:rPr>
              <a:t> </a:t>
            </a:r>
            <a:r>
              <a:rPr lang="en-US" sz="2600" dirty="0" err="1">
                <a:latin typeface="Calibri" pitchFamily="34" charset="0"/>
              </a:rPr>
              <a:t>requieren</a:t>
            </a:r>
            <a:r>
              <a:rPr lang="en-US" sz="2600" dirty="0">
                <a:latin typeface="Calibri" pitchFamily="34" charset="0"/>
              </a:rPr>
              <a:t> </a:t>
            </a:r>
            <a:r>
              <a:rPr lang="en-US" sz="2600" dirty="0" err="1">
                <a:latin typeface="Calibri" pitchFamily="34" charset="0"/>
              </a:rPr>
              <a:t>que</a:t>
            </a:r>
            <a:r>
              <a:rPr lang="en-US" sz="2600" dirty="0">
                <a:latin typeface="Calibri" pitchFamily="34" charset="0"/>
              </a:rPr>
              <a:t> se re-</a:t>
            </a:r>
            <a:r>
              <a:rPr lang="en-US" sz="2600" dirty="0" err="1">
                <a:latin typeface="Calibri" pitchFamily="34" charset="0"/>
              </a:rPr>
              <a:t>planee</a:t>
            </a:r>
            <a:r>
              <a:rPr lang="en-US" sz="2600" dirty="0">
                <a:latin typeface="Calibri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4600" smtClean="0">
                <a:ea typeface="ＭＳ Ｐゴシック" pitchFamily="34" charset="-128"/>
              </a:rPr>
              <a:t>Cosas Importantes Planificación 1</a:t>
            </a:r>
          </a:p>
        </p:txBody>
      </p:sp>
      <p:sp>
        <p:nvSpPr>
          <p:cNvPr id="36868" name="Content Placeholder 2"/>
          <p:cNvSpPr txBox="1">
            <a:spLocks/>
          </p:cNvSpPr>
          <p:nvPr/>
        </p:nvSpPr>
        <p:spPr bwMode="auto">
          <a:xfrm>
            <a:off x="457200" y="2317750"/>
            <a:ext cx="6851650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000" dirty="0" err="1">
                <a:latin typeface="Calibri" pitchFamily="34" charset="0"/>
              </a:rPr>
              <a:t>Determinar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como</a:t>
            </a:r>
            <a:r>
              <a:rPr lang="en-US" sz="2000" dirty="0">
                <a:latin typeface="Calibri" pitchFamily="34" charset="0"/>
              </a:rPr>
              <a:t> se </a:t>
            </a:r>
            <a:r>
              <a:rPr lang="en-US" sz="2000" dirty="0" err="1">
                <a:latin typeface="Calibri" pitchFamily="34" charset="0"/>
              </a:rPr>
              <a:t>planificará</a:t>
            </a:r>
            <a:r>
              <a:rPr lang="en-US" sz="2000" dirty="0">
                <a:latin typeface="Calibri" pitchFamily="34" charset="0"/>
              </a:rPr>
              <a:t> (</a:t>
            </a:r>
            <a:r>
              <a:rPr lang="en-US" sz="2000" dirty="0" err="1">
                <a:latin typeface="Calibri" pitchFamily="34" charset="0"/>
              </a:rPr>
              <a:t>según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cada</a:t>
            </a:r>
            <a:r>
              <a:rPr lang="en-US" sz="2000" dirty="0">
                <a:latin typeface="Calibri" pitchFamily="34" charset="0"/>
              </a:rPr>
              <a:t> plan de </a:t>
            </a:r>
            <a:r>
              <a:rPr lang="en-US" sz="2000" dirty="0" err="1">
                <a:latin typeface="Calibri" pitchFamily="34" charset="0"/>
              </a:rPr>
              <a:t>gestión</a:t>
            </a:r>
            <a:r>
              <a:rPr lang="en-US" sz="2000" dirty="0">
                <a:latin typeface="Calibri" pitchFamily="34" charset="0"/>
              </a:rPr>
              <a:t>)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000" dirty="0" err="1">
                <a:latin typeface="Calibri" pitchFamily="34" charset="0"/>
              </a:rPr>
              <a:t>Finalizar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requerimientos</a:t>
            </a:r>
            <a:endParaRPr lang="en-US" sz="2000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000" dirty="0" err="1">
                <a:latin typeface="Calibri" pitchFamily="34" charset="0"/>
              </a:rPr>
              <a:t>Crear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declaración</a:t>
            </a:r>
            <a:r>
              <a:rPr lang="en-US" sz="2000" dirty="0">
                <a:latin typeface="Calibri" pitchFamily="34" charset="0"/>
              </a:rPr>
              <a:t> del </a:t>
            </a:r>
            <a:r>
              <a:rPr lang="en-US" sz="2000" dirty="0" err="1">
                <a:latin typeface="Calibri" pitchFamily="34" charset="0"/>
              </a:rPr>
              <a:t>alcance</a:t>
            </a:r>
            <a:r>
              <a:rPr lang="en-US" sz="2000" dirty="0">
                <a:latin typeface="Calibri" pitchFamily="34" charset="0"/>
              </a:rPr>
              <a:t> del </a:t>
            </a:r>
            <a:r>
              <a:rPr lang="en-US" sz="2000" dirty="0" err="1">
                <a:latin typeface="Calibri" pitchFamily="34" charset="0"/>
              </a:rPr>
              <a:t>trabajo</a:t>
            </a:r>
            <a:r>
              <a:rPr lang="en-US" sz="2000" dirty="0">
                <a:latin typeface="Calibri" pitchFamily="34" charset="0"/>
              </a:rPr>
              <a:t> 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000" dirty="0" err="1">
                <a:latin typeface="Calibri" pitchFamily="34" charset="0"/>
              </a:rPr>
              <a:t>Determinar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que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comprar</a:t>
            </a:r>
            <a:endParaRPr lang="en-US" sz="2000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000" dirty="0" err="1">
                <a:latin typeface="Calibri" pitchFamily="34" charset="0"/>
              </a:rPr>
              <a:t>Determinar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equipo</a:t>
            </a:r>
            <a:endParaRPr lang="en-US" sz="2000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000" dirty="0" err="1">
                <a:latin typeface="Calibri" pitchFamily="34" charset="0"/>
              </a:rPr>
              <a:t>Crear</a:t>
            </a:r>
            <a:r>
              <a:rPr lang="en-US" sz="2000" dirty="0">
                <a:latin typeface="Calibri" pitchFamily="34" charset="0"/>
              </a:rPr>
              <a:t> EDT y </a:t>
            </a:r>
            <a:r>
              <a:rPr lang="en-US" sz="2000" dirty="0" err="1">
                <a:latin typeface="Calibri" pitchFamily="34" charset="0"/>
              </a:rPr>
              <a:t>su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diccionario</a:t>
            </a:r>
            <a:endParaRPr lang="en-US" sz="2000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000" dirty="0" err="1">
                <a:latin typeface="Calibri" pitchFamily="34" charset="0"/>
              </a:rPr>
              <a:t>Crear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lista</a:t>
            </a:r>
            <a:r>
              <a:rPr lang="en-US" sz="2000" dirty="0">
                <a:latin typeface="Calibri" pitchFamily="34" charset="0"/>
              </a:rPr>
              <a:t> de </a:t>
            </a:r>
            <a:r>
              <a:rPr lang="en-US" sz="2000" dirty="0" err="1">
                <a:latin typeface="Calibri" pitchFamily="34" charset="0"/>
              </a:rPr>
              <a:t>actividades</a:t>
            </a:r>
            <a:endParaRPr lang="en-US" sz="2000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000" dirty="0" err="1">
                <a:latin typeface="Calibri" pitchFamily="34" charset="0"/>
              </a:rPr>
              <a:t>Crear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diagrama</a:t>
            </a:r>
            <a:r>
              <a:rPr lang="en-US" sz="2000" dirty="0">
                <a:latin typeface="Calibri" pitchFamily="34" charset="0"/>
              </a:rPr>
              <a:t> de red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000" dirty="0" err="1">
                <a:latin typeface="Calibri" pitchFamily="34" charset="0"/>
              </a:rPr>
              <a:t>Estimar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requerimientos</a:t>
            </a:r>
            <a:r>
              <a:rPr lang="en-US" sz="2000" dirty="0">
                <a:latin typeface="Calibri" pitchFamily="34" charset="0"/>
              </a:rPr>
              <a:t> de </a:t>
            </a:r>
            <a:r>
              <a:rPr lang="en-US" sz="2000" dirty="0" err="1">
                <a:latin typeface="Calibri" pitchFamily="34" charset="0"/>
              </a:rPr>
              <a:t>recursos</a:t>
            </a:r>
            <a:endParaRPr lang="en-US" sz="2000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000" dirty="0" err="1">
                <a:latin typeface="Calibri" pitchFamily="34" charset="0"/>
              </a:rPr>
              <a:t>Estimar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tiempo</a:t>
            </a:r>
            <a:r>
              <a:rPr lang="en-US" sz="2000" dirty="0">
                <a:latin typeface="Calibri" pitchFamily="34" charset="0"/>
              </a:rPr>
              <a:t> y </a:t>
            </a:r>
            <a:r>
              <a:rPr lang="en-US" sz="2000" dirty="0" err="1">
                <a:latin typeface="Calibri" pitchFamily="34" charset="0"/>
              </a:rPr>
              <a:t>costo</a:t>
            </a:r>
            <a:endParaRPr lang="en-US" sz="2000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000" dirty="0" err="1">
                <a:latin typeface="Calibri" pitchFamily="34" charset="0"/>
              </a:rPr>
              <a:t>Determinar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ruta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crítica</a:t>
            </a:r>
            <a:endParaRPr lang="en-US" sz="2000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000" dirty="0" err="1">
                <a:latin typeface="Calibri" pitchFamily="34" charset="0"/>
              </a:rPr>
              <a:t>Desarrollar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cronograma</a:t>
            </a:r>
            <a:endParaRPr lang="en-US" sz="32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4600" smtClean="0">
                <a:ea typeface="ＭＳ Ｐゴシック" pitchFamily="34" charset="-128"/>
              </a:rPr>
              <a:t>Cosas Importantes Planificación 2</a:t>
            </a:r>
          </a:p>
        </p:txBody>
      </p:sp>
      <p:sp>
        <p:nvSpPr>
          <p:cNvPr id="37892" name="Content Placeholder 2"/>
          <p:cNvSpPr txBox="1">
            <a:spLocks/>
          </p:cNvSpPr>
          <p:nvPr/>
        </p:nvSpPr>
        <p:spPr bwMode="auto">
          <a:xfrm>
            <a:off x="457200" y="2317750"/>
            <a:ext cx="6851650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000" dirty="0" err="1">
                <a:latin typeface="Calibri" pitchFamily="34" charset="0"/>
              </a:rPr>
              <a:t>Desarrollar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presupuesto</a:t>
            </a:r>
            <a:endParaRPr lang="en-US" sz="2000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000" dirty="0" err="1">
                <a:latin typeface="Calibri" pitchFamily="34" charset="0"/>
              </a:rPr>
              <a:t>Determinar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estándares</a:t>
            </a:r>
            <a:r>
              <a:rPr lang="en-US" sz="2000" dirty="0">
                <a:latin typeface="Calibri" pitchFamily="34" charset="0"/>
              </a:rPr>
              <a:t> de </a:t>
            </a:r>
            <a:r>
              <a:rPr lang="en-US" sz="2000" dirty="0" err="1">
                <a:latin typeface="Calibri" pitchFamily="34" charset="0"/>
              </a:rPr>
              <a:t>calidad</a:t>
            </a:r>
            <a:r>
              <a:rPr lang="en-US" sz="2000" dirty="0">
                <a:latin typeface="Calibri" pitchFamily="34" charset="0"/>
              </a:rPr>
              <a:t>, </a:t>
            </a:r>
            <a:r>
              <a:rPr lang="en-US" sz="2000" dirty="0" err="1">
                <a:latin typeface="Calibri" pitchFamily="34" charset="0"/>
              </a:rPr>
              <a:t>procesos</a:t>
            </a:r>
            <a:r>
              <a:rPr lang="en-US" sz="2000" dirty="0">
                <a:latin typeface="Calibri" pitchFamily="34" charset="0"/>
              </a:rPr>
              <a:t> y </a:t>
            </a:r>
            <a:r>
              <a:rPr lang="en-US" sz="2000" dirty="0" err="1">
                <a:latin typeface="Calibri" pitchFamily="34" charset="0"/>
              </a:rPr>
              <a:t>métricas</a:t>
            </a:r>
            <a:endParaRPr lang="en-US" sz="2000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000" dirty="0" err="1">
                <a:latin typeface="Calibri" pitchFamily="34" charset="0"/>
              </a:rPr>
              <a:t>Crear</a:t>
            </a:r>
            <a:r>
              <a:rPr lang="en-US" sz="2000" dirty="0">
                <a:latin typeface="Calibri" pitchFamily="34" charset="0"/>
              </a:rPr>
              <a:t> plan de </a:t>
            </a:r>
            <a:r>
              <a:rPr lang="en-US" sz="2000" dirty="0" err="1">
                <a:latin typeface="Calibri" pitchFamily="34" charset="0"/>
              </a:rPr>
              <a:t>mejora</a:t>
            </a:r>
            <a:r>
              <a:rPr lang="en-US" sz="2000" dirty="0">
                <a:latin typeface="Calibri" pitchFamily="34" charset="0"/>
              </a:rPr>
              <a:t> de </a:t>
            </a:r>
            <a:r>
              <a:rPr lang="en-US" sz="2000" dirty="0" err="1">
                <a:latin typeface="Calibri" pitchFamily="34" charset="0"/>
              </a:rPr>
              <a:t>procesos</a:t>
            </a:r>
            <a:endParaRPr lang="en-US" sz="2000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000" dirty="0" err="1">
                <a:latin typeface="Calibri" pitchFamily="34" charset="0"/>
              </a:rPr>
              <a:t>Determinar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todos</a:t>
            </a:r>
            <a:r>
              <a:rPr lang="en-US" sz="2000" dirty="0">
                <a:latin typeface="Calibri" pitchFamily="34" charset="0"/>
              </a:rPr>
              <a:t> los roles y </a:t>
            </a:r>
            <a:r>
              <a:rPr lang="en-US" sz="2000" dirty="0" err="1">
                <a:latin typeface="Calibri" pitchFamily="34" charset="0"/>
              </a:rPr>
              <a:t>responsabilidades</a:t>
            </a:r>
            <a:endParaRPr lang="en-US" sz="2000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000" dirty="0" err="1">
                <a:latin typeface="Calibri" pitchFamily="34" charset="0"/>
              </a:rPr>
              <a:t>Planear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comunicaciones</a:t>
            </a:r>
            <a:endParaRPr lang="en-US" sz="2000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000" dirty="0" err="1">
                <a:latin typeface="Calibri" pitchFamily="34" charset="0"/>
              </a:rPr>
              <a:t>Realizar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identificación</a:t>
            </a:r>
            <a:r>
              <a:rPr lang="en-US" sz="2000" dirty="0">
                <a:latin typeface="Calibri" pitchFamily="34" charset="0"/>
              </a:rPr>
              <a:t> de </a:t>
            </a:r>
            <a:r>
              <a:rPr lang="en-US" sz="2000" dirty="0" err="1">
                <a:latin typeface="Calibri" pitchFamily="34" charset="0"/>
              </a:rPr>
              <a:t>riesgos</a:t>
            </a:r>
            <a:r>
              <a:rPr lang="en-US" sz="2000" dirty="0">
                <a:latin typeface="Calibri" pitchFamily="34" charset="0"/>
              </a:rPr>
              <a:t>, </a:t>
            </a:r>
            <a:r>
              <a:rPr lang="en-US" sz="2000" dirty="0" err="1">
                <a:latin typeface="Calibri" pitchFamily="34" charset="0"/>
              </a:rPr>
              <a:t>análisis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cualitativo</a:t>
            </a:r>
            <a:r>
              <a:rPr lang="en-US" sz="2000" dirty="0">
                <a:latin typeface="Calibri" pitchFamily="34" charset="0"/>
              </a:rPr>
              <a:t> y </a:t>
            </a:r>
            <a:r>
              <a:rPr lang="en-US" sz="2000" dirty="0" err="1">
                <a:latin typeface="Calibri" pitchFamily="34" charset="0"/>
              </a:rPr>
              <a:t>cuantitativo</a:t>
            </a:r>
            <a:r>
              <a:rPr lang="en-US" sz="2000" dirty="0">
                <a:latin typeface="Calibri" pitchFamily="34" charset="0"/>
              </a:rPr>
              <a:t> y </a:t>
            </a:r>
            <a:r>
              <a:rPr lang="en-US" sz="2000" dirty="0" err="1">
                <a:latin typeface="Calibri" pitchFamily="34" charset="0"/>
              </a:rPr>
              <a:t>planeamiento</a:t>
            </a:r>
            <a:r>
              <a:rPr lang="en-US" sz="2000" dirty="0">
                <a:latin typeface="Calibri" pitchFamily="34" charset="0"/>
              </a:rPr>
              <a:t> de la </a:t>
            </a:r>
            <a:r>
              <a:rPr lang="en-US" sz="2000" dirty="0" err="1">
                <a:latin typeface="Calibri" pitchFamily="34" charset="0"/>
              </a:rPr>
              <a:t>respuesta</a:t>
            </a:r>
            <a:r>
              <a:rPr lang="en-US" sz="2000" dirty="0">
                <a:latin typeface="Calibri" pitchFamily="34" charset="0"/>
              </a:rPr>
              <a:t> al </a:t>
            </a:r>
            <a:r>
              <a:rPr lang="en-US" sz="2000" dirty="0" err="1">
                <a:latin typeface="Calibri" pitchFamily="34" charset="0"/>
              </a:rPr>
              <a:t>riesgo</a:t>
            </a:r>
            <a:endParaRPr lang="en-US" sz="2000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000" dirty="0" err="1">
                <a:latin typeface="Calibri" pitchFamily="34" charset="0"/>
              </a:rPr>
              <a:t>Iterar</a:t>
            </a:r>
            <a:endParaRPr lang="en-US" sz="2000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000" dirty="0" err="1">
                <a:latin typeface="Calibri" pitchFamily="34" charset="0"/>
              </a:rPr>
              <a:t>Preparar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documentos</a:t>
            </a:r>
            <a:r>
              <a:rPr lang="en-US" sz="2000" dirty="0">
                <a:latin typeface="Calibri" pitchFamily="34" charset="0"/>
              </a:rPr>
              <a:t> de </a:t>
            </a:r>
            <a:r>
              <a:rPr lang="en-US" sz="2000" dirty="0" err="1">
                <a:latin typeface="Calibri" pitchFamily="34" charset="0"/>
              </a:rPr>
              <a:t>compras</a:t>
            </a:r>
            <a:endParaRPr lang="en-US" sz="2000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000" dirty="0" err="1">
                <a:latin typeface="Calibri" pitchFamily="34" charset="0"/>
              </a:rPr>
              <a:t>Finalizar</a:t>
            </a:r>
            <a:r>
              <a:rPr lang="en-US" sz="2000" dirty="0">
                <a:latin typeface="Calibri" pitchFamily="34" charset="0"/>
              </a:rPr>
              <a:t> el </a:t>
            </a:r>
            <a:r>
              <a:rPr lang="en-US" sz="2000" dirty="0" err="1">
                <a:latin typeface="Calibri" pitchFamily="34" charset="0"/>
              </a:rPr>
              <a:t>cómo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ejecutar</a:t>
            </a:r>
            <a:r>
              <a:rPr lang="en-US" sz="2000" dirty="0">
                <a:latin typeface="Calibri" pitchFamily="34" charset="0"/>
              </a:rPr>
              <a:t> y </a:t>
            </a:r>
            <a:r>
              <a:rPr lang="en-US" sz="2000" dirty="0" err="1">
                <a:latin typeface="Calibri" pitchFamily="34" charset="0"/>
              </a:rPr>
              <a:t>controlar</a:t>
            </a:r>
            <a:r>
              <a:rPr lang="en-US" sz="2000" dirty="0">
                <a:latin typeface="Calibri" pitchFamily="34" charset="0"/>
              </a:rPr>
              <a:t> de </a:t>
            </a:r>
            <a:r>
              <a:rPr lang="en-US" sz="2000" dirty="0" err="1">
                <a:latin typeface="Calibri" pitchFamily="34" charset="0"/>
              </a:rPr>
              <a:t>todos</a:t>
            </a:r>
            <a:r>
              <a:rPr lang="en-US" sz="2000" dirty="0">
                <a:latin typeface="Calibri" pitchFamily="34" charset="0"/>
              </a:rPr>
              <a:t> los planes de </a:t>
            </a:r>
            <a:r>
              <a:rPr lang="en-US" sz="2000" dirty="0" err="1" smtClean="0">
                <a:latin typeface="Calibri" pitchFamily="34" charset="0"/>
              </a:rPr>
              <a:t>gestión</a:t>
            </a:r>
            <a:r>
              <a:rPr lang="en-US" sz="2000" dirty="0" smtClean="0">
                <a:latin typeface="Calibri" pitchFamily="34" charset="0"/>
              </a:rPr>
              <a:t>.</a:t>
            </a:r>
            <a:endParaRPr lang="en-US" sz="32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 idx="4294967295"/>
          </p:nvPr>
        </p:nvSpPr>
        <p:spPr>
          <a:xfrm>
            <a:off x="395536" y="1916832"/>
            <a:ext cx="8229600" cy="1008063"/>
          </a:xfrm>
        </p:spPr>
        <p:txBody>
          <a:bodyPr/>
          <a:lstStyle/>
          <a:p>
            <a:pPr eaLnBrk="1" hangingPunct="1"/>
            <a:r>
              <a:rPr lang="en-US" sz="4600" dirty="0" err="1" smtClean="0">
                <a:ea typeface="ＭＳ Ｐゴシック" pitchFamily="34" charset="-128"/>
              </a:rPr>
              <a:t>Cosas</a:t>
            </a:r>
            <a:r>
              <a:rPr lang="en-US" sz="4600" dirty="0" smtClean="0">
                <a:ea typeface="ＭＳ Ｐゴシック" pitchFamily="34" charset="-128"/>
              </a:rPr>
              <a:t> </a:t>
            </a:r>
            <a:r>
              <a:rPr lang="en-US" sz="4600" dirty="0" err="1" smtClean="0">
                <a:ea typeface="ＭＳ Ｐゴシック" pitchFamily="34" charset="-128"/>
              </a:rPr>
              <a:t>Importantes</a:t>
            </a:r>
            <a:r>
              <a:rPr lang="en-US" sz="4600" dirty="0" smtClean="0">
                <a:ea typeface="ＭＳ Ｐゴシック" pitchFamily="34" charset="-128"/>
              </a:rPr>
              <a:t> </a:t>
            </a:r>
            <a:r>
              <a:rPr lang="en-US" sz="4600" dirty="0" err="1" smtClean="0">
                <a:ea typeface="ＭＳ Ｐゴシック" pitchFamily="34" charset="-128"/>
              </a:rPr>
              <a:t>Planificación</a:t>
            </a:r>
            <a:r>
              <a:rPr lang="en-US" sz="4600" dirty="0" smtClean="0">
                <a:ea typeface="ＭＳ Ｐゴシック" pitchFamily="34" charset="-128"/>
              </a:rPr>
              <a:t> 3</a:t>
            </a:r>
          </a:p>
        </p:txBody>
      </p:sp>
      <p:sp>
        <p:nvSpPr>
          <p:cNvPr id="38916" name="Content Placeholder 2"/>
          <p:cNvSpPr txBox="1">
            <a:spLocks/>
          </p:cNvSpPr>
          <p:nvPr/>
        </p:nvSpPr>
        <p:spPr bwMode="auto">
          <a:xfrm>
            <a:off x="683568" y="3717032"/>
            <a:ext cx="6851650" cy="1615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000" dirty="0" err="1">
                <a:latin typeface="Calibri" pitchFamily="34" charset="0"/>
              </a:rPr>
              <a:t>Desarrollar</a:t>
            </a:r>
            <a:r>
              <a:rPr lang="en-US" sz="2000" dirty="0">
                <a:latin typeface="Calibri" pitchFamily="34" charset="0"/>
              </a:rPr>
              <a:t> plan de </a:t>
            </a:r>
            <a:r>
              <a:rPr lang="en-US" sz="2000" dirty="0" err="1">
                <a:latin typeface="Calibri" pitchFamily="34" charset="0"/>
              </a:rPr>
              <a:t>gestión</a:t>
            </a:r>
            <a:r>
              <a:rPr lang="en-US" sz="2000" dirty="0">
                <a:latin typeface="Calibri" pitchFamily="34" charset="0"/>
              </a:rPr>
              <a:t> de </a:t>
            </a:r>
            <a:r>
              <a:rPr lang="en-US" sz="2000" dirty="0" err="1">
                <a:latin typeface="Calibri" pitchFamily="34" charset="0"/>
              </a:rPr>
              <a:t>proyecto</a:t>
            </a:r>
            <a:r>
              <a:rPr lang="en-US" sz="2000" dirty="0">
                <a:latin typeface="Calibri" pitchFamily="34" charset="0"/>
              </a:rPr>
              <a:t> final y </a:t>
            </a:r>
            <a:r>
              <a:rPr lang="en-US" sz="2000" dirty="0" err="1">
                <a:latin typeface="Calibri" pitchFamily="34" charset="0"/>
              </a:rPr>
              <a:t>línea</a:t>
            </a:r>
            <a:r>
              <a:rPr lang="en-US" sz="2000" dirty="0">
                <a:latin typeface="Calibri" pitchFamily="34" charset="0"/>
              </a:rPr>
              <a:t> base de </a:t>
            </a:r>
            <a:r>
              <a:rPr lang="en-US" sz="2000" dirty="0" err="1">
                <a:latin typeface="Calibri" pitchFamily="34" charset="0"/>
              </a:rPr>
              <a:t>medición</a:t>
            </a:r>
            <a:r>
              <a:rPr lang="en-US" sz="2000" dirty="0">
                <a:latin typeface="Calibri" pitchFamily="34" charset="0"/>
              </a:rPr>
              <a:t> del </a:t>
            </a:r>
            <a:r>
              <a:rPr lang="en-US" sz="2000" dirty="0" err="1">
                <a:latin typeface="Calibri" pitchFamily="34" charset="0"/>
              </a:rPr>
              <a:t>desempeño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que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sean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realistas</a:t>
            </a:r>
            <a:endParaRPr lang="en-US" sz="2000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000" dirty="0" err="1">
                <a:latin typeface="Calibri" pitchFamily="34" charset="0"/>
              </a:rPr>
              <a:t>Obtener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aprobación</a:t>
            </a:r>
            <a:r>
              <a:rPr lang="en-US" sz="2000" dirty="0">
                <a:latin typeface="Calibri" pitchFamily="34" charset="0"/>
              </a:rPr>
              <a:t> formal del plan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000" dirty="0" err="1">
                <a:latin typeface="Calibri" pitchFamily="34" charset="0"/>
              </a:rPr>
              <a:t>Realizar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reunión</a:t>
            </a:r>
            <a:r>
              <a:rPr lang="en-US" sz="2000" dirty="0">
                <a:latin typeface="Calibri" pitchFamily="34" charset="0"/>
              </a:rPr>
              <a:t> de </a:t>
            </a:r>
            <a:r>
              <a:rPr lang="en-US" sz="2000" dirty="0" err="1">
                <a:latin typeface="Calibri" pitchFamily="34" charset="0"/>
              </a:rPr>
              <a:t>inicio</a:t>
            </a:r>
            <a:endParaRPr lang="en-US" sz="2800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n-US" sz="3200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n-US" sz="32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262840" y="1475264"/>
            <a:ext cx="38889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s-CR" sz="2800" b="1" dirty="0">
                <a:latin typeface="+mj-lt"/>
              </a:rPr>
              <a:t>Procesos de </a:t>
            </a:r>
            <a:r>
              <a:rPr lang="es-CR" sz="2800" b="1" dirty="0" smtClean="0">
                <a:latin typeface="+mj-lt"/>
              </a:rPr>
              <a:t>Ejecución</a:t>
            </a:r>
            <a:endParaRPr lang="es-CR" sz="2800" dirty="0">
              <a:latin typeface="+mj-lt"/>
              <a:ea typeface="+mj-ea"/>
              <a:cs typeface="+mj-c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2132856"/>
            <a:ext cx="7098623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805264"/>
            <a:ext cx="1597025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 idx="4294967295"/>
          </p:nvPr>
        </p:nvSpPr>
        <p:spPr>
          <a:xfrm>
            <a:off x="0" y="1125538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Grupo de Procesos de Ejecución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en-US" sz="2800" smtClean="0">
                <a:ea typeface="ＭＳ Ｐゴシック" pitchFamily="34" charset="-128"/>
              </a:rPr>
              <a:t>El propósito de los procesos de ejecución es completar el trabajo definido en el plan de dirección de proyecto y cumplir con los objetivos del proyecto. 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sz="2800" smtClean="0">
                <a:ea typeface="ＭＳ Ｐゴシック" pitchFamily="34" charset="-128"/>
              </a:rPr>
              <a:t>Este es el paso </a:t>
            </a:r>
            <a:r>
              <a:rPr lang="en-US" altLang="en-US" sz="2800" smtClean="0">
                <a:ea typeface="ＭＳ Ｐゴシック" pitchFamily="34" charset="-128"/>
              </a:rPr>
              <a:t>“</a:t>
            </a:r>
            <a:r>
              <a:rPr lang="en-US" altLang="ja-JP" sz="2800" smtClean="0">
                <a:ea typeface="ＭＳ Ｐゴシック" pitchFamily="34" charset="-128"/>
              </a:rPr>
              <a:t>hacer</a:t>
            </a:r>
            <a:r>
              <a:rPr lang="en-US" altLang="en-US" sz="2800" smtClean="0">
                <a:ea typeface="ＭＳ Ｐゴシック" pitchFamily="34" charset="-128"/>
              </a:rPr>
              <a:t>”</a:t>
            </a:r>
            <a:r>
              <a:rPr lang="en-US" altLang="ja-JP" sz="2800" smtClean="0">
                <a:ea typeface="ＭＳ Ｐゴシック" pitchFamily="34" charset="-128"/>
              </a:rPr>
              <a:t> en el proceso iniciar, planear, hacer, revisar y actuar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sz="2800" b="1" smtClean="0">
                <a:ea typeface="ＭＳ Ｐゴシック" pitchFamily="34" charset="-128"/>
              </a:rPr>
              <a:t>El enfoque es dirigir personal, seguir los procedimientos y distribuir información. 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sz="2800" smtClean="0">
                <a:ea typeface="ＭＳ Ｐゴシック" pitchFamily="34" charset="-128"/>
              </a:rPr>
              <a:t>Es esencialmente un rol de proactivo, de guía logrado mediante la referncia constante al plan de dirección de proyecto y a los documentos del proyecto.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2349500"/>
            <a:ext cx="7696200" cy="1317625"/>
          </a:xfrm>
        </p:spPr>
        <p:txBody>
          <a:bodyPr/>
          <a:lstStyle/>
          <a:p>
            <a:pPr eaLnBrk="1" hangingPunct="1"/>
            <a:r>
              <a:rPr lang="en-US" sz="4400" dirty="0" err="1" smtClean="0">
                <a:ea typeface="ＭＳ Ｐゴシック" pitchFamily="34" charset="-128"/>
              </a:rPr>
              <a:t>Grupos</a:t>
            </a:r>
            <a:r>
              <a:rPr lang="en-US" sz="4400" dirty="0" smtClean="0">
                <a:ea typeface="ＭＳ Ｐゴシック" pitchFamily="34" charset="-128"/>
              </a:rPr>
              <a:t> de </a:t>
            </a:r>
            <a:r>
              <a:rPr lang="en-US" sz="4400" dirty="0" err="1" smtClean="0">
                <a:ea typeface="ＭＳ Ｐゴシック" pitchFamily="34" charset="-128"/>
              </a:rPr>
              <a:t>Procesos</a:t>
            </a:r>
            <a:r>
              <a:rPr lang="en-US" sz="4400" dirty="0" smtClean="0">
                <a:ea typeface="ＭＳ Ｐゴシック" pitchFamily="34" charset="-128"/>
              </a:rPr>
              <a:t> de</a:t>
            </a:r>
            <a:br>
              <a:rPr lang="en-US" sz="4400" dirty="0" smtClean="0">
                <a:ea typeface="ＭＳ Ｐゴシック" pitchFamily="34" charset="-128"/>
              </a:rPr>
            </a:br>
            <a:r>
              <a:rPr lang="en-US" sz="4400" dirty="0" err="1" smtClean="0">
                <a:ea typeface="ＭＳ Ｐゴシック" pitchFamily="34" charset="-128"/>
              </a:rPr>
              <a:t>Dirección</a:t>
            </a:r>
            <a:r>
              <a:rPr lang="en-US" sz="4400" dirty="0" smtClean="0">
                <a:ea typeface="ＭＳ Ｐゴシック" pitchFamily="34" charset="-128"/>
              </a:rPr>
              <a:t> de </a:t>
            </a:r>
            <a:r>
              <a:rPr lang="en-US" sz="4400" dirty="0" err="1" smtClean="0">
                <a:ea typeface="ＭＳ Ｐゴシック" pitchFamily="34" charset="-128"/>
              </a:rPr>
              <a:t>Proyectos</a:t>
            </a:r>
            <a:endParaRPr lang="en-US" sz="4400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 idx="4294967295"/>
          </p:nvPr>
        </p:nvSpPr>
        <p:spPr>
          <a:xfrm>
            <a:off x="323528" y="1772816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¿</a:t>
            </a:r>
            <a:r>
              <a:rPr lang="en-US" dirty="0" err="1" smtClean="0">
                <a:ea typeface="ＭＳ Ｐゴシック" pitchFamily="34" charset="-128"/>
              </a:rPr>
              <a:t>Cuándo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dirty="0" err="1" smtClean="0">
                <a:ea typeface="ＭＳ Ｐゴシック" pitchFamily="34" charset="-128"/>
              </a:rPr>
              <a:t>ejecutamos</a:t>
            </a:r>
            <a:r>
              <a:rPr lang="en-US" dirty="0" smtClean="0">
                <a:ea typeface="ＭＳ Ｐゴシック" pitchFamily="34" charset="-128"/>
              </a:rPr>
              <a:t>?</a:t>
            </a:r>
          </a:p>
        </p:txBody>
      </p:sp>
      <p:sp>
        <p:nvSpPr>
          <p:cNvPr id="29701" name="Content Placeholder 2"/>
          <p:cNvSpPr txBox="1">
            <a:spLocks/>
          </p:cNvSpPr>
          <p:nvPr/>
        </p:nvSpPr>
        <p:spPr bwMode="auto">
          <a:xfrm>
            <a:off x="457200" y="3053396"/>
            <a:ext cx="8229600" cy="1471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600" dirty="0" err="1">
                <a:latin typeface="Calibri" pitchFamily="34" charset="0"/>
              </a:rPr>
              <a:t>Cuando</a:t>
            </a:r>
            <a:r>
              <a:rPr lang="en-US" sz="2600" dirty="0">
                <a:latin typeface="Calibri" pitchFamily="34" charset="0"/>
              </a:rPr>
              <a:t> la </a:t>
            </a:r>
            <a:r>
              <a:rPr lang="en-US" sz="2600" dirty="0" err="1">
                <a:latin typeface="Calibri" pitchFamily="34" charset="0"/>
              </a:rPr>
              <a:t>planificación</a:t>
            </a:r>
            <a:r>
              <a:rPr lang="en-US" sz="2600" dirty="0">
                <a:latin typeface="Calibri" pitchFamily="34" charset="0"/>
              </a:rPr>
              <a:t> se ha </a:t>
            </a:r>
            <a:r>
              <a:rPr lang="en-US" sz="2600" dirty="0" err="1">
                <a:latin typeface="Calibri" pitchFamily="34" charset="0"/>
              </a:rPr>
              <a:t>completado</a:t>
            </a:r>
            <a:r>
              <a:rPr lang="en-US" sz="2600" dirty="0">
                <a:latin typeface="Calibri" pitchFamily="34" charset="0"/>
              </a:rPr>
              <a:t>. </a:t>
            </a:r>
          </a:p>
          <a:p>
            <a:pPr marL="342900" indent="-342900" algn="just">
              <a:spcBef>
                <a:spcPct val="20000"/>
              </a:spcBef>
              <a:buFont typeface="Arial" charset="0"/>
              <a:buChar char="•"/>
            </a:pPr>
            <a:r>
              <a:rPr lang="en-US" sz="2600" dirty="0" err="1">
                <a:latin typeface="Calibri" pitchFamily="34" charset="0"/>
              </a:rPr>
              <a:t>Cuando</a:t>
            </a:r>
            <a:r>
              <a:rPr lang="en-US" sz="2600" dirty="0">
                <a:latin typeface="Calibri" pitchFamily="34" charset="0"/>
              </a:rPr>
              <a:t> el control </a:t>
            </a:r>
            <a:r>
              <a:rPr lang="en-US" sz="2600" dirty="0" err="1">
                <a:latin typeface="Calibri" pitchFamily="34" charset="0"/>
              </a:rPr>
              <a:t>integrado</a:t>
            </a:r>
            <a:r>
              <a:rPr lang="en-US" sz="2600" dirty="0">
                <a:latin typeface="Calibri" pitchFamily="34" charset="0"/>
              </a:rPr>
              <a:t> de </a:t>
            </a:r>
            <a:r>
              <a:rPr lang="en-US" sz="2600" dirty="0" err="1">
                <a:latin typeface="Calibri" pitchFamily="34" charset="0"/>
              </a:rPr>
              <a:t>cambios</a:t>
            </a:r>
            <a:r>
              <a:rPr lang="en-US" sz="2600" dirty="0">
                <a:latin typeface="Calibri" pitchFamily="34" charset="0"/>
              </a:rPr>
              <a:t> da </a:t>
            </a:r>
            <a:r>
              <a:rPr lang="en-US" sz="2600" dirty="0" err="1">
                <a:latin typeface="Calibri" pitchFamily="34" charset="0"/>
              </a:rPr>
              <a:t>como</a:t>
            </a:r>
            <a:r>
              <a:rPr lang="en-US" sz="2600" dirty="0">
                <a:latin typeface="Calibri" pitchFamily="34" charset="0"/>
              </a:rPr>
              <a:t> </a:t>
            </a:r>
            <a:r>
              <a:rPr lang="en-US" sz="2600" dirty="0" err="1">
                <a:latin typeface="Calibri" pitchFamily="34" charset="0"/>
              </a:rPr>
              <a:t>resultado</a:t>
            </a:r>
            <a:r>
              <a:rPr lang="en-US" sz="2600" dirty="0">
                <a:latin typeface="Calibri" pitchFamily="34" charset="0"/>
              </a:rPr>
              <a:t> un plan </a:t>
            </a:r>
            <a:r>
              <a:rPr lang="en-US" sz="2600" dirty="0" err="1">
                <a:latin typeface="Calibri" pitchFamily="34" charset="0"/>
              </a:rPr>
              <a:t>cambiado</a:t>
            </a:r>
            <a:r>
              <a:rPr lang="en-US" sz="2600" dirty="0">
                <a:latin typeface="Calibri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4600" smtClean="0">
                <a:ea typeface="ＭＳ Ｐゴシック" pitchFamily="34" charset="-128"/>
              </a:rPr>
              <a:t>Cosas Importantes Ejecución 1</a:t>
            </a:r>
          </a:p>
        </p:txBody>
      </p:sp>
      <p:sp>
        <p:nvSpPr>
          <p:cNvPr id="39940" name="Content Placeholder 2"/>
          <p:cNvSpPr txBox="1">
            <a:spLocks/>
          </p:cNvSpPr>
          <p:nvPr/>
        </p:nvSpPr>
        <p:spPr bwMode="auto">
          <a:xfrm>
            <a:off x="457200" y="2317750"/>
            <a:ext cx="6851650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000" dirty="0" err="1">
                <a:latin typeface="Calibri" pitchFamily="34" charset="0"/>
              </a:rPr>
              <a:t>Ejecutar</a:t>
            </a:r>
            <a:r>
              <a:rPr lang="en-US" sz="2000" dirty="0">
                <a:latin typeface="Calibri" pitchFamily="34" charset="0"/>
              </a:rPr>
              <a:t> el </a:t>
            </a:r>
            <a:r>
              <a:rPr lang="en-US" sz="2000" dirty="0" err="1">
                <a:latin typeface="Calibri" pitchFamily="34" charset="0"/>
              </a:rPr>
              <a:t>trabajo</a:t>
            </a:r>
            <a:r>
              <a:rPr lang="en-US" sz="2000" dirty="0">
                <a:latin typeface="Calibri" pitchFamily="34" charset="0"/>
              </a:rPr>
              <a:t> de </a:t>
            </a:r>
            <a:r>
              <a:rPr lang="en-US" sz="2000" dirty="0" err="1">
                <a:latin typeface="Calibri" pitchFamily="34" charset="0"/>
              </a:rPr>
              <a:t>acuerdo</a:t>
            </a:r>
            <a:r>
              <a:rPr lang="en-US" sz="2000" dirty="0">
                <a:latin typeface="Calibri" pitchFamily="34" charset="0"/>
              </a:rPr>
              <a:t> con el plan de </a:t>
            </a:r>
            <a:r>
              <a:rPr lang="en-US" sz="2000" dirty="0" err="1">
                <a:latin typeface="Calibri" pitchFamily="34" charset="0"/>
              </a:rPr>
              <a:t>dirección</a:t>
            </a:r>
            <a:r>
              <a:rPr lang="en-US" sz="2000" dirty="0">
                <a:latin typeface="Calibri" pitchFamily="34" charset="0"/>
              </a:rPr>
              <a:t> de </a:t>
            </a:r>
            <a:r>
              <a:rPr lang="en-US" sz="2000" dirty="0" err="1">
                <a:latin typeface="Calibri" pitchFamily="34" charset="0"/>
              </a:rPr>
              <a:t>proyecto</a:t>
            </a:r>
            <a:endParaRPr lang="en-US" sz="2000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000" dirty="0" err="1">
                <a:latin typeface="Calibri" pitchFamily="34" charset="0"/>
              </a:rPr>
              <a:t>Producir</a:t>
            </a:r>
            <a:r>
              <a:rPr lang="en-US" sz="2000" dirty="0">
                <a:latin typeface="Calibri" pitchFamily="34" charset="0"/>
              </a:rPr>
              <a:t> el </a:t>
            </a:r>
            <a:r>
              <a:rPr lang="en-US" sz="2000" dirty="0" err="1">
                <a:latin typeface="Calibri" pitchFamily="34" charset="0"/>
              </a:rPr>
              <a:t>alcance</a:t>
            </a:r>
            <a:r>
              <a:rPr lang="en-US" sz="2000" dirty="0">
                <a:latin typeface="Calibri" pitchFamily="34" charset="0"/>
              </a:rPr>
              <a:t> de </a:t>
            </a:r>
            <a:r>
              <a:rPr lang="en-US" sz="2000" dirty="0" err="1">
                <a:latin typeface="Calibri" pitchFamily="34" charset="0"/>
              </a:rPr>
              <a:t>producto</a:t>
            </a:r>
            <a:endParaRPr lang="en-US" sz="2000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000" dirty="0" err="1">
                <a:latin typeface="Calibri" pitchFamily="34" charset="0"/>
              </a:rPr>
              <a:t>Solicitar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cambios</a:t>
            </a:r>
            <a:endParaRPr lang="en-US" sz="2000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000" dirty="0" err="1">
                <a:latin typeface="Calibri" pitchFamily="34" charset="0"/>
              </a:rPr>
              <a:t>Implementar</a:t>
            </a:r>
            <a:r>
              <a:rPr lang="en-US" sz="2000" dirty="0">
                <a:latin typeface="Calibri" pitchFamily="34" charset="0"/>
              </a:rPr>
              <a:t> solo </a:t>
            </a:r>
            <a:r>
              <a:rPr lang="en-US" sz="2000" dirty="0" err="1">
                <a:latin typeface="Calibri" pitchFamily="34" charset="0"/>
              </a:rPr>
              <a:t>cambios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aprobados</a:t>
            </a:r>
            <a:endParaRPr lang="en-US" sz="2000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000" dirty="0" err="1">
                <a:latin typeface="Calibri" pitchFamily="34" charset="0"/>
              </a:rPr>
              <a:t>Asegurar</a:t>
            </a:r>
            <a:r>
              <a:rPr lang="en-US" sz="2000" dirty="0">
                <a:latin typeface="Calibri" pitchFamily="34" charset="0"/>
              </a:rPr>
              <a:t> el </a:t>
            </a:r>
            <a:r>
              <a:rPr lang="en-US" sz="2000" dirty="0" err="1">
                <a:latin typeface="Calibri" pitchFamily="34" charset="0"/>
              </a:rPr>
              <a:t>entendimiento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mutuo</a:t>
            </a:r>
            <a:endParaRPr lang="en-US" sz="2000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000" dirty="0" err="1">
                <a:latin typeface="Calibri" pitchFamily="34" charset="0"/>
              </a:rPr>
              <a:t>Usar</a:t>
            </a:r>
            <a:r>
              <a:rPr lang="en-US" sz="2000" dirty="0">
                <a:latin typeface="Calibri" pitchFamily="34" charset="0"/>
              </a:rPr>
              <a:t> el </a:t>
            </a:r>
            <a:r>
              <a:rPr lang="en-US" sz="2000" dirty="0" err="1">
                <a:latin typeface="Calibri" pitchFamily="34" charset="0"/>
              </a:rPr>
              <a:t>sistema</a:t>
            </a:r>
            <a:r>
              <a:rPr lang="en-US" sz="2000" dirty="0">
                <a:latin typeface="Calibri" pitchFamily="34" charset="0"/>
              </a:rPr>
              <a:t> de </a:t>
            </a:r>
            <a:r>
              <a:rPr lang="en-US" sz="2000" dirty="0" err="1">
                <a:latin typeface="Calibri" pitchFamily="34" charset="0"/>
              </a:rPr>
              <a:t>autorización</a:t>
            </a:r>
            <a:r>
              <a:rPr lang="en-US" sz="2000" dirty="0">
                <a:latin typeface="Calibri" pitchFamily="34" charset="0"/>
              </a:rPr>
              <a:t> del </a:t>
            </a:r>
            <a:r>
              <a:rPr lang="en-US" sz="2000" dirty="0" err="1">
                <a:latin typeface="Calibri" pitchFamily="34" charset="0"/>
              </a:rPr>
              <a:t>trabajo</a:t>
            </a:r>
            <a:endParaRPr lang="en-US" sz="2000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000" dirty="0" err="1">
                <a:latin typeface="Calibri" pitchFamily="34" charset="0"/>
              </a:rPr>
              <a:t>Mejorar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contínuamente</a:t>
            </a:r>
            <a:endParaRPr lang="en-US" sz="2000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000" dirty="0" err="1">
                <a:latin typeface="Calibri" pitchFamily="34" charset="0"/>
              </a:rPr>
              <a:t>Seguir</a:t>
            </a:r>
            <a:r>
              <a:rPr lang="en-US" sz="2000" dirty="0">
                <a:latin typeface="Calibri" pitchFamily="34" charset="0"/>
              </a:rPr>
              <a:t> los </a:t>
            </a:r>
            <a:r>
              <a:rPr lang="en-US" sz="2000" dirty="0" err="1">
                <a:latin typeface="Calibri" pitchFamily="34" charset="0"/>
              </a:rPr>
              <a:t>procesos</a:t>
            </a:r>
            <a:endParaRPr lang="en-US" sz="2000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000" dirty="0" err="1">
                <a:latin typeface="Calibri" pitchFamily="34" charset="0"/>
              </a:rPr>
              <a:t>Realizar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aseguramiento</a:t>
            </a:r>
            <a:r>
              <a:rPr lang="en-US" sz="2000" dirty="0">
                <a:latin typeface="Calibri" pitchFamily="34" charset="0"/>
              </a:rPr>
              <a:t> de la </a:t>
            </a:r>
            <a:r>
              <a:rPr lang="en-US" sz="2000" dirty="0" err="1">
                <a:latin typeface="Calibri" pitchFamily="34" charset="0"/>
              </a:rPr>
              <a:t>calidad</a:t>
            </a:r>
            <a:endParaRPr lang="en-US" sz="2000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000" dirty="0" err="1">
                <a:latin typeface="Calibri" pitchFamily="34" charset="0"/>
              </a:rPr>
              <a:t>Realizar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auditorias</a:t>
            </a:r>
            <a:r>
              <a:rPr lang="en-US" sz="2000" dirty="0">
                <a:latin typeface="Calibri" pitchFamily="34" charset="0"/>
              </a:rPr>
              <a:t> de </a:t>
            </a:r>
            <a:r>
              <a:rPr lang="en-US" sz="2000" dirty="0" err="1">
                <a:latin typeface="Calibri" pitchFamily="34" charset="0"/>
              </a:rPr>
              <a:t>calidad</a:t>
            </a:r>
            <a:endParaRPr lang="en-US" sz="2000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000" dirty="0" err="1">
                <a:latin typeface="Calibri" pitchFamily="34" charset="0"/>
              </a:rPr>
              <a:t>Adquirir</a:t>
            </a:r>
            <a:r>
              <a:rPr lang="en-US" sz="2000" dirty="0">
                <a:latin typeface="Calibri" pitchFamily="34" charset="0"/>
              </a:rPr>
              <a:t> el </a:t>
            </a:r>
            <a:r>
              <a:rPr lang="en-US" sz="2000" dirty="0" err="1">
                <a:latin typeface="Calibri" pitchFamily="34" charset="0"/>
              </a:rPr>
              <a:t>equipo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</a:rPr>
              <a:t>final</a:t>
            </a:r>
            <a:endParaRPr lang="en-US" sz="32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4600" smtClean="0">
                <a:ea typeface="ＭＳ Ｐゴシック" pitchFamily="34" charset="-128"/>
              </a:rPr>
              <a:t>Cosas Importantes Ejecución 2</a:t>
            </a:r>
          </a:p>
        </p:txBody>
      </p:sp>
      <p:sp>
        <p:nvSpPr>
          <p:cNvPr id="40964" name="Content Placeholder 2"/>
          <p:cNvSpPr txBox="1">
            <a:spLocks/>
          </p:cNvSpPr>
          <p:nvPr/>
        </p:nvSpPr>
        <p:spPr bwMode="auto">
          <a:xfrm>
            <a:off x="457200" y="2317750"/>
            <a:ext cx="6851650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000">
                <a:latin typeface="Calibri" pitchFamily="34" charset="0"/>
              </a:rPr>
              <a:t>Dirigir al personal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000">
                <a:latin typeface="Calibri" pitchFamily="34" charset="0"/>
              </a:rPr>
              <a:t>Evaluar el desempeño del equipo y del proyecto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000">
                <a:latin typeface="Calibri" pitchFamily="34" charset="0"/>
              </a:rPr>
              <a:t>Realizar actividades de desarrollo de equipos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000">
                <a:latin typeface="Calibri" pitchFamily="34" charset="0"/>
              </a:rPr>
              <a:t>Dar reconocimientos y  recompensas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000">
                <a:latin typeface="Calibri" pitchFamily="34" charset="0"/>
              </a:rPr>
              <a:t>Utilizar bitácora de polémicas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000">
                <a:latin typeface="Calibri" pitchFamily="34" charset="0"/>
              </a:rPr>
              <a:t>Facilitar la resolución de conflictos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000">
                <a:latin typeface="Calibri" pitchFamily="34" charset="0"/>
              </a:rPr>
              <a:t>Enviar y recibir información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000">
                <a:latin typeface="Calibri" pitchFamily="34" charset="0"/>
              </a:rPr>
              <a:t>Realizar reuniones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000">
                <a:latin typeface="Calibri" pitchFamily="34" charset="0"/>
              </a:rPr>
              <a:t>Seleccionar proveedores/vendedores</a:t>
            </a:r>
            <a:endParaRPr lang="en-US" sz="280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n-US" sz="320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n-US" sz="32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1 Título"/>
          <p:cNvSpPr txBox="1">
            <a:spLocks/>
          </p:cNvSpPr>
          <p:nvPr/>
        </p:nvSpPr>
        <p:spPr bwMode="auto">
          <a:xfrm>
            <a:off x="565150" y="450850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/>
            <a:endParaRPr lang="es-CR" sz="2800">
              <a:latin typeface="Calibri" pitchFamily="34" charset="0"/>
              <a:cs typeface="Arial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1" y="1340768"/>
            <a:ext cx="65162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s-CR" sz="2800" b="1" dirty="0"/>
              <a:t>Procesos </a:t>
            </a:r>
            <a:r>
              <a:rPr lang="es-CR" sz="2800" b="1" dirty="0" smtClean="0"/>
              <a:t>de Seguimiento </a:t>
            </a:r>
            <a:r>
              <a:rPr lang="es-CR" sz="2800" b="1" dirty="0"/>
              <a:t>y </a:t>
            </a:r>
            <a:r>
              <a:rPr lang="es-CR" sz="2800" b="1" dirty="0" smtClean="0"/>
              <a:t>Control</a:t>
            </a:r>
            <a:endParaRPr lang="es-CR" sz="2800" dirty="0">
              <a:latin typeface="+mj-lt"/>
              <a:ea typeface="+mj-ea"/>
              <a:cs typeface="+mj-cs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844823"/>
            <a:ext cx="6840760" cy="4492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48264" y="6120568"/>
            <a:ext cx="1597025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 idx="4294967295"/>
          </p:nvPr>
        </p:nvSpPr>
        <p:spPr>
          <a:xfrm>
            <a:off x="251520" y="1772816"/>
            <a:ext cx="7666038" cy="1038225"/>
          </a:xfrm>
        </p:spPr>
        <p:txBody>
          <a:bodyPr/>
          <a:lstStyle/>
          <a:p>
            <a:pPr eaLnBrk="1" hangingPunct="1"/>
            <a:r>
              <a:rPr lang="en-US" sz="3800" smtClean="0">
                <a:ea typeface="ＭＳ Ｐゴシック" pitchFamily="34" charset="-128"/>
              </a:rPr>
              <a:t>Grupo de Procesos de </a:t>
            </a:r>
            <a:br>
              <a:rPr lang="en-US" sz="3800" smtClean="0">
                <a:ea typeface="ＭＳ Ｐゴシック" pitchFamily="34" charset="-128"/>
              </a:rPr>
            </a:br>
            <a:r>
              <a:rPr lang="en-US" sz="3800" smtClean="0">
                <a:ea typeface="ＭＳ Ｐゴシック" pitchFamily="34" charset="-128"/>
              </a:rPr>
              <a:t>Seguimiento y Control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4294967295"/>
          </p:nvPr>
        </p:nvSpPr>
        <p:spPr>
          <a:xfrm>
            <a:off x="517386" y="3044508"/>
            <a:ext cx="8229600" cy="3195860"/>
          </a:xfrm>
        </p:spPr>
        <p:txBody>
          <a:bodyPr/>
          <a:lstStyle/>
          <a:p>
            <a:pPr algn="just" eaLnBrk="1" hangingPunct="1"/>
            <a:r>
              <a:rPr lang="en-US" dirty="0" err="1" smtClean="0">
                <a:ea typeface="ＭＳ Ｐゴシック" pitchFamily="34" charset="-128"/>
              </a:rPr>
              <a:t>Seguimiento</a:t>
            </a:r>
            <a:r>
              <a:rPr lang="en-US" dirty="0" smtClean="0">
                <a:ea typeface="ＭＳ Ｐゴシック" pitchFamily="34" charset="-128"/>
              </a:rPr>
              <a:t> y control </a:t>
            </a:r>
            <a:r>
              <a:rPr lang="en-US" dirty="0" err="1" smtClean="0">
                <a:ea typeface="ＭＳ Ｐゴシック" pitchFamily="34" charset="-128"/>
              </a:rPr>
              <a:t>significa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dirty="0" err="1" smtClean="0">
                <a:ea typeface="ＭＳ Ｐゴシック" pitchFamily="34" charset="-128"/>
              </a:rPr>
              <a:t>medir</a:t>
            </a:r>
            <a:r>
              <a:rPr lang="en-US" dirty="0" smtClean="0">
                <a:ea typeface="ＭＳ Ｐゴシック" pitchFamily="34" charset="-128"/>
              </a:rPr>
              <a:t> el </a:t>
            </a:r>
            <a:r>
              <a:rPr lang="en-US" dirty="0" err="1" smtClean="0">
                <a:ea typeface="ＭＳ Ｐゴシック" pitchFamily="34" charset="-128"/>
              </a:rPr>
              <a:t>desempeño</a:t>
            </a:r>
            <a:r>
              <a:rPr lang="en-US" dirty="0" smtClean="0">
                <a:ea typeface="ＭＳ Ｐゴシック" pitchFamily="34" charset="-128"/>
              </a:rPr>
              <a:t> del </a:t>
            </a:r>
            <a:r>
              <a:rPr lang="en-US" dirty="0" err="1" smtClean="0">
                <a:ea typeface="ＭＳ Ｐゴシック" pitchFamily="34" charset="-128"/>
              </a:rPr>
              <a:t>proyecto</a:t>
            </a:r>
            <a:r>
              <a:rPr lang="en-US" dirty="0" smtClean="0">
                <a:ea typeface="ＭＳ Ｐゴシック" pitchFamily="34" charset="-128"/>
              </a:rPr>
              <a:t> en </a:t>
            </a:r>
            <a:r>
              <a:rPr lang="en-US" dirty="0" err="1" smtClean="0">
                <a:ea typeface="ＭＳ Ｐゴシック" pitchFamily="34" charset="-128"/>
              </a:rPr>
              <a:t>comparación</a:t>
            </a:r>
            <a:r>
              <a:rPr lang="en-US" dirty="0" smtClean="0">
                <a:ea typeface="ＭＳ Ｐゴシック" pitchFamily="34" charset="-128"/>
              </a:rPr>
              <a:t> con el plan de </a:t>
            </a:r>
            <a:r>
              <a:rPr lang="en-US" dirty="0" err="1" smtClean="0">
                <a:ea typeface="ＭＳ Ｐゴシック" pitchFamily="34" charset="-128"/>
              </a:rPr>
              <a:t>dirección</a:t>
            </a:r>
            <a:r>
              <a:rPr lang="en-US" dirty="0" smtClean="0">
                <a:ea typeface="ＭＳ Ｐゴシック" pitchFamily="34" charset="-128"/>
              </a:rPr>
              <a:t> de </a:t>
            </a:r>
            <a:r>
              <a:rPr lang="en-US" dirty="0" err="1" smtClean="0">
                <a:ea typeface="ＭＳ Ｐゴシック" pitchFamily="34" charset="-128"/>
              </a:rPr>
              <a:t>proyecto</a:t>
            </a:r>
            <a:r>
              <a:rPr lang="en-US" dirty="0" smtClean="0">
                <a:ea typeface="ＭＳ Ｐゴシック" pitchFamily="34" charset="-128"/>
              </a:rPr>
              <a:t> y </a:t>
            </a:r>
            <a:r>
              <a:rPr lang="en-US" dirty="0" err="1" smtClean="0">
                <a:ea typeface="ＭＳ Ｐゴシック" pitchFamily="34" charset="-128"/>
              </a:rPr>
              <a:t>aprobar</a:t>
            </a:r>
            <a:r>
              <a:rPr lang="en-US" dirty="0" smtClean="0">
                <a:ea typeface="ＭＳ Ｐゴシック" pitchFamily="34" charset="-128"/>
              </a:rPr>
              <a:t> solicitudes de </a:t>
            </a:r>
            <a:r>
              <a:rPr lang="en-US" dirty="0" err="1" smtClean="0">
                <a:ea typeface="ＭＳ Ｐゴシック" pitchFamily="34" charset="-128"/>
              </a:rPr>
              <a:t>cambio</a:t>
            </a:r>
            <a:r>
              <a:rPr lang="en-US" dirty="0" smtClean="0">
                <a:ea typeface="ＭＳ Ｐゴシック" pitchFamily="34" charset="-128"/>
              </a:rPr>
              <a:t>, </a:t>
            </a:r>
            <a:r>
              <a:rPr lang="en-US" dirty="0" err="1" smtClean="0">
                <a:ea typeface="ＭＳ Ｐゴシック" pitchFamily="34" charset="-128"/>
              </a:rPr>
              <a:t>incluyendo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dirty="0" err="1" smtClean="0">
                <a:ea typeface="ＭＳ Ｐゴシック" pitchFamily="34" charset="-128"/>
              </a:rPr>
              <a:t>acciones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dirty="0" err="1" smtClean="0">
                <a:ea typeface="ＭＳ Ｐゴシック" pitchFamily="34" charset="-128"/>
              </a:rPr>
              <a:t>correctivas</a:t>
            </a:r>
            <a:r>
              <a:rPr lang="en-US" dirty="0" smtClean="0">
                <a:ea typeface="ＭＳ Ｐゴシック" pitchFamily="34" charset="-128"/>
              </a:rPr>
              <a:t> y </a:t>
            </a:r>
            <a:r>
              <a:rPr lang="en-US" dirty="0" err="1" smtClean="0">
                <a:ea typeface="ＭＳ Ｐゴシック" pitchFamily="34" charset="-128"/>
              </a:rPr>
              <a:t>preventivas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dirty="0" err="1" smtClean="0">
                <a:ea typeface="ＭＳ Ｐゴシック" pitchFamily="34" charset="-128"/>
              </a:rPr>
              <a:t>recomendadas</a:t>
            </a:r>
            <a:r>
              <a:rPr lang="en-US" dirty="0" smtClean="0">
                <a:ea typeface="ＭＳ Ｐゴシック" pitchFamily="34" charset="-128"/>
              </a:rPr>
              <a:t> y </a:t>
            </a:r>
            <a:r>
              <a:rPr lang="en-US" dirty="0" err="1" smtClean="0">
                <a:ea typeface="ＭＳ Ｐゴシック" pitchFamily="34" charset="-128"/>
              </a:rPr>
              <a:t>reparación</a:t>
            </a:r>
            <a:r>
              <a:rPr lang="en-US" dirty="0" smtClean="0">
                <a:ea typeface="ＭＳ Ｐゴシック" pitchFamily="34" charset="-128"/>
              </a:rPr>
              <a:t> de </a:t>
            </a:r>
            <a:r>
              <a:rPr lang="en-US" dirty="0" err="1" smtClean="0">
                <a:ea typeface="ＭＳ Ｐゴシック" pitchFamily="34" charset="-128"/>
              </a:rPr>
              <a:t>defectos</a:t>
            </a:r>
            <a:r>
              <a:rPr lang="en-US" dirty="0" smtClean="0">
                <a:ea typeface="ＭＳ Ｐゴシック" pitchFamily="34" charset="-128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 idx="4294967295"/>
          </p:nvPr>
        </p:nvSpPr>
        <p:spPr>
          <a:xfrm>
            <a:off x="323528" y="2109996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err="1" smtClean="0">
                <a:ea typeface="ＭＳ Ｐゴシック" pitchFamily="34" charset="-128"/>
              </a:rPr>
              <a:t>Cuando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dirty="0" err="1" smtClean="0">
                <a:ea typeface="ＭＳ Ｐゴシック" pitchFamily="34" charset="-128"/>
              </a:rPr>
              <a:t>podemos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dirty="0" err="1" smtClean="0">
                <a:ea typeface="ＭＳ Ｐゴシック" pitchFamily="34" charset="-128"/>
              </a:rPr>
              <a:t>entrar</a:t>
            </a:r>
            <a:r>
              <a:rPr lang="en-US" dirty="0" smtClean="0">
                <a:ea typeface="ＭＳ Ｐゴシック" pitchFamily="34" charset="-128"/>
              </a:rPr>
              <a:t> en el </a:t>
            </a:r>
            <a:r>
              <a:rPr lang="en-US" dirty="0" err="1" smtClean="0">
                <a:ea typeface="ＭＳ Ｐゴシック" pitchFamily="34" charset="-128"/>
              </a:rPr>
              <a:t>proceso</a:t>
            </a:r>
            <a:r>
              <a:rPr lang="en-US" dirty="0" smtClean="0">
                <a:ea typeface="ＭＳ Ｐゴシック" pitchFamily="34" charset="-128"/>
              </a:rPr>
              <a:t> de </a:t>
            </a:r>
            <a:r>
              <a:rPr lang="en-US" dirty="0" err="1" smtClean="0">
                <a:ea typeface="ＭＳ Ｐゴシック" pitchFamily="34" charset="-128"/>
              </a:rPr>
              <a:t>seguimiento</a:t>
            </a:r>
            <a:r>
              <a:rPr lang="en-US" dirty="0" smtClean="0">
                <a:ea typeface="ＭＳ Ｐゴシック" pitchFamily="34" charset="-128"/>
              </a:rPr>
              <a:t> y control?</a:t>
            </a:r>
          </a:p>
        </p:txBody>
      </p:sp>
      <p:sp>
        <p:nvSpPr>
          <p:cNvPr id="31749" name="Content Placeholder 2"/>
          <p:cNvSpPr txBox="1">
            <a:spLocks/>
          </p:cNvSpPr>
          <p:nvPr/>
        </p:nvSpPr>
        <p:spPr bwMode="auto">
          <a:xfrm>
            <a:off x="477768" y="3501008"/>
            <a:ext cx="8229600" cy="1858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600" dirty="0" err="1">
                <a:latin typeface="Calibri" pitchFamily="34" charset="0"/>
              </a:rPr>
              <a:t>Cambios</a:t>
            </a:r>
            <a:r>
              <a:rPr lang="en-US" sz="2600" dirty="0">
                <a:latin typeface="Calibri" pitchFamily="34" charset="0"/>
              </a:rPr>
              <a:t> </a:t>
            </a:r>
            <a:r>
              <a:rPr lang="en-US" sz="2600" dirty="0" err="1">
                <a:latin typeface="Calibri" pitchFamily="34" charset="0"/>
              </a:rPr>
              <a:t>recomendado</a:t>
            </a:r>
            <a:r>
              <a:rPr lang="en-US" sz="2600" dirty="0">
                <a:latin typeface="Calibri" pitchFamily="34" charset="0"/>
              </a:rPr>
              <a:t> de </a:t>
            </a:r>
            <a:r>
              <a:rPr lang="en-US" sz="2600" dirty="0" err="1">
                <a:latin typeface="Calibri" pitchFamily="34" charset="0"/>
              </a:rPr>
              <a:t>todas</a:t>
            </a:r>
            <a:r>
              <a:rPr lang="en-US" sz="2600" dirty="0">
                <a:latin typeface="Calibri" pitchFamily="34" charset="0"/>
              </a:rPr>
              <a:t> </a:t>
            </a:r>
            <a:r>
              <a:rPr lang="en-US" sz="2600" dirty="0" err="1">
                <a:latin typeface="Calibri" pitchFamily="34" charset="0"/>
              </a:rPr>
              <a:t>las</a:t>
            </a:r>
            <a:r>
              <a:rPr lang="en-US" sz="2600" dirty="0">
                <a:latin typeface="Calibri" pitchFamily="34" charset="0"/>
              </a:rPr>
              <a:t> </a:t>
            </a:r>
            <a:r>
              <a:rPr lang="en-US" sz="2600" dirty="0" err="1">
                <a:latin typeface="Calibri" pitchFamily="34" charset="0"/>
              </a:rPr>
              <a:t>fuentes</a:t>
            </a:r>
            <a:r>
              <a:rPr lang="en-US" sz="2600" dirty="0">
                <a:latin typeface="Calibri" pitchFamily="34" charset="0"/>
              </a:rPr>
              <a:t>. 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600" dirty="0" err="1">
                <a:latin typeface="Calibri" pitchFamily="34" charset="0"/>
              </a:rPr>
              <a:t>Información</a:t>
            </a:r>
            <a:r>
              <a:rPr lang="en-US" sz="2600" dirty="0">
                <a:latin typeface="Calibri" pitchFamily="34" charset="0"/>
              </a:rPr>
              <a:t> del </a:t>
            </a:r>
            <a:r>
              <a:rPr lang="en-US" sz="2600" dirty="0" err="1">
                <a:latin typeface="Calibri" pitchFamily="34" charset="0"/>
              </a:rPr>
              <a:t>desempeño</a:t>
            </a:r>
            <a:r>
              <a:rPr lang="en-US" sz="2600" dirty="0">
                <a:latin typeface="Calibri" pitchFamily="34" charset="0"/>
              </a:rPr>
              <a:t> del </a:t>
            </a:r>
            <a:r>
              <a:rPr lang="en-US" sz="2600" dirty="0" err="1">
                <a:latin typeface="Calibri" pitchFamily="34" charset="0"/>
              </a:rPr>
              <a:t>trabajo</a:t>
            </a:r>
            <a:r>
              <a:rPr lang="en-US" sz="2600" dirty="0">
                <a:latin typeface="Calibri" pitchFamily="34" charset="0"/>
              </a:rPr>
              <a:t>.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600" dirty="0" err="1">
                <a:latin typeface="Calibri" pitchFamily="34" charset="0"/>
              </a:rPr>
              <a:t>Entregables</a:t>
            </a:r>
            <a:r>
              <a:rPr lang="en-US" sz="2600" dirty="0">
                <a:latin typeface="Calibri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4600" dirty="0" err="1" smtClean="0">
                <a:ea typeface="ＭＳ Ｐゴシック" pitchFamily="34" charset="-128"/>
              </a:rPr>
              <a:t>Cosas</a:t>
            </a:r>
            <a:r>
              <a:rPr lang="en-US" sz="4600" dirty="0" smtClean="0">
                <a:ea typeface="ＭＳ Ｐゴシック" pitchFamily="34" charset="-128"/>
              </a:rPr>
              <a:t> </a:t>
            </a:r>
            <a:r>
              <a:rPr lang="en-US" sz="4600" dirty="0" err="1" smtClean="0">
                <a:ea typeface="ＭＳ Ｐゴシック" pitchFamily="34" charset="-128"/>
              </a:rPr>
              <a:t>Importantes</a:t>
            </a:r>
            <a:r>
              <a:rPr lang="en-US" sz="4600" dirty="0" smtClean="0">
                <a:ea typeface="ＭＳ Ｐゴシック" pitchFamily="34" charset="-128"/>
              </a:rPr>
              <a:t> </a:t>
            </a:r>
            <a:br>
              <a:rPr lang="en-US" sz="4600" dirty="0" smtClean="0">
                <a:ea typeface="ＭＳ Ｐゴシック" pitchFamily="34" charset="-128"/>
              </a:rPr>
            </a:br>
            <a:r>
              <a:rPr lang="en-US" sz="4600" dirty="0" err="1" smtClean="0">
                <a:ea typeface="ＭＳ Ｐゴシック" pitchFamily="34" charset="-128"/>
              </a:rPr>
              <a:t>Seguimiento</a:t>
            </a:r>
            <a:r>
              <a:rPr lang="en-US" sz="4600" dirty="0" smtClean="0">
                <a:ea typeface="ＭＳ Ｐゴシック" pitchFamily="34" charset="-128"/>
              </a:rPr>
              <a:t> y Control 1</a:t>
            </a:r>
          </a:p>
        </p:txBody>
      </p:sp>
      <p:sp>
        <p:nvSpPr>
          <p:cNvPr id="41988" name="Content Placeholder 2"/>
          <p:cNvSpPr txBox="1">
            <a:spLocks/>
          </p:cNvSpPr>
          <p:nvPr/>
        </p:nvSpPr>
        <p:spPr bwMode="auto">
          <a:xfrm>
            <a:off x="457200" y="2317750"/>
            <a:ext cx="6851650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000" dirty="0" err="1">
                <a:latin typeface="Calibri" pitchFamily="34" charset="0"/>
              </a:rPr>
              <a:t>Tomar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acciones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para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controlar</a:t>
            </a:r>
            <a:r>
              <a:rPr lang="en-US" sz="2000" dirty="0">
                <a:latin typeface="Calibri" pitchFamily="34" charset="0"/>
              </a:rPr>
              <a:t> el </a:t>
            </a:r>
            <a:r>
              <a:rPr lang="en-US" sz="2000" dirty="0" err="1">
                <a:latin typeface="Calibri" pitchFamily="34" charset="0"/>
              </a:rPr>
              <a:t>proyecto</a:t>
            </a:r>
            <a:endParaRPr lang="en-US" sz="2000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000" dirty="0" err="1">
                <a:latin typeface="Calibri" pitchFamily="34" charset="0"/>
              </a:rPr>
              <a:t>Medir</a:t>
            </a:r>
            <a:r>
              <a:rPr lang="en-US" sz="2000" dirty="0">
                <a:latin typeface="Calibri" pitchFamily="34" charset="0"/>
              </a:rPr>
              <a:t> el </a:t>
            </a:r>
            <a:r>
              <a:rPr lang="en-US" sz="2000" dirty="0" err="1">
                <a:latin typeface="Calibri" pitchFamily="34" charset="0"/>
              </a:rPr>
              <a:t>desempeño</a:t>
            </a:r>
            <a:r>
              <a:rPr lang="en-US" sz="2000" dirty="0">
                <a:latin typeface="Calibri" pitchFamily="34" charset="0"/>
              </a:rPr>
              <a:t> contra la </a:t>
            </a:r>
            <a:r>
              <a:rPr lang="en-US" sz="2000" dirty="0" err="1">
                <a:latin typeface="Calibri" pitchFamily="34" charset="0"/>
              </a:rPr>
              <a:t>línea</a:t>
            </a:r>
            <a:r>
              <a:rPr lang="en-US" sz="2000" dirty="0">
                <a:latin typeface="Calibri" pitchFamily="34" charset="0"/>
              </a:rPr>
              <a:t> base de </a:t>
            </a:r>
            <a:r>
              <a:rPr lang="en-US" sz="2000" dirty="0" err="1">
                <a:latin typeface="Calibri" pitchFamily="34" charset="0"/>
              </a:rPr>
              <a:t>medición</a:t>
            </a:r>
            <a:r>
              <a:rPr lang="en-US" sz="2000" dirty="0">
                <a:latin typeface="Calibri" pitchFamily="34" charset="0"/>
              </a:rPr>
              <a:t> del </a:t>
            </a:r>
            <a:r>
              <a:rPr lang="en-US" sz="2000" dirty="0" err="1">
                <a:latin typeface="Calibri" pitchFamily="34" charset="0"/>
              </a:rPr>
              <a:t>desempeño</a:t>
            </a:r>
            <a:endParaRPr lang="en-US" sz="2000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000" dirty="0" err="1">
                <a:latin typeface="Calibri" pitchFamily="34" charset="0"/>
              </a:rPr>
              <a:t>Medir</a:t>
            </a:r>
            <a:r>
              <a:rPr lang="en-US" sz="2000" dirty="0">
                <a:latin typeface="Calibri" pitchFamily="34" charset="0"/>
              </a:rPr>
              <a:t> el </a:t>
            </a:r>
            <a:r>
              <a:rPr lang="en-US" sz="2000" dirty="0" err="1">
                <a:latin typeface="Calibri" pitchFamily="34" charset="0"/>
              </a:rPr>
              <a:t>desempeño</a:t>
            </a:r>
            <a:r>
              <a:rPr lang="en-US" sz="2000" dirty="0">
                <a:latin typeface="Calibri" pitchFamily="34" charset="0"/>
              </a:rPr>
              <a:t> contra </a:t>
            </a:r>
            <a:r>
              <a:rPr lang="en-US" sz="2000" dirty="0" err="1">
                <a:latin typeface="Calibri" pitchFamily="34" charset="0"/>
              </a:rPr>
              <a:t>otras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métricas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determinadas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por</a:t>
            </a:r>
            <a:r>
              <a:rPr lang="en-US" sz="2000" dirty="0">
                <a:latin typeface="Calibri" pitchFamily="34" charset="0"/>
              </a:rPr>
              <a:t> el director de </a:t>
            </a:r>
            <a:r>
              <a:rPr lang="en-US" sz="2000" dirty="0" err="1">
                <a:latin typeface="Calibri" pitchFamily="34" charset="0"/>
              </a:rPr>
              <a:t>proyecto</a:t>
            </a:r>
            <a:endParaRPr lang="en-US" sz="2000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000" dirty="0" err="1">
                <a:latin typeface="Calibri" pitchFamily="34" charset="0"/>
              </a:rPr>
              <a:t>Determinar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variaciones</a:t>
            </a:r>
            <a:r>
              <a:rPr lang="en-US" sz="2000" dirty="0">
                <a:latin typeface="Calibri" pitchFamily="34" charset="0"/>
              </a:rPr>
              <a:t> y </a:t>
            </a:r>
            <a:r>
              <a:rPr lang="en-US" sz="2000" dirty="0" err="1">
                <a:latin typeface="Calibri" pitchFamily="34" charset="0"/>
              </a:rPr>
              <a:t>si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requieren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una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solicitud</a:t>
            </a:r>
            <a:r>
              <a:rPr lang="en-US" sz="2000" dirty="0">
                <a:latin typeface="Calibri" pitchFamily="34" charset="0"/>
              </a:rPr>
              <a:t> de </a:t>
            </a:r>
            <a:r>
              <a:rPr lang="en-US" sz="2000" dirty="0" err="1">
                <a:latin typeface="Calibri" pitchFamily="34" charset="0"/>
              </a:rPr>
              <a:t>cambio</a:t>
            </a:r>
            <a:endParaRPr lang="en-US" sz="2000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000" dirty="0" err="1">
                <a:latin typeface="Calibri" pitchFamily="34" charset="0"/>
              </a:rPr>
              <a:t>Influenciar</a:t>
            </a:r>
            <a:r>
              <a:rPr lang="en-US" sz="2000" dirty="0">
                <a:latin typeface="Calibri" pitchFamily="34" charset="0"/>
              </a:rPr>
              <a:t> los </a:t>
            </a:r>
            <a:r>
              <a:rPr lang="en-US" sz="2000" dirty="0" err="1">
                <a:latin typeface="Calibri" pitchFamily="34" charset="0"/>
              </a:rPr>
              <a:t>factores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que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causan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cambios</a:t>
            </a:r>
            <a:endParaRPr lang="en-US" sz="2000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000" dirty="0" err="1">
                <a:latin typeface="Calibri" pitchFamily="34" charset="0"/>
              </a:rPr>
              <a:t>Solicitar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cambios</a:t>
            </a:r>
            <a:endParaRPr lang="en-US" sz="2000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000" dirty="0" err="1">
                <a:latin typeface="Calibri" pitchFamily="34" charset="0"/>
              </a:rPr>
              <a:t>Realizar</a:t>
            </a:r>
            <a:r>
              <a:rPr lang="en-US" sz="2000" dirty="0">
                <a:latin typeface="Calibri" pitchFamily="34" charset="0"/>
              </a:rPr>
              <a:t> control </a:t>
            </a:r>
            <a:r>
              <a:rPr lang="en-US" sz="2000" dirty="0" err="1">
                <a:latin typeface="Calibri" pitchFamily="34" charset="0"/>
              </a:rPr>
              <a:t>integrado</a:t>
            </a:r>
            <a:r>
              <a:rPr lang="en-US" sz="2000" dirty="0">
                <a:latin typeface="Calibri" pitchFamily="34" charset="0"/>
              </a:rPr>
              <a:t> de </a:t>
            </a:r>
            <a:r>
              <a:rPr lang="en-US" sz="2000" dirty="0" err="1">
                <a:latin typeface="Calibri" pitchFamily="34" charset="0"/>
              </a:rPr>
              <a:t>cambios</a:t>
            </a:r>
            <a:endParaRPr lang="en-US" sz="2000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000" dirty="0" err="1">
                <a:latin typeface="Calibri" pitchFamily="34" charset="0"/>
              </a:rPr>
              <a:t>Aprobar</a:t>
            </a:r>
            <a:r>
              <a:rPr lang="en-US" sz="2000" dirty="0">
                <a:latin typeface="Calibri" pitchFamily="34" charset="0"/>
              </a:rPr>
              <a:t> o </a:t>
            </a:r>
            <a:r>
              <a:rPr lang="en-US" sz="2000" dirty="0" err="1">
                <a:latin typeface="Calibri" pitchFamily="34" charset="0"/>
              </a:rPr>
              <a:t>rechazar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cambios</a:t>
            </a:r>
            <a:endParaRPr lang="en-US" sz="2000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000" dirty="0" err="1">
                <a:latin typeface="Calibri" pitchFamily="34" charset="0"/>
              </a:rPr>
              <a:t>Informar</a:t>
            </a:r>
            <a:r>
              <a:rPr lang="en-US" sz="2000" dirty="0">
                <a:latin typeface="Calibri" pitchFamily="34" charset="0"/>
              </a:rPr>
              <a:t> a los </a:t>
            </a:r>
            <a:r>
              <a:rPr lang="en-US" sz="2000" dirty="0" err="1">
                <a:latin typeface="Calibri" pitchFamily="34" charset="0"/>
              </a:rPr>
              <a:t>interesados</a:t>
            </a:r>
            <a:r>
              <a:rPr lang="en-US" sz="2000" dirty="0">
                <a:latin typeface="Calibri" pitchFamily="34" charset="0"/>
              </a:rPr>
              <a:t> de los </a:t>
            </a:r>
            <a:r>
              <a:rPr lang="en-US" sz="2000" dirty="0" err="1">
                <a:latin typeface="Calibri" pitchFamily="34" charset="0"/>
              </a:rPr>
              <a:t>cambios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aprobados</a:t>
            </a:r>
            <a:endParaRPr lang="en-US" sz="32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4600" dirty="0" err="1" smtClean="0">
                <a:ea typeface="ＭＳ Ｐゴシック" pitchFamily="34" charset="-128"/>
              </a:rPr>
              <a:t>Cosas</a:t>
            </a:r>
            <a:r>
              <a:rPr lang="en-US" sz="4600" dirty="0" smtClean="0">
                <a:ea typeface="ＭＳ Ｐゴシック" pitchFamily="34" charset="-128"/>
              </a:rPr>
              <a:t> </a:t>
            </a:r>
            <a:r>
              <a:rPr lang="en-US" sz="4600" dirty="0" err="1" smtClean="0">
                <a:ea typeface="ＭＳ Ｐゴシック" pitchFamily="34" charset="-128"/>
              </a:rPr>
              <a:t>Importantes</a:t>
            </a:r>
            <a:r>
              <a:rPr lang="en-US" sz="4600" dirty="0">
                <a:ea typeface="ＭＳ Ｐゴシック" pitchFamily="34" charset="-128"/>
              </a:rPr>
              <a:t/>
            </a:r>
            <a:br>
              <a:rPr lang="en-US" sz="4600" dirty="0">
                <a:ea typeface="ＭＳ Ｐゴシック" pitchFamily="34" charset="-128"/>
              </a:rPr>
            </a:br>
            <a:r>
              <a:rPr lang="en-US" sz="4600" dirty="0" err="1" smtClean="0">
                <a:ea typeface="ＭＳ Ｐゴシック" pitchFamily="34" charset="-128"/>
              </a:rPr>
              <a:t>Seguimiento</a:t>
            </a:r>
            <a:r>
              <a:rPr lang="en-US" sz="4600" dirty="0" smtClean="0">
                <a:ea typeface="ＭＳ Ｐゴシック" pitchFamily="34" charset="-128"/>
              </a:rPr>
              <a:t> y Control 2</a:t>
            </a:r>
          </a:p>
        </p:txBody>
      </p:sp>
      <p:sp>
        <p:nvSpPr>
          <p:cNvPr id="43012" name="Content Placeholder 2"/>
          <p:cNvSpPr txBox="1">
            <a:spLocks/>
          </p:cNvSpPr>
          <p:nvPr/>
        </p:nvSpPr>
        <p:spPr bwMode="auto">
          <a:xfrm>
            <a:off x="457200" y="2687955"/>
            <a:ext cx="6851650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000" dirty="0" err="1">
                <a:latin typeface="Calibri" pitchFamily="34" charset="0"/>
              </a:rPr>
              <a:t>Dirigir</a:t>
            </a:r>
            <a:r>
              <a:rPr lang="en-US" sz="2000" dirty="0">
                <a:latin typeface="Calibri" pitchFamily="34" charset="0"/>
              </a:rPr>
              <a:t> la </a:t>
            </a:r>
            <a:r>
              <a:rPr lang="en-US" sz="2000" dirty="0" err="1">
                <a:latin typeface="Calibri" pitchFamily="34" charset="0"/>
              </a:rPr>
              <a:t>configuación</a:t>
            </a:r>
            <a:endParaRPr lang="en-US" sz="2000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000" dirty="0" err="1">
                <a:latin typeface="Calibri" pitchFamily="34" charset="0"/>
              </a:rPr>
              <a:t>Crear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proyecciones</a:t>
            </a:r>
            <a:endParaRPr lang="en-US" sz="2000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000" dirty="0" err="1">
                <a:latin typeface="Calibri" pitchFamily="34" charset="0"/>
              </a:rPr>
              <a:t>Obtener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aprobación</a:t>
            </a:r>
            <a:r>
              <a:rPr lang="en-US" sz="2000" dirty="0">
                <a:latin typeface="Calibri" pitchFamily="34" charset="0"/>
              </a:rPr>
              <a:t> de los </a:t>
            </a:r>
            <a:r>
              <a:rPr lang="en-US" sz="2000" dirty="0" err="1">
                <a:latin typeface="Calibri" pitchFamily="34" charset="0"/>
              </a:rPr>
              <a:t>entregables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parciales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por</a:t>
            </a:r>
            <a:r>
              <a:rPr lang="en-US" sz="2000" dirty="0">
                <a:latin typeface="Calibri" pitchFamily="34" charset="0"/>
              </a:rPr>
              <a:t> parte del </a:t>
            </a:r>
            <a:r>
              <a:rPr lang="en-US" sz="2000" dirty="0" err="1">
                <a:latin typeface="Calibri" pitchFamily="34" charset="0"/>
              </a:rPr>
              <a:t>cliente</a:t>
            </a:r>
            <a:endParaRPr lang="en-US" sz="2000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000" dirty="0" err="1">
                <a:latin typeface="Calibri" pitchFamily="34" charset="0"/>
              </a:rPr>
              <a:t>Realizar</a:t>
            </a:r>
            <a:r>
              <a:rPr lang="en-US" sz="2000" dirty="0">
                <a:latin typeface="Calibri" pitchFamily="34" charset="0"/>
              </a:rPr>
              <a:t> control de </a:t>
            </a:r>
            <a:r>
              <a:rPr lang="en-US" sz="2000" dirty="0" err="1">
                <a:latin typeface="Calibri" pitchFamily="34" charset="0"/>
              </a:rPr>
              <a:t>calidad</a:t>
            </a:r>
            <a:endParaRPr lang="en-US" sz="2000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000" dirty="0" err="1">
                <a:latin typeface="Calibri" pitchFamily="34" charset="0"/>
              </a:rPr>
              <a:t>Reportar</a:t>
            </a:r>
            <a:r>
              <a:rPr lang="en-US" sz="2000" dirty="0">
                <a:latin typeface="Calibri" pitchFamily="34" charset="0"/>
              </a:rPr>
              <a:t> el </a:t>
            </a:r>
            <a:r>
              <a:rPr lang="en-US" sz="2000" dirty="0" err="1">
                <a:latin typeface="Calibri" pitchFamily="34" charset="0"/>
              </a:rPr>
              <a:t>desempeño</a:t>
            </a:r>
            <a:r>
              <a:rPr lang="en-US" sz="2000" dirty="0">
                <a:latin typeface="Calibri" pitchFamily="34" charset="0"/>
              </a:rPr>
              <a:t> del </a:t>
            </a:r>
            <a:r>
              <a:rPr lang="en-US" sz="2000" dirty="0" err="1">
                <a:latin typeface="Calibri" pitchFamily="34" charset="0"/>
              </a:rPr>
              <a:t>proyecto</a:t>
            </a:r>
            <a:endParaRPr lang="en-US" sz="2000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000" dirty="0" err="1">
                <a:latin typeface="Calibri" pitchFamily="34" charset="0"/>
              </a:rPr>
              <a:t>Realizar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auditorias</a:t>
            </a:r>
            <a:r>
              <a:rPr lang="en-US" sz="2000" dirty="0">
                <a:latin typeface="Calibri" pitchFamily="34" charset="0"/>
              </a:rPr>
              <a:t> de </a:t>
            </a:r>
            <a:r>
              <a:rPr lang="en-US" sz="2000" dirty="0" err="1">
                <a:latin typeface="Calibri" pitchFamily="34" charset="0"/>
              </a:rPr>
              <a:t>riesgos</a:t>
            </a:r>
            <a:endParaRPr lang="en-US" sz="2000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000" dirty="0" err="1">
                <a:latin typeface="Calibri" pitchFamily="34" charset="0"/>
              </a:rPr>
              <a:t>Gestionar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reservas</a:t>
            </a:r>
            <a:endParaRPr lang="en-US" sz="2000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000" dirty="0" err="1">
                <a:latin typeface="Calibri" pitchFamily="34" charset="0"/>
              </a:rPr>
              <a:t>Gestionar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las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compras</a:t>
            </a:r>
            <a:endParaRPr lang="en-US" sz="2800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n-US" sz="3200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n-US" sz="32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Título"/>
          <p:cNvSpPr txBox="1">
            <a:spLocks/>
          </p:cNvSpPr>
          <p:nvPr/>
        </p:nvSpPr>
        <p:spPr bwMode="auto">
          <a:xfrm>
            <a:off x="565150" y="450850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/>
            <a:endParaRPr lang="es-CR" sz="2800">
              <a:latin typeface="Calibri" pitchFamily="34" charset="0"/>
              <a:cs typeface="Arial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95536" y="1539270"/>
            <a:ext cx="50040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s-CR" sz="2800" b="1" dirty="0" smtClean="0"/>
              <a:t>Procesos </a:t>
            </a:r>
            <a:r>
              <a:rPr lang="es-CR" sz="2800" b="1" dirty="0"/>
              <a:t>de </a:t>
            </a:r>
            <a:r>
              <a:rPr lang="es-CR" sz="2800" b="1" dirty="0" smtClean="0"/>
              <a:t>Cierre</a:t>
            </a:r>
            <a:endParaRPr lang="es-CR" sz="2800" dirty="0">
              <a:latin typeface="+mj-lt"/>
              <a:ea typeface="+mj-ea"/>
              <a:cs typeface="+mj-cs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3779912" y="2564904"/>
            <a:ext cx="1080120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glow rad="127000">
              <a:schemeClr val="bg1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R"/>
          </a:p>
        </p:txBody>
      </p:sp>
      <p:sp>
        <p:nvSpPr>
          <p:cNvPr id="10" name="9 Marcador de contenido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391893"/>
          </a:xfrm>
        </p:spPr>
        <p:txBody>
          <a:bodyPr/>
          <a:lstStyle/>
          <a:p>
            <a:r>
              <a:rPr lang="es-CR" sz="2000" dirty="0" smtClean="0"/>
              <a:t>Confirmar que todos los requisitos del proyecto se ha cumplido.</a:t>
            </a:r>
          </a:p>
          <a:p>
            <a:r>
              <a:rPr lang="es-CR" sz="2000" dirty="0" smtClean="0"/>
              <a:t>Verificar y documentar que un proyecto o fase cumpla con el criterio de finalización establecido.</a:t>
            </a:r>
          </a:p>
          <a:p>
            <a:r>
              <a:rPr lang="es-CR" sz="2000" dirty="0" smtClean="0"/>
              <a:t>Obtener la aprobación (legal) formal.</a:t>
            </a:r>
          </a:p>
          <a:p>
            <a:r>
              <a:rPr lang="es-CR" sz="2000" dirty="0" smtClean="0"/>
              <a:t>Hacer los pagos finales y completar registros de costos. </a:t>
            </a:r>
          </a:p>
          <a:p>
            <a:r>
              <a:rPr lang="es-CR" sz="2000" dirty="0" smtClean="0"/>
              <a:t>Completar registros de miembros del equipo en RRHH.</a:t>
            </a:r>
          </a:p>
          <a:p>
            <a:r>
              <a:rPr lang="es-CR" sz="2000" dirty="0" smtClean="0"/>
              <a:t>Completar cierre de adquisiciones. </a:t>
            </a:r>
          </a:p>
          <a:p>
            <a:r>
              <a:rPr lang="es-CR" sz="2000" dirty="0" smtClean="0"/>
              <a:t>Analiza y documentar lecciones aprendidas.</a:t>
            </a:r>
          </a:p>
          <a:p>
            <a:r>
              <a:rPr lang="es-CR" sz="2000" dirty="0" smtClean="0"/>
              <a:t>Archivos la información del proyecto.</a:t>
            </a:r>
          </a:p>
          <a:p>
            <a:r>
              <a:rPr lang="es-CR" sz="2000" dirty="0" smtClean="0"/>
              <a:t>Entregar los entregables.</a:t>
            </a:r>
          </a:p>
          <a:p>
            <a:r>
              <a:rPr lang="es-CR" sz="2000" dirty="0" smtClean="0"/>
              <a:t>Celebrar. </a:t>
            </a:r>
            <a:endParaRPr lang="es-C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 idx="4294967295"/>
          </p:nvPr>
        </p:nvSpPr>
        <p:spPr>
          <a:xfrm>
            <a:off x="179512" y="1196752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err="1" smtClean="0">
                <a:ea typeface="ＭＳ Ｐゴシック" pitchFamily="34" charset="-128"/>
              </a:rPr>
              <a:t>Grupo</a:t>
            </a:r>
            <a:r>
              <a:rPr lang="en-US" dirty="0" smtClean="0">
                <a:ea typeface="ＭＳ Ｐゴシック" pitchFamily="34" charset="-128"/>
              </a:rPr>
              <a:t> de </a:t>
            </a:r>
            <a:r>
              <a:rPr lang="en-US" dirty="0" err="1" smtClean="0">
                <a:ea typeface="ＭＳ Ｐゴシック" pitchFamily="34" charset="-128"/>
              </a:rPr>
              <a:t>Procesos</a:t>
            </a:r>
            <a:r>
              <a:rPr lang="en-US" dirty="0" smtClean="0">
                <a:ea typeface="ＭＳ Ｐゴシック" pitchFamily="34" charset="-128"/>
              </a:rPr>
              <a:t> de </a:t>
            </a:r>
            <a:r>
              <a:rPr lang="en-US" dirty="0" err="1" smtClean="0">
                <a:ea typeface="ＭＳ Ｐゴシック" pitchFamily="34" charset="-128"/>
              </a:rPr>
              <a:t>Cierre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32771" name="Content Placeholder 2"/>
          <p:cNvSpPr>
            <a:spLocks noGrp="1"/>
          </p:cNvSpPr>
          <p:nvPr>
            <p:ph idx="4294967295"/>
          </p:nvPr>
        </p:nvSpPr>
        <p:spPr>
          <a:xfrm>
            <a:off x="467544" y="2564904"/>
            <a:ext cx="8229600" cy="3990975"/>
          </a:xfrm>
        </p:spPr>
        <p:txBody>
          <a:bodyPr/>
          <a:lstStyle/>
          <a:p>
            <a:pPr algn="just" eaLnBrk="1" hangingPunct="1">
              <a:lnSpc>
                <a:spcPct val="70000"/>
              </a:lnSpc>
            </a:pPr>
            <a:r>
              <a:rPr lang="es-CR" sz="2400" dirty="0" smtClean="0">
                <a:ea typeface="ＭＳ Ｐゴシック" pitchFamily="34" charset="-128"/>
              </a:rPr>
              <a:t>Si se ha completado todo el alcance del proyecto, está el proyecto finalizado?</a:t>
            </a:r>
          </a:p>
          <a:p>
            <a:pPr algn="just" eaLnBrk="1" hangingPunct="1">
              <a:lnSpc>
                <a:spcPct val="70000"/>
              </a:lnSpc>
            </a:pPr>
            <a:r>
              <a:rPr lang="es-CR" sz="2400" dirty="0" smtClean="0">
                <a:ea typeface="ＭＳ Ｐゴシック" pitchFamily="34" charset="-128"/>
              </a:rPr>
              <a:t>El grupo de procesos de cierre es donde el proyecto es finalizado. </a:t>
            </a:r>
          </a:p>
          <a:p>
            <a:pPr algn="just" eaLnBrk="1" hangingPunct="1">
              <a:lnSpc>
                <a:spcPct val="70000"/>
              </a:lnSpc>
            </a:pPr>
            <a:r>
              <a:rPr lang="es-CR" sz="2400" u="sng" dirty="0" smtClean="0">
                <a:ea typeface="ＭＳ Ｐゴシック" pitchFamily="34" charset="-128"/>
              </a:rPr>
              <a:t>El proyecto no es completado cuando el alcance final del producto es logrado, es completado solo cuando el cierre es realizado</a:t>
            </a:r>
            <a:r>
              <a:rPr lang="es-CR" sz="2400" dirty="0" smtClean="0">
                <a:ea typeface="ＭＳ Ｐゴシック" pitchFamily="34" charset="-128"/>
              </a:rPr>
              <a:t>.</a:t>
            </a:r>
          </a:p>
          <a:p>
            <a:pPr algn="just" eaLnBrk="1" hangingPunct="1">
              <a:lnSpc>
                <a:spcPct val="70000"/>
              </a:lnSpc>
            </a:pPr>
            <a:r>
              <a:rPr lang="es-CR" sz="2400" dirty="0" smtClean="0">
                <a:ea typeface="ＭＳ Ｐゴシック" pitchFamily="34" charset="-128"/>
              </a:rPr>
              <a:t>Este esfuerzo incluye actividades administrativas como recolectar y finalizar todo el papeleo necesario para completar el proyecto, y el trabajo técnico para verificar que el producto del proyecto es aceptable. </a:t>
            </a:r>
          </a:p>
          <a:p>
            <a:pPr algn="just" eaLnBrk="1" hangingPunct="1">
              <a:lnSpc>
                <a:spcPct val="70000"/>
              </a:lnSpc>
            </a:pPr>
            <a:r>
              <a:rPr lang="es-CR" sz="2400" dirty="0" smtClean="0">
                <a:ea typeface="ＭＳ Ｐゴシック" pitchFamily="34" charset="-128"/>
              </a:rPr>
              <a:t>Incluirá también cualquier trabajo necesario para transferir el proyecto completo a aquellos que lo utilizarán y devolver los recursos a la organización ejecutante y/o el cliente.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Título"/>
          <p:cNvSpPr txBox="1">
            <a:spLocks/>
          </p:cNvSpPr>
          <p:nvPr/>
        </p:nvSpPr>
        <p:spPr bwMode="auto">
          <a:xfrm>
            <a:off x="565150" y="450850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/>
            <a:endParaRPr lang="es-CR" sz="2800">
              <a:latin typeface="Calibri" pitchFamily="34" charset="0"/>
              <a:cs typeface="Arial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1979613" y="1557338"/>
            <a:ext cx="8329612" cy="9540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endParaRPr lang="es-CR" sz="2800" dirty="0"/>
          </a:p>
          <a:p>
            <a:pPr algn="just">
              <a:defRPr/>
            </a:pPr>
            <a:endParaRPr lang="es-CR" sz="2800" dirty="0">
              <a:latin typeface="+mj-lt"/>
              <a:ea typeface="+mj-ea"/>
              <a:cs typeface="+mj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6516216" y="6255022"/>
            <a:ext cx="217574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s-CR" sz="1600" b="1" dirty="0" smtClean="0">
                <a:latin typeface="+mj-lt"/>
                <a:ea typeface="+mj-ea"/>
                <a:cs typeface="+mj-cs"/>
              </a:rPr>
              <a:t>(Lledó, 2013)</a:t>
            </a:r>
            <a:endParaRPr lang="es-CR" sz="2800" b="1" dirty="0">
              <a:latin typeface="+mj-lt"/>
              <a:ea typeface="+mj-ea"/>
              <a:cs typeface="+mj-cs"/>
            </a:endParaRPr>
          </a:p>
        </p:txBody>
      </p:sp>
      <p:pic>
        <p:nvPicPr>
          <p:cNvPr id="15365" name="Picture 2"/>
          <p:cNvPicPr>
            <a:picLocks noChangeAspect="1" noChangeArrowheads="1"/>
          </p:cNvPicPr>
          <p:nvPr/>
        </p:nvPicPr>
        <p:blipFill>
          <a:blip r:embed="rId3" cstate="print"/>
          <a:srcRect t="1131" r="1472" b="2"/>
          <a:stretch>
            <a:fillRect/>
          </a:stretch>
        </p:blipFill>
        <p:spPr bwMode="auto">
          <a:xfrm>
            <a:off x="755650" y="2033588"/>
            <a:ext cx="7704138" cy="409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 idx="4294967295"/>
          </p:nvPr>
        </p:nvSpPr>
        <p:spPr>
          <a:xfrm>
            <a:off x="302840" y="198884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¿</a:t>
            </a:r>
            <a:r>
              <a:rPr lang="en-US" dirty="0" err="1" smtClean="0">
                <a:ea typeface="ＭＳ Ｐゴシック" pitchFamily="34" charset="-128"/>
              </a:rPr>
              <a:t>Cuándo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dirty="0" err="1" smtClean="0">
                <a:ea typeface="ＭＳ Ｐゴシック" pitchFamily="34" charset="-128"/>
              </a:rPr>
              <a:t>podemos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dirty="0" err="1" smtClean="0">
                <a:ea typeface="ＭＳ Ｐゴシック" pitchFamily="34" charset="-128"/>
              </a:rPr>
              <a:t>entrar</a:t>
            </a:r>
            <a:r>
              <a:rPr lang="en-US" dirty="0" smtClean="0">
                <a:ea typeface="ＭＳ Ｐゴシック" pitchFamily="34" charset="-128"/>
              </a:rPr>
              <a:t> en el </a:t>
            </a:r>
            <a:r>
              <a:rPr lang="en-US" dirty="0" err="1" smtClean="0">
                <a:ea typeface="ＭＳ Ｐゴシック" pitchFamily="34" charset="-128"/>
              </a:rPr>
              <a:t>grupo</a:t>
            </a:r>
            <a:r>
              <a:rPr lang="en-US" dirty="0" smtClean="0">
                <a:ea typeface="ＭＳ Ｐゴシック" pitchFamily="34" charset="-128"/>
              </a:rPr>
              <a:t> de </a:t>
            </a:r>
            <a:r>
              <a:rPr lang="en-US" dirty="0" err="1" smtClean="0">
                <a:ea typeface="ＭＳ Ｐゴシック" pitchFamily="34" charset="-128"/>
              </a:rPr>
              <a:t>procesos</a:t>
            </a:r>
            <a:r>
              <a:rPr lang="en-US" dirty="0" smtClean="0">
                <a:ea typeface="ＭＳ Ｐゴシック" pitchFamily="34" charset="-128"/>
              </a:rPr>
              <a:t> de </a:t>
            </a:r>
            <a:r>
              <a:rPr lang="en-US" dirty="0" err="1" smtClean="0">
                <a:ea typeface="ＭＳ Ｐゴシック" pitchFamily="34" charset="-128"/>
              </a:rPr>
              <a:t>cierre</a:t>
            </a:r>
            <a:r>
              <a:rPr lang="en-US" dirty="0" smtClean="0">
                <a:ea typeface="ＭＳ Ｐゴシック" pitchFamily="34" charset="-128"/>
              </a:rPr>
              <a:t>?</a:t>
            </a:r>
          </a:p>
        </p:txBody>
      </p:sp>
      <p:sp>
        <p:nvSpPr>
          <p:cNvPr id="33797" name="Content Placeholder 2"/>
          <p:cNvSpPr txBox="1">
            <a:spLocks/>
          </p:cNvSpPr>
          <p:nvPr/>
        </p:nvSpPr>
        <p:spPr bwMode="auto">
          <a:xfrm>
            <a:off x="457200" y="3861048"/>
            <a:ext cx="8229600" cy="1675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600" dirty="0" err="1">
                <a:latin typeface="Calibri" pitchFamily="34" charset="0"/>
              </a:rPr>
              <a:t>Una</a:t>
            </a:r>
            <a:r>
              <a:rPr lang="en-US" sz="2600" dirty="0">
                <a:latin typeface="Calibri" pitchFamily="34" charset="0"/>
              </a:rPr>
              <a:t> </a:t>
            </a:r>
            <a:r>
              <a:rPr lang="en-US" sz="2600" dirty="0" err="1">
                <a:latin typeface="Calibri" pitchFamily="34" charset="0"/>
              </a:rPr>
              <a:t>fase</a:t>
            </a:r>
            <a:r>
              <a:rPr lang="en-US" sz="2600" dirty="0">
                <a:latin typeface="Calibri" pitchFamily="34" charset="0"/>
              </a:rPr>
              <a:t> del </a:t>
            </a:r>
            <a:r>
              <a:rPr lang="en-US" sz="2600" dirty="0" err="1">
                <a:latin typeface="Calibri" pitchFamily="34" charset="0"/>
              </a:rPr>
              <a:t>proyecto</a:t>
            </a:r>
            <a:r>
              <a:rPr lang="en-US" sz="2600" dirty="0">
                <a:latin typeface="Calibri" pitchFamily="34" charset="0"/>
              </a:rPr>
              <a:t> </a:t>
            </a:r>
            <a:r>
              <a:rPr lang="en-US" sz="2600" dirty="0" err="1">
                <a:latin typeface="Calibri" pitchFamily="34" charset="0"/>
              </a:rPr>
              <a:t>es</a:t>
            </a:r>
            <a:r>
              <a:rPr lang="en-US" sz="2600" dirty="0">
                <a:latin typeface="Calibri" pitchFamily="34" charset="0"/>
              </a:rPr>
              <a:t> </a:t>
            </a:r>
            <a:r>
              <a:rPr lang="en-US" sz="2600" dirty="0" err="1">
                <a:latin typeface="Calibri" pitchFamily="34" charset="0"/>
              </a:rPr>
              <a:t>completada</a:t>
            </a:r>
            <a:r>
              <a:rPr lang="en-US" sz="2600" dirty="0">
                <a:latin typeface="Calibri" pitchFamily="34" charset="0"/>
              </a:rPr>
              <a:t>. 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600" dirty="0">
                <a:latin typeface="Calibri" pitchFamily="34" charset="0"/>
              </a:rPr>
              <a:t>El </a:t>
            </a:r>
            <a:r>
              <a:rPr lang="en-US" sz="2600" dirty="0" err="1">
                <a:latin typeface="Calibri" pitchFamily="34" charset="0"/>
              </a:rPr>
              <a:t>proyecto</a:t>
            </a:r>
            <a:r>
              <a:rPr lang="en-US" sz="2600" dirty="0">
                <a:latin typeface="Calibri" pitchFamily="34" charset="0"/>
              </a:rPr>
              <a:t> </a:t>
            </a:r>
            <a:r>
              <a:rPr lang="en-US" sz="2600" dirty="0" err="1">
                <a:latin typeface="Calibri" pitchFamily="34" charset="0"/>
              </a:rPr>
              <a:t>es</a:t>
            </a:r>
            <a:r>
              <a:rPr lang="en-US" sz="2600" dirty="0">
                <a:latin typeface="Calibri" pitchFamily="34" charset="0"/>
              </a:rPr>
              <a:t> </a:t>
            </a:r>
            <a:r>
              <a:rPr lang="en-US" sz="2600" dirty="0" err="1">
                <a:latin typeface="Calibri" pitchFamily="34" charset="0"/>
              </a:rPr>
              <a:t>completado</a:t>
            </a:r>
            <a:r>
              <a:rPr lang="en-US" sz="2600" dirty="0">
                <a:latin typeface="Calibri" pitchFamily="34" charset="0"/>
              </a:rPr>
              <a:t>.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600" dirty="0">
                <a:latin typeface="Calibri" pitchFamily="34" charset="0"/>
              </a:rPr>
              <a:t>El </a:t>
            </a:r>
            <a:r>
              <a:rPr lang="en-US" sz="2600" dirty="0" err="1">
                <a:latin typeface="Calibri" pitchFamily="34" charset="0"/>
              </a:rPr>
              <a:t>proyecto</a:t>
            </a:r>
            <a:r>
              <a:rPr lang="en-US" sz="2600" dirty="0">
                <a:latin typeface="Calibri" pitchFamily="34" charset="0"/>
              </a:rPr>
              <a:t> </a:t>
            </a:r>
            <a:r>
              <a:rPr lang="en-US" sz="2600" dirty="0" err="1">
                <a:latin typeface="Calibri" pitchFamily="34" charset="0"/>
              </a:rPr>
              <a:t>es</a:t>
            </a:r>
            <a:r>
              <a:rPr lang="en-US" sz="2600" dirty="0">
                <a:latin typeface="Calibri" pitchFamily="34" charset="0"/>
              </a:rPr>
              <a:t> </a:t>
            </a:r>
            <a:r>
              <a:rPr lang="en-US" sz="2600" dirty="0" err="1">
                <a:latin typeface="Calibri" pitchFamily="34" charset="0"/>
              </a:rPr>
              <a:t>finalizado</a:t>
            </a:r>
            <a:r>
              <a:rPr lang="en-US" sz="2600" dirty="0">
                <a:latin typeface="Calibri" pitchFamily="34" charset="0"/>
              </a:rPr>
              <a:t> </a:t>
            </a:r>
            <a:r>
              <a:rPr lang="en-US" sz="2600" dirty="0" err="1">
                <a:latin typeface="Calibri" pitchFamily="34" charset="0"/>
              </a:rPr>
              <a:t>anticipadamente</a:t>
            </a:r>
            <a:r>
              <a:rPr lang="en-US" sz="2600" dirty="0">
                <a:latin typeface="Calibri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5100" smtClean="0">
                <a:ea typeface="ＭＳ Ｐゴシック" pitchFamily="34" charset="-128"/>
              </a:rPr>
              <a:t>Cosas importantes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Comprender que hay un proceso para dirigir proyectos. Incluye: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Iniciar el proyecto (Iniciar)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Planificar el proyecto (Planificar)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Ejecutar el proyecto (Hacer)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Dar seguimiento y control al proyecto (Revisar y actuar)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Cerrar el proyecto (Finalizar)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R" smtClean="0">
                <a:ea typeface="ＭＳ Ｐゴシック" pitchFamily="34" charset="-128"/>
              </a:rPr>
              <a:t>PREGUNTAS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Pregunta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algn="just" eaLnBrk="1" hangingPunct="1"/>
            <a:r>
              <a:rPr lang="en-US" sz="2200" smtClean="0">
                <a:ea typeface="ＭＳ Ｐゴシック" pitchFamily="34" charset="-128"/>
              </a:rPr>
              <a:t>Un director de proyecto no tiene mucho tiempo para planificar antes de que la fecha obligatoria de incio del proyecto llegue. Por consiguiente, quiere moverse a través de la planificación tan efectivamente como sea posible. ¿Cuál de los siguientes le recomendaría usted?</a:t>
            </a:r>
          </a:p>
          <a:p>
            <a:pPr lvl="1" algn="just" eaLnBrk="1" hangingPunct="1"/>
            <a:r>
              <a:rPr lang="en-US" sz="1800" smtClean="0">
                <a:ea typeface="ＭＳ Ｐゴシック" pitchFamily="34" charset="-128"/>
              </a:rPr>
              <a:t>A. Asegurarse de tener un acta de constitución firmada y entonces empezar la EDT.</a:t>
            </a:r>
          </a:p>
          <a:p>
            <a:pPr lvl="1" algn="just" eaLnBrk="1" hangingPunct="1"/>
            <a:r>
              <a:rPr lang="en-US" sz="1800" smtClean="0">
                <a:ea typeface="ＭＳ Ｐゴシック" pitchFamily="34" charset="-128"/>
              </a:rPr>
              <a:t>B. Crear una lista de actividades antes de crear el diagrama de red.</a:t>
            </a:r>
          </a:p>
          <a:p>
            <a:pPr lvl="1" algn="just" eaLnBrk="1" hangingPunct="1"/>
            <a:r>
              <a:rPr lang="en-US" sz="1800" smtClean="0">
                <a:ea typeface="ＭＳ Ｐゴシック" pitchFamily="34" charset="-128"/>
              </a:rPr>
              <a:t>C. Documentar todos los riesgos conocidos antes de documentar los supuestos de alto nivel.</a:t>
            </a:r>
          </a:p>
          <a:p>
            <a:pPr lvl="1" algn="just" eaLnBrk="1" hangingPunct="1"/>
            <a:r>
              <a:rPr lang="en-US" sz="1800" smtClean="0">
                <a:ea typeface="ＭＳ Ｐゴシック" pitchFamily="34" charset="-128"/>
              </a:rPr>
              <a:t>D. Finalizar el plan de gestión de calidad antes de determinar las métricas de calidad.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s-CR" smtClean="0">
                <a:ea typeface="ＭＳ Ｐゴシック" pitchFamily="34" charset="-128"/>
              </a:rPr>
              <a:t>Pregunta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algn="just" eaLnBrk="1" hangingPunct="1"/>
            <a:r>
              <a:rPr lang="es-CR" dirty="0" smtClean="0">
                <a:ea typeface="ＭＳ Ｐゴシック" pitchFamily="34" charset="-128"/>
              </a:rPr>
              <a:t>¿Cuál grupo de procesos de dirección de proyectos normalmente toma la MAYORIA del tiempo y recursos del proyecto? </a:t>
            </a:r>
          </a:p>
          <a:p>
            <a:pPr lvl="1" eaLnBrk="1" hangingPunct="1"/>
            <a:r>
              <a:rPr lang="es-CR" sz="2400" dirty="0" smtClean="0">
                <a:ea typeface="ＭＳ Ｐゴシック" pitchFamily="34" charset="-128"/>
              </a:rPr>
              <a:t>A. Planificación.</a:t>
            </a:r>
          </a:p>
          <a:p>
            <a:pPr lvl="1" eaLnBrk="1" hangingPunct="1"/>
            <a:r>
              <a:rPr lang="es-CR" sz="2400" dirty="0" smtClean="0">
                <a:ea typeface="ＭＳ Ｐゴシック" pitchFamily="34" charset="-128"/>
              </a:rPr>
              <a:t>B. Diseño.</a:t>
            </a:r>
          </a:p>
          <a:p>
            <a:pPr lvl="1" eaLnBrk="1" hangingPunct="1"/>
            <a:r>
              <a:rPr lang="es-CR" sz="2400" dirty="0" smtClean="0">
                <a:ea typeface="ＭＳ Ｐゴシック" pitchFamily="34" charset="-128"/>
              </a:rPr>
              <a:t>C. Integración.</a:t>
            </a:r>
          </a:p>
          <a:p>
            <a:pPr lvl="1" eaLnBrk="1" hangingPunct="1"/>
            <a:r>
              <a:rPr lang="es-CR" sz="2400" dirty="0" smtClean="0">
                <a:ea typeface="ＭＳ Ｐゴシック" pitchFamily="34" charset="-128"/>
              </a:rPr>
              <a:t>D. Ejecución.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Pregunta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algn="just" eaLnBrk="1" hangingPunct="1"/>
            <a:r>
              <a:rPr lang="en-US" sz="2200" dirty="0" smtClean="0">
                <a:ea typeface="ＭＳ Ｐゴシック" pitchFamily="34" charset="-128"/>
              </a:rPr>
              <a:t>Un director de </a:t>
            </a:r>
            <a:r>
              <a:rPr lang="en-US" sz="2200" dirty="0" err="1" smtClean="0">
                <a:ea typeface="ＭＳ Ｐゴシック" pitchFamily="34" charset="-128"/>
              </a:rPr>
              <a:t>proyecto</a:t>
            </a:r>
            <a:r>
              <a:rPr lang="en-US" sz="2200" dirty="0" smtClean="0">
                <a:ea typeface="ＭＳ Ｐゴシック" pitchFamily="34" charset="-128"/>
              </a:rPr>
              <a:t> </a:t>
            </a:r>
            <a:r>
              <a:rPr lang="en-US" sz="2200" dirty="0" err="1" smtClean="0">
                <a:ea typeface="ＭＳ Ｐゴシック" pitchFamily="34" charset="-128"/>
              </a:rPr>
              <a:t>recibe</a:t>
            </a:r>
            <a:r>
              <a:rPr lang="en-US" sz="2200" dirty="0" smtClean="0">
                <a:ea typeface="ＭＳ Ｐゴシック" pitchFamily="34" charset="-128"/>
              </a:rPr>
              <a:t> </a:t>
            </a:r>
            <a:r>
              <a:rPr lang="en-US" sz="2200" dirty="0" err="1" smtClean="0">
                <a:ea typeface="ＭＳ Ｐゴシック" pitchFamily="34" charset="-128"/>
              </a:rPr>
              <a:t>una</a:t>
            </a:r>
            <a:r>
              <a:rPr lang="en-US" sz="2200" dirty="0" smtClean="0">
                <a:ea typeface="ＭＳ Ｐゴシック" pitchFamily="34" charset="-128"/>
              </a:rPr>
              <a:t> </a:t>
            </a:r>
            <a:r>
              <a:rPr lang="en-US" sz="2200" dirty="0" err="1" smtClean="0">
                <a:ea typeface="ＭＳ Ｐゴシック" pitchFamily="34" charset="-128"/>
              </a:rPr>
              <a:t>llamada</a:t>
            </a:r>
            <a:r>
              <a:rPr lang="en-US" sz="2200" dirty="0" smtClean="0">
                <a:ea typeface="ＭＳ Ｐゴシック" pitchFamily="34" charset="-128"/>
              </a:rPr>
              <a:t> de un </a:t>
            </a:r>
            <a:r>
              <a:rPr lang="en-US" sz="2200" dirty="0" err="1" smtClean="0">
                <a:ea typeface="ＭＳ Ｐゴシック" pitchFamily="34" charset="-128"/>
              </a:rPr>
              <a:t>miembro</a:t>
            </a:r>
            <a:r>
              <a:rPr lang="en-US" sz="2200" dirty="0" smtClean="0">
                <a:ea typeface="ＭＳ Ｐゴシック" pitchFamily="34" charset="-128"/>
              </a:rPr>
              <a:t> del </a:t>
            </a:r>
            <a:r>
              <a:rPr lang="en-US" sz="2200" dirty="0" err="1" smtClean="0">
                <a:ea typeface="ＭＳ Ｐゴシック" pitchFamily="34" charset="-128"/>
              </a:rPr>
              <a:t>equipo</a:t>
            </a:r>
            <a:r>
              <a:rPr lang="en-US" sz="2200" dirty="0" smtClean="0">
                <a:ea typeface="ＭＳ Ｐゴシック" pitchFamily="34" charset="-128"/>
              </a:rPr>
              <a:t> </a:t>
            </a:r>
            <a:r>
              <a:rPr lang="en-US" sz="2200" dirty="0" err="1" smtClean="0">
                <a:ea typeface="ＭＳ Ｐゴシック" pitchFamily="34" charset="-128"/>
              </a:rPr>
              <a:t>notificándole</a:t>
            </a:r>
            <a:r>
              <a:rPr lang="en-US" sz="2200" dirty="0" smtClean="0">
                <a:ea typeface="ＭＳ Ｐゴシック" pitchFamily="34" charset="-128"/>
              </a:rPr>
              <a:t> </a:t>
            </a:r>
            <a:r>
              <a:rPr lang="en-US" sz="2200" dirty="0" err="1" smtClean="0">
                <a:ea typeface="ＭＳ Ｐゴシック" pitchFamily="34" charset="-128"/>
              </a:rPr>
              <a:t>que</a:t>
            </a:r>
            <a:r>
              <a:rPr lang="en-US" sz="2200" dirty="0" smtClean="0">
                <a:ea typeface="ＭＳ Ｐゴシック" pitchFamily="34" charset="-128"/>
              </a:rPr>
              <a:t> hay </a:t>
            </a:r>
            <a:r>
              <a:rPr lang="en-US" sz="2200" dirty="0" err="1" smtClean="0">
                <a:ea typeface="ＭＳ Ｐゴシック" pitchFamily="34" charset="-128"/>
              </a:rPr>
              <a:t>una</a:t>
            </a:r>
            <a:r>
              <a:rPr lang="en-US" sz="2200" dirty="0" smtClean="0">
                <a:ea typeface="ＭＳ Ｐゴシック" pitchFamily="34" charset="-128"/>
              </a:rPr>
              <a:t> </a:t>
            </a:r>
            <a:r>
              <a:rPr lang="en-US" sz="2200" dirty="0" err="1" smtClean="0">
                <a:ea typeface="ＭＳ Ｐゴシック" pitchFamily="34" charset="-128"/>
              </a:rPr>
              <a:t>variación</a:t>
            </a:r>
            <a:r>
              <a:rPr lang="en-US" sz="2200" dirty="0" smtClean="0">
                <a:ea typeface="ＭＳ Ｐゴシック" pitchFamily="34" charset="-128"/>
              </a:rPr>
              <a:t> entre la </a:t>
            </a:r>
            <a:r>
              <a:rPr lang="en-US" sz="2200" dirty="0" err="1" smtClean="0">
                <a:ea typeface="ＭＳ Ｐゴシック" pitchFamily="34" charset="-128"/>
              </a:rPr>
              <a:t>velocidad</a:t>
            </a:r>
            <a:r>
              <a:rPr lang="en-US" sz="2200" dirty="0" smtClean="0">
                <a:ea typeface="ＭＳ Ｐゴシック" pitchFamily="34" charset="-128"/>
              </a:rPr>
              <a:t> del </a:t>
            </a:r>
            <a:r>
              <a:rPr lang="en-US" sz="2200" dirty="0" err="1" smtClean="0">
                <a:ea typeface="ＭＳ Ｐゴシック" pitchFamily="34" charset="-128"/>
              </a:rPr>
              <a:t>sistema</a:t>
            </a:r>
            <a:r>
              <a:rPr lang="en-US" sz="2200" dirty="0" smtClean="0">
                <a:ea typeface="ＭＳ Ｐゴシック" pitchFamily="34" charset="-128"/>
              </a:rPr>
              <a:t> en el </a:t>
            </a:r>
            <a:r>
              <a:rPr lang="en-US" sz="2200" dirty="0" err="1" smtClean="0">
                <a:ea typeface="ＭＳ Ｐゴシック" pitchFamily="34" charset="-128"/>
              </a:rPr>
              <a:t>proyecto</a:t>
            </a:r>
            <a:r>
              <a:rPr lang="en-US" sz="2200" dirty="0" smtClean="0">
                <a:ea typeface="ＭＳ Ｐゴシック" pitchFamily="34" charset="-128"/>
              </a:rPr>
              <a:t> y la </a:t>
            </a:r>
            <a:r>
              <a:rPr lang="en-US" sz="2200" dirty="0" err="1" smtClean="0">
                <a:ea typeface="ＭＳ Ｐゴシック" pitchFamily="34" charset="-128"/>
              </a:rPr>
              <a:t>velocidad</a:t>
            </a:r>
            <a:r>
              <a:rPr lang="en-US" sz="2200" dirty="0" smtClean="0">
                <a:ea typeface="ＭＳ Ｐゴシック" pitchFamily="34" charset="-128"/>
              </a:rPr>
              <a:t> </a:t>
            </a:r>
            <a:r>
              <a:rPr lang="en-US" sz="2200" dirty="0" err="1" smtClean="0">
                <a:ea typeface="ＭＳ Ｐゴシック" pitchFamily="34" charset="-128"/>
              </a:rPr>
              <a:t>planeada</a:t>
            </a:r>
            <a:r>
              <a:rPr lang="en-US" sz="2200" dirty="0" smtClean="0">
                <a:ea typeface="ＭＳ Ｐゴシック" pitchFamily="34" charset="-128"/>
              </a:rPr>
              <a:t> o </a:t>
            </a:r>
            <a:r>
              <a:rPr lang="en-US" sz="2200" dirty="0" err="1" smtClean="0">
                <a:ea typeface="ＭＳ Ｐゴシック" pitchFamily="34" charset="-128"/>
              </a:rPr>
              <a:t>deseada</a:t>
            </a:r>
            <a:r>
              <a:rPr lang="en-US" sz="2200" dirty="0" smtClean="0">
                <a:ea typeface="ＭＳ Ｐゴシック" pitchFamily="34" charset="-128"/>
              </a:rPr>
              <a:t>. El director </a:t>
            </a:r>
            <a:r>
              <a:rPr lang="en-US" sz="2200" dirty="0" err="1" smtClean="0">
                <a:ea typeface="ＭＳ Ｐゴシック" pitchFamily="34" charset="-128"/>
              </a:rPr>
              <a:t>está</a:t>
            </a:r>
            <a:r>
              <a:rPr lang="en-US" sz="2200" dirty="0" smtClean="0">
                <a:ea typeface="ＭＳ Ｐゴシック" pitchFamily="34" charset="-128"/>
              </a:rPr>
              <a:t> </a:t>
            </a:r>
            <a:r>
              <a:rPr lang="en-US" sz="2200" dirty="0" err="1" smtClean="0">
                <a:ea typeface="ＭＳ Ｐゴシック" pitchFamily="34" charset="-128"/>
              </a:rPr>
              <a:t>sorprendido</a:t>
            </a:r>
            <a:r>
              <a:rPr lang="en-US" sz="2200" dirty="0" smtClean="0">
                <a:ea typeface="ＭＳ Ｐゴシック" pitchFamily="34" charset="-128"/>
              </a:rPr>
              <a:t> </a:t>
            </a:r>
            <a:r>
              <a:rPr lang="en-US" sz="2200" dirty="0" err="1" smtClean="0">
                <a:ea typeface="ＭＳ Ｐゴシック" pitchFamily="34" charset="-128"/>
              </a:rPr>
              <a:t>porque</a:t>
            </a:r>
            <a:r>
              <a:rPr lang="en-US" sz="2200" dirty="0" smtClean="0">
                <a:ea typeface="ＭＳ Ｐゴシック" pitchFamily="34" charset="-128"/>
              </a:rPr>
              <a:t> </a:t>
            </a:r>
            <a:r>
              <a:rPr lang="en-US" sz="2200" dirty="0" err="1" smtClean="0">
                <a:ea typeface="ＭＳ Ｐゴシック" pitchFamily="34" charset="-128"/>
              </a:rPr>
              <a:t>esa</a:t>
            </a:r>
            <a:r>
              <a:rPr lang="en-US" sz="2200" dirty="0" smtClean="0">
                <a:ea typeface="ＭＳ Ｐゴシック" pitchFamily="34" charset="-128"/>
              </a:rPr>
              <a:t> </a:t>
            </a:r>
            <a:r>
              <a:rPr lang="en-US" sz="2200" dirty="0" err="1" smtClean="0">
                <a:ea typeface="ＭＳ Ｐゴシック" pitchFamily="34" charset="-128"/>
              </a:rPr>
              <a:t>medición</a:t>
            </a:r>
            <a:r>
              <a:rPr lang="en-US" sz="2200" dirty="0" smtClean="0">
                <a:ea typeface="ＭＳ Ｐゴシック" pitchFamily="34" charset="-128"/>
              </a:rPr>
              <a:t> de </a:t>
            </a:r>
            <a:r>
              <a:rPr lang="en-US" sz="2200" dirty="0" err="1" smtClean="0">
                <a:ea typeface="ＭＳ Ｐゴシック" pitchFamily="34" charset="-128"/>
              </a:rPr>
              <a:t>desempeño</a:t>
            </a:r>
            <a:r>
              <a:rPr lang="en-US" sz="2200" dirty="0" smtClean="0">
                <a:ea typeface="ＭＳ Ｐゴシック" pitchFamily="34" charset="-128"/>
              </a:rPr>
              <a:t> no </a:t>
            </a:r>
            <a:r>
              <a:rPr lang="en-US" sz="2200" dirty="0" err="1" smtClean="0">
                <a:ea typeface="ＭＳ Ｐゴシック" pitchFamily="34" charset="-128"/>
              </a:rPr>
              <a:t>fue</a:t>
            </a:r>
            <a:r>
              <a:rPr lang="en-US" sz="2200" dirty="0" smtClean="0">
                <a:ea typeface="ＭＳ Ｐゴシック" pitchFamily="34" charset="-128"/>
              </a:rPr>
              <a:t> </a:t>
            </a:r>
            <a:r>
              <a:rPr lang="en-US" sz="2200" dirty="0" err="1" smtClean="0">
                <a:ea typeface="ＭＳ Ｐゴシック" pitchFamily="34" charset="-128"/>
              </a:rPr>
              <a:t>identificada</a:t>
            </a:r>
            <a:r>
              <a:rPr lang="en-US" sz="2200" dirty="0" smtClean="0">
                <a:ea typeface="ＭＳ Ｐゴシック" pitchFamily="34" charset="-128"/>
              </a:rPr>
              <a:t> en la </a:t>
            </a:r>
            <a:r>
              <a:rPr lang="en-US" sz="2200" dirty="0" err="1" smtClean="0">
                <a:ea typeface="ＭＳ Ｐゴシック" pitchFamily="34" charset="-128"/>
              </a:rPr>
              <a:t>planificación</a:t>
            </a:r>
            <a:r>
              <a:rPr lang="en-US" sz="2200" dirty="0" smtClean="0">
                <a:ea typeface="ＭＳ Ｐゴシック" pitchFamily="34" charset="-128"/>
              </a:rPr>
              <a:t>. Si el director de </a:t>
            </a:r>
            <a:r>
              <a:rPr lang="en-US" sz="2200" dirty="0" err="1" smtClean="0">
                <a:ea typeface="ＭＳ Ｐゴシック" pitchFamily="34" charset="-128"/>
              </a:rPr>
              <a:t>proyecto</a:t>
            </a:r>
            <a:r>
              <a:rPr lang="en-US" sz="2200" dirty="0" smtClean="0">
                <a:ea typeface="ＭＳ Ｐゴシック" pitchFamily="34" charset="-128"/>
              </a:rPr>
              <a:t> </a:t>
            </a:r>
            <a:r>
              <a:rPr lang="en-US" sz="2200" dirty="0" err="1" smtClean="0">
                <a:ea typeface="ＭＳ Ｐゴシック" pitchFamily="34" charset="-128"/>
              </a:rPr>
              <a:t>evalúa</a:t>
            </a:r>
            <a:r>
              <a:rPr lang="en-US" sz="2200" dirty="0" smtClean="0">
                <a:ea typeface="ＭＳ Ｐゴシック" pitchFamily="34" charset="-128"/>
              </a:rPr>
              <a:t> </a:t>
            </a:r>
            <a:r>
              <a:rPr lang="en-US" sz="2200" dirty="0" err="1" smtClean="0">
                <a:ea typeface="ＭＳ Ｐゴシック" pitchFamily="34" charset="-128"/>
              </a:rPr>
              <a:t>entonces</a:t>
            </a:r>
            <a:r>
              <a:rPr lang="en-US" sz="2200" dirty="0" smtClean="0">
                <a:ea typeface="ＭＳ Ｐゴシック" pitchFamily="34" charset="-128"/>
              </a:rPr>
              <a:t> </a:t>
            </a:r>
            <a:r>
              <a:rPr lang="en-US" sz="2200" dirty="0" err="1" smtClean="0">
                <a:ea typeface="ＭＳ Ｐゴシック" pitchFamily="34" charset="-128"/>
              </a:rPr>
              <a:t>si</a:t>
            </a:r>
            <a:r>
              <a:rPr lang="en-US" sz="2200" dirty="0" smtClean="0">
                <a:ea typeface="ＭＳ Ｐゴシック" pitchFamily="34" charset="-128"/>
              </a:rPr>
              <a:t> </a:t>
            </a:r>
            <a:r>
              <a:rPr lang="en-US" sz="2200" dirty="0" err="1" smtClean="0">
                <a:ea typeface="ＭＳ Ｐゴシック" pitchFamily="34" charset="-128"/>
              </a:rPr>
              <a:t>dicha</a:t>
            </a:r>
            <a:r>
              <a:rPr lang="en-US" sz="2200" dirty="0" smtClean="0">
                <a:ea typeface="ＭＳ Ｐゴシック" pitchFamily="34" charset="-128"/>
              </a:rPr>
              <a:t> </a:t>
            </a:r>
            <a:r>
              <a:rPr lang="en-US" sz="2200" dirty="0" err="1" smtClean="0">
                <a:ea typeface="ＭＳ Ｐゴシック" pitchFamily="34" charset="-128"/>
              </a:rPr>
              <a:t>variación</a:t>
            </a:r>
            <a:r>
              <a:rPr lang="en-US" sz="2200" dirty="0" smtClean="0">
                <a:ea typeface="ＭＳ Ｐゴシック" pitchFamily="34" charset="-128"/>
              </a:rPr>
              <a:t> </a:t>
            </a:r>
            <a:r>
              <a:rPr lang="en-US" sz="2200" dirty="0" err="1" smtClean="0">
                <a:ea typeface="ＭＳ Ｐゴシック" pitchFamily="34" charset="-128"/>
              </a:rPr>
              <a:t>requiere</a:t>
            </a:r>
            <a:r>
              <a:rPr lang="en-US" sz="2200" dirty="0" smtClean="0">
                <a:ea typeface="ＭＳ Ｐゴシック" pitchFamily="34" charset="-128"/>
              </a:rPr>
              <a:t> </a:t>
            </a:r>
            <a:r>
              <a:rPr lang="en-US" sz="2200" dirty="0" err="1" smtClean="0">
                <a:ea typeface="ＭＳ Ｐゴシック" pitchFamily="34" charset="-128"/>
              </a:rPr>
              <a:t>una</a:t>
            </a:r>
            <a:r>
              <a:rPr lang="en-US" sz="2200" dirty="0" smtClean="0">
                <a:ea typeface="ＭＳ Ｐゴシック" pitchFamily="34" charset="-128"/>
              </a:rPr>
              <a:t> </a:t>
            </a:r>
            <a:r>
              <a:rPr lang="en-US" sz="2200" dirty="0" err="1" smtClean="0">
                <a:ea typeface="ＭＳ Ｐゴシック" pitchFamily="34" charset="-128"/>
              </a:rPr>
              <a:t>respuesta</a:t>
            </a:r>
            <a:r>
              <a:rPr lang="en-US" sz="2200" dirty="0" smtClean="0">
                <a:ea typeface="ＭＳ Ｐゴシック" pitchFamily="34" charset="-128"/>
              </a:rPr>
              <a:t>, ¿en </a:t>
            </a:r>
            <a:r>
              <a:rPr lang="en-US" sz="2200" dirty="0" err="1" smtClean="0">
                <a:ea typeface="ＭＳ Ｐゴシック" pitchFamily="34" charset="-128"/>
              </a:rPr>
              <a:t>qué</a:t>
            </a:r>
            <a:r>
              <a:rPr lang="en-US" sz="2200" dirty="0" smtClean="0">
                <a:ea typeface="ＭＳ Ｐゴシック" pitchFamily="34" charset="-128"/>
              </a:rPr>
              <a:t> </a:t>
            </a:r>
            <a:r>
              <a:rPr lang="en-US" sz="2200" dirty="0" err="1" smtClean="0">
                <a:ea typeface="ＭＳ Ｐゴシック" pitchFamily="34" charset="-128"/>
              </a:rPr>
              <a:t>grupo</a:t>
            </a:r>
            <a:r>
              <a:rPr lang="en-US" sz="2200" dirty="0" smtClean="0">
                <a:ea typeface="ＭＳ Ｐゴシック" pitchFamily="34" charset="-128"/>
              </a:rPr>
              <a:t> de </a:t>
            </a:r>
            <a:r>
              <a:rPr lang="en-US" sz="2200" dirty="0" err="1" smtClean="0">
                <a:ea typeface="ＭＳ Ｐゴシック" pitchFamily="34" charset="-128"/>
              </a:rPr>
              <a:t>procesos</a:t>
            </a:r>
            <a:r>
              <a:rPr lang="en-US" sz="2200" dirty="0" smtClean="0">
                <a:ea typeface="ＭＳ Ｐゴシック" pitchFamily="34" charset="-128"/>
              </a:rPr>
              <a:t> de </a:t>
            </a:r>
            <a:r>
              <a:rPr lang="en-US" sz="2200" dirty="0" err="1" smtClean="0">
                <a:ea typeface="ＭＳ Ｐゴシック" pitchFamily="34" charset="-128"/>
              </a:rPr>
              <a:t>dirección</a:t>
            </a:r>
            <a:r>
              <a:rPr lang="en-US" sz="2200" dirty="0" smtClean="0">
                <a:ea typeface="ＭＳ Ｐゴシック" pitchFamily="34" charset="-128"/>
              </a:rPr>
              <a:t> de </a:t>
            </a:r>
            <a:r>
              <a:rPr lang="en-US" sz="2200" dirty="0" err="1" smtClean="0">
                <a:ea typeface="ＭＳ Ｐゴシック" pitchFamily="34" charset="-128"/>
              </a:rPr>
              <a:t>proyectos</a:t>
            </a:r>
            <a:r>
              <a:rPr lang="en-US" sz="2200" dirty="0" smtClean="0">
                <a:ea typeface="ＭＳ Ｐゴシック" pitchFamily="34" charset="-128"/>
              </a:rPr>
              <a:t> </a:t>
            </a:r>
            <a:r>
              <a:rPr lang="en-US" sz="2200" dirty="0" err="1" smtClean="0">
                <a:ea typeface="ＭＳ Ｐゴシック" pitchFamily="34" charset="-128"/>
              </a:rPr>
              <a:t>está</a:t>
            </a:r>
            <a:r>
              <a:rPr lang="en-US" sz="2200" dirty="0" smtClean="0">
                <a:ea typeface="ＭＳ Ｐゴシック" pitchFamily="34" charset="-128"/>
              </a:rPr>
              <a:t>?</a:t>
            </a:r>
          </a:p>
          <a:p>
            <a:pPr lvl="1" eaLnBrk="1" hangingPunct="1"/>
            <a:r>
              <a:rPr lang="en-US" sz="2000" dirty="0" smtClean="0">
                <a:ea typeface="ＭＳ Ｐゴシック" pitchFamily="34" charset="-128"/>
              </a:rPr>
              <a:t>A. </a:t>
            </a:r>
            <a:r>
              <a:rPr lang="en-US" sz="2000" dirty="0" err="1" smtClean="0">
                <a:ea typeface="ＭＳ Ｐゴシック" pitchFamily="34" charset="-128"/>
              </a:rPr>
              <a:t>Iniciación</a:t>
            </a:r>
            <a:endParaRPr lang="en-US" sz="2000" dirty="0" smtClean="0">
              <a:ea typeface="ＭＳ Ｐゴシック" pitchFamily="34" charset="-128"/>
            </a:endParaRPr>
          </a:p>
          <a:p>
            <a:pPr lvl="1" eaLnBrk="1" hangingPunct="1"/>
            <a:r>
              <a:rPr lang="en-US" sz="2000" dirty="0" smtClean="0">
                <a:ea typeface="ＭＳ Ｐゴシック" pitchFamily="34" charset="-128"/>
              </a:rPr>
              <a:t>B. </a:t>
            </a:r>
            <a:r>
              <a:rPr lang="en-US" sz="2000" dirty="0" err="1" smtClean="0">
                <a:ea typeface="ＭＳ Ｐゴシック" pitchFamily="34" charset="-128"/>
              </a:rPr>
              <a:t>Ejecución</a:t>
            </a:r>
            <a:endParaRPr lang="en-US" sz="2000" dirty="0" smtClean="0">
              <a:ea typeface="ＭＳ Ｐゴシック" pitchFamily="34" charset="-128"/>
            </a:endParaRPr>
          </a:p>
          <a:p>
            <a:pPr lvl="1" eaLnBrk="1" hangingPunct="1"/>
            <a:r>
              <a:rPr lang="en-US" sz="2000" dirty="0" smtClean="0">
                <a:ea typeface="ＭＳ Ｐゴシック" pitchFamily="34" charset="-128"/>
              </a:rPr>
              <a:t>C. </a:t>
            </a:r>
            <a:r>
              <a:rPr lang="en-US" sz="2000" dirty="0" err="1" smtClean="0">
                <a:ea typeface="ＭＳ Ｐゴシック" pitchFamily="34" charset="-128"/>
              </a:rPr>
              <a:t>Seguimiento</a:t>
            </a:r>
            <a:r>
              <a:rPr lang="en-US" sz="2000" dirty="0" smtClean="0">
                <a:ea typeface="ＭＳ Ｐゴシック" pitchFamily="34" charset="-128"/>
              </a:rPr>
              <a:t> y control</a:t>
            </a:r>
          </a:p>
          <a:p>
            <a:pPr lvl="1" eaLnBrk="1" hangingPunct="1"/>
            <a:r>
              <a:rPr lang="en-US" sz="2000" dirty="0" smtClean="0">
                <a:ea typeface="ＭＳ Ｐゴシック" pitchFamily="34" charset="-128"/>
              </a:rPr>
              <a:t>D. </a:t>
            </a:r>
            <a:r>
              <a:rPr lang="en-US" sz="2000" dirty="0" err="1" smtClean="0">
                <a:ea typeface="ＭＳ Ｐゴシック" pitchFamily="34" charset="-128"/>
              </a:rPr>
              <a:t>Cierre</a:t>
            </a:r>
            <a:endParaRPr lang="en-US" sz="2000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s-CR" smtClean="0">
                <a:ea typeface="ＭＳ Ｐゴシック" pitchFamily="34" charset="-128"/>
              </a:rPr>
              <a:t>Pregunta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s-CR" smtClean="0">
                <a:ea typeface="ＭＳ Ｐゴシック" pitchFamily="34" charset="-128"/>
              </a:rPr>
              <a:t>El cierre incluye todos los siguientes EXCEPTO:</a:t>
            </a:r>
          </a:p>
          <a:p>
            <a:pPr lvl="1" eaLnBrk="1" hangingPunct="1"/>
            <a:r>
              <a:rPr lang="es-CR" sz="2400" smtClean="0">
                <a:ea typeface="ＭＳ Ｐゴシック" pitchFamily="34" charset="-128"/>
              </a:rPr>
              <a:t>A. Determinar mediciones del desempeño.</a:t>
            </a:r>
          </a:p>
          <a:p>
            <a:pPr lvl="1" eaLnBrk="1" hangingPunct="1"/>
            <a:r>
              <a:rPr lang="es-CR" sz="2400" smtClean="0">
                <a:ea typeface="ＭＳ Ｐゴシック" pitchFamily="34" charset="-128"/>
              </a:rPr>
              <a:t>B. Tranferir el producto del proyecto.</a:t>
            </a:r>
          </a:p>
          <a:p>
            <a:pPr lvl="1" eaLnBrk="1" hangingPunct="1"/>
            <a:r>
              <a:rPr lang="es-CR" sz="2400" smtClean="0">
                <a:ea typeface="ＭＳ Ｐゴシック" pitchFamily="34" charset="-128"/>
              </a:rPr>
              <a:t>C. Documentar el grado en el cual cada fase del proyecto fue adecuadamente cerrada luego de su completamiento.</a:t>
            </a:r>
          </a:p>
          <a:p>
            <a:pPr lvl="1" eaLnBrk="1" hangingPunct="1"/>
            <a:r>
              <a:rPr lang="es-CR" sz="2400" smtClean="0">
                <a:ea typeface="ＭＳ Ｐゴシック" pitchFamily="34" charset="-128"/>
              </a:rPr>
              <a:t>D. Actualizar los activos de los procesos de la organización.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s-CR" smtClean="0">
                <a:ea typeface="ＭＳ Ｐゴシック" pitchFamily="34" charset="-128"/>
              </a:rPr>
              <a:t>Pregunta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algn="just" eaLnBrk="1" hangingPunct="1"/>
            <a:r>
              <a:rPr lang="es-CR" smtClean="0">
                <a:ea typeface="ＭＳ Ｐゴシック" pitchFamily="34" charset="-128"/>
              </a:rPr>
              <a:t>Todos los siguientes deben realizarse durante la iniciación del proyecto EXCEPTO:</a:t>
            </a:r>
          </a:p>
          <a:p>
            <a:pPr lvl="1" algn="just" eaLnBrk="1" hangingPunct="1"/>
            <a:r>
              <a:rPr lang="es-CR" sz="2400" smtClean="0">
                <a:ea typeface="ＭＳ Ｐゴシック" pitchFamily="34" charset="-128"/>
              </a:rPr>
              <a:t>A. Identificar y documentar las necesidades de negocio.</a:t>
            </a:r>
          </a:p>
          <a:p>
            <a:pPr lvl="1" algn="just" eaLnBrk="1" hangingPunct="1"/>
            <a:r>
              <a:rPr lang="es-CR" sz="2400" smtClean="0">
                <a:ea typeface="ＭＳ Ｐゴシック" pitchFamily="34" charset="-128"/>
              </a:rPr>
              <a:t>B. Crear una declaración del alcance del proyecto.</a:t>
            </a:r>
          </a:p>
          <a:p>
            <a:pPr lvl="1" algn="just" eaLnBrk="1" hangingPunct="1"/>
            <a:r>
              <a:rPr lang="es-CR" sz="2400" smtClean="0">
                <a:ea typeface="ＭＳ Ｐゴシック" pitchFamily="34" charset="-128"/>
              </a:rPr>
              <a:t>C. Dividir proyectos grandes en fases.</a:t>
            </a:r>
          </a:p>
          <a:p>
            <a:pPr lvl="1" algn="just" eaLnBrk="1" hangingPunct="1"/>
            <a:r>
              <a:rPr lang="es-CR" sz="2400" smtClean="0">
                <a:ea typeface="ＭＳ Ｐゴシック" pitchFamily="34" charset="-128"/>
              </a:rPr>
              <a:t>D. Acumular y evaluar información histórica.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Título"/>
          <p:cNvSpPr txBox="1">
            <a:spLocks/>
          </p:cNvSpPr>
          <p:nvPr/>
        </p:nvSpPr>
        <p:spPr bwMode="auto">
          <a:xfrm>
            <a:off x="565150" y="450850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/>
            <a:endParaRPr lang="es-CR" sz="2800">
              <a:latin typeface="Calibri" pitchFamily="34" charset="0"/>
              <a:cs typeface="Arial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827088" y="1657350"/>
            <a:ext cx="8858250" cy="9540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es-CR" sz="2800" b="1" dirty="0">
                <a:latin typeface="+mj-lt"/>
                <a:ea typeface="+mj-ea"/>
                <a:cs typeface="+mj-cs"/>
              </a:rPr>
              <a:t>Áreas de Conocimiento de Dirección de Proyectos</a:t>
            </a:r>
          </a:p>
          <a:p>
            <a:pPr>
              <a:defRPr/>
            </a:pPr>
            <a:endParaRPr lang="es-CR" sz="2800" b="1" dirty="0">
              <a:latin typeface="+mj-lt"/>
              <a:ea typeface="+mj-ea"/>
              <a:cs typeface="+mj-cs"/>
            </a:endParaRPr>
          </a:p>
        </p:txBody>
      </p:sp>
      <p:pic>
        <p:nvPicPr>
          <p:cNvPr id="1638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050" y="2262188"/>
            <a:ext cx="5019675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Rectángulo"/>
          <p:cNvSpPr/>
          <p:nvPr/>
        </p:nvSpPr>
        <p:spPr>
          <a:xfrm>
            <a:off x="6968257" y="6255022"/>
            <a:ext cx="156418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s-CR" sz="1600" b="1" dirty="0" smtClean="0">
                <a:latin typeface="+mj-lt"/>
                <a:ea typeface="+mj-ea"/>
                <a:cs typeface="+mj-cs"/>
              </a:rPr>
              <a:t>(Lledó, 2013)</a:t>
            </a:r>
            <a:endParaRPr lang="es-CR" sz="2800" b="1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 txBox="1">
            <a:spLocks/>
          </p:cNvSpPr>
          <p:nvPr/>
        </p:nvSpPr>
        <p:spPr bwMode="auto">
          <a:xfrm>
            <a:off x="565150" y="450850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/>
            <a:endParaRPr lang="es-CR" sz="2800">
              <a:latin typeface="Calibri" pitchFamily="34" charset="0"/>
              <a:cs typeface="Arial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411413" y="2008188"/>
            <a:ext cx="8329612" cy="13858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es-CR" sz="2800" b="1" dirty="0"/>
              <a:t>Configuración de un Proceso</a:t>
            </a:r>
          </a:p>
          <a:p>
            <a:pPr algn="just">
              <a:defRPr/>
            </a:pPr>
            <a:endParaRPr lang="es-CR" sz="2800" dirty="0"/>
          </a:p>
          <a:p>
            <a:pPr algn="just">
              <a:defRPr/>
            </a:pPr>
            <a:endParaRPr lang="es-CR" sz="2800" dirty="0">
              <a:latin typeface="+mj-lt"/>
              <a:ea typeface="+mj-ea"/>
              <a:cs typeface="+mj-cs"/>
            </a:endParaRPr>
          </a:p>
        </p:txBody>
      </p:sp>
      <p:pic>
        <p:nvPicPr>
          <p:cNvPr id="174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413" y="2790825"/>
            <a:ext cx="8677275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Rectángulo"/>
          <p:cNvSpPr/>
          <p:nvPr/>
        </p:nvSpPr>
        <p:spPr>
          <a:xfrm>
            <a:off x="3779912" y="2564904"/>
            <a:ext cx="1080120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glow rad="127000">
              <a:schemeClr val="bg1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84975" y="5978525"/>
            <a:ext cx="1597025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Título"/>
          <p:cNvSpPr txBox="1">
            <a:spLocks/>
          </p:cNvSpPr>
          <p:nvPr/>
        </p:nvSpPr>
        <p:spPr bwMode="auto">
          <a:xfrm>
            <a:off x="565150" y="450850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/>
            <a:endParaRPr lang="es-CR" sz="2800">
              <a:latin typeface="Calibri" pitchFamily="34" charset="0"/>
              <a:cs typeface="Arial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827088" y="1747838"/>
            <a:ext cx="8858250" cy="9540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es-CR" sz="2800" b="1" dirty="0">
                <a:latin typeface="+mj-lt"/>
                <a:ea typeface="+mj-ea"/>
                <a:cs typeface="+mj-cs"/>
              </a:rPr>
              <a:t>Grupos de Procesos de Dirección de Proyectos</a:t>
            </a:r>
          </a:p>
          <a:p>
            <a:pPr>
              <a:defRPr/>
            </a:pPr>
            <a:endParaRPr lang="es-CR" sz="2800" b="1" dirty="0">
              <a:latin typeface="+mj-lt"/>
              <a:ea typeface="+mj-ea"/>
              <a:cs typeface="+mj-cs"/>
            </a:endParaRPr>
          </a:p>
        </p:txBody>
      </p:sp>
      <p:pic>
        <p:nvPicPr>
          <p:cNvPr id="1843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2574925"/>
            <a:ext cx="8713788" cy="296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Rectángulo"/>
          <p:cNvSpPr/>
          <p:nvPr/>
        </p:nvSpPr>
        <p:spPr>
          <a:xfrm>
            <a:off x="3836707" y="2323273"/>
            <a:ext cx="1080120" cy="2520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glow rad="127000">
              <a:schemeClr val="bg1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216" y="6134100"/>
            <a:ext cx="1597025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1700808"/>
            <a:ext cx="7200800" cy="719857"/>
          </a:xfrm>
        </p:spPr>
        <p:txBody>
          <a:bodyPr/>
          <a:lstStyle/>
          <a:p>
            <a:r>
              <a:rPr lang="es-CR" sz="2800" dirty="0" smtClean="0"/>
              <a:t>Procesos según grupos de procesos y áreas del conocimiento </a:t>
            </a:r>
            <a:endParaRPr lang="es-CR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5661248"/>
            <a:ext cx="8229600" cy="720080"/>
          </a:xfrm>
        </p:spPr>
        <p:txBody>
          <a:bodyPr/>
          <a:lstStyle/>
          <a:p>
            <a:r>
              <a:rPr lang="es-CR" dirty="0" smtClean="0"/>
              <a:t>47 procesos</a:t>
            </a:r>
            <a:endParaRPr lang="es-C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636912"/>
            <a:ext cx="7920880" cy="2834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484784"/>
            <a:ext cx="6119911" cy="575841"/>
          </a:xfrm>
        </p:spPr>
        <p:txBody>
          <a:bodyPr/>
          <a:lstStyle/>
          <a:p>
            <a:pPr algn="l"/>
            <a:r>
              <a:rPr lang="es-CR" b="1" dirty="0" smtClean="0"/>
              <a:t>Procesos de Iniciación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391893"/>
          </a:xfrm>
        </p:spPr>
        <p:txBody>
          <a:bodyPr/>
          <a:lstStyle/>
          <a:p>
            <a:r>
              <a:rPr lang="es-CR" sz="2400" dirty="0" smtClean="0"/>
              <a:t>Entradas:</a:t>
            </a:r>
          </a:p>
          <a:p>
            <a:pPr lvl="1"/>
            <a:r>
              <a:rPr lang="es-CR" sz="2000" dirty="0" smtClean="0"/>
              <a:t>Factores ambientales de la Empresa </a:t>
            </a:r>
          </a:p>
          <a:p>
            <a:pPr lvl="1"/>
            <a:r>
              <a:rPr lang="es-CR" sz="2000" dirty="0" smtClean="0"/>
              <a:t>Activos de los procesos de la organización </a:t>
            </a:r>
          </a:p>
          <a:p>
            <a:pPr lvl="1"/>
            <a:r>
              <a:rPr lang="es-CR" sz="2000" dirty="0" smtClean="0"/>
              <a:t>Enunciado del trabajo </a:t>
            </a:r>
          </a:p>
          <a:p>
            <a:pPr lvl="1"/>
            <a:r>
              <a:rPr lang="es-CR" sz="2000" dirty="0" smtClean="0"/>
              <a:t>Acuerdos contractuales o requisito de negocios </a:t>
            </a:r>
          </a:p>
          <a:p>
            <a:pPr lvl="1"/>
            <a:r>
              <a:rPr lang="es-CR" sz="2000" dirty="0" smtClean="0"/>
              <a:t>Caso de negocio</a:t>
            </a:r>
          </a:p>
          <a:p>
            <a:pPr lvl="1"/>
            <a:r>
              <a:rPr lang="es-CR" sz="2200" dirty="0" smtClean="0"/>
              <a:t>Plan estratégico, </a:t>
            </a:r>
          </a:p>
          <a:p>
            <a:pPr lvl="1"/>
            <a:r>
              <a:rPr lang="es-CR" sz="2200" dirty="0" smtClean="0"/>
              <a:t>Estándares de la industria </a:t>
            </a:r>
          </a:p>
          <a:p>
            <a:pPr lvl="1"/>
            <a:r>
              <a:rPr lang="es-CR" sz="2200" dirty="0" smtClean="0"/>
              <a:t>Disparadores del proyecto,  </a:t>
            </a:r>
          </a:p>
          <a:p>
            <a:pPr lvl="1"/>
            <a:r>
              <a:rPr lang="es-CR" sz="2200" dirty="0" smtClean="0"/>
              <a:t>Descripción del producto o servicio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13" y="1196975"/>
            <a:ext cx="5759871" cy="647849"/>
          </a:xfrm>
        </p:spPr>
        <p:txBody>
          <a:bodyPr/>
          <a:lstStyle/>
          <a:p>
            <a:pPr algn="l"/>
            <a:r>
              <a:rPr lang="es-CR" b="1" dirty="0" smtClean="0"/>
              <a:t>Procesos de Iniciación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319885"/>
          </a:xfrm>
        </p:spPr>
        <p:txBody>
          <a:bodyPr/>
          <a:lstStyle/>
          <a:p>
            <a:r>
              <a:rPr lang="es-CR" dirty="0" smtClean="0"/>
              <a:t>Salidas:</a:t>
            </a:r>
          </a:p>
          <a:p>
            <a:pPr lvl="1"/>
            <a:r>
              <a:rPr lang="es-CR" dirty="0" smtClean="0"/>
              <a:t>Acta de constitución </a:t>
            </a:r>
          </a:p>
          <a:p>
            <a:pPr lvl="1"/>
            <a:r>
              <a:rPr lang="es-CR" dirty="0" smtClean="0"/>
              <a:t>Registro de interesados </a:t>
            </a:r>
          </a:p>
          <a:p>
            <a:pPr lvl="1"/>
            <a:r>
              <a:rPr lang="es-CR" dirty="0" smtClean="0"/>
              <a:t>Otras:</a:t>
            </a:r>
          </a:p>
          <a:p>
            <a:pPr lvl="2"/>
            <a:r>
              <a:rPr lang="es-CR" dirty="0" smtClean="0"/>
              <a:t>Objetivos preliminares </a:t>
            </a:r>
          </a:p>
          <a:p>
            <a:pPr lvl="2"/>
            <a:r>
              <a:rPr lang="es-CR" dirty="0" smtClean="0"/>
              <a:t>Director del proyecto asignado, rol y responsabilidad </a:t>
            </a:r>
          </a:p>
          <a:p>
            <a:pPr lvl="2"/>
            <a:r>
              <a:rPr lang="es-CR" dirty="0" smtClean="0"/>
              <a:t>Aprobación formal para avanzar con los procesos de planificación </a:t>
            </a:r>
            <a:endParaRPr lang="es-C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8971</TotalTime>
  <Words>1483</Words>
  <Application>Microsoft Office PowerPoint</Application>
  <PresentationFormat>Presentación en pantalla (4:3)</PresentationFormat>
  <Paragraphs>199</Paragraphs>
  <Slides>37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37</vt:i4>
      </vt:variant>
    </vt:vector>
  </HeadingPairs>
  <TitlesOfParts>
    <vt:vector size="38" baseType="lpstr">
      <vt:lpstr>Tema de Office</vt:lpstr>
      <vt:lpstr>Curso Preparación para el Examen de Grado  PROCESOS </vt:lpstr>
      <vt:lpstr>Grupos de Procesos de Dirección de Proyectos</vt:lpstr>
      <vt:lpstr>Diapositiva 3</vt:lpstr>
      <vt:lpstr>Diapositiva 4</vt:lpstr>
      <vt:lpstr>Diapositiva 5</vt:lpstr>
      <vt:lpstr>Diapositiva 6</vt:lpstr>
      <vt:lpstr>Procesos según grupos de procesos y áreas del conocimiento </vt:lpstr>
      <vt:lpstr>Procesos de Iniciación</vt:lpstr>
      <vt:lpstr>Procesos de Iniciación</vt:lpstr>
      <vt:lpstr>Procesos de Iniciación</vt:lpstr>
      <vt:lpstr>Razones por las cuales los procesos  de iniciación empiezan</vt:lpstr>
      <vt:lpstr>Diapositiva 12</vt:lpstr>
      <vt:lpstr>Grupo de Procesos de Planificación</vt:lpstr>
      <vt:lpstr>¿Cuándo estamos planificando?</vt:lpstr>
      <vt:lpstr>Cosas Importantes Planificación 1</vt:lpstr>
      <vt:lpstr>Cosas Importantes Planificación 2</vt:lpstr>
      <vt:lpstr>Cosas Importantes Planificación 3</vt:lpstr>
      <vt:lpstr>Diapositiva 18</vt:lpstr>
      <vt:lpstr>Grupo de Procesos de Ejecución</vt:lpstr>
      <vt:lpstr>¿Cuándo ejecutamos?</vt:lpstr>
      <vt:lpstr>Cosas Importantes Ejecución 1</vt:lpstr>
      <vt:lpstr>Cosas Importantes Ejecución 2</vt:lpstr>
      <vt:lpstr>Diapositiva 23</vt:lpstr>
      <vt:lpstr>Grupo de Procesos de  Seguimiento y Control</vt:lpstr>
      <vt:lpstr>Cuando podemos entrar en el proceso de seguimiento y control?</vt:lpstr>
      <vt:lpstr>Cosas Importantes  Seguimiento y Control 1</vt:lpstr>
      <vt:lpstr>Cosas Importantes Seguimiento y Control 2</vt:lpstr>
      <vt:lpstr>Diapositiva 28</vt:lpstr>
      <vt:lpstr>Grupo de Procesos de Cierre</vt:lpstr>
      <vt:lpstr>¿Cuándo podemos entrar en el grupo de procesos de cierre?</vt:lpstr>
      <vt:lpstr>Cosas importantes</vt:lpstr>
      <vt:lpstr>PREGUNTAS</vt:lpstr>
      <vt:lpstr>Pregunta</vt:lpstr>
      <vt:lpstr>Pregunta</vt:lpstr>
      <vt:lpstr>Pregunta</vt:lpstr>
      <vt:lpstr>Pregunta</vt:lpstr>
      <vt:lpstr>Pregunta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abustamante</dc:creator>
  <cp:lastModifiedBy>ucr</cp:lastModifiedBy>
  <cp:revision>91</cp:revision>
  <dcterms:created xsi:type="dcterms:W3CDTF">2012-05-28T23:03:22Z</dcterms:created>
  <dcterms:modified xsi:type="dcterms:W3CDTF">2013-09-17T21:11:46Z</dcterms:modified>
</cp:coreProperties>
</file>