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48" r:id="rId2"/>
    <p:sldId id="257" r:id="rId3"/>
    <p:sldId id="339" r:id="rId4"/>
    <p:sldId id="340" r:id="rId5"/>
    <p:sldId id="341" r:id="rId6"/>
    <p:sldId id="342" r:id="rId7"/>
    <p:sldId id="356" r:id="rId8"/>
    <p:sldId id="358" r:id="rId9"/>
    <p:sldId id="359" r:id="rId10"/>
    <p:sldId id="360" r:id="rId11"/>
    <p:sldId id="361" r:id="rId12"/>
    <p:sldId id="344" r:id="rId13"/>
    <p:sldId id="363" r:id="rId14"/>
    <p:sldId id="364" r:id="rId15"/>
    <p:sldId id="371" r:id="rId16"/>
    <p:sldId id="372" r:id="rId17"/>
    <p:sldId id="373" r:id="rId18"/>
    <p:sldId id="345" r:id="rId19"/>
    <p:sldId id="365" r:id="rId20"/>
    <p:sldId id="366" r:id="rId21"/>
    <p:sldId id="375" r:id="rId22"/>
    <p:sldId id="376" r:id="rId23"/>
    <p:sldId id="346" r:id="rId24"/>
    <p:sldId id="367" r:id="rId25"/>
    <p:sldId id="368" r:id="rId26"/>
    <p:sldId id="377" r:id="rId27"/>
    <p:sldId id="378" r:id="rId28"/>
    <p:sldId id="347" r:id="rId29"/>
    <p:sldId id="318" r:id="rId30"/>
    <p:sldId id="369" r:id="rId31"/>
    <p:sldId id="374" r:id="rId32"/>
    <p:sldId id="355" r:id="rId33"/>
    <p:sldId id="350" r:id="rId34"/>
    <p:sldId id="351" r:id="rId35"/>
    <p:sldId id="352" r:id="rId36"/>
    <p:sldId id="353" r:id="rId37"/>
    <p:sldId id="354" r:id="rId38"/>
  </p:sldIdLst>
  <p:sldSz cx="9144000" cy="6858000" type="screen4x3"/>
  <p:notesSz cx="6858000" cy="9144000"/>
  <p:defaultTextStyle>
    <a:defPPr>
      <a:defRPr lang="es-C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47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3A164E1C-E4DE-4207-ADDC-A572CBC25A03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5520F292-62BB-4B1A-89BF-1D87527CF7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96366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A2AF605E-4559-4222-AE4D-185839B9DD22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C42A5EF-88D2-4BB1-9AA8-79FAEC81437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5309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6BB536-BD3C-48F1-BAFF-720966952596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1BA6EE7-58D1-4645-98F7-B3366F519537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E04905-690D-45C8-8267-1110C984D345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AD35C7-3E0A-4F30-AD4A-9C0ADD0D3F99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A4DB57-1261-470B-86F2-47F3DF669194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84DF6D-9A2A-4236-A6FD-9D4BF1E77C84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77C0D6-AE3D-4D74-B4F1-ECDF633981F9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4B0BDC8-79A2-47ED-8036-77131371C906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0F0422D-8D63-4EF5-8E91-0A853EAB5CE1}" type="datetime1">
              <a:rPr lang="es-CR"/>
              <a:pPr>
                <a:defRPr/>
              </a:pPr>
              <a:t>17/09/2013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AA297-5375-4E0D-A6F9-DFDD74D8DB11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E34518E-9308-401C-94B8-3E3825A28DDE}" type="datetime1">
              <a:rPr lang="es-CR"/>
              <a:pPr>
                <a:defRPr/>
              </a:pPr>
              <a:t>17/09/2013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97387-6508-4C4A-99FE-ECF690FC5122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0E7D5FAA-EFFC-4F8D-A716-3A7397DA3A98}" type="datetime1">
              <a:rPr lang="es-CR"/>
              <a:pPr>
                <a:defRPr/>
              </a:pPr>
              <a:t>17/09/2013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F4B40-A502-4EE2-95C0-79C544AEEE7B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B143562-56B2-4302-A50E-594B42448043}" type="datetime1">
              <a:rPr lang="es-CR"/>
              <a:pPr>
                <a:defRPr/>
              </a:pPr>
              <a:t>17/09/2013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3B602-D631-4A9A-8FF1-43D6CA2B940A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C684E43-9480-41F4-A24D-623A7F02D930}" type="datetime1">
              <a:rPr lang="es-CR"/>
              <a:pPr>
                <a:defRPr/>
              </a:pPr>
              <a:t>17/09/2013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41033-6EF6-4FA1-A04C-0EA27CC570F0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C4D543E-1774-4ED3-99BE-9A452114A248}" type="datetime1">
              <a:rPr lang="es-CR"/>
              <a:pPr>
                <a:defRPr/>
              </a:pPr>
              <a:t>17/09/2013</a:t>
            </a:fld>
            <a:endParaRPr 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5D049-BFDB-4DC0-8B50-D8B6828BD51C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9CB8080-8280-42CC-B54A-94B4C77B130C}" type="datetime1">
              <a:rPr lang="es-CR"/>
              <a:pPr>
                <a:defRPr/>
              </a:pPr>
              <a:t>17/09/2013</a:t>
            </a:fld>
            <a:endParaRPr lang="es-C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A579D-771B-466E-835A-44ED9030DA89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DBC21BF-18AA-44F7-AE24-D641DBF64F65}" type="datetime1">
              <a:rPr lang="es-CR"/>
              <a:pPr>
                <a:defRPr/>
              </a:pPr>
              <a:t>17/09/2013</a:t>
            </a:fld>
            <a:endParaRPr lang="es-C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23E60-17FF-426D-8DFC-83795A74C976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C1B9204-A525-4A94-9FAA-7F6369F5C985}" type="datetime1">
              <a:rPr lang="es-CR"/>
              <a:pPr>
                <a:defRPr/>
              </a:pPr>
              <a:t>17/09/2013</a:t>
            </a:fld>
            <a:endParaRPr lang="es-C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EA88-FADF-4FC2-B3C4-B60E7C31B44F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633C26D-7960-4F88-AF96-45E3A0CBD077}" type="datetime1">
              <a:rPr lang="es-CR"/>
              <a:pPr>
                <a:defRPr/>
              </a:pPr>
              <a:t>17/09/2013</a:t>
            </a:fld>
            <a:endParaRPr 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083D3-DB0F-41BC-AC7B-D1ED19CD6E4D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8179D59F-2919-44ED-897B-DF4B623DEAD0}" type="datetime1">
              <a:rPr lang="es-CR"/>
              <a:pPr>
                <a:defRPr/>
              </a:pPr>
              <a:t>17/09/2013</a:t>
            </a:fld>
            <a:endParaRPr 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ED885-664E-4DE6-AF84-8E13A328B872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68313" y="1196975"/>
            <a:ext cx="8229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2317750"/>
            <a:ext cx="82296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smtClean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B25DED5-7E5F-407C-ABB7-EE0ED9E15EEA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67544" y="1916832"/>
            <a:ext cx="8054975" cy="362257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CR" sz="5100" dirty="0" smtClean="0">
                <a:ea typeface="ＭＳ Ｐゴシック" pitchFamily="34" charset="-128"/>
              </a:rPr>
              <a:t>Curso Preparación para el Examen de Grado</a:t>
            </a:r>
            <a:br>
              <a:rPr lang="es-CR" sz="5100" dirty="0" smtClean="0">
                <a:ea typeface="ＭＳ Ｐゴシック" pitchFamily="34" charset="-128"/>
              </a:rPr>
            </a:br>
            <a:r>
              <a:rPr lang="es-CR" sz="5100" dirty="0" smtClean="0">
                <a:ea typeface="ＭＳ Ｐゴシック" pitchFamily="34" charset="-128"/>
              </a:rPr>
              <a:t/>
            </a:r>
            <a:br>
              <a:rPr lang="es-CR" sz="5100" dirty="0" smtClean="0">
                <a:ea typeface="ＭＳ Ｐゴシック" pitchFamily="34" charset="-128"/>
              </a:rPr>
            </a:br>
            <a:r>
              <a:rPr lang="es-CR" sz="5100" dirty="0" smtClean="0">
                <a:ea typeface="ＭＳ Ｐゴシック" pitchFamily="34" charset="-128"/>
              </a:rPr>
              <a:t>PROCESOS</a:t>
            </a:r>
            <a:br>
              <a:rPr lang="es-CR" sz="5100" dirty="0" smtClean="0">
                <a:ea typeface="ＭＳ Ｐゴシック" pitchFamily="34" charset="-128"/>
              </a:rPr>
            </a:br>
            <a:endParaRPr lang="es-CR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556792"/>
            <a:ext cx="5471839" cy="647849"/>
          </a:xfrm>
        </p:spPr>
        <p:txBody>
          <a:bodyPr/>
          <a:lstStyle/>
          <a:p>
            <a:pPr algn="l"/>
            <a:r>
              <a:rPr lang="es-CR" b="1" dirty="0" smtClean="0"/>
              <a:t>Procesos de Iniciación</a:t>
            </a:r>
            <a:endParaRPr lang="es-CR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395536" y="2492896"/>
            <a:ext cx="4040188" cy="3951288"/>
          </a:xfrm>
        </p:spPr>
        <p:txBody>
          <a:bodyPr/>
          <a:lstStyle/>
          <a:p>
            <a:r>
              <a:rPr lang="es-CR" dirty="0" smtClean="0"/>
              <a:t>Dividir el proyecto en fases.</a:t>
            </a:r>
          </a:p>
          <a:p>
            <a:r>
              <a:rPr lang="es-CR" dirty="0" smtClean="0"/>
              <a:t>Convertir expectativas en requisito de alto nivel.</a:t>
            </a:r>
          </a:p>
          <a:p>
            <a:r>
              <a:rPr lang="es-CR" dirty="0" smtClean="0"/>
              <a:t>Asegurarse que el alcance este finalizado y sea practico.</a:t>
            </a:r>
          </a:p>
          <a:p>
            <a:r>
              <a:rPr lang="es-CR" dirty="0" smtClean="0"/>
              <a:t>Conocer la organización.</a:t>
            </a:r>
          </a:p>
          <a:p>
            <a:endParaRPr lang="es-CR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>
          <a:xfrm>
            <a:off x="4644008" y="2492896"/>
            <a:ext cx="4041775" cy="3951288"/>
          </a:xfrm>
        </p:spPr>
        <p:txBody>
          <a:bodyPr/>
          <a:lstStyle/>
          <a:p>
            <a:r>
              <a:rPr lang="es-CR" dirty="0" smtClean="0"/>
              <a:t>Determinar hitos importantes.</a:t>
            </a:r>
          </a:p>
          <a:p>
            <a:r>
              <a:rPr lang="es-CR" dirty="0" smtClean="0"/>
              <a:t>Determinar la organización inicial del proyecto.</a:t>
            </a:r>
          </a:p>
          <a:p>
            <a:r>
              <a:rPr lang="es-CR" dirty="0" smtClean="0"/>
              <a:t>Determinar qué creara el éxito del proyecto.</a:t>
            </a:r>
          </a:p>
          <a:p>
            <a:r>
              <a:rPr lang="es-CR" dirty="0" smtClean="0"/>
              <a:t>Etc.</a:t>
            </a:r>
            <a:endParaRPr lang="es-C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1113" y="1700213"/>
            <a:ext cx="9155113" cy="1039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 err="1" smtClean="0">
                <a:ea typeface="ＭＳ Ｐゴシック" pitchFamily="34" charset="-128"/>
              </a:rPr>
              <a:t>Razones</a:t>
            </a:r>
            <a:r>
              <a:rPr lang="en-US" sz="3600" dirty="0" smtClean="0">
                <a:ea typeface="ＭＳ Ｐゴシック" pitchFamily="34" charset="-128"/>
              </a:rPr>
              <a:t> </a:t>
            </a:r>
            <a:r>
              <a:rPr lang="en-US" sz="3600" dirty="0" err="1" smtClean="0">
                <a:ea typeface="ＭＳ Ｐゴシック" pitchFamily="34" charset="-128"/>
              </a:rPr>
              <a:t>por</a:t>
            </a:r>
            <a:r>
              <a:rPr lang="en-US" sz="3600" dirty="0" smtClean="0">
                <a:ea typeface="ＭＳ Ｐゴシック" pitchFamily="34" charset="-128"/>
              </a:rPr>
              <a:t> </a:t>
            </a:r>
            <a:r>
              <a:rPr lang="en-US" sz="3600" dirty="0" err="1" smtClean="0">
                <a:ea typeface="ＭＳ Ｐゴシック" pitchFamily="34" charset="-128"/>
              </a:rPr>
              <a:t>las</a:t>
            </a:r>
            <a:r>
              <a:rPr lang="en-US" sz="3600" dirty="0" smtClean="0">
                <a:ea typeface="ＭＳ Ｐゴシック" pitchFamily="34" charset="-128"/>
              </a:rPr>
              <a:t> </a:t>
            </a:r>
            <a:r>
              <a:rPr lang="en-US" sz="3600" dirty="0" err="1" smtClean="0">
                <a:ea typeface="ＭＳ Ｐゴシック" pitchFamily="34" charset="-128"/>
              </a:rPr>
              <a:t>cuales</a:t>
            </a:r>
            <a:r>
              <a:rPr lang="en-US" sz="3600" dirty="0" smtClean="0">
                <a:ea typeface="ＭＳ Ｐゴシック" pitchFamily="34" charset="-128"/>
              </a:rPr>
              <a:t> los </a:t>
            </a:r>
            <a:r>
              <a:rPr lang="en-US" sz="3600" dirty="0" err="1" smtClean="0">
                <a:ea typeface="ＭＳ Ｐゴシック" pitchFamily="34" charset="-128"/>
              </a:rPr>
              <a:t>procesos</a:t>
            </a:r>
            <a:r>
              <a:rPr lang="en-US" sz="3600" dirty="0" smtClean="0">
                <a:ea typeface="ＭＳ Ｐゴシック" pitchFamily="34" charset="-128"/>
              </a:rPr>
              <a:t> </a:t>
            </a:r>
            <a:br>
              <a:rPr lang="en-US" sz="3600" dirty="0" smtClean="0">
                <a:ea typeface="ＭＳ Ｐゴシック" pitchFamily="34" charset="-128"/>
              </a:rPr>
            </a:br>
            <a:r>
              <a:rPr lang="en-US" sz="3600" dirty="0" smtClean="0">
                <a:ea typeface="ＭＳ Ｐゴシック" pitchFamily="34" charset="-128"/>
              </a:rPr>
              <a:t>de </a:t>
            </a:r>
            <a:r>
              <a:rPr lang="en-US" sz="3600" dirty="0" err="1" smtClean="0">
                <a:ea typeface="ＭＳ Ｐゴシック" pitchFamily="34" charset="-128"/>
              </a:rPr>
              <a:t>iniciación</a:t>
            </a:r>
            <a:r>
              <a:rPr lang="en-US" sz="3600" dirty="0" smtClean="0">
                <a:ea typeface="ＭＳ Ｐゴシック" pitchFamily="34" charset="-128"/>
              </a:rPr>
              <a:t> </a:t>
            </a:r>
            <a:r>
              <a:rPr lang="en-US" sz="3600" dirty="0" err="1" smtClean="0">
                <a:ea typeface="ＭＳ Ｐゴシック" pitchFamily="34" charset="-128"/>
              </a:rPr>
              <a:t>empiezan</a:t>
            </a:r>
            <a:endParaRPr lang="en-US" sz="3600" dirty="0" smtClean="0">
              <a:ea typeface="ＭＳ Ｐゴシック" pitchFamily="34" charset="-128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1175" y="2922588"/>
            <a:ext cx="8229600" cy="3298825"/>
          </a:xfrm>
        </p:spPr>
        <p:txBody>
          <a:bodyPr/>
          <a:lstStyle/>
          <a:p>
            <a:pPr eaLnBrk="1" hangingPunct="1"/>
            <a:r>
              <a:rPr lang="en-US" dirty="0" err="1" smtClean="0">
                <a:ea typeface="ＭＳ Ｐゴシック" pitchFamily="34" charset="-128"/>
              </a:rPr>
              <a:t>Necesidades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negocios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  <a:p>
            <a:pPr eaLnBrk="1" hangingPunct="1"/>
            <a:r>
              <a:rPr lang="en-US" dirty="0" err="1" smtClean="0">
                <a:ea typeface="ＭＳ Ｐゴシック" pitchFamily="34" charset="-128"/>
              </a:rPr>
              <a:t>Inicia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una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nueva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fase</a:t>
            </a:r>
            <a:r>
              <a:rPr lang="en-US" dirty="0" smtClean="0">
                <a:ea typeface="ＭＳ Ｐゴシック" pitchFamily="34" charset="-128"/>
              </a:rPr>
              <a:t> de un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  <a:p>
            <a:pPr algn="just" eaLnBrk="1" hangingPunct="1"/>
            <a:r>
              <a:rPr lang="en-US" dirty="0" smtClean="0">
                <a:ea typeface="ＭＳ Ｐゴシック" pitchFamily="34" charset="-128"/>
              </a:rPr>
              <a:t>El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tiene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tantos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problemas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que</a:t>
            </a:r>
            <a:r>
              <a:rPr lang="en-US" dirty="0" smtClean="0">
                <a:ea typeface="ＭＳ Ｐゴシック" pitchFamily="34" charset="-128"/>
              </a:rPr>
              <a:t> se </a:t>
            </a:r>
            <a:r>
              <a:rPr lang="en-US" dirty="0" err="1" smtClean="0">
                <a:ea typeface="ＭＳ Ｐゴシック" pitchFamily="34" charset="-128"/>
              </a:rPr>
              <a:t>reevalúa</a:t>
            </a:r>
            <a:r>
              <a:rPr lang="en-US" dirty="0" smtClean="0">
                <a:ea typeface="ＭＳ Ｐゴシック" pitchFamily="34" charset="-128"/>
              </a:rPr>
              <a:t> la </a:t>
            </a:r>
            <a:r>
              <a:rPr lang="en-US" dirty="0" err="1" smtClean="0">
                <a:ea typeface="ＭＳ Ｐゴシック" pitchFamily="34" charset="-128"/>
              </a:rPr>
              <a:t>necesidad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negocio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791580" y="1200479"/>
            <a:ext cx="5688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R" sz="2800" b="1" dirty="0">
                <a:latin typeface="+mj-lt"/>
              </a:rPr>
              <a:t>Procesos de </a:t>
            </a:r>
            <a:r>
              <a:rPr lang="es-CR" sz="2800" b="1" dirty="0" smtClean="0">
                <a:latin typeface="+mj-lt"/>
              </a:rPr>
              <a:t>Planificación</a:t>
            </a:r>
            <a:endParaRPr lang="es-CR" sz="2800" dirty="0"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700808"/>
            <a:ext cx="6480720" cy="504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109970"/>
            <a:ext cx="15970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 idx="4294967295"/>
          </p:nvPr>
        </p:nvSpPr>
        <p:spPr>
          <a:xfrm>
            <a:off x="179512" y="1412776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ea typeface="ＭＳ Ｐゴシック" pitchFamily="34" charset="-128"/>
              </a:rPr>
              <a:t>Grupo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Procesos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Planificación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4294967295"/>
          </p:nvPr>
        </p:nvSpPr>
        <p:spPr>
          <a:xfrm>
            <a:off x="467544" y="2564904"/>
            <a:ext cx="8229600" cy="3990975"/>
          </a:xfrm>
        </p:spPr>
        <p:txBody>
          <a:bodyPr/>
          <a:lstStyle/>
          <a:p>
            <a:pPr algn="just" eaLnBrk="1" hangingPunct="1"/>
            <a:r>
              <a:rPr lang="en-US" sz="2400" dirty="0" smtClean="0">
                <a:ea typeface="ＭＳ Ｐゴシック" pitchFamily="34" charset="-128"/>
              </a:rPr>
              <a:t>La </a:t>
            </a:r>
            <a:r>
              <a:rPr lang="en-US" sz="2400" dirty="0" err="1" smtClean="0">
                <a:ea typeface="ＭＳ Ｐゴシック" pitchFamily="34" charset="-128"/>
              </a:rPr>
              <a:t>planificación</a:t>
            </a:r>
            <a:r>
              <a:rPr lang="en-US" sz="2400" dirty="0" smtClean="0">
                <a:ea typeface="ＭＳ Ｐゴシック" pitchFamily="34" charset="-128"/>
              </a:rPr>
              <a:t> del </a:t>
            </a:r>
            <a:r>
              <a:rPr lang="en-US" sz="2400" dirty="0" err="1" smtClean="0">
                <a:ea typeface="ＭＳ Ｐゴシック" pitchFamily="34" charset="-128"/>
              </a:rPr>
              <a:t>proyecto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determina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si</a:t>
            </a:r>
            <a:r>
              <a:rPr lang="en-US" sz="2400" dirty="0" smtClean="0">
                <a:ea typeface="ＭＳ Ｐゴシック" pitchFamily="34" charset="-128"/>
              </a:rPr>
              <a:t> los </a:t>
            </a:r>
            <a:r>
              <a:rPr lang="en-US" sz="2400" dirty="0" err="1" smtClean="0">
                <a:ea typeface="ＭＳ Ｐゴシック" pitchFamily="34" charset="-128"/>
              </a:rPr>
              <a:t>objetivos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tal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como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han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sido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establecidos</a:t>
            </a:r>
            <a:r>
              <a:rPr lang="en-US" sz="2400" dirty="0" smtClean="0">
                <a:ea typeface="ＭＳ Ｐゴシック" pitchFamily="34" charset="-128"/>
              </a:rPr>
              <a:t> en el </a:t>
            </a:r>
            <a:r>
              <a:rPr lang="en-US" sz="2400" dirty="0" err="1" smtClean="0">
                <a:ea typeface="ＭＳ Ｐゴシック" pitchFamily="34" charset="-128"/>
              </a:rPr>
              <a:t>acta</a:t>
            </a:r>
            <a:r>
              <a:rPr lang="en-US" sz="2400" dirty="0" smtClean="0">
                <a:ea typeface="ＭＳ Ｐゴシック" pitchFamily="34" charset="-128"/>
              </a:rPr>
              <a:t> de </a:t>
            </a:r>
            <a:r>
              <a:rPr lang="en-US" sz="2400" dirty="0" err="1" smtClean="0">
                <a:ea typeface="ＭＳ Ｐゴシック" pitchFamily="34" charset="-128"/>
              </a:rPr>
              <a:t>constitución</a:t>
            </a:r>
            <a:r>
              <a:rPr lang="en-US" sz="2400" dirty="0" smtClean="0">
                <a:ea typeface="ＭＳ Ｐゴシック" pitchFamily="34" charset="-128"/>
              </a:rPr>
              <a:t>  </a:t>
            </a:r>
            <a:r>
              <a:rPr lang="en-US" sz="2400" dirty="0" err="1" smtClean="0">
                <a:ea typeface="ＭＳ Ｐゴシック" pitchFamily="34" charset="-128"/>
              </a:rPr>
              <a:t>pueden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ser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logrados</a:t>
            </a:r>
            <a:r>
              <a:rPr lang="en-US" sz="2400" dirty="0" smtClean="0">
                <a:ea typeface="ＭＳ Ｐゴシック" pitchFamily="34" charset="-128"/>
              </a:rPr>
              <a:t>, al </a:t>
            </a:r>
            <a:r>
              <a:rPr lang="en-US" sz="2400" dirty="0" err="1" smtClean="0">
                <a:ea typeface="ＭＳ Ｐゴシック" pitchFamily="34" charset="-128"/>
              </a:rPr>
              <a:t>igual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que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determina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como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será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realizado</a:t>
            </a:r>
            <a:r>
              <a:rPr lang="en-US" sz="2400" dirty="0" smtClean="0">
                <a:ea typeface="ＭＳ Ｐゴシック" pitchFamily="34" charset="-128"/>
              </a:rPr>
              <a:t> el </a:t>
            </a:r>
            <a:r>
              <a:rPr lang="en-US" sz="2400" dirty="0" err="1" smtClean="0">
                <a:ea typeface="ＭＳ Ｐゴシック" pitchFamily="34" charset="-128"/>
              </a:rPr>
              <a:t>proyecto</a:t>
            </a:r>
            <a:r>
              <a:rPr lang="en-US" sz="2400" dirty="0" smtClean="0">
                <a:ea typeface="ＭＳ Ｐゴシック" pitchFamily="34" charset="-128"/>
              </a:rPr>
              <a:t> y </a:t>
            </a:r>
            <a:r>
              <a:rPr lang="en-US" sz="2400" dirty="0" err="1" smtClean="0">
                <a:ea typeface="ＭＳ Ｐゴシック" pitchFamily="34" charset="-128"/>
              </a:rPr>
              <a:t>atiende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todos</a:t>
            </a:r>
            <a:r>
              <a:rPr lang="en-US" sz="2400" dirty="0" smtClean="0">
                <a:ea typeface="ＭＳ Ｐゴシック" pitchFamily="34" charset="-128"/>
              </a:rPr>
              <a:t> los </a:t>
            </a:r>
            <a:r>
              <a:rPr lang="en-US" sz="2400" dirty="0" err="1" smtClean="0">
                <a:ea typeface="ＭＳ Ｐゴシック" pitchFamily="34" charset="-128"/>
              </a:rPr>
              <a:t>procesos</a:t>
            </a:r>
            <a:r>
              <a:rPr lang="en-US" sz="2400" dirty="0" smtClean="0">
                <a:ea typeface="ＭＳ Ｐゴシック" pitchFamily="34" charset="-128"/>
              </a:rPr>
              <a:t> de </a:t>
            </a:r>
            <a:r>
              <a:rPr lang="en-US" sz="2400" dirty="0" err="1" smtClean="0">
                <a:ea typeface="ＭＳ Ｐゴシック" pitchFamily="34" charset="-128"/>
              </a:rPr>
              <a:t>dirección</a:t>
            </a:r>
            <a:r>
              <a:rPr lang="en-US" sz="2400" dirty="0" smtClean="0">
                <a:ea typeface="ＭＳ Ｐゴシック" pitchFamily="34" charset="-128"/>
              </a:rPr>
              <a:t> de </a:t>
            </a:r>
            <a:r>
              <a:rPr lang="en-US" sz="2400" dirty="0" err="1" smtClean="0">
                <a:ea typeface="ＭＳ Ｐゴシック" pitchFamily="34" charset="-128"/>
              </a:rPr>
              <a:t>proyectos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necesarios</a:t>
            </a:r>
            <a:r>
              <a:rPr lang="en-US" sz="2400" dirty="0" smtClean="0">
                <a:ea typeface="ＭＳ Ｐゴシック" pitchFamily="34" charset="-128"/>
              </a:rPr>
              <a:t> y </a:t>
            </a:r>
            <a:r>
              <a:rPr lang="en-US" sz="2400" dirty="0" err="1" smtClean="0">
                <a:ea typeface="ＭＳ Ｐゴシック" pitchFamily="34" charset="-128"/>
              </a:rPr>
              <a:t>áreas</a:t>
            </a:r>
            <a:r>
              <a:rPr lang="en-US" sz="2400" dirty="0" smtClean="0">
                <a:ea typeface="ＭＳ Ｐゴシック" pitchFamily="34" charset="-128"/>
              </a:rPr>
              <a:t> del </a:t>
            </a:r>
            <a:r>
              <a:rPr lang="en-US" sz="2400" dirty="0" err="1" smtClean="0">
                <a:ea typeface="ＭＳ Ｐゴシック" pitchFamily="34" charset="-128"/>
              </a:rPr>
              <a:t>conocimiento</a:t>
            </a:r>
            <a:r>
              <a:rPr lang="en-US" sz="2400" dirty="0" smtClean="0">
                <a:ea typeface="ＭＳ Ｐゴシック" pitchFamily="34" charset="-128"/>
              </a:rPr>
              <a:t>. </a:t>
            </a:r>
          </a:p>
          <a:p>
            <a:pPr algn="just" eaLnBrk="1" hangingPunct="1"/>
            <a:r>
              <a:rPr lang="en-US" sz="2400" dirty="0" smtClean="0">
                <a:ea typeface="ＭＳ Ｐゴシック" pitchFamily="34" charset="-128"/>
              </a:rPr>
              <a:t>El director de </a:t>
            </a:r>
            <a:r>
              <a:rPr lang="en-US" sz="2400" dirty="0" err="1" smtClean="0">
                <a:ea typeface="ＭＳ Ｐゴシック" pitchFamily="34" charset="-128"/>
              </a:rPr>
              <a:t>proyecto</a:t>
            </a:r>
            <a:r>
              <a:rPr lang="en-US" sz="2400" dirty="0" smtClean="0">
                <a:ea typeface="ＭＳ Ｐゴシック" pitchFamily="34" charset="-128"/>
              </a:rPr>
              <a:t> y </a:t>
            </a:r>
            <a:r>
              <a:rPr lang="en-US" sz="2400" dirty="0" err="1" smtClean="0">
                <a:ea typeface="ＭＳ Ｐゴシック" pitchFamily="34" charset="-128"/>
              </a:rPr>
              <a:t>su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equipo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determinarán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cuales</a:t>
            </a:r>
            <a:r>
              <a:rPr lang="en-US" sz="2400" dirty="0" smtClean="0">
                <a:ea typeface="ＭＳ Ｐゴシック" pitchFamily="34" charset="-128"/>
              </a:rPr>
              <a:t> de los </a:t>
            </a:r>
            <a:r>
              <a:rPr lang="en-US" sz="2400" dirty="0" err="1" smtClean="0">
                <a:ea typeface="ＭＳ Ｐゴシック" pitchFamily="34" charset="-128"/>
              </a:rPr>
              <a:t>procesos</a:t>
            </a:r>
            <a:r>
              <a:rPr lang="en-US" sz="2400" dirty="0" smtClean="0">
                <a:ea typeface="ＭＳ Ｐゴシック" pitchFamily="34" charset="-128"/>
              </a:rPr>
              <a:t> del PMBOK son </a:t>
            </a:r>
            <a:r>
              <a:rPr lang="en-US" sz="2400" dirty="0" err="1" smtClean="0">
                <a:ea typeface="ＭＳ Ｐゴシック" pitchFamily="34" charset="-128"/>
              </a:rPr>
              <a:t>apropiados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para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las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necesidades</a:t>
            </a:r>
            <a:r>
              <a:rPr lang="en-US" sz="2400" dirty="0" smtClean="0">
                <a:ea typeface="ＭＳ Ｐゴシック" pitchFamily="34" charset="-128"/>
              </a:rPr>
              <a:t> del </a:t>
            </a:r>
            <a:r>
              <a:rPr lang="en-US" sz="2400" dirty="0" err="1" smtClean="0">
                <a:ea typeface="ＭＳ Ｐゴシック" pitchFamily="34" charset="-128"/>
              </a:rPr>
              <a:t>proyecto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para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evitar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malgastar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recursos</a:t>
            </a:r>
            <a:r>
              <a:rPr lang="en-US" sz="2400" dirty="0" smtClean="0">
                <a:ea typeface="ＭＳ Ｐゴシック" pitchFamily="34" charset="-128"/>
              </a:rPr>
              <a:t> del </a:t>
            </a:r>
            <a:r>
              <a:rPr lang="en-US" sz="2400" dirty="0" err="1" smtClean="0">
                <a:ea typeface="ＭＳ Ｐゴシック" pitchFamily="34" charset="-128"/>
              </a:rPr>
              <a:t>proyecto</a:t>
            </a:r>
            <a:r>
              <a:rPr lang="en-US" sz="2400" dirty="0" smtClean="0">
                <a:ea typeface="ＭＳ Ｐゴシック" pitchFamily="34" charset="-128"/>
              </a:rPr>
              <a:t>  en </a:t>
            </a:r>
            <a:r>
              <a:rPr lang="en-US" sz="2400" dirty="0" err="1" smtClean="0">
                <a:ea typeface="ＭＳ Ｐゴシック" pitchFamily="34" charset="-128"/>
              </a:rPr>
              <a:t>actividades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que</a:t>
            </a:r>
            <a:r>
              <a:rPr lang="en-US" sz="2400" dirty="0" smtClean="0">
                <a:ea typeface="ＭＳ Ｐゴシック" pitchFamily="34" charset="-128"/>
              </a:rPr>
              <a:t> no son </a:t>
            </a:r>
            <a:r>
              <a:rPr lang="en-US" sz="2400" dirty="0" err="1" smtClean="0">
                <a:ea typeface="ＭＳ Ｐゴシック" pitchFamily="34" charset="-128"/>
              </a:rPr>
              <a:t>relevantes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para</a:t>
            </a:r>
            <a:r>
              <a:rPr lang="en-US" sz="2400" dirty="0" smtClean="0">
                <a:ea typeface="ＭＳ Ｐゴシック" pitchFamily="34" charset="-128"/>
              </a:rPr>
              <a:t> un </a:t>
            </a:r>
            <a:r>
              <a:rPr lang="en-US" sz="2400" dirty="0" err="1" smtClean="0">
                <a:ea typeface="ＭＳ Ｐゴシック" pitchFamily="34" charset="-128"/>
              </a:rPr>
              <a:t>proyecto</a:t>
            </a:r>
            <a:r>
              <a:rPr lang="en-US" sz="2400" dirty="0" smtClean="0">
                <a:ea typeface="ＭＳ Ｐゴシック" pitchFamily="34" charset="-128"/>
              </a:rPr>
              <a:t> en particular.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>
          <a:xfrm>
            <a:off x="179512" y="155679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¿</a:t>
            </a:r>
            <a:r>
              <a:rPr lang="en-US" dirty="0" err="1" smtClean="0">
                <a:ea typeface="ＭＳ Ｐゴシック" pitchFamily="34" charset="-128"/>
              </a:rPr>
              <a:t>Cuándo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estamos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planificando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</p:txBody>
      </p:sp>
      <p:sp>
        <p:nvSpPr>
          <p:cNvPr id="27653" name="Content Placeholder 2"/>
          <p:cNvSpPr txBox="1">
            <a:spLocks/>
          </p:cNvSpPr>
          <p:nvPr/>
        </p:nvSpPr>
        <p:spPr bwMode="auto">
          <a:xfrm>
            <a:off x="469766" y="3573016"/>
            <a:ext cx="8229600" cy="199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600" dirty="0" err="1">
                <a:latin typeface="Calibri" pitchFamily="34" charset="0"/>
              </a:rPr>
              <a:t>Cuando</a:t>
            </a:r>
            <a:r>
              <a:rPr lang="en-US" sz="2600" dirty="0">
                <a:latin typeface="Calibri" pitchFamily="34" charset="0"/>
              </a:rPr>
              <a:t> el </a:t>
            </a:r>
            <a:r>
              <a:rPr lang="en-US" sz="2600" dirty="0" err="1">
                <a:latin typeface="Calibri" pitchFamily="34" charset="0"/>
              </a:rPr>
              <a:t>grupo</a:t>
            </a:r>
            <a:r>
              <a:rPr lang="en-US" sz="2600" dirty="0">
                <a:latin typeface="Calibri" pitchFamily="34" charset="0"/>
              </a:rPr>
              <a:t> de </a:t>
            </a:r>
            <a:r>
              <a:rPr lang="en-US" sz="2600" dirty="0" err="1">
                <a:latin typeface="Calibri" pitchFamily="34" charset="0"/>
              </a:rPr>
              <a:t>procesos</a:t>
            </a:r>
            <a:r>
              <a:rPr lang="en-US" sz="2600" dirty="0">
                <a:latin typeface="Calibri" pitchFamily="34" charset="0"/>
              </a:rPr>
              <a:t> de </a:t>
            </a:r>
            <a:r>
              <a:rPr lang="en-US" sz="2600" dirty="0" err="1">
                <a:latin typeface="Calibri" pitchFamily="34" charset="0"/>
              </a:rPr>
              <a:t>iniciación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es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completado</a:t>
            </a:r>
            <a:r>
              <a:rPr lang="en-US" sz="2600" dirty="0">
                <a:latin typeface="Calibri" pitchFamily="34" charset="0"/>
              </a:rPr>
              <a:t>.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600" dirty="0" err="1">
                <a:latin typeface="Calibri" pitchFamily="34" charset="0"/>
              </a:rPr>
              <a:t>Cuando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cambios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aprobados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requieren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que</a:t>
            </a:r>
            <a:r>
              <a:rPr lang="en-US" sz="2600" dirty="0">
                <a:latin typeface="Calibri" pitchFamily="34" charset="0"/>
              </a:rPr>
              <a:t> se re-</a:t>
            </a:r>
            <a:r>
              <a:rPr lang="en-US" sz="2600" dirty="0" err="1">
                <a:latin typeface="Calibri" pitchFamily="34" charset="0"/>
              </a:rPr>
              <a:t>planee</a:t>
            </a:r>
            <a:r>
              <a:rPr lang="en-US" sz="26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600" smtClean="0">
                <a:ea typeface="ＭＳ Ｐゴシック" pitchFamily="34" charset="-128"/>
              </a:rPr>
              <a:t>Cosas Importantes Planificación 1</a:t>
            </a:r>
          </a:p>
        </p:txBody>
      </p:sp>
      <p:sp>
        <p:nvSpPr>
          <p:cNvPr id="36868" name="Content Placeholder 2"/>
          <p:cNvSpPr txBox="1">
            <a:spLocks/>
          </p:cNvSpPr>
          <p:nvPr/>
        </p:nvSpPr>
        <p:spPr bwMode="auto">
          <a:xfrm>
            <a:off x="457200" y="2317750"/>
            <a:ext cx="68516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Determinar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como</a:t>
            </a:r>
            <a:r>
              <a:rPr lang="en-US" sz="2000" dirty="0">
                <a:latin typeface="Calibri" pitchFamily="34" charset="0"/>
              </a:rPr>
              <a:t> se </a:t>
            </a:r>
            <a:r>
              <a:rPr lang="en-US" sz="2000" dirty="0" err="1">
                <a:latin typeface="Calibri" pitchFamily="34" charset="0"/>
              </a:rPr>
              <a:t>planificará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n-US" sz="2000" dirty="0" err="1">
                <a:latin typeface="Calibri" pitchFamily="34" charset="0"/>
              </a:rPr>
              <a:t>según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cada</a:t>
            </a:r>
            <a:r>
              <a:rPr lang="en-US" sz="2000" dirty="0">
                <a:latin typeface="Calibri" pitchFamily="34" charset="0"/>
              </a:rPr>
              <a:t> plan de </a:t>
            </a:r>
            <a:r>
              <a:rPr lang="en-US" sz="2000" dirty="0" err="1">
                <a:latin typeface="Calibri" pitchFamily="34" charset="0"/>
              </a:rPr>
              <a:t>gestión</a:t>
            </a:r>
            <a:r>
              <a:rPr lang="en-US" sz="2000" dirty="0">
                <a:latin typeface="Calibri" pitchFamily="34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Finalizar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requerimientos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Crear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declaración</a:t>
            </a:r>
            <a:r>
              <a:rPr lang="en-US" sz="2000" dirty="0">
                <a:latin typeface="Calibri" pitchFamily="34" charset="0"/>
              </a:rPr>
              <a:t> del </a:t>
            </a:r>
            <a:r>
              <a:rPr lang="en-US" sz="2000" dirty="0" err="1">
                <a:latin typeface="Calibri" pitchFamily="34" charset="0"/>
              </a:rPr>
              <a:t>alcance</a:t>
            </a:r>
            <a:r>
              <a:rPr lang="en-US" sz="2000" dirty="0">
                <a:latin typeface="Calibri" pitchFamily="34" charset="0"/>
              </a:rPr>
              <a:t> del </a:t>
            </a:r>
            <a:r>
              <a:rPr lang="en-US" sz="2000" dirty="0" err="1">
                <a:latin typeface="Calibri" pitchFamily="34" charset="0"/>
              </a:rPr>
              <a:t>trabajo</a:t>
            </a:r>
            <a:r>
              <a:rPr lang="en-US" sz="2000" dirty="0">
                <a:latin typeface="Calibri" pitchFamily="34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Determinar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que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comprar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Determinar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equipo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Crear</a:t>
            </a:r>
            <a:r>
              <a:rPr lang="en-US" sz="2000" dirty="0">
                <a:latin typeface="Calibri" pitchFamily="34" charset="0"/>
              </a:rPr>
              <a:t> EDT y </a:t>
            </a:r>
            <a:r>
              <a:rPr lang="en-US" sz="2000" dirty="0" err="1">
                <a:latin typeface="Calibri" pitchFamily="34" charset="0"/>
              </a:rPr>
              <a:t>su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diccionario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Crear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lista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actividades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Crear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diagrama</a:t>
            </a:r>
            <a:r>
              <a:rPr lang="en-US" sz="2000" dirty="0">
                <a:latin typeface="Calibri" pitchFamily="34" charset="0"/>
              </a:rPr>
              <a:t> de red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Estimar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requerimientos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recursos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Estimar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tiempo</a:t>
            </a:r>
            <a:r>
              <a:rPr lang="en-US" sz="2000" dirty="0">
                <a:latin typeface="Calibri" pitchFamily="34" charset="0"/>
              </a:rPr>
              <a:t> y </a:t>
            </a:r>
            <a:r>
              <a:rPr lang="en-US" sz="2000" dirty="0" err="1">
                <a:latin typeface="Calibri" pitchFamily="34" charset="0"/>
              </a:rPr>
              <a:t>costo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Determinar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ruta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crítica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Desarrollar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cronograma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600" smtClean="0">
                <a:ea typeface="ＭＳ Ｐゴシック" pitchFamily="34" charset="-128"/>
              </a:rPr>
              <a:t>Cosas Importantes Planificación 2</a:t>
            </a:r>
          </a:p>
        </p:txBody>
      </p:sp>
      <p:sp>
        <p:nvSpPr>
          <p:cNvPr id="37892" name="Content Placeholder 2"/>
          <p:cNvSpPr txBox="1">
            <a:spLocks/>
          </p:cNvSpPr>
          <p:nvPr/>
        </p:nvSpPr>
        <p:spPr bwMode="auto">
          <a:xfrm>
            <a:off x="457200" y="2317750"/>
            <a:ext cx="68516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Desarrollar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presupuesto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Determinar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estándares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calidad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procesos</a:t>
            </a:r>
            <a:r>
              <a:rPr lang="en-US" sz="2000" dirty="0">
                <a:latin typeface="Calibri" pitchFamily="34" charset="0"/>
              </a:rPr>
              <a:t> y </a:t>
            </a:r>
            <a:r>
              <a:rPr lang="en-US" sz="2000" dirty="0" err="1">
                <a:latin typeface="Calibri" pitchFamily="34" charset="0"/>
              </a:rPr>
              <a:t>métricas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Crear</a:t>
            </a:r>
            <a:r>
              <a:rPr lang="en-US" sz="2000" dirty="0">
                <a:latin typeface="Calibri" pitchFamily="34" charset="0"/>
              </a:rPr>
              <a:t> plan de </a:t>
            </a:r>
            <a:r>
              <a:rPr lang="en-US" sz="2000" dirty="0" err="1">
                <a:latin typeface="Calibri" pitchFamily="34" charset="0"/>
              </a:rPr>
              <a:t>mejora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procesos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Determinar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todos</a:t>
            </a:r>
            <a:r>
              <a:rPr lang="en-US" sz="2000" dirty="0">
                <a:latin typeface="Calibri" pitchFamily="34" charset="0"/>
              </a:rPr>
              <a:t> los roles y </a:t>
            </a:r>
            <a:r>
              <a:rPr lang="en-US" sz="2000" dirty="0" err="1">
                <a:latin typeface="Calibri" pitchFamily="34" charset="0"/>
              </a:rPr>
              <a:t>responsabilidades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Planear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comunicaciones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Realizar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identificación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riesgos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análisis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cualitativo</a:t>
            </a:r>
            <a:r>
              <a:rPr lang="en-US" sz="2000" dirty="0">
                <a:latin typeface="Calibri" pitchFamily="34" charset="0"/>
              </a:rPr>
              <a:t> y </a:t>
            </a:r>
            <a:r>
              <a:rPr lang="en-US" sz="2000" dirty="0" err="1">
                <a:latin typeface="Calibri" pitchFamily="34" charset="0"/>
              </a:rPr>
              <a:t>cuantitativo</a:t>
            </a:r>
            <a:r>
              <a:rPr lang="en-US" sz="2000" dirty="0">
                <a:latin typeface="Calibri" pitchFamily="34" charset="0"/>
              </a:rPr>
              <a:t> y </a:t>
            </a:r>
            <a:r>
              <a:rPr lang="en-US" sz="2000" dirty="0" err="1">
                <a:latin typeface="Calibri" pitchFamily="34" charset="0"/>
              </a:rPr>
              <a:t>planeamiento</a:t>
            </a:r>
            <a:r>
              <a:rPr lang="en-US" sz="2000" dirty="0">
                <a:latin typeface="Calibri" pitchFamily="34" charset="0"/>
              </a:rPr>
              <a:t> de la </a:t>
            </a:r>
            <a:r>
              <a:rPr lang="en-US" sz="2000" dirty="0" err="1">
                <a:latin typeface="Calibri" pitchFamily="34" charset="0"/>
              </a:rPr>
              <a:t>respuesta</a:t>
            </a:r>
            <a:r>
              <a:rPr lang="en-US" sz="2000" dirty="0">
                <a:latin typeface="Calibri" pitchFamily="34" charset="0"/>
              </a:rPr>
              <a:t> al </a:t>
            </a:r>
            <a:r>
              <a:rPr lang="en-US" sz="2000" dirty="0" err="1">
                <a:latin typeface="Calibri" pitchFamily="34" charset="0"/>
              </a:rPr>
              <a:t>riesgo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Iterar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Preparar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documentos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compras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Finalizar</a:t>
            </a:r>
            <a:r>
              <a:rPr lang="en-US" sz="2000" dirty="0">
                <a:latin typeface="Calibri" pitchFamily="34" charset="0"/>
              </a:rPr>
              <a:t> el </a:t>
            </a:r>
            <a:r>
              <a:rPr lang="en-US" sz="2000" dirty="0" err="1">
                <a:latin typeface="Calibri" pitchFamily="34" charset="0"/>
              </a:rPr>
              <a:t>cómo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ejecutar</a:t>
            </a:r>
            <a:r>
              <a:rPr lang="en-US" sz="2000" dirty="0">
                <a:latin typeface="Calibri" pitchFamily="34" charset="0"/>
              </a:rPr>
              <a:t> y </a:t>
            </a:r>
            <a:r>
              <a:rPr lang="en-US" sz="2000" dirty="0" err="1">
                <a:latin typeface="Calibri" pitchFamily="34" charset="0"/>
              </a:rPr>
              <a:t>controlar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todos</a:t>
            </a:r>
            <a:r>
              <a:rPr lang="en-US" sz="2000" dirty="0">
                <a:latin typeface="Calibri" pitchFamily="34" charset="0"/>
              </a:rPr>
              <a:t> los planes de </a:t>
            </a:r>
            <a:r>
              <a:rPr lang="en-US" sz="2000" dirty="0" err="1" smtClean="0">
                <a:latin typeface="Calibri" pitchFamily="34" charset="0"/>
              </a:rPr>
              <a:t>gestión</a:t>
            </a:r>
            <a:r>
              <a:rPr lang="en-US" sz="2000" dirty="0" smtClean="0">
                <a:latin typeface="Calibri" pitchFamily="34" charset="0"/>
              </a:rPr>
              <a:t>.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>
          <a:xfrm>
            <a:off x="395536" y="1916832"/>
            <a:ext cx="8229600" cy="1008063"/>
          </a:xfrm>
        </p:spPr>
        <p:txBody>
          <a:bodyPr/>
          <a:lstStyle/>
          <a:p>
            <a:pPr eaLnBrk="1" hangingPunct="1"/>
            <a:r>
              <a:rPr lang="en-US" sz="4600" dirty="0" err="1" smtClean="0">
                <a:ea typeface="ＭＳ Ｐゴシック" pitchFamily="34" charset="-128"/>
              </a:rPr>
              <a:t>Cosas</a:t>
            </a:r>
            <a:r>
              <a:rPr lang="en-US" sz="4600" dirty="0" smtClean="0">
                <a:ea typeface="ＭＳ Ｐゴシック" pitchFamily="34" charset="-128"/>
              </a:rPr>
              <a:t> </a:t>
            </a:r>
            <a:r>
              <a:rPr lang="en-US" sz="4600" dirty="0" err="1" smtClean="0">
                <a:ea typeface="ＭＳ Ｐゴシック" pitchFamily="34" charset="-128"/>
              </a:rPr>
              <a:t>Importantes</a:t>
            </a:r>
            <a:r>
              <a:rPr lang="en-US" sz="4600" dirty="0" smtClean="0">
                <a:ea typeface="ＭＳ Ｐゴシック" pitchFamily="34" charset="-128"/>
              </a:rPr>
              <a:t> </a:t>
            </a:r>
            <a:r>
              <a:rPr lang="en-US" sz="4600" dirty="0" err="1" smtClean="0">
                <a:ea typeface="ＭＳ Ｐゴシック" pitchFamily="34" charset="-128"/>
              </a:rPr>
              <a:t>Planificación</a:t>
            </a:r>
            <a:r>
              <a:rPr lang="en-US" sz="4600" dirty="0" smtClean="0">
                <a:ea typeface="ＭＳ Ｐゴシック" pitchFamily="34" charset="-128"/>
              </a:rPr>
              <a:t> 3</a:t>
            </a:r>
          </a:p>
        </p:txBody>
      </p:sp>
      <p:sp>
        <p:nvSpPr>
          <p:cNvPr id="38916" name="Content Placeholder 2"/>
          <p:cNvSpPr txBox="1">
            <a:spLocks/>
          </p:cNvSpPr>
          <p:nvPr/>
        </p:nvSpPr>
        <p:spPr bwMode="auto">
          <a:xfrm>
            <a:off x="683568" y="3717032"/>
            <a:ext cx="6851650" cy="1615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Desarrollar</a:t>
            </a:r>
            <a:r>
              <a:rPr lang="en-US" sz="2000" dirty="0">
                <a:latin typeface="Calibri" pitchFamily="34" charset="0"/>
              </a:rPr>
              <a:t> plan de </a:t>
            </a:r>
            <a:r>
              <a:rPr lang="en-US" sz="2000" dirty="0" err="1">
                <a:latin typeface="Calibri" pitchFamily="34" charset="0"/>
              </a:rPr>
              <a:t>gestión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proyecto</a:t>
            </a:r>
            <a:r>
              <a:rPr lang="en-US" sz="2000" dirty="0">
                <a:latin typeface="Calibri" pitchFamily="34" charset="0"/>
              </a:rPr>
              <a:t> final y </a:t>
            </a:r>
            <a:r>
              <a:rPr lang="en-US" sz="2000" dirty="0" err="1">
                <a:latin typeface="Calibri" pitchFamily="34" charset="0"/>
              </a:rPr>
              <a:t>línea</a:t>
            </a:r>
            <a:r>
              <a:rPr lang="en-US" sz="2000" dirty="0">
                <a:latin typeface="Calibri" pitchFamily="34" charset="0"/>
              </a:rPr>
              <a:t> base de </a:t>
            </a:r>
            <a:r>
              <a:rPr lang="en-US" sz="2000" dirty="0" err="1">
                <a:latin typeface="Calibri" pitchFamily="34" charset="0"/>
              </a:rPr>
              <a:t>medición</a:t>
            </a:r>
            <a:r>
              <a:rPr lang="en-US" sz="2000" dirty="0">
                <a:latin typeface="Calibri" pitchFamily="34" charset="0"/>
              </a:rPr>
              <a:t> del </a:t>
            </a:r>
            <a:r>
              <a:rPr lang="en-US" sz="2000" dirty="0" err="1">
                <a:latin typeface="Calibri" pitchFamily="34" charset="0"/>
              </a:rPr>
              <a:t>desempeño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que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sean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realistas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Obtener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aprobación</a:t>
            </a:r>
            <a:r>
              <a:rPr lang="en-US" sz="2000" dirty="0">
                <a:latin typeface="Calibri" pitchFamily="34" charset="0"/>
              </a:rPr>
              <a:t> formal del plan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Realizar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reunión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inicio</a:t>
            </a:r>
            <a:endParaRPr lang="en-US" sz="28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62840" y="1475264"/>
            <a:ext cx="3888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R" sz="2800" b="1" dirty="0">
                <a:latin typeface="+mj-lt"/>
              </a:rPr>
              <a:t>Procesos de </a:t>
            </a:r>
            <a:r>
              <a:rPr lang="es-CR" sz="2800" b="1" dirty="0" smtClean="0">
                <a:latin typeface="+mj-lt"/>
              </a:rPr>
              <a:t>Ejecución</a:t>
            </a:r>
            <a:endParaRPr lang="es-CR" sz="2800" dirty="0"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132856"/>
            <a:ext cx="7098623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805264"/>
            <a:ext cx="15970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>
          <a:xfrm>
            <a:off x="0" y="11255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Grupo de Procesos de Ejecución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El propósito de los procesos de ejecución es completar el trabajo definido en el plan de dirección de proyecto y cumplir con los objetivos del proyecto.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Este es el paso </a:t>
            </a:r>
            <a:r>
              <a:rPr lang="en-US" altLang="en-US" sz="2800" smtClean="0">
                <a:ea typeface="ＭＳ Ｐゴシック" pitchFamily="34" charset="-128"/>
              </a:rPr>
              <a:t>“</a:t>
            </a:r>
            <a:r>
              <a:rPr lang="en-US" altLang="ja-JP" sz="2800" smtClean="0">
                <a:ea typeface="ＭＳ Ｐゴシック" pitchFamily="34" charset="-128"/>
              </a:rPr>
              <a:t>hacer</a:t>
            </a:r>
            <a:r>
              <a:rPr lang="en-US" altLang="en-US" sz="2800" smtClean="0">
                <a:ea typeface="ＭＳ Ｐゴシック" pitchFamily="34" charset="-128"/>
              </a:rPr>
              <a:t>”</a:t>
            </a:r>
            <a:r>
              <a:rPr lang="en-US" altLang="ja-JP" sz="2800" smtClean="0">
                <a:ea typeface="ＭＳ Ｐゴシック" pitchFamily="34" charset="-128"/>
              </a:rPr>
              <a:t> en el proceso iniciar, planear, hacer, revisar y actuar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800" b="1" smtClean="0">
                <a:ea typeface="ＭＳ Ｐゴシック" pitchFamily="34" charset="-128"/>
              </a:rPr>
              <a:t>El enfoque es dirigir personal, seguir los procedimientos y distribuir información.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Es esencialmente un rol de proactivo, de guía logrado mediante la referncia constante al plan de dirección de proyecto y a los documentos del proyecto.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2349500"/>
            <a:ext cx="7696200" cy="1317625"/>
          </a:xfrm>
        </p:spPr>
        <p:txBody>
          <a:bodyPr/>
          <a:lstStyle/>
          <a:p>
            <a:pPr eaLnBrk="1" hangingPunct="1"/>
            <a:r>
              <a:rPr lang="en-US" sz="4400" dirty="0" err="1" smtClean="0">
                <a:ea typeface="ＭＳ Ｐゴシック" pitchFamily="34" charset="-128"/>
              </a:rPr>
              <a:t>Grupos</a:t>
            </a:r>
            <a:r>
              <a:rPr lang="en-US" sz="4400" dirty="0" smtClean="0">
                <a:ea typeface="ＭＳ Ｐゴシック" pitchFamily="34" charset="-128"/>
              </a:rPr>
              <a:t> de </a:t>
            </a:r>
            <a:r>
              <a:rPr lang="en-US" sz="4400" dirty="0" err="1" smtClean="0">
                <a:ea typeface="ＭＳ Ｐゴシック" pitchFamily="34" charset="-128"/>
              </a:rPr>
              <a:t>Procesos</a:t>
            </a:r>
            <a:r>
              <a:rPr lang="en-US" sz="4400" dirty="0" smtClean="0">
                <a:ea typeface="ＭＳ Ｐゴシック" pitchFamily="34" charset="-128"/>
              </a:rPr>
              <a:t> de</a:t>
            </a:r>
            <a:br>
              <a:rPr lang="en-US" sz="4400" dirty="0" smtClean="0">
                <a:ea typeface="ＭＳ Ｐゴシック" pitchFamily="34" charset="-128"/>
              </a:rPr>
            </a:br>
            <a:r>
              <a:rPr lang="en-US" sz="4400" dirty="0" err="1" smtClean="0">
                <a:ea typeface="ＭＳ Ｐゴシック" pitchFamily="34" charset="-128"/>
              </a:rPr>
              <a:t>Dirección</a:t>
            </a:r>
            <a:r>
              <a:rPr lang="en-US" sz="4400" dirty="0" smtClean="0">
                <a:ea typeface="ＭＳ Ｐゴシック" pitchFamily="34" charset="-128"/>
              </a:rPr>
              <a:t> de </a:t>
            </a:r>
            <a:r>
              <a:rPr lang="en-US" sz="4400" dirty="0" err="1" smtClean="0">
                <a:ea typeface="ＭＳ Ｐゴシック" pitchFamily="34" charset="-128"/>
              </a:rPr>
              <a:t>Proyectos</a:t>
            </a:r>
            <a:endParaRPr lang="en-US" sz="4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>
          <a:xfrm>
            <a:off x="323528" y="1772816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¿</a:t>
            </a:r>
            <a:r>
              <a:rPr lang="en-US" dirty="0" err="1" smtClean="0">
                <a:ea typeface="ＭＳ Ｐゴシック" pitchFamily="34" charset="-128"/>
              </a:rPr>
              <a:t>Cuándo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ejecutamos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</p:txBody>
      </p:sp>
      <p:sp>
        <p:nvSpPr>
          <p:cNvPr id="29701" name="Content Placeholder 2"/>
          <p:cNvSpPr txBox="1">
            <a:spLocks/>
          </p:cNvSpPr>
          <p:nvPr/>
        </p:nvSpPr>
        <p:spPr bwMode="auto">
          <a:xfrm>
            <a:off x="457200" y="3053396"/>
            <a:ext cx="8229600" cy="1471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600" dirty="0" err="1">
                <a:latin typeface="Calibri" pitchFamily="34" charset="0"/>
              </a:rPr>
              <a:t>Cuando</a:t>
            </a:r>
            <a:r>
              <a:rPr lang="en-US" sz="2600" dirty="0">
                <a:latin typeface="Calibri" pitchFamily="34" charset="0"/>
              </a:rPr>
              <a:t> la </a:t>
            </a:r>
            <a:r>
              <a:rPr lang="en-US" sz="2600" dirty="0" err="1">
                <a:latin typeface="Calibri" pitchFamily="34" charset="0"/>
              </a:rPr>
              <a:t>planificación</a:t>
            </a:r>
            <a:r>
              <a:rPr lang="en-US" sz="2600" dirty="0">
                <a:latin typeface="Calibri" pitchFamily="34" charset="0"/>
              </a:rPr>
              <a:t> se ha </a:t>
            </a:r>
            <a:r>
              <a:rPr lang="en-US" sz="2600" dirty="0" err="1">
                <a:latin typeface="Calibri" pitchFamily="34" charset="0"/>
              </a:rPr>
              <a:t>completado</a:t>
            </a:r>
            <a:r>
              <a:rPr lang="en-US" sz="2600" dirty="0">
                <a:latin typeface="Calibri" pitchFamily="34" charset="0"/>
              </a:rPr>
              <a:t>. 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n-US" sz="2600" dirty="0" err="1">
                <a:latin typeface="Calibri" pitchFamily="34" charset="0"/>
              </a:rPr>
              <a:t>Cuando</a:t>
            </a:r>
            <a:r>
              <a:rPr lang="en-US" sz="2600" dirty="0">
                <a:latin typeface="Calibri" pitchFamily="34" charset="0"/>
              </a:rPr>
              <a:t> el control </a:t>
            </a:r>
            <a:r>
              <a:rPr lang="en-US" sz="2600" dirty="0" err="1">
                <a:latin typeface="Calibri" pitchFamily="34" charset="0"/>
              </a:rPr>
              <a:t>integrado</a:t>
            </a:r>
            <a:r>
              <a:rPr lang="en-US" sz="2600" dirty="0">
                <a:latin typeface="Calibri" pitchFamily="34" charset="0"/>
              </a:rPr>
              <a:t> de </a:t>
            </a:r>
            <a:r>
              <a:rPr lang="en-US" sz="2600" dirty="0" err="1">
                <a:latin typeface="Calibri" pitchFamily="34" charset="0"/>
              </a:rPr>
              <a:t>cambios</a:t>
            </a:r>
            <a:r>
              <a:rPr lang="en-US" sz="2600" dirty="0">
                <a:latin typeface="Calibri" pitchFamily="34" charset="0"/>
              </a:rPr>
              <a:t> da </a:t>
            </a:r>
            <a:r>
              <a:rPr lang="en-US" sz="2600" dirty="0" err="1">
                <a:latin typeface="Calibri" pitchFamily="34" charset="0"/>
              </a:rPr>
              <a:t>como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resultado</a:t>
            </a:r>
            <a:r>
              <a:rPr lang="en-US" sz="2600" dirty="0">
                <a:latin typeface="Calibri" pitchFamily="34" charset="0"/>
              </a:rPr>
              <a:t> un plan </a:t>
            </a:r>
            <a:r>
              <a:rPr lang="en-US" sz="2600" dirty="0" err="1">
                <a:latin typeface="Calibri" pitchFamily="34" charset="0"/>
              </a:rPr>
              <a:t>cambiado</a:t>
            </a:r>
            <a:r>
              <a:rPr lang="en-US" sz="26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600" smtClean="0">
                <a:ea typeface="ＭＳ Ｐゴシック" pitchFamily="34" charset="-128"/>
              </a:rPr>
              <a:t>Cosas Importantes Ejecución 1</a:t>
            </a:r>
          </a:p>
        </p:txBody>
      </p:sp>
      <p:sp>
        <p:nvSpPr>
          <p:cNvPr id="39940" name="Content Placeholder 2"/>
          <p:cNvSpPr txBox="1">
            <a:spLocks/>
          </p:cNvSpPr>
          <p:nvPr/>
        </p:nvSpPr>
        <p:spPr bwMode="auto">
          <a:xfrm>
            <a:off x="457200" y="2317750"/>
            <a:ext cx="68516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Ejecutar</a:t>
            </a:r>
            <a:r>
              <a:rPr lang="en-US" sz="2000" dirty="0">
                <a:latin typeface="Calibri" pitchFamily="34" charset="0"/>
              </a:rPr>
              <a:t> el </a:t>
            </a:r>
            <a:r>
              <a:rPr lang="en-US" sz="2000" dirty="0" err="1">
                <a:latin typeface="Calibri" pitchFamily="34" charset="0"/>
              </a:rPr>
              <a:t>trabajo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acuerdo</a:t>
            </a:r>
            <a:r>
              <a:rPr lang="en-US" sz="2000" dirty="0">
                <a:latin typeface="Calibri" pitchFamily="34" charset="0"/>
              </a:rPr>
              <a:t> con el plan de </a:t>
            </a:r>
            <a:r>
              <a:rPr lang="en-US" sz="2000" dirty="0" err="1">
                <a:latin typeface="Calibri" pitchFamily="34" charset="0"/>
              </a:rPr>
              <a:t>dirección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proyecto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Producir</a:t>
            </a:r>
            <a:r>
              <a:rPr lang="en-US" sz="2000" dirty="0">
                <a:latin typeface="Calibri" pitchFamily="34" charset="0"/>
              </a:rPr>
              <a:t> el </a:t>
            </a:r>
            <a:r>
              <a:rPr lang="en-US" sz="2000" dirty="0" err="1">
                <a:latin typeface="Calibri" pitchFamily="34" charset="0"/>
              </a:rPr>
              <a:t>alcance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producto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Solicitar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cambios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Implementar</a:t>
            </a:r>
            <a:r>
              <a:rPr lang="en-US" sz="2000" dirty="0">
                <a:latin typeface="Calibri" pitchFamily="34" charset="0"/>
              </a:rPr>
              <a:t> solo </a:t>
            </a:r>
            <a:r>
              <a:rPr lang="en-US" sz="2000" dirty="0" err="1">
                <a:latin typeface="Calibri" pitchFamily="34" charset="0"/>
              </a:rPr>
              <a:t>cambios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aprobados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Asegurar</a:t>
            </a:r>
            <a:r>
              <a:rPr lang="en-US" sz="2000" dirty="0">
                <a:latin typeface="Calibri" pitchFamily="34" charset="0"/>
              </a:rPr>
              <a:t> el </a:t>
            </a:r>
            <a:r>
              <a:rPr lang="en-US" sz="2000" dirty="0" err="1">
                <a:latin typeface="Calibri" pitchFamily="34" charset="0"/>
              </a:rPr>
              <a:t>entendimiento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mutuo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Usar</a:t>
            </a:r>
            <a:r>
              <a:rPr lang="en-US" sz="2000" dirty="0">
                <a:latin typeface="Calibri" pitchFamily="34" charset="0"/>
              </a:rPr>
              <a:t> el </a:t>
            </a:r>
            <a:r>
              <a:rPr lang="en-US" sz="2000" dirty="0" err="1">
                <a:latin typeface="Calibri" pitchFamily="34" charset="0"/>
              </a:rPr>
              <a:t>sistema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autorización</a:t>
            </a:r>
            <a:r>
              <a:rPr lang="en-US" sz="2000" dirty="0">
                <a:latin typeface="Calibri" pitchFamily="34" charset="0"/>
              </a:rPr>
              <a:t> del </a:t>
            </a:r>
            <a:r>
              <a:rPr lang="en-US" sz="2000" dirty="0" err="1">
                <a:latin typeface="Calibri" pitchFamily="34" charset="0"/>
              </a:rPr>
              <a:t>trabajo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Mejorar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contínuamente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Seguir</a:t>
            </a:r>
            <a:r>
              <a:rPr lang="en-US" sz="2000" dirty="0">
                <a:latin typeface="Calibri" pitchFamily="34" charset="0"/>
              </a:rPr>
              <a:t> los </a:t>
            </a:r>
            <a:r>
              <a:rPr lang="en-US" sz="2000" dirty="0" err="1">
                <a:latin typeface="Calibri" pitchFamily="34" charset="0"/>
              </a:rPr>
              <a:t>procesos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Realizar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aseguramiento</a:t>
            </a:r>
            <a:r>
              <a:rPr lang="en-US" sz="2000" dirty="0">
                <a:latin typeface="Calibri" pitchFamily="34" charset="0"/>
              </a:rPr>
              <a:t> de la </a:t>
            </a:r>
            <a:r>
              <a:rPr lang="en-US" sz="2000" dirty="0" err="1">
                <a:latin typeface="Calibri" pitchFamily="34" charset="0"/>
              </a:rPr>
              <a:t>calidad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Realizar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auditorias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calidad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Adquirir</a:t>
            </a:r>
            <a:r>
              <a:rPr lang="en-US" sz="2000" dirty="0">
                <a:latin typeface="Calibri" pitchFamily="34" charset="0"/>
              </a:rPr>
              <a:t> el </a:t>
            </a:r>
            <a:r>
              <a:rPr lang="en-US" sz="2000" dirty="0" err="1">
                <a:latin typeface="Calibri" pitchFamily="34" charset="0"/>
              </a:rPr>
              <a:t>equipo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final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600" smtClean="0">
                <a:ea typeface="ＭＳ Ｐゴシック" pitchFamily="34" charset="-128"/>
              </a:rPr>
              <a:t>Cosas Importantes Ejecución 2</a:t>
            </a:r>
          </a:p>
        </p:txBody>
      </p:sp>
      <p:sp>
        <p:nvSpPr>
          <p:cNvPr id="40964" name="Content Placeholder 2"/>
          <p:cNvSpPr txBox="1">
            <a:spLocks/>
          </p:cNvSpPr>
          <p:nvPr/>
        </p:nvSpPr>
        <p:spPr bwMode="auto">
          <a:xfrm>
            <a:off x="457200" y="2317750"/>
            <a:ext cx="68516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Dirigir al personal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Evaluar el desempeño del equipo y del proyecto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Realizar actividades de desarrollo de equipos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Dar reconocimientos y  recompensas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Utilizar bitácora de polémicas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Facilitar la resolución de conflictos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Enviar y recibir información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Realizar reuniones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Seleccionar proveedores/vendedores</a:t>
            </a:r>
            <a:endParaRPr lang="en-US" sz="28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2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1 Título"/>
          <p:cNvSpPr txBox="1">
            <a:spLocks/>
          </p:cNvSpPr>
          <p:nvPr/>
        </p:nvSpPr>
        <p:spPr bwMode="auto">
          <a:xfrm>
            <a:off x="565150" y="45085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endParaRPr lang="es-CR" sz="2800">
              <a:latin typeface="Calibri" pitchFamily="34" charset="0"/>
              <a:cs typeface="Arial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" y="1340768"/>
            <a:ext cx="6516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CR" sz="2800" b="1" dirty="0"/>
              <a:t>Procesos </a:t>
            </a:r>
            <a:r>
              <a:rPr lang="es-CR" sz="2800" b="1" dirty="0" smtClean="0"/>
              <a:t>de Seguimiento </a:t>
            </a:r>
            <a:r>
              <a:rPr lang="es-CR" sz="2800" b="1" dirty="0"/>
              <a:t>y </a:t>
            </a:r>
            <a:r>
              <a:rPr lang="es-CR" sz="2800" b="1" dirty="0" smtClean="0"/>
              <a:t>Control</a:t>
            </a:r>
            <a:endParaRPr lang="es-CR" sz="2800" dirty="0"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44823"/>
            <a:ext cx="6840760" cy="4492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120568"/>
            <a:ext cx="15970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>
          <a:xfrm>
            <a:off x="251520" y="1772816"/>
            <a:ext cx="7666038" cy="1038225"/>
          </a:xfrm>
        </p:spPr>
        <p:txBody>
          <a:bodyPr/>
          <a:lstStyle/>
          <a:p>
            <a:pPr eaLnBrk="1" hangingPunct="1"/>
            <a:r>
              <a:rPr lang="en-US" sz="3800" smtClean="0">
                <a:ea typeface="ＭＳ Ｐゴシック" pitchFamily="34" charset="-128"/>
              </a:rPr>
              <a:t>Grupo de Procesos de </a:t>
            </a:r>
            <a:br>
              <a:rPr lang="en-US" sz="3800" smtClean="0">
                <a:ea typeface="ＭＳ Ｐゴシック" pitchFamily="34" charset="-128"/>
              </a:rPr>
            </a:br>
            <a:r>
              <a:rPr lang="en-US" sz="3800" smtClean="0">
                <a:ea typeface="ＭＳ Ｐゴシック" pitchFamily="34" charset="-128"/>
              </a:rPr>
              <a:t>Seguimiento y Control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4294967295"/>
          </p:nvPr>
        </p:nvSpPr>
        <p:spPr>
          <a:xfrm>
            <a:off x="517386" y="3044508"/>
            <a:ext cx="8229600" cy="3195860"/>
          </a:xfrm>
        </p:spPr>
        <p:txBody>
          <a:bodyPr/>
          <a:lstStyle/>
          <a:p>
            <a:pPr algn="just" eaLnBrk="1" hangingPunct="1"/>
            <a:r>
              <a:rPr lang="en-US" dirty="0" err="1" smtClean="0">
                <a:ea typeface="ＭＳ Ｐゴシック" pitchFamily="34" charset="-128"/>
              </a:rPr>
              <a:t>Seguimiento</a:t>
            </a:r>
            <a:r>
              <a:rPr lang="en-US" dirty="0" smtClean="0">
                <a:ea typeface="ＭＳ Ｐゴシック" pitchFamily="34" charset="-128"/>
              </a:rPr>
              <a:t> y control </a:t>
            </a:r>
            <a:r>
              <a:rPr lang="en-US" dirty="0" err="1" smtClean="0">
                <a:ea typeface="ＭＳ Ｐゴシック" pitchFamily="34" charset="-128"/>
              </a:rPr>
              <a:t>significa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medir</a:t>
            </a:r>
            <a:r>
              <a:rPr lang="en-US" dirty="0" smtClean="0">
                <a:ea typeface="ＭＳ Ｐゴシック" pitchFamily="34" charset="-128"/>
              </a:rPr>
              <a:t> el </a:t>
            </a:r>
            <a:r>
              <a:rPr lang="en-US" dirty="0" err="1" smtClean="0">
                <a:ea typeface="ＭＳ Ｐゴシック" pitchFamily="34" charset="-128"/>
              </a:rPr>
              <a:t>desempeño</a:t>
            </a:r>
            <a:r>
              <a:rPr lang="en-US" dirty="0" smtClean="0">
                <a:ea typeface="ＭＳ Ｐゴシック" pitchFamily="34" charset="-128"/>
              </a:rPr>
              <a:t> del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 en </a:t>
            </a:r>
            <a:r>
              <a:rPr lang="en-US" dirty="0" err="1" smtClean="0">
                <a:ea typeface="ＭＳ Ｐゴシック" pitchFamily="34" charset="-128"/>
              </a:rPr>
              <a:t>comparación</a:t>
            </a:r>
            <a:r>
              <a:rPr lang="en-US" dirty="0" smtClean="0">
                <a:ea typeface="ＭＳ Ｐゴシック" pitchFamily="34" charset="-128"/>
              </a:rPr>
              <a:t> con el plan de </a:t>
            </a:r>
            <a:r>
              <a:rPr lang="en-US" dirty="0" err="1" smtClean="0">
                <a:ea typeface="ＭＳ Ｐゴシック" pitchFamily="34" charset="-128"/>
              </a:rPr>
              <a:t>dirección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 y </a:t>
            </a:r>
            <a:r>
              <a:rPr lang="en-US" dirty="0" err="1" smtClean="0">
                <a:ea typeface="ＭＳ Ｐゴシック" pitchFamily="34" charset="-128"/>
              </a:rPr>
              <a:t>aprobar</a:t>
            </a:r>
            <a:r>
              <a:rPr lang="en-US" dirty="0" smtClean="0">
                <a:ea typeface="ＭＳ Ｐゴシック" pitchFamily="34" charset="-128"/>
              </a:rPr>
              <a:t> solicitudes de </a:t>
            </a:r>
            <a:r>
              <a:rPr lang="en-US" dirty="0" err="1" smtClean="0">
                <a:ea typeface="ＭＳ Ｐゴシック" pitchFamily="34" charset="-128"/>
              </a:rPr>
              <a:t>cambio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n-US" dirty="0" err="1" smtClean="0">
                <a:ea typeface="ＭＳ Ｐゴシック" pitchFamily="34" charset="-128"/>
              </a:rPr>
              <a:t>incluyendo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acciones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correctivas</a:t>
            </a:r>
            <a:r>
              <a:rPr lang="en-US" dirty="0" smtClean="0">
                <a:ea typeface="ＭＳ Ｐゴシック" pitchFamily="34" charset="-128"/>
              </a:rPr>
              <a:t> y </a:t>
            </a:r>
            <a:r>
              <a:rPr lang="en-US" dirty="0" err="1" smtClean="0">
                <a:ea typeface="ＭＳ Ｐゴシック" pitchFamily="34" charset="-128"/>
              </a:rPr>
              <a:t>preventivas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recomendadas</a:t>
            </a:r>
            <a:r>
              <a:rPr lang="en-US" dirty="0" smtClean="0">
                <a:ea typeface="ＭＳ Ｐゴシック" pitchFamily="34" charset="-128"/>
              </a:rPr>
              <a:t> y </a:t>
            </a:r>
            <a:r>
              <a:rPr lang="en-US" dirty="0" err="1" smtClean="0">
                <a:ea typeface="ＭＳ Ｐゴシック" pitchFamily="34" charset="-128"/>
              </a:rPr>
              <a:t>reparación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defectos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>
          <a:xfrm>
            <a:off x="323528" y="2109996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ea typeface="ＭＳ Ｐゴシック" pitchFamily="34" charset="-128"/>
              </a:rPr>
              <a:t>Cuando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podemos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entrar</a:t>
            </a:r>
            <a:r>
              <a:rPr lang="en-US" dirty="0" smtClean="0">
                <a:ea typeface="ＭＳ Ｐゴシック" pitchFamily="34" charset="-128"/>
              </a:rPr>
              <a:t> en el </a:t>
            </a:r>
            <a:r>
              <a:rPr lang="en-US" dirty="0" err="1" smtClean="0">
                <a:ea typeface="ＭＳ Ｐゴシック" pitchFamily="34" charset="-128"/>
              </a:rPr>
              <a:t>proceso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seguimiento</a:t>
            </a:r>
            <a:r>
              <a:rPr lang="en-US" dirty="0" smtClean="0">
                <a:ea typeface="ＭＳ Ｐゴシック" pitchFamily="34" charset="-128"/>
              </a:rPr>
              <a:t> y control?</a:t>
            </a:r>
          </a:p>
        </p:txBody>
      </p:sp>
      <p:sp>
        <p:nvSpPr>
          <p:cNvPr id="31749" name="Content Placeholder 2"/>
          <p:cNvSpPr txBox="1">
            <a:spLocks/>
          </p:cNvSpPr>
          <p:nvPr/>
        </p:nvSpPr>
        <p:spPr bwMode="auto">
          <a:xfrm>
            <a:off x="477768" y="3501008"/>
            <a:ext cx="8229600" cy="185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600" dirty="0" err="1">
                <a:latin typeface="Calibri" pitchFamily="34" charset="0"/>
              </a:rPr>
              <a:t>Cambios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recomendado</a:t>
            </a:r>
            <a:r>
              <a:rPr lang="en-US" sz="2600" dirty="0">
                <a:latin typeface="Calibri" pitchFamily="34" charset="0"/>
              </a:rPr>
              <a:t> de </a:t>
            </a:r>
            <a:r>
              <a:rPr lang="en-US" sz="2600" dirty="0" err="1">
                <a:latin typeface="Calibri" pitchFamily="34" charset="0"/>
              </a:rPr>
              <a:t>todas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las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fuentes</a:t>
            </a:r>
            <a:r>
              <a:rPr lang="en-US" sz="2600" dirty="0">
                <a:latin typeface="Calibri" pitchFamily="34" charset="0"/>
              </a:rPr>
              <a:t>.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600" dirty="0" err="1">
                <a:latin typeface="Calibri" pitchFamily="34" charset="0"/>
              </a:rPr>
              <a:t>Información</a:t>
            </a:r>
            <a:r>
              <a:rPr lang="en-US" sz="2600" dirty="0">
                <a:latin typeface="Calibri" pitchFamily="34" charset="0"/>
              </a:rPr>
              <a:t> del </a:t>
            </a:r>
            <a:r>
              <a:rPr lang="en-US" sz="2600" dirty="0" err="1">
                <a:latin typeface="Calibri" pitchFamily="34" charset="0"/>
              </a:rPr>
              <a:t>desempeño</a:t>
            </a:r>
            <a:r>
              <a:rPr lang="en-US" sz="2600" dirty="0">
                <a:latin typeface="Calibri" pitchFamily="34" charset="0"/>
              </a:rPr>
              <a:t> del </a:t>
            </a:r>
            <a:r>
              <a:rPr lang="en-US" sz="2600" dirty="0" err="1">
                <a:latin typeface="Calibri" pitchFamily="34" charset="0"/>
              </a:rPr>
              <a:t>trabajo</a:t>
            </a:r>
            <a:r>
              <a:rPr lang="en-US" sz="2600" dirty="0">
                <a:latin typeface="Calibri" pitchFamily="34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600" dirty="0" err="1">
                <a:latin typeface="Calibri" pitchFamily="34" charset="0"/>
              </a:rPr>
              <a:t>Entregables</a:t>
            </a:r>
            <a:r>
              <a:rPr lang="en-US" sz="26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600" dirty="0" err="1" smtClean="0">
                <a:ea typeface="ＭＳ Ｐゴシック" pitchFamily="34" charset="-128"/>
              </a:rPr>
              <a:t>Cosas</a:t>
            </a:r>
            <a:r>
              <a:rPr lang="en-US" sz="4600" dirty="0" smtClean="0">
                <a:ea typeface="ＭＳ Ｐゴシック" pitchFamily="34" charset="-128"/>
              </a:rPr>
              <a:t> </a:t>
            </a:r>
            <a:r>
              <a:rPr lang="en-US" sz="4600" dirty="0" err="1" smtClean="0">
                <a:ea typeface="ＭＳ Ｐゴシック" pitchFamily="34" charset="-128"/>
              </a:rPr>
              <a:t>Importantes</a:t>
            </a:r>
            <a:r>
              <a:rPr lang="en-US" sz="4600" dirty="0" smtClean="0">
                <a:ea typeface="ＭＳ Ｐゴシック" pitchFamily="34" charset="-128"/>
              </a:rPr>
              <a:t> </a:t>
            </a:r>
            <a:br>
              <a:rPr lang="en-US" sz="4600" dirty="0" smtClean="0">
                <a:ea typeface="ＭＳ Ｐゴシック" pitchFamily="34" charset="-128"/>
              </a:rPr>
            </a:br>
            <a:r>
              <a:rPr lang="en-US" sz="4600" dirty="0" err="1" smtClean="0">
                <a:ea typeface="ＭＳ Ｐゴシック" pitchFamily="34" charset="-128"/>
              </a:rPr>
              <a:t>Seguimiento</a:t>
            </a:r>
            <a:r>
              <a:rPr lang="en-US" sz="4600" dirty="0" smtClean="0">
                <a:ea typeface="ＭＳ Ｐゴシック" pitchFamily="34" charset="-128"/>
              </a:rPr>
              <a:t> y Control 1</a:t>
            </a:r>
          </a:p>
        </p:txBody>
      </p:sp>
      <p:sp>
        <p:nvSpPr>
          <p:cNvPr id="41988" name="Content Placeholder 2"/>
          <p:cNvSpPr txBox="1">
            <a:spLocks/>
          </p:cNvSpPr>
          <p:nvPr/>
        </p:nvSpPr>
        <p:spPr bwMode="auto">
          <a:xfrm>
            <a:off x="457200" y="2317750"/>
            <a:ext cx="68516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Tomar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acciones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para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controlar</a:t>
            </a:r>
            <a:r>
              <a:rPr lang="en-US" sz="2000" dirty="0">
                <a:latin typeface="Calibri" pitchFamily="34" charset="0"/>
              </a:rPr>
              <a:t> el </a:t>
            </a:r>
            <a:r>
              <a:rPr lang="en-US" sz="2000" dirty="0" err="1">
                <a:latin typeface="Calibri" pitchFamily="34" charset="0"/>
              </a:rPr>
              <a:t>proyecto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Medir</a:t>
            </a:r>
            <a:r>
              <a:rPr lang="en-US" sz="2000" dirty="0">
                <a:latin typeface="Calibri" pitchFamily="34" charset="0"/>
              </a:rPr>
              <a:t> el </a:t>
            </a:r>
            <a:r>
              <a:rPr lang="en-US" sz="2000" dirty="0" err="1">
                <a:latin typeface="Calibri" pitchFamily="34" charset="0"/>
              </a:rPr>
              <a:t>desempeño</a:t>
            </a:r>
            <a:r>
              <a:rPr lang="en-US" sz="2000" dirty="0">
                <a:latin typeface="Calibri" pitchFamily="34" charset="0"/>
              </a:rPr>
              <a:t> contra la </a:t>
            </a:r>
            <a:r>
              <a:rPr lang="en-US" sz="2000" dirty="0" err="1">
                <a:latin typeface="Calibri" pitchFamily="34" charset="0"/>
              </a:rPr>
              <a:t>línea</a:t>
            </a:r>
            <a:r>
              <a:rPr lang="en-US" sz="2000" dirty="0">
                <a:latin typeface="Calibri" pitchFamily="34" charset="0"/>
              </a:rPr>
              <a:t> base de </a:t>
            </a:r>
            <a:r>
              <a:rPr lang="en-US" sz="2000" dirty="0" err="1">
                <a:latin typeface="Calibri" pitchFamily="34" charset="0"/>
              </a:rPr>
              <a:t>medición</a:t>
            </a:r>
            <a:r>
              <a:rPr lang="en-US" sz="2000" dirty="0">
                <a:latin typeface="Calibri" pitchFamily="34" charset="0"/>
              </a:rPr>
              <a:t> del </a:t>
            </a:r>
            <a:r>
              <a:rPr lang="en-US" sz="2000" dirty="0" err="1">
                <a:latin typeface="Calibri" pitchFamily="34" charset="0"/>
              </a:rPr>
              <a:t>desempeño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Medir</a:t>
            </a:r>
            <a:r>
              <a:rPr lang="en-US" sz="2000" dirty="0">
                <a:latin typeface="Calibri" pitchFamily="34" charset="0"/>
              </a:rPr>
              <a:t> el </a:t>
            </a:r>
            <a:r>
              <a:rPr lang="en-US" sz="2000" dirty="0" err="1">
                <a:latin typeface="Calibri" pitchFamily="34" charset="0"/>
              </a:rPr>
              <a:t>desempeño</a:t>
            </a:r>
            <a:r>
              <a:rPr lang="en-US" sz="2000" dirty="0">
                <a:latin typeface="Calibri" pitchFamily="34" charset="0"/>
              </a:rPr>
              <a:t> contra </a:t>
            </a:r>
            <a:r>
              <a:rPr lang="en-US" sz="2000" dirty="0" err="1">
                <a:latin typeface="Calibri" pitchFamily="34" charset="0"/>
              </a:rPr>
              <a:t>otras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métricas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determinadas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por</a:t>
            </a:r>
            <a:r>
              <a:rPr lang="en-US" sz="2000" dirty="0">
                <a:latin typeface="Calibri" pitchFamily="34" charset="0"/>
              </a:rPr>
              <a:t> el director de </a:t>
            </a:r>
            <a:r>
              <a:rPr lang="en-US" sz="2000" dirty="0" err="1">
                <a:latin typeface="Calibri" pitchFamily="34" charset="0"/>
              </a:rPr>
              <a:t>proyecto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Determinar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variaciones</a:t>
            </a:r>
            <a:r>
              <a:rPr lang="en-US" sz="2000" dirty="0">
                <a:latin typeface="Calibri" pitchFamily="34" charset="0"/>
              </a:rPr>
              <a:t> y </a:t>
            </a:r>
            <a:r>
              <a:rPr lang="en-US" sz="2000" dirty="0" err="1">
                <a:latin typeface="Calibri" pitchFamily="34" charset="0"/>
              </a:rPr>
              <a:t>si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requieren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una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solicitud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cambio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Influenciar</a:t>
            </a:r>
            <a:r>
              <a:rPr lang="en-US" sz="2000" dirty="0">
                <a:latin typeface="Calibri" pitchFamily="34" charset="0"/>
              </a:rPr>
              <a:t> los </a:t>
            </a:r>
            <a:r>
              <a:rPr lang="en-US" sz="2000" dirty="0" err="1">
                <a:latin typeface="Calibri" pitchFamily="34" charset="0"/>
              </a:rPr>
              <a:t>factores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que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causan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cambios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Solicitar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cambios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Realizar</a:t>
            </a:r>
            <a:r>
              <a:rPr lang="en-US" sz="2000" dirty="0">
                <a:latin typeface="Calibri" pitchFamily="34" charset="0"/>
              </a:rPr>
              <a:t> control </a:t>
            </a:r>
            <a:r>
              <a:rPr lang="en-US" sz="2000" dirty="0" err="1">
                <a:latin typeface="Calibri" pitchFamily="34" charset="0"/>
              </a:rPr>
              <a:t>integrado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cambios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Aprobar</a:t>
            </a:r>
            <a:r>
              <a:rPr lang="en-US" sz="2000" dirty="0">
                <a:latin typeface="Calibri" pitchFamily="34" charset="0"/>
              </a:rPr>
              <a:t> o </a:t>
            </a:r>
            <a:r>
              <a:rPr lang="en-US" sz="2000" dirty="0" err="1">
                <a:latin typeface="Calibri" pitchFamily="34" charset="0"/>
              </a:rPr>
              <a:t>rechazar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cambios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Informar</a:t>
            </a:r>
            <a:r>
              <a:rPr lang="en-US" sz="2000" dirty="0">
                <a:latin typeface="Calibri" pitchFamily="34" charset="0"/>
              </a:rPr>
              <a:t> a los </a:t>
            </a:r>
            <a:r>
              <a:rPr lang="en-US" sz="2000" dirty="0" err="1">
                <a:latin typeface="Calibri" pitchFamily="34" charset="0"/>
              </a:rPr>
              <a:t>interesados</a:t>
            </a:r>
            <a:r>
              <a:rPr lang="en-US" sz="2000" dirty="0">
                <a:latin typeface="Calibri" pitchFamily="34" charset="0"/>
              </a:rPr>
              <a:t> de los </a:t>
            </a:r>
            <a:r>
              <a:rPr lang="en-US" sz="2000" dirty="0" err="1">
                <a:latin typeface="Calibri" pitchFamily="34" charset="0"/>
              </a:rPr>
              <a:t>cambios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aprobados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600" dirty="0" err="1" smtClean="0">
                <a:ea typeface="ＭＳ Ｐゴシック" pitchFamily="34" charset="-128"/>
              </a:rPr>
              <a:t>Cosas</a:t>
            </a:r>
            <a:r>
              <a:rPr lang="en-US" sz="4600" dirty="0" smtClean="0">
                <a:ea typeface="ＭＳ Ｐゴシック" pitchFamily="34" charset="-128"/>
              </a:rPr>
              <a:t> </a:t>
            </a:r>
            <a:r>
              <a:rPr lang="en-US" sz="4600" dirty="0" err="1" smtClean="0">
                <a:ea typeface="ＭＳ Ｐゴシック" pitchFamily="34" charset="-128"/>
              </a:rPr>
              <a:t>Importantes</a:t>
            </a:r>
            <a:r>
              <a:rPr lang="en-US" sz="4600" dirty="0">
                <a:ea typeface="ＭＳ Ｐゴシック" pitchFamily="34" charset="-128"/>
              </a:rPr>
              <a:t/>
            </a:r>
            <a:br>
              <a:rPr lang="en-US" sz="4600" dirty="0">
                <a:ea typeface="ＭＳ Ｐゴシック" pitchFamily="34" charset="-128"/>
              </a:rPr>
            </a:br>
            <a:r>
              <a:rPr lang="en-US" sz="4600" dirty="0" err="1" smtClean="0">
                <a:ea typeface="ＭＳ Ｐゴシック" pitchFamily="34" charset="-128"/>
              </a:rPr>
              <a:t>Seguimiento</a:t>
            </a:r>
            <a:r>
              <a:rPr lang="en-US" sz="4600" dirty="0" smtClean="0">
                <a:ea typeface="ＭＳ Ｐゴシック" pitchFamily="34" charset="-128"/>
              </a:rPr>
              <a:t> y Control 2</a:t>
            </a:r>
          </a:p>
        </p:txBody>
      </p:sp>
      <p:sp>
        <p:nvSpPr>
          <p:cNvPr id="43012" name="Content Placeholder 2"/>
          <p:cNvSpPr txBox="1">
            <a:spLocks/>
          </p:cNvSpPr>
          <p:nvPr/>
        </p:nvSpPr>
        <p:spPr bwMode="auto">
          <a:xfrm>
            <a:off x="457200" y="2687955"/>
            <a:ext cx="68516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Dirigir</a:t>
            </a:r>
            <a:r>
              <a:rPr lang="en-US" sz="2000" dirty="0">
                <a:latin typeface="Calibri" pitchFamily="34" charset="0"/>
              </a:rPr>
              <a:t> la </a:t>
            </a:r>
            <a:r>
              <a:rPr lang="en-US" sz="2000" dirty="0" err="1">
                <a:latin typeface="Calibri" pitchFamily="34" charset="0"/>
              </a:rPr>
              <a:t>configuación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Crear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proyecciones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Obtener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aprobación</a:t>
            </a:r>
            <a:r>
              <a:rPr lang="en-US" sz="2000" dirty="0">
                <a:latin typeface="Calibri" pitchFamily="34" charset="0"/>
              </a:rPr>
              <a:t> de los </a:t>
            </a:r>
            <a:r>
              <a:rPr lang="en-US" sz="2000" dirty="0" err="1">
                <a:latin typeface="Calibri" pitchFamily="34" charset="0"/>
              </a:rPr>
              <a:t>entregables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parciales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por</a:t>
            </a:r>
            <a:r>
              <a:rPr lang="en-US" sz="2000" dirty="0">
                <a:latin typeface="Calibri" pitchFamily="34" charset="0"/>
              </a:rPr>
              <a:t> parte del </a:t>
            </a:r>
            <a:r>
              <a:rPr lang="en-US" sz="2000" dirty="0" err="1">
                <a:latin typeface="Calibri" pitchFamily="34" charset="0"/>
              </a:rPr>
              <a:t>cliente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Realizar</a:t>
            </a:r>
            <a:r>
              <a:rPr lang="en-US" sz="2000" dirty="0">
                <a:latin typeface="Calibri" pitchFamily="34" charset="0"/>
              </a:rPr>
              <a:t> control de </a:t>
            </a:r>
            <a:r>
              <a:rPr lang="en-US" sz="2000" dirty="0" err="1">
                <a:latin typeface="Calibri" pitchFamily="34" charset="0"/>
              </a:rPr>
              <a:t>calidad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Reportar</a:t>
            </a:r>
            <a:r>
              <a:rPr lang="en-US" sz="2000" dirty="0">
                <a:latin typeface="Calibri" pitchFamily="34" charset="0"/>
              </a:rPr>
              <a:t> el </a:t>
            </a:r>
            <a:r>
              <a:rPr lang="en-US" sz="2000" dirty="0" err="1">
                <a:latin typeface="Calibri" pitchFamily="34" charset="0"/>
              </a:rPr>
              <a:t>desempeño</a:t>
            </a:r>
            <a:r>
              <a:rPr lang="en-US" sz="2000" dirty="0">
                <a:latin typeface="Calibri" pitchFamily="34" charset="0"/>
              </a:rPr>
              <a:t> del </a:t>
            </a:r>
            <a:r>
              <a:rPr lang="en-US" sz="2000" dirty="0" err="1">
                <a:latin typeface="Calibri" pitchFamily="34" charset="0"/>
              </a:rPr>
              <a:t>proyecto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Realizar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auditorias</a:t>
            </a:r>
            <a:r>
              <a:rPr lang="en-US" sz="2000" dirty="0">
                <a:latin typeface="Calibri" pitchFamily="34" charset="0"/>
              </a:rPr>
              <a:t> de </a:t>
            </a:r>
            <a:r>
              <a:rPr lang="en-US" sz="2000" dirty="0" err="1">
                <a:latin typeface="Calibri" pitchFamily="34" charset="0"/>
              </a:rPr>
              <a:t>riesgos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Gestionar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reservas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Calibri" pitchFamily="34" charset="0"/>
              </a:rPr>
              <a:t>Gestionar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las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compras</a:t>
            </a:r>
            <a:endParaRPr lang="en-US" sz="28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 txBox="1">
            <a:spLocks/>
          </p:cNvSpPr>
          <p:nvPr/>
        </p:nvSpPr>
        <p:spPr bwMode="auto">
          <a:xfrm>
            <a:off x="565150" y="45085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endParaRPr lang="es-CR" sz="2800">
              <a:latin typeface="Calibri" pitchFamily="34" charset="0"/>
              <a:cs typeface="Arial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539270"/>
            <a:ext cx="5004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R" sz="2800" b="1" dirty="0" smtClean="0"/>
              <a:t>Procesos </a:t>
            </a:r>
            <a:r>
              <a:rPr lang="es-CR" sz="2800" b="1" dirty="0"/>
              <a:t>de </a:t>
            </a:r>
            <a:r>
              <a:rPr lang="es-CR" sz="2800" b="1" dirty="0" smtClean="0"/>
              <a:t>Cierre</a:t>
            </a:r>
            <a:endParaRPr lang="es-CR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779912" y="2564904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R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91893"/>
          </a:xfrm>
        </p:spPr>
        <p:txBody>
          <a:bodyPr/>
          <a:lstStyle/>
          <a:p>
            <a:r>
              <a:rPr lang="es-CR" sz="2000" dirty="0" smtClean="0"/>
              <a:t>Confirmar que todos los requisitos del proyecto se ha cumplido.</a:t>
            </a:r>
          </a:p>
          <a:p>
            <a:r>
              <a:rPr lang="es-CR" sz="2000" dirty="0" smtClean="0"/>
              <a:t>Verificar y documentar que un proyecto o fase cumpla con el criterio de finalización establecido.</a:t>
            </a:r>
          </a:p>
          <a:p>
            <a:r>
              <a:rPr lang="es-CR" sz="2000" dirty="0" smtClean="0"/>
              <a:t>Obtener la aprobación (legal) formal.</a:t>
            </a:r>
          </a:p>
          <a:p>
            <a:r>
              <a:rPr lang="es-CR" sz="2000" dirty="0" smtClean="0"/>
              <a:t>Hacer los pagos finales y completar registros de costos. </a:t>
            </a:r>
          </a:p>
          <a:p>
            <a:r>
              <a:rPr lang="es-CR" sz="2000" dirty="0" smtClean="0"/>
              <a:t>Completar registros de miembros del equipo en RRHH.</a:t>
            </a:r>
          </a:p>
          <a:p>
            <a:r>
              <a:rPr lang="es-CR" sz="2000" dirty="0" smtClean="0"/>
              <a:t>Completar cierre de adquisiciones. </a:t>
            </a:r>
          </a:p>
          <a:p>
            <a:r>
              <a:rPr lang="es-CR" sz="2000" dirty="0" smtClean="0"/>
              <a:t>Analiza y documentar lecciones aprendidas.</a:t>
            </a:r>
          </a:p>
          <a:p>
            <a:r>
              <a:rPr lang="es-CR" sz="2000" dirty="0" smtClean="0"/>
              <a:t>Archivos la información del proyecto.</a:t>
            </a:r>
          </a:p>
          <a:p>
            <a:r>
              <a:rPr lang="es-CR" sz="2000" dirty="0" smtClean="0"/>
              <a:t>Entregar los entregables.</a:t>
            </a:r>
          </a:p>
          <a:p>
            <a:r>
              <a:rPr lang="es-CR" sz="2000" dirty="0" smtClean="0"/>
              <a:t>Celebrar. </a:t>
            </a:r>
            <a:endParaRPr lang="es-C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>
          <a:xfrm>
            <a:off x="179512" y="119675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ea typeface="ＭＳ Ｐゴシック" pitchFamily="34" charset="-128"/>
              </a:rPr>
              <a:t>Grupo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Procesos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Cierre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4294967295"/>
          </p:nvPr>
        </p:nvSpPr>
        <p:spPr>
          <a:xfrm>
            <a:off x="467544" y="2564904"/>
            <a:ext cx="8229600" cy="3990975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</a:pPr>
            <a:r>
              <a:rPr lang="es-CR" sz="2400" dirty="0" smtClean="0">
                <a:ea typeface="ＭＳ Ｐゴシック" pitchFamily="34" charset="-128"/>
              </a:rPr>
              <a:t>Si se ha completado todo el alcance del proyecto, está el proyecto finalizado?</a:t>
            </a:r>
          </a:p>
          <a:p>
            <a:pPr algn="just" eaLnBrk="1" hangingPunct="1">
              <a:lnSpc>
                <a:spcPct val="70000"/>
              </a:lnSpc>
            </a:pPr>
            <a:r>
              <a:rPr lang="es-CR" sz="2400" dirty="0" smtClean="0">
                <a:ea typeface="ＭＳ Ｐゴシック" pitchFamily="34" charset="-128"/>
              </a:rPr>
              <a:t>El grupo de procesos de cierre es donde el proyecto es finalizado. </a:t>
            </a:r>
          </a:p>
          <a:p>
            <a:pPr algn="just" eaLnBrk="1" hangingPunct="1">
              <a:lnSpc>
                <a:spcPct val="70000"/>
              </a:lnSpc>
            </a:pPr>
            <a:r>
              <a:rPr lang="es-CR" sz="2400" u="sng" dirty="0" smtClean="0">
                <a:ea typeface="ＭＳ Ｐゴシック" pitchFamily="34" charset="-128"/>
              </a:rPr>
              <a:t>El proyecto no es completado cuando el alcance final del producto es logrado, es completado solo cuando el cierre es realizado</a:t>
            </a:r>
            <a:r>
              <a:rPr lang="es-CR" sz="2400" dirty="0" smtClean="0">
                <a:ea typeface="ＭＳ Ｐゴシック" pitchFamily="34" charset="-128"/>
              </a:rPr>
              <a:t>.</a:t>
            </a:r>
          </a:p>
          <a:p>
            <a:pPr algn="just" eaLnBrk="1" hangingPunct="1">
              <a:lnSpc>
                <a:spcPct val="70000"/>
              </a:lnSpc>
            </a:pPr>
            <a:r>
              <a:rPr lang="es-CR" sz="2400" dirty="0" smtClean="0">
                <a:ea typeface="ＭＳ Ｐゴシック" pitchFamily="34" charset="-128"/>
              </a:rPr>
              <a:t>Este esfuerzo incluye actividades administrativas como recolectar y finalizar todo el papeleo necesario para completar el proyecto, y el trabajo técnico para verificar que el producto del proyecto es aceptable. </a:t>
            </a:r>
          </a:p>
          <a:p>
            <a:pPr algn="just" eaLnBrk="1" hangingPunct="1">
              <a:lnSpc>
                <a:spcPct val="70000"/>
              </a:lnSpc>
            </a:pPr>
            <a:r>
              <a:rPr lang="es-CR" sz="2400" dirty="0" smtClean="0">
                <a:ea typeface="ＭＳ Ｐゴシック" pitchFamily="34" charset="-128"/>
              </a:rPr>
              <a:t>Incluirá también cualquier trabajo necesario para transferir el proyecto completo a aquellos que lo utilizarán y devolver los recursos a la organización ejecutante y/o el cliente.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 txBox="1">
            <a:spLocks/>
          </p:cNvSpPr>
          <p:nvPr/>
        </p:nvSpPr>
        <p:spPr bwMode="auto">
          <a:xfrm>
            <a:off x="565150" y="45085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endParaRPr lang="es-CR" sz="2800">
              <a:latin typeface="Calibri" pitchFamily="34" charset="0"/>
              <a:cs typeface="Arial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979613" y="1557338"/>
            <a:ext cx="8329612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es-CR" sz="2800" dirty="0"/>
          </a:p>
          <a:p>
            <a:pPr algn="just">
              <a:defRPr/>
            </a:pPr>
            <a:endParaRPr lang="es-CR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516216" y="6255022"/>
            <a:ext cx="21757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R" sz="1600" b="1" dirty="0" smtClean="0">
                <a:latin typeface="+mj-lt"/>
                <a:ea typeface="+mj-ea"/>
                <a:cs typeface="+mj-cs"/>
              </a:rPr>
              <a:t>(Lledó, 2013)</a:t>
            </a:r>
            <a:endParaRPr lang="es-CR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 cstate="print"/>
          <a:srcRect t="1131" r="1472" b="2"/>
          <a:stretch>
            <a:fillRect/>
          </a:stretch>
        </p:blipFill>
        <p:spPr bwMode="auto">
          <a:xfrm>
            <a:off x="755650" y="2033588"/>
            <a:ext cx="7704138" cy="409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>
          <a:xfrm>
            <a:off x="302840" y="198884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¿</a:t>
            </a:r>
            <a:r>
              <a:rPr lang="en-US" dirty="0" err="1" smtClean="0">
                <a:ea typeface="ＭＳ Ｐゴシック" pitchFamily="34" charset="-128"/>
              </a:rPr>
              <a:t>Cuándo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podemos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entrar</a:t>
            </a:r>
            <a:r>
              <a:rPr lang="en-US" dirty="0" smtClean="0">
                <a:ea typeface="ＭＳ Ｐゴシック" pitchFamily="34" charset="-128"/>
              </a:rPr>
              <a:t> en el </a:t>
            </a:r>
            <a:r>
              <a:rPr lang="en-US" dirty="0" err="1" smtClean="0">
                <a:ea typeface="ＭＳ Ｐゴシック" pitchFamily="34" charset="-128"/>
              </a:rPr>
              <a:t>grupo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procesos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cierre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</p:txBody>
      </p:sp>
      <p:sp>
        <p:nvSpPr>
          <p:cNvPr id="33797" name="Content Placeholder 2"/>
          <p:cNvSpPr txBox="1">
            <a:spLocks/>
          </p:cNvSpPr>
          <p:nvPr/>
        </p:nvSpPr>
        <p:spPr bwMode="auto">
          <a:xfrm>
            <a:off x="457200" y="3861048"/>
            <a:ext cx="8229600" cy="167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600" dirty="0" err="1">
                <a:latin typeface="Calibri" pitchFamily="34" charset="0"/>
              </a:rPr>
              <a:t>Una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fase</a:t>
            </a:r>
            <a:r>
              <a:rPr lang="en-US" sz="2600" dirty="0">
                <a:latin typeface="Calibri" pitchFamily="34" charset="0"/>
              </a:rPr>
              <a:t> del </a:t>
            </a:r>
            <a:r>
              <a:rPr lang="en-US" sz="2600" dirty="0" err="1">
                <a:latin typeface="Calibri" pitchFamily="34" charset="0"/>
              </a:rPr>
              <a:t>proyecto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es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completada</a:t>
            </a:r>
            <a:r>
              <a:rPr lang="en-US" sz="2600" dirty="0">
                <a:latin typeface="Calibri" pitchFamily="34" charset="0"/>
              </a:rPr>
              <a:t>.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600" dirty="0">
                <a:latin typeface="Calibri" pitchFamily="34" charset="0"/>
              </a:rPr>
              <a:t>El </a:t>
            </a:r>
            <a:r>
              <a:rPr lang="en-US" sz="2600" dirty="0" err="1">
                <a:latin typeface="Calibri" pitchFamily="34" charset="0"/>
              </a:rPr>
              <a:t>proyecto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es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completado</a:t>
            </a:r>
            <a:r>
              <a:rPr lang="en-US" sz="2600" dirty="0">
                <a:latin typeface="Calibri" pitchFamily="34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600" dirty="0">
                <a:latin typeface="Calibri" pitchFamily="34" charset="0"/>
              </a:rPr>
              <a:t>El </a:t>
            </a:r>
            <a:r>
              <a:rPr lang="en-US" sz="2600" dirty="0" err="1">
                <a:latin typeface="Calibri" pitchFamily="34" charset="0"/>
              </a:rPr>
              <a:t>proyecto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es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finalizado</a:t>
            </a:r>
            <a:r>
              <a:rPr lang="en-US" sz="2600" dirty="0">
                <a:latin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</a:rPr>
              <a:t>anticipadamente</a:t>
            </a:r>
            <a:r>
              <a:rPr lang="en-US" sz="26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5100" smtClean="0">
                <a:ea typeface="ＭＳ Ｐゴシック" pitchFamily="34" charset="-128"/>
              </a:rPr>
              <a:t>Cosas importantes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Comprender que hay un proceso para dirigir proyectos. Incluye: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Iniciar el proyecto (Iniciar)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Planificar el proyecto (Planificar)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Ejecutar el proyecto (Hacer)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Dar seguimiento y control al proyecto (Revisar y actuar)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Cerrar el proyecto (Finalizar)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smtClean="0">
                <a:ea typeface="ＭＳ Ｐゴシック" pitchFamily="34" charset="-128"/>
              </a:rPr>
              <a:t>PREGUNTAS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sz="2200" smtClean="0">
                <a:ea typeface="ＭＳ Ｐゴシック" pitchFamily="34" charset="-128"/>
              </a:rPr>
              <a:t>Un director de proyecto no tiene mucho tiempo para planificar antes de que la fecha obligatoria de incio del proyecto llegue. Por consiguiente, quiere moverse a través de la planificación tan efectivamente como sea posible. ¿Cuál de los siguientes le recomendaría usted?</a:t>
            </a:r>
          </a:p>
          <a:p>
            <a:pPr lvl="1" algn="just" eaLnBrk="1" hangingPunct="1"/>
            <a:r>
              <a:rPr lang="en-US" sz="1800" smtClean="0">
                <a:ea typeface="ＭＳ Ｐゴシック" pitchFamily="34" charset="-128"/>
              </a:rPr>
              <a:t>A. Asegurarse de tener un acta de constitución firmada y entonces empezar la EDT.</a:t>
            </a:r>
          </a:p>
          <a:p>
            <a:pPr lvl="1" algn="just" eaLnBrk="1" hangingPunct="1"/>
            <a:r>
              <a:rPr lang="en-US" sz="1800" smtClean="0">
                <a:ea typeface="ＭＳ Ｐゴシック" pitchFamily="34" charset="-128"/>
              </a:rPr>
              <a:t>B. Crear una lista de actividades antes de crear el diagrama de red.</a:t>
            </a:r>
          </a:p>
          <a:p>
            <a:pPr lvl="1" algn="just" eaLnBrk="1" hangingPunct="1"/>
            <a:r>
              <a:rPr lang="en-US" sz="1800" smtClean="0">
                <a:ea typeface="ＭＳ Ｐゴシック" pitchFamily="34" charset="-128"/>
              </a:rPr>
              <a:t>C. Documentar todos los riesgos conocidos antes de documentar los supuestos de alto nivel.</a:t>
            </a:r>
          </a:p>
          <a:p>
            <a:pPr lvl="1" algn="just" eaLnBrk="1" hangingPunct="1"/>
            <a:r>
              <a:rPr lang="en-US" sz="1800" smtClean="0">
                <a:ea typeface="ＭＳ Ｐゴシック" pitchFamily="34" charset="-128"/>
              </a:rPr>
              <a:t>D. Finalizar el plan de gestión de calidad antes de determinar las métricas de calidad.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CR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s-CR" dirty="0" smtClean="0">
                <a:ea typeface="ＭＳ Ｐゴシック" pitchFamily="34" charset="-128"/>
              </a:rPr>
              <a:t>¿Cuál grupo de procesos de dirección de proyectos normalmente toma la MAYORIA del tiempo y recursos del proyecto? </a:t>
            </a:r>
          </a:p>
          <a:p>
            <a:pPr lvl="1" eaLnBrk="1" hangingPunct="1"/>
            <a:r>
              <a:rPr lang="es-CR" sz="2400" dirty="0" smtClean="0">
                <a:ea typeface="ＭＳ Ｐゴシック" pitchFamily="34" charset="-128"/>
              </a:rPr>
              <a:t>A. Planificación.</a:t>
            </a:r>
          </a:p>
          <a:p>
            <a:pPr lvl="1" eaLnBrk="1" hangingPunct="1"/>
            <a:r>
              <a:rPr lang="es-CR" sz="2400" dirty="0" smtClean="0">
                <a:ea typeface="ＭＳ Ｐゴシック" pitchFamily="34" charset="-128"/>
              </a:rPr>
              <a:t>B. Diseño.</a:t>
            </a:r>
          </a:p>
          <a:p>
            <a:pPr lvl="1" eaLnBrk="1" hangingPunct="1"/>
            <a:r>
              <a:rPr lang="es-CR" sz="2400" dirty="0" smtClean="0">
                <a:ea typeface="ＭＳ Ｐゴシック" pitchFamily="34" charset="-128"/>
              </a:rPr>
              <a:t>C. Integración.</a:t>
            </a:r>
          </a:p>
          <a:p>
            <a:pPr lvl="1" eaLnBrk="1" hangingPunct="1"/>
            <a:r>
              <a:rPr lang="es-CR" sz="2400" dirty="0" smtClean="0">
                <a:ea typeface="ＭＳ Ｐゴシック" pitchFamily="34" charset="-128"/>
              </a:rPr>
              <a:t>D. Ejecución.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sz="2200" dirty="0" smtClean="0">
                <a:ea typeface="ＭＳ Ｐゴシック" pitchFamily="34" charset="-128"/>
              </a:rPr>
              <a:t>Un director de </a:t>
            </a:r>
            <a:r>
              <a:rPr lang="en-US" sz="2200" dirty="0" err="1" smtClean="0">
                <a:ea typeface="ＭＳ Ｐゴシック" pitchFamily="34" charset="-128"/>
              </a:rPr>
              <a:t>proyecto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recibe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una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llamada</a:t>
            </a:r>
            <a:r>
              <a:rPr lang="en-US" sz="2200" dirty="0" smtClean="0">
                <a:ea typeface="ＭＳ Ｐゴシック" pitchFamily="34" charset="-128"/>
              </a:rPr>
              <a:t> de un </a:t>
            </a:r>
            <a:r>
              <a:rPr lang="en-US" sz="2200" dirty="0" err="1" smtClean="0">
                <a:ea typeface="ＭＳ Ｐゴシック" pitchFamily="34" charset="-128"/>
              </a:rPr>
              <a:t>miembro</a:t>
            </a:r>
            <a:r>
              <a:rPr lang="en-US" sz="2200" dirty="0" smtClean="0">
                <a:ea typeface="ＭＳ Ｐゴシック" pitchFamily="34" charset="-128"/>
              </a:rPr>
              <a:t> del </a:t>
            </a:r>
            <a:r>
              <a:rPr lang="en-US" sz="2200" dirty="0" err="1" smtClean="0">
                <a:ea typeface="ＭＳ Ｐゴシック" pitchFamily="34" charset="-128"/>
              </a:rPr>
              <a:t>equipo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notificándole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que</a:t>
            </a:r>
            <a:r>
              <a:rPr lang="en-US" sz="2200" dirty="0" smtClean="0">
                <a:ea typeface="ＭＳ Ｐゴシック" pitchFamily="34" charset="-128"/>
              </a:rPr>
              <a:t> hay </a:t>
            </a:r>
            <a:r>
              <a:rPr lang="en-US" sz="2200" dirty="0" err="1" smtClean="0">
                <a:ea typeface="ＭＳ Ｐゴシック" pitchFamily="34" charset="-128"/>
              </a:rPr>
              <a:t>una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variación</a:t>
            </a:r>
            <a:r>
              <a:rPr lang="en-US" sz="2200" dirty="0" smtClean="0">
                <a:ea typeface="ＭＳ Ｐゴシック" pitchFamily="34" charset="-128"/>
              </a:rPr>
              <a:t> entre la </a:t>
            </a:r>
            <a:r>
              <a:rPr lang="en-US" sz="2200" dirty="0" err="1" smtClean="0">
                <a:ea typeface="ＭＳ Ｐゴシック" pitchFamily="34" charset="-128"/>
              </a:rPr>
              <a:t>velocidad</a:t>
            </a:r>
            <a:r>
              <a:rPr lang="en-US" sz="2200" dirty="0" smtClean="0">
                <a:ea typeface="ＭＳ Ｐゴシック" pitchFamily="34" charset="-128"/>
              </a:rPr>
              <a:t> del </a:t>
            </a:r>
            <a:r>
              <a:rPr lang="en-US" sz="2200" dirty="0" err="1" smtClean="0">
                <a:ea typeface="ＭＳ Ｐゴシック" pitchFamily="34" charset="-128"/>
              </a:rPr>
              <a:t>sistema</a:t>
            </a:r>
            <a:r>
              <a:rPr lang="en-US" sz="2200" dirty="0" smtClean="0">
                <a:ea typeface="ＭＳ Ｐゴシック" pitchFamily="34" charset="-128"/>
              </a:rPr>
              <a:t> en el </a:t>
            </a:r>
            <a:r>
              <a:rPr lang="en-US" sz="2200" dirty="0" err="1" smtClean="0">
                <a:ea typeface="ＭＳ Ｐゴシック" pitchFamily="34" charset="-128"/>
              </a:rPr>
              <a:t>proyecto</a:t>
            </a:r>
            <a:r>
              <a:rPr lang="en-US" sz="2200" dirty="0" smtClean="0">
                <a:ea typeface="ＭＳ Ｐゴシック" pitchFamily="34" charset="-128"/>
              </a:rPr>
              <a:t> y la </a:t>
            </a:r>
            <a:r>
              <a:rPr lang="en-US" sz="2200" dirty="0" err="1" smtClean="0">
                <a:ea typeface="ＭＳ Ｐゴシック" pitchFamily="34" charset="-128"/>
              </a:rPr>
              <a:t>velocidad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planeada</a:t>
            </a:r>
            <a:r>
              <a:rPr lang="en-US" sz="2200" dirty="0" smtClean="0">
                <a:ea typeface="ＭＳ Ｐゴシック" pitchFamily="34" charset="-128"/>
              </a:rPr>
              <a:t> o </a:t>
            </a:r>
            <a:r>
              <a:rPr lang="en-US" sz="2200" dirty="0" err="1" smtClean="0">
                <a:ea typeface="ＭＳ Ｐゴシック" pitchFamily="34" charset="-128"/>
              </a:rPr>
              <a:t>deseada</a:t>
            </a:r>
            <a:r>
              <a:rPr lang="en-US" sz="2200" dirty="0" smtClean="0">
                <a:ea typeface="ＭＳ Ｐゴシック" pitchFamily="34" charset="-128"/>
              </a:rPr>
              <a:t>. El director </a:t>
            </a:r>
            <a:r>
              <a:rPr lang="en-US" sz="2200" dirty="0" err="1" smtClean="0">
                <a:ea typeface="ＭＳ Ｐゴシック" pitchFamily="34" charset="-128"/>
              </a:rPr>
              <a:t>está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sorprendido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porque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esa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medición</a:t>
            </a:r>
            <a:r>
              <a:rPr lang="en-US" sz="2200" dirty="0" smtClean="0">
                <a:ea typeface="ＭＳ Ｐゴシック" pitchFamily="34" charset="-128"/>
              </a:rPr>
              <a:t> de </a:t>
            </a:r>
            <a:r>
              <a:rPr lang="en-US" sz="2200" dirty="0" err="1" smtClean="0">
                <a:ea typeface="ＭＳ Ｐゴシック" pitchFamily="34" charset="-128"/>
              </a:rPr>
              <a:t>desempeño</a:t>
            </a:r>
            <a:r>
              <a:rPr lang="en-US" sz="2200" dirty="0" smtClean="0">
                <a:ea typeface="ＭＳ Ｐゴシック" pitchFamily="34" charset="-128"/>
              </a:rPr>
              <a:t> no </a:t>
            </a:r>
            <a:r>
              <a:rPr lang="en-US" sz="2200" dirty="0" err="1" smtClean="0">
                <a:ea typeface="ＭＳ Ｐゴシック" pitchFamily="34" charset="-128"/>
              </a:rPr>
              <a:t>fue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identificada</a:t>
            </a:r>
            <a:r>
              <a:rPr lang="en-US" sz="2200" dirty="0" smtClean="0">
                <a:ea typeface="ＭＳ Ｐゴシック" pitchFamily="34" charset="-128"/>
              </a:rPr>
              <a:t> en la </a:t>
            </a:r>
            <a:r>
              <a:rPr lang="en-US" sz="2200" dirty="0" err="1" smtClean="0">
                <a:ea typeface="ＭＳ Ｐゴシック" pitchFamily="34" charset="-128"/>
              </a:rPr>
              <a:t>planificación</a:t>
            </a:r>
            <a:r>
              <a:rPr lang="en-US" sz="2200" dirty="0" smtClean="0">
                <a:ea typeface="ＭＳ Ｐゴシック" pitchFamily="34" charset="-128"/>
              </a:rPr>
              <a:t>. Si el director de </a:t>
            </a:r>
            <a:r>
              <a:rPr lang="en-US" sz="2200" dirty="0" err="1" smtClean="0">
                <a:ea typeface="ＭＳ Ｐゴシック" pitchFamily="34" charset="-128"/>
              </a:rPr>
              <a:t>proyecto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evalúa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entonces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si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dicha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variación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requiere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una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respuesta</a:t>
            </a:r>
            <a:r>
              <a:rPr lang="en-US" sz="2200" dirty="0" smtClean="0">
                <a:ea typeface="ＭＳ Ｐゴシック" pitchFamily="34" charset="-128"/>
              </a:rPr>
              <a:t>, ¿en </a:t>
            </a:r>
            <a:r>
              <a:rPr lang="en-US" sz="2200" dirty="0" err="1" smtClean="0">
                <a:ea typeface="ＭＳ Ｐゴシック" pitchFamily="34" charset="-128"/>
              </a:rPr>
              <a:t>qué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grupo</a:t>
            </a:r>
            <a:r>
              <a:rPr lang="en-US" sz="2200" dirty="0" smtClean="0">
                <a:ea typeface="ＭＳ Ｐゴシック" pitchFamily="34" charset="-128"/>
              </a:rPr>
              <a:t> de </a:t>
            </a:r>
            <a:r>
              <a:rPr lang="en-US" sz="2200" dirty="0" err="1" smtClean="0">
                <a:ea typeface="ＭＳ Ｐゴシック" pitchFamily="34" charset="-128"/>
              </a:rPr>
              <a:t>procesos</a:t>
            </a:r>
            <a:r>
              <a:rPr lang="en-US" sz="2200" dirty="0" smtClean="0">
                <a:ea typeface="ＭＳ Ｐゴシック" pitchFamily="34" charset="-128"/>
              </a:rPr>
              <a:t> de </a:t>
            </a:r>
            <a:r>
              <a:rPr lang="en-US" sz="2200" dirty="0" err="1" smtClean="0">
                <a:ea typeface="ＭＳ Ｐゴシック" pitchFamily="34" charset="-128"/>
              </a:rPr>
              <a:t>dirección</a:t>
            </a:r>
            <a:r>
              <a:rPr lang="en-US" sz="2200" dirty="0" smtClean="0">
                <a:ea typeface="ＭＳ Ｐゴシック" pitchFamily="34" charset="-128"/>
              </a:rPr>
              <a:t> de </a:t>
            </a:r>
            <a:r>
              <a:rPr lang="en-US" sz="2200" dirty="0" err="1" smtClean="0">
                <a:ea typeface="ＭＳ Ｐゴシック" pitchFamily="34" charset="-128"/>
              </a:rPr>
              <a:t>proyectos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está</a:t>
            </a:r>
            <a:r>
              <a:rPr lang="en-US" sz="2200" dirty="0" smtClean="0">
                <a:ea typeface="ＭＳ Ｐゴシック" pitchFamily="34" charset="-128"/>
              </a:rPr>
              <a:t>?</a:t>
            </a:r>
          </a:p>
          <a:p>
            <a:pPr lvl="1" eaLnBrk="1" hangingPunct="1"/>
            <a:r>
              <a:rPr lang="en-US" sz="2000" dirty="0" smtClean="0">
                <a:ea typeface="ＭＳ Ｐゴシック" pitchFamily="34" charset="-128"/>
              </a:rPr>
              <a:t>A. </a:t>
            </a:r>
            <a:r>
              <a:rPr lang="en-US" sz="2000" dirty="0" err="1" smtClean="0">
                <a:ea typeface="ＭＳ Ｐゴシック" pitchFamily="34" charset="-128"/>
              </a:rPr>
              <a:t>Iniciación</a:t>
            </a:r>
            <a:endParaRPr lang="en-US" sz="2000" dirty="0" smtClean="0">
              <a:ea typeface="ＭＳ Ｐゴシック" pitchFamily="34" charset="-128"/>
            </a:endParaRPr>
          </a:p>
          <a:p>
            <a:pPr lvl="1" eaLnBrk="1" hangingPunct="1"/>
            <a:r>
              <a:rPr lang="en-US" sz="2000" dirty="0" smtClean="0">
                <a:ea typeface="ＭＳ Ｐゴシック" pitchFamily="34" charset="-128"/>
              </a:rPr>
              <a:t>B. </a:t>
            </a:r>
            <a:r>
              <a:rPr lang="en-US" sz="2000" dirty="0" err="1" smtClean="0">
                <a:ea typeface="ＭＳ Ｐゴシック" pitchFamily="34" charset="-128"/>
              </a:rPr>
              <a:t>Ejecución</a:t>
            </a:r>
            <a:endParaRPr lang="en-US" sz="2000" dirty="0" smtClean="0">
              <a:ea typeface="ＭＳ Ｐゴシック" pitchFamily="34" charset="-128"/>
            </a:endParaRPr>
          </a:p>
          <a:p>
            <a:pPr lvl="1" eaLnBrk="1" hangingPunct="1"/>
            <a:r>
              <a:rPr lang="en-US" sz="2000" dirty="0" smtClean="0">
                <a:ea typeface="ＭＳ Ｐゴシック" pitchFamily="34" charset="-128"/>
              </a:rPr>
              <a:t>C. </a:t>
            </a:r>
            <a:r>
              <a:rPr lang="en-US" sz="2000" dirty="0" err="1" smtClean="0">
                <a:ea typeface="ＭＳ Ｐゴシック" pitchFamily="34" charset="-128"/>
              </a:rPr>
              <a:t>Seguimiento</a:t>
            </a:r>
            <a:r>
              <a:rPr lang="en-US" sz="2000" dirty="0" smtClean="0">
                <a:ea typeface="ＭＳ Ｐゴシック" pitchFamily="34" charset="-128"/>
              </a:rPr>
              <a:t> y control</a:t>
            </a:r>
          </a:p>
          <a:p>
            <a:pPr lvl="1" eaLnBrk="1" hangingPunct="1"/>
            <a:r>
              <a:rPr lang="en-US" sz="2000" dirty="0" smtClean="0">
                <a:ea typeface="ＭＳ Ｐゴシック" pitchFamily="34" charset="-128"/>
              </a:rPr>
              <a:t>D. </a:t>
            </a:r>
            <a:r>
              <a:rPr lang="en-US" sz="2000" dirty="0" err="1" smtClean="0">
                <a:ea typeface="ＭＳ Ｐゴシック" pitchFamily="34" charset="-128"/>
              </a:rPr>
              <a:t>Cierre</a:t>
            </a:r>
            <a:endParaRPr lang="en-US" sz="20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CR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s-CR" smtClean="0">
                <a:ea typeface="ＭＳ Ｐゴシック" pitchFamily="34" charset="-128"/>
              </a:rPr>
              <a:t>El cierre incluye todos los siguientes EXCEPTO:</a:t>
            </a:r>
          </a:p>
          <a:p>
            <a:pPr lvl="1" eaLnBrk="1" hangingPunct="1"/>
            <a:r>
              <a:rPr lang="es-CR" sz="2400" smtClean="0">
                <a:ea typeface="ＭＳ Ｐゴシック" pitchFamily="34" charset="-128"/>
              </a:rPr>
              <a:t>A. Determinar mediciones del desempeño.</a:t>
            </a:r>
          </a:p>
          <a:p>
            <a:pPr lvl="1" eaLnBrk="1" hangingPunct="1"/>
            <a:r>
              <a:rPr lang="es-CR" sz="2400" smtClean="0">
                <a:ea typeface="ＭＳ Ｐゴシック" pitchFamily="34" charset="-128"/>
              </a:rPr>
              <a:t>B. Tranferir el producto del proyecto.</a:t>
            </a:r>
          </a:p>
          <a:p>
            <a:pPr lvl="1" eaLnBrk="1" hangingPunct="1"/>
            <a:r>
              <a:rPr lang="es-CR" sz="2400" smtClean="0">
                <a:ea typeface="ＭＳ Ｐゴシック" pitchFamily="34" charset="-128"/>
              </a:rPr>
              <a:t>C. Documentar el grado en el cual cada fase del proyecto fue adecuadamente cerrada luego de su completamiento.</a:t>
            </a:r>
          </a:p>
          <a:p>
            <a:pPr lvl="1" eaLnBrk="1" hangingPunct="1"/>
            <a:r>
              <a:rPr lang="es-CR" sz="2400" smtClean="0">
                <a:ea typeface="ＭＳ Ｐゴシック" pitchFamily="34" charset="-128"/>
              </a:rPr>
              <a:t>D. Actualizar los activos de los procesos de la organización.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CR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s-CR" smtClean="0">
                <a:ea typeface="ＭＳ Ｐゴシック" pitchFamily="34" charset="-128"/>
              </a:rPr>
              <a:t>Todos los siguientes deben realizarse durante la iniciación del proyecto EXCEPTO:</a:t>
            </a:r>
          </a:p>
          <a:p>
            <a:pPr lvl="1" algn="just" eaLnBrk="1" hangingPunct="1"/>
            <a:r>
              <a:rPr lang="es-CR" sz="2400" smtClean="0">
                <a:ea typeface="ＭＳ Ｐゴシック" pitchFamily="34" charset="-128"/>
              </a:rPr>
              <a:t>A. Identificar y documentar las necesidades de negocio.</a:t>
            </a:r>
          </a:p>
          <a:p>
            <a:pPr lvl="1" algn="just" eaLnBrk="1" hangingPunct="1"/>
            <a:r>
              <a:rPr lang="es-CR" sz="2400" smtClean="0">
                <a:ea typeface="ＭＳ Ｐゴシック" pitchFamily="34" charset="-128"/>
              </a:rPr>
              <a:t>B. Crear una declaración del alcance del proyecto.</a:t>
            </a:r>
          </a:p>
          <a:p>
            <a:pPr lvl="1" algn="just" eaLnBrk="1" hangingPunct="1"/>
            <a:r>
              <a:rPr lang="es-CR" sz="2400" smtClean="0">
                <a:ea typeface="ＭＳ Ｐゴシック" pitchFamily="34" charset="-128"/>
              </a:rPr>
              <a:t>C. Dividir proyectos grandes en fases.</a:t>
            </a:r>
          </a:p>
          <a:p>
            <a:pPr lvl="1" algn="just" eaLnBrk="1" hangingPunct="1"/>
            <a:r>
              <a:rPr lang="es-CR" sz="2400" smtClean="0">
                <a:ea typeface="ＭＳ Ｐゴシック" pitchFamily="34" charset="-128"/>
              </a:rPr>
              <a:t>D. Acumular y evaluar información histórica.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 txBox="1">
            <a:spLocks/>
          </p:cNvSpPr>
          <p:nvPr/>
        </p:nvSpPr>
        <p:spPr bwMode="auto">
          <a:xfrm>
            <a:off x="565150" y="45085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endParaRPr lang="es-CR" sz="2800">
              <a:latin typeface="Calibri" pitchFamily="34" charset="0"/>
              <a:cs typeface="Arial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27088" y="1657350"/>
            <a:ext cx="885825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CR" sz="2800" b="1" dirty="0">
                <a:latin typeface="+mj-lt"/>
                <a:ea typeface="+mj-ea"/>
                <a:cs typeface="+mj-cs"/>
              </a:rPr>
              <a:t>Áreas de Conocimiento de Dirección de Proyectos</a:t>
            </a:r>
          </a:p>
          <a:p>
            <a:pPr>
              <a:defRPr/>
            </a:pPr>
            <a:endParaRPr lang="es-CR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1638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050" y="2262188"/>
            <a:ext cx="50196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6968257" y="6255022"/>
            <a:ext cx="15641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R" sz="1600" b="1" dirty="0" smtClean="0">
                <a:latin typeface="+mj-lt"/>
                <a:ea typeface="+mj-ea"/>
                <a:cs typeface="+mj-cs"/>
              </a:rPr>
              <a:t>(Lledó, 2013)</a:t>
            </a:r>
            <a:endParaRPr lang="es-CR" sz="28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 txBox="1">
            <a:spLocks/>
          </p:cNvSpPr>
          <p:nvPr/>
        </p:nvSpPr>
        <p:spPr bwMode="auto">
          <a:xfrm>
            <a:off x="565150" y="45085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endParaRPr lang="es-CR" sz="2800">
              <a:latin typeface="Calibri" pitchFamily="34" charset="0"/>
              <a:cs typeface="Arial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411413" y="2008188"/>
            <a:ext cx="8329612" cy="1385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CR" sz="2800" b="1" dirty="0"/>
              <a:t>Configuración de un Proceso</a:t>
            </a:r>
          </a:p>
          <a:p>
            <a:pPr algn="just">
              <a:defRPr/>
            </a:pPr>
            <a:endParaRPr lang="es-CR" sz="2800" dirty="0"/>
          </a:p>
          <a:p>
            <a:pPr algn="just">
              <a:defRPr/>
            </a:pPr>
            <a:endParaRPr lang="es-CR" sz="2800" dirty="0">
              <a:latin typeface="+mj-lt"/>
              <a:ea typeface="+mj-ea"/>
              <a:cs typeface="+mj-cs"/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413" y="2790825"/>
            <a:ext cx="867727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/>
        </p:nvSpPr>
        <p:spPr>
          <a:xfrm>
            <a:off x="3779912" y="2564904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4975" y="5978525"/>
            <a:ext cx="15970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 txBox="1">
            <a:spLocks/>
          </p:cNvSpPr>
          <p:nvPr/>
        </p:nvSpPr>
        <p:spPr bwMode="auto">
          <a:xfrm>
            <a:off x="565150" y="45085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endParaRPr lang="es-CR" sz="2800">
              <a:latin typeface="Calibri" pitchFamily="34" charset="0"/>
              <a:cs typeface="Arial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27088" y="1747838"/>
            <a:ext cx="885825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CR" sz="2800" b="1" dirty="0">
                <a:latin typeface="+mj-lt"/>
                <a:ea typeface="+mj-ea"/>
                <a:cs typeface="+mj-cs"/>
              </a:rPr>
              <a:t>Grupos de Procesos de Dirección de Proyectos</a:t>
            </a:r>
          </a:p>
          <a:p>
            <a:pPr>
              <a:defRPr/>
            </a:pPr>
            <a:endParaRPr lang="es-CR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574925"/>
            <a:ext cx="8713788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3836707" y="2323273"/>
            <a:ext cx="1080120" cy="2520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34100"/>
            <a:ext cx="15970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700808"/>
            <a:ext cx="7200800" cy="719857"/>
          </a:xfrm>
        </p:spPr>
        <p:txBody>
          <a:bodyPr/>
          <a:lstStyle/>
          <a:p>
            <a:r>
              <a:rPr lang="es-CR" sz="2800" dirty="0" smtClean="0"/>
              <a:t>Procesos según grupos de procesos y áreas del conocimiento </a:t>
            </a:r>
            <a:endParaRPr lang="es-C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5661248"/>
            <a:ext cx="8229600" cy="720080"/>
          </a:xfrm>
        </p:spPr>
        <p:txBody>
          <a:bodyPr/>
          <a:lstStyle/>
          <a:p>
            <a:r>
              <a:rPr lang="es-CR" dirty="0" smtClean="0"/>
              <a:t>47 procesos</a:t>
            </a:r>
            <a:endParaRPr lang="es-C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36912"/>
            <a:ext cx="7920880" cy="283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484784"/>
            <a:ext cx="6119911" cy="575841"/>
          </a:xfrm>
        </p:spPr>
        <p:txBody>
          <a:bodyPr/>
          <a:lstStyle/>
          <a:p>
            <a:pPr algn="l"/>
            <a:r>
              <a:rPr lang="es-CR" b="1" dirty="0" smtClean="0"/>
              <a:t>Procesos de Iniciación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91893"/>
          </a:xfrm>
        </p:spPr>
        <p:txBody>
          <a:bodyPr/>
          <a:lstStyle/>
          <a:p>
            <a:r>
              <a:rPr lang="es-CR" sz="2400" dirty="0" smtClean="0"/>
              <a:t>Entradas:</a:t>
            </a:r>
          </a:p>
          <a:p>
            <a:pPr lvl="1"/>
            <a:r>
              <a:rPr lang="es-CR" sz="2000" dirty="0" smtClean="0"/>
              <a:t>Factores ambientales de la Empresa </a:t>
            </a:r>
          </a:p>
          <a:p>
            <a:pPr lvl="1"/>
            <a:r>
              <a:rPr lang="es-CR" sz="2000" dirty="0" smtClean="0"/>
              <a:t>Activos de los procesos de la organización </a:t>
            </a:r>
          </a:p>
          <a:p>
            <a:pPr lvl="1"/>
            <a:r>
              <a:rPr lang="es-CR" sz="2000" dirty="0" smtClean="0"/>
              <a:t>Enunciado del trabajo </a:t>
            </a:r>
          </a:p>
          <a:p>
            <a:pPr lvl="1"/>
            <a:r>
              <a:rPr lang="es-CR" sz="2000" dirty="0" smtClean="0"/>
              <a:t>Acuerdos contractuales o requisito de negocios </a:t>
            </a:r>
          </a:p>
          <a:p>
            <a:pPr lvl="1"/>
            <a:r>
              <a:rPr lang="es-CR" sz="2000" dirty="0" smtClean="0"/>
              <a:t>Caso de negocio</a:t>
            </a:r>
          </a:p>
          <a:p>
            <a:pPr lvl="1"/>
            <a:r>
              <a:rPr lang="es-CR" sz="2200" dirty="0" smtClean="0"/>
              <a:t>Plan estratégico, </a:t>
            </a:r>
          </a:p>
          <a:p>
            <a:pPr lvl="1"/>
            <a:r>
              <a:rPr lang="es-CR" sz="2200" dirty="0" smtClean="0"/>
              <a:t>Estándares de la industria </a:t>
            </a:r>
          </a:p>
          <a:p>
            <a:pPr lvl="1"/>
            <a:r>
              <a:rPr lang="es-CR" sz="2200" dirty="0" smtClean="0"/>
              <a:t>Disparadores del proyecto,  </a:t>
            </a:r>
          </a:p>
          <a:p>
            <a:pPr lvl="1"/>
            <a:r>
              <a:rPr lang="es-CR" sz="2200" dirty="0" smtClean="0"/>
              <a:t>Descripción del producto o servicio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5759871" cy="647849"/>
          </a:xfrm>
        </p:spPr>
        <p:txBody>
          <a:bodyPr/>
          <a:lstStyle/>
          <a:p>
            <a:pPr algn="l"/>
            <a:r>
              <a:rPr lang="es-CR" b="1" dirty="0" smtClean="0"/>
              <a:t>Procesos de Iniciación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19885"/>
          </a:xfrm>
        </p:spPr>
        <p:txBody>
          <a:bodyPr/>
          <a:lstStyle/>
          <a:p>
            <a:r>
              <a:rPr lang="es-CR" dirty="0" smtClean="0"/>
              <a:t>Salidas:</a:t>
            </a:r>
          </a:p>
          <a:p>
            <a:pPr lvl="1"/>
            <a:r>
              <a:rPr lang="es-CR" dirty="0" smtClean="0"/>
              <a:t>Acta de constitución </a:t>
            </a:r>
          </a:p>
          <a:p>
            <a:pPr lvl="1"/>
            <a:r>
              <a:rPr lang="es-CR" dirty="0" smtClean="0"/>
              <a:t>Registro de interesados </a:t>
            </a:r>
          </a:p>
          <a:p>
            <a:pPr lvl="1"/>
            <a:r>
              <a:rPr lang="es-CR" dirty="0" smtClean="0"/>
              <a:t>Otras:</a:t>
            </a:r>
          </a:p>
          <a:p>
            <a:pPr lvl="2"/>
            <a:r>
              <a:rPr lang="es-CR" dirty="0" smtClean="0"/>
              <a:t>Objetivos preliminares </a:t>
            </a:r>
          </a:p>
          <a:p>
            <a:pPr lvl="2"/>
            <a:r>
              <a:rPr lang="es-CR" dirty="0" smtClean="0"/>
              <a:t>Director del proyecto asignado, rol y responsabilidad </a:t>
            </a:r>
          </a:p>
          <a:p>
            <a:pPr lvl="2"/>
            <a:r>
              <a:rPr lang="es-CR" dirty="0" smtClean="0"/>
              <a:t>Aprobación formal para avanzar con los procesos de planificación </a:t>
            </a:r>
            <a:endParaRPr lang="es-C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8971</TotalTime>
  <Words>1483</Words>
  <Application>Microsoft Office PowerPoint</Application>
  <PresentationFormat>Presentación en pantalla (4:3)</PresentationFormat>
  <Paragraphs>199</Paragraphs>
  <Slides>37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Tema de Office</vt:lpstr>
      <vt:lpstr>Curso Preparación para el Examen de Grado  PROCESOS </vt:lpstr>
      <vt:lpstr>Grupos de Procesos de Dirección de Proyectos</vt:lpstr>
      <vt:lpstr>Diapositiva 3</vt:lpstr>
      <vt:lpstr>Diapositiva 4</vt:lpstr>
      <vt:lpstr>Diapositiva 5</vt:lpstr>
      <vt:lpstr>Diapositiva 6</vt:lpstr>
      <vt:lpstr>Procesos según grupos de procesos y áreas del conocimiento </vt:lpstr>
      <vt:lpstr>Procesos de Iniciación</vt:lpstr>
      <vt:lpstr>Procesos de Iniciación</vt:lpstr>
      <vt:lpstr>Procesos de Iniciación</vt:lpstr>
      <vt:lpstr>Razones por las cuales los procesos  de iniciación empiezan</vt:lpstr>
      <vt:lpstr>Diapositiva 12</vt:lpstr>
      <vt:lpstr>Grupo de Procesos de Planificación</vt:lpstr>
      <vt:lpstr>¿Cuándo estamos planificando?</vt:lpstr>
      <vt:lpstr>Cosas Importantes Planificación 1</vt:lpstr>
      <vt:lpstr>Cosas Importantes Planificación 2</vt:lpstr>
      <vt:lpstr>Cosas Importantes Planificación 3</vt:lpstr>
      <vt:lpstr>Diapositiva 18</vt:lpstr>
      <vt:lpstr>Grupo de Procesos de Ejecución</vt:lpstr>
      <vt:lpstr>¿Cuándo ejecutamos?</vt:lpstr>
      <vt:lpstr>Cosas Importantes Ejecución 1</vt:lpstr>
      <vt:lpstr>Cosas Importantes Ejecución 2</vt:lpstr>
      <vt:lpstr>Diapositiva 23</vt:lpstr>
      <vt:lpstr>Grupo de Procesos de  Seguimiento y Control</vt:lpstr>
      <vt:lpstr>Cuando podemos entrar en el proceso de seguimiento y control?</vt:lpstr>
      <vt:lpstr>Cosas Importantes  Seguimiento y Control 1</vt:lpstr>
      <vt:lpstr>Cosas Importantes Seguimiento y Control 2</vt:lpstr>
      <vt:lpstr>Diapositiva 28</vt:lpstr>
      <vt:lpstr>Grupo de Procesos de Cierre</vt:lpstr>
      <vt:lpstr>¿Cuándo podemos entrar en el grupo de procesos de cierre?</vt:lpstr>
      <vt:lpstr>Cosas importantes</vt:lpstr>
      <vt:lpstr>PREGUNTAS</vt:lpstr>
      <vt:lpstr>Pregunta</vt:lpstr>
      <vt:lpstr>Pregunta</vt:lpstr>
      <vt:lpstr>Pregunta</vt:lpstr>
      <vt:lpstr>Pregunta</vt:lpstr>
      <vt:lpstr>Pregunta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abustamante</dc:creator>
  <cp:lastModifiedBy>ucr</cp:lastModifiedBy>
  <cp:revision>91</cp:revision>
  <dcterms:created xsi:type="dcterms:W3CDTF">2012-05-28T23:03:22Z</dcterms:created>
  <dcterms:modified xsi:type="dcterms:W3CDTF">2013-09-17T21:11:46Z</dcterms:modified>
</cp:coreProperties>
</file>