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609" r:id="rId2"/>
    <p:sldId id="610" r:id="rId3"/>
    <p:sldId id="611" r:id="rId4"/>
    <p:sldId id="612" r:id="rId5"/>
    <p:sldId id="631" r:id="rId6"/>
    <p:sldId id="632" r:id="rId7"/>
    <p:sldId id="630" r:id="rId8"/>
    <p:sldId id="629" r:id="rId9"/>
    <p:sldId id="633" r:id="rId10"/>
    <p:sldId id="553" r:id="rId11"/>
    <p:sldId id="554" r:id="rId12"/>
    <p:sldId id="635" r:id="rId13"/>
    <p:sldId id="636" r:id="rId14"/>
    <p:sldId id="637" r:id="rId15"/>
    <p:sldId id="555" r:id="rId16"/>
    <p:sldId id="608" r:id="rId17"/>
    <p:sldId id="556" r:id="rId18"/>
    <p:sldId id="638" r:id="rId19"/>
    <p:sldId id="639" r:id="rId20"/>
    <p:sldId id="561" r:id="rId21"/>
    <p:sldId id="562" r:id="rId22"/>
    <p:sldId id="563" r:id="rId23"/>
    <p:sldId id="557" r:id="rId24"/>
    <p:sldId id="615" r:id="rId25"/>
    <p:sldId id="616" r:id="rId26"/>
    <p:sldId id="617" r:id="rId27"/>
    <p:sldId id="564" r:id="rId28"/>
    <p:sldId id="598" r:id="rId29"/>
    <p:sldId id="599" r:id="rId30"/>
    <p:sldId id="551" r:id="rId31"/>
    <p:sldId id="634" r:id="rId32"/>
    <p:sldId id="624" r:id="rId33"/>
    <p:sldId id="625" r:id="rId34"/>
    <p:sldId id="626" r:id="rId35"/>
    <p:sldId id="627" r:id="rId36"/>
    <p:sldId id="628" r:id="rId37"/>
  </p:sldIdLst>
  <p:sldSz cx="9144000" cy="6858000" type="screen4x3"/>
  <p:notesSz cx="7315200" cy="9601200"/>
  <p:defaultTextStyle>
    <a:defPPr>
      <a:defRPr lang="es-C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p:cViewPr varScale="1">
        <p:scale>
          <a:sx n="73" d="100"/>
          <a:sy n="73" d="100"/>
        </p:scale>
        <p:origin x="-130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6A7E04-698D-46A4-95BE-8E6EE1AEB94B}"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s-CR"/>
        </a:p>
      </dgm:t>
    </dgm:pt>
    <dgm:pt modelId="{6BC0C1DA-BC30-43FE-8C3F-D8EDCEABB30E}">
      <dgm:prSet phldrT="[Texto]"/>
      <dgm:spPr>
        <a:solidFill>
          <a:srgbClr val="7030A0"/>
        </a:solidFill>
      </dgm:spPr>
      <dgm:t>
        <a:bodyPr/>
        <a:lstStyle/>
        <a:p>
          <a:r>
            <a:rPr lang="es-CR" dirty="0" smtClean="0"/>
            <a:t>Documento  que autoriza formalmente un proyecto o una fase del proyecto</a:t>
          </a:r>
          <a:endParaRPr lang="es-CR" dirty="0"/>
        </a:p>
      </dgm:t>
    </dgm:pt>
    <dgm:pt modelId="{D4EEC7D5-984A-46C8-AD98-E1A146FF6BCA}" type="parTrans" cxnId="{95FBB48F-4103-4359-8030-9C2EE78C41C1}">
      <dgm:prSet/>
      <dgm:spPr/>
      <dgm:t>
        <a:bodyPr/>
        <a:lstStyle/>
        <a:p>
          <a:endParaRPr lang="es-CR"/>
        </a:p>
      </dgm:t>
    </dgm:pt>
    <dgm:pt modelId="{D3ACDE37-9CF0-4612-A157-2F3775817746}" type="sibTrans" cxnId="{95FBB48F-4103-4359-8030-9C2EE78C41C1}">
      <dgm:prSet/>
      <dgm:spPr/>
      <dgm:t>
        <a:bodyPr/>
        <a:lstStyle/>
        <a:p>
          <a:endParaRPr lang="es-CR"/>
        </a:p>
      </dgm:t>
    </dgm:pt>
    <dgm:pt modelId="{139A48EB-6722-445E-85DF-49DC9FF49CEC}">
      <dgm:prSet phldrT="[Texto]"/>
      <dgm:spPr>
        <a:solidFill>
          <a:srgbClr val="3333CC"/>
        </a:solidFill>
      </dgm:spPr>
      <dgm:t>
        <a:bodyPr/>
        <a:lstStyle/>
        <a:p>
          <a:r>
            <a:rPr lang="es-CR" dirty="0" smtClean="0"/>
            <a:t>Emitida por un patrocinador o iniciador externo a la organización del proyecto</a:t>
          </a:r>
          <a:endParaRPr lang="es-CR" dirty="0"/>
        </a:p>
      </dgm:t>
    </dgm:pt>
    <dgm:pt modelId="{68F4DF22-9335-4524-A683-3B2D57935DD3}" type="parTrans" cxnId="{6561EBFB-1AF1-4A27-BA4E-AF39E67414AE}">
      <dgm:prSet/>
      <dgm:spPr/>
      <dgm:t>
        <a:bodyPr/>
        <a:lstStyle/>
        <a:p>
          <a:endParaRPr lang="es-CR"/>
        </a:p>
      </dgm:t>
    </dgm:pt>
    <dgm:pt modelId="{3D561F7E-B1B0-4B20-89C3-584778170471}" type="sibTrans" cxnId="{6561EBFB-1AF1-4A27-BA4E-AF39E67414AE}">
      <dgm:prSet/>
      <dgm:spPr/>
      <dgm:t>
        <a:bodyPr/>
        <a:lstStyle/>
        <a:p>
          <a:endParaRPr lang="es-CR"/>
        </a:p>
      </dgm:t>
    </dgm:pt>
    <dgm:pt modelId="{E74DF310-73CF-4D34-B989-413A5E6DD608}">
      <dgm:prSet phldrT="[Texto]"/>
      <dgm:spPr>
        <a:solidFill>
          <a:srgbClr val="00B050"/>
        </a:solidFill>
      </dgm:spPr>
      <dgm:t>
        <a:bodyPr/>
        <a:lstStyle/>
        <a:p>
          <a:r>
            <a:rPr lang="es-CR" dirty="0" smtClean="0"/>
            <a:t>Confiere al Project Manager autoridad para aplicar los recursos de la organización a las actividades del proyecto.</a:t>
          </a:r>
          <a:endParaRPr lang="es-CR" dirty="0"/>
        </a:p>
      </dgm:t>
    </dgm:pt>
    <dgm:pt modelId="{4C093362-34E9-4521-A2ED-0BE10262C047}" type="parTrans" cxnId="{6E58E8D3-65EF-488E-BC7A-550871591EE9}">
      <dgm:prSet/>
      <dgm:spPr/>
      <dgm:t>
        <a:bodyPr/>
        <a:lstStyle/>
        <a:p>
          <a:endParaRPr lang="es-CR"/>
        </a:p>
      </dgm:t>
    </dgm:pt>
    <dgm:pt modelId="{05D65682-433E-4BE9-BFA1-B8DAA030AA87}" type="sibTrans" cxnId="{6E58E8D3-65EF-488E-BC7A-550871591EE9}">
      <dgm:prSet/>
      <dgm:spPr/>
      <dgm:t>
        <a:bodyPr/>
        <a:lstStyle/>
        <a:p>
          <a:endParaRPr lang="es-CR"/>
        </a:p>
      </dgm:t>
    </dgm:pt>
    <dgm:pt modelId="{BCB8BDBE-6AAC-46A0-BF71-0B1857013D99}">
      <dgm:prSet phldrT="[Texto]"/>
      <dgm:spPr>
        <a:solidFill>
          <a:srgbClr val="F86F08"/>
        </a:solidFill>
      </dgm:spPr>
      <dgm:t>
        <a:bodyPr/>
        <a:lstStyle/>
        <a:p>
          <a:r>
            <a:rPr lang="es-CR" dirty="0" smtClean="0"/>
            <a:t>Su elaboración vincula el proyecto al trabajo en curso de la organización </a:t>
          </a:r>
          <a:endParaRPr lang="es-CR" dirty="0"/>
        </a:p>
      </dgm:t>
    </dgm:pt>
    <dgm:pt modelId="{9369AE9D-7CA6-4520-8A29-99D45665DA6F}" type="parTrans" cxnId="{5A27ECE2-D2C0-49C5-AC89-55C4141A412D}">
      <dgm:prSet/>
      <dgm:spPr/>
      <dgm:t>
        <a:bodyPr/>
        <a:lstStyle/>
        <a:p>
          <a:endParaRPr lang="es-CR"/>
        </a:p>
      </dgm:t>
    </dgm:pt>
    <dgm:pt modelId="{0A2FBB68-EB04-4CA9-A24F-9546A2A385B3}" type="sibTrans" cxnId="{5A27ECE2-D2C0-49C5-AC89-55C4141A412D}">
      <dgm:prSet/>
      <dgm:spPr/>
      <dgm:t>
        <a:bodyPr/>
        <a:lstStyle/>
        <a:p>
          <a:endParaRPr lang="es-CR"/>
        </a:p>
      </dgm:t>
    </dgm:pt>
    <dgm:pt modelId="{3A1FA042-6060-440F-A48C-09CCFD5FD99F}">
      <dgm:prSet phldrT="[Texto]"/>
      <dgm:spPr>
        <a:solidFill>
          <a:srgbClr val="C00000"/>
        </a:solidFill>
      </dgm:spPr>
      <dgm:t>
        <a:bodyPr/>
        <a:lstStyle/>
        <a:p>
          <a:r>
            <a:rPr lang="es-CR" dirty="0" smtClean="0"/>
            <a:t>Provee requerimientos de alto nivel del proyecto</a:t>
          </a:r>
          <a:endParaRPr lang="es-CR" dirty="0"/>
        </a:p>
      </dgm:t>
    </dgm:pt>
    <dgm:pt modelId="{00870C96-A388-48CB-90C7-085351D56AE7}" type="parTrans" cxnId="{7E8960AC-1818-4BD8-AEC5-11653C69AE62}">
      <dgm:prSet/>
      <dgm:spPr/>
      <dgm:t>
        <a:bodyPr/>
        <a:lstStyle/>
        <a:p>
          <a:endParaRPr lang="es-CR"/>
        </a:p>
      </dgm:t>
    </dgm:pt>
    <dgm:pt modelId="{5F71779D-6DD9-4427-AC05-CF9AF0F0B906}" type="sibTrans" cxnId="{7E8960AC-1818-4BD8-AEC5-11653C69AE62}">
      <dgm:prSet/>
      <dgm:spPr/>
      <dgm:t>
        <a:bodyPr/>
        <a:lstStyle/>
        <a:p>
          <a:endParaRPr lang="es-CR"/>
        </a:p>
      </dgm:t>
    </dgm:pt>
    <dgm:pt modelId="{035A7BA1-5D42-4212-9EA0-496E2C53DE51}" type="pres">
      <dgm:prSet presAssocID="{AC6A7E04-698D-46A4-95BE-8E6EE1AEB94B}" presName="linear" presStyleCnt="0">
        <dgm:presLayoutVars>
          <dgm:dir/>
          <dgm:resizeHandles val="exact"/>
        </dgm:presLayoutVars>
      </dgm:prSet>
      <dgm:spPr/>
      <dgm:t>
        <a:bodyPr/>
        <a:lstStyle/>
        <a:p>
          <a:endParaRPr lang="es-CR"/>
        </a:p>
      </dgm:t>
    </dgm:pt>
    <dgm:pt modelId="{28A9190E-28ED-48AE-913A-6AB9BBF90F73}" type="pres">
      <dgm:prSet presAssocID="{6BC0C1DA-BC30-43FE-8C3F-D8EDCEABB30E}" presName="comp" presStyleCnt="0"/>
      <dgm:spPr/>
    </dgm:pt>
    <dgm:pt modelId="{D94E8C08-EE70-4EF3-A8A1-A5F0EBD6C275}" type="pres">
      <dgm:prSet presAssocID="{6BC0C1DA-BC30-43FE-8C3F-D8EDCEABB30E}" presName="box" presStyleLbl="node1" presStyleIdx="0" presStyleCnt="5"/>
      <dgm:spPr/>
      <dgm:t>
        <a:bodyPr/>
        <a:lstStyle/>
        <a:p>
          <a:endParaRPr lang="es-CR"/>
        </a:p>
      </dgm:t>
    </dgm:pt>
    <dgm:pt modelId="{CA1444BE-F1FB-4915-8005-5AB6C68FCF07}" type="pres">
      <dgm:prSet presAssocID="{6BC0C1DA-BC30-43FE-8C3F-D8EDCEABB30E}" presName="img" presStyleLbl="fgImgPlace1" presStyleIdx="0" presStyleCnt="5" custScaleX="53909" custScaleY="107956"/>
      <dgm:spPr>
        <a:blipFill rotWithShape="0">
          <a:blip xmlns:r="http://schemas.openxmlformats.org/officeDocument/2006/relationships" r:embed="rId1"/>
          <a:stretch>
            <a:fillRect/>
          </a:stretch>
        </a:blipFill>
      </dgm:spPr>
      <dgm:t>
        <a:bodyPr/>
        <a:lstStyle/>
        <a:p>
          <a:endParaRPr lang="es-CR"/>
        </a:p>
      </dgm:t>
    </dgm:pt>
    <dgm:pt modelId="{58B4DB94-C231-4BAA-8995-82903681F7B8}" type="pres">
      <dgm:prSet presAssocID="{6BC0C1DA-BC30-43FE-8C3F-D8EDCEABB30E}" presName="text" presStyleLbl="node1" presStyleIdx="0" presStyleCnt="5">
        <dgm:presLayoutVars>
          <dgm:bulletEnabled val="1"/>
        </dgm:presLayoutVars>
      </dgm:prSet>
      <dgm:spPr/>
      <dgm:t>
        <a:bodyPr/>
        <a:lstStyle/>
        <a:p>
          <a:endParaRPr lang="es-CR"/>
        </a:p>
      </dgm:t>
    </dgm:pt>
    <dgm:pt modelId="{C17AC9A7-35F8-4B42-9E81-7BC4C4AF1BE0}" type="pres">
      <dgm:prSet presAssocID="{D3ACDE37-9CF0-4612-A157-2F3775817746}" presName="spacer" presStyleCnt="0"/>
      <dgm:spPr/>
    </dgm:pt>
    <dgm:pt modelId="{AA576F90-70A2-4662-A586-B96206126517}" type="pres">
      <dgm:prSet presAssocID="{139A48EB-6722-445E-85DF-49DC9FF49CEC}" presName="comp" presStyleCnt="0"/>
      <dgm:spPr/>
    </dgm:pt>
    <dgm:pt modelId="{AEECB87F-7B33-4915-976C-F89711C205BA}" type="pres">
      <dgm:prSet presAssocID="{139A48EB-6722-445E-85DF-49DC9FF49CEC}" presName="box" presStyleLbl="node1" presStyleIdx="1" presStyleCnt="5" custLinFactNeighborY="-3634"/>
      <dgm:spPr/>
      <dgm:t>
        <a:bodyPr/>
        <a:lstStyle/>
        <a:p>
          <a:endParaRPr lang="es-CR"/>
        </a:p>
      </dgm:t>
    </dgm:pt>
    <dgm:pt modelId="{0DB8DF44-4E0C-41A0-B6A3-05A897698059}" type="pres">
      <dgm:prSet presAssocID="{139A48EB-6722-445E-85DF-49DC9FF49CEC}" presName="img" presStyleLbl="fgImgPlace1" presStyleIdx="1" presStyleCnt="5" custScaleX="55689" custScaleY="101270"/>
      <dgm:spPr>
        <a:blipFill rotWithShape="0">
          <a:blip xmlns:r="http://schemas.openxmlformats.org/officeDocument/2006/relationships" r:embed="rId2"/>
          <a:stretch>
            <a:fillRect/>
          </a:stretch>
        </a:blipFill>
      </dgm:spPr>
      <dgm:t>
        <a:bodyPr/>
        <a:lstStyle/>
        <a:p>
          <a:endParaRPr lang="es-CR"/>
        </a:p>
      </dgm:t>
    </dgm:pt>
    <dgm:pt modelId="{9619E226-C005-43AF-99AB-3DD32495EBC0}" type="pres">
      <dgm:prSet presAssocID="{139A48EB-6722-445E-85DF-49DC9FF49CEC}" presName="text" presStyleLbl="node1" presStyleIdx="1" presStyleCnt="5">
        <dgm:presLayoutVars>
          <dgm:bulletEnabled val="1"/>
        </dgm:presLayoutVars>
      </dgm:prSet>
      <dgm:spPr/>
      <dgm:t>
        <a:bodyPr/>
        <a:lstStyle/>
        <a:p>
          <a:endParaRPr lang="es-CR"/>
        </a:p>
      </dgm:t>
    </dgm:pt>
    <dgm:pt modelId="{6B263EBA-3A7F-40D6-BF00-DE4F677D25EE}" type="pres">
      <dgm:prSet presAssocID="{3D561F7E-B1B0-4B20-89C3-584778170471}" presName="spacer" presStyleCnt="0"/>
      <dgm:spPr/>
    </dgm:pt>
    <dgm:pt modelId="{351C1696-D198-4B22-BA6F-30999371C259}" type="pres">
      <dgm:prSet presAssocID="{E74DF310-73CF-4D34-B989-413A5E6DD608}" presName="comp" presStyleCnt="0"/>
      <dgm:spPr/>
    </dgm:pt>
    <dgm:pt modelId="{97F21D1A-F2D2-4DF1-ABDE-D10D3D7DEF71}" type="pres">
      <dgm:prSet presAssocID="{E74DF310-73CF-4D34-B989-413A5E6DD608}" presName="box" presStyleLbl="node1" presStyleIdx="2" presStyleCnt="5" custLinFactNeighborY="-4980"/>
      <dgm:spPr/>
      <dgm:t>
        <a:bodyPr/>
        <a:lstStyle/>
        <a:p>
          <a:endParaRPr lang="es-CR"/>
        </a:p>
      </dgm:t>
    </dgm:pt>
    <dgm:pt modelId="{CCC7AE40-8DE1-4AFA-AE62-C90C2CE51031}" type="pres">
      <dgm:prSet presAssocID="{E74DF310-73CF-4D34-B989-413A5E6DD608}" presName="img" presStyleLbl="fgImgPlace1" presStyleIdx="2" presStyleCnt="5" custScaleX="59280"/>
      <dgm:spPr>
        <a:blipFill rotWithShape="0">
          <a:blip xmlns:r="http://schemas.openxmlformats.org/officeDocument/2006/relationships" r:embed="rId3"/>
          <a:stretch>
            <a:fillRect/>
          </a:stretch>
        </a:blipFill>
      </dgm:spPr>
      <dgm:t>
        <a:bodyPr/>
        <a:lstStyle/>
        <a:p>
          <a:endParaRPr lang="es-CR"/>
        </a:p>
      </dgm:t>
    </dgm:pt>
    <dgm:pt modelId="{22B0DBA1-D4FE-49C9-BFCB-AB12A4460F7B}" type="pres">
      <dgm:prSet presAssocID="{E74DF310-73CF-4D34-B989-413A5E6DD608}" presName="text" presStyleLbl="node1" presStyleIdx="2" presStyleCnt="5">
        <dgm:presLayoutVars>
          <dgm:bulletEnabled val="1"/>
        </dgm:presLayoutVars>
      </dgm:prSet>
      <dgm:spPr/>
      <dgm:t>
        <a:bodyPr/>
        <a:lstStyle/>
        <a:p>
          <a:endParaRPr lang="es-CR"/>
        </a:p>
      </dgm:t>
    </dgm:pt>
    <dgm:pt modelId="{D20068EE-7614-4451-8381-02B941C521D4}" type="pres">
      <dgm:prSet presAssocID="{05D65682-433E-4BE9-BFA1-B8DAA030AA87}" presName="spacer" presStyleCnt="0"/>
      <dgm:spPr/>
    </dgm:pt>
    <dgm:pt modelId="{BD8BD8E0-C49F-47A5-8565-669725318242}" type="pres">
      <dgm:prSet presAssocID="{BCB8BDBE-6AAC-46A0-BF71-0B1857013D99}" presName="comp" presStyleCnt="0"/>
      <dgm:spPr/>
    </dgm:pt>
    <dgm:pt modelId="{C2360457-2DBD-457D-A8E4-3A0295BA1A03}" type="pres">
      <dgm:prSet presAssocID="{BCB8BDBE-6AAC-46A0-BF71-0B1857013D99}" presName="box" presStyleLbl="node1" presStyleIdx="3" presStyleCnt="5" custLinFactNeighborX="0" custLinFactNeighborY="-6641"/>
      <dgm:spPr/>
      <dgm:t>
        <a:bodyPr/>
        <a:lstStyle/>
        <a:p>
          <a:endParaRPr lang="es-CR"/>
        </a:p>
      </dgm:t>
    </dgm:pt>
    <dgm:pt modelId="{562C5858-1ECF-4883-B2C0-43C223848E1F}" type="pres">
      <dgm:prSet presAssocID="{BCB8BDBE-6AAC-46A0-BF71-0B1857013D99}" presName="img" presStyleLbl="fgImgPlace1" presStyleIdx="3" presStyleCnt="5" custScaleX="61059" custScaleY="101833"/>
      <dgm:spPr>
        <a:blipFill rotWithShape="0">
          <a:blip xmlns:r="http://schemas.openxmlformats.org/officeDocument/2006/relationships" r:embed="rId4"/>
          <a:stretch>
            <a:fillRect/>
          </a:stretch>
        </a:blipFill>
      </dgm:spPr>
      <dgm:t>
        <a:bodyPr/>
        <a:lstStyle/>
        <a:p>
          <a:endParaRPr lang="es-CR"/>
        </a:p>
      </dgm:t>
    </dgm:pt>
    <dgm:pt modelId="{5989047E-2644-4D4A-9014-AC19E5DD11F9}" type="pres">
      <dgm:prSet presAssocID="{BCB8BDBE-6AAC-46A0-BF71-0B1857013D99}" presName="text" presStyleLbl="node1" presStyleIdx="3" presStyleCnt="5">
        <dgm:presLayoutVars>
          <dgm:bulletEnabled val="1"/>
        </dgm:presLayoutVars>
      </dgm:prSet>
      <dgm:spPr/>
      <dgm:t>
        <a:bodyPr/>
        <a:lstStyle/>
        <a:p>
          <a:endParaRPr lang="es-CR"/>
        </a:p>
      </dgm:t>
    </dgm:pt>
    <dgm:pt modelId="{3767F725-3795-482A-9048-95BBE26846FC}" type="pres">
      <dgm:prSet presAssocID="{0A2FBB68-EB04-4CA9-A24F-9546A2A385B3}" presName="spacer" presStyleCnt="0"/>
      <dgm:spPr/>
    </dgm:pt>
    <dgm:pt modelId="{453F463F-C649-49D4-8C63-2369AAB2421B}" type="pres">
      <dgm:prSet presAssocID="{3A1FA042-6060-440F-A48C-09CCFD5FD99F}" presName="comp" presStyleCnt="0"/>
      <dgm:spPr/>
    </dgm:pt>
    <dgm:pt modelId="{906AD095-A0D3-47DA-9842-128E6C487307}" type="pres">
      <dgm:prSet presAssocID="{3A1FA042-6060-440F-A48C-09CCFD5FD99F}" presName="box" presStyleLbl="node1" presStyleIdx="4" presStyleCnt="5" custLinFactNeighborY="-6271"/>
      <dgm:spPr/>
      <dgm:t>
        <a:bodyPr/>
        <a:lstStyle/>
        <a:p>
          <a:endParaRPr lang="es-CR"/>
        </a:p>
      </dgm:t>
    </dgm:pt>
    <dgm:pt modelId="{D62CACBD-6C98-4FFC-A9DE-C6211F0C4B16}" type="pres">
      <dgm:prSet presAssocID="{3A1FA042-6060-440F-A48C-09CCFD5FD99F}" presName="img" presStyleLbl="fgImgPlace1" presStyleIdx="4" presStyleCnt="5" custScaleX="63410"/>
      <dgm:spPr>
        <a:blipFill rotWithShape="0">
          <a:blip xmlns:r="http://schemas.openxmlformats.org/officeDocument/2006/relationships" r:embed="rId5"/>
          <a:stretch>
            <a:fillRect/>
          </a:stretch>
        </a:blipFill>
      </dgm:spPr>
      <dgm:t>
        <a:bodyPr/>
        <a:lstStyle/>
        <a:p>
          <a:endParaRPr lang="es-CR"/>
        </a:p>
      </dgm:t>
    </dgm:pt>
    <dgm:pt modelId="{174196FE-FE1B-4C71-A727-7B179E6BB212}" type="pres">
      <dgm:prSet presAssocID="{3A1FA042-6060-440F-A48C-09CCFD5FD99F}" presName="text" presStyleLbl="node1" presStyleIdx="4" presStyleCnt="5">
        <dgm:presLayoutVars>
          <dgm:bulletEnabled val="1"/>
        </dgm:presLayoutVars>
      </dgm:prSet>
      <dgm:spPr/>
      <dgm:t>
        <a:bodyPr/>
        <a:lstStyle/>
        <a:p>
          <a:endParaRPr lang="es-CR"/>
        </a:p>
      </dgm:t>
    </dgm:pt>
  </dgm:ptLst>
  <dgm:cxnLst>
    <dgm:cxn modelId="{434BAF60-30DD-4E6D-BF7F-DC1B5B7D984B}" type="presOf" srcId="{3A1FA042-6060-440F-A48C-09CCFD5FD99F}" destId="{174196FE-FE1B-4C71-A727-7B179E6BB212}" srcOrd="1" destOrd="0" presId="urn:microsoft.com/office/officeart/2005/8/layout/vList4#1"/>
    <dgm:cxn modelId="{A6051CB6-9807-4FF2-8489-250F3AE9EA74}" type="presOf" srcId="{BCB8BDBE-6AAC-46A0-BF71-0B1857013D99}" destId="{C2360457-2DBD-457D-A8E4-3A0295BA1A03}" srcOrd="0" destOrd="0" presId="urn:microsoft.com/office/officeart/2005/8/layout/vList4#1"/>
    <dgm:cxn modelId="{6E58E8D3-65EF-488E-BC7A-550871591EE9}" srcId="{AC6A7E04-698D-46A4-95BE-8E6EE1AEB94B}" destId="{E74DF310-73CF-4D34-B989-413A5E6DD608}" srcOrd="2" destOrd="0" parTransId="{4C093362-34E9-4521-A2ED-0BE10262C047}" sibTransId="{05D65682-433E-4BE9-BFA1-B8DAA030AA87}"/>
    <dgm:cxn modelId="{5A27ECE2-D2C0-49C5-AC89-55C4141A412D}" srcId="{AC6A7E04-698D-46A4-95BE-8E6EE1AEB94B}" destId="{BCB8BDBE-6AAC-46A0-BF71-0B1857013D99}" srcOrd="3" destOrd="0" parTransId="{9369AE9D-7CA6-4520-8A29-99D45665DA6F}" sibTransId="{0A2FBB68-EB04-4CA9-A24F-9546A2A385B3}"/>
    <dgm:cxn modelId="{545E78D1-9854-4D5F-8FC4-61AC82DD0E84}" type="presOf" srcId="{6BC0C1DA-BC30-43FE-8C3F-D8EDCEABB30E}" destId="{58B4DB94-C231-4BAA-8995-82903681F7B8}" srcOrd="1" destOrd="0" presId="urn:microsoft.com/office/officeart/2005/8/layout/vList4#1"/>
    <dgm:cxn modelId="{6561EBFB-1AF1-4A27-BA4E-AF39E67414AE}" srcId="{AC6A7E04-698D-46A4-95BE-8E6EE1AEB94B}" destId="{139A48EB-6722-445E-85DF-49DC9FF49CEC}" srcOrd="1" destOrd="0" parTransId="{68F4DF22-9335-4524-A683-3B2D57935DD3}" sibTransId="{3D561F7E-B1B0-4B20-89C3-584778170471}"/>
    <dgm:cxn modelId="{A386A33A-A43E-4778-8B97-B987FDBBB7B8}" type="presOf" srcId="{139A48EB-6722-445E-85DF-49DC9FF49CEC}" destId="{9619E226-C005-43AF-99AB-3DD32495EBC0}" srcOrd="1" destOrd="0" presId="urn:microsoft.com/office/officeart/2005/8/layout/vList4#1"/>
    <dgm:cxn modelId="{C4A6E06B-74E1-4C00-A848-185458B46DF0}" type="presOf" srcId="{139A48EB-6722-445E-85DF-49DC9FF49CEC}" destId="{AEECB87F-7B33-4915-976C-F89711C205BA}" srcOrd="0" destOrd="0" presId="urn:microsoft.com/office/officeart/2005/8/layout/vList4#1"/>
    <dgm:cxn modelId="{D90B061F-6948-4B41-8921-A80EAF2B6A38}" type="presOf" srcId="{AC6A7E04-698D-46A4-95BE-8E6EE1AEB94B}" destId="{035A7BA1-5D42-4212-9EA0-496E2C53DE51}" srcOrd="0" destOrd="0" presId="urn:microsoft.com/office/officeart/2005/8/layout/vList4#1"/>
    <dgm:cxn modelId="{95FBB48F-4103-4359-8030-9C2EE78C41C1}" srcId="{AC6A7E04-698D-46A4-95BE-8E6EE1AEB94B}" destId="{6BC0C1DA-BC30-43FE-8C3F-D8EDCEABB30E}" srcOrd="0" destOrd="0" parTransId="{D4EEC7D5-984A-46C8-AD98-E1A146FF6BCA}" sibTransId="{D3ACDE37-9CF0-4612-A157-2F3775817746}"/>
    <dgm:cxn modelId="{40906E98-A78C-42BC-B28D-E48AC4451F8E}" type="presOf" srcId="{BCB8BDBE-6AAC-46A0-BF71-0B1857013D99}" destId="{5989047E-2644-4D4A-9014-AC19E5DD11F9}" srcOrd="1" destOrd="0" presId="urn:microsoft.com/office/officeart/2005/8/layout/vList4#1"/>
    <dgm:cxn modelId="{0432FA0A-125C-4B2D-BC9B-8EB93EA416DF}" type="presOf" srcId="{E74DF310-73CF-4D34-B989-413A5E6DD608}" destId="{22B0DBA1-D4FE-49C9-BFCB-AB12A4460F7B}" srcOrd="1" destOrd="0" presId="urn:microsoft.com/office/officeart/2005/8/layout/vList4#1"/>
    <dgm:cxn modelId="{D090D725-5270-46B0-BF2B-B5115FF371C2}" type="presOf" srcId="{3A1FA042-6060-440F-A48C-09CCFD5FD99F}" destId="{906AD095-A0D3-47DA-9842-128E6C487307}" srcOrd="0" destOrd="0" presId="urn:microsoft.com/office/officeart/2005/8/layout/vList4#1"/>
    <dgm:cxn modelId="{97637900-29D5-4AC4-A648-C14A61EF74CD}" type="presOf" srcId="{E74DF310-73CF-4D34-B989-413A5E6DD608}" destId="{97F21D1A-F2D2-4DF1-ABDE-D10D3D7DEF71}" srcOrd="0" destOrd="0" presId="urn:microsoft.com/office/officeart/2005/8/layout/vList4#1"/>
    <dgm:cxn modelId="{7E8960AC-1818-4BD8-AEC5-11653C69AE62}" srcId="{AC6A7E04-698D-46A4-95BE-8E6EE1AEB94B}" destId="{3A1FA042-6060-440F-A48C-09CCFD5FD99F}" srcOrd="4" destOrd="0" parTransId="{00870C96-A388-48CB-90C7-085351D56AE7}" sibTransId="{5F71779D-6DD9-4427-AC05-CF9AF0F0B906}"/>
    <dgm:cxn modelId="{B56EF491-97EC-42AC-A2EC-9C6A944EF3BA}" type="presOf" srcId="{6BC0C1DA-BC30-43FE-8C3F-D8EDCEABB30E}" destId="{D94E8C08-EE70-4EF3-A8A1-A5F0EBD6C275}" srcOrd="0" destOrd="0" presId="urn:microsoft.com/office/officeart/2005/8/layout/vList4#1"/>
    <dgm:cxn modelId="{F9D2D7DC-811B-45B8-BDED-C12BFB846A93}" type="presParOf" srcId="{035A7BA1-5D42-4212-9EA0-496E2C53DE51}" destId="{28A9190E-28ED-48AE-913A-6AB9BBF90F73}" srcOrd="0" destOrd="0" presId="urn:microsoft.com/office/officeart/2005/8/layout/vList4#1"/>
    <dgm:cxn modelId="{ABC69A82-C722-45F1-82CA-5375D651F79C}" type="presParOf" srcId="{28A9190E-28ED-48AE-913A-6AB9BBF90F73}" destId="{D94E8C08-EE70-4EF3-A8A1-A5F0EBD6C275}" srcOrd="0" destOrd="0" presId="urn:microsoft.com/office/officeart/2005/8/layout/vList4#1"/>
    <dgm:cxn modelId="{26CF52EF-02A6-4DDF-820A-E3232B001236}" type="presParOf" srcId="{28A9190E-28ED-48AE-913A-6AB9BBF90F73}" destId="{CA1444BE-F1FB-4915-8005-5AB6C68FCF07}" srcOrd="1" destOrd="0" presId="urn:microsoft.com/office/officeart/2005/8/layout/vList4#1"/>
    <dgm:cxn modelId="{A1DBBEFE-5359-4ECE-A1C5-33889D239F0E}" type="presParOf" srcId="{28A9190E-28ED-48AE-913A-6AB9BBF90F73}" destId="{58B4DB94-C231-4BAA-8995-82903681F7B8}" srcOrd="2" destOrd="0" presId="urn:microsoft.com/office/officeart/2005/8/layout/vList4#1"/>
    <dgm:cxn modelId="{2662D5A5-7940-442E-A875-8642740EC6D7}" type="presParOf" srcId="{035A7BA1-5D42-4212-9EA0-496E2C53DE51}" destId="{C17AC9A7-35F8-4B42-9E81-7BC4C4AF1BE0}" srcOrd="1" destOrd="0" presId="urn:microsoft.com/office/officeart/2005/8/layout/vList4#1"/>
    <dgm:cxn modelId="{40F5EBA1-125F-463A-B264-08262B8596A0}" type="presParOf" srcId="{035A7BA1-5D42-4212-9EA0-496E2C53DE51}" destId="{AA576F90-70A2-4662-A586-B96206126517}" srcOrd="2" destOrd="0" presId="urn:microsoft.com/office/officeart/2005/8/layout/vList4#1"/>
    <dgm:cxn modelId="{90BE70F5-814B-4BCC-AF67-C8725A9994C9}" type="presParOf" srcId="{AA576F90-70A2-4662-A586-B96206126517}" destId="{AEECB87F-7B33-4915-976C-F89711C205BA}" srcOrd="0" destOrd="0" presId="urn:microsoft.com/office/officeart/2005/8/layout/vList4#1"/>
    <dgm:cxn modelId="{F2C3C732-A0CB-4C47-8E78-8B9976726B31}" type="presParOf" srcId="{AA576F90-70A2-4662-A586-B96206126517}" destId="{0DB8DF44-4E0C-41A0-B6A3-05A897698059}" srcOrd="1" destOrd="0" presId="urn:microsoft.com/office/officeart/2005/8/layout/vList4#1"/>
    <dgm:cxn modelId="{D32A7915-9C8C-4C46-A8D5-878FDC86191A}" type="presParOf" srcId="{AA576F90-70A2-4662-A586-B96206126517}" destId="{9619E226-C005-43AF-99AB-3DD32495EBC0}" srcOrd="2" destOrd="0" presId="urn:microsoft.com/office/officeart/2005/8/layout/vList4#1"/>
    <dgm:cxn modelId="{564667B2-2521-41B0-B121-AF3617A61D31}" type="presParOf" srcId="{035A7BA1-5D42-4212-9EA0-496E2C53DE51}" destId="{6B263EBA-3A7F-40D6-BF00-DE4F677D25EE}" srcOrd="3" destOrd="0" presId="urn:microsoft.com/office/officeart/2005/8/layout/vList4#1"/>
    <dgm:cxn modelId="{EC091E95-8BFD-4C3B-9DDE-DC105C844DC0}" type="presParOf" srcId="{035A7BA1-5D42-4212-9EA0-496E2C53DE51}" destId="{351C1696-D198-4B22-BA6F-30999371C259}" srcOrd="4" destOrd="0" presId="urn:microsoft.com/office/officeart/2005/8/layout/vList4#1"/>
    <dgm:cxn modelId="{EAFB9567-231B-4E11-8E87-DCC0B9E535B8}" type="presParOf" srcId="{351C1696-D198-4B22-BA6F-30999371C259}" destId="{97F21D1A-F2D2-4DF1-ABDE-D10D3D7DEF71}" srcOrd="0" destOrd="0" presId="urn:microsoft.com/office/officeart/2005/8/layout/vList4#1"/>
    <dgm:cxn modelId="{50D923FE-7C12-4A34-B5EE-255D0153D0DB}" type="presParOf" srcId="{351C1696-D198-4B22-BA6F-30999371C259}" destId="{CCC7AE40-8DE1-4AFA-AE62-C90C2CE51031}" srcOrd="1" destOrd="0" presId="urn:microsoft.com/office/officeart/2005/8/layout/vList4#1"/>
    <dgm:cxn modelId="{24B70A68-61ED-48C0-9C97-F65D30FB111C}" type="presParOf" srcId="{351C1696-D198-4B22-BA6F-30999371C259}" destId="{22B0DBA1-D4FE-49C9-BFCB-AB12A4460F7B}" srcOrd="2" destOrd="0" presId="urn:microsoft.com/office/officeart/2005/8/layout/vList4#1"/>
    <dgm:cxn modelId="{62D7F0C9-DC01-46FB-9CC3-52A6B3CCFF3C}" type="presParOf" srcId="{035A7BA1-5D42-4212-9EA0-496E2C53DE51}" destId="{D20068EE-7614-4451-8381-02B941C521D4}" srcOrd="5" destOrd="0" presId="urn:microsoft.com/office/officeart/2005/8/layout/vList4#1"/>
    <dgm:cxn modelId="{B2173628-F273-48AF-9953-1CE751AAFB23}" type="presParOf" srcId="{035A7BA1-5D42-4212-9EA0-496E2C53DE51}" destId="{BD8BD8E0-C49F-47A5-8565-669725318242}" srcOrd="6" destOrd="0" presId="urn:microsoft.com/office/officeart/2005/8/layout/vList4#1"/>
    <dgm:cxn modelId="{B6EEFE23-14D1-44B1-8DF3-0471795272B6}" type="presParOf" srcId="{BD8BD8E0-C49F-47A5-8565-669725318242}" destId="{C2360457-2DBD-457D-A8E4-3A0295BA1A03}" srcOrd="0" destOrd="0" presId="urn:microsoft.com/office/officeart/2005/8/layout/vList4#1"/>
    <dgm:cxn modelId="{5E200B87-78C3-48DA-84C4-FD9C10B8413C}" type="presParOf" srcId="{BD8BD8E0-C49F-47A5-8565-669725318242}" destId="{562C5858-1ECF-4883-B2C0-43C223848E1F}" srcOrd="1" destOrd="0" presId="urn:microsoft.com/office/officeart/2005/8/layout/vList4#1"/>
    <dgm:cxn modelId="{87CD2D88-22E2-47E9-9CD3-F672F71D0670}" type="presParOf" srcId="{BD8BD8E0-C49F-47A5-8565-669725318242}" destId="{5989047E-2644-4D4A-9014-AC19E5DD11F9}" srcOrd="2" destOrd="0" presId="urn:microsoft.com/office/officeart/2005/8/layout/vList4#1"/>
    <dgm:cxn modelId="{C88040E9-1D5E-45E8-936B-A99FC3CC0E4D}" type="presParOf" srcId="{035A7BA1-5D42-4212-9EA0-496E2C53DE51}" destId="{3767F725-3795-482A-9048-95BBE26846FC}" srcOrd="7" destOrd="0" presId="urn:microsoft.com/office/officeart/2005/8/layout/vList4#1"/>
    <dgm:cxn modelId="{3BDCD94F-6E65-470D-962A-FC8ACA7BC32F}" type="presParOf" srcId="{035A7BA1-5D42-4212-9EA0-496E2C53DE51}" destId="{453F463F-C649-49D4-8C63-2369AAB2421B}" srcOrd="8" destOrd="0" presId="urn:microsoft.com/office/officeart/2005/8/layout/vList4#1"/>
    <dgm:cxn modelId="{9131281D-7772-4B55-81D6-CFC7360F2B85}" type="presParOf" srcId="{453F463F-C649-49D4-8C63-2369AAB2421B}" destId="{906AD095-A0D3-47DA-9842-128E6C487307}" srcOrd="0" destOrd="0" presId="urn:microsoft.com/office/officeart/2005/8/layout/vList4#1"/>
    <dgm:cxn modelId="{764F73ED-1F76-49C9-9E8A-95E9A34C3D3E}" type="presParOf" srcId="{453F463F-C649-49D4-8C63-2369AAB2421B}" destId="{D62CACBD-6C98-4FFC-A9DE-C6211F0C4B16}" srcOrd="1" destOrd="0" presId="urn:microsoft.com/office/officeart/2005/8/layout/vList4#1"/>
    <dgm:cxn modelId="{1A15FF68-8239-4D2B-AA10-E9BDF81BCE4D}" type="presParOf" srcId="{453F463F-C649-49D4-8C63-2369AAB2421B}" destId="{174196FE-FE1B-4C71-A727-7B179E6BB212}"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4E8C08-EE70-4EF3-A8A1-A5F0EBD6C275}">
      <dsp:nvSpPr>
        <dsp:cNvPr id="0" name=""/>
        <dsp:cNvSpPr/>
      </dsp:nvSpPr>
      <dsp:spPr>
        <a:xfrm>
          <a:off x="0" y="0"/>
          <a:ext cx="8679544" cy="847777"/>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CR" sz="2200" kern="1200" dirty="0" smtClean="0"/>
            <a:t>Documento  que autoriza formalmente un proyecto o una fase del proyecto</a:t>
          </a:r>
          <a:endParaRPr lang="es-CR" sz="2200" kern="1200" dirty="0"/>
        </a:p>
      </dsp:txBody>
      <dsp:txXfrm>
        <a:off x="1820686" y="0"/>
        <a:ext cx="6858857" cy="847777"/>
      </dsp:txXfrm>
    </dsp:sp>
    <dsp:sp modelId="{CA1444BE-F1FB-4915-8005-5AB6C68FCF07}">
      <dsp:nvSpPr>
        <dsp:cNvPr id="0" name=""/>
        <dsp:cNvSpPr/>
      </dsp:nvSpPr>
      <dsp:spPr>
        <a:xfrm>
          <a:off x="484826" y="57798"/>
          <a:ext cx="935811" cy="73218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ECB87F-7B33-4915-976C-F89711C205BA}">
      <dsp:nvSpPr>
        <dsp:cNvPr id="0" name=""/>
        <dsp:cNvSpPr/>
      </dsp:nvSpPr>
      <dsp:spPr>
        <a:xfrm>
          <a:off x="0" y="901746"/>
          <a:ext cx="8679544" cy="847777"/>
        </a:xfrm>
        <a:prstGeom prst="roundRect">
          <a:avLst>
            <a:gd name="adj" fmla="val 10000"/>
          </a:avLst>
        </a:prstGeom>
        <a:solidFill>
          <a:srgbClr val="3333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CR" sz="2200" kern="1200" dirty="0" smtClean="0"/>
            <a:t>Emitida por un patrocinador o iniciador externo a la organización del proyecto</a:t>
          </a:r>
          <a:endParaRPr lang="es-CR" sz="2200" kern="1200" dirty="0"/>
        </a:p>
      </dsp:txBody>
      <dsp:txXfrm>
        <a:off x="1820686" y="901746"/>
        <a:ext cx="6858857" cy="847777"/>
      </dsp:txXfrm>
    </dsp:sp>
    <dsp:sp modelId="{0DB8DF44-4E0C-41A0-B6A3-05A897698059}">
      <dsp:nvSpPr>
        <dsp:cNvPr id="0" name=""/>
        <dsp:cNvSpPr/>
      </dsp:nvSpPr>
      <dsp:spPr>
        <a:xfrm>
          <a:off x="469376" y="1013025"/>
          <a:ext cx="966710" cy="686835"/>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F21D1A-F2D2-4DF1-ABDE-D10D3D7DEF71}">
      <dsp:nvSpPr>
        <dsp:cNvPr id="0" name=""/>
        <dsp:cNvSpPr/>
      </dsp:nvSpPr>
      <dsp:spPr>
        <a:xfrm>
          <a:off x="0" y="1822890"/>
          <a:ext cx="8679544" cy="847777"/>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CR" sz="2200" kern="1200" dirty="0" smtClean="0"/>
            <a:t>Confiere al Project Manager autoridad para aplicar los recursos de la organización a las actividades del proyecto.</a:t>
          </a:r>
          <a:endParaRPr lang="es-CR" sz="2200" kern="1200" dirty="0"/>
        </a:p>
      </dsp:txBody>
      <dsp:txXfrm>
        <a:off x="1820686" y="1822890"/>
        <a:ext cx="6858857" cy="847777"/>
      </dsp:txXfrm>
    </dsp:sp>
    <dsp:sp modelId="{CCC7AE40-8DE1-4AFA-AE62-C90C2CE51031}">
      <dsp:nvSpPr>
        <dsp:cNvPr id="0" name=""/>
        <dsp:cNvSpPr/>
      </dsp:nvSpPr>
      <dsp:spPr>
        <a:xfrm>
          <a:off x="438208" y="1949887"/>
          <a:ext cx="1029046" cy="678221"/>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360457-2DBD-457D-A8E4-3A0295BA1A03}">
      <dsp:nvSpPr>
        <dsp:cNvPr id="0" name=""/>
        <dsp:cNvSpPr/>
      </dsp:nvSpPr>
      <dsp:spPr>
        <a:xfrm>
          <a:off x="0" y="2741363"/>
          <a:ext cx="8679544" cy="847777"/>
        </a:xfrm>
        <a:prstGeom prst="roundRect">
          <a:avLst>
            <a:gd name="adj" fmla="val 10000"/>
          </a:avLst>
        </a:prstGeom>
        <a:solidFill>
          <a:srgbClr val="F86F0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CR" sz="2200" kern="1200" dirty="0" smtClean="0"/>
            <a:t>Su elaboración vincula el proyecto al trabajo en curso de la organización </a:t>
          </a:r>
          <a:endParaRPr lang="es-CR" sz="2200" kern="1200" dirty="0"/>
        </a:p>
      </dsp:txBody>
      <dsp:txXfrm>
        <a:off x="1820686" y="2741363"/>
        <a:ext cx="6858857" cy="847777"/>
      </dsp:txXfrm>
    </dsp:sp>
    <dsp:sp modelId="{562C5858-1ECF-4883-B2C0-43C223848E1F}">
      <dsp:nvSpPr>
        <dsp:cNvPr id="0" name=""/>
        <dsp:cNvSpPr/>
      </dsp:nvSpPr>
      <dsp:spPr>
        <a:xfrm>
          <a:off x="422767" y="2876226"/>
          <a:ext cx="1059928" cy="690653"/>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6AD095-A0D3-47DA-9842-128E6C487307}">
      <dsp:nvSpPr>
        <dsp:cNvPr id="0" name=""/>
        <dsp:cNvSpPr/>
      </dsp:nvSpPr>
      <dsp:spPr>
        <a:xfrm>
          <a:off x="0" y="3677055"/>
          <a:ext cx="8679544" cy="847777"/>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CR" sz="2200" kern="1200" dirty="0" smtClean="0"/>
            <a:t>Provee requerimientos de alto nivel del proyecto</a:t>
          </a:r>
          <a:endParaRPr lang="es-CR" sz="2200" kern="1200" dirty="0"/>
        </a:p>
      </dsp:txBody>
      <dsp:txXfrm>
        <a:off x="1820686" y="3677055"/>
        <a:ext cx="6858857" cy="847777"/>
      </dsp:txXfrm>
    </dsp:sp>
    <dsp:sp modelId="{D62CACBD-6C98-4FFC-A9DE-C6211F0C4B16}">
      <dsp:nvSpPr>
        <dsp:cNvPr id="0" name=""/>
        <dsp:cNvSpPr/>
      </dsp:nvSpPr>
      <dsp:spPr>
        <a:xfrm>
          <a:off x="402362" y="3814996"/>
          <a:ext cx="1100739" cy="678221"/>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defTabSz="966788">
              <a:defRPr sz="1300">
                <a:latin typeface="Calibri" pitchFamily="34" charset="0"/>
                <a:cs typeface="+mn-cs"/>
              </a:defRPr>
            </a:lvl1pPr>
          </a:lstStyle>
          <a:p>
            <a:pPr>
              <a:defRPr/>
            </a:pPr>
            <a:endParaRPr lang="en-US"/>
          </a:p>
        </p:txBody>
      </p:sp>
      <p:sp>
        <p:nvSpPr>
          <p:cNvPr id="3" name="2 Marcador de fecha"/>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defRPr sz="1300">
                <a:latin typeface="Calibri" pitchFamily="34" charset="0"/>
                <a:cs typeface="+mn-cs"/>
              </a:defRPr>
            </a:lvl1pPr>
          </a:lstStyle>
          <a:p>
            <a:pPr>
              <a:defRPr/>
            </a:pPr>
            <a:fld id="{812C26CE-81F8-4814-A956-961AB304F046}" type="datetimeFigureOut">
              <a:rPr lang="en-US"/>
              <a:pPr>
                <a:defRPr/>
              </a:pPr>
              <a:t>9/17/2013</a:t>
            </a:fld>
            <a:endParaRPr lang="en-US"/>
          </a:p>
        </p:txBody>
      </p:sp>
      <p:sp>
        <p:nvSpPr>
          <p:cNvPr id="4" name="3 Marcador de imagen de diapositiva"/>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4 Marcador de notas"/>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US" noProof="0"/>
          </a:p>
        </p:txBody>
      </p:sp>
      <p:sp>
        <p:nvSpPr>
          <p:cNvPr id="6" name="5 Marcador de pie de página"/>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defTabSz="966788">
              <a:defRPr sz="1300">
                <a:latin typeface="Calibri" pitchFamily="34" charset="0"/>
                <a:cs typeface="+mn-cs"/>
              </a:defRPr>
            </a:lvl1pPr>
          </a:lstStyle>
          <a:p>
            <a:pPr>
              <a:defRPr/>
            </a:pPr>
            <a:endParaRPr lang="en-US"/>
          </a:p>
        </p:txBody>
      </p:sp>
      <p:sp>
        <p:nvSpPr>
          <p:cNvPr id="7" name="6 Marcador de número de diapositiva"/>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defRPr sz="1300">
                <a:latin typeface="Calibri" pitchFamily="34" charset="0"/>
                <a:cs typeface="+mn-cs"/>
              </a:defRPr>
            </a:lvl1pPr>
          </a:lstStyle>
          <a:p>
            <a:pPr>
              <a:defRPr/>
            </a:pPr>
            <a:fld id="{110B6741-E615-4CC2-9388-9BC1369BD98B}" type="slidenum">
              <a:rPr lang="en-US"/>
              <a:pPr>
                <a:defRPr/>
              </a:pPr>
              <a:t>‹Nº›</a:t>
            </a:fld>
            <a:endParaRPr lang="en-US"/>
          </a:p>
        </p:txBody>
      </p:sp>
    </p:spTree>
    <p:extLst>
      <p:ext uri="{BB962C8B-B14F-4D97-AF65-F5344CB8AC3E}">
        <p14:creationId xmlns:p14="http://schemas.microsoft.com/office/powerpoint/2010/main" xmlns="" val="15105290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43012"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53" tIns="48326" rIns="96653" bIns="48326" anchor="b"/>
          <a:lstStyle/>
          <a:p>
            <a:pPr algn="r"/>
            <a:fld id="{352B992B-C97B-4F31-9B59-FBF91AEA4F8B}" type="slidenum">
              <a:rPr lang="es-ES" sz="1300">
                <a:ea typeface="ＭＳ Ｐゴシック" pitchFamily="34" charset="-128"/>
              </a:rPr>
              <a:pPr algn="r"/>
              <a:t>25</a:t>
            </a:fld>
            <a:endParaRPr lang="es-ES" sz="130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a:noFill/>
          <a:ln/>
        </p:spPr>
        <p:txBody>
          <a:bodyPr/>
          <a:lstStyle/>
          <a:p>
            <a:pPr eaLnBrk="1" hangingPunct="1"/>
            <a:endParaRPr lang="en-US" smtClean="0">
              <a:ea typeface="ＭＳ Ｐゴシック" pitchFamily="34" charset="-128"/>
            </a:endParaRPr>
          </a:p>
        </p:txBody>
      </p:sp>
      <p:sp>
        <p:nvSpPr>
          <p:cNvPr id="44036"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53" tIns="48326" rIns="96653" bIns="48326" anchor="b"/>
          <a:lstStyle/>
          <a:p>
            <a:pPr algn="r"/>
            <a:fld id="{6BEEDCE1-3D61-42B9-9F29-57E2683B1DE0}" type="slidenum">
              <a:rPr lang="es-ES" sz="1300">
                <a:ea typeface="ＭＳ Ｐゴシック" pitchFamily="34" charset="-128"/>
              </a:rPr>
              <a:pPr algn="r"/>
              <a:t>26</a:t>
            </a:fld>
            <a:endParaRPr lang="es-ES" sz="130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7107" name="2 Marcador de notas"/>
          <p:cNvSpPr>
            <a:spLocks noGrp="1"/>
          </p:cNvSpPr>
          <p:nvPr>
            <p:ph type="body" idx="1"/>
          </p:nvPr>
        </p:nvSpPr>
        <p:spPr>
          <a:noFill/>
          <a:ln/>
        </p:spPr>
        <p:txBody>
          <a:bodyPr/>
          <a:lstStyle/>
          <a:p>
            <a:endParaRPr lang="en-US" smtClean="0"/>
          </a:p>
        </p:txBody>
      </p:sp>
      <p:sp>
        <p:nvSpPr>
          <p:cNvPr id="4" name="3 Marcador de número de diapositiva"/>
          <p:cNvSpPr>
            <a:spLocks noGrp="1"/>
          </p:cNvSpPr>
          <p:nvPr>
            <p:ph type="sldNum" sz="quarter" idx="5"/>
          </p:nvPr>
        </p:nvSpPr>
        <p:spPr/>
        <p:txBody>
          <a:bodyPr/>
          <a:lstStyle/>
          <a:p>
            <a:pPr>
              <a:defRPr/>
            </a:pPr>
            <a:fld id="{B03CD8E8-BA81-44A4-AF2C-8EC4AFBE8F39}" type="slidenum">
              <a:rPr lang="en-US" smtClean="0"/>
              <a:pPr>
                <a:defRPr/>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lvl1pPr>
              <a:defRPr/>
            </a:lvl1pPr>
          </a:lstStyle>
          <a:p>
            <a:pPr>
              <a:defRPr/>
            </a:pPr>
            <a:fld id="{825B60B6-BE4E-4A1B-8916-6A3274228CF8}" type="datetimeFigureOut">
              <a:rPr lang="es-CR"/>
              <a:pPr>
                <a:defRPr/>
              </a:pPr>
              <a:t>17/09/2013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CC564681-1273-402E-A381-9C850CADE50F}" type="slidenum">
              <a:rPr lang="es-CR"/>
              <a:pPr>
                <a:defRPr/>
              </a:pPr>
              <a:t>‹Nº›</a:t>
            </a:fld>
            <a:endParaRPr lang="es-C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C792BC75-872A-4E65-965F-A17A439B1EC5}" type="datetimeFigureOut">
              <a:rPr lang="es-CR"/>
              <a:pPr>
                <a:defRPr/>
              </a:pPr>
              <a:t>17/09/2013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22CCC98F-2A3E-4B7A-9F4A-AAB885AA7677}" type="slidenum">
              <a:rPr lang="es-CR"/>
              <a:pPr>
                <a:defRPr/>
              </a:pPr>
              <a:t>‹Nº›</a:t>
            </a:fld>
            <a:endParaRPr lang="es-C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643C381E-BA1A-4559-B82E-B13685D62591}" type="datetimeFigureOut">
              <a:rPr lang="es-CR"/>
              <a:pPr>
                <a:defRPr/>
              </a:pPr>
              <a:t>17/09/2013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FC344AA9-D9FE-433F-BDDB-71D2C470A9D3}" type="slidenum">
              <a:rPr lang="es-CR"/>
              <a:pPr>
                <a:defRPr/>
              </a:pPr>
              <a:t>‹Nº›</a:t>
            </a:fld>
            <a:endParaRPr lang="es-C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lvl1pPr>
              <a:defRPr/>
            </a:lvl1pPr>
          </a:lstStyle>
          <a:p>
            <a:pPr>
              <a:defRPr/>
            </a:pPr>
            <a:fld id="{FC12BEB5-F3F5-4AE2-AF88-C76B43224B77}" type="datetimeFigureOut">
              <a:rPr lang="es-CR"/>
              <a:pPr>
                <a:defRPr/>
              </a:pPr>
              <a:t>17/09/2013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EC16343F-FB04-4A08-B120-2E8ABE0FE3D8}" type="slidenum">
              <a:rPr lang="es-CR"/>
              <a:pPr>
                <a:defRPr/>
              </a:pPr>
              <a:t>‹Nº›</a:t>
            </a:fld>
            <a:endParaRPr lang="es-C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B098D0A-D026-4D7E-982E-FF8391A7FE21}" type="datetimeFigureOut">
              <a:rPr lang="es-CR"/>
              <a:pPr>
                <a:defRPr/>
              </a:pPr>
              <a:t>17/09/2013</a:t>
            </a:fld>
            <a:endParaRPr lang="es-CR"/>
          </a:p>
        </p:txBody>
      </p:sp>
      <p:sp>
        <p:nvSpPr>
          <p:cNvPr id="5" name="4 Marcador de pie de página"/>
          <p:cNvSpPr>
            <a:spLocks noGrp="1"/>
          </p:cNvSpPr>
          <p:nvPr>
            <p:ph type="ftr" sz="quarter" idx="11"/>
          </p:nvPr>
        </p:nvSpPr>
        <p:spPr/>
        <p:txBody>
          <a:bodyPr/>
          <a:lstStyle>
            <a:lvl1pPr>
              <a:defRPr/>
            </a:lvl1pPr>
          </a:lstStyle>
          <a:p>
            <a:pPr>
              <a:defRPr/>
            </a:pPr>
            <a:endParaRPr lang="es-CR"/>
          </a:p>
        </p:txBody>
      </p:sp>
      <p:sp>
        <p:nvSpPr>
          <p:cNvPr id="6" name="5 Marcador de número de diapositiva"/>
          <p:cNvSpPr>
            <a:spLocks noGrp="1"/>
          </p:cNvSpPr>
          <p:nvPr>
            <p:ph type="sldNum" sz="quarter" idx="12"/>
          </p:nvPr>
        </p:nvSpPr>
        <p:spPr/>
        <p:txBody>
          <a:bodyPr/>
          <a:lstStyle>
            <a:lvl1pPr>
              <a:defRPr/>
            </a:lvl1pPr>
          </a:lstStyle>
          <a:p>
            <a:pPr>
              <a:defRPr/>
            </a:pPr>
            <a:fld id="{303F6336-36BD-44BE-8738-A77D7FD7415B}" type="slidenum">
              <a:rPr lang="es-CR"/>
              <a:pPr>
                <a:defRPr/>
              </a:pPr>
              <a:t>‹Nº›</a:t>
            </a:fld>
            <a:endParaRPr lang="es-C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3 Marcador de fecha"/>
          <p:cNvSpPr>
            <a:spLocks noGrp="1"/>
          </p:cNvSpPr>
          <p:nvPr>
            <p:ph type="dt" sz="half" idx="10"/>
          </p:nvPr>
        </p:nvSpPr>
        <p:spPr/>
        <p:txBody>
          <a:bodyPr/>
          <a:lstStyle>
            <a:lvl1pPr>
              <a:defRPr/>
            </a:lvl1pPr>
          </a:lstStyle>
          <a:p>
            <a:pPr>
              <a:defRPr/>
            </a:pPr>
            <a:fld id="{09DCDF51-A95F-43A1-A488-90E12FECA172}" type="datetimeFigureOut">
              <a:rPr lang="es-CR"/>
              <a:pPr>
                <a:defRPr/>
              </a:pPr>
              <a:t>17/09/2013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5503ADA4-A661-4530-8904-ED835912EE55}" type="slidenum">
              <a:rPr lang="es-CR"/>
              <a:pPr>
                <a:defRPr/>
              </a:pPr>
              <a:t>‹Nº›</a:t>
            </a:fld>
            <a:endParaRPr lang="es-C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3 Marcador de fecha"/>
          <p:cNvSpPr>
            <a:spLocks noGrp="1"/>
          </p:cNvSpPr>
          <p:nvPr>
            <p:ph type="dt" sz="half" idx="10"/>
          </p:nvPr>
        </p:nvSpPr>
        <p:spPr/>
        <p:txBody>
          <a:bodyPr/>
          <a:lstStyle>
            <a:lvl1pPr>
              <a:defRPr/>
            </a:lvl1pPr>
          </a:lstStyle>
          <a:p>
            <a:pPr>
              <a:defRPr/>
            </a:pPr>
            <a:fld id="{56513D9A-9EDF-41EC-A00B-C39A71A08A5A}" type="datetimeFigureOut">
              <a:rPr lang="es-CR"/>
              <a:pPr>
                <a:defRPr/>
              </a:pPr>
              <a:t>17/09/2013</a:t>
            </a:fld>
            <a:endParaRPr lang="es-CR"/>
          </a:p>
        </p:txBody>
      </p:sp>
      <p:sp>
        <p:nvSpPr>
          <p:cNvPr id="8" name="4 Marcador de pie de página"/>
          <p:cNvSpPr>
            <a:spLocks noGrp="1"/>
          </p:cNvSpPr>
          <p:nvPr>
            <p:ph type="ftr" sz="quarter" idx="11"/>
          </p:nvPr>
        </p:nvSpPr>
        <p:spPr/>
        <p:txBody>
          <a:bodyPr/>
          <a:lstStyle>
            <a:lvl1pPr>
              <a:defRPr/>
            </a:lvl1pPr>
          </a:lstStyle>
          <a:p>
            <a:pPr>
              <a:defRPr/>
            </a:pPr>
            <a:endParaRPr lang="es-CR"/>
          </a:p>
        </p:txBody>
      </p:sp>
      <p:sp>
        <p:nvSpPr>
          <p:cNvPr id="9" name="5 Marcador de número de diapositiva"/>
          <p:cNvSpPr>
            <a:spLocks noGrp="1"/>
          </p:cNvSpPr>
          <p:nvPr>
            <p:ph type="sldNum" sz="quarter" idx="12"/>
          </p:nvPr>
        </p:nvSpPr>
        <p:spPr/>
        <p:txBody>
          <a:bodyPr/>
          <a:lstStyle>
            <a:lvl1pPr>
              <a:defRPr/>
            </a:lvl1pPr>
          </a:lstStyle>
          <a:p>
            <a:pPr>
              <a:defRPr/>
            </a:pPr>
            <a:fld id="{4C46D39F-CFCD-40CF-A0E8-19B27426DFE9}" type="slidenum">
              <a:rPr lang="es-CR"/>
              <a:pPr>
                <a:defRPr/>
              </a:pPr>
              <a:t>‹Nº›</a:t>
            </a:fld>
            <a:endParaRPr lang="es-C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3 Marcador de fecha"/>
          <p:cNvSpPr>
            <a:spLocks noGrp="1"/>
          </p:cNvSpPr>
          <p:nvPr>
            <p:ph type="dt" sz="half" idx="10"/>
          </p:nvPr>
        </p:nvSpPr>
        <p:spPr/>
        <p:txBody>
          <a:bodyPr/>
          <a:lstStyle>
            <a:lvl1pPr>
              <a:defRPr/>
            </a:lvl1pPr>
          </a:lstStyle>
          <a:p>
            <a:pPr>
              <a:defRPr/>
            </a:pPr>
            <a:fld id="{7226779A-726A-4131-AF84-F3DFF17D8842}" type="datetimeFigureOut">
              <a:rPr lang="es-CR"/>
              <a:pPr>
                <a:defRPr/>
              </a:pPr>
              <a:t>17/09/2013</a:t>
            </a:fld>
            <a:endParaRPr lang="es-CR"/>
          </a:p>
        </p:txBody>
      </p:sp>
      <p:sp>
        <p:nvSpPr>
          <p:cNvPr id="4" name="4 Marcador de pie de página"/>
          <p:cNvSpPr>
            <a:spLocks noGrp="1"/>
          </p:cNvSpPr>
          <p:nvPr>
            <p:ph type="ftr" sz="quarter" idx="11"/>
          </p:nvPr>
        </p:nvSpPr>
        <p:spPr/>
        <p:txBody>
          <a:bodyPr/>
          <a:lstStyle>
            <a:lvl1pPr>
              <a:defRPr/>
            </a:lvl1pPr>
          </a:lstStyle>
          <a:p>
            <a:pPr>
              <a:defRPr/>
            </a:pPr>
            <a:endParaRPr lang="es-CR"/>
          </a:p>
        </p:txBody>
      </p:sp>
      <p:sp>
        <p:nvSpPr>
          <p:cNvPr id="5" name="5 Marcador de número de diapositiva"/>
          <p:cNvSpPr>
            <a:spLocks noGrp="1"/>
          </p:cNvSpPr>
          <p:nvPr>
            <p:ph type="sldNum" sz="quarter" idx="12"/>
          </p:nvPr>
        </p:nvSpPr>
        <p:spPr/>
        <p:txBody>
          <a:bodyPr/>
          <a:lstStyle>
            <a:lvl1pPr>
              <a:defRPr/>
            </a:lvl1pPr>
          </a:lstStyle>
          <a:p>
            <a:pPr>
              <a:defRPr/>
            </a:pPr>
            <a:fld id="{F8209A9C-BDCD-41C8-9BC7-3D3BFA5F1E85}" type="slidenum">
              <a:rPr lang="es-CR"/>
              <a:pPr>
                <a:defRPr/>
              </a:pPr>
              <a:t>‹Nº›</a:t>
            </a:fld>
            <a:endParaRPr lang="es-C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563DB082-8086-4FA3-A3D1-C5FBE49532C0}" type="datetimeFigureOut">
              <a:rPr lang="es-CR"/>
              <a:pPr>
                <a:defRPr/>
              </a:pPr>
              <a:t>17/09/2013</a:t>
            </a:fld>
            <a:endParaRPr lang="es-CR"/>
          </a:p>
        </p:txBody>
      </p:sp>
      <p:sp>
        <p:nvSpPr>
          <p:cNvPr id="3" name="4 Marcador de pie de página"/>
          <p:cNvSpPr>
            <a:spLocks noGrp="1"/>
          </p:cNvSpPr>
          <p:nvPr>
            <p:ph type="ftr" sz="quarter" idx="11"/>
          </p:nvPr>
        </p:nvSpPr>
        <p:spPr/>
        <p:txBody>
          <a:bodyPr/>
          <a:lstStyle>
            <a:lvl1pPr>
              <a:defRPr/>
            </a:lvl1pPr>
          </a:lstStyle>
          <a:p>
            <a:pPr>
              <a:defRPr/>
            </a:pPr>
            <a:endParaRPr lang="es-CR"/>
          </a:p>
        </p:txBody>
      </p:sp>
      <p:sp>
        <p:nvSpPr>
          <p:cNvPr id="4" name="5 Marcador de número de diapositiva"/>
          <p:cNvSpPr>
            <a:spLocks noGrp="1"/>
          </p:cNvSpPr>
          <p:nvPr>
            <p:ph type="sldNum" sz="quarter" idx="12"/>
          </p:nvPr>
        </p:nvSpPr>
        <p:spPr/>
        <p:txBody>
          <a:bodyPr/>
          <a:lstStyle>
            <a:lvl1pPr>
              <a:defRPr/>
            </a:lvl1pPr>
          </a:lstStyle>
          <a:p>
            <a:pPr>
              <a:defRPr/>
            </a:pPr>
            <a:fld id="{4E5EDEBC-20FC-4023-A3B6-D4EF5E27E8FD}" type="slidenum">
              <a:rPr lang="es-CR"/>
              <a:pPr>
                <a:defRPr/>
              </a:pPr>
              <a:t>‹Nº›</a:t>
            </a:fld>
            <a:endParaRPr lang="es-C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FDBA797-AA74-45EA-8B02-A9DB5C93575D}" type="datetimeFigureOut">
              <a:rPr lang="es-CR"/>
              <a:pPr>
                <a:defRPr/>
              </a:pPr>
              <a:t>17/09/2013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63CC5245-D01F-48D9-8D03-C862CAE115D8}" type="slidenum">
              <a:rPr lang="es-CR"/>
              <a:pPr>
                <a:defRPr/>
              </a:pPr>
              <a:t>‹Nº›</a:t>
            </a:fld>
            <a:endParaRPr lang="es-C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E37C7F2-DEDF-43CF-BDBB-6DC5FC1CA53E}" type="datetimeFigureOut">
              <a:rPr lang="es-CR"/>
              <a:pPr>
                <a:defRPr/>
              </a:pPr>
              <a:t>17/09/2013</a:t>
            </a:fld>
            <a:endParaRPr lang="es-CR"/>
          </a:p>
        </p:txBody>
      </p:sp>
      <p:sp>
        <p:nvSpPr>
          <p:cNvPr id="6" name="4 Marcador de pie de página"/>
          <p:cNvSpPr>
            <a:spLocks noGrp="1"/>
          </p:cNvSpPr>
          <p:nvPr>
            <p:ph type="ftr" sz="quarter" idx="11"/>
          </p:nvPr>
        </p:nvSpPr>
        <p:spPr/>
        <p:txBody>
          <a:bodyPr/>
          <a:lstStyle>
            <a:lvl1pPr>
              <a:defRPr/>
            </a:lvl1pPr>
          </a:lstStyle>
          <a:p>
            <a:pPr>
              <a:defRPr/>
            </a:pPr>
            <a:endParaRPr lang="es-CR"/>
          </a:p>
        </p:txBody>
      </p:sp>
      <p:sp>
        <p:nvSpPr>
          <p:cNvPr id="7" name="5 Marcador de número de diapositiva"/>
          <p:cNvSpPr>
            <a:spLocks noGrp="1"/>
          </p:cNvSpPr>
          <p:nvPr>
            <p:ph type="sldNum" sz="quarter" idx="12"/>
          </p:nvPr>
        </p:nvSpPr>
        <p:spPr/>
        <p:txBody>
          <a:bodyPr/>
          <a:lstStyle>
            <a:lvl1pPr>
              <a:defRPr/>
            </a:lvl1pPr>
          </a:lstStyle>
          <a:p>
            <a:pPr>
              <a:defRPr/>
            </a:pPr>
            <a:fld id="{69D82419-FD70-43BF-A8A4-937C270EA27C}" type="slidenum">
              <a:rPr lang="es-CR"/>
              <a:pPr>
                <a:defRPr/>
              </a:pPr>
              <a:t>‹Nº›</a:t>
            </a:fld>
            <a:endParaRPr lang="es-C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R"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90345ED-8BCA-4BEE-9894-86BC3216630B}" type="datetimeFigureOut">
              <a:rPr lang="es-CR"/>
              <a:pPr>
                <a:defRPr/>
              </a:pPr>
              <a:t>17/09/2013</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D1CF1C7-8054-4EC0-853C-73EE023015FA}" type="slidenum">
              <a:rPr lang="es-CR"/>
              <a:pPr>
                <a:defRPr/>
              </a:pPr>
              <a:t>‹Nº›</a:t>
            </a:fld>
            <a:endParaRPr lang="es-C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cr/url?sa=i&amp;rct=j&amp;q=&amp;esrc=s&amp;frm=1&amp;source=images&amp;cd=&amp;cad=rja&amp;docid=HzaX6HziZo2TsM&amp;tbnid=cmh8qqmJvqcY7M:&amp;ved=0CAUQjRw&amp;url=http://formulaproyectosurbanospmipe.wordpress.com/2012/05/05/tema-n-4-gestion-de-la-integracion-del-proyecto-segun-la-guia-del-pmbok-23-04-2012-sesion-9/&amp;ei=sBgmUrelKJWr4APF9oGwCw&amp;bvm=bv.51495398,d.cWc&amp;psig=AFQjCNHFUX5PEkkdRQbToS_c54puVMZFyA&amp;ust=1378314728669725"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ctrTitle" idx="4294967295"/>
          </p:nvPr>
        </p:nvSpPr>
        <p:spPr>
          <a:xfrm>
            <a:off x="468313" y="3141663"/>
            <a:ext cx="8054975" cy="1317625"/>
          </a:xfrm>
        </p:spPr>
        <p:txBody>
          <a:bodyPr>
            <a:normAutofit fontScale="90000"/>
          </a:bodyPr>
          <a:lstStyle/>
          <a:p>
            <a:pPr eaLnBrk="1" hangingPunct="1">
              <a:defRPr/>
            </a:pPr>
            <a:r>
              <a:rPr lang="es-CR" sz="5100" dirty="0" smtClean="0">
                <a:ea typeface="ＭＳ Ｐゴシック" pitchFamily="34" charset="-128"/>
              </a:rPr>
              <a:t>Curso Preparación para el Examen de Grado</a:t>
            </a:r>
            <a:br>
              <a:rPr lang="es-CR" sz="5100" dirty="0" smtClean="0">
                <a:ea typeface="ＭＳ Ｐゴシック" pitchFamily="34" charset="-128"/>
              </a:rPr>
            </a:br>
            <a:r>
              <a:rPr lang="es-CR" sz="5100" dirty="0" smtClean="0">
                <a:ea typeface="ＭＳ Ｐゴシック" pitchFamily="34" charset="-128"/>
              </a:rPr>
              <a:t/>
            </a:r>
            <a:br>
              <a:rPr lang="es-CR" sz="5100" dirty="0" smtClean="0">
                <a:ea typeface="ＭＳ Ｐゴシック" pitchFamily="34" charset="-128"/>
              </a:rPr>
            </a:br>
            <a:r>
              <a:rPr lang="es-CR" dirty="0" smtClean="0"/>
              <a:t> </a:t>
            </a:r>
            <a:r>
              <a:rPr lang="es-CR" sz="5100" dirty="0" smtClean="0">
                <a:ea typeface="ＭＳ Ｐゴシック" pitchFamily="34" charset="-128"/>
              </a:rPr>
              <a:t>Gestión de la Integración</a:t>
            </a:r>
            <a:br>
              <a:rPr lang="es-CR" sz="5100" dirty="0" smtClean="0">
                <a:ea typeface="ＭＳ Ｐゴシック" pitchFamily="34" charset="-128"/>
              </a:rPr>
            </a:br>
            <a:r>
              <a:rPr lang="es-CR" sz="5100" dirty="0" smtClean="0">
                <a:ea typeface="ＭＳ Ｐゴシック" pitchFamily="34" charset="-128"/>
              </a:rPr>
              <a:t>del Proyecto</a:t>
            </a:r>
            <a:br>
              <a:rPr lang="es-CR" sz="5100" dirty="0" smtClean="0">
                <a:ea typeface="ＭＳ Ｐゴシック" pitchFamily="34" charset="-128"/>
              </a:rPr>
            </a:br>
            <a:endParaRPr lang="es-CR"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92075" y="2133600"/>
            <a:ext cx="4322763" cy="3952875"/>
          </a:xfrm>
        </p:spPr>
        <p:txBody>
          <a:bodyPr>
            <a:normAutofit lnSpcReduction="10000"/>
          </a:bodyPr>
          <a:lstStyle/>
          <a:p>
            <a:pPr algn="just">
              <a:defRPr/>
            </a:pPr>
            <a:r>
              <a:rPr lang="es-CR" sz="2400" dirty="0" smtClean="0"/>
              <a:t>Justificación </a:t>
            </a:r>
            <a:r>
              <a:rPr lang="es-CR" sz="2400" dirty="0"/>
              <a:t>del </a:t>
            </a:r>
            <a:r>
              <a:rPr lang="es-CR" sz="2400" dirty="0" smtClean="0"/>
              <a:t>proyecto.</a:t>
            </a:r>
            <a:endParaRPr lang="es-CR" sz="2400" dirty="0"/>
          </a:p>
          <a:p>
            <a:pPr algn="just">
              <a:defRPr/>
            </a:pPr>
            <a:r>
              <a:rPr lang="es-CR" sz="2400" dirty="0" smtClean="0"/>
              <a:t>Objetivos </a:t>
            </a:r>
            <a:r>
              <a:rPr lang="es-CR" sz="2400" dirty="0"/>
              <a:t>medibles del proyecto y los criterios de éxito </a:t>
            </a:r>
            <a:r>
              <a:rPr lang="es-CR" sz="2400" dirty="0" smtClean="0"/>
              <a:t>relacionados.</a:t>
            </a:r>
            <a:endParaRPr lang="es-CR" sz="2400" dirty="0"/>
          </a:p>
          <a:p>
            <a:pPr algn="just">
              <a:defRPr/>
            </a:pPr>
            <a:r>
              <a:rPr lang="es-CR" sz="2400" dirty="0" smtClean="0"/>
              <a:t>Requisitos </a:t>
            </a:r>
            <a:r>
              <a:rPr lang="es-CR" sz="2400" dirty="0"/>
              <a:t>de alto </a:t>
            </a:r>
            <a:r>
              <a:rPr lang="es-CR" sz="2400" dirty="0" smtClean="0"/>
              <a:t>nivel.</a:t>
            </a:r>
            <a:endParaRPr lang="es-CR" sz="2400" dirty="0"/>
          </a:p>
          <a:p>
            <a:pPr algn="just">
              <a:defRPr/>
            </a:pPr>
            <a:r>
              <a:rPr lang="es-CR" sz="2400" dirty="0" smtClean="0"/>
              <a:t>Descripción </a:t>
            </a:r>
            <a:r>
              <a:rPr lang="es-CR" sz="2400" dirty="0"/>
              <a:t>del proyecto de alto </a:t>
            </a:r>
            <a:r>
              <a:rPr lang="es-CR" sz="2400" dirty="0" smtClean="0"/>
              <a:t>nivel.</a:t>
            </a:r>
            <a:endParaRPr lang="es-CR" sz="2400" dirty="0"/>
          </a:p>
          <a:p>
            <a:pPr algn="just">
              <a:defRPr/>
            </a:pPr>
            <a:r>
              <a:rPr lang="es-CR" sz="2400" dirty="0" smtClean="0"/>
              <a:t>Riesgos </a:t>
            </a:r>
            <a:r>
              <a:rPr lang="es-CR" sz="2400" dirty="0"/>
              <a:t>de alto </a:t>
            </a:r>
            <a:r>
              <a:rPr lang="es-CR" sz="2400" dirty="0" smtClean="0"/>
              <a:t>nivel.</a:t>
            </a:r>
            <a:endParaRPr lang="es-CR" sz="2400" dirty="0"/>
          </a:p>
          <a:p>
            <a:pPr algn="just">
              <a:defRPr/>
            </a:pPr>
            <a:r>
              <a:rPr lang="es-CR" sz="2400" dirty="0" smtClean="0"/>
              <a:t>Resumen </a:t>
            </a:r>
            <a:r>
              <a:rPr lang="es-CR" sz="2400" dirty="0"/>
              <a:t>del cronograma de </a:t>
            </a:r>
            <a:r>
              <a:rPr lang="es-CR" sz="2400" dirty="0" smtClean="0"/>
              <a:t>hitos.</a:t>
            </a:r>
            <a:endParaRPr lang="es-ES" sz="2100" dirty="0" smtClean="0">
              <a:latin typeface="Arial Narrow" pitchFamily="34" charset="0"/>
            </a:endParaRPr>
          </a:p>
        </p:txBody>
      </p:sp>
      <p:sp>
        <p:nvSpPr>
          <p:cNvPr id="8" name="7 Rectángulo"/>
          <p:cNvSpPr/>
          <p:nvPr/>
        </p:nvSpPr>
        <p:spPr>
          <a:xfrm>
            <a:off x="251520" y="1599183"/>
            <a:ext cx="8136904" cy="461665"/>
          </a:xfrm>
          <a:prstGeom prst="rect">
            <a:avLst/>
          </a:prstGeom>
        </p:spPr>
        <p:txBody>
          <a:bodyPr wrap="square">
            <a:spAutoFit/>
          </a:bodyPr>
          <a:lstStyle/>
          <a:p>
            <a:pPr algn="just">
              <a:defRPr/>
            </a:pPr>
            <a:r>
              <a:rPr lang="es-CR" sz="2400" b="1" dirty="0" smtClean="0">
                <a:latin typeface="+mj-lt"/>
              </a:rPr>
              <a:t>¿Qué puede contener el: Acta </a:t>
            </a:r>
            <a:r>
              <a:rPr lang="es-CR" sz="2400" b="1" dirty="0">
                <a:latin typeface="+mj-lt"/>
              </a:rPr>
              <a:t>de Constitución del </a:t>
            </a:r>
            <a:r>
              <a:rPr lang="es-CR" sz="2400" b="1" dirty="0" smtClean="0">
                <a:latin typeface="+mj-lt"/>
              </a:rPr>
              <a:t>Proyecto?</a:t>
            </a:r>
            <a:endParaRPr lang="es-CR" sz="2800" b="1" dirty="0">
              <a:latin typeface="+mj-lt"/>
              <a:ea typeface="+mj-ea"/>
              <a:cs typeface="+mj-cs"/>
            </a:endParaRPr>
          </a:p>
        </p:txBody>
      </p:sp>
      <p:sp>
        <p:nvSpPr>
          <p:cNvPr id="6" name="Rectangle 3"/>
          <p:cNvSpPr txBox="1">
            <a:spLocks noChangeArrowheads="1"/>
          </p:cNvSpPr>
          <p:nvPr/>
        </p:nvSpPr>
        <p:spPr>
          <a:xfrm>
            <a:off x="4284663" y="2205038"/>
            <a:ext cx="4713287" cy="4051300"/>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lang="es-CR" sz="8800" dirty="0" smtClean="0"/>
              <a:t>Resumen </a:t>
            </a:r>
            <a:r>
              <a:rPr lang="es-CR" sz="8800" dirty="0"/>
              <a:t>del presupuesto</a:t>
            </a:r>
          </a:p>
          <a:p>
            <a:pPr algn="just">
              <a:defRPr/>
            </a:pPr>
            <a:r>
              <a:rPr lang="es-CR" sz="8800" dirty="0"/>
              <a:t>Requisitos de aprobación del proyecto (qué constituye el éxito del proyecto, quién decide si el proyecto es exitoso y quién firma la aprobación del proyecto).</a:t>
            </a:r>
          </a:p>
          <a:p>
            <a:pPr algn="just">
              <a:defRPr/>
            </a:pPr>
            <a:r>
              <a:rPr lang="es-CR" sz="8800" dirty="0"/>
              <a:t>El director del proyecto asignado, su responsabilidad y su nivel de autoridad.</a:t>
            </a:r>
          </a:p>
          <a:p>
            <a:pPr algn="just">
              <a:defRPr/>
            </a:pPr>
            <a:r>
              <a:rPr lang="es-CR" sz="8800" dirty="0"/>
              <a:t>El nombre y el nivel de autoridad del patrocinador o de quienes autorizan el acta de constitución del proyecto</a:t>
            </a:r>
            <a:r>
              <a:rPr lang="es-CR" sz="8800" dirty="0" smtClean="0"/>
              <a:t>.</a:t>
            </a:r>
            <a:endParaRPr lang="es-ES" sz="8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79388" y="476250"/>
            <a:ext cx="5256212" cy="6113463"/>
          </a:xfrm>
          <a:prstGeom prst="rect">
            <a:avLst/>
          </a:prstGeom>
          <a:noFill/>
          <a:ln w="9525">
            <a:noFill/>
            <a:miter lim="800000"/>
            <a:headEnd/>
            <a:tailEnd/>
          </a:ln>
        </p:spPr>
      </p:pic>
      <p:sp>
        <p:nvSpPr>
          <p:cNvPr id="5" name="4 Rectángulo"/>
          <p:cNvSpPr/>
          <p:nvPr/>
        </p:nvSpPr>
        <p:spPr>
          <a:xfrm>
            <a:off x="5580063" y="1916113"/>
            <a:ext cx="3205162" cy="1201737"/>
          </a:xfrm>
          <a:prstGeom prst="rect">
            <a:avLst/>
          </a:prstGeom>
        </p:spPr>
        <p:txBody>
          <a:bodyPr>
            <a:spAutoFit/>
          </a:bodyPr>
          <a:lstStyle/>
          <a:p>
            <a:pPr algn="just">
              <a:defRPr/>
            </a:pPr>
            <a:r>
              <a:rPr lang="es-CR" sz="2400" b="1" dirty="0">
                <a:latin typeface="+mj-lt"/>
              </a:rPr>
              <a:t>Ejemplo </a:t>
            </a:r>
          </a:p>
          <a:p>
            <a:pPr algn="just">
              <a:defRPr/>
            </a:pPr>
            <a:r>
              <a:rPr lang="es-CR" sz="2400" b="1" dirty="0">
                <a:latin typeface="+mj-lt"/>
              </a:rPr>
              <a:t>Acta de Constitución del Proyecto</a:t>
            </a:r>
            <a:endParaRPr lang="es-CR" sz="2800" b="1" dirty="0">
              <a:latin typeface="+mj-lt"/>
              <a:ea typeface="+mj-ea"/>
              <a:cs typeface="+mj-cs"/>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8224" y="6156326"/>
            <a:ext cx="1530350" cy="43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201738" y="1238250"/>
            <a:ext cx="8329612" cy="461963"/>
          </a:xfrm>
          <a:prstGeom prst="rect">
            <a:avLst/>
          </a:prstGeom>
        </p:spPr>
        <p:txBody>
          <a:bodyPr>
            <a:spAutoFit/>
          </a:bodyPr>
          <a:lstStyle/>
          <a:p>
            <a:pPr algn="just">
              <a:defRPr/>
            </a:pPr>
            <a:r>
              <a:rPr lang="es-CR" sz="2400" b="1" dirty="0">
                <a:latin typeface="+mj-lt"/>
              </a:rPr>
              <a:t>Plan Para la Dirección del Proyecto</a:t>
            </a:r>
            <a:endParaRPr lang="es-CR" sz="2800" b="1" dirty="0">
              <a:latin typeface="+mj-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323528" y="1628800"/>
            <a:ext cx="8012788" cy="4248472"/>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0272" y="6165304"/>
            <a:ext cx="1530350" cy="43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19063" y="2151063"/>
            <a:ext cx="4322762" cy="3954462"/>
          </a:xfrm>
        </p:spPr>
        <p:txBody>
          <a:bodyPr>
            <a:normAutofit/>
          </a:bodyPr>
          <a:lstStyle/>
          <a:p>
            <a:pPr algn="just">
              <a:lnSpc>
                <a:spcPct val="90000"/>
              </a:lnSpc>
              <a:defRPr/>
            </a:pPr>
            <a:endParaRPr lang="es-CR" sz="2200" dirty="0" smtClean="0"/>
          </a:p>
          <a:p>
            <a:pPr algn="just">
              <a:lnSpc>
                <a:spcPct val="90000"/>
              </a:lnSpc>
              <a:defRPr/>
            </a:pPr>
            <a:endParaRPr lang="es-CR" sz="2200" dirty="0"/>
          </a:p>
          <a:p>
            <a:pPr algn="just">
              <a:lnSpc>
                <a:spcPct val="90000"/>
              </a:lnSpc>
              <a:defRPr/>
            </a:pPr>
            <a:r>
              <a:rPr lang="es-CR" sz="2200" dirty="0" smtClean="0"/>
              <a:t>Ciclo </a:t>
            </a:r>
            <a:r>
              <a:rPr lang="es-CR" sz="2200" dirty="0"/>
              <a:t>de vida del proyecto</a:t>
            </a:r>
          </a:p>
          <a:p>
            <a:pPr algn="just">
              <a:defRPr/>
            </a:pPr>
            <a:r>
              <a:rPr lang="es-CR" sz="2200" dirty="0"/>
              <a:t>Procesos a utilizar en cada fase del proyecto</a:t>
            </a:r>
          </a:p>
          <a:p>
            <a:pPr algn="just">
              <a:defRPr/>
            </a:pPr>
            <a:r>
              <a:rPr lang="es-CR" sz="2200" dirty="0"/>
              <a:t>Herramientas y técnicas a utilizar</a:t>
            </a:r>
          </a:p>
          <a:p>
            <a:pPr algn="just">
              <a:defRPr/>
            </a:pPr>
            <a:r>
              <a:rPr lang="es-CR" sz="2200" dirty="0"/>
              <a:t>Cómo se ejecutará y controlará el trabajo</a:t>
            </a:r>
          </a:p>
          <a:p>
            <a:pPr algn="just">
              <a:defRPr/>
            </a:pPr>
            <a:r>
              <a:rPr lang="es-CR" sz="2200" dirty="0"/>
              <a:t>Plan de gestión de cambios</a:t>
            </a:r>
          </a:p>
          <a:p>
            <a:pPr marL="495300" indent="-495300" algn="just">
              <a:lnSpc>
                <a:spcPct val="90000"/>
              </a:lnSpc>
              <a:buFont typeface="Wingdings" pitchFamily="2" charset="2"/>
              <a:buChar char="q"/>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8" name="7 Rectángulo"/>
          <p:cNvSpPr/>
          <p:nvPr/>
        </p:nvSpPr>
        <p:spPr>
          <a:xfrm>
            <a:off x="1366838" y="1404938"/>
            <a:ext cx="8329612" cy="461962"/>
          </a:xfrm>
          <a:prstGeom prst="rect">
            <a:avLst/>
          </a:prstGeom>
        </p:spPr>
        <p:txBody>
          <a:bodyPr>
            <a:spAutoFit/>
          </a:bodyPr>
          <a:lstStyle/>
          <a:p>
            <a:pPr algn="just">
              <a:defRPr/>
            </a:pPr>
            <a:r>
              <a:rPr lang="es-CR" sz="2400" b="1" dirty="0">
                <a:latin typeface="+mj-lt"/>
              </a:rPr>
              <a:t>Plan Para la Dirección del Proyecto</a:t>
            </a:r>
            <a:endParaRPr lang="es-CR" sz="2800" b="1" dirty="0">
              <a:latin typeface="+mj-lt"/>
              <a:ea typeface="+mj-ea"/>
              <a:cs typeface="+mj-cs"/>
            </a:endParaRPr>
          </a:p>
        </p:txBody>
      </p:sp>
      <p:sp>
        <p:nvSpPr>
          <p:cNvPr id="9" name="Rectangle 3"/>
          <p:cNvSpPr txBox="1">
            <a:spLocks noChangeArrowheads="1"/>
          </p:cNvSpPr>
          <p:nvPr/>
        </p:nvSpPr>
        <p:spPr>
          <a:xfrm>
            <a:off x="4414838" y="2133600"/>
            <a:ext cx="4321175" cy="3952875"/>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defRPr/>
            </a:pPr>
            <a:endParaRPr lang="es-CR" sz="2400" dirty="0"/>
          </a:p>
          <a:p>
            <a:pPr marL="0" indent="0" algn="just">
              <a:buFont typeface="Arial" pitchFamily="34" charset="0"/>
              <a:buNone/>
              <a:defRPr/>
            </a:pPr>
            <a:endParaRPr lang="es-CR" sz="2400" dirty="0" smtClean="0"/>
          </a:p>
          <a:p>
            <a:pPr algn="just">
              <a:defRPr/>
            </a:pPr>
            <a:r>
              <a:rPr lang="es-CR" sz="2200" dirty="0"/>
              <a:t>Cómo se realizará la gestión de la configuración</a:t>
            </a:r>
          </a:p>
          <a:p>
            <a:pPr algn="just">
              <a:defRPr/>
            </a:pPr>
            <a:r>
              <a:rPr lang="es-CR" sz="2200" dirty="0"/>
              <a:t>Líneas base: alcance, tiempo y costo.</a:t>
            </a:r>
          </a:p>
          <a:p>
            <a:pPr algn="just">
              <a:defRPr/>
            </a:pPr>
            <a:r>
              <a:rPr lang="es-CR" sz="2200" dirty="0"/>
              <a:t>Registro de riesgos</a:t>
            </a:r>
          </a:p>
          <a:p>
            <a:pPr algn="just">
              <a:defRPr/>
            </a:pPr>
            <a:r>
              <a:rPr lang="es-CR" sz="2200" dirty="0"/>
              <a:t>LOS 8 PLANES: alcance, tiempo, costo, calidad, recursos humanos, comunicaciones, riesgos y adquisiciones.</a:t>
            </a:r>
          </a:p>
          <a:p>
            <a:pPr marL="495300" indent="-495300" algn="just">
              <a:lnSpc>
                <a:spcPct val="90000"/>
              </a:lnSpc>
              <a:buFont typeface="Wingdings" pitchFamily="2" charset="2"/>
              <a:buChar char="q"/>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2" name="1 Rectángulo"/>
          <p:cNvSpPr/>
          <p:nvPr/>
        </p:nvSpPr>
        <p:spPr>
          <a:xfrm>
            <a:off x="284163" y="1866900"/>
            <a:ext cx="8451850" cy="701675"/>
          </a:xfrm>
          <a:prstGeom prst="rect">
            <a:avLst/>
          </a:prstGeom>
        </p:spPr>
        <p:txBody>
          <a:bodyPr>
            <a:spAutoFit/>
          </a:bodyPr>
          <a:lstStyle/>
          <a:p>
            <a:pPr algn="just">
              <a:lnSpc>
                <a:spcPct val="90000"/>
              </a:lnSpc>
              <a:spcBef>
                <a:spcPct val="20000"/>
              </a:spcBef>
              <a:defRPr/>
            </a:pPr>
            <a:r>
              <a:rPr lang="es-CR" sz="2200" dirty="0">
                <a:latin typeface="+mj-lt"/>
              </a:rPr>
              <a:t>Integra todos los planes del resto de las áreas de conocimiento y suele incluir lo siguiente: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23825" y="2273300"/>
            <a:ext cx="4322763" cy="3952875"/>
          </a:xfrm>
        </p:spPr>
        <p:txBody>
          <a:bodyPr>
            <a:normAutofit lnSpcReduction="10000"/>
          </a:bodyPr>
          <a:lstStyle/>
          <a:p>
            <a:pPr algn="just">
              <a:lnSpc>
                <a:spcPct val="90000"/>
              </a:lnSpc>
              <a:defRPr/>
            </a:pPr>
            <a:endParaRPr lang="es-CR" sz="2200" dirty="0" smtClean="0"/>
          </a:p>
          <a:p>
            <a:pPr algn="just">
              <a:lnSpc>
                <a:spcPct val="90000"/>
              </a:lnSpc>
              <a:defRPr/>
            </a:pPr>
            <a:endParaRPr lang="es-CR" sz="2200" dirty="0"/>
          </a:p>
          <a:p>
            <a:pPr algn="just">
              <a:lnSpc>
                <a:spcPct val="90000"/>
              </a:lnSpc>
              <a:defRPr/>
            </a:pPr>
            <a:r>
              <a:rPr lang="es-CR" sz="2200" dirty="0" smtClean="0"/>
              <a:t>Entregables del proyecto.</a:t>
            </a:r>
            <a:endParaRPr lang="es-CR" sz="2200" dirty="0"/>
          </a:p>
          <a:p>
            <a:pPr algn="just">
              <a:defRPr/>
            </a:pPr>
            <a:r>
              <a:rPr lang="es-CR" sz="2200" dirty="0" smtClean="0"/>
              <a:t>Informes sobre el desempeño del trabajo (avance en desarrollo de entregables, cronograma, costos, etc.)</a:t>
            </a:r>
            <a:endParaRPr lang="es-CR" sz="2200" dirty="0"/>
          </a:p>
          <a:p>
            <a:pPr algn="just">
              <a:defRPr/>
            </a:pPr>
            <a:r>
              <a:rPr lang="es-CR" sz="2200" dirty="0" smtClean="0"/>
              <a:t>Actualizaciones al Plan para la Dirección del Proyecto.</a:t>
            </a:r>
          </a:p>
          <a:p>
            <a:pPr algn="just">
              <a:defRPr/>
            </a:pPr>
            <a:r>
              <a:rPr lang="es-CR" sz="2200" dirty="0" smtClean="0"/>
              <a:t>Actualizaciones al Estado de las Solicitudes de Cambio.</a:t>
            </a:r>
          </a:p>
          <a:p>
            <a:pPr marL="495300" indent="-495300" algn="just">
              <a:lnSpc>
                <a:spcPct val="90000"/>
              </a:lnSpc>
              <a:buFont typeface="Wingdings" pitchFamily="2" charset="2"/>
              <a:buChar char="q"/>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8" name="7 Rectángulo"/>
          <p:cNvSpPr/>
          <p:nvPr/>
        </p:nvSpPr>
        <p:spPr>
          <a:xfrm>
            <a:off x="346075" y="1343025"/>
            <a:ext cx="8329613" cy="461963"/>
          </a:xfrm>
          <a:prstGeom prst="rect">
            <a:avLst/>
          </a:prstGeom>
        </p:spPr>
        <p:txBody>
          <a:bodyPr>
            <a:spAutoFit/>
          </a:bodyPr>
          <a:lstStyle/>
          <a:p>
            <a:pPr algn="just">
              <a:defRPr/>
            </a:pPr>
            <a:r>
              <a:rPr lang="es-CR" sz="2400" b="1" dirty="0">
                <a:latin typeface="+mj-lt"/>
              </a:rPr>
              <a:t>Dirigir y Gestionar la Ejecución del Proyecto</a:t>
            </a:r>
            <a:endParaRPr lang="es-CR" sz="2800" b="1" dirty="0">
              <a:latin typeface="+mj-lt"/>
              <a:ea typeface="+mj-ea"/>
              <a:cs typeface="+mj-cs"/>
            </a:endParaRPr>
          </a:p>
        </p:txBody>
      </p:sp>
      <p:sp>
        <p:nvSpPr>
          <p:cNvPr id="9" name="Rectangle 3"/>
          <p:cNvSpPr txBox="1">
            <a:spLocks noChangeArrowheads="1"/>
          </p:cNvSpPr>
          <p:nvPr/>
        </p:nvSpPr>
        <p:spPr>
          <a:xfrm>
            <a:off x="4510088" y="1989138"/>
            <a:ext cx="4322762" cy="39528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defRPr/>
            </a:pPr>
            <a:endParaRPr lang="es-CR" sz="2400" dirty="0"/>
          </a:p>
          <a:p>
            <a:pPr marL="0" indent="0" algn="just">
              <a:buFont typeface="Arial" pitchFamily="34" charset="0"/>
              <a:buNone/>
              <a:defRPr/>
            </a:pPr>
            <a:endParaRPr lang="es-CR" sz="2400" dirty="0" smtClean="0"/>
          </a:p>
          <a:p>
            <a:pPr algn="just">
              <a:defRPr/>
            </a:pPr>
            <a:r>
              <a:rPr lang="es-CR" sz="2200" dirty="0" smtClean="0"/>
              <a:t>Implementación de solicitud de cambio aprobadas en forma de acción preventiva, acción correctiva o reparación de defectos.</a:t>
            </a:r>
          </a:p>
          <a:p>
            <a:pPr algn="just">
              <a:defRPr/>
            </a:pPr>
            <a:r>
              <a:rPr lang="es-CR" sz="2200" dirty="0"/>
              <a:t>Actualizaciones a los Documentos del Proyecto.</a:t>
            </a:r>
          </a:p>
          <a:p>
            <a:pPr algn="just">
              <a:defRPr/>
            </a:pPr>
            <a:endParaRPr lang="es-CR" sz="2200" dirty="0" smtClean="0"/>
          </a:p>
          <a:p>
            <a:pPr algn="just">
              <a:defRPr/>
            </a:pPr>
            <a:endParaRPr lang="es-CR" sz="2200" dirty="0" smtClean="0"/>
          </a:p>
          <a:p>
            <a:pPr algn="just">
              <a:defRPr/>
            </a:pPr>
            <a:endParaRPr lang="es-CR" sz="2200" dirty="0"/>
          </a:p>
          <a:p>
            <a:pPr marL="495300" indent="-495300" algn="just">
              <a:lnSpc>
                <a:spcPct val="90000"/>
              </a:lnSpc>
              <a:buFont typeface="Wingdings" pitchFamily="2" charset="2"/>
              <a:buChar char="q"/>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2" name="1 Rectángulo"/>
          <p:cNvSpPr/>
          <p:nvPr/>
        </p:nvSpPr>
        <p:spPr>
          <a:xfrm>
            <a:off x="295275" y="2065338"/>
            <a:ext cx="8453438" cy="396875"/>
          </a:xfrm>
          <a:prstGeom prst="rect">
            <a:avLst/>
          </a:prstGeom>
        </p:spPr>
        <p:txBody>
          <a:bodyPr>
            <a:spAutoFit/>
          </a:bodyPr>
          <a:lstStyle/>
          <a:p>
            <a:pPr algn="just">
              <a:lnSpc>
                <a:spcPct val="90000"/>
              </a:lnSpc>
              <a:spcBef>
                <a:spcPct val="20000"/>
              </a:spcBef>
              <a:defRPr/>
            </a:pPr>
            <a:r>
              <a:rPr lang="es-CR" sz="2200" dirty="0">
                <a:latin typeface="+mj-lt"/>
              </a:rPr>
              <a:t>Aplicando el juicio experto y el PMIS se obtiene lo siguiente: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39713" y="1871663"/>
            <a:ext cx="8329612" cy="461962"/>
          </a:xfrm>
          <a:prstGeom prst="rect">
            <a:avLst/>
          </a:prstGeom>
        </p:spPr>
        <p:txBody>
          <a:bodyPr>
            <a:spAutoFit/>
          </a:bodyPr>
          <a:lstStyle/>
          <a:p>
            <a:pPr algn="just">
              <a:defRPr/>
            </a:pPr>
            <a:r>
              <a:rPr lang="es-CR" sz="2400" b="1" dirty="0">
                <a:latin typeface="+mj-lt"/>
              </a:rPr>
              <a:t>Sistemas de Información para la Dirección de Proyectos (PMIS)</a:t>
            </a:r>
            <a:endParaRPr lang="es-CR" sz="2800" b="1" dirty="0">
              <a:latin typeface="+mj-lt"/>
              <a:ea typeface="+mj-ea"/>
              <a:cs typeface="+mj-cs"/>
            </a:endParaRPr>
          </a:p>
        </p:txBody>
      </p:sp>
      <p:pic>
        <p:nvPicPr>
          <p:cNvPr id="17411" name="Picture 2"/>
          <p:cNvPicPr>
            <a:picLocks noChangeAspect="1" noChangeArrowheads="1"/>
          </p:cNvPicPr>
          <p:nvPr/>
        </p:nvPicPr>
        <p:blipFill>
          <a:blip r:embed="rId2" cstate="print"/>
          <a:srcRect/>
          <a:stretch>
            <a:fillRect/>
          </a:stretch>
        </p:blipFill>
        <p:spPr bwMode="auto">
          <a:xfrm>
            <a:off x="1692275" y="2287588"/>
            <a:ext cx="5873750" cy="4167187"/>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36296" y="6238081"/>
            <a:ext cx="1530350" cy="43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515938" y="1787525"/>
            <a:ext cx="8329612" cy="460375"/>
          </a:xfrm>
          <a:prstGeom prst="rect">
            <a:avLst/>
          </a:prstGeom>
        </p:spPr>
        <p:txBody>
          <a:bodyPr>
            <a:spAutoFit/>
          </a:bodyPr>
          <a:lstStyle/>
          <a:p>
            <a:pPr algn="just">
              <a:defRPr/>
            </a:pPr>
            <a:r>
              <a:rPr lang="es-CR" sz="2400" b="1" dirty="0">
                <a:latin typeface="+mj-lt"/>
              </a:rPr>
              <a:t>Sistemas de Información para la Dirección de Proyectos (PMIS)</a:t>
            </a:r>
            <a:endParaRPr lang="es-CR" sz="2800" b="1" dirty="0">
              <a:latin typeface="+mj-lt"/>
              <a:ea typeface="+mj-ea"/>
              <a:cs typeface="+mj-cs"/>
            </a:endParaRPr>
          </a:p>
        </p:txBody>
      </p:sp>
      <p:sp>
        <p:nvSpPr>
          <p:cNvPr id="9" name="Rectangle 3"/>
          <p:cNvSpPr txBox="1">
            <a:spLocks noChangeArrowheads="1"/>
          </p:cNvSpPr>
          <p:nvPr/>
        </p:nvSpPr>
        <p:spPr>
          <a:xfrm>
            <a:off x="379413" y="2017713"/>
            <a:ext cx="8429625" cy="395287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defRPr/>
            </a:pPr>
            <a:endParaRPr lang="es-CR" sz="2400" dirty="0" smtClean="0"/>
          </a:p>
          <a:p>
            <a:pPr marL="0" indent="0" algn="just">
              <a:buFont typeface="Arial" pitchFamily="34" charset="0"/>
              <a:buNone/>
              <a:defRPr/>
            </a:pPr>
            <a:r>
              <a:rPr lang="es-CR" sz="2400" dirty="0" smtClean="0"/>
              <a:t>El </a:t>
            </a:r>
            <a:r>
              <a:rPr lang="es-CR" sz="2400" b="1" dirty="0" smtClean="0"/>
              <a:t>PMIS</a:t>
            </a:r>
            <a:r>
              <a:rPr lang="es-CR" sz="2400" dirty="0" smtClean="0"/>
              <a:t> es un</a:t>
            </a:r>
            <a:r>
              <a:rPr lang="es-CR" sz="2400" b="1" dirty="0" smtClean="0"/>
              <a:t> </a:t>
            </a:r>
            <a:r>
              <a:rPr lang="es-CR" sz="2400" dirty="0"/>
              <a:t>sistema automatizado </a:t>
            </a:r>
            <a:r>
              <a:rPr lang="es-CR" sz="2400" dirty="0" smtClean="0"/>
              <a:t>que incluye todas </a:t>
            </a:r>
            <a:r>
              <a:rPr lang="es-CR" sz="2400" dirty="0"/>
              <a:t>las herramientas que se utilizarán </a:t>
            </a:r>
            <a:r>
              <a:rPr lang="es-CR" sz="2400" dirty="0" smtClean="0"/>
              <a:t>para:</a:t>
            </a:r>
          </a:p>
          <a:p>
            <a:pPr algn="just">
              <a:defRPr/>
            </a:pPr>
            <a:r>
              <a:rPr lang="es-CR" sz="2400" b="1" dirty="0" smtClean="0"/>
              <a:t>Recopilar y procesar información.</a:t>
            </a:r>
          </a:p>
          <a:p>
            <a:pPr algn="just">
              <a:defRPr/>
            </a:pPr>
            <a:r>
              <a:rPr lang="es-CR" sz="2400" b="1" dirty="0" smtClean="0"/>
              <a:t>Informar </a:t>
            </a:r>
            <a:r>
              <a:rPr lang="es-CR" sz="2400" b="1" dirty="0"/>
              <a:t>los </a:t>
            </a:r>
            <a:r>
              <a:rPr lang="es-CR" sz="2400" b="1" dirty="0" smtClean="0"/>
              <a:t>avances.</a:t>
            </a:r>
          </a:p>
          <a:p>
            <a:pPr algn="just">
              <a:defRPr/>
            </a:pPr>
            <a:r>
              <a:rPr lang="es-CR" sz="2400" b="1" dirty="0" smtClean="0"/>
              <a:t>Integrar </a:t>
            </a:r>
            <a:r>
              <a:rPr lang="es-CR" sz="2400" b="1" dirty="0"/>
              <a:t>los procesos </a:t>
            </a:r>
            <a:r>
              <a:rPr lang="es-CR" sz="2400" b="1" dirty="0" smtClean="0"/>
              <a:t>del proyecto </a:t>
            </a:r>
            <a:r>
              <a:rPr lang="es-CR" sz="2400" b="1" dirty="0"/>
              <a:t>a lo largo de su ciclo de vida</a:t>
            </a:r>
            <a:r>
              <a:rPr lang="es-CR" sz="2400" b="1" dirty="0" smtClean="0"/>
              <a:t>.</a:t>
            </a:r>
          </a:p>
          <a:p>
            <a:pPr marL="0" indent="0" algn="just">
              <a:buFont typeface="Arial" pitchFamily="34" charset="0"/>
              <a:buNone/>
              <a:defRPr/>
            </a:pPr>
            <a:r>
              <a:rPr lang="es-CR" sz="2400" dirty="0" smtClean="0"/>
              <a:t>Por </a:t>
            </a:r>
            <a:r>
              <a:rPr lang="es-CR" sz="2400" dirty="0"/>
              <a:t>ejemplo: </a:t>
            </a:r>
            <a:r>
              <a:rPr lang="es-CR" sz="2400" b="1" dirty="0"/>
              <a:t>hardware, software</a:t>
            </a:r>
            <a:r>
              <a:rPr lang="es-CR" sz="2400" b="1" dirty="0" smtClean="0"/>
              <a:t>, procesos</a:t>
            </a:r>
            <a:r>
              <a:rPr lang="es-CR" sz="2400" b="1" dirty="0"/>
              <a:t>, tableros de control, etc.</a:t>
            </a:r>
            <a:endParaRPr lang="es-CR" sz="2200" b="1" dirty="0"/>
          </a:p>
          <a:p>
            <a:pPr marL="495300" indent="-495300" algn="just">
              <a:lnSpc>
                <a:spcPct val="90000"/>
              </a:lnSpc>
              <a:buFont typeface="Wingdings" pitchFamily="2" charset="2"/>
              <a:buChar char="q"/>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95288" y="1700213"/>
            <a:ext cx="8329612" cy="460375"/>
          </a:xfrm>
          <a:prstGeom prst="rect">
            <a:avLst/>
          </a:prstGeom>
        </p:spPr>
        <p:txBody>
          <a:bodyPr>
            <a:spAutoFit/>
          </a:bodyPr>
          <a:lstStyle/>
          <a:p>
            <a:pPr algn="ctr">
              <a:defRPr/>
            </a:pPr>
            <a:r>
              <a:rPr lang="es-CR" sz="2400" b="1" dirty="0">
                <a:latin typeface="+mj-lt"/>
              </a:rPr>
              <a:t>Sistemas de Gestión de la Configuración (Subsistema del PMIS)</a:t>
            </a:r>
            <a:endParaRPr lang="es-CR" sz="2800" b="1" dirty="0">
              <a:latin typeface="+mj-lt"/>
              <a:ea typeface="+mj-ea"/>
              <a:cs typeface="+mj-cs"/>
            </a:endParaRPr>
          </a:p>
        </p:txBody>
      </p:sp>
      <p:sp>
        <p:nvSpPr>
          <p:cNvPr id="2" name="1 Rectángulo"/>
          <p:cNvSpPr/>
          <p:nvPr/>
        </p:nvSpPr>
        <p:spPr>
          <a:xfrm>
            <a:off x="395288" y="2349500"/>
            <a:ext cx="8280400" cy="2308225"/>
          </a:xfrm>
          <a:prstGeom prst="rect">
            <a:avLst/>
          </a:prstGeom>
        </p:spPr>
        <p:txBody>
          <a:bodyPr>
            <a:spAutoFit/>
          </a:bodyPr>
          <a:lstStyle/>
          <a:p>
            <a:pPr algn="just">
              <a:defRPr/>
            </a:pPr>
            <a:r>
              <a:rPr lang="es-CR" sz="2400" dirty="0">
                <a:latin typeface="+mn-lt"/>
                <a:cs typeface="+mn-cs"/>
              </a:rPr>
              <a:t>Es donde se deja explícito: </a:t>
            </a:r>
          </a:p>
          <a:p>
            <a:pPr marL="342900" indent="-342900" algn="just">
              <a:buFont typeface="Arial" pitchFamily="34" charset="0"/>
              <a:buChar char="•"/>
              <a:defRPr/>
            </a:pPr>
            <a:r>
              <a:rPr lang="es-CR" sz="2400" dirty="0">
                <a:latin typeface="+mn-lt"/>
                <a:cs typeface="+mn-cs"/>
              </a:rPr>
              <a:t>¿Cómo se </a:t>
            </a:r>
            <a:r>
              <a:rPr lang="es-CR" sz="2400" b="1" dirty="0">
                <a:latin typeface="+mn-lt"/>
                <a:cs typeface="+mn-cs"/>
              </a:rPr>
              <a:t>identificarán y  documentarán las características funcionales y físicas de un producto o servicio</a:t>
            </a:r>
            <a:r>
              <a:rPr lang="es-CR" sz="2400" dirty="0">
                <a:latin typeface="+mn-lt"/>
                <a:cs typeface="+mn-cs"/>
              </a:rPr>
              <a:t>?</a:t>
            </a:r>
          </a:p>
          <a:p>
            <a:pPr marL="342900" indent="-342900" algn="just">
              <a:buFont typeface="Arial" pitchFamily="34" charset="0"/>
              <a:buChar char="•"/>
              <a:defRPr/>
            </a:pPr>
            <a:r>
              <a:rPr lang="es-CR" sz="2400" dirty="0">
                <a:latin typeface="+mn-lt"/>
                <a:cs typeface="+mn-cs"/>
              </a:rPr>
              <a:t>¿Cómo se </a:t>
            </a:r>
            <a:r>
              <a:rPr lang="es-CR" sz="2400" b="1" dirty="0">
                <a:latin typeface="+mn-lt"/>
                <a:cs typeface="+mn-cs"/>
              </a:rPr>
              <a:t>controlarán e informarán los cambios</a:t>
            </a:r>
            <a:r>
              <a:rPr lang="es-CR" sz="2400" dirty="0">
                <a:latin typeface="+mn-lt"/>
                <a:cs typeface="+mn-cs"/>
              </a:rPr>
              <a:t>?</a:t>
            </a:r>
          </a:p>
          <a:p>
            <a:pPr marL="342900" indent="-342900" algn="just">
              <a:buFont typeface="Arial" pitchFamily="34" charset="0"/>
              <a:buChar char="•"/>
              <a:defRPr/>
            </a:pPr>
            <a:r>
              <a:rPr lang="es-CR" sz="2400" dirty="0">
                <a:latin typeface="+mn-lt"/>
                <a:cs typeface="+mn-cs"/>
              </a:rPr>
              <a:t>¿Cómo </a:t>
            </a:r>
            <a:r>
              <a:rPr lang="es-CR" sz="2400" b="1" dirty="0">
                <a:latin typeface="+mn-lt"/>
                <a:cs typeface="+mn-cs"/>
              </a:rPr>
              <a:t>se verificará si el producto o servicio cumple con los requisitos</a:t>
            </a:r>
            <a:r>
              <a:rPr lang="es-CR" sz="2400" dirty="0">
                <a:latin typeface="+mn-lt"/>
                <a:cs typeface="+mn-cs"/>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814" y="1700808"/>
            <a:ext cx="8229600" cy="652934"/>
          </a:xfrm>
        </p:spPr>
        <p:txBody>
          <a:bodyPr/>
          <a:lstStyle/>
          <a:p>
            <a:r>
              <a:rPr lang="es-CR" sz="3200" b="1" dirty="0" smtClean="0"/>
              <a:t>Dirigir y Gestionar la Ejecución del Proyecto</a:t>
            </a:r>
            <a:endParaRPr lang="es-CR" sz="3200" dirty="0"/>
          </a:p>
        </p:txBody>
      </p:sp>
      <p:sp>
        <p:nvSpPr>
          <p:cNvPr id="3" name="2 Marcador de contenido"/>
          <p:cNvSpPr>
            <a:spLocks noGrp="1"/>
          </p:cNvSpPr>
          <p:nvPr>
            <p:ph idx="1"/>
          </p:nvPr>
        </p:nvSpPr>
        <p:spPr>
          <a:xfrm>
            <a:off x="467544" y="2420888"/>
            <a:ext cx="8229600" cy="3744416"/>
          </a:xfrm>
        </p:spPr>
        <p:txBody>
          <a:bodyPr/>
          <a:lstStyle/>
          <a:p>
            <a:r>
              <a:rPr lang="es-CR" dirty="0" smtClean="0"/>
              <a:t>Resultado final</a:t>
            </a:r>
          </a:p>
          <a:p>
            <a:pPr lvl="1"/>
            <a:r>
              <a:rPr lang="es-CR" dirty="0" smtClean="0"/>
              <a:t>Entregables </a:t>
            </a:r>
          </a:p>
          <a:p>
            <a:pPr lvl="1"/>
            <a:r>
              <a:rPr lang="es-CR" dirty="0" smtClean="0"/>
              <a:t>Informes de desempeño del trabajo </a:t>
            </a:r>
          </a:p>
          <a:p>
            <a:pPr lvl="1"/>
            <a:r>
              <a:rPr lang="es-CR" dirty="0" smtClean="0"/>
              <a:t>Solicitudes de cambio enviadas al comité de cambios </a:t>
            </a:r>
          </a:p>
          <a:p>
            <a:pPr lvl="1"/>
            <a:r>
              <a:rPr lang="es-CR" dirty="0" smtClean="0"/>
              <a:t>Actualizaciones al plan y la documentación del proyecto </a:t>
            </a:r>
          </a:p>
          <a:p>
            <a:pPr lvl="1"/>
            <a:endParaRPr lang="es-CR" dirty="0" smtClean="0"/>
          </a:p>
          <a:p>
            <a:pPr lvl="1"/>
            <a:endParaRPr lang="es-CR" dirty="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51" y="1484784"/>
            <a:ext cx="8229600" cy="580926"/>
          </a:xfrm>
        </p:spPr>
        <p:txBody>
          <a:bodyPr/>
          <a:lstStyle/>
          <a:p>
            <a:pPr algn="l"/>
            <a:r>
              <a:rPr lang="es-CR" sz="2800" b="1" dirty="0" smtClean="0"/>
              <a:t>Monitorear y Controlar el Trabajo del Proyecto</a:t>
            </a:r>
            <a:endParaRPr lang="es-CR" sz="2800" b="1" dirty="0"/>
          </a:p>
        </p:txBody>
      </p:sp>
      <p:sp>
        <p:nvSpPr>
          <p:cNvPr id="3" name="2 Marcador de contenido"/>
          <p:cNvSpPr>
            <a:spLocks noGrp="1"/>
          </p:cNvSpPr>
          <p:nvPr>
            <p:ph idx="1"/>
          </p:nvPr>
        </p:nvSpPr>
        <p:spPr>
          <a:xfrm>
            <a:off x="323528" y="2060848"/>
            <a:ext cx="8229600" cy="4536504"/>
          </a:xfrm>
        </p:spPr>
        <p:txBody>
          <a:bodyPr/>
          <a:lstStyle/>
          <a:p>
            <a:r>
              <a:rPr lang="es-CR" sz="2800" dirty="0" smtClean="0"/>
              <a:t>Con que inicio:</a:t>
            </a:r>
          </a:p>
          <a:p>
            <a:pPr lvl="1"/>
            <a:r>
              <a:rPr lang="es-CR" sz="2400" dirty="0" smtClean="0"/>
              <a:t>Plan para la dirección del proyecto </a:t>
            </a:r>
          </a:p>
          <a:p>
            <a:pPr lvl="1"/>
            <a:r>
              <a:rPr lang="es-CR" sz="2400" dirty="0" smtClean="0"/>
              <a:t>Estimaciones de tiempo y costo </a:t>
            </a:r>
          </a:p>
          <a:p>
            <a:pPr lvl="1"/>
            <a:r>
              <a:rPr lang="es-CR" sz="2400" dirty="0" smtClean="0"/>
              <a:t>Cambios aprobados validados </a:t>
            </a:r>
          </a:p>
          <a:p>
            <a:pPr lvl="1"/>
            <a:r>
              <a:rPr lang="es-CR" sz="2400" dirty="0" smtClean="0"/>
              <a:t>Informes de desempeño</a:t>
            </a:r>
          </a:p>
          <a:p>
            <a:r>
              <a:rPr lang="es-CR" sz="2800" dirty="0" smtClean="0"/>
              <a:t>Con que Trabajo:</a:t>
            </a:r>
          </a:p>
          <a:p>
            <a:pPr lvl="1"/>
            <a:r>
              <a:rPr lang="es-CR" sz="2400" dirty="0" smtClean="0"/>
              <a:t>Juicio de expertos, PMIS y reuniones </a:t>
            </a:r>
          </a:p>
          <a:p>
            <a:pPr lvl="1"/>
            <a:r>
              <a:rPr lang="es-CR" sz="2400" dirty="0" smtClean="0"/>
              <a:t>Técnicas analíticas: en función de la información pasada y presente del proyecto, se estiman tendencias y posibles resultados futuros </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23850" y="2205038"/>
            <a:ext cx="3876675" cy="3724275"/>
          </a:xfrm>
        </p:spPr>
        <p:txBody>
          <a:bodyPr>
            <a:normAutofit fontScale="77500" lnSpcReduction="20000"/>
          </a:bodyPr>
          <a:lstStyle/>
          <a:p>
            <a:pPr marL="0" indent="0">
              <a:lnSpc>
                <a:spcPct val="150000"/>
              </a:lnSpc>
              <a:buFont typeface="Arial" charset="0"/>
              <a:buNone/>
              <a:defRPr/>
            </a:pPr>
            <a:r>
              <a:rPr lang="es-CR" dirty="0" smtClean="0">
                <a:latin typeface="+mj-lt"/>
              </a:rPr>
              <a:t>Identifica, define, combina, unifica y coordina los distintos procesos y actividades de dirección de proyectos dentro de los Grupos de Procesos de Dirección de Proyectos.</a:t>
            </a:r>
            <a:endParaRPr lang="es-ES" dirty="0" smtClean="0">
              <a:latin typeface="Arial Narrow" pitchFamily="34" charset="0"/>
            </a:endParaRPr>
          </a:p>
          <a:p>
            <a:pPr>
              <a:lnSpc>
                <a:spcPct val="150000"/>
              </a:lnSpc>
              <a:buFont typeface="Wingdings" pitchFamily="2" charset="2"/>
              <a:buChar char="q"/>
              <a:defRPr/>
            </a:pPr>
            <a:endParaRPr lang="es-ES" dirty="0" smtClean="0">
              <a:latin typeface="Arial Narrow" pitchFamily="34" charset="0"/>
            </a:endParaRPr>
          </a:p>
        </p:txBody>
      </p:sp>
      <p:sp>
        <p:nvSpPr>
          <p:cNvPr id="6" name="5 Rectángulo"/>
          <p:cNvSpPr/>
          <p:nvPr/>
        </p:nvSpPr>
        <p:spPr>
          <a:xfrm>
            <a:off x="2262188" y="1536700"/>
            <a:ext cx="8331200" cy="523875"/>
          </a:xfrm>
          <a:prstGeom prst="rect">
            <a:avLst/>
          </a:prstGeom>
        </p:spPr>
        <p:txBody>
          <a:bodyPr>
            <a:spAutoFit/>
          </a:bodyPr>
          <a:lstStyle/>
          <a:p>
            <a:pPr algn="just">
              <a:defRPr/>
            </a:pPr>
            <a:r>
              <a:rPr lang="es-CR" sz="2800" b="1" dirty="0">
                <a:latin typeface="+mj-lt"/>
              </a:rPr>
              <a:t>Gestión de la Integración</a:t>
            </a:r>
            <a:endParaRPr lang="es-CR" sz="3200" b="1" dirty="0">
              <a:latin typeface="+mj-lt"/>
              <a:ea typeface="+mj-ea"/>
              <a:cs typeface="+mj-cs"/>
            </a:endParaRPr>
          </a:p>
        </p:txBody>
      </p:sp>
      <p:pic>
        <p:nvPicPr>
          <p:cNvPr id="43010" name="Picture 2" descr="http://formulaproyectosurbanospmipe.files.wordpress.com/2012/05/a11.jpg">
            <a:hlinkClick r:id="rId2"/>
          </p:cNvPr>
          <p:cNvPicPr>
            <a:picLocks noChangeAspect="1" noChangeArrowheads="1"/>
          </p:cNvPicPr>
          <p:nvPr/>
        </p:nvPicPr>
        <p:blipFill>
          <a:blip r:embed="rId3" cstate="print"/>
          <a:srcRect/>
          <a:stretch>
            <a:fillRect/>
          </a:stretch>
        </p:blipFill>
        <p:spPr bwMode="auto">
          <a:xfrm>
            <a:off x="4135504" y="2060848"/>
            <a:ext cx="4647234" cy="367240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0" y="2192338"/>
            <a:ext cx="4322763" cy="3954462"/>
          </a:xfrm>
        </p:spPr>
        <p:txBody>
          <a:bodyPr>
            <a:normAutofit/>
          </a:bodyPr>
          <a:lstStyle/>
          <a:p>
            <a:pPr algn="just">
              <a:lnSpc>
                <a:spcPct val="90000"/>
              </a:lnSpc>
              <a:defRPr/>
            </a:pPr>
            <a:endParaRPr lang="es-CR" sz="2200" dirty="0" smtClean="0"/>
          </a:p>
          <a:p>
            <a:pPr algn="just">
              <a:lnSpc>
                <a:spcPct val="90000"/>
              </a:lnSpc>
              <a:defRPr/>
            </a:pPr>
            <a:endParaRPr lang="es-CR" sz="2200" dirty="0"/>
          </a:p>
          <a:p>
            <a:pPr marL="495300" indent="-495300" algn="just">
              <a:lnSpc>
                <a:spcPct val="90000"/>
              </a:lnSpc>
              <a:buFont typeface="Wingdings" pitchFamily="2" charset="2"/>
              <a:buChar char="q"/>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8" name="7 Rectángulo"/>
          <p:cNvSpPr/>
          <p:nvPr/>
        </p:nvSpPr>
        <p:spPr>
          <a:xfrm>
            <a:off x="265113" y="1328738"/>
            <a:ext cx="8328025" cy="461962"/>
          </a:xfrm>
          <a:prstGeom prst="rect">
            <a:avLst/>
          </a:prstGeom>
        </p:spPr>
        <p:txBody>
          <a:bodyPr>
            <a:spAutoFit/>
          </a:bodyPr>
          <a:lstStyle/>
          <a:p>
            <a:pPr algn="just">
              <a:defRPr/>
            </a:pPr>
            <a:r>
              <a:rPr lang="es-CR" sz="2400" b="1" dirty="0">
                <a:latin typeface="+mj-lt"/>
              </a:rPr>
              <a:t>Monitorear y Controlar el Trabajo del Proyecto</a:t>
            </a:r>
            <a:endParaRPr lang="es-CR" sz="2800" b="1" dirty="0">
              <a:latin typeface="+mj-lt"/>
              <a:ea typeface="+mj-ea"/>
              <a:cs typeface="+mj-cs"/>
            </a:endParaRPr>
          </a:p>
        </p:txBody>
      </p:sp>
      <p:sp>
        <p:nvSpPr>
          <p:cNvPr id="9" name="Rectangle 3"/>
          <p:cNvSpPr txBox="1">
            <a:spLocks noChangeArrowheads="1"/>
          </p:cNvSpPr>
          <p:nvPr/>
        </p:nvSpPr>
        <p:spPr>
          <a:xfrm>
            <a:off x="251520" y="3140968"/>
            <a:ext cx="8570912" cy="295232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endParaRPr lang="es-CR" sz="2200" dirty="0" smtClean="0"/>
          </a:p>
          <a:p>
            <a:pPr algn="just">
              <a:defRPr/>
            </a:pPr>
            <a:r>
              <a:rPr lang="es-CR" sz="2200" dirty="0" smtClean="0"/>
              <a:t>Envío de solicitudes de cambio al Comité de Control de Cambios para su aprobación o rechazo en forma de acción preventiva, acción correctiva o reparación de defectos.</a:t>
            </a:r>
          </a:p>
          <a:p>
            <a:pPr algn="just">
              <a:defRPr/>
            </a:pPr>
            <a:r>
              <a:rPr lang="es-CR" sz="2200" dirty="0"/>
              <a:t>Actualizaciones a los Documentos del Proyecto</a:t>
            </a:r>
            <a:r>
              <a:rPr lang="es-CR" sz="2200" dirty="0" smtClean="0"/>
              <a:t>.</a:t>
            </a:r>
          </a:p>
          <a:p>
            <a:pPr algn="just">
              <a:defRPr/>
            </a:pPr>
            <a:r>
              <a:rPr lang="es-CR" sz="2200" dirty="0"/>
              <a:t>Actualizaciones al Plan para la Dirección del Proyecto</a:t>
            </a:r>
            <a:r>
              <a:rPr lang="es-CR" sz="2200" dirty="0" smtClean="0"/>
              <a:t>.</a:t>
            </a:r>
          </a:p>
          <a:p>
            <a:pPr algn="just">
              <a:defRPr/>
            </a:pPr>
            <a:r>
              <a:rPr lang="es-CR" sz="2200" dirty="0"/>
              <a:t>Actualizaciones al Estado de las Solicitudes de Cambio</a:t>
            </a:r>
            <a:r>
              <a:rPr lang="es-CR" sz="2200" dirty="0" smtClean="0"/>
              <a:t>.</a:t>
            </a:r>
            <a:endParaRPr lang="es-CR" sz="2200" dirty="0"/>
          </a:p>
          <a:p>
            <a:pPr marL="495300" indent="-495300" algn="just">
              <a:lnSpc>
                <a:spcPct val="90000"/>
              </a:lnSpc>
              <a:buFont typeface="Wingdings" pitchFamily="2" charset="2"/>
              <a:buChar char="q"/>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2" name="1 Rectángulo"/>
          <p:cNvSpPr/>
          <p:nvPr/>
        </p:nvSpPr>
        <p:spPr>
          <a:xfrm>
            <a:off x="284163" y="2151261"/>
            <a:ext cx="8451850" cy="701675"/>
          </a:xfrm>
          <a:prstGeom prst="rect">
            <a:avLst/>
          </a:prstGeom>
        </p:spPr>
        <p:txBody>
          <a:bodyPr>
            <a:spAutoFit/>
          </a:bodyPr>
          <a:lstStyle/>
          <a:p>
            <a:pPr algn="just">
              <a:lnSpc>
                <a:spcPct val="90000"/>
              </a:lnSpc>
              <a:spcBef>
                <a:spcPct val="20000"/>
              </a:spcBef>
              <a:defRPr/>
            </a:pPr>
            <a:r>
              <a:rPr lang="es-CR" sz="2200" dirty="0">
                <a:latin typeface="+mj-lt"/>
              </a:rPr>
              <a:t>Aplicando el juicio experto al revisar el comportamiento del proyecto y los informes sobre el desempeño del trabajo, se obtiene lo siguiente: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0" y="2192338"/>
            <a:ext cx="4322763" cy="3954462"/>
          </a:xfrm>
        </p:spPr>
        <p:txBody>
          <a:bodyPr>
            <a:normAutofit/>
          </a:bodyPr>
          <a:lstStyle/>
          <a:p>
            <a:pPr algn="just">
              <a:lnSpc>
                <a:spcPct val="90000"/>
              </a:lnSpc>
              <a:defRPr/>
            </a:pPr>
            <a:endParaRPr lang="es-CR" sz="2200" dirty="0" smtClean="0"/>
          </a:p>
          <a:p>
            <a:pPr algn="just">
              <a:lnSpc>
                <a:spcPct val="90000"/>
              </a:lnSpc>
              <a:defRPr/>
            </a:pPr>
            <a:endParaRPr lang="es-CR" sz="2200" dirty="0"/>
          </a:p>
          <a:p>
            <a:pPr marL="495300" indent="-495300" algn="just">
              <a:lnSpc>
                <a:spcPct val="90000"/>
              </a:lnSpc>
              <a:buFont typeface="Wingdings" pitchFamily="2" charset="2"/>
              <a:buChar char="q"/>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8" name="7 Rectángulo"/>
          <p:cNvSpPr/>
          <p:nvPr/>
        </p:nvSpPr>
        <p:spPr>
          <a:xfrm>
            <a:off x="214313" y="1196975"/>
            <a:ext cx="8329612" cy="461963"/>
          </a:xfrm>
          <a:prstGeom prst="rect">
            <a:avLst/>
          </a:prstGeom>
        </p:spPr>
        <p:txBody>
          <a:bodyPr>
            <a:spAutoFit/>
          </a:bodyPr>
          <a:lstStyle/>
          <a:p>
            <a:pPr algn="just">
              <a:defRPr/>
            </a:pPr>
            <a:r>
              <a:rPr lang="es-CR" sz="2400" b="1" dirty="0">
                <a:latin typeface="+mj-lt"/>
              </a:rPr>
              <a:t>Monitorear y Controlar el Trabajo del Proyecto</a:t>
            </a:r>
            <a:endParaRPr lang="es-CR" sz="2800" b="1" dirty="0">
              <a:latin typeface="+mj-lt"/>
              <a:ea typeface="+mj-ea"/>
              <a:cs typeface="+mj-cs"/>
            </a:endParaRPr>
          </a:p>
        </p:txBody>
      </p:sp>
      <p:pic>
        <p:nvPicPr>
          <p:cNvPr id="25604" name="Picture 2"/>
          <p:cNvPicPr>
            <a:picLocks noChangeAspect="1" noChangeArrowheads="1"/>
          </p:cNvPicPr>
          <p:nvPr/>
        </p:nvPicPr>
        <p:blipFill>
          <a:blip r:embed="rId2" cstate="print"/>
          <a:srcRect/>
          <a:stretch>
            <a:fillRect/>
          </a:stretch>
        </p:blipFill>
        <p:spPr bwMode="auto">
          <a:xfrm>
            <a:off x="252413" y="1793875"/>
            <a:ext cx="8353425" cy="4371975"/>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24328" y="6185234"/>
            <a:ext cx="1530350" cy="43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187325" y="3141663"/>
            <a:ext cx="4322763" cy="3952875"/>
          </a:xfrm>
        </p:spPr>
        <p:txBody>
          <a:bodyPr>
            <a:normAutofit/>
          </a:bodyPr>
          <a:lstStyle/>
          <a:p>
            <a:pPr algn="just">
              <a:lnSpc>
                <a:spcPct val="90000"/>
              </a:lnSpc>
              <a:defRPr/>
            </a:pPr>
            <a:endParaRPr lang="es-CR" sz="2200" dirty="0" smtClean="0"/>
          </a:p>
          <a:p>
            <a:pPr algn="just">
              <a:lnSpc>
                <a:spcPct val="90000"/>
              </a:lnSpc>
              <a:defRPr/>
            </a:pPr>
            <a:endParaRPr lang="es-CR" sz="2200" dirty="0"/>
          </a:p>
          <a:p>
            <a:pPr marL="495300" indent="-495300" algn="just">
              <a:lnSpc>
                <a:spcPct val="90000"/>
              </a:lnSpc>
              <a:buFont typeface="Wingdings" pitchFamily="2" charset="2"/>
              <a:buChar char="q"/>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8" name="7 Rectángulo"/>
          <p:cNvSpPr/>
          <p:nvPr/>
        </p:nvSpPr>
        <p:spPr>
          <a:xfrm>
            <a:off x="346075" y="1343025"/>
            <a:ext cx="8329613" cy="461963"/>
          </a:xfrm>
          <a:prstGeom prst="rect">
            <a:avLst/>
          </a:prstGeom>
        </p:spPr>
        <p:txBody>
          <a:bodyPr>
            <a:spAutoFit/>
          </a:bodyPr>
          <a:lstStyle/>
          <a:p>
            <a:pPr algn="just">
              <a:defRPr/>
            </a:pPr>
            <a:r>
              <a:rPr lang="es-CR" sz="2400" b="1" dirty="0">
                <a:latin typeface="+mj-lt"/>
              </a:rPr>
              <a:t>Control Integrado de Cambios</a:t>
            </a:r>
            <a:endParaRPr lang="es-CR" sz="2800" b="1" dirty="0">
              <a:latin typeface="+mj-lt"/>
              <a:ea typeface="+mj-ea"/>
              <a:cs typeface="+mj-cs"/>
            </a:endParaRPr>
          </a:p>
        </p:txBody>
      </p:sp>
      <p:sp>
        <p:nvSpPr>
          <p:cNvPr id="9" name="Rectangle 3"/>
          <p:cNvSpPr txBox="1">
            <a:spLocks noChangeArrowheads="1"/>
          </p:cNvSpPr>
          <p:nvPr/>
        </p:nvSpPr>
        <p:spPr>
          <a:xfrm>
            <a:off x="2252663" y="3501008"/>
            <a:ext cx="6483350" cy="2952328"/>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defRPr/>
            </a:pPr>
            <a:endParaRPr lang="es-CR" sz="2400" dirty="0"/>
          </a:p>
          <a:p>
            <a:pPr marL="0" indent="0" algn="just">
              <a:buFont typeface="Arial" pitchFamily="34" charset="0"/>
              <a:buNone/>
              <a:defRPr/>
            </a:pPr>
            <a:endParaRPr lang="es-CR" sz="2400" dirty="0" smtClean="0"/>
          </a:p>
          <a:p>
            <a:pPr algn="just">
              <a:defRPr/>
            </a:pPr>
            <a:r>
              <a:rPr lang="es-CR" sz="2200" dirty="0" smtClean="0"/>
              <a:t>Aprobación o rechazo de las solicitudes de cambio en forma de acción preventiva, acción correctiva o reparación de defectos.</a:t>
            </a:r>
          </a:p>
          <a:p>
            <a:pPr algn="just">
              <a:defRPr/>
            </a:pPr>
            <a:r>
              <a:rPr lang="es-CR" sz="2200" dirty="0"/>
              <a:t>Actualizaciones a los Documentos del Proyecto</a:t>
            </a:r>
            <a:r>
              <a:rPr lang="es-CR" sz="2200" dirty="0" smtClean="0"/>
              <a:t>.</a:t>
            </a:r>
          </a:p>
          <a:p>
            <a:pPr algn="just">
              <a:defRPr/>
            </a:pPr>
            <a:r>
              <a:rPr lang="es-CR" sz="2200" dirty="0"/>
              <a:t>Actualizaciones al Estado de las Solicitudes de Cambio</a:t>
            </a:r>
            <a:r>
              <a:rPr lang="es-CR" sz="2200" dirty="0" smtClean="0"/>
              <a:t>.</a:t>
            </a:r>
            <a:endParaRPr lang="es-ES" sz="2100" dirty="0" smtClean="0">
              <a:latin typeface="Arial Narrow" pitchFamily="34" charset="0"/>
            </a:endParaRPr>
          </a:p>
        </p:txBody>
      </p:sp>
      <p:sp>
        <p:nvSpPr>
          <p:cNvPr id="2" name="1 Rectángulo"/>
          <p:cNvSpPr/>
          <p:nvPr/>
        </p:nvSpPr>
        <p:spPr>
          <a:xfrm>
            <a:off x="284163" y="1866900"/>
            <a:ext cx="8451850" cy="2308225"/>
          </a:xfrm>
          <a:prstGeom prst="rect">
            <a:avLst/>
          </a:prstGeom>
        </p:spPr>
        <p:txBody>
          <a:bodyPr>
            <a:spAutoFit/>
          </a:bodyPr>
          <a:lstStyle/>
          <a:p>
            <a:pPr algn="just">
              <a:defRPr/>
            </a:pPr>
            <a:r>
              <a:rPr lang="es-CR" sz="2400" dirty="0">
                <a:latin typeface="+mj-lt"/>
              </a:rPr>
              <a:t>Si una solicitud de cambio se considera </a:t>
            </a:r>
            <a:r>
              <a:rPr lang="es-CR" sz="2400" dirty="0" smtClean="0">
                <a:latin typeface="+mj-lt"/>
              </a:rPr>
              <a:t>viable, </a:t>
            </a:r>
            <a:r>
              <a:rPr lang="es-CR" sz="2400" dirty="0">
                <a:latin typeface="+mj-lt"/>
              </a:rPr>
              <a:t>pero fuera del alcance del proyecto, su aprobación requiere un cambio en la línea base. Si la solicitud de cambio no se considera viable, ésta se rechazará y posiblemente se remita nuevamente al solicitante para más información. </a:t>
            </a:r>
            <a:r>
              <a:rPr lang="es-CR" sz="2400" b="1" dirty="0">
                <a:latin typeface="+mj-lt"/>
              </a:rPr>
              <a:t>Aplicando el juicio experto y el PMIS se obtiene lo siguiente: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69875" y="1628775"/>
            <a:ext cx="8329613" cy="830263"/>
          </a:xfrm>
          <a:prstGeom prst="rect">
            <a:avLst/>
          </a:prstGeom>
        </p:spPr>
        <p:txBody>
          <a:bodyPr>
            <a:spAutoFit/>
          </a:bodyPr>
          <a:lstStyle/>
          <a:p>
            <a:pPr algn="just">
              <a:defRPr/>
            </a:pPr>
            <a:r>
              <a:rPr lang="es-CR" sz="2400" b="1" dirty="0">
                <a:latin typeface="+mj-lt"/>
              </a:rPr>
              <a:t>Sistemas de Control de Cambios </a:t>
            </a:r>
            <a:r>
              <a:rPr lang="es-CR" sz="2400" dirty="0">
                <a:latin typeface="+mj-lt"/>
              </a:rPr>
              <a:t>(subsistema del Sistema de la Gestión de la Configuración) </a:t>
            </a:r>
          </a:p>
        </p:txBody>
      </p:sp>
      <p:sp>
        <p:nvSpPr>
          <p:cNvPr id="9" name="Rectangle 3"/>
          <p:cNvSpPr txBox="1">
            <a:spLocks noChangeArrowheads="1"/>
          </p:cNvSpPr>
          <p:nvPr/>
        </p:nvSpPr>
        <p:spPr>
          <a:xfrm>
            <a:off x="269875" y="3933825"/>
            <a:ext cx="8478838" cy="201545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defRPr/>
            </a:pPr>
            <a:r>
              <a:rPr lang="es-CR" sz="2400" b="1" dirty="0" smtClean="0"/>
              <a:t>Sistema de Autorización del Trabajo </a:t>
            </a:r>
            <a:r>
              <a:rPr lang="es-CR" sz="2400" dirty="0" smtClean="0"/>
              <a:t>(otro subsistema del </a:t>
            </a:r>
            <a:r>
              <a:rPr lang="es-CR" sz="2400" b="1" dirty="0" smtClean="0"/>
              <a:t>PMIS</a:t>
            </a:r>
            <a:r>
              <a:rPr lang="es-CR" sz="2400" dirty="0"/>
              <a:t>)</a:t>
            </a:r>
            <a:r>
              <a:rPr lang="es-CR" sz="2400" dirty="0" smtClean="0"/>
              <a:t> es donde </a:t>
            </a:r>
            <a:r>
              <a:rPr lang="es-CR" sz="2400" dirty="0"/>
              <a:t>se </a:t>
            </a:r>
            <a:r>
              <a:rPr lang="es-CR" sz="2400" dirty="0" smtClean="0"/>
              <a:t>explica </a:t>
            </a:r>
            <a:r>
              <a:rPr lang="es-CR" sz="2400" dirty="0"/>
              <a:t>los procedimientos para notificar al equipo o contratistas </a:t>
            </a:r>
            <a:r>
              <a:rPr lang="es-CR" sz="2400" dirty="0" smtClean="0"/>
              <a:t>cuándo deben </a:t>
            </a:r>
            <a:r>
              <a:rPr lang="es-CR" sz="2400" dirty="0"/>
              <a:t>comenzar el trabajo </a:t>
            </a:r>
            <a:r>
              <a:rPr lang="es-CR" sz="2400" dirty="0" smtClean="0"/>
              <a:t>con </a:t>
            </a:r>
            <a:r>
              <a:rPr lang="es-CR" sz="2400" dirty="0"/>
              <a:t>la </a:t>
            </a:r>
            <a:r>
              <a:rPr lang="es-CR" sz="2400" dirty="0" smtClean="0"/>
              <a:t>secuencia que </a:t>
            </a:r>
            <a:r>
              <a:rPr lang="es-CR" sz="2400" dirty="0"/>
              <a:t>corresponde y en el tiempo asignado</a:t>
            </a:r>
            <a:r>
              <a:rPr lang="es-CR" sz="2400" dirty="0" smtClean="0"/>
              <a:t>.</a:t>
            </a:r>
            <a:endParaRPr lang="es-ES" sz="2100" dirty="0" smtClean="0">
              <a:latin typeface="Arial Narrow" pitchFamily="34" charset="0"/>
            </a:endParaRPr>
          </a:p>
        </p:txBody>
      </p:sp>
      <p:sp>
        <p:nvSpPr>
          <p:cNvPr id="2" name="1 Rectángulo"/>
          <p:cNvSpPr/>
          <p:nvPr/>
        </p:nvSpPr>
        <p:spPr>
          <a:xfrm>
            <a:off x="220663" y="2627313"/>
            <a:ext cx="8378825" cy="830262"/>
          </a:xfrm>
          <a:prstGeom prst="rect">
            <a:avLst/>
          </a:prstGeom>
        </p:spPr>
        <p:txBody>
          <a:bodyPr>
            <a:spAutoFit/>
          </a:bodyPr>
          <a:lstStyle/>
          <a:p>
            <a:pPr algn="just">
              <a:defRPr/>
            </a:pPr>
            <a:r>
              <a:rPr lang="es-CR" sz="2400" dirty="0">
                <a:latin typeface="+mj-lt"/>
              </a:rPr>
              <a:t>Es donde se explica formalmente cómo se controlarán, cambiarán y aprobarán los entregables del proyecto.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idx="4294967295"/>
          </p:nvPr>
        </p:nvSpPr>
        <p:spPr>
          <a:xfrm>
            <a:off x="0" y="1052513"/>
            <a:ext cx="7715250" cy="1143000"/>
          </a:xfrm>
        </p:spPr>
        <p:txBody>
          <a:bodyPr/>
          <a:lstStyle/>
          <a:p>
            <a:pPr eaLnBrk="1" hangingPunct="1"/>
            <a:r>
              <a:rPr lang="en-US" smtClean="0">
                <a:ea typeface="ＭＳ Ｐゴシック" pitchFamily="34" charset="-128"/>
              </a:rPr>
              <a:t>¿Cómo gestionar un cambio?</a:t>
            </a:r>
          </a:p>
        </p:txBody>
      </p:sp>
      <p:sp>
        <p:nvSpPr>
          <p:cNvPr id="27652" name="Rectangle 3"/>
          <p:cNvSpPr>
            <a:spLocks noGrp="1" noChangeArrowheads="1"/>
          </p:cNvSpPr>
          <p:nvPr>
            <p:ph type="body" idx="4294967295"/>
          </p:nvPr>
        </p:nvSpPr>
        <p:spPr>
          <a:xfrm>
            <a:off x="395288" y="2235200"/>
            <a:ext cx="8229600" cy="4525963"/>
          </a:xfrm>
        </p:spPr>
        <p:txBody>
          <a:bodyPr/>
          <a:lstStyle/>
          <a:p>
            <a:pPr marL="457200" indent="-457200" algn="just" eaLnBrk="1" hangingPunct="1">
              <a:lnSpc>
                <a:spcPct val="90000"/>
              </a:lnSpc>
              <a:buFont typeface="Arial" charset="0"/>
              <a:buAutoNum type="arabicPeriod"/>
            </a:pPr>
            <a:r>
              <a:rPr lang="en-US" sz="2400" b="1" smtClean="0">
                <a:ea typeface="ＭＳ Ｐゴシック" pitchFamily="34" charset="-128"/>
              </a:rPr>
              <a:t>Prevenir la causa raíz de los cambios: </a:t>
            </a:r>
            <a:r>
              <a:rPr lang="en-US" sz="2400" smtClean="0">
                <a:ea typeface="ＭＳ Ｐゴシック" pitchFamily="34" charset="-128"/>
              </a:rPr>
              <a:t>El director de proyecto no debe solo enfocarse en gestionar los camios, debe proactivamente eliminar la necesidad de los cambios </a:t>
            </a:r>
          </a:p>
          <a:p>
            <a:pPr marL="457200" indent="-457200" algn="just" eaLnBrk="1" hangingPunct="1">
              <a:lnSpc>
                <a:spcPct val="90000"/>
              </a:lnSpc>
              <a:buFont typeface="Arial" charset="0"/>
              <a:buAutoNum type="arabicPeriod"/>
            </a:pPr>
            <a:r>
              <a:rPr lang="en-US" sz="2400" b="1" smtClean="0">
                <a:ea typeface="ＭＳ Ｐゴシック" pitchFamily="34" charset="-128"/>
              </a:rPr>
              <a:t>Identificar el cambio: </a:t>
            </a:r>
            <a:r>
              <a:rPr lang="en-US" sz="2400" smtClean="0">
                <a:ea typeface="ＭＳ Ｐゴシック" pitchFamily="34" charset="-128"/>
              </a:rPr>
              <a:t>Los cambios pueden venir del director de proyecto como un resultado de la medición contra la línea base de medición del desempeño. Pueden venir del patrocinador, administración superior, el cliente o interesados. El director de proyecto debe proactivamente identificar los cambios de estas fuentes. El descubrir un cambio de forma temprana puede reducir el impacto del cambio.</a:t>
            </a:r>
            <a:endParaRPr lang="en-US" sz="3000" smtClean="0">
              <a:ea typeface="ＭＳ Ｐゴシック" pitchFamily="34"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idx="4294967295"/>
          </p:nvPr>
        </p:nvSpPr>
        <p:spPr>
          <a:xfrm>
            <a:off x="107950" y="981075"/>
            <a:ext cx="7570788" cy="1143000"/>
          </a:xfrm>
        </p:spPr>
        <p:txBody>
          <a:bodyPr/>
          <a:lstStyle/>
          <a:p>
            <a:pPr eaLnBrk="1" hangingPunct="1"/>
            <a:r>
              <a:rPr lang="en-US" smtClean="0">
                <a:ea typeface="ＭＳ Ｐゴシック" pitchFamily="34" charset="-128"/>
              </a:rPr>
              <a:t>¿Cómo gestionar un cambio?</a:t>
            </a:r>
          </a:p>
        </p:txBody>
      </p:sp>
      <p:sp>
        <p:nvSpPr>
          <p:cNvPr id="28676" name="Rectangle 3"/>
          <p:cNvSpPr>
            <a:spLocks noGrp="1" noChangeArrowheads="1"/>
          </p:cNvSpPr>
          <p:nvPr>
            <p:ph type="body" idx="4294967295"/>
          </p:nvPr>
        </p:nvSpPr>
        <p:spPr>
          <a:xfrm>
            <a:off x="395288" y="2179638"/>
            <a:ext cx="8229600" cy="4525962"/>
          </a:xfrm>
        </p:spPr>
        <p:txBody>
          <a:bodyPr/>
          <a:lstStyle/>
          <a:p>
            <a:pPr marL="457200" indent="-457200" eaLnBrk="1" hangingPunct="1">
              <a:buFont typeface="Arial" charset="0"/>
              <a:buAutoNum type="arabicPeriod" startAt="3"/>
            </a:pPr>
            <a:r>
              <a:rPr lang="en-US" sz="2600" b="1" smtClean="0">
                <a:ea typeface="ＭＳ Ｐゴシック" pitchFamily="34" charset="-128"/>
              </a:rPr>
              <a:t>Crear la solicitud de cambio</a:t>
            </a:r>
            <a:endParaRPr lang="en-US" sz="2600" smtClean="0">
              <a:ea typeface="ＭＳ Ｐゴシック" pitchFamily="34" charset="-128"/>
            </a:endParaRPr>
          </a:p>
          <a:p>
            <a:pPr marL="457200" indent="-457200" algn="just" eaLnBrk="1" hangingPunct="1">
              <a:buFont typeface="Arial" charset="0"/>
              <a:buAutoNum type="arabicPeriod" startAt="3"/>
            </a:pPr>
            <a:r>
              <a:rPr lang="en-US" sz="2600" b="1" smtClean="0">
                <a:ea typeface="ＭＳ Ｐゴシック" pitchFamily="34" charset="-128"/>
              </a:rPr>
              <a:t>Evaluar el cambio: </a:t>
            </a:r>
            <a:r>
              <a:rPr lang="en-US" sz="2600" smtClean="0">
                <a:ea typeface="ＭＳ Ｐゴシック" pitchFamily="34" charset="-128"/>
              </a:rPr>
              <a:t>El cambio está dentro de lo establecido en el acta de constitución? Si no es así podría no ser un cambio sino un nuevo proyecto. Cualquier cambio con una reserva asiganda debe ser gestionado por la gestión de riesgo.</a:t>
            </a:r>
          </a:p>
          <a:p>
            <a:pPr marL="457200" indent="-457200" algn="just" eaLnBrk="1" hangingPunct="1">
              <a:buFont typeface="Arial" charset="0"/>
              <a:buAutoNum type="arabicPeriod" startAt="3"/>
            </a:pPr>
            <a:r>
              <a:rPr lang="en-US" sz="2600" b="1" smtClean="0">
                <a:ea typeface="ＭＳ Ｐゴシック" pitchFamily="34" charset="-128"/>
              </a:rPr>
              <a:t>Evaluar el impacto del cambio: </a:t>
            </a:r>
            <a:r>
              <a:rPr lang="en-US" sz="2600" smtClean="0">
                <a:ea typeface="ＭＳ Ｐゴシック" pitchFamily="34" charset="-128"/>
              </a:rPr>
              <a:t>Alcance? Tiempo? Costo</a:t>
            </a:r>
          </a:p>
          <a:p>
            <a:pPr marL="457200" indent="-457200" algn="just" eaLnBrk="1" hangingPunct="1">
              <a:buFont typeface="Arial" charset="0"/>
              <a:buAutoNum type="arabicPeriod" startAt="3"/>
            </a:pPr>
            <a:r>
              <a:rPr lang="en-US" sz="2600" b="1" smtClean="0">
                <a:ea typeface="ＭＳ Ｐゴシック" pitchFamily="34" charset="-128"/>
              </a:rPr>
              <a:t>Realizar control integrado de cambios</a:t>
            </a:r>
          </a:p>
          <a:p>
            <a:pPr marL="457200" indent="-457200" eaLnBrk="1" hangingPunct="1">
              <a:buFont typeface="Arial" charset="0"/>
              <a:buNone/>
            </a:pPr>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a:xfrm>
            <a:off x="0" y="1125538"/>
            <a:ext cx="7859713" cy="1143000"/>
          </a:xfrm>
        </p:spPr>
        <p:txBody>
          <a:bodyPr/>
          <a:lstStyle/>
          <a:p>
            <a:pPr eaLnBrk="1" hangingPunct="1"/>
            <a:r>
              <a:rPr lang="en-US" smtClean="0">
                <a:ea typeface="ＭＳ Ｐゴシック" pitchFamily="34" charset="-128"/>
              </a:rPr>
              <a:t>¿Cómo gestionar un cambio?</a:t>
            </a:r>
          </a:p>
        </p:txBody>
      </p:sp>
      <p:sp>
        <p:nvSpPr>
          <p:cNvPr id="29700" name="Rectangle 3"/>
          <p:cNvSpPr>
            <a:spLocks noGrp="1" noChangeArrowheads="1"/>
          </p:cNvSpPr>
          <p:nvPr>
            <p:ph type="body" idx="4294967295"/>
          </p:nvPr>
        </p:nvSpPr>
        <p:spPr>
          <a:xfrm>
            <a:off x="395288" y="2181225"/>
            <a:ext cx="8229600" cy="4525963"/>
          </a:xfrm>
        </p:spPr>
        <p:txBody>
          <a:bodyPr/>
          <a:lstStyle/>
          <a:p>
            <a:pPr marL="457200" indent="-457200" eaLnBrk="1" hangingPunct="1">
              <a:lnSpc>
                <a:spcPct val="90000"/>
              </a:lnSpc>
              <a:buFont typeface="Arial" charset="0"/>
              <a:buAutoNum type="arabicPeriod" startAt="7"/>
            </a:pPr>
            <a:r>
              <a:rPr lang="en-US" sz="2400" b="1" smtClean="0">
                <a:ea typeface="ＭＳ Ｐゴシック" pitchFamily="34" charset="-128"/>
              </a:rPr>
              <a:t>Aprobación o rechazo del cambio</a:t>
            </a:r>
          </a:p>
          <a:p>
            <a:pPr marL="457200" indent="-457200" eaLnBrk="1" hangingPunct="1">
              <a:lnSpc>
                <a:spcPct val="90000"/>
              </a:lnSpc>
              <a:buFont typeface="Arial" charset="0"/>
              <a:buAutoNum type="arabicPeriod" startAt="7"/>
            </a:pPr>
            <a:r>
              <a:rPr lang="en-US" sz="2400" b="1" smtClean="0">
                <a:ea typeface="ＭＳ Ｐゴシック" pitchFamily="34" charset="-128"/>
              </a:rPr>
              <a:t>Buscar alternativas</a:t>
            </a:r>
          </a:p>
          <a:p>
            <a:pPr marL="457200" indent="-457200" eaLnBrk="1" hangingPunct="1">
              <a:lnSpc>
                <a:spcPct val="90000"/>
              </a:lnSpc>
              <a:buFont typeface="Arial" charset="0"/>
              <a:buAutoNum type="arabicPeriod" startAt="7"/>
            </a:pPr>
            <a:r>
              <a:rPr lang="en-US" sz="2400" b="1" smtClean="0">
                <a:ea typeface="ＭＳ Ｐゴシック" pitchFamily="34" charset="-128"/>
              </a:rPr>
              <a:t>Actualizar el plan de direción de proyecto y las líneas base</a:t>
            </a:r>
          </a:p>
          <a:p>
            <a:pPr marL="457200" indent="-457200" eaLnBrk="1" hangingPunct="1">
              <a:lnSpc>
                <a:spcPct val="90000"/>
              </a:lnSpc>
              <a:buFont typeface="Arial" charset="0"/>
              <a:buAutoNum type="arabicPeriod" startAt="7"/>
            </a:pPr>
            <a:r>
              <a:rPr lang="en-US" sz="2400" b="1" smtClean="0">
                <a:ea typeface="ＭＳ Ｐゴシック" pitchFamily="34" charset="-128"/>
              </a:rPr>
              <a:t>Notificar a las partes interesadas afectadas por el cambio</a:t>
            </a:r>
          </a:p>
          <a:p>
            <a:pPr marL="457200" indent="-457200" eaLnBrk="1" hangingPunct="1">
              <a:lnSpc>
                <a:spcPct val="90000"/>
              </a:lnSpc>
            </a:pPr>
            <a:endParaRPr lang="en-US" sz="2000" smtClean="0">
              <a:ea typeface="ＭＳ Ｐゴシック" pitchFamily="34" charset="-128"/>
            </a:endParaRPr>
          </a:p>
          <a:p>
            <a:pPr marL="457200" indent="-457200" algn="just" eaLnBrk="1" hangingPunct="1">
              <a:lnSpc>
                <a:spcPct val="90000"/>
              </a:lnSpc>
            </a:pPr>
            <a:r>
              <a:rPr lang="en-US" sz="3000" smtClean="0">
                <a:ea typeface="ＭＳ Ｐゴシック" pitchFamily="34" charset="-128"/>
              </a:rPr>
              <a:t>Consejo: Excepto que el cambio lo establezca de forma distinta, cambios al acta de constitución del proyecto solo pueden ser aprobados por el Patrocinador del proyecto</a:t>
            </a:r>
            <a:endParaRPr lang="en-US" sz="3000" b="1" smtClean="0">
              <a:ea typeface="ＭＳ Ｐゴシック" pitchFamily="3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284163" y="1174750"/>
            <a:ext cx="8329612" cy="584775"/>
          </a:xfrm>
          <a:prstGeom prst="rect">
            <a:avLst/>
          </a:prstGeom>
        </p:spPr>
        <p:txBody>
          <a:bodyPr>
            <a:spAutoFit/>
          </a:bodyPr>
          <a:lstStyle/>
          <a:p>
            <a:pPr algn="just">
              <a:defRPr/>
            </a:pPr>
            <a:r>
              <a:rPr lang="es-CR" sz="3200" b="1" dirty="0">
                <a:latin typeface="+mj-lt"/>
              </a:rPr>
              <a:t>Cerrar Proyecto o Fase</a:t>
            </a:r>
            <a:endParaRPr lang="es-CR" sz="3600" b="1" dirty="0">
              <a:latin typeface="+mj-lt"/>
              <a:ea typeface="+mj-ea"/>
              <a:cs typeface="+mj-cs"/>
            </a:endParaRPr>
          </a:p>
        </p:txBody>
      </p:sp>
      <p:sp>
        <p:nvSpPr>
          <p:cNvPr id="2" name="1 Rectángulo"/>
          <p:cNvSpPr/>
          <p:nvPr/>
        </p:nvSpPr>
        <p:spPr>
          <a:xfrm>
            <a:off x="284163" y="1844824"/>
            <a:ext cx="8451850" cy="4893647"/>
          </a:xfrm>
          <a:prstGeom prst="rect">
            <a:avLst/>
          </a:prstGeom>
        </p:spPr>
        <p:txBody>
          <a:bodyPr wrap="square">
            <a:spAutoFit/>
          </a:bodyPr>
          <a:lstStyle/>
          <a:p>
            <a:pPr algn="just">
              <a:defRPr/>
            </a:pPr>
            <a:r>
              <a:rPr lang="es-CR" sz="2400" dirty="0">
                <a:latin typeface="+mj-lt"/>
              </a:rPr>
              <a:t>A partir de los </a:t>
            </a:r>
            <a:r>
              <a:rPr lang="es-CR" sz="2400" b="1" dirty="0">
                <a:latin typeface="+mj-lt"/>
              </a:rPr>
              <a:t>Entregables Aceptados </a:t>
            </a:r>
            <a:r>
              <a:rPr lang="es-CR" sz="2400" dirty="0">
                <a:latin typeface="+mj-lt"/>
              </a:rPr>
              <a:t>(del proceso Verificar el Alcance) y de lo dictado en el Plan para la Dirección del Proyecto se lleva a cabo el Cierre del Proyecto o Fase (también llamado Cierre Administrativo o Cierre Interno, aparte del Cierre de las Adquisiciones).</a:t>
            </a:r>
          </a:p>
          <a:p>
            <a:pPr algn="just">
              <a:defRPr/>
            </a:pPr>
            <a:endParaRPr lang="es-CR" sz="2400" dirty="0">
              <a:latin typeface="+mj-lt"/>
            </a:endParaRPr>
          </a:p>
          <a:p>
            <a:pPr algn="just">
              <a:defRPr/>
            </a:pPr>
            <a:r>
              <a:rPr lang="es-CR" sz="2400" b="1" dirty="0">
                <a:latin typeface="+mj-lt"/>
              </a:rPr>
              <a:t>¿Qué se hace?</a:t>
            </a:r>
          </a:p>
          <a:p>
            <a:pPr algn="just">
              <a:defRPr/>
            </a:pPr>
            <a:endParaRPr lang="es-CR" sz="2400" dirty="0">
              <a:latin typeface="+mj-lt"/>
            </a:endParaRPr>
          </a:p>
          <a:p>
            <a:pPr marL="342900" indent="-342900" algn="just">
              <a:buFont typeface="Arial" pitchFamily="34" charset="0"/>
              <a:buChar char="•"/>
              <a:defRPr/>
            </a:pPr>
            <a:r>
              <a:rPr lang="es-CR" sz="2400" dirty="0">
                <a:latin typeface="+mj-lt"/>
              </a:rPr>
              <a:t>Reporte final del proyecto (presupuesto final, cronograma final, Índice de archivos, directorio de interesados, archivar toda la documentación en forma ordenada para encontrarla a futuro).</a:t>
            </a:r>
          </a:p>
          <a:p>
            <a:pPr marL="342900" indent="-342900" algn="just">
              <a:buFont typeface="Arial" pitchFamily="34" charset="0"/>
              <a:buChar char="•"/>
              <a:defRPr/>
            </a:pPr>
            <a:r>
              <a:rPr lang="es-CR" sz="2400" dirty="0" smtClean="0">
                <a:latin typeface="+mj-lt"/>
              </a:rPr>
              <a:t>Transferir </a:t>
            </a:r>
            <a:r>
              <a:rPr lang="es-CR" sz="2400" dirty="0">
                <a:latin typeface="+mj-lt"/>
              </a:rPr>
              <a:t>el producto, servicio o resultado al </a:t>
            </a:r>
            <a:r>
              <a:rPr lang="es-CR" sz="2400" dirty="0" smtClean="0">
                <a:latin typeface="+mj-lt"/>
              </a:rPr>
              <a:t>cliente.</a:t>
            </a:r>
          </a:p>
          <a:p>
            <a:pPr marL="342900" indent="-342900" algn="just">
              <a:buFont typeface="Arial" pitchFamily="34" charset="0"/>
              <a:buChar char="•"/>
              <a:defRPr/>
            </a:pPr>
            <a:r>
              <a:rPr lang="es-CR" sz="2400" dirty="0" smtClean="0">
                <a:latin typeface="+mj-lt"/>
              </a:rPr>
              <a:t>Actualizar los archivos del proyecto e información histórica.</a:t>
            </a:r>
            <a:endParaRPr lang="es-CR" sz="2400" dirty="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61938" y="1155700"/>
            <a:ext cx="8451850" cy="3786188"/>
          </a:xfrm>
          <a:prstGeom prst="rect">
            <a:avLst/>
          </a:prstGeom>
        </p:spPr>
        <p:txBody>
          <a:bodyPr>
            <a:spAutoFit/>
          </a:bodyPr>
          <a:lstStyle/>
          <a:p>
            <a:pPr algn="just">
              <a:defRPr/>
            </a:pPr>
            <a:r>
              <a:rPr lang="es-CR" sz="2400" b="1" dirty="0">
                <a:latin typeface="+mj-lt"/>
              </a:rPr>
              <a:t>¿Qué se hace?</a:t>
            </a:r>
          </a:p>
          <a:p>
            <a:pPr algn="just">
              <a:defRPr/>
            </a:pPr>
            <a:endParaRPr lang="es-CR" sz="2400" dirty="0">
              <a:latin typeface="+mj-lt"/>
            </a:endParaRPr>
          </a:p>
          <a:p>
            <a:pPr marL="342900" indent="-342900" algn="just">
              <a:buFont typeface="Arial" pitchFamily="34" charset="0"/>
              <a:buChar char="•"/>
              <a:defRPr/>
            </a:pPr>
            <a:r>
              <a:rPr lang="es-CR" sz="2400" b="1" dirty="0">
                <a:latin typeface="+mj-lt"/>
              </a:rPr>
              <a:t>Desafectación (liberación) del equipo </a:t>
            </a:r>
            <a:r>
              <a:rPr lang="es-CR" sz="2400" dirty="0">
                <a:latin typeface="+mj-lt"/>
              </a:rPr>
              <a:t>de trabajo (entrega de trabajos previo a la salida, evaluación final de los integrantes y del equipo, actualización de las calificaciones de los miembros del equipo).</a:t>
            </a:r>
          </a:p>
          <a:p>
            <a:pPr marL="342900" indent="-342900">
              <a:buFont typeface="Arial" pitchFamily="34" charset="0"/>
              <a:buChar char="•"/>
              <a:defRPr/>
            </a:pPr>
            <a:endParaRPr lang="es-CR" sz="2400" dirty="0">
              <a:latin typeface="+mj-lt"/>
            </a:endParaRPr>
          </a:p>
          <a:p>
            <a:pPr marL="342900" indent="-342900">
              <a:buFont typeface="Arial" pitchFamily="34" charset="0"/>
              <a:buChar char="•"/>
              <a:defRPr/>
            </a:pPr>
            <a:r>
              <a:rPr lang="es-CR" sz="2400" dirty="0">
                <a:latin typeface="+mj-lt"/>
              </a:rPr>
              <a:t>Actualización de las </a:t>
            </a:r>
            <a:r>
              <a:rPr lang="es-CR" sz="2400" b="1" dirty="0">
                <a:latin typeface="+mj-lt"/>
              </a:rPr>
              <a:t>Lecciones aprendidas.</a:t>
            </a:r>
          </a:p>
          <a:p>
            <a:pPr marL="342900" indent="-342900">
              <a:buFont typeface="Arial" pitchFamily="34" charset="0"/>
              <a:buChar char="•"/>
              <a:defRPr/>
            </a:pPr>
            <a:endParaRPr lang="es-CR" sz="2400" dirty="0">
              <a:latin typeface="+mj-lt"/>
            </a:endParaRPr>
          </a:p>
          <a:p>
            <a:pPr marL="342900" indent="-342900">
              <a:buFont typeface="Arial" pitchFamily="34" charset="0"/>
              <a:buChar char="•"/>
              <a:defRPr/>
            </a:pPr>
            <a:r>
              <a:rPr lang="es-CR" sz="2400" dirty="0">
                <a:latin typeface="+mj-lt"/>
              </a:rPr>
              <a:t>Cierre administrativo y técnico.</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254000" y="4560888"/>
            <a:ext cx="4322763" cy="3952875"/>
          </a:xfrm>
        </p:spPr>
        <p:txBody>
          <a:bodyPr>
            <a:normAutofit/>
          </a:bodyPr>
          <a:lstStyle/>
          <a:p>
            <a:pPr algn="just">
              <a:lnSpc>
                <a:spcPct val="90000"/>
              </a:lnSpc>
              <a:defRPr/>
            </a:pPr>
            <a:endParaRPr lang="es-CR" sz="2200" dirty="0" smtClean="0"/>
          </a:p>
          <a:p>
            <a:pPr algn="just">
              <a:lnSpc>
                <a:spcPct val="90000"/>
              </a:lnSpc>
              <a:defRPr/>
            </a:pPr>
            <a:endParaRPr lang="es-CR" sz="2200" dirty="0"/>
          </a:p>
          <a:p>
            <a:pPr marL="0" indent="0" algn="just">
              <a:lnSpc>
                <a:spcPct val="90000"/>
              </a:lnSpc>
              <a:buFont typeface="Arial" charset="0"/>
              <a:buNone/>
              <a:defRPr/>
            </a:pPr>
            <a:endParaRPr lang="es-ES" sz="2100" dirty="0" smtClean="0">
              <a:latin typeface="Arial Narrow" pitchFamily="34" charset="0"/>
            </a:endParaRPr>
          </a:p>
          <a:p>
            <a:pPr marL="495300" indent="-495300">
              <a:lnSpc>
                <a:spcPct val="90000"/>
              </a:lnSpc>
              <a:buFont typeface="Wingdings" pitchFamily="2" charset="2"/>
              <a:buChar char="q"/>
              <a:defRPr/>
            </a:pPr>
            <a:endParaRPr lang="es-ES" sz="2100" dirty="0" smtClean="0">
              <a:latin typeface="Arial Narrow" pitchFamily="34" charset="0"/>
            </a:endParaRPr>
          </a:p>
        </p:txBody>
      </p:sp>
      <p:sp>
        <p:nvSpPr>
          <p:cNvPr id="2" name="1 Rectángulo"/>
          <p:cNvSpPr/>
          <p:nvPr/>
        </p:nvSpPr>
        <p:spPr>
          <a:xfrm>
            <a:off x="285750" y="908050"/>
            <a:ext cx="8451850" cy="831850"/>
          </a:xfrm>
          <a:prstGeom prst="rect">
            <a:avLst/>
          </a:prstGeom>
        </p:spPr>
        <p:txBody>
          <a:bodyPr>
            <a:spAutoFit/>
          </a:bodyPr>
          <a:lstStyle/>
          <a:p>
            <a:pPr>
              <a:defRPr/>
            </a:pPr>
            <a:endParaRPr lang="es-CR" sz="2400" b="1" dirty="0">
              <a:latin typeface="+mj-lt"/>
            </a:endParaRPr>
          </a:p>
          <a:p>
            <a:pPr>
              <a:defRPr/>
            </a:pPr>
            <a:r>
              <a:rPr lang="es-CR" sz="2400" b="1" dirty="0">
                <a:latin typeface="+mj-lt"/>
              </a:rPr>
              <a:t>Cierre Administrativo</a:t>
            </a:r>
          </a:p>
        </p:txBody>
      </p:sp>
      <p:pic>
        <p:nvPicPr>
          <p:cNvPr id="32774" name="Picture 2"/>
          <p:cNvPicPr>
            <a:picLocks noChangeAspect="1" noChangeArrowheads="1"/>
          </p:cNvPicPr>
          <p:nvPr/>
        </p:nvPicPr>
        <p:blipFill>
          <a:blip r:embed="rId2" cstate="print"/>
          <a:srcRect/>
          <a:stretch>
            <a:fillRect/>
          </a:stretch>
        </p:blipFill>
        <p:spPr bwMode="auto">
          <a:xfrm>
            <a:off x="379413" y="1803400"/>
            <a:ext cx="8358187" cy="4733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395288" y="2060575"/>
            <a:ext cx="4032696" cy="4151313"/>
          </a:xfrm>
        </p:spPr>
        <p:txBody>
          <a:bodyPr>
            <a:normAutofit fontScale="70000" lnSpcReduction="20000"/>
          </a:bodyPr>
          <a:lstStyle/>
          <a:p>
            <a:pPr marL="0" indent="0">
              <a:lnSpc>
                <a:spcPct val="160000"/>
              </a:lnSpc>
              <a:buFont typeface="Arial" charset="0"/>
              <a:buNone/>
              <a:defRPr/>
            </a:pPr>
            <a:r>
              <a:rPr lang="es-CR" sz="3000" dirty="0" smtClean="0">
                <a:latin typeface="+mj-lt"/>
              </a:rPr>
              <a:t>Los productos </a:t>
            </a:r>
            <a:r>
              <a:rPr lang="es-CR" sz="3000" dirty="0" smtClean="0">
                <a:solidFill>
                  <a:srgbClr val="FF0000"/>
                </a:solidFill>
                <a:latin typeface="+mj-lt"/>
              </a:rPr>
              <a:t>entregables</a:t>
            </a:r>
            <a:r>
              <a:rPr lang="es-CR" sz="3000" dirty="0" smtClean="0">
                <a:latin typeface="+mj-lt"/>
              </a:rPr>
              <a:t> del proyecto también se deben </a:t>
            </a:r>
            <a:r>
              <a:rPr lang="es-CR" sz="3000" dirty="0" smtClean="0">
                <a:solidFill>
                  <a:srgbClr val="FF0000"/>
                </a:solidFill>
                <a:latin typeface="+mj-lt"/>
              </a:rPr>
              <a:t>integrar con las operaciones</a:t>
            </a:r>
            <a:r>
              <a:rPr lang="es-CR" sz="3000" dirty="0" smtClean="0">
                <a:latin typeface="+mj-lt"/>
              </a:rPr>
              <a:t> de la organización ejecutante o de la organización cliente, o con la planificación estratégica a largo plazo, que toma en cuenta los futuros problemas y oportunidades.</a:t>
            </a:r>
            <a:endParaRPr lang="es-ES" dirty="0" smtClean="0">
              <a:latin typeface="Arial Narrow" pitchFamily="34" charset="0"/>
            </a:endParaRPr>
          </a:p>
        </p:txBody>
      </p:sp>
      <p:pic>
        <p:nvPicPr>
          <p:cNvPr id="5123" name="3 Imagen" descr="2.jpg"/>
          <p:cNvPicPr>
            <a:picLocks noChangeAspect="1"/>
          </p:cNvPicPr>
          <p:nvPr/>
        </p:nvPicPr>
        <p:blipFill>
          <a:blip r:embed="rId2" cstate="print"/>
          <a:srcRect/>
          <a:stretch>
            <a:fillRect/>
          </a:stretch>
        </p:blipFill>
        <p:spPr bwMode="auto">
          <a:xfrm>
            <a:off x="4716463" y="2030413"/>
            <a:ext cx="3929062" cy="4143375"/>
          </a:xfrm>
          <a:prstGeom prst="rect">
            <a:avLst/>
          </a:prstGeom>
          <a:noFill/>
          <a:ln w="9525">
            <a:noFill/>
            <a:miter lim="800000"/>
            <a:headEnd/>
            <a:tailEnd/>
          </a:ln>
        </p:spPr>
      </p:pic>
      <p:sp>
        <p:nvSpPr>
          <p:cNvPr id="6" name="5 Rectángulo"/>
          <p:cNvSpPr/>
          <p:nvPr/>
        </p:nvSpPr>
        <p:spPr>
          <a:xfrm>
            <a:off x="1908175" y="1412875"/>
            <a:ext cx="8329613" cy="523875"/>
          </a:xfrm>
          <a:prstGeom prst="rect">
            <a:avLst/>
          </a:prstGeom>
        </p:spPr>
        <p:txBody>
          <a:bodyPr>
            <a:spAutoFit/>
          </a:bodyPr>
          <a:lstStyle/>
          <a:p>
            <a:pPr algn="just">
              <a:defRPr/>
            </a:pPr>
            <a:r>
              <a:rPr lang="es-CR" sz="2800" b="1" dirty="0">
                <a:latin typeface="+mj-lt"/>
              </a:rPr>
              <a:t>Gestión de la Integración</a:t>
            </a:r>
            <a:endParaRPr lang="es-CR" sz="3200" b="1" dirty="0">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txBox="1">
            <a:spLocks/>
          </p:cNvSpPr>
          <p:nvPr/>
        </p:nvSpPr>
        <p:spPr bwMode="auto">
          <a:xfrm>
            <a:off x="1328738" y="4116388"/>
            <a:ext cx="7772400" cy="1470025"/>
          </a:xfrm>
          <a:prstGeom prst="rect">
            <a:avLst/>
          </a:prstGeom>
          <a:noFill/>
          <a:ln w="9525">
            <a:noFill/>
            <a:miter lim="800000"/>
            <a:headEnd/>
            <a:tailEnd/>
          </a:ln>
        </p:spPr>
        <p:txBody>
          <a:bodyPr anchor="ctr"/>
          <a:lstStyle/>
          <a:p>
            <a:pPr algn="just"/>
            <a:endParaRPr lang="es-CR" sz="2800">
              <a:latin typeface="Calibri" pitchFamily="34" charset="0"/>
            </a:endParaRPr>
          </a:p>
        </p:txBody>
      </p:sp>
      <p:sp>
        <p:nvSpPr>
          <p:cNvPr id="6" name="5 Rectángulo"/>
          <p:cNvSpPr/>
          <p:nvPr/>
        </p:nvSpPr>
        <p:spPr>
          <a:xfrm>
            <a:off x="179388" y="1644650"/>
            <a:ext cx="8856662" cy="2247900"/>
          </a:xfrm>
          <a:prstGeom prst="rect">
            <a:avLst/>
          </a:prstGeom>
        </p:spPr>
        <p:txBody>
          <a:bodyPr>
            <a:spAutoFit/>
          </a:bodyPr>
          <a:lstStyle/>
          <a:p>
            <a:pPr algn="just">
              <a:defRPr/>
            </a:pPr>
            <a:r>
              <a:rPr lang="es-CR" sz="2800" b="1" dirty="0">
                <a:latin typeface="+mj-lt"/>
                <a:ea typeface="+mj-ea"/>
                <a:cs typeface="+mj-cs"/>
              </a:rPr>
              <a:t>Lecciones Aprendidas</a:t>
            </a:r>
          </a:p>
          <a:p>
            <a:pPr algn="just">
              <a:defRPr/>
            </a:pPr>
            <a:r>
              <a:rPr lang="es-CR" sz="2800" dirty="0">
                <a:latin typeface="+mj-lt"/>
                <a:ea typeface="+mj-ea"/>
                <a:cs typeface="+mj-cs"/>
              </a:rPr>
              <a:t>No cometamos los mismos errores del pasado y ayudemos para que a futuro no se cometan los mismos errores que hemos cometido.</a:t>
            </a:r>
          </a:p>
          <a:p>
            <a:pPr>
              <a:defRPr/>
            </a:pPr>
            <a:endParaRPr lang="es-CR" sz="2800" b="1" dirty="0">
              <a:latin typeface="+mj-lt"/>
              <a:ea typeface="+mj-ea"/>
              <a:cs typeface="+mj-cs"/>
            </a:endParaRPr>
          </a:p>
        </p:txBody>
      </p:sp>
      <p:sp>
        <p:nvSpPr>
          <p:cNvPr id="3" name="2 Rectángulo"/>
          <p:cNvSpPr/>
          <p:nvPr/>
        </p:nvSpPr>
        <p:spPr>
          <a:xfrm>
            <a:off x="179388" y="4076700"/>
            <a:ext cx="1584325"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1400" dirty="0"/>
              <a:t>Lecciones Aprendidas Registradas en los Activos de los Procesos de la Organización de la Compañía</a:t>
            </a:r>
          </a:p>
        </p:txBody>
      </p:sp>
      <p:sp>
        <p:nvSpPr>
          <p:cNvPr id="5" name="4 Flecha derecha"/>
          <p:cNvSpPr/>
          <p:nvPr/>
        </p:nvSpPr>
        <p:spPr>
          <a:xfrm>
            <a:off x="1763713" y="4652963"/>
            <a:ext cx="720725"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9" name="8 Rectángulo"/>
          <p:cNvSpPr/>
          <p:nvPr/>
        </p:nvSpPr>
        <p:spPr>
          <a:xfrm>
            <a:off x="2511425" y="4076700"/>
            <a:ext cx="1655763"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Tu Proyecto</a:t>
            </a:r>
          </a:p>
        </p:txBody>
      </p:sp>
      <p:sp>
        <p:nvSpPr>
          <p:cNvPr id="10" name="9 Flecha derecha"/>
          <p:cNvSpPr/>
          <p:nvPr/>
        </p:nvSpPr>
        <p:spPr>
          <a:xfrm>
            <a:off x="4189413" y="4652963"/>
            <a:ext cx="719137"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11" name="10 Rectángulo"/>
          <p:cNvSpPr/>
          <p:nvPr/>
        </p:nvSpPr>
        <p:spPr>
          <a:xfrm>
            <a:off x="4924425" y="4089400"/>
            <a:ext cx="1589088"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Lecciones Aprendidas de Tu Proyecto</a:t>
            </a:r>
          </a:p>
        </p:txBody>
      </p:sp>
      <p:sp>
        <p:nvSpPr>
          <p:cNvPr id="12" name="11 Rectángulo"/>
          <p:cNvSpPr/>
          <p:nvPr/>
        </p:nvSpPr>
        <p:spPr>
          <a:xfrm>
            <a:off x="7235825" y="4941888"/>
            <a:ext cx="1728788" cy="1685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sz="1400" dirty="0"/>
              <a:t>Actualizar las Lecciones Aprendidas Registradas en los Activos de los Procesos de la Organización de la Compañía</a:t>
            </a:r>
          </a:p>
        </p:txBody>
      </p:sp>
      <p:sp>
        <p:nvSpPr>
          <p:cNvPr id="13" name="12 Rectángulo"/>
          <p:cNvSpPr/>
          <p:nvPr/>
        </p:nvSpPr>
        <p:spPr>
          <a:xfrm>
            <a:off x="7262813" y="2997200"/>
            <a:ext cx="1587500" cy="1439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CR" dirty="0"/>
              <a:t>Otros Proyectos Actuales</a:t>
            </a:r>
          </a:p>
        </p:txBody>
      </p:sp>
      <p:sp>
        <p:nvSpPr>
          <p:cNvPr id="14" name="13 Flecha derecha"/>
          <p:cNvSpPr/>
          <p:nvPr/>
        </p:nvSpPr>
        <p:spPr>
          <a:xfrm rot="2700000">
            <a:off x="6495256" y="5195094"/>
            <a:ext cx="720725" cy="287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15" name="14 Flecha derecha"/>
          <p:cNvSpPr/>
          <p:nvPr/>
        </p:nvSpPr>
        <p:spPr>
          <a:xfrm rot="-2700000">
            <a:off x="6496050" y="4103688"/>
            <a:ext cx="719138" cy="288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R"/>
          </a:p>
        </p:txBody>
      </p:sp>
      <p:sp>
        <p:nvSpPr>
          <p:cNvPr id="35853" name="Date Placeholder 3"/>
          <p:cNvSpPr txBox="1">
            <a:spLocks noGrp="1"/>
          </p:cNvSpPr>
          <p:nvPr/>
        </p:nvSpPr>
        <p:spPr bwMode="auto">
          <a:xfrm>
            <a:off x="-1588" y="6604000"/>
            <a:ext cx="1905001" cy="457200"/>
          </a:xfrm>
          <a:prstGeom prst="rect">
            <a:avLst/>
          </a:prstGeom>
          <a:noFill/>
          <a:ln w="9525">
            <a:noFill/>
            <a:miter lim="800000"/>
            <a:headEnd/>
            <a:tailEnd/>
          </a:ln>
        </p:spPr>
        <p:txBody>
          <a:bodyPr/>
          <a:lstStyle/>
          <a:p>
            <a:fld id="{4129F4BC-50E2-4C7F-9329-E9171B94D55E}" type="datetime1">
              <a:rPr lang="es-ES" sz="1200">
                <a:solidFill>
                  <a:schemeClr val="hlink"/>
                </a:solidFill>
              </a:rPr>
              <a:pPr/>
              <a:t>17/09/2013</a:t>
            </a:fld>
            <a:endParaRPr lang="es-ES" sz="1200">
              <a:solidFill>
                <a:schemeClr val="hlink"/>
              </a:solidFill>
            </a:endParaRPr>
          </a:p>
        </p:txBody>
      </p:sp>
      <p:sp>
        <p:nvSpPr>
          <p:cNvPr id="35854" name="Slide Number Placeholder 4"/>
          <p:cNvSpPr txBox="1">
            <a:spLocks noGrp="1"/>
          </p:cNvSpPr>
          <p:nvPr/>
        </p:nvSpPr>
        <p:spPr bwMode="auto">
          <a:xfrm>
            <a:off x="-915988" y="6413500"/>
            <a:ext cx="1295401" cy="457200"/>
          </a:xfrm>
          <a:prstGeom prst="rect">
            <a:avLst/>
          </a:prstGeom>
          <a:noFill/>
          <a:ln w="9525">
            <a:noFill/>
            <a:miter lim="800000"/>
            <a:headEnd/>
            <a:tailEnd/>
          </a:ln>
        </p:spPr>
        <p:txBody>
          <a:bodyPr/>
          <a:lstStyle/>
          <a:p>
            <a:pPr algn="r"/>
            <a:fld id="{38720D08-9E74-4DD5-A457-63E47E353FE9}" type="slidenum">
              <a:rPr lang="es-ES" sz="1200">
                <a:solidFill>
                  <a:schemeClr val="hlink"/>
                </a:solidFill>
              </a:rPr>
              <a:pPr algn="r"/>
              <a:t>30</a:t>
            </a:fld>
            <a:endParaRPr lang="es-ES" sz="1200">
              <a:solidFill>
                <a:schemeClr val="hlink"/>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p:txBody>
          <a:bodyPr/>
          <a:lstStyle/>
          <a:p>
            <a:r>
              <a:rPr lang="es-CR" dirty="0" smtClean="0"/>
              <a:t>¿Preguntas?</a:t>
            </a:r>
            <a:endParaRPr lang="es-CR" dirty="0"/>
          </a:p>
        </p:txBody>
      </p:sp>
      <p:sp>
        <p:nvSpPr>
          <p:cNvPr id="5" name="4 Marcador de texto"/>
          <p:cNvSpPr>
            <a:spLocks noGrp="1"/>
          </p:cNvSpPr>
          <p:nvPr>
            <p:ph type="subTitle" idx="1"/>
          </p:nvPr>
        </p:nvSpPr>
        <p:spPr/>
        <p:txBody>
          <a:bodyPr/>
          <a:lstStyle/>
          <a:p>
            <a:endParaRPr lang="es-CR" dirty="0"/>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395288" y="854075"/>
            <a:ext cx="8229600" cy="1143000"/>
          </a:xfrm>
        </p:spPr>
        <p:txBody>
          <a:bodyPr/>
          <a:lstStyle/>
          <a:p>
            <a:pPr eaLnBrk="1" hangingPunct="1"/>
            <a:r>
              <a:rPr lang="en-US" smtClean="0">
                <a:ea typeface="ＭＳ Ｐゴシック" pitchFamily="34" charset="-128"/>
              </a:rPr>
              <a:t>Pregunta</a:t>
            </a:r>
          </a:p>
        </p:txBody>
      </p:sp>
      <p:sp>
        <p:nvSpPr>
          <p:cNvPr id="31746" name="Content Placeholder 2"/>
          <p:cNvSpPr>
            <a:spLocks noGrp="1"/>
          </p:cNvSpPr>
          <p:nvPr>
            <p:ph idx="4294967295"/>
          </p:nvPr>
        </p:nvSpPr>
        <p:spPr>
          <a:xfrm>
            <a:off x="395288" y="2179638"/>
            <a:ext cx="8229600" cy="4525962"/>
          </a:xfrm>
        </p:spPr>
        <p:txBody>
          <a:bodyPr/>
          <a:lstStyle/>
          <a:p>
            <a:pPr algn="just" eaLnBrk="1" hangingPunct="1">
              <a:lnSpc>
                <a:spcPct val="90000"/>
              </a:lnSpc>
            </a:pPr>
            <a:r>
              <a:rPr lang="en-US" sz="3000" smtClean="0">
                <a:ea typeface="ＭＳ Ｐゴシック" pitchFamily="34" charset="-128"/>
              </a:rPr>
              <a:t>Las acciones correctivas aprobadas son un insumo para:</a:t>
            </a:r>
          </a:p>
          <a:p>
            <a:pPr lvl="1" algn="just" eaLnBrk="1" hangingPunct="1">
              <a:lnSpc>
                <a:spcPct val="90000"/>
              </a:lnSpc>
            </a:pPr>
            <a:r>
              <a:rPr lang="en-US" sz="2600" smtClean="0">
                <a:ea typeface="ＭＳ Ｐゴシック" pitchFamily="34" charset="-128"/>
              </a:rPr>
              <a:t>A. Control del alcance y verificación del alcance</a:t>
            </a:r>
          </a:p>
          <a:p>
            <a:pPr lvl="1" algn="just" eaLnBrk="1" hangingPunct="1">
              <a:lnSpc>
                <a:spcPct val="90000"/>
              </a:lnSpc>
            </a:pPr>
            <a:r>
              <a:rPr lang="en-US" sz="2600" smtClean="0">
                <a:ea typeface="ＭＳ Ｐゴシック" pitchFamily="34" charset="-128"/>
              </a:rPr>
              <a:t>B. Dirigir y gestionar la ejecución del proyecto y control integrado de cambios</a:t>
            </a:r>
          </a:p>
          <a:p>
            <a:pPr lvl="1" algn="just" eaLnBrk="1" hangingPunct="1">
              <a:lnSpc>
                <a:spcPct val="90000"/>
              </a:lnSpc>
            </a:pPr>
            <a:r>
              <a:rPr lang="en-US" sz="2600" smtClean="0">
                <a:ea typeface="ＭＳ Ｐゴシック" pitchFamily="34" charset="-128"/>
              </a:rPr>
              <a:t>C. Desarrollar el plan de dirección de proyecto y desarrollar el acta de constitución del proyecto</a:t>
            </a:r>
          </a:p>
          <a:p>
            <a:pPr lvl="1" algn="just" eaLnBrk="1" hangingPunct="1">
              <a:lnSpc>
                <a:spcPct val="90000"/>
              </a:lnSpc>
            </a:pPr>
            <a:r>
              <a:rPr lang="en-US" sz="2600" smtClean="0">
                <a:ea typeface="ＭＳ Ｐゴシック" pitchFamily="34" charset="-128"/>
              </a:rPr>
              <a:t>D. Desarrollar el plan de dirección de proyecto y desarrollo del cronograma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31746">
                                            <p:txEl>
                                              <p:pRg st="2" end="2"/>
                                            </p:txEl>
                                          </p:spTgt>
                                        </p:tgtEl>
                                        <p:attrNameLst>
                                          <p:attrName>style.fontStyle</p:attrName>
                                        </p:attrNameLst>
                                      </p:cBhvr>
                                      <p:to>
                                        <p:strVal val="normal"/>
                                      </p:to>
                                    </p:set>
                                    <p:set>
                                      <p:cBhvr override="childStyle">
                                        <p:cTn id="7" dur="indefinite"/>
                                        <p:tgtEl>
                                          <p:spTgt spid="31746">
                                            <p:txEl>
                                              <p:pRg st="2" end="2"/>
                                            </p:txEl>
                                          </p:spTgt>
                                        </p:tgtEl>
                                        <p:attrNameLst>
                                          <p:attrName>style.fontWeight</p:attrName>
                                        </p:attrNameLst>
                                      </p:cBhvr>
                                      <p:to>
                                        <p:strVal val="bold"/>
                                      </p:to>
                                    </p:set>
                                    <p:set>
                                      <p:cBhvr override="childStyle">
                                        <p:cTn id="8" dur="indefinite"/>
                                        <p:tgtEl>
                                          <p:spTgt spid="31746">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323850" y="863600"/>
            <a:ext cx="8229600" cy="1143000"/>
          </a:xfrm>
        </p:spPr>
        <p:txBody>
          <a:bodyPr/>
          <a:lstStyle/>
          <a:p>
            <a:pPr eaLnBrk="1" hangingPunct="1"/>
            <a:r>
              <a:rPr lang="en-US" smtClean="0">
                <a:ea typeface="ＭＳ Ｐゴシック" pitchFamily="34" charset="-128"/>
              </a:rPr>
              <a:t>Pregunta</a:t>
            </a:r>
          </a:p>
        </p:txBody>
      </p:sp>
      <p:sp>
        <p:nvSpPr>
          <p:cNvPr id="22530" name="Content Placeholder 2"/>
          <p:cNvSpPr>
            <a:spLocks noGrp="1"/>
          </p:cNvSpPr>
          <p:nvPr>
            <p:ph idx="4294967295"/>
          </p:nvPr>
        </p:nvSpPr>
        <p:spPr>
          <a:xfrm>
            <a:off x="323850" y="2189163"/>
            <a:ext cx="8229600" cy="4525962"/>
          </a:xfrm>
        </p:spPr>
        <p:txBody>
          <a:bodyPr/>
          <a:lstStyle/>
          <a:p>
            <a:pPr eaLnBrk="1" hangingPunct="1"/>
            <a:r>
              <a:rPr lang="en-US" sz="2200" smtClean="0">
                <a:ea typeface="ＭＳ Ｐゴシック" pitchFamily="34" charset="-128"/>
              </a:rPr>
              <a:t>Un director funcional quiere hacer una cambio al proyecto. ¿Cuál es la primera cosa que el director de proyecto debe hacer?</a:t>
            </a:r>
          </a:p>
          <a:p>
            <a:pPr lvl="1" eaLnBrk="1" hangingPunct="1"/>
            <a:r>
              <a:rPr lang="en-US" sz="2200" smtClean="0">
                <a:ea typeface="ＭＳ Ｐゴシック" pitchFamily="34" charset="-128"/>
              </a:rPr>
              <a:t>A. Crear opciones, por ejemplo cortar actividades, compresión, ejecución acelerada</a:t>
            </a:r>
          </a:p>
          <a:p>
            <a:pPr lvl="1" eaLnBrk="1" hangingPunct="1"/>
            <a:r>
              <a:rPr lang="en-US" sz="2200" smtClean="0">
                <a:ea typeface="ＭＳ Ｐゴシック" pitchFamily="34" charset="-128"/>
              </a:rPr>
              <a:t>B. Obtener aprobación interna</a:t>
            </a:r>
          </a:p>
          <a:p>
            <a:pPr lvl="1" eaLnBrk="1" hangingPunct="1"/>
            <a:r>
              <a:rPr lang="en-US" sz="2200" smtClean="0">
                <a:ea typeface="ＭＳ Ｐゴシック" pitchFamily="34" charset="-128"/>
              </a:rPr>
              <a:t>C. Evaluar el impacto del cambio</a:t>
            </a:r>
          </a:p>
          <a:p>
            <a:pPr lvl="1" eaLnBrk="1" hangingPunct="1"/>
            <a:r>
              <a:rPr lang="en-US" sz="2200" smtClean="0">
                <a:ea typeface="ＭＳ Ｐゴシック" pitchFamily="34" charset="-128"/>
              </a:rPr>
              <a:t>D. Obtener aprobación del cliente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22530">
                                            <p:txEl>
                                              <p:pRg st="3" end="3"/>
                                            </p:txEl>
                                          </p:spTgt>
                                        </p:tgtEl>
                                        <p:attrNameLst>
                                          <p:attrName>style.fontStyle</p:attrName>
                                        </p:attrNameLst>
                                      </p:cBhvr>
                                      <p:to>
                                        <p:strVal val="normal"/>
                                      </p:to>
                                    </p:set>
                                    <p:set>
                                      <p:cBhvr override="childStyle">
                                        <p:cTn id="7" dur="indefinite"/>
                                        <p:tgtEl>
                                          <p:spTgt spid="22530">
                                            <p:txEl>
                                              <p:pRg st="3" end="3"/>
                                            </p:txEl>
                                          </p:spTgt>
                                        </p:tgtEl>
                                        <p:attrNameLst>
                                          <p:attrName>style.fontWeight</p:attrName>
                                        </p:attrNameLst>
                                      </p:cBhvr>
                                      <p:to>
                                        <p:strVal val="bold"/>
                                      </p:to>
                                    </p:set>
                                    <p:set>
                                      <p:cBhvr override="childStyle">
                                        <p:cTn id="8" dur="indefinite"/>
                                        <p:tgtEl>
                                          <p:spTgt spid="22530">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468313" y="981075"/>
            <a:ext cx="8229600" cy="1143000"/>
          </a:xfrm>
        </p:spPr>
        <p:txBody>
          <a:bodyPr/>
          <a:lstStyle/>
          <a:p>
            <a:pPr eaLnBrk="1" hangingPunct="1"/>
            <a:r>
              <a:rPr lang="en-US" smtClean="0">
                <a:ea typeface="ＭＳ Ｐゴシック" pitchFamily="34" charset="-128"/>
              </a:rPr>
              <a:t>Pregunta</a:t>
            </a:r>
          </a:p>
        </p:txBody>
      </p:sp>
      <p:sp>
        <p:nvSpPr>
          <p:cNvPr id="24578" name="Content Placeholder 2"/>
          <p:cNvSpPr>
            <a:spLocks noGrp="1"/>
          </p:cNvSpPr>
          <p:nvPr>
            <p:ph idx="4294967295"/>
          </p:nvPr>
        </p:nvSpPr>
        <p:spPr>
          <a:xfrm>
            <a:off x="468313" y="2090738"/>
            <a:ext cx="8229600" cy="4525962"/>
          </a:xfrm>
        </p:spPr>
        <p:txBody>
          <a:bodyPr/>
          <a:lstStyle/>
          <a:p>
            <a:pPr algn="just" eaLnBrk="1" hangingPunct="1">
              <a:lnSpc>
                <a:spcPct val="90000"/>
              </a:lnSpc>
            </a:pPr>
            <a:r>
              <a:rPr lang="en-US" sz="2800" smtClean="0">
                <a:ea typeface="ＭＳ Ｐゴシック" pitchFamily="34" charset="-128"/>
              </a:rPr>
              <a:t>Un interesado quiere adicionar alcance al proyecto. Ud estima que el cambio adicionará dos semanas a la ejecución del proyecto. Qué hace usted después?</a:t>
            </a:r>
          </a:p>
          <a:p>
            <a:pPr lvl="1" algn="just" eaLnBrk="1" hangingPunct="1">
              <a:lnSpc>
                <a:spcPct val="90000"/>
              </a:lnSpc>
            </a:pPr>
            <a:r>
              <a:rPr lang="en-US" sz="2600" smtClean="0">
                <a:ea typeface="ＭＳ Ｐゴシック" pitchFamily="34" charset="-128"/>
              </a:rPr>
              <a:t>A. Buscar formas para ahorrar tiempo para que el cambio se puede</a:t>
            </a:r>
          </a:p>
          <a:p>
            <a:pPr lvl="1" algn="just" eaLnBrk="1" hangingPunct="1">
              <a:lnSpc>
                <a:spcPct val="90000"/>
              </a:lnSpc>
            </a:pPr>
            <a:r>
              <a:rPr lang="en-US" sz="2600" smtClean="0">
                <a:ea typeface="ＭＳ Ｐゴシック" pitchFamily="34" charset="-128"/>
              </a:rPr>
              <a:t>B. Solicitar la aprobación del cambio por parte del patrocinador</a:t>
            </a:r>
          </a:p>
          <a:p>
            <a:pPr lvl="1" algn="just" eaLnBrk="1" hangingPunct="1">
              <a:lnSpc>
                <a:spcPct val="90000"/>
              </a:lnSpc>
            </a:pPr>
            <a:r>
              <a:rPr lang="en-US" sz="2600" smtClean="0">
                <a:ea typeface="ＭＳ Ｐゴシック" pitchFamily="34" charset="-128"/>
              </a:rPr>
              <a:t>C. Solicitar una extensión de tiempo</a:t>
            </a:r>
          </a:p>
          <a:p>
            <a:pPr lvl="1" algn="just" eaLnBrk="1" hangingPunct="1">
              <a:lnSpc>
                <a:spcPct val="90000"/>
              </a:lnSpc>
            </a:pPr>
            <a:r>
              <a:rPr lang="en-US" sz="2600" smtClean="0">
                <a:ea typeface="ＭＳ Ｐゴシック" pitchFamily="34" charset="-128"/>
              </a:rPr>
              <a:t>D. Realizar el cambio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24578">
                                            <p:txEl>
                                              <p:pRg st="2" end="2"/>
                                            </p:txEl>
                                          </p:spTgt>
                                        </p:tgtEl>
                                        <p:attrNameLst>
                                          <p:attrName>style.fontStyle</p:attrName>
                                        </p:attrNameLst>
                                      </p:cBhvr>
                                      <p:to>
                                        <p:strVal val="normal"/>
                                      </p:to>
                                    </p:set>
                                    <p:set>
                                      <p:cBhvr override="childStyle">
                                        <p:cTn id="7" dur="indefinite"/>
                                        <p:tgtEl>
                                          <p:spTgt spid="24578">
                                            <p:txEl>
                                              <p:pRg st="2" end="2"/>
                                            </p:txEl>
                                          </p:spTgt>
                                        </p:tgtEl>
                                        <p:attrNameLst>
                                          <p:attrName>style.fontWeight</p:attrName>
                                        </p:attrNameLst>
                                      </p:cBhvr>
                                      <p:to>
                                        <p:strVal val="bold"/>
                                      </p:to>
                                    </p:set>
                                    <p:set>
                                      <p:cBhvr override="childStyle">
                                        <p:cTn id="8" dur="indefinite"/>
                                        <p:tgtEl>
                                          <p:spTgt spid="24578">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395288" y="989013"/>
            <a:ext cx="8229600" cy="1143000"/>
          </a:xfrm>
        </p:spPr>
        <p:txBody>
          <a:bodyPr/>
          <a:lstStyle/>
          <a:p>
            <a:pPr eaLnBrk="1" hangingPunct="1"/>
            <a:r>
              <a:rPr lang="en-US" smtClean="0">
                <a:ea typeface="ＭＳ Ｐゴシック" pitchFamily="34" charset="-128"/>
              </a:rPr>
              <a:t>Pregunta</a:t>
            </a:r>
          </a:p>
        </p:txBody>
      </p:sp>
      <p:sp>
        <p:nvSpPr>
          <p:cNvPr id="35844" name="Content Placeholder 7"/>
          <p:cNvSpPr>
            <a:spLocks noGrp="1"/>
          </p:cNvSpPr>
          <p:nvPr>
            <p:ph idx="4294967295"/>
          </p:nvPr>
        </p:nvSpPr>
        <p:spPr>
          <a:xfrm>
            <a:off x="395288" y="2314575"/>
            <a:ext cx="8229600" cy="4525963"/>
          </a:xfrm>
        </p:spPr>
        <p:txBody>
          <a:bodyPr/>
          <a:lstStyle/>
          <a:p>
            <a:pPr algn="just" eaLnBrk="1" hangingPunct="1">
              <a:lnSpc>
                <a:spcPct val="90000"/>
              </a:lnSpc>
            </a:pPr>
            <a:r>
              <a:rPr lang="en-US" sz="2600" smtClean="0">
                <a:ea typeface="ＭＳ Ｐゴシック" pitchFamily="34" charset="-128"/>
              </a:rPr>
              <a:t>El cliente demanda cambios a la especificación del producto del proyecto que adicionarán solo dos semanas a la ruta crítica del proyecto. Cuál de las siguientes cosas sería lo mejor que podría hacer el director de proyecto?</a:t>
            </a:r>
          </a:p>
          <a:p>
            <a:pPr lvl="1" algn="just" eaLnBrk="1" hangingPunct="1">
              <a:lnSpc>
                <a:spcPct val="90000"/>
              </a:lnSpc>
            </a:pPr>
            <a:r>
              <a:rPr lang="en-US" sz="2400" smtClean="0">
                <a:ea typeface="ＭＳ Ｐゴシック" pitchFamily="34" charset="-128"/>
              </a:rPr>
              <a:t>A. Comprimir el cronograma para recuperar las dos semanas </a:t>
            </a:r>
          </a:p>
          <a:p>
            <a:pPr lvl="1" algn="just" eaLnBrk="1" hangingPunct="1">
              <a:lnSpc>
                <a:spcPct val="90000"/>
              </a:lnSpc>
            </a:pPr>
            <a:r>
              <a:rPr lang="en-US" sz="2400" smtClean="0">
                <a:ea typeface="ＭＳ Ｐゴシック" pitchFamily="34" charset="-128"/>
              </a:rPr>
              <a:t>B. Cortar el alcance para recuperar las dos </a:t>
            </a:r>
          </a:p>
          <a:p>
            <a:pPr lvl="1" algn="just" eaLnBrk="1" hangingPunct="1">
              <a:lnSpc>
                <a:spcPct val="90000"/>
              </a:lnSpc>
            </a:pPr>
            <a:r>
              <a:rPr lang="en-US" sz="2400" smtClean="0">
                <a:ea typeface="ＭＳ Ｐゴシック" pitchFamily="34" charset="-128"/>
              </a:rPr>
              <a:t>C. Consultar con el patrocinador antes de tomar cualquier acción </a:t>
            </a:r>
          </a:p>
          <a:p>
            <a:pPr lvl="1" algn="just" eaLnBrk="1" hangingPunct="1">
              <a:lnSpc>
                <a:spcPct val="90000"/>
              </a:lnSpc>
            </a:pPr>
            <a:r>
              <a:rPr lang="en-US" sz="2400" smtClean="0">
                <a:ea typeface="ＭＳ Ｐゴシック" pitchFamily="34" charset="-128"/>
              </a:rPr>
              <a:t>D. Aconsejar al clente del impacto del cambio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35844">
                                            <p:txEl>
                                              <p:pRg st="4" end="4"/>
                                            </p:txEl>
                                          </p:spTgt>
                                        </p:tgtEl>
                                        <p:attrNameLst>
                                          <p:attrName>style.fontStyle</p:attrName>
                                        </p:attrNameLst>
                                      </p:cBhvr>
                                      <p:to>
                                        <p:strVal val="normal"/>
                                      </p:to>
                                    </p:set>
                                    <p:set>
                                      <p:cBhvr override="childStyle">
                                        <p:cTn id="7" dur="indefinite"/>
                                        <p:tgtEl>
                                          <p:spTgt spid="35844">
                                            <p:txEl>
                                              <p:pRg st="4" end="4"/>
                                            </p:txEl>
                                          </p:spTgt>
                                        </p:tgtEl>
                                        <p:attrNameLst>
                                          <p:attrName>style.fontWeight</p:attrName>
                                        </p:attrNameLst>
                                      </p:cBhvr>
                                      <p:to>
                                        <p:strVal val="bold"/>
                                      </p:to>
                                    </p:set>
                                    <p:set>
                                      <p:cBhvr override="childStyle">
                                        <p:cTn id="8" dur="indefinite"/>
                                        <p:tgtEl>
                                          <p:spTgt spid="35844">
                                            <p:txEl>
                                              <p:pRg st="4" end="4"/>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395288" y="1042988"/>
            <a:ext cx="8229600" cy="1143000"/>
          </a:xfrm>
        </p:spPr>
        <p:txBody>
          <a:bodyPr/>
          <a:lstStyle/>
          <a:p>
            <a:pPr eaLnBrk="1" hangingPunct="1"/>
            <a:r>
              <a:rPr lang="en-US" smtClean="0">
                <a:ea typeface="ＭＳ Ｐゴシック" pitchFamily="34" charset="-128"/>
              </a:rPr>
              <a:t>Pregunta</a:t>
            </a:r>
          </a:p>
        </p:txBody>
      </p:sp>
      <p:sp>
        <p:nvSpPr>
          <p:cNvPr id="29698" name="Content Placeholder 2"/>
          <p:cNvSpPr>
            <a:spLocks noGrp="1"/>
          </p:cNvSpPr>
          <p:nvPr>
            <p:ph idx="4294967295"/>
          </p:nvPr>
        </p:nvSpPr>
        <p:spPr>
          <a:xfrm>
            <a:off x="395288" y="2368550"/>
            <a:ext cx="8229600" cy="4525963"/>
          </a:xfrm>
        </p:spPr>
        <p:txBody>
          <a:bodyPr/>
          <a:lstStyle/>
          <a:p>
            <a:pPr algn="just" eaLnBrk="1" hangingPunct="1"/>
            <a:r>
              <a:rPr lang="en-US" sz="2400" dirty="0" smtClean="0">
                <a:ea typeface="ＭＳ Ｐゴシック" pitchFamily="34" charset="-128"/>
              </a:rPr>
              <a:t>Un </a:t>
            </a:r>
            <a:r>
              <a:rPr lang="en-US" sz="2400" dirty="0" err="1" smtClean="0">
                <a:ea typeface="ＭＳ Ｐゴシック" pitchFamily="34" charset="-128"/>
              </a:rPr>
              <a:t>proyecto</a:t>
            </a:r>
            <a:r>
              <a:rPr lang="en-US" sz="2400" dirty="0" smtClean="0">
                <a:ea typeface="ＭＳ Ｐゴシック" pitchFamily="34" charset="-128"/>
              </a:rPr>
              <a:t> </a:t>
            </a:r>
            <a:r>
              <a:rPr lang="en-US" sz="2400" dirty="0" err="1" smtClean="0">
                <a:ea typeface="ＭＳ Ｐゴシック" pitchFamily="34" charset="-128"/>
              </a:rPr>
              <a:t>esta</a:t>
            </a:r>
            <a:r>
              <a:rPr lang="en-US" sz="2400" dirty="0" smtClean="0">
                <a:ea typeface="ＭＳ Ｐゴシック" pitchFamily="34" charset="-128"/>
              </a:rPr>
              <a:t> </a:t>
            </a:r>
            <a:r>
              <a:rPr lang="en-US" sz="2400" dirty="0" err="1" smtClean="0">
                <a:ea typeface="ＭＳ Ｐゴシック" pitchFamily="34" charset="-128"/>
              </a:rPr>
              <a:t>plagado</a:t>
            </a:r>
            <a:r>
              <a:rPr lang="en-US" sz="2400" dirty="0" smtClean="0">
                <a:ea typeface="ＭＳ Ｐゴシック" pitchFamily="34" charset="-128"/>
              </a:rPr>
              <a:t> de </a:t>
            </a:r>
            <a:r>
              <a:rPr lang="en-US" sz="2400" dirty="0" err="1" smtClean="0">
                <a:ea typeface="ＭＳ Ｐゴシック" pitchFamily="34" charset="-128"/>
              </a:rPr>
              <a:t>cambios</a:t>
            </a:r>
            <a:r>
              <a:rPr lang="en-US" sz="2400" dirty="0" smtClean="0">
                <a:ea typeface="ＭＳ Ｐゴシック" pitchFamily="34" charset="-128"/>
              </a:rPr>
              <a:t> al </a:t>
            </a:r>
            <a:r>
              <a:rPr lang="en-US" sz="2400" dirty="0" err="1" smtClean="0">
                <a:ea typeface="ＭＳ Ｐゴシック" pitchFamily="34" charset="-128"/>
              </a:rPr>
              <a:t>acta</a:t>
            </a:r>
            <a:r>
              <a:rPr lang="en-US" sz="2400" dirty="0" smtClean="0">
                <a:ea typeface="ＭＳ Ｐゴシック" pitchFamily="34" charset="-128"/>
              </a:rPr>
              <a:t> de </a:t>
            </a:r>
            <a:r>
              <a:rPr lang="en-US" sz="2400" dirty="0" err="1" smtClean="0">
                <a:ea typeface="ＭＳ Ｐゴシック" pitchFamily="34" charset="-128"/>
              </a:rPr>
              <a:t>constitución</a:t>
            </a:r>
            <a:r>
              <a:rPr lang="en-US" sz="2400" dirty="0" smtClean="0">
                <a:ea typeface="ＭＳ Ｐゴシック" pitchFamily="34" charset="-128"/>
              </a:rPr>
              <a:t> de </a:t>
            </a:r>
            <a:r>
              <a:rPr lang="en-US" sz="2400" dirty="0" err="1" smtClean="0">
                <a:ea typeface="ＭＳ Ｐゴシック" pitchFamily="34" charset="-128"/>
              </a:rPr>
              <a:t>proyecto</a:t>
            </a:r>
            <a:r>
              <a:rPr lang="en-US" sz="2400" dirty="0" smtClean="0">
                <a:ea typeface="ＭＳ Ｐゴシック" pitchFamily="34" charset="-128"/>
              </a:rPr>
              <a:t>. ¿</a:t>
            </a:r>
            <a:r>
              <a:rPr lang="en-US" sz="2400" dirty="0" err="1" smtClean="0">
                <a:ea typeface="ＭＳ Ｐゴシック" pitchFamily="34" charset="-128"/>
              </a:rPr>
              <a:t>Quién</a:t>
            </a:r>
            <a:r>
              <a:rPr lang="en-US" sz="2400" dirty="0" smtClean="0">
                <a:ea typeface="ＭＳ Ｐゴシック" pitchFamily="34" charset="-128"/>
              </a:rPr>
              <a:t> </a:t>
            </a:r>
            <a:r>
              <a:rPr lang="en-US" sz="2400" dirty="0" err="1" smtClean="0">
                <a:ea typeface="ＭＳ Ｐゴシック" pitchFamily="34" charset="-128"/>
              </a:rPr>
              <a:t>tiene</a:t>
            </a:r>
            <a:r>
              <a:rPr lang="en-US" sz="2400" dirty="0" smtClean="0">
                <a:ea typeface="ＭＳ Ｐゴシック" pitchFamily="34" charset="-128"/>
              </a:rPr>
              <a:t> la </a:t>
            </a:r>
            <a:r>
              <a:rPr lang="en-US" sz="2400" dirty="0" err="1" smtClean="0">
                <a:ea typeface="ＭＳ Ｐゴシック" pitchFamily="34" charset="-128"/>
              </a:rPr>
              <a:t>responsabilidad</a:t>
            </a:r>
            <a:r>
              <a:rPr lang="en-US" sz="2400" dirty="0" smtClean="0">
                <a:ea typeface="ＭＳ Ｐゴシック" pitchFamily="34" charset="-128"/>
              </a:rPr>
              <a:t> </a:t>
            </a:r>
            <a:r>
              <a:rPr lang="en-US" sz="2400" dirty="0" err="1" smtClean="0">
                <a:ea typeface="ＭＳ Ｐゴシック" pitchFamily="34" charset="-128"/>
              </a:rPr>
              <a:t>primaria</a:t>
            </a:r>
            <a:r>
              <a:rPr lang="en-US" sz="2400" dirty="0" smtClean="0">
                <a:ea typeface="ＭＳ Ｐゴシック" pitchFamily="34" charset="-128"/>
              </a:rPr>
              <a:t> </a:t>
            </a:r>
            <a:r>
              <a:rPr lang="en-US" sz="2400" dirty="0" err="1" smtClean="0">
                <a:ea typeface="ＭＳ Ｐゴシック" pitchFamily="34" charset="-128"/>
              </a:rPr>
              <a:t>para</a:t>
            </a:r>
            <a:r>
              <a:rPr lang="en-US" sz="2400" dirty="0" smtClean="0">
                <a:ea typeface="ＭＳ Ｐゴシック" pitchFamily="34" charset="-128"/>
              </a:rPr>
              <a:t> </a:t>
            </a:r>
            <a:r>
              <a:rPr lang="en-US" sz="2400" dirty="0" err="1" smtClean="0">
                <a:ea typeface="ＭＳ Ｐゴシック" pitchFamily="34" charset="-128"/>
              </a:rPr>
              <a:t>decidir</a:t>
            </a:r>
            <a:r>
              <a:rPr lang="en-US" sz="2400" dirty="0" smtClean="0">
                <a:ea typeface="ＭＳ Ｐゴシック" pitchFamily="34" charset="-128"/>
              </a:rPr>
              <a:t> </a:t>
            </a:r>
            <a:r>
              <a:rPr lang="en-US" sz="2400" dirty="0" err="1" smtClean="0">
                <a:ea typeface="ＭＳ Ｐゴシック" pitchFamily="34" charset="-128"/>
              </a:rPr>
              <a:t>si</a:t>
            </a:r>
            <a:r>
              <a:rPr lang="en-US" sz="2400" dirty="0" smtClean="0">
                <a:ea typeface="ＭＳ Ｐゴシック" pitchFamily="34" charset="-128"/>
              </a:rPr>
              <a:t> </a:t>
            </a:r>
            <a:r>
              <a:rPr lang="en-US" sz="2400" dirty="0" err="1" smtClean="0">
                <a:ea typeface="ＭＳ Ｐゴシック" pitchFamily="34" charset="-128"/>
              </a:rPr>
              <a:t>estos</a:t>
            </a:r>
            <a:r>
              <a:rPr lang="en-US" sz="2400" dirty="0" smtClean="0">
                <a:ea typeface="ＭＳ Ｐゴシック" pitchFamily="34" charset="-128"/>
              </a:rPr>
              <a:t> </a:t>
            </a:r>
            <a:r>
              <a:rPr lang="en-US" sz="2400" dirty="0" err="1" smtClean="0">
                <a:ea typeface="ＭＳ Ｐゴシック" pitchFamily="34" charset="-128"/>
              </a:rPr>
              <a:t>cambios</a:t>
            </a:r>
            <a:r>
              <a:rPr lang="en-US" sz="2400" dirty="0" smtClean="0">
                <a:ea typeface="ＭＳ Ｐゴシック" pitchFamily="34" charset="-128"/>
              </a:rPr>
              <a:t> son </a:t>
            </a:r>
            <a:r>
              <a:rPr lang="en-US" sz="2400" dirty="0" err="1" smtClean="0">
                <a:ea typeface="ＭＳ Ｐゴシック" pitchFamily="34" charset="-128"/>
              </a:rPr>
              <a:t>necesarios</a:t>
            </a:r>
            <a:r>
              <a:rPr lang="en-US" sz="2400" dirty="0" smtClean="0">
                <a:ea typeface="ＭＳ Ｐゴシック" pitchFamily="34" charset="-128"/>
              </a:rPr>
              <a:t>?</a:t>
            </a:r>
          </a:p>
          <a:p>
            <a:pPr lvl="1" eaLnBrk="1" hangingPunct="1"/>
            <a:r>
              <a:rPr lang="en-US" sz="2400" dirty="0" smtClean="0">
                <a:ea typeface="ＭＳ Ｐゴシック" pitchFamily="34" charset="-128"/>
              </a:rPr>
              <a:t>A. El director de </a:t>
            </a:r>
            <a:r>
              <a:rPr lang="en-US" sz="2400" dirty="0" err="1" smtClean="0">
                <a:ea typeface="ＭＳ Ｐゴシック" pitchFamily="34" charset="-128"/>
              </a:rPr>
              <a:t>proyecto</a:t>
            </a:r>
            <a:r>
              <a:rPr lang="en-US" sz="2400" dirty="0" smtClean="0">
                <a:ea typeface="ＭＳ Ｐゴシック" pitchFamily="34" charset="-128"/>
              </a:rPr>
              <a:t>.</a:t>
            </a:r>
          </a:p>
          <a:p>
            <a:pPr lvl="1" eaLnBrk="1" hangingPunct="1"/>
            <a:r>
              <a:rPr lang="en-US" sz="2400" dirty="0" smtClean="0">
                <a:ea typeface="ＭＳ Ｐゴシック" pitchFamily="34" charset="-128"/>
              </a:rPr>
              <a:t>B. El </a:t>
            </a:r>
            <a:r>
              <a:rPr lang="en-US" sz="2400" dirty="0" err="1" smtClean="0">
                <a:ea typeface="ＭＳ Ｐゴシック" pitchFamily="34" charset="-128"/>
              </a:rPr>
              <a:t>equipo</a:t>
            </a:r>
            <a:r>
              <a:rPr lang="en-US" sz="2400" dirty="0" smtClean="0">
                <a:ea typeface="ＭＳ Ｐゴシック" pitchFamily="34" charset="-128"/>
              </a:rPr>
              <a:t> de </a:t>
            </a:r>
            <a:r>
              <a:rPr lang="en-US" sz="2400" dirty="0" err="1" smtClean="0">
                <a:ea typeface="ＭＳ Ｐゴシック" pitchFamily="34" charset="-128"/>
              </a:rPr>
              <a:t>proyecto</a:t>
            </a:r>
            <a:r>
              <a:rPr lang="en-US" sz="2400" dirty="0" smtClean="0">
                <a:ea typeface="ＭＳ Ｐゴシック" pitchFamily="34" charset="-128"/>
              </a:rPr>
              <a:t>.</a:t>
            </a:r>
          </a:p>
          <a:p>
            <a:pPr lvl="1" eaLnBrk="1" hangingPunct="1"/>
            <a:r>
              <a:rPr lang="en-US" sz="2400" dirty="0" smtClean="0">
                <a:ea typeface="ＭＳ Ｐゴシック" pitchFamily="34" charset="-128"/>
              </a:rPr>
              <a:t>C. El </a:t>
            </a:r>
            <a:r>
              <a:rPr lang="en-US" sz="2400" dirty="0" err="1" smtClean="0">
                <a:ea typeface="ＭＳ Ｐゴシック" pitchFamily="34" charset="-128"/>
              </a:rPr>
              <a:t>patrocinador</a:t>
            </a:r>
            <a:r>
              <a:rPr lang="en-US" sz="2400" smtClean="0">
                <a:ea typeface="ＭＳ Ｐゴシック" pitchFamily="34" charset="-128"/>
              </a:rPr>
              <a:t>.</a:t>
            </a:r>
          </a:p>
          <a:p>
            <a:pPr lvl="1" eaLnBrk="1" hangingPunct="1"/>
            <a:r>
              <a:rPr lang="en-US" sz="2400" dirty="0" smtClean="0">
                <a:ea typeface="ＭＳ Ｐゴシック" pitchFamily="34" charset="-128"/>
              </a:rPr>
              <a:t>D. Los </a:t>
            </a:r>
            <a:r>
              <a:rPr lang="en-US" sz="2400" dirty="0" err="1" smtClean="0">
                <a:ea typeface="ＭＳ Ｐゴシック" pitchFamily="34" charset="-128"/>
              </a:rPr>
              <a:t>interesados</a:t>
            </a:r>
            <a:r>
              <a:rPr lang="en-US" sz="2400" dirty="0" smtClean="0">
                <a:ea typeface="ＭＳ Ｐゴシック" pitchFamily="34" charset="-128"/>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29698">
                                            <p:txEl>
                                              <p:pRg st="3" end="3"/>
                                            </p:txEl>
                                          </p:spTgt>
                                        </p:tgtEl>
                                        <p:attrNameLst>
                                          <p:attrName>style.fontStyle</p:attrName>
                                        </p:attrNameLst>
                                      </p:cBhvr>
                                      <p:to>
                                        <p:strVal val="normal"/>
                                      </p:to>
                                    </p:set>
                                    <p:set>
                                      <p:cBhvr override="childStyle">
                                        <p:cTn id="7" dur="indefinite"/>
                                        <p:tgtEl>
                                          <p:spTgt spid="29698">
                                            <p:txEl>
                                              <p:pRg st="3" end="3"/>
                                            </p:txEl>
                                          </p:spTgt>
                                        </p:tgtEl>
                                        <p:attrNameLst>
                                          <p:attrName>style.fontWeight</p:attrName>
                                        </p:attrNameLst>
                                      </p:cBhvr>
                                      <p:to>
                                        <p:strVal val="bold"/>
                                      </p:to>
                                    </p:set>
                                    <p:set>
                                      <p:cBhvr override="childStyle">
                                        <p:cTn id="8" dur="indefinite"/>
                                        <p:tgtEl>
                                          <p:spTgt spid="29698">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95536" y="1412776"/>
            <a:ext cx="8196262" cy="4619625"/>
          </a:xfrm>
          <a:prstGeom prst="rect">
            <a:avLst/>
          </a:prstGeom>
          <a:noFill/>
          <a:ln w="9525">
            <a:noFill/>
            <a:miter lim="800000"/>
            <a:headEnd/>
            <a:tailEnd/>
          </a:ln>
        </p:spPr>
      </p:pic>
      <p:sp>
        <p:nvSpPr>
          <p:cNvPr id="5" name="4 CuadroTexto"/>
          <p:cNvSpPr txBox="1"/>
          <p:nvPr/>
        </p:nvSpPr>
        <p:spPr>
          <a:xfrm>
            <a:off x="509216" y="3068960"/>
            <a:ext cx="7951216" cy="400110"/>
          </a:xfrm>
          <a:prstGeom prst="rect">
            <a:avLst/>
          </a:prstGeom>
          <a:gradFill flip="none" rotWithShape="1">
            <a:gsLst>
              <a:gs pos="0">
                <a:srgbClr val="DDEBCF"/>
              </a:gs>
              <a:gs pos="50000">
                <a:srgbClr val="9CB86E"/>
              </a:gs>
              <a:gs pos="100000">
                <a:srgbClr val="156B13"/>
              </a:gs>
            </a:gsLst>
            <a:lin ang="2700000" scaled="1"/>
            <a:tileRect/>
          </a:gradFill>
          <a:scene3d>
            <a:camera prst="isometricRightUp">
              <a:rot lat="2100000" lon="20400000" rev="0"/>
            </a:camera>
            <a:lightRig rig="threePt" dir="t"/>
          </a:scene3d>
          <a:sp3d>
            <a:bevelT/>
            <a:bevelB/>
          </a:sp3d>
        </p:spPr>
        <p:txBody>
          <a:bodyPr wrap="none" rtlCol="0">
            <a:spAutoFit/>
          </a:bodyPr>
          <a:lstStyle/>
          <a:p>
            <a:r>
              <a:rPr lang="es-CR" sz="2000" dirty="0" smtClean="0"/>
              <a:t>Gestión de la Integración: Responsabilidad del Director del Proyecto</a:t>
            </a:r>
            <a:endParaRPr lang="es-C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556792"/>
            <a:ext cx="8229600" cy="576064"/>
          </a:xfrm>
        </p:spPr>
        <p:txBody>
          <a:bodyPr/>
          <a:lstStyle/>
          <a:p>
            <a:pPr algn="l"/>
            <a:r>
              <a:rPr lang="es-CR" dirty="0" smtClean="0"/>
              <a:t>Rol del Director de Proyectos</a:t>
            </a:r>
            <a:endParaRPr lang="es-CR" dirty="0"/>
          </a:p>
        </p:txBody>
      </p:sp>
      <p:sp>
        <p:nvSpPr>
          <p:cNvPr id="3" name="2 Marcador de contenido"/>
          <p:cNvSpPr>
            <a:spLocks noGrp="1"/>
          </p:cNvSpPr>
          <p:nvPr>
            <p:ph idx="1"/>
          </p:nvPr>
        </p:nvSpPr>
        <p:spPr>
          <a:xfrm>
            <a:off x="395536" y="2348880"/>
            <a:ext cx="8229600" cy="4104456"/>
          </a:xfrm>
        </p:spPr>
        <p:txBody>
          <a:bodyPr/>
          <a:lstStyle/>
          <a:p>
            <a:r>
              <a:rPr lang="es-CR" sz="2400" dirty="0" smtClean="0"/>
              <a:t>Lidera al equipo responsable de alcanzar los objetivos.</a:t>
            </a:r>
          </a:p>
          <a:p>
            <a:r>
              <a:rPr lang="es-CR" sz="2400" dirty="0" smtClean="0"/>
              <a:t>Depende de la estructura funcional de la organización.</a:t>
            </a:r>
          </a:p>
          <a:p>
            <a:r>
              <a:rPr lang="es-CR" sz="2400" dirty="0" smtClean="0"/>
              <a:t> Responsabilidades y Competencias</a:t>
            </a:r>
          </a:p>
          <a:p>
            <a:pPr lvl="1"/>
            <a:r>
              <a:rPr lang="es-CR" sz="2000" dirty="0" smtClean="0"/>
              <a:t>Conocimiento</a:t>
            </a:r>
          </a:p>
          <a:p>
            <a:pPr lvl="1"/>
            <a:r>
              <a:rPr lang="es-CR" sz="2000" dirty="0" smtClean="0"/>
              <a:t>Desempeño</a:t>
            </a:r>
          </a:p>
          <a:p>
            <a:pPr lvl="1"/>
            <a:r>
              <a:rPr lang="es-CR" sz="2000" dirty="0" smtClean="0"/>
              <a:t>Actitud</a:t>
            </a:r>
          </a:p>
          <a:p>
            <a:r>
              <a:rPr lang="es-CR" sz="2400" dirty="0" smtClean="0"/>
              <a:t>Habilidades interpersonales</a:t>
            </a:r>
          </a:p>
          <a:p>
            <a:pPr lvl="1"/>
            <a:r>
              <a:rPr lang="es-CR" sz="2000" dirty="0" smtClean="0"/>
              <a:t>Liderazgo, trabajo en equipo, motivación, comunicación, influencia, toma de decisiones, negociación, generar confianza, gestión de conflicto, etc. </a:t>
            </a:r>
            <a:endParaRPr lang="es-CR" sz="2000"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a:xfrm>
            <a:off x="539552" y="1340768"/>
            <a:ext cx="7020272" cy="864096"/>
          </a:xfrm>
        </p:spPr>
        <p:txBody>
          <a:bodyPr/>
          <a:lstStyle/>
          <a:p>
            <a:pPr algn="just" eaLnBrk="1" hangingPunct="1"/>
            <a:r>
              <a:rPr lang="es-CR" sz="3600" dirty="0" smtClean="0">
                <a:ea typeface="ＭＳ Ｐゴシック" pitchFamily="34" charset="-128"/>
              </a:rPr>
              <a:t>El Rol del director de Proyecto</a:t>
            </a:r>
          </a:p>
        </p:txBody>
      </p:sp>
      <p:sp>
        <p:nvSpPr>
          <p:cNvPr id="13316" name="Rectangle 3"/>
          <p:cNvSpPr>
            <a:spLocks noGrp="1" noChangeArrowheads="1"/>
          </p:cNvSpPr>
          <p:nvPr>
            <p:ph type="body" idx="4294967295"/>
          </p:nvPr>
        </p:nvSpPr>
        <p:spPr>
          <a:xfrm>
            <a:off x="323528" y="2276872"/>
            <a:ext cx="8229600" cy="4104456"/>
          </a:xfrm>
        </p:spPr>
        <p:txBody>
          <a:bodyPr/>
          <a:lstStyle/>
          <a:p>
            <a:pPr algn="just" eaLnBrk="1" hangingPunct="1"/>
            <a:r>
              <a:rPr lang="es-CR" sz="2400" smtClean="0">
                <a:ea typeface="ＭＳ Ｐゴシック" pitchFamily="34" charset="-128"/>
              </a:rPr>
              <a:t>El rol del director de proyecto es el </a:t>
            </a:r>
            <a:r>
              <a:rPr lang="es-CR" sz="2400" smtClean="0">
                <a:solidFill>
                  <a:srgbClr val="FF0000"/>
                </a:solidFill>
                <a:ea typeface="ＭＳ Ｐゴシック" pitchFamily="34" charset="-128"/>
              </a:rPr>
              <a:t>unir todas las piezas </a:t>
            </a:r>
            <a:r>
              <a:rPr lang="es-CR" sz="2400" smtClean="0">
                <a:ea typeface="ＭＳ Ｐゴシック" pitchFamily="34" charset="-128"/>
              </a:rPr>
              <a:t>en un todo cohesivo que permita realizar el proyecto lo más rápidamente, lo menos costoso y con los menores recursos posibles cumpliendo con los objetivos del proyecto.</a:t>
            </a:r>
          </a:p>
          <a:p>
            <a:pPr algn="just" eaLnBrk="1" hangingPunct="1"/>
            <a:r>
              <a:rPr lang="es-CR" sz="2400" smtClean="0">
                <a:ea typeface="ＭＳ Ｐゴシック" pitchFamily="34" charset="-128"/>
              </a:rPr>
              <a:t>El rol integrador es el rol principal del director de proyecto</a:t>
            </a:r>
          </a:p>
          <a:p>
            <a:pPr algn="just" eaLnBrk="1" hangingPunct="1"/>
            <a:r>
              <a:rPr lang="es-CR" sz="2400" smtClean="0">
                <a:ea typeface="ＭＳ Ｐゴシック" pitchFamily="34" charset="-128"/>
              </a:rPr>
              <a:t>La integración puede decirse que cubre el trabajo de alto nivel del gerente de proyecto. Las otras áreas del conocimiento son el trabajo detallado. </a:t>
            </a:r>
          </a:p>
          <a:p>
            <a:pPr eaLnBrk="1" hangingPunct="1">
              <a:buFont typeface="Arial" charset="0"/>
              <a:buNone/>
            </a:pPr>
            <a:endParaRPr lang="es-CR" sz="2000" smtClean="0">
              <a:ea typeface="ＭＳ Ｐゴシック"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23528" y="1628800"/>
            <a:ext cx="8229600" cy="508918"/>
          </a:xfrm>
        </p:spPr>
        <p:txBody>
          <a:bodyPr/>
          <a:lstStyle/>
          <a:p>
            <a:r>
              <a:rPr lang="es-CR" sz="3600" dirty="0" smtClean="0"/>
              <a:t>Procesos de la gestión de la integración</a:t>
            </a:r>
            <a:endParaRPr lang="es-CR" sz="3600" dirty="0"/>
          </a:p>
        </p:txBody>
      </p:sp>
      <p:sp>
        <p:nvSpPr>
          <p:cNvPr id="6" name="5 Marcador de texto"/>
          <p:cNvSpPr>
            <a:spLocks noGrp="1"/>
          </p:cNvSpPr>
          <p:nvPr>
            <p:ph type="body" idx="1"/>
          </p:nvPr>
        </p:nvSpPr>
        <p:spPr>
          <a:xfrm>
            <a:off x="467544" y="1988840"/>
            <a:ext cx="4040188" cy="639762"/>
          </a:xfrm>
        </p:spPr>
        <p:txBody>
          <a:bodyPr/>
          <a:lstStyle/>
          <a:p>
            <a:r>
              <a:rPr lang="es-CR" dirty="0" smtClean="0"/>
              <a:t>Proceso</a:t>
            </a:r>
            <a:endParaRPr lang="es-CR" dirty="0"/>
          </a:p>
        </p:txBody>
      </p:sp>
      <p:sp>
        <p:nvSpPr>
          <p:cNvPr id="7" name="6 Marcador de contenido"/>
          <p:cNvSpPr>
            <a:spLocks noGrp="1"/>
          </p:cNvSpPr>
          <p:nvPr>
            <p:ph sz="half" idx="2"/>
          </p:nvPr>
        </p:nvSpPr>
        <p:spPr>
          <a:xfrm>
            <a:off x="467544" y="2636912"/>
            <a:ext cx="4040188" cy="3951288"/>
          </a:xfrm>
        </p:spPr>
        <p:txBody>
          <a:bodyPr/>
          <a:lstStyle/>
          <a:p>
            <a:r>
              <a:rPr lang="es-CR" sz="2000" dirty="0" smtClean="0"/>
              <a:t>Desarrollar el acta del constitución del proyecto </a:t>
            </a:r>
            <a:r>
              <a:rPr lang="es-CR" sz="2000" dirty="0" smtClean="0">
                <a:sym typeface="Wingdings" pitchFamily="2" charset="2"/>
              </a:rPr>
              <a:t></a:t>
            </a:r>
            <a:endParaRPr lang="es-CR" sz="2000" dirty="0" smtClean="0"/>
          </a:p>
          <a:p>
            <a:r>
              <a:rPr lang="es-CR" sz="2000" dirty="0" smtClean="0"/>
              <a:t>Desarrollar el plan para la dirección del proyecto </a:t>
            </a:r>
            <a:r>
              <a:rPr lang="es-CR" sz="2000" dirty="0" smtClean="0">
                <a:sym typeface="Wingdings" pitchFamily="2" charset="2"/>
              </a:rPr>
              <a:t></a:t>
            </a:r>
            <a:endParaRPr lang="es-CR" sz="2000" dirty="0" smtClean="0"/>
          </a:p>
          <a:p>
            <a:r>
              <a:rPr lang="es-CR" sz="2000" dirty="0" smtClean="0"/>
              <a:t>Dirigir y gestionar la ejecución del proyecto </a:t>
            </a:r>
            <a:r>
              <a:rPr lang="es-CR" sz="2000" dirty="0" smtClean="0">
                <a:sym typeface="Wingdings" pitchFamily="2" charset="2"/>
              </a:rPr>
              <a:t></a:t>
            </a:r>
            <a:endParaRPr lang="es-CR" sz="2000" dirty="0" smtClean="0"/>
          </a:p>
          <a:p>
            <a:r>
              <a:rPr lang="es-CR" sz="2000" dirty="0" smtClean="0"/>
              <a:t>Dar seguimiento y controlar el trabajo del proyecto </a:t>
            </a:r>
            <a:r>
              <a:rPr lang="es-CR" sz="2000" dirty="0" smtClean="0">
                <a:sym typeface="Wingdings" pitchFamily="2" charset="2"/>
              </a:rPr>
              <a:t></a:t>
            </a:r>
            <a:endParaRPr lang="es-CR" sz="2000" dirty="0" smtClean="0"/>
          </a:p>
          <a:p>
            <a:r>
              <a:rPr lang="es-CR" sz="2000" dirty="0" smtClean="0"/>
              <a:t>Realizar el control integrado de cambios </a:t>
            </a:r>
            <a:r>
              <a:rPr lang="es-CR" sz="2000" dirty="0" smtClean="0">
                <a:sym typeface="Wingdings" pitchFamily="2" charset="2"/>
              </a:rPr>
              <a:t></a:t>
            </a:r>
            <a:endParaRPr lang="es-CR" sz="2000" dirty="0" smtClean="0"/>
          </a:p>
          <a:p>
            <a:r>
              <a:rPr lang="es-CR" sz="2000" dirty="0" smtClean="0"/>
              <a:t>Cerrar el proyecto o fase </a:t>
            </a:r>
            <a:r>
              <a:rPr lang="es-CR" sz="2000" dirty="0" smtClean="0">
                <a:sym typeface="Wingdings" pitchFamily="2" charset="2"/>
              </a:rPr>
              <a:t></a:t>
            </a:r>
            <a:endParaRPr lang="es-CR" sz="2000" dirty="0"/>
          </a:p>
        </p:txBody>
      </p:sp>
      <p:sp>
        <p:nvSpPr>
          <p:cNvPr id="8" name="7 Marcador de texto"/>
          <p:cNvSpPr>
            <a:spLocks noGrp="1"/>
          </p:cNvSpPr>
          <p:nvPr>
            <p:ph type="body" sz="quarter" idx="3"/>
          </p:nvPr>
        </p:nvSpPr>
        <p:spPr>
          <a:xfrm>
            <a:off x="4644008" y="2060848"/>
            <a:ext cx="4041775" cy="639762"/>
          </a:xfrm>
        </p:spPr>
        <p:txBody>
          <a:bodyPr/>
          <a:lstStyle/>
          <a:p>
            <a:r>
              <a:rPr lang="es-CR" dirty="0" smtClean="0"/>
              <a:t>Realizado durante</a:t>
            </a:r>
            <a:endParaRPr lang="es-CR" dirty="0"/>
          </a:p>
        </p:txBody>
      </p:sp>
      <p:sp>
        <p:nvSpPr>
          <p:cNvPr id="9" name="8 Marcador de contenido"/>
          <p:cNvSpPr>
            <a:spLocks noGrp="1"/>
          </p:cNvSpPr>
          <p:nvPr>
            <p:ph sz="quarter" idx="4"/>
          </p:nvPr>
        </p:nvSpPr>
        <p:spPr>
          <a:xfrm>
            <a:off x="4644008" y="2780928"/>
            <a:ext cx="4041775" cy="3951288"/>
          </a:xfrm>
        </p:spPr>
        <p:txBody>
          <a:bodyPr/>
          <a:lstStyle/>
          <a:p>
            <a:r>
              <a:rPr lang="es-CR" dirty="0" smtClean="0"/>
              <a:t>Iniciación </a:t>
            </a:r>
          </a:p>
          <a:p>
            <a:endParaRPr lang="es-CR" sz="2000" dirty="0" smtClean="0"/>
          </a:p>
          <a:p>
            <a:r>
              <a:rPr lang="es-CR" dirty="0" smtClean="0"/>
              <a:t>Planificación </a:t>
            </a:r>
          </a:p>
          <a:p>
            <a:endParaRPr lang="es-CR" sz="1200" dirty="0" smtClean="0"/>
          </a:p>
          <a:p>
            <a:r>
              <a:rPr lang="es-CR" dirty="0" smtClean="0"/>
              <a:t>Ejecución </a:t>
            </a:r>
          </a:p>
          <a:p>
            <a:endParaRPr lang="es-CR" sz="1200" dirty="0" smtClean="0"/>
          </a:p>
          <a:p>
            <a:r>
              <a:rPr lang="es-CR" dirty="0" smtClean="0"/>
              <a:t>Seguimiento y Control</a:t>
            </a:r>
          </a:p>
          <a:p>
            <a:endParaRPr lang="es-CR" sz="1200" dirty="0" smtClean="0"/>
          </a:p>
          <a:p>
            <a:r>
              <a:rPr lang="es-CR" dirty="0" smtClean="0"/>
              <a:t>Seguimiento y Control</a:t>
            </a:r>
          </a:p>
          <a:p>
            <a:r>
              <a:rPr lang="es-CR" dirty="0" smtClean="0"/>
              <a:t>Cierre</a:t>
            </a:r>
            <a:endParaRPr lang="es-C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dow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down)">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down)">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down)">
                                      <p:cBhvr>
                                        <p:cTn id="32" dur="500"/>
                                        <p:tgtEl>
                                          <p:spTgt spid="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wipe(down)">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wipe(down)">
                                      <p:cBhvr>
                                        <p:cTn id="42" dur="500"/>
                                        <p:tgtEl>
                                          <p:spTgt spid="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down)">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9">
                                            <p:txEl>
                                              <p:pRg st="8" end="8"/>
                                            </p:txEl>
                                          </p:spTgt>
                                        </p:tgtEl>
                                        <p:attrNameLst>
                                          <p:attrName>style.visibility</p:attrName>
                                        </p:attrNameLst>
                                      </p:cBhvr>
                                      <p:to>
                                        <p:strVal val="visible"/>
                                      </p:to>
                                    </p:set>
                                    <p:animEffect transition="in" filter="wipe(down)">
                                      <p:cBhvr>
                                        <p:cTn id="52" dur="500"/>
                                        <p:tgtEl>
                                          <p:spTgt spid="9">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Effect transition="in" filter="wipe(down)">
                                      <p:cBhvr>
                                        <p:cTn id="57" dur="500"/>
                                        <p:tgtEl>
                                          <p:spTgt spid="7">
                                            <p:txEl>
                                              <p:pRg st="5" end="5"/>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9">
                                            <p:txEl>
                                              <p:pRg st="9" end="9"/>
                                            </p:txEl>
                                          </p:spTgt>
                                        </p:tgtEl>
                                        <p:attrNameLst>
                                          <p:attrName>style.visibility</p:attrName>
                                        </p:attrNameLst>
                                      </p:cBhvr>
                                      <p:to>
                                        <p:strVal val="visible"/>
                                      </p:to>
                                    </p:set>
                                    <p:animEffect transition="in" filter="wipe(down)">
                                      <p:cBhvr>
                                        <p:cTn id="62"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246742" y="2276872"/>
          <a:ext cx="8679544" cy="45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158750" y="1408113"/>
            <a:ext cx="6934200" cy="581025"/>
          </a:xfrm>
        </p:spPr>
        <p:txBody>
          <a:bodyPr/>
          <a:lstStyle/>
          <a:p>
            <a:pPr algn="l">
              <a:defRPr/>
            </a:pPr>
            <a:r>
              <a:rPr lang="es-ES_tradnl" sz="3200" kern="0" dirty="0" smtClean="0"/>
              <a:t>Desarrollar el Acta de Constitución del Proyecto</a:t>
            </a:r>
            <a:endParaRPr lang="es-CR" sz="32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179512" y="1124744"/>
            <a:ext cx="8208912" cy="792088"/>
          </a:xfrm>
        </p:spPr>
        <p:txBody>
          <a:bodyPr/>
          <a:lstStyle/>
          <a:p>
            <a:pPr algn="l"/>
            <a:r>
              <a:rPr lang="es-CR" sz="3600" dirty="0" smtClean="0"/>
              <a:t>Acta de constitución del proyecto </a:t>
            </a:r>
            <a:endParaRPr lang="es-CR" sz="3600" dirty="0"/>
          </a:p>
        </p:txBody>
      </p:sp>
      <p:sp>
        <p:nvSpPr>
          <p:cNvPr id="8" name="7 Marcador de contenido"/>
          <p:cNvSpPr>
            <a:spLocks noGrp="1"/>
          </p:cNvSpPr>
          <p:nvPr>
            <p:ph idx="1"/>
          </p:nvPr>
        </p:nvSpPr>
        <p:spPr>
          <a:xfrm>
            <a:off x="457200" y="1988840"/>
            <a:ext cx="8229600" cy="4608512"/>
          </a:xfrm>
        </p:spPr>
        <p:txBody>
          <a:bodyPr/>
          <a:lstStyle/>
          <a:p>
            <a:r>
              <a:rPr lang="es-CR" sz="2400" dirty="0" smtClean="0"/>
              <a:t>Entradas:</a:t>
            </a:r>
          </a:p>
          <a:p>
            <a:pPr lvl="1"/>
            <a:r>
              <a:rPr lang="es-CR" sz="2000" dirty="0" smtClean="0"/>
              <a:t>Factores ambientales de la empresa </a:t>
            </a:r>
          </a:p>
          <a:p>
            <a:pPr lvl="1"/>
            <a:r>
              <a:rPr lang="es-CR" sz="2000" dirty="0" smtClean="0"/>
              <a:t>Activos de los procesos de la organización </a:t>
            </a:r>
          </a:p>
          <a:p>
            <a:pPr lvl="1"/>
            <a:r>
              <a:rPr lang="es-CR" sz="2000" dirty="0" smtClean="0"/>
              <a:t>El enunciado del trabajo o S.O.W. (</a:t>
            </a:r>
            <a:r>
              <a:rPr lang="es-CR" sz="2000" dirty="0" err="1" smtClean="0"/>
              <a:t>statement</a:t>
            </a:r>
            <a:r>
              <a:rPr lang="es-CR" sz="2000" dirty="0" smtClean="0"/>
              <a:t> of </a:t>
            </a:r>
            <a:r>
              <a:rPr lang="es-CR" sz="2000" dirty="0" err="1" smtClean="0"/>
              <a:t>work</a:t>
            </a:r>
            <a:r>
              <a:rPr lang="es-CR" sz="2000" dirty="0" smtClean="0"/>
              <a:t>) </a:t>
            </a:r>
          </a:p>
          <a:p>
            <a:pPr lvl="1"/>
            <a:r>
              <a:rPr lang="es-CR" sz="2000" dirty="0" smtClean="0"/>
              <a:t>Caso de negocio: justificación del proyecto por una necesidad comercial, demanda insatisfecha, cambio tecnológico, requisito legal, etc. </a:t>
            </a:r>
          </a:p>
          <a:p>
            <a:pPr lvl="1"/>
            <a:r>
              <a:rPr lang="es-CR" sz="2000" dirty="0" smtClean="0"/>
              <a:t>El contrato (en caso que exista) </a:t>
            </a:r>
          </a:p>
          <a:p>
            <a:r>
              <a:rPr lang="es-CR" sz="2400" dirty="0" smtClean="0"/>
              <a:t>Herramientas</a:t>
            </a:r>
          </a:p>
          <a:p>
            <a:pPr lvl="1"/>
            <a:r>
              <a:rPr lang="es-CR" sz="2000" dirty="0" smtClean="0"/>
              <a:t>Juicio de expertos.</a:t>
            </a:r>
          </a:p>
          <a:p>
            <a:pPr lvl="1"/>
            <a:r>
              <a:rPr lang="es-CR" sz="2000" dirty="0" smtClean="0"/>
              <a:t>Técnicas de facilitación: tormenta de ideas, resolución de conflictos, gestión de reuniones, etc. </a:t>
            </a:r>
            <a:endParaRPr lang="es-CR" dirty="0" smtClean="0"/>
          </a:p>
        </p:txBody>
      </p:sp>
    </p:spTree>
  </p:cSld>
  <p:clrMapOvr>
    <a:masterClrMapping/>
  </p:clrMapOvr>
  <p:transition spd="slow"/>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4331</TotalTime>
  <Words>2045</Words>
  <Application>Microsoft Office PowerPoint</Application>
  <PresentationFormat>Presentación en pantalla (4:3)</PresentationFormat>
  <Paragraphs>227</Paragraphs>
  <Slides>36</Slides>
  <Notes>3</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Curso Preparación para el Examen de Grado   Gestión de la Integración del Proyecto </vt:lpstr>
      <vt:lpstr>Diapositiva 2</vt:lpstr>
      <vt:lpstr>Diapositiva 3</vt:lpstr>
      <vt:lpstr>Diapositiva 4</vt:lpstr>
      <vt:lpstr>Rol del Director de Proyectos</vt:lpstr>
      <vt:lpstr>El Rol del director de Proyecto</vt:lpstr>
      <vt:lpstr>Procesos de la gestión de la integración</vt:lpstr>
      <vt:lpstr>Desarrollar el Acta de Constitución del Proyecto</vt:lpstr>
      <vt:lpstr>Acta de constitución del proyecto </vt:lpstr>
      <vt:lpstr>Diapositiva 10</vt:lpstr>
      <vt:lpstr>Diapositiva 11</vt:lpstr>
      <vt:lpstr>Diapositiva 12</vt:lpstr>
      <vt:lpstr>Diapositiva 13</vt:lpstr>
      <vt:lpstr>Diapositiva 14</vt:lpstr>
      <vt:lpstr>Diapositiva 15</vt:lpstr>
      <vt:lpstr>Diapositiva 16</vt:lpstr>
      <vt:lpstr>Diapositiva 17</vt:lpstr>
      <vt:lpstr>Dirigir y Gestionar la Ejecución del Proyecto</vt:lpstr>
      <vt:lpstr>Monitorear y Controlar el Trabajo del Proyecto</vt:lpstr>
      <vt:lpstr>Diapositiva 20</vt:lpstr>
      <vt:lpstr>Diapositiva 21</vt:lpstr>
      <vt:lpstr>Diapositiva 22</vt:lpstr>
      <vt:lpstr>Diapositiva 23</vt:lpstr>
      <vt:lpstr>¿Cómo gestionar un cambio?</vt:lpstr>
      <vt:lpstr>¿Cómo gestionar un cambio?</vt:lpstr>
      <vt:lpstr>¿Cómo gestionar un cambio?</vt:lpstr>
      <vt:lpstr>Diapositiva 27</vt:lpstr>
      <vt:lpstr>Diapositiva 28</vt:lpstr>
      <vt:lpstr>Diapositiva 29</vt:lpstr>
      <vt:lpstr>Diapositiva 30</vt:lpstr>
      <vt:lpstr>¿Preguntas?</vt:lpstr>
      <vt:lpstr>Pregunta</vt:lpstr>
      <vt:lpstr>Pregunta</vt:lpstr>
      <vt:lpstr>Pregunta</vt:lpstr>
      <vt:lpstr>Pregunta</vt:lpstr>
      <vt:lpstr>Pregunta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Donald Solano</dc:creator>
  <cp:lastModifiedBy>ucr</cp:lastModifiedBy>
  <cp:revision>155</cp:revision>
  <dcterms:created xsi:type="dcterms:W3CDTF">2010-10-20T21:55:38Z</dcterms:created>
  <dcterms:modified xsi:type="dcterms:W3CDTF">2013-09-17T21:12:09Z</dcterms:modified>
</cp:coreProperties>
</file>