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handoutMasterIdLst>
    <p:handoutMasterId r:id="rId102"/>
  </p:handoutMasterIdLst>
  <p:sldIdLst>
    <p:sldId id="257" r:id="rId2"/>
    <p:sldId id="306" r:id="rId3"/>
    <p:sldId id="380" r:id="rId4"/>
    <p:sldId id="382" r:id="rId5"/>
    <p:sldId id="383" r:id="rId6"/>
    <p:sldId id="384" r:id="rId7"/>
    <p:sldId id="385" r:id="rId8"/>
    <p:sldId id="386" r:id="rId9"/>
    <p:sldId id="387" r:id="rId10"/>
    <p:sldId id="388" r:id="rId11"/>
    <p:sldId id="389" r:id="rId12"/>
    <p:sldId id="390" r:id="rId13"/>
    <p:sldId id="391" r:id="rId14"/>
    <p:sldId id="392" r:id="rId15"/>
    <p:sldId id="400" r:id="rId16"/>
    <p:sldId id="406" r:id="rId17"/>
    <p:sldId id="399" r:id="rId18"/>
    <p:sldId id="404" r:id="rId19"/>
    <p:sldId id="401" r:id="rId20"/>
    <p:sldId id="402" r:id="rId21"/>
    <p:sldId id="403" r:id="rId22"/>
    <p:sldId id="405" r:id="rId23"/>
    <p:sldId id="407" r:id="rId24"/>
    <p:sldId id="408" r:id="rId25"/>
    <p:sldId id="409" r:id="rId26"/>
    <p:sldId id="410" r:id="rId27"/>
    <p:sldId id="412" r:id="rId28"/>
    <p:sldId id="413" r:id="rId29"/>
    <p:sldId id="431" r:id="rId30"/>
    <p:sldId id="432" r:id="rId31"/>
    <p:sldId id="433" r:id="rId32"/>
    <p:sldId id="411" r:id="rId33"/>
    <p:sldId id="414" r:id="rId34"/>
    <p:sldId id="415" r:id="rId35"/>
    <p:sldId id="416" r:id="rId36"/>
    <p:sldId id="417" r:id="rId37"/>
    <p:sldId id="418" r:id="rId38"/>
    <p:sldId id="419" r:id="rId39"/>
    <p:sldId id="420" r:id="rId40"/>
    <p:sldId id="421" r:id="rId41"/>
    <p:sldId id="422" r:id="rId42"/>
    <p:sldId id="427" r:id="rId43"/>
    <p:sldId id="428" r:id="rId44"/>
    <p:sldId id="426" r:id="rId45"/>
    <p:sldId id="429" r:id="rId46"/>
    <p:sldId id="430" r:id="rId47"/>
    <p:sldId id="423" r:id="rId48"/>
    <p:sldId id="424" r:id="rId49"/>
    <p:sldId id="434" r:id="rId50"/>
    <p:sldId id="435" r:id="rId51"/>
    <p:sldId id="436" r:id="rId52"/>
    <p:sldId id="438" r:id="rId53"/>
    <p:sldId id="445" r:id="rId54"/>
    <p:sldId id="439" r:id="rId55"/>
    <p:sldId id="440" r:id="rId56"/>
    <p:sldId id="441" r:id="rId57"/>
    <p:sldId id="442" r:id="rId58"/>
    <p:sldId id="443" r:id="rId59"/>
    <p:sldId id="444" r:id="rId60"/>
    <p:sldId id="446" r:id="rId61"/>
    <p:sldId id="308" r:id="rId62"/>
    <p:sldId id="338" r:id="rId63"/>
    <p:sldId id="340" r:id="rId64"/>
    <p:sldId id="437" r:id="rId65"/>
    <p:sldId id="447" r:id="rId66"/>
    <p:sldId id="448" r:id="rId67"/>
    <p:sldId id="449" r:id="rId68"/>
    <p:sldId id="450" r:id="rId69"/>
    <p:sldId id="451" r:id="rId70"/>
    <p:sldId id="381" r:id="rId71"/>
    <p:sldId id="331" r:id="rId72"/>
    <p:sldId id="329" r:id="rId73"/>
    <p:sldId id="327" r:id="rId74"/>
    <p:sldId id="325" r:id="rId75"/>
    <p:sldId id="323" r:id="rId76"/>
    <p:sldId id="321" r:id="rId77"/>
    <p:sldId id="319" r:id="rId78"/>
    <p:sldId id="333" r:id="rId79"/>
    <p:sldId id="335" r:id="rId80"/>
    <p:sldId id="339" r:id="rId81"/>
    <p:sldId id="341" r:id="rId82"/>
    <p:sldId id="345" r:id="rId83"/>
    <p:sldId id="347" r:id="rId84"/>
    <p:sldId id="349" r:id="rId85"/>
    <p:sldId id="355" r:id="rId86"/>
    <p:sldId id="357" r:id="rId87"/>
    <p:sldId id="363" r:id="rId88"/>
    <p:sldId id="365" r:id="rId89"/>
    <p:sldId id="317" r:id="rId90"/>
    <p:sldId id="315" r:id="rId91"/>
    <p:sldId id="313" r:id="rId92"/>
    <p:sldId id="307" r:id="rId93"/>
    <p:sldId id="309" r:id="rId94"/>
    <p:sldId id="311" r:id="rId95"/>
    <p:sldId id="367" r:id="rId96"/>
    <p:sldId id="371" r:id="rId97"/>
    <p:sldId id="377" r:id="rId98"/>
    <p:sldId id="375" r:id="rId99"/>
    <p:sldId id="373" r:id="rId100"/>
  </p:sldIdLst>
  <p:sldSz cx="9144000" cy="6858000" type="screen4x3"/>
  <p:notesSz cx="6858000" cy="9144000"/>
  <p:defaultTextStyle>
    <a:defPPr>
      <a:defRPr lang="es-CR"/>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53" autoAdjust="0"/>
    <p:restoredTop sz="94660"/>
  </p:normalViewPr>
  <p:slideViewPr>
    <p:cSldViewPr>
      <p:cViewPr>
        <p:scale>
          <a:sx n="60" d="100"/>
          <a:sy n="60" d="100"/>
        </p:scale>
        <p:origin x="-1470" y="-3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fld id="{790D723E-E4F2-4D49-B34A-2A86C6FFF9B4}" type="datetimeFigureOut">
              <a:rPr lang="en-US"/>
              <a:pPr>
                <a:defRPr/>
              </a:pPr>
              <a:t>9/22/2013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5AC27108-6FDD-4D46-BE51-DA3197E4AC0C}" type="slidenum">
              <a:rPr lang="en-US"/>
              <a:pPr>
                <a:defRPr/>
              </a:pPr>
              <a:t>‹Nº›</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fld id="{879340D6-640C-4754-8ADE-82EC197A913F}" type="datetimeFigureOut">
              <a:rPr lang="en-US"/>
              <a:pPr>
                <a:defRPr/>
              </a:pPr>
              <a:t>9/22/2013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noProof="0" smtClean="0"/>
              <a:t>Click to edit Master text styles</a:t>
            </a:r>
          </a:p>
          <a:p>
            <a:pPr lvl="1"/>
            <a:r>
              <a:rPr lang="es-ES_tradnl" noProof="0" smtClean="0"/>
              <a:t>Second level</a:t>
            </a:r>
          </a:p>
          <a:p>
            <a:pPr lvl="2"/>
            <a:r>
              <a:rPr lang="es-ES_tradnl" noProof="0" smtClean="0"/>
              <a:t>Third level</a:t>
            </a:r>
          </a:p>
          <a:p>
            <a:pPr lvl="3"/>
            <a:r>
              <a:rPr lang="es-ES_tradnl" noProof="0" smtClean="0"/>
              <a:t>Fourth level</a:t>
            </a:r>
          </a:p>
          <a:p>
            <a:pPr lvl="4"/>
            <a:r>
              <a:rPr lang="es-ES_tradnl"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6F688BC2-7BF2-41B1-A7BD-D331A01BF7B6}" type="slidenum">
              <a:rPr lang="en-US"/>
              <a:pPr>
                <a:defRPr/>
              </a:pPr>
              <a:t>‹Nº›</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Arial" pitchFamily="34" charset="0"/>
              </a:defRPr>
            </a:lvl1pPr>
          </a:lstStyle>
          <a:p>
            <a:pPr>
              <a:defRPr/>
            </a:pPr>
            <a:fld id="{B892B265-B1FB-4B28-AA32-C2B2E901BB59}" type="datetime1">
              <a:rPr lang="es-CR"/>
              <a:pPr>
                <a:defRPr/>
              </a:pPr>
              <a:t>22/09/2013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4D24B0EC-9BD5-499D-B41B-03C75FE7A530}" type="slidenum">
              <a:rPr lang="es-CR"/>
              <a:pPr>
                <a:defRPr/>
              </a:pPr>
              <a:t>‹Nº›</a:t>
            </a:fld>
            <a:endParaRPr lang="es-C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Arial" pitchFamily="34" charset="0"/>
              </a:defRPr>
            </a:lvl1pPr>
          </a:lstStyle>
          <a:p>
            <a:pPr>
              <a:defRPr/>
            </a:pPr>
            <a:fld id="{8A132379-70E0-4153-BAAD-813938B8D665}" type="datetime1">
              <a:rPr lang="es-CR"/>
              <a:pPr>
                <a:defRPr/>
              </a:pPr>
              <a:t>22/09/2013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8F1D94AD-082B-4E4E-BB22-FA66B837F93E}" type="slidenum">
              <a:rPr lang="es-CR"/>
              <a:pPr>
                <a:defRPr/>
              </a:pPr>
              <a:t>‹Nº›</a:t>
            </a:fld>
            <a:endParaRPr lang="es-C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Arial" pitchFamily="34" charset="0"/>
              </a:defRPr>
            </a:lvl1pPr>
          </a:lstStyle>
          <a:p>
            <a:pPr>
              <a:defRPr/>
            </a:pPr>
            <a:fld id="{77BFC671-4F03-46DA-B1E8-5FE78E776AF4}" type="datetime1">
              <a:rPr lang="es-CR"/>
              <a:pPr>
                <a:defRPr/>
              </a:pPr>
              <a:t>22/09/2013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36554E73-B3EB-4F40-99CC-402490F06BE2}" type="slidenum">
              <a:rPr lang="es-CR"/>
              <a:pPr>
                <a:defRPr/>
              </a:pPr>
              <a:t>‹Nº›</a:t>
            </a:fld>
            <a:endParaRPr lang="es-C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Arial" pitchFamily="34" charset="0"/>
              </a:defRPr>
            </a:lvl1pPr>
          </a:lstStyle>
          <a:p>
            <a:pPr>
              <a:defRPr/>
            </a:pPr>
            <a:fld id="{A5D32C29-9E67-438E-BAAA-7E6C0AFABCF1}" type="datetime1">
              <a:rPr lang="es-CR"/>
              <a:pPr>
                <a:defRPr/>
              </a:pPr>
              <a:t>22/09/2013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DBC4869C-2D41-4D5B-B139-5934B43F5C73}" type="slidenum">
              <a:rPr lang="es-CR"/>
              <a:pPr>
                <a:defRPr/>
              </a:pPr>
              <a:t>‹Nº›</a:t>
            </a:fld>
            <a:endParaRPr lang="es-C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Arial" pitchFamily="34" charset="0"/>
              </a:defRPr>
            </a:lvl1pPr>
          </a:lstStyle>
          <a:p>
            <a:pPr>
              <a:defRPr/>
            </a:pPr>
            <a:fld id="{1E12FAB8-68D4-4E3E-9C69-9A4BADDA9431}" type="datetime1">
              <a:rPr lang="es-CR"/>
              <a:pPr>
                <a:defRPr/>
              </a:pPr>
              <a:t>22/09/2013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81492AFD-E210-4A43-A1D1-7697643E5935}" type="slidenum">
              <a:rPr lang="es-CR"/>
              <a:pPr>
                <a:defRPr/>
              </a:pPr>
              <a:t>‹Nº›</a:t>
            </a:fld>
            <a:endParaRPr lang="es-C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Arial" pitchFamily="34" charset="0"/>
              </a:defRPr>
            </a:lvl1pPr>
          </a:lstStyle>
          <a:p>
            <a:pPr>
              <a:defRPr/>
            </a:pPr>
            <a:fld id="{E8D502D2-A167-4D96-9DF3-81954D66B657}" type="datetime1">
              <a:rPr lang="es-CR"/>
              <a:pPr>
                <a:defRPr/>
              </a:pPr>
              <a:t>22/09/2013</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7539059B-505F-44FF-B163-099DCE505292}" type="slidenum">
              <a:rPr lang="es-CR"/>
              <a:pPr>
                <a:defRPr/>
              </a:pPr>
              <a:t>‹Nº›</a:t>
            </a:fld>
            <a:endParaRPr lang="es-C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Arial" pitchFamily="34" charset="0"/>
              </a:defRPr>
            </a:lvl1pPr>
          </a:lstStyle>
          <a:p>
            <a:pPr>
              <a:defRPr/>
            </a:pPr>
            <a:fld id="{4E46F98A-E15A-4EE4-ACC1-CB0567C79BBB}" type="datetime1">
              <a:rPr lang="es-CR"/>
              <a:pPr>
                <a:defRPr/>
              </a:pPr>
              <a:t>22/09/2013</a:t>
            </a:fld>
            <a:endParaRPr lang="es-CR"/>
          </a:p>
        </p:txBody>
      </p:sp>
      <p:sp>
        <p:nvSpPr>
          <p:cNvPr id="8" name="4 Marcador de pie de página"/>
          <p:cNvSpPr>
            <a:spLocks noGrp="1"/>
          </p:cNvSpPr>
          <p:nvPr>
            <p:ph type="ftr" sz="quarter" idx="11"/>
          </p:nvPr>
        </p:nvSpPr>
        <p:spPr/>
        <p:txBody>
          <a:bodyPr/>
          <a:lstStyle>
            <a:lvl1pPr>
              <a:defRPr/>
            </a:lvl1pPr>
          </a:lstStyle>
          <a:p>
            <a:pPr>
              <a:defRPr/>
            </a:pPr>
            <a:endParaRPr lang="es-CR"/>
          </a:p>
        </p:txBody>
      </p:sp>
      <p:sp>
        <p:nvSpPr>
          <p:cNvPr id="9" name="5 Marcador de número de diapositiva"/>
          <p:cNvSpPr>
            <a:spLocks noGrp="1"/>
          </p:cNvSpPr>
          <p:nvPr>
            <p:ph type="sldNum" sz="quarter" idx="12"/>
          </p:nvPr>
        </p:nvSpPr>
        <p:spPr/>
        <p:txBody>
          <a:bodyPr/>
          <a:lstStyle>
            <a:lvl1pPr>
              <a:defRPr/>
            </a:lvl1pPr>
          </a:lstStyle>
          <a:p>
            <a:pPr>
              <a:defRPr/>
            </a:pPr>
            <a:fld id="{AD1909EC-9AC3-4CF1-B727-87BDB2E71013}" type="slidenum">
              <a:rPr lang="es-CR"/>
              <a:pPr>
                <a:defRPr/>
              </a:pPr>
              <a:t>‹Nº›</a:t>
            </a:fld>
            <a:endParaRPr lang="es-C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Arial" pitchFamily="34" charset="0"/>
              </a:defRPr>
            </a:lvl1pPr>
          </a:lstStyle>
          <a:p>
            <a:pPr>
              <a:defRPr/>
            </a:pPr>
            <a:fld id="{406FA1B4-30C0-4DE3-A8E4-AEC334DF2582}" type="datetime1">
              <a:rPr lang="es-CR"/>
              <a:pPr>
                <a:defRPr/>
              </a:pPr>
              <a:t>22/09/2013</a:t>
            </a:fld>
            <a:endParaRPr lang="es-CR"/>
          </a:p>
        </p:txBody>
      </p:sp>
      <p:sp>
        <p:nvSpPr>
          <p:cNvPr id="4" name="4 Marcador de pie de página"/>
          <p:cNvSpPr>
            <a:spLocks noGrp="1"/>
          </p:cNvSpPr>
          <p:nvPr>
            <p:ph type="ftr" sz="quarter" idx="11"/>
          </p:nvPr>
        </p:nvSpPr>
        <p:spPr/>
        <p:txBody>
          <a:bodyPr/>
          <a:lstStyle>
            <a:lvl1pPr>
              <a:defRPr/>
            </a:lvl1pPr>
          </a:lstStyle>
          <a:p>
            <a:pPr>
              <a:defRPr/>
            </a:pPr>
            <a:endParaRPr lang="es-CR"/>
          </a:p>
        </p:txBody>
      </p:sp>
      <p:sp>
        <p:nvSpPr>
          <p:cNvPr id="5" name="5 Marcador de número de diapositiva"/>
          <p:cNvSpPr>
            <a:spLocks noGrp="1"/>
          </p:cNvSpPr>
          <p:nvPr>
            <p:ph type="sldNum" sz="quarter" idx="12"/>
          </p:nvPr>
        </p:nvSpPr>
        <p:spPr/>
        <p:txBody>
          <a:bodyPr/>
          <a:lstStyle>
            <a:lvl1pPr>
              <a:defRPr/>
            </a:lvl1pPr>
          </a:lstStyle>
          <a:p>
            <a:pPr>
              <a:defRPr/>
            </a:pPr>
            <a:fld id="{EB207B72-38E6-4DA1-9A11-DEFA1CE67C0E}" type="slidenum">
              <a:rPr lang="es-CR"/>
              <a:pPr>
                <a:defRPr/>
              </a:pPr>
              <a:t>‹Nº›</a:t>
            </a:fld>
            <a:endParaRPr lang="es-C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Arial" pitchFamily="34" charset="0"/>
              </a:defRPr>
            </a:lvl1pPr>
          </a:lstStyle>
          <a:p>
            <a:pPr>
              <a:defRPr/>
            </a:pPr>
            <a:fld id="{858AF85F-A286-4852-87CB-6321596DCFDF}" type="datetime1">
              <a:rPr lang="es-CR"/>
              <a:pPr>
                <a:defRPr/>
              </a:pPr>
              <a:t>22/09/2013</a:t>
            </a:fld>
            <a:endParaRPr lang="es-CR"/>
          </a:p>
        </p:txBody>
      </p:sp>
      <p:sp>
        <p:nvSpPr>
          <p:cNvPr id="3" name="4 Marcador de pie de página"/>
          <p:cNvSpPr>
            <a:spLocks noGrp="1"/>
          </p:cNvSpPr>
          <p:nvPr>
            <p:ph type="ftr" sz="quarter" idx="11"/>
          </p:nvPr>
        </p:nvSpPr>
        <p:spPr/>
        <p:txBody>
          <a:bodyPr/>
          <a:lstStyle>
            <a:lvl1pPr>
              <a:defRPr/>
            </a:lvl1pPr>
          </a:lstStyle>
          <a:p>
            <a:pPr>
              <a:defRPr/>
            </a:pPr>
            <a:endParaRPr lang="es-CR"/>
          </a:p>
        </p:txBody>
      </p:sp>
      <p:sp>
        <p:nvSpPr>
          <p:cNvPr id="4" name="5 Marcador de número de diapositiva"/>
          <p:cNvSpPr>
            <a:spLocks noGrp="1"/>
          </p:cNvSpPr>
          <p:nvPr>
            <p:ph type="sldNum" sz="quarter" idx="12"/>
          </p:nvPr>
        </p:nvSpPr>
        <p:spPr/>
        <p:txBody>
          <a:bodyPr/>
          <a:lstStyle>
            <a:lvl1pPr>
              <a:defRPr/>
            </a:lvl1pPr>
          </a:lstStyle>
          <a:p>
            <a:pPr>
              <a:defRPr/>
            </a:pPr>
            <a:fld id="{555ED668-4FE2-4A85-8DFC-959A07DF5B88}" type="slidenum">
              <a:rPr lang="es-CR"/>
              <a:pPr>
                <a:defRPr/>
              </a:pPr>
              <a:t>‹Nº›</a:t>
            </a:fld>
            <a:endParaRPr lang="es-C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Arial" pitchFamily="34" charset="0"/>
              </a:defRPr>
            </a:lvl1pPr>
          </a:lstStyle>
          <a:p>
            <a:pPr>
              <a:defRPr/>
            </a:pPr>
            <a:fld id="{2D39CC02-1DEB-4B0E-AECB-A3F400F0F63A}" type="datetime1">
              <a:rPr lang="es-CR"/>
              <a:pPr>
                <a:defRPr/>
              </a:pPr>
              <a:t>22/09/2013</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63474571-9090-46A8-87F8-CB055B0BDF8A}" type="slidenum">
              <a:rPr lang="es-CR"/>
              <a:pPr>
                <a:defRPr/>
              </a:pPr>
              <a:t>‹Nº›</a:t>
            </a:fld>
            <a:endParaRPr lang="es-C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R"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Arial" pitchFamily="34" charset="0"/>
              </a:defRPr>
            </a:lvl1pPr>
          </a:lstStyle>
          <a:p>
            <a:pPr>
              <a:defRPr/>
            </a:pPr>
            <a:fld id="{EABAAA5B-3345-49D3-8809-52B49098F5AB}" type="datetime1">
              <a:rPr lang="es-CR"/>
              <a:pPr>
                <a:defRPr/>
              </a:pPr>
              <a:t>22/09/2013</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2DAA8C0F-C516-4143-8D14-2B74614EEC68}" type="slidenum">
              <a:rPr lang="es-CR"/>
              <a:pPr>
                <a:defRPr/>
              </a:pPr>
              <a:t>‹Nº›</a:t>
            </a:fld>
            <a:endParaRPr lang="es-C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68313" y="1196975"/>
            <a:ext cx="8229600" cy="1008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R" smtClean="0"/>
          </a:p>
        </p:txBody>
      </p:sp>
      <p:sp>
        <p:nvSpPr>
          <p:cNvPr id="1027" name="2 Marcador de texto"/>
          <p:cNvSpPr>
            <a:spLocks noGrp="1"/>
          </p:cNvSpPr>
          <p:nvPr>
            <p:ph type="body" idx="1"/>
          </p:nvPr>
        </p:nvSpPr>
        <p:spPr bwMode="auto">
          <a:xfrm>
            <a:off x="457200" y="2317750"/>
            <a:ext cx="8229600" cy="3990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smtClean="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a:defRPr/>
            </a:pPr>
            <a:fld id="{E8ECCD4A-0158-41DA-A799-C6A06B11F401}" type="slidenum">
              <a:rPr lang="es-CR"/>
              <a:pPr>
                <a:defRPr/>
              </a:pPr>
              <a:t>‹Nº›</a:t>
            </a:fld>
            <a:endParaRPr lang="es-CR"/>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hf sldNum="0" hdr="0" ftr="0" dt="0"/>
  <p:txStyles>
    <p:titleStyle>
      <a:lvl1pPr algn="ctr" rtl="0" eaLnBrk="0" fontAlgn="base" hangingPunct="0">
        <a:spcBef>
          <a:spcPct val="0"/>
        </a:spcBef>
        <a:spcAft>
          <a:spcPct val="0"/>
        </a:spcAft>
        <a:defRPr sz="40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0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0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0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0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ctrTitle" idx="4294967295"/>
          </p:nvPr>
        </p:nvSpPr>
        <p:spPr>
          <a:xfrm>
            <a:off x="914400" y="1949128"/>
            <a:ext cx="7696200" cy="2848024"/>
          </a:xfrm>
        </p:spPr>
        <p:txBody>
          <a:bodyPr/>
          <a:lstStyle/>
          <a:p>
            <a:pPr eaLnBrk="1" hangingPunct="1"/>
            <a:r>
              <a:rPr lang="es-CR" sz="5400" smtClean="0">
                <a:ea typeface="ＭＳ Ｐゴシック" pitchFamily="34" charset="-128"/>
              </a:rPr>
              <a:t>Curso Preparación para el Examen de Grado </a:t>
            </a:r>
            <a:br>
              <a:rPr lang="es-CR" sz="5400" smtClean="0">
                <a:ea typeface="ＭＳ Ｐゴシック" pitchFamily="34" charset="-128"/>
              </a:rPr>
            </a:br>
            <a:r>
              <a:rPr lang="es-CR" sz="5700" smtClean="0">
                <a:ea typeface="ＭＳ Ｐゴシック" pitchFamily="34" charset="-128"/>
              </a:rPr>
              <a:t/>
            </a:r>
            <a:br>
              <a:rPr lang="es-CR" sz="5700" smtClean="0">
                <a:ea typeface="ＭＳ Ｐゴシック" pitchFamily="34" charset="-128"/>
              </a:rPr>
            </a:br>
            <a:r>
              <a:rPr lang="es-CR" sz="5700" smtClean="0">
                <a:ea typeface="ＭＳ Ｐゴシック" pitchFamily="34" charset="-128"/>
              </a:rPr>
              <a:t>Gestión del Tiempo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96975"/>
            <a:ext cx="8229600" cy="503833"/>
          </a:xfrm>
        </p:spPr>
        <p:txBody>
          <a:bodyPr/>
          <a:lstStyle/>
          <a:p>
            <a:r>
              <a:rPr lang="es-CR" sz="3600" dirty="0" smtClean="0"/>
              <a:t>Definir las actividades </a:t>
            </a:r>
            <a:endParaRPr lang="es-CR" sz="3600" dirty="0"/>
          </a:p>
        </p:txBody>
      </p:sp>
      <p:sp>
        <p:nvSpPr>
          <p:cNvPr id="3" name="2 Marcador de contenido"/>
          <p:cNvSpPr>
            <a:spLocks noGrp="1"/>
          </p:cNvSpPr>
          <p:nvPr>
            <p:ph idx="1"/>
          </p:nvPr>
        </p:nvSpPr>
        <p:spPr>
          <a:xfrm>
            <a:off x="457200" y="1844824"/>
            <a:ext cx="8229600" cy="4463901"/>
          </a:xfrm>
        </p:spPr>
        <p:txBody>
          <a:bodyPr/>
          <a:lstStyle/>
          <a:p>
            <a:r>
              <a:rPr lang="es-CR" b="1" dirty="0" smtClean="0"/>
              <a:t>Salidas</a:t>
            </a:r>
            <a:r>
              <a:rPr lang="es-CR" dirty="0" smtClean="0"/>
              <a:t>:</a:t>
            </a:r>
          </a:p>
          <a:p>
            <a:pPr lvl="1"/>
            <a:r>
              <a:rPr lang="es-CR" dirty="0" smtClean="0"/>
              <a:t>Lista de actividades</a:t>
            </a:r>
          </a:p>
          <a:p>
            <a:pPr lvl="1"/>
            <a:r>
              <a:rPr lang="es-CR" dirty="0" smtClean="0"/>
              <a:t>Atributos de actividades</a:t>
            </a:r>
          </a:p>
          <a:p>
            <a:pPr lvl="1"/>
            <a:r>
              <a:rPr lang="es-CR" dirty="0" smtClean="0"/>
              <a:t>Lista de hitos</a:t>
            </a:r>
            <a:endParaRPr lang="es-C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96975"/>
            <a:ext cx="8229600" cy="503833"/>
          </a:xfrm>
        </p:spPr>
        <p:txBody>
          <a:bodyPr/>
          <a:lstStyle/>
          <a:p>
            <a:r>
              <a:rPr lang="es-CR" sz="3600" dirty="0" smtClean="0"/>
              <a:t>Definir las actividades </a:t>
            </a:r>
            <a:endParaRPr lang="es-CR" sz="3600" dirty="0"/>
          </a:p>
        </p:txBody>
      </p:sp>
      <p:pic>
        <p:nvPicPr>
          <p:cNvPr id="93186" name="Picture 2"/>
          <p:cNvPicPr>
            <a:picLocks noChangeAspect="1" noChangeArrowheads="1"/>
          </p:cNvPicPr>
          <p:nvPr/>
        </p:nvPicPr>
        <p:blipFill>
          <a:blip r:embed="rId2" cstate="print"/>
          <a:srcRect/>
          <a:stretch>
            <a:fillRect/>
          </a:stretch>
        </p:blipFill>
        <p:spPr bwMode="auto">
          <a:xfrm>
            <a:off x="539552" y="1916832"/>
            <a:ext cx="7848872" cy="4179950"/>
          </a:xfrm>
          <a:prstGeom prst="rect">
            <a:avLst/>
          </a:prstGeom>
          <a:noFill/>
          <a:ln w="9525">
            <a:noFill/>
            <a:miter lim="800000"/>
            <a:headEnd/>
            <a:tailEnd/>
          </a:ln>
        </p:spPr>
      </p:pic>
      <p:sp>
        <p:nvSpPr>
          <p:cNvPr id="5" name="4 Rectángulo"/>
          <p:cNvSpPr/>
          <p:nvPr/>
        </p:nvSpPr>
        <p:spPr>
          <a:xfrm>
            <a:off x="6804025" y="6237288"/>
            <a:ext cx="1439863" cy="338137"/>
          </a:xfrm>
          <a:prstGeom prst="rect">
            <a:avLst/>
          </a:prstGeom>
        </p:spPr>
        <p:txBody>
          <a:bodyPr>
            <a:spAutoFit/>
          </a:bodyPr>
          <a:lstStyle/>
          <a:p>
            <a:pPr algn="just">
              <a:defRPr/>
            </a:pPr>
            <a:r>
              <a:rPr lang="es-CR" sz="1600" b="1" dirty="0">
                <a:latin typeface="+mj-lt"/>
                <a:ea typeface="+mj-ea"/>
                <a:cs typeface="+mj-cs"/>
              </a:rPr>
              <a:t>Lledó, 2013)</a:t>
            </a:r>
            <a:endParaRPr lang="es-CR" sz="2800" b="1" dirty="0">
              <a:latin typeface="+mj-lt"/>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96975"/>
            <a:ext cx="8229600" cy="503833"/>
          </a:xfrm>
        </p:spPr>
        <p:txBody>
          <a:bodyPr/>
          <a:lstStyle/>
          <a:p>
            <a:r>
              <a:rPr lang="es-CR" sz="3600" dirty="0" smtClean="0"/>
              <a:t>Secuenciar las actividades </a:t>
            </a:r>
            <a:endParaRPr lang="es-CR" sz="3600" dirty="0"/>
          </a:p>
        </p:txBody>
      </p:sp>
      <p:sp>
        <p:nvSpPr>
          <p:cNvPr id="3" name="2 Marcador de contenido"/>
          <p:cNvSpPr>
            <a:spLocks noGrp="1"/>
          </p:cNvSpPr>
          <p:nvPr>
            <p:ph idx="1"/>
          </p:nvPr>
        </p:nvSpPr>
        <p:spPr>
          <a:xfrm>
            <a:off x="457200" y="1844824"/>
            <a:ext cx="8229600" cy="4463901"/>
          </a:xfrm>
        </p:spPr>
        <p:txBody>
          <a:bodyPr/>
          <a:lstStyle/>
          <a:p>
            <a:r>
              <a:rPr lang="es-CR" dirty="0" smtClean="0"/>
              <a:t>Identificación y documentación de las relaciones entre las actividades del proyecto.</a:t>
            </a:r>
          </a:p>
          <a:p>
            <a:endParaRPr lang="es-CR" dirty="0" smtClean="0"/>
          </a:p>
          <a:p>
            <a:r>
              <a:rPr lang="es-CR" dirty="0" smtClean="0"/>
              <a:t>Secuencia lógica del trabajo con el fin de obtener la mayor eficiencia de los recursos, considerando las restricciones del proyecto.</a:t>
            </a:r>
          </a:p>
          <a:p>
            <a:endParaRPr lang="es-C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96975"/>
            <a:ext cx="8229600" cy="503833"/>
          </a:xfrm>
        </p:spPr>
        <p:txBody>
          <a:bodyPr/>
          <a:lstStyle/>
          <a:p>
            <a:r>
              <a:rPr lang="es-CR" sz="3600" dirty="0" smtClean="0"/>
              <a:t>Secuenciar las actividades </a:t>
            </a:r>
            <a:endParaRPr lang="es-CR" sz="3600" dirty="0"/>
          </a:p>
        </p:txBody>
      </p:sp>
      <p:sp>
        <p:nvSpPr>
          <p:cNvPr id="3" name="2 Marcador de contenido"/>
          <p:cNvSpPr>
            <a:spLocks noGrp="1"/>
          </p:cNvSpPr>
          <p:nvPr>
            <p:ph idx="1"/>
          </p:nvPr>
        </p:nvSpPr>
        <p:spPr>
          <a:xfrm>
            <a:off x="457200" y="1844824"/>
            <a:ext cx="8229600" cy="4463901"/>
          </a:xfrm>
        </p:spPr>
        <p:txBody>
          <a:bodyPr/>
          <a:lstStyle/>
          <a:p>
            <a:r>
              <a:rPr lang="es-CR" b="1" dirty="0" smtClean="0"/>
              <a:t>Entradas</a:t>
            </a:r>
            <a:r>
              <a:rPr lang="es-CR" dirty="0" smtClean="0"/>
              <a:t>:</a:t>
            </a:r>
          </a:p>
          <a:p>
            <a:pPr lvl="1"/>
            <a:r>
              <a:rPr lang="es-CR" dirty="0" smtClean="0"/>
              <a:t>Plan de gestión del cronograma</a:t>
            </a:r>
          </a:p>
          <a:p>
            <a:pPr lvl="1"/>
            <a:r>
              <a:rPr lang="es-CR" dirty="0" smtClean="0"/>
              <a:t>Lista de actividades y sus atributos</a:t>
            </a:r>
          </a:p>
          <a:p>
            <a:pPr lvl="1"/>
            <a:r>
              <a:rPr lang="es-CR" dirty="0" smtClean="0"/>
              <a:t>Lista de hitos</a:t>
            </a:r>
          </a:p>
          <a:p>
            <a:pPr lvl="1"/>
            <a:r>
              <a:rPr lang="es-CR" dirty="0" smtClean="0"/>
              <a:t>Plan de gestión del alcance</a:t>
            </a:r>
          </a:p>
          <a:p>
            <a:pPr lvl="1"/>
            <a:r>
              <a:rPr lang="es-CR" dirty="0" smtClean="0"/>
              <a:t>Factores ambientales</a:t>
            </a:r>
          </a:p>
          <a:p>
            <a:pPr lvl="1"/>
            <a:r>
              <a:rPr lang="es-CR" dirty="0" smtClean="0"/>
              <a:t>Activos de la organización </a:t>
            </a:r>
            <a:endParaRPr lang="es-C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96975"/>
            <a:ext cx="8229600" cy="503833"/>
          </a:xfrm>
        </p:spPr>
        <p:txBody>
          <a:bodyPr/>
          <a:lstStyle/>
          <a:p>
            <a:r>
              <a:rPr lang="es-CR" sz="3600" dirty="0" smtClean="0"/>
              <a:t>Secuenciar las actividades </a:t>
            </a:r>
            <a:endParaRPr lang="es-CR" sz="3600" dirty="0"/>
          </a:p>
        </p:txBody>
      </p:sp>
      <p:sp>
        <p:nvSpPr>
          <p:cNvPr id="3" name="2 Marcador de contenido"/>
          <p:cNvSpPr>
            <a:spLocks noGrp="1"/>
          </p:cNvSpPr>
          <p:nvPr>
            <p:ph idx="1"/>
          </p:nvPr>
        </p:nvSpPr>
        <p:spPr>
          <a:xfrm>
            <a:off x="457200" y="1844824"/>
            <a:ext cx="8229600" cy="4463901"/>
          </a:xfrm>
        </p:spPr>
        <p:txBody>
          <a:bodyPr/>
          <a:lstStyle/>
          <a:p>
            <a:r>
              <a:rPr lang="es-CR" b="1" dirty="0" smtClean="0"/>
              <a:t>Herramientas</a:t>
            </a:r>
            <a:r>
              <a:rPr lang="es-CR" dirty="0" smtClean="0"/>
              <a:t>:</a:t>
            </a:r>
          </a:p>
          <a:p>
            <a:pPr lvl="1"/>
            <a:r>
              <a:rPr lang="es-CR" dirty="0" smtClean="0"/>
              <a:t>Método de diagramación por precedencia</a:t>
            </a:r>
          </a:p>
          <a:p>
            <a:pPr lvl="1"/>
            <a:r>
              <a:rPr lang="es-CR" dirty="0" smtClean="0"/>
              <a:t>Definición de dependencias</a:t>
            </a:r>
          </a:p>
          <a:p>
            <a:pPr lvl="1"/>
            <a:r>
              <a:rPr lang="es-CR" dirty="0" smtClean="0"/>
              <a:t>Adelantos y Retrasos </a:t>
            </a:r>
            <a:endParaRPr lang="es-C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468313" y="1196975"/>
            <a:ext cx="6707187" cy="1143000"/>
          </a:xfrm>
        </p:spPr>
        <p:txBody>
          <a:bodyPr/>
          <a:lstStyle/>
          <a:p>
            <a:pPr algn="just" eaLnBrk="1" hangingPunct="1"/>
            <a:r>
              <a:rPr lang="en-US" smtClean="0">
                <a:ea typeface="ＭＳ Ｐゴシック" pitchFamily="34" charset="-128"/>
              </a:rPr>
              <a:t>Método de Diagramación por Precedencias </a:t>
            </a:r>
          </a:p>
        </p:txBody>
      </p:sp>
      <p:sp>
        <p:nvSpPr>
          <p:cNvPr id="21507" name="Content Placeholder 2"/>
          <p:cNvSpPr>
            <a:spLocks noGrp="1"/>
          </p:cNvSpPr>
          <p:nvPr>
            <p:ph idx="4294967295"/>
          </p:nvPr>
        </p:nvSpPr>
        <p:spPr/>
        <p:txBody>
          <a:bodyPr/>
          <a:lstStyle/>
          <a:p>
            <a:pPr algn="just" eaLnBrk="1" hangingPunct="1"/>
            <a:r>
              <a:rPr lang="en-US" smtClean="0">
                <a:ea typeface="ＭＳ Ｐゴシック" pitchFamily="34" charset="-128"/>
              </a:rPr>
              <a:t>Es una técnica de diagramación de la red del cronograma en la cual las actividades del cronograma son representadas por cajas o nodos y gráficamente son unidas por una o más relaciones para mostrar la secuencia en la cual las actividades deben ser realizadas.</a:t>
            </a:r>
          </a:p>
        </p:txBody>
      </p:sp>
      <p:pic>
        <p:nvPicPr>
          <p:cNvPr id="94210" name="Picture 2"/>
          <p:cNvPicPr>
            <a:picLocks noChangeAspect="1" noChangeArrowheads="1"/>
          </p:cNvPicPr>
          <p:nvPr/>
        </p:nvPicPr>
        <p:blipFill>
          <a:blip r:embed="rId2" cstate="print"/>
          <a:srcRect/>
          <a:stretch>
            <a:fillRect/>
          </a:stretch>
        </p:blipFill>
        <p:spPr bwMode="auto">
          <a:xfrm>
            <a:off x="3131840" y="5410200"/>
            <a:ext cx="2943225" cy="1447800"/>
          </a:xfrm>
          <a:prstGeom prst="rect">
            <a:avLst/>
          </a:prstGeom>
          <a:noFill/>
          <a:ln w="9525">
            <a:noFill/>
            <a:miter lim="800000"/>
            <a:headEnd/>
            <a:tailEnd/>
          </a:ln>
        </p:spPr>
      </p:pic>
      <p:sp>
        <p:nvSpPr>
          <p:cNvPr id="7" name="6 Rectángulo"/>
          <p:cNvSpPr/>
          <p:nvPr/>
        </p:nvSpPr>
        <p:spPr>
          <a:xfrm>
            <a:off x="6804025" y="6237288"/>
            <a:ext cx="1439863" cy="338137"/>
          </a:xfrm>
          <a:prstGeom prst="rect">
            <a:avLst/>
          </a:prstGeom>
        </p:spPr>
        <p:txBody>
          <a:bodyPr>
            <a:spAutoFit/>
          </a:bodyPr>
          <a:lstStyle/>
          <a:p>
            <a:pPr algn="just">
              <a:defRPr/>
            </a:pPr>
            <a:r>
              <a:rPr lang="es-CR" sz="1600" b="1" dirty="0">
                <a:latin typeface="+mj-lt"/>
                <a:ea typeface="+mj-ea"/>
                <a:cs typeface="+mj-cs"/>
              </a:rPr>
              <a:t>Lledó, 2013)</a:t>
            </a:r>
            <a:endParaRPr lang="es-CR" sz="2800" b="1" dirty="0">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96975"/>
            <a:ext cx="8229600" cy="503833"/>
          </a:xfrm>
        </p:spPr>
        <p:txBody>
          <a:bodyPr/>
          <a:lstStyle/>
          <a:p>
            <a:r>
              <a:rPr lang="es-CR" sz="3600" dirty="0" smtClean="0"/>
              <a:t>Tipos de Dependencias</a:t>
            </a:r>
            <a:endParaRPr lang="es-CR" sz="3600" dirty="0"/>
          </a:p>
        </p:txBody>
      </p:sp>
      <p:pic>
        <p:nvPicPr>
          <p:cNvPr id="99330" name="Picture 2"/>
          <p:cNvPicPr>
            <a:picLocks noChangeAspect="1" noChangeArrowheads="1"/>
          </p:cNvPicPr>
          <p:nvPr/>
        </p:nvPicPr>
        <p:blipFill>
          <a:blip r:embed="rId2" cstate="print"/>
          <a:srcRect/>
          <a:stretch>
            <a:fillRect/>
          </a:stretch>
        </p:blipFill>
        <p:spPr bwMode="auto">
          <a:xfrm>
            <a:off x="611560" y="1772816"/>
            <a:ext cx="7704856" cy="4726508"/>
          </a:xfrm>
          <a:prstGeom prst="rect">
            <a:avLst/>
          </a:prstGeom>
          <a:noFill/>
          <a:ln w="9525">
            <a:noFill/>
            <a:miter lim="800000"/>
            <a:headEnd/>
            <a:tailEnd/>
          </a:ln>
        </p:spPr>
      </p:pic>
      <p:sp>
        <p:nvSpPr>
          <p:cNvPr id="5" name="4 Rectángulo"/>
          <p:cNvSpPr/>
          <p:nvPr/>
        </p:nvSpPr>
        <p:spPr>
          <a:xfrm>
            <a:off x="6804025" y="6475239"/>
            <a:ext cx="1439863" cy="338137"/>
          </a:xfrm>
          <a:prstGeom prst="rect">
            <a:avLst/>
          </a:prstGeom>
        </p:spPr>
        <p:txBody>
          <a:bodyPr>
            <a:spAutoFit/>
          </a:bodyPr>
          <a:lstStyle/>
          <a:p>
            <a:pPr algn="just">
              <a:defRPr/>
            </a:pPr>
            <a:r>
              <a:rPr lang="es-CR" sz="1600" b="1" dirty="0">
                <a:latin typeface="+mj-lt"/>
                <a:ea typeface="+mj-ea"/>
                <a:cs typeface="+mj-cs"/>
              </a:rPr>
              <a:t>Lledó, 2013)</a:t>
            </a:r>
            <a:endParaRPr lang="es-CR" sz="2800" b="1" dirty="0">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pPr eaLnBrk="1" hangingPunct="1"/>
            <a:r>
              <a:rPr lang="en-US" smtClean="0">
                <a:ea typeface="ＭＳ Ｐゴシック" pitchFamily="34" charset="-128"/>
              </a:rPr>
              <a:t>Diagrama de Red</a:t>
            </a:r>
          </a:p>
        </p:txBody>
      </p:sp>
      <p:sp>
        <p:nvSpPr>
          <p:cNvPr id="20483" name="Content Placeholder 2"/>
          <p:cNvSpPr>
            <a:spLocks noGrp="1"/>
          </p:cNvSpPr>
          <p:nvPr>
            <p:ph idx="4294967295"/>
          </p:nvPr>
        </p:nvSpPr>
        <p:spPr/>
        <p:txBody>
          <a:bodyPr/>
          <a:lstStyle/>
          <a:p>
            <a:pPr algn="just" eaLnBrk="1" hangingPunct="1"/>
            <a:r>
              <a:rPr lang="en-US" smtClean="0">
                <a:ea typeface="ＭＳ Ｐゴシック" pitchFamily="34" charset="-128"/>
              </a:rPr>
              <a:t>Un diagrama de red del proyecto es una representación esquemática de las actividades del proyecto y las relaciones lógicas entre ellas, conocidas como dependencias.</a:t>
            </a:r>
          </a:p>
          <a:p>
            <a:pPr eaLnBrk="1" hangingPunct="1">
              <a:buFont typeface="Arial" charset="0"/>
              <a:buNone/>
            </a:pP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Determinación de dependencias </a:t>
            </a:r>
            <a:endParaRPr lang="es-CR" dirty="0"/>
          </a:p>
        </p:txBody>
      </p:sp>
      <p:sp>
        <p:nvSpPr>
          <p:cNvPr id="3" name="2 Marcador de contenido"/>
          <p:cNvSpPr>
            <a:spLocks noGrp="1"/>
          </p:cNvSpPr>
          <p:nvPr>
            <p:ph idx="1"/>
          </p:nvPr>
        </p:nvSpPr>
        <p:spPr/>
        <p:txBody>
          <a:bodyPr/>
          <a:lstStyle/>
          <a:p>
            <a:r>
              <a:rPr lang="es-CR" dirty="0" smtClean="0"/>
              <a:t>Existen distintos tipos de dependencia </a:t>
            </a:r>
          </a:p>
          <a:p>
            <a:pPr lvl="1"/>
            <a:endParaRPr lang="es-CR" dirty="0" smtClean="0"/>
          </a:p>
          <a:p>
            <a:pPr lvl="1"/>
            <a:r>
              <a:rPr lang="es-CR" dirty="0" smtClean="0"/>
              <a:t>Obligatorias  (lógica dura)</a:t>
            </a:r>
          </a:p>
          <a:p>
            <a:pPr lvl="1"/>
            <a:r>
              <a:rPr lang="es-CR" dirty="0" smtClean="0"/>
              <a:t>Discrecionales  (lógica blanda)</a:t>
            </a:r>
          </a:p>
          <a:p>
            <a:pPr lvl="1"/>
            <a:endParaRPr lang="es-CR" dirty="0" smtClean="0"/>
          </a:p>
          <a:p>
            <a:pPr lvl="1"/>
            <a:r>
              <a:rPr lang="es-CR" dirty="0" smtClean="0"/>
              <a:t>Internas </a:t>
            </a:r>
          </a:p>
          <a:p>
            <a:pPr lvl="1"/>
            <a:r>
              <a:rPr lang="es-CR" dirty="0" smtClean="0"/>
              <a:t>Externas </a:t>
            </a:r>
          </a:p>
          <a:p>
            <a:pPr lvl="1"/>
            <a:endParaRPr lang="es-C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0" y="981075"/>
            <a:ext cx="6994525" cy="1143000"/>
          </a:xfrm>
        </p:spPr>
        <p:txBody>
          <a:bodyPr/>
          <a:lstStyle/>
          <a:p>
            <a:pPr eaLnBrk="1" hangingPunct="1"/>
            <a:r>
              <a:rPr lang="en-US" smtClean="0">
                <a:ea typeface="ＭＳ Ｐゴシック" pitchFamily="34" charset="-128"/>
              </a:rPr>
              <a:t>Dependencia Obligatoria</a:t>
            </a:r>
          </a:p>
        </p:txBody>
      </p:sp>
      <p:sp>
        <p:nvSpPr>
          <p:cNvPr id="22531" name="Content Placeholder 2"/>
          <p:cNvSpPr>
            <a:spLocks noGrp="1"/>
          </p:cNvSpPr>
          <p:nvPr>
            <p:ph idx="4294967295"/>
          </p:nvPr>
        </p:nvSpPr>
        <p:spPr/>
        <p:txBody>
          <a:bodyPr/>
          <a:lstStyle/>
          <a:p>
            <a:pPr algn="just" eaLnBrk="1" hangingPunct="1"/>
            <a:r>
              <a:rPr lang="en-US" dirty="0" err="1" smtClean="0">
                <a:ea typeface="ＭＳ Ｐゴシック" pitchFamily="34" charset="-128"/>
              </a:rPr>
              <a:t>Una</a:t>
            </a:r>
            <a:r>
              <a:rPr lang="en-US" dirty="0" smtClean="0">
                <a:ea typeface="ＭＳ Ｐゴシック" pitchFamily="34" charset="-128"/>
              </a:rPr>
              <a:t> </a:t>
            </a:r>
            <a:r>
              <a:rPr lang="en-US" dirty="0" err="1" smtClean="0">
                <a:ea typeface="ＭＳ Ｐゴシック" pitchFamily="34" charset="-128"/>
              </a:rPr>
              <a:t>dependencia</a:t>
            </a:r>
            <a:r>
              <a:rPr lang="en-US" dirty="0" smtClean="0">
                <a:ea typeface="ＭＳ Ｐゴシック" pitchFamily="34" charset="-128"/>
              </a:rPr>
              <a:t> </a:t>
            </a:r>
            <a:r>
              <a:rPr lang="en-US" dirty="0" err="1" smtClean="0">
                <a:ea typeface="ＭＳ Ｐゴシック" pitchFamily="34" charset="-128"/>
              </a:rPr>
              <a:t>obligatoria</a:t>
            </a:r>
            <a:r>
              <a:rPr lang="en-US" dirty="0" smtClean="0">
                <a:ea typeface="ＭＳ Ｐゴシック" pitchFamily="34" charset="-128"/>
              </a:rPr>
              <a:t>, o </a:t>
            </a:r>
            <a:r>
              <a:rPr lang="en-US" dirty="0" err="1" smtClean="0">
                <a:ea typeface="ＭＳ Ｐゴシック" pitchFamily="34" charset="-128"/>
              </a:rPr>
              <a:t>lógica</a:t>
            </a:r>
            <a:r>
              <a:rPr lang="en-US" dirty="0" smtClean="0">
                <a:ea typeface="ＭＳ Ｐゴシック" pitchFamily="34" charset="-128"/>
              </a:rPr>
              <a:t> </a:t>
            </a:r>
            <a:r>
              <a:rPr lang="en-US" dirty="0" err="1" smtClean="0">
                <a:ea typeface="ＭＳ Ｐゴシック" pitchFamily="34" charset="-128"/>
              </a:rPr>
              <a:t>dura</a:t>
            </a:r>
            <a:r>
              <a:rPr lang="en-US" dirty="0" smtClean="0">
                <a:ea typeface="ＭＳ Ｐゴシック" pitchFamily="34" charset="-128"/>
              </a:rPr>
              <a:t> </a:t>
            </a:r>
            <a:r>
              <a:rPr lang="en-US" dirty="0" err="1" smtClean="0">
                <a:ea typeface="ＭＳ Ｐゴシック" pitchFamily="34" charset="-128"/>
              </a:rPr>
              <a:t>es</a:t>
            </a:r>
            <a:r>
              <a:rPr lang="en-US" dirty="0" smtClean="0">
                <a:ea typeface="ＭＳ Ｐゴシック" pitchFamily="34" charset="-128"/>
              </a:rPr>
              <a:t> </a:t>
            </a:r>
            <a:r>
              <a:rPr lang="en-US" dirty="0" err="1" smtClean="0">
                <a:ea typeface="ＭＳ Ｐゴシック" pitchFamily="34" charset="-128"/>
              </a:rPr>
              <a:t>una</a:t>
            </a:r>
            <a:r>
              <a:rPr lang="en-US" dirty="0" smtClean="0">
                <a:ea typeface="ＭＳ Ｐゴシック" pitchFamily="34" charset="-128"/>
              </a:rPr>
              <a:t> </a:t>
            </a:r>
            <a:r>
              <a:rPr lang="en-US" dirty="0" err="1" smtClean="0">
                <a:ea typeface="ＭＳ Ｐゴシック" pitchFamily="34" charset="-128"/>
              </a:rPr>
              <a:t>dependencia</a:t>
            </a:r>
            <a:r>
              <a:rPr lang="en-US" dirty="0" smtClean="0">
                <a:ea typeface="ＭＳ Ｐゴシック" pitchFamily="34" charset="-128"/>
              </a:rPr>
              <a:t> </a:t>
            </a:r>
            <a:r>
              <a:rPr lang="en-US" dirty="0" err="1" smtClean="0">
                <a:ea typeface="ＭＳ Ｐゴシック" pitchFamily="34" charset="-128"/>
              </a:rPr>
              <a:t>que</a:t>
            </a:r>
            <a:r>
              <a:rPr lang="en-US" dirty="0" smtClean="0">
                <a:ea typeface="ＭＳ Ｐゴシック" pitchFamily="34" charset="-128"/>
              </a:rPr>
              <a:t> </a:t>
            </a:r>
            <a:r>
              <a:rPr lang="en-US" dirty="0" err="1" smtClean="0">
                <a:ea typeface="ＭＳ Ｐゴシック" pitchFamily="34" charset="-128"/>
              </a:rPr>
              <a:t>es</a:t>
            </a:r>
            <a:r>
              <a:rPr lang="en-US" dirty="0" smtClean="0">
                <a:ea typeface="ＭＳ Ｐゴシック" pitchFamily="34" charset="-128"/>
              </a:rPr>
              <a:t> </a:t>
            </a:r>
            <a:r>
              <a:rPr lang="en-US" dirty="0" err="1" smtClean="0">
                <a:ea typeface="ＭＳ Ｐゴシック" pitchFamily="34" charset="-128"/>
              </a:rPr>
              <a:t>inherente</a:t>
            </a:r>
            <a:r>
              <a:rPr lang="en-US" dirty="0" smtClean="0">
                <a:ea typeface="ＭＳ Ｐゴシック" pitchFamily="34" charset="-128"/>
              </a:rPr>
              <a:t> a la </a:t>
            </a:r>
            <a:r>
              <a:rPr lang="en-US" dirty="0" err="1" smtClean="0">
                <a:ea typeface="ＭＳ Ｐゴシック" pitchFamily="34" charset="-128"/>
              </a:rPr>
              <a:t>naturaleza</a:t>
            </a:r>
            <a:r>
              <a:rPr lang="en-US" dirty="0" smtClean="0">
                <a:ea typeface="ＭＳ Ｐゴシック" pitchFamily="34" charset="-128"/>
              </a:rPr>
              <a:t> del </a:t>
            </a:r>
            <a:r>
              <a:rPr lang="en-US" dirty="0" err="1" smtClean="0">
                <a:ea typeface="ＭＳ Ｐゴシック" pitchFamily="34" charset="-128"/>
              </a:rPr>
              <a:t>trabajo</a:t>
            </a:r>
            <a:r>
              <a:rPr lang="en-US" dirty="0" smtClean="0">
                <a:ea typeface="ＭＳ Ｐゴシック" pitchFamily="34" charset="-128"/>
              </a:rPr>
              <a:t> a </a:t>
            </a:r>
            <a:r>
              <a:rPr lang="en-US" dirty="0" err="1" smtClean="0">
                <a:ea typeface="ＭＳ Ｐゴシック" pitchFamily="34" charset="-128"/>
              </a:rPr>
              <a:t>realizar</a:t>
            </a:r>
            <a:r>
              <a:rPr lang="en-US" dirty="0" smtClean="0">
                <a:ea typeface="ＭＳ Ｐゴシック" pitchFamily="34" charset="-128"/>
              </a:rPr>
              <a:t> o </a:t>
            </a:r>
            <a:r>
              <a:rPr lang="en-US" dirty="0" err="1" smtClean="0">
                <a:ea typeface="ＭＳ Ｐゴシック" pitchFamily="34" charset="-128"/>
              </a:rPr>
              <a:t>requerido</a:t>
            </a:r>
            <a:r>
              <a:rPr lang="en-US" dirty="0" smtClean="0">
                <a:ea typeface="ＭＳ Ｐゴシック" pitchFamily="34" charset="-128"/>
              </a:rPr>
              <a:t> </a:t>
            </a:r>
            <a:r>
              <a:rPr lang="en-US" dirty="0" err="1" smtClean="0">
                <a:ea typeface="ＭＳ Ｐゴシック" pitchFamily="34" charset="-128"/>
              </a:rPr>
              <a:t>por</a:t>
            </a:r>
            <a:r>
              <a:rPr lang="en-US" dirty="0" smtClean="0">
                <a:ea typeface="ＭＳ Ｐゴシック" pitchFamily="34" charset="-128"/>
              </a:rPr>
              <a:t> el </a:t>
            </a:r>
            <a:r>
              <a:rPr lang="en-US" dirty="0" err="1" smtClean="0">
                <a:ea typeface="ＭＳ Ｐゴシック" pitchFamily="34" charset="-128"/>
              </a:rPr>
              <a:t>contrato</a:t>
            </a:r>
            <a:r>
              <a:rPr lang="en-US" dirty="0" smtClean="0">
                <a:ea typeface="ＭＳ Ｐゴシック" pitchFamily="34" charset="-128"/>
              </a:rPr>
              <a:t>.</a:t>
            </a:r>
          </a:p>
          <a:p>
            <a:pPr eaLnBrk="1" hangingPunct="1"/>
            <a:endParaRPr lang="en-US" dirty="0" smtClean="0">
              <a:ea typeface="ＭＳ Ｐゴシック" pitchFamily="34" charset="-128"/>
            </a:endParaRPr>
          </a:p>
        </p:txBody>
      </p:sp>
      <p:pic>
        <p:nvPicPr>
          <p:cNvPr id="95234" name="Picture 2"/>
          <p:cNvPicPr>
            <a:picLocks noChangeAspect="1" noChangeArrowheads="1"/>
          </p:cNvPicPr>
          <p:nvPr/>
        </p:nvPicPr>
        <p:blipFill>
          <a:blip r:embed="rId2" cstate="print"/>
          <a:srcRect/>
          <a:stretch>
            <a:fillRect/>
          </a:stretch>
        </p:blipFill>
        <p:spPr bwMode="auto">
          <a:xfrm>
            <a:off x="1043608" y="4509120"/>
            <a:ext cx="7085151" cy="1224136"/>
          </a:xfrm>
          <a:prstGeom prst="rect">
            <a:avLst/>
          </a:prstGeom>
          <a:noFill/>
          <a:ln w="9525">
            <a:noFill/>
            <a:miter lim="800000"/>
            <a:headEnd/>
            <a:tailEnd/>
          </a:ln>
        </p:spPr>
      </p:pic>
      <p:sp>
        <p:nvSpPr>
          <p:cNvPr id="7" name="6 Rectángulo"/>
          <p:cNvSpPr/>
          <p:nvPr/>
        </p:nvSpPr>
        <p:spPr>
          <a:xfrm>
            <a:off x="6804025" y="6237288"/>
            <a:ext cx="1439863" cy="338137"/>
          </a:xfrm>
          <a:prstGeom prst="rect">
            <a:avLst/>
          </a:prstGeom>
        </p:spPr>
        <p:txBody>
          <a:bodyPr>
            <a:spAutoFit/>
          </a:bodyPr>
          <a:lstStyle/>
          <a:p>
            <a:pPr algn="just">
              <a:defRPr/>
            </a:pPr>
            <a:r>
              <a:rPr lang="es-CR" sz="1600" b="1" dirty="0">
                <a:latin typeface="+mj-lt"/>
                <a:ea typeface="+mj-ea"/>
                <a:cs typeface="+mj-cs"/>
              </a:rPr>
              <a:t>Lledó, 2013)</a:t>
            </a:r>
            <a:endParaRPr lang="es-CR" sz="2800" b="1" dirty="0">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a:xfrm>
            <a:off x="0" y="1125538"/>
            <a:ext cx="6851650" cy="1143000"/>
          </a:xfrm>
        </p:spPr>
        <p:txBody>
          <a:bodyPr/>
          <a:lstStyle/>
          <a:p>
            <a:pPr eaLnBrk="1" hangingPunct="1"/>
            <a:r>
              <a:rPr lang="es-CR" smtClean="0">
                <a:ea typeface="ＭＳ Ｐゴシック" pitchFamily="34" charset="-128"/>
              </a:rPr>
              <a:t>Proceso de Gestión del Tiempo</a:t>
            </a:r>
          </a:p>
        </p:txBody>
      </p:sp>
      <p:sp>
        <p:nvSpPr>
          <p:cNvPr id="15364" name="Rectangle 3"/>
          <p:cNvSpPr>
            <a:spLocks noGrp="1" noChangeArrowheads="1"/>
          </p:cNvSpPr>
          <p:nvPr>
            <p:ph type="body" idx="4294967295"/>
          </p:nvPr>
        </p:nvSpPr>
        <p:spPr/>
        <p:txBody>
          <a:bodyPr/>
          <a:lstStyle/>
          <a:p>
            <a:pPr algn="just" eaLnBrk="1" hangingPunct="1"/>
            <a:r>
              <a:rPr lang="es-CR" smtClean="0">
                <a:ea typeface="ＭＳ Ｐゴシック" pitchFamily="34" charset="-128"/>
              </a:rPr>
              <a:t>El proceso de gestión del tiempo incluye los procesos requeridos para definir cuanto tiempo tomará el proyecto y para lograr ejecutarlo en ese tiempo</a:t>
            </a:r>
          </a:p>
          <a:p>
            <a:pPr eaLnBrk="1" hangingPunct="1"/>
            <a:endParaRPr lang="es-CR" smtClean="0">
              <a:ea typeface="ＭＳ Ｐゴシック"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14288" y="981075"/>
            <a:ext cx="6994525" cy="1143000"/>
          </a:xfrm>
        </p:spPr>
        <p:txBody>
          <a:bodyPr/>
          <a:lstStyle/>
          <a:p>
            <a:pPr eaLnBrk="1" hangingPunct="1"/>
            <a:r>
              <a:rPr lang="en-US" smtClean="0">
                <a:ea typeface="ＭＳ Ｐゴシック" pitchFamily="34" charset="-128"/>
              </a:rPr>
              <a:t>Dependencia Discrecional</a:t>
            </a:r>
          </a:p>
        </p:txBody>
      </p:sp>
      <p:sp>
        <p:nvSpPr>
          <p:cNvPr id="23555" name="Content Placeholder 2"/>
          <p:cNvSpPr>
            <a:spLocks noGrp="1"/>
          </p:cNvSpPr>
          <p:nvPr>
            <p:ph idx="4294967295"/>
          </p:nvPr>
        </p:nvSpPr>
        <p:spPr/>
        <p:txBody>
          <a:bodyPr/>
          <a:lstStyle/>
          <a:p>
            <a:pPr algn="just" eaLnBrk="1" hangingPunct="1"/>
            <a:r>
              <a:rPr lang="en-US" smtClean="0">
                <a:ea typeface="ＭＳ Ｐゴシック" pitchFamily="34" charset="-128"/>
              </a:rPr>
              <a:t>Una dependencia discrecional (también conocida como preferida o preferencial o lógica suave) es una dependencia determinada por el equipo de proyecto, que puede cambiarse si es necesario.</a:t>
            </a:r>
          </a:p>
        </p:txBody>
      </p:sp>
      <p:pic>
        <p:nvPicPr>
          <p:cNvPr id="96258" name="Picture 2"/>
          <p:cNvPicPr>
            <a:picLocks noChangeAspect="1" noChangeArrowheads="1"/>
          </p:cNvPicPr>
          <p:nvPr/>
        </p:nvPicPr>
        <p:blipFill>
          <a:blip r:embed="rId2" cstate="print"/>
          <a:srcRect/>
          <a:stretch>
            <a:fillRect/>
          </a:stretch>
        </p:blipFill>
        <p:spPr bwMode="auto">
          <a:xfrm>
            <a:off x="1115616" y="4941168"/>
            <a:ext cx="6578531" cy="1368152"/>
          </a:xfrm>
          <a:prstGeom prst="rect">
            <a:avLst/>
          </a:prstGeom>
          <a:noFill/>
          <a:ln w="9525">
            <a:noFill/>
            <a:miter lim="800000"/>
            <a:headEnd/>
            <a:tailEnd/>
          </a:ln>
        </p:spPr>
      </p:pic>
      <p:sp>
        <p:nvSpPr>
          <p:cNvPr id="7" name="6 Rectángulo"/>
          <p:cNvSpPr/>
          <p:nvPr/>
        </p:nvSpPr>
        <p:spPr>
          <a:xfrm>
            <a:off x="6804025" y="6237288"/>
            <a:ext cx="1439863" cy="338137"/>
          </a:xfrm>
          <a:prstGeom prst="rect">
            <a:avLst/>
          </a:prstGeom>
        </p:spPr>
        <p:txBody>
          <a:bodyPr>
            <a:spAutoFit/>
          </a:bodyPr>
          <a:lstStyle/>
          <a:p>
            <a:pPr algn="just">
              <a:defRPr/>
            </a:pPr>
            <a:r>
              <a:rPr lang="es-CR" sz="1600" b="1" dirty="0">
                <a:latin typeface="+mj-lt"/>
                <a:ea typeface="+mj-ea"/>
                <a:cs typeface="+mj-cs"/>
              </a:rPr>
              <a:t>Lledó, 2013)</a:t>
            </a:r>
            <a:endParaRPr lang="es-CR" sz="2800" b="1" dirty="0">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a:lstStyle/>
          <a:p>
            <a:pPr eaLnBrk="1" hangingPunct="1"/>
            <a:r>
              <a:rPr lang="en-US" smtClean="0">
                <a:ea typeface="ＭＳ Ｐゴシック" pitchFamily="34" charset="-128"/>
              </a:rPr>
              <a:t>Dependencia Externa</a:t>
            </a:r>
          </a:p>
        </p:txBody>
      </p:sp>
      <p:sp>
        <p:nvSpPr>
          <p:cNvPr id="24579" name="Content Placeholder 2"/>
          <p:cNvSpPr>
            <a:spLocks noGrp="1"/>
          </p:cNvSpPr>
          <p:nvPr>
            <p:ph idx="4294967295"/>
          </p:nvPr>
        </p:nvSpPr>
        <p:spPr/>
        <p:txBody>
          <a:bodyPr/>
          <a:lstStyle/>
          <a:p>
            <a:pPr algn="just" eaLnBrk="1" hangingPunct="1"/>
            <a:r>
              <a:rPr lang="en-US" smtClean="0">
                <a:ea typeface="ＭＳ Ｐゴシック" pitchFamily="34" charset="-128"/>
              </a:rPr>
              <a:t>Una dependencia externa es una dependencia basada en las necesidades o deseos de una parte externa al proyecto, por ejemplo el gobierno o un suplidor.</a:t>
            </a:r>
          </a:p>
        </p:txBody>
      </p:sp>
      <p:pic>
        <p:nvPicPr>
          <p:cNvPr id="97282" name="Picture 2"/>
          <p:cNvPicPr>
            <a:picLocks noChangeAspect="1" noChangeArrowheads="1"/>
          </p:cNvPicPr>
          <p:nvPr/>
        </p:nvPicPr>
        <p:blipFill>
          <a:blip r:embed="rId2" cstate="print"/>
          <a:srcRect/>
          <a:stretch>
            <a:fillRect/>
          </a:stretch>
        </p:blipFill>
        <p:spPr bwMode="auto">
          <a:xfrm>
            <a:off x="1187624" y="4581128"/>
            <a:ext cx="6840760" cy="1296144"/>
          </a:xfrm>
          <a:prstGeom prst="rect">
            <a:avLst/>
          </a:prstGeom>
          <a:noFill/>
          <a:ln w="9525">
            <a:noFill/>
            <a:miter lim="800000"/>
            <a:headEnd/>
            <a:tailEnd/>
          </a:ln>
        </p:spPr>
      </p:pic>
      <p:sp>
        <p:nvSpPr>
          <p:cNvPr id="7" name="6 Rectángulo"/>
          <p:cNvSpPr/>
          <p:nvPr/>
        </p:nvSpPr>
        <p:spPr>
          <a:xfrm>
            <a:off x="6804025" y="6237288"/>
            <a:ext cx="1439863" cy="338137"/>
          </a:xfrm>
          <a:prstGeom prst="rect">
            <a:avLst/>
          </a:prstGeom>
        </p:spPr>
        <p:txBody>
          <a:bodyPr>
            <a:spAutoFit/>
          </a:bodyPr>
          <a:lstStyle/>
          <a:p>
            <a:pPr algn="just">
              <a:defRPr/>
            </a:pPr>
            <a:r>
              <a:rPr lang="es-CR" sz="1600" b="1" dirty="0">
                <a:latin typeface="+mj-lt"/>
                <a:ea typeface="+mj-ea"/>
                <a:cs typeface="+mj-cs"/>
              </a:rPr>
              <a:t>Lledó, 2013)</a:t>
            </a:r>
            <a:endParaRPr lang="es-CR" sz="2800" b="1" dirty="0">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s-CR" smtClean="0">
                <a:ea typeface="ＭＳ Ｐゴシック" pitchFamily="34" charset="-128"/>
              </a:rPr>
              <a:t>Dependencia Interna</a:t>
            </a:r>
          </a:p>
        </p:txBody>
      </p:sp>
      <p:sp>
        <p:nvSpPr>
          <p:cNvPr id="8" name="7 Marcador de contenido"/>
          <p:cNvSpPr>
            <a:spLocks noGrp="1"/>
          </p:cNvSpPr>
          <p:nvPr>
            <p:ph idx="1"/>
          </p:nvPr>
        </p:nvSpPr>
        <p:spPr/>
        <p:txBody>
          <a:bodyPr/>
          <a:lstStyle/>
          <a:p>
            <a:r>
              <a:rPr lang="es-CR" dirty="0" smtClean="0"/>
              <a:t>Implican una relación de precedencia entre actividades y por regla general están bajo control del equipo de proyecto.</a:t>
            </a:r>
            <a:endParaRPr lang="es-CR" dirty="0"/>
          </a:p>
        </p:txBody>
      </p:sp>
      <p:pic>
        <p:nvPicPr>
          <p:cNvPr id="98306" name="Picture 2"/>
          <p:cNvPicPr>
            <a:picLocks noChangeAspect="1" noChangeArrowheads="1"/>
          </p:cNvPicPr>
          <p:nvPr/>
        </p:nvPicPr>
        <p:blipFill>
          <a:blip r:embed="rId2" cstate="print"/>
          <a:srcRect/>
          <a:stretch>
            <a:fillRect/>
          </a:stretch>
        </p:blipFill>
        <p:spPr bwMode="auto">
          <a:xfrm>
            <a:off x="395536" y="4149080"/>
            <a:ext cx="8062072" cy="1440160"/>
          </a:xfrm>
          <a:prstGeom prst="rect">
            <a:avLst/>
          </a:prstGeom>
          <a:noFill/>
          <a:ln w="9525">
            <a:noFill/>
            <a:miter lim="800000"/>
            <a:headEnd/>
            <a:tailEnd/>
          </a:ln>
        </p:spPr>
      </p:pic>
      <p:sp>
        <p:nvSpPr>
          <p:cNvPr id="7" name="6 CuadroTexto"/>
          <p:cNvSpPr txBox="1"/>
          <p:nvPr/>
        </p:nvSpPr>
        <p:spPr>
          <a:xfrm>
            <a:off x="683568" y="3429000"/>
            <a:ext cx="7344816" cy="923330"/>
          </a:xfrm>
          <a:prstGeom prst="rect">
            <a:avLst/>
          </a:prstGeom>
          <a:gradFill flip="none" rotWithShape="1">
            <a:gsLst>
              <a:gs pos="0">
                <a:srgbClr val="03D4A8"/>
              </a:gs>
              <a:gs pos="25000">
                <a:srgbClr val="21D6E0"/>
              </a:gs>
              <a:gs pos="75000">
                <a:srgbClr val="0087E6"/>
              </a:gs>
              <a:gs pos="100000">
                <a:srgbClr val="005CBF"/>
              </a:gs>
            </a:gsLst>
            <a:lin ang="5400000" scaled="1"/>
            <a:tileRect/>
          </a:gradFill>
          <a:effectLst>
            <a:innerShdw blurRad="63500" dist="50800" dir="13500000">
              <a:prstClr val="black">
                <a:alpha val="50000"/>
              </a:prstClr>
            </a:innerShdw>
          </a:effectLst>
          <a:scene3d>
            <a:camera prst="orthographicFront">
              <a:rot lat="0" lon="0" rev="600000"/>
            </a:camera>
            <a:lightRig rig="threePt" dir="t"/>
          </a:scene3d>
          <a:sp3d>
            <a:bevelT/>
            <a:bevelB/>
          </a:sp3d>
        </p:spPr>
        <p:txBody>
          <a:bodyPr wrap="square" rtlCol="0">
            <a:spAutoFit/>
          </a:bodyPr>
          <a:lstStyle/>
          <a:p>
            <a:r>
              <a:rPr lang="es-CR" i="1" dirty="0"/>
              <a:t>Los cuatro tipos de dependencias son: obligatorias externas, obligatorias internas, discrecionales externas y discrecionales internas </a:t>
            </a:r>
            <a:r>
              <a:rPr lang="es-CR" i="1" dirty="0" smtClean="0"/>
              <a:t> - pregunta de examen!</a:t>
            </a:r>
            <a:endParaRPr lang="es-CR" dirty="0"/>
          </a:p>
        </p:txBody>
      </p:sp>
      <p:sp>
        <p:nvSpPr>
          <p:cNvPr id="10" name="9 Rectángulo"/>
          <p:cNvSpPr/>
          <p:nvPr/>
        </p:nvSpPr>
        <p:spPr>
          <a:xfrm>
            <a:off x="6804025" y="6237288"/>
            <a:ext cx="1439863" cy="338137"/>
          </a:xfrm>
          <a:prstGeom prst="rect">
            <a:avLst/>
          </a:prstGeom>
        </p:spPr>
        <p:txBody>
          <a:bodyPr>
            <a:spAutoFit/>
          </a:bodyPr>
          <a:lstStyle/>
          <a:p>
            <a:pPr algn="just">
              <a:defRPr/>
            </a:pPr>
            <a:r>
              <a:rPr lang="es-CR" sz="1600" b="1" dirty="0">
                <a:latin typeface="+mj-lt"/>
                <a:ea typeface="+mj-ea"/>
                <a:cs typeface="+mj-cs"/>
              </a:rPr>
              <a:t>Lledó, 2013)</a:t>
            </a:r>
            <a:endParaRPr lang="es-CR" sz="2800" b="1"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p:txBody>
          <a:bodyPr/>
          <a:lstStyle/>
          <a:p>
            <a:pPr eaLnBrk="1" hangingPunct="1"/>
            <a:r>
              <a:rPr lang="en-US" smtClean="0">
                <a:ea typeface="ＭＳ Ｐゴシック" pitchFamily="34" charset="-128"/>
              </a:rPr>
              <a:t>Ruta Crítica</a:t>
            </a:r>
          </a:p>
        </p:txBody>
      </p:sp>
      <p:sp>
        <p:nvSpPr>
          <p:cNvPr id="25603" name="Content Placeholder 2"/>
          <p:cNvSpPr>
            <a:spLocks noGrp="1"/>
          </p:cNvSpPr>
          <p:nvPr>
            <p:ph idx="4294967295"/>
          </p:nvPr>
        </p:nvSpPr>
        <p:spPr/>
        <p:txBody>
          <a:bodyPr/>
          <a:lstStyle/>
          <a:p>
            <a:pPr algn="just" eaLnBrk="1" hangingPunct="1"/>
            <a:r>
              <a:rPr lang="en-US" smtClean="0">
                <a:ea typeface="ＭＳ Ｐゴシック" pitchFamily="34" charset="-128"/>
              </a:rPr>
              <a:t>Es la secuencia de actividades que determina la duración del proyecto; el camino más largo a través del proyecto.</a:t>
            </a:r>
          </a:p>
          <a:p>
            <a:pPr eaLnBrk="1" hangingPunct="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a:lstStyle/>
          <a:p>
            <a:pPr eaLnBrk="1" hangingPunct="1"/>
            <a:r>
              <a:rPr lang="en-US" smtClean="0">
                <a:ea typeface="ＭＳ Ｐゴシック" pitchFamily="34" charset="-128"/>
              </a:rPr>
              <a:t>Holgura Total </a:t>
            </a:r>
          </a:p>
        </p:txBody>
      </p:sp>
      <p:sp>
        <p:nvSpPr>
          <p:cNvPr id="26627" name="Content Placeholder 2"/>
          <p:cNvSpPr>
            <a:spLocks noGrp="1"/>
          </p:cNvSpPr>
          <p:nvPr>
            <p:ph idx="4294967295"/>
          </p:nvPr>
        </p:nvSpPr>
        <p:spPr/>
        <p:txBody>
          <a:bodyPr/>
          <a:lstStyle/>
          <a:p>
            <a:pPr algn="just" eaLnBrk="1" hangingPunct="1"/>
            <a:r>
              <a:rPr lang="en-US" smtClean="0">
                <a:ea typeface="ＭＳ Ｐゴシック" pitchFamily="34" charset="-128"/>
              </a:rPr>
              <a:t>Es la cantidad total de tiempo que una actividad del cronograma puede retrasarse de su fecha de inicio temprano sin retrasar la fecha de finalización del proyecto, o violar una restricción del cronograma. </a:t>
            </a:r>
          </a:p>
          <a:p>
            <a:pPr eaLnBrk="1" hangingPunct="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en-US" smtClean="0">
                <a:ea typeface="ＭＳ Ｐゴシック" pitchFamily="34" charset="-128"/>
              </a:rPr>
              <a:t>Holgura Libre</a:t>
            </a:r>
          </a:p>
        </p:txBody>
      </p:sp>
      <p:sp>
        <p:nvSpPr>
          <p:cNvPr id="27651" name="Content Placeholder 2"/>
          <p:cNvSpPr>
            <a:spLocks noGrp="1"/>
          </p:cNvSpPr>
          <p:nvPr>
            <p:ph idx="4294967295"/>
          </p:nvPr>
        </p:nvSpPr>
        <p:spPr/>
        <p:txBody>
          <a:bodyPr/>
          <a:lstStyle/>
          <a:p>
            <a:pPr algn="just" eaLnBrk="1" hangingPunct="1"/>
            <a:r>
              <a:rPr lang="en-US" smtClean="0">
                <a:ea typeface="ＭＳ Ｐゴシック" pitchFamily="34" charset="-128"/>
              </a:rPr>
              <a:t>Es la cantidad de tiempo que una actividad del cronograma puede ser retrasada sin retrasar la fecha de inicio temprano de cualquier actividad sucesora en el cronograma.</a:t>
            </a:r>
          </a:p>
          <a:p>
            <a:pPr eaLnBrk="1" hangingPunct="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pPr eaLnBrk="1" hangingPunct="1"/>
            <a:r>
              <a:rPr lang="en-US" smtClean="0">
                <a:ea typeface="ＭＳ Ｐゴシック" pitchFamily="34" charset="-128"/>
              </a:rPr>
              <a:t>Holgura de proyecto</a:t>
            </a:r>
          </a:p>
        </p:txBody>
      </p:sp>
      <p:sp>
        <p:nvSpPr>
          <p:cNvPr id="28675" name="Content Placeholder 2"/>
          <p:cNvSpPr>
            <a:spLocks noGrp="1"/>
          </p:cNvSpPr>
          <p:nvPr>
            <p:ph idx="4294967295"/>
          </p:nvPr>
        </p:nvSpPr>
        <p:spPr/>
        <p:txBody>
          <a:bodyPr/>
          <a:lstStyle/>
          <a:p>
            <a:pPr algn="just" eaLnBrk="1" hangingPunct="1"/>
            <a:r>
              <a:rPr lang="en-US" smtClean="0">
                <a:ea typeface="ＭＳ Ｐゴシック" pitchFamily="34" charset="-128"/>
              </a:rPr>
              <a:t>Es la cantidad de tiempo que un proyecto puede retrasarse sin retrasar la fecha de finalización externamente impuesta y requerida por el cliente o administración superior, o previamente comprometida por el director de proyecto.</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pPr eaLnBrk="1" hangingPunct="1"/>
            <a:r>
              <a:rPr lang="en-US" smtClean="0">
                <a:ea typeface="ＭＳ Ｐゴシック" pitchFamily="34" charset="-128"/>
              </a:rPr>
              <a:t>Adelantos</a:t>
            </a:r>
          </a:p>
        </p:txBody>
      </p:sp>
      <p:sp>
        <p:nvSpPr>
          <p:cNvPr id="35843" name="Content Placeholder 2"/>
          <p:cNvSpPr>
            <a:spLocks noGrp="1"/>
          </p:cNvSpPr>
          <p:nvPr>
            <p:ph idx="4294967295"/>
          </p:nvPr>
        </p:nvSpPr>
        <p:spPr/>
        <p:txBody>
          <a:bodyPr/>
          <a:lstStyle/>
          <a:p>
            <a:pPr algn="just" eaLnBrk="1" hangingPunct="1"/>
            <a:r>
              <a:rPr lang="en-US" smtClean="0">
                <a:ea typeface="ＭＳ Ｐゴシック" pitchFamily="34" charset="-128"/>
              </a:rPr>
              <a:t>Se refiere a una modificación en la relación lógica que permite un inicio más temprano de la actividad sucesora.</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pic>
        <p:nvPicPr>
          <p:cNvPr id="101378" name="Picture 2"/>
          <p:cNvPicPr>
            <a:picLocks noChangeAspect="1" noChangeArrowheads="1"/>
          </p:cNvPicPr>
          <p:nvPr/>
        </p:nvPicPr>
        <p:blipFill>
          <a:blip r:embed="rId2" cstate="print"/>
          <a:srcRect/>
          <a:stretch>
            <a:fillRect/>
          </a:stretch>
        </p:blipFill>
        <p:spPr bwMode="auto">
          <a:xfrm>
            <a:off x="611560" y="4221088"/>
            <a:ext cx="7937245" cy="1800200"/>
          </a:xfrm>
          <a:prstGeom prst="rect">
            <a:avLst/>
          </a:prstGeom>
          <a:noFill/>
          <a:ln w="9525">
            <a:noFill/>
            <a:miter lim="800000"/>
            <a:headEnd/>
            <a:tailEnd/>
          </a:ln>
        </p:spPr>
      </p:pic>
      <p:sp>
        <p:nvSpPr>
          <p:cNvPr id="7" name="6 Rectángulo"/>
          <p:cNvSpPr/>
          <p:nvPr/>
        </p:nvSpPr>
        <p:spPr>
          <a:xfrm>
            <a:off x="6804025" y="6237288"/>
            <a:ext cx="1439863" cy="338137"/>
          </a:xfrm>
          <a:prstGeom prst="rect">
            <a:avLst/>
          </a:prstGeom>
        </p:spPr>
        <p:txBody>
          <a:bodyPr>
            <a:spAutoFit/>
          </a:bodyPr>
          <a:lstStyle/>
          <a:p>
            <a:pPr algn="just">
              <a:defRPr/>
            </a:pPr>
            <a:r>
              <a:rPr lang="es-CR" sz="1600" b="1" dirty="0">
                <a:latin typeface="+mj-lt"/>
                <a:ea typeface="+mj-ea"/>
                <a:cs typeface="+mj-cs"/>
              </a:rPr>
              <a:t>Lledó, 2013)</a:t>
            </a:r>
            <a:endParaRPr lang="es-CR" sz="2800" b="1" dirty="0">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p:txBody>
          <a:bodyPr/>
          <a:lstStyle/>
          <a:p>
            <a:pPr eaLnBrk="1" hangingPunct="1"/>
            <a:r>
              <a:rPr lang="en-US" smtClean="0">
                <a:ea typeface="ＭＳ Ｐゴシック" pitchFamily="34" charset="-128"/>
              </a:rPr>
              <a:t>Retraso</a:t>
            </a:r>
          </a:p>
        </p:txBody>
      </p:sp>
      <p:sp>
        <p:nvSpPr>
          <p:cNvPr id="36867" name="Content Placeholder 2"/>
          <p:cNvSpPr>
            <a:spLocks noGrp="1"/>
          </p:cNvSpPr>
          <p:nvPr>
            <p:ph idx="4294967295"/>
          </p:nvPr>
        </p:nvSpPr>
        <p:spPr/>
        <p:txBody>
          <a:bodyPr/>
          <a:lstStyle/>
          <a:p>
            <a:pPr algn="just" eaLnBrk="1" hangingPunct="1"/>
            <a:r>
              <a:rPr lang="en-US" smtClean="0">
                <a:ea typeface="ＭＳ Ｐゴシック" pitchFamily="34" charset="-128"/>
              </a:rPr>
              <a:t>Se refiere a una modificación en la relación lógica que ocasiona un retraso de la actividad sucesora.</a:t>
            </a:r>
          </a:p>
          <a:p>
            <a:pPr eaLnBrk="1" hangingPunct="1"/>
            <a:endParaRPr lang="en-US" smtClean="0">
              <a:ea typeface="ＭＳ Ｐゴシック" pitchFamily="34" charset="-128"/>
            </a:endParaRPr>
          </a:p>
        </p:txBody>
      </p:sp>
      <p:pic>
        <p:nvPicPr>
          <p:cNvPr id="102402" name="Picture 2"/>
          <p:cNvPicPr>
            <a:picLocks noChangeAspect="1" noChangeArrowheads="1"/>
          </p:cNvPicPr>
          <p:nvPr/>
        </p:nvPicPr>
        <p:blipFill>
          <a:blip r:embed="rId2" cstate="print"/>
          <a:srcRect/>
          <a:stretch>
            <a:fillRect/>
          </a:stretch>
        </p:blipFill>
        <p:spPr bwMode="auto">
          <a:xfrm>
            <a:off x="539552" y="4077072"/>
            <a:ext cx="8081749" cy="1800200"/>
          </a:xfrm>
          <a:prstGeom prst="rect">
            <a:avLst/>
          </a:prstGeom>
          <a:noFill/>
          <a:ln w="9525">
            <a:noFill/>
            <a:miter lim="800000"/>
            <a:headEnd/>
            <a:tailEnd/>
          </a:ln>
        </p:spPr>
      </p:pic>
      <p:sp>
        <p:nvSpPr>
          <p:cNvPr id="7" name="6 Rectángulo"/>
          <p:cNvSpPr/>
          <p:nvPr/>
        </p:nvSpPr>
        <p:spPr>
          <a:xfrm>
            <a:off x="6804025" y="6237288"/>
            <a:ext cx="1439863" cy="338137"/>
          </a:xfrm>
          <a:prstGeom prst="rect">
            <a:avLst/>
          </a:prstGeom>
        </p:spPr>
        <p:txBody>
          <a:bodyPr>
            <a:spAutoFit/>
          </a:bodyPr>
          <a:lstStyle/>
          <a:p>
            <a:pPr algn="just">
              <a:defRPr/>
            </a:pPr>
            <a:r>
              <a:rPr lang="es-CR" sz="1600" b="1" dirty="0">
                <a:latin typeface="+mj-lt"/>
                <a:ea typeface="+mj-ea"/>
                <a:cs typeface="+mj-cs"/>
              </a:rPr>
              <a:t>Lledó, 2013)</a:t>
            </a:r>
            <a:endParaRPr lang="es-CR" sz="2800" b="1" dirty="0">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txBox="1">
            <a:spLocks/>
          </p:cNvSpPr>
          <p:nvPr/>
        </p:nvSpPr>
        <p:spPr bwMode="auto">
          <a:xfrm>
            <a:off x="539750" y="601663"/>
            <a:ext cx="7269163" cy="1143000"/>
          </a:xfrm>
          <a:prstGeom prst="rect">
            <a:avLst/>
          </a:prstGeom>
          <a:noFill/>
          <a:ln w="9525">
            <a:noFill/>
            <a:miter lim="800000"/>
            <a:headEnd/>
            <a:tailEnd/>
          </a:ln>
        </p:spPr>
        <p:txBody>
          <a:bodyPr anchor="ctr"/>
          <a:lstStyle/>
          <a:p>
            <a:endParaRPr lang="es-CR" sz="3500" b="1">
              <a:latin typeface="Calibri" pitchFamily="34" charset="0"/>
            </a:endParaRPr>
          </a:p>
          <a:p>
            <a:endParaRPr lang="es-CR" sz="3500" b="1">
              <a:latin typeface="Calibri" pitchFamily="34" charset="0"/>
            </a:endParaRPr>
          </a:p>
          <a:p>
            <a:r>
              <a:rPr lang="en-US" sz="2400" b="1">
                <a:latin typeface="Calibri" pitchFamily="34" charset="0"/>
              </a:rPr>
              <a:t>Método de la Ruta Crítica</a:t>
            </a:r>
            <a:br>
              <a:rPr lang="en-US" sz="2400" b="1">
                <a:latin typeface="Calibri" pitchFamily="34" charset="0"/>
              </a:rPr>
            </a:br>
            <a:endParaRPr lang="en-US" sz="2400" b="1">
              <a:latin typeface="Calibri" pitchFamily="34" charset="0"/>
            </a:endParaRPr>
          </a:p>
        </p:txBody>
      </p:sp>
      <p:pic>
        <p:nvPicPr>
          <p:cNvPr id="33795" name="Picture 2"/>
          <p:cNvPicPr>
            <a:picLocks noChangeAspect="1" noChangeArrowheads="1"/>
          </p:cNvPicPr>
          <p:nvPr/>
        </p:nvPicPr>
        <p:blipFill>
          <a:blip r:embed="rId2" cstate="print"/>
          <a:srcRect/>
          <a:stretch>
            <a:fillRect/>
          </a:stretch>
        </p:blipFill>
        <p:spPr bwMode="auto">
          <a:xfrm>
            <a:off x="468313" y="1844675"/>
            <a:ext cx="8064500" cy="423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p:txBody>
          <a:bodyPr/>
          <a:lstStyle/>
          <a:p>
            <a:r>
              <a:rPr lang="es-CR" smtClean="0">
                <a:ea typeface="ＭＳ Ｐゴシック" pitchFamily="34" charset="-128"/>
              </a:rPr>
              <a:t>Procesos de la gestión del tiempo</a:t>
            </a:r>
          </a:p>
        </p:txBody>
      </p:sp>
      <p:sp>
        <p:nvSpPr>
          <p:cNvPr id="16387" name="2 Marcador de contenido"/>
          <p:cNvSpPr>
            <a:spLocks noGrp="1"/>
          </p:cNvSpPr>
          <p:nvPr>
            <p:ph idx="1"/>
          </p:nvPr>
        </p:nvSpPr>
        <p:spPr/>
        <p:txBody>
          <a:bodyPr/>
          <a:lstStyle/>
          <a:p>
            <a:r>
              <a:rPr lang="es-CR" dirty="0" smtClean="0">
                <a:ea typeface="ＭＳ Ｐゴシック" pitchFamily="34" charset="-128"/>
              </a:rPr>
              <a:t>Planificar la gestión del cronograma</a:t>
            </a:r>
          </a:p>
          <a:p>
            <a:r>
              <a:rPr lang="es-CR" dirty="0" smtClean="0">
                <a:ea typeface="ＭＳ Ｐゴシック" pitchFamily="34" charset="-128"/>
              </a:rPr>
              <a:t>Definir las actividades</a:t>
            </a:r>
          </a:p>
          <a:p>
            <a:r>
              <a:rPr lang="es-CR" dirty="0" smtClean="0">
                <a:ea typeface="ＭＳ Ｐゴシック" pitchFamily="34" charset="-128"/>
              </a:rPr>
              <a:t>Secuencias las actividades</a:t>
            </a:r>
          </a:p>
          <a:p>
            <a:r>
              <a:rPr lang="es-CR" dirty="0" smtClean="0">
                <a:ea typeface="ＭＳ Ｐゴシック" pitchFamily="34" charset="-128"/>
              </a:rPr>
              <a:t>Estimar los recursos de las actividades</a:t>
            </a:r>
          </a:p>
          <a:p>
            <a:r>
              <a:rPr lang="es-CR" dirty="0" smtClean="0">
                <a:ea typeface="ＭＳ Ｐゴシック" pitchFamily="34" charset="-128"/>
              </a:rPr>
              <a:t>Estimar duración de las actividades</a:t>
            </a:r>
          </a:p>
          <a:p>
            <a:r>
              <a:rPr lang="es-CR" dirty="0" smtClean="0">
                <a:ea typeface="ＭＳ Ｐゴシック" pitchFamily="34" charset="-128"/>
              </a:rPr>
              <a:t>Desarrollar el cronograma</a:t>
            </a:r>
          </a:p>
          <a:p>
            <a:r>
              <a:rPr lang="es-CR" dirty="0" smtClean="0">
                <a:ea typeface="ＭＳ Ｐゴシック" pitchFamily="34" charset="-128"/>
              </a:rPr>
              <a:t>Control del cronograma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p:cNvSpPr>
          <p:nvPr/>
        </p:nvSpPr>
        <p:spPr bwMode="auto">
          <a:xfrm>
            <a:off x="323850" y="692150"/>
            <a:ext cx="7269163" cy="1143000"/>
          </a:xfrm>
          <a:prstGeom prst="rect">
            <a:avLst/>
          </a:prstGeom>
          <a:noFill/>
          <a:ln w="9525">
            <a:noFill/>
            <a:miter lim="800000"/>
            <a:headEnd/>
            <a:tailEnd/>
          </a:ln>
        </p:spPr>
        <p:txBody>
          <a:bodyPr anchor="ctr"/>
          <a:lstStyle/>
          <a:p>
            <a:endParaRPr lang="en-US" sz="2400" b="1">
              <a:latin typeface="Calibri" pitchFamily="34" charset="0"/>
            </a:endParaRPr>
          </a:p>
          <a:p>
            <a:endParaRPr lang="en-US" sz="2400" b="1">
              <a:latin typeface="Calibri" pitchFamily="34" charset="0"/>
            </a:endParaRPr>
          </a:p>
          <a:p>
            <a:r>
              <a:rPr lang="en-US" sz="2400" b="1">
                <a:latin typeface="Calibri" pitchFamily="34" charset="0"/>
              </a:rPr>
              <a:t>Método de la Ruta Crítica</a:t>
            </a:r>
            <a:br>
              <a:rPr lang="en-US" sz="2400" b="1">
                <a:latin typeface="Calibri" pitchFamily="34" charset="0"/>
              </a:rPr>
            </a:br>
            <a:endParaRPr lang="en-US" sz="2400" b="1">
              <a:latin typeface="Calibri" pitchFamily="34" charset="0"/>
            </a:endParaRPr>
          </a:p>
        </p:txBody>
      </p:sp>
      <p:pic>
        <p:nvPicPr>
          <p:cNvPr id="32771" name="Picture 2"/>
          <p:cNvPicPr>
            <a:picLocks noChangeAspect="1" noChangeArrowheads="1"/>
          </p:cNvPicPr>
          <p:nvPr/>
        </p:nvPicPr>
        <p:blipFill>
          <a:blip r:embed="rId2" cstate="print"/>
          <a:srcRect/>
          <a:stretch>
            <a:fillRect/>
          </a:stretch>
        </p:blipFill>
        <p:spPr bwMode="auto">
          <a:xfrm>
            <a:off x="323850" y="1746250"/>
            <a:ext cx="8415338" cy="459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txBox="1">
            <a:spLocks/>
          </p:cNvSpPr>
          <p:nvPr/>
        </p:nvSpPr>
        <p:spPr bwMode="auto">
          <a:xfrm>
            <a:off x="323850" y="576263"/>
            <a:ext cx="7269163" cy="1143000"/>
          </a:xfrm>
          <a:prstGeom prst="rect">
            <a:avLst/>
          </a:prstGeom>
          <a:noFill/>
          <a:ln w="9525">
            <a:noFill/>
            <a:miter lim="800000"/>
            <a:headEnd/>
            <a:tailEnd/>
          </a:ln>
        </p:spPr>
        <p:txBody>
          <a:bodyPr anchor="ctr"/>
          <a:lstStyle/>
          <a:p>
            <a:endParaRPr lang="en-US" sz="2400" b="1">
              <a:latin typeface="Calibri" pitchFamily="34" charset="0"/>
            </a:endParaRPr>
          </a:p>
          <a:p>
            <a:endParaRPr lang="en-US" sz="2400" b="1">
              <a:latin typeface="Calibri" pitchFamily="34" charset="0"/>
            </a:endParaRPr>
          </a:p>
          <a:p>
            <a:r>
              <a:rPr lang="en-US" sz="2400" b="1">
                <a:latin typeface="Calibri" pitchFamily="34" charset="0"/>
              </a:rPr>
              <a:t>Diagrama de Red</a:t>
            </a:r>
          </a:p>
        </p:txBody>
      </p:sp>
      <p:pic>
        <p:nvPicPr>
          <p:cNvPr id="49156" name="Picture 2"/>
          <p:cNvPicPr>
            <a:picLocks noChangeAspect="1" noChangeArrowheads="1"/>
          </p:cNvPicPr>
          <p:nvPr/>
        </p:nvPicPr>
        <p:blipFill>
          <a:blip r:embed="rId2" cstate="print"/>
          <a:srcRect/>
          <a:stretch>
            <a:fillRect/>
          </a:stretch>
        </p:blipFill>
        <p:spPr bwMode="auto">
          <a:xfrm>
            <a:off x="107950" y="1993900"/>
            <a:ext cx="8888413" cy="4248150"/>
          </a:xfrm>
          <a:prstGeom prst="rect">
            <a:avLst/>
          </a:prstGeom>
          <a:noFill/>
          <a:ln w="9525">
            <a:noFill/>
            <a:miter lim="800000"/>
            <a:headEnd/>
            <a:tailEnd/>
          </a:ln>
        </p:spPr>
      </p:pic>
      <p:sp>
        <p:nvSpPr>
          <p:cNvPr id="6" name="5 Rectángulo"/>
          <p:cNvSpPr/>
          <p:nvPr/>
        </p:nvSpPr>
        <p:spPr>
          <a:xfrm>
            <a:off x="6804025" y="6237288"/>
            <a:ext cx="1439863" cy="338137"/>
          </a:xfrm>
          <a:prstGeom prst="rect">
            <a:avLst/>
          </a:prstGeom>
        </p:spPr>
        <p:txBody>
          <a:bodyPr>
            <a:spAutoFit/>
          </a:bodyPr>
          <a:lstStyle/>
          <a:p>
            <a:pPr algn="just">
              <a:defRPr/>
            </a:pPr>
            <a:r>
              <a:rPr lang="es-CR" sz="1600" b="1" dirty="0">
                <a:latin typeface="+mj-lt"/>
                <a:ea typeface="+mj-ea"/>
                <a:cs typeface="+mj-cs"/>
              </a:rPr>
              <a:t>Lledó, 2013)</a:t>
            </a:r>
            <a:endParaRPr lang="es-CR" sz="2800" b="1" dirty="0">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96975"/>
            <a:ext cx="8229600" cy="503833"/>
          </a:xfrm>
        </p:spPr>
        <p:txBody>
          <a:bodyPr/>
          <a:lstStyle/>
          <a:p>
            <a:r>
              <a:rPr lang="es-CR" sz="3600" dirty="0" smtClean="0"/>
              <a:t>Secuenciar las actividades </a:t>
            </a:r>
            <a:endParaRPr lang="es-CR" sz="3600" dirty="0"/>
          </a:p>
        </p:txBody>
      </p:sp>
      <p:sp>
        <p:nvSpPr>
          <p:cNvPr id="3" name="2 Marcador de contenido"/>
          <p:cNvSpPr>
            <a:spLocks noGrp="1"/>
          </p:cNvSpPr>
          <p:nvPr>
            <p:ph idx="1"/>
          </p:nvPr>
        </p:nvSpPr>
        <p:spPr>
          <a:xfrm>
            <a:off x="457200" y="1844824"/>
            <a:ext cx="8229600" cy="4463901"/>
          </a:xfrm>
        </p:spPr>
        <p:txBody>
          <a:bodyPr/>
          <a:lstStyle/>
          <a:p>
            <a:r>
              <a:rPr lang="es-CR" b="1" dirty="0" smtClean="0"/>
              <a:t>Salidas</a:t>
            </a:r>
            <a:r>
              <a:rPr lang="es-CR" dirty="0" smtClean="0"/>
              <a:t>:</a:t>
            </a:r>
          </a:p>
          <a:p>
            <a:pPr lvl="1"/>
            <a:r>
              <a:rPr lang="es-CR" dirty="0" smtClean="0"/>
              <a:t>Diagrama de red del cronograma</a:t>
            </a:r>
            <a:endParaRPr lang="es-CR" dirty="0"/>
          </a:p>
        </p:txBody>
      </p:sp>
      <p:pic>
        <p:nvPicPr>
          <p:cNvPr id="103426" name="Picture 2"/>
          <p:cNvPicPr>
            <a:picLocks noChangeAspect="1" noChangeArrowheads="1"/>
          </p:cNvPicPr>
          <p:nvPr/>
        </p:nvPicPr>
        <p:blipFill>
          <a:blip r:embed="rId2" cstate="print"/>
          <a:srcRect/>
          <a:stretch>
            <a:fillRect/>
          </a:stretch>
        </p:blipFill>
        <p:spPr bwMode="auto">
          <a:xfrm>
            <a:off x="1259632" y="3212976"/>
            <a:ext cx="5962650" cy="1866900"/>
          </a:xfrm>
          <a:prstGeom prst="rect">
            <a:avLst/>
          </a:prstGeom>
          <a:noFill/>
          <a:ln w="9525">
            <a:noFill/>
            <a:miter lim="800000"/>
            <a:headEnd/>
            <a:tailEnd/>
          </a:ln>
        </p:spPr>
      </p:pic>
      <p:pic>
        <p:nvPicPr>
          <p:cNvPr id="103428" name="Picture 4"/>
          <p:cNvPicPr>
            <a:picLocks noChangeAspect="1" noChangeArrowheads="1"/>
          </p:cNvPicPr>
          <p:nvPr/>
        </p:nvPicPr>
        <p:blipFill>
          <a:blip r:embed="rId3" cstate="print"/>
          <a:srcRect/>
          <a:stretch>
            <a:fillRect/>
          </a:stretch>
        </p:blipFill>
        <p:spPr bwMode="auto">
          <a:xfrm>
            <a:off x="1259632" y="2996952"/>
            <a:ext cx="5904656" cy="37097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3428"/>
                                        </p:tgtEl>
                                        <p:attrNameLst>
                                          <p:attrName>style.visibility</p:attrName>
                                        </p:attrNameLst>
                                      </p:cBhvr>
                                      <p:to>
                                        <p:strVal val="visible"/>
                                      </p:to>
                                    </p:set>
                                    <p:animEffect transition="in" filter="box(in)">
                                      <p:cBhvr>
                                        <p:cTn id="7" dur="500"/>
                                        <p:tgtEl>
                                          <p:spTgt spid="103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Estimar los recursos de las actividades</a:t>
            </a:r>
            <a:endParaRPr lang="es-CR" dirty="0"/>
          </a:p>
        </p:txBody>
      </p:sp>
      <p:sp>
        <p:nvSpPr>
          <p:cNvPr id="3" name="2 Marcador de contenido"/>
          <p:cNvSpPr>
            <a:spLocks noGrp="1"/>
          </p:cNvSpPr>
          <p:nvPr>
            <p:ph idx="1"/>
          </p:nvPr>
        </p:nvSpPr>
        <p:spPr/>
        <p:txBody>
          <a:bodyPr/>
          <a:lstStyle/>
          <a:p>
            <a:r>
              <a:rPr lang="es-CR" dirty="0" smtClean="0"/>
              <a:t>Se estima el tipo y cantidad de materiales, personas, equipos necesarios para llevar a cabo cada actividad. </a:t>
            </a:r>
          </a:p>
          <a:p>
            <a:r>
              <a:rPr lang="es-CR" dirty="0" smtClean="0"/>
              <a:t>A partir de la estimación de recursos, se pueden estimar costos y duraciones. </a:t>
            </a:r>
            <a:endParaRPr lang="es-C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Estimar los recursos de las actividades</a:t>
            </a:r>
            <a:endParaRPr lang="es-CR" dirty="0"/>
          </a:p>
        </p:txBody>
      </p:sp>
      <p:sp>
        <p:nvSpPr>
          <p:cNvPr id="3" name="2 Marcador de contenido"/>
          <p:cNvSpPr>
            <a:spLocks noGrp="1"/>
          </p:cNvSpPr>
          <p:nvPr>
            <p:ph idx="1"/>
          </p:nvPr>
        </p:nvSpPr>
        <p:spPr/>
        <p:txBody>
          <a:bodyPr/>
          <a:lstStyle/>
          <a:p>
            <a:r>
              <a:rPr lang="es-CR" b="1" dirty="0" smtClean="0"/>
              <a:t>Entradas</a:t>
            </a:r>
            <a:r>
              <a:rPr lang="es-CR" dirty="0" smtClean="0"/>
              <a:t>:</a:t>
            </a:r>
          </a:p>
          <a:p>
            <a:pPr lvl="1"/>
            <a:r>
              <a:rPr lang="es-CR" dirty="0" smtClean="0"/>
              <a:t>Plan de gestión del cronograma</a:t>
            </a:r>
          </a:p>
          <a:p>
            <a:pPr lvl="1"/>
            <a:r>
              <a:rPr lang="es-CR" dirty="0" smtClean="0"/>
              <a:t>Lista de actividades y atributos</a:t>
            </a:r>
          </a:p>
          <a:p>
            <a:pPr lvl="1"/>
            <a:r>
              <a:rPr lang="es-CR" dirty="0" smtClean="0"/>
              <a:t>Calendario de recursos</a:t>
            </a:r>
          </a:p>
          <a:p>
            <a:pPr lvl="1"/>
            <a:r>
              <a:rPr lang="es-CR" dirty="0" smtClean="0"/>
              <a:t>Registro de riesgos</a:t>
            </a:r>
          </a:p>
          <a:p>
            <a:pPr lvl="1"/>
            <a:r>
              <a:rPr lang="es-CR" dirty="0" smtClean="0"/>
              <a:t>Estimación de costos de actividades</a:t>
            </a:r>
          </a:p>
          <a:p>
            <a:pPr lvl="1"/>
            <a:r>
              <a:rPr lang="es-CR" dirty="0" smtClean="0"/>
              <a:t>Factores ambientales</a:t>
            </a:r>
          </a:p>
          <a:p>
            <a:pPr lvl="1"/>
            <a:r>
              <a:rPr lang="es-CR" dirty="0" smtClean="0"/>
              <a:t>Activos de la organización </a:t>
            </a:r>
            <a:endParaRPr lang="es-C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Estimar los recursos de las actividades</a:t>
            </a:r>
            <a:endParaRPr lang="es-CR" dirty="0"/>
          </a:p>
        </p:txBody>
      </p:sp>
      <p:sp>
        <p:nvSpPr>
          <p:cNvPr id="3" name="2 Marcador de contenido"/>
          <p:cNvSpPr>
            <a:spLocks noGrp="1"/>
          </p:cNvSpPr>
          <p:nvPr>
            <p:ph idx="1"/>
          </p:nvPr>
        </p:nvSpPr>
        <p:spPr>
          <a:xfrm>
            <a:off x="457200" y="2132856"/>
            <a:ext cx="8229600" cy="4392488"/>
          </a:xfrm>
        </p:spPr>
        <p:txBody>
          <a:bodyPr/>
          <a:lstStyle/>
          <a:p>
            <a:r>
              <a:rPr lang="es-CR" b="1" dirty="0" smtClean="0"/>
              <a:t>Herramientas</a:t>
            </a:r>
            <a:r>
              <a:rPr lang="es-CR" dirty="0" smtClean="0"/>
              <a:t>:</a:t>
            </a:r>
          </a:p>
          <a:p>
            <a:pPr lvl="1"/>
            <a:r>
              <a:rPr lang="es-CR" dirty="0" smtClean="0"/>
              <a:t>Análisis de alternativas</a:t>
            </a:r>
          </a:p>
          <a:p>
            <a:pPr lvl="2"/>
            <a:r>
              <a:rPr lang="es-CR" dirty="0" smtClean="0"/>
              <a:t>Incluye el análisis de niveles de competencia o habilidades de los recursos, diferentes tamaños y tipos de maquinas.</a:t>
            </a:r>
          </a:p>
          <a:p>
            <a:pPr lvl="2"/>
            <a:r>
              <a:rPr lang="es-CR" dirty="0" smtClean="0"/>
              <a:t>Decisiones de hacer o comprar. </a:t>
            </a:r>
          </a:p>
          <a:p>
            <a:pPr lvl="1"/>
            <a:r>
              <a:rPr lang="es-CR" dirty="0" smtClean="0"/>
              <a:t>Estimación ascendente</a:t>
            </a:r>
          </a:p>
          <a:p>
            <a:pPr lvl="2"/>
            <a:r>
              <a:rPr lang="es-CR" dirty="0" smtClean="0"/>
              <a:t>Método de estimación de duraciones y costos del proyecto mediante la suma de las estimaciones de los componentes del nivel inferior de la EDT.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Estimar los recursos de las actividades</a:t>
            </a:r>
            <a:endParaRPr lang="es-CR" dirty="0"/>
          </a:p>
        </p:txBody>
      </p:sp>
      <p:sp>
        <p:nvSpPr>
          <p:cNvPr id="3" name="2 Marcador de contenido"/>
          <p:cNvSpPr>
            <a:spLocks noGrp="1"/>
          </p:cNvSpPr>
          <p:nvPr>
            <p:ph idx="1"/>
          </p:nvPr>
        </p:nvSpPr>
        <p:spPr/>
        <p:txBody>
          <a:bodyPr/>
          <a:lstStyle/>
          <a:p>
            <a:r>
              <a:rPr lang="es-CR" b="1" dirty="0" smtClean="0"/>
              <a:t>Herramientas:</a:t>
            </a:r>
          </a:p>
          <a:p>
            <a:pPr lvl="1"/>
            <a:r>
              <a:rPr lang="es-CR" dirty="0" smtClean="0"/>
              <a:t>Juicio de experto</a:t>
            </a:r>
          </a:p>
          <a:p>
            <a:pPr lvl="1"/>
            <a:r>
              <a:rPr lang="es-CR" dirty="0" smtClean="0"/>
              <a:t>Datos de estimaciones publicadas</a:t>
            </a:r>
          </a:p>
          <a:p>
            <a:pPr lvl="2"/>
            <a:r>
              <a:rPr lang="es-CR" dirty="0" smtClean="0"/>
              <a:t>Índices de producción </a:t>
            </a:r>
          </a:p>
          <a:p>
            <a:pPr lvl="2"/>
            <a:r>
              <a:rPr lang="es-CR" dirty="0" smtClean="0"/>
              <a:t>Publicaciones de diferentes industrias</a:t>
            </a:r>
          </a:p>
          <a:p>
            <a:pPr lvl="1"/>
            <a:r>
              <a:rPr lang="es-CR" dirty="0" smtClean="0"/>
              <a:t>Software de gestión de proyectos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Estimar los recursos de las actividades</a:t>
            </a:r>
            <a:endParaRPr lang="es-CR" dirty="0"/>
          </a:p>
        </p:txBody>
      </p:sp>
      <p:sp>
        <p:nvSpPr>
          <p:cNvPr id="3" name="2 Marcador de contenido"/>
          <p:cNvSpPr>
            <a:spLocks noGrp="1"/>
          </p:cNvSpPr>
          <p:nvPr>
            <p:ph idx="1"/>
          </p:nvPr>
        </p:nvSpPr>
        <p:spPr/>
        <p:txBody>
          <a:bodyPr/>
          <a:lstStyle/>
          <a:p>
            <a:r>
              <a:rPr lang="es-CR" b="1" dirty="0" smtClean="0"/>
              <a:t>Salidas</a:t>
            </a:r>
            <a:r>
              <a:rPr lang="es-CR" dirty="0" smtClean="0"/>
              <a:t>:</a:t>
            </a:r>
          </a:p>
          <a:p>
            <a:pPr lvl="1"/>
            <a:r>
              <a:rPr lang="es-CR" dirty="0" smtClean="0"/>
              <a:t>Recursos necesario para cada actividad.</a:t>
            </a:r>
          </a:p>
          <a:p>
            <a:pPr lvl="2"/>
            <a:r>
              <a:rPr lang="es-CR" dirty="0" smtClean="0"/>
              <a:t>Cantidades y tipo</a:t>
            </a:r>
          </a:p>
          <a:p>
            <a:pPr lvl="1"/>
            <a:r>
              <a:rPr lang="es-CR" dirty="0" smtClean="0"/>
              <a:t>Actualizaciones a los documentos del proyecto.</a:t>
            </a:r>
            <a:endParaRPr lang="es-C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Estimar los recursos de las actividades</a:t>
            </a:r>
            <a:endParaRPr lang="es-CR" dirty="0"/>
          </a:p>
        </p:txBody>
      </p:sp>
      <p:sp>
        <p:nvSpPr>
          <p:cNvPr id="3" name="2 Marcador de contenido"/>
          <p:cNvSpPr>
            <a:spLocks noGrp="1"/>
          </p:cNvSpPr>
          <p:nvPr>
            <p:ph idx="1"/>
          </p:nvPr>
        </p:nvSpPr>
        <p:spPr/>
        <p:txBody>
          <a:bodyPr/>
          <a:lstStyle/>
          <a:p>
            <a:r>
              <a:rPr lang="es-CR" b="1" dirty="0" smtClean="0"/>
              <a:t>Salidas</a:t>
            </a:r>
            <a:r>
              <a:rPr lang="es-CR" dirty="0" smtClean="0"/>
              <a:t>:</a:t>
            </a:r>
          </a:p>
          <a:p>
            <a:pPr lvl="1"/>
            <a:r>
              <a:rPr lang="es-CR" dirty="0" smtClean="0"/>
              <a:t>Estructura de desglose de recursos.</a:t>
            </a:r>
            <a:endParaRPr lang="es-CR" dirty="0"/>
          </a:p>
        </p:txBody>
      </p:sp>
      <p:pic>
        <p:nvPicPr>
          <p:cNvPr id="104450" name="Picture 2"/>
          <p:cNvPicPr>
            <a:picLocks noChangeAspect="1" noChangeArrowheads="1"/>
          </p:cNvPicPr>
          <p:nvPr/>
        </p:nvPicPr>
        <p:blipFill>
          <a:blip r:embed="rId2" cstate="print"/>
          <a:srcRect/>
          <a:stretch>
            <a:fillRect/>
          </a:stretch>
        </p:blipFill>
        <p:spPr bwMode="auto">
          <a:xfrm>
            <a:off x="1115616" y="3428999"/>
            <a:ext cx="6552728" cy="3281589"/>
          </a:xfrm>
          <a:prstGeom prst="rect">
            <a:avLst/>
          </a:prstGeom>
          <a:noFill/>
          <a:ln w="9525">
            <a:noFill/>
            <a:miter lim="800000"/>
            <a:headEnd/>
            <a:tailEnd/>
          </a:ln>
        </p:spPr>
      </p:pic>
      <p:sp>
        <p:nvSpPr>
          <p:cNvPr id="6" name="5 Rectángulo"/>
          <p:cNvSpPr/>
          <p:nvPr/>
        </p:nvSpPr>
        <p:spPr>
          <a:xfrm>
            <a:off x="7452320" y="6309320"/>
            <a:ext cx="1439863" cy="338137"/>
          </a:xfrm>
          <a:prstGeom prst="rect">
            <a:avLst/>
          </a:prstGeom>
        </p:spPr>
        <p:txBody>
          <a:bodyPr>
            <a:spAutoFit/>
          </a:bodyPr>
          <a:lstStyle/>
          <a:p>
            <a:pPr algn="just">
              <a:defRPr/>
            </a:pPr>
            <a:r>
              <a:rPr lang="es-CR" sz="1600" b="1" dirty="0">
                <a:latin typeface="+mj-lt"/>
                <a:ea typeface="+mj-ea"/>
                <a:cs typeface="+mj-cs"/>
              </a:rPr>
              <a:t>Lledó, 2013)</a:t>
            </a:r>
            <a:endParaRPr lang="es-CR" sz="2800" b="1" dirty="0">
              <a:latin typeface="+mj-lt"/>
              <a:ea typeface="+mj-ea"/>
              <a:cs typeface="+mj-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Estimar la duración de las actividades</a:t>
            </a:r>
            <a:endParaRPr lang="es-CR" dirty="0"/>
          </a:p>
        </p:txBody>
      </p:sp>
      <p:sp>
        <p:nvSpPr>
          <p:cNvPr id="3" name="2 Marcador de contenido"/>
          <p:cNvSpPr>
            <a:spLocks noGrp="1"/>
          </p:cNvSpPr>
          <p:nvPr>
            <p:ph idx="1"/>
          </p:nvPr>
        </p:nvSpPr>
        <p:spPr/>
        <p:txBody>
          <a:bodyPr/>
          <a:lstStyle/>
          <a:p>
            <a:r>
              <a:rPr lang="es-CR" dirty="0" smtClean="0"/>
              <a:t>A partir de la estimación de los recursos estimados se estima la cantidad de periodos o tiempo para finalizar cada actividad. </a:t>
            </a:r>
            <a:endParaRPr lang="es-C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96975"/>
            <a:ext cx="8229600" cy="719857"/>
          </a:xfrm>
        </p:spPr>
        <p:txBody>
          <a:bodyPr/>
          <a:lstStyle/>
          <a:p>
            <a:r>
              <a:rPr lang="es-CR" sz="3600" dirty="0" smtClean="0"/>
              <a:t>Planificar la gestión del cronograma</a:t>
            </a:r>
            <a:endParaRPr lang="es-CR" sz="3600" dirty="0"/>
          </a:p>
        </p:txBody>
      </p:sp>
      <p:sp>
        <p:nvSpPr>
          <p:cNvPr id="3" name="2 Marcador de contenido"/>
          <p:cNvSpPr>
            <a:spLocks noGrp="1"/>
          </p:cNvSpPr>
          <p:nvPr>
            <p:ph idx="1"/>
          </p:nvPr>
        </p:nvSpPr>
        <p:spPr>
          <a:xfrm>
            <a:off x="457200" y="1916832"/>
            <a:ext cx="8229600" cy="4391893"/>
          </a:xfrm>
        </p:spPr>
        <p:txBody>
          <a:bodyPr/>
          <a:lstStyle/>
          <a:p>
            <a:r>
              <a:rPr lang="es-CR" sz="2800" dirty="0" smtClean="0"/>
              <a:t>Definición de políticas para planificar, gestionar, ejecutar y controlar el cronograma (control de cambios)</a:t>
            </a:r>
          </a:p>
          <a:p>
            <a:r>
              <a:rPr lang="es-CR" sz="2800" b="1" dirty="0" smtClean="0"/>
              <a:t>Entradas</a:t>
            </a:r>
            <a:r>
              <a:rPr lang="es-CR" sz="2800" dirty="0" smtClean="0"/>
              <a:t>:</a:t>
            </a:r>
          </a:p>
          <a:p>
            <a:pPr lvl="1"/>
            <a:r>
              <a:rPr lang="es-CR" sz="2400" dirty="0" smtClean="0"/>
              <a:t>Plan del proyecto</a:t>
            </a:r>
          </a:p>
          <a:p>
            <a:pPr lvl="1"/>
            <a:r>
              <a:rPr lang="es-CR" sz="2400" dirty="0" smtClean="0"/>
              <a:t>Acta del proyecto</a:t>
            </a:r>
          </a:p>
          <a:p>
            <a:pPr lvl="1"/>
            <a:r>
              <a:rPr lang="es-CR" sz="2400" dirty="0" smtClean="0"/>
              <a:t>Factores ambientales</a:t>
            </a:r>
          </a:p>
          <a:p>
            <a:pPr lvl="1"/>
            <a:r>
              <a:rPr lang="es-CR" sz="2400" dirty="0" smtClean="0"/>
              <a:t>Activos de la organización </a:t>
            </a:r>
          </a:p>
          <a:p>
            <a:endParaRPr lang="es-CR"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Estimar la duración de las actividades</a:t>
            </a:r>
            <a:endParaRPr lang="es-CR" dirty="0"/>
          </a:p>
        </p:txBody>
      </p:sp>
      <p:sp>
        <p:nvSpPr>
          <p:cNvPr id="3" name="2 Marcador de contenido"/>
          <p:cNvSpPr>
            <a:spLocks noGrp="1"/>
          </p:cNvSpPr>
          <p:nvPr>
            <p:ph idx="1"/>
          </p:nvPr>
        </p:nvSpPr>
        <p:spPr/>
        <p:txBody>
          <a:bodyPr/>
          <a:lstStyle/>
          <a:p>
            <a:r>
              <a:rPr lang="es-CR" sz="2800" b="1" dirty="0" smtClean="0"/>
              <a:t>Entradas</a:t>
            </a:r>
            <a:r>
              <a:rPr lang="es-CR" sz="2800" dirty="0" smtClean="0"/>
              <a:t>:</a:t>
            </a:r>
          </a:p>
          <a:p>
            <a:pPr lvl="1"/>
            <a:r>
              <a:rPr lang="es-CR" sz="2400" dirty="0" smtClean="0"/>
              <a:t>Plan de gestión del cronograma</a:t>
            </a:r>
          </a:p>
          <a:p>
            <a:pPr lvl="1"/>
            <a:r>
              <a:rPr lang="es-CR" sz="2400" dirty="0" smtClean="0"/>
              <a:t>Lista de actividades y atributos</a:t>
            </a:r>
          </a:p>
          <a:p>
            <a:pPr lvl="1"/>
            <a:r>
              <a:rPr lang="es-CR" sz="2400" dirty="0" smtClean="0"/>
              <a:t>Recursos necesario para las actividades</a:t>
            </a:r>
          </a:p>
          <a:p>
            <a:pPr lvl="1"/>
            <a:r>
              <a:rPr lang="es-CR" sz="2400" dirty="0" smtClean="0"/>
              <a:t>Calendario de recursos</a:t>
            </a:r>
          </a:p>
          <a:p>
            <a:pPr lvl="1"/>
            <a:r>
              <a:rPr lang="es-CR" sz="2400" dirty="0" smtClean="0"/>
              <a:t>Enunciado del alcance del proyecto</a:t>
            </a:r>
          </a:p>
          <a:p>
            <a:pPr lvl="1"/>
            <a:r>
              <a:rPr lang="es-CR" sz="2400" dirty="0" smtClean="0"/>
              <a:t>Registro de riesgos</a:t>
            </a:r>
          </a:p>
          <a:p>
            <a:pPr lvl="1"/>
            <a:r>
              <a:rPr lang="es-CR" sz="2400" dirty="0" smtClean="0"/>
              <a:t>Estructura de desglose de recursos</a:t>
            </a:r>
          </a:p>
          <a:p>
            <a:pPr lvl="1"/>
            <a:r>
              <a:rPr lang="es-CR" sz="2400" dirty="0" smtClean="0"/>
              <a:t>Factores ambientales y activos de la </a:t>
            </a:r>
            <a:r>
              <a:rPr lang="es-CR" sz="2400" dirty="0" err="1" smtClean="0"/>
              <a:t>org</a:t>
            </a:r>
            <a:r>
              <a:rPr lang="es-CR" sz="2400" dirty="0" smtClean="0"/>
              <a:t>. </a:t>
            </a:r>
            <a:endParaRPr lang="es-CR"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Estimar la duración de las actividades</a:t>
            </a:r>
            <a:endParaRPr lang="es-CR" dirty="0"/>
          </a:p>
        </p:txBody>
      </p:sp>
      <p:sp>
        <p:nvSpPr>
          <p:cNvPr id="3" name="2 Marcador de contenido"/>
          <p:cNvSpPr>
            <a:spLocks noGrp="1"/>
          </p:cNvSpPr>
          <p:nvPr>
            <p:ph idx="1"/>
          </p:nvPr>
        </p:nvSpPr>
        <p:spPr/>
        <p:txBody>
          <a:bodyPr/>
          <a:lstStyle/>
          <a:p>
            <a:r>
              <a:rPr lang="es-CR" b="1" dirty="0" smtClean="0"/>
              <a:t>Herramientas</a:t>
            </a:r>
            <a:r>
              <a:rPr lang="es-CR" dirty="0" smtClean="0"/>
              <a:t>:</a:t>
            </a:r>
          </a:p>
          <a:p>
            <a:pPr lvl="1"/>
            <a:r>
              <a:rPr lang="es-CR" dirty="0" smtClean="0"/>
              <a:t>Estimación análoga</a:t>
            </a:r>
          </a:p>
          <a:p>
            <a:pPr lvl="1"/>
            <a:r>
              <a:rPr lang="es-CR" dirty="0" smtClean="0"/>
              <a:t>Análisis de reserva</a:t>
            </a:r>
          </a:p>
          <a:p>
            <a:pPr lvl="1"/>
            <a:r>
              <a:rPr lang="es-CR" dirty="0" smtClean="0"/>
              <a:t>Juicio de expertos</a:t>
            </a:r>
          </a:p>
          <a:p>
            <a:pPr lvl="1"/>
            <a:r>
              <a:rPr lang="es-CR" dirty="0" smtClean="0"/>
              <a:t>Estimación paramétrica</a:t>
            </a:r>
          </a:p>
          <a:p>
            <a:pPr lvl="1"/>
            <a:r>
              <a:rPr lang="es-CR" dirty="0" smtClean="0"/>
              <a:t>Estimación de tres valores</a:t>
            </a:r>
          </a:p>
          <a:p>
            <a:pPr lvl="1"/>
            <a:r>
              <a:rPr lang="es-CR" dirty="0" smtClean="0"/>
              <a:t>Técnicas grupales de toma de decisiones</a:t>
            </a:r>
            <a:endParaRPr lang="es-C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250825" y="1811338"/>
            <a:ext cx="4752975" cy="4525962"/>
          </a:xfrm>
        </p:spPr>
        <p:txBody>
          <a:bodyPr>
            <a:normAutofit fontScale="92500" lnSpcReduction="20000"/>
          </a:bodyPr>
          <a:lstStyle/>
          <a:p>
            <a:pPr marL="0" indent="0" algn="just">
              <a:lnSpc>
                <a:spcPct val="80000"/>
              </a:lnSpc>
              <a:buFont typeface="Arial" charset="0"/>
              <a:buNone/>
              <a:defRPr/>
            </a:pPr>
            <a:endParaRPr lang="es-ES" sz="2300" dirty="0" smtClean="0"/>
          </a:p>
          <a:p>
            <a:pPr marL="0" indent="0" algn="just">
              <a:lnSpc>
                <a:spcPct val="80000"/>
              </a:lnSpc>
              <a:buFont typeface="Arial" charset="0"/>
              <a:buNone/>
              <a:defRPr/>
            </a:pPr>
            <a:r>
              <a:rPr lang="es-ES" sz="2400" dirty="0" smtClean="0"/>
              <a:t>Utiliza </a:t>
            </a:r>
            <a:r>
              <a:rPr lang="es-ES" sz="2400" dirty="0"/>
              <a:t>parámetros como duración, presupuesto, tamaño, peso y complejidad de proyectos previos y similares, para las bases de estimación del mismo parámetro medible para una actividad que se pretende planificar. No es una estimación fina” aunque es más barata y más rápida que otras técnicas.</a:t>
            </a:r>
          </a:p>
          <a:p>
            <a:pPr algn="just">
              <a:lnSpc>
                <a:spcPct val="80000"/>
              </a:lnSpc>
              <a:defRPr/>
            </a:pPr>
            <a:endParaRPr lang="es-ES" sz="2400" dirty="0"/>
          </a:p>
          <a:p>
            <a:pPr marL="0" indent="0" algn="just">
              <a:lnSpc>
                <a:spcPct val="80000"/>
              </a:lnSpc>
              <a:buFont typeface="Arial" charset="0"/>
              <a:buNone/>
              <a:defRPr/>
            </a:pPr>
            <a:r>
              <a:rPr lang="es-ES" sz="2400" dirty="0"/>
              <a:t>Utiliza la información histórica.</a:t>
            </a:r>
          </a:p>
          <a:p>
            <a:pPr algn="just">
              <a:lnSpc>
                <a:spcPct val="80000"/>
              </a:lnSpc>
              <a:defRPr/>
            </a:pPr>
            <a:endParaRPr lang="es-ES" sz="2400" dirty="0"/>
          </a:p>
          <a:p>
            <a:pPr marL="0" indent="0" algn="just">
              <a:lnSpc>
                <a:spcPct val="80000"/>
              </a:lnSpc>
              <a:buFont typeface="Arial" charset="0"/>
              <a:buNone/>
              <a:defRPr/>
            </a:pPr>
            <a:r>
              <a:rPr lang="es-ES" sz="2400" dirty="0"/>
              <a:t>Si en la instalación de tanques sépticos prefabricados en casas de habitación la empresa ha durado dos días por casa con una cuadrilla completa, en el proyecto que se avecina de también una casa de habitación, es probable que se dure igualmente dos días en su instalación</a:t>
            </a:r>
            <a:r>
              <a:rPr lang="es-ES" sz="2400" dirty="0" smtClean="0"/>
              <a:t>.</a:t>
            </a:r>
            <a:endParaRPr lang="es-ES" sz="2600" dirty="0" smtClean="0">
              <a:latin typeface="Arial Narrow" pitchFamily="34" charset="0"/>
            </a:endParaRPr>
          </a:p>
        </p:txBody>
      </p:sp>
      <p:sp>
        <p:nvSpPr>
          <p:cNvPr id="20483" name="Title 1"/>
          <p:cNvSpPr txBox="1">
            <a:spLocks/>
          </p:cNvSpPr>
          <p:nvPr/>
        </p:nvSpPr>
        <p:spPr bwMode="auto">
          <a:xfrm>
            <a:off x="250825" y="606425"/>
            <a:ext cx="7270750" cy="1143000"/>
          </a:xfrm>
          <a:prstGeom prst="rect">
            <a:avLst/>
          </a:prstGeom>
          <a:noFill/>
          <a:ln w="9525">
            <a:noFill/>
            <a:miter lim="800000"/>
            <a:headEnd/>
            <a:tailEnd/>
          </a:ln>
        </p:spPr>
        <p:txBody>
          <a:bodyPr anchor="ctr"/>
          <a:lstStyle/>
          <a:p>
            <a:endParaRPr lang="es-CR" sz="2300" b="1">
              <a:latin typeface="Calibri" pitchFamily="34" charset="0"/>
            </a:endParaRPr>
          </a:p>
          <a:p>
            <a:endParaRPr lang="es-CR" sz="2300" b="1">
              <a:latin typeface="Calibri" pitchFamily="34" charset="0"/>
            </a:endParaRPr>
          </a:p>
          <a:p>
            <a:endParaRPr lang="es-CR" sz="2300" b="1">
              <a:latin typeface="Calibri" pitchFamily="34" charset="0"/>
            </a:endParaRPr>
          </a:p>
          <a:p>
            <a:r>
              <a:rPr lang="es-CR" sz="2300" b="1">
                <a:latin typeface="Calibri" pitchFamily="34" charset="0"/>
              </a:rPr>
              <a:t>Estimación por Analogía</a:t>
            </a:r>
            <a:r>
              <a:rPr lang="en-US" sz="2400" b="1">
                <a:latin typeface="Calibri" pitchFamily="34" charset="0"/>
              </a:rPr>
              <a:t/>
            </a:r>
            <a:br>
              <a:rPr lang="en-US" sz="2400" b="1">
                <a:latin typeface="Calibri" pitchFamily="34" charset="0"/>
              </a:rPr>
            </a:br>
            <a:endParaRPr lang="en-US" sz="2400" b="1">
              <a:latin typeface="Calibri" pitchFamily="34" charset="0"/>
            </a:endParaRPr>
          </a:p>
        </p:txBody>
      </p:sp>
      <p:pic>
        <p:nvPicPr>
          <p:cNvPr id="20484" name="3 Imagen" descr="Image5.gif"/>
          <p:cNvPicPr>
            <a:picLocks noChangeAspect="1"/>
          </p:cNvPicPr>
          <p:nvPr/>
        </p:nvPicPr>
        <p:blipFill>
          <a:blip r:embed="rId2" cstate="print"/>
          <a:srcRect/>
          <a:stretch>
            <a:fillRect/>
          </a:stretch>
        </p:blipFill>
        <p:spPr bwMode="auto">
          <a:xfrm>
            <a:off x="5133975" y="1944688"/>
            <a:ext cx="3724275" cy="4214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200025" y="1916113"/>
            <a:ext cx="8280400" cy="3989387"/>
          </a:xfrm>
        </p:spPr>
        <p:txBody>
          <a:bodyPr>
            <a:normAutofit fontScale="92500" lnSpcReduction="20000"/>
          </a:bodyPr>
          <a:lstStyle/>
          <a:p>
            <a:pPr marL="0" indent="0" algn="just">
              <a:lnSpc>
                <a:spcPct val="80000"/>
              </a:lnSpc>
              <a:buFont typeface="Arial" charset="0"/>
              <a:buNone/>
              <a:defRPr/>
            </a:pPr>
            <a:r>
              <a:rPr lang="es-ES" sz="2400" dirty="0" smtClean="0"/>
              <a:t>Utiliza </a:t>
            </a:r>
            <a:r>
              <a:rPr lang="es-ES" sz="2400" dirty="0"/>
              <a:t>una relación estadística entre la información histórica y otras variables para calcular un estimado que responde a parámetros de actividades como costo, presupuesto y duraciones</a:t>
            </a:r>
            <a:r>
              <a:rPr lang="es-ES" sz="2400" dirty="0" smtClean="0"/>
              <a:t>.</a:t>
            </a:r>
          </a:p>
          <a:p>
            <a:pPr marL="0" indent="0" algn="just">
              <a:lnSpc>
                <a:spcPct val="80000"/>
              </a:lnSpc>
              <a:buFont typeface="Arial" charset="0"/>
              <a:buNone/>
              <a:defRPr/>
            </a:pPr>
            <a:endParaRPr lang="es-ES" sz="2400" dirty="0"/>
          </a:p>
          <a:p>
            <a:pPr marL="0" indent="0" algn="just">
              <a:lnSpc>
                <a:spcPct val="80000"/>
              </a:lnSpc>
              <a:buFont typeface="Arial" charset="0"/>
              <a:buNone/>
              <a:defRPr/>
            </a:pPr>
            <a:r>
              <a:rPr lang="es-ES" sz="2400" dirty="0"/>
              <a:t>Por ejemplo, en proyectos anteriores, para que técnico eléctrico pueda instalar 1000 metros lineales de cable en un edificio de condominios, necesita de 40 horas en promedio. Es decir, es posible obtener una razón de productividad de 25 ml/h (25 metros lineales de cable instalado por hora de trabajo, que resulta de dividir 1000 ml/ 40 h</a:t>
            </a:r>
            <a:r>
              <a:rPr lang="es-ES" sz="2400" dirty="0" smtClean="0"/>
              <a:t>).</a:t>
            </a:r>
          </a:p>
          <a:p>
            <a:pPr marL="0" indent="0" algn="just">
              <a:lnSpc>
                <a:spcPct val="80000"/>
              </a:lnSpc>
              <a:buFont typeface="Arial" charset="0"/>
              <a:buNone/>
              <a:defRPr/>
            </a:pPr>
            <a:endParaRPr lang="es-ES" sz="2400" dirty="0"/>
          </a:p>
          <a:p>
            <a:pPr marL="0" indent="0" algn="just">
              <a:lnSpc>
                <a:spcPct val="80000"/>
              </a:lnSpc>
              <a:buFont typeface="Arial" charset="0"/>
              <a:buNone/>
              <a:defRPr/>
            </a:pPr>
            <a:r>
              <a:rPr lang="es-ES" sz="2400" dirty="0"/>
              <a:t>Por lo tanto, para un proyecto similar que actualmente se planifica, se necesita determinar la cantidad de horas que requiere un técnico para instalar 2100 metros lineales de cable, por lo que por una relación de tres, se obtendrían 84 h</a:t>
            </a:r>
            <a:r>
              <a:rPr lang="es-ES" sz="2400" dirty="0" smtClean="0"/>
              <a:t>.</a:t>
            </a:r>
          </a:p>
          <a:p>
            <a:pPr marL="0" indent="0" algn="just">
              <a:lnSpc>
                <a:spcPct val="80000"/>
              </a:lnSpc>
              <a:buFont typeface="Arial" charset="0"/>
              <a:buNone/>
              <a:defRPr/>
            </a:pPr>
            <a:endParaRPr lang="es-ES" sz="2400" dirty="0"/>
          </a:p>
          <a:p>
            <a:pPr marL="0" indent="0" algn="just">
              <a:lnSpc>
                <a:spcPct val="80000"/>
              </a:lnSpc>
              <a:buFont typeface="Arial" charset="0"/>
              <a:buNone/>
              <a:defRPr/>
            </a:pPr>
            <a:r>
              <a:rPr lang="es-CR" sz="2400" dirty="0"/>
              <a:t>Es más preciso que la estimación </a:t>
            </a:r>
            <a:endParaRPr lang="es-CR" sz="2400" dirty="0" smtClean="0"/>
          </a:p>
          <a:p>
            <a:pPr marL="0" indent="0" algn="just">
              <a:lnSpc>
                <a:spcPct val="80000"/>
              </a:lnSpc>
              <a:buFont typeface="Arial" charset="0"/>
              <a:buNone/>
              <a:defRPr/>
            </a:pPr>
            <a:r>
              <a:rPr lang="es-CR" sz="2400" dirty="0" smtClean="0"/>
              <a:t>por </a:t>
            </a:r>
            <a:r>
              <a:rPr lang="es-CR" sz="2400" dirty="0"/>
              <a:t>analogía.</a:t>
            </a:r>
            <a:endParaRPr lang="es-ES" sz="2400" dirty="0"/>
          </a:p>
          <a:p>
            <a:pPr marL="0" indent="0" algn="just">
              <a:lnSpc>
                <a:spcPct val="80000"/>
              </a:lnSpc>
              <a:buFont typeface="Arial" charset="0"/>
              <a:buNone/>
              <a:defRPr/>
            </a:pPr>
            <a:endParaRPr lang="es-ES" sz="2400" dirty="0"/>
          </a:p>
          <a:p>
            <a:pPr marL="0" indent="0" algn="just">
              <a:lnSpc>
                <a:spcPct val="80000"/>
              </a:lnSpc>
              <a:buFont typeface="Arial" charset="0"/>
              <a:buNone/>
              <a:defRPr/>
            </a:pPr>
            <a:endParaRPr lang="es-ES" sz="2400" dirty="0"/>
          </a:p>
          <a:p>
            <a:pPr>
              <a:buFont typeface="Wingdings" pitchFamily="2" charset="2"/>
              <a:buChar char="q"/>
              <a:defRPr/>
            </a:pPr>
            <a:endParaRPr lang="es-ES" sz="2600" dirty="0" smtClean="0">
              <a:latin typeface="Arial Narrow" pitchFamily="34" charset="0"/>
            </a:endParaRPr>
          </a:p>
        </p:txBody>
      </p:sp>
      <p:sp>
        <p:nvSpPr>
          <p:cNvPr id="21507" name="Title 1"/>
          <p:cNvSpPr txBox="1">
            <a:spLocks/>
          </p:cNvSpPr>
          <p:nvPr/>
        </p:nvSpPr>
        <p:spPr bwMode="auto">
          <a:xfrm>
            <a:off x="179388" y="573088"/>
            <a:ext cx="7270750" cy="1143000"/>
          </a:xfrm>
          <a:prstGeom prst="rect">
            <a:avLst/>
          </a:prstGeom>
          <a:noFill/>
          <a:ln w="9525">
            <a:noFill/>
            <a:miter lim="800000"/>
            <a:headEnd/>
            <a:tailEnd/>
          </a:ln>
        </p:spPr>
        <p:txBody>
          <a:bodyPr anchor="ctr"/>
          <a:lstStyle/>
          <a:p>
            <a:endParaRPr lang="es-CR" sz="3500" b="1">
              <a:latin typeface="Calibri" pitchFamily="34" charset="0"/>
            </a:endParaRPr>
          </a:p>
          <a:p>
            <a:endParaRPr lang="es-CR" sz="3500" b="1">
              <a:latin typeface="Calibri" pitchFamily="34" charset="0"/>
            </a:endParaRPr>
          </a:p>
          <a:p>
            <a:r>
              <a:rPr lang="es-CR" sz="2300" b="1">
                <a:latin typeface="Calibri" pitchFamily="34" charset="0"/>
              </a:rPr>
              <a:t>Estimación Paramétrica</a:t>
            </a:r>
            <a:r>
              <a:rPr lang="en-US" sz="2400" b="1">
                <a:latin typeface="Calibri" pitchFamily="34" charset="0"/>
              </a:rPr>
              <a:t/>
            </a:r>
            <a:br>
              <a:rPr lang="en-US" sz="2400" b="1">
                <a:latin typeface="Calibri" pitchFamily="34" charset="0"/>
              </a:rPr>
            </a:br>
            <a:endParaRPr lang="en-US" sz="2400" b="1">
              <a:latin typeface="Calibri" pitchFamily="34" charset="0"/>
            </a:endParaRPr>
          </a:p>
        </p:txBody>
      </p:sp>
      <p:pic>
        <p:nvPicPr>
          <p:cNvPr id="21508" name="5 Imagen" descr="algebra.gif"/>
          <p:cNvPicPr>
            <a:picLocks noChangeAspect="1"/>
          </p:cNvPicPr>
          <p:nvPr/>
        </p:nvPicPr>
        <p:blipFill>
          <a:blip r:embed="rId2" cstate="print"/>
          <a:srcRect/>
          <a:stretch>
            <a:fillRect/>
          </a:stretch>
        </p:blipFill>
        <p:spPr bwMode="auto">
          <a:xfrm>
            <a:off x="4284663" y="4868863"/>
            <a:ext cx="3435350" cy="184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US" smtClean="0">
                <a:ea typeface="ＭＳ Ｐゴシック" pitchFamily="34" charset="-128"/>
              </a:rPr>
              <a:t>Estimado de tres valores</a:t>
            </a:r>
          </a:p>
        </p:txBody>
      </p:sp>
      <p:sp>
        <p:nvSpPr>
          <p:cNvPr id="31747" name="Content Placeholder 2"/>
          <p:cNvSpPr>
            <a:spLocks noGrp="1"/>
          </p:cNvSpPr>
          <p:nvPr>
            <p:ph idx="4294967295"/>
          </p:nvPr>
        </p:nvSpPr>
        <p:spPr/>
        <p:txBody>
          <a:bodyPr/>
          <a:lstStyle/>
          <a:p>
            <a:pPr algn="just" eaLnBrk="1" hangingPunct="1"/>
            <a:r>
              <a:rPr lang="en-US" smtClean="0">
                <a:ea typeface="ＭＳ Ｐゴシック" pitchFamily="34" charset="-128"/>
              </a:rPr>
              <a:t>Es un estimado analítico que utiliza tres costos o estimados de duración para representar escenarios optimistas, más probables y pesimistas.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p:cNvSpPr>
          <p:nvPr/>
        </p:nvSpPr>
        <p:spPr bwMode="auto">
          <a:xfrm>
            <a:off x="468313" y="881063"/>
            <a:ext cx="7269162" cy="1143000"/>
          </a:xfrm>
          <a:prstGeom prst="rect">
            <a:avLst/>
          </a:prstGeom>
          <a:noFill/>
          <a:ln w="9525">
            <a:noFill/>
            <a:miter lim="800000"/>
            <a:headEnd/>
            <a:tailEnd/>
          </a:ln>
        </p:spPr>
        <p:txBody>
          <a:bodyPr anchor="ctr"/>
          <a:lstStyle/>
          <a:p>
            <a:endParaRPr lang="es-CR" sz="2300" b="1">
              <a:latin typeface="Calibri" pitchFamily="34" charset="0"/>
            </a:endParaRPr>
          </a:p>
          <a:p>
            <a:endParaRPr lang="es-CR" sz="2300" b="1">
              <a:latin typeface="Calibri" pitchFamily="34" charset="0"/>
            </a:endParaRPr>
          </a:p>
          <a:p>
            <a:r>
              <a:rPr lang="es-CR" sz="2300" b="1">
                <a:latin typeface="Calibri" pitchFamily="34" charset="0"/>
              </a:rPr>
              <a:t>Estimación por Tres Valores, PERT</a:t>
            </a:r>
            <a:r>
              <a:rPr lang="en-US" sz="2400" b="1">
                <a:latin typeface="Calibri" pitchFamily="34" charset="0"/>
              </a:rPr>
              <a:t/>
            </a:r>
            <a:br>
              <a:rPr lang="en-US" sz="2400" b="1">
                <a:latin typeface="Calibri" pitchFamily="34" charset="0"/>
              </a:rPr>
            </a:br>
            <a:endParaRPr lang="en-US" sz="2400" b="1">
              <a:latin typeface="Calibri" pitchFamily="34" charset="0"/>
            </a:endParaRPr>
          </a:p>
        </p:txBody>
      </p:sp>
      <p:pic>
        <p:nvPicPr>
          <p:cNvPr id="22531" name="Picture 2"/>
          <p:cNvPicPr>
            <a:picLocks noChangeAspect="1" noChangeArrowheads="1"/>
          </p:cNvPicPr>
          <p:nvPr/>
        </p:nvPicPr>
        <p:blipFill>
          <a:blip r:embed="rId2" cstate="print"/>
          <a:srcRect/>
          <a:stretch>
            <a:fillRect/>
          </a:stretch>
        </p:blipFill>
        <p:spPr bwMode="auto">
          <a:xfrm>
            <a:off x="600075" y="2060575"/>
            <a:ext cx="8024813" cy="403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250825" y="1811338"/>
            <a:ext cx="4752975" cy="4525962"/>
          </a:xfrm>
        </p:spPr>
        <p:txBody>
          <a:bodyPr>
            <a:normAutofit fontScale="85000" lnSpcReduction="20000"/>
          </a:bodyPr>
          <a:lstStyle/>
          <a:p>
            <a:pPr marL="0" indent="0" algn="just">
              <a:lnSpc>
                <a:spcPct val="80000"/>
              </a:lnSpc>
              <a:buFont typeface="Arial" charset="0"/>
              <a:buNone/>
              <a:defRPr/>
            </a:pPr>
            <a:endParaRPr lang="es-ES" sz="2300" dirty="0" smtClean="0"/>
          </a:p>
          <a:p>
            <a:pPr marL="0" indent="0" algn="just">
              <a:lnSpc>
                <a:spcPct val="80000"/>
              </a:lnSpc>
              <a:buFont typeface="Arial" charset="0"/>
              <a:buNone/>
              <a:defRPr/>
            </a:pPr>
            <a:r>
              <a:rPr lang="es-ES" sz="2500" dirty="0" smtClean="0"/>
              <a:t>Los </a:t>
            </a:r>
            <a:r>
              <a:rPr lang="es-ES" sz="2500" dirty="0"/>
              <a:t>equipos del proyecto pueden decidir agregar tiempo adicional, denominado también reservas de tiempo o de colchón, al cronograma del proyecto, en reconocimiento al riesgo del cronograma.</a:t>
            </a:r>
          </a:p>
          <a:p>
            <a:pPr marL="0" indent="0" algn="just">
              <a:lnSpc>
                <a:spcPct val="80000"/>
              </a:lnSpc>
              <a:buFont typeface="Arial" charset="0"/>
              <a:buNone/>
              <a:defRPr/>
            </a:pPr>
            <a:endParaRPr lang="es-ES" sz="2500" dirty="0" smtClean="0"/>
          </a:p>
          <a:p>
            <a:pPr marL="0" indent="0" algn="just">
              <a:lnSpc>
                <a:spcPct val="80000"/>
              </a:lnSpc>
              <a:buFont typeface="Arial" charset="0"/>
              <a:buNone/>
              <a:defRPr/>
            </a:pPr>
            <a:r>
              <a:rPr lang="es-ES" sz="2500" dirty="0" smtClean="0"/>
              <a:t>La </a:t>
            </a:r>
            <a:r>
              <a:rPr lang="es-ES" sz="2500" dirty="0"/>
              <a:t>reserva para contingencias puede ser un porcentaje de la duración estimada de la actividad, una cantidad fija de períodos laborables, o puede desarrollarse mediante el métodos de análisis cuantitativo.</a:t>
            </a:r>
          </a:p>
          <a:p>
            <a:pPr marL="0" indent="0" algn="just">
              <a:lnSpc>
                <a:spcPct val="80000"/>
              </a:lnSpc>
              <a:buFont typeface="Arial" charset="0"/>
              <a:buNone/>
              <a:defRPr/>
            </a:pPr>
            <a:endParaRPr lang="es-ES" sz="2500" dirty="0" smtClean="0"/>
          </a:p>
          <a:p>
            <a:pPr marL="0" indent="0" algn="just">
              <a:lnSpc>
                <a:spcPct val="80000"/>
              </a:lnSpc>
              <a:buFont typeface="Arial" charset="0"/>
              <a:buNone/>
              <a:defRPr/>
            </a:pPr>
            <a:r>
              <a:rPr lang="es-ES" sz="2500" dirty="0" smtClean="0"/>
              <a:t>Puede </a:t>
            </a:r>
            <a:r>
              <a:rPr lang="es-ES" sz="2500" dirty="0"/>
              <a:t>utilizarse de forma total o parcial, o reducirse o eliminarse con posterioridad, a medida que se dispone de información más precisa sobre el proyecto.</a:t>
            </a:r>
          </a:p>
          <a:p>
            <a:pPr marL="0" indent="0" algn="just">
              <a:lnSpc>
                <a:spcPct val="80000"/>
              </a:lnSpc>
              <a:buFont typeface="Arial" charset="0"/>
              <a:buNone/>
              <a:defRPr/>
            </a:pPr>
            <a:endParaRPr lang="es-ES" sz="2400" dirty="0"/>
          </a:p>
          <a:p>
            <a:pPr algn="just">
              <a:buFont typeface="Wingdings" pitchFamily="2" charset="2"/>
              <a:buChar char="q"/>
              <a:defRPr/>
            </a:pPr>
            <a:endParaRPr lang="es-ES" sz="2600" dirty="0" smtClean="0">
              <a:latin typeface="Arial Narrow" pitchFamily="34" charset="0"/>
            </a:endParaRPr>
          </a:p>
          <a:p>
            <a:pPr>
              <a:buFont typeface="Wingdings" pitchFamily="2" charset="2"/>
              <a:buChar char="q"/>
              <a:defRPr/>
            </a:pPr>
            <a:endParaRPr lang="es-ES" sz="2600" dirty="0" smtClean="0">
              <a:latin typeface="Arial Narrow" pitchFamily="34" charset="0"/>
            </a:endParaRPr>
          </a:p>
        </p:txBody>
      </p:sp>
      <p:sp>
        <p:nvSpPr>
          <p:cNvPr id="29699" name="Title 1"/>
          <p:cNvSpPr txBox="1">
            <a:spLocks/>
          </p:cNvSpPr>
          <p:nvPr/>
        </p:nvSpPr>
        <p:spPr bwMode="auto">
          <a:xfrm>
            <a:off x="317500" y="601663"/>
            <a:ext cx="7269163" cy="1143000"/>
          </a:xfrm>
          <a:prstGeom prst="rect">
            <a:avLst/>
          </a:prstGeom>
          <a:noFill/>
          <a:ln w="9525">
            <a:noFill/>
            <a:miter lim="800000"/>
            <a:headEnd/>
            <a:tailEnd/>
          </a:ln>
        </p:spPr>
        <p:txBody>
          <a:bodyPr anchor="ctr"/>
          <a:lstStyle/>
          <a:p>
            <a:endParaRPr lang="es-CR" sz="2300" b="1">
              <a:latin typeface="Calibri" pitchFamily="34" charset="0"/>
            </a:endParaRPr>
          </a:p>
          <a:p>
            <a:endParaRPr lang="es-CR" sz="2300" b="1">
              <a:latin typeface="Calibri" pitchFamily="34" charset="0"/>
            </a:endParaRPr>
          </a:p>
          <a:p>
            <a:endParaRPr lang="es-CR" sz="2300" b="1">
              <a:latin typeface="Calibri" pitchFamily="34" charset="0"/>
            </a:endParaRPr>
          </a:p>
          <a:p>
            <a:r>
              <a:rPr lang="es-CR" sz="2300" b="1">
                <a:latin typeface="Calibri" pitchFamily="34" charset="0"/>
              </a:rPr>
              <a:t>Análisis de Reserva</a:t>
            </a:r>
            <a:r>
              <a:rPr lang="en-US" sz="2400" b="1">
                <a:latin typeface="Calibri" pitchFamily="34" charset="0"/>
              </a:rPr>
              <a:t/>
            </a:r>
            <a:br>
              <a:rPr lang="en-US" sz="2400" b="1">
                <a:latin typeface="Calibri" pitchFamily="34" charset="0"/>
              </a:rPr>
            </a:br>
            <a:endParaRPr lang="en-US" sz="2400" b="1">
              <a:latin typeface="Calibri" pitchFamily="34" charset="0"/>
            </a:endParaRPr>
          </a:p>
        </p:txBody>
      </p:sp>
      <p:pic>
        <p:nvPicPr>
          <p:cNvPr id="29700" name="3 Imagen" descr="cava.jpg"/>
          <p:cNvPicPr>
            <a:picLocks noChangeAspect="1"/>
          </p:cNvPicPr>
          <p:nvPr/>
        </p:nvPicPr>
        <p:blipFill>
          <a:blip r:embed="rId2" cstate="print"/>
          <a:srcRect/>
          <a:stretch>
            <a:fillRect/>
          </a:stretch>
        </p:blipFill>
        <p:spPr bwMode="auto">
          <a:xfrm>
            <a:off x="5286375" y="2133600"/>
            <a:ext cx="3581400"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Estimar la duración de las actividades</a:t>
            </a:r>
            <a:endParaRPr lang="es-CR" dirty="0"/>
          </a:p>
        </p:txBody>
      </p:sp>
      <p:sp>
        <p:nvSpPr>
          <p:cNvPr id="3" name="2 Marcador de contenido"/>
          <p:cNvSpPr>
            <a:spLocks noGrp="1"/>
          </p:cNvSpPr>
          <p:nvPr>
            <p:ph idx="1"/>
          </p:nvPr>
        </p:nvSpPr>
        <p:spPr/>
        <p:txBody>
          <a:bodyPr/>
          <a:lstStyle/>
          <a:p>
            <a:r>
              <a:rPr lang="es-CR" dirty="0" smtClean="0"/>
              <a:t>Salidas:</a:t>
            </a:r>
          </a:p>
          <a:p>
            <a:pPr lvl="1"/>
            <a:r>
              <a:rPr lang="es-CR" dirty="0" smtClean="0"/>
              <a:t>Estimación de la duración de las actividades</a:t>
            </a:r>
          </a:p>
          <a:p>
            <a:pPr lvl="1"/>
            <a:r>
              <a:rPr lang="es-CR" dirty="0" smtClean="0"/>
              <a:t>Actualización a los documentos del proyecto</a:t>
            </a:r>
            <a:endParaRPr lang="es-C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Desarrollar el cronograma</a:t>
            </a:r>
            <a:endParaRPr lang="es-CR" dirty="0"/>
          </a:p>
        </p:txBody>
      </p:sp>
      <p:sp>
        <p:nvSpPr>
          <p:cNvPr id="3" name="2 Marcador de contenido"/>
          <p:cNvSpPr>
            <a:spLocks noGrp="1"/>
          </p:cNvSpPr>
          <p:nvPr>
            <p:ph idx="1"/>
          </p:nvPr>
        </p:nvSpPr>
        <p:spPr/>
        <p:txBody>
          <a:bodyPr/>
          <a:lstStyle/>
          <a:p>
            <a:r>
              <a:rPr lang="es-CR" dirty="0" smtClean="0"/>
              <a:t>Resume las salidas de los anteriores procesos: actividades, duraciones, recursos, disponibilidades, relaciones, etc. </a:t>
            </a:r>
            <a:endParaRPr lang="es-C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Desarrollar el cronograma</a:t>
            </a:r>
            <a:endParaRPr lang="es-CR" dirty="0"/>
          </a:p>
        </p:txBody>
      </p:sp>
      <p:sp>
        <p:nvSpPr>
          <p:cNvPr id="3" name="2 Marcador de contenido"/>
          <p:cNvSpPr>
            <a:spLocks noGrp="1"/>
          </p:cNvSpPr>
          <p:nvPr>
            <p:ph idx="1"/>
          </p:nvPr>
        </p:nvSpPr>
        <p:spPr/>
        <p:txBody>
          <a:bodyPr/>
          <a:lstStyle/>
          <a:p>
            <a:r>
              <a:rPr lang="es-CR" sz="2400" b="1" dirty="0" smtClean="0"/>
              <a:t>Entradas</a:t>
            </a:r>
            <a:r>
              <a:rPr lang="es-CR" sz="2400" dirty="0" smtClean="0"/>
              <a:t>:</a:t>
            </a:r>
          </a:p>
          <a:p>
            <a:pPr lvl="1"/>
            <a:r>
              <a:rPr lang="es-CR" sz="2000" dirty="0" smtClean="0"/>
              <a:t>Plan de gestión del cronograma</a:t>
            </a:r>
          </a:p>
          <a:p>
            <a:pPr lvl="1"/>
            <a:r>
              <a:rPr lang="es-CR" sz="2000" dirty="0" smtClean="0"/>
              <a:t>Lista de actividades y sus atributos</a:t>
            </a:r>
          </a:p>
          <a:p>
            <a:pPr lvl="1"/>
            <a:r>
              <a:rPr lang="es-CR" sz="2000" dirty="0" smtClean="0"/>
              <a:t>Diagrama de red</a:t>
            </a:r>
          </a:p>
          <a:p>
            <a:pPr lvl="1"/>
            <a:r>
              <a:rPr lang="es-CR" sz="2000" dirty="0" smtClean="0"/>
              <a:t>Recursos para las actividades</a:t>
            </a:r>
          </a:p>
          <a:p>
            <a:pPr lvl="1"/>
            <a:r>
              <a:rPr lang="es-CR" sz="2000" dirty="0" smtClean="0"/>
              <a:t>Calendario de recursos</a:t>
            </a:r>
          </a:p>
          <a:p>
            <a:pPr lvl="1"/>
            <a:r>
              <a:rPr lang="es-CR" sz="2000" dirty="0" smtClean="0"/>
              <a:t>Estimación de actividades</a:t>
            </a:r>
          </a:p>
          <a:p>
            <a:pPr lvl="1"/>
            <a:r>
              <a:rPr lang="es-CR" sz="2000" dirty="0" smtClean="0"/>
              <a:t>Enunciado del alcance</a:t>
            </a:r>
          </a:p>
          <a:p>
            <a:pPr lvl="1"/>
            <a:r>
              <a:rPr lang="es-CR" sz="2000" dirty="0" smtClean="0"/>
              <a:t>Registro de riesgos</a:t>
            </a:r>
          </a:p>
          <a:p>
            <a:pPr lvl="1"/>
            <a:r>
              <a:rPr lang="es-CR" sz="2000" dirty="0" smtClean="0"/>
              <a:t>Asignación de personal al proyecto</a:t>
            </a:r>
          </a:p>
          <a:p>
            <a:pPr lvl="1"/>
            <a:r>
              <a:rPr lang="es-CR" sz="2000" dirty="0" smtClean="0"/>
              <a:t>Estructura de desglose de recursos</a:t>
            </a:r>
          </a:p>
          <a:p>
            <a:pPr lvl="1"/>
            <a:r>
              <a:rPr lang="es-CR" sz="2000" dirty="0" smtClean="0"/>
              <a:t>Factores ambientales y activos de la organización </a:t>
            </a:r>
            <a:endParaRPr lang="es-C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96975"/>
            <a:ext cx="8229600" cy="719857"/>
          </a:xfrm>
        </p:spPr>
        <p:txBody>
          <a:bodyPr/>
          <a:lstStyle/>
          <a:p>
            <a:r>
              <a:rPr lang="es-CR" sz="3600" dirty="0" smtClean="0"/>
              <a:t>Planificar la gestión del cronograma</a:t>
            </a:r>
            <a:endParaRPr lang="es-CR" sz="3600" dirty="0"/>
          </a:p>
        </p:txBody>
      </p:sp>
      <p:sp>
        <p:nvSpPr>
          <p:cNvPr id="3" name="2 Marcador de contenido"/>
          <p:cNvSpPr>
            <a:spLocks noGrp="1"/>
          </p:cNvSpPr>
          <p:nvPr>
            <p:ph idx="1"/>
          </p:nvPr>
        </p:nvSpPr>
        <p:spPr>
          <a:xfrm>
            <a:off x="457200" y="1916832"/>
            <a:ext cx="8229600" cy="4391893"/>
          </a:xfrm>
        </p:spPr>
        <p:txBody>
          <a:bodyPr/>
          <a:lstStyle/>
          <a:p>
            <a:r>
              <a:rPr lang="es-CR" b="1" dirty="0" smtClean="0"/>
              <a:t>Herramientas</a:t>
            </a:r>
            <a:r>
              <a:rPr lang="es-CR" dirty="0" smtClean="0"/>
              <a:t>: </a:t>
            </a:r>
          </a:p>
          <a:p>
            <a:pPr lvl="1"/>
            <a:r>
              <a:rPr lang="es-CR" dirty="0" smtClean="0"/>
              <a:t>Juicio experto</a:t>
            </a:r>
          </a:p>
          <a:p>
            <a:pPr lvl="1"/>
            <a:r>
              <a:rPr lang="es-CR" dirty="0" smtClean="0"/>
              <a:t>Técnicas de análisis</a:t>
            </a:r>
          </a:p>
          <a:p>
            <a:pPr lvl="1"/>
            <a:r>
              <a:rPr lang="es-CR" dirty="0" smtClean="0"/>
              <a:t>Reuniones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96975"/>
            <a:ext cx="8229600" cy="647849"/>
          </a:xfrm>
        </p:spPr>
        <p:txBody>
          <a:bodyPr/>
          <a:lstStyle/>
          <a:p>
            <a:r>
              <a:rPr lang="es-CR" dirty="0" smtClean="0"/>
              <a:t>Desarrollar el cronograma</a:t>
            </a:r>
            <a:endParaRPr lang="es-CR" dirty="0"/>
          </a:p>
        </p:txBody>
      </p:sp>
      <p:sp>
        <p:nvSpPr>
          <p:cNvPr id="3" name="2 Marcador de contenido"/>
          <p:cNvSpPr>
            <a:spLocks noGrp="1"/>
          </p:cNvSpPr>
          <p:nvPr>
            <p:ph idx="1"/>
          </p:nvPr>
        </p:nvSpPr>
        <p:spPr>
          <a:xfrm>
            <a:off x="457200" y="1916832"/>
            <a:ext cx="8229600" cy="3990975"/>
          </a:xfrm>
        </p:spPr>
        <p:txBody>
          <a:bodyPr/>
          <a:lstStyle/>
          <a:p>
            <a:r>
              <a:rPr lang="es-CR" b="1" dirty="0" smtClean="0"/>
              <a:t>Herramientas</a:t>
            </a:r>
            <a:r>
              <a:rPr lang="es-CR" dirty="0" smtClean="0"/>
              <a:t>:</a:t>
            </a:r>
          </a:p>
          <a:p>
            <a:pPr lvl="1"/>
            <a:r>
              <a:rPr lang="es-CR" dirty="0" smtClean="0"/>
              <a:t>Método de Ruta Critica</a:t>
            </a:r>
          </a:p>
          <a:p>
            <a:pPr lvl="2"/>
            <a:r>
              <a:rPr lang="es-CR" dirty="0" smtClean="0"/>
              <a:t>Identifica cuales son las actividades criticas que forman el camino mas largo del proyecto.</a:t>
            </a:r>
          </a:p>
          <a:p>
            <a:pPr lvl="1"/>
            <a:r>
              <a:rPr lang="es-CR" dirty="0" smtClean="0"/>
              <a:t>Técnicas de Modelado</a:t>
            </a:r>
          </a:p>
          <a:p>
            <a:pPr lvl="2"/>
            <a:r>
              <a:rPr lang="es-CR" dirty="0" smtClean="0"/>
              <a:t>Simulaciones de cómo cambiaría el cronograma al modificar alguna variable. (por ejemplo: Monte Carlo)</a:t>
            </a:r>
          </a:p>
          <a:p>
            <a:pPr lvl="1"/>
            <a:r>
              <a:rPr lang="es-CR" dirty="0" smtClean="0"/>
              <a:t>Método de la Cadena Critica</a:t>
            </a:r>
          </a:p>
          <a:p>
            <a:pPr lvl="2"/>
            <a:r>
              <a:rPr lang="es-CR" dirty="0" smtClean="0"/>
              <a:t>Cambios en el cronograma teniendo en cuenta las restricciones de recursos. </a:t>
            </a:r>
            <a:endParaRPr lang="es-C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Desarrollar el cronograma</a:t>
            </a:r>
            <a:endParaRPr lang="es-CR" dirty="0"/>
          </a:p>
        </p:txBody>
      </p:sp>
      <p:sp>
        <p:nvSpPr>
          <p:cNvPr id="3" name="2 Marcador de contenido"/>
          <p:cNvSpPr>
            <a:spLocks noGrp="1"/>
          </p:cNvSpPr>
          <p:nvPr>
            <p:ph idx="1"/>
          </p:nvPr>
        </p:nvSpPr>
        <p:spPr/>
        <p:txBody>
          <a:bodyPr/>
          <a:lstStyle/>
          <a:p>
            <a:r>
              <a:rPr lang="es-CR" b="1" dirty="0" smtClean="0"/>
              <a:t>Herramientas</a:t>
            </a:r>
            <a:r>
              <a:rPr lang="es-CR" dirty="0" smtClean="0"/>
              <a:t>:</a:t>
            </a:r>
          </a:p>
          <a:p>
            <a:pPr lvl="1"/>
            <a:r>
              <a:rPr lang="es-CR" dirty="0" smtClean="0"/>
              <a:t>Optimización de recursos:</a:t>
            </a:r>
          </a:p>
          <a:p>
            <a:pPr lvl="2"/>
            <a:r>
              <a:rPr lang="es-CR" dirty="0" smtClean="0"/>
              <a:t>Ajustes del cronograma para mejorar la eficiencia de la asignación de recursos.  (nivelación de recursos, equilibrio de recursos)</a:t>
            </a:r>
          </a:p>
          <a:p>
            <a:pPr lvl="1"/>
            <a:r>
              <a:rPr lang="es-CR" dirty="0" smtClean="0"/>
              <a:t>Adelanto y retrasos</a:t>
            </a:r>
          </a:p>
          <a:p>
            <a:pPr lvl="1"/>
            <a:r>
              <a:rPr lang="es-CR" dirty="0" smtClean="0"/>
              <a:t>Compresión del cronograma</a:t>
            </a:r>
          </a:p>
          <a:p>
            <a:pPr lvl="1"/>
            <a:r>
              <a:rPr lang="es-CR" dirty="0" smtClean="0"/>
              <a:t>Herramientas de planificación </a:t>
            </a:r>
            <a:endParaRPr lang="es-C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p:txBody>
          <a:bodyPr/>
          <a:lstStyle/>
          <a:p>
            <a:pPr eaLnBrk="1" hangingPunct="1"/>
            <a:r>
              <a:rPr lang="en-US" dirty="0" err="1" smtClean="0">
                <a:ea typeface="ＭＳ Ｐゴシック" pitchFamily="34" charset="-128"/>
              </a:rPr>
              <a:t>Compresión</a:t>
            </a:r>
            <a:endParaRPr lang="en-US" dirty="0" smtClean="0">
              <a:ea typeface="ＭＳ Ｐゴシック" pitchFamily="34" charset="-128"/>
            </a:endParaRPr>
          </a:p>
        </p:txBody>
      </p:sp>
      <p:sp>
        <p:nvSpPr>
          <p:cNvPr id="29699" name="Content Placeholder 2"/>
          <p:cNvSpPr>
            <a:spLocks noGrp="1"/>
          </p:cNvSpPr>
          <p:nvPr>
            <p:ph idx="4294967295"/>
          </p:nvPr>
        </p:nvSpPr>
        <p:spPr/>
        <p:txBody>
          <a:bodyPr/>
          <a:lstStyle/>
          <a:p>
            <a:pPr algn="just" eaLnBrk="1" hangingPunct="1"/>
            <a:r>
              <a:rPr lang="en-US" smtClean="0">
                <a:ea typeface="ＭＳ Ｐゴシック" pitchFamily="34" charset="-128"/>
              </a:rPr>
              <a:t>Compresión es una técnica de reducción del cronograma realizada al tomar acciones para reducir la duración total del cronograma por el mínimo costo adicional. Incluye la reducción de la duración de las actividades, o incrementar la asignación de recursos en las actividades.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Intensificación (</a:t>
            </a:r>
            <a:r>
              <a:rPr lang="es-CR" dirty="0" err="1" smtClean="0"/>
              <a:t>Crashing</a:t>
            </a:r>
            <a:r>
              <a:rPr lang="es-CR" dirty="0" smtClean="0"/>
              <a:t>)</a:t>
            </a:r>
            <a:endParaRPr lang="es-CR" dirty="0"/>
          </a:p>
        </p:txBody>
      </p:sp>
      <p:sp>
        <p:nvSpPr>
          <p:cNvPr id="3" name="2 Marcador de contenido"/>
          <p:cNvSpPr>
            <a:spLocks noGrp="1"/>
          </p:cNvSpPr>
          <p:nvPr>
            <p:ph idx="1"/>
          </p:nvPr>
        </p:nvSpPr>
        <p:spPr/>
        <p:txBody>
          <a:bodyPr/>
          <a:lstStyle/>
          <a:p>
            <a:pPr algn="just"/>
            <a:r>
              <a:rPr lang="es-CR" dirty="0" smtClean="0"/>
              <a:t>Agregar más recursos al proyecto con el fin de disminuir la duración. Principalmente, esta técnica implicará </a:t>
            </a:r>
            <a:r>
              <a:rPr lang="es-CR" b="1" dirty="0" smtClean="0"/>
              <a:t>mayores costos</a:t>
            </a:r>
            <a:r>
              <a:rPr lang="es-CR" dirty="0" smtClean="0"/>
              <a:t>. La clave aquí será cómo obtener la máxima compresión del cronograma con el mínimo costo posible.</a:t>
            </a:r>
            <a:endParaRPr lang="es-C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p:txBody>
          <a:bodyPr/>
          <a:lstStyle/>
          <a:p>
            <a:r>
              <a:rPr lang="es-CR" smtClean="0">
                <a:ea typeface="ＭＳ Ｐゴシック" pitchFamily="34" charset="-128"/>
              </a:rPr>
              <a:t>Ejecución Rápida </a:t>
            </a:r>
            <a:r>
              <a:rPr lang="es-CR" smtClean="0"/>
              <a:t>(fast-tracking)</a:t>
            </a:r>
            <a:endParaRPr lang="es-CR" smtClean="0">
              <a:ea typeface="ＭＳ Ｐゴシック" pitchFamily="34" charset="-128"/>
            </a:endParaRPr>
          </a:p>
        </p:txBody>
      </p:sp>
      <p:sp>
        <p:nvSpPr>
          <p:cNvPr id="30723" name="Content Placeholder 2"/>
          <p:cNvSpPr>
            <a:spLocks noGrp="1"/>
          </p:cNvSpPr>
          <p:nvPr>
            <p:ph idx="4294967295"/>
          </p:nvPr>
        </p:nvSpPr>
        <p:spPr/>
        <p:txBody>
          <a:bodyPr/>
          <a:lstStyle/>
          <a:p>
            <a:pPr algn="just" eaLnBrk="1" hangingPunct="1"/>
            <a:r>
              <a:rPr lang="es-CR" dirty="0" smtClean="0">
                <a:ea typeface="ＭＳ Ｐゴシック" pitchFamily="34" charset="-128"/>
              </a:rPr>
              <a:t>Ejecución rápida (</a:t>
            </a:r>
            <a:r>
              <a:rPr lang="es-CR" dirty="0" err="1" smtClean="0">
                <a:ea typeface="ＭＳ Ｐゴシック" pitchFamily="34" charset="-128"/>
              </a:rPr>
              <a:t>Fast</a:t>
            </a:r>
            <a:r>
              <a:rPr lang="es-CR" dirty="0" smtClean="0">
                <a:ea typeface="ＭＳ Ｐゴシック" pitchFamily="34" charset="-128"/>
              </a:rPr>
              <a:t> tracking) es una técnica de reducción del cronograma que cambia la lógica de la red para traslapar actividades que normalmente se realizarían de forma secuencial, o para realizar actividades del cronograma en paralelo.</a:t>
            </a:r>
          </a:p>
          <a:p>
            <a:r>
              <a:rPr lang="es-CR" dirty="0" smtClean="0"/>
              <a:t>Principalmente, esta técnica </a:t>
            </a:r>
            <a:r>
              <a:rPr lang="es-CR" b="1" dirty="0" smtClean="0"/>
              <a:t>agrega riesgos </a:t>
            </a:r>
            <a:r>
              <a:rPr lang="es-CR" dirty="0" smtClean="0"/>
              <a:t>al proyecto </a:t>
            </a:r>
            <a:endParaRPr lang="es-CR"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p:txBody>
          <a:bodyPr/>
          <a:lstStyle/>
          <a:p>
            <a:pPr eaLnBrk="1" hangingPunct="1"/>
            <a:r>
              <a:rPr lang="en-US" smtClean="0">
                <a:ea typeface="ＭＳ Ｐゴシック" pitchFamily="34" charset="-128"/>
              </a:rPr>
              <a:t>Nivelación de Recursos</a:t>
            </a:r>
          </a:p>
        </p:txBody>
      </p:sp>
      <p:sp>
        <p:nvSpPr>
          <p:cNvPr id="34819" name="Content Placeholder 2"/>
          <p:cNvSpPr>
            <a:spLocks noGrp="1"/>
          </p:cNvSpPr>
          <p:nvPr>
            <p:ph idx="4294967295"/>
          </p:nvPr>
        </p:nvSpPr>
        <p:spPr/>
        <p:txBody>
          <a:bodyPr/>
          <a:lstStyle/>
          <a:p>
            <a:pPr algn="just" eaLnBrk="1" hangingPunct="1"/>
            <a:r>
              <a:rPr lang="en-US" smtClean="0">
                <a:ea typeface="ＭＳ Ｐゴシック" pitchFamily="34" charset="-128"/>
              </a:rPr>
              <a:t>Es cualquier forma de análisis de la red del cronograma en la cual las decisiones de calendarización (fechas de inicio y fin) son establecidas por restricciones de recursos.</a:t>
            </a:r>
          </a:p>
          <a:p>
            <a:pPr eaLnBrk="1" hangingPunct="1">
              <a:buFont typeface="Arial" charset="0"/>
              <a:buNone/>
            </a:pP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0" y="1052513"/>
            <a:ext cx="7859713" cy="1143000"/>
          </a:xfrm>
        </p:spPr>
        <p:txBody>
          <a:bodyPr/>
          <a:lstStyle/>
          <a:p>
            <a:pPr eaLnBrk="1" hangingPunct="1"/>
            <a:r>
              <a:rPr lang="en-US" smtClean="0">
                <a:ea typeface="ＭＳ Ｐゴシック" pitchFamily="34" charset="-128"/>
              </a:rPr>
              <a:t>Método de la Ruta Crítica</a:t>
            </a:r>
          </a:p>
        </p:txBody>
      </p:sp>
      <p:sp>
        <p:nvSpPr>
          <p:cNvPr id="44035" name="Content Placeholder 2"/>
          <p:cNvSpPr>
            <a:spLocks noGrp="1"/>
          </p:cNvSpPr>
          <p:nvPr>
            <p:ph idx="4294967295"/>
          </p:nvPr>
        </p:nvSpPr>
        <p:spPr/>
        <p:txBody>
          <a:bodyPr/>
          <a:lstStyle/>
          <a:p>
            <a:pPr algn="just" eaLnBrk="1" hangingPunct="1"/>
            <a:r>
              <a:rPr lang="en-US" smtClean="0">
                <a:ea typeface="ＭＳ Ｐゴシック" pitchFamily="34" charset="-128"/>
              </a:rPr>
              <a:t>Es una técnica de análisis de la red del cronograma utilizada para determinar la cantidad de flexibilidad del cronograma en varias rutas de la red del cronograma, y para determinar la mínima duración total del proyecto.</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0" y="981075"/>
            <a:ext cx="7210425" cy="1143000"/>
          </a:xfrm>
        </p:spPr>
        <p:txBody>
          <a:bodyPr/>
          <a:lstStyle/>
          <a:p>
            <a:pPr eaLnBrk="1" hangingPunct="1"/>
            <a:r>
              <a:rPr lang="en-US" smtClean="0">
                <a:ea typeface="ＭＳ Ｐゴシック" pitchFamily="34" charset="-128"/>
              </a:rPr>
              <a:t>Método de la Cadena Crítica</a:t>
            </a:r>
          </a:p>
        </p:txBody>
      </p:sp>
      <p:sp>
        <p:nvSpPr>
          <p:cNvPr id="45059" name="Content Placeholder 2"/>
          <p:cNvSpPr>
            <a:spLocks noGrp="1"/>
          </p:cNvSpPr>
          <p:nvPr>
            <p:ph idx="4294967295"/>
          </p:nvPr>
        </p:nvSpPr>
        <p:spPr/>
        <p:txBody>
          <a:bodyPr/>
          <a:lstStyle/>
          <a:p>
            <a:pPr algn="just" eaLnBrk="1" hangingPunct="1"/>
            <a:r>
              <a:rPr lang="en-US" smtClean="0">
                <a:ea typeface="ＭＳ Ｐゴシック" pitchFamily="34" charset="-128"/>
              </a:rPr>
              <a:t>Es un método de análisis de red que modifica el cronograma del proyecto para considerar recursos limitados, fechas tardías de inicio (sin afectar la fecha de duración) e incorpora reservas o amortiguadores.</a:t>
            </a:r>
          </a:p>
          <a:p>
            <a:pPr eaLnBrk="1" hangingPunct="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p:txBody>
          <a:bodyPr/>
          <a:lstStyle/>
          <a:p>
            <a:pPr eaLnBrk="1" hangingPunct="1"/>
            <a:r>
              <a:rPr lang="en-US" smtClean="0">
                <a:ea typeface="ＭＳ Ｐゴシック" pitchFamily="34" charset="-128"/>
              </a:rPr>
              <a:t>Análisis de Reserva</a:t>
            </a:r>
          </a:p>
        </p:txBody>
      </p:sp>
      <p:sp>
        <p:nvSpPr>
          <p:cNvPr id="46083" name="Content Placeholder 2"/>
          <p:cNvSpPr>
            <a:spLocks noGrp="1"/>
          </p:cNvSpPr>
          <p:nvPr>
            <p:ph idx="4294967295"/>
          </p:nvPr>
        </p:nvSpPr>
        <p:spPr/>
        <p:txBody>
          <a:bodyPr/>
          <a:lstStyle/>
          <a:p>
            <a:pPr algn="just" eaLnBrk="1" hangingPunct="1">
              <a:lnSpc>
                <a:spcPct val="90000"/>
              </a:lnSpc>
            </a:pPr>
            <a:r>
              <a:rPr lang="en-US" sz="3000" smtClean="0">
                <a:ea typeface="ＭＳ Ｐゴシック" pitchFamily="34" charset="-128"/>
              </a:rPr>
              <a:t>Es una técnica analítica para determinar las características esenciales y relaciones entre los componentes del plan de dirección de proyecto para establecer una reserva para la duración del cronograma, presupuesto, costo estimado o fondos para el proyecto.</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p:txBody>
          <a:bodyPr/>
          <a:lstStyle/>
          <a:p>
            <a:pPr eaLnBrk="1" hangingPunct="1"/>
            <a:r>
              <a:rPr lang="en-US" smtClean="0">
                <a:ea typeface="ＭＳ Ｐゴシック" pitchFamily="34" charset="-128"/>
              </a:rPr>
              <a:t>Reestimación</a:t>
            </a:r>
          </a:p>
        </p:txBody>
      </p:sp>
      <p:sp>
        <p:nvSpPr>
          <p:cNvPr id="47107" name="Content Placeholder 2"/>
          <p:cNvSpPr>
            <a:spLocks noGrp="1"/>
          </p:cNvSpPr>
          <p:nvPr>
            <p:ph idx="4294967295"/>
          </p:nvPr>
        </p:nvSpPr>
        <p:spPr/>
        <p:txBody>
          <a:bodyPr/>
          <a:lstStyle/>
          <a:p>
            <a:pPr algn="just" eaLnBrk="1" hangingPunct="1"/>
            <a:r>
              <a:rPr lang="en-US" sz="3000" smtClean="0">
                <a:ea typeface="ＭＳ Ｐゴシック" pitchFamily="34" charset="-128"/>
              </a:rPr>
              <a:t>Reestimación es la acción de estimar el remanente del proyecto al menos una vez durante la vida del proyecto para asegurarse de que todavía se puede lograr la fecha de finalización, presupuesto u otros objetivos del proyecto y que se puede ajustar el proyecto si no es posible.</a:t>
            </a:r>
          </a:p>
          <a:p>
            <a:pPr eaLnBrk="1" hangingPunct="1">
              <a:buFont typeface="Arial" charset="0"/>
              <a:buNone/>
            </a:pPr>
            <a:endParaRPr lang="en-US" sz="3000" smtClean="0">
              <a:ea typeface="ＭＳ Ｐゴシック"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96975"/>
            <a:ext cx="8229600" cy="719857"/>
          </a:xfrm>
        </p:spPr>
        <p:txBody>
          <a:bodyPr/>
          <a:lstStyle/>
          <a:p>
            <a:r>
              <a:rPr lang="es-CR" sz="3600" dirty="0" smtClean="0"/>
              <a:t>Planificar la gestión del cronograma</a:t>
            </a:r>
            <a:endParaRPr lang="es-CR" sz="3600" dirty="0"/>
          </a:p>
        </p:txBody>
      </p:sp>
      <p:sp>
        <p:nvSpPr>
          <p:cNvPr id="3" name="2 Marcador de contenido"/>
          <p:cNvSpPr>
            <a:spLocks noGrp="1"/>
          </p:cNvSpPr>
          <p:nvPr>
            <p:ph idx="1"/>
          </p:nvPr>
        </p:nvSpPr>
        <p:spPr>
          <a:xfrm>
            <a:off x="457200" y="1916832"/>
            <a:ext cx="8229600" cy="4391893"/>
          </a:xfrm>
        </p:spPr>
        <p:txBody>
          <a:bodyPr/>
          <a:lstStyle/>
          <a:p>
            <a:r>
              <a:rPr lang="es-CR" b="1" dirty="0" smtClean="0"/>
              <a:t>Salidas</a:t>
            </a:r>
            <a:r>
              <a:rPr lang="es-CR" dirty="0" smtClean="0"/>
              <a:t>:</a:t>
            </a:r>
          </a:p>
          <a:p>
            <a:pPr lvl="1"/>
            <a:r>
              <a:rPr lang="es-CR" dirty="0" smtClean="0"/>
              <a:t>Plan de gestión del cronograma</a:t>
            </a:r>
          </a:p>
          <a:p>
            <a:pPr lvl="2"/>
            <a:r>
              <a:rPr lang="es-CR" sz="2000" dirty="0" smtClean="0"/>
              <a:t>Herramientas que se van a utilizar para crear el cronograma.</a:t>
            </a:r>
          </a:p>
          <a:p>
            <a:pPr lvl="2"/>
            <a:r>
              <a:rPr lang="es-CR" sz="2000" dirty="0" smtClean="0"/>
              <a:t>Nivel de precisión de las estimaciones.</a:t>
            </a:r>
          </a:p>
          <a:p>
            <a:pPr lvl="2"/>
            <a:r>
              <a:rPr lang="es-CR" sz="2000" dirty="0" smtClean="0"/>
              <a:t>Como se estimaran las reservas para contingencias.</a:t>
            </a:r>
          </a:p>
          <a:p>
            <a:pPr lvl="2"/>
            <a:r>
              <a:rPr lang="es-CR" sz="2000" dirty="0" smtClean="0"/>
              <a:t>Procedimiento de actualización de la línea base.</a:t>
            </a:r>
          </a:p>
          <a:p>
            <a:pPr lvl="2"/>
            <a:r>
              <a:rPr lang="es-CR" sz="2000" dirty="0" smtClean="0"/>
              <a:t>Niveles de tolerancia de las desviaciones en el tiempo.</a:t>
            </a:r>
          </a:p>
          <a:p>
            <a:pPr lvl="2"/>
            <a:r>
              <a:rPr lang="es-CR" sz="2000" dirty="0" smtClean="0"/>
              <a:t>Procedimiento para definir el porcentaje de avance de las actividades.</a:t>
            </a:r>
          </a:p>
          <a:p>
            <a:pPr lvl="2"/>
            <a:r>
              <a:rPr lang="es-CR" sz="2000" dirty="0" smtClean="0"/>
              <a:t>Como se presentaran los informes de avance.</a:t>
            </a:r>
          </a:p>
          <a:p>
            <a:endParaRPr lang="es-CR"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96975"/>
            <a:ext cx="8229600" cy="647849"/>
          </a:xfrm>
        </p:spPr>
        <p:txBody>
          <a:bodyPr/>
          <a:lstStyle/>
          <a:p>
            <a:r>
              <a:rPr lang="es-CR" dirty="0" smtClean="0"/>
              <a:t>Desarrollar el cronograma</a:t>
            </a:r>
            <a:endParaRPr lang="es-CR" dirty="0"/>
          </a:p>
        </p:txBody>
      </p:sp>
      <p:sp>
        <p:nvSpPr>
          <p:cNvPr id="3" name="2 Marcador de contenido"/>
          <p:cNvSpPr>
            <a:spLocks noGrp="1"/>
          </p:cNvSpPr>
          <p:nvPr>
            <p:ph idx="1"/>
          </p:nvPr>
        </p:nvSpPr>
        <p:spPr>
          <a:xfrm>
            <a:off x="457200" y="1988840"/>
            <a:ext cx="8229600" cy="4319885"/>
          </a:xfrm>
        </p:spPr>
        <p:txBody>
          <a:bodyPr/>
          <a:lstStyle/>
          <a:p>
            <a:r>
              <a:rPr lang="es-CR" dirty="0" smtClean="0"/>
              <a:t>Salidas:</a:t>
            </a:r>
          </a:p>
          <a:p>
            <a:pPr lvl="1"/>
            <a:r>
              <a:rPr lang="es-CR" dirty="0" smtClean="0"/>
              <a:t>Línea base del cronograma </a:t>
            </a:r>
          </a:p>
          <a:p>
            <a:pPr lvl="1"/>
            <a:r>
              <a:rPr lang="es-CR" dirty="0" smtClean="0"/>
              <a:t>Cronograma del proyecto</a:t>
            </a:r>
          </a:p>
          <a:p>
            <a:pPr lvl="2"/>
            <a:r>
              <a:rPr lang="es-CR" dirty="0" smtClean="0"/>
              <a:t>Diagrama de barras</a:t>
            </a:r>
          </a:p>
          <a:p>
            <a:pPr lvl="2"/>
            <a:r>
              <a:rPr lang="es-CR" dirty="0" smtClean="0"/>
              <a:t>Diagrama de hitos</a:t>
            </a:r>
          </a:p>
          <a:p>
            <a:pPr lvl="2"/>
            <a:r>
              <a:rPr lang="es-CR" dirty="0" smtClean="0"/>
              <a:t>Diagramas de red</a:t>
            </a:r>
          </a:p>
          <a:p>
            <a:pPr lvl="1"/>
            <a:r>
              <a:rPr lang="es-CR" dirty="0" smtClean="0"/>
              <a:t>Datos del cronograma</a:t>
            </a:r>
          </a:p>
          <a:p>
            <a:pPr lvl="1"/>
            <a:r>
              <a:rPr lang="es-CR" dirty="0" smtClean="0"/>
              <a:t>Calendarios del cronograma</a:t>
            </a:r>
          </a:p>
          <a:p>
            <a:pPr lvl="1"/>
            <a:r>
              <a:rPr lang="es-CR" dirty="0" smtClean="0"/>
              <a:t>Actualizaciones al plan y otros documentos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p:txBody>
          <a:bodyPr/>
          <a:lstStyle/>
          <a:p>
            <a:pPr eaLnBrk="1" hangingPunct="1"/>
            <a:r>
              <a:rPr lang="en-US" smtClean="0">
                <a:ea typeface="ＭＳ Ｐゴシック" pitchFamily="34" charset="-128"/>
              </a:rPr>
              <a:t>Línea Base del Cronograma</a:t>
            </a:r>
          </a:p>
        </p:txBody>
      </p:sp>
      <p:sp>
        <p:nvSpPr>
          <p:cNvPr id="18435" name="Content Placeholder 2"/>
          <p:cNvSpPr>
            <a:spLocks noGrp="1"/>
          </p:cNvSpPr>
          <p:nvPr>
            <p:ph idx="4294967295"/>
          </p:nvPr>
        </p:nvSpPr>
        <p:spPr/>
        <p:txBody>
          <a:bodyPr/>
          <a:lstStyle/>
          <a:p>
            <a:pPr algn="just" eaLnBrk="1" hangingPunct="1"/>
            <a:r>
              <a:rPr lang="en-US" dirty="0" smtClean="0">
                <a:ea typeface="ＭＳ Ｐゴシック" pitchFamily="34" charset="-128"/>
              </a:rPr>
              <a:t>La </a:t>
            </a:r>
            <a:r>
              <a:rPr lang="en-US" dirty="0" err="1" smtClean="0">
                <a:ea typeface="ＭＳ Ｐゴシック" pitchFamily="34" charset="-128"/>
              </a:rPr>
              <a:t>línea</a:t>
            </a:r>
            <a:r>
              <a:rPr lang="en-US" dirty="0" smtClean="0">
                <a:ea typeface="ＭＳ Ｐゴシック" pitchFamily="34" charset="-128"/>
              </a:rPr>
              <a:t> base del </a:t>
            </a:r>
            <a:r>
              <a:rPr lang="en-US" dirty="0" err="1" smtClean="0">
                <a:ea typeface="ＭＳ Ｐゴシック" pitchFamily="34" charset="-128"/>
              </a:rPr>
              <a:t>cronograma</a:t>
            </a:r>
            <a:r>
              <a:rPr lang="en-US" dirty="0" smtClean="0">
                <a:ea typeface="ＭＳ Ｐゴシック" pitchFamily="34" charset="-128"/>
              </a:rPr>
              <a:t> </a:t>
            </a:r>
            <a:r>
              <a:rPr lang="en-US" dirty="0" err="1" smtClean="0">
                <a:ea typeface="ＭＳ Ｐゴシック" pitchFamily="34" charset="-128"/>
              </a:rPr>
              <a:t>es</a:t>
            </a:r>
            <a:r>
              <a:rPr lang="en-US" dirty="0" smtClean="0">
                <a:ea typeface="ＭＳ Ｐゴシック" pitchFamily="34" charset="-128"/>
              </a:rPr>
              <a:t> </a:t>
            </a:r>
            <a:r>
              <a:rPr lang="en-US" dirty="0" err="1" smtClean="0">
                <a:ea typeface="ＭＳ Ｐゴシック" pitchFamily="34" charset="-128"/>
              </a:rPr>
              <a:t>una</a:t>
            </a:r>
            <a:r>
              <a:rPr lang="en-US" dirty="0" smtClean="0">
                <a:ea typeface="ＭＳ Ｐゴシック" pitchFamily="34" charset="-128"/>
              </a:rPr>
              <a:t> </a:t>
            </a:r>
            <a:r>
              <a:rPr lang="en-US" dirty="0" err="1" smtClean="0">
                <a:ea typeface="ＭＳ Ｐゴシック" pitchFamily="34" charset="-128"/>
              </a:rPr>
              <a:t>versión</a:t>
            </a:r>
            <a:r>
              <a:rPr lang="en-US" dirty="0" smtClean="0">
                <a:ea typeface="ＭＳ Ｐゴシック" pitchFamily="34" charset="-128"/>
              </a:rPr>
              <a:t> </a:t>
            </a:r>
            <a:r>
              <a:rPr lang="en-US" dirty="0" err="1" smtClean="0">
                <a:ea typeface="ＭＳ Ｐゴシック" pitchFamily="34" charset="-128"/>
              </a:rPr>
              <a:t>específica</a:t>
            </a:r>
            <a:r>
              <a:rPr lang="en-US" dirty="0" smtClean="0">
                <a:ea typeface="ＭＳ Ｐゴシック" pitchFamily="34" charset="-128"/>
              </a:rPr>
              <a:t> del </a:t>
            </a:r>
            <a:r>
              <a:rPr lang="en-US" dirty="0" err="1" smtClean="0">
                <a:ea typeface="ＭＳ Ｐゴシック" pitchFamily="34" charset="-128"/>
              </a:rPr>
              <a:t>modelo</a:t>
            </a:r>
            <a:r>
              <a:rPr lang="en-US" dirty="0" smtClean="0">
                <a:ea typeface="ＭＳ Ｐゴシック" pitchFamily="34" charset="-128"/>
              </a:rPr>
              <a:t> del </a:t>
            </a:r>
            <a:r>
              <a:rPr lang="en-US" dirty="0" err="1" smtClean="0">
                <a:ea typeface="ＭＳ Ｐゴシック" pitchFamily="34" charset="-128"/>
              </a:rPr>
              <a:t>cronograma</a:t>
            </a:r>
            <a:r>
              <a:rPr lang="en-US" dirty="0" smtClean="0">
                <a:ea typeface="ＭＳ Ｐゴシック" pitchFamily="34" charset="-128"/>
              </a:rPr>
              <a:t>, </a:t>
            </a:r>
            <a:r>
              <a:rPr lang="en-US" dirty="0" err="1" smtClean="0">
                <a:ea typeface="ＭＳ Ｐゴシック" pitchFamily="34" charset="-128"/>
              </a:rPr>
              <a:t>usada</a:t>
            </a:r>
            <a:r>
              <a:rPr lang="en-US" dirty="0" smtClean="0">
                <a:ea typeface="ＭＳ Ｐゴシック" pitchFamily="34" charset="-128"/>
              </a:rPr>
              <a:t> </a:t>
            </a:r>
            <a:r>
              <a:rPr lang="en-US" dirty="0" err="1" smtClean="0">
                <a:ea typeface="ＭＳ Ｐゴシック" pitchFamily="34" charset="-128"/>
              </a:rPr>
              <a:t>para</a:t>
            </a:r>
            <a:r>
              <a:rPr lang="en-US" dirty="0" smtClean="0">
                <a:ea typeface="ＭＳ Ｐゴシック" pitchFamily="34" charset="-128"/>
              </a:rPr>
              <a:t> </a:t>
            </a:r>
            <a:r>
              <a:rPr lang="en-US" dirty="0" err="1" smtClean="0">
                <a:ea typeface="ＭＳ Ｐゴシック" pitchFamily="34" charset="-128"/>
              </a:rPr>
              <a:t>comparar</a:t>
            </a:r>
            <a:r>
              <a:rPr lang="en-US" dirty="0" smtClean="0">
                <a:ea typeface="ＭＳ Ｐゴシック" pitchFamily="34" charset="-128"/>
              </a:rPr>
              <a:t> los </a:t>
            </a:r>
            <a:r>
              <a:rPr lang="en-US" dirty="0" err="1" smtClean="0">
                <a:ea typeface="ＭＳ Ｐゴシック" pitchFamily="34" charset="-128"/>
              </a:rPr>
              <a:t>resultados</a:t>
            </a:r>
            <a:r>
              <a:rPr lang="en-US" dirty="0" smtClean="0">
                <a:ea typeface="ＭＳ Ｐゴシック" pitchFamily="34" charset="-128"/>
              </a:rPr>
              <a:t> </a:t>
            </a:r>
            <a:r>
              <a:rPr lang="en-US" dirty="0" err="1" smtClean="0">
                <a:ea typeface="ＭＳ Ｐゴシック" pitchFamily="34" charset="-128"/>
              </a:rPr>
              <a:t>actuales</a:t>
            </a:r>
            <a:r>
              <a:rPr lang="en-US" dirty="0" smtClean="0">
                <a:ea typeface="ＭＳ Ｐゴシック" pitchFamily="34" charset="-128"/>
              </a:rPr>
              <a:t> contra el plan, </a:t>
            </a:r>
            <a:r>
              <a:rPr lang="en-US" dirty="0" err="1" smtClean="0">
                <a:ea typeface="ＭＳ Ｐゴシック" pitchFamily="34" charset="-128"/>
              </a:rPr>
              <a:t>para</a:t>
            </a:r>
            <a:r>
              <a:rPr lang="en-US" dirty="0" smtClean="0">
                <a:ea typeface="ＭＳ Ｐゴシック" pitchFamily="34" charset="-128"/>
              </a:rPr>
              <a:t> </a:t>
            </a:r>
            <a:r>
              <a:rPr lang="en-US" dirty="0" err="1" smtClean="0">
                <a:ea typeface="ＭＳ Ｐゴシック" pitchFamily="34" charset="-128"/>
              </a:rPr>
              <a:t>determinar</a:t>
            </a:r>
            <a:r>
              <a:rPr lang="en-US" dirty="0" smtClean="0">
                <a:ea typeface="ＭＳ Ｐゴシック" pitchFamily="34" charset="-128"/>
              </a:rPr>
              <a:t> </a:t>
            </a:r>
            <a:r>
              <a:rPr lang="en-US" dirty="0" err="1" smtClean="0">
                <a:ea typeface="ＭＳ Ｐゴシック" pitchFamily="34" charset="-128"/>
              </a:rPr>
              <a:t>si</a:t>
            </a:r>
            <a:r>
              <a:rPr lang="en-US" dirty="0" smtClean="0">
                <a:ea typeface="ＭＳ Ｐゴシック" pitchFamily="34" charset="-128"/>
              </a:rPr>
              <a:t> se </a:t>
            </a:r>
            <a:r>
              <a:rPr lang="en-US" dirty="0" err="1" smtClean="0">
                <a:ea typeface="ＭＳ Ｐゴシック" pitchFamily="34" charset="-128"/>
              </a:rPr>
              <a:t>necesitan</a:t>
            </a:r>
            <a:r>
              <a:rPr lang="en-US" dirty="0" smtClean="0">
                <a:ea typeface="ＭＳ Ｐゴシック" pitchFamily="34" charset="-128"/>
              </a:rPr>
              <a:t> </a:t>
            </a:r>
            <a:r>
              <a:rPr lang="en-US" dirty="0" err="1" smtClean="0">
                <a:ea typeface="ＭＳ Ｐゴシック" pitchFamily="34" charset="-128"/>
              </a:rPr>
              <a:t>acciones</a:t>
            </a:r>
            <a:r>
              <a:rPr lang="en-US" dirty="0" smtClean="0">
                <a:ea typeface="ＭＳ Ｐゴシック" pitchFamily="34" charset="-128"/>
              </a:rPr>
              <a:t> </a:t>
            </a:r>
            <a:r>
              <a:rPr lang="en-US" dirty="0" err="1" smtClean="0">
                <a:ea typeface="ＭＳ Ｐゴシック" pitchFamily="34" charset="-128"/>
              </a:rPr>
              <a:t>correctivas</a:t>
            </a:r>
            <a:r>
              <a:rPr lang="en-US" dirty="0" smtClean="0">
                <a:ea typeface="ＭＳ Ｐゴシック" pitchFamily="34" charset="-128"/>
              </a:rPr>
              <a:t> o </a:t>
            </a:r>
            <a:r>
              <a:rPr lang="en-US" dirty="0" err="1" smtClean="0">
                <a:ea typeface="ＭＳ Ｐゴシック" pitchFamily="34" charset="-128"/>
              </a:rPr>
              <a:t>preventivas</a:t>
            </a:r>
            <a:r>
              <a:rPr lang="en-US" dirty="0" smtClean="0">
                <a:ea typeface="ＭＳ Ｐゴシック" pitchFamily="34" charset="-128"/>
              </a:rPr>
              <a:t>  </a:t>
            </a:r>
            <a:r>
              <a:rPr lang="en-US" dirty="0" err="1" smtClean="0">
                <a:ea typeface="ＭＳ Ｐゴシック" pitchFamily="34" charset="-128"/>
              </a:rPr>
              <a:t>para</a:t>
            </a:r>
            <a:r>
              <a:rPr lang="en-US" dirty="0" smtClean="0">
                <a:ea typeface="ＭＳ Ｐゴシック" pitchFamily="34" charset="-128"/>
              </a:rPr>
              <a:t> </a:t>
            </a:r>
            <a:r>
              <a:rPr lang="en-US" dirty="0" err="1" smtClean="0">
                <a:ea typeface="ＭＳ Ｐゴシック" pitchFamily="34" charset="-128"/>
              </a:rPr>
              <a:t>cumplir</a:t>
            </a:r>
            <a:r>
              <a:rPr lang="en-US" dirty="0" smtClean="0">
                <a:ea typeface="ＭＳ Ｐゴシック" pitchFamily="34" charset="-128"/>
              </a:rPr>
              <a:t> con los </a:t>
            </a:r>
            <a:r>
              <a:rPr lang="en-US" dirty="0" err="1" smtClean="0">
                <a:ea typeface="ＭＳ Ｐゴシック" pitchFamily="34" charset="-128"/>
              </a:rPr>
              <a:t>objetivos</a:t>
            </a:r>
            <a:r>
              <a:rPr lang="en-US" dirty="0" smtClean="0">
                <a:ea typeface="ＭＳ Ｐゴシック" pitchFamily="34" charset="-128"/>
              </a:rPr>
              <a:t> del </a:t>
            </a:r>
            <a:r>
              <a:rPr lang="en-US" dirty="0" err="1" smtClean="0">
                <a:ea typeface="ＭＳ Ｐゴシック" pitchFamily="34" charset="-128"/>
              </a:rPr>
              <a:t>proyecto</a:t>
            </a:r>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p:txBody>
          <a:bodyPr/>
          <a:lstStyle/>
          <a:p>
            <a:pPr eaLnBrk="1" hangingPunct="1"/>
            <a:r>
              <a:rPr lang="en-US" smtClean="0">
                <a:ea typeface="ＭＳ Ｐゴシック" pitchFamily="34" charset="-128"/>
              </a:rPr>
              <a:t>Diagrama de Barras</a:t>
            </a:r>
          </a:p>
        </p:txBody>
      </p:sp>
      <p:sp>
        <p:nvSpPr>
          <p:cNvPr id="30723" name="Content Placeholder 2"/>
          <p:cNvSpPr>
            <a:spLocks noGrp="1"/>
          </p:cNvSpPr>
          <p:nvPr>
            <p:ph idx="4294967295"/>
          </p:nvPr>
        </p:nvSpPr>
        <p:spPr/>
        <p:txBody>
          <a:bodyPr/>
          <a:lstStyle/>
          <a:p>
            <a:pPr algn="just" eaLnBrk="1" hangingPunct="1"/>
            <a:r>
              <a:rPr lang="en-US" smtClean="0">
                <a:ea typeface="ＭＳ Ｐゴシック" pitchFamily="34" charset="-128"/>
              </a:rPr>
              <a:t>El diagrama de barras o diagrama de Gantt, es una representación gráfica de elementos relacionados con el cronograma, donde las actividades del cronograma son representadas por barras y se incluyen otros elementos como el nombre de actividades y escalas de tiempo.</a:t>
            </a:r>
          </a:p>
        </p:txBody>
      </p:sp>
      <p:pic>
        <p:nvPicPr>
          <p:cNvPr id="30725" name="Picture 5"/>
          <p:cNvPicPr>
            <a:picLocks noChangeAspect="1" noChangeArrowheads="1"/>
          </p:cNvPicPr>
          <p:nvPr/>
        </p:nvPicPr>
        <p:blipFill>
          <a:blip r:embed="rId2" cstate="print"/>
          <a:srcRect/>
          <a:stretch>
            <a:fillRect/>
          </a:stretch>
        </p:blipFill>
        <p:spPr bwMode="auto">
          <a:xfrm>
            <a:off x="2700338" y="3357563"/>
            <a:ext cx="5657850" cy="3267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down)">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25"/>
                                        </p:tgtEl>
                                        <p:attrNameLst>
                                          <p:attrName>style.visibility</p:attrName>
                                        </p:attrNameLst>
                                      </p:cBhvr>
                                      <p:to>
                                        <p:strVal val="visible"/>
                                      </p:to>
                                    </p:set>
                                    <p:animEffect transition="in" filter="wipe(down)">
                                      <p:cBhvr>
                                        <p:cTn id="12"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p:txBody>
          <a:bodyPr/>
          <a:lstStyle/>
          <a:p>
            <a:pPr eaLnBrk="1" hangingPunct="1"/>
            <a:r>
              <a:rPr lang="en-US" smtClean="0">
                <a:ea typeface="ＭＳ Ｐゴシック" pitchFamily="34" charset="-128"/>
              </a:rPr>
              <a:t>Diagrama de Hitos</a:t>
            </a:r>
          </a:p>
        </p:txBody>
      </p:sp>
      <p:sp>
        <p:nvSpPr>
          <p:cNvPr id="33795" name="Content Placeholder 2"/>
          <p:cNvSpPr>
            <a:spLocks noGrp="1"/>
          </p:cNvSpPr>
          <p:nvPr>
            <p:ph idx="4294967295"/>
          </p:nvPr>
        </p:nvSpPr>
        <p:spPr/>
        <p:txBody>
          <a:bodyPr/>
          <a:lstStyle/>
          <a:p>
            <a:pPr eaLnBrk="1" hangingPunct="1"/>
            <a:r>
              <a:rPr lang="en-US" smtClean="0">
                <a:ea typeface="ＭＳ Ｐゴシック" pitchFamily="34" charset="-128"/>
              </a:rPr>
              <a:t>Son similares a los diagramas de barras, pero solo muestran eventos principales o hitos, en lugar de actividades del cronograma.</a:t>
            </a:r>
          </a:p>
        </p:txBody>
      </p:sp>
      <p:pic>
        <p:nvPicPr>
          <p:cNvPr id="33797" name="Picture 5"/>
          <p:cNvPicPr>
            <a:picLocks noChangeAspect="1" noChangeArrowheads="1"/>
          </p:cNvPicPr>
          <p:nvPr/>
        </p:nvPicPr>
        <p:blipFill>
          <a:blip r:embed="rId2" cstate="print"/>
          <a:srcRect/>
          <a:stretch>
            <a:fillRect/>
          </a:stretch>
        </p:blipFill>
        <p:spPr bwMode="auto">
          <a:xfrm>
            <a:off x="611188" y="4149725"/>
            <a:ext cx="7289800"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96975"/>
            <a:ext cx="8229600" cy="719857"/>
          </a:xfrm>
        </p:spPr>
        <p:txBody>
          <a:bodyPr/>
          <a:lstStyle/>
          <a:p>
            <a:r>
              <a:rPr lang="es-CR" dirty="0" smtClean="0"/>
              <a:t>Controlar el cronograma </a:t>
            </a:r>
            <a:endParaRPr lang="es-CR" dirty="0"/>
          </a:p>
        </p:txBody>
      </p:sp>
      <p:sp>
        <p:nvSpPr>
          <p:cNvPr id="3" name="2 Marcador de contenido"/>
          <p:cNvSpPr>
            <a:spLocks noGrp="1"/>
          </p:cNvSpPr>
          <p:nvPr>
            <p:ph idx="1"/>
          </p:nvPr>
        </p:nvSpPr>
        <p:spPr>
          <a:xfrm>
            <a:off x="457200" y="1988840"/>
            <a:ext cx="8229600" cy="4319885"/>
          </a:xfrm>
        </p:spPr>
        <p:txBody>
          <a:bodyPr/>
          <a:lstStyle/>
          <a:p>
            <a:pPr algn="just"/>
            <a:r>
              <a:rPr lang="es-CR" dirty="0" smtClean="0"/>
              <a:t>Monitoreo del estado de las actividades del proyecto para actualizar el avance del mismo y gestionar cambios a la línea base del cronograma con el propósito de cumplir el plan.</a:t>
            </a:r>
            <a:endParaRPr lang="es-C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96975"/>
            <a:ext cx="8229600" cy="719857"/>
          </a:xfrm>
        </p:spPr>
        <p:txBody>
          <a:bodyPr/>
          <a:lstStyle/>
          <a:p>
            <a:r>
              <a:rPr lang="es-CR" dirty="0" smtClean="0"/>
              <a:t>Controlar el cronograma </a:t>
            </a:r>
            <a:endParaRPr lang="es-CR" dirty="0"/>
          </a:p>
        </p:txBody>
      </p:sp>
      <p:sp>
        <p:nvSpPr>
          <p:cNvPr id="3" name="2 Marcador de contenido"/>
          <p:cNvSpPr>
            <a:spLocks noGrp="1"/>
          </p:cNvSpPr>
          <p:nvPr>
            <p:ph idx="1"/>
          </p:nvPr>
        </p:nvSpPr>
        <p:spPr>
          <a:xfrm>
            <a:off x="457200" y="1988840"/>
            <a:ext cx="8229600" cy="4319885"/>
          </a:xfrm>
        </p:spPr>
        <p:txBody>
          <a:bodyPr/>
          <a:lstStyle/>
          <a:p>
            <a:r>
              <a:rPr lang="es-CR" b="1" dirty="0" smtClean="0"/>
              <a:t>Entradas</a:t>
            </a:r>
            <a:r>
              <a:rPr lang="es-CR" dirty="0" smtClean="0"/>
              <a:t>:</a:t>
            </a:r>
          </a:p>
          <a:p>
            <a:pPr lvl="1"/>
            <a:r>
              <a:rPr lang="es-CR" dirty="0" smtClean="0"/>
              <a:t>Plan del proyecto</a:t>
            </a:r>
          </a:p>
          <a:p>
            <a:pPr lvl="1"/>
            <a:r>
              <a:rPr lang="es-CR" dirty="0" smtClean="0"/>
              <a:t>Cronograma del proyecto</a:t>
            </a:r>
          </a:p>
          <a:p>
            <a:pPr lvl="1"/>
            <a:r>
              <a:rPr lang="es-CR" dirty="0" smtClean="0"/>
              <a:t>Datos de desempeño</a:t>
            </a:r>
          </a:p>
          <a:p>
            <a:pPr lvl="1"/>
            <a:r>
              <a:rPr lang="es-CR" dirty="0" smtClean="0"/>
              <a:t>Calendarios del proyecto</a:t>
            </a:r>
          </a:p>
          <a:p>
            <a:pPr lvl="1"/>
            <a:r>
              <a:rPr lang="es-CR" dirty="0" smtClean="0"/>
              <a:t>Datos del cronograma </a:t>
            </a:r>
          </a:p>
          <a:p>
            <a:pPr lvl="1"/>
            <a:endParaRPr lang="es-C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96975"/>
            <a:ext cx="8229600" cy="719857"/>
          </a:xfrm>
        </p:spPr>
        <p:txBody>
          <a:bodyPr/>
          <a:lstStyle/>
          <a:p>
            <a:r>
              <a:rPr lang="es-CR" dirty="0" smtClean="0"/>
              <a:t>Controlar el cronograma </a:t>
            </a:r>
            <a:endParaRPr lang="es-CR" dirty="0"/>
          </a:p>
        </p:txBody>
      </p:sp>
      <p:sp>
        <p:nvSpPr>
          <p:cNvPr id="3" name="2 Marcador de contenido"/>
          <p:cNvSpPr>
            <a:spLocks noGrp="1"/>
          </p:cNvSpPr>
          <p:nvPr>
            <p:ph idx="1"/>
          </p:nvPr>
        </p:nvSpPr>
        <p:spPr>
          <a:xfrm>
            <a:off x="457200" y="1988840"/>
            <a:ext cx="8229600" cy="4319885"/>
          </a:xfrm>
        </p:spPr>
        <p:txBody>
          <a:bodyPr/>
          <a:lstStyle/>
          <a:p>
            <a:r>
              <a:rPr lang="es-CR" b="1" dirty="0" smtClean="0"/>
              <a:t>Herramientas</a:t>
            </a:r>
            <a:r>
              <a:rPr lang="es-CR" dirty="0" smtClean="0"/>
              <a:t>:</a:t>
            </a:r>
          </a:p>
          <a:p>
            <a:pPr lvl="1"/>
            <a:r>
              <a:rPr lang="es-CR" dirty="0" smtClean="0"/>
              <a:t>Revisiones de desempeño</a:t>
            </a:r>
          </a:p>
          <a:p>
            <a:pPr lvl="2"/>
            <a:r>
              <a:rPr lang="es-CR" dirty="0" smtClean="0"/>
              <a:t>Comparar las duraciones reales vs. la línea base del cronograma y evaluar si son cambios significativos. </a:t>
            </a:r>
          </a:p>
          <a:p>
            <a:pPr lvl="2"/>
            <a:endParaRPr lang="es-CR" dirty="0" smtClean="0"/>
          </a:p>
          <a:p>
            <a:pPr lvl="2"/>
            <a:r>
              <a:rPr lang="es-CR" dirty="0" smtClean="0"/>
              <a:t>Análisis de tendencias</a:t>
            </a:r>
          </a:p>
          <a:p>
            <a:pPr lvl="2"/>
            <a:r>
              <a:rPr lang="es-CR" dirty="0" smtClean="0"/>
              <a:t>Método de ruta critica</a:t>
            </a:r>
          </a:p>
          <a:p>
            <a:pPr lvl="2"/>
            <a:r>
              <a:rPr lang="es-CR" dirty="0" smtClean="0"/>
              <a:t>Método de cadena critica</a:t>
            </a:r>
          </a:p>
          <a:p>
            <a:pPr lvl="2"/>
            <a:r>
              <a:rPr lang="es-CR" dirty="0" smtClean="0"/>
              <a:t>Gestión de valor ganado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96975"/>
            <a:ext cx="8229600" cy="719857"/>
          </a:xfrm>
        </p:spPr>
        <p:txBody>
          <a:bodyPr/>
          <a:lstStyle/>
          <a:p>
            <a:r>
              <a:rPr lang="es-CR" dirty="0" smtClean="0"/>
              <a:t>Controlar el cronograma </a:t>
            </a:r>
            <a:endParaRPr lang="es-CR" dirty="0"/>
          </a:p>
        </p:txBody>
      </p:sp>
      <p:sp>
        <p:nvSpPr>
          <p:cNvPr id="3" name="2 Marcador de contenido"/>
          <p:cNvSpPr>
            <a:spLocks noGrp="1"/>
          </p:cNvSpPr>
          <p:nvPr>
            <p:ph idx="1"/>
          </p:nvPr>
        </p:nvSpPr>
        <p:spPr>
          <a:xfrm>
            <a:off x="457200" y="1988840"/>
            <a:ext cx="8229600" cy="4319885"/>
          </a:xfrm>
        </p:spPr>
        <p:txBody>
          <a:bodyPr/>
          <a:lstStyle/>
          <a:p>
            <a:r>
              <a:rPr lang="es-CR" b="1" dirty="0" smtClean="0"/>
              <a:t>Herramientas</a:t>
            </a:r>
            <a:r>
              <a:rPr lang="es-CR" dirty="0" smtClean="0"/>
              <a:t>:</a:t>
            </a:r>
          </a:p>
          <a:p>
            <a:pPr lvl="1"/>
            <a:r>
              <a:rPr lang="es-CR" dirty="0" smtClean="0"/>
              <a:t>Software de gestión de proyectos</a:t>
            </a:r>
          </a:p>
          <a:p>
            <a:pPr lvl="1"/>
            <a:r>
              <a:rPr lang="es-CR" dirty="0" smtClean="0"/>
              <a:t>Técnicas de optimización de Recursos</a:t>
            </a:r>
          </a:p>
          <a:p>
            <a:pPr lvl="1"/>
            <a:r>
              <a:rPr lang="es-CR" dirty="0" smtClean="0"/>
              <a:t>Compresión del cronograma</a:t>
            </a:r>
          </a:p>
          <a:p>
            <a:pPr lvl="1"/>
            <a:r>
              <a:rPr lang="es-CR" dirty="0" smtClean="0"/>
              <a:t>Herramientas de planificación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96975"/>
            <a:ext cx="8229600" cy="719857"/>
          </a:xfrm>
        </p:spPr>
        <p:txBody>
          <a:bodyPr/>
          <a:lstStyle/>
          <a:p>
            <a:r>
              <a:rPr lang="es-CR" dirty="0" smtClean="0"/>
              <a:t>Controlar el cronograma </a:t>
            </a:r>
            <a:endParaRPr lang="es-CR" dirty="0"/>
          </a:p>
        </p:txBody>
      </p:sp>
      <p:sp>
        <p:nvSpPr>
          <p:cNvPr id="3" name="2 Marcador de contenido"/>
          <p:cNvSpPr>
            <a:spLocks noGrp="1"/>
          </p:cNvSpPr>
          <p:nvPr>
            <p:ph idx="1"/>
          </p:nvPr>
        </p:nvSpPr>
        <p:spPr>
          <a:xfrm>
            <a:off x="457200" y="1988840"/>
            <a:ext cx="8229600" cy="4319885"/>
          </a:xfrm>
        </p:spPr>
        <p:txBody>
          <a:bodyPr/>
          <a:lstStyle/>
          <a:p>
            <a:r>
              <a:rPr lang="es-CR" b="1" dirty="0" smtClean="0"/>
              <a:t>Salidas</a:t>
            </a:r>
            <a:r>
              <a:rPr lang="es-CR" dirty="0" smtClean="0"/>
              <a:t>:</a:t>
            </a:r>
          </a:p>
          <a:p>
            <a:pPr lvl="1"/>
            <a:r>
              <a:rPr lang="es-CR" dirty="0" smtClean="0"/>
              <a:t>Informacion de desempeño del trabajo</a:t>
            </a:r>
          </a:p>
          <a:p>
            <a:pPr lvl="2"/>
            <a:r>
              <a:rPr lang="es-CR" dirty="0" smtClean="0"/>
              <a:t>Por ejemplo: SPI, CPI, SV, etc. </a:t>
            </a:r>
          </a:p>
          <a:p>
            <a:pPr lvl="1"/>
            <a:r>
              <a:rPr lang="es-CR" dirty="0" smtClean="0"/>
              <a:t>Pronósticos del cronograma</a:t>
            </a:r>
          </a:p>
          <a:p>
            <a:pPr lvl="1"/>
            <a:r>
              <a:rPr lang="es-CR" dirty="0" smtClean="0"/>
              <a:t>Solicitudes de cambio</a:t>
            </a:r>
          </a:p>
          <a:p>
            <a:pPr lvl="1"/>
            <a:r>
              <a:rPr lang="es-CR" dirty="0" smtClean="0"/>
              <a:t>Actualizaciones al plan y otros documentos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96975"/>
            <a:ext cx="8229600" cy="719857"/>
          </a:xfrm>
        </p:spPr>
        <p:txBody>
          <a:bodyPr/>
          <a:lstStyle/>
          <a:p>
            <a:r>
              <a:rPr lang="es-CR" dirty="0" smtClean="0"/>
              <a:t>Gestión del Tiempo</a:t>
            </a:r>
            <a:endParaRPr lang="es-CR" dirty="0"/>
          </a:p>
        </p:txBody>
      </p:sp>
      <p:pic>
        <p:nvPicPr>
          <p:cNvPr id="1026" name="Picture 2"/>
          <p:cNvPicPr>
            <a:picLocks noChangeAspect="1" noChangeArrowheads="1"/>
          </p:cNvPicPr>
          <p:nvPr/>
        </p:nvPicPr>
        <p:blipFill>
          <a:blip r:embed="rId2" cstate="print"/>
          <a:srcRect/>
          <a:stretch>
            <a:fillRect/>
          </a:stretch>
        </p:blipFill>
        <p:spPr bwMode="auto">
          <a:xfrm>
            <a:off x="467544" y="2060848"/>
            <a:ext cx="8241588" cy="4320480"/>
          </a:xfrm>
          <a:prstGeom prst="rect">
            <a:avLst/>
          </a:prstGeom>
          <a:noFill/>
          <a:ln w="9525">
            <a:noFill/>
            <a:miter lim="800000"/>
            <a:headEnd/>
            <a:tailEnd/>
          </a:ln>
        </p:spPr>
      </p:pic>
      <p:sp>
        <p:nvSpPr>
          <p:cNvPr id="5" name="4 Rectángulo"/>
          <p:cNvSpPr/>
          <p:nvPr/>
        </p:nvSpPr>
        <p:spPr>
          <a:xfrm>
            <a:off x="251520" y="6093296"/>
            <a:ext cx="1439863" cy="338137"/>
          </a:xfrm>
          <a:prstGeom prst="rect">
            <a:avLst/>
          </a:prstGeom>
        </p:spPr>
        <p:txBody>
          <a:bodyPr>
            <a:spAutoFit/>
          </a:bodyPr>
          <a:lstStyle/>
          <a:p>
            <a:pPr algn="just">
              <a:defRPr/>
            </a:pPr>
            <a:r>
              <a:rPr lang="es-CR" sz="1600" b="1" dirty="0">
                <a:latin typeface="+mj-lt"/>
                <a:ea typeface="+mj-ea"/>
                <a:cs typeface="+mj-cs"/>
              </a:rPr>
              <a:t>Lledó, 2013)</a:t>
            </a:r>
            <a:endParaRPr lang="es-CR" sz="2800" b="1" dirty="0">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96975"/>
            <a:ext cx="8229600" cy="503833"/>
          </a:xfrm>
        </p:spPr>
        <p:txBody>
          <a:bodyPr/>
          <a:lstStyle/>
          <a:p>
            <a:r>
              <a:rPr lang="es-CR" sz="3600" dirty="0" smtClean="0"/>
              <a:t>Definir las actividades </a:t>
            </a:r>
            <a:endParaRPr lang="es-CR" sz="3600" dirty="0"/>
          </a:p>
        </p:txBody>
      </p:sp>
      <p:sp>
        <p:nvSpPr>
          <p:cNvPr id="3" name="2 Marcador de contenido"/>
          <p:cNvSpPr>
            <a:spLocks noGrp="1"/>
          </p:cNvSpPr>
          <p:nvPr>
            <p:ph idx="1"/>
          </p:nvPr>
        </p:nvSpPr>
        <p:spPr>
          <a:xfrm>
            <a:off x="457200" y="1844824"/>
            <a:ext cx="8229600" cy="4463901"/>
          </a:xfrm>
        </p:spPr>
        <p:txBody>
          <a:bodyPr/>
          <a:lstStyle/>
          <a:p>
            <a:r>
              <a:rPr lang="es-CR" sz="2800" dirty="0" smtClean="0"/>
              <a:t>Proceso para identificar y documentar las acciones necesarias para generar los entregables del proyecto.</a:t>
            </a:r>
          </a:p>
          <a:p>
            <a:r>
              <a:rPr lang="es-CR" sz="2800" dirty="0" smtClean="0"/>
              <a:t>Se basa en el desglose de los paquetes de trabajo.</a:t>
            </a:r>
          </a:p>
          <a:p>
            <a:r>
              <a:rPr lang="es-CR" sz="2800" b="1" dirty="0" smtClean="0"/>
              <a:t>Entradas</a:t>
            </a:r>
            <a:r>
              <a:rPr lang="es-CR" sz="2800" dirty="0" smtClean="0"/>
              <a:t>:</a:t>
            </a:r>
          </a:p>
          <a:p>
            <a:pPr lvl="1"/>
            <a:r>
              <a:rPr lang="es-CR" sz="2400" dirty="0" smtClean="0"/>
              <a:t>Plan de gestión del cronograma.</a:t>
            </a:r>
          </a:p>
          <a:p>
            <a:pPr lvl="1"/>
            <a:r>
              <a:rPr lang="es-CR" sz="2400" dirty="0" smtClean="0"/>
              <a:t>Línea base del alcance.</a:t>
            </a:r>
          </a:p>
          <a:p>
            <a:pPr lvl="1"/>
            <a:r>
              <a:rPr lang="es-CR" sz="2400" dirty="0" smtClean="0"/>
              <a:t>Factores ambientales de la organización. </a:t>
            </a:r>
          </a:p>
          <a:p>
            <a:pPr lvl="1"/>
            <a:r>
              <a:rPr lang="es-CR" sz="2400" dirty="0" smtClean="0"/>
              <a:t>Activos de la organización.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CR" dirty="0" smtClean="0"/>
              <a:t>¿Preguntas?</a:t>
            </a:r>
            <a:endParaRPr lang="es-C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r>
              <a:rPr lang="en-US" smtClean="0">
                <a:ea typeface="ＭＳ Ｐゴシック" pitchFamily="34" charset="-128"/>
              </a:rPr>
              <a:t>La holgura total es la cantidad de tiempo que una actividad puede retrasarse sin retrasar:</a:t>
            </a:r>
          </a:p>
          <a:p>
            <a:pPr lvl="1" algn="just" eaLnBrk="1" hangingPunct="1"/>
            <a:r>
              <a:rPr lang="en-US" smtClean="0">
                <a:ea typeface="ＭＳ Ｐゴシック" pitchFamily="34" charset="-128"/>
              </a:rPr>
              <a:t>A. El proyecto.</a:t>
            </a:r>
          </a:p>
          <a:p>
            <a:pPr lvl="1" algn="just" eaLnBrk="1" hangingPunct="1"/>
            <a:r>
              <a:rPr lang="en-US" smtClean="0">
                <a:ea typeface="ＭＳ Ｐゴシック" pitchFamily="34" charset="-128"/>
              </a:rPr>
              <a:t>B. La fecha de finalización requerida por el cliente.</a:t>
            </a:r>
          </a:p>
          <a:p>
            <a:pPr lvl="1" algn="just" eaLnBrk="1" hangingPunct="1"/>
            <a:r>
              <a:rPr lang="en-US" smtClean="0">
                <a:ea typeface="ＭＳ Ｐゴシック" pitchFamily="34" charset="-128"/>
              </a:rPr>
              <a:t>C. El inicio temprano de su sucesora.</a:t>
            </a:r>
          </a:p>
          <a:p>
            <a:pPr lvl="1" algn="just" eaLnBrk="1" hangingPunct="1"/>
            <a:r>
              <a:rPr lang="en-US" smtClean="0">
                <a:ea typeface="ＭＳ Ｐゴシック" pitchFamily="34" charset="-128"/>
              </a:rPr>
              <a:t>D. La fecha de finalización del proyecto.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4" end="4"/>
                                            </p:txEl>
                                          </p:spTgt>
                                        </p:tgtEl>
                                        <p:attrNameLst>
                                          <p:attrName>style.fontStyle</p:attrName>
                                        </p:attrNameLst>
                                      </p:cBhvr>
                                      <p:to>
                                        <p:strVal val="normal"/>
                                      </p:to>
                                    </p:set>
                                    <p:set>
                                      <p:cBhvr override="childStyle">
                                        <p:cTn id="31" dur="indefinite"/>
                                        <p:tgtEl>
                                          <p:spTgt spid="3">
                                            <p:txEl>
                                              <p:pRg st="4" end="4"/>
                                            </p:txEl>
                                          </p:spTgt>
                                        </p:tgtEl>
                                        <p:attrNameLst>
                                          <p:attrName>style.fontWeight</p:attrName>
                                        </p:attrNameLst>
                                      </p:cBhvr>
                                      <p:to>
                                        <p:strVal val="bold"/>
                                      </p:to>
                                    </p:set>
                                    <p:set>
                                      <p:cBhvr override="childStyle">
                                        <p:cTn id="32"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lnSpc>
                <a:spcPct val="70000"/>
              </a:lnSpc>
            </a:pPr>
            <a:r>
              <a:rPr lang="en-US" sz="2000" smtClean="0">
                <a:ea typeface="ＭＳ Ｐゴシック" pitchFamily="34" charset="-128"/>
              </a:rPr>
              <a:t>Un miembro del equipo le dice que hay un problema en su actividad. No puede iniciarse en el día que está programada para iniciar. Un gerente escucha la conversación y reporta que el proyecto se retrasará. Posteriormente, el director de proyecto completa su propio reporte indicando que </a:t>
            </a:r>
            <a:r>
              <a:rPr lang="en-US" altLang="en-US" sz="2000" smtClean="0">
                <a:ea typeface="ＭＳ Ｐゴシック" pitchFamily="34" charset="-128"/>
              </a:rPr>
              <a:t>“</a:t>
            </a:r>
            <a:r>
              <a:rPr lang="en-US" sz="2000" smtClean="0">
                <a:ea typeface="ＭＳ Ｐゴシック" pitchFamily="34" charset="-128"/>
              </a:rPr>
              <a:t>el proyecto está todavía programado para finalizar a tiempo</a:t>
            </a:r>
            <a:r>
              <a:rPr lang="en-US" altLang="en-US" sz="2000" smtClean="0">
                <a:ea typeface="ＭＳ Ｐゴシック" pitchFamily="34" charset="-128"/>
              </a:rPr>
              <a:t>”</a:t>
            </a:r>
            <a:r>
              <a:rPr lang="en-US" sz="2000" smtClean="0">
                <a:ea typeface="ＭＳ Ｐゴシック" pitchFamily="34" charset="-128"/>
              </a:rPr>
              <a:t>. ¿Cuál de las siguientes podría ser la razón para que el director de proyecto hiciera dicha afirmación?</a:t>
            </a:r>
          </a:p>
          <a:p>
            <a:pPr lvl="1" algn="just" eaLnBrk="1" hangingPunct="1">
              <a:lnSpc>
                <a:spcPct val="70000"/>
              </a:lnSpc>
            </a:pPr>
            <a:r>
              <a:rPr lang="en-US" sz="1800" smtClean="0">
                <a:ea typeface="ＭＳ Ｐゴシック" pitchFamily="34" charset="-128"/>
              </a:rPr>
              <a:t>A. La actividad tiene holgura libre y puede ser reprogramada para después en su ventana de inicio temprano - finalización tardía.</a:t>
            </a:r>
          </a:p>
          <a:p>
            <a:pPr lvl="1" algn="just" eaLnBrk="1" hangingPunct="1">
              <a:lnSpc>
                <a:spcPct val="70000"/>
              </a:lnSpc>
            </a:pPr>
            <a:r>
              <a:rPr lang="en-US" sz="1800" smtClean="0">
                <a:ea typeface="ＭＳ Ｐゴシック" pitchFamily="34" charset="-128"/>
              </a:rPr>
              <a:t>B. La actividad está en una ruta casi-crítica con menos holgura que la magnitud del retraso.</a:t>
            </a:r>
          </a:p>
          <a:p>
            <a:pPr lvl="1" algn="just" eaLnBrk="1" hangingPunct="1">
              <a:lnSpc>
                <a:spcPct val="70000"/>
              </a:lnSpc>
            </a:pPr>
            <a:r>
              <a:rPr lang="en-US" sz="1800" smtClean="0">
                <a:ea typeface="ＭＳ Ｐゴシック" pitchFamily="34" charset="-128"/>
              </a:rPr>
              <a:t>C. La actividad está en la ruta crítica pero debe ser realizada después de otra actividad que si tiene holgura.</a:t>
            </a:r>
          </a:p>
          <a:p>
            <a:pPr lvl="1" algn="just" eaLnBrk="1" hangingPunct="1">
              <a:lnSpc>
                <a:spcPct val="70000"/>
              </a:lnSpc>
            </a:pPr>
            <a:r>
              <a:rPr lang="en-US" sz="1800" smtClean="0">
                <a:ea typeface="ＭＳ Ｐゴシック" pitchFamily="34" charset="-128"/>
              </a:rPr>
              <a:t>D. La actividad tiene una dependencia obligatoria, permitiéndole al director de proyecto programarla en el cronograma en cualquier punto en el cual quiere que se realice.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lnSpc>
                <a:spcPct val="80000"/>
              </a:lnSpc>
            </a:pPr>
            <a:r>
              <a:rPr lang="en-US" sz="2000" smtClean="0">
                <a:ea typeface="ＭＳ Ｐゴシック" pitchFamily="34" charset="-128"/>
              </a:rPr>
              <a:t>Un director de proyecto está tratando de coordinar todas las actividades en el proyecto y ha determinado lo siguiente: la actividad 1 puede iniciar inmediatamente y tiene una duración estimada de 1 semana. La actividad 2 puede iniciar después de que la 1 sea completada y tiene una duración estimada de 4 semanas. La actividad 3 puede iniciar después de que la 2 sea completada y tiene una duración estimada de 5 semanas. La actividad 4 puede iniciar después de que la 1 sea completada y tiene una duración estimada de 8 semanas. Ambas actividades, 3 y 4 deben ser completadas antes de la finalización del proyecto. Si hay un cambio aprobado a la actividad 4 y ahora tiene una duración de 10 semanas, cuál es la duración  de la ruta crítica en semanas?</a:t>
            </a:r>
          </a:p>
          <a:p>
            <a:pPr lvl="1" eaLnBrk="1" hangingPunct="1">
              <a:lnSpc>
                <a:spcPct val="80000"/>
              </a:lnSpc>
            </a:pPr>
            <a:r>
              <a:rPr lang="en-US" sz="1800" smtClean="0">
                <a:ea typeface="ＭＳ Ｐゴシック" pitchFamily="34" charset="-128"/>
              </a:rPr>
              <a:t>A. 10.</a:t>
            </a:r>
          </a:p>
          <a:p>
            <a:pPr lvl="1" eaLnBrk="1" hangingPunct="1">
              <a:lnSpc>
                <a:spcPct val="80000"/>
              </a:lnSpc>
            </a:pPr>
            <a:r>
              <a:rPr lang="en-US" sz="1800" smtClean="0">
                <a:ea typeface="ＭＳ Ｐゴシック" pitchFamily="34" charset="-128"/>
              </a:rPr>
              <a:t>B. 11.</a:t>
            </a:r>
          </a:p>
          <a:p>
            <a:pPr lvl="1" eaLnBrk="1" hangingPunct="1">
              <a:lnSpc>
                <a:spcPct val="80000"/>
              </a:lnSpc>
            </a:pPr>
            <a:r>
              <a:rPr lang="en-US" sz="1800" smtClean="0">
                <a:ea typeface="ＭＳ Ｐゴシック" pitchFamily="34" charset="-128"/>
              </a:rPr>
              <a:t>C. 14.</a:t>
            </a:r>
          </a:p>
          <a:p>
            <a:pPr lvl="1" eaLnBrk="1" hangingPunct="1">
              <a:lnSpc>
                <a:spcPct val="80000"/>
              </a:lnSpc>
            </a:pPr>
            <a:r>
              <a:rPr lang="en-US" sz="1800" smtClean="0">
                <a:ea typeface="ＭＳ Ｐゴシック" pitchFamily="34" charset="-128"/>
              </a:rPr>
              <a:t>D. 8.</a:t>
            </a:r>
          </a:p>
        </p:txBody>
      </p:sp>
      <p:sp>
        <p:nvSpPr>
          <p:cNvPr id="50180"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endParaRPr lang="es-ES" sz="12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2" end="2"/>
                                            </p:txEl>
                                          </p:spTgt>
                                        </p:tgtEl>
                                        <p:attrNameLst>
                                          <p:attrName>style.fontStyle</p:attrName>
                                        </p:attrNameLst>
                                      </p:cBhvr>
                                      <p:to>
                                        <p:strVal val="normal"/>
                                      </p:to>
                                    </p:set>
                                    <p:set>
                                      <p:cBhvr override="childStyle">
                                        <p:cTn id="31" dur="indefinite"/>
                                        <p:tgtEl>
                                          <p:spTgt spid="3">
                                            <p:txEl>
                                              <p:pRg st="2" end="2"/>
                                            </p:txEl>
                                          </p:spTgt>
                                        </p:tgtEl>
                                        <p:attrNameLst>
                                          <p:attrName>style.fontWeight</p:attrName>
                                        </p:attrNameLst>
                                      </p:cBhvr>
                                      <p:to>
                                        <p:strVal val="bold"/>
                                      </p:to>
                                    </p:set>
                                    <p:set>
                                      <p:cBhvr override="childStyle">
                                        <p:cTn id="32"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r>
              <a:rPr lang="en-US" dirty="0" smtClean="0">
                <a:ea typeface="ＭＳ Ｐゴシック" pitchFamily="34" charset="-128"/>
              </a:rPr>
              <a:t>¿</a:t>
            </a:r>
            <a:r>
              <a:rPr lang="en-US" dirty="0" err="1" smtClean="0">
                <a:ea typeface="ＭＳ Ｐゴシック" pitchFamily="34" charset="-128"/>
              </a:rPr>
              <a:t>Cuántos</a:t>
            </a:r>
            <a:r>
              <a:rPr lang="en-US" dirty="0" smtClean="0">
                <a:ea typeface="ＭＳ Ｐゴシック" pitchFamily="34" charset="-128"/>
              </a:rPr>
              <a:t> </a:t>
            </a:r>
            <a:r>
              <a:rPr lang="en-US" dirty="0" err="1" smtClean="0">
                <a:ea typeface="ＭＳ Ｐゴシック" pitchFamily="34" charset="-128"/>
              </a:rPr>
              <a:t>tipos</a:t>
            </a:r>
            <a:r>
              <a:rPr lang="en-US" dirty="0" smtClean="0">
                <a:ea typeface="ＭＳ Ｐゴシック" pitchFamily="34" charset="-128"/>
              </a:rPr>
              <a:t> de </a:t>
            </a:r>
            <a:r>
              <a:rPr lang="en-US" dirty="0" err="1" smtClean="0">
                <a:ea typeface="ＭＳ Ｐゴシック" pitchFamily="34" charset="-128"/>
              </a:rPr>
              <a:t>relaciones</a:t>
            </a:r>
            <a:r>
              <a:rPr lang="en-US" dirty="0" smtClean="0">
                <a:ea typeface="ＭＳ Ｐゴシック" pitchFamily="34" charset="-128"/>
              </a:rPr>
              <a:t> entre </a:t>
            </a:r>
            <a:r>
              <a:rPr lang="en-US" dirty="0" err="1" smtClean="0">
                <a:ea typeface="ＭＳ Ｐゴシック" pitchFamily="34" charset="-128"/>
              </a:rPr>
              <a:t>actividades</a:t>
            </a:r>
            <a:r>
              <a:rPr lang="en-US" dirty="0" smtClean="0">
                <a:ea typeface="ＭＳ Ｐゴシック" pitchFamily="34" charset="-128"/>
              </a:rPr>
              <a:t> </a:t>
            </a:r>
            <a:r>
              <a:rPr lang="en-US" dirty="0" err="1" smtClean="0">
                <a:ea typeface="ＭＳ Ｐゴシック" pitchFamily="34" charset="-128"/>
              </a:rPr>
              <a:t>pueden</a:t>
            </a:r>
            <a:r>
              <a:rPr lang="en-US" dirty="0" smtClean="0">
                <a:ea typeface="ＭＳ Ｐゴシック" pitchFamily="34" charset="-128"/>
              </a:rPr>
              <a:t> ser </a:t>
            </a:r>
            <a:r>
              <a:rPr lang="en-US" dirty="0" err="1" smtClean="0">
                <a:ea typeface="ＭＳ Ｐゴシック" pitchFamily="34" charset="-128"/>
              </a:rPr>
              <a:t>encontradas</a:t>
            </a:r>
            <a:r>
              <a:rPr lang="en-US" dirty="0" smtClean="0">
                <a:ea typeface="ＭＳ Ｐゴシック" pitchFamily="34" charset="-128"/>
              </a:rPr>
              <a:t> en un </a:t>
            </a:r>
            <a:r>
              <a:rPr lang="en-US" dirty="0" err="1" smtClean="0">
                <a:ea typeface="ＭＳ Ｐゴシック" pitchFamily="34" charset="-128"/>
              </a:rPr>
              <a:t>diagrama</a:t>
            </a:r>
            <a:r>
              <a:rPr lang="en-US" dirty="0" smtClean="0">
                <a:ea typeface="ＭＳ Ｐゴシック" pitchFamily="34" charset="-128"/>
              </a:rPr>
              <a:t> de </a:t>
            </a:r>
            <a:r>
              <a:rPr lang="en-US" dirty="0" err="1" smtClean="0">
                <a:ea typeface="ＭＳ Ｐゴシック" pitchFamily="34" charset="-128"/>
              </a:rPr>
              <a:t>precedencias</a:t>
            </a:r>
            <a:r>
              <a:rPr lang="en-US" dirty="0" smtClean="0">
                <a:ea typeface="ＭＳ Ｐゴシック" pitchFamily="34" charset="-128"/>
              </a:rPr>
              <a:t>?</a:t>
            </a:r>
          </a:p>
          <a:p>
            <a:pPr lvl="1" eaLnBrk="1" hangingPunct="1"/>
            <a:r>
              <a:rPr lang="en-US" dirty="0" smtClean="0">
                <a:ea typeface="ＭＳ Ｐゴシック" pitchFamily="34" charset="-128"/>
              </a:rPr>
              <a:t>A. 4.</a:t>
            </a:r>
          </a:p>
          <a:p>
            <a:pPr lvl="1" eaLnBrk="1" hangingPunct="1"/>
            <a:r>
              <a:rPr lang="en-US" dirty="0" smtClean="0">
                <a:ea typeface="ＭＳ Ｐゴシック" pitchFamily="34" charset="-128"/>
              </a:rPr>
              <a:t>B. 3.</a:t>
            </a:r>
          </a:p>
          <a:p>
            <a:pPr lvl="1" eaLnBrk="1" hangingPunct="1"/>
            <a:r>
              <a:rPr lang="en-US" dirty="0" smtClean="0">
                <a:ea typeface="ＭＳ Ｐゴシック" pitchFamily="34" charset="-128"/>
              </a:rPr>
              <a:t>C. 2.</a:t>
            </a:r>
          </a:p>
          <a:p>
            <a:pPr lvl="1" eaLnBrk="1" hangingPunct="1"/>
            <a:r>
              <a:rPr lang="en-US" dirty="0" smtClean="0">
                <a:ea typeface="ＭＳ Ｐゴシック" pitchFamily="34" charset="-128"/>
              </a:rPr>
              <a:t>D. 1.</a:t>
            </a:r>
          </a:p>
        </p:txBody>
      </p:sp>
      <p:sp>
        <p:nvSpPr>
          <p:cNvPr id="51204"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endParaRPr lang="es-ES" sz="12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lnSpc>
                <a:spcPct val="80000"/>
              </a:lnSpc>
            </a:pPr>
            <a:r>
              <a:rPr lang="en-US" sz="2400" smtClean="0">
                <a:ea typeface="ＭＳ Ｐゴシック" pitchFamily="34" charset="-128"/>
              </a:rPr>
              <a:t>El proyecto de mejora de la planta de manufactura de carros está en ejecución luego de algunos retrasos iniciales, asociados con la aprobación del trabajo por parte del sindicato. El sindicato remueve los trabajadores del proyecto un día porque el contrato de trabajo ha sido violado. Ellos descubren esto por un vendedor que requería que el personal del sindicato hiciera un trabajo que no estaba cubierto por el contrato. Sin este trabajo completado como corresponde, el proyecto no puede continuar. ¿Esto es un ejemplo de qué? </a:t>
            </a:r>
          </a:p>
          <a:p>
            <a:pPr lvl="1" algn="just" eaLnBrk="1" hangingPunct="1">
              <a:lnSpc>
                <a:spcPct val="80000"/>
              </a:lnSpc>
            </a:pPr>
            <a:r>
              <a:rPr lang="en-US" sz="2000" smtClean="0">
                <a:ea typeface="ＭＳ Ｐゴシック" pitchFamily="34" charset="-128"/>
              </a:rPr>
              <a:t>A. Un empleado de la ciudad que no quiere hacer su trabajo.</a:t>
            </a:r>
          </a:p>
          <a:p>
            <a:pPr lvl="1" algn="just" eaLnBrk="1" hangingPunct="1">
              <a:lnSpc>
                <a:spcPct val="80000"/>
              </a:lnSpc>
            </a:pPr>
            <a:r>
              <a:rPr lang="en-US" sz="2000" smtClean="0">
                <a:ea typeface="ＭＳ Ｐゴシック" pitchFamily="34" charset="-128"/>
              </a:rPr>
              <a:t>B. Dependencia discrecional.</a:t>
            </a:r>
          </a:p>
          <a:p>
            <a:pPr lvl="1" algn="just" eaLnBrk="1" hangingPunct="1">
              <a:lnSpc>
                <a:spcPct val="80000"/>
              </a:lnSpc>
            </a:pPr>
            <a:r>
              <a:rPr lang="en-US" sz="2000" smtClean="0">
                <a:ea typeface="ＭＳ Ｐゴシック" pitchFamily="34" charset="-128"/>
              </a:rPr>
              <a:t>C. Dependencia externa.</a:t>
            </a:r>
          </a:p>
          <a:p>
            <a:pPr lvl="1" algn="just" eaLnBrk="1" hangingPunct="1">
              <a:lnSpc>
                <a:spcPct val="80000"/>
              </a:lnSpc>
            </a:pPr>
            <a:r>
              <a:rPr lang="en-US" sz="2000" smtClean="0">
                <a:ea typeface="ＭＳ Ｐゴシック" pitchFamily="34" charset="-128"/>
              </a:rPr>
              <a:t>D. Dependencia obligatoria.</a:t>
            </a:r>
          </a:p>
        </p:txBody>
      </p:sp>
      <p:sp>
        <p:nvSpPr>
          <p:cNvPr id="52228"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endParaRPr lang="es-ES" sz="12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3" end="3"/>
                                            </p:txEl>
                                          </p:spTgt>
                                        </p:tgtEl>
                                        <p:attrNameLst>
                                          <p:attrName>style.fontStyle</p:attrName>
                                        </p:attrNameLst>
                                      </p:cBhvr>
                                      <p:to>
                                        <p:strVal val="normal"/>
                                      </p:to>
                                    </p:set>
                                    <p:set>
                                      <p:cBhvr override="childStyle">
                                        <p:cTn id="31" dur="indefinite"/>
                                        <p:tgtEl>
                                          <p:spTgt spid="3">
                                            <p:txEl>
                                              <p:pRg st="3" end="3"/>
                                            </p:txEl>
                                          </p:spTgt>
                                        </p:tgtEl>
                                        <p:attrNameLst>
                                          <p:attrName>style.fontWeight</p:attrName>
                                        </p:attrNameLst>
                                      </p:cBhvr>
                                      <p:to>
                                        <p:strVal val="bold"/>
                                      </p:to>
                                    </p:set>
                                    <p:set>
                                      <p:cBhvr override="childStyle">
                                        <p:cTn id="32"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lnSpc>
                <a:spcPct val="80000"/>
              </a:lnSpc>
            </a:pPr>
            <a:r>
              <a:rPr lang="en-US" sz="2400" smtClean="0">
                <a:ea typeface="ＭＳ Ｐゴシック" pitchFamily="34" charset="-128"/>
              </a:rPr>
              <a:t>Ud es un director de proyecto en un proyecto de US$5,000,000 de desarrollo de software. Mientras trabaja con su equipo para desarrollar el diagrama de red, su arquitecto de datos sugiere que la calidad puede ser mejorada si el modelo de datos es aprobado por la administración superior antes de pasar a otros elementos de diseño. Él apoya esta sugerencia con un artículo de una revista líder de desarrollo de software.  ¿Cuál de los siguientes describe mejor como se llama este tipo de entrada?</a:t>
            </a:r>
          </a:p>
          <a:p>
            <a:pPr lvl="1" algn="just" eaLnBrk="1" hangingPunct="1">
              <a:lnSpc>
                <a:spcPct val="80000"/>
              </a:lnSpc>
            </a:pPr>
            <a:r>
              <a:rPr lang="en-US" sz="2000" smtClean="0">
                <a:ea typeface="ＭＳ Ｐゴシック" pitchFamily="34" charset="-128"/>
              </a:rPr>
              <a:t>A. Dependencia obligatoria.</a:t>
            </a:r>
          </a:p>
          <a:p>
            <a:pPr lvl="1" algn="just" eaLnBrk="1" hangingPunct="1">
              <a:lnSpc>
                <a:spcPct val="80000"/>
              </a:lnSpc>
            </a:pPr>
            <a:r>
              <a:rPr lang="en-US" sz="2000" smtClean="0">
                <a:ea typeface="ＭＳ Ｐゴシック" pitchFamily="34" charset="-128"/>
              </a:rPr>
              <a:t>B. Dependencia discrecional.</a:t>
            </a:r>
          </a:p>
          <a:p>
            <a:pPr lvl="1" algn="just" eaLnBrk="1" hangingPunct="1">
              <a:lnSpc>
                <a:spcPct val="80000"/>
              </a:lnSpc>
            </a:pPr>
            <a:r>
              <a:rPr lang="en-US" sz="2000" smtClean="0">
                <a:ea typeface="ＭＳ Ｐゴシック" pitchFamily="34" charset="-128"/>
              </a:rPr>
              <a:t>C. Dependencia externa.</a:t>
            </a:r>
          </a:p>
          <a:p>
            <a:pPr lvl="1" algn="just" eaLnBrk="1" hangingPunct="1">
              <a:lnSpc>
                <a:spcPct val="80000"/>
              </a:lnSpc>
            </a:pPr>
            <a:r>
              <a:rPr lang="en-US" sz="2000" smtClean="0">
                <a:ea typeface="ＭＳ Ｐゴシック" pitchFamily="34" charset="-128"/>
              </a:rPr>
              <a:t>D. Heurístico.</a:t>
            </a:r>
          </a:p>
        </p:txBody>
      </p:sp>
      <p:sp>
        <p:nvSpPr>
          <p:cNvPr id="53252"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endParaRPr lang="es-ES" sz="12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2" end="2"/>
                                            </p:txEl>
                                          </p:spTgt>
                                        </p:tgtEl>
                                        <p:attrNameLst>
                                          <p:attrName>style.fontStyle</p:attrName>
                                        </p:attrNameLst>
                                      </p:cBhvr>
                                      <p:to>
                                        <p:strVal val="normal"/>
                                      </p:to>
                                    </p:set>
                                    <p:set>
                                      <p:cBhvr override="childStyle">
                                        <p:cTn id="31" dur="indefinite"/>
                                        <p:tgtEl>
                                          <p:spTgt spid="3">
                                            <p:txEl>
                                              <p:pRg st="2" end="2"/>
                                            </p:txEl>
                                          </p:spTgt>
                                        </p:tgtEl>
                                        <p:attrNameLst>
                                          <p:attrName>style.fontWeight</p:attrName>
                                        </p:attrNameLst>
                                      </p:cBhvr>
                                      <p:to>
                                        <p:strVal val="bold"/>
                                      </p:to>
                                    </p:set>
                                    <p:set>
                                      <p:cBhvr override="childStyle">
                                        <p:cTn id="32"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r>
              <a:rPr lang="en-US" smtClean="0">
                <a:ea typeface="ＭＳ Ｐゴシック" pitchFamily="34" charset="-128"/>
              </a:rPr>
              <a:t>Una dependencia que requiere que el diseño se complete antes de que la manufactura inicie es un ejemplo de:</a:t>
            </a:r>
          </a:p>
          <a:p>
            <a:pPr lvl="1" eaLnBrk="1" hangingPunct="1"/>
            <a:r>
              <a:rPr lang="en-US" smtClean="0">
                <a:ea typeface="ＭＳ Ｐゴシック" pitchFamily="34" charset="-128"/>
              </a:rPr>
              <a:t>A. Dependencia discrecional.</a:t>
            </a:r>
          </a:p>
          <a:p>
            <a:pPr lvl="1" eaLnBrk="1" hangingPunct="1"/>
            <a:r>
              <a:rPr lang="en-US" smtClean="0">
                <a:ea typeface="ＭＳ Ｐゴシック" pitchFamily="34" charset="-128"/>
              </a:rPr>
              <a:t>B. Dependencia externa.</a:t>
            </a:r>
          </a:p>
          <a:p>
            <a:pPr lvl="1" eaLnBrk="1" hangingPunct="1"/>
            <a:r>
              <a:rPr lang="en-US" smtClean="0">
                <a:ea typeface="ＭＳ Ｐゴシック" pitchFamily="34" charset="-128"/>
              </a:rPr>
              <a:t>C. Dependencia obligatoria.</a:t>
            </a:r>
          </a:p>
          <a:p>
            <a:pPr lvl="1" eaLnBrk="1" hangingPunct="1"/>
            <a:r>
              <a:rPr lang="en-US" smtClean="0">
                <a:ea typeface="ＭＳ Ｐゴシック" pitchFamily="34" charset="-128"/>
              </a:rPr>
              <a:t>D. Dependencia de alcance.</a:t>
            </a:r>
          </a:p>
        </p:txBody>
      </p:sp>
      <p:sp>
        <p:nvSpPr>
          <p:cNvPr id="54276"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endParaRPr lang="es-ES" sz="12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3" end="3"/>
                                            </p:txEl>
                                          </p:spTgt>
                                        </p:tgtEl>
                                        <p:attrNameLst>
                                          <p:attrName>style.fontStyle</p:attrName>
                                        </p:attrNameLst>
                                      </p:cBhvr>
                                      <p:to>
                                        <p:strVal val="normal"/>
                                      </p:to>
                                    </p:set>
                                    <p:set>
                                      <p:cBhvr override="childStyle">
                                        <p:cTn id="31" dur="indefinite"/>
                                        <p:tgtEl>
                                          <p:spTgt spid="3">
                                            <p:txEl>
                                              <p:pRg st="3" end="3"/>
                                            </p:txEl>
                                          </p:spTgt>
                                        </p:tgtEl>
                                        <p:attrNameLst>
                                          <p:attrName>style.fontWeight</p:attrName>
                                        </p:attrNameLst>
                                      </p:cBhvr>
                                      <p:to>
                                        <p:strVal val="bold"/>
                                      </p:to>
                                    </p:set>
                                    <p:set>
                                      <p:cBhvr override="childStyle">
                                        <p:cTn id="32"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lnSpc>
                <a:spcPct val="70000"/>
              </a:lnSpc>
            </a:pPr>
            <a:r>
              <a:rPr lang="en-US" sz="2800" smtClean="0">
                <a:ea typeface="ＭＳ Ｐゴシック" pitchFamily="34" charset="-128"/>
              </a:rPr>
              <a:t>De acuerdo con el diagrama de red del proyecto, la ruta crítica para el proyecto es de 6 semanas. Una semana después de iniciado el proyecto, el director de la PMO le informa que el comité de dirección ejecutiva ha movido la fecha de finalización del proyecto para 2 semanas antes de la fecha originalmente acordada. Asumiendo que el proyecto va a tiempo, ¿cuál es la holgura del proyecto?</a:t>
            </a:r>
          </a:p>
          <a:p>
            <a:pPr lvl="1" algn="just" eaLnBrk="1" hangingPunct="1">
              <a:lnSpc>
                <a:spcPct val="70000"/>
              </a:lnSpc>
            </a:pPr>
            <a:r>
              <a:rPr lang="en-US" sz="2400" smtClean="0">
                <a:ea typeface="ＭＳ Ｐゴシック" pitchFamily="34" charset="-128"/>
              </a:rPr>
              <a:t>A. Dos semanas.</a:t>
            </a:r>
          </a:p>
          <a:p>
            <a:pPr lvl="1" algn="just" eaLnBrk="1" hangingPunct="1">
              <a:lnSpc>
                <a:spcPct val="70000"/>
              </a:lnSpc>
            </a:pPr>
            <a:r>
              <a:rPr lang="en-US" sz="2400" smtClean="0">
                <a:ea typeface="ＭＳ Ｐゴシック" pitchFamily="34" charset="-128"/>
              </a:rPr>
              <a:t>B. Cuatro semanas.</a:t>
            </a:r>
          </a:p>
          <a:p>
            <a:pPr lvl="1" algn="just" eaLnBrk="1" hangingPunct="1">
              <a:lnSpc>
                <a:spcPct val="70000"/>
              </a:lnSpc>
            </a:pPr>
            <a:r>
              <a:rPr lang="en-US" sz="2400" smtClean="0">
                <a:ea typeface="ＭＳ Ｐゴシック" pitchFamily="34" charset="-128"/>
              </a:rPr>
              <a:t>C. Menos cuatro semanas.</a:t>
            </a:r>
          </a:p>
          <a:p>
            <a:pPr lvl="1" algn="just" eaLnBrk="1" hangingPunct="1">
              <a:lnSpc>
                <a:spcPct val="70000"/>
              </a:lnSpc>
            </a:pPr>
            <a:r>
              <a:rPr lang="en-US" sz="2400" smtClean="0">
                <a:ea typeface="ＭＳ Ｐゴシック" pitchFamily="34" charset="-128"/>
              </a:rPr>
              <a:t>D. Menos dos semanas.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4" end="4"/>
                                            </p:txEl>
                                          </p:spTgt>
                                        </p:tgtEl>
                                        <p:attrNameLst>
                                          <p:attrName>style.fontStyle</p:attrName>
                                        </p:attrNameLst>
                                      </p:cBhvr>
                                      <p:to>
                                        <p:strVal val="normal"/>
                                      </p:to>
                                    </p:set>
                                    <p:set>
                                      <p:cBhvr override="childStyle">
                                        <p:cTn id="31" dur="indefinite"/>
                                        <p:tgtEl>
                                          <p:spTgt spid="3">
                                            <p:txEl>
                                              <p:pRg st="4" end="4"/>
                                            </p:txEl>
                                          </p:spTgt>
                                        </p:tgtEl>
                                        <p:attrNameLst>
                                          <p:attrName>style.fontWeight</p:attrName>
                                        </p:attrNameLst>
                                      </p:cBhvr>
                                      <p:to>
                                        <p:strVal val="bold"/>
                                      </p:to>
                                    </p:set>
                                    <p:set>
                                      <p:cBhvr override="childStyle">
                                        <p:cTn id="32"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r>
              <a:rPr lang="en-US" sz="3000" dirty="0" smtClean="0">
                <a:ea typeface="ＭＳ Ｐゴシック" pitchFamily="34" charset="-128"/>
              </a:rPr>
              <a:t>Un director de </a:t>
            </a:r>
            <a:r>
              <a:rPr lang="en-US" sz="3000" dirty="0" err="1" smtClean="0">
                <a:ea typeface="ＭＳ Ｐゴシック" pitchFamily="34" charset="-128"/>
              </a:rPr>
              <a:t>proyecto</a:t>
            </a:r>
            <a:r>
              <a:rPr lang="en-US" sz="3000" dirty="0" smtClean="0">
                <a:ea typeface="ＭＳ Ｐゴシック" pitchFamily="34" charset="-128"/>
              </a:rPr>
              <a:t> </a:t>
            </a:r>
            <a:r>
              <a:rPr lang="en-US" sz="3000" dirty="0" err="1" smtClean="0">
                <a:ea typeface="ＭＳ Ｐゴシック" pitchFamily="34" charset="-128"/>
              </a:rPr>
              <a:t>está</a:t>
            </a:r>
            <a:r>
              <a:rPr lang="en-US" sz="3000" dirty="0" smtClean="0">
                <a:ea typeface="ＭＳ Ｐゴシック" pitchFamily="34" charset="-128"/>
              </a:rPr>
              <a:t> </a:t>
            </a:r>
            <a:r>
              <a:rPr lang="en-US" sz="3000" dirty="0" err="1" smtClean="0">
                <a:ea typeface="ＭＳ Ｐゴシック" pitchFamily="34" charset="-128"/>
              </a:rPr>
              <a:t>utilizando</a:t>
            </a:r>
            <a:r>
              <a:rPr lang="en-US" sz="3000" dirty="0" smtClean="0">
                <a:ea typeface="ＭＳ Ｐゴシック" pitchFamily="34" charset="-128"/>
              </a:rPr>
              <a:t> </a:t>
            </a:r>
            <a:r>
              <a:rPr lang="en-US" sz="3000" dirty="0" err="1" smtClean="0">
                <a:ea typeface="ＭＳ Ｐゴシック" pitchFamily="34" charset="-128"/>
              </a:rPr>
              <a:t>estimaciones</a:t>
            </a:r>
            <a:r>
              <a:rPr lang="en-US" sz="3000" dirty="0" smtClean="0">
                <a:ea typeface="ＭＳ Ｐゴシック" pitchFamily="34" charset="-128"/>
              </a:rPr>
              <a:t> </a:t>
            </a:r>
            <a:r>
              <a:rPr lang="en-US" sz="3000" dirty="0" err="1" smtClean="0">
                <a:ea typeface="ＭＳ Ｐゴシック" pitchFamily="34" charset="-128"/>
              </a:rPr>
              <a:t>calculadas</a:t>
            </a:r>
            <a:r>
              <a:rPr lang="en-US" sz="3000" dirty="0" smtClean="0">
                <a:ea typeface="ＭＳ Ｐゴシック" pitchFamily="34" charset="-128"/>
              </a:rPr>
              <a:t> </a:t>
            </a:r>
            <a:r>
              <a:rPr lang="en-US" sz="3000" dirty="0" err="1" smtClean="0">
                <a:ea typeface="ＭＳ Ｐゴシック" pitchFamily="34" charset="-128"/>
              </a:rPr>
              <a:t>mediante</a:t>
            </a:r>
            <a:r>
              <a:rPr lang="en-US" sz="3000" dirty="0" smtClean="0">
                <a:ea typeface="ＭＳ Ｐゴシック" pitchFamily="34" charset="-128"/>
              </a:rPr>
              <a:t> </a:t>
            </a:r>
            <a:r>
              <a:rPr lang="en-US" sz="3000" dirty="0" err="1" smtClean="0">
                <a:ea typeface="ＭＳ Ｐゴシック" pitchFamily="34" charset="-128"/>
              </a:rPr>
              <a:t>promedios</a:t>
            </a:r>
            <a:r>
              <a:rPr lang="en-US" sz="3000" dirty="0" smtClean="0">
                <a:ea typeface="ＭＳ Ｐゴシック" pitchFamily="34" charset="-128"/>
              </a:rPr>
              <a:t> </a:t>
            </a:r>
            <a:r>
              <a:rPr lang="en-US" sz="3000" dirty="0" err="1" smtClean="0">
                <a:ea typeface="ＭＳ Ｐゴシック" pitchFamily="34" charset="-128"/>
              </a:rPr>
              <a:t>esperados</a:t>
            </a:r>
            <a:r>
              <a:rPr lang="en-US" sz="3000" dirty="0" smtClean="0">
                <a:ea typeface="ＭＳ Ｐゴシック" pitchFamily="34" charset="-128"/>
              </a:rPr>
              <a:t> </a:t>
            </a:r>
            <a:r>
              <a:rPr lang="en-US" sz="3000" dirty="0" err="1" smtClean="0">
                <a:ea typeface="ＭＳ Ｐゴシック" pitchFamily="34" charset="-128"/>
              </a:rPr>
              <a:t>para</a:t>
            </a:r>
            <a:r>
              <a:rPr lang="en-US" sz="3000" dirty="0" smtClean="0">
                <a:ea typeface="ＭＳ Ｐゴシック" pitchFamily="34" charset="-128"/>
              </a:rPr>
              <a:t> </a:t>
            </a:r>
            <a:r>
              <a:rPr lang="en-US" sz="3000" dirty="0" err="1" smtClean="0">
                <a:ea typeface="ＭＳ Ｐゴシック" pitchFamily="34" charset="-128"/>
              </a:rPr>
              <a:t>realizar</a:t>
            </a:r>
            <a:r>
              <a:rPr lang="en-US" sz="3000" dirty="0" smtClean="0">
                <a:ea typeface="ＭＳ Ｐゴシック" pitchFamily="34" charset="-128"/>
              </a:rPr>
              <a:t> </a:t>
            </a:r>
            <a:r>
              <a:rPr lang="en-US" sz="3000" dirty="0" err="1" smtClean="0">
                <a:ea typeface="ＭＳ Ｐゴシック" pitchFamily="34" charset="-128"/>
              </a:rPr>
              <a:t>análisis</a:t>
            </a:r>
            <a:r>
              <a:rPr lang="en-US" sz="3000" dirty="0" smtClean="0">
                <a:ea typeface="ＭＳ Ｐゴシック" pitchFamily="34" charset="-128"/>
              </a:rPr>
              <a:t> de red del </a:t>
            </a:r>
            <a:r>
              <a:rPr lang="en-US" sz="3000" dirty="0" err="1" smtClean="0">
                <a:ea typeface="ＭＳ Ｐゴシック" pitchFamily="34" charset="-128"/>
              </a:rPr>
              <a:t>cronograma</a:t>
            </a:r>
            <a:r>
              <a:rPr lang="en-US" sz="3000" dirty="0" smtClean="0">
                <a:ea typeface="ＭＳ Ｐゴシック" pitchFamily="34" charset="-128"/>
              </a:rPr>
              <a:t>. ¿</a:t>
            </a:r>
            <a:r>
              <a:rPr lang="en-US" sz="3000" dirty="0" err="1" smtClean="0">
                <a:ea typeface="ＭＳ Ｐゴシック" pitchFamily="34" charset="-128"/>
              </a:rPr>
              <a:t>Qué</a:t>
            </a:r>
            <a:r>
              <a:rPr lang="en-US" sz="3000" dirty="0" smtClean="0">
                <a:ea typeface="ＭＳ Ｐゴシック" pitchFamily="34" charset="-128"/>
              </a:rPr>
              <a:t> </a:t>
            </a:r>
            <a:r>
              <a:rPr lang="en-US" sz="3000" dirty="0" err="1" smtClean="0">
                <a:ea typeface="ＭＳ Ｐゴシック" pitchFamily="34" charset="-128"/>
              </a:rPr>
              <a:t>tipo</a:t>
            </a:r>
            <a:r>
              <a:rPr lang="en-US" sz="3000" dirty="0" smtClean="0">
                <a:ea typeface="ＭＳ Ｐゴシック" pitchFamily="34" charset="-128"/>
              </a:rPr>
              <a:t> de </a:t>
            </a:r>
            <a:r>
              <a:rPr lang="en-US" sz="3000" dirty="0" err="1" smtClean="0">
                <a:ea typeface="ＭＳ Ｐゴシック" pitchFamily="34" charset="-128"/>
              </a:rPr>
              <a:t>análisis</a:t>
            </a:r>
            <a:r>
              <a:rPr lang="en-US" sz="3000" dirty="0" smtClean="0">
                <a:ea typeface="ＭＳ Ｐゴシック" pitchFamily="34" charset="-128"/>
              </a:rPr>
              <a:t> </a:t>
            </a:r>
            <a:r>
              <a:rPr lang="en-US" sz="3000" dirty="0" err="1" smtClean="0">
                <a:ea typeface="ＭＳ Ｐゴシック" pitchFamily="34" charset="-128"/>
              </a:rPr>
              <a:t>matemático</a:t>
            </a:r>
            <a:r>
              <a:rPr lang="en-US" sz="3000" dirty="0" smtClean="0">
                <a:ea typeface="ＭＳ Ｐゴシック" pitchFamily="34" charset="-128"/>
              </a:rPr>
              <a:t> </a:t>
            </a:r>
            <a:r>
              <a:rPr lang="en-US" sz="3000" dirty="0" err="1" smtClean="0">
                <a:ea typeface="ＭＳ Ｐゴシック" pitchFamily="34" charset="-128"/>
              </a:rPr>
              <a:t>está</a:t>
            </a:r>
            <a:r>
              <a:rPr lang="en-US" sz="3000" dirty="0" smtClean="0">
                <a:ea typeface="ＭＳ Ｐゴシック" pitchFamily="34" charset="-128"/>
              </a:rPr>
              <a:t> </a:t>
            </a:r>
            <a:r>
              <a:rPr lang="en-US" sz="3000" dirty="0" err="1" smtClean="0">
                <a:ea typeface="ＭＳ Ｐゴシック" pitchFamily="34" charset="-128"/>
              </a:rPr>
              <a:t>siendo</a:t>
            </a:r>
            <a:r>
              <a:rPr lang="en-US" sz="3000" dirty="0" smtClean="0">
                <a:ea typeface="ＭＳ Ｐゴシック" pitchFamily="34" charset="-128"/>
              </a:rPr>
              <a:t> </a:t>
            </a:r>
            <a:r>
              <a:rPr lang="en-US" sz="3000" dirty="0" err="1" smtClean="0">
                <a:ea typeface="ＭＳ Ｐゴシック" pitchFamily="34" charset="-128"/>
              </a:rPr>
              <a:t>utilizado</a:t>
            </a:r>
            <a:r>
              <a:rPr lang="en-US" sz="3000" dirty="0" smtClean="0">
                <a:ea typeface="ＭＳ Ｐゴシック" pitchFamily="34" charset="-128"/>
              </a:rPr>
              <a:t>?</a:t>
            </a:r>
          </a:p>
          <a:p>
            <a:pPr lvl="1" eaLnBrk="1" hangingPunct="1"/>
            <a:r>
              <a:rPr lang="en-US" sz="2600" dirty="0" smtClean="0">
                <a:ea typeface="ＭＳ Ｐゴシック" pitchFamily="34" charset="-128"/>
              </a:rPr>
              <a:t>A. </a:t>
            </a:r>
            <a:r>
              <a:rPr lang="en-US" sz="2600" dirty="0" err="1" smtClean="0">
                <a:ea typeface="ＭＳ Ｐゴシック" pitchFamily="34" charset="-128"/>
              </a:rPr>
              <a:t>Ruta</a:t>
            </a:r>
            <a:r>
              <a:rPr lang="en-US" sz="2600" dirty="0" smtClean="0">
                <a:ea typeface="ＭＳ Ｐゴシック" pitchFamily="34" charset="-128"/>
              </a:rPr>
              <a:t> </a:t>
            </a:r>
            <a:r>
              <a:rPr lang="en-US" sz="2600" dirty="0" err="1" smtClean="0">
                <a:ea typeface="ＭＳ Ｐゴシック" pitchFamily="34" charset="-128"/>
              </a:rPr>
              <a:t>Crítica</a:t>
            </a:r>
            <a:r>
              <a:rPr lang="en-US" sz="2600" dirty="0" smtClean="0">
                <a:ea typeface="ＭＳ Ｐゴシック" pitchFamily="34" charset="-128"/>
              </a:rPr>
              <a:t>.</a:t>
            </a:r>
          </a:p>
          <a:p>
            <a:pPr lvl="1" eaLnBrk="1" hangingPunct="1"/>
            <a:r>
              <a:rPr lang="en-US" sz="2600" dirty="0" smtClean="0">
                <a:ea typeface="ＭＳ Ｐゴシック" pitchFamily="34" charset="-128"/>
              </a:rPr>
              <a:t>B. PERT.</a:t>
            </a:r>
          </a:p>
          <a:p>
            <a:pPr lvl="1" eaLnBrk="1" hangingPunct="1"/>
            <a:r>
              <a:rPr lang="en-US" sz="2600" dirty="0" smtClean="0">
                <a:ea typeface="ＭＳ Ｐゴシック" pitchFamily="34" charset="-128"/>
              </a:rPr>
              <a:t>C. Monte Carlo.</a:t>
            </a:r>
          </a:p>
          <a:p>
            <a:pPr lvl="1" eaLnBrk="1" hangingPunct="1"/>
            <a:r>
              <a:rPr lang="en-US" sz="2600" dirty="0" smtClean="0">
                <a:ea typeface="ＭＳ Ｐゴシック" pitchFamily="34" charset="-128"/>
              </a:rPr>
              <a:t>D. </a:t>
            </a:r>
            <a:r>
              <a:rPr lang="en-US" sz="2600" dirty="0" err="1" smtClean="0">
                <a:ea typeface="ＭＳ Ｐゴシック" pitchFamily="34" charset="-128"/>
              </a:rPr>
              <a:t>Nivelación</a:t>
            </a:r>
            <a:r>
              <a:rPr lang="en-US" sz="2600" dirty="0" smtClean="0">
                <a:ea typeface="ＭＳ Ｐゴシック" pitchFamily="34" charset="-128"/>
              </a:rPr>
              <a:t> de </a:t>
            </a:r>
            <a:r>
              <a:rPr lang="en-US" sz="2600" dirty="0" err="1" smtClean="0">
                <a:ea typeface="ＭＳ Ｐゴシック" pitchFamily="34" charset="-128"/>
              </a:rPr>
              <a:t>recursos</a:t>
            </a:r>
            <a:r>
              <a:rPr lang="en-US" sz="2600" dirty="0" smtClean="0">
                <a:ea typeface="ＭＳ Ｐゴシック" pitchFamily="34" charset="-128"/>
              </a:rPr>
              <a:t>.</a:t>
            </a:r>
          </a:p>
        </p:txBody>
      </p:sp>
      <p:sp>
        <p:nvSpPr>
          <p:cNvPr id="56324"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endParaRPr lang="es-ES" sz="12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2" end="2"/>
                                            </p:txEl>
                                          </p:spTgt>
                                        </p:tgtEl>
                                        <p:attrNameLst>
                                          <p:attrName>style.fontStyle</p:attrName>
                                        </p:attrNameLst>
                                      </p:cBhvr>
                                      <p:to>
                                        <p:strVal val="normal"/>
                                      </p:to>
                                    </p:set>
                                    <p:set>
                                      <p:cBhvr override="childStyle">
                                        <p:cTn id="31" dur="indefinite"/>
                                        <p:tgtEl>
                                          <p:spTgt spid="3">
                                            <p:txEl>
                                              <p:pRg st="2" end="2"/>
                                            </p:txEl>
                                          </p:spTgt>
                                        </p:tgtEl>
                                        <p:attrNameLst>
                                          <p:attrName>style.fontWeight</p:attrName>
                                        </p:attrNameLst>
                                      </p:cBhvr>
                                      <p:to>
                                        <p:strVal val="bold"/>
                                      </p:to>
                                    </p:set>
                                    <p:set>
                                      <p:cBhvr override="childStyle">
                                        <p:cTn id="32"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96975"/>
            <a:ext cx="8229600" cy="503833"/>
          </a:xfrm>
        </p:spPr>
        <p:txBody>
          <a:bodyPr/>
          <a:lstStyle/>
          <a:p>
            <a:r>
              <a:rPr lang="es-CR" sz="3600" dirty="0" smtClean="0"/>
              <a:t>Definir las actividades </a:t>
            </a:r>
            <a:endParaRPr lang="es-CR" sz="3600" dirty="0"/>
          </a:p>
        </p:txBody>
      </p:sp>
      <p:sp>
        <p:nvSpPr>
          <p:cNvPr id="3" name="2 Marcador de contenido"/>
          <p:cNvSpPr>
            <a:spLocks noGrp="1"/>
          </p:cNvSpPr>
          <p:nvPr>
            <p:ph idx="1"/>
          </p:nvPr>
        </p:nvSpPr>
        <p:spPr>
          <a:xfrm>
            <a:off x="457200" y="1844824"/>
            <a:ext cx="8229600" cy="4463901"/>
          </a:xfrm>
        </p:spPr>
        <p:txBody>
          <a:bodyPr/>
          <a:lstStyle/>
          <a:p>
            <a:r>
              <a:rPr lang="es-CR" b="1" dirty="0" smtClean="0"/>
              <a:t>Herramientas</a:t>
            </a:r>
            <a:r>
              <a:rPr lang="es-CR" dirty="0" smtClean="0"/>
              <a:t>:</a:t>
            </a:r>
          </a:p>
          <a:p>
            <a:pPr lvl="1"/>
            <a:r>
              <a:rPr lang="es-CR" dirty="0" smtClean="0"/>
              <a:t>Descomposición de actividades</a:t>
            </a:r>
          </a:p>
          <a:p>
            <a:pPr lvl="2"/>
            <a:r>
              <a:rPr lang="es-CR" dirty="0" smtClean="0"/>
              <a:t>A partir de los paquetes de trabajo</a:t>
            </a:r>
          </a:p>
          <a:p>
            <a:pPr lvl="1"/>
            <a:r>
              <a:rPr lang="es-CR" dirty="0" smtClean="0"/>
              <a:t>Juicio experto</a:t>
            </a:r>
          </a:p>
          <a:p>
            <a:pPr lvl="1"/>
            <a:r>
              <a:rPr lang="es-CR" dirty="0" smtClean="0"/>
              <a:t>Planificación gradual</a:t>
            </a:r>
          </a:p>
          <a:p>
            <a:pPr lvl="2"/>
            <a:r>
              <a:rPr lang="es-CR" dirty="0" smtClean="0"/>
              <a:t>Planificar con mayor detalle aquellas actividades mas cercanas (12 meses). Y planear a nivel agregado las actividades con mayor tiempo. </a:t>
            </a:r>
          </a:p>
          <a:p>
            <a:pPr lvl="2"/>
            <a:r>
              <a:rPr lang="es-CR" dirty="0" smtClean="0"/>
              <a:t>Se pueden utilizar la cuentas de control para esta planificación.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eaLnBrk="1" hangingPunct="1"/>
            <a:r>
              <a:rPr lang="en-US" smtClean="0">
                <a:ea typeface="ＭＳ Ｐゴシック" pitchFamily="34" charset="-128"/>
              </a:rPr>
              <a:t>¿Cuáles de los siguientes son GENERALMENTE mejor ilustrados por diagramas de barras que por diagramas de red?</a:t>
            </a:r>
          </a:p>
          <a:p>
            <a:pPr lvl="1" eaLnBrk="1" hangingPunct="1"/>
            <a:r>
              <a:rPr lang="en-US" smtClean="0">
                <a:ea typeface="ＭＳ Ｐゴシック" pitchFamily="34" charset="-128"/>
              </a:rPr>
              <a:t>A. Relaciones lógicas.</a:t>
            </a:r>
          </a:p>
          <a:p>
            <a:pPr lvl="1" eaLnBrk="1" hangingPunct="1"/>
            <a:r>
              <a:rPr lang="en-US" smtClean="0">
                <a:ea typeface="ＭＳ Ｐゴシック" pitchFamily="34" charset="-128"/>
              </a:rPr>
              <a:t>B. Rutas críticas.</a:t>
            </a:r>
          </a:p>
          <a:p>
            <a:pPr lvl="1" eaLnBrk="1" hangingPunct="1"/>
            <a:r>
              <a:rPr lang="en-US" smtClean="0">
                <a:ea typeface="ＭＳ Ｐゴシック" pitchFamily="34" charset="-128"/>
              </a:rPr>
              <a:t>C. Intercambios de recursos.</a:t>
            </a:r>
          </a:p>
          <a:p>
            <a:pPr lvl="1" eaLnBrk="1" hangingPunct="1"/>
            <a:r>
              <a:rPr lang="en-US" smtClean="0">
                <a:ea typeface="ＭＳ Ｐゴシック" pitchFamily="34" charset="-128"/>
              </a:rPr>
              <a:t>D. Progreso o estado.</a:t>
            </a:r>
          </a:p>
        </p:txBody>
      </p:sp>
      <p:sp>
        <p:nvSpPr>
          <p:cNvPr id="57348"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endParaRPr lang="es-ES" sz="12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4" end="4"/>
                                            </p:txEl>
                                          </p:spTgt>
                                        </p:tgtEl>
                                        <p:attrNameLst>
                                          <p:attrName>style.fontStyle</p:attrName>
                                        </p:attrNameLst>
                                      </p:cBhvr>
                                      <p:to>
                                        <p:strVal val="normal"/>
                                      </p:to>
                                    </p:set>
                                    <p:set>
                                      <p:cBhvr override="childStyle">
                                        <p:cTn id="31" dur="indefinite"/>
                                        <p:tgtEl>
                                          <p:spTgt spid="3">
                                            <p:txEl>
                                              <p:pRg st="4" end="4"/>
                                            </p:txEl>
                                          </p:spTgt>
                                        </p:tgtEl>
                                        <p:attrNameLst>
                                          <p:attrName>style.fontWeight</p:attrName>
                                        </p:attrNameLst>
                                      </p:cBhvr>
                                      <p:to>
                                        <p:strVal val="bold"/>
                                      </p:to>
                                    </p:set>
                                    <p:set>
                                      <p:cBhvr override="childStyle">
                                        <p:cTn id="32"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lnSpc>
                <a:spcPct val="80000"/>
              </a:lnSpc>
            </a:pPr>
            <a:r>
              <a:rPr lang="en-US" sz="2800" smtClean="0">
                <a:ea typeface="ＭＳ Ｐゴシック" pitchFamily="34" charset="-128"/>
              </a:rPr>
              <a:t>La administración superior está quejándose de que no puede determinar fácilmente el estado de los proyectos en ejecución de la organización.  ¿Cuál de los siguientes tipos de reportes podrían ayudar a proveer información de resumen para la administración superior?</a:t>
            </a:r>
          </a:p>
          <a:p>
            <a:pPr lvl="1" eaLnBrk="1" hangingPunct="1">
              <a:lnSpc>
                <a:spcPct val="80000"/>
              </a:lnSpc>
            </a:pPr>
            <a:r>
              <a:rPr lang="en-US" sz="2400" smtClean="0">
                <a:ea typeface="ＭＳ Ｐゴシック" pitchFamily="34" charset="-128"/>
              </a:rPr>
              <a:t>A. Estimados de costos detallados.</a:t>
            </a:r>
          </a:p>
          <a:p>
            <a:pPr lvl="1" eaLnBrk="1" hangingPunct="1">
              <a:lnSpc>
                <a:spcPct val="80000"/>
              </a:lnSpc>
            </a:pPr>
            <a:r>
              <a:rPr lang="en-US" sz="2400" smtClean="0">
                <a:ea typeface="ＭＳ Ｐゴシック" pitchFamily="34" charset="-128"/>
              </a:rPr>
              <a:t>B. Planes de dirección de proyectos.</a:t>
            </a:r>
          </a:p>
          <a:p>
            <a:pPr lvl="1" eaLnBrk="1" hangingPunct="1">
              <a:lnSpc>
                <a:spcPct val="80000"/>
              </a:lnSpc>
            </a:pPr>
            <a:r>
              <a:rPr lang="en-US" sz="2400" smtClean="0">
                <a:ea typeface="ＭＳ Ｐゴシック" pitchFamily="34" charset="-128"/>
              </a:rPr>
              <a:t>C. Diagramas de barras.</a:t>
            </a:r>
          </a:p>
          <a:p>
            <a:pPr lvl="1" eaLnBrk="1" hangingPunct="1">
              <a:lnSpc>
                <a:spcPct val="80000"/>
              </a:lnSpc>
            </a:pPr>
            <a:r>
              <a:rPr lang="en-US" sz="2400" smtClean="0">
                <a:ea typeface="ＭＳ Ｐゴシック" pitchFamily="34" charset="-128"/>
              </a:rPr>
              <a:t>D. Diagramas de hitos.</a:t>
            </a:r>
          </a:p>
        </p:txBody>
      </p:sp>
      <p:sp>
        <p:nvSpPr>
          <p:cNvPr id="58372"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endParaRPr lang="es-ES" sz="12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4" end="4"/>
                                            </p:txEl>
                                          </p:spTgt>
                                        </p:tgtEl>
                                        <p:attrNameLst>
                                          <p:attrName>style.fontStyle</p:attrName>
                                        </p:attrNameLst>
                                      </p:cBhvr>
                                      <p:to>
                                        <p:strVal val="normal"/>
                                      </p:to>
                                    </p:set>
                                    <p:set>
                                      <p:cBhvr override="childStyle">
                                        <p:cTn id="31" dur="indefinite"/>
                                        <p:tgtEl>
                                          <p:spTgt spid="3">
                                            <p:txEl>
                                              <p:pRg st="4" end="4"/>
                                            </p:txEl>
                                          </p:spTgt>
                                        </p:tgtEl>
                                        <p:attrNameLst>
                                          <p:attrName>style.fontWeight</p:attrName>
                                        </p:attrNameLst>
                                      </p:cBhvr>
                                      <p:to>
                                        <p:strVal val="bold"/>
                                      </p:to>
                                    </p:set>
                                    <p:set>
                                      <p:cBhvr override="childStyle">
                                        <p:cTn id="32"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lnSpc>
                <a:spcPct val="90000"/>
              </a:lnSpc>
            </a:pPr>
            <a:r>
              <a:rPr lang="en-US" smtClean="0">
                <a:ea typeface="ＭＳ Ｐゴシック" pitchFamily="34" charset="-128"/>
              </a:rPr>
              <a:t>¿Qué significa nivelación de recursos en dirección de proyectos?</a:t>
            </a:r>
          </a:p>
          <a:p>
            <a:pPr lvl="1" algn="just" eaLnBrk="1" hangingPunct="1">
              <a:lnSpc>
                <a:spcPct val="90000"/>
              </a:lnSpc>
            </a:pPr>
            <a:r>
              <a:rPr lang="en-US" smtClean="0">
                <a:ea typeface="ＭＳ Ｐゴシック" pitchFamily="34" charset="-128"/>
              </a:rPr>
              <a:t>A. Reducir el tiempo que toma completar el proyecto.</a:t>
            </a:r>
          </a:p>
          <a:p>
            <a:pPr lvl="1" algn="just" eaLnBrk="1" hangingPunct="1">
              <a:lnSpc>
                <a:spcPct val="90000"/>
              </a:lnSpc>
            </a:pPr>
            <a:r>
              <a:rPr lang="en-US" smtClean="0">
                <a:ea typeface="ＭＳ Ｐゴシック" pitchFamily="34" charset="-128"/>
              </a:rPr>
              <a:t>B. Hacer el uso más eficiente de los recursos disponibles.</a:t>
            </a:r>
          </a:p>
          <a:p>
            <a:pPr lvl="1" algn="just" eaLnBrk="1" hangingPunct="1">
              <a:lnSpc>
                <a:spcPct val="90000"/>
              </a:lnSpc>
            </a:pPr>
            <a:r>
              <a:rPr lang="en-US" smtClean="0">
                <a:ea typeface="ＭＳ Ｐゴシック" pitchFamily="34" charset="-128"/>
              </a:rPr>
              <a:t>C. Contratar contratistas para cubrir picos en el cronograma de proyecto.</a:t>
            </a:r>
          </a:p>
          <a:p>
            <a:pPr lvl="1" algn="just" eaLnBrk="1" hangingPunct="1">
              <a:lnSpc>
                <a:spcPct val="90000"/>
              </a:lnSpc>
            </a:pPr>
            <a:r>
              <a:rPr lang="en-US" smtClean="0">
                <a:ea typeface="ＭＳ Ｐゴシック" pitchFamily="34" charset="-128"/>
              </a:rPr>
              <a:t>D. Reducir los costos del proyecto.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2" end="2"/>
                                            </p:txEl>
                                          </p:spTgt>
                                        </p:tgtEl>
                                        <p:attrNameLst>
                                          <p:attrName>style.fontStyle</p:attrName>
                                        </p:attrNameLst>
                                      </p:cBhvr>
                                      <p:to>
                                        <p:strVal val="normal"/>
                                      </p:to>
                                    </p:set>
                                    <p:set>
                                      <p:cBhvr override="childStyle">
                                        <p:cTn id="31" dur="indefinite"/>
                                        <p:tgtEl>
                                          <p:spTgt spid="3">
                                            <p:txEl>
                                              <p:pRg st="2" end="2"/>
                                            </p:txEl>
                                          </p:spTgt>
                                        </p:tgtEl>
                                        <p:attrNameLst>
                                          <p:attrName>style.fontWeight</p:attrName>
                                        </p:attrNameLst>
                                      </p:cBhvr>
                                      <p:to>
                                        <p:strVal val="bold"/>
                                      </p:to>
                                    </p:set>
                                    <p:set>
                                      <p:cBhvr override="childStyle">
                                        <p:cTn id="32"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r>
              <a:rPr lang="en-US" dirty="0" smtClean="0">
                <a:ea typeface="ＭＳ Ｐゴシック" pitchFamily="34" charset="-128"/>
              </a:rPr>
              <a:t>Un </a:t>
            </a:r>
            <a:r>
              <a:rPr lang="en-US" dirty="0" err="1" smtClean="0">
                <a:ea typeface="ＭＳ Ｐゴシック" pitchFamily="34" charset="-128"/>
              </a:rPr>
              <a:t>adelanto</a:t>
            </a:r>
            <a:r>
              <a:rPr lang="en-US" dirty="0" smtClean="0">
                <a:ea typeface="ＭＳ Ｐゴシック" pitchFamily="34" charset="-128"/>
              </a:rPr>
              <a:t> de dos </a:t>
            </a:r>
            <a:r>
              <a:rPr lang="en-US" dirty="0" err="1" smtClean="0">
                <a:ea typeface="ＭＳ Ｐゴシック" pitchFamily="34" charset="-128"/>
              </a:rPr>
              <a:t>días</a:t>
            </a:r>
            <a:r>
              <a:rPr lang="en-US" dirty="0" smtClean="0">
                <a:ea typeface="ＭＳ Ｐゴシック" pitchFamily="34" charset="-128"/>
              </a:rPr>
              <a:t> </a:t>
            </a:r>
            <a:r>
              <a:rPr lang="en-US" dirty="0" err="1" smtClean="0">
                <a:ea typeface="ＭＳ Ｐゴシック" pitchFamily="34" charset="-128"/>
              </a:rPr>
              <a:t>está</a:t>
            </a:r>
            <a:r>
              <a:rPr lang="en-US" dirty="0" smtClean="0">
                <a:ea typeface="ＭＳ Ｐゴシック" pitchFamily="34" charset="-128"/>
              </a:rPr>
              <a:t> </a:t>
            </a:r>
            <a:r>
              <a:rPr lang="en-US" dirty="0" err="1" smtClean="0">
                <a:ea typeface="ＭＳ Ｐゴシック" pitchFamily="34" charset="-128"/>
              </a:rPr>
              <a:t>representado</a:t>
            </a:r>
            <a:r>
              <a:rPr lang="en-US" dirty="0" smtClean="0">
                <a:ea typeface="ＭＳ Ｐゴシック" pitchFamily="34" charset="-128"/>
              </a:rPr>
              <a:t> </a:t>
            </a:r>
            <a:r>
              <a:rPr lang="en-US" dirty="0" err="1" smtClean="0">
                <a:ea typeface="ＭＳ Ｐゴシック" pitchFamily="34" charset="-128"/>
              </a:rPr>
              <a:t>por</a:t>
            </a:r>
            <a:r>
              <a:rPr lang="en-US" dirty="0" smtClean="0">
                <a:ea typeface="ＭＳ Ｐゴシック" pitchFamily="34" charset="-128"/>
              </a:rPr>
              <a:t>:</a:t>
            </a:r>
          </a:p>
          <a:p>
            <a:pPr lvl="1" eaLnBrk="1" hangingPunct="1"/>
            <a:r>
              <a:rPr lang="en-US" dirty="0" smtClean="0">
                <a:ea typeface="ＭＳ Ｐゴシック" pitchFamily="34" charset="-128"/>
              </a:rPr>
              <a:t>A. FC+2d.</a:t>
            </a:r>
          </a:p>
          <a:p>
            <a:pPr lvl="1" eaLnBrk="1" hangingPunct="1"/>
            <a:r>
              <a:rPr lang="en-US" dirty="0" smtClean="0">
                <a:ea typeface="ＭＳ Ｐゴシック" pitchFamily="34" charset="-128"/>
              </a:rPr>
              <a:t>B. FF+2d.</a:t>
            </a:r>
          </a:p>
          <a:p>
            <a:pPr lvl="1" eaLnBrk="1" hangingPunct="1"/>
            <a:r>
              <a:rPr lang="en-US" dirty="0" smtClean="0">
                <a:ea typeface="ＭＳ Ｐゴシック" pitchFamily="34" charset="-128"/>
              </a:rPr>
              <a:t>C. CC+2d.</a:t>
            </a:r>
          </a:p>
          <a:p>
            <a:pPr lvl="1" eaLnBrk="1" hangingPunct="1"/>
            <a:r>
              <a:rPr lang="en-US" dirty="0" smtClean="0">
                <a:ea typeface="ＭＳ Ｐゴシック" pitchFamily="34" charset="-128"/>
              </a:rPr>
              <a:t>D. FC-2d.</a:t>
            </a:r>
          </a:p>
        </p:txBody>
      </p:sp>
      <p:sp>
        <p:nvSpPr>
          <p:cNvPr id="60420"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endParaRPr lang="es-ES" sz="12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4" end="4"/>
                                            </p:txEl>
                                          </p:spTgt>
                                        </p:tgtEl>
                                        <p:attrNameLst>
                                          <p:attrName>style.fontStyle</p:attrName>
                                        </p:attrNameLst>
                                      </p:cBhvr>
                                      <p:to>
                                        <p:strVal val="normal"/>
                                      </p:to>
                                    </p:set>
                                    <p:set>
                                      <p:cBhvr override="childStyle">
                                        <p:cTn id="31" dur="indefinite"/>
                                        <p:tgtEl>
                                          <p:spTgt spid="3">
                                            <p:txEl>
                                              <p:pRg st="4" end="4"/>
                                            </p:txEl>
                                          </p:spTgt>
                                        </p:tgtEl>
                                        <p:attrNameLst>
                                          <p:attrName>style.fontWeight</p:attrName>
                                        </p:attrNameLst>
                                      </p:cBhvr>
                                      <p:to>
                                        <p:strVal val="bold"/>
                                      </p:to>
                                    </p:set>
                                    <p:set>
                                      <p:cBhvr override="childStyle">
                                        <p:cTn id="32"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eaLnBrk="1" hangingPunct="1"/>
            <a:r>
              <a:rPr lang="en-US" sz="2800" smtClean="0">
                <a:ea typeface="ＭＳ Ｐゴシック" pitchFamily="34" charset="-128"/>
              </a:rPr>
              <a:t>Retraso significa:</a:t>
            </a:r>
          </a:p>
          <a:p>
            <a:pPr lvl="1" algn="just" eaLnBrk="1" hangingPunct="1"/>
            <a:r>
              <a:rPr lang="en-US" sz="2400" smtClean="0">
                <a:ea typeface="ＭＳ Ｐゴシック" pitchFamily="34" charset="-128"/>
              </a:rPr>
              <a:t>A. La cantidad de tiempo que una actividad puede retrasarse sin retrasar la fecha de finalización del proyecto.</a:t>
            </a:r>
          </a:p>
          <a:p>
            <a:pPr lvl="1" algn="just" eaLnBrk="1" hangingPunct="1"/>
            <a:r>
              <a:rPr lang="en-US" sz="2400" smtClean="0">
                <a:ea typeface="ＭＳ Ｐゴシック" pitchFamily="34" charset="-128"/>
              </a:rPr>
              <a:t>B. La cantidad de tiempo que una actividad puede retrasarse sin retrasar la fecha de inicio temprano de su sucesora.</a:t>
            </a:r>
          </a:p>
          <a:p>
            <a:pPr lvl="1" algn="just" eaLnBrk="1" hangingPunct="1"/>
            <a:r>
              <a:rPr lang="en-US" sz="2400" smtClean="0">
                <a:ea typeface="ＭＳ Ｐゴシック" pitchFamily="34" charset="-128"/>
              </a:rPr>
              <a:t>C. Tiempo de espera.</a:t>
            </a:r>
          </a:p>
          <a:p>
            <a:pPr lvl="1" algn="just" eaLnBrk="1" hangingPunct="1"/>
            <a:r>
              <a:rPr lang="en-US" sz="2400" smtClean="0">
                <a:ea typeface="ＭＳ Ｐゴシック" pitchFamily="34" charset="-128"/>
              </a:rPr>
              <a:t>D. El producto de una pasada hacia adelante y hacia atras.</a:t>
            </a:r>
          </a:p>
        </p:txBody>
      </p:sp>
      <p:sp>
        <p:nvSpPr>
          <p:cNvPr id="61444"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endParaRPr lang="es-ES" sz="12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3" end="3"/>
                                            </p:txEl>
                                          </p:spTgt>
                                        </p:tgtEl>
                                        <p:attrNameLst>
                                          <p:attrName>style.fontStyle</p:attrName>
                                        </p:attrNameLst>
                                      </p:cBhvr>
                                      <p:to>
                                        <p:strVal val="normal"/>
                                      </p:to>
                                    </p:set>
                                    <p:set>
                                      <p:cBhvr override="childStyle">
                                        <p:cTn id="31" dur="indefinite"/>
                                        <p:tgtEl>
                                          <p:spTgt spid="3">
                                            <p:txEl>
                                              <p:pRg st="3" end="3"/>
                                            </p:txEl>
                                          </p:spTgt>
                                        </p:tgtEl>
                                        <p:attrNameLst>
                                          <p:attrName>style.fontWeight</p:attrName>
                                        </p:attrNameLst>
                                      </p:cBhvr>
                                      <p:to>
                                        <p:strVal val="bold"/>
                                      </p:to>
                                    </p:set>
                                    <p:set>
                                      <p:cBhvr override="childStyle">
                                        <p:cTn id="32"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lnSpc>
                <a:spcPct val="70000"/>
              </a:lnSpc>
            </a:pPr>
            <a:r>
              <a:rPr lang="en-US" sz="3000" smtClean="0">
                <a:ea typeface="ＭＳ Ｐゴシック" pitchFamily="34" charset="-128"/>
              </a:rPr>
              <a:t>Durante la ejecución del proyecto, las horas proyectadas exceden las horas planeadas remanentes.  Consecuentemente, el proyecto tiene una variación negativa. ¿Cuál método de análisis probablemente utilizará el director de proyecto  como herramienta de medición para validar esta información?</a:t>
            </a:r>
          </a:p>
          <a:p>
            <a:pPr lvl="1" eaLnBrk="1" hangingPunct="1">
              <a:lnSpc>
                <a:spcPct val="70000"/>
              </a:lnSpc>
            </a:pPr>
            <a:r>
              <a:rPr lang="en-US" sz="2600" smtClean="0">
                <a:ea typeface="ＭＳ Ｐゴシック" pitchFamily="34" charset="-128"/>
              </a:rPr>
              <a:t>A. EV-PV.</a:t>
            </a:r>
          </a:p>
          <a:p>
            <a:pPr lvl="1" eaLnBrk="1" hangingPunct="1">
              <a:lnSpc>
                <a:spcPct val="70000"/>
              </a:lnSpc>
            </a:pPr>
            <a:r>
              <a:rPr lang="en-US" sz="2600" smtClean="0">
                <a:ea typeface="ＭＳ Ｐゴシック" pitchFamily="34" charset="-128"/>
              </a:rPr>
              <a:t>B. EV/AC.</a:t>
            </a:r>
          </a:p>
          <a:p>
            <a:pPr lvl="1" eaLnBrk="1" hangingPunct="1">
              <a:lnSpc>
                <a:spcPct val="70000"/>
              </a:lnSpc>
            </a:pPr>
            <a:r>
              <a:rPr lang="en-US" sz="2600" smtClean="0">
                <a:ea typeface="ＭＳ Ｐゴシック" pitchFamily="34" charset="-128"/>
              </a:rPr>
              <a:t>C. EV/PV.</a:t>
            </a:r>
          </a:p>
          <a:p>
            <a:pPr lvl="1" eaLnBrk="1" hangingPunct="1">
              <a:lnSpc>
                <a:spcPct val="70000"/>
              </a:lnSpc>
            </a:pPr>
            <a:r>
              <a:rPr lang="en-US" sz="2600" smtClean="0">
                <a:ea typeface="ＭＳ Ｐゴシック" pitchFamily="34" charset="-128"/>
              </a:rPr>
              <a:t>D. EV-AC.</a:t>
            </a:r>
          </a:p>
        </p:txBody>
      </p:sp>
      <p:sp>
        <p:nvSpPr>
          <p:cNvPr id="63492"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endParaRPr lang="es-ES" sz="12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lnSpc>
                <a:spcPct val="80000"/>
              </a:lnSpc>
            </a:pPr>
            <a:r>
              <a:rPr lang="en-US" sz="3000" smtClean="0">
                <a:ea typeface="ＭＳ Ｐゴシック" pitchFamily="34" charset="-128"/>
              </a:rPr>
              <a:t>Ud recién ha descubierto un error en el plan de implementación que evitará que se cumpla con la fecha de un hito.  Lo mejor que ud puede hacer:</a:t>
            </a:r>
          </a:p>
          <a:p>
            <a:pPr lvl="1" algn="just" eaLnBrk="1" hangingPunct="1">
              <a:lnSpc>
                <a:spcPct val="80000"/>
              </a:lnSpc>
            </a:pPr>
            <a:r>
              <a:rPr lang="en-US" sz="2600" smtClean="0">
                <a:ea typeface="ＭＳ Ｐゴシック" pitchFamily="34" charset="-128"/>
              </a:rPr>
              <a:t>A. Desarrollar opciones para lograr cumplir con el hito.</a:t>
            </a:r>
          </a:p>
          <a:p>
            <a:pPr lvl="1" algn="just" eaLnBrk="1" hangingPunct="1">
              <a:lnSpc>
                <a:spcPct val="80000"/>
              </a:lnSpc>
            </a:pPr>
            <a:r>
              <a:rPr lang="en-US" sz="2600" smtClean="0">
                <a:ea typeface="ＭＳ Ｐゴシック" pitchFamily="34" charset="-128"/>
              </a:rPr>
              <a:t>B. Cambiar la fecha del hito.</a:t>
            </a:r>
          </a:p>
          <a:p>
            <a:pPr lvl="1" algn="just" eaLnBrk="1" hangingPunct="1">
              <a:lnSpc>
                <a:spcPct val="80000"/>
              </a:lnSpc>
            </a:pPr>
            <a:r>
              <a:rPr lang="en-US" sz="2600" smtClean="0">
                <a:ea typeface="ＭＳ Ｐゴシック" pitchFamily="34" charset="-128"/>
              </a:rPr>
              <a:t>C. Remover cualquier discusión de fechas de vencimiento en el reporte de estatus de proyecto.</a:t>
            </a:r>
          </a:p>
          <a:p>
            <a:pPr lvl="1" algn="just" eaLnBrk="1" hangingPunct="1">
              <a:lnSpc>
                <a:spcPct val="80000"/>
              </a:lnSpc>
            </a:pPr>
            <a:r>
              <a:rPr lang="en-US" sz="2600" smtClean="0">
                <a:ea typeface="ＭＳ Ｐゴシック" pitchFamily="34" charset="-128"/>
              </a:rPr>
              <a:t>D. Educar al equipo acerca de la necesidad de cumplir con las fechas de los hitos.</a:t>
            </a:r>
          </a:p>
        </p:txBody>
      </p:sp>
      <p:sp>
        <p:nvSpPr>
          <p:cNvPr id="64516"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endParaRPr lang="es-ES" sz="12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p:txBody>
          <a:bodyPr/>
          <a:lstStyle/>
          <a:p>
            <a:pPr eaLnBrk="1" hangingPunct="1"/>
            <a:r>
              <a:rPr lang="en-US" smtClean="0">
                <a:ea typeface="ＭＳ Ｐゴシック" pitchFamily="34" charset="-128"/>
              </a:rPr>
              <a:t>Pregunta </a:t>
            </a:r>
          </a:p>
        </p:txBody>
      </p:sp>
      <p:sp>
        <p:nvSpPr>
          <p:cNvPr id="3" name="Content Placeholder 2"/>
          <p:cNvSpPr>
            <a:spLocks noGrp="1"/>
          </p:cNvSpPr>
          <p:nvPr>
            <p:ph idx="4294967295"/>
          </p:nvPr>
        </p:nvSpPr>
        <p:spPr/>
        <p:txBody>
          <a:bodyPr/>
          <a:lstStyle/>
          <a:p>
            <a:pPr algn="just" eaLnBrk="1" hangingPunct="1">
              <a:lnSpc>
                <a:spcPct val="70000"/>
              </a:lnSpc>
            </a:pPr>
            <a:r>
              <a:rPr lang="en-US" sz="2800" smtClean="0">
                <a:ea typeface="ＭＳ Ｐゴシック" pitchFamily="34" charset="-128"/>
              </a:rPr>
              <a:t>Después de hacer la EDT hasta el nivel de paquete de trabajo, un director de proyecto solicita a su equipo que provea un estimado de tiempo para cada actividad. Al hacer esto, el rol del director de proyecto es:</a:t>
            </a:r>
          </a:p>
          <a:p>
            <a:pPr lvl="1" algn="just" eaLnBrk="1" hangingPunct="1">
              <a:lnSpc>
                <a:spcPct val="70000"/>
              </a:lnSpc>
            </a:pPr>
            <a:r>
              <a:rPr lang="en-US" sz="2400" smtClean="0">
                <a:ea typeface="ＭＳ Ｐゴシック" pitchFamily="34" charset="-128"/>
              </a:rPr>
              <a:t>A. Revisar los estimados de cada miembro detalladamente y refinar los estimados.</a:t>
            </a:r>
          </a:p>
          <a:p>
            <a:pPr lvl="1" algn="just" eaLnBrk="1" hangingPunct="1">
              <a:lnSpc>
                <a:spcPct val="70000"/>
              </a:lnSpc>
            </a:pPr>
            <a:r>
              <a:rPr lang="en-US" sz="2400" smtClean="0">
                <a:ea typeface="ＭＳ Ｐゴシック" pitchFamily="34" charset="-128"/>
              </a:rPr>
              <a:t>B. Ayudar a los miembros del equipo a agregar relleno.</a:t>
            </a:r>
          </a:p>
          <a:p>
            <a:pPr lvl="1" algn="just" eaLnBrk="1" hangingPunct="1">
              <a:lnSpc>
                <a:spcPct val="70000"/>
              </a:lnSpc>
            </a:pPr>
            <a:r>
              <a:rPr lang="en-US" sz="2400" smtClean="0">
                <a:ea typeface="ＭＳ Ｐゴシック" pitchFamily="34" charset="-128"/>
              </a:rPr>
              <a:t>C. El director de proyecto debería haber hecho los estimados y no solicitar al equipo que los hiciera.</a:t>
            </a:r>
          </a:p>
          <a:p>
            <a:pPr lvl="1" algn="just" eaLnBrk="1" hangingPunct="1">
              <a:lnSpc>
                <a:spcPct val="70000"/>
              </a:lnSpc>
            </a:pPr>
            <a:r>
              <a:rPr lang="en-US" sz="2400" smtClean="0">
                <a:ea typeface="ＭＳ Ｐゴシック" pitchFamily="34" charset="-128"/>
              </a:rPr>
              <a:t>D. Utilizar los estimados del equipo solo para hacerse una idea pero debe establecer los estimados por su propio juicio y voluntad.</a:t>
            </a:r>
          </a:p>
        </p:txBody>
      </p:sp>
      <p:sp>
        <p:nvSpPr>
          <p:cNvPr id="65540"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endParaRPr lang="es-ES" sz="12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lnSpc>
                <a:spcPct val="80000"/>
              </a:lnSpc>
            </a:pPr>
            <a:r>
              <a:rPr lang="en-US" sz="3000" smtClean="0">
                <a:ea typeface="ＭＳ Ｐゴシック" pitchFamily="34" charset="-128"/>
              </a:rPr>
              <a:t>¿Cuál de los siguientes es un beneficio de un estimado análogo de proyecto?</a:t>
            </a:r>
          </a:p>
          <a:p>
            <a:pPr lvl="1" algn="just" eaLnBrk="1" hangingPunct="1">
              <a:lnSpc>
                <a:spcPct val="80000"/>
              </a:lnSpc>
            </a:pPr>
            <a:r>
              <a:rPr lang="en-US" sz="2600" smtClean="0">
                <a:ea typeface="ＭＳ Ｐゴシック" pitchFamily="34" charset="-128"/>
              </a:rPr>
              <a:t>A. El estimado será más cercano a lo que el trabajo efectivamente requerirá.</a:t>
            </a:r>
          </a:p>
          <a:p>
            <a:pPr lvl="1" algn="just" eaLnBrk="1" hangingPunct="1">
              <a:lnSpc>
                <a:spcPct val="80000"/>
              </a:lnSpc>
            </a:pPr>
            <a:r>
              <a:rPr lang="en-US" sz="2600" smtClean="0">
                <a:ea typeface="ＭＳ Ｐゴシック" pitchFamily="34" charset="-128"/>
              </a:rPr>
              <a:t>B. Está basado en un entendimiento detallado de lo que el trabajo requiere.</a:t>
            </a:r>
          </a:p>
          <a:p>
            <a:pPr lvl="1" algn="just" eaLnBrk="1" hangingPunct="1">
              <a:lnSpc>
                <a:spcPct val="80000"/>
              </a:lnSpc>
            </a:pPr>
            <a:r>
              <a:rPr lang="en-US" sz="2600" smtClean="0">
                <a:ea typeface="ＭＳ Ｐゴシック" pitchFamily="34" charset="-128"/>
              </a:rPr>
              <a:t>C. Le da al equipo un entendimiento de las expectativas de la administración superior.</a:t>
            </a:r>
          </a:p>
          <a:p>
            <a:pPr lvl="1" algn="just" eaLnBrk="1" hangingPunct="1">
              <a:lnSpc>
                <a:spcPct val="80000"/>
              </a:lnSpc>
            </a:pPr>
            <a:r>
              <a:rPr lang="en-US" sz="2600" smtClean="0">
                <a:ea typeface="ＭＳ Ｐゴシック" pitchFamily="34" charset="-128"/>
              </a:rPr>
              <a:t>D. Ayuda al director de proyecto a determinar si el mismo logrará cumplir con el cronograma.</a:t>
            </a:r>
          </a:p>
        </p:txBody>
      </p:sp>
      <p:sp>
        <p:nvSpPr>
          <p:cNvPr id="66564"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endParaRPr lang="es-ES" sz="12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3" end="3"/>
                                            </p:txEl>
                                          </p:spTgt>
                                        </p:tgtEl>
                                        <p:attrNameLst>
                                          <p:attrName>style.fontStyle</p:attrName>
                                        </p:attrNameLst>
                                      </p:cBhvr>
                                      <p:to>
                                        <p:strVal val="normal"/>
                                      </p:to>
                                    </p:set>
                                    <p:set>
                                      <p:cBhvr override="childStyle">
                                        <p:cTn id="31" dur="indefinite"/>
                                        <p:tgtEl>
                                          <p:spTgt spid="3">
                                            <p:txEl>
                                              <p:pRg st="3" end="3"/>
                                            </p:txEl>
                                          </p:spTgt>
                                        </p:tgtEl>
                                        <p:attrNameLst>
                                          <p:attrName>style.fontWeight</p:attrName>
                                        </p:attrNameLst>
                                      </p:cBhvr>
                                      <p:to>
                                        <p:strVal val="bold"/>
                                      </p:to>
                                    </p:set>
                                    <p:set>
                                      <p:cBhvr override="childStyle">
                                        <p:cTn id="32"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lnSpc>
                <a:spcPct val="70000"/>
              </a:lnSpc>
            </a:pPr>
            <a:r>
              <a:rPr lang="en-US" sz="2600" smtClean="0">
                <a:ea typeface="ＭＳ Ｐゴシック" pitchFamily="34" charset="-128"/>
              </a:rPr>
              <a:t>Durante el planeamiento del proyecto, ud estima el tiempo necesario para cada actividad y después adiciona el estimado para determinar la duración del proyecto. Ud se compromete a completar el proyecto para esa fecha. ¿Qué está mal con este escenario?</a:t>
            </a:r>
          </a:p>
          <a:p>
            <a:pPr lvl="1" algn="just" eaLnBrk="1" hangingPunct="1">
              <a:lnSpc>
                <a:spcPct val="70000"/>
              </a:lnSpc>
            </a:pPr>
            <a:r>
              <a:rPr lang="en-US" sz="2200" smtClean="0">
                <a:ea typeface="ＭＳ Ｐゴシック" pitchFamily="34" charset="-128"/>
              </a:rPr>
              <a:t>A. El equipo no creó el estimado y la estimación toma mucho tiempo utilizando este método.</a:t>
            </a:r>
          </a:p>
          <a:p>
            <a:pPr lvl="1" algn="just" eaLnBrk="1" hangingPunct="1">
              <a:lnSpc>
                <a:spcPct val="70000"/>
              </a:lnSpc>
            </a:pPr>
            <a:r>
              <a:rPr lang="en-US" sz="2200" smtClean="0">
                <a:ea typeface="ＭＳ Ｐゴシック" pitchFamily="34" charset="-128"/>
              </a:rPr>
              <a:t>B. El equipo no creó el estimado y el diagrama de red no fue utilizado.</a:t>
            </a:r>
          </a:p>
          <a:p>
            <a:pPr lvl="1" algn="just" eaLnBrk="1" hangingPunct="1">
              <a:lnSpc>
                <a:spcPct val="70000"/>
              </a:lnSpc>
            </a:pPr>
            <a:r>
              <a:rPr lang="en-US" sz="2200" smtClean="0">
                <a:ea typeface="ＭＳ Ｐゴシック" pitchFamily="34" charset="-128"/>
              </a:rPr>
              <a:t>C. El estimado es muy largo y debe ser creado por la administración superior.</a:t>
            </a:r>
          </a:p>
          <a:p>
            <a:pPr lvl="1" algn="just" eaLnBrk="1" hangingPunct="1">
              <a:lnSpc>
                <a:spcPct val="70000"/>
              </a:lnSpc>
            </a:pPr>
            <a:r>
              <a:rPr lang="en-US" sz="2200" smtClean="0">
                <a:ea typeface="ＭＳ Ｐゴシック" pitchFamily="34" charset="-128"/>
              </a:rPr>
              <a:t>D. El estimado del proyecto debería ser el mismo que la fecha de completamiento requerida por el cliente.</a:t>
            </a:r>
          </a:p>
        </p:txBody>
      </p:sp>
      <p:sp>
        <p:nvSpPr>
          <p:cNvPr id="67588"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endParaRPr lang="es-ES" sz="12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2" end="2"/>
                                            </p:txEl>
                                          </p:spTgt>
                                        </p:tgtEl>
                                        <p:attrNameLst>
                                          <p:attrName>style.fontStyle</p:attrName>
                                        </p:attrNameLst>
                                      </p:cBhvr>
                                      <p:to>
                                        <p:strVal val="normal"/>
                                      </p:to>
                                    </p:set>
                                    <p:set>
                                      <p:cBhvr override="childStyle">
                                        <p:cTn id="31" dur="indefinite"/>
                                        <p:tgtEl>
                                          <p:spTgt spid="3">
                                            <p:txEl>
                                              <p:pRg st="2" end="2"/>
                                            </p:txEl>
                                          </p:spTgt>
                                        </p:tgtEl>
                                        <p:attrNameLst>
                                          <p:attrName>style.fontWeight</p:attrName>
                                        </p:attrNameLst>
                                      </p:cBhvr>
                                      <p:to>
                                        <p:strVal val="bold"/>
                                      </p:to>
                                    </p:set>
                                    <p:set>
                                      <p:cBhvr override="childStyle">
                                        <p:cTn id="32"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96975"/>
            <a:ext cx="8229600" cy="503833"/>
          </a:xfrm>
        </p:spPr>
        <p:txBody>
          <a:bodyPr/>
          <a:lstStyle/>
          <a:p>
            <a:r>
              <a:rPr lang="es-CR" sz="3600" dirty="0" smtClean="0"/>
              <a:t>Definir las actividades </a:t>
            </a:r>
            <a:endParaRPr lang="es-CR" sz="3600" dirty="0"/>
          </a:p>
        </p:txBody>
      </p:sp>
      <p:pic>
        <p:nvPicPr>
          <p:cNvPr id="92162" name="Picture 2"/>
          <p:cNvPicPr>
            <a:picLocks noChangeAspect="1" noChangeArrowheads="1"/>
          </p:cNvPicPr>
          <p:nvPr/>
        </p:nvPicPr>
        <p:blipFill>
          <a:blip r:embed="rId2" cstate="print"/>
          <a:srcRect/>
          <a:stretch>
            <a:fillRect/>
          </a:stretch>
        </p:blipFill>
        <p:spPr bwMode="auto">
          <a:xfrm>
            <a:off x="539552" y="1844824"/>
            <a:ext cx="7901412" cy="4104456"/>
          </a:xfrm>
          <a:prstGeom prst="rect">
            <a:avLst/>
          </a:prstGeom>
          <a:noFill/>
          <a:ln w="9525">
            <a:noFill/>
            <a:miter lim="800000"/>
            <a:headEnd/>
            <a:tailEnd/>
          </a:ln>
        </p:spPr>
      </p:pic>
      <p:sp>
        <p:nvSpPr>
          <p:cNvPr id="5" name="4 Rectángulo"/>
          <p:cNvSpPr/>
          <p:nvPr/>
        </p:nvSpPr>
        <p:spPr>
          <a:xfrm>
            <a:off x="6804025" y="6237288"/>
            <a:ext cx="1439863" cy="338137"/>
          </a:xfrm>
          <a:prstGeom prst="rect">
            <a:avLst/>
          </a:prstGeom>
        </p:spPr>
        <p:txBody>
          <a:bodyPr>
            <a:spAutoFit/>
          </a:bodyPr>
          <a:lstStyle/>
          <a:p>
            <a:pPr algn="just">
              <a:defRPr/>
            </a:pPr>
            <a:r>
              <a:rPr lang="es-CR" sz="1600" b="1" dirty="0">
                <a:latin typeface="+mj-lt"/>
                <a:ea typeface="+mj-ea"/>
                <a:cs typeface="+mj-cs"/>
              </a:rPr>
              <a:t>Lledó, 2013)</a:t>
            </a:r>
            <a:endParaRPr lang="es-CR" sz="2800" b="1" dirty="0">
              <a:latin typeface="+mj-lt"/>
              <a:ea typeface="+mj-ea"/>
              <a:cs typeface="+mj-cs"/>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r>
              <a:rPr lang="en-US" smtClean="0">
                <a:ea typeface="ＭＳ Ｐゴシック" pitchFamily="34" charset="-128"/>
              </a:rPr>
              <a:t>¿Dónde debería buscar un nuevo director de proyecto los requerimientos de recursos?</a:t>
            </a:r>
          </a:p>
          <a:p>
            <a:pPr lvl="1" algn="just" eaLnBrk="1" hangingPunct="1"/>
            <a:r>
              <a:rPr lang="en-US" smtClean="0">
                <a:ea typeface="ＭＳ Ｐゴシック" pitchFamily="34" charset="-128"/>
              </a:rPr>
              <a:t>A. En un gráfico de nivelación de recursos.</a:t>
            </a:r>
          </a:p>
          <a:p>
            <a:pPr lvl="1" algn="just" eaLnBrk="1" hangingPunct="1"/>
            <a:r>
              <a:rPr lang="en-US" smtClean="0">
                <a:ea typeface="ＭＳ Ｐゴシック" pitchFamily="34" charset="-128"/>
              </a:rPr>
              <a:t>B. En un diagrama de barras de recursos.</a:t>
            </a:r>
          </a:p>
          <a:p>
            <a:pPr lvl="1" algn="just" eaLnBrk="1" hangingPunct="1"/>
            <a:r>
              <a:rPr lang="en-US" smtClean="0">
                <a:ea typeface="ＭＳ Ｐゴシック" pitchFamily="34" charset="-128"/>
              </a:rPr>
              <a:t>C. En los atributos de las actividades.</a:t>
            </a:r>
          </a:p>
          <a:p>
            <a:pPr lvl="1" algn="just" eaLnBrk="1" hangingPunct="1"/>
            <a:r>
              <a:rPr lang="en-US" smtClean="0">
                <a:ea typeface="ＭＳ Ｐゴシック" pitchFamily="34" charset="-128"/>
              </a:rPr>
              <a:t>D. En el cronograma del proyecto.</a:t>
            </a:r>
          </a:p>
        </p:txBody>
      </p:sp>
      <p:sp>
        <p:nvSpPr>
          <p:cNvPr id="68612"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endParaRPr lang="es-ES" sz="12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3" end="3"/>
                                            </p:txEl>
                                          </p:spTgt>
                                        </p:tgtEl>
                                        <p:attrNameLst>
                                          <p:attrName>style.fontStyle</p:attrName>
                                        </p:attrNameLst>
                                      </p:cBhvr>
                                      <p:to>
                                        <p:strVal val="normal"/>
                                      </p:to>
                                    </p:set>
                                    <p:set>
                                      <p:cBhvr override="childStyle">
                                        <p:cTn id="31" dur="indefinite"/>
                                        <p:tgtEl>
                                          <p:spTgt spid="3">
                                            <p:txEl>
                                              <p:pRg st="3" end="3"/>
                                            </p:txEl>
                                          </p:spTgt>
                                        </p:tgtEl>
                                        <p:attrNameLst>
                                          <p:attrName>style.fontWeight</p:attrName>
                                        </p:attrNameLst>
                                      </p:cBhvr>
                                      <p:to>
                                        <p:strVal val="bold"/>
                                      </p:to>
                                    </p:set>
                                    <p:set>
                                      <p:cBhvr override="childStyle">
                                        <p:cTn id="32"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lnSpc>
                <a:spcPct val="90000"/>
              </a:lnSpc>
            </a:pPr>
            <a:r>
              <a:rPr lang="en-US" sz="3000" smtClean="0">
                <a:ea typeface="ＭＳ Ｐゴシック" pitchFamily="34" charset="-128"/>
              </a:rPr>
              <a:t>Ud está dirigiendo un proyecto cuando descubre que la fecha estimada de finalización ocurrirá después de la fecha requerida. ¿Qué debería hacer ud primero?</a:t>
            </a:r>
          </a:p>
          <a:p>
            <a:pPr lvl="1" algn="just" eaLnBrk="1" hangingPunct="1">
              <a:lnSpc>
                <a:spcPct val="90000"/>
              </a:lnSpc>
            </a:pPr>
            <a:r>
              <a:rPr lang="en-US" sz="2600" smtClean="0">
                <a:ea typeface="ＭＳ Ｐゴシック" pitchFamily="34" charset="-128"/>
              </a:rPr>
              <a:t>A. Agregar recursos al proyecto.</a:t>
            </a:r>
          </a:p>
          <a:p>
            <a:pPr lvl="1" algn="just" eaLnBrk="1" hangingPunct="1">
              <a:lnSpc>
                <a:spcPct val="90000"/>
              </a:lnSpc>
            </a:pPr>
            <a:r>
              <a:rPr lang="en-US" sz="2600" smtClean="0">
                <a:ea typeface="ＭＳ Ｐゴシック" pitchFamily="34" charset="-128"/>
              </a:rPr>
              <a:t>B. Evaluar la posibilidad de realizar ejecución rápida.</a:t>
            </a:r>
          </a:p>
          <a:p>
            <a:pPr lvl="1" algn="just" eaLnBrk="1" hangingPunct="1">
              <a:lnSpc>
                <a:spcPct val="90000"/>
              </a:lnSpc>
            </a:pPr>
            <a:r>
              <a:rPr lang="en-US" sz="2600" smtClean="0">
                <a:ea typeface="ＭＳ Ｐゴシック" pitchFamily="34" charset="-128"/>
              </a:rPr>
              <a:t>C. Negociar para tener más tiempo.</a:t>
            </a:r>
          </a:p>
          <a:p>
            <a:pPr lvl="1" algn="just" eaLnBrk="1" hangingPunct="1">
              <a:lnSpc>
                <a:spcPct val="90000"/>
              </a:lnSpc>
            </a:pPr>
            <a:r>
              <a:rPr lang="en-US" sz="2600" smtClean="0">
                <a:ea typeface="ＭＳ Ｐゴシック" pitchFamily="34" charset="-128"/>
              </a:rPr>
              <a:t>D. Explicarle al cliente que el proyecto no puede ser completado a tiempo.</a:t>
            </a:r>
          </a:p>
        </p:txBody>
      </p:sp>
      <p:sp>
        <p:nvSpPr>
          <p:cNvPr id="69636"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endParaRPr lang="es-ES" sz="12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2" end="2"/>
                                            </p:txEl>
                                          </p:spTgt>
                                        </p:tgtEl>
                                        <p:attrNameLst>
                                          <p:attrName>style.fontStyle</p:attrName>
                                        </p:attrNameLst>
                                      </p:cBhvr>
                                      <p:to>
                                        <p:strVal val="normal"/>
                                      </p:to>
                                    </p:set>
                                    <p:set>
                                      <p:cBhvr override="childStyle">
                                        <p:cTn id="31" dur="indefinite"/>
                                        <p:tgtEl>
                                          <p:spTgt spid="3">
                                            <p:txEl>
                                              <p:pRg st="2" end="2"/>
                                            </p:txEl>
                                          </p:spTgt>
                                        </p:tgtEl>
                                        <p:attrNameLst>
                                          <p:attrName>style.fontWeight</p:attrName>
                                        </p:attrNameLst>
                                      </p:cBhvr>
                                      <p:to>
                                        <p:strVal val="bold"/>
                                      </p:to>
                                    </p:set>
                                    <p:set>
                                      <p:cBhvr override="childStyle">
                                        <p:cTn id="32"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r>
              <a:rPr lang="en-US" smtClean="0">
                <a:ea typeface="ＭＳ Ｐゴシック" pitchFamily="34" charset="-128"/>
              </a:rPr>
              <a:t>¿Cuál de los siguientes procesos no está incluido en los procesos de gestión del tiempo?</a:t>
            </a:r>
          </a:p>
          <a:p>
            <a:pPr lvl="1" eaLnBrk="1" hangingPunct="1"/>
            <a:r>
              <a:rPr lang="en-US" smtClean="0">
                <a:ea typeface="ＭＳ Ｐゴシック" pitchFamily="34" charset="-128"/>
              </a:rPr>
              <a:t>A. Definir las actividades.</a:t>
            </a:r>
          </a:p>
          <a:p>
            <a:pPr lvl="1" eaLnBrk="1" hangingPunct="1"/>
            <a:r>
              <a:rPr lang="en-US" smtClean="0">
                <a:ea typeface="ＭＳ Ｐゴシック" pitchFamily="34" charset="-128"/>
              </a:rPr>
              <a:t>B. Secuenciar las actividades.</a:t>
            </a:r>
          </a:p>
          <a:p>
            <a:pPr lvl="1" algn="just" eaLnBrk="1" hangingPunct="1"/>
            <a:r>
              <a:rPr lang="en-US" smtClean="0">
                <a:ea typeface="ＭＳ Ｐゴシック" pitchFamily="34" charset="-128"/>
              </a:rPr>
              <a:t>C. Desarrollar el cronograma y controlar el cronograma.</a:t>
            </a:r>
          </a:p>
          <a:p>
            <a:pPr lvl="1" eaLnBrk="1" hangingPunct="1"/>
            <a:r>
              <a:rPr lang="en-US" smtClean="0">
                <a:ea typeface="ＭＳ Ｐゴシック" pitchFamily="34" charset="-128"/>
              </a:rPr>
              <a:t>D. Estructura de desglose del trabajo (EDT).</a:t>
            </a:r>
          </a:p>
        </p:txBody>
      </p:sp>
      <p:sp>
        <p:nvSpPr>
          <p:cNvPr id="70660"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endParaRPr lang="es-ES" sz="12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4" end="4"/>
                                            </p:txEl>
                                          </p:spTgt>
                                        </p:tgtEl>
                                        <p:attrNameLst>
                                          <p:attrName>style.fontStyle</p:attrName>
                                        </p:attrNameLst>
                                      </p:cBhvr>
                                      <p:to>
                                        <p:strVal val="normal"/>
                                      </p:to>
                                    </p:set>
                                    <p:set>
                                      <p:cBhvr override="childStyle">
                                        <p:cTn id="31" dur="indefinite"/>
                                        <p:tgtEl>
                                          <p:spTgt spid="3">
                                            <p:txEl>
                                              <p:pRg st="4" end="4"/>
                                            </p:txEl>
                                          </p:spTgt>
                                        </p:tgtEl>
                                        <p:attrNameLst>
                                          <p:attrName>style.fontWeight</p:attrName>
                                        </p:attrNameLst>
                                      </p:cBhvr>
                                      <p:to>
                                        <p:strVal val="bold"/>
                                      </p:to>
                                    </p:set>
                                    <p:set>
                                      <p:cBhvr override="childStyle">
                                        <p:cTn id="32"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r>
              <a:rPr lang="en-US" smtClean="0">
                <a:ea typeface="ＭＳ Ｐゴシック" pitchFamily="34" charset="-128"/>
              </a:rPr>
              <a:t>Todos los siguientes son insumos para el proceso Desarrollar el Cronograma EXCEPTO:</a:t>
            </a:r>
          </a:p>
          <a:p>
            <a:pPr lvl="1" eaLnBrk="1" hangingPunct="1"/>
            <a:r>
              <a:rPr lang="en-US" smtClean="0">
                <a:ea typeface="ＭＳ Ｐゴシック" pitchFamily="34" charset="-128"/>
              </a:rPr>
              <a:t>A. Línea base del cronograma.</a:t>
            </a:r>
          </a:p>
          <a:p>
            <a:pPr lvl="1" eaLnBrk="1" hangingPunct="1"/>
            <a:r>
              <a:rPr lang="en-US" smtClean="0">
                <a:ea typeface="ＭＳ Ｐゴシック" pitchFamily="34" charset="-128"/>
              </a:rPr>
              <a:t>B. Diagrama de red.</a:t>
            </a:r>
          </a:p>
          <a:p>
            <a:pPr lvl="1" eaLnBrk="1" hangingPunct="1"/>
            <a:r>
              <a:rPr lang="en-US" smtClean="0">
                <a:ea typeface="ＭＳ Ｐゴシック" pitchFamily="34" charset="-128"/>
              </a:rPr>
              <a:t>C. Activos de los procesos de la organización.</a:t>
            </a:r>
          </a:p>
          <a:p>
            <a:pPr lvl="1" eaLnBrk="1" hangingPunct="1"/>
            <a:r>
              <a:rPr lang="en-US" smtClean="0">
                <a:ea typeface="ＭＳ Ｐゴシック" pitchFamily="34" charset="-128"/>
              </a:rPr>
              <a:t>D. Requerimientos de recursos.</a:t>
            </a:r>
          </a:p>
        </p:txBody>
      </p:sp>
      <p:sp>
        <p:nvSpPr>
          <p:cNvPr id="71684"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endParaRPr lang="es-ES" sz="12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lnSpc>
                <a:spcPct val="90000"/>
              </a:lnSpc>
            </a:pPr>
            <a:r>
              <a:rPr lang="en-US" sz="3000" smtClean="0">
                <a:ea typeface="ＭＳ Ｐゴシック" pitchFamily="34" charset="-128"/>
              </a:rPr>
              <a:t>Su plan de dirección de proyecto resulta en un cronograma de proyecto muy largo. Si el diagrama de red no puede cambiar pero usted tiene recursos adicionales de personal, ¿qué es la mejor cosa por hacer?</a:t>
            </a:r>
          </a:p>
          <a:p>
            <a:pPr lvl="1" eaLnBrk="1" hangingPunct="1">
              <a:lnSpc>
                <a:spcPct val="90000"/>
              </a:lnSpc>
            </a:pPr>
            <a:r>
              <a:rPr lang="en-US" sz="2600" smtClean="0">
                <a:ea typeface="ＭＳ Ｐゴシック" pitchFamily="34" charset="-128"/>
              </a:rPr>
              <a:t>A. Realizar ejecución rápida del proyecto.</a:t>
            </a:r>
          </a:p>
          <a:p>
            <a:pPr lvl="1" eaLnBrk="1" hangingPunct="1">
              <a:lnSpc>
                <a:spcPct val="90000"/>
              </a:lnSpc>
            </a:pPr>
            <a:r>
              <a:rPr lang="en-US" sz="2600" smtClean="0">
                <a:ea typeface="ＭＳ Ｐゴシック" pitchFamily="34" charset="-128"/>
              </a:rPr>
              <a:t>B. Nivelar los recursos.</a:t>
            </a:r>
          </a:p>
          <a:p>
            <a:pPr lvl="1" eaLnBrk="1" hangingPunct="1">
              <a:lnSpc>
                <a:spcPct val="90000"/>
              </a:lnSpc>
            </a:pPr>
            <a:r>
              <a:rPr lang="en-US" sz="2600" smtClean="0">
                <a:ea typeface="ＭＳ Ｐゴシック" pitchFamily="34" charset="-128"/>
              </a:rPr>
              <a:t>C. Comprimir el proyecto.</a:t>
            </a:r>
          </a:p>
          <a:p>
            <a:pPr lvl="1" eaLnBrk="1" hangingPunct="1">
              <a:lnSpc>
                <a:spcPct val="90000"/>
              </a:lnSpc>
            </a:pPr>
            <a:r>
              <a:rPr lang="en-US" sz="2600" smtClean="0">
                <a:ea typeface="ＭＳ Ｐゴシック" pitchFamily="34" charset="-128"/>
              </a:rPr>
              <a:t>D. Análisis de Monte Carlo.</a:t>
            </a:r>
          </a:p>
        </p:txBody>
      </p:sp>
      <p:sp>
        <p:nvSpPr>
          <p:cNvPr id="72708"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endParaRPr lang="es-ES" sz="12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3" end="3"/>
                                            </p:txEl>
                                          </p:spTgt>
                                        </p:tgtEl>
                                        <p:attrNameLst>
                                          <p:attrName>style.fontStyle</p:attrName>
                                        </p:attrNameLst>
                                      </p:cBhvr>
                                      <p:to>
                                        <p:strVal val="normal"/>
                                      </p:to>
                                    </p:set>
                                    <p:set>
                                      <p:cBhvr override="childStyle">
                                        <p:cTn id="31" dur="indefinite"/>
                                        <p:tgtEl>
                                          <p:spTgt spid="3">
                                            <p:txEl>
                                              <p:pRg st="3" end="3"/>
                                            </p:txEl>
                                          </p:spTgt>
                                        </p:tgtEl>
                                        <p:attrNameLst>
                                          <p:attrName>style.fontWeight</p:attrName>
                                        </p:attrNameLst>
                                      </p:cBhvr>
                                      <p:to>
                                        <p:strVal val="bold"/>
                                      </p:to>
                                    </p:set>
                                    <p:set>
                                      <p:cBhvr override="childStyle">
                                        <p:cTn id="32"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lnSpc>
                <a:spcPct val="70000"/>
              </a:lnSpc>
            </a:pPr>
            <a:r>
              <a:rPr lang="en-US" sz="3000" smtClean="0">
                <a:ea typeface="ＭＳ Ｐゴシック" pitchFamily="34" charset="-128"/>
              </a:rPr>
              <a:t>Un miembro del equipo de proyecto de investigación y desarrollo le dice que su trabajo es demasiado creativo para proveer un estimado de tiempo fijo para su actividad. Ambos deciden usar el promedio de horas de instalación de proyectos anteriores para predecir duraciones futuras. Este es un ejemplo de:</a:t>
            </a:r>
          </a:p>
          <a:p>
            <a:pPr lvl="1" algn="just" eaLnBrk="1" hangingPunct="1">
              <a:lnSpc>
                <a:spcPct val="70000"/>
              </a:lnSpc>
            </a:pPr>
            <a:r>
              <a:rPr lang="en-US" sz="2600" smtClean="0">
                <a:ea typeface="ＭＳ Ｐゴシック" pitchFamily="34" charset="-128"/>
              </a:rPr>
              <a:t>A. Estimación paramétrica.</a:t>
            </a:r>
          </a:p>
          <a:p>
            <a:pPr lvl="1" algn="just" eaLnBrk="1" hangingPunct="1">
              <a:lnSpc>
                <a:spcPct val="70000"/>
              </a:lnSpc>
            </a:pPr>
            <a:r>
              <a:rPr lang="en-US" sz="2600" smtClean="0">
                <a:ea typeface="ＭＳ Ｐゴシック" pitchFamily="34" charset="-128"/>
              </a:rPr>
              <a:t>B. Estimación de tres valores.</a:t>
            </a:r>
          </a:p>
          <a:p>
            <a:pPr lvl="1" algn="just" eaLnBrk="1" hangingPunct="1">
              <a:lnSpc>
                <a:spcPct val="70000"/>
              </a:lnSpc>
            </a:pPr>
            <a:r>
              <a:rPr lang="en-US" sz="2600" smtClean="0">
                <a:ea typeface="ＭＳ Ｐゴシック" pitchFamily="34" charset="-128"/>
              </a:rPr>
              <a:t>C. Estimación análoga.</a:t>
            </a:r>
          </a:p>
          <a:p>
            <a:pPr lvl="1" algn="just" eaLnBrk="1" hangingPunct="1">
              <a:lnSpc>
                <a:spcPct val="70000"/>
              </a:lnSpc>
            </a:pPr>
            <a:r>
              <a:rPr lang="en-US" sz="2600" smtClean="0">
                <a:ea typeface="ＭＳ Ｐゴシック" pitchFamily="34" charset="-128"/>
              </a:rPr>
              <a:t>D. Análisis de Monte Carlo.</a:t>
            </a:r>
          </a:p>
        </p:txBody>
      </p:sp>
      <p:sp>
        <p:nvSpPr>
          <p:cNvPr id="73732"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endParaRPr lang="es-ES" sz="12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lnSpc>
                <a:spcPct val="80000"/>
              </a:lnSpc>
            </a:pPr>
            <a:r>
              <a:rPr lang="en-US" sz="3000" smtClean="0">
                <a:ea typeface="ＭＳ Ｐゴシック" pitchFamily="34" charset="-128"/>
              </a:rPr>
              <a:t>Para reducir el nivel de riesgo en el proyecto, el director decide, durante la ejecución, cambiar los recursos de una ruta casi – crítica. Si él está inseguro de si ese cambio debe ser realizado formalmente en el proyecto, debería revisar:</a:t>
            </a:r>
          </a:p>
          <a:p>
            <a:pPr lvl="1" algn="just" eaLnBrk="1" hangingPunct="1">
              <a:lnSpc>
                <a:spcPct val="80000"/>
              </a:lnSpc>
            </a:pPr>
            <a:r>
              <a:rPr lang="en-US" sz="2600" smtClean="0">
                <a:ea typeface="ＭＳ Ｐゴシック" pitchFamily="34" charset="-128"/>
              </a:rPr>
              <a:t>A. El plan de gestión de la configuración.</a:t>
            </a:r>
          </a:p>
          <a:p>
            <a:pPr lvl="1" algn="just" eaLnBrk="1" hangingPunct="1">
              <a:lnSpc>
                <a:spcPct val="80000"/>
              </a:lnSpc>
            </a:pPr>
            <a:r>
              <a:rPr lang="en-US" sz="2600" smtClean="0">
                <a:ea typeface="ＭＳ Ｐゴシック" pitchFamily="34" charset="-128"/>
              </a:rPr>
              <a:t>B. El sistema de control de cambios.</a:t>
            </a:r>
          </a:p>
          <a:p>
            <a:pPr lvl="1" algn="just" eaLnBrk="1" hangingPunct="1">
              <a:lnSpc>
                <a:spcPct val="80000"/>
              </a:lnSpc>
            </a:pPr>
            <a:r>
              <a:rPr lang="en-US" sz="2600" smtClean="0">
                <a:ea typeface="ＭＳ Ｐゴシック" pitchFamily="34" charset="-128"/>
              </a:rPr>
              <a:t>C. El control integrado de cambios.</a:t>
            </a:r>
          </a:p>
          <a:p>
            <a:pPr lvl="1" algn="just" eaLnBrk="1" hangingPunct="1">
              <a:lnSpc>
                <a:spcPct val="80000"/>
              </a:lnSpc>
            </a:pPr>
            <a:r>
              <a:rPr lang="en-US" sz="2600" smtClean="0">
                <a:ea typeface="ＭＳ Ｐゴシック" pitchFamily="34" charset="-128"/>
              </a:rPr>
              <a:t>D. La junta de control de cambios.</a:t>
            </a:r>
          </a:p>
        </p:txBody>
      </p:sp>
      <p:sp>
        <p:nvSpPr>
          <p:cNvPr id="74756"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endParaRPr lang="es-ES" sz="12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2" end="2"/>
                                            </p:txEl>
                                          </p:spTgt>
                                        </p:tgtEl>
                                        <p:attrNameLst>
                                          <p:attrName>style.fontStyle</p:attrName>
                                        </p:attrNameLst>
                                      </p:cBhvr>
                                      <p:to>
                                        <p:strVal val="normal"/>
                                      </p:to>
                                    </p:set>
                                    <p:set>
                                      <p:cBhvr override="childStyle">
                                        <p:cTn id="31" dur="indefinite"/>
                                        <p:tgtEl>
                                          <p:spTgt spid="3">
                                            <p:txEl>
                                              <p:pRg st="2" end="2"/>
                                            </p:txEl>
                                          </p:spTgt>
                                        </p:tgtEl>
                                        <p:attrNameLst>
                                          <p:attrName>style.fontWeight</p:attrName>
                                        </p:attrNameLst>
                                      </p:cBhvr>
                                      <p:to>
                                        <p:strVal val="bold"/>
                                      </p:to>
                                    </p:set>
                                    <p:set>
                                      <p:cBhvr override="childStyle">
                                        <p:cTn id="32"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lnSpc>
                <a:spcPct val="90000"/>
              </a:lnSpc>
            </a:pPr>
            <a:r>
              <a:rPr lang="en-US" smtClean="0">
                <a:ea typeface="ＭＳ Ｐゴシック" pitchFamily="34" charset="-128"/>
              </a:rPr>
              <a:t>Su proyección de costos muestra que tendrá un sobregiro al final del proyecto. ¿Cuál de los siguientes debería ud hacer?</a:t>
            </a:r>
          </a:p>
          <a:p>
            <a:pPr lvl="1" algn="just" eaLnBrk="1" hangingPunct="1">
              <a:lnSpc>
                <a:spcPct val="90000"/>
              </a:lnSpc>
            </a:pPr>
            <a:r>
              <a:rPr lang="en-US" smtClean="0">
                <a:ea typeface="ＭＳ Ｐゴシック" pitchFamily="34" charset="-128"/>
              </a:rPr>
              <a:t>A. Eliminar los riesgos y reestimar.</a:t>
            </a:r>
          </a:p>
          <a:p>
            <a:pPr lvl="1" algn="just" eaLnBrk="1" hangingPunct="1">
              <a:lnSpc>
                <a:spcPct val="90000"/>
              </a:lnSpc>
            </a:pPr>
            <a:r>
              <a:rPr lang="en-US" smtClean="0">
                <a:ea typeface="ＭＳ Ｐゴシック" pitchFamily="34" charset="-128"/>
              </a:rPr>
              <a:t>B. Reunirse con el patrocinador para ver qué trabajo se puede hacer más pronto.</a:t>
            </a:r>
          </a:p>
          <a:p>
            <a:pPr lvl="1" algn="just" eaLnBrk="1" hangingPunct="1">
              <a:lnSpc>
                <a:spcPct val="90000"/>
              </a:lnSpc>
            </a:pPr>
            <a:r>
              <a:rPr lang="en-US" smtClean="0">
                <a:ea typeface="ＭＳ Ｐゴシック" pitchFamily="34" charset="-128"/>
              </a:rPr>
              <a:t>C. Cortar calidad.</a:t>
            </a:r>
          </a:p>
          <a:p>
            <a:pPr lvl="1" algn="just" eaLnBrk="1" hangingPunct="1">
              <a:lnSpc>
                <a:spcPct val="90000"/>
              </a:lnSpc>
            </a:pPr>
            <a:r>
              <a:rPr lang="en-US" smtClean="0">
                <a:ea typeface="ＭＳ Ｐゴシック" pitchFamily="34" charset="-128"/>
              </a:rPr>
              <a:t>D. Reducir alcance.</a:t>
            </a:r>
          </a:p>
        </p:txBody>
      </p:sp>
      <p:sp>
        <p:nvSpPr>
          <p:cNvPr id="75780"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endParaRPr lang="es-ES" sz="12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lnSpc>
                <a:spcPct val="90000"/>
              </a:lnSpc>
            </a:pPr>
            <a:r>
              <a:rPr lang="en-US" smtClean="0">
                <a:ea typeface="ＭＳ Ｐゴシック" pitchFamily="34" charset="-128"/>
              </a:rPr>
              <a:t>Un director de proyecto ha recibido los estimados de duración de su equipo.  ¿Cuáles de los siguientes se necesita para completar el proceso Desarrollar el Cronograma?</a:t>
            </a:r>
          </a:p>
          <a:p>
            <a:pPr lvl="1" algn="just" eaLnBrk="1" hangingPunct="1">
              <a:lnSpc>
                <a:spcPct val="90000"/>
              </a:lnSpc>
            </a:pPr>
            <a:r>
              <a:rPr lang="en-US" smtClean="0">
                <a:ea typeface="ＭＳ Ｐゴシック" pitchFamily="34" charset="-128"/>
              </a:rPr>
              <a:t>A. Solicitudes de cambio.</a:t>
            </a:r>
          </a:p>
          <a:p>
            <a:pPr lvl="1" algn="just" eaLnBrk="1" hangingPunct="1">
              <a:lnSpc>
                <a:spcPct val="90000"/>
              </a:lnSpc>
            </a:pPr>
            <a:r>
              <a:rPr lang="en-US" smtClean="0">
                <a:ea typeface="ＭＳ Ｐゴシック" pitchFamily="34" charset="-128"/>
              </a:rPr>
              <a:t>B. Control de cambios del cronograma.</a:t>
            </a:r>
          </a:p>
          <a:p>
            <a:pPr lvl="1" algn="just" eaLnBrk="1" hangingPunct="1">
              <a:lnSpc>
                <a:spcPct val="90000"/>
              </a:lnSpc>
            </a:pPr>
            <a:r>
              <a:rPr lang="en-US" smtClean="0">
                <a:ea typeface="ＭＳ Ｐゴシック" pitchFamily="34" charset="-128"/>
              </a:rPr>
              <a:t>C. Acciones de cambio recomendadas.</a:t>
            </a:r>
          </a:p>
          <a:p>
            <a:pPr lvl="1" algn="just" eaLnBrk="1" hangingPunct="1">
              <a:lnSpc>
                <a:spcPct val="90000"/>
              </a:lnSpc>
            </a:pPr>
            <a:r>
              <a:rPr lang="en-US" smtClean="0">
                <a:ea typeface="ＭＳ Ｐゴシック" pitchFamily="34" charset="-128"/>
              </a:rPr>
              <a:t>D. Reservas.</a:t>
            </a:r>
          </a:p>
        </p:txBody>
      </p:sp>
      <p:sp>
        <p:nvSpPr>
          <p:cNvPr id="76804"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endParaRPr lang="es-ES" sz="12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4" end="4"/>
                                            </p:txEl>
                                          </p:spTgt>
                                        </p:tgtEl>
                                        <p:attrNameLst>
                                          <p:attrName>style.fontStyle</p:attrName>
                                        </p:attrNameLst>
                                      </p:cBhvr>
                                      <p:to>
                                        <p:strVal val="normal"/>
                                      </p:to>
                                    </p:set>
                                    <p:set>
                                      <p:cBhvr override="childStyle">
                                        <p:cTn id="31" dur="indefinite"/>
                                        <p:tgtEl>
                                          <p:spTgt spid="3">
                                            <p:txEl>
                                              <p:pRg st="4" end="4"/>
                                            </p:txEl>
                                          </p:spTgt>
                                        </p:tgtEl>
                                        <p:attrNameLst>
                                          <p:attrName>style.fontWeight</p:attrName>
                                        </p:attrNameLst>
                                      </p:cBhvr>
                                      <p:to>
                                        <p:strVal val="bold"/>
                                      </p:to>
                                    </p:set>
                                    <p:set>
                                      <p:cBhvr override="childStyle">
                                        <p:cTn id="32"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idx="4294967295"/>
          </p:nvPr>
        </p:nvSpPr>
        <p:spPr/>
        <p:txBody>
          <a:bodyPr/>
          <a:lstStyle/>
          <a:p>
            <a:pPr eaLnBrk="1" hangingPunct="1"/>
            <a:r>
              <a:rPr lang="en-US" smtClean="0">
                <a:ea typeface="ＭＳ Ｐゴシック" pitchFamily="34" charset="-128"/>
              </a:rPr>
              <a:t>Pregunta</a:t>
            </a:r>
          </a:p>
        </p:txBody>
      </p:sp>
      <p:sp>
        <p:nvSpPr>
          <p:cNvPr id="3" name="Content Placeholder 2"/>
          <p:cNvSpPr>
            <a:spLocks noGrp="1"/>
          </p:cNvSpPr>
          <p:nvPr>
            <p:ph idx="4294967295"/>
          </p:nvPr>
        </p:nvSpPr>
        <p:spPr/>
        <p:txBody>
          <a:bodyPr/>
          <a:lstStyle/>
          <a:p>
            <a:pPr algn="just" eaLnBrk="1" hangingPunct="1">
              <a:lnSpc>
                <a:spcPct val="90000"/>
              </a:lnSpc>
            </a:pPr>
            <a:r>
              <a:rPr lang="en-US" smtClean="0">
                <a:ea typeface="ＭＳ Ｐゴシック" pitchFamily="34" charset="-128"/>
              </a:rPr>
              <a:t>¿Los amortiguadores de alimentación y de proyecto son parte de cuál de las siguientes herramientas y técnicas de desarrollo del cronograma?</a:t>
            </a:r>
          </a:p>
          <a:p>
            <a:pPr lvl="1" algn="just" eaLnBrk="1" hangingPunct="1">
              <a:lnSpc>
                <a:spcPct val="90000"/>
              </a:lnSpc>
            </a:pPr>
            <a:r>
              <a:rPr lang="en-US" smtClean="0">
                <a:ea typeface="ＭＳ Ｐゴシック" pitchFamily="34" charset="-128"/>
              </a:rPr>
              <a:t>A. Método de la ruta crítica.</a:t>
            </a:r>
          </a:p>
          <a:p>
            <a:pPr lvl="1" algn="just" eaLnBrk="1" hangingPunct="1">
              <a:lnSpc>
                <a:spcPct val="90000"/>
              </a:lnSpc>
            </a:pPr>
            <a:r>
              <a:rPr lang="en-US" smtClean="0">
                <a:ea typeface="ＭＳ Ｐゴシック" pitchFamily="34" charset="-128"/>
              </a:rPr>
              <a:t>B. Análisis de red del cronograma.</a:t>
            </a:r>
          </a:p>
          <a:p>
            <a:pPr lvl="1" algn="just" eaLnBrk="1" hangingPunct="1">
              <a:lnSpc>
                <a:spcPct val="90000"/>
              </a:lnSpc>
            </a:pPr>
            <a:r>
              <a:rPr lang="en-US" smtClean="0">
                <a:ea typeface="ＭＳ Ｐゴシック" pitchFamily="34" charset="-128"/>
              </a:rPr>
              <a:t>C. Aplicación de adelantos y retrasos.</a:t>
            </a:r>
          </a:p>
          <a:p>
            <a:pPr lvl="1" algn="just" eaLnBrk="1" hangingPunct="1">
              <a:lnSpc>
                <a:spcPct val="90000"/>
              </a:lnSpc>
            </a:pPr>
            <a:r>
              <a:rPr lang="en-US" smtClean="0">
                <a:ea typeface="ＭＳ Ｐゴシック" pitchFamily="34" charset="-128"/>
              </a:rPr>
              <a:t>D. Método de la cadena crítica.</a:t>
            </a:r>
          </a:p>
        </p:txBody>
      </p:sp>
      <p:sp>
        <p:nvSpPr>
          <p:cNvPr id="77828"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endParaRPr lang="es-ES" sz="12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mph" presetSubtype="1" nodeType="clickEffect">
                                  <p:stCondLst>
                                    <p:cond delay="0"/>
                                  </p:stCondLst>
                                  <p:childTnLst>
                                    <p:set>
                                      <p:cBhvr override="childStyle">
                                        <p:cTn id="30" dur="indefinite"/>
                                        <p:tgtEl>
                                          <p:spTgt spid="3">
                                            <p:txEl>
                                              <p:pRg st="4" end="4"/>
                                            </p:txEl>
                                          </p:spTgt>
                                        </p:tgtEl>
                                        <p:attrNameLst>
                                          <p:attrName>style.fontStyle</p:attrName>
                                        </p:attrNameLst>
                                      </p:cBhvr>
                                      <p:to>
                                        <p:strVal val="normal"/>
                                      </p:to>
                                    </p:set>
                                    <p:set>
                                      <p:cBhvr override="childStyle">
                                        <p:cTn id="31" dur="indefinite"/>
                                        <p:tgtEl>
                                          <p:spTgt spid="3">
                                            <p:txEl>
                                              <p:pRg st="4" end="4"/>
                                            </p:txEl>
                                          </p:spTgt>
                                        </p:tgtEl>
                                        <p:attrNameLst>
                                          <p:attrName>style.fontWeight</p:attrName>
                                        </p:attrNameLst>
                                      </p:cBhvr>
                                      <p:to>
                                        <p:strVal val="bold"/>
                                      </p:to>
                                    </p:set>
                                    <p:set>
                                      <p:cBhvr override="childStyle">
                                        <p:cTn id="32"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2563</TotalTime>
  <Words>4606</Words>
  <Application>Microsoft Office PowerPoint</Application>
  <PresentationFormat>Presentación en pantalla (4:3)</PresentationFormat>
  <Paragraphs>498</Paragraphs>
  <Slides>99</Slides>
  <Notes>0</Notes>
  <HiddenSlides>0</HiddenSlides>
  <MMClips>0</MMClips>
  <ScaleCrop>false</ScaleCrop>
  <HeadingPairs>
    <vt:vector size="4" baseType="variant">
      <vt:variant>
        <vt:lpstr>Tema</vt:lpstr>
      </vt:variant>
      <vt:variant>
        <vt:i4>1</vt:i4>
      </vt:variant>
      <vt:variant>
        <vt:lpstr>Títulos de diapositiva</vt:lpstr>
      </vt:variant>
      <vt:variant>
        <vt:i4>99</vt:i4>
      </vt:variant>
    </vt:vector>
  </HeadingPairs>
  <TitlesOfParts>
    <vt:vector size="100" baseType="lpstr">
      <vt:lpstr>Tema de Office</vt:lpstr>
      <vt:lpstr>Curso Preparación para el Examen de Grado   Gestión del Tiempo</vt:lpstr>
      <vt:lpstr>Proceso de Gestión del Tiempo</vt:lpstr>
      <vt:lpstr>Procesos de la gestión del tiempo</vt:lpstr>
      <vt:lpstr>Planificar la gestión del cronograma</vt:lpstr>
      <vt:lpstr>Planificar la gestión del cronograma</vt:lpstr>
      <vt:lpstr>Planificar la gestión del cronograma</vt:lpstr>
      <vt:lpstr>Definir las actividades </vt:lpstr>
      <vt:lpstr>Definir las actividades </vt:lpstr>
      <vt:lpstr>Definir las actividades </vt:lpstr>
      <vt:lpstr>Definir las actividades </vt:lpstr>
      <vt:lpstr>Definir las actividades </vt:lpstr>
      <vt:lpstr>Secuenciar las actividades </vt:lpstr>
      <vt:lpstr>Secuenciar las actividades </vt:lpstr>
      <vt:lpstr>Secuenciar las actividades </vt:lpstr>
      <vt:lpstr>Método de Diagramación por Precedencias </vt:lpstr>
      <vt:lpstr>Tipos de Dependencias</vt:lpstr>
      <vt:lpstr>Diagrama de Red</vt:lpstr>
      <vt:lpstr>Determinación de dependencias </vt:lpstr>
      <vt:lpstr>Dependencia Obligatoria</vt:lpstr>
      <vt:lpstr>Dependencia Discrecional</vt:lpstr>
      <vt:lpstr>Dependencia Externa</vt:lpstr>
      <vt:lpstr>Dependencia Interna</vt:lpstr>
      <vt:lpstr>Ruta Crítica</vt:lpstr>
      <vt:lpstr>Holgura Total </vt:lpstr>
      <vt:lpstr>Holgura Libre</vt:lpstr>
      <vt:lpstr>Holgura de proyecto</vt:lpstr>
      <vt:lpstr>Adelantos</vt:lpstr>
      <vt:lpstr>Retraso</vt:lpstr>
      <vt:lpstr>Diapositiva 29</vt:lpstr>
      <vt:lpstr>Diapositiva 30</vt:lpstr>
      <vt:lpstr>Diapositiva 31</vt:lpstr>
      <vt:lpstr>Secuenciar las actividades </vt:lpstr>
      <vt:lpstr>Estimar los recursos de las actividades</vt:lpstr>
      <vt:lpstr>Estimar los recursos de las actividades</vt:lpstr>
      <vt:lpstr>Estimar los recursos de las actividades</vt:lpstr>
      <vt:lpstr>Estimar los recursos de las actividades</vt:lpstr>
      <vt:lpstr>Estimar los recursos de las actividades</vt:lpstr>
      <vt:lpstr>Estimar los recursos de las actividades</vt:lpstr>
      <vt:lpstr>Estimar la duración de las actividades</vt:lpstr>
      <vt:lpstr>Estimar la duración de las actividades</vt:lpstr>
      <vt:lpstr>Estimar la duración de las actividades</vt:lpstr>
      <vt:lpstr>Diapositiva 42</vt:lpstr>
      <vt:lpstr>Diapositiva 43</vt:lpstr>
      <vt:lpstr>Estimado de tres valores</vt:lpstr>
      <vt:lpstr>Diapositiva 45</vt:lpstr>
      <vt:lpstr>Diapositiva 46</vt:lpstr>
      <vt:lpstr>Estimar la duración de las actividades</vt:lpstr>
      <vt:lpstr>Desarrollar el cronograma</vt:lpstr>
      <vt:lpstr>Desarrollar el cronograma</vt:lpstr>
      <vt:lpstr>Desarrollar el cronograma</vt:lpstr>
      <vt:lpstr>Desarrollar el cronograma</vt:lpstr>
      <vt:lpstr>Compresión</vt:lpstr>
      <vt:lpstr>Intensificación (Crashing)</vt:lpstr>
      <vt:lpstr>Ejecución Rápida (fast-tracking)</vt:lpstr>
      <vt:lpstr>Nivelación de Recursos</vt:lpstr>
      <vt:lpstr>Método de la Ruta Crítica</vt:lpstr>
      <vt:lpstr>Método de la Cadena Crítica</vt:lpstr>
      <vt:lpstr>Análisis de Reserva</vt:lpstr>
      <vt:lpstr>Reestimación</vt:lpstr>
      <vt:lpstr>Desarrollar el cronograma</vt:lpstr>
      <vt:lpstr>Línea Base del Cronograma</vt:lpstr>
      <vt:lpstr>Diagrama de Barras</vt:lpstr>
      <vt:lpstr>Diagrama de Hitos</vt:lpstr>
      <vt:lpstr>Controlar el cronograma </vt:lpstr>
      <vt:lpstr>Controlar el cronograma </vt:lpstr>
      <vt:lpstr>Controlar el cronograma </vt:lpstr>
      <vt:lpstr>Controlar el cronograma </vt:lpstr>
      <vt:lpstr>Controlar el cronograma </vt:lpstr>
      <vt:lpstr>Gestión del Tiempo</vt:lpstr>
      <vt:lpstr>¿Preguntas?</vt:lpstr>
      <vt:lpstr>Pregunta</vt:lpstr>
      <vt:lpstr>Pregunta</vt:lpstr>
      <vt:lpstr>Pregunta</vt:lpstr>
      <vt:lpstr>Pregunta</vt:lpstr>
      <vt:lpstr>Pregunta</vt:lpstr>
      <vt:lpstr>Pregunta</vt:lpstr>
      <vt:lpstr>Pregunta</vt:lpstr>
      <vt:lpstr>Pregunta</vt:lpstr>
      <vt:lpstr>Pregunta</vt:lpstr>
      <vt:lpstr>Pregunta</vt:lpstr>
      <vt:lpstr>Pregunta</vt:lpstr>
      <vt:lpstr>Pregunta</vt:lpstr>
      <vt:lpstr>Pregunta</vt:lpstr>
      <vt:lpstr>Pregunta</vt:lpstr>
      <vt:lpstr>Pregunta</vt:lpstr>
      <vt:lpstr>Pregunta</vt:lpstr>
      <vt:lpstr>Pregunta </vt:lpstr>
      <vt:lpstr>Pregunta</vt:lpstr>
      <vt:lpstr>Pregunta</vt:lpstr>
      <vt:lpstr>Pregunta</vt:lpstr>
      <vt:lpstr>Pregunta</vt:lpstr>
      <vt:lpstr>Pregunta</vt:lpstr>
      <vt:lpstr>Pregunta</vt:lpstr>
      <vt:lpstr>Pregunta</vt:lpstr>
      <vt:lpstr>Pregunta</vt:lpstr>
      <vt:lpstr>Pregunta</vt:lpstr>
      <vt:lpstr>Pregunta</vt:lpstr>
      <vt:lpstr>Pregunta</vt:lpstr>
      <vt:lpstr>Pregunta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abustamante</dc:creator>
  <cp:lastModifiedBy>ucr</cp:lastModifiedBy>
  <cp:revision>155</cp:revision>
  <dcterms:created xsi:type="dcterms:W3CDTF">2012-05-28T23:03:22Z</dcterms:created>
  <dcterms:modified xsi:type="dcterms:W3CDTF">2013-09-23T01:12:36Z</dcterms:modified>
</cp:coreProperties>
</file>