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7" r:id="rId2"/>
    <p:sldId id="379" r:id="rId3"/>
    <p:sldId id="419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417" r:id="rId13"/>
    <p:sldId id="418" r:id="rId14"/>
    <p:sldId id="430" r:id="rId15"/>
    <p:sldId id="429" r:id="rId16"/>
    <p:sldId id="431" r:id="rId17"/>
    <p:sldId id="432" r:id="rId18"/>
    <p:sldId id="433" r:id="rId19"/>
    <p:sldId id="434" r:id="rId20"/>
    <p:sldId id="435" r:id="rId21"/>
    <p:sldId id="437" r:id="rId22"/>
    <p:sldId id="436" r:id="rId23"/>
    <p:sldId id="438" r:id="rId24"/>
    <p:sldId id="439" r:id="rId25"/>
    <p:sldId id="440" r:id="rId26"/>
    <p:sldId id="441" r:id="rId27"/>
    <p:sldId id="442" r:id="rId28"/>
    <p:sldId id="381" r:id="rId29"/>
    <p:sldId id="383" r:id="rId30"/>
    <p:sldId id="385" r:id="rId31"/>
    <p:sldId id="387" r:id="rId32"/>
    <p:sldId id="389" r:id="rId33"/>
    <p:sldId id="391" r:id="rId34"/>
    <p:sldId id="393" r:id="rId35"/>
    <p:sldId id="395" r:id="rId36"/>
    <p:sldId id="397" r:id="rId37"/>
    <p:sldId id="399" r:id="rId38"/>
    <p:sldId id="401" r:id="rId39"/>
    <p:sldId id="403" r:id="rId40"/>
    <p:sldId id="405" r:id="rId41"/>
    <p:sldId id="414" r:id="rId42"/>
    <p:sldId id="415" r:id="rId43"/>
    <p:sldId id="416" r:id="rId44"/>
    <p:sldId id="407" r:id="rId45"/>
    <p:sldId id="409" r:id="rId46"/>
    <p:sldId id="411" r:id="rId47"/>
    <p:sldId id="443" r:id="rId48"/>
    <p:sldId id="380" r:id="rId49"/>
    <p:sldId id="384" r:id="rId50"/>
    <p:sldId id="382" r:id="rId51"/>
    <p:sldId id="388" r:id="rId52"/>
    <p:sldId id="390" r:id="rId53"/>
    <p:sldId id="392" r:id="rId54"/>
    <p:sldId id="394" r:id="rId55"/>
    <p:sldId id="396" r:id="rId56"/>
    <p:sldId id="398" r:id="rId57"/>
    <p:sldId id="400" r:id="rId58"/>
    <p:sldId id="402" r:id="rId59"/>
    <p:sldId id="404" r:id="rId60"/>
    <p:sldId id="406" r:id="rId61"/>
    <p:sldId id="408" r:id="rId62"/>
    <p:sldId id="410" r:id="rId63"/>
    <p:sldId id="412" r:id="rId64"/>
  </p:sldIdLst>
  <p:sldSz cx="9144000" cy="6858000" type="screen4x3"/>
  <p:notesSz cx="6858000" cy="9144000"/>
  <p:defaultTextStyle>
    <a:defPPr>
      <a:defRPr lang="es-C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A708587-5347-4C16-9160-2906490751DE}" type="datetimeFigureOut">
              <a:rPr lang="en-US"/>
              <a:pPr>
                <a:defRPr/>
              </a:pPr>
              <a:t>9/22/2013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3837D84-8A48-4A8F-84A6-A41A2EEA1A2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0BB091B-CAAC-44F6-B1F6-9596D1C79605}" type="datetimeFigureOut">
              <a:rPr lang="en-US"/>
              <a:pPr>
                <a:defRPr/>
              </a:pPr>
              <a:t>9/22/2013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42B1F0-2FE0-47D2-BE09-A6E1E25D774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CR" smtClean="0">
                <a:ea typeface="ＭＳ Ｐゴシック" pitchFamily="34" charset="-128"/>
              </a:rPr>
              <a:t>Fórmulas de la técnica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050B81-19C5-4729-A015-D4E917E5FF1A}" type="slidenum">
              <a:rPr lang="en-US" smtClean="0">
                <a:latin typeface="Arial" charset="0"/>
                <a:cs typeface="Arial" charset="0"/>
              </a:rPr>
              <a:pPr/>
              <a:t>41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 eaLnBrk="1" hangingPunct="1">
              <a:spcBef>
                <a:spcPct val="0"/>
              </a:spcBef>
            </a:pPr>
            <a:r>
              <a:rPr lang="es-CR" smtClean="0">
                <a:ea typeface="ＭＳ Ｐゴシック" pitchFamily="34" charset="-128"/>
              </a:rPr>
              <a:t>Fórmulas de la técnica</a:t>
            </a:r>
            <a:endParaRPr lang="en-US" smtClean="0">
              <a:ea typeface="ＭＳ Ｐゴシック" pitchFamily="34" charset="-128"/>
            </a:endParaRPr>
          </a:p>
          <a:p>
            <a:pPr defTabSz="912813"/>
            <a:endParaRPr lang="en-US" smtClean="0">
              <a:ea typeface="ＭＳ Ｐゴシック" pitchFamily="34" charset="-128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7B7272-5CA9-44E5-B7C5-31FE501BD62C}" type="slidenum">
              <a:rPr lang="en-US" smtClean="0">
                <a:latin typeface="Arial" charset="0"/>
                <a:cs typeface="Arial" charset="0"/>
              </a:rPr>
              <a:pPr/>
              <a:t>42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 eaLnBrk="1" hangingPunct="1">
              <a:spcBef>
                <a:spcPct val="0"/>
              </a:spcBef>
            </a:pPr>
            <a:r>
              <a:rPr lang="es-CR" smtClean="0">
                <a:ea typeface="ＭＳ Ｐゴシック" pitchFamily="34" charset="-128"/>
              </a:rPr>
              <a:t>Fórmulas de la técnica</a:t>
            </a:r>
            <a:endParaRPr lang="en-US" smtClean="0">
              <a:ea typeface="ＭＳ Ｐゴシック" pitchFamily="34" charset="-128"/>
            </a:endParaRPr>
          </a:p>
          <a:p>
            <a:pPr defTabSz="912813"/>
            <a:r>
              <a:rPr lang="es-CR" smtClean="0">
                <a:ea typeface="ＭＳ Ｐゴシック" pitchFamily="34" charset="-128"/>
              </a:rPr>
              <a:t>Notar que EAC tiene varias formas de ser calculado.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0427E7-E6AC-4E6A-B4CC-24A351077B6B}" type="slidenum">
              <a:rPr lang="en-US" smtClean="0">
                <a:latin typeface="Arial" charset="0"/>
                <a:cs typeface="Arial" charset="0"/>
              </a:rPr>
              <a:pPr/>
              <a:t>43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EF863EA-5825-4D08-99DA-4DDB6B358D69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EF46-3053-40DD-A23A-35C69FC98068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74CD3A1-065C-4DA8-B055-7A1083D8B912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EB033-B730-4E91-95A7-7A267395BB94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2C105B-C86D-4D02-988C-F12AE8544570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E761D-A6DD-4839-A50F-70034113E1C6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547A0E9-B2F1-45C2-A95B-DDCB26AAA0B2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42951-2850-4F92-B683-84094EC44EE9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F0F0C6-8E7D-4F26-8B9F-945C5732EEEA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8B00F-5D7C-4767-8653-A8962FF9EE8E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2577A29-9E41-40C0-9052-65619912A484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BA798-CF34-4B11-B7B7-306AD2C1018F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96E236-0731-4B70-A617-425B24A35825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F4F7C-D33E-4A37-AFBD-2FF9614E26EA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5A23751-00C8-4947-881C-8043200A3223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EA48C-D3DD-483F-9E66-7BEEA17F1FC1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58A641-53DB-4898-AE72-1A733396A134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D5AA3-EDFF-4B05-9960-5C7AE02D302B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5C88AB-7896-4B3A-B66F-87C985C50E1C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8758-47B0-479F-A032-3AF934F90231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46E011-F9B3-4DE1-9313-75ED3F4CF543}" type="datetime1">
              <a:rPr lang="es-CR"/>
              <a:pPr>
                <a:defRPr/>
              </a:pPr>
              <a:t>22/09/2013</a:t>
            </a:fld>
            <a:endParaRPr 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6B298-4833-43D2-A936-2AC6807A7ACC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68313" y="1196975"/>
            <a:ext cx="8229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2317750"/>
            <a:ext cx="82296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smtClean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8F35C53-D603-4632-8ED4-BCBF3022ADAD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2687439"/>
            <a:ext cx="7696200" cy="1317625"/>
          </a:xfrm>
        </p:spPr>
        <p:txBody>
          <a:bodyPr/>
          <a:lstStyle/>
          <a:p>
            <a:pPr eaLnBrk="1" hangingPunct="1"/>
            <a:r>
              <a:rPr lang="es-CR" sz="6000" smtClean="0">
                <a:ea typeface="ＭＳ Ｐゴシック" pitchFamily="34" charset="-128"/>
              </a:rPr>
              <a:t>Curso Preparación para el Examen de Grado </a:t>
            </a:r>
            <a:br>
              <a:rPr lang="es-CR" sz="6000" smtClean="0">
                <a:ea typeface="ＭＳ Ｐゴシック" pitchFamily="34" charset="-128"/>
              </a:rPr>
            </a:br>
            <a:r>
              <a:rPr lang="es-CR" sz="5700" smtClean="0">
                <a:ea typeface="ＭＳ Ｐゴシック" pitchFamily="34" charset="-128"/>
              </a:rPr>
              <a:t/>
            </a:r>
            <a:br>
              <a:rPr lang="es-CR" sz="5700" smtClean="0">
                <a:ea typeface="ＭＳ Ｐゴシック" pitchFamily="34" charset="-128"/>
              </a:rPr>
            </a:br>
            <a:r>
              <a:rPr lang="es-CR" sz="5700" smtClean="0">
                <a:ea typeface="ＭＳ Ｐゴシック" pitchFamily="34" charset="-128"/>
              </a:rPr>
              <a:t>Gestión del Costo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75841"/>
          </a:xfrm>
        </p:spPr>
        <p:txBody>
          <a:bodyPr/>
          <a:lstStyle/>
          <a:p>
            <a:r>
              <a:rPr lang="es-CR" dirty="0" smtClean="0"/>
              <a:t>Estimar los costos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3901"/>
          </a:xfrm>
        </p:spPr>
        <p:txBody>
          <a:bodyPr/>
          <a:lstStyle/>
          <a:p>
            <a:r>
              <a:rPr lang="es-CR" sz="2800" dirty="0" smtClean="0"/>
              <a:t>Estimación aproximada de los recursos monetarios necesarios para completar las actividades del proyecto.</a:t>
            </a:r>
          </a:p>
          <a:p>
            <a:r>
              <a:rPr lang="es-CR" sz="2800" b="1" dirty="0" smtClean="0"/>
              <a:t>Entradas</a:t>
            </a:r>
            <a:r>
              <a:rPr lang="es-CR" sz="2800" dirty="0" smtClean="0"/>
              <a:t>:</a:t>
            </a:r>
          </a:p>
          <a:p>
            <a:pPr lvl="1"/>
            <a:r>
              <a:rPr lang="es-CR" sz="2400" dirty="0" smtClean="0"/>
              <a:t>Plan de gestión de costos</a:t>
            </a:r>
          </a:p>
          <a:p>
            <a:pPr lvl="1"/>
            <a:r>
              <a:rPr lang="es-CR" sz="2400" dirty="0" smtClean="0"/>
              <a:t>Otros planes: cronograma, recursos humanos, riesgos</a:t>
            </a:r>
          </a:p>
          <a:p>
            <a:pPr lvl="1"/>
            <a:r>
              <a:rPr lang="es-CR" sz="2400" dirty="0" smtClean="0"/>
              <a:t>Línea base del alcance</a:t>
            </a:r>
          </a:p>
          <a:p>
            <a:pPr lvl="1"/>
            <a:r>
              <a:rPr lang="es-CR" sz="2400" dirty="0" smtClean="0"/>
              <a:t>Cronograma del proyecto</a:t>
            </a:r>
          </a:p>
          <a:p>
            <a:pPr lvl="1"/>
            <a:r>
              <a:rPr lang="es-CR" sz="2400" dirty="0" smtClean="0"/>
              <a:t>Registro de riesgos</a:t>
            </a:r>
          </a:p>
          <a:p>
            <a:pPr lvl="1"/>
            <a:r>
              <a:rPr lang="es-CR" sz="2400" dirty="0" smtClean="0"/>
              <a:t>Factores ambientales y activos de la organización </a:t>
            </a:r>
            <a:endParaRPr lang="es-C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052736"/>
            <a:ext cx="8229600" cy="575841"/>
          </a:xfrm>
        </p:spPr>
        <p:txBody>
          <a:bodyPr/>
          <a:lstStyle/>
          <a:p>
            <a:r>
              <a:rPr lang="es-CR" dirty="0" smtClean="0"/>
              <a:t>Estimar los costos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3901"/>
          </a:xfrm>
        </p:spPr>
        <p:txBody>
          <a:bodyPr/>
          <a:lstStyle/>
          <a:p>
            <a:r>
              <a:rPr lang="es-CR" sz="2800" b="1" dirty="0" smtClean="0"/>
              <a:t>Herramientas</a:t>
            </a:r>
            <a:r>
              <a:rPr lang="es-CR" sz="2800" dirty="0" smtClean="0"/>
              <a:t>:</a:t>
            </a:r>
          </a:p>
          <a:p>
            <a:pPr lvl="1"/>
            <a:r>
              <a:rPr lang="es-CR" sz="2400" dirty="0" smtClean="0"/>
              <a:t>Juicio de expertos</a:t>
            </a:r>
          </a:p>
          <a:p>
            <a:pPr lvl="1"/>
            <a:r>
              <a:rPr lang="es-CR" sz="2400" dirty="0" smtClean="0"/>
              <a:t>Estimación análoga</a:t>
            </a:r>
          </a:p>
          <a:p>
            <a:pPr lvl="1"/>
            <a:r>
              <a:rPr lang="es-CR" sz="2400" dirty="0" smtClean="0"/>
              <a:t>Estimación paramétrica</a:t>
            </a:r>
          </a:p>
          <a:p>
            <a:pPr lvl="1"/>
            <a:r>
              <a:rPr lang="es-CR" sz="2400" dirty="0" smtClean="0"/>
              <a:t>Estimación ascendente</a:t>
            </a:r>
          </a:p>
          <a:p>
            <a:pPr lvl="1"/>
            <a:r>
              <a:rPr lang="es-CR" sz="2400" dirty="0" smtClean="0"/>
              <a:t>Estimación de tres valores</a:t>
            </a:r>
          </a:p>
          <a:p>
            <a:pPr lvl="1"/>
            <a:r>
              <a:rPr lang="es-CR" sz="2400" dirty="0" smtClean="0"/>
              <a:t>Análisis de reserva</a:t>
            </a:r>
          </a:p>
          <a:p>
            <a:pPr lvl="1"/>
            <a:r>
              <a:rPr lang="es-CR" sz="2400" dirty="0" smtClean="0"/>
              <a:t>Costos de la calidad</a:t>
            </a:r>
          </a:p>
          <a:p>
            <a:pPr lvl="1"/>
            <a:r>
              <a:rPr lang="es-CR" sz="2400" dirty="0" smtClean="0"/>
              <a:t>Software de gestión de proyectos </a:t>
            </a:r>
          </a:p>
          <a:p>
            <a:pPr lvl="1"/>
            <a:r>
              <a:rPr lang="es-CR" sz="2400" dirty="0" smtClean="0"/>
              <a:t>Análisis de ofertas de proveedores</a:t>
            </a:r>
          </a:p>
          <a:p>
            <a:pPr lvl="1"/>
            <a:r>
              <a:rPr lang="es-CR" sz="2400" dirty="0" smtClean="0"/>
              <a:t>Técnicas grupales de toma de decisiones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 l="2826"/>
          <a:stretch>
            <a:fillRect/>
          </a:stretch>
        </p:blipFill>
        <p:spPr bwMode="auto">
          <a:xfrm>
            <a:off x="179388" y="2060575"/>
            <a:ext cx="6297612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74613" y="1431925"/>
            <a:ext cx="7161212" cy="1143000"/>
          </a:xfrm>
        </p:spPr>
        <p:txBody>
          <a:bodyPr/>
          <a:lstStyle/>
          <a:p>
            <a:pPr algn="l"/>
            <a:r>
              <a:rPr lang="es-CR" sz="3500" b="1" smtClean="0">
                <a:ea typeface="ＭＳ Ｐゴシック" pitchFamily="34" charset="-128"/>
              </a:rPr>
              <a:t/>
            </a:r>
            <a:br>
              <a:rPr lang="es-CR" sz="3500" b="1" smtClean="0">
                <a:ea typeface="ＭＳ Ｐゴシック" pitchFamily="34" charset="-128"/>
              </a:rPr>
            </a:br>
            <a:r>
              <a:rPr lang="es-CR" sz="2400" b="1" smtClean="0">
                <a:ea typeface="ＭＳ Ｐゴシック" pitchFamily="34" charset="-128"/>
              </a:rPr>
              <a:t>Determinar el Presupuesto Mediante Suma de Costos</a:t>
            </a:r>
            <a:br>
              <a:rPr lang="es-CR" sz="2400" b="1" smtClean="0">
                <a:ea typeface="ＭＳ Ｐゴシック" pitchFamily="34" charset="-128"/>
              </a:rPr>
            </a:br>
            <a:r>
              <a:rPr lang="es-CR" sz="2400" b="1" smtClean="0">
                <a:ea typeface="ＭＳ Ｐゴシック" pitchFamily="34" charset="-128"/>
              </a:rPr>
              <a:t/>
            </a:r>
            <a:br>
              <a:rPr lang="es-CR" sz="2400" b="1" smtClean="0">
                <a:ea typeface="ＭＳ Ｐゴシック" pitchFamily="34" charset="-128"/>
              </a:rPr>
            </a:br>
            <a:r>
              <a:rPr lang="en-US" sz="2400" b="1" smtClean="0">
                <a:ea typeface="ＭＳ Ｐゴシック" pitchFamily="34" charset="-128"/>
              </a:rPr>
              <a:t/>
            </a:r>
            <a:br>
              <a:rPr lang="en-US" sz="2400" b="1" smtClean="0">
                <a:ea typeface="ＭＳ Ｐゴシック" pitchFamily="34" charset="-128"/>
              </a:rPr>
            </a:br>
            <a:endParaRPr lang="en-US" sz="2400" b="1" smtClean="0">
              <a:ea typeface="ＭＳ Ｐゴシック" pitchFamily="34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81438" y="2060575"/>
            <a:ext cx="4981575" cy="37242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es-ES" sz="2000" dirty="0" smtClean="0">
                <a:latin typeface="+mj-lt"/>
              </a:rPr>
              <a:t>Las estimaciones de costos de las actividades del cronograma se suman por paquetes de trabajo de acuerdo con la EDT.</a:t>
            </a:r>
          </a:p>
          <a:p>
            <a:pPr marL="0" indent="0" algn="just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es-ES" sz="2000" dirty="0" smtClean="0">
                <a:latin typeface="+mj-lt"/>
              </a:rPr>
              <a:t>Luego se suman para los niveles superiores de componentes de la EDT, tales como las cuentas de control, y finalmente para todo el proyecto.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t="9280"/>
          <a:stretch>
            <a:fillRect/>
          </a:stretch>
        </p:blipFill>
        <p:spPr bwMode="auto">
          <a:xfrm>
            <a:off x="250825" y="2276475"/>
            <a:ext cx="8569325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itle 1"/>
          <p:cNvSpPr txBox="1">
            <a:spLocks/>
          </p:cNvSpPr>
          <p:nvPr/>
        </p:nvSpPr>
        <p:spPr bwMode="auto">
          <a:xfrm>
            <a:off x="2484438" y="836613"/>
            <a:ext cx="68040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s-CR" sz="2400" b="1">
              <a:latin typeface="Calibri" pitchFamily="34" charset="0"/>
            </a:endParaRPr>
          </a:p>
          <a:p>
            <a:endParaRPr lang="es-CR" sz="2400" b="1">
              <a:latin typeface="Calibri" pitchFamily="34" charset="0"/>
            </a:endParaRPr>
          </a:p>
          <a:p>
            <a:endParaRPr lang="es-CR" sz="2400" b="1">
              <a:latin typeface="Calibri" pitchFamily="34" charset="0"/>
            </a:endParaRPr>
          </a:p>
          <a:p>
            <a:endParaRPr lang="es-CR" sz="2400" b="1">
              <a:latin typeface="Calibri" pitchFamily="34" charset="0"/>
            </a:endParaRPr>
          </a:p>
          <a:p>
            <a:r>
              <a:rPr lang="es-CR" sz="2400" b="1">
                <a:latin typeface="Calibri" pitchFamily="34" charset="0"/>
              </a:rPr>
              <a:t>Análisis de Reserva</a:t>
            </a:r>
            <a:br>
              <a:rPr lang="es-CR" sz="2400" b="1">
                <a:latin typeface="Calibri" pitchFamily="34" charset="0"/>
              </a:rPr>
            </a:br>
            <a:r>
              <a:rPr lang="en-US" sz="2400" b="1">
                <a:latin typeface="Calibri" pitchFamily="34" charset="0"/>
              </a:rPr>
              <a:t/>
            </a:r>
            <a:br>
              <a:rPr lang="en-US" sz="2400" b="1">
                <a:latin typeface="Calibri" pitchFamily="34" charset="0"/>
              </a:rPr>
            </a:br>
            <a:endParaRPr lang="en-US" sz="2400" b="1">
              <a:latin typeface="Calibri" pitchFamily="34" charset="0"/>
            </a:endParaRPr>
          </a:p>
        </p:txBody>
      </p:sp>
      <p:sp>
        <p:nvSpPr>
          <p:cNvPr id="5" name="7 Rectángulo"/>
          <p:cNvSpPr/>
          <p:nvPr/>
        </p:nvSpPr>
        <p:spPr>
          <a:xfrm>
            <a:off x="7524328" y="6309320"/>
            <a:ext cx="1439863" cy="3381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C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just">
              <a:defRPr/>
            </a:pPr>
            <a:r>
              <a:rPr lang="es-CR" sz="1600" b="1" dirty="0">
                <a:latin typeface="+mj-lt"/>
                <a:ea typeface="+mj-ea"/>
                <a:cs typeface="+mj-cs"/>
              </a:rPr>
              <a:t>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Costo de la Calidad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/>
              <a:t>Incluye los costos de:</a:t>
            </a:r>
          </a:p>
          <a:p>
            <a:pPr lvl="1" algn="just"/>
            <a:r>
              <a:rPr lang="es-CR" dirty="0" smtClean="0"/>
              <a:t>Prevención y evaluación (costos de cumplimiento)  </a:t>
            </a:r>
          </a:p>
          <a:p>
            <a:pPr lvl="1" algn="just"/>
            <a:r>
              <a:rPr lang="es-CR" dirty="0" smtClean="0"/>
              <a:t>Costos de falla (costos de no cumplimiento) </a:t>
            </a:r>
          </a:p>
          <a:p>
            <a:pPr algn="just"/>
            <a:endParaRPr lang="es-C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75841"/>
          </a:xfrm>
        </p:spPr>
        <p:txBody>
          <a:bodyPr/>
          <a:lstStyle/>
          <a:p>
            <a:r>
              <a:rPr lang="es-CR" dirty="0" smtClean="0"/>
              <a:t>Estimar los costos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3901"/>
          </a:xfrm>
        </p:spPr>
        <p:txBody>
          <a:bodyPr/>
          <a:lstStyle/>
          <a:p>
            <a:pPr algn="just"/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 algn="just"/>
            <a:r>
              <a:rPr lang="es-CR" dirty="0" smtClean="0"/>
              <a:t>Estimación de costos de las actividades</a:t>
            </a:r>
          </a:p>
          <a:p>
            <a:pPr lvl="2" algn="just"/>
            <a:r>
              <a:rPr lang="es-CR" dirty="0" smtClean="0"/>
              <a:t>RRHH, materiales, equipamiento, servicios, </a:t>
            </a:r>
            <a:r>
              <a:rPr lang="es-CR" u="sng" dirty="0" smtClean="0"/>
              <a:t>reserva para contingencias</a:t>
            </a:r>
            <a:r>
              <a:rPr lang="es-CR" dirty="0" smtClean="0"/>
              <a:t>, ajustes inflacionarios, etc. </a:t>
            </a:r>
          </a:p>
          <a:p>
            <a:pPr lvl="1" algn="just"/>
            <a:r>
              <a:rPr lang="es-CR" dirty="0" smtClean="0"/>
              <a:t>Base de las estimaciones</a:t>
            </a:r>
          </a:p>
          <a:p>
            <a:pPr lvl="2" algn="just"/>
            <a:r>
              <a:rPr lang="es-CR" dirty="0" smtClean="0"/>
              <a:t>Justificación de cómo se hicieron las estimaciones de costo, los supuestos utilizados, especificaciones del rango de precisión.</a:t>
            </a:r>
          </a:p>
          <a:p>
            <a:pPr lvl="1" algn="just"/>
            <a:r>
              <a:rPr lang="es-CR" dirty="0" smtClean="0"/>
              <a:t>Actualización a los documentos del proyecto</a:t>
            </a:r>
            <a:endParaRPr lang="es-C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03833"/>
          </a:xfrm>
        </p:spPr>
        <p:txBody>
          <a:bodyPr/>
          <a:lstStyle/>
          <a:p>
            <a:r>
              <a:rPr lang="es-CR" dirty="0" smtClean="0"/>
              <a:t>Determinar el presupuesto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3901"/>
          </a:xfrm>
        </p:spPr>
        <p:txBody>
          <a:bodyPr/>
          <a:lstStyle/>
          <a:p>
            <a:pPr algn="just"/>
            <a:r>
              <a:rPr lang="es-CR" sz="2400" dirty="0" smtClean="0"/>
              <a:t>Proceso que suma los estimados de las actividades individuales o paquetes de trabajo para establecer una línea base de costos aprobada.</a:t>
            </a:r>
          </a:p>
          <a:p>
            <a:pPr algn="just"/>
            <a:r>
              <a:rPr lang="es-CR" sz="2400" b="1" dirty="0" smtClean="0"/>
              <a:t>Entradas</a:t>
            </a:r>
            <a:r>
              <a:rPr lang="es-CR" sz="2400" dirty="0" smtClean="0"/>
              <a:t>:</a:t>
            </a:r>
          </a:p>
          <a:p>
            <a:pPr lvl="1" algn="just"/>
            <a:r>
              <a:rPr lang="es-CR" sz="2000" dirty="0" smtClean="0"/>
              <a:t>Plan de gestión de costos</a:t>
            </a:r>
          </a:p>
          <a:p>
            <a:pPr lvl="1" algn="just"/>
            <a:r>
              <a:rPr lang="es-CR" sz="2000" dirty="0" smtClean="0"/>
              <a:t>Línea base del alcance</a:t>
            </a:r>
          </a:p>
          <a:p>
            <a:pPr lvl="1" algn="just"/>
            <a:r>
              <a:rPr lang="es-CR" sz="2000" dirty="0" smtClean="0"/>
              <a:t>Estimación de costos de actividad</a:t>
            </a:r>
          </a:p>
          <a:p>
            <a:pPr lvl="1" algn="just"/>
            <a:r>
              <a:rPr lang="es-CR" sz="2000" dirty="0" smtClean="0"/>
              <a:t>Base de las estimaciones </a:t>
            </a:r>
          </a:p>
          <a:p>
            <a:pPr lvl="1" algn="just"/>
            <a:r>
              <a:rPr lang="es-CR" sz="2000" dirty="0" smtClean="0"/>
              <a:t>Cronograma del proyecto</a:t>
            </a:r>
          </a:p>
          <a:p>
            <a:pPr lvl="1" algn="just"/>
            <a:r>
              <a:rPr lang="es-CR" sz="2000" dirty="0" smtClean="0"/>
              <a:t>Calendario de recursos</a:t>
            </a:r>
          </a:p>
          <a:p>
            <a:pPr lvl="1" algn="just"/>
            <a:r>
              <a:rPr lang="es-CR" sz="2000" dirty="0" smtClean="0"/>
              <a:t>Registro de riesgos</a:t>
            </a:r>
          </a:p>
          <a:p>
            <a:pPr lvl="1" algn="just"/>
            <a:r>
              <a:rPr lang="es-CR" sz="2000" dirty="0" smtClean="0"/>
              <a:t>Acuerdos </a:t>
            </a:r>
          </a:p>
          <a:p>
            <a:pPr lvl="1" algn="just"/>
            <a:r>
              <a:rPr lang="es-CR" sz="2000" dirty="0" smtClean="0"/>
              <a:t>Activos de la organización </a:t>
            </a:r>
            <a:endParaRPr lang="es-CR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03833"/>
          </a:xfrm>
        </p:spPr>
        <p:txBody>
          <a:bodyPr/>
          <a:lstStyle/>
          <a:p>
            <a:r>
              <a:rPr lang="es-CR" dirty="0" smtClean="0"/>
              <a:t>Determinar el presupuesto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3901"/>
          </a:xfrm>
        </p:spPr>
        <p:txBody>
          <a:bodyPr/>
          <a:lstStyle/>
          <a:p>
            <a:r>
              <a:rPr lang="es-CR" b="1" dirty="0" smtClean="0"/>
              <a:t>Herramientas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Costos agregados (suma de costos)</a:t>
            </a:r>
          </a:p>
          <a:p>
            <a:pPr lvl="2"/>
            <a:r>
              <a:rPr lang="es-CR" dirty="0" smtClean="0"/>
              <a:t>Las estimaciones de costos se suman por paquetes de trabajo. </a:t>
            </a:r>
          </a:p>
          <a:p>
            <a:pPr lvl="1"/>
            <a:r>
              <a:rPr lang="es-CR" dirty="0" smtClean="0"/>
              <a:t>Análisis de reserva</a:t>
            </a:r>
          </a:p>
          <a:p>
            <a:pPr lvl="2"/>
            <a:r>
              <a:rPr lang="es-CR" dirty="0" smtClean="0"/>
              <a:t>Reservas de contingencia y gestión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03833"/>
          </a:xfrm>
        </p:spPr>
        <p:txBody>
          <a:bodyPr/>
          <a:lstStyle/>
          <a:p>
            <a:r>
              <a:rPr lang="es-CR" dirty="0" smtClean="0"/>
              <a:t>Determinar el presupuesto</a:t>
            </a:r>
            <a:endParaRPr lang="es-CR" dirty="0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060848"/>
            <a:ext cx="6840760" cy="448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7 Rectángulo"/>
          <p:cNvSpPr/>
          <p:nvPr/>
        </p:nvSpPr>
        <p:spPr>
          <a:xfrm>
            <a:off x="7524328" y="6309320"/>
            <a:ext cx="1439863" cy="3381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C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just">
              <a:defRPr/>
            </a:pPr>
            <a:r>
              <a:rPr lang="es-CR" sz="1600" b="1" dirty="0">
                <a:latin typeface="+mj-lt"/>
                <a:ea typeface="+mj-ea"/>
                <a:cs typeface="+mj-cs"/>
              </a:rPr>
              <a:t>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03833"/>
          </a:xfrm>
        </p:spPr>
        <p:txBody>
          <a:bodyPr/>
          <a:lstStyle/>
          <a:p>
            <a:r>
              <a:rPr lang="es-CR" dirty="0" smtClean="0"/>
              <a:t>Determinar el presupuesto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3901"/>
          </a:xfrm>
        </p:spPr>
        <p:txBody>
          <a:bodyPr/>
          <a:lstStyle/>
          <a:p>
            <a:pPr algn="just"/>
            <a:r>
              <a:rPr lang="es-CR" sz="2800" b="1" dirty="0" smtClean="0"/>
              <a:t>Herramientas</a:t>
            </a:r>
            <a:r>
              <a:rPr lang="es-CR" sz="2800" dirty="0" smtClean="0"/>
              <a:t>:</a:t>
            </a:r>
          </a:p>
          <a:p>
            <a:pPr lvl="1" algn="just"/>
            <a:r>
              <a:rPr lang="es-CR" sz="2400" dirty="0" smtClean="0"/>
              <a:t>Juicio de experto </a:t>
            </a:r>
          </a:p>
          <a:p>
            <a:pPr lvl="1" algn="just"/>
            <a:r>
              <a:rPr lang="es-CR" sz="2400" dirty="0" smtClean="0"/>
              <a:t>Relaciones históricas</a:t>
            </a:r>
          </a:p>
          <a:p>
            <a:pPr lvl="2" algn="just"/>
            <a:r>
              <a:rPr lang="es-CR" sz="2000" dirty="0" smtClean="0"/>
              <a:t>Estimación </a:t>
            </a:r>
            <a:r>
              <a:rPr lang="es-CR" sz="2000" b="1" dirty="0" smtClean="0"/>
              <a:t>análoga o paramétrica </a:t>
            </a:r>
          </a:p>
          <a:p>
            <a:pPr lvl="1" algn="just"/>
            <a:r>
              <a:rPr lang="es-CR" sz="2400" dirty="0" smtClean="0"/>
              <a:t>Conciliación del limite de financiamiento</a:t>
            </a:r>
          </a:p>
          <a:p>
            <a:pPr lvl="2" algn="just"/>
            <a:r>
              <a:rPr lang="es-CR" sz="2000" dirty="0" smtClean="0"/>
              <a:t>Analiza si los desembolsos estimados en el presupuesto son coherentes con la financiación disponible. </a:t>
            </a:r>
          </a:p>
          <a:p>
            <a:pPr lvl="2" algn="just"/>
            <a:r>
              <a:rPr lang="es-CR" sz="2000" dirty="0" smtClean="0"/>
              <a:t>Ejemplo: si el banco aprobó una línea de crédito por $10 millones para financiar el proyecto, pero entregará un máximo de $2 millones por año, hay que verificar que el presupuesto no exceda ese límite de financiación.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25538"/>
            <a:ext cx="6778625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Proceso de Gestión de Costo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ea typeface="ＭＳ Ｐゴシック" pitchFamily="34" charset="-128"/>
              </a:rPr>
              <a:t>Es el proceso de estimar, presupuestar y controlar los costos para que el proyecto sea completado dentro del presupuesto aprobado.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03833"/>
          </a:xfrm>
        </p:spPr>
        <p:txBody>
          <a:bodyPr/>
          <a:lstStyle/>
          <a:p>
            <a:r>
              <a:rPr lang="es-CR" dirty="0" smtClean="0"/>
              <a:t>Determinar el presupuesto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3901"/>
          </a:xfrm>
        </p:spPr>
        <p:txBody>
          <a:bodyPr/>
          <a:lstStyle/>
          <a:p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Línea base de costos</a:t>
            </a:r>
          </a:p>
          <a:p>
            <a:pPr lvl="2"/>
            <a:r>
              <a:rPr lang="es-CR" dirty="0" smtClean="0"/>
              <a:t>Está formada por el presupuesto acumulado del proyecto. </a:t>
            </a:r>
          </a:p>
          <a:p>
            <a:pPr lvl="1"/>
            <a:endParaRPr lang="es-C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717032"/>
            <a:ext cx="5544616" cy="289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7 Rectángulo"/>
          <p:cNvSpPr/>
          <p:nvPr/>
        </p:nvSpPr>
        <p:spPr>
          <a:xfrm>
            <a:off x="7524328" y="6309320"/>
            <a:ext cx="1439863" cy="3381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C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just">
              <a:defRPr/>
            </a:pPr>
            <a:r>
              <a:rPr lang="es-CR" sz="1600" b="1" dirty="0">
                <a:latin typeface="+mj-lt"/>
                <a:ea typeface="+mj-ea"/>
                <a:cs typeface="+mj-cs"/>
              </a:rPr>
              <a:t>Lledó, 2013)</a:t>
            </a:r>
            <a:endParaRPr lang="es-CR" sz="28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814772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03833"/>
          </a:xfrm>
        </p:spPr>
        <p:txBody>
          <a:bodyPr/>
          <a:lstStyle/>
          <a:p>
            <a:r>
              <a:rPr lang="es-CR" dirty="0" smtClean="0"/>
              <a:t>Determinar el presupuesto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63901"/>
          </a:xfrm>
        </p:spPr>
        <p:txBody>
          <a:bodyPr/>
          <a:lstStyle/>
          <a:p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Requisitos de financiamiento del proyecto</a:t>
            </a:r>
          </a:p>
          <a:p>
            <a:pPr lvl="1"/>
            <a:r>
              <a:rPr lang="es-CR" dirty="0" smtClean="0"/>
              <a:t>Actualización de documentos del proyecto</a:t>
            </a:r>
          </a:p>
          <a:p>
            <a:pPr lvl="2"/>
            <a:r>
              <a:rPr lang="es-CR" dirty="0" smtClean="0"/>
              <a:t>Registro de riesgos</a:t>
            </a:r>
          </a:p>
          <a:p>
            <a:pPr lvl="2"/>
            <a:r>
              <a:rPr lang="es-CR" dirty="0" smtClean="0"/>
              <a:t>Estimación de costos</a:t>
            </a:r>
          </a:p>
          <a:p>
            <a:pPr lvl="2"/>
            <a:r>
              <a:rPr lang="es-CR" dirty="0" smtClean="0"/>
              <a:t>Cronograma del proyecto, etc. </a:t>
            </a:r>
          </a:p>
          <a:p>
            <a:pPr lvl="1"/>
            <a:endParaRPr lang="es-C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75841"/>
          </a:xfrm>
        </p:spPr>
        <p:txBody>
          <a:bodyPr/>
          <a:lstStyle/>
          <a:p>
            <a:r>
              <a:rPr lang="es-CR" dirty="0" smtClean="0"/>
              <a:t>Controlar los costos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1893"/>
          </a:xfrm>
        </p:spPr>
        <p:txBody>
          <a:bodyPr/>
          <a:lstStyle/>
          <a:p>
            <a:r>
              <a:rPr lang="es-CR" sz="2800" dirty="0" smtClean="0"/>
              <a:t>Proceso que da seguimiento al estado de los costos del proyecto y gestiona los cambio a la línea base del costo.</a:t>
            </a:r>
          </a:p>
          <a:p>
            <a:r>
              <a:rPr lang="es-CR" sz="2800" dirty="0" smtClean="0"/>
              <a:t>Verifica que los desembolsos no excedan lo autorizado.</a:t>
            </a:r>
          </a:p>
          <a:p>
            <a:r>
              <a:rPr lang="es-CR" sz="2800" dirty="0" smtClean="0"/>
              <a:t>Asegura la correcta utilización del control integrado de cambios.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75841"/>
          </a:xfrm>
        </p:spPr>
        <p:txBody>
          <a:bodyPr/>
          <a:lstStyle/>
          <a:p>
            <a:r>
              <a:rPr lang="es-CR" dirty="0" smtClean="0"/>
              <a:t>Controlar los costos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1893"/>
          </a:xfrm>
        </p:spPr>
        <p:txBody>
          <a:bodyPr/>
          <a:lstStyle/>
          <a:p>
            <a:r>
              <a:rPr lang="es-CR" sz="2800" dirty="0" smtClean="0"/>
              <a:t>Entradas:</a:t>
            </a:r>
          </a:p>
          <a:p>
            <a:pPr lvl="1"/>
            <a:r>
              <a:rPr lang="es-CR" sz="2400" dirty="0" smtClean="0"/>
              <a:t>Plan del proyecto</a:t>
            </a:r>
          </a:p>
          <a:p>
            <a:pPr lvl="1"/>
            <a:r>
              <a:rPr lang="es-CR" sz="2400" dirty="0" smtClean="0"/>
              <a:t>Requisitos de financiamiento del proyecto</a:t>
            </a:r>
          </a:p>
          <a:p>
            <a:pPr lvl="1"/>
            <a:r>
              <a:rPr lang="es-CR" sz="2400" dirty="0" smtClean="0"/>
              <a:t>Datos de desempeño del proyecto</a:t>
            </a:r>
          </a:p>
          <a:p>
            <a:pPr lvl="1"/>
            <a:r>
              <a:rPr lang="es-CR" sz="2400" dirty="0" smtClean="0"/>
              <a:t>Activos de la organización </a:t>
            </a:r>
            <a:endParaRPr lang="es-CR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75841"/>
          </a:xfrm>
        </p:spPr>
        <p:txBody>
          <a:bodyPr/>
          <a:lstStyle/>
          <a:p>
            <a:r>
              <a:rPr lang="es-CR" dirty="0" smtClean="0"/>
              <a:t>Controlar los costos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1893"/>
          </a:xfrm>
        </p:spPr>
        <p:txBody>
          <a:bodyPr/>
          <a:lstStyle/>
          <a:p>
            <a:r>
              <a:rPr lang="es-CR" sz="2800" dirty="0" smtClean="0"/>
              <a:t>Herramientas:</a:t>
            </a:r>
          </a:p>
          <a:p>
            <a:pPr lvl="1"/>
            <a:r>
              <a:rPr lang="es-CR" sz="2400" dirty="0" smtClean="0"/>
              <a:t>Gestión del valor ganado   </a:t>
            </a:r>
            <a:r>
              <a:rPr lang="es-CR" sz="1800" dirty="0" smtClean="0"/>
              <a:t>(formulas, pagina 198 PMBOK)</a:t>
            </a:r>
          </a:p>
          <a:p>
            <a:pPr lvl="2"/>
            <a:r>
              <a:rPr lang="es-CR" dirty="0" smtClean="0"/>
              <a:t>Evalúa el avance del proyecto en comparación a la línea base para analizar el desempeño de los costos y tiempos del proyecto.</a:t>
            </a:r>
          </a:p>
          <a:p>
            <a:pPr lvl="1"/>
            <a:r>
              <a:rPr lang="es-CR" sz="2400" dirty="0" smtClean="0"/>
              <a:t>Pronósticos </a:t>
            </a:r>
          </a:p>
          <a:p>
            <a:pPr lvl="2"/>
            <a:r>
              <a:rPr lang="es-CR" dirty="0" smtClean="0"/>
              <a:t>Re-estimar en forma periódica cuál será el costo estimado a la finalización del proyecto </a:t>
            </a:r>
          </a:p>
          <a:p>
            <a:pPr lvl="1"/>
            <a:r>
              <a:rPr lang="es-CR" sz="2400" dirty="0" smtClean="0"/>
              <a:t>Índice de desempeño del trabajo a completar</a:t>
            </a:r>
          </a:p>
          <a:p>
            <a:pPr lvl="2"/>
            <a:r>
              <a:rPr lang="es-CR" dirty="0" smtClean="0"/>
              <a:t>Estima cuánto debo ajustar los desembolsos para cumplir con el presupuesto aprobado.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75841"/>
          </a:xfrm>
        </p:spPr>
        <p:txBody>
          <a:bodyPr/>
          <a:lstStyle/>
          <a:p>
            <a:r>
              <a:rPr lang="es-CR" dirty="0" smtClean="0"/>
              <a:t>Controlar los costos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1893"/>
          </a:xfrm>
        </p:spPr>
        <p:txBody>
          <a:bodyPr/>
          <a:lstStyle/>
          <a:p>
            <a:r>
              <a:rPr lang="es-CR" sz="2800" dirty="0" smtClean="0"/>
              <a:t>Herramientas:</a:t>
            </a:r>
          </a:p>
          <a:p>
            <a:pPr lvl="1"/>
            <a:r>
              <a:rPr lang="es-CR" sz="2400" dirty="0" smtClean="0"/>
              <a:t>Revisiones de desempeño y análisis de variaciones</a:t>
            </a:r>
          </a:p>
          <a:p>
            <a:pPr lvl="2"/>
            <a:r>
              <a:rPr lang="es-CR" sz="2000" dirty="0" smtClean="0"/>
              <a:t>Compara el desempeño con la línea base de costo y tiempo.</a:t>
            </a:r>
          </a:p>
          <a:p>
            <a:pPr lvl="1"/>
            <a:r>
              <a:rPr lang="es-CR" sz="2400" dirty="0" smtClean="0"/>
              <a:t>Software de gestión de proyectos</a:t>
            </a:r>
          </a:p>
          <a:p>
            <a:pPr lvl="1"/>
            <a:r>
              <a:rPr lang="es-CR" sz="2400" dirty="0" smtClean="0"/>
              <a:t>Análisis de reserva</a:t>
            </a:r>
          </a:p>
          <a:p>
            <a:pPr lvl="2"/>
            <a:r>
              <a:rPr lang="es-CR" dirty="0" smtClean="0"/>
              <a:t>Monitorear el estado de las reservas para contingencias y de gestión - evalúa la necesidad de reducidas o reforzarlas.</a:t>
            </a:r>
            <a:r>
              <a:rPr lang="es-CR" sz="2000" dirty="0" smtClean="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575841"/>
          </a:xfrm>
        </p:spPr>
        <p:txBody>
          <a:bodyPr/>
          <a:lstStyle/>
          <a:p>
            <a:r>
              <a:rPr lang="es-CR" dirty="0" smtClean="0"/>
              <a:t>Controlar los costos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1893"/>
          </a:xfrm>
        </p:spPr>
        <p:txBody>
          <a:bodyPr/>
          <a:lstStyle/>
          <a:p>
            <a:r>
              <a:rPr lang="es-CR" sz="2800" dirty="0" smtClean="0"/>
              <a:t>Salidas:</a:t>
            </a:r>
          </a:p>
          <a:p>
            <a:pPr lvl="1"/>
            <a:r>
              <a:rPr lang="es-CR" sz="2400" dirty="0" smtClean="0"/>
              <a:t>Informacion de desempeño del trabajo</a:t>
            </a:r>
          </a:p>
          <a:p>
            <a:pPr lvl="1"/>
            <a:r>
              <a:rPr lang="es-CR" sz="2400" dirty="0" smtClean="0"/>
              <a:t>Pronósticos de costos</a:t>
            </a:r>
          </a:p>
          <a:p>
            <a:pPr lvl="1"/>
            <a:r>
              <a:rPr lang="es-CR" sz="2400" dirty="0" smtClean="0"/>
              <a:t>Solicitudes de cambio</a:t>
            </a:r>
          </a:p>
          <a:p>
            <a:pPr lvl="1"/>
            <a:r>
              <a:rPr lang="es-CR" sz="2400" dirty="0" smtClean="0"/>
              <a:t>Actualizaciones al plan del proyecto</a:t>
            </a:r>
          </a:p>
          <a:p>
            <a:pPr lvl="1"/>
            <a:r>
              <a:rPr lang="es-CR" sz="2400" dirty="0" smtClean="0"/>
              <a:t>Actualizaciones a los activos de la organización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25538"/>
            <a:ext cx="6923087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Gestión del Valor Ganado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ea typeface="ＭＳ Ｐゴシック" pitchFamily="34" charset="-128"/>
              </a:rPr>
              <a:t>Es una metodología de gestión que integra alcance, tiempo y recursos y la medición objetiva de la medición del desempeño y progreso del proyecto.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Valor Planeado (PV)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Es el presupuesto autorizado asignado a un trabajo programado a ser realizado para una actividad del cronograma o un componente de la EDT.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Procesos de la gestión del costo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Planificar las gestión de los costos</a:t>
            </a:r>
          </a:p>
          <a:p>
            <a:r>
              <a:rPr lang="es-CR" dirty="0" smtClean="0"/>
              <a:t>Estimar los costos </a:t>
            </a:r>
          </a:p>
          <a:p>
            <a:r>
              <a:rPr lang="es-CR" dirty="0" smtClean="0"/>
              <a:t>Determinar el presupuesto</a:t>
            </a:r>
          </a:p>
          <a:p>
            <a:r>
              <a:rPr lang="es-CR" dirty="0" smtClean="0"/>
              <a:t>Controlar los costos</a:t>
            </a:r>
            <a:endParaRPr lang="es-C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Valor Ganado (EV)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ea typeface="ＭＳ Ｐゴシック" pitchFamily="34" charset="-128"/>
              </a:rPr>
              <a:t>Es el valor del trabajo realizado expresado en términos del presupuesto aprobado asignado a ese trabajo para una actividad del cronograma o componente de la EDT.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Costo Real (AC)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ea typeface="ＭＳ Ｐゴシック" pitchFamily="34" charset="-128"/>
              </a:rPr>
              <a:t>Se refiere a los costos totales y documentados en los cuales se ha incurrido para completar el trabajo realizado durante un periodo dado de tiempo para una actividad del cronograma o componente de la EDT.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773238"/>
            <a:ext cx="7427912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Indice de Desempeño de Costo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(CPI)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3068639"/>
            <a:ext cx="8229600" cy="2664618"/>
          </a:xfrm>
        </p:spPr>
        <p:txBody>
          <a:bodyPr/>
          <a:lstStyle/>
          <a:p>
            <a:pPr algn="just" eaLnBrk="1" hangingPunct="1"/>
            <a:r>
              <a:rPr lang="en-US" dirty="0" smtClean="0">
                <a:ea typeface="ＭＳ Ｐゴシック" pitchFamily="34" charset="-128"/>
              </a:rPr>
              <a:t>Es </a:t>
            </a:r>
            <a:r>
              <a:rPr lang="en-US" dirty="0" err="1" smtClean="0">
                <a:ea typeface="ＭＳ Ｐゴシック" pitchFamily="34" charset="-128"/>
              </a:rPr>
              <a:t>una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medida</a:t>
            </a:r>
            <a:r>
              <a:rPr lang="en-US" dirty="0" smtClean="0">
                <a:ea typeface="ＭＳ Ｐゴシック" pitchFamily="34" charset="-128"/>
              </a:rPr>
              <a:t> de la </a:t>
            </a:r>
            <a:r>
              <a:rPr lang="en-US" dirty="0" err="1" smtClean="0">
                <a:ea typeface="ＭＳ Ｐゴシック" pitchFamily="34" charset="-128"/>
              </a:rPr>
              <a:t>eficiencia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costos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. Es la </a:t>
            </a:r>
            <a:r>
              <a:rPr lang="en-US" dirty="0" err="1" smtClean="0">
                <a:ea typeface="ＭＳ Ｐゴシック" pitchFamily="34" charset="-128"/>
              </a:rPr>
              <a:t>relación</a:t>
            </a:r>
            <a:r>
              <a:rPr lang="en-US" dirty="0" smtClean="0">
                <a:ea typeface="ＭＳ Ｐゴシック" pitchFamily="34" charset="-128"/>
              </a:rPr>
              <a:t> del EV al AC. CPI=EV/AC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593850"/>
            <a:ext cx="7354887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Indice de Desempeño de Cronograma (SPI)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3875" y="3068639"/>
            <a:ext cx="8229600" cy="2736626"/>
          </a:xfrm>
        </p:spPr>
        <p:txBody>
          <a:bodyPr/>
          <a:lstStyle/>
          <a:p>
            <a:pPr algn="just" eaLnBrk="1" hangingPunct="1"/>
            <a:r>
              <a:rPr lang="en-US" dirty="0" smtClean="0">
                <a:ea typeface="ＭＳ Ｐゴシック" pitchFamily="34" charset="-128"/>
              </a:rPr>
              <a:t>Es </a:t>
            </a:r>
            <a:r>
              <a:rPr lang="en-US" dirty="0" err="1" smtClean="0">
                <a:ea typeface="ＭＳ Ｐゴシック" pitchFamily="34" charset="-128"/>
              </a:rPr>
              <a:t>una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medición</a:t>
            </a:r>
            <a:r>
              <a:rPr lang="en-US" dirty="0" smtClean="0">
                <a:ea typeface="ＭＳ Ｐゴシック" pitchFamily="34" charset="-128"/>
              </a:rPr>
              <a:t> de la </a:t>
            </a:r>
            <a:r>
              <a:rPr lang="en-US" dirty="0" err="1" smtClean="0">
                <a:ea typeface="ＭＳ Ｐゴシック" pitchFamily="34" charset="-128"/>
              </a:rPr>
              <a:t>eficiencia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cronograma</a:t>
            </a:r>
            <a:r>
              <a:rPr lang="en-US" dirty="0" smtClean="0">
                <a:ea typeface="ＭＳ Ｐゴシック" pitchFamily="34" charset="-128"/>
              </a:rPr>
              <a:t> en un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. Es la </a:t>
            </a:r>
            <a:r>
              <a:rPr lang="en-US" dirty="0" err="1" smtClean="0">
                <a:ea typeface="ＭＳ Ｐゴシック" pitchFamily="34" charset="-128"/>
              </a:rPr>
              <a:t>relación</a:t>
            </a:r>
            <a:r>
              <a:rPr lang="en-US" dirty="0" smtClean="0">
                <a:ea typeface="ＭＳ Ｐゴシック" pitchFamily="34" charset="-128"/>
              </a:rPr>
              <a:t> del EV al PV. </a:t>
            </a:r>
          </a:p>
          <a:p>
            <a:pPr algn="just" eaLnBrk="1" hangingPunct="1"/>
            <a:r>
              <a:rPr lang="en-US" dirty="0" smtClean="0">
                <a:ea typeface="ＭＳ Ｐゴシック" pitchFamily="34" charset="-128"/>
              </a:rPr>
              <a:t>SPI=EV/PV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876425"/>
            <a:ext cx="8075613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Presupuesto Hasta la Conclusión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(BAC)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2288" y="3141663"/>
            <a:ext cx="8229600" cy="2879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34" charset="-128"/>
              </a:rPr>
              <a:t>Es la </a:t>
            </a:r>
            <a:r>
              <a:rPr lang="en-US" dirty="0" err="1" smtClean="0">
                <a:ea typeface="ＭＳ Ｐゴシック" pitchFamily="34" charset="-128"/>
              </a:rPr>
              <a:t>suma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todos</a:t>
            </a:r>
            <a:r>
              <a:rPr lang="en-US" dirty="0" smtClean="0">
                <a:ea typeface="ＭＳ Ｐゴシック" pitchFamily="34" charset="-128"/>
              </a:rPr>
              <a:t> los </a:t>
            </a:r>
            <a:r>
              <a:rPr lang="en-US" dirty="0" err="1" smtClean="0">
                <a:ea typeface="ＭＳ Ｐゴシック" pitchFamily="34" charset="-128"/>
              </a:rPr>
              <a:t>presupuestos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establecidos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para</a:t>
            </a:r>
            <a:r>
              <a:rPr lang="en-US" dirty="0" smtClean="0">
                <a:ea typeface="ＭＳ Ｐゴシック" pitchFamily="34" charset="-128"/>
              </a:rPr>
              <a:t> el </a:t>
            </a:r>
            <a:r>
              <a:rPr lang="en-US" dirty="0" err="1" smtClean="0">
                <a:ea typeface="ＭＳ Ｐゴシック" pitchFamily="34" charset="-128"/>
              </a:rPr>
              <a:t>trabajo</a:t>
            </a:r>
            <a:r>
              <a:rPr lang="en-US" dirty="0" smtClean="0">
                <a:ea typeface="ＭＳ Ｐゴシック" pitchFamily="34" charset="-128"/>
              </a:rPr>
              <a:t> a ser </a:t>
            </a:r>
            <a:r>
              <a:rPr lang="en-US" dirty="0" err="1" smtClean="0">
                <a:ea typeface="ＭＳ Ｐゴシック" pitchFamily="34" charset="-128"/>
              </a:rPr>
              <a:t>realizado</a:t>
            </a:r>
            <a:r>
              <a:rPr lang="en-US" dirty="0" smtClean="0">
                <a:ea typeface="ＭＳ Ｐゴシック" pitchFamily="34" charset="-128"/>
              </a:rPr>
              <a:t> en un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 o en un </a:t>
            </a:r>
            <a:r>
              <a:rPr lang="en-US" dirty="0" err="1" smtClean="0">
                <a:ea typeface="ＭＳ Ｐゴシック" pitchFamily="34" charset="-128"/>
              </a:rPr>
              <a:t>componente</a:t>
            </a:r>
            <a:r>
              <a:rPr lang="en-US" dirty="0" smtClean="0">
                <a:ea typeface="ＭＳ Ｐゴシック" pitchFamily="34" charset="-128"/>
              </a:rPr>
              <a:t> de la EDT o de </a:t>
            </a:r>
            <a:r>
              <a:rPr lang="en-US" dirty="0" err="1" smtClean="0">
                <a:ea typeface="ＭＳ Ｐゴシック" pitchFamily="34" charset="-128"/>
              </a:rPr>
              <a:t>una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actividad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cronograma</a:t>
            </a:r>
            <a:r>
              <a:rPr lang="en-US" dirty="0" smtClean="0">
                <a:ea typeface="ＭＳ Ｐゴシック" pitchFamily="34" charset="-128"/>
              </a:rPr>
              <a:t>. El valor total </a:t>
            </a:r>
            <a:r>
              <a:rPr lang="en-US" dirty="0" err="1" smtClean="0">
                <a:ea typeface="ＭＳ Ｐゴシック" pitchFamily="34" charset="-128"/>
              </a:rPr>
              <a:t>planeado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para</a:t>
            </a:r>
            <a:r>
              <a:rPr lang="en-US" dirty="0" smtClean="0">
                <a:ea typeface="ＭＳ Ｐゴシック" pitchFamily="34" charset="-128"/>
              </a:rPr>
              <a:t> el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7525" y="1657350"/>
            <a:ext cx="7859713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Estimación a la Conclusión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(EAC)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6413" y="2849563"/>
            <a:ext cx="8229600" cy="3315741"/>
          </a:xfrm>
        </p:spPr>
        <p:txBody>
          <a:bodyPr/>
          <a:lstStyle/>
          <a:p>
            <a:pPr algn="just" eaLnBrk="1" hangingPunct="1"/>
            <a:r>
              <a:rPr lang="en-US" dirty="0" smtClean="0">
                <a:ea typeface="ＭＳ Ｐゴシック" pitchFamily="34" charset="-128"/>
              </a:rPr>
              <a:t>El </a:t>
            </a:r>
            <a:r>
              <a:rPr lang="en-US" dirty="0" err="1" smtClean="0">
                <a:ea typeface="ＭＳ Ｐゴシック" pitchFamily="34" charset="-128"/>
              </a:rPr>
              <a:t>el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costo</a:t>
            </a:r>
            <a:r>
              <a:rPr lang="en-US" dirty="0" smtClean="0">
                <a:ea typeface="ＭＳ Ｐゴシック" pitchFamily="34" charset="-128"/>
              </a:rPr>
              <a:t> total </a:t>
            </a:r>
            <a:r>
              <a:rPr lang="en-US" dirty="0" err="1" smtClean="0">
                <a:ea typeface="ＭＳ Ｐゴシック" pitchFamily="34" charset="-128"/>
              </a:rPr>
              <a:t>esperado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una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actividad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cronograma</a:t>
            </a:r>
            <a:r>
              <a:rPr lang="en-US" dirty="0" smtClean="0">
                <a:ea typeface="ＭＳ Ｐゴシック" pitchFamily="34" charset="-128"/>
              </a:rPr>
              <a:t>, un </a:t>
            </a:r>
            <a:r>
              <a:rPr lang="en-US" dirty="0" err="1" smtClean="0">
                <a:ea typeface="ＭＳ Ｐゴシック" pitchFamily="34" charset="-128"/>
              </a:rPr>
              <a:t>componente</a:t>
            </a:r>
            <a:r>
              <a:rPr lang="en-US" dirty="0" smtClean="0">
                <a:ea typeface="ＭＳ Ｐゴシック" pitchFamily="34" charset="-128"/>
              </a:rPr>
              <a:t> de la EDT o el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cuando</a:t>
            </a:r>
            <a:r>
              <a:rPr lang="en-US" dirty="0" smtClean="0">
                <a:ea typeface="ＭＳ Ｐゴシック" pitchFamily="34" charset="-128"/>
              </a:rPr>
              <a:t> el </a:t>
            </a:r>
            <a:r>
              <a:rPr lang="en-US" dirty="0" err="1" smtClean="0">
                <a:ea typeface="ＭＳ Ｐゴシック" pitchFamily="34" charset="-128"/>
              </a:rPr>
              <a:t>alcance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trabajo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definido</a:t>
            </a:r>
            <a:r>
              <a:rPr lang="en-US" dirty="0" smtClean="0">
                <a:ea typeface="ＭＳ Ｐゴシック" pitchFamily="34" charset="-128"/>
              </a:rPr>
              <a:t> sea </a:t>
            </a:r>
            <a:r>
              <a:rPr lang="en-US" dirty="0" err="1" smtClean="0">
                <a:ea typeface="ＭＳ Ｐゴシック" pitchFamily="34" charset="-128"/>
              </a:rPr>
              <a:t>completado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1488" y="1731963"/>
            <a:ext cx="8002587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Estimación Hasta la Conclusión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(ETC)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997201"/>
            <a:ext cx="8229600" cy="2880072"/>
          </a:xfrm>
        </p:spPr>
        <p:txBody>
          <a:bodyPr/>
          <a:lstStyle/>
          <a:p>
            <a:pPr algn="just" eaLnBrk="1" hangingPunct="1"/>
            <a:r>
              <a:rPr lang="en-US" dirty="0" smtClean="0">
                <a:ea typeface="ＭＳ Ｐゴシック" pitchFamily="34" charset="-128"/>
              </a:rPr>
              <a:t>Es el </a:t>
            </a:r>
            <a:r>
              <a:rPr lang="en-US" dirty="0" err="1" smtClean="0">
                <a:ea typeface="ＭＳ Ｐゴシック" pitchFamily="34" charset="-128"/>
              </a:rPr>
              <a:t>costo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esperado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necesario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para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completar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todo</a:t>
            </a:r>
            <a:r>
              <a:rPr lang="en-US" dirty="0" smtClean="0">
                <a:ea typeface="ＭＳ Ｐゴシック" pitchFamily="34" charset="-128"/>
              </a:rPr>
              <a:t> el </a:t>
            </a:r>
            <a:r>
              <a:rPr lang="en-US" dirty="0" err="1" smtClean="0">
                <a:ea typeface="ＭＳ Ｐゴシック" pitchFamily="34" charset="-128"/>
              </a:rPr>
              <a:t>trabajo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remanente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una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actividad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cronograma</a:t>
            </a:r>
            <a:r>
              <a:rPr lang="en-US" dirty="0" smtClean="0">
                <a:ea typeface="ＭＳ Ｐゴシック" pitchFamily="34" charset="-128"/>
              </a:rPr>
              <a:t>, un </a:t>
            </a:r>
            <a:r>
              <a:rPr lang="en-US" dirty="0" err="1" smtClean="0">
                <a:ea typeface="ＭＳ Ｐゴシック" pitchFamily="34" charset="-128"/>
              </a:rPr>
              <a:t>componente</a:t>
            </a:r>
            <a:r>
              <a:rPr lang="en-US" dirty="0" smtClean="0">
                <a:ea typeface="ＭＳ Ｐゴシック" pitchFamily="34" charset="-128"/>
              </a:rPr>
              <a:t> de la EDT, o el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0850" y="1593850"/>
            <a:ext cx="7786688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Variación a la Conclusión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(VAC)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9738" y="2714625"/>
            <a:ext cx="8229600" cy="3666703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Es la </a:t>
            </a:r>
            <a:r>
              <a:rPr lang="en-US" dirty="0" err="1" smtClean="0">
                <a:ea typeface="ＭＳ Ｐゴシック" pitchFamily="34" charset="-128"/>
              </a:rPr>
              <a:t>diferencia</a:t>
            </a:r>
            <a:r>
              <a:rPr lang="en-US" dirty="0" smtClean="0">
                <a:ea typeface="ＭＳ Ｐゴシック" pitchFamily="34" charset="-128"/>
              </a:rPr>
              <a:t> entre el </a:t>
            </a:r>
            <a:r>
              <a:rPr lang="en-US" dirty="0" err="1" smtClean="0">
                <a:ea typeface="ＭＳ Ｐゴシック" pitchFamily="34" charset="-128"/>
              </a:rPr>
              <a:t>Presupuesto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Hasta</a:t>
            </a:r>
            <a:r>
              <a:rPr lang="en-US" dirty="0" smtClean="0">
                <a:ea typeface="ＭＳ Ｐゴシック" pitchFamily="34" charset="-128"/>
              </a:rPr>
              <a:t> la </a:t>
            </a:r>
            <a:r>
              <a:rPr lang="en-US" dirty="0" err="1" smtClean="0">
                <a:ea typeface="ＭＳ Ｐゴシック" pitchFamily="34" charset="-128"/>
              </a:rPr>
              <a:t>la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Conclusión</a:t>
            </a:r>
            <a:r>
              <a:rPr lang="en-US" dirty="0" smtClean="0">
                <a:ea typeface="ＭＳ Ｐゴシック" pitchFamily="34" charset="-128"/>
              </a:rPr>
              <a:t> y la </a:t>
            </a:r>
            <a:r>
              <a:rPr lang="en-US" dirty="0" err="1" smtClean="0">
                <a:ea typeface="ＭＳ Ｐゴシック" pitchFamily="34" charset="-128"/>
              </a:rPr>
              <a:t>Estimación</a:t>
            </a:r>
            <a:r>
              <a:rPr lang="en-US" dirty="0" smtClean="0">
                <a:ea typeface="ＭＳ Ｐゴシック" pitchFamily="34" charset="-128"/>
              </a:rPr>
              <a:t> a la </a:t>
            </a:r>
            <a:r>
              <a:rPr lang="en-US" dirty="0" err="1" smtClean="0">
                <a:ea typeface="ＭＳ Ｐゴシック" pitchFamily="34" charset="-128"/>
              </a:rPr>
              <a:t>Conclusión</a:t>
            </a:r>
            <a:r>
              <a:rPr lang="en-US" dirty="0" smtClean="0">
                <a:ea typeface="ＭＳ Ｐゴシック" pitchFamily="34" charset="-128"/>
              </a:rPr>
              <a:t> (EAC).  VAC=BAC-EAC.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Variación de Costo (CV)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en-US" dirty="0" smtClean="0">
                <a:ea typeface="ＭＳ Ｐゴシック" pitchFamily="34" charset="-128"/>
              </a:rPr>
              <a:t>Es </a:t>
            </a:r>
            <a:r>
              <a:rPr lang="en-US" dirty="0" err="1" smtClean="0">
                <a:ea typeface="ＭＳ Ｐゴシック" pitchFamily="34" charset="-128"/>
              </a:rPr>
              <a:t>una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medida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desempeño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costos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. Es la </a:t>
            </a:r>
            <a:r>
              <a:rPr lang="en-US" dirty="0" err="1" smtClean="0">
                <a:ea typeface="ＭＳ Ｐゴシック" pitchFamily="34" charset="-128"/>
              </a:rPr>
              <a:t>diferencia</a:t>
            </a:r>
            <a:r>
              <a:rPr lang="en-US" dirty="0" smtClean="0">
                <a:ea typeface="ＭＳ Ｐゴシック" pitchFamily="34" charset="-128"/>
              </a:rPr>
              <a:t> entre el valor </a:t>
            </a:r>
            <a:r>
              <a:rPr lang="en-US" dirty="0" err="1" smtClean="0">
                <a:ea typeface="ＭＳ Ｐゴシック" pitchFamily="34" charset="-128"/>
              </a:rPr>
              <a:t>ganado</a:t>
            </a:r>
            <a:r>
              <a:rPr lang="en-US" dirty="0" smtClean="0">
                <a:ea typeface="ＭＳ Ｐゴシック" pitchFamily="34" charset="-128"/>
              </a:rPr>
              <a:t> y el </a:t>
            </a:r>
            <a:r>
              <a:rPr lang="en-US" dirty="0" err="1" smtClean="0">
                <a:ea typeface="ＭＳ Ｐゴシック" pitchFamily="34" charset="-128"/>
              </a:rPr>
              <a:t>costo</a:t>
            </a:r>
            <a:r>
              <a:rPr lang="en-US" dirty="0" smtClean="0">
                <a:ea typeface="ＭＳ Ｐゴシック" pitchFamily="34" charset="-128"/>
              </a:rPr>
              <a:t> real. CV=EV-AC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341438"/>
            <a:ext cx="728345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Variación de Cronograma (SV)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501901"/>
            <a:ext cx="8229600" cy="3807420"/>
          </a:xfrm>
        </p:spPr>
        <p:txBody>
          <a:bodyPr/>
          <a:lstStyle/>
          <a:p>
            <a:pPr algn="just" eaLnBrk="1" hangingPunct="1"/>
            <a:r>
              <a:rPr lang="en-US" dirty="0" smtClean="0">
                <a:ea typeface="ＭＳ Ｐゴシック" pitchFamily="34" charset="-128"/>
              </a:rPr>
              <a:t>Es </a:t>
            </a:r>
            <a:r>
              <a:rPr lang="en-US" dirty="0" err="1" smtClean="0">
                <a:ea typeface="ＭＳ Ｐゴシック" pitchFamily="34" charset="-128"/>
              </a:rPr>
              <a:t>una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medición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desempeño</a:t>
            </a:r>
            <a:r>
              <a:rPr lang="en-US" dirty="0" smtClean="0">
                <a:ea typeface="ＭＳ Ｐゴシック" pitchFamily="34" charset="-128"/>
              </a:rPr>
              <a:t> del </a:t>
            </a:r>
            <a:r>
              <a:rPr lang="en-US" dirty="0" err="1" smtClean="0">
                <a:ea typeface="ＭＳ Ｐゴシック" pitchFamily="34" charset="-128"/>
              </a:rPr>
              <a:t>cronograma</a:t>
            </a:r>
            <a:r>
              <a:rPr lang="en-US" dirty="0" smtClean="0">
                <a:ea typeface="ＭＳ Ｐゴシック" pitchFamily="34" charset="-128"/>
              </a:rPr>
              <a:t> en el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.  Es la </a:t>
            </a:r>
            <a:r>
              <a:rPr lang="en-US" dirty="0" err="1" smtClean="0">
                <a:ea typeface="ＭＳ Ｐゴシック" pitchFamily="34" charset="-128"/>
              </a:rPr>
              <a:t>diferencia</a:t>
            </a:r>
            <a:r>
              <a:rPr lang="en-US" dirty="0" smtClean="0">
                <a:ea typeface="ＭＳ Ｐゴシック" pitchFamily="34" charset="-128"/>
              </a:rPr>
              <a:t> entre el valor </a:t>
            </a:r>
            <a:r>
              <a:rPr lang="en-US" dirty="0" err="1" smtClean="0">
                <a:ea typeface="ＭＳ Ｐゴシック" pitchFamily="34" charset="-128"/>
              </a:rPr>
              <a:t>ganado</a:t>
            </a:r>
            <a:r>
              <a:rPr lang="en-US" dirty="0" smtClean="0">
                <a:ea typeface="ＭＳ Ｐゴシック" pitchFamily="34" charset="-128"/>
              </a:rPr>
              <a:t> y el valor </a:t>
            </a:r>
            <a:r>
              <a:rPr lang="en-US" dirty="0" err="1" smtClean="0">
                <a:ea typeface="ＭＳ Ｐゴシック" pitchFamily="34" charset="-128"/>
              </a:rPr>
              <a:t>planeado</a:t>
            </a:r>
            <a:r>
              <a:rPr lang="en-US" dirty="0" smtClean="0">
                <a:ea typeface="ＭＳ Ｐゴシック" pitchFamily="34" charset="-128"/>
              </a:rPr>
              <a:t>. SV=EV-PV</a:t>
            </a:r>
          </a:p>
          <a:p>
            <a:pPr algn="just"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647849"/>
          </a:xfrm>
        </p:spPr>
        <p:txBody>
          <a:bodyPr/>
          <a:lstStyle/>
          <a:p>
            <a:r>
              <a:rPr lang="es-CR" dirty="0" smtClean="0"/>
              <a:t>Conceptos importantes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680520"/>
          </a:xfrm>
        </p:spPr>
        <p:txBody>
          <a:bodyPr/>
          <a:lstStyle/>
          <a:p>
            <a:r>
              <a:rPr lang="es-CR" sz="2800" dirty="0" smtClean="0"/>
              <a:t>Costos variables:</a:t>
            </a:r>
          </a:p>
          <a:p>
            <a:pPr lvl="1"/>
            <a:r>
              <a:rPr lang="es-CR" sz="2400" dirty="0" smtClean="0"/>
              <a:t>Dependen del volumen de producción. (materias primas)</a:t>
            </a:r>
          </a:p>
          <a:p>
            <a:r>
              <a:rPr lang="es-CR" sz="2800" dirty="0" smtClean="0"/>
              <a:t>Costos fijos:</a:t>
            </a:r>
          </a:p>
          <a:p>
            <a:pPr lvl="1"/>
            <a:r>
              <a:rPr lang="es-CR" sz="2400" dirty="0" smtClean="0"/>
              <a:t>No cambian con el volumen de producción. (alquileres)</a:t>
            </a:r>
          </a:p>
          <a:p>
            <a:r>
              <a:rPr lang="es-CR" sz="2800" dirty="0" smtClean="0"/>
              <a:t>Costos directos:</a:t>
            </a:r>
          </a:p>
          <a:p>
            <a:pPr lvl="1"/>
            <a:r>
              <a:rPr lang="es-CR" sz="2400" dirty="0" smtClean="0"/>
              <a:t>Se pueden atribuir directamente al proyecto. (costo de viaje para promoción del producto del proyecto)</a:t>
            </a:r>
          </a:p>
          <a:p>
            <a:r>
              <a:rPr lang="es-CR" sz="2800" dirty="0" smtClean="0"/>
              <a:t>Costos indirectos:</a:t>
            </a:r>
          </a:p>
          <a:p>
            <a:pPr lvl="1"/>
            <a:r>
              <a:rPr lang="es-CR" sz="2400" dirty="0" smtClean="0"/>
              <a:t>Benefician a varios proyectos, no es fácil identificar la porción que corresponde a cada proyecto.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25538"/>
            <a:ext cx="706755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Indice de desempeño del trabajo por completar (TCPI)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s-CR" sz="2800" dirty="0" smtClean="0">
                <a:ea typeface="ＭＳ Ｐゴシック" pitchFamily="34" charset="-128"/>
              </a:rPr>
              <a:t>Esta formula divide el trabajo que falta realizar por el dinero que queda para llevarlo a cabo.</a:t>
            </a:r>
          </a:p>
          <a:p>
            <a:pPr eaLnBrk="1" hangingPunct="1"/>
            <a:r>
              <a:rPr lang="es-CR" sz="2800" dirty="0" smtClean="0">
                <a:ea typeface="ＭＳ Ｐゴシック" pitchFamily="34" charset="-128"/>
              </a:rPr>
              <a:t>Responde a la pregunta: para mantenernos dentro del presupuesto Que tasa debemos alcanzar para el trabajo restante?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38313"/>
          <a:ext cx="8229600" cy="4424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68"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Acrónimo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Término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Interpretación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518199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PV</a:t>
                      </a:r>
                      <a:endParaRPr lang="en-US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Planned Value</a:t>
                      </a:r>
                      <a:r>
                        <a:rPr lang="en-US" sz="1400" baseline="0" noProof="0" smtClean="0"/>
                        <a:t> (Valor planeado)</a:t>
                      </a:r>
                      <a:endParaRPr lang="en-US" sz="1400" noProof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400" dirty="0" smtClean="0"/>
                        <a:t>Al día de hoy cual es el valor estimado del trabajo</a:t>
                      </a:r>
                      <a:r>
                        <a:rPr lang="es-ES_tradnl" sz="1400" baseline="0" dirty="0" smtClean="0"/>
                        <a:t> planificado.</a:t>
                      </a:r>
                      <a:endParaRPr lang="en-US" sz="1400" dirty="0"/>
                    </a:p>
                  </a:txBody>
                  <a:tcPr marT="45723" marB="45723"/>
                </a:tc>
              </a:tr>
              <a:tr h="518199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EV</a:t>
                      </a:r>
                      <a:endParaRPr lang="en-US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Earned Value (Valor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baseline="0" noProof="0" dirty="0" err="1" smtClean="0"/>
                        <a:t>ganado</a:t>
                      </a:r>
                      <a:r>
                        <a:rPr lang="en-US" sz="1400" baseline="0" noProof="0" dirty="0" smtClean="0"/>
                        <a:t>)</a:t>
                      </a:r>
                      <a:endParaRPr lang="en-US" sz="1400" noProof="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400" dirty="0" smtClean="0"/>
                        <a:t>Al</a:t>
                      </a:r>
                      <a:r>
                        <a:rPr lang="es-ES_tradnl" sz="1400" baseline="0" dirty="0" smtClean="0"/>
                        <a:t> día de hoy cual es el valor estimado del trabajo realizado.</a:t>
                      </a:r>
                      <a:endParaRPr lang="en-US" sz="1400" dirty="0"/>
                    </a:p>
                  </a:txBody>
                  <a:tcPr marT="45723" marB="45723"/>
                </a:tc>
              </a:tr>
              <a:tr h="518199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AC</a:t>
                      </a:r>
                      <a:endParaRPr lang="en-US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Actual Cost (Costo Actual) </a:t>
                      </a:r>
                      <a:endParaRPr lang="en-US" sz="1400" noProof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dirty="0" smtClean="0"/>
                        <a:t>Al</a:t>
                      </a:r>
                      <a:r>
                        <a:rPr lang="es-ES_tradnl" sz="1400" baseline="0" dirty="0" smtClean="0"/>
                        <a:t> día de hoy cual es el costo del trabajo realizado.</a:t>
                      </a:r>
                      <a:endParaRPr lang="en-US" sz="1400" dirty="0" smtClean="0"/>
                    </a:p>
                  </a:txBody>
                  <a:tcPr marT="45723" marB="45723"/>
                </a:tc>
              </a:tr>
              <a:tr h="518199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BAC</a:t>
                      </a:r>
                      <a:endParaRPr lang="en-US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Budget at Completion (</a:t>
                      </a:r>
                      <a:r>
                        <a:rPr lang="es-CR" sz="1400" noProof="0" dirty="0" smtClean="0"/>
                        <a:t>Presupuesto</a:t>
                      </a:r>
                      <a:r>
                        <a:rPr lang="en-US" sz="1400" noProof="0" dirty="0" smtClean="0"/>
                        <a:t>)</a:t>
                      </a:r>
                      <a:endParaRPr lang="en-US" sz="1400" noProof="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400" dirty="0" smtClean="0"/>
                        <a:t>Monto presupuestado</a:t>
                      </a:r>
                      <a:r>
                        <a:rPr lang="es-ES_tradnl" sz="1400" baseline="0" dirty="0" smtClean="0"/>
                        <a:t> para todo el proyecto.</a:t>
                      </a:r>
                      <a:endParaRPr lang="en-US" sz="1400" dirty="0"/>
                    </a:p>
                  </a:txBody>
                  <a:tcPr marT="45723" marB="45723"/>
                </a:tc>
              </a:tr>
              <a:tr h="518199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EAC</a:t>
                      </a:r>
                      <a:endParaRPr lang="en-US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Estimate at</a:t>
                      </a:r>
                      <a:r>
                        <a:rPr lang="en-US" sz="1400" baseline="0" noProof="0" dirty="0" smtClean="0"/>
                        <a:t> Completion (</a:t>
                      </a:r>
                      <a:r>
                        <a:rPr lang="es-CR" sz="1400" baseline="0" noProof="0" dirty="0" smtClean="0"/>
                        <a:t>Costo total</a:t>
                      </a:r>
                      <a:r>
                        <a:rPr lang="en-US" sz="1400" baseline="0" noProof="0" dirty="0" smtClean="0"/>
                        <a:t>)</a:t>
                      </a:r>
                      <a:endParaRPr lang="en-US" sz="1400" noProof="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400" dirty="0" smtClean="0"/>
                        <a:t>¿Cuánto</a:t>
                      </a:r>
                      <a:r>
                        <a:rPr lang="es-ES_tradnl" sz="1400" baseline="0" dirty="0" smtClean="0"/>
                        <a:t> costará el proyecto en total considerando lo gastado a la fecha más lo que falta por gastar?</a:t>
                      </a:r>
                      <a:endParaRPr lang="en-US" sz="1400" dirty="0"/>
                    </a:p>
                  </a:txBody>
                  <a:tcPr marT="45723" marB="45723"/>
                </a:tc>
              </a:tr>
              <a:tr h="518199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ETC</a:t>
                      </a:r>
                      <a:endParaRPr lang="en-US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Estimate to Complete </a:t>
                      </a:r>
                      <a:endParaRPr lang="en-US" sz="1400" noProof="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400" dirty="0" smtClean="0"/>
                        <a:t>¿Cuá</a:t>
                      </a:r>
                      <a:r>
                        <a:rPr lang="es-ES_tradnl" sz="1400" baseline="0" dirty="0" smtClean="0"/>
                        <a:t>l es el costo pendiente para terminar el proyecto?</a:t>
                      </a:r>
                      <a:endParaRPr lang="en-US" sz="1400" dirty="0"/>
                    </a:p>
                  </a:txBody>
                  <a:tcPr marT="45723" marB="45723"/>
                </a:tc>
              </a:tr>
              <a:tr h="731575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VAC</a:t>
                      </a:r>
                      <a:endParaRPr lang="en-US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Variance at Completion</a:t>
                      </a:r>
                      <a:endParaRPr lang="en-US" sz="1400" noProof="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400" dirty="0" smtClean="0"/>
                        <a:t>Monto</a:t>
                      </a:r>
                      <a:r>
                        <a:rPr lang="es-ES_tradnl" sz="1400" baseline="0" dirty="0" smtClean="0"/>
                        <a:t> el cual se ha desviado la finalización del proyecto considerando el BAC y el EAC. </a:t>
                      </a:r>
                      <a:endParaRPr lang="en-US" sz="1400" dirty="0"/>
                    </a:p>
                  </a:txBody>
                  <a:tcPr marT="45723" marB="4572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288" y="1052513"/>
          <a:ext cx="8352927" cy="5722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1104122"/>
                <a:gridCol w="4464496"/>
              </a:tblGrid>
              <a:tr h="342539">
                <a:tc>
                  <a:txBody>
                    <a:bodyPr/>
                    <a:lstStyle/>
                    <a:p>
                      <a:r>
                        <a:rPr lang="en-US" sz="1800" noProof="0" dirty="0" err="1" smtClean="0"/>
                        <a:t>Nombre</a:t>
                      </a:r>
                      <a:endParaRPr lang="en-US" sz="1800" noProof="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Formula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Interpretación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1627033">
                <a:tc>
                  <a:txBody>
                    <a:bodyPr/>
                    <a:lstStyle/>
                    <a:p>
                      <a:r>
                        <a:rPr lang="en-US" sz="1800" noProof="0" dirty="0" smtClean="0"/>
                        <a:t>Cost Variance (CV)</a:t>
                      </a:r>
                      <a:endParaRPr lang="en-US" sz="1800" noProof="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EV-AC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800" dirty="0" smtClean="0"/>
                        <a:t>Negativo</a:t>
                      </a:r>
                      <a:r>
                        <a:rPr lang="es-ES_tradnl" sz="1800" baseline="0" dirty="0" smtClean="0"/>
                        <a:t> significa que el avance está sobre lo presupuestado (mal) y positivo significa que el avance está por debajo de  lo presupuestado (bueno). 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1627033">
                <a:tc>
                  <a:txBody>
                    <a:bodyPr/>
                    <a:lstStyle/>
                    <a:p>
                      <a:r>
                        <a:rPr lang="en-US" sz="1800" noProof="0" smtClean="0"/>
                        <a:t>Schedule Variance (SV)</a:t>
                      </a:r>
                      <a:endParaRPr lang="en-US" sz="1800" noProof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EV-PV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800" dirty="0" smtClean="0"/>
                        <a:t>Negativo</a:t>
                      </a:r>
                      <a:r>
                        <a:rPr lang="es-ES_tradnl" sz="1800" baseline="0" dirty="0" smtClean="0"/>
                        <a:t> significa que el avance está por encima sobre lo programado (mal) y positivo significa que el avance está por debajo de lo programado (bueno). 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856337">
                <a:tc>
                  <a:txBody>
                    <a:bodyPr/>
                    <a:lstStyle/>
                    <a:p>
                      <a:r>
                        <a:rPr lang="en-US" sz="1800" noProof="0" smtClean="0"/>
                        <a:t>Cost Performance Index (CPI)</a:t>
                      </a:r>
                      <a:endParaRPr lang="en-US" sz="1800" noProof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EV/AC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800" dirty="0" smtClean="0"/>
                        <a:t>Estamos</a:t>
                      </a:r>
                      <a:r>
                        <a:rPr lang="es-ES_tradnl" sz="1800" baseline="0" dirty="0" smtClean="0"/>
                        <a:t> obteniendo de vuelta $X de cada $1 invertido. Mayor a 1 significa un costo inferior al planeado y menor a 1 significa un costo mayor al planeado.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856337">
                <a:tc>
                  <a:txBody>
                    <a:bodyPr/>
                    <a:lstStyle/>
                    <a:p>
                      <a:r>
                        <a:rPr lang="en-US" sz="1800" noProof="0" dirty="0" smtClean="0"/>
                        <a:t>Schedule Performance</a:t>
                      </a:r>
                      <a:r>
                        <a:rPr lang="en-US" sz="1800" baseline="0" noProof="0" dirty="0" smtClean="0"/>
                        <a:t> Index (SPI)</a:t>
                      </a:r>
                      <a:endParaRPr lang="en-US" sz="1800" noProof="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EV/PV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800" dirty="0" smtClean="0"/>
                        <a:t>Estamos</a:t>
                      </a:r>
                      <a:r>
                        <a:rPr lang="es-ES_tradnl" sz="1800" baseline="0" dirty="0" smtClean="0"/>
                        <a:t> progresando X % con respecto a la planificación vigente. Mayor a 1 significa adelantado, menor a 1 significa atrasado.</a:t>
                      </a:r>
                      <a:endParaRPr lang="en-US" sz="1800" dirty="0"/>
                    </a:p>
                  </a:txBody>
                  <a:tcPr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981075"/>
          <a:ext cx="8712969" cy="5735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968"/>
                <a:gridCol w="3544258"/>
                <a:gridCol w="3322743"/>
              </a:tblGrid>
              <a:tr h="370868"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Nombre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Formula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Interpretación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1097363">
                <a:tc>
                  <a:txBody>
                    <a:bodyPr/>
                    <a:lstStyle/>
                    <a:p>
                      <a:r>
                        <a:rPr lang="en-US" sz="1800" noProof="0" smtClean="0"/>
                        <a:t>Estimate at Completion</a:t>
                      </a:r>
                      <a:r>
                        <a:rPr lang="en-US" sz="1800" baseline="0" noProof="0" smtClean="0"/>
                        <a:t> (EAC)</a:t>
                      </a:r>
                      <a:endParaRPr lang="en-US" sz="1800" noProof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 = BAC / CPI,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mantiene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mismo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CPI hasta el final del 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proyecto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t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 = AC + BAC – EV,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según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desempeño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planificado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 = [AC + (BAC - EV)]/(SPI*CPI),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según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SPI y CPI.</a:t>
                      </a:r>
                    </a:p>
                    <a:p>
                      <a:pPr algn="just" fontAlgn="t"/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800" dirty="0" smtClean="0"/>
                        <a:t>¿Cuánto</a:t>
                      </a:r>
                      <a:r>
                        <a:rPr lang="es-ES_tradnl" sz="1800" baseline="0" dirty="0" smtClean="0"/>
                        <a:t> costará el proyecto en total considerando lo gastado a la fecha más lo que falta por gastar?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1463150">
                <a:tc>
                  <a:txBody>
                    <a:bodyPr/>
                    <a:lstStyle/>
                    <a:p>
                      <a:r>
                        <a:rPr lang="en-US" sz="1800" noProof="0" dirty="0" smtClean="0"/>
                        <a:t>To complete performance Index</a:t>
                      </a:r>
                      <a:endParaRPr lang="en-US" sz="1800" noProof="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smtClean="0"/>
                        <a:t>TCPI = (BAC – EV ) / (BAC – AC), </a:t>
                      </a:r>
                      <a:r>
                        <a:rPr lang="en-US" sz="1600" dirty="0" err="1" smtClean="0"/>
                        <a:t>según</a:t>
                      </a:r>
                      <a:r>
                        <a:rPr lang="en-US" sz="1600" dirty="0" smtClean="0"/>
                        <a:t> BAC</a:t>
                      </a:r>
                    </a:p>
                    <a:p>
                      <a:pPr algn="just"/>
                      <a:r>
                        <a:rPr lang="en-US" sz="1600" dirty="0" smtClean="0"/>
                        <a:t>TCPI = (BAC – EV ) / (EAC – AC), </a:t>
                      </a:r>
                      <a:r>
                        <a:rPr lang="en-US" sz="1600" dirty="0" err="1" smtClean="0"/>
                        <a:t>según</a:t>
                      </a:r>
                      <a:r>
                        <a:rPr lang="en-US" sz="1600" baseline="0" dirty="0" smtClean="0"/>
                        <a:t> EAC</a:t>
                      </a:r>
                      <a:endParaRPr lang="en-US" sz="16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800" dirty="0" smtClean="0"/>
                        <a:t>Para mantenernos dentro del presupuesto BAC o dentro del EAC proyectado, ¿cuál debe ser nuestro índice</a:t>
                      </a:r>
                      <a:r>
                        <a:rPr lang="es-ES_tradnl" sz="1800" baseline="0" dirty="0" smtClean="0"/>
                        <a:t> de desempeño del costo (CPI) del trabajo por completar?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640128">
                <a:tc>
                  <a:txBody>
                    <a:bodyPr/>
                    <a:lstStyle/>
                    <a:p>
                      <a:r>
                        <a:rPr lang="en-US" sz="1800" noProof="0" smtClean="0"/>
                        <a:t>Estimate to complete</a:t>
                      </a:r>
                      <a:endParaRPr lang="en-US" sz="1800" noProof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 = EAC - AC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800" dirty="0" smtClean="0"/>
                        <a:t>¿Cuá</a:t>
                      </a:r>
                      <a:r>
                        <a:rPr lang="es-ES_tradnl" sz="1800" baseline="0" dirty="0" smtClean="0"/>
                        <a:t>l es el costo pendiente para terminar el proyecto?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640128">
                <a:tc>
                  <a:txBody>
                    <a:bodyPr/>
                    <a:lstStyle/>
                    <a:p>
                      <a:r>
                        <a:rPr lang="en-US" sz="1800" noProof="0" dirty="0" smtClean="0"/>
                        <a:t>Variance at completion</a:t>
                      </a:r>
                      <a:endParaRPr lang="en-US" sz="1800" noProof="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 = BAC - EAC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1800" dirty="0" smtClean="0"/>
                        <a:t>Monto</a:t>
                      </a:r>
                      <a:r>
                        <a:rPr lang="es-ES_tradnl" sz="1800" baseline="0" dirty="0" smtClean="0"/>
                        <a:t> el cual se ha desviado la finalización del proyecto considerando el BAC y el EAC. </a:t>
                      </a:r>
                      <a:endParaRPr lang="en-US" sz="1800" dirty="0"/>
                    </a:p>
                  </a:txBody>
                  <a:tcPr marT="45723" marB="4572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Línea Base de los Costos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en-US" dirty="0" smtClean="0">
                <a:ea typeface="ＭＳ Ｐゴシック" pitchFamily="34" charset="-128"/>
              </a:rPr>
              <a:t>Es el </a:t>
            </a:r>
            <a:r>
              <a:rPr lang="en-US" dirty="0" err="1" smtClean="0">
                <a:ea typeface="ＭＳ Ｐゴシック" pitchFamily="34" charset="-128"/>
              </a:rPr>
              <a:t>costo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esperado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para</a:t>
            </a:r>
            <a:r>
              <a:rPr lang="en-US" dirty="0" smtClean="0">
                <a:ea typeface="ＭＳ Ｐゴシック" pitchFamily="34" charset="-128"/>
              </a:rPr>
              <a:t> el </a:t>
            </a:r>
            <a:r>
              <a:rPr lang="en-US" dirty="0" err="1" smtClean="0">
                <a:ea typeface="ＭＳ Ｐゴシック" pitchFamily="34" charset="-128"/>
              </a:rPr>
              <a:t>proyecto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err="1" smtClean="0">
                <a:ea typeface="ＭＳ Ｐゴシック" pitchFamily="34" charset="-128"/>
              </a:rPr>
              <a:t>producido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durante</a:t>
            </a:r>
            <a:r>
              <a:rPr lang="en-US" dirty="0" smtClean="0">
                <a:ea typeface="ＭＳ Ｐゴシック" pitchFamily="34" charset="-128"/>
              </a:rPr>
              <a:t> el </a:t>
            </a:r>
            <a:r>
              <a:rPr lang="en-US" dirty="0" err="1" smtClean="0">
                <a:ea typeface="ＭＳ Ｐゴシック" pitchFamily="34" charset="-128"/>
              </a:rPr>
              <a:t>proceso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presupuestación</a:t>
            </a:r>
            <a:r>
              <a:rPr lang="en-US" dirty="0" smtClean="0">
                <a:ea typeface="ＭＳ Ｐゴシック" pitchFamily="34" charset="-128"/>
              </a:rPr>
              <a:t> de </a:t>
            </a:r>
            <a:r>
              <a:rPr lang="en-US" dirty="0" err="1" smtClean="0">
                <a:ea typeface="ＭＳ Ｐゴシック" pitchFamily="34" charset="-128"/>
              </a:rPr>
              <a:t>costos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Presupuesto de costos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ea typeface="ＭＳ Ｐゴシック" pitchFamily="34" charset="-128"/>
              </a:rPr>
              <a:t>Es el estimado aprobado para el proyecto o cualquiera de los componentes de la EDT o cualquier actividad del cronograma.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25538"/>
            <a:ext cx="7354887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Línea Base de Medición del Desempeño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ea typeface="ＭＳ Ｐゴシック" pitchFamily="34" charset="-128"/>
              </a:rPr>
              <a:t>Es el término utilizado para identificar de forma colectiva la línea base del plan de dirección, línea base de cronograma y de costo.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¿Preguntas?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¿En que parte del proceso de gestión de costos es utilizado el valor ganado?</a:t>
            </a:r>
          </a:p>
          <a:p>
            <a:pPr lvl="1" algn="just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A. Análisis de medición del desempeño y gestión de las variaciones.</a:t>
            </a:r>
          </a:p>
          <a:p>
            <a:pPr lvl="1" algn="just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B. Proyecciones y revisiones del desempeño del proyecto.</a:t>
            </a:r>
          </a:p>
          <a:p>
            <a:pPr lvl="1" algn="just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C. Crear la línea base del costo y sistema de control de.</a:t>
            </a:r>
          </a:p>
          <a:p>
            <a:pPr lvl="1" algn="just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D. Análisis de reserva y agregación de costos.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3000" smtClean="0">
                <a:ea typeface="ＭＳ Ｐゴシック" pitchFamily="34" charset="-128"/>
              </a:rPr>
              <a:t>Ud está dando seguimiento a su proyecto utilizando AVG y encuentra que está retrasado pero gastando menos de lo presupuestado. Sus variaciones muestran SV=-$50 millones, CV=$100 millones, y su AC es $500 millones. ¿Cuál es el PV?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A. $650 millones.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B. -$100 millones.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C. $550 millones.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D. $450 millones.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647849"/>
          </a:xfrm>
        </p:spPr>
        <p:txBody>
          <a:bodyPr/>
          <a:lstStyle/>
          <a:p>
            <a:r>
              <a:rPr lang="es-CR" dirty="0" smtClean="0"/>
              <a:t>Conceptos importantes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1893"/>
          </a:xfrm>
        </p:spPr>
        <p:txBody>
          <a:bodyPr/>
          <a:lstStyle/>
          <a:p>
            <a:r>
              <a:rPr lang="es-CR" sz="2800" dirty="0" smtClean="0"/>
              <a:t>Costo de oportunidad:</a:t>
            </a:r>
          </a:p>
          <a:p>
            <a:pPr lvl="1"/>
            <a:r>
              <a:rPr lang="es-CR" sz="2400" dirty="0" smtClean="0"/>
              <a:t>El costo de oportunidad de utilizar o no un recurso o verificar diferentes alternativas. </a:t>
            </a:r>
          </a:p>
          <a:p>
            <a:r>
              <a:rPr lang="es-CR" sz="2800" dirty="0" smtClean="0"/>
              <a:t>Costos hundidos o enterrados:</a:t>
            </a:r>
          </a:p>
          <a:p>
            <a:pPr lvl="1"/>
            <a:r>
              <a:rPr lang="es-CR" sz="2400" dirty="0" smtClean="0"/>
              <a:t>Costos que ya fueron devengados y NO cambiaran con la decisión de continuar o no con el proyecto</a:t>
            </a:r>
          </a:p>
          <a:p>
            <a:r>
              <a:rPr lang="es-CR" sz="2800" dirty="0" smtClean="0"/>
              <a:t>Capital de trabajo:</a:t>
            </a:r>
          </a:p>
          <a:p>
            <a:pPr lvl="1"/>
            <a:r>
              <a:rPr lang="es-CR" sz="2400" dirty="0" smtClean="0"/>
              <a:t>Monto necesario para cubrir los gastos operativos del proyecto hasta que inicien los ingresos.</a:t>
            </a:r>
          </a:p>
          <a:p>
            <a:pPr lvl="1"/>
            <a:endParaRPr lang="es-CR" sz="24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en-US" smtClean="0">
                <a:ea typeface="ＭＳ Ｐゴシック" pitchFamily="34" charset="-128"/>
              </a:rPr>
              <a:t>Todos los siguientes son componentes de la gestión de costos excepto:</a:t>
            </a:r>
          </a:p>
          <a:p>
            <a:pPr lvl="1" algn="just"/>
            <a:r>
              <a:rPr lang="en-US" smtClean="0">
                <a:ea typeface="ＭＳ Ｐゴシック" pitchFamily="34" charset="-128"/>
              </a:rPr>
              <a:t>A. Análisis de propuestas de vendedores.</a:t>
            </a:r>
          </a:p>
          <a:p>
            <a:pPr lvl="1" algn="just"/>
            <a:r>
              <a:rPr lang="en-US" smtClean="0">
                <a:ea typeface="ＭＳ Ｐゴシック" pitchFamily="34" charset="-128"/>
              </a:rPr>
              <a:t>B. Estimación análoga.</a:t>
            </a:r>
          </a:p>
          <a:p>
            <a:pPr lvl="1" algn="just"/>
            <a:r>
              <a:rPr lang="en-US" smtClean="0">
                <a:ea typeface="ＭＳ Ｐゴシック" pitchFamily="34" charset="-128"/>
              </a:rPr>
              <a:t>C. Gestión del valor ganado.</a:t>
            </a:r>
          </a:p>
          <a:p>
            <a:pPr lvl="1" algn="just"/>
            <a:r>
              <a:rPr lang="en-US" smtClean="0">
                <a:ea typeface="ＭＳ Ｐゴシック" pitchFamily="34" charset="-128"/>
              </a:rPr>
              <a:t>D. Estimar los recursos de las actividades.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70000"/>
              </a:lnSpc>
            </a:pPr>
            <a:r>
              <a:rPr lang="en-US" sz="2800" smtClean="0">
                <a:ea typeface="ＭＳ Ｐゴシック" pitchFamily="34" charset="-128"/>
              </a:rPr>
              <a:t>Su asistente de dirección de proyectos hace el análisis mensual de AVG, pero se enferma antes de completarlo. Ella le ha dado la siguiente información: CPI=1.10; AC=$800 millones; PV=$890 millones.  ¿Cómo va el proyecto?</a:t>
            </a:r>
          </a:p>
          <a:p>
            <a:pPr lvl="1" algn="just" eaLnBrk="1" hangingPunct="1">
              <a:lnSpc>
                <a:spcPct val="70000"/>
              </a:lnSpc>
            </a:pPr>
            <a:r>
              <a:rPr lang="en-US" sz="2400" smtClean="0">
                <a:ea typeface="ＭＳ Ｐゴシック" pitchFamily="34" charset="-128"/>
              </a:rPr>
              <a:t>A. El cronograma está atrasado 10 días.</a:t>
            </a:r>
          </a:p>
          <a:p>
            <a:pPr lvl="1" algn="just" eaLnBrk="1" hangingPunct="1">
              <a:lnSpc>
                <a:spcPct val="70000"/>
              </a:lnSpc>
            </a:pPr>
            <a:r>
              <a:rPr lang="en-US" sz="2400" smtClean="0">
                <a:ea typeface="ＭＳ Ｐゴシック" pitchFamily="34" charset="-128"/>
              </a:rPr>
              <a:t>B. Ambos el cronograma y presupuesto van mejor de lo planeado.</a:t>
            </a:r>
          </a:p>
          <a:p>
            <a:pPr lvl="1" algn="just" eaLnBrk="1" hangingPunct="1">
              <a:lnSpc>
                <a:spcPct val="70000"/>
              </a:lnSpc>
            </a:pPr>
            <a:r>
              <a:rPr lang="en-US" sz="2400" smtClean="0">
                <a:ea typeface="ＭＳ Ｐゴシック" pitchFamily="34" charset="-128"/>
              </a:rPr>
              <a:t>C. Hay suficiente dinero para apoyar una salida del sitio del proyecto para el equipo.</a:t>
            </a:r>
          </a:p>
          <a:p>
            <a:pPr lvl="1" algn="just" eaLnBrk="1" hangingPunct="1">
              <a:lnSpc>
                <a:spcPct val="70000"/>
              </a:lnSpc>
            </a:pPr>
            <a:r>
              <a:rPr lang="en-US" sz="2400" smtClean="0">
                <a:ea typeface="ＭＳ Ｐゴシック" pitchFamily="34" charset="-128"/>
              </a:rPr>
              <a:t>D. Ud no tiene preocupaciones importantes relacionadas ni con el cronograma ni con el presupuesto.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3000" smtClean="0">
                <a:ea typeface="ＭＳ Ｐゴシック" pitchFamily="34" charset="-128"/>
              </a:rPr>
              <a:t>Ud está dando seguimiento a su proyecto utilizando AVG y encuentra que está atrasado pero bajo presupuesto. Sus variaciones muestran SV=-$50 millones, CV=$100 millones, y su AC es $500 millones. ¿Cuál es su CPI?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A. 1.20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B. 0.92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C. 1.08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D. 1.00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3000" smtClean="0">
                <a:ea typeface="ＭＳ Ｐゴシック" pitchFamily="34" charset="-128"/>
              </a:rPr>
              <a:t>Ud está dando seguimiento a su proyecto utilizando AVG y encuentra que está atrasado pero bajo presupuesto. Sus variaciones muestran SV=-$50 millones, CV=$100 millones, y su AC es $500 millones. ¿Cuál es su SPI?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A. 1.20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B. 0.92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C. 1.08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>
                <a:ea typeface="ＭＳ Ｐゴシック" pitchFamily="34" charset="-128"/>
              </a:rPr>
              <a:t>D. 1.00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dirty="0" err="1" smtClean="0">
                <a:ea typeface="ＭＳ Ｐゴシック" pitchFamily="34" charset="-128"/>
              </a:rPr>
              <a:t>Una</a:t>
            </a:r>
            <a:r>
              <a:rPr lang="en-US" dirty="0" smtClean="0">
                <a:ea typeface="ＭＳ Ｐゴシック" pitchFamily="34" charset="-128"/>
              </a:rPr>
              <a:t> forma de </a:t>
            </a:r>
            <a:r>
              <a:rPr lang="en-US" dirty="0" err="1" smtClean="0">
                <a:ea typeface="ＭＳ Ｐゴシック" pitchFamily="34" charset="-128"/>
              </a:rPr>
              <a:t>calcular</a:t>
            </a:r>
            <a:r>
              <a:rPr lang="en-US" dirty="0" smtClean="0">
                <a:ea typeface="ＭＳ Ｐゴシック" pitchFamily="34" charset="-128"/>
              </a:rPr>
              <a:t> la </a:t>
            </a:r>
            <a:r>
              <a:rPr lang="en-US" dirty="0" err="1" smtClean="0">
                <a:ea typeface="ＭＳ Ｐゴシック" pitchFamily="34" charset="-128"/>
              </a:rPr>
              <a:t>Estimación</a:t>
            </a:r>
            <a:r>
              <a:rPr lang="en-US" dirty="0" smtClean="0">
                <a:ea typeface="ＭＳ Ｐゴシック" pitchFamily="34" charset="-128"/>
              </a:rPr>
              <a:t> a la </a:t>
            </a:r>
            <a:r>
              <a:rPr lang="en-US" dirty="0" err="1" smtClean="0">
                <a:ea typeface="ＭＳ Ｐゴシック" pitchFamily="34" charset="-128"/>
              </a:rPr>
              <a:t>Conclusión</a:t>
            </a:r>
            <a:r>
              <a:rPr lang="en-US" dirty="0" smtClean="0">
                <a:ea typeface="ＭＳ Ｐゴシック" pitchFamily="34" charset="-128"/>
              </a:rPr>
              <a:t> (EAC) </a:t>
            </a:r>
            <a:r>
              <a:rPr lang="en-US" dirty="0" err="1" smtClean="0">
                <a:ea typeface="ＭＳ Ｐゴシック" pitchFamily="34" charset="-128"/>
              </a:rPr>
              <a:t>es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tomar</a:t>
            </a:r>
            <a:r>
              <a:rPr lang="en-US" dirty="0" smtClean="0">
                <a:ea typeface="ＭＳ Ｐゴシック" pitchFamily="34" charset="-128"/>
              </a:rPr>
              <a:t> el </a:t>
            </a:r>
            <a:r>
              <a:rPr lang="en-US" dirty="0" err="1" smtClean="0">
                <a:ea typeface="ＭＳ Ｐゴシック" pitchFamily="34" charset="-128"/>
              </a:rPr>
              <a:t>Presupuesto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Hasta</a:t>
            </a:r>
            <a:r>
              <a:rPr lang="en-US" dirty="0" smtClean="0">
                <a:ea typeface="ＭＳ Ｐゴシック" pitchFamily="34" charset="-128"/>
              </a:rPr>
              <a:t> la </a:t>
            </a:r>
            <a:r>
              <a:rPr lang="en-US" dirty="0" err="1" smtClean="0">
                <a:ea typeface="ＭＳ Ｐゴシック" pitchFamily="34" charset="-128"/>
              </a:rPr>
              <a:t>Conclusión</a:t>
            </a:r>
            <a:r>
              <a:rPr lang="en-US" dirty="0" smtClean="0">
                <a:ea typeface="ＭＳ Ｐゴシック" pitchFamily="34" charset="-128"/>
              </a:rPr>
              <a:t> (BAC) y: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A. </a:t>
            </a:r>
            <a:r>
              <a:rPr lang="en-US" dirty="0" err="1" smtClean="0">
                <a:ea typeface="ＭＳ Ｐゴシック" pitchFamily="34" charset="-128"/>
              </a:rPr>
              <a:t>Dividirlo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por</a:t>
            </a:r>
            <a:r>
              <a:rPr lang="en-US" dirty="0" smtClean="0">
                <a:ea typeface="ＭＳ Ｐゴシック" pitchFamily="34" charset="-128"/>
              </a:rPr>
              <a:t> el SPI.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B. </a:t>
            </a:r>
            <a:r>
              <a:rPr lang="en-US" dirty="0" err="1" smtClean="0">
                <a:ea typeface="ＭＳ Ｐゴシック" pitchFamily="34" charset="-128"/>
              </a:rPr>
              <a:t>Multiplicarlo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por</a:t>
            </a:r>
            <a:r>
              <a:rPr lang="en-US" dirty="0" smtClean="0">
                <a:ea typeface="ＭＳ Ｐゴシック" pitchFamily="34" charset="-128"/>
              </a:rPr>
              <a:t> el SPI.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C. </a:t>
            </a:r>
            <a:r>
              <a:rPr lang="en-US" dirty="0" err="1" smtClean="0">
                <a:ea typeface="ＭＳ Ｐゴシック" pitchFamily="34" charset="-128"/>
              </a:rPr>
              <a:t>Multiplicarlo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por</a:t>
            </a:r>
            <a:r>
              <a:rPr lang="en-US" dirty="0" smtClean="0">
                <a:ea typeface="ＭＳ Ｐゴシック" pitchFamily="34" charset="-128"/>
              </a:rPr>
              <a:t> el CPI.</a:t>
            </a:r>
          </a:p>
          <a:p>
            <a:pPr lvl="1" eaLnBrk="1" hangingPunct="1"/>
            <a:r>
              <a:rPr lang="en-US" dirty="0" smtClean="0">
                <a:ea typeface="ＭＳ Ｐゴシック" pitchFamily="34" charset="-128"/>
              </a:rPr>
              <a:t>D. </a:t>
            </a:r>
            <a:r>
              <a:rPr lang="en-US" dirty="0" err="1" smtClean="0">
                <a:ea typeface="ＭＳ Ｐゴシック" pitchFamily="34" charset="-128"/>
              </a:rPr>
              <a:t>Dividirlo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por</a:t>
            </a:r>
            <a:r>
              <a:rPr lang="en-US" dirty="0" smtClean="0">
                <a:ea typeface="ＭＳ Ｐゴシック" pitchFamily="34" charset="-128"/>
              </a:rPr>
              <a:t> el CPI.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ea typeface="ＭＳ Ｐゴシック" pitchFamily="34" charset="-128"/>
              </a:rPr>
              <a:t>La Estimación a la Conclusión (EAC) es una evaluación periódica de :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A. El costo del trabajo completado.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B. El valor del trabajo realizado.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C. El costo total anticipado a la finalización del proyecto.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D. Cuanto costará finalizar el trabajo.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El cálculo de la Estimación Hasta la Conclusión (ETC) es hecho durante: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A. El grupo de procesos de planificación.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B. El grupo de procesos de inicio.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C. El grupo de procesos de ejecución.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D. El grupo de procesos de seguimeinto y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3000" smtClean="0">
                <a:ea typeface="ＭＳ Ｐゴシック" pitchFamily="34" charset="-128"/>
              </a:rPr>
              <a:t>Ud sabe que su BAC=500, PV=325, AC=275, CPI=0.9, and EV=250, y ud está utilizando costos reales a la fecha y asumiendo el </a:t>
            </a:r>
            <a:r>
              <a:rPr lang="en-US" sz="2800" smtClean="0">
                <a:ea typeface="ＭＳ Ｐゴシック" pitchFamily="34" charset="-128"/>
              </a:rPr>
              <a:t>EAC</a:t>
            </a:r>
            <a:r>
              <a:rPr lang="en-US" sz="3000" smtClean="0">
                <a:ea typeface="ＭＳ Ｐゴシック" pitchFamily="34" charset="-128"/>
              </a:rPr>
              <a:t> utiliza la razón presupuestada.  ¿La variación a la finalización (VAC) le dice a usted cuál de los siguientes?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>
                <a:ea typeface="ＭＳ Ｐゴシック" pitchFamily="34" charset="-128"/>
              </a:rPr>
              <a:t>A. 25.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>
                <a:ea typeface="ＭＳ Ｐゴシック" pitchFamily="34" charset="-128"/>
              </a:rPr>
              <a:t>B. -52.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>
                <a:ea typeface="ＭＳ Ｐゴシック" pitchFamily="34" charset="-128"/>
              </a:rPr>
              <a:t>C. 52.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>
                <a:ea typeface="ＭＳ Ｐゴシック" pitchFamily="34" charset="-128"/>
              </a:rPr>
              <a:t>D. -25.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Un equipo de proyecto presupuestó US $3,000 por el trabajo realizado y ha gastado US $4,000 a la fecha. Si ellos presupuestaron US $5,000 por el trabajo programado, cuál es la variación de costo (CV)?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A. -$1,000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B. $2,000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C. $1,000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ea typeface="ＭＳ Ｐゴシック" pitchFamily="34" charset="-128"/>
              </a:rPr>
              <a:t>D. -$2,000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sz="3000" smtClean="0">
                <a:ea typeface="ＭＳ Ｐゴシック" pitchFamily="34" charset="-128"/>
              </a:rPr>
              <a:t>Mientras revisa el desempeño del proyecto, el director de proyecto determina que el SV=-500.  ¿Qué es lo mejor que puede hacer?</a:t>
            </a:r>
          </a:p>
          <a:p>
            <a:pPr lvl="1" algn="just" eaLnBrk="1" hangingPunct="1"/>
            <a:r>
              <a:rPr lang="en-US" sz="2600" smtClean="0">
                <a:ea typeface="ＭＳ Ｐゴシック" pitchFamily="34" charset="-128"/>
              </a:rPr>
              <a:t>A. Avisarle al patrocinador.</a:t>
            </a:r>
          </a:p>
          <a:p>
            <a:pPr lvl="1" algn="just" eaLnBrk="1" hangingPunct="1"/>
            <a:r>
              <a:rPr lang="en-US" sz="2600" smtClean="0">
                <a:ea typeface="ＭＳ Ｐゴシック" pitchFamily="34" charset="-128"/>
              </a:rPr>
              <a:t>B. Determinar la variación de costo.</a:t>
            </a:r>
          </a:p>
          <a:p>
            <a:pPr lvl="1" algn="just" eaLnBrk="1" hangingPunct="1"/>
            <a:r>
              <a:rPr lang="en-US" sz="2600" smtClean="0">
                <a:ea typeface="ＭＳ Ｐゴシック" pitchFamily="34" charset="-128"/>
              </a:rPr>
              <a:t>C. Buscar actividades que puedan hacerce en paralelo.</a:t>
            </a:r>
          </a:p>
          <a:p>
            <a:pPr lvl="1" algn="just" eaLnBrk="1" hangingPunct="1"/>
            <a:r>
              <a:rPr lang="en-US" sz="2600" smtClean="0">
                <a:ea typeface="ＭＳ Ｐゴシック" pitchFamily="34" charset="-128"/>
              </a:rPr>
              <a:t>D. Mover recursos del proyecto a uno que no esté fallando.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647849"/>
          </a:xfrm>
        </p:spPr>
        <p:txBody>
          <a:bodyPr/>
          <a:lstStyle/>
          <a:p>
            <a:r>
              <a:rPr lang="es-CR" dirty="0" smtClean="0"/>
              <a:t>Conceptos importantes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1893"/>
          </a:xfrm>
        </p:spPr>
        <p:txBody>
          <a:bodyPr/>
          <a:lstStyle/>
          <a:p>
            <a:r>
              <a:rPr lang="es-CR" sz="2800" dirty="0" smtClean="0"/>
              <a:t>Depreciación contable:</a:t>
            </a:r>
          </a:p>
          <a:p>
            <a:pPr lvl="1"/>
            <a:r>
              <a:rPr lang="es-CR" sz="2400" dirty="0" smtClean="0"/>
              <a:t>Disminución del valor en libros de un activo.</a:t>
            </a:r>
          </a:p>
          <a:p>
            <a:pPr lvl="1"/>
            <a:r>
              <a:rPr lang="es-CR" sz="2400" dirty="0" smtClean="0"/>
              <a:t>Depreciación lineal</a:t>
            </a:r>
          </a:p>
          <a:p>
            <a:pPr lvl="2"/>
            <a:r>
              <a:rPr lang="es-CR" sz="2000" dirty="0" smtClean="0"/>
              <a:t>Deprecia el mismo monto cada año.</a:t>
            </a:r>
          </a:p>
          <a:p>
            <a:pPr lvl="1"/>
            <a:r>
              <a:rPr lang="es-CR" sz="2400" dirty="0" smtClean="0"/>
              <a:t>Depreciación acelerada</a:t>
            </a:r>
          </a:p>
          <a:p>
            <a:pPr lvl="2"/>
            <a:r>
              <a:rPr lang="es-CR" sz="2000" dirty="0" smtClean="0"/>
              <a:t>La depreciación es de valor mayor en los primeros años</a:t>
            </a:r>
          </a:p>
          <a:p>
            <a:r>
              <a:rPr lang="es-CR" sz="2800" dirty="0" smtClean="0"/>
              <a:t>Depreciación económica:</a:t>
            </a:r>
          </a:p>
          <a:p>
            <a:pPr lvl="1"/>
            <a:r>
              <a:rPr lang="es-CR" sz="2400" dirty="0" smtClean="0"/>
              <a:t>Variación del valor real del activo.</a:t>
            </a:r>
          </a:p>
          <a:p>
            <a:r>
              <a:rPr lang="es-CR" sz="2800" dirty="0" smtClean="0"/>
              <a:t>Ley de rendimientos decrecientes:</a:t>
            </a:r>
          </a:p>
          <a:p>
            <a:pPr lvl="1"/>
            <a:r>
              <a:rPr lang="es-CR" sz="2400" dirty="0" smtClean="0"/>
              <a:t>Al incrementar la utilización de recursos, la producción crece a tasa decreciente.</a:t>
            </a:r>
            <a:endParaRPr lang="es-CR" sz="24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800" smtClean="0">
                <a:ea typeface="ＭＳ Ｐゴシック" pitchFamily="34" charset="-128"/>
              </a:rPr>
              <a:t>El TCPI es calculado: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A. Sustrayendo el costo real a la fecha del estimado a la finalización.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B. Dividiendo el costo presupuestado del trabajo remanente por la diferencia entre el estimado a la finalización y los costos reales a la fecha.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C. Multiplicando el estimado a la finalización por el indice de desempeño de costos acumulativo.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34" charset="-128"/>
              </a:rPr>
              <a:t>D. Adicionando el estimado a la finalización a los costos reales a la fecha y multiplicando por el indice de desempeño de costos acumulativo.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ea typeface="ＭＳ Ｐゴシック" pitchFamily="34" charset="-128"/>
              </a:rPr>
              <a:t>La diferencia entre la línea base de los costos y el presupuesto de costos puede ser mejor descrita como: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A. La reserva de gestión.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B. La reserva de contingencia.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C. El estimado de costos del proyecto.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D. La cuenta de costos.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El director de proyecto está asignando estimados de costo para establecer una línea base para medir el desempeño del proyecto. ¿Cuál proceso es este?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A. Gestión de costos.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B. Estimar costos.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C. Determinar el presupuesto de costos.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34" charset="-128"/>
              </a:rPr>
              <a:t>D. Controlar costos.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Pregunta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smtClean="0">
                <a:ea typeface="ＭＳ Ｐゴシック" pitchFamily="34" charset="-128"/>
              </a:rPr>
              <a:t>¿Todos los siguientes son partes del grupo de procesos de inicio del proyecto excepto?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A. Desarrollar criterios de aceptación de producto.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B. Determinar los límites del proyecto.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C. Desarrollar los objetivos del proyecto.</a:t>
            </a:r>
          </a:p>
          <a:p>
            <a:pPr lvl="1" algn="just" eaLnBrk="1" hangingPunct="1"/>
            <a:r>
              <a:rPr lang="en-US" smtClean="0">
                <a:ea typeface="ＭＳ Ｐゴシック" pitchFamily="34" charset="-128"/>
              </a:rPr>
              <a:t>D. Desarrollar líneas base de medición del desempeño.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431825"/>
          </a:xfrm>
        </p:spPr>
        <p:txBody>
          <a:bodyPr/>
          <a:lstStyle/>
          <a:p>
            <a:r>
              <a:rPr lang="es-CR" dirty="0" smtClean="0"/>
              <a:t>Planificar los costos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5909"/>
          </a:xfrm>
        </p:spPr>
        <p:txBody>
          <a:bodyPr/>
          <a:lstStyle/>
          <a:p>
            <a:r>
              <a:rPr lang="es-CR" sz="2800" dirty="0" smtClean="0"/>
              <a:t>Proceso para establecer políticas y procedimientos para planificar y gestionar los costos del proyecto. </a:t>
            </a:r>
          </a:p>
          <a:p>
            <a:r>
              <a:rPr lang="es-CR" b="1" dirty="0" smtClean="0"/>
              <a:t>Entradas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Plan del proyecto</a:t>
            </a:r>
          </a:p>
          <a:p>
            <a:pPr lvl="2"/>
            <a:r>
              <a:rPr lang="es-CR" dirty="0" smtClean="0"/>
              <a:t>Línea base del alcance</a:t>
            </a:r>
          </a:p>
          <a:p>
            <a:pPr lvl="2"/>
            <a:r>
              <a:rPr lang="es-CR" dirty="0" smtClean="0"/>
              <a:t>Línea base del cronograma</a:t>
            </a:r>
          </a:p>
          <a:p>
            <a:pPr lvl="2"/>
            <a:r>
              <a:rPr lang="es-CR" dirty="0" smtClean="0"/>
              <a:t>otros</a:t>
            </a:r>
          </a:p>
          <a:p>
            <a:pPr lvl="1"/>
            <a:r>
              <a:rPr lang="es-CR" dirty="0" smtClean="0"/>
              <a:t>Acta del constitución del proyecto</a:t>
            </a:r>
          </a:p>
          <a:p>
            <a:pPr lvl="1"/>
            <a:r>
              <a:rPr lang="es-CR" dirty="0" smtClean="0"/>
              <a:t>Factores ambientales y activos de la organización</a:t>
            </a:r>
            <a:endParaRPr lang="es-C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431825"/>
          </a:xfrm>
        </p:spPr>
        <p:txBody>
          <a:bodyPr/>
          <a:lstStyle/>
          <a:p>
            <a:r>
              <a:rPr lang="es-CR" dirty="0" smtClean="0"/>
              <a:t>Planificar los costos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5909"/>
          </a:xfrm>
        </p:spPr>
        <p:txBody>
          <a:bodyPr/>
          <a:lstStyle/>
          <a:p>
            <a:r>
              <a:rPr lang="es-CR" b="1" dirty="0" smtClean="0"/>
              <a:t>Herramientas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Juicio de expertos</a:t>
            </a:r>
          </a:p>
          <a:p>
            <a:pPr lvl="1"/>
            <a:r>
              <a:rPr lang="es-CR" dirty="0" smtClean="0"/>
              <a:t>Técnicas analíticas</a:t>
            </a:r>
          </a:p>
          <a:p>
            <a:pPr lvl="2"/>
            <a:r>
              <a:rPr lang="es-CR" dirty="0" smtClean="0"/>
              <a:t>Selección de estrategias para la financiación del proyecto. (auto- financiación, a través de acciones, etc.)</a:t>
            </a:r>
          </a:p>
          <a:p>
            <a:pPr lvl="1"/>
            <a:r>
              <a:rPr lang="es-CR" dirty="0" smtClean="0"/>
              <a:t>Reuniones </a:t>
            </a:r>
            <a:endParaRPr lang="es-C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431825"/>
          </a:xfrm>
        </p:spPr>
        <p:txBody>
          <a:bodyPr/>
          <a:lstStyle/>
          <a:p>
            <a:r>
              <a:rPr lang="es-CR" dirty="0" smtClean="0"/>
              <a:t>Planificar los costos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5909"/>
          </a:xfrm>
        </p:spPr>
        <p:txBody>
          <a:bodyPr/>
          <a:lstStyle/>
          <a:p>
            <a:r>
              <a:rPr lang="es-CR" b="1" dirty="0" smtClean="0"/>
              <a:t>Salidas</a:t>
            </a:r>
            <a:r>
              <a:rPr lang="es-CR" dirty="0" smtClean="0"/>
              <a:t>:</a:t>
            </a:r>
          </a:p>
          <a:p>
            <a:pPr lvl="1"/>
            <a:r>
              <a:rPr lang="es-CR" dirty="0" smtClean="0"/>
              <a:t>Plan de gestión de costos</a:t>
            </a:r>
          </a:p>
          <a:p>
            <a:pPr lvl="2"/>
            <a:r>
              <a:rPr lang="es-CR" dirty="0" smtClean="0"/>
              <a:t>Unidades de medida (horas, días, litros, etc.)</a:t>
            </a:r>
          </a:p>
          <a:p>
            <a:pPr lvl="2"/>
            <a:r>
              <a:rPr lang="es-CR" dirty="0" smtClean="0"/>
              <a:t>Niveles de precisión (grado de redondeo)</a:t>
            </a:r>
          </a:p>
          <a:p>
            <a:pPr lvl="2"/>
            <a:r>
              <a:rPr lang="es-CR" dirty="0" smtClean="0"/>
              <a:t>Niveles de exactitud (rango aceptable +-10%)</a:t>
            </a:r>
          </a:p>
          <a:p>
            <a:pPr lvl="2"/>
            <a:r>
              <a:rPr lang="es-CR" dirty="0" smtClean="0"/>
              <a:t>Umbrales de control </a:t>
            </a:r>
          </a:p>
          <a:p>
            <a:pPr lvl="2"/>
            <a:r>
              <a:rPr lang="es-CR" dirty="0" smtClean="0"/>
              <a:t>Reglas de medición de desempeño (valor ganado)</a:t>
            </a:r>
          </a:p>
          <a:p>
            <a:pPr lvl="2"/>
            <a:r>
              <a:rPr lang="es-CR" dirty="0" smtClean="0"/>
              <a:t>Formatos de informes</a:t>
            </a:r>
          </a:p>
          <a:p>
            <a:pPr lvl="2"/>
            <a:r>
              <a:rPr lang="es-CR" dirty="0" smtClean="0"/>
              <a:t>Otros. </a:t>
            </a:r>
            <a:endParaRPr lang="es-C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</TotalTime>
  <Words>3043</Words>
  <Application>Microsoft Office PowerPoint</Application>
  <PresentationFormat>Presentación en pantalla (4:3)</PresentationFormat>
  <Paragraphs>368</Paragraphs>
  <Slides>63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63</vt:i4>
      </vt:variant>
    </vt:vector>
  </HeadingPairs>
  <TitlesOfParts>
    <vt:vector size="64" baseType="lpstr">
      <vt:lpstr>Tema de Office</vt:lpstr>
      <vt:lpstr>Curso Preparación para el Examen de Grado   Gestión del Costo</vt:lpstr>
      <vt:lpstr>Proceso de Gestión de Costo</vt:lpstr>
      <vt:lpstr>Procesos de la gestión del costo</vt:lpstr>
      <vt:lpstr>Conceptos importantes</vt:lpstr>
      <vt:lpstr>Conceptos importantes</vt:lpstr>
      <vt:lpstr>Conceptos importantes</vt:lpstr>
      <vt:lpstr>Planificar los costos </vt:lpstr>
      <vt:lpstr>Planificar los costos </vt:lpstr>
      <vt:lpstr>Planificar los costos </vt:lpstr>
      <vt:lpstr>Estimar los costos</vt:lpstr>
      <vt:lpstr>Estimar los costos</vt:lpstr>
      <vt:lpstr> Determinar el Presupuesto Mediante Suma de Costos   </vt:lpstr>
      <vt:lpstr>Diapositiva 13</vt:lpstr>
      <vt:lpstr>Costo de la Calidad</vt:lpstr>
      <vt:lpstr>Estimar los costos</vt:lpstr>
      <vt:lpstr>Determinar el presupuesto</vt:lpstr>
      <vt:lpstr>Determinar el presupuesto</vt:lpstr>
      <vt:lpstr>Determinar el presupuesto</vt:lpstr>
      <vt:lpstr>Determinar el presupuesto</vt:lpstr>
      <vt:lpstr>Determinar el presupuesto</vt:lpstr>
      <vt:lpstr>Diapositiva 21</vt:lpstr>
      <vt:lpstr>Determinar el presupuesto</vt:lpstr>
      <vt:lpstr>Controlar los costos</vt:lpstr>
      <vt:lpstr>Controlar los costos</vt:lpstr>
      <vt:lpstr>Controlar los costos</vt:lpstr>
      <vt:lpstr>Controlar los costos</vt:lpstr>
      <vt:lpstr>Controlar los costos</vt:lpstr>
      <vt:lpstr>Gestión del Valor Ganado</vt:lpstr>
      <vt:lpstr>Valor Planeado (PV)</vt:lpstr>
      <vt:lpstr>Valor Ganado (EV)</vt:lpstr>
      <vt:lpstr>Costo Real (AC)</vt:lpstr>
      <vt:lpstr>Indice de Desempeño de Costo (CPI)</vt:lpstr>
      <vt:lpstr>Indice de Desempeño de Cronograma (SPI)</vt:lpstr>
      <vt:lpstr>Presupuesto Hasta la Conclusión (BAC)</vt:lpstr>
      <vt:lpstr>Estimación a la Conclusión (EAC)</vt:lpstr>
      <vt:lpstr>Estimación Hasta la Conclusión (ETC)</vt:lpstr>
      <vt:lpstr>Variación a la Conclusión (VAC)</vt:lpstr>
      <vt:lpstr>Variación de Costo (CV)</vt:lpstr>
      <vt:lpstr>Variación de Cronograma (SV)</vt:lpstr>
      <vt:lpstr>Indice de desempeño del trabajo por completar (TCPI)</vt:lpstr>
      <vt:lpstr>Diapositiva 41</vt:lpstr>
      <vt:lpstr>Diapositiva 42</vt:lpstr>
      <vt:lpstr>Diapositiva 43</vt:lpstr>
      <vt:lpstr>Línea Base de los Costos</vt:lpstr>
      <vt:lpstr>Presupuesto de costos</vt:lpstr>
      <vt:lpstr>Línea Base de Medición del Desempeño</vt:lpstr>
      <vt:lpstr>¿Preguntas?</vt:lpstr>
      <vt:lpstr>Pregunta</vt:lpstr>
      <vt:lpstr>Pregunta</vt:lpstr>
      <vt:lpstr>Pregunta</vt:lpstr>
      <vt:lpstr>Pregunta</vt:lpstr>
      <vt:lpstr>Pregunta</vt:lpstr>
      <vt:lpstr>Pregunta</vt:lpstr>
      <vt:lpstr>Pregunta</vt:lpstr>
      <vt:lpstr>Pregunta</vt:lpstr>
      <vt:lpstr>Pregunta</vt:lpstr>
      <vt:lpstr>Pregunta</vt:lpstr>
      <vt:lpstr>Pregunta</vt:lpstr>
      <vt:lpstr>Pregunta</vt:lpstr>
      <vt:lpstr>Pregunta</vt:lpstr>
      <vt:lpstr>Pregunta</vt:lpstr>
      <vt:lpstr>Pregunta</vt:lpstr>
      <vt:lpstr>Pregunta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abustamante</dc:creator>
  <cp:lastModifiedBy>ucr</cp:lastModifiedBy>
  <cp:revision>155</cp:revision>
  <dcterms:created xsi:type="dcterms:W3CDTF">2012-05-28T23:03:22Z</dcterms:created>
  <dcterms:modified xsi:type="dcterms:W3CDTF">2013-09-23T01:13:43Z</dcterms:modified>
</cp:coreProperties>
</file>