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1"/>
  </p:notesMasterIdLst>
  <p:sldIdLst>
    <p:sldId id="781" r:id="rId2"/>
    <p:sldId id="785" r:id="rId3"/>
    <p:sldId id="788" r:id="rId4"/>
    <p:sldId id="792" r:id="rId5"/>
    <p:sldId id="793" r:id="rId6"/>
    <p:sldId id="794" r:id="rId7"/>
    <p:sldId id="796" r:id="rId8"/>
    <p:sldId id="797" r:id="rId9"/>
    <p:sldId id="804" r:id="rId10"/>
    <p:sldId id="805" r:id="rId11"/>
    <p:sldId id="808" r:id="rId12"/>
    <p:sldId id="810" r:id="rId13"/>
    <p:sldId id="811" r:id="rId14"/>
    <p:sldId id="819" r:id="rId15"/>
    <p:sldId id="821" r:id="rId16"/>
    <p:sldId id="823" r:id="rId17"/>
    <p:sldId id="828" r:id="rId18"/>
    <p:sldId id="830" r:id="rId19"/>
    <p:sldId id="832" r:id="rId20"/>
    <p:sldId id="833" r:id="rId21"/>
    <p:sldId id="835" r:id="rId22"/>
    <p:sldId id="836" r:id="rId23"/>
    <p:sldId id="837" r:id="rId24"/>
    <p:sldId id="844" r:id="rId25"/>
    <p:sldId id="846" r:id="rId26"/>
    <p:sldId id="847" r:id="rId27"/>
    <p:sldId id="849" r:id="rId28"/>
    <p:sldId id="850" r:id="rId29"/>
    <p:sldId id="852" r:id="rId30"/>
    <p:sldId id="854" r:id="rId31"/>
    <p:sldId id="855" r:id="rId32"/>
    <p:sldId id="857" r:id="rId33"/>
    <p:sldId id="859" r:id="rId34"/>
    <p:sldId id="863" r:id="rId35"/>
    <p:sldId id="865" r:id="rId36"/>
    <p:sldId id="867" r:id="rId37"/>
    <p:sldId id="868" r:id="rId38"/>
    <p:sldId id="869" r:id="rId39"/>
    <p:sldId id="870" r:id="rId40"/>
    <p:sldId id="875" r:id="rId41"/>
    <p:sldId id="877" r:id="rId42"/>
    <p:sldId id="878" r:id="rId43"/>
    <p:sldId id="881" r:id="rId44"/>
    <p:sldId id="889" r:id="rId45"/>
    <p:sldId id="890" r:id="rId46"/>
    <p:sldId id="895" r:id="rId47"/>
    <p:sldId id="896" r:id="rId48"/>
    <p:sldId id="898" r:id="rId49"/>
    <p:sldId id="901" r:id="rId50"/>
    <p:sldId id="902" r:id="rId51"/>
    <p:sldId id="905" r:id="rId52"/>
    <p:sldId id="906" r:id="rId53"/>
    <p:sldId id="910" r:id="rId54"/>
    <p:sldId id="911" r:id="rId55"/>
    <p:sldId id="915" r:id="rId56"/>
    <p:sldId id="916" r:id="rId57"/>
    <p:sldId id="917" r:id="rId58"/>
    <p:sldId id="921" r:id="rId59"/>
    <p:sldId id="922" r:id="rId60"/>
  </p:sldIdLst>
  <p:sldSz cx="9144000" cy="6858000" type="screen4x3"/>
  <p:notesSz cx="7315200" cy="9601200"/>
  <p:defaultTextStyle>
    <a:defPPr>
      <a:defRPr lang="es-C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308" autoAdjust="0"/>
    <p:restoredTop sz="94660"/>
  </p:normalViewPr>
  <p:slideViewPr>
    <p:cSldViewPr>
      <p:cViewPr>
        <p:scale>
          <a:sx n="60" d="100"/>
          <a:sy n="60" d="100"/>
        </p:scale>
        <p:origin x="-1410" y="-3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bwMode="auto">
          <a:xfrm>
            <a:off x="0" y="0"/>
            <a:ext cx="3170238" cy="47942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defTabSz="966788">
              <a:defRPr sz="1300">
                <a:latin typeface="Calibri" pitchFamily="34" charset="0"/>
                <a:cs typeface="+mn-cs"/>
              </a:defRPr>
            </a:lvl1pPr>
          </a:lstStyle>
          <a:p>
            <a:pPr>
              <a:defRPr/>
            </a:pPr>
            <a:endParaRPr lang="en-US"/>
          </a:p>
        </p:txBody>
      </p:sp>
      <p:sp>
        <p:nvSpPr>
          <p:cNvPr id="3" name="2 Marcador de fecha"/>
          <p:cNvSpPr>
            <a:spLocks noGrp="1"/>
          </p:cNvSpPr>
          <p:nvPr>
            <p:ph type="dt" idx="1"/>
          </p:nvPr>
        </p:nvSpPr>
        <p:spPr bwMode="auto">
          <a:xfrm>
            <a:off x="4143375" y="0"/>
            <a:ext cx="3170238" cy="47942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algn="r" defTabSz="966788">
              <a:defRPr sz="1300">
                <a:latin typeface="Calibri" pitchFamily="34" charset="0"/>
                <a:cs typeface="+mn-cs"/>
              </a:defRPr>
            </a:lvl1pPr>
          </a:lstStyle>
          <a:p>
            <a:pPr>
              <a:defRPr/>
            </a:pPr>
            <a:fld id="{7CCC7D48-E177-41C6-A954-633BE881B78A}" type="datetimeFigureOut">
              <a:rPr lang="en-US"/>
              <a:pPr>
                <a:defRPr/>
              </a:pPr>
              <a:t>9/22/2013</a:t>
            </a:fld>
            <a:endParaRPr lang="en-US"/>
          </a:p>
        </p:txBody>
      </p:sp>
      <p:sp>
        <p:nvSpPr>
          <p:cNvPr id="4" name="3 Marcador de imagen de diapositiva"/>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4 Marcador de notas"/>
          <p:cNvSpPr>
            <a:spLocks noGrp="1"/>
          </p:cNvSpPr>
          <p:nvPr>
            <p:ph type="body" sz="quarter" idx="3"/>
          </p:nvPr>
        </p:nvSpPr>
        <p:spPr bwMode="auto">
          <a:xfrm>
            <a:off x="731838" y="4560888"/>
            <a:ext cx="5851525" cy="4319587"/>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n-US" noProof="0"/>
          </a:p>
        </p:txBody>
      </p:sp>
      <p:sp>
        <p:nvSpPr>
          <p:cNvPr id="6" name="5 Marcador de pie de página"/>
          <p:cNvSpPr>
            <a:spLocks noGrp="1"/>
          </p:cNvSpPr>
          <p:nvPr>
            <p:ph type="ftr" sz="quarter" idx="4"/>
          </p:nvPr>
        </p:nvSpPr>
        <p:spPr bwMode="auto">
          <a:xfrm>
            <a:off x="0" y="9120188"/>
            <a:ext cx="3170238" cy="47942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defTabSz="966788">
              <a:defRPr sz="1300">
                <a:latin typeface="Calibri" pitchFamily="34" charset="0"/>
                <a:cs typeface="+mn-cs"/>
              </a:defRPr>
            </a:lvl1pPr>
          </a:lstStyle>
          <a:p>
            <a:pPr>
              <a:defRPr/>
            </a:pPr>
            <a:endParaRPr lang="en-US"/>
          </a:p>
        </p:txBody>
      </p:sp>
      <p:sp>
        <p:nvSpPr>
          <p:cNvPr id="7" name="6 Marcador de número de diapositiva"/>
          <p:cNvSpPr>
            <a:spLocks noGrp="1"/>
          </p:cNvSpPr>
          <p:nvPr>
            <p:ph type="sldNum" sz="quarter" idx="5"/>
          </p:nvPr>
        </p:nvSpPr>
        <p:spPr bwMode="auto">
          <a:xfrm>
            <a:off x="4143375" y="9120188"/>
            <a:ext cx="3170238" cy="47942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algn="r" defTabSz="966788">
              <a:defRPr sz="1300">
                <a:latin typeface="Calibri" pitchFamily="34" charset="0"/>
                <a:cs typeface="+mn-cs"/>
              </a:defRPr>
            </a:lvl1pPr>
          </a:lstStyle>
          <a:p>
            <a:pPr>
              <a:defRPr/>
            </a:pPr>
            <a:fld id="{4C9EF23C-AED1-4E6A-9E81-2DCB56A3C2C0}" type="slidenum">
              <a:rPr lang="en-US"/>
              <a:pPr>
                <a:defRPr/>
              </a:pPr>
              <a:t>‹Nº›</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R"/>
          </a:p>
        </p:txBody>
      </p:sp>
      <p:sp>
        <p:nvSpPr>
          <p:cNvPr id="4" name="3 Marcador de fecha"/>
          <p:cNvSpPr>
            <a:spLocks noGrp="1"/>
          </p:cNvSpPr>
          <p:nvPr>
            <p:ph type="dt" sz="half" idx="10"/>
          </p:nvPr>
        </p:nvSpPr>
        <p:spPr/>
        <p:txBody>
          <a:bodyPr/>
          <a:lstStyle>
            <a:lvl1pPr>
              <a:defRPr/>
            </a:lvl1pPr>
          </a:lstStyle>
          <a:p>
            <a:pPr>
              <a:defRPr/>
            </a:pPr>
            <a:fld id="{036434A5-AD13-462E-ACE8-707374AB3843}" type="datetimeFigureOut">
              <a:rPr lang="es-CR"/>
              <a:pPr>
                <a:defRPr/>
              </a:pPr>
              <a:t>22/09/2013</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54857BCD-94DC-489C-BF18-DCC2E9D6A22C}" type="slidenum">
              <a:rPr lang="es-CR"/>
              <a:pPr>
                <a:defRPr/>
              </a:pPr>
              <a:t>‹Nº›</a:t>
            </a:fld>
            <a:endParaRPr lang="es-CR"/>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lvl1pPr>
              <a:defRPr/>
            </a:lvl1pPr>
          </a:lstStyle>
          <a:p>
            <a:pPr>
              <a:defRPr/>
            </a:pPr>
            <a:fld id="{C0668AE3-283D-477D-AAC2-CC7F81E9C52D}" type="datetimeFigureOut">
              <a:rPr lang="es-CR"/>
              <a:pPr>
                <a:defRPr/>
              </a:pPr>
              <a:t>22/09/2013</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135772CC-EAC4-4C89-8F23-946B0795DB6B}" type="slidenum">
              <a:rPr lang="es-CR"/>
              <a:pPr>
                <a:defRPr/>
              </a:pPr>
              <a:t>‹Nº›</a:t>
            </a:fld>
            <a:endParaRPr lang="es-CR"/>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lvl1pPr>
              <a:defRPr/>
            </a:lvl1pPr>
          </a:lstStyle>
          <a:p>
            <a:pPr>
              <a:defRPr/>
            </a:pPr>
            <a:fld id="{114E4808-BEBF-4340-BC9C-F9367C085DE4}" type="datetimeFigureOut">
              <a:rPr lang="es-CR"/>
              <a:pPr>
                <a:defRPr/>
              </a:pPr>
              <a:t>22/09/2013</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8C66211B-2E9B-4C7A-A39A-F96761077236}" type="slidenum">
              <a:rPr lang="es-CR"/>
              <a:pPr>
                <a:defRPr/>
              </a:pPr>
              <a:t>‹Nº›</a:t>
            </a:fld>
            <a:endParaRPr lang="es-C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lvl1pPr>
              <a:defRPr/>
            </a:lvl1pPr>
          </a:lstStyle>
          <a:p>
            <a:pPr>
              <a:defRPr/>
            </a:pPr>
            <a:fld id="{A79916E2-7AE6-4412-86CA-40411034F852}" type="datetimeFigureOut">
              <a:rPr lang="es-CR"/>
              <a:pPr>
                <a:defRPr/>
              </a:pPr>
              <a:t>22/09/2013</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EF2EBFE4-B17B-4588-8549-7FB856C9ECBA}" type="slidenum">
              <a:rPr lang="es-CR"/>
              <a:pPr>
                <a:defRPr/>
              </a:pPr>
              <a:t>‹Nº›</a:t>
            </a:fld>
            <a:endParaRPr lang="es-CR"/>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E6026FEE-A613-4531-BB72-37AF163C9655}" type="datetimeFigureOut">
              <a:rPr lang="es-CR"/>
              <a:pPr>
                <a:defRPr/>
              </a:pPr>
              <a:t>22/09/2013</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63E5259A-A5A7-4529-A7D0-C07D283FD947}" type="slidenum">
              <a:rPr lang="es-CR"/>
              <a:pPr>
                <a:defRPr/>
              </a:pPr>
              <a:t>‹Nº›</a:t>
            </a:fld>
            <a:endParaRPr lang="es-CR"/>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3 Marcador de fecha"/>
          <p:cNvSpPr>
            <a:spLocks noGrp="1"/>
          </p:cNvSpPr>
          <p:nvPr>
            <p:ph type="dt" sz="half" idx="10"/>
          </p:nvPr>
        </p:nvSpPr>
        <p:spPr/>
        <p:txBody>
          <a:bodyPr/>
          <a:lstStyle>
            <a:lvl1pPr>
              <a:defRPr/>
            </a:lvl1pPr>
          </a:lstStyle>
          <a:p>
            <a:pPr>
              <a:defRPr/>
            </a:pPr>
            <a:fld id="{CA121EC3-97AA-4B97-AE6D-9A20380DCB79}" type="datetimeFigureOut">
              <a:rPr lang="es-CR"/>
              <a:pPr>
                <a:defRPr/>
              </a:pPr>
              <a:t>22/09/2013</a:t>
            </a:fld>
            <a:endParaRPr lang="es-CR"/>
          </a:p>
        </p:txBody>
      </p:sp>
      <p:sp>
        <p:nvSpPr>
          <p:cNvPr id="6" name="4 Marcador de pie de página"/>
          <p:cNvSpPr>
            <a:spLocks noGrp="1"/>
          </p:cNvSpPr>
          <p:nvPr>
            <p:ph type="ftr" sz="quarter" idx="11"/>
          </p:nvPr>
        </p:nvSpPr>
        <p:spPr/>
        <p:txBody>
          <a:bodyPr/>
          <a:lstStyle>
            <a:lvl1pPr>
              <a:defRPr/>
            </a:lvl1pPr>
          </a:lstStyle>
          <a:p>
            <a:pPr>
              <a:defRPr/>
            </a:pPr>
            <a:endParaRPr lang="es-CR"/>
          </a:p>
        </p:txBody>
      </p:sp>
      <p:sp>
        <p:nvSpPr>
          <p:cNvPr id="7" name="5 Marcador de número de diapositiva"/>
          <p:cNvSpPr>
            <a:spLocks noGrp="1"/>
          </p:cNvSpPr>
          <p:nvPr>
            <p:ph type="sldNum" sz="quarter" idx="12"/>
          </p:nvPr>
        </p:nvSpPr>
        <p:spPr/>
        <p:txBody>
          <a:bodyPr/>
          <a:lstStyle>
            <a:lvl1pPr>
              <a:defRPr/>
            </a:lvl1pPr>
          </a:lstStyle>
          <a:p>
            <a:pPr>
              <a:defRPr/>
            </a:pPr>
            <a:fld id="{D68FFECC-391D-4D43-85D6-09FDC8F7B90A}" type="slidenum">
              <a:rPr lang="es-CR"/>
              <a:pPr>
                <a:defRPr/>
              </a:pPr>
              <a:t>‹Nº›</a:t>
            </a:fld>
            <a:endParaRPr lang="es-CR"/>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7" name="3 Marcador de fecha"/>
          <p:cNvSpPr>
            <a:spLocks noGrp="1"/>
          </p:cNvSpPr>
          <p:nvPr>
            <p:ph type="dt" sz="half" idx="10"/>
          </p:nvPr>
        </p:nvSpPr>
        <p:spPr/>
        <p:txBody>
          <a:bodyPr/>
          <a:lstStyle>
            <a:lvl1pPr>
              <a:defRPr/>
            </a:lvl1pPr>
          </a:lstStyle>
          <a:p>
            <a:pPr>
              <a:defRPr/>
            </a:pPr>
            <a:fld id="{9DCD236F-4FCD-43AA-9905-6E9C8F46207D}" type="datetimeFigureOut">
              <a:rPr lang="es-CR"/>
              <a:pPr>
                <a:defRPr/>
              </a:pPr>
              <a:t>22/09/2013</a:t>
            </a:fld>
            <a:endParaRPr lang="es-CR"/>
          </a:p>
        </p:txBody>
      </p:sp>
      <p:sp>
        <p:nvSpPr>
          <p:cNvPr id="8" name="4 Marcador de pie de página"/>
          <p:cNvSpPr>
            <a:spLocks noGrp="1"/>
          </p:cNvSpPr>
          <p:nvPr>
            <p:ph type="ftr" sz="quarter" idx="11"/>
          </p:nvPr>
        </p:nvSpPr>
        <p:spPr/>
        <p:txBody>
          <a:bodyPr/>
          <a:lstStyle>
            <a:lvl1pPr>
              <a:defRPr/>
            </a:lvl1pPr>
          </a:lstStyle>
          <a:p>
            <a:pPr>
              <a:defRPr/>
            </a:pPr>
            <a:endParaRPr lang="es-CR"/>
          </a:p>
        </p:txBody>
      </p:sp>
      <p:sp>
        <p:nvSpPr>
          <p:cNvPr id="9" name="5 Marcador de número de diapositiva"/>
          <p:cNvSpPr>
            <a:spLocks noGrp="1"/>
          </p:cNvSpPr>
          <p:nvPr>
            <p:ph type="sldNum" sz="quarter" idx="12"/>
          </p:nvPr>
        </p:nvSpPr>
        <p:spPr/>
        <p:txBody>
          <a:bodyPr/>
          <a:lstStyle>
            <a:lvl1pPr>
              <a:defRPr/>
            </a:lvl1pPr>
          </a:lstStyle>
          <a:p>
            <a:pPr>
              <a:defRPr/>
            </a:pPr>
            <a:fld id="{29DF78E8-FCBB-455C-93CD-0A4449F4B7CE}" type="slidenum">
              <a:rPr lang="es-CR"/>
              <a:pPr>
                <a:defRPr/>
              </a:pPr>
              <a:t>‹Nº›</a:t>
            </a:fld>
            <a:endParaRPr lang="es-CR"/>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3 Marcador de fecha"/>
          <p:cNvSpPr>
            <a:spLocks noGrp="1"/>
          </p:cNvSpPr>
          <p:nvPr>
            <p:ph type="dt" sz="half" idx="10"/>
          </p:nvPr>
        </p:nvSpPr>
        <p:spPr/>
        <p:txBody>
          <a:bodyPr/>
          <a:lstStyle>
            <a:lvl1pPr>
              <a:defRPr/>
            </a:lvl1pPr>
          </a:lstStyle>
          <a:p>
            <a:pPr>
              <a:defRPr/>
            </a:pPr>
            <a:fld id="{912C6037-A4A7-4A0D-B9BA-DA32B85DF0CE}" type="datetimeFigureOut">
              <a:rPr lang="es-CR"/>
              <a:pPr>
                <a:defRPr/>
              </a:pPr>
              <a:t>22/09/2013</a:t>
            </a:fld>
            <a:endParaRPr lang="es-CR"/>
          </a:p>
        </p:txBody>
      </p:sp>
      <p:sp>
        <p:nvSpPr>
          <p:cNvPr id="4" name="4 Marcador de pie de página"/>
          <p:cNvSpPr>
            <a:spLocks noGrp="1"/>
          </p:cNvSpPr>
          <p:nvPr>
            <p:ph type="ftr" sz="quarter" idx="11"/>
          </p:nvPr>
        </p:nvSpPr>
        <p:spPr/>
        <p:txBody>
          <a:bodyPr/>
          <a:lstStyle>
            <a:lvl1pPr>
              <a:defRPr/>
            </a:lvl1pPr>
          </a:lstStyle>
          <a:p>
            <a:pPr>
              <a:defRPr/>
            </a:pPr>
            <a:endParaRPr lang="es-CR"/>
          </a:p>
        </p:txBody>
      </p:sp>
      <p:sp>
        <p:nvSpPr>
          <p:cNvPr id="5" name="5 Marcador de número de diapositiva"/>
          <p:cNvSpPr>
            <a:spLocks noGrp="1"/>
          </p:cNvSpPr>
          <p:nvPr>
            <p:ph type="sldNum" sz="quarter" idx="12"/>
          </p:nvPr>
        </p:nvSpPr>
        <p:spPr/>
        <p:txBody>
          <a:bodyPr/>
          <a:lstStyle>
            <a:lvl1pPr>
              <a:defRPr/>
            </a:lvl1pPr>
          </a:lstStyle>
          <a:p>
            <a:pPr>
              <a:defRPr/>
            </a:pPr>
            <a:fld id="{2A5594DB-20F7-43AF-A1C1-F3100162495D}" type="slidenum">
              <a:rPr lang="es-CR"/>
              <a:pPr>
                <a:defRPr/>
              </a:pPr>
              <a:t>‹Nº›</a:t>
            </a:fld>
            <a:endParaRPr lang="es-CR"/>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D687DC76-D3AE-4F39-AFC4-EAAD7E0E679D}" type="datetimeFigureOut">
              <a:rPr lang="es-CR"/>
              <a:pPr>
                <a:defRPr/>
              </a:pPr>
              <a:t>22/09/2013</a:t>
            </a:fld>
            <a:endParaRPr lang="es-CR"/>
          </a:p>
        </p:txBody>
      </p:sp>
      <p:sp>
        <p:nvSpPr>
          <p:cNvPr id="3" name="4 Marcador de pie de página"/>
          <p:cNvSpPr>
            <a:spLocks noGrp="1"/>
          </p:cNvSpPr>
          <p:nvPr>
            <p:ph type="ftr" sz="quarter" idx="11"/>
          </p:nvPr>
        </p:nvSpPr>
        <p:spPr/>
        <p:txBody>
          <a:bodyPr/>
          <a:lstStyle>
            <a:lvl1pPr>
              <a:defRPr/>
            </a:lvl1pPr>
          </a:lstStyle>
          <a:p>
            <a:pPr>
              <a:defRPr/>
            </a:pPr>
            <a:endParaRPr lang="es-CR"/>
          </a:p>
        </p:txBody>
      </p:sp>
      <p:sp>
        <p:nvSpPr>
          <p:cNvPr id="4" name="5 Marcador de número de diapositiva"/>
          <p:cNvSpPr>
            <a:spLocks noGrp="1"/>
          </p:cNvSpPr>
          <p:nvPr>
            <p:ph type="sldNum" sz="quarter" idx="12"/>
          </p:nvPr>
        </p:nvSpPr>
        <p:spPr/>
        <p:txBody>
          <a:bodyPr/>
          <a:lstStyle>
            <a:lvl1pPr>
              <a:defRPr/>
            </a:lvl1pPr>
          </a:lstStyle>
          <a:p>
            <a:pPr>
              <a:defRPr/>
            </a:pPr>
            <a:fld id="{B9B23172-0E15-4503-B016-4C9AD383F5C7}" type="slidenum">
              <a:rPr lang="es-CR"/>
              <a:pPr>
                <a:defRPr/>
              </a:pPr>
              <a:t>‹Nº›</a:t>
            </a:fld>
            <a:endParaRPr lang="es-CR"/>
          </a:p>
        </p:txBody>
      </p:sp>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B78385CF-9A41-46DA-A914-B3AB19CCFA7F}" type="datetimeFigureOut">
              <a:rPr lang="es-CR"/>
              <a:pPr>
                <a:defRPr/>
              </a:pPr>
              <a:t>22/09/2013</a:t>
            </a:fld>
            <a:endParaRPr lang="es-CR"/>
          </a:p>
        </p:txBody>
      </p:sp>
      <p:sp>
        <p:nvSpPr>
          <p:cNvPr id="6" name="4 Marcador de pie de página"/>
          <p:cNvSpPr>
            <a:spLocks noGrp="1"/>
          </p:cNvSpPr>
          <p:nvPr>
            <p:ph type="ftr" sz="quarter" idx="11"/>
          </p:nvPr>
        </p:nvSpPr>
        <p:spPr/>
        <p:txBody>
          <a:bodyPr/>
          <a:lstStyle>
            <a:lvl1pPr>
              <a:defRPr/>
            </a:lvl1pPr>
          </a:lstStyle>
          <a:p>
            <a:pPr>
              <a:defRPr/>
            </a:pPr>
            <a:endParaRPr lang="es-CR"/>
          </a:p>
        </p:txBody>
      </p:sp>
      <p:sp>
        <p:nvSpPr>
          <p:cNvPr id="7" name="5 Marcador de número de diapositiva"/>
          <p:cNvSpPr>
            <a:spLocks noGrp="1"/>
          </p:cNvSpPr>
          <p:nvPr>
            <p:ph type="sldNum" sz="quarter" idx="12"/>
          </p:nvPr>
        </p:nvSpPr>
        <p:spPr/>
        <p:txBody>
          <a:bodyPr/>
          <a:lstStyle>
            <a:lvl1pPr>
              <a:defRPr/>
            </a:lvl1pPr>
          </a:lstStyle>
          <a:p>
            <a:pPr>
              <a:defRPr/>
            </a:pPr>
            <a:fld id="{201E8BDA-C08B-4A28-8B00-3BFE7C72373B}" type="slidenum">
              <a:rPr lang="es-CR"/>
              <a:pPr>
                <a:defRPr/>
              </a:pPr>
              <a:t>‹Nº›</a:t>
            </a:fld>
            <a:endParaRPr lang="es-CR"/>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R"/>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CR"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A8BAC250-2B16-4581-B23F-D859B0573AC7}" type="datetimeFigureOut">
              <a:rPr lang="es-CR"/>
              <a:pPr>
                <a:defRPr/>
              </a:pPr>
              <a:t>22/09/2013</a:t>
            </a:fld>
            <a:endParaRPr lang="es-CR"/>
          </a:p>
        </p:txBody>
      </p:sp>
      <p:sp>
        <p:nvSpPr>
          <p:cNvPr id="6" name="4 Marcador de pie de página"/>
          <p:cNvSpPr>
            <a:spLocks noGrp="1"/>
          </p:cNvSpPr>
          <p:nvPr>
            <p:ph type="ftr" sz="quarter" idx="11"/>
          </p:nvPr>
        </p:nvSpPr>
        <p:spPr/>
        <p:txBody>
          <a:bodyPr/>
          <a:lstStyle>
            <a:lvl1pPr>
              <a:defRPr/>
            </a:lvl1pPr>
          </a:lstStyle>
          <a:p>
            <a:pPr>
              <a:defRPr/>
            </a:pPr>
            <a:endParaRPr lang="es-CR"/>
          </a:p>
        </p:txBody>
      </p:sp>
      <p:sp>
        <p:nvSpPr>
          <p:cNvPr id="7" name="5 Marcador de número de diapositiva"/>
          <p:cNvSpPr>
            <a:spLocks noGrp="1"/>
          </p:cNvSpPr>
          <p:nvPr>
            <p:ph type="sldNum" sz="quarter" idx="12"/>
          </p:nvPr>
        </p:nvSpPr>
        <p:spPr/>
        <p:txBody>
          <a:bodyPr/>
          <a:lstStyle>
            <a:lvl1pPr>
              <a:defRPr/>
            </a:lvl1pPr>
          </a:lstStyle>
          <a:p>
            <a:pPr>
              <a:defRPr/>
            </a:pPr>
            <a:fld id="{EAA2B803-B988-473A-9BD4-515DD76741A6}" type="slidenum">
              <a:rPr lang="es-CR"/>
              <a:pPr>
                <a:defRPr/>
              </a:pPr>
              <a:t>‹Nº›</a:t>
            </a:fld>
            <a:endParaRPr lang="es-CR"/>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lum/>
          </a:blip>
          <a:srcRect/>
          <a:stretch>
            <a:fillRect t="-3000" b="-3000"/>
          </a:stretch>
        </a:blip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endParaRPr lang="es-CR" smtClean="0"/>
          </a:p>
        </p:txBody>
      </p:sp>
      <p:sp>
        <p:nvSpPr>
          <p:cNvPr id="1027" name="2 Marcador de texto"/>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smtClean="0"/>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4B7CD0A7-ECD5-43D0-A623-DC8FCF87DF80}" type="datetimeFigureOut">
              <a:rPr lang="es-CR"/>
              <a:pPr>
                <a:defRPr/>
              </a:pPr>
              <a:t>22/09/2013</a:t>
            </a:fld>
            <a:endParaRPr lang="es-C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s-C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036F168A-1939-48EF-A686-DB7035F020C4}" type="slidenum">
              <a:rPr lang="es-CR"/>
              <a:pPr>
                <a:defRPr/>
              </a:pPr>
              <a:t>‹Nº›</a:t>
            </a:fld>
            <a:endParaRPr lang="es-C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2"/>
          <p:cNvSpPr>
            <a:spLocks noGrp="1" noChangeArrowheads="1"/>
          </p:cNvSpPr>
          <p:nvPr>
            <p:ph type="ctrTitle" idx="4294967295"/>
          </p:nvPr>
        </p:nvSpPr>
        <p:spPr>
          <a:xfrm>
            <a:off x="323850" y="2492375"/>
            <a:ext cx="8496300" cy="1752600"/>
          </a:xfrm>
        </p:spPr>
        <p:txBody>
          <a:bodyPr/>
          <a:lstStyle/>
          <a:p>
            <a:pPr eaLnBrk="1" hangingPunct="1"/>
            <a:r>
              <a:rPr lang="es-CR" sz="5700" smtClean="0"/>
              <a:t>GESTIÓN DEL TIEMPO</a:t>
            </a:r>
            <a:br>
              <a:rPr lang="es-CR" sz="5700" smtClean="0"/>
            </a:br>
            <a:r>
              <a:rPr lang="es-CR" sz="5700" smtClean="0"/>
              <a:t>DEL PROYECTO</a:t>
            </a:r>
            <a:endParaRPr lang="en-US" sz="5700" smtClean="0"/>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a:xfrm>
            <a:off x="323850" y="1125538"/>
            <a:ext cx="8229600" cy="1143000"/>
          </a:xfrm>
        </p:spPr>
        <p:txBody>
          <a:bodyPr/>
          <a:lstStyle/>
          <a:p>
            <a:pPr eaLnBrk="1" hangingPunct="1"/>
            <a:r>
              <a:rPr lang="en-US" smtClean="0"/>
              <a:t>Ejemplo</a:t>
            </a:r>
          </a:p>
        </p:txBody>
      </p:sp>
      <p:sp>
        <p:nvSpPr>
          <p:cNvPr id="4099" name="Content Placeholder 2"/>
          <p:cNvSpPr>
            <a:spLocks noGrp="1"/>
          </p:cNvSpPr>
          <p:nvPr>
            <p:ph idx="4294967295"/>
          </p:nvPr>
        </p:nvSpPr>
        <p:spPr>
          <a:xfrm>
            <a:off x="250825" y="2179638"/>
            <a:ext cx="8724900" cy="4525962"/>
          </a:xfrm>
        </p:spPr>
        <p:txBody>
          <a:bodyPr/>
          <a:lstStyle/>
          <a:p>
            <a:pPr marL="0" indent="0" algn="just">
              <a:buFont typeface="Arial" charset="0"/>
              <a:buNone/>
              <a:defRPr/>
            </a:pPr>
            <a:r>
              <a:rPr lang="es-CR" dirty="0"/>
              <a:t>La determinación de los recursos físicos, las cantidades de cada uno y cuándo se irían a utilizar se llama:</a:t>
            </a:r>
          </a:p>
          <a:p>
            <a:pPr marL="514350" indent="-514350" algn="just">
              <a:buFont typeface="+mj-lt"/>
              <a:buAutoNum type="alphaUcPeriod"/>
              <a:defRPr/>
            </a:pPr>
            <a:r>
              <a:rPr lang="es-CR" dirty="0"/>
              <a:t>Selección de recursos.</a:t>
            </a:r>
          </a:p>
          <a:p>
            <a:pPr marL="514350" indent="-514350" algn="just">
              <a:buFont typeface="+mj-lt"/>
              <a:buAutoNum type="alphaUcPeriod"/>
              <a:defRPr/>
            </a:pPr>
            <a:r>
              <a:rPr lang="es-CR" dirty="0"/>
              <a:t>Estimar los recursos de las actividades.</a:t>
            </a:r>
          </a:p>
          <a:p>
            <a:pPr marL="514350" indent="-514350" algn="just">
              <a:buFont typeface="+mj-lt"/>
              <a:buAutoNum type="alphaUcPeriod"/>
              <a:defRPr/>
            </a:pPr>
            <a:r>
              <a:rPr lang="es-CR" dirty="0"/>
              <a:t>Nivelación de recursos.</a:t>
            </a:r>
          </a:p>
          <a:p>
            <a:pPr marL="514350" indent="-514350" algn="just">
              <a:buFont typeface="+mj-lt"/>
              <a:buAutoNum type="alphaUcPeriod"/>
              <a:defRPr/>
            </a:pPr>
            <a:r>
              <a:rPr lang="es-CR" dirty="0"/>
              <a:t>Definir las actividades.</a:t>
            </a:r>
          </a:p>
          <a:p>
            <a:pPr marL="0" indent="0" algn="just">
              <a:buFont typeface="Arial" charset="0"/>
              <a:buNone/>
              <a:defRPr/>
            </a:pPr>
            <a:endParaRPr lang="es-CR"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iterate type="lt">
                                    <p:tmAbs val="0"/>
                                  </p:iterate>
                                  <p:childTnLst>
                                    <p:set>
                                      <p:cBhvr>
                                        <p:cTn id="18"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mph" presetSubtype="0" nodeType="clickEffect">
                                  <p:stCondLst>
                                    <p:cond delay="0"/>
                                  </p:stCondLst>
                                  <p:iterate type="lt">
                                    <p:tmAbs val="25"/>
                                  </p:iterate>
                                  <p:childTnLst>
                                    <p:set>
                                      <p:cBhvr override="childStyle">
                                        <p:cTn id="30" dur="indefinite"/>
                                        <p:tgtEl>
                                          <p:spTgt spid="4099">
                                            <p:txEl>
                                              <p:pRg st="2" end="2"/>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idx="4294967295"/>
          </p:nvPr>
        </p:nvSpPr>
        <p:spPr>
          <a:xfrm>
            <a:off x="533400" y="984250"/>
            <a:ext cx="8229600" cy="1143000"/>
          </a:xfrm>
        </p:spPr>
        <p:txBody>
          <a:bodyPr/>
          <a:lstStyle/>
          <a:p>
            <a:pPr eaLnBrk="1" hangingPunct="1"/>
            <a:r>
              <a:rPr lang="en-US" smtClean="0">
                <a:ea typeface="ＭＳ Ｐゴシック" pitchFamily="34" charset="-128"/>
              </a:rPr>
              <a:t>Ejemplo</a:t>
            </a:r>
          </a:p>
        </p:txBody>
      </p:sp>
      <p:sp>
        <p:nvSpPr>
          <p:cNvPr id="3" name="Content Placeholder 2"/>
          <p:cNvSpPr>
            <a:spLocks noGrp="1"/>
          </p:cNvSpPr>
          <p:nvPr>
            <p:ph idx="4294967295"/>
          </p:nvPr>
        </p:nvSpPr>
        <p:spPr>
          <a:xfrm>
            <a:off x="533400" y="2309813"/>
            <a:ext cx="8229600" cy="4525962"/>
          </a:xfrm>
        </p:spPr>
        <p:txBody>
          <a:bodyPr/>
          <a:lstStyle/>
          <a:p>
            <a:pPr algn="just" eaLnBrk="1" hangingPunct="1">
              <a:lnSpc>
                <a:spcPct val="80000"/>
              </a:lnSpc>
            </a:pPr>
            <a:r>
              <a:rPr lang="en-US" sz="3000" smtClean="0">
                <a:ea typeface="ＭＳ Ｐゴシック" pitchFamily="34" charset="-128"/>
              </a:rPr>
              <a:t>¿Cuál de los siguientes es un beneficio de un estimado de proyecto análogo?</a:t>
            </a:r>
          </a:p>
          <a:p>
            <a:pPr lvl="1" algn="just" eaLnBrk="1" hangingPunct="1">
              <a:lnSpc>
                <a:spcPct val="80000"/>
              </a:lnSpc>
            </a:pPr>
            <a:r>
              <a:rPr lang="en-US" sz="2600" smtClean="0">
                <a:ea typeface="ＭＳ Ｐゴシック" pitchFamily="34" charset="-128"/>
              </a:rPr>
              <a:t>A. El estimado será más cercano a lo que el trabajo efectivamente requerirá.</a:t>
            </a:r>
          </a:p>
          <a:p>
            <a:pPr lvl="1" algn="just" eaLnBrk="1" hangingPunct="1">
              <a:lnSpc>
                <a:spcPct val="80000"/>
              </a:lnSpc>
            </a:pPr>
            <a:r>
              <a:rPr lang="en-US" sz="2600" smtClean="0">
                <a:ea typeface="ＭＳ Ｐゴシック" pitchFamily="34" charset="-128"/>
              </a:rPr>
              <a:t>B. Está basado en un entendimiento detallado de lo que el trabajo requeriere.</a:t>
            </a:r>
          </a:p>
          <a:p>
            <a:pPr lvl="1" algn="just" eaLnBrk="1" hangingPunct="1">
              <a:lnSpc>
                <a:spcPct val="80000"/>
              </a:lnSpc>
            </a:pPr>
            <a:r>
              <a:rPr lang="en-US" sz="2600" smtClean="0">
                <a:ea typeface="ＭＳ Ｐゴシック" pitchFamily="34" charset="-128"/>
              </a:rPr>
              <a:t>C. Le da al equipo un entendimiento de las expectativas de de la administración superior.</a:t>
            </a:r>
          </a:p>
          <a:p>
            <a:pPr lvl="1" algn="just" eaLnBrk="1" hangingPunct="1">
              <a:lnSpc>
                <a:spcPct val="80000"/>
              </a:lnSpc>
            </a:pPr>
            <a:r>
              <a:rPr lang="en-US" sz="2600" smtClean="0">
                <a:ea typeface="ＭＳ Ｐゴシック" pitchFamily="34" charset="-128"/>
              </a:rPr>
              <a:t>D. It helps the project manager determine if the project will meet the schedule.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5" presetClass="emph" presetSubtype="1" nodeType="clickEffect">
                                  <p:stCondLst>
                                    <p:cond delay="0"/>
                                  </p:stCondLst>
                                  <p:childTnLst>
                                    <p:set>
                                      <p:cBhvr override="childStyle">
                                        <p:cTn id="30" dur="indefinite"/>
                                        <p:tgtEl>
                                          <p:spTgt spid="3">
                                            <p:txEl>
                                              <p:pRg st="3" end="3"/>
                                            </p:txEl>
                                          </p:spTgt>
                                        </p:tgtEl>
                                        <p:attrNameLst>
                                          <p:attrName>style.fontStyle</p:attrName>
                                        </p:attrNameLst>
                                      </p:cBhvr>
                                      <p:to>
                                        <p:strVal val="normal"/>
                                      </p:to>
                                    </p:set>
                                    <p:set>
                                      <p:cBhvr override="childStyle">
                                        <p:cTn id="31" dur="indefinite"/>
                                        <p:tgtEl>
                                          <p:spTgt spid="3">
                                            <p:txEl>
                                              <p:pRg st="3" end="3"/>
                                            </p:txEl>
                                          </p:spTgt>
                                        </p:tgtEl>
                                        <p:attrNameLst>
                                          <p:attrName>style.fontWeight</p:attrName>
                                        </p:attrNameLst>
                                      </p:cBhvr>
                                      <p:to>
                                        <p:strVal val="bold"/>
                                      </p:to>
                                    </p:set>
                                    <p:set>
                                      <p:cBhvr override="childStyle">
                                        <p:cTn id="32" dur="indefinite"/>
                                        <p:tgtEl>
                                          <p:spTgt spid="3">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idx="4294967295"/>
          </p:nvPr>
        </p:nvSpPr>
        <p:spPr>
          <a:xfrm>
            <a:off x="395288" y="1030288"/>
            <a:ext cx="8229600" cy="1143000"/>
          </a:xfrm>
        </p:spPr>
        <p:txBody>
          <a:bodyPr/>
          <a:lstStyle/>
          <a:p>
            <a:pPr eaLnBrk="1" hangingPunct="1"/>
            <a:r>
              <a:rPr lang="en-US" smtClean="0">
                <a:ea typeface="ＭＳ Ｐゴシック" pitchFamily="34" charset="-128"/>
              </a:rPr>
              <a:t>Ejemplo</a:t>
            </a:r>
          </a:p>
        </p:txBody>
      </p:sp>
      <p:sp>
        <p:nvSpPr>
          <p:cNvPr id="3" name="Content Placeholder 2"/>
          <p:cNvSpPr>
            <a:spLocks noGrp="1"/>
          </p:cNvSpPr>
          <p:nvPr>
            <p:ph idx="4294967295"/>
          </p:nvPr>
        </p:nvSpPr>
        <p:spPr>
          <a:xfrm>
            <a:off x="395288" y="2355850"/>
            <a:ext cx="8229600" cy="4525963"/>
          </a:xfrm>
        </p:spPr>
        <p:txBody>
          <a:bodyPr/>
          <a:lstStyle/>
          <a:p>
            <a:pPr algn="just" eaLnBrk="1" hangingPunct="1">
              <a:lnSpc>
                <a:spcPct val="70000"/>
              </a:lnSpc>
            </a:pPr>
            <a:r>
              <a:rPr lang="en-US" sz="3000" smtClean="0">
                <a:ea typeface="ＭＳ Ｐゴシック" pitchFamily="34" charset="-128"/>
              </a:rPr>
              <a:t>Un miembro del equipo de proyecto de investigación y desarrollo le dice que su trabajo es demasiado creativo para proveer un estimado de tiempo fijo para su actividad. Ambos deciden usar el promedio de horas de instalación de proyectos anteriores para predecir duraciones futuras. Este es un ejemplo de?</a:t>
            </a:r>
          </a:p>
          <a:p>
            <a:pPr lvl="1" algn="just" eaLnBrk="1" hangingPunct="1">
              <a:lnSpc>
                <a:spcPct val="70000"/>
              </a:lnSpc>
            </a:pPr>
            <a:r>
              <a:rPr lang="en-US" sz="2600" smtClean="0">
                <a:ea typeface="ＭＳ Ｐゴシック" pitchFamily="34" charset="-128"/>
              </a:rPr>
              <a:t>A. Estimación paramétrica.</a:t>
            </a:r>
          </a:p>
          <a:p>
            <a:pPr lvl="1" algn="just" eaLnBrk="1" hangingPunct="1">
              <a:lnSpc>
                <a:spcPct val="70000"/>
              </a:lnSpc>
            </a:pPr>
            <a:r>
              <a:rPr lang="en-US" sz="2600" smtClean="0">
                <a:ea typeface="ＭＳ Ｐゴシック" pitchFamily="34" charset="-128"/>
              </a:rPr>
              <a:t>B. Estimación de tres valores.</a:t>
            </a:r>
          </a:p>
          <a:p>
            <a:pPr lvl="1" algn="just" eaLnBrk="1" hangingPunct="1">
              <a:lnSpc>
                <a:spcPct val="70000"/>
              </a:lnSpc>
            </a:pPr>
            <a:r>
              <a:rPr lang="en-US" sz="2600" smtClean="0">
                <a:ea typeface="ＭＳ Ｐゴシック" pitchFamily="34" charset="-128"/>
              </a:rPr>
              <a:t>C. Estimación análoga.</a:t>
            </a:r>
          </a:p>
          <a:p>
            <a:pPr lvl="1" algn="just" eaLnBrk="1" hangingPunct="1">
              <a:lnSpc>
                <a:spcPct val="70000"/>
              </a:lnSpc>
            </a:pPr>
            <a:r>
              <a:rPr lang="en-US" sz="2600" smtClean="0">
                <a:ea typeface="ＭＳ Ｐゴシック" pitchFamily="34" charset="-128"/>
              </a:rPr>
              <a:t>D. Análisis de Monte Carlo.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5" presetClass="emph" presetSubtype="1" nodeType="clickEffect">
                                  <p:stCondLst>
                                    <p:cond delay="0"/>
                                  </p:stCondLst>
                                  <p:childTnLst>
                                    <p:set>
                                      <p:cBhvr override="childStyle">
                                        <p:cTn id="30" dur="indefinite"/>
                                        <p:tgtEl>
                                          <p:spTgt spid="3">
                                            <p:txEl>
                                              <p:pRg st="1" end="1"/>
                                            </p:txEl>
                                          </p:spTgt>
                                        </p:tgtEl>
                                        <p:attrNameLst>
                                          <p:attrName>style.fontStyle</p:attrName>
                                        </p:attrNameLst>
                                      </p:cBhvr>
                                      <p:to>
                                        <p:strVal val="normal"/>
                                      </p:to>
                                    </p:set>
                                    <p:set>
                                      <p:cBhvr override="childStyle">
                                        <p:cTn id="31" dur="indefinite"/>
                                        <p:tgtEl>
                                          <p:spTgt spid="3">
                                            <p:txEl>
                                              <p:pRg st="1" end="1"/>
                                            </p:txEl>
                                          </p:spTgt>
                                        </p:tgtEl>
                                        <p:attrNameLst>
                                          <p:attrName>style.fontWeight</p:attrName>
                                        </p:attrNameLst>
                                      </p:cBhvr>
                                      <p:to>
                                        <p:strVal val="bold"/>
                                      </p:to>
                                    </p:set>
                                    <p:set>
                                      <p:cBhvr override="childStyle">
                                        <p:cTn id="32" dur="indefinite"/>
                                        <p:tgtEl>
                                          <p:spTgt spid="3">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a:xfrm>
            <a:off x="323850" y="1125538"/>
            <a:ext cx="8229600" cy="1143000"/>
          </a:xfrm>
        </p:spPr>
        <p:txBody>
          <a:bodyPr/>
          <a:lstStyle/>
          <a:p>
            <a:pPr eaLnBrk="1" hangingPunct="1"/>
            <a:r>
              <a:rPr lang="en-US" smtClean="0"/>
              <a:t>Ejemplo</a:t>
            </a:r>
          </a:p>
        </p:txBody>
      </p:sp>
      <p:sp>
        <p:nvSpPr>
          <p:cNvPr id="4099" name="Content Placeholder 2"/>
          <p:cNvSpPr>
            <a:spLocks noGrp="1"/>
          </p:cNvSpPr>
          <p:nvPr>
            <p:ph idx="4294967295"/>
          </p:nvPr>
        </p:nvSpPr>
        <p:spPr>
          <a:xfrm>
            <a:off x="250825" y="2179638"/>
            <a:ext cx="8724900" cy="4525962"/>
          </a:xfrm>
        </p:spPr>
        <p:txBody>
          <a:bodyPr/>
          <a:lstStyle/>
          <a:p>
            <a:pPr marL="0" indent="0" algn="just">
              <a:buFont typeface="Arial" charset="0"/>
              <a:buNone/>
              <a:defRPr/>
            </a:pPr>
            <a:r>
              <a:rPr lang="es-CR" dirty="0"/>
              <a:t>Un ejemplo de usar las horas de trabajo promedio de proyectos anteriores para predecir el futuro es:</a:t>
            </a:r>
          </a:p>
          <a:p>
            <a:pPr marL="514350" indent="-514350" algn="just">
              <a:buFont typeface="+mj-lt"/>
              <a:buAutoNum type="alphaUcPeriod"/>
              <a:defRPr/>
            </a:pPr>
            <a:r>
              <a:rPr lang="es-CR" dirty="0"/>
              <a:t>Estimación paramétrica.</a:t>
            </a:r>
          </a:p>
          <a:p>
            <a:pPr marL="514350" indent="-514350" algn="just">
              <a:buFont typeface="+mj-lt"/>
              <a:buAutoNum type="alphaUcPeriod"/>
              <a:defRPr/>
            </a:pPr>
            <a:r>
              <a:rPr lang="es-CR" dirty="0"/>
              <a:t>Estimación de tres puntos.</a:t>
            </a:r>
          </a:p>
          <a:p>
            <a:pPr marL="514350" indent="-514350" algn="just">
              <a:buFont typeface="+mj-lt"/>
              <a:buAutoNum type="alphaUcPeriod"/>
              <a:defRPr/>
            </a:pPr>
            <a:r>
              <a:rPr lang="es-CR" dirty="0"/>
              <a:t>Estimación análoga.</a:t>
            </a:r>
          </a:p>
          <a:p>
            <a:pPr marL="514350" indent="-514350" algn="just">
              <a:buFont typeface="+mj-lt"/>
              <a:buAutoNum type="alphaUcPeriod"/>
              <a:defRPr/>
            </a:pPr>
            <a:r>
              <a:rPr lang="es-CR" dirty="0"/>
              <a:t>Análisis Monte Carlo.</a:t>
            </a:r>
          </a:p>
          <a:p>
            <a:pPr marL="0" indent="0" algn="just">
              <a:buFont typeface="Arial" charset="0"/>
              <a:buNone/>
              <a:defRPr/>
            </a:pPr>
            <a:endParaRPr lang="es-CR"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iterate type="lt">
                                    <p:tmAbs val="0"/>
                                  </p:iterate>
                                  <p:childTnLst>
                                    <p:set>
                                      <p:cBhvr>
                                        <p:cTn id="14"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mph" presetSubtype="0" nodeType="clickEffect">
                                  <p:stCondLst>
                                    <p:cond delay="0"/>
                                  </p:stCondLst>
                                  <p:iterate type="lt">
                                    <p:tmAbs val="25"/>
                                  </p:iterate>
                                  <p:childTnLst>
                                    <p:set>
                                      <p:cBhvr override="childStyle">
                                        <p:cTn id="30" dur="indefinite"/>
                                        <p:tgtEl>
                                          <p:spTgt spid="4099">
                                            <p:txEl>
                                              <p:pRg st="1" end="1"/>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a:xfrm>
            <a:off x="323850" y="1125538"/>
            <a:ext cx="8229600" cy="1143000"/>
          </a:xfrm>
        </p:spPr>
        <p:txBody>
          <a:bodyPr/>
          <a:lstStyle/>
          <a:p>
            <a:pPr eaLnBrk="1" hangingPunct="1"/>
            <a:r>
              <a:rPr lang="en-US" smtClean="0"/>
              <a:t>Ejemplo</a:t>
            </a:r>
          </a:p>
        </p:txBody>
      </p:sp>
      <p:sp>
        <p:nvSpPr>
          <p:cNvPr id="4099" name="Content Placeholder 2"/>
          <p:cNvSpPr>
            <a:spLocks noGrp="1"/>
          </p:cNvSpPr>
          <p:nvPr>
            <p:ph idx="4294967295"/>
          </p:nvPr>
        </p:nvSpPr>
        <p:spPr>
          <a:xfrm>
            <a:off x="250825" y="2179638"/>
            <a:ext cx="8724900" cy="4525962"/>
          </a:xfrm>
        </p:spPr>
        <p:txBody>
          <a:bodyPr/>
          <a:lstStyle/>
          <a:p>
            <a:pPr marL="0" indent="0" algn="just">
              <a:buFont typeface="Arial" charset="0"/>
              <a:buNone/>
              <a:defRPr/>
            </a:pPr>
            <a:r>
              <a:rPr lang="es-CR" dirty="0"/>
              <a:t>¿Cuál es el MEJOR método para estimar el tiempo de una actividad que nunca se ha hecho por su organización antes?</a:t>
            </a:r>
          </a:p>
          <a:p>
            <a:pPr marL="514350" indent="-514350" algn="just">
              <a:buFont typeface="+mj-lt"/>
              <a:buAutoNum type="alphaUcPeriod"/>
              <a:defRPr/>
            </a:pPr>
            <a:r>
              <a:rPr lang="es-CR" dirty="0"/>
              <a:t>Estimación análoga.</a:t>
            </a:r>
          </a:p>
          <a:p>
            <a:pPr marL="514350" indent="-514350" algn="just">
              <a:buFont typeface="+mj-lt"/>
              <a:buAutoNum type="alphaUcPeriod"/>
              <a:defRPr/>
            </a:pPr>
            <a:r>
              <a:rPr lang="es-CR" dirty="0"/>
              <a:t>Estimación de tres puntos.</a:t>
            </a:r>
          </a:p>
          <a:p>
            <a:pPr marL="514350" indent="-514350" algn="just">
              <a:buFont typeface="+mj-lt"/>
              <a:buAutoNum type="alphaUcPeriod"/>
              <a:defRPr/>
            </a:pPr>
            <a:r>
              <a:rPr lang="es-CR" dirty="0"/>
              <a:t>Análisis de Monte Carlo.</a:t>
            </a:r>
          </a:p>
          <a:p>
            <a:pPr marL="514350" indent="-514350" algn="just">
              <a:buFont typeface="+mj-lt"/>
              <a:buAutoNum type="alphaUcPeriod"/>
              <a:defRPr/>
            </a:pPr>
            <a:r>
              <a:rPr lang="es-CR" dirty="0"/>
              <a:t>Estimación paramétrica.</a:t>
            </a:r>
          </a:p>
          <a:p>
            <a:pPr marL="0" indent="0">
              <a:buFont typeface="Arial" charset="0"/>
              <a:buNone/>
              <a:defRPr/>
            </a:pPr>
            <a:endParaRPr lang="es-CR" dirty="0"/>
          </a:p>
          <a:p>
            <a:pPr marL="0" indent="0" algn="just">
              <a:buFont typeface="Arial" charset="0"/>
              <a:buNone/>
              <a:defRPr/>
            </a:pPr>
            <a:endParaRPr lang="es-CR"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iterate type="lt">
                                    <p:tmAbs val="0"/>
                                  </p:iterate>
                                  <p:childTnLst>
                                    <p:set>
                                      <p:cBhvr>
                                        <p:cTn id="18"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mph" presetSubtype="0" nodeType="clickEffect">
                                  <p:stCondLst>
                                    <p:cond delay="0"/>
                                  </p:stCondLst>
                                  <p:iterate type="lt">
                                    <p:tmAbs val="25"/>
                                  </p:iterate>
                                  <p:childTnLst>
                                    <p:set>
                                      <p:cBhvr override="childStyle">
                                        <p:cTn id="30" dur="indefinite"/>
                                        <p:tgtEl>
                                          <p:spTgt spid="4099">
                                            <p:txEl>
                                              <p:pRg st="2" end="2"/>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idx="4294967295"/>
          </p:nvPr>
        </p:nvSpPr>
        <p:spPr>
          <a:xfrm>
            <a:off x="395288" y="984250"/>
            <a:ext cx="8229600" cy="1143000"/>
          </a:xfrm>
        </p:spPr>
        <p:txBody>
          <a:bodyPr/>
          <a:lstStyle/>
          <a:p>
            <a:pPr eaLnBrk="1" hangingPunct="1"/>
            <a:r>
              <a:rPr lang="en-US" smtClean="0">
                <a:ea typeface="ＭＳ Ｐゴシック" pitchFamily="34" charset="-128"/>
              </a:rPr>
              <a:t>Ejemplo </a:t>
            </a:r>
          </a:p>
        </p:txBody>
      </p:sp>
      <p:sp>
        <p:nvSpPr>
          <p:cNvPr id="3" name="Content Placeholder 2"/>
          <p:cNvSpPr>
            <a:spLocks noGrp="1"/>
          </p:cNvSpPr>
          <p:nvPr>
            <p:ph idx="4294967295"/>
          </p:nvPr>
        </p:nvSpPr>
        <p:spPr>
          <a:xfrm>
            <a:off x="395288" y="2309813"/>
            <a:ext cx="8229600" cy="4525962"/>
          </a:xfrm>
        </p:spPr>
        <p:txBody>
          <a:bodyPr/>
          <a:lstStyle/>
          <a:p>
            <a:pPr algn="just" eaLnBrk="1" hangingPunct="1">
              <a:lnSpc>
                <a:spcPct val="70000"/>
              </a:lnSpc>
            </a:pPr>
            <a:r>
              <a:rPr lang="en-US" sz="2800" smtClean="0">
                <a:ea typeface="ＭＳ Ｐゴシック" pitchFamily="34" charset="-128"/>
              </a:rPr>
              <a:t>Después de hacer la EDT hasta el nivel de paquete de trabajo, un director de proyecto solicita a su equipo que provea un estimado de tiempo para cada actividad. Al hacer esto el rol del director de proyecto es:</a:t>
            </a:r>
          </a:p>
          <a:p>
            <a:pPr lvl="1" algn="just" eaLnBrk="1" hangingPunct="1">
              <a:lnSpc>
                <a:spcPct val="70000"/>
              </a:lnSpc>
            </a:pPr>
            <a:r>
              <a:rPr lang="en-US" sz="2400" smtClean="0">
                <a:ea typeface="ＭＳ Ｐゴシック" pitchFamily="34" charset="-128"/>
              </a:rPr>
              <a:t>A. Revisar los estimados de cada miembro detalladamente y refinar los estimados.</a:t>
            </a:r>
          </a:p>
          <a:p>
            <a:pPr lvl="1" algn="just" eaLnBrk="1" hangingPunct="1">
              <a:lnSpc>
                <a:spcPct val="70000"/>
              </a:lnSpc>
            </a:pPr>
            <a:r>
              <a:rPr lang="en-US" sz="2400" smtClean="0">
                <a:ea typeface="ＭＳ Ｐゴシック" pitchFamily="34" charset="-128"/>
              </a:rPr>
              <a:t>B. Ayudar a los miembros del equipo a agregar relleno.</a:t>
            </a:r>
          </a:p>
          <a:p>
            <a:pPr lvl="1" algn="just" eaLnBrk="1" hangingPunct="1">
              <a:lnSpc>
                <a:spcPct val="70000"/>
              </a:lnSpc>
            </a:pPr>
            <a:r>
              <a:rPr lang="en-US" sz="2400" smtClean="0">
                <a:ea typeface="ＭＳ Ｐゴシック" pitchFamily="34" charset="-128"/>
              </a:rPr>
              <a:t>C. El director de proyecto debería haber hecho los estimados y no solicitar al equipo que los hiciera.</a:t>
            </a:r>
          </a:p>
          <a:p>
            <a:pPr lvl="1" algn="just" eaLnBrk="1" hangingPunct="1">
              <a:lnSpc>
                <a:spcPct val="70000"/>
              </a:lnSpc>
            </a:pPr>
            <a:r>
              <a:rPr lang="en-US" sz="2400" smtClean="0">
                <a:ea typeface="ＭＳ Ｐゴシック" pitchFamily="34" charset="-128"/>
              </a:rPr>
              <a:t>D. Utilizar los estimados del equipo solo para hacerse una idea pero debe establecer los estimados por su propio juicio y voluntad.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5" presetClass="emph" presetSubtype="1" nodeType="clickEffect">
                                  <p:stCondLst>
                                    <p:cond delay="0"/>
                                  </p:stCondLst>
                                  <p:childTnLst>
                                    <p:set>
                                      <p:cBhvr override="childStyle">
                                        <p:cTn id="30" dur="indefinite"/>
                                        <p:tgtEl>
                                          <p:spTgt spid="3">
                                            <p:txEl>
                                              <p:pRg st="1" end="1"/>
                                            </p:txEl>
                                          </p:spTgt>
                                        </p:tgtEl>
                                        <p:attrNameLst>
                                          <p:attrName>style.fontStyle</p:attrName>
                                        </p:attrNameLst>
                                      </p:cBhvr>
                                      <p:to>
                                        <p:strVal val="normal"/>
                                      </p:to>
                                    </p:set>
                                    <p:set>
                                      <p:cBhvr override="childStyle">
                                        <p:cTn id="31" dur="indefinite"/>
                                        <p:tgtEl>
                                          <p:spTgt spid="3">
                                            <p:txEl>
                                              <p:pRg st="1" end="1"/>
                                            </p:txEl>
                                          </p:spTgt>
                                        </p:tgtEl>
                                        <p:attrNameLst>
                                          <p:attrName>style.fontWeight</p:attrName>
                                        </p:attrNameLst>
                                      </p:cBhvr>
                                      <p:to>
                                        <p:strVal val="bold"/>
                                      </p:to>
                                    </p:set>
                                    <p:set>
                                      <p:cBhvr override="childStyle">
                                        <p:cTn id="32" dur="indefinite"/>
                                        <p:tgtEl>
                                          <p:spTgt spid="3">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idx="4294967295"/>
          </p:nvPr>
        </p:nvSpPr>
        <p:spPr>
          <a:xfrm>
            <a:off x="533400" y="1006475"/>
            <a:ext cx="8229600" cy="1143000"/>
          </a:xfrm>
        </p:spPr>
        <p:txBody>
          <a:bodyPr/>
          <a:lstStyle/>
          <a:p>
            <a:pPr eaLnBrk="1" hangingPunct="1"/>
            <a:r>
              <a:rPr lang="en-US" smtClean="0">
                <a:ea typeface="ＭＳ Ｐゴシック" pitchFamily="34" charset="-128"/>
              </a:rPr>
              <a:t>Ejemplo</a:t>
            </a:r>
          </a:p>
        </p:txBody>
      </p:sp>
      <p:sp>
        <p:nvSpPr>
          <p:cNvPr id="3" name="Content Placeholder 2"/>
          <p:cNvSpPr>
            <a:spLocks noGrp="1"/>
          </p:cNvSpPr>
          <p:nvPr>
            <p:ph idx="4294967295"/>
          </p:nvPr>
        </p:nvSpPr>
        <p:spPr>
          <a:xfrm>
            <a:off x="533400" y="2332038"/>
            <a:ext cx="8229600" cy="4525962"/>
          </a:xfrm>
        </p:spPr>
        <p:txBody>
          <a:bodyPr/>
          <a:lstStyle/>
          <a:p>
            <a:pPr algn="just" eaLnBrk="1" hangingPunct="1"/>
            <a:r>
              <a:rPr lang="en-US" smtClean="0">
                <a:ea typeface="ＭＳ Ｐゴシック" pitchFamily="34" charset="-128"/>
              </a:rPr>
              <a:t>Todos los siguientes son insumos para el proceso Desarrollar el Cronograma EXCEPTO:</a:t>
            </a:r>
          </a:p>
          <a:p>
            <a:pPr lvl="1" eaLnBrk="1" hangingPunct="1"/>
            <a:r>
              <a:rPr lang="en-US" smtClean="0">
                <a:ea typeface="ＭＳ Ｐゴシック" pitchFamily="34" charset="-128"/>
              </a:rPr>
              <a:t>A. Línea base del cronograma.</a:t>
            </a:r>
          </a:p>
          <a:p>
            <a:pPr lvl="1" eaLnBrk="1" hangingPunct="1"/>
            <a:r>
              <a:rPr lang="en-US" smtClean="0">
                <a:ea typeface="ＭＳ Ｐゴシック" pitchFamily="34" charset="-128"/>
              </a:rPr>
              <a:t>B. Diagrama de red.</a:t>
            </a:r>
          </a:p>
          <a:p>
            <a:pPr lvl="1" eaLnBrk="1" hangingPunct="1"/>
            <a:r>
              <a:rPr lang="en-US" smtClean="0">
                <a:ea typeface="ＭＳ Ｐゴシック" pitchFamily="34" charset="-128"/>
              </a:rPr>
              <a:t>C. Activos de los procesos de la organización.</a:t>
            </a:r>
          </a:p>
          <a:p>
            <a:pPr lvl="1" eaLnBrk="1" hangingPunct="1"/>
            <a:r>
              <a:rPr lang="en-US" smtClean="0">
                <a:ea typeface="ＭＳ Ｐゴシック" pitchFamily="34" charset="-128"/>
              </a:rPr>
              <a:t>D. Requerimientos de recursos.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5" presetClass="emph" presetSubtype="1" nodeType="clickEffect">
                                  <p:stCondLst>
                                    <p:cond delay="0"/>
                                  </p:stCondLst>
                                  <p:childTnLst>
                                    <p:set>
                                      <p:cBhvr override="childStyle">
                                        <p:cTn id="30" dur="indefinite"/>
                                        <p:tgtEl>
                                          <p:spTgt spid="3">
                                            <p:txEl>
                                              <p:pRg st="1" end="1"/>
                                            </p:txEl>
                                          </p:spTgt>
                                        </p:tgtEl>
                                        <p:attrNameLst>
                                          <p:attrName>style.fontStyle</p:attrName>
                                        </p:attrNameLst>
                                      </p:cBhvr>
                                      <p:to>
                                        <p:strVal val="normal"/>
                                      </p:to>
                                    </p:set>
                                    <p:set>
                                      <p:cBhvr override="childStyle">
                                        <p:cTn id="31" dur="indefinite"/>
                                        <p:tgtEl>
                                          <p:spTgt spid="3">
                                            <p:txEl>
                                              <p:pRg st="1" end="1"/>
                                            </p:txEl>
                                          </p:spTgt>
                                        </p:tgtEl>
                                        <p:attrNameLst>
                                          <p:attrName>style.fontWeight</p:attrName>
                                        </p:attrNameLst>
                                      </p:cBhvr>
                                      <p:to>
                                        <p:strVal val="bold"/>
                                      </p:to>
                                    </p:set>
                                    <p:set>
                                      <p:cBhvr override="childStyle">
                                        <p:cTn id="32" dur="indefinite"/>
                                        <p:tgtEl>
                                          <p:spTgt spid="3">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idx="4294967295"/>
          </p:nvPr>
        </p:nvSpPr>
        <p:spPr>
          <a:xfrm>
            <a:off x="395288" y="865188"/>
            <a:ext cx="8229600" cy="1143000"/>
          </a:xfrm>
        </p:spPr>
        <p:txBody>
          <a:bodyPr/>
          <a:lstStyle/>
          <a:p>
            <a:pPr eaLnBrk="1" hangingPunct="1"/>
            <a:r>
              <a:rPr lang="en-US" smtClean="0">
                <a:ea typeface="ＭＳ Ｐゴシック" pitchFamily="34" charset="-128"/>
              </a:rPr>
              <a:t>Ejemplo</a:t>
            </a:r>
          </a:p>
        </p:txBody>
      </p:sp>
      <p:sp>
        <p:nvSpPr>
          <p:cNvPr id="3" name="Content Placeholder 2"/>
          <p:cNvSpPr>
            <a:spLocks noGrp="1"/>
          </p:cNvSpPr>
          <p:nvPr>
            <p:ph idx="4294967295"/>
          </p:nvPr>
        </p:nvSpPr>
        <p:spPr>
          <a:xfrm>
            <a:off x="395288" y="2190750"/>
            <a:ext cx="8229600" cy="4525963"/>
          </a:xfrm>
        </p:spPr>
        <p:txBody>
          <a:bodyPr/>
          <a:lstStyle/>
          <a:p>
            <a:pPr algn="just" eaLnBrk="1" hangingPunct="1">
              <a:lnSpc>
                <a:spcPct val="70000"/>
              </a:lnSpc>
            </a:pPr>
            <a:r>
              <a:rPr lang="en-US" sz="2000" smtClean="0">
                <a:ea typeface="ＭＳ Ｐゴシック" pitchFamily="34" charset="-128"/>
              </a:rPr>
              <a:t>Un miembro del equipo viene a ud para decirle que hay un problema en su actividad. No puede iniciarse en el día que está programada para iniciar. Un gerente escucha la conversación y reporta que el proyecto se retrasará. Posteriormente, el director de proyecto completa su propio reporte indicando que </a:t>
            </a:r>
            <a:r>
              <a:rPr lang="en-US" altLang="en-US" sz="2000" smtClean="0">
                <a:ea typeface="ＭＳ Ｐゴシック" pitchFamily="34" charset="-128"/>
              </a:rPr>
              <a:t>“</a:t>
            </a:r>
            <a:r>
              <a:rPr lang="en-US" sz="2000" smtClean="0">
                <a:ea typeface="ＭＳ Ｐゴシック" pitchFamily="34" charset="-128"/>
              </a:rPr>
              <a:t>el proyecto está todavía programado para finalizar a tiempo</a:t>
            </a:r>
            <a:r>
              <a:rPr lang="en-US" altLang="en-US" sz="2000" smtClean="0">
                <a:ea typeface="ＭＳ Ｐゴシック" pitchFamily="34" charset="-128"/>
              </a:rPr>
              <a:t>”</a:t>
            </a:r>
            <a:r>
              <a:rPr lang="en-US" sz="2000" smtClean="0">
                <a:ea typeface="ＭＳ Ｐゴシック" pitchFamily="34" charset="-128"/>
              </a:rPr>
              <a:t>. ¿Cuál de las siguientes podría ser la razón para que el director de proyecto hiciera dicha afirmación?</a:t>
            </a:r>
          </a:p>
          <a:p>
            <a:pPr lvl="1" algn="just" eaLnBrk="1" hangingPunct="1">
              <a:lnSpc>
                <a:spcPct val="70000"/>
              </a:lnSpc>
            </a:pPr>
            <a:r>
              <a:rPr lang="en-US" sz="1800" smtClean="0">
                <a:ea typeface="ＭＳ Ｐゴシック" pitchFamily="34" charset="-128"/>
              </a:rPr>
              <a:t>A. La actividad tiene holgura libre y puede ser reprogramada para después en su ventana de inicio temprano - finalización tardía.</a:t>
            </a:r>
          </a:p>
          <a:p>
            <a:pPr lvl="1" algn="just" eaLnBrk="1" hangingPunct="1">
              <a:lnSpc>
                <a:spcPct val="70000"/>
              </a:lnSpc>
            </a:pPr>
            <a:r>
              <a:rPr lang="en-US" sz="1800" smtClean="0">
                <a:ea typeface="ＭＳ Ｐゴシック" pitchFamily="34" charset="-128"/>
              </a:rPr>
              <a:t>B. La actividad está en una ruta casi-crítica con menos holgura que la magnitud del retraso.</a:t>
            </a:r>
          </a:p>
          <a:p>
            <a:pPr lvl="1" algn="just" eaLnBrk="1" hangingPunct="1">
              <a:lnSpc>
                <a:spcPct val="70000"/>
              </a:lnSpc>
            </a:pPr>
            <a:r>
              <a:rPr lang="en-US" sz="1800" smtClean="0">
                <a:ea typeface="ＭＳ Ｐゴシック" pitchFamily="34" charset="-128"/>
              </a:rPr>
              <a:t>C. La actividad está en la ruta crítica pero debe ser realizada después de otra actividad que si tiene holgura.</a:t>
            </a:r>
          </a:p>
          <a:p>
            <a:pPr lvl="1" eaLnBrk="1" hangingPunct="1">
              <a:lnSpc>
                <a:spcPct val="70000"/>
              </a:lnSpc>
            </a:pPr>
            <a:r>
              <a:rPr lang="en-US" sz="1800" smtClean="0">
                <a:ea typeface="ＭＳ Ｐゴシック" pitchFamily="34" charset="-128"/>
              </a:rPr>
              <a:t>D. La actividad tiene una dependencia obligatoria, permitiéndole al director de proyecto programarla en el cronograma en cualquier punto en el cual quiere que se realice.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5" presetClass="emph" presetSubtype="1" nodeType="clickEffect">
                                  <p:stCondLst>
                                    <p:cond delay="0"/>
                                  </p:stCondLst>
                                  <p:childTnLst>
                                    <p:set>
                                      <p:cBhvr override="childStyle">
                                        <p:cTn id="30" dur="indefinite"/>
                                        <p:tgtEl>
                                          <p:spTgt spid="3">
                                            <p:txEl>
                                              <p:pRg st="1" end="1"/>
                                            </p:txEl>
                                          </p:spTgt>
                                        </p:tgtEl>
                                        <p:attrNameLst>
                                          <p:attrName>style.fontStyle</p:attrName>
                                        </p:attrNameLst>
                                      </p:cBhvr>
                                      <p:to>
                                        <p:strVal val="normal"/>
                                      </p:to>
                                    </p:set>
                                    <p:set>
                                      <p:cBhvr override="childStyle">
                                        <p:cTn id="31" dur="indefinite"/>
                                        <p:tgtEl>
                                          <p:spTgt spid="3">
                                            <p:txEl>
                                              <p:pRg st="1" end="1"/>
                                            </p:txEl>
                                          </p:spTgt>
                                        </p:tgtEl>
                                        <p:attrNameLst>
                                          <p:attrName>style.fontWeight</p:attrName>
                                        </p:attrNameLst>
                                      </p:cBhvr>
                                      <p:to>
                                        <p:strVal val="bold"/>
                                      </p:to>
                                    </p:set>
                                    <p:set>
                                      <p:cBhvr override="childStyle">
                                        <p:cTn id="32" dur="indefinite"/>
                                        <p:tgtEl>
                                          <p:spTgt spid="3">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idx="4294967295"/>
          </p:nvPr>
        </p:nvSpPr>
        <p:spPr>
          <a:xfrm>
            <a:off x="395288" y="1196975"/>
            <a:ext cx="8229600" cy="1143000"/>
          </a:xfrm>
        </p:spPr>
        <p:txBody>
          <a:bodyPr/>
          <a:lstStyle/>
          <a:p>
            <a:pPr eaLnBrk="1" hangingPunct="1"/>
            <a:r>
              <a:rPr lang="en-US" smtClean="0">
                <a:ea typeface="ＭＳ Ｐゴシック" pitchFamily="34" charset="-128"/>
              </a:rPr>
              <a:t>Ejemplo</a:t>
            </a:r>
          </a:p>
        </p:txBody>
      </p:sp>
      <p:sp>
        <p:nvSpPr>
          <p:cNvPr id="3" name="Content Placeholder 2"/>
          <p:cNvSpPr>
            <a:spLocks noGrp="1"/>
          </p:cNvSpPr>
          <p:nvPr>
            <p:ph idx="4294967295"/>
          </p:nvPr>
        </p:nvSpPr>
        <p:spPr>
          <a:xfrm>
            <a:off x="395288" y="2522538"/>
            <a:ext cx="8229600" cy="4525962"/>
          </a:xfrm>
        </p:spPr>
        <p:txBody>
          <a:bodyPr/>
          <a:lstStyle/>
          <a:p>
            <a:pPr algn="just" eaLnBrk="1" hangingPunct="1"/>
            <a:r>
              <a:rPr lang="en-US" smtClean="0">
                <a:ea typeface="ＭＳ Ｐゴシック" pitchFamily="34" charset="-128"/>
              </a:rPr>
              <a:t>La holgura total es la cantidad de tiempo que una actividad puede retrasarse sin retrasar:</a:t>
            </a:r>
          </a:p>
          <a:p>
            <a:pPr lvl="1" eaLnBrk="1" hangingPunct="1"/>
            <a:r>
              <a:rPr lang="en-US" smtClean="0">
                <a:ea typeface="ＭＳ Ｐゴシック" pitchFamily="34" charset="-128"/>
              </a:rPr>
              <a:t>A. El proyecto.</a:t>
            </a:r>
          </a:p>
          <a:p>
            <a:pPr lvl="1" eaLnBrk="1" hangingPunct="1"/>
            <a:r>
              <a:rPr lang="en-US" smtClean="0">
                <a:ea typeface="ＭＳ Ｐゴシック" pitchFamily="34" charset="-128"/>
              </a:rPr>
              <a:t>B. La fecha de finalización requerida por el cliente.</a:t>
            </a:r>
          </a:p>
          <a:p>
            <a:pPr lvl="1" eaLnBrk="1" hangingPunct="1"/>
            <a:r>
              <a:rPr lang="en-US" smtClean="0">
                <a:ea typeface="ＭＳ Ｐゴシック" pitchFamily="34" charset="-128"/>
              </a:rPr>
              <a:t>C. El inicio temprano de su sucesora.</a:t>
            </a:r>
          </a:p>
          <a:p>
            <a:pPr lvl="1" eaLnBrk="1" hangingPunct="1"/>
            <a:r>
              <a:rPr lang="en-US" smtClean="0">
                <a:ea typeface="ＭＳ Ｐゴシック" pitchFamily="34" charset="-128"/>
              </a:rPr>
              <a:t>D. La fecha de finalización del proyecto.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5" presetClass="emph" presetSubtype="1" nodeType="clickEffect">
                                  <p:stCondLst>
                                    <p:cond delay="0"/>
                                  </p:stCondLst>
                                  <p:childTnLst>
                                    <p:set>
                                      <p:cBhvr override="childStyle">
                                        <p:cTn id="30" dur="indefinite"/>
                                        <p:tgtEl>
                                          <p:spTgt spid="3">
                                            <p:txEl>
                                              <p:pRg st="4" end="4"/>
                                            </p:txEl>
                                          </p:spTgt>
                                        </p:tgtEl>
                                        <p:attrNameLst>
                                          <p:attrName>style.fontStyle</p:attrName>
                                        </p:attrNameLst>
                                      </p:cBhvr>
                                      <p:to>
                                        <p:strVal val="normal"/>
                                      </p:to>
                                    </p:set>
                                    <p:set>
                                      <p:cBhvr override="childStyle">
                                        <p:cTn id="31" dur="indefinite"/>
                                        <p:tgtEl>
                                          <p:spTgt spid="3">
                                            <p:txEl>
                                              <p:pRg st="4" end="4"/>
                                            </p:txEl>
                                          </p:spTgt>
                                        </p:tgtEl>
                                        <p:attrNameLst>
                                          <p:attrName>style.fontWeight</p:attrName>
                                        </p:attrNameLst>
                                      </p:cBhvr>
                                      <p:to>
                                        <p:strVal val="bold"/>
                                      </p:to>
                                    </p:set>
                                    <p:set>
                                      <p:cBhvr override="childStyle">
                                        <p:cTn id="32" dur="indefinite"/>
                                        <p:tgtEl>
                                          <p:spTgt spid="3">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idx="4294967295"/>
          </p:nvPr>
        </p:nvSpPr>
        <p:spPr>
          <a:xfrm>
            <a:off x="533400" y="1166813"/>
            <a:ext cx="8229600" cy="1143000"/>
          </a:xfrm>
        </p:spPr>
        <p:txBody>
          <a:bodyPr/>
          <a:lstStyle/>
          <a:p>
            <a:pPr eaLnBrk="1" hangingPunct="1"/>
            <a:r>
              <a:rPr lang="en-US" smtClean="0">
                <a:ea typeface="ＭＳ Ｐゴシック" pitchFamily="34" charset="-128"/>
              </a:rPr>
              <a:t>Ejemplo</a:t>
            </a:r>
          </a:p>
        </p:txBody>
      </p:sp>
      <p:sp>
        <p:nvSpPr>
          <p:cNvPr id="3" name="Content Placeholder 2"/>
          <p:cNvSpPr>
            <a:spLocks noGrp="1"/>
          </p:cNvSpPr>
          <p:nvPr>
            <p:ph idx="4294967295"/>
          </p:nvPr>
        </p:nvSpPr>
        <p:spPr>
          <a:xfrm>
            <a:off x="533400" y="2492375"/>
            <a:ext cx="8229600" cy="4525963"/>
          </a:xfrm>
        </p:spPr>
        <p:txBody>
          <a:bodyPr/>
          <a:lstStyle/>
          <a:p>
            <a:pPr algn="just" eaLnBrk="1" hangingPunct="1">
              <a:lnSpc>
                <a:spcPct val="70000"/>
              </a:lnSpc>
            </a:pPr>
            <a:r>
              <a:rPr lang="en-US" sz="2800" smtClean="0">
                <a:ea typeface="ＭＳ Ｐゴシック" pitchFamily="34" charset="-128"/>
              </a:rPr>
              <a:t>De acuerdo con el diagrama de red del proyecto, la ruta crítica para el proyecto es de 6 semanas. Una semana después de iniciado el proyecto, el director de la PMO le informa que el comité de dirección ejecutivo ha movido la fecha de finalización del proyecto para 2 semanas antes de la fecha originalmente acordada. Asumiendo que el proyecto va a tiempo, cuál es la holgura del proyecto?</a:t>
            </a:r>
          </a:p>
          <a:p>
            <a:pPr lvl="1" eaLnBrk="1" hangingPunct="1">
              <a:lnSpc>
                <a:spcPct val="70000"/>
              </a:lnSpc>
            </a:pPr>
            <a:r>
              <a:rPr lang="en-US" sz="2400" smtClean="0">
                <a:ea typeface="ＭＳ Ｐゴシック" pitchFamily="34" charset="-128"/>
              </a:rPr>
              <a:t>A. Dos semanas.</a:t>
            </a:r>
          </a:p>
          <a:p>
            <a:pPr lvl="1" eaLnBrk="1" hangingPunct="1">
              <a:lnSpc>
                <a:spcPct val="70000"/>
              </a:lnSpc>
            </a:pPr>
            <a:r>
              <a:rPr lang="en-US" sz="2400" smtClean="0">
                <a:ea typeface="ＭＳ Ｐゴシック" pitchFamily="34" charset="-128"/>
              </a:rPr>
              <a:t>B. Cuatro semanas.</a:t>
            </a:r>
          </a:p>
          <a:p>
            <a:pPr lvl="1" eaLnBrk="1" hangingPunct="1">
              <a:lnSpc>
                <a:spcPct val="70000"/>
              </a:lnSpc>
            </a:pPr>
            <a:r>
              <a:rPr lang="en-US" sz="2400" smtClean="0">
                <a:ea typeface="ＭＳ Ｐゴシック" pitchFamily="34" charset="-128"/>
              </a:rPr>
              <a:t>C. Menos cuatro semanas.</a:t>
            </a:r>
          </a:p>
          <a:p>
            <a:pPr lvl="1" eaLnBrk="1" hangingPunct="1">
              <a:lnSpc>
                <a:spcPct val="70000"/>
              </a:lnSpc>
            </a:pPr>
            <a:r>
              <a:rPr lang="en-US" sz="2400" smtClean="0">
                <a:ea typeface="ＭＳ Ｐゴシック" pitchFamily="34" charset="-128"/>
              </a:rPr>
              <a:t>D. Menos dos semanas.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5" presetClass="emph" presetSubtype="1" nodeType="clickEffect">
                                  <p:stCondLst>
                                    <p:cond delay="0"/>
                                  </p:stCondLst>
                                  <p:childTnLst>
                                    <p:set>
                                      <p:cBhvr override="childStyle">
                                        <p:cTn id="30" dur="indefinite"/>
                                        <p:tgtEl>
                                          <p:spTgt spid="3">
                                            <p:txEl>
                                              <p:pRg st="4" end="4"/>
                                            </p:txEl>
                                          </p:spTgt>
                                        </p:tgtEl>
                                        <p:attrNameLst>
                                          <p:attrName>style.fontStyle</p:attrName>
                                        </p:attrNameLst>
                                      </p:cBhvr>
                                      <p:to>
                                        <p:strVal val="normal"/>
                                      </p:to>
                                    </p:set>
                                    <p:set>
                                      <p:cBhvr override="childStyle">
                                        <p:cTn id="31" dur="indefinite"/>
                                        <p:tgtEl>
                                          <p:spTgt spid="3">
                                            <p:txEl>
                                              <p:pRg st="4" end="4"/>
                                            </p:txEl>
                                          </p:spTgt>
                                        </p:tgtEl>
                                        <p:attrNameLst>
                                          <p:attrName>style.fontWeight</p:attrName>
                                        </p:attrNameLst>
                                      </p:cBhvr>
                                      <p:to>
                                        <p:strVal val="bold"/>
                                      </p:to>
                                    </p:set>
                                    <p:set>
                                      <p:cBhvr override="childStyle">
                                        <p:cTn id="32" dur="indefinite"/>
                                        <p:tgtEl>
                                          <p:spTgt spid="3">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a:xfrm>
            <a:off x="323850" y="1125538"/>
            <a:ext cx="8229600" cy="1143000"/>
          </a:xfrm>
        </p:spPr>
        <p:txBody>
          <a:bodyPr/>
          <a:lstStyle/>
          <a:p>
            <a:pPr eaLnBrk="1" hangingPunct="1"/>
            <a:r>
              <a:rPr lang="en-US" smtClean="0"/>
              <a:t>Ejemplo</a:t>
            </a:r>
          </a:p>
        </p:txBody>
      </p:sp>
      <p:sp>
        <p:nvSpPr>
          <p:cNvPr id="4099" name="Content Placeholder 2"/>
          <p:cNvSpPr>
            <a:spLocks noGrp="1"/>
          </p:cNvSpPr>
          <p:nvPr>
            <p:ph idx="4294967295"/>
          </p:nvPr>
        </p:nvSpPr>
        <p:spPr>
          <a:xfrm>
            <a:off x="250825" y="2179638"/>
            <a:ext cx="8724900" cy="4525962"/>
          </a:xfrm>
        </p:spPr>
        <p:txBody>
          <a:bodyPr/>
          <a:lstStyle/>
          <a:p>
            <a:pPr marL="0" indent="0" algn="just">
              <a:buFont typeface="Arial" charset="0"/>
              <a:buNone/>
              <a:defRPr/>
            </a:pPr>
            <a:r>
              <a:rPr lang="es-CR" dirty="0"/>
              <a:t>Identificar y documentar las actividades específicas que se deben realizar para producir los paquetes de trabajo se denomina:</a:t>
            </a:r>
          </a:p>
          <a:p>
            <a:pPr marL="514350" indent="-514350" algn="just">
              <a:buFont typeface="+mj-lt"/>
              <a:buAutoNum type="alphaUcPeriod"/>
              <a:defRPr/>
            </a:pPr>
            <a:r>
              <a:rPr lang="es-CR" dirty="0"/>
              <a:t>Definir el Alcance.</a:t>
            </a:r>
          </a:p>
          <a:p>
            <a:pPr marL="514350" indent="-514350" algn="just">
              <a:buFont typeface="+mj-lt"/>
              <a:buAutoNum type="alphaUcPeriod"/>
              <a:defRPr/>
            </a:pPr>
            <a:r>
              <a:rPr lang="es-CR" dirty="0"/>
              <a:t>Descomposición.</a:t>
            </a:r>
          </a:p>
          <a:p>
            <a:pPr marL="514350" indent="-514350" algn="just">
              <a:buFont typeface="+mj-lt"/>
              <a:buAutoNum type="alphaUcPeriod"/>
              <a:defRPr/>
            </a:pPr>
            <a:r>
              <a:rPr lang="es-CR" dirty="0"/>
              <a:t>Definir las Actividades.</a:t>
            </a:r>
          </a:p>
          <a:p>
            <a:pPr marL="514350" indent="-514350" algn="just">
              <a:buFont typeface="+mj-lt"/>
              <a:buAutoNum type="alphaUcPeriod"/>
              <a:defRPr/>
            </a:pPr>
            <a:r>
              <a:rPr lang="es-CR" dirty="0"/>
              <a:t>Secuenciar las Actividades.</a:t>
            </a:r>
          </a:p>
          <a:p>
            <a:pPr marL="0" indent="0" algn="just">
              <a:buFont typeface="Arial" charset="0"/>
              <a:buNone/>
              <a:defRPr/>
            </a:pPr>
            <a:endParaRPr lang="es-CR"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iterate type="lt">
                                    <p:tmAbs val="0"/>
                                  </p:iterate>
                                  <p:childTnLst>
                                    <p:set>
                                      <p:cBhvr>
                                        <p:cTn id="22"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mph" presetSubtype="0" nodeType="clickEffect">
                                  <p:stCondLst>
                                    <p:cond delay="0"/>
                                  </p:stCondLst>
                                  <p:iterate type="lt">
                                    <p:tmAbs val="25"/>
                                  </p:iterate>
                                  <p:childTnLst>
                                    <p:set>
                                      <p:cBhvr override="childStyle">
                                        <p:cTn id="30" dur="indefinite"/>
                                        <p:tgtEl>
                                          <p:spTgt spid="4099">
                                            <p:txEl>
                                              <p:pRg st="3" end="3"/>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a:xfrm>
            <a:off x="323850" y="1125538"/>
            <a:ext cx="8229600" cy="1143000"/>
          </a:xfrm>
        </p:spPr>
        <p:txBody>
          <a:bodyPr/>
          <a:lstStyle/>
          <a:p>
            <a:pPr eaLnBrk="1" hangingPunct="1"/>
            <a:r>
              <a:rPr lang="en-US" smtClean="0"/>
              <a:t>Ejemplo</a:t>
            </a:r>
          </a:p>
        </p:txBody>
      </p:sp>
      <p:sp>
        <p:nvSpPr>
          <p:cNvPr id="4099" name="Content Placeholder 2"/>
          <p:cNvSpPr>
            <a:spLocks noGrp="1"/>
          </p:cNvSpPr>
          <p:nvPr>
            <p:ph idx="4294967295"/>
          </p:nvPr>
        </p:nvSpPr>
        <p:spPr>
          <a:xfrm>
            <a:off x="250825" y="2179638"/>
            <a:ext cx="8724900" cy="4525962"/>
          </a:xfrm>
        </p:spPr>
        <p:txBody>
          <a:bodyPr/>
          <a:lstStyle/>
          <a:p>
            <a:pPr marL="0" indent="0" algn="just">
              <a:buFont typeface="Arial" charset="0"/>
              <a:buNone/>
              <a:defRPr/>
            </a:pPr>
            <a:r>
              <a:rPr lang="es-CR" dirty="0"/>
              <a:t>Una actividad que tiene un inicio temprano (ES) el día 3, un inicio tardío (LS) el día 13, una finalización temprana (FE) el día 9 y una finalización tardía (LF) el día 19. ¿Cuál es la duración de esta actividad?</a:t>
            </a:r>
          </a:p>
          <a:p>
            <a:pPr marL="514350" indent="-514350" algn="just">
              <a:buFont typeface="+mj-lt"/>
              <a:buAutoNum type="alphaUcPeriod"/>
              <a:defRPr/>
            </a:pPr>
            <a:r>
              <a:rPr lang="es-CR" dirty="0"/>
              <a:t>3 días.</a:t>
            </a:r>
          </a:p>
          <a:p>
            <a:pPr marL="514350" indent="-514350" algn="just">
              <a:buFont typeface="+mj-lt"/>
              <a:buAutoNum type="alphaUcPeriod"/>
              <a:defRPr/>
            </a:pPr>
            <a:r>
              <a:rPr lang="es-CR" dirty="0"/>
              <a:t>6 días.</a:t>
            </a:r>
          </a:p>
          <a:p>
            <a:pPr marL="514350" indent="-514350" algn="just">
              <a:buFont typeface="+mj-lt"/>
              <a:buAutoNum type="alphaUcPeriod"/>
              <a:defRPr/>
            </a:pPr>
            <a:r>
              <a:rPr lang="es-CR" dirty="0"/>
              <a:t>7 días.</a:t>
            </a:r>
          </a:p>
          <a:p>
            <a:pPr marL="514350" indent="-514350" algn="just">
              <a:buFont typeface="+mj-lt"/>
              <a:buAutoNum type="alphaUcPeriod"/>
              <a:defRPr/>
            </a:pPr>
            <a:r>
              <a:rPr lang="es-CR" dirty="0"/>
              <a:t>10 días.</a:t>
            </a:r>
          </a:p>
          <a:p>
            <a:pPr marL="0" indent="0" algn="just">
              <a:buFont typeface="Arial" charset="0"/>
              <a:buNone/>
              <a:defRPr/>
            </a:pPr>
            <a:endParaRPr lang="es-CR"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iterate type="lt">
                                    <p:tmAbs val="0"/>
                                  </p:iterate>
                                  <p:childTnLst>
                                    <p:set>
                                      <p:cBhvr>
                                        <p:cTn id="22"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mph" presetSubtype="0" nodeType="clickEffect">
                                  <p:stCondLst>
                                    <p:cond delay="0"/>
                                  </p:stCondLst>
                                  <p:iterate type="lt">
                                    <p:tmAbs val="25"/>
                                  </p:iterate>
                                  <p:childTnLst>
                                    <p:set>
                                      <p:cBhvr override="childStyle">
                                        <p:cTn id="30" dur="indefinite"/>
                                        <p:tgtEl>
                                          <p:spTgt spid="4099">
                                            <p:txEl>
                                              <p:pRg st="3" end="3"/>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a:xfrm>
            <a:off x="323850" y="908050"/>
            <a:ext cx="8229600" cy="1143000"/>
          </a:xfrm>
        </p:spPr>
        <p:txBody>
          <a:bodyPr/>
          <a:lstStyle/>
          <a:p>
            <a:pPr eaLnBrk="1" hangingPunct="1"/>
            <a:r>
              <a:rPr lang="en-US" smtClean="0"/>
              <a:t>Ejemplo</a:t>
            </a:r>
          </a:p>
        </p:txBody>
      </p:sp>
      <p:sp>
        <p:nvSpPr>
          <p:cNvPr id="4099" name="Content Placeholder 2"/>
          <p:cNvSpPr>
            <a:spLocks noGrp="1"/>
          </p:cNvSpPr>
          <p:nvPr>
            <p:ph idx="4294967295"/>
          </p:nvPr>
        </p:nvSpPr>
        <p:spPr>
          <a:xfrm>
            <a:off x="179388" y="1755775"/>
            <a:ext cx="8724900" cy="4525963"/>
          </a:xfrm>
        </p:spPr>
        <p:txBody>
          <a:bodyPr/>
          <a:lstStyle/>
          <a:p>
            <a:pPr marL="0" indent="0" algn="just">
              <a:buFont typeface="Arial" charset="0"/>
              <a:buNone/>
              <a:defRPr/>
            </a:pPr>
            <a:r>
              <a:rPr lang="es-CR" sz="2200" dirty="0"/>
              <a:t>Usted tiene un proyecto con cuatro actividades de la siguiente manera: la actividad 1 puede comenzar de inmediato y tiene una duración estimada de un día; la actividad 2 puede comenzar después de que la actividad 1 se haya completado y tiene una duración estimada de cuatro días; la actividad 3 puede comenzar después de que la actividad 2 se haya completado y tiene una duración estimada de cinco días; la actividad 4 tiene una duración estimada de ocho días y puede comenzar después de que la actividad 1 se haya completado; ambas, las actividades 3 y 4 debe completarse antes de que el proyecto esté terminado. ¿Cuál es la ruta crítica del proyecto?</a:t>
            </a:r>
          </a:p>
          <a:p>
            <a:pPr marL="457200" indent="-457200" algn="just">
              <a:buFont typeface="+mj-lt"/>
              <a:buAutoNum type="alphaUcPeriod"/>
              <a:defRPr/>
            </a:pPr>
            <a:r>
              <a:rPr lang="es-CR" sz="2200" dirty="0"/>
              <a:t>Inicio, 1, 2, 3, Final.</a:t>
            </a:r>
          </a:p>
          <a:p>
            <a:pPr marL="457200" indent="-457200" algn="just">
              <a:buFont typeface="+mj-lt"/>
              <a:buAutoNum type="alphaUcPeriod"/>
              <a:defRPr/>
            </a:pPr>
            <a:r>
              <a:rPr lang="es-CR" sz="2200" dirty="0"/>
              <a:t>Inicio, 1, 4, 3, Final.</a:t>
            </a:r>
          </a:p>
          <a:p>
            <a:pPr marL="457200" indent="-457200" algn="just">
              <a:buFont typeface="+mj-lt"/>
              <a:buAutoNum type="alphaUcPeriod"/>
              <a:defRPr/>
            </a:pPr>
            <a:r>
              <a:rPr lang="es-CR" sz="2200" dirty="0"/>
              <a:t>Inicio, 1, 4, Final.</a:t>
            </a:r>
          </a:p>
          <a:p>
            <a:pPr marL="457200" indent="-457200" algn="just">
              <a:buFont typeface="+mj-lt"/>
              <a:buAutoNum type="alphaUcPeriod"/>
              <a:defRPr/>
            </a:pPr>
            <a:r>
              <a:rPr lang="es-CR" sz="2200" dirty="0"/>
              <a:t>Inicio, 1, 2, 3, 4, Final.</a:t>
            </a:r>
          </a:p>
          <a:p>
            <a:pPr marL="0" indent="0" algn="just">
              <a:buFont typeface="Arial" charset="0"/>
              <a:buNone/>
              <a:defRPr/>
            </a:pPr>
            <a:endParaRPr lang="es-CR" sz="2000"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iterate type="lt">
                                    <p:tmAbs val="0"/>
                                  </p:iterate>
                                  <p:childTnLst>
                                    <p:set>
                                      <p:cBhvr>
                                        <p:cTn id="14"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mph" presetSubtype="0" nodeType="clickEffect">
                                  <p:stCondLst>
                                    <p:cond delay="0"/>
                                  </p:stCondLst>
                                  <p:iterate type="lt">
                                    <p:tmAbs val="25"/>
                                  </p:iterate>
                                  <p:childTnLst>
                                    <p:set>
                                      <p:cBhvr override="childStyle">
                                        <p:cTn id="30" dur="indefinite"/>
                                        <p:tgtEl>
                                          <p:spTgt spid="4099">
                                            <p:txEl>
                                              <p:pRg st="1" end="1"/>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idx="4294967295"/>
          </p:nvPr>
        </p:nvSpPr>
        <p:spPr>
          <a:xfrm>
            <a:off x="533400" y="1071563"/>
            <a:ext cx="8229600" cy="1143000"/>
          </a:xfrm>
        </p:spPr>
        <p:txBody>
          <a:bodyPr/>
          <a:lstStyle/>
          <a:p>
            <a:pPr eaLnBrk="1" hangingPunct="1"/>
            <a:r>
              <a:rPr lang="en-US" smtClean="0">
                <a:ea typeface="ＭＳ Ｐゴシック" pitchFamily="34" charset="-128"/>
              </a:rPr>
              <a:t>Ejemplo</a:t>
            </a:r>
          </a:p>
        </p:txBody>
      </p:sp>
      <p:sp>
        <p:nvSpPr>
          <p:cNvPr id="3" name="Content Placeholder 2"/>
          <p:cNvSpPr>
            <a:spLocks noGrp="1"/>
          </p:cNvSpPr>
          <p:nvPr>
            <p:ph idx="4294967295"/>
          </p:nvPr>
        </p:nvSpPr>
        <p:spPr>
          <a:xfrm>
            <a:off x="457200" y="2195513"/>
            <a:ext cx="8229600" cy="4525962"/>
          </a:xfrm>
        </p:spPr>
        <p:txBody>
          <a:bodyPr/>
          <a:lstStyle/>
          <a:p>
            <a:pPr algn="just" eaLnBrk="1" hangingPunct="1">
              <a:lnSpc>
                <a:spcPct val="80000"/>
              </a:lnSpc>
            </a:pPr>
            <a:r>
              <a:rPr lang="en-US" sz="2000" smtClean="0">
                <a:ea typeface="ＭＳ Ｐゴシック" pitchFamily="34" charset="-128"/>
              </a:rPr>
              <a:t>Un director de proyecto está tratando de coordinar todas las actividades en el proyecto y ha determinado lo siguiente: la actividad 1 puede iniciar inmediatamente y tiene una duración estimada de 1 semana. La actividad 2 puede iniciar después de que la 1 sea completada y tiene una duración estimada de 4 semanas. La actividad 3 puede iniciar después de que la 2 sea completada y tiene una duración estimada de 5 semanas. La actividad 4 puede iniciar después de que la 1 sea completada y tiene una duración estimada de 8 semanas. Ambas actividades, 3 y 4 deben ser completadas antes de la finalización del proyecto. Si hay un cambio aprobado a la actividad 4 y ahora tiene una duración de 10 semanas, cuál es la duración  de la ruta crítica en semanas?</a:t>
            </a:r>
          </a:p>
          <a:p>
            <a:pPr lvl="1" eaLnBrk="1" hangingPunct="1">
              <a:lnSpc>
                <a:spcPct val="80000"/>
              </a:lnSpc>
            </a:pPr>
            <a:r>
              <a:rPr lang="en-US" sz="1800" smtClean="0">
                <a:ea typeface="ＭＳ Ｐゴシック" pitchFamily="34" charset="-128"/>
              </a:rPr>
              <a:t>A. 10.</a:t>
            </a:r>
          </a:p>
          <a:p>
            <a:pPr lvl="1" eaLnBrk="1" hangingPunct="1">
              <a:lnSpc>
                <a:spcPct val="80000"/>
              </a:lnSpc>
            </a:pPr>
            <a:r>
              <a:rPr lang="en-US" sz="1800" smtClean="0">
                <a:ea typeface="ＭＳ Ｐゴシック" pitchFamily="34" charset="-128"/>
              </a:rPr>
              <a:t>B. 11.</a:t>
            </a:r>
          </a:p>
          <a:p>
            <a:pPr lvl="1" eaLnBrk="1" hangingPunct="1">
              <a:lnSpc>
                <a:spcPct val="80000"/>
              </a:lnSpc>
            </a:pPr>
            <a:r>
              <a:rPr lang="en-US" sz="1800" smtClean="0">
                <a:ea typeface="ＭＳ Ｐゴシック" pitchFamily="34" charset="-128"/>
              </a:rPr>
              <a:t>C. 14.</a:t>
            </a:r>
          </a:p>
          <a:p>
            <a:pPr lvl="1" eaLnBrk="1" hangingPunct="1">
              <a:lnSpc>
                <a:spcPct val="80000"/>
              </a:lnSpc>
            </a:pPr>
            <a:r>
              <a:rPr lang="en-US" sz="1800" smtClean="0">
                <a:ea typeface="ＭＳ Ｐゴシック" pitchFamily="34" charset="-128"/>
              </a:rPr>
              <a:t>D. 8.</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5" presetClass="emph" presetSubtype="1" nodeType="clickEffect">
                                  <p:stCondLst>
                                    <p:cond delay="0"/>
                                  </p:stCondLst>
                                  <p:childTnLst>
                                    <p:set>
                                      <p:cBhvr override="childStyle">
                                        <p:cTn id="30" dur="indefinite"/>
                                        <p:tgtEl>
                                          <p:spTgt spid="3">
                                            <p:txEl>
                                              <p:pRg st="2" end="2"/>
                                            </p:txEl>
                                          </p:spTgt>
                                        </p:tgtEl>
                                        <p:attrNameLst>
                                          <p:attrName>style.fontStyle</p:attrName>
                                        </p:attrNameLst>
                                      </p:cBhvr>
                                      <p:to>
                                        <p:strVal val="normal"/>
                                      </p:to>
                                    </p:set>
                                    <p:set>
                                      <p:cBhvr override="childStyle">
                                        <p:cTn id="31" dur="indefinite"/>
                                        <p:tgtEl>
                                          <p:spTgt spid="3">
                                            <p:txEl>
                                              <p:pRg st="2" end="2"/>
                                            </p:txEl>
                                          </p:spTgt>
                                        </p:tgtEl>
                                        <p:attrNameLst>
                                          <p:attrName>style.fontWeight</p:attrName>
                                        </p:attrNameLst>
                                      </p:cBhvr>
                                      <p:to>
                                        <p:strVal val="bold"/>
                                      </p:to>
                                    </p:set>
                                    <p:set>
                                      <p:cBhvr override="childStyle">
                                        <p:cTn id="32" dur="indefinite"/>
                                        <p:tgtEl>
                                          <p:spTgt spid="3">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idx="4294967295"/>
          </p:nvPr>
        </p:nvSpPr>
        <p:spPr>
          <a:xfrm>
            <a:off x="503238" y="854075"/>
            <a:ext cx="8229600" cy="1143000"/>
          </a:xfrm>
        </p:spPr>
        <p:txBody>
          <a:bodyPr/>
          <a:lstStyle/>
          <a:p>
            <a:pPr eaLnBrk="1" hangingPunct="1"/>
            <a:r>
              <a:rPr lang="en-US" smtClean="0">
                <a:ea typeface="ＭＳ Ｐゴシック" pitchFamily="34" charset="-128"/>
              </a:rPr>
              <a:t>Ejemplo</a:t>
            </a:r>
          </a:p>
        </p:txBody>
      </p:sp>
      <p:sp>
        <p:nvSpPr>
          <p:cNvPr id="3" name="Content Placeholder 2"/>
          <p:cNvSpPr>
            <a:spLocks noGrp="1"/>
          </p:cNvSpPr>
          <p:nvPr>
            <p:ph idx="4294967295"/>
          </p:nvPr>
        </p:nvSpPr>
        <p:spPr>
          <a:xfrm>
            <a:off x="503238" y="2179638"/>
            <a:ext cx="8229600" cy="4525962"/>
          </a:xfrm>
        </p:spPr>
        <p:txBody>
          <a:bodyPr/>
          <a:lstStyle/>
          <a:p>
            <a:pPr algn="just" eaLnBrk="1" hangingPunct="1">
              <a:lnSpc>
                <a:spcPct val="80000"/>
              </a:lnSpc>
            </a:pPr>
            <a:r>
              <a:rPr lang="en-US" sz="3000" smtClean="0">
                <a:ea typeface="ＭＳ Ｐゴシック" pitchFamily="34" charset="-128"/>
              </a:rPr>
              <a:t>Para reducir el nivel de riesgo en el proyecto, el director decide, durante la ejecución, cambiar los recursos de una ruta cuasi – crítica. Si ella está insegura de si ese cambio debe ser realizado formalmente en el proyecto, ella debería revisar:</a:t>
            </a:r>
          </a:p>
          <a:p>
            <a:pPr lvl="1" algn="just" eaLnBrk="1" hangingPunct="1">
              <a:lnSpc>
                <a:spcPct val="80000"/>
              </a:lnSpc>
            </a:pPr>
            <a:r>
              <a:rPr lang="en-US" sz="2600" smtClean="0">
                <a:ea typeface="ＭＳ Ｐゴシック" pitchFamily="34" charset="-128"/>
              </a:rPr>
              <a:t>A. El plan de gestión de la configuración.</a:t>
            </a:r>
          </a:p>
          <a:p>
            <a:pPr lvl="1" algn="just" eaLnBrk="1" hangingPunct="1">
              <a:lnSpc>
                <a:spcPct val="80000"/>
              </a:lnSpc>
            </a:pPr>
            <a:r>
              <a:rPr lang="en-US" sz="2600" smtClean="0">
                <a:ea typeface="ＭＳ Ｐゴシック" pitchFamily="34" charset="-128"/>
              </a:rPr>
              <a:t>B. El sistema de control de cambios.</a:t>
            </a:r>
          </a:p>
          <a:p>
            <a:pPr lvl="1" algn="just" eaLnBrk="1" hangingPunct="1">
              <a:lnSpc>
                <a:spcPct val="80000"/>
              </a:lnSpc>
            </a:pPr>
            <a:r>
              <a:rPr lang="en-US" sz="2600" smtClean="0">
                <a:ea typeface="ＭＳ Ｐゴシック" pitchFamily="34" charset="-128"/>
              </a:rPr>
              <a:t>C. El control integrado de cambios.</a:t>
            </a:r>
          </a:p>
          <a:p>
            <a:pPr lvl="1" algn="just" eaLnBrk="1" hangingPunct="1">
              <a:lnSpc>
                <a:spcPct val="80000"/>
              </a:lnSpc>
            </a:pPr>
            <a:r>
              <a:rPr lang="en-US" sz="2600" smtClean="0">
                <a:ea typeface="ＭＳ Ｐゴシック" pitchFamily="34" charset="-128"/>
              </a:rPr>
              <a:t>D. La junta de control de cambios.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5" presetClass="emph" presetSubtype="1" nodeType="clickEffect">
                                  <p:stCondLst>
                                    <p:cond delay="0"/>
                                  </p:stCondLst>
                                  <p:childTnLst>
                                    <p:set>
                                      <p:cBhvr override="childStyle">
                                        <p:cTn id="30" dur="indefinite"/>
                                        <p:tgtEl>
                                          <p:spTgt spid="3">
                                            <p:txEl>
                                              <p:pRg st="2" end="2"/>
                                            </p:txEl>
                                          </p:spTgt>
                                        </p:tgtEl>
                                        <p:attrNameLst>
                                          <p:attrName>style.fontStyle</p:attrName>
                                        </p:attrNameLst>
                                      </p:cBhvr>
                                      <p:to>
                                        <p:strVal val="normal"/>
                                      </p:to>
                                    </p:set>
                                    <p:set>
                                      <p:cBhvr override="childStyle">
                                        <p:cTn id="31" dur="indefinite"/>
                                        <p:tgtEl>
                                          <p:spTgt spid="3">
                                            <p:txEl>
                                              <p:pRg st="2" end="2"/>
                                            </p:txEl>
                                          </p:spTgt>
                                        </p:tgtEl>
                                        <p:attrNameLst>
                                          <p:attrName>style.fontWeight</p:attrName>
                                        </p:attrNameLst>
                                      </p:cBhvr>
                                      <p:to>
                                        <p:strVal val="bold"/>
                                      </p:to>
                                    </p:set>
                                    <p:set>
                                      <p:cBhvr override="childStyle">
                                        <p:cTn id="32" dur="indefinite"/>
                                        <p:tgtEl>
                                          <p:spTgt spid="3">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idx="4294967295"/>
          </p:nvPr>
        </p:nvSpPr>
        <p:spPr>
          <a:xfrm>
            <a:off x="395288" y="854075"/>
            <a:ext cx="8229600" cy="1143000"/>
          </a:xfrm>
        </p:spPr>
        <p:txBody>
          <a:bodyPr/>
          <a:lstStyle/>
          <a:p>
            <a:pPr eaLnBrk="1" hangingPunct="1"/>
            <a:r>
              <a:rPr lang="en-US" smtClean="0">
                <a:ea typeface="ＭＳ Ｐゴシック" pitchFamily="34" charset="-128"/>
              </a:rPr>
              <a:t>Ejemplo</a:t>
            </a:r>
          </a:p>
        </p:txBody>
      </p:sp>
      <p:sp>
        <p:nvSpPr>
          <p:cNvPr id="3" name="Content Placeholder 2"/>
          <p:cNvSpPr>
            <a:spLocks noGrp="1"/>
          </p:cNvSpPr>
          <p:nvPr>
            <p:ph idx="4294967295"/>
          </p:nvPr>
        </p:nvSpPr>
        <p:spPr>
          <a:xfrm>
            <a:off x="395288" y="2179638"/>
            <a:ext cx="8229600" cy="4525962"/>
          </a:xfrm>
        </p:spPr>
        <p:txBody>
          <a:bodyPr/>
          <a:lstStyle/>
          <a:p>
            <a:pPr eaLnBrk="1" hangingPunct="1">
              <a:lnSpc>
                <a:spcPct val="90000"/>
              </a:lnSpc>
            </a:pPr>
            <a:r>
              <a:rPr lang="en-US" smtClean="0">
                <a:ea typeface="ＭＳ Ｐゴシック" pitchFamily="34" charset="-128"/>
              </a:rPr>
              <a:t>Los amortiguadores de alimentación y de proyecto son parte de cuál de las siguientes herramientas y técnicas de desarrollo del cronograma?</a:t>
            </a:r>
          </a:p>
          <a:p>
            <a:pPr lvl="1" eaLnBrk="1" hangingPunct="1">
              <a:lnSpc>
                <a:spcPct val="90000"/>
              </a:lnSpc>
            </a:pPr>
            <a:r>
              <a:rPr lang="en-US" smtClean="0">
                <a:ea typeface="ＭＳ Ｐゴシック" pitchFamily="34" charset="-128"/>
              </a:rPr>
              <a:t>A. Método de la ruta crítica.</a:t>
            </a:r>
          </a:p>
          <a:p>
            <a:pPr lvl="1" eaLnBrk="1" hangingPunct="1">
              <a:lnSpc>
                <a:spcPct val="90000"/>
              </a:lnSpc>
            </a:pPr>
            <a:r>
              <a:rPr lang="en-US" smtClean="0">
                <a:ea typeface="ＭＳ Ｐゴシック" pitchFamily="34" charset="-128"/>
              </a:rPr>
              <a:t>B. Análisis de red del cronograma.</a:t>
            </a:r>
          </a:p>
          <a:p>
            <a:pPr lvl="1" eaLnBrk="1" hangingPunct="1">
              <a:lnSpc>
                <a:spcPct val="90000"/>
              </a:lnSpc>
            </a:pPr>
            <a:r>
              <a:rPr lang="en-US" smtClean="0">
                <a:ea typeface="ＭＳ Ｐゴシック" pitchFamily="34" charset="-128"/>
              </a:rPr>
              <a:t>C. Aplicación de adelantos y retrasos.</a:t>
            </a:r>
          </a:p>
          <a:p>
            <a:pPr lvl="1" eaLnBrk="1" hangingPunct="1">
              <a:lnSpc>
                <a:spcPct val="90000"/>
              </a:lnSpc>
            </a:pPr>
            <a:r>
              <a:rPr lang="en-US" smtClean="0">
                <a:ea typeface="ＭＳ Ｐゴシック" pitchFamily="34" charset="-128"/>
              </a:rPr>
              <a:t>D. Método de la cadena crítica.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5" presetClass="emph" presetSubtype="1" nodeType="clickEffect">
                                  <p:stCondLst>
                                    <p:cond delay="0"/>
                                  </p:stCondLst>
                                  <p:childTnLst>
                                    <p:set>
                                      <p:cBhvr override="childStyle">
                                        <p:cTn id="30" dur="indefinite"/>
                                        <p:tgtEl>
                                          <p:spTgt spid="3">
                                            <p:txEl>
                                              <p:pRg st="4" end="4"/>
                                            </p:txEl>
                                          </p:spTgt>
                                        </p:tgtEl>
                                        <p:attrNameLst>
                                          <p:attrName>style.fontStyle</p:attrName>
                                        </p:attrNameLst>
                                      </p:cBhvr>
                                      <p:to>
                                        <p:strVal val="normal"/>
                                      </p:to>
                                    </p:set>
                                    <p:set>
                                      <p:cBhvr override="childStyle">
                                        <p:cTn id="31" dur="indefinite"/>
                                        <p:tgtEl>
                                          <p:spTgt spid="3">
                                            <p:txEl>
                                              <p:pRg st="4" end="4"/>
                                            </p:txEl>
                                          </p:spTgt>
                                        </p:tgtEl>
                                        <p:attrNameLst>
                                          <p:attrName>style.fontWeight</p:attrName>
                                        </p:attrNameLst>
                                      </p:cBhvr>
                                      <p:to>
                                        <p:strVal val="bold"/>
                                      </p:to>
                                    </p:set>
                                    <p:set>
                                      <p:cBhvr override="childStyle">
                                        <p:cTn id="32" dur="indefinite"/>
                                        <p:tgtEl>
                                          <p:spTgt spid="3">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idx="4294967295"/>
          </p:nvPr>
        </p:nvSpPr>
        <p:spPr>
          <a:xfrm>
            <a:off x="468313" y="1166813"/>
            <a:ext cx="8229600" cy="1143000"/>
          </a:xfrm>
        </p:spPr>
        <p:txBody>
          <a:bodyPr/>
          <a:lstStyle/>
          <a:p>
            <a:pPr eaLnBrk="1" hangingPunct="1"/>
            <a:r>
              <a:rPr lang="en-US" smtClean="0">
                <a:ea typeface="ＭＳ Ｐゴシック" pitchFamily="34" charset="-128"/>
              </a:rPr>
              <a:t>Ejemplo</a:t>
            </a:r>
          </a:p>
        </p:txBody>
      </p:sp>
      <p:sp>
        <p:nvSpPr>
          <p:cNvPr id="3" name="Content Placeholder 2"/>
          <p:cNvSpPr>
            <a:spLocks noGrp="1"/>
          </p:cNvSpPr>
          <p:nvPr>
            <p:ph idx="4294967295"/>
          </p:nvPr>
        </p:nvSpPr>
        <p:spPr>
          <a:xfrm>
            <a:off x="468313" y="2492375"/>
            <a:ext cx="8229600" cy="4525963"/>
          </a:xfrm>
        </p:spPr>
        <p:txBody>
          <a:bodyPr/>
          <a:lstStyle/>
          <a:p>
            <a:pPr algn="just" eaLnBrk="1" hangingPunct="1"/>
            <a:r>
              <a:rPr lang="en-US" smtClean="0">
                <a:ea typeface="ＭＳ Ｐゴシック" pitchFamily="34" charset="-128"/>
              </a:rPr>
              <a:t>¿Donde debería buscar un nuevo director de proyecto los requerimientos de recursos?</a:t>
            </a:r>
          </a:p>
          <a:p>
            <a:pPr lvl="1" eaLnBrk="1" hangingPunct="1"/>
            <a:r>
              <a:rPr lang="en-US" smtClean="0">
                <a:ea typeface="ＭＳ Ｐゴシック" pitchFamily="34" charset="-128"/>
              </a:rPr>
              <a:t>A. En un gráfico de nivelación de recursos.</a:t>
            </a:r>
          </a:p>
          <a:p>
            <a:pPr lvl="1" eaLnBrk="1" hangingPunct="1"/>
            <a:r>
              <a:rPr lang="en-US" smtClean="0">
                <a:ea typeface="ＭＳ Ｐゴシック" pitchFamily="34" charset="-128"/>
              </a:rPr>
              <a:t>B. En un diagrama de barras de recursos.</a:t>
            </a:r>
          </a:p>
          <a:p>
            <a:pPr lvl="1" eaLnBrk="1" hangingPunct="1"/>
            <a:r>
              <a:rPr lang="en-US" smtClean="0">
                <a:ea typeface="ＭＳ Ｐゴシック" pitchFamily="34" charset="-128"/>
              </a:rPr>
              <a:t>C. En la lista de actividades.</a:t>
            </a:r>
          </a:p>
          <a:p>
            <a:pPr lvl="1" eaLnBrk="1" hangingPunct="1"/>
            <a:r>
              <a:rPr lang="en-US" smtClean="0">
                <a:ea typeface="ＭＳ Ｐゴシック" pitchFamily="34" charset="-128"/>
              </a:rPr>
              <a:t>D. En el cronograma del proyecto.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5" presetClass="emph" presetSubtype="1" nodeType="clickEffect">
                                  <p:stCondLst>
                                    <p:cond delay="0"/>
                                  </p:stCondLst>
                                  <p:childTnLst>
                                    <p:set>
                                      <p:cBhvr override="childStyle">
                                        <p:cTn id="30" dur="indefinite"/>
                                        <p:tgtEl>
                                          <p:spTgt spid="3">
                                            <p:txEl>
                                              <p:pRg st="3" end="3"/>
                                            </p:txEl>
                                          </p:spTgt>
                                        </p:tgtEl>
                                        <p:attrNameLst>
                                          <p:attrName>style.fontStyle</p:attrName>
                                        </p:attrNameLst>
                                      </p:cBhvr>
                                      <p:to>
                                        <p:strVal val="normal"/>
                                      </p:to>
                                    </p:set>
                                    <p:set>
                                      <p:cBhvr override="childStyle">
                                        <p:cTn id="31" dur="indefinite"/>
                                        <p:tgtEl>
                                          <p:spTgt spid="3">
                                            <p:txEl>
                                              <p:pRg st="3" end="3"/>
                                            </p:txEl>
                                          </p:spTgt>
                                        </p:tgtEl>
                                        <p:attrNameLst>
                                          <p:attrName>style.fontWeight</p:attrName>
                                        </p:attrNameLst>
                                      </p:cBhvr>
                                      <p:to>
                                        <p:strVal val="bold"/>
                                      </p:to>
                                    </p:set>
                                    <p:set>
                                      <p:cBhvr override="childStyle">
                                        <p:cTn id="32" dur="indefinite"/>
                                        <p:tgtEl>
                                          <p:spTgt spid="3">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idx="4294967295"/>
          </p:nvPr>
        </p:nvSpPr>
        <p:spPr>
          <a:xfrm>
            <a:off x="395288" y="1027113"/>
            <a:ext cx="8229600" cy="1143000"/>
          </a:xfrm>
        </p:spPr>
        <p:txBody>
          <a:bodyPr/>
          <a:lstStyle/>
          <a:p>
            <a:pPr eaLnBrk="1" hangingPunct="1"/>
            <a:r>
              <a:rPr lang="en-US" smtClean="0">
                <a:ea typeface="ＭＳ Ｐゴシック" pitchFamily="34" charset="-128"/>
              </a:rPr>
              <a:t>Ejemplo</a:t>
            </a:r>
          </a:p>
        </p:txBody>
      </p:sp>
      <p:sp>
        <p:nvSpPr>
          <p:cNvPr id="3" name="Content Placeholder 2"/>
          <p:cNvSpPr>
            <a:spLocks noGrp="1"/>
          </p:cNvSpPr>
          <p:nvPr>
            <p:ph idx="4294967295"/>
          </p:nvPr>
        </p:nvSpPr>
        <p:spPr>
          <a:xfrm>
            <a:off x="395288" y="2352675"/>
            <a:ext cx="8229600" cy="4525963"/>
          </a:xfrm>
        </p:spPr>
        <p:txBody>
          <a:bodyPr/>
          <a:lstStyle/>
          <a:p>
            <a:pPr algn="just" eaLnBrk="1" hangingPunct="1">
              <a:lnSpc>
                <a:spcPct val="90000"/>
              </a:lnSpc>
            </a:pPr>
            <a:r>
              <a:rPr lang="en-US" smtClean="0">
                <a:ea typeface="ＭＳ Ｐゴシック" pitchFamily="34" charset="-128"/>
              </a:rPr>
              <a:t>¿Qué significa nivelación de recursos en dirección de proyectos?</a:t>
            </a:r>
          </a:p>
          <a:p>
            <a:pPr lvl="1" algn="just" eaLnBrk="1" hangingPunct="1">
              <a:lnSpc>
                <a:spcPct val="90000"/>
              </a:lnSpc>
            </a:pPr>
            <a:r>
              <a:rPr lang="en-US" smtClean="0">
                <a:ea typeface="ＭＳ Ｐゴシック" pitchFamily="34" charset="-128"/>
              </a:rPr>
              <a:t>A. Reducir el tiempo que toma completar el proyecto.</a:t>
            </a:r>
          </a:p>
          <a:p>
            <a:pPr lvl="1" algn="just" eaLnBrk="1" hangingPunct="1">
              <a:lnSpc>
                <a:spcPct val="90000"/>
              </a:lnSpc>
            </a:pPr>
            <a:r>
              <a:rPr lang="en-US" smtClean="0">
                <a:ea typeface="ＭＳ Ｐゴシック" pitchFamily="34" charset="-128"/>
              </a:rPr>
              <a:t>B. Hacer el uso más eficiente de los recursos disponibles.</a:t>
            </a:r>
          </a:p>
          <a:p>
            <a:pPr lvl="1" algn="just" eaLnBrk="1" hangingPunct="1">
              <a:lnSpc>
                <a:spcPct val="90000"/>
              </a:lnSpc>
            </a:pPr>
            <a:r>
              <a:rPr lang="en-US" smtClean="0">
                <a:ea typeface="ＭＳ Ｐゴシック" pitchFamily="34" charset="-128"/>
              </a:rPr>
              <a:t>C. Contratar contratistas para cubrir picos en el cronograma de proyecto.</a:t>
            </a:r>
          </a:p>
          <a:p>
            <a:pPr lvl="1" algn="just" eaLnBrk="1" hangingPunct="1">
              <a:lnSpc>
                <a:spcPct val="90000"/>
              </a:lnSpc>
            </a:pPr>
            <a:r>
              <a:rPr lang="en-US" smtClean="0">
                <a:ea typeface="ＭＳ Ｐゴシック" pitchFamily="34" charset="-128"/>
              </a:rPr>
              <a:t>D. Reducir los costos del proyecto.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5" presetClass="emph" presetSubtype="1" nodeType="clickEffect">
                                  <p:stCondLst>
                                    <p:cond delay="0"/>
                                  </p:stCondLst>
                                  <p:childTnLst>
                                    <p:set>
                                      <p:cBhvr override="childStyle">
                                        <p:cTn id="30" dur="indefinite"/>
                                        <p:tgtEl>
                                          <p:spTgt spid="3">
                                            <p:txEl>
                                              <p:pRg st="2" end="2"/>
                                            </p:txEl>
                                          </p:spTgt>
                                        </p:tgtEl>
                                        <p:attrNameLst>
                                          <p:attrName>style.fontStyle</p:attrName>
                                        </p:attrNameLst>
                                      </p:cBhvr>
                                      <p:to>
                                        <p:strVal val="normal"/>
                                      </p:to>
                                    </p:set>
                                    <p:set>
                                      <p:cBhvr override="childStyle">
                                        <p:cTn id="31" dur="indefinite"/>
                                        <p:tgtEl>
                                          <p:spTgt spid="3">
                                            <p:txEl>
                                              <p:pRg st="2" end="2"/>
                                            </p:txEl>
                                          </p:spTgt>
                                        </p:tgtEl>
                                        <p:attrNameLst>
                                          <p:attrName>style.fontWeight</p:attrName>
                                        </p:attrNameLst>
                                      </p:cBhvr>
                                      <p:to>
                                        <p:strVal val="bold"/>
                                      </p:to>
                                    </p:set>
                                    <p:set>
                                      <p:cBhvr override="childStyle">
                                        <p:cTn id="32" dur="indefinite"/>
                                        <p:tgtEl>
                                          <p:spTgt spid="3">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a:xfrm>
            <a:off x="323850" y="1125538"/>
            <a:ext cx="8229600" cy="1143000"/>
          </a:xfrm>
        </p:spPr>
        <p:txBody>
          <a:bodyPr/>
          <a:lstStyle/>
          <a:p>
            <a:pPr eaLnBrk="1" hangingPunct="1"/>
            <a:r>
              <a:rPr lang="en-US" smtClean="0"/>
              <a:t>Ejemplo</a:t>
            </a:r>
          </a:p>
        </p:txBody>
      </p:sp>
      <p:sp>
        <p:nvSpPr>
          <p:cNvPr id="4099" name="Content Placeholder 2"/>
          <p:cNvSpPr>
            <a:spLocks noGrp="1"/>
          </p:cNvSpPr>
          <p:nvPr>
            <p:ph idx="4294967295"/>
          </p:nvPr>
        </p:nvSpPr>
        <p:spPr>
          <a:xfrm>
            <a:off x="250825" y="2179638"/>
            <a:ext cx="8724900" cy="4525962"/>
          </a:xfrm>
        </p:spPr>
        <p:txBody>
          <a:bodyPr/>
          <a:lstStyle/>
          <a:p>
            <a:pPr marL="0" indent="0" algn="just">
              <a:buFont typeface="Arial" charset="0"/>
              <a:buNone/>
              <a:defRPr/>
            </a:pPr>
            <a:r>
              <a:rPr lang="es-CR" sz="2400" dirty="0"/>
              <a:t>¿Cuál de las siguientes es la CORRECTA?</a:t>
            </a:r>
          </a:p>
          <a:p>
            <a:pPr marL="514350" indent="-514350" algn="just">
              <a:buFont typeface="+mj-lt"/>
              <a:buAutoNum type="alphaUcPeriod"/>
              <a:defRPr/>
            </a:pPr>
            <a:r>
              <a:rPr lang="es-CR" sz="2400" dirty="0"/>
              <a:t>La compresión siempre acorta la línea de tiempo, pero a menudo aumenta el riesgo.</a:t>
            </a:r>
          </a:p>
          <a:p>
            <a:pPr marL="514350" indent="-514350" algn="just">
              <a:buFont typeface="+mj-lt"/>
              <a:buAutoNum type="alphaUcPeriod"/>
              <a:defRPr/>
            </a:pPr>
            <a:r>
              <a:rPr lang="es-CR" sz="2400" dirty="0"/>
              <a:t>La ejecución rápida a menudo resulta en </a:t>
            </a:r>
            <a:r>
              <a:rPr lang="es-CR" sz="2400" dirty="0" err="1"/>
              <a:t>reprocesos</a:t>
            </a:r>
            <a:r>
              <a:rPr lang="es-CR" sz="2400" dirty="0"/>
              <a:t> y la compresión frecuentemente resulta en aumento de costos.</a:t>
            </a:r>
          </a:p>
          <a:p>
            <a:pPr marL="514350" indent="-514350" algn="just">
              <a:buFont typeface="+mj-lt"/>
              <a:buAutoNum type="alphaUcPeriod"/>
              <a:defRPr/>
            </a:pPr>
            <a:r>
              <a:rPr lang="es-CR" sz="2400" dirty="0"/>
              <a:t>La compresión es la única alternativa disponible si el análisis de valor ganado indica que el proyecto adelantado en el cronograma y bajo el presupuesto planificado.</a:t>
            </a:r>
          </a:p>
          <a:p>
            <a:pPr marL="514350" indent="-514350" algn="just">
              <a:buFont typeface="+mj-lt"/>
              <a:buAutoNum type="alphaUcPeriod"/>
              <a:defRPr/>
            </a:pPr>
            <a:r>
              <a:rPr lang="es-CR" sz="2400" dirty="0"/>
              <a:t>La ejecución rápida resultará en un menor número de actividades en paralelo que la compresión del proyecto.</a:t>
            </a:r>
          </a:p>
          <a:p>
            <a:pPr marL="514350" indent="-514350" algn="just">
              <a:buFont typeface="+mj-lt"/>
              <a:buAutoNum type="alphaUcPeriod"/>
              <a:defRPr/>
            </a:pPr>
            <a:endParaRPr lang="es-CR" sz="2400"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iterate type="lt">
                                    <p:tmAbs val="0"/>
                                  </p:iterate>
                                  <p:childTnLst>
                                    <p:set>
                                      <p:cBhvr>
                                        <p:cTn id="18"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mph" presetSubtype="0" nodeType="clickEffect">
                                  <p:stCondLst>
                                    <p:cond delay="0"/>
                                  </p:stCondLst>
                                  <p:iterate type="lt">
                                    <p:tmAbs val="25"/>
                                  </p:iterate>
                                  <p:childTnLst>
                                    <p:set>
                                      <p:cBhvr override="childStyle">
                                        <p:cTn id="30" dur="indefinite"/>
                                        <p:tgtEl>
                                          <p:spTgt spid="4099">
                                            <p:txEl>
                                              <p:pRg st="2" end="2"/>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idx="4294967295"/>
          </p:nvPr>
        </p:nvSpPr>
        <p:spPr>
          <a:xfrm>
            <a:off x="533400" y="1127125"/>
            <a:ext cx="8229600" cy="1143000"/>
          </a:xfrm>
        </p:spPr>
        <p:txBody>
          <a:bodyPr/>
          <a:lstStyle/>
          <a:p>
            <a:pPr eaLnBrk="1" hangingPunct="1"/>
            <a:r>
              <a:rPr lang="en-US" smtClean="0">
                <a:ea typeface="ＭＳ Ｐゴシック" pitchFamily="34" charset="-128"/>
              </a:rPr>
              <a:t>Ejemplo</a:t>
            </a:r>
          </a:p>
        </p:txBody>
      </p:sp>
      <p:sp>
        <p:nvSpPr>
          <p:cNvPr id="3" name="Content Placeholder 2"/>
          <p:cNvSpPr>
            <a:spLocks noGrp="1"/>
          </p:cNvSpPr>
          <p:nvPr>
            <p:ph idx="4294967295"/>
          </p:nvPr>
        </p:nvSpPr>
        <p:spPr>
          <a:xfrm>
            <a:off x="522288" y="2178050"/>
            <a:ext cx="8229600" cy="4525963"/>
          </a:xfrm>
        </p:spPr>
        <p:txBody>
          <a:bodyPr/>
          <a:lstStyle/>
          <a:p>
            <a:pPr algn="just" eaLnBrk="1" hangingPunct="1">
              <a:lnSpc>
                <a:spcPct val="90000"/>
              </a:lnSpc>
            </a:pPr>
            <a:r>
              <a:rPr lang="en-US" sz="3000" smtClean="0">
                <a:ea typeface="ＭＳ Ｐゴシック" pitchFamily="34" charset="-128"/>
              </a:rPr>
              <a:t>Ud está dirigiendo un proyecto cuando descubre que la fecha estimada de finalización ocurrirá después de la fecha requerida. Qué debería hacer ud primero?</a:t>
            </a:r>
          </a:p>
          <a:p>
            <a:pPr lvl="1" algn="just" eaLnBrk="1" hangingPunct="1">
              <a:lnSpc>
                <a:spcPct val="90000"/>
              </a:lnSpc>
            </a:pPr>
            <a:r>
              <a:rPr lang="en-US" sz="2600" smtClean="0">
                <a:ea typeface="ＭＳ Ｐゴシック" pitchFamily="34" charset="-128"/>
              </a:rPr>
              <a:t>A. Agregar recursos al proyecto.</a:t>
            </a:r>
          </a:p>
          <a:p>
            <a:pPr lvl="1" algn="just" eaLnBrk="1" hangingPunct="1">
              <a:lnSpc>
                <a:spcPct val="90000"/>
              </a:lnSpc>
            </a:pPr>
            <a:r>
              <a:rPr lang="en-US" sz="2600" smtClean="0">
                <a:ea typeface="ＭＳ Ｐゴシック" pitchFamily="34" charset="-128"/>
              </a:rPr>
              <a:t>B. Evaluar la posibilidad de realizar ejecución rápida.</a:t>
            </a:r>
          </a:p>
          <a:p>
            <a:pPr lvl="1" algn="just" eaLnBrk="1" hangingPunct="1">
              <a:lnSpc>
                <a:spcPct val="90000"/>
              </a:lnSpc>
            </a:pPr>
            <a:r>
              <a:rPr lang="en-US" sz="2600" smtClean="0">
                <a:ea typeface="ＭＳ Ｐゴシック" pitchFamily="34" charset="-128"/>
              </a:rPr>
              <a:t>C. Negociar para tener más tiempo.</a:t>
            </a:r>
          </a:p>
          <a:p>
            <a:pPr lvl="1" algn="just" eaLnBrk="1" hangingPunct="1">
              <a:lnSpc>
                <a:spcPct val="90000"/>
              </a:lnSpc>
            </a:pPr>
            <a:r>
              <a:rPr lang="en-US" sz="2600" smtClean="0">
                <a:ea typeface="ＭＳ Ｐゴシック" pitchFamily="34" charset="-128"/>
              </a:rPr>
              <a:t>D. Explicarle al cliente que el proyecto no puede ser completado a tiempo.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5" presetClass="emph" presetSubtype="1" nodeType="clickEffect">
                                  <p:stCondLst>
                                    <p:cond delay="0"/>
                                  </p:stCondLst>
                                  <p:childTnLst>
                                    <p:set>
                                      <p:cBhvr override="childStyle">
                                        <p:cTn id="30" dur="indefinite"/>
                                        <p:tgtEl>
                                          <p:spTgt spid="3">
                                            <p:txEl>
                                              <p:pRg st="2" end="2"/>
                                            </p:txEl>
                                          </p:spTgt>
                                        </p:tgtEl>
                                        <p:attrNameLst>
                                          <p:attrName>style.fontStyle</p:attrName>
                                        </p:attrNameLst>
                                      </p:cBhvr>
                                      <p:to>
                                        <p:strVal val="normal"/>
                                      </p:to>
                                    </p:set>
                                    <p:set>
                                      <p:cBhvr override="childStyle">
                                        <p:cTn id="31" dur="indefinite"/>
                                        <p:tgtEl>
                                          <p:spTgt spid="3">
                                            <p:txEl>
                                              <p:pRg st="2" end="2"/>
                                            </p:txEl>
                                          </p:spTgt>
                                        </p:tgtEl>
                                        <p:attrNameLst>
                                          <p:attrName>style.fontWeight</p:attrName>
                                        </p:attrNameLst>
                                      </p:cBhvr>
                                      <p:to>
                                        <p:strVal val="bold"/>
                                      </p:to>
                                    </p:set>
                                    <p:set>
                                      <p:cBhvr override="childStyle">
                                        <p:cTn id="32" dur="indefinite"/>
                                        <p:tgtEl>
                                          <p:spTgt spid="3">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idx="4294967295"/>
          </p:nvPr>
        </p:nvSpPr>
        <p:spPr>
          <a:xfrm>
            <a:off x="520700" y="865188"/>
            <a:ext cx="8229600" cy="1143000"/>
          </a:xfrm>
        </p:spPr>
        <p:txBody>
          <a:bodyPr/>
          <a:lstStyle/>
          <a:p>
            <a:pPr eaLnBrk="1" hangingPunct="1"/>
            <a:r>
              <a:rPr lang="en-US" smtClean="0">
                <a:ea typeface="ＭＳ Ｐゴシック" pitchFamily="34" charset="-128"/>
              </a:rPr>
              <a:t>Ejemplo</a:t>
            </a:r>
          </a:p>
        </p:txBody>
      </p:sp>
      <p:sp>
        <p:nvSpPr>
          <p:cNvPr id="3" name="Content Placeholder 2"/>
          <p:cNvSpPr>
            <a:spLocks noGrp="1"/>
          </p:cNvSpPr>
          <p:nvPr>
            <p:ph idx="4294967295"/>
          </p:nvPr>
        </p:nvSpPr>
        <p:spPr>
          <a:xfrm>
            <a:off x="509588" y="2060575"/>
            <a:ext cx="8229600" cy="4525963"/>
          </a:xfrm>
        </p:spPr>
        <p:txBody>
          <a:bodyPr/>
          <a:lstStyle/>
          <a:p>
            <a:pPr algn="just" eaLnBrk="1" hangingPunct="1">
              <a:lnSpc>
                <a:spcPct val="90000"/>
              </a:lnSpc>
            </a:pPr>
            <a:r>
              <a:rPr lang="en-US" sz="3000" smtClean="0">
                <a:ea typeface="ＭＳ Ｐゴシック" pitchFamily="34" charset="-128"/>
              </a:rPr>
              <a:t>Su plan de dirección de proyecto resulta en un cronograma de proyecto muy largo. Si el diagrama de red no puede cambiar pero usted tiene recursos adicionales de personal, cuál es la mejor cosa por hacer?</a:t>
            </a:r>
          </a:p>
          <a:p>
            <a:pPr lvl="1" eaLnBrk="1" hangingPunct="1">
              <a:lnSpc>
                <a:spcPct val="90000"/>
              </a:lnSpc>
            </a:pPr>
            <a:r>
              <a:rPr lang="en-US" sz="2600" smtClean="0">
                <a:ea typeface="ＭＳ Ｐゴシック" pitchFamily="34" charset="-128"/>
              </a:rPr>
              <a:t>A. Realizar ejecución rápida del proyecto.</a:t>
            </a:r>
          </a:p>
          <a:p>
            <a:pPr lvl="1" eaLnBrk="1" hangingPunct="1">
              <a:lnSpc>
                <a:spcPct val="90000"/>
              </a:lnSpc>
            </a:pPr>
            <a:r>
              <a:rPr lang="en-US" sz="2600" smtClean="0">
                <a:ea typeface="ＭＳ Ｐゴシック" pitchFamily="34" charset="-128"/>
              </a:rPr>
              <a:t>B. Nivelar los recursos.</a:t>
            </a:r>
          </a:p>
          <a:p>
            <a:pPr lvl="1" eaLnBrk="1" hangingPunct="1">
              <a:lnSpc>
                <a:spcPct val="90000"/>
              </a:lnSpc>
            </a:pPr>
            <a:r>
              <a:rPr lang="en-US" sz="2600" smtClean="0">
                <a:ea typeface="ＭＳ Ｐゴシック" pitchFamily="34" charset="-128"/>
              </a:rPr>
              <a:t>C. Comprimir el proyecto.</a:t>
            </a:r>
          </a:p>
          <a:p>
            <a:pPr lvl="1" eaLnBrk="1" hangingPunct="1">
              <a:lnSpc>
                <a:spcPct val="90000"/>
              </a:lnSpc>
            </a:pPr>
            <a:r>
              <a:rPr lang="en-US" sz="2600" smtClean="0">
                <a:ea typeface="ＭＳ Ｐゴシック" pitchFamily="34" charset="-128"/>
              </a:rPr>
              <a:t>D. Análisis de Monte Carlo.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5" presetClass="emph" presetSubtype="1" nodeType="clickEffect">
                                  <p:stCondLst>
                                    <p:cond delay="0"/>
                                  </p:stCondLst>
                                  <p:childTnLst>
                                    <p:set>
                                      <p:cBhvr override="childStyle">
                                        <p:cTn id="30" dur="indefinite"/>
                                        <p:tgtEl>
                                          <p:spTgt spid="3">
                                            <p:txEl>
                                              <p:pRg st="3" end="3"/>
                                            </p:txEl>
                                          </p:spTgt>
                                        </p:tgtEl>
                                        <p:attrNameLst>
                                          <p:attrName>style.fontStyle</p:attrName>
                                        </p:attrNameLst>
                                      </p:cBhvr>
                                      <p:to>
                                        <p:strVal val="normal"/>
                                      </p:to>
                                    </p:set>
                                    <p:set>
                                      <p:cBhvr override="childStyle">
                                        <p:cTn id="31" dur="indefinite"/>
                                        <p:tgtEl>
                                          <p:spTgt spid="3">
                                            <p:txEl>
                                              <p:pRg st="3" end="3"/>
                                            </p:txEl>
                                          </p:spTgt>
                                        </p:tgtEl>
                                        <p:attrNameLst>
                                          <p:attrName>style.fontWeight</p:attrName>
                                        </p:attrNameLst>
                                      </p:cBhvr>
                                      <p:to>
                                        <p:strVal val="bold"/>
                                      </p:to>
                                    </p:set>
                                    <p:set>
                                      <p:cBhvr override="childStyle">
                                        <p:cTn id="32" dur="indefinite"/>
                                        <p:tgtEl>
                                          <p:spTgt spid="3">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a:xfrm>
            <a:off x="323850" y="1125538"/>
            <a:ext cx="8229600" cy="1143000"/>
          </a:xfrm>
        </p:spPr>
        <p:txBody>
          <a:bodyPr/>
          <a:lstStyle/>
          <a:p>
            <a:pPr eaLnBrk="1" hangingPunct="1"/>
            <a:r>
              <a:rPr lang="en-US" smtClean="0"/>
              <a:t>Ejemplo</a:t>
            </a:r>
          </a:p>
        </p:txBody>
      </p:sp>
      <p:sp>
        <p:nvSpPr>
          <p:cNvPr id="4099" name="Content Placeholder 2"/>
          <p:cNvSpPr>
            <a:spLocks noGrp="1"/>
          </p:cNvSpPr>
          <p:nvPr>
            <p:ph idx="4294967295"/>
          </p:nvPr>
        </p:nvSpPr>
        <p:spPr>
          <a:xfrm>
            <a:off x="250825" y="2179638"/>
            <a:ext cx="8724900" cy="4525962"/>
          </a:xfrm>
        </p:spPr>
        <p:txBody>
          <a:bodyPr/>
          <a:lstStyle/>
          <a:p>
            <a:pPr marL="0" indent="0" algn="just">
              <a:buFont typeface="Arial" charset="0"/>
              <a:buNone/>
              <a:defRPr/>
            </a:pPr>
            <a:r>
              <a:rPr lang="es-CR" dirty="0"/>
              <a:t>¿Cuál de los siguientes es generalmente el uso MÁS CORRECTO de un diagrama de red del proyecto?</a:t>
            </a:r>
          </a:p>
          <a:p>
            <a:pPr marL="514350" indent="-514350" algn="just">
              <a:buFont typeface="+mj-lt"/>
              <a:buAutoNum type="alphaUcPeriod"/>
              <a:defRPr/>
            </a:pPr>
            <a:r>
              <a:rPr lang="es-CR" dirty="0"/>
              <a:t>Mostrar el cronograma del proyecto.</a:t>
            </a:r>
          </a:p>
          <a:p>
            <a:pPr marL="514350" indent="-514350" algn="just">
              <a:buFont typeface="+mj-lt"/>
              <a:buAutoNum type="alphaUcPeriod"/>
              <a:defRPr/>
            </a:pPr>
            <a:r>
              <a:rPr lang="es-CR" dirty="0"/>
              <a:t>Documentar las interdependencias de las actividades.</a:t>
            </a:r>
          </a:p>
          <a:p>
            <a:pPr marL="514350" indent="-514350" algn="just">
              <a:buFont typeface="+mj-lt"/>
              <a:buAutoNum type="alphaUcPeriod"/>
              <a:defRPr/>
            </a:pPr>
            <a:r>
              <a:rPr lang="es-CR" dirty="0"/>
              <a:t>Definir los recursos del proyecto.</a:t>
            </a:r>
          </a:p>
          <a:p>
            <a:pPr marL="514350" indent="-514350" algn="just">
              <a:buFont typeface="+mj-lt"/>
              <a:buAutoNum type="alphaUcPeriod"/>
              <a:defRPr/>
            </a:pPr>
            <a:r>
              <a:rPr lang="es-CR" dirty="0"/>
              <a:t>Definir los costos del proyecto.</a:t>
            </a:r>
          </a:p>
          <a:p>
            <a:pPr marL="0" indent="0" algn="just">
              <a:buFont typeface="Arial" charset="0"/>
              <a:buNone/>
              <a:defRPr/>
            </a:pPr>
            <a:endParaRPr lang="es-CR"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iterate type="lt">
                                    <p:tmAbs val="0"/>
                                  </p:iterate>
                                  <p:childTnLst>
                                    <p:set>
                                      <p:cBhvr>
                                        <p:cTn id="18"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mph" presetSubtype="0" nodeType="clickEffect">
                                  <p:stCondLst>
                                    <p:cond delay="0"/>
                                  </p:stCondLst>
                                  <p:iterate type="lt">
                                    <p:tmAbs val="25"/>
                                  </p:iterate>
                                  <p:childTnLst>
                                    <p:set>
                                      <p:cBhvr override="childStyle">
                                        <p:cTn id="30" dur="indefinite"/>
                                        <p:tgtEl>
                                          <p:spTgt spid="4099">
                                            <p:txEl>
                                              <p:pRg st="2" end="2"/>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idx="4294967295"/>
          </p:nvPr>
        </p:nvSpPr>
        <p:spPr>
          <a:xfrm>
            <a:off x="250825" y="854075"/>
            <a:ext cx="8229600" cy="1143000"/>
          </a:xfrm>
        </p:spPr>
        <p:txBody>
          <a:bodyPr/>
          <a:lstStyle/>
          <a:p>
            <a:pPr eaLnBrk="1" hangingPunct="1"/>
            <a:r>
              <a:rPr lang="en-US" smtClean="0">
                <a:ea typeface="ＭＳ Ｐゴシック" pitchFamily="34" charset="-128"/>
              </a:rPr>
              <a:t>Ejemplo</a:t>
            </a:r>
          </a:p>
        </p:txBody>
      </p:sp>
      <p:sp>
        <p:nvSpPr>
          <p:cNvPr id="3" name="Content Placeholder 2"/>
          <p:cNvSpPr>
            <a:spLocks noGrp="1"/>
          </p:cNvSpPr>
          <p:nvPr>
            <p:ph idx="4294967295"/>
          </p:nvPr>
        </p:nvSpPr>
        <p:spPr>
          <a:xfrm>
            <a:off x="250825" y="2179638"/>
            <a:ext cx="8229600" cy="4525962"/>
          </a:xfrm>
        </p:spPr>
        <p:txBody>
          <a:bodyPr/>
          <a:lstStyle/>
          <a:p>
            <a:pPr algn="just" eaLnBrk="1" hangingPunct="1">
              <a:lnSpc>
                <a:spcPct val="80000"/>
              </a:lnSpc>
            </a:pPr>
            <a:r>
              <a:rPr lang="en-US" sz="2800" smtClean="0">
                <a:ea typeface="ＭＳ Ｐゴシック" pitchFamily="34" charset="-128"/>
              </a:rPr>
              <a:t>La administración superior está quejándose de que no puede fácilmente determinar el estatus de los proyectos en ejecución de la organización.  Cuál de los siguientes tipos de reportes podrían ayudar a proveer información de resumen para la administración superior?</a:t>
            </a:r>
          </a:p>
          <a:p>
            <a:pPr lvl="1" eaLnBrk="1" hangingPunct="1">
              <a:lnSpc>
                <a:spcPct val="80000"/>
              </a:lnSpc>
            </a:pPr>
            <a:r>
              <a:rPr lang="en-US" sz="2400" smtClean="0">
                <a:ea typeface="ＭＳ Ｐゴシック" pitchFamily="34" charset="-128"/>
              </a:rPr>
              <a:t>A. Estimados de costos detallados.</a:t>
            </a:r>
          </a:p>
          <a:p>
            <a:pPr lvl="1" eaLnBrk="1" hangingPunct="1">
              <a:lnSpc>
                <a:spcPct val="80000"/>
              </a:lnSpc>
            </a:pPr>
            <a:r>
              <a:rPr lang="en-US" sz="2400" smtClean="0">
                <a:ea typeface="ＭＳ Ｐゴシック" pitchFamily="34" charset="-128"/>
              </a:rPr>
              <a:t>B. Planes de dirección de proyectos.</a:t>
            </a:r>
          </a:p>
          <a:p>
            <a:pPr lvl="1" eaLnBrk="1" hangingPunct="1">
              <a:lnSpc>
                <a:spcPct val="80000"/>
              </a:lnSpc>
            </a:pPr>
            <a:r>
              <a:rPr lang="en-US" sz="2400" smtClean="0">
                <a:ea typeface="ＭＳ Ｐゴシック" pitchFamily="34" charset="-128"/>
              </a:rPr>
              <a:t>C. Diagramas de barras.</a:t>
            </a:r>
          </a:p>
          <a:p>
            <a:pPr lvl="1" eaLnBrk="1" hangingPunct="1">
              <a:lnSpc>
                <a:spcPct val="80000"/>
              </a:lnSpc>
            </a:pPr>
            <a:r>
              <a:rPr lang="en-US" sz="2400" smtClean="0">
                <a:ea typeface="ＭＳ Ｐゴシック" pitchFamily="34" charset="-128"/>
              </a:rPr>
              <a:t>D. Diagramas de hitos.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5" presetClass="emph" presetSubtype="1" nodeType="clickEffect">
                                  <p:stCondLst>
                                    <p:cond delay="0"/>
                                  </p:stCondLst>
                                  <p:childTnLst>
                                    <p:set>
                                      <p:cBhvr override="childStyle">
                                        <p:cTn id="30" dur="indefinite"/>
                                        <p:tgtEl>
                                          <p:spTgt spid="3">
                                            <p:txEl>
                                              <p:pRg st="4" end="4"/>
                                            </p:txEl>
                                          </p:spTgt>
                                        </p:tgtEl>
                                        <p:attrNameLst>
                                          <p:attrName>style.fontStyle</p:attrName>
                                        </p:attrNameLst>
                                      </p:cBhvr>
                                      <p:to>
                                        <p:strVal val="normal"/>
                                      </p:to>
                                    </p:set>
                                    <p:set>
                                      <p:cBhvr override="childStyle">
                                        <p:cTn id="31" dur="indefinite"/>
                                        <p:tgtEl>
                                          <p:spTgt spid="3">
                                            <p:txEl>
                                              <p:pRg st="4" end="4"/>
                                            </p:txEl>
                                          </p:spTgt>
                                        </p:tgtEl>
                                        <p:attrNameLst>
                                          <p:attrName>style.fontWeight</p:attrName>
                                        </p:attrNameLst>
                                      </p:cBhvr>
                                      <p:to>
                                        <p:strVal val="bold"/>
                                      </p:to>
                                    </p:set>
                                    <p:set>
                                      <p:cBhvr override="childStyle">
                                        <p:cTn id="32" dur="indefinite"/>
                                        <p:tgtEl>
                                          <p:spTgt spid="3">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idx="4294967295"/>
          </p:nvPr>
        </p:nvSpPr>
        <p:spPr>
          <a:xfrm>
            <a:off x="395288" y="1004888"/>
            <a:ext cx="8229600" cy="1143000"/>
          </a:xfrm>
        </p:spPr>
        <p:txBody>
          <a:bodyPr/>
          <a:lstStyle/>
          <a:p>
            <a:pPr eaLnBrk="1" hangingPunct="1"/>
            <a:r>
              <a:rPr lang="en-US" smtClean="0">
                <a:ea typeface="ＭＳ Ｐゴシック" pitchFamily="34" charset="-128"/>
              </a:rPr>
              <a:t>Ejemplo</a:t>
            </a:r>
          </a:p>
        </p:txBody>
      </p:sp>
      <p:sp>
        <p:nvSpPr>
          <p:cNvPr id="3" name="Content Placeholder 2"/>
          <p:cNvSpPr>
            <a:spLocks noGrp="1"/>
          </p:cNvSpPr>
          <p:nvPr>
            <p:ph idx="4294967295"/>
          </p:nvPr>
        </p:nvSpPr>
        <p:spPr>
          <a:xfrm>
            <a:off x="395288" y="2330450"/>
            <a:ext cx="8229600" cy="4525963"/>
          </a:xfrm>
        </p:spPr>
        <p:txBody>
          <a:bodyPr/>
          <a:lstStyle/>
          <a:p>
            <a:pPr algn="just" eaLnBrk="1" hangingPunct="1">
              <a:lnSpc>
                <a:spcPct val="80000"/>
              </a:lnSpc>
            </a:pPr>
            <a:r>
              <a:rPr lang="en-US" sz="3000" smtClean="0">
                <a:ea typeface="ＭＳ Ｐゴシック" pitchFamily="34" charset="-128"/>
              </a:rPr>
              <a:t>Ud ha recién descubierto un error en el plan de implementación que evitará que se cumpla con la fecha de un hito.  Lo mejor que ud puede hacer:</a:t>
            </a:r>
          </a:p>
          <a:p>
            <a:pPr lvl="1" algn="just" eaLnBrk="1" hangingPunct="1">
              <a:lnSpc>
                <a:spcPct val="80000"/>
              </a:lnSpc>
            </a:pPr>
            <a:r>
              <a:rPr lang="en-US" sz="2600" smtClean="0">
                <a:ea typeface="ＭＳ Ｐゴシック" pitchFamily="34" charset="-128"/>
              </a:rPr>
              <a:t>A. Desarrollar opciones para lograr cumplir con el hito.</a:t>
            </a:r>
          </a:p>
          <a:p>
            <a:pPr lvl="1" algn="just" eaLnBrk="1" hangingPunct="1">
              <a:lnSpc>
                <a:spcPct val="80000"/>
              </a:lnSpc>
            </a:pPr>
            <a:r>
              <a:rPr lang="en-US" sz="2600" smtClean="0">
                <a:ea typeface="ＭＳ Ｐゴシック" pitchFamily="34" charset="-128"/>
              </a:rPr>
              <a:t>B. Cambiar la fecha del hito.</a:t>
            </a:r>
          </a:p>
          <a:p>
            <a:pPr lvl="1" algn="just" eaLnBrk="1" hangingPunct="1">
              <a:lnSpc>
                <a:spcPct val="80000"/>
              </a:lnSpc>
            </a:pPr>
            <a:r>
              <a:rPr lang="en-US" sz="2600" smtClean="0">
                <a:ea typeface="ＭＳ Ｐゴシック" pitchFamily="34" charset="-128"/>
              </a:rPr>
              <a:t>C. Remover cualquier discusión de fechas de vencimiento en el reporte de estatus de proyecto.</a:t>
            </a:r>
          </a:p>
          <a:p>
            <a:pPr lvl="1" algn="just" eaLnBrk="1" hangingPunct="1">
              <a:lnSpc>
                <a:spcPct val="80000"/>
              </a:lnSpc>
            </a:pPr>
            <a:r>
              <a:rPr lang="en-US" sz="2600" smtClean="0">
                <a:ea typeface="ＭＳ Ｐゴシック" pitchFamily="34" charset="-128"/>
              </a:rPr>
              <a:t>D. Educar al equipo acerca de la necesidad de cumplir con las fechas de los hitos.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5" presetClass="emph" presetSubtype="1" nodeType="clickEffect">
                                  <p:stCondLst>
                                    <p:cond delay="0"/>
                                  </p:stCondLst>
                                  <p:childTnLst>
                                    <p:set>
                                      <p:cBhvr override="childStyle">
                                        <p:cTn id="30" dur="indefinite"/>
                                        <p:tgtEl>
                                          <p:spTgt spid="3">
                                            <p:txEl>
                                              <p:pRg st="1" end="1"/>
                                            </p:txEl>
                                          </p:spTgt>
                                        </p:tgtEl>
                                        <p:attrNameLst>
                                          <p:attrName>style.fontStyle</p:attrName>
                                        </p:attrNameLst>
                                      </p:cBhvr>
                                      <p:to>
                                        <p:strVal val="normal"/>
                                      </p:to>
                                    </p:set>
                                    <p:set>
                                      <p:cBhvr override="childStyle">
                                        <p:cTn id="31" dur="indefinite"/>
                                        <p:tgtEl>
                                          <p:spTgt spid="3">
                                            <p:txEl>
                                              <p:pRg st="1" end="1"/>
                                            </p:txEl>
                                          </p:spTgt>
                                        </p:tgtEl>
                                        <p:attrNameLst>
                                          <p:attrName>style.fontWeight</p:attrName>
                                        </p:attrNameLst>
                                      </p:cBhvr>
                                      <p:to>
                                        <p:strVal val="bold"/>
                                      </p:to>
                                    </p:set>
                                    <p:set>
                                      <p:cBhvr override="childStyle">
                                        <p:cTn id="32" dur="indefinite"/>
                                        <p:tgtEl>
                                          <p:spTgt spid="3">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idx="4294967295"/>
          </p:nvPr>
        </p:nvSpPr>
        <p:spPr>
          <a:xfrm>
            <a:off x="523875" y="1030288"/>
            <a:ext cx="8229600" cy="1143000"/>
          </a:xfrm>
        </p:spPr>
        <p:txBody>
          <a:bodyPr/>
          <a:lstStyle/>
          <a:p>
            <a:pPr eaLnBrk="1" hangingPunct="1"/>
            <a:r>
              <a:rPr lang="en-US" smtClean="0">
                <a:ea typeface="ＭＳ Ｐゴシック" pitchFamily="34" charset="-128"/>
              </a:rPr>
              <a:t>Ejemplo</a:t>
            </a:r>
          </a:p>
        </p:txBody>
      </p:sp>
      <p:sp>
        <p:nvSpPr>
          <p:cNvPr id="3" name="Content Placeholder 2"/>
          <p:cNvSpPr>
            <a:spLocks noGrp="1"/>
          </p:cNvSpPr>
          <p:nvPr>
            <p:ph idx="4294967295"/>
          </p:nvPr>
        </p:nvSpPr>
        <p:spPr>
          <a:xfrm>
            <a:off x="523875" y="2355850"/>
            <a:ext cx="8229600" cy="4525963"/>
          </a:xfrm>
        </p:spPr>
        <p:txBody>
          <a:bodyPr/>
          <a:lstStyle/>
          <a:p>
            <a:pPr eaLnBrk="1" hangingPunct="1"/>
            <a:r>
              <a:rPr lang="en-US" smtClean="0">
                <a:ea typeface="ＭＳ Ｐゴシック" pitchFamily="34" charset="-128"/>
              </a:rPr>
              <a:t>Cuáles de los siguientes son GENERALMENTE mejor ilustrados por diagramas de barras que por diagramas de red?</a:t>
            </a:r>
          </a:p>
          <a:p>
            <a:pPr lvl="1" eaLnBrk="1" hangingPunct="1"/>
            <a:r>
              <a:rPr lang="en-US" smtClean="0">
                <a:ea typeface="ＭＳ Ｐゴシック" pitchFamily="34" charset="-128"/>
              </a:rPr>
              <a:t>A. Relaciones lógicas.</a:t>
            </a:r>
          </a:p>
          <a:p>
            <a:pPr lvl="1" eaLnBrk="1" hangingPunct="1"/>
            <a:r>
              <a:rPr lang="en-US" smtClean="0">
                <a:ea typeface="ＭＳ Ｐゴシック" pitchFamily="34" charset="-128"/>
              </a:rPr>
              <a:t>B. Rutas críticas.</a:t>
            </a:r>
          </a:p>
          <a:p>
            <a:pPr lvl="1" eaLnBrk="1" hangingPunct="1"/>
            <a:r>
              <a:rPr lang="en-US" smtClean="0">
                <a:ea typeface="ＭＳ Ｐゴシック" pitchFamily="34" charset="-128"/>
              </a:rPr>
              <a:t>C. Intercambios de recursos.</a:t>
            </a:r>
          </a:p>
          <a:p>
            <a:pPr lvl="1" eaLnBrk="1" hangingPunct="1"/>
            <a:r>
              <a:rPr lang="en-US" smtClean="0">
                <a:ea typeface="ＭＳ Ｐゴシック" pitchFamily="34" charset="-128"/>
              </a:rPr>
              <a:t>D. Progreso o estatus.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5" presetClass="emph" presetSubtype="1" nodeType="clickEffect">
                                  <p:stCondLst>
                                    <p:cond delay="0"/>
                                  </p:stCondLst>
                                  <p:childTnLst>
                                    <p:set>
                                      <p:cBhvr override="childStyle">
                                        <p:cTn id="30" dur="indefinite"/>
                                        <p:tgtEl>
                                          <p:spTgt spid="3">
                                            <p:txEl>
                                              <p:pRg st="4" end="4"/>
                                            </p:txEl>
                                          </p:spTgt>
                                        </p:tgtEl>
                                        <p:attrNameLst>
                                          <p:attrName>style.fontStyle</p:attrName>
                                        </p:attrNameLst>
                                      </p:cBhvr>
                                      <p:to>
                                        <p:strVal val="normal"/>
                                      </p:to>
                                    </p:set>
                                    <p:set>
                                      <p:cBhvr override="childStyle">
                                        <p:cTn id="31" dur="indefinite"/>
                                        <p:tgtEl>
                                          <p:spTgt spid="3">
                                            <p:txEl>
                                              <p:pRg st="4" end="4"/>
                                            </p:txEl>
                                          </p:spTgt>
                                        </p:tgtEl>
                                        <p:attrNameLst>
                                          <p:attrName>style.fontWeight</p:attrName>
                                        </p:attrNameLst>
                                      </p:cBhvr>
                                      <p:to>
                                        <p:strVal val="bold"/>
                                      </p:to>
                                    </p:set>
                                    <p:set>
                                      <p:cBhvr override="childStyle">
                                        <p:cTn id="32" dur="indefinite"/>
                                        <p:tgtEl>
                                          <p:spTgt spid="3">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a:xfrm>
            <a:off x="323850" y="1125538"/>
            <a:ext cx="8229600" cy="1143000"/>
          </a:xfrm>
        </p:spPr>
        <p:txBody>
          <a:bodyPr/>
          <a:lstStyle/>
          <a:p>
            <a:pPr eaLnBrk="1" hangingPunct="1"/>
            <a:r>
              <a:rPr lang="en-US" smtClean="0"/>
              <a:t>Ejemplo</a:t>
            </a:r>
          </a:p>
        </p:txBody>
      </p:sp>
      <p:sp>
        <p:nvSpPr>
          <p:cNvPr id="4099" name="Content Placeholder 2"/>
          <p:cNvSpPr>
            <a:spLocks noGrp="1"/>
          </p:cNvSpPr>
          <p:nvPr>
            <p:ph idx="4294967295"/>
          </p:nvPr>
        </p:nvSpPr>
        <p:spPr>
          <a:xfrm>
            <a:off x="250825" y="2179638"/>
            <a:ext cx="8724900" cy="4525962"/>
          </a:xfrm>
        </p:spPr>
        <p:txBody>
          <a:bodyPr/>
          <a:lstStyle/>
          <a:p>
            <a:pPr marL="0" indent="0" algn="just">
              <a:buFont typeface="Arial" charset="0"/>
              <a:buNone/>
              <a:defRPr/>
            </a:pPr>
            <a:r>
              <a:rPr lang="es-CR" dirty="0"/>
              <a:t>¿Cuál de las siguientes es la MEJOR herramienta de dirección de proyectos utilizada para determinar el tiempo más largo que el proyecto tomará?</a:t>
            </a:r>
          </a:p>
          <a:p>
            <a:pPr marL="514350" indent="-514350" algn="just">
              <a:buFont typeface="+mj-lt"/>
              <a:buAutoNum type="alphaUcPeriod"/>
              <a:defRPr/>
            </a:pPr>
            <a:r>
              <a:rPr lang="es-CR" dirty="0"/>
              <a:t>Estructura de desglose del trabajo.</a:t>
            </a:r>
          </a:p>
          <a:p>
            <a:pPr marL="514350" indent="-514350" algn="just">
              <a:buFont typeface="+mj-lt"/>
              <a:buAutoNum type="alphaUcPeriod"/>
              <a:defRPr/>
            </a:pPr>
            <a:r>
              <a:rPr lang="es-CR" dirty="0"/>
              <a:t>Diagrama de red.</a:t>
            </a:r>
          </a:p>
          <a:p>
            <a:pPr marL="514350" indent="-514350" algn="just">
              <a:buFont typeface="+mj-lt"/>
              <a:buAutoNum type="alphaUcPeriod"/>
              <a:defRPr/>
            </a:pPr>
            <a:r>
              <a:rPr lang="es-CR" dirty="0"/>
              <a:t>Diagrama de barras.</a:t>
            </a:r>
          </a:p>
          <a:p>
            <a:pPr marL="514350" indent="-514350" algn="just">
              <a:buFont typeface="+mj-lt"/>
              <a:buAutoNum type="alphaUcPeriod"/>
              <a:defRPr/>
            </a:pPr>
            <a:r>
              <a:rPr lang="es-CR" dirty="0"/>
              <a:t>Acta de constitución del proyecto.</a:t>
            </a:r>
          </a:p>
          <a:p>
            <a:pPr marL="0" indent="0" algn="just">
              <a:buFont typeface="Arial" charset="0"/>
              <a:buNone/>
              <a:defRPr/>
            </a:pPr>
            <a:endParaRPr lang="es-CR"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iterate type="lt">
                                    <p:tmAbs val="0"/>
                                  </p:iterate>
                                  <p:childTnLst>
                                    <p:set>
                                      <p:cBhvr>
                                        <p:cTn id="18"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mph" presetSubtype="0" nodeType="clickEffect">
                                  <p:stCondLst>
                                    <p:cond delay="0"/>
                                  </p:stCondLst>
                                  <p:iterate type="lt">
                                    <p:tmAbs val="25"/>
                                  </p:iterate>
                                  <p:childTnLst>
                                    <p:set>
                                      <p:cBhvr override="childStyle">
                                        <p:cTn id="30" dur="indefinite"/>
                                        <p:tgtEl>
                                          <p:spTgt spid="4099">
                                            <p:txEl>
                                              <p:pRg st="2" end="2"/>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idx="4294967295"/>
          </p:nvPr>
        </p:nvSpPr>
        <p:spPr>
          <a:xfrm>
            <a:off x="395288" y="1006475"/>
            <a:ext cx="8229600" cy="1143000"/>
          </a:xfrm>
        </p:spPr>
        <p:txBody>
          <a:bodyPr/>
          <a:lstStyle/>
          <a:p>
            <a:pPr eaLnBrk="1" hangingPunct="1"/>
            <a:r>
              <a:rPr lang="en-US" smtClean="0">
                <a:ea typeface="ＭＳ Ｐゴシック" pitchFamily="34" charset="-128"/>
              </a:rPr>
              <a:t>Ejemplo</a:t>
            </a:r>
          </a:p>
        </p:txBody>
      </p:sp>
      <p:sp>
        <p:nvSpPr>
          <p:cNvPr id="3" name="Content Placeholder 2"/>
          <p:cNvSpPr>
            <a:spLocks noGrp="1"/>
          </p:cNvSpPr>
          <p:nvPr>
            <p:ph idx="4294967295"/>
          </p:nvPr>
        </p:nvSpPr>
        <p:spPr>
          <a:xfrm>
            <a:off x="395288" y="2332038"/>
            <a:ext cx="8229600" cy="4525962"/>
          </a:xfrm>
        </p:spPr>
        <p:txBody>
          <a:bodyPr/>
          <a:lstStyle/>
          <a:p>
            <a:pPr algn="just" eaLnBrk="1" hangingPunct="1"/>
            <a:r>
              <a:rPr lang="en-US" sz="3000" smtClean="0">
                <a:ea typeface="ＭＳ Ｐゴシック" pitchFamily="34" charset="-128"/>
              </a:rPr>
              <a:t>Mientras revisa el desempeño del proyecto, el director de proyecto determina que el SV=-500.  Qué es lo mejor que puede hacer?</a:t>
            </a:r>
          </a:p>
          <a:p>
            <a:pPr lvl="1" algn="just" eaLnBrk="1" hangingPunct="1"/>
            <a:r>
              <a:rPr lang="en-US" sz="2600" smtClean="0">
                <a:ea typeface="ＭＳ Ｐゴシック" pitchFamily="34" charset="-128"/>
              </a:rPr>
              <a:t>A. Avisarle al patrocinador.</a:t>
            </a:r>
          </a:p>
          <a:p>
            <a:pPr lvl="1" algn="just" eaLnBrk="1" hangingPunct="1"/>
            <a:r>
              <a:rPr lang="en-US" sz="2600" smtClean="0">
                <a:ea typeface="ＭＳ Ｐゴシック" pitchFamily="34" charset="-128"/>
              </a:rPr>
              <a:t>B. Determinar la variación de costo.</a:t>
            </a:r>
          </a:p>
          <a:p>
            <a:pPr lvl="1" algn="just" eaLnBrk="1" hangingPunct="1"/>
            <a:r>
              <a:rPr lang="en-US" sz="2600" smtClean="0">
                <a:ea typeface="ＭＳ Ｐゴシック" pitchFamily="34" charset="-128"/>
              </a:rPr>
              <a:t>C. Buscar actividades que puedan hacerce en paralelo.</a:t>
            </a:r>
          </a:p>
          <a:p>
            <a:pPr lvl="1" algn="just" eaLnBrk="1" hangingPunct="1"/>
            <a:r>
              <a:rPr lang="en-US" sz="2600" smtClean="0">
                <a:ea typeface="ＭＳ Ｐゴシック" pitchFamily="34" charset="-128"/>
              </a:rPr>
              <a:t>D. Mover recursos del proyecto a uno que no esté fallando.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5" presetClass="emph" presetSubtype="1" nodeType="clickEffect">
                                  <p:stCondLst>
                                    <p:cond delay="0"/>
                                  </p:stCondLst>
                                  <p:childTnLst>
                                    <p:set>
                                      <p:cBhvr override="childStyle">
                                        <p:cTn id="30" dur="indefinite"/>
                                        <p:tgtEl>
                                          <p:spTgt spid="3">
                                            <p:txEl>
                                              <p:pRg st="2" end="2"/>
                                            </p:txEl>
                                          </p:spTgt>
                                        </p:tgtEl>
                                        <p:attrNameLst>
                                          <p:attrName>style.fontStyle</p:attrName>
                                        </p:attrNameLst>
                                      </p:cBhvr>
                                      <p:to>
                                        <p:strVal val="normal"/>
                                      </p:to>
                                    </p:set>
                                    <p:set>
                                      <p:cBhvr override="childStyle">
                                        <p:cTn id="31" dur="indefinite"/>
                                        <p:tgtEl>
                                          <p:spTgt spid="3">
                                            <p:txEl>
                                              <p:pRg st="2" end="2"/>
                                            </p:txEl>
                                          </p:spTgt>
                                        </p:tgtEl>
                                        <p:attrNameLst>
                                          <p:attrName>style.fontWeight</p:attrName>
                                        </p:attrNameLst>
                                      </p:cBhvr>
                                      <p:to>
                                        <p:strVal val="bold"/>
                                      </p:to>
                                    </p:set>
                                    <p:set>
                                      <p:cBhvr override="childStyle">
                                        <p:cTn id="32" dur="indefinite"/>
                                        <p:tgtEl>
                                          <p:spTgt spid="3">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idx="4294967295"/>
          </p:nvPr>
        </p:nvSpPr>
        <p:spPr>
          <a:xfrm>
            <a:off x="323850" y="1039813"/>
            <a:ext cx="8229600" cy="1143000"/>
          </a:xfrm>
        </p:spPr>
        <p:txBody>
          <a:bodyPr/>
          <a:lstStyle/>
          <a:p>
            <a:pPr eaLnBrk="1" hangingPunct="1"/>
            <a:r>
              <a:rPr lang="en-US" smtClean="0">
                <a:ea typeface="ＭＳ Ｐゴシック" pitchFamily="34" charset="-128"/>
              </a:rPr>
              <a:t>Ejemplo</a:t>
            </a:r>
          </a:p>
        </p:txBody>
      </p:sp>
      <p:sp>
        <p:nvSpPr>
          <p:cNvPr id="3" name="Content Placeholder 2"/>
          <p:cNvSpPr>
            <a:spLocks noGrp="1"/>
          </p:cNvSpPr>
          <p:nvPr>
            <p:ph idx="4294967295"/>
          </p:nvPr>
        </p:nvSpPr>
        <p:spPr>
          <a:xfrm>
            <a:off x="323850" y="2365375"/>
            <a:ext cx="8229600" cy="4525963"/>
          </a:xfrm>
        </p:spPr>
        <p:txBody>
          <a:bodyPr/>
          <a:lstStyle/>
          <a:p>
            <a:pPr algn="just" eaLnBrk="1" hangingPunct="1">
              <a:lnSpc>
                <a:spcPct val="90000"/>
              </a:lnSpc>
            </a:pPr>
            <a:r>
              <a:rPr lang="en-US" sz="3000" smtClean="0">
                <a:ea typeface="ＭＳ Ｐゴシック" pitchFamily="34" charset="-128"/>
              </a:rPr>
              <a:t>Ud está dando seguimiento a su proyecto utilizando AVG y encuentra que está atrasado pero bajo presupuesto. Sus variaciones muestran SV=-$50 millones, CV=$100 millones, y su AC es $500 millones. Cuál es su SPI?</a:t>
            </a:r>
          </a:p>
          <a:p>
            <a:pPr lvl="1" eaLnBrk="1" hangingPunct="1">
              <a:lnSpc>
                <a:spcPct val="90000"/>
              </a:lnSpc>
            </a:pPr>
            <a:r>
              <a:rPr lang="en-US" sz="2600" smtClean="0">
                <a:ea typeface="ＭＳ Ｐゴシック" pitchFamily="34" charset="-128"/>
              </a:rPr>
              <a:t>A. 1.20</a:t>
            </a:r>
          </a:p>
          <a:p>
            <a:pPr lvl="1" eaLnBrk="1" hangingPunct="1">
              <a:lnSpc>
                <a:spcPct val="90000"/>
              </a:lnSpc>
            </a:pPr>
            <a:r>
              <a:rPr lang="en-US" sz="2600" smtClean="0">
                <a:ea typeface="ＭＳ Ｐゴシック" pitchFamily="34" charset="-128"/>
              </a:rPr>
              <a:t>B. 0.92</a:t>
            </a:r>
          </a:p>
          <a:p>
            <a:pPr lvl="1" eaLnBrk="1" hangingPunct="1">
              <a:lnSpc>
                <a:spcPct val="90000"/>
              </a:lnSpc>
            </a:pPr>
            <a:r>
              <a:rPr lang="en-US" sz="2600" smtClean="0">
                <a:ea typeface="ＭＳ Ｐゴシック" pitchFamily="34" charset="-128"/>
              </a:rPr>
              <a:t>C. 1.08</a:t>
            </a:r>
          </a:p>
          <a:p>
            <a:pPr lvl="1" eaLnBrk="1" hangingPunct="1">
              <a:lnSpc>
                <a:spcPct val="90000"/>
              </a:lnSpc>
            </a:pPr>
            <a:r>
              <a:rPr lang="en-US" sz="2600" smtClean="0">
                <a:ea typeface="ＭＳ Ｐゴシック" pitchFamily="34" charset="-128"/>
              </a:rPr>
              <a:t>D. 1.00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5" presetClass="emph" presetSubtype="1" nodeType="clickEffect">
                                  <p:stCondLst>
                                    <p:cond delay="0"/>
                                  </p:stCondLst>
                                  <p:childTnLst>
                                    <p:set>
                                      <p:cBhvr override="childStyle">
                                        <p:cTn id="24" dur="indefinite"/>
                                        <p:tgtEl>
                                          <p:spTgt spid="3">
                                            <p:txEl>
                                              <p:pRg st="2" end="2"/>
                                            </p:txEl>
                                          </p:spTgt>
                                        </p:tgtEl>
                                        <p:attrNameLst>
                                          <p:attrName>style.fontStyle</p:attrName>
                                        </p:attrNameLst>
                                      </p:cBhvr>
                                      <p:to>
                                        <p:strVal val="normal"/>
                                      </p:to>
                                    </p:set>
                                    <p:set>
                                      <p:cBhvr override="childStyle">
                                        <p:cTn id="25" dur="indefinite"/>
                                        <p:tgtEl>
                                          <p:spTgt spid="3">
                                            <p:txEl>
                                              <p:pRg st="2" end="2"/>
                                            </p:txEl>
                                          </p:spTgt>
                                        </p:tgtEl>
                                        <p:attrNameLst>
                                          <p:attrName>style.fontWeight</p:attrName>
                                        </p:attrNameLst>
                                      </p:cBhvr>
                                      <p:to>
                                        <p:strVal val="bold"/>
                                      </p:to>
                                    </p:set>
                                    <p:set>
                                      <p:cBhvr override="childStyle">
                                        <p:cTn id="26" dur="indefinite"/>
                                        <p:tgtEl>
                                          <p:spTgt spid="3">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a:xfrm>
            <a:off x="323850" y="1125538"/>
            <a:ext cx="8229600" cy="1143000"/>
          </a:xfrm>
        </p:spPr>
        <p:txBody>
          <a:bodyPr/>
          <a:lstStyle/>
          <a:p>
            <a:pPr eaLnBrk="1" hangingPunct="1"/>
            <a:r>
              <a:rPr lang="en-US" smtClean="0"/>
              <a:t>Ejemplo</a:t>
            </a:r>
          </a:p>
        </p:txBody>
      </p:sp>
      <p:sp>
        <p:nvSpPr>
          <p:cNvPr id="4099" name="Content Placeholder 2"/>
          <p:cNvSpPr>
            <a:spLocks noGrp="1"/>
          </p:cNvSpPr>
          <p:nvPr>
            <p:ph idx="4294967295"/>
          </p:nvPr>
        </p:nvSpPr>
        <p:spPr>
          <a:xfrm>
            <a:off x="250825" y="2179638"/>
            <a:ext cx="8724900" cy="4525962"/>
          </a:xfrm>
        </p:spPr>
        <p:txBody>
          <a:bodyPr/>
          <a:lstStyle/>
          <a:p>
            <a:pPr marL="0" indent="0" algn="just">
              <a:buFont typeface="Arial" charset="0"/>
              <a:buNone/>
              <a:defRPr/>
            </a:pPr>
            <a:r>
              <a:rPr lang="es-CR" dirty="0"/>
              <a:t>¿Cuál de los siguientes opciones describe MEJOR la comparación de fechas reales con fechas planificadas?</a:t>
            </a:r>
          </a:p>
          <a:p>
            <a:pPr marL="514350" indent="-514350" algn="just">
              <a:buFont typeface="+mj-lt"/>
              <a:buAutoNum type="alphaUcPeriod"/>
              <a:defRPr/>
            </a:pPr>
            <a:r>
              <a:rPr lang="es-CR" dirty="0"/>
              <a:t>Desarrollar el Cronograma.</a:t>
            </a:r>
          </a:p>
          <a:p>
            <a:pPr marL="514350" indent="-514350" algn="just">
              <a:buFont typeface="+mj-lt"/>
              <a:buAutoNum type="alphaUcPeriod"/>
              <a:defRPr/>
            </a:pPr>
            <a:r>
              <a:rPr lang="es-CR" dirty="0"/>
              <a:t>Nivelación de recursos.</a:t>
            </a:r>
          </a:p>
          <a:p>
            <a:pPr marL="514350" indent="-514350" algn="just">
              <a:buFont typeface="+mj-lt"/>
              <a:buAutoNum type="alphaUcPeriod"/>
              <a:defRPr/>
            </a:pPr>
            <a:r>
              <a:rPr lang="es-CR" dirty="0"/>
              <a:t>Análisis de variación.</a:t>
            </a:r>
          </a:p>
          <a:p>
            <a:pPr marL="514350" indent="-514350" algn="just">
              <a:buFont typeface="+mj-lt"/>
              <a:buAutoNum type="alphaUcPeriod"/>
              <a:defRPr/>
            </a:pPr>
            <a:r>
              <a:rPr lang="es-CR" dirty="0"/>
              <a:t>Estimación de tres puntos.</a:t>
            </a:r>
          </a:p>
          <a:p>
            <a:pPr marL="0" indent="0" algn="just">
              <a:buFont typeface="Arial" charset="0"/>
              <a:buNone/>
              <a:defRPr/>
            </a:pPr>
            <a:endParaRPr lang="es-CR"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iterate type="lt">
                                    <p:tmAbs val="0"/>
                                  </p:iterate>
                                  <p:childTnLst>
                                    <p:set>
                                      <p:cBhvr>
                                        <p:cTn id="22"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mph" presetSubtype="0" nodeType="clickEffect">
                                  <p:stCondLst>
                                    <p:cond delay="0"/>
                                  </p:stCondLst>
                                  <p:iterate type="lt">
                                    <p:tmAbs val="25"/>
                                  </p:iterate>
                                  <p:childTnLst>
                                    <p:set>
                                      <p:cBhvr override="childStyle">
                                        <p:cTn id="30" dur="indefinite"/>
                                        <p:tgtEl>
                                          <p:spTgt spid="4099">
                                            <p:txEl>
                                              <p:pRg st="3" end="3"/>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idx="4294967295"/>
          </p:nvPr>
        </p:nvSpPr>
        <p:spPr>
          <a:xfrm>
            <a:off x="400050" y="1127125"/>
            <a:ext cx="8229600" cy="1143000"/>
          </a:xfrm>
        </p:spPr>
        <p:txBody>
          <a:bodyPr/>
          <a:lstStyle/>
          <a:p>
            <a:pPr eaLnBrk="1" hangingPunct="1"/>
            <a:r>
              <a:rPr lang="en-US" smtClean="0">
                <a:ea typeface="ＭＳ Ｐゴシック" pitchFamily="34" charset="-128"/>
              </a:rPr>
              <a:t>Ejemplo</a:t>
            </a:r>
          </a:p>
        </p:txBody>
      </p:sp>
      <p:sp>
        <p:nvSpPr>
          <p:cNvPr id="3" name="Content Placeholder 2"/>
          <p:cNvSpPr>
            <a:spLocks noGrp="1"/>
          </p:cNvSpPr>
          <p:nvPr>
            <p:ph idx="4294967295"/>
          </p:nvPr>
        </p:nvSpPr>
        <p:spPr>
          <a:xfrm>
            <a:off x="533400" y="2179638"/>
            <a:ext cx="8229600" cy="4525962"/>
          </a:xfrm>
        </p:spPr>
        <p:txBody>
          <a:bodyPr/>
          <a:lstStyle/>
          <a:p>
            <a:pPr algn="just" eaLnBrk="1" hangingPunct="1"/>
            <a:r>
              <a:rPr lang="en-US" smtClean="0">
                <a:ea typeface="ＭＳ Ｐゴシック" pitchFamily="34" charset="-128"/>
              </a:rPr>
              <a:t>Cuál de los siguientes procesos no está incluido en los procesos de gestión del tiempo?</a:t>
            </a:r>
          </a:p>
          <a:p>
            <a:pPr lvl="1" eaLnBrk="1" hangingPunct="1"/>
            <a:r>
              <a:rPr lang="en-US" smtClean="0">
                <a:ea typeface="ＭＳ Ｐゴシック" pitchFamily="34" charset="-128"/>
              </a:rPr>
              <a:t>A. Definir las actividades.</a:t>
            </a:r>
          </a:p>
          <a:p>
            <a:pPr lvl="1" eaLnBrk="1" hangingPunct="1"/>
            <a:r>
              <a:rPr lang="en-US" smtClean="0">
                <a:ea typeface="ＭＳ Ｐゴシック" pitchFamily="34" charset="-128"/>
              </a:rPr>
              <a:t>B. Secuenciar las actividades.</a:t>
            </a:r>
          </a:p>
          <a:p>
            <a:pPr lvl="1" algn="just" eaLnBrk="1" hangingPunct="1"/>
            <a:r>
              <a:rPr lang="en-US" smtClean="0">
                <a:ea typeface="ＭＳ Ｐゴシック" pitchFamily="34" charset="-128"/>
              </a:rPr>
              <a:t>C. Desarrollar el cronograma y controlar el cronograma.</a:t>
            </a:r>
          </a:p>
          <a:p>
            <a:pPr lvl="1" eaLnBrk="1" hangingPunct="1"/>
            <a:r>
              <a:rPr lang="en-US" smtClean="0">
                <a:ea typeface="ＭＳ Ｐゴシック" pitchFamily="34" charset="-128"/>
              </a:rPr>
              <a:t>D. Estructura de desglose del trabajo (EDT).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5" presetClass="emph" presetSubtype="1" nodeType="clickEffect">
                                  <p:stCondLst>
                                    <p:cond delay="0"/>
                                  </p:stCondLst>
                                  <p:childTnLst>
                                    <p:set>
                                      <p:cBhvr override="childStyle">
                                        <p:cTn id="30" dur="indefinite"/>
                                        <p:tgtEl>
                                          <p:spTgt spid="3">
                                            <p:txEl>
                                              <p:pRg st="4" end="4"/>
                                            </p:txEl>
                                          </p:spTgt>
                                        </p:tgtEl>
                                        <p:attrNameLst>
                                          <p:attrName>style.fontStyle</p:attrName>
                                        </p:attrNameLst>
                                      </p:cBhvr>
                                      <p:to>
                                        <p:strVal val="normal"/>
                                      </p:to>
                                    </p:set>
                                    <p:set>
                                      <p:cBhvr override="childStyle">
                                        <p:cTn id="31" dur="indefinite"/>
                                        <p:tgtEl>
                                          <p:spTgt spid="3">
                                            <p:txEl>
                                              <p:pRg st="4" end="4"/>
                                            </p:txEl>
                                          </p:spTgt>
                                        </p:tgtEl>
                                        <p:attrNameLst>
                                          <p:attrName>style.fontWeight</p:attrName>
                                        </p:attrNameLst>
                                      </p:cBhvr>
                                      <p:to>
                                        <p:strVal val="bold"/>
                                      </p:to>
                                    </p:set>
                                    <p:set>
                                      <p:cBhvr override="childStyle">
                                        <p:cTn id="32" dur="indefinite"/>
                                        <p:tgtEl>
                                          <p:spTgt spid="3">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idx="4294967295"/>
          </p:nvPr>
        </p:nvSpPr>
        <p:spPr>
          <a:xfrm>
            <a:off x="520700" y="976313"/>
            <a:ext cx="8229600" cy="1143000"/>
          </a:xfrm>
        </p:spPr>
        <p:txBody>
          <a:bodyPr/>
          <a:lstStyle/>
          <a:p>
            <a:pPr eaLnBrk="1" hangingPunct="1"/>
            <a:r>
              <a:rPr lang="en-US" smtClean="0">
                <a:ea typeface="ＭＳ Ｐゴシック" pitchFamily="34" charset="-128"/>
              </a:rPr>
              <a:t>Ejemplo</a:t>
            </a:r>
          </a:p>
        </p:txBody>
      </p:sp>
      <p:sp>
        <p:nvSpPr>
          <p:cNvPr id="3" name="Content Placeholder 2"/>
          <p:cNvSpPr>
            <a:spLocks noGrp="1"/>
          </p:cNvSpPr>
          <p:nvPr>
            <p:ph idx="4294967295"/>
          </p:nvPr>
        </p:nvSpPr>
        <p:spPr>
          <a:xfrm>
            <a:off x="520700" y="2301875"/>
            <a:ext cx="8229600" cy="4525963"/>
          </a:xfrm>
        </p:spPr>
        <p:txBody>
          <a:bodyPr/>
          <a:lstStyle/>
          <a:p>
            <a:pPr algn="just" eaLnBrk="1" hangingPunct="1">
              <a:lnSpc>
                <a:spcPct val="70000"/>
              </a:lnSpc>
            </a:pPr>
            <a:r>
              <a:rPr lang="en-US" sz="3000" smtClean="0">
                <a:ea typeface="ＭＳ Ｐゴシック" pitchFamily="34" charset="-128"/>
              </a:rPr>
              <a:t>Durante la ejecución del proyecto, las horas proyectadas exceden las horas planeadas remanentes.  Consecuentemente, el proyecto tiene una variación negativa. Cuál método de análisis probablemente utilizará el director de proyecto  como herramienta de medición para validar esta información?</a:t>
            </a:r>
          </a:p>
          <a:p>
            <a:pPr lvl="1" eaLnBrk="1" hangingPunct="1">
              <a:lnSpc>
                <a:spcPct val="70000"/>
              </a:lnSpc>
            </a:pPr>
            <a:r>
              <a:rPr lang="en-US" sz="2600" smtClean="0">
                <a:ea typeface="ＭＳ Ｐゴシック" pitchFamily="34" charset="-128"/>
              </a:rPr>
              <a:t>A. EV-PV.</a:t>
            </a:r>
          </a:p>
          <a:p>
            <a:pPr lvl="1" eaLnBrk="1" hangingPunct="1">
              <a:lnSpc>
                <a:spcPct val="70000"/>
              </a:lnSpc>
            </a:pPr>
            <a:r>
              <a:rPr lang="en-US" sz="2600" smtClean="0">
                <a:ea typeface="ＭＳ Ｐゴシック" pitchFamily="34" charset="-128"/>
              </a:rPr>
              <a:t>B. EV/AC.</a:t>
            </a:r>
          </a:p>
          <a:p>
            <a:pPr lvl="1" eaLnBrk="1" hangingPunct="1">
              <a:lnSpc>
                <a:spcPct val="70000"/>
              </a:lnSpc>
            </a:pPr>
            <a:r>
              <a:rPr lang="en-US" sz="2600" smtClean="0">
                <a:ea typeface="ＭＳ Ｐゴシック" pitchFamily="34" charset="-128"/>
              </a:rPr>
              <a:t>C. EV/PV.</a:t>
            </a:r>
          </a:p>
          <a:p>
            <a:pPr lvl="1" eaLnBrk="1" hangingPunct="1">
              <a:lnSpc>
                <a:spcPct val="70000"/>
              </a:lnSpc>
            </a:pPr>
            <a:r>
              <a:rPr lang="en-US" sz="2600" smtClean="0">
                <a:ea typeface="ＭＳ Ｐゴシック" pitchFamily="34" charset="-128"/>
              </a:rPr>
              <a:t>D. EV-AC.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5" presetClass="emph" presetSubtype="1" nodeType="clickEffect">
                                  <p:stCondLst>
                                    <p:cond delay="0"/>
                                  </p:stCondLst>
                                  <p:childTnLst>
                                    <p:set>
                                      <p:cBhvr override="childStyle">
                                        <p:cTn id="30" dur="indefinite"/>
                                        <p:tgtEl>
                                          <p:spTgt spid="3">
                                            <p:txEl>
                                              <p:pRg st="1" end="1"/>
                                            </p:txEl>
                                          </p:spTgt>
                                        </p:tgtEl>
                                        <p:attrNameLst>
                                          <p:attrName>style.fontStyle</p:attrName>
                                        </p:attrNameLst>
                                      </p:cBhvr>
                                      <p:to>
                                        <p:strVal val="normal"/>
                                      </p:to>
                                    </p:set>
                                    <p:set>
                                      <p:cBhvr override="childStyle">
                                        <p:cTn id="31" dur="indefinite"/>
                                        <p:tgtEl>
                                          <p:spTgt spid="3">
                                            <p:txEl>
                                              <p:pRg st="1" end="1"/>
                                            </p:txEl>
                                          </p:spTgt>
                                        </p:tgtEl>
                                        <p:attrNameLst>
                                          <p:attrName>style.fontWeight</p:attrName>
                                        </p:attrNameLst>
                                      </p:cBhvr>
                                      <p:to>
                                        <p:strVal val="bold"/>
                                      </p:to>
                                    </p:set>
                                    <p:set>
                                      <p:cBhvr override="childStyle">
                                        <p:cTn id="32" dur="indefinite"/>
                                        <p:tgtEl>
                                          <p:spTgt spid="3">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2"/>
          <p:cNvSpPr>
            <a:spLocks noGrp="1" noChangeArrowheads="1"/>
          </p:cNvSpPr>
          <p:nvPr>
            <p:ph type="ctrTitle" idx="4294967295"/>
          </p:nvPr>
        </p:nvSpPr>
        <p:spPr>
          <a:xfrm>
            <a:off x="323850" y="2492375"/>
            <a:ext cx="8496300" cy="1752600"/>
          </a:xfrm>
        </p:spPr>
        <p:txBody>
          <a:bodyPr/>
          <a:lstStyle/>
          <a:p>
            <a:pPr eaLnBrk="1" hangingPunct="1"/>
            <a:r>
              <a:rPr lang="es-CR" sz="5700" smtClean="0"/>
              <a:t>GESTIÓN DE LOS COSTOS</a:t>
            </a:r>
            <a:br>
              <a:rPr lang="es-CR" sz="5700" smtClean="0"/>
            </a:br>
            <a:r>
              <a:rPr lang="es-CR" sz="5700" smtClean="0"/>
              <a:t>DEL PROYECTO</a:t>
            </a:r>
            <a:endParaRPr lang="en-US" sz="5700" smtClean="0"/>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idx="4294967295"/>
          </p:nvPr>
        </p:nvSpPr>
        <p:spPr>
          <a:xfrm>
            <a:off x="446088" y="1152525"/>
            <a:ext cx="8229600" cy="1143000"/>
          </a:xfrm>
        </p:spPr>
        <p:txBody>
          <a:bodyPr/>
          <a:lstStyle/>
          <a:p>
            <a:pPr eaLnBrk="1" hangingPunct="1"/>
            <a:r>
              <a:rPr lang="en-US" smtClean="0">
                <a:ea typeface="ＭＳ Ｐゴシック" pitchFamily="34" charset="-128"/>
              </a:rPr>
              <a:t>Ejemplo</a:t>
            </a:r>
          </a:p>
        </p:txBody>
      </p:sp>
      <p:sp>
        <p:nvSpPr>
          <p:cNvPr id="3" name="Content Placeholder 2"/>
          <p:cNvSpPr>
            <a:spLocks noGrp="1"/>
          </p:cNvSpPr>
          <p:nvPr>
            <p:ph idx="4294967295"/>
          </p:nvPr>
        </p:nvSpPr>
        <p:spPr>
          <a:xfrm>
            <a:off x="508000" y="2203450"/>
            <a:ext cx="8229600" cy="4525963"/>
          </a:xfrm>
        </p:spPr>
        <p:txBody>
          <a:bodyPr/>
          <a:lstStyle/>
          <a:p>
            <a:pPr algn="just" eaLnBrk="1" hangingPunct="1"/>
            <a:r>
              <a:rPr lang="en-US" smtClean="0">
                <a:ea typeface="ＭＳ Ｐゴシック" pitchFamily="34" charset="-128"/>
              </a:rPr>
              <a:t>Una dependencia que requiere que el diseño se complete antes de que la manufactura inicie es un ejemplo de:</a:t>
            </a:r>
          </a:p>
          <a:p>
            <a:pPr lvl="1" eaLnBrk="1" hangingPunct="1"/>
            <a:r>
              <a:rPr lang="en-US" smtClean="0">
                <a:ea typeface="ＭＳ Ｐゴシック" pitchFamily="34" charset="-128"/>
              </a:rPr>
              <a:t>A. Dependencia discrecional.</a:t>
            </a:r>
          </a:p>
          <a:p>
            <a:pPr lvl="1" eaLnBrk="1" hangingPunct="1"/>
            <a:r>
              <a:rPr lang="en-US" smtClean="0">
                <a:ea typeface="ＭＳ Ｐゴシック" pitchFamily="34" charset="-128"/>
              </a:rPr>
              <a:t>B. Dependencia externa.</a:t>
            </a:r>
          </a:p>
          <a:p>
            <a:pPr lvl="1" eaLnBrk="1" hangingPunct="1"/>
            <a:r>
              <a:rPr lang="en-US" smtClean="0">
                <a:ea typeface="ＭＳ Ｐゴシック" pitchFamily="34" charset="-128"/>
              </a:rPr>
              <a:t>C. Dependencia obligatoria.</a:t>
            </a:r>
          </a:p>
          <a:p>
            <a:pPr lvl="1" eaLnBrk="1" hangingPunct="1"/>
            <a:r>
              <a:rPr lang="en-US" smtClean="0">
                <a:ea typeface="ＭＳ Ｐゴシック" pitchFamily="34" charset="-128"/>
              </a:rPr>
              <a:t>D. Dependencia de alcance.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5" presetClass="emph" presetSubtype="1" nodeType="clickEffect">
                                  <p:stCondLst>
                                    <p:cond delay="0"/>
                                  </p:stCondLst>
                                  <p:childTnLst>
                                    <p:set>
                                      <p:cBhvr override="childStyle">
                                        <p:cTn id="30" dur="indefinite"/>
                                        <p:tgtEl>
                                          <p:spTgt spid="3">
                                            <p:txEl>
                                              <p:pRg st="3" end="3"/>
                                            </p:txEl>
                                          </p:spTgt>
                                        </p:tgtEl>
                                        <p:attrNameLst>
                                          <p:attrName>style.fontStyle</p:attrName>
                                        </p:attrNameLst>
                                      </p:cBhvr>
                                      <p:to>
                                        <p:strVal val="normal"/>
                                      </p:to>
                                    </p:set>
                                    <p:set>
                                      <p:cBhvr override="childStyle">
                                        <p:cTn id="31" dur="indefinite"/>
                                        <p:tgtEl>
                                          <p:spTgt spid="3">
                                            <p:txEl>
                                              <p:pRg st="3" end="3"/>
                                            </p:txEl>
                                          </p:spTgt>
                                        </p:tgtEl>
                                        <p:attrNameLst>
                                          <p:attrName>style.fontWeight</p:attrName>
                                        </p:attrNameLst>
                                      </p:cBhvr>
                                      <p:to>
                                        <p:strVal val="bold"/>
                                      </p:to>
                                    </p:set>
                                    <p:set>
                                      <p:cBhvr override="childStyle">
                                        <p:cTn id="32" dur="indefinite"/>
                                        <p:tgtEl>
                                          <p:spTgt spid="3">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a:xfrm>
            <a:off x="323850" y="1125538"/>
            <a:ext cx="8229600" cy="1143000"/>
          </a:xfrm>
        </p:spPr>
        <p:txBody>
          <a:bodyPr/>
          <a:lstStyle/>
          <a:p>
            <a:pPr eaLnBrk="1" hangingPunct="1"/>
            <a:r>
              <a:rPr lang="en-US" smtClean="0"/>
              <a:t>Ejemplo</a:t>
            </a:r>
          </a:p>
        </p:txBody>
      </p:sp>
      <p:sp>
        <p:nvSpPr>
          <p:cNvPr id="4099" name="Content Placeholder 2"/>
          <p:cNvSpPr>
            <a:spLocks noGrp="1"/>
          </p:cNvSpPr>
          <p:nvPr>
            <p:ph idx="4294967295"/>
          </p:nvPr>
        </p:nvSpPr>
        <p:spPr>
          <a:xfrm>
            <a:off x="250825" y="2179638"/>
            <a:ext cx="8724900" cy="4525962"/>
          </a:xfrm>
        </p:spPr>
        <p:txBody>
          <a:bodyPr/>
          <a:lstStyle/>
          <a:p>
            <a:pPr marL="0" indent="0" algn="just">
              <a:buFont typeface="Arial" charset="0"/>
              <a:buNone/>
              <a:defRPr/>
            </a:pPr>
            <a:r>
              <a:rPr lang="es-CR" dirty="0"/>
              <a:t>Un plan de gestión de costos contiene una descripción de:</a:t>
            </a:r>
          </a:p>
          <a:p>
            <a:pPr marL="514350" indent="-514350" algn="just">
              <a:buFont typeface="+mj-lt"/>
              <a:buAutoNum type="alphaUcPeriod"/>
              <a:defRPr/>
            </a:pPr>
            <a:r>
              <a:rPr lang="es-CR" dirty="0"/>
              <a:t>Los costos del proyecto.</a:t>
            </a:r>
          </a:p>
          <a:p>
            <a:pPr marL="514350" indent="-514350" algn="just">
              <a:buFont typeface="+mj-lt"/>
              <a:buAutoNum type="alphaUcPeriod"/>
              <a:defRPr/>
            </a:pPr>
            <a:r>
              <a:rPr lang="es-CR" dirty="0"/>
              <a:t>Cómo se asignan los recursos.</a:t>
            </a:r>
          </a:p>
          <a:p>
            <a:pPr marL="514350" indent="-514350" algn="just">
              <a:buFont typeface="+mj-lt"/>
              <a:buAutoNum type="alphaUcPeriod"/>
              <a:defRPr/>
            </a:pPr>
            <a:r>
              <a:rPr lang="es-CR" dirty="0"/>
              <a:t>Los presupuestos y cómo son calculados.</a:t>
            </a:r>
          </a:p>
          <a:p>
            <a:pPr marL="514350" indent="-514350" algn="just">
              <a:buFont typeface="+mj-lt"/>
              <a:buAutoNum type="alphaUcPeriod"/>
              <a:defRPr/>
            </a:pPr>
            <a:r>
              <a:rPr lang="es-CR" dirty="0"/>
              <a:t>El nivel de la EDT en la que el valor ganado será calculado.</a:t>
            </a:r>
          </a:p>
          <a:p>
            <a:pPr marL="514350" indent="-514350" algn="just">
              <a:buFont typeface="+mj-lt"/>
              <a:buAutoNum type="alphaUcPeriod"/>
              <a:defRPr/>
            </a:pPr>
            <a:endParaRPr lang="es-CR"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iterate type="lt">
                                    <p:tmAbs val="0"/>
                                  </p:iterate>
                                  <p:childTnLst>
                                    <p:set>
                                      <p:cBhvr>
                                        <p:cTn id="26"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mph" presetSubtype="0" nodeType="clickEffect">
                                  <p:stCondLst>
                                    <p:cond delay="0"/>
                                  </p:stCondLst>
                                  <p:iterate type="lt">
                                    <p:tmAbs val="25"/>
                                  </p:iterate>
                                  <p:childTnLst>
                                    <p:set>
                                      <p:cBhvr override="childStyle">
                                        <p:cTn id="30" dur="indefinite"/>
                                        <p:tgtEl>
                                          <p:spTgt spid="4099">
                                            <p:txEl>
                                              <p:pRg st="4" end="4"/>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a:xfrm>
            <a:off x="323850" y="1125538"/>
            <a:ext cx="8229600" cy="1143000"/>
          </a:xfrm>
        </p:spPr>
        <p:txBody>
          <a:bodyPr/>
          <a:lstStyle/>
          <a:p>
            <a:pPr eaLnBrk="1" hangingPunct="1"/>
            <a:r>
              <a:rPr lang="en-US" smtClean="0"/>
              <a:t>Ejemplo</a:t>
            </a:r>
          </a:p>
        </p:txBody>
      </p:sp>
      <p:sp>
        <p:nvSpPr>
          <p:cNvPr id="4099" name="Content Placeholder 2"/>
          <p:cNvSpPr>
            <a:spLocks noGrp="1"/>
          </p:cNvSpPr>
          <p:nvPr>
            <p:ph idx="4294967295"/>
          </p:nvPr>
        </p:nvSpPr>
        <p:spPr>
          <a:xfrm>
            <a:off x="250825" y="2179638"/>
            <a:ext cx="8724900" cy="4525962"/>
          </a:xfrm>
        </p:spPr>
        <p:txBody>
          <a:bodyPr/>
          <a:lstStyle/>
          <a:p>
            <a:pPr marL="0" indent="0" algn="just">
              <a:buFont typeface="Arial" charset="0"/>
              <a:buNone/>
              <a:defRPr/>
            </a:pPr>
            <a:r>
              <a:rPr lang="es-CR" dirty="0"/>
              <a:t>Entradas al proceso de Estimar los Costos incluyen todo lo siguiente EXCEPTO:</a:t>
            </a:r>
          </a:p>
          <a:p>
            <a:pPr marL="514350" indent="-514350" algn="just">
              <a:buFont typeface="+mj-lt"/>
              <a:buAutoNum type="alphaUcPeriod"/>
              <a:defRPr/>
            </a:pPr>
            <a:r>
              <a:rPr lang="es-CR" dirty="0"/>
              <a:t>Calendarios de recursos.</a:t>
            </a:r>
          </a:p>
          <a:p>
            <a:pPr marL="514350" indent="-514350" algn="just">
              <a:buFont typeface="+mj-lt"/>
              <a:buAutoNum type="alphaUcPeriod"/>
              <a:defRPr/>
            </a:pPr>
            <a:r>
              <a:rPr lang="es-CR" dirty="0"/>
              <a:t>Cronograma del proyecto.</a:t>
            </a:r>
          </a:p>
          <a:p>
            <a:pPr marL="514350" indent="-514350" algn="just">
              <a:buFont typeface="+mj-lt"/>
              <a:buAutoNum type="alphaUcPeriod"/>
              <a:defRPr/>
            </a:pPr>
            <a:r>
              <a:rPr lang="es-CR" dirty="0"/>
              <a:t>Enunciado del alcance del proyecto.</a:t>
            </a:r>
          </a:p>
          <a:p>
            <a:pPr marL="514350" indent="-514350" algn="just">
              <a:buFont typeface="+mj-lt"/>
              <a:buAutoNum type="alphaUcPeriod"/>
              <a:defRPr/>
            </a:pPr>
            <a:r>
              <a:rPr lang="es-CR" dirty="0"/>
              <a:t>Estructura de desglose del trabajo.</a:t>
            </a:r>
          </a:p>
          <a:p>
            <a:pPr marL="0" indent="0" algn="just">
              <a:buFont typeface="Arial" charset="0"/>
              <a:buNone/>
              <a:defRPr/>
            </a:pPr>
            <a:endParaRPr lang="es-CR"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iterate type="lt">
                                    <p:tmAbs val="0"/>
                                  </p:iterate>
                                  <p:childTnLst>
                                    <p:set>
                                      <p:cBhvr>
                                        <p:cTn id="14"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mph" presetSubtype="0" nodeType="clickEffect">
                                  <p:stCondLst>
                                    <p:cond delay="0"/>
                                  </p:stCondLst>
                                  <p:iterate type="lt">
                                    <p:tmAbs val="25"/>
                                  </p:iterate>
                                  <p:childTnLst>
                                    <p:set>
                                      <p:cBhvr override="childStyle">
                                        <p:cTn id="30" dur="indefinite"/>
                                        <p:tgtEl>
                                          <p:spTgt spid="4099">
                                            <p:txEl>
                                              <p:pRg st="1" end="1"/>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a:xfrm>
            <a:off x="323850" y="1125538"/>
            <a:ext cx="8229600" cy="1143000"/>
          </a:xfrm>
        </p:spPr>
        <p:txBody>
          <a:bodyPr/>
          <a:lstStyle/>
          <a:p>
            <a:pPr eaLnBrk="1" hangingPunct="1"/>
            <a:r>
              <a:rPr lang="en-US" smtClean="0"/>
              <a:t>Ejemplo</a:t>
            </a:r>
          </a:p>
        </p:txBody>
      </p:sp>
      <p:sp>
        <p:nvSpPr>
          <p:cNvPr id="4099" name="Content Placeholder 2"/>
          <p:cNvSpPr>
            <a:spLocks noGrp="1"/>
          </p:cNvSpPr>
          <p:nvPr>
            <p:ph idx="4294967295"/>
          </p:nvPr>
        </p:nvSpPr>
        <p:spPr>
          <a:xfrm>
            <a:off x="179388" y="1951038"/>
            <a:ext cx="8724900" cy="4525962"/>
          </a:xfrm>
        </p:spPr>
        <p:txBody>
          <a:bodyPr/>
          <a:lstStyle/>
          <a:p>
            <a:pPr marL="0" indent="0" algn="just">
              <a:buFont typeface="Arial" charset="0"/>
              <a:buNone/>
              <a:defRPr/>
            </a:pPr>
            <a:r>
              <a:rPr lang="es-CR" dirty="0"/>
              <a:t>El director del proyecto está asignando de las estimaciones generales de costos a las actividades individuales para establecer una línea base para medir el desempeño del proyecto. ¿A qué proceso se refiere esto?</a:t>
            </a:r>
          </a:p>
          <a:p>
            <a:pPr marL="514350" indent="-514350" algn="just">
              <a:buFont typeface="+mj-lt"/>
              <a:buAutoNum type="alphaUcPeriod"/>
              <a:defRPr/>
            </a:pPr>
            <a:r>
              <a:rPr lang="es-CR" dirty="0"/>
              <a:t>Gestionar los costos.</a:t>
            </a:r>
          </a:p>
          <a:p>
            <a:pPr marL="514350" indent="-514350" algn="just">
              <a:buFont typeface="+mj-lt"/>
              <a:buAutoNum type="alphaUcPeriod"/>
              <a:defRPr/>
            </a:pPr>
            <a:r>
              <a:rPr lang="es-CR" dirty="0"/>
              <a:t>Estimar los costos.</a:t>
            </a:r>
          </a:p>
          <a:p>
            <a:pPr marL="514350" indent="-514350" algn="just">
              <a:buFont typeface="+mj-lt"/>
              <a:buAutoNum type="alphaUcPeriod"/>
              <a:defRPr/>
            </a:pPr>
            <a:r>
              <a:rPr lang="es-CR" dirty="0"/>
              <a:t>Determinar el Presupuesto.</a:t>
            </a:r>
          </a:p>
          <a:p>
            <a:pPr marL="514350" indent="-514350" algn="just">
              <a:buFont typeface="+mj-lt"/>
              <a:buAutoNum type="alphaUcPeriod"/>
              <a:defRPr/>
            </a:pPr>
            <a:r>
              <a:rPr lang="es-CR" dirty="0"/>
              <a:t>Controlar los costos.</a:t>
            </a:r>
          </a:p>
          <a:p>
            <a:pPr marL="0" indent="0" algn="just">
              <a:buFont typeface="Arial" charset="0"/>
              <a:buNone/>
              <a:defRPr/>
            </a:pPr>
            <a:endParaRPr lang="es-CR"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iterate type="lt">
                                    <p:tmAbs val="0"/>
                                  </p:iterate>
                                  <p:childTnLst>
                                    <p:set>
                                      <p:cBhvr>
                                        <p:cTn id="22"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mph" presetSubtype="0" nodeType="clickEffect">
                                  <p:stCondLst>
                                    <p:cond delay="0"/>
                                  </p:stCondLst>
                                  <p:iterate type="lt">
                                    <p:tmAbs val="25"/>
                                  </p:iterate>
                                  <p:childTnLst>
                                    <p:set>
                                      <p:cBhvr override="childStyle">
                                        <p:cTn id="30" dur="indefinite"/>
                                        <p:tgtEl>
                                          <p:spTgt spid="4099">
                                            <p:txEl>
                                              <p:pRg st="3" end="3"/>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a:xfrm>
            <a:off x="323850" y="1125538"/>
            <a:ext cx="8229600" cy="1143000"/>
          </a:xfrm>
        </p:spPr>
        <p:txBody>
          <a:bodyPr/>
          <a:lstStyle/>
          <a:p>
            <a:pPr eaLnBrk="1" hangingPunct="1"/>
            <a:r>
              <a:rPr lang="en-US" smtClean="0"/>
              <a:t>Ejemplo</a:t>
            </a:r>
          </a:p>
        </p:txBody>
      </p:sp>
      <p:sp>
        <p:nvSpPr>
          <p:cNvPr id="4099" name="Content Placeholder 2"/>
          <p:cNvSpPr>
            <a:spLocks noGrp="1"/>
          </p:cNvSpPr>
          <p:nvPr>
            <p:ph idx="4294967295"/>
          </p:nvPr>
        </p:nvSpPr>
        <p:spPr>
          <a:xfrm>
            <a:off x="250825" y="2179638"/>
            <a:ext cx="8724900" cy="4525962"/>
          </a:xfrm>
        </p:spPr>
        <p:txBody>
          <a:bodyPr/>
          <a:lstStyle/>
          <a:p>
            <a:pPr marL="0" indent="0" algn="just">
              <a:buFont typeface="Arial" charset="0"/>
              <a:buNone/>
              <a:defRPr/>
            </a:pPr>
            <a:r>
              <a:rPr lang="es-CR" dirty="0"/>
              <a:t>¿Cuál de las siguientes opciones es un ejemplo de una estimación paramétrica?</a:t>
            </a:r>
          </a:p>
          <a:p>
            <a:pPr marL="514350" indent="-514350" algn="just">
              <a:buFont typeface="+mj-lt"/>
              <a:buAutoNum type="alphaUcPeriod"/>
              <a:defRPr/>
            </a:pPr>
            <a:r>
              <a:rPr lang="es-CR" dirty="0"/>
              <a:t>Dólares por metro cuadrado.</a:t>
            </a:r>
          </a:p>
          <a:p>
            <a:pPr marL="514350" indent="-514350" algn="just">
              <a:buFont typeface="+mj-lt"/>
              <a:buAutoNum type="alphaUcPeriod"/>
              <a:defRPr/>
            </a:pPr>
            <a:r>
              <a:rPr lang="es-CR" dirty="0"/>
              <a:t>Curva de aprendizaje.</a:t>
            </a:r>
          </a:p>
          <a:p>
            <a:pPr marL="514350" indent="-514350" algn="just">
              <a:buFont typeface="+mj-lt"/>
              <a:buAutoNum type="alphaUcPeriod"/>
              <a:defRPr/>
            </a:pPr>
            <a:r>
              <a:rPr lang="es-CR" dirty="0"/>
              <a:t>De abajo hacia arriba.</a:t>
            </a:r>
          </a:p>
          <a:p>
            <a:pPr marL="514350" indent="-514350" algn="just">
              <a:buFont typeface="+mj-lt"/>
              <a:buAutoNum type="alphaUcPeriod"/>
              <a:defRPr/>
            </a:pPr>
            <a:r>
              <a:rPr lang="es-CR" dirty="0"/>
              <a:t>Ruta crítica.</a:t>
            </a:r>
          </a:p>
          <a:p>
            <a:pPr marL="0" indent="0" algn="just">
              <a:buFont typeface="Arial" charset="0"/>
              <a:buNone/>
              <a:defRPr/>
            </a:pPr>
            <a:endParaRPr lang="es-CR"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iterate type="lt">
                                    <p:tmAbs val="0"/>
                                  </p:iterate>
                                  <p:childTnLst>
                                    <p:set>
                                      <p:cBhvr>
                                        <p:cTn id="14"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mph" presetSubtype="0" nodeType="clickEffect">
                                  <p:stCondLst>
                                    <p:cond delay="0"/>
                                  </p:stCondLst>
                                  <p:iterate type="lt">
                                    <p:tmAbs val="25"/>
                                  </p:iterate>
                                  <p:childTnLst>
                                    <p:set>
                                      <p:cBhvr override="childStyle">
                                        <p:cTn id="30" dur="indefinite"/>
                                        <p:tgtEl>
                                          <p:spTgt spid="4099">
                                            <p:txEl>
                                              <p:pRg st="1" end="1"/>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a:xfrm>
            <a:off x="323850" y="1125538"/>
            <a:ext cx="8229600" cy="1143000"/>
          </a:xfrm>
        </p:spPr>
        <p:txBody>
          <a:bodyPr/>
          <a:lstStyle/>
          <a:p>
            <a:pPr eaLnBrk="1" hangingPunct="1"/>
            <a:r>
              <a:rPr lang="en-US" smtClean="0"/>
              <a:t>Ejemplo</a:t>
            </a:r>
          </a:p>
        </p:txBody>
      </p:sp>
      <p:sp>
        <p:nvSpPr>
          <p:cNvPr id="4099" name="Content Placeholder 2"/>
          <p:cNvSpPr>
            <a:spLocks noGrp="1"/>
          </p:cNvSpPr>
          <p:nvPr>
            <p:ph idx="4294967295"/>
          </p:nvPr>
        </p:nvSpPr>
        <p:spPr>
          <a:xfrm>
            <a:off x="250825" y="2179638"/>
            <a:ext cx="8724900" cy="4525962"/>
          </a:xfrm>
        </p:spPr>
        <p:txBody>
          <a:bodyPr/>
          <a:lstStyle/>
          <a:p>
            <a:pPr marL="0" indent="0" algn="just">
              <a:buFont typeface="Arial" charset="0"/>
              <a:buNone/>
              <a:defRPr/>
            </a:pPr>
            <a:r>
              <a:rPr lang="es-CR" dirty="0"/>
              <a:t>¿Una línea de base de costos es una salida de cuál proceso de dirección de costos?</a:t>
            </a:r>
          </a:p>
          <a:p>
            <a:pPr marL="514350" indent="-514350" algn="just">
              <a:buFont typeface="+mj-lt"/>
              <a:buAutoNum type="alphaUcPeriod"/>
              <a:defRPr/>
            </a:pPr>
            <a:r>
              <a:rPr lang="es-CR" dirty="0"/>
              <a:t>Estimar los recursos de las actividades.</a:t>
            </a:r>
          </a:p>
          <a:p>
            <a:pPr marL="514350" indent="-514350" algn="just">
              <a:buFont typeface="+mj-lt"/>
              <a:buAutoNum type="alphaUcPeriod"/>
              <a:defRPr/>
            </a:pPr>
            <a:r>
              <a:rPr lang="es-CR" dirty="0"/>
              <a:t>Estimar los costos.</a:t>
            </a:r>
          </a:p>
          <a:p>
            <a:pPr marL="514350" indent="-514350" algn="just">
              <a:buFont typeface="+mj-lt"/>
              <a:buAutoNum type="alphaUcPeriod"/>
              <a:defRPr/>
            </a:pPr>
            <a:r>
              <a:rPr lang="es-CR" dirty="0"/>
              <a:t>Determinar el Presupuesto.</a:t>
            </a:r>
          </a:p>
          <a:p>
            <a:pPr marL="514350" indent="-514350" algn="just">
              <a:buFont typeface="+mj-lt"/>
              <a:buAutoNum type="alphaUcPeriod"/>
              <a:defRPr/>
            </a:pPr>
            <a:r>
              <a:rPr lang="es-CR" dirty="0"/>
              <a:t>Controlar los costos.</a:t>
            </a:r>
          </a:p>
          <a:p>
            <a:pPr marL="0" indent="0" algn="just">
              <a:buFont typeface="Arial" charset="0"/>
              <a:buNone/>
              <a:defRPr/>
            </a:pPr>
            <a:endParaRPr lang="es-CR"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iterate type="lt">
                                    <p:tmAbs val="0"/>
                                  </p:iterate>
                                  <p:childTnLst>
                                    <p:set>
                                      <p:cBhvr>
                                        <p:cTn id="22"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mph" presetSubtype="0" nodeType="clickEffect">
                                  <p:stCondLst>
                                    <p:cond delay="0"/>
                                  </p:stCondLst>
                                  <p:iterate type="lt">
                                    <p:tmAbs val="25"/>
                                  </p:iterate>
                                  <p:childTnLst>
                                    <p:set>
                                      <p:cBhvr override="childStyle">
                                        <p:cTn id="30" dur="indefinite"/>
                                        <p:tgtEl>
                                          <p:spTgt spid="4099">
                                            <p:txEl>
                                              <p:pRg st="3" end="3"/>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idx="4294967295"/>
          </p:nvPr>
        </p:nvSpPr>
        <p:spPr>
          <a:xfrm>
            <a:off x="500063" y="827088"/>
            <a:ext cx="8229600" cy="1143000"/>
          </a:xfrm>
        </p:spPr>
        <p:txBody>
          <a:bodyPr/>
          <a:lstStyle/>
          <a:p>
            <a:pPr eaLnBrk="1" hangingPunct="1"/>
            <a:r>
              <a:rPr lang="en-US" smtClean="0">
                <a:ea typeface="ＭＳ Ｐゴシック" pitchFamily="34" charset="-128"/>
              </a:rPr>
              <a:t>Ejemplo</a:t>
            </a:r>
          </a:p>
        </p:txBody>
      </p:sp>
      <p:sp>
        <p:nvSpPr>
          <p:cNvPr id="3" name="Content Placeholder 2"/>
          <p:cNvSpPr>
            <a:spLocks noGrp="1"/>
          </p:cNvSpPr>
          <p:nvPr>
            <p:ph idx="4294967295"/>
          </p:nvPr>
        </p:nvSpPr>
        <p:spPr>
          <a:xfrm>
            <a:off x="500063" y="2152650"/>
            <a:ext cx="8229600" cy="4525963"/>
          </a:xfrm>
        </p:spPr>
        <p:txBody>
          <a:bodyPr/>
          <a:lstStyle/>
          <a:p>
            <a:pPr algn="just" eaLnBrk="1" hangingPunct="1"/>
            <a:r>
              <a:rPr lang="en-US" smtClean="0">
                <a:ea typeface="ＭＳ Ｐゴシック" pitchFamily="34" charset="-128"/>
              </a:rPr>
              <a:t>La diferencia entre la línea base de los costos y el presupuesto de costos puede ser mejor descrita como:</a:t>
            </a:r>
          </a:p>
          <a:p>
            <a:pPr lvl="1" algn="just" eaLnBrk="1" hangingPunct="1"/>
            <a:r>
              <a:rPr lang="en-US" smtClean="0">
                <a:ea typeface="ＭＳ Ｐゴシック" pitchFamily="34" charset="-128"/>
              </a:rPr>
              <a:t>A. La reserva de gestión.</a:t>
            </a:r>
          </a:p>
          <a:p>
            <a:pPr lvl="1" algn="just" eaLnBrk="1" hangingPunct="1"/>
            <a:r>
              <a:rPr lang="en-US" smtClean="0">
                <a:ea typeface="ＭＳ Ｐゴシック" pitchFamily="34" charset="-128"/>
              </a:rPr>
              <a:t>B. La reserva de contingencia.</a:t>
            </a:r>
          </a:p>
          <a:p>
            <a:pPr lvl="1" algn="just" eaLnBrk="1" hangingPunct="1"/>
            <a:r>
              <a:rPr lang="en-US" smtClean="0">
                <a:ea typeface="ＭＳ Ｐゴシック" pitchFamily="34" charset="-128"/>
              </a:rPr>
              <a:t>C. El estimado de costos del proyecto.</a:t>
            </a:r>
          </a:p>
          <a:p>
            <a:pPr lvl="1" algn="just" eaLnBrk="1" hangingPunct="1"/>
            <a:r>
              <a:rPr lang="en-US" smtClean="0">
                <a:ea typeface="ＭＳ Ｐゴシック" pitchFamily="34" charset="-128"/>
              </a:rPr>
              <a:t>D. La cuenta de costos.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5" presetClass="emph" presetSubtype="1" nodeType="clickEffect">
                                  <p:stCondLst>
                                    <p:cond delay="0"/>
                                  </p:stCondLst>
                                  <p:childTnLst>
                                    <p:set>
                                      <p:cBhvr override="childStyle">
                                        <p:cTn id="30" dur="indefinite"/>
                                        <p:tgtEl>
                                          <p:spTgt spid="3">
                                            <p:txEl>
                                              <p:pRg st="1" end="1"/>
                                            </p:txEl>
                                          </p:spTgt>
                                        </p:tgtEl>
                                        <p:attrNameLst>
                                          <p:attrName>style.fontStyle</p:attrName>
                                        </p:attrNameLst>
                                      </p:cBhvr>
                                      <p:to>
                                        <p:strVal val="normal"/>
                                      </p:to>
                                    </p:set>
                                    <p:set>
                                      <p:cBhvr override="childStyle">
                                        <p:cTn id="31" dur="indefinite"/>
                                        <p:tgtEl>
                                          <p:spTgt spid="3">
                                            <p:txEl>
                                              <p:pRg st="1" end="1"/>
                                            </p:txEl>
                                          </p:spTgt>
                                        </p:tgtEl>
                                        <p:attrNameLst>
                                          <p:attrName>style.fontWeight</p:attrName>
                                        </p:attrNameLst>
                                      </p:cBhvr>
                                      <p:to>
                                        <p:strVal val="bold"/>
                                      </p:to>
                                    </p:set>
                                    <p:set>
                                      <p:cBhvr override="childStyle">
                                        <p:cTn id="32" dur="indefinite"/>
                                        <p:tgtEl>
                                          <p:spTgt spid="3">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idx="4294967295"/>
          </p:nvPr>
        </p:nvSpPr>
        <p:spPr>
          <a:xfrm>
            <a:off x="468313" y="1006475"/>
            <a:ext cx="8229600" cy="1143000"/>
          </a:xfrm>
        </p:spPr>
        <p:txBody>
          <a:bodyPr/>
          <a:lstStyle/>
          <a:p>
            <a:pPr eaLnBrk="1" hangingPunct="1"/>
            <a:r>
              <a:rPr lang="en-US" smtClean="0">
                <a:ea typeface="ＭＳ Ｐゴシック" pitchFamily="34" charset="-128"/>
              </a:rPr>
              <a:t>Ejemplo</a:t>
            </a:r>
          </a:p>
        </p:txBody>
      </p:sp>
      <p:sp>
        <p:nvSpPr>
          <p:cNvPr id="3" name="Content Placeholder 2"/>
          <p:cNvSpPr>
            <a:spLocks noGrp="1"/>
          </p:cNvSpPr>
          <p:nvPr>
            <p:ph idx="4294967295"/>
          </p:nvPr>
        </p:nvSpPr>
        <p:spPr>
          <a:xfrm>
            <a:off x="468313" y="2332038"/>
            <a:ext cx="8229600" cy="4525962"/>
          </a:xfrm>
        </p:spPr>
        <p:txBody>
          <a:bodyPr/>
          <a:lstStyle/>
          <a:p>
            <a:pPr algn="just" eaLnBrk="1" hangingPunct="1">
              <a:lnSpc>
                <a:spcPct val="90000"/>
              </a:lnSpc>
            </a:pPr>
            <a:r>
              <a:rPr lang="en-US" smtClean="0">
                <a:ea typeface="ＭＳ Ｐゴシック" pitchFamily="34" charset="-128"/>
              </a:rPr>
              <a:t>El director de proyecto está asignando estimados de costo para establecer una línea base para medir el desempeño del proyecto. ¿Cuál proceso es este?</a:t>
            </a:r>
          </a:p>
          <a:p>
            <a:pPr lvl="1" eaLnBrk="1" hangingPunct="1">
              <a:lnSpc>
                <a:spcPct val="90000"/>
              </a:lnSpc>
            </a:pPr>
            <a:r>
              <a:rPr lang="en-US" smtClean="0">
                <a:ea typeface="ＭＳ Ｐゴシック" pitchFamily="34" charset="-128"/>
              </a:rPr>
              <a:t>A. Gestión de costos.</a:t>
            </a:r>
          </a:p>
          <a:p>
            <a:pPr lvl="1" eaLnBrk="1" hangingPunct="1">
              <a:lnSpc>
                <a:spcPct val="90000"/>
              </a:lnSpc>
            </a:pPr>
            <a:r>
              <a:rPr lang="en-US" smtClean="0">
                <a:ea typeface="ＭＳ Ｐゴシック" pitchFamily="34" charset="-128"/>
              </a:rPr>
              <a:t>B. Estimar costos.</a:t>
            </a:r>
          </a:p>
          <a:p>
            <a:pPr lvl="1" eaLnBrk="1" hangingPunct="1">
              <a:lnSpc>
                <a:spcPct val="90000"/>
              </a:lnSpc>
            </a:pPr>
            <a:r>
              <a:rPr lang="en-US" smtClean="0">
                <a:ea typeface="ＭＳ Ｐゴシック" pitchFamily="34" charset="-128"/>
              </a:rPr>
              <a:t>C. Determinar el presupuesto de costos.</a:t>
            </a:r>
          </a:p>
          <a:p>
            <a:pPr lvl="1" eaLnBrk="1" hangingPunct="1">
              <a:lnSpc>
                <a:spcPct val="90000"/>
              </a:lnSpc>
            </a:pPr>
            <a:r>
              <a:rPr lang="en-US" smtClean="0">
                <a:ea typeface="ＭＳ Ｐゴシック" pitchFamily="34" charset="-128"/>
              </a:rPr>
              <a:t>D. Controlar costos.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5" presetClass="emph" presetSubtype="1" nodeType="clickEffect">
                                  <p:stCondLst>
                                    <p:cond delay="0"/>
                                  </p:stCondLst>
                                  <p:childTnLst>
                                    <p:set>
                                      <p:cBhvr override="childStyle">
                                        <p:cTn id="30" dur="indefinite"/>
                                        <p:tgtEl>
                                          <p:spTgt spid="3">
                                            <p:txEl>
                                              <p:pRg st="3" end="3"/>
                                            </p:txEl>
                                          </p:spTgt>
                                        </p:tgtEl>
                                        <p:attrNameLst>
                                          <p:attrName>style.fontStyle</p:attrName>
                                        </p:attrNameLst>
                                      </p:cBhvr>
                                      <p:to>
                                        <p:strVal val="normal"/>
                                      </p:to>
                                    </p:set>
                                    <p:set>
                                      <p:cBhvr override="childStyle">
                                        <p:cTn id="31" dur="indefinite"/>
                                        <p:tgtEl>
                                          <p:spTgt spid="3">
                                            <p:txEl>
                                              <p:pRg st="3" end="3"/>
                                            </p:txEl>
                                          </p:spTgt>
                                        </p:tgtEl>
                                        <p:attrNameLst>
                                          <p:attrName>style.fontWeight</p:attrName>
                                        </p:attrNameLst>
                                      </p:cBhvr>
                                      <p:to>
                                        <p:strVal val="bold"/>
                                      </p:to>
                                    </p:set>
                                    <p:set>
                                      <p:cBhvr override="childStyle">
                                        <p:cTn id="32" dur="indefinite"/>
                                        <p:tgtEl>
                                          <p:spTgt spid="3">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a:xfrm>
            <a:off x="323850" y="1125538"/>
            <a:ext cx="8229600" cy="1143000"/>
          </a:xfrm>
        </p:spPr>
        <p:txBody>
          <a:bodyPr/>
          <a:lstStyle/>
          <a:p>
            <a:pPr eaLnBrk="1" hangingPunct="1"/>
            <a:r>
              <a:rPr lang="en-US" smtClean="0"/>
              <a:t>Ejemplo</a:t>
            </a:r>
          </a:p>
        </p:txBody>
      </p:sp>
      <p:sp>
        <p:nvSpPr>
          <p:cNvPr id="4099" name="Content Placeholder 2"/>
          <p:cNvSpPr>
            <a:spLocks noGrp="1"/>
          </p:cNvSpPr>
          <p:nvPr>
            <p:ph idx="4294967295"/>
          </p:nvPr>
        </p:nvSpPr>
        <p:spPr>
          <a:xfrm>
            <a:off x="250825" y="2179638"/>
            <a:ext cx="8724900" cy="4525962"/>
          </a:xfrm>
        </p:spPr>
        <p:txBody>
          <a:bodyPr/>
          <a:lstStyle/>
          <a:p>
            <a:pPr marL="0" indent="0" algn="just">
              <a:buFont typeface="Arial" charset="0"/>
              <a:buNone/>
              <a:defRPr/>
            </a:pPr>
            <a:r>
              <a:rPr lang="es-CR" sz="2800" dirty="0"/>
              <a:t>El MEJOR método para Controlar los Costos es el siguiente:</a:t>
            </a:r>
          </a:p>
          <a:p>
            <a:pPr marL="514350" indent="-514350" algn="just">
              <a:buFont typeface="+mj-lt"/>
              <a:buAutoNum type="alphaUcPeriod"/>
              <a:defRPr/>
            </a:pPr>
            <a:r>
              <a:rPr lang="es-CR" sz="2800" dirty="0"/>
              <a:t>Estimar al inicio del proyecto y después comprobar los costos contra la línea de base.</a:t>
            </a:r>
          </a:p>
          <a:p>
            <a:pPr marL="514350" indent="-514350" algn="just">
              <a:buFont typeface="+mj-lt"/>
              <a:buAutoNum type="alphaUcPeriod"/>
              <a:defRPr/>
            </a:pPr>
            <a:r>
              <a:rPr lang="es-CR" sz="2800" dirty="0"/>
              <a:t>Estimar durante la ejecución del proyecto y luego gestionar cada actividad con el presupuesto.</a:t>
            </a:r>
          </a:p>
          <a:p>
            <a:pPr marL="514350" indent="-514350" algn="just">
              <a:buFont typeface="+mj-lt"/>
              <a:buAutoNum type="alphaUcPeriod"/>
              <a:defRPr/>
            </a:pPr>
            <a:r>
              <a:rPr lang="es-CR" sz="2800" dirty="0"/>
              <a:t>Estimar durante la planificación del proyecto y luego volver a estimar antes de cada actividad se inicie.</a:t>
            </a:r>
          </a:p>
          <a:p>
            <a:pPr marL="514350" indent="-514350" algn="just">
              <a:buFont typeface="+mj-lt"/>
              <a:buAutoNum type="alphaUcPeriod"/>
              <a:defRPr/>
            </a:pPr>
            <a:r>
              <a:rPr lang="es-CR" sz="2800" dirty="0"/>
              <a:t>Estimar durante la iniciación del proyecto y tener la confirmación de la gerencia de las estimaciones.</a:t>
            </a:r>
          </a:p>
          <a:p>
            <a:pPr marL="0" indent="0" algn="just">
              <a:buFont typeface="Arial" charset="0"/>
              <a:buNone/>
              <a:defRPr/>
            </a:pPr>
            <a:endParaRPr lang="es-CR" sz="2800"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iterate type="lt">
                                    <p:tmAbs val="0"/>
                                  </p:iterate>
                                  <p:childTnLst>
                                    <p:set>
                                      <p:cBhvr>
                                        <p:cTn id="14"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mph" presetSubtype="0" nodeType="clickEffect">
                                  <p:stCondLst>
                                    <p:cond delay="0"/>
                                  </p:stCondLst>
                                  <p:iterate type="lt">
                                    <p:tmAbs val="25"/>
                                  </p:iterate>
                                  <p:childTnLst>
                                    <p:set>
                                      <p:cBhvr override="childStyle">
                                        <p:cTn id="30" dur="indefinite"/>
                                        <p:tgtEl>
                                          <p:spTgt spid="4099">
                                            <p:txEl>
                                              <p:pRg st="1" end="1"/>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idx="4294967295"/>
          </p:nvPr>
        </p:nvSpPr>
        <p:spPr>
          <a:xfrm>
            <a:off x="533400" y="1017588"/>
            <a:ext cx="8229600" cy="1143000"/>
          </a:xfrm>
        </p:spPr>
        <p:txBody>
          <a:bodyPr/>
          <a:lstStyle/>
          <a:p>
            <a:pPr eaLnBrk="1" hangingPunct="1"/>
            <a:r>
              <a:rPr lang="en-US" smtClean="0">
                <a:ea typeface="ＭＳ Ｐゴシック" pitchFamily="34" charset="-128"/>
              </a:rPr>
              <a:t>Ejemplo</a:t>
            </a:r>
          </a:p>
        </p:txBody>
      </p:sp>
      <p:sp>
        <p:nvSpPr>
          <p:cNvPr id="3" name="Content Placeholder 2"/>
          <p:cNvSpPr>
            <a:spLocks noGrp="1"/>
          </p:cNvSpPr>
          <p:nvPr>
            <p:ph idx="4294967295"/>
          </p:nvPr>
        </p:nvSpPr>
        <p:spPr>
          <a:xfrm>
            <a:off x="533400" y="2343150"/>
            <a:ext cx="8229600" cy="4525963"/>
          </a:xfrm>
        </p:spPr>
        <p:txBody>
          <a:bodyPr/>
          <a:lstStyle/>
          <a:p>
            <a:pPr algn="just" eaLnBrk="1" hangingPunct="1">
              <a:lnSpc>
                <a:spcPct val="90000"/>
              </a:lnSpc>
            </a:pPr>
            <a:r>
              <a:rPr lang="en-US" sz="3000" smtClean="0">
                <a:ea typeface="ＭＳ Ｐゴシック" pitchFamily="34" charset="-128"/>
              </a:rPr>
              <a:t>Ud está dando seguimiento a su proyecto utilizando AVG y encuentra que está retrasado pero gastando menos de lo presupuestado. Sus variaciones muestran SV=-$50 millones, CV=$100 millones, y su AC es $500 millones.  Cuál es el PV?</a:t>
            </a:r>
          </a:p>
          <a:p>
            <a:pPr lvl="1" eaLnBrk="1" hangingPunct="1">
              <a:lnSpc>
                <a:spcPct val="90000"/>
              </a:lnSpc>
            </a:pPr>
            <a:r>
              <a:rPr lang="en-US" sz="2600" smtClean="0">
                <a:ea typeface="ＭＳ Ｐゴシック" pitchFamily="34" charset="-128"/>
              </a:rPr>
              <a:t>A. $650 millones.</a:t>
            </a:r>
          </a:p>
          <a:p>
            <a:pPr lvl="1" eaLnBrk="1" hangingPunct="1">
              <a:lnSpc>
                <a:spcPct val="90000"/>
              </a:lnSpc>
            </a:pPr>
            <a:r>
              <a:rPr lang="en-US" sz="2600" smtClean="0">
                <a:ea typeface="ＭＳ Ｐゴシック" pitchFamily="34" charset="-128"/>
              </a:rPr>
              <a:t>B. -$100 millones.</a:t>
            </a:r>
          </a:p>
          <a:p>
            <a:pPr lvl="1" eaLnBrk="1" hangingPunct="1">
              <a:lnSpc>
                <a:spcPct val="90000"/>
              </a:lnSpc>
            </a:pPr>
            <a:r>
              <a:rPr lang="en-US" sz="2600" smtClean="0">
                <a:ea typeface="ＭＳ Ｐゴシック" pitchFamily="34" charset="-128"/>
              </a:rPr>
              <a:t>C. $550 millones.</a:t>
            </a:r>
          </a:p>
          <a:p>
            <a:pPr lvl="1" eaLnBrk="1" hangingPunct="1">
              <a:lnSpc>
                <a:spcPct val="90000"/>
              </a:lnSpc>
            </a:pPr>
            <a:r>
              <a:rPr lang="en-US" sz="2600" smtClean="0">
                <a:ea typeface="ＭＳ Ｐゴシック" pitchFamily="34" charset="-128"/>
              </a:rPr>
              <a:t>D. $450 millones.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5" presetClass="emph" presetSubtype="1" nodeType="clickEffect">
                                  <p:stCondLst>
                                    <p:cond delay="0"/>
                                  </p:stCondLst>
                                  <p:childTnLst>
                                    <p:set>
                                      <p:cBhvr override="childStyle">
                                        <p:cTn id="30" dur="indefinite"/>
                                        <p:tgtEl>
                                          <p:spTgt spid="3">
                                            <p:txEl>
                                              <p:pRg st="1" end="1"/>
                                            </p:txEl>
                                          </p:spTgt>
                                        </p:tgtEl>
                                        <p:attrNameLst>
                                          <p:attrName>style.fontStyle</p:attrName>
                                        </p:attrNameLst>
                                      </p:cBhvr>
                                      <p:to>
                                        <p:strVal val="normal"/>
                                      </p:to>
                                    </p:set>
                                    <p:set>
                                      <p:cBhvr override="childStyle">
                                        <p:cTn id="31" dur="indefinite"/>
                                        <p:tgtEl>
                                          <p:spTgt spid="3">
                                            <p:txEl>
                                              <p:pRg st="1" end="1"/>
                                            </p:txEl>
                                          </p:spTgt>
                                        </p:tgtEl>
                                        <p:attrNameLst>
                                          <p:attrName>style.fontWeight</p:attrName>
                                        </p:attrNameLst>
                                      </p:cBhvr>
                                      <p:to>
                                        <p:strVal val="bold"/>
                                      </p:to>
                                    </p:set>
                                    <p:set>
                                      <p:cBhvr override="childStyle">
                                        <p:cTn id="32" dur="indefinite"/>
                                        <p:tgtEl>
                                          <p:spTgt spid="3">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a:xfrm>
            <a:off x="323850" y="1125538"/>
            <a:ext cx="8229600" cy="1143000"/>
          </a:xfrm>
        </p:spPr>
        <p:txBody>
          <a:bodyPr/>
          <a:lstStyle/>
          <a:p>
            <a:pPr eaLnBrk="1" hangingPunct="1"/>
            <a:r>
              <a:rPr lang="en-US" smtClean="0"/>
              <a:t>Ejemplo</a:t>
            </a:r>
          </a:p>
        </p:txBody>
      </p:sp>
      <p:sp>
        <p:nvSpPr>
          <p:cNvPr id="4099" name="Content Placeholder 2"/>
          <p:cNvSpPr>
            <a:spLocks noGrp="1"/>
          </p:cNvSpPr>
          <p:nvPr>
            <p:ph idx="4294967295"/>
          </p:nvPr>
        </p:nvSpPr>
        <p:spPr>
          <a:xfrm>
            <a:off x="250825" y="2179638"/>
            <a:ext cx="8724900" cy="4525962"/>
          </a:xfrm>
        </p:spPr>
        <p:txBody>
          <a:bodyPr/>
          <a:lstStyle/>
          <a:p>
            <a:pPr marL="0" indent="0" algn="just">
              <a:buFont typeface="Arial" charset="0"/>
              <a:buNone/>
              <a:defRPr/>
            </a:pPr>
            <a:r>
              <a:rPr lang="es-CR" dirty="0"/>
              <a:t>¿Cuál de los siguientes representa el valor estimado del trabajo realmente realizado?</a:t>
            </a:r>
          </a:p>
          <a:p>
            <a:pPr marL="514350" indent="-514350" algn="just">
              <a:buFont typeface="+mj-lt"/>
              <a:buAutoNum type="alphaUcPeriod"/>
              <a:defRPr/>
            </a:pPr>
            <a:r>
              <a:rPr lang="es-CR" dirty="0"/>
              <a:t>El valor ganado (EV).</a:t>
            </a:r>
          </a:p>
          <a:p>
            <a:pPr marL="514350" indent="-514350" algn="just">
              <a:buFont typeface="+mj-lt"/>
              <a:buAutoNum type="alphaUcPeriod"/>
              <a:defRPr/>
            </a:pPr>
            <a:r>
              <a:rPr lang="es-CR" dirty="0"/>
              <a:t>El valor planificado (PV).</a:t>
            </a:r>
          </a:p>
          <a:p>
            <a:pPr marL="514350" indent="-514350" algn="just">
              <a:buFont typeface="+mj-lt"/>
              <a:buAutoNum type="alphaUcPeriod"/>
              <a:defRPr/>
            </a:pPr>
            <a:r>
              <a:rPr lang="es-CR" dirty="0"/>
              <a:t>El costo real (AC).</a:t>
            </a:r>
          </a:p>
          <a:p>
            <a:pPr marL="514350" indent="-514350" algn="just">
              <a:buFont typeface="+mj-lt"/>
              <a:buAutoNum type="alphaUcPeriod"/>
              <a:defRPr/>
            </a:pPr>
            <a:r>
              <a:rPr lang="es-CR" dirty="0"/>
              <a:t>La variación del costo (CV).</a:t>
            </a:r>
          </a:p>
          <a:p>
            <a:pPr marL="0" indent="0" algn="just">
              <a:buFont typeface="Arial" charset="0"/>
              <a:buNone/>
              <a:defRPr/>
            </a:pPr>
            <a:endParaRPr lang="es-CR"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iterate type="lt">
                                    <p:tmAbs val="0"/>
                                  </p:iterate>
                                  <p:childTnLst>
                                    <p:set>
                                      <p:cBhvr>
                                        <p:cTn id="14"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mph" presetSubtype="0" nodeType="clickEffect">
                                  <p:stCondLst>
                                    <p:cond delay="0"/>
                                  </p:stCondLst>
                                  <p:iterate type="lt">
                                    <p:tmAbs val="25"/>
                                  </p:iterate>
                                  <p:childTnLst>
                                    <p:set>
                                      <p:cBhvr override="childStyle">
                                        <p:cTn id="30" dur="indefinite"/>
                                        <p:tgtEl>
                                          <p:spTgt spid="4099">
                                            <p:txEl>
                                              <p:pRg st="1" end="1"/>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idx="4294967295"/>
          </p:nvPr>
        </p:nvSpPr>
        <p:spPr>
          <a:xfrm>
            <a:off x="498475" y="1125538"/>
            <a:ext cx="8229600" cy="1143000"/>
          </a:xfrm>
        </p:spPr>
        <p:txBody>
          <a:bodyPr/>
          <a:lstStyle/>
          <a:p>
            <a:pPr eaLnBrk="1" hangingPunct="1"/>
            <a:r>
              <a:rPr lang="en-US" smtClean="0">
                <a:ea typeface="ＭＳ Ｐゴシック" pitchFamily="34" charset="-128"/>
              </a:rPr>
              <a:t>Ejemplo</a:t>
            </a:r>
          </a:p>
        </p:txBody>
      </p:sp>
      <p:sp>
        <p:nvSpPr>
          <p:cNvPr id="3" name="Content Placeholder 2"/>
          <p:cNvSpPr>
            <a:spLocks noGrp="1"/>
          </p:cNvSpPr>
          <p:nvPr>
            <p:ph idx="4294967295"/>
          </p:nvPr>
        </p:nvSpPr>
        <p:spPr>
          <a:xfrm>
            <a:off x="498475" y="2449513"/>
            <a:ext cx="8229600" cy="4527550"/>
          </a:xfrm>
        </p:spPr>
        <p:txBody>
          <a:bodyPr/>
          <a:lstStyle/>
          <a:p>
            <a:pPr algn="just" eaLnBrk="1" hangingPunct="1">
              <a:lnSpc>
                <a:spcPct val="80000"/>
              </a:lnSpc>
            </a:pPr>
            <a:r>
              <a:rPr lang="en-US" sz="2400" smtClean="0">
                <a:ea typeface="ＭＳ Ｐゴシック" pitchFamily="34" charset="-128"/>
              </a:rPr>
              <a:t>Ud es un director de proyecto en un proyecto de US$5,000,000 de desarrollo de software. Mientras trabaja con su equipo para desarrollar el diagrama de red, su arquitecto de datos sugiere que la calidad puede se mejorada si el modelo de datos es aprobado por la administración superior antes de pasar a otros elementos de diseño. Él apoya esta sugerencia con un artículo de una revista lider de desarrollo de software.  ¿Cuál de los siguientes describe mejor como se llama este tipo de entrada?</a:t>
            </a:r>
          </a:p>
          <a:p>
            <a:pPr lvl="1" eaLnBrk="1" hangingPunct="1">
              <a:lnSpc>
                <a:spcPct val="80000"/>
              </a:lnSpc>
            </a:pPr>
            <a:r>
              <a:rPr lang="en-US" sz="2000" smtClean="0">
                <a:ea typeface="ＭＳ Ｐゴシック" pitchFamily="34" charset="-128"/>
              </a:rPr>
              <a:t>A. Dependencia obligatoria.</a:t>
            </a:r>
          </a:p>
          <a:p>
            <a:pPr lvl="1" eaLnBrk="1" hangingPunct="1">
              <a:lnSpc>
                <a:spcPct val="80000"/>
              </a:lnSpc>
            </a:pPr>
            <a:r>
              <a:rPr lang="en-US" sz="2000" smtClean="0">
                <a:ea typeface="ＭＳ Ｐゴシック" pitchFamily="34" charset="-128"/>
              </a:rPr>
              <a:t>B. Dependencia discrecional.</a:t>
            </a:r>
          </a:p>
          <a:p>
            <a:pPr lvl="1" eaLnBrk="1" hangingPunct="1">
              <a:lnSpc>
                <a:spcPct val="80000"/>
              </a:lnSpc>
            </a:pPr>
            <a:r>
              <a:rPr lang="en-US" sz="2000" smtClean="0">
                <a:ea typeface="ＭＳ Ｐゴシック" pitchFamily="34" charset="-128"/>
              </a:rPr>
              <a:t>C. Dependencia externa.</a:t>
            </a:r>
          </a:p>
          <a:p>
            <a:pPr lvl="1" eaLnBrk="1" hangingPunct="1">
              <a:lnSpc>
                <a:spcPct val="80000"/>
              </a:lnSpc>
            </a:pPr>
            <a:r>
              <a:rPr lang="en-US" sz="2000" smtClean="0">
                <a:ea typeface="ＭＳ Ｐゴシック" pitchFamily="34" charset="-128"/>
              </a:rPr>
              <a:t>D. Heurístico.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5" presetClass="emph" presetSubtype="1" nodeType="clickEffect">
                                  <p:stCondLst>
                                    <p:cond delay="0"/>
                                  </p:stCondLst>
                                  <p:childTnLst>
                                    <p:set>
                                      <p:cBhvr override="childStyle">
                                        <p:cTn id="30" dur="indefinite"/>
                                        <p:tgtEl>
                                          <p:spTgt spid="3">
                                            <p:txEl>
                                              <p:pRg st="2" end="2"/>
                                            </p:txEl>
                                          </p:spTgt>
                                        </p:tgtEl>
                                        <p:attrNameLst>
                                          <p:attrName>style.fontStyle</p:attrName>
                                        </p:attrNameLst>
                                      </p:cBhvr>
                                      <p:to>
                                        <p:strVal val="normal"/>
                                      </p:to>
                                    </p:set>
                                    <p:set>
                                      <p:cBhvr override="childStyle">
                                        <p:cTn id="31" dur="indefinite"/>
                                        <p:tgtEl>
                                          <p:spTgt spid="3">
                                            <p:txEl>
                                              <p:pRg st="2" end="2"/>
                                            </p:txEl>
                                          </p:spTgt>
                                        </p:tgtEl>
                                        <p:attrNameLst>
                                          <p:attrName>style.fontWeight</p:attrName>
                                        </p:attrNameLst>
                                      </p:cBhvr>
                                      <p:to>
                                        <p:strVal val="bold"/>
                                      </p:to>
                                    </p:set>
                                    <p:set>
                                      <p:cBhvr override="childStyle">
                                        <p:cTn id="32" dur="indefinite"/>
                                        <p:tgtEl>
                                          <p:spTgt spid="3">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idx="4294967295"/>
          </p:nvPr>
        </p:nvSpPr>
        <p:spPr>
          <a:xfrm>
            <a:off x="468313" y="874713"/>
            <a:ext cx="8229600" cy="1143000"/>
          </a:xfrm>
        </p:spPr>
        <p:txBody>
          <a:bodyPr/>
          <a:lstStyle/>
          <a:p>
            <a:r>
              <a:rPr lang="en-US" smtClean="0">
                <a:ea typeface="ＭＳ Ｐゴシック" pitchFamily="34" charset="-128"/>
              </a:rPr>
              <a:t>Ejemplo</a:t>
            </a:r>
          </a:p>
        </p:txBody>
      </p:sp>
      <p:sp>
        <p:nvSpPr>
          <p:cNvPr id="3" name="Content Placeholder 2"/>
          <p:cNvSpPr>
            <a:spLocks noGrp="1"/>
          </p:cNvSpPr>
          <p:nvPr>
            <p:ph idx="4294967295"/>
          </p:nvPr>
        </p:nvSpPr>
        <p:spPr>
          <a:xfrm>
            <a:off x="468313" y="2200275"/>
            <a:ext cx="8229600" cy="4525963"/>
          </a:xfrm>
        </p:spPr>
        <p:txBody>
          <a:bodyPr/>
          <a:lstStyle/>
          <a:p>
            <a:pPr algn="just">
              <a:lnSpc>
                <a:spcPct val="80000"/>
              </a:lnSpc>
            </a:pPr>
            <a:r>
              <a:rPr lang="en-US" smtClean="0">
                <a:ea typeface="ＭＳ Ｐゴシック" pitchFamily="34" charset="-128"/>
              </a:rPr>
              <a:t>En que parte del proceso de gestión de costos es utilizado el valor ganado?</a:t>
            </a:r>
          </a:p>
          <a:p>
            <a:pPr lvl="1" algn="just">
              <a:lnSpc>
                <a:spcPct val="80000"/>
              </a:lnSpc>
            </a:pPr>
            <a:r>
              <a:rPr lang="en-US" smtClean="0">
                <a:ea typeface="ＭＳ Ｐゴシック" pitchFamily="34" charset="-128"/>
              </a:rPr>
              <a:t>A. Análisis de medición del desempeño y gestión de las variaciones.</a:t>
            </a:r>
          </a:p>
          <a:p>
            <a:pPr lvl="1" algn="just">
              <a:lnSpc>
                <a:spcPct val="80000"/>
              </a:lnSpc>
            </a:pPr>
            <a:r>
              <a:rPr lang="en-US" smtClean="0">
                <a:ea typeface="ＭＳ Ｐゴシック" pitchFamily="34" charset="-128"/>
              </a:rPr>
              <a:t>B. Proyecciones y revisiones del desempeño del proyecto.</a:t>
            </a:r>
          </a:p>
          <a:p>
            <a:pPr lvl="1" algn="just">
              <a:lnSpc>
                <a:spcPct val="80000"/>
              </a:lnSpc>
            </a:pPr>
            <a:r>
              <a:rPr lang="en-US" smtClean="0">
                <a:ea typeface="ＭＳ Ｐゴシック" pitchFamily="34" charset="-128"/>
              </a:rPr>
              <a:t>C. Crear la línea base del costo y sistema de control de.</a:t>
            </a:r>
          </a:p>
          <a:p>
            <a:pPr lvl="1" algn="just">
              <a:lnSpc>
                <a:spcPct val="80000"/>
              </a:lnSpc>
            </a:pPr>
            <a:r>
              <a:rPr lang="en-US" smtClean="0">
                <a:ea typeface="ＭＳ Ｐゴシック" pitchFamily="34" charset="-128"/>
              </a:rPr>
              <a:t>D. Análisis de reserva y agregación de costos.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5" presetClass="emph" presetSubtype="1" nodeType="clickEffect">
                                  <p:stCondLst>
                                    <p:cond delay="0"/>
                                  </p:stCondLst>
                                  <p:childTnLst>
                                    <p:set>
                                      <p:cBhvr override="childStyle">
                                        <p:cTn id="30" dur="indefinite"/>
                                        <p:tgtEl>
                                          <p:spTgt spid="3">
                                            <p:txEl>
                                              <p:pRg st="2" end="2"/>
                                            </p:txEl>
                                          </p:spTgt>
                                        </p:tgtEl>
                                        <p:attrNameLst>
                                          <p:attrName>style.fontStyle</p:attrName>
                                        </p:attrNameLst>
                                      </p:cBhvr>
                                      <p:to>
                                        <p:strVal val="normal"/>
                                      </p:to>
                                    </p:set>
                                    <p:set>
                                      <p:cBhvr override="childStyle">
                                        <p:cTn id="31" dur="indefinite"/>
                                        <p:tgtEl>
                                          <p:spTgt spid="3">
                                            <p:txEl>
                                              <p:pRg st="2" end="2"/>
                                            </p:txEl>
                                          </p:spTgt>
                                        </p:tgtEl>
                                        <p:attrNameLst>
                                          <p:attrName>style.fontWeight</p:attrName>
                                        </p:attrNameLst>
                                      </p:cBhvr>
                                      <p:to>
                                        <p:strVal val="bold"/>
                                      </p:to>
                                    </p:set>
                                    <p:set>
                                      <p:cBhvr override="childStyle">
                                        <p:cTn id="32" dur="indefinite"/>
                                        <p:tgtEl>
                                          <p:spTgt spid="3">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a:xfrm>
            <a:off x="323850" y="1052513"/>
            <a:ext cx="8229600" cy="1143000"/>
          </a:xfrm>
        </p:spPr>
        <p:txBody>
          <a:bodyPr/>
          <a:lstStyle/>
          <a:p>
            <a:pPr eaLnBrk="1" hangingPunct="1"/>
            <a:r>
              <a:rPr lang="en-US" smtClean="0"/>
              <a:t>Ejemplo</a:t>
            </a:r>
          </a:p>
        </p:txBody>
      </p:sp>
      <p:sp>
        <p:nvSpPr>
          <p:cNvPr id="4099" name="Content Placeholder 2"/>
          <p:cNvSpPr>
            <a:spLocks noGrp="1"/>
          </p:cNvSpPr>
          <p:nvPr>
            <p:ph idx="4294967295"/>
          </p:nvPr>
        </p:nvSpPr>
        <p:spPr>
          <a:xfrm>
            <a:off x="250825" y="1971675"/>
            <a:ext cx="8724900" cy="4525963"/>
          </a:xfrm>
        </p:spPr>
        <p:txBody>
          <a:bodyPr/>
          <a:lstStyle/>
          <a:p>
            <a:pPr marL="0" indent="0" algn="just">
              <a:buFont typeface="Arial" charset="0"/>
              <a:buNone/>
              <a:defRPr/>
            </a:pPr>
            <a:r>
              <a:rPr lang="es-CR" dirty="0"/>
              <a:t>Un equipo de proyecto estimó US $3.000 por el trabajo realizado y ha gastado realmente US $4.000 a la fecha. Si se había presupuestado US $5.000 por el trabajo programado, ¿cuál es la variación del costo (CV)?</a:t>
            </a:r>
          </a:p>
          <a:p>
            <a:pPr marL="514350" indent="-514350" algn="just">
              <a:buFont typeface="+mj-lt"/>
              <a:buAutoNum type="alphaUcPeriod"/>
              <a:defRPr/>
            </a:pPr>
            <a:r>
              <a:rPr lang="es-CR" dirty="0"/>
              <a:t>US ($ 1,000).</a:t>
            </a:r>
          </a:p>
          <a:p>
            <a:pPr marL="514350" indent="-514350" algn="just">
              <a:buFont typeface="+mj-lt"/>
              <a:buAutoNum type="alphaUcPeriod"/>
              <a:defRPr/>
            </a:pPr>
            <a:r>
              <a:rPr lang="es-CR" dirty="0"/>
              <a:t>US $ 2.000.</a:t>
            </a:r>
          </a:p>
          <a:p>
            <a:pPr marL="514350" indent="-514350" algn="just">
              <a:buFont typeface="+mj-lt"/>
              <a:buAutoNum type="alphaUcPeriod"/>
              <a:defRPr/>
            </a:pPr>
            <a:r>
              <a:rPr lang="es-CR" dirty="0"/>
              <a:t>US $ 1.000.</a:t>
            </a:r>
          </a:p>
          <a:p>
            <a:pPr marL="514350" indent="-514350" algn="just">
              <a:buFont typeface="+mj-lt"/>
              <a:buAutoNum type="alphaUcPeriod"/>
              <a:defRPr/>
            </a:pPr>
            <a:r>
              <a:rPr lang="es-CR" dirty="0"/>
              <a:t>US ($ 2,000).</a:t>
            </a:r>
          </a:p>
          <a:p>
            <a:pPr marL="0" indent="0" algn="just">
              <a:buFont typeface="Arial" charset="0"/>
              <a:buNone/>
              <a:defRPr/>
            </a:pPr>
            <a:endParaRPr lang="es-CR"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iterate type="lt">
                                    <p:tmAbs val="0"/>
                                  </p:iterate>
                                  <p:childTnLst>
                                    <p:set>
                                      <p:cBhvr>
                                        <p:cTn id="14"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mph" presetSubtype="0" nodeType="clickEffect">
                                  <p:stCondLst>
                                    <p:cond delay="0"/>
                                  </p:stCondLst>
                                  <p:iterate type="lt">
                                    <p:tmAbs val="25"/>
                                  </p:iterate>
                                  <p:childTnLst>
                                    <p:set>
                                      <p:cBhvr override="childStyle">
                                        <p:cTn id="30" dur="indefinite"/>
                                        <p:tgtEl>
                                          <p:spTgt spid="4099">
                                            <p:txEl>
                                              <p:pRg st="1" end="1"/>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idx="4294967295"/>
          </p:nvPr>
        </p:nvSpPr>
        <p:spPr>
          <a:xfrm>
            <a:off x="500063" y="1006475"/>
            <a:ext cx="8229600" cy="1143000"/>
          </a:xfrm>
        </p:spPr>
        <p:txBody>
          <a:bodyPr/>
          <a:lstStyle/>
          <a:p>
            <a:pPr eaLnBrk="1" hangingPunct="1"/>
            <a:r>
              <a:rPr lang="en-US" smtClean="0">
                <a:ea typeface="ＭＳ Ｐゴシック" pitchFamily="34" charset="-128"/>
              </a:rPr>
              <a:t>Ejemplo</a:t>
            </a:r>
          </a:p>
        </p:txBody>
      </p:sp>
      <p:sp>
        <p:nvSpPr>
          <p:cNvPr id="3" name="Content Placeholder 2"/>
          <p:cNvSpPr>
            <a:spLocks noGrp="1"/>
          </p:cNvSpPr>
          <p:nvPr>
            <p:ph idx="4294967295"/>
          </p:nvPr>
        </p:nvSpPr>
        <p:spPr>
          <a:xfrm>
            <a:off x="500063" y="2332038"/>
            <a:ext cx="8229600" cy="4525962"/>
          </a:xfrm>
        </p:spPr>
        <p:txBody>
          <a:bodyPr/>
          <a:lstStyle/>
          <a:p>
            <a:pPr algn="just" eaLnBrk="1" hangingPunct="1">
              <a:lnSpc>
                <a:spcPct val="80000"/>
              </a:lnSpc>
            </a:pPr>
            <a:r>
              <a:rPr lang="en-US" smtClean="0">
                <a:ea typeface="ＭＳ Ｐゴシック" pitchFamily="34" charset="-128"/>
              </a:rPr>
              <a:t>Un equipo de proyecto presupuestó US $3,000 por el trabajo realizado y ha gastado US $4,000 a la fecha. Si ellos presupuestaron US $5,000 por el trabajo programado, cuál es la variación de costo (CV)?</a:t>
            </a:r>
          </a:p>
          <a:p>
            <a:pPr lvl="1" eaLnBrk="1" hangingPunct="1">
              <a:lnSpc>
                <a:spcPct val="80000"/>
              </a:lnSpc>
            </a:pPr>
            <a:r>
              <a:rPr lang="en-US" smtClean="0">
                <a:ea typeface="ＭＳ Ｐゴシック" pitchFamily="34" charset="-128"/>
              </a:rPr>
              <a:t>A. -$1,000</a:t>
            </a:r>
          </a:p>
          <a:p>
            <a:pPr lvl="1" eaLnBrk="1" hangingPunct="1">
              <a:lnSpc>
                <a:spcPct val="80000"/>
              </a:lnSpc>
            </a:pPr>
            <a:r>
              <a:rPr lang="en-US" smtClean="0">
                <a:ea typeface="ＭＳ Ｐゴシック" pitchFamily="34" charset="-128"/>
              </a:rPr>
              <a:t>B. $2,000</a:t>
            </a:r>
          </a:p>
          <a:p>
            <a:pPr lvl="1" eaLnBrk="1" hangingPunct="1">
              <a:lnSpc>
                <a:spcPct val="80000"/>
              </a:lnSpc>
            </a:pPr>
            <a:r>
              <a:rPr lang="en-US" smtClean="0">
                <a:ea typeface="ＭＳ Ｐゴシック" pitchFamily="34" charset="-128"/>
              </a:rPr>
              <a:t>C. $1,000</a:t>
            </a:r>
          </a:p>
          <a:p>
            <a:pPr lvl="1" eaLnBrk="1" hangingPunct="1">
              <a:lnSpc>
                <a:spcPct val="80000"/>
              </a:lnSpc>
            </a:pPr>
            <a:r>
              <a:rPr lang="en-US" smtClean="0">
                <a:ea typeface="ＭＳ Ｐゴシック" pitchFamily="34" charset="-128"/>
              </a:rPr>
              <a:t>D. -$2,000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5" presetClass="emph" presetSubtype="1" nodeType="clickEffect">
                                  <p:stCondLst>
                                    <p:cond delay="0"/>
                                  </p:stCondLst>
                                  <p:childTnLst>
                                    <p:set>
                                      <p:cBhvr override="childStyle">
                                        <p:cTn id="30" dur="indefinite"/>
                                        <p:tgtEl>
                                          <p:spTgt spid="3">
                                            <p:txEl>
                                              <p:pRg st="1" end="1"/>
                                            </p:txEl>
                                          </p:spTgt>
                                        </p:tgtEl>
                                        <p:attrNameLst>
                                          <p:attrName>style.fontStyle</p:attrName>
                                        </p:attrNameLst>
                                      </p:cBhvr>
                                      <p:to>
                                        <p:strVal val="normal"/>
                                      </p:to>
                                    </p:set>
                                    <p:set>
                                      <p:cBhvr override="childStyle">
                                        <p:cTn id="31" dur="indefinite"/>
                                        <p:tgtEl>
                                          <p:spTgt spid="3">
                                            <p:txEl>
                                              <p:pRg st="1" end="1"/>
                                            </p:txEl>
                                          </p:spTgt>
                                        </p:tgtEl>
                                        <p:attrNameLst>
                                          <p:attrName>style.fontWeight</p:attrName>
                                        </p:attrNameLst>
                                      </p:cBhvr>
                                      <p:to>
                                        <p:strVal val="bold"/>
                                      </p:to>
                                    </p:set>
                                    <p:set>
                                      <p:cBhvr override="childStyle">
                                        <p:cTn id="32" dur="indefinite"/>
                                        <p:tgtEl>
                                          <p:spTgt spid="3">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idx="4294967295"/>
          </p:nvPr>
        </p:nvSpPr>
        <p:spPr>
          <a:xfrm>
            <a:off x="533400" y="874713"/>
            <a:ext cx="8229600" cy="1143000"/>
          </a:xfrm>
        </p:spPr>
        <p:txBody>
          <a:bodyPr/>
          <a:lstStyle/>
          <a:p>
            <a:pPr eaLnBrk="1" hangingPunct="1"/>
            <a:r>
              <a:rPr lang="en-US" smtClean="0">
                <a:ea typeface="ＭＳ Ｐゴシック" pitchFamily="34" charset="-128"/>
              </a:rPr>
              <a:t>Ejemplo</a:t>
            </a:r>
          </a:p>
        </p:txBody>
      </p:sp>
      <p:sp>
        <p:nvSpPr>
          <p:cNvPr id="3" name="Content Placeholder 2"/>
          <p:cNvSpPr>
            <a:spLocks noGrp="1"/>
          </p:cNvSpPr>
          <p:nvPr>
            <p:ph idx="4294967295"/>
          </p:nvPr>
        </p:nvSpPr>
        <p:spPr>
          <a:xfrm>
            <a:off x="533400" y="2200275"/>
            <a:ext cx="8229600" cy="4525963"/>
          </a:xfrm>
        </p:spPr>
        <p:txBody>
          <a:bodyPr/>
          <a:lstStyle/>
          <a:p>
            <a:pPr algn="just" eaLnBrk="1" hangingPunct="1">
              <a:lnSpc>
                <a:spcPct val="90000"/>
              </a:lnSpc>
            </a:pPr>
            <a:r>
              <a:rPr lang="en-US" sz="3000" smtClean="0">
                <a:ea typeface="ＭＳ Ｐゴシック" pitchFamily="34" charset="-128"/>
              </a:rPr>
              <a:t>Ud está dando seguimiento a su proyecto utilizando AVG y encuentra que está atrasado pero bajo presupuesto. Sus variaciones muestran SV=-$50 millones, CV=$100 millones, y su AC es $500 millones. ¿Cuál es su CPI?</a:t>
            </a:r>
          </a:p>
          <a:p>
            <a:pPr lvl="1" eaLnBrk="1" hangingPunct="1">
              <a:lnSpc>
                <a:spcPct val="90000"/>
              </a:lnSpc>
            </a:pPr>
            <a:r>
              <a:rPr lang="en-US" sz="2600" smtClean="0">
                <a:ea typeface="ＭＳ Ｐゴシック" pitchFamily="34" charset="-128"/>
              </a:rPr>
              <a:t>A. 1.20</a:t>
            </a:r>
          </a:p>
          <a:p>
            <a:pPr lvl="1" eaLnBrk="1" hangingPunct="1">
              <a:lnSpc>
                <a:spcPct val="90000"/>
              </a:lnSpc>
            </a:pPr>
            <a:r>
              <a:rPr lang="en-US" sz="2600" smtClean="0">
                <a:ea typeface="ＭＳ Ｐゴシック" pitchFamily="34" charset="-128"/>
              </a:rPr>
              <a:t>B. 0.92</a:t>
            </a:r>
          </a:p>
          <a:p>
            <a:pPr lvl="1" eaLnBrk="1" hangingPunct="1">
              <a:lnSpc>
                <a:spcPct val="90000"/>
              </a:lnSpc>
            </a:pPr>
            <a:r>
              <a:rPr lang="en-US" sz="2600" smtClean="0">
                <a:ea typeface="ＭＳ Ｐゴシック" pitchFamily="34" charset="-128"/>
              </a:rPr>
              <a:t>C. 1.08</a:t>
            </a:r>
          </a:p>
          <a:p>
            <a:pPr lvl="1" eaLnBrk="1" hangingPunct="1">
              <a:lnSpc>
                <a:spcPct val="90000"/>
              </a:lnSpc>
            </a:pPr>
            <a:r>
              <a:rPr lang="en-US" sz="2600" smtClean="0">
                <a:ea typeface="ＭＳ Ｐゴシック" pitchFamily="34" charset="-128"/>
              </a:rPr>
              <a:t>D. 1.00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5" presetClass="emph" presetSubtype="1" nodeType="clickEffect">
                                  <p:stCondLst>
                                    <p:cond delay="0"/>
                                  </p:stCondLst>
                                  <p:childTnLst>
                                    <p:set>
                                      <p:cBhvr override="childStyle">
                                        <p:cTn id="30" dur="indefinite"/>
                                        <p:tgtEl>
                                          <p:spTgt spid="3">
                                            <p:txEl>
                                              <p:pRg st="1" end="1"/>
                                            </p:txEl>
                                          </p:spTgt>
                                        </p:tgtEl>
                                        <p:attrNameLst>
                                          <p:attrName>style.fontStyle</p:attrName>
                                        </p:attrNameLst>
                                      </p:cBhvr>
                                      <p:to>
                                        <p:strVal val="normal"/>
                                      </p:to>
                                    </p:set>
                                    <p:set>
                                      <p:cBhvr override="childStyle">
                                        <p:cTn id="31" dur="indefinite"/>
                                        <p:tgtEl>
                                          <p:spTgt spid="3">
                                            <p:txEl>
                                              <p:pRg st="1" end="1"/>
                                            </p:txEl>
                                          </p:spTgt>
                                        </p:tgtEl>
                                        <p:attrNameLst>
                                          <p:attrName>style.fontWeight</p:attrName>
                                        </p:attrNameLst>
                                      </p:cBhvr>
                                      <p:to>
                                        <p:strVal val="bold"/>
                                      </p:to>
                                    </p:set>
                                    <p:set>
                                      <p:cBhvr override="childStyle">
                                        <p:cTn id="32" dur="indefinite"/>
                                        <p:tgtEl>
                                          <p:spTgt spid="3">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idx="4294967295"/>
          </p:nvPr>
        </p:nvSpPr>
        <p:spPr>
          <a:xfrm>
            <a:off x="498475" y="979488"/>
            <a:ext cx="8229600" cy="1143000"/>
          </a:xfrm>
        </p:spPr>
        <p:txBody>
          <a:bodyPr/>
          <a:lstStyle/>
          <a:p>
            <a:pPr eaLnBrk="1" hangingPunct="1"/>
            <a:r>
              <a:rPr lang="en-US" smtClean="0">
                <a:ea typeface="ＭＳ Ｐゴシック" pitchFamily="34" charset="-128"/>
              </a:rPr>
              <a:t>Ejemplo</a:t>
            </a:r>
          </a:p>
        </p:txBody>
      </p:sp>
      <p:sp>
        <p:nvSpPr>
          <p:cNvPr id="3" name="Content Placeholder 2"/>
          <p:cNvSpPr>
            <a:spLocks noGrp="1"/>
          </p:cNvSpPr>
          <p:nvPr>
            <p:ph idx="4294967295"/>
          </p:nvPr>
        </p:nvSpPr>
        <p:spPr>
          <a:xfrm>
            <a:off x="498475" y="2305050"/>
            <a:ext cx="8229600" cy="4525963"/>
          </a:xfrm>
        </p:spPr>
        <p:txBody>
          <a:bodyPr/>
          <a:lstStyle/>
          <a:p>
            <a:pPr algn="just" eaLnBrk="1" hangingPunct="1">
              <a:lnSpc>
                <a:spcPct val="70000"/>
              </a:lnSpc>
            </a:pPr>
            <a:r>
              <a:rPr lang="en-US" sz="2800" smtClean="0">
                <a:ea typeface="ＭＳ Ｐゴシック" pitchFamily="34" charset="-128"/>
              </a:rPr>
              <a:t>Su asistente de dirección de proyectos hace el análisis mensual de AVG, pero se enferma antes de completarlo. Ella le ha dado la siguiente información: CPI=1.10; AC=$800 millones; PV=$890 millones.  Cómo va el proyecto?</a:t>
            </a:r>
          </a:p>
          <a:p>
            <a:pPr lvl="1" algn="just" eaLnBrk="1" hangingPunct="1">
              <a:lnSpc>
                <a:spcPct val="70000"/>
              </a:lnSpc>
            </a:pPr>
            <a:r>
              <a:rPr lang="en-US" sz="2400" smtClean="0">
                <a:ea typeface="ＭＳ Ｐゴシック" pitchFamily="34" charset="-128"/>
              </a:rPr>
              <a:t>A. El cronograma está atrasado 10 días.</a:t>
            </a:r>
          </a:p>
          <a:p>
            <a:pPr lvl="1" algn="just" eaLnBrk="1" hangingPunct="1">
              <a:lnSpc>
                <a:spcPct val="70000"/>
              </a:lnSpc>
            </a:pPr>
            <a:r>
              <a:rPr lang="en-US" sz="2400" smtClean="0">
                <a:ea typeface="ＭＳ Ｐゴシック" pitchFamily="34" charset="-128"/>
              </a:rPr>
              <a:t>B. Ambos el cronograma y presupuesto van mejor de lo planeado.</a:t>
            </a:r>
          </a:p>
          <a:p>
            <a:pPr lvl="1" algn="just" eaLnBrk="1" hangingPunct="1">
              <a:lnSpc>
                <a:spcPct val="70000"/>
              </a:lnSpc>
            </a:pPr>
            <a:r>
              <a:rPr lang="en-US" sz="2400" smtClean="0">
                <a:ea typeface="ＭＳ Ｐゴシック" pitchFamily="34" charset="-128"/>
              </a:rPr>
              <a:t>C. Hay suficiente dinero para apoyar una salida del sitio del proyecto para el equipo.</a:t>
            </a:r>
          </a:p>
          <a:p>
            <a:pPr lvl="1" algn="just" eaLnBrk="1" hangingPunct="1">
              <a:lnSpc>
                <a:spcPct val="70000"/>
              </a:lnSpc>
            </a:pPr>
            <a:r>
              <a:rPr lang="en-US" sz="2400" smtClean="0">
                <a:ea typeface="ＭＳ Ｐゴシック" pitchFamily="34" charset="-128"/>
              </a:rPr>
              <a:t>D. Ud no tiene preocupaciones importantes relacionadas ni con el cronograma ni con el presupuesto.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5" presetClass="emph" presetSubtype="1" nodeType="clickEffect">
                                  <p:stCondLst>
                                    <p:cond delay="0"/>
                                  </p:stCondLst>
                                  <p:childTnLst>
                                    <p:set>
                                      <p:cBhvr override="childStyle">
                                        <p:cTn id="30" dur="indefinite"/>
                                        <p:tgtEl>
                                          <p:spTgt spid="3">
                                            <p:txEl>
                                              <p:pRg st="4" end="4"/>
                                            </p:txEl>
                                          </p:spTgt>
                                        </p:tgtEl>
                                        <p:attrNameLst>
                                          <p:attrName>style.fontStyle</p:attrName>
                                        </p:attrNameLst>
                                      </p:cBhvr>
                                      <p:to>
                                        <p:strVal val="normal"/>
                                      </p:to>
                                    </p:set>
                                    <p:set>
                                      <p:cBhvr override="childStyle">
                                        <p:cTn id="31" dur="indefinite"/>
                                        <p:tgtEl>
                                          <p:spTgt spid="3">
                                            <p:txEl>
                                              <p:pRg st="4" end="4"/>
                                            </p:txEl>
                                          </p:spTgt>
                                        </p:tgtEl>
                                        <p:attrNameLst>
                                          <p:attrName>style.fontWeight</p:attrName>
                                        </p:attrNameLst>
                                      </p:cBhvr>
                                      <p:to>
                                        <p:strVal val="bold"/>
                                      </p:to>
                                    </p:set>
                                    <p:set>
                                      <p:cBhvr override="childStyle">
                                        <p:cTn id="32" dur="indefinite"/>
                                        <p:tgtEl>
                                          <p:spTgt spid="3">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idx="4294967295"/>
          </p:nvPr>
        </p:nvSpPr>
        <p:spPr>
          <a:xfrm>
            <a:off x="395288" y="854075"/>
            <a:ext cx="8229600" cy="1143000"/>
          </a:xfrm>
        </p:spPr>
        <p:txBody>
          <a:bodyPr/>
          <a:lstStyle/>
          <a:p>
            <a:pPr eaLnBrk="1" hangingPunct="1"/>
            <a:r>
              <a:rPr lang="en-US" smtClean="0">
                <a:ea typeface="ＭＳ Ｐゴシック" pitchFamily="34" charset="-128"/>
              </a:rPr>
              <a:t>Ejemplo</a:t>
            </a:r>
          </a:p>
        </p:txBody>
      </p:sp>
      <p:sp>
        <p:nvSpPr>
          <p:cNvPr id="3" name="Content Placeholder 2"/>
          <p:cNvSpPr>
            <a:spLocks noGrp="1"/>
          </p:cNvSpPr>
          <p:nvPr>
            <p:ph idx="4294967295"/>
          </p:nvPr>
        </p:nvSpPr>
        <p:spPr>
          <a:xfrm>
            <a:off x="395288" y="2179638"/>
            <a:ext cx="8229600" cy="4525962"/>
          </a:xfrm>
        </p:spPr>
        <p:txBody>
          <a:bodyPr/>
          <a:lstStyle/>
          <a:p>
            <a:pPr algn="just" eaLnBrk="1" hangingPunct="1"/>
            <a:r>
              <a:rPr lang="en-US" smtClean="0">
                <a:ea typeface="ＭＳ Ｐゴシック" pitchFamily="34" charset="-128"/>
              </a:rPr>
              <a:t>La Estimación a la Conclusión (EAC) es una evaluación periódica de :</a:t>
            </a:r>
          </a:p>
          <a:p>
            <a:pPr lvl="1" eaLnBrk="1" hangingPunct="1"/>
            <a:r>
              <a:rPr lang="en-US" smtClean="0">
                <a:ea typeface="ＭＳ Ｐゴシック" pitchFamily="34" charset="-128"/>
              </a:rPr>
              <a:t>A. El costo del trabajo completado.</a:t>
            </a:r>
          </a:p>
          <a:p>
            <a:pPr lvl="1" eaLnBrk="1" hangingPunct="1"/>
            <a:r>
              <a:rPr lang="en-US" smtClean="0">
                <a:ea typeface="ＭＳ Ｐゴシック" pitchFamily="34" charset="-128"/>
              </a:rPr>
              <a:t>B. El valor del trabajo realizado.</a:t>
            </a:r>
          </a:p>
          <a:p>
            <a:pPr lvl="1" eaLnBrk="1" hangingPunct="1"/>
            <a:r>
              <a:rPr lang="en-US" smtClean="0">
                <a:ea typeface="ＭＳ Ｐゴシック" pitchFamily="34" charset="-128"/>
              </a:rPr>
              <a:t>C. El costo total anticipado a la finalización del proyecto.</a:t>
            </a:r>
          </a:p>
          <a:p>
            <a:pPr lvl="1" eaLnBrk="1" hangingPunct="1"/>
            <a:r>
              <a:rPr lang="en-US" smtClean="0">
                <a:ea typeface="ＭＳ Ｐゴシック" pitchFamily="34" charset="-128"/>
              </a:rPr>
              <a:t>D. Cuanto costará finalizar el trabajo.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5" presetClass="emph" presetSubtype="1" nodeType="clickEffect">
                                  <p:stCondLst>
                                    <p:cond delay="0"/>
                                  </p:stCondLst>
                                  <p:childTnLst>
                                    <p:set>
                                      <p:cBhvr override="childStyle">
                                        <p:cTn id="30" dur="indefinite"/>
                                        <p:tgtEl>
                                          <p:spTgt spid="3">
                                            <p:txEl>
                                              <p:pRg st="3" end="3"/>
                                            </p:txEl>
                                          </p:spTgt>
                                        </p:tgtEl>
                                        <p:attrNameLst>
                                          <p:attrName>style.fontStyle</p:attrName>
                                        </p:attrNameLst>
                                      </p:cBhvr>
                                      <p:to>
                                        <p:strVal val="normal"/>
                                      </p:to>
                                    </p:set>
                                    <p:set>
                                      <p:cBhvr override="childStyle">
                                        <p:cTn id="31" dur="indefinite"/>
                                        <p:tgtEl>
                                          <p:spTgt spid="3">
                                            <p:txEl>
                                              <p:pRg st="3" end="3"/>
                                            </p:txEl>
                                          </p:spTgt>
                                        </p:tgtEl>
                                        <p:attrNameLst>
                                          <p:attrName>style.fontWeight</p:attrName>
                                        </p:attrNameLst>
                                      </p:cBhvr>
                                      <p:to>
                                        <p:strVal val="bold"/>
                                      </p:to>
                                    </p:set>
                                    <p:set>
                                      <p:cBhvr override="childStyle">
                                        <p:cTn id="32" dur="indefinite"/>
                                        <p:tgtEl>
                                          <p:spTgt spid="3">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idx="4294967295"/>
          </p:nvPr>
        </p:nvSpPr>
        <p:spPr>
          <a:xfrm>
            <a:off x="323850" y="1027113"/>
            <a:ext cx="8229600" cy="1143000"/>
          </a:xfrm>
        </p:spPr>
        <p:txBody>
          <a:bodyPr/>
          <a:lstStyle/>
          <a:p>
            <a:pPr eaLnBrk="1" hangingPunct="1"/>
            <a:r>
              <a:rPr lang="en-US" smtClean="0">
                <a:ea typeface="ＭＳ Ｐゴシック" pitchFamily="34" charset="-128"/>
              </a:rPr>
              <a:t>Ejemplo*****</a:t>
            </a:r>
          </a:p>
        </p:txBody>
      </p:sp>
      <p:sp>
        <p:nvSpPr>
          <p:cNvPr id="3" name="Content Placeholder 2"/>
          <p:cNvSpPr>
            <a:spLocks noGrp="1"/>
          </p:cNvSpPr>
          <p:nvPr>
            <p:ph idx="4294967295"/>
          </p:nvPr>
        </p:nvSpPr>
        <p:spPr>
          <a:xfrm>
            <a:off x="323850" y="2352675"/>
            <a:ext cx="8229600" cy="4525963"/>
          </a:xfrm>
        </p:spPr>
        <p:txBody>
          <a:bodyPr/>
          <a:lstStyle/>
          <a:p>
            <a:pPr algn="just" eaLnBrk="1" hangingPunct="1"/>
            <a:r>
              <a:rPr lang="en-US" smtClean="0">
                <a:ea typeface="ＭＳ Ｐゴシック" pitchFamily="34" charset="-128"/>
              </a:rPr>
              <a:t>Una forma de calcular la Estimación a la Conclusión (EAC) es tomar el Presupuesto Hasta la Conclusión (BAC) y:</a:t>
            </a:r>
          </a:p>
          <a:p>
            <a:pPr lvl="1" eaLnBrk="1" hangingPunct="1"/>
            <a:r>
              <a:rPr lang="en-US" smtClean="0">
                <a:ea typeface="ＭＳ Ｐゴシック" pitchFamily="34" charset="-128"/>
              </a:rPr>
              <a:t>A. Dividirlo por el SPI.</a:t>
            </a:r>
          </a:p>
          <a:p>
            <a:pPr lvl="1" eaLnBrk="1" hangingPunct="1"/>
            <a:r>
              <a:rPr lang="en-US" smtClean="0">
                <a:ea typeface="ＭＳ Ｐゴシック" pitchFamily="34" charset="-128"/>
              </a:rPr>
              <a:t>B. Multiplicarlo por el SPI.</a:t>
            </a:r>
          </a:p>
          <a:p>
            <a:pPr lvl="1" eaLnBrk="1" hangingPunct="1"/>
            <a:r>
              <a:rPr lang="en-US" smtClean="0">
                <a:ea typeface="ＭＳ Ｐゴシック" pitchFamily="34" charset="-128"/>
              </a:rPr>
              <a:t>C. Multiplicarlo por el CPI.</a:t>
            </a:r>
          </a:p>
          <a:p>
            <a:pPr lvl="1" eaLnBrk="1" hangingPunct="1"/>
            <a:r>
              <a:rPr lang="en-US" smtClean="0">
                <a:ea typeface="ＭＳ Ｐゴシック" pitchFamily="34" charset="-128"/>
              </a:rPr>
              <a:t>D. Dividirlo por el CPI.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5" presetClass="emph" presetSubtype="1" nodeType="clickEffect">
                                  <p:stCondLst>
                                    <p:cond delay="0"/>
                                  </p:stCondLst>
                                  <p:childTnLst>
                                    <p:set>
                                      <p:cBhvr override="childStyle">
                                        <p:cTn id="30" dur="indefinite"/>
                                        <p:tgtEl>
                                          <p:spTgt spid="3">
                                            <p:txEl>
                                              <p:pRg st="4" end="4"/>
                                            </p:txEl>
                                          </p:spTgt>
                                        </p:tgtEl>
                                        <p:attrNameLst>
                                          <p:attrName>style.fontStyle</p:attrName>
                                        </p:attrNameLst>
                                      </p:cBhvr>
                                      <p:to>
                                        <p:strVal val="normal"/>
                                      </p:to>
                                    </p:set>
                                    <p:set>
                                      <p:cBhvr override="childStyle">
                                        <p:cTn id="31" dur="indefinite"/>
                                        <p:tgtEl>
                                          <p:spTgt spid="3">
                                            <p:txEl>
                                              <p:pRg st="4" end="4"/>
                                            </p:txEl>
                                          </p:spTgt>
                                        </p:tgtEl>
                                        <p:attrNameLst>
                                          <p:attrName>style.fontWeight</p:attrName>
                                        </p:attrNameLst>
                                      </p:cBhvr>
                                      <p:to>
                                        <p:strVal val="bold"/>
                                      </p:to>
                                    </p:set>
                                    <p:set>
                                      <p:cBhvr override="childStyle">
                                        <p:cTn id="32" dur="indefinite"/>
                                        <p:tgtEl>
                                          <p:spTgt spid="3">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idx="4294967295"/>
          </p:nvPr>
        </p:nvSpPr>
        <p:spPr>
          <a:xfrm>
            <a:off x="395288" y="1004888"/>
            <a:ext cx="8229600" cy="1143000"/>
          </a:xfrm>
        </p:spPr>
        <p:txBody>
          <a:bodyPr/>
          <a:lstStyle/>
          <a:p>
            <a:pPr eaLnBrk="1" hangingPunct="1"/>
            <a:r>
              <a:rPr lang="en-US" smtClean="0">
                <a:ea typeface="ＭＳ Ｐゴシック" pitchFamily="34" charset="-128"/>
              </a:rPr>
              <a:t>Ejemplo</a:t>
            </a:r>
          </a:p>
        </p:txBody>
      </p:sp>
      <p:sp>
        <p:nvSpPr>
          <p:cNvPr id="3" name="Content Placeholder 2"/>
          <p:cNvSpPr>
            <a:spLocks noGrp="1"/>
          </p:cNvSpPr>
          <p:nvPr>
            <p:ph idx="4294967295"/>
          </p:nvPr>
        </p:nvSpPr>
        <p:spPr>
          <a:xfrm>
            <a:off x="395288" y="2330450"/>
            <a:ext cx="8229600" cy="4525963"/>
          </a:xfrm>
        </p:spPr>
        <p:txBody>
          <a:bodyPr/>
          <a:lstStyle/>
          <a:p>
            <a:pPr eaLnBrk="1" hangingPunct="1"/>
            <a:r>
              <a:rPr lang="en-US" smtClean="0">
                <a:ea typeface="ＭＳ Ｐゴシック" pitchFamily="34" charset="-128"/>
              </a:rPr>
              <a:t>El cálculo de la Estimación Hasta la Conclusión (ETC) es hecho durante:</a:t>
            </a:r>
          </a:p>
          <a:p>
            <a:pPr lvl="1" eaLnBrk="1" hangingPunct="1"/>
            <a:r>
              <a:rPr lang="en-US" smtClean="0">
                <a:ea typeface="ＭＳ Ｐゴシック" pitchFamily="34" charset="-128"/>
              </a:rPr>
              <a:t>A. El grupo de procesos de planificación.</a:t>
            </a:r>
          </a:p>
          <a:p>
            <a:pPr lvl="1" eaLnBrk="1" hangingPunct="1"/>
            <a:r>
              <a:rPr lang="en-US" smtClean="0">
                <a:ea typeface="ＭＳ Ｐゴシック" pitchFamily="34" charset="-128"/>
              </a:rPr>
              <a:t>B. El grupo de procesos de inicio.</a:t>
            </a:r>
          </a:p>
          <a:p>
            <a:pPr lvl="1" eaLnBrk="1" hangingPunct="1"/>
            <a:r>
              <a:rPr lang="en-US" smtClean="0">
                <a:ea typeface="ＭＳ Ｐゴシック" pitchFamily="34" charset="-128"/>
              </a:rPr>
              <a:t>C. El grupo de procesos de ejecución.</a:t>
            </a:r>
          </a:p>
          <a:p>
            <a:pPr lvl="1" eaLnBrk="1" hangingPunct="1"/>
            <a:r>
              <a:rPr lang="en-US" smtClean="0">
                <a:ea typeface="ＭＳ Ｐゴシック" pitchFamily="34" charset="-128"/>
              </a:rPr>
              <a:t>D. El grupo de procesos de seguimeinto y control.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5" presetClass="emph" presetSubtype="1" nodeType="clickEffect">
                                  <p:stCondLst>
                                    <p:cond delay="0"/>
                                  </p:stCondLst>
                                  <p:childTnLst>
                                    <p:set>
                                      <p:cBhvr override="childStyle">
                                        <p:cTn id="30" dur="indefinite"/>
                                        <p:tgtEl>
                                          <p:spTgt spid="3">
                                            <p:txEl>
                                              <p:pRg st="4" end="4"/>
                                            </p:txEl>
                                          </p:spTgt>
                                        </p:tgtEl>
                                        <p:attrNameLst>
                                          <p:attrName>style.fontStyle</p:attrName>
                                        </p:attrNameLst>
                                      </p:cBhvr>
                                      <p:to>
                                        <p:strVal val="normal"/>
                                      </p:to>
                                    </p:set>
                                    <p:set>
                                      <p:cBhvr override="childStyle">
                                        <p:cTn id="31" dur="indefinite"/>
                                        <p:tgtEl>
                                          <p:spTgt spid="3">
                                            <p:txEl>
                                              <p:pRg st="4" end="4"/>
                                            </p:txEl>
                                          </p:spTgt>
                                        </p:tgtEl>
                                        <p:attrNameLst>
                                          <p:attrName>style.fontWeight</p:attrName>
                                        </p:attrNameLst>
                                      </p:cBhvr>
                                      <p:to>
                                        <p:strVal val="bold"/>
                                      </p:to>
                                    </p:set>
                                    <p:set>
                                      <p:cBhvr override="childStyle">
                                        <p:cTn id="32" dur="indefinite"/>
                                        <p:tgtEl>
                                          <p:spTgt spid="3">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a:xfrm>
            <a:off x="323850" y="1125538"/>
            <a:ext cx="8229600" cy="1143000"/>
          </a:xfrm>
        </p:spPr>
        <p:txBody>
          <a:bodyPr/>
          <a:lstStyle/>
          <a:p>
            <a:pPr eaLnBrk="1" hangingPunct="1"/>
            <a:r>
              <a:rPr lang="en-US" smtClean="0"/>
              <a:t>Ejemplo</a:t>
            </a:r>
          </a:p>
        </p:txBody>
      </p:sp>
      <p:sp>
        <p:nvSpPr>
          <p:cNvPr id="4099" name="Content Placeholder 2"/>
          <p:cNvSpPr>
            <a:spLocks noGrp="1"/>
          </p:cNvSpPr>
          <p:nvPr>
            <p:ph idx="4294967295"/>
          </p:nvPr>
        </p:nvSpPr>
        <p:spPr>
          <a:xfrm>
            <a:off x="250825" y="2179638"/>
            <a:ext cx="8724900" cy="4525962"/>
          </a:xfrm>
        </p:spPr>
        <p:txBody>
          <a:bodyPr/>
          <a:lstStyle/>
          <a:p>
            <a:pPr marL="0" indent="0" algn="just">
              <a:buFont typeface="Arial" charset="0"/>
              <a:buNone/>
              <a:defRPr/>
            </a:pPr>
            <a:r>
              <a:rPr lang="es-CR" dirty="0"/>
              <a:t>Todos los siguientes son los componentes de la gestión de costos, EXCEPTO:</a:t>
            </a:r>
          </a:p>
          <a:p>
            <a:pPr marL="514350" indent="-514350">
              <a:buFont typeface="+mj-lt"/>
              <a:buAutoNum type="alphaUcPeriod"/>
              <a:defRPr/>
            </a:pPr>
            <a:r>
              <a:rPr lang="es-CR" dirty="0"/>
              <a:t>Análisis de propuestas para licitaciones.</a:t>
            </a:r>
          </a:p>
          <a:p>
            <a:pPr marL="514350" indent="-514350">
              <a:buFont typeface="+mj-lt"/>
              <a:buAutoNum type="alphaUcPeriod"/>
              <a:defRPr/>
            </a:pPr>
            <a:r>
              <a:rPr lang="es-CR" dirty="0"/>
              <a:t>Estimación análoga.</a:t>
            </a:r>
          </a:p>
          <a:p>
            <a:pPr marL="514350" indent="-514350">
              <a:buFont typeface="+mj-lt"/>
              <a:buAutoNum type="alphaUcPeriod"/>
              <a:defRPr/>
            </a:pPr>
            <a:r>
              <a:rPr lang="es-CR" dirty="0"/>
              <a:t>Gestión del valor ganado.</a:t>
            </a:r>
          </a:p>
          <a:p>
            <a:pPr marL="514350" indent="-514350">
              <a:buFont typeface="+mj-lt"/>
              <a:buAutoNum type="alphaUcPeriod"/>
              <a:defRPr/>
            </a:pPr>
            <a:r>
              <a:rPr lang="es-CR" dirty="0"/>
              <a:t>Estimar los recursos de las actividades.</a:t>
            </a:r>
          </a:p>
          <a:p>
            <a:pPr marL="514350" indent="-514350" algn="just">
              <a:buFont typeface="+mj-lt"/>
              <a:buAutoNum type="alphaUcPeriod"/>
              <a:defRPr/>
            </a:pPr>
            <a:endParaRPr lang="es-CR"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iterate type="lt">
                                    <p:tmAbs val="0"/>
                                  </p:iterate>
                                  <p:childTnLst>
                                    <p:set>
                                      <p:cBhvr>
                                        <p:cTn id="26"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mph" presetSubtype="0" nodeType="clickEffect">
                                  <p:stCondLst>
                                    <p:cond delay="0"/>
                                  </p:stCondLst>
                                  <p:iterate type="lt">
                                    <p:tmAbs val="25"/>
                                  </p:iterate>
                                  <p:childTnLst>
                                    <p:set>
                                      <p:cBhvr override="childStyle">
                                        <p:cTn id="30" dur="indefinite"/>
                                        <p:tgtEl>
                                          <p:spTgt spid="4099">
                                            <p:txEl>
                                              <p:pRg st="4" end="4"/>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a:xfrm>
            <a:off x="323850" y="1125538"/>
            <a:ext cx="8229600" cy="1143000"/>
          </a:xfrm>
        </p:spPr>
        <p:txBody>
          <a:bodyPr/>
          <a:lstStyle/>
          <a:p>
            <a:pPr eaLnBrk="1" hangingPunct="1"/>
            <a:r>
              <a:rPr lang="en-US" smtClean="0"/>
              <a:t>Ejemplo</a:t>
            </a:r>
          </a:p>
        </p:txBody>
      </p:sp>
      <p:sp>
        <p:nvSpPr>
          <p:cNvPr id="4099" name="Content Placeholder 2"/>
          <p:cNvSpPr>
            <a:spLocks noGrp="1"/>
          </p:cNvSpPr>
          <p:nvPr>
            <p:ph idx="4294967295"/>
          </p:nvPr>
        </p:nvSpPr>
        <p:spPr>
          <a:xfrm>
            <a:off x="250825" y="2179638"/>
            <a:ext cx="8724900" cy="4525962"/>
          </a:xfrm>
        </p:spPr>
        <p:txBody>
          <a:bodyPr/>
          <a:lstStyle/>
          <a:p>
            <a:pPr marL="0" indent="0" algn="just">
              <a:buFont typeface="Arial" charset="0"/>
              <a:buNone/>
              <a:defRPr/>
            </a:pPr>
            <a:r>
              <a:rPr lang="es-CR" dirty="0"/>
              <a:t>Si el equipo está utilizando revisión del desempeño y análisis de variación, ¿que están realizando?</a:t>
            </a:r>
          </a:p>
          <a:p>
            <a:pPr marL="514350" indent="-514350" algn="just">
              <a:buFont typeface="+mj-lt"/>
              <a:buAutoNum type="alphaUcPeriod"/>
              <a:defRPr/>
            </a:pPr>
            <a:r>
              <a:rPr lang="es-CR" dirty="0"/>
              <a:t>Controlando los costos.</a:t>
            </a:r>
          </a:p>
          <a:p>
            <a:pPr marL="514350" indent="-514350" algn="just">
              <a:buFont typeface="+mj-lt"/>
              <a:buAutoNum type="alphaUcPeriod"/>
              <a:defRPr/>
            </a:pPr>
            <a:r>
              <a:rPr lang="es-CR" dirty="0"/>
              <a:t>Aplicando análisis cualitativo de riesgos.</a:t>
            </a:r>
          </a:p>
          <a:p>
            <a:pPr marL="514350" indent="-514350" algn="just">
              <a:buFont typeface="+mj-lt"/>
              <a:buAutoNum type="alphaUcPeriod"/>
              <a:defRPr/>
            </a:pPr>
            <a:r>
              <a:rPr lang="es-CR" dirty="0"/>
              <a:t>Determinando la dependencia.</a:t>
            </a:r>
          </a:p>
          <a:p>
            <a:pPr marL="514350" indent="-514350" algn="just">
              <a:buFont typeface="+mj-lt"/>
              <a:buAutoNum type="alphaUcPeriod"/>
              <a:defRPr/>
            </a:pPr>
            <a:r>
              <a:rPr lang="es-CR" dirty="0"/>
              <a:t>Presupuestando el costo.</a:t>
            </a:r>
          </a:p>
          <a:p>
            <a:pPr marL="0" indent="0" algn="just">
              <a:buFont typeface="Arial" charset="0"/>
              <a:buNone/>
              <a:defRPr/>
            </a:pPr>
            <a:endParaRPr lang="es-CR"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iterate type="lt">
                                    <p:tmAbs val="0"/>
                                  </p:iterate>
                                  <p:childTnLst>
                                    <p:set>
                                      <p:cBhvr>
                                        <p:cTn id="14"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mph" presetSubtype="0" nodeType="clickEffect">
                                  <p:stCondLst>
                                    <p:cond delay="0"/>
                                  </p:stCondLst>
                                  <p:iterate type="lt">
                                    <p:tmAbs val="25"/>
                                  </p:iterate>
                                  <p:childTnLst>
                                    <p:set>
                                      <p:cBhvr override="childStyle">
                                        <p:cTn id="30" dur="indefinite"/>
                                        <p:tgtEl>
                                          <p:spTgt spid="4099">
                                            <p:txEl>
                                              <p:pRg st="1" end="1"/>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idx="4294967295"/>
          </p:nvPr>
        </p:nvSpPr>
        <p:spPr>
          <a:xfrm>
            <a:off x="395288" y="981075"/>
            <a:ext cx="8229600" cy="1143000"/>
          </a:xfrm>
        </p:spPr>
        <p:txBody>
          <a:bodyPr/>
          <a:lstStyle/>
          <a:p>
            <a:pPr eaLnBrk="1" hangingPunct="1"/>
            <a:r>
              <a:rPr lang="en-US" smtClean="0">
                <a:ea typeface="ＭＳ Ｐゴシック" pitchFamily="34" charset="-128"/>
              </a:rPr>
              <a:t>Ejemplo</a:t>
            </a:r>
          </a:p>
        </p:txBody>
      </p:sp>
      <p:sp>
        <p:nvSpPr>
          <p:cNvPr id="3" name="Content Placeholder 2"/>
          <p:cNvSpPr>
            <a:spLocks noGrp="1"/>
          </p:cNvSpPr>
          <p:nvPr>
            <p:ph idx="4294967295"/>
          </p:nvPr>
        </p:nvSpPr>
        <p:spPr>
          <a:xfrm>
            <a:off x="323850" y="2190750"/>
            <a:ext cx="8229600" cy="4525963"/>
          </a:xfrm>
        </p:spPr>
        <p:txBody>
          <a:bodyPr/>
          <a:lstStyle/>
          <a:p>
            <a:pPr algn="just" eaLnBrk="1" hangingPunct="1">
              <a:lnSpc>
                <a:spcPct val="80000"/>
              </a:lnSpc>
            </a:pPr>
            <a:r>
              <a:rPr lang="en-US" sz="2400" smtClean="0">
                <a:ea typeface="ＭＳ Ｐゴシック" pitchFamily="34" charset="-128"/>
              </a:rPr>
              <a:t>El proyecto de mejora de la planta de manufactura de carros está en ejecución luego de algunos retrasos iniciales, asociados con la aprobación del trabajo por parte del sindicato. El sindicato remueve los trabajadores del proyecto un día porque el contrato de trabajo ha sido violado. Ellos descubren esto por un vendedor que requería que personal del sindicato hiciera un trabajo que no estaba cubierto por el contrato. Sin este trabajo completado como corresponde, el proyecto no puede continuar. Esto es un ejemplo de qué? </a:t>
            </a:r>
          </a:p>
          <a:p>
            <a:pPr lvl="1" eaLnBrk="1" hangingPunct="1">
              <a:lnSpc>
                <a:spcPct val="80000"/>
              </a:lnSpc>
            </a:pPr>
            <a:r>
              <a:rPr lang="en-US" sz="2000" smtClean="0">
                <a:ea typeface="ＭＳ Ｐゴシック" pitchFamily="34" charset="-128"/>
              </a:rPr>
              <a:t>A. Un empleado de la ciudad que no quiere hacer su trabajo.</a:t>
            </a:r>
          </a:p>
          <a:p>
            <a:pPr lvl="1" eaLnBrk="1" hangingPunct="1">
              <a:lnSpc>
                <a:spcPct val="80000"/>
              </a:lnSpc>
            </a:pPr>
            <a:r>
              <a:rPr lang="en-US" sz="2000" smtClean="0">
                <a:ea typeface="ＭＳ Ｐゴシック" pitchFamily="34" charset="-128"/>
              </a:rPr>
              <a:t>B. Dependencia discrecional.</a:t>
            </a:r>
          </a:p>
          <a:p>
            <a:pPr lvl="1" eaLnBrk="1" hangingPunct="1">
              <a:lnSpc>
                <a:spcPct val="80000"/>
              </a:lnSpc>
            </a:pPr>
            <a:r>
              <a:rPr lang="en-US" sz="2000" smtClean="0">
                <a:ea typeface="ＭＳ Ｐゴシック" pitchFamily="34" charset="-128"/>
              </a:rPr>
              <a:t>C. Dependencia externa.</a:t>
            </a:r>
          </a:p>
          <a:p>
            <a:pPr lvl="1" eaLnBrk="1" hangingPunct="1">
              <a:lnSpc>
                <a:spcPct val="80000"/>
              </a:lnSpc>
            </a:pPr>
            <a:r>
              <a:rPr lang="en-US" sz="2000" smtClean="0">
                <a:ea typeface="ＭＳ Ｐゴシック" pitchFamily="34" charset="-128"/>
              </a:rPr>
              <a:t>D. Dependencia obligatoria.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5" presetClass="emph" presetSubtype="1" nodeType="clickEffect">
                                  <p:stCondLst>
                                    <p:cond delay="0"/>
                                  </p:stCondLst>
                                  <p:childTnLst>
                                    <p:set>
                                      <p:cBhvr override="childStyle">
                                        <p:cTn id="30" dur="indefinite"/>
                                        <p:tgtEl>
                                          <p:spTgt spid="3">
                                            <p:txEl>
                                              <p:pRg st="3" end="3"/>
                                            </p:txEl>
                                          </p:spTgt>
                                        </p:tgtEl>
                                        <p:attrNameLst>
                                          <p:attrName>style.fontStyle</p:attrName>
                                        </p:attrNameLst>
                                      </p:cBhvr>
                                      <p:to>
                                        <p:strVal val="normal"/>
                                      </p:to>
                                    </p:set>
                                    <p:set>
                                      <p:cBhvr override="childStyle">
                                        <p:cTn id="31" dur="indefinite"/>
                                        <p:tgtEl>
                                          <p:spTgt spid="3">
                                            <p:txEl>
                                              <p:pRg st="3" end="3"/>
                                            </p:txEl>
                                          </p:spTgt>
                                        </p:tgtEl>
                                        <p:attrNameLst>
                                          <p:attrName>style.fontWeight</p:attrName>
                                        </p:attrNameLst>
                                      </p:cBhvr>
                                      <p:to>
                                        <p:strVal val="bold"/>
                                      </p:to>
                                    </p:set>
                                    <p:set>
                                      <p:cBhvr override="childStyle">
                                        <p:cTn id="32" dur="indefinite"/>
                                        <p:tgtEl>
                                          <p:spTgt spid="3">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idx="4294967295"/>
          </p:nvPr>
        </p:nvSpPr>
        <p:spPr>
          <a:xfrm>
            <a:off x="611188" y="1125538"/>
            <a:ext cx="8229600" cy="1143000"/>
          </a:xfrm>
        </p:spPr>
        <p:txBody>
          <a:bodyPr/>
          <a:lstStyle/>
          <a:p>
            <a:pPr eaLnBrk="1" hangingPunct="1"/>
            <a:r>
              <a:rPr lang="en-US" smtClean="0">
                <a:ea typeface="ＭＳ Ｐゴシック" pitchFamily="34" charset="-128"/>
              </a:rPr>
              <a:t>Ejemplo</a:t>
            </a:r>
          </a:p>
        </p:txBody>
      </p:sp>
      <p:sp>
        <p:nvSpPr>
          <p:cNvPr id="3" name="Content Placeholder 2"/>
          <p:cNvSpPr>
            <a:spLocks noGrp="1"/>
          </p:cNvSpPr>
          <p:nvPr>
            <p:ph idx="4294967295"/>
          </p:nvPr>
        </p:nvSpPr>
        <p:spPr>
          <a:xfrm>
            <a:off x="611188" y="2449513"/>
            <a:ext cx="8229600" cy="4527550"/>
          </a:xfrm>
        </p:spPr>
        <p:txBody>
          <a:bodyPr/>
          <a:lstStyle/>
          <a:p>
            <a:pPr algn="just" eaLnBrk="1" hangingPunct="1"/>
            <a:r>
              <a:rPr lang="en-US" smtClean="0">
                <a:ea typeface="ＭＳ Ｐゴシック" pitchFamily="34" charset="-128"/>
              </a:rPr>
              <a:t>Un adelanto de dos días está representado por:</a:t>
            </a:r>
          </a:p>
          <a:p>
            <a:pPr lvl="1" eaLnBrk="1" hangingPunct="1"/>
            <a:r>
              <a:rPr lang="en-US" smtClean="0">
                <a:ea typeface="ＭＳ Ｐゴシック" pitchFamily="34" charset="-128"/>
              </a:rPr>
              <a:t>A. FC+2d.</a:t>
            </a:r>
          </a:p>
          <a:p>
            <a:pPr lvl="1" eaLnBrk="1" hangingPunct="1"/>
            <a:r>
              <a:rPr lang="en-US" smtClean="0">
                <a:ea typeface="ＭＳ Ｐゴシック" pitchFamily="34" charset="-128"/>
              </a:rPr>
              <a:t>B. FF+2d.</a:t>
            </a:r>
          </a:p>
          <a:p>
            <a:pPr lvl="1" eaLnBrk="1" hangingPunct="1"/>
            <a:r>
              <a:rPr lang="en-US" smtClean="0">
                <a:ea typeface="ＭＳ Ｐゴシック" pitchFamily="34" charset="-128"/>
              </a:rPr>
              <a:t>C. CC+2d.</a:t>
            </a:r>
          </a:p>
          <a:p>
            <a:pPr lvl="1" eaLnBrk="1" hangingPunct="1"/>
            <a:r>
              <a:rPr lang="en-US" smtClean="0">
                <a:ea typeface="ＭＳ Ｐゴシック" pitchFamily="34" charset="-128"/>
              </a:rPr>
              <a:t>D. FC-2d.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5" presetClass="emph" presetSubtype="1" nodeType="clickEffect">
                                  <p:stCondLst>
                                    <p:cond delay="0"/>
                                  </p:stCondLst>
                                  <p:childTnLst>
                                    <p:set>
                                      <p:cBhvr override="childStyle">
                                        <p:cTn id="30" dur="indefinite"/>
                                        <p:tgtEl>
                                          <p:spTgt spid="3">
                                            <p:txEl>
                                              <p:pRg st="4" end="4"/>
                                            </p:txEl>
                                          </p:spTgt>
                                        </p:tgtEl>
                                        <p:attrNameLst>
                                          <p:attrName>style.fontStyle</p:attrName>
                                        </p:attrNameLst>
                                      </p:cBhvr>
                                      <p:to>
                                        <p:strVal val="normal"/>
                                      </p:to>
                                    </p:set>
                                    <p:set>
                                      <p:cBhvr override="childStyle">
                                        <p:cTn id="31" dur="indefinite"/>
                                        <p:tgtEl>
                                          <p:spTgt spid="3">
                                            <p:txEl>
                                              <p:pRg st="4" end="4"/>
                                            </p:txEl>
                                          </p:spTgt>
                                        </p:tgtEl>
                                        <p:attrNameLst>
                                          <p:attrName>style.fontWeight</p:attrName>
                                        </p:attrNameLst>
                                      </p:cBhvr>
                                      <p:to>
                                        <p:strVal val="bold"/>
                                      </p:to>
                                    </p:set>
                                    <p:set>
                                      <p:cBhvr override="childStyle">
                                        <p:cTn id="32" dur="indefinite"/>
                                        <p:tgtEl>
                                          <p:spTgt spid="3">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idx="4294967295"/>
          </p:nvPr>
        </p:nvSpPr>
        <p:spPr>
          <a:xfrm>
            <a:off x="520700" y="1035050"/>
            <a:ext cx="8229600" cy="1143000"/>
          </a:xfrm>
        </p:spPr>
        <p:txBody>
          <a:bodyPr/>
          <a:lstStyle/>
          <a:p>
            <a:pPr eaLnBrk="1" hangingPunct="1"/>
            <a:r>
              <a:rPr lang="en-US" smtClean="0">
                <a:ea typeface="ＭＳ Ｐゴシック" pitchFamily="34" charset="-128"/>
              </a:rPr>
              <a:t>Ejemplo</a:t>
            </a:r>
          </a:p>
        </p:txBody>
      </p:sp>
      <p:sp>
        <p:nvSpPr>
          <p:cNvPr id="3" name="Content Placeholder 2"/>
          <p:cNvSpPr>
            <a:spLocks noGrp="1"/>
          </p:cNvSpPr>
          <p:nvPr>
            <p:ph idx="4294967295"/>
          </p:nvPr>
        </p:nvSpPr>
        <p:spPr>
          <a:xfrm>
            <a:off x="520700" y="2360613"/>
            <a:ext cx="8229600" cy="4525962"/>
          </a:xfrm>
        </p:spPr>
        <p:txBody>
          <a:bodyPr/>
          <a:lstStyle/>
          <a:p>
            <a:pPr eaLnBrk="1" hangingPunct="1"/>
            <a:r>
              <a:rPr lang="en-US" sz="2800" smtClean="0">
                <a:ea typeface="ＭＳ Ｐゴシック" pitchFamily="34" charset="-128"/>
              </a:rPr>
              <a:t>Retraso significa:</a:t>
            </a:r>
          </a:p>
          <a:p>
            <a:pPr lvl="1" eaLnBrk="1" hangingPunct="1"/>
            <a:r>
              <a:rPr lang="en-US" sz="2400" smtClean="0">
                <a:ea typeface="ＭＳ Ｐゴシック" pitchFamily="34" charset="-128"/>
              </a:rPr>
              <a:t>A. Las cantidad de tiempo que una actividad puede retrasarse sin retrasar la fecha de finalización del proyecto.</a:t>
            </a:r>
          </a:p>
          <a:p>
            <a:pPr lvl="1" eaLnBrk="1" hangingPunct="1"/>
            <a:r>
              <a:rPr lang="en-US" sz="2400" smtClean="0">
                <a:ea typeface="ＭＳ Ｐゴシック" pitchFamily="34" charset="-128"/>
              </a:rPr>
              <a:t>B. La cantidad de tiempo que una actividad puede retrasarse sin retrasar la fecha de inicio temprano de su sucesora.</a:t>
            </a:r>
          </a:p>
          <a:p>
            <a:pPr lvl="1" eaLnBrk="1" hangingPunct="1"/>
            <a:r>
              <a:rPr lang="en-US" sz="2400" smtClean="0">
                <a:ea typeface="ＭＳ Ｐゴシック" pitchFamily="34" charset="-128"/>
              </a:rPr>
              <a:t>C. Tiempo de espera.</a:t>
            </a:r>
          </a:p>
          <a:p>
            <a:pPr lvl="1" eaLnBrk="1" hangingPunct="1"/>
            <a:r>
              <a:rPr lang="en-US" sz="2400" smtClean="0">
                <a:ea typeface="ＭＳ Ｐゴシック" pitchFamily="34" charset="-128"/>
              </a:rPr>
              <a:t>D. El producto de una pasada hacia adelante y hacia atras.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5" presetClass="emph" presetSubtype="1" nodeType="clickEffect">
                                  <p:stCondLst>
                                    <p:cond delay="0"/>
                                  </p:stCondLst>
                                  <p:childTnLst>
                                    <p:set>
                                      <p:cBhvr override="childStyle">
                                        <p:cTn id="30" dur="indefinite"/>
                                        <p:tgtEl>
                                          <p:spTgt spid="3">
                                            <p:txEl>
                                              <p:pRg st="3" end="3"/>
                                            </p:txEl>
                                          </p:spTgt>
                                        </p:tgtEl>
                                        <p:attrNameLst>
                                          <p:attrName>style.fontStyle</p:attrName>
                                        </p:attrNameLst>
                                      </p:cBhvr>
                                      <p:to>
                                        <p:strVal val="normal"/>
                                      </p:to>
                                    </p:set>
                                    <p:set>
                                      <p:cBhvr override="childStyle">
                                        <p:cTn id="31" dur="indefinite"/>
                                        <p:tgtEl>
                                          <p:spTgt spid="3">
                                            <p:txEl>
                                              <p:pRg st="3" end="3"/>
                                            </p:txEl>
                                          </p:spTgt>
                                        </p:tgtEl>
                                        <p:attrNameLst>
                                          <p:attrName>style.fontWeight</p:attrName>
                                        </p:attrNameLst>
                                      </p:cBhvr>
                                      <p:to>
                                        <p:strVal val="bold"/>
                                      </p:to>
                                    </p:set>
                                    <p:set>
                                      <p:cBhvr override="childStyle">
                                        <p:cTn id="32" dur="indefinite"/>
                                        <p:tgtEl>
                                          <p:spTgt spid="3">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idx="4294967295"/>
          </p:nvPr>
        </p:nvSpPr>
        <p:spPr>
          <a:xfrm>
            <a:off x="498475" y="1006475"/>
            <a:ext cx="8229600" cy="1143000"/>
          </a:xfrm>
        </p:spPr>
        <p:txBody>
          <a:bodyPr/>
          <a:lstStyle/>
          <a:p>
            <a:pPr eaLnBrk="1" hangingPunct="1"/>
            <a:r>
              <a:rPr lang="en-US" smtClean="0">
                <a:ea typeface="ＭＳ Ｐゴシック" pitchFamily="34" charset="-128"/>
              </a:rPr>
              <a:t>Ejemplo</a:t>
            </a:r>
          </a:p>
        </p:txBody>
      </p:sp>
      <p:sp>
        <p:nvSpPr>
          <p:cNvPr id="62467" name="Content Placeholder 2"/>
          <p:cNvSpPr>
            <a:spLocks noGrp="1"/>
          </p:cNvSpPr>
          <p:nvPr>
            <p:ph idx="4294967295"/>
          </p:nvPr>
        </p:nvSpPr>
        <p:spPr>
          <a:xfrm>
            <a:off x="533400" y="2060575"/>
            <a:ext cx="8229600" cy="4525963"/>
          </a:xfrm>
        </p:spPr>
        <p:txBody>
          <a:bodyPr/>
          <a:lstStyle/>
          <a:p>
            <a:pPr marL="0" indent="0" algn="just">
              <a:lnSpc>
                <a:spcPct val="90000"/>
              </a:lnSpc>
              <a:buFont typeface="Arial" charset="0"/>
              <a:buNone/>
            </a:pPr>
            <a:r>
              <a:rPr lang="en-US" sz="2700" smtClean="0">
                <a:ea typeface="ＭＳ Ｐゴシック" pitchFamily="34" charset="-128"/>
              </a:rPr>
              <a:t>Ud es el director de proyecto del proyecto PUY. Este proyecto requiere un ingeniero químico durante 7 meses del proyeco, pero no hay disponibles ingenieros químicos en su departamento. Esto es un ejemplo de:</a:t>
            </a:r>
          </a:p>
          <a:p>
            <a:pPr lvl="1" algn="just" eaLnBrk="1" hangingPunct="1">
              <a:lnSpc>
                <a:spcPct val="90000"/>
              </a:lnSpc>
            </a:pPr>
            <a:r>
              <a:rPr lang="en-US" smtClean="0">
                <a:ea typeface="ＭＳ Ｐゴシック" pitchFamily="34" charset="-128"/>
              </a:rPr>
              <a:t>A. Interfases organizacionales.</a:t>
            </a:r>
          </a:p>
          <a:p>
            <a:pPr lvl="1" algn="just">
              <a:lnSpc>
                <a:spcPct val="90000"/>
              </a:lnSpc>
            </a:pPr>
            <a:r>
              <a:rPr lang="en-US" smtClean="0">
                <a:ea typeface="ＭＳ Ｐゴシック" pitchFamily="34" charset="-128"/>
              </a:rPr>
              <a:t>B. Requerimientos de recursos.</a:t>
            </a:r>
          </a:p>
          <a:p>
            <a:pPr lvl="1" algn="just">
              <a:lnSpc>
                <a:spcPct val="90000"/>
              </a:lnSpc>
            </a:pPr>
            <a:r>
              <a:rPr lang="en-US" smtClean="0">
                <a:ea typeface="ＭＳ Ｐゴシック" pitchFamily="34" charset="-128"/>
              </a:rPr>
              <a:t>C. Requerimientos de contratistas.</a:t>
            </a:r>
          </a:p>
          <a:p>
            <a:pPr lvl="1" algn="just">
              <a:lnSpc>
                <a:spcPct val="90000"/>
              </a:lnSpc>
            </a:pPr>
            <a:r>
              <a:rPr lang="en-US" smtClean="0">
                <a:ea typeface="ＭＳ Ｐゴシック" pitchFamily="34" charset="-128"/>
              </a:rPr>
              <a:t>D. Restricciones de recursos.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mph" presetSubtype="1" nodeType="clickEffect">
                                  <p:stCondLst>
                                    <p:cond delay="0"/>
                                  </p:stCondLst>
                                  <p:childTnLst>
                                    <p:set>
                                      <p:cBhvr override="childStyle">
                                        <p:cTn id="6" dur="indefinite"/>
                                        <p:tgtEl>
                                          <p:spTgt spid="62467">
                                            <p:txEl>
                                              <p:pRg st="2" end="2"/>
                                            </p:txEl>
                                          </p:spTgt>
                                        </p:tgtEl>
                                        <p:attrNameLst>
                                          <p:attrName>style.fontStyle</p:attrName>
                                        </p:attrNameLst>
                                      </p:cBhvr>
                                      <p:to>
                                        <p:strVal val="normal"/>
                                      </p:to>
                                    </p:set>
                                    <p:set>
                                      <p:cBhvr override="childStyle">
                                        <p:cTn id="7" dur="indefinite"/>
                                        <p:tgtEl>
                                          <p:spTgt spid="62467">
                                            <p:txEl>
                                              <p:pRg st="2" end="2"/>
                                            </p:txEl>
                                          </p:spTgt>
                                        </p:tgtEl>
                                        <p:attrNameLst>
                                          <p:attrName>style.fontWeight</p:attrName>
                                        </p:attrNameLst>
                                      </p:cBhvr>
                                      <p:to>
                                        <p:strVal val="bold"/>
                                      </p:to>
                                    </p:set>
                                    <p:set>
                                      <p:cBhvr override="childStyle">
                                        <p:cTn id="8" dur="indefinite"/>
                                        <p:tgtEl>
                                          <p:spTgt spid="62467">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965</TotalTime>
  <Words>3702</Words>
  <Application>Microsoft Office PowerPoint</Application>
  <PresentationFormat>Presentación en pantalla (4:3)</PresentationFormat>
  <Paragraphs>344</Paragraphs>
  <Slides>59</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59</vt:i4>
      </vt:variant>
    </vt:vector>
  </HeadingPairs>
  <TitlesOfParts>
    <vt:vector size="63" baseType="lpstr">
      <vt:lpstr>Arial</vt:lpstr>
      <vt:lpstr>Calibri</vt:lpstr>
      <vt:lpstr>ＭＳ Ｐゴシック</vt:lpstr>
      <vt:lpstr>Tema de Office</vt:lpstr>
      <vt:lpstr>GESTIÓN DEL TIEMPO DEL PROYECTO</vt:lpstr>
      <vt:lpstr>Ejemplo</vt:lpstr>
      <vt:lpstr>Ejemplo</vt:lpstr>
      <vt:lpstr>Ejemplo</vt:lpstr>
      <vt:lpstr>Ejemplo</vt:lpstr>
      <vt:lpstr>Ejemplo</vt:lpstr>
      <vt:lpstr>Ejemplo</vt:lpstr>
      <vt:lpstr>Ejemplo</vt:lpstr>
      <vt:lpstr>Ejemplo</vt:lpstr>
      <vt:lpstr>Ejemplo</vt:lpstr>
      <vt:lpstr>Ejemplo</vt:lpstr>
      <vt:lpstr>Ejemplo</vt:lpstr>
      <vt:lpstr>Ejemplo</vt:lpstr>
      <vt:lpstr>Ejemplo</vt:lpstr>
      <vt:lpstr>Ejemplo </vt:lpstr>
      <vt:lpstr>Ejemplo</vt:lpstr>
      <vt:lpstr>Ejemplo</vt:lpstr>
      <vt:lpstr>Ejemplo</vt:lpstr>
      <vt:lpstr>Ejemplo</vt:lpstr>
      <vt:lpstr>Ejemplo</vt:lpstr>
      <vt:lpstr>Ejemplo</vt:lpstr>
      <vt:lpstr>Ejemplo</vt:lpstr>
      <vt:lpstr>Ejemplo</vt:lpstr>
      <vt:lpstr>Ejemplo</vt:lpstr>
      <vt:lpstr>Ejemplo</vt:lpstr>
      <vt:lpstr>Ejemplo</vt:lpstr>
      <vt:lpstr>Ejemplo</vt:lpstr>
      <vt:lpstr>Ejemplo</vt:lpstr>
      <vt:lpstr>Ejemplo</vt:lpstr>
      <vt:lpstr>Ejemplo</vt:lpstr>
      <vt:lpstr>Ejemplo</vt:lpstr>
      <vt:lpstr>Ejemplo</vt:lpstr>
      <vt:lpstr>Ejemplo</vt:lpstr>
      <vt:lpstr>Ejemplo</vt:lpstr>
      <vt:lpstr>Ejemplo</vt:lpstr>
      <vt:lpstr>Ejemplo</vt:lpstr>
      <vt:lpstr>Ejemplo</vt:lpstr>
      <vt:lpstr>Ejemplo</vt:lpstr>
      <vt:lpstr>GESTIÓN DE LOS COSTOS DEL PROYECTO</vt:lpstr>
      <vt:lpstr>Ejemplo</vt:lpstr>
      <vt:lpstr>Ejemplo</vt:lpstr>
      <vt:lpstr>Ejemplo</vt:lpstr>
      <vt:lpstr>Ejemplo</vt:lpstr>
      <vt:lpstr>Ejemplo</vt:lpstr>
      <vt:lpstr>Ejemplo</vt:lpstr>
      <vt:lpstr>Ejemplo</vt:lpstr>
      <vt:lpstr>Ejemplo</vt:lpstr>
      <vt:lpstr>Ejemplo</vt:lpstr>
      <vt:lpstr>Ejemplo</vt:lpstr>
      <vt:lpstr>Ejemplo</vt:lpstr>
      <vt:lpstr>Ejemplo</vt:lpstr>
      <vt:lpstr>Ejemplo</vt:lpstr>
      <vt:lpstr>Ejemplo</vt:lpstr>
      <vt:lpstr>Ejemplo</vt:lpstr>
      <vt:lpstr>Ejemplo</vt:lpstr>
      <vt:lpstr>Ejemplo*****</vt:lpstr>
      <vt:lpstr>Ejemplo</vt:lpstr>
      <vt:lpstr>Ejemplo</vt:lpstr>
      <vt:lpstr>Ejemplo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Donald Solano</dc:creator>
  <cp:lastModifiedBy>ucr</cp:lastModifiedBy>
  <cp:revision>83</cp:revision>
  <dcterms:created xsi:type="dcterms:W3CDTF">2010-10-20T21:55:38Z</dcterms:created>
  <dcterms:modified xsi:type="dcterms:W3CDTF">2013-09-23T00:58:21Z</dcterms:modified>
</cp:coreProperties>
</file>