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9"/>
  </p:notesMasterIdLst>
  <p:sldIdLst>
    <p:sldId id="320" r:id="rId2"/>
    <p:sldId id="321" r:id="rId3"/>
    <p:sldId id="380" r:id="rId4"/>
    <p:sldId id="381" r:id="rId5"/>
    <p:sldId id="382" r:id="rId6"/>
    <p:sldId id="383" r:id="rId7"/>
    <p:sldId id="417" r:id="rId8"/>
    <p:sldId id="384" r:id="rId9"/>
    <p:sldId id="385" r:id="rId10"/>
    <p:sldId id="386" r:id="rId11"/>
    <p:sldId id="388" r:id="rId12"/>
    <p:sldId id="389" r:id="rId13"/>
    <p:sldId id="387" r:id="rId14"/>
    <p:sldId id="390" r:id="rId15"/>
    <p:sldId id="391" r:id="rId16"/>
    <p:sldId id="419" r:id="rId17"/>
    <p:sldId id="392" r:id="rId18"/>
    <p:sldId id="393" r:id="rId19"/>
    <p:sldId id="394" r:id="rId20"/>
    <p:sldId id="395" r:id="rId21"/>
    <p:sldId id="396" r:id="rId22"/>
    <p:sldId id="397" r:id="rId23"/>
    <p:sldId id="398" r:id="rId24"/>
    <p:sldId id="399" r:id="rId25"/>
    <p:sldId id="403" r:id="rId26"/>
    <p:sldId id="404" r:id="rId27"/>
    <p:sldId id="405" r:id="rId28"/>
    <p:sldId id="406" r:id="rId29"/>
    <p:sldId id="407" r:id="rId30"/>
    <p:sldId id="408" r:id="rId31"/>
    <p:sldId id="409" r:id="rId32"/>
    <p:sldId id="410" r:id="rId33"/>
    <p:sldId id="411" r:id="rId34"/>
    <p:sldId id="412" r:id="rId35"/>
    <p:sldId id="413" r:id="rId36"/>
    <p:sldId id="400" r:id="rId37"/>
    <p:sldId id="418" r:id="rId38"/>
    <p:sldId id="401" r:id="rId39"/>
    <p:sldId id="414" r:id="rId40"/>
    <p:sldId id="415" r:id="rId41"/>
    <p:sldId id="420" r:id="rId42"/>
    <p:sldId id="322" r:id="rId43"/>
    <p:sldId id="324" r:id="rId44"/>
    <p:sldId id="326" r:id="rId45"/>
    <p:sldId id="328" r:id="rId46"/>
    <p:sldId id="332" r:id="rId47"/>
    <p:sldId id="334" r:id="rId48"/>
    <p:sldId id="336" r:id="rId49"/>
    <p:sldId id="340" r:id="rId50"/>
    <p:sldId id="342" r:id="rId51"/>
    <p:sldId id="344" r:id="rId52"/>
    <p:sldId id="346" r:id="rId53"/>
    <p:sldId id="348" r:id="rId54"/>
    <p:sldId id="378" r:id="rId55"/>
    <p:sldId id="350" r:id="rId56"/>
    <p:sldId id="352" r:id="rId57"/>
    <p:sldId id="354" r:id="rId58"/>
    <p:sldId id="356" r:id="rId59"/>
    <p:sldId id="358" r:id="rId60"/>
    <p:sldId id="360" r:id="rId61"/>
    <p:sldId id="362" r:id="rId62"/>
    <p:sldId id="364" r:id="rId63"/>
    <p:sldId id="366" r:id="rId64"/>
    <p:sldId id="368" r:id="rId65"/>
    <p:sldId id="370" r:id="rId66"/>
    <p:sldId id="372" r:id="rId67"/>
    <p:sldId id="374" r:id="rId68"/>
  </p:sldIdLst>
  <p:sldSz cx="9144000" cy="6858000" type="screen4x3"/>
  <p:notesSz cx="7315200" cy="9601200"/>
  <p:defaultTextStyle>
    <a:defPPr>
      <a:defRPr lang="es-C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326" y="-12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bwMode="auto">
          <a:xfrm>
            <a:off x="0" y="0"/>
            <a:ext cx="3170238"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defTabSz="966788">
              <a:defRPr sz="1300">
                <a:latin typeface="Calibri" pitchFamily="34" charset="0"/>
                <a:cs typeface="+mn-cs"/>
              </a:defRPr>
            </a:lvl1pPr>
          </a:lstStyle>
          <a:p>
            <a:pPr>
              <a:defRPr/>
            </a:pPr>
            <a:endParaRPr lang="en-US"/>
          </a:p>
        </p:txBody>
      </p:sp>
      <p:sp>
        <p:nvSpPr>
          <p:cNvPr id="3" name="2 Marcador de fecha"/>
          <p:cNvSpPr>
            <a:spLocks noGrp="1"/>
          </p:cNvSpPr>
          <p:nvPr>
            <p:ph type="dt" idx="1"/>
          </p:nvPr>
        </p:nvSpPr>
        <p:spPr bwMode="auto">
          <a:xfrm>
            <a:off x="4143375" y="0"/>
            <a:ext cx="3170238"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r" defTabSz="966788">
              <a:defRPr sz="1300">
                <a:latin typeface="Calibri" pitchFamily="34" charset="0"/>
                <a:cs typeface="+mn-cs"/>
              </a:defRPr>
            </a:lvl1pPr>
          </a:lstStyle>
          <a:p>
            <a:pPr>
              <a:defRPr/>
            </a:pPr>
            <a:fld id="{64614809-4E82-4871-8C4E-34CA381B0554}" type="datetimeFigureOut">
              <a:rPr lang="en-US"/>
              <a:pPr>
                <a:defRPr/>
              </a:pPr>
              <a:t>9/23/2013</a:t>
            </a:fld>
            <a:endParaRPr lang="en-US"/>
          </a:p>
        </p:txBody>
      </p:sp>
      <p:sp>
        <p:nvSpPr>
          <p:cNvPr id="4" name="3 Marcador de imagen de diapositiva"/>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4 Marcador de notas"/>
          <p:cNvSpPr>
            <a:spLocks noGrp="1"/>
          </p:cNvSpPr>
          <p:nvPr>
            <p:ph type="body" sz="quarter" idx="3"/>
          </p:nvPr>
        </p:nvSpPr>
        <p:spPr bwMode="auto">
          <a:xfrm>
            <a:off x="731838" y="4560888"/>
            <a:ext cx="5851525" cy="4319587"/>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n-US" noProof="0"/>
          </a:p>
        </p:txBody>
      </p:sp>
      <p:sp>
        <p:nvSpPr>
          <p:cNvPr id="6" name="5 Marcador de pie de página"/>
          <p:cNvSpPr>
            <a:spLocks noGrp="1"/>
          </p:cNvSpPr>
          <p:nvPr>
            <p:ph type="ftr" sz="quarter" idx="4"/>
          </p:nvPr>
        </p:nvSpPr>
        <p:spPr bwMode="auto">
          <a:xfrm>
            <a:off x="0" y="9120188"/>
            <a:ext cx="3170238"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defTabSz="966788">
              <a:defRPr sz="1300">
                <a:latin typeface="Calibri" pitchFamily="34" charset="0"/>
                <a:cs typeface="+mn-cs"/>
              </a:defRPr>
            </a:lvl1pPr>
          </a:lstStyle>
          <a:p>
            <a:pPr>
              <a:defRPr/>
            </a:pPr>
            <a:endParaRPr lang="en-US"/>
          </a:p>
        </p:txBody>
      </p:sp>
      <p:sp>
        <p:nvSpPr>
          <p:cNvPr id="7" name="6 Marcador de número de diapositiva"/>
          <p:cNvSpPr>
            <a:spLocks noGrp="1"/>
          </p:cNvSpPr>
          <p:nvPr>
            <p:ph type="sldNum" sz="quarter" idx="5"/>
          </p:nvPr>
        </p:nvSpPr>
        <p:spPr bwMode="auto">
          <a:xfrm>
            <a:off x="4143375" y="9120188"/>
            <a:ext cx="3170238"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r" defTabSz="966788">
              <a:defRPr sz="1300">
                <a:latin typeface="Calibri" pitchFamily="34" charset="0"/>
                <a:cs typeface="+mn-cs"/>
              </a:defRPr>
            </a:lvl1pPr>
          </a:lstStyle>
          <a:p>
            <a:pPr>
              <a:defRPr/>
            </a:pPr>
            <a:fld id="{4D81DD9E-04CF-4613-9AF2-414329A0B6AE}" type="slidenum">
              <a:rPr lang="en-US"/>
              <a:pPr>
                <a:defRPr/>
              </a:pPr>
              <a:t>‹Nº›</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59395" name="2 Marcador de notas"/>
          <p:cNvSpPr>
            <a:spLocks noGrp="1"/>
          </p:cNvSpPr>
          <p:nvPr>
            <p:ph type="body" idx="1"/>
          </p:nvPr>
        </p:nvSpPr>
        <p:spPr>
          <a:noFill/>
          <a:ln/>
        </p:spPr>
        <p:txBody>
          <a:bodyPr/>
          <a:lstStyle/>
          <a:p>
            <a:endParaRPr lang="es-CR" smtClean="0"/>
          </a:p>
        </p:txBody>
      </p:sp>
      <p:sp>
        <p:nvSpPr>
          <p:cNvPr id="4" name="3 Marcador de número de diapositiva"/>
          <p:cNvSpPr>
            <a:spLocks noGrp="1"/>
          </p:cNvSpPr>
          <p:nvPr>
            <p:ph type="sldNum" sz="quarter" idx="5"/>
          </p:nvPr>
        </p:nvSpPr>
        <p:spPr/>
        <p:txBody>
          <a:bodyPr/>
          <a:lstStyle/>
          <a:p>
            <a:pPr>
              <a:defRPr/>
            </a:pPr>
            <a:fld id="{42DA0144-AF7B-4475-92FC-5BFA211C252E}" type="slidenum">
              <a:rPr lang="en-US" smtClean="0"/>
              <a:pPr>
                <a:defRPr/>
              </a:pPr>
              <a:t>51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R"/>
          </a:p>
        </p:txBody>
      </p:sp>
      <p:sp>
        <p:nvSpPr>
          <p:cNvPr id="4" name="3 Marcador de fecha"/>
          <p:cNvSpPr>
            <a:spLocks noGrp="1"/>
          </p:cNvSpPr>
          <p:nvPr>
            <p:ph type="dt" sz="half" idx="10"/>
          </p:nvPr>
        </p:nvSpPr>
        <p:spPr/>
        <p:txBody>
          <a:bodyPr/>
          <a:lstStyle>
            <a:lvl1pPr>
              <a:defRPr/>
            </a:lvl1pPr>
          </a:lstStyle>
          <a:p>
            <a:pPr>
              <a:defRPr/>
            </a:pPr>
            <a:fld id="{8FA569AE-111E-4137-B8BF-F42854E1916E}" type="datetimeFigureOut">
              <a:rPr lang="es-CR"/>
              <a:pPr>
                <a:defRPr/>
              </a:pPr>
              <a:t>23/09/2013</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9EA5BD6D-4651-4AD2-B744-10ABEC9DFF58}" type="slidenum">
              <a:rPr lang="es-CR"/>
              <a:pPr>
                <a:defRPr/>
              </a:pPr>
              <a:t>‹Nº›</a:t>
            </a:fld>
            <a:endParaRPr lang="es-C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lvl1pPr>
              <a:defRPr/>
            </a:lvl1pPr>
          </a:lstStyle>
          <a:p>
            <a:pPr>
              <a:defRPr/>
            </a:pPr>
            <a:fld id="{B05372E8-2B61-415B-ADE7-0996D63B2695}" type="datetimeFigureOut">
              <a:rPr lang="es-CR"/>
              <a:pPr>
                <a:defRPr/>
              </a:pPr>
              <a:t>23/09/2013</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B6221BAE-8A09-4116-BC5E-7BC75E9F3482}" type="slidenum">
              <a:rPr lang="es-CR"/>
              <a:pPr>
                <a:defRPr/>
              </a:pPr>
              <a:t>‹Nº›</a:t>
            </a:fld>
            <a:endParaRPr lang="es-C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lvl1pPr>
              <a:defRPr/>
            </a:lvl1pPr>
          </a:lstStyle>
          <a:p>
            <a:pPr>
              <a:defRPr/>
            </a:pPr>
            <a:fld id="{AAE29782-FFB7-4812-BD71-8293B2393610}" type="datetimeFigureOut">
              <a:rPr lang="es-CR"/>
              <a:pPr>
                <a:defRPr/>
              </a:pPr>
              <a:t>23/09/2013</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F5691800-61DA-46F6-B543-A492D459C567}" type="slidenum">
              <a:rPr lang="es-CR"/>
              <a:pPr>
                <a:defRPr/>
              </a:pPr>
              <a:t>‹Nº›</a:t>
            </a:fld>
            <a:endParaRPr lang="es-C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lvl1pPr>
              <a:defRPr/>
            </a:lvl1pPr>
          </a:lstStyle>
          <a:p>
            <a:pPr>
              <a:defRPr/>
            </a:pPr>
            <a:fld id="{CBA54027-1812-4911-B121-53DF5E470A6D}" type="datetimeFigureOut">
              <a:rPr lang="es-CR"/>
              <a:pPr>
                <a:defRPr/>
              </a:pPr>
              <a:t>23/09/2013</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0EB1F10C-84C9-4E49-A719-E6CF043297E6}" type="slidenum">
              <a:rPr lang="es-CR"/>
              <a:pPr>
                <a:defRPr/>
              </a:pPr>
              <a:t>‹Nº›</a:t>
            </a:fld>
            <a:endParaRPr lang="es-C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FDEB2BAE-7D56-48FE-8121-9549FD6A5DED}" type="datetimeFigureOut">
              <a:rPr lang="es-CR"/>
              <a:pPr>
                <a:defRPr/>
              </a:pPr>
              <a:t>23/09/2013</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5703CA30-2FDB-4D0E-AD14-7D4C04F232B2}" type="slidenum">
              <a:rPr lang="es-CR"/>
              <a:pPr>
                <a:defRPr/>
              </a:pPr>
              <a:t>‹Nº›</a:t>
            </a:fld>
            <a:endParaRPr lang="es-C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3 Marcador de fecha"/>
          <p:cNvSpPr>
            <a:spLocks noGrp="1"/>
          </p:cNvSpPr>
          <p:nvPr>
            <p:ph type="dt" sz="half" idx="10"/>
          </p:nvPr>
        </p:nvSpPr>
        <p:spPr/>
        <p:txBody>
          <a:bodyPr/>
          <a:lstStyle>
            <a:lvl1pPr>
              <a:defRPr/>
            </a:lvl1pPr>
          </a:lstStyle>
          <a:p>
            <a:pPr>
              <a:defRPr/>
            </a:pPr>
            <a:fld id="{E5AA9F97-1CF0-44F8-BF40-D08EAB28E29F}" type="datetimeFigureOut">
              <a:rPr lang="es-CR"/>
              <a:pPr>
                <a:defRPr/>
              </a:pPr>
              <a:t>23/09/2013</a:t>
            </a:fld>
            <a:endParaRPr 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pPr>
              <a:defRPr/>
            </a:pPr>
            <a:fld id="{28948BFC-F9B2-4074-9A32-E6AFF23DB7B7}" type="slidenum">
              <a:rPr lang="es-CR"/>
              <a:pPr>
                <a:defRPr/>
              </a:pPr>
              <a:t>‹Nº›</a:t>
            </a:fld>
            <a:endParaRPr lang="es-C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7" name="3 Marcador de fecha"/>
          <p:cNvSpPr>
            <a:spLocks noGrp="1"/>
          </p:cNvSpPr>
          <p:nvPr>
            <p:ph type="dt" sz="half" idx="10"/>
          </p:nvPr>
        </p:nvSpPr>
        <p:spPr/>
        <p:txBody>
          <a:bodyPr/>
          <a:lstStyle>
            <a:lvl1pPr>
              <a:defRPr/>
            </a:lvl1pPr>
          </a:lstStyle>
          <a:p>
            <a:pPr>
              <a:defRPr/>
            </a:pPr>
            <a:fld id="{C259C9D8-0BD6-4FE0-98BF-E34CBEA6667B}" type="datetimeFigureOut">
              <a:rPr lang="es-CR"/>
              <a:pPr>
                <a:defRPr/>
              </a:pPr>
              <a:t>23/09/2013</a:t>
            </a:fld>
            <a:endParaRPr lang="es-CR"/>
          </a:p>
        </p:txBody>
      </p:sp>
      <p:sp>
        <p:nvSpPr>
          <p:cNvPr id="8" name="4 Marcador de pie de página"/>
          <p:cNvSpPr>
            <a:spLocks noGrp="1"/>
          </p:cNvSpPr>
          <p:nvPr>
            <p:ph type="ftr" sz="quarter" idx="11"/>
          </p:nvPr>
        </p:nvSpPr>
        <p:spPr/>
        <p:txBody>
          <a:bodyPr/>
          <a:lstStyle>
            <a:lvl1pPr>
              <a:defRPr/>
            </a:lvl1pPr>
          </a:lstStyle>
          <a:p>
            <a:pPr>
              <a:defRPr/>
            </a:pPr>
            <a:endParaRPr lang="es-CR"/>
          </a:p>
        </p:txBody>
      </p:sp>
      <p:sp>
        <p:nvSpPr>
          <p:cNvPr id="9" name="5 Marcador de número de diapositiva"/>
          <p:cNvSpPr>
            <a:spLocks noGrp="1"/>
          </p:cNvSpPr>
          <p:nvPr>
            <p:ph type="sldNum" sz="quarter" idx="12"/>
          </p:nvPr>
        </p:nvSpPr>
        <p:spPr/>
        <p:txBody>
          <a:bodyPr/>
          <a:lstStyle>
            <a:lvl1pPr>
              <a:defRPr/>
            </a:lvl1pPr>
          </a:lstStyle>
          <a:p>
            <a:pPr>
              <a:defRPr/>
            </a:pPr>
            <a:fld id="{FCF12124-BEAF-4643-8902-C47358A3B3C3}" type="slidenum">
              <a:rPr lang="es-CR"/>
              <a:pPr>
                <a:defRPr/>
              </a:pPr>
              <a:t>‹Nº›</a:t>
            </a:fld>
            <a:endParaRPr lang="es-C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3 Marcador de fecha"/>
          <p:cNvSpPr>
            <a:spLocks noGrp="1"/>
          </p:cNvSpPr>
          <p:nvPr>
            <p:ph type="dt" sz="half" idx="10"/>
          </p:nvPr>
        </p:nvSpPr>
        <p:spPr/>
        <p:txBody>
          <a:bodyPr/>
          <a:lstStyle>
            <a:lvl1pPr>
              <a:defRPr/>
            </a:lvl1pPr>
          </a:lstStyle>
          <a:p>
            <a:pPr>
              <a:defRPr/>
            </a:pPr>
            <a:fld id="{AB1591FA-5F00-4C5E-B857-292D89E5A406}" type="datetimeFigureOut">
              <a:rPr lang="es-CR"/>
              <a:pPr>
                <a:defRPr/>
              </a:pPr>
              <a:t>23/09/2013</a:t>
            </a:fld>
            <a:endParaRPr lang="es-CR"/>
          </a:p>
        </p:txBody>
      </p:sp>
      <p:sp>
        <p:nvSpPr>
          <p:cNvPr id="4" name="4 Marcador de pie de página"/>
          <p:cNvSpPr>
            <a:spLocks noGrp="1"/>
          </p:cNvSpPr>
          <p:nvPr>
            <p:ph type="ftr" sz="quarter" idx="11"/>
          </p:nvPr>
        </p:nvSpPr>
        <p:spPr/>
        <p:txBody>
          <a:bodyPr/>
          <a:lstStyle>
            <a:lvl1pPr>
              <a:defRPr/>
            </a:lvl1pPr>
          </a:lstStyle>
          <a:p>
            <a:pPr>
              <a:defRPr/>
            </a:pPr>
            <a:endParaRPr lang="es-CR"/>
          </a:p>
        </p:txBody>
      </p:sp>
      <p:sp>
        <p:nvSpPr>
          <p:cNvPr id="5" name="5 Marcador de número de diapositiva"/>
          <p:cNvSpPr>
            <a:spLocks noGrp="1"/>
          </p:cNvSpPr>
          <p:nvPr>
            <p:ph type="sldNum" sz="quarter" idx="12"/>
          </p:nvPr>
        </p:nvSpPr>
        <p:spPr/>
        <p:txBody>
          <a:bodyPr/>
          <a:lstStyle>
            <a:lvl1pPr>
              <a:defRPr/>
            </a:lvl1pPr>
          </a:lstStyle>
          <a:p>
            <a:pPr>
              <a:defRPr/>
            </a:pPr>
            <a:fld id="{EA7D9CF4-8C43-456F-9E14-01B81C83015F}" type="slidenum">
              <a:rPr lang="es-CR"/>
              <a:pPr>
                <a:defRPr/>
              </a:pPr>
              <a:t>‹Nº›</a:t>
            </a:fld>
            <a:endParaRPr lang="es-C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707085B9-27E4-4E78-869E-0D252FACEE21}" type="datetimeFigureOut">
              <a:rPr lang="es-CR"/>
              <a:pPr>
                <a:defRPr/>
              </a:pPr>
              <a:t>23/09/2013</a:t>
            </a:fld>
            <a:endParaRPr lang="es-CR"/>
          </a:p>
        </p:txBody>
      </p:sp>
      <p:sp>
        <p:nvSpPr>
          <p:cNvPr id="3" name="4 Marcador de pie de página"/>
          <p:cNvSpPr>
            <a:spLocks noGrp="1"/>
          </p:cNvSpPr>
          <p:nvPr>
            <p:ph type="ftr" sz="quarter" idx="11"/>
          </p:nvPr>
        </p:nvSpPr>
        <p:spPr/>
        <p:txBody>
          <a:bodyPr/>
          <a:lstStyle>
            <a:lvl1pPr>
              <a:defRPr/>
            </a:lvl1pPr>
          </a:lstStyle>
          <a:p>
            <a:pPr>
              <a:defRPr/>
            </a:pPr>
            <a:endParaRPr lang="es-CR"/>
          </a:p>
        </p:txBody>
      </p:sp>
      <p:sp>
        <p:nvSpPr>
          <p:cNvPr id="4" name="5 Marcador de número de diapositiva"/>
          <p:cNvSpPr>
            <a:spLocks noGrp="1"/>
          </p:cNvSpPr>
          <p:nvPr>
            <p:ph type="sldNum" sz="quarter" idx="12"/>
          </p:nvPr>
        </p:nvSpPr>
        <p:spPr/>
        <p:txBody>
          <a:bodyPr/>
          <a:lstStyle>
            <a:lvl1pPr>
              <a:defRPr/>
            </a:lvl1pPr>
          </a:lstStyle>
          <a:p>
            <a:pPr>
              <a:defRPr/>
            </a:pPr>
            <a:fld id="{C0883A14-CB90-4C80-896E-17A2AD213B5A}" type="slidenum">
              <a:rPr lang="es-CR"/>
              <a:pPr>
                <a:defRPr/>
              </a:pPr>
              <a:t>‹Nº›</a:t>
            </a:fld>
            <a:endParaRPr lang="es-C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A96ECD3B-4334-41B1-A0E1-25E0FF24337C}" type="datetimeFigureOut">
              <a:rPr lang="es-CR"/>
              <a:pPr>
                <a:defRPr/>
              </a:pPr>
              <a:t>23/09/2013</a:t>
            </a:fld>
            <a:endParaRPr 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pPr>
              <a:defRPr/>
            </a:pPr>
            <a:fld id="{4965B681-3444-4747-AC49-64F87595A264}" type="slidenum">
              <a:rPr lang="es-CR"/>
              <a:pPr>
                <a:defRPr/>
              </a:pPr>
              <a:t>‹Nº›</a:t>
            </a:fld>
            <a:endParaRPr lang="es-C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R"/>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R"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D95C78AA-01BE-4DD7-9CCA-9D4C2F941235}" type="datetimeFigureOut">
              <a:rPr lang="es-CR"/>
              <a:pPr>
                <a:defRPr/>
              </a:pPr>
              <a:t>23/09/2013</a:t>
            </a:fld>
            <a:endParaRPr 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pPr>
              <a:defRPr/>
            </a:pPr>
            <a:fld id="{64AB1EAB-613E-4490-BCAF-A689EEB2AB6E}" type="slidenum">
              <a:rPr lang="es-CR"/>
              <a:pPr>
                <a:defRPr/>
              </a:pPr>
              <a:t>‹Nº›</a:t>
            </a:fld>
            <a:endParaRPr lang="es-C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lum/>
          </a:blip>
          <a:srcRect/>
          <a:stretch>
            <a:fillRect t="-3000" b="-3000"/>
          </a:stretch>
        </a:blip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s-CR" smtClean="0"/>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smtClean="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F81BB70-C31A-4DA2-ADF1-D7AAAFA7C225}" type="datetimeFigureOut">
              <a:rPr lang="es-CR"/>
              <a:pPr>
                <a:defRPr/>
              </a:pPr>
              <a:t>23/09/2013</a:t>
            </a:fld>
            <a:endParaRPr lang="es-C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s-C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BB6C785C-C28A-47DA-870B-F3D4CB97CA56}" type="slidenum">
              <a:rPr lang="es-CR"/>
              <a:pPr>
                <a:defRPr/>
              </a:pPr>
              <a:t>‹Nº›</a:t>
            </a:fld>
            <a:endParaRPr lang="es-C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co.cr/url?sa=i&amp;rct=j&amp;q=&amp;esrc=s&amp;frm=1&amp;source=images&amp;cd=&amp;cad=rja&amp;docid=l7FdJDE0as2QbM&amp;tbnid=br1DGVEsOa5EJM:&amp;ved=0CAUQjRw&amp;url=http://www.fisicanet.com.ar/nove/ilusiones/ilusion_optica10.php&amp;ei=nfooUuP3A4-r4AOA_YC4AQ&amp;bvm=bv.51773540,d.dmg&amp;psig=AFQjCNEPbjfPiGnJwGs_5s8wJPXJq_4Wvw&amp;ust=1378503703140563"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txBox="1">
            <a:spLocks noGrp="1" noChangeArrowheads="1"/>
          </p:cNvSpPr>
          <p:nvPr/>
        </p:nvSpPr>
        <p:spPr bwMode="auto">
          <a:xfrm>
            <a:off x="7086600" y="6248400"/>
            <a:ext cx="1524000" cy="457200"/>
          </a:xfrm>
          <a:prstGeom prst="rect">
            <a:avLst/>
          </a:prstGeom>
          <a:noFill/>
          <a:ln w="9525">
            <a:noFill/>
            <a:miter lim="800000"/>
            <a:headEnd/>
            <a:tailEnd/>
          </a:ln>
        </p:spPr>
        <p:txBody>
          <a:bodyPr/>
          <a:lstStyle/>
          <a:p>
            <a:pPr algn="r"/>
            <a:endParaRPr lang="en-US" sz="1000" dirty="0"/>
          </a:p>
        </p:txBody>
      </p:sp>
      <p:sp>
        <p:nvSpPr>
          <p:cNvPr id="2052" name="Rectangle 2"/>
          <p:cNvSpPr>
            <a:spLocks noGrp="1" noChangeArrowheads="1"/>
          </p:cNvSpPr>
          <p:nvPr>
            <p:ph type="ctrTitle" idx="4294967295"/>
          </p:nvPr>
        </p:nvSpPr>
        <p:spPr>
          <a:xfrm>
            <a:off x="611188" y="2540496"/>
            <a:ext cx="7696200" cy="1752600"/>
          </a:xfrm>
        </p:spPr>
        <p:txBody>
          <a:bodyPr/>
          <a:lstStyle/>
          <a:p>
            <a:pPr eaLnBrk="1" hangingPunct="1"/>
            <a:r>
              <a:rPr lang="es-CR" sz="4800" smtClean="0">
                <a:ea typeface="ＭＳ Ｐゴシック" pitchFamily="34" charset="-128"/>
              </a:rPr>
              <a:t>Curso Preparación para el Examen de Grado </a:t>
            </a:r>
            <a:br>
              <a:rPr lang="es-CR" sz="4800" smtClean="0">
                <a:ea typeface="ＭＳ Ｐゴシック" pitchFamily="34" charset="-128"/>
              </a:rPr>
            </a:br>
            <a:r>
              <a:rPr lang="es-CR" sz="4800" smtClean="0"/>
              <a:t/>
            </a:r>
            <a:br>
              <a:rPr lang="es-CR" sz="4800" smtClean="0"/>
            </a:br>
            <a:r>
              <a:rPr lang="es-CR" sz="4800" smtClean="0"/>
              <a:t>Gestión de las Comunicaciones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6" descr="http://www.fisicanet.com.ar/nove/ilusiones/ap1/ilusion_optica10.jpg">
            <a:hlinkClick r:id="rId2"/>
          </p:cNvPr>
          <p:cNvPicPr>
            <a:picLocks noChangeAspect="1" noChangeArrowheads="1"/>
          </p:cNvPicPr>
          <p:nvPr/>
        </p:nvPicPr>
        <p:blipFill>
          <a:blip r:embed="rId3" cstate="print"/>
          <a:srcRect/>
          <a:stretch>
            <a:fillRect/>
          </a:stretch>
        </p:blipFill>
        <p:spPr bwMode="auto">
          <a:xfrm>
            <a:off x="3419872" y="1268760"/>
            <a:ext cx="3888432" cy="5039614"/>
          </a:xfrm>
          <a:prstGeom prst="rect">
            <a:avLst/>
          </a:prstGeom>
          <a:noFill/>
        </p:spPr>
      </p:pic>
      <p:sp>
        <p:nvSpPr>
          <p:cNvPr id="7" name="1 Título"/>
          <p:cNvSpPr>
            <a:spLocks noGrp="1"/>
          </p:cNvSpPr>
          <p:nvPr>
            <p:ph type="title"/>
          </p:nvPr>
        </p:nvSpPr>
        <p:spPr>
          <a:xfrm>
            <a:off x="179512" y="1268760"/>
            <a:ext cx="2520280" cy="2448272"/>
          </a:xfrm>
        </p:spPr>
        <p:txBody>
          <a:bodyPr/>
          <a:lstStyle/>
          <a:p>
            <a:r>
              <a:rPr lang="es-CR" sz="3200" dirty="0" smtClean="0"/>
              <a:t>Ruidos o bloqueadores de la información</a:t>
            </a:r>
            <a:endParaRPr lang="es-CR" sz="3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idx="4294967295"/>
          </p:nvPr>
        </p:nvSpPr>
        <p:spPr>
          <a:xfrm>
            <a:off x="395288" y="1341438"/>
            <a:ext cx="8229600" cy="1143000"/>
          </a:xfrm>
        </p:spPr>
        <p:txBody>
          <a:bodyPr/>
          <a:lstStyle/>
          <a:p>
            <a:pPr eaLnBrk="1" hangingPunct="1"/>
            <a:r>
              <a:rPr lang="en-US" smtClean="0"/>
              <a:t>Ruido</a:t>
            </a:r>
          </a:p>
        </p:txBody>
      </p:sp>
      <p:sp>
        <p:nvSpPr>
          <p:cNvPr id="18435" name="Content Placeholder 2"/>
          <p:cNvSpPr>
            <a:spLocks noGrp="1"/>
          </p:cNvSpPr>
          <p:nvPr>
            <p:ph idx="4294967295"/>
          </p:nvPr>
        </p:nvSpPr>
        <p:spPr>
          <a:xfrm>
            <a:off x="395288" y="2420938"/>
            <a:ext cx="8229600" cy="3340100"/>
          </a:xfrm>
        </p:spPr>
        <p:txBody>
          <a:bodyPr/>
          <a:lstStyle/>
          <a:p>
            <a:pPr algn="just" eaLnBrk="1" hangingPunct="1"/>
            <a:r>
              <a:rPr lang="es-ES" smtClean="0"/>
              <a:t>El ruido en las comunicaciones es una barrera para comunicarse comunicación que puede debilitar, bloquear, distorsionar, cambiar, interferir o destruir el mensaje que se está tratando de transmitir.</a:t>
            </a:r>
            <a:endParaRPr lang="en-US" smtClean="0"/>
          </a:p>
        </p:txBody>
      </p:sp>
      <p:sp>
        <p:nvSpPr>
          <p:cNvPr id="18437"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idx="4294967295"/>
          </p:nvPr>
        </p:nvSpPr>
        <p:spPr>
          <a:xfrm>
            <a:off x="395288" y="1341438"/>
            <a:ext cx="8229600" cy="1143000"/>
          </a:xfrm>
        </p:spPr>
        <p:txBody>
          <a:bodyPr/>
          <a:lstStyle/>
          <a:p>
            <a:pPr eaLnBrk="1" hangingPunct="1"/>
            <a:r>
              <a:rPr lang="en-US" sz="4000" smtClean="0"/>
              <a:t>Bloqueadores de las Comunicaciones</a:t>
            </a:r>
          </a:p>
        </p:txBody>
      </p:sp>
      <p:sp>
        <p:nvSpPr>
          <p:cNvPr id="29699" name="Content Placeholder 2"/>
          <p:cNvSpPr>
            <a:spLocks noGrp="1"/>
          </p:cNvSpPr>
          <p:nvPr>
            <p:ph idx="4294967295"/>
          </p:nvPr>
        </p:nvSpPr>
        <p:spPr>
          <a:xfrm>
            <a:off x="395288" y="3068638"/>
            <a:ext cx="8229600" cy="2836862"/>
          </a:xfrm>
        </p:spPr>
        <p:txBody>
          <a:bodyPr/>
          <a:lstStyle/>
          <a:p>
            <a:pPr algn="just" eaLnBrk="1" hangingPunct="1">
              <a:lnSpc>
                <a:spcPct val="90000"/>
              </a:lnSpc>
            </a:pPr>
            <a:r>
              <a:rPr lang="es-ES" sz="2800" smtClean="0"/>
              <a:t>Los bloqueadores de comunicación son frases o preguntas que pueden causar mala comunicación o dificultan la comunicación efectiva, como resultado del idioma utilizado, expresiones coloquiales, tonos, expresiones idiomáticas, etc.</a:t>
            </a:r>
            <a:endParaRPr lang="en-US" sz="3000" smtClean="0"/>
          </a:p>
        </p:txBody>
      </p:sp>
      <p:sp>
        <p:nvSpPr>
          <p:cNvPr id="29701"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066726"/>
            <a:ext cx="8229600" cy="706090"/>
          </a:xfrm>
        </p:spPr>
        <p:txBody>
          <a:bodyPr/>
          <a:lstStyle/>
          <a:p>
            <a:r>
              <a:rPr lang="es-CR" sz="3600" dirty="0" smtClean="0"/>
              <a:t>Ruidos o bloqueadores de la información</a:t>
            </a:r>
            <a:endParaRPr lang="es-CR" sz="3600" dirty="0"/>
          </a:p>
        </p:txBody>
      </p:sp>
      <p:sp>
        <p:nvSpPr>
          <p:cNvPr id="3" name="2 Marcador de contenido"/>
          <p:cNvSpPr>
            <a:spLocks noGrp="1"/>
          </p:cNvSpPr>
          <p:nvPr>
            <p:ph idx="1"/>
          </p:nvPr>
        </p:nvSpPr>
        <p:spPr>
          <a:xfrm>
            <a:off x="457200" y="1844824"/>
            <a:ext cx="8229600" cy="4608512"/>
          </a:xfrm>
        </p:spPr>
        <p:txBody>
          <a:bodyPr/>
          <a:lstStyle/>
          <a:p>
            <a:pPr algn="just"/>
            <a:r>
              <a:rPr lang="es-CR" sz="2800" dirty="0" smtClean="0"/>
              <a:t>El mensaje original puede sufrir cambios o fallas de interpretación debido a los ruidos:</a:t>
            </a:r>
          </a:p>
          <a:p>
            <a:pPr lvl="1" algn="just"/>
            <a:r>
              <a:rPr lang="es-CR" sz="2400" dirty="0" smtClean="0"/>
              <a:t>Contexto </a:t>
            </a:r>
          </a:p>
          <a:p>
            <a:pPr lvl="1" algn="just"/>
            <a:r>
              <a:rPr lang="es-CR" sz="2400" dirty="0" smtClean="0"/>
              <a:t>Mala codificación </a:t>
            </a:r>
          </a:p>
          <a:p>
            <a:pPr lvl="1" algn="just"/>
            <a:r>
              <a:rPr lang="es-CR" sz="2400" dirty="0" smtClean="0"/>
              <a:t>Hostilidad</a:t>
            </a:r>
          </a:p>
          <a:p>
            <a:pPr lvl="1" algn="just"/>
            <a:r>
              <a:rPr lang="es-CR" sz="2400" dirty="0" smtClean="0"/>
              <a:t>Lenguajes</a:t>
            </a:r>
          </a:p>
          <a:p>
            <a:pPr lvl="1" algn="just"/>
            <a:r>
              <a:rPr lang="es-CR" sz="2400" dirty="0" smtClean="0"/>
              <a:t>Cultura</a:t>
            </a:r>
          </a:p>
          <a:p>
            <a:pPr lvl="1" algn="just"/>
            <a:r>
              <a:rPr lang="es-CR" sz="2400" dirty="0" smtClean="0"/>
              <a:t>Experiencias </a:t>
            </a:r>
          </a:p>
          <a:p>
            <a:pPr lvl="1" algn="just"/>
            <a:r>
              <a:rPr lang="es-CR" sz="2400" dirty="0" smtClean="0"/>
              <a:t>Nivel de educación</a:t>
            </a:r>
          </a:p>
          <a:p>
            <a:pPr lvl="1" algn="just"/>
            <a:r>
              <a:rPr lang="es-CR" sz="2400" dirty="0" smtClean="0"/>
              <a:t>Distancias entre miembros, etc. </a:t>
            </a:r>
            <a:endParaRPr lang="es-CR" dirty="0"/>
          </a:p>
        </p:txBody>
      </p:sp>
      <p:pic>
        <p:nvPicPr>
          <p:cNvPr id="77826" name="Picture 2"/>
          <p:cNvPicPr>
            <a:picLocks noChangeAspect="1" noChangeArrowheads="1"/>
          </p:cNvPicPr>
          <p:nvPr/>
        </p:nvPicPr>
        <p:blipFill>
          <a:blip r:embed="rId2" cstate="print"/>
          <a:srcRect/>
          <a:stretch>
            <a:fillRect/>
          </a:stretch>
        </p:blipFill>
        <p:spPr bwMode="auto">
          <a:xfrm>
            <a:off x="3851920" y="2924944"/>
            <a:ext cx="5219271" cy="2448272"/>
          </a:xfrm>
          <a:prstGeom prst="rect">
            <a:avLst/>
          </a:prstGeom>
          <a:noFill/>
          <a:ln w="9525">
            <a:noFill/>
            <a:miter lim="800000"/>
            <a:headEnd/>
            <a:tailEnd/>
          </a:ln>
        </p:spPr>
      </p:pic>
      <p:sp>
        <p:nvSpPr>
          <p:cNvPr id="5" name="7 Rectángulo"/>
          <p:cNvSpPr/>
          <p:nvPr/>
        </p:nvSpPr>
        <p:spPr>
          <a:xfrm>
            <a:off x="7524328" y="6309320"/>
            <a:ext cx="1439863" cy="338137"/>
          </a:xfrm>
          <a:prstGeom prst="rect">
            <a:avLst/>
          </a:prstGeom>
        </p:spPr>
        <p:txBody>
          <a:bodyPr>
            <a:spAutoFit/>
          </a:bodyPr>
          <a:lstStyle>
            <a:defPPr>
              <a:defRPr lang="es-CR"/>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pPr algn="just">
              <a:defRPr/>
            </a:pPr>
            <a:r>
              <a:rPr lang="es-CR" sz="1600" b="1" dirty="0">
                <a:latin typeface="+mj-lt"/>
                <a:ea typeface="+mj-ea"/>
                <a:cs typeface="+mj-cs"/>
              </a:rPr>
              <a:t>Lledó, 2013)</a:t>
            </a:r>
            <a:endParaRPr lang="es-CR" sz="2800" b="1" dirty="0">
              <a:latin typeface="+mj-lt"/>
              <a:ea typeface="+mj-ea"/>
              <a:cs typeface="+mj-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395536" y="1124744"/>
            <a:ext cx="8229600" cy="634082"/>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CR" sz="4000" b="0" i="0" u="none" strike="noStrike" kern="1200" cap="none" spc="0" normalizeH="0" baseline="0" noProof="0" dirty="0" smtClean="0">
                <a:ln>
                  <a:noFill/>
                </a:ln>
                <a:solidFill>
                  <a:schemeClr val="tx1"/>
                </a:solidFill>
                <a:effectLst/>
                <a:uLnTx/>
                <a:uFillTx/>
                <a:latin typeface="+mj-lt"/>
                <a:ea typeface="+mj-ea"/>
                <a:cs typeface="+mj-cs"/>
              </a:rPr>
              <a:t>Planificar las comunicaciones</a:t>
            </a:r>
            <a:endParaRPr kumimoji="0" lang="es-CR" sz="40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2 Marcador de contenido"/>
          <p:cNvSpPr txBox="1">
            <a:spLocks/>
          </p:cNvSpPr>
          <p:nvPr/>
        </p:nvSpPr>
        <p:spPr>
          <a:xfrm>
            <a:off x="457200" y="1844824"/>
            <a:ext cx="8229600" cy="4281339"/>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es-CR" sz="3200" b="0" i="0" u="none" strike="noStrike" kern="1200" cap="none" spc="0" normalizeH="0" baseline="0" noProof="0" dirty="0" smtClean="0">
                <a:ln>
                  <a:noFill/>
                </a:ln>
                <a:solidFill>
                  <a:schemeClr val="tx1"/>
                </a:solidFill>
                <a:effectLst/>
                <a:uLnTx/>
                <a:uFillTx/>
                <a:latin typeface="+mn-lt"/>
                <a:ea typeface="+mn-ea"/>
                <a:cs typeface="+mn-cs"/>
              </a:rPr>
              <a:t>Herramientas:</a:t>
            </a:r>
          </a:p>
          <a:p>
            <a:pPr marL="800100" lvl="1" indent="-342900" eaLnBrk="0" hangingPunct="0">
              <a:spcBef>
                <a:spcPct val="20000"/>
              </a:spcBef>
              <a:buFont typeface="Arial" charset="0"/>
              <a:buChar char="•"/>
            </a:pPr>
            <a:r>
              <a:rPr lang="es-CR" sz="2800" b="1" dirty="0" smtClean="0">
                <a:latin typeface="+mn-lt"/>
                <a:cs typeface="+mn-cs"/>
              </a:rPr>
              <a:t>Métodos de comunicaciones </a:t>
            </a:r>
          </a:p>
          <a:p>
            <a:pPr marL="1257300" lvl="2" indent="-342900" eaLnBrk="0" hangingPunct="0">
              <a:spcBef>
                <a:spcPct val="20000"/>
              </a:spcBef>
              <a:buFont typeface="Arial" charset="0"/>
              <a:buChar char="•"/>
            </a:pPr>
            <a:r>
              <a:rPr lang="es-CR" sz="2800" dirty="0" smtClean="0">
                <a:latin typeface="+mn-lt"/>
                <a:cs typeface="+mn-cs"/>
              </a:rPr>
              <a:t>Alternativas para compartir información: </a:t>
            </a:r>
          </a:p>
          <a:p>
            <a:pPr marL="1714500" lvl="3" indent="-342900" eaLnBrk="0" hangingPunct="0">
              <a:spcBef>
                <a:spcPct val="20000"/>
              </a:spcBef>
              <a:buFont typeface="Arial" charset="0"/>
              <a:buChar char="•"/>
            </a:pPr>
            <a:r>
              <a:rPr lang="es-CR" sz="2800" dirty="0" smtClean="0">
                <a:latin typeface="+mn-lt"/>
                <a:cs typeface="+mn-cs"/>
              </a:rPr>
              <a:t>Interactiva o </a:t>
            </a:r>
            <a:r>
              <a:rPr lang="es-CR" sz="2800" dirty="0" err="1" smtClean="0">
                <a:latin typeface="+mn-lt"/>
                <a:cs typeface="+mn-cs"/>
              </a:rPr>
              <a:t>bi</a:t>
            </a:r>
            <a:r>
              <a:rPr lang="es-CR" sz="2800" dirty="0" smtClean="0">
                <a:latin typeface="+mn-lt"/>
                <a:cs typeface="+mn-cs"/>
              </a:rPr>
              <a:t>-direccional</a:t>
            </a:r>
          </a:p>
          <a:p>
            <a:pPr marL="1714500" lvl="3" indent="-342900" eaLnBrk="0" hangingPunct="0">
              <a:spcBef>
                <a:spcPct val="20000"/>
              </a:spcBef>
              <a:buFont typeface="Arial" charset="0"/>
              <a:buChar char="•"/>
            </a:pPr>
            <a:r>
              <a:rPr lang="es-CR" sz="2800" dirty="0" smtClean="0">
                <a:latin typeface="+mn-lt"/>
                <a:cs typeface="+mn-cs"/>
              </a:rPr>
              <a:t>Email (</a:t>
            </a:r>
            <a:r>
              <a:rPr lang="es-CR" sz="2800" dirty="0" err="1" smtClean="0">
                <a:latin typeface="+mn-lt"/>
                <a:cs typeface="+mn-cs"/>
              </a:rPr>
              <a:t>push</a:t>
            </a:r>
            <a:r>
              <a:rPr lang="es-CR" sz="2800" dirty="0" smtClean="0">
                <a:latin typeface="+mn-lt"/>
                <a:cs typeface="+mn-cs"/>
              </a:rPr>
              <a:t>)</a:t>
            </a:r>
          </a:p>
          <a:p>
            <a:pPr marL="1714500" lvl="3" indent="-342900" eaLnBrk="0" hangingPunct="0">
              <a:spcBef>
                <a:spcPct val="20000"/>
              </a:spcBef>
              <a:buFont typeface="Arial" charset="0"/>
              <a:buChar char="•"/>
            </a:pPr>
            <a:r>
              <a:rPr lang="es-CR" sz="2800" dirty="0" smtClean="0">
                <a:latin typeface="+mn-lt"/>
                <a:cs typeface="+mn-cs"/>
              </a:rPr>
              <a:t>Una intranet (</a:t>
            </a:r>
            <a:r>
              <a:rPr lang="es-CR" sz="2800" dirty="0" err="1" smtClean="0">
                <a:latin typeface="+mn-lt"/>
                <a:cs typeface="+mn-cs"/>
              </a:rPr>
              <a:t>pull</a:t>
            </a:r>
            <a:r>
              <a:rPr lang="es-CR" sz="2800" dirty="0" smtClean="0">
                <a:latin typeface="+mn-lt"/>
                <a:cs typeface="+mn-cs"/>
              </a:rPr>
              <a:t>), etc.</a:t>
            </a:r>
            <a:endParaRPr kumimoji="0" lang="es-CR" sz="28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idx="4294967295"/>
          </p:nvPr>
        </p:nvSpPr>
        <p:spPr>
          <a:xfrm>
            <a:off x="611188" y="1341438"/>
            <a:ext cx="6769100" cy="1143000"/>
          </a:xfrm>
        </p:spPr>
        <p:txBody>
          <a:bodyPr/>
          <a:lstStyle/>
          <a:p>
            <a:pPr eaLnBrk="1" hangingPunct="1"/>
            <a:r>
              <a:rPr lang="en-US" sz="4000" smtClean="0"/>
              <a:t>Comunicación Interactiva</a:t>
            </a:r>
            <a:endParaRPr lang="en-US" smtClean="0"/>
          </a:p>
        </p:txBody>
      </p:sp>
      <p:sp>
        <p:nvSpPr>
          <p:cNvPr id="24579" name="Content Placeholder 2"/>
          <p:cNvSpPr>
            <a:spLocks noGrp="1"/>
          </p:cNvSpPr>
          <p:nvPr>
            <p:ph idx="4294967295"/>
          </p:nvPr>
        </p:nvSpPr>
        <p:spPr>
          <a:xfrm>
            <a:off x="395288" y="2852738"/>
            <a:ext cx="8229600" cy="2332037"/>
          </a:xfrm>
        </p:spPr>
        <p:txBody>
          <a:bodyPr/>
          <a:lstStyle/>
          <a:p>
            <a:pPr algn="just" eaLnBrk="1" hangingPunct="1">
              <a:lnSpc>
                <a:spcPct val="90000"/>
              </a:lnSpc>
            </a:pPr>
            <a:r>
              <a:rPr lang="es-ES" sz="2800" smtClean="0"/>
              <a:t>La comunicación interactiva es el método de comunicación recíproca que puede implicar a dos o más personas. Una persona proporciona información, otros la reciben y luego responden a la información.</a:t>
            </a:r>
            <a:endParaRPr lang="es-CR" sz="2800" smtClean="0"/>
          </a:p>
          <a:p>
            <a:pPr eaLnBrk="1" hangingPunct="1">
              <a:lnSpc>
                <a:spcPct val="90000"/>
              </a:lnSpc>
            </a:pPr>
            <a:endParaRPr lang="en-US" sz="3000" smtClean="0"/>
          </a:p>
        </p:txBody>
      </p:sp>
      <p:sp>
        <p:nvSpPr>
          <p:cNvPr id="24581"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idx="4294967295"/>
          </p:nvPr>
        </p:nvSpPr>
        <p:spPr>
          <a:xfrm>
            <a:off x="395288" y="1773238"/>
            <a:ext cx="8229600" cy="1143000"/>
          </a:xfrm>
        </p:spPr>
        <p:txBody>
          <a:bodyPr/>
          <a:lstStyle/>
          <a:p>
            <a:pPr eaLnBrk="1" hangingPunct="1"/>
            <a:r>
              <a:rPr lang="en-US" sz="4000" smtClean="0"/>
              <a:t>Distribución de la Información</a:t>
            </a:r>
          </a:p>
        </p:txBody>
      </p:sp>
      <p:sp>
        <p:nvSpPr>
          <p:cNvPr id="9219" name="Content Placeholder 2"/>
          <p:cNvSpPr>
            <a:spLocks noGrp="1"/>
          </p:cNvSpPr>
          <p:nvPr>
            <p:ph idx="4294967295"/>
          </p:nvPr>
        </p:nvSpPr>
        <p:spPr>
          <a:xfrm>
            <a:off x="395288" y="3213100"/>
            <a:ext cx="8229600" cy="2620963"/>
          </a:xfrm>
        </p:spPr>
        <p:txBody>
          <a:bodyPr/>
          <a:lstStyle/>
          <a:p>
            <a:pPr algn="just" eaLnBrk="1" hangingPunct="1"/>
            <a:r>
              <a:rPr lang="es-ES" smtClean="0"/>
              <a:t>El concepto de la distribución de la información se refiere a determinar quiénes necesita qué información y planear cómo obtener esa información para ellos.</a:t>
            </a:r>
            <a:endParaRPr lang="en-US" smtClean="0"/>
          </a:p>
        </p:txBody>
      </p:sp>
      <p:sp>
        <p:nvSpPr>
          <p:cNvPr id="9221"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idx="4294967295"/>
          </p:nvPr>
        </p:nvSpPr>
        <p:spPr>
          <a:xfrm>
            <a:off x="533400" y="1268413"/>
            <a:ext cx="8229600" cy="1143000"/>
          </a:xfrm>
        </p:spPr>
        <p:txBody>
          <a:bodyPr/>
          <a:lstStyle/>
          <a:p>
            <a:pPr eaLnBrk="1" hangingPunct="1"/>
            <a:r>
              <a:rPr lang="en-US" sz="4000" smtClean="0"/>
              <a:t>Comunicación Tipo “Push” (Empujar)</a:t>
            </a:r>
          </a:p>
        </p:txBody>
      </p:sp>
      <p:sp>
        <p:nvSpPr>
          <p:cNvPr id="25603" name="Content Placeholder 2"/>
          <p:cNvSpPr>
            <a:spLocks noGrp="1"/>
          </p:cNvSpPr>
          <p:nvPr>
            <p:ph idx="4294967295"/>
          </p:nvPr>
        </p:nvSpPr>
        <p:spPr>
          <a:xfrm>
            <a:off x="323850" y="1557338"/>
            <a:ext cx="8229600" cy="4525962"/>
          </a:xfrm>
        </p:spPr>
        <p:txBody>
          <a:bodyPr/>
          <a:lstStyle/>
          <a:p>
            <a:pPr algn="just" eaLnBrk="1" hangingPunct="1">
              <a:buFont typeface="Arial" charset="0"/>
              <a:buNone/>
            </a:pPr>
            <a:endParaRPr lang="es-ES" sz="2800" smtClean="0"/>
          </a:p>
          <a:p>
            <a:pPr algn="just" eaLnBrk="1" hangingPunct="1">
              <a:buFont typeface="Arial" charset="0"/>
              <a:buNone/>
            </a:pPr>
            <a:endParaRPr lang="es-ES" sz="2800" smtClean="0"/>
          </a:p>
          <a:p>
            <a:pPr algn="just" eaLnBrk="1" hangingPunct="1"/>
            <a:r>
              <a:rPr lang="es-ES" sz="2800" smtClean="0"/>
              <a:t>La comunicación tipo “push” es un método de comunicación que implica un flujo unidireccional de la información. El emisor proporciona la información a las personas que la necesitan, pero no espera retroalimentación de la misma.</a:t>
            </a:r>
          </a:p>
          <a:p>
            <a:pPr algn="just" eaLnBrk="1" hangingPunct="1">
              <a:buFont typeface="Arial" charset="0"/>
              <a:buNone/>
            </a:pPr>
            <a:endParaRPr lang="es-CR" sz="2800" smtClean="0"/>
          </a:p>
          <a:p>
            <a:pPr eaLnBrk="1" hangingPunct="1">
              <a:buFont typeface="Arial" charset="0"/>
              <a:buNone/>
            </a:pPr>
            <a:r>
              <a:rPr lang="es-ES" sz="2800" smtClean="0"/>
              <a:t/>
            </a:r>
            <a:br>
              <a:rPr lang="es-ES" sz="2800" smtClean="0"/>
            </a:br>
            <a:endParaRPr lang="en-US" sz="3000" smtClean="0"/>
          </a:p>
        </p:txBody>
      </p:sp>
      <p:sp>
        <p:nvSpPr>
          <p:cNvPr id="25605"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idx="4294967295"/>
          </p:nvPr>
        </p:nvSpPr>
        <p:spPr>
          <a:xfrm>
            <a:off x="395288" y="1412875"/>
            <a:ext cx="8229600" cy="1143000"/>
          </a:xfrm>
        </p:spPr>
        <p:txBody>
          <a:bodyPr/>
          <a:lstStyle/>
          <a:p>
            <a:pPr eaLnBrk="1" hangingPunct="1"/>
            <a:r>
              <a:rPr lang="en-US" smtClean="0"/>
              <a:t>Comunicación Tipo “Pull” (Halar)</a:t>
            </a:r>
          </a:p>
        </p:txBody>
      </p:sp>
      <p:sp>
        <p:nvSpPr>
          <p:cNvPr id="26627" name="Content Placeholder 2"/>
          <p:cNvSpPr>
            <a:spLocks noGrp="1"/>
          </p:cNvSpPr>
          <p:nvPr>
            <p:ph idx="4294967295"/>
          </p:nvPr>
        </p:nvSpPr>
        <p:spPr>
          <a:xfrm>
            <a:off x="323850" y="2852738"/>
            <a:ext cx="8229600" cy="2909887"/>
          </a:xfrm>
        </p:spPr>
        <p:txBody>
          <a:bodyPr/>
          <a:lstStyle/>
          <a:p>
            <a:pPr algn="just" eaLnBrk="1" hangingPunct="1">
              <a:lnSpc>
                <a:spcPct val="90000"/>
              </a:lnSpc>
            </a:pPr>
            <a:r>
              <a:rPr lang="es-ES" sz="2800" smtClean="0"/>
              <a:t>Comunicación tipo “pull” es un método utilizado para distribuir documentos de gran tamaño o enviar información a muchas personas, donde el director del proyecto coloca la información en una ubicación central y los destinatarios son los responsables de la recuperación de la información desde esa ubicación.</a:t>
            </a:r>
            <a:endParaRPr lang="en-US" sz="3000" smtClean="0"/>
          </a:p>
        </p:txBody>
      </p:sp>
      <p:sp>
        <p:nvSpPr>
          <p:cNvPr id="26629"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395536" y="1124744"/>
            <a:ext cx="8229600" cy="634082"/>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CR" sz="4000" b="0" i="0" u="none" strike="noStrike" kern="1200" cap="none" spc="0" normalizeH="0" baseline="0" noProof="0" dirty="0" smtClean="0">
                <a:ln>
                  <a:noFill/>
                </a:ln>
                <a:solidFill>
                  <a:schemeClr val="tx1"/>
                </a:solidFill>
                <a:effectLst/>
                <a:uLnTx/>
                <a:uFillTx/>
                <a:latin typeface="+mj-lt"/>
                <a:ea typeface="+mj-ea"/>
                <a:cs typeface="+mj-cs"/>
              </a:rPr>
              <a:t>Planificar las comunicaciones</a:t>
            </a:r>
            <a:endParaRPr kumimoji="0" lang="es-CR" sz="4000" b="0" i="0" u="none" strike="noStrike" kern="1200" cap="none" spc="0" normalizeH="0" baseline="0" noProof="0" dirty="0">
              <a:ln>
                <a:noFill/>
              </a:ln>
              <a:solidFill>
                <a:schemeClr val="tx1"/>
              </a:solidFill>
              <a:effectLst/>
              <a:uLnTx/>
              <a:uFillTx/>
              <a:latin typeface="+mj-lt"/>
              <a:ea typeface="+mj-ea"/>
              <a:cs typeface="+mj-cs"/>
            </a:endParaRPr>
          </a:p>
        </p:txBody>
      </p:sp>
      <p:sp>
        <p:nvSpPr>
          <p:cNvPr id="3" name="2 Marcador de contenido"/>
          <p:cNvSpPr txBox="1">
            <a:spLocks/>
          </p:cNvSpPr>
          <p:nvPr/>
        </p:nvSpPr>
        <p:spPr>
          <a:xfrm>
            <a:off x="457200" y="1844824"/>
            <a:ext cx="8229600" cy="4281339"/>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es-CR" sz="3200" b="0" i="0" u="none" strike="noStrike" kern="1200" cap="none" spc="0" normalizeH="0" baseline="0" noProof="0" dirty="0" smtClean="0">
                <a:ln>
                  <a:noFill/>
                </a:ln>
                <a:solidFill>
                  <a:schemeClr val="tx1"/>
                </a:solidFill>
                <a:effectLst/>
                <a:uLnTx/>
                <a:uFillTx/>
                <a:latin typeface="+mn-lt"/>
                <a:ea typeface="+mn-ea"/>
                <a:cs typeface="+mn-cs"/>
              </a:rPr>
              <a:t>Herramientas:</a:t>
            </a:r>
          </a:p>
          <a:p>
            <a:pPr marL="800100" lvl="1" indent="-342900" eaLnBrk="0" hangingPunct="0">
              <a:spcBef>
                <a:spcPct val="20000"/>
              </a:spcBef>
              <a:buFont typeface="Arial" charset="0"/>
              <a:buChar char="•"/>
            </a:pPr>
            <a:r>
              <a:rPr lang="es-CR" sz="2800" b="1" dirty="0" smtClean="0">
                <a:latin typeface="+mn-lt"/>
                <a:cs typeface="+mn-cs"/>
              </a:rPr>
              <a:t>Reuniones </a:t>
            </a:r>
          </a:p>
          <a:p>
            <a:pPr marL="1257300" lvl="2" indent="-342900" eaLnBrk="0" hangingPunct="0">
              <a:spcBef>
                <a:spcPct val="20000"/>
              </a:spcBef>
              <a:buFont typeface="Arial" charset="0"/>
              <a:buChar char="•"/>
            </a:pPr>
            <a:r>
              <a:rPr lang="es-CR" sz="2800" dirty="0" smtClean="0">
                <a:latin typeface="+mn-lt"/>
                <a:cs typeface="+mn-cs"/>
              </a:rPr>
              <a:t>Para planificación</a:t>
            </a:r>
          </a:p>
          <a:p>
            <a:pPr marL="1257300" lvl="2" indent="-342900" eaLnBrk="0" hangingPunct="0">
              <a:spcBef>
                <a:spcPct val="20000"/>
              </a:spcBef>
              <a:buFont typeface="Arial" charset="0"/>
              <a:buChar char="•"/>
            </a:pPr>
            <a:r>
              <a:rPr lang="es-CR" sz="2800" dirty="0" smtClean="0">
                <a:latin typeface="+mn-lt"/>
                <a:cs typeface="+mn-cs"/>
              </a:rPr>
              <a:t>Presenciales o virtuales</a:t>
            </a:r>
          </a:p>
          <a:p>
            <a:pPr marL="1257300" lvl="2" indent="-342900" eaLnBrk="0" hangingPunct="0">
              <a:spcBef>
                <a:spcPct val="20000"/>
              </a:spcBef>
              <a:buFont typeface="Arial" charset="0"/>
              <a:buChar char="•"/>
            </a:pPr>
            <a:r>
              <a:rPr lang="es-CR" sz="2800" dirty="0" smtClean="0">
                <a:latin typeface="+mn-lt"/>
                <a:cs typeface="+mn-cs"/>
              </a:rPr>
              <a:t>Con el equipo o interesados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5"/>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CR" sz="1200" dirty="0">
              <a:solidFill>
                <a:schemeClr val="hlink"/>
              </a:solidFill>
            </a:endParaRPr>
          </a:p>
        </p:txBody>
      </p:sp>
      <p:sp>
        <p:nvSpPr>
          <p:cNvPr id="4100" name="Rectangle 2"/>
          <p:cNvSpPr>
            <a:spLocks noGrp="1" noChangeArrowheads="1"/>
          </p:cNvSpPr>
          <p:nvPr>
            <p:ph type="title" idx="4294967295"/>
          </p:nvPr>
        </p:nvSpPr>
        <p:spPr>
          <a:xfrm>
            <a:off x="899592" y="1268760"/>
            <a:ext cx="6842125" cy="864096"/>
          </a:xfrm>
        </p:spPr>
        <p:txBody>
          <a:bodyPr/>
          <a:lstStyle/>
          <a:p>
            <a:pPr eaLnBrk="1" hangingPunct="1"/>
            <a:r>
              <a:rPr lang="es-CR" sz="3600" dirty="0" smtClean="0"/>
              <a:t>Grupo de Procesos de la Gestión de las Comunicaciones</a:t>
            </a:r>
          </a:p>
        </p:txBody>
      </p:sp>
      <p:sp>
        <p:nvSpPr>
          <p:cNvPr id="4101" name="Rectangle 3"/>
          <p:cNvSpPr>
            <a:spLocks noGrp="1" noChangeArrowheads="1"/>
          </p:cNvSpPr>
          <p:nvPr>
            <p:ph type="body" idx="4294967295"/>
          </p:nvPr>
        </p:nvSpPr>
        <p:spPr>
          <a:xfrm>
            <a:off x="533400" y="2420888"/>
            <a:ext cx="8229600" cy="3816424"/>
          </a:xfrm>
        </p:spPr>
        <p:txBody>
          <a:bodyPr/>
          <a:lstStyle/>
          <a:p>
            <a:pPr algn="just" eaLnBrk="1" hangingPunct="1"/>
            <a:r>
              <a:rPr lang="es-CR" sz="2800" dirty="0" smtClean="0"/>
              <a:t>La Gestión de las Comunicaciones incluye los procesos requeridos para asegurar la generación oportuna y apropiada, recolección, distribución, almacenamiento, recuperación y disposición final de la información del proyecto.</a:t>
            </a:r>
          </a:p>
          <a:p>
            <a:pPr algn="just" eaLnBrk="1" hangingPunct="1"/>
            <a:endParaRPr lang="es-CR" sz="2800" dirty="0" smtClean="0"/>
          </a:p>
          <a:p>
            <a:pPr algn="just" eaLnBrk="1" hangingPunct="1"/>
            <a:r>
              <a:rPr lang="es-CR" sz="2800" dirty="0" smtClean="0"/>
              <a:t>Una de las principales habilidades del un Director de Proyectos es comunicar.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395536" y="1124744"/>
            <a:ext cx="8229600" cy="634082"/>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CR" sz="4000" b="0" i="0" u="none" strike="noStrike" kern="1200" cap="none" spc="0" normalizeH="0" baseline="0" noProof="0" dirty="0" smtClean="0">
                <a:ln>
                  <a:noFill/>
                </a:ln>
                <a:solidFill>
                  <a:schemeClr val="tx1"/>
                </a:solidFill>
                <a:effectLst/>
                <a:uLnTx/>
                <a:uFillTx/>
                <a:latin typeface="+mj-lt"/>
                <a:ea typeface="+mj-ea"/>
                <a:cs typeface="+mj-cs"/>
              </a:rPr>
              <a:t>Planificar las comunicaciones</a:t>
            </a:r>
            <a:endParaRPr kumimoji="0" lang="es-CR" sz="4000" b="0" i="0" u="none" strike="noStrike" kern="1200" cap="none" spc="0" normalizeH="0" baseline="0" noProof="0" dirty="0">
              <a:ln>
                <a:noFill/>
              </a:ln>
              <a:solidFill>
                <a:schemeClr val="tx1"/>
              </a:solidFill>
              <a:effectLst/>
              <a:uLnTx/>
              <a:uFillTx/>
              <a:latin typeface="+mj-lt"/>
              <a:ea typeface="+mj-ea"/>
              <a:cs typeface="+mj-cs"/>
            </a:endParaRPr>
          </a:p>
        </p:txBody>
      </p:sp>
      <p:sp>
        <p:nvSpPr>
          <p:cNvPr id="3" name="2 Marcador de contenido"/>
          <p:cNvSpPr txBox="1">
            <a:spLocks/>
          </p:cNvSpPr>
          <p:nvPr/>
        </p:nvSpPr>
        <p:spPr>
          <a:xfrm>
            <a:off x="457200" y="1844824"/>
            <a:ext cx="8229600" cy="4281339"/>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lang="es-CR" sz="2800" dirty="0" smtClean="0">
                <a:latin typeface="+mn-lt"/>
                <a:cs typeface="+mn-cs"/>
              </a:rPr>
              <a:t>Salidas</a:t>
            </a:r>
          </a:p>
          <a:p>
            <a:pPr marL="800100" lvl="1" indent="-342900" eaLnBrk="0" hangingPunct="0">
              <a:spcBef>
                <a:spcPct val="20000"/>
              </a:spcBef>
              <a:buFont typeface="Arial" charset="0"/>
              <a:buChar char="•"/>
            </a:pPr>
            <a:r>
              <a:rPr lang="es-CR" sz="2400" b="1" dirty="0" smtClean="0"/>
              <a:t>Plan de gestión de las comunicaciones</a:t>
            </a:r>
          </a:p>
          <a:p>
            <a:pPr lvl="2">
              <a:lnSpc>
                <a:spcPct val="150000"/>
              </a:lnSpc>
              <a:buFont typeface="Arial" pitchFamily="34" charset="0"/>
              <a:buChar char="•"/>
            </a:pPr>
            <a:r>
              <a:rPr lang="es-CR" sz="2400" dirty="0" smtClean="0"/>
              <a:t>Canales de comunicación </a:t>
            </a:r>
          </a:p>
          <a:p>
            <a:pPr lvl="2">
              <a:lnSpc>
                <a:spcPct val="150000"/>
              </a:lnSpc>
              <a:buFont typeface="Arial" pitchFamily="34" charset="0"/>
              <a:buChar char="•"/>
            </a:pPr>
            <a:r>
              <a:rPr lang="es-CR" sz="2400" dirty="0" smtClean="0"/>
              <a:t>Formato y contenidos del tipo de información </a:t>
            </a:r>
          </a:p>
          <a:p>
            <a:pPr lvl="2">
              <a:lnSpc>
                <a:spcPct val="150000"/>
              </a:lnSpc>
              <a:buFont typeface="Arial" pitchFamily="34" charset="0"/>
              <a:buChar char="•"/>
            </a:pPr>
            <a:r>
              <a:rPr lang="es-CR" sz="2400" dirty="0" smtClean="0"/>
              <a:t>Personas responsables de comunicar </a:t>
            </a:r>
          </a:p>
          <a:p>
            <a:pPr lvl="2">
              <a:lnSpc>
                <a:spcPct val="150000"/>
              </a:lnSpc>
              <a:buFont typeface="Arial" pitchFamily="34" charset="0"/>
              <a:buChar char="•"/>
            </a:pPr>
            <a:r>
              <a:rPr lang="es-CR" sz="2400" dirty="0" smtClean="0"/>
              <a:t>Personas que recibirán la información </a:t>
            </a:r>
          </a:p>
          <a:p>
            <a:pPr lvl="2">
              <a:lnSpc>
                <a:spcPct val="150000"/>
              </a:lnSpc>
              <a:buFont typeface="Arial" pitchFamily="34" charset="0"/>
              <a:buChar char="•"/>
            </a:pPr>
            <a:r>
              <a:rPr lang="es-CR" sz="2400" dirty="0" smtClean="0"/>
              <a:t>Tecnología de las comunicaciones a utilizar </a:t>
            </a:r>
          </a:p>
          <a:p>
            <a:pPr lvl="2">
              <a:lnSpc>
                <a:spcPct val="150000"/>
              </a:lnSpc>
              <a:buFont typeface="Arial" pitchFamily="34" charset="0"/>
              <a:buChar char="•"/>
            </a:pPr>
            <a:r>
              <a:rPr lang="es-CR" sz="2400" dirty="0" smtClean="0"/>
              <a:t>Frecuencia de la comunicación </a:t>
            </a:r>
          </a:p>
          <a:p>
            <a:pPr lvl="2">
              <a:lnSpc>
                <a:spcPct val="150000"/>
              </a:lnSpc>
              <a:buFont typeface="Arial" pitchFamily="34" charset="0"/>
              <a:buChar char="•"/>
            </a:pPr>
            <a:r>
              <a:rPr lang="es-CR" sz="2400" dirty="0" smtClean="0"/>
              <a:t>Glosario de términos comunes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50" name="Picture 2"/>
          <p:cNvPicPr>
            <a:picLocks noChangeAspect="1" noChangeArrowheads="1"/>
          </p:cNvPicPr>
          <p:nvPr/>
        </p:nvPicPr>
        <p:blipFill>
          <a:blip r:embed="rId2" cstate="print"/>
          <a:srcRect/>
          <a:stretch>
            <a:fillRect/>
          </a:stretch>
        </p:blipFill>
        <p:spPr bwMode="auto">
          <a:xfrm>
            <a:off x="179512" y="1916832"/>
            <a:ext cx="8588591" cy="2952328"/>
          </a:xfrm>
          <a:prstGeom prst="rect">
            <a:avLst/>
          </a:prstGeom>
          <a:noFill/>
          <a:ln w="9525">
            <a:noFill/>
            <a:miter lim="800000"/>
            <a:headEnd/>
            <a:tailEnd/>
          </a:ln>
        </p:spPr>
      </p:pic>
      <p:sp>
        <p:nvSpPr>
          <p:cNvPr id="3" name="7 Rectángulo"/>
          <p:cNvSpPr/>
          <p:nvPr/>
        </p:nvSpPr>
        <p:spPr>
          <a:xfrm>
            <a:off x="7524328" y="6309320"/>
            <a:ext cx="1439863" cy="338137"/>
          </a:xfrm>
          <a:prstGeom prst="rect">
            <a:avLst/>
          </a:prstGeom>
        </p:spPr>
        <p:txBody>
          <a:bodyPr>
            <a:spAutoFit/>
          </a:bodyPr>
          <a:lstStyle>
            <a:defPPr>
              <a:defRPr lang="es-CR"/>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pPr algn="just">
              <a:defRPr/>
            </a:pPr>
            <a:r>
              <a:rPr lang="es-CR" sz="1600" b="1" dirty="0">
                <a:latin typeface="+mj-lt"/>
                <a:ea typeface="+mj-ea"/>
                <a:cs typeface="+mj-cs"/>
              </a:rPr>
              <a:t>Lledó, 2013)</a:t>
            </a:r>
            <a:endParaRPr lang="es-CR" sz="2800" b="1" dirty="0">
              <a:latin typeface="+mj-lt"/>
              <a:ea typeface="+mj-ea"/>
              <a:cs typeface="+mj-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196752"/>
            <a:ext cx="8229600" cy="490066"/>
          </a:xfrm>
        </p:spPr>
        <p:txBody>
          <a:bodyPr/>
          <a:lstStyle/>
          <a:p>
            <a:r>
              <a:rPr lang="es-CR" dirty="0" smtClean="0"/>
              <a:t>Gestionar las comunicaciones </a:t>
            </a:r>
            <a:endParaRPr lang="es-CR" dirty="0"/>
          </a:p>
        </p:txBody>
      </p:sp>
      <p:sp>
        <p:nvSpPr>
          <p:cNvPr id="3" name="2 Marcador de contenido"/>
          <p:cNvSpPr>
            <a:spLocks noGrp="1"/>
          </p:cNvSpPr>
          <p:nvPr>
            <p:ph idx="1"/>
          </p:nvPr>
        </p:nvSpPr>
        <p:spPr>
          <a:xfrm>
            <a:off x="457200" y="1844824"/>
            <a:ext cx="8229600" cy="4281339"/>
          </a:xfrm>
        </p:spPr>
        <p:txBody>
          <a:bodyPr/>
          <a:lstStyle/>
          <a:p>
            <a:r>
              <a:rPr lang="es-CR" sz="2800" dirty="0" smtClean="0"/>
              <a:t>Puesta en marcha del plan, gestionando el envío de la información en </a:t>
            </a:r>
            <a:r>
              <a:rPr lang="es-CR" sz="2800" u="sng" dirty="0" smtClean="0"/>
              <a:t>tiempo y forma</a:t>
            </a:r>
            <a:r>
              <a:rPr lang="es-CR" sz="2800" dirty="0" smtClean="0"/>
              <a:t> a los involucrados. </a:t>
            </a:r>
          </a:p>
          <a:p>
            <a:endParaRPr lang="es-CR" sz="2800" b="1" dirty="0" smtClean="0"/>
          </a:p>
          <a:p>
            <a:r>
              <a:rPr lang="es-CR" sz="2800" b="1" dirty="0" smtClean="0"/>
              <a:t>Entradas</a:t>
            </a:r>
            <a:r>
              <a:rPr lang="es-CR" sz="2800" dirty="0" smtClean="0"/>
              <a:t>:</a:t>
            </a:r>
          </a:p>
          <a:p>
            <a:pPr lvl="1"/>
            <a:r>
              <a:rPr lang="es-CR" sz="2400" dirty="0" smtClean="0"/>
              <a:t>Plan de gestión de la comunicaciones</a:t>
            </a:r>
          </a:p>
          <a:p>
            <a:pPr lvl="1"/>
            <a:r>
              <a:rPr lang="es-CR" sz="2400" dirty="0" smtClean="0"/>
              <a:t>Informes de desempeño</a:t>
            </a:r>
          </a:p>
          <a:p>
            <a:pPr lvl="1"/>
            <a:r>
              <a:rPr lang="es-CR" sz="2400" dirty="0" smtClean="0"/>
              <a:t>Factores ambientales </a:t>
            </a:r>
          </a:p>
          <a:p>
            <a:pPr lvl="1"/>
            <a:r>
              <a:rPr lang="es-CR" sz="2400" dirty="0" smtClean="0"/>
              <a:t>Activos de la organización </a:t>
            </a:r>
            <a:endParaRPr lang="es-CR"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196752"/>
            <a:ext cx="8229600" cy="490066"/>
          </a:xfrm>
        </p:spPr>
        <p:txBody>
          <a:bodyPr/>
          <a:lstStyle/>
          <a:p>
            <a:r>
              <a:rPr lang="es-CR" dirty="0" smtClean="0"/>
              <a:t>Gestionar las comunicaciones </a:t>
            </a:r>
            <a:endParaRPr lang="es-CR" dirty="0"/>
          </a:p>
        </p:txBody>
      </p:sp>
      <p:sp>
        <p:nvSpPr>
          <p:cNvPr id="3" name="2 Marcador de contenido"/>
          <p:cNvSpPr>
            <a:spLocks noGrp="1"/>
          </p:cNvSpPr>
          <p:nvPr>
            <p:ph idx="1"/>
          </p:nvPr>
        </p:nvSpPr>
        <p:spPr>
          <a:xfrm>
            <a:off x="457200" y="1844824"/>
            <a:ext cx="8229600" cy="4281339"/>
          </a:xfrm>
        </p:spPr>
        <p:txBody>
          <a:bodyPr/>
          <a:lstStyle/>
          <a:p>
            <a:r>
              <a:rPr lang="es-CR" b="1" dirty="0" smtClean="0"/>
              <a:t>Herramientas</a:t>
            </a:r>
            <a:r>
              <a:rPr lang="es-CR" dirty="0" smtClean="0"/>
              <a:t>:</a:t>
            </a:r>
          </a:p>
          <a:p>
            <a:pPr lvl="1"/>
            <a:r>
              <a:rPr lang="es-CR" dirty="0" smtClean="0"/>
              <a:t>Tecnología de las comunicaciones </a:t>
            </a:r>
          </a:p>
          <a:p>
            <a:pPr lvl="1"/>
            <a:r>
              <a:rPr lang="es-CR" dirty="0" smtClean="0"/>
              <a:t>Modelos de comunicación </a:t>
            </a:r>
          </a:p>
          <a:p>
            <a:pPr lvl="1"/>
            <a:r>
              <a:rPr lang="es-CR" dirty="0" smtClean="0"/>
              <a:t>Métodos de comunicaciones</a:t>
            </a:r>
          </a:p>
          <a:p>
            <a:pPr lvl="1"/>
            <a:r>
              <a:rPr lang="es-CR" dirty="0" smtClean="0"/>
              <a:t>Sistema de gestión de información </a:t>
            </a:r>
          </a:p>
          <a:p>
            <a:pPr lvl="1"/>
            <a:r>
              <a:rPr lang="es-CR" dirty="0" smtClean="0"/>
              <a:t>Informar sobre el desempeño</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196752"/>
            <a:ext cx="8229600" cy="490066"/>
          </a:xfrm>
        </p:spPr>
        <p:txBody>
          <a:bodyPr/>
          <a:lstStyle/>
          <a:p>
            <a:r>
              <a:rPr lang="es-CR" smtClean="0"/>
              <a:t>Gestionar las comunicaciones </a:t>
            </a:r>
            <a:endParaRPr lang="es-CR"/>
          </a:p>
        </p:txBody>
      </p:sp>
      <p:sp>
        <p:nvSpPr>
          <p:cNvPr id="3" name="2 Marcador de contenido"/>
          <p:cNvSpPr>
            <a:spLocks noGrp="1"/>
          </p:cNvSpPr>
          <p:nvPr>
            <p:ph idx="1"/>
          </p:nvPr>
        </p:nvSpPr>
        <p:spPr>
          <a:xfrm>
            <a:off x="457200" y="1844824"/>
            <a:ext cx="8229600" cy="4281339"/>
          </a:xfrm>
        </p:spPr>
        <p:txBody>
          <a:bodyPr/>
          <a:lstStyle/>
          <a:p>
            <a:r>
              <a:rPr lang="es-CR" sz="2800" dirty="0" smtClean="0"/>
              <a:t>Cuando se gestionan la comunicaciones hay que tomar en consideración las características que puede tomar:</a:t>
            </a:r>
          </a:p>
          <a:p>
            <a:pPr lvl="1"/>
            <a:r>
              <a:rPr lang="es-CR" sz="2200" dirty="0" smtClean="0"/>
              <a:t>Interna: entre las personas que forman parte del proyecto </a:t>
            </a:r>
          </a:p>
          <a:p>
            <a:pPr lvl="1"/>
            <a:r>
              <a:rPr lang="es-CR" sz="2200" dirty="0" smtClean="0"/>
              <a:t>Externa: hacia los interesados externos del proyecto </a:t>
            </a:r>
          </a:p>
          <a:p>
            <a:pPr lvl="1"/>
            <a:r>
              <a:rPr lang="es-CR" sz="2200" dirty="0" smtClean="0"/>
              <a:t>Vertical: entre jefe-empleado y viceversa </a:t>
            </a:r>
          </a:p>
          <a:p>
            <a:pPr lvl="1"/>
            <a:r>
              <a:rPr lang="es-CR" sz="2200" dirty="0" smtClean="0"/>
              <a:t>Horizontal: entre colegas del proyecto </a:t>
            </a:r>
          </a:p>
          <a:p>
            <a:pPr lvl="1"/>
            <a:r>
              <a:rPr lang="es-CR" sz="2200" dirty="0" smtClean="0"/>
              <a:t>Escrita formal: planes, solicitud, etc. </a:t>
            </a:r>
          </a:p>
          <a:p>
            <a:pPr lvl="1"/>
            <a:r>
              <a:rPr lang="es-CR" sz="2200" dirty="0" smtClean="0"/>
              <a:t>Escrita informal: memos, e-mails, notas </a:t>
            </a:r>
          </a:p>
          <a:p>
            <a:pPr lvl="1"/>
            <a:r>
              <a:rPr lang="es-CR" sz="2200" dirty="0" smtClean="0"/>
              <a:t>Oral formal: presentaciones </a:t>
            </a:r>
          </a:p>
          <a:p>
            <a:pPr lvl="1"/>
            <a:r>
              <a:rPr lang="es-CR" sz="2200" dirty="0" smtClean="0"/>
              <a:t>Oral informal: reuniones, conversaciones</a:t>
            </a:r>
            <a:endParaRPr lang="es-CR" sz="22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idx="4294967295"/>
          </p:nvPr>
        </p:nvSpPr>
        <p:spPr>
          <a:xfrm>
            <a:off x="468313" y="1484313"/>
            <a:ext cx="8229600" cy="1143000"/>
          </a:xfrm>
        </p:spPr>
        <p:txBody>
          <a:bodyPr/>
          <a:lstStyle/>
          <a:p>
            <a:pPr eaLnBrk="1" hangingPunct="1"/>
            <a:r>
              <a:rPr lang="en-US" sz="4000" smtClean="0"/>
              <a:t>Comunicación Efectiva</a:t>
            </a:r>
          </a:p>
        </p:txBody>
      </p:sp>
      <p:sp>
        <p:nvSpPr>
          <p:cNvPr id="12291" name="Content Placeholder 2"/>
          <p:cNvSpPr>
            <a:spLocks noGrp="1"/>
          </p:cNvSpPr>
          <p:nvPr>
            <p:ph idx="4294967295"/>
          </p:nvPr>
        </p:nvSpPr>
        <p:spPr>
          <a:xfrm>
            <a:off x="468313" y="3141663"/>
            <a:ext cx="8229600" cy="2547937"/>
          </a:xfrm>
        </p:spPr>
        <p:txBody>
          <a:bodyPr/>
          <a:lstStyle/>
          <a:p>
            <a:pPr algn="just" eaLnBrk="1" hangingPunct="1"/>
            <a:r>
              <a:rPr lang="es-ES" smtClean="0"/>
              <a:t>La comunicación efectiva implica que la información se proporciona en el formato correcto, en el momento adecuado y con el impacto adecuado.</a:t>
            </a:r>
            <a:endParaRPr lang="es-CR" smtClean="0"/>
          </a:p>
          <a:p>
            <a:pPr eaLnBrk="1" hangingPunct="1">
              <a:buFont typeface="Arial" charset="0"/>
              <a:buNone/>
            </a:pPr>
            <a:r>
              <a:rPr lang="en-US" smtClean="0"/>
              <a:t/>
            </a:r>
            <a:br>
              <a:rPr lang="en-US" smtClean="0"/>
            </a:br>
            <a:endParaRPr lang="en-US" smtClean="0"/>
          </a:p>
        </p:txBody>
      </p:sp>
      <p:sp>
        <p:nvSpPr>
          <p:cNvPr id="12293"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idx="4294967295"/>
          </p:nvPr>
        </p:nvSpPr>
        <p:spPr>
          <a:xfrm>
            <a:off x="539750" y="1412875"/>
            <a:ext cx="7364413" cy="1143000"/>
          </a:xfrm>
        </p:spPr>
        <p:txBody>
          <a:bodyPr/>
          <a:lstStyle/>
          <a:p>
            <a:pPr eaLnBrk="1" hangingPunct="1"/>
            <a:r>
              <a:rPr lang="en-US" sz="4000" smtClean="0"/>
              <a:t>Comunicación No Verbal</a:t>
            </a:r>
          </a:p>
        </p:txBody>
      </p:sp>
      <p:sp>
        <p:nvSpPr>
          <p:cNvPr id="13315" name="Content Placeholder 2"/>
          <p:cNvSpPr>
            <a:spLocks noGrp="1"/>
          </p:cNvSpPr>
          <p:nvPr>
            <p:ph idx="4294967295"/>
          </p:nvPr>
        </p:nvSpPr>
        <p:spPr>
          <a:xfrm>
            <a:off x="395288" y="2781300"/>
            <a:ext cx="8229600" cy="2547938"/>
          </a:xfrm>
        </p:spPr>
        <p:txBody>
          <a:bodyPr/>
          <a:lstStyle/>
          <a:p>
            <a:pPr algn="just" eaLnBrk="1" hangingPunct="1"/>
            <a:r>
              <a:rPr lang="es-ES" smtClean="0"/>
              <a:t>La comunicación no verbal es toda la comunicación basada en gestos físicos en lugar de la palabra vocalizada. 55 por ciento de toda comunicación es no verbal.</a:t>
            </a:r>
            <a:endParaRPr lang="es-CR" smtClean="0"/>
          </a:p>
          <a:p>
            <a:pPr eaLnBrk="1" hangingPunct="1">
              <a:buFont typeface="Arial" charset="0"/>
              <a:buNone/>
            </a:pPr>
            <a:endParaRPr lang="en-US" smtClean="0"/>
          </a:p>
        </p:txBody>
      </p:sp>
      <p:sp>
        <p:nvSpPr>
          <p:cNvPr id="13317"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idx="4294967295"/>
          </p:nvPr>
        </p:nvSpPr>
        <p:spPr>
          <a:xfrm>
            <a:off x="250825" y="1412875"/>
            <a:ext cx="7942263" cy="1143000"/>
          </a:xfrm>
        </p:spPr>
        <p:txBody>
          <a:bodyPr/>
          <a:lstStyle/>
          <a:p>
            <a:pPr eaLnBrk="1" hangingPunct="1"/>
            <a:r>
              <a:rPr lang="en-US" sz="4000" smtClean="0"/>
              <a:t>Comunicación Paraling</a:t>
            </a:r>
            <a:r>
              <a:rPr lang="el-GR" sz="4000" smtClean="0"/>
              <a:t>ü</a:t>
            </a:r>
            <a:r>
              <a:rPr lang="es-CR" sz="4000" smtClean="0"/>
              <a:t>istíca</a:t>
            </a:r>
          </a:p>
        </p:txBody>
      </p:sp>
      <p:sp>
        <p:nvSpPr>
          <p:cNvPr id="14339" name="Content Placeholder 2"/>
          <p:cNvSpPr>
            <a:spLocks noGrp="1"/>
          </p:cNvSpPr>
          <p:nvPr>
            <p:ph idx="4294967295"/>
          </p:nvPr>
        </p:nvSpPr>
        <p:spPr>
          <a:xfrm>
            <a:off x="539750" y="3141663"/>
            <a:ext cx="8229600" cy="2332037"/>
          </a:xfrm>
        </p:spPr>
        <p:txBody>
          <a:bodyPr/>
          <a:lstStyle/>
          <a:p>
            <a:pPr algn="just" eaLnBrk="1" hangingPunct="1"/>
            <a:r>
              <a:rPr lang="es-ES" smtClean="0"/>
              <a:t>La comunicación paralingüística se refiere al nivel, el tono y las inflexiones en la voz del orador que afectan el mensaje.</a:t>
            </a:r>
            <a:endParaRPr lang="en-US" smtClean="0"/>
          </a:p>
        </p:txBody>
      </p:sp>
      <p:sp>
        <p:nvSpPr>
          <p:cNvPr id="14341"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idx="4294967295"/>
          </p:nvPr>
        </p:nvSpPr>
        <p:spPr>
          <a:xfrm>
            <a:off x="539750" y="1341438"/>
            <a:ext cx="8229600" cy="1143000"/>
          </a:xfrm>
        </p:spPr>
        <p:txBody>
          <a:bodyPr/>
          <a:lstStyle/>
          <a:p>
            <a:pPr eaLnBrk="1" hangingPunct="1"/>
            <a:r>
              <a:rPr lang="en-US" smtClean="0"/>
              <a:t>Escucha Activa</a:t>
            </a:r>
          </a:p>
        </p:txBody>
      </p:sp>
      <p:sp>
        <p:nvSpPr>
          <p:cNvPr id="15363" name="Content Placeholder 2"/>
          <p:cNvSpPr>
            <a:spLocks noGrp="1"/>
          </p:cNvSpPr>
          <p:nvPr>
            <p:ph idx="4294967295"/>
          </p:nvPr>
        </p:nvSpPr>
        <p:spPr>
          <a:xfrm>
            <a:off x="468313" y="2997200"/>
            <a:ext cx="8229600" cy="2836863"/>
          </a:xfrm>
        </p:spPr>
        <p:txBody>
          <a:bodyPr/>
          <a:lstStyle/>
          <a:p>
            <a:pPr algn="just" eaLnBrk="1" hangingPunct="1"/>
            <a:r>
              <a:rPr lang="es-ES" smtClean="0"/>
              <a:t>La escucha activa se refiere a un modelo de comunicación, en la que el receptor confirma que él o ella está escuchando, expresa su acuerdo o desacuerdo, o solicita que se aclare.</a:t>
            </a:r>
            <a:endParaRPr lang="en-US" smtClean="0"/>
          </a:p>
        </p:txBody>
      </p:sp>
      <p:sp>
        <p:nvSpPr>
          <p:cNvPr id="15365"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idx="4294967295"/>
          </p:nvPr>
        </p:nvSpPr>
        <p:spPr>
          <a:xfrm>
            <a:off x="395288" y="1484313"/>
            <a:ext cx="8229600" cy="1143000"/>
          </a:xfrm>
        </p:spPr>
        <p:txBody>
          <a:bodyPr/>
          <a:lstStyle/>
          <a:p>
            <a:pPr eaLnBrk="1" hangingPunct="1"/>
            <a:r>
              <a:rPr lang="en-US" smtClean="0"/>
              <a:t>Escucha Efectiva</a:t>
            </a:r>
          </a:p>
        </p:txBody>
      </p:sp>
      <p:sp>
        <p:nvSpPr>
          <p:cNvPr id="16387" name="Content Placeholder 2"/>
          <p:cNvSpPr>
            <a:spLocks noGrp="1"/>
          </p:cNvSpPr>
          <p:nvPr>
            <p:ph idx="4294967295"/>
          </p:nvPr>
        </p:nvSpPr>
        <p:spPr>
          <a:xfrm>
            <a:off x="323850" y="3213100"/>
            <a:ext cx="8229600" cy="1973263"/>
          </a:xfrm>
        </p:spPr>
        <p:txBody>
          <a:bodyPr/>
          <a:lstStyle/>
          <a:p>
            <a:pPr algn="just" eaLnBrk="1" hangingPunct="1"/>
            <a:r>
              <a:rPr lang="es-ES" smtClean="0"/>
              <a:t>Escucha efectiva es cuando el receptor decodifica el mensaje de cuidado y confirma el mensaje se ha entendido.</a:t>
            </a:r>
            <a:endParaRPr lang="en-US" smtClean="0"/>
          </a:p>
          <a:p>
            <a:pPr eaLnBrk="1" hangingPunct="1">
              <a:buFont typeface="Arial" charset="0"/>
              <a:buNone/>
            </a:pPr>
            <a:endParaRPr lang="en-US" smtClean="0"/>
          </a:p>
        </p:txBody>
      </p:sp>
      <p:sp>
        <p:nvSpPr>
          <p:cNvPr id="16389"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24744"/>
            <a:ext cx="8229600" cy="634082"/>
          </a:xfrm>
        </p:spPr>
        <p:txBody>
          <a:bodyPr/>
          <a:lstStyle/>
          <a:p>
            <a:r>
              <a:rPr lang="es-CR" sz="3600" dirty="0" smtClean="0"/>
              <a:t>Procesos de Comunicaciones </a:t>
            </a:r>
            <a:endParaRPr lang="es-CR" sz="3600" dirty="0"/>
          </a:p>
        </p:txBody>
      </p:sp>
      <p:sp>
        <p:nvSpPr>
          <p:cNvPr id="3" name="2 Marcador de contenido"/>
          <p:cNvSpPr>
            <a:spLocks noGrp="1"/>
          </p:cNvSpPr>
          <p:nvPr>
            <p:ph idx="1"/>
          </p:nvPr>
        </p:nvSpPr>
        <p:spPr>
          <a:xfrm>
            <a:off x="457200" y="1844824"/>
            <a:ext cx="8229600" cy="4281339"/>
          </a:xfrm>
        </p:spPr>
        <p:txBody>
          <a:bodyPr/>
          <a:lstStyle/>
          <a:p>
            <a:r>
              <a:rPr lang="es-CR" b="1" dirty="0" smtClean="0"/>
              <a:t>Planificar las comunicaciones</a:t>
            </a:r>
            <a:r>
              <a:rPr lang="es-CR" dirty="0" smtClean="0"/>
              <a:t> (</a:t>
            </a:r>
            <a:r>
              <a:rPr lang="es-CR" sz="2800" dirty="0" smtClean="0"/>
              <a:t>Planificación</a:t>
            </a:r>
            <a:r>
              <a:rPr lang="es-CR" dirty="0" smtClean="0"/>
              <a:t>)</a:t>
            </a:r>
          </a:p>
          <a:p>
            <a:pPr lvl="1"/>
            <a:r>
              <a:rPr lang="es-CR" dirty="0" smtClean="0"/>
              <a:t>Definir las necesidades de información del proyecto.</a:t>
            </a:r>
          </a:p>
          <a:p>
            <a:r>
              <a:rPr lang="es-CR" b="1" dirty="0" smtClean="0"/>
              <a:t>Gestionar las comunicaciones</a:t>
            </a:r>
            <a:r>
              <a:rPr lang="es-CR" dirty="0" smtClean="0"/>
              <a:t> (</a:t>
            </a:r>
            <a:r>
              <a:rPr lang="es-CR" sz="2800" dirty="0" smtClean="0"/>
              <a:t>Ejecución</a:t>
            </a:r>
            <a:r>
              <a:rPr lang="es-CR" dirty="0" smtClean="0"/>
              <a:t>)</a:t>
            </a:r>
          </a:p>
          <a:p>
            <a:pPr lvl="1"/>
            <a:r>
              <a:rPr lang="es-CR" dirty="0" smtClean="0"/>
              <a:t>Poner a disposición de los interesados la información.</a:t>
            </a:r>
          </a:p>
          <a:p>
            <a:r>
              <a:rPr lang="es-CR" b="1" dirty="0" smtClean="0"/>
              <a:t>Controlar las comunicaciones</a:t>
            </a:r>
            <a:r>
              <a:rPr lang="es-CR" dirty="0" smtClean="0"/>
              <a:t> (</a:t>
            </a:r>
            <a:r>
              <a:rPr lang="es-CR" sz="2800" dirty="0" smtClean="0"/>
              <a:t>Control</a:t>
            </a:r>
            <a:r>
              <a:rPr lang="es-CR" dirty="0" smtClean="0"/>
              <a:t>)</a:t>
            </a:r>
          </a:p>
          <a:p>
            <a:pPr lvl="1"/>
            <a:r>
              <a:rPr lang="es-CR" dirty="0" smtClean="0"/>
              <a:t> informar el estado de avance del proyecto.</a:t>
            </a:r>
            <a:endParaRPr lang="es-C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idx="4294967295"/>
          </p:nvPr>
        </p:nvSpPr>
        <p:spPr>
          <a:xfrm>
            <a:off x="468313" y="1125538"/>
            <a:ext cx="8229600" cy="1143000"/>
          </a:xfrm>
        </p:spPr>
        <p:txBody>
          <a:bodyPr/>
          <a:lstStyle/>
          <a:p>
            <a:pPr eaLnBrk="1" hangingPunct="1"/>
            <a:r>
              <a:rPr lang="en-US" smtClean="0"/>
              <a:t>Retroalimentación</a:t>
            </a:r>
          </a:p>
        </p:txBody>
      </p:sp>
      <p:sp>
        <p:nvSpPr>
          <p:cNvPr id="17411" name="Content Placeholder 2"/>
          <p:cNvSpPr>
            <a:spLocks noGrp="1"/>
          </p:cNvSpPr>
          <p:nvPr>
            <p:ph idx="4294967295"/>
          </p:nvPr>
        </p:nvSpPr>
        <p:spPr>
          <a:xfrm>
            <a:off x="395288" y="3141663"/>
            <a:ext cx="8229600" cy="2879725"/>
          </a:xfrm>
        </p:spPr>
        <p:txBody>
          <a:bodyPr/>
          <a:lstStyle/>
          <a:p>
            <a:pPr algn="just" eaLnBrk="1" hangingPunct="1"/>
            <a:r>
              <a:rPr lang="es-ES" smtClean="0"/>
              <a:t>La retroalimentación es la respuesta de un receptor hacia el mensaje del emisor, la cual puede ser no verbal, oral o escrita.</a:t>
            </a:r>
            <a:r>
              <a:rPr lang="en-US" smtClean="0"/>
              <a:t/>
            </a:r>
            <a:br>
              <a:rPr lang="en-US" smtClean="0"/>
            </a:br>
            <a:endParaRPr lang="en-US" smtClean="0"/>
          </a:p>
        </p:txBody>
      </p:sp>
      <p:sp>
        <p:nvSpPr>
          <p:cNvPr id="17413"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idx="4294967295"/>
          </p:nvPr>
        </p:nvSpPr>
        <p:spPr>
          <a:xfrm>
            <a:off x="539750" y="1484313"/>
            <a:ext cx="8229600" cy="1143000"/>
          </a:xfrm>
        </p:spPr>
        <p:txBody>
          <a:bodyPr/>
          <a:lstStyle/>
          <a:p>
            <a:pPr eaLnBrk="1" hangingPunct="1"/>
            <a:r>
              <a:rPr lang="en-US" sz="4000" smtClean="0"/>
              <a:t>Comunicación Formal</a:t>
            </a:r>
          </a:p>
        </p:txBody>
      </p:sp>
      <p:sp>
        <p:nvSpPr>
          <p:cNvPr id="19459" name="Content Placeholder 2"/>
          <p:cNvSpPr>
            <a:spLocks noGrp="1"/>
          </p:cNvSpPr>
          <p:nvPr>
            <p:ph idx="4294967295"/>
          </p:nvPr>
        </p:nvSpPr>
        <p:spPr>
          <a:xfrm>
            <a:off x="468313" y="2924175"/>
            <a:ext cx="8229600" cy="2549525"/>
          </a:xfrm>
        </p:spPr>
        <p:txBody>
          <a:bodyPr/>
          <a:lstStyle/>
          <a:p>
            <a:pPr algn="just" eaLnBrk="1" hangingPunct="1"/>
            <a:r>
              <a:rPr lang="es-ES" dirty="0" smtClean="0"/>
              <a:t>La comunicación formal suele ser un tipo de comunicación que se adhiere estrictamente a las normas, convenciones, ceremonia y es libre de expresiones coloquiales.</a:t>
            </a:r>
            <a:endParaRPr lang="en-US" dirty="0" smtClean="0"/>
          </a:p>
        </p:txBody>
      </p:sp>
      <p:sp>
        <p:nvSpPr>
          <p:cNvPr id="19461"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a:xfrm>
            <a:off x="395288" y="1341438"/>
            <a:ext cx="8229600" cy="1143000"/>
          </a:xfrm>
        </p:spPr>
        <p:txBody>
          <a:bodyPr/>
          <a:lstStyle/>
          <a:p>
            <a:pPr eaLnBrk="1" hangingPunct="1"/>
            <a:r>
              <a:rPr lang="en-US" sz="4000" smtClean="0"/>
              <a:t>Comunicación Informal</a:t>
            </a:r>
          </a:p>
        </p:txBody>
      </p:sp>
      <p:sp>
        <p:nvSpPr>
          <p:cNvPr id="20483" name="Content Placeholder 2"/>
          <p:cNvSpPr>
            <a:spLocks noGrp="1"/>
          </p:cNvSpPr>
          <p:nvPr>
            <p:ph idx="4294967295"/>
          </p:nvPr>
        </p:nvSpPr>
        <p:spPr>
          <a:xfrm>
            <a:off x="395288" y="3068638"/>
            <a:ext cx="8229600" cy="2765425"/>
          </a:xfrm>
        </p:spPr>
        <p:txBody>
          <a:bodyPr/>
          <a:lstStyle/>
          <a:p>
            <a:pPr algn="just" eaLnBrk="1" hangingPunct="1"/>
            <a:r>
              <a:rPr lang="es-ES" smtClean="0"/>
              <a:t>La comunicación informal suele ser una discusión casual, un intercambio verbal, una nota o un memorándum que puede adherirse estrictamente menos a las normas y convenciones.</a:t>
            </a:r>
            <a:endParaRPr lang="es-CR" smtClean="0"/>
          </a:p>
          <a:p>
            <a:pPr eaLnBrk="1" hangingPunct="1">
              <a:buFont typeface="Arial" charset="0"/>
              <a:buNone/>
            </a:pPr>
            <a:r>
              <a:rPr lang="en-US" smtClean="0"/>
              <a:t/>
            </a:r>
            <a:br>
              <a:rPr lang="en-US" smtClean="0"/>
            </a:br>
            <a:endParaRPr lang="en-US" smtClean="0"/>
          </a:p>
        </p:txBody>
      </p:sp>
      <p:sp>
        <p:nvSpPr>
          <p:cNvPr id="20485"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idx="4294967295"/>
          </p:nvPr>
        </p:nvSpPr>
        <p:spPr>
          <a:xfrm>
            <a:off x="323850" y="1268413"/>
            <a:ext cx="8229600" cy="1143000"/>
          </a:xfrm>
        </p:spPr>
        <p:txBody>
          <a:bodyPr/>
          <a:lstStyle/>
          <a:p>
            <a:pPr eaLnBrk="1" hangingPunct="1"/>
            <a:r>
              <a:rPr lang="en-US" sz="4000" smtClean="0"/>
              <a:t>Comunicación </a:t>
            </a:r>
            <a:r>
              <a:rPr lang="es-CR" sz="4000" smtClean="0"/>
              <a:t>Escrita</a:t>
            </a:r>
          </a:p>
        </p:txBody>
      </p:sp>
      <p:sp>
        <p:nvSpPr>
          <p:cNvPr id="21507" name="Content Placeholder 2"/>
          <p:cNvSpPr>
            <a:spLocks noGrp="1"/>
          </p:cNvSpPr>
          <p:nvPr>
            <p:ph idx="4294967295"/>
          </p:nvPr>
        </p:nvSpPr>
        <p:spPr>
          <a:xfrm>
            <a:off x="539750" y="2060575"/>
            <a:ext cx="8229600" cy="2881313"/>
          </a:xfrm>
        </p:spPr>
        <p:txBody>
          <a:bodyPr/>
          <a:lstStyle/>
          <a:p>
            <a:pPr eaLnBrk="1" hangingPunct="1"/>
            <a:endParaRPr lang="en-US" smtClean="0"/>
          </a:p>
          <a:p>
            <a:pPr algn="just" eaLnBrk="1" hangingPunct="1"/>
            <a:r>
              <a:rPr lang="es-ES" smtClean="0"/>
              <a:t>La comunicación escrita es cualquier tipo de comunicación que se produce en forma escrita, por medio de símbolos escritos, ya sea impresos o escritos a mano.</a:t>
            </a:r>
          </a:p>
          <a:p>
            <a:pPr algn="just" eaLnBrk="1" hangingPunct="1"/>
            <a:endParaRPr lang="en-US" smtClean="0"/>
          </a:p>
        </p:txBody>
      </p:sp>
      <p:sp>
        <p:nvSpPr>
          <p:cNvPr id="21509"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idx="4294967295"/>
          </p:nvPr>
        </p:nvSpPr>
        <p:spPr>
          <a:xfrm>
            <a:off x="395288" y="1557338"/>
            <a:ext cx="8229600" cy="1143000"/>
          </a:xfrm>
        </p:spPr>
        <p:txBody>
          <a:bodyPr/>
          <a:lstStyle/>
          <a:p>
            <a:pPr eaLnBrk="1" hangingPunct="1"/>
            <a:r>
              <a:rPr lang="en-US" sz="4000" smtClean="0"/>
              <a:t>Comunicación Verbal</a:t>
            </a:r>
          </a:p>
        </p:txBody>
      </p:sp>
      <p:sp>
        <p:nvSpPr>
          <p:cNvPr id="22531" name="Content Placeholder 2"/>
          <p:cNvSpPr>
            <a:spLocks noGrp="1"/>
          </p:cNvSpPr>
          <p:nvPr>
            <p:ph idx="4294967295"/>
          </p:nvPr>
        </p:nvSpPr>
        <p:spPr>
          <a:xfrm>
            <a:off x="539750" y="3284538"/>
            <a:ext cx="8229600" cy="1901825"/>
          </a:xfrm>
        </p:spPr>
        <p:txBody>
          <a:bodyPr/>
          <a:lstStyle/>
          <a:p>
            <a:pPr algn="just"/>
            <a:r>
              <a:rPr lang="es-ES" smtClean="0"/>
              <a:t>La comunicación verbal es cualquier tipo de comunicación que se produce en forma verbal, oral, pronunciada, hablada.</a:t>
            </a:r>
            <a:endParaRPr lang="es-CR" smtClean="0"/>
          </a:p>
        </p:txBody>
      </p:sp>
      <p:sp>
        <p:nvSpPr>
          <p:cNvPr id="22533"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idx="4294967295"/>
          </p:nvPr>
        </p:nvSpPr>
        <p:spPr>
          <a:xfrm>
            <a:off x="468313" y="1484313"/>
            <a:ext cx="8229600" cy="1143000"/>
          </a:xfrm>
        </p:spPr>
        <p:txBody>
          <a:bodyPr/>
          <a:lstStyle/>
          <a:p>
            <a:pPr eaLnBrk="1" hangingPunct="1"/>
            <a:r>
              <a:rPr lang="en-US" smtClean="0"/>
              <a:t>Reglas para Reuniones</a:t>
            </a:r>
          </a:p>
        </p:txBody>
      </p:sp>
      <p:sp>
        <p:nvSpPr>
          <p:cNvPr id="28675" name="Content Placeholder 2"/>
          <p:cNvSpPr>
            <a:spLocks noGrp="1"/>
          </p:cNvSpPr>
          <p:nvPr>
            <p:ph idx="4294967295"/>
          </p:nvPr>
        </p:nvSpPr>
        <p:spPr>
          <a:xfrm>
            <a:off x="395288" y="3068638"/>
            <a:ext cx="8229600" cy="2478087"/>
          </a:xfrm>
        </p:spPr>
        <p:txBody>
          <a:bodyPr/>
          <a:lstStyle/>
          <a:p>
            <a:pPr algn="just" eaLnBrk="1" hangingPunct="1"/>
            <a:r>
              <a:rPr lang="es-ES" smtClean="0"/>
              <a:t>Las reglas para las reuniones son normas o directrices que los directores de proyectos pueden implementar para mejorar el control de las reuniones y hacerlas más eficaces y eficientes.</a:t>
            </a:r>
            <a:endParaRPr lang="es-CR" smtClean="0"/>
          </a:p>
          <a:p>
            <a:pPr eaLnBrk="1" hangingPunct="1">
              <a:buFont typeface="Arial" charset="0"/>
              <a:buNone/>
            </a:pPr>
            <a:r>
              <a:rPr lang="en-US" smtClean="0"/>
              <a:t/>
            </a:r>
            <a:br>
              <a:rPr lang="en-US" smtClean="0"/>
            </a:br>
            <a:endParaRPr lang="en-US" smtClean="0"/>
          </a:p>
        </p:txBody>
      </p:sp>
      <p:sp>
        <p:nvSpPr>
          <p:cNvPr id="28677"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196752"/>
            <a:ext cx="8229600" cy="490066"/>
          </a:xfrm>
        </p:spPr>
        <p:txBody>
          <a:bodyPr/>
          <a:lstStyle/>
          <a:p>
            <a:r>
              <a:rPr lang="es-CR" dirty="0" smtClean="0"/>
              <a:t>Gestionar las comunicaciones </a:t>
            </a:r>
            <a:endParaRPr lang="es-CR" dirty="0"/>
          </a:p>
        </p:txBody>
      </p:sp>
      <p:sp>
        <p:nvSpPr>
          <p:cNvPr id="3" name="2 Marcador de contenido"/>
          <p:cNvSpPr>
            <a:spLocks noGrp="1"/>
          </p:cNvSpPr>
          <p:nvPr>
            <p:ph idx="1"/>
          </p:nvPr>
        </p:nvSpPr>
        <p:spPr>
          <a:xfrm>
            <a:off x="457200" y="1844824"/>
            <a:ext cx="8229600" cy="4281339"/>
          </a:xfrm>
        </p:spPr>
        <p:txBody>
          <a:bodyPr/>
          <a:lstStyle/>
          <a:p>
            <a:r>
              <a:rPr lang="es-CR" b="1" dirty="0" smtClean="0"/>
              <a:t>Salidas</a:t>
            </a:r>
            <a:r>
              <a:rPr lang="es-CR" dirty="0" smtClean="0"/>
              <a:t>:</a:t>
            </a:r>
          </a:p>
          <a:p>
            <a:pPr lvl="1"/>
            <a:r>
              <a:rPr lang="es-CR" dirty="0" smtClean="0"/>
              <a:t>Comunicaciones del proyecto </a:t>
            </a:r>
          </a:p>
          <a:p>
            <a:pPr lvl="1"/>
            <a:r>
              <a:rPr lang="es-CR" dirty="0" smtClean="0"/>
              <a:t>Actualizaciones al plan de proyecto y otros documentos</a:t>
            </a:r>
          </a:p>
          <a:p>
            <a:pPr lvl="1"/>
            <a:r>
              <a:rPr lang="es-CR" dirty="0" smtClean="0"/>
              <a:t>Actualizaciones a los activos de la organización </a:t>
            </a:r>
            <a:endParaRPr lang="es-C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idx="4294967295"/>
          </p:nvPr>
        </p:nvSpPr>
        <p:spPr>
          <a:xfrm>
            <a:off x="395536" y="1268760"/>
            <a:ext cx="7942263" cy="575642"/>
          </a:xfrm>
        </p:spPr>
        <p:txBody>
          <a:bodyPr/>
          <a:lstStyle/>
          <a:p>
            <a:pPr eaLnBrk="1" hangingPunct="1"/>
            <a:r>
              <a:rPr lang="es-CR" sz="4000" dirty="0" smtClean="0"/>
              <a:t>Controlar las comunicaciones </a:t>
            </a:r>
            <a:endParaRPr lang="en-US" sz="4000" dirty="0" smtClean="0"/>
          </a:p>
        </p:txBody>
      </p:sp>
      <p:sp>
        <p:nvSpPr>
          <p:cNvPr id="30723" name="Content Placeholder 2"/>
          <p:cNvSpPr>
            <a:spLocks noGrp="1"/>
          </p:cNvSpPr>
          <p:nvPr>
            <p:ph idx="4294967295"/>
          </p:nvPr>
        </p:nvSpPr>
        <p:spPr>
          <a:xfrm>
            <a:off x="395536" y="2276872"/>
            <a:ext cx="8229600" cy="3528392"/>
          </a:xfrm>
        </p:spPr>
        <p:txBody>
          <a:bodyPr/>
          <a:lstStyle/>
          <a:p>
            <a:pPr eaLnBrk="1" hangingPunct="1">
              <a:lnSpc>
                <a:spcPct val="150000"/>
              </a:lnSpc>
            </a:pPr>
            <a:r>
              <a:rPr lang="es-ES" sz="2800" dirty="0" smtClean="0"/>
              <a:t>Un director de proyecto debería tratar de controlar las comunicaciones para evitar los cambios, falta de comunicación, direcciones confusas y la corrupción del alcance, a pesar de que es imposible controlar todas las comunicaciones.</a:t>
            </a:r>
            <a:endParaRPr lang="en-US" sz="3000" dirty="0" smtClean="0"/>
          </a:p>
        </p:txBody>
      </p:sp>
      <p:sp>
        <p:nvSpPr>
          <p:cNvPr id="30725"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196752"/>
            <a:ext cx="8229600" cy="490066"/>
          </a:xfrm>
        </p:spPr>
        <p:txBody>
          <a:bodyPr/>
          <a:lstStyle/>
          <a:p>
            <a:r>
              <a:rPr lang="es-CR" dirty="0" smtClean="0"/>
              <a:t>Controlar las comunicaciones </a:t>
            </a:r>
            <a:endParaRPr lang="es-CR" dirty="0"/>
          </a:p>
        </p:txBody>
      </p:sp>
      <p:sp>
        <p:nvSpPr>
          <p:cNvPr id="3" name="2 Marcador de contenido"/>
          <p:cNvSpPr>
            <a:spLocks noGrp="1"/>
          </p:cNvSpPr>
          <p:nvPr>
            <p:ph idx="1"/>
          </p:nvPr>
        </p:nvSpPr>
        <p:spPr>
          <a:xfrm>
            <a:off x="457200" y="1844824"/>
            <a:ext cx="8229600" cy="4281339"/>
          </a:xfrm>
        </p:spPr>
        <p:txBody>
          <a:bodyPr/>
          <a:lstStyle/>
          <a:p>
            <a:r>
              <a:rPr lang="es-CR" b="1" dirty="0" smtClean="0"/>
              <a:t>Entradas</a:t>
            </a:r>
            <a:r>
              <a:rPr lang="es-CR" dirty="0" smtClean="0"/>
              <a:t>:</a:t>
            </a:r>
          </a:p>
          <a:p>
            <a:pPr lvl="1"/>
            <a:r>
              <a:rPr lang="es-CR" dirty="0" smtClean="0"/>
              <a:t>Plan de gestión de las comunicaciones.</a:t>
            </a:r>
          </a:p>
          <a:p>
            <a:pPr lvl="1"/>
            <a:r>
              <a:rPr lang="es-CR" dirty="0" smtClean="0"/>
              <a:t>Comunicaciones del proyecto</a:t>
            </a:r>
          </a:p>
          <a:p>
            <a:pPr lvl="2"/>
            <a:r>
              <a:rPr lang="es-CR" dirty="0" smtClean="0"/>
              <a:t>Detalle sobre el desempeño del trabajo, estado de los entregables, avances, etc.</a:t>
            </a:r>
          </a:p>
          <a:p>
            <a:pPr lvl="1"/>
            <a:r>
              <a:rPr lang="es-CR" dirty="0" smtClean="0"/>
              <a:t>Registro de incidentes (</a:t>
            </a:r>
            <a:r>
              <a:rPr lang="es-CR" dirty="0" err="1" smtClean="0"/>
              <a:t>issue</a:t>
            </a:r>
            <a:r>
              <a:rPr lang="es-CR" dirty="0" smtClean="0"/>
              <a:t> log)</a:t>
            </a:r>
          </a:p>
          <a:p>
            <a:pPr lvl="1"/>
            <a:r>
              <a:rPr lang="es-CR" dirty="0" smtClean="0"/>
              <a:t>Mediciones del desempeño del trabajo</a:t>
            </a:r>
          </a:p>
          <a:p>
            <a:pPr lvl="2"/>
            <a:r>
              <a:rPr lang="es-CR" dirty="0" smtClean="0"/>
              <a:t>SPI, CPI, etc.</a:t>
            </a:r>
          </a:p>
          <a:p>
            <a:pPr lvl="1"/>
            <a:r>
              <a:rPr lang="es-CR" dirty="0" smtClean="0"/>
              <a:t>Activos de la organización </a:t>
            </a:r>
            <a:endParaRPr lang="es-C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196752"/>
            <a:ext cx="8229600" cy="490066"/>
          </a:xfrm>
        </p:spPr>
        <p:txBody>
          <a:bodyPr/>
          <a:lstStyle/>
          <a:p>
            <a:r>
              <a:rPr lang="es-CR" dirty="0" smtClean="0"/>
              <a:t>Controlar las comunicaciones </a:t>
            </a:r>
            <a:endParaRPr lang="es-CR" dirty="0"/>
          </a:p>
        </p:txBody>
      </p:sp>
      <p:sp>
        <p:nvSpPr>
          <p:cNvPr id="3" name="2 Marcador de contenido"/>
          <p:cNvSpPr>
            <a:spLocks noGrp="1"/>
          </p:cNvSpPr>
          <p:nvPr>
            <p:ph idx="1"/>
          </p:nvPr>
        </p:nvSpPr>
        <p:spPr>
          <a:xfrm>
            <a:off x="457200" y="1844824"/>
            <a:ext cx="8229600" cy="4281339"/>
          </a:xfrm>
        </p:spPr>
        <p:txBody>
          <a:bodyPr/>
          <a:lstStyle/>
          <a:p>
            <a:r>
              <a:rPr lang="es-CR" sz="2800" b="1" dirty="0" smtClean="0"/>
              <a:t>Herramientas</a:t>
            </a:r>
            <a:r>
              <a:rPr lang="es-CR" sz="2800" dirty="0" smtClean="0"/>
              <a:t>:</a:t>
            </a:r>
          </a:p>
          <a:p>
            <a:pPr lvl="1"/>
            <a:r>
              <a:rPr lang="es-CR" sz="2400" dirty="0" smtClean="0"/>
              <a:t>Sistema de gestión de información.</a:t>
            </a:r>
          </a:p>
          <a:p>
            <a:pPr lvl="1"/>
            <a:r>
              <a:rPr lang="es-CR" sz="2400" dirty="0" smtClean="0"/>
              <a:t>Reuniones </a:t>
            </a:r>
          </a:p>
          <a:p>
            <a:pPr lvl="1"/>
            <a:r>
              <a:rPr lang="es-CR" sz="2400" dirty="0" smtClean="0"/>
              <a:t>Juicio experto</a:t>
            </a:r>
          </a:p>
          <a:p>
            <a:r>
              <a:rPr lang="es-CR" sz="2800" b="1" dirty="0" smtClean="0"/>
              <a:t>Salidas</a:t>
            </a:r>
            <a:r>
              <a:rPr lang="es-CR" sz="2800" dirty="0" smtClean="0"/>
              <a:t>:</a:t>
            </a:r>
          </a:p>
          <a:p>
            <a:pPr lvl="1"/>
            <a:r>
              <a:rPr lang="es-CR" sz="2400" dirty="0" smtClean="0"/>
              <a:t> informes de desempeño</a:t>
            </a:r>
          </a:p>
          <a:p>
            <a:pPr lvl="1"/>
            <a:r>
              <a:rPr lang="es-CR" sz="2400" dirty="0" smtClean="0"/>
              <a:t>Solicitudes de cambio</a:t>
            </a:r>
          </a:p>
          <a:p>
            <a:pPr lvl="1"/>
            <a:r>
              <a:rPr lang="es-CR" sz="2400" dirty="0" smtClean="0"/>
              <a:t>Actualizaciones al plan y otros documentos</a:t>
            </a:r>
          </a:p>
          <a:p>
            <a:pPr lvl="1"/>
            <a:r>
              <a:rPr lang="es-CR" sz="2400" dirty="0" smtClean="0"/>
              <a:t>Actualizaciones a los activos de la organización </a:t>
            </a:r>
            <a:endParaRPr lang="es-C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1052736"/>
            <a:ext cx="7920880" cy="634082"/>
          </a:xfrm>
        </p:spPr>
        <p:txBody>
          <a:bodyPr/>
          <a:lstStyle/>
          <a:p>
            <a:r>
              <a:rPr lang="es-CR" sz="4000" dirty="0" smtClean="0"/>
              <a:t>Planificar las comunicaciones</a:t>
            </a:r>
            <a:endParaRPr lang="es-CR" sz="4000" dirty="0"/>
          </a:p>
        </p:txBody>
      </p:sp>
      <p:sp>
        <p:nvSpPr>
          <p:cNvPr id="3" name="2 Marcador de contenido"/>
          <p:cNvSpPr>
            <a:spLocks noGrp="1"/>
          </p:cNvSpPr>
          <p:nvPr>
            <p:ph idx="1"/>
          </p:nvPr>
        </p:nvSpPr>
        <p:spPr>
          <a:xfrm>
            <a:off x="457200" y="1772816"/>
            <a:ext cx="8229600" cy="4353347"/>
          </a:xfrm>
        </p:spPr>
        <p:txBody>
          <a:bodyPr/>
          <a:lstStyle/>
          <a:p>
            <a:r>
              <a:rPr lang="es-CR" sz="2800" dirty="0" smtClean="0"/>
              <a:t>A que debo responder al planificar las comunicaciones:</a:t>
            </a:r>
          </a:p>
          <a:p>
            <a:pPr lvl="1"/>
            <a:r>
              <a:rPr lang="es-CR" sz="2400" dirty="0" smtClean="0"/>
              <a:t>¿Qué información necesitan los </a:t>
            </a:r>
            <a:r>
              <a:rPr lang="es-CR" sz="2400" b="1" dirty="0" smtClean="0"/>
              <a:t>interesados? </a:t>
            </a:r>
          </a:p>
          <a:p>
            <a:pPr lvl="1"/>
            <a:r>
              <a:rPr lang="es-CR" sz="2400" dirty="0" smtClean="0"/>
              <a:t>¿</a:t>
            </a:r>
            <a:r>
              <a:rPr lang="es-CR" sz="2400" b="1" dirty="0" smtClean="0"/>
              <a:t>Cuándo necesitarán la información? </a:t>
            </a:r>
          </a:p>
          <a:p>
            <a:pPr lvl="1"/>
            <a:r>
              <a:rPr lang="es-CR" sz="2400" dirty="0" smtClean="0"/>
              <a:t>¿Cuántos </a:t>
            </a:r>
            <a:r>
              <a:rPr lang="es-CR" sz="2400" b="1" dirty="0" smtClean="0"/>
              <a:t>canales hay involucrados? </a:t>
            </a:r>
          </a:p>
          <a:p>
            <a:pPr lvl="1"/>
            <a:r>
              <a:rPr lang="es-CR" sz="2400" dirty="0" smtClean="0"/>
              <a:t>¿</a:t>
            </a:r>
            <a:r>
              <a:rPr lang="es-CR" sz="2400" b="1" dirty="0" smtClean="0"/>
              <a:t>Quién se comunica con quién? </a:t>
            </a:r>
          </a:p>
          <a:p>
            <a:pPr lvl="1"/>
            <a:r>
              <a:rPr lang="es-CR" sz="2400" dirty="0" smtClean="0"/>
              <a:t>¿Quién </a:t>
            </a:r>
            <a:r>
              <a:rPr lang="es-CR" sz="2400" b="1" dirty="0" smtClean="0"/>
              <a:t>recibirá la información? </a:t>
            </a:r>
          </a:p>
          <a:p>
            <a:pPr lvl="1"/>
            <a:r>
              <a:rPr lang="es-CR" sz="2400" dirty="0" smtClean="0"/>
              <a:t>¿Cómo se </a:t>
            </a:r>
            <a:r>
              <a:rPr lang="es-CR" sz="2400" b="1" dirty="0" smtClean="0"/>
              <a:t>distribuirá la información? </a:t>
            </a:r>
          </a:p>
          <a:p>
            <a:pPr lvl="1"/>
            <a:r>
              <a:rPr lang="es-CR" sz="2400" dirty="0" smtClean="0"/>
              <a:t>¿</a:t>
            </a:r>
            <a:r>
              <a:rPr lang="es-CR" sz="2400" b="1" dirty="0" smtClean="0"/>
              <a:t>Quién distribuirá la información? </a:t>
            </a:r>
          </a:p>
          <a:p>
            <a:pPr lvl="1"/>
            <a:r>
              <a:rPr lang="es-CR" sz="2400" dirty="0" smtClean="0"/>
              <a:t>¿Qué </a:t>
            </a:r>
            <a:r>
              <a:rPr lang="es-CR" sz="2400" b="1" dirty="0" smtClean="0"/>
              <a:t>tecnología utilizaremos? </a:t>
            </a:r>
          </a:p>
          <a:p>
            <a:pPr lvl="1"/>
            <a:r>
              <a:rPr lang="es-CR" sz="2400" dirty="0" smtClean="0"/>
              <a:t>¿Con qué </a:t>
            </a:r>
            <a:r>
              <a:rPr lang="es-CR" sz="2400" b="1" dirty="0" smtClean="0"/>
              <a:t>frecuencia será la comunicación?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539552" y="1268760"/>
            <a:ext cx="7681042" cy="4968552"/>
          </a:xfrm>
          <a:prstGeom prst="rect">
            <a:avLst/>
          </a:prstGeom>
          <a:noFill/>
          <a:ln w="9525">
            <a:noFill/>
            <a:miter lim="800000"/>
            <a:headEnd/>
            <a:tailEnd/>
          </a:ln>
        </p:spPr>
      </p:pic>
      <p:sp>
        <p:nvSpPr>
          <p:cNvPr id="3" name="7 Rectángulo"/>
          <p:cNvSpPr/>
          <p:nvPr/>
        </p:nvSpPr>
        <p:spPr>
          <a:xfrm>
            <a:off x="7524328" y="6309320"/>
            <a:ext cx="1439863" cy="338137"/>
          </a:xfrm>
          <a:prstGeom prst="rect">
            <a:avLst/>
          </a:prstGeom>
        </p:spPr>
        <p:txBody>
          <a:bodyPr>
            <a:spAutoFit/>
          </a:bodyPr>
          <a:lstStyle>
            <a:defPPr>
              <a:defRPr lang="es-CR"/>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pPr algn="just">
              <a:defRPr/>
            </a:pPr>
            <a:r>
              <a:rPr lang="es-CR" sz="1600" b="1" dirty="0">
                <a:latin typeface="+mj-lt"/>
                <a:ea typeface="+mj-ea"/>
                <a:cs typeface="+mj-cs"/>
              </a:rPr>
              <a:t>Lledó, 2013)</a:t>
            </a:r>
            <a:endParaRPr lang="es-CR" sz="2800" b="1" dirty="0">
              <a:latin typeface="+mj-lt"/>
              <a:ea typeface="+mj-ea"/>
              <a:cs typeface="+mj-cs"/>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p:txBody>
          <a:bodyPr/>
          <a:lstStyle/>
          <a:p>
            <a:r>
              <a:rPr lang="es-CR" dirty="0" smtClean="0"/>
              <a:t>¿Preguntas?</a:t>
            </a:r>
            <a:endParaRPr lang="es-CR" dirty="0"/>
          </a:p>
        </p:txBody>
      </p:sp>
      <p:sp>
        <p:nvSpPr>
          <p:cNvPr id="5" name="4 Subtítulo"/>
          <p:cNvSpPr>
            <a:spLocks noGrp="1"/>
          </p:cNvSpPr>
          <p:nvPr>
            <p:ph type="subTitle" idx="1"/>
          </p:nvPr>
        </p:nvSpPr>
        <p:spPr/>
        <p:txBody>
          <a:bodyPr/>
          <a:lstStyle/>
          <a:p>
            <a:endParaRPr lang="es-C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468313" y="1052513"/>
            <a:ext cx="8229600" cy="1143000"/>
          </a:xfrm>
        </p:spPr>
        <p:txBody>
          <a:bodyPr/>
          <a:lstStyle/>
          <a:p>
            <a:pPr eaLnBrk="1" hangingPunct="1"/>
            <a:r>
              <a:rPr lang="en-US" smtClean="0"/>
              <a:t>Ejemplo</a:t>
            </a:r>
          </a:p>
        </p:txBody>
      </p:sp>
      <p:sp>
        <p:nvSpPr>
          <p:cNvPr id="4099" name="Content Placeholder 2"/>
          <p:cNvSpPr>
            <a:spLocks noGrp="1"/>
          </p:cNvSpPr>
          <p:nvPr>
            <p:ph idx="4294967295"/>
          </p:nvPr>
        </p:nvSpPr>
        <p:spPr>
          <a:xfrm>
            <a:off x="468313" y="2060575"/>
            <a:ext cx="8229600" cy="3960813"/>
          </a:xfrm>
        </p:spPr>
        <p:txBody>
          <a:bodyPr/>
          <a:lstStyle/>
          <a:p>
            <a:pPr marL="0" indent="0" algn="just" eaLnBrk="1" hangingPunct="1">
              <a:buFont typeface="Arial" charset="0"/>
              <a:buNone/>
              <a:defRPr/>
            </a:pPr>
            <a:r>
              <a:rPr lang="es-ES" dirty="0" smtClean="0"/>
              <a:t>¿Cuál es el nombre del proceso requerido para asegurar la generación oportuna y apropiada, la recolección, la distribución y la disposición de la información del proyecto?</a:t>
            </a:r>
          </a:p>
          <a:p>
            <a:pPr marL="514350" indent="-514350" algn="just" eaLnBrk="1" hangingPunct="1">
              <a:buFont typeface="+mj-lt"/>
              <a:buAutoNum type="alphaUcPeriod"/>
              <a:defRPr/>
            </a:pPr>
            <a:r>
              <a:rPr lang="es-ES" dirty="0" smtClean="0"/>
              <a:t>Gestión de la Calidad.</a:t>
            </a:r>
          </a:p>
          <a:p>
            <a:pPr marL="514350" indent="-514350" algn="just" eaLnBrk="1" hangingPunct="1">
              <a:buFont typeface="+mj-lt"/>
              <a:buAutoNum type="alphaUcPeriod"/>
              <a:defRPr/>
            </a:pPr>
            <a:r>
              <a:rPr lang="es-ES" dirty="0" smtClean="0"/>
              <a:t>Gestión de las Comunicaciones.</a:t>
            </a:r>
            <a:endParaRPr lang="es-ES" dirty="0"/>
          </a:p>
          <a:p>
            <a:pPr marL="514350" indent="-514350" algn="just" eaLnBrk="1" hangingPunct="1">
              <a:buFont typeface="+mj-lt"/>
              <a:buAutoNum type="alphaUcPeriod"/>
              <a:defRPr/>
            </a:pPr>
            <a:r>
              <a:rPr lang="es-ES" dirty="0" smtClean="0"/>
              <a:t>Gestión de las Adquisiciones.</a:t>
            </a:r>
          </a:p>
          <a:p>
            <a:pPr marL="514350" indent="-514350" algn="just" eaLnBrk="1" hangingPunct="1">
              <a:buFont typeface="+mj-lt"/>
              <a:buAutoNum type="alphaUcPeriod"/>
              <a:defRPr/>
            </a:pPr>
            <a:r>
              <a:rPr lang="es-ES" dirty="0" smtClean="0"/>
              <a:t>Gestión del Alcance.</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iterate type="lt">
                                    <p:tmAbs val="0"/>
                                  </p:iterate>
                                  <p:childTnLst>
                                    <p:set>
                                      <p:cBhvr>
                                        <p:cTn id="18"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4099">
                                            <p:txEl>
                                              <p:pRg st="2" end="2"/>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idx="4294967295"/>
          </p:nvPr>
        </p:nvSpPr>
        <p:spPr>
          <a:xfrm>
            <a:off x="395288" y="1125538"/>
            <a:ext cx="8229600" cy="1143000"/>
          </a:xfrm>
        </p:spPr>
        <p:txBody>
          <a:bodyPr/>
          <a:lstStyle/>
          <a:p>
            <a:pPr eaLnBrk="1" hangingPunct="1"/>
            <a:r>
              <a:rPr lang="en-US" smtClean="0"/>
              <a:t>Ejemplo</a:t>
            </a:r>
          </a:p>
        </p:txBody>
      </p:sp>
      <p:sp>
        <p:nvSpPr>
          <p:cNvPr id="6147" name="Content Placeholder 2"/>
          <p:cNvSpPr>
            <a:spLocks noGrp="1"/>
          </p:cNvSpPr>
          <p:nvPr>
            <p:ph idx="4294967295"/>
          </p:nvPr>
        </p:nvSpPr>
        <p:spPr>
          <a:xfrm>
            <a:off x="533400" y="2176463"/>
            <a:ext cx="8229600" cy="4060825"/>
          </a:xfrm>
        </p:spPr>
        <p:txBody>
          <a:bodyPr/>
          <a:lstStyle/>
          <a:p>
            <a:pPr marL="0" indent="0" algn="just" eaLnBrk="1" hangingPunct="1">
              <a:buFont typeface="Arial" charset="0"/>
              <a:buNone/>
              <a:defRPr/>
            </a:pPr>
            <a:r>
              <a:rPr lang="es-ES" sz="2800" dirty="0" smtClean="0"/>
              <a:t>¿Quién de los siguientes son SIEMPRE interesados​​?</a:t>
            </a:r>
            <a:endParaRPr lang="es-ES" sz="2800" dirty="0"/>
          </a:p>
          <a:p>
            <a:pPr marL="514350" indent="-514350" algn="just" eaLnBrk="1" hangingPunct="1">
              <a:buFont typeface="+mj-lt"/>
              <a:buAutoNum type="alphaUcPeriod"/>
              <a:defRPr/>
            </a:pPr>
            <a:r>
              <a:rPr lang="es-ES" sz="2800" dirty="0" smtClean="0"/>
              <a:t>Una persona que no quiere que el proyecto finalice.</a:t>
            </a:r>
            <a:endParaRPr lang="es-ES" sz="2800" dirty="0"/>
          </a:p>
          <a:p>
            <a:pPr marL="514350" indent="-514350" algn="just" eaLnBrk="1" hangingPunct="1">
              <a:buFont typeface="+mj-lt"/>
              <a:buAutoNum type="alphaUcPeriod"/>
              <a:defRPr/>
            </a:pPr>
            <a:r>
              <a:rPr lang="es-ES" sz="2800" dirty="0" smtClean="0"/>
              <a:t>Un trabajador de la línea de montaje que utilizará el producto del proyecto.</a:t>
            </a:r>
            <a:endParaRPr lang="es-ES" sz="2800" dirty="0"/>
          </a:p>
          <a:p>
            <a:pPr marL="514350" indent="-514350" algn="just" eaLnBrk="1" hangingPunct="1">
              <a:buFont typeface="+mj-lt"/>
              <a:buAutoNum type="alphaUcPeriod"/>
              <a:defRPr/>
            </a:pPr>
            <a:r>
              <a:rPr lang="es-ES" sz="2800" dirty="0" smtClean="0"/>
              <a:t>Un gerente funcional del departamento de ingeniería.</a:t>
            </a:r>
            <a:endParaRPr lang="es-ES" sz="2800" dirty="0"/>
          </a:p>
          <a:p>
            <a:pPr marL="514350" indent="-514350" algn="just" eaLnBrk="1" hangingPunct="1">
              <a:buFont typeface="+mj-lt"/>
              <a:buAutoNum type="alphaUcPeriod"/>
              <a:defRPr/>
            </a:pPr>
            <a:r>
              <a:rPr lang="es-ES" sz="2800" dirty="0" smtClean="0"/>
              <a:t>Una persona que podría perder su posición en la compañía debido al proyecto.</a:t>
            </a:r>
            <a:endParaRPr lang="en-US" sz="2600" dirty="0" smtClean="0"/>
          </a:p>
        </p:txBody>
      </p:sp>
      <p:sp>
        <p:nvSpPr>
          <p:cNvPr id="32773"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147">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iterate type="lt">
                                    <p:tmAbs val="0"/>
                                  </p:iterate>
                                  <p:childTnLst>
                                    <p:set>
                                      <p:cBhvr>
                                        <p:cTn id="18"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147">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147">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6147">
                                            <p:txEl>
                                              <p:pRg st="2" end="2"/>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47"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idx="4294967295"/>
          </p:nvPr>
        </p:nvSpPr>
        <p:spPr>
          <a:xfrm>
            <a:off x="539750" y="981075"/>
            <a:ext cx="8229600" cy="1143000"/>
          </a:xfrm>
        </p:spPr>
        <p:txBody>
          <a:bodyPr/>
          <a:lstStyle/>
          <a:p>
            <a:pPr eaLnBrk="1" hangingPunct="1"/>
            <a:r>
              <a:rPr lang="en-US" smtClean="0"/>
              <a:t>Ejemplo</a:t>
            </a:r>
          </a:p>
        </p:txBody>
      </p:sp>
      <p:sp>
        <p:nvSpPr>
          <p:cNvPr id="8195" name="Content Placeholder 2"/>
          <p:cNvSpPr>
            <a:spLocks noGrp="1"/>
          </p:cNvSpPr>
          <p:nvPr>
            <p:ph idx="4294967295"/>
          </p:nvPr>
        </p:nvSpPr>
        <p:spPr>
          <a:xfrm>
            <a:off x="457200" y="2060575"/>
            <a:ext cx="8229600" cy="4065588"/>
          </a:xfrm>
        </p:spPr>
        <p:txBody>
          <a:bodyPr/>
          <a:lstStyle/>
          <a:p>
            <a:pPr marL="0" indent="0" algn="just" eaLnBrk="1" hangingPunct="1">
              <a:lnSpc>
                <a:spcPct val="80000"/>
              </a:lnSpc>
              <a:buFont typeface="Arial" charset="0"/>
              <a:buNone/>
              <a:defRPr/>
            </a:pPr>
            <a:r>
              <a:rPr lang="es-ES" sz="2800" dirty="0" smtClean="0"/>
              <a:t>El Proyecto A ha tenido reuniones ineficaces del proyecto desde sus inicios. Ha habido quejas de que la información no llega a las personas adecuadas, algunas personas están hablando demasiado durante las reuniones, y las personas adecuadas no están allí para resolver los problemas. </a:t>
            </a:r>
            <a:r>
              <a:rPr lang="es-ES" sz="2800" dirty="0"/>
              <a:t>¿</a:t>
            </a:r>
            <a:r>
              <a:rPr lang="es-ES" sz="2800" dirty="0" smtClean="0"/>
              <a:t>Qué es lo más probable que falta en este proyecto?</a:t>
            </a:r>
            <a:endParaRPr lang="es-ES" sz="2800" dirty="0"/>
          </a:p>
          <a:p>
            <a:pPr marL="514350" indent="-514350" eaLnBrk="1" hangingPunct="1">
              <a:lnSpc>
                <a:spcPct val="80000"/>
              </a:lnSpc>
              <a:buFont typeface="+mj-lt"/>
              <a:buAutoNum type="alphaUcPeriod"/>
              <a:defRPr/>
            </a:pPr>
            <a:r>
              <a:rPr lang="es-ES" sz="2800" dirty="0" smtClean="0"/>
              <a:t>Un plan de gestión del alcance.</a:t>
            </a:r>
            <a:endParaRPr lang="es-ES" sz="2800" dirty="0"/>
          </a:p>
          <a:p>
            <a:pPr marL="514350" indent="-514350" eaLnBrk="1" hangingPunct="1">
              <a:lnSpc>
                <a:spcPct val="80000"/>
              </a:lnSpc>
              <a:buFont typeface="+mj-lt"/>
              <a:buAutoNum type="alphaUcPeriod"/>
              <a:defRPr/>
            </a:pPr>
            <a:r>
              <a:rPr lang="es-ES" sz="2800" dirty="0" smtClean="0"/>
              <a:t>Un plan de gestión del personal.</a:t>
            </a:r>
            <a:endParaRPr lang="es-ES" sz="2800" dirty="0"/>
          </a:p>
          <a:p>
            <a:pPr marL="514350" indent="-514350" eaLnBrk="1" hangingPunct="1">
              <a:lnSpc>
                <a:spcPct val="80000"/>
              </a:lnSpc>
              <a:buFont typeface="+mj-lt"/>
              <a:buAutoNum type="alphaUcPeriod"/>
              <a:defRPr/>
            </a:pPr>
            <a:r>
              <a:rPr lang="es-ES" sz="2800" dirty="0" smtClean="0"/>
              <a:t>Un plan de gestión de las comunicaciones.</a:t>
            </a:r>
            <a:endParaRPr lang="es-ES" sz="2800" dirty="0"/>
          </a:p>
          <a:p>
            <a:pPr marL="514350" indent="-514350" eaLnBrk="1" hangingPunct="1">
              <a:lnSpc>
                <a:spcPct val="80000"/>
              </a:lnSpc>
              <a:buFont typeface="+mj-lt"/>
              <a:buAutoNum type="alphaUcPeriod"/>
              <a:defRPr/>
            </a:pPr>
            <a:r>
              <a:rPr lang="es-ES" sz="2800" dirty="0" smtClean="0"/>
              <a:t>Un plan de mejora de procesos.</a:t>
            </a:r>
            <a:endParaRPr lang="en-US" sz="2600" dirty="0" smtClean="0"/>
          </a:p>
        </p:txBody>
      </p:sp>
      <p:sp>
        <p:nvSpPr>
          <p:cNvPr id="33797"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iterate type="lt">
                                    <p:tmAbs val="0"/>
                                  </p:iterate>
                                  <p:childTnLst>
                                    <p:set>
                                      <p:cBhvr>
                                        <p:cTn id="22"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195">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8195">
                                            <p:txEl>
                                              <p:pRg st="3" end="3"/>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idx="4294967295"/>
          </p:nvPr>
        </p:nvSpPr>
        <p:spPr>
          <a:xfrm>
            <a:off x="250825" y="1196975"/>
            <a:ext cx="8229600" cy="1143000"/>
          </a:xfrm>
        </p:spPr>
        <p:txBody>
          <a:bodyPr/>
          <a:lstStyle/>
          <a:p>
            <a:pPr eaLnBrk="1" hangingPunct="1"/>
            <a:r>
              <a:rPr lang="en-US" smtClean="0"/>
              <a:t>Ejemplo</a:t>
            </a:r>
            <a:endParaRPr lang="es-CR" smtClean="0"/>
          </a:p>
        </p:txBody>
      </p:sp>
      <p:sp>
        <p:nvSpPr>
          <p:cNvPr id="10243" name="Content Placeholder 2"/>
          <p:cNvSpPr>
            <a:spLocks noGrp="1"/>
          </p:cNvSpPr>
          <p:nvPr>
            <p:ph idx="4294967295"/>
          </p:nvPr>
        </p:nvSpPr>
        <p:spPr>
          <a:xfrm>
            <a:off x="323850" y="2133600"/>
            <a:ext cx="8229600" cy="3987800"/>
          </a:xfrm>
        </p:spPr>
        <p:txBody>
          <a:bodyPr/>
          <a:lstStyle/>
          <a:p>
            <a:pPr marL="0" indent="0" algn="just" eaLnBrk="1" hangingPunct="1">
              <a:buFont typeface="Arial" charset="0"/>
              <a:buNone/>
              <a:defRPr/>
            </a:pPr>
            <a:r>
              <a:rPr lang="es-ES" dirty="0" smtClean="0"/>
              <a:t>El director del proyecto debe identificar _________, determinar sus requisitos, y luego gestionar e influir sobre esos requisitos para asegurar un proyecto exitoso.</a:t>
            </a:r>
          </a:p>
          <a:p>
            <a:pPr marL="514350" indent="-514350" algn="just" eaLnBrk="1" hangingPunct="1">
              <a:buFont typeface="+mj-lt"/>
              <a:buAutoNum type="alphaUcPeriod"/>
              <a:defRPr/>
            </a:pPr>
            <a:r>
              <a:rPr lang="es-ES" dirty="0" smtClean="0"/>
              <a:t>Gerentes funcionales.</a:t>
            </a:r>
            <a:endParaRPr lang="es-ES" dirty="0"/>
          </a:p>
          <a:p>
            <a:pPr marL="514350" indent="-514350" algn="just" eaLnBrk="1" hangingPunct="1">
              <a:buFont typeface="+mj-lt"/>
              <a:buAutoNum type="alphaUcPeriod"/>
              <a:defRPr/>
            </a:pPr>
            <a:r>
              <a:rPr lang="es-ES" dirty="0" smtClean="0"/>
              <a:t>Los interesados.</a:t>
            </a:r>
            <a:endParaRPr lang="es-ES" dirty="0"/>
          </a:p>
          <a:p>
            <a:pPr marL="514350" indent="-514350" algn="just" eaLnBrk="1" hangingPunct="1">
              <a:buFont typeface="+mj-lt"/>
              <a:buAutoNum type="alphaUcPeriod"/>
              <a:defRPr/>
            </a:pPr>
            <a:r>
              <a:rPr lang="es-ES" dirty="0" smtClean="0"/>
              <a:t>El alcance.</a:t>
            </a:r>
            <a:endParaRPr lang="es-ES" dirty="0"/>
          </a:p>
          <a:p>
            <a:pPr marL="514350" indent="-514350" algn="just" eaLnBrk="1" hangingPunct="1">
              <a:buFont typeface="+mj-lt"/>
              <a:buAutoNum type="alphaUcPeriod"/>
              <a:defRPr/>
            </a:pPr>
            <a:r>
              <a:rPr lang="es-ES" dirty="0" smtClean="0"/>
              <a:t>Los usuarios finales.</a:t>
            </a:r>
            <a:endParaRPr lang="en-US" dirty="0" smtClean="0"/>
          </a:p>
        </p:txBody>
      </p:sp>
      <p:sp>
        <p:nvSpPr>
          <p:cNvPr id="34820" name="Date Placeholder 3"/>
          <p:cNvSpPr txBox="1">
            <a:spLocks noGrp="1"/>
          </p:cNvSpPr>
          <p:nvPr/>
        </p:nvSpPr>
        <p:spPr bwMode="auto">
          <a:xfrm>
            <a:off x="7467600" y="6370638"/>
            <a:ext cx="1905000" cy="457200"/>
          </a:xfrm>
          <a:prstGeom prst="rect">
            <a:avLst/>
          </a:prstGeom>
          <a:noFill/>
          <a:ln w="9525">
            <a:noFill/>
            <a:miter lim="800000"/>
            <a:headEnd/>
            <a:tailEnd/>
          </a:ln>
        </p:spPr>
        <p:txBody>
          <a:bodyPr/>
          <a:lstStyle/>
          <a:p>
            <a:endParaRPr lang="es-ES" sz="1200" dirty="0">
              <a:solidFill>
                <a:schemeClr val="hlink"/>
              </a:solidFill>
            </a:endParaRPr>
          </a:p>
        </p:txBody>
      </p:sp>
      <p:sp>
        <p:nvSpPr>
          <p:cNvPr id="34821"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iterate type="lt">
                                    <p:tmAbs val="0"/>
                                  </p:iterate>
                                  <p:childTnLst>
                                    <p:set>
                                      <p:cBhvr>
                                        <p:cTn id="18"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243">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10243">
                                            <p:txEl>
                                              <p:pRg st="2" end="2"/>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idx="4294967295"/>
          </p:nvPr>
        </p:nvSpPr>
        <p:spPr>
          <a:xfrm>
            <a:off x="395288" y="1196975"/>
            <a:ext cx="8229600" cy="1143000"/>
          </a:xfrm>
        </p:spPr>
        <p:txBody>
          <a:bodyPr/>
          <a:lstStyle/>
          <a:p>
            <a:pPr eaLnBrk="1" hangingPunct="1"/>
            <a:r>
              <a:rPr lang="es-CR" smtClean="0"/>
              <a:t>Ejemplo</a:t>
            </a:r>
            <a:endParaRPr lang="en-US" smtClean="0"/>
          </a:p>
        </p:txBody>
      </p:sp>
      <p:sp>
        <p:nvSpPr>
          <p:cNvPr id="14339" name="Content Placeholder 2"/>
          <p:cNvSpPr>
            <a:spLocks noGrp="1"/>
          </p:cNvSpPr>
          <p:nvPr>
            <p:ph idx="4294967295"/>
          </p:nvPr>
        </p:nvSpPr>
        <p:spPr>
          <a:xfrm>
            <a:off x="468313" y="2349500"/>
            <a:ext cx="8229600" cy="3771900"/>
          </a:xfrm>
        </p:spPr>
        <p:txBody>
          <a:bodyPr/>
          <a:lstStyle/>
          <a:p>
            <a:pPr marL="0" indent="0" algn="just" eaLnBrk="1" hangingPunct="1">
              <a:buFont typeface="Arial" charset="0"/>
              <a:buNone/>
              <a:defRPr/>
            </a:pPr>
            <a:r>
              <a:rPr lang="es-ES" dirty="0" smtClean="0"/>
              <a:t>Los informes del proyecto son una salida del proceso:</a:t>
            </a:r>
          </a:p>
          <a:p>
            <a:pPr marL="514350" indent="-514350" algn="just" eaLnBrk="1" hangingPunct="1">
              <a:buFont typeface="+mj-lt"/>
              <a:buAutoNum type="alphaUcPeriod"/>
              <a:defRPr/>
            </a:pPr>
            <a:r>
              <a:rPr lang="es-ES" dirty="0" smtClean="0"/>
              <a:t>Planificar las comunicaciones.</a:t>
            </a:r>
          </a:p>
          <a:p>
            <a:pPr marL="514350" indent="-514350" algn="just" eaLnBrk="1" hangingPunct="1">
              <a:buFont typeface="+mj-lt"/>
              <a:buAutoNum type="alphaUcPeriod"/>
              <a:defRPr/>
            </a:pPr>
            <a:r>
              <a:rPr lang="es-ES" dirty="0" smtClean="0"/>
              <a:t>Distribuir la información.</a:t>
            </a:r>
            <a:endParaRPr lang="es-ES" dirty="0"/>
          </a:p>
          <a:p>
            <a:pPr marL="514350" indent="-514350" algn="just" eaLnBrk="1" hangingPunct="1">
              <a:buFont typeface="+mj-lt"/>
              <a:buAutoNum type="alphaUcPeriod"/>
              <a:defRPr/>
            </a:pPr>
            <a:r>
              <a:rPr lang="es-ES" dirty="0" smtClean="0"/>
              <a:t>Informar el rendimiento.</a:t>
            </a:r>
          </a:p>
          <a:p>
            <a:pPr marL="514350" indent="-514350" algn="just" eaLnBrk="1" hangingPunct="1">
              <a:buFont typeface="+mj-lt"/>
              <a:buAutoNum type="alphaUcPeriod"/>
              <a:defRPr/>
            </a:pPr>
            <a:r>
              <a:rPr lang="es-ES" dirty="0" smtClean="0"/>
              <a:t>Gestionar los recursos.</a:t>
            </a:r>
            <a:endParaRPr lang="en-US" dirty="0" smtClean="0"/>
          </a:p>
        </p:txBody>
      </p:sp>
      <p:sp>
        <p:nvSpPr>
          <p:cNvPr id="35845"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iterate type="lt">
                                    <p:tmAbs val="0"/>
                                  </p:iterate>
                                  <p:childTnLst>
                                    <p:set>
                                      <p:cBhvr>
                                        <p:cTn id="18"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339">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14339">
                                            <p:txEl>
                                              <p:pRg st="2" end="2"/>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P spid="14339"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idx="4294967295"/>
          </p:nvPr>
        </p:nvSpPr>
        <p:spPr>
          <a:xfrm>
            <a:off x="323850" y="1052513"/>
            <a:ext cx="8229600" cy="1143000"/>
          </a:xfrm>
        </p:spPr>
        <p:txBody>
          <a:bodyPr/>
          <a:lstStyle/>
          <a:p>
            <a:pPr eaLnBrk="1" hangingPunct="1"/>
            <a:r>
              <a:rPr lang="en-US" smtClean="0"/>
              <a:t>Ejemplo</a:t>
            </a:r>
          </a:p>
        </p:txBody>
      </p:sp>
      <p:sp>
        <p:nvSpPr>
          <p:cNvPr id="16387" name="Content Placeholder 2"/>
          <p:cNvSpPr>
            <a:spLocks noGrp="1"/>
          </p:cNvSpPr>
          <p:nvPr>
            <p:ph idx="4294967295"/>
          </p:nvPr>
        </p:nvSpPr>
        <p:spPr>
          <a:xfrm>
            <a:off x="533400" y="2060575"/>
            <a:ext cx="8229600" cy="3987800"/>
          </a:xfrm>
        </p:spPr>
        <p:txBody>
          <a:bodyPr/>
          <a:lstStyle/>
          <a:p>
            <a:pPr marL="0" indent="0" algn="just" eaLnBrk="1" hangingPunct="1">
              <a:lnSpc>
                <a:spcPct val="80000"/>
              </a:lnSpc>
              <a:buFont typeface="Arial" charset="0"/>
              <a:buNone/>
              <a:defRPr/>
            </a:pPr>
            <a:r>
              <a:rPr lang="es-ES" sz="2400" dirty="0" smtClean="0"/>
              <a:t>Un interesado ​​en particular tiene una reputación de hacer muchos cambios en los proyectos. ¿Qué es lo MEJOR que un director de proyecto puede hacer al inicio del proyecto para gestionar esta situación?</a:t>
            </a:r>
          </a:p>
          <a:p>
            <a:pPr marL="457200" indent="-457200" algn="just" eaLnBrk="1" hangingPunct="1">
              <a:lnSpc>
                <a:spcPct val="80000"/>
              </a:lnSpc>
              <a:buFont typeface="+mj-lt"/>
              <a:buAutoNum type="alphaUcPeriod"/>
              <a:defRPr/>
            </a:pPr>
            <a:r>
              <a:rPr lang="es-ES" sz="2400" dirty="0" smtClean="0"/>
              <a:t>Decir "No" al interesado varias veces para disuadirlo de presentar más cambios.</a:t>
            </a:r>
          </a:p>
          <a:p>
            <a:pPr marL="457200" indent="-457200" algn="just" eaLnBrk="1" hangingPunct="1">
              <a:lnSpc>
                <a:spcPct val="80000"/>
              </a:lnSpc>
              <a:buFont typeface="+mj-lt"/>
              <a:buAutoNum type="alphaUcPeriod"/>
              <a:defRPr/>
            </a:pPr>
            <a:r>
              <a:rPr lang="es-ES" sz="2400" dirty="0" smtClean="0"/>
              <a:t>Hacer que el interesado se involucre en el proyecto lo antes posible.</a:t>
            </a:r>
            <a:endParaRPr lang="es-ES" sz="2400" dirty="0"/>
          </a:p>
          <a:p>
            <a:pPr marL="457200" indent="-457200" algn="just" eaLnBrk="1" hangingPunct="1">
              <a:lnSpc>
                <a:spcPct val="80000"/>
              </a:lnSpc>
              <a:buFont typeface="+mj-lt"/>
              <a:buAutoNum type="alphaUcPeriod"/>
              <a:defRPr/>
            </a:pPr>
            <a:r>
              <a:rPr lang="es-ES" sz="2400" dirty="0" smtClean="0"/>
              <a:t>Hablar con el jefe del interesado para encontrar maneras de dirigir las actividades del interesado hacia otro proyecto.</a:t>
            </a:r>
          </a:p>
          <a:p>
            <a:pPr marL="457200" indent="-457200" algn="just" eaLnBrk="1" hangingPunct="1">
              <a:lnSpc>
                <a:spcPct val="80000"/>
              </a:lnSpc>
              <a:buFont typeface="+mj-lt"/>
              <a:buAutoNum type="alphaUcPeriod"/>
              <a:defRPr/>
            </a:pPr>
            <a:r>
              <a:rPr lang="es-ES" sz="2400" dirty="0" smtClean="0"/>
              <a:t>Pedir al interesado ​​que no se le incluya en la lista de los interesados.</a:t>
            </a:r>
            <a:endParaRPr lang="en-US" sz="2400" dirty="0" smtClean="0"/>
          </a:p>
        </p:txBody>
      </p:sp>
      <p:sp>
        <p:nvSpPr>
          <p:cNvPr id="36869"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387">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387">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iterate type="lt">
                                    <p:tmAbs val="0"/>
                                  </p:iterate>
                                  <p:childTnLst>
                                    <p:set>
                                      <p:cBhvr>
                                        <p:cTn id="18" dur="1" fill="hold">
                                          <p:stCondLst>
                                            <p:cond delay="0"/>
                                          </p:stCondLst>
                                        </p:cTn>
                                        <p:tgtEl>
                                          <p:spTgt spid="16387">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387">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387">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16387">
                                            <p:txEl>
                                              <p:pRg st="2" end="2"/>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6387"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idx="4294967295"/>
          </p:nvPr>
        </p:nvSpPr>
        <p:spPr>
          <a:xfrm>
            <a:off x="468313" y="1125538"/>
            <a:ext cx="8229600" cy="1143000"/>
          </a:xfrm>
        </p:spPr>
        <p:txBody>
          <a:bodyPr/>
          <a:lstStyle/>
          <a:p>
            <a:pPr eaLnBrk="1" hangingPunct="1"/>
            <a:r>
              <a:rPr lang="es-CR" smtClean="0"/>
              <a:t>Ejemplo</a:t>
            </a:r>
            <a:endParaRPr lang="en-US" smtClean="0"/>
          </a:p>
        </p:txBody>
      </p:sp>
      <p:sp>
        <p:nvSpPr>
          <p:cNvPr id="18435" name="Content Placeholder 2"/>
          <p:cNvSpPr>
            <a:spLocks noGrp="1"/>
          </p:cNvSpPr>
          <p:nvPr>
            <p:ph idx="4294967295"/>
          </p:nvPr>
        </p:nvSpPr>
        <p:spPr>
          <a:xfrm>
            <a:off x="533400" y="2205038"/>
            <a:ext cx="8229600" cy="3629025"/>
          </a:xfrm>
        </p:spPr>
        <p:txBody>
          <a:bodyPr/>
          <a:lstStyle/>
          <a:p>
            <a:pPr marL="0" indent="0" algn="just" eaLnBrk="1" hangingPunct="1">
              <a:buFont typeface="Arial" charset="0"/>
              <a:buNone/>
              <a:defRPr/>
            </a:pPr>
            <a:r>
              <a:rPr lang="es-ES" dirty="0" smtClean="0"/>
              <a:t>Las Entradas para el proceso de Planificar las Comunicaciones incluyen todo lo siguiente EXCEPTO?</a:t>
            </a:r>
            <a:endParaRPr lang="es-ES" dirty="0"/>
          </a:p>
          <a:p>
            <a:pPr marL="514350" indent="-514350" algn="just" eaLnBrk="1" hangingPunct="1">
              <a:buFont typeface="+mj-lt"/>
              <a:buAutoNum type="alphaUcPeriod"/>
              <a:defRPr/>
            </a:pPr>
            <a:r>
              <a:rPr lang="es-ES" dirty="0" smtClean="0"/>
              <a:t>Requisitos de comunicaciones.</a:t>
            </a:r>
            <a:endParaRPr lang="es-ES" dirty="0"/>
          </a:p>
          <a:p>
            <a:pPr marL="514350" indent="-514350" algn="just" eaLnBrk="1" hangingPunct="1">
              <a:buFont typeface="+mj-lt"/>
              <a:buAutoNum type="alphaUcPeriod"/>
              <a:defRPr/>
            </a:pPr>
            <a:r>
              <a:rPr lang="es-ES" dirty="0" smtClean="0"/>
              <a:t>Estrategia de gestión de los interesados.</a:t>
            </a:r>
            <a:endParaRPr lang="es-ES" dirty="0"/>
          </a:p>
          <a:p>
            <a:pPr marL="514350" indent="-514350" algn="just" eaLnBrk="1" hangingPunct="1">
              <a:buFont typeface="+mj-lt"/>
              <a:buAutoNum type="alphaUcPeriod"/>
              <a:defRPr/>
            </a:pPr>
            <a:r>
              <a:rPr lang="es-ES" dirty="0" smtClean="0"/>
              <a:t>Cultura organizacional.</a:t>
            </a:r>
          </a:p>
          <a:p>
            <a:pPr marL="514350" indent="-514350" algn="just" eaLnBrk="1" hangingPunct="1">
              <a:buFont typeface="+mj-lt"/>
              <a:buAutoNum type="alphaUcPeriod"/>
              <a:defRPr/>
            </a:pPr>
            <a:r>
              <a:rPr lang="es-ES" dirty="0" smtClean="0"/>
              <a:t>Proyecciones.</a:t>
            </a:r>
          </a:p>
          <a:p>
            <a:pPr marL="0" indent="0" algn="just" eaLnBrk="1" hangingPunct="1">
              <a:buFont typeface="Arial" charset="0"/>
              <a:buNone/>
              <a:defRPr/>
            </a:pPr>
            <a:r>
              <a:rPr lang="es-ES" dirty="0" smtClean="0"/>
              <a:t/>
            </a:r>
            <a:br>
              <a:rPr lang="es-ES" dirty="0" smtClean="0"/>
            </a:br>
            <a:endParaRPr lang="en-US" dirty="0" smtClean="0"/>
          </a:p>
        </p:txBody>
      </p:sp>
      <p:sp>
        <p:nvSpPr>
          <p:cNvPr id="37893"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18435">
                                            <p:txEl>
                                              <p:pRg st="0" end="0"/>
                                            </p:txEl>
                                          </p:spTgt>
                                        </p:tgtEl>
                                        <p:attrNameLst>
                                          <p:attrName>style.visibility</p:attrName>
                                        </p:attrNameLst>
                                      </p:cBhvr>
                                      <p:to>
                                        <p:strVal val="visible"/>
                                      </p:to>
                                    </p:set>
                                    <p:animEffect transition="in" filter="fade">
                                      <p:cBhvr>
                                        <p:cTn id="11" dur="500"/>
                                        <p:tgtEl>
                                          <p:spTgt spid="18435">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8435">
                                            <p:txEl>
                                              <p:pRg st="1" end="1"/>
                                            </p:txEl>
                                          </p:spTgt>
                                        </p:tgtEl>
                                        <p:attrNameLst>
                                          <p:attrName>style.visibility</p:attrName>
                                        </p:attrNameLst>
                                      </p:cBhvr>
                                      <p:to>
                                        <p:strVal val="visible"/>
                                      </p:to>
                                    </p:set>
                                    <p:animEffect transition="in" filter="fade">
                                      <p:cBhvr>
                                        <p:cTn id="16" dur="500"/>
                                        <p:tgtEl>
                                          <p:spTgt spid="18435">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8435">
                                            <p:txEl>
                                              <p:pRg st="2" end="2"/>
                                            </p:txEl>
                                          </p:spTgt>
                                        </p:tgtEl>
                                        <p:attrNameLst>
                                          <p:attrName>style.visibility</p:attrName>
                                        </p:attrNameLst>
                                      </p:cBhvr>
                                      <p:to>
                                        <p:strVal val="visible"/>
                                      </p:to>
                                    </p:set>
                                    <p:animEffect transition="in" filter="fade">
                                      <p:cBhvr>
                                        <p:cTn id="21" dur="500"/>
                                        <p:tgtEl>
                                          <p:spTgt spid="18435">
                                            <p:txEl>
                                              <p:pRg st="2" end="2"/>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8435">
                                            <p:txEl>
                                              <p:pRg st="3" end="3"/>
                                            </p:txEl>
                                          </p:spTgt>
                                        </p:tgtEl>
                                        <p:attrNameLst>
                                          <p:attrName>style.visibility</p:attrName>
                                        </p:attrNameLst>
                                      </p:cBhvr>
                                      <p:to>
                                        <p:strVal val="visible"/>
                                      </p:to>
                                    </p:set>
                                    <p:animEffect transition="in" filter="fade">
                                      <p:cBhvr>
                                        <p:cTn id="26" dur="500"/>
                                        <p:tgtEl>
                                          <p:spTgt spid="18435">
                                            <p:txEl>
                                              <p:pRg st="3" end="3"/>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grpId="0" nodeType="clickEffect">
                                  <p:stCondLst>
                                    <p:cond delay="0"/>
                                  </p:stCondLst>
                                  <p:iterate type="lt">
                                    <p:tmPct val="0"/>
                                  </p:iterate>
                                  <p:childTnLst>
                                    <p:set>
                                      <p:cBhvr>
                                        <p:cTn id="30" dur="1" fill="hold">
                                          <p:stCondLst>
                                            <p:cond delay="0"/>
                                          </p:stCondLst>
                                        </p:cTn>
                                        <p:tgtEl>
                                          <p:spTgt spid="18435">
                                            <p:txEl>
                                              <p:pRg st="4" end="4"/>
                                            </p:txEl>
                                          </p:spTgt>
                                        </p:tgtEl>
                                        <p:attrNameLst>
                                          <p:attrName>style.visibility</p:attrName>
                                        </p:attrNameLst>
                                      </p:cBhvr>
                                      <p:to>
                                        <p:strVal val="visible"/>
                                      </p:to>
                                    </p:set>
                                    <p:animEffect transition="in" filter="fade">
                                      <p:cBhvr>
                                        <p:cTn id="31" dur="500"/>
                                        <p:tgtEl>
                                          <p:spTgt spid="18435">
                                            <p:txEl>
                                              <p:pRg st="4" end="4"/>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8435">
                                            <p:txEl>
                                              <p:pRg st="5" end="5"/>
                                            </p:txEl>
                                          </p:spTgt>
                                        </p:tgtEl>
                                        <p:attrNameLst>
                                          <p:attrName>style.visibility</p:attrName>
                                        </p:attrNameLst>
                                      </p:cBhvr>
                                      <p:to>
                                        <p:strVal val="visible"/>
                                      </p:to>
                                    </p:set>
                                    <p:animEffect transition="in" filter="fade">
                                      <p:cBhvr>
                                        <p:cTn id="36" dur="500"/>
                                        <p:tgtEl>
                                          <p:spTgt spid="18435">
                                            <p:txEl>
                                              <p:pRg st="5" end="5"/>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5" presetClass="emph" presetSubtype="0" nodeType="clickEffect">
                                  <p:stCondLst>
                                    <p:cond delay="0"/>
                                  </p:stCondLst>
                                  <p:iterate type="lt">
                                    <p:tmAbs val="25"/>
                                  </p:iterate>
                                  <p:childTnLst>
                                    <p:set>
                                      <p:cBhvr override="childStyle">
                                        <p:cTn id="40" dur="indefinite"/>
                                        <p:tgtEl>
                                          <p:spTgt spid="18435">
                                            <p:txEl>
                                              <p:pRg st="4" end="4"/>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35"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idx="4294967295"/>
          </p:nvPr>
        </p:nvSpPr>
        <p:spPr>
          <a:xfrm>
            <a:off x="468313" y="981075"/>
            <a:ext cx="8229600" cy="1143000"/>
          </a:xfrm>
        </p:spPr>
        <p:txBody>
          <a:bodyPr/>
          <a:lstStyle/>
          <a:p>
            <a:pPr eaLnBrk="1" hangingPunct="1"/>
            <a:r>
              <a:rPr lang="en-US" smtClean="0"/>
              <a:t>Ejemplo</a:t>
            </a:r>
          </a:p>
        </p:txBody>
      </p:sp>
      <p:sp>
        <p:nvSpPr>
          <p:cNvPr id="22531" name="Content Placeholder 2"/>
          <p:cNvSpPr>
            <a:spLocks noGrp="1"/>
          </p:cNvSpPr>
          <p:nvPr>
            <p:ph idx="4294967295"/>
          </p:nvPr>
        </p:nvSpPr>
        <p:spPr>
          <a:xfrm>
            <a:off x="468313" y="2205038"/>
            <a:ext cx="8229600" cy="3671887"/>
          </a:xfrm>
        </p:spPr>
        <p:txBody>
          <a:bodyPr/>
          <a:lstStyle/>
          <a:p>
            <a:pPr marL="0" indent="0" algn="just" eaLnBrk="1" hangingPunct="1">
              <a:buFont typeface="Arial" charset="0"/>
              <a:buNone/>
              <a:defRPr/>
            </a:pPr>
            <a:r>
              <a:rPr lang="es-ES" dirty="0" smtClean="0"/>
              <a:t>¿De qué forma se produce la MAYORÍA de las comunicaciones?</a:t>
            </a:r>
          </a:p>
          <a:p>
            <a:pPr marL="514350" indent="-514350" algn="just" eaLnBrk="1" hangingPunct="1">
              <a:buFont typeface="+mj-lt"/>
              <a:buAutoNum type="alphaUcPeriod"/>
              <a:defRPr/>
            </a:pPr>
            <a:r>
              <a:rPr lang="es-ES" dirty="0" smtClean="0"/>
              <a:t>No verbal.</a:t>
            </a:r>
            <a:endParaRPr lang="es-ES" dirty="0"/>
          </a:p>
          <a:p>
            <a:pPr marL="514350" indent="-514350" algn="just" eaLnBrk="1" hangingPunct="1">
              <a:buFont typeface="+mj-lt"/>
              <a:buAutoNum type="alphaUcPeriod"/>
              <a:defRPr/>
            </a:pPr>
            <a:r>
              <a:rPr lang="es-ES" dirty="0" smtClean="0"/>
              <a:t>Verbal.</a:t>
            </a:r>
            <a:endParaRPr lang="es-ES" dirty="0"/>
          </a:p>
          <a:p>
            <a:pPr marL="514350" indent="-514350" algn="just" eaLnBrk="1" hangingPunct="1">
              <a:buFont typeface="+mj-lt"/>
              <a:buAutoNum type="alphaUcPeriod"/>
              <a:defRPr/>
            </a:pPr>
            <a:r>
              <a:rPr lang="es-ES" dirty="0" err="1" smtClean="0"/>
              <a:t>Paralingual</a:t>
            </a:r>
            <a:r>
              <a:rPr lang="es-ES" dirty="0" smtClean="0"/>
              <a:t>.</a:t>
            </a:r>
            <a:endParaRPr lang="es-ES" dirty="0"/>
          </a:p>
          <a:p>
            <a:pPr marL="514350" indent="-514350" algn="just" eaLnBrk="1" hangingPunct="1">
              <a:buFont typeface="+mj-lt"/>
              <a:buAutoNum type="alphaUcPeriod"/>
              <a:defRPr/>
            </a:pPr>
            <a:r>
              <a:rPr lang="es-ES" dirty="0" smtClean="0"/>
              <a:t>Referencial.</a:t>
            </a:r>
            <a:endParaRPr lang="en-US" dirty="0" smtClean="0"/>
          </a:p>
        </p:txBody>
      </p:sp>
      <p:sp>
        <p:nvSpPr>
          <p:cNvPr id="38917"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3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531">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iterate type="lt">
                                    <p:tmAbs val="0"/>
                                  </p:iterate>
                                  <p:childTnLst>
                                    <p:set>
                                      <p:cBhvr>
                                        <p:cTn id="14" dur="1" fill="hold">
                                          <p:stCondLst>
                                            <p:cond delay="0"/>
                                          </p:stCondLst>
                                        </p:cTn>
                                        <p:tgtEl>
                                          <p:spTgt spid="22531">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531">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531">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531">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22531">
                                            <p:txEl>
                                              <p:pRg st="1" end="1"/>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P spid="2253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1124744"/>
            <a:ext cx="8229600" cy="634082"/>
          </a:xfrm>
        </p:spPr>
        <p:txBody>
          <a:bodyPr/>
          <a:lstStyle/>
          <a:p>
            <a:r>
              <a:rPr lang="es-CR" sz="4000" dirty="0" smtClean="0"/>
              <a:t>Planificar las comunicaciones</a:t>
            </a:r>
            <a:endParaRPr lang="es-CR" sz="4000" dirty="0"/>
          </a:p>
        </p:txBody>
      </p:sp>
      <p:sp>
        <p:nvSpPr>
          <p:cNvPr id="3" name="2 Marcador de contenido"/>
          <p:cNvSpPr>
            <a:spLocks noGrp="1"/>
          </p:cNvSpPr>
          <p:nvPr>
            <p:ph idx="1"/>
          </p:nvPr>
        </p:nvSpPr>
        <p:spPr>
          <a:xfrm>
            <a:off x="457200" y="1988840"/>
            <a:ext cx="8229600" cy="4137323"/>
          </a:xfrm>
        </p:spPr>
        <p:txBody>
          <a:bodyPr/>
          <a:lstStyle/>
          <a:p>
            <a:r>
              <a:rPr lang="es-CR" dirty="0" smtClean="0"/>
              <a:t>¿Qué necesito para iniciar?</a:t>
            </a:r>
          </a:p>
          <a:p>
            <a:pPr lvl="1"/>
            <a:r>
              <a:rPr lang="es-CR" b="1" dirty="0" smtClean="0"/>
              <a:t>Registro de interesados</a:t>
            </a:r>
          </a:p>
          <a:p>
            <a:pPr lvl="1"/>
            <a:r>
              <a:rPr lang="es-CR" dirty="0" smtClean="0"/>
              <a:t>Plan del proyecto</a:t>
            </a:r>
          </a:p>
          <a:p>
            <a:pPr lvl="1"/>
            <a:r>
              <a:rPr lang="es-CR" dirty="0" smtClean="0"/>
              <a:t>Factores ambientales de la organización </a:t>
            </a:r>
          </a:p>
          <a:p>
            <a:pPr lvl="1"/>
            <a:r>
              <a:rPr lang="es-CR" dirty="0" smtClean="0"/>
              <a:t>Activos de los procesos de la organización </a:t>
            </a:r>
            <a:endParaRPr lang="es-CR"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idx="4294967295"/>
          </p:nvPr>
        </p:nvSpPr>
        <p:spPr>
          <a:xfrm>
            <a:off x="468313" y="1052513"/>
            <a:ext cx="8229600" cy="1143000"/>
          </a:xfrm>
        </p:spPr>
        <p:txBody>
          <a:bodyPr/>
          <a:lstStyle/>
          <a:p>
            <a:pPr eaLnBrk="1" hangingPunct="1"/>
            <a:r>
              <a:rPr lang="en-US" smtClean="0"/>
              <a:t>Ejemplo</a:t>
            </a:r>
          </a:p>
        </p:txBody>
      </p:sp>
      <p:sp>
        <p:nvSpPr>
          <p:cNvPr id="24579" name="Content Placeholder 2"/>
          <p:cNvSpPr>
            <a:spLocks noGrp="1"/>
          </p:cNvSpPr>
          <p:nvPr>
            <p:ph idx="4294967295"/>
          </p:nvPr>
        </p:nvSpPr>
        <p:spPr>
          <a:xfrm>
            <a:off x="323850" y="1989138"/>
            <a:ext cx="8229600" cy="3700462"/>
          </a:xfrm>
        </p:spPr>
        <p:txBody>
          <a:bodyPr/>
          <a:lstStyle/>
          <a:p>
            <a:pPr marL="0" indent="0" algn="just" eaLnBrk="1" hangingPunct="1">
              <a:lnSpc>
                <a:spcPct val="90000"/>
              </a:lnSpc>
              <a:buFont typeface="Arial" charset="0"/>
              <a:buNone/>
              <a:defRPr/>
            </a:pPr>
            <a:r>
              <a:rPr lang="es-ES" sz="2800" dirty="0" smtClean="0"/>
              <a:t>Dos personas están discutiendo sobre lo que hay que hacer para completar un paquete de trabajo. Si la directora del proyecto quiere saber lo que está pasando, ella debería prestar MÁS atención:</a:t>
            </a:r>
          </a:p>
          <a:p>
            <a:pPr marL="514350" indent="-514350" algn="just" eaLnBrk="1" hangingPunct="1">
              <a:lnSpc>
                <a:spcPct val="90000"/>
              </a:lnSpc>
              <a:buFont typeface="+mj-lt"/>
              <a:buAutoNum type="alphaUcPeriod"/>
              <a:defRPr/>
            </a:pPr>
            <a:r>
              <a:rPr lang="es-ES" sz="2800" dirty="0" smtClean="0"/>
              <a:t>A lo que se dice y cuándo se dice.</a:t>
            </a:r>
          </a:p>
          <a:p>
            <a:pPr marL="514350" indent="-514350" algn="just" eaLnBrk="1" hangingPunct="1">
              <a:lnSpc>
                <a:spcPct val="90000"/>
              </a:lnSpc>
              <a:buFont typeface="+mj-lt"/>
              <a:buAutoNum type="alphaUcPeriod"/>
              <a:defRPr/>
            </a:pPr>
            <a:r>
              <a:rPr lang="es-ES" sz="2800" dirty="0" smtClean="0"/>
              <a:t>A lo que se dice, quién lo dice y la hora del día que sucede.</a:t>
            </a:r>
          </a:p>
          <a:p>
            <a:pPr marL="514350" indent="-514350" algn="just" eaLnBrk="1" hangingPunct="1">
              <a:lnSpc>
                <a:spcPct val="90000"/>
              </a:lnSpc>
              <a:buFont typeface="+mj-lt"/>
              <a:buAutoNum type="alphaUcPeriod"/>
              <a:defRPr/>
            </a:pPr>
            <a:r>
              <a:rPr lang="es-ES" sz="2800" dirty="0" smtClean="0"/>
              <a:t>A los gestos corporales y lo que se dice.</a:t>
            </a:r>
          </a:p>
          <a:p>
            <a:pPr marL="514350" indent="-514350" algn="just" eaLnBrk="1" hangingPunct="1">
              <a:lnSpc>
                <a:spcPct val="90000"/>
              </a:lnSpc>
              <a:buFont typeface="+mj-lt"/>
              <a:buAutoNum type="alphaUcPeriod"/>
              <a:defRPr/>
            </a:pPr>
            <a:r>
              <a:rPr lang="es-ES" sz="2800" dirty="0" smtClean="0"/>
              <a:t>Al nivel y tono de las voces así como a los gestos físicos.</a:t>
            </a:r>
            <a:endParaRPr lang="en-US" sz="2600" dirty="0" smtClean="0"/>
          </a:p>
        </p:txBody>
      </p:sp>
      <p:sp>
        <p:nvSpPr>
          <p:cNvPr id="39941"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7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57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579">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579">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579">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iterate type="lt">
                                    <p:tmAbs val="0"/>
                                  </p:iterate>
                                  <p:childTnLst>
                                    <p:set>
                                      <p:cBhvr>
                                        <p:cTn id="26" dur="1" fill="hold">
                                          <p:stCondLst>
                                            <p:cond delay="0"/>
                                          </p:stCondLst>
                                        </p:cTn>
                                        <p:tgtEl>
                                          <p:spTgt spid="24579">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24579">
                                            <p:txEl>
                                              <p:pRg st="4" end="4"/>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P spid="24579"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idx="4294967295"/>
          </p:nvPr>
        </p:nvSpPr>
        <p:spPr>
          <a:xfrm>
            <a:off x="468313" y="981075"/>
            <a:ext cx="8229600" cy="1143000"/>
          </a:xfrm>
        </p:spPr>
        <p:txBody>
          <a:bodyPr/>
          <a:lstStyle/>
          <a:p>
            <a:pPr eaLnBrk="1" hangingPunct="1"/>
            <a:r>
              <a:rPr lang="en-US" smtClean="0"/>
              <a:t>Ejemplo</a:t>
            </a:r>
          </a:p>
        </p:txBody>
      </p:sp>
      <p:sp>
        <p:nvSpPr>
          <p:cNvPr id="26627" name="Content Placeholder 2"/>
          <p:cNvSpPr>
            <a:spLocks noGrp="1"/>
          </p:cNvSpPr>
          <p:nvPr>
            <p:ph idx="4294967295"/>
          </p:nvPr>
        </p:nvSpPr>
        <p:spPr>
          <a:xfrm>
            <a:off x="468313" y="1989138"/>
            <a:ext cx="8229600" cy="4132262"/>
          </a:xfrm>
        </p:spPr>
        <p:txBody>
          <a:bodyPr/>
          <a:lstStyle/>
          <a:p>
            <a:pPr marL="0" indent="0" algn="just" eaLnBrk="1" hangingPunct="1">
              <a:lnSpc>
                <a:spcPct val="90000"/>
              </a:lnSpc>
              <a:buFont typeface="Arial" charset="0"/>
              <a:buNone/>
              <a:defRPr/>
            </a:pPr>
            <a:r>
              <a:rPr lang="es-ES" dirty="0" smtClean="0"/>
              <a:t>Durante la comunicación, el uso de _______ es un medio de brindar retroalimentación al orador  mediante la repetición de sus palabras para asegurar que haya un buen entendimiento del mensaje enviado.</a:t>
            </a:r>
          </a:p>
          <a:p>
            <a:pPr marL="514350" indent="-514350" algn="just" eaLnBrk="1" hangingPunct="1">
              <a:lnSpc>
                <a:spcPct val="90000"/>
              </a:lnSpc>
              <a:buFont typeface="+mj-lt"/>
              <a:buAutoNum type="alphaUcPeriod"/>
              <a:defRPr/>
            </a:pPr>
            <a:r>
              <a:rPr lang="es-ES" dirty="0" smtClean="0"/>
              <a:t>Escucha activa.</a:t>
            </a:r>
          </a:p>
          <a:p>
            <a:pPr marL="514350" indent="-514350" algn="just" eaLnBrk="1" hangingPunct="1">
              <a:lnSpc>
                <a:spcPct val="90000"/>
              </a:lnSpc>
              <a:buFont typeface="+mj-lt"/>
              <a:buAutoNum type="alphaUcPeriod"/>
              <a:defRPr/>
            </a:pPr>
            <a:r>
              <a:rPr lang="es-ES" dirty="0" smtClean="0"/>
              <a:t>Filtrado.</a:t>
            </a:r>
          </a:p>
          <a:p>
            <a:pPr marL="514350" indent="-514350" algn="just" eaLnBrk="1" hangingPunct="1">
              <a:lnSpc>
                <a:spcPct val="90000"/>
              </a:lnSpc>
              <a:buFont typeface="+mj-lt"/>
              <a:buAutoNum type="alphaUcPeriod"/>
              <a:defRPr/>
            </a:pPr>
            <a:r>
              <a:rPr lang="es-ES" dirty="0" smtClean="0"/>
              <a:t>Gráficos.</a:t>
            </a:r>
          </a:p>
          <a:p>
            <a:pPr marL="514350" indent="-514350" algn="just" eaLnBrk="1" hangingPunct="1">
              <a:lnSpc>
                <a:spcPct val="90000"/>
              </a:lnSpc>
              <a:buFont typeface="+mj-lt"/>
              <a:buAutoNum type="alphaUcPeriod"/>
              <a:defRPr/>
            </a:pPr>
            <a:r>
              <a:rPr lang="es-ES" dirty="0" smtClean="0"/>
              <a:t>Gestos visuales, auditivos y táctiles.</a:t>
            </a:r>
            <a:endParaRPr lang="en-US" dirty="0" smtClean="0"/>
          </a:p>
        </p:txBody>
      </p:sp>
      <p:sp>
        <p:nvSpPr>
          <p:cNvPr id="40965"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2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627">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iterate type="lt">
                                    <p:tmAbs val="0"/>
                                  </p:iterate>
                                  <p:childTnLst>
                                    <p:set>
                                      <p:cBhvr>
                                        <p:cTn id="14" dur="1" fill="hold">
                                          <p:stCondLst>
                                            <p:cond delay="0"/>
                                          </p:stCondLst>
                                        </p:cTn>
                                        <p:tgtEl>
                                          <p:spTgt spid="26627">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627">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627">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627">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26627">
                                            <p:txEl>
                                              <p:pRg st="1" end="1"/>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p:bldP spid="26627"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idx="4294967295"/>
          </p:nvPr>
        </p:nvSpPr>
        <p:spPr>
          <a:xfrm>
            <a:off x="395288" y="981075"/>
            <a:ext cx="8229600" cy="1143000"/>
          </a:xfrm>
        </p:spPr>
        <p:txBody>
          <a:bodyPr/>
          <a:lstStyle/>
          <a:p>
            <a:pPr eaLnBrk="1" hangingPunct="1"/>
            <a:r>
              <a:rPr lang="en-US" smtClean="0"/>
              <a:t>Ejemplo</a:t>
            </a:r>
          </a:p>
        </p:txBody>
      </p:sp>
      <p:sp>
        <p:nvSpPr>
          <p:cNvPr id="3" name="Content Placeholder 2"/>
          <p:cNvSpPr>
            <a:spLocks noGrp="1"/>
          </p:cNvSpPr>
          <p:nvPr>
            <p:ph idx="4294967295"/>
          </p:nvPr>
        </p:nvSpPr>
        <p:spPr>
          <a:xfrm>
            <a:off x="463550" y="2060575"/>
            <a:ext cx="8294688" cy="4103688"/>
          </a:xfrm>
        </p:spPr>
        <p:txBody>
          <a:bodyPr/>
          <a:lstStyle/>
          <a:p>
            <a:pPr marL="0" indent="0" algn="just" eaLnBrk="1" hangingPunct="1">
              <a:buFont typeface="Arial" charset="0"/>
              <a:buNone/>
              <a:defRPr/>
            </a:pPr>
            <a:r>
              <a:rPr lang="es-ES" dirty="0" smtClean="0"/>
              <a:t>La habilidad de escuchar implica algo más que sólo oír los sonidos. Una de las características de un buen escucha es que él o ella:</a:t>
            </a:r>
          </a:p>
          <a:p>
            <a:pPr marL="514350" indent="-514350" algn="just" eaLnBrk="1" hangingPunct="1">
              <a:buFont typeface="+mj-lt"/>
              <a:buAutoNum type="alphaUcPeriod"/>
              <a:defRPr/>
            </a:pPr>
            <a:r>
              <a:rPr lang="es-ES" dirty="0" smtClean="0"/>
              <a:t>Finaliza las frases del orador.</a:t>
            </a:r>
          </a:p>
          <a:p>
            <a:pPr marL="514350" indent="-514350" eaLnBrk="1" hangingPunct="1">
              <a:buFont typeface="+mj-lt"/>
              <a:buAutoNum type="alphaUcPeriod"/>
              <a:defRPr/>
            </a:pPr>
            <a:r>
              <a:rPr lang="es-ES" dirty="0" smtClean="0"/>
              <a:t>Toma buenas notas.</a:t>
            </a:r>
          </a:p>
          <a:p>
            <a:pPr marL="514350" indent="-514350" eaLnBrk="1" hangingPunct="1">
              <a:buFont typeface="+mj-lt"/>
              <a:buAutoNum type="alphaUcPeriod"/>
              <a:defRPr/>
            </a:pPr>
            <a:r>
              <a:rPr lang="es-ES" dirty="0" smtClean="0"/>
              <a:t>Repite algunas de las cosas que se han dicho.</a:t>
            </a:r>
            <a:endParaRPr lang="es-ES" dirty="0"/>
          </a:p>
          <a:p>
            <a:pPr marL="514350" indent="-514350" eaLnBrk="1" hangingPunct="1">
              <a:buFont typeface="+mj-lt"/>
              <a:buAutoNum type="alphaUcPeriod"/>
              <a:defRPr/>
            </a:pPr>
            <a:r>
              <a:rPr lang="es-ES" dirty="0" smtClean="0"/>
              <a:t>Está de acuerdo con el orador.</a:t>
            </a:r>
            <a:endParaRPr lang="es-CR" dirty="0" smtClean="0"/>
          </a:p>
          <a:p>
            <a:pPr eaLnBrk="1" hangingPunct="1">
              <a:defRPr/>
            </a:pPr>
            <a:endParaRPr lang="en-US" dirty="0" smtClean="0"/>
          </a:p>
        </p:txBody>
      </p:sp>
      <p:sp>
        <p:nvSpPr>
          <p:cNvPr id="41989"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67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nodeType="clickEffect">
                                  <p:stCondLst>
                                    <p:cond delay="0"/>
                                  </p:stCondLst>
                                  <p:iterate type="lt">
                                    <p:tmPct val="0"/>
                                  </p:iterate>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8"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15" presetClass="emph" presetSubtype="0" nodeType="clickEffect">
                                  <p:stCondLst>
                                    <p:cond delay="0"/>
                                  </p:stCondLst>
                                  <p:iterate type="lt">
                                    <p:tmAbs val="25"/>
                                  </p:iterate>
                                  <p:childTnLst>
                                    <p:set>
                                      <p:cBhvr override="childStyle">
                                        <p:cTn id="40" dur="indefinite"/>
                                        <p:tgtEl>
                                          <p:spTgt spid="3">
                                            <p:txEl>
                                              <p:pRg st="3" end="3"/>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idx="4294967295"/>
          </p:nvPr>
        </p:nvSpPr>
        <p:spPr>
          <a:xfrm>
            <a:off x="468313" y="1125538"/>
            <a:ext cx="8229600" cy="1143000"/>
          </a:xfrm>
        </p:spPr>
        <p:txBody>
          <a:bodyPr/>
          <a:lstStyle/>
          <a:p>
            <a:pPr eaLnBrk="1" hangingPunct="1"/>
            <a:r>
              <a:rPr lang="es-CR" smtClean="0"/>
              <a:t>Ejemplo</a:t>
            </a:r>
          </a:p>
        </p:txBody>
      </p:sp>
      <p:sp>
        <p:nvSpPr>
          <p:cNvPr id="43011" name="Content Placeholder 2"/>
          <p:cNvSpPr>
            <a:spLocks noGrp="1"/>
          </p:cNvSpPr>
          <p:nvPr>
            <p:ph idx="4294967295"/>
          </p:nvPr>
        </p:nvSpPr>
        <p:spPr>
          <a:xfrm>
            <a:off x="395288" y="2205038"/>
            <a:ext cx="8229600" cy="3816350"/>
          </a:xfrm>
        </p:spPr>
        <p:txBody>
          <a:bodyPr/>
          <a:lstStyle/>
          <a:p>
            <a:pPr algn="just" eaLnBrk="1" hangingPunct="1">
              <a:lnSpc>
                <a:spcPct val="80000"/>
              </a:lnSpc>
            </a:pPr>
            <a:r>
              <a:rPr lang="es-ES" sz="2300" smtClean="0"/>
              <a:t>El director del proyecto está a la espera de un entregable que será enviado por e-mail por parte de un miembro del equipo del proyecto el día de hoy. Al final del día, el director del proyecto contacta al miembro del equipo y le notifica que no lo ha recibido. El miembro del equipo se disculpa y dice que él no pudo enviar el entregable y que en vez de ello lo envió de forma postal. El miembro del equipo le explica al director del proyecto que ya le había comunicado durante una conversión telefónica previa hace un tiempo cuando se encontraba de viaje que esto podría ocurrir. "¿Esa no fue la conversación que tuvimos cuando yo te dije que no podía oírte bien debido a la mala cobertura celular?", pregunta el director del proyecto. "Sí", responde el miembro del equipo. ¿Qué podría haber evitado este problema?</a:t>
            </a:r>
            <a:br>
              <a:rPr lang="es-ES" sz="2300" smtClean="0"/>
            </a:br>
            <a:endParaRPr lang="en-US" sz="2300" smtClean="0"/>
          </a:p>
        </p:txBody>
      </p:sp>
      <p:sp>
        <p:nvSpPr>
          <p:cNvPr id="43013"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p:cNvSpPr>
            <a:spLocks noGrp="1"/>
          </p:cNvSpPr>
          <p:nvPr>
            <p:ph idx="4294967295"/>
          </p:nvPr>
        </p:nvSpPr>
        <p:spPr>
          <a:xfrm>
            <a:off x="323850" y="1989138"/>
            <a:ext cx="8229600" cy="2879725"/>
          </a:xfrm>
        </p:spPr>
        <p:txBody>
          <a:bodyPr/>
          <a:lstStyle/>
          <a:p>
            <a:pPr marL="514350" indent="-514350" algn="just">
              <a:buFont typeface="+mj-lt"/>
              <a:buAutoNum type="alphaUcPeriod"/>
              <a:defRPr/>
            </a:pPr>
            <a:r>
              <a:rPr lang="es-ES" dirty="0"/>
              <a:t>La comunicación paralingüística.</a:t>
            </a:r>
            <a:endParaRPr lang="es-CR" dirty="0"/>
          </a:p>
          <a:p>
            <a:pPr marL="514350" indent="-514350" algn="just">
              <a:buFont typeface="+mj-lt"/>
              <a:buAutoNum type="alphaUcPeriod"/>
              <a:defRPr/>
            </a:pPr>
            <a:r>
              <a:rPr lang="es-ES" dirty="0"/>
              <a:t>Agregarlo en el registro de asuntos después de la llamada telefónica.</a:t>
            </a:r>
            <a:endParaRPr lang="es-CR" dirty="0"/>
          </a:p>
          <a:p>
            <a:pPr marL="514350" indent="-514350" algn="just">
              <a:buFont typeface="+mj-lt"/>
              <a:buAutoNum type="alphaUcPeriod"/>
              <a:defRPr/>
            </a:pPr>
            <a:r>
              <a:rPr lang="es-ES" dirty="0"/>
              <a:t>Una mejor atención a la determinación de los requisitos de las comunicaciones.</a:t>
            </a:r>
            <a:endParaRPr lang="es-CR" dirty="0"/>
          </a:p>
          <a:p>
            <a:pPr marL="514350" indent="-514350" algn="just">
              <a:buFont typeface="+mj-lt"/>
              <a:buAutoNum type="alphaUcPeriod"/>
              <a:defRPr/>
            </a:pPr>
            <a:r>
              <a:rPr lang="es-ES" dirty="0"/>
              <a:t>La retroalimentación durante las comunicaciones.</a:t>
            </a:r>
            <a:endParaRPr lang="es-CR" dirty="0"/>
          </a:p>
          <a:p>
            <a:pPr marL="0" indent="0" algn="just" eaLnBrk="1" hangingPunct="1">
              <a:buFont typeface="Arial" charset="0"/>
              <a:buNone/>
              <a:defRPr/>
            </a:pPr>
            <a:endParaRPr lang="en-US" dirty="0" smtClean="0"/>
          </a:p>
        </p:txBody>
      </p:sp>
      <p:sp>
        <p:nvSpPr>
          <p:cNvPr id="44036"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69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69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iterate type="lt">
                                    <p:tmAbs val="0"/>
                                  </p:iterate>
                                  <p:childTnLst>
                                    <p:set>
                                      <p:cBhvr>
                                        <p:cTn id="18" dur="1" fill="hold">
                                          <p:stCondLst>
                                            <p:cond delay="0"/>
                                          </p:stCondLst>
                                        </p:cTn>
                                        <p:tgtEl>
                                          <p:spTgt spid="2969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5" presetClass="emph" presetSubtype="0" nodeType="clickEffect">
                                  <p:stCondLst>
                                    <p:cond delay="0"/>
                                  </p:stCondLst>
                                  <p:iterate type="lt">
                                    <p:tmAbs val="25"/>
                                  </p:iterate>
                                  <p:childTnLst>
                                    <p:set>
                                      <p:cBhvr override="childStyle">
                                        <p:cTn id="22" dur="indefinite"/>
                                        <p:tgtEl>
                                          <p:spTgt spid="29699">
                                            <p:txEl>
                                              <p:pRg st="3" end="3"/>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idx="4294967295"/>
          </p:nvPr>
        </p:nvSpPr>
        <p:spPr>
          <a:xfrm>
            <a:off x="179388" y="908050"/>
            <a:ext cx="8229600" cy="1143000"/>
          </a:xfrm>
        </p:spPr>
        <p:txBody>
          <a:bodyPr/>
          <a:lstStyle/>
          <a:p>
            <a:pPr eaLnBrk="1" hangingPunct="1"/>
            <a:r>
              <a:rPr lang="en-US" smtClean="0"/>
              <a:t>Ejemplo</a:t>
            </a:r>
          </a:p>
        </p:txBody>
      </p:sp>
      <p:sp>
        <p:nvSpPr>
          <p:cNvPr id="33795" name="Content Placeholder 2"/>
          <p:cNvSpPr>
            <a:spLocks noGrp="1"/>
          </p:cNvSpPr>
          <p:nvPr>
            <p:ph idx="4294967295"/>
          </p:nvPr>
        </p:nvSpPr>
        <p:spPr>
          <a:xfrm>
            <a:off x="395288" y="2133600"/>
            <a:ext cx="8229600" cy="3556000"/>
          </a:xfrm>
        </p:spPr>
        <p:txBody>
          <a:bodyPr/>
          <a:lstStyle/>
          <a:p>
            <a:pPr marL="0" indent="0" algn="just" eaLnBrk="1" hangingPunct="1">
              <a:lnSpc>
                <a:spcPct val="80000"/>
              </a:lnSpc>
              <a:buFont typeface="Arial" charset="0"/>
              <a:buNone/>
              <a:defRPr/>
            </a:pPr>
            <a:r>
              <a:rPr lang="es-ES" sz="2400" dirty="0" smtClean="0"/>
              <a:t>Un miembro del equipo está de visita en la planta de fabricación de uno de los proveedores. ¿Cuál de las siguientes es la cosa MÁS importante que el director del proyecto puede hacer en cualquier llamada telefónica al miembro del equipo?</a:t>
            </a:r>
            <a:endParaRPr lang="es-ES" sz="2400" dirty="0"/>
          </a:p>
          <a:p>
            <a:pPr marL="457200" indent="-457200" algn="just" eaLnBrk="1" hangingPunct="1">
              <a:lnSpc>
                <a:spcPct val="80000"/>
              </a:lnSpc>
              <a:buFont typeface="+mj-lt"/>
              <a:buAutoNum type="alphaUcPeriod"/>
              <a:defRPr/>
            </a:pPr>
            <a:r>
              <a:rPr lang="es-ES" sz="2400" dirty="0" smtClean="0"/>
              <a:t>Solicitarle al miembro del equipo que repita lo que el director del proyecto le está diciendo.</a:t>
            </a:r>
            <a:endParaRPr lang="es-ES" sz="2400" dirty="0"/>
          </a:p>
          <a:p>
            <a:pPr marL="457200" indent="-457200" algn="just" eaLnBrk="1" hangingPunct="1">
              <a:lnSpc>
                <a:spcPct val="80000"/>
              </a:lnSpc>
              <a:buFont typeface="+mj-lt"/>
              <a:buAutoNum type="alphaUcPeriod"/>
              <a:defRPr/>
            </a:pPr>
            <a:r>
              <a:rPr lang="es-ES" sz="2400" dirty="0" smtClean="0"/>
              <a:t>Revisar la lista de información sobre contactos para todos los interesados.</a:t>
            </a:r>
            <a:endParaRPr lang="es-ES" sz="2400" dirty="0"/>
          </a:p>
          <a:p>
            <a:pPr marL="457200" indent="-457200" algn="just" eaLnBrk="1" hangingPunct="1">
              <a:lnSpc>
                <a:spcPct val="80000"/>
              </a:lnSpc>
              <a:buFont typeface="+mj-lt"/>
              <a:buAutoNum type="alphaUcPeriod"/>
              <a:defRPr/>
            </a:pPr>
            <a:r>
              <a:rPr lang="es-ES" sz="2400" dirty="0" smtClean="0"/>
              <a:t>Solicitarle al miembro del equipo buscar solicitudes de cambio.</a:t>
            </a:r>
            <a:endParaRPr lang="es-ES" sz="2400" dirty="0"/>
          </a:p>
          <a:p>
            <a:pPr marL="457200" indent="-457200" algn="just" eaLnBrk="1" hangingPunct="1">
              <a:lnSpc>
                <a:spcPct val="80000"/>
              </a:lnSpc>
              <a:buFont typeface="+mj-lt"/>
              <a:buAutoNum type="alphaUcPeriod"/>
              <a:defRPr/>
            </a:pPr>
            <a:r>
              <a:rPr lang="es-ES" sz="2400" dirty="0" smtClean="0"/>
              <a:t>Revisar la próxima reunión programada.</a:t>
            </a:r>
            <a:endParaRPr lang="en-US" sz="2400" dirty="0" smtClean="0"/>
          </a:p>
        </p:txBody>
      </p:sp>
      <p:sp>
        <p:nvSpPr>
          <p:cNvPr id="45061"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79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795">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iterate type="lt">
                                    <p:tmAbs val="0"/>
                                  </p:iterate>
                                  <p:childTnLst>
                                    <p:set>
                                      <p:cBhvr>
                                        <p:cTn id="14" dur="1" fill="hold">
                                          <p:stCondLst>
                                            <p:cond delay="0"/>
                                          </p:stCondLst>
                                        </p:cTn>
                                        <p:tgtEl>
                                          <p:spTgt spid="33795">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795">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3795">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3795">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33795">
                                            <p:txEl>
                                              <p:pRg st="1" end="1"/>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P spid="33795"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idx="4294967295"/>
          </p:nvPr>
        </p:nvSpPr>
        <p:spPr>
          <a:xfrm>
            <a:off x="395288" y="836613"/>
            <a:ext cx="8229600" cy="1143000"/>
          </a:xfrm>
        </p:spPr>
        <p:txBody>
          <a:bodyPr/>
          <a:lstStyle/>
          <a:p>
            <a:pPr eaLnBrk="1" hangingPunct="1"/>
            <a:r>
              <a:rPr lang="es-CR" smtClean="0"/>
              <a:t>Ejemplo</a:t>
            </a:r>
            <a:endParaRPr lang="en-US" smtClean="0"/>
          </a:p>
        </p:txBody>
      </p:sp>
      <p:sp>
        <p:nvSpPr>
          <p:cNvPr id="35843" name="Content Placeholder 2"/>
          <p:cNvSpPr>
            <a:spLocks noGrp="1"/>
          </p:cNvSpPr>
          <p:nvPr>
            <p:ph idx="4294967295"/>
          </p:nvPr>
        </p:nvSpPr>
        <p:spPr>
          <a:xfrm>
            <a:off x="395288" y="1916113"/>
            <a:ext cx="8229600" cy="4060825"/>
          </a:xfrm>
        </p:spPr>
        <p:txBody>
          <a:bodyPr/>
          <a:lstStyle/>
          <a:p>
            <a:pPr marL="0" indent="0" algn="just" eaLnBrk="1" hangingPunct="1">
              <a:buFont typeface="Arial" charset="0"/>
              <a:buNone/>
              <a:defRPr/>
            </a:pPr>
            <a:r>
              <a:rPr lang="es-ES" dirty="0" smtClean="0"/>
              <a:t>La correspondencia formal escrita con el cliente se requiere cuando:</a:t>
            </a:r>
          </a:p>
          <a:p>
            <a:pPr marL="514350" indent="-514350" algn="just" eaLnBrk="1" hangingPunct="1">
              <a:buFont typeface="+mj-lt"/>
              <a:buAutoNum type="alphaUcPeriod"/>
              <a:defRPr/>
            </a:pPr>
            <a:r>
              <a:rPr lang="es-ES" dirty="0" smtClean="0"/>
              <a:t>Los defectos de son detectados.</a:t>
            </a:r>
          </a:p>
          <a:p>
            <a:pPr marL="514350" indent="-514350" algn="just" eaLnBrk="1" hangingPunct="1">
              <a:buFont typeface="+mj-lt"/>
              <a:buAutoNum type="alphaUcPeriod"/>
              <a:defRPr/>
            </a:pPr>
            <a:r>
              <a:rPr lang="es-ES" dirty="0" smtClean="0"/>
              <a:t>El cliente solicita trabajo adicional no cubierto por el contrato.</a:t>
            </a:r>
            <a:endParaRPr lang="es-ES" dirty="0"/>
          </a:p>
          <a:p>
            <a:pPr marL="514350" indent="-514350" algn="just" eaLnBrk="1" hangingPunct="1">
              <a:buFont typeface="+mj-lt"/>
              <a:buAutoNum type="alphaUcPeriod"/>
              <a:defRPr/>
            </a:pPr>
            <a:r>
              <a:rPr lang="es-ES" dirty="0" smtClean="0"/>
              <a:t>El proyecto tiene un rezago que incluye cambios en la ruta crítica.</a:t>
            </a:r>
          </a:p>
          <a:p>
            <a:pPr marL="514350" indent="-514350" algn="just" eaLnBrk="1" hangingPunct="1">
              <a:buFont typeface="+mj-lt"/>
              <a:buAutoNum type="alphaUcPeriod"/>
              <a:defRPr/>
            </a:pPr>
            <a:r>
              <a:rPr lang="es-ES" dirty="0" smtClean="0"/>
              <a:t>El proyecto tiene sobrecostos.</a:t>
            </a:r>
            <a:endParaRPr lang="es-CR" dirty="0" smtClean="0"/>
          </a:p>
          <a:p>
            <a:pPr eaLnBrk="1" hangingPunct="1">
              <a:defRPr/>
            </a:pPr>
            <a:endParaRPr lang="en-US" dirty="0" smtClean="0"/>
          </a:p>
        </p:txBody>
      </p:sp>
      <p:sp>
        <p:nvSpPr>
          <p:cNvPr id="46085"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84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584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iterate type="lt">
                                    <p:tmAbs val="0"/>
                                  </p:iterate>
                                  <p:childTnLst>
                                    <p:set>
                                      <p:cBhvr>
                                        <p:cTn id="18" dur="1" fill="hold">
                                          <p:stCondLst>
                                            <p:cond delay="0"/>
                                          </p:stCondLst>
                                        </p:cTn>
                                        <p:tgtEl>
                                          <p:spTgt spid="3584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5843">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5843">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35843">
                                            <p:txEl>
                                              <p:pRg st="2" end="2"/>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p:bldP spid="3584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idx="4294967295"/>
          </p:nvPr>
        </p:nvSpPr>
        <p:spPr>
          <a:xfrm>
            <a:off x="323850" y="981075"/>
            <a:ext cx="8229600" cy="1143000"/>
          </a:xfrm>
        </p:spPr>
        <p:txBody>
          <a:bodyPr/>
          <a:lstStyle/>
          <a:p>
            <a:pPr eaLnBrk="1" hangingPunct="1"/>
            <a:r>
              <a:rPr lang="es-CR" smtClean="0"/>
              <a:t>Ejemplo</a:t>
            </a:r>
          </a:p>
        </p:txBody>
      </p:sp>
      <p:sp>
        <p:nvSpPr>
          <p:cNvPr id="37891" name="Content Placeholder 2"/>
          <p:cNvSpPr>
            <a:spLocks noGrp="1"/>
          </p:cNvSpPr>
          <p:nvPr>
            <p:ph idx="4294967295"/>
          </p:nvPr>
        </p:nvSpPr>
        <p:spPr>
          <a:xfrm>
            <a:off x="533400" y="2133600"/>
            <a:ext cx="8229600" cy="3773488"/>
          </a:xfrm>
        </p:spPr>
        <p:txBody>
          <a:bodyPr/>
          <a:lstStyle/>
          <a:p>
            <a:pPr marL="0" indent="0" algn="just" eaLnBrk="1" hangingPunct="1">
              <a:buFont typeface="Arial" charset="0"/>
              <a:buNone/>
              <a:defRPr/>
            </a:pPr>
            <a:r>
              <a:rPr lang="es-ES" sz="2800" dirty="0" smtClean="0"/>
              <a:t>Usted quiere que su equipo conozca que el informe semanal sobre el estado del proyecto debe ser entregado oficialmente a las 4 pm los jueves. ¿Qué tipo de comunicación debería utilizar?</a:t>
            </a:r>
          </a:p>
          <a:p>
            <a:pPr marL="514350" indent="-514350" algn="just" eaLnBrk="1" hangingPunct="1">
              <a:buFont typeface="+mj-lt"/>
              <a:buAutoNum type="alphaUcPeriod"/>
              <a:defRPr/>
            </a:pPr>
            <a:r>
              <a:rPr lang="es-ES" sz="2800" dirty="0" smtClean="0"/>
              <a:t>Comunicación formal escrita.</a:t>
            </a:r>
          </a:p>
          <a:p>
            <a:pPr marL="514350" indent="-514350" algn="just" eaLnBrk="1" hangingPunct="1">
              <a:buFont typeface="+mj-lt"/>
              <a:buAutoNum type="alphaUcPeriod"/>
              <a:defRPr/>
            </a:pPr>
            <a:r>
              <a:rPr lang="es-ES" sz="2800" dirty="0" smtClean="0"/>
              <a:t>Comunicación verbal formal.</a:t>
            </a:r>
          </a:p>
          <a:p>
            <a:pPr marL="514350" indent="-514350" algn="just" eaLnBrk="1" hangingPunct="1">
              <a:buFont typeface="+mj-lt"/>
              <a:buAutoNum type="alphaUcPeriod"/>
              <a:defRPr/>
            </a:pPr>
            <a:r>
              <a:rPr lang="es-ES" sz="2800" dirty="0" smtClean="0"/>
              <a:t>Comunicación informal escrita.</a:t>
            </a:r>
            <a:endParaRPr lang="es-ES" sz="2800" dirty="0"/>
          </a:p>
          <a:p>
            <a:pPr marL="514350" indent="-514350" algn="just" eaLnBrk="1" hangingPunct="1">
              <a:buFont typeface="+mj-lt"/>
              <a:buAutoNum type="alphaUcPeriod"/>
              <a:defRPr/>
            </a:pPr>
            <a:r>
              <a:rPr lang="es-ES" sz="2800" dirty="0" smtClean="0"/>
              <a:t>Comunicación informal verbal.</a:t>
            </a:r>
            <a:endParaRPr lang="en-US" sz="2800" dirty="0" smtClean="0"/>
          </a:p>
        </p:txBody>
      </p:sp>
      <p:sp>
        <p:nvSpPr>
          <p:cNvPr id="47109"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89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891">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891">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891">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iterate type="lt">
                                    <p:tmAbs val="0"/>
                                  </p:iterate>
                                  <p:childTnLst>
                                    <p:set>
                                      <p:cBhvr>
                                        <p:cTn id="22" dur="1" fill="hold">
                                          <p:stCondLst>
                                            <p:cond delay="0"/>
                                          </p:stCondLst>
                                        </p:cTn>
                                        <p:tgtEl>
                                          <p:spTgt spid="37891">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891">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37891">
                                            <p:txEl>
                                              <p:pRg st="3" end="3"/>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p:bldP spid="37891"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idx="4294967295"/>
          </p:nvPr>
        </p:nvSpPr>
        <p:spPr>
          <a:xfrm>
            <a:off x="468313" y="908050"/>
            <a:ext cx="8229600" cy="1143000"/>
          </a:xfrm>
        </p:spPr>
        <p:txBody>
          <a:bodyPr/>
          <a:lstStyle/>
          <a:p>
            <a:pPr eaLnBrk="1" hangingPunct="1"/>
            <a:r>
              <a:rPr lang="en-US" smtClean="0"/>
              <a:t>Ejemplo</a:t>
            </a:r>
            <a:endParaRPr lang="es-CR" smtClean="0"/>
          </a:p>
        </p:txBody>
      </p:sp>
      <p:sp>
        <p:nvSpPr>
          <p:cNvPr id="39939" name="Content Placeholder 2"/>
          <p:cNvSpPr>
            <a:spLocks noGrp="1"/>
          </p:cNvSpPr>
          <p:nvPr>
            <p:ph idx="4294967295"/>
          </p:nvPr>
        </p:nvSpPr>
        <p:spPr>
          <a:xfrm>
            <a:off x="468313" y="2060575"/>
            <a:ext cx="8229600" cy="3917950"/>
          </a:xfrm>
        </p:spPr>
        <p:txBody>
          <a:bodyPr/>
          <a:lstStyle/>
          <a:p>
            <a:pPr marL="0" indent="0" algn="just" eaLnBrk="1" hangingPunct="1">
              <a:buFont typeface="Arial" charset="0"/>
              <a:buNone/>
              <a:defRPr/>
            </a:pPr>
            <a:r>
              <a:rPr lang="es-ES" dirty="0" smtClean="0"/>
              <a:t>Las comunicaciones bajo contrato deberían tender a ser:</a:t>
            </a:r>
          </a:p>
          <a:p>
            <a:pPr marL="514350" indent="-514350" algn="just" eaLnBrk="1" hangingPunct="1">
              <a:buFont typeface="+mj-lt"/>
              <a:buAutoNum type="alphaUcPeriod"/>
              <a:defRPr/>
            </a:pPr>
            <a:r>
              <a:rPr lang="es-ES" dirty="0" smtClean="0"/>
              <a:t>Formales y escritas.</a:t>
            </a:r>
            <a:endParaRPr lang="es-ES" dirty="0"/>
          </a:p>
          <a:p>
            <a:pPr marL="514350" indent="-514350" algn="just" eaLnBrk="1" hangingPunct="1">
              <a:buFont typeface="+mj-lt"/>
              <a:buAutoNum type="alphaUcPeriod"/>
              <a:defRPr/>
            </a:pPr>
            <a:r>
              <a:rPr lang="es-ES" dirty="0" smtClean="0"/>
              <a:t>Formales y verbales.</a:t>
            </a:r>
            <a:endParaRPr lang="es-ES" dirty="0"/>
          </a:p>
          <a:p>
            <a:pPr marL="514350" indent="-514350" algn="just" eaLnBrk="1" hangingPunct="1">
              <a:buFont typeface="+mj-lt"/>
              <a:buAutoNum type="alphaUcPeriod"/>
              <a:defRPr/>
            </a:pPr>
            <a:r>
              <a:rPr lang="es-ES" dirty="0" smtClean="0"/>
              <a:t>Informal y escritas.</a:t>
            </a:r>
            <a:endParaRPr lang="es-ES" dirty="0"/>
          </a:p>
          <a:p>
            <a:pPr marL="514350" indent="-514350" algn="just" eaLnBrk="1" hangingPunct="1">
              <a:buFont typeface="+mj-lt"/>
              <a:buAutoNum type="alphaUcPeriod"/>
              <a:defRPr/>
            </a:pPr>
            <a:r>
              <a:rPr lang="es-ES" dirty="0" smtClean="0"/>
              <a:t>Informales y verbales.</a:t>
            </a:r>
            <a:endParaRPr lang="en-US" dirty="0" smtClean="0"/>
          </a:p>
        </p:txBody>
      </p:sp>
      <p:sp>
        <p:nvSpPr>
          <p:cNvPr id="48133"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93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93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iterate type="lt">
                                    <p:tmAbs val="0"/>
                                  </p:iterate>
                                  <p:childTnLst>
                                    <p:set>
                                      <p:cBhvr>
                                        <p:cTn id="14" dur="1" fill="hold">
                                          <p:stCondLst>
                                            <p:cond delay="0"/>
                                          </p:stCondLst>
                                        </p:cTn>
                                        <p:tgtEl>
                                          <p:spTgt spid="39939">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939">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9939">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9939">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39939">
                                            <p:txEl>
                                              <p:pRg st="1" end="1"/>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p:bldP spid="39939"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idx="4294967295"/>
          </p:nvPr>
        </p:nvSpPr>
        <p:spPr>
          <a:xfrm>
            <a:off x="179388" y="981075"/>
            <a:ext cx="8229600" cy="1143000"/>
          </a:xfrm>
        </p:spPr>
        <p:txBody>
          <a:bodyPr/>
          <a:lstStyle/>
          <a:p>
            <a:pPr eaLnBrk="1" hangingPunct="1"/>
            <a:r>
              <a:rPr lang="es-CR" smtClean="0"/>
              <a:t>Ejemplo</a:t>
            </a:r>
          </a:p>
        </p:txBody>
      </p:sp>
      <p:sp>
        <p:nvSpPr>
          <p:cNvPr id="41987" name="Content Placeholder 2"/>
          <p:cNvSpPr>
            <a:spLocks noGrp="1"/>
          </p:cNvSpPr>
          <p:nvPr>
            <p:ph idx="4294967295"/>
          </p:nvPr>
        </p:nvSpPr>
        <p:spPr>
          <a:xfrm>
            <a:off x="323850" y="1989138"/>
            <a:ext cx="8229600" cy="4060825"/>
          </a:xfrm>
        </p:spPr>
        <p:txBody>
          <a:bodyPr/>
          <a:lstStyle/>
          <a:p>
            <a:pPr marL="0" indent="0" algn="just" eaLnBrk="1" hangingPunct="1">
              <a:buFont typeface="Arial" charset="0"/>
              <a:buNone/>
              <a:defRPr/>
            </a:pPr>
            <a:r>
              <a:rPr lang="es-ES" dirty="0" smtClean="0"/>
              <a:t>Un director de proyecto tiene un problema con el rendimiento de un miembro del equipo. ¿Cuál es la MEJOR forma de comunicación para hacerle frente a este problema?</a:t>
            </a:r>
          </a:p>
          <a:p>
            <a:pPr marL="514350" indent="-514350" algn="just" eaLnBrk="1" hangingPunct="1">
              <a:buFont typeface="+mj-lt"/>
              <a:buAutoNum type="alphaUcPeriod"/>
              <a:defRPr/>
            </a:pPr>
            <a:r>
              <a:rPr lang="es-ES" dirty="0" smtClean="0"/>
              <a:t>Comunicación formal escrita.</a:t>
            </a:r>
          </a:p>
          <a:p>
            <a:pPr marL="514350" indent="-514350" algn="just" eaLnBrk="1" hangingPunct="1">
              <a:buFont typeface="+mj-lt"/>
              <a:buAutoNum type="alphaUcPeriod"/>
              <a:defRPr/>
            </a:pPr>
            <a:r>
              <a:rPr lang="es-ES" dirty="0" smtClean="0"/>
              <a:t>Comunicación verbal formal.</a:t>
            </a:r>
          </a:p>
          <a:p>
            <a:pPr marL="514350" indent="-514350" algn="just" eaLnBrk="1" hangingPunct="1">
              <a:buFont typeface="+mj-lt"/>
              <a:buAutoNum type="alphaUcPeriod"/>
              <a:defRPr/>
            </a:pPr>
            <a:r>
              <a:rPr lang="es-ES" dirty="0" smtClean="0"/>
              <a:t>Comunicación informal escrita.</a:t>
            </a:r>
          </a:p>
          <a:p>
            <a:pPr marL="514350" indent="-514350" algn="just" eaLnBrk="1" hangingPunct="1">
              <a:buFont typeface="+mj-lt"/>
              <a:buAutoNum type="alphaUcPeriod"/>
              <a:defRPr/>
            </a:pPr>
            <a:r>
              <a:rPr lang="es-ES" dirty="0" smtClean="0"/>
              <a:t>Comunicación informal verbal.</a:t>
            </a:r>
            <a:endParaRPr lang="en-US" dirty="0" smtClean="0"/>
          </a:p>
        </p:txBody>
      </p:sp>
      <p:sp>
        <p:nvSpPr>
          <p:cNvPr id="49157"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98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987">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1987">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1987">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1987">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iterate type="lt">
                                    <p:tmAbs val="0"/>
                                  </p:iterate>
                                  <p:childTnLst>
                                    <p:set>
                                      <p:cBhvr>
                                        <p:cTn id="26" dur="1" fill="hold">
                                          <p:stCondLst>
                                            <p:cond delay="0"/>
                                          </p:stCondLst>
                                        </p:cTn>
                                        <p:tgtEl>
                                          <p:spTgt spid="41987">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41987">
                                            <p:txEl>
                                              <p:pRg st="4" end="4"/>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p:bldP spid="4198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124744"/>
            <a:ext cx="8229600" cy="634082"/>
          </a:xfrm>
        </p:spPr>
        <p:txBody>
          <a:bodyPr/>
          <a:lstStyle/>
          <a:p>
            <a:r>
              <a:rPr lang="es-CR" sz="4000" smtClean="0"/>
              <a:t>Planificar las comunicaciones</a:t>
            </a:r>
            <a:endParaRPr lang="es-CR" sz="4000"/>
          </a:p>
        </p:txBody>
      </p:sp>
      <p:sp>
        <p:nvSpPr>
          <p:cNvPr id="3" name="2 Marcador de contenido"/>
          <p:cNvSpPr>
            <a:spLocks noGrp="1"/>
          </p:cNvSpPr>
          <p:nvPr>
            <p:ph idx="1"/>
          </p:nvPr>
        </p:nvSpPr>
        <p:spPr>
          <a:xfrm>
            <a:off x="457200" y="1844824"/>
            <a:ext cx="8229600" cy="4281339"/>
          </a:xfrm>
        </p:spPr>
        <p:txBody>
          <a:bodyPr/>
          <a:lstStyle/>
          <a:p>
            <a:r>
              <a:rPr lang="es-CR" dirty="0" smtClean="0"/>
              <a:t>Herramientas:</a:t>
            </a:r>
          </a:p>
          <a:p>
            <a:pPr lvl="1"/>
            <a:r>
              <a:rPr lang="es-CR" b="1" dirty="0" smtClean="0"/>
              <a:t>Análisis de los requisitos de la información</a:t>
            </a:r>
            <a:r>
              <a:rPr lang="es-CR" dirty="0" smtClean="0"/>
              <a:t> </a:t>
            </a:r>
          </a:p>
          <a:p>
            <a:pPr lvl="2"/>
            <a:r>
              <a:rPr lang="es-CR" dirty="0" smtClean="0"/>
              <a:t>Definir los canales de comunicación y las necesidades de información. </a:t>
            </a:r>
          </a:p>
          <a:p>
            <a:pPr lvl="2"/>
            <a:r>
              <a:rPr lang="es-CR" dirty="0" smtClean="0"/>
              <a:t>La cantidad de interesados determina la complejidad de las comunicaciones del proyecto. </a:t>
            </a:r>
          </a:p>
          <a:p>
            <a:endParaRPr lang="es-CR"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idx="4294967295"/>
          </p:nvPr>
        </p:nvSpPr>
        <p:spPr>
          <a:xfrm>
            <a:off x="179388" y="1052513"/>
            <a:ext cx="8229600" cy="1143000"/>
          </a:xfrm>
        </p:spPr>
        <p:txBody>
          <a:bodyPr/>
          <a:lstStyle/>
          <a:p>
            <a:pPr eaLnBrk="1" hangingPunct="1"/>
            <a:r>
              <a:rPr lang="en-US" smtClean="0"/>
              <a:t>Ejemplo</a:t>
            </a:r>
          </a:p>
        </p:txBody>
      </p:sp>
      <p:sp>
        <p:nvSpPr>
          <p:cNvPr id="44035" name="Content Placeholder 2"/>
          <p:cNvSpPr>
            <a:spLocks noGrp="1"/>
          </p:cNvSpPr>
          <p:nvPr>
            <p:ph idx="4294967295"/>
          </p:nvPr>
        </p:nvSpPr>
        <p:spPr>
          <a:xfrm>
            <a:off x="323850" y="2060575"/>
            <a:ext cx="8229600" cy="3816350"/>
          </a:xfrm>
        </p:spPr>
        <p:txBody>
          <a:bodyPr/>
          <a:lstStyle/>
          <a:p>
            <a:pPr marL="0" indent="0" algn="just" eaLnBrk="1" hangingPunct="1">
              <a:lnSpc>
                <a:spcPct val="80000"/>
              </a:lnSpc>
              <a:buFont typeface="Arial" charset="0"/>
              <a:buNone/>
              <a:defRPr/>
            </a:pPr>
            <a:r>
              <a:rPr lang="es-ES" sz="2400" dirty="0" smtClean="0"/>
              <a:t>Un gran proyecto de telecomunicaciones de un año de duración está a mitad de camino cuando usted toma el lugar del director del proyecto anterior. El proyecto tiene tres vendedores diferentes y un equipo de proyecto de 30 personas. A usted le gustaría revisar los requisitos de las comunicaciones del proyecto y qué tecnología se está utilizando para dichas comunicaciones. ¿En dónde encontrará usted esta información?</a:t>
            </a:r>
            <a:endParaRPr lang="es-ES" sz="2400" dirty="0"/>
          </a:p>
          <a:p>
            <a:pPr marL="457200" indent="-457200" algn="just" eaLnBrk="1" hangingPunct="1">
              <a:lnSpc>
                <a:spcPct val="80000"/>
              </a:lnSpc>
              <a:buFont typeface="+mj-lt"/>
              <a:buAutoNum type="alphaUcPeriod"/>
              <a:defRPr/>
            </a:pPr>
            <a:r>
              <a:rPr lang="es-ES" sz="2400" dirty="0" smtClean="0"/>
              <a:t>En el plan para la dirección del proyecto.</a:t>
            </a:r>
            <a:endParaRPr lang="es-ES" sz="2400" dirty="0"/>
          </a:p>
          <a:p>
            <a:pPr marL="457200" indent="-457200" algn="just" eaLnBrk="1" hangingPunct="1">
              <a:lnSpc>
                <a:spcPct val="80000"/>
              </a:lnSpc>
              <a:buFont typeface="+mj-lt"/>
              <a:buAutoNum type="alphaUcPeriod"/>
              <a:defRPr/>
            </a:pPr>
            <a:r>
              <a:rPr lang="es-ES" sz="2400" dirty="0" smtClean="0"/>
              <a:t>En el plan para la distribución de la información.</a:t>
            </a:r>
            <a:endParaRPr lang="es-ES" sz="2400" dirty="0"/>
          </a:p>
          <a:p>
            <a:pPr marL="457200" indent="-457200" algn="just" eaLnBrk="1" hangingPunct="1">
              <a:lnSpc>
                <a:spcPct val="80000"/>
              </a:lnSpc>
              <a:buFont typeface="+mj-lt"/>
              <a:buAutoNum type="alphaUcPeriod"/>
              <a:defRPr/>
            </a:pPr>
            <a:r>
              <a:rPr lang="es-ES" sz="2400" dirty="0" smtClean="0"/>
              <a:t>En el gráfico de barras.</a:t>
            </a:r>
          </a:p>
          <a:p>
            <a:pPr marL="457200" indent="-457200" algn="just" eaLnBrk="1" hangingPunct="1">
              <a:lnSpc>
                <a:spcPct val="80000"/>
              </a:lnSpc>
              <a:buFont typeface="+mj-lt"/>
              <a:buAutoNum type="alphaUcPeriod"/>
              <a:defRPr/>
            </a:pPr>
            <a:r>
              <a:rPr lang="es-ES" sz="2400" dirty="0" smtClean="0"/>
              <a:t>En el plan de gestión de las comunicaciones.</a:t>
            </a:r>
          </a:p>
          <a:p>
            <a:pPr marL="0" indent="0" algn="just" eaLnBrk="1" hangingPunct="1">
              <a:lnSpc>
                <a:spcPct val="80000"/>
              </a:lnSpc>
              <a:buFont typeface="Arial" charset="0"/>
              <a:buNone/>
              <a:defRPr/>
            </a:pPr>
            <a:endParaRPr lang="en-US" sz="2400" dirty="0" smtClean="0"/>
          </a:p>
        </p:txBody>
      </p:sp>
      <p:sp>
        <p:nvSpPr>
          <p:cNvPr id="50181"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03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4035">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4035">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4035">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4035">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iterate type="lt">
                                    <p:tmAbs val="0"/>
                                  </p:iterate>
                                  <p:childTnLst>
                                    <p:set>
                                      <p:cBhvr>
                                        <p:cTn id="26" dur="1" fill="hold">
                                          <p:stCondLst>
                                            <p:cond delay="0"/>
                                          </p:stCondLst>
                                        </p:cTn>
                                        <p:tgtEl>
                                          <p:spTgt spid="44035">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44035">
                                            <p:txEl>
                                              <p:pRg st="4" end="4"/>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p:bldP spid="44035"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idx="4294967295"/>
          </p:nvPr>
        </p:nvSpPr>
        <p:spPr>
          <a:xfrm>
            <a:off x="468313" y="1052513"/>
            <a:ext cx="8229600" cy="1143000"/>
          </a:xfrm>
        </p:spPr>
        <p:txBody>
          <a:bodyPr/>
          <a:lstStyle/>
          <a:p>
            <a:pPr eaLnBrk="1" hangingPunct="1"/>
            <a:r>
              <a:rPr lang="es-CR" smtClean="0"/>
              <a:t>Ejemplo</a:t>
            </a:r>
            <a:endParaRPr lang="en-US" smtClean="0"/>
          </a:p>
        </p:txBody>
      </p:sp>
      <p:sp>
        <p:nvSpPr>
          <p:cNvPr id="46083" name="Content Placeholder 2"/>
          <p:cNvSpPr>
            <a:spLocks noGrp="1"/>
          </p:cNvSpPr>
          <p:nvPr>
            <p:ph idx="4294967295"/>
          </p:nvPr>
        </p:nvSpPr>
        <p:spPr>
          <a:xfrm>
            <a:off x="533400" y="2276475"/>
            <a:ext cx="8229600" cy="3557588"/>
          </a:xfrm>
        </p:spPr>
        <p:txBody>
          <a:bodyPr/>
          <a:lstStyle/>
          <a:p>
            <a:pPr marL="0" indent="0" algn="just" eaLnBrk="1" hangingPunct="1">
              <a:buFont typeface="Arial" charset="0"/>
              <a:buNone/>
              <a:defRPr/>
            </a:pPr>
            <a:r>
              <a:rPr lang="es-ES" sz="2000" dirty="0" smtClean="0"/>
              <a:t>Usted está sosteniendo regularmente una reunión de estado para su proyecto. Usted sabe que todo lo siguiente es </a:t>
            </a:r>
            <a:r>
              <a:rPr lang="es-ES" sz="2000" smtClean="0"/>
              <a:t>cierto con </a:t>
            </a:r>
            <a:r>
              <a:rPr lang="es-ES" sz="2000" dirty="0" smtClean="0"/>
              <a:t>respecto a las reuniones de estado, EXCEPTO:</a:t>
            </a:r>
          </a:p>
          <a:p>
            <a:pPr marL="457200" indent="-457200" algn="just" eaLnBrk="1" hangingPunct="1">
              <a:buFont typeface="+mj-lt"/>
              <a:buAutoNum type="alphaUcPeriod"/>
              <a:defRPr/>
            </a:pPr>
            <a:r>
              <a:rPr lang="es-ES" sz="2000" dirty="0" smtClean="0"/>
              <a:t>Las reuniones de estado son un tipo de comunicación interactiva.</a:t>
            </a:r>
            <a:endParaRPr lang="es-ES" sz="2000" dirty="0"/>
          </a:p>
          <a:p>
            <a:pPr marL="457200" indent="-457200" algn="just" eaLnBrk="1" hangingPunct="1">
              <a:buFont typeface="+mj-lt"/>
              <a:buAutoNum type="alphaUcPeriod"/>
              <a:defRPr/>
            </a:pPr>
            <a:r>
              <a:rPr lang="es-ES" sz="2000" dirty="0" smtClean="0"/>
              <a:t>Las reuniones de estado son un tipo de método de comunicación, que es una herramienta y técnica del proceso de Informar el Rendimiento.</a:t>
            </a:r>
            <a:endParaRPr lang="es-ES" sz="2000" dirty="0"/>
          </a:p>
          <a:p>
            <a:pPr marL="457200" indent="-457200" algn="just" eaLnBrk="1" hangingPunct="1">
              <a:buFont typeface="+mj-lt"/>
              <a:buAutoNum type="alphaUcPeriod"/>
              <a:defRPr/>
            </a:pPr>
            <a:r>
              <a:rPr lang="es-ES" sz="2000" dirty="0" smtClean="0"/>
              <a:t>Las reuniones de estado son una manera de intercambio formal de información y actualización por parte de los interesados del estado del proyecto.</a:t>
            </a:r>
            <a:endParaRPr lang="es-ES" sz="2000" dirty="0"/>
          </a:p>
          <a:p>
            <a:pPr marL="457200" indent="-457200" algn="just" eaLnBrk="1" hangingPunct="1">
              <a:buFont typeface="+mj-lt"/>
              <a:buAutoNum type="alphaUcPeriod"/>
              <a:defRPr/>
            </a:pPr>
            <a:r>
              <a:rPr lang="es-ES" sz="2000" dirty="0" smtClean="0"/>
              <a:t>Las reuniones de estado son un tipo de comunicación tipo “</a:t>
            </a:r>
            <a:r>
              <a:rPr lang="es-ES" sz="2000" dirty="0" err="1" smtClean="0"/>
              <a:t>push</a:t>
            </a:r>
            <a:r>
              <a:rPr lang="es-ES" sz="2000" dirty="0" smtClean="0"/>
              <a:t>”.</a:t>
            </a:r>
            <a:endParaRPr lang="en-US" sz="2000" dirty="0" smtClean="0"/>
          </a:p>
        </p:txBody>
      </p:sp>
      <p:sp>
        <p:nvSpPr>
          <p:cNvPr id="51205"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08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08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608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608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6083">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iterate type="lt">
                                    <p:tmAbs val="0"/>
                                  </p:iterate>
                                  <p:childTnLst>
                                    <p:set>
                                      <p:cBhvr>
                                        <p:cTn id="26" dur="1" fill="hold">
                                          <p:stCondLst>
                                            <p:cond delay="0"/>
                                          </p:stCondLst>
                                        </p:cTn>
                                        <p:tgtEl>
                                          <p:spTgt spid="46083">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46083">
                                            <p:txEl>
                                              <p:pRg st="4" end="4"/>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p:bldP spid="4608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idx="4294967295"/>
          </p:nvPr>
        </p:nvSpPr>
        <p:spPr>
          <a:xfrm>
            <a:off x="468313" y="1341438"/>
            <a:ext cx="8229600" cy="1143000"/>
          </a:xfrm>
        </p:spPr>
        <p:txBody>
          <a:bodyPr/>
          <a:lstStyle/>
          <a:p>
            <a:pPr eaLnBrk="1" hangingPunct="1"/>
            <a:r>
              <a:rPr lang="en-US" smtClean="0"/>
              <a:t>Ejemplo</a:t>
            </a:r>
            <a:endParaRPr lang="es-CR" smtClean="0"/>
          </a:p>
        </p:txBody>
      </p:sp>
      <p:sp>
        <p:nvSpPr>
          <p:cNvPr id="48131" name="Content Placeholder 2"/>
          <p:cNvSpPr>
            <a:spLocks noGrp="1"/>
          </p:cNvSpPr>
          <p:nvPr>
            <p:ph idx="4294967295"/>
          </p:nvPr>
        </p:nvSpPr>
        <p:spPr>
          <a:xfrm>
            <a:off x="395288" y="2420938"/>
            <a:ext cx="8229600" cy="3844925"/>
          </a:xfrm>
        </p:spPr>
        <p:txBody>
          <a:bodyPr/>
          <a:lstStyle/>
          <a:p>
            <a:pPr marL="0" indent="0" algn="just" eaLnBrk="1" hangingPunct="1">
              <a:buFont typeface="Arial" charset="0"/>
              <a:buNone/>
              <a:defRPr/>
            </a:pPr>
            <a:r>
              <a:rPr lang="es-ES" sz="2400" dirty="0" smtClean="0"/>
              <a:t>Esto garantiza que la información se distribuye, pero no reconoce o certifica que haya sido entendida por el receptor previsto:</a:t>
            </a:r>
          </a:p>
          <a:p>
            <a:pPr marL="457200" indent="-457200" algn="just" eaLnBrk="1" hangingPunct="1">
              <a:buFont typeface="+mj-lt"/>
              <a:buAutoNum type="alphaUcPeriod"/>
              <a:defRPr/>
            </a:pPr>
            <a:r>
              <a:rPr lang="es-ES" sz="2400" dirty="0" smtClean="0"/>
              <a:t>Comunicación tipo “Push”.</a:t>
            </a:r>
            <a:endParaRPr lang="es-ES" sz="2400" dirty="0"/>
          </a:p>
          <a:p>
            <a:pPr marL="457200" indent="-457200" algn="just" eaLnBrk="1" hangingPunct="1">
              <a:buFont typeface="+mj-lt"/>
              <a:buAutoNum type="alphaUcPeriod"/>
              <a:defRPr/>
            </a:pPr>
            <a:r>
              <a:rPr lang="es-ES" sz="2400" dirty="0" smtClean="0"/>
              <a:t>Comunicación interactiva</a:t>
            </a:r>
          </a:p>
          <a:p>
            <a:pPr marL="457200" indent="-457200" algn="just" eaLnBrk="1" hangingPunct="1">
              <a:buFont typeface="+mj-lt"/>
              <a:buAutoNum type="alphaUcPeriod"/>
              <a:defRPr/>
            </a:pPr>
            <a:r>
              <a:rPr lang="es-ES" sz="2400" dirty="0" smtClean="0"/>
              <a:t>Medio.</a:t>
            </a:r>
          </a:p>
          <a:p>
            <a:pPr marL="457200" indent="-457200" algn="just" eaLnBrk="1" hangingPunct="1">
              <a:buFont typeface="+mj-lt"/>
              <a:buAutoNum type="alphaUcPeriod"/>
              <a:defRPr/>
            </a:pPr>
            <a:r>
              <a:rPr lang="es-ES" sz="2400" dirty="0" smtClean="0"/>
              <a:t>Mensaje y mensaje de retroalimentación.</a:t>
            </a:r>
            <a:endParaRPr lang="en-US" sz="2400" dirty="0" smtClean="0"/>
          </a:p>
        </p:txBody>
      </p:sp>
      <p:sp>
        <p:nvSpPr>
          <p:cNvPr id="52229"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13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8131">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iterate type="lt">
                                    <p:tmAbs val="0"/>
                                  </p:iterate>
                                  <p:childTnLst>
                                    <p:set>
                                      <p:cBhvr>
                                        <p:cTn id="14" dur="1" fill="hold">
                                          <p:stCondLst>
                                            <p:cond delay="0"/>
                                          </p:stCondLst>
                                        </p:cTn>
                                        <p:tgtEl>
                                          <p:spTgt spid="48131">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8131">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8131">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8131">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48131">
                                            <p:txEl>
                                              <p:pRg st="1" end="1"/>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p:bldP spid="48131"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idx="4294967295"/>
          </p:nvPr>
        </p:nvSpPr>
        <p:spPr>
          <a:xfrm>
            <a:off x="323850" y="1052513"/>
            <a:ext cx="8229600" cy="1143000"/>
          </a:xfrm>
        </p:spPr>
        <p:txBody>
          <a:bodyPr/>
          <a:lstStyle/>
          <a:p>
            <a:pPr eaLnBrk="1" hangingPunct="1"/>
            <a:r>
              <a:rPr lang="es-CR" smtClean="0"/>
              <a:t>Ejemplo</a:t>
            </a:r>
            <a:endParaRPr lang="en-US" smtClean="0"/>
          </a:p>
        </p:txBody>
      </p:sp>
      <p:sp>
        <p:nvSpPr>
          <p:cNvPr id="50179" name="Content Placeholder 2"/>
          <p:cNvSpPr>
            <a:spLocks noGrp="1"/>
          </p:cNvSpPr>
          <p:nvPr>
            <p:ph idx="4294967295"/>
          </p:nvPr>
        </p:nvSpPr>
        <p:spPr>
          <a:xfrm>
            <a:off x="557213" y="2114550"/>
            <a:ext cx="8229600" cy="4133850"/>
          </a:xfrm>
        </p:spPr>
        <p:txBody>
          <a:bodyPr/>
          <a:lstStyle/>
          <a:p>
            <a:pPr marL="0" indent="0" algn="just" eaLnBrk="1" hangingPunct="1">
              <a:lnSpc>
                <a:spcPct val="80000"/>
              </a:lnSpc>
              <a:buFont typeface="Arial" charset="0"/>
              <a:buNone/>
              <a:defRPr/>
            </a:pPr>
            <a:r>
              <a:rPr lang="es-ES" sz="2800" dirty="0" smtClean="0"/>
              <a:t>Una directora de proyecto está a punto de comenzar un proyecto y solicita un equipo de TI en la empresa para crear un sitio de intranet dedicado al proyecto, en donde ella espera compartir información relevante del proyecto al equipo del proyecto y a los interesados. ¿Qué tipo de enfoque está usando la directora del proyecto?</a:t>
            </a:r>
          </a:p>
          <a:p>
            <a:pPr marL="514350" indent="-514350" algn="just" eaLnBrk="1" hangingPunct="1">
              <a:lnSpc>
                <a:spcPct val="80000"/>
              </a:lnSpc>
              <a:buFont typeface="+mj-lt"/>
              <a:buAutoNum type="alphaUcPeriod"/>
              <a:defRPr/>
            </a:pPr>
            <a:r>
              <a:rPr lang="es-ES" sz="2800" dirty="0" smtClean="0"/>
              <a:t>Comunicación tipo “</a:t>
            </a:r>
            <a:r>
              <a:rPr lang="es-ES" sz="2800" dirty="0" err="1" smtClean="0"/>
              <a:t>push</a:t>
            </a:r>
            <a:r>
              <a:rPr lang="es-ES" sz="2800" dirty="0" smtClean="0"/>
              <a:t>”.</a:t>
            </a:r>
          </a:p>
          <a:p>
            <a:pPr marL="514350" indent="-514350" algn="just" eaLnBrk="1" hangingPunct="1">
              <a:lnSpc>
                <a:spcPct val="80000"/>
              </a:lnSpc>
              <a:buFont typeface="+mj-lt"/>
              <a:buAutoNum type="alphaUcPeriod"/>
              <a:defRPr/>
            </a:pPr>
            <a:r>
              <a:rPr lang="es-ES" sz="2800" dirty="0" smtClean="0"/>
              <a:t>Comunicación interactiva.</a:t>
            </a:r>
          </a:p>
          <a:p>
            <a:pPr marL="514350" indent="-514350" algn="just" eaLnBrk="1" hangingPunct="1">
              <a:lnSpc>
                <a:spcPct val="80000"/>
              </a:lnSpc>
              <a:buFont typeface="+mj-lt"/>
              <a:buAutoNum type="alphaUcPeriod"/>
              <a:defRPr/>
            </a:pPr>
            <a:r>
              <a:rPr lang="es-ES" sz="2800" dirty="0" smtClean="0"/>
              <a:t>Comunicación tipo “</a:t>
            </a:r>
            <a:r>
              <a:rPr lang="es-ES" sz="2800" dirty="0" err="1" smtClean="0"/>
              <a:t>pull</a:t>
            </a:r>
            <a:r>
              <a:rPr lang="es-ES" sz="2800" dirty="0" smtClean="0"/>
              <a:t>”.</a:t>
            </a:r>
            <a:endParaRPr lang="es-ES" sz="2800" dirty="0"/>
          </a:p>
          <a:p>
            <a:pPr marL="514350" indent="-514350" algn="just" eaLnBrk="1" hangingPunct="1">
              <a:lnSpc>
                <a:spcPct val="80000"/>
              </a:lnSpc>
              <a:buFont typeface="+mj-lt"/>
              <a:buAutoNum type="alphaUcPeriod"/>
              <a:defRPr/>
            </a:pPr>
            <a:r>
              <a:rPr lang="es-ES" sz="2800" dirty="0" smtClean="0"/>
              <a:t>Retroalimentación.</a:t>
            </a:r>
            <a:endParaRPr lang="en-US" sz="2600" dirty="0" smtClean="0"/>
          </a:p>
        </p:txBody>
      </p:sp>
      <p:sp>
        <p:nvSpPr>
          <p:cNvPr id="53253"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17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017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0179">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0179">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iterate type="lt">
                                    <p:tmAbs val="0"/>
                                  </p:iterate>
                                  <p:childTnLst>
                                    <p:set>
                                      <p:cBhvr>
                                        <p:cTn id="22" dur="1" fill="hold">
                                          <p:stCondLst>
                                            <p:cond delay="0"/>
                                          </p:stCondLst>
                                        </p:cTn>
                                        <p:tgtEl>
                                          <p:spTgt spid="50179">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0179">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50179">
                                            <p:txEl>
                                              <p:pRg st="3" end="3"/>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p:bldP spid="50179"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idx="4294967295"/>
          </p:nvPr>
        </p:nvSpPr>
        <p:spPr>
          <a:xfrm>
            <a:off x="0" y="1125538"/>
            <a:ext cx="8229600" cy="1143000"/>
          </a:xfrm>
        </p:spPr>
        <p:txBody>
          <a:bodyPr/>
          <a:lstStyle/>
          <a:p>
            <a:pPr eaLnBrk="1" hangingPunct="1"/>
            <a:r>
              <a:rPr lang="es-CR" smtClean="0"/>
              <a:t>Ejemplo</a:t>
            </a:r>
            <a:endParaRPr lang="en-US" smtClean="0"/>
          </a:p>
        </p:txBody>
      </p:sp>
      <p:sp>
        <p:nvSpPr>
          <p:cNvPr id="3" name="Content Placeholder 2"/>
          <p:cNvSpPr>
            <a:spLocks noGrp="1"/>
          </p:cNvSpPr>
          <p:nvPr>
            <p:ph idx="4294967295"/>
          </p:nvPr>
        </p:nvSpPr>
        <p:spPr>
          <a:xfrm>
            <a:off x="395288" y="2276475"/>
            <a:ext cx="8229600" cy="3557588"/>
          </a:xfrm>
        </p:spPr>
        <p:txBody>
          <a:bodyPr/>
          <a:lstStyle/>
          <a:p>
            <a:pPr marL="0" indent="0" algn="just" eaLnBrk="1" hangingPunct="1">
              <a:lnSpc>
                <a:spcPct val="90000"/>
              </a:lnSpc>
              <a:buFont typeface="Arial" charset="0"/>
              <a:buNone/>
              <a:defRPr/>
            </a:pPr>
            <a:r>
              <a:rPr lang="es-ES" sz="2800" dirty="0" smtClean="0"/>
              <a:t>Un equipo de proyecto está teniendo dificultades para comunicarse a largas distancias. Hay 13 miembros de dos países, cuando cinco personas de la India se agregan al proyecto. ¿Cuántos canales de comunicación hay?</a:t>
            </a:r>
          </a:p>
          <a:p>
            <a:pPr marL="514350" indent="-514350" algn="just" eaLnBrk="1" hangingPunct="1">
              <a:lnSpc>
                <a:spcPct val="90000"/>
              </a:lnSpc>
              <a:buFont typeface="+mj-lt"/>
              <a:buAutoNum type="alphaUcPeriod"/>
              <a:defRPr/>
            </a:pPr>
            <a:r>
              <a:rPr lang="es-ES" sz="2800" dirty="0" smtClean="0"/>
              <a:t>153.</a:t>
            </a:r>
            <a:endParaRPr lang="es-ES" sz="2800" dirty="0"/>
          </a:p>
          <a:p>
            <a:pPr marL="514350" indent="-514350" algn="just" eaLnBrk="1" hangingPunct="1">
              <a:lnSpc>
                <a:spcPct val="90000"/>
              </a:lnSpc>
              <a:buFont typeface="+mj-lt"/>
              <a:buAutoNum type="alphaUcPeriod"/>
              <a:defRPr/>
            </a:pPr>
            <a:r>
              <a:rPr lang="es-ES" sz="2800" dirty="0" smtClean="0"/>
              <a:t>180.</a:t>
            </a:r>
            <a:endParaRPr lang="es-ES" sz="2800" dirty="0"/>
          </a:p>
          <a:p>
            <a:pPr marL="514350" indent="-514350" algn="just" eaLnBrk="1" hangingPunct="1">
              <a:lnSpc>
                <a:spcPct val="90000"/>
              </a:lnSpc>
              <a:buFont typeface="+mj-lt"/>
              <a:buAutoNum type="alphaUcPeriod"/>
              <a:defRPr/>
            </a:pPr>
            <a:r>
              <a:rPr lang="es-ES" sz="2800" dirty="0" smtClean="0"/>
              <a:t>324.</a:t>
            </a:r>
            <a:endParaRPr lang="es-ES" sz="2800" dirty="0"/>
          </a:p>
          <a:p>
            <a:pPr marL="514350" indent="-514350" algn="just" eaLnBrk="1" hangingPunct="1">
              <a:lnSpc>
                <a:spcPct val="90000"/>
              </a:lnSpc>
              <a:buFont typeface="+mj-lt"/>
              <a:buAutoNum type="alphaUcPeriod"/>
              <a:defRPr/>
            </a:pPr>
            <a:r>
              <a:rPr lang="es-ES" sz="2800" dirty="0" smtClean="0"/>
              <a:t>362.</a:t>
            </a:r>
            <a:endParaRPr lang="en-US" sz="2600" dirty="0" smtClean="0"/>
          </a:p>
        </p:txBody>
      </p:sp>
      <p:sp>
        <p:nvSpPr>
          <p:cNvPr id="54277"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iterate type="lt">
                                    <p:tmAbs val="0"/>
                                  </p:iterate>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2226"/>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3">
                                            <p:txEl>
                                              <p:pRg st="1" end="1"/>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3"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idx="4294967295"/>
          </p:nvPr>
        </p:nvSpPr>
        <p:spPr>
          <a:xfrm>
            <a:off x="30163" y="1196975"/>
            <a:ext cx="8229600" cy="1143000"/>
          </a:xfrm>
        </p:spPr>
        <p:txBody>
          <a:bodyPr/>
          <a:lstStyle/>
          <a:p>
            <a:pPr eaLnBrk="1" hangingPunct="1"/>
            <a:r>
              <a:rPr lang="es-CR" smtClean="0"/>
              <a:t>Ejemplo</a:t>
            </a:r>
          </a:p>
        </p:txBody>
      </p:sp>
      <p:sp>
        <p:nvSpPr>
          <p:cNvPr id="54275" name="Content Placeholder 2"/>
          <p:cNvSpPr>
            <a:spLocks noGrp="1"/>
          </p:cNvSpPr>
          <p:nvPr>
            <p:ph idx="4294967295"/>
          </p:nvPr>
        </p:nvSpPr>
        <p:spPr>
          <a:xfrm>
            <a:off x="611188" y="2205038"/>
            <a:ext cx="8229600" cy="3311525"/>
          </a:xfrm>
        </p:spPr>
        <p:txBody>
          <a:bodyPr/>
          <a:lstStyle/>
          <a:p>
            <a:pPr marL="0" indent="0" algn="just" eaLnBrk="1" hangingPunct="1">
              <a:lnSpc>
                <a:spcPct val="80000"/>
              </a:lnSpc>
              <a:buFont typeface="Arial" charset="0"/>
              <a:buNone/>
              <a:defRPr/>
            </a:pPr>
            <a:r>
              <a:rPr lang="es-ES" sz="2400" dirty="0" smtClean="0"/>
              <a:t>La reunión del estado del proyecto no va bien. Todo el mundo habla al mismo tiempo, hay gente que no participa y muchos temas se discuten de forma aleatoria. ¿Cuál de las siguientes reglas para las reuniones efectivas no se está cumpliendo?</a:t>
            </a:r>
            <a:endParaRPr lang="es-ES" sz="2400" dirty="0"/>
          </a:p>
          <a:p>
            <a:pPr marL="457200" indent="-457200" algn="just" eaLnBrk="1" hangingPunct="1">
              <a:lnSpc>
                <a:spcPct val="80000"/>
              </a:lnSpc>
              <a:buFont typeface="+mj-lt"/>
              <a:buAutoNum type="alphaUcPeriod"/>
              <a:defRPr/>
            </a:pPr>
            <a:r>
              <a:rPr lang="es-ES" sz="2400" dirty="0" smtClean="0"/>
              <a:t>Demostrar cortesía y consideración por cada uno, controlar a quien se le permite hablar.</a:t>
            </a:r>
            <a:endParaRPr lang="es-ES" sz="2400" dirty="0"/>
          </a:p>
          <a:p>
            <a:pPr marL="457200" indent="-457200" algn="just" eaLnBrk="1" hangingPunct="1">
              <a:lnSpc>
                <a:spcPct val="80000"/>
              </a:lnSpc>
              <a:buFont typeface="+mj-lt"/>
              <a:buAutoNum type="alphaUcPeriod"/>
              <a:defRPr/>
            </a:pPr>
            <a:r>
              <a:rPr lang="es-ES" sz="2400" dirty="0" smtClean="0"/>
              <a:t>Programar reuniones de antemano.</a:t>
            </a:r>
            <a:endParaRPr lang="es-ES" sz="2400" dirty="0"/>
          </a:p>
          <a:p>
            <a:pPr marL="457200" indent="-457200" algn="just" eaLnBrk="1" hangingPunct="1">
              <a:lnSpc>
                <a:spcPct val="80000"/>
              </a:lnSpc>
              <a:buFont typeface="+mj-lt"/>
              <a:buAutoNum type="alphaUcPeriod"/>
              <a:defRPr/>
            </a:pPr>
            <a:r>
              <a:rPr lang="es-ES" sz="2400" dirty="0" smtClean="0"/>
              <a:t>Tener un propósito para la reunión, con la gente adecuada para asistir en ella.</a:t>
            </a:r>
            <a:endParaRPr lang="es-ES" sz="2400" dirty="0"/>
          </a:p>
          <a:p>
            <a:pPr marL="457200" indent="-457200" algn="just" eaLnBrk="1" hangingPunct="1">
              <a:lnSpc>
                <a:spcPct val="80000"/>
              </a:lnSpc>
              <a:buFont typeface="+mj-lt"/>
              <a:buAutoNum type="alphaUcPeriod"/>
              <a:defRPr/>
            </a:pPr>
            <a:r>
              <a:rPr lang="es-ES" sz="2400" dirty="0" smtClean="0"/>
              <a:t>Crear y publicar una agenda y un conjunto de normas para el control de las reuniones.</a:t>
            </a:r>
            <a:endParaRPr lang="en-US" sz="2200" dirty="0" smtClean="0"/>
          </a:p>
        </p:txBody>
      </p:sp>
      <p:sp>
        <p:nvSpPr>
          <p:cNvPr id="55301"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4275">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4275">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4275">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4275">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iterate type="lt">
                                    <p:tmAbs val="0"/>
                                  </p:iterate>
                                  <p:childTnLst>
                                    <p:set>
                                      <p:cBhvr>
                                        <p:cTn id="26" dur="1" fill="hold">
                                          <p:stCondLst>
                                            <p:cond delay="0"/>
                                          </p:stCondLst>
                                        </p:cTn>
                                        <p:tgtEl>
                                          <p:spTgt spid="54275">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54275">
                                            <p:txEl>
                                              <p:pRg st="4" end="4"/>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idx="4294967295"/>
          </p:nvPr>
        </p:nvSpPr>
        <p:spPr>
          <a:xfrm>
            <a:off x="533400" y="1341438"/>
            <a:ext cx="8229600" cy="1143000"/>
          </a:xfrm>
        </p:spPr>
        <p:txBody>
          <a:bodyPr/>
          <a:lstStyle/>
          <a:p>
            <a:pPr eaLnBrk="1" hangingPunct="1"/>
            <a:r>
              <a:rPr lang="es-CR" smtClean="0"/>
              <a:t>Ejemplo</a:t>
            </a:r>
          </a:p>
        </p:txBody>
      </p:sp>
      <p:sp>
        <p:nvSpPr>
          <p:cNvPr id="56323" name="Content Placeholder 2"/>
          <p:cNvSpPr>
            <a:spLocks noGrp="1"/>
          </p:cNvSpPr>
          <p:nvPr>
            <p:ph idx="4294967295"/>
          </p:nvPr>
        </p:nvSpPr>
        <p:spPr>
          <a:xfrm>
            <a:off x="395288" y="2420938"/>
            <a:ext cx="8229600" cy="3270250"/>
          </a:xfrm>
        </p:spPr>
        <p:txBody>
          <a:bodyPr/>
          <a:lstStyle/>
          <a:p>
            <a:pPr marL="0" indent="0" algn="just" eaLnBrk="1" hangingPunct="1">
              <a:buFont typeface="Arial" charset="0"/>
              <a:buNone/>
              <a:defRPr/>
            </a:pPr>
            <a:r>
              <a:rPr lang="es-ES" dirty="0" smtClean="0"/>
              <a:t>El resultado MÁS probable de los bloqueadores de comunicación es que:</a:t>
            </a:r>
            <a:endParaRPr lang="es-ES" dirty="0"/>
          </a:p>
          <a:p>
            <a:pPr marL="514350" indent="-514350" algn="just" eaLnBrk="1" hangingPunct="1">
              <a:buFont typeface="+mj-lt"/>
              <a:buAutoNum type="alphaUcPeriod"/>
              <a:defRPr/>
            </a:pPr>
            <a:r>
              <a:rPr lang="es-ES" dirty="0" smtClean="0"/>
              <a:t>El proyecto se retrasa.</a:t>
            </a:r>
            <a:endParaRPr lang="es-ES" dirty="0"/>
          </a:p>
          <a:p>
            <a:pPr marL="514350" indent="-514350" algn="just" eaLnBrk="1" hangingPunct="1">
              <a:buFont typeface="+mj-lt"/>
              <a:buAutoNum type="alphaUcPeriod"/>
              <a:defRPr/>
            </a:pPr>
            <a:r>
              <a:rPr lang="es-ES" dirty="0" smtClean="0"/>
              <a:t>El nivel de confianza es mayor.</a:t>
            </a:r>
            <a:endParaRPr lang="es-ES" dirty="0"/>
          </a:p>
          <a:p>
            <a:pPr marL="514350" indent="-514350" algn="just" eaLnBrk="1" hangingPunct="1">
              <a:buFont typeface="+mj-lt"/>
              <a:buAutoNum type="alphaUcPeriod"/>
              <a:defRPr/>
            </a:pPr>
            <a:r>
              <a:rPr lang="es-ES" dirty="0" smtClean="0"/>
              <a:t>Ocurre conflicto.</a:t>
            </a:r>
            <a:endParaRPr lang="es-ES" dirty="0"/>
          </a:p>
          <a:p>
            <a:pPr marL="514350" indent="-514350" algn="just" eaLnBrk="1" hangingPunct="1">
              <a:buFont typeface="+mj-lt"/>
              <a:buAutoNum type="alphaUcPeriod"/>
              <a:defRPr/>
            </a:pPr>
            <a:r>
              <a:rPr lang="es-ES" dirty="0" smtClean="0"/>
              <a:t>La Alta Gerencia se disgusta.</a:t>
            </a:r>
          </a:p>
          <a:p>
            <a:pPr marL="514350" indent="-514350" algn="just" eaLnBrk="1" hangingPunct="1">
              <a:buFont typeface="+mj-lt"/>
              <a:buAutoNum type="alphaUcPeriod"/>
              <a:defRPr/>
            </a:pPr>
            <a:endParaRPr lang="en-US" dirty="0" smtClean="0"/>
          </a:p>
        </p:txBody>
      </p:sp>
      <p:sp>
        <p:nvSpPr>
          <p:cNvPr id="56325"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632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632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632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iterate type="lt">
                                    <p:tmAbs val="0"/>
                                  </p:iterate>
                                  <p:childTnLst>
                                    <p:set>
                                      <p:cBhvr>
                                        <p:cTn id="22" dur="1" fill="hold">
                                          <p:stCondLst>
                                            <p:cond delay="0"/>
                                          </p:stCondLst>
                                        </p:cTn>
                                        <p:tgtEl>
                                          <p:spTgt spid="56323">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6323">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56323">
                                            <p:txEl>
                                              <p:pRg st="3" end="3"/>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idx="4294967295"/>
          </p:nvPr>
        </p:nvSpPr>
        <p:spPr>
          <a:xfrm>
            <a:off x="395288" y="908050"/>
            <a:ext cx="8229600" cy="1143000"/>
          </a:xfrm>
        </p:spPr>
        <p:txBody>
          <a:bodyPr/>
          <a:lstStyle/>
          <a:p>
            <a:pPr eaLnBrk="1" hangingPunct="1"/>
            <a:r>
              <a:rPr lang="en-US" smtClean="0"/>
              <a:t>Ejemplo</a:t>
            </a:r>
          </a:p>
        </p:txBody>
      </p:sp>
      <p:sp>
        <p:nvSpPr>
          <p:cNvPr id="58371" name="Content Placeholder 2"/>
          <p:cNvSpPr>
            <a:spLocks noGrp="1"/>
          </p:cNvSpPr>
          <p:nvPr>
            <p:ph idx="4294967295"/>
          </p:nvPr>
        </p:nvSpPr>
        <p:spPr>
          <a:xfrm>
            <a:off x="395288" y="1989138"/>
            <a:ext cx="8229600" cy="4348162"/>
          </a:xfrm>
        </p:spPr>
        <p:txBody>
          <a:bodyPr/>
          <a:lstStyle/>
          <a:p>
            <a:pPr marL="0" indent="0" algn="just" eaLnBrk="1" hangingPunct="1">
              <a:lnSpc>
                <a:spcPct val="80000"/>
              </a:lnSpc>
              <a:buFont typeface="Arial" charset="0"/>
              <a:buNone/>
              <a:defRPr/>
            </a:pPr>
            <a:r>
              <a:rPr lang="es-ES" sz="2800" dirty="0" smtClean="0"/>
              <a:t>Usted ha sido asignado como el director del proyecto para un proyecto que está a la mitad del grupo de procesos de ejecución y usted está determinando cómo va a controlar el proyecto. La MEJOR manera de controlar el proyecto es:</a:t>
            </a:r>
          </a:p>
          <a:p>
            <a:pPr marL="514350" indent="-514350" algn="just" eaLnBrk="1" hangingPunct="1">
              <a:lnSpc>
                <a:spcPct val="80000"/>
              </a:lnSpc>
              <a:buFont typeface="+mj-lt"/>
              <a:buAutoNum type="alphaUcPeriod"/>
              <a:defRPr/>
            </a:pPr>
            <a:r>
              <a:rPr lang="es-ES" sz="2800" dirty="0" smtClean="0"/>
              <a:t>Usar una combinación de métodos de comunicaciones.</a:t>
            </a:r>
            <a:endParaRPr lang="es-ES" sz="2800" dirty="0"/>
          </a:p>
          <a:p>
            <a:pPr marL="514350" indent="-514350" algn="just" eaLnBrk="1" hangingPunct="1">
              <a:lnSpc>
                <a:spcPct val="80000"/>
              </a:lnSpc>
              <a:buFont typeface="+mj-lt"/>
              <a:buAutoNum type="alphaUcPeriod"/>
              <a:defRPr/>
            </a:pPr>
            <a:r>
              <a:rPr lang="es-ES" sz="2800" dirty="0" smtClean="0"/>
              <a:t>Llevar a cabo reuniones de estado debido a que han funcionado mejor para usted en el pasado.</a:t>
            </a:r>
            <a:endParaRPr lang="es-ES" sz="2800" dirty="0"/>
          </a:p>
          <a:p>
            <a:pPr marL="514350" indent="-514350" algn="just" eaLnBrk="1" hangingPunct="1">
              <a:lnSpc>
                <a:spcPct val="80000"/>
              </a:lnSpc>
              <a:buFont typeface="+mj-lt"/>
              <a:buAutoNum type="alphaUcPeriod"/>
              <a:defRPr/>
            </a:pPr>
            <a:r>
              <a:rPr lang="es-ES" sz="2800" dirty="0" smtClean="0"/>
              <a:t>Consultar el gráfico de barras semanalmente.</a:t>
            </a:r>
            <a:endParaRPr lang="es-ES" sz="2800" dirty="0"/>
          </a:p>
          <a:p>
            <a:pPr marL="514350" indent="-514350" algn="just" eaLnBrk="1" hangingPunct="1">
              <a:lnSpc>
                <a:spcPct val="80000"/>
              </a:lnSpc>
              <a:buFont typeface="+mj-lt"/>
              <a:buAutoNum type="alphaUcPeriod"/>
              <a:defRPr/>
            </a:pPr>
            <a:r>
              <a:rPr lang="es-ES" sz="2800" dirty="0" smtClean="0"/>
              <a:t>Reunirse con la gerencia con regularidad.</a:t>
            </a:r>
            <a:endParaRPr lang="en-US" sz="2600" dirty="0" smtClean="0"/>
          </a:p>
        </p:txBody>
      </p:sp>
      <p:sp>
        <p:nvSpPr>
          <p:cNvPr id="57349"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837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8371">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iterate type="lt">
                                    <p:tmAbs val="0"/>
                                  </p:iterate>
                                  <p:childTnLst>
                                    <p:set>
                                      <p:cBhvr>
                                        <p:cTn id="14" dur="1" fill="hold">
                                          <p:stCondLst>
                                            <p:cond delay="0"/>
                                          </p:stCondLst>
                                        </p:cTn>
                                        <p:tgtEl>
                                          <p:spTgt spid="58371">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8371">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8371">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8371">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58371">
                                            <p:txEl>
                                              <p:pRg st="1" end="1"/>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0" grpId="0"/>
      <p:bldP spid="58371"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idx="4294967295"/>
          </p:nvPr>
        </p:nvSpPr>
        <p:spPr>
          <a:xfrm>
            <a:off x="395288" y="1484313"/>
            <a:ext cx="8229600" cy="1143000"/>
          </a:xfrm>
        </p:spPr>
        <p:txBody>
          <a:bodyPr/>
          <a:lstStyle/>
          <a:p>
            <a:pPr eaLnBrk="1" hangingPunct="1"/>
            <a:r>
              <a:rPr lang="en-US" sz="4000" smtClean="0"/>
              <a:t>Canales de Comunicación</a:t>
            </a:r>
          </a:p>
        </p:txBody>
      </p:sp>
      <p:sp>
        <p:nvSpPr>
          <p:cNvPr id="27651" name="Content Placeholder 2"/>
          <p:cNvSpPr>
            <a:spLocks noGrp="1"/>
          </p:cNvSpPr>
          <p:nvPr>
            <p:ph idx="4294967295"/>
          </p:nvPr>
        </p:nvSpPr>
        <p:spPr>
          <a:xfrm>
            <a:off x="539750" y="3068638"/>
            <a:ext cx="8229600" cy="2333625"/>
          </a:xfrm>
        </p:spPr>
        <p:txBody>
          <a:bodyPr/>
          <a:lstStyle/>
          <a:p>
            <a:pPr algn="just" eaLnBrk="1" hangingPunct="1"/>
            <a:r>
              <a:rPr lang="es-ES" smtClean="0"/>
              <a:t>En un equipo o grupo de personas, hay:</a:t>
            </a:r>
          </a:p>
          <a:p>
            <a:pPr lvl="1" algn="just" eaLnBrk="1" hangingPunct="1"/>
            <a:r>
              <a:rPr lang="es-ES" smtClean="0"/>
              <a:t>N (N-1) / 2 canales de comunicación,</a:t>
            </a:r>
          </a:p>
          <a:p>
            <a:pPr lvl="1" algn="just" eaLnBrk="1" hangingPunct="1"/>
            <a:r>
              <a:rPr lang="es-ES" smtClean="0"/>
              <a:t>Donde N es igual al número de personas.</a:t>
            </a:r>
            <a:endParaRPr lang="en-US" smtClean="0"/>
          </a:p>
        </p:txBody>
      </p:sp>
      <p:sp>
        <p:nvSpPr>
          <p:cNvPr id="27653" name="Slide Number Placeholder 4"/>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395536" y="1124744"/>
            <a:ext cx="8229600" cy="634082"/>
          </a:xfrm>
        </p:spPr>
        <p:txBody>
          <a:bodyPr/>
          <a:lstStyle/>
          <a:p>
            <a:r>
              <a:rPr lang="es-CR" sz="4000" dirty="0" smtClean="0"/>
              <a:t>Planificar las comunicaciones</a:t>
            </a:r>
            <a:endParaRPr lang="es-CR" sz="4000" dirty="0"/>
          </a:p>
        </p:txBody>
      </p:sp>
      <p:sp>
        <p:nvSpPr>
          <p:cNvPr id="5" name="2 Marcador de contenido"/>
          <p:cNvSpPr>
            <a:spLocks noGrp="1"/>
          </p:cNvSpPr>
          <p:nvPr>
            <p:ph idx="1"/>
          </p:nvPr>
        </p:nvSpPr>
        <p:spPr>
          <a:xfrm>
            <a:off x="457200" y="1844824"/>
            <a:ext cx="8229600" cy="4752528"/>
          </a:xfrm>
        </p:spPr>
        <p:txBody>
          <a:bodyPr/>
          <a:lstStyle/>
          <a:p>
            <a:pPr algn="just"/>
            <a:r>
              <a:rPr lang="es-CR" dirty="0" smtClean="0"/>
              <a:t>Herramientas:</a:t>
            </a:r>
          </a:p>
          <a:p>
            <a:pPr lvl="1" algn="just"/>
            <a:r>
              <a:rPr lang="es-CR" b="1" dirty="0" smtClean="0"/>
              <a:t>Tecnología de las comunicaciones </a:t>
            </a:r>
          </a:p>
          <a:p>
            <a:pPr lvl="2" algn="just"/>
            <a:r>
              <a:rPr lang="es-ES" dirty="0" smtClean="0"/>
              <a:t>La tecnología de las comunicaciones se refiere a los diferentes medios de comunicación, los métodos utilizados para transferir información entre los interesados ​​del proyecto</a:t>
            </a:r>
            <a:endParaRPr lang="es-CR" dirty="0" smtClean="0"/>
          </a:p>
          <a:p>
            <a:pPr lvl="2" algn="just"/>
            <a:r>
              <a:rPr lang="es-CR" dirty="0" smtClean="0"/>
              <a:t>¿Que tipo de tecnología? Según:</a:t>
            </a:r>
          </a:p>
          <a:p>
            <a:pPr lvl="3" algn="just"/>
            <a:r>
              <a:rPr lang="es-CR" dirty="0" smtClean="0"/>
              <a:t>Urgencia</a:t>
            </a:r>
          </a:p>
          <a:p>
            <a:pPr lvl="3" algn="just"/>
            <a:r>
              <a:rPr lang="es-CR" dirty="0" smtClean="0"/>
              <a:t>Tecnología existente</a:t>
            </a:r>
          </a:p>
          <a:p>
            <a:pPr lvl="3" algn="just"/>
            <a:r>
              <a:rPr lang="es-CR" dirty="0" smtClean="0"/>
              <a:t>Competencias del personal</a:t>
            </a:r>
          </a:p>
          <a:p>
            <a:pPr lvl="3" algn="just"/>
            <a:r>
              <a:rPr lang="es-CR" dirty="0" smtClean="0"/>
              <a:t>Entornos de trabajo</a:t>
            </a:r>
          </a:p>
          <a:p>
            <a:pPr lvl="3" algn="just"/>
            <a:r>
              <a:rPr lang="es-CR" dirty="0" smtClean="0"/>
              <a:t>Etc.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395536" y="1124744"/>
            <a:ext cx="8229600" cy="634082"/>
          </a:xfrm>
        </p:spPr>
        <p:txBody>
          <a:bodyPr/>
          <a:lstStyle/>
          <a:p>
            <a:r>
              <a:rPr lang="es-CR" sz="4000" dirty="0" smtClean="0"/>
              <a:t>Planificar las comunicaciones</a:t>
            </a:r>
            <a:endParaRPr lang="es-CR" sz="4000" dirty="0"/>
          </a:p>
        </p:txBody>
      </p:sp>
      <p:sp>
        <p:nvSpPr>
          <p:cNvPr id="5" name="2 Marcador de contenido"/>
          <p:cNvSpPr>
            <a:spLocks noGrp="1"/>
          </p:cNvSpPr>
          <p:nvPr>
            <p:ph idx="1"/>
          </p:nvPr>
        </p:nvSpPr>
        <p:spPr>
          <a:xfrm>
            <a:off x="457200" y="1844824"/>
            <a:ext cx="8229600" cy="4281339"/>
          </a:xfrm>
        </p:spPr>
        <p:txBody>
          <a:bodyPr/>
          <a:lstStyle/>
          <a:p>
            <a:r>
              <a:rPr lang="es-CR" dirty="0" smtClean="0"/>
              <a:t>Herramientas:</a:t>
            </a:r>
          </a:p>
          <a:p>
            <a:pPr lvl="1"/>
            <a:r>
              <a:rPr lang="es-CR" b="1" dirty="0" smtClean="0"/>
              <a:t>Modelos de comunicación </a:t>
            </a:r>
          </a:p>
          <a:p>
            <a:pPr lvl="2"/>
            <a:endParaRPr lang="es-CR" b="1" dirty="0" smtClean="0"/>
          </a:p>
          <a:p>
            <a:pPr lvl="1"/>
            <a:endParaRPr lang="es-CR" dirty="0" smtClean="0"/>
          </a:p>
        </p:txBody>
      </p:sp>
      <p:pic>
        <p:nvPicPr>
          <p:cNvPr id="1027" name="Picture 3"/>
          <p:cNvPicPr>
            <a:picLocks noChangeAspect="1" noChangeArrowheads="1"/>
          </p:cNvPicPr>
          <p:nvPr/>
        </p:nvPicPr>
        <p:blipFill>
          <a:blip r:embed="rId2" cstate="print"/>
          <a:srcRect/>
          <a:stretch>
            <a:fillRect/>
          </a:stretch>
        </p:blipFill>
        <p:spPr bwMode="auto">
          <a:xfrm>
            <a:off x="827584" y="3212976"/>
            <a:ext cx="7542386" cy="2592288"/>
          </a:xfrm>
          <a:prstGeom prst="rect">
            <a:avLst/>
          </a:prstGeom>
          <a:noFill/>
          <a:ln w="9525">
            <a:noFill/>
            <a:miter lim="800000"/>
            <a:headEnd/>
            <a:tailEnd/>
          </a:ln>
        </p:spPr>
      </p:pic>
      <p:sp>
        <p:nvSpPr>
          <p:cNvPr id="6" name="7 Rectángulo"/>
          <p:cNvSpPr/>
          <p:nvPr/>
        </p:nvSpPr>
        <p:spPr>
          <a:xfrm>
            <a:off x="7524328" y="6309320"/>
            <a:ext cx="1439863" cy="338137"/>
          </a:xfrm>
          <a:prstGeom prst="rect">
            <a:avLst/>
          </a:prstGeom>
        </p:spPr>
        <p:txBody>
          <a:bodyPr>
            <a:spAutoFit/>
          </a:bodyPr>
          <a:lstStyle>
            <a:defPPr>
              <a:defRPr lang="es-CR"/>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pPr algn="just">
              <a:defRPr/>
            </a:pPr>
            <a:r>
              <a:rPr lang="es-CR" sz="1600" b="1" dirty="0">
                <a:latin typeface="+mj-lt"/>
                <a:ea typeface="+mj-ea"/>
                <a:cs typeface="+mj-cs"/>
              </a:rPr>
              <a:t>Lledó, 2013)</a:t>
            </a:r>
            <a:endParaRPr lang="es-CR" sz="2800" b="1" dirty="0">
              <a:latin typeface="+mj-lt"/>
              <a:ea typeface="+mj-ea"/>
              <a:cs typeface="+mj-cs"/>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991</TotalTime>
  <Words>2995</Words>
  <Application>Microsoft Office PowerPoint</Application>
  <PresentationFormat>Presentación en pantalla (4:3)</PresentationFormat>
  <Paragraphs>335</Paragraphs>
  <Slides>67</Slides>
  <Notes>1</Notes>
  <HiddenSlides>0</HiddenSlides>
  <MMClips>0</MMClips>
  <ScaleCrop>false</ScaleCrop>
  <HeadingPairs>
    <vt:vector size="4" baseType="variant">
      <vt:variant>
        <vt:lpstr>Tema</vt:lpstr>
      </vt:variant>
      <vt:variant>
        <vt:i4>1</vt:i4>
      </vt:variant>
      <vt:variant>
        <vt:lpstr>Títulos de diapositiva</vt:lpstr>
      </vt:variant>
      <vt:variant>
        <vt:i4>67</vt:i4>
      </vt:variant>
    </vt:vector>
  </HeadingPairs>
  <TitlesOfParts>
    <vt:vector size="68" baseType="lpstr">
      <vt:lpstr>Tema de Office</vt:lpstr>
      <vt:lpstr>Curso Preparación para el Examen de Grado   Gestión de las Comunicaciones</vt:lpstr>
      <vt:lpstr>Grupo de Procesos de la Gestión de las Comunicaciones</vt:lpstr>
      <vt:lpstr>Procesos de Comunicaciones </vt:lpstr>
      <vt:lpstr>Planificar las comunicaciones</vt:lpstr>
      <vt:lpstr>Planificar las comunicaciones</vt:lpstr>
      <vt:lpstr>Planificar las comunicaciones</vt:lpstr>
      <vt:lpstr>Canales de Comunicación</vt:lpstr>
      <vt:lpstr>Planificar las comunicaciones</vt:lpstr>
      <vt:lpstr>Planificar las comunicaciones</vt:lpstr>
      <vt:lpstr>Ruidos o bloqueadores de la información</vt:lpstr>
      <vt:lpstr>Ruido</vt:lpstr>
      <vt:lpstr>Bloqueadores de las Comunicaciones</vt:lpstr>
      <vt:lpstr>Ruidos o bloqueadores de la información</vt:lpstr>
      <vt:lpstr>Diapositiva 14</vt:lpstr>
      <vt:lpstr>Comunicación Interactiva</vt:lpstr>
      <vt:lpstr>Distribución de la Información</vt:lpstr>
      <vt:lpstr>Comunicación Tipo “Push” (Empujar)</vt:lpstr>
      <vt:lpstr>Comunicación Tipo “Pull” (Halar)</vt:lpstr>
      <vt:lpstr>Diapositiva 19</vt:lpstr>
      <vt:lpstr>Diapositiva 20</vt:lpstr>
      <vt:lpstr>Diapositiva 21</vt:lpstr>
      <vt:lpstr>Gestionar las comunicaciones </vt:lpstr>
      <vt:lpstr>Gestionar las comunicaciones </vt:lpstr>
      <vt:lpstr>Gestionar las comunicaciones </vt:lpstr>
      <vt:lpstr>Comunicación Efectiva</vt:lpstr>
      <vt:lpstr>Comunicación No Verbal</vt:lpstr>
      <vt:lpstr>Comunicación Paralingüistíca</vt:lpstr>
      <vt:lpstr>Escucha Activa</vt:lpstr>
      <vt:lpstr>Escucha Efectiva</vt:lpstr>
      <vt:lpstr>Retroalimentación</vt:lpstr>
      <vt:lpstr>Comunicación Formal</vt:lpstr>
      <vt:lpstr>Comunicación Informal</vt:lpstr>
      <vt:lpstr>Comunicación Escrita</vt:lpstr>
      <vt:lpstr>Comunicación Verbal</vt:lpstr>
      <vt:lpstr>Reglas para Reuniones</vt:lpstr>
      <vt:lpstr>Gestionar las comunicaciones </vt:lpstr>
      <vt:lpstr>Controlar las comunicaciones </vt:lpstr>
      <vt:lpstr>Controlar las comunicaciones </vt:lpstr>
      <vt:lpstr>Controlar las comunicaciones </vt:lpstr>
      <vt:lpstr>Diapositiva 40</vt:lpstr>
      <vt:lpstr>¿Preguntas?</vt:lpstr>
      <vt:lpstr>Ejemplo</vt:lpstr>
      <vt:lpstr>Ejemplo</vt:lpstr>
      <vt:lpstr>Ejemplo</vt:lpstr>
      <vt:lpstr>Ejemplo</vt:lpstr>
      <vt:lpstr>Ejemplo</vt:lpstr>
      <vt:lpstr>Ejemplo</vt:lpstr>
      <vt:lpstr>Ejemplo</vt:lpstr>
      <vt:lpstr>Ejemplo</vt:lpstr>
      <vt:lpstr>Ejemplo</vt:lpstr>
      <vt:lpstr>Ejemplo</vt:lpstr>
      <vt:lpstr>Ejemplo</vt:lpstr>
      <vt:lpstr>Ejemplo</vt:lpstr>
      <vt:lpstr>Diapositiva 54</vt:lpstr>
      <vt:lpstr>Ejemplo</vt:lpstr>
      <vt:lpstr>Ejemplo</vt:lpstr>
      <vt:lpstr>Ejemplo</vt:lpstr>
      <vt:lpstr>Ejemplo</vt:lpstr>
      <vt:lpstr>Ejemplo</vt:lpstr>
      <vt:lpstr>Ejemplo</vt:lpstr>
      <vt:lpstr>Ejemplo</vt:lpstr>
      <vt:lpstr>Ejemplo</vt:lpstr>
      <vt:lpstr>Ejemplo</vt:lpstr>
      <vt:lpstr>Ejemplo</vt:lpstr>
      <vt:lpstr>Ejemplo</vt:lpstr>
      <vt:lpstr>Ejemplo</vt:lpstr>
      <vt:lpstr>Ejemplo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Donald Solano</dc:creator>
  <cp:lastModifiedBy>ucr</cp:lastModifiedBy>
  <cp:revision>82</cp:revision>
  <dcterms:created xsi:type="dcterms:W3CDTF">2010-10-20T21:55:38Z</dcterms:created>
  <dcterms:modified xsi:type="dcterms:W3CDTF">2013-09-24T04:27:20Z</dcterms:modified>
</cp:coreProperties>
</file>