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7" r:id="rId2"/>
    <p:sldId id="297" r:id="rId3"/>
    <p:sldId id="300" r:id="rId4"/>
    <p:sldId id="308" r:id="rId5"/>
    <p:sldId id="310" r:id="rId6"/>
    <p:sldId id="314" r:id="rId7"/>
    <p:sldId id="318" r:id="rId8"/>
    <p:sldId id="326" r:id="rId9"/>
    <p:sldId id="340" r:id="rId10"/>
  </p:sldIdLst>
  <p:sldSz cx="9144000" cy="6858000" type="screen4x3"/>
  <p:notesSz cx="7315200" cy="9601200"/>
  <p:defaultTextStyle>
    <a:defPPr>
      <a:defRPr lang="es-C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9" autoAdjust="0"/>
  </p:normalViewPr>
  <p:slideViewPr>
    <p:cSldViewPr>
      <p:cViewPr>
        <p:scale>
          <a:sx n="60" d="100"/>
          <a:sy n="60" d="100"/>
        </p:scale>
        <p:origin x="-165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0308F5F7-FAD0-45C8-BB84-311F5749DC7E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n-U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1D835DA7-38BE-457A-B373-1C296D3B4F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27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A19E7-E736-4CAE-AD7A-9160D2987B12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8D8A1-CFD8-45B5-9DB5-1700D26F5BD6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B79E2-5E27-46C5-A273-14D04D96BD74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7313-1357-4FB5-B678-271FD3F0AEB5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A9FC0-DDFB-4352-9347-174936080F60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AB2B7-DB8C-4189-BECE-474FA7B9CFA1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531E7-666A-49F4-8831-55197B6B4D46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A9159-DEAF-453B-9224-9AC81825D5EB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F746-FD6D-4BFE-8AA6-1BC5BC057820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4516C-AE63-4367-B9B7-AFF0F5F0E947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ED52-CDA9-4835-9D1D-C6EE3181D4F6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BB62F-90F9-48E3-B8F2-B1F9E261B375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0455F-C804-4E6A-925F-A4579C3E64A7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CD7E5-4AEF-472F-96CA-059FCA1FA95A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49AA6-A9A0-4E22-BD73-3A63F2B973E4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1C877-E5CC-465C-A533-BE59A13A6F8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EE7C0-F054-4BB3-A758-54EA05013964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008DE-5376-4537-82CB-4CEDAB185F4F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72B58-66B6-42E6-826D-B9D81DE26457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49450-E1CA-471B-B462-A88C605633EC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R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12CF-8377-432A-8FB0-63FEBBB789A6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841FA-1655-4BA6-8EA8-776676F3AD3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R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R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4E690C8-88FF-4A49-A728-6AA02BDC5DA0}" type="datetimeFigureOut">
              <a:rPr lang="es-CR"/>
              <a:pPr>
                <a:defRPr/>
              </a:pPr>
              <a:t>14/01/2014</a:t>
            </a:fld>
            <a:endParaRPr lang="es-C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1F53A6-D1A2-4D74-B31D-3C246140EF22}" type="slidenum">
              <a:rPr lang="es-CR"/>
              <a:pPr>
                <a:defRPr/>
              </a:pPr>
              <a:t>‹Nº›</a:t>
            </a:fld>
            <a:endParaRPr lang="es-C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323850" y="10048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323850" y="1951038"/>
            <a:ext cx="8229600" cy="45259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400" dirty="0" smtClean="0"/>
              <a:t>¿Cuál de los siguientes enunciados es la más preciso sobre la gestión de riesgos?</a:t>
            </a:r>
          </a:p>
          <a:p>
            <a:pPr marL="0" indent="0" algn="just">
              <a:buFont typeface="Arial" charset="0"/>
              <a:buNone/>
            </a:pPr>
            <a:r>
              <a:rPr lang="es-ES" sz="2400" dirty="0" smtClean="0"/>
              <a:t>A. Sólo se considera que los riesgos negativos están relacionados con la ejecución del proyecto.</a:t>
            </a:r>
          </a:p>
          <a:p>
            <a:pPr marL="0" indent="0" algn="just">
              <a:buFont typeface="Arial" charset="0"/>
              <a:buNone/>
            </a:pPr>
            <a:r>
              <a:rPr lang="es-ES" sz="2400" dirty="0" smtClean="0"/>
              <a:t>B. Resuelve tanto los riesgos positivos como los negativos durante la planificación del proyecto.</a:t>
            </a:r>
          </a:p>
          <a:p>
            <a:pPr marL="0" indent="0" algn="just">
              <a:buFont typeface="Arial" charset="0"/>
              <a:buNone/>
            </a:pPr>
            <a:r>
              <a:rPr lang="es-ES" sz="2400" b="1" dirty="0" smtClean="0"/>
              <a:t>C. Aumenta la probabilidad/impacto de los eventos positivos y disminuye la probabilidad/impacto de los eventos negativos.</a:t>
            </a:r>
            <a:endParaRPr lang="es-CR" sz="2400" b="1" dirty="0" smtClean="0"/>
          </a:p>
          <a:p>
            <a:pPr marL="0" indent="0" algn="just">
              <a:buFont typeface="Arial" charset="0"/>
              <a:buNone/>
            </a:pPr>
            <a:r>
              <a:rPr lang="es-ES" sz="2400" dirty="0" smtClean="0"/>
              <a:t>D. Se lleva a cabo principalmente durante la ejecución del proyecto.</a:t>
            </a:r>
            <a:endParaRPr lang="es-CR" sz="2400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04"/>
    </mc:Choice>
    <mc:Fallback>
      <p:transition spd="slow" advTm="4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 idx="4294967295"/>
          </p:nvPr>
        </p:nvSpPr>
        <p:spPr>
          <a:xfrm>
            <a:off x="395288" y="10302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395288" y="2355850"/>
            <a:ext cx="8229600" cy="4525963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800" dirty="0" smtClean="0"/>
              <a:t>Los propietarios de la respuesta a los riesgos…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A. Siempre son los principales interesados.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B. Podrían ser los mismos que los propietarios de las adquisiciones.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C. Siempre son los miembros del equipo de dirección del proyecto.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b="1" dirty="0" smtClean="0"/>
              <a:t>D. Son responsables de la respuesta al riesgo.</a:t>
            </a:r>
            <a:endParaRPr lang="es-CR" sz="2800" b="1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93"/>
    </mc:Choice>
    <mc:Fallback>
      <p:transition spd="slow" advTm="2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395288" y="100171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395288" y="2179638"/>
            <a:ext cx="8229600" cy="45259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800" dirty="0" smtClean="0"/>
              <a:t>¿Cuál de los siguientes enunciados es la afirmación MÁS correcta relacionada con las reservas?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A. Hay al menos tres tipos de reservas.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B. Se puede utilizar siempre y son aprobadas por el director del proyecto.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b="1" dirty="0" smtClean="0"/>
              <a:t>C. Sólo se pueden utilizar para su correspondiente riesgo.</a:t>
            </a:r>
            <a:endParaRPr lang="es-CR" sz="2800" b="1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D. Son reservas de alcance, tiempo y costo.</a:t>
            </a:r>
            <a:endParaRPr lang="es-CR" sz="2800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3"/>
    </mc:Choice>
    <mc:Fallback>
      <p:transition spd="slow" advTm="71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250825" y="99695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395288" y="2157413"/>
            <a:ext cx="8229600" cy="45259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800" dirty="0" smtClean="0"/>
              <a:t>¿Qué debería hacerse con los riesgos de la lista de supervisión?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A. Documentarlos para referencias futuras.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b="1" dirty="0" smtClean="0"/>
              <a:t>B. Revisarlos durante el control y ejecución del proyecto.</a:t>
            </a:r>
            <a:endParaRPr lang="es-CR" sz="2800" b="1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C. Documentarlos y dejarlos a un lado porque ya han sido cubiertos en los planes de contingencia.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D. Dárselos al cliente.</a:t>
            </a:r>
            <a:endParaRPr lang="es-CR" sz="2800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09"/>
    </mc:Choice>
    <mc:Fallback>
      <p:transition spd="slow" advTm="3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179388" y="8778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>
          <a:xfrm>
            <a:off x="323850" y="2090738"/>
            <a:ext cx="8229600" cy="45259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400" dirty="0" smtClean="0"/>
              <a:t>Como interesado, la directora del proyecto le ha solicitado determinar la probabilidad y el impacto de diversos riesgos. Una vez se que los proporcione, ella continúa con el análisis de supuestos e inicia el siguiente proceso de gestión de riesgos. ¿Qué ha olvidado ella de hacer?</a:t>
            </a:r>
            <a:endParaRPr lang="es-CR" sz="2400" dirty="0" smtClean="0"/>
          </a:p>
          <a:p>
            <a:pPr marL="0" indent="0" algn="just">
              <a:buFont typeface="Arial" charset="0"/>
              <a:buNone/>
            </a:pPr>
            <a:r>
              <a:rPr lang="es-ES" sz="2400" dirty="0" smtClean="0"/>
              <a:t>A. Identificar los disparadores de riesgos adecuados.</a:t>
            </a:r>
            <a:endParaRPr lang="es-CR" sz="2400" dirty="0" smtClean="0"/>
          </a:p>
          <a:p>
            <a:pPr marL="0" indent="0" algn="just">
              <a:buFont typeface="Arial" charset="0"/>
              <a:buNone/>
            </a:pPr>
            <a:r>
              <a:rPr lang="es-ES" sz="2400" dirty="0" smtClean="0"/>
              <a:t>B. Evaluar las tendencias.</a:t>
            </a:r>
            <a:endParaRPr lang="es-CR" sz="2400" dirty="0" smtClean="0"/>
          </a:p>
          <a:p>
            <a:pPr marL="0" indent="0" algn="just">
              <a:buFont typeface="Arial" charset="0"/>
              <a:buNone/>
            </a:pPr>
            <a:r>
              <a:rPr lang="es-ES" sz="2400" dirty="0" smtClean="0"/>
              <a:t>C. Crear un plan de reserva.</a:t>
            </a:r>
            <a:endParaRPr lang="es-CR" sz="2400" dirty="0" smtClean="0"/>
          </a:p>
          <a:p>
            <a:pPr marL="0" indent="0" algn="just">
              <a:buFont typeface="Arial" charset="0"/>
              <a:buNone/>
            </a:pPr>
            <a:r>
              <a:rPr lang="es-ES" sz="2400" b="1" dirty="0" smtClean="0"/>
              <a:t>D. Proporcionar una matriz estandarizada de calificación de riesgos.</a:t>
            </a:r>
            <a:endParaRPr lang="es-CR" sz="2400" b="1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68"/>
    </mc:Choice>
    <mc:Fallback>
      <p:transition spd="slow" advTm="67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533400" y="1027113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4294967295"/>
          </p:nvPr>
        </p:nvSpPr>
        <p:spPr>
          <a:xfrm>
            <a:off x="395288" y="1951038"/>
            <a:ext cx="8229600" cy="45259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800" dirty="0" smtClean="0"/>
              <a:t>Un miembro del equipo del proyecto está monitoreando un medidor de presión. Se ha recomendado una serie de pasos que se implementarán si el aumento de presión sobrepasa el 80%. ¿Qué representa la marca del 80%?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A. Un límite de control superior.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b="1" dirty="0" smtClean="0"/>
              <a:t>B. El umbral.</a:t>
            </a:r>
            <a:endParaRPr lang="es-CR" sz="2800" b="1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C. Una mitigación.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D. Una solución alternativa/temporal.</a:t>
            </a:r>
            <a:endParaRPr lang="es-CR" sz="2800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1"/>
    </mc:Choice>
    <mc:Fallback>
      <p:transition spd="slow" advTm="37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323850" y="981075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4294967295"/>
          </p:nvPr>
        </p:nvSpPr>
        <p:spPr>
          <a:xfrm>
            <a:off x="395288" y="2212975"/>
            <a:ext cx="8229600" cy="4525963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800" dirty="0" smtClean="0"/>
              <a:t>_________ incluye incendio, robo, o accidente y no ofrece posibilidad de ganancia.</a:t>
            </a:r>
            <a:br>
              <a:rPr lang="es-ES" sz="2800" dirty="0" smtClean="0"/>
            </a:br>
            <a:r>
              <a:rPr lang="es-ES" sz="2800" dirty="0" smtClean="0"/>
              <a:t>A. Riesgo de negocio.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b="1" dirty="0" smtClean="0"/>
              <a:t>B. Riesgo puro.</a:t>
            </a:r>
            <a:endParaRPr lang="es-CR" sz="2800" b="1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C. Aceptación del riesgo.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D. Riesgo de vida.</a:t>
            </a:r>
            <a:endParaRPr lang="es-CR" sz="2800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51"/>
    </mc:Choice>
    <mc:Fallback>
      <p:transition spd="slow" advTm="4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323850" y="99695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Ejemplo</a:t>
            </a:r>
            <a:endParaRPr lang="en-US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4294967295"/>
          </p:nvPr>
        </p:nvSpPr>
        <p:spPr>
          <a:xfrm>
            <a:off x="323850" y="2205038"/>
            <a:ext cx="8229600" cy="45259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800" dirty="0" smtClean="0"/>
              <a:t>¿Cuál enunciado </a:t>
            </a:r>
            <a:r>
              <a:rPr lang="es-ES" sz="2800" dirty="0" smtClean="0"/>
              <a:t>no es </a:t>
            </a:r>
            <a:r>
              <a:rPr lang="es-ES" sz="2800" dirty="0" smtClean="0"/>
              <a:t>falso acerca de los supuestos?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A. Los supuestos se ponen a prueba a través del análisis mediante árbol de decisiones.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b="1" dirty="0" smtClean="0"/>
              <a:t>B. Hasta que los supuestos sean probados como verdaderos son siempre factores de riesgo.</a:t>
            </a:r>
            <a:endParaRPr lang="es-CR" sz="2800" b="1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C. En caso probarse como ciertos, los supuestos podrían conducir a la identificación de los riesgos.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D. Ninguna de las anteriores.</a:t>
            </a:r>
            <a:endParaRPr lang="es-CR" sz="2800" dirty="0" smtClean="0"/>
          </a:p>
          <a:p>
            <a:pPr lvl="1" eaLnBrk="1" hangingPunct="1"/>
            <a:endParaRPr lang="en-US" sz="2700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03"/>
    </mc:Choice>
    <mc:Fallback>
      <p:transition spd="slow" advTm="111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-128588" y="1052513"/>
            <a:ext cx="8229601" cy="1143000"/>
          </a:xfrm>
        </p:spPr>
        <p:txBody>
          <a:bodyPr/>
          <a:lstStyle/>
          <a:p>
            <a:pPr eaLnBrk="1" hangingPunct="1"/>
            <a:r>
              <a:rPr lang="en-US" smtClean="0"/>
              <a:t>Ejemplo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4294967295"/>
          </p:nvPr>
        </p:nvSpPr>
        <p:spPr>
          <a:xfrm>
            <a:off x="323850" y="1951038"/>
            <a:ext cx="8229600" cy="4525962"/>
          </a:xfrm>
        </p:spPr>
        <p:txBody>
          <a:bodyPr/>
          <a:lstStyle/>
          <a:p>
            <a:pPr marL="0" indent="0" algn="just">
              <a:buFont typeface="Arial" charset="0"/>
              <a:buNone/>
            </a:pPr>
            <a:r>
              <a:rPr lang="es-ES" sz="2800" dirty="0" smtClean="0"/>
              <a:t>Un director de proyecto ha finalizado los procesos de planificación y se encuentra en el proceso de desarrollar los entregables. Si él quiere llevar a cabo buenas prácticas de gestión de riesgos: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A. Debe contratar a un especialista en la gestión de riesgos.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B. Debería enfocarse en el futuro.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dirty="0" smtClean="0"/>
              <a:t>C. Estará continuamente preocupado por los riesgos del proyecto.</a:t>
            </a:r>
            <a:endParaRPr lang="es-CR" sz="2800" dirty="0" smtClean="0"/>
          </a:p>
          <a:p>
            <a:pPr marL="0" indent="0" algn="just">
              <a:buFont typeface="Arial" charset="0"/>
              <a:buNone/>
            </a:pPr>
            <a:r>
              <a:rPr lang="es-ES" sz="2800" b="1" dirty="0" smtClean="0"/>
              <a:t>D. Él debería reevaluar continuamente los riesgos.</a:t>
            </a:r>
            <a:endParaRPr lang="es-CR" sz="2800" b="1" dirty="0" smtClean="0"/>
          </a:p>
          <a:p>
            <a:pPr lvl="1" eaLnBrk="1" hangingPunct="1"/>
            <a:endParaRPr lang="en-US" sz="2700" dirty="0" smtClean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806"/>
    </mc:Choice>
    <mc:Fallback>
      <p:transition spd="slow" advTm="93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571</Words>
  <Application>Microsoft Office PowerPoint</Application>
  <PresentationFormat>Presentación en pantalla (4:3)</PresentationFormat>
  <Paragraphs>53</Paragraphs>
  <Slides>9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Office</vt:lpstr>
      <vt:lpstr>Ejemplo</vt:lpstr>
      <vt:lpstr>Ejemplo</vt:lpstr>
      <vt:lpstr>Ejemplo</vt:lpstr>
      <vt:lpstr>Ejemplo</vt:lpstr>
      <vt:lpstr>Ejemplo</vt:lpstr>
      <vt:lpstr>Ejemplo</vt:lpstr>
      <vt:lpstr>Ejemplo</vt:lpstr>
      <vt:lpstr>Ejemplo</vt:lpstr>
      <vt:lpstr>Ejemplo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Donald Solano</dc:creator>
  <cp:lastModifiedBy>Mari Carmen</cp:lastModifiedBy>
  <cp:revision>92</cp:revision>
  <dcterms:created xsi:type="dcterms:W3CDTF">2010-10-20T21:55:38Z</dcterms:created>
  <dcterms:modified xsi:type="dcterms:W3CDTF">2014-01-15T02:10:54Z</dcterms:modified>
</cp:coreProperties>
</file>