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57" r:id="rId2"/>
    <p:sldId id="379" r:id="rId3"/>
    <p:sldId id="472" r:id="rId4"/>
    <p:sldId id="484" r:id="rId5"/>
    <p:sldId id="485" r:id="rId6"/>
    <p:sldId id="483" r:id="rId7"/>
    <p:sldId id="487" r:id="rId8"/>
    <p:sldId id="486" r:id="rId9"/>
    <p:sldId id="496" r:id="rId10"/>
    <p:sldId id="518" r:id="rId11"/>
    <p:sldId id="519" r:id="rId12"/>
    <p:sldId id="488" r:id="rId13"/>
    <p:sldId id="490" r:id="rId14"/>
    <p:sldId id="491" r:id="rId15"/>
    <p:sldId id="492" r:id="rId16"/>
    <p:sldId id="493" r:id="rId17"/>
    <p:sldId id="473" r:id="rId18"/>
    <p:sldId id="494" r:id="rId19"/>
    <p:sldId id="474" r:id="rId20"/>
    <p:sldId id="497" r:id="rId21"/>
    <p:sldId id="500" r:id="rId22"/>
    <p:sldId id="498" r:id="rId23"/>
    <p:sldId id="499" r:id="rId24"/>
    <p:sldId id="502" r:id="rId25"/>
    <p:sldId id="501" r:id="rId26"/>
    <p:sldId id="503" r:id="rId27"/>
    <p:sldId id="505" r:id="rId28"/>
    <p:sldId id="506" r:id="rId29"/>
    <p:sldId id="507" r:id="rId30"/>
    <p:sldId id="509" r:id="rId31"/>
    <p:sldId id="510" r:id="rId32"/>
    <p:sldId id="511" r:id="rId33"/>
    <p:sldId id="512" r:id="rId34"/>
    <p:sldId id="513" r:id="rId35"/>
    <p:sldId id="514" r:id="rId36"/>
    <p:sldId id="515" r:id="rId37"/>
    <p:sldId id="475" r:id="rId38"/>
    <p:sldId id="396" r:id="rId39"/>
    <p:sldId id="397" r:id="rId40"/>
    <p:sldId id="516" r:id="rId41"/>
    <p:sldId id="517" r:id="rId42"/>
    <p:sldId id="508" r:id="rId43"/>
    <p:sldId id="442" r:id="rId44"/>
    <p:sldId id="452" r:id="rId45"/>
    <p:sldId id="445" r:id="rId46"/>
    <p:sldId id="453" r:id="rId47"/>
    <p:sldId id="454" r:id="rId48"/>
    <p:sldId id="455" r:id="rId49"/>
    <p:sldId id="456" r:id="rId50"/>
    <p:sldId id="457" r:id="rId51"/>
    <p:sldId id="458" r:id="rId52"/>
    <p:sldId id="459" r:id="rId53"/>
    <p:sldId id="460" r:id="rId54"/>
    <p:sldId id="461" r:id="rId55"/>
    <p:sldId id="462" r:id="rId56"/>
    <p:sldId id="463" r:id="rId57"/>
    <p:sldId id="464" r:id="rId58"/>
    <p:sldId id="465" r:id="rId59"/>
    <p:sldId id="466" r:id="rId60"/>
    <p:sldId id="467" r:id="rId61"/>
    <p:sldId id="468" r:id="rId62"/>
    <p:sldId id="469" r:id="rId63"/>
    <p:sldId id="470" r:id="rId64"/>
    <p:sldId id="471" r:id="rId65"/>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DD889347-C1F2-4E20-BEF6-BC5181EACABE}" type="datetimeFigureOut">
              <a:rPr lang="en-US"/>
              <a:pPr>
                <a:defRPr/>
              </a:pPr>
              <a:t>9/24/2013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209C75D1-7BCB-4C01-BB6A-A75E9DDE5206}" type="slidenum">
              <a:rPr lang="en-US"/>
              <a:pPr>
                <a:defRPr/>
              </a:pPr>
              <a:t>‹Nº›</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2B78C727-FE46-40E3-BF83-D98FD89AD181}" type="datetimeFigureOut">
              <a:rPr lang="en-US"/>
              <a:pPr>
                <a:defRPr/>
              </a:pPr>
              <a:t>9/24/2013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1BE5902F-2611-4945-A2E2-BF8E183FA462}" type="slidenum">
              <a:rPr lang="en-US"/>
              <a:pPr>
                <a:defRPr/>
              </a:pPr>
              <a:t>‹Nº›</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A4B1C18-837A-4548-A655-2851C845CEF9}" type="datetime1">
              <a:rPr lang="es-CR"/>
              <a:pPr>
                <a:defRPr/>
              </a:pPr>
              <a:t>24/09/2013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B260888-ED0C-4209-AE0B-9E9BFA592F03}"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01A1A133-1022-4126-84D4-C895E89030A4}" type="datetime1">
              <a:rPr lang="es-CR"/>
              <a:pPr>
                <a:defRPr/>
              </a:pPr>
              <a:t>24/09/2013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E6E68644-0CE3-4CCB-9BA5-BE7C18001369}"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9AA5819-8357-4B6F-B3EE-424410B98869}" type="datetime1">
              <a:rPr lang="es-CR"/>
              <a:pPr>
                <a:defRPr/>
              </a:pPr>
              <a:t>24/09/2013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1D8CB124-2FE3-4295-A112-E79613ED88A8}"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7D001DA-D28B-4C21-99CA-F4BD01269F01}" type="datetime1">
              <a:rPr lang="es-CR"/>
              <a:pPr>
                <a:defRPr/>
              </a:pPr>
              <a:t>24/09/2013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EFD510B-2A17-46D8-B1A9-A3F2A25779FE}"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1B8CA52-9814-4FB3-9A95-8EF589809EBC}" type="datetime1">
              <a:rPr lang="es-CR"/>
              <a:pPr>
                <a:defRPr/>
              </a:pPr>
              <a:t>24/09/2013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4F6CE4F9-6333-4395-A131-F3A120DF4980}"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F3AA1BB1-6CB6-49AF-B487-A7CDE72747E4}" type="datetime1">
              <a:rPr lang="es-CR"/>
              <a:pPr>
                <a:defRPr/>
              </a:pPr>
              <a:t>24/09/2013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674F055-71DC-4B4B-89BC-F35A2027AC6A}"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3C80B29-6883-4ADA-A184-3AFD3C5B17CD}" type="datetime1">
              <a:rPr lang="es-CR"/>
              <a:pPr>
                <a:defRPr/>
              </a:pPr>
              <a:t>24/09/2013</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F18D52EC-1F76-4EFC-9428-67B1D7243F58}"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F2B89656-AE1B-4ECA-94D3-8FDC7B6768B3}" type="datetime1">
              <a:rPr lang="es-CR"/>
              <a:pPr>
                <a:defRPr/>
              </a:pPr>
              <a:t>24/09/2013</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41C33087-32BA-41B2-8DF6-5E737F106437}"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E6C7B702-C1DE-4ECE-B1E0-0A24ECD1974C}" type="datetime1">
              <a:rPr lang="es-CR"/>
              <a:pPr>
                <a:defRPr/>
              </a:pPr>
              <a:t>24/09/2013</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B801F317-993C-4DF3-845F-CFB9BF5954B6}"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1E8C8FF-B3CD-4F1C-8F6B-C843C9B50C0B}" type="datetime1">
              <a:rPr lang="es-CR"/>
              <a:pPr>
                <a:defRPr/>
              </a:pPr>
              <a:t>24/09/2013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CFE27443-238B-4D8A-82A8-16FCDC59E113}"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A8FFB67-BA9B-4845-B24B-733A23E66759}" type="datetime1">
              <a:rPr lang="es-CR"/>
              <a:pPr>
                <a:defRPr/>
              </a:pPr>
              <a:t>24/09/2013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33D22005-85E3-44B6-918B-AA77492C3FF2}"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ECDF9868-0A0C-4ED4-91D8-F7CFC840D898}"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ctrTitle" idx="4294967295"/>
          </p:nvPr>
        </p:nvSpPr>
        <p:spPr>
          <a:xfrm>
            <a:off x="683568" y="1772816"/>
            <a:ext cx="7696200" cy="3744416"/>
          </a:xfrm>
        </p:spPr>
        <p:txBody>
          <a:bodyPr/>
          <a:lstStyle/>
          <a:p>
            <a:pPr eaLnBrk="1" hangingPunct="1"/>
            <a:r>
              <a:rPr lang="es-CR" sz="5400" smtClean="0">
                <a:ea typeface="ＭＳ Ｐゴシック" pitchFamily="34" charset="-128"/>
              </a:rPr>
              <a:t>Curso Preparación para el Examen de Grado </a:t>
            </a:r>
            <a:br>
              <a:rPr lang="es-CR" sz="5400" smtClean="0">
                <a:ea typeface="ＭＳ Ｐゴシック" pitchFamily="34" charset="-128"/>
              </a:rPr>
            </a:br>
            <a:r>
              <a:rPr lang="es-CR" sz="5100" smtClean="0">
                <a:ea typeface="ＭＳ Ｐゴシック" pitchFamily="34" charset="-128"/>
              </a:rPr>
              <a:t/>
            </a:r>
            <a:br>
              <a:rPr lang="es-CR" sz="5100" smtClean="0">
                <a:ea typeface="ＭＳ Ｐゴシック" pitchFamily="34" charset="-128"/>
              </a:rPr>
            </a:br>
            <a:r>
              <a:rPr lang="es-CR" sz="5100" smtClean="0">
                <a:ea typeface="ＭＳ Ｐゴシック" pitchFamily="34" charset="-128"/>
              </a:rPr>
              <a:t>Gestión de los Recursos Humanos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a:xfrm>
            <a:off x="395288" y="1052513"/>
            <a:ext cx="6562725" cy="1143000"/>
          </a:xfrm>
        </p:spPr>
        <p:txBody>
          <a:bodyPr/>
          <a:lstStyle/>
          <a:p>
            <a:pPr eaLnBrk="1" hangingPunct="1"/>
            <a:r>
              <a:rPr lang="en-US" smtClean="0">
                <a:ea typeface="ＭＳ Ｐゴシック" pitchFamily="34" charset="-128"/>
              </a:rPr>
              <a:t>Privilegios</a:t>
            </a:r>
          </a:p>
        </p:txBody>
      </p:sp>
      <p:sp>
        <p:nvSpPr>
          <p:cNvPr id="65539" name="Content Placeholder 2"/>
          <p:cNvSpPr>
            <a:spLocks noGrp="1"/>
          </p:cNvSpPr>
          <p:nvPr>
            <p:ph idx="4294967295"/>
          </p:nvPr>
        </p:nvSpPr>
        <p:spPr/>
        <p:txBody>
          <a:bodyPr/>
          <a:lstStyle/>
          <a:p>
            <a:pPr eaLnBrk="1" hangingPunct="1"/>
            <a:r>
              <a:rPr lang="en-US" smtClean="0">
                <a:ea typeface="ＭＳ Ｐゴシック" pitchFamily="34" charset="-128"/>
              </a:rPr>
              <a:t>Recompensas especiales brindades a los colaboradores por ejemplo: lugares asignados de estacionamiento, oficinas con vista, etc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idx="4294967295"/>
          </p:nvPr>
        </p:nvSpPr>
        <p:spPr>
          <a:xfrm>
            <a:off x="395288" y="981075"/>
            <a:ext cx="6562725" cy="1143000"/>
          </a:xfrm>
        </p:spPr>
        <p:txBody>
          <a:bodyPr/>
          <a:lstStyle/>
          <a:p>
            <a:pPr eaLnBrk="1" hangingPunct="1"/>
            <a:r>
              <a:rPr lang="en-US" smtClean="0">
                <a:ea typeface="ＭＳ Ｐゴシック" pitchFamily="34" charset="-128"/>
              </a:rPr>
              <a:t>Beneficios complementarios</a:t>
            </a:r>
          </a:p>
        </p:txBody>
      </p:sp>
      <p:sp>
        <p:nvSpPr>
          <p:cNvPr id="66563" name="Content Placeholder 2"/>
          <p:cNvSpPr>
            <a:spLocks noGrp="1"/>
          </p:cNvSpPr>
          <p:nvPr>
            <p:ph idx="4294967295"/>
          </p:nvPr>
        </p:nvSpPr>
        <p:spPr/>
        <p:txBody>
          <a:bodyPr/>
          <a:lstStyle/>
          <a:p>
            <a:pPr eaLnBrk="1" hangingPunct="1"/>
            <a:r>
              <a:rPr lang="en-US" smtClean="0">
                <a:ea typeface="ＭＳ Ｐゴシック" pitchFamily="34" charset="-128"/>
              </a:rPr>
              <a:t>Beneficios estándar dados formalemente a todos los colaboradores tales como: beneficios educativos, seguros, repartición de utilidades, etc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sz="3600" dirty="0" smtClean="0">
                <a:ea typeface="ＭＳ Ｐゴシック" pitchFamily="34" charset="-128"/>
              </a:rPr>
              <a:t>Planificar la Gestión de  Recursos </a:t>
            </a:r>
            <a:r>
              <a:rPr lang="es-CR" sz="3600" dirty="0" smtClean="0">
                <a:ea typeface="ＭＳ Ｐゴシック" pitchFamily="34" charset="-128"/>
              </a:rPr>
              <a:t>Humano</a:t>
            </a:r>
            <a:endParaRPr lang="es-CR" sz="3600" dirty="0"/>
          </a:p>
        </p:txBody>
      </p:sp>
      <p:sp>
        <p:nvSpPr>
          <p:cNvPr id="3" name="2 Marcador de contenido"/>
          <p:cNvSpPr>
            <a:spLocks noGrp="1"/>
          </p:cNvSpPr>
          <p:nvPr>
            <p:ph idx="1"/>
          </p:nvPr>
        </p:nvSpPr>
        <p:spPr>
          <a:xfrm>
            <a:off x="457200" y="1772816"/>
            <a:ext cx="8229600" cy="4896544"/>
          </a:xfrm>
        </p:spPr>
        <p:txBody>
          <a:bodyPr/>
          <a:lstStyle/>
          <a:p>
            <a:r>
              <a:rPr lang="es-CR" sz="3600" dirty="0" smtClean="0"/>
              <a:t>Salidas:</a:t>
            </a:r>
          </a:p>
          <a:p>
            <a:pPr lvl="1"/>
            <a:r>
              <a:rPr lang="es-CR" dirty="0" smtClean="0"/>
              <a:t>Roles y responsabilidades</a:t>
            </a:r>
          </a:p>
          <a:p>
            <a:pPr lvl="1"/>
            <a:r>
              <a:rPr lang="es-CR" dirty="0" smtClean="0"/>
              <a:t>Organigrama</a:t>
            </a:r>
          </a:p>
          <a:p>
            <a:pPr lvl="1"/>
            <a:r>
              <a:rPr lang="es-CR" dirty="0" smtClean="0"/>
              <a:t>Plan para la dirección de personal</a:t>
            </a:r>
          </a:p>
          <a:p>
            <a:pPr lvl="2"/>
            <a:r>
              <a:rPr lang="es-CR" dirty="0" smtClean="0"/>
              <a:t>Entre otros se incluye </a:t>
            </a:r>
            <a:r>
              <a:rPr lang="es-CR" dirty="0" smtClean="0"/>
              <a:t>cómo se adquirirá el personal, el histograma de recursos, la política para la </a:t>
            </a:r>
            <a:r>
              <a:rPr lang="es-CR" dirty="0" smtClean="0"/>
              <a:t>liberación, </a:t>
            </a:r>
            <a:r>
              <a:rPr lang="es-CR" dirty="0" smtClean="0"/>
              <a:t>los planes de capacitación, </a:t>
            </a:r>
            <a:r>
              <a:rPr lang="es-CR" dirty="0" smtClean="0"/>
              <a:t>reconocimiento </a:t>
            </a:r>
            <a:r>
              <a:rPr lang="es-CR" dirty="0" smtClean="0"/>
              <a:t>y recompensas, los convenios de trabajo, las normas de seguridad laboral, </a:t>
            </a:r>
            <a:r>
              <a:rPr lang="es-CR" dirty="0" smtClean="0"/>
              <a:t>etc. </a:t>
            </a:r>
            <a:endParaRPr lang="es-CR" dirty="0" smtClean="0"/>
          </a:p>
          <a:p>
            <a:pPr lvl="2"/>
            <a:endParaRPr lang="es-C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eaLnBrk="1" hangingPunct="1"/>
            <a:r>
              <a:rPr lang="en-US" smtClean="0">
                <a:ea typeface="ＭＳ Ｐゴシック" pitchFamily="34" charset="-128"/>
              </a:rPr>
              <a:t>Plan de asignación de personal</a:t>
            </a:r>
          </a:p>
        </p:txBody>
      </p:sp>
      <p:sp>
        <p:nvSpPr>
          <p:cNvPr id="23555" name="Content Placeholder 2"/>
          <p:cNvSpPr>
            <a:spLocks noGrp="1"/>
          </p:cNvSpPr>
          <p:nvPr>
            <p:ph idx="4294967295"/>
          </p:nvPr>
        </p:nvSpPr>
        <p:spPr/>
        <p:txBody>
          <a:bodyPr/>
          <a:lstStyle/>
          <a:p>
            <a:pPr eaLnBrk="1" hangingPunct="1"/>
            <a:r>
              <a:rPr lang="en-US" sz="2500" smtClean="0">
                <a:ea typeface="ＭＳ Ｐゴシック" pitchFamily="34" charset="-128"/>
              </a:rPr>
              <a:t>Es un documento que incluye:</a:t>
            </a:r>
          </a:p>
          <a:p>
            <a:pPr lvl="1" eaLnBrk="1" hangingPunct="1"/>
            <a:r>
              <a:rPr lang="en-US" sz="2500" smtClean="0">
                <a:ea typeface="ＭＳ Ｐゴシック" pitchFamily="34" charset="-128"/>
              </a:rPr>
              <a:t>Plan para la adquisición de personal</a:t>
            </a:r>
          </a:p>
          <a:p>
            <a:pPr lvl="1" eaLnBrk="1" hangingPunct="1"/>
            <a:r>
              <a:rPr lang="en-US" sz="2500" smtClean="0">
                <a:ea typeface="ＭＳ Ｐゴシック" pitchFamily="34" charset="-128"/>
              </a:rPr>
              <a:t>Calendarios de recursos</a:t>
            </a:r>
          </a:p>
          <a:p>
            <a:pPr lvl="1" eaLnBrk="1" hangingPunct="1"/>
            <a:r>
              <a:rPr lang="en-US" sz="2500" smtClean="0">
                <a:ea typeface="ＭＳ Ｐゴシック" pitchFamily="34" charset="-128"/>
              </a:rPr>
              <a:t>Plan de liberación de personal</a:t>
            </a:r>
          </a:p>
          <a:p>
            <a:pPr lvl="1" eaLnBrk="1" hangingPunct="1"/>
            <a:r>
              <a:rPr lang="en-US" sz="2500" smtClean="0">
                <a:ea typeface="ＭＳ Ｐゴシック" pitchFamily="34" charset="-128"/>
              </a:rPr>
              <a:t>Necesidades de entrenamiento de personal</a:t>
            </a:r>
          </a:p>
          <a:p>
            <a:pPr lvl="1" eaLnBrk="1" hangingPunct="1"/>
            <a:r>
              <a:rPr lang="en-US" sz="2500" smtClean="0">
                <a:ea typeface="ＭＳ Ｐゴシック" pitchFamily="34" charset="-128"/>
              </a:rPr>
              <a:t>Reconocimiento y recompensas</a:t>
            </a:r>
          </a:p>
          <a:p>
            <a:pPr lvl="1" eaLnBrk="1" hangingPunct="1"/>
            <a:r>
              <a:rPr lang="en-US" sz="2500" smtClean="0">
                <a:ea typeface="ＭＳ Ｐゴシック" pitchFamily="34" charset="-128"/>
              </a:rPr>
              <a:t>Cumplimiento</a:t>
            </a:r>
          </a:p>
          <a:p>
            <a:pPr lvl="1" eaLnBrk="1" hangingPunct="1"/>
            <a:r>
              <a:rPr lang="en-US" sz="2500" smtClean="0">
                <a:ea typeface="ＭＳ Ｐゴシック" pitchFamily="34" charset="-128"/>
              </a:rPr>
              <a:t>Seguridad ocupacional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a:xfrm>
            <a:off x="468313" y="981075"/>
            <a:ext cx="7067550" cy="1143000"/>
          </a:xfrm>
        </p:spPr>
        <p:txBody>
          <a:bodyPr/>
          <a:lstStyle/>
          <a:p>
            <a:pPr eaLnBrk="1" hangingPunct="1"/>
            <a:r>
              <a:rPr lang="en-US" smtClean="0">
                <a:ea typeface="ＭＳ Ｐゴシック" pitchFamily="34" charset="-128"/>
              </a:rPr>
              <a:t>Roles </a:t>
            </a:r>
          </a:p>
        </p:txBody>
      </p:sp>
      <p:sp>
        <p:nvSpPr>
          <p:cNvPr id="16388" name="Rectangle 3"/>
          <p:cNvSpPr>
            <a:spLocks noGrp="1" noChangeArrowheads="1"/>
          </p:cNvSpPr>
          <p:nvPr>
            <p:ph type="body" idx="4294967295"/>
          </p:nvPr>
        </p:nvSpPr>
        <p:spPr/>
        <p:txBody>
          <a:bodyPr/>
          <a:lstStyle/>
          <a:p>
            <a:pPr eaLnBrk="1" hangingPunct="1">
              <a:lnSpc>
                <a:spcPct val="80000"/>
              </a:lnSpc>
            </a:pPr>
            <a:r>
              <a:rPr lang="en-US" sz="2400" smtClean="0">
                <a:ea typeface="ＭＳ Ｐゴシック" pitchFamily="34" charset="-128"/>
              </a:rPr>
              <a:t>Un director de proyecto debe mostrar claramente los roles y responsabilidades de la dirección, miembros del equipo y otros interesados </a:t>
            </a:r>
          </a:p>
          <a:p>
            <a:pPr eaLnBrk="1" hangingPunct="1">
              <a:lnSpc>
                <a:spcPct val="80000"/>
              </a:lnSpc>
            </a:pPr>
            <a:r>
              <a:rPr lang="en-US" sz="2400" smtClean="0">
                <a:ea typeface="ＭＳ Ｐゴシック" pitchFamily="34" charset="-128"/>
              </a:rPr>
              <a:t>Una Matriz de Asignación de Responsabilidades puede ser utilizada para mostrar los roles y responsabilidades</a:t>
            </a:r>
          </a:p>
          <a:p>
            <a:pPr lvl="1" eaLnBrk="1" hangingPunct="1">
              <a:lnSpc>
                <a:spcPct val="80000"/>
              </a:lnSpc>
            </a:pPr>
            <a:r>
              <a:rPr lang="en-US" sz="2000" smtClean="0">
                <a:ea typeface="ＭＳ Ｐゴシック" pitchFamily="34" charset="-128"/>
              </a:rPr>
              <a:t>Patrocinador </a:t>
            </a:r>
          </a:p>
          <a:p>
            <a:pPr lvl="1" eaLnBrk="1" hangingPunct="1">
              <a:lnSpc>
                <a:spcPct val="80000"/>
              </a:lnSpc>
            </a:pPr>
            <a:r>
              <a:rPr lang="en-US" sz="2000" smtClean="0">
                <a:ea typeface="ＭＳ Ｐゴシック" pitchFamily="34" charset="-128"/>
              </a:rPr>
              <a:t>Miembros del equipo</a:t>
            </a:r>
          </a:p>
          <a:p>
            <a:pPr lvl="1" eaLnBrk="1" hangingPunct="1">
              <a:lnSpc>
                <a:spcPct val="80000"/>
              </a:lnSpc>
            </a:pPr>
            <a:r>
              <a:rPr lang="en-US" sz="2000" smtClean="0">
                <a:ea typeface="ＭＳ Ｐゴシック" pitchFamily="34" charset="-128"/>
              </a:rPr>
              <a:t>Interesados</a:t>
            </a:r>
          </a:p>
          <a:p>
            <a:pPr lvl="1" eaLnBrk="1" hangingPunct="1">
              <a:lnSpc>
                <a:spcPct val="80000"/>
              </a:lnSpc>
            </a:pPr>
            <a:r>
              <a:rPr lang="en-US" sz="2000" smtClean="0">
                <a:ea typeface="ＭＳ Ｐゴシック" pitchFamily="34" charset="-128"/>
              </a:rPr>
              <a:t>Gerente funcional</a:t>
            </a:r>
          </a:p>
          <a:p>
            <a:pPr lvl="1" eaLnBrk="1" hangingPunct="1">
              <a:lnSpc>
                <a:spcPct val="80000"/>
              </a:lnSpc>
            </a:pPr>
            <a:r>
              <a:rPr lang="en-US" sz="2000" smtClean="0">
                <a:ea typeface="ＭＳ Ｐゴシック" pitchFamily="34" charset="-128"/>
              </a:rPr>
              <a:t>Director de proyectos</a:t>
            </a:r>
          </a:p>
          <a:p>
            <a:pPr lvl="1" eaLnBrk="1" hangingPunct="1">
              <a:lnSpc>
                <a:spcPct val="80000"/>
              </a:lnSpc>
            </a:pPr>
            <a:r>
              <a:rPr lang="en-US" sz="2000" smtClean="0">
                <a:ea typeface="ＭＳ Ｐゴシック" pitchFamily="34" charset="-128"/>
              </a:rPr>
              <a:t>Director de portafolio</a:t>
            </a:r>
          </a:p>
          <a:p>
            <a:pPr lvl="1" eaLnBrk="1" hangingPunct="1">
              <a:lnSpc>
                <a:spcPct val="80000"/>
              </a:lnSpc>
            </a:pPr>
            <a:r>
              <a:rPr lang="en-US" sz="2000" smtClean="0">
                <a:ea typeface="ＭＳ Ｐゴシック" pitchFamily="34" charset="-128"/>
              </a:rPr>
              <a:t>Director de programa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ormAutofit fontScale="90000"/>
          </a:bodyPr>
          <a:lstStyle/>
          <a:p>
            <a:pPr eaLnBrk="1" hangingPunct="1">
              <a:defRPr/>
            </a:pPr>
            <a:r>
              <a:rPr lang="en-US" dirty="0" err="1" smtClean="0"/>
              <a:t>Responsabilidades</a:t>
            </a:r>
            <a:r>
              <a:rPr lang="en-US" dirty="0" smtClean="0"/>
              <a:t> de </a:t>
            </a:r>
            <a:r>
              <a:rPr lang="en-US" dirty="0" err="1" smtClean="0"/>
              <a:t>Recursos</a:t>
            </a:r>
            <a:r>
              <a:rPr lang="en-US" dirty="0" smtClean="0"/>
              <a:t> </a:t>
            </a:r>
            <a:r>
              <a:rPr lang="en-US" dirty="0" err="1" smtClean="0"/>
              <a:t>Humanos</a:t>
            </a:r>
            <a:r>
              <a:rPr lang="en-US" dirty="0" smtClean="0"/>
              <a:t> </a:t>
            </a:r>
            <a:r>
              <a:rPr lang="en-US" dirty="0" err="1" smtClean="0"/>
              <a:t>para</a:t>
            </a:r>
            <a:r>
              <a:rPr lang="en-US" dirty="0" smtClean="0"/>
              <a:t> los </a:t>
            </a:r>
            <a:r>
              <a:rPr lang="en-US" dirty="0" err="1" smtClean="0"/>
              <a:t>directores</a:t>
            </a:r>
            <a:r>
              <a:rPr lang="en-US" dirty="0" smtClean="0"/>
              <a:t> de </a:t>
            </a:r>
            <a:r>
              <a:rPr lang="en-US" dirty="0" err="1" smtClean="0"/>
              <a:t>proyectos</a:t>
            </a:r>
            <a:endParaRPr lang="en-US" dirty="0" smtClean="0"/>
          </a:p>
        </p:txBody>
      </p:sp>
      <p:sp>
        <p:nvSpPr>
          <p:cNvPr id="18435" name="Content Placeholder 2"/>
          <p:cNvSpPr>
            <a:spLocks noGrp="1"/>
          </p:cNvSpPr>
          <p:nvPr>
            <p:ph idx="4294967295"/>
          </p:nvPr>
        </p:nvSpPr>
        <p:spPr>
          <a:xfrm>
            <a:off x="457200" y="2276475"/>
            <a:ext cx="8229600" cy="3960813"/>
          </a:xfrm>
        </p:spPr>
        <p:txBody>
          <a:bodyPr/>
          <a:lstStyle/>
          <a:p>
            <a:pPr eaLnBrk="1" hangingPunct="1">
              <a:lnSpc>
                <a:spcPct val="90000"/>
              </a:lnSpc>
            </a:pPr>
            <a:r>
              <a:rPr lang="en-US" sz="2200" smtClean="0">
                <a:ea typeface="ＭＳ Ｐゴシック" pitchFamily="34" charset="-128"/>
              </a:rPr>
              <a:t>Incluyen cosas como:</a:t>
            </a:r>
          </a:p>
          <a:p>
            <a:pPr lvl="1" eaLnBrk="1" hangingPunct="1">
              <a:lnSpc>
                <a:spcPct val="90000"/>
              </a:lnSpc>
            </a:pPr>
            <a:r>
              <a:rPr lang="en-US" sz="2200" smtClean="0">
                <a:ea typeface="ＭＳ Ｐゴシック" pitchFamily="34" charset="-128"/>
              </a:rPr>
              <a:t>Determinar que recursos serán necesarios</a:t>
            </a:r>
          </a:p>
          <a:p>
            <a:pPr lvl="1" eaLnBrk="1" hangingPunct="1">
              <a:lnSpc>
                <a:spcPct val="90000"/>
              </a:lnSpc>
            </a:pPr>
            <a:r>
              <a:rPr lang="en-US" sz="2200" smtClean="0">
                <a:ea typeface="ＭＳ Ｐゴシック" pitchFamily="34" charset="-128"/>
              </a:rPr>
              <a:t>Negociar para obtener los recursos disponibles óptimos</a:t>
            </a:r>
          </a:p>
          <a:p>
            <a:pPr lvl="1" eaLnBrk="1" hangingPunct="1">
              <a:lnSpc>
                <a:spcPct val="90000"/>
              </a:lnSpc>
            </a:pPr>
            <a:r>
              <a:rPr lang="en-US" sz="2200" smtClean="0">
                <a:ea typeface="ＭＳ Ｐゴシック" pitchFamily="34" charset="-128"/>
              </a:rPr>
              <a:t>Crear un directorio del equipo de proyecto </a:t>
            </a:r>
          </a:p>
          <a:p>
            <a:pPr lvl="1" eaLnBrk="1" hangingPunct="1">
              <a:lnSpc>
                <a:spcPct val="90000"/>
              </a:lnSpc>
            </a:pPr>
            <a:r>
              <a:rPr lang="en-US" sz="2200" smtClean="0">
                <a:ea typeface="ＭＳ Ｐゴシック" pitchFamily="34" charset="-128"/>
              </a:rPr>
              <a:t>Crear descripciones de trabajo para los miembros del equipo y otros interesados</a:t>
            </a:r>
          </a:p>
          <a:p>
            <a:pPr lvl="1" eaLnBrk="1" hangingPunct="1">
              <a:lnSpc>
                <a:spcPct val="90000"/>
              </a:lnSpc>
            </a:pPr>
            <a:r>
              <a:rPr lang="en-US" sz="2200" smtClean="0">
                <a:ea typeface="ＭＳ Ｐゴシック" pitchFamily="34" charset="-128"/>
              </a:rPr>
              <a:t>Asegurarse que todos los roles y responsabilidades en el proyecto estan claramente asignadas</a:t>
            </a:r>
          </a:p>
          <a:p>
            <a:pPr lvl="1" eaLnBrk="1" hangingPunct="1">
              <a:lnSpc>
                <a:spcPct val="90000"/>
              </a:lnSpc>
            </a:pPr>
            <a:r>
              <a:rPr lang="en-US" sz="2200" smtClean="0">
                <a:ea typeface="ＭＳ Ｐゴシック" pitchFamily="34" charset="-128"/>
              </a:rPr>
              <a:t>Entender las necesidades de entrenamiento de los miembros del equipo relacionadas al trabajo en el proyecto y asegurarse de que obtengan dicho entrenamiento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4294967295"/>
          </p:nvPr>
        </p:nvSpPr>
        <p:spPr>
          <a:xfrm>
            <a:off x="457200" y="2349500"/>
            <a:ext cx="8229600" cy="3887788"/>
          </a:xfrm>
        </p:spPr>
        <p:txBody>
          <a:bodyPr/>
          <a:lstStyle/>
          <a:p>
            <a:pPr eaLnBrk="1" hangingPunct="1"/>
            <a:r>
              <a:rPr lang="en-US" sz="2400" smtClean="0">
                <a:ea typeface="ＭＳ Ｐゴシック" pitchFamily="34" charset="-128"/>
              </a:rPr>
              <a:t>Incluyen cosas como (cont):</a:t>
            </a:r>
          </a:p>
          <a:p>
            <a:pPr lvl="1" eaLnBrk="1" hangingPunct="1"/>
            <a:r>
              <a:rPr lang="en-US" sz="2400" smtClean="0">
                <a:ea typeface="ＭＳ Ｐゴシック" pitchFamily="34" charset="-128"/>
              </a:rPr>
              <a:t>Crear un plan formal de recursos humanos para el proyecto </a:t>
            </a:r>
          </a:p>
          <a:p>
            <a:pPr lvl="1" eaLnBrk="1" hangingPunct="1"/>
            <a:r>
              <a:rPr lang="en-US" sz="2400" smtClean="0">
                <a:ea typeface="ＭＳ Ｐゴシック" pitchFamily="34" charset="-128"/>
              </a:rPr>
              <a:t>Enviar reportes del desempeño de los miembros del equipo de proyecto a los registros oficiales de la compañía </a:t>
            </a:r>
          </a:p>
          <a:p>
            <a:pPr lvl="1" eaLnBrk="1" hangingPunct="1"/>
            <a:r>
              <a:rPr lang="en-US" sz="2400" smtClean="0">
                <a:ea typeface="ＭＳ Ｐゴシック" pitchFamily="34" charset="-128"/>
              </a:rPr>
              <a:t>Enviar cartas de felicitación a los miembros del equipo y sus jefes </a:t>
            </a:r>
          </a:p>
          <a:p>
            <a:pPr lvl="1" eaLnBrk="1" hangingPunct="1"/>
            <a:r>
              <a:rPr lang="en-US" sz="2400" smtClean="0">
                <a:ea typeface="ＭＳ Ｐゴシック" pitchFamily="34" charset="-128"/>
              </a:rPr>
              <a:t>Asegurarse de que los miembros del equipo son atendidos</a:t>
            </a:r>
          </a:p>
          <a:p>
            <a:pPr lvl="1" eaLnBrk="1" hangingPunct="1"/>
            <a:r>
              <a:rPr lang="en-US" sz="2400" smtClean="0">
                <a:ea typeface="ＭＳ Ｐゴシック" pitchFamily="34" charset="-128"/>
              </a:rPr>
              <a:t>Crear sistemas de reconocimiento y recompensa</a:t>
            </a:r>
          </a:p>
        </p:txBody>
      </p:sp>
      <p:sp>
        <p:nvSpPr>
          <p:cNvPr id="6" name="Title 1"/>
          <p:cNvSpPr txBox="1">
            <a:spLocks/>
          </p:cNvSpPr>
          <p:nvPr/>
        </p:nvSpPr>
        <p:spPr bwMode="auto">
          <a:xfrm>
            <a:off x="468313" y="1196975"/>
            <a:ext cx="8229600" cy="1008063"/>
          </a:xfrm>
          <a:prstGeom prst="rect">
            <a:avLst/>
          </a:prstGeom>
          <a:noFill/>
          <a:ln>
            <a:noFill/>
          </a:ln>
          <a:extLst>
            <a:ext uri="{909E8E84-426E-40DD-AFC4-6F175D3DCCD1}"/>
            <a:ext uri="{91240B29-F687-4F45-9708-019B960494DF}"/>
            <a:ext uri="{FAA26D3D-D897-4be2-8F04-BA451C77F1D7}"/>
          </a:extLst>
        </p:spPr>
        <p:txBody>
          <a:bodyPr anchor="ctr">
            <a:normAutofit fontScale="90000" lnSpcReduction="20000"/>
          </a:bodyPr>
          <a:lst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a:lstStyle>
          <a:p>
            <a:pPr eaLnBrk="1" hangingPunct="1">
              <a:defRPr/>
            </a:pPr>
            <a:r>
              <a:rPr lang="en-US" smtClean="0"/>
              <a:t>Responsabilidades de Recursos Humanos para los directores de proyectos</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Adquirir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Obtener las personas necesarias para llevar a cabo las actividades.</a:t>
            </a:r>
          </a:p>
          <a:p>
            <a:r>
              <a:rPr lang="es-CR" dirty="0" smtClean="0"/>
              <a:t>¿Qué Necesito?:</a:t>
            </a:r>
          </a:p>
          <a:p>
            <a:pPr lvl="1"/>
            <a:r>
              <a:rPr lang="es-CR" dirty="0" smtClean="0"/>
              <a:t>Roles y responsabilidades</a:t>
            </a:r>
          </a:p>
          <a:p>
            <a:pPr lvl="1"/>
            <a:r>
              <a:rPr lang="es-CR" dirty="0" smtClean="0"/>
              <a:t>Organigrama</a:t>
            </a:r>
          </a:p>
          <a:p>
            <a:pPr lvl="1"/>
            <a:r>
              <a:rPr lang="es-CR" dirty="0" smtClean="0"/>
              <a:t>Plan de RRHH</a:t>
            </a:r>
            <a:endParaRPr lang="es-C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Adquirir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sz="2800" dirty="0" smtClean="0"/>
              <a:t>Herramientas: </a:t>
            </a:r>
          </a:p>
          <a:p>
            <a:pPr lvl="1"/>
            <a:r>
              <a:rPr lang="es-CR" sz="2400" dirty="0" smtClean="0"/>
              <a:t>Asignación previa</a:t>
            </a:r>
          </a:p>
          <a:p>
            <a:pPr lvl="1"/>
            <a:r>
              <a:rPr lang="es-CR" sz="2400" dirty="0" smtClean="0"/>
              <a:t>Negociación </a:t>
            </a:r>
          </a:p>
          <a:p>
            <a:pPr lvl="1"/>
            <a:r>
              <a:rPr lang="es-CR" sz="2400" dirty="0" smtClean="0"/>
              <a:t>Adquisición </a:t>
            </a:r>
          </a:p>
          <a:p>
            <a:pPr lvl="1"/>
            <a:r>
              <a:rPr lang="es-CR" sz="2400" dirty="0" smtClean="0"/>
              <a:t>Equipos virtuales</a:t>
            </a:r>
          </a:p>
          <a:p>
            <a:pPr lvl="1"/>
            <a:r>
              <a:rPr lang="es-CR" sz="2400" dirty="0" smtClean="0"/>
              <a:t>Decisiones </a:t>
            </a:r>
            <a:r>
              <a:rPr lang="es-CR" sz="2400" dirty="0" err="1" smtClean="0"/>
              <a:t>multi</a:t>
            </a:r>
            <a:r>
              <a:rPr lang="es-CR" sz="2400" dirty="0" smtClean="0"/>
              <a:t>-criterio </a:t>
            </a:r>
          </a:p>
          <a:p>
            <a:r>
              <a:rPr lang="es-CR" sz="2800" dirty="0" smtClean="0"/>
              <a:t>Salidas:</a:t>
            </a:r>
          </a:p>
          <a:p>
            <a:pPr lvl="1"/>
            <a:r>
              <a:rPr lang="es-CR" sz="2400" dirty="0" smtClean="0"/>
              <a:t>Asignación del personal a las actividades del proyecto.</a:t>
            </a:r>
          </a:p>
          <a:p>
            <a:pPr lvl="1"/>
            <a:r>
              <a:rPr lang="es-CR" sz="2400" dirty="0" smtClean="0"/>
              <a:t>Disponibilidad o calendario de recursos.</a:t>
            </a:r>
          </a:p>
          <a:p>
            <a:endParaRPr lang="es-CR"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Desarrollar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Busca mejorar las competencias y habilidades de los miembros del equipo.</a:t>
            </a:r>
          </a:p>
          <a:p>
            <a:r>
              <a:rPr lang="es-CR" dirty="0" smtClean="0"/>
              <a:t>Lo que el equipo debe mejorar: </a:t>
            </a:r>
            <a:r>
              <a:rPr lang="es-CR" dirty="0" err="1" smtClean="0"/>
              <a:t>coMpetencias</a:t>
            </a:r>
            <a:r>
              <a:rPr lang="es-CR" dirty="0" smtClean="0"/>
              <a:t>, </a:t>
            </a:r>
            <a:r>
              <a:rPr lang="es-CR" dirty="0" err="1" smtClean="0"/>
              <a:t>cohEsión</a:t>
            </a:r>
            <a:r>
              <a:rPr lang="es-CR" dirty="0" smtClean="0"/>
              <a:t>, </a:t>
            </a:r>
            <a:r>
              <a:rPr lang="es-CR" dirty="0" err="1" smtClean="0"/>
              <a:t>trabaJo</a:t>
            </a:r>
            <a:r>
              <a:rPr lang="es-CR" dirty="0" smtClean="0"/>
              <a:t> en equipo, </a:t>
            </a:r>
            <a:r>
              <a:rPr lang="es-CR" dirty="0" err="1" smtClean="0"/>
              <a:t>cOnfianza</a:t>
            </a:r>
            <a:r>
              <a:rPr lang="es-CR" dirty="0" smtClean="0"/>
              <a:t>, </a:t>
            </a:r>
            <a:r>
              <a:rPr lang="es-CR" dirty="0" err="1" smtClean="0"/>
              <a:t>inteRrelaciones</a:t>
            </a:r>
            <a:r>
              <a:rPr lang="es-CR" dirty="0" smtClean="0"/>
              <a:t>, </a:t>
            </a:r>
            <a:r>
              <a:rPr lang="es-CR" dirty="0" err="1" smtClean="0"/>
              <a:t>hAbilidades</a:t>
            </a:r>
            <a:r>
              <a:rPr lang="es-CR" dirty="0" smtClean="0"/>
              <a:t>. </a:t>
            </a:r>
            <a:endParaRPr lang="es-CR" dirty="0" smtClean="0"/>
          </a:p>
          <a:p>
            <a:r>
              <a:rPr lang="es-CR" dirty="0" smtClean="0"/>
              <a:t>Entradas:</a:t>
            </a:r>
          </a:p>
          <a:p>
            <a:pPr lvl="1"/>
            <a:r>
              <a:rPr lang="es-CR" dirty="0" smtClean="0"/>
              <a:t>Plan de gestión de RRHH</a:t>
            </a:r>
          </a:p>
          <a:p>
            <a:pPr lvl="1"/>
            <a:r>
              <a:rPr lang="es-CR" dirty="0" smtClean="0"/>
              <a:t>Personal asignado</a:t>
            </a:r>
          </a:p>
          <a:p>
            <a:pPr lvl="1"/>
            <a:r>
              <a:rPr lang="es-CR" dirty="0" smtClean="0"/>
              <a:t>Calendario de recursos</a:t>
            </a:r>
            <a:endParaRPr lang="es-C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idx="4294967295"/>
          </p:nvPr>
        </p:nvSpPr>
        <p:spPr/>
        <p:txBody>
          <a:bodyPr/>
          <a:lstStyle/>
          <a:p>
            <a:pPr eaLnBrk="1" hangingPunct="1"/>
            <a:r>
              <a:rPr lang="en-US" smtClean="0">
                <a:ea typeface="ＭＳ Ｐゴシック" pitchFamily="34" charset="-128"/>
              </a:rPr>
              <a:t>El Proceso de gestión de los Recursos Humanos</a:t>
            </a:r>
          </a:p>
        </p:txBody>
      </p:sp>
      <p:sp>
        <p:nvSpPr>
          <p:cNvPr id="15365" name="Rectangle 3"/>
          <p:cNvSpPr>
            <a:spLocks noGrp="1" noChangeArrowheads="1"/>
          </p:cNvSpPr>
          <p:nvPr>
            <p:ph type="body" idx="4294967295"/>
          </p:nvPr>
        </p:nvSpPr>
        <p:spPr/>
        <p:txBody>
          <a:bodyPr/>
          <a:lstStyle/>
          <a:p>
            <a:pPr eaLnBrk="1" hangingPunct="1">
              <a:lnSpc>
                <a:spcPct val="150000"/>
              </a:lnSpc>
            </a:pPr>
            <a:r>
              <a:rPr lang="es-CR" sz="2800" dirty="0" smtClean="0">
                <a:ea typeface="ＭＳ Ｐゴシック" pitchFamily="34" charset="-128"/>
              </a:rPr>
              <a:t>Planificar la Gestión de  Recursos Humanos –PL</a:t>
            </a:r>
          </a:p>
          <a:p>
            <a:pPr eaLnBrk="1" hangingPunct="1">
              <a:lnSpc>
                <a:spcPct val="150000"/>
              </a:lnSpc>
            </a:pPr>
            <a:r>
              <a:rPr lang="es-CR" sz="2800" dirty="0" smtClean="0">
                <a:ea typeface="ＭＳ Ｐゴシック" pitchFamily="34" charset="-128"/>
              </a:rPr>
              <a:t>Adquirir el equipo del proyecto – EJ</a:t>
            </a:r>
          </a:p>
          <a:p>
            <a:pPr eaLnBrk="1" hangingPunct="1">
              <a:lnSpc>
                <a:spcPct val="150000"/>
              </a:lnSpc>
            </a:pPr>
            <a:r>
              <a:rPr lang="es-CR" sz="2800" dirty="0" smtClean="0">
                <a:ea typeface="ＭＳ Ｐゴシック" pitchFamily="34" charset="-128"/>
              </a:rPr>
              <a:t>Desarrollar el equipo del proyecto – EJ</a:t>
            </a:r>
          </a:p>
          <a:p>
            <a:pPr eaLnBrk="1" hangingPunct="1">
              <a:lnSpc>
                <a:spcPct val="150000"/>
              </a:lnSpc>
            </a:pPr>
            <a:r>
              <a:rPr lang="es-CR" sz="2800" dirty="0" smtClean="0">
                <a:ea typeface="ＭＳ Ｐゴシック" pitchFamily="34" charset="-128"/>
              </a:rPr>
              <a:t>Dirigir el equipo del proyecto – EJ</a:t>
            </a:r>
            <a:endParaRPr lang="es-CR"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Desarrollar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Herramientas:</a:t>
            </a:r>
          </a:p>
          <a:p>
            <a:pPr lvl="1"/>
            <a:r>
              <a:rPr lang="es-CR" dirty="0" smtClean="0"/>
              <a:t>Habilidades interpersonales</a:t>
            </a:r>
          </a:p>
          <a:p>
            <a:pPr lvl="1"/>
            <a:r>
              <a:rPr lang="es-CR" dirty="0" smtClean="0"/>
              <a:t>Capacitación </a:t>
            </a:r>
          </a:p>
          <a:p>
            <a:pPr lvl="1"/>
            <a:r>
              <a:rPr lang="es-CR" dirty="0" smtClean="0"/>
              <a:t>Actividades de desarrollo de equipo </a:t>
            </a:r>
            <a:endParaRPr lang="es-C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0" y="1700808"/>
            <a:ext cx="7067550" cy="576064"/>
          </a:xfrm>
        </p:spPr>
        <p:txBody>
          <a:bodyPr/>
          <a:lstStyle/>
          <a:p>
            <a:pPr algn="l" eaLnBrk="1" hangingPunct="1"/>
            <a:r>
              <a:rPr lang="es-CR" sz="3600" smtClean="0">
                <a:ea typeface="ＭＳ Ｐゴシック" pitchFamily="34" charset="-128"/>
              </a:rPr>
              <a:t>Formación</a:t>
            </a:r>
            <a:r>
              <a:rPr lang="es-CR" sz="3600" smtClean="0">
                <a:ea typeface="ＭＳ Ｐゴシック" pitchFamily="34" charset="-128"/>
              </a:rPr>
              <a:t> del </a:t>
            </a:r>
            <a:r>
              <a:rPr lang="es-CR" sz="3600" smtClean="0">
                <a:ea typeface="ＭＳ Ｐゴシック" pitchFamily="34" charset="-128"/>
              </a:rPr>
              <a:t>equipo</a:t>
            </a:r>
            <a:endParaRPr lang="es-CR" sz="3600" smtClean="0">
              <a:ea typeface="ＭＳ Ｐゴシック" pitchFamily="34" charset="-128"/>
            </a:endParaRPr>
          </a:p>
        </p:txBody>
      </p:sp>
      <p:sp>
        <p:nvSpPr>
          <p:cNvPr id="27651" name="Content Placeholder 2"/>
          <p:cNvSpPr>
            <a:spLocks noGrp="1"/>
          </p:cNvSpPr>
          <p:nvPr>
            <p:ph idx="4294967295"/>
          </p:nvPr>
        </p:nvSpPr>
        <p:spPr>
          <a:xfrm>
            <a:off x="457200" y="2492896"/>
            <a:ext cx="8229600" cy="3815829"/>
          </a:xfrm>
        </p:spPr>
        <p:txBody>
          <a:bodyPr/>
          <a:lstStyle/>
          <a:p>
            <a:pPr eaLnBrk="1" hangingPunct="1">
              <a:lnSpc>
                <a:spcPct val="90000"/>
              </a:lnSpc>
            </a:pPr>
            <a:r>
              <a:rPr lang="es-CR" sz="2700" smtClean="0">
                <a:ea typeface="ＭＳ Ｐゴシック" pitchFamily="34" charset="-128"/>
              </a:rPr>
              <a:t>Es formar al equipo en un grupo cohesivo para los mejores intereses del </a:t>
            </a:r>
            <a:r>
              <a:rPr lang="es-CR" sz="2700" smtClean="0">
                <a:ea typeface="ＭＳ Ｐゴシック" pitchFamily="34" charset="-128"/>
              </a:rPr>
              <a:t>proyecto</a:t>
            </a:r>
            <a:r>
              <a:rPr lang="es-CR" sz="2700" smtClean="0">
                <a:ea typeface="ＭＳ Ｐゴシック" pitchFamily="34" charset="-128"/>
              </a:rPr>
              <a:t>, para mejorar el desempeño  </a:t>
            </a:r>
            <a:endParaRPr lang="es-CR" sz="2700" smtClean="0">
              <a:ea typeface="ＭＳ Ｐゴシック" pitchFamily="34" charset="-128"/>
            </a:endParaRPr>
          </a:p>
          <a:p>
            <a:pPr eaLnBrk="1" hangingPunct="1">
              <a:lnSpc>
                <a:spcPct val="90000"/>
              </a:lnSpc>
            </a:pPr>
            <a:r>
              <a:rPr lang="es-CR" sz="2700" smtClean="0">
                <a:ea typeface="ＭＳ Ｐゴシック" pitchFamily="34" charset="-128"/>
              </a:rPr>
              <a:t>Es trabajo del DP </a:t>
            </a:r>
            <a:r>
              <a:rPr lang="es-CR" sz="2700" smtClean="0">
                <a:ea typeface="ＭＳ Ｐゴシック" pitchFamily="34" charset="-128"/>
              </a:rPr>
              <a:t>guiar</a:t>
            </a:r>
            <a:r>
              <a:rPr lang="es-CR" sz="2700" smtClean="0">
                <a:ea typeface="ＭＳ Ｐゴシック" pitchFamily="34" charset="-128"/>
              </a:rPr>
              <a:t>, gestionar y mejorar las interacciones entre los miembros del equipo </a:t>
            </a:r>
            <a:endParaRPr lang="es-CR" sz="2700" smtClean="0">
              <a:ea typeface="ＭＳ Ｐゴシック" pitchFamily="34" charset="-128"/>
            </a:endParaRPr>
          </a:p>
          <a:p>
            <a:pPr eaLnBrk="1" hangingPunct="1">
              <a:lnSpc>
                <a:spcPct val="90000"/>
              </a:lnSpc>
            </a:pPr>
            <a:r>
              <a:rPr lang="es-CR" sz="2700" smtClean="0">
                <a:ea typeface="ＭＳ Ｐゴシック" pitchFamily="34" charset="-128"/>
              </a:rPr>
              <a:t>El DP debe incorporar actividades de formación del equipo en las actividades del proyecto </a:t>
            </a:r>
            <a:endParaRPr lang="es-CR" sz="2700" smtClean="0">
              <a:ea typeface="ＭＳ Ｐゴシック" pitchFamily="34" charset="-128"/>
            </a:endParaRPr>
          </a:p>
          <a:p>
            <a:pPr eaLnBrk="1" hangingPunct="1">
              <a:lnSpc>
                <a:spcPct val="90000"/>
              </a:lnSpc>
            </a:pPr>
            <a:r>
              <a:rPr lang="es-CR" sz="2700" smtClean="0">
                <a:ea typeface="ＭＳ Ｐゴシック" pitchFamily="34" charset="-128"/>
              </a:rPr>
              <a:t>La formación del equipo requiere un esfuerzo concertado y deben iniciar temprano  en el </a:t>
            </a:r>
            <a:r>
              <a:rPr lang="es-CR" sz="2700" smtClean="0">
                <a:ea typeface="ＭＳ Ｐゴシック" pitchFamily="34" charset="-128"/>
              </a:rPr>
              <a:t>proyecto</a:t>
            </a:r>
            <a:endParaRPr lang="es-CR" sz="2700" smtClean="0">
              <a:ea typeface="ＭＳ Ｐゴシック" pitchFamily="34" charset="-128"/>
            </a:endParaRPr>
          </a:p>
        </p:txBody>
      </p:sp>
      <p:sp>
        <p:nvSpPr>
          <p:cNvPr id="4" name="1 Título"/>
          <p:cNvSpPr txBox="1">
            <a:spLocks/>
          </p:cNvSpPr>
          <p:nvPr/>
        </p:nvSpPr>
        <p:spPr>
          <a:xfrm>
            <a:off x="467544" y="980951"/>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dirty="0" smtClean="0">
                <a:ln>
                  <a:noFill/>
                </a:ln>
                <a:solidFill>
                  <a:schemeClr val="tx1"/>
                </a:solidFill>
                <a:effectLst/>
                <a:uLnTx/>
                <a:uFillTx/>
                <a:latin typeface="+mj-lt"/>
                <a:ea typeface="ＭＳ Ｐゴシック" pitchFamily="34" charset="-128"/>
                <a:cs typeface="ＭＳ Ｐゴシック" charset="0"/>
              </a:rPr>
              <a:t>Desarrollar el equipo del proyecto</a:t>
            </a:r>
            <a:endParaRPr kumimoji="0" lang="es-CR" sz="40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Desarrollar el equipo del proyecto</a:t>
            </a:r>
            <a:endParaRPr lang="es-CR" dirty="0"/>
          </a:p>
        </p:txBody>
      </p:sp>
      <p:pic>
        <p:nvPicPr>
          <p:cNvPr id="3074" name="Picture 2"/>
          <p:cNvPicPr>
            <a:picLocks noChangeAspect="1" noChangeArrowheads="1"/>
          </p:cNvPicPr>
          <p:nvPr/>
        </p:nvPicPr>
        <p:blipFill>
          <a:blip r:embed="rId2" cstate="print"/>
          <a:srcRect/>
          <a:stretch>
            <a:fillRect/>
          </a:stretch>
        </p:blipFill>
        <p:spPr bwMode="auto">
          <a:xfrm>
            <a:off x="971600" y="1988840"/>
            <a:ext cx="7056784" cy="4311254"/>
          </a:xfrm>
          <a:prstGeom prst="rect">
            <a:avLst/>
          </a:prstGeom>
          <a:noFill/>
          <a:ln w="9525">
            <a:noFill/>
            <a:miter lim="800000"/>
            <a:headEnd/>
            <a:tailEnd/>
          </a:ln>
        </p:spPr>
      </p:pic>
      <p:sp>
        <p:nvSpPr>
          <p:cNvPr id="6"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Desarrollar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Herramientas:</a:t>
            </a:r>
          </a:p>
          <a:p>
            <a:pPr lvl="1"/>
            <a:r>
              <a:rPr lang="es-CR" dirty="0" smtClean="0"/>
              <a:t>Reglas básicas</a:t>
            </a:r>
          </a:p>
          <a:p>
            <a:pPr lvl="1"/>
            <a:r>
              <a:rPr lang="es-CR" dirty="0" smtClean="0"/>
              <a:t>Co-ubicación</a:t>
            </a:r>
          </a:p>
          <a:p>
            <a:pPr lvl="1"/>
            <a:r>
              <a:rPr lang="es-CR" dirty="0" smtClean="0"/>
              <a:t>Reconocimientos y recompensas </a:t>
            </a:r>
          </a:p>
          <a:p>
            <a:pPr lvl="1"/>
            <a:r>
              <a:rPr lang="es-CR" dirty="0" smtClean="0"/>
              <a:t>Herramientas de evaluación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a:xfrm>
            <a:off x="251520" y="2276872"/>
            <a:ext cx="6562725" cy="423714"/>
          </a:xfrm>
        </p:spPr>
        <p:txBody>
          <a:bodyPr/>
          <a:lstStyle/>
          <a:p>
            <a:pPr algn="l" eaLnBrk="1" hangingPunct="1"/>
            <a:r>
              <a:rPr lang="es-CR" sz="3200" smtClean="0">
                <a:ea typeface="ＭＳ Ｐゴシック" pitchFamily="34" charset="-128"/>
              </a:rPr>
              <a:t>Reglas</a:t>
            </a:r>
            <a:r>
              <a:rPr lang="es-CR" sz="3200" smtClean="0">
                <a:ea typeface="ＭＳ Ｐゴシック" pitchFamily="34" charset="-128"/>
              </a:rPr>
              <a:t> </a:t>
            </a:r>
            <a:r>
              <a:rPr lang="es-CR" sz="3200" smtClean="0">
                <a:ea typeface="ＭＳ Ｐゴシック" pitchFamily="34" charset="-128"/>
              </a:rPr>
              <a:t>Básicas</a:t>
            </a:r>
            <a:endParaRPr lang="es-CR" sz="3200" smtClean="0">
              <a:ea typeface="ＭＳ Ｐゴシック" pitchFamily="34" charset="-128"/>
            </a:endParaRPr>
          </a:p>
        </p:txBody>
      </p:sp>
      <p:sp>
        <p:nvSpPr>
          <p:cNvPr id="39939" name="Content Placeholder 2"/>
          <p:cNvSpPr>
            <a:spLocks noGrp="1"/>
          </p:cNvSpPr>
          <p:nvPr>
            <p:ph idx="4294967295"/>
          </p:nvPr>
        </p:nvSpPr>
        <p:spPr>
          <a:xfrm>
            <a:off x="457200" y="2852936"/>
            <a:ext cx="8229600" cy="3455789"/>
          </a:xfrm>
        </p:spPr>
        <p:txBody>
          <a:bodyPr/>
          <a:lstStyle/>
          <a:p>
            <a:pPr eaLnBrk="1" hangingPunct="1"/>
            <a:r>
              <a:rPr lang="es-CR" smtClean="0">
                <a:ea typeface="ＭＳ Ｐゴシック" pitchFamily="34" charset="-128"/>
              </a:rPr>
              <a:t>Determinan</a:t>
            </a:r>
            <a:r>
              <a:rPr lang="es-CR" smtClean="0">
                <a:ea typeface="ＭＳ Ｐゴシック" pitchFamily="34" charset="-128"/>
              </a:rPr>
              <a:t> que comportamiento o conducta es aceptable en el proyecto </a:t>
            </a:r>
            <a:endParaRPr lang="es-CR" smtClean="0">
              <a:ea typeface="ＭＳ Ｐゴシック" pitchFamily="34" charset="-128"/>
            </a:endParaRPr>
          </a:p>
          <a:p>
            <a:pPr eaLnBrk="1" hangingPunct="1"/>
            <a:r>
              <a:rPr lang="es-CR" smtClean="0">
                <a:ea typeface="ＭＳ Ｐゴシック" pitchFamily="34" charset="-128"/>
              </a:rPr>
              <a:t>Algunos </a:t>
            </a:r>
            <a:r>
              <a:rPr lang="es-CR" smtClean="0">
                <a:ea typeface="ＭＳ Ｐゴシック" pitchFamily="34" charset="-128"/>
              </a:rPr>
              <a:t>ejemplos:</a:t>
            </a:r>
            <a:endParaRPr lang="es-CR" smtClean="0">
              <a:ea typeface="ＭＳ Ｐゴシック" pitchFamily="34" charset="-128"/>
            </a:endParaRPr>
          </a:p>
          <a:p>
            <a:pPr lvl="1" eaLnBrk="1" hangingPunct="1"/>
            <a:r>
              <a:rPr lang="es-CR" smtClean="0">
                <a:ea typeface="ＭＳ Ｐゴシック" pitchFamily="34" charset="-128"/>
              </a:rPr>
              <a:t>Honestidad en las comunicaciones </a:t>
            </a:r>
            <a:endParaRPr lang="es-CR" smtClean="0">
              <a:ea typeface="ＭＳ Ｐゴシック" pitchFamily="34" charset="-128"/>
            </a:endParaRPr>
          </a:p>
          <a:p>
            <a:pPr lvl="1" eaLnBrk="1" hangingPunct="1"/>
            <a:r>
              <a:rPr lang="es-CR" smtClean="0">
                <a:ea typeface="ＭＳ Ｐゴシック" pitchFamily="34" charset="-128"/>
              </a:rPr>
              <a:t>La manera en que un miembro del equipo debe resolver un conflicto con otro </a:t>
            </a:r>
            <a:r>
              <a:rPr lang="es-CR" smtClean="0">
                <a:ea typeface="ＭＳ Ｐゴシック" pitchFamily="34" charset="-128"/>
              </a:rPr>
              <a:t>miembro</a:t>
            </a:r>
            <a:endParaRPr lang="es-CR" smtClean="0">
              <a:ea typeface="ＭＳ Ｐゴシック" pitchFamily="34" charset="-128"/>
            </a:endParaRPr>
          </a:p>
        </p:txBody>
      </p:sp>
      <p:sp>
        <p:nvSpPr>
          <p:cNvPr id="4" name="1 Título"/>
          <p:cNvSpPr txBox="1">
            <a:spLocks/>
          </p:cNvSpPr>
          <p:nvPr/>
        </p:nvSpPr>
        <p:spPr>
          <a:xfrm>
            <a:off x="468313" y="1196975"/>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smtClean="0">
                <a:ln>
                  <a:noFill/>
                </a:ln>
                <a:solidFill>
                  <a:schemeClr val="tx1"/>
                </a:solidFill>
                <a:effectLst/>
                <a:uLnTx/>
                <a:uFillTx/>
                <a:latin typeface="+mj-lt"/>
                <a:ea typeface="ＭＳ Ｐゴシック" pitchFamily="34" charset="-128"/>
                <a:cs typeface="ＭＳ Ｐゴシック" charset="0"/>
              </a:rPr>
              <a:t>Desarrollar el equipo del proyecto</a:t>
            </a:r>
            <a:endParaRPr kumimoji="0" lang="es-CR" sz="40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a:xfrm>
            <a:off x="251520" y="2276872"/>
            <a:ext cx="7092279" cy="431254"/>
          </a:xfrm>
        </p:spPr>
        <p:txBody>
          <a:bodyPr/>
          <a:lstStyle/>
          <a:p>
            <a:pPr algn="l" eaLnBrk="1" hangingPunct="1"/>
            <a:r>
              <a:rPr lang="en-US" sz="3200" dirty="0" err="1" smtClean="0">
                <a:ea typeface="ＭＳ Ｐゴシック" pitchFamily="34" charset="-128"/>
              </a:rPr>
              <a:t>Evaluación</a:t>
            </a:r>
            <a:r>
              <a:rPr lang="en-US" sz="3200" dirty="0" smtClean="0">
                <a:ea typeface="ＭＳ Ｐゴシック" pitchFamily="34" charset="-128"/>
              </a:rPr>
              <a:t> del </a:t>
            </a:r>
            <a:r>
              <a:rPr lang="en-US" sz="3200" dirty="0" err="1" smtClean="0">
                <a:ea typeface="ＭＳ Ｐゴシック" pitchFamily="34" charset="-128"/>
              </a:rPr>
              <a:t>Desempeño</a:t>
            </a:r>
            <a:r>
              <a:rPr lang="en-US" sz="3200" dirty="0" smtClean="0">
                <a:ea typeface="ＭＳ Ｐゴシック" pitchFamily="34" charset="-128"/>
              </a:rPr>
              <a:t> del </a:t>
            </a:r>
            <a:r>
              <a:rPr lang="en-US" sz="3200" dirty="0" err="1" smtClean="0">
                <a:ea typeface="ＭＳ Ｐゴシック" pitchFamily="34" charset="-128"/>
              </a:rPr>
              <a:t>Equipo</a:t>
            </a:r>
            <a:endParaRPr lang="en-US" sz="3200" dirty="0" smtClean="0">
              <a:ea typeface="ＭＳ Ｐゴシック" pitchFamily="34" charset="-128"/>
            </a:endParaRPr>
          </a:p>
        </p:txBody>
      </p:sp>
      <p:sp>
        <p:nvSpPr>
          <p:cNvPr id="36867" name="Content Placeholder 2"/>
          <p:cNvSpPr>
            <a:spLocks noGrp="1"/>
          </p:cNvSpPr>
          <p:nvPr>
            <p:ph idx="4294967295"/>
          </p:nvPr>
        </p:nvSpPr>
        <p:spPr>
          <a:xfrm>
            <a:off x="457200" y="3068960"/>
            <a:ext cx="8229600" cy="3239765"/>
          </a:xfrm>
        </p:spPr>
        <p:txBody>
          <a:bodyPr/>
          <a:lstStyle/>
          <a:p>
            <a:pPr eaLnBrk="1" hangingPunct="1"/>
            <a:r>
              <a:rPr lang="en-US" sz="3000" dirty="0" smtClean="0">
                <a:ea typeface="ＭＳ Ｐゴシック" pitchFamily="34" charset="-128"/>
              </a:rPr>
              <a:t>Es </a:t>
            </a:r>
            <a:r>
              <a:rPr lang="en-US" sz="3000" dirty="0" err="1" smtClean="0">
                <a:ea typeface="ＭＳ Ｐゴシック" pitchFamily="34" charset="-128"/>
              </a:rPr>
              <a:t>una</a:t>
            </a:r>
            <a:r>
              <a:rPr lang="en-US" sz="3000" dirty="0" smtClean="0">
                <a:ea typeface="ＭＳ Ｐゴシック" pitchFamily="34" charset="-128"/>
              </a:rPr>
              <a:t> </a:t>
            </a:r>
            <a:r>
              <a:rPr lang="en-US" sz="3000" dirty="0" err="1" smtClean="0">
                <a:ea typeface="ＭＳ Ｐゴシック" pitchFamily="34" charset="-128"/>
              </a:rPr>
              <a:t>salida</a:t>
            </a:r>
            <a:r>
              <a:rPr lang="en-US" sz="3000" dirty="0" smtClean="0">
                <a:ea typeface="ＭＳ Ｐゴシック" pitchFamily="34" charset="-128"/>
              </a:rPr>
              <a:t> de </a:t>
            </a:r>
            <a:r>
              <a:rPr lang="en-US" sz="3000" dirty="0" err="1" smtClean="0">
                <a:ea typeface="ＭＳ Ｐゴシック" pitchFamily="34" charset="-128"/>
              </a:rPr>
              <a:t>desarrollar</a:t>
            </a:r>
            <a:r>
              <a:rPr lang="en-US" sz="3000" dirty="0" smtClean="0">
                <a:ea typeface="ＭＳ Ｐゴシック" pitchFamily="34" charset="-128"/>
              </a:rPr>
              <a:t> el </a:t>
            </a:r>
            <a:r>
              <a:rPr lang="en-US" sz="3000" dirty="0" err="1" smtClean="0">
                <a:ea typeface="ＭＳ Ｐゴシック" pitchFamily="34" charset="-128"/>
              </a:rPr>
              <a:t>equipo</a:t>
            </a:r>
            <a:r>
              <a:rPr lang="en-US" sz="3000" dirty="0" smtClean="0">
                <a:ea typeface="ＭＳ Ｐゴシック" pitchFamily="34" charset="-128"/>
              </a:rPr>
              <a:t> de </a:t>
            </a:r>
            <a:r>
              <a:rPr lang="en-US" sz="3000" dirty="0" err="1" smtClean="0">
                <a:ea typeface="ＭＳ Ｐゴシック" pitchFamily="34" charset="-128"/>
              </a:rPr>
              <a:t>proyecto</a:t>
            </a:r>
            <a:r>
              <a:rPr lang="en-US" sz="3000" dirty="0" smtClean="0">
                <a:ea typeface="ＭＳ Ｐゴシック" pitchFamily="34" charset="-128"/>
              </a:rPr>
              <a:t> </a:t>
            </a:r>
          </a:p>
          <a:p>
            <a:pPr eaLnBrk="1" hangingPunct="1"/>
            <a:r>
              <a:rPr lang="en-US" sz="3000" dirty="0" err="1" smtClean="0">
                <a:ea typeface="ＭＳ Ｐゴシック" pitchFamily="34" charset="-128"/>
              </a:rPr>
              <a:t>Buscan</a:t>
            </a:r>
            <a:r>
              <a:rPr lang="en-US" sz="3000" dirty="0" smtClean="0">
                <a:ea typeface="ＭＳ Ｐゴシック" pitchFamily="34" charset="-128"/>
              </a:rPr>
              <a:t> </a:t>
            </a:r>
            <a:r>
              <a:rPr lang="en-US" sz="3000" dirty="0" err="1" smtClean="0">
                <a:ea typeface="ＭＳ Ｐゴシック" pitchFamily="34" charset="-128"/>
              </a:rPr>
              <a:t>evaluar</a:t>
            </a:r>
            <a:r>
              <a:rPr lang="en-US" sz="3000" dirty="0" smtClean="0">
                <a:ea typeface="ＭＳ Ｐゴシック" pitchFamily="34" charset="-128"/>
              </a:rPr>
              <a:t> y </a:t>
            </a:r>
            <a:r>
              <a:rPr lang="en-US" sz="3000" dirty="0" err="1" smtClean="0">
                <a:ea typeface="ＭＳ Ｐゴシック" pitchFamily="34" charset="-128"/>
              </a:rPr>
              <a:t>mejorar</a:t>
            </a:r>
            <a:r>
              <a:rPr lang="en-US" sz="3000" dirty="0" smtClean="0">
                <a:ea typeface="ＭＳ Ｐゴシック" pitchFamily="34" charset="-128"/>
              </a:rPr>
              <a:t> la </a:t>
            </a:r>
            <a:r>
              <a:rPr lang="en-US" sz="3000" dirty="0" err="1" smtClean="0">
                <a:ea typeface="ＭＳ Ｐゴシック" pitchFamily="34" charset="-128"/>
              </a:rPr>
              <a:t>efectividad</a:t>
            </a:r>
            <a:r>
              <a:rPr lang="en-US" sz="3000" dirty="0" smtClean="0">
                <a:ea typeface="ＭＳ Ｐゴシック" pitchFamily="34" charset="-128"/>
              </a:rPr>
              <a:t> del </a:t>
            </a:r>
            <a:r>
              <a:rPr lang="en-US" sz="3000" dirty="0" err="1" smtClean="0">
                <a:ea typeface="ＭＳ Ｐゴシック" pitchFamily="34" charset="-128"/>
              </a:rPr>
              <a:t>equipo</a:t>
            </a:r>
            <a:r>
              <a:rPr lang="en-US" sz="3000" dirty="0" smtClean="0">
                <a:ea typeface="ＭＳ Ｐゴシック" pitchFamily="34" charset="-128"/>
              </a:rPr>
              <a:t> </a:t>
            </a:r>
            <a:r>
              <a:rPr lang="en-US" sz="3000" dirty="0" err="1" smtClean="0">
                <a:ea typeface="ＭＳ Ｐゴシック" pitchFamily="34" charset="-128"/>
              </a:rPr>
              <a:t>como</a:t>
            </a:r>
            <a:r>
              <a:rPr lang="en-US" sz="3000" dirty="0" smtClean="0">
                <a:ea typeface="ＭＳ Ｐゴシック" pitchFamily="34" charset="-128"/>
              </a:rPr>
              <a:t> un </a:t>
            </a:r>
            <a:r>
              <a:rPr lang="en-US" sz="3000" dirty="0" err="1" smtClean="0">
                <a:ea typeface="ＭＳ Ｐゴシック" pitchFamily="34" charset="-128"/>
              </a:rPr>
              <a:t>todo</a:t>
            </a:r>
            <a:endParaRPr lang="en-US" sz="3000" dirty="0" smtClean="0">
              <a:ea typeface="ＭＳ Ｐゴシック" pitchFamily="34" charset="-128"/>
            </a:endParaRPr>
          </a:p>
          <a:p>
            <a:pPr eaLnBrk="1" hangingPunct="1"/>
            <a:r>
              <a:rPr lang="en-US" sz="3000" dirty="0" smtClean="0">
                <a:ea typeface="ＭＳ Ｐゴシック" pitchFamily="34" charset="-128"/>
              </a:rPr>
              <a:t>Es </a:t>
            </a:r>
            <a:r>
              <a:rPr lang="en-US" sz="3000" dirty="0" err="1" smtClean="0">
                <a:ea typeface="ＭＳ Ｐゴシック" pitchFamily="34" charset="-128"/>
              </a:rPr>
              <a:t>como</a:t>
            </a:r>
            <a:r>
              <a:rPr lang="en-US" sz="3000" dirty="0" smtClean="0">
                <a:ea typeface="ＭＳ Ｐゴシック" pitchFamily="34" charset="-128"/>
              </a:rPr>
              <a:t> </a:t>
            </a:r>
            <a:r>
              <a:rPr lang="en-US" sz="3000" dirty="0" err="1" smtClean="0">
                <a:ea typeface="ＭＳ Ｐゴシック" pitchFamily="34" charset="-128"/>
              </a:rPr>
              <a:t>evaluar</a:t>
            </a:r>
            <a:r>
              <a:rPr lang="en-US" sz="3000" dirty="0" smtClean="0">
                <a:ea typeface="ＭＳ Ｐゴシック" pitchFamily="34" charset="-128"/>
              </a:rPr>
              <a:t> la </a:t>
            </a:r>
            <a:r>
              <a:rPr lang="en-US" sz="3000" dirty="0" err="1" smtClean="0">
                <a:ea typeface="ＭＳ Ｐゴシック" pitchFamily="34" charset="-128"/>
              </a:rPr>
              <a:t>efectividad</a:t>
            </a:r>
            <a:r>
              <a:rPr lang="en-US" sz="3000" dirty="0" smtClean="0">
                <a:ea typeface="ＭＳ Ｐゴシック" pitchFamily="34" charset="-128"/>
              </a:rPr>
              <a:t> del </a:t>
            </a:r>
            <a:r>
              <a:rPr lang="en-US" sz="3000" dirty="0" err="1" smtClean="0">
                <a:ea typeface="ＭＳ Ｐゴシック" pitchFamily="34" charset="-128"/>
              </a:rPr>
              <a:t>equipo</a:t>
            </a:r>
            <a:endParaRPr lang="en-US" dirty="0" smtClean="0">
              <a:ea typeface="ＭＳ Ｐゴシック" pitchFamily="34" charset="-128"/>
            </a:endParaRPr>
          </a:p>
        </p:txBody>
      </p:sp>
      <p:sp>
        <p:nvSpPr>
          <p:cNvPr id="4" name="1 Título"/>
          <p:cNvSpPr txBox="1">
            <a:spLocks/>
          </p:cNvSpPr>
          <p:nvPr/>
        </p:nvSpPr>
        <p:spPr>
          <a:xfrm>
            <a:off x="468313" y="1196975"/>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smtClean="0">
                <a:ln>
                  <a:noFill/>
                </a:ln>
                <a:solidFill>
                  <a:schemeClr val="tx1"/>
                </a:solidFill>
                <a:effectLst/>
                <a:uLnTx/>
                <a:uFillTx/>
                <a:latin typeface="+mj-lt"/>
                <a:ea typeface="ＭＳ Ｐゴシック" pitchFamily="34" charset="-128"/>
                <a:cs typeface="ＭＳ Ｐゴシック" charset="0"/>
              </a:rPr>
              <a:t>Desarrollar el equipo del proyecto</a:t>
            </a:r>
            <a:endParaRPr kumimoji="0" lang="es-CR" sz="40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4294967295"/>
          </p:nvPr>
        </p:nvSpPr>
        <p:spPr>
          <a:xfrm>
            <a:off x="457200" y="2132856"/>
            <a:ext cx="8229600" cy="4175869"/>
          </a:xfrm>
        </p:spPr>
        <p:txBody>
          <a:bodyPr/>
          <a:lstStyle/>
          <a:p>
            <a:pPr eaLnBrk="1" hangingPunct="1"/>
            <a:r>
              <a:rPr lang="es-CR" sz="2800" dirty="0" smtClean="0">
                <a:ea typeface="ＭＳ Ｐゴシック" pitchFamily="34" charset="-128"/>
              </a:rPr>
              <a:t>Salidas:</a:t>
            </a:r>
          </a:p>
          <a:p>
            <a:pPr lvl="1" eaLnBrk="1" hangingPunct="1"/>
            <a:r>
              <a:rPr lang="es-CR" dirty="0" smtClean="0">
                <a:ea typeface="ＭＳ Ｐゴシック" pitchFamily="34" charset="-128"/>
              </a:rPr>
              <a:t>Evaluación</a:t>
            </a:r>
            <a:r>
              <a:rPr lang="es-CR" dirty="0" smtClean="0">
                <a:ea typeface="ＭＳ Ｐゴシック" pitchFamily="34" charset="-128"/>
              </a:rPr>
              <a:t> del desempeño del equipo</a:t>
            </a:r>
          </a:p>
          <a:p>
            <a:pPr lvl="2"/>
            <a:r>
              <a:rPr lang="es-CR" dirty="0" smtClean="0"/>
              <a:t>Se </a:t>
            </a:r>
            <a:r>
              <a:rPr lang="es-CR" dirty="0" smtClean="0"/>
              <a:t>elaboran informes con las competencias adquiridas por los trabajadores y la efectividad del trabajo en </a:t>
            </a:r>
            <a:r>
              <a:rPr lang="es-CR" dirty="0" smtClean="0"/>
              <a:t>equipo. </a:t>
            </a:r>
          </a:p>
          <a:p>
            <a:r>
              <a:rPr lang="en-US" sz="2800" dirty="0" err="1" smtClean="0">
                <a:ea typeface="ＭＳ Ｐゴシック" pitchFamily="34" charset="-128"/>
              </a:rPr>
              <a:t>Evaluaciones</a:t>
            </a:r>
            <a:r>
              <a:rPr lang="en-US" sz="2800" dirty="0" smtClean="0">
                <a:ea typeface="ＭＳ Ｐゴシック" pitchFamily="34" charset="-128"/>
              </a:rPr>
              <a:t> del </a:t>
            </a:r>
            <a:r>
              <a:rPr lang="en-US" sz="2800" dirty="0" err="1" smtClean="0">
                <a:ea typeface="ＭＳ Ｐゴシック" pitchFamily="34" charset="-128"/>
              </a:rPr>
              <a:t>Desempeño</a:t>
            </a:r>
            <a:r>
              <a:rPr lang="en-US" sz="2800" dirty="0" smtClean="0">
                <a:ea typeface="ＭＳ Ｐゴシック" pitchFamily="34" charset="-128"/>
              </a:rPr>
              <a:t> del </a:t>
            </a:r>
            <a:r>
              <a:rPr lang="en-US" sz="2800" dirty="0" err="1" smtClean="0">
                <a:ea typeface="ＭＳ Ｐゴシック" pitchFamily="34" charset="-128"/>
              </a:rPr>
              <a:t>Proyecto</a:t>
            </a:r>
            <a:endParaRPr lang="en-US" sz="2800" dirty="0" smtClean="0">
              <a:ea typeface="ＭＳ Ｐゴシック" pitchFamily="34" charset="-128"/>
            </a:endParaRPr>
          </a:p>
          <a:p>
            <a:pPr lvl="1" eaLnBrk="1" hangingPunct="1"/>
            <a:r>
              <a:rPr lang="es-CR" sz="2000" dirty="0" smtClean="0">
                <a:ea typeface="ＭＳ Ｐゴシック" pitchFamily="34" charset="-128"/>
              </a:rPr>
              <a:t>Es una evaluación del desempeño de los colaboradores por aquellos que los supervisan </a:t>
            </a:r>
          </a:p>
          <a:p>
            <a:pPr lvl="1" eaLnBrk="1" hangingPunct="1"/>
            <a:r>
              <a:rPr lang="es-CR" sz="2000" dirty="0" smtClean="0">
                <a:ea typeface="ＭＳ Ｐゴシック" pitchFamily="34" charset="-128"/>
              </a:rPr>
              <a:t>Es distinto de la evaluación del desempeño del equipo en el cual el enfoque es en el desempeño del equipo, no de los </a:t>
            </a:r>
            <a:r>
              <a:rPr lang="es-CR" sz="2000" dirty="0" smtClean="0">
                <a:ea typeface="ＭＳ Ｐゴシック" pitchFamily="34" charset="-128"/>
              </a:rPr>
              <a:t>individuos</a:t>
            </a:r>
          </a:p>
        </p:txBody>
      </p:sp>
      <p:sp>
        <p:nvSpPr>
          <p:cNvPr id="4" name="1 Título"/>
          <p:cNvSpPr txBox="1">
            <a:spLocks/>
          </p:cNvSpPr>
          <p:nvPr/>
        </p:nvSpPr>
        <p:spPr>
          <a:xfrm>
            <a:off x="468313" y="1196975"/>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smtClean="0">
                <a:ln>
                  <a:noFill/>
                </a:ln>
                <a:solidFill>
                  <a:schemeClr val="tx1"/>
                </a:solidFill>
                <a:effectLst/>
                <a:uLnTx/>
                <a:uFillTx/>
                <a:latin typeface="+mj-lt"/>
                <a:ea typeface="ＭＳ Ｐゴシック" pitchFamily="34" charset="-128"/>
                <a:cs typeface="ＭＳ Ｐゴシック" charset="0"/>
              </a:rPr>
              <a:t>Desarrollar el equipo del proyecto</a:t>
            </a:r>
            <a:endParaRPr kumimoji="0" lang="es-CR" sz="40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idx="4294967295"/>
          </p:nvPr>
        </p:nvSpPr>
        <p:spPr>
          <a:xfrm>
            <a:off x="468313" y="1125538"/>
            <a:ext cx="6562725" cy="1143000"/>
          </a:xfrm>
        </p:spPr>
        <p:txBody>
          <a:bodyPr/>
          <a:lstStyle/>
          <a:p>
            <a:pPr eaLnBrk="1" hangingPunct="1"/>
            <a:r>
              <a:rPr lang="en-US" smtClean="0">
                <a:ea typeface="ＭＳ Ｐゴシック" pitchFamily="34" charset="-128"/>
              </a:rPr>
              <a:t>Estilos de Dirección y de Liderazgo</a:t>
            </a:r>
          </a:p>
        </p:txBody>
      </p:sp>
      <p:sp>
        <p:nvSpPr>
          <p:cNvPr id="61443" name="Content Placeholder 2"/>
          <p:cNvSpPr>
            <a:spLocks noGrp="1"/>
          </p:cNvSpPr>
          <p:nvPr>
            <p:ph idx="4294967295"/>
          </p:nvPr>
        </p:nvSpPr>
        <p:spPr/>
        <p:txBody>
          <a:bodyPr/>
          <a:lstStyle/>
          <a:p>
            <a:pPr lvl="1" eaLnBrk="1" hangingPunct="1">
              <a:lnSpc>
                <a:spcPct val="90000"/>
              </a:lnSpc>
            </a:pPr>
            <a:r>
              <a:rPr lang="en-US" smtClean="0">
                <a:ea typeface="ＭＳ Ｐゴシック" pitchFamily="34" charset="-128"/>
              </a:rPr>
              <a:t>Dirigente: indicar a los demás qué hacer</a:t>
            </a:r>
          </a:p>
          <a:p>
            <a:pPr lvl="1" eaLnBrk="1" hangingPunct="1">
              <a:lnSpc>
                <a:spcPct val="90000"/>
              </a:lnSpc>
            </a:pPr>
            <a:r>
              <a:rPr lang="en-US" smtClean="0">
                <a:ea typeface="ＭＳ Ｐゴシック" pitchFamily="34" charset="-128"/>
              </a:rPr>
              <a:t>Facilitador: facilita coordinando los aportes de otros</a:t>
            </a:r>
          </a:p>
          <a:p>
            <a:pPr lvl="1" eaLnBrk="1" hangingPunct="1">
              <a:lnSpc>
                <a:spcPct val="90000"/>
              </a:lnSpc>
            </a:pPr>
            <a:r>
              <a:rPr lang="en-US" smtClean="0">
                <a:ea typeface="ＭＳ Ｐゴシック" pitchFamily="34" charset="-128"/>
              </a:rPr>
              <a:t>Asesor: ayuda a otros a cumplir sus metas</a:t>
            </a:r>
          </a:p>
          <a:p>
            <a:pPr lvl="1" eaLnBrk="1" hangingPunct="1">
              <a:lnSpc>
                <a:spcPct val="90000"/>
              </a:lnSpc>
            </a:pPr>
            <a:r>
              <a:rPr lang="en-US" smtClean="0">
                <a:ea typeface="ＭＳ Ｐゴシック" pitchFamily="34" charset="-128"/>
              </a:rPr>
              <a:t>De apoyo: brinda apoyo a lo largo del camino</a:t>
            </a:r>
          </a:p>
          <a:p>
            <a:pPr lvl="1" eaLnBrk="1" hangingPunct="1">
              <a:lnSpc>
                <a:spcPct val="90000"/>
              </a:lnSpc>
            </a:pPr>
            <a:r>
              <a:rPr lang="en-US" smtClean="0">
                <a:ea typeface="ＭＳ Ｐゴシック" pitchFamily="34" charset="-128"/>
              </a:rPr>
              <a:t>Autocrático: forma descendente donde el director tiene el poder de hacer lo que quiera </a:t>
            </a:r>
          </a:p>
          <a:p>
            <a:pPr lvl="1" eaLnBrk="1" hangingPunct="1">
              <a:lnSpc>
                <a:spcPct val="90000"/>
              </a:lnSpc>
            </a:pPr>
            <a:r>
              <a:rPr lang="en-US" smtClean="0">
                <a:ea typeface="ＭＳ Ｐゴシック" pitchFamily="34" charset="-128"/>
              </a:rPr>
              <a:t>Consultivo: obtiene las opiniones de los otros y actua como servidor del equipo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4294967295"/>
          </p:nvPr>
        </p:nvSpPr>
        <p:spPr/>
        <p:txBody>
          <a:bodyPr/>
          <a:lstStyle/>
          <a:p>
            <a:pPr lvl="1" eaLnBrk="1" hangingPunct="1">
              <a:lnSpc>
                <a:spcPct val="90000"/>
              </a:lnSpc>
            </a:pPr>
            <a:r>
              <a:rPr lang="en-US" sz="2600" smtClean="0">
                <a:ea typeface="ＭＳ Ｐゴシック" pitchFamily="34" charset="-128"/>
              </a:rPr>
              <a:t>Consultivo-Autocrático: obtiene los aportes de otros pero retiene la autoridad de toma de decisiones </a:t>
            </a:r>
          </a:p>
          <a:p>
            <a:pPr lvl="1" eaLnBrk="1" hangingPunct="1">
              <a:lnSpc>
                <a:spcPct val="90000"/>
              </a:lnSpc>
            </a:pPr>
            <a:r>
              <a:rPr lang="en-US" sz="2600" smtClean="0">
                <a:ea typeface="ＭＳ Ｐゴシック" pitchFamily="34" charset="-128"/>
              </a:rPr>
              <a:t>Consenso: involucra la toma de decisiones con base en un acuerdo grupal</a:t>
            </a:r>
          </a:p>
          <a:p>
            <a:pPr lvl="1" eaLnBrk="1" hangingPunct="1">
              <a:lnSpc>
                <a:spcPct val="90000"/>
              </a:lnSpc>
            </a:pPr>
            <a:r>
              <a:rPr lang="en-US" sz="2600" smtClean="0">
                <a:ea typeface="ＭＳ Ｐゴシック" pitchFamily="34" charset="-128"/>
              </a:rPr>
              <a:t>Delegador: establece objetivos y posteriormente le da al equipo la autoridad suficiente para completar el trabajo</a:t>
            </a:r>
          </a:p>
          <a:p>
            <a:pPr lvl="1" eaLnBrk="1" hangingPunct="1">
              <a:lnSpc>
                <a:spcPct val="90000"/>
              </a:lnSpc>
            </a:pPr>
            <a:r>
              <a:rPr lang="en-US" sz="2600" smtClean="0">
                <a:ea typeface="ＭＳ Ｐゴシック" pitchFamily="34" charset="-128"/>
              </a:rPr>
              <a:t>Burocrático: sigue los procedimientos al pie de la letra</a:t>
            </a:r>
          </a:p>
          <a:p>
            <a:pPr lvl="1" eaLnBrk="1" hangingPunct="1">
              <a:lnSpc>
                <a:spcPct val="90000"/>
              </a:lnSpc>
            </a:pPr>
            <a:r>
              <a:rPr lang="en-US" sz="2600" smtClean="0">
                <a:ea typeface="ＭＳ Ｐゴシック" pitchFamily="34" charset="-128"/>
              </a:rPr>
              <a:t>Carismático: energizan y motivan al equipo para que lleve a cabo el trabajo</a:t>
            </a:r>
          </a:p>
        </p:txBody>
      </p:sp>
      <p:sp>
        <p:nvSpPr>
          <p:cNvPr id="62468" name="Title 1"/>
          <p:cNvSpPr txBox="1">
            <a:spLocks/>
          </p:cNvSpPr>
          <p:nvPr/>
        </p:nvSpPr>
        <p:spPr bwMode="auto">
          <a:xfrm>
            <a:off x="468313" y="1125538"/>
            <a:ext cx="6562725" cy="1143000"/>
          </a:xfrm>
          <a:prstGeom prst="rect">
            <a:avLst/>
          </a:prstGeom>
          <a:noFill/>
          <a:ln w="9525">
            <a:noFill/>
            <a:miter lim="800000"/>
            <a:headEnd/>
            <a:tailEnd/>
          </a:ln>
        </p:spPr>
        <p:txBody>
          <a:bodyPr anchor="ctr"/>
          <a:lstStyle/>
          <a:p>
            <a:pPr algn="ctr"/>
            <a:r>
              <a:rPr lang="en-US" sz="4000">
                <a:latin typeface="Calibri" pitchFamily="34" charset="0"/>
              </a:rPr>
              <a:t>Estilos de Dirección y de Liderazgo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4294967295"/>
          </p:nvPr>
        </p:nvSpPr>
        <p:spPr/>
        <p:txBody>
          <a:bodyPr/>
          <a:lstStyle/>
          <a:p>
            <a:pPr lvl="1" eaLnBrk="1" hangingPunct="1"/>
            <a:r>
              <a:rPr lang="es-CR" sz="2600" smtClean="0">
                <a:ea typeface="ＭＳ Ｐゴシック" pitchFamily="34" charset="-128"/>
              </a:rPr>
              <a:t>Democratico</a:t>
            </a:r>
            <a:r>
              <a:rPr lang="es-CR" sz="2600" smtClean="0">
                <a:ea typeface="ＭＳ Ｐゴシック" pitchFamily="34" charset="-128"/>
              </a:rPr>
              <a:t> o </a:t>
            </a:r>
            <a:r>
              <a:rPr lang="es-CR" sz="2600" smtClean="0">
                <a:ea typeface="ＭＳ Ｐゴシック" pitchFamily="34" charset="-128"/>
              </a:rPr>
              <a:t>participativo</a:t>
            </a:r>
            <a:r>
              <a:rPr lang="es-CR" sz="2600" smtClean="0">
                <a:ea typeface="ＭＳ Ｐゴシック" pitchFamily="34" charset="-128"/>
              </a:rPr>
              <a:t>: motiva la participación del equipo en el proceso de toma de </a:t>
            </a:r>
            <a:r>
              <a:rPr lang="es-CR" sz="2600" smtClean="0">
                <a:ea typeface="ＭＳ Ｐゴシック" pitchFamily="34" charset="-128"/>
              </a:rPr>
              <a:t>decisiones</a:t>
            </a:r>
            <a:endParaRPr lang="es-CR" sz="2600" smtClean="0">
              <a:ea typeface="ＭＳ Ｐゴシック" pitchFamily="34" charset="-128"/>
            </a:endParaRPr>
          </a:p>
          <a:p>
            <a:pPr lvl="1" eaLnBrk="1" hangingPunct="1"/>
            <a:r>
              <a:rPr lang="es-CR" sz="2600" smtClean="0">
                <a:ea typeface="ＭＳ Ｐゴシック" pitchFamily="34" charset="-128"/>
              </a:rPr>
              <a:t>Laissez-faire</a:t>
            </a:r>
            <a:r>
              <a:rPr lang="es-CR" sz="2600" smtClean="0">
                <a:ea typeface="ＭＳ Ｐゴシック" pitchFamily="34" charset="-128"/>
              </a:rPr>
              <a:t>: dejar hacer o </a:t>
            </a:r>
            <a:r>
              <a:rPr lang="es-CR" sz="2600" smtClean="0">
                <a:ea typeface="ＭＳ Ｐゴシック" pitchFamily="34" charset="-128"/>
              </a:rPr>
              <a:t>actuar</a:t>
            </a:r>
            <a:endParaRPr lang="es-CR" sz="2600" smtClean="0">
              <a:ea typeface="ＭＳ Ｐゴシック" pitchFamily="34" charset="-128"/>
            </a:endParaRPr>
          </a:p>
          <a:p>
            <a:pPr lvl="1" eaLnBrk="1" hangingPunct="1"/>
            <a:r>
              <a:rPr lang="es-CR" sz="2600" smtClean="0">
                <a:ea typeface="ＭＳ Ｐゴシック" pitchFamily="34" charset="-128"/>
              </a:rPr>
              <a:t>Analítico</a:t>
            </a:r>
            <a:r>
              <a:rPr lang="es-CR" sz="2600" smtClean="0">
                <a:ea typeface="ＭＳ Ｐゴシック" pitchFamily="34" charset="-128"/>
              </a:rPr>
              <a:t>: depende de los conocimientos técnicos y habilidades del </a:t>
            </a:r>
            <a:r>
              <a:rPr lang="es-CR" sz="2600" smtClean="0">
                <a:ea typeface="ＭＳ Ｐゴシック" pitchFamily="34" charset="-128"/>
              </a:rPr>
              <a:t>director</a:t>
            </a:r>
            <a:endParaRPr lang="es-CR" sz="2600" smtClean="0">
              <a:ea typeface="ＭＳ Ｐゴシック" pitchFamily="34" charset="-128"/>
            </a:endParaRPr>
          </a:p>
          <a:p>
            <a:pPr lvl="1" eaLnBrk="1" hangingPunct="1"/>
            <a:r>
              <a:rPr lang="es-CR" sz="2600" smtClean="0">
                <a:ea typeface="ＭＳ Ｐゴシック" pitchFamily="34" charset="-128"/>
              </a:rPr>
              <a:t>Conductor</a:t>
            </a:r>
            <a:r>
              <a:rPr lang="es-CR" sz="2600" smtClean="0">
                <a:ea typeface="ＭＳ Ｐゴシック" pitchFamily="34" charset="-128"/>
              </a:rPr>
              <a:t>: da constantemente </a:t>
            </a:r>
            <a:r>
              <a:rPr lang="es-CR" sz="2600" smtClean="0">
                <a:ea typeface="ＭＳ Ｐゴシック" pitchFamily="34" charset="-128"/>
              </a:rPr>
              <a:t>instrucciones</a:t>
            </a:r>
            <a:endParaRPr lang="es-CR" sz="2600" smtClean="0">
              <a:ea typeface="ＭＳ Ｐゴシック" pitchFamily="34" charset="-128"/>
            </a:endParaRPr>
          </a:p>
          <a:p>
            <a:pPr lvl="1" eaLnBrk="1" hangingPunct="1"/>
            <a:r>
              <a:rPr lang="es-CR" sz="2600" smtClean="0">
                <a:ea typeface="ＭＳ Ｐゴシック" pitchFamily="34" charset="-128"/>
              </a:rPr>
              <a:t>Influyente</a:t>
            </a:r>
            <a:r>
              <a:rPr lang="es-CR" sz="2600" smtClean="0">
                <a:ea typeface="ＭＳ Ｐゴシック" pitchFamily="34" charset="-128"/>
              </a:rPr>
              <a:t>: coloca énfasis en el trabajo en </a:t>
            </a:r>
            <a:r>
              <a:rPr lang="es-CR" sz="2600" smtClean="0">
                <a:ea typeface="ＭＳ Ｐゴシック" pitchFamily="34" charset="-128"/>
              </a:rPr>
              <a:t>equipo</a:t>
            </a:r>
            <a:r>
              <a:rPr lang="es-CR" sz="2600" smtClean="0">
                <a:ea typeface="ＭＳ Ｐゴシック" pitchFamily="34" charset="-128"/>
              </a:rPr>
              <a:t>, la formación de equipo y toma de decisiones en </a:t>
            </a:r>
            <a:r>
              <a:rPr lang="es-CR" sz="2600" smtClean="0">
                <a:ea typeface="ＭＳ Ｐゴシック" pitchFamily="34" charset="-128"/>
              </a:rPr>
              <a:t>equipo</a:t>
            </a:r>
            <a:endParaRPr lang="es-CR" sz="2600" smtClean="0">
              <a:ea typeface="ＭＳ Ｐゴシック" pitchFamily="34" charset="-128"/>
            </a:endParaRPr>
          </a:p>
        </p:txBody>
      </p:sp>
      <p:sp>
        <p:nvSpPr>
          <p:cNvPr id="63492" name="Title 1"/>
          <p:cNvSpPr txBox="1">
            <a:spLocks/>
          </p:cNvSpPr>
          <p:nvPr/>
        </p:nvSpPr>
        <p:spPr bwMode="auto">
          <a:xfrm>
            <a:off x="468313" y="1125538"/>
            <a:ext cx="6562725" cy="1143000"/>
          </a:xfrm>
          <a:prstGeom prst="rect">
            <a:avLst/>
          </a:prstGeom>
          <a:noFill/>
          <a:ln w="9525">
            <a:noFill/>
            <a:miter lim="800000"/>
            <a:headEnd/>
            <a:tailEnd/>
          </a:ln>
        </p:spPr>
        <p:txBody>
          <a:bodyPr anchor="ctr"/>
          <a:lstStyle/>
          <a:p>
            <a:pPr algn="ctr"/>
            <a:r>
              <a:rPr lang="en-US" sz="4000">
                <a:latin typeface="Calibri" pitchFamily="34" charset="0"/>
              </a:rPr>
              <a:t>Estilos de Dirección y de Liderazgo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sz="3600" dirty="0" smtClean="0">
                <a:ea typeface="ＭＳ Ｐゴシック" pitchFamily="34" charset="-128"/>
              </a:rPr>
              <a:t>Planificar la Gestión de  Recursos </a:t>
            </a:r>
            <a:r>
              <a:rPr lang="es-CR" sz="3600" dirty="0" smtClean="0">
                <a:ea typeface="ＭＳ Ｐゴシック" pitchFamily="34" charset="-128"/>
              </a:rPr>
              <a:t>Humano</a:t>
            </a:r>
            <a:endParaRPr lang="es-CR" sz="3600" dirty="0"/>
          </a:p>
        </p:txBody>
      </p:sp>
      <p:sp>
        <p:nvSpPr>
          <p:cNvPr id="3" name="2 Marcador de contenido"/>
          <p:cNvSpPr>
            <a:spLocks noGrp="1"/>
          </p:cNvSpPr>
          <p:nvPr>
            <p:ph idx="1"/>
          </p:nvPr>
        </p:nvSpPr>
        <p:spPr>
          <a:xfrm>
            <a:off x="457200" y="1844824"/>
            <a:ext cx="8229600" cy="4896544"/>
          </a:xfrm>
        </p:spPr>
        <p:txBody>
          <a:bodyPr/>
          <a:lstStyle/>
          <a:p>
            <a:r>
              <a:rPr lang="es-CR" sz="2800" dirty="0" smtClean="0"/>
              <a:t>Definir roles, responsabilidades y habilidades necesarias del equipo.</a:t>
            </a:r>
          </a:p>
          <a:p>
            <a:r>
              <a:rPr lang="es-CR" sz="2800" dirty="0" smtClean="0"/>
              <a:t>Relaciones de comunicación entre miembros. </a:t>
            </a:r>
          </a:p>
          <a:p>
            <a:r>
              <a:rPr lang="es-CR" sz="2000" dirty="0" smtClean="0"/>
              <a:t>¿Cómo y cuándo se incorporará cada persona? </a:t>
            </a:r>
          </a:p>
          <a:p>
            <a:r>
              <a:rPr lang="es-CR" sz="2000" dirty="0" smtClean="0"/>
              <a:t>¿Cuáles son sus capacidades actuales y sus necesidades de formación? </a:t>
            </a:r>
          </a:p>
          <a:p>
            <a:r>
              <a:rPr lang="es-CR" sz="2000" dirty="0" smtClean="0"/>
              <a:t>¿Cuáles serán sus roles y responsabilidades? </a:t>
            </a:r>
          </a:p>
          <a:p>
            <a:r>
              <a:rPr lang="es-CR" sz="2000" dirty="0" smtClean="0"/>
              <a:t>¿Cuáles serán los paquetes de trabajo que asignaremos a cada </a:t>
            </a:r>
            <a:r>
              <a:rPr lang="es-CR" sz="2000" dirty="0" smtClean="0"/>
              <a:t>miembro? </a:t>
            </a:r>
            <a:endParaRPr lang="es-CR" sz="2000" dirty="0" smtClean="0"/>
          </a:p>
          <a:p>
            <a:r>
              <a:rPr lang="es-CR" sz="2000" dirty="0" smtClean="0"/>
              <a:t>¿Cuándo deberá enviar los informes cada persona? </a:t>
            </a:r>
          </a:p>
          <a:p>
            <a:r>
              <a:rPr lang="es-CR" sz="2000" dirty="0" smtClean="0"/>
              <a:t>¿A qué reunión deberá asistir cada uno? </a:t>
            </a:r>
          </a:p>
          <a:p>
            <a:r>
              <a:rPr lang="es-CR" sz="2000" dirty="0" smtClean="0"/>
              <a:t>¿</a:t>
            </a:r>
            <a:r>
              <a:rPr lang="es-CR" sz="2000" u="sng" dirty="0" smtClean="0"/>
              <a:t>Cómo será el plan de recompensas individual y grupal</a:t>
            </a:r>
            <a:r>
              <a:rPr lang="es-CR" sz="2000" dirty="0" smtClean="0"/>
              <a:t>? </a:t>
            </a:r>
          </a:p>
          <a:p>
            <a:r>
              <a:rPr lang="es-CR" sz="2000" dirty="0" smtClean="0"/>
              <a:t>¿Cómo vamos a proteger al personal de las contingencias externas? </a:t>
            </a:r>
          </a:p>
          <a:p>
            <a:r>
              <a:rPr lang="es-CR" sz="2000" dirty="0" smtClean="0"/>
              <a:t>¿</a:t>
            </a:r>
            <a:r>
              <a:rPr lang="es-CR" sz="2000" u="sng" dirty="0" smtClean="0"/>
              <a:t>Cómo y cuándo desafectaremos a las personas</a:t>
            </a:r>
            <a:r>
              <a:rPr lang="es-CR" sz="2000" dirty="0" smtClean="0"/>
              <a:t>?</a:t>
            </a:r>
            <a:endParaRPr lang="es-CR"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468313" y="981075"/>
            <a:ext cx="6562725" cy="1143000"/>
          </a:xfrm>
        </p:spPr>
        <p:txBody>
          <a:bodyPr/>
          <a:lstStyle/>
          <a:p>
            <a:pPr eaLnBrk="1" hangingPunct="1"/>
            <a:r>
              <a:rPr lang="en-US" smtClean="0">
                <a:ea typeface="ＭＳ Ｐゴシック" pitchFamily="34" charset="-128"/>
              </a:rPr>
              <a:t>Teoría de la Motivación</a:t>
            </a:r>
          </a:p>
        </p:txBody>
      </p:sp>
      <p:sp>
        <p:nvSpPr>
          <p:cNvPr id="50179" name="Content Placeholder 2"/>
          <p:cNvSpPr>
            <a:spLocks noGrp="1"/>
          </p:cNvSpPr>
          <p:nvPr>
            <p:ph idx="4294967295"/>
          </p:nvPr>
        </p:nvSpPr>
        <p:spPr/>
        <p:txBody>
          <a:bodyPr/>
          <a:lstStyle/>
          <a:p>
            <a:pPr eaLnBrk="1" hangingPunct="1"/>
            <a:r>
              <a:rPr lang="en-US" smtClean="0">
                <a:ea typeface="ＭＳ Ｐゴシック" pitchFamily="34" charset="-128"/>
              </a:rPr>
              <a:t>Son teorías que establecen que motiva a las personas</a:t>
            </a:r>
          </a:p>
          <a:p>
            <a:pPr eaLnBrk="1" hangingPunct="1"/>
            <a:r>
              <a:rPr lang="en-US" smtClean="0">
                <a:ea typeface="ＭＳ Ｐゴシック" pitchFamily="34" charset="-128"/>
              </a:rPr>
              <a:t>Tratan de explicar que es lo que realmente quiere la gente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idx="4294967295"/>
          </p:nvPr>
        </p:nvSpPr>
        <p:spPr>
          <a:xfrm>
            <a:off x="539750" y="981075"/>
            <a:ext cx="6562725" cy="1143000"/>
          </a:xfrm>
        </p:spPr>
        <p:txBody>
          <a:bodyPr/>
          <a:lstStyle/>
          <a:p>
            <a:pPr eaLnBrk="1" hangingPunct="1"/>
            <a:r>
              <a:rPr lang="en-US" smtClean="0">
                <a:ea typeface="ＭＳ Ｐゴシック" pitchFamily="34" charset="-128"/>
              </a:rPr>
              <a:t>X y Y de McGregor</a:t>
            </a:r>
          </a:p>
        </p:txBody>
      </p:sp>
      <p:sp>
        <p:nvSpPr>
          <p:cNvPr id="51203" name="Content Placeholder 2"/>
          <p:cNvSpPr>
            <a:spLocks noGrp="1"/>
          </p:cNvSpPr>
          <p:nvPr>
            <p:ph idx="4294967295"/>
          </p:nvPr>
        </p:nvSpPr>
        <p:spPr/>
        <p:txBody>
          <a:bodyPr/>
          <a:lstStyle/>
          <a:p>
            <a:pPr eaLnBrk="1" hangingPunct="1"/>
            <a:r>
              <a:rPr lang="en-US" sz="2400" smtClean="0">
                <a:ea typeface="ＭＳ Ｐゴシック" pitchFamily="34" charset="-128"/>
              </a:rPr>
              <a:t>Subdivide a los trabajadores en dos grupos desde el punto de vista de la dirección:</a:t>
            </a:r>
          </a:p>
          <a:p>
            <a:pPr lvl="1" eaLnBrk="1" hangingPunct="1"/>
            <a:r>
              <a:rPr lang="en-US" sz="2400" smtClean="0">
                <a:ea typeface="ＭＳ Ｐゴシック" pitchFamily="34" charset="-128"/>
              </a:rPr>
              <a:t>X: las personas deben ser supervisadas todo el tiempo. Creen que los empleados son incapaces, huyen de la responsabilidad y evitan el trabajo en la medida de lo posible</a:t>
            </a:r>
          </a:p>
          <a:p>
            <a:pPr lvl="1" eaLnBrk="1" hangingPunct="1"/>
            <a:r>
              <a:rPr lang="en-US" sz="2400" smtClean="0">
                <a:ea typeface="ＭＳ Ｐゴシック" pitchFamily="34" charset="-128"/>
              </a:rPr>
              <a:t>Y: las personas están dispuestas a trabajar sin supervisión y que desean lograr cosas. Creen que los colaboradores pueden dirigir sus propios esfuerzos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idx="4294967295"/>
          </p:nvPr>
        </p:nvSpPr>
        <p:spPr>
          <a:xfrm>
            <a:off x="468313" y="1052513"/>
            <a:ext cx="6562725" cy="1143000"/>
          </a:xfrm>
        </p:spPr>
        <p:txBody>
          <a:bodyPr/>
          <a:lstStyle/>
          <a:p>
            <a:pPr eaLnBrk="1" hangingPunct="1"/>
            <a:r>
              <a:rPr lang="en-US" smtClean="0">
                <a:ea typeface="ＭＳ Ｐゴシック" pitchFamily="34" charset="-128"/>
              </a:rPr>
              <a:t>Teoría de las Expectativas</a:t>
            </a:r>
          </a:p>
        </p:txBody>
      </p:sp>
      <p:sp>
        <p:nvSpPr>
          <p:cNvPr id="52227" name="Content Placeholder 2"/>
          <p:cNvSpPr>
            <a:spLocks noGrp="1"/>
          </p:cNvSpPr>
          <p:nvPr>
            <p:ph idx="4294967295"/>
          </p:nvPr>
        </p:nvSpPr>
        <p:spPr/>
        <p:txBody>
          <a:bodyPr/>
          <a:lstStyle/>
          <a:p>
            <a:pPr eaLnBrk="1" hangingPunct="1"/>
            <a:r>
              <a:rPr lang="en-US" smtClean="0">
                <a:ea typeface="ＭＳ Ｐゴシック" pitchFamily="34" charset="-128"/>
              </a:rPr>
              <a:t>Mantener a los colaboradores productivos siempre y cuando obtengan recompensas que cumplan con sus expectativas</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idx="4294967295"/>
          </p:nvPr>
        </p:nvSpPr>
        <p:spPr>
          <a:xfrm>
            <a:off x="468313" y="981075"/>
            <a:ext cx="6562725" cy="1143000"/>
          </a:xfrm>
        </p:spPr>
        <p:txBody>
          <a:bodyPr/>
          <a:lstStyle/>
          <a:p>
            <a:pPr eaLnBrk="1" hangingPunct="1"/>
            <a:r>
              <a:rPr lang="en-US" smtClean="0">
                <a:ea typeface="ＭＳ Ｐゴシック" pitchFamily="34" charset="-128"/>
              </a:rPr>
              <a:t>Jerarquía de las necesidades de Maslow</a:t>
            </a:r>
          </a:p>
        </p:txBody>
      </p:sp>
      <p:sp>
        <p:nvSpPr>
          <p:cNvPr id="53251" name="Content Placeholder 2"/>
          <p:cNvSpPr>
            <a:spLocks noGrp="1"/>
          </p:cNvSpPr>
          <p:nvPr>
            <p:ph idx="4294967295"/>
          </p:nvPr>
        </p:nvSpPr>
        <p:spPr/>
        <p:txBody>
          <a:bodyPr/>
          <a:lstStyle/>
          <a:p>
            <a:pPr eaLnBrk="1" hangingPunct="1">
              <a:lnSpc>
                <a:spcPct val="90000"/>
              </a:lnSpc>
            </a:pPr>
            <a:r>
              <a:rPr lang="en-US" sz="2700" smtClean="0">
                <a:ea typeface="ＭＳ Ｐゴシック" pitchFamily="34" charset="-128"/>
              </a:rPr>
              <a:t>Creó una pirámide para mostrar cómo se motiva a las personas y dijo que uno no puede ascender al siguiente nivel hasta que los niveles previos no hayan sido cumplidos </a:t>
            </a:r>
          </a:p>
          <a:p>
            <a:pPr lvl="1" eaLnBrk="1" hangingPunct="1">
              <a:lnSpc>
                <a:spcPct val="90000"/>
              </a:lnSpc>
            </a:pPr>
            <a:r>
              <a:rPr lang="en-US" sz="2400" smtClean="0">
                <a:ea typeface="ＭＳ Ｐゴシック" pitchFamily="34" charset="-128"/>
              </a:rPr>
              <a:t>Auto actualización: auto realización, crecimiento, aprendizaje</a:t>
            </a:r>
          </a:p>
          <a:p>
            <a:pPr lvl="1" eaLnBrk="1" hangingPunct="1">
              <a:lnSpc>
                <a:spcPct val="90000"/>
              </a:lnSpc>
            </a:pPr>
            <a:r>
              <a:rPr lang="en-US" sz="2400" smtClean="0">
                <a:ea typeface="ＭＳ Ｐゴシック" pitchFamily="34" charset="-128"/>
              </a:rPr>
              <a:t>Estima: logros, respeto, atención y aprecio</a:t>
            </a:r>
          </a:p>
          <a:p>
            <a:pPr lvl="1" eaLnBrk="1" hangingPunct="1">
              <a:lnSpc>
                <a:spcPct val="90000"/>
              </a:lnSpc>
            </a:pPr>
            <a:r>
              <a:rPr lang="en-US" sz="2400" smtClean="0">
                <a:ea typeface="ＭＳ Ｐゴシック" pitchFamily="34" charset="-128"/>
              </a:rPr>
              <a:t>Social. Amor, afecto, aprobación y asociación</a:t>
            </a:r>
          </a:p>
          <a:p>
            <a:pPr lvl="1" eaLnBrk="1" hangingPunct="1">
              <a:lnSpc>
                <a:spcPct val="90000"/>
              </a:lnSpc>
            </a:pPr>
            <a:r>
              <a:rPr lang="en-US" sz="2400" smtClean="0">
                <a:ea typeface="ＭＳ Ｐゴシック" pitchFamily="34" charset="-128"/>
              </a:rPr>
              <a:t>Seguridad: seguridad, estabilidad y estar libre de daños</a:t>
            </a:r>
          </a:p>
          <a:p>
            <a:pPr lvl="1" eaLnBrk="1" hangingPunct="1">
              <a:lnSpc>
                <a:spcPct val="90000"/>
              </a:lnSpc>
            </a:pPr>
            <a:r>
              <a:rPr lang="en-US" sz="2400" smtClean="0">
                <a:ea typeface="ＭＳ Ｐゴシック" pitchFamily="34" charset="-128"/>
              </a:rPr>
              <a:t>Fisiológico: necesidad de aire, agua, comida, casa y vestido</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468313" y="1125538"/>
            <a:ext cx="6562725" cy="1143000"/>
          </a:xfrm>
        </p:spPr>
        <p:txBody>
          <a:bodyPr/>
          <a:lstStyle/>
          <a:p>
            <a:pPr eaLnBrk="1" hangingPunct="1"/>
            <a:r>
              <a:rPr lang="en-US" smtClean="0">
                <a:ea typeface="ＭＳ Ｐゴシック" pitchFamily="34" charset="-128"/>
              </a:rPr>
              <a:t>Teoría de las necesidades de McClelland</a:t>
            </a:r>
          </a:p>
        </p:txBody>
      </p:sp>
      <p:sp>
        <p:nvSpPr>
          <p:cNvPr id="54275" name="Content Placeholder 2"/>
          <p:cNvSpPr>
            <a:spLocks noGrp="1"/>
          </p:cNvSpPr>
          <p:nvPr>
            <p:ph idx="4294967295"/>
          </p:nvPr>
        </p:nvSpPr>
        <p:spPr/>
        <p:txBody>
          <a:bodyPr/>
          <a:lstStyle/>
          <a:p>
            <a:pPr marL="342900" lvl="1" indent="-342900" eaLnBrk="1" hangingPunct="1">
              <a:lnSpc>
                <a:spcPct val="90000"/>
              </a:lnSpc>
              <a:buFont typeface="Arial" charset="0"/>
              <a:buChar char="•"/>
            </a:pPr>
            <a:r>
              <a:rPr lang="en-US" sz="3000" smtClean="0">
                <a:ea typeface="ＭＳ Ｐゴシック" pitchFamily="34" charset="-128"/>
              </a:rPr>
              <a:t>Esta teoría establece que la gente es más motivada por una de las necesidades listadas abajo</a:t>
            </a:r>
          </a:p>
          <a:p>
            <a:pPr marL="342900" lvl="1" indent="-342900" eaLnBrk="1" hangingPunct="1">
              <a:lnSpc>
                <a:spcPct val="90000"/>
              </a:lnSpc>
            </a:pPr>
            <a:r>
              <a:rPr lang="en-US" sz="2600" smtClean="0">
                <a:ea typeface="ＭＳ Ｐゴシック" pitchFamily="34" charset="-128"/>
              </a:rPr>
              <a:t>Necesidad de logro </a:t>
            </a:r>
          </a:p>
          <a:p>
            <a:pPr marL="342900" lvl="1" indent="-342900" eaLnBrk="1" hangingPunct="1">
              <a:lnSpc>
                <a:spcPct val="90000"/>
              </a:lnSpc>
            </a:pPr>
            <a:r>
              <a:rPr lang="en-US" sz="2600" smtClean="0">
                <a:ea typeface="ＭＳ Ｐゴシック" pitchFamily="34" charset="-128"/>
              </a:rPr>
              <a:t>Necesidad de afiliación</a:t>
            </a:r>
          </a:p>
          <a:p>
            <a:pPr marL="342900" lvl="1" indent="-342900" eaLnBrk="1" hangingPunct="1">
              <a:lnSpc>
                <a:spcPct val="90000"/>
              </a:lnSpc>
            </a:pPr>
            <a:r>
              <a:rPr lang="en-US" sz="2600" smtClean="0">
                <a:ea typeface="ＭＳ Ｐゴシック" pitchFamily="34" charset="-128"/>
              </a:rPr>
              <a:t>Necesidad de poder</a:t>
            </a:r>
          </a:p>
          <a:p>
            <a:pPr eaLnBrk="1" hangingPunct="1">
              <a:lnSpc>
                <a:spcPct val="90000"/>
              </a:lnSpc>
            </a:pPr>
            <a:r>
              <a:rPr lang="en-US" sz="3000" smtClean="0">
                <a:ea typeface="ＭＳ Ｐゴシック" pitchFamily="34" charset="-128"/>
              </a:rPr>
              <a:t>Una persona que caiga en una categoría sería gestionada de forma distinta de una cayendo en otra categoría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a:xfrm>
            <a:off x="468313" y="1052513"/>
            <a:ext cx="6562725" cy="1143000"/>
          </a:xfrm>
        </p:spPr>
        <p:txBody>
          <a:bodyPr/>
          <a:lstStyle/>
          <a:p>
            <a:pPr eaLnBrk="1" hangingPunct="1"/>
            <a:r>
              <a:rPr lang="en-US" smtClean="0">
                <a:ea typeface="ＭＳ Ｐゴシック" pitchFamily="34" charset="-128"/>
              </a:rPr>
              <a:t>Teoría de Herzberg</a:t>
            </a:r>
          </a:p>
        </p:txBody>
      </p:sp>
      <p:sp>
        <p:nvSpPr>
          <p:cNvPr id="55299" name="Content Placeholder 2"/>
          <p:cNvSpPr>
            <a:spLocks noGrp="1"/>
          </p:cNvSpPr>
          <p:nvPr>
            <p:ph idx="4294967295"/>
          </p:nvPr>
        </p:nvSpPr>
        <p:spPr/>
        <p:txBody>
          <a:bodyPr/>
          <a:lstStyle/>
          <a:p>
            <a:pPr eaLnBrk="1" hangingPunct="1">
              <a:lnSpc>
                <a:spcPct val="90000"/>
              </a:lnSpc>
            </a:pPr>
            <a:r>
              <a:rPr lang="en-US" sz="2400" smtClean="0">
                <a:ea typeface="ＭＳ Ｐゴシック" pitchFamily="34" charset="-128"/>
              </a:rPr>
              <a:t>Considera factores de higiene y agentes de motivación </a:t>
            </a:r>
          </a:p>
          <a:p>
            <a:pPr eaLnBrk="1" hangingPunct="1">
              <a:lnSpc>
                <a:spcPct val="90000"/>
              </a:lnSpc>
            </a:pPr>
            <a:r>
              <a:rPr lang="en-US" sz="2400" smtClean="0">
                <a:ea typeface="ＭＳ Ｐゴシック" pitchFamily="34" charset="-128"/>
              </a:rPr>
              <a:t>Factores de higiene: malos factores de higiene pueden destruir la motivación, pero mejorarlos, en la mayoría de ocasiones no mejora la motivación </a:t>
            </a:r>
          </a:p>
          <a:p>
            <a:pPr lvl="1" eaLnBrk="1" hangingPunct="1">
              <a:lnSpc>
                <a:spcPct val="90000"/>
              </a:lnSpc>
            </a:pPr>
            <a:r>
              <a:rPr lang="en-US" sz="2400" smtClean="0">
                <a:ea typeface="ＭＳ Ｐゴシック" pitchFamily="34" charset="-128"/>
              </a:rPr>
              <a:t>Condiciones de trabajo</a:t>
            </a:r>
          </a:p>
          <a:p>
            <a:pPr lvl="1" eaLnBrk="1" hangingPunct="1">
              <a:lnSpc>
                <a:spcPct val="90000"/>
              </a:lnSpc>
            </a:pPr>
            <a:r>
              <a:rPr lang="en-US" sz="2400" smtClean="0">
                <a:ea typeface="ＭＳ Ｐゴシック" pitchFamily="34" charset="-128"/>
              </a:rPr>
              <a:t>Salario</a:t>
            </a:r>
          </a:p>
          <a:p>
            <a:pPr lvl="1" eaLnBrk="1" hangingPunct="1">
              <a:lnSpc>
                <a:spcPct val="90000"/>
              </a:lnSpc>
            </a:pPr>
            <a:r>
              <a:rPr lang="en-US" sz="2400" smtClean="0">
                <a:ea typeface="ＭＳ Ｐゴシック" pitchFamily="34" charset="-128"/>
              </a:rPr>
              <a:t>Vida personal</a:t>
            </a:r>
          </a:p>
          <a:p>
            <a:pPr lvl="1" eaLnBrk="1" hangingPunct="1">
              <a:lnSpc>
                <a:spcPct val="90000"/>
              </a:lnSpc>
            </a:pPr>
            <a:r>
              <a:rPr lang="en-US" sz="2400" smtClean="0">
                <a:ea typeface="ＭＳ Ｐゴシック" pitchFamily="34" charset="-128"/>
              </a:rPr>
              <a:t>Relaciones en el trabajo</a:t>
            </a:r>
          </a:p>
          <a:p>
            <a:pPr lvl="1" eaLnBrk="1" hangingPunct="1">
              <a:lnSpc>
                <a:spcPct val="90000"/>
              </a:lnSpc>
            </a:pPr>
            <a:r>
              <a:rPr lang="en-US" sz="2400" smtClean="0">
                <a:ea typeface="ＭＳ Ｐゴシック" pitchFamily="34" charset="-128"/>
              </a:rPr>
              <a:t>Seguridad</a:t>
            </a:r>
          </a:p>
          <a:p>
            <a:pPr lvl="1" eaLnBrk="1" hangingPunct="1">
              <a:lnSpc>
                <a:spcPct val="90000"/>
              </a:lnSpc>
            </a:pPr>
            <a:r>
              <a:rPr lang="en-US" sz="2400" smtClean="0">
                <a:ea typeface="ＭＳ Ｐゴシック" pitchFamily="34" charset="-128"/>
              </a:rPr>
              <a:t>Estatus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4294967295"/>
          </p:nvPr>
        </p:nvSpPr>
        <p:spPr/>
        <p:txBody>
          <a:bodyPr/>
          <a:lstStyle/>
          <a:p>
            <a:pPr eaLnBrk="1" hangingPunct="1"/>
            <a:r>
              <a:rPr lang="en-US" sz="2400" smtClean="0">
                <a:ea typeface="ＭＳ Ｐゴシック" pitchFamily="34" charset="-128"/>
              </a:rPr>
              <a:t>Agentes de motivación: lo que motiva a las personas es el trabajo en sí, incluyendo cosas como: </a:t>
            </a:r>
          </a:p>
          <a:p>
            <a:pPr lvl="1" eaLnBrk="1" hangingPunct="1"/>
            <a:r>
              <a:rPr lang="en-US" sz="2400" smtClean="0">
                <a:ea typeface="ＭＳ Ｐゴシック" pitchFamily="34" charset="-128"/>
              </a:rPr>
              <a:t>Responsabilidad</a:t>
            </a:r>
          </a:p>
          <a:p>
            <a:pPr lvl="1" eaLnBrk="1" hangingPunct="1"/>
            <a:r>
              <a:rPr lang="en-US" sz="2400" smtClean="0">
                <a:ea typeface="ＭＳ Ｐゴシック" pitchFamily="34" charset="-128"/>
              </a:rPr>
              <a:t>Autorrealización</a:t>
            </a:r>
          </a:p>
          <a:p>
            <a:pPr lvl="1" eaLnBrk="1" hangingPunct="1"/>
            <a:r>
              <a:rPr lang="en-US" sz="2400" smtClean="0">
                <a:ea typeface="ＭＳ Ｐゴシック" pitchFamily="34" charset="-128"/>
              </a:rPr>
              <a:t>Crecimiento profesional</a:t>
            </a:r>
          </a:p>
          <a:p>
            <a:pPr lvl="1" eaLnBrk="1" hangingPunct="1"/>
            <a:r>
              <a:rPr lang="en-US" sz="2400" smtClean="0">
                <a:ea typeface="ＭＳ Ｐゴシック" pitchFamily="34" charset="-128"/>
              </a:rPr>
              <a:t>Reconocimiento</a:t>
            </a:r>
          </a:p>
        </p:txBody>
      </p:sp>
      <p:sp>
        <p:nvSpPr>
          <p:cNvPr id="56324" name="Title 1"/>
          <p:cNvSpPr txBox="1">
            <a:spLocks/>
          </p:cNvSpPr>
          <p:nvPr/>
        </p:nvSpPr>
        <p:spPr bwMode="auto">
          <a:xfrm>
            <a:off x="468313" y="1052513"/>
            <a:ext cx="6562725" cy="1143000"/>
          </a:xfrm>
          <a:prstGeom prst="rect">
            <a:avLst/>
          </a:prstGeom>
          <a:noFill/>
          <a:ln w="9525">
            <a:noFill/>
            <a:miter lim="800000"/>
            <a:headEnd/>
            <a:tailEnd/>
          </a:ln>
        </p:spPr>
        <p:txBody>
          <a:bodyPr anchor="ctr"/>
          <a:lstStyle/>
          <a:p>
            <a:pPr algn="ctr"/>
            <a:r>
              <a:rPr lang="en-US" sz="4000">
                <a:latin typeface="Calibri" pitchFamily="34" charset="0"/>
              </a:rPr>
              <a:t>Teoría de Herzberg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Dirigir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Monitoreo del desempeño individual y grupal del equipo de trabajo. </a:t>
            </a:r>
          </a:p>
          <a:p>
            <a:r>
              <a:rPr lang="es-CR" dirty="0" smtClean="0"/>
              <a:t>Resuelve conflictos que se dan. </a:t>
            </a:r>
            <a:endParaRPr lang="es-C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0" y="1844824"/>
            <a:ext cx="7704087" cy="720303"/>
          </a:xfrm>
        </p:spPr>
        <p:txBody>
          <a:bodyPr/>
          <a:lstStyle/>
          <a:p>
            <a:pPr algn="l" eaLnBrk="1" hangingPunct="1"/>
            <a:r>
              <a:rPr lang="en-US" sz="3600" dirty="0" err="1" smtClean="0">
                <a:ea typeface="ＭＳ Ｐゴシック" pitchFamily="34" charset="-128"/>
              </a:rPr>
              <a:t>Técnicas</a:t>
            </a:r>
            <a:r>
              <a:rPr lang="en-US" sz="3600" dirty="0" smtClean="0">
                <a:ea typeface="ＭＳ Ｐゴシック" pitchFamily="34" charset="-128"/>
              </a:rPr>
              <a:t> de </a:t>
            </a:r>
            <a:r>
              <a:rPr lang="en-US" sz="3600" dirty="0" err="1" smtClean="0">
                <a:ea typeface="ＭＳ Ｐゴシック" pitchFamily="34" charset="-128"/>
              </a:rPr>
              <a:t>resolución</a:t>
            </a:r>
            <a:r>
              <a:rPr lang="en-US" sz="3600" dirty="0" smtClean="0">
                <a:ea typeface="ＭＳ Ｐゴシック" pitchFamily="34" charset="-128"/>
              </a:rPr>
              <a:t> de </a:t>
            </a:r>
            <a:r>
              <a:rPr lang="en-US" sz="3600" dirty="0" err="1" smtClean="0">
                <a:ea typeface="ＭＳ Ｐゴシック" pitchFamily="34" charset="-128"/>
              </a:rPr>
              <a:t>conflictos</a:t>
            </a:r>
            <a:endParaRPr lang="en-US" sz="3600" dirty="0" smtClean="0">
              <a:ea typeface="ＭＳ Ｐゴシック" pitchFamily="34" charset="-128"/>
            </a:endParaRPr>
          </a:p>
        </p:txBody>
      </p:sp>
      <p:sp>
        <p:nvSpPr>
          <p:cNvPr id="32771" name="Content Placeholder 2"/>
          <p:cNvSpPr>
            <a:spLocks noGrp="1"/>
          </p:cNvSpPr>
          <p:nvPr>
            <p:ph idx="4294967295"/>
          </p:nvPr>
        </p:nvSpPr>
        <p:spPr>
          <a:xfrm>
            <a:off x="457200" y="3068960"/>
            <a:ext cx="8229600" cy="3239765"/>
          </a:xfrm>
        </p:spPr>
        <p:txBody>
          <a:bodyPr/>
          <a:lstStyle/>
          <a:p>
            <a:pPr marL="609600" indent="-609600" eaLnBrk="1" hangingPunct="1"/>
            <a:r>
              <a:rPr lang="en-US" sz="2800" dirty="0" smtClean="0">
                <a:ea typeface="ＭＳ Ｐゴシック" pitchFamily="34" charset="-128"/>
              </a:rPr>
              <a:t>El </a:t>
            </a:r>
            <a:r>
              <a:rPr lang="en-US" sz="2800" dirty="0" err="1" smtClean="0">
                <a:ea typeface="ＭＳ Ｐゴシック" pitchFamily="34" charset="-128"/>
              </a:rPr>
              <a:t>conflicto</a:t>
            </a:r>
            <a:r>
              <a:rPr lang="en-US" sz="2800" dirty="0" smtClean="0">
                <a:ea typeface="ＭＳ Ｐゴシック" pitchFamily="34" charset="-128"/>
              </a:rPr>
              <a:t> </a:t>
            </a:r>
            <a:r>
              <a:rPr lang="en-US" sz="2800" dirty="0" err="1" smtClean="0">
                <a:ea typeface="ＭＳ Ｐゴシック" pitchFamily="34" charset="-128"/>
              </a:rPr>
              <a:t>es</a:t>
            </a:r>
            <a:r>
              <a:rPr lang="en-US" sz="2800" dirty="0" smtClean="0">
                <a:ea typeface="ＭＳ Ｐゴシック" pitchFamily="34" charset="-128"/>
              </a:rPr>
              <a:t> inevitable en </a:t>
            </a:r>
            <a:r>
              <a:rPr lang="en-US" sz="2800" dirty="0" err="1" smtClean="0">
                <a:ea typeface="ＭＳ Ｐゴシック" pitchFamily="34" charset="-128"/>
              </a:rPr>
              <a:t>proyectos</a:t>
            </a:r>
            <a:r>
              <a:rPr lang="en-US" sz="2800" dirty="0" smtClean="0">
                <a:ea typeface="ＭＳ Ｐゴシック" pitchFamily="34" charset="-128"/>
              </a:rPr>
              <a:t> y </a:t>
            </a:r>
            <a:r>
              <a:rPr lang="en-US" sz="2800" dirty="0" err="1" smtClean="0">
                <a:ea typeface="ＭＳ Ｐゴシック" pitchFamily="34" charset="-128"/>
              </a:rPr>
              <a:t>debe</a:t>
            </a:r>
            <a:r>
              <a:rPr lang="en-US" sz="2800" dirty="0" smtClean="0">
                <a:ea typeface="ＭＳ Ｐゴシック" pitchFamily="34" charset="-128"/>
              </a:rPr>
              <a:t> ser </a:t>
            </a:r>
            <a:r>
              <a:rPr lang="en-US" sz="2800" dirty="0" err="1" smtClean="0">
                <a:ea typeface="ＭＳ Ｐゴシック" pitchFamily="34" charset="-128"/>
              </a:rPr>
              <a:t>administrado</a:t>
            </a:r>
            <a:r>
              <a:rPr lang="en-US" sz="2800" dirty="0" smtClean="0">
                <a:ea typeface="ＭＳ Ｐゴシック" pitchFamily="34" charset="-128"/>
              </a:rPr>
              <a:t>.</a:t>
            </a:r>
            <a:endParaRPr lang="en-US" sz="2800" dirty="0" smtClean="0">
              <a:ea typeface="ＭＳ Ｐゴシック" pitchFamily="34" charset="-128"/>
            </a:endParaRPr>
          </a:p>
          <a:p>
            <a:pPr marL="609600" indent="-609600" eaLnBrk="1" hangingPunct="1"/>
            <a:r>
              <a:rPr lang="en-US" sz="2800" dirty="0" smtClean="0">
                <a:ea typeface="ＭＳ Ｐゴシック" pitchFamily="34" charset="-128"/>
              </a:rPr>
              <a:t>Las </a:t>
            </a:r>
            <a:r>
              <a:rPr lang="en-US" sz="2800" dirty="0" err="1" smtClean="0">
                <a:ea typeface="ＭＳ Ｐゴシック" pitchFamily="34" charset="-128"/>
              </a:rPr>
              <a:t>principales</a:t>
            </a:r>
            <a:r>
              <a:rPr lang="en-US" sz="2800" dirty="0" smtClean="0">
                <a:ea typeface="ＭＳ Ｐゴシック" pitchFamily="34" charset="-128"/>
              </a:rPr>
              <a:t> </a:t>
            </a:r>
            <a:r>
              <a:rPr lang="en-US" sz="2800" dirty="0" err="1" smtClean="0">
                <a:ea typeface="ＭＳ Ｐゴシック" pitchFamily="34" charset="-128"/>
              </a:rPr>
              <a:t>fuentes</a:t>
            </a:r>
            <a:r>
              <a:rPr lang="en-US" sz="2800" dirty="0" smtClean="0">
                <a:ea typeface="ＭＳ Ｐゴシック" pitchFamily="34" charset="-128"/>
              </a:rPr>
              <a:t> de </a:t>
            </a:r>
            <a:r>
              <a:rPr lang="en-US" sz="2800" dirty="0" err="1" smtClean="0">
                <a:ea typeface="ＭＳ Ｐゴシック" pitchFamily="34" charset="-128"/>
              </a:rPr>
              <a:t>conflicto</a:t>
            </a:r>
            <a:r>
              <a:rPr lang="en-US" sz="2800" dirty="0" smtClean="0">
                <a:ea typeface="ＭＳ Ｐゴシック" pitchFamily="34" charset="-128"/>
              </a:rPr>
              <a:t> son:</a:t>
            </a:r>
          </a:p>
          <a:p>
            <a:pPr marL="1371600" lvl="2" indent="-457200" eaLnBrk="1" hangingPunct="1">
              <a:buFont typeface="Arial" charset="0"/>
              <a:buAutoNum type="arabicPeriod"/>
            </a:pPr>
            <a:r>
              <a:rPr lang="en-US" sz="2000" dirty="0" err="1" smtClean="0">
                <a:ea typeface="ＭＳ Ｐゴシック" pitchFamily="34" charset="-128"/>
              </a:rPr>
              <a:t>Cronogramas</a:t>
            </a:r>
            <a:endParaRPr lang="en-US" sz="2000" dirty="0" smtClean="0">
              <a:ea typeface="ＭＳ Ｐゴシック" pitchFamily="34" charset="-128"/>
            </a:endParaRPr>
          </a:p>
          <a:p>
            <a:pPr marL="1371600" lvl="2" indent="-457200" eaLnBrk="1" hangingPunct="1">
              <a:buFont typeface="Arial" charset="0"/>
              <a:buAutoNum type="arabicPeriod"/>
            </a:pPr>
            <a:r>
              <a:rPr lang="en-US" sz="2000" dirty="0" err="1" smtClean="0">
                <a:ea typeface="ＭＳ Ｐゴシック" pitchFamily="34" charset="-128"/>
              </a:rPr>
              <a:t>Prioridades</a:t>
            </a:r>
            <a:r>
              <a:rPr lang="en-US" sz="2000" dirty="0" smtClean="0">
                <a:ea typeface="ＭＳ Ｐゴシック" pitchFamily="34" charset="-128"/>
              </a:rPr>
              <a:t> del </a:t>
            </a:r>
            <a:r>
              <a:rPr lang="en-US" sz="2000" dirty="0" err="1" smtClean="0">
                <a:ea typeface="ＭＳ Ｐゴシック" pitchFamily="34" charset="-128"/>
              </a:rPr>
              <a:t>proyecto</a:t>
            </a:r>
            <a:endParaRPr lang="en-US" sz="2000" dirty="0" smtClean="0">
              <a:ea typeface="ＭＳ Ｐゴシック" pitchFamily="34" charset="-128"/>
            </a:endParaRPr>
          </a:p>
          <a:p>
            <a:pPr marL="1371600" lvl="2" indent="-457200" eaLnBrk="1" hangingPunct="1">
              <a:buFont typeface="Arial" charset="0"/>
              <a:buAutoNum type="arabicPeriod"/>
            </a:pPr>
            <a:r>
              <a:rPr lang="en-US" sz="2000" dirty="0" err="1" smtClean="0">
                <a:ea typeface="ＭＳ Ｐゴシック" pitchFamily="34" charset="-128"/>
              </a:rPr>
              <a:t>Recursos</a:t>
            </a:r>
            <a:r>
              <a:rPr lang="en-US" sz="2000" dirty="0" smtClean="0">
                <a:ea typeface="ＭＳ Ｐゴシック" pitchFamily="34" charset="-128"/>
              </a:rPr>
              <a:t> </a:t>
            </a:r>
          </a:p>
          <a:p>
            <a:pPr marL="1371600" lvl="2" indent="-457200" eaLnBrk="1" hangingPunct="1">
              <a:buFont typeface="Arial" charset="0"/>
              <a:buAutoNum type="arabicPeriod"/>
            </a:pPr>
            <a:r>
              <a:rPr lang="en-US" sz="2000" dirty="0" err="1" smtClean="0">
                <a:ea typeface="ＭＳ Ｐゴシック" pitchFamily="34" charset="-128"/>
              </a:rPr>
              <a:t>Opiniones</a:t>
            </a:r>
            <a:r>
              <a:rPr lang="en-US" sz="2000" dirty="0" smtClean="0">
                <a:ea typeface="ＭＳ Ｐゴシック" pitchFamily="34" charset="-128"/>
              </a:rPr>
              <a:t> </a:t>
            </a:r>
            <a:r>
              <a:rPr lang="en-US" sz="2000" dirty="0" err="1" smtClean="0">
                <a:ea typeface="ＭＳ Ｐゴシック" pitchFamily="34" charset="-128"/>
              </a:rPr>
              <a:t>técnicas</a:t>
            </a:r>
            <a:endParaRPr lang="en-US" sz="2000" dirty="0" smtClean="0">
              <a:ea typeface="ＭＳ Ｐゴシック" pitchFamily="34" charset="-128"/>
            </a:endParaRPr>
          </a:p>
          <a:p>
            <a:pPr marL="990600" lvl="1" indent="-533400" eaLnBrk="1" hangingPunct="1"/>
            <a:endParaRPr lang="en-US" sz="2400" dirty="0" smtClean="0">
              <a:ea typeface="ＭＳ Ｐゴシック" pitchFamily="34" charset="-128"/>
            </a:endParaRPr>
          </a:p>
        </p:txBody>
      </p:sp>
      <p:sp>
        <p:nvSpPr>
          <p:cNvPr id="4" name="1 Título"/>
          <p:cNvSpPr txBox="1">
            <a:spLocks/>
          </p:cNvSpPr>
          <p:nvPr/>
        </p:nvSpPr>
        <p:spPr>
          <a:xfrm>
            <a:off x="323528" y="1052736"/>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dirty="0" smtClean="0">
                <a:ln>
                  <a:noFill/>
                </a:ln>
                <a:solidFill>
                  <a:schemeClr val="tx1"/>
                </a:solidFill>
                <a:effectLst/>
                <a:uLnTx/>
                <a:uFillTx/>
                <a:latin typeface="+mj-lt"/>
                <a:ea typeface="ＭＳ Ｐゴシック" pitchFamily="34" charset="-128"/>
                <a:cs typeface="ＭＳ Ｐゴシック" charset="0"/>
              </a:rPr>
              <a:t>Dirigir el equipo del proyecto</a:t>
            </a:r>
            <a:endParaRPr kumimoji="0" lang="es-CR" sz="40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4294967295"/>
          </p:nvPr>
        </p:nvSpPr>
        <p:spPr/>
        <p:txBody>
          <a:bodyPr/>
          <a:lstStyle/>
          <a:p>
            <a:pPr lvl="1" eaLnBrk="1" hangingPunct="1"/>
            <a:r>
              <a:rPr lang="en-US" sz="2000" b="1" dirty="0" err="1" smtClean="0">
                <a:ea typeface="ＭＳ Ｐゴシック" pitchFamily="34" charset="-128"/>
              </a:rPr>
              <a:t>Confrontación</a:t>
            </a:r>
            <a:r>
              <a:rPr lang="en-US" sz="2000" b="1" dirty="0" smtClean="0">
                <a:ea typeface="ＭＳ Ｐゴシック" pitchFamily="34" charset="-128"/>
              </a:rPr>
              <a:t> (</a:t>
            </a:r>
            <a:r>
              <a:rPr lang="en-US" sz="2000" b="1" dirty="0" err="1" smtClean="0">
                <a:ea typeface="ＭＳ Ｐゴシック" pitchFamily="34" charset="-128"/>
              </a:rPr>
              <a:t>resolución</a:t>
            </a:r>
            <a:r>
              <a:rPr lang="en-US" sz="2000" b="1" dirty="0" smtClean="0">
                <a:ea typeface="ＭＳ Ｐゴシック" pitchFamily="34" charset="-128"/>
              </a:rPr>
              <a:t> de </a:t>
            </a:r>
            <a:r>
              <a:rPr lang="en-US" sz="2000" b="1" dirty="0" err="1" smtClean="0">
                <a:ea typeface="ＭＳ Ｐゴシック" pitchFamily="34" charset="-128"/>
              </a:rPr>
              <a:t>problemas</a:t>
            </a:r>
            <a:r>
              <a:rPr lang="en-US" sz="2000" b="1" dirty="0" smtClean="0">
                <a:ea typeface="ＭＳ Ｐゴシック" pitchFamily="34" charset="-128"/>
              </a:rPr>
              <a:t>): </a:t>
            </a:r>
            <a:r>
              <a:rPr lang="en-US" sz="2000" dirty="0" smtClean="0">
                <a:ea typeface="ＭＳ Ｐゴシック" pitchFamily="34" charset="-128"/>
              </a:rPr>
              <a:t>resolver el </a:t>
            </a:r>
            <a:r>
              <a:rPr lang="en-US" sz="2000" dirty="0" err="1" smtClean="0">
                <a:ea typeface="ＭＳ Ｐゴシック" pitchFamily="34" charset="-128"/>
              </a:rPr>
              <a:t>problema</a:t>
            </a:r>
            <a:r>
              <a:rPr lang="en-US" sz="2000" dirty="0" smtClean="0">
                <a:ea typeface="ＭＳ Ｐゴシック" pitchFamily="34" charset="-128"/>
              </a:rPr>
              <a:t> real </a:t>
            </a:r>
            <a:r>
              <a:rPr lang="en-US" sz="2000" dirty="0" err="1" smtClean="0">
                <a:ea typeface="ＭＳ Ｐゴシック" pitchFamily="34" charset="-128"/>
              </a:rPr>
              <a:t>para</a:t>
            </a:r>
            <a:r>
              <a:rPr lang="en-US" sz="2000" dirty="0" smtClean="0">
                <a:ea typeface="ＭＳ Ｐゴシック" pitchFamily="34" charset="-128"/>
              </a:rPr>
              <a:t> </a:t>
            </a:r>
            <a:r>
              <a:rPr lang="en-US" sz="2000" dirty="0" err="1" smtClean="0">
                <a:ea typeface="ＭＳ Ｐゴシック" pitchFamily="34" charset="-128"/>
              </a:rPr>
              <a:t>que</a:t>
            </a:r>
            <a:r>
              <a:rPr lang="en-US" sz="2000" dirty="0" smtClean="0">
                <a:ea typeface="ＭＳ Ｐゴシック" pitchFamily="34" charset="-128"/>
              </a:rPr>
              <a:t> </a:t>
            </a:r>
            <a:r>
              <a:rPr lang="en-US" sz="2000" dirty="0" err="1" smtClean="0">
                <a:ea typeface="ＭＳ Ｐゴシック" pitchFamily="34" charset="-128"/>
              </a:rPr>
              <a:t>desaparezca</a:t>
            </a:r>
            <a:r>
              <a:rPr lang="en-US" sz="2000" dirty="0" smtClean="0">
                <a:ea typeface="ＭＳ Ｐゴシック" pitchFamily="34" charset="-128"/>
              </a:rPr>
              <a:t> (</a:t>
            </a:r>
            <a:r>
              <a:rPr lang="en-US" sz="2000" dirty="0" err="1" smtClean="0">
                <a:ea typeface="ＭＳ Ｐゴシック" pitchFamily="34" charset="-128"/>
              </a:rPr>
              <a:t>todos</a:t>
            </a:r>
            <a:r>
              <a:rPr lang="en-US" sz="2000" dirty="0" smtClean="0">
                <a:ea typeface="ＭＳ Ｐゴシック" pitchFamily="34" charset="-128"/>
              </a:rPr>
              <a:t> </a:t>
            </a:r>
            <a:r>
              <a:rPr lang="en-US" sz="2000" dirty="0" err="1" smtClean="0">
                <a:ea typeface="ＭＳ Ｐゴシック" pitchFamily="34" charset="-128"/>
              </a:rPr>
              <a:t>ganan</a:t>
            </a:r>
            <a:r>
              <a:rPr lang="en-US" sz="2000" dirty="0" smtClean="0">
                <a:ea typeface="ＭＳ Ｐゴシック" pitchFamily="34" charset="-128"/>
              </a:rPr>
              <a:t>)</a:t>
            </a:r>
          </a:p>
          <a:p>
            <a:pPr lvl="1" eaLnBrk="1" hangingPunct="1"/>
            <a:r>
              <a:rPr lang="en-US" sz="2000" b="1" dirty="0" err="1" smtClean="0">
                <a:ea typeface="ＭＳ Ｐゴシック" pitchFamily="34" charset="-128"/>
              </a:rPr>
              <a:t>Consentir</a:t>
            </a:r>
            <a:r>
              <a:rPr lang="en-US" sz="2000" b="1" dirty="0" smtClean="0">
                <a:ea typeface="ＭＳ Ｐゴシック" pitchFamily="34" charset="-128"/>
              </a:rPr>
              <a:t>: </a:t>
            </a:r>
            <a:r>
              <a:rPr lang="en-US" sz="2000" dirty="0" err="1" smtClean="0">
                <a:ea typeface="ＭＳ Ｐゴシック" pitchFamily="34" charset="-128"/>
              </a:rPr>
              <a:t>encontrar</a:t>
            </a:r>
            <a:r>
              <a:rPr lang="en-US" sz="2000" dirty="0" smtClean="0">
                <a:ea typeface="ＭＳ Ｐゴシック" pitchFamily="34" charset="-128"/>
              </a:rPr>
              <a:t> </a:t>
            </a:r>
            <a:r>
              <a:rPr lang="en-US" sz="2000" dirty="0" err="1" smtClean="0">
                <a:ea typeface="ＭＳ Ｐゴシック" pitchFamily="34" charset="-128"/>
              </a:rPr>
              <a:t>soluciones</a:t>
            </a:r>
            <a:r>
              <a:rPr lang="en-US" sz="2000" dirty="0" smtClean="0">
                <a:ea typeface="ＭＳ Ｐゴシック" pitchFamily="34" charset="-128"/>
              </a:rPr>
              <a:t> </a:t>
            </a:r>
            <a:r>
              <a:rPr lang="en-US" sz="2000" dirty="0" err="1" smtClean="0">
                <a:ea typeface="ＭＳ Ｐゴシック" pitchFamily="34" charset="-128"/>
              </a:rPr>
              <a:t>que</a:t>
            </a:r>
            <a:r>
              <a:rPr lang="en-US" sz="2000" dirty="0" smtClean="0">
                <a:ea typeface="ＭＳ Ｐゴシック" pitchFamily="34" charset="-128"/>
              </a:rPr>
              <a:t> den </a:t>
            </a:r>
            <a:r>
              <a:rPr lang="en-US" sz="2000" dirty="0" err="1" smtClean="0">
                <a:ea typeface="ＭＳ Ｐゴシック" pitchFamily="34" charset="-128"/>
              </a:rPr>
              <a:t>como</a:t>
            </a:r>
            <a:r>
              <a:rPr lang="en-US" sz="2000" dirty="0" smtClean="0">
                <a:ea typeface="ＭＳ Ｐゴシック" pitchFamily="34" charset="-128"/>
              </a:rPr>
              <a:t> </a:t>
            </a:r>
            <a:r>
              <a:rPr lang="en-US" sz="2000" dirty="0" err="1" smtClean="0">
                <a:ea typeface="ＭＳ Ｐゴシック" pitchFamily="34" charset="-128"/>
              </a:rPr>
              <a:t>resultado</a:t>
            </a:r>
            <a:r>
              <a:rPr lang="en-US" sz="2000" dirty="0" smtClean="0">
                <a:ea typeface="ＭＳ Ｐゴシック" pitchFamily="34" charset="-128"/>
              </a:rPr>
              <a:t> </a:t>
            </a:r>
            <a:r>
              <a:rPr lang="en-US" sz="2000" dirty="0" err="1" smtClean="0">
                <a:ea typeface="ＭＳ Ｐゴシック" pitchFamily="34" charset="-128"/>
              </a:rPr>
              <a:t>cierto</a:t>
            </a:r>
            <a:r>
              <a:rPr lang="en-US" sz="2000" dirty="0" smtClean="0">
                <a:ea typeface="ＭＳ Ｐゴシック" pitchFamily="34" charset="-128"/>
              </a:rPr>
              <a:t> </a:t>
            </a:r>
            <a:r>
              <a:rPr lang="en-US" sz="2000" dirty="0" err="1" smtClean="0">
                <a:ea typeface="ＭＳ Ｐゴシック" pitchFamily="34" charset="-128"/>
              </a:rPr>
              <a:t>nivel</a:t>
            </a:r>
            <a:r>
              <a:rPr lang="en-US" sz="2000" dirty="0" smtClean="0">
                <a:ea typeface="ＭＳ Ｐゴシック" pitchFamily="34" charset="-128"/>
              </a:rPr>
              <a:t> de </a:t>
            </a:r>
            <a:r>
              <a:rPr lang="en-US" sz="2000" dirty="0" err="1" smtClean="0">
                <a:ea typeface="ＭＳ Ｐゴシック" pitchFamily="34" charset="-128"/>
              </a:rPr>
              <a:t>satisfacción</a:t>
            </a:r>
            <a:r>
              <a:rPr lang="en-US" sz="2000" dirty="0" smtClean="0">
                <a:ea typeface="ＭＳ Ｐゴシック" pitchFamily="34" charset="-128"/>
              </a:rPr>
              <a:t> a </a:t>
            </a:r>
            <a:r>
              <a:rPr lang="en-US" sz="2000" dirty="0" err="1" smtClean="0">
                <a:ea typeface="ＭＳ Ｐゴシック" pitchFamily="34" charset="-128"/>
              </a:rPr>
              <a:t>ambas</a:t>
            </a:r>
            <a:r>
              <a:rPr lang="en-US" sz="2000" dirty="0" smtClean="0">
                <a:ea typeface="ＭＳ Ｐゴシック" pitchFamily="34" charset="-128"/>
              </a:rPr>
              <a:t> </a:t>
            </a:r>
            <a:r>
              <a:rPr lang="en-US" sz="2000" dirty="0" err="1" smtClean="0">
                <a:ea typeface="ＭＳ Ｐゴシック" pitchFamily="34" charset="-128"/>
              </a:rPr>
              <a:t>partes</a:t>
            </a:r>
            <a:r>
              <a:rPr lang="en-US" sz="2000" dirty="0" smtClean="0">
                <a:ea typeface="ＭＳ Ｐゴシック" pitchFamily="34" charset="-128"/>
              </a:rPr>
              <a:t> (</a:t>
            </a:r>
            <a:r>
              <a:rPr lang="en-US" sz="2000" dirty="0" err="1" smtClean="0">
                <a:ea typeface="ＭＳ Ｐゴシック" pitchFamily="34" charset="-128"/>
              </a:rPr>
              <a:t>todos</a:t>
            </a:r>
            <a:r>
              <a:rPr lang="en-US" sz="2000" dirty="0" smtClean="0">
                <a:ea typeface="ＭＳ Ｐゴシック" pitchFamily="34" charset="-128"/>
              </a:rPr>
              <a:t> </a:t>
            </a:r>
            <a:r>
              <a:rPr lang="en-US" sz="2000" dirty="0" err="1" smtClean="0">
                <a:ea typeface="ＭＳ Ｐゴシック" pitchFamily="34" charset="-128"/>
              </a:rPr>
              <a:t>pierden</a:t>
            </a:r>
            <a:r>
              <a:rPr lang="en-US" sz="2000" dirty="0" smtClean="0">
                <a:ea typeface="ＭＳ Ｐゴシック" pitchFamily="34" charset="-128"/>
              </a:rPr>
              <a:t>)</a:t>
            </a:r>
          </a:p>
          <a:p>
            <a:pPr lvl="1" eaLnBrk="1" hangingPunct="1"/>
            <a:r>
              <a:rPr lang="en-US" sz="2000" b="1" dirty="0" err="1" smtClean="0">
                <a:ea typeface="ＭＳ Ｐゴシック" pitchFamily="34" charset="-128"/>
              </a:rPr>
              <a:t>Eludir</a:t>
            </a:r>
            <a:r>
              <a:rPr lang="en-US" sz="2000" b="1" dirty="0" smtClean="0">
                <a:ea typeface="ＭＳ Ｐゴシック" pitchFamily="34" charset="-128"/>
              </a:rPr>
              <a:t> (</a:t>
            </a:r>
            <a:r>
              <a:rPr lang="en-US" sz="2000" b="1" dirty="0" err="1" smtClean="0">
                <a:ea typeface="ＭＳ Ｐゴシック" pitchFamily="34" charset="-128"/>
              </a:rPr>
              <a:t>evitar</a:t>
            </a:r>
            <a:r>
              <a:rPr lang="en-US" sz="2000" b="1" dirty="0" smtClean="0">
                <a:ea typeface="ＭＳ Ｐゴシック" pitchFamily="34" charset="-128"/>
              </a:rPr>
              <a:t>): </a:t>
            </a:r>
            <a:r>
              <a:rPr lang="en-US" sz="2000" dirty="0" err="1" smtClean="0">
                <a:ea typeface="ＭＳ Ｐゴシック" pitchFamily="34" charset="-128"/>
              </a:rPr>
              <a:t>las</a:t>
            </a:r>
            <a:r>
              <a:rPr lang="en-US" sz="2000" dirty="0" smtClean="0">
                <a:ea typeface="ＭＳ Ｐゴシック" pitchFamily="34" charset="-128"/>
              </a:rPr>
              <a:t> </a:t>
            </a:r>
            <a:r>
              <a:rPr lang="en-US" sz="2000" dirty="0" err="1" smtClean="0">
                <a:ea typeface="ＭＳ Ｐゴシック" pitchFamily="34" charset="-128"/>
              </a:rPr>
              <a:t>partes</a:t>
            </a:r>
            <a:r>
              <a:rPr lang="en-US" sz="2000" dirty="0" smtClean="0">
                <a:ea typeface="ＭＳ Ｐゴシック" pitchFamily="34" charset="-128"/>
              </a:rPr>
              <a:t> </a:t>
            </a:r>
            <a:r>
              <a:rPr lang="en-US" sz="2000" dirty="0" err="1" smtClean="0">
                <a:ea typeface="ＭＳ Ｐゴシック" pitchFamily="34" charset="-128"/>
              </a:rPr>
              <a:t>retroceden</a:t>
            </a:r>
            <a:r>
              <a:rPr lang="en-US" sz="2000" dirty="0" smtClean="0">
                <a:ea typeface="ＭＳ Ｐゴシック" pitchFamily="34" charset="-128"/>
              </a:rPr>
              <a:t> o </a:t>
            </a:r>
            <a:r>
              <a:rPr lang="en-US" sz="2000" dirty="0" err="1" smtClean="0">
                <a:ea typeface="ＭＳ Ｐゴシック" pitchFamily="34" charset="-128"/>
              </a:rPr>
              <a:t>posponen</a:t>
            </a:r>
            <a:r>
              <a:rPr lang="en-US" sz="2000" dirty="0" smtClean="0">
                <a:ea typeface="ＭＳ Ｐゴシック" pitchFamily="34" charset="-128"/>
              </a:rPr>
              <a:t> </a:t>
            </a:r>
            <a:r>
              <a:rPr lang="en-US" sz="2000" dirty="0" err="1" smtClean="0">
                <a:ea typeface="ＭＳ Ｐゴシック" pitchFamily="34" charset="-128"/>
              </a:rPr>
              <a:t>una</a:t>
            </a:r>
            <a:r>
              <a:rPr lang="en-US" sz="2000" dirty="0" smtClean="0">
                <a:ea typeface="ＭＳ Ｐゴシック" pitchFamily="34" charset="-128"/>
              </a:rPr>
              <a:t> </a:t>
            </a:r>
            <a:r>
              <a:rPr lang="en-US" sz="2000" dirty="0" err="1" smtClean="0">
                <a:ea typeface="ＭＳ Ｐゴシック" pitchFamily="34" charset="-128"/>
              </a:rPr>
              <a:t>decisión</a:t>
            </a:r>
            <a:r>
              <a:rPr lang="en-US" sz="2000" dirty="0" smtClean="0">
                <a:ea typeface="ＭＳ Ｐゴシック" pitchFamily="34" charset="-128"/>
              </a:rPr>
              <a:t> </a:t>
            </a:r>
          </a:p>
          <a:p>
            <a:pPr lvl="1" eaLnBrk="1" hangingPunct="1"/>
            <a:r>
              <a:rPr lang="en-US" sz="2000" b="1" dirty="0" err="1" smtClean="0">
                <a:ea typeface="ＭＳ Ｐゴシック" pitchFamily="34" charset="-128"/>
              </a:rPr>
              <a:t>Suavizar</a:t>
            </a:r>
            <a:r>
              <a:rPr lang="en-US" sz="2000" b="1" dirty="0" smtClean="0">
                <a:ea typeface="ＭＳ Ｐゴシック" pitchFamily="34" charset="-128"/>
              </a:rPr>
              <a:t> (</a:t>
            </a:r>
            <a:r>
              <a:rPr lang="en-US" sz="2000" b="1" dirty="0" err="1" smtClean="0">
                <a:ea typeface="ＭＳ Ｐゴシック" pitchFamily="34" charset="-128"/>
              </a:rPr>
              <a:t>reconciliar</a:t>
            </a:r>
            <a:r>
              <a:rPr lang="en-US" sz="2000" b="1" dirty="0" smtClean="0">
                <a:ea typeface="ＭＳ Ｐゴシック" pitchFamily="34" charset="-128"/>
              </a:rPr>
              <a:t>): </a:t>
            </a:r>
            <a:r>
              <a:rPr lang="en-US" sz="2000" dirty="0" err="1" smtClean="0">
                <a:ea typeface="ＭＳ Ｐゴシック" pitchFamily="34" charset="-128"/>
              </a:rPr>
              <a:t>esta</a:t>
            </a:r>
            <a:r>
              <a:rPr lang="en-US" sz="2000" dirty="0" smtClean="0">
                <a:ea typeface="ＭＳ Ｐゴシック" pitchFamily="34" charset="-128"/>
              </a:rPr>
              <a:t> </a:t>
            </a:r>
            <a:r>
              <a:rPr lang="en-US" sz="2000" dirty="0" err="1" smtClean="0">
                <a:ea typeface="ＭＳ Ｐゴシック" pitchFamily="34" charset="-128"/>
              </a:rPr>
              <a:t>técnica</a:t>
            </a:r>
            <a:r>
              <a:rPr lang="en-US" sz="2000" dirty="0" smtClean="0">
                <a:ea typeface="ＭＳ Ｐゴシック" pitchFamily="34" charset="-128"/>
              </a:rPr>
              <a:t> </a:t>
            </a:r>
            <a:r>
              <a:rPr lang="en-US" sz="2000" dirty="0" err="1" smtClean="0">
                <a:ea typeface="ＭＳ Ｐゴシック" pitchFamily="34" charset="-128"/>
              </a:rPr>
              <a:t>hace</a:t>
            </a:r>
            <a:r>
              <a:rPr lang="en-US" sz="2000" dirty="0" smtClean="0">
                <a:ea typeface="ＭＳ Ｐゴシック" pitchFamily="34" charset="-128"/>
              </a:rPr>
              <a:t> </a:t>
            </a:r>
            <a:r>
              <a:rPr lang="en-US" sz="2000" dirty="0" err="1" smtClean="0">
                <a:ea typeface="ＭＳ Ｐゴシック" pitchFamily="34" charset="-128"/>
              </a:rPr>
              <a:t>énfasis</a:t>
            </a:r>
            <a:r>
              <a:rPr lang="en-US" sz="2000" dirty="0" smtClean="0">
                <a:ea typeface="ＭＳ Ｐゴシック" pitchFamily="34" charset="-128"/>
              </a:rPr>
              <a:t> en </a:t>
            </a:r>
            <a:r>
              <a:rPr lang="en-US" sz="2000" dirty="0" err="1" smtClean="0">
                <a:ea typeface="ＭＳ Ｐゴシック" pitchFamily="34" charset="-128"/>
              </a:rPr>
              <a:t>estar</a:t>
            </a:r>
            <a:r>
              <a:rPr lang="en-US" sz="2000" dirty="0" smtClean="0">
                <a:ea typeface="ＭＳ Ｐゴシック" pitchFamily="34" charset="-128"/>
              </a:rPr>
              <a:t> de </a:t>
            </a:r>
            <a:r>
              <a:rPr lang="en-US" sz="2000" dirty="0" err="1" smtClean="0">
                <a:ea typeface="ＭＳ Ｐゴシック" pitchFamily="34" charset="-128"/>
              </a:rPr>
              <a:t>acuerdo</a:t>
            </a:r>
            <a:r>
              <a:rPr lang="en-US" sz="2000" dirty="0" smtClean="0">
                <a:ea typeface="ＭＳ Ｐゴシック" pitchFamily="34" charset="-128"/>
              </a:rPr>
              <a:t> y no en </a:t>
            </a:r>
            <a:r>
              <a:rPr lang="en-US" sz="2000" dirty="0" err="1" smtClean="0">
                <a:ea typeface="ＭＳ Ｐゴシック" pitchFamily="34" charset="-128"/>
              </a:rPr>
              <a:t>las</a:t>
            </a:r>
            <a:r>
              <a:rPr lang="en-US" sz="2000" dirty="0" smtClean="0">
                <a:ea typeface="ＭＳ Ｐゴシック" pitchFamily="34" charset="-128"/>
              </a:rPr>
              <a:t> </a:t>
            </a:r>
            <a:r>
              <a:rPr lang="en-US" sz="2000" dirty="0" err="1" smtClean="0">
                <a:ea typeface="ＭＳ Ｐゴシック" pitchFamily="34" charset="-128"/>
              </a:rPr>
              <a:t>diferencias</a:t>
            </a:r>
            <a:r>
              <a:rPr lang="en-US" sz="2000" dirty="0" smtClean="0">
                <a:ea typeface="ＭＳ Ｐゴシック" pitchFamily="34" charset="-128"/>
              </a:rPr>
              <a:t> de </a:t>
            </a:r>
            <a:r>
              <a:rPr lang="en-US" sz="2000" dirty="0" err="1" smtClean="0">
                <a:ea typeface="ＭＳ Ｐゴシック" pitchFamily="34" charset="-128"/>
              </a:rPr>
              <a:t>opinión</a:t>
            </a:r>
            <a:r>
              <a:rPr lang="en-US" sz="2000" dirty="0" smtClean="0">
                <a:ea typeface="ＭＳ Ｐゴシック" pitchFamily="34" charset="-128"/>
              </a:rPr>
              <a:t> </a:t>
            </a:r>
          </a:p>
          <a:p>
            <a:pPr lvl="1" eaLnBrk="1" hangingPunct="1"/>
            <a:r>
              <a:rPr lang="en-US" sz="2000" b="1" dirty="0" err="1" smtClean="0">
                <a:ea typeface="ＭＳ Ｐゴシック" pitchFamily="34" charset="-128"/>
              </a:rPr>
              <a:t>Colaborar</a:t>
            </a:r>
            <a:r>
              <a:rPr lang="en-US" sz="2000" b="1" dirty="0" smtClean="0">
                <a:ea typeface="ＭＳ Ｐゴシック" pitchFamily="34" charset="-128"/>
              </a:rPr>
              <a:t>: </a:t>
            </a:r>
            <a:r>
              <a:rPr lang="en-US" sz="2000" dirty="0" smtClean="0">
                <a:ea typeface="ＭＳ Ｐゴシック" pitchFamily="34" charset="-128"/>
              </a:rPr>
              <a:t>en </a:t>
            </a:r>
            <a:r>
              <a:rPr lang="en-US" sz="2000" dirty="0" err="1" smtClean="0">
                <a:ea typeface="ＭＳ Ｐゴシック" pitchFamily="34" charset="-128"/>
              </a:rPr>
              <a:t>esta</a:t>
            </a:r>
            <a:r>
              <a:rPr lang="en-US" sz="2000" dirty="0" smtClean="0">
                <a:ea typeface="ＭＳ Ｐゴシック" pitchFamily="34" charset="-128"/>
              </a:rPr>
              <a:t> </a:t>
            </a:r>
            <a:r>
              <a:rPr lang="en-US" sz="2000" dirty="0" err="1" smtClean="0">
                <a:ea typeface="ＭＳ Ｐゴシック" pitchFamily="34" charset="-128"/>
              </a:rPr>
              <a:t>técnica</a:t>
            </a:r>
            <a:r>
              <a:rPr lang="en-US" sz="2000" dirty="0" smtClean="0">
                <a:ea typeface="ＭＳ Ｐゴシック" pitchFamily="34" charset="-128"/>
              </a:rPr>
              <a:t>, </a:t>
            </a:r>
            <a:r>
              <a:rPr lang="en-US" sz="2000" dirty="0" err="1" smtClean="0">
                <a:ea typeface="ＭＳ Ｐゴシック" pitchFamily="34" charset="-128"/>
              </a:rPr>
              <a:t>las</a:t>
            </a:r>
            <a:r>
              <a:rPr lang="en-US" sz="2000" dirty="0" smtClean="0">
                <a:ea typeface="ＭＳ Ｐゴシック" pitchFamily="34" charset="-128"/>
              </a:rPr>
              <a:t> </a:t>
            </a:r>
            <a:r>
              <a:rPr lang="en-US" sz="2000" dirty="0" err="1" smtClean="0">
                <a:ea typeface="ＭＳ Ｐゴシック" pitchFamily="34" charset="-128"/>
              </a:rPr>
              <a:t>partes</a:t>
            </a:r>
            <a:r>
              <a:rPr lang="en-US" sz="2000" dirty="0" smtClean="0">
                <a:ea typeface="ＭＳ Ｐゴシック" pitchFamily="34" charset="-128"/>
              </a:rPr>
              <a:t> </a:t>
            </a:r>
            <a:r>
              <a:rPr lang="en-US" sz="2000" dirty="0" err="1" smtClean="0">
                <a:ea typeface="ＭＳ Ｐゴシック" pitchFamily="34" charset="-128"/>
              </a:rPr>
              <a:t>intentan</a:t>
            </a:r>
            <a:r>
              <a:rPr lang="en-US" sz="2000" dirty="0" smtClean="0">
                <a:ea typeface="ＭＳ Ｐゴシック" pitchFamily="34" charset="-128"/>
              </a:rPr>
              <a:t> </a:t>
            </a:r>
            <a:r>
              <a:rPr lang="en-US" sz="2000" dirty="0" err="1" smtClean="0">
                <a:ea typeface="ＭＳ Ｐゴシック" pitchFamily="34" charset="-128"/>
              </a:rPr>
              <a:t>incorporar</a:t>
            </a:r>
            <a:r>
              <a:rPr lang="en-US" sz="2000" dirty="0" smtClean="0">
                <a:ea typeface="ＭＳ Ｐゴシック" pitchFamily="34" charset="-128"/>
              </a:rPr>
              <a:t> </a:t>
            </a:r>
            <a:r>
              <a:rPr lang="en-US" sz="2000" dirty="0" err="1" smtClean="0">
                <a:ea typeface="ＭＳ Ｐゴシック" pitchFamily="34" charset="-128"/>
              </a:rPr>
              <a:t>distintos</a:t>
            </a:r>
            <a:r>
              <a:rPr lang="en-US" sz="2000" dirty="0" smtClean="0">
                <a:ea typeface="ＭＳ Ｐゴシック" pitchFamily="34" charset="-128"/>
              </a:rPr>
              <a:t> </a:t>
            </a:r>
            <a:r>
              <a:rPr lang="en-US" sz="2000" dirty="0" err="1" smtClean="0">
                <a:ea typeface="ＭＳ Ｐゴシック" pitchFamily="34" charset="-128"/>
              </a:rPr>
              <a:t>puntos</a:t>
            </a:r>
            <a:r>
              <a:rPr lang="en-US" sz="2000" dirty="0" smtClean="0">
                <a:ea typeface="ＭＳ Ｐゴシック" pitchFamily="34" charset="-128"/>
              </a:rPr>
              <a:t> de vista con el </a:t>
            </a:r>
            <a:r>
              <a:rPr lang="en-US" sz="2000" dirty="0" err="1" smtClean="0">
                <a:ea typeface="ＭＳ Ｐゴシック" pitchFamily="34" charset="-128"/>
              </a:rPr>
              <a:t>propósito</a:t>
            </a:r>
            <a:r>
              <a:rPr lang="en-US" sz="2000" dirty="0" smtClean="0">
                <a:ea typeface="ＭＳ Ｐゴシック" pitchFamily="34" charset="-128"/>
              </a:rPr>
              <a:t> de </a:t>
            </a:r>
            <a:r>
              <a:rPr lang="en-US" sz="2000" dirty="0" err="1" smtClean="0">
                <a:ea typeface="ＭＳ Ｐゴシック" pitchFamily="34" charset="-128"/>
              </a:rPr>
              <a:t>que</a:t>
            </a:r>
            <a:r>
              <a:rPr lang="en-US" sz="2000" dirty="0" smtClean="0">
                <a:ea typeface="ＭＳ Ｐゴシック" pitchFamily="34" charset="-128"/>
              </a:rPr>
              <a:t> se </a:t>
            </a:r>
            <a:r>
              <a:rPr lang="en-US" sz="2000" dirty="0" err="1" smtClean="0">
                <a:ea typeface="ＭＳ Ｐゴシック" pitchFamily="34" charset="-128"/>
              </a:rPr>
              <a:t>logre</a:t>
            </a:r>
            <a:r>
              <a:rPr lang="en-US" sz="2000" dirty="0" smtClean="0">
                <a:ea typeface="ＭＳ Ｐゴシック" pitchFamily="34" charset="-128"/>
              </a:rPr>
              <a:t> un </a:t>
            </a:r>
            <a:r>
              <a:rPr lang="en-US" sz="2000" dirty="0" err="1" smtClean="0">
                <a:ea typeface="ＭＳ Ｐゴシック" pitchFamily="34" charset="-128"/>
              </a:rPr>
              <a:t>concenso</a:t>
            </a:r>
            <a:endParaRPr lang="en-US" sz="2000" dirty="0" smtClean="0">
              <a:ea typeface="ＭＳ Ｐゴシック" pitchFamily="34" charset="-128"/>
            </a:endParaRPr>
          </a:p>
          <a:p>
            <a:pPr lvl="1" eaLnBrk="1" hangingPunct="1"/>
            <a:r>
              <a:rPr lang="en-US" sz="2000" b="1" dirty="0" err="1" smtClean="0">
                <a:ea typeface="ＭＳ Ｐゴシック" pitchFamily="34" charset="-128"/>
              </a:rPr>
              <a:t>Forzar</a:t>
            </a:r>
            <a:r>
              <a:rPr lang="en-US" sz="2000" b="1" dirty="0" smtClean="0">
                <a:ea typeface="ＭＳ Ｐゴシック" pitchFamily="34" charset="-128"/>
              </a:rPr>
              <a:t>:</a:t>
            </a:r>
            <a:r>
              <a:rPr lang="en-US" sz="2000" dirty="0" smtClean="0">
                <a:ea typeface="ＭＳ Ｐゴシック" pitchFamily="34" charset="-128"/>
              </a:rPr>
              <a:t> </a:t>
            </a:r>
            <a:r>
              <a:rPr lang="en-US" sz="2000" dirty="0" err="1" smtClean="0">
                <a:ea typeface="ＭＳ Ｐゴシック" pitchFamily="34" charset="-128"/>
              </a:rPr>
              <a:t>apoyar</a:t>
            </a:r>
            <a:r>
              <a:rPr lang="en-US" sz="2000" dirty="0" smtClean="0">
                <a:ea typeface="ＭＳ Ｐゴシック" pitchFamily="34" charset="-128"/>
              </a:rPr>
              <a:t> un </a:t>
            </a:r>
            <a:r>
              <a:rPr lang="en-US" sz="2000" dirty="0" err="1" smtClean="0">
                <a:ea typeface="ＭＳ Ｐゴシック" pitchFamily="34" charset="-128"/>
              </a:rPr>
              <a:t>punto</a:t>
            </a:r>
            <a:r>
              <a:rPr lang="en-US" sz="2000" dirty="0" smtClean="0">
                <a:ea typeface="ＭＳ Ｐゴシック" pitchFamily="34" charset="-128"/>
              </a:rPr>
              <a:t> de vista a </a:t>
            </a:r>
            <a:r>
              <a:rPr lang="en-US" sz="2000" dirty="0" err="1" smtClean="0">
                <a:ea typeface="ＭＳ Ｐゴシック" pitchFamily="34" charset="-128"/>
              </a:rPr>
              <a:t>expensas</a:t>
            </a:r>
            <a:r>
              <a:rPr lang="en-US" sz="2000" dirty="0" smtClean="0">
                <a:ea typeface="ＭＳ Ｐゴシック" pitchFamily="34" charset="-128"/>
              </a:rPr>
              <a:t> del </a:t>
            </a:r>
            <a:r>
              <a:rPr lang="en-US" sz="2000" dirty="0" err="1" smtClean="0">
                <a:ea typeface="ＭＳ Ｐゴシック" pitchFamily="34" charset="-128"/>
              </a:rPr>
              <a:t>otro</a:t>
            </a:r>
            <a:r>
              <a:rPr lang="en-US" sz="2000" dirty="0" smtClean="0">
                <a:ea typeface="ＭＳ Ｐゴシック" pitchFamily="34" charset="-128"/>
              </a:rPr>
              <a:t> </a:t>
            </a:r>
          </a:p>
          <a:p>
            <a:pPr lvl="1" eaLnBrk="1" hangingPunct="1"/>
            <a:endParaRPr lang="en-US" sz="2000" dirty="0" smtClean="0">
              <a:ea typeface="ＭＳ Ｐゴシック" pitchFamily="34" charset="-128"/>
            </a:endParaRPr>
          </a:p>
        </p:txBody>
      </p:sp>
      <p:sp>
        <p:nvSpPr>
          <p:cNvPr id="33796" name="Title 1"/>
          <p:cNvSpPr txBox="1">
            <a:spLocks/>
          </p:cNvSpPr>
          <p:nvPr/>
        </p:nvSpPr>
        <p:spPr bwMode="auto">
          <a:xfrm>
            <a:off x="468313" y="1052513"/>
            <a:ext cx="6562725" cy="1143000"/>
          </a:xfrm>
          <a:prstGeom prst="rect">
            <a:avLst/>
          </a:prstGeom>
          <a:noFill/>
          <a:ln w="9525">
            <a:noFill/>
            <a:miter lim="800000"/>
            <a:headEnd/>
            <a:tailEnd/>
          </a:ln>
        </p:spPr>
        <p:txBody>
          <a:bodyPr anchor="ctr"/>
          <a:lstStyle/>
          <a:p>
            <a:pPr algn="ctr"/>
            <a:r>
              <a:rPr lang="en-US" sz="4000">
                <a:latin typeface="Calibri" pitchFamily="34" charset="0"/>
              </a:rPr>
              <a:t>Técnicas de resolución de conflictos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72008" y="2132856"/>
            <a:ext cx="5004048" cy="576734"/>
          </a:xfrm>
        </p:spPr>
        <p:txBody>
          <a:bodyPr/>
          <a:lstStyle/>
          <a:p>
            <a:pPr algn="l" eaLnBrk="1" hangingPunct="1"/>
            <a:r>
              <a:rPr lang="en-US" sz="3600" dirty="0" err="1" smtClean="0">
                <a:ea typeface="ＭＳ Ｐゴシック" pitchFamily="34" charset="-128"/>
              </a:rPr>
              <a:t>Tipos</a:t>
            </a:r>
            <a:r>
              <a:rPr lang="en-US" sz="3600" dirty="0" smtClean="0">
                <a:ea typeface="ＭＳ Ｐゴシック" pitchFamily="34" charset="-128"/>
              </a:rPr>
              <a:t> de </a:t>
            </a:r>
            <a:r>
              <a:rPr lang="en-US" sz="3600" dirty="0" err="1" smtClean="0">
                <a:ea typeface="ＭＳ Ｐゴシック" pitchFamily="34" charset="-128"/>
              </a:rPr>
              <a:t>poder</a:t>
            </a:r>
            <a:r>
              <a:rPr lang="en-US" sz="3600" dirty="0" smtClean="0">
                <a:ea typeface="ＭＳ Ｐゴシック" pitchFamily="34" charset="-128"/>
              </a:rPr>
              <a:t> </a:t>
            </a:r>
            <a:r>
              <a:rPr lang="en-US" sz="3600" dirty="0" smtClean="0">
                <a:ea typeface="ＭＳ Ｐゴシック" pitchFamily="34" charset="-128"/>
              </a:rPr>
              <a:t>del DP</a:t>
            </a:r>
          </a:p>
        </p:txBody>
      </p:sp>
      <p:sp>
        <p:nvSpPr>
          <p:cNvPr id="29699" name="Content Placeholder 2"/>
          <p:cNvSpPr>
            <a:spLocks noGrp="1"/>
          </p:cNvSpPr>
          <p:nvPr>
            <p:ph idx="4294967295"/>
          </p:nvPr>
        </p:nvSpPr>
        <p:spPr>
          <a:xfrm>
            <a:off x="457200" y="2852936"/>
            <a:ext cx="8229600" cy="3933056"/>
          </a:xfrm>
        </p:spPr>
        <p:txBody>
          <a:bodyPr/>
          <a:lstStyle/>
          <a:p>
            <a:pPr eaLnBrk="1" hangingPunct="1">
              <a:lnSpc>
                <a:spcPct val="90000"/>
              </a:lnSpc>
            </a:pPr>
            <a:r>
              <a:rPr lang="es-CR" sz="2800" dirty="0" smtClean="0">
                <a:ea typeface="ＭＳ Ｐゴシック" pitchFamily="34" charset="-128"/>
              </a:rPr>
              <a:t>Formal: basado en su posición</a:t>
            </a:r>
          </a:p>
          <a:p>
            <a:pPr eaLnBrk="1" hangingPunct="1">
              <a:lnSpc>
                <a:spcPct val="90000"/>
              </a:lnSpc>
            </a:pPr>
            <a:r>
              <a:rPr lang="es-CR" sz="2800" u="sng" dirty="0" smtClean="0">
                <a:ea typeface="ＭＳ Ｐゴシック" pitchFamily="34" charset="-128"/>
              </a:rPr>
              <a:t>Recompensa</a:t>
            </a:r>
            <a:r>
              <a:rPr lang="es-CR" sz="2800" dirty="0" smtClean="0">
                <a:ea typeface="ＭＳ Ｐゴシック" pitchFamily="34" charset="-128"/>
              </a:rPr>
              <a:t>: nace de la capacidad de dar recompensa</a:t>
            </a:r>
          </a:p>
          <a:p>
            <a:pPr eaLnBrk="1" hangingPunct="1">
              <a:lnSpc>
                <a:spcPct val="90000"/>
              </a:lnSpc>
            </a:pPr>
            <a:r>
              <a:rPr lang="es-CR" sz="2800" dirty="0" smtClean="0">
                <a:ea typeface="ＭＳ Ｐゴシック" pitchFamily="34" charset="-128"/>
              </a:rPr>
              <a:t>Penalidad (coercitivo): nace de la capacidad de penalizar</a:t>
            </a:r>
          </a:p>
          <a:p>
            <a:pPr eaLnBrk="1" hangingPunct="1">
              <a:lnSpc>
                <a:spcPct val="90000"/>
              </a:lnSpc>
            </a:pPr>
            <a:r>
              <a:rPr lang="es-CR" sz="2800" u="sng" dirty="0" smtClean="0">
                <a:ea typeface="ＭＳ Ｐゴシック" pitchFamily="34" charset="-128"/>
              </a:rPr>
              <a:t>Experto</a:t>
            </a:r>
            <a:r>
              <a:rPr lang="es-CR" sz="2800" dirty="0" smtClean="0">
                <a:ea typeface="ＭＳ Ｐゴシック" pitchFamily="34" charset="-128"/>
              </a:rPr>
              <a:t>: viene de ser el experto técnico o de dirección</a:t>
            </a:r>
          </a:p>
          <a:p>
            <a:pPr eaLnBrk="1" hangingPunct="1">
              <a:lnSpc>
                <a:spcPct val="90000"/>
              </a:lnSpc>
            </a:pPr>
            <a:r>
              <a:rPr lang="es-CR" sz="2800" dirty="0" smtClean="0">
                <a:ea typeface="ＭＳ Ｐゴシック" pitchFamily="34" charset="-128"/>
              </a:rPr>
              <a:t>Referente: surge de caerle bien a otras personas, que respetan o que </a:t>
            </a:r>
            <a:r>
              <a:rPr lang="es-CR" sz="3000" dirty="0" smtClean="0">
                <a:ea typeface="ＭＳ Ｐゴシック" pitchFamily="34" charset="-128"/>
              </a:rPr>
              <a:t>quieren ser como el DP</a:t>
            </a:r>
          </a:p>
          <a:p>
            <a:pPr marL="0" indent="0" eaLnBrk="1" hangingPunct="1">
              <a:lnSpc>
                <a:spcPct val="90000"/>
              </a:lnSpc>
            </a:pPr>
            <a:endParaRPr lang="es-CR" sz="3000" dirty="0" smtClean="0">
              <a:ea typeface="ＭＳ Ｐゴシック" pitchFamily="34" charset="-128"/>
            </a:endParaRPr>
          </a:p>
        </p:txBody>
      </p:sp>
      <p:sp>
        <p:nvSpPr>
          <p:cNvPr id="4" name="1 Título"/>
          <p:cNvSpPr txBox="1">
            <a:spLocks/>
          </p:cNvSpPr>
          <p:nvPr/>
        </p:nvSpPr>
        <p:spPr>
          <a:xfrm>
            <a:off x="539552" y="1196752"/>
            <a:ext cx="8229600" cy="50383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3600" b="0" i="0" u="none" strike="noStrike" kern="1200" cap="none" spc="0" normalizeH="0" baseline="0" noProof="0" dirty="0" smtClean="0">
                <a:ln>
                  <a:noFill/>
                </a:ln>
                <a:solidFill>
                  <a:schemeClr val="tx1"/>
                </a:solidFill>
                <a:effectLst/>
                <a:uLnTx/>
                <a:uFillTx/>
                <a:latin typeface="+mj-lt"/>
                <a:ea typeface="ＭＳ Ｐゴシック" pitchFamily="34" charset="-128"/>
                <a:cs typeface="ＭＳ Ｐゴシック" charset="0"/>
              </a:rPr>
              <a:t>Planificar la Gestión de  Recursos Humano</a:t>
            </a:r>
            <a:endParaRPr kumimoji="0" lang="es-CR" sz="36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Dirigir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Entradas:</a:t>
            </a:r>
          </a:p>
          <a:p>
            <a:pPr lvl="1"/>
            <a:r>
              <a:rPr lang="es-CR" dirty="0" smtClean="0"/>
              <a:t>Personal asignado, roles y responsabilidades, desempeño, plan de RRH, etc.</a:t>
            </a:r>
          </a:p>
          <a:p>
            <a:pPr lvl="1"/>
            <a:r>
              <a:rPr lang="es-CR" dirty="0" smtClean="0"/>
              <a:t>Informes de desempeño</a:t>
            </a:r>
          </a:p>
          <a:p>
            <a:pPr lvl="1"/>
            <a:r>
              <a:rPr lang="es-CR" dirty="0" smtClean="0"/>
              <a:t>Registro de incidentes (</a:t>
            </a:r>
            <a:r>
              <a:rPr lang="es-CR" dirty="0" err="1" smtClean="0"/>
              <a:t>issue</a:t>
            </a:r>
            <a:r>
              <a:rPr lang="es-CR" dirty="0" smtClean="0"/>
              <a:t> log)</a:t>
            </a:r>
            <a:endParaRPr lang="es-CR" dirty="0"/>
          </a:p>
        </p:txBody>
      </p:sp>
      <p:pic>
        <p:nvPicPr>
          <p:cNvPr id="4098" name="Picture 2"/>
          <p:cNvPicPr>
            <a:picLocks noChangeAspect="1" noChangeArrowheads="1"/>
          </p:cNvPicPr>
          <p:nvPr/>
        </p:nvPicPr>
        <p:blipFill>
          <a:blip r:embed="rId2" cstate="print"/>
          <a:srcRect/>
          <a:stretch>
            <a:fillRect/>
          </a:stretch>
        </p:blipFill>
        <p:spPr bwMode="auto">
          <a:xfrm>
            <a:off x="1547664" y="4437112"/>
            <a:ext cx="6324600" cy="2181225"/>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Dirigir el equipo del proyecto</a:t>
            </a:r>
            <a:endParaRPr lang="es-CR" dirty="0"/>
          </a:p>
        </p:txBody>
      </p:sp>
      <p:sp>
        <p:nvSpPr>
          <p:cNvPr id="3" name="2 Marcador de contenido"/>
          <p:cNvSpPr>
            <a:spLocks noGrp="1"/>
          </p:cNvSpPr>
          <p:nvPr>
            <p:ph idx="1"/>
          </p:nvPr>
        </p:nvSpPr>
        <p:spPr>
          <a:xfrm>
            <a:off x="457200" y="1772816"/>
            <a:ext cx="8229600" cy="4896544"/>
          </a:xfrm>
        </p:spPr>
        <p:txBody>
          <a:bodyPr/>
          <a:lstStyle/>
          <a:p>
            <a:r>
              <a:rPr lang="es-CR" dirty="0" smtClean="0"/>
              <a:t>Herramientas:</a:t>
            </a:r>
          </a:p>
          <a:p>
            <a:pPr lvl="1"/>
            <a:r>
              <a:rPr lang="es-CR" dirty="0" smtClean="0"/>
              <a:t>Observación y conversación</a:t>
            </a:r>
          </a:p>
          <a:p>
            <a:pPr lvl="1"/>
            <a:r>
              <a:rPr lang="es-CR" dirty="0" smtClean="0"/>
              <a:t>Evaluaciones de desempeño</a:t>
            </a:r>
          </a:p>
          <a:p>
            <a:pPr lvl="1"/>
            <a:r>
              <a:rPr lang="es-CR" dirty="0" smtClean="0"/>
              <a:t>Gestión de conflictos</a:t>
            </a:r>
          </a:p>
          <a:p>
            <a:pPr lvl="1"/>
            <a:r>
              <a:rPr lang="es-CR" dirty="0" smtClean="0"/>
              <a:t>Habilidades interpersonales</a:t>
            </a:r>
            <a:endParaRPr lang="es-C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R" dirty="0" smtClean="0"/>
              <a:t>¿Preguntas?</a:t>
            </a:r>
            <a:endParaRPr lang="es-C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mtClean="0">
                <a:ea typeface="ＭＳ Ｐゴシック" pitchFamily="34" charset="-128"/>
              </a:rPr>
              <a:t>Por sus buenos resultados al dirigir proyectos, a Antonio le han dado una oficina en el último piso. Esto es un ejemplo de? </a:t>
            </a:r>
            <a:endParaRPr lang="en-US" sz="2700" smtClean="0">
              <a:ea typeface="ＭＳ Ｐゴシック" pitchFamily="34" charset="-128"/>
            </a:endParaRPr>
          </a:p>
          <a:p>
            <a:pPr lvl="1"/>
            <a:r>
              <a:rPr lang="en-US" sz="2700" smtClean="0">
                <a:ea typeface="ＭＳ Ｐゴシック" pitchFamily="34" charset="-128"/>
              </a:rPr>
              <a:t>A. </a:t>
            </a:r>
            <a:r>
              <a:rPr lang="en-US" smtClean="0">
                <a:ea typeface="ＭＳ Ｐゴシック" pitchFamily="34" charset="-128"/>
              </a:rPr>
              <a:t>Beneficios complementarios</a:t>
            </a:r>
          </a:p>
          <a:p>
            <a:pPr lvl="1"/>
            <a:r>
              <a:rPr lang="en-US" sz="2700" smtClean="0">
                <a:ea typeface="ＭＳ Ｐゴシック" pitchFamily="34" charset="-128"/>
              </a:rPr>
              <a:t>B. </a:t>
            </a:r>
            <a:r>
              <a:rPr lang="en-US" smtClean="0">
                <a:ea typeface="ＭＳ Ｐゴシック" pitchFamily="34" charset="-128"/>
              </a:rPr>
              <a:t>Privilegios</a:t>
            </a:r>
          </a:p>
          <a:p>
            <a:pPr lvl="1"/>
            <a:r>
              <a:rPr lang="en-US" sz="2700" smtClean="0">
                <a:ea typeface="ＭＳ Ｐゴシック" pitchFamily="34" charset="-128"/>
              </a:rPr>
              <a:t>C. Herzberg</a:t>
            </a:r>
          </a:p>
          <a:p>
            <a:pPr lvl="1" eaLnBrk="1" hangingPunct="1"/>
            <a:r>
              <a:rPr lang="en-US" sz="2700" smtClean="0">
                <a:ea typeface="ＭＳ Ｐゴシック" pitchFamily="34" charset="-128"/>
              </a:rPr>
              <a:t>D. Técnica de Hishikawa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100" smtClean="0">
                <a:ea typeface="ＭＳ Ｐゴシック" pitchFamily="34" charset="-128"/>
              </a:rPr>
              <a:t>Ud es el director de proyecto del proyecto XYZ. Este proyecto es muy similar al proyecto ABC que ud completó anteriormente. Qué método puede ud utilizar para facilitar el proceso de planeamiento de la organización? </a:t>
            </a:r>
          </a:p>
          <a:p>
            <a:pPr lvl="1"/>
            <a:r>
              <a:rPr lang="en-US" sz="2100" smtClean="0">
                <a:ea typeface="ＭＳ Ｐゴシック" pitchFamily="34" charset="-128"/>
              </a:rPr>
              <a:t>A. Utilizar el plan de proyecto del proyecto ABC en el proyecto XYZ. </a:t>
            </a:r>
          </a:p>
          <a:p>
            <a:pPr lvl="1"/>
            <a:r>
              <a:rPr lang="en-US" sz="2100" smtClean="0">
                <a:ea typeface="ＭＳ Ｐゴシック" pitchFamily="34" charset="-128"/>
              </a:rPr>
              <a:t>B. Usar las definiciones de los roles y responsabilidades del proyecto ABC en el proyecto XYZ. </a:t>
            </a:r>
          </a:p>
          <a:p>
            <a:pPr lvl="1"/>
            <a:r>
              <a:rPr lang="en-US" sz="2100" smtClean="0">
                <a:ea typeface="ＭＳ Ｐゴシック" pitchFamily="34" charset="-128"/>
              </a:rPr>
              <a:t>C. Utilizar la estructura de recompensa del proyecto ABC en el proyecto XYZ. </a:t>
            </a:r>
          </a:p>
          <a:p>
            <a:pPr lvl="1"/>
            <a:r>
              <a:rPr lang="en-US" sz="2100" smtClean="0">
                <a:ea typeface="ＭＳ Ｐゴシック" pitchFamily="34" charset="-128"/>
              </a:rPr>
              <a:t>D. Usar el equipo de proyecto del equipo ABC en el proyecto XYZ.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700" smtClean="0">
                <a:ea typeface="ＭＳ Ｐゴシック" pitchFamily="34" charset="-128"/>
              </a:rPr>
              <a:t>Matt no está muy contento con algunos de los miembros del equipo que le fueron asignados. Esta situación claramente muestra un ejemplo de:</a:t>
            </a:r>
          </a:p>
          <a:p>
            <a:pPr lvl="1" eaLnBrk="1" hangingPunct="1"/>
            <a:r>
              <a:rPr lang="en-US" sz="2700" smtClean="0">
                <a:ea typeface="ＭＳ Ｐゴシック" pitchFamily="34" charset="-128"/>
              </a:rPr>
              <a:t>A. Asignación recurrente</a:t>
            </a:r>
          </a:p>
          <a:p>
            <a:pPr lvl="1" eaLnBrk="1" hangingPunct="1"/>
            <a:r>
              <a:rPr lang="en-US" sz="2700" smtClean="0">
                <a:ea typeface="ＭＳ Ｐゴシック" pitchFamily="34" charset="-128"/>
              </a:rPr>
              <a:t>B. Asignación prematura</a:t>
            </a:r>
          </a:p>
          <a:p>
            <a:pPr lvl="1" eaLnBrk="1" hangingPunct="1"/>
            <a:r>
              <a:rPr lang="en-US" sz="2700" smtClean="0">
                <a:ea typeface="ＭＳ Ｐゴシック" pitchFamily="34" charset="-128"/>
              </a:rPr>
              <a:t>C. Preasignación</a:t>
            </a:r>
          </a:p>
          <a:p>
            <a:pPr lvl="1" eaLnBrk="1" hangingPunct="1"/>
            <a:r>
              <a:rPr lang="en-US" sz="2700" smtClean="0">
                <a:ea typeface="ＭＳ Ｐゴシック" pitchFamily="34" charset="-128"/>
              </a:rPr>
              <a:t>D. Negociación</a:t>
            </a:r>
          </a:p>
          <a:p>
            <a:pPr lvl="1" eaLnBrk="1" hangingPunct="1"/>
            <a:endParaRPr lang="en-US" sz="27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Susan es la directora de proyecto del proyecto PMG. Ella toma todas las decisiones en el proyecto sin importar las objeciones del equipo de proyecto. Este es un ejemplo de cual de los siguientes estilos de liderazgo? :</a:t>
            </a:r>
          </a:p>
          <a:p>
            <a:pPr lvl="1"/>
            <a:r>
              <a:rPr lang="en-US" smtClean="0">
                <a:ea typeface="ＭＳ Ｐゴシック" pitchFamily="34" charset="-128"/>
              </a:rPr>
              <a:t>A. Autocrático </a:t>
            </a:r>
          </a:p>
          <a:p>
            <a:pPr lvl="1"/>
            <a:r>
              <a:rPr lang="en-US" smtClean="0">
                <a:ea typeface="ＭＳ Ｐゴシック" pitchFamily="34" charset="-128"/>
              </a:rPr>
              <a:t>B. Democrático </a:t>
            </a:r>
          </a:p>
          <a:p>
            <a:pPr lvl="1"/>
            <a:r>
              <a:rPr lang="en-US" smtClean="0">
                <a:ea typeface="ＭＳ Ｐゴシック" pitchFamily="34" charset="-128"/>
              </a:rPr>
              <a:t>C. Laissez faire </a:t>
            </a:r>
          </a:p>
          <a:p>
            <a:pPr lvl="1"/>
            <a:r>
              <a:rPr lang="en-US" smtClean="0">
                <a:ea typeface="ＭＳ Ｐゴシック" pitchFamily="34" charset="-128"/>
              </a:rPr>
              <a:t>D. Excepcional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eaLnBrk="1" hangingPunct="1"/>
            <a:r>
              <a:rPr lang="en-US" sz="2400" smtClean="0">
                <a:ea typeface="ＭＳ Ｐゴシック" pitchFamily="34" charset="-128"/>
              </a:rPr>
              <a:t>Un proyecto tiene varios equipos. El equipo C repetidamente ha fallado las fechas de entrega en el pasado. Esto ha causado que el equipo D tenga que comprimir la ruta crítica varias veces. Como lider del equipo D, ud debería reunirse con:</a:t>
            </a:r>
          </a:p>
          <a:p>
            <a:pPr lvl="1"/>
            <a:r>
              <a:rPr lang="en-US" sz="2400" smtClean="0">
                <a:ea typeface="ＭＳ Ｐゴシック" pitchFamily="34" charset="-128"/>
              </a:rPr>
              <a:t>A. Director del equipo D.</a:t>
            </a:r>
          </a:p>
          <a:p>
            <a:pPr lvl="1"/>
            <a:r>
              <a:rPr lang="en-US" sz="2400" smtClean="0">
                <a:ea typeface="ＭＳ Ｐゴシック" pitchFamily="34" charset="-128"/>
              </a:rPr>
              <a:t>B. Solamente con el director de proyecto.</a:t>
            </a:r>
          </a:p>
          <a:p>
            <a:pPr lvl="1"/>
            <a:r>
              <a:rPr lang="en-US" sz="2400" smtClean="0">
                <a:ea typeface="ＭＳ Ｐゴシック" pitchFamily="34" charset="-128"/>
              </a:rPr>
              <a:t>C. El director de proyecto y la administración superior.</a:t>
            </a:r>
          </a:p>
          <a:p>
            <a:pPr lvl="1"/>
            <a:r>
              <a:rPr lang="en-US" sz="2400" smtClean="0">
                <a:ea typeface="ＭＳ Ｐゴシック" pitchFamily="34" charset="-128"/>
              </a:rPr>
              <a:t>D. El director de proyecto y el lider del equipo 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eaLnBrk="1" hangingPunct="1"/>
            <a:r>
              <a:rPr lang="en-US" sz="2800" smtClean="0">
                <a:ea typeface="ＭＳ Ｐゴシック" pitchFamily="34" charset="-128"/>
              </a:rPr>
              <a:t>En cual proceso de los recursos humanos se ejecuta lo que dice el plan de recursos humanos :</a:t>
            </a:r>
          </a:p>
          <a:p>
            <a:pPr lvl="1" eaLnBrk="1" hangingPunct="1"/>
            <a:r>
              <a:rPr lang="en-US" smtClean="0">
                <a:ea typeface="ＭＳ Ｐゴシック" pitchFamily="34" charset="-128"/>
              </a:rPr>
              <a:t>A. Desarrollar el equipo de proyectos</a:t>
            </a:r>
          </a:p>
          <a:p>
            <a:pPr lvl="1" eaLnBrk="1" hangingPunct="1"/>
            <a:r>
              <a:rPr lang="en-US" smtClean="0">
                <a:ea typeface="ＭＳ Ｐゴシック" pitchFamily="34" charset="-128"/>
              </a:rPr>
              <a:t>B. Adquirir el equipo de proyectos</a:t>
            </a:r>
          </a:p>
          <a:p>
            <a:pPr lvl="1" eaLnBrk="1" hangingPunct="1"/>
            <a:r>
              <a:rPr lang="en-US" smtClean="0">
                <a:ea typeface="ＭＳ Ｐゴシック" pitchFamily="34" charset="-128"/>
              </a:rPr>
              <a:t>C. Dirigir el equipo de proyectos</a:t>
            </a:r>
          </a:p>
          <a:p>
            <a:pPr lvl="1" eaLnBrk="1" hangingPunct="1"/>
            <a:r>
              <a:rPr lang="en-US" smtClean="0">
                <a:ea typeface="ＭＳ Ｐゴシック" pitchFamily="34" charset="-128"/>
              </a:rPr>
              <a:t>D. Todos los anteriores</a:t>
            </a:r>
          </a:p>
          <a:p>
            <a:pPr eaLnBrk="1" hangingPunct="1">
              <a:buFont typeface="Arial" charset="0"/>
              <a:buChar char="–"/>
            </a:pPr>
            <a:endParaRPr lang="en-US" sz="2800" smtClean="0">
              <a:ea typeface="ＭＳ Ｐゴシック" pitchFamily="34" charset="-128"/>
            </a:endParaRPr>
          </a:p>
          <a:p>
            <a:pPr eaLnBrk="1" hangingPunct="1">
              <a:buFont typeface="Arial" charset="0"/>
              <a:buChar char="–"/>
            </a:pPr>
            <a:endParaRPr lang="en-US" sz="26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700" smtClean="0">
                <a:ea typeface="ＭＳ Ｐゴシック" pitchFamily="34" charset="-128"/>
              </a:rPr>
              <a:t>Ud es el director de proyecto del proyecto PUY. Este proyecto requiere un ingeniero químico durante 7 meses del proyeco, pero no hay disponibles ingenieros químicos en su departamento. Esto es un ejemplo de cual de los siguientes? </a:t>
            </a:r>
          </a:p>
          <a:p>
            <a:pPr lvl="1" eaLnBrk="1" hangingPunct="1">
              <a:lnSpc>
                <a:spcPct val="90000"/>
              </a:lnSpc>
            </a:pPr>
            <a:r>
              <a:rPr lang="en-US" smtClean="0">
                <a:ea typeface="ＭＳ Ｐゴシック" pitchFamily="34" charset="-128"/>
              </a:rPr>
              <a:t>A. Interfases organizacionales</a:t>
            </a:r>
          </a:p>
          <a:p>
            <a:pPr lvl="1">
              <a:lnSpc>
                <a:spcPct val="90000"/>
              </a:lnSpc>
            </a:pPr>
            <a:r>
              <a:rPr lang="en-US" smtClean="0">
                <a:ea typeface="ＭＳ Ｐゴシック" pitchFamily="34" charset="-128"/>
              </a:rPr>
              <a:t>B. Requerimientos de recursos</a:t>
            </a:r>
          </a:p>
          <a:p>
            <a:pPr lvl="1">
              <a:lnSpc>
                <a:spcPct val="90000"/>
              </a:lnSpc>
            </a:pPr>
            <a:r>
              <a:rPr lang="en-US" smtClean="0">
                <a:ea typeface="ＭＳ Ｐゴシック" pitchFamily="34" charset="-128"/>
              </a:rPr>
              <a:t>C. Requerimientos de contratistas</a:t>
            </a:r>
          </a:p>
          <a:p>
            <a:pPr lvl="1">
              <a:lnSpc>
                <a:spcPct val="90000"/>
              </a:lnSpc>
            </a:pPr>
            <a:r>
              <a:rPr lang="en-US" smtClean="0">
                <a:ea typeface="ＭＳ Ｐゴシック" pitchFamily="34" charset="-128"/>
              </a:rPr>
              <a:t>D. Restricciones de recursos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68313" y="908050"/>
            <a:ext cx="7067550" cy="1143000"/>
          </a:xfrm>
        </p:spPr>
        <p:txBody>
          <a:bodyPr/>
          <a:lstStyle/>
          <a:p>
            <a:pPr eaLnBrk="1" hangingPunct="1"/>
            <a:r>
              <a:rPr lang="en-US" smtClean="0">
                <a:ea typeface="ＭＳ Ｐゴシック" pitchFamily="34" charset="-128"/>
              </a:rPr>
              <a:t>Reconocimiento y recompensas</a:t>
            </a:r>
          </a:p>
        </p:txBody>
      </p:sp>
      <p:sp>
        <p:nvSpPr>
          <p:cNvPr id="25603" name="Content Placeholder 2"/>
          <p:cNvSpPr>
            <a:spLocks noGrp="1"/>
          </p:cNvSpPr>
          <p:nvPr>
            <p:ph idx="4294967295"/>
          </p:nvPr>
        </p:nvSpPr>
        <p:spPr/>
        <p:txBody>
          <a:bodyPr/>
          <a:lstStyle/>
          <a:p>
            <a:pPr eaLnBrk="1" hangingPunct="1">
              <a:lnSpc>
                <a:spcPct val="90000"/>
              </a:lnSpc>
            </a:pPr>
            <a:r>
              <a:rPr lang="en-US" sz="2700" smtClean="0">
                <a:ea typeface="ＭＳ Ｐゴシック" pitchFamily="34" charset="-128"/>
              </a:rPr>
              <a:t>Es un sistema que permite al director obtener cooperación del equipo con base en sus expectativas y necesidades</a:t>
            </a:r>
          </a:p>
          <a:p>
            <a:pPr eaLnBrk="1" hangingPunct="1">
              <a:lnSpc>
                <a:spcPct val="90000"/>
              </a:lnSpc>
            </a:pPr>
            <a:r>
              <a:rPr lang="en-US" sz="2700" smtClean="0">
                <a:ea typeface="ＭＳ Ｐゴシック" pitchFamily="34" charset="-128"/>
              </a:rPr>
              <a:t>Puede incluir entre otras cosas:</a:t>
            </a:r>
          </a:p>
          <a:p>
            <a:pPr lvl="1" eaLnBrk="1" hangingPunct="1">
              <a:lnSpc>
                <a:spcPct val="90000"/>
              </a:lnSpc>
            </a:pPr>
            <a:r>
              <a:rPr lang="en-US" sz="2300" smtClean="0">
                <a:ea typeface="ＭＳ Ｐゴシック" pitchFamily="34" charset="-128"/>
              </a:rPr>
              <a:t>Premios como el miembro del equipo del mes </a:t>
            </a:r>
          </a:p>
          <a:p>
            <a:pPr lvl="1" eaLnBrk="1" hangingPunct="1">
              <a:lnSpc>
                <a:spcPct val="90000"/>
              </a:lnSpc>
            </a:pPr>
            <a:r>
              <a:rPr lang="en-US" sz="2300" smtClean="0">
                <a:ea typeface="ＭＳ Ｐゴシック" pitchFamily="34" charset="-128"/>
              </a:rPr>
              <a:t>Recomendaciones de miembros del equipo para ascensos </a:t>
            </a:r>
          </a:p>
          <a:p>
            <a:pPr lvl="1" eaLnBrk="1" hangingPunct="1">
              <a:lnSpc>
                <a:spcPct val="90000"/>
              </a:lnSpc>
            </a:pPr>
            <a:r>
              <a:rPr lang="en-US" sz="2300" smtClean="0">
                <a:ea typeface="ＭＳ Ｐゴシック" pitchFamily="34" charset="-128"/>
              </a:rPr>
              <a:t>Comunicar a los directores de los miembros del equipo cuando se da un desempeño ejemplar</a:t>
            </a:r>
          </a:p>
          <a:p>
            <a:pPr lvl="1" eaLnBrk="1" hangingPunct="1">
              <a:lnSpc>
                <a:spcPct val="90000"/>
              </a:lnSpc>
            </a:pPr>
            <a:r>
              <a:rPr lang="en-US" sz="2300" smtClean="0">
                <a:ea typeface="ＭＳ Ｐゴシック" pitchFamily="34" charset="-128"/>
              </a:rPr>
              <a:t>Planear celebraciones de logro de hitos</a:t>
            </a:r>
          </a:p>
          <a:p>
            <a:pPr lvl="1" eaLnBrk="1" hangingPunct="1">
              <a:lnSpc>
                <a:spcPct val="90000"/>
              </a:lnSpc>
            </a:pPr>
            <a:r>
              <a:rPr lang="en-US" sz="2300" smtClean="0">
                <a:ea typeface="ＭＳ Ｐゴシック" pitchFamily="34" charset="-128"/>
              </a:rPr>
              <a:t>Adquirir entrenamiento para los miembros del equipo</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700" smtClean="0">
                <a:ea typeface="ＭＳ Ｐゴシック" pitchFamily="34" charset="-128"/>
              </a:rPr>
              <a:t>El propósito de las recompensas en un proyecto es?:</a:t>
            </a:r>
          </a:p>
          <a:p>
            <a:pPr lvl="1" eaLnBrk="1" hangingPunct="1"/>
            <a:r>
              <a:rPr lang="en-US" sz="2700" smtClean="0">
                <a:ea typeface="ＭＳ Ｐゴシック" pitchFamily="34" charset="-128"/>
              </a:rPr>
              <a:t>A. Motivar al patrocinador</a:t>
            </a:r>
          </a:p>
          <a:p>
            <a:pPr lvl="1" eaLnBrk="1" hangingPunct="1"/>
            <a:r>
              <a:rPr lang="en-US" sz="2700" smtClean="0">
                <a:ea typeface="ＭＳ Ｐゴシック" pitchFamily="34" charset="-128"/>
              </a:rPr>
              <a:t>B. Obtener visibilidad para el proyecto</a:t>
            </a:r>
          </a:p>
          <a:p>
            <a:pPr lvl="1" eaLnBrk="1" hangingPunct="1"/>
            <a:r>
              <a:rPr lang="en-US" sz="2700" smtClean="0">
                <a:ea typeface="ＭＳ Ｐゴシック" pitchFamily="34" charset="-128"/>
              </a:rPr>
              <a:t>C. Motivar al equipo para desempeñarse adecuadamente</a:t>
            </a:r>
          </a:p>
          <a:p>
            <a:pPr lvl="1" eaLnBrk="1" hangingPunct="1"/>
            <a:r>
              <a:rPr lang="en-US" sz="2700" smtClean="0">
                <a:ea typeface="ＭＳ Ｐゴシック" pitchFamily="34" charset="-128"/>
              </a:rPr>
              <a:t>D. Desarrollar una sana competencia entre los miembros del equipo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El estilo de liderazgo del DP debe coincidir con el nivel de desarrollo del equipo de proyecto y debe moverse a través de pasos sucesivos en el siguiente orden:</a:t>
            </a:r>
          </a:p>
          <a:p>
            <a:pPr lvl="1" eaLnBrk="1" hangingPunct="1"/>
            <a:r>
              <a:rPr lang="en-US" sz="2600" smtClean="0">
                <a:ea typeface="ＭＳ Ｐゴシック" pitchFamily="34" charset="-128"/>
              </a:rPr>
              <a:t>A. Disciplinario, autocrático, participativo.</a:t>
            </a:r>
          </a:p>
          <a:p>
            <a:pPr lvl="1" eaLnBrk="1" hangingPunct="1"/>
            <a:r>
              <a:rPr lang="en-US" sz="2600" smtClean="0">
                <a:ea typeface="ＭＳ Ｐゴシック" pitchFamily="34" charset="-128"/>
              </a:rPr>
              <a:t>B. Proyectizado, matricial, funcional.</a:t>
            </a:r>
          </a:p>
          <a:p>
            <a:pPr lvl="1" eaLnBrk="1" hangingPunct="1"/>
            <a:r>
              <a:rPr lang="en-US" sz="2600" smtClean="0">
                <a:ea typeface="ＭＳ Ｐゴシック" pitchFamily="34" charset="-128"/>
              </a:rPr>
              <a:t>C. Formación de equipo, desarrollo de equipo, asignación de responsabilidades.</a:t>
            </a:r>
          </a:p>
          <a:p>
            <a:pPr lvl="1" eaLnBrk="1" hangingPunct="1"/>
            <a:r>
              <a:rPr lang="en-US" sz="2600" smtClean="0">
                <a:ea typeface="ＭＳ Ｐゴシック" pitchFamily="34" charset="-128"/>
              </a:rPr>
              <a:t>D. Directivo, asesor, de apoyo, delegador.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600" smtClean="0">
                <a:ea typeface="ＭＳ Ｐゴシック" pitchFamily="34" charset="-128"/>
              </a:rPr>
              <a:t>Ud es el director de proyecto del proyecto PLN. Los miembros del equipo están un poco temerosos de ud porque lo ven como parte de la administración superior. Ellos saben que una evaluación negativa suya acerca de su trabajo puede afectar su bono anual. Esto es un ejemplo de cuál de los siguientes? </a:t>
            </a:r>
          </a:p>
          <a:p>
            <a:pPr lvl="1">
              <a:lnSpc>
                <a:spcPct val="90000"/>
              </a:lnSpc>
            </a:pPr>
            <a:r>
              <a:rPr lang="en-US" sz="2600" smtClean="0">
                <a:ea typeface="ＭＳ Ｐゴシック" pitchFamily="34" charset="-128"/>
              </a:rPr>
              <a:t>A. Poder formal</a:t>
            </a:r>
          </a:p>
          <a:p>
            <a:pPr lvl="1">
              <a:lnSpc>
                <a:spcPct val="90000"/>
              </a:lnSpc>
            </a:pPr>
            <a:r>
              <a:rPr lang="en-US" sz="2600" smtClean="0">
                <a:ea typeface="ＭＳ Ｐゴシック" pitchFamily="34" charset="-128"/>
              </a:rPr>
              <a:t>B. Poder coercitivo</a:t>
            </a:r>
          </a:p>
          <a:p>
            <a:pPr lvl="1">
              <a:lnSpc>
                <a:spcPct val="90000"/>
              </a:lnSpc>
            </a:pPr>
            <a:r>
              <a:rPr lang="en-US" sz="2600" smtClean="0">
                <a:ea typeface="ＭＳ Ｐゴシック" pitchFamily="34" charset="-128"/>
              </a:rPr>
              <a:t>C. Poder experto</a:t>
            </a:r>
          </a:p>
          <a:p>
            <a:pPr lvl="1" eaLnBrk="1" hangingPunct="1">
              <a:lnSpc>
                <a:spcPct val="90000"/>
              </a:lnSpc>
            </a:pPr>
            <a:r>
              <a:rPr lang="en-US" sz="2600" smtClean="0">
                <a:ea typeface="ＭＳ Ｐゴシック" pitchFamily="34" charset="-128"/>
              </a:rPr>
              <a:t>D. Poder referente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200" smtClean="0">
                <a:ea typeface="ＭＳ Ｐゴシック" pitchFamily="34" charset="-128"/>
              </a:rPr>
              <a:t>Ud es el director de proyecto del proyecto GHB. Ud ha servido como DP en su organización por los últimos 10 años. Prácticamente todos sus proyectos han terminado a tiempo y dentro del presupuesto. El equipo de proyecto ha trabajado con ud en el pasado y lo consideran un buen DP. Ha ellos les gusta trabajar con ud. Dado todo lo anterior, es posible que ud tenga cual tipo de poder? </a:t>
            </a:r>
          </a:p>
          <a:p>
            <a:pPr lvl="1">
              <a:lnSpc>
                <a:spcPct val="90000"/>
              </a:lnSpc>
            </a:pPr>
            <a:r>
              <a:rPr lang="en-US" sz="2200" smtClean="0">
                <a:ea typeface="ＭＳ Ｐゴシック" pitchFamily="34" charset="-128"/>
              </a:rPr>
              <a:t>A. Poder formal </a:t>
            </a:r>
          </a:p>
          <a:p>
            <a:pPr lvl="1">
              <a:lnSpc>
                <a:spcPct val="90000"/>
              </a:lnSpc>
            </a:pPr>
            <a:r>
              <a:rPr lang="en-US" sz="2200" smtClean="0">
                <a:ea typeface="ＭＳ Ｐゴシック" pitchFamily="34" charset="-128"/>
              </a:rPr>
              <a:t>B. Poder coercitivo </a:t>
            </a:r>
          </a:p>
          <a:p>
            <a:pPr lvl="1">
              <a:lnSpc>
                <a:spcPct val="90000"/>
              </a:lnSpc>
            </a:pPr>
            <a:r>
              <a:rPr lang="en-US" sz="2200" smtClean="0">
                <a:ea typeface="ＭＳ Ｐゴシック" pitchFamily="34" charset="-128"/>
              </a:rPr>
              <a:t>C. Poder experto</a:t>
            </a:r>
          </a:p>
          <a:p>
            <a:pPr lvl="1">
              <a:lnSpc>
                <a:spcPct val="90000"/>
              </a:lnSpc>
            </a:pPr>
            <a:r>
              <a:rPr lang="en-US" sz="2200" smtClean="0">
                <a:ea typeface="ＭＳ Ｐゴシック" pitchFamily="34" charset="-128"/>
              </a:rPr>
              <a:t>D. Poder referente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200" smtClean="0">
                <a:ea typeface="ＭＳ Ｐゴシック" pitchFamily="34" charset="-128"/>
              </a:rPr>
              <a:t>Harold es un miembro del equipo muy extrovertido. Todos los miembros del equipo respetan a Harold por su experiencia con la tecnología, pero las cosas usualmente deben hacerse como Harold proponga, de otra forma las cosas no van bien. Durante una discusión en una solución, un miembro del equipo levanta sus brazos y dice: </a:t>
            </a:r>
            <a:r>
              <a:rPr lang="en-US" altLang="en-US" sz="2200" smtClean="0">
                <a:ea typeface="ＭＳ Ｐゴシック" pitchFamily="34" charset="-128"/>
              </a:rPr>
              <a:t>“</a:t>
            </a:r>
            <a:r>
              <a:rPr lang="en-US" sz="2200" smtClean="0">
                <a:ea typeface="ＭＳ Ｐゴシック" pitchFamily="34" charset="-128"/>
              </a:rPr>
              <a:t> de acuerdo Harold, hagámoslo a su manera</a:t>
            </a:r>
            <a:r>
              <a:rPr lang="en-US" altLang="en-US" sz="2200" smtClean="0">
                <a:ea typeface="ＭＳ Ｐゴシック" pitchFamily="34" charset="-128"/>
              </a:rPr>
              <a:t>”</a:t>
            </a:r>
            <a:r>
              <a:rPr lang="en-US" sz="2200" smtClean="0">
                <a:ea typeface="ＭＳ Ｐゴシック" pitchFamily="34" charset="-128"/>
              </a:rPr>
              <a:t>. Este es un ejemplo de cual de las siguientes? </a:t>
            </a:r>
          </a:p>
          <a:p>
            <a:pPr lvl="1" eaLnBrk="1" hangingPunct="1">
              <a:lnSpc>
                <a:spcPct val="90000"/>
              </a:lnSpc>
            </a:pPr>
            <a:r>
              <a:rPr lang="en-US" sz="2400" smtClean="0">
                <a:ea typeface="ＭＳ Ｐゴシック" pitchFamily="34" charset="-128"/>
              </a:rPr>
              <a:t>A. Una solución ganar - ganar</a:t>
            </a:r>
          </a:p>
          <a:p>
            <a:pPr lvl="1">
              <a:lnSpc>
                <a:spcPct val="90000"/>
              </a:lnSpc>
            </a:pPr>
            <a:r>
              <a:rPr lang="en-US" sz="2400" smtClean="0">
                <a:ea typeface="ＭＳ Ｐゴシック" pitchFamily="34" charset="-128"/>
              </a:rPr>
              <a:t>B. Una solución partir - perder</a:t>
            </a:r>
          </a:p>
          <a:p>
            <a:pPr lvl="1">
              <a:lnSpc>
                <a:spcPct val="90000"/>
              </a:lnSpc>
            </a:pPr>
            <a:r>
              <a:rPr lang="en-US" sz="2400" smtClean="0">
                <a:ea typeface="ＭＳ Ｐゴシック" pitchFamily="34" charset="-128"/>
              </a:rPr>
              <a:t>C. Una solución perder - perder</a:t>
            </a:r>
          </a:p>
          <a:p>
            <a:pPr lvl="1">
              <a:lnSpc>
                <a:spcPct val="90000"/>
              </a:lnSpc>
            </a:pPr>
            <a:r>
              <a:rPr lang="en-US" sz="2400" smtClean="0">
                <a:ea typeface="ＭＳ Ｐゴシック" pitchFamily="34" charset="-128"/>
              </a:rPr>
              <a:t>D. Una solución ceder - perder</a:t>
            </a:r>
            <a:endParaRPr lang="en-US"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mtClean="0">
                <a:ea typeface="ＭＳ Ｐゴシック" pitchFamily="34" charset="-128"/>
              </a:rPr>
              <a:t>Cuál técnica de resolución de conflictos es la mejor para la mayoría de situaciones de dirección de proyectos? </a:t>
            </a:r>
          </a:p>
          <a:p>
            <a:pPr lvl="1"/>
            <a:r>
              <a:rPr lang="en-US" smtClean="0">
                <a:ea typeface="ＭＳ Ｐゴシック" pitchFamily="34" charset="-128"/>
              </a:rPr>
              <a:t>A. Confrontar</a:t>
            </a:r>
          </a:p>
          <a:p>
            <a:pPr lvl="1"/>
            <a:r>
              <a:rPr lang="en-US" smtClean="0">
                <a:ea typeface="ＭＳ Ｐゴシック" pitchFamily="34" charset="-128"/>
              </a:rPr>
              <a:t>B. Consentir</a:t>
            </a:r>
          </a:p>
          <a:p>
            <a:pPr lvl="1"/>
            <a:r>
              <a:rPr lang="en-US" smtClean="0">
                <a:ea typeface="ＭＳ Ｐゴシック" pitchFamily="34" charset="-128"/>
              </a:rPr>
              <a:t>C. Forzar </a:t>
            </a:r>
          </a:p>
          <a:p>
            <a:pPr lvl="1"/>
            <a:r>
              <a:rPr lang="en-US" smtClean="0">
                <a:ea typeface="ＭＳ Ｐゴシック" pitchFamily="34" charset="-128"/>
              </a:rPr>
              <a:t>D. Evitar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mtClean="0">
                <a:ea typeface="ＭＳ Ｐゴシック" pitchFamily="34" charset="-128"/>
              </a:rPr>
              <a:t>Las salidas principales del desarrollo del equipo del proyecto son:</a:t>
            </a:r>
            <a:endParaRPr lang="en-US" sz="2500" smtClean="0">
              <a:ea typeface="ＭＳ Ｐゴシック" pitchFamily="34" charset="-128"/>
            </a:endParaRPr>
          </a:p>
          <a:p>
            <a:pPr lvl="1"/>
            <a:r>
              <a:rPr lang="en-US" smtClean="0">
                <a:ea typeface="ＭＳ Ｐゴシック" pitchFamily="34" charset="-128"/>
              </a:rPr>
              <a:t>A. Insumo para las evaluaciones de desempeño.</a:t>
            </a:r>
          </a:p>
          <a:p>
            <a:pPr lvl="1"/>
            <a:r>
              <a:rPr lang="en-US" smtClean="0">
                <a:ea typeface="ＭＳ Ｐゴシック" pitchFamily="34" charset="-128"/>
              </a:rPr>
              <a:t>B. Alta moral para el equipo de proyecto.</a:t>
            </a:r>
          </a:p>
          <a:p>
            <a:pPr lvl="1"/>
            <a:r>
              <a:rPr lang="en-US" smtClean="0">
                <a:ea typeface="ＭＳ Ｐゴシック" pitchFamily="34" charset="-128"/>
              </a:rPr>
              <a:t>C. Reducciones de costos del proyecto.</a:t>
            </a:r>
          </a:p>
          <a:p>
            <a:pPr lvl="1"/>
            <a:r>
              <a:rPr lang="en-US" smtClean="0">
                <a:ea typeface="ＭＳ Ｐゴシック" pitchFamily="34" charset="-128"/>
              </a:rPr>
              <a:t>D. Mayor satisfacción del cliente.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1700" smtClean="0">
                <a:ea typeface="ＭＳ Ｐゴシック" pitchFamily="34" charset="-128"/>
              </a:rPr>
              <a:t>El proyecto ha sido complicado de dirigir. Todo mundo está al borde debido a la presión para completar el proyecto a tiempo. Desafortunadamente, la tensión ha crecido al punto donde las reuniones se han vuelto competencias de gritos y pocos logros salen de dichas reuniones. Un miembro del equipo ha solicitado ser excusado de dichas reuniones porque los gritos le molestan. Por otra parte, el patrocinador ha solicitado participar en las reuniones para entender como va el proyecto y el cliente ha iniciado discusiones acerca de adicionar alcance al proyecto. En esta situación, sería mejor que el DP?</a:t>
            </a:r>
          </a:p>
          <a:p>
            <a:pPr lvl="1">
              <a:lnSpc>
                <a:spcPct val="90000"/>
              </a:lnSpc>
            </a:pPr>
            <a:r>
              <a:rPr lang="en-US" sz="1700" smtClean="0">
                <a:ea typeface="ＭＳ Ｐゴシック" pitchFamily="34" charset="-128"/>
              </a:rPr>
              <a:t>A. Pregunte al patrocinador si la información que quiere puede enviársele en un reporte en lugar de participarlo en las reuniones.</a:t>
            </a:r>
          </a:p>
          <a:p>
            <a:pPr lvl="1">
              <a:lnSpc>
                <a:spcPct val="90000"/>
              </a:lnSpc>
            </a:pPr>
            <a:r>
              <a:rPr lang="en-US" sz="1700" smtClean="0">
                <a:ea typeface="ＭＳ Ｐゴシック" pitchFamily="34" charset="-128"/>
              </a:rPr>
              <a:t>B. Informarle al equipo de proyecto que solicita ser excusado del valor de la comunicación en las reuniones.</a:t>
            </a:r>
          </a:p>
          <a:p>
            <a:pPr lvl="1">
              <a:lnSpc>
                <a:spcPct val="90000"/>
              </a:lnSpc>
            </a:pPr>
            <a:r>
              <a:rPr lang="en-US" sz="1700" smtClean="0">
                <a:ea typeface="ＭＳ Ｐゴシック" pitchFamily="34" charset="-128"/>
              </a:rPr>
              <a:t>C. Crear con el equipo nuevas reglas básicas.</a:t>
            </a:r>
          </a:p>
          <a:p>
            <a:pPr lvl="1">
              <a:lnSpc>
                <a:spcPct val="90000"/>
              </a:lnSpc>
            </a:pPr>
            <a:r>
              <a:rPr lang="en-US" sz="1700" smtClean="0">
                <a:ea typeface="ＭＳ Ｐゴシック" pitchFamily="34" charset="-128"/>
              </a:rPr>
              <a:t>D. Realizar una actividad de formación de equipos en la cual participen todos los miembros del equipo.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La administración superior ha solicitado que ud cree un diagrama que describa todas las necesidades de recursos humanos y las actividades asociadas. Qué tipo de diagrama están solicitando? </a:t>
            </a:r>
          </a:p>
          <a:p>
            <a:pPr lvl="1"/>
            <a:r>
              <a:rPr lang="en-US" sz="2600" smtClean="0">
                <a:ea typeface="ＭＳ Ｐゴシック" pitchFamily="34" charset="-128"/>
              </a:rPr>
              <a:t>A. Un diagrama de roles </a:t>
            </a:r>
          </a:p>
          <a:p>
            <a:pPr lvl="1"/>
            <a:r>
              <a:rPr lang="en-US" sz="2600" smtClean="0">
                <a:ea typeface="ＭＳ Ｐゴシック" pitchFamily="34" charset="-128"/>
              </a:rPr>
              <a:t>B. Una matriz de roles </a:t>
            </a:r>
          </a:p>
          <a:p>
            <a:pPr lvl="1"/>
            <a:r>
              <a:rPr lang="en-US" sz="2600" smtClean="0">
                <a:ea typeface="ＭＳ Ｐゴシック" pitchFamily="34" charset="-128"/>
              </a:rPr>
              <a:t>C. Una matriz de roles y responsabilidades </a:t>
            </a:r>
          </a:p>
          <a:p>
            <a:pPr lvl="1"/>
            <a:r>
              <a:rPr lang="en-US" sz="2600" smtClean="0">
                <a:ea typeface="ＭＳ Ｐゴシック" pitchFamily="34" charset="-128"/>
              </a:rPr>
              <a:t>D. Un diagrama de Gantt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600" smtClean="0">
                <a:ea typeface="ＭＳ Ｐゴシック" pitchFamily="34" charset="-128"/>
              </a:rPr>
              <a:t>En su organización, la dirección es referida como asesoría, como director de proyecto a ud se le reconoce como asesor de proyectos. Un documento de recursos humanos debe crearse para atender este escenario. Qué debería cubrir dicho documento?</a:t>
            </a:r>
            <a:r>
              <a:rPr lang="en-US" sz="3000" smtClean="0">
                <a:ea typeface="ＭＳ Ｐゴシック" pitchFamily="34" charset="-128"/>
              </a:rPr>
              <a:t> </a:t>
            </a:r>
          </a:p>
          <a:p>
            <a:pPr lvl="1">
              <a:lnSpc>
                <a:spcPct val="90000"/>
              </a:lnSpc>
            </a:pPr>
            <a:r>
              <a:rPr lang="en-US" sz="2600" smtClean="0">
                <a:ea typeface="ＭＳ Ｐゴシック" pitchFamily="34" charset="-128"/>
              </a:rPr>
              <a:t>A. Cómo se separa a los asesores de los directores</a:t>
            </a:r>
          </a:p>
          <a:p>
            <a:pPr lvl="1">
              <a:lnSpc>
                <a:spcPct val="90000"/>
              </a:lnSpc>
            </a:pPr>
            <a:r>
              <a:rPr lang="en-US" sz="2600" smtClean="0">
                <a:ea typeface="ＭＳ Ｐゴシック" pitchFamily="34" charset="-128"/>
              </a:rPr>
              <a:t>B. Cómo los asesores son lo mismo que los directores</a:t>
            </a:r>
          </a:p>
          <a:p>
            <a:pPr lvl="1">
              <a:lnSpc>
                <a:spcPct val="90000"/>
              </a:lnSpc>
            </a:pPr>
            <a:r>
              <a:rPr lang="en-US" sz="2600" smtClean="0">
                <a:ea typeface="ＭＳ Ｐゴシック" pitchFamily="34" charset="-128"/>
              </a:rPr>
              <a:t>C. Cómo un asesor debe realizar su trabajo  </a:t>
            </a:r>
          </a:p>
          <a:p>
            <a:pPr lvl="1">
              <a:lnSpc>
                <a:spcPct val="90000"/>
              </a:lnSpc>
            </a:pPr>
            <a:r>
              <a:rPr lang="en-US" sz="2600" smtClean="0">
                <a:ea typeface="ＭＳ Ｐゴシック" pitchFamily="34" charset="-128"/>
              </a:rPr>
              <a:t>D. Cómo debe trabajar el equipo para el asesor</a:t>
            </a:r>
            <a:endParaRPr lang="en-US" sz="2500" smtClean="0">
              <a:ea typeface="ＭＳ Ｐゴシック" pitchFamily="34" charset="-128"/>
            </a:endParaRPr>
          </a:p>
          <a:p>
            <a:pPr lvl="1" eaLnBrk="1" hangingPunct="1">
              <a:lnSpc>
                <a:spcPct val="90000"/>
              </a:lnSpc>
            </a:pPr>
            <a:endParaRPr lang="en-US" sz="25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sz="3600" dirty="0" smtClean="0">
                <a:ea typeface="ＭＳ Ｐゴシック" pitchFamily="34" charset="-128"/>
              </a:rPr>
              <a:t>Planificar la Gestión de  Recursos </a:t>
            </a:r>
            <a:r>
              <a:rPr lang="es-CR" sz="3600" dirty="0" smtClean="0">
                <a:ea typeface="ＭＳ Ｐゴシック" pitchFamily="34" charset="-128"/>
              </a:rPr>
              <a:t>Humano</a:t>
            </a:r>
            <a:endParaRPr lang="es-CR" sz="3600" dirty="0"/>
          </a:p>
        </p:txBody>
      </p:sp>
      <p:sp>
        <p:nvSpPr>
          <p:cNvPr id="3" name="2 Marcador de contenido"/>
          <p:cNvSpPr>
            <a:spLocks noGrp="1"/>
          </p:cNvSpPr>
          <p:nvPr>
            <p:ph idx="1"/>
          </p:nvPr>
        </p:nvSpPr>
        <p:spPr>
          <a:xfrm>
            <a:off x="457200" y="1772816"/>
            <a:ext cx="8229600" cy="4536504"/>
          </a:xfrm>
        </p:spPr>
        <p:txBody>
          <a:bodyPr/>
          <a:lstStyle/>
          <a:p>
            <a:r>
              <a:rPr lang="es-CR" sz="3600" dirty="0" smtClean="0"/>
              <a:t>Herramientas:</a:t>
            </a:r>
          </a:p>
          <a:p>
            <a:pPr lvl="1"/>
            <a:r>
              <a:rPr lang="es-CR" sz="3200" dirty="0" smtClean="0"/>
              <a:t>Organigramas y descripción de cargos</a:t>
            </a:r>
          </a:p>
          <a:p>
            <a:pPr lvl="1"/>
            <a:r>
              <a:rPr lang="es-CR" sz="3200" dirty="0" smtClean="0"/>
              <a:t>Matriz RAM o RACI</a:t>
            </a:r>
          </a:p>
          <a:p>
            <a:pPr lvl="1"/>
            <a:r>
              <a:rPr lang="es-CR" sz="3200" dirty="0" smtClean="0"/>
              <a:t>Creación de relaciones de trabajo</a:t>
            </a:r>
          </a:p>
          <a:p>
            <a:pPr lvl="1"/>
            <a:r>
              <a:rPr lang="es-CR" sz="3200" dirty="0" smtClean="0"/>
              <a:t>Teoría de la organización </a:t>
            </a:r>
            <a:endParaRPr lang="es-CR"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700" smtClean="0">
                <a:ea typeface="ＭＳ Ｐゴシック" pitchFamily="34" charset="-128"/>
              </a:rPr>
              <a:t>Qué muestra un histograma de recursos que no muestra una matriz de roles y responsabilidades?:</a:t>
            </a:r>
          </a:p>
          <a:p>
            <a:pPr lvl="1" eaLnBrk="1" hangingPunct="1"/>
            <a:r>
              <a:rPr lang="en-US" sz="2700" smtClean="0">
                <a:ea typeface="ＭＳ Ｐゴシック" pitchFamily="34" charset="-128"/>
              </a:rPr>
              <a:t>A. Tiempo</a:t>
            </a:r>
          </a:p>
          <a:p>
            <a:pPr lvl="1" eaLnBrk="1" hangingPunct="1"/>
            <a:r>
              <a:rPr lang="en-US" sz="2700" smtClean="0">
                <a:ea typeface="ＭＳ Ｐゴシック" pitchFamily="34" charset="-128"/>
              </a:rPr>
              <a:t>B. Esfuerzo </a:t>
            </a:r>
          </a:p>
          <a:p>
            <a:pPr lvl="1" eaLnBrk="1" hangingPunct="1"/>
            <a:r>
              <a:rPr lang="en-US" sz="2700" smtClean="0">
                <a:ea typeface="ＭＳ Ｐゴシック" pitchFamily="34" charset="-128"/>
              </a:rPr>
              <a:t>C. Persona a cargo</a:t>
            </a:r>
          </a:p>
          <a:p>
            <a:pPr lvl="1" eaLnBrk="1" hangingPunct="1"/>
            <a:r>
              <a:rPr lang="en-US" sz="2700" smtClean="0">
                <a:ea typeface="ＭＳ Ｐゴシック" pitchFamily="34" charset="-128"/>
              </a:rPr>
              <a:t>D. Dependencias</a:t>
            </a:r>
          </a:p>
          <a:p>
            <a:pPr lvl="1" eaLnBrk="1" hangingPunct="1"/>
            <a:endParaRPr lang="en-US" sz="27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800" smtClean="0">
                <a:ea typeface="ＭＳ Ｐゴシック" pitchFamily="34" charset="-128"/>
              </a:rPr>
              <a:t>Cuál de los siguientes establece que mientras los trabajadores sean recompensados se mantendrán productivos? </a:t>
            </a:r>
          </a:p>
          <a:p>
            <a:pPr lvl="1"/>
            <a:r>
              <a:rPr lang="en-US" smtClean="0">
                <a:ea typeface="ＭＳ Ｐゴシック" pitchFamily="34" charset="-128"/>
              </a:rPr>
              <a:t>A. Teoría X y Y de McGregor</a:t>
            </a:r>
          </a:p>
          <a:p>
            <a:pPr lvl="1"/>
            <a:r>
              <a:rPr lang="en-US" smtClean="0">
                <a:ea typeface="ＭＳ Ｐゴシック" pitchFamily="34" charset="-128"/>
              </a:rPr>
              <a:t>B. Teoría Z de Ouchi</a:t>
            </a:r>
          </a:p>
          <a:p>
            <a:pPr lvl="1"/>
            <a:r>
              <a:rPr lang="en-US" smtClean="0">
                <a:ea typeface="ＭＳ Ｐゴシック" pitchFamily="34" charset="-128"/>
              </a:rPr>
              <a:t>C. Teoría de motivación de Herzberg</a:t>
            </a:r>
          </a:p>
          <a:p>
            <a:pPr lvl="1"/>
            <a:r>
              <a:rPr lang="en-US" smtClean="0">
                <a:ea typeface="ＭＳ Ｐゴシック" pitchFamily="34" charset="-128"/>
              </a:rPr>
              <a:t>D. Teoría de las expectativas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600" smtClean="0">
                <a:ea typeface="ＭＳ Ｐゴシック" pitchFamily="34" charset="-128"/>
              </a:rPr>
              <a:t>Herzberg dividió los factores motivacionales en dos clases: agentes de motivación y factores de higiene. Ejemplos de factores de motivación son:</a:t>
            </a:r>
          </a:p>
          <a:p>
            <a:pPr lvl="1">
              <a:lnSpc>
                <a:spcPct val="90000"/>
              </a:lnSpc>
            </a:pPr>
            <a:r>
              <a:rPr lang="en-US" sz="2600" smtClean="0">
                <a:ea typeface="ＭＳ Ｐゴシック" pitchFamily="34" charset="-128"/>
              </a:rPr>
              <a:t>A. Tiempo de vacaciones, asignación de un asistente personal.</a:t>
            </a:r>
          </a:p>
          <a:p>
            <a:pPr lvl="1">
              <a:lnSpc>
                <a:spcPct val="90000"/>
              </a:lnSpc>
            </a:pPr>
            <a:r>
              <a:rPr lang="en-US" sz="2600" smtClean="0">
                <a:ea typeface="ＭＳ Ｐゴシック" pitchFamily="34" charset="-128"/>
              </a:rPr>
              <a:t>B. Satisfacción en el trabajo, privilegios.</a:t>
            </a:r>
          </a:p>
          <a:p>
            <a:pPr lvl="1">
              <a:lnSpc>
                <a:spcPct val="90000"/>
              </a:lnSpc>
            </a:pPr>
            <a:r>
              <a:rPr lang="en-US" sz="2600" smtClean="0">
                <a:ea typeface="ＭＳ Ｐゴシック" pitchFamily="34" charset="-128"/>
              </a:rPr>
              <a:t>C. Espacio de oficina holgado, aumentos de salario con base en el desempeño.</a:t>
            </a:r>
          </a:p>
          <a:p>
            <a:pPr lvl="1">
              <a:lnSpc>
                <a:spcPct val="90000"/>
              </a:lnSpc>
            </a:pPr>
            <a:r>
              <a:rPr lang="en-US" sz="2600" smtClean="0">
                <a:ea typeface="ＭＳ Ｐゴシック" pitchFamily="34" charset="-128"/>
              </a:rPr>
              <a:t>D. Sensación de logro personal, satisfacción en el trabajo.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800" smtClean="0">
                <a:ea typeface="ＭＳ Ｐゴシック" pitchFamily="34" charset="-128"/>
              </a:rPr>
              <a:t>El segundo más alto nivel en la teoría de las necesidades de Maslow es llamado:</a:t>
            </a:r>
          </a:p>
          <a:p>
            <a:pPr lvl="1"/>
            <a:r>
              <a:rPr lang="en-US" smtClean="0">
                <a:ea typeface="ＭＳ Ｐゴシック" pitchFamily="34" charset="-128"/>
              </a:rPr>
              <a:t>A. Social</a:t>
            </a:r>
          </a:p>
          <a:p>
            <a:pPr lvl="1"/>
            <a:r>
              <a:rPr lang="en-US" smtClean="0">
                <a:ea typeface="ＭＳ Ｐゴシック" pitchFamily="34" charset="-128"/>
              </a:rPr>
              <a:t>B. Auto actualización</a:t>
            </a:r>
          </a:p>
          <a:p>
            <a:pPr lvl="1"/>
            <a:r>
              <a:rPr lang="en-US" smtClean="0">
                <a:ea typeface="ＭＳ Ｐゴシック" pitchFamily="34" charset="-128"/>
              </a:rPr>
              <a:t>C. Estima</a:t>
            </a:r>
          </a:p>
          <a:p>
            <a:pPr lvl="1"/>
            <a:r>
              <a:rPr lang="en-US" smtClean="0">
                <a:ea typeface="ＭＳ Ｐゴシック" pitchFamily="34" charset="-128"/>
              </a:rPr>
              <a:t>D. Seguridad</a:t>
            </a:r>
          </a:p>
          <a:p>
            <a:pPr lvl="1">
              <a:buFont typeface="Arial" charset="0"/>
              <a:buNone/>
            </a:pPr>
            <a:endParaRPr lang="en-US"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De acuerdo con los conceptso de la teoría X y Y de McGregor, cuál de las siguientes afirmaciones es cierta?:</a:t>
            </a:r>
          </a:p>
          <a:p>
            <a:pPr lvl="1"/>
            <a:r>
              <a:rPr lang="en-US" sz="2600" smtClean="0">
                <a:ea typeface="ＭＳ Ｐゴシック" pitchFamily="34" charset="-128"/>
              </a:rPr>
              <a:t>A. Los gerentes de la teoría Y ven a sus subordinados como vagos, irresponsables, y resistentes al cambio.</a:t>
            </a:r>
          </a:p>
          <a:p>
            <a:pPr lvl="1"/>
            <a:r>
              <a:rPr lang="en-US" sz="2600" smtClean="0">
                <a:ea typeface="ＭＳ Ｐゴシック" pitchFamily="34" charset="-128"/>
              </a:rPr>
              <a:t>B. Los gerentes de la teoría Y ven a sus subordinados como creativos, imaginativos y anuentes al cambio.</a:t>
            </a:r>
          </a:p>
          <a:p>
            <a:pPr lvl="1"/>
            <a:r>
              <a:rPr lang="en-US" sz="2600" smtClean="0">
                <a:ea typeface="ＭＳ Ｐゴシック" pitchFamily="34" charset="-128"/>
              </a:rPr>
              <a:t>C. Los gerentes de la teoría X tienden a delegar autoridad.</a:t>
            </a:r>
          </a:p>
          <a:p>
            <a:pPr lvl="1"/>
            <a:r>
              <a:rPr lang="en-US" sz="2600" smtClean="0">
                <a:ea typeface="ＭＳ Ｐゴシック" pitchFamily="34" charset="-128"/>
              </a:rPr>
              <a:t>D. McGregor no creo la teoría X y 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331640" y="1412776"/>
            <a:ext cx="6480720" cy="4986187"/>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467544" y="1340768"/>
            <a:ext cx="8424167" cy="647278"/>
          </a:xfrm>
        </p:spPr>
        <p:txBody>
          <a:bodyPr/>
          <a:lstStyle/>
          <a:p>
            <a:pPr eaLnBrk="1" hangingPunct="1"/>
            <a:r>
              <a:rPr lang="es-CR" sz="3600" smtClean="0">
                <a:ea typeface="ＭＳ Ｐゴシック" pitchFamily="34" charset="-128"/>
              </a:rPr>
              <a:t>Matriz</a:t>
            </a:r>
            <a:r>
              <a:rPr lang="es-CR" sz="3600" smtClean="0">
                <a:ea typeface="ＭＳ Ｐゴシック" pitchFamily="34" charset="-128"/>
              </a:rPr>
              <a:t> de Asignación de </a:t>
            </a:r>
            <a:r>
              <a:rPr lang="es-CR" sz="3600" smtClean="0">
                <a:ea typeface="ＭＳ Ｐゴシック" pitchFamily="34" charset="-128"/>
              </a:rPr>
              <a:t>Responsabilidades</a:t>
            </a:r>
            <a:endParaRPr lang="es-CR" sz="3600" smtClean="0">
              <a:ea typeface="ＭＳ Ｐゴシック" pitchFamily="34" charset="-128"/>
            </a:endParaRPr>
          </a:p>
        </p:txBody>
      </p:sp>
      <p:sp>
        <p:nvSpPr>
          <p:cNvPr id="41987" name="Content Placeholder 2"/>
          <p:cNvSpPr>
            <a:spLocks noGrp="1"/>
          </p:cNvSpPr>
          <p:nvPr>
            <p:ph idx="4294967295"/>
          </p:nvPr>
        </p:nvSpPr>
        <p:spPr/>
        <p:txBody>
          <a:bodyPr/>
          <a:lstStyle/>
          <a:p>
            <a:pPr eaLnBrk="1" hangingPunct="1"/>
            <a:r>
              <a:rPr lang="es-CR" smtClean="0">
                <a:ea typeface="ＭＳ Ｐゴシック" pitchFamily="34" charset="-128"/>
              </a:rPr>
              <a:t>Es </a:t>
            </a:r>
            <a:r>
              <a:rPr lang="es-CR" smtClean="0">
                <a:ea typeface="ＭＳ Ｐゴシック" pitchFamily="34" charset="-128"/>
              </a:rPr>
              <a:t>un diagrama que hace referencia cruzada de los miembros del equipo con las actividades o los paquetes de trabajo que van a llevar a cabo </a:t>
            </a:r>
            <a:endParaRPr lang="es-CR" smtClean="0">
              <a:ea typeface="ＭＳ Ｐゴシック" pitchFamily="34" charset="-128"/>
            </a:endParaRPr>
          </a:p>
          <a:p>
            <a:pPr eaLnBrk="1" hangingPunct="1"/>
            <a:r>
              <a:rPr lang="es-CR" smtClean="0">
                <a:ea typeface="ＭＳ Ｐゴシック" pitchFamily="34" charset="-128"/>
              </a:rPr>
              <a:t>Un tipo específico es el diagrama RACI </a:t>
            </a:r>
            <a:r>
              <a:rPr lang="es-CR" smtClean="0">
                <a:ea typeface="ＭＳ Ｐゴシック" pitchFamily="34" charset="-128"/>
              </a:rPr>
              <a:t>(Responsable</a:t>
            </a:r>
            <a:r>
              <a:rPr lang="es-CR" smtClean="0">
                <a:ea typeface="ＭＳ Ｐゴシック" pitchFamily="34" charset="-128"/>
              </a:rPr>
              <a:t>, </a:t>
            </a:r>
            <a:r>
              <a:rPr lang="es-CR" smtClean="0">
                <a:ea typeface="ＭＳ Ｐゴシック" pitchFamily="34" charset="-128"/>
              </a:rPr>
              <a:t>Encargado</a:t>
            </a:r>
            <a:r>
              <a:rPr lang="es-CR" smtClean="0">
                <a:ea typeface="ＭＳ Ｐゴシック" pitchFamily="34" charset="-128"/>
              </a:rPr>
              <a:t>, </a:t>
            </a:r>
            <a:r>
              <a:rPr lang="es-CR" smtClean="0">
                <a:ea typeface="ＭＳ Ｐゴシック" pitchFamily="34" charset="-128"/>
              </a:rPr>
              <a:t>Consultar</a:t>
            </a:r>
            <a:r>
              <a:rPr lang="es-CR" smtClean="0">
                <a:ea typeface="ＭＳ Ｐゴシック" pitchFamily="34" charset="-128"/>
              </a:rPr>
              <a:t>, e </a:t>
            </a:r>
            <a:r>
              <a:rPr lang="es-CR" smtClean="0">
                <a:ea typeface="ＭＳ Ｐゴシック" pitchFamily="34" charset="-128"/>
              </a:rPr>
              <a:t>Informar)</a:t>
            </a:r>
            <a:endParaRPr lang="es-CR" smtClean="0">
              <a:ea typeface="ＭＳ Ｐゴシック" pitchFamily="34" charset="-128"/>
            </a:endParaRPr>
          </a:p>
        </p:txBody>
      </p:sp>
      <p:pic>
        <p:nvPicPr>
          <p:cNvPr id="2050" name="Picture 2"/>
          <p:cNvPicPr>
            <a:picLocks noChangeAspect="1" noChangeArrowheads="1"/>
          </p:cNvPicPr>
          <p:nvPr/>
        </p:nvPicPr>
        <p:blipFill>
          <a:blip r:embed="rId2" cstate="print"/>
          <a:srcRect/>
          <a:stretch>
            <a:fillRect/>
          </a:stretch>
        </p:blipFill>
        <p:spPr bwMode="auto">
          <a:xfrm>
            <a:off x="1835695" y="2420888"/>
            <a:ext cx="7333521" cy="3816424"/>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468313" y="981075"/>
            <a:ext cx="6562725" cy="1143000"/>
          </a:xfrm>
        </p:spPr>
        <p:txBody>
          <a:bodyPr/>
          <a:lstStyle/>
          <a:p>
            <a:pPr eaLnBrk="1" hangingPunct="1"/>
            <a:r>
              <a:rPr lang="en-US" smtClean="0">
                <a:ea typeface="ＭＳ Ｐゴシック" pitchFamily="34" charset="-128"/>
              </a:rPr>
              <a:t>Histograma de Recursos</a:t>
            </a:r>
          </a:p>
        </p:txBody>
      </p:sp>
      <p:sp>
        <p:nvSpPr>
          <p:cNvPr id="48131" name="Content Placeholder 2"/>
          <p:cNvSpPr>
            <a:spLocks noGrp="1"/>
          </p:cNvSpPr>
          <p:nvPr>
            <p:ph idx="4294967295"/>
          </p:nvPr>
        </p:nvSpPr>
        <p:spPr/>
        <p:txBody>
          <a:bodyPr/>
          <a:lstStyle/>
          <a:p>
            <a:pPr eaLnBrk="1" hangingPunct="1">
              <a:lnSpc>
                <a:spcPct val="90000"/>
              </a:lnSpc>
            </a:pPr>
            <a:r>
              <a:rPr lang="en-US" sz="3000" smtClean="0">
                <a:ea typeface="ＭＳ Ｐゴシック" pitchFamily="34" charset="-128"/>
              </a:rPr>
              <a:t>Es un diagrama de barras que muestra el número de recursos utilizado por periodo de tiempo </a:t>
            </a:r>
          </a:p>
          <a:p>
            <a:pPr eaLnBrk="1" hangingPunct="1">
              <a:lnSpc>
                <a:spcPct val="90000"/>
              </a:lnSpc>
            </a:pPr>
            <a:r>
              <a:rPr lang="en-US" sz="3000" smtClean="0">
                <a:ea typeface="ＭＳ Ｐゴシック" pitchFamily="34" charset="-128"/>
              </a:rPr>
              <a:t>Muestra cuando hay un </a:t>
            </a:r>
            <a:r>
              <a:rPr lang="en-US" altLang="en-US" sz="3000" smtClean="0">
                <a:ea typeface="ＭＳ Ｐゴシック" pitchFamily="34" charset="-128"/>
              </a:rPr>
              <a:t>“</a:t>
            </a:r>
            <a:r>
              <a:rPr lang="en-US" altLang="ja-JP" sz="3000" smtClean="0">
                <a:ea typeface="ＭＳ Ｐゴシック" pitchFamily="34" charset="-128"/>
              </a:rPr>
              <a:t>pico</a:t>
            </a:r>
            <a:r>
              <a:rPr lang="en-US" altLang="en-US" sz="3000" smtClean="0">
                <a:ea typeface="ＭＳ Ｐゴシック" pitchFamily="34" charset="-128"/>
              </a:rPr>
              <a:t>”</a:t>
            </a:r>
            <a:r>
              <a:rPr lang="en-US" altLang="ja-JP" sz="3000" smtClean="0">
                <a:ea typeface="ＭＳ Ｐゴシック" pitchFamily="34" charset="-128"/>
              </a:rPr>
              <a:t> en la necesidad de recursos</a:t>
            </a:r>
          </a:p>
          <a:p>
            <a:pPr eaLnBrk="1" hangingPunct="1">
              <a:lnSpc>
                <a:spcPct val="90000"/>
              </a:lnSpc>
            </a:pPr>
            <a:r>
              <a:rPr lang="en-US" sz="3000" smtClean="0">
                <a:ea typeface="ＭＳ Ｐゴシック" pitchFamily="34" charset="-128"/>
              </a:rPr>
              <a:t>Puede utilizarse para minimizar o nivelar los </a:t>
            </a:r>
            <a:r>
              <a:rPr lang="en-US" altLang="en-US" sz="3000" smtClean="0">
                <a:ea typeface="ＭＳ Ｐゴシック" pitchFamily="34" charset="-128"/>
              </a:rPr>
              <a:t>“</a:t>
            </a:r>
            <a:r>
              <a:rPr lang="en-US" altLang="ja-JP" sz="3000" smtClean="0">
                <a:ea typeface="ＭＳ Ｐゴシック" pitchFamily="34" charset="-128"/>
              </a:rPr>
              <a:t>picos</a:t>
            </a:r>
            <a:r>
              <a:rPr lang="en-US" altLang="en-US" sz="3000" smtClean="0">
                <a:ea typeface="ＭＳ Ｐゴシック" pitchFamily="34" charset="-128"/>
              </a:rPr>
              <a:t>”</a:t>
            </a:r>
            <a:r>
              <a:rPr lang="en-US" altLang="ja-JP" sz="3000" smtClean="0">
                <a:ea typeface="ＭＳ Ｐゴシック" pitchFamily="34" charset="-128"/>
              </a:rPr>
              <a:t> y </a:t>
            </a:r>
            <a:r>
              <a:rPr lang="en-US" altLang="en-US" sz="3000" smtClean="0">
                <a:ea typeface="ＭＳ Ｐゴシック" pitchFamily="34" charset="-128"/>
              </a:rPr>
              <a:t>“</a:t>
            </a:r>
            <a:r>
              <a:rPr lang="en-US" altLang="ja-JP" sz="3000" smtClean="0">
                <a:ea typeface="ＭＳ Ｐゴシック" pitchFamily="34" charset="-128"/>
              </a:rPr>
              <a:t>valles</a:t>
            </a:r>
            <a:r>
              <a:rPr lang="en-US" altLang="en-US" sz="3000" smtClean="0">
                <a:ea typeface="ＭＳ Ｐゴシック" pitchFamily="34" charset="-128"/>
              </a:rPr>
              <a:t>”</a:t>
            </a:r>
            <a:r>
              <a:rPr lang="en-US" altLang="ja-JP" sz="3000" smtClean="0">
                <a:ea typeface="ＭＳ Ｐゴシック" pitchFamily="34" charset="-128"/>
              </a:rPr>
              <a:t> </a:t>
            </a:r>
          </a:p>
          <a:p>
            <a:pPr eaLnBrk="1" hangingPunct="1">
              <a:lnSpc>
                <a:spcPct val="90000"/>
              </a:lnSpc>
            </a:pPr>
            <a:r>
              <a:rPr lang="en-US" sz="3000" smtClean="0">
                <a:ea typeface="ＭＳ Ｐゴシック" pitchFamily="34" charset="-128"/>
              </a:rPr>
              <a:t>Puede incluirse como parte del plan de recursos humanos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3495</TotalTime>
  <Words>3397</Words>
  <Application>Microsoft Office PowerPoint</Application>
  <PresentationFormat>Presentación en pantalla (4:3)</PresentationFormat>
  <Paragraphs>372</Paragraphs>
  <Slides>64</Slides>
  <Notes>0</Notes>
  <HiddenSlides>0</HiddenSlides>
  <MMClips>0</MMClips>
  <ScaleCrop>false</ScaleCrop>
  <HeadingPairs>
    <vt:vector size="4" baseType="variant">
      <vt:variant>
        <vt:lpstr>Tema</vt:lpstr>
      </vt:variant>
      <vt:variant>
        <vt:i4>1</vt:i4>
      </vt:variant>
      <vt:variant>
        <vt:lpstr>Títulos de diapositiva</vt:lpstr>
      </vt:variant>
      <vt:variant>
        <vt:i4>64</vt:i4>
      </vt:variant>
    </vt:vector>
  </HeadingPairs>
  <TitlesOfParts>
    <vt:vector size="65" baseType="lpstr">
      <vt:lpstr>Tema de Office</vt:lpstr>
      <vt:lpstr>Curso Preparación para el Examen de Grado   Gestión de los Recursos Humanos</vt:lpstr>
      <vt:lpstr>El Proceso de gestión de los Recursos Humanos</vt:lpstr>
      <vt:lpstr>Planificar la Gestión de  Recursos Humano</vt:lpstr>
      <vt:lpstr>Tipos de poder del DP</vt:lpstr>
      <vt:lpstr>Reconocimiento y recompensas</vt:lpstr>
      <vt:lpstr>Planificar la Gestión de  Recursos Humano</vt:lpstr>
      <vt:lpstr>Diapositiva 7</vt:lpstr>
      <vt:lpstr>Matriz de Asignación de Responsabilidades</vt:lpstr>
      <vt:lpstr>Histograma de Recursos</vt:lpstr>
      <vt:lpstr>Privilegios</vt:lpstr>
      <vt:lpstr>Beneficios complementarios</vt:lpstr>
      <vt:lpstr>Planificar la Gestión de  Recursos Humano</vt:lpstr>
      <vt:lpstr>Plan de asignación de personal</vt:lpstr>
      <vt:lpstr>Roles </vt:lpstr>
      <vt:lpstr>Responsabilidades de Recursos Humanos para los directores de proyectos</vt:lpstr>
      <vt:lpstr>Diapositiva 16</vt:lpstr>
      <vt:lpstr>Adquirir el equipo del proyecto</vt:lpstr>
      <vt:lpstr>Adquirir el equipo del proyecto</vt:lpstr>
      <vt:lpstr>Desarrollar el equipo del proyecto</vt:lpstr>
      <vt:lpstr>Desarrollar el equipo del proyecto</vt:lpstr>
      <vt:lpstr>Formación del equipo</vt:lpstr>
      <vt:lpstr>Desarrollar el equipo del proyecto</vt:lpstr>
      <vt:lpstr>Desarrollar el equipo del proyecto</vt:lpstr>
      <vt:lpstr>Reglas Básicas</vt:lpstr>
      <vt:lpstr>Evaluación del Desempeño del Equipo</vt:lpstr>
      <vt:lpstr>Diapositiva 26</vt:lpstr>
      <vt:lpstr>Estilos de Dirección y de Liderazgo</vt:lpstr>
      <vt:lpstr>Diapositiva 28</vt:lpstr>
      <vt:lpstr>Diapositiva 29</vt:lpstr>
      <vt:lpstr>Teoría de la Motivación</vt:lpstr>
      <vt:lpstr>X y Y de McGregor</vt:lpstr>
      <vt:lpstr>Teoría de las Expectativas</vt:lpstr>
      <vt:lpstr>Jerarquía de las necesidades de Maslow</vt:lpstr>
      <vt:lpstr>Teoría de las necesidades de McClelland</vt:lpstr>
      <vt:lpstr>Teoría de Herzberg</vt:lpstr>
      <vt:lpstr>Diapositiva 36</vt:lpstr>
      <vt:lpstr>Dirigir el equipo del proyecto</vt:lpstr>
      <vt:lpstr>Técnicas de resolución de conflictos</vt:lpstr>
      <vt:lpstr>Diapositiva 39</vt:lpstr>
      <vt:lpstr>Dirigir el equipo del proyecto</vt:lpstr>
      <vt:lpstr>Dirigir el equipo del proyecto</vt:lpstr>
      <vt:lpstr>¿Preguntas?</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lpstr>Pregunta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ucr</cp:lastModifiedBy>
  <cp:revision>168</cp:revision>
  <dcterms:created xsi:type="dcterms:W3CDTF">2012-05-28T23:03:22Z</dcterms:created>
  <dcterms:modified xsi:type="dcterms:W3CDTF">2013-09-24T18:07:39Z</dcterms:modified>
</cp:coreProperties>
</file>