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9"/>
  </p:notesMasterIdLst>
  <p:sldIdLst>
    <p:sldId id="283" r:id="rId2"/>
    <p:sldId id="284" r:id="rId3"/>
    <p:sldId id="394" r:id="rId4"/>
    <p:sldId id="395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96" r:id="rId13"/>
    <p:sldId id="399" r:id="rId14"/>
    <p:sldId id="400" r:id="rId15"/>
    <p:sldId id="365" r:id="rId16"/>
    <p:sldId id="366" r:id="rId17"/>
    <p:sldId id="372" r:id="rId18"/>
    <p:sldId id="373" r:id="rId19"/>
    <p:sldId id="397" r:id="rId20"/>
    <p:sldId id="398" r:id="rId21"/>
    <p:sldId id="374" r:id="rId22"/>
    <p:sldId id="375" r:id="rId23"/>
    <p:sldId id="376" r:id="rId24"/>
    <p:sldId id="371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93" r:id="rId34"/>
    <p:sldId id="386" r:id="rId35"/>
    <p:sldId id="390" r:id="rId36"/>
    <p:sldId id="401" r:id="rId37"/>
    <p:sldId id="402" r:id="rId38"/>
    <p:sldId id="391" r:id="rId39"/>
    <p:sldId id="392" r:id="rId40"/>
    <p:sldId id="405" r:id="rId41"/>
    <p:sldId id="406" r:id="rId42"/>
    <p:sldId id="407" r:id="rId43"/>
    <p:sldId id="408" r:id="rId44"/>
    <p:sldId id="409" r:id="rId45"/>
    <p:sldId id="410" r:id="rId46"/>
    <p:sldId id="415" r:id="rId47"/>
    <p:sldId id="403" r:id="rId48"/>
    <p:sldId id="404" r:id="rId49"/>
    <p:sldId id="412" r:id="rId50"/>
    <p:sldId id="413" r:id="rId51"/>
    <p:sldId id="414" r:id="rId52"/>
    <p:sldId id="416" r:id="rId53"/>
    <p:sldId id="417" r:id="rId54"/>
    <p:sldId id="418" r:id="rId55"/>
    <p:sldId id="411" r:id="rId56"/>
    <p:sldId id="356" r:id="rId57"/>
    <p:sldId id="285" r:id="rId58"/>
    <p:sldId id="287" r:id="rId59"/>
    <p:sldId id="289" r:id="rId60"/>
    <p:sldId id="291" r:id="rId61"/>
    <p:sldId id="294" r:id="rId62"/>
    <p:sldId id="297" r:id="rId63"/>
    <p:sldId id="300" r:id="rId64"/>
    <p:sldId id="302" r:id="rId65"/>
    <p:sldId id="304" r:id="rId66"/>
    <p:sldId id="308" r:id="rId67"/>
    <p:sldId id="310" r:id="rId68"/>
    <p:sldId id="312" r:id="rId69"/>
    <p:sldId id="314" r:id="rId70"/>
    <p:sldId id="316" r:id="rId71"/>
    <p:sldId id="318" r:id="rId72"/>
    <p:sldId id="320" r:id="rId73"/>
    <p:sldId id="322" r:id="rId74"/>
    <p:sldId id="324" r:id="rId75"/>
    <p:sldId id="326" r:id="rId76"/>
    <p:sldId id="328" r:id="rId77"/>
    <p:sldId id="330" r:id="rId78"/>
    <p:sldId id="333" r:id="rId79"/>
    <p:sldId id="335" r:id="rId80"/>
    <p:sldId id="338" r:id="rId81"/>
    <p:sldId id="340" r:id="rId82"/>
    <p:sldId id="342" r:id="rId83"/>
    <p:sldId id="344" r:id="rId84"/>
    <p:sldId id="346" r:id="rId85"/>
    <p:sldId id="348" r:id="rId86"/>
    <p:sldId id="350" r:id="rId87"/>
    <p:sldId id="352" r:id="rId88"/>
  </p:sldIdLst>
  <p:sldSz cx="9144000" cy="6858000" type="screen4x3"/>
  <p:notesSz cx="7315200" cy="9601200"/>
  <p:defaultTextStyle>
    <a:defPPr>
      <a:defRPr lang="es-C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09" autoAdjust="0"/>
  </p:normalViewPr>
  <p:slideViewPr>
    <p:cSldViewPr>
      <p:cViewPr>
        <p:scale>
          <a:sx n="60" d="100"/>
          <a:sy n="60" d="100"/>
        </p:scale>
        <p:origin x="-142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0308F5F7-FAD0-45C8-BB84-311F5749DC7E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n-U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1D835DA7-38BE-457A-B373-1C296D3B4F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A19E7-E736-4CAE-AD7A-9160D2987B12}" type="datetimeFigureOut">
              <a:rPr lang="es-CR"/>
              <a:pPr>
                <a:defRPr/>
              </a:pPr>
              <a:t>29/05/2014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D8A1-CFD8-45B5-9DB5-1700D26F5BD6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B79E2-5E27-46C5-A273-14D04D96BD74}" type="datetimeFigureOut">
              <a:rPr lang="es-CR"/>
              <a:pPr>
                <a:defRPr/>
              </a:pPr>
              <a:t>29/05/2014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47313-1357-4FB5-B678-271FD3F0AEB5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A9FC0-DDFB-4352-9347-174936080F60}" type="datetimeFigureOut">
              <a:rPr lang="es-CR"/>
              <a:pPr>
                <a:defRPr/>
              </a:pPr>
              <a:t>29/05/2014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AB2B7-DB8C-4189-BECE-474FA7B9CFA1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531E7-666A-49F4-8831-55197B6B4D46}" type="datetimeFigureOut">
              <a:rPr lang="es-CR"/>
              <a:pPr>
                <a:defRPr/>
              </a:pPr>
              <a:t>29/05/2014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A9159-DEAF-453B-9224-9AC81825D5EB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F746-FD6D-4BFE-8AA6-1BC5BC057820}" type="datetimeFigureOut">
              <a:rPr lang="es-CR"/>
              <a:pPr>
                <a:defRPr/>
              </a:pPr>
              <a:t>29/05/2014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4516C-AE63-4367-B9B7-AFF0F5F0E947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1ED52-CDA9-4835-9D1D-C6EE3181D4F6}" type="datetimeFigureOut">
              <a:rPr lang="es-CR"/>
              <a:pPr>
                <a:defRPr/>
              </a:pPr>
              <a:t>29/05/2014</a:t>
            </a:fld>
            <a:endParaRPr lang="es-C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BB62F-90F9-48E3-B8F2-B1F9E261B375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0455F-C804-4E6A-925F-A4579C3E64A7}" type="datetimeFigureOut">
              <a:rPr lang="es-CR"/>
              <a:pPr>
                <a:defRPr/>
              </a:pPr>
              <a:t>29/05/2014</a:t>
            </a:fld>
            <a:endParaRPr lang="es-C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CD7E5-4AEF-472F-96CA-059FCA1FA95A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49AA6-A9A0-4E22-BD73-3A63F2B973E4}" type="datetimeFigureOut">
              <a:rPr lang="es-CR"/>
              <a:pPr>
                <a:defRPr/>
              </a:pPr>
              <a:t>29/05/2014</a:t>
            </a:fld>
            <a:endParaRPr lang="es-C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C877-E5CC-465C-A533-BE59A13A6F82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EE7C0-F054-4BB3-A758-54EA05013964}" type="datetimeFigureOut">
              <a:rPr lang="es-CR"/>
              <a:pPr>
                <a:defRPr/>
              </a:pPr>
              <a:t>29/05/2014</a:t>
            </a:fld>
            <a:endParaRPr lang="es-C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008DE-5376-4537-82CB-4CEDAB185F4F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72B58-66B6-42E6-826D-B9D81DE26457}" type="datetimeFigureOut">
              <a:rPr lang="es-CR"/>
              <a:pPr>
                <a:defRPr/>
              </a:pPr>
              <a:t>29/05/2014</a:t>
            </a:fld>
            <a:endParaRPr lang="es-C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9450-E1CA-471B-B462-A88C605633EC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812CF-8377-432A-8FB0-63FEBBB789A6}" type="datetimeFigureOut">
              <a:rPr lang="es-CR"/>
              <a:pPr>
                <a:defRPr/>
              </a:pPr>
              <a:t>29/05/2014</a:t>
            </a:fld>
            <a:endParaRPr lang="es-C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841FA-1655-4BA6-8EA8-776676F3AD32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E690C8-88FF-4A49-A728-6AA02BDC5DA0}" type="datetimeFigureOut">
              <a:rPr lang="es-CR"/>
              <a:pPr>
                <a:defRPr/>
              </a:pPr>
              <a:t>29/05/2014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1F53A6-D1A2-4D74-B31D-3C246140EF22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552" y="1556792"/>
            <a:ext cx="7696200" cy="4104358"/>
          </a:xfrm>
        </p:spPr>
        <p:txBody>
          <a:bodyPr/>
          <a:lstStyle/>
          <a:p>
            <a:pPr eaLnBrk="1" hangingPunct="1"/>
            <a:r>
              <a:rPr lang="es-CR" sz="6000" dirty="0" smtClean="0">
                <a:ea typeface="ＭＳ Ｐゴシック" pitchFamily="34" charset="-128"/>
              </a:rPr>
              <a:t>Curso Preparación para el Examen de Grado </a:t>
            </a:r>
            <a:br>
              <a:rPr lang="es-CR" sz="6000" dirty="0" smtClean="0">
                <a:ea typeface="ＭＳ Ｐゴシック" pitchFamily="34" charset="-128"/>
              </a:rPr>
            </a:br>
            <a:r>
              <a:rPr lang="es-CR" sz="6000" dirty="0" smtClean="0">
                <a:ea typeface="ＭＳ Ｐゴシック" pitchFamily="34" charset="-128"/>
              </a:rPr>
              <a:t/>
            </a:r>
            <a:br>
              <a:rPr lang="es-CR" sz="6000" dirty="0" smtClean="0">
                <a:ea typeface="ＭＳ Ｐゴシック" pitchFamily="34" charset="-128"/>
              </a:rPr>
            </a:br>
            <a:r>
              <a:rPr lang="es-CR" sz="5700" dirty="0" smtClean="0"/>
              <a:t>Gestión de los Riesgos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4000" dirty="0" smtClean="0"/>
              <a:t>Riesgos Desconocidos o imprevistos</a:t>
            </a:r>
            <a:endParaRPr lang="es-C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/>
          <a:lstStyle/>
          <a:p>
            <a:r>
              <a:rPr lang="es-CR" dirty="0" smtClean="0"/>
              <a:t>Son riesgos inesperados o imprevistos que pueden ocurrir sin haber anticipado su ocurrencia. </a:t>
            </a:r>
          </a:p>
          <a:p>
            <a:endParaRPr lang="es-CR" dirty="0" smtClean="0"/>
          </a:p>
          <a:p>
            <a:r>
              <a:rPr lang="es-CR" dirty="0" smtClean="0"/>
              <a:t>No hay forma de anticipar la combinación  de sucesos. 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4000" dirty="0" smtClean="0"/>
              <a:t>Reservas para contingencias</a:t>
            </a:r>
            <a:endParaRPr lang="es-C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/>
          <a:lstStyle/>
          <a:p>
            <a:r>
              <a:rPr lang="es-CR" dirty="0" smtClean="0"/>
              <a:t>Para los riesgos conocidos, identificados y cuantificados (probabilidad e impacto) es posible calcular una reserva monetaria para contingencias. </a:t>
            </a:r>
          </a:p>
          <a:p>
            <a:r>
              <a:rPr lang="es-CR" dirty="0" smtClean="0"/>
              <a:t>Son parte de la LINEA BASE DE COSTOS.</a:t>
            </a:r>
          </a:p>
          <a:p>
            <a:endParaRPr lang="es-C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6480720" cy="4688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7 Rectángulo"/>
          <p:cNvSpPr/>
          <p:nvPr/>
        </p:nvSpPr>
        <p:spPr>
          <a:xfrm>
            <a:off x="7524328" y="6309320"/>
            <a:ext cx="1439863" cy="33813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s-C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just">
              <a:defRPr/>
            </a:pPr>
            <a:r>
              <a:rPr lang="es-CR" sz="1600" b="1" dirty="0">
                <a:latin typeface="+mj-lt"/>
                <a:ea typeface="+mj-ea"/>
                <a:cs typeface="+mj-cs"/>
              </a:rPr>
              <a:t>Lledó, 2013)</a:t>
            </a:r>
            <a:endParaRPr lang="es-CR" sz="28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901700" y="1052513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Categorías de Riesgos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323850" y="2332038"/>
            <a:ext cx="8294688" cy="4525962"/>
          </a:xfrm>
        </p:spPr>
        <p:txBody>
          <a:bodyPr/>
          <a:lstStyle/>
          <a:p>
            <a:pPr algn="just"/>
            <a:r>
              <a:rPr lang="es-ES" smtClean="0"/>
              <a:t>Son listas de áreas comunes, amplias o fuentes de riesgo experimentados por la empresa en proyectos similares.</a:t>
            </a:r>
            <a:endParaRPr lang="es-CR" smtClean="0"/>
          </a:p>
          <a:p>
            <a:pPr algn="just"/>
            <a:r>
              <a:rPr lang="es-ES" smtClean="0"/>
              <a:t>Ayudan a prevenir que no se olviden áreas de riesgo.</a:t>
            </a:r>
            <a:endParaRPr lang="es-CR" smtClean="0"/>
          </a:p>
          <a:p>
            <a:pPr algn="just"/>
            <a:r>
              <a:rPr lang="es-ES" smtClean="0"/>
              <a:t>Ayudan a organizar la información histórica relacionada con el riesgo.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515938" y="996950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Tipos de Riesgos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515938" y="2322513"/>
            <a:ext cx="8229600" cy="4525962"/>
          </a:xfrm>
        </p:spPr>
        <p:txBody>
          <a:bodyPr/>
          <a:lstStyle/>
          <a:p>
            <a:pPr algn="just"/>
            <a:r>
              <a:rPr lang="es-ES" smtClean="0"/>
              <a:t>Una categoría específica de riesgos:</a:t>
            </a:r>
            <a:endParaRPr lang="es-CR" smtClean="0"/>
          </a:p>
          <a:p>
            <a:pPr lvl="1" algn="just"/>
            <a:r>
              <a:rPr lang="es-ES" smtClean="0"/>
              <a:t>De negocio: riesgo de una pérdida o ganancia.</a:t>
            </a:r>
            <a:endParaRPr lang="es-CR" smtClean="0"/>
          </a:p>
          <a:p>
            <a:pPr lvl="1" algn="just"/>
            <a:r>
              <a:rPr lang="es-ES" smtClean="0"/>
              <a:t>Riesgo puro: sólo un riesgo de pérdida (riesgo asegurable)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>
          <a:xfrm>
            <a:off x="395288" y="1030288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Listas de Supervisión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395288" y="2355850"/>
            <a:ext cx="8229600" cy="4525963"/>
          </a:xfrm>
        </p:spPr>
        <p:txBody>
          <a:bodyPr/>
          <a:lstStyle/>
          <a:p>
            <a:pPr algn="just"/>
            <a:r>
              <a:rPr lang="es-ES" smtClean="0"/>
              <a:t>Es una lista con los riesgos que no son críticos o principales.</a:t>
            </a:r>
            <a:endParaRPr lang="es-CR" smtClean="0"/>
          </a:p>
          <a:p>
            <a:pPr algn="just"/>
            <a:r>
              <a:rPr lang="es-ES" smtClean="0"/>
              <a:t>Estos riesgos están documentados para su posterior revisión durante el seguimiento y control de las actividades. 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dirty="0" smtClean="0"/>
              <a:t>Planificar la gestión de riesgos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sz="2800" dirty="0" smtClean="0"/>
              <a:t>Damos Respuesta a:</a:t>
            </a:r>
            <a:endParaRPr lang="es-CR" sz="2400" dirty="0" smtClean="0"/>
          </a:p>
          <a:p>
            <a:pPr lvl="1"/>
            <a:r>
              <a:rPr lang="es-CR" sz="2400" dirty="0" smtClean="0"/>
              <a:t>¿Quiénes van a identificar los riesgos? </a:t>
            </a:r>
          </a:p>
          <a:p>
            <a:pPr lvl="1"/>
            <a:r>
              <a:rPr lang="es-CR" sz="2400" dirty="0" smtClean="0"/>
              <a:t>¿Cuándo se llevará a cabo la identificación de los riesgos? </a:t>
            </a:r>
          </a:p>
          <a:p>
            <a:pPr lvl="1"/>
            <a:r>
              <a:rPr lang="es-CR" sz="2400" dirty="0" smtClean="0"/>
              <a:t>¿Qué escala se utilizará para el análisis cualitativo de riesgos? </a:t>
            </a:r>
          </a:p>
          <a:p>
            <a:pPr lvl="1"/>
            <a:r>
              <a:rPr lang="es-CR" sz="2400" dirty="0" smtClean="0"/>
              <a:t>¿Cómo se priorizarán los riesgos? </a:t>
            </a:r>
          </a:p>
          <a:p>
            <a:pPr lvl="1"/>
            <a:r>
              <a:rPr lang="es-CR" sz="2400" dirty="0" smtClean="0"/>
              <a:t>¿Qué herramientas se utilizarán para el análisis cuantitativo? </a:t>
            </a:r>
          </a:p>
          <a:p>
            <a:pPr lvl="1"/>
            <a:r>
              <a:rPr lang="es-CR" sz="2400" dirty="0" smtClean="0"/>
              <a:t>¿Cuáles serán las estrategias a implementar para cada riesgo? </a:t>
            </a:r>
          </a:p>
          <a:p>
            <a:pPr lvl="1"/>
            <a:r>
              <a:rPr lang="es-CR" sz="2400" dirty="0" smtClean="0"/>
              <a:t>¿Con qué frecuencia se realizará el seguimiento de riesgos? </a:t>
            </a:r>
            <a:endParaRPr lang="es-C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dirty="0" smtClean="0"/>
              <a:t>Planificar la gestión de riesgos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dirty="0" smtClean="0"/>
              <a:t>Algunas </a:t>
            </a:r>
            <a:r>
              <a:rPr lang="es-CR" b="1" dirty="0" smtClean="0"/>
              <a:t>Entradas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Planes de alcance, cronograma y presupuesto </a:t>
            </a:r>
          </a:p>
          <a:p>
            <a:pPr lvl="1"/>
            <a:r>
              <a:rPr lang="es-CR" dirty="0" smtClean="0"/>
              <a:t>Acta del proyecto</a:t>
            </a:r>
          </a:p>
          <a:p>
            <a:pPr lvl="1"/>
            <a:r>
              <a:rPr lang="es-CR" dirty="0" smtClean="0"/>
              <a:t>Interesados</a:t>
            </a:r>
          </a:p>
          <a:p>
            <a:r>
              <a:rPr lang="es-CR" b="1" dirty="0" smtClean="0"/>
              <a:t>Herramientas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Técnicas analíticas</a:t>
            </a:r>
          </a:p>
          <a:p>
            <a:pPr lvl="2"/>
            <a:r>
              <a:rPr lang="es-CR" dirty="0" smtClean="0"/>
              <a:t>Para entender y definir el contexto general del riesgo</a:t>
            </a:r>
          </a:p>
          <a:p>
            <a:pPr lvl="2"/>
            <a:r>
              <a:rPr lang="es-CR" dirty="0" smtClean="0"/>
              <a:t>Es una combinación entre actitudes frente al riesgo y la exposición al riesgo estratégico de un proyecto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dirty="0" smtClean="0"/>
              <a:t>Planificar la gestión de riesgos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b="1" dirty="0" smtClean="0"/>
              <a:t>Herramientas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Juicio de Expertos</a:t>
            </a:r>
          </a:p>
          <a:p>
            <a:pPr lvl="1"/>
            <a:r>
              <a:rPr lang="es-CR" dirty="0" smtClean="0"/>
              <a:t>Reuniones de planificación </a:t>
            </a:r>
          </a:p>
          <a:p>
            <a:r>
              <a:rPr lang="es-CR" b="1" dirty="0" smtClean="0"/>
              <a:t>Salidas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Plan de Gestión de Riesgos</a:t>
            </a:r>
          </a:p>
          <a:p>
            <a:pPr lvl="2"/>
            <a:r>
              <a:rPr lang="es-CR" dirty="0" smtClean="0"/>
              <a:t>Metodología </a:t>
            </a:r>
          </a:p>
          <a:p>
            <a:pPr lvl="2"/>
            <a:r>
              <a:rPr lang="es-CR" dirty="0" smtClean="0"/>
              <a:t>Roles y responsabilidades</a:t>
            </a:r>
          </a:p>
          <a:p>
            <a:pPr lvl="2"/>
            <a:r>
              <a:rPr lang="es-CR" dirty="0" smtClean="0"/>
              <a:t>Presupuesto</a:t>
            </a:r>
          </a:p>
          <a:p>
            <a:pPr lvl="2"/>
            <a:r>
              <a:rPr lang="es-CR" dirty="0" smtClean="0"/>
              <a:t>Categorías de riesgos</a:t>
            </a:r>
          </a:p>
          <a:p>
            <a:pPr lvl="2"/>
            <a:r>
              <a:rPr lang="es-CR" dirty="0" smtClean="0"/>
              <a:t>Escalas, Tolerancias, formatos de informes, etc. 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dirty="0" smtClean="0"/>
              <a:t>Dentro del Plan</a:t>
            </a:r>
            <a:endParaRPr lang="es-C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44824"/>
            <a:ext cx="8364929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988840"/>
            <a:ext cx="7530837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564904"/>
            <a:ext cx="845771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2276872"/>
            <a:ext cx="656272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7 Rectángulo"/>
          <p:cNvSpPr/>
          <p:nvPr/>
        </p:nvSpPr>
        <p:spPr>
          <a:xfrm>
            <a:off x="7524328" y="6309320"/>
            <a:ext cx="1439863" cy="33813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s-C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just">
              <a:defRPr/>
            </a:pPr>
            <a:r>
              <a:rPr lang="es-CR" sz="1600" b="1" dirty="0">
                <a:latin typeface="+mj-lt"/>
                <a:ea typeface="+mj-ea"/>
                <a:cs typeface="+mj-cs"/>
              </a:rPr>
              <a:t>Lledó, 2013)</a:t>
            </a:r>
            <a:endParaRPr lang="es-CR" sz="28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395536" y="1196752"/>
            <a:ext cx="8064896" cy="648295"/>
          </a:xfrm>
        </p:spPr>
        <p:txBody>
          <a:bodyPr/>
          <a:lstStyle/>
          <a:p>
            <a:pPr eaLnBrk="1" hangingPunct="1"/>
            <a:r>
              <a:rPr lang="es-CR" dirty="0" smtClean="0"/>
              <a:t>Planificar la gestión de riesgos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323850" y="2179638"/>
            <a:ext cx="8229600" cy="4525962"/>
          </a:xfrm>
        </p:spPr>
        <p:txBody>
          <a:bodyPr/>
          <a:lstStyle/>
          <a:p>
            <a:pPr algn="just"/>
            <a:r>
              <a:rPr lang="es-ES" sz="2800" smtClean="0"/>
              <a:t>El plan de gestión de riesgos incluye:</a:t>
            </a:r>
            <a:endParaRPr lang="es-CR" sz="2800" smtClean="0"/>
          </a:p>
          <a:p>
            <a:pPr lvl="1" algn="just"/>
            <a:r>
              <a:rPr lang="es-ES" sz="2400" smtClean="0"/>
              <a:t>Metodología: cómo se va a realizar la gestión de riesgos del proyecto.</a:t>
            </a:r>
            <a:endParaRPr lang="es-CR" sz="2400" smtClean="0"/>
          </a:p>
          <a:p>
            <a:pPr lvl="1" algn="just"/>
            <a:r>
              <a:rPr lang="es-ES" sz="2400" smtClean="0"/>
              <a:t>Funciones y responsabilidades: "quién hará qué?".</a:t>
            </a:r>
            <a:endParaRPr lang="es-CR" sz="2400" smtClean="0"/>
          </a:p>
          <a:p>
            <a:pPr lvl="1" algn="just"/>
            <a:r>
              <a:rPr lang="es-ES" sz="2400" smtClean="0"/>
              <a:t>Presupuesto: costo del proceso de gestión de riesgos.</a:t>
            </a:r>
            <a:endParaRPr lang="es-CR" sz="2400" smtClean="0"/>
          </a:p>
          <a:p>
            <a:pPr lvl="1" algn="just"/>
            <a:r>
              <a:rPr lang="es-ES" sz="2400" smtClean="0"/>
              <a:t>El tiempo: cuándo las actividades de riesgos se realizarán.</a:t>
            </a:r>
            <a:endParaRPr lang="es-CR" sz="2400" smtClean="0"/>
          </a:p>
          <a:p>
            <a:pPr lvl="1" algn="just"/>
            <a:r>
              <a:rPr lang="es-ES" sz="2400" smtClean="0"/>
              <a:t>Categorías: riesgo clasificado en categorías para facilitar el análisis y la gestión.</a:t>
            </a:r>
            <a:endParaRPr lang="es-C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2124075" y="1052513"/>
            <a:ext cx="11952288" cy="1143000"/>
          </a:xfrm>
        </p:spPr>
        <p:txBody>
          <a:bodyPr/>
          <a:lstStyle/>
          <a:p>
            <a:pPr eaLnBrk="1" hangingPunct="1"/>
            <a:r>
              <a:rPr lang="en-US" smtClean="0"/>
              <a:t>Procesos de Gestión de Riesgos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2103438"/>
            <a:ext cx="8439150" cy="452596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ES" sz="2400" dirty="0" smtClean="0"/>
              <a:t>Planificar la Gestión de Riesgos - PL</a:t>
            </a:r>
            <a:endParaRPr lang="es-CR" sz="2400" dirty="0" smtClean="0"/>
          </a:p>
          <a:p>
            <a:pPr algn="just">
              <a:lnSpc>
                <a:spcPct val="150000"/>
              </a:lnSpc>
            </a:pPr>
            <a:r>
              <a:rPr lang="es-ES" sz="2400" dirty="0" smtClean="0"/>
              <a:t>Identificar los Riesgos - PL.</a:t>
            </a:r>
            <a:endParaRPr lang="es-CR" sz="2400" dirty="0" smtClean="0"/>
          </a:p>
          <a:p>
            <a:pPr algn="just">
              <a:lnSpc>
                <a:spcPct val="150000"/>
              </a:lnSpc>
            </a:pPr>
            <a:r>
              <a:rPr lang="es-ES" sz="2400" dirty="0" smtClean="0"/>
              <a:t>Realizar el Análisis Cualitativo de Riesgos - PL.</a:t>
            </a:r>
            <a:endParaRPr lang="es-CR" sz="2400" dirty="0" smtClean="0"/>
          </a:p>
          <a:p>
            <a:pPr algn="just">
              <a:lnSpc>
                <a:spcPct val="150000"/>
              </a:lnSpc>
            </a:pPr>
            <a:r>
              <a:rPr lang="es-ES" sz="2400" dirty="0" smtClean="0"/>
              <a:t>Realizar el Análisis Cuantitativo de Riesgos - PL.</a:t>
            </a:r>
            <a:endParaRPr lang="es-CR" sz="2400" dirty="0" smtClean="0"/>
          </a:p>
          <a:p>
            <a:pPr algn="just">
              <a:lnSpc>
                <a:spcPct val="150000"/>
              </a:lnSpc>
            </a:pPr>
            <a:r>
              <a:rPr lang="es-ES" sz="2400" dirty="0" smtClean="0"/>
              <a:t>Planificar las Respuestas a los Riesgos - PL.</a:t>
            </a:r>
            <a:endParaRPr lang="es-CR" sz="2400" dirty="0" smtClean="0"/>
          </a:p>
          <a:p>
            <a:pPr algn="just">
              <a:lnSpc>
                <a:spcPct val="150000"/>
              </a:lnSpc>
            </a:pPr>
            <a:r>
              <a:rPr lang="es-ES" sz="2400" smtClean="0"/>
              <a:t>Controlar </a:t>
            </a:r>
            <a:r>
              <a:rPr lang="es-ES" sz="2400" dirty="0" smtClean="0"/>
              <a:t>los Riesgos: SC. </a:t>
            </a:r>
            <a:endParaRPr lang="es-C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4294967295"/>
          </p:nvPr>
        </p:nvSpPr>
        <p:spPr>
          <a:xfrm>
            <a:off x="179388" y="1951038"/>
            <a:ext cx="8229600" cy="4525962"/>
          </a:xfrm>
        </p:spPr>
        <p:txBody>
          <a:bodyPr/>
          <a:lstStyle/>
          <a:p>
            <a:pPr algn="just"/>
            <a:r>
              <a:rPr lang="es-ES" sz="2800" smtClean="0"/>
              <a:t>El plan de gestión de riesgos incluye:</a:t>
            </a:r>
            <a:endParaRPr lang="es-CR" sz="2800" smtClean="0"/>
          </a:p>
          <a:p>
            <a:pPr lvl="1" algn="just"/>
            <a:r>
              <a:rPr lang="es-ES" sz="2400" smtClean="0"/>
              <a:t>Definiciones de probabilidad y el impacto, con el fin de estandarizar la interpretación de las escalas de ambos factores.</a:t>
            </a:r>
            <a:endParaRPr lang="es-CR" sz="2400" smtClean="0"/>
          </a:p>
          <a:p>
            <a:pPr lvl="1" algn="just"/>
            <a:r>
              <a:rPr lang="es-ES" sz="2400" smtClean="0"/>
              <a:t>Tolerancias de los interesados. Determinadas en las etapas tempranas del proyecto, las tolerancias ayudarán a clasificar y gestionar los riesgos de acuerdo con los interesados.</a:t>
            </a:r>
            <a:endParaRPr lang="es-CR" sz="2400" smtClean="0"/>
          </a:p>
          <a:p>
            <a:pPr lvl="1" algn="just"/>
            <a:r>
              <a:rPr lang="es-ES" sz="2400" smtClean="0"/>
              <a:t>Formatos de informes. Descripción de cualquier informe que se vaya a utilizar.</a:t>
            </a:r>
            <a:endParaRPr lang="es-CR" sz="2400" smtClean="0"/>
          </a:p>
          <a:p>
            <a:pPr lvl="1" algn="just"/>
            <a:r>
              <a:rPr lang="es-ES" sz="2400" smtClean="0"/>
              <a:t>Seguimiento. Cómo se realizará el seguimiento al proceso, por ejemplo, para fines de auditoría.</a:t>
            </a:r>
            <a:endParaRPr lang="es-CR" sz="2400" smtClean="0"/>
          </a:p>
        </p:txBody>
      </p:sp>
      <p:sp>
        <p:nvSpPr>
          <p:cNvPr id="11269" name="Title 1"/>
          <p:cNvSpPr txBox="1">
            <a:spLocks/>
          </p:cNvSpPr>
          <p:nvPr/>
        </p:nvSpPr>
        <p:spPr bwMode="auto">
          <a:xfrm>
            <a:off x="179512" y="1196752"/>
            <a:ext cx="8229601" cy="64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CR" sz="4000" dirty="0" smtClean="0"/>
              <a:t>Planificar la gestión de riesgos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dirty="0" smtClean="0"/>
              <a:t>Identificar los riesgos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dirty="0" smtClean="0"/>
              <a:t>Determinar que riesgos pueden afectar al proyecto y documentar sus Características. </a:t>
            </a:r>
          </a:p>
          <a:p>
            <a:r>
              <a:rPr lang="es-CR" dirty="0" smtClean="0"/>
              <a:t>Algunas </a:t>
            </a:r>
            <a:r>
              <a:rPr lang="es-CR" b="1" dirty="0" smtClean="0"/>
              <a:t>Entradas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Plan de gestión de riesgos</a:t>
            </a:r>
          </a:p>
          <a:p>
            <a:pPr lvl="1"/>
            <a:r>
              <a:rPr lang="es-CR" dirty="0" smtClean="0"/>
              <a:t>Otros planes: alcance, cronograma, calidad, presupuesto, etc. </a:t>
            </a:r>
          </a:p>
          <a:p>
            <a:pPr lvl="1"/>
            <a:r>
              <a:rPr lang="es-CR" dirty="0" smtClean="0"/>
              <a:t>Registro de interesados</a:t>
            </a:r>
          </a:p>
          <a:p>
            <a:pPr lvl="1"/>
            <a:r>
              <a:rPr lang="es-CR" dirty="0" smtClean="0"/>
              <a:t>Otros: adquisiciones 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dirty="0" smtClean="0"/>
              <a:t>Identificar los riesgos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b="1" dirty="0" smtClean="0"/>
              <a:t>Herramientas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Revisión de documentación</a:t>
            </a:r>
          </a:p>
          <a:p>
            <a:pPr lvl="2"/>
            <a:r>
              <a:rPr lang="es-CR" dirty="0" smtClean="0"/>
              <a:t>Informacion del proyecto e histórica </a:t>
            </a:r>
          </a:p>
          <a:p>
            <a:pPr lvl="1"/>
            <a:r>
              <a:rPr lang="es-CR" dirty="0" smtClean="0"/>
              <a:t>Técnicas de recopilación de información</a:t>
            </a:r>
          </a:p>
          <a:p>
            <a:pPr lvl="2"/>
            <a:r>
              <a:rPr lang="es-CR" dirty="0" smtClean="0"/>
              <a:t>Tormenta de ideas, entrevistas, </a:t>
            </a:r>
            <a:r>
              <a:rPr lang="es-CR" dirty="0" err="1" smtClean="0"/>
              <a:t>delphi</a:t>
            </a:r>
            <a:r>
              <a:rPr lang="es-CR" dirty="0" smtClean="0"/>
              <a:t>, análisis de causa –</a:t>
            </a:r>
            <a:r>
              <a:rPr lang="es-CR" dirty="0" err="1" smtClean="0"/>
              <a:t>raiz</a:t>
            </a:r>
            <a:r>
              <a:rPr lang="es-CR" dirty="0" smtClean="0"/>
              <a:t>, etc.</a:t>
            </a:r>
          </a:p>
          <a:p>
            <a:pPr lvl="1"/>
            <a:r>
              <a:rPr lang="es-CR" dirty="0" smtClean="0"/>
              <a:t>Análisis de supuestos</a:t>
            </a:r>
          </a:p>
          <a:p>
            <a:pPr lvl="1"/>
            <a:r>
              <a:rPr lang="es-CR" dirty="0" smtClean="0"/>
              <a:t>Listas de control  (</a:t>
            </a:r>
            <a:r>
              <a:rPr lang="es-CR" dirty="0" err="1" smtClean="0"/>
              <a:t>checklist</a:t>
            </a:r>
            <a:r>
              <a:rPr lang="es-CR" dirty="0" smtClean="0"/>
              <a:t>)</a:t>
            </a:r>
          </a:p>
          <a:p>
            <a:pPr lvl="1"/>
            <a:r>
              <a:rPr lang="es-CR" dirty="0" smtClean="0"/>
              <a:t>Análisis FODA</a:t>
            </a:r>
          </a:p>
          <a:p>
            <a:pPr lvl="1"/>
            <a:r>
              <a:rPr lang="es-CR" dirty="0" smtClean="0"/>
              <a:t>Juicio de expertos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dirty="0" smtClean="0"/>
              <a:t>Identificar los riesgos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b="1" dirty="0" smtClean="0"/>
              <a:t>Salidas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Registro de Riesgos</a:t>
            </a:r>
          </a:p>
          <a:p>
            <a:pPr lvl="2"/>
            <a:r>
              <a:rPr lang="es-CR" dirty="0" smtClean="0"/>
              <a:t>Riesgos identificados, </a:t>
            </a:r>
          </a:p>
          <a:p>
            <a:pPr lvl="2"/>
            <a:r>
              <a:rPr lang="es-CR" dirty="0" smtClean="0"/>
              <a:t>Posibles respuestas</a:t>
            </a:r>
          </a:p>
          <a:p>
            <a:pPr lvl="2"/>
            <a:r>
              <a:rPr lang="es-CR" dirty="0" smtClean="0"/>
              <a:t>Causas de los riesgos</a:t>
            </a:r>
          </a:p>
          <a:p>
            <a:pPr lvl="2"/>
            <a:r>
              <a:rPr lang="es-CR" dirty="0" smtClean="0"/>
              <a:t>Categoría de riesgos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Realizar análisis cualitativo de los riesgos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dirty="0" smtClean="0"/>
              <a:t>Evaluación de cuál es el impacto y la probabilidad de ocurrencia de cada riesgo identificado. </a:t>
            </a:r>
          </a:p>
          <a:p>
            <a:r>
              <a:rPr lang="es-CR" dirty="0" smtClean="0"/>
              <a:t>Se ordenan los riesgos según su importancia relativa sobre los objetivos del proyecto. </a:t>
            </a:r>
          </a:p>
          <a:p>
            <a:r>
              <a:rPr lang="es-CR" dirty="0" smtClean="0"/>
              <a:t>Este proceso ayuda a reducir la incertidumbre y concentrarse en los riesgos de mayor prioridad.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Realizar análisis cualitativo de los riesgos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sz="2800" b="1" dirty="0" smtClean="0"/>
              <a:t>Entradas</a:t>
            </a:r>
            <a:r>
              <a:rPr lang="es-CR" sz="2800" dirty="0" smtClean="0"/>
              <a:t>:</a:t>
            </a:r>
          </a:p>
          <a:p>
            <a:pPr lvl="1"/>
            <a:r>
              <a:rPr lang="es-CR" sz="2400" dirty="0" smtClean="0"/>
              <a:t>Plan de gestión de riesgos</a:t>
            </a:r>
          </a:p>
          <a:p>
            <a:pPr lvl="1"/>
            <a:r>
              <a:rPr lang="es-CR" sz="2400" dirty="0" smtClean="0"/>
              <a:t>Línea base del alcance</a:t>
            </a:r>
          </a:p>
          <a:p>
            <a:pPr lvl="1"/>
            <a:r>
              <a:rPr lang="es-CR" sz="2400" dirty="0" smtClean="0"/>
              <a:t>Registro de riesgos </a:t>
            </a:r>
          </a:p>
          <a:p>
            <a:r>
              <a:rPr lang="es-CR" sz="2800" b="1" dirty="0" smtClean="0"/>
              <a:t>Herramientas</a:t>
            </a:r>
            <a:r>
              <a:rPr lang="es-CR" sz="2800" dirty="0" smtClean="0"/>
              <a:t>: </a:t>
            </a:r>
          </a:p>
          <a:p>
            <a:pPr lvl="1"/>
            <a:r>
              <a:rPr lang="es-CR" sz="2400" dirty="0" smtClean="0"/>
              <a:t>Evaluación de probabilidad e impacto</a:t>
            </a:r>
          </a:p>
          <a:p>
            <a:pPr lvl="1"/>
            <a:r>
              <a:rPr lang="es-CR" sz="2400" dirty="0" smtClean="0"/>
              <a:t>Matriz de probabilidad e impacto</a:t>
            </a:r>
          </a:p>
          <a:p>
            <a:pPr lvl="1"/>
            <a:r>
              <a:rPr lang="es-CR" sz="2400" dirty="0" smtClean="0"/>
              <a:t>Evaluación de los datos: calidad</a:t>
            </a:r>
          </a:p>
          <a:p>
            <a:pPr lvl="1"/>
            <a:r>
              <a:rPr lang="es-CR" sz="2400" dirty="0" smtClean="0"/>
              <a:t>Juicio de expertos</a:t>
            </a:r>
          </a:p>
          <a:p>
            <a:pPr lvl="1"/>
            <a:r>
              <a:rPr lang="es-CR" sz="2400" dirty="0" smtClean="0"/>
              <a:t>Evaluación de urgencia</a:t>
            </a:r>
            <a:endParaRPr lang="es-C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Realizar análisis cualitativo de los riesgos</a:t>
            </a:r>
            <a:endParaRPr lang="es-CR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060848"/>
            <a:ext cx="860875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276872"/>
            <a:ext cx="8475811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7 Rectángulo"/>
          <p:cNvSpPr/>
          <p:nvPr/>
        </p:nvSpPr>
        <p:spPr>
          <a:xfrm>
            <a:off x="7524328" y="6309320"/>
            <a:ext cx="1439863" cy="33813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s-C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just">
              <a:defRPr/>
            </a:pPr>
            <a:r>
              <a:rPr lang="es-CR" sz="1600" b="1" dirty="0">
                <a:latin typeface="+mj-lt"/>
                <a:ea typeface="+mj-ea"/>
                <a:cs typeface="+mj-cs"/>
              </a:rPr>
              <a:t>Lledó, 2013)</a:t>
            </a:r>
            <a:endParaRPr lang="es-CR" sz="28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Matriz de Urgencia</a:t>
            </a:r>
            <a:endParaRPr lang="es-CR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060848"/>
            <a:ext cx="5400600" cy="4340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7 Rectángulo"/>
          <p:cNvSpPr/>
          <p:nvPr/>
        </p:nvSpPr>
        <p:spPr>
          <a:xfrm>
            <a:off x="7524328" y="6309320"/>
            <a:ext cx="1439863" cy="33813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s-C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just">
              <a:defRPr/>
            </a:pPr>
            <a:r>
              <a:rPr lang="es-CR" sz="1600" b="1" dirty="0">
                <a:latin typeface="+mj-lt"/>
                <a:ea typeface="+mj-ea"/>
                <a:cs typeface="+mj-cs"/>
              </a:rPr>
              <a:t>Lledó, 2013)</a:t>
            </a:r>
            <a:endParaRPr lang="es-CR" sz="28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Realizar análisis cualitativo de los riesgos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b="1" dirty="0" smtClean="0"/>
              <a:t>Salidas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Registro de riesgos </a:t>
            </a:r>
            <a:r>
              <a:rPr lang="es-CR" u="sng" dirty="0" smtClean="0"/>
              <a:t>Actualizado</a:t>
            </a:r>
          </a:p>
          <a:p>
            <a:pPr lvl="1"/>
            <a:r>
              <a:rPr lang="es-CR" dirty="0" smtClean="0"/>
              <a:t>Lista de supuestos actualizado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Realizar análisis cuantitativo de los riesgos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pPr algn="just"/>
            <a:r>
              <a:rPr lang="es-CR" dirty="0" smtClean="0"/>
              <a:t>Este proceso cuantifica la probabilidad de ocurrencia y el impacto para priorizar los riesgos según su importancia relativa. $$$$</a:t>
            </a:r>
          </a:p>
          <a:p>
            <a:pPr algn="just"/>
            <a:r>
              <a:rPr lang="es-CR" dirty="0" smtClean="0"/>
              <a:t>“</a:t>
            </a:r>
            <a:r>
              <a:rPr lang="es-CR" i="1" dirty="0" smtClean="0"/>
              <a:t>Primero se debe realizar un análisis cualitativo de riesgos y luego continuar con el análisis cuantitativo en aquellos riesgos de alta o media prioridad</a:t>
            </a:r>
            <a:r>
              <a:rPr lang="es-CR" dirty="0" smtClean="0"/>
              <a:t>”. (Pablo, 2013)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311275"/>
            <a:ext cx="7067550" cy="1143000"/>
          </a:xfrm>
        </p:spPr>
        <p:txBody>
          <a:bodyPr/>
          <a:lstStyle/>
          <a:p>
            <a:pPr eaLnBrk="1" hangingPunct="1"/>
            <a:r>
              <a:rPr lang="en-US" smtClean="0"/>
              <a:t>Definición de Gestión</a:t>
            </a:r>
            <a:br>
              <a:rPr lang="en-US" smtClean="0"/>
            </a:br>
            <a:r>
              <a:rPr lang="en-US" smtClean="0"/>
              <a:t>de los Riesgos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2781300"/>
            <a:ext cx="8229600" cy="4525963"/>
          </a:xfrm>
        </p:spPr>
        <p:txBody>
          <a:bodyPr/>
          <a:lstStyle/>
          <a:p>
            <a:pPr algn="just"/>
            <a:r>
              <a:rPr lang="es-ES" sz="2400" smtClean="0"/>
              <a:t>La gestión de riesgos incluye: planificación, identificación, análisis cualitativo, análisis cuantitativo, planificación de las respuestas y control de riesgos.</a:t>
            </a:r>
            <a:endParaRPr lang="es-CR" sz="2400" smtClean="0"/>
          </a:p>
          <a:p>
            <a:pPr algn="just"/>
            <a:r>
              <a:rPr lang="es-ES" sz="2400" smtClean="0"/>
              <a:t>A través de la gestión de riesgos, el director de proyectos trabaja para aumentar la probabilidad y el impacto de las oportunidades (eventos positivos) en el proyecto, mientras que persigue la disminución de la probabilidad y el impacto de las amenazas (eventos negativos) para el proyecto.</a:t>
            </a:r>
            <a:endParaRPr lang="es-CR" sz="2400" smtClean="0"/>
          </a:p>
          <a:p>
            <a:pPr algn="just"/>
            <a:r>
              <a:rPr lang="es-ES" sz="2400" smtClean="0"/>
              <a:t>Considera tanto los efectos positivos como los negativos.</a:t>
            </a:r>
            <a:endParaRPr lang="es-C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Realizar análisis cuantitativo de los riesgos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b="1" dirty="0" smtClean="0"/>
              <a:t>Entradas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Plan de gestión de riesgos</a:t>
            </a:r>
          </a:p>
          <a:p>
            <a:pPr lvl="1"/>
            <a:r>
              <a:rPr lang="es-CR" dirty="0" smtClean="0"/>
              <a:t>Plan de gestión de costos</a:t>
            </a:r>
          </a:p>
          <a:p>
            <a:pPr lvl="1"/>
            <a:r>
              <a:rPr lang="es-CR" dirty="0" smtClean="0"/>
              <a:t>Registro de riesgos</a:t>
            </a:r>
          </a:p>
          <a:p>
            <a:r>
              <a:rPr lang="es-CR" b="1" dirty="0" smtClean="0"/>
              <a:t>Herramientas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Técnicas de recopilación y representación de datos</a:t>
            </a:r>
          </a:p>
          <a:p>
            <a:pPr lvl="2"/>
            <a:r>
              <a:rPr lang="es-CR" dirty="0" smtClean="0"/>
              <a:t>Entrevistas, distribuciones de probabilidad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Realizar análisis cuantitativo de los riesgos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b="1" dirty="0" smtClean="0"/>
              <a:t>Herramientas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Técnicas de análisis cuantitativo de riesgos</a:t>
            </a:r>
          </a:p>
          <a:p>
            <a:pPr lvl="2"/>
            <a:r>
              <a:rPr lang="es-CR" dirty="0" smtClean="0"/>
              <a:t>Análisis de </a:t>
            </a:r>
          </a:p>
          <a:p>
            <a:pPr lvl="2">
              <a:buNone/>
            </a:pPr>
            <a:r>
              <a:rPr lang="es-CR" dirty="0" smtClean="0"/>
              <a:t>sensibilidad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9092" y="2996952"/>
            <a:ext cx="5447404" cy="36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7 Rectángulo"/>
          <p:cNvSpPr/>
          <p:nvPr/>
        </p:nvSpPr>
        <p:spPr>
          <a:xfrm>
            <a:off x="323528" y="6309320"/>
            <a:ext cx="1439863" cy="33813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s-C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just">
              <a:defRPr/>
            </a:pPr>
            <a:r>
              <a:rPr lang="es-CR" sz="1600" b="1" dirty="0">
                <a:latin typeface="+mj-lt"/>
                <a:ea typeface="+mj-ea"/>
                <a:cs typeface="+mj-cs"/>
              </a:rPr>
              <a:t>Lledó, 2013)</a:t>
            </a:r>
            <a:endParaRPr lang="es-CR" sz="28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Realizar análisis cuantitativo de los riesgos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b="1" dirty="0" smtClean="0"/>
              <a:t>Herramientas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Análisis de valor monetario esperado</a:t>
            </a:r>
          </a:p>
          <a:p>
            <a:pPr lvl="1"/>
            <a:r>
              <a:rPr lang="es-CR" dirty="0" smtClean="0"/>
              <a:t>Modelado y simulación</a:t>
            </a:r>
          </a:p>
          <a:p>
            <a:pPr lvl="1"/>
            <a:r>
              <a:rPr lang="es-CR" dirty="0" smtClean="0"/>
              <a:t>Juicio de expertos</a:t>
            </a:r>
          </a:p>
          <a:p>
            <a:r>
              <a:rPr lang="es-CR" b="1" dirty="0" smtClean="0"/>
              <a:t>Salidas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Actualizaciones a documentos</a:t>
            </a:r>
          </a:p>
          <a:p>
            <a:pPr lvl="2"/>
            <a:r>
              <a:rPr lang="es-CR" dirty="0" smtClean="0"/>
              <a:t>Registro de riesgos, </a:t>
            </a:r>
          </a:p>
          <a:p>
            <a:pPr lvl="2"/>
            <a:r>
              <a:rPr lang="es-CR" dirty="0" smtClean="0"/>
              <a:t>Otros 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395288" y="1268413"/>
            <a:ext cx="6562725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Valor Monetario Esperado (EMV)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250825" y="2492375"/>
            <a:ext cx="8229600" cy="4525963"/>
          </a:xfrm>
        </p:spPr>
        <p:txBody>
          <a:bodyPr/>
          <a:lstStyle/>
          <a:p>
            <a:pPr algn="just"/>
            <a:r>
              <a:rPr lang="es-ES" smtClean="0"/>
              <a:t>Es una medida para determinar una clasificación general de los riesgos.</a:t>
            </a:r>
            <a:endParaRPr lang="es-CR" smtClean="0"/>
          </a:p>
          <a:p>
            <a:pPr algn="just"/>
            <a:r>
              <a:rPr lang="es-ES" smtClean="0"/>
              <a:t>Se calcula como la multiplicación de la probabilidad (P) por el impacto (I) EVM = P x I</a:t>
            </a:r>
            <a:endParaRPr lang="es-CR" smtClean="0"/>
          </a:p>
          <a:p>
            <a:pPr algn="just"/>
            <a:r>
              <a:rPr lang="es-ES" smtClean="0"/>
              <a:t>Recuerde que debe considerar las amenazas y las oportunidades con símbolos matemáticos negativos y positivos respectivamente.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Planificar la respuesta a los riesgos 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pPr algn="just"/>
            <a:r>
              <a:rPr lang="es-CR" dirty="0" smtClean="0"/>
              <a:t>Desarrollo de opciones y acciones para mejorar las oportunidades y reducir las amenazas a los objetivos.</a:t>
            </a:r>
          </a:p>
          <a:p>
            <a:pPr algn="just"/>
            <a:r>
              <a:rPr lang="es-CR" b="1" dirty="0" smtClean="0"/>
              <a:t>Entradas</a:t>
            </a:r>
            <a:r>
              <a:rPr lang="es-CR" dirty="0" smtClean="0"/>
              <a:t>:</a:t>
            </a:r>
          </a:p>
          <a:p>
            <a:pPr lvl="1" algn="just"/>
            <a:r>
              <a:rPr lang="es-CR" dirty="0" smtClean="0"/>
              <a:t>Plan de gestión de riesgos</a:t>
            </a:r>
          </a:p>
          <a:p>
            <a:pPr lvl="1" algn="just"/>
            <a:r>
              <a:rPr lang="es-CR" dirty="0" smtClean="0"/>
              <a:t>Registro de riesgos</a:t>
            </a:r>
          </a:p>
          <a:p>
            <a:pPr lvl="1" algn="just"/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Planificar la respuesta a los riesgos 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b="1" dirty="0" smtClean="0"/>
              <a:t>Herramientas</a:t>
            </a:r>
            <a:r>
              <a:rPr lang="es-CR" dirty="0" smtClean="0"/>
              <a:t>: </a:t>
            </a:r>
          </a:p>
          <a:p>
            <a:pPr lvl="1"/>
            <a:r>
              <a:rPr lang="es-CR" dirty="0" smtClean="0"/>
              <a:t>Estrategias para riesgos negativos o positivos</a:t>
            </a:r>
          </a:p>
          <a:p>
            <a:pPr lvl="1"/>
            <a:r>
              <a:rPr lang="es-CR" dirty="0" smtClean="0"/>
              <a:t>Estrategias para riesgos positivos o oportunidades</a:t>
            </a:r>
          </a:p>
          <a:p>
            <a:pPr lvl="1"/>
            <a:r>
              <a:rPr lang="es-CR" dirty="0" smtClean="0"/>
              <a:t>Estrategias a respuestas a contingencias</a:t>
            </a:r>
          </a:p>
          <a:p>
            <a:pPr lvl="1"/>
            <a:r>
              <a:rPr lang="es-CR" dirty="0" smtClean="0"/>
              <a:t>Juicio expertos 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 idx="4294967295"/>
          </p:nvPr>
        </p:nvSpPr>
        <p:spPr>
          <a:xfrm>
            <a:off x="-468313" y="1052513"/>
            <a:ext cx="8369301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Estrategias de Respuesta a los Riesgos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4294967295"/>
          </p:nvPr>
        </p:nvSpPr>
        <p:spPr>
          <a:xfrm>
            <a:off x="179388" y="2179638"/>
            <a:ext cx="8229600" cy="4525962"/>
          </a:xfrm>
        </p:spPr>
        <p:txBody>
          <a:bodyPr/>
          <a:lstStyle/>
          <a:p>
            <a:pPr algn="just"/>
            <a:r>
              <a:rPr lang="es-ES" sz="2800" dirty="0" smtClean="0"/>
              <a:t>En caso de amenazas:</a:t>
            </a:r>
            <a:endParaRPr lang="es-CR" sz="2800" dirty="0" smtClean="0"/>
          </a:p>
          <a:p>
            <a:pPr lvl="1" algn="just"/>
            <a:r>
              <a:rPr lang="es-ES" sz="2400" b="1" dirty="0" smtClean="0"/>
              <a:t>Evitar</a:t>
            </a:r>
            <a:r>
              <a:rPr lang="es-ES" sz="2400" dirty="0" smtClean="0"/>
              <a:t>: eliminar la amenaza mediante la eliminación de la causa.</a:t>
            </a:r>
            <a:endParaRPr lang="es-CR" sz="2400" dirty="0" smtClean="0"/>
          </a:p>
          <a:p>
            <a:pPr lvl="1" algn="just"/>
            <a:r>
              <a:rPr lang="es-ES" sz="2400" b="1" dirty="0" smtClean="0"/>
              <a:t>Mitigar</a:t>
            </a:r>
            <a:r>
              <a:rPr lang="es-ES" sz="2400" dirty="0" smtClean="0"/>
              <a:t>: reducir la probabilidad o el impacto de una amenaza.</a:t>
            </a:r>
            <a:endParaRPr lang="es-CR" sz="2400" dirty="0" smtClean="0"/>
          </a:p>
          <a:p>
            <a:pPr lvl="1" algn="just"/>
            <a:r>
              <a:rPr lang="es-ES" sz="2400" b="1" dirty="0" smtClean="0"/>
              <a:t>Transferencia</a:t>
            </a:r>
            <a:r>
              <a:rPr lang="es-ES" sz="2400" dirty="0" smtClean="0"/>
              <a:t> (desviar, asignar): hacer a otra parte responsable de los riesgos mediante la compra de seguros, fianzas de rendimiento, garantías, avales o la subcontratación del trabajo (relacionado con las adquisiciones).</a:t>
            </a:r>
            <a:endParaRPr lang="es-C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>
          <a:xfrm>
            <a:off x="-468313" y="1052513"/>
            <a:ext cx="8369301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Estrategias de Respuesta a los Riesgos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179388" y="2179638"/>
            <a:ext cx="8229600" cy="4525962"/>
          </a:xfrm>
        </p:spPr>
        <p:txBody>
          <a:bodyPr/>
          <a:lstStyle/>
          <a:p>
            <a:pPr algn="just"/>
            <a:r>
              <a:rPr lang="es-ES" sz="2400" dirty="0" smtClean="0"/>
              <a:t>En caso de oportunidades:</a:t>
            </a:r>
            <a:endParaRPr lang="es-CR" sz="2400" dirty="0" smtClean="0"/>
          </a:p>
          <a:p>
            <a:pPr lvl="1" algn="just"/>
            <a:r>
              <a:rPr lang="es-ES" sz="2000" b="1" dirty="0" smtClean="0"/>
              <a:t>Explotar</a:t>
            </a:r>
            <a:r>
              <a:rPr lang="es-ES" sz="2000" dirty="0" smtClean="0"/>
              <a:t>: cambiar el proyecto para asegurarse de que la oportunidad ocurra.</a:t>
            </a:r>
            <a:endParaRPr lang="es-CR" sz="2000" dirty="0" smtClean="0"/>
          </a:p>
          <a:p>
            <a:pPr lvl="1" algn="just"/>
            <a:r>
              <a:rPr lang="es-ES" sz="2000" b="1" dirty="0" smtClean="0"/>
              <a:t>Mejorar</a:t>
            </a:r>
            <a:r>
              <a:rPr lang="es-ES" sz="2000" dirty="0" smtClean="0"/>
              <a:t>: aumentar la probabilidad y los impactos positivos del evento de riesgo.</a:t>
            </a:r>
            <a:endParaRPr lang="es-CR" sz="2000" dirty="0" smtClean="0"/>
          </a:p>
          <a:p>
            <a:pPr lvl="1" algn="just"/>
            <a:r>
              <a:rPr lang="es-ES" sz="2000" b="1" dirty="0" smtClean="0"/>
              <a:t>Compartir</a:t>
            </a:r>
            <a:r>
              <a:rPr lang="es-ES" sz="2000" dirty="0" smtClean="0"/>
              <a:t>: asignar la propiedad de la oportunidad a un tercero que sea más capaz de alcanzar dicha oportunidad.</a:t>
            </a:r>
            <a:endParaRPr lang="es-CR" sz="2000" dirty="0" smtClean="0"/>
          </a:p>
          <a:p>
            <a:pPr algn="just"/>
            <a:endParaRPr lang="es-CR" sz="2400" dirty="0" smtClean="0"/>
          </a:p>
          <a:p>
            <a:pPr algn="just"/>
            <a:r>
              <a:rPr lang="es-ES" sz="2400" dirty="0" smtClean="0"/>
              <a:t>En caso de amenazas y oportunidades:</a:t>
            </a:r>
            <a:endParaRPr lang="es-CR" sz="2400" dirty="0" smtClean="0"/>
          </a:p>
          <a:p>
            <a:pPr lvl="1" algn="just"/>
            <a:r>
              <a:rPr lang="es-ES" sz="2000" b="1" dirty="0" smtClean="0"/>
              <a:t>Aceptar</a:t>
            </a:r>
            <a:r>
              <a:rPr lang="es-ES" sz="2000" dirty="0" smtClean="0"/>
              <a:t>: aceptación activa que puede implicar la creación de planes de contingencia para ser implementados, incluyendo reservas de tiempo y costo.</a:t>
            </a:r>
            <a:endParaRPr lang="es-C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Planificar la respuesta a los riesgos </a:t>
            </a:r>
            <a:endParaRPr lang="es-CR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8504171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7 Rectángulo"/>
          <p:cNvSpPr/>
          <p:nvPr/>
        </p:nvSpPr>
        <p:spPr>
          <a:xfrm>
            <a:off x="7524328" y="6309320"/>
            <a:ext cx="1439863" cy="33813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s-C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just">
              <a:defRPr/>
            </a:pPr>
            <a:r>
              <a:rPr lang="es-CR" sz="1600" b="1" dirty="0">
                <a:latin typeface="+mj-lt"/>
                <a:ea typeface="+mj-ea"/>
                <a:cs typeface="+mj-cs"/>
              </a:rPr>
              <a:t>Lledó, 2013)</a:t>
            </a:r>
            <a:endParaRPr lang="es-CR" sz="28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Planificar la respuesta a los riesgos 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b="1" dirty="0" smtClean="0"/>
              <a:t>Salidas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Actualizaciones al plan del proyecto</a:t>
            </a:r>
          </a:p>
          <a:p>
            <a:pPr lvl="2"/>
            <a:r>
              <a:rPr lang="es-CR" dirty="0" smtClean="0"/>
              <a:t>Cronograma, costos, calidad, adquisiciones, etc..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-114300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Entradas a la Gestión</a:t>
            </a:r>
            <a:br>
              <a:rPr lang="en-US" smtClean="0"/>
            </a:br>
            <a:r>
              <a:rPr lang="en-US" smtClean="0"/>
              <a:t>de los Riesgos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>
          <a:xfrm>
            <a:off x="19050" y="2492375"/>
            <a:ext cx="8605838" cy="4784725"/>
          </a:xfrm>
        </p:spPr>
        <p:txBody>
          <a:bodyPr/>
          <a:lstStyle/>
          <a:p>
            <a:pPr algn="just"/>
            <a:r>
              <a:rPr lang="es-ES" sz="2400" smtClean="0"/>
              <a:t>Lo que se requiere para llevar a cabo el proceso de Gestión de Riesgos:</a:t>
            </a:r>
            <a:endParaRPr lang="es-CR" sz="2400" smtClean="0"/>
          </a:p>
          <a:p>
            <a:pPr lvl="1" algn="just"/>
            <a:r>
              <a:rPr lang="es-ES" sz="2000" smtClean="0"/>
              <a:t>Información general sobre el proyecto, registros históricos.</a:t>
            </a:r>
            <a:endParaRPr lang="es-CR" sz="2000" smtClean="0"/>
          </a:p>
          <a:p>
            <a:pPr lvl="1" algn="just"/>
            <a:r>
              <a:rPr lang="es-ES" sz="2000" smtClean="0"/>
              <a:t>Lecciones aprendidas, procesos y procedimiento.</a:t>
            </a:r>
            <a:endParaRPr lang="es-CR" sz="2000" smtClean="0"/>
          </a:p>
          <a:p>
            <a:pPr lvl="1" algn="just"/>
            <a:r>
              <a:rPr lang="es-ES" sz="2000" smtClean="0"/>
              <a:t>Tolerancia al riesgo de la organización.</a:t>
            </a:r>
            <a:endParaRPr lang="es-CR" sz="2000" smtClean="0"/>
          </a:p>
          <a:p>
            <a:pPr lvl="1" algn="just"/>
            <a:r>
              <a:rPr lang="es-ES" sz="2000" smtClean="0"/>
              <a:t>Acta de constitución del proyecto.</a:t>
            </a:r>
            <a:endParaRPr lang="es-CR" sz="2000" smtClean="0"/>
          </a:p>
          <a:p>
            <a:pPr lvl="1" algn="just"/>
            <a:r>
              <a:rPr lang="es-ES" sz="2000" smtClean="0"/>
              <a:t>Enunciado del alcance.</a:t>
            </a:r>
            <a:endParaRPr lang="es-CR" sz="2000" smtClean="0"/>
          </a:p>
          <a:p>
            <a:pPr lvl="1" algn="just"/>
            <a:r>
              <a:rPr lang="es-ES" sz="2000" smtClean="0"/>
              <a:t>EDT, </a:t>
            </a:r>
            <a:r>
              <a:rPr lang="en-US" sz="2000" smtClean="0"/>
              <a:t>Diagrama de red.</a:t>
            </a:r>
            <a:endParaRPr lang="es-CR" sz="2000" smtClean="0"/>
          </a:p>
          <a:p>
            <a:pPr lvl="1" algn="just"/>
            <a:r>
              <a:rPr lang="es-CR" sz="2000" smtClean="0"/>
              <a:t>Estimaciones de tiempo y costo.</a:t>
            </a:r>
          </a:p>
          <a:p>
            <a:pPr lvl="1" algn="just"/>
            <a:r>
              <a:rPr lang="es-CR" sz="2000" smtClean="0"/>
              <a:t>Planes de gestión como el de las comunicaciones, RRHH, adquisiciones,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>
          <a:xfrm>
            <a:off x="400050" y="908050"/>
            <a:ext cx="7067550" cy="1143000"/>
          </a:xfrm>
        </p:spPr>
        <p:txBody>
          <a:bodyPr/>
          <a:lstStyle/>
          <a:p>
            <a:pPr eaLnBrk="1" hangingPunct="1"/>
            <a:r>
              <a:rPr lang="en-US" smtClean="0"/>
              <a:t>Reservas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4294967295"/>
          </p:nvPr>
        </p:nvSpPr>
        <p:spPr>
          <a:xfrm>
            <a:off x="277813" y="1951038"/>
            <a:ext cx="8453437" cy="4525962"/>
          </a:xfrm>
        </p:spPr>
        <p:txBody>
          <a:bodyPr/>
          <a:lstStyle/>
          <a:p>
            <a:pPr algn="just"/>
            <a:r>
              <a:rPr lang="es-ES" sz="2800" dirty="0" smtClean="0"/>
              <a:t>Son contingencias de tiempo o costo para hacerle frente a los riesgos aceptados.</a:t>
            </a:r>
            <a:endParaRPr lang="es-CR" sz="2800" dirty="0" smtClean="0"/>
          </a:p>
          <a:p>
            <a:pPr algn="just"/>
            <a:r>
              <a:rPr lang="es-ES" sz="2800" dirty="0" smtClean="0"/>
              <a:t>Las de tiempo se incluyen en el cronograma del proyecto y las de costo se incluyen en el presupuesto del proyecto.</a:t>
            </a:r>
            <a:endParaRPr lang="es-CR" sz="2800" dirty="0" smtClean="0"/>
          </a:p>
          <a:p>
            <a:pPr algn="just"/>
            <a:r>
              <a:rPr lang="es-ES" sz="2800" dirty="0" smtClean="0"/>
              <a:t>Hay dos tipos de reservas:</a:t>
            </a:r>
            <a:endParaRPr lang="es-CR" sz="2800" dirty="0" smtClean="0"/>
          </a:p>
          <a:p>
            <a:pPr lvl="1" algn="just"/>
            <a:r>
              <a:rPr lang="es-CR" sz="2400" b="1" dirty="0" smtClean="0"/>
              <a:t>R</a:t>
            </a:r>
            <a:r>
              <a:rPr lang="es-ES" sz="2400" b="1" dirty="0" err="1" smtClean="0"/>
              <a:t>eservas</a:t>
            </a:r>
            <a:r>
              <a:rPr lang="es-ES" sz="2400" b="1" dirty="0" smtClean="0"/>
              <a:t> para contingencias</a:t>
            </a:r>
            <a:r>
              <a:rPr lang="es-ES" sz="2400" dirty="0" smtClean="0"/>
              <a:t>: para aspectos identificados en la gestión de riesgos (incógnitas conocidas).</a:t>
            </a:r>
            <a:endParaRPr lang="es-CR" sz="2400" dirty="0" smtClean="0"/>
          </a:p>
          <a:p>
            <a:pPr lvl="1" algn="just"/>
            <a:r>
              <a:rPr lang="es-ES" sz="2400" b="1" dirty="0" smtClean="0"/>
              <a:t>Reservas de gestión</a:t>
            </a:r>
            <a:r>
              <a:rPr lang="es-ES" sz="2400" dirty="0" smtClean="0"/>
              <a:t>: para aspectos que usted no pudo o podría identificar en la gestión de riesgos (incógnitas desconocidas).</a:t>
            </a:r>
            <a:endParaRPr lang="es-C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>
          <a:xfrm>
            <a:off x="400050" y="981075"/>
            <a:ext cx="7067550" cy="1143000"/>
          </a:xfrm>
        </p:spPr>
        <p:txBody>
          <a:bodyPr/>
          <a:lstStyle/>
          <a:p>
            <a:pPr eaLnBrk="1" hangingPunct="1"/>
            <a:r>
              <a:rPr lang="en-US" smtClean="0"/>
              <a:t>Análisis de Reserva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395288" y="2182813"/>
            <a:ext cx="8229600" cy="4525962"/>
          </a:xfrm>
        </p:spPr>
        <p:txBody>
          <a:bodyPr/>
          <a:lstStyle/>
          <a:p>
            <a:pPr algn="just"/>
            <a:r>
              <a:rPr lang="es-ES" smtClean="0"/>
              <a:t>Revisa cuánta reserva queda y cuánto se podría necesitar para el proyecto.</a:t>
            </a:r>
          </a:p>
          <a:p>
            <a:pPr algn="just"/>
            <a:r>
              <a:rPr lang="es-ES" smtClean="0"/>
              <a:t>Recuerde que las reservas de contingencia sólo se puede usar para manejar el impacto de un riesgo específico para el cual precisamente se reservó.</a:t>
            </a:r>
            <a:endParaRPr lang="es-CR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>
          <a:xfrm>
            <a:off x="323850" y="1039813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Planes de Contingencia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323850" y="2365375"/>
            <a:ext cx="8229600" cy="4525963"/>
          </a:xfrm>
        </p:spPr>
        <p:txBody>
          <a:bodyPr/>
          <a:lstStyle/>
          <a:p>
            <a:pPr algn="just"/>
            <a:r>
              <a:rPr lang="es-ES" smtClean="0"/>
              <a:t>Son planes que describen las acciones específicas que se llevarán a cabo si la oportunidad o amenaza se producen.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>
          <a:xfrm>
            <a:off x="395288" y="1166813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Planes de Reserva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>
          <a:xfrm>
            <a:off x="395288" y="2492375"/>
            <a:ext cx="8229600" cy="4525963"/>
          </a:xfrm>
        </p:spPr>
        <p:txBody>
          <a:bodyPr/>
          <a:lstStyle/>
          <a:p>
            <a:pPr algn="just"/>
            <a:r>
              <a:rPr lang="es-ES" smtClean="0"/>
              <a:t>Acciones específicas que se llevarán a cabo si el plan de contingencia no es efectivo.</a:t>
            </a:r>
            <a:endParaRPr lang="es-CR" smtClean="0"/>
          </a:p>
          <a:p>
            <a:pPr algn="just"/>
            <a:r>
              <a:rPr lang="es-ES" smtClean="0"/>
              <a:t>Nótese que es la segunda barrera de protección del proyecto con respecto a los riesgos.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 idx="4294967295"/>
          </p:nvPr>
        </p:nvSpPr>
        <p:spPr>
          <a:xfrm>
            <a:off x="468313" y="992188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Riesgos Residuales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>
          <a:xfrm>
            <a:off x="395288" y="2060575"/>
            <a:ext cx="8229600" cy="4525963"/>
          </a:xfrm>
        </p:spPr>
        <p:txBody>
          <a:bodyPr/>
          <a:lstStyle/>
          <a:p>
            <a:pPr algn="just"/>
            <a:r>
              <a:rPr lang="es-ES" sz="2800" smtClean="0"/>
              <a:t>Son los riesgos que permanecen después de la planificación de la respuesta al riesgo.</a:t>
            </a:r>
            <a:endParaRPr lang="es-CR" sz="2800" smtClean="0"/>
          </a:p>
          <a:p>
            <a:pPr algn="just"/>
            <a:r>
              <a:rPr lang="es-ES" sz="2800" smtClean="0"/>
              <a:t>También son riesgos que han sido aceptados y para los cuales se han creado planes de contingencia y planes de reserva.</a:t>
            </a:r>
            <a:endParaRPr lang="es-CR" sz="2800" smtClean="0"/>
          </a:p>
          <a:p>
            <a:pPr algn="just"/>
            <a:r>
              <a:rPr lang="es-ES" sz="2800" smtClean="0"/>
              <a:t>Deberían estar apropiadamente documentados  y revisados a través de todo el proyecto para determinar si su clasificación ha cambiado y por lo tanto, si se requieren respuestas adicionales. </a:t>
            </a:r>
            <a:endParaRPr lang="es-C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>
          <a:xfrm>
            <a:off x="533400" y="1239838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Riesgos Secundarios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179388" y="2636838"/>
            <a:ext cx="8496300" cy="4525962"/>
          </a:xfrm>
        </p:spPr>
        <p:txBody>
          <a:bodyPr/>
          <a:lstStyle/>
          <a:p>
            <a:pPr algn="just"/>
            <a:r>
              <a:rPr lang="es-CR" smtClean="0"/>
              <a:t>Son los </a:t>
            </a:r>
            <a:r>
              <a:rPr lang="es-ES" smtClean="0"/>
              <a:t>riesgos que resultan de la respuesta a un riesgo en específico.</a:t>
            </a:r>
            <a:endParaRPr lang="es-CR" smtClean="0"/>
          </a:p>
          <a:p>
            <a:pPr algn="just"/>
            <a:r>
              <a:rPr lang="es-ES" smtClean="0"/>
              <a:t>Al igual que los riesgos principales deben ser analizados y se debe planificar una respuesta en caso de que ocurran.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 idx="4294967295"/>
          </p:nvPr>
        </p:nvSpPr>
        <p:spPr>
          <a:xfrm>
            <a:off x="554038" y="1052513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Disparadores de Riesgos - triggers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4294967295"/>
          </p:nvPr>
        </p:nvSpPr>
        <p:spPr>
          <a:xfrm>
            <a:off x="179388" y="2128838"/>
            <a:ext cx="8583612" cy="4525962"/>
          </a:xfrm>
        </p:spPr>
        <p:txBody>
          <a:bodyPr/>
          <a:lstStyle/>
          <a:p>
            <a:r>
              <a:rPr lang="es-ES" smtClean="0"/>
              <a:t> Son eventos que disparan o desencadenan la respuesta de contingencia.</a:t>
            </a:r>
            <a:endParaRPr lang="es-CR" smtClean="0"/>
          </a:p>
          <a:p>
            <a:pPr algn="just"/>
            <a:r>
              <a:rPr lang="es-ES" smtClean="0"/>
              <a:t>Son señales de advertencia tempranas para cada riesgo en un proyecto para que el director de proyecto sepa cuándo tomar acción al respecto.</a:t>
            </a:r>
            <a:endParaRPr lang="es-CR" smtClean="0"/>
          </a:p>
          <a:p>
            <a:pPr algn="just"/>
            <a:r>
              <a:rPr lang="es-ES" smtClean="0"/>
              <a:t>Las señales de advertencia pueden ser identificadas como manifestaciones indirectas de eventos reales de riesgo.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Controlar los riesgos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pPr algn="just"/>
            <a:r>
              <a:rPr lang="es-CR" dirty="0" smtClean="0"/>
              <a:t>Implementación de planes de respuesta a los riesgos, monitoreo de riesgos identificados y riesgos residuales, así como la identificación de nuevos riesgos y la efectividad del proceso.</a:t>
            </a:r>
          </a:p>
          <a:p>
            <a:pPr algn="just"/>
            <a:r>
              <a:rPr lang="es-CR" b="1" dirty="0" smtClean="0"/>
              <a:t>Entradas</a:t>
            </a:r>
            <a:r>
              <a:rPr lang="es-CR" dirty="0" smtClean="0"/>
              <a:t>:</a:t>
            </a:r>
          </a:p>
          <a:p>
            <a:pPr lvl="1" algn="just"/>
            <a:r>
              <a:rPr lang="es-CR" dirty="0" smtClean="0"/>
              <a:t>Plan del proyecto</a:t>
            </a:r>
          </a:p>
          <a:p>
            <a:pPr lvl="1" algn="just"/>
            <a:r>
              <a:rPr lang="es-CR" dirty="0" smtClean="0"/>
              <a:t>Registro de riesgos</a:t>
            </a:r>
          </a:p>
          <a:p>
            <a:pPr lvl="1" algn="just"/>
            <a:r>
              <a:rPr lang="es-CR" dirty="0" smtClean="0"/>
              <a:t>Datos de desempeño del trabajo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Controlar los riesgos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b="1" dirty="0" smtClean="0"/>
              <a:t>Herramientas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Revaluación de riesgos</a:t>
            </a:r>
          </a:p>
          <a:p>
            <a:pPr lvl="1"/>
            <a:r>
              <a:rPr lang="es-CR" dirty="0" smtClean="0"/>
              <a:t>Auditorias de riesgos</a:t>
            </a:r>
          </a:p>
          <a:p>
            <a:pPr lvl="1"/>
            <a:r>
              <a:rPr lang="es-CR" dirty="0" smtClean="0"/>
              <a:t>Análisis de variación y de tendencias</a:t>
            </a:r>
          </a:p>
          <a:p>
            <a:pPr lvl="1"/>
            <a:r>
              <a:rPr lang="es-CR" dirty="0" smtClean="0"/>
              <a:t>Medición del desempeño técnico</a:t>
            </a:r>
          </a:p>
          <a:p>
            <a:pPr lvl="1"/>
            <a:r>
              <a:rPr lang="es-CR" dirty="0" smtClean="0"/>
              <a:t>Análisis de reserva</a:t>
            </a:r>
          </a:p>
          <a:p>
            <a:pPr lvl="1"/>
            <a:r>
              <a:rPr lang="es-CR" dirty="0" smtClean="0"/>
              <a:t>Reuniones 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>
          <a:xfrm>
            <a:off x="546100" y="1030288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Análisis de Tendencias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4294967295"/>
          </p:nvPr>
        </p:nvSpPr>
        <p:spPr>
          <a:xfrm>
            <a:off x="323850" y="2332038"/>
            <a:ext cx="8229600" cy="4525962"/>
          </a:xfrm>
        </p:spPr>
        <p:txBody>
          <a:bodyPr/>
          <a:lstStyle/>
          <a:p>
            <a:pPr algn="just"/>
            <a:r>
              <a:rPr lang="es-ES" smtClean="0"/>
              <a:t>Se utiliza para determinar si los riesgos están aumentando, disminuyendo o manteniéndose igual.</a:t>
            </a:r>
            <a:endParaRPr lang="es-CR" smtClean="0"/>
          </a:p>
          <a:p>
            <a:pPr algn="just"/>
            <a:r>
              <a:rPr lang="es-ES" smtClean="0"/>
              <a:t>La tendencia se analiza con el fin de tomar decisiones conforme se requiera.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/>
              <a:t>Conceptos Básicos</a:t>
            </a:r>
            <a:endParaRPr lang="es-CR" dirty="0"/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611560" y="4077072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Todo proyecto</a:t>
            </a:r>
            <a:r>
              <a:rPr kumimoji="0" lang="es-C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tiene implícito algún tipo o forma de riesgo.</a:t>
            </a:r>
            <a:endParaRPr kumimoji="0" lang="es-C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>
          <a:xfrm>
            <a:off x="395288" y="1052513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Auditoría de Riesgos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4294967295"/>
          </p:nvPr>
        </p:nvSpPr>
        <p:spPr>
          <a:xfrm>
            <a:off x="395288" y="2190750"/>
            <a:ext cx="8229600" cy="4525963"/>
          </a:xfrm>
        </p:spPr>
        <p:txBody>
          <a:bodyPr/>
          <a:lstStyle/>
          <a:p>
            <a:pPr algn="just"/>
            <a:r>
              <a:rPr lang="es-ES" sz="2600" smtClean="0"/>
              <a:t>El proceso formal y estructurado requerido con el fin de determinar si: todos los riesgos han sido identificados, si los planes para cada uno de los principales riesgos están en su lugar y si los propietarios de la respuesta al riesgo están preparados para adoptar medidas.</a:t>
            </a:r>
            <a:endParaRPr lang="es-CR" sz="2600" smtClean="0"/>
          </a:p>
          <a:p>
            <a:pPr algn="just"/>
            <a:r>
              <a:rPr lang="es-ES" sz="2600" smtClean="0"/>
              <a:t>Como resultado de este proceso, las lecciones aprendidas para el proyecto y la organización se identifican.</a:t>
            </a:r>
            <a:endParaRPr lang="es-CR" sz="2600" smtClean="0"/>
          </a:p>
          <a:p>
            <a:pPr algn="just"/>
            <a:r>
              <a:rPr lang="es-ES" sz="2600" smtClean="0"/>
              <a:t>Las auditorías de riesgo son la evidencia de qué tan serio se debe tomar la gestión de riesgos en un proyecto.</a:t>
            </a:r>
            <a:endParaRPr lang="es-CR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>
          <a:xfrm>
            <a:off x="395288" y="1196975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Reevaluación de los Riesgos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4294967295"/>
          </p:nvPr>
        </p:nvSpPr>
        <p:spPr>
          <a:xfrm>
            <a:off x="395288" y="2309813"/>
            <a:ext cx="8229600" cy="4525962"/>
          </a:xfrm>
        </p:spPr>
        <p:txBody>
          <a:bodyPr/>
          <a:lstStyle/>
          <a:p>
            <a:pPr algn="just"/>
            <a:r>
              <a:rPr lang="es-ES" smtClean="0"/>
              <a:t>El equipo debería reunirse periódicamente para revisar el plan de gestión de riesgos y el registro de riesgos con el fin de ajustarlos según sea necesario.</a:t>
            </a:r>
            <a:endParaRPr lang="es-CR" smtClean="0"/>
          </a:p>
          <a:p>
            <a:pPr algn="just"/>
            <a:r>
              <a:rPr lang="es-ES" smtClean="0"/>
              <a:t>Como resultado de este ejercicio, se podría realizar un análisis cualitativo o cuantitativo de riesgos adicional, así como la planificación de nuevas respuestas a los riesgos.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 idx="4294967295"/>
          </p:nvPr>
        </p:nvSpPr>
        <p:spPr>
          <a:xfrm>
            <a:off x="323850" y="979488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Reuniones de Estado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4294967295"/>
          </p:nvPr>
        </p:nvSpPr>
        <p:spPr>
          <a:xfrm>
            <a:off x="179388" y="2179638"/>
            <a:ext cx="8229600" cy="4525962"/>
          </a:xfrm>
        </p:spPr>
        <p:txBody>
          <a:bodyPr/>
          <a:lstStyle/>
          <a:p>
            <a:pPr algn="just"/>
            <a:r>
              <a:rPr lang="es-ES" smtClean="0"/>
              <a:t>El riesgo debería ser un tema importante en estas reuniones, con el fin de mantener el enfoque en los riesgos, en continuar la identificación de nuevos riesgos y asegurarse de que los planes siguen siendo apropiados.</a:t>
            </a:r>
            <a:endParaRPr lang="es-CR" smtClean="0"/>
          </a:p>
          <a:p>
            <a:pPr algn="just"/>
            <a:r>
              <a:rPr lang="es-ES" smtClean="0"/>
              <a:t>Estas reuniones no deberían ser del tipo "ir alrededor de la oficina preguntando por reportes del estado".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>
          <a:xfrm>
            <a:off x="395288" y="1052513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Cierre de Riesgos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4294967295"/>
          </p:nvPr>
        </p:nvSpPr>
        <p:spPr>
          <a:xfrm>
            <a:off x="395288" y="2165350"/>
            <a:ext cx="8229600" cy="4525963"/>
          </a:xfrm>
        </p:spPr>
        <p:txBody>
          <a:bodyPr/>
          <a:lstStyle/>
          <a:p>
            <a:pPr algn="just"/>
            <a:r>
              <a:rPr lang="es-ES" smtClean="0"/>
              <a:t>Se basa en el momento en que un determinado riesgo por lógica no va a ocurrir más y por lo tanto, se cierra.</a:t>
            </a:r>
            <a:endParaRPr lang="es-CR" smtClean="0"/>
          </a:p>
          <a:p>
            <a:pPr algn="just"/>
            <a:r>
              <a:rPr lang="es-ES" smtClean="0"/>
              <a:t>Permite al equipo enfocarse en la gestión de aquellos riesgos que todavía están abiertos.</a:t>
            </a:r>
            <a:endParaRPr lang="es-CR" smtClean="0"/>
          </a:p>
          <a:p>
            <a:pPr algn="just"/>
            <a:r>
              <a:rPr lang="es-ES" smtClean="0"/>
              <a:t>El cierre de un riesgo probablemente resultará en que la correspondiente reserva por dicho riesgo deba ser devuelta a la compañía.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 idx="4294967295"/>
          </p:nvPr>
        </p:nvSpPr>
        <p:spPr>
          <a:xfrm>
            <a:off x="611188" y="1268413"/>
            <a:ext cx="6562725" cy="1143000"/>
          </a:xfrm>
        </p:spPr>
        <p:txBody>
          <a:bodyPr/>
          <a:lstStyle/>
          <a:p>
            <a:pPr eaLnBrk="1" hangingPunct="1"/>
            <a:r>
              <a:rPr lang="en-US" smtClean="0"/>
              <a:t>Soluciones Alternativas/Temporales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4294967295"/>
          </p:nvPr>
        </p:nvSpPr>
        <p:spPr>
          <a:xfrm>
            <a:off x="179388" y="2492375"/>
            <a:ext cx="8496300" cy="4525963"/>
          </a:xfrm>
        </p:spPr>
        <p:txBody>
          <a:bodyPr/>
          <a:lstStyle/>
          <a:p>
            <a:pPr algn="just"/>
            <a:r>
              <a:rPr lang="es-ES" sz="2800" smtClean="0"/>
              <a:t>Son respuestas no planificadas desarrolladas para hacerles frente a la ocurrencia de eventos de riesgo no anticipados.</a:t>
            </a:r>
            <a:endParaRPr lang="es-CR" sz="2800" smtClean="0"/>
          </a:p>
          <a:p>
            <a:pPr algn="just"/>
            <a:r>
              <a:rPr lang="es-ES" sz="2800" smtClean="0"/>
              <a:t>Pueden estar incluidas como recomendaciones de acciones correctivas.</a:t>
            </a:r>
            <a:endParaRPr lang="es-CR" sz="2800" smtClean="0"/>
          </a:p>
          <a:p>
            <a:pPr algn="just"/>
            <a:r>
              <a:rPr lang="es-ES" sz="2800" smtClean="0"/>
              <a:t>Los directores de proyecto que no hacen adecuadamente el proceso de gestión de riesgos gastan la mayor parte de su tiempo en crear soluciones alternativas/temporales.</a:t>
            </a:r>
            <a:endParaRPr lang="es-C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sz="3600" dirty="0" smtClean="0"/>
              <a:t>Controlar los riesgos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/>
          <a:lstStyle/>
          <a:p>
            <a:r>
              <a:rPr lang="es-CR" b="1" dirty="0" smtClean="0"/>
              <a:t>Salidas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Información de desempeño del trabajo</a:t>
            </a:r>
          </a:p>
          <a:p>
            <a:pPr lvl="1"/>
            <a:r>
              <a:rPr lang="es-CR" dirty="0" smtClean="0"/>
              <a:t>Solicitudes de cambio </a:t>
            </a:r>
          </a:p>
          <a:p>
            <a:pPr lvl="2"/>
            <a:r>
              <a:rPr lang="es-CR" dirty="0" smtClean="0"/>
              <a:t>Acciones correctivas </a:t>
            </a:r>
          </a:p>
          <a:p>
            <a:pPr lvl="2"/>
            <a:r>
              <a:rPr lang="es-CR" dirty="0" smtClean="0"/>
              <a:t>Acciones preventivas</a:t>
            </a:r>
          </a:p>
          <a:p>
            <a:pPr lvl="1"/>
            <a:r>
              <a:rPr lang="es-CR" dirty="0" smtClean="0"/>
              <a:t>Actualizaciones al plan del proyecto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/>
              <a:t>¿Preguntas?</a:t>
            </a:r>
            <a:endParaRPr lang="es-C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395288" y="99695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395288" y="2322513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mtClean="0"/>
              <a:t>La gestión de riesgos se lleva a cabo principalmente en el siguiente grupo de procesos:</a:t>
            </a:r>
          </a:p>
          <a:p>
            <a:pPr marL="0" indent="0" algn="just">
              <a:buFont typeface="Arial" charset="0"/>
              <a:buNone/>
            </a:pPr>
            <a:r>
              <a:rPr lang="es-ES" smtClean="0"/>
              <a:t>A. Iniciación y planificación.</a:t>
            </a:r>
            <a:endParaRPr lang="es-CR" smtClean="0"/>
          </a:p>
          <a:p>
            <a:pPr marL="0" indent="0" algn="just">
              <a:buFont typeface="Arial" charset="0"/>
              <a:buNone/>
            </a:pPr>
            <a:r>
              <a:rPr lang="es-ES" smtClean="0"/>
              <a:t>B. Planificación y ejecución.</a:t>
            </a:r>
            <a:endParaRPr lang="es-CR" smtClean="0"/>
          </a:p>
          <a:p>
            <a:pPr marL="0" indent="0" algn="just">
              <a:buFont typeface="Arial" charset="0"/>
              <a:buNone/>
            </a:pPr>
            <a:r>
              <a:rPr lang="es-ES" smtClean="0"/>
              <a:t>C. Ejecución y control.</a:t>
            </a:r>
            <a:endParaRPr lang="es-CR" smtClean="0"/>
          </a:p>
          <a:p>
            <a:pPr marL="0" indent="0" algn="just">
              <a:buFont typeface="Arial" charset="0"/>
              <a:buNone/>
            </a:pPr>
            <a:r>
              <a:rPr lang="es-ES" smtClean="0"/>
              <a:t>D. Planificación y control.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323850" y="100488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>
          <a:xfrm>
            <a:off x="323850" y="19510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400" smtClean="0"/>
              <a:t>¿Cuál de los siguientes enunciados es la más preciso sobre la gestión de riesgos?</a:t>
            </a:r>
          </a:p>
          <a:p>
            <a:pPr marL="0" indent="0" algn="just">
              <a:buFont typeface="Arial" charset="0"/>
              <a:buNone/>
            </a:pPr>
            <a:r>
              <a:rPr lang="es-ES" sz="2400" smtClean="0"/>
              <a:t>A. Sólo se considera que los riesgos negativos están relacionados con la ejecución del proyecto.</a:t>
            </a:r>
          </a:p>
          <a:p>
            <a:pPr marL="0" indent="0" algn="just">
              <a:buFont typeface="Arial" charset="0"/>
              <a:buNone/>
            </a:pPr>
            <a:r>
              <a:rPr lang="es-ES" sz="2400" smtClean="0"/>
              <a:t>B. Resuelve tanto los riesgos positivos como los negativos durante la planificación del proyecto.</a:t>
            </a:r>
          </a:p>
          <a:p>
            <a:pPr marL="0" indent="0" algn="just">
              <a:buFont typeface="Arial" charset="0"/>
              <a:buNone/>
            </a:pPr>
            <a:r>
              <a:rPr lang="es-ES" sz="2400" smtClean="0"/>
              <a:t>C. Aumenta la probabilidad/impacto de los eventos positivos y disminuye la probabilidad/impacto de los eventos negativos.</a:t>
            </a:r>
            <a:endParaRPr lang="es-CR" sz="2400" smtClean="0"/>
          </a:p>
          <a:p>
            <a:pPr marL="0" indent="0" algn="just">
              <a:buFont typeface="Arial" charset="0"/>
              <a:buNone/>
            </a:pPr>
            <a:r>
              <a:rPr lang="es-ES" sz="2400" smtClean="0"/>
              <a:t>D. Se lleva a cabo principalmente durante la ejecución del proyecto.</a:t>
            </a:r>
            <a:endParaRPr lang="es-CR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250825" y="90805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Ejemplo</a:t>
            </a:r>
            <a:r>
              <a:rPr lang="en-US" dirty="0" smtClean="0"/>
              <a:t>.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323850" y="19510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400" dirty="0" smtClean="0"/>
              <a:t>¿Cuál de las siguientes no son todos entradas a la gestión de riesgos?</a:t>
            </a:r>
            <a:endParaRPr lang="es-CR" sz="2400" dirty="0" smtClean="0"/>
          </a:p>
          <a:p>
            <a:pPr marL="0" indent="0" algn="just">
              <a:buFont typeface="Arial" charset="0"/>
              <a:buNone/>
            </a:pPr>
            <a:r>
              <a:rPr lang="es-ES" sz="2400" dirty="0" smtClean="0"/>
              <a:t>A. Información general sobre el proyecto, enunciado del alcance, diagrama de red.</a:t>
            </a:r>
            <a:endParaRPr lang="es-CR" sz="2400" dirty="0" smtClean="0"/>
          </a:p>
          <a:p>
            <a:pPr marL="0" indent="0" algn="just">
              <a:buFont typeface="Arial" charset="0"/>
              <a:buNone/>
            </a:pPr>
            <a:r>
              <a:rPr lang="es-ES" sz="2400" dirty="0" smtClean="0"/>
              <a:t>B. EDT, plan de gestión de las comunicaciones, plan de gestión del alcance.</a:t>
            </a:r>
            <a:endParaRPr lang="es-CR" sz="2400" dirty="0" smtClean="0"/>
          </a:p>
          <a:p>
            <a:pPr marL="0" indent="0" algn="just">
              <a:buFont typeface="Arial" charset="0"/>
              <a:buNone/>
            </a:pPr>
            <a:r>
              <a:rPr lang="es-ES" sz="2400" dirty="0" smtClean="0"/>
              <a:t>C. Plan de gestión de las comunicaciones, plan de gestión de las adquisiciones, lecciones aprendidas de proyectos anteriores.</a:t>
            </a:r>
            <a:endParaRPr lang="es-CR" sz="2400" dirty="0" smtClean="0"/>
          </a:p>
          <a:p>
            <a:pPr marL="0" indent="0" algn="just">
              <a:buFont typeface="Arial" charset="0"/>
              <a:buNone/>
            </a:pPr>
            <a:r>
              <a:rPr lang="es-ES" sz="2400" dirty="0" smtClean="0"/>
              <a:t>D. Registros históricos de proyectos anteriores, estimaciones de tiempo y procedimientos relacionados al riesgo.</a:t>
            </a:r>
            <a:endParaRPr lang="es-C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dirty="0" smtClean="0"/>
              <a:t>Incertidumbre y riesgo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/>
          <a:lstStyle/>
          <a:p>
            <a:r>
              <a:rPr lang="es-CR" dirty="0" smtClean="0"/>
              <a:t>La incertidumbre se da cuando no conocemos la probabilidad de que ocurra un evento.</a:t>
            </a:r>
          </a:p>
          <a:p>
            <a:endParaRPr lang="es-CR" dirty="0" smtClean="0"/>
          </a:p>
          <a:p>
            <a:r>
              <a:rPr lang="es-CR" dirty="0" smtClean="0"/>
              <a:t>En una situación de riesgos, podemos estimar su probabilidad de ocurrencia. </a:t>
            </a:r>
          </a:p>
          <a:p>
            <a:endParaRPr lang="es-CR" dirty="0" smtClean="0"/>
          </a:p>
          <a:p>
            <a:r>
              <a:rPr lang="es-CR" dirty="0" smtClean="0"/>
              <a:t>Todo riesgos tiene un elemento de incertidumbre. Debemos bajar este nivel.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395288" y="90805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395288" y="19764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¿Cuál de las siguientes opciones describe mejor el registro de riesgos?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En él se documenta todas las salidas de los otros procesos de gestión de riesgos.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Es un documento que contiene las entradas de la identificación de los riesgos iniciales.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Es un sistema que rastrea todos los riesgos negativos de un proyecto.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Es parte de los PMIS del proyecto para el control integrado de cambios.</a:t>
            </a:r>
            <a:endParaRPr lang="es-CR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>
          <a:xfrm>
            <a:off x="515938" y="10064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4294967295"/>
          </p:nvPr>
        </p:nvSpPr>
        <p:spPr>
          <a:xfrm>
            <a:off x="515938" y="23320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r>
              <a:rPr lang="es-ES" sz="2800" dirty="0" err="1"/>
              <a:t>Frances</a:t>
            </a:r>
            <a:r>
              <a:rPr lang="es-ES" sz="2800" dirty="0"/>
              <a:t> es el director del proyecto del Proyecto LKJ. ¿Cuál de las siguientes técnicas usará ella para crear el plan de gestión de riesgos?</a:t>
            </a:r>
            <a:endParaRPr lang="es-CR" sz="2800" dirty="0"/>
          </a:p>
          <a:p>
            <a:pPr marL="0" indent="0" algn="just">
              <a:buFont typeface="Arial" charset="0"/>
              <a:buNone/>
              <a:defRPr/>
            </a:pPr>
            <a:r>
              <a:rPr lang="es-ES" sz="2800" dirty="0" smtClean="0"/>
              <a:t>A</a:t>
            </a:r>
            <a:r>
              <a:rPr lang="es-ES" sz="2800" dirty="0"/>
              <a:t>. Tolerancia al riesgo.</a:t>
            </a:r>
            <a:endParaRPr lang="es-CR" sz="2800" dirty="0"/>
          </a:p>
          <a:p>
            <a:pPr marL="0" indent="0" algn="just">
              <a:buFont typeface="Arial" charset="0"/>
              <a:buNone/>
              <a:defRPr/>
            </a:pPr>
            <a:r>
              <a:rPr lang="es-ES" sz="2800" dirty="0"/>
              <a:t>B. Reuniones de estado.</a:t>
            </a:r>
            <a:endParaRPr lang="es-CR" sz="2800" dirty="0"/>
          </a:p>
          <a:p>
            <a:pPr marL="0" indent="0" algn="just">
              <a:buFont typeface="Arial" charset="0"/>
              <a:buNone/>
              <a:defRPr/>
            </a:pPr>
            <a:r>
              <a:rPr lang="es-ES" sz="2800" dirty="0"/>
              <a:t>C. Reuniones de planificación.</a:t>
            </a:r>
            <a:endParaRPr lang="es-CR" sz="2800" dirty="0"/>
          </a:p>
          <a:p>
            <a:pPr marL="0" indent="0" algn="just">
              <a:buFont typeface="Arial" charset="0"/>
              <a:buNone/>
              <a:defRPr/>
            </a:pPr>
            <a:r>
              <a:rPr lang="es-ES" sz="2800" dirty="0"/>
              <a:t>D. Reuniones de variación.</a:t>
            </a:r>
            <a:endParaRPr lang="es-CR" sz="2800" dirty="0"/>
          </a:p>
          <a:p>
            <a:pPr>
              <a:defRPr/>
            </a:pPr>
            <a:endParaRPr lang="es-C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62467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395288" y="103028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395288" y="2355850"/>
            <a:ext cx="8229600" cy="4525963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Los propietarios de la respuesta a los riesgos…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Siempre son los principales interesados.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Podrían ser los mismos que los propietarios de las adquisiciones.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Siempre son los miembros del equipo de dirección del proyecto.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Son responsables de la respuesta al riesgo.</a:t>
            </a:r>
            <a:endParaRPr lang="es-CR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>
          <a:xfrm>
            <a:off x="395288" y="1001713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395288" y="21796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¿Cuál de los siguientes enunciados es la afirmación MÁS correcta relacionada con las reservas?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Hay al menos tres tipos de reservas.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Se puede utilizar siempre y son aprobadas por el director del proyecto.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Sólo se pueden utilizar para su correspondiente riesgo.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Son reservas de alcance, tiempo y costo.</a:t>
            </a:r>
            <a:endParaRPr lang="es-CR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>
          <a:xfrm>
            <a:off x="395288" y="99218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395288" y="2144713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Una tabla de riesgos, su probabilidad, impacto, y un número que representa la puntuación de riesgo general se llama ______: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Tabla de riesgos.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Matriz de probabilidad e impacto.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Matriz cuantitativa.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Matriz cualitativa.</a:t>
            </a:r>
            <a:endParaRPr lang="es-CR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533400" y="1084263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492125" y="2208213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dirty="0" smtClean="0"/>
              <a:t>¿Cuál de los siguientes puede determinar escenarios múltiples dados diversos riesgos y las probabilidades de sus impactos?</a:t>
            </a:r>
            <a:endParaRPr lang="es-CR" sz="2800" dirty="0" smtClean="0"/>
          </a:p>
          <a:p>
            <a:pPr marL="0" indent="0" algn="just">
              <a:buFont typeface="Arial" charset="0"/>
              <a:buNone/>
            </a:pPr>
            <a:r>
              <a:rPr lang="es-ES" sz="2800" dirty="0" smtClean="0"/>
              <a:t>A. Árboles de decisión.</a:t>
            </a:r>
            <a:endParaRPr lang="es-CR" sz="2800" dirty="0" smtClean="0"/>
          </a:p>
          <a:p>
            <a:pPr marL="0" indent="0" algn="just">
              <a:buFont typeface="Arial" charset="0"/>
              <a:buNone/>
            </a:pPr>
            <a:r>
              <a:rPr lang="es-ES" sz="2800" dirty="0" smtClean="0"/>
              <a:t>B. Simulaciones Monte Carlo.</a:t>
            </a:r>
            <a:endParaRPr lang="es-CR" sz="2800" dirty="0" smtClean="0"/>
          </a:p>
          <a:p>
            <a:pPr marL="0" indent="0" algn="just">
              <a:buFont typeface="Arial" charset="0"/>
              <a:buNone/>
            </a:pPr>
            <a:r>
              <a:rPr lang="es-ES" sz="2800" dirty="0" smtClean="0"/>
              <a:t>C. Diagramas de </a:t>
            </a:r>
            <a:r>
              <a:rPr lang="es-ES" sz="2800" dirty="0" err="1" smtClean="0"/>
              <a:t>Pareto</a:t>
            </a:r>
            <a:r>
              <a:rPr lang="es-ES" sz="2800" dirty="0" smtClean="0"/>
              <a:t>.</a:t>
            </a:r>
            <a:endParaRPr lang="es-CR" sz="2800" dirty="0" smtClean="0"/>
          </a:p>
          <a:p>
            <a:pPr marL="0" indent="0" algn="just">
              <a:buFont typeface="Arial" charset="0"/>
              <a:buNone/>
            </a:pPr>
            <a:r>
              <a:rPr lang="es-ES" sz="2800" dirty="0" smtClean="0"/>
              <a:t>D. Diagramas de Gantt.</a:t>
            </a:r>
            <a:endParaRPr lang="es-C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>
          <a:xfrm>
            <a:off x="250825" y="99695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4294967295"/>
          </p:nvPr>
        </p:nvSpPr>
        <p:spPr>
          <a:xfrm>
            <a:off x="395288" y="2157413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¿Qué debería hacerse con los riesgos de la lista de supervisión?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Documentarlos para referencias futuras.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Revisarlos durante el control y ejecución del proyecto.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Documentarlos y dejarlos a un lado porque ya han sido cubiertos en los planes de contingencia.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Dárselos al cliente.</a:t>
            </a:r>
            <a:endParaRPr lang="es-CR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>
          <a:xfrm>
            <a:off x="179388" y="87788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4294967295"/>
          </p:nvPr>
        </p:nvSpPr>
        <p:spPr>
          <a:xfrm>
            <a:off x="323850" y="20907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400" smtClean="0"/>
              <a:t>Como interesado, la directora del proyecto le ha solicitado determinar la probabilidad y el impacto de diversos riesgos. Una vez se que los proporcione, ella continúa con el análisis de supuestos e inicia el siguiente proceso de gestión de riesgos. ¿Qué ha olvidado ella de hacer?</a:t>
            </a:r>
            <a:endParaRPr lang="es-CR" sz="2400" smtClean="0"/>
          </a:p>
          <a:p>
            <a:pPr marL="0" indent="0" algn="just">
              <a:buFont typeface="Arial" charset="0"/>
              <a:buNone/>
            </a:pPr>
            <a:r>
              <a:rPr lang="es-ES" sz="2400" smtClean="0"/>
              <a:t>A. Identificar los disparadores de riesgos adecuados.</a:t>
            </a:r>
            <a:endParaRPr lang="es-CR" sz="2400" smtClean="0"/>
          </a:p>
          <a:p>
            <a:pPr marL="0" indent="0" algn="just">
              <a:buFont typeface="Arial" charset="0"/>
              <a:buNone/>
            </a:pPr>
            <a:r>
              <a:rPr lang="es-ES" sz="2400" smtClean="0"/>
              <a:t>B. Evaluar las tendencias.</a:t>
            </a:r>
            <a:endParaRPr lang="es-CR" sz="2400" smtClean="0"/>
          </a:p>
          <a:p>
            <a:pPr marL="0" indent="0" algn="just">
              <a:buFont typeface="Arial" charset="0"/>
              <a:buNone/>
            </a:pPr>
            <a:r>
              <a:rPr lang="es-ES" sz="2400" smtClean="0"/>
              <a:t>C. Crear un plan de reserva.</a:t>
            </a:r>
            <a:endParaRPr lang="es-CR" sz="2400" smtClean="0"/>
          </a:p>
          <a:p>
            <a:pPr marL="0" indent="0" algn="just">
              <a:buFont typeface="Arial" charset="0"/>
              <a:buNone/>
            </a:pPr>
            <a:r>
              <a:rPr lang="es-ES" sz="2400" smtClean="0"/>
              <a:t>D. Proporcionar una matriz estandarizada de calificación de riesgos.</a:t>
            </a:r>
            <a:endParaRPr lang="es-CR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>
          <a:xfrm>
            <a:off x="250825" y="976313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>
          <a:xfrm>
            <a:off x="533400" y="2309813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CR" sz="2800" smtClean="0"/>
              <a:t>¿</a:t>
            </a:r>
            <a:r>
              <a:rPr lang="es-ES" sz="2800" smtClean="0"/>
              <a:t>La lista de supervisión es una salida de cuál proceso?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Planificar la gestión de riesgos.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Realizar el análisis cualitativo de riesgos.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Realizar el análisis cuantitativo de riesgos.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Planificar las respuestas a los riesgos.</a:t>
            </a:r>
            <a:endParaRPr lang="es-CR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>
          <a:xfrm>
            <a:off x="533400" y="1027113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4294967295"/>
          </p:nvPr>
        </p:nvSpPr>
        <p:spPr>
          <a:xfrm>
            <a:off x="395288" y="19510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Un miembro del equipo del proyecto está monitoreando un medidor de presión. Se ha recomendado una serie de pasos que se implementarán si el aumento de presión sobrepasa el 80%. ¿Qué representa la marca del 80%?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Un límite de control superior.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El umbral.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Una mitigación.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Una solución alternativa/temporal.</a:t>
            </a:r>
            <a:endParaRPr lang="es-CR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dirty="0" smtClean="0"/>
              <a:t>Probabilidad de ocurrencia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/>
          <a:lstStyle/>
          <a:p>
            <a:pPr algn="just"/>
            <a:r>
              <a:rPr lang="es-CR" dirty="0" smtClean="0"/>
              <a:t>Todo evento de riesgos tiene chance de ocurrir. </a:t>
            </a:r>
          </a:p>
          <a:p>
            <a:pPr algn="just"/>
            <a:r>
              <a:rPr lang="es-CR" dirty="0" smtClean="0"/>
              <a:t>Por ejemplo: si un evento se da según estadísticas históricas con una probabilidad del 2%, entonces, si se mantienen las mismas condiciones, el evento podría ocurrir 2 veces de cada 100. </a:t>
            </a:r>
          </a:p>
          <a:p>
            <a:r>
              <a:rPr lang="es-CR" dirty="0" smtClean="0"/>
              <a:t>Probabilidad de 0 o 1.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 idx="4294967295"/>
          </p:nvPr>
        </p:nvSpPr>
        <p:spPr>
          <a:xfrm>
            <a:off x="323850" y="9810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4294967295"/>
          </p:nvPr>
        </p:nvSpPr>
        <p:spPr>
          <a:xfrm>
            <a:off x="323850" y="20907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¿Cuál de los siguientes no es parte de un plan de gestión de riesgos?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Roles y responsabilidades.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Metodología.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Comité de gestión de cambios.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Categorías de riesgo.</a:t>
            </a:r>
            <a:endParaRPr lang="es-CR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>
          <a:xfrm>
            <a:off x="323850" y="9810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4294967295"/>
          </p:nvPr>
        </p:nvSpPr>
        <p:spPr>
          <a:xfrm>
            <a:off x="395288" y="2212975"/>
            <a:ext cx="8229600" cy="4525963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_________ incluye incendio, robo, o accidente y no ofrece posibilidad de ganancia.</a:t>
            </a:r>
            <a:br>
              <a:rPr lang="es-ES" sz="2800" smtClean="0"/>
            </a:br>
            <a:r>
              <a:rPr lang="es-ES" sz="2800" smtClean="0"/>
              <a:t>A. Riesgo de negocio.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Riesgo puro.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Aceptación del riesgo.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Riesgo de vida.</a:t>
            </a:r>
            <a:endParaRPr lang="es-CR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 idx="4294967295"/>
          </p:nvPr>
        </p:nvSpPr>
        <p:spPr>
          <a:xfrm>
            <a:off x="323850" y="11255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4294967295"/>
          </p:nvPr>
        </p:nvSpPr>
        <p:spPr>
          <a:xfrm>
            <a:off x="323850" y="23320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El propietario de la respuesta al riesgo: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Es la persona que origina el riesgo.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Siempre será el director del proyecto.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Será la única persona responsable de determinar la respuesta al riesgo.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Es responsable de la implementación de la respuesta a su riesgo específico.</a:t>
            </a:r>
            <a:endParaRPr lang="es-CR" sz="2800" smtClean="0"/>
          </a:p>
          <a:p>
            <a:pPr lvl="1"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 idx="4294967295"/>
          </p:nvPr>
        </p:nvSpPr>
        <p:spPr>
          <a:xfrm>
            <a:off x="395288" y="9937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4294967295"/>
          </p:nvPr>
        </p:nvSpPr>
        <p:spPr>
          <a:xfrm>
            <a:off x="395288" y="23193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La siguiente no es una salida del proceso Planificar las respuestas a los riesgos: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Riesgos residuales.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Planes de reserva.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Reservas para contingencias.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Lista de riesgos.</a:t>
            </a:r>
            <a:endParaRPr lang="es-CR" sz="2800" smtClean="0"/>
          </a:p>
          <a:p>
            <a:pPr lvl="1"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 idx="4294967295"/>
          </p:nvPr>
        </p:nvSpPr>
        <p:spPr>
          <a:xfrm>
            <a:off x="533400" y="10064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4294967295"/>
          </p:nvPr>
        </p:nvSpPr>
        <p:spPr>
          <a:xfrm>
            <a:off x="395288" y="19510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Un paquete de trabajo se subcontrata a un subcontratista como una medida para hacerle frente a un riesgo específico. Más tarde, el subcontratista cae en la bancarrota y el proyecto se retrasa. Este es un ejemplo de: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Mala suerte.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Riesgo secundario.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Riesgo residual.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Riesgo puro.</a:t>
            </a:r>
            <a:endParaRPr lang="es-CR" sz="2800" smtClean="0"/>
          </a:p>
          <a:p>
            <a:pPr lvl="1"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 idx="4294967295"/>
          </p:nvPr>
        </p:nvSpPr>
        <p:spPr>
          <a:xfrm>
            <a:off x="323850" y="99695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4294967295"/>
          </p:nvPr>
        </p:nvSpPr>
        <p:spPr>
          <a:xfrm>
            <a:off x="323850" y="22050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dirty="0" smtClean="0">
                <a:solidFill>
                  <a:srgbClr val="FF0000"/>
                </a:solidFill>
              </a:rPr>
              <a:t>¿Cuál enunciado es falso acerca de los supuestos?</a:t>
            </a:r>
            <a:endParaRPr lang="es-CR" sz="2800" dirty="0" smtClean="0">
              <a:solidFill>
                <a:srgbClr val="FF0000"/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s-ES" sz="2800" dirty="0" smtClean="0">
                <a:solidFill>
                  <a:srgbClr val="FF0000"/>
                </a:solidFill>
              </a:rPr>
              <a:t>A. Los supuestos se ponen a prueba a través del análisis mediante árbol de decisiones.</a:t>
            </a:r>
            <a:endParaRPr lang="es-CR" sz="2800" dirty="0" smtClean="0">
              <a:solidFill>
                <a:srgbClr val="FF0000"/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s-ES" sz="2800" dirty="0" smtClean="0">
                <a:solidFill>
                  <a:srgbClr val="FF0000"/>
                </a:solidFill>
              </a:rPr>
              <a:t>B. Hasta que los supuestos sean probados como verdaderos son siempre factores de riesgo.</a:t>
            </a:r>
            <a:endParaRPr lang="es-CR" sz="2800" dirty="0" smtClean="0">
              <a:solidFill>
                <a:srgbClr val="FF0000"/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s-ES" sz="2800" dirty="0" smtClean="0">
                <a:solidFill>
                  <a:srgbClr val="FF0000"/>
                </a:solidFill>
              </a:rPr>
              <a:t>C. En caso probarse como ciertos, los supuestos podrían conducir a la identificación de los riesgos.</a:t>
            </a:r>
            <a:endParaRPr lang="es-CR" sz="2800" dirty="0" smtClean="0">
              <a:solidFill>
                <a:srgbClr val="FF0000"/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s-ES" sz="2800" dirty="0" smtClean="0">
                <a:solidFill>
                  <a:srgbClr val="FF0000"/>
                </a:solidFill>
              </a:rPr>
              <a:t>D. Ninguna de las anteriores.</a:t>
            </a:r>
            <a:endParaRPr lang="es-CR" sz="2800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 idx="4294967295"/>
          </p:nvPr>
        </p:nvSpPr>
        <p:spPr>
          <a:xfrm>
            <a:off x="395288" y="100965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4294967295"/>
          </p:nvPr>
        </p:nvSpPr>
        <p:spPr>
          <a:xfrm>
            <a:off x="395288" y="2335213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Las técnicas de recopilación de información: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Deberían realizarse siempre en el mismo orden.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Incluyen las tendencias de causa raíz.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Podrían ser las mismas que se utilizan para recopilar los requisitos.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Las opciones A y B anteriores.</a:t>
            </a:r>
            <a:endParaRPr lang="es-CR" sz="2800" smtClean="0"/>
          </a:p>
          <a:p>
            <a:pPr lvl="1"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 idx="4294967295"/>
          </p:nvPr>
        </p:nvSpPr>
        <p:spPr>
          <a:xfrm>
            <a:off x="558800" y="1014413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4294967295"/>
          </p:nvPr>
        </p:nvSpPr>
        <p:spPr>
          <a:xfrm>
            <a:off x="323850" y="1951038"/>
            <a:ext cx="843915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¿Cuál de las siguientes opciones describe el análisis FODA?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Un análisis de fortalezas, debilidades, opciones y tiempo.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Un análisis de fortalezas, debilidades, oportunidades y amenazas.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Un equipo de proyecto élite que llega y arregla los riesgos del proyecto y las amenazas.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Clasifica desde la A hasta la Z.</a:t>
            </a:r>
            <a:endParaRPr lang="es-CR" sz="2800" smtClean="0"/>
          </a:p>
          <a:p>
            <a:pPr lvl="1"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xfrm>
            <a:off x="323850" y="97948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4294967295"/>
          </p:nvPr>
        </p:nvSpPr>
        <p:spPr>
          <a:xfrm>
            <a:off x="323850" y="2305050"/>
            <a:ext cx="8229600" cy="4525963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Análisis de tendencias: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Se hace siempre por el director del proyecto.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Permite al director del proyecto y otros expertos en riesgos para poder predecir tendencias.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Incluye la unión del análisis DAFO y del análisis mediante árbol de decisiones.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Ninguna de las anteriores.</a:t>
            </a:r>
            <a:endParaRPr lang="es-CR" sz="2800" smtClean="0"/>
          </a:p>
          <a:p>
            <a:pPr lvl="1"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 idx="4294967295"/>
          </p:nvPr>
        </p:nvSpPr>
        <p:spPr>
          <a:xfrm>
            <a:off x="-139700" y="11255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4294967295"/>
          </p:nvPr>
        </p:nvSpPr>
        <p:spPr>
          <a:xfrm>
            <a:off x="468313" y="2297113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La siguiente afirmación es correcta acerca de la gestión de riesgos: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Siempre se combina con la gestión del alcance.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Puede utilizar técnicas como la diagramación de "espina de pescado".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Siempre incluye el análisis de Pareto.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No es necesaria si el proyecto se conoce bien.</a:t>
            </a:r>
            <a:endParaRPr lang="es-CR" sz="2800" smtClean="0"/>
          </a:p>
          <a:p>
            <a:pPr lvl="1"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dirty="0" smtClean="0"/>
              <a:t>Impacto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/>
          <a:lstStyle/>
          <a:p>
            <a:r>
              <a:rPr lang="es-CR" dirty="0" smtClean="0"/>
              <a:t>El impacto se mide, sobre la base de cuanto pueden afectar los objetivos del proyecto (alcance, tiempo, costo, calidad, etc.)</a:t>
            </a:r>
          </a:p>
          <a:p>
            <a:endParaRPr lang="es-CR" dirty="0" smtClean="0"/>
          </a:p>
          <a:p>
            <a:r>
              <a:rPr lang="es-CR" dirty="0" smtClean="0"/>
              <a:t>Por lo general el impacto se mide en términos monetarios.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 idx="4294967295"/>
          </p:nvPr>
        </p:nvSpPr>
        <p:spPr>
          <a:xfrm>
            <a:off x="323850" y="11255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468313" y="2352675"/>
            <a:ext cx="8229600" cy="4525963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Auditorías de riesgo: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Son una revisión estructurada del proceso de gestión de riesgos.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Se basa en la ISO 9000.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Identifican los recursos riesgosos del proyecto.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Son muy poco frecuentes y no siempre necesarias.</a:t>
            </a:r>
            <a:endParaRPr lang="es-CR" sz="2800" smtClean="0"/>
          </a:p>
          <a:p>
            <a:pPr marL="457200" lvl="1" indent="0" eaLnBrk="1" hangingPunct="1">
              <a:buFont typeface="Arial" charset="0"/>
              <a:buNone/>
            </a:pPr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 idx="4294967295"/>
          </p:nvPr>
        </p:nvSpPr>
        <p:spPr>
          <a:xfrm>
            <a:off x="-128588" y="1052513"/>
            <a:ext cx="8229601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4294967295"/>
          </p:nvPr>
        </p:nvSpPr>
        <p:spPr>
          <a:xfrm>
            <a:off x="323850" y="19510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Un director de proyecto ha finalizado los procesos de planificación y se encuentra en el proceso de desarrollar los entregables. Si él quiere llevar a cabo buenas prácticas de gestión de riesgos: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Debe contratar a un especialista en la gestión de riesgos.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Debería enfocarse en el futuro.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Estará continuamente preocupado por los riesgos del proyecto.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Él debería reevaluar continuamente los riesgos.</a:t>
            </a:r>
            <a:endParaRPr lang="es-CR" sz="2800" smtClean="0"/>
          </a:p>
          <a:p>
            <a:pPr lvl="1"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 idx="4294967295"/>
          </p:nvPr>
        </p:nvSpPr>
        <p:spPr>
          <a:xfrm>
            <a:off x="323850" y="1052513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4294967295"/>
          </p:nvPr>
        </p:nvSpPr>
        <p:spPr>
          <a:xfrm>
            <a:off x="533400" y="2200275"/>
            <a:ext cx="8229600" cy="4525963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Un disparador de riesgo también se conoce cuál de las siguientes: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Una señal de advertencia.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Un retraso.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Un aumento de los costos.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Un avance incremental del riesgo.</a:t>
            </a:r>
            <a:endParaRPr lang="es-CR" sz="2800" smtClean="0"/>
          </a:p>
          <a:p>
            <a:pPr lvl="1"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7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 idx="4294967295"/>
          </p:nvPr>
        </p:nvSpPr>
        <p:spPr>
          <a:xfrm>
            <a:off x="0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4294967295"/>
          </p:nvPr>
        </p:nvSpPr>
        <p:spPr>
          <a:xfrm>
            <a:off x="395288" y="2492375"/>
            <a:ext cx="8229600" cy="4525963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Manny es un director de proyecto. ¿Cuál de las siguientes va a utilizar él para crear un plan de gestión de riesgos?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A. Tolerancia al riesgo.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Reuniones de seguimiento.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Reuniones de planificación.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Reuniones de proyección.</a:t>
            </a:r>
            <a:endParaRPr lang="es-CR" sz="2800" smtClean="0"/>
          </a:p>
          <a:p>
            <a:pPr lvl="1"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 idx="4294967295"/>
          </p:nvPr>
        </p:nvSpPr>
        <p:spPr>
          <a:xfrm>
            <a:off x="323850" y="97948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4294967295"/>
          </p:nvPr>
        </p:nvSpPr>
        <p:spPr>
          <a:xfrm>
            <a:off x="395288" y="1878013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400" smtClean="0"/>
              <a:t>Usted es el director de proyecto del Proyecto de GHK. Usted y el fabricante han acordado sustituir el tipo de plástico utilizado en el producto a un espesor un poco más grueso para evitar más del siete por ciento de error en la producción. El plástico más grueso va a costar más y hará que la producción disminuya su ritmo, pero se compensará con la disminución de los errores y la devolución de productos defectuosos. Este es un ejemplo de cuál de las siguientes?</a:t>
            </a:r>
            <a:endParaRPr lang="es-CR" sz="2400" smtClean="0"/>
          </a:p>
          <a:p>
            <a:pPr marL="0" indent="0" algn="just">
              <a:buFont typeface="Arial" charset="0"/>
              <a:buNone/>
            </a:pPr>
            <a:r>
              <a:rPr lang="es-ES" sz="2400" smtClean="0"/>
              <a:t>A. Umbral.</a:t>
            </a:r>
            <a:endParaRPr lang="es-CR" sz="2400" smtClean="0"/>
          </a:p>
          <a:p>
            <a:pPr marL="0" indent="0" algn="just">
              <a:buFont typeface="Arial" charset="0"/>
              <a:buNone/>
            </a:pPr>
            <a:r>
              <a:rPr lang="es-ES" sz="2400" smtClean="0"/>
              <a:t>B. Seguimiento.</a:t>
            </a:r>
            <a:endParaRPr lang="es-CR" sz="2400" smtClean="0"/>
          </a:p>
          <a:p>
            <a:pPr marL="0" indent="0" algn="just">
              <a:buFont typeface="Arial" charset="0"/>
              <a:buNone/>
            </a:pPr>
            <a:r>
              <a:rPr lang="es-ES" sz="2400" smtClean="0"/>
              <a:t>C. Presupuestación.</a:t>
            </a:r>
            <a:endParaRPr lang="es-CR" sz="2400" smtClean="0"/>
          </a:p>
          <a:p>
            <a:pPr marL="0" indent="0" algn="just">
              <a:buFont typeface="Arial" charset="0"/>
              <a:buNone/>
            </a:pPr>
            <a:r>
              <a:rPr lang="es-ES" sz="2400" smtClean="0"/>
              <a:t>D. Justo a tiempo.</a:t>
            </a:r>
            <a:endParaRPr lang="es-CR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3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 idx="4294967295"/>
          </p:nvPr>
        </p:nvSpPr>
        <p:spPr>
          <a:xfrm>
            <a:off x="179388" y="11255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4294967295"/>
          </p:nvPr>
        </p:nvSpPr>
        <p:spPr>
          <a:xfrm>
            <a:off x="323850" y="2317750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s-ES" sz="2800" smtClean="0"/>
              <a:t>Un tipo de proyecto que se ha hecho repetidamente en la organización tiene ________________ incertidumbre que un proyecto que nunca se ha hecho.</a:t>
            </a:r>
            <a:br>
              <a:rPr lang="es-ES" sz="2800" smtClean="0"/>
            </a:br>
            <a:r>
              <a:rPr lang="es-ES" sz="2800" smtClean="0"/>
              <a:t>A. Más.</a:t>
            </a:r>
            <a:endParaRPr lang="es-CR" sz="2800" smtClean="0"/>
          </a:p>
          <a:p>
            <a:pPr marL="0" indent="0">
              <a:buFont typeface="Arial" charset="0"/>
              <a:buNone/>
            </a:pPr>
            <a:r>
              <a:rPr lang="es-ES" sz="2800" smtClean="0"/>
              <a:t>B. Igual.</a:t>
            </a:r>
            <a:endParaRPr lang="es-CR" sz="2800" smtClean="0"/>
          </a:p>
          <a:p>
            <a:pPr marL="0" indent="0">
              <a:buFont typeface="Arial" charset="0"/>
              <a:buNone/>
            </a:pPr>
            <a:r>
              <a:rPr lang="es-ES" sz="2800" smtClean="0"/>
              <a:t>C. Menos.</a:t>
            </a:r>
            <a:endParaRPr lang="es-CR" sz="2800" smtClean="0"/>
          </a:p>
          <a:p>
            <a:pPr marL="0" indent="0">
              <a:buFont typeface="Arial" charset="0"/>
              <a:buNone/>
            </a:pPr>
            <a:r>
              <a:rPr lang="es-ES" sz="2800" smtClean="0"/>
              <a:t>D. Ninguna de las anteriores.</a:t>
            </a:r>
            <a:endParaRPr lang="es-CR" sz="2800" smtClean="0"/>
          </a:p>
          <a:p>
            <a:pPr lvl="1"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 idx="4294967295"/>
          </p:nvPr>
        </p:nvSpPr>
        <p:spPr>
          <a:xfrm>
            <a:off x="107950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4294967295"/>
          </p:nvPr>
        </p:nvSpPr>
        <p:spPr>
          <a:xfrm>
            <a:off x="509588" y="2157413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mtClean="0"/>
              <a:t>¿Qué puede hacer un director de proyecto utilizar para determinar si es mejor hacer o comprar un producto?</a:t>
            </a:r>
            <a:endParaRPr lang="es-CR" smtClean="0"/>
          </a:p>
          <a:p>
            <a:pPr marL="0" indent="0" algn="just">
              <a:buFont typeface="Arial" charset="0"/>
              <a:buNone/>
            </a:pPr>
            <a:r>
              <a:rPr lang="es-ES" smtClean="0"/>
              <a:t>A. Un análisis mediante árbol de decisiones.</a:t>
            </a:r>
            <a:endParaRPr lang="es-CR" smtClean="0"/>
          </a:p>
          <a:p>
            <a:pPr marL="0" indent="0" algn="just">
              <a:buFont typeface="Arial" charset="0"/>
              <a:buNone/>
            </a:pPr>
            <a:r>
              <a:rPr lang="es-ES" smtClean="0"/>
              <a:t>B. Un modelo de espina de pescado.</a:t>
            </a:r>
            <a:endParaRPr lang="es-CR" smtClean="0"/>
          </a:p>
          <a:p>
            <a:pPr marL="0" indent="0" algn="just">
              <a:buFont typeface="Arial" charset="0"/>
              <a:buNone/>
            </a:pPr>
            <a:r>
              <a:rPr lang="es-ES" smtClean="0"/>
              <a:t>C. Un diagrama de Ishikawa.</a:t>
            </a:r>
            <a:endParaRPr lang="es-CR" smtClean="0"/>
          </a:p>
          <a:p>
            <a:pPr marL="0" indent="0" algn="just">
              <a:buFont typeface="Arial" charset="0"/>
              <a:buNone/>
            </a:pPr>
            <a:r>
              <a:rPr lang="es-ES" smtClean="0"/>
              <a:t>D. Un análisis del retorno de la inversión.</a:t>
            </a:r>
            <a:endParaRPr lang="es-C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 idx="4294967295"/>
          </p:nvPr>
        </p:nvSpPr>
        <p:spPr>
          <a:xfrm>
            <a:off x="468313" y="11969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Ejemplo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4294967295"/>
          </p:nvPr>
        </p:nvSpPr>
        <p:spPr>
          <a:xfrm>
            <a:off x="468313" y="2522538"/>
            <a:ext cx="8229600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" sz="2800" smtClean="0"/>
              <a:t>Una persona que adversa los riesgos estará dispuesta a:</a:t>
            </a:r>
            <a:br>
              <a:rPr lang="es-ES" sz="2800" smtClean="0"/>
            </a:br>
            <a:r>
              <a:rPr lang="es-ES" sz="2800" smtClean="0"/>
              <a:t>A. Tomar riesgos.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B. Evitar riesgos.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C. Explotar riesgos.</a:t>
            </a:r>
            <a:endParaRPr lang="es-CR" sz="2800" smtClean="0"/>
          </a:p>
          <a:p>
            <a:pPr marL="0" indent="0" algn="just">
              <a:buFont typeface="Arial" charset="0"/>
              <a:buNone/>
            </a:pPr>
            <a:r>
              <a:rPr lang="es-ES" sz="2800" smtClean="0"/>
              <a:t>D. Ninguna de las anteriores.</a:t>
            </a:r>
            <a:endParaRPr lang="es-CR" sz="2800" smtClean="0"/>
          </a:p>
          <a:p>
            <a:pPr lvl="1" eaLnBrk="1" hangingPunct="1"/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/>
          <a:lstStyle/>
          <a:p>
            <a:r>
              <a:rPr lang="es-CR" dirty="0" smtClean="0"/>
              <a:t>Valor monetario esperado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/>
          <a:lstStyle/>
          <a:p>
            <a:r>
              <a:rPr lang="es-CR" dirty="0" smtClean="0"/>
              <a:t>Valor monetario esperado = Probabilidad * Impacto</a:t>
            </a:r>
          </a:p>
          <a:p>
            <a:endParaRPr lang="es-CR" dirty="0" smtClean="0"/>
          </a:p>
          <a:p>
            <a:r>
              <a:rPr lang="es-CR" dirty="0" smtClean="0"/>
              <a:t>Estimación de los beneficios o costos esperados con la ocurrencia de un evento. </a:t>
            </a:r>
          </a:p>
          <a:p>
            <a:endParaRPr lang="es-CR" dirty="0" smtClean="0"/>
          </a:p>
          <a:p>
            <a:r>
              <a:rPr lang="es-CR" dirty="0" smtClean="0"/>
              <a:t>Un 10% de probabilidad  de perder $100.000 será un costo esperado de $10.000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4117</Words>
  <Application>Microsoft Office PowerPoint</Application>
  <PresentationFormat>Presentación en pantalla (4:3)</PresentationFormat>
  <Paragraphs>465</Paragraphs>
  <Slides>87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87</vt:i4>
      </vt:variant>
    </vt:vector>
  </HeadingPairs>
  <TitlesOfParts>
    <vt:vector size="88" baseType="lpstr">
      <vt:lpstr>Tema de Office</vt:lpstr>
      <vt:lpstr>Curso Preparación para el Examen de Grado   Gestión de los Riesgos</vt:lpstr>
      <vt:lpstr>Procesos de Gestión de Riesgos</vt:lpstr>
      <vt:lpstr>Definición de Gestión de los Riesgos</vt:lpstr>
      <vt:lpstr>Entradas a la Gestión de los Riesgos</vt:lpstr>
      <vt:lpstr>Conceptos Básicos</vt:lpstr>
      <vt:lpstr>Incertidumbre y riesgo</vt:lpstr>
      <vt:lpstr>Probabilidad de ocurrencia</vt:lpstr>
      <vt:lpstr>Impacto</vt:lpstr>
      <vt:lpstr>Valor monetario esperado</vt:lpstr>
      <vt:lpstr>Riesgos Desconocidos o imprevistos</vt:lpstr>
      <vt:lpstr>Reservas para contingencias</vt:lpstr>
      <vt:lpstr>Categorías de Riesgos</vt:lpstr>
      <vt:lpstr>Tipos de Riesgos</vt:lpstr>
      <vt:lpstr>Listas de Supervisión</vt:lpstr>
      <vt:lpstr>Planificar la gestión de riesgos </vt:lpstr>
      <vt:lpstr>Planificar la gestión de riesgos </vt:lpstr>
      <vt:lpstr>Planificar la gestión de riesgos </vt:lpstr>
      <vt:lpstr>Dentro del Plan</vt:lpstr>
      <vt:lpstr>Planificar la gestión de riesgos</vt:lpstr>
      <vt:lpstr>Diapositiva 20</vt:lpstr>
      <vt:lpstr>Identificar los riesgos</vt:lpstr>
      <vt:lpstr>Identificar los riesgos</vt:lpstr>
      <vt:lpstr>Identificar los riesgos</vt:lpstr>
      <vt:lpstr>Realizar análisis cualitativo de los riesgos</vt:lpstr>
      <vt:lpstr>Realizar análisis cualitativo de los riesgos</vt:lpstr>
      <vt:lpstr>Realizar análisis cualitativo de los riesgos</vt:lpstr>
      <vt:lpstr>Matriz de Urgencia</vt:lpstr>
      <vt:lpstr>Realizar análisis cualitativo de los riesgos</vt:lpstr>
      <vt:lpstr>Realizar análisis cuantitativo de los riesgos</vt:lpstr>
      <vt:lpstr>Realizar análisis cuantitativo de los riesgos</vt:lpstr>
      <vt:lpstr>Realizar análisis cuantitativo de los riesgos</vt:lpstr>
      <vt:lpstr>Realizar análisis cuantitativo de los riesgos</vt:lpstr>
      <vt:lpstr>Valor Monetario Esperado (EMV)</vt:lpstr>
      <vt:lpstr>Planificar la respuesta a los riesgos </vt:lpstr>
      <vt:lpstr>Planificar la respuesta a los riesgos </vt:lpstr>
      <vt:lpstr>Estrategias de Respuesta a los Riesgos</vt:lpstr>
      <vt:lpstr>Estrategias de Respuesta a los Riesgos</vt:lpstr>
      <vt:lpstr>Planificar la respuesta a los riesgos </vt:lpstr>
      <vt:lpstr>Planificar la respuesta a los riesgos </vt:lpstr>
      <vt:lpstr>Reservas</vt:lpstr>
      <vt:lpstr>Análisis de Reserva</vt:lpstr>
      <vt:lpstr>Planes de Contingencia</vt:lpstr>
      <vt:lpstr>Planes de Reserva</vt:lpstr>
      <vt:lpstr>Riesgos Residuales</vt:lpstr>
      <vt:lpstr>Riesgos Secundarios</vt:lpstr>
      <vt:lpstr>Disparadores de Riesgos - triggers</vt:lpstr>
      <vt:lpstr>Controlar los riesgos</vt:lpstr>
      <vt:lpstr>Controlar los riesgos</vt:lpstr>
      <vt:lpstr>Análisis de Tendencias</vt:lpstr>
      <vt:lpstr>Auditoría de Riesgos</vt:lpstr>
      <vt:lpstr>Reevaluación de los Riesgos</vt:lpstr>
      <vt:lpstr>Reuniones de Estado</vt:lpstr>
      <vt:lpstr>Cierre de Riesgos</vt:lpstr>
      <vt:lpstr>Soluciones Alternativas/Temporales</vt:lpstr>
      <vt:lpstr>Controlar los riesgos</vt:lpstr>
      <vt:lpstr>¿Preguntas?</vt:lpstr>
      <vt:lpstr>Ejemplo</vt:lpstr>
      <vt:lpstr>Ejemplo</vt:lpstr>
      <vt:lpstr>Ejemplo.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  <vt:lpstr>Ejemplo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Donald Solano</dc:creator>
  <cp:lastModifiedBy>ucr</cp:lastModifiedBy>
  <cp:revision>112</cp:revision>
  <dcterms:created xsi:type="dcterms:W3CDTF">2010-10-20T21:55:38Z</dcterms:created>
  <dcterms:modified xsi:type="dcterms:W3CDTF">2014-05-30T02:24:13Z</dcterms:modified>
</cp:coreProperties>
</file>