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103" r:id="rId1"/>
  </p:sldMasterIdLst>
  <p:handoutMasterIdLst>
    <p:handoutMasterId r:id="rId30"/>
  </p:handoutMasterIdLst>
  <p:sldIdLst>
    <p:sldId id="256" r:id="rId2"/>
    <p:sldId id="363" r:id="rId3"/>
    <p:sldId id="357" r:id="rId4"/>
    <p:sldId id="358" r:id="rId5"/>
    <p:sldId id="359" r:id="rId6"/>
    <p:sldId id="360" r:id="rId7"/>
    <p:sldId id="361" r:id="rId8"/>
    <p:sldId id="341" r:id="rId9"/>
    <p:sldId id="356" r:id="rId10"/>
    <p:sldId id="355" r:id="rId11"/>
    <p:sldId id="339" r:id="rId12"/>
    <p:sldId id="340" r:id="rId13"/>
    <p:sldId id="342" r:id="rId14"/>
    <p:sldId id="343" r:id="rId15"/>
    <p:sldId id="362" r:id="rId16"/>
    <p:sldId id="344" r:id="rId17"/>
    <p:sldId id="345" r:id="rId18"/>
    <p:sldId id="346" r:id="rId19"/>
    <p:sldId id="364" r:id="rId20"/>
    <p:sldId id="365" r:id="rId21"/>
    <p:sldId id="370" r:id="rId22"/>
    <p:sldId id="366" r:id="rId23"/>
    <p:sldId id="367" r:id="rId24"/>
    <p:sldId id="368" r:id="rId25"/>
    <p:sldId id="369" r:id="rId26"/>
    <p:sldId id="371" r:id="rId27"/>
    <p:sldId id="372" r:id="rId28"/>
    <p:sldId id="373" r:id="rId29"/>
  </p:sldIdLst>
  <p:sldSz cx="9144000" cy="6858000" type="screen4x3"/>
  <p:notesSz cx="6669088" cy="9928225"/>
  <p:defaultTextStyle>
    <a:defPPr>
      <a:defRPr lang="es-E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444" autoAdjust="0"/>
  </p:normalViewPr>
  <p:slideViewPr>
    <p:cSldViewPr>
      <p:cViewPr varScale="1">
        <p:scale>
          <a:sx n="71" d="100"/>
          <a:sy n="71" d="100"/>
        </p:scale>
        <p:origin x="1296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776663" y="0"/>
            <a:ext cx="2890837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Tahoma" charset="0"/>
              </a:defRPr>
            </a:lvl1pPr>
          </a:lstStyle>
          <a:p>
            <a:pPr>
              <a:defRPr/>
            </a:pPr>
            <a:fld id="{EE9FF55F-3B2F-43D5-A081-D3C4423AF4A4}" type="datetimeFigureOut">
              <a:rPr lang="es-ES"/>
              <a:pPr>
                <a:defRPr/>
              </a:pPr>
              <a:t>15/04/2015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90838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Tahoma" charset="0"/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776663" y="9429750"/>
            <a:ext cx="2890837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DC3C0309-9665-4F68-9B70-C0CB429C70B2}" type="slidenum">
              <a:rPr lang="es-ES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280537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57350" y="4464028"/>
            <a:ext cx="6858000" cy="1194650"/>
          </a:xfrm>
        </p:spPr>
        <p:txBody>
          <a:bodyPr wrap="none" anchor="t">
            <a:normAutofit/>
          </a:bodyPr>
          <a:lstStyle>
            <a:lvl1pPr algn="r">
              <a:defRPr sz="7200" b="0" spc="-225">
                <a:gradFill flip="none" rotWithShape="1">
                  <a:gsLst>
                    <a:gs pos="0">
                      <a:schemeClr val="tx1"/>
                    </a:gs>
                    <a:gs pos="68000">
                      <a:srgbClr val="F1F1F1"/>
                    </a:gs>
                    <a:gs pos="100000">
                      <a:schemeClr val="bg1">
                        <a:lumMod val="11000"/>
                        <a:lumOff val="89000"/>
                      </a:schemeClr>
                    </a:gs>
                  </a:gsLst>
                  <a:lin ang="54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</a:defRPr>
            </a:lvl1pPr>
          </a:lstStyle>
          <a:p>
            <a:pPr lvl="0" algn="r"/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57349" y="3829878"/>
            <a:ext cx="6858000" cy="618523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</a:lstStyle>
          <a:p>
            <a:pPr marL="0" lvl="0" indent="0" algn="r">
              <a:buNone/>
            </a:pPr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956B4A-815E-46AD-9AFB-E28ED1D6C38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5374095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agen panorámic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367161"/>
            <a:ext cx="7886700" cy="819355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29841" y="987426"/>
            <a:ext cx="7886700" cy="337973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5186516"/>
            <a:ext cx="7885509" cy="682472"/>
          </a:xfrm>
        </p:spPr>
        <p:txBody>
          <a:bodyPr/>
          <a:lstStyle>
            <a:lvl1pPr marL="0" indent="0">
              <a:buNone/>
              <a:defRPr sz="12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4702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ítulo y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3534344"/>
          </a:xfrm>
        </p:spPr>
        <p:txBody>
          <a:bodyPr anchor="ctr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489399"/>
            <a:ext cx="7885509" cy="1501826"/>
          </a:xfrm>
        </p:spPr>
        <p:txBody>
          <a:bodyPr anchor="ctr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2209290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 con descrip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84659" y="365125"/>
            <a:ext cx="6977064" cy="2992904"/>
          </a:xfrm>
        </p:spPr>
        <p:txBody>
          <a:bodyPr anchor="ctr"/>
          <a:lstStyle>
            <a:lvl1pPr>
              <a:defRPr sz="33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290484" y="3365557"/>
            <a:ext cx="6564224" cy="54896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8650" y="4501729"/>
            <a:ext cx="7884318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  <p:sp>
        <p:nvSpPr>
          <p:cNvPr id="9" name="TextBox 8"/>
          <p:cNvSpPr txBox="1"/>
          <p:nvPr/>
        </p:nvSpPr>
        <p:spPr>
          <a:xfrm>
            <a:off x="833283" y="786824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6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7828359" y="2743200"/>
            <a:ext cx="457200" cy="584776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6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3333421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arjeta de nomb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2326968"/>
            <a:ext cx="7886700" cy="2511835"/>
          </a:xfrm>
        </p:spPr>
        <p:txBody>
          <a:bodyPr anchor="b">
            <a:normAutofit/>
          </a:bodyPr>
          <a:lstStyle>
            <a:lvl1pPr>
              <a:defRPr sz="405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4850581"/>
            <a:ext cx="7885509" cy="1140644"/>
          </a:xfrm>
        </p:spPr>
        <p:txBody>
          <a:bodyPr anchor="t"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753363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002961" y="1885950"/>
            <a:ext cx="2210150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017598" y="2571750"/>
            <a:ext cx="21955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40996" y="1885950"/>
            <a:ext cx="2202181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433081" y="2571750"/>
            <a:ext cx="2210096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71777" y="1885950"/>
            <a:ext cx="2199085" cy="576262"/>
          </a:xfrm>
        </p:spPr>
        <p:txBody>
          <a:bodyPr vert="horz" lIns="91440" tIns="45720" rIns="91440" bIns="45720" rtlCol="0" anchor="b">
            <a:noAutofit/>
          </a:bodyPr>
          <a:lstStyle>
            <a:lvl1pPr>
              <a:buNone/>
              <a:defRPr lang="en-US" sz="1800" b="0" dirty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5871777" y="2571750"/>
            <a:ext cx="2199085" cy="3589338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6160817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lumna de imagen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99064" y="4297503"/>
            <a:ext cx="2205038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99064" y="2256354"/>
            <a:ext cx="2205038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99064" y="4873766"/>
            <a:ext cx="220503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26748" y="4297503"/>
            <a:ext cx="2197894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426747" y="2256354"/>
            <a:ext cx="2197894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425733" y="4873765"/>
            <a:ext cx="2200805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5853242" y="4297503"/>
            <a:ext cx="2199085" cy="576262"/>
          </a:xfrm>
        </p:spPr>
        <p:txBody>
          <a:bodyPr anchor="b">
            <a:noAutofit/>
          </a:bodyPr>
          <a:lstStyle>
            <a:lvl1pPr marL="0" indent="0">
              <a:buNone/>
              <a:defRPr sz="1800" b="0">
                <a:gradFill>
                  <a:gsLst>
                    <a:gs pos="34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41000"/>
                        <a:lumOff val="59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4800000" scaled="0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5853241" y="2256354"/>
            <a:ext cx="219908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200"/>
            </a:lvl1pPr>
            <a:lvl2pPr marL="342900" indent="0">
              <a:buNone/>
              <a:defRPr sz="1200"/>
            </a:lvl2pPr>
            <a:lvl3pPr marL="685800" indent="0">
              <a:buNone/>
              <a:defRPr sz="120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5853148" y="4873763"/>
            <a:ext cx="2201998" cy="659189"/>
          </a:xfrm>
        </p:spPr>
        <p:txBody>
          <a:bodyPr anchor="t">
            <a:normAutofit/>
          </a:bodyPr>
          <a:lstStyle>
            <a:lvl1pPr marL="0" indent="0">
              <a:buNone/>
              <a:defRPr sz="105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4514627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4514C-D78A-4DA8-97F7-E61A02D36ABA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6463692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492CA5-9B27-4F49-B281-A1080B930E03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451917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8A9FE5-4C6F-45CB-8F1E-81AC808460D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007086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ctrTitle"/>
          </p:nvPr>
        </p:nvSpPr>
        <p:spPr>
          <a:xfrm>
            <a:off x="640899" y="4464028"/>
            <a:ext cx="6858000" cy="1194650"/>
          </a:xfrm>
        </p:spPr>
        <p:txBody>
          <a:bodyPr wrap="none" anchor="t">
            <a:normAutofit/>
          </a:bodyPr>
          <a:lstStyle>
            <a:lvl1pPr algn="l">
              <a:defRPr sz="7200" b="0" spc="-225">
                <a:gradFill flip="none" rotWithShape="1">
                  <a:gsLst>
                    <a:gs pos="32000">
                      <a:schemeClr val="tx1">
                        <a:lumMod val="89000"/>
                      </a:schemeClr>
                    </a:gs>
                    <a:gs pos="0">
                      <a:schemeClr val="bg1">
                        <a:lumMod val="32000"/>
                        <a:lumOff val="68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8100000" scaled="1"/>
                  <a:tileRect/>
                </a:gradFill>
                <a:effectLst>
                  <a:outerShdw blurRad="469900" dist="342900" dir="5400000" sy="-20000" rotWithShape="0">
                    <a:prstClr val="black">
                      <a:alpha val="66000"/>
                    </a:prstClr>
                  </a:outerShdw>
                </a:effectLst>
                <a:latin typeface="+mj-lt"/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"/>
          </p:nvPr>
        </p:nvSpPr>
        <p:spPr>
          <a:xfrm>
            <a:off x="640899" y="3829878"/>
            <a:ext cx="6858000" cy="617822"/>
          </a:xfrm>
        </p:spPr>
        <p:txBody>
          <a:bodyPr anchor="b">
            <a:normAutofit/>
          </a:bodyPr>
          <a:lstStyle>
            <a:lvl1pPr marL="0" indent="0" algn="l">
              <a:buNone/>
              <a:defRPr sz="2400" b="0">
                <a:gradFill flip="none" rotWithShape="1"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  <a:tileRect/>
                </a:gradFill>
                <a:latin typeface="+mj-lt"/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E84CC2-7B91-4BCA-A83C-5CEEFD00639C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0150821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0000" y="1825625"/>
            <a:ext cx="3768912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39880" y="1825625"/>
            <a:ext cx="377547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CCD82C-1B75-4C06-BA65-47A0C3C1727E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72948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681163"/>
            <a:ext cx="3768912" cy="823912"/>
          </a:xfrm>
        </p:spPr>
        <p:txBody>
          <a:bodyPr anchor="b">
            <a:normAutofit/>
          </a:bodyPr>
          <a:lstStyle>
            <a:lvl1pPr marL="0" indent="0">
              <a:buNone/>
              <a:defRPr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0000" y="2505075"/>
            <a:ext cx="3768912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39880" y="1681163"/>
            <a:ext cx="3776661" cy="823912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2">
                        <a:lumMod val="90000"/>
                        <a:lumOff val="10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</a:lstStyle>
          <a:p>
            <a:pPr marL="0" lvl="0" indent="0">
              <a:buNone/>
            </a:pPr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39880" y="2505075"/>
            <a:ext cx="377666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EAD0FAC-C88C-4680-875C-400DC5C9D2B6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846227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2666224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DA5AF-D4FF-4ABB-BB04-EDEAA6FDAB89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2915350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6D32E6-80F3-4C38-B856-2F1E32FF7FAF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97293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0000" y="2057400"/>
            <a:ext cx="2739019" cy="3811588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gradFill>
                  <a:gsLst>
                    <a:gs pos="15000">
                      <a:schemeClr val="tx2"/>
                    </a:gs>
                    <a:gs pos="73000">
                      <a:schemeClr val="tx2">
                        <a:lumMod val="60000"/>
                        <a:lumOff val="40000"/>
                      </a:schemeClr>
                    </a:gs>
                    <a:gs pos="0">
                      <a:schemeClr val="tx1"/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16200000" scaled="1"/>
                </a:gra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s-E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77A5ED-661E-4FF6-8696-41955EB0C6C5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2639905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9">
            <a:lum/>
          </a:blip>
          <a:srcRect/>
          <a:stretch>
            <a:fillRect l="-17000" r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0000" y="1825625"/>
            <a:ext cx="767535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pPr>
              <a:defRPr/>
            </a:pPr>
            <a:endParaRPr lang="es-E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gradFill flip="none" rotWithShape="1">
                  <a:gsLst>
                    <a:gs pos="28000">
                      <a:schemeClr val="tx1">
                        <a:lumMod val="93000"/>
                      </a:schemeClr>
                    </a:gs>
                    <a:gs pos="0">
                      <a:schemeClr val="bg1">
                        <a:lumMod val="38000"/>
                        <a:lumOff val="62000"/>
                      </a:schemeClr>
                    </a:gs>
                    <a:gs pos="100000">
                      <a:schemeClr val="tx2">
                        <a:lumMod val="0"/>
                        <a:lumOff val="100000"/>
                      </a:schemeClr>
                    </a:gs>
                  </a:gsLst>
                  <a:lin ang="5400000" scaled="1"/>
                  <a:tileRect/>
                </a:gradFill>
              </a:defRPr>
            </a:lvl1pPr>
          </a:lstStyle>
          <a:p>
            <a:fld id="{D6728A93-C18D-436B-A50B-FDAA829B105B}" type="slidenum">
              <a:rPr lang="es-ES" smtClean="0"/>
              <a:pPr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0818881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104" r:id="rId1"/>
    <p:sldLayoutId id="2147484105" r:id="rId2"/>
    <p:sldLayoutId id="2147484106" r:id="rId3"/>
    <p:sldLayoutId id="2147484107" r:id="rId4"/>
    <p:sldLayoutId id="2147484108" r:id="rId5"/>
    <p:sldLayoutId id="2147484109" r:id="rId6"/>
    <p:sldLayoutId id="2147484110" r:id="rId7"/>
    <p:sldLayoutId id="2147484111" r:id="rId8"/>
    <p:sldLayoutId id="2147484112" r:id="rId9"/>
    <p:sldLayoutId id="2147484113" r:id="rId10"/>
    <p:sldLayoutId id="2147484114" r:id="rId11"/>
    <p:sldLayoutId id="2147484115" r:id="rId12"/>
    <p:sldLayoutId id="2147484116" r:id="rId13"/>
    <p:sldLayoutId id="2147484117" r:id="rId14"/>
    <p:sldLayoutId id="2147484118" r:id="rId15"/>
    <p:sldLayoutId id="2147484119" r:id="rId16"/>
    <p:sldLayoutId id="2147484120" r:id="rId17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4400" b="0" kern="1200">
          <a:gradFill flip="none" rotWithShape="1">
            <a:gsLst>
              <a:gs pos="28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  <a:tileRect/>
          </a:gra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20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6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400" kern="1200">
          <a:gradFill>
            <a:gsLst>
              <a:gs pos="34000">
                <a:schemeClr val="tx1">
                  <a:lumMod val="93000"/>
                </a:schemeClr>
              </a:gs>
              <a:gs pos="0">
                <a:schemeClr val="bg1">
                  <a:lumMod val="13000"/>
                  <a:lumOff val="87000"/>
                </a:schemeClr>
              </a:gs>
              <a:gs pos="100000">
                <a:schemeClr val="tx2">
                  <a:lumMod val="0"/>
                  <a:lumOff val="100000"/>
                </a:schemeClr>
              </a:gs>
            </a:gsLst>
            <a:lin ang="4800000" scaled="0"/>
          </a:gra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066800" y="1124744"/>
            <a:ext cx="7086600" cy="4733131"/>
          </a:xfr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es-ES" sz="4000" b="1" dirty="0" smtClean="0"/>
              <a:t>Bloque de Constitucionalidad</a:t>
            </a:r>
            <a:br>
              <a:rPr lang="es-ES" sz="4000" b="1" dirty="0" smtClean="0"/>
            </a:br>
            <a:r>
              <a:rPr lang="es-ES" sz="4000" b="1" dirty="0" smtClean="0"/>
              <a:t>y </a:t>
            </a:r>
            <a:br>
              <a:rPr lang="es-ES" sz="4000" b="1" dirty="0" smtClean="0"/>
            </a:br>
            <a:r>
              <a:rPr lang="es-ES" sz="4000" b="1" dirty="0" smtClean="0"/>
              <a:t>Control de convencionalidad en el SIDH</a:t>
            </a: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2800" b="1" dirty="0" smtClean="0"/>
              <a:t>Camilo Ernesto Bernal Sarmiento</a:t>
            </a:r>
            <a:r>
              <a:rPr lang="es-ES" sz="4000" dirty="0" smtClean="0"/>
              <a:t/>
            </a:r>
            <a:br>
              <a:rPr lang="es-ES" sz="4000" dirty="0" smtClean="0"/>
            </a:br>
            <a:r>
              <a:rPr lang="es-ES" sz="4000" dirty="0"/>
              <a:t/>
            </a:r>
            <a:br>
              <a:rPr lang="es-ES" sz="4000" dirty="0"/>
            </a:br>
            <a:r>
              <a:rPr lang="es-ES" sz="2200" dirty="0" smtClean="0"/>
              <a:t>Facultad  de  Ciencias  Jurídicas  y  Sociales</a:t>
            </a:r>
            <a:br>
              <a:rPr lang="es-ES" sz="2200" dirty="0" smtClean="0"/>
            </a:br>
            <a:r>
              <a:rPr lang="es-ES" sz="2200" dirty="0" smtClean="0"/>
              <a:t/>
            </a:r>
            <a:br>
              <a:rPr lang="es-ES" sz="2200" dirty="0" smtClean="0"/>
            </a:br>
            <a:r>
              <a:rPr lang="es-ES" sz="2200" dirty="0" smtClean="0"/>
              <a:t>Universidad  para  la  Cooperación  Internacional</a:t>
            </a:r>
            <a:endParaRPr lang="es-ES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Remisión expresa</a:t>
            </a:r>
            <a:endParaRPr lang="es-CO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</p:spPr>
        <p:txBody>
          <a:bodyPr>
            <a:noAutofit/>
          </a:bodyPr>
          <a:lstStyle/>
          <a:p>
            <a:pPr algn="just"/>
            <a:r>
              <a:rPr lang="es-ES" sz="3200" dirty="0"/>
              <a:t>ARTÍCULO 48.- </a:t>
            </a:r>
            <a:r>
              <a:rPr lang="es-ES" sz="3200" b="1" dirty="0"/>
              <a:t>Toda persona tiene derecho </a:t>
            </a:r>
            <a:r>
              <a:rPr lang="es-ES" sz="3200" dirty="0"/>
              <a:t>al recurso de hábeas corpus para garantizar su libertad e integridad personales, y al recurso de amparo para mantener o restablecer el goce de los otros derechos consagrados en esta Constitución, así como de los de </a:t>
            </a:r>
            <a:r>
              <a:rPr lang="es-ES" sz="3200" b="1" dirty="0"/>
              <a:t>carácter fundamental establecidos en los instrumentos internacionales sobre derechos humanos</a:t>
            </a:r>
            <a:r>
              <a:rPr lang="es-ES" sz="3200" dirty="0"/>
              <a:t>, aplicables en la República. </a:t>
            </a:r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2303664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39750" y="188913"/>
            <a:ext cx="8047038" cy="1223962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Bloque</a:t>
            </a:r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 de </a:t>
            </a:r>
            <a:r>
              <a:rPr lang="en-US" sz="2800" b="1" dirty="0" err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constitucionalidad</a:t>
            </a:r>
            <a:endParaRPr lang="es-CR" sz="28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95288" y="1628775"/>
            <a:ext cx="8215312" cy="4467225"/>
          </a:xfrm>
        </p:spPr>
        <p:txBody>
          <a:bodyPr>
            <a:noAutofit/>
          </a:bodyPr>
          <a:lstStyle/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es-CR" sz="4800" dirty="0" smtClean="0"/>
              <a:t>DIDH con rango superior a la Constitución</a:t>
            </a:r>
            <a:r>
              <a:rPr lang="es-CR" sz="4800" dirty="0"/>
              <a:t> </a:t>
            </a:r>
            <a:r>
              <a:rPr lang="es-CR" sz="4800" dirty="0" smtClean="0"/>
              <a:t>(Supraconstitucional).</a:t>
            </a:r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endParaRPr lang="es-CR" sz="4800" dirty="0" smtClean="0"/>
          </a:p>
          <a:p>
            <a:pPr marL="457200" indent="-457200" algn="just">
              <a:buFont typeface="Wingdings" panose="05000000000000000000" pitchFamily="2" charset="2"/>
              <a:buAutoNum type="arabicPeriod"/>
              <a:defRPr/>
            </a:pPr>
            <a:r>
              <a:rPr lang="es-CR" sz="4800" dirty="0" smtClean="0"/>
              <a:t>DIDH con rango constitucional (Constitucional)</a:t>
            </a:r>
            <a:endParaRPr lang="es-CR" sz="4800" dirty="0"/>
          </a:p>
          <a:p>
            <a:pPr marL="0" indent="0">
              <a:buFont typeface="Wingdings" panose="05000000000000000000" pitchFamily="2" charset="2"/>
              <a:buNone/>
              <a:defRPr/>
            </a:pPr>
            <a:r>
              <a:rPr lang="es-CR" sz="4800" dirty="0" smtClean="0"/>
              <a:t> </a:t>
            </a:r>
            <a:endParaRPr lang="es-CR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1 Título"/>
          <p:cNvSpPr>
            <a:spLocks noGrp="1"/>
          </p:cNvSpPr>
          <p:nvPr>
            <p:ph type="title"/>
          </p:nvPr>
        </p:nvSpPr>
        <p:spPr>
          <a:xfrm>
            <a:off x="395288" y="260351"/>
            <a:ext cx="8215312" cy="1224434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R" sz="3600" dirty="0">
                <a:solidFill>
                  <a:schemeClr val="tx2"/>
                </a:solidFill>
              </a:rPr>
              <a:t>DIDH </a:t>
            </a:r>
            <a:r>
              <a:rPr lang="es-CR" sz="3600" dirty="0" smtClean="0">
                <a:solidFill>
                  <a:schemeClr val="tx2"/>
                </a:solidFill>
              </a:rPr>
              <a:t>Supraconstitucional</a:t>
            </a:r>
            <a:endParaRPr lang="es-CR" sz="3600" dirty="0">
              <a:solidFill>
                <a:schemeClr val="tx2"/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539750" y="1484785"/>
            <a:ext cx="8280400" cy="4619153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CR" sz="2800" dirty="0">
                <a:effectLst/>
              </a:rPr>
              <a:t>Estaría conformado por aquellas declaraciones y convenciones sobre derechos humanos que otorga una protección más amplia, extensiva y favorable para las personas que el texto constitucional </a:t>
            </a:r>
            <a:r>
              <a:rPr lang="es-CR" sz="2800" dirty="0" smtClean="0">
                <a:effectLst/>
              </a:rPr>
              <a:t>–los </a:t>
            </a:r>
            <a:r>
              <a:rPr lang="es-CR" sz="2800" dirty="0">
                <a:effectLst/>
              </a:rPr>
              <a:t>derechos fundamentales ubicados en </a:t>
            </a:r>
            <a:r>
              <a:rPr lang="es-CR" sz="2800" dirty="0" smtClean="0">
                <a:effectLst/>
              </a:rPr>
              <a:t>la </a:t>
            </a:r>
            <a:r>
              <a:rPr lang="es-CR" sz="2800" dirty="0">
                <a:effectLst/>
              </a:rPr>
              <a:t>Constitución en los capítulos de las garantías individuales y sociales-.  </a:t>
            </a:r>
            <a:endParaRPr lang="es-CR" sz="2800" dirty="0" smtClean="0">
              <a:effectLst/>
            </a:endParaRPr>
          </a:p>
          <a:p>
            <a:pPr algn="just">
              <a:defRPr/>
            </a:pPr>
            <a:endParaRPr lang="es-CR" sz="2800" dirty="0" smtClean="0">
              <a:effectLst/>
            </a:endParaRPr>
          </a:p>
          <a:p>
            <a:pPr algn="just">
              <a:defRPr/>
            </a:pPr>
            <a:r>
              <a:rPr lang="es-CR" sz="2800" dirty="0" smtClean="0">
                <a:effectLst/>
              </a:rPr>
              <a:t>“En </a:t>
            </a:r>
            <a:r>
              <a:rPr lang="es-CR" sz="2800" dirty="0">
                <a:effectLst/>
              </a:rPr>
              <a:t>este estrato jerárquico habría que ubicar cualquier sentencia de la Corte Interamericana de los Derechos Humanos u opinión consultiva que otorgue una mayor protección y tutela que la establecida en la Constitución </a:t>
            </a:r>
            <a:r>
              <a:rPr lang="es-CR" sz="2800" dirty="0" smtClean="0">
                <a:effectLst/>
              </a:rPr>
              <a:t>Política” (</a:t>
            </a:r>
            <a:r>
              <a:rPr lang="es-CR" sz="2800" dirty="0" err="1" smtClean="0">
                <a:effectLst/>
              </a:rPr>
              <a:t>Jinesta</a:t>
            </a:r>
            <a:r>
              <a:rPr lang="es-CR" sz="2800" dirty="0" smtClean="0">
                <a:effectLst/>
              </a:rPr>
              <a:t>, Ernesto 2014)</a:t>
            </a:r>
            <a:endParaRPr lang="es-CR" sz="2800" dirty="0">
              <a:effectLst/>
            </a:endParaRPr>
          </a:p>
          <a:p>
            <a:pPr>
              <a:defRPr/>
            </a:pPr>
            <a:endParaRPr lang="es-CR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R" sz="2800" dirty="0">
                <a:solidFill>
                  <a:schemeClr val="tx2"/>
                </a:solidFill>
              </a:rPr>
              <a:t>DIDH Supraconstitucional</a:t>
            </a:r>
            <a:endParaRPr lang="es-CR" sz="28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800100" y="1685463"/>
            <a:ext cx="7543800" cy="3890962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CR" sz="3600" dirty="0" smtClean="0">
                <a:effectLst/>
              </a:rPr>
              <a:t>La Sala Constitucional en el Voto No. 1319-97 indicó que:</a:t>
            </a:r>
            <a:br>
              <a:rPr lang="es-CR" sz="3600" dirty="0" smtClean="0">
                <a:effectLst/>
              </a:rPr>
            </a:br>
            <a:r>
              <a:rPr lang="es-CR" sz="3600" dirty="0" smtClean="0">
                <a:effectLst/>
              </a:rPr>
              <a:t> </a:t>
            </a:r>
            <a:r>
              <a:rPr lang="es-CR" sz="3600" i="1" dirty="0" smtClean="0">
                <a:effectLst/>
              </a:rPr>
              <a:t>“los instrumentos de derechos humanos vigentes en Costa Rica, tienen no solamente un valor similar a la Constitución Política, sino que en la medida en que otorguen mayores derechos o garantías a las personas, </a:t>
            </a:r>
            <a:r>
              <a:rPr lang="es-CR" sz="3600" b="1" i="1" dirty="0" smtClean="0">
                <a:effectLst/>
              </a:rPr>
              <a:t>priman por sobre la Constitución</a:t>
            </a:r>
            <a:r>
              <a:rPr lang="es-CR" sz="3600" i="1" dirty="0" smtClean="0">
                <a:effectLst/>
              </a:rPr>
              <a:t>”</a:t>
            </a:r>
            <a:r>
              <a:rPr lang="es-CR" sz="3600" dirty="0" smtClean="0">
                <a:effectLst/>
              </a:rPr>
              <a:t>.</a:t>
            </a:r>
          </a:p>
          <a:p>
            <a:pPr>
              <a:defRPr/>
            </a:pPr>
            <a:endParaRPr lang="es-C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R" sz="3600" b="1" dirty="0">
                <a:solidFill>
                  <a:schemeClr val="tx2"/>
                </a:solidFill>
              </a:rPr>
              <a:t>DIDH con rango constitucional</a:t>
            </a:r>
            <a:r>
              <a:rPr lang="es-CR" sz="2800" dirty="0" smtClean="0"/>
              <a:t/>
            </a:r>
            <a:br>
              <a:rPr lang="es-CR" sz="2800" dirty="0" smtClean="0"/>
            </a:br>
            <a:endParaRPr lang="es-CR" sz="2800" dirty="0"/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395288" y="1052736"/>
            <a:ext cx="8424862" cy="5043264"/>
          </a:xfrm>
        </p:spPr>
        <p:txBody>
          <a:bodyPr>
            <a:normAutofit/>
          </a:bodyPr>
          <a:lstStyle/>
          <a:p>
            <a:pPr algn="just"/>
            <a:r>
              <a:rPr lang="es-CR" altLang="es-CR" sz="2800" dirty="0" smtClean="0">
                <a:effectLst/>
              </a:rPr>
              <a:t>Estaría conformado por las convenciones o declaraciones del D.I.P. relativas a los derechos humanos que, por expresa disposición constitucional (art. 48), asumen </a:t>
            </a:r>
            <a:r>
              <a:rPr lang="es-CR" altLang="es-CR" sz="2800" b="1" dirty="0" smtClean="0">
                <a:effectLst/>
              </a:rPr>
              <a:t>rango, potencia y resistencia constitucionales.  </a:t>
            </a:r>
          </a:p>
          <a:p>
            <a:pPr algn="just"/>
            <a:r>
              <a:rPr lang="es-CR" altLang="es-CR" sz="2800" dirty="0" smtClean="0">
                <a:effectLst/>
              </a:rPr>
              <a:t>S. C. Voto N° 1319-97:</a:t>
            </a:r>
            <a:r>
              <a:rPr lang="es-CR" altLang="es-CR" sz="2800" i="1" dirty="0" smtClean="0">
                <a:effectLst/>
              </a:rPr>
              <a:t>“En tratándose de instrumentos internacionales de Derechos Humanos vigentes en el país (…) no se aplica lo dispuesto en el artículo 7° de la Constitución Política, ya que el 48 siguiente contiene norma especial para los que se refieren a derechos humanos, </a:t>
            </a:r>
            <a:r>
              <a:rPr lang="es-CR" altLang="es-CR" sz="2800" b="1" i="1" dirty="0" smtClean="0">
                <a:effectLst/>
              </a:rPr>
              <a:t>otorgándoles una fuerza normativa del propio nivel constitucional </a:t>
            </a:r>
            <a:r>
              <a:rPr lang="es-CR" altLang="es-CR" sz="2800" i="1" dirty="0" smtClean="0">
                <a:effectLst/>
              </a:rPr>
              <a:t>(…)”. </a:t>
            </a:r>
            <a:endParaRPr lang="es-CR" altLang="es-CR" sz="2800" dirty="0" smtClean="0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108075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R" sz="3600" b="1" dirty="0">
                <a:solidFill>
                  <a:schemeClr val="tx2"/>
                </a:solidFill>
              </a:rPr>
              <a:t>DIDH con rango constitucional</a:t>
            </a:r>
            <a:r>
              <a:rPr lang="es-CR" sz="2800" dirty="0" smtClean="0"/>
              <a:t/>
            </a:r>
            <a:br>
              <a:rPr lang="es-CR" sz="2800" dirty="0" smtClean="0"/>
            </a:br>
            <a:endParaRPr lang="es-CR" sz="2800" dirty="0"/>
          </a:p>
        </p:txBody>
      </p:sp>
      <p:sp>
        <p:nvSpPr>
          <p:cNvPr id="22531" name="2 Marcador de contenido"/>
          <p:cNvSpPr>
            <a:spLocks noGrp="1"/>
          </p:cNvSpPr>
          <p:nvPr>
            <p:ph idx="1"/>
          </p:nvPr>
        </p:nvSpPr>
        <p:spPr>
          <a:xfrm>
            <a:off x="395288" y="1052736"/>
            <a:ext cx="8424862" cy="5043264"/>
          </a:xfrm>
        </p:spPr>
        <p:txBody>
          <a:bodyPr>
            <a:normAutofit/>
          </a:bodyPr>
          <a:lstStyle/>
          <a:p>
            <a:pPr algn="just"/>
            <a:r>
              <a:rPr lang="es-CR" altLang="es-CR" sz="4800" dirty="0" smtClean="0">
                <a:effectLst/>
              </a:rPr>
              <a:t>Voto No. 7247-2006 indica que los </a:t>
            </a:r>
            <a:r>
              <a:rPr lang="es-CR" altLang="es-CR" sz="4800" i="1" dirty="0" smtClean="0">
                <a:effectLst/>
              </a:rPr>
              <a:t>“instrumentos internacionales de derechos humanos integran el parámetro de control de constitucionalidad”.</a:t>
            </a:r>
            <a:endParaRPr lang="es-CR" altLang="es-CR" sz="4800" dirty="0" smtClean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4821344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92931" y="188640"/>
            <a:ext cx="7886700" cy="1325563"/>
          </a:xfrm>
        </p:spPr>
        <p:txBody>
          <a:bodyPr/>
          <a:lstStyle/>
          <a:p>
            <a:pPr>
              <a:defRPr/>
            </a:pPr>
            <a:r>
              <a:rPr lang="es-CR" sz="2800" b="1" dirty="0">
                <a:solidFill>
                  <a:schemeClr val="tx2"/>
                </a:solidFill>
              </a:rPr>
              <a:t>DIDH con rango constitucional</a:t>
            </a:r>
            <a:endParaRPr lang="es-CR" sz="2600" dirty="0"/>
          </a:p>
        </p:txBody>
      </p:sp>
      <p:sp>
        <p:nvSpPr>
          <p:cNvPr id="23555" name="2 Marcador de contenido"/>
          <p:cNvSpPr>
            <a:spLocks noGrp="1"/>
          </p:cNvSpPr>
          <p:nvPr>
            <p:ph idx="1"/>
          </p:nvPr>
        </p:nvSpPr>
        <p:spPr>
          <a:xfrm>
            <a:off x="467544" y="1340768"/>
            <a:ext cx="8424863" cy="4941887"/>
          </a:xfrm>
        </p:spPr>
        <p:txBody>
          <a:bodyPr>
            <a:normAutofit fontScale="92500"/>
          </a:bodyPr>
          <a:lstStyle/>
          <a:p>
            <a:pPr algn="just"/>
            <a:r>
              <a:rPr lang="es-CR" altLang="es-CR" sz="2800" dirty="0" smtClean="0">
                <a:effectLst/>
              </a:rPr>
              <a:t>Debe tratarse de </a:t>
            </a:r>
            <a:r>
              <a:rPr lang="es-CR" altLang="es-CR" sz="2800" i="1" dirty="0" smtClean="0">
                <a:effectLst/>
              </a:rPr>
              <a:t>“instrumentos aplicables en la República”</a:t>
            </a:r>
            <a:r>
              <a:rPr lang="es-CR" altLang="es-CR" sz="2800" dirty="0" smtClean="0">
                <a:effectLst/>
              </a:rPr>
              <a:t> o, </a:t>
            </a:r>
            <a:r>
              <a:rPr lang="es-CR" altLang="es-CR" sz="2800" i="1" dirty="0" smtClean="0">
                <a:effectLst/>
              </a:rPr>
              <a:t>“vigentes en Costa Rica”. (art. 48 C.P)</a:t>
            </a:r>
            <a:r>
              <a:rPr lang="es-CR" altLang="es-CR" sz="2800" dirty="0" smtClean="0">
                <a:effectLst/>
              </a:rPr>
              <a:t>.</a:t>
            </a:r>
          </a:p>
          <a:p>
            <a:pPr algn="just"/>
            <a:r>
              <a:rPr lang="es-CR" altLang="es-CR" sz="2800" dirty="0" smtClean="0">
                <a:effectLst/>
              </a:rPr>
              <a:t>El instrumento haya sido suscrito por el Poder Ejecutivo y aprobado por la Asamblea Legislativa y así internalizado (artículo 121, inciso 4°, y 140, inciso 10° de la C.P).</a:t>
            </a:r>
          </a:p>
          <a:p>
            <a:pPr algn="just"/>
            <a:r>
              <a:rPr lang="es-CR" altLang="es-CR" sz="3200" dirty="0" smtClean="0">
                <a:effectLst/>
              </a:rPr>
              <a:t>No obstante la S. C ha asumido que se incluyan convenciones y declaraciones no suscritas aún por el Estado, incluso, del </a:t>
            </a:r>
            <a:r>
              <a:rPr lang="es-CR" altLang="es-CR" sz="3200" i="1" dirty="0" err="1" smtClean="0">
                <a:effectLst/>
              </a:rPr>
              <a:t>soft</a:t>
            </a:r>
            <a:r>
              <a:rPr lang="es-CR" altLang="es-CR" sz="3200" i="1" dirty="0" smtClean="0">
                <a:effectLst/>
              </a:rPr>
              <a:t> </a:t>
            </a:r>
            <a:r>
              <a:rPr lang="es-CR" altLang="es-CR" sz="3200" i="1" dirty="0" err="1" smtClean="0">
                <a:effectLst/>
              </a:rPr>
              <a:t>law</a:t>
            </a:r>
            <a:r>
              <a:rPr lang="es-CR" altLang="es-CR" sz="3200" dirty="0" smtClean="0">
                <a:effectLst/>
              </a:rPr>
              <a:t>  (reglas o declaración de principios sin valor vinculante) surgido en el ámbito internacional en cuanto ofrezcan una protección superior específica de ciertos derechos.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3900" y="116632"/>
            <a:ext cx="7886700" cy="97080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R" sz="3200" b="1" dirty="0">
                <a:solidFill>
                  <a:schemeClr val="tx2"/>
                </a:solidFill>
              </a:rPr>
              <a:t>DIDH con rango </a:t>
            </a:r>
            <a:r>
              <a:rPr lang="es-CR" sz="3200" b="1" dirty="0" smtClean="0">
                <a:solidFill>
                  <a:schemeClr val="tx2"/>
                </a:solidFill>
              </a:rPr>
              <a:t>constitucional – </a:t>
            </a:r>
            <a:r>
              <a:rPr lang="es-CR" sz="3200" b="1" dirty="0" err="1" smtClean="0">
                <a:solidFill>
                  <a:schemeClr val="tx2"/>
                </a:solidFill>
              </a:rPr>
              <a:t>Soft</a:t>
            </a:r>
            <a:r>
              <a:rPr lang="es-CR" sz="3200" b="1" dirty="0" smtClean="0">
                <a:solidFill>
                  <a:schemeClr val="tx2"/>
                </a:solidFill>
              </a:rPr>
              <a:t> </a:t>
            </a:r>
            <a:r>
              <a:rPr lang="es-CR" sz="3200" b="1" dirty="0" err="1" smtClean="0">
                <a:solidFill>
                  <a:schemeClr val="tx2"/>
                </a:solidFill>
              </a:rPr>
              <a:t>law</a:t>
            </a:r>
            <a:r>
              <a:rPr lang="es-CR" sz="3200" b="1" dirty="0" smtClean="0">
                <a:solidFill>
                  <a:schemeClr val="tx2"/>
                </a:solidFill>
              </a:rPr>
              <a:t/>
            </a:r>
            <a:br>
              <a:rPr lang="es-CR" sz="3200" b="1" dirty="0" smtClean="0">
                <a:solidFill>
                  <a:schemeClr val="tx2"/>
                </a:solidFill>
              </a:rPr>
            </a:br>
            <a:r>
              <a:rPr lang="es-CR" sz="3200" b="1" dirty="0" smtClean="0">
                <a:solidFill>
                  <a:schemeClr val="tx2"/>
                </a:solidFill>
              </a:rPr>
              <a:t>Declaraciones de principios</a:t>
            </a:r>
            <a:endParaRPr lang="es-CR" sz="32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850" y="1196753"/>
            <a:ext cx="8286750" cy="4899248"/>
          </a:xfrm>
        </p:spPr>
        <p:txBody>
          <a:bodyPr>
            <a:normAutofit/>
          </a:bodyPr>
          <a:lstStyle/>
          <a:p>
            <a:pPr algn="just">
              <a:defRPr/>
            </a:pPr>
            <a:r>
              <a:rPr lang="en-US" sz="2800" dirty="0" err="1" smtClean="0">
                <a:effectLst/>
              </a:rPr>
              <a:t>Sala</a:t>
            </a:r>
            <a:r>
              <a:rPr lang="en-US" sz="2800" dirty="0" smtClean="0">
                <a:effectLst/>
              </a:rPr>
              <a:t> </a:t>
            </a:r>
            <a:r>
              <a:rPr lang="en-US" sz="2800" dirty="0" err="1" smtClean="0">
                <a:effectLst/>
              </a:rPr>
              <a:t>Constitucional</a:t>
            </a:r>
            <a:r>
              <a:rPr lang="en-US" sz="2800" dirty="0" smtClean="0">
                <a:effectLst/>
              </a:rPr>
              <a:t> </a:t>
            </a:r>
            <a:r>
              <a:rPr lang="es-MX" sz="2800" b="1" dirty="0" smtClean="0">
                <a:effectLst/>
              </a:rPr>
              <a:t>“</a:t>
            </a:r>
            <a:r>
              <a:rPr lang="es-MX" sz="2800" b="1" dirty="0">
                <a:effectLst/>
              </a:rPr>
              <a:t>declaraciones de principios” </a:t>
            </a:r>
            <a:r>
              <a:rPr lang="es-MX" sz="2800" i="1" dirty="0" smtClean="0">
                <a:effectLst/>
              </a:rPr>
              <a:t>“</a:t>
            </a:r>
            <a:r>
              <a:rPr lang="es-MX" sz="2800" i="1" dirty="0">
                <a:effectLst/>
              </a:rPr>
              <a:t>No puede dejar de hacerse referencia a la reunión convocada en julio de 1992 en Brasil denominada Cumbre de la Tierra, en la cual se proclamó y reconoció la naturaleza integral e independiente del planeta. Dicha declaración significa la aceptación de ciertos principios que informan la transición de los actuales estilos de desarrollo a la sustentabilidad. Los Estados signatarios, entre los que figura Costa Rica, se comprometieron, dentro de la preservación del desarrollo sostenible, a la protección sobre todo del ser humano”. </a:t>
            </a:r>
            <a:r>
              <a:rPr lang="es-MX" sz="2800" dirty="0">
                <a:effectLst/>
              </a:rPr>
              <a:t>(Voto </a:t>
            </a:r>
            <a:r>
              <a:rPr lang="es-MX" sz="2800" i="1" dirty="0">
                <a:effectLst/>
              </a:rPr>
              <a:t>3705-93)</a:t>
            </a:r>
            <a:endParaRPr lang="es-CR" sz="2800" dirty="0">
              <a:effectLst/>
            </a:endParaRPr>
          </a:p>
          <a:p>
            <a:pPr>
              <a:defRPr/>
            </a:pPr>
            <a:endParaRPr lang="es-C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es-CR" sz="2800" b="1" dirty="0">
                <a:solidFill>
                  <a:schemeClr val="tx2"/>
                </a:solidFill>
              </a:rPr>
              <a:t>DIDH con rango constitucional – </a:t>
            </a:r>
            <a:r>
              <a:rPr lang="es-CR" sz="2800" b="1" dirty="0" err="1">
                <a:solidFill>
                  <a:schemeClr val="tx2"/>
                </a:solidFill>
              </a:rPr>
              <a:t>Soft</a:t>
            </a:r>
            <a:r>
              <a:rPr lang="es-CR" sz="2800" b="1" dirty="0">
                <a:solidFill>
                  <a:schemeClr val="tx2"/>
                </a:solidFill>
              </a:rPr>
              <a:t> </a:t>
            </a:r>
            <a:r>
              <a:rPr lang="es-CR" sz="2800" b="1" dirty="0" err="1">
                <a:solidFill>
                  <a:schemeClr val="tx2"/>
                </a:solidFill>
              </a:rPr>
              <a:t>law</a:t>
            </a:r>
            <a:r>
              <a:rPr lang="es-CR" sz="2800" b="1" dirty="0">
                <a:solidFill>
                  <a:schemeClr val="tx2"/>
                </a:solidFill>
              </a:rPr>
              <a:t/>
            </a:r>
            <a:br>
              <a:rPr lang="es-CR" sz="2800" b="1" dirty="0">
                <a:solidFill>
                  <a:schemeClr val="tx2"/>
                </a:solidFill>
              </a:rPr>
            </a:br>
            <a:r>
              <a:rPr lang="es-CR" sz="2800" b="1" dirty="0" smtClean="0">
                <a:solidFill>
                  <a:schemeClr val="tx2"/>
                </a:solidFill>
              </a:rPr>
              <a:t>Tratados no ratificados</a:t>
            </a:r>
            <a:endParaRPr lang="es-CR" sz="2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0825" y="1916113"/>
            <a:ext cx="8359775" cy="4752975"/>
          </a:xfrm>
        </p:spPr>
        <p:txBody>
          <a:bodyPr>
            <a:noAutofit/>
          </a:bodyPr>
          <a:lstStyle/>
          <a:p>
            <a:pPr algn="just">
              <a:defRPr/>
            </a:pPr>
            <a:r>
              <a:rPr lang="es-MX" sz="3200" i="1" dirty="0" smtClean="0">
                <a:effectLst/>
              </a:rPr>
              <a:t>“</a:t>
            </a:r>
            <a:r>
              <a:rPr lang="es-MX" sz="3200" i="1" dirty="0">
                <a:effectLst/>
              </a:rPr>
              <a:t>Nuestro país ha suscrito gran cantidad de convenciones en las que se busca la protección de os recursos </a:t>
            </a:r>
            <a:r>
              <a:rPr lang="es-MX" sz="3200" i="1" dirty="0" smtClean="0">
                <a:effectLst/>
              </a:rPr>
              <a:t>naturales </a:t>
            </a:r>
            <a:r>
              <a:rPr lang="es-MX" sz="3200" i="1" dirty="0">
                <a:effectLst/>
              </a:rPr>
              <a:t>y que deben utilizarse para integrar La legislación interna y </a:t>
            </a:r>
            <a:r>
              <a:rPr lang="es-MX" sz="3200" i="1" dirty="0" smtClean="0">
                <a:effectLst/>
              </a:rPr>
              <a:t>dilucidar </a:t>
            </a:r>
            <a:r>
              <a:rPr lang="es-MX" sz="3200" i="1" dirty="0">
                <a:effectLst/>
              </a:rPr>
              <a:t>los problemas relacionados con la protección ambiental, ya que los instrumentos internacionales, </a:t>
            </a:r>
            <a:r>
              <a:rPr lang="es-MX" sz="3200" b="1" i="1" dirty="0">
                <a:effectLst/>
              </a:rPr>
              <a:t>aun los no ratificados</a:t>
            </a:r>
            <a:r>
              <a:rPr lang="es-MX" sz="3200" i="1" dirty="0">
                <a:effectLst/>
              </a:rPr>
              <a:t>, permiten soluciones regionales o mundiales a tales problemas.” </a:t>
            </a:r>
            <a:r>
              <a:rPr lang="es-MX" sz="3200" dirty="0">
                <a:effectLst/>
              </a:rPr>
              <a:t>(Voto </a:t>
            </a:r>
            <a:r>
              <a:rPr lang="es-MX" sz="3200" i="1" dirty="0">
                <a:effectLst/>
              </a:rPr>
              <a:t>3705-93)</a:t>
            </a:r>
            <a:endParaRPr lang="es-CR" sz="3200" dirty="0">
              <a:effectLst/>
            </a:endParaRPr>
          </a:p>
          <a:p>
            <a:pPr algn="just">
              <a:defRPr/>
            </a:pPr>
            <a:endParaRPr lang="es-CR" sz="3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755576" y="908720"/>
            <a:ext cx="7675350" cy="4351338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s-CO" sz="7200" dirty="0" smtClean="0"/>
              <a:t>2. </a:t>
            </a:r>
            <a:r>
              <a:rPr lang="es-ES" sz="7200" b="1" dirty="0" smtClean="0"/>
              <a:t>Control </a:t>
            </a:r>
            <a:r>
              <a:rPr lang="es-ES" sz="7200" b="1" dirty="0"/>
              <a:t>de convencionalidad en el </a:t>
            </a:r>
            <a:r>
              <a:rPr lang="es-ES" sz="7200" b="1" dirty="0" smtClean="0"/>
              <a:t>Sistema interamericano de protección de los DDHH</a:t>
            </a:r>
            <a:endParaRPr lang="es-CO" sz="7200" dirty="0"/>
          </a:p>
        </p:txBody>
      </p:sp>
    </p:spTree>
    <p:extLst>
      <p:ext uri="{BB962C8B-B14F-4D97-AF65-F5344CB8AC3E}">
        <p14:creationId xmlns:p14="http://schemas.microsoft.com/office/powerpoint/2010/main" val="10498551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143000" indent="-1143000">
              <a:buFont typeface="+mj-lt"/>
              <a:buAutoNum type="arabicPeriod"/>
            </a:pPr>
            <a:r>
              <a:rPr lang="es-CO" sz="6000" b="1" dirty="0" smtClean="0"/>
              <a:t>Bloque de constitucionalidad</a:t>
            </a:r>
          </a:p>
        </p:txBody>
      </p:sp>
    </p:spTree>
    <p:extLst>
      <p:ext uri="{BB962C8B-B14F-4D97-AF65-F5344CB8AC3E}">
        <p14:creationId xmlns:p14="http://schemas.microsoft.com/office/powerpoint/2010/main" val="3710006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Definición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s-CO" sz="3200" dirty="0"/>
              <a:t>U</a:t>
            </a:r>
            <a:r>
              <a:rPr lang="es-CO" sz="3200" dirty="0" smtClean="0"/>
              <a:t>na </a:t>
            </a:r>
            <a:r>
              <a:rPr lang="es-CO" sz="3200" dirty="0"/>
              <a:t>institución que se utiliza para aplicar el </a:t>
            </a:r>
            <a:r>
              <a:rPr lang="es-CO" sz="3200" dirty="0" smtClean="0"/>
              <a:t>Derecho </a:t>
            </a:r>
            <a:r>
              <a:rPr lang="es-CO" sz="3200" dirty="0"/>
              <a:t>Internacional de los Derechos Humanos, y específicamente la Convención Americana y sus fuentes, incluyendo la jurisprudencia de </a:t>
            </a:r>
            <a:r>
              <a:rPr lang="es-CO" sz="3200" dirty="0" smtClean="0"/>
              <a:t>la Corte Interamericana de Derechos humanos.</a:t>
            </a:r>
          </a:p>
          <a:p>
            <a:pPr algn="just"/>
            <a:r>
              <a:rPr lang="es-CO" sz="3200" dirty="0" smtClean="0"/>
              <a:t>Corte IDH, </a:t>
            </a:r>
            <a:r>
              <a:rPr lang="es-CO" sz="3200" dirty="0"/>
              <a:t>Supervisión Caso </a:t>
            </a:r>
            <a:r>
              <a:rPr lang="es-CO" sz="3200" dirty="0" err="1"/>
              <a:t>Gelman</a:t>
            </a:r>
            <a:r>
              <a:rPr lang="es-CO" sz="3200" dirty="0"/>
              <a:t> Vs </a:t>
            </a:r>
            <a:r>
              <a:rPr lang="es-CO" sz="3200" dirty="0" smtClean="0"/>
              <a:t>Uruguay, 2013</a:t>
            </a:r>
            <a:endParaRPr lang="en-US" sz="3200" dirty="0"/>
          </a:p>
          <a:p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33256055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Definición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es-CO" sz="3600" dirty="0" smtClean="0"/>
              <a:t>“(…) es </a:t>
            </a:r>
            <a:r>
              <a:rPr lang="es-CO" sz="3600" dirty="0"/>
              <a:t>una obligación propia de todo poder, órgano o autoridad del Estado Parte en la Convención, los cuales deben, en el marco de sus respectivas competencias y de las regulaciones procesales correspondientes, controlar que los derechos humanos de las personas sometidas a su jurisdicción sean respetados y </a:t>
            </a:r>
            <a:r>
              <a:rPr lang="es-CO" sz="3600" dirty="0" smtClean="0"/>
              <a:t>garantizados”. </a:t>
            </a:r>
            <a:endParaRPr lang="es-CO" sz="3600" dirty="0"/>
          </a:p>
        </p:txBody>
      </p:sp>
    </p:spTree>
    <p:extLst>
      <p:ext uri="{BB962C8B-B14F-4D97-AF65-F5344CB8AC3E}">
        <p14:creationId xmlns:p14="http://schemas.microsoft.com/office/powerpoint/2010/main" val="82096137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Definición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3200" dirty="0"/>
              <a:t>Todas la autoridades estatales, están en la obligación de ejercer ex </a:t>
            </a:r>
            <a:r>
              <a:rPr lang="es-ES" sz="3200" dirty="0" err="1"/>
              <a:t>officio</a:t>
            </a:r>
            <a:r>
              <a:rPr lang="es-ES" sz="3200" dirty="0"/>
              <a:t> un “control de convencionalidad” entre las normas internas y la Convención Americana, en el marco de sus respectivas competencias y de las regulaciones procesales correspondientes. </a:t>
            </a:r>
          </a:p>
          <a:p>
            <a:pPr algn="just"/>
            <a:r>
              <a:rPr lang="es-ES" sz="3200" dirty="0"/>
              <a:t>En esta tarea deben tener en cuenta el tratado y la interpretación de la Corte Interamericana.</a:t>
            </a:r>
          </a:p>
          <a:p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87938401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O" b="1" dirty="0" smtClean="0"/>
              <a:t>Tipos de obligación</a:t>
            </a:r>
            <a:endParaRPr lang="es-CO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s-ES" sz="4400" dirty="0" smtClean="0"/>
              <a:t>Sentencia dictada </a:t>
            </a:r>
            <a:r>
              <a:rPr lang="es-ES" sz="4400" dirty="0"/>
              <a:t>en un caso en el cual el Estado ha sido parte o no</a:t>
            </a:r>
            <a:r>
              <a:rPr lang="es-ES" sz="4400" dirty="0" smtClean="0"/>
              <a:t>.</a:t>
            </a:r>
          </a:p>
          <a:p>
            <a:pPr algn="just"/>
            <a:r>
              <a:rPr lang="es-ES" sz="4400" dirty="0" smtClean="0"/>
              <a:t> Si fue parte su carácter es obligatorio y debe acatarla la decisión de forma imperiosa en los términos del fallo.</a:t>
            </a:r>
          </a:p>
          <a:p>
            <a:pPr algn="just"/>
            <a:endParaRPr lang="es-CO" sz="3200" dirty="0"/>
          </a:p>
        </p:txBody>
      </p:sp>
    </p:spTree>
    <p:extLst>
      <p:ext uri="{BB962C8B-B14F-4D97-AF65-F5344CB8AC3E}">
        <p14:creationId xmlns:p14="http://schemas.microsoft.com/office/powerpoint/2010/main" val="1146382851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325" y="9927"/>
            <a:ext cx="7886700" cy="1325563"/>
          </a:xfrm>
        </p:spPr>
        <p:txBody>
          <a:bodyPr>
            <a:normAutofit/>
          </a:bodyPr>
          <a:lstStyle/>
          <a:p>
            <a:r>
              <a:rPr lang="es-CO" sz="3600" b="1" dirty="0" smtClean="0"/>
              <a:t>Tipos de obligación</a:t>
            </a:r>
            <a:endParaRPr lang="es-CO" sz="3600" b="1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4351338"/>
          </a:xfrm>
        </p:spPr>
        <p:txBody>
          <a:bodyPr>
            <a:noAutofit/>
          </a:bodyPr>
          <a:lstStyle/>
          <a:p>
            <a:pPr algn="just"/>
            <a:r>
              <a:rPr lang="es-ES" dirty="0" smtClean="0"/>
              <a:t>Si el Estado no fue parte:</a:t>
            </a:r>
          </a:p>
          <a:p>
            <a:pPr marL="0" indent="0" algn="just">
              <a:buNone/>
            </a:pPr>
            <a:r>
              <a:rPr lang="es-CO" dirty="0" smtClean="0"/>
              <a:t>(…)por </a:t>
            </a:r>
            <a:r>
              <a:rPr lang="es-CO" dirty="0"/>
              <a:t>el solo hecho de ser </a:t>
            </a:r>
            <a:r>
              <a:rPr lang="pl-PL" dirty="0"/>
              <a:t>Parte en la Convención Americana, </a:t>
            </a:r>
            <a:r>
              <a:rPr lang="pl-PL" b="1" dirty="0"/>
              <a:t>todas sus autoridades públicas y todos sus órganos, incluidas las instancias democráticas, </a:t>
            </a:r>
            <a:r>
              <a:rPr lang="pl-PL" dirty="0"/>
              <a:t>jueces y demás órganos vinculados a la administración de justicia</a:t>
            </a:r>
            <a:r>
              <a:rPr lang="es-CO" dirty="0"/>
              <a:t> en todos los niveles</a:t>
            </a:r>
            <a:r>
              <a:rPr lang="pl-PL" dirty="0"/>
              <a:t>, están obligados por el tratado, por lo cual </a:t>
            </a:r>
            <a:r>
              <a:rPr lang="pl-PL" b="1" dirty="0"/>
              <a:t>deben </a:t>
            </a:r>
            <a:r>
              <a:rPr lang="es-CO" b="1" dirty="0"/>
              <a:t>ejercer, en el marco de sus respectivas competencias </a:t>
            </a:r>
            <a:r>
              <a:rPr lang="es-CO" dirty="0"/>
              <a:t>y de las regulaciones procesales correspondientes, un control de convencionalidad </a:t>
            </a:r>
            <a:r>
              <a:rPr lang="es-CO" b="1" dirty="0"/>
              <a:t>tanto en la emisión y aplicación de normas</a:t>
            </a:r>
            <a:r>
              <a:rPr lang="es-CO" dirty="0"/>
              <a:t>, en cuanto a su validez y compatibilidad con la Convención, como en la </a:t>
            </a:r>
            <a:r>
              <a:rPr lang="es-CO" b="1" dirty="0"/>
              <a:t>determinación, juzgamiento y resolución de situaciones particulares y casos concretos, </a:t>
            </a:r>
            <a:r>
              <a:rPr lang="es-CO" dirty="0"/>
              <a:t>teniendo en cuenta el propio tratado y, según corresponda, los precedentes o lineamientos jurisprudenciales de la Corte </a:t>
            </a:r>
            <a:r>
              <a:rPr lang="es-CO" dirty="0" smtClean="0"/>
              <a:t>Interamericana.</a:t>
            </a:r>
            <a:endParaRPr lang="en-US" dirty="0"/>
          </a:p>
          <a:p>
            <a:pPr algn="just"/>
            <a:endParaRPr lang="es-ES" dirty="0" smtClean="0"/>
          </a:p>
          <a:p>
            <a:pPr algn="just"/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9723180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325" y="9927"/>
            <a:ext cx="7886700" cy="1325563"/>
          </a:xfrm>
        </p:spPr>
        <p:txBody>
          <a:bodyPr>
            <a:normAutofit/>
          </a:bodyPr>
          <a:lstStyle/>
          <a:p>
            <a:r>
              <a:rPr lang="es-CO" sz="3600" dirty="0"/>
              <a:t>Principio de </a:t>
            </a:r>
            <a:r>
              <a:rPr lang="es-CO" sz="3600" dirty="0" smtClean="0"/>
              <a:t>complementariedad</a:t>
            </a:r>
            <a:endParaRPr lang="es-CO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112568"/>
          </a:xfrm>
        </p:spPr>
        <p:txBody>
          <a:bodyPr>
            <a:noAutofit/>
          </a:bodyPr>
          <a:lstStyle/>
          <a:p>
            <a:pPr algn="just"/>
            <a:r>
              <a:rPr lang="es-CO" sz="2600" dirty="0" smtClean="0"/>
              <a:t>“la </a:t>
            </a:r>
            <a:r>
              <a:rPr lang="es-CO" sz="2600" dirty="0"/>
              <a:t>responsabilidad estatal bajo la Convención sólo puede ser exigida a nivel internacional después de que el Estado haya tenido la oportunidad de declarar la violación y reparar el daño ocasionado por sus propios </a:t>
            </a:r>
            <a:r>
              <a:rPr lang="es-CO" sz="2600" dirty="0" smtClean="0"/>
              <a:t>medios”.</a:t>
            </a:r>
          </a:p>
          <a:p>
            <a:pPr algn="just"/>
            <a:endParaRPr lang="es-CO" sz="2600" dirty="0" smtClean="0"/>
          </a:p>
          <a:p>
            <a:pPr algn="just"/>
            <a:r>
              <a:rPr lang="es-CO" sz="2600" dirty="0" smtClean="0"/>
              <a:t>“control </a:t>
            </a:r>
            <a:r>
              <a:rPr lang="es-CO" sz="2600" dirty="0"/>
              <a:t>dinámico y complementario de las obligaciones convencionales de los Estados de respetar y garantizar derechos humanos, conjuntamente entre las autoridades internas y las instancias internacionales (en forma complementaria), de modo que los criterios de decisión puedan ser conformados y adecuados entre </a:t>
            </a:r>
            <a:r>
              <a:rPr lang="es-CO" sz="2600" dirty="0" smtClean="0"/>
              <a:t>sí”.</a:t>
            </a:r>
            <a:endParaRPr lang="en-US" sz="2600" dirty="0"/>
          </a:p>
          <a:p>
            <a:pPr algn="just"/>
            <a:endParaRPr lang="en-US" sz="2600" dirty="0"/>
          </a:p>
          <a:p>
            <a:pPr algn="just"/>
            <a:endParaRPr lang="es-ES" sz="2600" dirty="0" smtClean="0"/>
          </a:p>
          <a:p>
            <a:pPr algn="just"/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17804060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325" y="9927"/>
            <a:ext cx="7886700" cy="1325563"/>
          </a:xfrm>
        </p:spPr>
        <p:txBody>
          <a:bodyPr>
            <a:normAutofit/>
          </a:bodyPr>
          <a:lstStyle/>
          <a:p>
            <a:r>
              <a:rPr lang="es-CO" sz="3600" dirty="0"/>
              <a:t>Principio de </a:t>
            </a:r>
            <a:r>
              <a:rPr lang="es-CO" sz="3600" dirty="0" smtClean="0"/>
              <a:t>complementariedad</a:t>
            </a:r>
            <a:endParaRPr lang="es-CO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112568"/>
          </a:xfrm>
        </p:spPr>
        <p:txBody>
          <a:bodyPr>
            <a:noAutofit/>
          </a:bodyPr>
          <a:lstStyle/>
          <a:p>
            <a:pPr algn="just"/>
            <a:r>
              <a:rPr lang="es-CO" sz="2600" dirty="0" smtClean="0"/>
              <a:t>“la </a:t>
            </a:r>
            <a:r>
              <a:rPr lang="es-CO" sz="2600" dirty="0"/>
              <a:t>responsabilidad estatal bajo la Convención sólo puede ser exigida a nivel internacional después de que el Estado haya tenido la oportunidad de declarar la violación y reparar el daño ocasionado por sus propios </a:t>
            </a:r>
            <a:r>
              <a:rPr lang="es-CO" sz="2600" dirty="0" smtClean="0"/>
              <a:t>medios”.</a:t>
            </a:r>
          </a:p>
          <a:p>
            <a:pPr algn="just"/>
            <a:endParaRPr lang="es-CO" sz="2600" dirty="0" smtClean="0"/>
          </a:p>
          <a:p>
            <a:pPr algn="just"/>
            <a:r>
              <a:rPr lang="es-CO" sz="2600" dirty="0" smtClean="0"/>
              <a:t>“(…) se ha generado un control </a:t>
            </a:r>
            <a:r>
              <a:rPr lang="es-CO" sz="2600" dirty="0"/>
              <a:t>dinámico y complementario de las obligaciones convencionales de los Estados de respetar y garantizar derechos humanos, conjuntamente entre las autoridades internas y las instancias internacionales (en forma complementaria), de modo que los criterios de decisión puedan ser conformados y adecuados entre </a:t>
            </a:r>
            <a:r>
              <a:rPr lang="es-CO" sz="2600" dirty="0" smtClean="0"/>
              <a:t>sí”.</a:t>
            </a:r>
            <a:endParaRPr lang="en-US" sz="2600" dirty="0"/>
          </a:p>
          <a:p>
            <a:pPr algn="just"/>
            <a:endParaRPr lang="en-US" sz="2600" dirty="0"/>
          </a:p>
          <a:p>
            <a:pPr algn="just"/>
            <a:endParaRPr lang="es-ES" sz="2600" dirty="0" smtClean="0"/>
          </a:p>
          <a:p>
            <a:pPr algn="just"/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223799204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325" y="9927"/>
            <a:ext cx="7886700" cy="1325563"/>
          </a:xfrm>
        </p:spPr>
        <p:txBody>
          <a:bodyPr>
            <a:normAutofit/>
          </a:bodyPr>
          <a:lstStyle/>
          <a:p>
            <a:r>
              <a:rPr lang="es-CO" sz="3600" dirty="0"/>
              <a:t>Principio de </a:t>
            </a:r>
            <a:r>
              <a:rPr lang="es-CO" sz="3600" dirty="0" smtClean="0"/>
              <a:t>complementariedad</a:t>
            </a:r>
            <a:endParaRPr lang="es-CO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112568"/>
          </a:xfrm>
        </p:spPr>
        <p:txBody>
          <a:bodyPr>
            <a:noAutofit/>
          </a:bodyPr>
          <a:lstStyle/>
          <a:p>
            <a:pPr algn="just"/>
            <a:r>
              <a:rPr lang="es-CO" sz="2800" dirty="0" smtClean="0"/>
              <a:t>“Varios </a:t>
            </a:r>
            <a:r>
              <a:rPr lang="es-CO" sz="2800" dirty="0"/>
              <a:t>tribunales nacionales de la más alta jerarquía han entendido que la jurisprudencia internacional es fuente de derecho, si bien con distintos alcances, y han utilizado los </a:t>
            </a:r>
            <a:r>
              <a:rPr lang="es-CO" sz="2800" i="1" dirty="0" err="1"/>
              <a:t>obiter</a:t>
            </a:r>
            <a:r>
              <a:rPr lang="es-CO" sz="2800" i="1" dirty="0"/>
              <a:t> dicta </a:t>
            </a:r>
            <a:r>
              <a:rPr lang="es-CO" sz="2800" dirty="0"/>
              <a:t>y/o las </a:t>
            </a:r>
            <a:r>
              <a:rPr lang="es-CO" sz="2800" i="1" dirty="0"/>
              <a:t>ratio </a:t>
            </a:r>
            <a:r>
              <a:rPr lang="es-CO" sz="2800" i="1" dirty="0" err="1"/>
              <a:t>decidendi</a:t>
            </a:r>
            <a:r>
              <a:rPr lang="es-CO" sz="2800" i="1" dirty="0"/>
              <a:t> </a:t>
            </a:r>
            <a:r>
              <a:rPr lang="es-CO" sz="2800" dirty="0"/>
              <a:t>de dicha jurisprudencia para fundamentar o guiar sus decisiones e </a:t>
            </a:r>
            <a:r>
              <a:rPr lang="es-CO" sz="2800" dirty="0" smtClean="0"/>
              <a:t>interpretaciones”.</a:t>
            </a:r>
            <a:endParaRPr lang="en-US" sz="2800" dirty="0"/>
          </a:p>
          <a:p>
            <a:pPr algn="just"/>
            <a:endParaRPr lang="en-US" sz="2600" dirty="0"/>
          </a:p>
          <a:p>
            <a:pPr algn="just"/>
            <a:endParaRPr lang="es-ES" sz="2600" dirty="0" smtClean="0"/>
          </a:p>
          <a:p>
            <a:pPr algn="just"/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21624378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34325" y="9927"/>
            <a:ext cx="7886700" cy="1325563"/>
          </a:xfrm>
        </p:spPr>
        <p:txBody>
          <a:bodyPr>
            <a:normAutofit/>
          </a:bodyPr>
          <a:lstStyle/>
          <a:p>
            <a:r>
              <a:rPr lang="es-CO" sz="3600" dirty="0" smtClean="0"/>
              <a:t>Conclusiones</a:t>
            </a:r>
            <a:endParaRPr lang="es-CO" sz="3600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9552" y="1196752"/>
            <a:ext cx="7992888" cy="5112568"/>
          </a:xfrm>
        </p:spPr>
        <p:txBody>
          <a:bodyPr>
            <a:noAutofit/>
          </a:bodyPr>
          <a:lstStyle/>
          <a:p>
            <a:pPr algn="just"/>
            <a:r>
              <a:rPr lang="en-US" sz="2600" dirty="0" err="1" smtClean="0"/>
              <a:t>Sentencias</a:t>
            </a:r>
            <a:r>
              <a:rPr lang="en-US" sz="2600" dirty="0" smtClean="0"/>
              <a:t> </a:t>
            </a:r>
            <a:r>
              <a:rPr lang="en-US" sz="2600" dirty="0"/>
              <a:t>Corte IDH </a:t>
            </a:r>
            <a:r>
              <a:rPr lang="en-US" sz="2600" dirty="0" err="1"/>
              <a:t>vinculan</a:t>
            </a:r>
            <a:r>
              <a:rPr lang="en-US" sz="2600" dirty="0"/>
              <a:t> de </a:t>
            </a:r>
            <a:r>
              <a:rPr lang="en-US" sz="2600" dirty="0" err="1"/>
              <a:t>manera</a:t>
            </a:r>
            <a:r>
              <a:rPr lang="en-US" sz="2600" dirty="0"/>
              <a:t> </a:t>
            </a:r>
            <a:r>
              <a:rPr lang="en-US" sz="2600" dirty="0" err="1"/>
              <a:t>directa</a:t>
            </a:r>
            <a:r>
              <a:rPr lang="en-US" sz="2600" dirty="0"/>
              <a:t> </a:t>
            </a:r>
            <a:r>
              <a:rPr lang="en-US" sz="2600" dirty="0" smtClean="0"/>
              <a:t>al </a:t>
            </a:r>
            <a:r>
              <a:rPr lang="en-US" sz="2600" dirty="0" err="1"/>
              <a:t>país</a:t>
            </a:r>
            <a:r>
              <a:rPr lang="en-US" sz="2600" dirty="0"/>
              <a:t> </a:t>
            </a:r>
            <a:r>
              <a:rPr lang="en-US" sz="2600" dirty="0" err="1"/>
              <a:t>condenado</a:t>
            </a:r>
            <a:r>
              <a:rPr lang="en-US" sz="2600" dirty="0"/>
              <a:t> (</a:t>
            </a:r>
            <a:r>
              <a:rPr lang="en-US" sz="2600" dirty="0" err="1"/>
              <a:t>artículos</a:t>
            </a:r>
            <a:r>
              <a:rPr lang="en-US" sz="2600" dirty="0"/>
              <a:t> 62 y 68CADH), e </a:t>
            </a:r>
            <a:r>
              <a:rPr lang="en-US" sz="2600" dirty="0" err="1"/>
              <a:t>indirecta</a:t>
            </a:r>
            <a:r>
              <a:rPr lang="en-US" sz="2600" dirty="0"/>
              <a:t> a </a:t>
            </a:r>
            <a:r>
              <a:rPr lang="en-US" sz="2600" dirty="0" err="1"/>
              <a:t>todos</a:t>
            </a:r>
            <a:r>
              <a:rPr lang="en-US" sz="2600" dirty="0"/>
              <a:t> los </a:t>
            </a:r>
            <a:r>
              <a:rPr lang="en-US" sz="2600" dirty="0" err="1"/>
              <a:t>Estados</a:t>
            </a:r>
            <a:r>
              <a:rPr lang="en-US" sz="2600" dirty="0"/>
              <a:t> </a:t>
            </a:r>
            <a:r>
              <a:rPr lang="en-US" sz="2600" dirty="0" err="1"/>
              <a:t>signatarios</a:t>
            </a:r>
            <a:r>
              <a:rPr lang="en-US" sz="2600" dirty="0"/>
              <a:t> de la CADH, en lo </a:t>
            </a:r>
            <a:r>
              <a:rPr lang="en-US" sz="2600" dirty="0" err="1"/>
              <a:t>que</a:t>
            </a:r>
            <a:r>
              <a:rPr lang="en-US" sz="2600" dirty="0"/>
              <a:t> </a:t>
            </a:r>
            <a:r>
              <a:rPr lang="en-US" sz="2600" dirty="0" err="1"/>
              <a:t>respecta</a:t>
            </a:r>
            <a:r>
              <a:rPr lang="en-US" sz="2600" dirty="0"/>
              <a:t> a la </a:t>
            </a:r>
            <a:r>
              <a:rPr lang="en-US" sz="2600" dirty="0" err="1"/>
              <a:t>interpretación</a:t>
            </a:r>
            <a:r>
              <a:rPr lang="en-US" sz="2600" dirty="0"/>
              <a:t> </a:t>
            </a:r>
            <a:r>
              <a:rPr lang="en-US" sz="2600" dirty="0" err="1"/>
              <a:t>que</a:t>
            </a:r>
            <a:r>
              <a:rPr lang="en-US" sz="2600" dirty="0"/>
              <a:t> </a:t>
            </a:r>
            <a:r>
              <a:rPr lang="en-US" sz="2600" dirty="0" err="1"/>
              <a:t>ese</a:t>
            </a:r>
            <a:r>
              <a:rPr lang="en-US" sz="2600" dirty="0"/>
              <a:t> </a:t>
            </a:r>
            <a:r>
              <a:rPr lang="en-US" sz="2600" dirty="0" err="1"/>
              <a:t>órgano</a:t>
            </a:r>
            <a:r>
              <a:rPr lang="en-US" sz="2600" dirty="0"/>
              <a:t> </a:t>
            </a:r>
            <a:r>
              <a:rPr lang="en-US" sz="2600" dirty="0" err="1"/>
              <a:t>efectúa</a:t>
            </a:r>
            <a:r>
              <a:rPr lang="en-US" sz="2600" dirty="0"/>
              <a:t> de </a:t>
            </a:r>
            <a:r>
              <a:rPr lang="en-US" sz="2600" dirty="0" err="1"/>
              <a:t>las</a:t>
            </a:r>
            <a:r>
              <a:rPr lang="en-US" sz="2600" dirty="0"/>
              <a:t> </a:t>
            </a:r>
            <a:r>
              <a:rPr lang="en-US" sz="2600" dirty="0" err="1"/>
              <a:t>normas</a:t>
            </a:r>
            <a:r>
              <a:rPr lang="en-US" sz="2600" dirty="0"/>
              <a:t> </a:t>
            </a:r>
            <a:r>
              <a:rPr lang="en-US" sz="2600" dirty="0" err="1"/>
              <a:t>convencionales</a:t>
            </a:r>
            <a:r>
              <a:rPr lang="en-US" sz="2600" dirty="0"/>
              <a:t>.</a:t>
            </a:r>
          </a:p>
          <a:p>
            <a:pPr algn="just"/>
            <a:r>
              <a:rPr lang="en-US" sz="2600" dirty="0"/>
              <a:t>Las </a:t>
            </a:r>
            <a:r>
              <a:rPr lang="en-US" sz="2600" dirty="0" err="1"/>
              <a:t>autoridades</a:t>
            </a:r>
            <a:r>
              <a:rPr lang="en-US" sz="2600" dirty="0"/>
              <a:t> </a:t>
            </a:r>
            <a:r>
              <a:rPr lang="en-US" sz="2600" dirty="0" err="1"/>
              <a:t>estatales</a:t>
            </a:r>
            <a:r>
              <a:rPr lang="en-US" sz="2600" dirty="0"/>
              <a:t> </a:t>
            </a:r>
            <a:r>
              <a:rPr lang="en-US" sz="2600" dirty="0" err="1"/>
              <a:t>están</a:t>
            </a:r>
            <a:r>
              <a:rPr lang="en-US" sz="2600" dirty="0"/>
              <a:t> </a:t>
            </a:r>
            <a:r>
              <a:rPr lang="en-US" sz="2600" dirty="0" err="1"/>
              <a:t>obligadas</a:t>
            </a:r>
            <a:r>
              <a:rPr lang="en-US" sz="2600" dirty="0"/>
              <a:t> a </a:t>
            </a:r>
            <a:r>
              <a:rPr lang="en-US" sz="2600" dirty="0" err="1"/>
              <a:t>aplicar</a:t>
            </a:r>
            <a:r>
              <a:rPr lang="en-US" sz="2600" dirty="0"/>
              <a:t> el </a:t>
            </a:r>
            <a:r>
              <a:rPr lang="en-US" sz="2600" dirty="0" err="1"/>
              <a:t>texto</a:t>
            </a:r>
            <a:r>
              <a:rPr lang="en-US" sz="2600" dirty="0"/>
              <a:t> de </a:t>
            </a:r>
            <a:r>
              <a:rPr lang="en-US" sz="2600" dirty="0" err="1"/>
              <a:t>las</a:t>
            </a:r>
            <a:r>
              <a:rPr lang="en-US" sz="2600" dirty="0"/>
              <a:t> </a:t>
            </a:r>
            <a:r>
              <a:rPr lang="en-US" sz="2600" dirty="0" err="1"/>
              <a:t>convenciones</a:t>
            </a:r>
            <a:r>
              <a:rPr lang="en-US" sz="2600" dirty="0"/>
              <a:t> y </a:t>
            </a:r>
            <a:r>
              <a:rPr lang="en-US" sz="2600" dirty="0" err="1"/>
              <a:t>su</a:t>
            </a:r>
            <a:r>
              <a:rPr lang="en-US" sz="2600" dirty="0"/>
              <a:t> </a:t>
            </a:r>
            <a:r>
              <a:rPr lang="en-US" sz="2600" dirty="0" err="1"/>
              <a:t>interpretación</a:t>
            </a:r>
            <a:r>
              <a:rPr lang="en-US" sz="2600" dirty="0"/>
              <a:t> </a:t>
            </a:r>
            <a:r>
              <a:rPr lang="en-US" sz="2600" dirty="0" err="1"/>
              <a:t>auténtica</a:t>
            </a:r>
            <a:r>
              <a:rPr lang="en-US" sz="2600" dirty="0"/>
              <a:t> (</a:t>
            </a:r>
            <a:r>
              <a:rPr lang="en-US" sz="2600" dirty="0" err="1"/>
              <a:t>artículo</a:t>
            </a:r>
            <a:r>
              <a:rPr lang="en-US" sz="2600" dirty="0"/>
              <a:t> 62.1 CADH) en el </a:t>
            </a:r>
            <a:r>
              <a:rPr lang="en-US" sz="2600" dirty="0" err="1"/>
              <a:t>marco</a:t>
            </a:r>
            <a:r>
              <a:rPr lang="en-US" sz="2600" dirty="0"/>
              <a:t> de </a:t>
            </a:r>
            <a:r>
              <a:rPr lang="en-US" sz="2600" dirty="0" err="1"/>
              <a:t>sus</a:t>
            </a:r>
            <a:r>
              <a:rPr lang="en-US" sz="2600" dirty="0"/>
              <a:t> </a:t>
            </a:r>
            <a:r>
              <a:rPr lang="en-US" sz="2600" dirty="0" err="1"/>
              <a:t>respectivas</a:t>
            </a:r>
            <a:r>
              <a:rPr lang="en-US" sz="2600" dirty="0"/>
              <a:t> </a:t>
            </a:r>
            <a:r>
              <a:rPr lang="en-US" sz="2600" dirty="0" err="1"/>
              <a:t>competencias</a:t>
            </a:r>
            <a:r>
              <a:rPr lang="en-US" sz="2600" dirty="0"/>
              <a:t> y de </a:t>
            </a:r>
            <a:r>
              <a:rPr lang="en-US" sz="2600" dirty="0" err="1"/>
              <a:t>las</a:t>
            </a:r>
            <a:r>
              <a:rPr lang="en-US" sz="2600" dirty="0"/>
              <a:t> </a:t>
            </a:r>
            <a:r>
              <a:rPr lang="en-US" sz="2600" dirty="0" err="1"/>
              <a:t>regulaciones</a:t>
            </a:r>
            <a:r>
              <a:rPr lang="en-US" sz="2600" dirty="0"/>
              <a:t> </a:t>
            </a:r>
            <a:r>
              <a:rPr lang="en-US" sz="2600" dirty="0" err="1"/>
              <a:t>procesales</a:t>
            </a:r>
            <a:r>
              <a:rPr lang="en-US" sz="2600" dirty="0"/>
              <a:t> </a:t>
            </a:r>
            <a:r>
              <a:rPr lang="en-US" sz="2600" dirty="0" err="1"/>
              <a:t>correspondientes</a:t>
            </a:r>
            <a:r>
              <a:rPr lang="en-US" sz="2600" dirty="0"/>
              <a:t>.</a:t>
            </a:r>
          </a:p>
          <a:p>
            <a:pPr algn="just"/>
            <a:r>
              <a:rPr lang="en-US" sz="2600" dirty="0"/>
              <a:t>La labor de </a:t>
            </a:r>
            <a:r>
              <a:rPr lang="en-US" sz="2600" dirty="0" err="1"/>
              <a:t>ejercer</a:t>
            </a:r>
            <a:r>
              <a:rPr lang="en-US" sz="2600" dirty="0"/>
              <a:t> el control de </a:t>
            </a:r>
            <a:r>
              <a:rPr lang="en-US" sz="2600" dirty="0" err="1"/>
              <a:t>convencionalidad</a:t>
            </a:r>
            <a:r>
              <a:rPr lang="en-US" sz="2600" dirty="0"/>
              <a:t> </a:t>
            </a:r>
            <a:r>
              <a:rPr lang="en-US" sz="2600" dirty="0" err="1"/>
              <a:t>corresponde</a:t>
            </a:r>
            <a:r>
              <a:rPr lang="en-US" sz="2600" dirty="0"/>
              <a:t> en primer </a:t>
            </a:r>
            <a:r>
              <a:rPr lang="en-US" sz="2600" dirty="0" err="1"/>
              <a:t>lugar</a:t>
            </a:r>
            <a:r>
              <a:rPr lang="en-US" sz="2600" dirty="0"/>
              <a:t> a </a:t>
            </a:r>
            <a:r>
              <a:rPr lang="en-US" sz="2600" dirty="0" err="1"/>
              <a:t>las</a:t>
            </a:r>
            <a:r>
              <a:rPr lang="en-US" sz="2600" dirty="0"/>
              <a:t> </a:t>
            </a:r>
            <a:r>
              <a:rPr lang="en-US" sz="2600" dirty="0" err="1"/>
              <a:t>autoridades</a:t>
            </a:r>
            <a:r>
              <a:rPr lang="en-US" sz="2600" dirty="0"/>
              <a:t> </a:t>
            </a:r>
            <a:r>
              <a:rPr lang="en-US" sz="2600" dirty="0" err="1"/>
              <a:t>nacionales</a:t>
            </a:r>
            <a:r>
              <a:rPr lang="en-US" sz="2600" dirty="0"/>
              <a:t> y de forma </a:t>
            </a:r>
            <a:r>
              <a:rPr lang="en-US" sz="2600" dirty="0" err="1"/>
              <a:t>complementaria</a:t>
            </a:r>
            <a:r>
              <a:rPr lang="en-US" sz="2600" dirty="0"/>
              <a:t> a los </a:t>
            </a:r>
            <a:r>
              <a:rPr lang="en-US" sz="2600" dirty="0" err="1"/>
              <a:t>órganos</a:t>
            </a:r>
            <a:r>
              <a:rPr lang="en-US" sz="2600" dirty="0"/>
              <a:t> de control de los </a:t>
            </a:r>
            <a:r>
              <a:rPr lang="en-US" sz="2600" dirty="0" err="1"/>
              <a:t>tratados</a:t>
            </a:r>
            <a:r>
              <a:rPr lang="en-US" sz="2600" dirty="0"/>
              <a:t> (CIDH y Corte IDH).</a:t>
            </a:r>
          </a:p>
          <a:p>
            <a:pPr algn="just"/>
            <a:endParaRPr lang="es-ES" sz="2600" dirty="0" smtClean="0"/>
          </a:p>
          <a:p>
            <a:pPr algn="just"/>
            <a:endParaRPr lang="es-CO" sz="2600" dirty="0"/>
          </a:p>
        </p:txBody>
      </p:sp>
    </p:spTree>
    <p:extLst>
      <p:ext uri="{BB962C8B-B14F-4D97-AF65-F5344CB8AC3E}">
        <p14:creationId xmlns:p14="http://schemas.microsoft.com/office/powerpoint/2010/main" val="521514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008063"/>
          </a:xfrm>
        </p:spPr>
        <p:txBody>
          <a:bodyPr>
            <a:normAutofit/>
          </a:bodyPr>
          <a:lstStyle/>
          <a:p>
            <a:pPr algn="ctr"/>
            <a:r>
              <a:rPr lang="es-MX" sz="4000" b="1" dirty="0">
                <a:solidFill>
                  <a:schemeClr val="accent1">
                    <a:lumMod val="60000"/>
                    <a:lumOff val="40000"/>
                  </a:schemeClr>
                </a:solidFill>
                <a:latin typeface="Garamond" panose="02020404030301010803" pitchFamily="18" charset="0"/>
              </a:rPr>
              <a:t>Bloque de Constitucionalidad</a:t>
            </a:r>
            <a:endParaRPr lang="es-ES" sz="4000" b="1" dirty="0">
              <a:solidFill>
                <a:schemeClr val="accent1">
                  <a:lumMod val="60000"/>
                  <a:lumOff val="4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556716" y="1361364"/>
            <a:ext cx="8027394" cy="4299884"/>
          </a:xfrm>
        </p:spPr>
        <p:txBody>
          <a:bodyPr>
            <a:normAutofit fontScale="92500"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s-ES_tradnl" sz="5000" dirty="0">
                <a:solidFill>
                  <a:schemeClr val="tx1"/>
                </a:solidFill>
                <a:latin typeface="Garamond" panose="02020404030301010803" pitchFamily="18" charset="0"/>
              </a:rPr>
              <a:t>Hace referencia a la existencia de normas constitucionales que no aparecen directamente en el texto constitucional. </a:t>
            </a:r>
            <a:endParaRPr lang="es-ES_tradnl" sz="5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endParaRPr lang="es-ES_tradnl" sz="50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s-ES_tradnl" sz="5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Constitución escrita.</a:t>
            </a:r>
            <a:endParaRPr lang="es-ES" sz="50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00405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008063"/>
          </a:xfrm>
        </p:spPr>
        <p:txBody>
          <a:bodyPr/>
          <a:lstStyle/>
          <a:p>
            <a:r>
              <a:rPr lang="es-MX" sz="2800" b="1" dirty="0">
                <a:latin typeface="Garamond" panose="02020404030301010803" pitchFamily="18" charset="0"/>
              </a:rPr>
              <a:t>Bloque de Constitucionalidad</a:t>
            </a:r>
            <a:endParaRPr lang="es-ES" sz="2800" b="1" dirty="0">
              <a:latin typeface="Garamond" panose="02020404030301010803" pitchFamily="18" charset="0"/>
            </a:endParaRP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5288" y="1219200"/>
            <a:ext cx="8353425" cy="5445125"/>
          </a:xfrm>
        </p:spPr>
        <p:txBody>
          <a:bodyPr>
            <a:normAutofit fontScale="92500" lnSpcReduction="10000"/>
          </a:bodyPr>
          <a:lstStyle/>
          <a:p>
            <a:pPr algn="just"/>
            <a:r>
              <a:rPr lang="es-CO" sz="4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Supremacía </a:t>
            </a:r>
            <a:r>
              <a:rPr lang="es-CO" sz="4800" dirty="0">
                <a:solidFill>
                  <a:schemeClr val="tx1"/>
                </a:solidFill>
                <a:latin typeface="Garamond" panose="02020404030301010803" pitchFamily="18" charset="0"/>
              </a:rPr>
              <a:t>de la </a:t>
            </a:r>
            <a:r>
              <a:rPr lang="es-CO" sz="4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Constitución </a:t>
            </a:r>
            <a:r>
              <a:rPr lang="es-CO" sz="4800" dirty="0">
                <a:solidFill>
                  <a:schemeClr val="tx1"/>
                </a:solidFill>
                <a:latin typeface="Garamond" panose="02020404030301010803" pitchFamily="18" charset="0"/>
              </a:rPr>
              <a:t>(fuente suprema del ordenamiento): </a:t>
            </a:r>
            <a:endParaRPr lang="es-CO" sz="4800" dirty="0" smtClean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/>
            <a:endParaRPr lang="es-CO" sz="48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/>
            <a:r>
              <a:rPr lang="es-CO" sz="4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por </a:t>
            </a:r>
            <a:r>
              <a:rPr lang="es-CO" sz="4800" dirty="0">
                <a:solidFill>
                  <a:schemeClr val="tx1"/>
                </a:solidFill>
                <a:latin typeface="Garamond" panose="02020404030301010803" pitchFamily="18" charset="0"/>
              </a:rPr>
              <a:t>mandato de la propia </a:t>
            </a:r>
            <a:r>
              <a:rPr lang="es-CO" sz="48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Constitución  </a:t>
            </a:r>
            <a:r>
              <a:rPr lang="es-CO" sz="4800" dirty="0">
                <a:solidFill>
                  <a:schemeClr val="tx1"/>
                </a:solidFill>
                <a:latin typeface="Garamond" panose="02020404030301010803" pitchFamily="18" charset="0"/>
              </a:rPr>
              <a:t>normas que no hacen parte de su articulado comparten empero su misma fuerza normativa, puesto que la propia Carta, así lo ordena.</a:t>
            </a:r>
          </a:p>
        </p:txBody>
      </p:sp>
    </p:spTree>
    <p:extLst>
      <p:ext uri="{BB962C8B-B14F-4D97-AF65-F5344CB8AC3E}">
        <p14:creationId xmlns:p14="http://schemas.microsoft.com/office/powerpoint/2010/main" val="27458670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685800" y="152400"/>
            <a:ext cx="7772400" cy="1008063"/>
          </a:xfrm>
        </p:spPr>
        <p:txBody>
          <a:bodyPr>
            <a:normAutofit/>
          </a:bodyPr>
          <a:lstStyle/>
          <a:p>
            <a:r>
              <a:rPr lang="es-MX" sz="44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Garamond" panose="02020404030301010803" pitchFamily="18" charset="0"/>
              </a:rPr>
              <a:t>Bloque de Constitucionalidad</a:t>
            </a:r>
            <a:endParaRPr lang="es-ES" sz="4400" b="1" dirty="0">
              <a:solidFill>
                <a:schemeClr val="accent1">
                  <a:lumMod val="40000"/>
                  <a:lumOff val="60000"/>
                </a:schemeClr>
              </a:solidFill>
              <a:latin typeface="Garamond" panose="02020404030301010803" pitchFamily="18" charset="0"/>
            </a:endParaRPr>
          </a:p>
        </p:txBody>
      </p:sp>
      <p:sp>
        <p:nvSpPr>
          <p:cNvPr id="47107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395288" y="914400"/>
            <a:ext cx="8353425" cy="5445125"/>
          </a:xfrm>
        </p:spPr>
        <p:txBody>
          <a:bodyPr/>
          <a:lstStyle/>
          <a:p>
            <a:pPr algn="just"/>
            <a:r>
              <a:rPr lang="es-CO" sz="40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Las </a:t>
            </a:r>
            <a:r>
              <a:rPr lang="es-CO" sz="4000" dirty="0">
                <a:solidFill>
                  <a:schemeClr val="tx1"/>
                </a:solidFill>
                <a:latin typeface="Garamond" panose="02020404030301010803" pitchFamily="18" charset="0"/>
              </a:rPr>
              <a:t>normas materialmente constitucionales - esto es, con fuerza constitucional- son más numerosas que aquellas que son formalmente constitucionales -esto es, aquellas que son expresamente mencionadas por el articulado constitucional.</a:t>
            </a:r>
          </a:p>
          <a:p>
            <a:pPr algn="just"/>
            <a:endParaRPr lang="es-ES" sz="4000" dirty="0"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18656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008063"/>
          </a:xfrm>
        </p:spPr>
        <p:txBody>
          <a:bodyPr>
            <a:noAutofit/>
          </a:bodyPr>
          <a:lstStyle/>
          <a:p>
            <a:r>
              <a:rPr lang="es-MX" sz="4000" b="1" dirty="0">
                <a:solidFill>
                  <a:schemeClr val="tx2"/>
                </a:solidFill>
                <a:latin typeface="Garamond" panose="02020404030301010803" pitchFamily="18" charset="0"/>
              </a:rPr>
              <a:t>Bloque de Constitucionalidad</a:t>
            </a:r>
            <a:br>
              <a:rPr lang="es-MX" sz="40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s-MX" sz="4000" b="1" dirty="0">
                <a:solidFill>
                  <a:schemeClr val="tx2"/>
                </a:solidFill>
                <a:latin typeface="Garamond" panose="02020404030301010803" pitchFamily="18" charset="0"/>
              </a:rPr>
              <a:t>Ventajas</a:t>
            </a:r>
            <a:endParaRPr lang="es-ES" sz="40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467544" y="1484784"/>
            <a:ext cx="8353425" cy="4104456"/>
          </a:xfrm>
        </p:spPr>
        <p:txBody>
          <a:bodyPr>
            <a:normAutofit fontScale="92500"/>
          </a:bodyPr>
          <a:lstStyle/>
          <a:p>
            <a:pPr algn="just">
              <a:buFontTx/>
              <a:buChar char="•"/>
            </a:pPr>
            <a:r>
              <a:rPr lang="es-CO" sz="4400" dirty="0">
                <a:solidFill>
                  <a:schemeClr val="tx1"/>
                </a:solidFill>
                <a:latin typeface="Garamond" panose="02020404030301010803" pitchFamily="18" charset="0"/>
              </a:rPr>
              <a:t>Constitución </a:t>
            </a:r>
            <a:r>
              <a:rPr lang="es-CO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Dinámica.</a:t>
            </a:r>
          </a:p>
          <a:p>
            <a:pPr algn="just">
              <a:buFontTx/>
              <a:buChar char="•"/>
            </a:pPr>
            <a:endParaRPr lang="es-CO" sz="4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>
              <a:buFontTx/>
              <a:buChar char="•"/>
            </a:pPr>
            <a:r>
              <a:rPr lang="es-CO" sz="4400" dirty="0">
                <a:solidFill>
                  <a:schemeClr val="tx1"/>
                </a:solidFill>
                <a:latin typeface="Garamond" panose="02020404030301010803" pitchFamily="18" charset="0"/>
              </a:rPr>
              <a:t>Adaptable a los cambios </a:t>
            </a:r>
            <a:r>
              <a:rPr lang="es-CO" sz="4400" dirty="0" smtClean="0">
                <a:solidFill>
                  <a:schemeClr val="tx1"/>
                </a:solidFill>
                <a:latin typeface="Garamond" panose="02020404030301010803" pitchFamily="18" charset="0"/>
              </a:rPr>
              <a:t>históricos.</a:t>
            </a:r>
          </a:p>
          <a:p>
            <a:pPr algn="just">
              <a:buFontTx/>
              <a:buChar char="•"/>
            </a:pPr>
            <a:endParaRPr lang="es-CO" sz="4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>
              <a:buFontTx/>
              <a:buChar char="•"/>
            </a:pPr>
            <a:r>
              <a:rPr lang="es-CO" sz="4400" dirty="0">
                <a:solidFill>
                  <a:schemeClr val="tx1"/>
                </a:solidFill>
                <a:latin typeface="Garamond" panose="02020404030301010803" pitchFamily="18" charset="0"/>
              </a:rPr>
              <a:t>“Documentos vivientes”, construcción histórica de la Constitución.</a:t>
            </a:r>
            <a:endParaRPr lang="es-ES" sz="4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9307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4213" y="333375"/>
            <a:ext cx="7772400" cy="1008063"/>
          </a:xfrm>
        </p:spPr>
        <p:txBody>
          <a:bodyPr>
            <a:noAutofit/>
          </a:bodyPr>
          <a:lstStyle/>
          <a:p>
            <a:r>
              <a:rPr lang="es-MX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Bloque de Constitucionalidad</a:t>
            </a:r>
            <a:br>
              <a:rPr lang="es-MX" sz="3600" b="1" dirty="0">
                <a:solidFill>
                  <a:schemeClr val="tx2"/>
                </a:solidFill>
                <a:latin typeface="Garamond" panose="02020404030301010803" pitchFamily="18" charset="0"/>
              </a:rPr>
            </a:br>
            <a:r>
              <a:rPr lang="es-MX" sz="3600" b="1" dirty="0">
                <a:solidFill>
                  <a:schemeClr val="tx2"/>
                </a:solidFill>
                <a:latin typeface="Garamond" panose="02020404030301010803" pitchFamily="18" charset="0"/>
              </a:rPr>
              <a:t>Riesgos</a:t>
            </a:r>
            <a:endParaRPr lang="es-ES" sz="3600" b="1" dirty="0">
              <a:solidFill>
                <a:schemeClr val="tx2"/>
              </a:solidFill>
              <a:latin typeface="Garamond" panose="02020404030301010803" pitchFamily="18" charset="0"/>
            </a:endParaRPr>
          </a:p>
        </p:txBody>
      </p:sp>
      <p:sp>
        <p:nvSpPr>
          <p:cNvPr id="6246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93700" y="1484784"/>
            <a:ext cx="8353425" cy="4077072"/>
          </a:xfrm>
        </p:spPr>
        <p:txBody>
          <a:bodyPr/>
          <a:lstStyle/>
          <a:p>
            <a:pPr algn="just">
              <a:buFontTx/>
              <a:buChar char="•"/>
            </a:pPr>
            <a:r>
              <a:rPr lang="es-CO" sz="4400" dirty="0">
                <a:solidFill>
                  <a:schemeClr val="tx1"/>
                </a:solidFill>
                <a:latin typeface="Garamond" panose="02020404030301010803" pitchFamily="18" charset="0"/>
              </a:rPr>
              <a:t>Seguridad Jurídica: afectación del principio democrático (¿Soberanía?)</a:t>
            </a:r>
          </a:p>
          <a:p>
            <a:pPr algn="just"/>
            <a:endParaRPr lang="es-CO" sz="4400" dirty="0">
              <a:solidFill>
                <a:schemeClr val="tx1"/>
              </a:solidFill>
              <a:latin typeface="Garamond" panose="02020404030301010803" pitchFamily="18" charset="0"/>
            </a:endParaRPr>
          </a:p>
          <a:p>
            <a:pPr algn="just">
              <a:buFontTx/>
              <a:buChar char="•"/>
            </a:pPr>
            <a:r>
              <a:rPr lang="es-CO" sz="4400" dirty="0">
                <a:solidFill>
                  <a:schemeClr val="tx1"/>
                </a:solidFill>
                <a:latin typeface="Garamond" panose="02020404030301010803" pitchFamily="18" charset="0"/>
              </a:rPr>
              <a:t>Arbitrariedad judicial: Falta de claridad en las normas constitucionales aplicables.</a:t>
            </a:r>
            <a:endParaRPr lang="es-ES" sz="4400" dirty="0">
              <a:solidFill>
                <a:schemeClr val="tx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81203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66800" y="304800"/>
            <a:ext cx="7543800" cy="1036638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s-CR" sz="36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Derecho de la Constitución</a:t>
            </a:r>
            <a:endParaRPr lang="es-CR" sz="3600" b="1" dirty="0">
              <a:solidFill>
                <a:schemeClr val="accent1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1484784"/>
            <a:ext cx="8569325" cy="4752975"/>
          </a:xfrm>
        </p:spPr>
        <p:txBody>
          <a:bodyPr>
            <a:normAutofit fontScale="92500"/>
          </a:bodyPr>
          <a:lstStyle/>
          <a:p>
            <a:pPr algn="just">
              <a:defRPr/>
            </a:pPr>
            <a:r>
              <a:rPr lang="es-CR" sz="3600" dirty="0" smtClean="0">
                <a:effectLst/>
              </a:rPr>
              <a:t>La supremacía del Derecho de la Constitución supone afirmar la eficacia directa en inmediata de éste, sin necesidad de actos intermedios de desarrollo legislativo (</a:t>
            </a:r>
            <a:r>
              <a:rPr lang="es-CR" sz="3600" i="1" dirty="0" err="1" smtClean="0">
                <a:effectLst/>
              </a:rPr>
              <a:t>interpositio</a:t>
            </a:r>
            <a:r>
              <a:rPr lang="es-CR" sz="3600" i="1" dirty="0" smtClean="0">
                <a:effectLst/>
              </a:rPr>
              <a:t> </a:t>
            </a:r>
            <a:r>
              <a:rPr lang="es-CR" sz="3600" i="1" dirty="0" err="1" smtClean="0">
                <a:effectLst/>
              </a:rPr>
              <a:t>legislatoris</a:t>
            </a:r>
            <a:r>
              <a:rPr lang="es-CR" sz="3600" dirty="0" smtClean="0">
                <a:effectLst/>
              </a:rPr>
              <a:t>)</a:t>
            </a:r>
          </a:p>
          <a:p>
            <a:pPr algn="just">
              <a:defRPr/>
            </a:pPr>
            <a:endParaRPr lang="es-CR" sz="3600" dirty="0" smtClean="0">
              <a:effectLst/>
            </a:endParaRPr>
          </a:p>
          <a:p>
            <a:pPr algn="just">
              <a:defRPr/>
            </a:pPr>
            <a:r>
              <a:rPr lang="es-CR" sz="3600" dirty="0" smtClean="0">
                <a:effectLst/>
              </a:rPr>
              <a:t>La Constitución no es una norma meramente programática sino de observancia y </a:t>
            </a:r>
            <a:r>
              <a:rPr lang="es-CR" sz="3600" b="1" dirty="0" smtClean="0">
                <a:effectLst/>
              </a:rPr>
              <a:t>aplicación directa e inmediata </a:t>
            </a:r>
            <a:r>
              <a:rPr lang="es-CR" sz="3600" dirty="0" smtClean="0">
                <a:effectLst/>
              </a:rPr>
              <a:t>para todos  los poderes públicos y los particulares</a:t>
            </a:r>
          </a:p>
          <a:p>
            <a:pPr>
              <a:defRPr/>
            </a:pPr>
            <a:endParaRPr lang="es-CR" dirty="0" smtClean="0"/>
          </a:p>
          <a:p>
            <a:pPr>
              <a:defRPr/>
            </a:pPr>
            <a:endParaRPr lang="es-C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xfrm>
            <a:off x="467544" y="1124744"/>
            <a:ext cx="8207375" cy="5184576"/>
          </a:xfrm>
        </p:spPr>
        <p:txBody>
          <a:bodyPr>
            <a:normAutofit lnSpcReduction="10000"/>
          </a:bodyPr>
          <a:lstStyle/>
          <a:p>
            <a:pPr marL="80963" indent="-80963" algn="ctr" eaLnBrk="1" hangingPunct="1">
              <a:buFont typeface="Wingdings" panose="05000000000000000000" pitchFamily="2" charset="2"/>
              <a:buNone/>
              <a:defRPr/>
            </a:pPr>
            <a:r>
              <a:rPr lang="es-ES" sz="3000" b="1" dirty="0" smtClean="0">
                <a:solidFill>
                  <a:schemeClr val="tx2"/>
                </a:solidFill>
              </a:rPr>
              <a:t>Derecho Internacional – Constitución</a:t>
            </a:r>
            <a:endParaRPr lang="es-ES" sz="3000" b="1" dirty="0" smtClean="0"/>
          </a:p>
          <a:p>
            <a:pPr marL="80963" indent="-80963" algn="just" eaLnBrk="1" hangingPunct="1">
              <a:buFont typeface="Wingdings" panose="05000000000000000000" pitchFamily="2" charset="2"/>
              <a:buNone/>
              <a:defRPr/>
            </a:pPr>
            <a:endParaRPr lang="es-ES" sz="4000" b="1" dirty="0"/>
          </a:p>
          <a:p>
            <a:pPr marL="80963" indent="-80963" algn="just" eaLnBrk="1" hangingPunct="1">
              <a:buFont typeface="Wingdings" panose="05000000000000000000" pitchFamily="2" charset="2"/>
              <a:buNone/>
              <a:defRPr/>
            </a:pPr>
            <a:r>
              <a:rPr lang="es-ES" sz="4000" dirty="0" smtClean="0"/>
              <a:t>ARTÍCULO </a:t>
            </a:r>
            <a:r>
              <a:rPr lang="es-ES" sz="4000" dirty="0"/>
              <a:t>7.- Los tratados públicos, los convenios internacionales y los concordatos, debidamente aprobados por la Asamblea Legislativa, tendrán desde su promulgación o desde el día que ellos designen, autoridad superior a las leyes</a:t>
            </a:r>
            <a:r>
              <a:rPr lang="es-ES" dirty="0"/>
              <a:t>.</a:t>
            </a:r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57468283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rofundidad">
  <a:themeElements>
    <a:clrScheme name="Amarillo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Profundidad">
      <a:maj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Corbel" panose="020B0503020204020204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rofundidad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epth" id="{7BEAFC2A-325C-49C4-AC08-2B765DA903F9}" vid="{47428100-C732-4B2E-A30A-5273F581A0F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Profundidad</Template>
  <TotalTime>4755</TotalTime>
  <Words>1562</Words>
  <Application>Microsoft Office PowerPoint</Application>
  <PresentationFormat>Presentación en pantalla (4:3)</PresentationFormat>
  <Paragraphs>87</Paragraphs>
  <Slides>28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28</vt:i4>
      </vt:variant>
    </vt:vector>
  </HeadingPairs>
  <TitlesOfParts>
    <vt:vector size="34" baseType="lpstr">
      <vt:lpstr>Arial</vt:lpstr>
      <vt:lpstr>Corbel</vt:lpstr>
      <vt:lpstr>Garamond</vt:lpstr>
      <vt:lpstr>Tahoma</vt:lpstr>
      <vt:lpstr>Wingdings</vt:lpstr>
      <vt:lpstr>Profundidad</vt:lpstr>
      <vt:lpstr>Bloque de Constitucionalidad y  Control de convencionalidad en el SIDH   Camilo Ernesto Bernal Sarmiento  Facultad  de  Ciencias  Jurídicas  y  Sociales  Universidad  para  la  Cooperación  Internacional</vt:lpstr>
      <vt:lpstr>Presentación de PowerPoint</vt:lpstr>
      <vt:lpstr>Bloque de Constitucionalidad</vt:lpstr>
      <vt:lpstr>Bloque de Constitucionalidad</vt:lpstr>
      <vt:lpstr>Bloque de Constitucionalidad</vt:lpstr>
      <vt:lpstr>Bloque de Constitucionalidad Ventajas</vt:lpstr>
      <vt:lpstr>Bloque de Constitucionalidad Riesgos</vt:lpstr>
      <vt:lpstr>Derecho de la Constitución</vt:lpstr>
      <vt:lpstr>Presentación de PowerPoint</vt:lpstr>
      <vt:lpstr>Remisión expresa</vt:lpstr>
      <vt:lpstr>Bloque de constitucionalidad</vt:lpstr>
      <vt:lpstr>DIDH Supraconstitucional</vt:lpstr>
      <vt:lpstr>DIDH Supraconstitucional</vt:lpstr>
      <vt:lpstr>DIDH con rango constitucional </vt:lpstr>
      <vt:lpstr>DIDH con rango constitucional </vt:lpstr>
      <vt:lpstr>DIDH con rango constitucional</vt:lpstr>
      <vt:lpstr>DIDH con rango constitucional – Soft law Declaraciones de principios</vt:lpstr>
      <vt:lpstr>DIDH con rango constitucional – Soft law Tratados no ratificados</vt:lpstr>
      <vt:lpstr>Presentación de PowerPoint</vt:lpstr>
      <vt:lpstr>Definición</vt:lpstr>
      <vt:lpstr>Definición</vt:lpstr>
      <vt:lpstr>Definición</vt:lpstr>
      <vt:lpstr>Tipos de obligación</vt:lpstr>
      <vt:lpstr>Tipos de obligación</vt:lpstr>
      <vt:lpstr>Principio de complementariedad</vt:lpstr>
      <vt:lpstr>Principio de complementariedad</vt:lpstr>
      <vt:lpstr>Principio de complementariedad</vt:lpstr>
      <vt:lpstr>Conclusiones</vt:lpstr>
    </vt:vector>
  </TitlesOfParts>
  <Company>U. C. I.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Tema 2  Libertad de empresa y libertad de competencia</dc:title>
  <dc:creator>Camilo Bernal</dc:creator>
  <cp:lastModifiedBy>camilo bernal</cp:lastModifiedBy>
  <cp:revision>168</cp:revision>
  <dcterms:created xsi:type="dcterms:W3CDTF">2003-09-23T16:38:46Z</dcterms:created>
  <dcterms:modified xsi:type="dcterms:W3CDTF">2015-04-15T23:44:14Z</dcterms:modified>
</cp:coreProperties>
</file>