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3" r:id="rId1"/>
  </p:sldMasterIdLst>
  <p:handoutMasterIdLst>
    <p:handoutMasterId r:id="rId30"/>
  </p:handoutMasterIdLst>
  <p:sldIdLst>
    <p:sldId id="256" r:id="rId2"/>
    <p:sldId id="363" r:id="rId3"/>
    <p:sldId id="357" r:id="rId4"/>
    <p:sldId id="358" r:id="rId5"/>
    <p:sldId id="359" r:id="rId6"/>
    <p:sldId id="360" r:id="rId7"/>
    <p:sldId id="361" r:id="rId8"/>
    <p:sldId id="341" r:id="rId9"/>
    <p:sldId id="356" r:id="rId10"/>
    <p:sldId id="355" r:id="rId11"/>
    <p:sldId id="339" r:id="rId12"/>
    <p:sldId id="340" r:id="rId13"/>
    <p:sldId id="342" r:id="rId14"/>
    <p:sldId id="343" r:id="rId15"/>
    <p:sldId id="362" r:id="rId16"/>
    <p:sldId id="344" r:id="rId17"/>
    <p:sldId id="345" r:id="rId18"/>
    <p:sldId id="346" r:id="rId19"/>
    <p:sldId id="364" r:id="rId20"/>
    <p:sldId id="365" r:id="rId21"/>
    <p:sldId id="370" r:id="rId22"/>
    <p:sldId id="366" r:id="rId23"/>
    <p:sldId id="367" r:id="rId24"/>
    <p:sldId id="368" r:id="rId25"/>
    <p:sldId id="369" r:id="rId26"/>
    <p:sldId id="371" r:id="rId27"/>
    <p:sldId id="372" r:id="rId28"/>
    <p:sldId id="373" r:id="rId29"/>
  </p:sldIdLst>
  <p:sldSz cx="9144000" cy="6858000" type="screen4x3"/>
  <p:notesSz cx="6669088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44" autoAdjust="0"/>
  </p:normalViewPr>
  <p:slideViewPr>
    <p:cSldViewPr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EE9FF55F-3B2F-43D5-A081-D3C4423AF4A4}" type="datetimeFigureOut">
              <a:rPr lang="es-ES"/>
              <a:pPr>
                <a:defRPr/>
              </a:pPr>
              <a:t>15/04/2015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6663" y="9429750"/>
            <a:ext cx="2890837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3C0309-9665-4F68-9B70-C0CB429C70B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8053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B4A-815E-46AD-9AFB-E28ED1D6C38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374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8A93-C18D-436B-A50B-FDAA829B105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470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8A93-C18D-436B-A50B-FDAA829B105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2092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8A93-C18D-436B-A50B-FDAA829B105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3342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8A93-C18D-436B-A50B-FDAA829B105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33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8A93-C18D-436B-A50B-FDAA829B105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608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8A93-C18D-436B-A50B-FDAA829B105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5146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14C-D78A-4DA8-97F7-E61A02D36A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4636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2CA5-9B27-4F49-B281-A1080B930E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19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9FE5-4C6F-45CB-8F1E-81AC808460D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070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4CC2-7B91-4BCA-A83C-5CEEFD00639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08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D82C-1B75-4C06-BA65-47A0C3C172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2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0FAC-C88C-4680-875C-400DC5C9D2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462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8A93-C18D-436B-A50B-FDAA829B105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66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A5AF-D4FF-4ABB-BB04-EDEAA6FDAB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153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D32E6-80F3-4C38-B856-2F1E32FF7FA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2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A5ED-661E-4FF6-8696-41955EB0C6C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399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6728A93-C18D-436B-A50B-FDAA829B105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188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  <p:sldLayoutId id="2147484115" r:id="rId12"/>
    <p:sldLayoutId id="2147484116" r:id="rId13"/>
    <p:sldLayoutId id="2147484117" r:id="rId14"/>
    <p:sldLayoutId id="2147484118" r:id="rId15"/>
    <p:sldLayoutId id="2147484119" r:id="rId16"/>
    <p:sldLayoutId id="2147484120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124744"/>
            <a:ext cx="7086600" cy="4733131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s-ES" sz="4000" b="1" dirty="0" smtClean="0"/>
              <a:t>Bloque de Constitucionalidad</a:t>
            </a:r>
            <a:br>
              <a:rPr lang="es-ES" sz="4000" b="1" dirty="0" smtClean="0"/>
            </a:br>
            <a:r>
              <a:rPr lang="es-ES" sz="4000" b="1" dirty="0" smtClean="0"/>
              <a:t>y </a:t>
            </a:r>
            <a:br>
              <a:rPr lang="es-ES" sz="4000" b="1" dirty="0" smtClean="0"/>
            </a:br>
            <a:r>
              <a:rPr lang="es-ES" sz="4000" b="1" dirty="0" smtClean="0"/>
              <a:t>Control de convencionalidad en el SIDH</a:t>
            </a: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2800" b="1" dirty="0" smtClean="0"/>
              <a:t>Camilo Ernesto Bernal Sarmiento</a:t>
            </a: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2200" dirty="0" smtClean="0"/>
              <a:t>Facultad  de  Ciencias  Jurídicas  y  Sociales</a:t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>Universidad  para  la  Cooperación  Internacional</a:t>
            </a:r>
            <a:endParaRPr lang="es-E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Remisión expresa</a:t>
            </a:r>
            <a:endParaRPr lang="es-CO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Autofit/>
          </a:bodyPr>
          <a:lstStyle/>
          <a:p>
            <a:pPr algn="just"/>
            <a:r>
              <a:rPr lang="es-ES" sz="3200" dirty="0"/>
              <a:t>ARTÍCULO 48.- </a:t>
            </a:r>
            <a:r>
              <a:rPr lang="es-ES" sz="3200" b="1" dirty="0"/>
              <a:t>Toda persona tiene derecho </a:t>
            </a:r>
            <a:r>
              <a:rPr lang="es-ES" sz="3200" dirty="0"/>
              <a:t>al recurso de hábeas corpus para garantizar su libertad e integridad personales, y al recurso de amparo para mantener o restablecer el goce de los otros derechos consagrados en esta Constitución, así como de los de </a:t>
            </a:r>
            <a:r>
              <a:rPr lang="es-ES" sz="3200" b="1" dirty="0"/>
              <a:t>carácter fundamental establecidos en los instrumentos internacionales sobre derechos humanos</a:t>
            </a:r>
            <a:r>
              <a:rPr lang="es-ES" sz="3200" dirty="0"/>
              <a:t>, aplicables en la República. 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30366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750" y="188913"/>
            <a:ext cx="8047038" cy="12239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Bloque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constitucionalidad</a:t>
            </a:r>
            <a:endParaRPr lang="es-CR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288" y="1628775"/>
            <a:ext cx="8215312" cy="4467225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AutoNum type="arabicPeriod"/>
              <a:defRPr/>
            </a:pPr>
            <a:r>
              <a:rPr lang="es-CR" sz="4800" dirty="0" smtClean="0"/>
              <a:t>DIDH con rango superior a la Constitución</a:t>
            </a:r>
            <a:r>
              <a:rPr lang="es-CR" sz="4800" dirty="0"/>
              <a:t> </a:t>
            </a:r>
            <a:r>
              <a:rPr lang="es-CR" sz="4800" dirty="0" smtClean="0"/>
              <a:t>(Supraconstitucional).</a:t>
            </a:r>
          </a:p>
          <a:p>
            <a:pPr marL="457200" indent="-457200" algn="just">
              <a:buFont typeface="Wingdings" panose="05000000000000000000" pitchFamily="2" charset="2"/>
              <a:buAutoNum type="arabicPeriod"/>
              <a:defRPr/>
            </a:pPr>
            <a:endParaRPr lang="es-CR" sz="4800" dirty="0" smtClean="0"/>
          </a:p>
          <a:p>
            <a:pPr marL="457200" indent="-457200" algn="just">
              <a:buFont typeface="Wingdings" panose="05000000000000000000" pitchFamily="2" charset="2"/>
              <a:buAutoNum type="arabicPeriod"/>
              <a:defRPr/>
            </a:pPr>
            <a:r>
              <a:rPr lang="es-CR" sz="4800" dirty="0" smtClean="0"/>
              <a:t>DIDH con rango constitucional (Constitucional)</a:t>
            </a:r>
            <a:endParaRPr lang="es-CR" sz="4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s-CR" sz="4800" dirty="0" smtClean="0"/>
              <a:t> </a:t>
            </a:r>
            <a:endParaRPr lang="es-C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395288" y="260351"/>
            <a:ext cx="8215312" cy="122443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R" sz="3600" dirty="0">
                <a:solidFill>
                  <a:schemeClr val="tx2"/>
                </a:solidFill>
              </a:rPr>
              <a:t>DIDH </a:t>
            </a:r>
            <a:r>
              <a:rPr lang="es-CR" sz="3600" dirty="0" smtClean="0">
                <a:solidFill>
                  <a:schemeClr val="tx2"/>
                </a:solidFill>
              </a:rPr>
              <a:t>Supraconstitucional</a:t>
            </a:r>
            <a:endParaRPr lang="es-CR" sz="3600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750" y="1484785"/>
            <a:ext cx="8280400" cy="4619153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s-CR" sz="2800" dirty="0">
                <a:effectLst/>
              </a:rPr>
              <a:t>Estaría conformado por aquellas declaraciones y convenciones sobre derechos humanos que otorga una protección más amplia, extensiva y favorable para las personas que el texto constitucional </a:t>
            </a:r>
            <a:r>
              <a:rPr lang="es-CR" sz="2800" dirty="0" smtClean="0">
                <a:effectLst/>
              </a:rPr>
              <a:t>–los </a:t>
            </a:r>
            <a:r>
              <a:rPr lang="es-CR" sz="2800" dirty="0">
                <a:effectLst/>
              </a:rPr>
              <a:t>derechos fundamentales ubicados en </a:t>
            </a:r>
            <a:r>
              <a:rPr lang="es-CR" sz="2800" dirty="0" smtClean="0">
                <a:effectLst/>
              </a:rPr>
              <a:t>la </a:t>
            </a:r>
            <a:r>
              <a:rPr lang="es-CR" sz="2800" dirty="0">
                <a:effectLst/>
              </a:rPr>
              <a:t>Constitución en los capítulos de las garantías individuales y sociales-.  </a:t>
            </a:r>
            <a:endParaRPr lang="es-CR" sz="2800" dirty="0" smtClean="0">
              <a:effectLst/>
            </a:endParaRPr>
          </a:p>
          <a:p>
            <a:pPr algn="just">
              <a:defRPr/>
            </a:pPr>
            <a:endParaRPr lang="es-CR" sz="2800" dirty="0" smtClean="0">
              <a:effectLst/>
            </a:endParaRPr>
          </a:p>
          <a:p>
            <a:pPr algn="just">
              <a:defRPr/>
            </a:pPr>
            <a:r>
              <a:rPr lang="es-CR" sz="2800" dirty="0" smtClean="0">
                <a:effectLst/>
              </a:rPr>
              <a:t>“En </a:t>
            </a:r>
            <a:r>
              <a:rPr lang="es-CR" sz="2800" dirty="0">
                <a:effectLst/>
              </a:rPr>
              <a:t>este estrato jerárquico habría que ubicar cualquier sentencia de la Corte Interamericana de los Derechos Humanos u opinión consultiva que otorgue una mayor protección y tutela que la establecida en la Constitución </a:t>
            </a:r>
            <a:r>
              <a:rPr lang="es-CR" sz="2800" dirty="0" smtClean="0">
                <a:effectLst/>
              </a:rPr>
              <a:t>Política” (</a:t>
            </a:r>
            <a:r>
              <a:rPr lang="es-CR" sz="2800" dirty="0" err="1" smtClean="0">
                <a:effectLst/>
              </a:rPr>
              <a:t>Jinesta</a:t>
            </a:r>
            <a:r>
              <a:rPr lang="es-CR" sz="2800" dirty="0" smtClean="0">
                <a:effectLst/>
              </a:rPr>
              <a:t>, Ernesto 2014)</a:t>
            </a:r>
            <a:endParaRPr lang="es-CR" sz="2800" dirty="0">
              <a:effectLst/>
            </a:endParaRPr>
          </a:p>
          <a:p>
            <a:pPr>
              <a:defRPr/>
            </a:pPr>
            <a:endParaRPr lang="es-C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CR" sz="2800" dirty="0">
                <a:solidFill>
                  <a:schemeClr val="tx2"/>
                </a:solidFill>
              </a:rPr>
              <a:t>DIDH Supraconstitucional</a:t>
            </a:r>
            <a:endParaRPr lang="es-C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00100" y="1685463"/>
            <a:ext cx="7543800" cy="3890962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s-CR" sz="3600" dirty="0" smtClean="0">
                <a:effectLst/>
              </a:rPr>
              <a:t>La Sala Constitucional en el Voto No. 1319-97 indicó que:</a:t>
            </a:r>
            <a:br>
              <a:rPr lang="es-CR" sz="3600" dirty="0" smtClean="0">
                <a:effectLst/>
              </a:rPr>
            </a:br>
            <a:r>
              <a:rPr lang="es-CR" sz="3600" dirty="0" smtClean="0">
                <a:effectLst/>
              </a:rPr>
              <a:t> </a:t>
            </a:r>
            <a:r>
              <a:rPr lang="es-CR" sz="3600" i="1" dirty="0" smtClean="0">
                <a:effectLst/>
              </a:rPr>
              <a:t>“los instrumentos de derechos humanos vigentes en Costa Rica, tienen no solamente un valor similar a la Constitución Política, sino que en la medida en que otorguen mayores derechos o garantías a las personas, </a:t>
            </a:r>
            <a:r>
              <a:rPr lang="es-CR" sz="3600" b="1" i="1" dirty="0" smtClean="0">
                <a:effectLst/>
              </a:rPr>
              <a:t>priman por sobre la Constitución</a:t>
            </a:r>
            <a:r>
              <a:rPr lang="es-CR" sz="3600" i="1" dirty="0" smtClean="0">
                <a:effectLst/>
              </a:rPr>
              <a:t>”</a:t>
            </a:r>
            <a:r>
              <a:rPr lang="es-CR" sz="3600" dirty="0" smtClean="0">
                <a:effectLst/>
              </a:rPr>
              <a:t>.</a:t>
            </a:r>
          </a:p>
          <a:p>
            <a:pPr>
              <a:defRPr/>
            </a:pPr>
            <a:endParaRPr lang="es-C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108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R" sz="3600" b="1" dirty="0">
                <a:solidFill>
                  <a:schemeClr val="tx2"/>
                </a:solidFill>
              </a:rPr>
              <a:t>DIDH con rango constitucional</a:t>
            </a:r>
            <a:r>
              <a:rPr lang="es-CR" sz="2800" dirty="0" smtClean="0"/>
              <a:t/>
            </a:r>
            <a:br>
              <a:rPr lang="es-CR" sz="2800" dirty="0" smtClean="0"/>
            </a:br>
            <a:endParaRPr lang="es-CR" sz="2800" dirty="0"/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395288" y="1052736"/>
            <a:ext cx="8424862" cy="5043264"/>
          </a:xfrm>
        </p:spPr>
        <p:txBody>
          <a:bodyPr>
            <a:normAutofit/>
          </a:bodyPr>
          <a:lstStyle/>
          <a:p>
            <a:pPr algn="just"/>
            <a:r>
              <a:rPr lang="es-CR" altLang="es-CR" sz="2800" dirty="0" smtClean="0">
                <a:effectLst/>
              </a:rPr>
              <a:t>Estaría conformado por las convenciones o declaraciones del D.I.P. relativas a los derechos humanos que, por expresa disposición constitucional (art. 48), asumen </a:t>
            </a:r>
            <a:r>
              <a:rPr lang="es-CR" altLang="es-CR" sz="2800" b="1" dirty="0" smtClean="0">
                <a:effectLst/>
              </a:rPr>
              <a:t>rango, potencia y resistencia constitucionales.  </a:t>
            </a:r>
          </a:p>
          <a:p>
            <a:pPr algn="just"/>
            <a:r>
              <a:rPr lang="es-CR" altLang="es-CR" sz="2800" dirty="0" smtClean="0">
                <a:effectLst/>
              </a:rPr>
              <a:t>S. C. Voto N° 1319-97:</a:t>
            </a:r>
            <a:r>
              <a:rPr lang="es-CR" altLang="es-CR" sz="2800" i="1" dirty="0" smtClean="0">
                <a:effectLst/>
              </a:rPr>
              <a:t>“En tratándose de instrumentos internacionales de Derechos Humanos vigentes en el país (…) no se aplica lo dispuesto en el artículo 7° de la Constitución Política, ya que el 48 siguiente contiene norma especial para los que se refieren a derechos humanos, </a:t>
            </a:r>
            <a:r>
              <a:rPr lang="es-CR" altLang="es-CR" sz="2800" b="1" i="1" dirty="0" smtClean="0">
                <a:effectLst/>
              </a:rPr>
              <a:t>otorgándoles una fuerza normativa del propio nivel constitucional </a:t>
            </a:r>
            <a:r>
              <a:rPr lang="es-CR" altLang="es-CR" sz="2800" i="1" dirty="0" smtClean="0">
                <a:effectLst/>
              </a:rPr>
              <a:t>(…)”. </a:t>
            </a:r>
            <a:endParaRPr lang="es-CR" altLang="es-CR" sz="28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108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R" sz="3600" b="1" dirty="0">
                <a:solidFill>
                  <a:schemeClr val="tx2"/>
                </a:solidFill>
              </a:rPr>
              <a:t>DIDH con rango constitucional</a:t>
            </a:r>
            <a:r>
              <a:rPr lang="es-CR" sz="2800" dirty="0" smtClean="0"/>
              <a:t/>
            </a:r>
            <a:br>
              <a:rPr lang="es-CR" sz="2800" dirty="0" smtClean="0"/>
            </a:br>
            <a:endParaRPr lang="es-CR" sz="2800" dirty="0"/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395288" y="1052736"/>
            <a:ext cx="8424862" cy="5043264"/>
          </a:xfrm>
        </p:spPr>
        <p:txBody>
          <a:bodyPr>
            <a:normAutofit/>
          </a:bodyPr>
          <a:lstStyle/>
          <a:p>
            <a:pPr algn="just"/>
            <a:r>
              <a:rPr lang="es-CR" altLang="es-CR" sz="4800" dirty="0" smtClean="0">
                <a:effectLst/>
              </a:rPr>
              <a:t>Voto No. 7247-2006 indica que los </a:t>
            </a:r>
            <a:r>
              <a:rPr lang="es-CR" altLang="es-CR" sz="4800" i="1" dirty="0" smtClean="0">
                <a:effectLst/>
              </a:rPr>
              <a:t>“instrumentos internacionales de derechos humanos integran el parámetro de control de constitucionalidad”.</a:t>
            </a:r>
            <a:endParaRPr lang="es-CR" altLang="es-CR" sz="4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213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2931" y="188640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es-CR" sz="2800" b="1" dirty="0">
                <a:solidFill>
                  <a:schemeClr val="tx2"/>
                </a:solidFill>
              </a:rPr>
              <a:t>DIDH con rango constitucional</a:t>
            </a:r>
            <a:endParaRPr lang="es-CR" sz="2600" dirty="0"/>
          </a:p>
        </p:txBody>
      </p: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424863" cy="4941887"/>
          </a:xfrm>
        </p:spPr>
        <p:txBody>
          <a:bodyPr>
            <a:normAutofit fontScale="92500"/>
          </a:bodyPr>
          <a:lstStyle/>
          <a:p>
            <a:pPr algn="just"/>
            <a:r>
              <a:rPr lang="es-CR" altLang="es-CR" sz="2800" dirty="0" smtClean="0">
                <a:effectLst/>
              </a:rPr>
              <a:t>Debe tratarse de </a:t>
            </a:r>
            <a:r>
              <a:rPr lang="es-CR" altLang="es-CR" sz="2800" i="1" dirty="0" smtClean="0">
                <a:effectLst/>
              </a:rPr>
              <a:t>“instrumentos aplicables en la República”</a:t>
            </a:r>
            <a:r>
              <a:rPr lang="es-CR" altLang="es-CR" sz="2800" dirty="0" smtClean="0">
                <a:effectLst/>
              </a:rPr>
              <a:t> o, </a:t>
            </a:r>
            <a:r>
              <a:rPr lang="es-CR" altLang="es-CR" sz="2800" i="1" dirty="0" smtClean="0">
                <a:effectLst/>
              </a:rPr>
              <a:t>“vigentes en Costa Rica”. (art. 48 C.P)</a:t>
            </a:r>
            <a:r>
              <a:rPr lang="es-CR" altLang="es-CR" sz="2800" dirty="0" smtClean="0">
                <a:effectLst/>
              </a:rPr>
              <a:t>.</a:t>
            </a:r>
          </a:p>
          <a:p>
            <a:pPr algn="just"/>
            <a:r>
              <a:rPr lang="es-CR" altLang="es-CR" sz="2800" dirty="0" smtClean="0">
                <a:effectLst/>
              </a:rPr>
              <a:t>El instrumento haya sido suscrito por el Poder Ejecutivo y aprobado por la Asamblea Legislativa y así internalizado (artículo 121, inciso 4°, y 140, inciso 10° de la C.P).</a:t>
            </a:r>
          </a:p>
          <a:p>
            <a:pPr algn="just"/>
            <a:r>
              <a:rPr lang="es-CR" altLang="es-CR" sz="3200" dirty="0" smtClean="0">
                <a:effectLst/>
              </a:rPr>
              <a:t>No obstante la S. C ha asumido que se incluyan convenciones y declaraciones no suscritas aún por el Estado, incluso, del </a:t>
            </a:r>
            <a:r>
              <a:rPr lang="es-CR" altLang="es-CR" sz="3200" i="1" dirty="0" err="1" smtClean="0">
                <a:effectLst/>
              </a:rPr>
              <a:t>soft</a:t>
            </a:r>
            <a:r>
              <a:rPr lang="es-CR" altLang="es-CR" sz="3200" i="1" dirty="0" smtClean="0">
                <a:effectLst/>
              </a:rPr>
              <a:t> </a:t>
            </a:r>
            <a:r>
              <a:rPr lang="es-CR" altLang="es-CR" sz="3200" i="1" dirty="0" err="1" smtClean="0">
                <a:effectLst/>
              </a:rPr>
              <a:t>law</a:t>
            </a:r>
            <a:r>
              <a:rPr lang="es-CR" altLang="es-CR" sz="3200" dirty="0" smtClean="0">
                <a:effectLst/>
              </a:rPr>
              <a:t>  (reglas o declaración de principios sin valor vinculante) surgido en el ámbito internacional en cuanto ofrezcan una protección superior específica de ciertos derechos.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3900" y="116632"/>
            <a:ext cx="7886700" cy="97080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R" sz="3200" b="1" dirty="0">
                <a:solidFill>
                  <a:schemeClr val="tx2"/>
                </a:solidFill>
              </a:rPr>
              <a:t>DIDH con rango </a:t>
            </a:r>
            <a:r>
              <a:rPr lang="es-CR" sz="3200" b="1" dirty="0" smtClean="0">
                <a:solidFill>
                  <a:schemeClr val="tx2"/>
                </a:solidFill>
              </a:rPr>
              <a:t>constitucional – </a:t>
            </a:r>
            <a:r>
              <a:rPr lang="es-CR" sz="3200" b="1" dirty="0" err="1" smtClean="0">
                <a:solidFill>
                  <a:schemeClr val="tx2"/>
                </a:solidFill>
              </a:rPr>
              <a:t>Soft</a:t>
            </a:r>
            <a:r>
              <a:rPr lang="es-CR" sz="3200" b="1" dirty="0" smtClean="0">
                <a:solidFill>
                  <a:schemeClr val="tx2"/>
                </a:solidFill>
              </a:rPr>
              <a:t> </a:t>
            </a:r>
            <a:r>
              <a:rPr lang="es-CR" sz="3200" b="1" dirty="0" err="1" smtClean="0">
                <a:solidFill>
                  <a:schemeClr val="tx2"/>
                </a:solidFill>
              </a:rPr>
              <a:t>law</a:t>
            </a:r>
            <a:r>
              <a:rPr lang="es-CR" sz="3200" b="1" dirty="0" smtClean="0">
                <a:solidFill>
                  <a:schemeClr val="tx2"/>
                </a:solidFill>
              </a:rPr>
              <a:t/>
            </a:r>
            <a:br>
              <a:rPr lang="es-CR" sz="3200" b="1" dirty="0" smtClean="0">
                <a:solidFill>
                  <a:schemeClr val="tx2"/>
                </a:solidFill>
              </a:rPr>
            </a:br>
            <a:r>
              <a:rPr lang="es-CR" sz="3200" b="1" dirty="0" smtClean="0">
                <a:solidFill>
                  <a:schemeClr val="tx2"/>
                </a:solidFill>
              </a:rPr>
              <a:t>Declaraciones de principios</a:t>
            </a:r>
            <a:endParaRPr lang="es-C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850" y="1196753"/>
            <a:ext cx="8286750" cy="4899248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sz="2800" dirty="0" err="1" smtClean="0">
                <a:effectLst/>
              </a:rPr>
              <a:t>Sala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Constitucional</a:t>
            </a:r>
            <a:r>
              <a:rPr lang="en-US" sz="2800" dirty="0" smtClean="0">
                <a:effectLst/>
              </a:rPr>
              <a:t> </a:t>
            </a:r>
            <a:r>
              <a:rPr lang="es-MX" sz="2800" b="1" dirty="0" smtClean="0">
                <a:effectLst/>
              </a:rPr>
              <a:t>“</a:t>
            </a:r>
            <a:r>
              <a:rPr lang="es-MX" sz="2800" b="1" dirty="0">
                <a:effectLst/>
              </a:rPr>
              <a:t>declaraciones de principios” </a:t>
            </a:r>
            <a:r>
              <a:rPr lang="es-MX" sz="2800" i="1" dirty="0" smtClean="0">
                <a:effectLst/>
              </a:rPr>
              <a:t>“</a:t>
            </a:r>
            <a:r>
              <a:rPr lang="es-MX" sz="2800" i="1" dirty="0">
                <a:effectLst/>
              </a:rPr>
              <a:t>No puede dejar de hacerse referencia a la reunión convocada en julio de 1992 en Brasil denominada Cumbre de la Tierra, en la cual se proclamó y reconoció la naturaleza integral e independiente del planeta. Dicha declaración significa la aceptación de ciertos principios que informan la transición de los actuales estilos de desarrollo a la sustentabilidad. Los Estados signatarios, entre los que figura Costa Rica, se comprometieron, dentro de la preservación del desarrollo sostenible, a la protección sobre todo del ser humano”. </a:t>
            </a:r>
            <a:r>
              <a:rPr lang="es-MX" sz="2800" dirty="0">
                <a:effectLst/>
              </a:rPr>
              <a:t>(Voto </a:t>
            </a:r>
            <a:r>
              <a:rPr lang="es-MX" sz="2800" i="1" dirty="0">
                <a:effectLst/>
              </a:rPr>
              <a:t>3705-93)</a:t>
            </a:r>
            <a:endParaRPr lang="es-CR" sz="2800" dirty="0">
              <a:effectLst/>
            </a:endParaRPr>
          </a:p>
          <a:p>
            <a:pPr>
              <a:defRPr/>
            </a:pPr>
            <a:endParaRPr lang="es-C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CR" sz="2800" b="1" dirty="0">
                <a:solidFill>
                  <a:schemeClr val="tx2"/>
                </a:solidFill>
              </a:rPr>
              <a:t>DIDH con rango constitucional – </a:t>
            </a:r>
            <a:r>
              <a:rPr lang="es-CR" sz="2800" b="1" dirty="0" err="1">
                <a:solidFill>
                  <a:schemeClr val="tx2"/>
                </a:solidFill>
              </a:rPr>
              <a:t>Soft</a:t>
            </a:r>
            <a:r>
              <a:rPr lang="es-CR" sz="2800" b="1" dirty="0">
                <a:solidFill>
                  <a:schemeClr val="tx2"/>
                </a:solidFill>
              </a:rPr>
              <a:t> </a:t>
            </a:r>
            <a:r>
              <a:rPr lang="es-CR" sz="2800" b="1" dirty="0" err="1">
                <a:solidFill>
                  <a:schemeClr val="tx2"/>
                </a:solidFill>
              </a:rPr>
              <a:t>law</a:t>
            </a:r>
            <a:r>
              <a:rPr lang="es-CR" sz="2800" b="1" dirty="0">
                <a:solidFill>
                  <a:schemeClr val="tx2"/>
                </a:solidFill>
              </a:rPr>
              <a:t/>
            </a:r>
            <a:br>
              <a:rPr lang="es-CR" sz="2800" b="1" dirty="0">
                <a:solidFill>
                  <a:schemeClr val="tx2"/>
                </a:solidFill>
              </a:rPr>
            </a:br>
            <a:r>
              <a:rPr lang="es-CR" sz="2800" b="1" dirty="0" smtClean="0">
                <a:solidFill>
                  <a:schemeClr val="tx2"/>
                </a:solidFill>
              </a:rPr>
              <a:t>Tratados no ratificados</a:t>
            </a:r>
            <a:endParaRPr lang="es-CR" sz="2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825" y="1916113"/>
            <a:ext cx="8359775" cy="4752975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s-MX" sz="3200" i="1" dirty="0" smtClean="0">
                <a:effectLst/>
              </a:rPr>
              <a:t>“</a:t>
            </a:r>
            <a:r>
              <a:rPr lang="es-MX" sz="3200" i="1" dirty="0">
                <a:effectLst/>
              </a:rPr>
              <a:t>Nuestro país ha suscrito gran cantidad de convenciones en las que se busca la protección de os recursos </a:t>
            </a:r>
            <a:r>
              <a:rPr lang="es-MX" sz="3200" i="1" dirty="0" smtClean="0">
                <a:effectLst/>
              </a:rPr>
              <a:t>naturales </a:t>
            </a:r>
            <a:r>
              <a:rPr lang="es-MX" sz="3200" i="1" dirty="0">
                <a:effectLst/>
              </a:rPr>
              <a:t>y que deben utilizarse para integrar La legislación interna y </a:t>
            </a:r>
            <a:r>
              <a:rPr lang="es-MX" sz="3200" i="1" dirty="0" smtClean="0">
                <a:effectLst/>
              </a:rPr>
              <a:t>dilucidar </a:t>
            </a:r>
            <a:r>
              <a:rPr lang="es-MX" sz="3200" i="1" dirty="0">
                <a:effectLst/>
              </a:rPr>
              <a:t>los problemas relacionados con la protección ambiental, ya que los instrumentos internacionales, </a:t>
            </a:r>
            <a:r>
              <a:rPr lang="es-MX" sz="3200" b="1" i="1" dirty="0">
                <a:effectLst/>
              </a:rPr>
              <a:t>aun los no ratificados</a:t>
            </a:r>
            <a:r>
              <a:rPr lang="es-MX" sz="3200" i="1" dirty="0">
                <a:effectLst/>
              </a:rPr>
              <a:t>, permiten soluciones regionales o mundiales a tales problemas.” </a:t>
            </a:r>
            <a:r>
              <a:rPr lang="es-MX" sz="3200" dirty="0">
                <a:effectLst/>
              </a:rPr>
              <a:t>(Voto </a:t>
            </a:r>
            <a:r>
              <a:rPr lang="es-MX" sz="3200" i="1" dirty="0">
                <a:effectLst/>
              </a:rPr>
              <a:t>3705-93)</a:t>
            </a:r>
            <a:endParaRPr lang="es-CR" sz="3200" dirty="0">
              <a:effectLst/>
            </a:endParaRPr>
          </a:p>
          <a:p>
            <a:pPr algn="just">
              <a:defRPr/>
            </a:pPr>
            <a:endParaRPr lang="es-C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5576" y="908720"/>
            <a:ext cx="767535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CO" sz="7200" dirty="0" smtClean="0"/>
              <a:t>2. </a:t>
            </a:r>
            <a:r>
              <a:rPr lang="es-ES" sz="7200" b="1" dirty="0" smtClean="0"/>
              <a:t>Control </a:t>
            </a:r>
            <a:r>
              <a:rPr lang="es-ES" sz="7200" b="1" dirty="0"/>
              <a:t>de convencionalidad en el </a:t>
            </a:r>
            <a:r>
              <a:rPr lang="es-ES" sz="7200" b="1" dirty="0" smtClean="0"/>
              <a:t>Sistema interamericano de protección de los DDHH</a:t>
            </a:r>
            <a:endParaRPr lang="es-CO" sz="7200" dirty="0"/>
          </a:p>
        </p:txBody>
      </p:sp>
    </p:spTree>
    <p:extLst>
      <p:ext uri="{BB962C8B-B14F-4D97-AF65-F5344CB8AC3E}">
        <p14:creationId xmlns:p14="http://schemas.microsoft.com/office/powerpoint/2010/main" val="1049855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es-CO" sz="6000" b="1" dirty="0" smtClean="0"/>
              <a:t>Bloque de constitucionalidad</a:t>
            </a:r>
          </a:p>
        </p:txBody>
      </p:sp>
    </p:spTree>
    <p:extLst>
      <p:ext uri="{BB962C8B-B14F-4D97-AF65-F5344CB8AC3E}">
        <p14:creationId xmlns:p14="http://schemas.microsoft.com/office/powerpoint/2010/main" val="371000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Definición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sz="3200" dirty="0"/>
              <a:t>U</a:t>
            </a:r>
            <a:r>
              <a:rPr lang="es-CO" sz="3200" dirty="0" smtClean="0"/>
              <a:t>na </a:t>
            </a:r>
            <a:r>
              <a:rPr lang="es-CO" sz="3200" dirty="0"/>
              <a:t>institución que se utiliza para aplicar el </a:t>
            </a:r>
            <a:r>
              <a:rPr lang="es-CO" sz="3200" dirty="0" smtClean="0"/>
              <a:t>Derecho </a:t>
            </a:r>
            <a:r>
              <a:rPr lang="es-CO" sz="3200" dirty="0"/>
              <a:t>Internacional de los Derechos Humanos, y específicamente la Convención Americana y sus fuentes, incluyendo la jurisprudencia de </a:t>
            </a:r>
            <a:r>
              <a:rPr lang="es-CO" sz="3200" dirty="0" smtClean="0"/>
              <a:t>la Corte Interamericana de Derechos humanos.</a:t>
            </a:r>
          </a:p>
          <a:p>
            <a:pPr algn="just"/>
            <a:r>
              <a:rPr lang="es-CO" sz="3200" dirty="0" smtClean="0"/>
              <a:t>Corte IDH, </a:t>
            </a:r>
            <a:r>
              <a:rPr lang="es-CO" sz="3200" dirty="0"/>
              <a:t>Supervisión Caso </a:t>
            </a:r>
            <a:r>
              <a:rPr lang="es-CO" sz="3200" dirty="0" err="1"/>
              <a:t>Gelman</a:t>
            </a:r>
            <a:r>
              <a:rPr lang="es-CO" sz="3200" dirty="0"/>
              <a:t> Vs </a:t>
            </a:r>
            <a:r>
              <a:rPr lang="es-CO" sz="3200" dirty="0" smtClean="0"/>
              <a:t>Uruguay, 2013</a:t>
            </a:r>
            <a:endParaRPr lang="en-US" sz="3200" dirty="0"/>
          </a:p>
          <a:p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332560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Definición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CO" sz="3600" dirty="0" smtClean="0"/>
              <a:t>“(…) es </a:t>
            </a:r>
            <a:r>
              <a:rPr lang="es-CO" sz="3600" dirty="0"/>
              <a:t>una obligación propia de todo poder, órgano o autoridad del Estado Parte en la Convención, los cuales deben, en el marco de sus respectivas competencias y de las regulaciones procesales correspondientes, controlar que los derechos humanos de las personas sometidas a su jurisdicción sean respetados y </a:t>
            </a:r>
            <a:r>
              <a:rPr lang="es-CO" sz="3600" dirty="0" smtClean="0"/>
              <a:t>garantizados”. 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820961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Definición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sz="3200" dirty="0"/>
              <a:t>Todas la autoridades estatales, están en la obligación de ejercer ex </a:t>
            </a:r>
            <a:r>
              <a:rPr lang="es-ES" sz="3200" dirty="0" err="1"/>
              <a:t>officio</a:t>
            </a:r>
            <a:r>
              <a:rPr lang="es-ES" sz="3200" dirty="0"/>
              <a:t> un “control de convencionalidad” entre las normas internas y la Convención Americana, en el marco de sus respectivas competencias y de las regulaciones procesales correspondientes. </a:t>
            </a:r>
          </a:p>
          <a:p>
            <a:pPr algn="just"/>
            <a:r>
              <a:rPr lang="es-ES" sz="3200" dirty="0"/>
              <a:t>En esta tarea deben tener en cuenta el tratado y la interpretación de la Corte Interamericana.</a:t>
            </a:r>
          </a:p>
          <a:p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879384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Tipos de obligación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sz="4400" dirty="0" smtClean="0"/>
              <a:t>Sentencia dictada </a:t>
            </a:r>
            <a:r>
              <a:rPr lang="es-ES" sz="4400" dirty="0"/>
              <a:t>en un caso en el cual el Estado ha sido parte o no</a:t>
            </a:r>
            <a:r>
              <a:rPr lang="es-ES" sz="4400" dirty="0" smtClean="0"/>
              <a:t>.</a:t>
            </a:r>
          </a:p>
          <a:p>
            <a:pPr algn="just"/>
            <a:r>
              <a:rPr lang="es-ES" sz="4400" dirty="0" smtClean="0"/>
              <a:t> Si fue parte su carácter es obligatorio y debe acatarla la decisión de forma imperiosa en los términos del fallo.</a:t>
            </a:r>
          </a:p>
          <a:p>
            <a:pPr algn="just"/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146382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4325" y="9927"/>
            <a:ext cx="7886700" cy="1325563"/>
          </a:xfrm>
        </p:spPr>
        <p:txBody>
          <a:bodyPr>
            <a:normAutofit/>
          </a:bodyPr>
          <a:lstStyle/>
          <a:p>
            <a:r>
              <a:rPr lang="es-CO" sz="3600" b="1" dirty="0" smtClean="0"/>
              <a:t>Tipos de obligación</a:t>
            </a:r>
            <a:endParaRPr lang="es-CO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1196752"/>
            <a:ext cx="7992888" cy="4351338"/>
          </a:xfrm>
        </p:spPr>
        <p:txBody>
          <a:bodyPr>
            <a:noAutofit/>
          </a:bodyPr>
          <a:lstStyle/>
          <a:p>
            <a:pPr algn="just"/>
            <a:r>
              <a:rPr lang="es-ES" dirty="0" smtClean="0"/>
              <a:t>Si el Estado no fue parte:</a:t>
            </a:r>
          </a:p>
          <a:p>
            <a:pPr marL="0" indent="0" algn="just">
              <a:buNone/>
            </a:pPr>
            <a:r>
              <a:rPr lang="es-CO" dirty="0" smtClean="0"/>
              <a:t>(…)por </a:t>
            </a:r>
            <a:r>
              <a:rPr lang="es-CO" dirty="0"/>
              <a:t>el solo hecho de ser </a:t>
            </a:r>
            <a:r>
              <a:rPr lang="pl-PL" dirty="0"/>
              <a:t>Parte en la Convención Americana, </a:t>
            </a:r>
            <a:r>
              <a:rPr lang="pl-PL" b="1" dirty="0"/>
              <a:t>todas sus autoridades públicas y todos sus órganos, incluidas las instancias democráticas, </a:t>
            </a:r>
            <a:r>
              <a:rPr lang="pl-PL" dirty="0"/>
              <a:t>jueces y demás órganos vinculados a la administración de justicia</a:t>
            </a:r>
            <a:r>
              <a:rPr lang="es-CO" dirty="0"/>
              <a:t> en todos los niveles</a:t>
            </a:r>
            <a:r>
              <a:rPr lang="pl-PL" dirty="0"/>
              <a:t>, están obligados por el tratado, por lo cual </a:t>
            </a:r>
            <a:r>
              <a:rPr lang="pl-PL" b="1" dirty="0"/>
              <a:t>deben </a:t>
            </a:r>
            <a:r>
              <a:rPr lang="es-CO" b="1" dirty="0"/>
              <a:t>ejercer, en el marco de sus respectivas competencias </a:t>
            </a:r>
            <a:r>
              <a:rPr lang="es-CO" dirty="0"/>
              <a:t>y de las regulaciones procesales correspondientes, un control de convencionalidad </a:t>
            </a:r>
            <a:r>
              <a:rPr lang="es-CO" b="1" dirty="0"/>
              <a:t>tanto en la emisión y aplicación de normas</a:t>
            </a:r>
            <a:r>
              <a:rPr lang="es-CO" dirty="0"/>
              <a:t>, en cuanto a su validez y compatibilidad con la Convención, como en la </a:t>
            </a:r>
            <a:r>
              <a:rPr lang="es-CO" b="1" dirty="0"/>
              <a:t>determinación, juzgamiento y resolución de situaciones particulares y casos concretos, </a:t>
            </a:r>
            <a:r>
              <a:rPr lang="es-CO" dirty="0"/>
              <a:t>teniendo en cuenta el propio tratado y, según corresponda, los precedentes o lineamientos jurisprudenciales de la Corte </a:t>
            </a:r>
            <a:r>
              <a:rPr lang="es-CO" dirty="0" smtClean="0"/>
              <a:t>Interamericana.</a:t>
            </a:r>
            <a:endParaRPr lang="en-US" dirty="0"/>
          </a:p>
          <a:p>
            <a:pPr algn="just"/>
            <a:endParaRPr lang="es-ES" dirty="0" smtClean="0"/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723180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4325" y="9927"/>
            <a:ext cx="7886700" cy="1325563"/>
          </a:xfrm>
        </p:spPr>
        <p:txBody>
          <a:bodyPr>
            <a:normAutofit/>
          </a:bodyPr>
          <a:lstStyle/>
          <a:p>
            <a:r>
              <a:rPr lang="es-CO" sz="3600" dirty="0"/>
              <a:t>Principio de </a:t>
            </a:r>
            <a:r>
              <a:rPr lang="es-CO" sz="3600" dirty="0" smtClean="0"/>
              <a:t>complementariedad</a:t>
            </a:r>
            <a:endParaRPr lang="es-CO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1196752"/>
            <a:ext cx="7992888" cy="5112568"/>
          </a:xfrm>
        </p:spPr>
        <p:txBody>
          <a:bodyPr>
            <a:noAutofit/>
          </a:bodyPr>
          <a:lstStyle/>
          <a:p>
            <a:pPr algn="just"/>
            <a:r>
              <a:rPr lang="es-CO" sz="2600" dirty="0" smtClean="0"/>
              <a:t>“la </a:t>
            </a:r>
            <a:r>
              <a:rPr lang="es-CO" sz="2600" dirty="0"/>
              <a:t>responsabilidad estatal bajo la Convención sólo puede ser exigida a nivel internacional después de que el Estado haya tenido la oportunidad de declarar la violación y reparar el daño ocasionado por sus propios </a:t>
            </a:r>
            <a:r>
              <a:rPr lang="es-CO" sz="2600" dirty="0" smtClean="0"/>
              <a:t>medios”.</a:t>
            </a:r>
          </a:p>
          <a:p>
            <a:pPr algn="just"/>
            <a:endParaRPr lang="es-CO" sz="2600" dirty="0" smtClean="0"/>
          </a:p>
          <a:p>
            <a:pPr algn="just"/>
            <a:r>
              <a:rPr lang="es-CO" sz="2600" dirty="0" smtClean="0"/>
              <a:t>“control </a:t>
            </a:r>
            <a:r>
              <a:rPr lang="es-CO" sz="2600" dirty="0"/>
              <a:t>dinámico y complementario de las obligaciones convencionales de los Estados de respetar y garantizar derechos humanos, conjuntamente entre las autoridades internas y las instancias internacionales (en forma complementaria), de modo que los criterios de decisión puedan ser conformados y adecuados entre </a:t>
            </a:r>
            <a:r>
              <a:rPr lang="es-CO" sz="2600" dirty="0" smtClean="0"/>
              <a:t>sí”.</a:t>
            </a:r>
            <a:endParaRPr lang="en-US" sz="2600" dirty="0"/>
          </a:p>
          <a:p>
            <a:pPr algn="just"/>
            <a:endParaRPr lang="en-US" sz="2600" dirty="0"/>
          </a:p>
          <a:p>
            <a:pPr algn="just"/>
            <a:endParaRPr lang="es-ES" sz="2600" dirty="0" smtClean="0"/>
          </a:p>
          <a:p>
            <a:pPr algn="just"/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1780406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4325" y="9927"/>
            <a:ext cx="7886700" cy="1325563"/>
          </a:xfrm>
        </p:spPr>
        <p:txBody>
          <a:bodyPr>
            <a:normAutofit/>
          </a:bodyPr>
          <a:lstStyle/>
          <a:p>
            <a:r>
              <a:rPr lang="es-CO" sz="3600" dirty="0"/>
              <a:t>Principio de </a:t>
            </a:r>
            <a:r>
              <a:rPr lang="es-CO" sz="3600" dirty="0" smtClean="0"/>
              <a:t>complementariedad</a:t>
            </a:r>
            <a:endParaRPr lang="es-CO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1196752"/>
            <a:ext cx="7992888" cy="5112568"/>
          </a:xfrm>
        </p:spPr>
        <p:txBody>
          <a:bodyPr>
            <a:noAutofit/>
          </a:bodyPr>
          <a:lstStyle/>
          <a:p>
            <a:pPr algn="just"/>
            <a:r>
              <a:rPr lang="es-CO" sz="2600" dirty="0" smtClean="0"/>
              <a:t>“la </a:t>
            </a:r>
            <a:r>
              <a:rPr lang="es-CO" sz="2600" dirty="0"/>
              <a:t>responsabilidad estatal bajo la Convención sólo puede ser exigida a nivel internacional después de que el Estado haya tenido la oportunidad de declarar la violación y reparar el daño ocasionado por sus propios </a:t>
            </a:r>
            <a:r>
              <a:rPr lang="es-CO" sz="2600" dirty="0" smtClean="0"/>
              <a:t>medios”.</a:t>
            </a:r>
          </a:p>
          <a:p>
            <a:pPr algn="just"/>
            <a:endParaRPr lang="es-CO" sz="2600" dirty="0" smtClean="0"/>
          </a:p>
          <a:p>
            <a:pPr algn="just"/>
            <a:r>
              <a:rPr lang="es-CO" sz="2600" dirty="0" smtClean="0"/>
              <a:t>“(…) se ha generado un control </a:t>
            </a:r>
            <a:r>
              <a:rPr lang="es-CO" sz="2600" dirty="0"/>
              <a:t>dinámico y complementario de las obligaciones convencionales de los Estados de respetar y garantizar derechos humanos, conjuntamente entre las autoridades internas y las instancias internacionales (en forma complementaria), de modo que los criterios de decisión puedan ser conformados y adecuados entre </a:t>
            </a:r>
            <a:r>
              <a:rPr lang="es-CO" sz="2600" dirty="0" smtClean="0"/>
              <a:t>sí”.</a:t>
            </a:r>
            <a:endParaRPr lang="en-US" sz="2600" dirty="0"/>
          </a:p>
          <a:p>
            <a:pPr algn="just"/>
            <a:endParaRPr lang="en-US" sz="2600" dirty="0"/>
          </a:p>
          <a:p>
            <a:pPr algn="just"/>
            <a:endParaRPr lang="es-ES" sz="2600" dirty="0" smtClean="0"/>
          </a:p>
          <a:p>
            <a:pPr algn="just"/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22379920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4325" y="9927"/>
            <a:ext cx="7886700" cy="1325563"/>
          </a:xfrm>
        </p:spPr>
        <p:txBody>
          <a:bodyPr>
            <a:normAutofit/>
          </a:bodyPr>
          <a:lstStyle/>
          <a:p>
            <a:r>
              <a:rPr lang="es-CO" sz="3600" dirty="0"/>
              <a:t>Principio de </a:t>
            </a:r>
            <a:r>
              <a:rPr lang="es-CO" sz="3600" dirty="0" smtClean="0"/>
              <a:t>complementariedad</a:t>
            </a:r>
            <a:endParaRPr lang="es-CO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1196752"/>
            <a:ext cx="7992888" cy="5112568"/>
          </a:xfrm>
        </p:spPr>
        <p:txBody>
          <a:bodyPr>
            <a:noAutofit/>
          </a:bodyPr>
          <a:lstStyle/>
          <a:p>
            <a:pPr algn="just"/>
            <a:r>
              <a:rPr lang="es-CO" sz="2800" dirty="0" smtClean="0"/>
              <a:t>“Varios </a:t>
            </a:r>
            <a:r>
              <a:rPr lang="es-CO" sz="2800" dirty="0"/>
              <a:t>tribunales nacionales de la más alta jerarquía han entendido que la jurisprudencia internacional es fuente de derecho, si bien con distintos alcances, y han utilizado los </a:t>
            </a:r>
            <a:r>
              <a:rPr lang="es-CO" sz="2800" i="1" dirty="0" err="1"/>
              <a:t>obiter</a:t>
            </a:r>
            <a:r>
              <a:rPr lang="es-CO" sz="2800" i="1" dirty="0"/>
              <a:t> dicta </a:t>
            </a:r>
            <a:r>
              <a:rPr lang="es-CO" sz="2800" dirty="0"/>
              <a:t>y/o las </a:t>
            </a:r>
            <a:r>
              <a:rPr lang="es-CO" sz="2800" i="1" dirty="0"/>
              <a:t>ratio </a:t>
            </a:r>
            <a:r>
              <a:rPr lang="es-CO" sz="2800" i="1" dirty="0" err="1"/>
              <a:t>decidendi</a:t>
            </a:r>
            <a:r>
              <a:rPr lang="es-CO" sz="2800" i="1" dirty="0"/>
              <a:t> </a:t>
            </a:r>
            <a:r>
              <a:rPr lang="es-CO" sz="2800" dirty="0"/>
              <a:t>de dicha jurisprudencia para fundamentar o guiar sus decisiones e </a:t>
            </a:r>
            <a:r>
              <a:rPr lang="es-CO" sz="2800" dirty="0" smtClean="0"/>
              <a:t>interpretaciones”.</a:t>
            </a:r>
            <a:endParaRPr lang="en-US" sz="2800" dirty="0"/>
          </a:p>
          <a:p>
            <a:pPr algn="just"/>
            <a:endParaRPr lang="en-US" sz="2600" dirty="0"/>
          </a:p>
          <a:p>
            <a:pPr algn="just"/>
            <a:endParaRPr lang="es-ES" sz="2600" dirty="0" smtClean="0"/>
          </a:p>
          <a:p>
            <a:pPr algn="just"/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2162437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4325" y="9927"/>
            <a:ext cx="7886700" cy="1325563"/>
          </a:xfrm>
        </p:spPr>
        <p:txBody>
          <a:bodyPr>
            <a:normAutofit/>
          </a:bodyPr>
          <a:lstStyle/>
          <a:p>
            <a:r>
              <a:rPr lang="es-CO" sz="3600" dirty="0" smtClean="0"/>
              <a:t>Conclusiones</a:t>
            </a:r>
            <a:endParaRPr lang="es-CO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1196752"/>
            <a:ext cx="7992888" cy="5112568"/>
          </a:xfrm>
        </p:spPr>
        <p:txBody>
          <a:bodyPr>
            <a:noAutofit/>
          </a:bodyPr>
          <a:lstStyle/>
          <a:p>
            <a:pPr algn="just"/>
            <a:r>
              <a:rPr lang="en-US" sz="2600" dirty="0" err="1" smtClean="0"/>
              <a:t>Sentencias</a:t>
            </a:r>
            <a:r>
              <a:rPr lang="en-US" sz="2600" dirty="0" smtClean="0"/>
              <a:t> </a:t>
            </a:r>
            <a:r>
              <a:rPr lang="en-US" sz="2600" dirty="0"/>
              <a:t>Corte IDH </a:t>
            </a:r>
            <a:r>
              <a:rPr lang="en-US" sz="2600" dirty="0" err="1"/>
              <a:t>vinculan</a:t>
            </a:r>
            <a:r>
              <a:rPr lang="en-US" sz="2600" dirty="0"/>
              <a:t> de </a:t>
            </a:r>
            <a:r>
              <a:rPr lang="en-US" sz="2600" dirty="0" err="1"/>
              <a:t>manera</a:t>
            </a:r>
            <a:r>
              <a:rPr lang="en-US" sz="2600" dirty="0"/>
              <a:t> </a:t>
            </a:r>
            <a:r>
              <a:rPr lang="en-US" sz="2600" dirty="0" err="1"/>
              <a:t>directa</a:t>
            </a:r>
            <a:r>
              <a:rPr lang="en-US" sz="2600" dirty="0"/>
              <a:t> </a:t>
            </a:r>
            <a:r>
              <a:rPr lang="en-US" sz="2600" dirty="0" smtClean="0"/>
              <a:t>al </a:t>
            </a:r>
            <a:r>
              <a:rPr lang="en-US" sz="2600" dirty="0" err="1"/>
              <a:t>país</a:t>
            </a:r>
            <a:r>
              <a:rPr lang="en-US" sz="2600" dirty="0"/>
              <a:t> </a:t>
            </a:r>
            <a:r>
              <a:rPr lang="en-US" sz="2600" dirty="0" err="1"/>
              <a:t>condenado</a:t>
            </a:r>
            <a:r>
              <a:rPr lang="en-US" sz="2600" dirty="0"/>
              <a:t> (</a:t>
            </a:r>
            <a:r>
              <a:rPr lang="en-US" sz="2600" dirty="0" err="1"/>
              <a:t>artículos</a:t>
            </a:r>
            <a:r>
              <a:rPr lang="en-US" sz="2600" dirty="0"/>
              <a:t> 62 y 68CADH), e </a:t>
            </a:r>
            <a:r>
              <a:rPr lang="en-US" sz="2600" dirty="0" err="1"/>
              <a:t>indirecta</a:t>
            </a:r>
            <a:r>
              <a:rPr lang="en-US" sz="2600" dirty="0"/>
              <a:t> a </a:t>
            </a:r>
            <a:r>
              <a:rPr lang="en-US" sz="2600" dirty="0" err="1"/>
              <a:t>todos</a:t>
            </a:r>
            <a:r>
              <a:rPr lang="en-US" sz="2600" dirty="0"/>
              <a:t> los </a:t>
            </a:r>
            <a:r>
              <a:rPr lang="en-US" sz="2600" dirty="0" err="1"/>
              <a:t>Estados</a:t>
            </a:r>
            <a:r>
              <a:rPr lang="en-US" sz="2600" dirty="0"/>
              <a:t> </a:t>
            </a:r>
            <a:r>
              <a:rPr lang="en-US" sz="2600" dirty="0" err="1"/>
              <a:t>signatarios</a:t>
            </a:r>
            <a:r>
              <a:rPr lang="en-US" sz="2600" dirty="0"/>
              <a:t> de la CADH, en lo </a:t>
            </a:r>
            <a:r>
              <a:rPr lang="en-US" sz="2600" dirty="0" err="1"/>
              <a:t>que</a:t>
            </a:r>
            <a:r>
              <a:rPr lang="en-US" sz="2600" dirty="0"/>
              <a:t> </a:t>
            </a:r>
            <a:r>
              <a:rPr lang="en-US" sz="2600" dirty="0" err="1"/>
              <a:t>respecta</a:t>
            </a:r>
            <a:r>
              <a:rPr lang="en-US" sz="2600" dirty="0"/>
              <a:t> a la </a:t>
            </a:r>
            <a:r>
              <a:rPr lang="en-US" sz="2600" dirty="0" err="1"/>
              <a:t>interpretación</a:t>
            </a:r>
            <a:r>
              <a:rPr lang="en-US" sz="2600" dirty="0"/>
              <a:t> </a:t>
            </a:r>
            <a:r>
              <a:rPr lang="en-US" sz="2600" dirty="0" err="1"/>
              <a:t>que</a:t>
            </a:r>
            <a:r>
              <a:rPr lang="en-US" sz="2600" dirty="0"/>
              <a:t> </a:t>
            </a:r>
            <a:r>
              <a:rPr lang="en-US" sz="2600" dirty="0" err="1"/>
              <a:t>ese</a:t>
            </a:r>
            <a:r>
              <a:rPr lang="en-US" sz="2600" dirty="0"/>
              <a:t> </a:t>
            </a:r>
            <a:r>
              <a:rPr lang="en-US" sz="2600" dirty="0" err="1"/>
              <a:t>órgano</a:t>
            </a:r>
            <a:r>
              <a:rPr lang="en-US" sz="2600" dirty="0"/>
              <a:t> </a:t>
            </a:r>
            <a:r>
              <a:rPr lang="en-US" sz="2600" dirty="0" err="1"/>
              <a:t>efectúa</a:t>
            </a:r>
            <a:r>
              <a:rPr lang="en-US" sz="2600" dirty="0"/>
              <a:t> de </a:t>
            </a:r>
            <a:r>
              <a:rPr lang="en-US" sz="2600" dirty="0" err="1"/>
              <a:t>las</a:t>
            </a:r>
            <a:r>
              <a:rPr lang="en-US" sz="2600" dirty="0"/>
              <a:t> </a:t>
            </a:r>
            <a:r>
              <a:rPr lang="en-US" sz="2600" dirty="0" err="1"/>
              <a:t>normas</a:t>
            </a:r>
            <a:r>
              <a:rPr lang="en-US" sz="2600" dirty="0"/>
              <a:t> </a:t>
            </a:r>
            <a:r>
              <a:rPr lang="en-US" sz="2600" dirty="0" err="1"/>
              <a:t>convencionales</a:t>
            </a:r>
            <a:r>
              <a:rPr lang="en-US" sz="2600" dirty="0"/>
              <a:t>.</a:t>
            </a:r>
          </a:p>
          <a:p>
            <a:pPr algn="just"/>
            <a:r>
              <a:rPr lang="en-US" sz="2600" dirty="0"/>
              <a:t>Las </a:t>
            </a:r>
            <a:r>
              <a:rPr lang="en-US" sz="2600" dirty="0" err="1"/>
              <a:t>autoridades</a:t>
            </a:r>
            <a:r>
              <a:rPr lang="en-US" sz="2600" dirty="0"/>
              <a:t> </a:t>
            </a:r>
            <a:r>
              <a:rPr lang="en-US" sz="2600" dirty="0" err="1"/>
              <a:t>estatales</a:t>
            </a:r>
            <a:r>
              <a:rPr lang="en-US" sz="2600" dirty="0"/>
              <a:t> </a:t>
            </a:r>
            <a:r>
              <a:rPr lang="en-US" sz="2600" dirty="0" err="1"/>
              <a:t>están</a:t>
            </a:r>
            <a:r>
              <a:rPr lang="en-US" sz="2600" dirty="0"/>
              <a:t> </a:t>
            </a:r>
            <a:r>
              <a:rPr lang="en-US" sz="2600" dirty="0" err="1"/>
              <a:t>obligadas</a:t>
            </a:r>
            <a:r>
              <a:rPr lang="en-US" sz="2600" dirty="0"/>
              <a:t> a </a:t>
            </a:r>
            <a:r>
              <a:rPr lang="en-US" sz="2600" dirty="0" err="1"/>
              <a:t>aplicar</a:t>
            </a:r>
            <a:r>
              <a:rPr lang="en-US" sz="2600" dirty="0"/>
              <a:t> el </a:t>
            </a:r>
            <a:r>
              <a:rPr lang="en-US" sz="2600" dirty="0" err="1"/>
              <a:t>texto</a:t>
            </a:r>
            <a:r>
              <a:rPr lang="en-US" sz="2600" dirty="0"/>
              <a:t> de </a:t>
            </a:r>
            <a:r>
              <a:rPr lang="en-US" sz="2600" dirty="0" err="1"/>
              <a:t>las</a:t>
            </a:r>
            <a:r>
              <a:rPr lang="en-US" sz="2600" dirty="0"/>
              <a:t> </a:t>
            </a:r>
            <a:r>
              <a:rPr lang="en-US" sz="2600" dirty="0" err="1"/>
              <a:t>convenciones</a:t>
            </a:r>
            <a:r>
              <a:rPr lang="en-US" sz="2600" dirty="0"/>
              <a:t> y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/>
              <a:t>interpretación</a:t>
            </a:r>
            <a:r>
              <a:rPr lang="en-US" sz="2600" dirty="0"/>
              <a:t> </a:t>
            </a:r>
            <a:r>
              <a:rPr lang="en-US" sz="2600" dirty="0" err="1"/>
              <a:t>auténtica</a:t>
            </a:r>
            <a:r>
              <a:rPr lang="en-US" sz="2600" dirty="0"/>
              <a:t> (</a:t>
            </a:r>
            <a:r>
              <a:rPr lang="en-US" sz="2600" dirty="0" err="1"/>
              <a:t>artículo</a:t>
            </a:r>
            <a:r>
              <a:rPr lang="en-US" sz="2600" dirty="0"/>
              <a:t> 62.1 CADH) en el </a:t>
            </a:r>
            <a:r>
              <a:rPr lang="en-US" sz="2600" dirty="0" err="1"/>
              <a:t>marco</a:t>
            </a:r>
            <a:r>
              <a:rPr lang="en-US" sz="2600" dirty="0"/>
              <a:t> de </a:t>
            </a:r>
            <a:r>
              <a:rPr lang="en-US" sz="2600" dirty="0" err="1"/>
              <a:t>sus</a:t>
            </a:r>
            <a:r>
              <a:rPr lang="en-US" sz="2600" dirty="0"/>
              <a:t> </a:t>
            </a:r>
            <a:r>
              <a:rPr lang="en-US" sz="2600" dirty="0" err="1"/>
              <a:t>respectivas</a:t>
            </a:r>
            <a:r>
              <a:rPr lang="en-US" sz="2600" dirty="0"/>
              <a:t> </a:t>
            </a:r>
            <a:r>
              <a:rPr lang="en-US" sz="2600" dirty="0" err="1"/>
              <a:t>competencias</a:t>
            </a:r>
            <a:r>
              <a:rPr lang="en-US" sz="2600" dirty="0"/>
              <a:t> y de </a:t>
            </a:r>
            <a:r>
              <a:rPr lang="en-US" sz="2600" dirty="0" err="1"/>
              <a:t>las</a:t>
            </a:r>
            <a:r>
              <a:rPr lang="en-US" sz="2600" dirty="0"/>
              <a:t> </a:t>
            </a:r>
            <a:r>
              <a:rPr lang="en-US" sz="2600" dirty="0" err="1"/>
              <a:t>regulaciones</a:t>
            </a:r>
            <a:r>
              <a:rPr lang="en-US" sz="2600" dirty="0"/>
              <a:t> </a:t>
            </a:r>
            <a:r>
              <a:rPr lang="en-US" sz="2600" dirty="0" err="1"/>
              <a:t>procesales</a:t>
            </a:r>
            <a:r>
              <a:rPr lang="en-US" sz="2600" dirty="0"/>
              <a:t> </a:t>
            </a:r>
            <a:r>
              <a:rPr lang="en-US" sz="2600" dirty="0" err="1"/>
              <a:t>correspondientes</a:t>
            </a:r>
            <a:r>
              <a:rPr lang="en-US" sz="2600" dirty="0"/>
              <a:t>.</a:t>
            </a:r>
          </a:p>
          <a:p>
            <a:pPr algn="just"/>
            <a:r>
              <a:rPr lang="en-US" sz="2600" dirty="0"/>
              <a:t>La labor de </a:t>
            </a:r>
            <a:r>
              <a:rPr lang="en-US" sz="2600" dirty="0" err="1"/>
              <a:t>ejercer</a:t>
            </a:r>
            <a:r>
              <a:rPr lang="en-US" sz="2600" dirty="0"/>
              <a:t> el control de </a:t>
            </a:r>
            <a:r>
              <a:rPr lang="en-US" sz="2600" dirty="0" err="1"/>
              <a:t>convencionalidad</a:t>
            </a:r>
            <a:r>
              <a:rPr lang="en-US" sz="2600" dirty="0"/>
              <a:t> </a:t>
            </a:r>
            <a:r>
              <a:rPr lang="en-US" sz="2600" dirty="0" err="1"/>
              <a:t>corresponde</a:t>
            </a:r>
            <a:r>
              <a:rPr lang="en-US" sz="2600" dirty="0"/>
              <a:t> en primer </a:t>
            </a:r>
            <a:r>
              <a:rPr lang="en-US" sz="2600" dirty="0" err="1"/>
              <a:t>lugar</a:t>
            </a:r>
            <a:r>
              <a:rPr lang="en-US" sz="2600" dirty="0"/>
              <a:t> a </a:t>
            </a:r>
            <a:r>
              <a:rPr lang="en-US" sz="2600" dirty="0" err="1"/>
              <a:t>las</a:t>
            </a:r>
            <a:r>
              <a:rPr lang="en-US" sz="2600" dirty="0"/>
              <a:t> </a:t>
            </a:r>
            <a:r>
              <a:rPr lang="en-US" sz="2600" dirty="0" err="1"/>
              <a:t>autoridades</a:t>
            </a:r>
            <a:r>
              <a:rPr lang="en-US" sz="2600" dirty="0"/>
              <a:t> </a:t>
            </a:r>
            <a:r>
              <a:rPr lang="en-US" sz="2600" dirty="0" err="1"/>
              <a:t>nacionales</a:t>
            </a:r>
            <a:r>
              <a:rPr lang="en-US" sz="2600" dirty="0"/>
              <a:t> y de forma </a:t>
            </a:r>
            <a:r>
              <a:rPr lang="en-US" sz="2600" dirty="0" err="1"/>
              <a:t>complementaria</a:t>
            </a:r>
            <a:r>
              <a:rPr lang="en-US" sz="2600" dirty="0"/>
              <a:t> a los </a:t>
            </a:r>
            <a:r>
              <a:rPr lang="en-US" sz="2600" dirty="0" err="1"/>
              <a:t>órganos</a:t>
            </a:r>
            <a:r>
              <a:rPr lang="en-US" sz="2600" dirty="0"/>
              <a:t> de control de los </a:t>
            </a:r>
            <a:r>
              <a:rPr lang="en-US" sz="2600" dirty="0" err="1"/>
              <a:t>tratados</a:t>
            </a:r>
            <a:r>
              <a:rPr lang="en-US" sz="2600" dirty="0"/>
              <a:t> (CIDH y Corte IDH).</a:t>
            </a:r>
          </a:p>
          <a:p>
            <a:pPr algn="just"/>
            <a:endParaRPr lang="es-ES" sz="2600" dirty="0" smtClean="0"/>
          </a:p>
          <a:p>
            <a:pPr algn="just"/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52151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1008063"/>
          </a:xfrm>
        </p:spPr>
        <p:txBody>
          <a:bodyPr>
            <a:normAutofit/>
          </a:bodyPr>
          <a:lstStyle/>
          <a:p>
            <a:pPr algn="ctr"/>
            <a:r>
              <a:rPr lang="es-MX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Bloque de Constitucionalidad</a:t>
            </a:r>
            <a:endParaRPr lang="es-ES" sz="4000" b="1" dirty="0">
              <a:solidFill>
                <a:schemeClr val="accent1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6716" y="1361364"/>
            <a:ext cx="8027394" cy="4299884"/>
          </a:xfrm>
        </p:spPr>
        <p:txBody>
          <a:bodyPr>
            <a:normAutofit fontScale="92500"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s-ES_tradnl" sz="5000" dirty="0">
                <a:solidFill>
                  <a:schemeClr val="tx1"/>
                </a:solidFill>
                <a:latin typeface="Garamond" panose="02020404030301010803" pitchFamily="18" charset="0"/>
              </a:rPr>
              <a:t>Hace referencia a la existencia de normas constitucionales que no aparecen directamente en el texto constitucional. </a:t>
            </a:r>
            <a:endParaRPr lang="es-ES_tradnl" sz="50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es-ES_tradnl" sz="50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s-ES_tradnl" sz="5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Constitución escrita.</a:t>
            </a:r>
            <a:endParaRPr lang="es-ES" sz="50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4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1008063"/>
          </a:xfrm>
        </p:spPr>
        <p:txBody>
          <a:bodyPr/>
          <a:lstStyle/>
          <a:p>
            <a:r>
              <a:rPr lang="es-MX" sz="2800" b="1" dirty="0">
                <a:latin typeface="Garamond" panose="02020404030301010803" pitchFamily="18" charset="0"/>
              </a:rPr>
              <a:t>Bloque de Constitucionalidad</a:t>
            </a:r>
            <a:endParaRPr lang="es-ES" sz="2800" b="1" dirty="0">
              <a:latin typeface="Garamond" panose="02020404030301010803" pitchFamily="18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219200"/>
            <a:ext cx="8353425" cy="54451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sz="4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Supremacía </a:t>
            </a:r>
            <a:r>
              <a:rPr lang="es-CO" sz="4800" dirty="0">
                <a:solidFill>
                  <a:schemeClr val="tx1"/>
                </a:solidFill>
                <a:latin typeface="Garamond" panose="02020404030301010803" pitchFamily="18" charset="0"/>
              </a:rPr>
              <a:t>de la </a:t>
            </a:r>
            <a:r>
              <a:rPr lang="es-CO" sz="4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Constitución </a:t>
            </a:r>
            <a:r>
              <a:rPr lang="es-CO" sz="4800" dirty="0">
                <a:solidFill>
                  <a:schemeClr val="tx1"/>
                </a:solidFill>
                <a:latin typeface="Garamond" panose="02020404030301010803" pitchFamily="18" charset="0"/>
              </a:rPr>
              <a:t>(fuente suprema del ordenamiento): </a:t>
            </a:r>
            <a:endParaRPr lang="es-CO" sz="48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just"/>
            <a:endParaRPr lang="es-CO" sz="4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just"/>
            <a:r>
              <a:rPr lang="es-CO" sz="4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por </a:t>
            </a:r>
            <a:r>
              <a:rPr lang="es-CO" sz="4800" dirty="0">
                <a:solidFill>
                  <a:schemeClr val="tx1"/>
                </a:solidFill>
                <a:latin typeface="Garamond" panose="02020404030301010803" pitchFamily="18" charset="0"/>
              </a:rPr>
              <a:t>mandato de la propia </a:t>
            </a:r>
            <a:r>
              <a:rPr lang="es-CO" sz="4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Constitución  </a:t>
            </a:r>
            <a:r>
              <a:rPr lang="es-CO" sz="4800" dirty="0">
                <a:solidFill>
                  <a:schemeClr val="tx1"/>
                </a:solidFill>
                <a:latin typeface="Garamond" panose="02020404030301010803" pitchFamily="18" charset="0"/>
              </a:rPr>
              <a:t>normas que no hacen parte de su articulado comparten empero su misma fuerza normativa, puesto que la propia Carta, así lo ordena.</a:t>
            </a:r>
          </a:p>
        </p:txBody>
      </p:sp>
    </p:spTree>
    <p:extLst>
      <p:ext uri="{BB962C8B-B14F-4D97-AF65-F5344CB8AC3E}">
        <p14:creationId xmlns:p14="http://schemas.microsoft.com/office/powerpoint/2010/main" val="27458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008063"/>
          </a:xfrm>
        </p:spPr>
        <p:txBody>
          <a:bodyPr>
            <a:normAutofit/>
          </a:bodyPr>
          <a:lstStyle/>
          <a:p>
            <a:r>
              <a:rPr lang="es-MX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  <a:t>Bloque de Constitucionalidad</a:t>
            </a:r>
            <a:endParaRPr lang="es-ES" sz="4400" b="1" dirty="0">
              <a:solidFill>
                <a:schemeClr val="accent1">
                  <a:lumMod val="40000"/>
                  <a:lumOff val="6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95288" y="914400"/>
            <a:ext cx="8353425" cy="5445125"/>
          </a:xfrm>
        </p:spPr>
        <p:txBody>
          <a:bodyPr/>
          <a:lstStyle/>
          <a:p>
            <a:pPr algn="just"/>
            <a:r>
              <a:rPr lang="es-CO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Las </a:t>
            </a:r>
            <a:r>
              <a:rPr lang="es-CO" sz="4000" dirty="0">
                <a:solidFill>
                  <a:schemeClr val="tx1"/>
                </a:solidFill>
                <a:latin typeface="Garamond" panose="02020404030301010803" pitchFamily="18" charset="0"/>
              </a:rPr>
              <a:t>normas materialmente constitucionales - esto es, con fuerza constitucional- son más numerosas que aquellas que son formalmente constitucionales -esto es, aquellas que son expresamente mencionadas por el articulado constitucional.</a:t>
            </a:r>
          </a:p>
          <a:p>
            <a:pPr algn="just"/>
            <a:endParaRPr lang="es-ES" sz="4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65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1008063"/>
          </a:xfrm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chemeClr val="tx2"/>
                </a:solidFill>
                <a:latin typeface="Garamond" panose="02020404030301010803" pitchFamily="18" charset="0"/>
              </a:rPr>
              <a:t>Bloque de Constitucionalidad</a:t>
            </a:r>
            <a:br>
              <a:rPr lang="es-MX" sz="4000" b="1" dirty="0">
                <a:solidFill>
                  <a:schemeClr val="tx2"/>
                </a:solidFill>
                <a:latin typeface="Garamond" panose="02020404030301010803" pitchFamily="18" charset="0"/>
              </a:rPr>
            </a:br>
            <a:r>
              <a:rPr lang="es-MX" sz="4000" b="1" dirty="0">
                <a:solidFill>
                  <a:schemeClr val="tx2"/>
                </a:solidFill>
                <a:latin typeface="Garamond" panose="02020404030301010803" pitchFamily="18" charset="0"/>
              </a:rPr>
              <a:t>Ventajas</a:t>
            </a:r>
            <a:endParaRPr lang="es-ES" sz="4000" b="1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484784"/>
            <a:ext cx="8353425" cy="4104456"/>
          </a:xfrm>
        </p:spPr>
        <p:txBody>
          <a:bodyPr>
            <a:normAutofit fontScale="92500"/>
          </a:bodyPr>
          <a:lstStyle/>
          <a:p>
            <a:pPr algn="just">
              <a:buFontTx/>
              <a:buChar char="•"/>
            </a:pPr>
            <a:r>
              <a:rPr lang="es-CO" sz="4400" dirty="0">
                <a:solidFill>
                  <a:schemeClr val="tx1"/>
                </a:solidFill>
                <a:latin typeface="Garamond" panose="02020404030301010803" pitchFamily="18" charset="0"/>
              </a:rPr>
              <a:t>Constitución </a:t>
            </a:r>
            <a:r>
              <a:rPr lang="es-CO" sz="4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Dinámica.</a:t>
            </a:r>
          </a:p>
          <a:p>
            <a:pPr algn="just">
              <a:buFontTx/>
              <a:buChar char="•"/>
            </a:pPr>
            <a:endParaRPr lang="es-CO" sz="44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just">
              <a:buFontTx/>
              <a:buChar char="•"/>
            </a:pPr>
            <a:r>
              <a:rPr lang="es-CO" sz="4400" dirty="0">
                <a:solidFill>
                  <a:schemeClr val="tx1"/>
                </a:solidFill>
                <a:latin typeface="Garamond" panose="02020404030301010803" pitchFamily="18" charset="0"/>
              </a:rPr>
              <a:t>Adaptable a los cambios </a:t>
            </a:r>
            <a:r>
              <a:rPr lang="es-CO" sz="4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históricos.</a:t>
            </a:r>
          </a:p>
          <a:p>
            <a:pPr algn="just">
              <a:buFontTx/>
              <a:buChar char="•"/>
            </a:pPr>
            <a:endParaRPr lang="es-CO" sz="44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just">
              <a:buFontTx/>
              <a:buChar char="•"/>
            </a:pPr>
            <a:r>
              <a:rPr lang="es-CO" sz="4400" dirty="0">
                <a:solidFill>
                  <a:schemeClr val="tx1"/>
                </a:solidFill>
                <a:latin typeface="Garamond" panose="02020404030301010803" pitchFamily="18" charset="0"/>
              </a:rPr>
              <a:t>“Documentos vivientes”, construcción histórica de la Constitución.</a:t>
            </a:r>
            <a:endParaRPr lang="es-ES" sz="44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30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1008063"/>
          </a:xfrm>
        </p:spPr>
        <p:txBody>
          <a:bodyPr>
            <a:noAutofit/>
          </a:bodyPr>
          <a:lstStyle/>
          <a:p>
            <a:r>
              <a:rPr lang="es-MX" sz="3600" b="1" dirty="0">
                <a:solidFill>
                  <a:schemeClr val="tx2"/>
                </a:solidFill>
                <a:latin typeface="Garamond" panose="02020404030301010803" pitchFamily="18" charset="0"/>
              </a:rPr>
              <a:t>Bloque de Constitucionalidad</a:t>
            </a:r>
            <a:br>
              <a:rPr lang="es-MX" sz="3600" b="1" dirty="0">
                <a:solidFill>
                  <a:schemeClr val="tx2"/>
                </a:solidFill>
                <a:latin typeface="Garamond" panose="02020404030301010803" pitchFamily="18" charset="0"/>
              </a:rPr>
            </a:br>
            <a:r>
              <a:rPr lang="es-MX" sz="3600" b="1" dirty="0">
                <a:solidFill>
                  <a:schemeClr val="tx2"/>
                </a:solidFill>
                <a:latin typeface="Garamond" panose="02020404030301010803" pitchFamily="18" charset="0"/>
              </a:rPr>
              <a:t>Riesgos</a:t>
            </a:r>
            <a:endParaRPr lang="es-ES" sz="3600" b="1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3700" y="1484784"/>
            <a:ext cx="8353425" cy="4077072"/>
          </a:xfrm>
        </p:spPr>
        <p:txBody>
          <a:bodyPr/>
          <a:lstStyle/>
          <a:p>
            <a:pPr algn="just">
              <a:buFontTx/>
              <a:buChar char="•"/>
            </a:pPr>
            <a:r>
              <a:rPr lang="es-CO" sz="4400" dirty="0">
                <a:solidFill>
                  <a:schemeClr val="tx1"/>
                </a:solidFill>
                <a:latin typeface="Garamond" panose="02020404030301010803" pitchFamily="18" charset="0"/>
              </a:rPr>
              <a:t>Seguridad Jurídica: afectación del principio democrático (¿Soberanía?)</a:t>
            </a:r>
          </a:p>
          <a:p>
            <a:pPr algn="just"/>
            <a:endParaRPr lang="es-CO" sz="44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just">
              <a:buFontTx/>
              <a:buChar char="•"/>
            </a:pPr>
            <a:r>
              <a:rPr lang="es-CO" sz="4400" dirty="0">
                <a:solidFill>
                  <a:schemeClr val="tx1"/>
                </a:solidFill>
                <a:latin typeface="Garamond" panose="02020404030301010803" pitchFamily="18" charset="0"/>
              </a:rPr>
              <a:t>Arbitrariedad judicial: Falta de claridad en las normas constitucionales aplicables.</a:t>
            </a:r>
            <a:endParaRPr lang="es-ES" sz="44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12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0366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R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Derecho de la Constitución</a:t>
            </a:r>
            <a:endParaRPr lang="es-CR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84784"/>
            <a:ext cx="8569325" cy="4752975"/>
          </a:xfrm>
        </p:spPr>
        <p:txBody>
          <a:bodyPr>
            <a:normAutofit fontScale="92500"/>
          </a:bodyPr>
          <a:lstStyle/>
          <a:p>
            <a:pPr algn="just">
              <a:defRPr/>
            </a:pPr>
            <a:r>
              <a:rPr lang="es-CR" sz="3600" dirty="0" smtClean="0">
                <a:effectLst/>
              </a:rPr>
              <a:t>La supremacía del Derecho de la Constitución supone afirmar la eficacia directa en inmediata de éste, sin necesidad de actos intermedios de desarrollo legislativo (</a:t>
            </a:r>
            <a:r>
              <a:rPr lang="es-CR" sz="3600" i="1" dirty="0" err="1" smtClean="0">
                <a:effectLst/>
              </a:rPr>
              <a:t>interpositio</a:t>
            </a:r>
            <a:r>
              <a:rPr lang="es-CR" sz="3600" i="1" dirty="0" smtClean="0">
                <a:effectLst/>
              </a:rPr>
              <a:t> </a:t>
            </a:r>
            <a:r>
              <a:rPr lang="es-CR" sz="3600" i="1" dirty="0" err="1" smtClean="0">
                <a:effectLst/>
              </a:rPr>
              <a:t>legislatoris</a:t>
            </a:r>
            <a:r>
              <a:rPr lang="es-CR" sz="3600" dirty="0" smtClean="0">
                <a:effectLst/>
              </a:rPr>
              <a:t>)</a:t>
            </a:r>
          </a:p>
          <a:p>
            <a:pPr algn="just">
              <a:defRPr/>
            </a:pPr>
            <a:endParaRPr lang="es-CR" sz="3600" dirty="0" smtClean="0">
              <a:effectLst/>
            </a:endParaRPr>
          </a:p>
          <a:p>
            <a:pPr algn="just">
              <a:defRPr/>
            </a:pPr>
            <a:r>
              <a:rPr lang="es-CR" sz="3600" dirty="0" smtClean="0">
                <a:effectLst/>
              </a:rPr>
              <a:t>La Constitución no es una norma meramente programática sino de observancia y </a:t>
            </a:r>
            <a:r>
              <a:rPr lang="es-CR" sz="3600" b="1" dirty="0" smtClean="0">
                <a:effectLst/>
              </a:rPr>
              <a:t>aplicación directa e inmediata </a:t>
            </a:r>
            <a:r>
              <a:rPr lang="es-CR" sz="3600" dirty="0" smtClean="0">
                <a:effectLst/>
              </a:rPr>
              <a:t>para todos  los poderes públicos y los particulares</a:t>
            </a:r>
          </a:p>
          <a:p>
            <a:pPr>
              <a:defRPr/>
            </a:pPr>
            <a:endParaRPr lang="es-CR" dirty="0" smtClean="0"/>
          </a:p>
          <a:p>
            <a:pPr>
              <a:defRPr/>
            </a:pP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124744"/>
            <a:ext cx="8207375" cy="5184576"/>
          </a:xfrm>
        </p:spPr>
        <p:txBody>
          <a:bodyPr>
            <a:normAutofit lnSpcReduction="10000"/>
          </a:bodyPr>
          <a:lstStyle/>
          <a:p>
            <a:pPr marL="80963" indent="-80963" algn="ctr" eaLnBrk="1" hangingPunct="1">
              <a:buFont typeface="Wingdings" panose="05000000000000000000" pitchFamily="2" charset="2"/>
              <a:buNone/>
              <a:defRPr/>
            </a:pPr>
            <a:r>
              <a:rPr lang="es-ES" sz="3000" b="1" dirty="0" smtClean="0">
                <a:solidFill>
                  <a:schemeClr val="tx2"/>
                </a:solidFill>
              </a:rPr>
              <a:t>Derecho Internacional – Constitución</a:t>
            </a:r>
            <a:endParaRPr lang="es-ES" sz="3000" b="1" dirty="0" smtClean="0"/>
          </a:p>
          <a:p>
            <a:pPr marL="80963" indent="-80963" algn="just" eaLnBrk="1" hangingPunct="1">
              <a:buFont typeface="Wingdings" panose="05000000000000000000" pitchFamily="2" charset="2"/>
              <a:buNone/>
              <a:defRPr/>
            </a:pPr>
            <a:endParaRPr lang="es-ES" sz="4000" b="1" dirty="0"/>
          </a:p>
          <a:p>
            <a:pPr marL="80963" indent="-80963" algn="just" eaLnBrk="1" hangingPunct="1">
              <a:buFont typeface="Wingdings" panose="05000000000000000000" pitchFamily="2" charset="2"/>
              <a:buNone/>
              <a:defRPr/>
            </a:pPr>
            <a:r>
              <a:rPr lang="es-ES" sz="4000" dirty="0" smtClean="0"/>
              <a:t>ARTÍCULO </a:t>
            </a:r>
            <a:r>
              <a:rPr lang="es-ES" sz="4000" dirty="0"/>
              <a:t>7.- Los tratados públicos, los convenios internacionales y los concordatos, debidamente aprobados por la Asamblea Legislativa, tendrán desde su promulgación o desde el día que ellos designen, autoridad superior a las leyes</a:t>
            </a:r>
            <a:r>
              <a:rPr lang="es-ES" dirty="0"/>
              <a:t>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574682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undidad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rofundidad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</Template>
  <TotalTime>4755</TotalTime>
  <Words>1562</Words>
  <Application>Microsoft Office PowerPoint</Application>
  <PresentationFormat>Presentación en pantalla (4:3)</PresentationFormat>
  <Paragraphs>87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4" baseType="lpstr">
      <vt:lpstr>Arial</vt:lpstr>
      <vt:lpstr>Corbel</vt:lpstr>
      <vt:lpstr>Garamond</vt:lpstr>
      <vt:lpstr>Tahoma</vt:lpstr>
      <vt:lpstr>Wingdings</vt:lpstr>
      <vt:lpstr>Profundidad</vt:lpstr>
      <vt:lpstr>Bloque de Constitucionalidad y  Control de convencionalidad en el SIDH   Camilo Ernesto Bernal Sarmiento  Facultad  de  Ciencias  Jurídicas  y  Sociales  Universidad  para  la  Cooperación  Internacional</vt:lpstr>
      <vt:lpstr>Presentación de PowerPoint</vt:lpstr>
      <vt:lpstr>Bloque de Constitucionalidad</vt:lpstr>
      <vt:lpstr>Bloque de Constitucionalidad</vt:lpstr>
      <vt:lpstr>Bloque de Constitucionalidad</vt:lpstr>
      <vt:lpstr>Bloque de Constitucionalidad Ventajas</vt:lpstr>
      <vt:lpstr>Bloque de Constitucionalidad Riesgos</vt:lpstr>
      <vt:lpstr>Derecho de la Constitución</vt:lpstr>
      <vt:lpstr>Presentación de PowerPoint</vt:lpstr>
      <vt:lpstr>Remisión expresa</vt:lpstr>
      <vt:lpstr>Bloque de constitucionalidad</vt:lpstr>
      <vt:lpstr>DIDH Supraconstitucional</vt:lpstr>
      <vt:lpstr>DIDH Supraconstitucional</vt:lpstr>
      <vt:lpstr>DIDH con rango constitucional </vt:lpstr>
      <vt:lpstr>DIDH con rango constitucional </vt:lpstr>
      <vt:lpstr>DIDH con rango constitucional</vt:lpstr>
      <vt:lpstr>DIDH con rango constitucional – Soft law Declaraciones de principios</vt:lpstr>
      <vt:lpstr>DIDH con rango constitucional – Soft law Tratados no ratificados</vt:lpstr>
      <vt:lpstr>Presentación de PowerPoint</vt:lpstr>
      <vt:lpstr>Definición</vt:lpstr>
      <vt:lpstr>Definición</vt:lpstr>
      <vt:lpstr>Definición</vt:lpstr>
      <vt:lpstr>Tipos de obligación</vt:lpstr>
      <vt:lpstr>Tipos de obligación</vt:lpstr>
      <vt:lpstr>Principio de complementariedad</vt:lpstr>
      <vt:lpstr>Principio de complementariedad</vt:lpstr>
      <vt:lpstr>Principio de complementariedad</vt:lpstr>
      <vt:lpstr>Conclusiones</vt:lpstr>
    </vt:vector>
  </TitlesOfParts>
  <Company>U. C. I.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2  Libertad de empresa y libertad de competencia</dc:title>
  <dc:creator>Camilo Bernal</dc:creator>
  <cp:lastModifiedBy>camilo bernal</cp:lastModifiedBy>
  <cp:revision>168</cp:revision>
  <dcterms:created xsi:type="dcterms:W3CDTF">2003-09-23T16:38:46Z</dcterms:created>
  <dcterms:modified xsi:type="dcterms:W3CDTF">2015-04-15T23:44:14Z</dcterms:modified>
</cp:coreProperties>
</file>