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71" r:id="rId13"/>
    <p:sldId id="272" r:id="rId14"/>
    <p:sldId id="273" r:id="rId15"/>
    <p:sldId id="274" r:id="rId16"/>
    <p:sldId id="275" r:id="rId17"/>
    <p:sldId id="276" r:id="rId18"/>
    <p:sldId id="277" r:id="rId19"/>
    <p:sldId id="278" r:id="rId20"/>
    <p:sldId id="269" r:id="rId21"/>
    <p:sldId id="26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F30D3-8A82-4B3A-9861-02DA146E1F6E}" type="doc">
      <dgm:prSet loTypeId="urn:microsoft.com/office/officeart/2005/8/layout/target2" loCatId="relationship" qsTypeId="urn:microsoft.com/office/officeart/2005/8/quickstyle/simple5" qsCatId="simple" csTypeId="urn:microsoft.com/office/officeart/2005/8/colors/colorful5" csCatId="colorful" phldr="1"/>
      <dgm:spPr/>
      <dgm:t>
        <a:bodyPr/>
        <a:lstStyle/>
        <a:p>
          <a:endParaRPr lang="es-CO"/>
        </a:p>
      </dgm:t>
    </dgm:pt>
    <dgm:pt modelId="{31BA099B-C1E8-4624-A57D-18FEC144E120}">
      <dgm:prSet phldrT="[Texto]" custT="1"/>
      <dgm:spPr/>
      <dgm:t>
        <a:bodyPr/>
        <a:lstStyle/>
        <a:p>
          <a:pPr algn="ctr"/>
          <a:r>
            <a:rPr lang="es-CO" sz="3600" dirty="0" smtClean="0"/>
            <a:t>1. Mecanismos de protección frente el abuso del poder o la violencia. Función Negativa DDHH</a:t>
          </a:r>
          <a:endParaRPr lang="es-CO" sz="3600" dirty="0"/>
        </a:p>
      </dgm:t>
    </dgm:pt>
    <dgm:pt modelId="{9E3BD5C4-FE2A-4C86-B4B0-1283C28A10AC}" type="parTrans" cxnId="{6A917EBE-13B8-4B33-8E98-F91E478BDCA2}">
      <dgm:prSet/>
      <dgm:spPr/>
      <dgm:t>
        <a:bodyPr/>
        <a:lstStyle/>
        <a:p>
          <a:pPr algn="ctr"/>
          <a:endParaRPr lang="es-CO" sz="4000"/>
        </a:p>
      </dgm:t>
    </dgm:pt>
    <dgm:pt modelId="{BB42D616-E200-4541-8CE2-58128C8423F1}" type="sibTrans" cxnId="{6A917EBE-13B8-4B33-8E98-F91E478BDCA2}">
      <dgm:prSet/>
      <dgm:spPr/>
      <dgm:t>
        <a:bodyPr/>
        <a:lstStyle/>
        <a:p>
          <a:pPr algn="ctr"/>
          <a:endParaRPr lang="es-CO" sz="4000"/>
        </a:p>
      </dgm:t>
    </dgm:pt>
    <dgm:pt modelId="{F0E84DA6-45F0-4EA1-85ED-1557FA92E8E8}">
      <dgm:prSet phldrT="[Texto]" custT="1"/>
      <dgm:spPr/>
      <dgm:t>
        <a:bodyPr/>
        <a:lstStyle/>
        <a:p>
          <a:pPr algn="ctr"/>
          <a:r>
            <a:rPr lang="es-CO" sz="3600" dirty="0" smtClean="0"/>
            <a:t>3. Violaciones graves, Crímenes internacionales, Crímenes de sistema</a:t>
          </a:r>
          <a:endParaRPr lang="es-CO" sz="3600" dirty="0"/>
        </a:p>
      </dgm:t>
    </dgm:pt>
    <dgm:pt modelId="{822735E7-9D50-4980-90B0-DD6DD31EEEF4}" type="parTrans" cxnId="{DEEDC479-CE30-41BF-B048-216DF2050E28}">
      <dgm:prSet/>
      <dgm:spPr/>
      <dgm:t>
        <a:bodyPr/>
        <a:lstStyle/>
        <a:p>
          <a:pPr algn="ctr"/>
          <a:endParaRPr lang="es-CO" sz="4000"/>
        </a:p>
      </dgm:t>
    </dgm:pt>
    <dgm:pt modelId="{AE5CEDC7-FBF5-4195-9BF9-91BE7F3C5EC8}" type="sibTrans" cxnId="{DEEDC479-CE30-41BF-B048-216DF2050E28}">
      <dgm:prSet/>
      <dgm:spPr/>
      <dgm:t>
        <a:bodyPr/>
        <a:lstStyle/>
        <a:p>
          <a:pPr algn="ctr"/>
          <a:endParaRPr lang="es-CO" sz="4000"/>
        </a:p>
      </dgm:t>
    </dgm:pt>
    <dgm:pt modelId="{7FBBBE69-F7F6-4A3A-AEA5-7C247ED192B6}">
      <dgm:prSet custT="1"/>
      <dgm:spPr/>
      <dgm:t>
        <a:bodyPr/>
        <a:lstStyle/>
        <a:p>
          <a:pPr algn="ctr"/>
          <a:r>
            <a:rPr lang="es-CO" sz="3600" dirty="0" smtClean="0"/>
            <a:t>2. Referente material del delito (daño social). Función positiva DDHH</a:t>
          </a:r>
          <a:endParaRPr lang="es-CO" sz="3600" dirty="0"/>
        </a:p>
      </dgm:t>
    </dgm:pt>
    <dgm:pt modelId="{9B833482-2629-44BA-A93B-1A8B84F6CE10}" type="parTrans" cxnId="{C91CDE01-549F-4BC2-8566-6851F6224745}">
      <dgm:prSet/>
      <dgm:spPr/>
      <dgm:t>
        <a:bodyPr/>
        <a:lstStyle/>
        <a:p>
          <a:pPr algn="ctr"/>
          <a:endParaRPr lang="es-CO" sz="4000"/>
        </a:p>
      </dgm:t>
    </dgm:pt>
    <dgm:pt modelId="{9BA5AF56-E3BF-40BC-96ED-C98F3367992F}" type="sibTrans" cxnId="{C91CDE01-549F-4BC2-8566-6851F6224745}">
      <dgm:prSet/>
      <dgm:spPr/>
      <dgm:t>
        <a:bodyPr/>
        <a:lstStyle/>
        <a:p>
          <a:pPr algn="ctr"/>
          <a:endParaRPr lang="es-CO" sz="4000"/>
        </a:p>
      </dgm:t>
    </dgm:pt>
    <dgm:pt modelId="{DCA120C8-6C17-4D7A-8F83-3EFBB0E787A9}" type="pres">
      <dgm:prSet presAssocID="{AB4F30D3-8A82-4B3A-9861-02DA146E1F6E}" presName="Name0" presStyleCnt="0">
        <dgm:presLayoutVars>
          <dgm:chMax val="3"/>
          <dgm:chPref val="1"/>
          <dgm:dir/>
          <dgm:animLvl val="lvl"/>
          <dgm:resizeHandles/>
        </dgm:presLayoutVars>
      </dgm:prSet>
      <dgm:spPr/>
    </dgm:pt>
    <dgm:pt modelId="{4C96B3D7-0352-474B-BA14-A2CF138D34AD}" type="pres">
      <dgm:prSet presAssocID="{AB4F30D3-8A82-4B3A-9861-02DA146E1F6E}" presName="outerBox" presStyleCnt="0"/>
      <dgm:spPr/>
    </dgm:pt>
    <dgm:pt modelId="{5766AC7D-495F-4E5E-B270-47B33E8A87E4}" type="pres">
      <dgm:prSet presAssocID="{AB4F30D3-8A82-4B3A-9861-02DA146E1F6E}" presName="outerBoxParent" presStyleLbl="node1" presStyleIdx="0" presStyleCnt="3"/>
      <dgm:spPr/>
    </dgm:pt>
    <dgm:pt modelId="{C5F2A566-EFA5-4A0A-9653-0C643CBEF5AD}" type="pres">
      <dgm:prSet presAssocID="{AB4F30D3-8A82-4B3A-9861-02DA146E1F6E}" presName="outerBoxChildren" presStyleCnt="0"/>
      <dgm:spPr/>
    </dgm:pt>
    <dgm:pt modelId="{FEDE9224-AAFB-41F3-8BD2-17BDD036F820}" type="pres">
      <dgm:prSet presAssocID="{AB4F30D3-8A82-4B3A-9861-02DA146E1F6E}" presName="middleBox" presStyleCnt="0"/>
      <dgm:spPr/>
    </dgm:pt>
    <dgm:pt modelId="{367B9A67-BD7C-40B5-94C6-CDC9E80B66CA}" type="pres">
      <dgm:prSet presAssocID="{AB4F30D3-8A82-4B3A-9861-02DA146E1F6E}" presName="middleBoxParent" presStyleLbl="node1" presStyleIdx="1" presStyleCnt="3"/>
      <dgm:spPr/>
      <dgm:t>
        <a:bodyPr/>
        <a:lstStyle/>
        <a:p>
          <a:endParaRPr lang="es-CO"/>
        </a:p>
      </dgm:t>
    </dgm:pt>
    <dgm:pt modelId="{ED7A192F-7361-4848-BA7B-4FB26DCB6762}" type="pres">
      <dgm:prSet presAssocID="{AB4F30D3-8A82-4B3A-9861-02DA146E1F6E}" presName="middleBoxChildren" presStyleCnt="0"/>
      <dgm:spPr/>
    </dgm:pt>
    <dgm:pt modelId="{B56207CC-FADB-469D-A846-98FCD010395E}" type="pres">
      <dgm:prSet presAssocID="{AB4F30D3-8A82-4B3A-9861-02DA146E1F6E}" presName="centerBox" presStyleCnt="0"/>
      <dgm:spPr/>
    </dgm:pt>
    <dgm:pt modelId="{37667E55-0A87-414F-B787-D798F5EEF061}" type="pres">
      <dgm:prSet presAssocID="{AB4F30D3-8A82-4B3A-9861-02DA146E1F6E}" presName="centerBoxParent" presStyleLbl="node1" presStyleIdx="2" presStyleCnt="3" custLinFactNeighborX="962" custLinFactNeighborY="1406"/>
      <dgm:spPr/>
      <dgm:t>
        <a:bodyPr/>
        <a:lstStyle/>
        <a:p>
          <a:endParaRPr lang="es-CO"/>
        </a:p>
      </dgm:t>
    </dgm:pt>
  </dgm:ptLst>
  <dgm:cxnLst>
    <dgm:cxn modelId="{DEEDC479-CE30-41BF-B048-216DF2050E28}" srcId="{AB4F30D3-8A82-4B3A-9861-02DA146E1F6E}" destId="{F0E84DA6-45F0-4EA1-85ED-1557FA92E8E8}" srcOrd="2" destOrd="0" parTransId="{822735E7-9D50-4980-90B0-DD6DD31EEEF4}" sibTransId="{AE5CEDC7-FBF5-4195-9BF9-91BE7F3C5EC8}"/>
    <dgm:cxn modelId="{D170D1A0-A17C-41C1-8F35-37E3E5CAF0F6}" type="presOf" srcId="{7FBBBE69-F7F6-4A3A-AEA5-7C247ED192B6}" destId="{367B9A67-BD7C-40B5-94C6-CDC9E80B66CA}" srcOrd="0" destOrd="0" presId="urn:microsoft.com/office/officeart/2005/8/layout/target2"/>
    <dgm:cxn modelId="{C91CDE01-549F-4BC2-8566-6851F6224745}" srcId="{AB4F30D3-8A82-4B3A-9861-02DA146E1F6E}" destId="{7FBBBE69-F7F6-4A3A-AEA5-7C247ED192B6}" srcOrd="1" destOrd="0" parTransId="{9B833482-2629-44BA-A93B-1A8B84F6CE10}" sibTransId="{9BA5AF56-E3BF-40BC-96ED-C98F3367992F}"/>
    <dgm:cxn modelId="{5D1F4579-96E4-4A20-8BCE-427CDF66CEEF}" type="presOf" srcId="{AB4F30D3-8A82-4B3A-9861-02DA146E1F6E}" destId="{DCA120C8-6C17-4D7A-8F83-3EFBB0E787A9}" srcOrd="0" destOrd="0" presId="urn:microsoft.com/office/officeart/2005/8/layout/target2"/>
    <dgm:cxn modelId="{D97A83D4-5439-4A06-ABED-758CC5A46DAB}" type="presOf" srcId="{F0E84DA6-45F0-4EA1-85ED-1557FA92E8E8}" destId="{37667E55-0A87-414F-B787-D798F5EEF061}" srcOrd="0" destOrd="0" presId="urn:microsoft.com/office/officeart/2005/8/layout/target2"/>
    <dgm:cxn modelId="{A2484CF5-9466-4095-BE7B-562DA70840FE}" type="presOf" srcId="{31BA099B-C1E8-4624-A57D-18FEC144E120}" destId="{5766AC7D-495F-4E5E-B270-47B33E8A87E4}" srcOrd="0" destOrd="0" presId="urn:microsoft.com/office/officeart/2005/8/layout/target2"/>
    <dgm:cxn modelId="{6A917EBE-13B8-4B33-8E98-F91E478BDCA2}" srcId="{AB4F30D3-8A82-4B3A-9861-02DA146E1F6E}" destId="{31BA099B-C1E8-4624-A57D-18FEC144E120}" srcOrd="0" destOrd="0" parTransId="{9E3BD5C4-FE2A-4C86-B4B0-1283C28A10AC}" sibTransId="{BB42D616-E200-4541-8CE2-58128C8423F1}"/>
    <dgm:cxn modelId="{16526566-9FAA-4950-82BB-D7DBCC1108AD}" type="presParOf" srcId="{DCA120C8-6C17-4D7A-8F83-3EFBB0E787A9}" destId="{4C96B3D7-0352-474B-BA14-A2CF138D34AD}" srcOrd="0" destOrd="0" presId="urn:microsoft.com/office/officeart/2005/8/layout/target2"/>
    <dgm:cxn modelId="{ED8E3FF6-0C40-45AA-B448-5FBD13D80A9A}" type="presParOf" srcId="{4C96B3D7-0352-474B-BA14-A2CF138D34AD}" destId="{5766AC7D-495F-4E5E-B270-47B33E8A87E4}" srcOrd="0" destOrd="0" presId="urn:microsoft.com/office/officeart/2005/8/layout/target2"/>
    <dgm:cxn modelId="{0824D0F6-5AE1-4A8C-A605-535B48B2E4A5}" type="presParOf" srcId="{4C96B3D7-0352-474B-BA14-A2CF138D34AD}" destId="{C5F2A566-EFA5-4A0A-9653-0C643CBEF5AD}" srcOrd="1" destOrd="0" presId="urn:microsoft.com/office/officeart/2005/8/layout/target2"/>
    <dgm:cxn modelId="{E032D600-E4B5-4E07-B3C2-B77B42DA1484}" type="presParOf" srcId="{DCA120C8-6C17-4D7A-8F83-3EFBB0E787A9}" destId="{FEDE9224-AAFB-41F3-8BD2-17BDD036F820}" srcOrd="1" destOrd="0" presId="urn:microsoft.com/office/officeart/2005/8/layout/target2"/>
    <dgm:cxn modelId="{AC950646-971B-4E5F-898D-5A234F0E4F61}" type="presParOf" srcId="{FEDE9224-AAFB-41F3-8BD2-17BDD036F820}" destId="{367B9A67-BD7C-40B5-94C6-CDC9E80B66CA}" srcOrd="0" destOrd="0" presId="urn:microsoft.com/office/officeart/2005/8/layout/target2"/>
    <dgm:cxn modelId="{E397EDE2-E3DA-4F01-8D7E-978A5531B427}" type="presParOf" srcId="{FEDE9224-AAFB-41F3-8BD2-17BDD036F820}" destId="{ED7A192F-7361-4848-BA7B-4FB26DCB6762}" srcOrd="1" destOrd="0" presId="urn:microsoft.com/office/officeart/2005/8/layout/target2"/>
    <dgm:cxn modelId="{1ED3C273-312B-40CC-A169-1712B23EB950}" type="presParOf" srcId="{DCA120C8-6C17-4D7A-8F83-3EFBB0E787A9}" destId="{B56207CC-FADB-469D-A846-98FCD010395E}" srcOrd="2" destOrd="0" presId="urn:microsoft.com/office/officeart/2005/8/layout/target2"/>
    <dgm:cxn modelId="{1955F84D-5C9E-4E13-83E3-52A80BCF9732}" type="presParOf" srcId="{B56207CC-FADB-469D-A846-98FCD010395E}" destId="{37667E55-0A87-414F-B787-D798F5EEF061}"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6AC7D-495F-4E5E-B270-47B33E8A87E4}">
      <dsp:nvSpPr>
        <dsp:cNvPr id="0" name=""/>
        <dsp:cNvSpPr/>
      </dsp:nvSpPr>
      <dsp:spPr>
        <a:xfrm>
          <a:off x="0" y="0"/>
          <a:ext cx="9628094" cy="5204012"/>
        </a:xfrm>
        <a:prstGeom prst="roundRect">
          <a:avLst>
            <a:gd name="adj" fmla="val 850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4038892" numCol="1" spcCol="1270" anchor="t" anchorCtr="0">
          <a:noAutofit/>
        </a:bodyPr>
        <a:lstStyle/>
        <a:p>
          <a:pPr lvl="0" algn="ctr" defTabSz="1600200">
            <a:lnSpc>
              <a:spcPct val="90000"/>
            </a:lnSpc>
            <a:spcBef>
              <a:spcPct val="0"/>
            </a:spcBef>
            <a:spcAft>
              <a:spcPct val="35000"/>
            </a:spcAft>
          </a:pPr>
          <a:r>
            <a:rPr lang="es-CO" sz="3600" kern="1200" dirty="0" smtClean="0"/>
            <a:t>1. Mecanismos de protección frente el abuso del poder o la violencia. Función Negativa DDHH</a:t>
          </a:r>
          <a:endParaRPr lang="es-CO" sz="3600" kern="1200" dirty="0"/>
        </a:p>
      </dsp:txBody>
      <dsp:txXfrm>
        <a:off x="129557" y="129557"/>
        <a:ext cx="9368980" cy="4944898"/>
      </dsp:txXfrm>
    </dsp:sp>
    <dsp:sp modelId="{367B9A67-BD7C-40B5-94C6-CDC9E80B66CA}">
      <dsp:nvSpPr>
        <dsp:cNvPr id="0" name=""/>
        <dsp:cNvSpPr/>
      </dsp:nvSpPr>
      <dsp:spPr>
        <a:xfrm>
          <a:off x="240702" y="1301003"/>
          <a:ext cx="9146689" cy="3642808"/>
        </a:xfrm>
        <a:prstGeom prst="roundRect">
          <a:avLst>
            <a:gd name="adj" fmla="val 10500"/>
          </a:avLst>
        </a:prstGeom>
        <a:gradFill rotWithShape="0">
          <a:gsLst>
            <a:gs pos="0">
              <a:schemeClr val="accent5">
                <a:hueOff val="-1002469"/>
                <a:satOff val="551"/>
                <a:lumOff val="2647"/>
                <a:alphaOff val="0"/>
                <a:tint val="98000"/>
                <a:lumMod val="100000"/>
              </a:schemeClr>
            </a:gs>
            <a:gs pos="100000">
              <a:schemeClr val="accent5">
                <a:hueOff val="-1002469"/>
                <a:satOff val="551"/>
                <a:lumOff val="2647"/>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2313183" numCol="1" spcCol="1270" anchor="t" anchorCtr="0">
          <a:noAutofit/>
        </a:bodyPr>
        <a:lstStyle/>
        <a:p>
          <a:pPr lvl="0" algn="ctr" defTabSz="1600200">
            <a:lnSpc>
              <a:spcPct val="90000"/>
            </a:lnSpc>
            <a:spcBef>
              <a:spcPct val="0"/>
            </a:spcBef>
            <a:spcAft>
              <a:spcPct val="35000"/>
            </a:spcAft>
          </a:pPr>
          <a:r>
            <a:rPr lang="es-CO" sz="3600" kern="1200" dirty="0" smtClean="0"/>
            <a:t>2. Referente material del delito (daño social). Función positiva DDHH</a:t>
          </a:r>
          <a:endParaRPr lang="es-CO" sz="3600" kern="1200" dirty="0"/>
        </a:p>
      </dsp:txBody>
      <dsp:txXfrm>
        <a:off x="352731" y="1413032"/>
        <a:ext cx="8922631" cy="3418750"/>
      </dsp:txXfrm>
    </dsp:sp>
    <dsp:sp modelId="{37667E55-0A87-414F-B787-D798F5EEF061}">
      <dsp:nvSpPr>
        <dsp:cNvPr id="0" name=""/>
        <dsp:cNvSpPr/>
      </dsp:nvSpPr>
      <dsp:spPr>
        <a:xfrm>
          <a:off x="564764" y="2631273"/>
          <a:ext cx="8665284" cy="2081604"/>
        </a:xfrm>
        <a:prstGeom prst="roundRect">
          <a:avLst>
            <a:gd name="adj" fmla="val 10500"/>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256032" numCol="1" spcCol="1270" anchor="t" anchorCtr="0">
          <a:noAutofit/>
        </a:bodyPr>
        <a:lstStyle/>
        <a:p>
          <a:pPr lvl="0" algn="ctr" defTabSz="1600200">
            <a:lnSpc>
              <a:spcPct val="90000"/>
            </a:lnSpc>
            <a:spcBef>
              <a:spcPct val="0"/>
            </a:spcBef>
            <a:spcAft>
              <a:spcPct val="35000"/>
            </a:spcAft>
          </a:pPr>
          <a:r>
            <a:rPr lang="es-CO" sz="3600" kern="1200" dirty="0" smtClean="0"/>
            <a:t>3. Violaciones graves, Crímenes internacionales, Crímenes de sistema</a:t>
          </a:r>
          <a:endParaRPr lang="es-CO" sz="3600" kern="1200" dirty="0"/>
        </a:p>
      </dsp:txBody>
      <dsp:txXfrm>
        <a:off x="628781" y="2695290"/>
        <a:ext cx="8537250" cy="195357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a:xfrm>
            <a:off x="3962399" y="5870575"/>
            <a:ext cx="4893958" cy="377825"/>
          </a:xfrm>
        </p:spPr>
        <p:txBody>
          <a:bodyPr/>
          <a:lstStyle/>
          <a:p>
            <a:endParaRPr lang="es-CO"/>
          </a:p>
        </p:txBody>
      </p:sp>
      <p:sp>
        <p:nvSpPr>
          <p:cNvPr id="6" name="Slide Number Placeholder 5"/>
          <p:cNvSpPr>
            <a:spLocks noGrp="1"/>
          </p:cNvSpPr>
          <p:nvPr>
            <p:ph type="sldNum" sz="quarter" idx="12"/>
          </p:nvPr>
        </p:nvSpPr>
        <p:spPr>
          <a:xfrm>
            <a:off x="10608958" y="5870575"/>
            <a:ext cx="551167" cy="377825"/>
          </a:xfrm>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35596020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C53965-52F0-475A-9051-80AB9509D466}"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18551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00674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346452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223969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73889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98453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11110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386116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12872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C53965-52F0-475A-9051-80AB9509D466}"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6946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EC53965-52F0-475A-9051-80AB9509D466}"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314120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EC53965-52F0-475A-9051-80AB9509D466}" type="datetimeFigureOut">
              <a:rPr lang="es-CO" smtClean="0"/>
              <a:t>13/04/2015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220650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EC53965-52F0-475A-9051-80AB9509D466}" type="datetimeFigureOut">
              <a:rPr lang="es-CO" smtClean="0"/>
              <a:t>13/04/2015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18093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EC53965-52F0-475A-9051-80AB9509D466}" type="datetimeFigureOut">
              <a:rPr lang="es-CO" smtClean="0"/>
              <a:t>13/04/2015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41468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C53965-52F0-475A-9051-80AB9509D466}"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64295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C53965-52F0-475A-9051-80AB9509D466}"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171330C-1687-41EF-9E04-85C1AE06E825}" type="slidenum">
              <a:rPr lang="es-CO" smtClean="0"/>
              <a:t>‹Nº›</a:t>
            </a:fld>
            <a:endParaRPr lang="es-CO"/>
          </a:p>
        </p:txBody>
      </p:sp>
    </p:spTree>
    <p:extLst>
      <p:ext uri="{BB962C8B-B14F-4D97-AF65-F5344CB8AC3E}">
        <p14:creationId xmlns:p14="http://schemas.microsoft.com/office/powerpoint/2010/main" val="17563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C53965-52F0-475A-9051-80AB9509D466}" type="datetimeFigureOut">
              <a:rPr lang="es-CO" smtClean="0"/>
              <a:t>13/04/2015</a:t>
            </a:fld>
            <a:endParaRPr lang="es-CO"/>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71330C-1687-41EF-9E04-85C1AE06E825}" type="slidenum">
              <a:rPr lang="es-CO" smtClean="0"/>
              <a:t>‹Nº›</a:t>
            </a:fld>
            <a:endParaRPr lang="es-CO"/>
          </a:p>
        </p:txBody>
      </p:sp>
    </p:spTree>
    <p:extLst>
      <p:ext uri="{BB962C8B-B14F-4D97-AF65-F5344CB8AC3E}">
        <p14:creationId xmlns:p14="http://schemas.microsoft.com/office/powerpoint/2010/main" val="243466911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79376" y="1964267"/>
            <a:ext cx="8080749" cy="2421464"/>
          </a:xfrm>
        </p:spPr>
        <p:txBody>
          <a:bodyPr>
            <a:noAutofit/>
          </a:bodyPr>
          <a:lstStyle/>
          <a:p>
            <a:r>
              <a:rPr lang="es-CO" b="1" dirty="0">
                <a:solidFill>
                  <a:srgbClr val="FF0000"/>
                </a:solidFill>
                <a:effectLst>
                  <a:outerShdw blurRad="38100" dist="38100" dir="2700000" algn="tl">
                    <a:srgbClr val="000000">
                      <a:alpha val="43137"/>
                    </a:srgbClr>
                  </a:outerShdw>
                </a:effectLst>
              </a:rPr>
              <a:t>Derechos </a:t>
            </a:r>
            <a:r>
              <a:rPr lang="es-CO" b="1" dirty="0" smtClean="0">
                <a:solidFill>
                  <a:srgbClr val="FF0000"/>
                </a:solidFill>
                <a:effectLst>
                  <a:outerShdw blurRad="38100" dist="38100" dir="2700000" algn="tl">
                    <a:srgbClr val="000000">
                      <a:alpha val="43137"/>
                    </a:srgbClr>
                  </a:outerShdw>
                </a:effectLst>
              </a:rPr>
              <a:t>Humanos</a:t>
            </a:r>
            <a:br>
              <a:rPr lang="es-CO" b="1" dirty="0" smtClean="0">
                <a:solidFill>
                  <a:srgbClr val="FF0000"/>
                </a:solidFill>
                <a:effectLst>
                  <a:outerShdw blurRad="38100" dist="38100" dir="2700000" algn="tl">
                    <a:srgbClr val="000000">
                      <a:alpha val="43137"/>
                    </a:srgbClr>
                  </a:outerShdw>
                </a:effectLst>
              </a:rPr>
            </a:br>
            <a:r>
              <a:rPr lang="es-CO" b="1" dirty="0" smtClean="0">
                <a:solidFill>
                  <a:srgbClr val="FF0000"/>
                </a:solidFill>
                <a:effectLst>
                  <a:outerShdw blurRad="38100" dist="38100" dir="2700000" algn="tl">
                    <a:srgbClr val="000000">
                      <a:alpha val="43137"/>
                    </a:srgbClr>
                  </a:outerShdw>
                </a:effectLst>
              </a:rPr>
              <a:t>Criminología y</a:t>
            </a:r>
            <a:r>
              <a:rPr lang="es-CO" b="1" dirty="0" smtClean="0">
                <a:solidFill>
                  <a:srgbClr val="FF0000"/>
                </a:solidFill>
                <a:effectLst>
                  <a:outerShdw blurRad="38100" dist="38100" dir="2700000" algn="tl">
                    <a:srgbClr val="000000">
                      <a:alpha val="43137"/>
                    </a:srgbClr>
                  </a:outerShdw>
                </a:effectLst>
              </a:rPr>
              <a:t> </a:t>
            </a:r>
            <a:br>
              <a:rPr lang="es-CO" b="1" dirty="0" smtClean="0">
                <a:solidFill>
                  <a:srgbClr val="FF0000"/>
                </a:solidFill>
                <a:effectLst>
                  <a:outerShdw blurRad="38100" dist="38100" dir="2700000" algn="tl">
                    <a:srgbClr val="000000">
                      <a:alpha val="43137"/>
                    </a:srgbClr>
                  </a:outerShdw>
                </a:effectLst>
              </a:rPr>
            </a:br>
            <a:r>
              <a:rPr lang="es-CO" b="1" dirty="0" smtClean="0">
                <a:solidFill>
                  <a:srgbClr val="FF0000"/>
                </a:solidFill>
                <a:effectLst>
                  <a:outerShdw blurRad="38100" dist="38100" dir="2700000" algn="tl">
                    <a:srgbClr val="000000">
                      <a:alpha val="43137"/>
                    </a:srgbClr>
                  </a:outerShdw>
                </a:effectLst>
              </a:rPr>
              <a:t>Sociología Jurídico Penal</a:t>
            </a:r>
            <a:endParaRPr lang="es-CO" b="1" dirty="0">
              <a:solidFill>
                <a:srgbClr val="FF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lstStyle/>
          <a:p>
            <a:r>
              <a:rPr lang="es-CO" dirty="0" smtClean="0"/>
              <a:t>Camilo Ernesto bernal sarmiento</a:t>
            </a:r>
            <a:endParaRPr lang="es-CO" dirty="0"/>
          </a:p>
        </p:txBody>
      </p:sp>
    </p:spTree>
    <p:extLst>
      <p:ext uri="{BB962C8B-B14F-4D97-AF65-F5344CB8AC3E}">
        <p14:creationId xmlns:p14="http://schemas.microsoft.com/office/powerpoint/2010/main" val="1121423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884" y="174812"/>
            <a:ext cx="10131425" cy="640479"/>
          </a:xfrm>
        </p:spPr>
        <p:txBody>
          <a:bodyPr>
            <a:noAutofit/>
          </a:bodyPr>
          <a:lstStyle/>
          <a:p>
            <a:pPr algn="ctr"/>
            <a:r>
              <a:rPr lang="es-CO" sz="4000" dirty="0" smtClean="0">
                <a:solidFill>
                  <a:srgbClr val="FF0000"/>
                </a:solidFill>
              </a:rPr>
              <a:t>Posibles vínculos o relaciones</a:t>
            </a:r>
            <a:endParaRPr lang="es-CO" sz="4000" dirty="0">
              <a:solidFill>
                <a:srgbClr val="FF0000"/>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12692922"/>
              </p:ext>
            </p:extLst>
          </p:nvPr>
        </p:nvGraphicFramePr>
        <p:xfrm>
          <a:off x="1264025" y="1062318"/>
          <a:ext cx="9628094" cy="520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26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22730"/>
            <a:ext cx="10131425" cy="954741"/>
          </a:xfrm>
        </p:spPr>
        <p:txBody>
          <a:bodyPr>
            <a:normAutofit fontScale="90000"/>
          </a:bodyPr>
          <a:lstStyle/>
          <a:p>
            <a:pPr lvl="0" algn="ctr"/>
            <a:r>
              <a:rPr lang="es-CO" b="1" dirty="0">
                <a:solidFill>
                  <a:srgbClr val="FF0000"/>
                </a:solidFill>
              </a:rPr>
              <a:t>1</a:t>
            </a:r>
            <a:r>
              <a:rPr lang="es-CO" b="1" dirty="0" smtClean="0">
                <a:solidFill>
                  <a:srgbClr val="FF0000"/>
                </a:solidFill>
              </a:rPr>
              <a:t>. </a:t>
            </a:r>
            <a:r>
              <a:rPr lang="es-CO" b="1" dirty="0">
                <a:solidFill>
                  <a:srgbClr val="FF0000"/>
                </a:solidFill>
              </a:rPr>
              <a:t>Mecanismos de protección frente </a:t>
            </a:r>
            <a:r>
              <a:rPr lang="es-CO" b="1" dirty="0" smtClean="0">
                <a:solidFill>
                  <a:srgbClr val="FF0000"/>
                </a:solidFill>
              </a:rPr>
              <a:t>al </a:t>
            </a:r>
            <a:r>
              <a:rPr lang="es-CO" b="1" dirty="0">
                <a:solidFill>
                  <a:srgbClr val="FF0000"/>
                </a:solidFill>
              </a:rPr>
              <a:t>abuso del poder o la </a:t>
            </a:r>
            <a:r>
              <a:rPr lang="es-CO" b="1" dirty="0" smtClean="0">
                <a:solidFill>
                  <a:srgbClr val="FF0000"/>
                </a:solidFill>
              </a:rPr>
              <a:t>violencia</a:t>
            </a:r>
            <a:endParaRPr lang="es-CO" b="1" dirty="0">
              <a:solidFill>
                <a:srgbClr val="FF0000"/>
              </a:solidFill>
            </a:endParaRPr>
          </a:p>
        </p:txBody>
      </p:sp>
      <p:sp>
        <p:nvSpPr>
          <p:cNvPr id="3" name="Marcador de contenido 2"/>
          <p:cNvSpPr>
            <a:spLocks noGrp="1"/>
          </p:cNvSpPr>
          <p:nvPr>
            <p:ph idx="1"/>
          </p:nvPr>
        </p:nvSpPr>
        <p:spPr>
          <a:xfrm>
            <a:off x="685800" y="1775012"/>
            <a:ext cx="10131425" cy="4625788"/>
          </a:xfrm>
        </p:spPr>
        <p:txBody>
          <a:bodyPr>
            <a:normAutofit/>
          </a:bodyPr>
          <a:lstStyle/>
          <a:p>
            <a:pPr marL="0" indent="0">
              <a:buNone/>
            </a:pPr>
            <a:r>
              <a:rPr lang="es-ES" sz="3200" dirty="0"/>
              <a:t>Función Negativa </a:t>
            </a:r>
            <a:r>
              <a:rPr lang="es-ES" sz="3200" dirty="0" smtClean="0"/>
              <a:t>DDHH </a:t>
            </a:r>
            <a:r>
              <a:rPr lang="es-ES" sz="3200" dirty="0"/>
              <a:t>(</a:t>
            </a:r>
            <a:r>
              <a:rPr lang="es-ES" sz="3200" dirty="0" smtClean="0"/>
              <a:t>Límite a </a:t>
            </a:r>
            <a:r>
              <a:rPr lang="es-ES" sz="3200" dirty="0"/>
              <a:t>la intervención punitiva del </a:t>
            </a:r>
            <a:r>
              <a:rPr lang="es-ES" sz="3200" dirty="0" smtClean="0"/>
              <a:t>Estado):</a:t>
            </a:r>
          </a:p>
          <a:p>
            <a:pPr marL="457200" lvl="1" indent="0" algn="just">
              <a:buNone/>
            </a:pPr>
            <a:r>
              <a:rPr lang="es-ES" sz="3000" dirty="0"/>
              <a:t>De acuerdo a la cual se constituyen en límites impuestos a la actuación de las agencias del sistema penal, en sus funciones de aplicación de la ley penal e imposición de castigo a los ciudadanos que son etiquetados como delincuentes. </a:t>
            </a:r>
            <a:r>
              <a:rPr lang="es-ES" sz="3000" dirty="0" smtClean="0"/>
              <a:t>(</a:t>
            </a:r>
            <a:r>
              <a:rPr lang="es-ES" sz="3000" dirty="0" err="1" smtClean="0"/>
              <a:t>Baratta</a:t>
            </a:r>
            <a:r>
              <a:rPr lang="es-ES" sz="3000" dirty="0" smtClean="0"/>
              <a:t>)</a:t>
            </a:r>
            <a:endParaRPr lang="es-ES" sz="3000" dirty="0"/>
          </a:p>
          <a:p>
            <a:pPr marL="0" indent="0">
              <a:buNone/>
            </a:pPr>
            <a:endParaRPr lang="es-ES" sz="3200" dirty="0" smtClean="0"/>
          </a:p>
          <a:p>
            <a:pPr marL="0" indent="0">
              <a:buNone/>
            </a:pPr>
            <a:endParaRPr lang="es-CO" sz="3000" dirty="0"/>
          </a:p>
        </p:txBody>
      </p:sp>
    </p:spTree>
    <p:extLst>
      <p:ext uri="{BB962C8B-B14F-4D97-AF65-F5344CB8AC3E}">
        <p14:creationId xmlns:p14="http://schemas.microsoft.com/office/powerpoint/2010/main" val="2031227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body" idx="1"/>
          </p:nvPr>
        </p:nvSpPr>
        <p:spPr>
          <a:xfrm>
            <a:off x="685800" y="260350"/>
            <a:ext cx="10408024" cy="6337300"/>
          </a:xfrm>
        </p:spPr>
        <p:txBody>
          <a:bodyPr>
            <a:normAutofit/>
          </a:bodyPr>
          <a:lstStyle/>
          <a:p>
            <a:pPr>
              <a:lnSpc>
                <a:spcPct val="80000"/>
              </a:lnSpc>
            </a:pPr>
            <a:r>
              <a:rPr lang="es-CO" sz="2800" b="1" dirty="0" smtClean="0"/>
              <a:t>Lectura de </a:t>
            </a:r>
            <a:r>
              <a:rPr lang="es-CO" sz="2800" b="1" dirty="0"/>
              <a:t>la criminología crítica acerca del análisis de los sistemas punitivos en sus manifestaciones empíricas, en su organización y en sus funciones reales:</a:t>
            </a:r>
          </a:p>
          <a:p>
            <a:pPr>
              <a:lnSpc>
                <a:spcPct val="80000"/>
              </a:lnSpc>
              <a:buFont typeface="Wingdings" panose="05000000000000000000" pitchFamily="2" charset="2"/>
              <a:buNone/>
            </a:pPr>
            <a:endParaRPr lang="es-CO" sz="2800" b="1" dirty="0"/>
          </a:p>
          <a:p>
            <a:pPr marL="514350" indent="-514350" algn="just">
              <a:lnSpc>
                <a:spcPct val="80000"/>
              </a:lnSpc>
              <a:buFont typeface="Wingdings" panose="05000000000000000000" pitchFamily="2" charset="2"/>
              <a:buAutoNum type="arabicPeriod"/>
            </a:pPr>
            <a:r>
              <a:rPr lang="es-CO" sz="3400" dirty="0" smtClean="0"/>
              <a:t>La </a:t>
            </a:r>
            <a:r>
              <a:rPr lang="es-CO" sz="3400" dirty="0"/>
              <a:t>pena es violencia institucional, de actores de poder legitimo o de facto, que actúan legal o ilegalmente</a:t>
            </a:r>
            <a:r>
              <a:rPr lang="es-CO" sz="3400" dirty="0" smtClean="0"/>
              <a:t>.</a:t>
            </a:r>
          </a:p>
          <a:p>
            <a:pPr marL="514350" indent="-514350" algn="just">
              <a:lnSpc>
                <a:spcPct val="80000"/>
              </a:lnSpc>
              <a:buFont typeface="Wingdings" panose="05000000000000000000" pitchFamily="2" charset="2"/>
              <a:buAutoNum type="arabicPeriod"/>
            </a:pPr>
            <a:endParaRPr lang="es-CO" sz="3400" dirty="0"/>
          </a:p>
          <a:p>
            <a:pPr algn="just">
              <a:lnSpc>
                <a:spcPct val="80000"/>
              </a:lnSpc>
              <a:buFont typeface="Wingdings" panose="05000000000000000000" pitchFamily="2" charset="2"/>
              <a:buNone/>
            </a:pPr>
            <a:r>
              <a:rPr lang="es-CO" sz="3400" dirty="0"/>
              <a:t>2. el sistema penal no representa intereses comunes a todos lo miembros de la sociedad, sino, prevalentemente, intereses de grupos minoritarios, dominantes y socialmente privilegiados. Función de reproducción material e ideológica (legitimación) del sistema social global. </a:t>
            </a:r>
          </a:p>
          <a:p>
            <a:pPr>
              <a:lnSpc>
                <a:spcPct val="80000"/>
              </a:lnSpc>
              <a:buFont typeface="Wingdings" panose="05000000000000000000" pitchFamily="2" charset="2"/>
              <a:buNone/>
            </a:pPr>
            <a:endParaRPr lang="es-ES" sz="2800" dirty="0"/>
          </a:p>
        </p:txBody>
      </p:sp>
    </p:spTree>
    <p:extLst>
      <p:ext uri="{BB962C8B-B14F-4D97-AF65-F5344CB8AC3E}">
        <p14:creationId xmlns:p14="http://schemas.microsoft.com/office/powerpoint/2010/main" val="237886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591671" y="260350"/>
            <a:ext cx="10945905" cy="6337300"/>
          </a:xfrm>
        </p:spPr>
        <p:txBody>
          <a:bodyPr>
            <a:normAutofit/>
          </a:bodyPr>
          <a:lstStyle/>
          <a:p>
            <a:pPr algn="just">
              <a:buFont typeface="Wingdings" panose="05000000000000000000" pitchFamily="2" charset="2"/>
              <a:buNone/>
            </a:pPr>
            <a:r>
              <a:rPr lang="es-CO" sz="3200" dirty="0"/>
              <a:t>3. El funcionamiento de la justicia penal es selectivo, dirigido casi exclusivamente a las clases populares. Composición de la población carcelaria.</a:t>
            </a:r>
          </a:p>
          <a:p>
            <a:pPr algn="just">
              <a:buFont typeface="Wingdings" panose="05000000000000000000" pitchFamily="2" charset="2"/>
              <a:buNone/>
            </a:pPr>
            <a:r>
              <a:rPr lang="es-CO" sz="3200" dirty="0"/>
              <a:t>4. El sistema punitivo produce más problemas de cuantos pretende resolver.</a:t>
            </a:r>
          </a:p>
          <a:p>
            <a:pPr algn="just">
              <a:buFont typeface="Wingdings" panose="05000000000000000000" pitchFamily="2" charset="2"/>
              <a:buNone/>
            </a:pPr>
            <a:r>
              <a:rPr lang="es-CO" sz="3200" dirty="0"/>
              <a:t>5. El sistema punitivo, por su estructura organizativa y por el modo en que funciona, es absolutamente inadecuado para desenvolver las funciones socialmente útiles declaradas en su discurso oficial.</a:t>
            </a:r>
            <a:endParaRPr lang="es-ES" sz="3200" dirty="0"/>
          </a:p>
        </p:txBody>
      </p:sp>
    </p:spTree>
    <p:extLst>
      <p:ext uri="{BB962C8B-B14F-4D97-AF65-F5344CB8AC3E}">
        <p14:creationId xmlns:p14="http://schemas.microsoft.com/office/powerpoint/2010/main" val="376227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71" name="Group 43"/>
          <p:cNvGraphicFramePr>
            <a:graphicFrameLocks noGrp="1"/>
          </p:cNvGraphicFramePr>
          <p:nvPr>
            <p:ph sz="half" idx="2"/>
            <p:extLst>
              <p:ext uri="{D42A27DB-BD31-4B8C-83A1-F6EECF244321}">
                <p14:modId xmlns:p14="http://schemas.microsoft.com/office/powerpoint/2010/main" val="1437157687"/>
              </p:ext>
            </p:extLst>
          </p:nvPr>
        </p:nvGraphicFramePr>
        <p:xfrm>
          <a:off x="672353" y="476251"/>
          <a:ext cx="10636623" cy="5654675"/>
        </p:xfrm>
        <a:graphic>
          <a:graphicData uri="http://schemas.openxmlformats.org/drawingml/2006/table">
            <a:tbl>
              <a:tblPr/>
              <a:tblGrid>
                <a:gridCol w="2686856"/>
                <a:gridCol w="7949767"/>
              </a:tblGrid>
              <a:tr h="2473325">
                <a:tc row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PRINCIPIOS DE MÍNIMA INTERVENCIÓN PENAL</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Principios Intrasistémicos (punto de vista interno al D.P.):</a:t>
                      </a:r>
                      <a:r>
                        <a:rPr kumimoji="0" lang="es-MX" sz="2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son que indican los requisitos indispensables para la introducción y mantenimiento de las figuras típicas en la ley</a:t>
                      </a:r>
                      <a:endParaRPr kumimoji="0" lang="es-MX"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135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Principios</a:t>
                      </a:r>
                      <a:r>
                        <a:rPr kumimoji="0" lang="es-ES"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E</a:t>
                      </a:r>
                      <a:r>
                        <a:rPr kumimoji="0" lang="es-MX" sz="2800" b="1" i="0" u="none" strike="noStrike" cap="none" normalizeH="0" baseline="0" dirty="0" err="1" smtClean="0">
                          <a:ln>
                            <a:noFill/>
                          </a:ln>
                          <a:solidFill>
                            <a:schemeClr val="tx1"/>
                          </a:solidFill>
                          <a:effectLst/>
                          <a:latin typeface="Palatino Linotype" panose="02040502050505030304" pitchFamily="18" charset="0"/>
                          <a:cs typeface="Times New Roman" panose="02020603050405020304" pitchFamily="18" charset="0"/>
                        </a:rPr>
                        <a:t>xtrasistémicos</a:t>
                      </a:r>
                      <a:r>
                        <a:rPr kumimoji="0" lang="es-MX"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(punto de vista externo al D.P.):</a:t>
                      </a:r>
                      <a:r>
                        <a:rPr kumimoji="0" lang="es-MX" sz="28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aquellos referidos a los criterios políticos y metodológicos para la discriminación y construcción alternativa del sistema penal de los conflictos y problemas sociales.</a:t>
                      </a:r>
                      <a:endParaRPr kumimoji="0" lang="es-MX"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7661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23" name="Group 71"/>
          <p:cNvGraphicFramePr>
            <a:graphicFrameLocks noGrp="1"/>
          </p:cNvGraphicFramePr>
          <p:nvPr>
            <p:ph sz="half" idx="2"/>
            <p:extLst>
              <p:ext uri="{D42A27DB-BD31-4B8C-83A1-F6EECF244321}">
                <p14:modId xmlns:p14="http://schemas.microsoft.com/office/powerpoint/2010/main" val="64193884"/>
              </p:ext>
            </p:extLst>
          </p:nvPr>
        </p:nvGraphicFramePr>
        <p:xfrm>
          <a:off x="632012" y="260351"/>
          <a:ext cx="10851776" cy="6264277"/>
        </p:xfrm>
        <a:graphic>
          <a:graphicData uri="http://schemas.openxmlformats.org/drawingml/2006/table">
            <a:tbl>
              <a:tblPr/>
              <a:tblGrid>
                <a:gridCol w="2840232"/>
                <a:gridCol w="8011544"/>
              </a:tblGrid>
              <a:tr h="855663">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Principios </a:t>
                      </a:r>
                      <a:r>
                        <a:rPr kumimoji="0" lang="es-MX" sz="2400" b="1" i="0" u="none" strike="noStrike" cap="none" normalizeH="0" baseline="0" dirty="0" err="1" smtClean="0">
                          <a:ln>
                            <a:noFill/>
                          </a:ln>
                          <a:solidFill>
                            <a:schemeClr val="tx1"/>
                          </a:solidFill>
                          <a:effectLst/>
                          <a:latin typeface="Palatino Linotype" panose="02040502050505030304" pitchFamily="18" charset="0"/>
                          <a:cs typeface="Times New Roman" panose="02020603050405020304" pitchFamily="18" charset="0"/>
                        </a:rPr>
                        <a:t>Intrasistémicos</a:t>
                      </a: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(punto de vista interno al D.P.)</a:t>
                      </a:r>
                      <a:endParaRPr kumimoji="0" lang="es-E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CO"/>
                    </a:p>
                  </a:txBody>
                  <a:tcPr/>
                </a:tc>
              </a:tr>
              <a:tr h="1417638">
                <a:tc rowSpan="5">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Principios de limitación formal</a:t>
                      </a:r>
                      <a:endParaRPr kumimoji="0" lang="es-MX" sz="2400" b="0" i="0" u="none" strike="noStrike" cap="none" normalizeH="0" baseline="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 Principio de reserva de ley o principio de legalidad en sentido estricto</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7638">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b) Principio de taxatividad. Exclusión de la analogía </a:t>
                      </a:r>
                      <a:r>
                        <a:rPr kumimoji="0" lang="es-MX" sz="24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in malam partem</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c) Principio de irretroactividad.</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9313">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 Principio de primado de la ley sustancial</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e) Principio de la representación popular. Creación leyes</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0072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64" name="Group 88"/>
          <p:cNvGraphicFramePr>
            <a:graphicFrameLocks noGrp="1"/>
          </p:cNvGraphicFramePr>
          <p:nvPr>
            <p:ph sz="half" idx="1"/>
            <p:extLst>
              <p:ext uri="{D42A27DB-BD31-4B8C-83A1-F6EECF244321}">
                <p14:modId xmlns:p14="http://schemas.microsoft.com/office/powerpoint/2010/main" val="1178968654"/>
              </p:ext>
            </p:extLst>
          </p:nvPr>
        </p:nvGraphicFramePr>
        <p:xfrm>
          <a:off x="510988" y="188913"/>
          <a:ext cx="11040035" cy="6408738"/>
        </p:xfrm>
        <a:graphic>
          <a:graphicData uri="http://schemas.openxmlformats.org/drawingml/2006/table">
            <a:tbl>
              <a:tblPr/>
              <a:tblGrid>
                <a:gridCol w="2889880"/>
                <a:gridCol w="8150155"/>
              </a:tblGrid>
              <a:tr h="1247775">
                <a:tc rowSpan="8">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2. Principios de limitación funcional</a:t>
                      </a:r>
                      <a:endParaRPr kumimoji="0" lang="es-MX"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 Principio de la respuesta no contingente. La ley penal no puede ser una respuesta inmediata de naturaleza administrativa. Los problemas deben ser decantados antes de poner en práctica una respuesta penal.</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b) Principio de proporcionalidad abstracta. (daño social - pena).</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c) Principio de idoneidad. Analizar los efectos sociales útiles de las penas.</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0588">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 Principio de subsidiariedad. Inexistencia de modos no penales de intervención más eficaces frente a la situación problemática.</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e) Principio de proporcionalidad concreta o principio de adecuación al costo social. Análisis del costo social de la intervención penal.</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7775">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f) Principio de implementabilidad administrativa de la ley. Examinar la discrepancia entre los recursos administrativos para la implementación de la ley penal y el programa legislativo.</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g) Principio de respeto por las autonomías culturales.</a:t>
                      </a:r>
                      <a:endParaRPr kumimoji="0" lang="es-MX"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h) Principio de primado de la víctima. Derecho </a:t>
                      </a:r>
                      <a:r>
                        <a:rPr kumimoji="0" lang="es-MX" sz="1800" b="0" i="0" u="none" strike="noStrike" cap="none" normalizeH="0" baseline="0" dirty="0" err="1" smtClean="0">
                          <a:ln>
                            <a:noFill/>
                          </a:ln>
                          <a:solidFill>
                            <a:schemeClr val="tx1"/>
                          </a:solidFill>
                          <a:effectLst/>
                          <a:latin typeface="Palatino Linotype" panose="02040502050505030304" pitchFamily="18" charset="0"/>
                          <a:cs typeface="Times New Roman" panose="02020603050405020304" pitchFamily="18" charset="0"/>
                        </a:rPr>
                        <a:t>restitutivo</a:t>
                      </a:r>
                      <a:r>
                        <a:rPr kumimoji="0" lang="es-MX" sz="18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 restaurativo.</a:t>
                      </a:r>
                      <a:endParaRPr kumimoji="0" lang="es-MX" sz="1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478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1" name="Group 51"/>
          <p:cNvGraphicFramePr>
            <a:graphicFrameLocks noGrp="1"/>
          </p:cNvGraphicFramePr>
          <p:nvPr>
            <p:ph sz="half" idx="2"/>
            <p:extLst>
              <p:ext uri="{D42A27DB-BD31-4B8C-83A1-F6EECF244321}">
                <p14:modId xmlns:p14="http://schemas.microsoft.com/office/powerpoint/2010/main" val="2937221750"/>
              </p:ext>
            </p:extLst>
          </p:nvPr>
        </p:nvGraphicFramePr>
        <p:xfrm>
          <a:off x="900953" y="692151"/>
          <a:ext cx="10663518" cy="5438775"/>
        </p:xfrm>
        <a:graphic>
          <a:graphicData uri="http://schemas.openxmlformats.org/drawingml/2006/table">
            <a:tbl>
              <a:tblPr/>
              <a:tblGrid>
                <a:gridCol w="3227294"/>
                <a:gridCol w="7436224"/>
              </a:tblGrid>
              <a:tr h="1812925">
                <a:tc rowSpan="3">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3. </a:t>
                      </a:r>
                      <a:r>
                        <a:rPr kumimoji="0" lang="es-MX" sz="28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Principios de limitación personal o de limitación de la responsabilidad penal</a:t>
                      </a:r>
                      <a:endParaRPr kumimoji="0" lang="es-MX"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 Principio de imputación personal o principio de personalidad. Responsabilidad personal.</a:t>
                      </a:r>
                      <a:endParaRPr kumimoji="0" lang="es-MX"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2925">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b) Principio de responsabilidad por el hecho. Derecho penal de acto</a:t>
                      </a:r>
                      <a:endParaRPr kumimoji="0" lang="es-MX"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2925">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c) Principio de exigencia social del comportamiento conforme a la ley. Culpabilidad. </a:t>
                      </a:r>
                      <a:endParaRPr kumimoji="0" lang="es-MX"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803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80" name="Group 56"/>
          <p:cNvGraphicFramePr>
            <a:graphicFrameLocks noGrp="1"/>
          </p:cNvGraphicFramePr>
          <p:nvPr>
            <p:ph sz="half" idx="1"/>
            <p:extLst>
              <p:ext uri="{D42A27DB-BD31-4B8C-83A1-F6EECF244321}">
                <p14:modId xmlns:p14="http://schemas.microsoft.com/office/powerpoint/2010/main" val="3633471376"/>
              </p:ext>
            </p:extLst>
          </p:nvPr>
        </p:nvGraphicFramePr>
        <p:xfrm>
          <a:off x="605118" y="260350"/>
          <a:ext cx="10905564" cy="6408739"/>
        </p:xfrm>
        <a:graphic>
          <a:graphicData uri="http://schemas.openxmlformats.org/drawingml/2006/table">
            <a:tbl>
              <a:tblPr/>
              <a:tblGrid>
                <a:gridCol w="2854310"/>
                <a:gridCol w="8051254"/>
              </a:tblGrid>
              <a:tr h="714375">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Principios</a:t>
                      </a:r>
                      <a:r>
                        <a:rPr kumimoji="0" lang="es-ES"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E</a:t>
                      </a:r>
                      <a:r>
                        <a:rPr kumimoji="0" lang="es-MX" sz="2400" b="1" i="0" u="none" strike="noStrike" cap="none" normalizeH="0" baseline="0" dirty="0" err="1" smtClean="0">
                          <a:ln>
                            <a:noFill/>
                          </a:ln>
                          <a:solidFill>
                            <a:schemeClr val="tx1"/>
                          </a:solidFill>
                          <a:effectLst/>
                          <a:latin typeface="Palatino Linotype" panose="02040502050505030304" pitchFamily="18" charset="0"/>
                          <a:cs typeface="Times New Roman" panose="02020603050405020304" pitchFamily="18" charset="0"/>
                        </a:rPr>
                        <a:t>xtrasistémicos</a:t>
                      </a: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(punto de vista externo al D.P.)</a:t>
                      </a:r>
                      <a:endParaRPr kumimoji="0" lang="es-E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CO"/>
                    </a:p>
                  </a:txBody>
                  <a:tcPr/>
                </a:tc>
              </a:tr>
              <a:tr h="1662113">
                <a:tc rowSpan="4">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1. Principios</a:t>
                      </a:r>
                      <a:r>
                        <a:rPr kumimoji="0" lang="es-ES"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E</a:t>
                      </a:r>
                      <a:r>
                        <a:rPr kumimoji="0" lang="es-MX" sz="2400" b="1" i="0" u="none" strike="noStrike" cap="none" normalizeH="0" baseline="0" dirty="0" err="1" smtClean="0">
                          <a:ln>
                            <a:noFill/>
                          </a:ln>
                          <a:solidFill>
                            <a:schemeClr val="tx1"/>
                          </a:solidFill>
                          <a:effectLst/>
                          <a:latin typeface="Palatino Linotype" panose="02040502050505030304" pitchFamily="18" charset="0"/>
                          <a:cs typeface="Times New Roman" panose="02020603050405020304" pitchFamily="18" charset="0"/>
                        </a:rPr>
                        <a:t>xtrasistématicos</a:t>
                      </a: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de descriminalización</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 Principio de la no intervención útil. Utilización de otras alternativas de solución no necesariamente derivadas del control social formal o informal.</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5863">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b) Principio de privatización de los conflictos. Reapropiación de los conflictos por la víctima.</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5863">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c) Principio de politización de los conflictos. Discusión pública de problemas sociales.</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0525">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d) Principio de preservación de las garantías formales. Desplazamiento de ámbito del derecho, pero mantenimiento de las garantías.</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73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0" name="Group 52"/>
          <p:cNvGraphicFramePr>
            <a:graphicFrameLocks noGrp="1"/>
          </p:cNvGraphicFramePr>
          <p:nvPr>
            <p:ph sz="half" idx="2"/>
            <p:extLst>
              <p:ext uri="{D42A27DB-BD31-4B8C-83A1-F6EECF244321}">
                <p14:modId xmlns:p14="http://schemas.microsoft.com/office/powerpoint/2010/main" val="2052491872"/>
              </p:ext>
            </p:extLst>
          </p:nvPr>
        </p:nvGraphicFramePr>
        <p:xfrm>
          <a:off x="645458" y="333375"/>
          <a:ext cx="10892117" cy="6524626"/>
        </p:xfrm>
        <a:graphic>
          <a:graphicData uri="http://schemas.openxmlformats.org/drawingml/2006/table">
            <a:tbl>
              <a:tblPr/>
              <a:tblGrid>
                <a:gridCol w="2850791"/>
                <a:gridCol w="8041326"/>
              </a:tblGrid>
              <a:tr h="1358900">
                <a:tc rowSpan="4">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2. Principios metodológicos de la construcción alternativa de los conflictos  y de los problemas sociales</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 Principio de sustracción metodológica de los conceptos de criminalidad y de pena.</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3413">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b) Principio de especificación de los conflictos y de los problemas. Búsqueda de respuestas diferenciadas de la penal para el tratamiento de los conflictos sociales.</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8900">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c) Principio de prevención. Desplazamiento del control represivo al control preventivo.</a:t>
                      </a:r>
                      <a:endParaRPr kumimoji="0" lang="es-MX"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3413">
                <a:tc vMerge="1">
                  <a:txBody>
                    <a:bodyPr/>
                    <a:lstStyle/>
                    <a:p>
                      <a:endParaRPr lang="es-CO"/>
                    </a:p>
                  </a:txBody>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d) Principio de articulación autónoma de los conflictos y de las necesidades reales. Comunicación no condicionada por el poder.</a:t>
                      </a:r>
                      <a:endParaRPr kumimoji="0" lang="es-MX"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5210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0"/>
            <a:ext cx="12258329" cy="6858000"/>
          </a:xfrm>
        </p:spPr>
      </p:pic>
    </p:spTree>
    <p:extLst>
      <p:ext uri="{BB962C8B-B14F-4D97-AF65-F5344CB8AC3E}">
        <p14:creationId xmlns:p14="http://schemas.microsoft.com/office/powerpoint/2010/main" val="319625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22730"/>
            <a:ext cx="10131425" cy="680819"/>
          </a:xfrm>
        </p:spPr>
        <p:txBody>
          <a:bodyPr/>
          <a:lstStyle/>
          <a:p>
            <a:r>
              <a:rPr lang="es-CO" b="1" dirty="0" smtClean="0">
                <a:solidFill>
                  <a:srgbClr val="FF0000"/>
                </a:solidFill>
              </a:rPr>
              <a:t>2. Referente material del delito (daño social)</a:t>
            </a:r>
            <a:endParaRPr lang="es-CO" b="1" dirty="0">
              <a:solidFill>
                <a:srgbClr val="FF0000"/>
              </a:solidFill>
            </a:endParaRPr>
          </a:p>
        </p:txBody>
      </p:sp>
      <p:sp>
        <p:nvSpPr>
          <p:cNvPr id="3" name="Marcador de contenido 2"/>
          <p:cNvSpPr>
            <a:spLocks noGrp="1"/>
          </p:cNvSpPr>
          <p:nvPr>
            <p:ph idx="1"/>
          </p:nvPr>
        </p:nvSpPr>
        <p:spPr>
          <a:xfrm>
            <a:off x="1048871" y="1223683"/>
            <a:ext cx="10131425" cy="5123329"/>
          </a:xfrm>
        </p:spPr>
        <p:txBody>
          <a:bodyPr>
            <a:normAutofit fontScale="92500" lnSpcReduction="20000"/>
          </a:bodyPr>
          <a:lstStyle/>
          <a:p>
            <a:pPr marL="0" indent="0">
              <a:buNone/>
            </a:pPr>
            <a:r>
              <a:rPr lang="es-ES" sz="3200" dirty="0" smtClean="0"/>
              <a:t>Herman y Julia </a:t>
            </a:r>
            <a:r>
              <a:rPr lang="es-ES" sz="3200" dirty="0" err="1" smtClean="0"/>
              <a:t>Schwendínger</a:t>
            </a:r>
            <a:r>
              <a:rPr lang="es-ES" sz="3200" dirty="0" smtClean="0"/>
              <a:t>: </a:t>
            </a:r>
            <a:r>
              <a:rPr lang="es-ES" sz="3200" dirty="0"/>
              <a:t>¿Custodios del Orden o defensores de los Derechos Humanos</a:t>
            </a:r>
            <a:r>
              <a:rPr lang="es-ES" sz="3200" dirty="0" smtClean="0"/>
              <a:t>?</a:t>
            </a:r>
          </a:p>
          <a:p>
            <a:pPr marL="0" indent="0">
              <a:buNone/>
            </a:pPr>
            <a:endParaRPr lang="es-ES" sz="3200" dirty="0"/>
          </a:p>
          <a:p>
            <a:pPr lvl="1" algn="just"/>
            <a:r>
              <a:rPr lang="es-ES" sz="3000" dirty="0" smtClean="0"/>
              <a:t>Carta </a:t>
            </a:r>
            <a:r>
              <a:rPr lang="es-ES" sz="3000" dirty="0"/>
              <a:t>de </a:t>
            </a:r>
            <a:r>
              <a:rPr lang="es-ES" sz="3000" dirty="0" smtClean="0"/>
              <a:t>Naciones Unidas </a:t>
            </a:r>
            <a:r>
              <a:rPr lang="es-ES" sz="3000" dirty="0"/>
              <a:t>de 1948 como base para definir al </a:t>
            </a:r>
            <a:r>
              <a:rPr lang="es-ES" sz="3000" dirty="0" smtClean="0"/>
              <a:t>delito. </a:t>
            </a:r>
            <a:r>
              <a:rPr lang="es-ES" sz="3000" dirty="0"/>
              <a:t>V</a:t>
            </a:r>
            <a:r>
              <a:rPr lang="es-ES" sz="3000" dirty="0" smtClean="0"/>
              <a:t>alidez universal.</a:t>
            </a:r>
          </a:p>
          <a:p>
            <a:pPr lvl="1" algn="just"/>
            <a:r>
              <a:rPr lang="es-ES" sz="3000" dirty="0"/>
              <a:t>Criminalizar las violaciones a los DD. HH. previstos en la Carta de Naciones Unidas</a:t>
            </a:r>
          </a:p>
          <a:p>
            <a:pPr lvl="1" algn="just"/>
            <a:r>
              <a:rPr lang="es-ES" sz="3000" dirty="0"/>
              <a:t>Sexismo, racismo, </a:t>
            </a:r>
            <a:r>
              <a:rPr lang="es-ES" sz="3000" dirty="0" err="1"/>
              <a:t>guerrismo</a:t>
            </a:r>
            <a:r>
              <a:rPr lang="es-ES" sz="3000" dirty="0"/>
              <a:t>.</a:t>
            </a:r>
          </a:p>
          <a:p>
            <a:pPr lvl="1" algn="just"/>
            <a:r>
              <a:rPr lang="es-ES" sz="3000" dirty="0" smtClean="0"/>
              <a:t>Mantener </a:t>
            </a:r>
            <a:r>
              <a:rPr lang="es-ES" sz="3000" dirty="0"/>
              <a:t>algunas leyes que protegen la propiedad, la seguridad y los derechos económicos y políticos, como base para definir lo delictivo y proteger a la clase obrera. </a:t>
            </a:r>
          </a:p>
          <a:p>
            <a:pPr lvl="1"/>
            <a:endParaRPr lang="es-CO" sz="3000" dirty="0"/>
          </a:p>
        </p:txBody>
      </p:sp>
    </p:spTree>
    <p:extLst>
      <p:ext uri="{BB962C8B-B14F-4D97-AF65-F5344CB8AC3E}">
        <p14:creationId xmlns:p14="http://schemas.microsoft.com/office/powerpoint/2010/main" val="3124935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22730"/>
            <a:ext cx="10131425" cy="680819"/>
          </a:xfrm>
        </p:spPr>
        <p:txBody>
          <a:bodyPr/>
          <a:lstStyle/>
          <a:p>
            <a:r>
              <a:rPr lang="es-CO" b="1" dirty="0" smtClean="0">
                <a:solidFill>
                  <a:srgbClr val="FF0000"/>
                </a:solidFill>
              </a:rPr>
              <a:t>2. Referente material del delito (daño social)</a:t>
            </a:r>
            <a:endParaRPr lang="es-CO" b="1" dirty="0">
              <a:solidFill>
                <a:srgbClr val="FF0000"/>
              </a:solidFill>
            </a:endParaRPr>
          </a:p>
        </p:txBody>
      </p:sp>
      <p:sp>
        <p:nvSpPr>
          <p:cNvPr id="3" name="Marcador de contenido 2"/>
          <p:cNvSpPr>
            <a:spLocks noGrp="1"/>
          </p:cNvSpPr>
          <p:nvPr>
            <p:ph idx="1"/>
          </p:nvPr>
        </p:nvSpPr>
        <p:spPr>
          <a:xfrm>
            <a:off x="685800" y="1277471"/>
            <a:ext cx="10797988" cy="5123329"/>
          </a:xfrm>
        </p:spPr>
        <p:txBody>
          <a:bodyPr>
            <a:normAutofit fontScale="40000" lnSpcReduction="20000"/>
          </a:bodyPr>
          <a:lstStyle/>
          <a:p>
            <a:pPr marL="0" indent="0">
              <a:buNone/>
            </a:pPr>
            <a:endParaRPr lang="es-ES" sz="3200" dirty="0" smtClean="0"/>
          </a:p>
          <a:p>
            <a:pPr marL="0" indent="0">
              <a:buNone/>
            </a:pPr>
            <a:r>
              <a:rPr lang="es-ES" sz="5100" dirty="0"/>
              <a:t>Función Positiva DDHH (Objeto):</a:t>
            </a:r>
          </a:p>
          <a:p>
            <a:pPr marL="0" indent="0">
              <a:buNone/>
            </a:pPr>
            <a:endParaRPr lang="es-ES" sz="2800" dirty="0"/>
          </a:p>
          <a:p>
            <a:pPr lvl="1" algn="just"/>
            <a:r>
              <a:rPr lang="es-ES" sz="6000" dirty="0"/>
              <a:t>A través de la cual se define el objeto, posible, pero no necesario de la tutela por medio del Derecho Penal. </a:t>
            </a:r>
          </a:p>
          <a:p>
            <a:pPr lvl="1" algn="just"/>
            <a:endParaRPr lang="es-ES" sz="6000" dirty="0"/>
          </a:p>
          <a:p>
            <a:pPr lvl="1" algn="just"/>
            <a:r>
              <a:rPr lang="es-ES" sz="6000" dirty="0"/>
              <a:t>Referente material del delito: qué intereses o necesidades, mínimos deberían ser objeto de tutela penal.</a:t>
            </a:r>
          </a:p>
          <a:p>
            <a:pPr lvl="1" algn="just"/>
            <a:endParaRPr lang="es-ES" sz="6000" dirty="0"/>
          </a:p>
          <a:p>
            <a:pPr lvl="1" algn="just"/>
            <a:r>
              <a:rPr lang="es-ES" sz="6000" dirty="0"/>
              <a:t>intereses individuales y colectivos, como la salud pública, la ecología o las condiciones laborales.</a:t>
            </a:r>
          </a:p>
          <a:p>
            <a:pPr lvl="1" algn="just"/>
            <a:endParaRPr lang="es-ES" sz="6000" dirty="0"/>
          </a:p>
          <a:p>
            <a:pPr lvl="1" algn="just"/>
            <a:r>
              <a:rPr lang="es-ES" sz="6000" dirty="0"/>
              <a:t>Sólo la violación de los Derechos Humanos fundamentales puede ser objeto de tutela penal</a:t>
            </a:r>
            <a:r>
              <a:rPr lang="es-ES" sz="6000" dirty="0" smtClean="0"/>
              <a:t>. (</a:t>
            </a:r>
            <a:r>
              <a:rPr lang="es-ES" sz="6000" dirty="0" err="1"/>
              <a:t>Baratta</a:t>
            </a:r>
            <a:r>
              <a:rPr lang="es-ES" sz="6000" dirty="0"/>
              <a:t>)</a:t>
            </a:r>
          </a:p>
          <a:p>
            <a:pPr marL="0" indent="0">
              <a:buNone/>
            </a:pPr>
            <a:endParaRPr lang="es-ES" sz="3600" dirty="0"/>
          </a:p>
          <a:p>
            <a:pPr marL="0" indent="0">
              <a:buNone/>
            </a:pPr>
            <a:endParaRPr lang="es-ES" sz="3200" dirty="0"/>
          </a:p>
          <a:p>
            <a:pPr lvl="1"/>
            <a:endParaRPr lang="es-CO" sz="3000" dirty="0"/>
          </a:p>
        </p:txBody>
      </p:sp>
    </p:spTree>
    <p:extLst>
      <p:ext uri="{BB962C8B-B14F-4D97-AF65-F5344CB8AC3E}">
        <p14:creationId xmlns:p14="http://schemas.microsoft.com/office/powerpoint/2010/main" val="216907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dirty="0" smtClean="0">
                <a:solidFill>
                  <a:srgbClr val="0070C0"/>
                </a:solidFill>
                <a:latin typeface="+mn-lt"/>
              </a:rPr>
              <a:t>¿</a:t>
            </a:r>
            <a:r>
              <a:rPr lang="es-ES" b="1" dirty="0">
                <a:solidFill>
                  <a:srgbClr val="FF0000"/>
                </a:solidFill>
              </a:rPr>
              <a:t>3. Violaciones graves, Crímenes internacionales, Crímenes de sistema</a:t>
            </a:r>
            <a:endParaRPr lang="es-ES" dirty="0">
              <a:solidFill>
                <a:srgbClr val="0070C0"/>
              </a:solidFill>
              <a:latin typeface="+mn-lt"/>
            </a:endParaRPr>
          </a:p>
        </p:txBody>
      </p:sp>
      <p:sp>
        <p:nvSpPr>
          <p:cNvPr id="3" name="2 Marcador de contenido"/>
          <p:cNvSpPr>
            <a:spLocks noGrp="1"/>
          </p:cNvSpPr>
          <p:nvPr>
            <p:ph idx="1"/>
          </p:nvPr>
        </p:nvSpPr>
        <p:spPr/>
        <p:txBody>
          <a:bodyPr>
            <a:noAutofit/>
          </a:bodyPr>
          <a:lstStyle/>
          <a:p>
            <a:pPr algn="just"/>
            <a:r>
              <a:rPr lang="es-ES" sz="3000" dirty="0"/>
              <a:t>U</a:t>
            </a:r>
            <a:r>
              <a:rPr lang="es-ES" sz="3000" dirty="0"/>
              <a:t>na nueva oportunidad con el estudio de los crímenes de Estado, el genocidio y los daños sociales a gran escala. Zaffaroni y Morrison ([2006] 2012). </a:t>
            </a:r>
          </a:p>
          <a:p>
            <a:pPr algn="just"/>
            <a:endParaRPr lang="es-ES" sz="3000" dirty="0"/>
          </a:p>
          <a:p>
            <a:pPr algn="just"/>
            <a:r>
              <a:rPr lang="es-ES" sz="3000" dirty="0"/>
              <a:t>Morrison: ¿Dónde estuvo la criminología mientras se producían los cientos de crímenes masivos de Estado que ocurrieron desde mediados del siglo XIX hasta nuestros días? </a:t>
            </a:r>
          </a:p>
        </p:txBody>
      </p:sp>
    </p:spTree>
    <p:extLst>
      <p:ext uri="{BB962C8B-B14F-4D97-AF65-F5344CB8AC3E}">
        <p14:creationId xmlns:p14="http://schemas.microsoft.com/office/powerpoint/2010/main" val="322017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dirty="0">
                <a:solidFill>
                  <a:srgbClr val="0070C0"/>
                </a:solidFill>
                <a:latin typeface="+mn-lt"/>
              </a:rPr>
              <a:t>¿</a:t>
            </a:r>
            <a:r>
              <a:rPr lang="es-ES" dirty="0">
                <a:solidFill>
                  <a:srgbClr val="0070C0"/>
                </a:solidFill>
                <a:latin typeface="+mn-lt"/>
              </a:rPr>
              <a:t>Nueva transformación en la Criminología (crítica) </a:t>
            </a:r>
            <a:r>
              <a:rPr lang="es-ES" i="1" dirty="0">
                <a:solidFill>
                  <a:srgbClr val="0070C0"/>
                </a:solidFill>
                <a:latin typeface="+mn-lt"/>
              </a:rPr>
              <a:t>global</a:t>
            </a:r>
            <a:r>
              <a:rPr lang="es-ES" dirty="0">
                <a:solidFill>
                  <a:srgbClr val="0070C0"/>
                </a:solidFill>
                <a:latin typeface="+mn-lt"/>
              </a:rPr>
              <a:t>?</a:t>
            </a:r>
            <a:endParaRPr lang="es-ES" dirty="0">
              <a:solidFill>
                <a:srgbClr val="0070C0"/>
              </a:solidFill>
              <a:latin typeface="+mn-lt"/>
            </a:endParaRPr>
          </a:p>
        </p:txBody>
      </p:sp>
      <p:sp>
        <p:nvSpPr>
          <p:cNvPr id="3" name="2 Marcador de contenido"/>
          <p:cNvSpPr>
            <a:spLocks noGrp="1"/>
          </p:cNvSpPr>
          <p:nvPr>
            <p:ph idx="1"/>
          </p:nvPr>
        </p:nvSpPr>
        <p:spPr/>
        <p:txBody>
          <a:bodyPr>
            <a:noAutofit/>
          </a:bodyPr>
          <a:lstStyle/>
          <a:p>
            <a:pPr algn="just"/>
            <a:r>
              <a:rPr lang="es-ES" sz="3200" dirty="0" smtClean="0">
                <a:latin typeface="+mn-lt"/>
              </a:rPr>
              <a:t>¿Que papel cumplió el discurso de la criminología, como discurso de la modernidad, en las grandes masacres que la historia nos presenta como parte del “proceso civilizador”? </a:t>
            </a:r>
          </a:p>
          <a:p>
            <a:pPr algn="just"/>
            <a:endParaRPr lang="es-ES" sz="3200" dirty="0" smtClean="0">
              <a:latin typeface="+mn-lt"/>
            </a:endParaRPr>
          </a:p>
          <a:p>
            <a:pPr algn="just"/>
            <a:r>
              <a:rPr lang="es-ES" sz="3200" dirty="0" smtClean="0">
                <a:latin typeface="+mn-lt"/>
              </a:rPr>
              <a:t>¿Es posible un proyecto de criminología (crítica) global que haga frente a las atrocidades del “espacio civilizado”?</a:t>
            </a:r>
            <a:endParaRPr lang="es-ES" sz="3200" dirty="0">
              <a:latin typeface="+mn-lt"/>
            </a:endParaRPr>
          </a:p>
        </p:txBody>
      </p:sp>
    </p:spTree>
    <p:extLst>
      <p:ext uri="{BB962C8B-B14F-4D97-AF65-F5344CB8AC3E}">
        <p14:creationId xmlns:p14="http://schemas.microsoft.com/office/powerpoint/2010/main" val="490617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609601"/>
            <a:ext cx="10797987" cy="842682"/>
          </a:xfrm>
        </p:spPr>
        <p:txBody>
          <a:bodyPr>
            <a:noAutofit/>
          </a:bodyPr>
          <a:lstStyle/>
          <a:p>
            <a:r>
              <a:rPr lang="es-ES" dirty="0">
                <a:solidFill>
                  <a:srgbClr val="00B0F0"/>
                </a:solidFill>
                <a:latin typeface="+mn-lt"/>
              </a:rPr>
              <a:t>REVISIÓN EPISTEMOLÓGICA y JUICIO A LA CRIMINOLOGÍA</a:t>
            </a:r>
            <a:endParaRPr lang="es-ES" dirty="0">
              <a:solidFill>
                <a:srgbClr val="00B0F0"/>
              </a:solidFill>
              <a:latin typeface="+mn-lt"/>
            </a:endParaRPr>
          </a:p>
        </p:txBody>
      </p:sp>
      <p:sp>
        <p:nvSpPr>
          <p:cNvPr id="3" name="2 Marcador de contenido"/>
          <p:cNvSpPr>
            <a:spLocks noGrp="1"/>
          </p:cNvSpPr>
          <p:nvPr>
            <p:ph idx="1"/>
          </p:nvPr>
        </p:nvSpPr>
        <p:spPr/>
        <p:txBody>
          <a:bodyPr>
            <a:noAutofit/>
          </a:bodyPr>
          <a:lstStyle/>
          <a:p>
            <a:pPr algn="just"/>
            <a:r>
              <a:rPr lang="es-ES" sz="2800" dirty="0" smtClean="0">
                <a:latin typeface="+mn-lt"/>
              </a:rPr>
              <a:t>Necesidad de una </a:t>
            </a:r>
            <a:r>
              <a:rPr lang="es-ES" sz="2800" b="1" dirty="0" smtClean="0">
                <a:latin typeface="+mn-lt"/>
              </a:rPr>
              <a:t>revisión </a:t>
            </a:r>
            <a:r>
              <a:rPr lang="es-ES" sz="2800" b="1" dirty="0">
                <a:latin typeface="+mn-lt"/>
              </a:rPr>
              <a:t>de los fundamentos epistemológicos de la criminología</a:t>
            </a:r>
            <a:r>
              <a:rPr lang="es-ES" sz="2800" dirty="0">
                <a:latin typeface="+mn-lt"/>
              </a:rPr>
              <a:t> contemporánea indagando acerca de las razones que la llevaron a edificarse como un saber selectivo y discriminador en la modernidad. </a:t>
            </a:r>
            <a:endParaRPr lang="es-ES" sz="2800" dirty="0" smtClean="0">
              <a:latin typeface="+mn-lt"/>
            </a:endParaRPr>
          </a:p>
          <a:p>
            <a:pPr algn="just"/>
            <a:r>
              <a:rPr lang="es-ES" sz="2800" dirty="0" smtClean="0">
                <a:latin typeface="+mn-lt"/>
              </a:rPr>
              <a:t>A </a:t>
            </a:r>
            <a:r>
              <a:rPr lang="es-ES" sz="2800" dirty="0">
                <a:latin typeface="+mn-lt"/>
              </a:rPr>
              <a:t>continuación, se formula un </a:t>
            </a:r>
            <a:r>
              <a:rPr lang="es-ES" sz="2800" b="1" dirty="0">
                <a:latin typeface="+mn-lt"/>
              </a:rPr>
              <a:t>juicio a la criminología</a:t>
            </a:r>
            <a:r>
              <a:rPr lang="es-ES" sz="2800" dirty="0">
                <a:latin typeface="+mn-lt"/>
              </a:rPr>
              <a:t> por la manera como olvidó, negó o eludió la investigación de múltiples eventos de atrocidades masivas que fueron cometidos a lo largo del siglo XX, presentando ocho posibles explicaciones de esta suerte de “apartheid” criminológico.</a:t>
            </a:r>
          </a:p>
        </p:txBody>
      </p:sp>
    </p:spTree>
    <p:extLst>
      <p:ext uri="{BB962C8B-B14F-4D97-AF65-F5344CB8AC3E}">
        <p14:creationId xmlns:p14="http://schemas.microsoft.com/office/powerpoint/2010/main" val="2851059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644680" y="332656"/>
            <a:ext cx="3023320" cy="3960440"/>
          </a:xfrm>
        </p:spPr>
        <p:txBody>
          <a:bodyPr>
            <a:normAutofit/>
          </a:bodyPr>
          <a:lstStyle/>
          <a:p>
            <a:r>
              <a:rPr lang="es-CO" sz="3600" dirty="0">
                <a:solidFill>
                  <a:srgbClr val="FF0000"/>
                </a:solidFill>
                <a:latin typeface="+mn-lt"/>
              </a:rPr>
              <a:t>Persiguiendo al ladrón…</a:t>
            </a:r>
            <a:br>
              <a:rPr lang="es-CO" sz="3600" dirty="0">
                <a:solidFill>
                  <a:srgbClr val="FF0000"/>
                </a:solidFill>
                <a:latin typeface="+mn-lt"/>
              </a:rPr>
            </a:br>
            <a:r>
              <a:rPr lang="es-CO" sz="3600" dirty="0">
                <a:solidFill>
                  <a:srgbClr val="FF0000"/>
                </a:solidFill>
                <a:latin typeface="+mn-lt"/>
              </a:rPr>
              <a:t/>
            </a:r>
            <a:br>
              <a:rPr lang="es-CO" sz="3600" dirty="0">
                <a:solidFill>
                  <a:srgbClr val="FF0000"/>
                </a:solidFill>
                <a:latin typeface="+mn-lt"/>
              </a:rPr>
            </a:br>
            <a:r>
              <a:rPr lang="es-CO" sz="3600" dirty="0">
                <a:solidFill>
                  <a:srgbClr val="FF0000"/>
                </a:solidFill>
                <a:latin typeface="+mn-lt"/>
              </a:rPr>
              <a:t>Ignorando al genocida</a:t>
            </a:r>
            <a:endParaRPr lang="es-CO" sz="3600" dirty="0">
              <a:solidFill>
                <a:srgbClr val="FF0000"/>
              </a:solidFill>
              <a:latin typeface="+mn-lt"/>
            </a:endParaRPr>
          </a:p>
        </p:txBody>
      </p:sp>
      <p:sp>
        <p:nvSpPr>
          <p:cNvPr id="6" name="5 Marcador de texto"/>
          <p:cNvSpPr>
            <a:spLocks noGrp="1"/>
          </p:cNvSpPr>
          <p:nvPr>
            <p:ph type="body" sz="half" idx="2"/>
          </p:nvPr>
        </p:nvSpPr>
        <p:spPr/>
        <p:txBody>
          <a:bodyPr/>
          <a:lstStyle/>
          <a:p>
            <a:endParaRPr lang="es-CO" dirty="0"/>
          </a:p>
        </p:txBody>
      </p:sp>
      <p:pic>
        <p:nvPicPr>
          <p:cNvPr id="1026" name="Picture 2" descr="C:\Users\Camilo Bernal\Pictures\ddhh\dictadu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1206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79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a:solidFill>
                  <a:srgbClr val="FF0000"/>
                </a:solidFill>
                <a:latin typeface="+mn-lt"/>
              </a:rPr>
              <a:t>¿Negación</a:t>
            </a:r>
            <a:r>
              <a:rPr lang="es-ES" b="1" dirty="0">
                <a:solidFill>
                  <a:srgbClr val="FF0000"/>
                </a:solidFill>
                <a:latin typeface="+mn-lt"/>
              </a:rPr>
              <a:t>, olvido o evasión de las atrocidades masivas?</a:t>
            </a:r>
          </a:p>
        </p:txBody>
      </p:sp>
      <p:sp>
        <p:nvSpPr>
          <p:cNvPr id="3" name="2 Marcador de contenido"/>
          <p:cNvSpPr>
            <a:spLocks noGrp="1"/>
          </p:cNvSpPr>
          <p:nvPr>
            <p:ph idx="1"/>
          </p:nvPr>
        </p:nvSpPr>
        <p:spPr/>
        <p:txBody>
          <a:bodyPr>
            <a:noAutofit/>
          </a:bodyPr>
          <a:lstStyle/>
          <a:p>
            <a:pPr algn="just"/>
            <a:r>
              <a:rPr lang="es-ES" sz="2800" dirty="0"/>
              <a:t>¿Que papel cumplió el discurso de la criminología, como discurso de la modernidad, en las grandes masacres que la historia nos presenta como parte del “proceso civilizador”? </a:t>
            </a:r>
          </a:p>
          <a:p>
            <a:pPr algn="just"/>
            <a:endParaRPr lang="es-ES" sz="2800" dirty="0"/>
          </a:p>
          <a:p>
            <a:pPr algn="just"/>
            <a:r>
              <a:rPr lang="es-ES" sz="2800" dirty="0"/>
              <a:t>¿Es posible un proyecto de criminología (crítica) global que haga frente a las atrocidades del “espacio civilizado”?</a:t>
            </a:r>
            <a:endParaRPr lang="es-ES" sz="2800" dirty="0"/>
          </a:p>
        </p:txBody>
      </p:sp>
    </p:spTree>
    <p:extLst>
      <p:ext uri="{BB962C8B-B14F-4D97-AF65-F5344CB8AC3E}">
        <p14:creationId xmlns:p14="http://schemas.microsoft.com/office/powerpoint/2010/main" val="34779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756" y="0"/>
            <a:ext cx="91882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2423592" y="5445224"/>
            <a:ext cx="6092080" cy="1148680"/>
          </a:xfrm>
        </p:spPr>
        <p:txBody>
          <a:bodyPr>
            <a:noAutofit/>
          </a:bodyPr>
          <a:lstStyle/>
          <a:p>
            <a:pPr algn="r"/>
            <a:r>
              <a:rPr lang="es-CO" sz="3600" dirty="0">
                <a:solidFill>
                  <a:srgbClr val="FF0000"/>
                </a:solidFill>
                <a:effectLst>
                  <a:outerShdw blurRad="38100" dist="38100" dir="2700000" algn="tl">
                    <a:srgbClr val="000000">
                      <a:alpha val="43137"/>
                    </a:srgbClr>
                  </a:outerShdw>
                </a:effectLst>
                <a:latin typeface="+mn-lt"/>
              </a:rPr>
              <a:t>Holocausto Nazi</a:t>
            </a:r>
            <a:endParaRPr lang="es-CO" sz="36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17174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179294"/>
            <a:ext cx="10131425" cy="1456267"/>
          </a:xfrm>
        </p:spPr>
        <p:txBody>
          <a:bodyPr>
            <a:normAutofit/>
          </a:bodyPr>
          <a:lstStyle/>
          <a:p>
            <a:r>
              <a:rPr lang="es-ES" dirty="0">
                <a:solidFill>
                  <a:srgbClr val="00B0F0"/>
                </a:solidFill>
              </a:rPr>
              <a:t>Atrocidades masivas y </a:t>
            </a:r>
            <a:r>
              <a:rPr lang="es-ES" dirty="0" err="1">
                <a:solidFill>
                  <a:srgbClr val="00B0F0"/>
                </a:solidFill>
              </a:rPr>
              <a:t>eliminacionismos</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2800" dirty="0"/>
              <a:t>Entre 1900 y 1999 el mundo generó unas 250 guerras internacionales o civiles (2 o 3 guerras nuevas cada año, que causaron varios miles de centenares de muertes cada una), trayendo como resultado el exterminio de más 100 millones de personas como consecuencia directa de acciones organizadas por unidades militares respaldadas por uno u otro gobierno </a:t>
            </a:r>
            <a:endParaRPr lang="es-ES" sz="2800" dirty="0" smtClean="0"/>
          </a:p>
          <a:p>
            <a:pPr algn="just"/>
            <a:r>
              <a:rPr lang="es-ES" sz="2800" dirty="0"/>
              <a:t>La degradación de la violencia colectiva y de las prácticas </a:t>
            </a:r>
            <a:r>
              <a:rPr lang="es-ES" sz="2800" dirty="0" err="1"/>
              <a:t>eliminacionistas</a:t>
            </a:r>
            <a:r>
              <a:rPr lang="es-ES" sz="2800" dirty="0"/>
              <a:t> tuvieron un proceso de incubación en sus dimensiones sociales, ideológicas y culturales desde el inicio del siglo XX y una fase de aceleración y desarrollo con el Holocausto</a:t>
            </a:r>
          </a:p>
        </p:txBody>
      </p:sp>
    </p:spTree>
    <p:extLst>
      <p:ext uri="{BB962C8B-B14F-4D97-AF65-F5344CB8AC3E}">
        <p14:creationId xmlns:p14="http://schemas.microsoft.com/office/powerpoint/2010/main" val="2787887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3378" y="206188"/>
            <a:ext cx="10131425" cy="1456267"/>
          </a:xfrm>
        </p:spPr>
        <p:txBody>
          <a:bodyPr>
            <a:normAutofit/>
          </a:bodyPr>
          <a:lstStyle/>
          <a:p>
            <a:pPr algn="just"/>
            <a:r>
              <a:rPr lang="es-ES" dirty="0" smtClean="0">
                <a:solidFill>
                  <a:srgbClr val="00B0F0"/>
                </a:solidFill>
              </a:rPr>
              <a:t>¿Mal radical o banalización del Mal?</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2800" dirty="0" smtClean="0"/>
              <a:t>Segunda Guerra: </a:t>
            </a:r>
            <a:r>
              <a:rPr lang="es-ES" sz="2800" dirty="0"/>
              <a:t>la tecnificación de la práctica de los genocidios y el sometimiento de seis millones de judíos y de otros trece millones (aproximadamente) de eslavos, prisioneros de guerra soviéticos, polacos no judíos, opositores políticos, gitanos, discapacitados y homosexuales a la barbarie </a:t>
            </a:r>
            <a:r>
              <a:rPr lang="es-ES" sz="2800" dirty="0" smtClean="0"/>
              <a:t>extrema</a:t>
            </a:r>
            <a:r>
              <a:rPr lang="es-ES" sz="2800" dirty="0"/>
              <a:t> </a:t>
            </a:r>
            <a:r>
              <a:rPr lang="es-ES" sz="2800" dirty="0" smtClean="0"/>
              <a:t>(</a:t>
            </a:r>
            <a:r>
              <a:rPr lang="es-ES" sz="2800" dirty="0" err="1" smtClean="0"/>
              <a:t>Galtung</a:t>
            </a:r>
            <a:r>
              <a:rPr lang="es-ES" sz="2800" dirty="0" smtClean="0"/>
              <a:t> 1959)</a:t>
            </a:r>
          </a:p>
          <a:p>
            <a:pPr algn="just"/>
            <a:r>
              <a:rPr lang="es-ES" sz="2800" dirty="0" smtClean="0"/>
              <a:t>Y </a:t>
            </a:r>
            <a:r>
              <a:rPr lang="es-ES" sz="2800" dirty="0"/>
              <a:t>aunque otros hechos históricos podrían ser equiparados por su crueldad –guardadas las proporciones- solo la marcha de sangre, gas y fuego que los nazis desplegaron por toda Europa, fue capaz de evidenciar la necesidad de controlar las políticas colonialistas y las guerras de agresión (</a:t>
            </a:r>
            <a:r>
              <a:rPr lang="es-ES" sz="2800" dirty="0" err="1"/>
              <a:t>Rafecas</a:t>
            </a:r>
            <a:r>
              <a:rPr lang="es-ES" sz="2800" dirty="0"/>
              <a:t>, 2012). </a:t>
            </a:r>
          </a:p>
        </p:txBody>
      </p:sp>
    </p:spTree>
    <p:extLst>
      <p:ext uri="{BB962C8B-B14F-4D97-AF65-F5344CB8AC3E}">
        <p14:creationId xmlns:p14="http://schemas.microsoft.com/office/powerpoint/2010/main" val="2136947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872" y="2286000"/>
            <a:ext cx="10396882" cy="1151965"/>
          </a:xfrm>
        </p:spPr>
        <p:txBody>
          <a:bodyPr>
            <a:noAutofit/>
          </a:bodyPr>
          <a:lstStyle/>
          <a:p>
            <a:pPr algn="just"/>
            <a:r>
              <a:rPr lang="es-CO" sz="5400" dirty="0"/>
              <a:t>¿Existe alguna relación entre </a:t>
            </a:r>
            <a:r>
              <a:rPr lang="es-CO" sz="5400" dirty="0" smtClean="0"/>
              <a:t/>
            </a:r>
            <a:br>
              <a:rPr lang="es-CO" sz="5400" dirty="0" smtClean="0"/>
            </a:br>
            <a:r>
              <a:rPr lang="es-CO" sz="5400" dirty="0" smtClean="0"/>
              <a:t>la </a:t>
            </a:r>
            <a:r>
              <a:rPr lang="es-CO" sz="5400" dirty="0"/>
              <a:t>Criminología, </a:t>
            </a:r>
            <a:r>
              <a:rPr lang="es-CO" sz="5400" dirty="0" smtClean="0"/>
              <a:t/>
            </a:r>
            <a:br>
              <a:rPr lang="es-CO" sz="5400" dirty="0" smtClean="0"/>
            </a:br>
            <a:r>
              <a:rPr lang="es-CO" sz="5400" dirty="0" smtClean="0"/>
              <a:t>la </a:t>
            </a:r>
            <a:r>
              <a:rPr lang="es-CO" sz="5400" dirty="0"/>
              <a:t>sociología jurídico penal </a:t>
            </a:r>
            <a:r>
              <a:rPr lang="es-CO" sz="5400" dirty="0" smtClean="0"/>
              <a:t/>
            </a:r>
            <a:br>
              <a:rPr lang="es-CO" sz="5400" dirty="0" smtClean="0"/>
            </a:br>
            <a:r>
              <a:rPr lang="es-CO" sz="5400" dirty="0" smtClean="0"/>
              <a:t>y </a:t>
            </a:r>
            <a:r>
              <a:rPr lang="es-CO" sz="5400" dirty="0"/>
              <a:t>los derechos humanos?</a:t>
            </a:r>
            <a:endParaRPr lang="es-CO" sz="5400" dirty="0"/>
          </a:p>
        </p:txBody>
      </p:sp>
    </p:spTree>
    <p:extLst>
      <p:ext uri="{BB962C8B-B14F-4D97-AF65-F5344CB8AC3E}">
        <p14:creationId xmlns:p14="http://schemas.microsoft.com/office/powerpoint/2010/main" val="547412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259" y="0"/>
            <a:ext cx="91629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3702488" y="6093296"/>
            <a:ext cx="4752528" cy="566738"/>
          </a:xfrm>
        </p:spPr>
        <p:txBody>
          <a:bodyPr>
            <a:noAutofit/>
          </a:bodyPr>
          <a:lstStyle/>
          <a:p>
            <a:pPr algn="r"/>
            <a:r>
              <a:rPr lang="es-CO" sz="4000" dirty="0">
                <a:solidFill>
                  <a:srgbClr val="FF0000"/>
                </a:solidFill>
                <a:latin typeface="+mn-lt"/>
              </a:rPr>
              <a:t>Apartheid Sudáfrica</a:t>
            </a:r>
            <a:endParaRPr lang="es-CO" sz="4000" dirty="0">
              <a:solidFill>
                <a:srgbClr val="FF0000"/>
              </a:solidFill>
              <a:latin typeface="+mn-lt"/>
            </a:endParaRPr>
          </a:p>
        </p:txBody>
      </p:sp>
    </p:spTree>
    <p:extLst>
      <p:ext uri="{BB962C8B-B14F-4D97-AF65-F5344CB8AC3E}">
        <p14:creationId xmlns:p14="http://schemas.microsoft.com/office/powerpoint/2010/main" val="340282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i="1" dirty="0" smtClean="0">
                <a:solidFill>
                  <a:srgbClr val="00B0F0"/>
                </a:solidFill>
              </a:rPr>
              <a:t>Corpus</a:t>
            </a:r>
            <a:r>
              <a:rPr lang="es-ES" dirty="0" smtClean="0">
                <a:solidFill>
                  <a:srgbClr val="00B0F0"/>
                </a:solidFill>
              </a:rPr>
              <a:t> criminológico y Holocausto</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ES" sz="3200" dirty="0" smtClean="0"/>
              <a:t>La criminología</a:t>
            </a:r>
            <a:r>
              <a:rPr lang="es-ES" sz="3200" dirty="0"/>
              <a:t>, la científica del siglo XIX y principios del XX, </a:t>
            </a:r>
            <a:r>
              <a:rPr lang="es-ES" sz="3200" dirty="0" smtClean="0"/>
              <a:t>fue </a:t>
            </a:r>
            <a:r>
              <a:rPr lang="es-ES" sz="3200" dirty="0"/>
              <a:t>preparando el camino y elaborando un </a:t>
            </a:r>
            <a:r>
              <a:rPr lang="es-ES" sz="3200" b="1" dirty="0"/>
              <a:t>“corpus” científico (médico, biológico, antropológico, eugenésico y estadístico)</a:t>
            </a:r>
            <a:r>
              <a:rPr lang="es-ES" sz="3200" dirty="0"/>
              <a:t> en torno a la superioridad racial y a la necesidad “natural” de los procesos de colonización (y por ende de guerra y exterminio), que contribuyó al diseño y ejecución del mayor genocidio mundial y de otras prácticas </a:t>
            </a:r>
            <a:r>
              <a:rPr lang="es-ES" sz="3200" dirty="0" err="1"/>
              <a:t>eliminacionistas</a:t>
            </a:r>
            <a:r>
              <a:rPr lang="es-ES" sz="3200" dirty="0"/>
              <a:t> (</a:t>
            </a:r>
            <a:r>
              <a:rPr lang="es-ES" sz="3200" dirty="0" err="1"/>
              <a:t>Goldhagen</a:t>
            </a:r>
            <a:r>
              <a:rPr lang="es-ES" sz="3200" dirty="0"/>
              <a:t>, [2009] 2010) </a:t>
            </a:r>
          </a:p>
        </p:txBody>
      </p:sp>
    </p:spTree>
    <p:extLst>
      <p:ext uri="{BB962C8B-B14F-4D97-AF65-F5344CB8AC3E}">
        <p14:creationId xmlns:p14="http://schemas.microsoft.com/office/powerpoint/2010/main" val="3904598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46530"/>
            <a:ext cx="10131425" cy="1456267"/>
          </a:xfrm>
        </p:spPr>
        <p:txBody>
          <a:bodyPr>
            <a:normAutofit/>
          </a:bodyPr>
          <a:lstStyle/>
          <a:p>
            <a:r>
              <a:rPr lang="es-ES" dirty="0" smtClean="0">
                <a:solidFill>
                  <a:srgbClr val="00B0F0"/>
                </a:solidFill>
              </a:rPr>
              <a:t>¿Criminología y crímenes internacionales? </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3200" dirty="0" smtClean="0"/>
              <a:t>Prestar </a:t>
            </a:r>
            <a:r>
              <a:rPr lang="es-ES" sz="3200" dirty="0"/>
              <a:t>atención -en serio - a los procesos de victimización, a las políticas colonialistas, a la preparación de la guerra y a su ejecución, y a los crímenes de Estado, no puede hacerse desde la criminología </a:t>
            </a:r>
          </a:p>
          <a:p>
            <a:pPr algn="just"/>
            <a:r>
              <a:rPr lang="es-ES" sz="3200" dirty="0" smtClean="0"/>
              <a:t>Esa </a:t>
            </a:r>
            <a:r>
              <a:rPr lang="es-ES" sz="3200" dirty="0"/>
              <a:t>criminología no pudo, o no supo, o no quiso explicar las grandes victimizaciones que los mismos Estados de occidente, que debían guiar a la humanidad a la civilización superior (de acuerdo con el programa ilustrado), estaban perpetrando. </a:t>
            </a:r>
          </a:p>
          <a:p>
            <a:pPr algn="just"/>
            <a:endParaRPr lang="es-ES" sz="3200" dirty="0"/>
          </a:p>
        </p:txBody>
      </p:sp>
    </p:spTree>
    <p:extLst>
      <p:ext uri="{BB962C8B-B14F-4D97-AF65-F5344CB8AC3E}">
        <p14:creationId xmlns:p14="http://schemas.microsoft.com/office/powerpoint/2010/main" val="3687274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399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3215680" y="6165304"/>
            <a:ext cx="5486400" cy="566738"/>
          </a:xfrm>
        </p:spPr>
        <p:txBody>
          <a:bodyPr>
            <a:noAutofit/>
          </a:bodyPr>
          <a:lstStyle/>
          <a:p>
            <a:r>
              <a:rPr lang="es-CO" sz="4000" dirty="0">
                <a:solidFill>
                  <a:srgbClr val="FF0000"/>
                </a:solidFill>
                <a:effectLst>
                  <a:outerShdw blurRad="38100" dist="38100" dir="2700000" algn="tl">
                    <a:srgbClr val="000000">
                      <a:alpha val="43137"/>
                    </a:srgbClr>
                  </a:outerShdw>
                </a:effectLst>
                <a:latin typeface="+mn-lt"/>
              </a:rPr>
              <a:t>Reclutamiento de menores  en el Congo</a:t>
            </a:r>
            <a:endParaRPr lang="es-CO" sz="40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06387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24" y="0"/>
            <a:ext cx="10131425" cy="1456267"/>
          </a:xfrm>
        </p:spPr>
        <p:txBody>
          <a:bodyPr>
            <a:normAutofit/>
          </a:bodyPr>
          <a:lstStyle/>
          <a:p>
            <a:r>
              <a:rPr lang="es-ES" dirty="0" smtClean="0">
                <a:solidFill>
                  <a:srgbClr val="00B0F0"/>
                </a:solidFill>
              </a:rPr>
              <a:t>¿</a:t>
            </a:r>
            <a:r>
              <a:rPr lang="es-ES" dirty="0">
                <a:solidFill>
                  <a:srgbClr val="00B0F0"/>
                </a:solidFill>
              </a:rPr>
              <a:t>D</a:t>
            </a:r>
            <a:r>
              <a:rPr lang="es-ES" dirty="0" smtClean="0">
                <a:solidFill>
                  <a:srgbClr val="00B0F0"/>
                </a:solidFill>
              </a:rPr>
              <a:t>ónde </a:t>
            </a:r>
            <a:r>
              <a:rPr lang="es-ES" dirty="0">
                <a:solidFill>
                  <a:srgbClr val="00B0F0"/>
                </a:solidFill>
              </a:rPr>
              <a:t>estaba la Criminología? </a:t>
            </a:r>
          </a:p>
        </p:txBody>
      </p:sp>
      <p:sp>
        <p:nvSpPr>
          <p:cNvPr id="3" name="2 Marcador de contenido"/>
          <p:cNvSpPr>
            <a:spLocks noGrp="1"/>
          </p:cNvSpPr>
          <p:nvPr>
            <p:ph idx="1"/>
          </p:nvPr>
        </p:nvSpPr>
        <p:spPr>
          <a:xfrm>
            <a:off x="954741" y="1196753"/>
            <a:ext cx="10327341" cy="4929411"/>
          </a:xfrm>
        </p:spPr>
        <p:txBody>
          <a:bodyPr>
            <a:noAutofit/>
          </a:bodyPr>
          <a:lstStyle/>
          <a:p>
            <a:pPr algn="just"/>
            <a:r>
              <a:rPr lang="es-ES" sz="2800" dirty="0" smtClean="0"/>
              <a:t>Shoah </a:t>
            </a:r>
            <a:r>
              <a:rPr lang="es-ES" sz="2800" dirty="0"/>
              <a:t>y de los genocidios posteriores se convirtió en un reto desafiante para las ciencias </a:t>
            </a:r>
            <a:r>
              <a:rPr lang="es-ES" sz="2800" dirty="0" smtClean="0"/>
              <a:t>humanas: </a:t>
            </a:r>
          </a:p>
          <a:p>
            <a:pPr algn="just"/>
            <a:r>
              <a:rPr lang="es-ES" sz="2800" dirty="0" smtClean="0"/>
              <a:t>Aproximarse </a:t>
            </a:r>
            <a:r>
              <a:rPr lang="es-ES" sz="2800" dirty="0"/>
              <a:t>al lado oscuro de la atrocidad intentado explicarla sin disculparla y comprenderla sin perdonarla (</a:t>
            </a:r>
            <a:r>
              <a:rPr lang="es-ES" sz="2800" dirty="0" err="1"/>
              <a:t>Browning</a:t>
            </a:r>
            <a:r>
              <a:rPr lang="es-ES" sz="2800" dirty="0"/>
              <a:t>, [1998] 2002, p. 22). </a:t>
            </a:r>
            <a:endParaRPr lang="es-ES" sz="2800" dirty="0" smtClean="0"/>
          </a:p>
          <a:p>
            <a:pPr algn="just"/>
            <a:r>
              <a:rPr lang="es-ES" sz="2800" dirty="0" smtClean="0"/>
              <a:t>Este </a:t>
            </a:r>
            <a:r>
              <a:rPr lang="es-ES" sz="2800" dirty="0"/>
              <a:t>reto epistemológico hizo que la tarea de estudiar la violencia colectiva implicara la separación de tres niveles analíticos: </a:t>
            </a:r>
            <a:endParaRPr lang="es-ES" sz="2800" dirty="0" smtClean="0"/>
          </a:p>
          <a:p>
            <a:pPr marL="0" indent="0" algn="just">
              <a:buNone/>
            </a:pPr>
            <a:r>
              <a:rPr lang="es-ES" sz="2800" dirty="0" smtClean="0"/>
              <a:t>a) la </a:t>
            </a:r>
            <a:r>
              <a:rPr lang="es-ES" sz="2800" dirty="0"/>
              <a:t>definición conceptual de los actos de barbarie, </a:t>
            </a:r>
            <a:endParaRPr lang="es-ES" sz="2800" dirty="0" smtClean="0"/>
          </a:p>
          <a:p>
            <a:pPr marL="0" indent="0" algn="just">
              <a:buNone/>
            </a:pPr>
            <a:r>
              <a:rPr lang="es-ES" sz="2800" dirty="0" smtClean="0"/>
              <a:t>b) la </a:t>
            </a:r>
            <a:r>
              <a:rPr lang="es-ES" sz="2800" dirty="0"/>
              <a:t>explicación de los factores que permitieron su aparición </a:t>
            </a:r>
            <a:r>
              <a:rPr lang="es-ES" sz="2800" dirty="0" smtClean="0"/>
              <a:t>y</a:t>
            </a:r>
          </a:p>
          <a:p>
            <a:pPr marL="0" indent="0" algn="just">
              <a:buNone/>
            </a:pPr>
            <a:r>
              <a:rPr lang="es-ES" sz="2800" dirty="0" smtClean="0"/>
              <a:t>c) </a:t>
            </a:r>
            <a:r>
              <a:rPr lang="es-ES" sz="2800" dirty="0"/>
              <a:t>la evaluación moral de sus consecuencias (</a:t>
            </a:r>
            <a:r>
              <a:rPr lang="es-ES" sz="2800" dirty="0" err="1"/>
              <a:t>Goldhagen</a:t>
            </a:r>
            <a:r>
              <a:rPr lang="es-ES" sz="2800" dirty="0"/>
              <a:t>, [2009] 2010, p. 22)</a:t>
            </a:r>
          </a:p>
        </p:txBody>
      </p:sp>
    </p:spTree>
    <p:extLst>
      <p:ext uri="{BB962C8B-B14F-4D97-AF65-F5344CB8AC3E}">
        <p14:creationId xmlns:p14="http://schemas.microsoft.com/office/powerpoint/2010/main" val="3838288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152400"/>
            <a:ext cx="10131425" cy="1456267"/>
          </a:xfrm>
        </p:spPr>
        <p:txBody>
          <a:bodyPr/>
          <a:lstStyle/>
          <a:p>
            <a:pPr algn="just"/>
            <a:r>
              <a:rPr lang="es-ES" dirty="0" smtClean="0">
                <a:solidFill>
                  <a:srgbClr val="00B0F0"/>
                </a:solidFill>
              </a:rPr>
              <a:t>¿Despertando del letargo?</a:t>
            </a:r>
            <a:endParaRPr lang="es-ES" dirty="0">
              <a:solidFill>
                <a:srgbClr val="00B0F0"/>
              </a:solidFill>
            </a:endParaRPr>
          </a:p>
        </p:txBody>
      </p:sp>
      <p:sp>
        <p:nvSpPr>
          <p:cNvPr id="3" name="2 Marcador de contenido"/>
          <p:cNvSpPr>
            <a:spLocks noGrp="1"/>
          </p:cNvSpPr>
          <p:nvPr>
            <p:ph idx="1"/>
          </p:nvPr>
        </p:nvSpPr>
        <p:spPr>
          <a:xfrm>
            <a:off x="779930" y="2115173"/>
            <a:ext cx="10131425" cy="3649133"/>
          </a:xfrm>
        </p:spPr>
        <p:txBody>
          <a:bodyPr>
            <a:noAutofit/>
          </a:bodyPr>
          <a:lstStyle/>
          <a:p>
            <a:pPr algn="just"/>
            <a:r>
              <a:rPr lang="es-ES" sz="3200" dirty="0"/>
              <a:t>Desde hace algunos años, académicos de habla inglesa, particularmente norteamericanos y </a:t>
            </a:r>
            <a:r>
              <a:rPr lang="es-ES" sz="3200" dirty="0" smtClean="0"/>
              <a:t>vienen </a:t>
            </a:r>
            <a:r>
              <a:rPr lang="es-ES" sz="3200" dirty="0"/>
              <a:t>denunciando el olvido y el abandono histórico de la criminología con respecto al estudio de los crímenes internacionales, particularmente de los genocidios, de los crímenes de guerra y de lesa humanidad. </a:t>
            </a:r>
          </a:p>
          <a:p>
            <a:pPr algn="just"/>
            <a:r>
              <a:rPr lang="es-ES" sz="3200" dirty="0"/>
              <a:t>Por distintas razones, </a:t>
            </a:r>
            <a:r>
              <a:rPr lang="es-ES" sz="3200" dirty="0" smtClean="0"/>
              <a:t>el </a:t>
            </a:r>
            <a:r>
              <a:rPr lang="es-ES" sz="3200" dirty="0"/>
              <a:t>pensamiento criminológico parece haber pasado de largo e ignorado su función de disciplina explicativa del comportamiento delictivo y de las reacciones sociales (formales e informales) frente al mismo.</a:t>
            </a:r>
          </a:p>
        </p:txBody>
      </p:sp>
    </p:spTree>
    <p:extLst>
      <p:ext uri="{BB962C8B-B14F-4D97-AF65-F5344CB8AC3E}">
        <p14:creationId xmlns:p14="http://schemas.microsoft.com/office/powerpoint/2010/main" val="1794286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Criminología y negación de la gran criminalidad</a:t>
            </a:r>
            <a:endParaRPr lang="es-ES" dirty="0">
              <a:solidFill>
                <a:srgbClr val="00B0F0"/>
              </a:solidFill>
            </a:endParaRPr>
          </a:p>
        </p:txBody>
      </p:sp>
      <p:sp>
        <p:nvSpPr>
          <p:cNvPr id="3" name="2 Marcador de contenido"/>
          <p:cNvSpPr>
            <a:spLocks noGrp="1"/>
          </p:cNvSpPr>
          <p:nvPr>
            <p:ph idx="1"/>
          </p:nvPr>
        </p:nvSpPr>
        <p:spPr>
          <a:xfrm>
            <a:off x="685801" y="2478244"/>
            <a:ext cx="10461811" cy="3649133"/>
          </a:xfrm>
        </p:spPr>
        <p:txBody>
          <a:bodyPr>
            <a:noAutofit/>
          </a:bodyPr>
          <a:lstStyle/>
          <a:p>
            <a:pPr algn="just"/>
            <a:r>
              <a:rPr lang="es-ES" sz="2800" dirty="0" smtClean="0"/>
              <a:t>“</a:t>
            </a:r>
            <a:r>
              <a:rPr lang="es-ES" sz="2800" dirty="0"/>
              <a:t>en un siglo literalmente inundado por sangre humana y apestando con el hedor de los cadáveres, la corriente dominante de la Criminología parecía habitar otro mundo (…) la Criminología, la disciplina dedicada al estudio del delito, no pudo encontrar espacio en sus textos para estos eventos” (Morrison, [2006] 2012).</a:t>
            </a:r>
          </a:p>
          <a:p>
            <a:pPr algn="just"/>
            <a:r>
              <a:rPr lang="es-ES" sz="2800" dirty="0"/>
              <a:t>¿Qué razones pueden explicar que el pensamiento criminológico </a:t>
            </a:r>
            <a:r>
              <a:rPr lang="es-ES" sz="2800" dirty="0" smtClean="0"/>
              <a:t>dominante se haya </a:t>
            </a:r>
            <a:r>
              <a:rPr lang="es-ES" sz="2800" dirty="0"/>
              <a:t>permitido descuidar o ignorar la violencia colectiva y no se haya desarrollado un abordaje claro y sistemático de las atrocidades masivas con carácter criminal que se sucedieron en el mundo?</a:t>
            </a:r>
          </a:p>
        </p:txBody>
      </p:sp>
    </p:spTree>
    <p:extLst>
      <p:ext uri="{BB962C8B-B14F-4D97-AF65-F5344CB8AC3E}">
        <p14:creationId xmlns:p14="http://schemas.microsoft.com/office/powerpoint/2010/main" val="1198212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5146044" y="6291262"/>
            <a:ext cx="5486400" cy="566738"/>
          </a:xfrm>
        </p:spPr>
        <p:txBody>
          <a:bodyPr>
            <a:noAutofit/>
          </a:bodyPr>
          <a:lstStyle/>
          <a:p>
            <a:pPr algn="r"/>
            <a:r>
              <a:rPr lang="es-CO" sz="4000" dirty="0">
                <a:solidFill>
                  <a:srgbClr val="FF0000"/>
                </a:solidFill>
                <a:latin typeface="+mn-lt"/>
              </a:rPr>
              <a:t>Masacre del Frontón - Perú</a:t>
            </a:r>
            <a:endParaRPr lang="es-CO" sz="4000" dirty="0">
              <a:solidFill>
                <a:srgbClr val="FF0000"/>
              </a:solidFill>
              <a:latin typeface="+mn-lt"/>
            </a:endParaRPr>
          </a:p>
        </p:txBody>
      </p:sp>
    </p:spTree>
    <p:extLst>
      <p:ext uri="{BB962C8B-B14F-4D97-AF65-F5344CB8AC3E}">
        <p14:creationId xmlns:p14="http://schemas.microsoft.com/office/powerpoint/2010/main" val="326210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a:solidFill>
                  <a:srgbClr val="00B0F0"/>
                </a:solidFill>
              </a:rPr>
              <a:t>Más </a:t>
            </a:r>
            <a:r>
              <a:rPr lang="es-ES" dirty="0">
                <a:solidFill>
                  <a:srgbClr val="00B0F0"/>
                </a:solidFill>
              </a:rPr>
              <a:t>allá de un conveniente “descuido”: ocho posibles explicaciones</a:t>
            </a:r>
          </a:p>
        </p:txBody>
      </p:sp>
      <p:sp>
        <p:nvSpPr>
          <p:cNvPr id="3" name="2 Marcador de contenido"/>
          <p:cNvSpPr>
            <a:spLocks noGrp="1"/>
          </p:cNvSpPr>
          <p:nvPr>
            <p:ph idx="1"/>
          </p:nvPr>
        </p:nvSpPr>
        <p:spPr/>
        <p:txBody>
          <a:bodyPr>
            <a:noAutofit/>
          </a:bodyPr>
          <a:lstStyle/>
          <a:p>
            <a:pPr algn="just"/>
            <a:r>
              <a:rPr lang="es-ES" sz="2800" dirty="0"/>
              <a:t>No existe ninguna duda de que la corriente dominante de la criminología decidió no investigar los crímenes internacionales </a:t>
            </a:r>
            <a:r>
              <a:rPr lang="es-ES" sz="2800" dirty="0" smtClean="0"/>
              <a:t>concentrándose </a:t>
            </a:r>
            <a:r>
              <a:rPr lang="es-ES" sz="2800" dirty="0"/>
              <a:t>en perseguir a los ladrones, esto es, en las causas y los mecanismos de control de los delitos comunes </a:t>
            </a:r>
            <a:r>
              <a:rPr lang="es-ES" sz="2800" dirty="0" smtClean="0"/>
              <a:t>–el </a:t>
            </a:r>
            <a:r>
              <a:rPr lang="es-ES" sz="2800" dirty="0"/>
              <a:t>crimen callejero </a:t>
            </a:r>
            <a:r>
              <a:rPr lang="es-ES" sz="2800" dirty="0" smtClean="0"/>
              <a:t>y en menor medida la </a:t>
            </a:r>
            <a:r>
              <a:rPr lang="es-ES" sz="2800" dirty="0"/>
              <a:t>delincuencia de cuello blanco, ignorando a los genocidas, es decir, dejado de lado el estudio de las atrocidades producidas por la violencia colectiva de los Estados o los grupos insurgentes. ¿Por qué razón se produjo este “descuido”?</a:t>
            </a:r>
          </a:p>
        </p:txBody>
      </p:sp>
    </p:spTree>
    <p:extLst>
      <p:ext uri="{BB962C8B-B14F-4D97-AF65-F5344CB8AC3E}">
        <p14:creationId xmlns:p14="http://schemas.microsoft.com/office/powerpoint/2010/main" val="243195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Primera explicación: preocupación por el delito ordinario</a:t>
            </a:r>
            <a:endParaRPr lang="es-ES" dirty="0">
              <a:solidFill>
                <a:srgbClr val="00B0F0"/>
              </a:solidFill>
            </a:endParaRPr>
          </a:p>
        </p:txBody>
      </p:sp>
      <p:sp>
        <p:nvSpPr>
          <p:cNvPr id="3" name="2 Marcador de contenido"/>
          <p:cNvSpPr>
            <a:spLocks noGrp="1"/>
          </p:cNvSpPr>
          <p:nvPr>
            <p:ph idx="1"/>
          </p:nvPr>
        </p:nvSpPr>
        <p:spPr/>
        <p:txBody>
          <a:bodyPr>
            <a:normAutofit/>
          </a:bodyPr>
          <a:lstStyle/>
          <a:p>
            <a:pPr algn="just"/>
            <a:r>
              <a:rPr lang="es-ES" sz="4000" dirty="0"/>
              <a:t>D</a:t>
            </a:r>
            <a:r>
              <a:rPr lang="es-ES" sz="4000" dirty="0" smtClean="0"/>
              <a:t>ecidida </a:t>
            </a:r>
            <a:r>
              <a:rPr lang="es-ES" sz="4000" dirty="0"/>
              <a:t>concentración de los criminólogos en el delito ordinario en perjuicio de la criminalidad masiva y de grave daño social</a:t>
            </a:r>
            <a:r>
              <a:rPr lang="es-ES" sz="4000" dirty="0" smtClean="0"/>
              <a:t>.</a:t>
            </a:r>
          </a:p>
          <a:p>
            <a:pPr algn="just"/>
            <a:r>
              <a:rPr lang="es-ES" sz="4000" dirty="0" smtClean="0"/>
              <a:t>Tardío despertar del interés por violaciones a los derechos humanos</a:t>
            </a:r>
            <a:endParaRPr lang="es-ES" sz="4000" dirty="0"/>
          </a:p>
        </p:txBody>
      </p:sp>
    </p:spTree>
    <p:extLst>
      <p:ext uri="{BB962C8B-B14F-4D97-AF65-F5344CB8AC3E}">
        <p14:creationId xmlns:p14="http://schemas.microsoft.com/office/powerpoint/2010/main" val="3807421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981200" y="260350"/>
            <a:ext cx="8362950" cy="6597650"/>
          </a:xfrm>
          <a:prstGeom prst="rect">
            <a:avLst/>
          </a:prstGeom>
        </p:spPr>
        <p:txBody>
          <a:bodyPr/>
          <a:lstStyle/>
          <a:p>
            <a:pPr marL="0" indent="0" algn="ctr">
              <a:buNone/>
              <a:defRPr/>
            </a:pPr>
            <a:r>
              <a:rPr lang="es-ES" sz="3600" b="1" i="1" dirty="0" err="1">
                <a:solidFill>
                  <a:schemeClr val="hlink"/>
                </a:solidFill>
              </a:rPr>
              <a:t>EPISTEME</a:t>
            </a:r>
            <a:endParaRPr lang="es-ES" sz="3600" b="1" i="1" dirty="0">
              <a:solidFill>
                <a:schemeClr val="hlink"/>
              </a:solidFill>
            </a:endParaRPr>
          </a:p>
          <a:p>
            <a:pPr marL="0" indent="0" algn="just">
              <a:buNone/>
              <a:defRPr/>
            </a:pPr>
            <a:r>
              <a:rPr lang="es-ES" sz="3600" dirty="0"/>
              <a:t>Conjunto de conocimientos que condicionan las formas de interpretar el mundo en determinadas épocas.</a:t>
            </a:r>
          </a:p>
          <a:p>
            <a:pPr marL="0" indent="0" algn="just">
              <a:buNone/>
              <a:defRPr/>
            </a:pPr>
            <a:endParaRPr lang="es-ES" sz="3600" dirty="0"/>
          </a:p>
          <a:p>
            <a:pPr marL="0" indent="0" algn="ctr">
              <a:buNone/>
              <a:defRPr/>
            </a:pPr>
            <a:r>
              <a:rPr lang="es-ES" sz="3600" b="1" i="1" dirty="0">
                <a:solidFill>
                  <a:schemeClr val="hlink"/>
                </a:solidFill>
              </a:rPr>
              <a:t>EPISTEMOLOGÍA</a:t>
            </a:r>
          </a:p>
          <a:p>
            <a:pPr marL="0" indent="0" algn="ctr">
              <a:buNone/>
              <a:defRPr/>
            </a:pPr>
            <a:endParaRPr lang="es-ES" sz="3600" b="1" i="1" dirty="0">
              <a:solidFill>
                <a:schemeClr val="hlink"/>
              </a:solidFill>
            </a:endParaRPr>
          </a:p>
          <a:p>
            <a:pPr marL="0" indent="0" algn="just">
              <a:buNone/>
              <a:defRPr/>
            </a:pPr>
            <a:r>
              <a:rPr lang="es-ES" sz="3600" dirty="0"/>
              <a:t>Doctrina de los fundamentos y métodos del conocimiento científico</a:t>
            </a:r>
          </a:p>
          <a:p>
            <a:pPr marL="0" indent="0" algn="r">
              <a:buNone/>
              <a:defRPr/>
            </a:pPr>
            <a:r>
              <a:rPr lang="es-ES" sz="1600" b="1" dirty="0" err="1">
                <a:solidFill>
                  <a:schemeClr val="hlink"/>
                </a:solidFill>
              </a:rPr>
              <a:t>DRAE</a:t>
            </a:r>
            <a:endParaRPr lang="es-ES" sz="1600" b="1" dirty="0">
              <a:solidFill>
                <a:schemeClr val="hlink"/>
              </a:solidFill>
            </a:endParaRPr>
          </a:p>
        </p:txBody>
      </p:sp>
    </p:spTree>
    <p:extLst>
      <p:ext uri="{BB962C8B-B14F-4D97-AF65-F5344CB8AC3E}">
        <p14:creationId xmlns:p14="http://schemas.microsoft.com/office/powerpoint/2010/main" val="577359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a:solidFill>
                  <a:srgbClr val="00B0F0"/>
                </a:solidFill>
              </a:rPr>
              <a:t>Segunda explicación: dependencia </a:t>
            </a:r>
            <a:r>
              <a:rPr lang="es-ES" dirty="0" smtClean="0">
                <a:solidFill>
                  <a:srgbClr val="00B0F0"/>
                </a:solidFill>
              </a:rPr>
              <a:t>de </a:t>
            </a:r>
            <a:r>
              <a:rPr lang="es-ES" dirty="0">
                <a:solidFill>
                  <a:srgbClr val="00B0F0"/>
                </a:solidFill>
              </a:rPr>
              <a:t>la criminología de las </a:t>
            </a:r>
            <a:r>
              <a:rPr lang="es-ES" dirty="0" smtClean="0">
                <a:solidFill>
                  <a:srgbClr val="00B0F0"/>
                </a:solidFill>
              </a:rPr>
              <a:t>definiciones legales</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endParaRPr lang="es-ES" sz="4000" dirty="0" smtClean="0"/>
          </a:p>
          <a:p>
            <a:pPr marL="0" indent="0" algn="just">
              <a:buNone/>
            </a:pPr>
            <a:r>
              <a:rPr lang="es-ES" sz="4000" dirty="0" smtClean="0"/>
              <a:t>Hasta </a:t>
            </a:r>
            <a:r>
              <a:rPr lang="es-ES" sz="4000" dirty="0"/>
              <a:t>hace poco tiempo el derecho penal internacional no tuvo capacidad para definir de manera clara </a:t>
            </a:r>
            <a:r>
              <a:rPr lang="es-ES" sz="4000" dirty="0" smtClean="0"/>
              <a:t>cuáles </a:t>
            </a:r>
            <a:r>
              <a:rPr lang="es-ES" sz="4000" dirty="0"/>
              <a:t>de estos deberían ser perseguidos como infracciones a la ley penal internacional – como en el caso del crímenes de agresión e incluso de los crímenes de lesa humanidad.</a:t>
            </a:r>
          </a:p>
        </p:txBody>
      </p:sp>
    </p:spTree>
    <p:extLst>
      <p:ext uri="{BB962C8B-B14F-4D97-AF65-F5344CB8AC3E}">
        <p14:creationId xmlns:p14="http://schemas.microsoft.com/office/powerpoint/2010/main" val="2262688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90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2927648" y="188640"/>
            <a:ext cx="6264696" cy="566738"/>
          </a:xfrm>
        </p:spPr>
        <p:txBody>
          <a:bodyPr>
            <a:noAutofit/>
          </a:bodyPr>
          <a:lstStyle/>
          <a:p>
            <a:r>
              <a:rPr lang="es-CO" sz="3600" dirty="0" err="1">
                <a:solidFill>
                  <a:srgbClr val="FF0000"/>
                </a:solidFill>
                <a:effectLst>
                  <a:outerShdw blurRad="38100" dist="38100" dir="2700000" algn="tl">
                    <a:srgbClr val="000000">
                      <a:alpha val="43137"/>
                    </a:srgbClr>
                  </a:outerShdw>
                </a:effectLst>
                <a:latin typeface="+mn-lt"/>
              </a:rPr>
              <a:t>Killing</a:t>
            </a:r>
            <a:r>
              <a:rPr lang="es-CO" sz="3600" dirty="0">
                <a:solidFill>
                  <a:srgbClr val="FF0000"/>
                </a:solidFill>
                <a:effectLst>
                  <a:outerShdw blurRad="38100" dist="38100" dir="2700000" algn="tl">
                    <a:srgbClr val="000000">
                      <a:alpha val="43137"/>
                    </a:srgbClr>
                  </a:outerShdw>
                </a:effectLst>
                <a:latin typeface="+mn-lt"/>
              </a:rPr>
              <a:t> Field de </a:t>
            </a:r>
            <a:r>
              <a:rPr lang="es-CO" sz="3600" dirty="0" err="1">
                <a:solidFill>
                  <a:srgbClr val="FF0000"/>
                </a:solidFill>
                <a:effectLst>
                  <a:outerShdw blurRad="38100" dist="38100" dir="2700000" algn="tl">
                    <a:srgbClr val="000000">
                      <a:alpha val="43137"/>
                    </a:srgbClr>
                  </a:outerShdw>
                </a:effectLst>
                <a:latin typeface="+mn-lt"/>
              </a:rPr>
              <a:t>Choeung</a:t>
            </a:r>
            <a:r>
              <a:rPr lang="es-CO" sz="3600" dirty="0">
                <a:solidFill>
                  <a:srgbClr val="FF0000"/>
                </a:solidFill>
                <a:effectLst>
                  <a:outerShdw blurRad="38100" dist="38100" dir="2700000" algn="tl">
                    <a:srgbClr val="000000">
                      <a:alpha val="43137"/>
                    </a:srgbClr>
                  </a:outerShdw>
                </a:effectLst>
                <a:latin typeface="+mn-lt"/>
              </a:rPr>
              <a:t> </a:t>
            </a:r>
            <a:r>
              <a:rPr lang="es-CO" sz="3600" dirty="0" err="1">
                <a:solidFill>
                  <a:srgbClr val="FF0000"/>
                </a:solidFill>
                <a:effectLst>
                  <a:outerShdw blurRad="38100" dist="38100" dir="2700000" algn="tl">
                    <a:srgbClr val="000000">
                      <a:alpha val="43137"/>
                    </a:srgbClr>
                  </a:outerShdw>
                </a:effectLst>
                <a:latin typeface="+mn-lt"/>
              </a:rPr>
              <a:t>Ek</a:t>
            </a:r>
            <a:endParaRPr lang="es-CO" sz="36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21251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a:solidFill>
                  <a:srgbClr val="00B0F0"/>
                </a:solidFill>
              </a:rPr>
              <a:t>Tercera explicación: </a:t>
            </a:r>
            <a:r>
              <a:rPr lang="es-ES" dirty="0" smtClean="0">
                <a:solidFill>
                  <a:srgbClr val="00B0F0"/>
                </a:solidFill>
              </a:rPr>
              <a:t>(aparente) </a:t>
            </a:r>
            <a:r>
              <a:rPr lang="es-ES" dirty="0">
                <a:solidFill>
                  <a:srgbClr val="00B0F0"/>
                </a:solidFill>
              </a:rPr>
              <a:t>imposibilidad metodológica</a:t>
            </a:r>
          </a:p>
        </p:txBody>
      </p:sp>
      <p:sp>
        <p:nvSpPr>
          <p:cNvPr id="3" name="2 Marcador de contenido"/>
          <p:cNvSpPr>
            <a:spLocks noGrp="1"/>
          </p:cNvSpPr>
          <p:nvPr>
            <p:ph idx="1"/>
          </p:nvPr>
        </p:nvSpPr>
        <p:spPr/>
        <p:txBody>
          <a:bodyPr>
            <a:noAutofit/>
          </a:bodyPr>
          <a:lstStyle/>
          <a:p>
            <a:pPr algn="just"/>
            <a:r>
              <a:rPr lang="es-ES" sz="3600" dirty="0"/>
              <a:t>para la corriente dominante de la criminología, los crímenes de Estado son una contradicción en los términos (</a:t>
            </a:r>
            <a:r>
              <a:rPr lang="es-ES" sz="3600" dirty="0" err="1"/>
              <a:t>Haveman</a:t>
            </a:r>
            <a:r>
              <a:rPr lang="es-ES" sz="3600" dirty="0"/>
              <a:t> &amp; </a:t>
            </a:r>
            <a:r>
              <a:rPr lang="es-ES" sz="3600" dirty="0" err="1"/>
              <a:t>Smeullers</a:t>
            </a:r>
            <a:r>
              <a:rPr lang="es-ES" sz="3600" dirty="0"/>
              <a:t>, 2008, p. 7 y 8) en la medida en que las instituciones encargadas de prevenir y castigar los delitos no pueden ser - idealmente – las mismas que se encargan de cometerlos.</a:t>
            </a:r>
          </a:p>
        </p:txBody>
      </p:sp>
    </p:spTree>
    <p:extLst>
      <p:ext uri="{BB962C8B-B14F-4D97-AF65-F5344CB8AC3E}">
        <p14:creationId xmlns:p14="http://schemas.microsoft.com/office/powerpoint/2010/main" val="2954409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260649"/>
            <a:ext cx="8229600" cy="1521333"/>
          </a:xfrm>
        </p:spPr>
        <p:txBody>
          <a:bodyPr>
            <a:normAutofit fontScale="90000"/>
          </a:bodyPr>
          <a:lstStyle/>
          <a:p>
            <a:pPr algn="just"/>
            <a:r>
              <a:rPr lang="es-ES" dirty="0">
                <a:solidFill>
                  <a:srgbClr val="00B0F0"/>
                </a:solidFill>
              </a:rPr>
              <a:t>Cuarta explicación: la investigación </a:t>
            </a:r>
            <a:r>
              <a:rPr lang="es-ES" dirty="0" smtClean="0">
                <a:solidFill>
                  <a:srgbClr val="00B0F0"/>
                </a:solidFill>
              </a:rPr>
              <a:t>de las </a:t>
            </a:r>
            <a:r>
              <a:rPr lang="es-ES" dirty="0">
                <a:solidFill>
                  <a:srgbClr val="00B0F0"/>
                </a:solidFill>
              </a:rPr>
              <a:t>graves violaciones de los derechos humanos es muy compleja</a:t>
            </a:r>
          </a:p>
        </p:txBody>
      </p:sp>
      <p:sp>
        <p:nvSpPr>
          <p:cNvPr id="3" name="2 Marcador de contenido"/>
          <p:cNvSpPr>
            <a:spLocks noGrp="1"/>
          </p:cNvSpPr>
          <p:nvPr>
            <p:ph idx="1"/>
          </p:nvPr>
        </p:nvSpPr>
        <p:spPr/>
        <p:txBody>
          <a:bodyPr>
            <a:noAutofit/>
          </a:bodyPr>
          <a:lstStyle/>
          <a:p>
            <a:pPr algn="just"/>
            <a:endParaRPr lang="es-ES" sz="3600" dirty="0" smtClean="0"/>
          </a:p>
          <a:p>
            <a:pPr algn="just"/>
            <a:r>
              <a:rPr lang="es-ES" sz="3600" dirty="0" smtClean="0"/>
              <a:t>tanto </a:t>
            </a:r>
            <a:r>
              <a:rPr lang="es-ES" sz="3600" dirty="0"/>
              <a:t>por las características sociopolíticas del contexto que deben ser tenidas en cuenta como por el tiempo y los recursos que deben ser invertidos por los criminólogos para que sus metodologías de análisis rindan sus frutos. </a:t>
            </a:r>
            <a:r>
              <a:rPr lang="es-ES" sz="3600" dirty="0" smtClean="0"/>
              <a:t>Asimismo </a:t>
            </a:r>
            <a:r>
              <a:rPr lang="es-ES" sz="3600" dirty="0"/>
              <a:t>la falta de financiación gubernamental impide que estudios de gran envergadura sobre estos delitos</a:t>
            </a:r>
          </a:p>
        </p:txBody>
      </p:sp>
    </p:spTree>
    <p:extLst>
      <p:ext uri="{BB962C8B-B14F-4D97-AF65-F5344CB8AC3E}">
        <p14:creationId xmlns:p14="http://schemas.microsoft.com/office/powerpoint/2010/main" val="515802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Quinta explicación: la “ideología de la defensa social”</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3200" dirty="0" smtClean="0"/>
              <a:t>Consolidación </a:t>
            </a:r>
            <a:r>
              <a:rPr lang="es-ES" sz="3200" dirty="0"/>
              <a:t>de un modelo de derecho penal basado en la ideología de la defensa social que materializaba en el ámbito del control de la desviación y de la criminalidad el discurso del “bien y del mal”. </a:t>
            </a:r>
            <a:endParaRPr lang="es-ES" sz="3200" dirty="0" smtClean="0"/>
          </a:p>
          <a:p>
            <a:pPr algn="just"/>
            <a:r>
              <a:rPr lang="es-ES" sz="3200" dirty="0" smtClean="0"/>
              <a:t>Esta </a:t>
            </a:r>
            <a:r>
              <a:rPr lang="es-ES" sz="3200" dirty="0"/>
              <a:t>ideología, encarnada en lo que </a:t>
            </a:r>
            <a:r>
              <a:rPr lang="es-ES" sz="3200" dirty="0" err="1"/>
              <a:t>Poulantzas</a:t>
            </a:r>
            <a:r>
              <a:rPr lang="es-ES" sz="3200" dirty="0"/>
              <a:t> denominaría con </a:t>
            </a:r>
            <a:r>
              <a:rPr lang="es-ES" sz="3200" dirty="0" err="1"/>
              <a:t>Althusser</a:t>
            </a:r>
            <a:r>
              <a:rPr lang="es-ES" sz="3200" dirty="0"/>
              <a:t> como “aparatos ideológicos” (</a:t>
            </a:r>
            <a:r>
              <a:rPr lang="es-ES" sz="3200" dirty="0" err="1"/>
              <a:t>Althusser</a:t>
            </a:r>
            <a:r>
              <a:rPr lang="es-ES" sz="3200" dirty="0"/>
              <a:t>, 1970, p. 27 y </a:t>
            </a:r>
            <a:r>
              <a:rPr lang="es-ES" sz="3200" dirty="0" err="1"/>
              <a:t>ss</a:t>
            </a:r>
            <a:r>
              <a:rPr lang="es-ES" sz="3200" dirty="0"/>
              <a:t>; </a:t>
            </a:r>
            <a:r>
              <a:rPr lang="es-ES" sz="3200" dirty="0" err="1"/>
              <a:t>Poulantzas</a:t>
            </a:r>
            <a:r>
              <a:rPr lang="es-ES" sz="3200" dirty="0"/>
              <a:t>, 1979), se asentó sobre </a:t>
            </a:r>
            <a:r>
              <a:rPr lang="es-ES" sz="3200" dirty="0" smtClean="0"/>
              <a:t> férreos dogmas</a:t>
            </a:r>
            <a:endParaRPr lang="es-ES" sz="3200" dirty="0"/>
          </a:p>
        </p:txBody>
      </p:sp>
    </p:spTree>
    <p:extLst>
      <p:ext uri="{BB962C8B-B14F-4D97-AF65-F5344CB8AC3E}">
        <p14:creationId xmlns:p14="http://schemas.microsoft.com/office/powerpoint/2010/main" val="3636531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578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5591944" y="836712"/>
            <a:ext cx="4392488" cy="566738"/>
          </a:xfrm>
        </p:spPr>
        <p:txBody>
          <a:bodyPr>
            <a:noAutofit/>
          </a:bodyPr>
          <a:lstStyle/>
          <a:p>
            <a:r>
              <a:rPr lang="es-CO" sz="3600" dirty="0">
                <a:solidFill>
                  <a:srgbClr val="FF0000"/>
                </a:solidFill>
                <a:effectLst>
                  <a:outerShdw blurRad="38100" dist="38100" dir="2700000" algn="tl">
                    <a:srgbClr val="000000">
                      <a:alpha val="43137"/>
                    </a:srgbClr>
                  </a:outerShdw>
                </a:effectLst>
                <a:latin typeface="+mn-lt"/>
              </a:rPr>
              <a:t>Hiroshima y Nagasaki</a:t>
            </a:r>
            <a:endParaRPr lang="es-CO" sz="36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3737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381000"/>
            <a:ext cx="10131425" cy="1456267"/>
          </a:xfrm>
        </p:spPr>
        <p:txBody>
          <a:bodyPr>
            <a:normAutofit/>
          </a:bodyPr>
          <a:lstStyle/>
          <a:p>
            <a:pPr algn="just"/>
            <a:r>
              <a:rPr lang="es-ES" dirty="0">
                <a:solidFill>
                  <a:srgbClr val="00B0F0"/>
                </a:solidFill>
              </a:rPr>
              <a:t>Sexta explicación: estado de negación </a:t>
            </a:r>
          </a:p>
        </p:txBody>
      </p:sp>
      <p:sp>
        <p:nvSpPr>
          <p:cNvPr id="3" name="2 Marcador de contenido"/>
          <p:cNvSpPr>
            <a:spLocks noGrp="1"/>
          </p:cNvSpPr>
          <p:nvPr>
            <p:ph idx="1"/>
          </p:nvPr>
        </p:nvSpPr>
        <p:spPr/>
        <p:txBody>
          <a:bodyPr>
            <a:noAutofit/>
          </a:bodyPr>
          <a:lstStyle/>
          <a:p>
            <a:pPr algn="just"/>
            <a:r>
              <a:rPr lang="es-ES" sz="3200" dirty="0"/>
              <a:t>Para poder existir en medio de un mundo bombardeado por la violencia y la atrocidad, las personas ordinarias que observan el mal absoluto deben cerrar los ojos e ignorar lo que está sucediendo (</a:t>
            </a:r>
            <a:r>
              <a:rPr lang="es-ES" sz="3200" dirty="0" err="1"/>
              <a:t>Haveman</a:t>
            </a:r>
            <a:r>
              <a:rPr lang="es-ES" sz="3200" dirty="0"/>
              <a:t> &amp; </a:t>
            </a:r>
            <a:r>
              <a:rPr lang="es-ES" sz="3200" dirty="0" err="1"/>
              <a:t>Smeullers</a:t>
            </a:r>
            <a:r>
              <a:rPr lang="es-ES" sz="3200" dirty="0"/>
              <a:t>, 2008; Cohen, [2001] 2005). De este modo, los criminólogos se comportan igual que las personas comunes y corrientes, solo que su forma de negación debe ser más cualificada en la medida en que el crimen es, en cierta forma, su propio medio de subsistencia.</a:t>
            </a:r>
          </a:p>
        </p:txBody>
      </p:sp>
    </p:spTree>
    <p:extLst>
      <p:ext uri="{BB962C8B-B14F-4D97-AF65-F5344CB8AC3E}">
        <p14:creationId xmlns:p14="http://schemas.microsoft.com/office/powerpoint/2010/main" val="4030091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421341"/>
            <a:ext cx="10131425" cy="1456267"/>
          </a:xfrm>
        </p:spPr>
        <p:txBody>
          <a:bodyPr>
            <a:normAutofit/>
          </a:bodyPr>
          <a:lstStyle/>
          <a:p>
            <a:pPr algn="just"/>
            <a:r>
              <a:rPr lang="es-ES" dirty="0">
                <a:solidFill>
                  <a:srgbClr val="00B0F0"/>
                </a:solidFill>
              </a:rPr>
              <a:t>Séptima explicación: carácter </a:t>
            </a:r>
            <a:r>
              <a:rPr lang="es-ES" dirty="0" err="1">
                <a:solidFill>
                  <a:srgbClr val="00B0F0"/>
                </a:solidFill>
              </a:rPr>
              <a:t>etnocéntrico</a:t>
            </a:r>
            <a:r>
              <a:rPr lang="es-ES" dirty="0">
                <a:solidFill>
                  <a:srgbClr val="00B0F0"/>
                </a:solidFill>
              </a:rPr>
              <a:t> </a:t>
            </a:r>
            <a:r>
              <a:rPr lang="es-ES" dirty="0" smtClean="0">
                <a:solidFill>
                  <a:srgbClr val="00B0F0"/>
                </a:solidFill>
              </a:rPr>
              <a:t>de </a:t>
            </a:r>
            <a:r>
              <a:rPr lang="es-ES" dirty="0">
                <a:solidFill>
                  <a:srgbClr val="00B0F0"/>
                </a:solidFill>
              </a:rPr>
              <a:t>la criminología dominante</a:t>
            </a:r>
          </a:p>
        </p:txBody>
      </p:sp>
      <p:sp>
        <p:nvSpPr>
          <p:cNvPr id="3" name="2 Marcador de contenido"/>
          <p:cNvSpPr>
            <a:spLocks noGrp="1"/>
          </p:cNvSpPr>
          <p:nvPr>
            <p:ph idx="1"/>
          </p:nvPr>
        </p:nvSpPr>
        <p:spPr/>
        <p:txBody>
          <a:bodyPr>
            <a:noAutofit/>
          </a:bodyPr>
          <a:lstStyle/>
          <a:p>
            <a:pPr algn="just"/>
            <a:endParaRPr lang="es-ES" sz="3600" dirty="0" smtClean="0"/>
          </a:p>
          <a:p>
            <a:pPr algn="just"/>
            <a:r>
              <a:rPr lang="es-ES" sz="3600" dirty="0"/>
              <a:t>Para algunos criminólogos es válido sostener que, en su gran mayoría, los crímenes graves cometidos contra varios miles de personas alrededor del mundo, ocurrieron a miles de kilómetros de distancia de los centros de pensamiento e investigación y de su cultura, razón por la cual solo podían suscitar un mínimo interés en la comunidad académica</a:t>
            </a:r>
          </a:p>
        </p:txBody>
      </p:sp>
    </p:spTree>
    <p:extLst>
      <p:ext uri="{BB962C8B-B14F-4D97-AF65-F5344CB8AC3E}">
        <p14:creationId xmlns:p14="http://schemas.microsoft.com/office/powerpoint/2010/main" val="4068300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5729" y="413792"/>
            <a:ext cx="9668436" cy="1143000"/>
          </a:xfrm>
        </p:spPr>
        <p:txBody>
          <a:bodyPr>
            <a:normAutofit fontScale="90000"/>
          </a:bodyPr>
          <a:lstStyle/>
          <a:p>
            <a:pPr algn="just"/>
            <a:r>
              <a:rPr lang="es-ES" dirty="0" smtClean="0">
                <a:solidFill>
                  <a:srgbClr val="00B0F0"/>
                </a:solidFill>
              </a:rPr>
              <a:t>Octava explicación</a:t>
            </a:r>
            <a:r>
              <a:rPr lang="es-ES" dirty="0">
                <a:solidFill>
                  <a:srgbClr val="00B0F0"/>
                </a:solidFill>
              </a:rPr>
              <a:t>: los crímenes internacionales </a:t>
            </a:r>
            <a:r>
              <a:rPr lang="es-ES" dirty="0" smtClean="0">
                <a:solidFill>
                  <a:srgbClr val="00B0F0"/>
                </a:solidFill>
              </a:rPr>
              <a:t>fueron cometidos </a:t>
            </a:r>
            <a:r>
              <a:rPr lang="es-ES" dirty="0">
                <a:solidFill>
                  <a:srgbClr val="00B0F0"/>
                </a:solidFill>
              </a:rPr>
              <a:t>por Estados poderosos</a:t>
            </a:r>
          </a:p>
        </p:txBody>
      </p:sp>
      <p:sp>
        <p:nvSpPr>
          <p:cNvPr id="3" name="2 Marcador de contenido"/>
          <p:cNvSpPr>
            <a:spLocks noGrp="1"/>
          </p:cNvSpPr>
          <p:nvPr>
            <p:ph idx="1"/>
          </p:nvPr>
        </p:nvSpPr>
        <p:spPr>
          <a:xfrm>
            <a:off x="887507" y="1980703"/>
            <a:ext cx="10131425" cy="3649133"/>
          </a:xfrm>
        </p:spPr>
        <p:txBody>
          <a:bodyPr>
            <a:noAutofit/>
          </a:bodyPr>
          <a:lstStyle/>
          <a:p>
            <a:pPr algn="just"/>
            <a:endParaRPr lang="es-ES" sz="3600" dirty="0" smtClean="0"/>
          </a:p>
          <a:p>
            <a:pPr algn="just"/>
            <a:r>
              <a:rPr lang="es-ES" sz="3600" dirty="0" smtClean="0"/>
              <a:t>Escenario dominado </a:t>
            </a:r>
            <a:r>
              <a:rPr lang="es-ES" sz="3600" dirty="0"/>
              <a:t>por poderes criminales de gran calado que a veces escapan a los análisis de los expertos locales. </a:t>
            </a:r>
            <a:endParaRPr lang="es-ES" sz="3600" dirty="0" smtClean="0"/>
          </a:p>
          <a:p>
            <a:pPr algn="just"/>
            <a:r>
              <a:rPr lang="es-ES" sz="3600" dirty="0" smtClean="0"/>
              <a:t>Al </a:t>
            </a:r>
            <a:r>
              <a:rPr lang="es-ES" sz="3600" dirty="0" err="1"/>
              <a:t>invisibilizar</a:t>
            </a:r>
            <a:r>
              <a:rPr lang="es-ES" sz="3600" dirty="0"/>
              <a:t> estos importantes efectos del poder mundial y de las políticas de las relaciones internacionales, la criminología ha contribuido a limitar las posibilidades de denuncia y control de sus abusos</a:t>
            </a:r>
          </a:p>
        </p:txBody>
      </p:sp>
    </p:spTree>
    <p:extLst>
      <p:ext uri="{BB962C8B-B14F-4D97-AF65-F5344CB8AC3E}">
        <p14:creationId xmlns:p14="http://schemas.microsoft.com/office/powerpoint/2010/main" val="579417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Entonces ¿tiene sentido permanecer “dentro” de la Criminología?</a:t>
            </a:r>
            <a:endParaRPr lang="es-ES" dirty="0">
              <a:solidFill>
                <a:srgbClr val="00B0F0"/>
              </a:solidFill>
            </a:endParaRPr>
          </a:p>
        </p:txBody>
      </p:sp>
      <p:sp>
        <p:nvSpPr>
          <p:cNvPr id="3" name="2 Marcador de contenido"/>
          <p:cNvSpPr>
            <a:spLocks noGrp="1"/>
          </p:cNvSpPr>
          <p:nvPr>
            <p:ph idx="1"/>
          </p:nvPr>
        </p:nvSpPr>
        <p:spPr/>
        <p:txBody>
          <a:bodyPr>
            <a:normAutofit/>
          </a:bodyPr>
          <a:lstStyle/>
          <a:p>
            <a:pPr algn="just"/>
            <a:r>
              <a:rPr lang="es-ES" sz="3200" dirty="0" smtClean="0"/>
              <a:t>Las ocho razones vistas parecen dar </a:t>
            </a:r>
            <a:r>
              <a:rPr lang="es-ES" sz="3200" dirty="0"/>
              <a:t>la razón a algunos criminólogos y sociólogos del derecho acerca de la necesidad mantener el escepticismo intelectual acerca de la determinación política del objeto de la </a:t>
            </a:r>
            <a:r>
              <a:rPr lang="es-ES" sz="3200" dirty="0" smtClean="0"/>
              <a:t>Criminología</a:t>
            </a:r>
            <a:r>
              <a:rPr lang="es-ES" sz="3200" dirty="0"/>
              <a:t>, y de </a:t>
            </a:r>
            <a:r>
              <a:rPr lang="es-ES" sz="3200" b="1" i="1" dirty="0"/>
              <a:t>abandonar</a:t>
            </a:r>
            <a:r>
              <a:rPr lang="es-ES" sz="3200" dirty="0"/>
              <a:t> eventualmente una disciplina siempre dispuesta a garantizar el orden social, en este caso, el status quo de la política internacional</a:t>
            </a:r>
          </a:p>
        </p:txBody>
      </p:sp>
    </p:spTree>
    <p:extLst>
      <p:ext uri="{BB962C8B-B14F-4D97-AF65-F5344CB8AC3E}">
        <p14:creationId xmlns:p14="http://schemas.microsoft.com/office/powerpoint/2010/main" val="179880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35627" y="3434004"/>
            <a:ext cx="3550096" cy="566738"/>
          </a:xfrm>
        </p:spPr>
        <p:txBody>
          <a:bodyPr>
            <a:noAutofit/>
          </a:bodyPr>
          <a:lstStyle/>
          <a:p>
            <a:r>
              <a:rPr lang="es-CO" sz="4000" dirty="0" smtClean="0">
                <a:solidFill>
                  <a:srgbClr val="FF0000"/>
                </a:solidFill>
                <a:latin typeface="+mn-lt"/>
              </a:rPr>
              <a:t>discusiones </a:t>
            </a:r>
            <a:r>
              <a:rPr lang="es-CO" sz="4000" dirty="0">
                <a:solidFill>
                  <a:srgbClr val="FF0000"/>
                </a:solidFill>
                <a:latin typeface="+mn-lt"/>
              </a:rPr>
              <a:t>sobre los objetos de estudio</a:t>
            </a:r>
            <a:endParaRPr lang="es-CO" sz="4000" dirty="0">
              <a:solidFill>
                <a:srgbClr val="FF0000"/>
              </a:solidFill>
              <a:latin typeface="+mn-lt"/>
            </a:endParaRPr>
          </a:p>
        </p:txBody>
      </p:sp>
      <p:pic>
        <p:nvPicPr>
          <p:cNvPr id="3074" name="Picture 2" descr="C:\Users\Camilo Bernal\Pictures\Criminología\Craneo villella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3629"/>
            <a:ext cx="5364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24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842"/>
            <a:ext cx="9144001" cy="684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6816080" y="5877272"/>
            <a:ext cx="3456384" cy="566738"/>
          </a:xfrm>
        </p:spPr>
        <p:txBody>
          <a:bodyPr>
            <a:noAutofit/>
          </a:bodyPr>
          <a:lstStyle/>
          <a:p>
            <a:r>
              <a:rPr lang="es-CO" sz="3600" dirty="0">
                <a:solidFill>
                  <a:srgbClr val="FF0000"/>
                </a:solidFill>
                <a:effectLst>
                  <a:outerShdw blurRad="38100" dist="38100" dir="2700000" algn="tl">
                    <a:srgbClr val="000000">
                      <a:alpha val="43137"/>
                    </a:srgbClr>
                  </a:outerShdw>
                </a:effectLst>
                <a:latin typeface="+mn-lt"/>
              </a:rPr>
              <a:t>Genocidio Maya </a:t>
            </a:r>
            <a:endParaRPr lang="es-CO" sz="36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42643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Nuevas clasificaciones</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3600" dirty="0" smtClean="0"/>
              <a:t>David </a:t>
            </a:r>
            <a:r>
              <a:rPr lang="es-ES" sz="3600" dirty="0"/>
              <a:t>O. </a:t>
            </a:r>
            <a:r>
              <a:rPr lang="es-ES" sz="3600" dirty="0" err="1"/>
              <a:t>Friedrichs</a:t>
            </a:r>
            <a:r>
              <a:rPr lang="es-ES" sz="3600" dirty="0"/>
              <a:t>, propuso una clasificación de los diferentes nombres con los cuales se han designado estas nuevas iniciativas (2007, p. 6; 2008, p. 33</a:t>
            </a:r>
            <a:r>
              <a:rPr lang="es-ES" sz="3600" dirty="0" smtClean="0"/>
              <a:t>)</a:t>
            </a:r>
          </a:p>
          <a:p>
            <a:pPr algn="just"/>
            <a:r>
              <a:rPr lang="es-ES" sz="3600" b="1" dirty="0"/>
              <a:t>C</a:t>
            </a:r>
            <a:r>
              <a:rPr lang="es-ES" sz="3600" b="1" dirty="0" smtClean="0"/>
              <a:t>riminología </a:t>
            </a:r>
            <a:r>
              <a:rPr lang="es-ES" sz="3600" b="1" dirty="0"/>
              <a:t>comparada</a:t>
            </a:r>
            <a:r>
              <a:rPr lang="es-ES" sz="3600" dirty="0"/>
              <a:t> es aquella que estudia el problema del delito, las distintas formas y características de los sistemas de justicia penal alrededor del mundo;</a:t>
            </a:r>
          </a:p>
        </p:txBody>
      </p:sp>
    </p:spTree>
    <p:extLst>
      <p:ext uri="{BB962C8B-B14F-4D97-AF65-F5344CB8AC3E}">
        <p14:creationId xmlns:p14="http://schemas.microsoft.com/office/powerpoint/2010/main" val="1982956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Nuevas clasificaciones</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3600" b="1" dirty="0"/>
              <a:t>C</a:t>
            </a:r>
            <a:r>
              <a:rPr lang="es-ES" sz="3600" b="1" dirty="0" smtClean="0"/>
              <a:t>riminología </a:t>
            </a:r>
            <a:r>
              <a:rPr lang="es-ES" sz="3600" b="1" dirty="0"/>
              <a:t>transnacional</a:t>
            </a:r>
            <a:r>
              <a:rPr lang="es-ES" sz="3600" dirty="0"/>
              <a:t> es aquella centrada principalmente en las formas de los delitos transnacionales o fronterizos y los esfuerzos  en los distintos niveles de control y respuesta a tales delitos</a:t>
            </a:r>
            <a:r>
              <a:rPr lang="es-ES" sz="3600" dirty="0" smtClean="0"/>
              <a:t>;</a:t>
            </a:r>
          </a:p>
          <a:p>
            <a:pPr algn="just"/>
            <a:r>
              <a:rPr lang="es-ES" sz="3600" b="1" dirty="0" smtClean="0"/>
              <a:t>Criminología </a:t>
            </a:r>
            <a:r>
              <a:rPr lang="es-ES" sz="3600" b="1" dirty="0"/>
              <a:t>global</a:t>
            </a:r>
            <a:r>
              <a:rPr lang="es-ES" sz="3600" dirty="0"/>
              <a:t> sería la encargada de estudiar la evolución del contexto en el que delito y el sistema de justicia penal existen en la actualidad</a:t>
            </a:r>
            <a:r>
              <a:rPr lang="es-ES" sz="3600" dirty="0" smtClean="0"/>
              <a:t>;</a:t>
            </a:r>
          </a:p>
        </p:txBody>
      </p:sp>
    </p:spTree>
    <p:extLst>
      <p:ext uri="{BB962C8B-B14F-4D97-AF65-F5344CB8AC3E}">
        <p14:creationId xmlns:p14="http://schemas.microsoft.com/office/powerpoint/2010/main" val="2282167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Nuevas clasificaciones</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4000" b="1" dirty="0" smtClean="0"/>
              <a:t>Criminología </a:t>
            </a:r>
            <a:r>
              <a:rPr lang="es-ES" sz="4000" b="1" dirty="0"/>
              <a:t>internacional</a:t>
            </a:r>
            <a:r>
              <a:rPr lang="es-ES" sz="4000" dirty="0"/>
              <a:t> </a:t>
            </a:r>
            <a:r>
              <a:rPr lang="es-ES" sz="4000" dirty="0" smtClean="0"/>
              <a:t>sería </a:t>
            </a:r>
            <a:r>
              <a:rPr lang="es-ES" sz="4000" dirty="0"/>
              <a:t>aquella rama centrada en el estudio de los crímenes internacionales – o crímenes reconocidos en todas las naciones del mundo como crímenes contra la humanidad-  el derecho internacional y sus distintas instituciones.</a:t>
            </a:r>
            <a:endParaRPr lang="es-ES" sz="4000" dirty="0" smtClean="0"/>
          </a:p>
          <a:p>
            <a:pPr algn="just"/>
            <a:endParaRPr lang="es-ES" sz="4000" dirty="0"/>
          </a:p>
        </p:txBody>
      </p:sp>
    </p:spTree>
    <p:extLst>
      <p:ext uri="{BB962C8B-B14F-4D97-AF65-F5344CB8AC3E}">
        <p14:creationId xmlns:p14="http://schemas.microsoft.com/office/powerpoint/2010/main" val="3752065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86" y="0"/>
            <a:ext cx="9151814" cy="684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6092093" y="3422726"/>
            <a:ext cx="2520280" cy="566738"/>
          </a:xfrm>
        </p:spPr>
        <p:txBody>
          <a:bodyPr>
            <a:noAutofit/>
          </a:bodyPr>
          <a:lstStyle/>
          <a:p>
            <a:r>
              <a:rPr lang="es-CO" sz="3600" dirty="0">
                <a:solidFill>
                  <a:srgbClr val="FF0000"/>
                </a:solidFill>
                <a:effectLst>
                  <a:outerShdw blurRad="38100" dist="38100" dir="2700000" algn="tl">
                    <a:srgbClr val="000000">
                      <a:alpha val="43137"/>
                    </a:srgbClr>
                  </a:outerShdw>
                </a:effectLst>
                <a:latin typeface="+mn-lt"/>
              </a:rPr>
              <a:t>Abu </a:t>
            </a:r>
            <a:r>
              <a:rPr lang="es-CO" sz="3600" dirty="0" err="1">
                <a:solidFill>
                  <a:srgbClr val="FF0000"/>
                </a:solidFill>
                <a:effectLst>
                  <a:outerShdw blurRad="38100" dist="38100" dir="2700000" algn="tl">
                    <a:srgbClr val="000000">
                      <a:alpha val="43137"/>
                    </a:srgbClr>
                  </a:outerShdw>
                </a:effectLst>
                <a:latin typeface="+mn-lt"/>
              </a:rPr>
              <a:t>Grahib</a:t>
            </a:r>
            <a:endParaRPr lang="es-CO" sz="36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42938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rgbClr val="FF0000"/>
                </a:solidFill>
              </a:rPr>
              <a:t>Criminología de los crímenes de Estado (</a:t>
            </a:r>
            <a:r>
              <a:rPr lang="es-ES" dirty="0" err="1" smtClean="0">
                <a:solidFill>
                  <a:srgbClr val="FF0000"/>
                </a:solidFill>
              </a:rPr>
              <a:t>State</a:t>
            </a:r>
            <a:r>
              <a:rPr lang="es-ES" dirty="0" smtClean="0">
                <a:solidFill>
                  <a:srgbClr val="FF0000"/>
                </a:solidFill>
              </a:rPr>
              <a:t> </a:t>
            </a:r>
            <a:r>
              <a:rPr lang="es-ES" dirty="0" err="1" smtClean="0">
                <a:solidFill>
                  <a:srgbClr val="FF0000"/>
                </a:solidFill>
              </a:rPr>
              <a:t>crimes</a:t>
            </a:r>
            <a:r>
              <a:rPr lang="es-ES" dirty="0" smtClean="0">
                <a:solidFill>
                  <a:srgbClr val="FF0000"/>
                </a:solidFill>
              </a:rPr>
              <a:t>)</a:t>
            </a:r>
            <a:endParaRPr lang="es-ES" i="1" dirty="0">
              <a:solidFill>
                <a:srgbClr val="FF0000"/>
              </a:solidFill>
            </a:endParaRPr>
          </a:p>
        </p:txBody>
      </p:sp>
      <p:sp>
        <p:nvSpPr>
          <p:cNvPr id="3" name="2 Marcador de contenido"/>
          <p:cNvSpPr>
            <a:spLocks noGrp="1"/>
          </p:cNvSpPr>
          <p:nvPr>
            <p:ph idx="1"/>
          </p:nvPr>
        </p:nvSpPr>
        <p:spPr/>
        <p:txBody>
          <a:bodyPr>
            <a:noAutofit/>
          </a:bodyPr>
          <a:lstStyle/>
          <a:p>
            <a:pPr algn="just"/>
            <a:r>
              <a:rPr lang="es-CO" sz="3200" dirty="0"/>
              <a:t>C</a:t>
            </a:r>
            <a:r>
              <a:rPr lang="es-CO" sz="3200" dirty="0" smtClean="0"/>
              <a:t>orriente </a:t>
            </a:r>
            <a:r>
              <a:rPr lang="es-CO" sz="3200" dirty="0"/>
              <a:t>de estudios dedicados a analizar una multiplicidad de fenómenos delictivos asociados con la actuación ilícita del Estado por activa o por pasiva, y en particular, aquellos en los cuales la desviación organizada del Estado producía violaciones de los derechos fundamentales de las personas como en el caso de  las manifestaciones de criminalidad organizada estatal (</a:t>
            </a:r>
            <a:r>
              <a:rPr lang="es-CO" sz="3200" i="1" dirty="0" err="1"/>
              <a:t>state</a:t>
            </a:r>
            <a:r>
              <a:rPr lang="es-CO" sz="3200" i="1" dirty="0"/>
              <a:t> </a:t>
            </a:r>
            <a:r>
              <a:rPr lang="es-CO" sz="3200" i="1" dirty="0" err="1"/>
              <a:t>organized</a:t>
            </a:r>
            <a:r>
              <a:rPr lang="es-CO" sz="3200" i="1" dirty="0"/>
              <a:t> </a:t>
            </a:r>
            <a:r>
              <a:rPr lang="es-CO" sz="3200" i="1" dirty="0" err="1"/>
              <a:t>crime</a:t>
            </a:r>
            <a:r>
              <a:rPr lang="es-CO" sz="3200" dirty="0" smtClean="0"/>
              <a:t>)</a:t>
            </a:r>
            <a:endParaRPr lang="es-ES" sz="3200" dirty="0"/>
          </a:p>
        </p:txBody>
      </p:sp>
    </p:spTree>
    <p:extLst>
      <p:ext uri="{BB962C8B-B14F-4D97-AF65-F5344CB8AC3E}">
        <p14:creationId xmlns:p14="http://schemas.microsoft.com/office/powerpoint/2010/main" val="2241076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Criminología de los crímenes de Estado (</a:t>
            </a:r>
            <a:r>
              <a:rPr lang="es-ES" dirty="0" err="1" smtClean="0">
                <a:solidFill>
                  <a:srgbClr val="00B0F0"/>
                </a:solidFill>
              </a:rPr>
              <a:t>State</a:t>
            </a:r>
            <a:r>
              <a:rPr lang="es-ES" dirty="0" smtClean="0">
                <a:solidFill>
                  <a:srgbClr val="00B0F0"/>
                </a:solidFill>
              </a:rPr>
              <a:t> </a:t>
            </a:r>
            <a:r>
              <a:rPr lang="es-ES" dirty="0" err="1" smtClean="0">
                <a:solidFill>
                  <a:srgbClr val="00B0F0"/>
                </a:solidFill>
              </a:rPr>
              <a:t>crimes</a:t>
            </a:r>
            <a:r>
              <a:rPr lang="es-ES" dirty="0" smtClean="0">
                <a:solidFill>
                  <a:srgbClr val="00B0F0"/>
                </a:solidFill>
              </a:rPr>
              <a:t>)</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CO" sz="3200" dirty="0"/>
              <a:t>los delitos corporativos, financieros y de cuello blanco (</a:t>
            </a:r>
            <a:r>
              <a:rPr lang="es-CO" sz="3200" i="1" dirty="0" err="1"/>
              <a:t>state</a:t>
            </a:r>
            <a:r>
              <a:rPr lang="es-CO" sz="3200" i="1" dirty="0"/>
              <a:t> </a:t>
            </a:r>
            <a:r>
              <a:rPr lang="es-CO" sz="3200" i="1" dirty="0" err="1"/>
              <a:t>corporate</a:t>
            </a:r>
            <a:r>
              <a:rPr lang="es-CO" sz="3200" i="1" dirty="0"/>
              <a:t> </a:t>
            </a:r>
            <a:r>
              <a:rPr lang="es-CO" sz="3200" i="1" dirty="0" err="1"/>
              <a:t>crime</a:t>
            </a:r>
            <a:r>
              <a:rPr lang="es-CO" sz="3200" dirty="0"/>
              <a:t>, como había advertido Sutherland ([1949] 2009), los delitos medioambientales, los tráficos de armas, drogas y personas, la represión política, y las violaciones de los derechos humanos. </a:t>
            </a:r>
            <a:endParaRPr lang="es-CO" sz="3200" dirty="0" smtClean="0"/>
          </a:p>
          <a:p>
            <a:pPr algn="just"/>
            <a:r>
              <a:rPr lang="es-CO" sz="3200" dirty="0" smtClean="0"/>
              <a:t>Etiología y </a:t>
            </a:r>
            <a:r>
              <a:rPr lang="es-CO" sz="3200" dirty="0"/>
              <a:t>mecanismos de control y sanción de estos </a:t>
            </a:r>
            <a:r>
              <a:rPr lang="es-CO" sz="3200" dirty="0" smtClean="0"/>
              <a:t>delitos. </a:t>
            </a:r>
            <a:endParaRPr lang="es-ES" sz="3200" dirty="0"/>
          </a:p>
        </p:txBody>
      </p:sp>
    </p:spTree>
    <p:extLst>
      <p:ext uri="{BB962C8B-B14F-4D97-AF65-F5344CB8AC3E}">
        <p14:creationId xmlns:p14="http://schemas.microsoft.com/office/powerpoint/2010/main" val="1330459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dirty="0" smtClean="0">
                <a:solidFill>
                  <a:srgbClr val="00B0F0"/>
                </a:solidFill>
              </a:rPr>
              <a:t>La tradición </a:t>
            </a:r>
            <a:r>
              <a:rPr lang="es-ES" i="1" dirty="0" err="1" smtClean="0">
                <a:solidFill>
                  <a:srgbClr val="00B0F0"/>
                </a:solidFill>
              </a:rPr>
              <a:t>crimes</a:t>
            </a:r>
            <a:r>
              <a:rPr lang="es-ES" i="1" dirty="0" smtClean="0">
                <a:solidFill>
                  <a:srgbClr val="00B0F0"/>
                </a:solidFill>
              </a:rPr>
              <a:t> </a:t>
            </a:r>
            <a:r>
              <a:rPr lang="es-ES" i="1" dirty="0">
                <a:solidFill>
                  <a:srgbClr val="00B0F0"/>
                </a:solidFill>
              </a:rPr>
              <a:t>of </a:t>
            </a:r>
            <a:r>
              <a:rPr lang="es-ES" i="1" dirty="0" err="1">
                <a:solidFill>
                  <a:srgbClr val="00B0F0"/>
                </a:solidFill>
              </a:rPr>
              <a:t>the</a:t>
            </a:r>
            <a:r>
              <a:rPr lang="es-ES" i="1" dirty="0">
                <a:solidFill>
                  <a:srgbClr val="00B0F0"/>
                </a:solidFill>
              </a:rPr>
              <a:t> </a:t>
            </a:r>
            <a:r>
              <a:rPr lang="es-ES" i="1" dirty="0" err="1">
                <a:solidFill>
                  <a:srgbClr val="00B0F0"/>
                </a:solidFill>
              </a:rPr>
              <a:t>powerful</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ES" sz="2800" dirty="0" smtClean="0"/>
              <a:t>Edwin </a:t>
            </a:r>
            <a:r>
              <a:rPr lang="es-ES" sz="2800" dirty="0"/>
              <a:t>H. Sutherland, quién desde 1939 llamó la atención por primera vez acerca de cómo la </a:t>
            </a:r>
            <a:r>
              <a:rPr lang="es-ES" sz="2800" b="1" i="1" dirty="0"/>
              <a:t>criminalidad de cuello blanco</a:t>
            </a:r>
            <a:r>
              <a:rPr lang="es-ES" sz="2800" dirty="0"/>
              <a:t> desafiaba la concentración </a:t>
            </a:r>
            <a:r>
              <a:rPr lang="es-ES" sz="2800" dirty="0" smtClean="0"/>
              <a:t>que </a:t>
            </a:r>
            <a:r>
              <a:rPr lang="es-ES" sz="2800" dirty="0"/>
              <a:t>la </a:t>
            </a:r>
            <a:r>
              <a:rPr lang="es-ES" sz="2800" dirty="0" smtClean="0"/>
              <a:t>Criminología </a:t>
            </a:r>
            <a:r>
              <a:rPr lang="es-ES" sz="2800" dirty="0"/>
              <a:t>había tenido hasta ese entonces sobre las formas tradicionales de criminalidad (la de los pobres y los desposeídos). </a:t>
            </a:r>
            <a:endParaRPr lang="es-ES" sz="2800" dirty="0" smtClean="0"/>
          </a:p>
          <a:p>
            <a:pPr algn="just"/>
            <a:r>
              <a:rPr lang="es-ES" sz="2800" dirty="0" smtClean="0"/>
              <a:t>En </a:t>
            </a:r>
            <a:r>
              <a:rPr lang="es-ES" sz="2800" dirty="0"/>
              <a:t>su célebre obra </a:t>
            </a:r>
            <a:r>
              <a:rPr lang="es-ES" sz="2800" b="1" i="1" dirty="0" err="1" smtClean="0"/>
              <a:t>The</a:t>
            </a:r>
            <a:r>
              <a:rPr lang="es-ES" sz="2800" b="1" i="1" dirty="0" smtClean="0"/>
              <a:t> </a:t>
            </a:r>
            <a:r>
              <a:rPr lang="es-ES" sz="2800" b="1" i="1" dirty="0" err="1" smtClean="0"/>
              <a:t>white</a:t>
            </a:r>
            <a:r>
              <a:rPr lang="es-ES" sz="2800" b="1" i="1" dirty="0" smtClean="0"/>
              <a:t> collar </a:t>
            </a:r>
            <a:r>
              <a:rPr lang="es-ES" sz="2800" b="1" i="1" dirty="0" err="1" smtClean="0"/>
              <a:t>crime</a:t>
            </a:r>
            <a:r>
              <a:rPr lang="es-ES" sz="2800" dirty="0" smtClean="0"/>
              <a:t>, </a:t>
            </a:r>
            <a:r>
              <a:rPr lang="es-ES" sz="2800" dirty="0"/>
              <a:t>Sutherland alertó acerca de la íntima relación entre el Estado, las grandes corporaciones y la comisión de delitos con una alta capacidad de producir el mayor daño social ([1949] 2009, p. 269 y </a:t>
            </a:r>
            <a:r>
              <a:rPr lang="es-ES" sz="2800" dirty="0" err="1"/>
              <a:t>ss</a:t>
            </a:r>
            <a:r>
              <a:rPr lang="es-ES" sz="2800" dirty="0"/>
              <a:t>).</a:t>
            </a:r>
          </a:p>
        </p:txBody>
      </p:sp>
    </p:spTree>
    <p:extLst>
      <p:ext uri="{BB962C8B-B14F-4D97-AF65-F5344CB8AC3E}">
        <p14:creationId xmlns:p14="http://schemas.microsoft.com/office/powerpoint/2010/main" val="3684071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313764"/>
            <a:ext cx="10131425" cy="1456267"/>
          </a:xfrm>
        </p:spPr>
        <p:txBody>
          <a:bodyPr/>
          <a:lstStyle/>
          <a:p>
            <a:pPr algn="just"/>
            <a:r>
              <a:rPr lang="en-US" dirty="0">
                <a:solidFill>
                  <a:srgbClr val="00B0F0"/>
                </a:solidFill>
              </a:rPr>
              <a:t>La </a:t>
            </a:r>
            <a:r>
              <a:rPr lang="en-US" dirty="0" err="1">
                <a:solidFill>
                  <a:srgbClr val="00B0F0"/>
                </a:solidFill>
              </a:rPr>
              <a:t>tradición</a:t>
            </a:r>
            <a:r>
              <a:rPr lang="en-US" dirty="0">
                <a:solidFill>
                  <a:srgbClr val="00B0F0"/>
                </a:solidFill>
              </a:rPr>
              <a:t> </a:t>
            </a:r>
            <a:r>
              <a:rPr lang="en-US" i="1" dirty="0">
                <a:solidFill>
                  <a:srgbClr val="00B0F0"/>
                </a:solidFill>
              </a:rPr>
              <a:t>crimes of the powerful</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ES" sz="2800" dirty="0"/>
              <a:t>E</a:t>
            </a:r>
            <a:r>
              <a:rPr lang="es-ES" sz="2800" dirty="0" smtClean="0"/>
              <a:t>studios </a:t>
            </a:r>
            <a:r>
              <a:rPr lang="es-ES" sz="2800" dirty="0"/>
              <a:t>sobre </a:t>
            </a:r>
            <a:r>
              <a:rPr lang="es-ES" sz="2800" b="1" dirty="0" smtClean="0"/>
              <a:t>“crímenes </a:t>
            </a:r>
            <a:r>
              <a:rPr lang="es-ES" sz="2800" b="1" dirty="0"/>
              <a:t>de los </a:t>
            </a:r>
            <a:r>
              <a:rPr lang="es-ES" sz="2800" b="1" dirty="0" smtClean="0"/>
              <a:t>poderosos”</a:t>
            </a:r>
          </a:p>
          <a:p>
            <a:pPr algn="just"/>
            <a:r>
              <a:rPr lang="es-ES" sz="2800" dirty="0"/>
              <a:t>William </a:t>
            </a:r>
            <a:r>
              <a:rPr lang="es-ES" sz="2800" dirty="0" err="1"/>
              <a:t>Chambliss</a:t>
            </a:r>
            <a:r>
              <a:rPr lang="es-ES" sz="2800" dirty="0"/>
              <a:t> </a:t>
            </a:r>
            <a:r>
              <a:rPr lang="es-ES" sz="2800" dirty="0" smtClean="0"/>
              <a:t>y su </a:t>
            </a:r>
            <a:r>
              <a:rPr lang="es-ES" sz="2800" dirty="0"/>
              <a:t>trabajo</a:t>
            </a:r>
            <a:r>
              <a:rPr lang="es-ES" sz="2800" b="1" dirty="0"/>
              <a:t> </a:t>
            </a:r>
            <a:r>
              <a:rPr lang="es-ES" sz="2800" b="1" dirty="0" smtClean="0"/>
              <a:t>“</a:t>
            </a:r>
            <a:r>
              <a:rPr lang="es-ES" sz="2800" b="1" dirty="0" err="1" smtClean="0"/>
              <a:t>State-Organized</a:t>
            </a:r>
            <a:r>
              <a:rPr lang="es-ES" sz="2800" b="1" dirty="0" smtClean="0"/>
              <a:t> </a:t>
            </a:r>
            <a:r>
              <a:rPr lang="es-ES" sz="2800" b="1" dirty="0" err="1" smtClean="0"/>
              <a:t>Crime</a:t>
            </a:r>
            <a:r>
              <a:rPr lang="es-ES" sz="2800" b="1" dirty="0" smtClean="0"/>
              <a:t>”</a:t>
            </a:r>
          </a:p>
          <a:p>
            <a:pPr algn="just"/>
            <a:r>
              <a:rPr lang="es-ES" sz="2800" dirty="0" smtClean="0"/>
              <a:t>Estudio de </a:t>
            </a:r>
            <a:r>
              <a:rPr lang="es-ES" sz="2800" b="1" dirty="0" smtClean="0"/>
              <a:t>los </a:t>
            </a:r>
            <a:r>
              <a:rPr lang="es-ES" sz="2800" b="1" dirty="0"/>
              <a:t>delitos corporativos, financieros y de cuello blanco (</a:t>
            </a:r>
            <a:r>
              <a:rPr lang="es-ES" sz="2800" b="1" dirty="0" err="1"/>
              <a:t>state</a:t>
            </a:r>
            <a:r>
              <a:rPr lang="es-ES" sz="2800" b="1" dirty="0"/>
              <a:t> </a:t>
            </a:r>
            <a:r>
              <a:rPr lang="es-ES" sz="2800" b="1" dirty="0" err="1"/>
              <a:t>corporate</a:t>
            </a:r>
            <a:r>
              <a:rPr lang="es-ES" sz="2800" b="1" dirty="0"/>
              <a:t> </a:t>
            </a:r>
            <a:r>
              <a:rPr lang="es-ES" sz="2800" b="1" dirty="0" err="1" smtClean="0"/>
              <a:t>crime</a:t>
            </a:r>
            <a:r>
              <a:rPr lang="es-ES" sz="2800" b="1" dirty="0" smtClean="0"/>
              <a:t>)</a:t>
            </a:r>
          </a:p>
          <a:p>
            <a:pPr algn="just"/>
            <a:r>
              <a:rPr lang="es-ES" sz="2800" dirty="0" smtClean="0"/>
              <a:t>Precursores: </a:t>
            </a:r>
            <a:r>
              <a:rPr lang="es-ES" sz="2800" dirty="0"/>
              <a:t>los trabajos de Barak (1991), </a:t>
            </a:r>
            <a:r>
              <a:rPr lang="es-ES" sz="2800" dirty="0" err="1"/>
              <a:t>Friedrichs</a:t>
            </a:r>
            <a:r>
              <a:rPr lang="es-ES" sz="2800" dirty="0"/>
              <a:t> (1998), Ross (1995; 1998), </a:t>
            </a:r>
            <a:r>
              <a:rPr lang="es-ES" sz="2800" dirty="0" err="1"/>
              <a:t>Kramer</a:t>
            </a:r>
            <a:r>
              <a:rPr lang="es-ES" sz="2800" dirty="0"/>
              <a:t>  y </a:t>
            </a:r>
            <a:r>
              <a:rPr lang="es-ES" sz="2800" dirty="0" err="1"/>
              <a:t>Kauzlarich</a:t>
            </a:r>
            <a:r>
              <a:rPr lang="es-ES" sz="2800" dirty="0"/>
              <a:t> (1999), Cohen ([2001] 2005) y Green y Ward (2000; 2004). Es prudente recordar que estos estudios se inscriben dentro de la </a:t>
            </a:r>
            <a:r>
              <a:rPr lang="es-ES" sz="2800" b="1" dirty="0"/>
              <a:t>tradición de la criminología crítica</a:t>
            </a:r>
            <a:r>
              <a:rPr lang="es-ES" sz="2800" dirty="0"/>
              <a:t>, que siempre se ha aproximado al lado oscuro del poder.</a:t>
            </a:r>
          </a:p>
          <a:p>
            <a:pPr algn="just"/>
            <a:endParaRPr lang="es-ES" sz="2800" b="1" dirty="0"/>
          </a:p>
        </p:txBody>
      </p:sp>
    </p:spTree>
    <p:extLst>
      <p:ext uri="{BB962C8B-B14F-4D97-AF65-F5344CB8AC3E}">
        <p14:creationId xmlns:p14="http://schemas.microsoft.com/office/powerpoint/2010/main" val="1859429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solidFill>
                  <a:srgbClr val="00B0F0"/>
                </a:solidFill>
              </a:rPr>
              <a:t>Precursores cultura europea y latinoamericana</a:t>
            </a:r>
            <a:endParaRPr lang="es-ES" dirty="0">
              <a:solidFill>
                <a:srgbClr val="00B0F0"/>
              </a:solidFill>
            </a:endParaRPr>
          </a:p>
        </p:txBody>
      </p:sp>
      <p:sp>
        <p:nvSpPr>
          <p:cNvPr id="3" name="2 Marcador de contenido"/>
          <p:cNvSpPr>
            <a:spLocks noGrp="1"/>
          </p:cNvSpPr>
          <p:nvPr>
            <p:ph idx="1"/>
          </p:nvPr>
        </p:nvSpPr>
        <p:spPr/>
        <p:txBody>
          <a:bodyPr>
            <a:noAutofit/>
          </a:bodyPr>
          <a:lstStyle/>
          <a:p>
            <a:pPr algn="just"/>
            <a:r>
              <a:rPr lang="es-ES" sz="3200" dirty="0"/>
              <a:t>Esta orientación aplicó en forma concreta el mandato ético-político de los derechos humanos al ámbito criminológico poniendo en la cúspide de sus preocupaciones la violencia producida por el sistema penal y su capacidad para producir masacres. </a:t>
            </a:r>
          </a:p>
          <a:p>
            <a:pPr algn="just"/>
            <a:r>
              <a:rPr lang="es-ES" sz="3200" dirty="0"/>
              <a:t>Así, por ejemplo, </a:t>
            </a:r>
            <a:r>
              <a:rPr lang="es-ES" sz="3200" dirty="0" smtClean="0"/>
              <a:t>los </a:t>
            </a:r>
            <a:r>
              <a:rPr lang="es-ES" sz="3200" dirty="0"/>
              <a:t>trabajos de </a:t>
            </a:r>
            <a:r>
              <a:rPr lang="es-ES" sz="3200" dirty="0" smtClean="0"/>
              <a:t>Johan </a:t>
            </a:r>
            <a:r>
              <a:rPr lang="es-ES" sz="3200" dirty="0" err="1" smtClean="0"/>
              <a:t>Galtung</a:t>
            </a:r>
            <a:r>
              <a:rPr lang="es-ES" sz="3200" dirty="0" smtClean="0"/>
              <a:t>, </a:t>
            </a:r>
            <a:r>
              <a:rPr lang="es-ES" sz="3200" dirty="0" err="1" smtClean="0"/>
              <a:t>Baratta</a:t>
            </a:r>
            <a:r>
              <a:rPr lang="es-ES" sz="3200" dirty="0" smtClean="0"/>
              <a:t>, </a:t>
            </a:r>
            <a:r>
              <a:rPr lang="es-ES" sz="3200" dirty="0" err="1" smtClean="0"/>
              <a:t>Bergalli</a:t>
            </a:r>
            <a:r>
              <a:rPr lang="es-ES" sz="3200" dirty="0" smtClean="0"/>
              <a:t>, Lola </a:t>
            </a:r>
            <a:r>
              <a:rPr lang="es-ES" sz="3200" dirty="0" err="1" smtClean="0"/>
              <a:t>Aniyar</a:t>
            </a:r>
            <a:r>
              <a:rPr lang="es-ES" sz="3200" dirty="0" smtClean="0"/>
              <a:t> de Castro, Rosa del Olmo, Bustos Ramírez, </a:t>
            </a:r>
            <a:r>
              <a:rPr lang="es-ES" sz="3200" dirty="0" err="1" smtClean="0"/>
              <a:t>Zaffaroni</a:t>
            </a:r>
            <a:endParaRPr lang="es-ES" sz="3200" dirty="0"/>
          </a:p>
        </p:txBody>
      </p:sp>
    </p:spTree>
    <p:extLst>
      <p:ext uri="{BB962C8B-B14F-4D97-AF65-F5344CB8AC3E}">
        <p14:creationId xmlns:p14="http://schemas.microsoft.com/office/powerpoint/2010/main" val="3370660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0575" y="143934"/>
            <a:ext cx="10131425" cy="1456267"/>
          </a:xfrm>
        </p:spPr>
        <p:txBody>
          <a:bodyPr>
            <a:noAutofit/>
          </a:bodyPr>
          <a:lstStyle/>
          <a:p>
            <a:r>
              <a:rPr lang="es-ES" sz="3600" b="1" dirty="0">
                <a:solidFill>
                  <a:srgbClr val="FF0000"/>
                </a:solidFill>
                <a:latin typeface="+mn-lt"/>
              </a:rPr>
              <a:t>El difuso objeto de estudio de la criminología</a:t>
            </a:r>
          </a:p>
        </p:txBody>
      </p:sp>
      <p:sp>
        <p:nvSpPr>
          <p:cNvPr id="3" name="2 Marcador de contenido"/>
          <p:cNvSpPr>
            <a:spLocks noGrp="1"/>
          </p:cNvSpPr>
          <p:nvPr>
            <p:ph idx="1"/>
          </p:nvPr>
        </p:nvSpPr>
        <p:spPr>
          <a:xfrm>
            <a:off x="1021976" y="1600201"/>
            <a:ext cx="10233212" cy="4525963"/>
          </a:xfrm>
          <a:prstGeom prst="rect">
            <a:avLst/>
          </a:prstGeom>
        </p:spPr>
        <p:txBody>
          <a:bodyPr>
            <a:noAutofit/>
          </a:bodyPr>
          <a:lstStyle/>
          <a:p>
            <a:pPr algn="just"/>
            <a:r>
              <a:rPr lang="es-ES" sz="2800" dirty="0"/>
              <a:t>Criminología como “zoológico </a:t>
            </a:r>
            <a:r>
              <a:rPr lang="es-ES" sz="2800" dirty="0"/>
              <a:t>de especies vivas” o </a:t>
            </a:r>
            <a:r>
              <a:rPr lang="es-ES" sz="2800" dirty="0"/>
              <a:t>“torre </a:t>
            </a:r>
            <a:r>
              <a:rPr lang="es-ES" sz="2800" dirty="0"/>
              <a:t>de babel</a:t>
            </a:r>
            <a:r>
              <a:rPr lang="es-ES" sz="2800" dirty="0"/>
              <a:t>”</a:t>
            </a:r>
          </a:p>
          <a:p>
            <a:pPr algn="just"/>
            <a:r>
              <a:rPr lang="es-ES" sz="2800" dirty="0"/>
              <a:t>Más apropiado, hablar de</a:t>
            </a:r>
            <a:r>
              <a:rPr lang="es-ES" sz="2800" b="1" dirty="0"/>
              <a:t> CRIMINOLOGÍAS</a:t>
            </a:r>
          </a:p>
          <a:p>
            <a:pPr algn="just"/>
            <a:r>
              <a:rPr lang="es-ES" sz="2800" dirty="0"/>
              <a:t>Objeto central: estudio </a:t>
            </a:r>
            <a:r>
              <a:rPr lang="es-ES" sz="2800" dirty="0"/>
              <a:t>del delincuente y de las causas de la delincuencia, </a:t>
            </a:r>
            <a:endParaRPr lang="es-ES" sz="2800" dirty="0"/>
          </a:p>
          <a:p>
            <a:pPr algn="just"/>
            <a:r>
              <a:rPr lang="es-ES" sz="2800" dirty="0"/>
              <a:t>O los </a:t>
            </a:r>
            <a:r>
              <a:rPr lang="es-ES" sz="2800" dirty="0"/>
              <a:t>procesos de elaboración de las leyes, de infracción de las leyes y de reacción a la infracción de las </a:t>
            </a:r>
            <a:r>
              <a:rPr lang="es-ES" sz="2800" dirty="0"/>
              <a:t>leyes (Sutherland)</a:t>
            </a:r>
          </a:p>
          <a:p>
            <a:pPr algn="just"/>
            <a:r>
              <a:rPr lang="es-ES" sz="2800" dirty="0"/>
              <a:t> </a:t>
            </a:r>
            <a:r>
              <a:rPr lang="es-ES" sz="2800" dirty="0" smtClean="0"/>
              <a:t>Otros </a:t>
            </a:r>
            <a:r>
              <a:rPr lang="es-ES" sz="2800" dirty="0"/>
              <a:t>incluyen </a:t>
            </a:r>
            <a:r>
              <a:rPr lang="es-ES" sz="2800" dirty="0"/>
              <a:t>el estudio de las </a:t>
            </a:r>
            <a:r>
              <a:rPr lang="es-ES" sz="2800" dirty="0"/>
              <a:t>víct</a:t>
            </a:r>
            <a:r>
              <a:rPr lang="es-ES" sz="3100" dirty="0"/>
              <a:t>imas </a:t>
            </a:r>
            <a:r>
              <a:rPr lang="es-ES" sz="3100" dirty="0"/>
              <a:t> </a:t>
            </a:r>
            <a:r>
              <a:rPr lang="es-ES" sz="3100" dirty="0"/>
              <a:t>y de </a:t>
            </a:r>
            <a:r>
              <a:rPr lang="es-ES" sz="3100" dirty="0"/>
              <a:t>la conducta desviada no delictiva</a:t>
            </a:r>
          </a:p>
        </p:txBody>
      </p:sp>
    </p:spTree>
    <p:extLst>
      <p:ext uri="{BB962C8B-B14F-4D97-AF65-F5344CB8AC3E}">
        <p14:creationId xmlns:p14="http://schemas.microsoft.com/office/powerpoint/2010/main" val="38116912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a:t/>
            </a:r>
            <a:br>
              <a:rPr lang="es-ES" dirty="0"/>
            </a:br>
            <a:r>
              <a:rPr lang="es-ES" dirty="0" err="1" smtClean="0">
                <a:solidFill>
                  <a:srgbClr val="00B0F0"/>
                </a:solidFill>
              </a:rPr>
              <a:t>State</a:t>
            </a:r>
            <a:r>
              <a:rPr lang="es-ES" dirty="0" smtClean="0">
                <a:solidFill>
                  <a:srgbClr val="00B0F0"/>
                </a:solidFill>
              </a:rPr>
              <a:t> </a:t>
            </a:r>
            <a:r>
              <a:rPr lang="es-ES" dirty="0" err="1" smtClean="0">
                <a:solidFill>
                  <a:srgbClr val="00B0F0"/>
                </a:solidFill>
              </a:rPr>
              <a:t>crime</a:t>
            </a:r>
            <a:r>
              <a:rPr lang="es-ES" dirty="0" smtClean="0">
                <a:solidFill>
                  <a:srgbClr val="00B0F0"/>
                </a:solidFill>
              </a:rPr>
              <a:t> </a:t>
            </a:r>
            <a:r>
              <a:rPr lang="es-ES" dirty="0" err="1" smtClean="0">
                <a:solidFill>
                  <a:srgbClr val="00B0F0"/>
                </a:solidFill>
              </a:rPr>
              <a:t>criminology</a:t>
            </a:r>
            <a:r>
              <a:rPr lang="es-ES" dirty="0" smtClean="0">
                <a:solidFill>
                  <a:srgbClr val="00B0F0"/>
                </a:solidFill>
              </a:rPr>
              <a:t> Hoy</a:t>
            </a:r>
            <a:r>
              <a:rPr lang="es-ES" dirty="0"/>
              <a:t/>
            </a:r>
            <a:br>
              <a:rPr lang="es-ES" dirty="0"/>
            </a:br>
            <a:endParaRPr lang="es-ES" dirty="0"/>
          </a:p>
        </p:txBody>
      </p:sp>
      <p:sp>
        <p:nvSpPr>
          <p:cNvPr id="3" name="2 Marcador de contenido"/>
          <p:cNvSpPr>
            <a:spLocks noGrp="1"/>
          </p:cNvSpPr>
          <p:nvPr>
            <p:ph idx="1"/>
          </p:nvPr>
        </p:nvSpPr>
        <p:spPr/>
        <p:txBody>
          <a:bodyPr>
            <a:normAutofit/>
          </a:bodyPr>
          <a:lstStyle/>
          <a:p>
            <a:pPr algn="just"/>
            <a:r>
              <a:rPr lang="es-ES" sz="3200" dirty="0" smtClean="0"/>
              <a:t>Preocupación </a:t>
            </a:r>
            <a:r>
              <a:rPr lang="es-ES" sz="3200" dirty="0"/>
              <a:t>por definir con claridad qué debe entenderse por un crimen de Estado, siendo posible identificar tres vertientes </a:t>
            </a:r>
            <a:r>
              <a:rPr lang="es-ES" sz="3200" dirty="0" smtClean="0"/>
              <a:t>distintas:</a:t>
            </a:r>
          </a:p>
          <a:p>
            <a:pPr marL="0" indent="0" algn="just">
              <a:buNone/>
            </a:pPr>
            <a:r>
              <a:rPr lang="es-ES" sz="3200" dirty="0"/>
              <a:t>1) Una primera que puede ser calificada como de </a:t>
            </a:r>
            <a:r>
              <a:rPr lang="es-ES" sz="3200" dirty="0">
                <a:solidFill>
                  <a:srgbClr val="FF0000"/>
                </a:solidFill>
              </a:rPr>
              <a:t>respuesta o reacción social</a:t>
            </a:r>
            <a:r>
              <a:rPr lang="es-ES" sz="3200" dirty="0"/>
              <a:t> enfatiza en el carácter ilegítimo y la necesidad de una reacción social negativa para descalificar el comportamiento del Estado o de sus agentes.</a:t>
            </a:r>
          </a:p>
        </p:txBody>
      </p:sp>
    </p:spTree>
    <p:extLst>
      <p:ext uri="{BB962C8B-B14F-4D97-AF65-F5344CB8AC3E}">
        <p14:creationId xmlns:p14="http://schemas.microsoft.com/office/powerpoint/2010/main" val="2720330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solidFill>
                  <a:srgbClr val="00B0F0"/>
                </a:solidFill>
              </a:rPr>
              <a:t>State</a:t>
            </a:r>
            <a:r>
              <a:rPr lang="es-ES" dirty="0" smtClean="0">
                <a:solidFill>
                  <a:srgbClr val="00B0F0"/>
                </a:solidFill>
              </a:rPr>
              <a:t> </a:t>
            </a:r>
            <a:r>
              <a:rPr lang="es-ES" dirty="0" err="1" smtClean="0">
                <a:solidFill>
                  <a:srgbClr val="00B0F0"/>
                </a:solidFill>
              </a:rPr>
              <a:t>crime</a:t>
            </a:r>
            <a:r>
              <a:rPr lang="es-ES" dirty="0" smtClean="0">
                <a:solidFill>
                  <a:srgbClr val="00B0F0"/>
                </a:solidFill>
              </a:rPr>
              <a:t> </a:t>
            </a:r>
            <a:r>
              <a:rPr lang="es-ES" dirty="0" err="1" smtClean="0">
                <a:solidFill>
                  <a:srgbClr val="00B0F0"/>
                </a:solidFill>
              </a:rPr>
              <a:t>criminology</a:t>
            </a:r>
            <a:r>
              <a:rPr lang="es-ES" dirty="0" smtClean="0">
                <a:solidFill>
                  <a:srgbClr val="00B0F0"/>
                </a:solidFill>
              </a:rPr>
              <a:t> Hoy</a:t>
            </a:r>
            <a:endParaRPr lang="es-ES" dirty="0">
              <a:solidFill>
                <a:srgbClr val="00B0F0"/>
              </a:solidFill>
            </a:endParaRPr>
          </a:p>
        </p:txBody>
      </p:sp>
      <p:sp>
        <p:nvSpPr>
          <p:cNvPr id="3" name="2 Marcador de contenido"/>
          <p:cNvSpPr>
            <a:spLocks noGrp="1"/>
          </p:cNvSpPr>
          <p:nvPr>
            <p:ph idx="1"/>
          </p:nvPr>
        </p:nvSpPr>
        <p:spPr/>
        <p:txBody>
          <a:bodyPr>
            <a:normAutofit/>
          </a:bodyPr>
          <a:lstStyle/>
          <a:p>
            <a:pPr marL="0" indent="0" algn="just">
              <a:buNone/>
            </a:pPr>
            <a:r>
              <a:rPr lang="es-ES" sz="2800" dirty="0"/>
              <a:t>2) Otra vertiente es la llamada </a:t>
            </a:r>
            <a:r>
              <a:rPr lang="es-ES" sz="2800" dirty="0">
                <a:solidFill>
                  <a:srgbClr val="FF0000"/>
                </a:solidFill>
              </a:rPr>
              <a:t>legalista</a:t>
            </a:r>
            <a:r>
              <a:rPr lang="es-ES" sz="2800" dirty="0"/>
              <a:t>, que a tono con las propuestas de la </a:t>
            </a:r>
            <a:r>
              <a:rPr lang="es-ES" sz="2800" dirty="0" err="1"/>
              <a:t>supranational</a:t>
            </a:r>
            <a:r>
              <a:rPr lang="es-ES" sz="2800" dirty="0"/>
              <a:t> </a:t>
            </a:r>
            <a:r>
              <a:rPr lang="es-ES" sz="2800" dirty="0" err="1"/>
              <a:t>criminology</a:t>
            </a:r>
            <a:r>
              <a:rPr lang="es-ES" sz="2800" dirty="0"/>
              <a:t>, decide echar mano del derecho internacional público contemporáneo como un recurso para limitar las acciones delictivas que deben ser objeto de estudio</a:t>
            </a:r>
            <a:r>
              <a:rPr lang="es-ES" sz="2800" dirty="0" smtClean="0"/>
              <a:t>.</a:t>
            </a:r>
          </a:p>
          <a:p>
            <a:pPr marL="0" indent="0" algn="just">
              <a:buNone/>
            </a:pPr>
            <a:r>
              <a:rPr lang="es-ES" sz="2800" dirty="0"/>
              <a:t>3) la corriente de la </a:t>
            </a:r>
            <a:r>
              <a:rPr lang="es-ES" sz="2800" dirty="0">
                <a:solidFill>
                  <a:srgbClr val="FF0000"/>
                </a:solidFill>
              </a:rPr>
              <a:t>acción socialmente dañina o del daño social (social </a:t>
            </a:r>
            <a:r>
              <a:rPr lang="es-ES" sz="2800" dirty="0" err="1">
                <a:solidFill>
                  <a:srgbClr val="FF0000"/>
                </a:solidFill>
              </a:rPr>
              <a:t>harm</a:t>
            </a:r>
            <a:r>
              <a:rPr lang="es-ES" sz="2800" dirty="0">
                <a:solidFill>
                  <a:srgbClr val="FF0000"/>
                </a:solidFill>
              </a:rPr>
              <a:t>)</a:t>
            </a:r>
            <a:r>
              <a:rPr lang="es-ES" sz="2800" dirty="0"/>
              <a:t> hace énfasis en la necesidad de visibilizar la afectación que individuos, grupos o comunidades que se ven afectados  con la actuación delictiva de los agentes del Estado. </a:t>
            </a:r>
          </a:p>
        </p:txBody>
      </p:sp>
    </p:spTree>
    <p:extLst>
      <p:ext uri="{BB962C8B-B14F-4D97-AF65-F5344CB8AC3E}">
        <p14:creationId xmlns:p14="http://schemas.microsoft.com/office/powerpoint/2010/main" val="3127271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857" y="1"/>
            <a:ext cx="9143143" cy="689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2495600" y="764704"/>
            <a:ext cx="5760640" cy="566738"/>
          </a:xfrm>
        </p:spPr>
        <p:txBody>
          <a:bodyPr>
            <a:noAutofit/>
          </a:bodyPr>
          <a:lstStyle/>
          <a:p>
            <a:r>
              <a:rPr lang="es-CO" sz="3600" dirty="0">
                <a:solidFill>
                  <a:srgbClr val="FFFF00"/>
                </a:solidFill>
                <a:effectLst>
                  <a:outerShdw blurRad="38100" dist="38100" dir="2700000" algn="tl">
                    <a:srgbClr val="000000">
                      <a:alpha val="43137"/>
                    </a:srgbClr>
                  </a:outerShdw>
                </a:effectLst>
                <a:latin typeface="+mn-lt"/>
              </a:rPr>
              <a:t>Masacre Srebrenica - Bosnia</a:t>
            </a:r>
            <a:endParaRPr lang="es-CO" sz="36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281089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i="1" dirty="0" smtClean="0">
                <a:solidFill>
                  <a:srgbClr val="00B0F0"/>
                </a:solidFill>
              </a:rPr>
              <a:t>Criminología del Genocidio –</a:t>
            </a:r>
            <a:r>
              <a:rPr lang="es-ES" i="1" dirty="0" err="1" smtClean="0">
                <a:solidFill>
                  <a:srgbClr val="00B0F0"/>
                </a:solidFill>
              </a:rPr>
              <a:t>Genocidal</a:t>
            </a:r>
            <a:r>
              <a:rPr lang="es-ES" i="1" dirty="0" smtClean="0">
                <a:solidFill>
                  <a:srgbClr val="00B0F0"/>
                </a:solidFill>
              </a:rPr>
              <a:t> </a:t>
            </a:r>
            <a:r>
              <a:rPr lang="es-ES" i="1" dirty="0" err="1" smtClean="0">
                <a:solidFill>
                  <a:srgbClr val="00B0F0"/>
                </a:solidFill>
              </a:rPr>
              <a:t>Studies</a:t>
            </a:r>
            <a:endParaRPr lang="es-ES" i="1" dirty="0">
              <a:solidFill>
                <a:srgbClr val="00B0F0"/>
              </a:solidFill>
            </a:endParaRPr>
          </a:p>
        </p:txBody>
      </p:sp>
      <p:sp>
        <p:nvSpPr>
          <p:cNvPr id="3" name="2 Marcador de contenido"/>
          <p:cNvSpPr>
            <a:spLocks noGrp="1"/>
          </p:cNvSpPr>
          <p:nvPr>
            <p:ph idx="1"/>
          </p:nvPr>
        </p:nvSpPr>
        <p:spPr/>
        <p:txBody>
          <a:bodyPr>
            <a:normAutofit/>
          </a:bodyPr>
          <a:lstStyle/>
          <a:p>
            <a:pPr algn="just"/>
            <a:r>
              <a:rPr lang="es-ES_tradnl" sz="3200" dirty="0"/>
              <a:t>B</a:t>
            </a:r>
            <a:r>
              <a:rPr lang="es-ES_tradnl" sz="3200" dirty="0" smtClean="0"/>
              <a:t>uscan </a:t>
            </a:r>
            <a:r>
              <a:rPr lang="es-ES_tradnl" sz="3200" dirty="0"/>
              <a:t>explicar los orígenes, las dinámicas, el contexto y las circunstancias que auspician esta forma extrema de violencia colectiva (</a:t>
            </a:r>
            <a:r>
              <a:rPr lang="es-ES_tradnl" sz="3200" dirty="0" err="1"/>
              <a:t>Alvarez</a:t>
            </a:r>
            <a:r>
              <a:rPr lang="es-ES_tradnl" sz="3200" dirty="0"/>
              <a:t> 2010, 2). Entre ellos podemos citar los trabajos de </a:t>
            </a:r>
            <a:r>
              <a:rPr lang="es-ES_tradnl" sz="3200" dirty="0" err="1"/>
              <a:t>Yacoubian</a:t>
            </a:r>
            <a:r>
              <a:rPr lang="es-ES_tradnl" sz="3200" i="1" dirty="0"/>
              <a:t> </a:t>
            </a:r>
            <a:r>
              <a:rPr lang="es-CO" sz="3200" dirty="0"/>
              <a:t>(2000)</a:t>
            </a:r>
            <a:r>
              <a:rPr lang="es-ES_tradnl" sz="3200" i="1" dirty="0"/>
              <a:t>; </a:t>
            </a:r>
            <a:r>
              <a:rPr lang="es-ES_tradnl" sz="3200" dirty="0" err="1"/>
              <a:t>Woolford</a:t>
            </a:r>
            <a:r>
              <a:rPr lang="es-ES_tradnl" sz="3200" dirty="0"/>
              <a:t> </a:t>
            </a:r>
            <a:r>
              <a:rPr lang="es-CO" sz="3200" dirty="0"/>
              <a:t>(2006)</a:t>
            </a:r>
            <a:r>
              <a:rPr lang="es-ES_tradnl" sz="3200" dirty="0"/>
              <a:t>; </a:t>
            </a:r>
            <a:r>
              <a:rPr lang="es-ES_tradnl" sz="3200" dirty="0" err="1"/>
              <a:t>Laufer</a:t>
            </a:r>
            <a:r>
              <a:rPr lang="es-ES_tradnl" sz="3200" i="1" dirty="0"/>
              <a:t> </a:t>
            </a:r>
            <a:r>
              <a:rPr lang="es-CO" sz="3200" dirty="0"/>
              <a:t>(1999)</a:t>
            </a:r>
            <a:r>
              <a:rPr lang="es-ES_tradnl" sz="3200" dirty="0"/>
              <a:t>; Morrison</a:t>
            </a:r>
            <a:r>
              <a:rPr lang="es-ES_tradnl" sz="3200" i="1" dirty="0"/>
              <a:t> </a:t>
            </a:r>
            <a:r>
              <a:rPr lang="es-CO" sz="3200" dirty="0"/>
              <a:t>(2004; [2006] 2012)</a:t>
            </a:r>
            <a:r>
              <a:rPr lang="es-ES_tradnl" sz="3200" dirty="0"/>
              <a:t>; </a:t>
            </a:r>
            <a:r>
              <a:rPr lang="es-ES_tradnl" sz="3200" dirty="0" err="1"/>
              <a:t>Savelsberg</a:t>
            </a:r>
            <a:r>
              <a:rPr lang="es-CO" sz="3200" dirty="0"/>
              <a:t> (2010)</a:t>
            </a:r>
            <a:r>
              <a:rPr lang="es-ES_tradnl" sz="3200" dirty="0"/>
              <a:t>  </a:t>
            </a:r>
            <a:r>
              <a:rPr lang="es-ES_tradnl" sz="3200" dirty="0" err="1"/>
              <a:t>Alvarez</a:t>
            </a:r>
            <a:r>
              <a:rPr lang="es-ES_tradnl" sz="3200" dirty="0"/>
              <a:t>, </a:t>
            </a:r>
            <a:r>
              <a:rPr lang="es-CO" sz="3200" dirty="0"/>
              <a:t>(2001; 2010)</a:t>
            </a:r>
            <a:r>
              <a:rPr lang="es-ES_tradnl" sz="3200" dirty="0"/>
              <a:t>, Zaffaroni </a:t>
            </a:r>
            <a:r>
              <a:rPr lang="es-CO" sz="3200" dirty="0"/>
              <a:t>(2011)</a:t>
            </a:r>
            <a:r>
              <a:rPr lang="es-ES_tradnl" sz="3200" dirty="0"/>
              <a:t> y </a:t>
            </a:r>
            <a:r>
              <a:rPr lang="es-ES_tradnl" sz="3200" dirty="0" err="1"/>
              <a:t>Feierstein</a:t>
            </a:r>
            <a:r>
              <a:rPr lang="es-ES_tradnl" sz="3200" dirty="0"/>
              <a:t> </a:t>
            </a:r>
            <a:r>
              <a:rPr lang="es-CO" sz="3200" dirty="0"/>
              <a:t>(2011; 2012)</a:t>
            </a:r>
            <a:r>
              <a:rPr lang="es-ES_tradnl" sz="3200" dirty="0"/>
              <a:t>, entre otros.</a:t>
            </a:r>
            <a:endParaRPr lang="es-CO" sz="3200" dirty="0"/>
          </a:p>
        </p:txBody>
      </p:sp>
    </p:spTree>
    <p:extLst>
      <p:ext uri="{BB962C8B-B14F-4D97-AF65-F5344CB8AC3E}">
        <p14:creationId xmlns:p14="http://schemas.microsoft.com/office/powerpoint/2010/main" val="1405432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i="1" dirty="0" smtClean="0">
                <a:solidFill>
                  <a:srgbClr val="00B0F0"/>
                </a:solidFill>
              </a:rPr>
              <a:t>Criminología del Genocidio –</a:t>
            </a:r>
            <a:r>
              <a:rPr lang="es-ES" i="1" dirty="0" err="1" smtClean="0">
                <a:solidFill>
                  <a:srgbClr val="00B0F0"/>
                </a:solidFill>
              </a:rPr>
              <a:t>Genocidal</a:t>
            </a:r>
            <a:r>
              <a:rPr lang="es-ES" i="1" dirty="0" smtClean="0">
                <a:solidFill>
                  <a:srgbClr val="00B0F0"/>
                </a:solidFill>
              </a:rPr>
              <a:t> </a:t>
            </a:r>
            <a:r>
              <a:rPr lang="es-ES" i="1" dirty="0" err="1" smtClean="0">
                <a:solidFill>
                  <a:srgbClr val="00B0F0"/>
                </a:solidFill>
              </a:rPr>
              <a:t>Studies</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ES" sz="3600" dirty="0" smtClean="0"/>
              <a:t>Contribuyen a identificar </a:t>
            </a:r>
            <a:r>
              <a:rPr lang="es-ES" sz="3600" dirty="0"/>
              <a:t>los problemas de la definición legal del delito de genocidio; establecer el nexo entre los Estados y las políticas genocidas; conocer el rol de las ideologías en la comisión de actos genocidas; la relectura, en clave criminológica, de las técnicas de neutralización de </a:t>
            </a:r>
            <a:r>
              <a:rPr lang="es-ES" sz="3600" dirty="0" err="1"/>
              <a:t>Sykes</a:t>
            </a:r>
            <a:r>
              <a:rPr lang="es-ES" sz="3600" dirty="0"/>
              <a:t> y </a:t>
            </a:r>
            <a:r>
              <a:rPr lang="es-ES" sz="3600" dirty="0" err="1"/>
              <a:t>Matza</a:t>
            </a:r>
            <a:r>
              <a:rPr lang="es-ES" sz="3600" dirty="0"/>
              <a:t>, entre otros.</a:t>
            </a:r>
          </a:p>
        </p:txBody>
      </p:sp>
    </p:spTree>
    <p:extLst>
      <p:ext uri="{BB962C8B-B14F-4D97-AF65-F5344CB8AC3E}">
        <p14:creationId xmlns:p14="http://schemas.microsoft.com/office/powerpoint/2010/main" val="893957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i="1" dirty="0" smtClean="0">
                <a:solidFill>
                  <a:srgbClr val="00B0F0"/>
                </a:solidFill>
              </a:rPr>
              <a:t>Principales debates</a:t>
            </a:r>
            <a:endParaRPr lang="es-ES" i="1" dirty="0">
              <a:solidFill>
                <a:srgbClr val="00B0F0"/>
              </a:solidFill>
            </a:endParaRPr>
          </a:p>
        </p:txBody>
      </p:sp>
      <p:sp>
        <p:nvSpPr>
          <p:cNvPr id="3" name="2 Marcador de contenido"/>
          <p:cNvSpPr>
            <a:spLocks noGrp="1"/>
          </p:cNvSpPr>
          <p:nvPr>
            <p:ph idx="1"/>
          </p:nvPr>
        </p:nvSpPr>
        <p:spPr/>
        <p:txBody>
          <a:bodyPr>
            <a:noAutofit/>
          </a:bodyPr>
          <a:lstStyle/>
          <a:p>
            <a:pPr algn="just"/>
            <a:r>
              <a:rPr lang="es-CO" sz="3600" dirty="0" smtClean="0"/>
              <a:t>Definición de Genocidio y alternativas</a:t>
            </a:r>
          </a:p>
          <a:p>
            <a:pPr algn="just"/>
            <a:r>
              <a:rPr lang="es-CO" sz="3600" dirty="0" smtClean="0"/>
              <a:t>la </a:t>
            </a:r>
            <a:r>
              <a:rPr lang="es-CO" sz="3600" dirty="0"/>
              <a:t>necesidad o no de restringir el perfil de los </a:t>
            </a:r>
            <a:r>
              <a:rPr lang="es-CO" sz="3600" dirty="0" smtClean="0"/>
              <a:t>perpetradores</a:t>
            </a:r>
            <a:r>
              <a:rPr lang="es-CO" sz="3600" dirty="0"/>
              <a:t>; </a:t>
            </a:r>
            <a:endParaRPr lang="es-CO" sz="3600" dirty="0" smtClean="0"/>
          </a:p>
          <a:p>
            <a:pPr algn="just"/>
            <a:r>
              <a:rPr lang="es-CO" sz="3600" dirty="0" smtClean="0"/>
              <a:t>la </a:t>
            </a:r>
            <a:r>
              <a:rPr lang="es-CO" sz="3600" dirty="0"/>
              <a:t>necesidad o no de establecer su intención aniquiladora; </a:t>
            </a:r>
            <a:endParaRPr lang="es-CO" sz="3600" dirty="0" smtClean="0"/>
          </a:p>
          <a:p>
            <a:pPr algn="just"/>
            <a:r>
              <a:rPr lang="es-CO" sz="3600" dirty="0" smtClean="0"/>
              <a:t>la </a:t>
            </a:r>
            <a:r>
              <a:rPr lang="es-CO" sz="3600" dirty="0"/>
              <a:t>necesidad o </a:t>
            </a:r>
            <a:r>
              <a:rPr lang="es-CO" sz="3600" dirty="0" smtClean="0"/>
              <a:t> no </a:t>
            </a:r>
            <a:r>
              <a:rPr lang="es-CO" sz="3600" dirty="0"/>
              <a:t>de atender a sus intenciones y motivaciones; </a:t>
            </a:r>
            <a:endParaRPr lang="es-ES" sz="3600" dirty="0"/>
          </a:p>
        </p:txBody>
      </p:sp>
    </p:spTree>
    <p:extLst>
      <p:ext uri="{BB962C8B-B14F-4D97-AF65-F5344CB8AC3E}">
        <p14:creationId xmlns:p14="http://schemas.microsoft.com/office/powerpoint/2010/main" val="3934683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i="1" dirty="0" smtClean="0">
                <a:solidFill>
                  <a:srgbClr val="00B0F0"/>
                </a:solidFill>
              </a:rPr>
              <a:t>Principales debates</a:t>
            </a:r>
            <a:endParaRPr lang="es-ES" i="1" dirty="0">
              <a:solidFill>
                <a:srgbClr val="00B0F0"/>
              </a:solidFill>
            </a:endParaRPr>
          </a:p>
        </p:txBody>
      </p:sp>
      <p:sp>
        <p:nvSpPr>
          <p:cNvPr id="3" name="2 Marcador de contenido"/>
          <p:cNvSpPr>
            <a:spLocks noGrp="1"/>
          </p:cNvSpPr>
          <p:nvPr>
            <p:ph idx="1"/>
          </p:nvPr>
        </p:nvSpPr>
        <p:spPr/>
        <p:txBody>
          <a:bodyPr>
            <a:normAutofit/>
          </a:bodyPr>
          <a:lstStyle/>
          <a:p>
            <a:pPr algn="just"/>
            <a:r>
              <a:rPr lang="es-CO" sz="4000" dirty="0" smtClean="0"/>
              <a:t>la </a:t>
            </a:r>
            <a:r>
              <a:rPr lang="es-CO" sz="4000" dirty="0"/>
              <a:t>necesidad o no de limitar los </a:t>
            </a:r>
            <a:r>
              <a:rPr lang="es-CO" sz="4000" dirty="0" smtClean="0"/>
              <a:t>modos de </a:t>
            </a:r>
            <a:r>
              <a:rPr lang="es-CO" sz="4000" dirty="0"/>
              <a:t>aniquilación; </a:t>
            </a:r>
            <a:endParaRPr lang="es-CO" sz="4000" dirty="0" smtClean="0"/>
          </a:p>
          <a:p>
            <a:pPr algn="just"/>
            <a:r>
              <a:rPr lang="es-CO" sz="4000" dirty="0" smtClean="0"/>
              <a:t>el </a:t>
            </a:r>
            <a:r>
              <a:rPr lang="es-CO" sz="4000" dirty="0"/>
              <a:t>problema de la escala; </a:t>
            </a:r>
            <a:endParaRPr lang="es-CO" sz="4000" dirty="0" smtClean="0"/>
          </a:p>
          <a:p>
            <a:pPr algn="just"/>
            <a:r>
              <a:rPr lang="es-CO" sz="4000" dirty="0" smtClean="0"/>
              <a:t>y </a:t>
            </a:r>
            <a:r>
              <a:rPr lang="es-CO" sz="4000" dirty="0"/>
              <a:t>la naturaleza de los grupos que constituyen </a:t>
            </a:r>
            <a:r>
              <a:rPr lang="es-CO" sz="4000" dirty="0" smtClean="0"/>
              <a:t>las </a:t>
            </a:r>
            <a:r>
              <a:rPr lang="es-CO" sz="4000" dirty="0"/>
              <a:t>víctimas</a:t>
            </a:r>
            <a:endParaRPr lang="es-ES" sz="4000" dirty="0"/>
          </a:p>
        </p:txBody>
      </p:sp>
    </p:spTree>
    <p:extLst>
      <p:ext uri="{BB962C8B-B14F-4D97-AF65-F5344CB8AC3E}">
        <p14:creationId xmlns:p14="http://schemas.microsoft.com/office/powerpoint/2010/main" val="4146732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76" y="1"/>
            <a:ext cx="9144000" cy="694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1703512" y="4293097"/>
            <a:ext cx="4536504" cy="1901247"/>
          </a:xfrm>
        </p:spPr>
        <p:txBody>
          <a:bodyPr>
            <a:noAutofit/>
          </a:bodyPr>
          <a:lstStyle/>
          <a:p>
            <a:r>
              <a:rPr lang="es-CO" sz="3600" dirty="0">
                <a:solidFill>
                  <a:srgbClr val="FFFF00"/>
                </a:solidFill>
                <a:effectLst>
                  <a:outerShdw blurRad="38100" dist="38100" dir="2700000" algn="tl">
                    <a:srgbClr val="000000">
                      <a:alpha val="43137"/>
                    </a:srgbClr>
                  </a:outerShdw>
                </a:effectLst>
                <a:latin typeface="+mn-lt"/>
              </a:rPr>
              <a:t>Violencia sexual contra la mujer como arma de guerra - Libia</a:t>
            </a:r>
            <a:endParaRPr lang="es-CO" sz="36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61460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3" y="260351"/>
            <a:ext cx="8153400" cy="779463"/>
          </a:xfrm>
        </p:spPr>
        <p:txBody>
          <a:bodyPr>
            <a:normAutofit/>
          </a:bodyPr>
          <a:lstStyle/>
          <a:p>
            <a:pPr eaLnBrk="1" hangingPunct="1">
              <a:defRPr/>
            </a:pPr>
            <a:r>
              <a:rPr lang="es-ES" b="1" dirty="0" smtClean="0">
                <a:solidFill>
                  <a:srgbClr val="FF0000"/>
                </a:solidFill>
                <a:latin typeface="+mn-lt"/>
              </a:rPr>
              <a:t> Cuestión criminal</a:t>
            </a:r>
          </a:p>
        </p:txBody>
      </p:sp>
      <p:sp>
        <p:nvSpPr>
          <p:cNvPr id="29699" name="Rectangle 3"/>
          <p:cNvSpPr>
            <a:spLocks noGrp="1" noChangeArrowheads="1"/>
          </p:cNvSpPr>
          <p:nvPr>
            <p:ph idx="1"/>
          </p:nvPr>
        </p:nvSpPr>
        <p:spPr>
          <a:xfrm>
            <a:off x="1210236" y="1125538"/>
            <a:ext cx="10031506" cy="5256212"/>
          </a:xfrm>
          <a:prstGeom prst="rect">
            <a:avLst/>
          </a:prstGeom>
        </p:spPr>
        <p:txBody>
          <a:bodyPr>
            <a:noAutofit/>
          </a:bodyPr>
          <a:lstStyle/>
          <a:p>
            <a:pPr marL="0" indent="0" algn="just">
              <a:lnSpc>
                <a:spcPct val="90000"/>
              </a:lnSpc>
              <a:buNone/>
              <a:defRPr/>
            </a:pPr>
            <a:r>
              <a:rPr lang="es-CO" sz="3000" dirty="0"/>
              <a:t>“Un </a:t>
            </a:r>
            <a:r>
              <a:rPr lang="es-CO" sz="3000" dirty="0"/>
              <a:t>área construida por acciones, instituciones, políticas y discursos cuyos límites son móviles” </a:t>
            </a:r>
            <a:r>
              <a:rPr lang="es-CO" sz="3000" dirty="0"/>
              <a:t>sin </a:t>
            </a:r>
            <a:r>
              <a:rPr lang="es-CO" sz="3000" dirty="0"/>
              <a:t>que esta pueda reducirse a una cuestión de justicia penal </a:t>
            </a:r>
            <a:r>
              <a:rPr lang="es-CO" sz="3000" dirty="0"/>
              <a:t>exclusivamente.</a:t>
            </a:r>
            <a:r>
              <a:rPr lang="es-CO" sz="3000" dirty="0"/>
              <a:t> </a:t>
            </a:r>
            <a:endParaRPr lang="es-CO" sz="3000" dirty="0"/>
          </a:p>
          <a:p>
            <a:pPr marL="0" indent="0" algn="just">
              <a:lnSpc>
                <a:spcPct val="90000"/>
              </a:lnSpc>
              <a:buNone/>
              <a:defRPr/>
            </a:pPr>
            <a:endParaRPr lang="es-CO" sz="3000" dirty="0"/>
          </a:p>
          <a:p>
            <a:pPr marL="0" indent="0" algn="just">
              <a:lnSpc>
                <a:spcPct val="90000"/>
              </a:lnSpc>
              <a:buNone/>
              <a:defRPr/>
            </a:pPr>
            <a:r>
              <a:rPr lang="es-CO" sz="3000" dirty="0"/>
              <a:t>Su </a:t>
            </a:r>
            <a:r>
              <a:rPr lang="es-CO" sz="3000" dirty="0"/>
              <a:t>carácter complejo se deriva de las “interconexiones entre demandas sociales, respuestas institucionales, conflictos y políticas en las que lo penal, además de proveer un lenguaje, juega y es jugado dentro de muchos juegos diferentes” (Pitch, [1995] 2003</a:t>
            </a:r>
            <a:r>
              <a:rPr lang="es-CO" sz="3000" dirty="0"/>
              <a:t>).</a:t>
            </a:r>
            <a:endParaRPr lang="es-ES" sz="3000" dirty="0"/>
          </a:p>
        </p:txBody>
      </p:sp>
    </p:spTree>
    <p:extLst>
      <p:ext uri="{BB962C8B-B14F-4D97-AF65-F5344CB8AC3E}">
        <p14:creationId xmlns:p14="http://schemas.microsoft.com/office/powerpoint/2010/main" val="116405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3" y="260351"/>
            <a:ext cx="8153400" cy="779463"/>
          </a:xfrm>
        </p:spPr>
        <p:txBody>
          <a:bodyPr>
            <a:normAutofit/>
          </a:bodyPr>
          <a:lstStyle/>
          <a:p>
            <a:pPr eaLnBrk="1" hangingPunct="1">
              <a:defRPr/>
            </a:pPr>
            <a:r>
              <a:rPr lang="es-ES" b="1" dirty="0" smtClean="0">
                <a:solidFill>
                  <a:srgbClr val="FF0000"/>
                </a:solidFill>
                <a:latin typeface="+mn-lt"/>
              </a:rPr>
              <a:t>Sociología Jurídico Penal</a:t>
            </a:r>
          </a:p>
        </p:txBody>
      </p:sp>
      <p:sp>
        <p:nvSpPr>
          <p:cNvPr id="29699" name="Rectangle 3"/>
          <p:cNvSpPr>
            <a:spLocks noGrp="1" noChangeArrowheads="1"/>
          </p:cNvSpPr>
          <p:nvPr>
            <p:ph idx="1"/>
          </p:nvPr>
        </p:nvSpPr>
        <p:spPr>
          <a:xfrm>
            <a:off x="753035" y="1125538"/>
            <a:ext cx="10703859" cy="5039766"/>
          </a:xfrm>
          <a:prstGeom prst="rect">
            <a:avLst/>
          </a:prstGeom>
        </p:spPr>
        <p:txBody>
          <a:bodyPr>
            <a:noAutofit/>
          </a:bodyPr>
          <a:lstStyle/>
          <a:p>
            <a:pPr marL="0" indent="0" algn="just">
              <a:lnSpc>
                <a:spcPct val="90000"/>
              </a:lnSpc>
              <a:buNone/>
              <a:defRPr/>
            </a:pPr>
            <a:r>
              <a:rPr lang="es-ES" sz="2600" dirty="0"/>
              <a:t>1)	los comportamientos normativos que consisten en la formación y en la aplicación de un sistema penal dado.</a:t>
            </a:r>
          </a:p>
          <a:p>
            <a:pPr marL="0" indent="0" algn="just">
              <a:lnSpc>
                <a:spcPct val="90000"/>
              </a:lnSpc>
              <a:buNone/>
              <a:defRPr/>
            </a:pPr>
            <a:endParaRPr lang="es-ES" sz="2600" dirty="0"/>
          </a:p>
          <a:p>
            <a:pPr marL="0" indent="0" algn="just">
              <a:lnSpc>
                <a:spcPct val="90000"/>
              </a:lnSpc>
              <a:buNone/>
              <a:defRPr/>
            </a:pPr>
            <a:r>
              <a:rPr lang="es-ES" sz="2600" dirty="0"/>
              <a:t>2)	los efectos del sistema entendido como aspecto "institucional" de la reacción al comportamiento desviado y del control social correspondiente.</a:t>
            </a:r>
          </a:p>
          <a:p>
            <a:pPr marL="0" indent="0" algn="just">
              <a:lnSpc>
                <a:spcPct val="90000"/>
              </a:lnSpc>
              <a:buNone/>
              <a:defRPr/>
            </a:pPr>
            <a:endParaRPr lang="es-ES" sz="2600" dirty="0"/>
          </a:p>
          <a:p>
            <a:pPr marL="0" indent="0" algn="just">
              <a:lnSpc>
                <a:spcPct val="90000"/>
              </a:lnSpc>
              <a:buNone/>
              <a:defRPr/>
            </a:pPr>
            <a:r>
              <a:rPr lang="es-ES" sz="2600" dirty="0"/>
              <a:t>3.1.	Las reacciones no institucionales al comportamiento desviado, entendidas como un aspecto integrante del control social de la desviación (definiciones y actitudes control social informal).</a:t>
            </a:r>
          </a:p>
          <a:p>
            <a:pPr marL="0" indent="0" algn="just">
              <a:lnSpc>
                <a:spcPct val="90000"/>
              </a:lnSpc>
              <a:buNone/>
              <a:defRPr/>
            </a:pPr>
            <a:endParaRPr lang="es-ES" sz="2600" dirty="0"/>
          </a:p>
          <a:p>
            <a:pPr marL="0" indent="0" algn="just">
              <a:lnSpc>
                <a:spcPct val="90000"/>
              </a:lnSpc>
              <a:buNone/>
              <a:defRPr/>
            </a:pPr>
            <a:r>
              <a:rPr lang="es-ES" sz="2600" dirty="0"/>
              <a:t>3.2.	Las conexiones entre un sistema penal dado y la correspondiente estructura económico-social.</a:t>
            </a:r>
          </a:p>
        </p:txBody>
      </p:sp>
    </p:spTree>
    <p:extLst>
      <p:ext uri="{BB962C8B-B14F-4D97-AF65-F5344CB8AC3E}">
        <p14:creationId xmlns:p14="http://schemas.microsoft.com/office/powerpoint/2010/main" val="297520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3" y="260351"/>
            <a:ext cx="8153400" cy="779463"/>
          </a:xfrm>
        </p:spPr>
        <p:txBody>
          <a:bodyPr>
            <a:normAutofit/>
          </a:bodyPr>
          <a:lstStyle/>
          <a:p>
            <a:pPr eaLnBrk="1" hangingPunct="1">
              <a:defRPr/>
            </a:pPr>
            <a:r>
              <a:rPr lang="es-ES" b="1" dirty="0" smtClean="0">
                <a:solidFill>
                  <a:srgbClr val="FF0000"/>
                </a:solidFill>
                <a:latin typeface="+mn-lt"/>
              </a:rPr>
              <a:t>Sociología del Castigo</a:t>
            </a:r>
          </a:p>
        </p:txBody>
      </p:sp>
      <p:sp>
        <p:nvSpPr>
          <p:cNvPr id="29699" name="Rectangle 3"/>
          <p:cNvSpPr>
            <a:spLocks noGrp="1" noChangeArrowheads="1"/>
          </p:cNvSpPr>
          <p:nvPr>
            <p:ph idx="1"/>
          </p:nvPr>
        </p:nvSpPr>
        <p:spPr>
          <a:xfrm>
            <a:off x="1129553" y="1125538"/>
            <a:ext cx="10004612" cy="5256212"/>
          </a:xfrm>
          <a:prstGeom prst="rect">
            <a:avLst/>
          </a:prstGeom>
        </p:spPr>
        <p:txBody>
          <a:bodyPr>
            <a:noAutofit/>
          </a:bodyPr>
          <a:lstStyle/>
          <a:p>
            <a:pPr algn="just">
              <a:defRPr/>
            </a:pPr>
            <a:r>
              <a:rPr lang="es-ES" sz="3200" dirty="0"/>
              <a:t>Análisis de las relaciones entre castigo y sociedad.</a:t>
            </a:r>
          </a:p>
          <a:p>
            <a:pPr marL="609600" indent="-609600" algn="just">
              <a:defRPr/>
            </a:pPr>
            <a:r>
              <a:rPr lang="es-ES" sz="3200" dirty="0"/>
              <a:t>Busca entender el castigo como fenómeno social y establecer su papel en la vida social</a:t>
            </a:r>
            <a:r>
              <a:rPr lang="es-ES" sz="3200" dirty="0" smtClean="0"/>
              <a:t>. Artefacto cultural.</a:t>
            </a:r>
            <a:endParaRPr lang="es-ES" sz="3200" dirty="0"/>
          </a:p>
          <a:p>
            <a:pPr algn="just">
              <a:lnSpc>
                <a:spcPct val="90000"/>
              </a:lnSpc>
              <a:defRPr/>
            </a:pPr>
            <a:endParaRPr lang="es-CO" sz="3200" dirty="0" smtClean="0"/>
          </a:p>
          <a:p>
            <a:pPr algn="just">
              <a:lnSpc>
                <a:spcPct val="90000"/>
              </a:lnSpc>
              <a:defRPr/>
            </a:pPr>
            <a:r>
              <a:rPr lang="es-CO" sz="3200" b="1" dirty="0" smtClean="0"/>
              <a:t>Penalidad</a:t>
            </a:r>
            <a:r>
              <a:rPr lang="es-ES_tradnl" sz="3200" b="1" dirty="0"/>
              <a:t>: </a:t>
            </a:r>
            <a:r>
              <a:rPr lang="es-ES_tradnl" sz="3200" dirty="0"/>
              <a:t>“conjunto de leyes, procedimientos, discursos, representaciones e instituciones que integran el ámbito </a:t>
            </a:r>
            <a:r>
              <a:rPr lang="es-ES_tradnl" sz="3200" dirty="0" smtClean="0"/>
              <a:t>penal” </a:t>
            </a:r>
            <a:r>
              <a:rPr lang="es-CO" sz="3200" dirty="0" smtClean="0"/>
              <a:t>(Garland [1990</a:t>
            </a:r>
            <a:r>
              <a:rPr lang="es-CO" sz="3200" dirty="0"/>
              <a:t>] </a:t>
            </a:r>
            <a:r>
              <a:rPr lang="es-CO" sz="3200" dirty="0" smtClean="0"/>
              <a:t>1999)</a:t>
            </a:r>
            <a:endParaRPr lang="es-ES" sz="3200" dirty="0" smtClean="0"/>
          </a:p>
        </p:txBody>
      </p:sp>
    </p:spTree>
    <p:extLst>
      <p:ext uri="{BB962C8B-B14F-4D97-AF65-F5344CB8AC3E}">
        <p14:creationId xmlns:p14="http://schemas.microsoft.com/office/powerpoint/2010/main" val="3306068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178</TotalTime>
  <Words>4011</Words>
  <Application>Microsoft Office PowerPoint</Application>
  <PresentationFormat>Panorámica</PresentationFormat>
  <Paragraphs>222</Paragraphs>
  <Slides>67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67</vt:i4>
      </vt:variant>
    </vt:vector>
  </HeadingPairs>
  <TitlesOfParts>
    <vt:vector size="74" baseType="lpstr">
      <vt:lpstr>Arial</vt:lpstr>
      <vt:lpstr>Calibri</vt:lpstr>
      <vt:lpstr>Calibri Light</vt:lpstr>
      <vt:lpstr>Palatino Linotype</vt:lpstr>
      <vt:lpstr>Times New Roman</vt:lpstr>
      <vt:lpstr>Wingdings</vt:lpstr>
      <vt:lpstr>Celestial</vt:lpstr>
      <vt:lpstr>Derechos Humanos Criminología y  Sociología Jurídico Penal</vt:lpstr>
      <vt:lpstr>Presentación de PowerPoint</vt:lpstr>
      <vt:lpstr>¿Existe alguna relación entre  la Criminología,  la sociología jurídico penal  y los derechos humanos?</vt:lpstr>
      <vt:lpstr>Presentación de PowerPoint</vt:lpstr>
      <vt:lpstr>discusiones sobre los objetos de estudio</vt:lpstr>
      <vt:lpstr>El difuso objeto de estudio de la criminología</vt:lpstr>
      <vt:lpstr> Cuestión criminal</vt:lpstr>
      <vt:lpstr>Sociología Jurídico Penal</vt:lpstr>
      <vt:lpstr>Sociología del Castigo</vt:lpstr>
      <vt:lpstr>Posibles vínculos o relaciones</vt:lpstr>
      <vt:lpstr>1. Mecanismos de protección frente al abuso del poder o la violencia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Referente material del delito (daño social)</vt:lpstr>
      <vt:lpstr>2. Referente material del delito (daño social)</vt:lpstr>
      <vt:lpstr>¿3. Violaciones graves, Crímenes internacionales, Crímenes de sistema</vt:lpstr>
      <vt:lpstr>¿Nueva transformación en la Criminología (crítica) global?</vt:lpstr>
      <vt:lpstr>REVISIÓN EPISTEMOLÓGICA y JUICIO A LA CRIMINOLOGÍA</vt:lpstr>
      <vt:lpstr>Persiguiendo al ladrón…  Ignorando al genocida</vt:lpstr>
      <vt:lpstr>¿Negación, olvido o evasión de las atrocidades masivas?</vt:lpstr>
      <vt:lpstr>Holocausto Nazi</vt:lpstr>
      <vt:lpstr>Atrocidades masivas y eliminacionismos</vt:lpstr>
      <vt:lpstr>¿Mal radical o banalización del Mal?</vt:lpstr>
      <vt:lpstr>Apartheid Sudáfrica</vt:lpstr>
      <vt:lpstr>Corpus criminológico y Holocausto</vt:lpstr>
      <vt:lpstr>¿Criminología y crímenes internacionales? </vt:lpstr>
      <vt:lpstr>Reclutamiento de menores  en el Congo</vt:lpstr>
      <vt:lpstr>¿Dónde estaba la Criminología? </vt:lpstr>
      <vt:lpstr>¿Despertando del letargo?</vt:lpstr>
      <vt:lpstr>Criminología y negación de la gran criminalidad</vt:lpstr>
      <vt:lpstr>Masacre del Frontón - Perú</vt:lpstr>
      <vt:lpstr>Más allá de un conveniente “descuido”: ocho posibles explicaciones</vt:lpstr>
      <vt:lpstr>Primera explicación: preocupación por el delito ordinario</vt:lpstr>
      <vt:lpstr>Segunda explicación: dependencia de la criminología de las definiciones legales</vt:lpstr>
      <vt:lpstr>Killing Field de Choeung Ek</vt:lpstr>
      <vt:lpstr>Tercera explicación: (aparente) imposibilidad metodológica</vt:lpstr>
      <vt:lpstr>Cuarta explicación: la investigación de las graves violaciones de los derechos humanos es muy compleja</vt:lpstr>
      <vt:lpstr>Quinta explicación: la “ideología de la defensa social”</vt:lpstr>
      <vt:lpstr>Hiroshima y Nagasaki</vt:lpstr>
      <vt:lpstr>Sexta explicación: estado de negación </vt:lpstr>
      <vt:lpstr>Séptima explicación: carácter etnocéntrico de la criminología dominante</vt:lpstr>
      <vt:lpstr>Octava explicación: los crímenes internacionales fueron cometidos por Estados poderosos</vt:lpstr>
      <vt:lpstr>Entonces ¿tiene sentido permanecer “dentro” de la Criminología?</vt:lpstr>
      <vt:lpstr>Genocidio Maya </vt:lpstr>
      <vt:lpstr>Nuevas clasificaciones</vt:lpstr>
      <vt:lpstr>Nuevas clasificaciones</vt:lpstr>
      <vt:lpstr>Nuevas clasificaciones</vt:lpstr>
      <vt:lpstr>Abu Grahib</vt:lpstr>
      <vt:lpstr>Criminología de los crímenes de Estado (State crimes)</vt:lpstr>
      <vt:lpstr>Criminología de los crímenes de Estado (State crimes)</vt:lpstr>
      <vt:lpstr>La tradición crimes of the powerful</vt:lpstr>
      <vt:lpstr>La tradición crimes of the powerful</vt:lpstr>
      <vt:lpstr>Precursores cultura europea y latinoamericana</vt:lpstr>
      <vt:lpstr> State crime criminology Hoy </vt:lpstr>
      <vt:lpstr>State crime criminology Hoy</vt:lpstr>
      <vt:lpstr>Masacre Srebrenica - Bosnia</vt:lpstr>
      <vt:lpstr>Criminología del Genocidio –Genocidal Studies</vt:lpstr>
      <vt:lpstr>Criminología del Genocidio –Genocidal Studies</vt:lpstr>
      <vt:lpstr>Principales debates</vt:lpstr>
      <vt:lpstr>Principales debates</vt:lpstr>
      <vt:lpstr>Violencia sexual contra la mujer como arma de guerra - Libia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Criminologia y Derechos Humanos</dc:title>
  <dc:creator>camilo bernal</dc:creator>
  <cp:lastModifiedBy>camilo bernal</cp:lastModifiedBy>
  <cp:revision>16</cp:revision>
  <dcterms:created xsi:type="dcterms:W3CDTF">2015-04-13T03:29:07Z</dcterms:created>
  <dcterms:modified xsi:type="dcterms:W3CDTF">2015-04-13T23:15:04Z</dcterms:modified>
</cp:coreProperties>
</file>