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4">
  <p:sldMasterIdLst>
    <p:sldMasterId id="2147483924" r:id="rId1"/>
  </p:sldMasterIdLst>
  <p:sldIdLst>
    <p:sldId id="256" r:id="rId2"/>
    <p:sldId id="257" r:id="rId3"/>
    <p:sldId id="259" r:id="rId4"/>
    <p:sldId id="258" r:id="rId5"/>
    <p:sldId id="260" r:id="rId6"/>
    <p:sldId id="261" r:id="rId7"/>
    <p:sldId id="262" r:id="rId8"/>
    <p:sldId id="265" r:id="rId9"/>
    <p:sldId id="263" r:id="rId10"/>
    <p:sldId id="266" r:id="rId11"/>
    <p:sldId id="267" r:id="rId12"/>
    <p:sldId id="268" r:id="rId13"/>
    <p:sldId id="269" r:id="rId14"/>
    <p:sldId id="270" r:id="rId15"/>
    <p:sldId id="272" r:id="rId16"/>
    <p:sldId id="273" r:id="rId17"/>
    <p:sldId id="274" r:id="rId18"/>
    <p:sldId id="275" r:id="rId19"/>
    <p:sldId id="276"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7" name="Rectangle 6"/>
          <p:cNvSpPr/>
          <p:nvPr/>
        </p:nvSpPr>
        <p:spPr>
          <a:xfrm>
            <a:off x="0" y="0"/>
            <a:ext cx="457200" cy="685800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726ED139-0480-4198-83E2-68CE0B25BC9B}" type="datetimeFigureOut">
              <a:rPr lang="en-US" smtClean="0"/>
              <a:t>4/2/2014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64282655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A97CE23-3B6A-482C-9BEA-F32A9EB44C40}" type="datetimeFigureOut">
              <a:rPr lang="en-US" smtClean="0"/>
              <a:t>4/2/2014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‹Nº›</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38806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639C8FD-9717-4D78-9D01-4CBD0AC8CAE0}" type="datetimeFigureOut">
              <a:rPr lang="en-US" smtClean="0"/>
              <a:t>4/2/2014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‹Nº›</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7698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082BD47-5F5E-4508-9DFC-0021F20B392D}" type="datetimeFigureOut">
              <a:rPr lang="en-US" smtClean="0"/>
              <a:t>4/2/2014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‹Nº›</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50288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1"/>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07BB23E3-326B-4424-9A50-2CBB9CA4B2E5}" type="datetimeFigureOut">
              <a:rPr lang="en-US" smtClean="0"/>
              <a:t>4/2/2014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‹Nº›</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62873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AA09F6F-C437-48B6-80BB-8E50899C06AF}" type="datetimeFigureOut">
              <a:rPr lang="en-US" smtClean="0"/>
              <a:t>4/2/2014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‹Nº›</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39605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s-ES" smtClean="0"/>
              <a:t>Haga clic para modificar el estilo de texto del patrón</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A776D14-B85F-4865-804C-5734F9C85CDD}" type="datetimeFigureOut">
              <a:rPr lang="en-US" smtClean="0"/>
              <a:t>4/2/2014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‹Nº›</a:t>
            </a:fld>
            <a:endParaRPr lang="en-US" dirty="0"/>
          </a:p>
        </p:txBody>
      </p:sp>
      <p:sp>
        <p:nvSpPr>
          <p:cNvPr id="11" name="Rectangle 10"/>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60847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A8956C38-6601-4688-9146-5E61D8B04598}" type="datetimeFigureOut">
              <a:rPr lang="en-US" smtClean="0"/>
              <a:t>4/2/2014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‹Nº›</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5850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46061E-CDAE-49E3-92CB-288B639C3B6F}" type="datetimeFigureOut">
              <a:rPr lang="en-US" smtClean="0"/>
              <a:t>4/2/2014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‹Nº›</a:t>
            </a:fld>
            <a:endParaRPr lang="en-US" dirty="0"/>
          </a:p>
        </p:txBody>
      </p:sp>
      <p:sp>
        <p:nvSpPr>
          <p:cNvPr id="5" name="Rectangle 4"/>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62698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2800" b="1" baseline="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A35E9851-4767-4B63-B36B-F772D06043F2}" type="datetimeFigureOut">
              <a:rPr lang="en-US" smtClean="0"/>
              <a:t>4/2/2014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3931389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chemeClr val="bg1"/>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baseline="0">
                <a:solidFill>
                  <a:schemeClr val="bg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309A586-BE94-448D-BAE3-D5D323B9149F}" type="datetimeFigureOut">
              <a:rPr lang="en-US" smtClean="0"/>
              <a:t>4/2/2014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2696981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94198"/>
            <a:ext cx="9692640" cy="1397124"/>
          </a:xfrm>
          <a:prstGeom prst="rect">
            <a:avLst/>
          </a:prstGeom>
        </p:spPr>
        <p:txBody>
          <a:bodyPr vert="horz" lIns="91440" tIns="27432"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accent1">
                    <a:lumMod val="40000"/>
                    <a:lumOff val="60000"/>
                  </a:schemeClr>
                </a:solidFill>
              </a:defRPr>
            </a:lvl1pPr>
          </a:lstStyle>
          <a:p>
            <a:fld id="{ADDEAF24-54CC-4408-99B3-A70A172EFF44}" type="datetimeFigureOut">
              <a:rPr lang="en-US" smtClean="0"/>
              <a:t>4/2/2014</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accent1">
                    <a:lumMod val="40000"/>
                    <a:lumOff val="6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accent1">
                    <a:lumMod val="60000"/>
                    <a:lumOff val="40000"/>
                  </a:schemeClr>
                </a:solidFill>
                <a:latin typeface="+mj-lt"/>
              </a:defRPr>
            </a:lvl1p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607927310"/>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sldNum="0" hdr="0" ftr="0" dt="0"/>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type="ctrTitle"/>
          </p:nvPr>
        </p:nvSpPr>
        <p:spPr bwMode="auto">
          <a:xfrm>
            <a:off x="1261872" y="1194729"/>
            <a:ext cx="9285925"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4000" b="1" i="0" u="none" strike="noStrike" cap="none" normalizeH="0" baseline="0" dirty="0" smtClean="0">
                <a:ln>
                  <a:noFill/>
                </a:ln>
                <a:solidFill>
                  <a:schemeClr val="tx1"/>
                </a:solidFill>
                <a:effectLst/>
                <a:latin typeface="Palatino Linotype" panose="02040502050505030304" pitchFamily="18" charset="0"/>
                <a:ea typeface="Times New Roman" panose="02020603050405020304" pitchFamily="18" charset="0"/>
                <a:cs typeface="Times New Roman" panose="02020603050405020304" pitchFamily="18" charset="0"/>
              </a:rPr>
              <a:t>RESPONSABILIDAD INTERNACIONAL DEL ESTADO </a:t>
            </a:r>
            <a:br>
              <a:rPr kumimoji="0" lang="es-ES" sz="4000" b="1" i="0" u="none" strike="noStrike" cap="none" normalizeH="0" baseline="0" dirty="0" smtClean="0">
                <a:ln>
                  <a:noFill/>
                </a:ln>
                <a:solidFill>
                  <a:schemeClr val="tx1"/>
                </a:solidFill>
                <a:effectLst/>
                <a:latin typeface="Palatino Linotype" panose="02040502050505030304" pitchFamily="18" charset="0"/>
                <a:ea typeface="Times New Roman" panose="02020603050405020304" pitchFamily="18" charset="0"/>
                <a:cs typeface="Times New Roman" panose="02020603050405020304" pitchFamily="18" charset="0"/>
              </a:rPr>
            </a:br>
            <a:r>
              <a:rPr kumimoji="0" lang="es-ES" sz="4000" b="1" i="0" u="none" strike="noStrike" cap="none" normalizeH="0" baseline="0" dirty="0" smtClean="0">
                <a:ln>
                  <a:noFill/>
                </a:ln>
                <a:solidFill>
                  <a:schemeClr val="tx1"/>
                </a:solidFill>
                <a:effectLst/>
                <a:latin typeface="Palatino Linotype" panose="02040502050505030304" pitchFamily="18" charset="0"/>
                <a:ea typeface="Times New Roman" panose="02020603050405020304" pitchFamily="18" charset="0"/>
                <a:cs typeface="Times New Roman" panose="02020603050405020304" pitchFamily="18" charset="0"/>
              </a:rPr>
              <a:t>POR </a:t>
            </a:r>
            <a:br>
              <a:rPr kumimoji="0" lang="es-ES" sz="4000" b="1" i="0" u="none" strike="noStrike" cap="none" normalizeH="0" baseline="0" dirty="0" smtClean="0">
                <a:ln>
                  <a:noFill/>
                </a:ln>
                <a:solidFill>
                  <a:schemeClr val="tx1"/>
                </a:solidFill>
                <a:effectLst/>
                <a:latin typeface="Palatino Linotype" panose="02040502050505030304" pitchFamily="18" charset="0"/>
                <a:ea typeface="Times New Roman" panose="02020603050405020304" pitchFamily="18" charset="0"/>
                <a:cs typeface="Times New Roman" panose="02020603050405020304" pitchFamily="18" charset="0"/>
              </a:rPr>
            </a:br>
            <a:r>
              <a:rPr kumimoji="0" lang="es-ES" sz="4000" b="1" i="0" u="none" strike="noStrike" cap="none" normalizeH="0" baseline="0" dirty="0" smtClean="0">
                <a:ln>
                  <a:noFill/>
                </a:ln>
                <a:solidFill>
                  <a:schemeClr val="tx1"/>
                </a:solidFill>
                <a:effectLst/>
                <a:latin typeface="Palatino Linotype" panose="02040502050505030304" pitchFamily="18" charset="0"/>
                <a:ea typeface="Times New Roman" panose="02020603050405020304" pitchFamily="18" charset="0"/>
                <a:cs typeface="Times New Roman" panose="02020603050405020304" pitchFamily="18" charset="0"/>
              </a:rPr>
              <a:t>UN HECHO ILÍCITO INTERNACIONAL  </a:t>
            </a:r>
            <a:endParaRPr kumimoji="0" lang="es-ES" sz="5400" b="0" i="0" u="none" strike="noStrike" cap="none" normalizeH="0" baseline="0" dirty="0" smtClean="0">
              <a:ln>
                <a:noFill/>
              </a:ln>
              <a:solidFill>
                <a:schemeClr val="tx1"/>
              </a:solidFill>
              <a:effectLst/>
              <a:latin typeface="Arial" panose="020B0604020202020204" pitchFamily="34" charset="0"/>
            </a:endParaRPr>
          </a:p>
        </p:txBody>
      </p:sp>
      <p:sp>
        <p:nvSpPr>
          <p:cNvPr id="3" name="Subtítulo 2"/>
          <p:cNvSpPr>
            <a:spLocks noGrp="1"/>
          </p:cNvSpPr>
          <p:nvPr>
            <p:ph type="subTitle" idx="1"/>
          </p:nvPr>
        </p:nvSpPr>
        <p:spPr/>
        <p:txBody>
          <a:bodyPr>
            <a:normAutofit/>
          </a:bodyPr>
          <a:lstStyle/>
          <a:p>
            <a:pPr algn="ctr"/>
            <a:r>
              <a:rPr lang="es-CO" sz="3200" dirty="0" smtClean="0"/>
              <a:t>Camilo Ernesto Bernal Sarmiento</a:t>
            </a:r>
            <a:endParaRPr lang="es-CO" sz="3200" dirty="0"/>
          </a:p>
        </p:txBody>
      </p:sp>
    </p:spTree>
    <p:extLst>
      <p:ext uri="{BB962C8B-B14F-4D97-AF65-F5344CB8AC3E}">
        <p14:creationId xmlns:p14="http://schemas.microsoft.com/office/powerpoint/2010/main" val="26683083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1872" y="139652"/>
            <a:ext cx="9692640" cy="671717"/>
          </a:xfrm>
        </p:spPr>
        <p:txBody>
          <a:bodyPr>
            <a:normAutofit/>
          </a:bodyPr>
          <a:lstStyle/>
          <a:p>
            <a:pPr algn="ctr"/>
            <a:r>
              <a:rPr lang="es-ES" sz="3200" dirty="0"/>
              <a:t>Responsabilidad </a:t>
            </a:r>
            <a:r>
              <a:rPr lang="es-ES" sz="3200" dirty="0" smtClean="0"/>
              <a:t>directa: Poder </a:t>
            </a:r>
            <a:r>
              <a:rPr lang="es-ES" sz="3200" dirty="0"/>
              <a:t>Ejecutivo  </a:t>
            </a:r>
            <a:endParaRPr lang="en-US" sz="3200" dirty="0"/>
          </a:p>
        </p:txBody>
      </p:sp>
      <p:sp>
        <p:nvSpPr>
          <p:cNvPr id="3" name="Marcador de contenido 2"/>
          <p:cNvSpPr>
            <a:spLocks noGrp="1"/>
          </p:cNvSpPr>
          <p:nvPr>
            <p:ph idx="1"/>
          </p:nvPr>
        </p:nvSpPr>
        <p:spPr>
          <a:xfrm>
            <a:off x="695459" y="811369"/>
            <a:ext cx="10001475" cy="5460643"/>
          </a:xfrm>
        </p:spPr>
        <p:txBody>
          <a:bodyPr>
            <a:noAutofit/>
          </a:bodyPr>
          <a:lstStyle/>
          <a:p>
            <a:pPr marL="0" indent="0" algn="just">
              <a:buNone/>
            </a:pPr>
            <a:r>
              <a:rPr lang="es-ES" sz="3200" dirty="0" smtClean="0">
                <a:solidFill>
                  <a:schemeClr val="tx1"/>
                </a:solidFill>
              </a:rPr>
              <a:t>Acción </a:t>
            </a:r>
            <a:r>
              <a:rPr lang="es-ES" sz="3200" dirty="0">
                <a:solidFill>
                  <a:schemeClr val="tx1"/>
                </a:solidFill>
              </a:rPr>
              <a:t>u omisión de la Administración, entendida esta como el conjunto de autoridades, órganos, corporaciones públicas y servidores públicos que ejercen funciones administrativas por mandato de la Constitución y la ley, y que, por consiguiente, producen actos y hechos </a:t>
            </a:r>
            <a:r>
              <a:rPr lang="es-ES" sz="3200" dirty="0" smtClean="0">
                <a:solidFill>
                  <a:schemeClr val="tx1"/>
                </a:solidFill>
              </a:rPr>
              <a:t>administrativos.</a:t>
            </a:r>
          </a:p>
          <a:p>
            <a:pPr marL="0" indent="0" algn="just">
              <a:buNone/>
            </a:pPr>
            <a:r>
              <a:rPr lang="es-ES" sz="3200" dirty="0" smtClean="0">
                <a:solidFill>
                  <a:schemeClr val="tx1"/>
                </a:solidFill>
              </a:rPr>
              <a:t>Incluye </a:t>
            </a:r>
            <a:r>
              <a:rPr lang="es-ES" sz="3200" dirty="0">
                <a:solidFill>
                  <a:schemeClr val="tx1"/>
                </a:solidFill>
              </a:rPr>
              <a:t>aquellos casos en los cuales los servidores públicos procedieron dentro de los límites de sus competencias, bajo la instrucción del propio gobierno o amparados en una supuesta calidad oficial difícil de </a:t>
            </a:r>
            <a:r>
              <a:rPr lang="es-ES" sz="3200" dirty="0" smtClean="0">
                <a:solidFill>
                  <a:schemeClr val="tx1"/>
                </a:solidFill>
              </a:rPr>
              <a:t>desconocer.</a:t>
            </a:r>
            <a:endParaRPr lang="en-US" dirty="0">
              <a:solidFill>
                <a:schemeClr val="tx1"/>
              </a:solidFill>
            </a:endParaRPr>
          </a:p>
        </p:txBody>
      </p:sp>
    </p:spTree>
    <p:extLst>
      <p:ext uri="{BB962C8B-B14F-4D97-AF65-F5344CB8AC3E}">
        <p14:creationId xmlns:p14="http://schemas.microsoft.com/office/powerpoint/2010/main" val="10705604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1872" y="139652"/>
            <a:ext cx="9692640" cy="671717"/>
          </a:xfrm>
        </p:spPr>
        <p:txBody>
          <a:bodyPr>
            <a:normAutofit/>
          </a:bodyPr>
          <a:lstStyle/>
          <a:p>
            <a:pPr algn="ctr"/>
            <a:r>
              <a:rPr lang="es-ES" sz="3200" dirty="0"/>
              <a:t>Responsabilidad </a:t>
            </a:r>
            <a:r>
              <a:rPr lang="es-ES" sz="3200" dirty="0" smtClean="0"/>
              <a:t>directa: Poder Judicial  </a:t>
            </a:r>
            <a:endParaRPr lang="en-US" sz="3200" dirty="0"/>
          </a:p>
        </p:txBody>
      </p:sp>
      <p:sp>
        <p:nvSpPr>
          <p:cNvPr id="3" name="Marcador de contenido 2"/>
          <p:cNvSpPr>
            <a:spLocks noGrp="1"/>
          </p:cNvSpPr>
          <p:nvPr>
            <p:ph idx="1"/>
          </p:nvPr>
        </p:nvSpPr>
        <p:spPr>
          <a:xfrm>
            <a:off x="695459" y="811369"/>
            <a:ext cx="10001475" cy="5769735"/>
          </a:xfrm>
        </p:spPr>
        <p:txBody>
          <a:bodyPr>
            <a:noAutofit/>
          </a:bodyPr>
          <a:lstStyle/>
          <a:p>
            <a:pPr marL="514350" indent="-514350" algn="just">
              <a:buFont typeface="+mj-lt"/>
              <a:buAutoNum type="arabicPeriod"/>
            </a:pPr>
            <a:r>
              <a:rPr lang="es-ES" sz="2800" dirty="0" smtClean="0">
                <a:solidFill>
                  <a:schemeClr val="tx1"/>
                </a:solidFill>
              </a:rPr>
              <a:t>Por </a:t>
            </a:r>
            <a:r>
              <a:rPr lang="es-ES" sz="2800" dirty="0">
                <a:solidFill>
                  <a:schemeClr val="tx1"/>
                </a:solidFill>
              </a:rPr>
              <a:t>una decisión judicial no recurrible contraria a las obligaciones internacionales del Estado, </a:t>
            </a:r>
          </a:p>
          <a:p>
            <a:pPr marL="514350" indent="-514350" algn="just">
              <a:buFont typeface="+mj-lt"/>
              <a:buAutoNum type="arabicPeriod"/>
            </a:pPr>
            <a:r>
              <a:rPr lang="es-ES" sz="2800" dirty="0">
                <a:solidFill>
                  <a:schemeClr val="tx1"/>
                </a:solidFill>
              </a:rPr>
              <a:t>P</a:t>
            </a:r>
            <a:r>
              <a:rPr lang="es-ES" sz="2800" dirty="0" smtClean="0">
                <a:solidFill>
                  <a:schemeClr val="tx1"/>
                </a:solidFill>
              </a:rPr>
              <a:t>or </a:t>
            </a:r>
            <a:r>
              <a:rPr lang="es-ES" sz="2800" dirty="0">
                <a:solidFill>
                  <a:schemeClr val="tx1"/>
                </a:solidFill>
              </a:rPr>
              <a:t>la oposición, por parte de las autoridades judiciales, a que el afectado promueva en justicia las acciones para su defensa o bien por los obstáculos o retardos procesales injustificados que impliquen denegación de justicia (plazo razonable) y, </a:t>
            </a:r>
          </a:p>
          <a:p>
            <a:pPr marL="514350" indent="-514350" algn="just">
              <a:buFont typeface="+mj-lt"/>
              <a:buAutoNum type="arabicPeriod"/>
            </a:pPr>
            <a:r>
              <a:rPr lang="es-ES" sz="2800" dirty="0">
                <a:solidFill>
                  <a:schemeClr val="tx1"/>
                </a:solidFill>
              </a:rPr>
              <a:t>P</a:t>
            </a:r>
            <a:r>
              <a:rPr lang="es-ES" sz="2800" dirty="0" smtClean="0">
                <a:solidFill>
                  <a:schemeClr val="tx1"/>
                </a:solidFill>
              </a:rPr>
              <a:t>or </a:t>
            </a:r>
            <a:r>
              <a:rPr lang="es-ES" sz="2800" dirty="0">
                <a:solidFill>
                  <a:schemeClr val="tx1"/>
                </a:solidFill>
              </a:rPr>
              <a:t>toda violación a los derechos humanos que vulnere manifiestamente el ámbito interno, aunque no viole expresamente el internacional, por ejemplo, en caso de error </a:t>
            </a:r>
            <a:r>
              <a:rPr lang="es-ES" sz="2800" dirty="0" smtClean="0">
                <a:solidFill>
                  <a:schemeClr val="tx1"/>
                </a:solidFill>
              </a:rPr>
              <a:t>judicial</a:t>
            </a:r>
          </a:p>
          <a:p>
            <a:pPr marL="0" indent="0" algn="just">
              <a:buNone/>
            </a:pPr>
            <a:r>
              <a:rPr lang="es-ES" b="1" dirty="0" smtClean="0">
                <a:solidFill>
                  <a:schemeClr val="tx1"/>
                </a:solidFill>
              </a:rPr>
              <a:t>Violaciones </a:t>
            </a:r>
            <a:r>
              <a:rPr lang="es-ES" b="1" dirty="0">
                <a:solidFill>
                  <a:schemeClr val="tx1"/>
                </a:solidFill>
              </a:rPr>
              <a:t>a las garantías judiciales y a la protección judicial consagradas en la CADH (Arts. 8 y 25) y en el PIDCP (14 y 26). </a:t>
            </a:r>
          </a:p>
        </p:txBody>
      </p:sp>
    </p:spTree>
    <p:extLst>
      <p:ext uri="{BB962C8B-B14F-4D97-AF65-F5344CB8AC3E}">
        <p14:creationId xmlns:p14="http://schemas.microsoft.com/office/powerpoint/2010/main" val="28874779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1872" y="139652"/>
            <a:ext cx="9692640" cy="671717"/>
          </a:xfrm>
        </p:spPr>
        <p:txBody>
          <a:bodyPr>
            <a:normAutofit/>
          </a:bodyPr>
          <a:lstStyle/>
          <a:p>
            <a:pPr algn="ctr"/>
            <a:r>
              <a:rPr lang="es-ES" sz="3200" dirty="0"/>
              <a:t>Responsabilidad </a:t>
            </a:r>
            <a:r>
              <a:rPr lang="es-ES" sz="3200" dirty="0" smtClean="0"/>
              <a:t>directa: </a:t>
            </a:r>
            <a:r>
              <a:rPr lang="es-ES" sz="3200" dirty="0"/>
              <a:t>Poder Legislativo </a:t>
            </a:r>
            <a:endParaRPr lang="en-US" sz="3200" dirty="0"/>
          </a:p>
        </p:txBody>
      </p:sp>
      <p:sp>
        <p:nvSpPr>
          <p:cNvPr id="3" name="Marcador de contenido 2"/>
          <p:cNvSpPr>
            <a:spLocks noGrp="1"/>
          </p:cNvSpPr>
          <p:nvPr>
            <p:ph idx="1"/>
          </p:nvPr>
        </p:nvSpPr>
        <p:spPr>
          <a:xfrm>
            <a:off x="695459" y="811369"/>
            <a:ext cx="10001475" cy="5769735"/>
          </a:xfrm>
        </p:spPr>
        <p:txBody>
          <a:bodyPr>
            <a:noAutofit/>
          </a:bodyPr>
          <a:lstStyle/>
          <a:p>
            <a:pPr marL="742950" indent="-742950" algn="just">
              <a:buFont typeface="+mj-lt"/>
              <a:buAutoNum type="arabicPeriod"/>
            </a:pPr>
            <a:r>
              <a:rPr lang="es-ES" sz="3600" dirty="0" smtClean="0">
                <a:solidFill>
                  <a:schemeClr val="tx1"/>
                </a:solidFill>
              </a:rPr>
              <a:t>No </a:t>
            </a:r>
            <a:r>
              <a:rPr lang="es-ES" sz="3600" dirty="0">
                <a:solidFill>
                  <a:schemeClr val="tx1"/>
                </a:solidFill>
              </a:rPr>
              <a:t>adoptar las medidas legislativas necesarias para hacer efectivos los derechos consagrados en los tratados internacionales, </a:t>
            </a:r>
          </a:p>
          <a:p>
            <a:pPr marL="742950" indent="-742950" algn="just">
              <a:buFont typeface="+mj-lt"/>
              <a:buAutoNum type="arabicPeriod"/>
            </a:pPr>
            <a:r>
              <a:rPr lang="es-ES" sz="3600" dirty="0">
                <a:solidFill>
                  <a:schemeClr val="tx1"/>
                </a:solidFill>
              </a:rPr>
              <a:t>A</a:t>
            </a:r>
            <a:r>
              <a:rPr lang="es-ES" sz="3600" dirty="0" smtClean="0">
                <a:solidFill>
                  <a:schemeClr val="tx1"/>
                </a:solidFill>
              </a:rPr>
              <a:t>doptar </a:t>
            </a:r>
            <a:r>
              <a:rPr lang="es-ES" sz="3600" dirty="0">
                <a:solidFill>
                  <a:schemeClr val="tx1"/>
                </a:solidFill>
              </a:rPr>
              <a:t>disposiciones legislativas incompatibles con las obligaciones internacionales contraídas y, </a:t>
            </a:r>
            <a:endParaRPr lang="es-ES" sz="3600" dirty="0" smtClean="0">
              <a:solidFill>
                <a:schemeClr val="tx1"/>
              </a:solidFill>
            </a:endParaRPr>
          </a:p>
          <a:p>
            <a:pPr marL="742950" indent="-742950" algn="just">
              <a:buFont typeface="+mj-lt"/>
              <a:buAutoNum type="arabicPeriod"/>
            </a:pPr>
            <a:r>
              <a:rPr lang="es-ES" sz="3600" dirty="0">
                <a:solidFill>
                  <a:schemeClr val="tx1"/>
                </a:solidFill>
              </a:rPr>
              <a:t>N</a:t>
            </a:r>
            <a:r>
              <a:rPr lang="es-ES" sz="3600" dirty="0" smtClean="0">
                <a:solidFill>
                  <a:schemeClr val="tx1"/>
                </a:solidFill>
              </a:rPr>
              <a:t>o </a:t>
            </a:r>
            <a:r>
              <a:rPr lang="es-ES" sz="3600" dirty="0">
                <a:solidFill>
                  <a:schemeClr val="tx1"/>
                </a:solidFill>
              </a:rPr>
              <a:t>derogar las disposiciones legislativas incompatibles con las obligaciones internacionales contraídas</a:t>
            </a:r>
          </a:p>
        </p:txBody>
      </p:sp>
    </p:spTree>
    <p:extLst>
      <p:ext uri="{BB962C8B-B14F-4D97-AF65-F5344CB8AC3E}">
        <p14:creationId xmlns:p14="http://schemas.microsoft.com/office/powerpoint/2010/main" val="38548382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CO" sz="3600" dirty="0" smtClean="0">
                <a:solidFill>
                  <a:schemeClr val="accent1">
                    <a:lumMod val="60000"/>
                    <a:lumOff val="40000"/>
                  </a:schemeClr>
                </a:solidFill>
              </a:rPr>
              <a:t>Responsabilidad indirecta</a:t>
            </a:r>
            <a:endParaRPr lang="es-CO" sz="3600" dirty="0">
              <a:solidFill>
                <a:schemeClr val="accent1">
                  <a:lumMod val="60000"/>
                  <a:lumOff val="40000"/>
                </a:schemeClr>
              </a:solidFill>
            </a:endParaRPr>
          </a:p>
        </p:txBody>
      </p:sp>
      <p:pic>
        <p:nvPicPr>
          <p:cNvPr id="6" name="Marcador de posición de imagen 5"/>
          <p:cNvPicPr>
            <a:picLocks noGrp="1" noChangeAspect="1"/>
          </p:cNvPicPr>
          <p:nvPr>
            <p:ph type="pic" idx="1"/>
          </p:nvPr>
        </p:nvPicPr>
        <p:blipFill>
          <a:blip r:embed="rId2"/>
          <a:srcRect t="12628" b="12628"/>
          <a:stretch>
            <a:fillRect/>
          </a:stretch>
        </p:blipFill>
        <p:spPr>
          <a:prstGeom prst="rect">
            <a:avLst/>
          </a:prstGeom>
        </p:spPr>
      </p:pic>
    </p:spTree>
    <p:extLst>
      <p:ext uri="{BB962C8B-B14F-4D97-AF65-F5344CB8AC3E}">
        <p14:creationId xmlns:p14="http://schemas.microsoft.com/office/powerpoint/2010/main" val="22862128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1872" y="139652"/>
            <a:ext cx="9692640" cy="671717"/>
          </a:xfrm>
        </p:spPr>
        <p:txBody>
          <a:bodyPr>
            <a:normAutofit/>
          </a:bodyPr>
          <a:lstStyle/>
          <a:p>
            <a:pPr algn="ctr"/>
            <a:r>
              <a:rPr lang="es-ES" sz="3200" dirty="0"/>
              <a:t>Responsabilidad </a:t>
            </a:r>
            <a:r>
              <a:rPr lang="es-ES" sz="3200" dirty="0" smtClean="0"/>
              <a:t>indirecta </a:t>
            </a:r>
            <a:endParaRPr lang="en-US" sz="3200" dirty="0"/>
          </a:p>
        </p:txBody>
      </p:sp>
      <p:sp>
        <p:nvSpPr>
          <p:cNvPr id="3" name="Marcador de contenido 2"/>
          <p:cNvSpPr>
            <a:spLocks noGrp="1"/>
          </p:cNvSpPr>
          <p:nvPr>
            <p:ph idx="1"/>
          </p:nvPr>
        </p:nvSpPr>
        <p:spPr>
          <a:xfrm>
            <a:off x="811369" y="1114023"/>
            <a:ext cx="10001475" cy="5769735"/>
          </a:xfrm>
        </p:spPr>
        <p:txBody>
          <a:bodyPr>
            <a:noAutofit/>
          </a:bodyPr>
          <a:lstStyle/>
          <a:p>
            <a:pPr marL="0" indent="0" algn="just">
              <a:buNone/>
            </a:pPr>
            <a:r>
              <a:rPr lang="es-ES" sz="4000" dirty="0">
                <a:solidFill>
                  <a:schemeClr val="tx1"/>
                </a:solidFill>
              </a:rPr>
              <a:t>S</a:t>
            </a:r>
            <a:r>
              <a:rPr lang="es-ES" sz="4000" dirty="0" smtClean="0">
                <a:solidFill>
                  <a:schemeClr val="tx1"/>
                </a:solidFill>
              </a:rPr>
              <a:t>e </a:t>
            </a:r>
            <a:r>
              <a:rPr lang="es-ES" sz="4000" dirty="0">
                <a:solidFill>
                  <a:schemeClr val="tx1"/>
                </a:solidFill>
              </a:rPr>
              <a:t>declara cuando la violación no resulta imputable directamente a un Estado, pero puede acarrear su responsabilidad internacional, no por el hecho en sí mismo sino </a:t>
            </a:r>
            <a:r>
              <a:rPr lang="es-ES" sz="4000" b="1" dirty="0">
                <a:solidFill>
                  <a:schemeClr val="tx1"/>
                </a:solidFill>
              </a:rPr>
              <a:t>por falta de la debida diligencia en prevenir la violación </a:t>
            </a:r>
            <a:r>
              <a:rPr lang="es-ES" sz="4000" dirty="0">
                <a:solidFill>
                  <a:schemeClr val="tx1"/>
                </a:solidFill>
              </a:rPr>
              <a:t>o para tratarla en los términos requeridos por los tratados </a:t>
            </a:r>
            <a:r>
              <a:rPr lang="es-ES" sz="4000" dirty="0" smtClean="0">
                <a:solidFill>
                  <a:schemeClr val="tx1"/>
                </a:solidFill>
              </a:rPr>
              <a:t>internacionales.</a:t>
            </a:r>
            <a:endParaRPr lang="es-ES" sz="4000" dirty="0">
              <a:solidFill>
                <a:schemeClr val="tx1"/>
              </a:solidFill>
            </a:endParaRPr>
          </a:p>
        </p:txBody>
      </p:sp>
    </p:spTree>
    <p:extLst>
      <p:ext uri="{BB962C8B-B14F-4D97-AF65-F5344CB8AC3E}">
        <p14:creationId xmlns:p14="http://schemas.microsoft.com/office/powerpoint/2010/main" val="18886493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1872" y="139652"/>
            <a:ext cx="9692640" cy="671717"/>
          </a:xfrm>
        </p:spPr>
        <p:txBody>
          <a:bodyPr>
            <a:normAutofit/>
          </a:bodyPr>
          <a:lstStyle/>
          <a:p>
            <a:pPr algn="ctr"/>
            <a:r>
              <a:rPr lang="es-ES" sz="3200" dirty="0" smtClean="0"/>
              <a:t>Corte IDH</a:t>
            </a:r>
            <a:endParaRPr lang="en-US" sz="3200" dirty="0"/>
          </a:p>
        </p:txBody>
      </p:sp>
      <p:sp>
        <p:nvSpPr>
          <p:cNvPr id="3" name="Marcador de contenido 2"/>
          <p:cNvSpPr>
            <a:spLocks noGrp="1"/>
          </p:cNvSpPr>
          <p:nvPr>
            <p:ph idx="1"/>
          </p:nvPr>
        </p:nvSpPr>
        <p:spPr>
          <a:xfrm>
            <a:off x="824248" y="920840"/>
            <a:ext cx="10001475" cy="5769735"/>
          </a:xfrm>
        </p:spPr>
        <p:txBody>
          <a:bodyPr>
            <a:noAutofit/>
          </a:bodyPr>
          <a:lstStyle/>
          <a:p>
            <a:pPr marL="0" indent="0" algn="just">
              <a:buNone/>
            </a:pPr>
            <a:r>
              <a:rPr lang="es-ES" sz="2800" dirty="0">
                <a:solidFill>
                  <a:schemeClr val="tx1"/>
                </a:solidFill>
              </a:rPr>
              <a:t>“Dicha responsabilidad internacional puede generarse también por actos de particulares en principio no atribuibles al Estado. Los Estados Partes en la Convención tienen obligaciones erga omnes de respetar y hacer respetar las normas de protección y de asegurar la efectividad de los derechos allí consagrados en toda circunstancia y respecto de toda </a:t>
            </a:r>
            <a:r>
              <a:rPr lang="es-ES" sz="2800" dirty="0" smtClean="0">
                <a:solidFill>
                  <a:schemeClr val="tx1"/>
                </a:solidFill>
              </a:rPr>
              <a:t>persona. </a:t>
            </a:r>
            <a:r>
              <a:rPr lang="es-ES" sz="2800" dirty="0">
                <a:solidFill>
                  <a:schemeClr val="tx1"/>
                </a:solidFill>
              </a:rPr>
              <a:t>Esas obligaciones del Estado proyectan sus efectos más allá de la relación entre sus agentes y las personas sometidas a su jurisdicción, pues se manifiestan también en la obligación positiva del Estado de adoptar las medidas necesarias para asegurar la efectiva protección de los derechos humanos en las relaciones </a:t>
            </a:r>
            <a:r>
              <a:rPr lang="es-ES" sz="2800" dirty="0" smtClean="0">
                <a:solidFill>
                  <a:schemeClr val="tx1"/>
                </a:solidFill>
              </a:rPr>
              <a:t>inter-individuales  </a:t>
            </a:r>
            <a:r>
              <a:rPr lang="es-ES" sz="2800" b="1" dirty="0" smtClean="0">
                <a:solidFill>
                  <a:schemeClr val="tx1"/>
                </a:solidFill>
              </a:rPr>
              <a:t>…</a:t>
            </a:r>
            <a:endParaRPr lang="es-ES" sz="2800" b="1" dirty="0">
              <a:solidFill>
                <a:schemeClr val="tx1"/>
              </a:solidFill>
            </a:endParaRPr>
          </a:p>
        </p:txBody>
      </p:sp>
    </p:spTree>
    <p:extLst>
      <p:ext uri="{BB962C8B-B14F-4D97-AF65-F5344CB8AC3E}">
        <p14:creationId xmlns:p14="http://schemas.microsoft.com/office/powerpoint/2010/main" val="28098376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1872" y="139652"/>
            <a:ext cx="9692640" cy="671717"/>
          </a:xfrm>
        </p:spPr>
        <p:txBody>
          <a:bodyPr>
            <a:normAutofit/>
          </a:bodyPr>
          <a:lstStyle/>
          <a:p>
            <a:pPr algn="ctr"/>
            <a:r>
              <a:rPr lang="es-ES" sz="3200" dirty="0" smtClean="0"/>
              <a:t>Corte IDH</a:t>
            </a:r>
            <a:endParaRPr lang="en-US" sz="3200" dirty="0"/>
          </a:p>
        </p:txBody>
      </p:sp>
      <p:sp>
        <p:nvSpPr>
          <p:cNvPr id="3" name="Marcador de contenido 2"/>
          <p:cNvSpPr>
            <a:spLocks noGrp="1"/>
          </p:cNvSpPr>
          <p:nvPr>
            <p:ph idx="1"/>
          </p:nvPr>
        </p:nvSpPr>
        <p:spPr>
          <a:xfrm>
            <a:off x="824248" y="920840"/>
            <a:ext cx="10001475" cy="5769735"/>
          </a:xfrm>
        </p:spPr>
        <p:txBody>
          <a:bodyPr>
            <a:noAutofit/>
          </a:bodyPr>
          <a:lstStyle/>
          <a:p>
            <a:pPr marL="0" indent="0" algn="just">
              <a:buNone/>
            </a:pPr>
            <a:r>
              <a:rPr lang="es-ES" sz="4000" dirty="0" smtClean="0">
                <a:solidFill>
                  <a:schemeClr val="tx1"/>
                </a:solidFill>
              </a:rPr>
              <a:t>“…La </a:t>
            </a:r>
            <a:r>
              <a:rPr lang="es-ES" sz="4000" dirty="0">
                <a:solidFill>
                  <a:schemeClr val="tx1"/>
                </a:solidFill>
              </a:rPr>
              <a:t>atribución de responsabilidad al Estado por actos de particulares puede darse en casos en que el Estado incumple, por acción u omisión de sus agentes cuando se encuentren en posición de garantes, esas obligaciones erga omnes contenidas en los artículos 1.1 y 2 de la Convención.” </a:t>
            </a:r>
            <a:r>
              <a:rPr lang="es-ES" sz="2400" dirty="0">
                <a:solidFill>
                  <a:schemeClr val="tx1"/>
                </a:solidFill>
              </a:rPr>
              <a:t>(</a:t>
            </a:r>
            <a:r>
              <a:rPr lang="es-ES" sz="2400" dirty="0" smtClean="0">
                <a:solidFill>
                  <a:schemeClr val="tx1"/>
                </a:solidFill>
              </a:rPr>
              <a:t>Corte IDH, Caso  </a:t>
            </a:r>
            <a:r>
              <a:rPr lang="es-ES" sz="2400" dirty="0">
                <a:solidFill>
                  <a:schemeClr val="tx1"/>
                </a:solidFill>
              </a:rPr>
              <a:t>de  la  “Masacre de </a:t>
            </a:r>
            <a:r>
              <a:rPr lang="es-ES" sz="2400" dirty="0" err="1" smtClean="0">
                <a:solidFill>
                  <a:schemeClr val="tx1"/>
                </a:solidFill>
              </a:rPr>
              <a:t>Mapiripán</a:t>
            </a:r>
            <a:r>
              <a:rPr lang="es-ES" sz="2400" dirty="0" smtClean="0">
                <a:solidFill>
                  <a:schemeClr val="tx1"/>
                </a:solidFill>
              </a:rPr>
              <a:t>”, párrafo 111).</a:t>
            </a:r>
            <a:endParaRPr lang="es-ES" sz="2400" dirty="0">
              <a:solidFill>
                <a:schemeClr val="tx1"/>
              </a:solidFill>
            </a:endParaRPr>
          </a:p>
        </p:txBody>
      </p:sp>
    </p:spTree>
    <p:extLst>
      <p:ext uri="{BB962C8B-B14F-4D97-AF65-F5344CB8AC3E}">
        <p14:creationId xmlns:p14="http://schemas.microsoft.com/office/powerpoint/2010/main" val="17752385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1872" y="139652"/>
            <a:ext cx="9692640" cy="671717"/>
          </a:xfrm>
        </p:spPr>
        <p:txBody>
          <a:bodyPr>
            <a:normAutofit/>
          </a:bodyPr>
          <a:lstStyle/>
          <a:p>
            <a:pPr algn="ctr"/>
            <a:r>
              <a:rPr lang="es-ES" sz="3200" dirty="0" smtClean="0"/>
              <a:t>Corte IDH</a:t>
            </a:r>
            <a:endParaRPr lang="en-US" sz="3200" dirty="0"/>
          </a:p>
        </p:txBody>
      </p:sp>
      <p:sp>
        <p:nvSpPr>
          <p:cNvPr id="3" name="Marcador de contenido 2"/>
          <p:cNvSpPr>
            <a:spLocks noGrp="1"/>
          </p:cNvSpPr>
          <p:nvPr>
            <p:ph idx="1"/>
          </p:nvPr>
        </p:nvSpPr>
        <p:spPr>
          <a:xfrm>
            <a:off x="824248" y="920840"/>
            <a:ext cx="10001475" cy="5769735"/>
          </a:xfrm>
        </p:spPr>
        <p:txBody>
          <a:bodyPr>
            <a:noAutofit/>
          </a:bodyPr>
          <a:lstStyle/>
          <a:p>
            <a:pPr marL="0" indent="0" algn="just">
              <a:buNone/>
            </a:pPr>
            <a:r>
              <a:rPr lang="es-ES" sz="2800" dirty="0" smtClean="0">
                <a:solidFill>
                  <a:schemeClr val="tx1"/>
                </a:solidFill>
              </a:rPr>
              <a:t>La </a:t>
            </a:r>
            <a:r>
              <a:rPr lang="es-ES" sz="2800" dirty="0">
                <a:solidFill>
                  <a:schemeClr val="tx1"/>
                </a:solidFill>
              </a:rPr>
              <a:t>responsabilidad internacional del Estado se puede generar por un conjunto de acciones y omisiones de agentes estatales y de particulares realizadas en forma coordinada, paralela o concatenada, con el propósito realizar una violación de los derechos humanos. </a:t>
            </a:r>
          </a:p>
          <a:p>
            <a:pPr marL="0" indent="0" algn="just">
              <a:buNone/>
            </a:pPr>
            <a:r>
              <a:rPr lang="es-ES" sz="2800" dirty="0" smtClean="0">
                <a:solidFill>
                  <a:schemeClr val="tx1"/>
                </a:solidFill>
              </a:rPr>
              <a:t>Estos </a:t>
            </a:r>
            <a:r>
              <a:rPr lang="es-ES" sz="2800" dirty="0">
                <a:solidFill>
                  <a:schemeClr val="tx1"/>
                </a:solidFill>
              </a:rPr>
              <a:t>casos no se pueden caracterizar como meros hechos entre particulares, por estar vinculados con conductas activas y </a:t>
            </a:r>
            <a:r>
              <a:rPr lang="es-ES" sz="2800" dirty="0" err="1">
                <a:solidFill>
                  <a:schemeClr val="tx1"/>
                </a:solidFill>
              </a:rPr>
              <a:t>omisivas</a:t>
            </a:r>
            <a:r>
              <a:rPr lang="es-ES" sz="2800" dirty="0">
                <a:solidFill>
                  <a:schemeClr val="tx1"/>
                </a:solidFill>
              </a:rPr>
              <a:t> de funcionarios estatales; en consecuencia, la atribución de responsabilidad al Estado por dichos actos radica en el incumplimiento de sus obligaciones convencionales erga omnes de asegurar la efectividad de los derechos humanos en dichas relaciones </a:t>
            </a:r>
            <a:r>
              <a:rPr lang="es-ES" sz="2800" dirty="0" smtClean="0">
                <a:solidFill>
                  <a:schemeClr val="tx1"/>
                </a:solidFill>
              </a:rPr>
              <a:t>inter-individuales.</a:t>
            </a:r>
            <a:endParaRPr lang="es-ES" sz="2800" dirty="0">
              <a:solidFill>
                <a:schemeClr val="tx1"/>
              </a:solidFill>
            </a:endParaRPr>
          </a:p>
        </p:txBody>
      </p:sp>
    </p:spTree>
    <p:extLst>
      <p:ext uri="{BB962C8B-B14F-4D97-AF65-F5344CB8AC3E}">
        <p14:creationId xmlns:p14="http://schemas.microsoft.com/office/powerpoint/2010/main" val="41803266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1872" y="139652"/>
            <a:ext cx="9692640" cy="671717"/>
          </a:xfrm>
        </p:spPr>
        <p:txBody>
          <a:bodyPr>
            <a:normAutofit/>
          </a:bodyPr>
          <a:lstStyle/>
          <a:p>
            <a:pPr algn="ctr"/>
            <a:r>
              <a:rPr lang="es-ES" sz="3200" dirty="0" smtClean="0"/>
              <a:t>Corte IDH</a:t>
            </a:r>
            <a:endParaRPr lang="en-US" sz="3200" dirty="0"/>
          </a:p>
        </p:txBody>
      </p:sp>
      <p:sp>
        <p:nvSpPr>
          <p:cNvPr id="3" name="Marcador de contenido 2"/>
          <p:cNvSpPr>
            <a:spLocks noGrp="1"/>
          </p:cNvSpPr>
          <p:nvPr>
            <p:ph idx="1"/>
          </p:nvPr>
        </p:nvSpPr>
        <p:spPr>
          <a:xfrm>
            <a:off x="824248" y="920840"/>
            <a:ext cx="10001475" cy="5769735"/>
          </a:xfrm>
        </p:spPr>
        <p:txBody>
          <a:bodyPr>
            <a:noAutofit/>
          </a:bodyPr>
          <a:lstStyle/>
          <a:p>
            <a:pPr marL="0" indent="0" algn="just">
              <a:buNone/>
            </a:pPr>
            <a:r>
              <a:rPr lang="es-ES" sz="3100" dirty="0">
                <a:solidFill>
                  <a:schemeClr val="tx1"/>
                </a:solidFill>
              </a:rPr>
              <a:t>“(…) Para establecer que se ha producido una violación de los derechos consagrados en la Convención no se requiere determinar, como ocurre en el derecho penal interno, la culpabilidad de sus autores o su intencionalidad, y tampoco es preciso identificar individualmente a los agentes a los cuales se atribuyen los hechos </a:t>
            </a:r>
            <a:r>
              <a:rPr lang="es-ES" sz="3100" dirty="0" smtClean="0">
                <a:solidFill>
                  <a:schemeClr val="tx1"/>
                </a:solidFill>
              </a:rPr>
              <a:t>violatorios.  </a:t>
            </a:r>
            <a:r>
              <a:rPr lang="es-ES" sz="3100" dirty="0">
                <a:solidFill>
                  <a:schemeClr val="tx1"/>
                </a:solidFill>
              </a:rPr>
              <a:t>Es suficiente la demostración de que ha habido apoyo o tolerancia del poder público en la infracción de los derechos reconocidos en la </a:t>
            </a:r>
            <a:r>
              <a:rPr lang="es-ES" sz="3100" dirty="0" smtClean="0">
                <a:solidFill>
                  <a:schemeClr val="tx1"/>
                </a:solidFill>
              </a:rPr>
              <a:t>Convención, </a:t>
            </a:r>
            <a:r>
              <a:rPr lang="es-ES" sz="3100" dirty="0">
                <a:solidFill>
                  <a:schemeClr val="tx1"/>
                </a:solidFill>
              </a:rPr>
              <a:t>u omisiones que hayan permitido la perpetración de esas violaciones” </a:t>
            </a:r>
            <a:r>
              <a:rPr lang="es-ES" sz="2400" dirty="0">
                <a:solidFill>
                  <a:schemeClr val="tx1"/>
                </a:solidFill>
              </a:rPr>
              <a:t>(Corte IDH, Caso  de  la  “Masacre de </a:t>
            </a:r>
            <a:r>
              <a:rPr lang="es-ES" sz="2400" dirty="0" err="1">
                <a:solidFill>
                  <a:schemeClr val="tx1"/>
                </a:solidFill>
              </a:rPr>
              <a:t>Mapiripán</a:t>
            </a:r>
            <a:r>
              <a:rPr lang="es-ES" sz="2400" dirty="0">
                <a:solidFill>
                  <a:schemeClr val="tx1"/>
                </a:solidFill>
              </a:rPr>
              <a:t>”, párrafo 111).</a:t>
            </a:r>
          </a:p>
          <a:p>
            <a:pPr marL="0" indent="0" algn="just">
              <a:buNone/>
            </a:pPr>
            <a:endParaRPr lang="es-ES" sz="3000" dirty="0">
              <a:solidFill>
                <a:schemeClr val="tx1"/>
              </a:solidFill>
            </a:endParaRPr>
          </a:p>
        </p:txBody>
      </p:sp>
    </p:spTree>
    <p:extLst>
      <p:ext uri="{BB962C8B-B14F-4D97-AF65-F5344CB8AC3E}">
        <p14:creationId xmlns:p14="http://schemas.microsoft.com/office/powerpoint/2010/main" val="19977220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74751" y="249123"/>
            <a:ext cx="9692640" cy="671717"/>
          </a:xfrm>
        </p:spPr>
        <p:txBody>
          <a:bodyPr>
            <a:normAutofit fontScale="90000"/>
          </a:bodyPr>
          <a:lstStyle/>
          <a:p>
            <a:pPr algn="ctr"/>
            <a:r>
              <a:rPr lang="es-ES" sz="3200" dirty="0"/>
              <a:t>La Alta Comisionada de las Naciones Unidas para los Derechos Humanos </a:t>
            </a:r>
            <a:endParaRPr lang="en-US" sz="3200" dirty="0"/>
          </a:p>
        </p:txBody>
      </p:sp>
      <p:sp>
        <p:nvSpPr>
          <p:cNvPr id="3" name="Marcador de contenido 2"/>
          <p:cNvSpPr>
            <a:spLocks noGrp="1"/>
          </p:cNvSpPr>
          <p:nvPr>
            <p:ph idx="1"/>
          </p:nvPr>
        </p:nvSpPr>
        <p:spPr>
          <a:xfrm>
            <a:off x="824248" y="1184856"/>
            <a:ext cx="10001475" cy="5505719"/>
          </a:xfrm>
        </p:spPr>
        <p:txBody>
          <a:bodyPr>
            <a:noAutofit/>
          </a:bodyPr>
          <a:lstStyle/>
          <a:p>
            <a:pPr marL="514350" lvl="0" indent="-514350" algn="just">
              <a:buFont typeface="+mj-lt"/>
              <a:buAutoNum type="arabicPeriod"/>
            </a:pPr>
            <a:r>
              <a:rPr lang="es-MX" sz="3600" dirty="0">
                <a:solidFill>
                  <a:schemeClr val="tx1"/>
                </a:solidFill>
              </a:rPr>
              <a:t>Las conductas que son producto de la instigación de servidores públicos;</a:t>
            </a:r>
            <a:endParaRPr lang="en-US" sz="3600" dirty="0">
              <a:solidFill>
                <a:schemeClr val="tx1"/>
              </a:solidFill>
            </a:endParaRPr>
          </a:p>
          <a:p>
            <a:pPr marL="514350" lvl="0" indent="-514350" algn="just">
              <a:buFont typeface="+mj-lt"/>
              <a:buAutoNum type="arabicPeriod"/>
            </a:pPr>
            <a:r>
              <a:rPr lang="es-MX" sz="3600" dirty="0">
                <a:solidFill>
                  <a:schemeClr val="tx1"/>
                </a:solidFill>
              </a:rPr>
              <a:t>Las que se realizan con el consentimiento expreso o tácito de dichos servidores;</a:t>
            </a:r>
            <a:endParaRPr lang="en-US" sz="3600" dirty="0">
              <a:solidFill>
                <a:schemeClr val="tx1"/>
              </a:solidFill>
            </a:endParaRPr>
          </a:p>
          <a:p>
            <a:pPr marL="514350" lvl="0" indent="-514350" algn="just">
              <a:buFont typeface="+mj-lt"/>
              <a:buAutoNum type="arabicPeriod"/>
            </a:pPr>
            <a:r>
              <a:rPr lang="es-MX" sz="3600" dirty="0">
                <a:solidFill>
                  <a:schemeClr val="tx1"/>
                </a:solidFill>
              </a:rPr>
              <a:t>Las que se producen gracias a la tolerancia manifiesta de agentes estatales;</a:t>
            </a:r>
            <a:endParaRPr lang="en-US" sz="3600" dirty="0">
              <a:solidFill>
                <a:schemeClr val="tx1"/>
              </a:solidFill>
            </a:endParaRPr>
          </a:p>
          <a:p>
            <a:pPr marL="514350" lvl="0" indent="-514350" algn="just">
              <a:buFont typeface="+mj-lt"/>
              <a:buAutoNum type="arabicPeriod"/>
            </a:pPr>
            <a:r>
              <a:rPr lang="es-MX" sz="3600" dirty="0">
                <a:solidFill>
                  <a:schemeClr val="tx1"/>
                </a:solidFill>
              </a:rPr>
              <a:t>Las que resultan del incumplimiento del deber de garantía que tiene el Estado</a:t>
            </a:r>
            <a:r>
              <a:rPr lang="es-ES" sz="3600" dirty="0">
                <a:solidFill>
                  <a:schemeClr val="tx1"/>
                </a:solidFill>
              </a:rPr>
              <a:t>.</a:t>
            </a:r>
            <a:endParaRPr lang="en-US" sz="3600" dirty="0">
              <a:solidFill>
                <a:schemeClr val="tx1"/>
              </a:solidFill>
            </a:endParaRPr>
          </a:p>
        </p:txBody>
      </p:sp>
    </p:spTree>
    <p:extLst>
      <p:ext uri="{BB962C8B-B14F-4D97-AF65-F5344CB8AC3E}">
        <p14:creationId xmlns:p14="http://schemas.microsoft.com/office/powerpoint/2010/main" val="5743471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1872" y="294198"/>
            <a:ext cx="9692640" cy="671717"/>
          </a:xfrm>
        </p:spPr>
        <p:txBody>
          <a:bodyPr>
            <a:normAutofit/>
          </a:bodyPr>
          <a:lstStyle/>
          <a:p>
            <a:r>
              <a:rPr lang="es-ES" sz="3200" dirty="0" smtClean="0"/>
              <a:t>Incumplimiento </a:t>
            </a:r>
            <a:r>
              <a:rPr lang="es-ES" sz="3200" dirty="0"/>
              <a:t>de las obligaciones primarias</a:t>
            </a:r>
            <a:endParaRPr lang="es-CO" sz="3200" dirty="0"/>
          </a:p>
        </p:txBody>
      </p:sp>
      <p:sp>
        <p:nvSpPr>
          <p:cNvPr id="3" name="Marcador de contenido 2"/>
          <p:cNvSpPr>
            <a:spLocks noGrp="1"/>
          </p:cNvSpPr>
          <p:nvPr>
            <p:ph idx="1"/>
          </p:nvPr>
        </p:nvSpPr>
        <p:spPr>
          <a:xfrm>
            <a:off x="695459" y="1056067"/>
            <a:ext cx="10001475" cy="5460643"/>
          </a:xfrm>
        </p:spPr>
        <p:txBody>
          <a:bodyPr>
            <a:normAutofit/>
          </a:bodyPr>
          <a:lstStyle/>
          <a:p>
            <a:pPr algn="just"/>
            <a:r>
              <a:rPr lang="es-ES" sz="2800" dirty="0">
                <a:solidFill>
                  <a:schemeClr val="tx1"/>
                </a:solidFill>
              </a:rPr>
              <a:t>“107.	Si bien la misma Convención Americana hace expresa referencia a las normas del Derecho Internacional general para su interpretación y aplicación , </a:t>
            </a:r>
            <a:r>
              <a:rPr lang="es-ES" sz="2800" b="1" dirty="0">
                <a:solidFill>
                  <a:schemeClr val="tx1"/>
                </a:solidFill>
              </a:rPr>
              <a:t>las obligaciones contenidas en los artículos 1.1 y 2 de la Convención constituyen en definitiva la base para la determinación de responsabilidad internacional a un Estado por violaciones a la misma</a:t>
            </a:r>
            <a:r>
              <a:rPr lang="es-ES" sz="2800" dirty="0">
                <a:solidFill>
                  <a:schemeClr val="tx1"/>
                </a:solidFill>
              </a:rPr>
              <a:t>. De tal manera, dicho instrumento constituye en efecto </a:t>
            </a:r>
            <a:r>
              <a:rPr lang="es-ES" sz="2800" dirty="0" err="1">
                <a:solidFill>
                  <a:schemeClr val="tx1"/>
                </a:solidFill>
              </a:rPr>
              <a:t>lex</a:t>
            </a:r>
            <a:r>
              <a:rPr lang="es-ES" sz="2800" dirty="0">
                <a:solidFill>
                  <a:schemeClr val="tx1"/>
                </a:solidFill>
              </a:rPr>
              <a:t> </a:t>
            </a:r>
            <a:r>
              <a:rPr lang="es-ES" sz="2800" dirty="0" err="1">
                <a:solidFill>
                  <a:schemeClr val="tx1"/>
                </a:solidFill>
              </a:rPr>
              <a:t>specialis</a:t>
            </a:r>
            <a:r>
              <a:rPr lang="es-ES" sz="2800" dirty="0">
                <a:solidFill>
                  <a:schemeClr val="tx1"/>
                </a:solidFill>
              </a:rPr>
              <a:t> en materia de responsabilidad estatal, en razón de su especial naturaleza de tratado internacional de derechos humanos vis-à-vis el Derecho Internacional general.” </a:t>
            </a:r>
            <a:r>
              <a:rPr lang="es-ES" dirty="0">
                <a:solidFill>
                  <a:schemeClr val="tx1"/>
                </a:solidFill>
              </a:rPr>
              <a:t>(Corte IDH, “Masacre de </a:t>
            </a:r>
            <a:r>
              <a:rPr lang="es-ES" dirty="0" err="1">
                <a:solidFill>
                  <a:schemeClr val="tx1"/>
                </a:solidFill>
              </a:rPr>
              <a:t>Mapiripán</a:t>
            </a:r>
            <a:r>
              <a:rPr lang="es-ES" dirty="0">
                <a:solidFill>
                  <a:schemeClr val="tx1"/>
                </a:solidFill>
              </a:rPr>
              <a:t>” Vs. Colombia, párrafo 107).</a:t>
            </a:r>
            <a:endParaRPr lang="es-CO" dirty="0">
              <a:solidFill>
                <a:schemeClr val="tx1"/>
              </a:solidFill>
            </a:endParaRPr>
          </a:p>
        </p:txBody>
      </p:sp>
    </p:spTree>
    <p:extLst>
      <p:ext uri="{BB962C8B-B14F-4D97-AF65-F5344CB8AC3E}">
        <p14:creationId xmlns:p14="http://schemas.microsoft.com/office/powerpoint/2010/main" val="22251205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sz="quarter"/>
          </p:nvPr>
        </p:nvSpPr>
        <p:spPr>
          <a:xfrm>
            <a:off x="2209800" y="1692275"/>
            <a:ext cx="7772400" cy="2889250"/>
          </a:xfrm>
        </p:spPr>
        <p:txBody>
          <a:bodyPr/>
          <a:lstStyle/>
          <a:p>
            <a:pPr eaLnBrk="1" hangingPunct="1">
              <a:defRPr/>
            </a:pPr>
            <a:r>
              <a:rPr lang="es-ES_tradnl" sz="6600"/>
              <a:t>GRACIAS POR SU ATENCIÓN</a:t>
            </a:r>
          </a:p>
        </p:txBody>
      </p:sp>
    </p:spTree>
    <p:extLst>
      <p:ext uri="{BB962C8B-B14F-4D97-AF65-F5344CB8AC3E}">
        <p14:creationId xmlns:p14="http://schemas.microsoft.com/office/powerpoint/2010/main" val="1298326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1872" y="294198"/>
            <a:ext cx="9692640" cy="671717"/>
          </a:xfrm>
        </p:spPr>
        <p:txBody>
          <a:bodyPr>
            <a:normAutofit/>
          </a:bodyPr>
          <a:lstStyle/>
          <a:p>
            <a:r>
              <a:rPr lang="es-ES" sz="3200" dirty="0" smtClean="0"/>
              <a:t>Incumplimiento </a:t>
            </a:r>
            <a:r>
              <a:rPr lang="es-ES" sz="3200" dirty="0"/>
              <a:t>de las obligaciones primarias</a:t>
            </a:r>
            <a:endParaRPr lang="es-CO" sz="3200" dirty="0"/>
          </a:p>
        </p:txBody>
      </p:sp>
      <p:sp>
        <p:nvSpPr>
          <p:cNvPr id="3" name="Marcador de contenido 2"/>
          <p:cNvSpPr>
            <a:spLocks noGrp="1"/>
          </p:cNvSpPr>
          <p:nvPr>
            <p:ph idx="1"/>
          </p:nvPr>
        </p:nvSpPr>
        <p:spPr>
          <a:xfrm>
            <a:off x="695459" y="1056067"/>
            <a:ext cx="10001475" cy="5460643"/>
          </a:xfrm>
        </p:spPr>
        <p:txBody>
          <a:bodyPr>
            <a:normAutofit lnSpcReduction="10000"/>
          </a:bodyPr>
          <a:lstStyle/>
          <a:p>
            <a:pPr algn="just"/>
            <a:r>
              <a:rPr lang="es-ES" sz="3200" dirty="0">
                <a:solidFill>
                  <a:schemeClr val="tx1"/>
                </a:solidFill>
              </a:rPr>
              <a:t>“(…) En efecto, dicho artículo (1.1.) pone a cargo de los Estados Partes los deberes fundamentales de respeto y de garantía, de tal modo que </a:t>
            </a:r>
            <a:r>
              <a:rPr lang="es-ES" sz="3200" b="1" dirty="0">
                <a:solidFill>
                  <a:schemeClr val="tx1"/>
                </a:solidFill>
              </a:rPr>
              <a:t>todo menoscabo a los derechos humanos</a:t>
            </a:r>
            <a:r>
              <a:rPr lang="es-ES" sz="3200" dirty="0">
                <a:solidFill>
                  <a:schemeClr val="tx1"/>
                </a:solidFill>
              </a:rPr>
              <a:t> reconocidos en la Convención que pueda ser </a:t>
            </a:r>
            <a:r>
              <a:rPr lang="es-ES" sz="3200" b="1" dirty="0">
                <a:solidFill>
                  <a:schemeClr val="tx1"/>
                </a:solidFill>
              </a:rPr>
              <a:t>atribuido, </a:t>
            </a:r>
            <a:r>
              <a:rPr lang="es-ES" sz="3200" dirty="0">
                <a:solidFill>
                  <a:schemeClr val="tx1"/>
                </a:solidFill>
              </a:rPr>
              <a:t>según las reglas del Derecho internacional, </a:t>
            </a:r>
            <a:r>
              <a:rPr lang="es-ES" sz="3200" b="1" dirty="0">
                <a:solidFill>
                  <a:schemeClr val="tx1"/>
                </a:solidFill>
              </a:rPr>
              <a:t>a la acción u omisión de cualquier autoridad pública, constituye un hecho imputable al Estado que compromete su responsabilidad </a:t>
            </a:r>
            <a:r>
              <a:rPr lang="es-ES" sz="3200" dirty="0">
                <a:solidFill>
                  <a:schemeClr val="tx1"/>
                </a:solidFill>
              </a:rPr>
              <a:t>en los términos previstos por la misma Convención.” Corte IDH. (1988). Caso Velásquez </a:t>
            </a:r>
            <a:r>
              <a:rPr lang="es-ES" sz="3200" dirty="0" smtClean="0">
                <a:solidFill>
                  <a:schemeClr val="tx1"/>
                </a:solidFill>
              </a:rPr>
              <a:t>Rodríguez, párrafo </a:t>
            </a:r>
            <a:r>
              <a:rPr lang="es-ES" sz="3200" dirty="0">
                <a:solidFill>
                  <a:schemeClr val="tx1"/>
                </a:solidFill>
              </a:rPr>
              <a:t>164.</a:t>
            </a:r>
            <a:endParaRPr lang="es-CO" sz="2400" dirty="0">
              <a:solidFill>
                <a:schemeClr val="tx1"/>
              </a:solidFill>
            </a:endParaRPr>
          </a:p>
        </p:txBody>
      </p:sp>
    </p:spTree>
    <p:extLst>
      <p:ext uri="{BB962C8B-B14F-4D97-AF65-F5344CB8AC3E}">
        <p14:creationId xmlns:p14="http://schemas.microsoft.com/office/powerpoint/2010/main" val="20102226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1872" y="294198"/>
            <a:ext cx="9692640" cy="671717"/>
          </a:xfrm>
        </p:spPr>
        <p:txBody>
          <a:bodyPr>
            <a:normAutofit/>
          </a:bodyPr>
          <a:lstStyle/>
          <a:p>
            <a:r>
              <a:rPr lang="es-ES" sz="3200" i="1" dirty="0"/>
              <a:t>Hecho ilícito internacional</a:t>
            </a:r>
            <a:endParaRPr lang="en-US" sz="3200" i="1" dirty="0"/>
          </a:p>
        </p:txBody>
      </p:sp>
      <p:sp>
        <p:nvSpPr>
          <p:cNvPr id="3" name="Marcador de contenido 2"/>
          <p:cNvSpPr>
            <a:spLocks noGrp="1"/>
          </p:cNvSpPr>
          <p:nvPr>
            <p:ph idx="1"/>
          </p:nvPr>
        </p:nvSpPr>
        <p:spPr>
          <a:xfrm>
            <a:off x="695459" y="1056067"/>
            <a:ext cx="10001475" cy="5460643"/>
          </a:xfrm>
        </p:spPr>
        <p:txBody>
          <a:bodyPr>
            <a:normAutofit/>
          </a:bodyPr>
          <a:lstStyle/>
          <a:p>
            <a:pPr algn="just"/>
            <a:r>
              <a:rPr lang="es-ES" sz="2800" dirty="0">
                <a:solidFill>
                  <a:schemeClr val="tx1"/>
                </a:solidFill>
              </a:rPr>
              <a:t>“107.	Si bien la misma Convención Americana hace expresa referencia a las normas del Derecho Internacional general para su interpretación y aplicación , </a:t>
            </a:r>
            <a:r>
              <a:rPr lang="es-ES" sz="2800" b="1" dirty="0">
                <a:solidFill>
                  <a:schemeClr val="tx1"/>
                </a:solidFill>
              </a:rPr>
              <a:t>las obligaciones contenidas en los artículos 1.1 y 2 de la Convención constituyen en definitiva la base para la determinación de responsabilidad internacional a un Estado por violaciones a la misma</a:t>
            </a:r>
            <a:r>
              <a:rPr lang="es-ES" sz="2800" dirty="0">
                <a:solidFill>
                  <a:schemeClr val="tx1"/>
                </a:solidFill>
              </a:rPr>
              <a:t>. De tal manera, dicho instrumento constituye en efecto </a:t>
            </a:r>
            <a:r>
              <a:rPr lang="es-ES" sz="2800" dirty="0" err="1">
                <a:solidFill>
                  <a:schemeClr val="tx1"/>
                </a:solidFill>
              </a:rPr>
              <a:t>lex</a:t>
            </a:r>
            <a:r>
              <a:rPr lang="es-ES" sz="2800" dirty="0">
                <a:solidFill>
                  <a:schemeClr val="tx1"/>
                </a:solidFill>
              </a:rPr>
              <a:t> </a:t>
            </a:r>
            <a:r>
              <a:rPr lang="es-ES" sz="2800" dirty="0" err="1">
                <a:solidFill>
                  <a:schemeClr val="tx1"/>
                </a:solidFill>
              </a:rPr>
              <a:t>specialis</a:t>
            </a:r>
            <a:r>
              <a:rPr lang="es-ES" sz="2800" dirty="0">
                <a:solidFill>
                  <a:schemeClr val="tx1"/>
                </a:solidFill>
              </a:rPr>
              <a:t> en materia de responsabilidad estatal, en razón de su especial naturaleza de tratado internacional de derechos humanos vis-à-vis el Derecho Internacional general.” </a:t>
            </a:r>
            <a:r>
              <a:rPr lang="es-ES" dirty="0">
                <a:solidFill>
                  <a:schemeClr val="tx1"/>
                </a:solidFill>
              </a:rPr>
              <a:t>(Corte IDH, “Masacre de </a:t>
            </a:r>
            <a:r>
              <a:rPr lang="es-ES" dirty="0" err="1">
                <a:solidFill>
                  <a:schemeClr val="tx1"/>
                </a:solidFill>
              </a:rPr>
              <a:t>Mapiripán</a:t>
            </a:r>
            <a:r>
              <a:rPr lang="es-ES" dirty="0">
                <a:solidFill>
                  <a:schemeClr val="tx1"/>
                </a:solidFill>
              </a:rPr>
              <a:t>” Vs. Colombia, párrafo 107).</a:t>
            </a:r>
            <a:endParaRPr lang="es-CO" dirty="0">
              <a:solidFill>
                <a:schemeClr val="tx1"/>
              </a:solidFill>
            </a:endParaRPr>
          </a:p>
        </p:txBody>
      </p:sp>
    </p:spTree>
    <p:extLst>
      <p:ext uri="{BB962C8B-B14F-4D97-AF65-F5344CB8AC3E}">
        <p14:creationId xmlns:p14="http://schemas.microsoft.com/office/powerpoint/2010/main" val="30706937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1872" y="294198"/>
            <a:ext cx="9692640" cy="671717"/>
          </a:xfrm>
        </p:spPr>
        <p:txBody>
          <a:bodyPr>
            <a:normAutofit/>
          </a:bodyPr>
          <a:lstStyle/>
          <a:p>
            <a:r>
              <a:rPr lang="es-ES" sz="3200" i="1" dirty="0"/>
              <a:t>Hecho ilícito internacional</a:t>
            </a:r>
            <a:endParaRPr lang="en-US" sz="3200" i="1" dirty="0"/>
          </a:p>
        </p:txBody>
      </p:sp>
      <p:sp>
        <p:nvSpPr>
          <p:cNvPr id="3" name="Marcador de contenido 2"/>
          <p:cNvSpPr>
            <a:spLocks noGrp="1"/>
          </p:cNvSpPr>
          <p:nvPr>
            <p:ph idx="1"/>
          </p:nvPr>
        </p:nvSpPr>
        <p:spPr>
          <a:xfrm>
            <a:off x="695459" y="1056067"/>
            <a:ext cx="10001475" cy="5460643"/>
          </a:xfrm>
        </p:spPr>
        <p:txBody>
          <a:bodyPr>
            <a:normAutofit/>
          </a:bodyPr>
          <a:lstStyle/>
          <a:p>
            <a:pPr marL="514350" indent="-514350" algn="just">
              <a:buFont typeface="+mj-lt"/>
              <a:buAutoNum type="arabicPeriod"/>
            </a:pPr>
            <a:r>
              <a:rPr lang="es-ES" sz="4000" dirty="0" smtClean="0">
                <a:solidFill>
                  <a:schemeClr val="tx1"/>
                </a:solidFill>
              </a:rPr>
              <a:t>Se </a:t>
            </a:r>
            <a:r>
              <a:rPr lang="es-ES" sz="4000" dirty="0">
                <a:solidFill>
                  <a:schemeClr val="tx1"/>
                </a:solidFill>
              </a:rPr>
              <a:t>presenta un comportamiento consistente en una acción u omisión atribuible al Estado (elemento subjetivo) y, </a:t>
            </a:r>
            <a:endParaRPr lang="en-US" sz="4000" dirty="0">
              <a:solidFill>
                <a:schemeClr val="tx1"/>
              </a:solidFill>
            </a:endParaRPr>
          </a:p>
          <a:p>
            <a:pPr marL="514350" indent="-514350" algn="just">
              <a:buFont typeface="+mj-lt"/>
              <a:buAutoNum type="arabicPeriod"/>
            </a:pPr>
            <a:r>
              <a:rPr lang="es-ES" sz="4000" dirty="0" smtClean="0">
                <a:solidFill>
                  <a:schemeClr val="tx1"/>
                </a:solidFill>
              </a:rPr>
              <a:t>Ese </a:t>
            </a:r>
            <a:r>
              <a:rPr lang="es-ES" sz="4000" dirty="0">
                <a:solidFill>
                  <a:schemeClr val="tx1"/>
                </a:solidFill>
              </a:rPr>
              <a:t>comportamiento genera una violación de un deber internacional del Estado (elemento objetivo). </a:t>
            </a:r>
            <a:endParaRPr lang="en-US" sz="4000" dirty="0">
              <a:solidFill>
                <a:schemeClr val="tx1"/>
              </a:solidFill>
            </a:endParaRPr>
          </a:p>
        </p:txBody>
      </p:sp>
    </p:spTree>
    <p:extLst>
      <p:ext uri="{BB962C8B-B14F-4D97-AF65-F5344CB8AC3E}">
        <p14:creationId xmlns:p14="http://schemas.microsoft.com/office/powerpoint/2010/main" val="17808965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1872" y="139652"/>
            <a:ext cx="9692640" cy="671717"/>
          </a:xfrm>
        </p:spPr>
        <p:txBody>
          <a:bodyPr>
            <a:normAutofit/>
          </a:bodyPr>
          <a:lstStyle/>
          <a:p>
            <a:r>
              <a:rPr lang="es-ES" sz="3200" i="1" dirty="0" smtClean="0"/>
              <a:t>CIDH – Requisitos:</a:t>
            </a:r>
            <a:endParaRPr lang="en-US" sz="3200" i="1" dirty="0"/>
          </a:p>
        </p:txBody>
      </p:sp>
      <p:sp>
        <p:nvSpPr>
          <p:cNvPr id="3" name="Marcador de contenido 2"/>
          <p:cNvSpPr>
            <a:spLocks noGrp="1"/>
          </p:cNvSpPr>
          <p:nvPr>
            <p:ph idx="1"/>
          </p:nvPr>
        </p:nvSpPr>
        <p:spPr>
          <a:xfrm>
            <a:off x="695459" y="811369"/>
            <a:ext cx="10001475" cy="5460643"/>
          </a:xfrm>
        </p:spPr>
        <p:txBody>
          <a:bodyPr>
            <a:noAutofit/>
          </a:bodyPr>
          <a:lstStyle/>
          <a:p>
            <a:pPr marL="742950" lvl="0" indent="-742950" algn="just">
              <a:buFont typeface="+mj-lt"/>
              <a:buAutoNum type="arabicPeriod"/>
            </a:pPr>
            <a:r>
              <a:rPr lang="es-ES" sz="2800" dirty="0">
                <a:solidFill>
                  <a:schemeClr val="tx1"/>
                </a:solidFill>
              </a:rPr>
              <a:t>Una acción o una omisión que viola una norma del derecho internacional, en particular alguno de los instrumentos del sistema interamericano o del sistema universal que han sido ratificados por el Estado.</a:t>
            </a:r>
            <a:endParaRPr lang="en-US" sz="2800" dirty="0">
              <a:solidFill>
                <a:schemeClr val="tx1"/>
              </a:solidFill>
            </a:endParaRPr>
          </a:p>
          <a:p>
            <a:pPr marL="742950" lvl="0" indent="-742950" algn="just">
              <a:buFont typeface="+mj-lt"/>
              <a:buAutoNum type="arabicPeriod"/>
            </a:pPr>
            <a:r>
              <a:rPr lang="es-ES" sz="2800" dirty="0">
                <a:solidFill>
                  <a:schemeClr val="tx1"/>
                </a:solidFill>
              </a:rPr>
              <a:t>Un acto ilícito que sea imputable al Estado.</a:t>
            </a:r>
            <a:endParaRPr lang="en-US" sz="2800" dirty="0">
              <a:solidFill>
                <a:schemeClr val="tx1"/>
              </a:solidFill>
            </a:endParaRPr>
          </a:p>
          <a:p>
            <a:pPr marL="742950" lvl="0" indent="-742950" algn="just">
              <a:buFont typeface="+mj-lt"/>
              <a:buAutoNum type="arabicPeriod"/>
            </a:pPr>
            <a:r>
              <a:rPr lang="es-ES" sz="2800" dirty="0">
                <a:solidFill>
                  <a:schemeClr val="tx1"/>
                </a:solidFill>
              </a:rPr>
              <a:t>Ese acto debe haber producido un daño o perjuicio.</a:t>
            </a:r>
            <a:endParaRPr lang="en-US" sz="2800" dirty="0">
              <a:solidFill>
                <a:schemeClr val="tx1"/>
              </a:solidFill>
            </a:endParaRPr>
          </a:p>
          <a:p>
            <a:pPr marL="742950" lvl="0" indent="-742950" algn="just">
              <a:buFont typeface="+mj-lt"/>
              <a:buAutoNum type="arabicPeriod"/>
            </a:pPr>
            <a:r>
              <a:rPr lang="es-ES" sz="2800" dirty="0">
                <a:solidFill>
                  <a:schemeClr val="tx1"/>
                </a:solidFill>
              </a:rPr>
              <a:t>La acción imputable al Estado, que ocasionó el daño, no puede ser justificada.</a:t>
            </a:r>
            <a:endParaRPr lang="en-US" sz="2800" dirty="0">
              <a:solidFill>
                <a:schemeClr val="tx1"/>
              </a:solidFill>
            </a:endParaRPr>
          </a:p>
          <a:p>
            <a:pPr marL="742950" indent="-742950" algn="just">
              <a:buFont typeface="+mj-lt"/>
              <a:buAutoNum type="arabicPeriod"/>
            </a:pPr>
            <a:r>
              <a:rPr lang="es-ES" sz="2800" dirty="0">
                <a:solidFill>
                  <a:schemeClr val="tx1"/>
                </a:solidFill>
              </a:rPr>
              <a:t>Las consecuencias de la acción ilícita no han sido reparadas, incluyendo la investigación, la sanción y la </a:t>
            </a:r>
            <a:r>
              <a:rPr lang="es-ES" sz="2800" dirty="0" smtClean="0">
                <a:solidFill>
                  <a:schemeClr val="tx1"/>
                </a:solidFill>
              </a:rPr>
              <a:t>compensación             </a:t>
            </a:r>
            <a:r>
              <a:rPr lang="es-ES" sz="1800" b="1" dirty="0" smtClean="0">
                <a:solidFill>
                  <a:schemeClr val="tx1"/>
                </a:solidFill>
              </a:rPr>
              <a:t>(CIDH</a:t>
            </a:r>
            <a:r>
              <a:rPr lang="es-ES" sz="1800" b="1" dirty="0">
                <a:solidFill>
                  <a:schemeClr val="tx1"/>
                </a:solidFill>
              </a:rPr>
              <a:t>, Informe de 1996, Bolivia, párrafo </a:t>
            </a:r>
            <a:r>
              <a:rPr lang="es-ES" sz="1800" b="1" dirty="0" smtClean="0">
                <a:solidFill>
                  <a:schemeClr val="tx1"/>
                </a:solidFill>
              </a:rPr>
              <a:t>159)</a:t>
            </a:r>
            <a:endParaRPr lang="en-US" sz="1800" b="1" dirty="0">
              <a:solidFill>
                <a:schemeClr val="tx1"/>
              </a:solidFill>
            </a:endParaRPr>
          </a:p>
        </p:txBody>
      </p:sp>
    </p:spTree>
    <p:extLst>
      <p:ext uri="{BB962C8B-B14F-4D97-AF65-F5344CB8AC3E}">
        <p14:creationId xmlns:p14="http://schemas.microsoft.com/office/powerpoint/2010/main" val="23995887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1872" y="139652"/>
            <a:ext cx="9692640" cy="671717"/>
          </a:xfrm>
        </p:spPr>
        <p:txBody>
          <a:bodyPr>
            <a:normAutofit fontScale="90000"/>
          </a:bodyPr>
          <a:lstStyle/>
          <a:p>
            <a:r>
              <a:rPr lang="es-ES" sz="3200" dirty="0"/>
              <a:t>Principio de identidad o continuidad del Estado</a:t>
            </a:r>
            <a:endParaRPr lang="en-US" sz="3200" dirty="0"/>
          </a:p>
        </p:txBody>
      </p:sp>
      <p:sp>
        <p:nvSpPr>
          <p:cNvPr id="3" name="Marcador de contenido 2"/>
          <p:cNvSpPr>
            <a:spLocks noGrp="1"/>
          </p:cNvSpPr>
          <p:nvPr>
            <p:ph idx="1"/>
          </p:nvPr>
        </p:nvSpPr>
        <p:spPr>
          <a:xfrm>
            <a:off x="695459" y="811369"/>
            <a:ext cx="10001475" cy="5460643"/>
          </a:xfrm>
        </p:spPr>
        <p:txBody>
          <a:bodyPr>
            <a:noAutofit/>
          </a:bodyPr>
          <a:lstStyle/>
          <a:p>
            <a:pPr marL="0" indent="0" algn="just">
              <a:buNone/>
            </a:pPr>
            <a:r>
              <a:rPr lang="es-ES" sz="3200" dirty="0" smtClean="0">
                <a:solidFill>
                  <a:schemeClr val="tx1"/>
                </a:solidFill>
              </a:rPr>
              <a:t> </a:t>
            </a:r>
            <a:r>
              <a:rPr lang="es-ES" sz="3200" dirty="0">
                <a:solidFill>
                  <a:schemeClr val="tx1"/>
                </a:solidFill>
              </a:rPr>
              <a:t>“(…) la </a:t>
            </a:r>
            <a:r>
              <a:rPr lang="es-ES" sz="3200" b="1" dirty="0">
                <a:solidFill>
                  <a:schemeClr val="tx1"/>
                </a:solidFill>
              </a:rPr>
              <a:t>responsabilidad subsiste con independencia </a:t>
            </a:r>
            <a:r>
              <a:rPr lang="es-ES" sz="3200" dirty="0">
                <a:solidFill>
                  <a:schemeClr val="tx1"/>
                </a:solidFill>
              </a:rPr>
              <a:t>de los cambios de gobierno en el transcurso del tiempo y, concretamente, </a:t>
            </a:r>
            <a:r>
              <a:rPr lang="es-ES" sz="3200" b="1" dirty="0">
                <a:solidFill>
                  <a:schemeClr val="tx1"/>
                </a:solidFill>
              </a:rPr>
              <a:t>entre el momento en que se comete el hecho ilícito que genera la responsabilidad y aquél en que ella es declarada.</a:t>
            </a:r>
            <a:r>
              <a:rPr lang="es-ES" sz="3200" dirty="0">
                <a:solidFill>
                  <a:schemeClr val="tx1"/>
                </a:solidFill>
              </a:rPr>
              <a:t>  Lo anterior es válido también en el campo de los derechos humanos </a:t>
            </a:r>
            <a:r>
              <a:rPr lang="es-ES" sz="3200" b="1" dirty="0">
                <a:solidFill>
                  <a:schemeClr val="tx1"/>
                </a:solidFill>
              </a:rPr>
              <a:t>aunque,</a:t>
            </a:r>
            <a:r>
              <a:rPr lang="es-ES" sz="3200" dirty="0">
                <a:solidFill>
                  <a:schemeClr val="tx1"/>
                </a:solidFill>
              </a:rPr>
              <a:t> desde un punto de vista ético o político, </a:t>
            </a:r>
            <a:r>
              <a:rPr lang="es-ES" sz="3200" b="1" dirty="0">
                <a:solidFill>
                  <a:schemeClr val="tx1"/>
                </a:solidFill>
              </a:rPr>
              <a:t>la actitud del nuevo gobierno sea mucho más respetuosa</a:t>
            </a:r>
            <a:r>
              <a:rPr lang="es-ES" sz="3200" dirty="0">
                <a:solidFill>
                  <a:schemeClr val="tx1"/>
                </a:solidFill>
              </a:rPr>
              <a:t> de esos derechos que la que tenía el gobierno en la época en la que las violaciones se produjeron.” </a:t>
            </a:r>
            <a:r>
              <a:rPr lang="es-ES" dirty="0">
                <a:solidFill>
                  <a:schemeClr val="tx1"/>
                </a:solidFill>
              </a:rPr>
              <a:t>(Corte IDH, </a:t>
            </a:r>
            <a:r>
              <a:rPr lang="es-ES" i="1" dirty="0">
                <a:solidFill>
                  <a:schemeClr val="tx1"/>
                </a:solidFill>
              </a:rPr>
              <a:t>Caso Velásquez Rodríguez,</a:t>
            </a:r>
            <a:r>
              <a:rPr lang="es-ES" dirty="0">
                <a:solidFill>
                  <a:schemeClr val="tx1"/>
                </a:solidFill>
              </a:rPr>
              <a:t> párrafo 184</a:t>
            </a:r>
            <a:r>
              <a:rPr lang="es-ES" dirty="0" smtClean="0">
                <a:solidFill>
                  <a:schemeClr val="tx1"/>
                </a:solidFill>
              </a:rPr>
              <a:t>).</a:t>
            </a:r>
            <a:endParaRPr lang="en-US" dirty="0">
              <a:solidFill>
                <a:schemeClr val="tx1"/>
              </a:solidFill>
            </a:endParaRPr>
          </a:p>
        </p:txBody>
      </p:sp>
    </p:spTree>
    <p:extLst>
      <p:ext uri="{BB962C8B-B14F-4D97-AF65-F5344CB8AC3E}">
        <p14:creationId xmlns:p14="http://schemas.microsoft.com/office/powerpoint/2010/main" val="18930467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CO" sz="3600" dirty="0" smtClean="0">
                <a:solidFill>
                  <a:schemeClr val="accent1">
                    <a:lumMod val="60000"/>
                    <a:lumOff val="40000"/>
                  </a:schemeClr>
                </a:solidFill>
              </a:rPr>
              <a:t>Responsabilidad directa</a:t>
            </a:r>
            <a:endParaRPr lang="es-CO" sz="3600" dirty="0">
              <a:solidFill>
                <a:schemeClr val="accent1">
                  <a:lumMod val="60000"/>
                  <a:lumOff val="40000"/>
                </a:schemeClr>
              </a:solidFill>
            </a:endParaRPr>
          </a:p>
        </p:txBody>
      </p:sp>
      <p:pic>
        <p:nvPicPr>
          <p:cNvPr id="5" name="Marcador de posición de imagen 4"/>
          <p:cNvPicPr>
            <a:picLocks noGrp="1" noChangeAspect="1"/>
          </p:cNvPicPr>
          <p:nvPr>
            <p:ph type="pic" idx="1"/>
          </p:nvPr>
        </p:nvPicPr>
        <p:blipFill>
          <a:blip r:embed="rId2"/>
          <a:srcRect t="19722" b="19722"/>
          <a:stretch>
            <a:fillRect/>
          </a:stretch>
        </p:blipFill>
        <p:spPr>
          <a:prstGeom prst="rect">
            <a:avLst/>
          </a:prstGeom>
        </p:spPr>
      </p:pic>
    </p:spTree>
    <p:extLst>
      <p:ext uri="{BB962C8B-B14F-4D97-AF65-F5344CB8AC3E}">
        <p14:creationId xmlns:p14="http://schemas.microsoft.com/office/powerpoint/2010/main" val="35180012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1872" y="139652"/>
            <a:ext cx="9692640" cy="671717"/>
          </a:xfrm>
        </p:spPr>
        <p:txBody>
          <a:bodyPr>
            <a:normAutofit/>
          </a:bodyPr>
          <a:lstStyle/>
          <a:p>
            <a:pPr algn="ctr"/>
            <a:r>
              <a:rPr lang="es-ES" sz="3200" dirty="0"/>
              <a:t>Responsabilidad directa </a:t>
            </a:r>
            <a:endParaRPr lang="en-US" sz="3200" dirty="0"/>
          </a:p>
        </p:txBody>
      </p:sp>
      <p:sp>
        <p:nvSpPr>
          <p:cNvPr id="3" name="Marcador de contenido 2"/>
          <p:cNvSpPr>
            <a:spLocks noGrp="1"/>
          </p:cNvSpPr>
          <p:nvPr>
            <p:ph idx="1"/>
          </p:nvPr>
        </p:nvSpPr>
        <p:spPr>
          <a:xfrm>
            <a:off x="695459" y="811369"/>
            <a:ext cx="10001475" cy="5460643"/>
          </a:xfrm>
        </p:spPr>
        <p:txBody>
          <a:bodyPr>
            <a:noAutofit/>
          </a:bodyPr>
          <a:lstStyle/>
          <a:p>
            <a:pPr marL="0" indent="0" algn="just">
              <a:buNone/>
            </a:pPr>
            <a:r>
              <a:rPr lang="es-ES" sz="3200" dirty="0" smtClean="0">
                <a:solidFill>
                  <a:schemeClr val="tx1"/>
                </a:solidFill>
              </a:rPr>
              <a:t>Los </a:t>
            </a:r>
            <a:r>
              <a:rPr lang="es-ES" sz="3200" dirty="0">
                <a:solidFill>
                  <a:schemeClr val="tx1"/>
                </a:solidFill>
              </a:rPr>
              <a:t>órganos del Estado (ejecutivo, legislativo o judicial) violan una norma internacional, es decir </a:t>
            </a:r>
            <a:r>
              <a:rPr lang="es-ES" sz="3200" dirty="0" smtClean="0">
                <a:solidFill>
                  <a:schemeClr val="tx1"/>
                </a:solidFill>
              </a:rPr>
              <a:t>cuando:</a:t>
            </a:r>
          </a:p>
          <a:p>
            <a:pPr marL="514350" indent="-514350" algn="just">
              <a:buFont typeface="+mj-lt"/>
              <a:buAutoNum type="arabicPeriod"/>
            </a:pPr>
            <a:r>
              <a:rPr lang="es-ES" sz="3200" dirty="0" smtClean="0">
                <a:solidFill>
                  <a:schemeClr val="tx1"/>
                </a:solidFill>
              </a:rPr>
              <a:t> </a:t>
            </a:r>
            <a:r>
              <a:rPr lang="es-ES" sz="3200" dirty="0">
                <a:solidFill>
                  <a:schemeClr val="tx1"/>
                </a:solidFill>
              </a:rPr>
              <a:t>un Estado no adopta las medidas legislativas para hacer efectivos los derechos de sus ciudadanos</a:t>
            </a:r>
            <a:r>
              <a:rPr lang="es-ES" sz="3200" dirty="0" smtClean="0">
                <a:solidFill>
                  <a:schemeClr val="tx1"/>
                </a:solidFill>
              </a:rPr>
              <a:t>,</a:t>
            </a:r>
          </a:p>
          <a:p>
            <a:pPr marL="514350" indent="-514350" algn="just">
              <a:buFont typeface="+mj-lt"/>
              <a:buAutoNum type="arabicPeriod"/>
            </a:pPr>
            <a:r>
              <a:rPr lang="es-ES" sz="3200" dirty="0" smtClean="0">
                <a:solidFill>
                  <a:schemeClr val="tx1"/>
                </a:solidFill>
              </a:rPr>
              <a:t>no </a:t>
            </a:r>
            <a:r>
              <a:rPr lang="es-ES" sz="3200" dirty="0">
                <a:solidFill>
                  <a:schemeClr val="tx1"/>
                </a:solidFill>
              </a:rPr>
              <a:t>deroga las leyes contrarias a las convenciones y tratados sobre derechos humanos </a:t>
            </a:r>
            <a:r>
              <a:rPr lang="es-ES" sz="3200" dirty="0" smtClean="0">
                <a:solidFill>
                  <a:schemeClr val="tx1"/>
                </a:solidFill>
              </a:rPr>
              <a:t>o,</a:t>
            </a:r>
          </a:p>
          <a:p>
            <a:pPr marL="514350" indent="-514350" algn="just">
              <a:buFont typeface="+mj-lt"/>
              <a:buAutoNum type="arabicPeriod"/>
            </a:pPr>
            <a:r>
              <a:rPr lang="es-ES" sz="3200" dirty="0" smtClean="0">
                <a:solidFill>
                  <a:schemeClr val="tx1"/>
                </a:solidFill>
              </a:rPr>
              <a:t> </a:t>
            </a:r>
            <a:r>
              <a:rPr lang="es-ES" sz="3200" dirty="0">
                <a:solidFill>
                  <a:schemeClr val="tx1"/>
                </a:solidFill>
              </a:rPr>
              <a:t>cuando no se abstiene de adoptar medidas contrarias a los mismos</a:t>
            </a:r>
            <a:endParaRPr lang="en-US" dirty="0">
              <a:solidFill>
                <a:schemeClr val="tx1"/>
              </a:solidFill>
            </a:endParaRPr>
          </a:p>
        </p:txBody>
      </p:sp>
    </p:spTree>
    <p:extLst>
      <p:ext uri="{BB962C8B-B14F-4D97-AF65-F5344CB8AC3E}">
        <p14:creationId xmlns:p14="http://schemas.microsoft.com/office/powerpoint/2010/main" val="3300965523"/>
      </p:ext>
    </p:extLst>
  </p:cSld>
  <p:clrMapOvr>
    <a:masterClrMapping/>
  </p:clrMapOvr>
  <p:timing>
    <p:tnLst>
      <p:par>
        <p:cTn id="1" dur="indefinite" restart="never" nodeType="tmRoot"/>
      </p:par>
    </p:tnLst>
  </p:timing>
</p:sld>
</file>

<file path=ppt/theme/theme1.xml><?xml version="1.0" encoding="utf-8"?>
<a:theme xmlns:a="http://schemas.openxmlformats.org/drawingml/2006/main" name="View">
  <a:themeElements>
    <a:clrScheme name="View">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7B713C7F-58B7-4AE9-B361-B13EB9EC4C0C}"/>
    </a:ext>
  </a:extLst>
</a:theme>
</file>

<file path=docProps/app.xml><?xml version="1.0" encoding="utf-8"?>
<Properties xmlns="http://schemas.openxmlformats.org/officeDocument/2006/extended-properties" xmlns:vt="http://schemas.openxmlformats.org/officeDocument/2006/docPropsVTypes">
  <Template>TC103457515[[fn=Vista]]</Template>
  <TotalTime>336</TotalTime>
  <Words>1206</Words>
  <Application>Microsoft Office PowerPoint</Application>
  <PresentationFormat>Panorámica</PresentationFormat>
  <Paragraphs>55</Paragraphs>
  <Slides>20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20</vt:i4>
      </vt:variant>
    </vt:vector>
  </HeadingPairs>
  <TitlesOfParts>
    <vt:vector size="26" baseType="lpstr">
      <vt:lpstr>Arial</vt:lpstr>
      <vt:lpstr>Century Schoolbook</vt:lpstr>
      <vt:lpstr>Palatino Linotype</vt:lpstr>
      <vt:lpstr>Times New Roman</vt:lpstr>
      <vt:lpstr>Wingdings 2</vt:lpstr>
      <vt:lpstr>View</vt:lpstr>
      <vt:lpstr>RESPONSABILIDAD INTERNACIONAL DEL ESTADO  POR  UN HECHO ILÍCITO INTERNACIONAL  </vt:lpstr>
      <vt:lpstr>Incumplimiento de las obligaciones primarias</vt:lpstr>
      <vt:lpstr>Incumplimiento de las obligaciones primarias</vt:lpstr>
      <vt:lpstr>Hecho ilícito internacional</vt:lpstr>
      <vt:lpstr>Hecho ilícito internacional</vt:lpstr>
      <vt:lpstr>CIDH – Requisitos:</vt:lpstr>
      <vt:lpstr>Principio de identidad o continuidad del Estado</vt:lpstr>
      <vt:lpstr>Responsabilidad directa</vt:lpstr>
      <vt:lpstr>Responsabilidad directa </vt:lpstr>
      <vt:lpstr>Responsabilidad directa: Poder Ejecutivo  </vt:lpstr>
      <vt:lpstr>Responsabilidad directa: Poder Judicial  </vt:lpstr>
      <vt:lpstr>Responsabilidad directa: Poder Legislativo </vt:lpstr>
      <vt:lpstr>Responsabilidad indirecta</vt:lpstr>
      <vt:lpstr>Responsabilidad indirecta </vt:lpstr>
      <vt:lpstr>Corte IDH</vt:lpstr>
      <vt:lpstr>Corte IDH</vt:lpstr>
      <vt:lpstr>Corte IDH</vt:lpstr>
      <vt:lpstr>Corte IDH</vt:lpstr>
      <vt:lpstr>La Alta Comisionada de las Naciones Unidas para los Derechos Humanos </vt:lpstr>
      <vt:lpstr>GRACIAS POR SU ATENCIÓN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RESPONSABILIDAD INTERNACIONAL DEL ESTADO  POR  UN HECHO ILÍCITO INTERNACIONAL  </dc:title>
  <dc:creator>camilo bernal</dc:creator>
  <cp:lastModifiedBy>camilo bernal</cp:lastModifiedBy>
  <cp:revision>12</cp:revision>
  <dcterms:created xsi:type="dcterms:W3CDTF">2014-04-02T18:08:14Z</dcterms:created>
  <dcterms:modified xsi:type="dcterms:W3CDTF">2014-04-02T23:45:02Z</dcterms:modified>
</cp:coreProperties>
</file>