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61" r:id="rId7"/>
    <p:sldId id="263" r:id="rId8"/>
    <p:sldId id="264" r:id="rId9"/>
    <p:sldId id="265" r:id="rId10"/>
    <p:sldId id="266" r:id="rId11"/>
    <p:sldId id="267" r:id="rId12"/>
    <p:sldId id="274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7102F-B585-3D47-93CF-0A43A9F6826C}" type="datetimeFigureOut">
              <a:rPr lang="es-ES_tradnl" smtClean="0"/>
              <a:pPr/>
              <a:t>19/10/14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3FC6-58A4-254F-BD15-79E2FF11531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73850"/>
            <a:ext cx="7772400" cy="2091587"/>
          </a:xfrm>
          <a:effectLst>
            <a:glow rad="228600">
              <a:schemeClr val="accent1">
                <a:alpha val="75000"/>
              </a:schemeClr>
            </a:glow>
            <a:outerShdw blurRad="152400" dist="317500" dir="5400000" sx="90000" sy="-19000">
              <a:srgbClr val="000000">
                <a:alpha val="20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dirty="0" smtClean="0"/>
              <a:t>Evaluación de la resiliencia en sistemas socio-ecológicos</a:t>
            </a:r>
            <a:br>
              <a:rPr lang="es-ES_tradnl" dirty="0" smtClean="0"/>
            </a:br>
            <a:r>
              <a:rPr lang="es-ES_tradnl" sz="3111" i="1" dirty="0" smtClean="0"/>
              <a:t>(</a:t>
            </a:r>
            <a:r>
              <a:rPr lang="es-ES_tradnl" sz="3111" i="1" dirty="0" err="1" smtClean="0"/>
              <a:t>ResilienceAlliance</a:t>
            </a:r>
            <a:r>
              <a:rPr lang="es-ES_tradnl" sz="3111" i="1" dirty="0" smtClean="0"/>
              <a:t> Ver. 1.1-2007 y 2.0 </a:t>
            </a:r>
            <a:r>
              <a:rPr lang="es-ES_tradnl" sz="3111" i="1" dirty="0" err="1" smtClean="0"/>
              <a:t>–</a:t>
            </a:r>
            <a:r>
              <a:rPr lang="es-ES_tradnl" sz="3111" i="1" dirty="0" smtClean="0"/>
              <a:t> 2010)</a:t>
            </a:r>
            <a:endParaRPr lang="es-ES_tradnl" sz="3111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590698"/>
            <a:ext cx="6400800" cy="2719157"/>
          </a:xfrm>
        </p:spPr>
        <p:txBody>
          <a:bodyPr>
            <a:normAutofit/>
          </a:bodyPr>
          <a:lstStyle/>
          <a:p>
            <a:pPr algn="l">
              <a:buFont typeface="Wingdings" charset="2"/>
              <a:buChar char="ü"/>
            </a:pPr>
            <a:r>
              <a:rPr lang="es-ES" sz="2400" dirty="0" smtClean="0"/>
              <a:t>¿Qué eventos podrían conducir a resultados inesperados y no deseados en el manejo de un sistema socio-ecológico complejo?</a:t>
            </a:r>
          </a:p>
          <a:p>
            <a:pPr algn="l">
              <a:buFont typeface="Wingdings" charset="2"/>
              <a:buChar char="ü"/>
            </a:pPr>
            <a:r>
              <a:rPr lang="es-ES" sz="2400" dirty="0" smtClean="0"/>
              <a:t>En caso de existir, ¿son los planes estratégicos y operativos actuales de la región sólidos para enfrentar las incertidumbres del futuro?</a:t>
            </a:r>
          </a:p>
          <a:p>
            <a:pPr algn="l">
              <a:buFont typeface="Wingdings" charset="2"/>
              <a:buChar char="ü"/>
            </a:pPr>
            <a:endParaRPr lang="es-ES" sz="2400" dirty="0" smtClean="0"/>
          </a:p>
          <a:p>
            <a:pPr algn="l">
              <a:buFont typeface="Wingdings" charset="2"/>
              <a:buChar char="ü"/>
            </a:pPr>
            <a:endParaRPr lang="es-ES_tradn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881240" y="6159968"/>
            <a:ext cx="25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Roberto Vides-Almonacid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539750"/>
            <a:ext cx="8978900" cy="5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590550"/>
            <a:ext cx="9080500" cy="56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rot="5400000">
            <a:off x="2057400" y="3657600"/>
            <a:ext cx="5029200" cy="1588"/>
          </a:xfrm>
          <a:prstGeom prst="line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1524000" y="3352800"/>
            <a:ext cx="6096000" cy="1588"/>
          </a:xfrm>
          <a:prstGeom prst="line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524000" y="4114800"/>
            <a:ext cx="236220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Fase I:</a:t>
            </a:r>
            <a:r>
              <a:rPr lang="es-ES_tradnl" b="1" dirty="0" smtClean="0"/>
              <a:t> Creación, Colonización, Explotación (desarrollo, expansión, prosperidad)</a:t>
            </a:r>
            <a:endParaRPr lang="es-ES_tradnl" b="1" dirty="0"/>
          </a:p>
        </p:txBody>
      </p:sp>
      <p:sp>
        <p:nvSpPr>
          <p:cNvPr id="10" name="Rectángulo 9"/>
          <p:cNvSpPr/>
          <p:nvPr/>
        </p:nvSpPr>
        <p:spPr>
          <a:xfrm>
            <a:off x="5257800" y="1143794"/>
            <a:ext cx="236220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Fase II: </a:t>
            </a:r>
            <a:r>
              <a:rPr lang="es-ES_tradnl" b="1" dirty="0" smtClean="0"/>
              <a:t>Conservación, acumulación de biomasa, diversidad (capital, conocimiento)</a:t>
            </a:r>
            <a:endParaRPr lang="es-ES_tradnl" b="1" dirty="0"/>
          </a:p>
        </p:txBody>
      </p:sp>
      <p:sp>
        <p:nvSpPr>
          <p:cNvPr id="11" name="Rectángulo 10"/>
          <p:cNvSpPr/>
          <p:nvPr/>
        </p:nvSpPr>
        <p:spPr>
          <a:xfrm>
            <a:off x="5257800" y="4114800"/>
            <a:ext cx="236220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Fase III: </a:t>
            </a:r>
            <a:r>
              <a:rPr lang="es-ES_tradnl" b="1" dirty="0" smtClean="0"/>
              <a:t>Liberación o destrucción creativa</a:t>
            </a:r>
            <a:endParaRPr lang="es-ES_tradnl" b="1" dirty="0"/>
          </a:p>
        </p:txBody>
      </p:sp>
      <p:sp>
        <p:nvSpPr>
          <p:cNvPr id="12" name="Rectángulo 11"/>
          <p:cNvSpPr/>
          <p:nvPr/>
        </p:nvSpPr>
        <p:spPr>
          <a:xfrm>
            <a:off x="1676400" y="1143794"/>
            <a:ext cx="236220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Fase IV: </a:t>
            </a:r>
            <a:r>
              <a:rPr lang="es-ES_tradnl" b="1" dirty="0" smtClean="0"/>
              <a:t>Renovación, reorganización</a:t>
            </a:r>
            <a:endParaRPr lang="es-ES_tradnl" b="1" dirty="0"/>
          </a:p>
        </p:txBody>
      </p:sp>
      <p:sp>
        <p:nvSpPr>
          <p:cNvPr id="13" name="Flecha derecha 12"/>
          <p:cNvSpPr/>
          <p:nvPr/>
        </p:nvSpPr>
        <p:spPr>
          <a:xfrm rot="19058127">
            <a:off x="3872058" y="3175358"/>
            <a:ext cx="1484773" cy="533400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Flecha abajo 14"/>
          <p:cNvSpPr/>
          <p:nvPr/>
        </p:nvSpPr>
        <p:spPr>
          <a:xfrm>
            <a:off x="6477000" y="2896394"/>
            <a:ext cx="457200" cy="1218407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Flecha arriba 15"/>
          <p:cNvSpPr/>
          <p:nvPr/>
        </p:nvSpPr>
        <p:spPr>
          <a:xfrm rot="18804754">
            <a:off x="4310774" y="2801170"/>
            <a:ext cx="484632" cy="1377597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Flecha abajo 16"/>
          <p:cNvSpPr/>
          <p:nvPr/>
        </p:nvSpPr>
        <p:spPr>
          <a:xfrm>
            <a:off x="2286000" y="2920962"/>
            <a:ext cx="457200" cy="1218407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28600" y="1034874"/>
            <a:ext cx="8915400" cy="877824"/>
          </a:xfrm>
        </p:spPr>
        <p:txBody>
          <a:bodyPr/>
          <a:lstStyle/>
          <a:p>
            <a:r>
              <a:rPr lang="es-ES_tradnl" dirty="0" smtClean="0"/>
              <a:t>Resiliencia ecológica</a:t>
            </a:r>
            <a:endParaRPr lang="es-ES_tradnl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14400" y="2157319"/>
            <a:ext cx="8001000" cy="2248735"/>
          </a:xfrm>
        </p:spPr>
        <p:txBody>
          <a:bodyPr>
            <a:normAutofit fontScale="85000" lnSpcReduction="20000"/>
          </a:bodyPr>
          <a:lstStyle/>
          <a:p>
            <a:endParaRPr lang="es-ES_tradnl" dirty="0" smtClean="0"/>
          </a:p>
          <a:p>
            <a:pPr algn="l"/>
            <a:r>
              <a:rPr lang="es-ES_tradnl" sz="3027" b="1" dirty="0" smtClean="0"/>
              <a:t>La habilidad (o capacidad) </a:t>
            </a:r>
            <a:r>
              <a:rPr lang="es-ES_tradnl" sz="3027" dirty="0" smtClean="0"/>
              <a:t>de un sistema para absorber los impactos antes de alcanzar un umbral, por encima del cual, el sistema cambia a un estado (o configuración o </a:t>
            </a:r>
            <a:r>
              <a:rPr lang="es-ES_tradnl" sz="3027" i="1" dirty="0" smtClean="0"/>
              <a:t>régimen</a:t>
            </a:r>
            <a:r>
              <a:rPr lang="es-ES_tradnl" sz="3027" dirty="0" smtClean="0"/>
              <a:t>) diferente.  </a:t>
            </a:r>
          </a:p>
          <a:p>
            <a:pPr algn="l"/>
            <a:r>
              <a:rPr lang="es-ES_tradnl" sz="2400" i="1" dirty="0" smtClean="0"/>
              <a:t>(</a:t>
            </a:r>
            <a:r>
              <a:rPr lang="es-ES_tradnl" sz="2400" i="1" dirty="0" err="1" smtClean="0"/>
              <a:t>Gunderson</a:t>
            </a:r>
            <a:r>
              <a:rPr lang="es-ES_tradnl" sz="2400" i="1" dirty="0" smtClean="0"/>
              <a:t> 2000)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624" y="4038600"/>
            <a:ext cx="3410124" cy="253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14400"/>
            <a:ext cx="8913813" cy="1123856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Definiciones complementarias de Resiliencia: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4424" y="2286000"/>
            <a:ext cx="7610476" cy="3980329"/>
          </a:xfrm>
        </p:spPr>
        <p:txBody>
          <a:bodyPr>
            <a:normAutofit fontScale="70000" lnSpcReduction="20000"/>
          </a:bodyPr>
          <a:lstStyle/>
          <a:p>
            <a:r>
              <a:rPr lang="es-ES_tradnl" b="1" dirty="0" smtClean="0"/>
              <a:t>Capacidad de un ecosistema </a:t>
            </a:r>
            <a:r>
              <a:rPr lang="es-ES_tradnl" dirty="0" smtClean="0"/>
              <a:t>(por ejemplo un tipo de bosque) para retornar a su estado original luego de una perturbación, manteniendo sus características esenciales de composición taxonómicas, estructura, funcionalidad ecosistémica y de procesos (</a:t>
            </a:r>
            <a:r>
              <a:rPr lang="es-ES_tradnl" dirty="0" err="1" smtClean="0"/>
              <a:t>Holling</a:t>
            </a:r>
            <a:r>
              <a:rPr lang="es-ES_tradnl" dirty="0" smtClean="0"/>
              <a:t> 1973).  </a:t>
            </a:r>
          </a:p>
          <a:p>
            <a:r>
              <a:rPr lang="es-ES_tradnl" b="1" dirty="0" smtClean="0"/>
              <a:t>Capacidad de un sistema </a:t>
            </a:r>
            <a:r>
              <a:rPr lang="es-ES_tradnl" dirty="0" smtClean="0"/>
              <a:t>para absorber la perturbación y permanecer con sus funciones y estructura básica y por lo tanto su identidad (reconocible de la misma manera por los humanos) (Walker &amp; </a:t>
            </a:r>
            <a:r>
              <a:rPr lang="es-ES_tradnl" dirty="0" err="1" smtClean="0"/>
              <a:t>Salt</a:t>
            </a:r>
            <a:r>
              <a:rPr lang="es-ES_tradnl" dirty="0" smtClean="0"/>
              <a:t> 2006)</a:t>
            </a:r>
          </a:p>
          <a:p>
            <a:pPr>
              <a:buNone/>
            </a:pPr>
            <a:r>
              <a:rPr lang="es-ES_tradnl" b="1" i="1" dirty="0" smtClean="0"/>
              <a:t>(CBD </a:t>
            </a:r>
            <a:r>
              <a:rPr lang="es-ES_tradnl" b="1" i="1" dirty="0" err="1" smtClean="0"/>
              <a:t>Technical</a:t>
            </a:r>
            <a:r>
              <a:rPr lang="es-ES_tradnl" b="1" i="1" dirty="0" smtClean="0"/>
              <a:t> Series 43: </a:t>
            </a:r>
            <a:r>
              <a:rPr lang="es-ES_tradnl" b="1" i="1" dirty="0" err="1" smtClean="0"/>
              <a:t>Forest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Resilience</a:t>
            </a:r>
            <a:r>
              <a:rPr lang="es-ES_tradnl" b="1" i="1" dirty="0" smtClean="0"/>
              <a:t>, </a:t>
            </a:r>
            <a:r>
              <a:rPr lang="es-ES_tradnl" b="1" i="1" dirty="0" err="1" smtClean="0"/>
              <a:t>Biodiversity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and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Climate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Change</a:t>
            </a:r>
            <a:r>
              <a:rPr lang="es-ES_tradnl" b="1" i="1" dirty="0" smtClean="0"/>
              <a:t>; 2009)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Por lo tanto;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63302"/>
            <a:ext cx="8229600" cy="3119452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Se enfatiza en </a:t>
            </a:r>
            <a:r>
              <a:rPr lang="es-ES_tradnl" sz="2400" b="1" dirty="0" smtClean="0"/>
              <a:t>la importancia de mantener resiliencia para incrementar la probabilidad </a:t>
            </a:r>
            <a:r>
              <a:rPr lang="es-ES_tradnl" sz="2400" dirty="0" smtClean="0"/>
              <a:t>que un ecosistema continúe proveyendo de bienes y servicios requeridos por los humanos, más allá de un disturbio (</a:t>
            </a:r>
            <a:r>
              <a:rPr lang="es-ES_tradnl" sz="2400" dirty="0" err="1" smtClean="0"/>
              <a:t>Holling</a:t>
            </a:r>
            <a:r>
              <a:rPr lang="es-ES_tradnl" sz="2400" dirty="0" smtClean="0"/>
              <a:t> 2001).</a:t>
            </a:r>
          </a:p>
          <a:p>
            <a:r>
              <a:rPr lang="es-ES_tradnl" sz="2400" dirty="0" smtClean="0"/>
              <a:t>La </a:t>
            </a:r>
            <a:r>
              <a:rPr lang="es-ES_tradnl" sz="2400" b="1" dirty="0" smtClean="0"/>
              <a:t>erosión de la resiliencia de un ecosistema </a:t>
            </a:r>
            <a:r>
              <a:rPr lang="es-ES_tradnl" sz="2400" dirty="0" smtClean="0"/>
              <a:t>determinado, reduce y hace vulnerable la provisión de servicios ecosistémicos para la sociedad (ver McAfee et al 2010). </a:t>
            </a:r>
            <a:endParaRPr lang="es-ES_tradnl" sz="2400" dirty="0"/>
          </a:p>
        </p:txBody>
      </p:sp>
      <p:pic>
        <p:nvPicPr>
          <p:cNvPr id="4" name="Picture 3" descr="pil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100" y="4211182"/>
            <a:ext cx="1892451" cy="252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34"/>
            <a:ext cx="5036497" cy="37373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36497" y="1717119"/>
            <a:ext cx="3421703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Erosión de la resiliencia por:</a:t>
            </a:r>
          </a:p>
          <a:p>
            <a:endParaRPr lang="es-ES_tradnl" dirty="0" smtClean="0"/>
          </a:p>
          <a:p>
            <a:r>
              <a:rPr lang="es-ES_tradnl" sz="2000" dirty="0" smtClean="0"/>
              <a:t>Cambio en el uso del suelo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Explotación de los RRNN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Impacto climático</a:t>
            </a:r>
          </a:p>
          <a:p>
            <a:endParaRPr lang="es-ES_tradnl" sz="2000" dirty="0" smtClean="0"/>
          </a:p>
          <a:p>
            <a:r>
              <a:rPr lang="es-ES_tradnl" sz="2000" dirty="0" smtClean="0"/>
              <a:t>Alteración de los regimenes de </a:t>
            </a:r>
          </a:p>
          <a:p>
            <a:r>
              <a:rPr lang="es-ES_tradnl" sz="2000" dirty="0"/>
              <a:t>p</a:t>
            </a:r>
            <a:r>
              <a:rPr lang="es-ES_tradnl" sz="2000" dirty="0" smtClean="0"/>
              <a:t>erturbaciones naturales</a:t>
            </a:r>
            <a:endParaRPr lang="es-ES_tradnl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8406"/>
          </a:xfrm>
        </p:spPr>
        <p:txBody>
          <a:bodyPr>
            <a:normAutofit lnSpcReduction="10000"/>
          </a:bodyPr>
          <a:lstStyle/>
          <a:p>
            <a:r>
              <a:rPr lang="es-ES_tradnl" b="1" dirty="0" smtClean="0"/>
              <a:t>Regimenes “deseables” vs. “indeseables”:</a:t>
            </a:r>
            <a:r>
              <a:rPr lang="es-ES_tradnl" sz="2400" dirty="0" smtClean="0"/>
              <a:t>. Significa el modo en el cual la sociedad o un segmento de la sociedad considera (o valora) el flujo de bienes y servicios de un régimen determinado del sistema </a:t>
            </a:r>
            <a:r>
              <a:rPr lang="es-ES_tradnl" sz="2400" i="1" dirty="0" smtClean="0"/>
              <a:t>versus</a:t>
            </a:r>
            <a:r>
              <a:rPr lang="es-ES_tradnl" sz="2400" dirty="0" smtClean="0"/>
              <a:t> un régimen alternativo.</a:t>
            </a:r>
          </a:p>
          <a:p>
            <a:r>
              <a:rPr lang="es-ES_tradnl" b="1" dirty="0" smtClean="0"/>
              <a:t>Escenarios: </a:t>
            </a:r>
            <a:r>
              <a:rPr lang="es-ES_tradnl" sz="2400" dirty="0" smtClean="0"/>
              <a:t>Un escenario no es una predicción del futuro! </a:t>
            </a:r>
            <a:r>
              <a:rPr lang="es-ES_tradnl" sz="2400" b="1" dirty="0" smtClean="0"/>
              <a:t>Es un futuro posible que podría surgir bajo determinadas circunstancias. </a:t>
            </a:r>
            <a:r>
              <a:rPr lang="es-ES_tradnl" sz="2400" dirty="0" smtClean="0"/>
              <a:t>Un conjunto de escenarios posibles permite examinar los tipos de procesos y dinámicas que podrían conducir el desarrollo de las relaciones socio-ecológicas de un sistema</a:t>
            </a:r>
            <a:endParaRPr lang="es-ES_tradnl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sz="3600" b="1" dirty="0" smtClean="0"/>
              <a:t>Terminología:</a:t>
            </a:r>
            <a:endParaRPr lang="es-ES_tradnl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3988305"/>
            <a:ext cx="7772400" cy="1470025"/>
          </a:xfrm>
        </p:spPr>
        <p:txBody>
          <a:bodyPr/>
          <a:lstStyle/>
          <a:p>
            <a:r>
              <a:rPr lang="es-ES_tradnl" dirty="0" smtClean="0"/>
              <a:t>Enfoque metodológico: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480" y="865800"/>
            <a:ext cx="1402688" cy="3122505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3691338" y="1448489"/>
            <a:ext cx="200514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067" y="853220"/>
            <a:ext cx="7104832" cy="507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7437"/>
            <a:ext cx="8229600" cy="147170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S_tradnl" sz="3200" dirty="0" smtClean="0"/>
              <a:t>Las respuestas a estas preguntas requiere de una evaluación de la resiliencia del sistema, es decir: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89267"/>
            <a:ext cx="8229600" cy="3836896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¿Cómo un sistema responde a las intervenciones de manejo, clima y otros factores externos y eventos extremos?</a:t>
            </a:r>
            <a:endParaRPr lang="es-ES_tradn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736" y="3543659"/>
            <a:ext cx="1692523" cy="237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3432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 conceptual de un sistema socio-ecológico integrado: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806" y="1032765"/>
            <a:ext cx="2844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64" y="555586"/>
            <a:ext cx="8270036" cy="58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3151187"/>
            <a:ext cx="7772400" cy="1470025"/>
          </a:xfrm>
        </p:spPr>
        <p:txBody>
          <a:bodyPr/>
          <a:lstStyle/>
          <a:p>
            <a:r>
              <a:rPr lang="es-ES_tradnl" dirty="0" smtClean="0"/>
              <a:t>Pasos metodológicos: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89" y="1156577"/>
            <a:ext cx="3302317" cy="228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1. Definir el sistema focal: establecer los límites</a:t>
            </a:r>
          </a:p>
          <a:p>
            <a:pPr lvl="1"/>
            <a:r>
              <a:rPr lang="es-ES_tradnl" dirty="0" smtClean="0"/>
              <a:t>Identificar el tema central</a:t>
            </a:r>
          </a:p>
          <a:p>
            <a:pPr lvl="1"/>
            <a:r>
              <a:rPr lang="es-ES_tradnl" dirty="0" smtClean="0"/>
              <a:t>Resiliencia de qué? Identificar los componentes claves del sistema socio-ecológico</a:t>
            </a:r>
          </a:p>
          <a:p>
            <a:pPr lvl="1"/>
            <a:r>
              <a:rPr lang="es-ES_tradnl" dirty="0" smtClean="0"/>
              <a:t>Resiliencia para qué? Identificar los disturbios, disrupciones (perturbaciones) e incertidumbre</a:t>
            </a:r>
          </a:p>
          <a:p>
            <a:pPr lvl="1"/>
            <a:r>
              <a:rPr lang="es-ES_tradnl" dirty="0" smtClean="0"/>
              <a:t>Expandiendo el sistema a escalas espaciales y temporales múltiples</a:t>
            </a:r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2. Dinámica del sistema</a:t>
            </a:r>
          </a:p>
          <a:p>
            <a:pPr lvl="1"/>
            <a:r>
              <a:rPr lang="es-ES_tradnl" dirty="0" smtClean="0"/>
              <a:t>Modelo conceptual de cambio </a:t>
            </a:r>
            <a:r>
              <a:rPr lang="es-ES_tradnl" dirty="0" err="1" smtClean="0"/>
              <a:t>–</a:t>
            </a:r>
            <a:r>
              <a:rPr lang="es-ES_tradnl" dirty="0" smtClean="0"/>
              <a:t> el ciclo adaptativo</a:t>
            </a:r>
          </a:p>
          <a:p>
            <a:pPr lvl="1"/>
            <a:r>
              <a:rPr lang="es-ES_tradnl" dirty="0" smtClean="0"/>
              <a:t>Estados múltiples (estado actual, pasados y futuros)</a:t>
            </a:r>
          </a:p>
          <a:p>
            <a:pPr lvl="1"/>
            <a:r>
              <a:rPr lang="es-ES_tradnl" dirty="0" smtClean="0"/>
              <a:t>Identificar umbrales y transiciones</a:t>
            </a:r>
          </a:p>
          <a:p>
            <a:pPr lvl="1">
              <a:buNone/>
            </a:pPr>
            <a:endParaRPr lang="es-ES_tradnl" dirty="0" smtClean="0"/>
          </a:p>
          <a:p>
            <a:pPr lvl="1"/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77004"/>
            <a:ext cx="8229600" cy="4525963"/>
          </a:xfrm>
        </p:spPr>
        <p:txBody>
          <a:bodyPr/>
          <a:lstStyle/>
          <a:p>
            <a:r>
              <a:rPr lang="es-ES_tradnl" b="1" dirty="0" smtClean="0"/>
              <a:t>3. Interacciones a través de las escalas</a:t>
            </a:r>
          </a:p>
          <a:p>
            <a:pPr lvl="1"/>
            <a:r>
              <a:rPr lang="es-ES_tradnl" dirty="0" smtClean="0"/>
              <a:t>La </a:t>
            </a:r>
            <a:r>
              <a:rPr lang="es-ES_tradnl" dirty="0" err="1" smtClean="0"/>
              <a:t>panarquía</a:t>
            </a:r>
            <a:r>
              <a:rPr lang="es-ES_tradnl" dirty="0" smtClean="0"/>
              <a:t>: diferentes escalas de interacciones en el sistema socio-ecológico (por </a:t>
            </a:r>
            <a:r>
              <a:rPr lang="es-ES_tradnl" dirty="0" err="1" smtClean="0"/>
              <a:t>ej</a:t>
            </a:r>
            <a:r>
              <a:rPr lang="es-ES_tradnl" dirty="0" smtClean="0"/>
              <a:t> dinámica de fuegos y bancos de semillas)</a:t>
            </a:r>
          </a:p>
          <a:p>
            <a:pPr lvl="1"/>
            <a:r>
              <a:rPr lang="es-ES_tradnl" dirty="0" smtClean="0"/>
              <a:t>Interacción entre umbrales y cascadas de cambio</a:t>
            </a:r>
          </a:p>
          <a:p>
            <a:pPr lvl="1"/>
            <a:r>
              <a:rPr lang="es-ES_tradnl" dirty="0" smtClean="0"/>
              <a:t>Resiliencia general y específica</a:t>
            </a:r>
          </a:p>
          <a:p>
            <a:pPr lvl="1">
              <a:buNone/>
            </a:pPr>
            <a:endParaRPr lang="es-ES_tradnl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892" y="3551774"/>
            <a:ext cx="4643942" cy="304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Resto del proceso: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s-ES_tradnl" sz="3200" b="1" dirty="0" smtClean="0"/>
              <a:t>4. Gobernanza del sistema</a:t>
            </a:r>
          </a:p>
          <a:p>
            <a:pPr lvl="2">
              <a:buNone/>
            </a:pPr>
            <a:r>
              <a:rPr lang="es-ES_tradnl" sz="2800" dirty="0" smtClean="0"/>
              <a:t>Gobernanza adaptativa e instituciones</a:t>
            </a:r>
          </a:p>
          <a:p>
            <a:pPr lvl="2">
              <a:buNone/>
            </a:pPr>
            <a:r>
              <a:rPr lang="es-ES_tradnl" sz="2800" dirty="0" smtClean="0"/>
              <a:t>Redes sociales entre los actores</a:t>
            </a:r>
          </a:p>
          <a:p>
            <a:pPr lvl="1">
              <a:buNone/>
            </a:pPr>
            <a:r>
              <a:rPr lang="es-ES_tradnl" sz="3200" b="1" dirty="0" smtClean="0"/>
              <a:t>5. Actuando en base a la evaluación</a:t>
            </a:r>
          </a:p>
          <a:p>
            <a:pPr lvl="2">
              <a:buNone/>
            </a:pPr>
            <a:r>
              <a:rPr lang="es-ES_tradnl" sz="2800" dirty="0" smtClean="0"/>
              <a:t>Sintetizando los hallazgos de la evaluación</a:t>
            </a:r>
          </a:p>
          <a:p>
            <a:pPr lvl="2">
              <a:buNone/>
            </a:pPr>
            <a:r>
              <a:rPr lang="es-ES_tradnl" sz="2800" dirty="0" smtClean="0"/>
              <a:t>Gestión basada en la resiliencia</a:t>
            </a:r>
          </a:p>
          <a:p>
            <a:pPr lvl="2">
              <a:buNone/>
            </a:pPr>
            <a:r>
              <a:rPr lang="es-ES_tradnl" sz="2800" dirty="0" smtClean="0"/>
              <a:t>Tiempos para la transformación</a:t>
            </a:r>
          </a:p>
          <a:p>
            <a:pPr lvl="1"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sz="3600" b="1" dirty="0" smtClean="0"/>
              <a:t>Terminología:</a:t>
            </a:r>
            <a:endParaRPr lang="es-ES_tradnl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/>
              <a:t>Variable de estado:</a:t>
            </a:r>
            <a:r>
              <a:rPr lang="es-ES_tradnl" dirty="0" smtClean="0"/>
              <a:t> </a:t>
            </a:r>
            <a:r>
              <a:rPr lang="es-ES_tradnl" sz="2595" dirty="0" smtClean="0"/>
              <a:t>variable que define el estado del sistema. Ej. en un sistema agrícola: Suelos, cultivos, ganadería, productores, carreteras, etc.</a:t>
            </a:r>
          </a:p>
          <a:p>
            <a:r>
              <a:rPr lang="es-ES_tradnl" b="1" dirty="0" smtClean="0"/>
              <a:t>Régimen y cambio de régimen</a:t>
            </a:r>
            <a:r>
              <a:rPr lang="es-ES_tradnl" dirty="0" smtClean="0"/>
              <a:t>: </a:t>
            </a:r>
            <a:r>
              <a:rPr lang="es-ES_tradnl" sz="2400" dirty="0" smtClean="0"/>
              <a:t>dinámica del sistema o conjunto de estados que define un “dominio de atracción”: En un régimen el sistema tiene la misma estructura esencial, función, retroalimentación y por lo tanto; </a:t>
            </a:r>
            <a:r>
              <a:rPr lang="es-ES_tradnl" sz="2400" b="1" dirty="0" smtClean="0"/>
              <a:t>identidad</a:t>
            </a:r>
            <a:r>
              <a:rPr lang="es-ES_tradnl" sz="2400" dirty="0" smtClean="0"/>
              <a:t>. </a:t>
            </a:r>
            <a:r>
              <a:rPr lang="es-ES_tradnl" sz="2400" dirty="0"/>
              <a:t>O</a:t>
            </a:r>
            <a:r>
              <a:rPr lang="es-ES_tradnl" sz="2400" dirty="0" smtClean="0"/>
              <a:t>curre </a:t>
            </a:r>
            <a:r>
              <a:rPr lang="es-ES_tradnl" sz="2400" b="1" dirty="0" smtClean="0"/>
              <a:t>un cambio de régimen </a:t>
            </a:r>
            <a:r>
              <a:rPr lang="es-ES_tradnl" sz="2400" dirty="0" smtClean="0"/>
              <a:t>cuando el sistema cruza un umbral hacia otro “dominio de atracción”.</a:t>
            </a:r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rot="5400000">
            <a:off x="-39445" y="3159504"/>
            <a:ext cx="3527979" cy="31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1740222" y="4939171"/>
            <a:ext cx="642784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rma libre 9"/>
          <p:cNvSpPr/>
          <p:nvPr/>
        </p:nvSpPr>
        <p:spPr>
          <a:xfrm>
            <a:off x="1708866" y="2833702"/>
            <a:ext cx="6365133" cy="1094964"/>
          </a:xfrm>
          <a:custGeom>
            <a:avLst/>
            <a:gdLst>
              <a:gd name="connsiteX0" fmla="*/ 0 w 6365133"/>
              <a:gd name="connsiteY0" fmla="*/ 239560 h 1094964"/>
              <a:gd name="connsiteX1" fmla="*/ 313553 w 6365133"/>
              <a:gd name="connsiteY1" fmla="*/ 208200 h 1094964"/>
              <a:gd name="connsiteX2" fmla="*/ 501685 w 6365133"/>
              <a:gd name="connsiteY2" fmla="*/ 161161 h 1094964"/>
              <a:gd name="connsiteX3" fmla="*/ 642784 w 6365133"/>
              <a:gd name="connsiteY3" fmla="*/ 82761 h 1094964"/>
              <a:gd name="connsiteX4" fmla="*/ 674140 w 6365133"/>
              <a:gd name="connsiteY4" fmla="*/ 51401 h 1094964"/>
              <a:gd name="connsiteX5" fmla="*/ 721173 w 6365133"/>
              <a:gd name="connsiteY5" fmla="*/ 20041 h 1094964"/>
              <a:gd name="connsiteX6" fmla="*/ 862272 w 6365133"/>
              <a:gd name="connsiteY6" fmla="*/ 82761 h 1094964"/>
              <a:gd name="connsiteX7" fmla="*/ 1097437 w 6365133"/>
              <a:gd name="connsiteY7" fmla="*/ 129801 h 1094964"/>
              <a:gd name="connsiteX8" fmla="*/ 1144470 w 6365133"/>
              <a:gd name="connsiteY8" fmla="*/ 176840 h 1094964"/>
              <a:gd name="connsiteX9" fmla="*/ 1160147 w 6365133"/>
              <a:gd name="connsiteY9" fmla="*/ 223880 h 1094964"/>
              <a:gd name="connsiteX10" fmla="*/ 1222858 w 6365133"/>
              <a:gd name="connsiteY10" fmla="*/ 317960 h 1094964"/>
              <a:gd name="connsiteX11" fmla="*/ 1254213 w 6365133"/>
              <a:gd name="connsiteY11" fmla="*/ 364999 h 1094964"/>
              <a:gd name="connsiteX12" fmla="*/ 1301246 w 6365133"/>
              <a:gd name="connsiteY12" fmla="*/ 396359 h 1094964"/>
              <a:gd name="connsiteX13" fmla="*/ 1332602 w 6365133"/>
              <a:gd name="connsiteY13" fmla="*/ 443399 h 1094964"/>
              <a:gd name="connsiteX14" fmla="*/ 1379635 w 6365133"/>
              <a:gd name="connsiteY14" fmla="*/ 537478 h 1094964"/>
              <a:gd name="connsiteX15" fmla="*/ 1442345 w 6365133"/>
              <a:gd name="connsiteY15" fmla="*/ 568838 h 1094964"/>
              <a:gd name="connsiteX16" fmla="*/ 1489378 w 6365133"/>
              <a:gd name="connsiteY16" fmla="*/ 600198 h 1094964"/>
              <a:gd name="connsiteX17" fmla="*/ 1599122 w 6365133"/>
              <a:gd name="connsiteY17" fmla="*/ 647238 h 1094964"/>
              <a:gd name="connsiteX18" fmla="*/ 1755899 w 6365133"/>
              <a:gd name="connsiteY18" fmla="*/ 804037 h 1094964"/>
              <a:gd name="connsiteX19" fmla="*/ 1802932 w 6365133"/>
              <a:gd name="connsiteY19" fmla="*/ 835397 h 1094964"/>
              <a:gd name="connsiteX20" fmla="*/ 1834287 w 6365133"/>
              <a:gd name="connsiteY20" fmla="*/ 898116 h 1094964"/>
              <a:gd name="connsiteX21" fmla="*/ 1896998 w 6365133"/>
              <a:gd name="connsiteY21" fmla="*/ 913796 h 1094964"/>
              <a:gd name="connsiteX22" fmla="*/ 2006741 w 6365133"/>
              <a:gd name="connsiteY22" fmla="*/ 929476 h 1094964"/>
              <a:gd name="connsiteX23" fmla="*/ 2116485 w 6365133"/>
              <a:gd name="connsiteY23" fmla="*/ 992196 h 1094964"/>
              <a:gd name="connsiteX24" fmla="*/ 2210551 w 6365133"/>
              <a:gd name="connsiteY24" fmla="*/ 1007876 h 1094964"/>
              <a:gd name="connsiteX25" fmla="*/ 2555460 w 6365133"/>
              <a:gd name="connsiteY25" fmla="*/ 1023556 h 1094964"/>
              <a:gd name="connsiteX26" fmla="*/ 2618170 w 6365133"/>
              <a:gd name="connsiteY26" fmla="*/ 929476 h 1094964"/>
              <a:gd name="connsiteX27" fmla="*/ 2727914 w 6365133"/>
              <a:gd name="connsiteY27" fmla="*/ 882436 h 1094964"/>
              <a:gd name="connsiteX28" fmla="*/ 2774947 w 6365133"/>
              <a:gd name="connsiteY28" fmla="*/ 835397 h 1094964"/>
              <a:gd name="connsiteX29" fmla="*/ 2869013 w 6365133"/>
              <a:gd name="connsiteY29" fmla="*/ 804037 h 1094964"/>
              <a:gd name="connsiteX30" fmla="*/ 2963079 w 6365133"/>
              <a:gd name="connsiteY30" fmla="*/ 741317 h 1094964"/>
              <a:gd name="connsiteX31" fmla="*/ 3010112 w 6365133"/>
              <a:gd name="connsiteY31" fmla="*/ 709957 h 1094964"/>
              <a:gd name="connsiteX32" fmla="*/ 3119856 w 6365133"/>
              <a:gd name="connsiteY32" fmla="*/ 615878 h 1094964"/>
              <a:gd name="connsiteX33" fmla="*/ 3213922 w 6365133"/>
              <a:gd name="connsiteY33" fmla="*/ 521798 h 1094964"/>
              <a:gd name="connsiteX34" fmla="*/ 3229599 w 6365133"/>
              <a:gd name="connsiteY34" fmla="*/ 474759 h 1094964"/>
              <a:gd name="connsiteX35" fmla="*/ 3260955 w 6365133"/>
              <a:gd name="connsiteY35" fmla="*/ 443399 h 1094964"/>
              <a:gd name="connsiteX36" fmla="*/ 3292310 w 6365133"/>
              <a:gd name="connsiteY36" fmla="*/ 349319 h 1094964"/>
              <a:gd name="connsiteX37" fmla="*/ 3449087 w 6365133"/>
              <a:gd name="connsiteY37" fmla="*/ 255240 h 1094964"/>
              <a:gd name="connsiteX38" fmla="*/ 3558831 w 6365133"/>
              <a:gd name="connsiteY38" fmla="*/ 161161 h 1094964"/>
              <a:gd name="connsiteX39" fmla="*/ 3605864 w 6365133"/>
              <a:gd name="connsiteY39" fmla="*/ 129801 h 1094964"/>
              <a:gd name="connsiteX40" fmla="*/ 3762640 w 6365133"/>
              <a:gd name="connsiteY40" fmla="*/ 82761 h 1094964"/>
              <a:gd name="connsiteX41" fmla="*/ 3919417 w 6365133"/>
              <a:gd name="connsiteY41" fmla="*/ 67081 h 1094964"/>
              <a:gd name="connsiteX42" fmla="*/ 4718978 w 6365133"/>
              <a:gd name="connsiteY42" fmla="*/ 82761 h 1094964"/>
              <a:gd name="connsiteX43" fmla="*/ 4766011 w 6365133"/>
              <a:gd name="connsiteY43" fmla="*/ 98441 h 1094964"/>
              <a:gd name="connsiteX44" fmla="*/ 4875755 w 6365133"/>
              <a:gd name="connsiteY44" fmla="*/ 161161 h 1094964"/>
              <a:gd name="connsiteX45" fmla="*/ 4938465 w 6365133"/>
              <a:gd name="connsiteY45" fmla="*/ 192520 h 1094964"/>
              <a:gd name="connsiteX46" fmla="*/ 5001176 w 6365133"/>
              <a:gd name="connsiteY46" fmla="*/ 270920 h 1094964"/>
              <a:gd name="connsiteX47" fmla="*/ 5157953 w 6365133"/>
              <a:gd name="connsiteY47" fmla="*/ 380679 h 1094964"/>
              <a:gd name="connsiteX48" fmla="*/ 5204986 w 6365133"/>
              <a:gd name="connsiteY48" fmla="*/ 412039 h 1094964"/>
              <a:gd name="connsiteX49" fmla="*/ 5252019 w 6365133"/>
              <a:gd name="connsiteY49" fmla="*/ 474759 h 1094964"/>
              <a:gd name="connsiteX50" fmla="*/ 5346085 w 6365133"/>
              <a:gd name="connsiteY50" fmla="*/ 521798 h 1094964"/>
              <a:gd name="connsiteX51" fmla="*/ 6161323 w 6365133"/>
              <a:gd name="connsiteY51" fmla="*/ 459079 h 1094964"/>
              <a:gd name="connsiteX52" fmla="*/ 6192679 w 6365133"/>
              <a:gd name="connsiteY52" fmla="*/ 427719 h 1094964"/>
              <a:gd name="connsiteX53" fmla="*/ 6286745 w 6365133"/>
              <a:gd name="connsiteY53" fmla="*/ 364999 h 1094964"/>
              <a:gd name="connsiteX54" fmla="*/ 6333778 w 6365133"/>
              <a:gd name="connsiteY54" fmla="*/ 223880 h 1094964"/>
              <a:gd name="connsiteX55" fmla="*/ 6365133 w 6365133"/>
              <a:gd name="connsiteY55" fmla="*/ 176840 h 109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365133" h="1094964">
                <a:moveTo>
                  <a:pt x="0" y="239560"/>
                </a:moveTo>
                <a:cubicBezTo>
                  <a:pt x="71996" y="234417"/>
                  <a:pt x="224798" y="230392"/>
                  <a:pt x="313553" y="208200"/>
                </a:cubicBezTo>
                <a:cubicBezTo>
                  <a:pt x="561982" y="146084"/>
                  <a:pt x="255561" y="202185"/>
                  <a:pt x="501685" y="161161"/>
                </a:cubicBezTo>
                <a:cubicBezTo>
                  <a:pt x="551391" y="136304"/>
                  <a:pt x="596849" y="115577"/>
                  <a:pt x="642784" y="82761"/>
                </a:cubicBezTo>
                <a:cubicBezTo>
                  <a:pt x="654812" y="74168"/>
                  <a:pt x="662598" y="60636"/>
                  <a:pt x="674140" y="51401"/>
                </a:cubicBezTo>
                <a:cubicBezTo>
                  <a:pt x="688853" y="39629"/>
                  <a:pt x="705495" y="30494"/>
                  <a:pt x="721173" y="20041"/>
                </a:cubicBezTo>
                <a:cubicBezTo>
                  <a:pt x="950995" y="58350"/>
                  <a:pt x="713325" y="0"/>
                  <a:pt x="862272" y="82761"/>
                </a:cubicBezTo>
                <a:cubicBezTo>
                  <a:pt x="931752" y="121367"/>
                  <a:pt x="1022967" y="121525"/>
                  <a:pt x="1097437" y="129801"/>
                </a:cubicBezTo>
                <a:cubicBezTo>
                  <a:pt x="1113115" y="145481"/>
                  <a:pt x="1132172" y="158390"/>
                  <a:pt x="1144470" y="176840"/>
                </a:cubicBezTo>
                <a:cubicBezTo>
                  <a:pt x="1153637" y="190593"/>
                  <a:pt x="1152121" y="209432"/>
                  <a:pt x="1160147" y="223880"/>
                </a:cubicBezTo>
                <a:cubicBezTo>
                  <a:pt x="1178448" y="256827"/>
                  <a:pt x="1201954" y="286600"/>
                  <a:pt x="1222858" y="317960"/>
                </a:cubicBezTo>
                <a:cubicBezTo>
                  <a:pt x="1233310" y="333640"/>
                  <a:pt x="1238535" y="354545"/>
                  <a:pt x="1254213" y="364999"/>
                </a:cubicBezTo>
                <a:lnTo>
                  <a:pt x="1301246" y="396359"/>
                </a:lnTo>
                <a:cubicBezTo>
                  <a:pt x="1311698" y="412039"/>
                  <a:pt x="1324176" y="426544"/>
                  <a:pt x="1332602" y="443399"/>
                </a:cubicBezTo>
                <a:cubicBezTo>
                  <a:pt x="1352475" y="483151"/>
                  <a:pt x="1341120" y="505378"/>
                  <a:pt x="1379635" y="537478"/>
                </a:cubicBezTo>
                <a:cubicBezTo>
                  <a:pt x="1397588" y="552441"/>
                  <a:pt x="1422054" y="557241"/>
                  <a:pt x="1442345" y="568838"/>
                </a:cubicBezTo>
                <a:cubicBezTo>
                  <a:pt x="1458705" y="578188"/>
                  <a:pt x="1473018" y="590848"/>
                  <a:pt x="1489378" y="600198"/>
                </a:cubicBezTo>
                <a:cubicBezTo>
                  <a:pt x="1543622" y="631199"/>
                  <a:pt x="1546356" y="629647"/>
                  <a:pt x="1599122" y="647238"/>
                </a:cubicBezTo>
                <a:cubicBezTo>
                  <a:pt x="1682736" y="772675"/>
                  <a:pt x="1630476" y="720409"/>
                  <a:pt x="1755899" y="804037"/>
                </a:cubicBezTo>
                <a:lnTo>
                  <a:pt x="1802932" y="835397"/>
                </a:lnTo>
                <a:cubicBezTo>
                  <a:pt x="1813384" y="856303"/>
                  <a:pt x="1816332" y="883152"/>
                  <a:pt x="1834287" y="898116"/>
                </a:cubicBezTo>
                <a:cubicBezTo>
                  <a:pt x="1850839" y="911911"/>
                  <a:pt x="1875798" y="909941"/>
                  <a:pt x="1896998" y="913796"/>
                </a:cubicBezTo>
                <a:cubicBezTo>
                  <a:pt x="1933354" y="920407"/>
                  <a:pt x="1970160" y="924249"/>
                  <a:pt x="2006741" y="929476"/>
                </a:cubicBezTo>
                <a:cubicBezTo>
                  <a:pt x="2038230" y="950472"/>
                  <a:pt x="2080319" y="981345"/>
                  <a:pt x="2116485" y="992196"/>
                </a:cubicBezTo>
                <a:cubicBezTo>
                  <a:pt x="2146932" y="1001331"/>
                  <a:pt x="2179196" y="1002649"/>
                  <a:pt x="2210551" y="1007876"/>
                </a:cubicBezTo>
                <a:cubicBezTo>
                  <a:pt x="2324753" y="1084019"/>
                  <a:pt x="2320866" y="1094964"/>
                  <a:pt x="2555460" y="1023556"/>
                </a:cubicBezTo>
                <a:cubicBezTo>
                  <a:pt x="2591515" y="1012581"/>
                  <a:pt x="2582416" y="941396"/>
                  <a:pt x="2618170" y="929476"/>
                </a:cubicBezTo>
                <a:cubicBezTo>
                  <a:pt x="2656554" y="916680"/>
                  <a:pt x="2694011" y="906656"/>
                  <a:pt x="2727914" y="882436"/>
                </a:cubicBezTo>
                <a:cubicBezTo>
                  <a:pt x="2745956" y="869547"/>
                  <a:pt x="2755565" y="846166"/>
                  <a:pt x="2774947" y="835397"/>
                </a:cubicBezTo>
                <a:cubicBezTo>
                  <a:pt x="2803839" y="819344"/>
                  <a:pt x="2841513" y="822373"/>
                  <a:pt x="2869013" y="804037"/>
                </a:cubicBezTo>
                <a:lnTo>
                  <a:pt x="2963079" y="741317"/>
                </a:lnTo>
                <a:lnTo>
                  <a:pt x="3010112" y="709957"/>
                </a:lnTo>
                <a:cubicBezTo>
                  <a:pt x="3084094" y="598969"/>
                  <a:pt x="2983708" y="735025"/>
                  <a:pt x="3119856" y="615878"/>
                </a:cubicBezTo>
                <a:cubicBezTo>
                  <a:pt x="3306541" y="452505"/>
                  <a:pt x="3052599" y="629363"/>
                  <a:pt x="3213922" y="521798"/>
                </a:cubicBezTo>
                <a:cubicBezTo>
                  <a:pt x="3219148" y="506118"/>
                  <a:pt x="3221097" y="488932"/>
                  <a:pt x="3229599" y="474759"/>
                </a:cubicBezTo>
                <a:cubicBezTo>
                  <a:pt x="3237204" y="462083"/>
                  <a:pt x="3254345" y="456621"/>
                  <a:pt x="3260955" y="443399"/>
                </a:cubicBezTo>
                <a:cubicBezTo>
                  <a:pt x="3275736" y="413832"/>
                  <a:pt x="3264807" y="367657"/>
                  <a:pt x="3292310" y="349319"/>
                </a:cubicBezTo>
                <a:cubicBezTo>
                  <a:pt x="3405822" y="273635"/>
                  <a:pt x="3352670" y="303456"/>
                  <a:pt x="3449087" y="255240"/>
                </a:cubicBezTo>
                <a:cubicBezTo>
                  <a:pt x="3506065" y="198253"/>
                  <a:pt x="3488435" y="211450"/>
                  <a:pt x="3558831" y="161161"/>
                </a:cubicBezTo>
                <a:cubicBezTo>
                  <a:pt x="3574164" y="150208"/>
                  <a:pt x="3588645" y="137455"/>
                  <a:pt x="3605864" y="129801"/>
                </a:cubicBezTo>
                <a:cubicBezTo>
                  <a:pt x="3626535" y="120613"/>
                  <a:pt x="3729038" y="87562"/>
                  <a:pt x="3762640" y="82761"/>
                </a:cubicBezTo>
                <a:cubicBezTo>
                  <a:pt x="3814632" y="75332"/>
                  <a:pt x="3867158" y="72308"/>
                  <a:pt x="3919417" y="67081"/>
                </a:cubicBezTo>
                <a:lnTo>
                  <a:pt x="4718978" y="82761"/>
                </a:lnTo>
                <a:cubicBezTo>
                  <a:pt x="4735493" y="83373"/>
                  <a:pt x="4750822" y="91930"/>
                  <a:pt x="4766011" y="98441"/>
                </a:cubicBezTo>
                <a:cubicBezTo>
                  <a:pt x="4860768" y="139057"/>
                  <a:pt x="4797028" y="116168"/>
                  <a:pt x="4875755" y="161161"/>
                </a:cubicBezTo>
                <a:cubicBezTo>
                  <a:pt x="4896046" y="172758"/>
                  <a:pt x="4919020" y="179555"/>
                  <a:pt x="4938465" y="192520"/>
                </a:cubicBezTo>
                <a:cubicBezTo>
                  <a:pt x="4985010" y="223554"/>
                  <a:pt x="4959245" y="228982"/>
                  <a:pt x="5001176" y="270920"/>
                </a:cubicBezTo>
                <a:cubicBezTo>
                  <a:pt x="5024392" y="294139"/>
                  <a:pt x="5142584" y="370431"/>
                  <a:pt x="5157953" y="380679"/>
                </a:cubicBezTo>
                <a:cubicBezTo>
                  <a:pt x="5173631" y="391132"/>
                  <a:pt x="5193681" y="396964"/>
                  <a:pt x="5204986" y="412039"/>
                </a:cubicBezTo>
                <a:cubicBezTo>
                  <a:pt x="5220664" y="432946"/>
                  <a:pt x="5233542" y="456280"/>
                  <a:pt x="5252019" y="474759"/>
                </a:cubicBezTo>
                <a:cubicBezTo>
                  <a:pt x="5282411" y="505156"/>
                  <a:pt x="5307829" y="509045"/>
                  <a:pt x="5346085" y="521798"/>
                </a:cubicBezTo>
                <a:cubicBezTo>
                  <a:pt x="5729131" y="513647"/>
                  <a:pt x="5919946" y="631516"/>
                  <a:pt x="6161323" y="459079"/>
                </a:cubicBezTo>
                <a:cubicBezTo>
                  <a:pt x="6173351" y="450486"/>
                  <a:pt x="6180380" y="435920"/>
                  <a:pt x="6192679" y="427719"/>
                </a:cubicBezTo>
                <a:cubicBezTo>
                  <a:pt x="6306577" y="351776"/>
                  <a:pt x="6214850" y="436903"/>
                  <a:pt x="6286745" y="364999"/>
                </a:cubicBezTo>
                <a:cubicBezTo>
                  <a:pt x="6302423" y="317959"/>
                  <a:pt x="6306277" y="265138"/>
                  <a:pt x="6333778" y="223880"/>
                </a:cubicBezTo>
                <a:lnTo>
                  <a:pt x="6365133" y="17684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2" name="Conector recto 11"/>
          <p:cNvCxnSpPr/>
          <p:nvPr/>
        </p:nvCxnSpPr>
        <p:spPr>
          <a:xfrm rot="16200000" flipH="1">
            <a:off x="1277478" y="3159503"/>
            <a:ext cx="3527979" cy="3135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rot="16200000" flipH="1">
            <a:off x="3362608" y="3161092"/>
            <a:ext cx="3527979" cy="3135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rot="16200000" flipH="1">
            <a:off x="4930375" y="3161092"/>
            <a:ext cx="3527979" cy="3135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922922" y="1412780"/>
            <a:ext cx="669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R1</a:t>
            </a:r>
            <a:endParaRPr lang="es-ES_tradnl" sz="3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857145" y="1411190"/>
            <a:ext cx="669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R2</a:t>
            </a:r>
            <a:endParaRPr lang="es-ES_tradnl" sz="3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674701" y="1411190"/>
            <a:ext cx="669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R3</a:t>
            </a:r>
            <a:endParaRPr lang="es-ES_tradnl" sz="3600" dirty="0"/>
          </a:p>
        </p:txBody>
      </p:sp>
      <p:sp>
        <p:nvSpPr>
          <p:cNvPr id="18" name="Elipse 17"/>
          <p:cNvSpPr/>
          <p:nvPr/>
        </p:nvSpPr>
        <p:spPr>
          <a:xfrm>
            <a:off x="2283957" y="2288653"/>
            <a:ext cx="592017" cy="60397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Elipse 18"/>
          <p:cNvSpPr/>
          <p:nvPr/>
        </p:nvSpPr>
        <p:spPr>
          <a:xfrm>
            <a:off x="3857145" y="3324693"/>
            <a:ext cx="592017" cy="60397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Elipse 19"/>
          <p:cNvSpPr/>
          <p:nvPr/>
        </p:nvSpPr>
        <p:spPr>
          <a:xfrm>
            <a:off x="5674701" y="2288653"/>
            <a:ext cx="592017" cy="60397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416" y="853220"/>
            <a:ext cx="8196358" cy="470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457200"/>
            <a:ext cx="87503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27" y="457200"/>
            <a:ext cx="8565100" cy="4800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27" y="5257800"/>
            <a:ext cx="3416300" cy="12573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7427" y="5257800"/>
            <a:ext cx="1633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err="1" smtClean="0"/>
              <a:t>Holling</a:t>
            </a:r>
            <a:r>
              <a:rPr lang="es-ES_tradnl" sz="2000" dirty="0" smtClean="0"/>
              <a:t> et al </a:t>
            </a:r>
            <a:endParaRPr lang="es-ES_tradnl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381000"/>
            <a:ext cx="86995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438150"/>
            <a:ext cx="8674100" cy="598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21740</TotalTime>
  <Words>757</Words>
  <Application>Microsoft Macintosh PowerPoint</Application>
  <PresentationFormat>Presentación en pantalla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Evaluación de la resiliencia en sistemas socio-ecológicos (ResilienceAlliance Ver. 1.1-2007 y 2.0 – 2010)</vt:lpstr>
      <vt:lpstr>Las respuestas a estas preguntas requiere de una evaluación de la resiliencia del sistema, es decir:</vt:lpstr>
      <vt:lpstr>Terminología: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Resiliencia ecológica</vt:lpstr>
      <vt:lpstr>Definiciones complementarias de Resiliencia:</vt:lpstr>
      <vt:lpstr>Por lo tanto;</vt:lpstr>
      <vt:lpstr>Presentación de PowerPoint</vt:lpstr>
      <vt:lpstr>Terminología:</vt:lpstr>
      <vt:lpstr>Enfoque metodológico:</vt:lpstr>
      <vt:lpstr>Presentación de PowerPoint</vt:lpstr>
      <vt:lpstr>Presentación de PowerPoint</vt:lpstr>
      <vt:lpstr>Presentación de PowerPoint</vt:lpstr>
      <vt:lpstr>Pasos metodológicos:</vt:lpstr>
      <vt:lpstr>Presentación de PowerPoint</vt:lpstr>
      <vt:lpstr>Presentación de PowerPoint</vt:lpstr>
      <vt:lpstr>Presentación de PowerPoint</vt:lpstr>
      <vt:lpstr>Resto del proceso:</vt:lpstr>
    </vt:vector>
  </TitlesOfParts>
  <Company>FCBC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la resiliencia en sistemas socio-ecológicos</dc:title>
  <dc:creator>FCBC</dc:creator>
  <cp:lastModifiedBy>FCBC</cp:lastModifiedBy>
  <cp:revision>28</cp:revision>
  <dcterms:created xsi:type="dcterms:W3CDTF">2012-06-29T15:57:44Z</dcterms:created>
  <dcterms:modified xsi:type="dcterms:W3CDTF">2014-10-19T21:50:07Z</dcterms:modified>
</cp:coreProperties>
</file>