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EE6C8-9097-4F90-A0C7-75423C4C97C6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B5DC1-5546-45C7-B597-82A6F912B63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5DC1-5546-45C7-B597-82A6F912B63D}" type="slidenum">
              <a:rPr lang="es-CR" smtClean="0"/>
              <a:pPr/>
              <a:t>17</a:t>
            </a:fld>
            <a:endParaRPr lang="es-C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5DC1-5546-45C7-B597-82A6F912B63D}" type="slidenum">
              <a:rPr lang="es-CR" smtClean="0"/>
              <a:pPr/>
              <a:t>18</a:t>
            </a:fld>
            <a:endParaRPr lang="es-C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5DC1-5546-45C7-B597-82A6F912B63D}" type="slidenum">
              <a:rPr lang="es-CR" smtClean="0"/>
              <a:pPr/>
              <a:t>19</a:t>
            </a:fld>
            <a:endParaRPr lang="es-C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5DC1-5546-45C7-B597-82A6F912B63D}" type="slidenum">
              <a:rPr lang="es-CR" smtClean="0"/>
              <a:pPr/>
              <a:t>20</a:t>
            </a:fld>
            <a:endParaRPr lang="es-C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B5DC1-5546-45C7-B597-82A6F912B63D}" type="slidenum">
              <a:rPr lang="es-CR" smtClean="0"/>
              <a:pPr/>
              <a:t>21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44D0DA9-3BB5-4386-A6AB-4E93E8F3EFA9}" type="datetimeFigureOut">
              <a:rPr lang="es-CR" smtClean="0"/>
              <a:pPr/>
              <a:t>04/11/2013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E4B9BE4-2DD0-4612-A7F1-7B99613FA9F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11560" y="692696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 smtClean="0">
                <a:latin typeface="Calibri" pitchFamily="34" charset="0"/>
              </a:rPr>
              <a:t>Signos ortográficos, reglas de puntuación y acentuación en español .</a:t>
            </a:r>
            <a:endParaRPr lang="es-CR" sz="4000" b="1" dirty="0">
              <a:latin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15816" y="4437112"/>
            <a:ext cx="601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Calibri" pitchFamily="34" charset="0"/>
              </a:rPr>
              <a:t>Elaboración:  </a:t>
            </a:r>
          </a:p>
          <a:p>
            <a:r>
              <a:rPr lang="es-CR" sz="2400" dirty="0" smtClean="0">
                <a:latin typeface="Calibri" pitchFamily="34" charset="0"/>
              </a:rPr>
              <a:t>MLGA Carlos Ml Hernández H.</a:t>
            </a:r>
          </a:p>
          <a:p>
            <a:r>
              <a:rPr lang="es-CR" sz="2400" dirty="0" smtClean="0">
                <a:latin typeface="Calibri" pitchFamily="34" charset="0"/>
              </a:rPr>
              <a:t>Universidad para la Cooperación Internacional.</a:t>
            </a:r>
          </a:p>
          <a:p>
            <a:r>
              <a:rPr lang="es-CR" sz="2400" dirty="0" smtClean="0">
                <a:latin typeface="Calibri" pitchFamily="34" charset="0"/>
              </a:rPr>
              <a:t>Facultad Ambiente y Desarrollo.</a:t>
            </a:r>
          </a:p>
          <a:p>
            <a:r>
              <a:rPr lang="es-CR" sz="2400" dirty="0" smtClean="0">
                <a:latin typeface="Calibri" pitchFamily="34" charset="0"/>
              </a:rPr>
              <a:t>Curso: Seminario de graduación.</a:t>
            </a:r>
          </a:p>
        </p:txBody>
      </p:sp>
      <p:pic>
        <p:nvPicPr>
          <p:cNvPr id="10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67544" y="4797152"/>
            <a:ext cx="2235679" cy="9036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836712"/>
            <a:ext cx="75608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4. Los dos puntos </a:t>
            </a:r>
            <a:r>
              <a:rPr lang="es-CR" sz="3600" b="1" dirty="0" smtClean="0">
                <a:latin typeface="Calibri" pitchFamily="34" charset="0"/>
              </a:rPr>
              <a:t>:</a:t>
            </a:r>
          </a:p>
          <a:p>
            <a:pPr algn="just"/>
            <a:endParaRPr lang="es-CR" sz="2400" b="1" i="1" dirty="0" smtClean="0">
              <a:latin typeface="Calibri" pitchFamily="34" charset="0"/>
            </a:endParaRPr>
          </a:p>
          <a:p>
            <a:pPr algn="just"/>
            <a:endParaRPr lang="es-CR" sz="2400" b="1" i="1" dirty="0">
              <a:latin typeface="Calibri" pitchFamily="34" charset="0"/>
            </a:endParaRPr>
          </a:p>
          <a:p>
            <a:pPr marL="457200" indent="-457200" algn="just">
              <a:buAutoNum type="alphaLcPeriod"/>
            </a:pPr>
            <a:r>
              <a:rPr lang="es-CR" sz="2400" dirty="0" smtClean="0">
                <a:latin typeface="Calibri" pitchFamily="34" charset="0"/>
              </a:rPr>
              <a:t>Preceden </a:t>
            </a:r>
            <a:r>
              <a:rPr lang="es-CR" sz="2400" dirty="0">
                <a:latin typeface="Calibri" pitchFamily="34" charset="0"/>
              </a:rPr>
              <a:t>a una enumeración</a:t>
            </a:r>
            <a:r>
              <a:rPr lang="es-CR" sz="2400" dirty="0" smtClean="0">
                <a:latin typeface="Calibri" pitchFamily="34" charset="0"/>
              </a:rPr>
              <a:t>:</a:t>
            </a: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Tres </a:t>
            </a:r>
            <a:r>
              <a:rPr lang="es-CR" sz="2400" dirty="0">
                <a:latin typeface="Calibri" pitchFamily="34" charset="0"/>
              </a:rPr>
              <a:t>son las provincias de Aragón: </a:t>
            </a:r>
            <a:r>
              <a:rPr lang="es-CR" sz="2400" dirty="0" smtClean="0">
                <a:latin typeface="Calibri" pitchFamily="34" charset="0"/>
              </a:rPr>
              <a:t>Huesca, Zaragoza </a:t>
            </a:r>
            <a:r>
              <a:rPr lang="es-CR" sz="2400" dirty="0">
                <a:latin typeface="Calibri" pitchFamily="34" charset="0"/>
              </a:rPr>
              <a:t>y Teruel.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b</a:t>
            </a:r>
            <a:r>
              <a:rPr lang="es-CR" sz="2400" dirty="0">
                <a:latin typeface="Calibri" pitchFamily="34" charset="0"/>
              </a:rPr>
              <a:t>. Preceden a las citas textuales:</a:t>
            </a: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Las </a:t>
            </a:r>
            <a:r>
              <a:rPr lang="es-CR" sz="2400" dirty="0">
                <a:latin typeface="Calibri" pitchFamily="34" charset="0"/>
              </a:rPr>
              <a:t>palabras del médico fueron: “Reposo y una alimentación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equilibrada</a:t>
            </a:r>
            <a:r>
              <a:rPr lang="es-CR" sz="2400" dirty="0" smtClean="0">
                <a:latin typeface="Calibri" pitchFamily="34" charset="0"/>
              </a:rPr>
              <a:t>”.</a:t>
            </a:r>
          </a:p>
          <a:p>
            <a:pPr algn="just"/>
            <a:endParaRPr lang="es-C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332656"/>
            <a:ext cx="76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dirty="0" smtClean="0">
                <a:latin typeface="Calibri" pitchFamily="34" charset="0"/>
              </a:rPr>
              <a:t>c. Detrás de las fórmulas de saludo en las cartas y documentos. La palabra que sigue a los dos puntos se escribe con mayúscula y en un renglón aparte: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Ej.: </a:t>
            </a:r>
          </a:p>
          <a:p>
            <a:pPr algn="just"/>
            <a:r>
              <a:rPr lang="es-CR" sz="2400" dirty="0" smtClean="0">
                <a:latin typeface="Calibri" pitchFamily="34" charset="0"/>
              </a:rPr>
              <a:t>Querido amigo:</a:t>
            </a:r>
          </a:p>
          <a:p>
            <a:pPr algn="just"/>
            <a:r>
              <a:rPr lang="es-CR" sz="2400" dirty="0" smtClean="0">
                <a:latin typeface="Calibri" pitchFamily="34" charset="0"/>
              </a:rPr>
              <a:t>Te escribo para...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d</a:t>
            </a:r>
            <a:r>
              <a:rPr lang="es-CR" sz="2400" dirty="0">
                <a:latin typeface="Calibri" pitchFamily="34" charset="0"/>
              </a:rPr>
              <a:t>. Antes de la frase en la que se recogen las conclusiones, causas, consecuencias, etc</a:t>
            </a:r>
            <a:r>
              <a:rPr lang="es-CR" sz="2400" dirty="0" smtClean="0">
                <a:latin typeface="Calibri" pitchFamily="34" charset="0"/>
              </a:rPr>
              <a:t>., o </a:t>
            </a:r>
            <a:r>
              <a:rPr lang="es-CR" sz="2400" dirty="0">
                <a:latin typeface="Calibri" pitchFamily="34" charset="0"/>
              </a:rPr>
              <a:t>se resume lo expuesto con anterioridad: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Suspendieron </a:t>
            </a:r>
            <a:r>
              <a:rPr lang="es-CR" sz="2400" dirty="0">
                <a:latin typeface="Calibri" pitchFamily="34" charset="0"/>
              </a:rPr>
              <a:t>todos los preparativos, anularon las invitaciones, se </a:t>
            </a:r>
            <a:r>
              <a:rPr lang="es-CR" sz="2400" dirty="0" smtClean="0">
                <a:latin typeface="Calibri" pitchFamily="34" charset="0"/>
              </a:rPr>
              <a:t>lo comunicaron </a:t>
            </a:r>
            <a:r>
              <a:rPr lang="es-CR" sz="2400" dirty="0">
                <a:latin typeface="Calibri" pitchFamily="34" charset="0"/>
              </a:rPr>
              <a:t>a sus padres y a los amigos más cercanos: no se </a:t>
            </a:r>
            <a:r>
              <a:rPr lang="es-CR" sz="2400" dirty="0" smtClean="0">
                <a:latin typeface="Calibri" pitchFamily="34" charset="0"/>
              </a:rPr>
              <a:t>casarían ese </a:t>
            </a:r>
            <a:r>
              <a:rPr lang="es-CR" sz="2400" dirty="0">
                <a:latin typeface="Calibri" pitchFamily="34" charset="0"/>
              </a:rPr>
              <a:t>año.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332656"/>
            <a:ext cx="84969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5. Los puntos suspensivos ...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a</a:t>
            </a:r>
            <a:r>
              <a:rPr lang="es-CR" sz="2400" dirty="0">
                <a:latin typeface="Calibri" pitchFamily="34" charset="0"/>
              </a:rPr>
              <a:t>. Al final de enumeraciones o enunciados incompletos: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Puedes </a:t>
            </a:r>
            <a:r>
              <a:rPr lang="es-CR" sz="2400" dirty="0">
                <a:latin typeface="Calibri" pitchFamily="34" charset="0"/>
              </a:rPr>
              <a:t>hacer lo que te apetezca: leer, ver la televisión, escuchar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música...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Fue todo muy desagradable... No quiero seguir hablando de ello.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endParaRPr lang="es-CR" sz="2400" dirty="0">
              <a:latin typeface="Calibri" pitchFamily="34" charset="0"/>
            </a:endParaRPr>
          </a:p>
          <a:p>
            <a:pPr algn="just"/>
            <a:endParaRPr lang="es-CR" sz="2400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b. Para expresar duda, temor, emoción, etc.: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Iré</a:t>
            </a:r>
            <a:r>
              <a:rPr lang="es-CR" sz="2400" dirty="0">
                <a:latin typeface="Calibri" pitchFamily="34" charset="0"/>
              </a:rPr>
              <a:t>, no iré... Debo decidirme pronto</a:t>
            </a:r>
            <a:r>
              <a:rPr lang="es-CR" sz="2400" dirty="0" smtClean="0">
                <a:latin typeface="Calibri" pitchFamily="34" charset="0"/>
              </a:rPr>
              <a:t>.</a:t>
            </a:r>
            <a:endParaRPr lang="es-C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124744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c</a:t>
            </a:r>
            <a:r>
              <a:rPr lang="es-CR" sz="2400" dirty="0">
                <a:latin typeface="Calibri" pitchFamily="34" charset="0"/>
              </a:rPr>
              <a:t>. Se usan entre corchetes para indicar la omisión de parte de un texto </a:t>
            </a:r>
            <a:r>
              <a:rPr lang="es-CR" sz="2400" dirty="0" smtClean="0">
                <a:latin typeface="Calibri" pitchFamily="34" charset="0"/>
              </a:rPr>
              <a:t>copiado literalmente</a:t>
            </a:r>
            <a:r>
              <a:rPr lang="es-CR" sz="2400" dirty="0">
                <a:latin typeface="Calibri" pitchFamily="34" charset="0"/>
              </a:rPr>
              <a:t>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Al </a:t>
            </a:r>
            <a:r>
              <a:rPr lang="es-CR" sz="2400" dirty="0">
                <a:latin typeface="Calibri" pitchFamily="34" charset="0"/>
              </a:rPr>
              <a:t>salir el marido le dijo la falsa mujer a la buena esposa que, [...],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buscaría a algún hombre que supiera hacer algún encantamiento </a:t>
            </a:r>
            <a:r>
              <a:rPr lang="es-CR" sz="2400" dirty="0" smtClean="0">
                <a:latin typeface="Calibri" pitchFamily="34" charset="0"/>
              </a:rPr>
              <a:t>con</a:t>
            </a:r>
            <a:r>
              <a:rPr lang="es-CR" sz="2400" dirty="0">
                <a:latin typeface="Calibri" pitchFamily="34" charset="0"/>
              </a:rPr>
              <a:t>que su marido perdiera la mala voluntad que le estaba mostrando.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548680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6. Los signos de interrogación ¿ ? y exclamación ¡ !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Notad </a:t>
            </a:r>
            <a:r>
              <a:rPr lang="es-CR" sz="2400" dirty="0">
                <a:latin typeface="Calibri" pitchFamily="34" charset="0"/>
              </a:rPr>
              <a:t>que en español hay dos, uno que inicia la frase (¡ ¿) y otro que la cierra (! ?):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Ej.: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¿</a:t>
            </a:r>
            <a:r>
              <a:rPr lang="es-CR" sz="2400" dirty="0">
                <a:latin typeface="Calibri" pitchFamily="34" charset="0"/>
              </a:rPr>
              <a:t>Comiste ayer en casa?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¡Qué magnífica pintura!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Si no responde al teléfono, ¿qué hacemos?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Estos </a:t>
            </a:r>
            <a:r>
              <a:rPr lang="es-CR" sz="2400" dirty="0">
                <a:latin typeface="Calibri" pitchFamily="34" charset="0"/>
              </a:rPr>
              <a:t>signos pueden aparecer seguidos por coma, punto </a:t>
            </a:r>
            <a:r>
              <a:rPr lang="es-CR" sz="2400" dirty="0" smtClean="0">
                <a:latin typeface="Calibri" pitchFamily="34" charset="0"/>
              </a:rPr>
              <a:t>y coma </a:t>
            </a:r>
            <a:r>
              <a:rPr lang="es-CR" sz="2400" dirty="0">
                <a:latin typeface="Calibri" pitchFamily="34" charset="0"/>
              </a:rPr>
              <a:t>o puntos suspensivos, </a:t>
            </a:r>
            <a:r>
              <a:rPr lang="es-CR" sz="2400" dirty="0" smtClean="0">
                <a:latin typeface="Calibri" pitchFamily="34" charset="0"/>
              </a:rPr>
              <a:t>pero nunca </a:t>
            </a:r>
            <a:r>
              <a:rPr lang="es-CR" sz="2400" dirty="0">
                <a:latin typeface="Calibri" pitchFamily="34" charset="0"/>
              </a:rPr>
              <a:t>de punto y deben colocarse donde empiece la exclamación o la pregunta: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Ej.: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Pero </a:t>
            </a:r>
            <a:r>
              <a:rPr lang="es-CR" sz="2400" dirty="0">
                <a:latin typeface="Calibri" pitchFamily="34" charset="0"/>
              </a:rPr>
              <a:t>tú, ¿cuántos años tienes tú?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1340768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7. Los paréntesis ( </a:t>
            </a:r>
            <a:r>
              <a:rPr lang="es-CR" sz="3600" b="1" dirty="0" smtClean="0">
                <a:latin typeface="Calibri" pitchFamily="34" charset="0"/>
              </a:rPr>
              <a:t>)</a:t>
            </a:r>
          </a:p>
          <a:p>
            <a:pPr algn="just"/>
            <a:endParaRPr lang="es-CR" sz="3600" b="1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a. Introducen aclaraciones: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El </a:t>
            </a:r>
            <a:r>
              <a:rPr lang="es-CR" sz="2400" dirty="0">
                <a:latin typeface="Calibri" pitchFamily="34" charset="0"/>
              </a:rPr>
              <a:t>abuelo de Alberto (en su juventud fue un brillante cirujano) </a:t>
            </a:r>
            <a:r>
              <a:rPr lang="es-CR" sz="2400" dirty="0" smtClean="0">
                <a:latin typeface="Calibri" pitchFamily="34" charset="0"/>
              </a:rPr>
              <a:t>parecía una </a:t>
            </a:r>
            <a:r>
              <a:rPr lang="es-CR" sz="2400" dirty="0">
                <a:latin typeface="Calibri" pitchFamily="34" charset="0"/>
              </a:rPr>
              <a:t>estatua sentado en aquel sillón.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El año de su nacimiento (1616) es el mismo en el que murió Cervantes.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836712"/>
            <a:ext cx="712879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8. Los </a:t>
            </a:r>
            <a:r>
              <a:rPr lang="es-CR" sz="3600" b="1" i="1" dirty="0">
                <a:latin typeface="Calibri" pitchFamily="34" charset="0"/>
              </a:rPr>
              <a:t>corchetes [ </a:t>
            </a:r>
            <a:r>
              <a:rPr lang="es-CR" sz="3600" b="1" i="1" dirty="0" smtClean="0">
                <a:latin typeface="Calibri" pitchFamily="34" charset="0"/>
              </a:rPr>
              <a:t>]</a:t>
            </a:r>
          </a:p>
          <a:p>
            <a:pPr algn="just"/>
            <a:endParaRPr lang="es-CR" sz="2000" b="1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a. Enmarcan los incisos dentro de un período que ya va entre paréntesis: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Ej.: Una de las últimas novelas que publicó Benito Pérez Galdós (</a:t>
            </a:r>
            <a:r>
              <a:rPr lang="es-CR" sz="2400" dirty="0" smtClean="0">
                <a:latin typeface="Calibri" pitchFamily="34" charset="0"/>
              </a:rPr>
              <a:t>algunos estudiosos </a:t>
            </a:r>
            <a:r>
              <a:rPr lang="es-CR" sz="2400" dirty="0">
                <a:latin typeface="Calibri" pitchFamily="34" charset="0"/>
              </a:rPr>
              <a:t>consideran su obra </a:t>
            </a:r>
            <a:r>
              <a:rPr lang="es-CR" sz="2400" i="1" dirty="0">
                <a:latin typeface="Calibri" pitchFamily="34" charset="0"/>
              </a:rPr>
              <a:t>Fortunata y Jacinta [1886-87] la </a:t>
            </a:r>
            <a:r>
              <a:rPr lang="es-CR" sz="2400" i="1" dirty="0" smtClean="0">
                <a:latin typeface="Calibri" pitchFamily="34" charset="0"/>
              </a:rPr>
              <a:t>mejor </a:t>
            </a:r>
            <a:r>
              <a:rPr lang="es-CR" sz="2400" dirty="0" smtClean="0">
                <a:latin typeface="Calibri" pitchFamily="34" charset="0"/>
              </a:rPr>
              <a:t>novela </a:t>
            </a:r>
            <a:r>
              <a:rPr lang="es-CR" sz="2400" dirty="0">
                <a:latin typeface="Calibri" pitchFamily="34" charset="0"/>
              </a:rPr>
              <a:t>española del siglo XIX) fue </a:t>
            </a:r>
            <a:r>
              <a:rPr lang="es-CR" sz="2400" i="1" dirty="0">
                <a:latin typeface="Calibri" pitchFamily="34" charset="0"/>
              </a:rPr>
              <a:t>El caballero encantado (1909</a:t>
            </a:r>
            <a:r>
              <a:rPr lang="es-CR" sz="2400" i="1" dirty="0" smtClean="0">
                <a:latin typeface="Calibri" pitchFamily="34" charset="0"/>
              </a:rPr>
              <a:t>).</a:t>
            </a:r>
          </a:p>
          <a:p>
            <a:pPr algn="just"/>
            <a:endParaRPr lang="es-CR" sz="2400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b. Enmarcan los puntos suspensivos para indicar la omisión de parte de un </a:t>
            </a:r>
            <a:r>
              <a:rPr lang="es-CR" sz="2400" dirty="0" smtClean="0">
                <a:latin typeface="Calibri" pitchFamily="34" charset="0"/>
              </a:rPr>
              <a:t>texto copiado </a:t>
            </a:r>
            <a:r>
              <a:rPr lang="es-CR" sz="2400" dirty="0">
                <a:latin typeface="Calibri" pitchFamily="34" charset="0"/>
              </a:rPr>
              <a:t>literalmente.</a:t>
            </a: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Le sonreí para decírselo; pero después pensé que él no pudo ver </a:t>
            </a:r>
            <a:r>
              <a:rPr lang="es-CR" sz="2400" dirty="0" smtClean="0">
                <a:latin typeface="Calibri" pitchFamily="34" charset="0"/>
              </a:rPr>
              <a:t>mi sonrisa </a:t>
            </a:r>
            <a:r>
              <a:rPr lang="es-CR" sz="2400" dirty="0">
                <a:latin typeface="Calibri" pitchFamily="34" charset="0"/>
              </a:rPr>
              <a:t>[...] por lo negra que estaba la noche.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83671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9. La raya </a:t>
            </a:r>
            <a:r>
              <a:rPr lang="es-CR" sz="3600" b="1" dirty="0" smtClean="0">
                <a:latin typeface="Calibri" pitchFamily="34" charset="0"/>
              </a:rPr>
              <a:t>—</a:t>
            </a:r>
          </a:p>
          <a:p>
            <a:pPr algn="just"/>
            <a:endParaRPr lang="es-CR" sz="3600" b="1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a. Introduce aclaraciones (como el paréntesis):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Ej.: Esperaba a Emilio —un gran amigo—. Lamentablemente, no vino.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b</a:t>
            </a:r>
            <a:r>
              <a:rPr lang="es-CR" sz="2400" dirty="0">
                <a:latin typeface="Calibri" pitchFamily="34" charset="0"/>
              </a:rPr>
              <a:t>. Señala cada una de las intervenciones en un diálogo: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Ej.: —¿Deberíamos hablar con él? —preguntó Juan—. Es el único que </a:t>
            </a:r>
            <a:r>
              <a:rPr lang="es-CR" sz="2400" dirty="0" smtClean="0">
                <a:latin typeface="Calibri" pitchFamily="34" charset="0"/>
              </a:rPr>
              <a:t>no lo </a:t>
            </a:r>
            <a:r>
              <a:rPr lang="es-CR" sz="2400" dirty="0">
                <a:latin typeface="Calibri" pitchFamily="34" charset="0"/>
              </a:rPr>
              <a:t>sabe.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—Sí —respondió la secretaria—, pero no podemos decirle toda </a:t>
            </a:r>
            <a:r>
              <a:rPr lang="es-CR" sz="2400" dirty="0" smtClean="0">
                <a:latin typeface="Calibri" pitchFamily="34" charset="0"/>
              </a:rPr>
              <a:t>la verdad</a:t>
            </a:r>
            <a:r>
              <a:rPr lang="es-CR" sz="2400" dirty="0">
                <a:latin typeface="Calibri" pitchFamily="34" charset="0"/>
              </a:rPr>
              <a:t>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692696"/>
            <a:ext cx="64807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10. El guión </a:t>
            </a:r>
            <a:r>
              <a:rPr lang="es-CR" sz="3600" b="1" dirty="0" smtClean="0">
                <a:latin typeface="Calibri" pitchFamily="34" charset="0"/>
              </a:rPr>
              <a:t>–</a:t>
            </a:r>
          </a:p>
          <a:p>
            <a:pPr algn="just"/>
            <a:endParaRPr lang="es-CR" sz="2800" b="1" i="1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a. Se utiliza cuando es necesario hacer divisiones dentro de una palabra o para </a:t>
            </a:r>
            <a:r>
              <a:rPr lang="es-CR" sz="2800" dirty="0" smtClean="0">
                <a:latin typeface="Calibri" pitchFamily="34" charset="0"/>
              </a:rPr>
              <a:t>unir dos </a:t>
            </a:r>
            <a:r>
              <a:rPr lang="es-CR" sz="2800" dirty="0">
                <a:latin typeface="Calibri" pitchFamily="34" charset="0"/>
              </a:rPr>
              <a:t>números y no se escribe entre espacios en blanco:</a:t>
            </a:r>
          </a:p>
          <a:p>
            <a:pPr algn="just"/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Ej</a:t>
            </a:r>
            <a:r>
              <a:rPr lang="es-CR" sz="2800" dirty="0">
                <a:latin typeface="Calibri" pitchFamily="34" charset="0"/>
              </a:rPr>
              <a:t>.: </a:t>
            </a:r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luso-japonés</a:t>
            </a:r>
            <a:r>
              <a:rPr lang="es-CR" sz="2800" dirty="0">
                <a:latin typeface="Calibri" pitchFamily="34" charset="0"/>
              </a:rPr>
              <a:t>, teórico-práctico</a:t>
            </a:r>
            <a:endParaRPr lang="es-C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620688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600" b="1" dirty="0">
                <a:latin typeface="Calibri" pitchFamily="34" charset="0"/>
              </a:rPr>
              <a:t>11. Las comillas “ ” « </a:t>
            </a:r>
            <a:r>
              <a:rPr lang="es-CR" sz="3600" b="1" dirty="0" smtClean="0">
                <a:latin typeface="Calibri" pitchFamily="34" charset="0"/>
              </a:rPr>
              <a:t>»</a:t>
            </a:r>
          </a:p>
          <a:p>
            <a:endParaRPr lang="es-CR" sz="3600" b="1" i="1" dirty="0">
              <a:latin typeface="Calibri" pitchFamily="34" charset="0"/>
            </a:endParaRPr>
          </a:p>
          <a:p>
            <a:r>
              <a:rPr lang="es-CR" sz="2800" dirty="0">
                <a:latin typeface="Calibri" pitchFamily="34" charset="0"/>
              </a:rPr>
              <a:t>a. Para reproducir citas textuales:</a:t>
            </a:r>
          </a:p>
          <a:p>
            <a:r>
              <a:rPr lang="es-CR" sz="2800" dirty="0">
                <a:latin typeface="Calibri" pitchFamily="34" charset="0"/>
              </a:rPr>
              <a:t>Ej.: </a:t>
            </a:r>
            <a:endParaRPr lang="es-CR" sz="2800" dirty="0" smtClean="0">
              <a:latin typeface="Calibri" pitchFamily="34" charset="0"/>
            </a:endParaRPr>
          </a:p>
          <a:p>
            <a:r>
              <a:rPr lang="es-CR" sz="2800" dirty="0" smtClean="0">
                <a:latin typeface="Calibri" pitchFamily="34" charset="0"/>
              </a:rPr>
              <a:t>Sus </a:t>
            </a:r>
            <a:r>
              <a:rPr lang="es-CR" sz="2800" dirty="0">
                <a:latin typeface="Calibri" pitchFamily="34" charset="0"/>
              </a:rPr>
              <a:t>palabras fueron: “Por favor, el pasaporte”.</a:t>
            </a:r>
          </a:p>
          <a:p>
            <a:endParaRPr lang="es-CR" sz="2800" dirty="0" smtClean="0">
              <a:latin typeface="Calibri" pitchFamily="34" charset="0"/>
            </a:endParaRPr>
          </a:p>
          <a:p>
            <a:r>
              <a:rPr lang="es-CR" sz="2800" dirty="0" smtClean="0">
                <a:latin typeface="Calibri" pitchFamily="34" charset="0"/>
              </a:rPr>
              <a:t>b</a:t>
            </a:r>
            <a:r>
              <a:rPr lang="es-CR" sz="2800" dirty="0">
                <a:latin typeface="Calibri" pitchFamily="34" charset="0"/>
              </a:rPr>
              <a:t>. Para citar títulos de artículos, poemas, cuadros, lugares...</a:t>
            </a:r>
          </a:p>
          <a:p>
            <a:r>
              <a:rPr lang="es-CR" sz="2800" dirty="0">
                <a:latin typeface="Calibri" pitchFamily="34" charset="0"/>
              </a:rPr>
              <a:t>Ej.: </a:t>
            </a:r>
            <a:endParaRPr lang="es-CR" sz="2800" dirty="0" smtClean="0">
              <a:latin typeface="Calibri" pitchFamily="34" charset="0"/>
            </a:endParaRPr>
          </a:p>
          <a:p>
            <a:r>
              <a:rPr lang="es-CR" sz="2800" dirty="0" smtClean="0">
                <a:latin typeface="Calibri" pitchFamily="34" charset="0"/>
              </a:rPr>
              <a:t>Nos </a:t>
            </a:r>
            <a:r>
              <a:rPr lang="es-CR" sz="2800" dirty="0">
                <a:latin typeface="Calibri" pitchFamily="34" charset="0"/>
              </a:rPr>
              <a:t>leyó en voz alta el poema “Romance sonámbulo” de </a:t>
            </a:r>
            <a:r>
              <a:rPr lang="es-CR" sz="2800" dirty="0" smtClean="0">
                <a:latin typeface="Calibri" pitchFamily="34" charset="0"/>
              </a:rPr>
              <a:t>García Lorca</a:t>
            </a:r>
            <a:r>
              <a:rPr lang="es-CR" sz="2800" dirty="0">
                <a:latin typeface="Calibri" pitchFamily="34" charset="0"/>
              </a:rPr>
              <a:t>.</a:t>
            </a:r>
            <a:endParaRPr lang="es-C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332656"/>
            <a:ext cx="72728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Teoría</a:t>
            </a:r>
            <a:r>
              <a:rPr lang="es-CR" sz="3600" b="1" dirty="0" smtClean="0">
                <a:latin typeface="Calibri" pitchFamily="34" charset="0"/>
              </a:rPr>
              <a:t>:</a:t>
            </a:r>
          </a:p>
          <a:p>
            <a:pPr algn="just"/>
            <a:endParaRPr lang="es-CR" sz="2400" dirty="0"/>
          </a:p>
          <a:p>
            <a:pPr algn="just"/>
            <a:endParaRPr lang="es-CR" sz="2400" dirty="0" smtClean="0"/>
          </a:p>
          <a:p>
            <a:pPr algn="just"/>
            <a:r>
              <a:rPr lang="es-CR" sz="2800" dirty="0" smtClean="0">
                <a:latin typeface="Calibri" pitchFamily="34" charset="0"/>
              </a:rPr>
              <a:t>Los </a:t>
            </a:r>
            <a:r>
              <a:rPr lang="es-CR" sz="2800" dirty="0">
                <a:latin typeface="Calibri" pitchFamily="34" charset="0"/>
              </a:rPr>
              <a:t>signos ortográficos nos permiten indicar en la escritura la pronunciación de las </a:t>
            </a:r>
            <a:r>
              <a:rPr lang="es-CR" sz="2800" dirty="0" smtClean="0">
                <a:latin typeface="Calibri" pitchFamily="34" charset="0"/>
              </a:rPr>
              <a:t>palabras (</a:t>
            </a:r>
            <a:r>
              <a:rPr lang="es-CR" sz="2800" i="1" dirty="0" smtClean="0">
                <a:latin typeface="Calibri" pitchFamily="34" charset="0"/>
              </a:rPr>
              <a:t>tilde</a:t>
            </a:r>
            <a:r>
              <a:rPr lang="es-CR" sz="2800" i="1" dirty="0">
                <a:latin typeface="Calibri" pitchFamily="34" charset="0"/>
              </a:rPr>
              <a:t>, diéresis), la entonación (exclamación, interrogación), las pausas de la frase (punto, </a:t>
            </a:r>
            <a:r>
              <a:rPr lang="es-CR" sz="2800" i="1" dirty="0" smtClean="0">
                <a:latin typeface="Calibri" pitchFamily="34" charset="0"/>
              </a:rPr>
              <a:t>coma, punto </a:t>
            </a:r>
            <a:r>
              <a:rPr lang="es-CR" sz="2800" i="1" dirty="0">
                <a:latin typeface="Calibri" pitchFamily="34" charset="0"/>
              </a:rPr>
              <a:t>y coma...), etc. haciendo más fácil y ágil la lectura de los textos y, por tanto, su comprensión.</a:t>
            </a:r>
          </a:p>
          <a:p>
            <a:pPr algn="just"/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Una </a:t>
            </a:r>
            <a:r>
              <a:rPr lang="es-CR" sz="2800" dirty="0">
                <a:latin typeface="Calibri" pitchFamily="34" charset="0"/>
              </a:rPr>
              <a:t>redacción no es correcta si se usan inadecuadamente los signos ortográficos, y en especial </a:t>
            </a:r>
            <a:r>
              <a:rPr lang="es-CR" sz="2800" dirty="0" smtClean="0">
                <a:latin typeface="Calibri" pitchFamily="34" charset="0"/>
              </a:rPr>
              <a:t>los signos </a:t>
            </a:r>
            <a:r>
              <a:rPr lang="es-CR" sz="2800" dirty="0">
                <a:latin typeface="Calibri" pitchFamily="34" charset="0"/>
              </a:rPr>
              <a:t>de puntuación.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620688"/>
            <a:ext cx="806489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12. La diéresis </a:t>
            </a:r>
            <a:r>
              <a:rPr lang="es-CR" sz="3600" b="1" dirty="0" smtClean="0">
                <a:latin typeface="Calibri" pitchFamily="34" charset="0"/>
              </a:rPr>
              <a:t>¨</a:t>
            </a:r>
          </a:p>
          <a:p>
            <a:pPr algn="just"/>
            <a:endParaRPr lang="es-CR" sz="2800" i="1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a. Se sitúa sobre la vocal u en las combinaciones </a:t>
            </a:r>
            <a:r>
              <a:rPr lang="es-CR" sz="2800" dirty="0" err="1">
                <a:latin typeface="Calibri" pitchFamily="34" charset="0"/>
              </a:rPr>
              <a:t>gue</a:t>
            </a:r>
            <a:r>
              <a:rPr lang="es-CR" sz="2800" dirty="0">
                <a:latin typeface="Calibri" pitchFamily="34" charset="0"/>
              </a:rPr>
              <a:t> y </a:t>
            </a:r>
            <a:r>
              <a:rPr lang="es-CR" sz="2800" dirty="0" err="1">
                <a:latin typeface="Calibri" pitchFamily="34" charset="0"/>
              </a:rPr>
              <a:t>gui</a:t>
            </a:r>
            <a:r>
              <a:rPr lang="es-CR" sz="2800" dirty="0">
                <a:latin typeface="Calibri" pitchFamily="34" charset="0"/>
              </a:rPr>
              <a:t> para indicar que la </a:t>
            </a:r>
            <a:r>
              <a:rPr lang="es-CR" sz="2800" dirty="0" smtClean="0">
                <a:latin typeface="Calibri" pitchFamily="34" charset="0"/>
              </a:rPr>
              <a:t>vocal u </a:t>
            </a:r>
            <a:r>
              <a:rPr lang="es-CR" sz="2800" dirty="0">
                <a:latin typeface="Calibri" pitchFamily="34" charset="0"/>
              </a:rPr>
              <a:t>debe pronunciarse:</a:t>
            </a:r>
          </a:p>
          <a:p>
            <a:pPr algn="just"/>
            <a:r>
              <a:rPr lang="es-CR" sz="2800" dirty="0" smtClean="0">
                <a:latin typeface="Calibri" pitchFamily="34" charset="0"/>
              </a:rPr>
              <a:t>Ej</a:t>
            </a:r>
            <a:r>
              <a:rPr lang="es-CR" sz="2800" dirty="0">
                <a:latin typeface="Calibri" pitchFamily="34" charset="0"/>
              </a:rPr>
              <a:t>.: </a:t>
            </a:r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cigüeña</a:t>
            </a:r>
            <a:r>
              <a:rPr lang="es-CR" sz="2800" dirty="0">
                <a:latin typeface="Calibri" pitchFamily="34" charset="0"/>
              </a:rPr>
              <a:t>, pingüino</a:t>
            </a:r>
          </a:p>
          <a:p>
            <a:pPr algn="just"/>
            <a:endParaRPr lang="es-CR" sz="2800" dirty="0" smtClean="0">
              <a:latin typeface="Calibri" pitchFamily="34" charset="0"/>
            </a:endParaRPr>
          </a:p>
          <a:p>
            <a:pPr algn="just"/>
            <a:endParaRPr lang="es-CR" sz="2800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b. Se sitúa sobre la primera vocal de un diptongo en textos poéticos para indicar </a:t>
            </a:r>
            <a:r>
              <a:rPr lang="es-CR" sz="2800" dirty="0" smtClean="0">
                <a:latin typeface="Calibri" pitchFamily="34" charset="0"/>
              </a:rPr>
              <a:t>que tal </a:t>
            </a:r>
            <a:r>
              <a:rPr lang="es-CR" sz="2800" dirty="0">
                <a:latin typeface="Calibri" pitchFamily="34" charset="0"/>
              </a:rPr>
              <a:t>diptongo no existe y que el verso cuenta con una sílaba más:</a:t>
            </a:r>
          </a:p>
          <a:p>
            <a:pPr algn="just"/>
            <a:r>
              <a:rPr lang="es-CR" sz="2800" dirty="0" smtClean="0">
                <a:latin typeface="Calibri" pitchFamily="34" charset="0"/>
              </a:rPr>
              <a:t>Ej</a:t>
            </a:r>
            <a:r>
              <a:rPr lang="es-CR" sz="2800" dirty="0">
                <a:latin typeface="Calibri" pitchFamily="34" charset="0"/>
              </a:rPr>
              <a:t>.: </a:t>
            </a:r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El </a:t>
            </a:r>
            <a:r>
              <a:rPr lang="es-CR" sz="2800" dirty="0">
                <a:latin typeface="Calibri" pitchFamily="34" charset="0"/>
              </a:rPr>
              <a:t>dulce murmurar </a:t>
            </a:r>
            <a:r>
              <a:rPr lang="es-CR" sz="2800" dirty="0" err="1">
                <a:latin typeface="Calibri" pitchFamily="34" charset="0"/>
              </a:rPr>
              <a:t>deste</a:t>
            </a:r>
            <a:r>
              <a:rPr lang="es-CR" sz="2800" dirty="0">
                <a:latin typeface="Calibri" pitchFamily="34" charset="0"/>
              </a:rPr>
              <a:t> </a:t>
            </a:r>
            <a:r>
              <a:rPr lang="es-CR" sz="2800" dirty="0" err="1">
                <a:latin typeface="Calibri" pitchFamily="34" charset="0"/>
              </a:rPr>
              <a:t>rüido</a:t>
            </a:r>
            <a:endParaRPr lang="es-C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1052736"/>
            <a:ext cx="7200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13. El asterisco </a:t>
            </a:r>
            <a:r>
              <a:rPr lang="es-CR" sz="3600" b="1" dirty="0" smtClean="0">
                <a:latin typeface="Calibri" pitchFamily="34" charset="0"/>
              </a:rPr>
              <a:t>*</a:t>
            </a:r>
          </a:p>
          <a:p>
            <a:pPr algn="just"/>
            <a:endParaRPr lang="es-CR" sz="3600" b="1" i="1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a. Como signo de llamada de nota al margen o a pie de página dentro de un texto; </a:t>
            </a:r>
            <a:r>
              <a:rPr lang="es-CR" sz="2800" dirty="0" smtClean="0">
                <a:latin typeface="Calibri" pitchFamily="34" charset="0"/>
              </a:rPr>
              <a:t>en ocasiones </a:t>
            </a:r>
            <a:r>
              <a:rPr lang="es-CR" sz="2800" dirty="0">
                <a:latin typeface="Calibri" pitchFamily="34" charset="0"/>
              </a:rPr>
              <a:t>puede aparecer encerrado entre paréntesis:</a:t>
            </a:r>
          </a:p>
          <a:p>
            <a:pPr algn="just"/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Ej</a:t>
            </a:r>
            <a:r>
              <a:rPr lang="es-CR" sz="2800" dirty="0">
                <a:latin typeface="Calibri" pitchFamily="34" charset="0"/>
              </a:rPr>
              <a:t>.: </a:t>
            </a:r>
            <a:endParaRPr lang="es-CR" sz="2800" dirty="0" smtClean="0">
              <a:latin typeface="Calibri" pitchFamily="34" charset="0"/>
            </a:endParaRPr>
          </a:p>
          <a:p>
            <a:pPr algn="just"/>
            <a:r>
              <a:rPr lang="es-CR" sz="2800" dirty="0" smtClean="0">
                <a:latin typeface="Calibri" pitchFamily="34" charset="0"/>
              </a:rPr>
              <a:t>La </a:t>
            </a:r>
            <a:r>
              <a:rPr lang="es-CR" sz="2800" dirty="0">
                <a:latin typeface="Calibri" pitchFamily="34" charset="0"/>
              </a:rPr>
              <a:t>novela fue escrita por García Márquez* un año antes de que se </a:t>
            </a:r>
            <a:r>
              <a:rPr lang="es-CR" sz="2800" dirty="0" smtClean="0">
                <a:latin typeface="Calibri" pitchFamily="34" charset="0"/>
              </a:rPr>
              <a:t>le concediera </a:t>
            </a:r>
            <a:r>
              <a:rPr lang="es-CR" sz="2800" dirty="0">
                <a:latin typeface="Calibri" pitchFamily="34" charset="0"/>
              </a:rPr>
              <a:t>el Nobel de Literatura.</a:t>
            </a:r>
            <a:endParaRPr lang="es-CR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628800"/>
            <a:ext cx="72728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dirty="0" smtClean="0">
                <a:latin typeface="Calibri" pitchFamily="34" charset="0"/>
              </a:rPr>
              <a:t>Signos y reglas de puntuación</a:t>
            </a:r>
            <a:r>
              <a:rPr lang="es-CR" sz="2800" dirty="0" smtClean="0">
                <a:latin typeface="Calibri" pitchFamily="34" charset="0"/>
              </a:rPr>
              <a:t>.</a:t>
            </a:r>
          </a:p>
          <a:p>
            <a:pPr algn="just"/>
            <a:endParaRPr lang="es-CR" sz="2800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Aunque en español existe un gran número de reglas de puntuación, aquí sólo vamos a estudiar</a:t>
            </a:r>
          </a:p>
          <a:p>
            <a:pPr algn="just"/>
            <a:r>
              <a:rPr lang="es-CR" sz="2800" dirty="0">
                <a:latin typeface="Calibri" pitchFamily="34" charset="0"/>
              </a:rPr>
              <a:t>las más básicas y generales</a:t>
            </a:r>
            <a:r>
              <a:rPr lang="es-CR" sz="2800" dirty="0" smtClean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332656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s-CR" sz="3600" b="1" dirty="0" smtClean="0">
                <a:latin typeface="Calibri" pitchFamily="34" charset="0"/>
              </a:rPr>
              <a:t>El </a:t>
            </a:r>
            <a:r>
              <a:rPr lang="es-CR" sz="3600" b="1" dirty="0">
                <a:latin typeface="Calibri" pitchFamily="34" charset="0"/>
              </a:rPr>
              <a:t>punto </a:t>
            </a:r>
            <a:r>
              <a:rPr lang="es-CR" sz="3600" b="1" dirty="0" smtClean="0">
                <a:latin typeface="Calibri" pitchFamily="34" charset="0"/>
              </a:rPr>
              <a:t>.</a:t>
            </a:r>
          </a:p>
          <a:p>
            <a:pPr marL="514350" indent="-514350"/>
            <a:endParaRPr lang="es-CR" sz="2800" b="1" i="1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a. El punto y seguido: termina una frase con sentido completo y separa </a:t>
            </a:r>
            <a:r>
              <a:rPr lang="es-CR" sz="2800" dirty="0" smtClean="0">
                <a:latin typeface="Calibri" pitchFamily="34" charset="0"/>
              </a:rPr>
              <a:t>enunciados que </a:t>
            </a:r>
            <a:r>
              <a:rPr lang="es-CR" sz="2800" dirty="0">
                <a:latin typeface="Calibri" pitchFamily="34" charset="0"/>
              </a:rPr>
              <a:t>integran un párrafo. Después de un punto y seguido se continúa escribiendo en la misma línea</a:t>
            </a:r>
            <a:r>
              <a:rPr lang="es-CR" sz="2800" dirty="0" smtClean="0">
                <a:latin typeface="Calibri" pitchFamily="34" charset="0"/>
              </a:rPr>
              <a:t>.</a:t>
            </a:r>
          </a:p>
          <a:p>
            <a:pPr algn="just"/>
            <a:endParaRPr lang="es-CR" sz="2800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b. El punto y aparte: separa dos párrafos distintos. Después de un punto y aparte, </a:t>
            </a:r>
            <a:r>
              <a:rPr lang="es-CR" sz="2800" dirty="0" smtClean="0">
                <a:latin typeface="Calibri" pitchFamily="34" charset="0"/>
              </a:rPr>
              <a:t>se escribe </a:t>
            </a:r>
            <a:r>
              <a:rPr lang="es-CR" sz="2800" dirty="0">
                <a:latin typeface="Calibri" pitchFamily="34" charset="0"/>
              </a:rPr>
              <a:t>en una línea distinta. La primera línea del nuevo párrafo debe tener un margen mayor que </a:t>
            </a:r>
            <a:r>
              <a:rPr lang="es-CR" sz="2800" dirty="0" smtClean="0">
                <a:latin typeface="Calibri" pitchFamily="34" charset="0"/>
              </a:rPr>
              <a:t>el resto </a:t>
            </a:r>
            <a:r>
              <a:rPr lang="es-CR" sz="2800" dirty="0">
                <a:latin typeface="Calibri" pitchFamily="34" charset="0"/>
              </a:rPr>
              <a:t>de las líneas que lo componen</a:t>
            </a:r>
            <a:r>
              <a:rPr lang="es-CR" sz="2800" dirty="0" smtClean="0">
                <a:latin typeface="Calibri" pitchFamily="34" charset="0"/>
              </a:rPr>
              <a:t>.</a:t>
            </a:r>
          </a:p>
          <a:p>
            <a:pPr algn="just"/>
            <a:endParaRPr lang="es-CR" sz="2800" dirty="0">
              <a:latin typeface="Calibri" pitchFamily="34" charset="0"/>
            </a:endParaRPr>
          </a:p>
          <a:p>
            <a:pPr algn="just"/>
            <a:r>
              <a:rPr lang="es-CR" sz="2800" dirty="0">
                <a:latin typeface="Calibri" pitchFamily="34" charset="0"/>
              </a:rPr>
              <a:t>c. El punto final: es el que cierra un texto.</a:t>
            </a:r>
            <a:endParaRPr lang="es-CR" sz="28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332656"/>
            <a:ext cx="80648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dirty="0">
                <a:latin typeface="Calibri" pitchFamily="34" charset="0"/>
              </a:rPr>
              <a:t>Ej.:</a:t>
            </a:r>
          </a:p>
          <a:p>
            <a:pPr algn="just"/>
            <a:r>
              <a:rPr lang="es-CR" sz="2400" dirty="0">
                <a:latin typeface="Calibri" pitchFamily="34" charset="0"/>
              </a:rPr>
              <a:t>El mar estaba embravecido aquel día. (</a:t>
            </a:r>
            <a:r>
              <a:rPr lang="es-CR" sz="2400" i="1" dirty="0">
                <a:latin typeface="Calibri" pitchFamily="34" charset="0"/>
              </a:rPr>
              <a:t>punto </a:t>
            </a:r>
            <a:r>
              <a:rPr lang="es-CR" sz="2400" i="1" dirty="0" smtClean="0">
                <a:latin typeface="Calibri" pitchFamily="34" charset="0"/>
              </a:rPr>
              <a:t>y seguido</a:t>
            </a:r>
            <a:r>
              <a:rPr lang="es-CR" sz="2400" i="1" dirty="0">
                <a:latin typeface="Calibri" pitchFamily="34" charset="0"/>
              </a:rPr>
              <a:t>) Los barcos bailaban sobre el agua </a:t>
            </a:r>
            <a:r>
              <a:rPr lang="es-CR" sz="2400" i="1" dirty="0" smtClean="0">
                <a:latin typeface="Calibri" pitchFamily="34" charset="0"/>
              </a:rPr>
              <a:t>sorteando </a:t>
            </a:r>
            <a:r>
              <a:rPr lang="es-CR" sz="2400" dirty="0" smtClean="0">
                <a:latin typeface="Calibri" pitchFamily="34" charset="0"/>
              </a:rPr>
              <a:t>las </a:t>
            </a:r>
            <a:r>
              <a:rPr lang="es-CR" sz="2400" dirty="0">
                <a:latin typeface="Calibri" pitchFamily="34" charset="0"/>
              </a:rPr>
              <a:t>olas con dificultad. (</a:t>
            </a:r>
            <a:r>
              <a:rPr lang="es-CR" sz="2400" i="1" dirty="0">
                <a:latin typeface="Calibri" pitchFamily="34" charset="0"/>
              </a:rPr>
              <a:t>punto y aparte)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Miguel</a:t>
            </a:r>
            <a:r>
              <a:rPr lang="es-CR" sz="2400" dirty="0">
                <a:latin typeface="Calibri" pitchFamily="34" charset="0"/>
              </a:rPr>
              <a:t>, sentado en el muelle, esperaba </a:t>
            </a:r>
            <a:r>
              <a:rPr lang="es-CR" sz="2400" dirty="0" smtClean="0">
                <a:latin typeface="Calibri" pitchFamily="34" charset="0"/>
              </a:rPr>
              <a:t>el regreso </a:t>
            </a:r>
            <a:r>
              <a:rPr lang="es-CR" sz="2400" dirty="0">
                <a:latin typeface="Calibri" pitchFamily="34" charset="0"/>
              </a:rPr>
              <a:t>de su padre. (</a:t>
            </a:r>
            <a:r>
              <a:rPr lang="es-CR" sz="2400" i="1" dirty="0">
                <a:latin typeface="Calibri" pitchFamily="34" charset="0"/>
              </a:rPr>
              <a:t>punto y seguido) </a:t>
            </a:r>
            <a:r>
              <a:rPr lang="es-CR" sz="2400" dirty="0">
                <a:latin typeface="Calibri" pitchFamily="34" charset="0"/>
              </a:rPr>
              <a:t>Atisbaba</a:t>
            </a:r>
            <a:r>
              <a:rPr lang="es-CR" sz="2400" i="1" dirty="0">
                <a:latin typeface="Calibri" pitchFamily="34" charset="0"/>
              </a:rPr>
              <a:t> </a:t>
            </a:r>
            <a:r>
              <a:rPr lang="es-CR" sz="2400" dirty="0" smtClean="0">
                <a:latin typeface="Calibri" pitchFamily="34" charset="0"/>
              </a:rPr>
              <a:t>el horizonte </a:t>
            </a:r>
            <a:r>
              <a:rPr lang="es-CR" sz="2400" dirty="0">
                <a:latin typeface="Calibri" pitchFamily="34" charset="0"/>
              </a:rPr>
              <a:t>buscando ansioso su barco con la mirada</a:t>
            </a:r>
            <a:r>
              <a:rPr lang="es-CR" sz="2400" dirty="0" smtClean="0">
                <a:latin typeface="Calibri" pitchFamily="34" charset="0"/>
              </a:rPr>
              <a:t>. (</a:t>
            </a:r>
            <a:r>
              <a:rPr lang="es-CR" sz="2400" i="1" dirty="0">
                <a:latin typeface="Calibri" pitchFamily="34" charset="0"/>
              </a:rPr>
              <a:t>punto final</a:t>
            </a:r>
            <a:r>
              <a:rPr lang="es-CR" sz="2400" i="1" dirty="0" smtClean="0">
                <a:latin typeface="Calibri" pitchFamily="34" charset="0"/>
              </a:rPr>
              <a:t>)</a:t>
            </a:r>
          </a:p>
          <a:p>
            <a:pPr algn="just"/>
            <a:endParaRPr lang="es-CR" sz="2400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d. Detrás de las abreviaturas: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Sr., Sra., </a:t>
            </a:r>
            <a:r>
              <a:rPr lang="es-CR" sz="2400" dirty="0" err="1">
                <a:latin typeface="Calibri" pitchFamily="34" charset="0"/>
              </a:rPr>
              <a:t>Exmo</a:t>
            </a:r>
            <a:r>
              <a:rPr lang="es-CR" sz="2400" dirty="0">
                <a:latin typeface="Calibri" pitchFamily="34" charset="0"/>
              </a:rPr>
              <a:t>.</a:t>
            </a:r>
          </a:p>
          <a:p>
            <a:pPr algn="just"/>
            <a:endParaRPr lang="es-CR" sz="2400" dirty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Se </a:t>
            </a:r>
            <a:r>
              <a:rPr lang="es-CR" sz="2400" dirty="0">
                <a:latin typeface="Calibri" pitchFamily="34" charset="0"/>
              </a:rPr>
              <a:t>suele escribir también con las siglas (C.S.I.C. = </a:t>
            </a:r>
            <a:r>
              <a:rPr lang="es-CR" sz="2400" dirty="0" smtClean="0">
                <a:latin typeface="Calibri" pitchFamily="34" charset="0"/>
              </a:rPr>
              <a:t>Centro Superior </a:t>
            </a:r>
            <a:r>
              <a:rPr lang="es-CR" sz="2400" dirty="0">
                <a:latin typeface="Calibri" pitchFamily="34" charset="0"/>
              </a:rPr>
              <a:t>de </a:t>
            </a:r>
            <a:r>
              <a:rPr lang="es-CR" sz="2400" dirty="0" smtClean="0">
                <a:latin typeface="Calibri" pitchFamily="34" charset="0"/>
              </a:rPr>
              <a:t>Investigaciones Científicas</a:t>
            </a:r>
            <a:r>
              <a:rPr lang="es-CR" sz="2400" dirty="0">
                <a:latin typeface="Calibri" pitchFamily="34" charset="0"/>
              </a:rPr>
              <a:t>); aunque la tendencia actual es no ponerlo cuando las siglas no se forman con la </a:t>
            </a:r>
            <a:r>
              <a:rPr lang="es-CR" sz="2400" dirty="0" smtClean="0">
                <a:latin typeface="Calibri" pitchFamily="34" charset="0"/>
              </a:rPr>
              <a:t>primera letra </a:t>
            </a:r>
            <a:r>
              <a:rPr lang="es-CR" sz="2400" dirty="0">
                <a:latin typeface="Calibri" pitchFamily="34" charset="0"/>
              </a:rPr>
              <a:t>de cada una de sus palabras (AVIACO).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85689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600" b="1" dirty="0">
                <a:latin typeface="Calibri" pitchFamily="34" charset="0"/>
              </a:rPr>
              <a:t>2. La </a:t>
            </a:r>
            <a:r>
              <a:rPr lang="es-CR" sz="3600" b="1" i="1" dirty="0">
                <a:latin typeface="Calibri" pitchFamily="34" charset="0"/>
              </a:rPr>
              <a:t>coma </a:t>
            </a:r>
            <a:r>
              <a:rPr lang="es-CR" sz="3600" b="1" i="1" dirty="0" smtClean="0">
                <a:latin typeface="Calibri" pitchFamily="34" charset="0"/>
              </a:rPr>
              <a:t>,</a:t>
            </a:r>
          </a:p>
          <a:p>
            <a:endParaRPr lang="es-CR" sz="2600" b="1" i="1" dirty="0">
              <a:latin typeface="Calibri" pitchFamily="34" charset="0"/>
            </a:endParaRPr>
          </a:p>
          <a:p>
            <a:r>
              <a:rPr lang="es-CR" sz="2600" dirty="0">
                <a:latin typeface="Calibri" pitchFamily="34" charset="0"/>
              </a:rPr>
              <a:t>a. Separa las partes de una enumeración o serie dentro de una oración; </a:t>
            </a:r>
            <a:r>
              <a:rPr lang="es-CR" sz="2600" dirty="0" smtClean="0">
                <a:latin typeface="Calibri" pitchFamily="34" charset="0"/>
              </a:rPr>
              <a:t>incluidos miembros </a:t>
            </a:r>
            <a:r>
              <a:rPr lang="es-CR" sz="2600" dirty="0">
                <a:latin typeface="Calibri" pitchFamily="34" charset="0"/>
              </a:rPr>
              <a:t>gramaticalmente equivalentes dentro de un mismo enunciado, a excepción de los casos en</a:t>
            </a:r>
          </a:p>
          <a:p>
            <a:r>
              <a:rPr lang="es-CR" sz="2600" dirty="0">
                <a:latin typeface="Calibri" pitchFamily="34" charset="0"/>
              </a:rPr>
              <a:t>los que medie alguna de las conjunciones </a:t>
            </a:r>
            <a:r>
              <a:rPr lang="es-CR" sz="2600" i="1" dirty="0">
                <a:latin typeface="Calibri" pitchFamily="34" charset="0"/>
              </a:rPr>
              <a:t>y, e, ni, o, u (sólo se pondrá coma delante de </a:t>
            </a:r>
            <a:r>
              <a:rPr lang="es-CR" sz="2600" i="1" dirty="0" smtClean="0">
                <a:latin typeface="Calibri" pitchFamily="34" charset="0"/>
              </a:rPr>
              <a:t>estas </a:t>
            </a:r>
            <a:r>
              <a:rPr lang="es-CR" sz="2600" dirty="0" smtClean="0">
                <a:latin typeface="Calibri" pitchFamily="34" charset="0"/>
              </a:rPr>
              <a:t>conjunciones para evitar confusiones):</a:t>
            </a:r>
          </a:p>
          <a:p>
            <a:endParaRPr lang="es-CR" sz="2600" dirty="0">
              <a:latin typeface="Calibri" pitchFamily="34" charset="0"/>
            </a:endParaRPr>
          </a:p>
          <a:p>
            <a:r>
              <a:rPr lang="pt-BR" sz="2600" dirty="0" err="1">
                <a:latin typeface="Calibri" pitchFamily="34" charset="0"/>
              </a:rPr>
              <a:t>Ej</a:t>
            </a:r>
            <a:r>
              <a:rPr lang="pt-BR" sz="2600" dirty="0">
                <a:latin typeface="Calibri" pitchFamily="34" charset="0"/>
              </a:rPr>
              <a:t>.: </a:t>
            </a:r>
            <a:endParaRPr lang="pt-BR" sz="2600" dirty="0" smtClean="0">
              <a:latin typeface="Calibri" pitchFamily="34" charset="0"/>
            </a:endParaRPr>
          </a:p>
          <a:p>
            <a:r>
              <a:rPr lang="pt-BR" sz="2600" dirty="0" smtClean="0">
                <a:latin typeface="Calibri" pitchFamily="34" charset="0"/>
              </a:rPr>
              <a:t>Vimos </a:t>
            </a:r>
            <a:r>
              <a:rPr lang="pt-BR" sz="2600" dirty="0">
                <a:latin typeface="Calibri" pitchFamily="34" charset="0"/>
              </a:rPr>
              <a:t>elefantes, </a:t>
            </a:r>
            <a:r>
              <a:rPr lang="pt-BR" sz="2600" dirty="0" err="1">
                <a:latin typeface="Calibri" pitchFamily="34" charset="0"/>
              </a:rPr>
              <a:t>leones</a:t>
            </a:r>
            <a:r>
              <a:rPr lang="pt-BR" sz="2600" dirty="0">
                <a:latin typeface="Calibri" pitchFamily="34" charset="0"/>
              </a:rPr>
              <a:t>, tigres, </a:t>
            </a:r>
            <a:r>
              <a:rPr lang="pt-BR" sz="2600" dirty="0" err="1">
                <a:latin typeface="Calibri" pitchFamily="34" charset="0"/>
              </a:rPr>
              <a:t>jirafas</a:t>
            </a:r>
            <a:r>
              <a:rPr lang="pt-BR" sz="2600" dirty="0">
                <a:latin typeface="Calibri" pitchFamily="34" charset="0"/>
              </a:rPr>
              <a:t>...</a:t>
            </a:r>
          </a:p>
          <a:p>
            <a:r>
              <a:rPr lang="es-CR" sz="2600" dirty="0">
                <a:latin typeface="Calibri" pitchFamily="34" charset="0"/>
              </a:rPr>
              <a:t>Están ocupadas las habitaciones número 28, 55, 134 y 572.</a:t>
            </a:r>
          </a:p>
          <a:p>
            <a:r>
              <a:rPr lang="es-CR" sz="2600" dirty="0">
                <a:latin typeface="Calibri" pitchFamily="34" charset="0"/>
              </a:rPr>
              <a:t>Estaba preocupado por su familia, por su trabajo, por su salud.</a:t>
            </a:r>
          </a:p>
          <a:p>
            <a:r>
              <a:rPr lang="es-CR" sz="2600" dirty="0">
                <a:latin typeface="Calibri" pitchFamily="34" charset="0"/>
              </a:rPr>
              <a:t>Corre las cortinas, cierra las ventanas, apaga las luces </a:t>
            </a:r>
            <a:endParaRPr lang="es-CR" sz="2600" dirty="0" smtClean="0">
              <a:latin typeface="Calibri" pitchFamily="34" charset="0"/>
            </a:endParaRPr>
          </a:p>
          <a:p>
            <a:r>
              <a:rPr lang="es-CR" sz="2600" dirty="0" smtClean="0">
                <a:latin typeface="Calibri" pitchFamily="34" charset="0"/>
              </a:rPr>
              <a:t>y </a:t>
            </a:r>
            <a:r>
              <a:rPr lang="es-CR" sz="2600" dirty="0">
                <a:latin typeface="Calibri" pitchFamily="34" charset="0"/>
              </a:rPr>
              <a:t>echa la llave.</a:t>
            </a:r>
            <a:endParaRPr lang="es-CR" sz="2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828092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600" dirty="0">
                <a:latin typeface="Calibri" pitchFamily="34" charset="0"/>
              </a:rPr>
              <a:t>b. Cuando se cambia el orden regular de las partes de una oración, </a:t>
            </a:r>
            <a:r>
              <a:rPr lang="es-CR" sz="2600" dirty="0" smtClean="0">
                <a:latin typeface="Calibri" pitchFamily="34" charset="0"/>
              </a:rPr>
              <a:t>anteponiendo elementos </a:t>
            </a:r>
            <a:r>
              <a:rPr lang="es-CR" sz="2600" dirty="0">
                <a:latin typeface="Calibri" pitchFamily="34" charset="0"/>
              </a:rPr>
              <a:t>que suelen ir pospuestos, se coloca una coma después del bloque anticipado:</a:t>
            </a: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Ej</a:t>
            </a:r>
            <a:r>
              <a:rPr lang="es-CR" sz="2600" dirty="0">
                <a:latin typeface="Calibri" pitchFamily="34" charset="0"/>
              </a:rPr>
              <a:t>.: </a:t>
            </a:r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Te </a:t>
            </a:r>
            <a:r>
              <a:rPr lang="es-CR" sz="2600" dirty="0">
                <a:latin typeface="Calibri" pitchFamily="34" charset="0"/>
              </a:rPr>
              <a:t>compraré el caramelo si me dices la verdad. (Orden regular, </a:t>
            </a:r>
            <a:r>
              <a:rPr lang="es-CR" sz="2600" dirty="0" smtClean="0">
                <a:latin typeface="Calibri" pitchFamily="34" charset="0"/>
              </a:rPr>
              <a:t>no escribimos </a:t>
            </a:r>
            <a:r>
              <a:rPr lang="es-CR" sz="2600" dirty="0">
                <a:latin typeface="Calibri" pitchFamily="34" charset="0"/>
              </a:rPr>
              <a:t>coma)</a:t>
            </a:r>
          </a:p>
          <a:p>
            <a:pPr algn="just"/>
            <a:r>
              <a:rPr lang="es-CR" sz="2600" dirty="0" smtClean="0">
                <a:latin typeface="Calibri" pitchFamily="34" charset="0"/>
              </a:rPr>
              <a:t>Si </a:t>
            </a:r>
            <a:r>
              <a:rPr lang="es-CR" sz="2600" dirty="0">
                <a:latin typeface="Calibri" pitchFamily="34" charset="0"/>
              </a:rPr>
              <a:t>me dices la verdad, te compraré el caramelo. (Se antepone </a:t>
            </a:r>
            <a:r>
              <a:rPr lang="es-CR" sz="2600" dirty="0" smtClean="0">
                <a:latin typeface="Calibri" pitchFamily="34" charset="0"/>
              </a:rPr>
              <a:t>la condicional</a:t>
            </a:r>
            <a:r>
              <a:rPr lang="es-CR" sz="2600" dirty="0">
                <a:latin typeface="Calibri" pitchFamily="34" charset="0"/>
              </a:rPr>
              <a:t>, escribimos coma)</a:t>
            </a: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Escríbenos </a:t>
            </a:r>
            <a:r>
              <a:rPr lang="es-CR" sz="2600" dirty="0">
                <a:latin typeface="Calibri" pitchFamily="34" charset="0"/>
              </a:rPr>
              <a:t>una carta cuando llegues. (Orden regular, no </a:t>
            </a:r>
            <a:r>
              <a:rPr lang="es-CR" sz="2600" dirty="0" smtClean="0">
                <a:latin typeface="Calibri" pitchFamily="34" charset="0"/>
              </a:rPr>
              <a:t>escribimos coma</a:t>
            </a:r>
            <a:r>
              <a:rPr lang="es-CR" sz="2600" dirty="0">
                <a:latin typeface="Calibri" pitchFamily="34" charset="0"/>
              </a:rPr>
              <a:t>)</a:t>
            </a:r>
          </a:p>
          <a:p>
            <a:pPr algn="just"/>
            <a:r>
              <a:rPr lang="es-CR" sz="2600" dirty="0" smtClean="0">
                <a:latin typeface="Calibri" pitchFamily="34" charset="0"/>
              </a:rPr>
              <a:t>Cuando </a:t>
            </a:r>
            <a:r>
              <a:rPr lang="es-CR" sz="2600" dirty="0">
                <a:latin typeface="Calibri" pitchFamily="34" charset="0"/>
              </a:rPr>
              <a:t>llegues, escríbenos una carta. (Se </a:t>
            </a:r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antepone </a:t>
            </a:r>
            <a:r>
              <a:rPr lang="es-CR" sz="2600" dirty="0">
                <a:latin typeface="Calibri" pitchFamily="34" charset="0"/>
              </a:rPr>
              <a:t>la </a:t>
            </a:r>
            <a:r>
              <a:rPr lang="es-CR" sz="2600" dirty="0" smtClean="0">
                <a:latin typeface="Calibri" pitchFamily="34" charset="0"/>
              </a:rPr>
              <a:t>temporal, escribimos </a:t>
            </a:r>
            <a:r>
              <a:rPr lang="es-CR" sz="2600" dirty="0">
                <a:latin typeface="Calibri" pitchFamily="34" charset="0"/>
              </a:rPr>
              <a:t>coma)</a:t>
            </a:r>
            <a:endParaRPr lang="es-CR" sz="2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600" dirty="0">
                <a:latin typeface="Calibri" pitchFamily="34" charset="0"/>
              </a:rPr>
              <a:t>c. Separa los incisos, las explicaciones que pueden aparecer en una oración:</a:t>
            </a: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Ej</a:t>
            </a:r>
            <a:r>
              <a:rPr lang="es-CR" sz="2600" dirty="0">
                <a:latin typeface="Calibri" pitchFamily="34" charset="0"/>
              </a:rPr>
              <a:t>.: </a:t>
            </a:r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Llegó </a:t>
            </a:r>
            <a:r>
              <a:rPr lang="es-CR" sz="2600" dirty="0">
                <a:latin typeface="Calibri" pitchFamily="34" charset="0"/>
              </a:rPr>
              <a:t>Luis, el novio de Mónica, y nos invitó a todos a cenar</a:t>
            </a:r>
            <a:r>
              <a:rPr lang="es-CR" sz="26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s-CR" sz="2600" dirty="0" smtClean="0">
                <a:latin typeface="Calibri" pitchFamily="34" charset="0"/>
              </a:rPr>
              <a:t>Cervantes</a:t>
            </a:r>
            <a:r>
              <a:rPr lang="es-CR" sz="2600" dirty="0">
                <a:latin typeface="Calibri" pitchFamily="34" charset="0"/>
              </a:rPr>
              <a:t>, quien es un gran escritor español, vivió </a:t>
            </a:r>
            <a:r>
              <a:rPr lang="es-CR" sz="2600" dirty="0" err="1">
                <a:latin typeface="Calibri" pitchFamily="34" charset="0"/>
              </a:rPr>
              <a:t>enValladolid</a:t>
            </a:r>
            <a:r>
              <a:rPr lang="es-CR" sz="26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s-CR" sz="2600" dirty="0" smtClean="0">
                <a:latin typeface="Calibri" pitchFamily="34" charset="0"/>
              </a:rPr>
              <a:t>Tiene </a:t>
            </a:r>
            <a:r>
              <a:rPr lang="es-CR" sz="2600" dirty="0">
                <a:latin typeface="Calibri" pitchFamily="34" charset="0"/>
              </a:rPr>
              <a:t>sólo quince años, es decir, aún no es mayor de edad.</a:t>
            </a: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d</a:t>
            </a:r>
            <a:r>
              <a:rPr lang="es-CR" sz="2600" dirty="0">
                <a:latin typeface="Calibri" pitchFamily="34" charset="0"/>
              </a:rPr>
              <a:t>. Para indicar la omisión de un verbo:</a:t>
            </a:r>
          </a:p>
          <a:p>
            <a:pPr algn="just"/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Ej</a:t>
            </a:r>
            <a:r>
              <a:rPr lang="es-CR" sz="2600" dirty="0">
                <a:latin typeface="Calibri" pitchFamily="34" charset="0"/>
              </a:rPr>
              <a:t>.: </a:t>
            </a:r>
            <a:endParaRPr lang="es-CR" sz="2600" dirty="0" smtClean="0">
              <a:latin typeface="Calibri" pitchFamily="34" charset="0"/>
            </a:endParaRPr>
          </a:p>
          <a:p>
            <a:pPr algn="just"/>
            <a:r>
              <a:rPr lang="es-CR" sz="2600" dirty="0" smtClean="0">
                <a:latin typeface="Calibri" pitchFamily="34" charset="0"/>
              </a:rPr>
              <a:t>Juan </a:t>
            </a:r>
            <a:r>
              <a:rPr lang="es-CR" sz="2600" dirty="0">
                <a:latin typeface="Calibri" pitchFamily="34" charset="0"/>
              </a:rPr>
              <a:t>Manuel ha comprado la casa; Marta, los muebles.</a:t>
            </a:r>
          </a:p>
          <a:p>
            <a:pPr algn="just"/>
            <a:r>
              <a:rPr lang="es-CR" sz="2600" dirty="0">
                <a:latin typeface="Calibri" pitchFamily="34" charset="0"/>
              </a:rPr>
              <a:t>Joaquín es policía nacional; Ana, graduada social.</a:t>
            </a:r>
            <a:endParaRPr lang="es-CR" sz="2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3600" b="1" dirty="0">
                <a:latin typeface="Calibri" pitchFamily="34" charset="0"/>
              </a:rPr>
              <a:t>3. El punto y coma </a:t>
            </a:r>
            <a:r>
              <a:rPr lang="es-CR" sz="3600" b="1" dirty="0" smtClean="0">
                <a:latin typeface="Calibri" pitchFamily="34" charset="0"/>
              </a:rPr>
              <a:t>;</a:t>
            </a:r>
          </a:p>
          <a:p>
            <a:pPr algn="just"/>
            <a:endParaRPr lang="es-CR" sz="3600" b="1" i="1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a. Separa los elementos de una enumeración cuando se trata de expresiones </a:t>
            </a:r>
            <a:r>
              <a:rPr lang="es-CR" sz="2400" dirty="0" smtClean="0">
                <a:latin typeface="Calibri" pitchFamily="34" charset="0"/>
              </a:rPr>
              <a:t>complejas que </a:t>
            </a:r>
            <a:r>
              <a:rPr lang="es-CR" sz="2400" dirty="0">
                <a:latin typeface="Calibri" pitchFamily="34" charset="0"/>
              </a:rPr>
              <a:t>incluyen comas o son demasiado extensos: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</a:t>
            </a:r>
            <a:r>
              <a:rPr lang="es-CR" sz="2400" dirty="0" smtClean="0">
                <a:latin typeface="Calibri" pitchFamily="34" charset="0"/>
              </a:rPr>
              <a:t>La </a:t>
            </a:r>
            <a:r>
              <a:rPr lang="es-CR" sz="2400" dirty="0">
                <a:latin typeface="Calibri" pitchFamily="34" charset="0"/>
              </a:rPr>
              <a:t>chaqueta es azul; los pantalones, grises; la camisa, blanca; </a:t>
            </a:r>
            <a:r>
              <a:rPr lang="es-CR" sz="2400" dirty="0" smtClean="0">
                <a:latin typeface="Calibri" pitchFamily="34" charset="0"/>
              </a:rPr>
              <a:t>el abrigo</a:t>
            </a:r>
            <a:r>
              <a:rPr lang="es-CR" sz="2400" dirty="0">
                <a:latin typeface="Calibri" pitchFamily="34" charset="0"/>
              </a:rPr>
              <a:t>, negro</a:t>
            </a:r>
            <a:r>
              <a:rPr lang="es-CR" sz="2400" dirty="0" smtClean="0">
                <a:latin typeface="Calibri" pitchFamily="34" charset="0"/>
              </a:rPr>
              <a:t>.</a:t>
            </a:r>
          </a:p>
          <a:p>
            <a:pPr algn="just"/>
            <a:endParaRPr lang="es-CR" sz="2400" dirty="0">
              <a:latin typeface="Calibri" pitchFamily="34" charset="0"/>
            </a:endParaRPr>
          </a:p>
          <a:p>
            <a:pPr algn="just"/>
            <a:r>
              <a:rPr lang="es-CR" sz="2400" dirty="0">
                <a:latin typeface="Calibri" pitchFamily="34" charset="0"/>
              </a:rPr>
              <a:t>b. Separa oraciones no unidas por preposiciones cuando en ellas se ha empleado </a:t>
            </a:r>
            <a:r>
              <a:rPr lang="es-CR" sz="2400" dirty="0" smtClean="0">
                <a:latin typeface="Calibri" pitchFamily="34" charset="0"/>
              </a:rPr>
              <a:t>la coma </a:t>
            </a:r>
            <a:r>
              <a:rPr lang="es-CR" sz="2400" dirty="0">
                <a:latin typeface="Calibri" pitchFamily="34" charset="0"/>
              </a:rPr>
              <a:t>(también se podría optar por el punto y seguido):</a:t>
            </a:r>
          </a:p>
          <a:p>
            <a:pPr algn="just"/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Ej</a:t>
            </a:r>
            <a:r>
              <a:rPr lang="es-CR" sz="2400" dirty="0">
                <a:latin typeface="Calibri" pitchFamily="34" charset="0"/>
              </a:rPr>
              <a:t>.: La situación económica de la empresa, agravada en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los últimos tiempos</a:t>
            </a:r>
            <a:r>
              <a:rPr lang="es-CR" sz="2400" dirty="0">
                <a:latin typeface="Calibri" pitchFamily="34" charset="0"/>
              </a:rPr>
              <a:t>, era preocupante; se imponía una acción </a:t>
            </a:r>
            <a:endParaRPr lang="es-CR" sz="2400" dirty="0" smtClean="0">
              <a:latin typeface="Calibri" pitchFamily="34" charset="0"/>
            </a:endParaRPr>
          </a:p>
          <a:p>
            <a:pPr algn="just"/>
            <a:r>
              <a:rPr lang="es-CR" sz="2400" dirty="0" smtClean="0">
                <a:latin typeface="Calibri" pitchFamily="34" charset="0"/>
              </a:rPr>
              <a:t>rápida </a:t>
            </a:r>
            <a:r>
              <a:rPr lang="es-CR" sz="2400" dirty="0">
                <a:latin typeface="Calibri" pitchFamily="34" charset="0"/>
              </a:rPr>
              <a:t>y </a:t>
            </a:r>
            <a:r>
              <a:rPr lang="es-CR" sz="2400" dirty="0" smtClean="0">
                <a:latin typeface="Calibri" pitchFamily="34" charset="0"/>
              </a:rPr>
              <a:t>contundente si </a:t>
            </a:r>
            <a:r>
              <a:rPr lang="es-CR" sz="2400" dirty="0">
                <a:latin typeface="Calibri" pitchFamily="34" charset="0"/>
              </a:rPr>
              <a:t>se deseaba salvar los puestos de trabajo.</a:t>
            </a:r>
            <a:endParaRPr lang="es-C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</TotalTime>
  <Words>1625</Words>
  <Application>Microsoft Office PowerPoint</Application>
  <PresentationFormat>Presentación en pantalla (4:3)</PresentationFormat>
  <Paragraphs>188</Paragraphs>
  <Slides>21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Brío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Hernandez</dc:creator>
  <cp:lastModifiedBy>Carlos Hernandez</cp:lastModifiedBy>
  <cp:revision>14</cp:revision>
  <dcterms:created xsi:type="dcterms:W3CDTF">2013-11-04T23:08:25Z</dcterms:created>
  <dcterms:modified xsi:type="dcterms:W3CDTF">2013-11-05T01:13:04Z</dcterms:modified>
</cp:coreProperties>
</file>