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8" r:id="rId13"/>
    <p:sldId id="266" r:id="rId14"/>
    <p:sldId id="269" r:id="rId15"/>
    <p:sldId id="271" r:id="rId16"/>
    <p:sldId id="270" r:id="rId17"/>
    <p:sldId id="272" r:id="rId18"/>
    <p:sldId id="298" r:id="rId19"/>
    <p:sldId id="297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91" r:id="rId29"/>
    <p:sldId id="292" r:id="rId30"/>
    <p:sldId id="281" r:id="rId31"/>
    <p:sldId id="282" r:id="rId32"/>
    <p:sldId id="293" r:id="rId33"/>
    <p:sldId id="294" r:id="rId34"/>
    <p:sldId id="295" r:id="rId35"/>
    <p:sldId id="296" r:id="rId36"/>
    <p:sldId id="283" r:id="rId37"/>
    <p:sldId id="284" r:id="rId38"/>
    <p:sldId id="285" r:id="rId39"/>
    <p:sldId id="299" r:id="rId40"/>
    <p:sldId id="300" r:id="rId41"/>
    <p:sldId id="304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BA88376-BAE8-4EA8-A406-B8DB8AA895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34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9BD8D6-7402-40E6-8AED-D70006AE65BB}" type="slidenum">
              <a:rPr lang="en-US"/>
              <a:pPr/>
              <a:t>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FB188-2314-4CDA-BFD0-C2ABB82E501B}" type="slidenum">
              <a:rPr lang="en-US"/>
              <a:pPr/>
              <a:t>10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C8ADDB-DCA5-4EAA-868B-4E098E907ABE}" type="slidenum">
              <a:rPr lang="en-US"/>
              <a:pPr/>
              <a:t>11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BA1710-E703-4F1A-9B44-A63E78EA019F}" type="slidenum">
              <a:rPr lang="en-US"/>
              <a:pPr/>
              <a:t>12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45183-3A42-44A9-9D6D-41002ACC1F8F}" type="slidenum">
              <a:rPr lang="en-US"/>
              <a:pPr/>
              <a:t>13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03E426-D3B6-4C73-9D9E-771B27F5CAFC}" type="slidenum">
              <a:rPr lang="en-US"/>
              <a:pPr/>
              <a:t>14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5AB023-1093-47FC-AA37-21F39D5E5D68}" type="slidenum">
              <a:rPr lang="en-US"/>
              <a:pPr/>
              <a:t>15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B2D9E9-22C1-4943-827F-9A565B1C58D2}" type="slidenum">
              <a:rPr lang="en-US"/>
              <a:pPr/>
              <a:t>16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C3F69-58EA-44AC-A52F-B1D31E317EAD}" type="slidenum">
              <a:rPr lang="en-US"/>
              <a:pPr/>
              <a:t>17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4765BD-B81E-44C8-BD2E-AF7C9C5130FF}" type="slidenum">
              <a:rPr lang="en-US"/>
              <a:pPr/>
              <a:t>18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B423F-ED1E-4593-A8ED-957347CDB571}" type="slidenum">
              <a:rPr lang="en-US"/>
              <a:pPr/>
              <a:t>19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6AFA0B-41C5-48AB-87A9-FBBB72A69BE7}" type="slidenum">
              <a:rPr lang="en-US"/>
              <a:pPr/>
              <a:t>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6DEB4C-A77F-4096-A29B-5F0B0F89A335}" type="slidenum">
              <a:rPr lang="en-US"/>
              <a:pPr/>
              <a:t>20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A03D0-86BB-45B9-AED6-13FE25550DB3}" type="slidenum">
              <a:rPr lang="en-US"/>
              <a:pPr/>
              <a:t>21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AC2691-5A19-486C-940C-41BBEB975FB9}" type="slidenum">
              <a:rPr lang="en-US"/>
              <a:pPr/>
              <a:t>22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C6BBFD-E6A3-411A-A9F5-74C591C4550C}" type="slidenum">
              <a:rPr lang="en-US"/>
              <a:pPr/>
              <a:t>23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C7355-7D9E-4AEE-A4AF-993F9BF4AC1B}" type="slidenum">
              <a:rPr lang="en-US"/>
              <a:pPr/>
              <a:t>24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B4E2C3-710F-4B4B-8591-843B33E34BF1}" type="slidenum">
              <a:rPr lang="en-US"/>
              <a:pPr/>
              <a:t>25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B7FDEB-2833-46B2-A602-0A56470A72CF}" type="slidenum">
              <a:rPr lang="en-US"/>
              <a:pPr/>
              <a:t>26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4696FE-803D-4014-9AAC-ACA7BD0F4976}" type="slidenum">
              <a:rPr lang="en-US"/>
              <a:pPr/>
              <a:t>27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9BA219-B7B5-4DB0-BCAA-C0F172016692}" type="slidenum">
              <a:rPr lang="en-US"/>
              <a:pPr/>
              <a:t>28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8D03E1-4015-4EDF-AEDA-92C5168ADA99}" type="slidenum">
              <a:rPr lang="en-US"/>
              <a:pPr/>
              <a:t>29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CD609-1380-47AC-AFA2-34D357656744}" type="slidenum">
              <a:rPr lang="en-US"/>
              <a:pPr/>
              <a:t>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51763-A326-4CA6-9E55-7F1AC2A1A79C}" type="slidenum">
              <a:rPr lang="en-US"/>
              <a:pPr/>
              <a:t>30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6BFF34-2E9D-4E14-A389-8911E6350FAB}" type="slidenum">
              <a:rPr lang="en-US"/>
              <a:pPr/>
              <a:t>31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0FF09-BC5E-4976-9CAC-1186BD1BE7A0}" type="slidenum">
              <a:rPr lang="en-US"/>
              <a:pPr/>
              <a:t>32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C8E2D-71AB-45A7-A9F7-F82B1B633A86}" type="slidenum">
              <a:rPr lang="en-US"/>
              <a:pPr/>
              <a:t>33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21AED-8321-460A-B811-863D04C425B5}" type="slidenum">
              <a:rPr lang="en-US"/>
              <a:pPr/>
              <a:t>34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63B9C5-5812-435C-A1E0-15D981C21A39}" type="slidenum">
              <a:rPr lang="en-US"/>
              <a:pPr/>
              <a:t>35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543D3-B3F8-4880-B781-A2C95CBA07BD}" type="slidenum">
              <a:rPr lang="en-US"/>
              <a:pPr/>
              <a:t>36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B53B2F-04FA-439F-AC68-F384A658FBED}" type="slidenum">
              <a:rPr lang="en-US"/>
              <a:pPr/>
              <a:t>37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C233-E086-4D6A-8A86-671C4FFADD7F}" type="slidenum">
              <a:rPr lang="en-US"/>
              <a:pPr/>
              <a:t>38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4427B-5FDC-43AE-923C-74E7AA153E0C}" type="slidenum">
              <a:rPr lang="en-US"/>
              <a:pPr/>
              <a:t>39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BA707F-7A1C-4699-9C4F-37543F13FD46}" type="slidenum">
              <a:rPr lang="en-US"/>
              <a:pPr/>
              <a:t>4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88DD0-EF6E-4FFC-A9F2-A3A8B72A11EA}" type="slidenum">
              <a:rPr lang="en-US"/>
              <a:pPr/>
              <a:t>40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B7F365-EFDA-4D71-94A3-E9800B2B0A74}" type="slidenum">
              <a:rPr lang="en-US"/>
              <a:pPr/>
              <a:t>41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6441BE-1AFE-4163-9F79-EB27C701D2FC}" type="slidenum">
              <a:rPr lang="en-US"/>
              <a:pPr/>
              <a:t>5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056E15-CE94-48CD-A987-187819B7BCD8}" type="slidenum">
              <a:rPr lang="en-US"/>
              <a:pPr/>
              <a:t>6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09E758-D626-4EDE-9181-FC1FE19E450D}" type="slidenum">
              <a:rPr lang="en-US"/>
              <a:pPr/>
              <a:t>7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AAF03-1E18-46DD-B430-C9C2897CC102}" type="slidenum">
              <a:rPr lang="en-US"/>
              <a:pPr/>
              <a:t>8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81707-7C78-4C4B-BB60-E53ED0DD42F4}" type="slidenum">
              <a:rPr lang="en-US"/>
              <a:pPr/>
              <a:t>9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0C5928-9E5E-4B28-B8A0-71EF020290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C01AB-BAE3-461E-A02D-4AEEC3098B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17DFD-6D54-42C4-A862-12B34802501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DC2FE-8749-46E6-ABCA-4D9048776E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05AF3-B030-47F8-BA7D-C7450BE5EF3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3963-9068-455F-8E04-35D1E8A1C3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B975C-6B4F-4219-B763-ABFE381A58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19A7B-EB47-4A8C-85D2-DE6D0AE2E7F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8433A-9354-42AE-A52C-F976372C851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D6C01-8273-461E-A25A-1C1C2118E2C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F7C58-5136-4CA4-96C1-780179F04E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088C9E7C-7618-4F51-AC53-2FB7E03A9D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E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Evaluación Financiera de Proyectos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Ejemplo de Depreciación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z="2600" smtClean="0"/>
              <a:t>Supongamos que la máquina exprimidora de jugo de naranja que cuesta $100,000 tiene una vida útil de 5 años.</a:t>
            </a:r>
          </a:p>
          <a:p>
            <a:pPr eaLnBrk="1" hangingPunct="1"/>
            <a:r>
              <a:rPr lang="es-CR" sz="2600" smtClean="0"/>
              <a:t>Eso quiere decir que cada año que pasa, es como si hubiéramos gastado la quinta parte de su vida ( porque servirá por 5 años).</a:t>
            </a:r>
          </a:p>
          <a:p>
            <a:pPr eaLnBrk="1" hangingPunct="1"/>
            <a:r>
              <a:rPr lang="es-CR" sz="2600" smtClean="0"/>
              <a:t> $100,000 / 5 años = $20,000 por año.</a:t>
            </a:r>
          </a:p>
          <a:p>
            <a:pPr eaLnBrk="1" hangingPunct="1"/>
            <a:r>
              <a:rPr lang="es-CR" sz="2600" smtClean="0"/>
              <a:t>Entonces la depreciación anual de la máquina es de $20,000.</a:t>
            </a:r>
            <a:endParaRPr lang="en-US" sz="26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– Activos Intangibles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z="2600" smtClean="0"/>
              <a:t>Activos constituidos por los servicios o derechos adquiridos necesarios para la puesta en marcha del proyecto.</a:t>
            </a:r>
          </a:p>
          <a:p>
            <a:pPr eaLnBrk="1" hangingPunct="1"/>
            <a:r>
              <a:rPr lang="es-CR" sz="2600" smtClean="0"/>
              <a:t>Componentes usuales son:</a:t>
            </a:r>
          </a:p>
          <a:p>
            <a:pPr lvl="1" eaLnBrk="1" hangingPunct="1"/>
            <a:r>
              <a:rPr lang="es-CR" sz="2400" smtClean="0"/>
              <a:t>Licencias y patentes</a:t>
            </a:r>
          </a:p>
          <a:p>
            <a:pPr lvl="1" eaLnBrk="1" hangingPunct="1"/>
            <a:r>
              <a:rPr lang="es-CR" sz="2400" smtClean="0"/>
              <a:t>Software</a:t>
            </a:r>
          </a:p>
          <a:p>
            <a:pPr lvl="1" eaLnBrk="1" hangingPunct="1"/>
            <a:r>
              <a:rPr lang="es-CR" sz="2400" smtClean="0"/>
              <a:t>Gastos de organización, capacitación.</a:t>
            </a:r>
          </a:p>
          <a:p>
            <a:pPr lvl="1" eaLnBrk="1" hangingPunct="1"/>
            <a:r>
              <a:rPr lang="es-CR" sz="2400" smtClean="0"/>
              <a:t>Bases de Datos</a:t>
            </a:r>
          </a:p>
          <a:p>
            <a:pPr lvl="1" eaLnBrk="1" hangingPunct="1"/>
            <a:r>
              <a:rPr lang="es-CR" sz="2400" smtClean="0"/>
              <a:t>Viajes y otros gastos similares</a:t>
            </a:r>
            <a:endParaRPr lang="en-US" sz="2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– Activos Intangibles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En el caso de la empresa de jugo de naranja, supongamos que son:</a:t>
            </a:r>
          </a:p>
          <a:p>
            <a:pPr lvl="1" eaLnBrk="1" hangingPunct="1"/>
            <a:r>
              <a:rPr lang="es-CR" smtClean="0"/>
              <a:t>Compra de la receta del jugo de naranja:  $5,000</a:t>
            </a:r>
          </a:p>
          <a:p>
            <a:pPr lvl="1" eaLnBrk="1" hangingPunct="1"/>
            <a:r>
              <a:rPr lang="es-CR" smtClean="0"/>
              <a:t>Capacitación: $2,500</a:t>
            </a:r>
          </a:p>
          <a:p>
            <a:pPr lvl="1" eaLnBrk="1" hangingPunct="1"/>
            <a:r>
              <a:rPr lang="es-CR" smtClean="0"/>
              <a:t>Gastos de organización: $2,500</a:t>
            </a:r>
          </a:p>
          <a:p>
            <a:pPr lvl="1" eaLnBrk="1" hangingPunct="1"/>
            <a:r>
              <a:rPr lang="es-CR" b="1" smtClean="0"/>
              <a:t>Total:  $10,000</a:t>
            </a:r>
            <a:endParaRPr lang="en-US" b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– Capital de Trabajo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en el conjunto de recursos necesarios, en la forma de activos corrientes, para la operación normal del proyecto durante un ciclo productivo.</a:t>
            </a:r>
          </a:p>
          <a:p>
            <a:pPr eaLnBrk="1" hangingPunct="1"/>
            <a:r>
              <a:rPr lang="es-CR" smtClean="0"/>
              <a:t>En esencia, es ¿cuánto dinero necesitamos para operar, mientras nos ingresa dinero?</a:t>
            </a: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– Capital de Trabajo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CR" sz="2100" smtClean="0"/>
              <a:t>En nuestro ejemplo de jugo de naranja, supongamos que el ciclo productivo es de 3 meses.</a:t>
            </a:r>
          </a:p>
          <a:p>
            <a:pPr eaLnBrk="1" hangingPunct="1">
              <a:lnSpc>
                <a:spcPct val="90000"/>
              </a:lnSpc>
            </a:pPr>
            <a:r>
              <a:rPr lang="es-CR" sz="2100" smtClean="0"/>
              <a:t>Esto quiere decir que desde que inicio operaciones, se duran tres meses para vender y que me paguen el producto.</a:t>
            </a:r>
          </a:p>
          <a:p>
            <a:pPr eaLnBrk="1" hangingPunct="1">
              <a:lnSpc>
                <a:spcPct val="90000"/>
              </a:lnSpc>
            </a:pPr>
            <a:r>
              <a:rPr lang="es-CR" sz="2100" smtClean="0"/>
              <a:t>Por ejemplo, el mes 1 tenemos que comprar las naranjas para hacer el jugo, pagar la planilla (operarios y administrativos) y todos los gastos.</a:t>
            </a:r>
          </a:p>
          <a:p>
            <a:pPr eaLnBrk="1" hangingPunct="1">
              <a:lnSpc>
                <a:spcPct val="90000"/>
              </a:lnSpc>
            </a:pPr>
            <a:r>
              <a:rPr lang="es-CR" sz="2100" smtClean="0"/>
              <a:t>El mes 2 vendemos el jugo, pero vendemos a crédito, y nos pagan hasta 30 días después.</a:t>
            </a:r>
          </a:p>
          <a:p>
            <a:pPr eaLnBrk="1" hangingPunct="1">
              <a:lnSpc>
                <a:spcPct val="90000"/>
              </a:lnSpc>
            </a:pPr>
            <a:r>
              <a:rPr lang="es-CR" sz="2100" smtClean="0"/>
              <a:t>Entonces el mes 3 recuperamos el dinero que invertimos.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– Capital de Trabajo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La gran pregunta es:  ¿De dónde sacamos el dinero para empezar a producir mientras nos pagan?</a:t>
            </a:r>
          </a:p>
          <a:p>
            <a:pPr eaLnBrk="1" hangingPunct="1"/>
            <a:r>
              <a:rPr lang="es-CR" smtClean="0"/>
              <a:t>La respuesta es:  Capital de Trabajo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– Capital de Trabajo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CR" sz="2600" smtClean="0"/>
              <a:t>Lo interesante de lo explicado anteriormente, es que al mes 4 voy a tener que comprar naranjas otra vez, por lo que voy a tener que destinar dinero para eso.</a:t>
            </a:r>
          </a:p>
          <a:p>
            <a:pPr eaLnBrk="1" hangingPunct="1">
              <a:lnSpc>
                <a:spcPct val="80000"/>
              </a:lnSpc>
            </a:pPr>
            <a:r>
              <a:rPr lang="es-CR" sz="2600" smtClean="0"/>
              <a:t>Por ello es que el Capital de Trabajo queda “amarrado” durante el plazo del proyecto, porque hay que estarlo “invirtiendo” cíclicamente para obtener los ingresos deseados.</a:t>
            </a:r>
          </a:p>
          <a:p>
            <a:pPr eaLnBrk="1" hangingPunct="1">
              <a:lnSpc>
                <a:spcPct val="80000"/>
              </a:lnSpc>
            </a:pPr>
            <a:r>
              <a:rPr lang="es-CR" sz="2600" smtClean="0"/>
              <a:t>Supongamos para efectos de nuestro ejemplo, que el capital de trabajo necesario para nuestra empresa es de $25,000.</a:t>
            </a:r>
            <a:endParaRPr lang="en-US" sz="26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De esta forma, la inversión para nuestra empresa sería:</a:t>
            </a:r>
          </a:p>
          <a:p>
            <a:pPr lvl="1" eaLnBrk="1" hangingPunct="1"/>
            <a:r>
              <a:rPr lang="es-CR" smtClean="0"/>
              <a:t>Activos Fijos:  $150.000</a:t>
            </a:r>
          </a:p>
          <a:p>
            <a:pPr lvl="1" eaLnBrk="1" hangingPunct="1"/>
            <a:r>
              <a:rPr lang="es-CR" smtClean="0"/>
              <a:t>Activos Intangibles: $10.000</a:t>
            </a:r>
          </a:p>
          <a:p>
            <a:pPr lvl="1" eaLnBrk="1" hangingPunct="1"/>
            <a:r>
              <a:rPr lang="es-CR" smtClean="0"/>
              <a:t>Capital de Trabajo: $25.000</a:t>
            </a:r>
          </a:p>
          <a:p>
            <a:pPr lvl="1" eaLnBrk="1" hangingPunct="1"/>
            <a:endParaRPr lang="es-CR" smtClean="0"/>
          </a:p>
          <a:p>
            <a:pPr lvl="1" eaLnBrk="1" hangingPunct="1"/>
            <a:r>
              <a:rPr lang="es-CR" smtClean="0"/>
              <a:t>Inversión Total:  $185.000</a:t>
            </a: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Flujo de Caja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En la siguiente filmina veremos cómo se prepara un flujo de caja para cada año de operación del proyecto.</a:t>
            </a:r>
          </a:p>
          <a:p>
            <a:pPr eaLnBrk="1" hangingPunct="1"/>
            <a:r>
              <a:rPr lang="es-CR" smtClean="0"/>
              <a:t>Iremos explicando paso a paso cada rubro.</a:t>
            </a: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Flujo de Caja</a:t>
            </a:r>
            <a:endParaRPr lang="en-US" smtClean="0"/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16013" y="1901825"/>
          <a:ext cx="7416800" cy="389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3131962" imgH="1645889" progId="Excel.Sheet.8">
                  <p:embed/>
                </p:oleObj>
              </mc:Choice>
              <mc:Fallback>
                <p:oleObj name="Worksheet" r:id="rId5" imgW="3131962" imgH="1645889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01825"/>
                        <a:ext cx="7416800" cy="389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¿Qué contiene esta presentación?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369175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CR" sz="2600" smtClean="0"/>
              <a:t>1.  Cómo preparar un flujo de caja de un proyecto</a:t>
            </a:r>
          </a:p>
          <a:p>
            <a:pPr lvl="1" eaLnBrk="1" hangingPunct="1">
              <a:lnSpc>
                <a:spcPct val="90000"/>
              </a:lnSpc>
            </a:pPr>
            <a:r>
              <a:rPr lang="es-CR" sz="2400" smtClean="0"/>
              <a:t>Inversión</a:t>
            </a:r>
          </a:p>
          <a:p>
            <a:pPr lvl="1" eaLnBrk="1" hangingPunct="1">
              <a:lnSpc>
                <a:spcPct val="90000"/>
              </a:lnSpc>
            </a:pPr>
            <a:r>
              <a:rPr lang="es-CR" sz="2400" smtClean="0"/>
              <a:t>Ingresos</a:t>
            </a:r>
          </a:p>
          <a:p>
            <a:pPr lvl="1" eaLnBrk="1" hangingPunct="1">
              <a:lnSpc>
                <a:spcPct val="90000"/>
              </a:lnSpc>
            </a:pPr>
            <a:r>
              <a:rPr lang="es-CR" sz="2400" smtClean="0"/>
              <a:t>Gastos</a:t>
            </a:r>
          </a:p>
          <a:p>
            <a:pPr lvl="1" eaLnBrk="1" hangingPunct="1">
              <a:lnSpc>
                <a:spcPct val="90000"/>
              </a:lnSpc>
            </a:pPr>
            <a:r>
              <a:rPr lang="es-CR" sz="2400" smtClean="0"/>
              <a:t>Flujo de Caja</a:t>
            </a:r>
          </a:p>
          <a:p>
            <a:pPr lvl="1" eaLnBrk="1" hangingPunct="1">
              <a:lnSpc>
                <a:spcPct val="90000"/>
              </a:lnSpc>
            </a:pPr>
            <a:r>
              <a:rPr lang="es-CR" sz="2400" smtClean="0"/>
              <a:t>Depreciación e Impuestos</a:t>
            </a:r>
          </a:p>
          <a:p>
            <a:pPr eaLnBrk="1" hangingPunct="1">
              <a:lnSpc>
                <a:spcPct val="90000"/>
              </a:lnSpc>
            </a:pPr>
            <a:r>
              <a:rPr lang="es-CR" sz="2600" smtClean="0"/>
              <a:t>2.  Cómo evaluar un flujo de caja</a:t>
            </a:r>
          </a:p>
          <a:p>
            <a:pPr lvl="1" eaLnBrk="1" hangingPunct="1">
              <a:lnSpc>
                <a:spcPct val="90000"/>
              </a:lnSpc>
            </a:pPr>
            <a:r>
              <a:rPr lang="es-CR" sz="2400" smtClean="0"/>
              <a:t>Tasa Interna de Retorno</a:t>
            </a:r>
          </a:p>
          <a:p>
            <a:pPr lvl="1" eaLnBrk="1" hangingPunct="1">
              <a:lnSpc>
                <a:spcPct val="90000"/>
              </a:lnSpc>
            </a:pPr>
            <a:r>
              <a:rPr lang="es-CR" sz="2400" smtClean="0"/>
              <a:t>Valor Actual Neto</a:t>
            </a:r>
          </a:p>
          <a:p>
            <a:pPr lvl="1" eaLnBrk="1" hangingPunct="1">
              <a:lnSpc>
                <a:spcPct val="90000"/>
              </a:lnSpc>
            </a:pPr>
            <a:r>
              <a:rPr lang="es-CR" sz="2400" smtClean="0"/>
              <a:t>Período de Recuperación</a:t>
            </a:r>
          </a:p>
          <a:p>
            <a:pPr lvl="1" eaLnBrk="1" hangingPunct="1">
              <a:lnSpc>
                <a:spcPct val="90000"/>
              </a:lnSpc>
            </a:pPr>
            <a:r>
              <a:rPr lang="es-CR" sz="2400" smtClean="0"/>
              <a:t>Índice de Deseabilidad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Ingresos (o Beneficios)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CR" smtClean="0"/>
              <a:t>Los ingresos son los flujos de dinero entrantes generados por la operación del proyecto.</a:t>
            </a:r>
          </a:p>
          <a:p>
            <a:pPr eaLnBrk="1" hangingPunct="1">
              <a:lnSpc>
                <a:spcPct val="90000"/>
              </a:lnSpc>
            </a:pPr>
            <a:r>
              <a:rPr lang="es-CR" smtClean="0"/>
              <a:t>Los más comunes son los ingresos por venta de productos y ahorro de costos.</a:t>
            </a:r>
          </a:p>
          <a:p>
            <a:pPr eaLnBrk="1" hangingPunct="1">
              <a:lnSpc>
                <a:spcPct val="90000"/>
              </a:lnSpc>
            </a:pPr>
            <a:r>
              <a:rPr lang="es-CR" smtClean="0"/>
              <a:t>Los ingresos se obtienen del estudio de mercado o técnico, dependiendo del objetivo del proyecto.</a:t>
            </a:r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Ingresos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z="2600" smtClean="0"/>
              <a:t>Supongamos que el estudio de mercado para nuestro proyecto de venta de jugo naranja señaló que el producto podía venderse en $2 el litro, y que según sus estimados en el primer año podríamos vender 100,000 unidades.</a:t>
            </a:r>
          </a:p>
          <a:p>
            <a:pPr eaLnBrk="1" hangingPunct="1"/>
            <a:r>
              <a:rPr lang="es-CR" sz="2600" smtClean="0"/>
              <a:t>De esta forma los ingresos para el año 1 serían:</a:t>
            </a:r>
          </a:p>
          <a:p>
            <a:pPr lvl="1" eaLnBrk="1" hangingPunct="1"/>
            <a:r>
              <a:rPr lang="es-CR" sz="2400" smtClean="0"/>
              <a:t>$2 x 100,000 = $200,000</a:t>
            </a:r>
            <a:endParaRPr lang="en-US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Ingresos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Ahora, según el estudio de mercado, cada año las ventas podrían crecer un 10% con respecto al año anterior, de esta forma, los ingresos para los años siguientes serían:</a:t>
            </a:r>
          </a:p>
          <a:p>
            <a:pPr lvl="1" eaLnBrk="1" hangingPunct="1"/>
            <a:r>
              <a:rPr lang="es-CR" smtClean="0"/>
              <a:t>$200,000 + 10% = $220,000 Año 2</a:t>
            </a:r>
          </a:p>
          <a:p>
            <a:pPr lvl="1" eaLnBrk="1" hangingPunct="1"/>
            <a:r>
              <a:rPr lang="es-CR" smtClean="0"/>
              <a:t>$220,000 + 10% = $242,000 Año 3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Plazo de Evaluación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Es el plazo de tiempo en el cuál se va a valorar financieramente el proyecto.</a:t>
            </a:r>
          </a:p>
          <a:p>
            <a:pPr eaLnBrk="1" hangingPunct="1"/>
            <a:r>
              <a:rPr lang="es-CR" smtClean="0"/>
              <a:t>Por ejemplo, ¿cuántos años creemos que nuestra empresa de jugo de naranja va a funcionar?  ¿3? ¿5? ¿10?</a:t>
            </a:r>
          </a:p>
          <a:p>
            <a:pPr eaLnBrk="1" hangingPunct="1"/>
            <a:r>
              <a:rPr lang="es-CR" smtClean="0"/>
              <a:t>¿A qué plazo vamos a evaluar financieramente el proyecto?</a:t>
            </a:r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Plazo de Evaluación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620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CR" sz="2100" smtClean="0"/>
              <a:t>Generalmente el plazo de evaluación se fija dependiendo del tipo de proyecto, la vida útil de las inversiones o la sensibilidad a cambios en el entorno.</a:t>
            </a:r>
          </a:p>
          <a:p>
            <a:pPr eaLnBrk="1" hangingPunct="1">
              <a:lnSpc>
                <a:spcPct val="90000"/>
              </a:lnSpc>
            </a:pPr>
            <a:r>
              <a:rPr lang="es-CR" sz="2100" smtClean="0"/>
              <a:t>Por ejemplo, un proyecto de software no tiene mucho sentido evaluarlo a 10 años puesto que posiblemente en 3 años ya haya que modificarlo por nuevas tecnologías.</a:t>
            </a:r>
          </a:p>
          <a:p>
            <a:pPr eaLnBrk="1" hangingPunct="1">
              <a:lnSpc>
                <a:spcPct val="90000"/>
              </a:lnSpc>
            </a:pPr>
            <a:r>
              <a:rPr lang="es-CR" sz="2100" smtClean="0"/>
              <a:t>Un proyecto inmobiliario de construcción de un centro comercial, podría evaluarse a 10 años.  Sería injusto evaluarlo a 3 años puesto que esa inversión no requerirá modificaciones considerables en ese plazo y es poco probable que se recupere la inversión en tan poco tiempo.</a:t>
            </a:r>
          </a:p>
          <a:p>
            <a:pPr eaLnBrk="1" hangingPunct="1">
              <a:lnSpc>
                <a:spcPct val="90000"/>
              </a:lnSpc>
            </a:pPr>
            <a:r>
              <a:rPr lang="es-CR" sz="2100" smtClean="0"/>
              <a:t>Los inversionistas también por un tema de riesgo pueden preferir evaluar sus proyectos a plazos más cortos para valorar qué tan rápido recuperan su dinero.</a:t>
            </a:r>
            <a:endParaRPr lang="en-US" sz="21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Egresos (o Gastos)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z="2600" smtClean="0"/>
              <a:t>Son los gastos o egresos necesarios para la operación del proyecto.</a:t>
            </a:r>
          </a:p>
          <a:p>
            <a:pPr eaLnBrk="1" hangingPunct="1"/>
            <a:r>
              <a:rPr lang="es-CR" sz="2600" smtClean="0"/>
              <a:t>Se derivan de los estudios técnicos, organizacionales y de mercado.</a:t>
            </a:r>
          </a:p>
          <a:p>
            <a:pPr eaLnBrk="1" hangingPunct="1"/>
            <a:r>
              <a:rPr lang="es-CR" sz="2600" smtClean="0"/>
              <a:t>Generalmente se agrupan en:</a:t>
            </a:r>
          </a:p>
          <a:p>
            <a:pPr lvl="1" eaLnBrk="1" hangingPunct="1"/>
            <a:r>
              <a:rPr lang="es-CR" sz="2400" smtClean="0"/>
              <a:t>Costos de fabricación</a:t>
            </a:r>
          </a:p>
          <a:p>
            <a:pPr lvl="1" eaLnBrk="1" hangingPunct="1"/>
            <a:r>
              <a:rPr lang="es-CR" sz="2400" smtClean="0"/>
              <a:t>Gastos de operación</a:t>
            </a:r>
          </a:p>
          <a:p>
            <a:pPr lvl="1" eaLnBrk="1" hangingPunct="1"/>
            <a:r>
              <a:rPr lang="es-CR" sz="2400" smtClean="0"/>
              <a:t>Financieros</a:t>
            </a:r>
          </a:p>
          <a:p>
            <a:pPr lvl="1" eaLnBrk="1" hangingPunct="1"/>
            <a:r>
              <a:rPr lang="es-CR" sz="2400" smtClean="0"/>
              <a:t>Otros</a:t>
            </a:r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Ejemplos de Egresos o Gastos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CR" sz="2100" smtClean="0"/>
              <a:t>Materiales Directos</a:t>
            </a:r>
          </a:p>
          <a:p>
            <a:pPr eaLnBrk="1" hangingPunct="1">
              <a:lnSpc>
                <a:spcPct val="80000"/>
              </a:lnSpc>
            </a:pPr>
            <a:r>
              <a:rPr lang="es-CR" sz="2100" smtClean="0"/>
              <a:t>Mano de obra Directa</a:t>
            </a:r>
          </a:p>
          <a:p>
            <a:pPr eaLnBrk="1" hangingPunct="1">
              <a:lnSpc>
                <a:spcPct val="80000"/>
              </a:lnSpc>
            </a:pPr>
            <a:r>
              <a:rPr lang="es-CR" sz="2100" smtClean="0"/>
              <a:t>Mano de Obra Indirecta (Jefes, Supervisión, Limpieza, etc)</a:t>
            </a:r>
          </a:p>
          <a:p>
            <a:pPr eaLnBrk="1" hangingPunct="1">
              <a:lnSpc>
                <a:spcPct val="80000"/>
              </a:lnSpc>
            </a:pPr>
            <a:r>
              <a:rPr lang="es-CR" sz="2100" smtClean="0"/>
              <a:t>Materiales Indirectos (Repuestos, Lubricantes, combustibles)</a:t>
            </a:r>
          </a:p>
          <a:p>
            <a:pPr eaLnBrk="1" hangingPunct="1">
              <a:lnSpc>
                <a:spcPct val="80000"/>
              </a:lnSpc>
            </a:pPr>
            <a:r>
              <a:rPr lang="es-CR" sz="2100" smtClean="0"/>
              <a:t>Gastos Indirectos (Energía, Comunicaciones, Alquileres)</a:t>
            </a:r>
          </a:p>
          <a:p>
            <a:pPr eaLnBrk="1" hangingPunct="1">
              <a:lnSpc>
                <a:spcPct val="80000"/>
              </a:lnSpc>
            </a:pPr>
            <a:r>
              <a:rPr lang="es-CR" sz="2100" smtClean="0"/>
              <a:t>Gastos de Operación: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000" smtClean="0"/>
              <a:t>Salarios, comisiones, publicidad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000" smtClean="0"/>
              <a:t>Materiales de oficina, equipos de oficina</a:t>
            </a:r>
          </a:p>
          <a:p>
            <a:pPr eaLnBrk="1" hangingPunct="1">
              <a:lnSpc>
                <a:spcPct val="80000"/>
              </a:lnSpc>
            </a:pPr>
            <a:r>
              <a:rPr lang="es-CR" sz="2100" smtClean="0"/>
              <a:t>Gastos Financieros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000" smtClean="0"/>
              <a:t>Intereses por préstamos</a:t>
            </a:r>
            <a:endParaRPr lang="en-US" sz="20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Egresos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CR" sz="2600" smtClean="0"/>
              <a:t>Continuando con nuestro ejemplo de la empresa de jugo de naranja, supongamos los siguientes gastos para el nivel de producción esperado para el año 1: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Materiales directos (Naranjas, Empaques):  $100,000 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Mano de obra directa: $10,000 Mano de obra indirecta:  $5,000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Gastos Generales y Adm:  $10,000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Alquiler de Planta:  $20,000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TOTAL:  $145,000</a:t>
            </a:r>
            <a:endParaRPr lang="en-US" sz="24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Depreciación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CR" sz="2600" smtClean="0"/>
              <a:t>Como se explicó anteriormente, la depreciación es un GASTO NO DESEMBOLSABLE.</a:t>
            </a:r>
          </a:p>
          <a:p>
            <a:pPr eaLnBrk="1" hangingPunct="1">
              <a:lnSpc>
                <a:spcPct val="80000"/>
              </a:lnSpc>
            </a:pPr>
            <a:r>
              <a:rPr lang="es-CR" sz="2600" smtClean="0"/>
              <a:t>Esto quiere decir que es un gasto por la pérdida de valor de los activos (por su uso y antigüedad), pero no es algo que se pague con dinero, por eso es NO DESEMBOLSABLE.</a:t>
            </a:r>
          </a:p>
          <a:p>
            <a:pPr eaLnBrk="1" hangingPunct="1">
              <a:lnSpc>
                <a:spcPct val="80000"/>
              </a:lnSpc>
            </a:pPr>
            <a:r>
              <a:rPr lang="es-CR" sz="2600" smtClean="0"/>
              <a:t>Por esta razón, más adelante veremos que en el flujo de caja se incluye como un gasto antes de impuestos, pero luego de calcular el impuesto, se vuelve a sumar.</a:t>
            </a:r>
            <a:endParaRPr lang="en-US" sz="26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Depreciación	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En nuestro ejemplo, tenemos $150,000 de activos fijos, que vamos a suponer tienen una vida útil de 5 años.</a:t>
            </a:r>
          </a:p>
          <a:p>
            <a:pPr eaLnBrk="1" hangingPunct="1"/>
            <a:r>
              <a:rPr lang="es-CR" smtClean="0"/>
              <a:t>Por ello, la depreciación anual sería de:</a:t>
            </a:r>
          </a:p>
          <a:p>
            <a:pPr lvl="1" eaLnBrk="1" hangingPunct="1"/>
            <a:r>
              <a:rPr lang="es-CR" smtClean="0"/>
              <a:t>$150,000 / 5 años = $30,000 anuales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Caso Práctico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620000" cy="4619625"/>
          </a:xfrm>
        </p:spPr>
        <p:txBody>
          <a:bodyPr/>
          <a:lstStyle/>
          <a:p>
            <a:pPr eaLnBrk="1" hangingPunct="1"/>
            <a:r>
              <a:rPr lang="es-CR" smtClean="0"/>
              <a:t>Para efectos de tratar el tema de la evaluación de proyectos, usaremos un caso práctico.</a:t>
            </a:r>
          </a:p>
          <a:p>
            <a:pPr eaLnBrk="1" hangingPunct="1"/>
            <a:r>
              <a:rPr lang="es-CR" smtClean="0"/>
              <a:t>Supongamos que vamos a empezar una empresa pequeña que se dedica a la fabricación y venta de jugo de naranja.</a:t>
            </a:r>
          </a:p>
          <a:p>
            <a:pPr eaLnBrk="1" hangingPunct="1"/>
            <a:r>
              <a:rPr lang="es-CR" smtClean="0"/>
              <a:t>Usaremos este caso para mostrar cómo preparar el flujo de caja y evaluar el proyecto.</a:t>
            </a:r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Preparando el Flujo de Caja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De esta forma para el Año 1 tenemos:</a:t>
            </a:r>
          </a:p>
          <a:p>
            <a:pPr lvl="1" eaLnBrk="1" hangingPunct="1"/>
            <a:r>
              <a:rPr lang="es-CR" smtClean="0"/>
              <a:t>Ingresos (Ventas): $200,000</a:t>
            </a:r>
          </a:p>
          <a:p>
            <a:pPr lvl="1" eaLnBrk="1" hangingPunct="1"/>
            <a:r>
              <a:rPr lang="es-CR" smtClean="0"/>
              <a:t>Egresos:  $145,000</a:t>
            </a:r>
          </a:p>
          <a:p>
            <a:pPr lvl="1" eaLnBrk="1" hangingPunct="1"/>
            <a:r>
              <a:rPr lang="es-CR" smtClean="0"/>
              <a:t>Depreciación: $30,000</a:t>
            </a:r>
          </a:p>
          <a:p>
            <a:pPr lvl="1" eaLnBrk="1" hangingPunct="1"/>
            <a:endParaRPr lang="es-CR" smtClean="0"/>
          </a:p>
          <a:p>
            <a:pPr lvl="1" eaLnBrk="1" hangingPunct="1"/>
            <a:r>
              <a:rPr lang="es-CR" smtClean="0"/>
              <a:t>Total Utilidad Antes de Impuestos 1er año:  $200K - $145k - $30K</a:t>
            </a:r>
          </a:p>
          <a:p>
            <a:pPr lvl="2" eaLnBrk="1" hangingPunct="1"/>
            <a:r>
              <a:rPr lang="es-CR" smtClean="0"/>
              <a:t>=  $25,000</a:t>
            </a:r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Preparando el Flujo de Caja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620000" cy="4692650"/>
          </a:xfrm>
        </p:spPr>
        <p:txBody>
          <a:bodyPr/>
          <a:lstStyle/>
          <a:p>
            <a:pPr eaLnBrk="1" hangingPunct="1"/>
            <a:r>
              <a:rPr lang="es-CR" sz="2600" smtClean="0"/>
              <a:t>Para el año 2 tenemos un incremento en las ventas.  Para simplificar, vamos a suponer que los egresos no crecen (se aumenta la producción con mayor eficiencia).</a:t>
            </a:r>
          </a:p>
          <a:p>
            <a:pPr eaLnBrk="1" hangingPunct="1"/>
            <a:r>
              <a:rPr lang="es-CR" sz="2600" smtClean="0"/>
              <a:t>De esta forma la utilidad para el año 2 sería:</a:t>
            </a:r>
          </a:p>
          <a:p>
            <a:pPr lvl="1" eaLnBrk="1" hangingPunct="1"/>
            <a:r>
              <a:rPr lang="es-CR" sz="2400" smtClean="0"/>
              <a:t>Ingresos.  $220,000</a:t>
            </a:r>
          </a:p>
          <a:p>
            <a:pPr lvl="1" eaLnBrk="1" hangingPunct="1"/>
            <a:r>
              <a:rPr lang="es-CR" sz="2400" smtClean="0"/>
              <a:t>Egresos:  $145,000</a:t>
            </a:r>
          </a:p>
          <a:p>
            <a:pPr lvl="1" eaLnBrk="1" hangingPunct="1"/>
            <a:r>
              <a:rPr lang="es-CR" sz="2400" smtClean="0"/>
              <a:t>Utilidad = $220K - $145K - $30K = $45K</a:t>
            </a:r>
          </a:p>
          <a:p>
            <a:pPr eaLnBrk="1" hangingPunct="1"/>
            <a:r>
              <a:rPr lang="es-CR" sz="2600" smtClean="0"/>
              <a:t>Siguiendo el mismo ejemplo, en el año 3 la utilidad sería de $67,000.</a:t>
            </a:r>
            <a:endParaRPr lang="en-US" sz="26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Impuestos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Los impuestos sobre la utilidad varían de país en país, por tipo de producto y por montos.</a:t>
            </a:r>
          </a:p>
          <a:p>
            <a:pPr eaLnBrk="1" hangingPunct="1"/>
            <a:r>
              <a:rPr lang="es-CR" smtClean="0"/>
              <a:t>Los impuestos se calculan sobre la utilidad (ingresos – gastos – depreciación)</a:t>
            </a:r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Cálculo de Pago de Impuestos</a:t>
            </a:r>
            <a:endParaRPr 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CR" sz="2600" smtClean="0"/>
              <a:t>Siguiendo nuestro ejemplo, para el 1er año tenemos una utilidad antes de impuestos de $25,000.</a:t>
            </a:r>
          </a:p>
          <a:p>
            <a:pPr eaLnBrk="1" hangingPunct="1">
              <a:lnSpc>
                <a:spcPct val="80000"/>
              </a:lnSpc>
            </a:pPr>
            <a:r>
              <a:rPr lang="es-CR" sz="2600" smtClean="0"/>
              <a:t>Supongamos que el impuesto es de 10%, entonces el impuesto en este caso sería: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$25,000 x 10% = $2,500</a:t>
            </a:r>
          </a:p>
          <a:p>
            <a:pPr eaLnBrk="1" hangingPunct="1">
              <a:lnSpc>
                <a:spcPct val="80000"/>
              </a:lnSpc>
            </a:pPr>
            <a:r>
              <a:rPr lang="es-CR" sz="2600" smtClean="0"/>
              <a:t>Entonces la Utilidad después de impuestos para el año 1 sería: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$25,000 - $2,500 (impuesto) = $22,500</a:t>
            </a:r>
          </a:p>
          <a:p>
            <a:pPr eaLnBrk="1" hangingPunct="1">
              <a:lnSpc>
                <a:spcPct val="80000"/>
              </a:lnSpc>
            </a:pPr>
            <a:r>
              <a:rPr lang="es-CR" sz="2600" smtClean="0"/>
              <a:t>Para el año 2 y 3 serían respectivamente: 	$40,500 y $60,300</a:t>
            </a:r>
            <a:endParaRPr lang="en-US" sz="26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Flujo de Caja</a:t>
            </a:r>
            <a:endParaRPr 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Ahora lo que queda es reajustar el flujo de caja reintegrando lo deducido por depreciación.</a:t>
            </a:r>
          </a:p>
          <a:p>
            <a:pPr eaLnBrk="1" hangingPunct="1"/>
            <a:r>
              <a:rPr lang="es-CR" smtClean="0"/>
              <a:t>Como habíamos visto, este no es un gasto real, por eso al haberlo restado para el cálculo de impuesto, ahora debemos reintegrarlo a la utilidad después de impuestos.</a:t>
            </a:r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Flujo de Caja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Siguiendo nuestro ejemplo, reintegraríamos $30,000 de depreciación a la Utilidad Después de Impuestos de cada año, teniendo lo siguiente:</a:t>
            </a:r>
          </a:p>
          <a:p>
            <a:pPr lvl="1" eaLnBrk="1" hangingPunct="1"/>
            <a:r>
              <a:rPr lang="es-CR" smtClean="0"/>
              <a:t>$22,500 + $30,000 = $52,500 Año 1</a:t>
            </a:r>
          </a:p>
          <a:p>
            <a:pPr lvl="1" eaLnBrk="1" hangingPunct="1"/>
            <a:r>
              <a:rPr lang="es-CR" smtClean="0"/>
              <a:t>$40,500 + $30,000 = $70,500 Año 2</a:t>
            </a:r>
          </a:p>
          <a:p>
            <a:pPr lvl="1" eaLnBrk="1" hangingPunct="1"/>
            <a:r>
              <a:rPr lang="es-CR" smtClean="0"/>
              <a:t>$60,300 + $30,000 = $90,300 Año 3</a:t>
            </a:r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Flujo de Caja</a:t>
            </a:r>
            <a:endParaRPr lang="en-US" smtClean="0"/>
          </a:p>
        </p:txBody>
      </p:sp>
      <p:graphicFrame>
        <p:nvGraphicFramePr>
          <p:cNvPr id="2050" name="Object 128"/>
          <p:cNvGraphicFramePr>
            <a:graphicFrameLocks noGrp="1" noChangeAspect="1"/>
          </p:cNvGraphicFramePr>
          <p:nvPr>
            <p:ph idx="1"/>
          </p:nvPr>
        </p:nvGraphicFramePr>
        <p:xfrm>
          <a:off x="1116013" y="1901825"/>
          <a:ext cx="7416800" cy="389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5" imgW="3131962" imgH="1645889" progId="Excel.Sheet.8">
                  <p:embed/>
                </p:oleObj>
              </mc:Choice>
              <mc:Fallback>
                <p:oleObj name="Worksheet" r:id="rId5" imgW="3131962" imgH="1645889" progId="Excel.Sheet.8">
                  <p:embed/>
                  <p:pic>
                    <p:nvPicPr>
                      <p:cNvPr id="0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01825"/>
                        <a:ext cx="7416800" cy="389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Flujo de Caja para el Ejemplo</a:t>
            </a:r>
            <a:endParaRPr lang="en-US" smtClean="0"/>
          </a:p>
        </p:txBody>
      </p:sp>
      <p:graphicFrame>
        <p:nvGraphicFramePr>
          <p:cNvPr id="3074" name="Object 526"/>
          <p:cNvGraphicFramePr>
            <a:graphicFrameLocks noGrp="1" noChangeAspect="1"/>
          </p:cNvGraphicFramePr>
          <p:nvPr>
            <p:ph idx="1"/>
          </p:nvPr>
        </p:nvGraphicFramePr>
        <p:xfrm>
          <a:off x="33338" y="1771650"/>
          <a:ext cx="9051925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Worksheet" r:id="rId5" imgW="4219651" imgH="1990649" progId="Excel.Sheet.8">
                  <p:embed/>
                </p:oleObj>
              </mc:Choice>
              <mc:Fallback>
                <p:oleObj name="Worksheet" r:id="rId5" imgW="4219651" imgH="1990649" progId="Excel.Sheet.8">
                  <p:embed/>
                  <p:pic>
                    <p:nvPicPr>
                      <p:cNvPr id="0" name="Object 5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8" y="1771650"/>
                        <a:ext cx="9051925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Valor de Recuperación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Para completar el flujo de caja del proyecto, debe tomarse en cuenta el valor de recuperaci</a:t>
            </a:r>
            <a:r>
              <a:rPr lang="es-CR" smtClean="0"/>
              <a:t>ón de los activos que se hayan adquirido.</a:t>
            </a:r>
          </a:p>
          <a:p>
            <a:pPr eaLnBrk="1" hangingPunct="1">
              <a:lnSpc>
                <a:spcPct val="90000"/>
              </a:lnSpc>
            </a:pPr>
            <a:r>
              <a:rPr lang="es-CR" smtClean="0"/>
              <a:t>Al final de la vida del proyecto, suponiendo que el mismo cesa de operar y se venden sus activos, se obtendría algún ingreso que es importante contabilizar.</a:t>
            </a:r>
            <a:endParaRPr lang="en-U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Valor de Recuperación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z="2600" smtClean="0"/>
              <a:t>El valor de recuperación será el valor de mercado en que se puedan vender o liquidar los activos que quedaron del proyecto.</a:t>
            </a:r>
          </a:p>
          <a:p>
            <a:pPr eaLnBrk="1" hangingPunct="1"/>
            <a:r>
              <a:rPr lang="es-CR" sz="2600" smtClean="0"/>
              <a:t>Por ejemplo, la venta de terrenos, instalaciones, maquinaria o similares.</a:t>
            </a:r>
          </a:p>
          <a:p>
            <a:pPr eaLnBrk="1" hangingPunct="1"/>
            <a:r>
              <a:rPr lang="es-CR" sz="2600" smtClean="0"/>
              <a:t>Como no puede predecirse cuánto costará algo en 3 o 5 años, generalmente se usa el valor en libros de esos activos.</a:t>
            </a:r>
            <a:endParaRPr lang="en-US" sz="2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CR" smtClean="0"/>
              <a:t>El primer componente para evaluar un proyecto es saber cuánto dinero habrá que invertir para poder implementar el proyecto.</a:t>
            </a:r>
          </a:p>
          <a:p>
            <a:pPr eaLnBrk="1" hangingPunct="1">
              <a:lnSpc>
                <a:spcPct val="90000"/>
              </a:lnSpc>
            </a:pPr>
            <a:r>
              <a:rPr lang="es-CR" smtClean="0"/>
              <a:t>La inversión es lo que debe comprometerse o pagarse antes de implementar el proyecto.</a:t>
            </a:r>
          </a:p>
          <a:p>
            <a:pPr eaLnBrk="1" hangingPunct="1">
              <a:lnSpc>
                <a:spcPct val="90000"/>
              </a:lnSpc>
            </a:pPr>
            <a:r>
              <a:rPr lang="es-CR" smtClean="0"/>
              <a:t>Es lo que debe pagarse HOY para generar una rentabilidad futura.</a:t>
            </a:r>
            <a:endParaRPr lang="en-U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Valor de Recuperación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CR" sz="2100" smtClean="0"/>
              <a:t>En el caso de nuestro ejemplo, hemos evaluado para un plazo de 3 años, pero el equipo tiene una vida útil de 5 años.  Eso quiere decir que podría venderse el equipo para que otra persona lo use por dos años.</a:t>
            </a:r>
          </a:p>
          <a:p>
            <a:pPr eaLnBrk="1" hangingPunct="1">
              <a:lnSpc>
                <a:spcPct val="80000"/>
              </a:lnSpc>
            </a:pPr>
            <a:r>
              <a:rPr lang="es-CR" sz="2100" smtClean="0"/>
              <a:t>El valor de recuperación sería el valor de compra – depreciación acumulada: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000" smtClean="0"/>
              <a:t>$150,000 - $30,000 x 3 años =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000" smtClean="0"/>
              <a:t>$150,000 - $90,000 = $60,000 (Valor de Recuperación al final del año 3)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Adicionalmente, el Capital de Trabajo que incluimos como inversión al principio, ahora nos quedaría libre, por lo que también recuperamos $25,000.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En total, el Valor de Recuperación o Residual es de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$60,000 + $25,000 = $90,000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Flujo de Caja con Valor Residual</a:t>
            </a: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31800" y="1917700"/>
          <a:ext cx="8356600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Worksheet" r:id="rId5" imgW="4219651" imgH="1990649" progId="Excel.Sheet.8">
                  <p:embed/>
                </p:oleObj>
              </mc:Choice>
              <mc:Fallback>
                <p:oleObj name="Worksheet" r:id="rId5" imgW="4219651" imgH="199064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917700"/>
                        <a:ext cx="8356600" cy="391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¿Qué incluir en la inversión?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620000" cy="4953000"/>
          </a:xfrm>
        </p:spPr>
        <p:txBody>
          <a:bodyPr/>
          <a:lstStyle/>
          <a:p>
            <a:pPr eaLnBrk="1" hangingPunct="1"/>
            <a:r>
              <a:rPr lang="es-CR" smtClean="0"/>
              <a:t>El estudio técnico indicará qué se necesita comprar o pagar para poder implementar el proyecto.</a:t>
            </a:r>
          </a:p>
          <a:p>
            <a:pPr eaLnBrk="1" hangingPunct="1"/>
            <a:r>
              <a:rPr lang="es-CR" smtClean="0"/>
              <a:t>Podemos dividir la inversión en tres grandes áreas:</a:t>
            </a:r>
          </a:p>
          <a:p>
            <a:pPr lvl="1" eaLnBrk="1" hangingPunct="1"/>
            <a:r>
              <a:rPr lang="es-CR" smtClean="0"/>
              <a:t>Activos Fijos</a:t>
            </a:r>
          </a:p>
          <a:p>
            <a:pPr lvl="1" eaLnBrk="1" hangingPunct="1"/>
            <a:r>
              <a:rPr lang="es-CR" smtClean="0"/>
              <a:t>Activos Intangibles</a:t>
            </a:r>
          </a:p>
          <a:p>
            <a:pPr lvl="1" eaLnBrk="1" hangingPunct="1"/>
            <a:r>
              <a:rPr lang="es-CR" smtClean="0"/>
              <a:t>Capital de Trabajo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– Activos Fijos	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Son bienes tangibles usados en el proceso o como apoyo al mismo.</a:t>
            </a:r>
          </a:p>
          <a:p>
            <a:pPr eaLnBrk="1" hangingPunct="1"/>
            <a:r>
              <a:rPr lang="es-CR" smtClean="0"/>
              <a:t>Componentes usuales de la inversión son:</a:t>
            </a:r>
          </a:p>
          <a:p>
            <a:pPr lvl="1" eaLnBrk="1" hangingPunct="1"/>
            <a:r>
              <a:rPr lang="es-CR" smtClean="0"/>
              <a:t>Compra de terreno</a:t>
            </a:r>
          </a:p>
          <a:p>
            <a:pPr lvl="1" eaLnBrk="1" hangingPunct="1"/>
            <a:r>
              <a:rPr lang="es-CR" smtClean="0"/>
              <a:t>Construcción de edificios</a:t>
            </a:r>
          </a:p>
          <a:p>
            <a:pPr lvl="1" eaLnBrk="1" hangingPunct="1"/>
            <a:r>
              <a:rPr lang="es-CR" smtClean="0"/>
              <a:t>Compra de maquinaria</a:t>
            </a:r>
          </a:p>
          <a:p>
            <a:pPr lvl="1" eaLnBrk="1" hangingPunct="1"/>
            <a:r>
              <a:rPr lang="es-CR" smtClean="0"/>
              <a:t>Remodelaciones a oficinas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– Activos Fijos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CR" sz="2600" smtClean="0"/>
              <a:t>En el caso de nuestra empresa de jugo de naranja, supongamos que la inversión en activos fijos es: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Máquina exprimidora industrial: $100,000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Tanques de almacenamiento: $25,000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smtClean="0"/>
              <a:t>Máquina Empacadora: $25,000</a:t>
            </a:r>
          </a:p>
          <a:p>
            <a:pPr lvl="1" eaLnBrk="1" hangingPunct="1">
              <a:lnSpc>
                <a:spcPct val="80000"/>
              </a:lnSpc>
            </a:pPr>
            <a:r>
              <a:rPr lang="es-CR" sz="2400" b="1" smtClean="0"/>
              <a:t>Total: $150,000</a:t>
            </a:r>
          </a:p>
          <a:p>
            <a:pPr eaLnBrk="1" hangingPunct="1">
              <a:lnSpc>
                <a:spcPct val="80000"/>
              </a:lnSpc>
            </a:pPr>
            <a:r>
              <a:rPr lang="es-CR" sz="2600" smtClean="0"/>
              <a:t>Vamos a suponer que el terreno y las instalaciones serán alquiladas, por lo que no serían parte de la inversión, sino un gasto.</a:t>
            </a:r>
            <a:endParaRPr lang="en-US" sz="2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Inversión – Activos Fijos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CR" smtClean="0"/>
              <a:t>Es importante que los activos fijos están sujetos a la DEPRECIACIÓN.</a:t>
            </a:r>
          </a:p>
          <a:p>
            <a:pPr eaLnBrk="1" hangingPunct="1">
              <a:lnSpc>
                <a:spcPct val="90000"/>
              </a:lnSpc>
            </a:pPr>
            <a:r>
              <a:rPr lang="es-CR" smtClean="0"/>
              <a:t>La depreciación es un efecto contable en la cual se descuenta año a año, el valor perdido de los activos fijos.</a:t>
            </a:r>
          </a:p>
          <a:p>
            <a:pPr eaLnBrk="1" hangingPunct="1">
              <a:lnSpc>
                <a:spcPct val="90000"/>
              </a:lnSpc>
            </a:pPr>
            <a:r>
              <a:rPr lang="es-CR" smtClean="0"/>
              <a:t>La depreciación es importante porque sirve como un ESCUDO FISCAL, es decir, que permite pagar menos impuestos.</a:t>
            </a: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smtClean="0"/>
              <a:t>Depreciación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R" smtClean="0"/>
              <a:t>De esta forma, como la depreciación es una pérdida de valor de los activos, se incluye como una “pérdida” que disminuye las utilidades todos los años y ayuda a que se paguen menos impuestos.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480</TotalTime>
  <Words>2223</Words>
  <Application>Microsoft Office PowerPoint</Application>
  <PresentationFormat>Presentación en pantalla (4:3)</PresentationFormat>
  <Paragraphs>240</Paragraphs>
  <Slides>41</Slides>
  <Notes>41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3" baseType="lpstr">
      <vt:lpstr>Echo</vt:lpstr>
      <vt:lpstr>Worksheet</vt:lpstr>
      <vt:lpstr>Evaluación Financiera de Proyectos</vt:lpstr>
      <vt:lpstr>¿Qué contiene esta presentación?</vt:lpstr>
      <vt:lpstr>Caso Práctico</vt:lpstr>
      <vt:lpstr>Inversión</vt:lpstr>
      <vt:lpstr>¿Qué incluir en la inversión?</vt:lpstr>
      <vt:lpstr>Inversión – Activos Fijos </vt:lpstr>
      <vt:lpstr>Inversión – Activos Fijos</vt:lpstr>
      <vt:lpstr>Inversión – Activos Fijos</vt:lpstr>
      <vt:lpstr>Depreciación</vt:lpstr>
      <vt:lpstr>Ejemplo de Depreciación</vt:lpstr>
      <vt:lpstr>Inversión – Activos Intangibles</vt:lpstr>
      <vt:lpstr>Inversión – Activos Intangibles</vt:lpstr>
      <vt:lpstr>Inversión – Capital de Trabajo</vt:lpstr>
      <vt:lpstr>Inversión – Capital de Trabajo</vt:lpstr>
      <vt:lpstr>Inversión – Capital de Trabajo</vt:lpstr>
      <vt:lpstr>Inversión – Capital de Trabajo</vt:lpstr>
      <vt:lpstr>Inversión</vt:lpstr>
      <vt:lpstr>Flujo de Caja</vt:lpstr>
      <vt:lpstr>Flujo de Caja</vt:lpstr>
      <vt:lpstr>Ingresos (o Beneficios)</vt:lpstr>
      <vt:lpstr>Ingresos</vt:lpstr>
      <vt:lpstr>Ingresos</vt:lpstr>
      <vt:lpstr>Plazo de Evaluación</vt:lpstr>
      <vt:lpstr>Plazo de Evaluación</vt:lpstr>
      <vt:lpstr>Egresos (o Gastos)</vt:lpstr>
      <vt:lpstr>Ejemplos de Egresos o Gastos</vt:lpstr>
      <vt:lpstr>Egresos</vt:lpstr>
      <vt:lpstr>Depreciación </vt:lpstr>
      <vt:lpstr>Depreciación </vt:lpstr>
      <vt:lpstr>Preparando el Flujo de Caja</vt:lpstr>
      <vt:lpstr>Preparando el Flujo de Caja</vt:lpstr>
      <vt:lpstr>Impuestos</vt:lpstr>
      <vt:lpstr>Cálculo de Pago de Impuestos</vt:lpstr>
      <vt:lpstr>Flujo de Caja</vt:lpstr>
      <vt:lpstr>Flujo de Caja</vt:lpstr>
      <vt:lpstr>Flujo de Caja</vt:lpstr>
      <vt:lpstr>Flujo de Caja para el Ejemplo</vt:lpstr>
      <vt:lpstr>Valor de Recuperación</vt:lpstr>
      <vt:lpstr>Valor de Recuperación</vt:lpstr>
      <vt:lpstr>Valor de Recuperación</vt:lpstr>
      <vt:lpstr>Flujo de Caja con Valor Residual</vt:lpstr>
    </vt:vector>
  </TitlesOfParts>
  <Company>FRO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Financiera de Proyectos</dc:title>
  <dc:creator>Familia Rubinstein Ortiz</dc:creator>
  <cp:lastModifiedBy>Merlen Rodriguez</cp:lastModifiedBy>
  <cp:revision>18</cp:revision>
  <dcterms:created xsi:type="dcterms:W3CDTF">2005-10-23T15:45:24Z</dcterms:created>
  <dcterms:modified xsi:type="dcterms:W3CDTF">2014-02-17T23:15:47Z</dcterms:modified>
</cp:coreProperties>
</file>