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32"/>
  </p:notesMasterIdLst>
  <p:sldIdLst>
    <p:sldId id="291" r:id="rId2"/>
    <p:sldId id="292" r:id="rId3"/>
    <p:sldId id="257" r:id="rId4"/>
    <p:sldId id="294" r:id="rId5"/>
    <p:sldId id="297" r:id="rId6"/>
    <p:sldId id="293" r:id="rId7"/>
    <p:sldId id="259" r:id="rId8"/>
    <p:sldId id="295" r:id="rId9"/>
    <p:sldId id="296" r:id="rId10"/>
    <p:sldId id="261" r:id="rId11"/>
    <p:sldId id="298" r:id="rId12"/>
    <p:sldId id="268" r:id="rId13"/>
    <p:sldId id="260" r:id="rId14"/>
    <p:sldId id="262" r:id="rId15"/>
    <p:sldId id="276" r:id="rId16"/>
    <p:sldId id="269" r:id="rId17"/>
    <p:sldId id="299" r:id="rId18"/>
    <p:sldId id="263" r:id="rId19"/>
    <p:sldId id="264" r:id="rId20"/>
    <p:sldId id="265" r:id="rId21"/>
    <p:sldId id="277" r:id="rId22"/>
    <p:sldId id="279" r:id="rId23"/>
    <p:sldId id="287" r:id="rId24"/>
    <p:sldId id="288" r:id="rId25"/>
    <p:sldId id="280" r:id="rId26"/>
    <p:sldId id="281" r:id="rId27"/>
    <p:sldId id="284" r:id="rId28"/>
    <p:sldId id="283" r:id="rId29"/>
    <p:sldId id="286" r:id="rId30"/>
    <p:sldId id="266" r:id="rId31"/>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590" autoAdjust="0"/>
  </p:normalViewPr>
  <p:slideViewPr>
    <p:cSldViewPr>
      <p:cViewPr>
        <p:scale>
          <a:sx n="66" d="100"/>
          <a:sy n="66" d="100"/>
        </p:scale>
        <p:origin x="-1704" y="-552"/>
      </p:cViewPr>
      <p:guideLst>
        <p:guide orient="horz" pos="2160"/>
        <p:guide pos="2880"/>
      </p:guideLst>
    </p:cSldViewPr>
  </p:slideViewPr>
  <p:outlineViewPr>
    <p:cViewPr>
      <p:scale>
        <a:sx n="33" d="100"/>
        <a:sy n="33" d="100"/>
      </p:scale>
      <p:origin x="0" y="16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389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7E434516-2496-4C97-BA56-97F8DFC423C2}" type="slidenum">
              <a:rPr lang="es-ES"/>
              <a:pPr>
                <a:defRPr/>
              </a:pPr>
              <a:t>‹Nº›</a:t>
            </a:fld>
            <a:endParaRPr lang="es-ES"/>
          </a:p>
        </p:txBody>
      </p:sp>
    </p:spTree>
    <p:extLst>
      <p:ext uri="{BB962C8B-B14F-4D97-AF65-F5344CB8AC3E}">
        <p14:creationId xmlns:p14="http://schemas.microsoft.com/office/powerpoint/2010/main" val="3566275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Marcador de imagen de diapositiva"/>
          <p:cNvSpPr>
            <a:spLocks noGrp="1" noRot="1" noChangeAspect="1" noTextEdit="1"/>
          </p:cNvSpPr>
          <p:nvPr>
            <p:ph type="sldImg"/>
          </p:nvPr>
        </p:nvSpPr>
        <p:spPr>
          <a:ln w="12700"/>
        </p:spPr>
      </p:sp>
      <p:sp>
        <p:nvSpPr>
          <p:cNvPr id="41987" name="2 Marcador de notas"/>
          <p:cNvSpPr>
            <a:spLocks noGrp="1"/>
          </p:cNvSpPr>
          <p:nvPr>
            <p:ph type="body" idx="1"/>
          </p:nvPr>
        </p:nvSpPr>
        <p:spPr>
          <a:noFill/>
          <a:ln/>
        </p:spPr>
        <p:txBody>
          <a:bodyPr/>
          <a:lstStyle/>
          <a:p>
            <a:endParaRPr lang="es-ES_trad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941E7A3E-2945-413C-B2C2-55B4436B9CF7}" type="slidenum">
              <a:rPr lang="es-ES" smtClean="0"/>
              <a:pPr/>
              <a:t>10</a:t>
            </a:fld>
            <a:endParaRPr lang="es-E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AAC422BD-39F5-4781-A108-8808A9C2528A}" type="slidenum">
              <a:rPr lang="es-ES" smtClean="0"/>
              <a:pPr/>
              <a:t>11</a:t>
            </a:fld>
            <a:endParaRPr lang="es-E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24D4208-8311-42F6-8502-CA84195575A2}" type="slidenum">
              <a:rPr lang="es-ES" smtClean="0"/>
              <a:pPr/>
              <a:t>12</a:t>
            </a:fld>
            <a:endParaRPr lang="es-E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9E13C3B-F404-404B-8B2E-4E0E97FD31E3}" type="slidenum">
              <a:rPr lang="es-ES" smtClean="0"/>
              <a:pPr/>
              <a:t>13</a:t>
            </a:fld>
            <a:endParaRPr lang="es-E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0A8E4391-E5DC-4D0F-9602-42AD28D956C9}" type="slidenum">
              <a:rPr lang="es-ES" smtClean="0"/>
              <a:pPr/>
              <a:t>14</a:t>
            </a:fld>
            <a:endParaRPr lang="es-E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a:ln/>
        </p:spPr>
        <p:txBody>
          <a:bodyPr/>
          <a:lstStyle/>
          <a:p>
            <a:endParaRPr lang="es-ES_tradnl" smtClean="0"/>
          </a:p>
        </p:txBody>
      </p:sp>
      <p:sp>
        <p:nvSpPr>
          <p:cNvPr id="56324" name="3 Marcador de número de diapositiva"/>
          <p:cNvSpPr>
            <a:spLocks noGrp="1"/>
          </p:cNvSpPr>
          <p:nvPr>
            <p:ph type="sldNum" sz="quarter" idx="5"/>
          </p:nvPr>
        </p:nvSpPr>
        <p:spPr>
          <a:noFill/>
        </p:spPr>
        <p:txBody>
          <a:bodyPr/>
          <a:lstStyle/>
          <a:p>
            <a:fld id="{ED504292-C19D-4724-B4B1-6D1E2CB63D33}" type="slidenum">
              <a:rPr lang="es-ES" smtClean="0"/>
              <a:pPr/>
              <a:t>15</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8C7F4D4-F51E-4E98-AFDB-0F9850AF6622}" type="slidenum">
              <a:rPr lang="es-ES" smtClean="0"/>
              <a:pPr/>
              <a:t>16</a:t>
            </a:fld>
            <a:endParaRPr lang="es-E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40357DB0-F4E7-4FBC-8DF9-ADDF05777425}" type="slidenum">
              <a:rPr lang="es-ES" smtClean="0"/>
              <a:pPr/>
              <a:t>17</a:t>
            </a:fld>
            <a:endParaRPr lang="es-E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8302E413-887D-485B-9BEB-702FB8C31870}" type="slidenum">
              <a:rPr lang="es-ES" smtClean="0"/>
              <a:pPr/>
              <a:t>18</a:t>
            </a:fld>
            <a:endParaRPr lang="es-E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535C57C-D836-4150-8464-036C2B14D438}" type="slidenum">
              <a:rPr lang="es-ES" smtClean="0"/>
              <a:pPr/>
              <a:t>19</a:t>
            </a:fld>
            <a:endParaRPr lang="es-E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imagen de diapositiva"/>
          <p:cNvSpPr>
            <a:spLocks noGrp="1" noRot="1" noChangeAspect="1" noTextEdit="1"/>
          </p:cNvSpPr>
          <p:nvPr>
            <p:ph type="sldImg"/>
          </p:nvPr>
        </p:nvSpPr>
        <p:spPr>
          <a:ln/>
        </p:spPr>
      </p:sp>
      <p:sp>
        <p:nvSpPr>
          <p:cNvPr id="43011" name="2 Marcador de notas"/>
          <p:cNvSpPr>
            <a:spLocks noGrp="1"/>
          </p:cNvSpPr>
          <p:nvPr>
            <p:ph type="body" idx="1"/>
          </p:nvPr>
        </p:nvSpPr>
        <p:spPr>
          <a:noFill/>
          <a:ln/>
        </p:spPr>
        <p:txBody>
          <a:bodyPr/>
          <a:lstStyle/>
          <a:p>
            <a:endParaRPr lang="es-ES_tradnl" smtClean="0"/>
          </a:p>
        </p:txBody>
      </p:sp>
      <p:sp>
        <p:nvSpPr>
          <p:cNvPr id="43012" name="3 Marcador de número de diapositiva"/>
          <p:cNvSpPr>
            <a:spLocks noGrp="1"/>
          </p:cNvSpPr>
          <p:nvPr>
            <p:ph type="sldNum" sz="quarter" idx="5"/>
          </p:nvPr>
        </p:nvSpPr>
        <p:spPr>
          <a:noFill/>
        </p:spPr>
        <p:txBody>
          <a:bodyPr/>
          <a:lstStyle/>
          <a:p>
            <a:fld id="{3F7EE670-FCB7-4307-9342-641BE39DBF22}" type="slidenum">
              <a:rPr lang="es-ES"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E06A549-0328-42FF-87B9-1448D6ACCD6E}" type="slidenum">
              <a:rPr lang="es-ES" smtClean="0"/>
              <a:pPr/>
              <a:t>20</a:t>
            </a:fld>
            <a:endParaRPr lang="es-E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ES_tradnl" smtClean="0"/>
          </a:p>
        </p:txBody>
      </p:sp>
      <p:sp>
        <p:nvSpPr>
          <p:cNvPr id="62468" name="3 Marcador de número de diapositiva"/>
          <p:cNvSpPr>
            <a:spLocks noGrp="1"/>
          </p:cNvSpPr>
          <p:nvPr>
            <p:ph type="sldNum" sz="quarter" idx="5"/>
          </p:nvPr>
        </p:nvSpPr>
        <p:spPr>
          <a:noFill/>
        </p:spPr>
        <p:txBody>
          <a:bodyPr/>
          <a:lstStyle/>
          <a:p>
            <a:fld id="{1951F440-64F1-4723-9929-A7446E10CD55}" type="slidenum">
              <a:rPr lang="es-ES" smtClean="0"/>
              <a:pPr/>
              <a:t>21</a:t>
            </a:fld>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Marcador de imagen de diapositiva"/>
          <p:cNvSpPr>
            <a:spLocks noGrp="1" noRot="1" noChangeAspect="1" noTextEdit="1"/>
          </p:cNvSpPr>
          <p:nvPr>
            <p:ph type="sldImg"/>
          </p:nvPr>
        </p:nvSpPr>
        <p:spPr>
          <a:ln/>
        </p:spPr>
      </p:sp>
      <p:sp>
        <p:nvSpPr>
          <p:cNvPr id="63491" name="2 Marcador de notas"/>
          <p:cNvSpPr>
            <a:spLocks noGrp="1"/>
          </p:cNvSpPr>
          <p:nvPr>
            <p:ph type="body" idx="1"/>
          </p:nvPr>
        </p:nvSpPr>
        <p:spPr>
          <a:noFill/>
          <a:ln/>
        </p:spPr>
        <p:txBody>
          <a:bodyPr/>
          <a:lstStyle/>
          <a:p>
            <a:endParaRPr lang="es-ES_tradnl" smtClean="0"/>
          </a:p>
        </p:txBody>
      </p:sp>
      <p:sp>
        <p:nvSpPr>
          <p:cNvPr id="63492" name="3 Marcador de número de diapositiva"/>
          <p:cNvSpPr>
            <a:spLocks noGrp="1"/>
          </p:cNvSpPr>
          <p:nvPr>
            <p:ph type="sldNum" sz="quarter" idx="5"/>
          </p:nvPr>
        </p:nvSpPr>
        <p:spPr>
          <a:noFill/>
        </p:spPr>
        <p:txBody>
          <a:bodyPr/>
          <a:lstStyle/>
          <a:p>
            <a:fld id="{F5FAD58C-1F3A-4B6B-BA44-072CB76B1E88}" type="slidenum">
              <a:rPr lang="es-ES" smtClean="0"/>
              <a:pPr/>
              <a:t>22</a:t>
            </a:fld>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a:ln/>
        </p:spPr>
      </p:sp>
      <p:sp>
        <p:nvSpPr>
          <p:cNvPr id="64515" name="2 Marcador de notas"/>
          <p:cNvSpPr>
            <a:spLocks noGrp="1"/>
          </p:cNvSpPr>
          <p:nvPr>
            <p:ph type="body" idx="1"/>
          </p:nvPr>
        </p:nvSpPr>
        <p:spPr>
          <a:noFill/>
          <a:ln/>
        </p:spPr>
        <p:txBody>
          <a:bodyPr/>
          <a:lstStyle/>
          <a:p>
            <a:endParaRPr lang="es-ES_tradnl" smtClean="0"/>
          </a:p>
        </p:txBody>
      </p:sp>
      <p:sp>
        <p:nvSpPr>
          <p:cNvPr id="64516" name="3 Marcador de número de diapositiva"/>
          <p:cNvSpPr>
            <a:spLocks noGrp="1"/>
          </p:cNvSpPr>
          <p:nvPr>
            <p:ph type="sldNum" sz="quarter" idx="5"/>
          </p:nvPr>
        </p:nvSpPr>
        <p:spPr>
          <a:noFill/>
        </p:spPr>
        <p:txBody>
          <a:bodyPr/>
          <a:lstStyle/>
          <a:p>
            <a:fld id="{5094AEB9-6627-446F-A42F-E0450200FFA1}" type="slidenum">
              <a:rPr lang="es-ES" smtClean="0"/>
              <a:pPr/>
              <a:t>23</a:t>
            </a:fld>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Marcador de imagen de diapositiva"/>
          <p:cNvSpPr>
            <a:spLocks noGrp="1" noRot="1" noChangeAspect="1" noTextEdit="1"/>
          </p:cNvSpPr>
          <p:nvPr>
            <p:ph type="sldImg"/>
          </p:nvPr>
        </p:nvSpPr>
        <p:spPr>
          <a:ln/>
        </p:spPr>
      </p:sp>
      <p:sp>
        <p:nvSpPr>
          <p:cNvPr id="65539" name="2 Marcador de notas"/>
          <p:cNvSpPr>
            <a:spLocks noGrp="1"/>
          </p:cNvSpPr>
          <p:nvPr>
            <p:ph type="body" idx="1"/>
          </p:nvPr>
        </p:nvSpPr>
        <p:spPr>
          <a:noFill/>
          <a:ln/>
        </p:spPr>
        <p:txBody>
          <a:bodyPr/>
          <a:lstStyle/>
          <a:p>
            <a:endParaRPr lang="es-ES_tradnl" smtClean="0"/>
          </a:p>
        </p:txBody>
      </p:sp>
      <p:sp>
        <p:nvSpPr>
          <p:cNvPr id="65540" name="3 Marcador de número de diapositiva"/>
          <p:cNvSpPr>
            <a:spLocks noGrp="1"/>
          </p:cNvSpPr>
          <p:nvPr>
            <p:ph type="sldNum" sz="quarter" idx="5"/>
          </p:nvPr>
        </p:nvSpPr>
        <p:spPr>
          <a:noFill/>
        </p:spPr>
        <p:txBody>
          <a:bodyPr/>
          <a:lstStyle/>
          <a:p>
            <a:fld id="{97CA888F-1533-4C97-A156-67930BEF04AE}" type="slidenum">
              <a:rPr lang="es-ES" smtClean="0"/>
              <a:pPr/>
              <a:t>24</a:t>
            </a:fld>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Marcador de imagen de diapositiva"/>
          <p:cNvSpPr>
            <a:spLocks noGrp="1" noRot="1" noChangeAspect="1" noTextEdit="1"/>
          </p:cNvSpPr>
          <p:nvPr>
            <p:ph type="sldImg"/>
          </p:nvPr>
        </p:nvSpPr>
        <p:spPr>
          <a:ln/>
        </p:spPr>
      </p:sp>
      <p:sp>
        <p:nvSpPr>
          <p:cNvPr id="66563" name="2 Marcador de notas"/>
          <p:cNvSpPr>
            <a:spLocks noGrp="1"/>
          </p:cNvSpPr>
          <p:nvPr>
            <p:ph type="body" idx="1"/>
          </p:nvPr>
        </p:nvSpPr>
        <p:spPr>
          <a:noFill/>
          <a:ln/>
        </p:spPr>
        <p:txBody>
          <a:bodyPr/>
          <a:lstStyle/>
          <a:p>
            <a:endParaRPr lang="es-ES_tradnl" smtClean="0"/>
          </a:p>
        </p:txBody>
      </p:sp>
      <p:sp>
        <p:nvSpPr>
          <p:cNvPr id="66564" name="3 Marcador de número de diapositiva"/>
          <p:cNvSpPr>
            <a:spLocks noGrp="1"/>
          </p:cNvSpPr>
          <p:nvPr>
            <p:ph type="sldNum" sz="quarter" idx="5"/>
          </p:nvPr>
        </p:nvSpPr>
        <p:spPr>
          <a:noFill/>
        </p:spPr>
        <p:txBody>
          <a:bodyPr/>
          <a:lstStyle/>
          <a:p>
            <a:fld id="{AF9FE993-732D-497C-AB14-64E7CCC204AC}" type="slidenum">
              <a:rPr lang="es-ES" smtClean="0"/>
              <a:pPr/>
              <a:t>25</a:t>
            </a:fld>
            <a:endParaRPr lang="es-E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a:ln/>
        </p:spPr>
      </p:sp>
      <p:sp>
        <p:nvSpPr>
          <p:cNvPr id="67587" name="2 Marcador de notas"/>
          <p:cNvSpPr>
            <a:spLocks noGrp="1"/>
          </p:cNvSpPr>
          <p:nvPr>
            <p:ph type="body" idx="1"/>
          </p:nvPr>
        </p:nvSpPr>
        <p:spPr>
          <a:noFill/>
          <a:ln/>
        </p:spPr>
        <p:txBody>
          <a:bodyPr/>
          <a:lstStyle/>
          <a:p>
            <a:endParaRPr lang="es-ES_tradnl" smtClean="0"/>
          </a:p>
        </p:txBody>
      </p:sp>
      <p:sp>
        <p:nvSpPr>
          <p:cNvPr id="67588" name="3 Marcador de número de diapositiva"/>
          <p:cNvSpPr>
            <a:spLocks noGrp="1"/>
          </p:cNvSpPr>
          <p:nvPr>
            <p:ph type="sldNum" sz="quarter" idx="5"/>
          </p:nvPr>
        </p:nvSpPr>
        <p:spPr>
          <a:noFill/>
        </p:spPr>
        <p:txBody>
          <a:bodyPr/>
          <a:lstStyle/>
          <a:p>
            <a:fld id="{C6CBE5E0-FE7E-4FEB-AA10-965BDA629B27}" type="slidenum">
              <a:rPr lang="es-ES" smtClean="0"/>
              <a:pPr/>
              <a:t>26</a:t>
            </a:fld>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a:ln/>
        </p:spPr>
      </p:sp>
      <p:sp>
        <p:nvSpPr>
          <p:cNvPr id="68611" name="2 Marcador de notas"/>
          <p:cNvSpPr>
            <a:spLocks noGrp="1"/>
          </p:cNvSpPr>
          <p:nvPr>
            <p:ph type="body" idx="1"/>
          </p:nvPr>
        </p:nvSpPr>
        <p:spPr>
          <a:noFill/>
          <a:ln/>
        </p:spPr>
        <p:txBody>
          <a:bodyPr/>
          <a:lstStyle/>
          <a:p>
            <a:endParaRPr lang="es-ES_tradnl" smtClean="0"/>
          </a:p>
        </p:txBody>
      </p:sp>
      <p:sp>
        <p:nvSpPr>
          <p:cNvPr id="68612" name="3 Marcador de número de diapositiva"/>
          <p:cNvSpPr>
            <a:spLocks noGrp="1"/>
          </p:cNvSpPr>
          <p:nvPr>
            <p:ph type="sldNum" sz="quarter" idx="5"/>
          </p:nvPr>
        </p:nvSpPr>
        <p:spPr>
          <a:noFill/>
        </p:spPr>
        <p:txBody>
          <a:bodyPr/>
          <a:lstStyle/>
          <a:p>
            <a:fld id="{ADE78A8E-81BC-4DB4-BFC4-3567716631AF}" type="slidenum">
              <a:rPr lang="es-ES" smtClean="0"/>
              <a:pPr/>
              <a:t>27</a:t>
            </a:fld>
            <a:endParaRPr lang="es-E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a:ln/>
        </p:spPr>
      </p:sp>
      <p:sp>
        <p:nvSpPr>
          <p:cNvPr id="69635" name="2 Marcador de notas"/>
          <p:cNvSpPr>
            <a:spLocks noGrp="1"/>
          </p:cNvSpPr>
          <p:nvPr>
            <p:ph type="body" idx="1"/>
          </p:nvPr>
        </p:nvSpPr>
        <p:spPr>
          <a:noFill/>
          <a:ln/>
        </p:spPr>
        <p:txBody>
          <a:bodyPr/>
          <a:lstStyle/>
          <a:p>
            <a:endParaRPr lang="es-ES_tradnl" smtClean="0"/>
          </a:p>
        </p:txBody>
      </p:sp>
      <p:sp>
        <p:nvSpPr>
          <p:cNvPr id="69636" name="3 Marcador de número de diapositiva"/>
          <p:cNvSpPr>
            <a:spLocks noGrp="1"/>
          </p:cNvSpPr>
          <p:nvPr>
            <p:ph type="sldNum" sz="quarter" idx="5"/>
          </p:nvPr>
        </p:nvSpPr>
        <p:spPr>
          <a:noFill/>
        </p:spPr>
        <p:txBody>
          <a:bodyPr/>
          <a:lstStyle/>
          <a:p>
            <a:fld id="{612B7206-6181-46FD-9774-48D69F89A6E4}" type="slidenum">
              <a:rPr lang="es-ES" smtClean="0"/>
              <a:pPr/>
              <a:t>28</a:t>
            </a:fld>
            <a:endParaRPr lang="es-E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Marcador de imagen de diapositiva"/>
          <p:cNvSpPr>
            <a:spLocks noGrp="1" noRot="1" noChangeAspect="1" noTextEdit="1"/>
          </p:cNvSpPr>
          <p:nvPr>
            <p:ph type="sldImg"/>
          </p:nvPr>
        </p:nvSpPr>
        <p:spPr>
          <a:ln/>
        </p:spPr>
      </p:sp>
      <p:sp>
        <p:nvSpPr>
          <p:cNvPr id="70659" name="2 Marcador de notas"/>
          <p:cNvSpPr>
            <a:spLocks noGrp="1"/>
          </p:cNvSpPr>
          <p:nvPr>
            <p:ph type="body" idx="1"/>
          </p:nvPr>
        </p:nvSpPr>
        <p:spPr>
          <a:noFill/>
          <a:ln/>
        </p:spPr>
        <p:txBody>
          <a:bodyPr/>
          <a:lstStyle/>
          <a:p>
            <a:endParaRPr lang="es-ES_tradnl" smtClean="0"/>
          </a:p>
        </p:txBody>
      </p:sp>
      <p:sp>
        <p:nvSpPr>
          <p:cNvPr id="70660" name="3 Marcador de número de diapositiva"/>
          <p:cNvSpPr>
            <a:spLocks noGrp="1"/>
          </p:cNvSpPr>
          <p:nvPr>
            <p:ph type="sldNum" sz="quarter" idx="5"/>
          </p:nvPr>
        </p:nvSpPr>
        <p:spPr>
          <a:noFill/>
        </p:spPr>
        <p:txBody>
          <a:bodyPr/>
          <a:lstStyle/>
          <a:p>
            <a:fld id="{60281FA5-EC20-4F2F-B82A-8F3554BDA34A}" type="slidenum">
              <a:rPr lang="es-ES" smtClean="0"/>
              <a:pPr/>
              <a:t>29</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5B5516D-4D4E-4444-9C8F-32A930006338}" type="slidenum">
              <a:rPr lang="es-ES" smtClean="0"/>
              <a:pPr/>
              <a:t>3</a:t>
            </a:fld>
            <a:endParaRPr lang="es-E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37066A10-1B84-4AEB-86E8-AC91DE87FA4D}" type="slidenum">
              <a:rPr lang="es-ES" smtClean="0"/>
              <a:pPr/>
              <a:t>30</a:t>
            </a:fld>
            <a:endParaRPr lang="es-E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a:ln/>
        </p:spPr>
      </p:sp>
      <p:sp>
        <p:nvSpPr>
          <p:cNvPr id="45059" name="2 Marcador de notas"/>
          <p:cNvSpPr>
            <a:spLocks noGrp="1"/>
          </p:cNvSpPr>
          <p:nvPr>
            <p:ph type="body" idx="1"/>
          </p:nvPr>
        </p:nvSpPr>
        <p:spPr>
          <a:noFill/>
          <a:ln/>
        </p:spPr>
        <p:txBody>
          <a:bodyPr/>
          <a:lstStyle/>
          <a:p>
            <a:endParaRPr lang="es-ES_tradnl" smtClean="0"/>
          </a:p>
        </p:txBody>
      </p:sp>
      <p:sp>
        <p:nvSpPr>
          <p:cNvPr id="45060" name="3 Marcador de número de diapositiva"/>
          <p:cNvSpPr>
            <a:spLocks noGrp="1"/>
          </p:cNvSpPr>
          <p:nvPr>
            <p:ph type="sldNum" sz="quarter" idx="5"/>
          </p:nvPr>
        </p:nvSpPr>
        <p:spPr>
          <a:noFill/>
        </p:spPr>
        <p:txBody>
          <a:bodyPr/>
          <a:lstStyle/>
          <a:p>
            <a:fld id="{1B6C3838-0DAD-4621-9497-F2288DC9B44D}" type="slidenum">
              <a:rPr lang="es-ES" smtClean="0"/>
              <a:pPr/>
              <a:t>4</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a:ln/>
        </p:spPr>
      </p:sp>
      <p:sp>
        <p:nvSpPr>
          <p:cNvPr id="46083" name="2 Marcador de notas"/>
          <p:cNvSpPr>
            <a:spLocks noGrp="1"/>
          </p:cNvSpPr>
          <p:nvPr>
            <p:ph type="body" idx="1"/>
          </p:nvPr>
        </p:nvSpPr>
        <p:spPr>
          <a:noFill/>
          <a:ln/>
        </p:spPr>
        <p:txBody>
          <a:bodyPr/>
          <a:lstStyle/>
          <a:p>
            <a:endParaRPr lang="es-ES_tradnl" smtClean="0"/>
          </a:p>
        </p:txBody>
      </p:sp>
      <p:sp>
        <p:nvSpPr>
          <p:cNvPr id="46084" name="3 Marcador de número de diapositiva"/>
          <p:cNvSpPr>
            <a:spLocks noGrp="1"/>
          </p:cNvSpPr>
          <p:nvPr>
            <p:ph type="sldNum" sz="quarter" idx="5"/>
          </p:nvPr>
        </p:nvSpPr>
        <p:spPr>
          <a:noFill/>
        </p:spPr>
        <p:txBody>
          <a:bodyPr/>
          <a:lstStyle/>
          <a:p>
            <a:fld id="{26E51C36-2DB2-4FA9-B7BC-38819C304A4D}" type="slidenum">
              <a:rPr lang="es-ES" smtClean="0"/>
              <a:pPr/>
              <a:t>5</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Marcador de imagen de diapositiva"/>
          <p:cNvSpPr>
            <a:spLocks noGrp="1" noRot="1" noChangeAspect="1" noTextEdit="1"/>
          </p:cNvSpPr>
          <p:nvPr>
            <p:ph type="sldImg"/>
          </p:nvPr>
        </p:nvSpPr>
        <p:spPr>
          <a:ln/>
        </p:spPr>
      </p:sp>
      <p:sp>
        <p:nvSpPr>
          <p:cNvPr id="47107" name="2 Marcador de notas"/>
          <p:cNvSpPr>
            <a:spLocks noGrp="1"/>
          </p:cNvSpPr>
          <p:nvPr>
            <p:ph type="body" idx="1"/>
          </p:nvPr>
        </p:nvSpPr>
        <p:spPr>
          <a:noFill/>
          <a:ln/>
        </p:spPr>
        <p:txBody>
          <a:bodyPr/>
          <a:lstStyle/>
          <a:p>
            <a:endParaRPr lang="es-ES_tradnl" smtClean="0"/>
          </a:p>
        </p:txBody>
      </p:sp>
      <p:sp>
        <p:nvSpPr>
          <p:cNvPr id="47108" name="3 Marcador de número de diapositiva"/>
          <p:cNvSpPr>
            <a:spLocks noGrp="1"/>
          </p:cNvSpPr>
          <p:nvPr>
            <p:ph type="sldNum" sz="quarter" idx="5"/>
          </p:nvPr>
        </p:nvSpPr>
        <p:spPr>
          <a:noFill/>
        </p:spPr>
        <p:txBody>
          <a:bodyPr/>
          <a:lstStyle/>
          <a:p>
            <a:fld id="{25CB8893-A747-470A-B1B4-BA18CC8C59C5}" type="slidenum">
              <a:rPr lang="es-ES" smtClean="0"/>
              <a:pPr/>
              <a:t>6</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30A9DD6-9DCE-4F75-B509-CC3C40C0F402}" type="slidenum">
              <a:rPr lang="es-ES" smtClean="0"/>
              <a:pPr/>
              <a:t>7</a:t>
            </a:fld>
            <a:endParaRPr lang="es-E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s-C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Marcador de imagen de diapositiva"/>
          <p:cNvSpPr>
            <a:spLocks noGrp="1" noRot="1" noChangeAspect="1" noTextEdit="1"/>
          </p:cNvSpPr>
          <p:nvPr>
            <p:ph type="sldImg"/>
          </p:nvPr>
        </p:nvSpPr>
        <p:spPr>
          <a:ln/>
        </p:spPr>
      </p:sp>
      <p:sp>
        <p:nvSpPr>
          <p:cNvPr id="49155" name="2 Marcador de notas"/>
          <p:cNvSpPr>
            <a:spLocks noGrp="1"/>
          </p:cNvSpPr>
          <p:nvPr>
            <p:ph type="body" idx="1"/>
          </p:nvPr>
        </p:nvSpPr>
        <p:spPr>
          <a:noFill/>
          <a:ln/>
        </p:spPr>
        <p:txBody>
          <a:bodyPr/>
          <a:lstStyle/>
          <a:p>
            <a:endParaRPr lang="es-ES_tradnl" smtClean="0"/>
          </a:p>
        </p:txBody>
      </p:sp>
      <p:sp>
        <p:nvSpPr>
          <p:cNvPr id="49156" name="3 Marcador de número de diapositiva"/>
          <p:cNvSpPr>
            <a:spLocks noGrp="1"/>
          </p:cNvSpPr>
          <p:nvPr>
            <p:ph type="sldNum" sz="quarter" idx="5"/>
          </p:nvPr>
        </p:nvSpPr>
        <p:spPr>
          <a:noFill/>
        </p:spPr>
        <p:txBody>
          <a:bodyPr/>
          <a:lstStyle/>
          <a:p>
            <a:fld id="{AD5CAA2F-1EF1-4C24-9AED-DCFCAB5C0A7F}" type="slidenum">
              <a:rPr lang="es-ES" smtClean="0"/>
              <a:pPr/>
              <a:t>8</a:t>
            </a:fld>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Marcador de imagen de diapositiva"/>
          <p:cNvSpPr>
            <a:spLocks noGrp="1" noRot="1" noChangeAspect="1" noTextEdit="1"/>
          </p:cNvSpPr>
          <p:nvPr>
            <p:ph type="sldImg"/>
          </p:nvPr>
        </p:nvSpPr>
        <p:spPr>
          <a:ln/>
        </p:spPr>
      </p:sp>
      <p:sp>
        <p:nvSpPr>
          <p:cNvPr id="50179" name="2 Marcador de notas"/>
          <p:cNvSpPr>
            <a:spLocks noGrp="1"/>
          </p:cNvSpPr>
          <p:nvPr>
            <p:ph type="body" idx="1"/>
          </p:nvPr>
        </p:nvSpPr>
        <p:spPr>
          <a:noFill/>
          <a:ln/>
        </p:spPr>
        <p:txBody>
          <a:bodyPr/>
          <a:lstStyle/>
          <a:p>
            <a:endParaRPr lang="es-ES_tradnl" smtClean="0"/>
          </a:p>
        </p:txBody>
      </p:sp>
      <p:sp>
        <p:nvSpPr>
          <p:cNvPr id="50180" name="3 Marcador de número de diapositiva"/>
          <p:cNvSpPr>
            <a:spLocks noGrp="1"/>
          </p:cNvSpPr>
          <p:nvPr>
            <p:ph type="sldNum" sz="quarter" idx="5"/>
          </p:nvPr>
        </p:nvSpPr>
        <p:spPr>
          <a:noFill/>
        </p:spPr>
        <p:txBody>
          <a:bodyPr/>
          <a:lstStyle/>
          <a:p>
            <a:fld id="{958C0556-162E-42BB-907F-8E73064A5D22}" type="slidenum">
              <a:rPr lang="es-ES" smtClean="0"/>
              <a:pPr/>
              <a:t>9</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Date Placeholder 29"/>
          <p:cNvSpPr>
            <a:spLocks noGrp="1"/>
          </p:cNvSpPr>
          <p:nvPr>
            <p:ph type="dt" sz="half" idx="10"/>
          </p:nvPr>
        </p:nvSpPr>
        <p:spPr/>
        <p:txBody>
          <a:bodyPr/>
          <a:lstStyle>
            <a:lvl1pPr>
              <a:defRPr/>
            </a:lvl1pPr>
          </a:lstStyle>
          <a:p>
            <a:pPr>
              <a:defRPr/>
            </a:pPr>
            <a:endParaRPr lang="es-ES"/>
          </a:p>
        </p:txBody>
      </p:sp>
      <p:sp>
        <p:nvSpPr>
          <p:cNvPr id="5" name="Footer Placeholder 18"/>
          <p:cNvSpPr>
            <a:spLocks noGrp="1"/>
          </p:cNvSpPr>
          <p:nvPr>
            <p:ph type="ftr" sz="quarter" idx="11"/>
          </p:nvPr>
        </p:nvSpPr>
        <p:spPr/>
        <p:txBody>
          <a:bodyPr/>
          <a:lstStyle>
            <a:lvl1pPr>
              <a:defRPr/>
            </a:lvl1pPr>
          </a:lstStyle>
          <a:p>
            <a:pPr>
              <a:defRPr/>
            </a:pPr>
            <a:endParaRPr lang="es-ES"/>
          </a:p>
        </p:txBody>
      </p:sp>
      <p:sp>
        <p:nvSpPr>
          <p:cNvPr id="6" name="Slide Number Placeholder 26"/>
          <p:cNvSpPr>
            <a:spLocks noGrp="1"/>
          </p:cNvSpPr>
          <p:nvPr>
            <p:ph type="sldNum" sz="quarter" idx="12"/>
          </p:nvPr>
        </p:nvSpPr>
        <p:spPr/>
        <p:txBody>
          <a:bodyPr/>
          <a:lstStyle>
            <a:lvl1pPr>
              <a:defRPr/>
            </a:lvl1pPr>
          </a:lstStyle>
          <a:p>
            <a:pPr>
              <a:defRPr/>
            </a:pPr>
            <a:fld id="{849F266A-E70D-4474-BE70-F5E88CD524BF}"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22BE0015-5341-440A-A3C3-E9C2F303B60E}"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E0CD3E0D-9C09-49F1-BC98-F2DCD09F4584}"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1154113" y="457200"/>
            <a:ext cx="7772400" cy="1143000"/>
          </a:xfrm>
        </p:spPr>
        <p:txBody>
          <a:bodyPr/>
          <a:lstStyle/>
          <a:p>
            <a:r>
              <a:rPr lang="es-ES" smtClean="0"/>
              <a:t>Haga clic para modificar el estilo de título del patrón</a:t>
            </a:r>
            <a:endParaRPr lang="es-ES"/>
          </a:p>
        </p:txBody>
      </p:sp>
      <p:sp>
        <p:nvSpPr>
          <p:cNvPr id="3" name="2 Marcador de SmartArt"/>
          <p:cNvSpPr>
            <a:spLocks noGrp="1"/>
          </p:cNvSpPr>
          <p:nvPr>
            <p:ph type="dgm" idx="1"/>
          </p:nvPr>
        </p:nvSpPr>
        <p:spPr>
          <a:xfrm>
            <a:off x="685800" y="1981200"/>
            <a:ext cx="7772400" cy="4114800"/>
          </a:xfrm>
        </p:spPr>
        <p:txBody>
          <a:bodyPr rtlCol="0">
            <a:normAutofit/>
          </a:bodyPr>
          <a:lstStyle/>
          <a:p>
            <a:pPr lvl="0"/>
            <a:endParaRPr lang="es-ES" noProof="0" dirty="0" smtClean="0"/>
          </a:p>
        </p:txBody>
      </p:sp>
      <p:sp>
        <p:nvSpPr>
          <p:cNvPr id="4" name="3 Marcador de fecha"/>
          <p:cNvSpPr>
            <a:spLocks noGrp="1"/>
          </p:cNvSpPr>
          <p:nvPr>
            <p:ph type="dt" sz="half" idx="10"/>
          </p:nvPr>
        </p:nvSpPr>
        <p:spPr>
          <a:xfrm>
            <a:off x="685800" y="6248400"/>
            <a:ext cx="1905000" cy="457200"/>
          </a:xfrm>
        </p:spPr>
        <p:txBody>
          <a:bodyPr/>
          <a:lstStyle>
            <a:lvl1pPr>
              <a:defRPr/>
            </a:lvl1pPr>
          </a:lstStyle>
          <a:p>
            <a:pPr>
              <a:defRPr/>
            </a:pPr>
            <a:endParaRPr lang="es-E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6553200" y="6248400"/>
            <a:ext cx="1905000" cy="457200"/>
          </a:xfrm>
        </p:spPr>
        <p:txBody>
          <a:bodyPr/>
          <a:lstStyle>
            <a:lvl1pPr>
              <a:defRPr/>
            </a:lvl1pPr>
          </a:lstStyle>
          <a:p>
            <a:pPr>
              <a:defRPr/>
            </a:pPr>
            <a:fld id="{A4F13571-E0E7-4EE2-A75A-E38D1603B555}"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59382A5D-6BE4-49C7-B2F4-876ABFE4CC57}"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CB21FF66-4E10-4CEA-AC22-37E59D9B5498}"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9"/>
          <p:cNvSpPr>
            <a:spLocks noGrp="1"/>
          </p:cNvSpPr>
          <p:nvPr>
            <p:ph type="dt" sz="half" idx="10"/>
          </p:nvPr>
        </p:nvSpPr>
        <p:spPr/>
        <p:txBody>
          <a:bodyPr/>
          <a:lstStyle>
            <a:lvl1pPr>
              <a:defRPr/>
            </a:lvl1pPr>
          </a:lstStyle>
          <a:p>
            <a:pPr>
              <a:defRPr/>
            </a:pPr>
            <a:endParaRPr lang="es-ES"/>
          </a:p>
        </p:txBody>
      </p:sp>
      <p:sp>
        <p:nvSpPr>
          <p:cNvPr id="6" name="Footer Placeholder 21"/>
          <p:cNvSpPr>
            <a:spLocks noGrp="1"/>
          </p:cNvSpPr>
          <p:nvPr>
            <p:ph type="ftr" sz="quarter" idx="11"/>
          </p:nvPr>
        </p:nvSpPr>
        <p:spPr/>
        <p:txBody>
          <a:bodyPr/>
          <a:lstStyle>
            <a:lvl1pPr>
              <a:defRPr/>
            </a:lvl1pPr>
          </a:lstStyle>
          <a:p>
            <a:pPr>
              <a:defRPr/>
            </a:pPr>
            <a:endParaRPr lang="es-ES"/>
          </a:p>
        </p:txBody>
      </p:sp>
      <p:sp>
        <p:nvSpPr>
          <p:cNvPr id="7" name="Slide Number Placeholder 17"/>
          <p:cNvSpPr>
            <a:spLocks noGrp="1"/>
          </p:cNvSpPr>
          <p:nvPr>
            <p:ph type="sldNum" sz="quarter" idx="12"/>
          </p:nvPr>
        </p:nvSpPr>
        <p:spPr/>
        <p:txBody>
          <a:bodyPr/>
          <a:lstStyle>
            <a:lvl1pPr>
              <a:defRPr/>
            </a:lvl1pPr>
          </a:lstStyle>
          <a:p>
            <a:pPr>
              <a:defRPr/>
            </a:pPr>
            <a:fld id="{9417A661-0791-435F-8884-08F29EFFEE63}"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9"/>
          <p:cNvSpPr>
            <a:spLocks noGrp="1"/>
          </p:cNvSpPr>
          <p:nvPr>
            <p:ph type="dt" sz="half" idx="10"/>
          </p:nvPr>
        </p:nvSpPr>
        <p:spPr/>
        <p:txBody>
          <a:bodyPr/>
          <a:lstStyle>
            <a:lvl1pPr>
              <a:defRPr/>
            </a:lvl1pPr>
          </a:lstStyle>
          <a:p>
            <a:pPr>
              <a:defRPr/>
            </a:pPr>
            <a:endParaRPr lang="es-ES"/>
          </a:p>
        </p:txBody>
      </p:sp>
      <p:sp>
        <p:nvSpPr>
          <p:cNvPr id="8" name="Footer Placeholder 21"/>
          <p:cNvSpPr>
            <a:spLocks noGrp="1"/>
          </p:cNvSpPr>
          <p:nvPr>
            <p:ph type="ftr" sz="quarter" idx="11"/>
          </p:nvPr>
        </p:nvSpPr>
        <p:spPr/>
        <p:txBody>
          <a:bodyPr/>
          <a:lstStyle>
            <a:lvl1pPr>
              <a:defRPr/>
            </a:lvl1pPr>
          </a:lstStyle>
          <a:p>
            <a:pPr>
              <a:defRPr/>
            </a:pPr>
            <a:endParaRPr lang="es-ES"/>
          </a:p>
        </p:txBody>
      </p:sp>
      <p:sp>
        <p:nvSpPr>
          <p:cNvPr id="9" name="Slide Number Placeholder 17"/>
          <p:cNvSpPr>
            <a:spLocks noGrp="1"/>
          </p:cNvSpPr>
          <p:nvPr>
            <p:ph type="sldNum" sz="quarter" idx="12"/>
          </p:nvPr>
        </p:nvSpPr>
        <p:spPr/>
        <p:txBody>
          <a:bodyPr/>
          <a:lstStyle>
            <a:lvl1pPr>
              <a:defRPr/>
            </a:lvl1pPr>
          </a:lstStyle>
          <a:p>
            <a:pPr>
              <a:defRPr/>
            </a:pPr>
            <a:fld id="{70EF3512-1250-49A2-9350-28ED36241CF7}"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Date Placeholder 9"/>
          <p:cNvSpPr>
            <a:spLocks noGrp="1"/>
          </p:cNvSpPr>
          <p:nvPr>
            <p:ph type="dt" sz="half" idx="10"/>
          </p:nvPr>
        </p:nvSpPr>
        <p:spPr/>
        <p:txBody>
          <a:bodyPr/>
          <a:lstStyle>
            <a:lvl1pPr>
              <a:defRPr/>
            </a:lvl1pPr>
          </a:lstStyle>
          <a:p>
            <a:pPr>
              <a:defRPr/>
            </a:pPr>
            <a:endParaRPr lang="es-ES"/>
          </a:p>
        </p:txBody>
      </p:sp>
      <p:sp>
        <p:nvSpPr>
          <p:cNvPr id="4" name="Footer Placeholder 21"/>
          <p:cNvSpPr>
            <a:spLocks noGrp="1"/>
          </p:cNvSpPr>
          <p:nvPr>
            <p:ph type="ftr" sz="quarter" idx="11"/>
          </p:nvPr>
        </p:nvSpPr>
        <p:spPr/>
        <p:txBody>
          <a:bodyPr/>
          <a:lstStyle>
            <a:lvl1pPr>
              <a:defRPr/>
            </a:lvl1pPr>
          </a:lstStyle>
          <a:p>
            <a:pPr>
              <a:defRPr/>
            </a:pPr>
            <a:endParaRPr lang="es-ES"/>
          </a:p>
        </p:txBody>
      </p:sp>
      <p:sp>
        <p:nvSpPr>
          <p:cNvPr id="5" name="Slide Number Placeholder 17"/>
          <p:cNvSpPr>
            <a:spLocks noGrp="1"/>
          </p:cNvSpPr>
          <p:nvPr>
            <p:ph type="sldNum" sz="quarter" idx="12"/>
          </p:nvPr>
        </p:nvSpPr>
        <p:spPr/>
        <p:txBody>
          <a:bodyPr/>
          <a:lstStyle>
            <a:lvl1pPr>
              <a:defRPr/>
            </a:lvl1pPr>
          </a:lstStyle>
          <a:p>
            <a:pPr>
              <a:defRPr/>
            </a:pPr>
            <a:fld id="{55A3E4EB-64AB-4BD5-ACA1-DE4BA568403A}"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s-ES"/>
          </a:p>
        </p:txBody>
      </p:sp>
      <p:sp>
        <p:nvSpPr>
          <p:cNvPr id="3" name="Footer Placeholder 21"/>
          <p:cNvSpPr>
            <a:spLocks noGrp="1"/>
          </p:cNvSpPr>
          <p:nvPr>
            <p:ph type="ftr" sz="quarter" idx="11"/>
          </p:nvPr>
        </p:nvSpPr>
        <p:spPr/>
        <p:txBody>
          <a:bodyPr/>
          <a:lstStyle>
            <a:lvl1pPr>
              <a:defRPr/>
            </a:lvl1pPr>
          </a:lstStyle>
          <a:p>
            <a:pPr>
              <a:defRPr/>
            </a:pPr>
            <a:endParaRPr lang="es-ES"/>
          </a:p>
        </p:txBody>
      </p:sp>
      <p:sp>
        <p:nvSpPr>
          <p:cNvPr id="4" name="Slide Number Placeholder 17"/>
          <p:cNvSpPr>
            <a:spLocks noGrp="1"/>
          </p:cNvSpPr>
          <p:nvPr>
            <p:ph type="sldNum" sz="quarter" idx="12"/>
          </p:nvPr>
        </p:nvSpPr>
        <p:spPr/>
        <p:txBody>
          <a:bodyPr/>
          <a:lstStyle>
            <a:lvl1pPr>
              <a:defRPr/>
            </a:lvl1pPr>
          </a:lstStyle>
          <a:p>
            <a:pPr>
              <a:defRPr/>
            </a:pPr>
            <a:fld id="{65274AC3-31DE-4141-9685-8AAFDAEDB8D3}"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9"/>
          <p:cNvSpPr>
            <a:spLocks noGrp="1"/>
          </p:cNvSpPr>
          <p:nvPr>
            <p:ph type="dt" sz="half" idx="10"/>
          </p:nvPr>
        </p:nvSpPr>
        <p:spPr/>
        <p:txBody>
          <a:bodyPr/>
          <a:lstStyle>
            <a:lvl1pPr>
              <a:defRPr/>
            </a:lvl1pPr>
          </a:lstStyle>
          <a:p>
            <a:pPr>
              <a:defRPr/>
            </a:pPr>
            <a:endParaRPr lang="es-ES"/>
          </a:p>
        </p:txBody>
      </p:sp>
      <p:sp>
        <p:nvSpPr>
          <p:cNvPr id="6" name="Footer Placeholder 21"/>
          <p:cNvSpPr>
            <a:spLocks noGrp="1"/>
          </p:cNvSpPr>
          <p:nvPr>
            <p:ph type="ftr" sz="quarter" idx="11"/>
          </p:nvPr>
        </p:nvSpPr>
        <p:spPr/>
        <p:txBody>
          <a:bodyPr/>
          <a:lstStyle>
            <a:lvl1pPr>
              <a:defRPr/>
            </a:lvl1pPr>
          </a:lstStyle>
          <a:p>
            <a:pPr>
              <a:defRPr/>
            </a:pPr>
            <a:endParaRPr lang="es-ES"/>
          </a:p>
        </p:txBody>
      </p:sp>
      <p:sp>
        <p:nvSpPr>
          <p:cNvPr id="7" name="Slide Number Placeholder 17"/>
          <p:cNvSpPr>
            <a:spLocks noGrp="1"/>
          </p:cNvSpPr>
          <p:nvPr>
            <p:ph type="sldNum" sz="quarter" idx="12"/>
          </p:nvPr>
        </p:nvSpPr>
        <p:spPr/>
        <p:txBody>
          <a:bodyPr/>
          <a:lstStyle>
            <a:lvl1pPr>
              <a:defRPr/>
            </a:lvl1pPr>
          </a:lstStyle>
          <a:p>
            <a:pPr>
              <a:defRPr/>
            </a:pPr>
            <a:fld id="{D108B26B-F65D-4AB3-9C27-4A8B6BAD0392}"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s-ES"/>
          </a:p>
        </p:txBody>
      </p:sp>
      <p:sp>
        <p:nvSpPr>
          <p:cNvPr id="10" name="Footer Placeholder 5"/>
          <p:cNvSpPr>
            <a:spLocks noGrp="1"/>
          </p:cNvSpPr>
          <p:nvPr>
            <p:ph type="ftr" sz="quarter" idx="11"/>
          </p:nvPr>
        </p:nvSpPr>
        <p:spPr/>
        <p:txBody>
          <a:bodyPr/>
          <a:lstStyle>
            <a:lvl1pPr>
              <a:defRPr/>
            </a:lvl1pPr>
          </a:lstStyle>
          <a:p>
            <a:pPr>
              <a:defRPr/>
            </a:pPr>
            <a:endParaRPr lang="es-E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329C353-5E1D-4F4B-97F8-16D509051BBD}"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5A5AE8A2-91E1-46C2-8038-452BB18937B3}" type="slidenum">
              <a:rPr lang="es-ES"/>
              <a:pPr>
                <a:defRPr/>
              </a:pPr>
              <a:t>‹Nº›</a:t>
            </a:fld>
            <a:endParaRPr lang="es-E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54" r:id="rId1"/>
    <p:sldLayoutId id="2147483746" r:id="rId2"/>
    <p:sldLayoutId id="2147483755" r:id="rId3"/>
    <p:sldLayoutId id="2147483747" r:id="rId4"/>
    <p:sldLayoutId id="2147483748" r:id="rId5"/>
    <p:sldLayoutId id="2147483749" r:id="rId6"/>
    <p:sldLayoutId id="2147483750" r:id="rId7"/>
    <p:sldLayoutId id="2147483751" r:id="rId8"/>
    <p:sldLayoutId id="2147483756" r:id="rId9"/>
    <p:sldLayoutId id="2147483752" r:id="rId10"/>
    <p:sldLayoutId id="2147483753" r:id="rId11"/>
    <p:sldLayoutId id="2147483757" r:id="rId12"/>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476375" y="2924175"/>
            <a:ext cx="6696075" cy="1143000"/>
          </a:xfrm>
          <a:prstGeom prst="rect">
            <a:avLst/>
          </a:prstGeom>
        </p:spPr>
        <p:txBody>
          <a:bodyPr lIns="0" rIns="0" bIns="0" anchor="b">
            <a:normAutofit/>
          </a:bodyPr>
          <a:lstStyle/>
          <a:p>
            <a:pPr fontAlgn="auto">
              <a:spcAft>
                <a:spcPts val="0"/>
              </a:spcAft>
              <a:defRPr/>
            </a:pPr>
            <a:r>
              <a:rPr lang="es-ES_tradnl" sz="5000" dirty="0">
                <a:solidFill>
                  <a:schemeClr val="tx2"/>
                </a:solidFill>
                <a:latin typeface="+mj-lt"/>
                <a:ea typeface="+mj-ea"/>
                <a:cs typeface="+mj-cs"/>
              </a:rPr>
              <a:t>ESTUDIO DE MERCADO</a:t>
            </a:r>
            <a:endParaRPr lang="es-CR" sz="500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288" y="476250"/>
            <a:ext cx="8229600" cy="649288"/>
          </a:xfrm>
        </p:spPr>
        <p:txBody>
          <a:bodyPr/>
          <a:lstStyle/>
          <a:p>
            <a:r>
              <a:rPr lang="es-ES" sz="3400" b="1" smtClean="0"/>
              <a:t>DEMANDA DEL PRODUCTO </a:t>
            </a:r>
          </a:p>
        </p:txBody>
      </p:sp>
      <p:sp>
        <p:nvSpPr>
          <p:cNvPr id="17411" name="Rectangle 3"/>
          <p:cNvSpPr>
            <a:spLocks noGrp="1" noChangeArrowheads="1"/>
          </p:cNvSpPr>
          <p:nvPr>
            <p:ph idx="1"/>
          </p:nvPr>
        </p:nvSpPr>
        <p:spPr>
          <a:xfrm>
            <a:off x="395288" y="1196975"/>
            <a:ext cx="8229600" cy="5040313"/>
          </a:xfrm>
        </p:spPr>
        <p:txBody>
          <a:bodyPr/>
          <a:lstStyle/>
          <a:p>
            <a:pPr marL="0" indent="0" algn="just">
              <a:lnSpc>
                <a:spcPct val="120000"/>
              </a:lnSpc>
              <a:spcBef>
                <a:spcPct val="0"/>
              </a:spcBef>
              <a:buFont typeface="Wingdings" pitchFamily="2" charset="2"/>
              <a:buNone/>
            </a:pPr>
            <a:r>
              <a:rPr lang="es-ES" sz="2000" b="1" smtClean="0">
                <a:latin typeface="Arial" charset="0"/>
                <a:cs typeface="Arial" charset="0"/>
              </a:rPr>
              <a:t>  </a:t>
            </a:r>
            <a:endParaRPr lang="es-ES" sz="2000" smtClean="0">
              <a:latin typeface="Arial" charset="0"/>
              <a:cs typeface="Arial" charset="0"/>
            </a:endParaRPr>
          </a:p>
          <a:p>
            <a:pPr marL="0" indent="0" algn="just">
              <a:lnSpc>
                <a:spcPct val="120000"/>
              </a:lnSpc>
              <a:spcBef>
                <a:spcPct val="0"/>
              </a:spcBef>
              <a:buFont typeface="Wingdings" pitchFamily="2" charset="2"/>
              <a:buNone/>
            </a:pPr>
            <a:r>
              <a:rPr lang="es-ES" sz="2000" smtClean="0">
                <a:latin typeface="Arial" charset="0"/>
                <a:cs typeface="Arial" charset="0"/>
              </a:rPr>
              <a:t>Determina  las cantidades del bien que los consumidores están dispuestos a adquirir y que justifican la realización de los programas de producción. </a:t>
            </a:r>
          </a:p>
          <a:p>
            <a:pPr marL="0" indent="0" algn="just">
              <a:lnSpc>
                <a:spcPct val="120000"/>
              </a:lnSpc>
              <a:spcBef>
                <a:spcPct val="0"/>
              </a:spcBef>
              <a:buFont typeface="Wingdings" pitchFamily="2" charset="2"/>
              <a:buNone/>
            </a:pPr>
            <a:endParaRPr lang="es-ES" sz="2000" smtClean="0">
              <a:latin typeface="Arial" charset="0"/>
              <a:cs typeface="Arial" charset="0"/>
            </a:endParaRPr>
          </a:p>
          <a:p>
            <a:pPr marL="0" indent="0" algn="just">
              <a:lnSpc>
                <a:spcPct val="120000"/>
              </a:lnSpc>
              <a:spcBef>
                <a:spcPct val="0"/>
              </a:spcBef>
              <a:buFont typeface="Wingdings" pitchFamily="2" charset="2"/>
              <a:buNone/>
            </a:pPr>
            <a:r>
              <a:rPr lang="es-ES" sz="2000" smtClean="0">
                <a:latin typeface="Arial" charset="0"/>
                <a:cs typeface="Arial" charset="0"/>
              </a:rPr>
              <a:t>Se debe cuantificar la necesidad real o sicológica de una población de consumidores, con disposición de poder adquisitivo suficiente y  con unos gustos definidos para adquirir un producto que satisfaga sus necesidades. </a:t>
            </a:r>
          </a:p>
          <a:p>
            <a:pPr marL="0" indent="0" algn="just">
              <a:lnSpc>
                <a:spcPct val="120000"/>
              </a:lnSpc>
              <a:spcBef>
                <a:spcPct val="0"/>
              </a:spcBef>
              <a:buFont typeface="Wingdings" pitchFamily="2" charset="2"/>
              <a:buNone/>
            </a:pPr>
            <a:endParaRPr lang="es-ES" sz="2000" smtClean="0">
              <a:latin typeface="Arial" charset="0"/>
              <a:cs typeface="Arial" charset="0"/>
            </a:endParaRPr>
          </a:p>
          <a:p>
            <a:pPr marL="0" indent="0" algn="just">
              <a:lnSpc>
                <a:spcPct val="120000"/>
              </a:lnSpc>
              <a:spcBef>
                <a:spcPct val="0"/>
              </a:spcBef>
              <a:buFont typeface="Wingdings" pitchFamily="2" charset="2"/>
              <a:buNone/>
            </a:pPr>
            <a:r>
              <a:rPr lang="es-ES" sz="2000" smtClean="0">
                <a:latin typeface="Arial" charset="0"/>
                <a:cs typeface="Arial" charset="0"/>
              </a:rPr>
              <a:t>Debe comprender la evolución de la demanda actual del bien, y el análisis de ciertas características y condiciones que sirvan para explicar su probable comportamiento a futuro. </a:t>
            </a:r>
          </a:p>
          <a:p>
            <a:pPr marL="0" indent="0" algn="just">
              <a:lnSpc>
                <a:spcPct val="120000"/>
              </a:lnSpc>
              <a:spcBef>
                <a:spcPct val="0"/>
              </a:spcBef>
              <a:buFont typeface="Wingdings" pitchFamily="2" charset="2"/>
              <a:buNone/>
            </a:pPr>
            <a:r>
              <a:rPr lang="es-ES" sz="2000" smtClean="0">
                <a:latin typeface="Arial" charset="0"/>
                <a:cs typeface="Arial" charset="0"/>
              </a:rPr>
              <a:t> </a:t>
            </a:r>
            <a:endParaRPr lang="es-CO" sz="2000" smtClean="0">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23850" y="692150"/>
            <a:ext cx="8229600" cy="5689600"/>
          </a:xfrm>
        </p:spPr>
        <p:txBody>
          <a:bodyPr>
            <a:noAutofit/>
          </a:bodyPr>
          <a:lstStyle/>
          <a:p>
            <a:pPr marL="274320" indent="-274320" algn="just" fontAlgn="auto">
              <a:lnSpc>
                <a:spcPct val="110000"/>
              </a:lnSpc>
              <a:spcAft>
                <a:spcPts val="0"/>
              </a:spcAft>
              <a:buClr>
                <a:schemeClr val="accent3"/>
              </a:buClr>
              <a:buFont typeface="Wingdings" pitchFamily="2" charset="2"/>
              <a:buNone/>
              <a:defRPr/>
            </a:pPr>
            <a:r>
              <a:rPr lang="es-ES" sz="1800" dirty="0" smtClean="0"/>
              <a:t>     </a:t>
            </a:r>
            <a:endParaRPr lang="es-CO" sz="1800" dirty="0" smtClean="0"/>
          </a:p>
          <a:p>
            <a:pPr marL="274320" indent="-274320" algn="just" fontAlgn="auto">
              <a:lnSpc>
                <a:spcPct val="110000"/>
              </a:lnSpc>
              <a:spcAft>
                <a:spcPts val="0"/>
              </a:spcAft>
              <a:buClr>
                <a:schemeClr val="accent3"/>
              </a:buClr>
              <a:buFont typeface="Wingdings 2" pitchFamily="18" charset="2"/>
              <a:buNone/>
              <a:defRPr/>
            </a:pPr>
            <a:r>
              <a:rPr lang="es-CO" sz="1800" b="1" dirty="0" smtClean="0"/>
              <a:t>Deben incluir:</a:t>
            </a:r>
            <a:endParaRPr lang="es-ES" sz="1800" b="1" dirty="0" smtClean="0"/>
          </a:p>
          <a:p>
            <a:pPr marL="274320" indent="-274320" algn="just" fontAlgn="auto">
              <a:lnSpc>
                <a:spcPct val="110000"/>
              </a:lnSpc>
              <a:spcAft>
                <a:spcPts val="0"/>
              </a:spcAft>
              <a:buClr>
                <a:schemeClr val="accent3"/>
              </a:buClr>
              <a:buFont typeface="Wingdings 2" pitchFamily="18" charset="2"/>
              <a:buNone/>
              <a:defRPr/>
            </a:pPr>
            <a:r>
              <a:rPr lang="es-ES" sz="1800" dirty="0" smtClean="0"/>
              <a:t> </a:t>
            </a:r>
            <a:endParaRPr lang="es-ES" sz="1800" b="1" dirty="0" smtClean="0"/>
          </a:p>
          <a:p>
            <a:pPr marL="342900" indent="-342900" algn="just" fontAlgn="auto">
              <a:lnSpc>
                <a:spcPct val="110000"/>
              </a:lnSpc>
              <a:spcAft>
                <a:spcPts val="0"/>
              </a:spcAft>
              <a:buClrTx/>
              <a:buSzPct val="110000"/>
              <a:buFont typeface="+mj-lt"/>
              <a:buAutoNum type="arabicPeriod"/>
              <a:defRPr/>
            </a:pPr>
            <a:r>
              <a:rPr lang="es-ES" sz="1800" b="1" dirty="0" smtClean="0"/>
              <a:t>Situación actual de la demanda.</a:t>
            </a:r>
            <a:endParaRPr lang="es-ES" sz="1800" dirty="0" smtClean="0"/>
          </a:p>
          <a:p>
            <a:pPr marL="274320" indent="-274320" algn="just" fontAlgn="auto">
              <a:lnSpc>
                <a:spcPct val="110000"/>
              </a:lnSpc>
              <a:spcAft>
                <a:spcPts val="0"/>
              </a:spcAft>
              <a:buClr>
                <a:schemeClr val="accent3"/>
              </a:buClr>
              <a:buFont typeface="Wingdings 2" pitchFamily="18" charset="2"/>
              <a:buNone/>
              <a:defRPr/>
            </a:pPr>
            <a:r>
              <a:rPr lang="es-ES" sz="1800" dirty="0" smtClean="0"/>
              <a:t> </a:t>
            </a:r>
          </a:p>
          <a:p>
            <a:pPr marL="274320" indent="-274320" algn="just" fontAlgn="auto">
              <a:lnSpc>
                <a:spcPct val="110000"/>
              </a:lnSpc>
              <a:spcAft>
                <a:spcPts val="0"/>
              </a:spcAft>
              <a:buClr>
                <a:schemeClr val="accent3"/>
              </a:buClr>
              <a:buFont typeface="Wingdings 2" pitchFamily="18" charset="2"/>
              <a:buNone/>
              <a:defRPr/>
            </a:pPr>
            <a:r>
              <a:rPr lang="es-ES" sz="1800" dirty="0" smtClean="0"/>
              <a:t>	Haga una estimación cuantitativa del volumen actual de consumo del bien producido. Preséntelos de esta manera. </a:t>
            </a:r>
          </a:p>
          <a:p>
            <a:pPr marL="274320" indent="-274320" algn="just" fontAlgn="auto">
              <a:lnSpc>
                <a:spcPct val="110000"/>
              </a:lnSpc>
              <a:spcAft>
                <a:spcPts val="0"/>
              </a:spcAft>
              <a:buClr>
                <a:schemeClr val="accent3"/>
              </a:buClr>
              <a:buFont typeface="Wingdings 2" pitchFamily="18" charset="2"/>
              <a:buNone/>
              <a:defRPr/>
            </a:pPr>
            <a:r>
              <a:rPr lang="es-ES" sz="1800" dirty="0" smtClean="0"/>
              <a:t> </a:t>
            </a:r>
          </a:p>
          <a:p>
            <a:pPr marL="342900" indent="-342900" algn="just" fontAlgn="auto">
              <a:lnSpc>
                <a:spcPct val="110000"/>
              </a:lnSpc>
              <a:spcAft>
                <a:spcPts val="0"/>
              </a:spcAft>
              <a:buClrTx/>
              <a:buFont typeface="+mj-lt"/>
              <a:buAutoNum type="alphaLcPeriod"/>
              <a:defRPr/>
            </a:pPr>
            <a:r>
              <a:rPr lang="es-ES" sz="1800" dirty="0" smtClean="0"/>
              <a:t>Series estadísticas básicas que permitan determinar la evolución del consumo del producto durante un período suficiente que permita estimar la tendencia a largo plazo. </a:t>
            </a:r>
          </a:p>
          <a:p>
            <a:pPr marL="342900" indent="-342900" algn="just" fontAlgn="auto">
              <a:lnSpc>
                <a:spcPct val="110000"/>
              </a:lnSpc>
              <a:spcAft>
                <a:spcPts val="0"/>
              </a:spcAft>
              <a:buClrTx/>
              <a:buFont typeface="+mj-lt"/>
              <a:buAutoNum type="alphaLcPeriod"/>
              <a:defRPr/>
            </a:pPr>
            <a:r>
              <a:rPr lang="es-ES" sz="1800" dirty="0" smtClean="0"/>
              <a:t>Estimación </a:t>
            </a:r>
            <a:r>
              <a:rPr lang="es-ES" sz="1800" dirty="0"/>
              <a:t>de la demanda actual </a:t>
            </a:r>
          </a:p>
          <a:p>
            <a:pPr marL="342900" indent="-342900" algn="just" fontAlgn="auto">
              <a:lnSpc>
                <a:spcPct val="110000"/>
              </a:lnSpc>
              <a:spcAft>
                <a:spcPts val="0"/>
              </a:spcAft>
              <a:buClrTx/>
              <a:buFont typeface="+mj-lt"/>
              <a:buAutoNum type="alphaLcPeriod"/>
              <a:defRPr/>
            </a:pPr>
            <a:r>
              <a:rPr lang="es-ES" sz="1800" dirty="0" smtClean="0"/>
              <a:t>Distribución </a:t>
            </a:r>
            <a:r>
              <a:rPr lang="es-ES" sz="1800" dirty="0"/>
              <a:t>espacial y tipología de los consumidores. Caracterice la demanda y presente indicaciones de su concentración o dispersión en el espacio geográfico, junto con la variedad de consumidores. </a:t>
            </a:r>
          </a:p>
          <a:p>
            <a:pPr marL="274320" indent="-274320" algn="just" fontAlgn="auto">
              <a:lnSpc>
                <a:spcPct val="110000"/>
              </a:lnSpc>
              <a:spcAft>
                <a:spcPts val="0"/>
              </a:spcAft>
              <a:buClr>
                <a:schemeClr val="accent3"/>
              </a:buClr>
              <a:buFont typeface="Wingdings 2"/>
              <a:buNone/>
              <a:defRPr/>
            </a:pPr>
            <a:r>
              <a:rPr lang="es-ES" sz="1800" dirty="0"/>
              <a:t> </a:t>
            </a:r>
            <a:endParaRPr lang="es-ES" sz="1800" b="1" dirty="0"/>
          </a:p>
          <a:p>
            <a:pPr marL="274320" indent="-274320" algn="just" fontAlgn="auto">
              <a:lnSpc>
                <a:spcPct val="110000"/>
              </a:lnSpc>
              <a:spcAft>
                <a:spcPts val="0"/>
              </a:spcAft>
              <a:buClr>
                <a:schemeClr val="accent3"/>
              </a:buClr>
              <a:buFont typeface="Wingdings 2" pitchFamily="18" charset="2"/>
              <a:buNone/>
              <a:defRPr/>
            </a:pPr>
            <a:r>
              <a:rPr lang="es-ES" sz="1800" dirty="0" smtClean="0"/>
              <a:t> </a:t>
            </a:r>
          </a:p>
        </p:txBody>
      </p:sp>
      <p:pic>
        <p:nvPicPr>
          <p:cNvPr id="18435" name="Picture 2"/>
          <p:cNvPicPr>
            <a:picLocks noChangeAspect="1" noChangeArrowheads="1"/>
          </p:cNvPicPr>
          <p:nvPr/>
        </p:nvPicPr>
        <p:blipFill>
          <a:blip r:embed="rId3" cstate="print"/>
          <a:srcRect/>
          <a:stretch>
            <a:fillRect/>
          </a:stretch>
        </p:blipFill>
        <p:spPr bwMode="auto">
          <a:xfrm>
            <a:off x="7421563" y="6175375"/>
            <a:ext cx="1755775" cy="682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308850" y="6165850"/>
            <a:ext cx="1568450" cy="493713"/>
          </a:xfrm>
        </p:spPr>
        <p:txBody>
          <a:bodyPr/>
          <a:lstStyle/>
          <a:p>
            <a:r>
              <a:rPr lang="es-ES" sz="2400" smtClean="0"/>
              <a:t>DEMANDA</a:t>
            </a:r>
          </a:p>
        </p:txBody>
      </p:sp>
      <p:sp>
        <p:nvSpPr>
          <p:cNvPr id="23555" name="Rectangle 3"/>
          <p:cNvSpPr>
            <a:spLocks noGrp="1" noChangeArrowheads="1"/>
          </p:cNvSpPr>
          <p:nvPr>
            <p:ph idx="1"/>
          </p:nvPr>
        </p:nvSpPr>
        <p:spPr>
          <a:xfrm>
            <a:off x="0" y="692150"/>
            <a:ext cx="8893175" cy="5689600"/>
          </a:xfrm>
        </p:spPr>
        <p:txBody>
          <a:bodyPr>
            <a:noAutofit/>
          </a:bodyPr>
          <a:lstStyle/>
          <a:p>
            <a:pPr marL="457200" indent="-457200" fontAlgn="auto">
              <a:lnSpc>
                <a:spcPct val="80000"/>
              </a:lnSpc>
              <a:spcBef>
                <a:spcPts val="580"/>
              </a:spcBef>
              <a:spcAft>
                <a:spcPts val="0"/>
              </a:spcAft>
              <a:buClrTx/>
              <a:buSzPct val="110000"/>
              <a:buFont typeface="+mj-lt"/>
              <a:buAutoNum type="arabicPeriod" startAt="2"/>
              <a:defRPr/>
            </a:pPr>
            <a:r>
              <a:rPr lang="es-ES" sz="2000" b="1" dirty="0" smtClean="0">
                <a:cs typeface="Arial" pitchFamily="34" charset="0"/>
              </a:rPr>
              <a:t>Situación </a:t>
            </a:r>
            <a:r>
              <a:rPr lang="es-ES" sz="2000" b="1" dirty="0">
                <a:cs typeface="Arial" pitchFamily="34" charset="0"/>
              </a:rPr>
              <a:t>futura. </a:t>
            </a:r>
            <a:endParaRPr lang="es-ES" sz="2000" dirty="0">
              <a:cs typeface="Arial" pitchFamily="34" charset="0"/>
            </a:endParaRPr>
          </a:p>
          <a:p>
            <a:pPr marL="274320" indent="-274320" fontAlgn="auto">
              <a:lnSpc>
                <a:spcPct val="80000"/>
              </a:lnSpc>
              <a:spcBef>
                <a:spcPts val="580"/>
              </a:spcBef>
              <a:spcAft>
                <a:spcPts val="0"/>
              </a:spcAft>
              <a:buClr>
                <a:schemeClr val="accent3"/>
              </a:buClr>
              <a:buFont typeface="Wingdings" pitchFamily="2" charset="2"/>
              <a:buNone/>
              <a:defRPr/>
            </a:pPr>
            <a:r>
              <a:rPr lang="es-ES" sz="2000" dirty="0">
                <a:cs typeface="Arial" pitchFamily="34" charset="0"/>
              </a:rPr>
              <a:t> 	Para estimarla debe proyectar la demanda futura para el período de la vida útil del proyecto. Se debe basar en los datos estadísticos conocidos. Para hacerlo debe proceder así: </a:t>
            </a:r>
            <a:endParaRPr lang="es-ES" sz="2000" dirty="0" smtClean="0">
              <a:cs typeface="Arial" pitchFamily="34" charset="0"/>
            </a:endParaRPr>
          </a:p>
          <a:p>
            <a:pPr marL="274320" indent="-274320" fontAlgn="auto">
              <a:lnSpc>
                <a:spcPct val="80000"/>
              </a:lnSpc>
              <a:spcBef>
                <a:spcPts val="580"/>
              </a:spcBef>
              <a:spcAft>
                <a:spcPts val="0"/>
              </a:spcAft>
              <a:buClr>
                <a:schemeClr val="accent3"/>
              </a:buClr>
              <a:buFont typeface="Wingdings" pitchFamily="2" charset="2"/>
              <a:buNone/>
              <a:defRPr/>
            </a:pPr>
            <a:endParaRPr lang="es-ES" sz="2000" dirty="0">
              <a:cs typeface="Arial" pitchFamily="34" charset="0"/>
            </a:endParaRPr>
          </a:p>
          <a:p>
            <a:pPr marL="457200" indent="-457200" fontAlgn="auto">
              <a:lnSpc>
                <a:spcPct val="80000"/>
              </a:lnSpc>
              <a:spcBef>
                <a:spcPts val="580"/>
              </a:spcBef>
              <a:spcAft>
                <a:spcPts val="0"/>
              </a:spcAft>
              <a:buClrTx/>
              <a:buSzPct val="100000"/>
              <a:buFont typeface="+mj-lt"/>
              <a:buAutoNum type="alphaLcPeriod"/>
              <a:defRPr/>
            </a:pPr>
            <a:r>
              <a:rPr lang="es-ES" sz="2000" dirty="0" smtClean="0">
                <a:cs typeface="Arial" pitchFamily="34" charset="0"/>
              </a:rPr>
              <a:t>Proyecte </a:t>
            </a:r>
            <a:r>
              <a:rPr lang="es-ES" sz="2000" dirty="0">
                <a:cs typeface="Arial" pitchFamily="34" charset="0"/>
              </a:rPr>
              <a:t>estadísticamente la tendencia  histórica, en caso de estudios </a:t>
            </a:r>
            <a:r>
              <a:rPr lang="es-ES" sz="2000" dirty="0" smtClean="0">
                <a:cs typeface="Arial" pitchFamily="34" charset="0"/>
              </a:rPr>
              <a:t>individuales. (se </a:t>
            </a:r>
            <a:r>
              <a:rPr lang="es-ES" sz="2000" dirty="0">
                <a:cs typeface="Arial" pitchFamily="34" charset="0"/>
              </a:rPr>
              <a:t>recomienda el análisis de regresión por el método de mínimos </a:t>
            </a:r>
            <a:r>
              <a:rPr lang="es-ES" sz="2000" dirty="0" smtClean="0">
                <a:cs typeface="Arial" pitchFamily="34" charset="0"/>
              </a:rPr>
              <a:t>cuadrados) </a:t>
            </a:r>
          </a:p>
          <a:p>
            <a:pPr marL="457200" indent="-457200" fontAlgn="auto">
              <a:lnSpc>
                <a:spcPct val="80000"/>
              </a:lnSpc>
              <a:spcBef>
                <a:spcPts val="580"/>
              </a:spcBef>
              <a:spcAft>
                <a:spcPts val="0"/>
              </a:spcAft>
              <a:buClrTx/>
              <a:buSzPct val="100000"/>
              <a:buFont typeface="+mj-lt"/>
              <a:buAutoNum type="alphaLcPeriod"/>
              <a:defRPr/>
            </a:pPr>
            <a:endParaRPr lang="es-ES" sz="2000" dirty="0">
              <a:cs typeface="Arial" pitchFamily="34" charset="0"/>
            </a:endParaRPr>
          </a:p>
          <a:p>
            <a:pPr marL="457200" indent="-457200" fontAlgn="auto">
              <a:lnSpc>
                <a:spcPct val="80000"/>
              </a:lnSpc>
              <a:spcBef>
                <a:spcPts val="580"/>
              </a:spcBef>
              <a:spcAft>
                <a:spcPts val="0"/>
              </a:spcAft>
              <a:buClrTx/>
              <a:buSzPct val="100000"/>
              <a:buFont typeface="+mj-lt"/>
              <a:buAutoNum type="alphaLcPeriod"/>
              <a:defRPr/>
            </a:pPr>
            <a:r>
              <a:rPr lang="es-ES" sz="2000" dirty="0" smtClean="0">
                <a:cs typeface="Arial" pitchFamily="34" charset="0"/>
              </a:rPr>
              <a:t>Considere </a:t>
            </a:r>
            <a:r>
              <a:rPr lang="es-ES" sz="2000" dirty="0">
                <a:cs typeface="Arial" pitchFamily="34" charset="0"/>
              </a:rPr>
              <a:t>luego los condicionantes de la demanda futura, estos pueden ser</a:t>
            </a:r>
            <a:r>
              <a:rPr lang="es-ES" sz="2000" dirty="0" smtClean="0">
                <a:cs typeface="Arial" pitchFamily="34" charset="0"/>
              </a:rPr>
              <a:t>.</a:t>
            </a:r>
          </a:p>
          <a:p>
            <a:pPr marL="640080" lvl="1" indent="-246888" fontAlgn="auto">
              <a:lnSpc>
                <a:spcPct val="80000"/>
              </a:lnSpc>
              <a:spcBef>
                <a:spcPts val="580"/>
              </a:spcBef>
              <a:spcAft>
                <a:spcPts val="0"/>
              </a:spcAft>
              <a:buClrTx/>
              <a:buFont typeface="Wingdings 2"/>
              <a:buChar char=""/>
              <a:defRPr/>
            </a:pPr>
            <a:r>
              <a:rPr lang="es-ES" sz="1800" dirty="0">
                <a:cs typeface="Arial" pitchFamily="34" charset="0"/>
              </a:rPr>
              <a:t>El aumento de la población, del ingreso, cambios en su distribución. </a:t>
            </a:r>
          </a:p>
          <a:p>
            <a:pPr marL="640080" lvl="1" indent="-246888" fontAlgn="auto">
              <a:lnSpc>
                <a:spcPct val="80000"/>
              </a:lnSpc>
              <a:spcBef>
                <a:spcPts val="580"/>
              </a:spcBef>
              <a:spcAft>
                <a:spcPts val="0"/>
              </a:spcAft>
              <a:buClrTx/>
              <a:buFont typeface="Wingdings 2"/>
              <a:buChar char=""/>
              <a:defRPr/>
            </a:pPr>
            <a:r>
              <a:rPr lang="es-ES" sz="1800" dirty="0">
                <a:cs typeface="Arial" pitchFamily="34" charset="0"/>
              </a:rPr>
              <a:t>Cambios en el nivel general de precios </a:t>
            </a:r>
          </a:p>
          <a:p>
            <a:pPr marL="640080" lvl="1" indent="-246888" fontAlgn="auto">
              <a:lnSpc>
                <a:spcPct val="80000"/>
              </a:lnSpc>
              <a:spcBef>
                <a:spcPts val="580"/>
              </a:spcBef>
              <a:spcAft>
                <a:spcPts val="0"/>
              </a:spcAft>
              <a:buClrTx/>
              <a:buFont typeface="Wingdings 2"/>
              <a:buChar char=""/>
              <a:defRPr/>
            </a:pPr>
            <a:r>
              <a:rPr lang="es-ES" sz="1800" dirty="0" smtClean="0">
                <a:cs typeface="Arial" pitchFamily="34" charset="0"/>
              </a:rPr>
              <a:t>Cambios </a:t>
            </a:r>
            <a:r>
              <a:rPr lang="es-ES" sz="1800" dirty="0">
                <a:cs typeface="Arial" pitchFamily="34" charset="0"/>
              </a:rPr>
              <a:t>en la preferencia de los consumidores </a:t>
            </a:r>
          </a:p>
          <a:p>
            <a:pPr marL="640080" lvl="1" indent="-246888" fontAlgn="auto">
              <a:lnSpc>
                <a:spcPct val="80000"/>
              </a:lnSpc>
              <a:spcBef>
                <a:spcPts val="580"/>
              </a:spcBef>
              <a:spcAft>
                <a:spcPts val="0"/>
              </a:spcAft>
              <a:buClrTx/>
              <a:buFont typeface="Wingdings 2"/>
              <a:buChar char=""/>
              <a:defRPr/>
            </a:pPr>
            <a:r>
              <a:rPr lang="es-ES" sz="1800" dirty="0" smtClean="0">
                <a:cs typeface="Arial" pitchFamily="34" charset="0"/>
              </a:rPr>
              <a:t>Aparición </a:t>
            </a:r>
            <a:r>
              <a:rPr lang="es-ES" sz="1800" dirty="0">
                <a:cs typeface="Arial" pitchFamily="34" charset="0"/>
              </a:rPr>
              <a:t>de productos sustitutivos </a:t>
            </a:r>
          </a:p>
          <a:p>
            <a:pPr marL="640080" lvl="1" indent="-246888" fontAlgn="auto">
              <a:lnSpc>
                <a:spcPct val="80000"/>
              </a:lnSpc>
              <a:spcBef>
                <a:spcPts val="580"/>
              </a:spcBef>
              <a:spcAft>
                <a:spcPts val="0"/>
              </a:spcAft>
              <a:buClrTx/>
              <a:buFont typeface="Wingdings 2"/>
              <a:buChar char=""/>
              <a:defRPr/>
            </a:pPr>
            <a:r>
              <a:rPr lang="es-ES" sz="1800" dirty="0" smtClean="0">
                <a:cs typeface="Arial" pitchFamily="34" charset="0"/>
              </a:rPr>
              <a:t>Cambios </a:t>
            </a:r>
            <a:r>
              <a:rPr lang="es-ES" sz="1800" dirty="0">
                <a:cs typeface="Arial" pitchFamily="34" charset="0"/>
              </a:rPr>
              <a:t>en la política económica </a:t>
            </a:r>
          </a:p>
          <a:p>
            <a:pPr marL="640080" lvl="1" indent="-246888" fontAlgn="auto">
              <a:lnSpc>
                <a:spcPct val="80000"/>
              </a:lnSpc>
              <a:spcBef>
                <a:spcPts val="580"/>
              </a:spcBef>
              <a:spcAft>
                <a:spcPts val="0"/>
              </a:spcAft>
              <a:buClrTx/>
              <a:buFont typeface="Wingdings 2"/>
              <a:buChar char=""/>
              <a:defRPr/>
            </a:pPr>
            <a:r>
              <a:rPr lang="es-ES" sz="1800" dirty="0" smtClean="0">
                <a:cs typeface="Arial" pitchFamily="34" charset="0"/>
              </a:rPr>
              <a:t>Cambios </a:t>
            </a:r>
            <a:r>
              <a:rPr lang="es-ES" sz="1800" dirty="0">
                <a:cs typeface="Arial" pitchFamily="34" charset="0"/>
              </a:rPr>
              <a:t>en  la evolución y crecimiento del sistema económico </a:t>
            </a:r>
            <a:endParaRPr lang="es-ES" sz="1800" dirty="0" smtClean="0">
              <a:cs typeface="Arial" pitchFamily="34" charset="0"/>
            </a:endParaRPr>
          </a:p>
          <a:p>
            <a:pPr marL="274320" indent="-274320" fontAlgn="auto">
              <a:lnSpc>
                <a:spcPct val="80000"/>
              </a:lnSpc>
              <a:spcBef>
                <a:spcPts val="580"/>
              </a:spcBef>
              <a:spcAft>
                <a:spcPts val="0"/>
              </a:spcAft>
              <a:buClr>
                <a:schemeClr val="accent3"/>
              </a:buClr>
              <a:buFont typeface="Wingdings" pitchFamily="2" charset="2"/>
              <a:buNone/>
              <a:defRPr/>
            </a:pPr>
            <a:endParaRPr lang="es-ES" sz="2000" dirty="0" smtClean="0">
              <a:cs typeface="Arial" pitchFamily="34" charset="0"/>
            </a:endParaRPr>
          </a:p>
          <a:p>
            <a:pPr marL="274320" indent="-274320" fontAlgn="auto">
              <a:lnSpc>
                <a:spcPct val="80000"/>
              </a:lnSpc>
              <a:spcBef>
                <a:spcPts val="580"/>
              </a:spcBef>
              <a:spcAft>
                <a:spcPts val="0"/>
              </a:spcAft>
              <a:buClr>
                <a:schemeClr val="accent3"/>
              </a:buClr>
              <a:buFont typeface="Wingdings 2"/>
              <a:buNone/>
              <a:defRPr/>
            </a:pPr>
            <a:r>
              <a:rPr lang="es-ES" sz="2000" dirty="0" smtClean="0">
                <a:cs typeface="Arial" pitchFamily="34" charset="0"/>
              </a:rPr>
              <a:t>3.  Proyecte la ajustada con los factores anteriores, y obtendrá la demanda futura del bien</a:t>
            </a:r>
          </a:p>
          <a:p>
            <a:pPr marL="274320" indent="-274320" fontAlgn="auto">
              <a:lnSpc>
                <a:spcPct val="80000"/>
              </a:lnSpc>
              <a:spcBef>
                <a:spcPts val="580"/>
              </a:spcBef>
              <a:spcAft>
                <a:spcPts val="0"/>
              </a:spcAft>
              <a:buClr>
                <a:schemeClr val="accent3"/>
              </a:buClr>
              <a:buFont typeface="Wingdings" pitchFamily="2" charset="2"/>
              <a:buNone/>
              <a:defRPr/>
            </a:pPr>
            <a:endParaRPr lang="es-ES" sz="2000" dirty="0">
              <a:cs typeface="Arial" pitchFamily="34" charset="0"/>
            </a:endParaRPr>
          </a:p>
          <a:p>
            <a:pPr marL="274320" indent="-274320" fontAlgn="auto">
              <a:lnSpc>
                <a:spcPct val="80000"/>
              </a:lnSpc>
              <a:spcBef>
                <a:spcPts val="580"/>
              </a:spcBef>
              <a:spcAft>
                <a:spcPts val="0"/>
              </a:spcAft>
              <a:buClr>
                <a:schemeClr val="accent3"/>
              </a:buClr>
              <a:buFont typeface="Wingdings" pitchFamily="2" charset="2"/>
              <a:buNone/>
              <a:defRPr/>
            </a:pPr>
            <a:r>
              <a:rPr lang="es-ES" sz="2000" dirty="0">
                <a:cs typeface="Arial"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s-ES" sz="3400" b="1" smtClean="0"/>
              <a:t>EL CONSUMIDOR</a:t>
            </a:r>
            <a:r>
              <a:rPr lang="es-ES" sz="3400" smtClean="0"/>
              <a:t/>
            </a:r>
            <a:br>
              <a:rPr lang="es-ES" sz="3400" smtClean="0"/>
            </a:br>
            <a:endParaRPr lang="es-ES" sz="3400" smtClean="0"/>
          </a:p>
        </p:txBody>
      </p:sp>
      <p:sp>
        <p:nvSpPr>
          <p:cNvPr id="20483" name="Rectangle 3"/>
          <p:cNvSpPr>
            <a:spLocks noGrp="1" noChangeArrowheads="1"/>
          </p:cNvSpPr>
          <p:nvPr>
            <p:ph idx="1"/>
          </p:nvPr>
        </p:nvSpPr>
        <p:spPr>
          <a:xfrm>
            <a:off x="838200" y="1412875"/>
            <a:ext cx="7693025" cy="5445125"/>
          </a:xfrm>
        </p:spPr>
        <p:txBody>
          <a:bodyPr/>
          <a:lstStyle/>
          <a:p>
            <a:pPr>
              <a:lnSpc>
                <a:spcPct val="80000"/>
              </a:lnSpc>
              <a:buFont typeface="Wingdings" pitchFamily="2" charset="2"/>
              <a:buNone/>
            </a:pPr>
            <a:r>
              <a:rPr lang="es-ES" sz="800" smtClean="0"/>
              <a:t> </a:t>
            </a:r>
            <a:endParaRPr lang="es-ES" sz="800" b="1" smtClean="0"/>
          </a:p>
          <a:p>
            <a:pPr>
              <a:lnSpc>
                <a:spcPct val="80000"/>
              </a:lnSpc>
              <a:buFont typeface="Wingdings" pitchFamily="2" charset="2"/>
              <a:buNone/>
            </a:pPr>
            <a:r>
              <a:rPr lang="es-ES" sz="1400" b="1" smtClean="0"/>
              <a:t>1</a:t>
            </a:r>
            <a:r>
              <a:rPr lang="es-ES" sz="1600" b="1" smtClean="0"/>
              <a:t>.</a:t>
            </a:r>
            <a:r>
              <a:rPr lang="es-ES" sz="1600" smtClean="0"/>
              <a:t>  </a:t>
            </a:r>
            <a:r>
              <a:rPr lang="es-ES" sz="1800" b="1" smtClean="0"/>
              <a:t>Población. </a:t>
            </a:r>
            <a:r>
              <a:rPr lang="es-ES" sz="1800" smtClean="0"/>
              <a:t>Estime la extensión de los probables consumidores o usuarios, y determine cual segmento de la población será la que adquiera el producto en el mercado. </a:t>
            </a:r>
          </a:p>
          <a:p>
            <a:pPr>
              <a:lnSpc>
                <a:spcPct val="80000"/>
              </a:lnSpc>
              <a:buFont typeface="Wingdings" pitchFamily="2" charset="2"/>
              <a:buNone/>
            </a:pPr>
            <a:r>
              <a:rPr lang="es-ES" sz="1800" smtClean="0"/>
              <a:t> </a:t>
            </a:r>
          </a:p>
          <a:p>
            <a:pPr>
              <a:lnSpc>
                <a:spcPct val="80000"/>
              </a:lnSpc>
              <a:buFont typeface="Wingdings" pitchFamily="2" charset="2"/>
              <a:buNone/>
            </a:pPr>
            <a:r>
              <a:rPr lang="es-ES" sz="1800" smtClean="0"/>
              <a:t>  	Consumidores actuales y tasa de crecimiento </a:t>
            </a:r>
          </a:p>
          <a:p>
            <a:pPr>
              <a:lnSpc>
                <a:spcPct val="80000"/>
              </a:lnSpc>
              <a:buFont typeface="Wingdings" pitchFamily="2" charset="2"/>
              <a:buNone/>
            </a:pPr>
            <a:r>
              <a:rPr lang="es-ES" sz="1800" smtClean="0"/>
              <a:t>  	Distribución espacial de la misma, por grupos de edad, sexo y otros cuyas especificaciones afecten al producto. </a:t>
            </a:r>
          </a:p>
          <a:p>
            <a:pPr>
              <a:lnSpc>
                <a:spcPct val="80000"/>
              </a:lnSpc>
              <a:buFont typeface="Wingdings" pitchFamily="2" charset="2"/>
              <a:buNone/>
            </a:pPr>
            <a:r>
              <a:rPr lang="es-ES" sz="1800" smtClean="0"/>
              <a:t> </a:t>
            </a:r>
            <a:endParaRPr lang="es-ES" sz="1800" b="1" smtClean="0"/>
          </a:p>
          <a:p>
            <a:pPr>
              <a:lnSpc>
                <a:spcPct val="80000"/>
              </a:lnSpc>
              <a:buFont typeface="Wingdings" pitchFamily="2" charset="2"/>
              <a:buNone/>
            </a:pPr>
            <a:r>
              <a:rPr lang="es-ES" sz="1800" b="1" smtClean="0"/>
              <a:t>2.</a:t>
            </a:r>
            <a:r>
              <a:rPr lang="es-ES" sz="1800" smtClean="0"/>
              <a:t>  </a:t>
            </a:r>
            <a:r>
              <a:rPr lang="es-ES" sz="1800" b="1" smtClean="0"/>
              <a:t>Ingreso. </a:t>
            </a:r>
            <a:r>
              <a:rPr lang="es-ES" sz="1800" smtClean="0"/>
              <a:t>Se debe caracterizar la capacidad potencial de compra de los        consumidores, con los siguientes datos. </a:t>
            </a:r>
          </a:p>
          <a:p>
            <a:pPr>
              <a:lnSpc>
                <a:spcPct val="80000"/>
              </a:lnSpc>
              <a:buFont typeface="Wingdings" pitchFamily="2" charset="2"/>
              <a:buNone/>
            </a:pPr>
            <a:r>
              <a:rPr lang="es-ES" sz="1800" smtClean="0"/>
              <a:t>   	Nivel de ingreso y tasa de crecimiento. </a:t>
            </a:r>
          </a:p>
          <a:p>
            <a:pPr>
              <a:lnSpc>
                <a:spcPct val="80000"/>
              </a:lnSpc>
              <a:buFont typeface="Wingdings" pitchFamily="2" charset="2"/>
              <a:buNone/>
            </a:pPr>
            <a:r>
              <a:rPr lang="es-ES" sz="1800" smtClean="0"/>
              <a:t> 	Estratos actuales de ingresos y cambios en su distribución </a:t>
            </a:r>
          </a:p>
          <a:p>
            <a:pPr>
              <a:lnSpc>
                <a:spcPct val="80000"/>
              </a:lnSpc>
              <a:buFont typeface="Wingdings" pitchFamily="2" charset="2"/>
              <a:buNone/>
            </a:pPr>
            <a:r>
              <a:rPr lang="es-ES" sz="1800" smtClean="0"/>
              <a:t> </a:t>
            </a:r>
            <a:endParaRPr lang="es-ES" sz="1800" b="1" smtClean="0"/>
          </a:p>
          <a:p>
            <a:pPr>
              <a:lnSpc>
                <a:spcPct val="80000"/>
              </a:lnSpc>
              <a:buFont typeface="Wingdings" pitchFamily="2" charset="2"/>
              <a:buNone/>
            </a:pPr>
            <a:r>
              <a:rPr lang="es-ES" sz="1800" b="1" smtClean="0"/>
              <a:t>3.  Factores limitativos de la comercialización </a:t>
            </a:r>
            <a:endParaRPr lang="es-ES" sz="1800" smtClean="0"/>
          </a:p>
          <a:p>
            <a:pPr>
              <a:lnSpc>
                <a:spcPct val="80000"/>
              </a:lnSpc>
              <a:buFont typeface="Wingdings" pitchFamily="2" charset="2"/>
              <a:buNone/>
            </a:pPr>
            <a:r>
              <a:rPr lang="es-ES" sz="1800" smtClean="0"/>
              <a:t>	Hay que identificarlos y pueden ser:  Alterables, No alterables </a:t>
            </a:r>
          </a:p>
          <a:p>
            <a:pPr>
              <a:lnSpc>
                <a:spcPct val="80000"/>
              </a:lnSpc>
              <a:buFont typeface="Wingdings" pitchFamily="2" charset="2"/>
              <a:buNone/>
            </a:pPr>
            <a:r>
              <a:rPr lang="es-ES" sz="1800" smtClean="0"/>
              <a:t>      Puede ser deficiencia en la infraestructura, régimen de mercado,  idiosincrasia de los usuarios, restricciones legales, distancias excesivas. etc. </a:t>
            </a:r>
          </a:p>
          <a:p>
            <a:pPr>
              <a:lnSpc>
                <a:spcPct val="80000"/>
              </a:lnSpc>
              <a:buFont typeface="Wingdings" pitchFamily="2" charset="2"/>
              <a:buNone/>
            </a:pPr>
            <a:r>
              <a:rPr lang="es-ES" sz="1600" b="1" smtClean="0"/>
              <a:t> </a:t>
            </a:r>
            <a:r>
              <a:rPr lang="es-ES" sz="16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750" y="404813"/>
            <a:ext cx="8229600" cy="571500"/>
          </a:xfrm>
        </p:spPr>
        <p:txBody>
          <a:bodyPr/>
          <a:lstStyle/>
          <a:p>
            <a:r>
              <a:rPr lang="es-CO" sz="2400" b="1" smtClean="0"/>
              <a:t/>
            </a:r>
            <a:br>
              <a:rPr lang="es-CO" sz="2400" b="1" smtClean="0"/>
            </a:br>
            <a:r>
              <a:rPr lang="es-CO" sz="2400" b="1" smtClean="0"/>
              <a:t>  </a:t>
            </a:r>
            <a:r>
              <a:rPr lang="es-CO" sz="2400" smtClean="0"/>
              <a:t/>
            </a:r>
            <a:br>
              <a:rPr lang="es-CO" sz="2400" smtClean="0"/>
            </a:br>
            <a:r>
              <a:rPr lang="es-CO" sz="2400" b="1" smtClean="0"/>
              <a:t>OFERTA DEL PRODUCTO </a:t>
            </a:r>
            <a:br>
              <a:rPr lang="es-CO" sz="2400" b="1" smtClean="0"/>
            </a:br>
            <a:endParaRPr lang="es-ES" sz="2400" smtClean="0"/>
          </a:p>
        </p:txBody>
      </p:sp>
      <p:sp>
        <p:nvSpPr>
          <p:cNvPr id="16387" name="Rectangle 3"/>
          <p:cNvSpPr>
            <a:spLocks noGrp="1" noChangeArrowheads="1"/>
          </p:cNvSpPr>
          <p:nvPr>
            <p:ph idx="1"/>
          </p:nvPr>
        </p:nvSpPr>
        <p:spPr>
          <a:xfrm>
            <a:off x="457200" y="908050"/>
            <a:ext cx="8229600" cy="5616575"/>
          </a:xfrm>
        </p:spPr>
        <p:txBody>
          <a:bodyPr>
            <a:normAutofit/>
          </a:bodyPr>
          <a:lstStyle/>
          <a:p>
            <a:pPr marL="0" indent="0" fontAlgn="auto">
              <a:lnSpc>
                <a:spcPct val="80000"/>
              </a:lnSpc>
              <a:spcAft>
                <a:spcPts val="0"/>
              </a:spcAft>
              <a:buClr>
                <a:schemeClr val="accent3"/>
              </a:buClr>
              <a:buFont typeface="Wingdings 2"/>
              <a:buNone/>
              <a:defRPr/>
            </a:pPr>
            <a:r>
              <a:rPr lang="es-CO" sz="2000" dirty="0" smtClean="0"/>
              <a:t>Estudia las cantidades que suministran los productores del bien que se va a ofrecer en el mercado.</a:t>
            </a:r>
          </a:p>
          <a:p>
            <a:pPr marL="0" indent="0" fontAlgn="auto">
              <a:lnSpc>
                <a:spcPct val="80000"/>
              </a:lnSpc>
              <a:spcAft>
                <a:spcPts val="0"/>
              </a:spcAft>
              <a:buClr>
                <a:schemeClr val="accent3"/>
              </a:buClr>
              <a:buFont typeface="Wingdings 2"/>
              <a:buNone/>
              <a:defRPr/>
            </a:pPr>
            <a:endParaRPr lang="es-CO" sz="2000" dirty="0" smtClean="0"/>
          </a:p>
          <a:p>
            <a:pPr marL="0" indent="0" fontAlgn="auto">
              <a:lnSpc>
                <a:spcPct val="80000"/>
              </a:lnSpc>
              <a:spcAft>
                <a:spcPts val="0"/>
              </a:spcAft>
              <a:buClr>
                <a:schemeClr val="accent3"/>
              </a:buClr>
              <a:buFont typeface="Wingdings 2"/>
              <a:buNone/>
              <a:defRPr/>
            </a:pPr>
            <a:r>
              <a:rPr lang="es-CO" sz="2000" dirty="0" smtClean="0"/>
              <a:t> Analiza  las condiciones de producción de las empresas productoras más importantes. Se referirá a la situación actual y futura, y deberá proporcionar las bases para prever las posibilidades del proyecto en las condiciones de competencia existentes. </a:t>
            </a:r>
            <a:endParaRPr lang="es-ES" sz="2000" dirty="0" smtClean="0"/>
          </a:p>
          <a:p>
            <a:pPr marL="0" indent="0" fontAlgn="auto">
              <a:lnSpc>
                <a:spcPct val="80000"/>
              </a:lnSpc>
              <a:spcAft>
                <a:spcPts val="0"/>
              </a:spcAft>
              <a:buClr>
                <a:schemeClr val="accent3"/>
              </a:buClr>
              <a:buFont typeface="Wingdings 2"/>
              <a:buNone/>
              <a:defRPr/>
            </a:pPr>
            <a:endParaRPr lang="es-ES" sz="2000" dirty="0" smtClean="0"/>
          </a:p>
          <a:p>
            <a:pPr marL="457200" indent="-457200" fontAlgn="auto">
              <a:lnSpc>
                <a:spcPct val="80000"/>
              </a:lnSpc>
              <a:spcAft>
                <a:spcPts val="0"/>
              </a:spcAft>
              <a:buClrTx/>
              <a:buSzPct val="100000"/>
              <a:buFont typeface="+mj-lt"/>
              <a:buAutoNum type="arabicPeriod"/>
              <a:defRPr/>
            </a:pPr>
            <a:r>
              <a:rPr lang="es-ES" sz="2400" dirty="0" smtClean="0"/>
              <a:t>Situación actual. Presente y analice datos estadísticos suficientes para caracterizar la evolución de la oferta. Para ello siga el siguiente esquema: </a:t>
            </a:r>
          </a:p>
          <a:p>
            <a:pPr marL="0" indent="0" fontAlgn="auto">
              <a:lnSpc>
                <a:spcPct val="80000"/>
              </a:lnSpc>
              <a:spcAft>
                <a:spcPts val="0"/>
              </a:spcAft>
              <a:buClr>
                <a:schemeClr val="accent3"/>
              </a:buClr>
              <a:buFont typeface="Wingdings 2"/>
              <a:buNone/>
              <a:defRPr/>
            </a:pPr>
            <a:r>
              <a:rPr lang="es-ES" sz="2000" dirty="0" smtClean="0"/>
              <a:t> </a:t>
            </a:r>
          </a:p>
          <a:p>
            <a:pPr marL="457200" indent="-457200" fontAlgn="auto">
              <a:lnSpc>
                <a:spcPct val="80000"/>
              </a:lnSpc>
              <a:spcAft>
                <a:spcPts val="0"/>
              </a:spcAft>
              <a:buClrTx/>
              <a:buSzPct val="100000"/>
              <a:buFont typeface="+mj-lt"/>
              <a:buAutoNum type="alphaLcPeriod"/>
              <a:defRPr/>
            </a:pPr>
            <a:r>
              <a:rPr lang="es-ES" sz="2000" dirty="0" smtClean="0"/>
              <a:t>Series estadísticas de producción e importación </a:t>
            </a:r>
          </a:p>
          <a:p>
            <a:pPr marL="457200" indent="-457200" fontAlgn="auto">
              <a:lnSpc>
                <a:spcPct val="80000"/>
              </a:lnSpc>
              <a:spcAft>
                <a:spcPts val="0"/>
              </a:spcAft>
              <a:buClrTx/>
              <a:buSzPct val="100000"/>
              <a:buFont typeface="+mj-lt"/>
              <a:buAutoNum type="alphaLcPeriod"/>
              <a:defRPr/>
            </a:pPr>
            <a:r>
              <a:rPr lang="es-ES" sz="2000" dirty="0" smtClean="0"/>
              <a:t>Cuantifique el volumen del  producto ofrecido actualmente en el mercado.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8313" y="981075"/>
            <a:ext cx="8496300" cy="5184775"/>
          </a:xfrm>
        </p:spPr>
        <p:txBody>
          <a:bodyPr>
            <a:noAutofit/>
          </a:bodyPr>
          <a:lstStyle/>
          <a:p>
            <a:pPr marL="457200" indent="-457200" algn="just" fontAlgn="auto">
              <a:lnSpc>
                <a:spcPct val="120000"/>
              </a:lnSpc>
              <a:spcAft>
                <a:spcPts val="0"/>
              </a:spcAft>
              <a:buClrTx/>
              <a:buSzPct val="100000"/>
              <a:buFont typeface="+mj-lt"/>
              <a:buAutoNum type="alphaLcPeriod" startAt="3"/>
              <a:defRPr/>
            </a:pPr>
            <a:r>
              <a:rPr lang="es-ES" sz="2000" dirty="0" smtClean="0"/>
              <a:t>Haga </a:t>
            </a:r>
            <a:r>
              <a:rPr lang="es-ES" sz="2000" dirty="0"/>
              <a:t>un inventario crítico de los principales oferentes, señalando las condiciones en que realizan la producción las principales empresas del ramo. Debe señalar los siguientes aspectos.</a:t>
            </a:r>
          </a:p>
          <a:p>
            <a:pPr marL="640080" lvl="1" indent="-246888" algn="just" fontAlgn="auto">
              <a:spcBef>
                <a:spcPts val="580"/>
              </a:spcBef>
              <a:spcAft>
                <a:spcPts val="0"/>
              </a:spcAft>
              <a:buClrTx/>
              <a:buSzPct val="107000"/>
              <a:buFont typeface="Constantia" pitchFamily="18" charset="0"/>
              <a:buChar char="•"/>
              <a:defRPr/>
            </a:pPr>
            <a:r>
              <a:rPr lang="es-ES" sz="1800" dirty="0" smtClean="0"/>
              <a:t>Volumen producido </a:t>
            </a:r>
          </a:p>
          <a:p>
            <a:pPr marL="640080" lvl="1" indent="-246888" algn="just" fontAlgn="auto">
              <a:spcBef>
                <a:spcPts val="580"/>
              </a:spcBef>
              <a:spcAft>
                <a:spcPts val="0"/>
              </a:spcAft>
              <a:buClrTx/>
              <a:buSzPct val="107000"/>
              <a:buFont typeface="Constantia" pitchFamily="18" charset="0"/>
              <a:buChar char="•"/>
              <a:defRPr/>
            </a:pPr>
            <a:r>
              <a:rPr lang="es-ES" sz="1800" dirty="0" smtClean="0"/>
              <a:t>Participación en el mercado </a:t>
            </a:r>
          </a:p>
          <a:p>
            <a:pPr marL="640080" lvl="1" indent="-246888" algn="just" fontAlgn="auto">
              <a:spcBef>
                <a:spcPts val="580"/>
              </a:spcBef>
              <a:spcAft>
                <a:spcPts val="0"/>
              </a:spcAft>
              <a:buClrTx/>
              <a:buSzPct val="107000"/>
              <a:buFont typeface="Constantia" pitchFamily="18" charset="0"/>
              <a:buChar char="•"/>
              <a:defRPr/>
            </a:pPr>
            <a:r>
              <a:rPr lang="es-ES" sz="1800" dirty="0" smtClean="0"/>
              <a:t>Capacidad instalada y utilizada </a:t>
            </a:r>
          </a:p>
          <a:p>
            <a:pPr marL="640080" lvl="1" indent="-246888" algn="just" fontAlgn="auto">
              <a:spcBef>
                <a:spcPts val="580"/>
              </a:spcBef>
              <a:spcAft>
                <a:spcPts val="0"/>
              </a:spcAft>
              <a:buClrTx/>
              <a:buSzPct val="107000"/>
              <a:buFont typeface="Constantia" pitchFamily="18" charset="0"/>
              <a:buChar char="•"/>
              <a:defRPr/>
            </a:pPr>
            <a:r>
              <a:rPr lang="es-ES" sz="1800" dirty="0" smtClean="0"/>
              <a:t>Capacidad técnica y administrativa </a:t>
            </a:r>
          </a:p>
          <a:p>
            <a:pPr marL="640080" lvl="1" indent="-246888" algn="just" fontAlgn="auto">
              <a:spcBef>
                <a:spcPts val="580"/>
              </a:spcBef>
              <a:spcAft>
                <a:spcPts val="0"/>
              </a:spcAft>
              <a:buClrTx/>
              <a:buSzPct val="107000"/>
              <a:buFont typeface="Constantia" pitchFamily="18" charset="0"/>
              <a:buChar char="•"/>
              <a:defRPr/>
            </a:pPr>
            <a:r>
              <a:rPr lang="es-ES" sz="1800" dirty="0" smtClean="0"/>
              <a:t>Localización con respecto al área de consumo </a:t>
            </a:r>
          </a:p>
          <a:p>
            <a:pPr marL="640080" lvl="1" indent="-246888" algn="just" fontAlgn="auto">
              <a:spcBef>
                <a:spcPts val="580"/>
              </a:spcBef>
              <a:spcAft>
                <a:spcPts val="0"/>
              </a:spcAft>
              <a:buClrTx/>
              <a:buSzPct val="107000"/>
              <a:buFont typeface="Constantia" pitchFamily="18" charset="0"/>
              <a:buChar char="•"/>
              <a:defRPr/>
            </a:pPr>
            <a:r>
              <a:rPr lang="es-ES" sz="1800" dirty="0" smtClean="0"/>
              <a:t>Precios, estructura de costos </a:t>
            </a:r>
          </a:p>
          <a:p>
            <a:pPr marL="640080" lvl="1" indent="-246888" algn="just" fontAlgn="auto">
              <a:spcBef>
                <a:spcPts val="580"/>
              </a:spcBef>
              <a:spcAft>
                <a:spcPts val="0"/>
              </a:spcAft>
              <a:buClrTx/>
              <a:buSzPct val="107000"/>
              <a:buFont typeface="Constantia" pitchFamily="18" charset="0"/>
              <a:buChar char="•"/>
              <a:defRPr/>
            </a:pPr>
            <a:r>
              <a:rPr lang="es-ES" sz="1800" dirty="0" smtClean="0"/>
              <a:t>Calidad y presentación del producto </a:t>
            </a:r>
          </a:p>
          <a:p>
            <a:pPr marL="640080" lvl="1" indent="-246888" algn="just" fontAlgn="auto">
              <a:spcBef>
                <a:spcPts val="580"/>
              </a:spcBef>
              <a:spcAft>
                <a:spcPts val="0"/>
              </a:spcAft>
              <a:buClrTx/>
              <a:buSzPct val="107000"/>
              <a:buFont typeface="Constantia" pitchFamily="18" charset="0"/>
              <a:buChar char="•"/>
              <a:defRPr/>
            </a:pPr>
            <a:r>
              <a:rPr lang="es-ES" sz="1800" dirty="0" smtClean="0"/>
              <a:t>Sistemas de Comercialización, crédito, red de distribución. </a:t>
            </a:r>
          </a:p>
          <a:p>
            <a:pPr marL="640080" lvl="1" indent="-246888" algn="just" fontAlgn="auto">
              <a:spcBef>
                <a:spcPts val="580"/>
              </a:spcBef>
              <a:spcAft>
                <a:spcPts val="0"/>
              </a:spcAft>
              <a:buClrTx/>
              <a:buSzPct val="107000"/>
              <a:buFont typeface="Constantia" pitchFamily="18" charset="0"/>
              <a:buChar char="•"/>
              <a:defRPr/>
            </a:pPr>
            <a:r>
              <a:rPr lang="es-ES" sz="1800" dirty="0" smtClean="0"/>
              <a:t>Publicidad, asistencia al cliente </a:t>
            </a:r>
          </a:p>
          <a:p>
            <a:pPr marL="640080" lvl="1" indent="-246888" algn="just" fontAlgn="auto">
              <a:spcBef>
                <a:spcPts val="580"/>
              </a:spcBef>
              <a:spcAft>
                <a:spcPts val="0"/>
              </a:spcAft>
              <a:buClrTx/>
              <a:buSzPct val="107000"/>
              <a:buFont typeface="Constantia" pitchFamily="18" charset="0"/>
              <a:buChar char="•"/>
              <a:defRPr/>
            </a:pPr>
            <a:r>
              <a:rPr lang="es-ES" sz="1800" dirty="0" smtClean="0"/>
              <a:t>Regímenes especiales de protección </a:t>
            </a:r>
          </a:p>
          <a:p>
            <a:pPr marL="274320" indent="-274320" algn="just" fontAlgn="auto">
              <a:lnSpc>
                <a:spcPct val="120000"/>
              </a:lnSpc>
              <a:spcBef>
                <a:spcPts val="580"/>
              </a:spcBef>
              <a:spcAft>
                <a:spcPts val="0"/>
              </a:spcAft>
              <a:buClr>
                <a:schemeClr val="accent3"/>
              </a:buClr>
              <a:buFont typeface="Wingdings 2"/>
              <a:buNone/>
              <a:defRPr/>
            </a:pPr>
            <a:r>
              <a:rPr lang="es-ES" sz="2000" dirty="0" smtClean="0"/>
              <a:t>            </a:t>
            </a:r>
          </a:p>
          <a:p>
            <a:pPr marL="274320" indent="-274320" algn="just" fontAlgn="auto">
              <a:lnSpc>
                <a:spcPct val="120000"/>
              </a:lnSpc>
              <a:spcBef>
                <a:spcPts val="580"/>
              </a:spcBef>
              <a:spcAft>
                <a:spcPts val="0"/>
              </a:spcAft>
              <a:buClr>
                <a:schemeClr val="accent3"/>
              </a:buClr>
              <a:buFont typeface="Wingdings 2"/>
              <a:buNone/>
              <a:defRPr/>
            </a:pPr>
            <a:endParaRPr lang="es-ES" sz="2400" dirty="0"/>
          </a:p>
        </p:txBody>
      </p:sp>
      <p:sp>
        <p:nvSpPr>
          <p:cNvPr id="4" name="Rectangle 2"/>
          <p:cNvSpPr txBox="1">
            <a:spLocks noChangeArrowheads="1"/>
          </p:cNvSpPr>
          <p:nvPr/>
        </p:nvSpPr>
        <p:spPr>
          <a:xfrm>
            <a:off x="7164388" y="6165850"/>
            <a:ext cx="1223962" cy="433388"/>
          </a:xfrm>
          <a:prstGeom prst="rect">
            <a:avLst/>
          </a:prstGeom>
        </p:spPr>
        <p:txBody>
          <a:bodyPr lIns="0" rIns="0" bIns="0" anchor="b">
            <a:normAutofit fontScale="97500"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defRPr/>
            </a:pPr>
            <a:r>
              <a:rPr lang="es-ES" sz="2800" smtClean="0"/>
              <a:t>OFERTA</a:t>
            </a:r>
            <a:endParaRPr lang="es-E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164388" y="6165850"/>
            <a:ext cx="1223962" cy="433388"/>
          </a:xfrm>
        </p:spPr>
        <p:txBody>
          <a:bodyPr>
            <a:normAutofit fontScale="90000"/>
          </a:bodyPr>
          <a:lstStyle/>
          <a:p>
            <a:pPr fontAlgn="auto">
              <a:spcAft>
                <a:spcPts val="0"/>
              </a:spcAft>
              <a:defRPr/>
            </a:pPr>
            <a:r>
              <a:rPr lang="es-ES" sz="2800" dirty="0" smtClean="0"/>
              <a:t>OFERTA</a:t>
            </a:r>
          </a:p>
        </p:txBody>
      </p:sp>
      <p:sp>
        <p:nvSpPr>
          <p:cNvPr id="24579" name="Rectangle 3"/>
          <p:cNvSpPr>
            <a:spLocks noGrp="1" noChangeArrowheads="1"/>
          </p:cNvSpPr>
          <p:nvPr>
            <p:ph idx="1"/>
          </p:nvPr>
        </p:nvSpPr>
        <p:spPr>
          <a:xfrm>
            <a:off x="539750" y="836613"/>
            <a:ext cx="8135938" cy="5414962"/>
          </a:xfrm>
        </p:spPr>
        <p:txBody>
          <a:bodyPr>
            <a:noAutofit/>
          </a:bodyPr>
          <a:lstStyle/>
          <a:p>
            <a:pPr marL="457200" indent="-457200" algn="just" fontAlgn="auto">
              <a:lnSpc>
                <a:spcPct val="120000"/>
              </a:lnSpc>
              <a:spcBef>
                <a:spcPts val="0"/>
              </a:spcBef>
              <a:spcAft>
                <a:spcPts val="0"/>
              </a:spcAft>
              <a:buClrTx/>
              <a:buFont typeface="+mj-lt"/>
              <a:buAutoNum type="arabicPeriod" startAt="2"/>
              <a:defRPr/>
            </a:pPr>
            <a:r>
              <a:rPr lang="es-ES" sz="2200" dirty="0" smtClean="0"/>
              <a:t>Análisis </a:t>
            </a:r>
            <a:r>
              <a:rPr lang="es-ES" sz="2200" dirty="0"/>
              <a:t>del régimen de mercado. Presente información suficiente que permita conocer, si la estructura del mercado del producto, es de competencia perfecta, imperfecta y sus diversos matices. </a:t>
            </a:r>
          </a:p>
          <a:p>
            <a:pPr marL="457200" indent="-457200" algn="just" fontAlgn="auto">
              <a:lnSpc>
                <a:spcPct val="120000"/>
              </a:lnSpc>
              <a:spcBef>
                <a:spcPts val="0"/>
              </a:spcBef>
              <a:spcAft>
                <a:spcPts val="0"/>
              </a:spcAft>
              <a:buClrTx/>
              <a:buFont typeface="+mj-lt"/>
              <a:buAutoNum type="arabicPeriod" startAt="2"/>
              <a:defRPr/>
            </a:pPr>
            <a:r>
              <a:rPr lang="es-ES" sz="2200" dirty="0" smtClean="0"/>
              <a:t>Situación </a:t>
            </a:r>
            <a:r>
              <a:rPr lang="es-ES" sz="2200" dirty="0"/>
              <a:t>futura, la evolución previsible de la oferta, formulando hipótesis sobre los factores que influirán sobre la participación del producto en la oferta futura. Se deben destacar:  </a:t>
            </a:r>
          </a:p>
          <a:p>
            <a:pPr marL="822960" lvl="1" indent="-457200" fontAlgn="auto">
              <a:lnSpc>
                <a:spcPct val="120000"/>
              </a:lnSpc>
              <a:spcBef>
                <a:spcPts val="580"/>
              </a:spcBef>
              <a:spcAft>
                <a:spcPts val="0"/>
              </a:spcAft>
              <a:buClrTx/>
              <a:buFont typeface="+mj-lt"/>
              <a:buAutoNum type="alphaLcPeriod"/>
              <a:defRPr/>
            </a:pPr>
            <a:r>
              <a:rPr lang="es-ES" sz="2200" dirty="0" smtClean="0"/>
              <a:t>Las </a:t>
            </a:r>
            <a:r>
              <a:rPr lang="es-ES" sz="2200" dirty="0"/>
              <a:t>posibilidades de incremento en el grado de utilización de la capacidad ociosa de los productores actuales. </a:t>
            </a:r>
          </a:p>
          <a:p>
            <a:pPr marL="822960" lvl="1" indent="-457200" fontAlgn="auto">
              <a:lnSpc>
                <a:spcPct val="120000"/>
              </a:lnSpc>
              <a:spcBef>
                <a:spcPts val="580"/>
              </a:spcBef>
              <a:spcAft>
                <a:spcPts val="0"/>
              </a:spcAft>
              <a:buClrTx/>
              <a:buFont typeface="+mj-lt"/>
              <a:buAutoNum type="alphaLcPeriod"/>
              <a:defRPr/>
            </a:pPr>
            <a:r>
              <a:rPr lang="es-ES" sz="2200" dirty="0" smtClean="0"/>
              <a:t>Existencia </a:t>
            </a:r>
            <a:r>
              <a:rPr lang="es-ES" sz="2200" dirty="0"/>
              <a:t>de planes y proyectos de ampliación de la capacidad instalada por parte de los productores actuales. </a:t>
            </a:r>
          </a:p>
          <a:p>
            <a:pPr marL="274320" indent="-274320" fontAlgn="auto">
              <a:lnSpc>
                <a:spcPct val="120000"/>
              </a:lnSpc>
              <a:spcBef>
                <a:spcPts val="580"/>
              </a:spcBef>
              <a:spcAft>
                <a:spcPts val="0"/>
              </a:spcAft>
              <a:buClr>
                <a:schemeClr val="accent3"/>
              </a:buClr>
              <a:buFont typeface="Wingdings" pitchFamily="2" charset="2"/>
              <a:buNone/>
              <a:defRPr/>
            </a:pPr>
            <a:r>
              <a:rPr lang="es-ES" sz="2200" dirty="0"/>
              <a:t>  </a:t>
            </a:r>
          </a:p>
          <a:p>
            <a:pPr marL="274320" indent="-274320" fontAlgn="auto">
              <a:lnSpc>
                <a:spcPct val="120000"/>
              </a:lnSpc>
              <a:spcBef>
                <a:spcPts val="580"/>
              </a:spcBef>
              <a:spcAft>
                <a:spcPts val="0"/>
              </a:spcAft>
              <a:buClr>
                <a:schemeClr val="accent3"/>
              </a:buClr>
              <a:buFont typeface="Wingdings 2"/>
              <a:buChar char=""/>
              <a:defRPr/>
            </a:pPr>
            <a:endParaRPr lang="es-ES"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164388" y="6165850"/>
            <a:ext cx="1223962" cy="433388"/>
          </a:xfrm>
        </p:spPr>
        <p:txBody>
          <a:bodyPr>
            <a:normAutofit fontScale="90000"/>
          </a:bodyPr>
          <a:lstStyle/>
          <a:p>
            <a:pPr fontAlgn="auto">
              <a:spcAft>
                <a:spcPts val="0"/>
              </a:spcAft>
              <a:defRPr/>
            </a:pPr>
            <a:r>
              <a:rPr lang="es-ES" sz="2800" dirty="0" smtClean="0"/>
              <a:t>OFERTA</a:t>
            </a:r>
          </a:p>
        </p:txBody>
      </p:sp>
      <p:sp>
        <p:nvSpPr>
          <p:cNvPr id="24579" name="Rectangle 3"/>
          <p:cNvSpPr>
            <a:spLocks noGrp="1" noChangeArrowheads="1"/>
          </p:cNvSpPr>
          <p:nvPr>
            <p:ph idx="1"/>
          </p:nvPr>
        </p:nvSpPr>
        <p:spPr>
          <a:xfrm>
            <a:off x="539750" y="836613"/>
            <a:ext cx="8135938" cy="5414962"/>
          </a:xfrm>
        </p:spPr>
        <p:txBody>
          <a:bodyPr>
            <a:noAutofit/>
          </a:bodyPr>
          <a:lstStyle/>
          <a:p>
            <a:pPr marL="0" indent="0" algn="just" fontAlgn="auto">
              <a:lnSpc>
                <a:spcPct val="120000"/>
              </a:lnSpc>
              <a:spcBef>
                <a:spcPts val="0"/>
              </a:spcBef>
              <a:spcAft>
                <a:spcPts val="0"/>
              </a:spcAft>
              <a:buClrTx/>
              <a:buFont typeface="Wingdings 2"/>
              <a:buNone/>
              <a:defRPr/>
            </a:pPr>
            <a:r>
              <a:rPr lang="es-ES" sz="2200" dirty="0" smtClean="0"/>
              <a:t>Analice </a:t>
            </a:r>
            <a:r>
              <a:rPr lang="es-ES" sz="2200" dirty="0"/>
              <a:t>los factores influyentes en la evolución previsible de la oferta. Examine los datos sobre la evolución previsible de </a:t>
            </a:r>
          </a:p>
          <a:p>
            <a:pPr marL="274320" indent="-274320" fontAlgn="auto">
              <a:lnSpc>
                <a:spcPct val="120000"/>
              </a:lnSpc>
              <a:spcBef>
                <a:spcPts val="580"/>
              </a:spcBef>
              <a:spcAft>
                <a:spcPts val="0"/>
              </a:spcAft>
              <a:buClr>
                <a:schemeClr val="accent3"/>
              </a:buClr>
              <a:buFont typeface="Arial" pitchFamily="34" charset="0"/>
              <a:buChar char="•"/>
              <a:defRPr/>
            </a:pPr>
            <a:r>
              <a:rPr lang="es-ES" sz="2200" dirty="0"/>
              <a:t> </a:t>
            </a:r>
            <a:r>
              <a:rPr lang="es-ES" sz="2200" dirty="0" smtClean="0"/>
              <a:t>Evolución </a:t>
            </a:r>
            <a:r>
              <a:rPr lang="es-ES" sz="2200" dirty="0"/>
              <a:t>del sistema económico </a:t>
            </a:r>
          </a:p>
          <a:p>
            <a:pPr marL="274320" indent="-274320" fontAlgn="auto">
              <a:lnSpc>
                <a:spcPct val="120000"/>
              </a:lnSpc>
              <a:spcBef>
                <a:spcPts val="580"/>
              </a:spcBef>
              <a:spcAft>
                <a:spcPts val="0"/>
              </a:spcAft>
              <a:buClr>
                <a:schemeClr val="accent3"/>
              </a:buClr>
              <a:buFont typeface="Arial" pitchFamily="34" charset="0"/>
              <a:buChar char="•"/>
              <a:defRPr/>
            </a:pPr>
            <a:r>
              <a:rPr lang="es-ES" sz="2200" dirty="0"/>
              <a:t> </a:t>
            </a:r>
            <a:r>
              <a:rPr lang="es-ES" sz="2200" dirty="0" smtClean="0"/>
              <a:t>Cambios </a:t>
            </a:r>
            <a:r>
              <a:rPr lang="es-ES" sz="2200" dirty="0"/>
              <a:t>en el mercado proveedor </a:t>
            </a:r>
          </a:p>
          <a:p>
            <a:pPr marL="274320" indent="-274320" fontAlgn="auto">
              <a:lnSpc>
                <a:spcPct val="120000"/>
              </a:lnSpc>
              <a:spcBef>
                <a:spcPts val="580"/>
              </a:spcBef>
              <a:spcAft>
                <a:spcPts val="0"/>
              </a:spcAft>
              <a:buClr>
                <a:schemeClr val="accent3"/>
              </a:buClr>
              <a:buFont typeface="Arial" pitchFamily="34" charset="0"/>
              <a:buChar char="•"/>
              <a:defRPr/>
            </a:pPr>
            <a:r>
              <a:rPr lang="es-ES" sz="2200" dirty="0"/>
              <a:t>  </a:t>
            </a:r>
            <a:r>
              <a:rPr lang="es-ES" sz="2200" dirty="0" smtClean="0"/>
              <a:t>Medidas </a:t>
            </a:r>
            <a:r>
              <a:rPr lang="es-ES" sz="2200" dirty="0"/>
              <a:t>de política económica </a:t>
            </a:r>
          </a:p>
          <a:p>
            <a:pPr marL="274320" indent="-274320" fontAlgn="auto">
              <a:lnSpc>
                <a:spcPct val="120000"/>
              </a:lnSpc>
              <a:spcBef>
                <a:spcPts val="580"/>
              </a:spcBef>
              <a:spcAft>
                <a:spcPts val="0"/>
              </a:spcAft>
              <a:buClr>
                <a:schemeClr val="accent3"/>
              </a:buClr>
              <a:buFont typeface="Arial" pitchFamily="34" charset="0"/>
              <a:buChar char="•"/>
              <a:defRPr/>
            </a:pPr>
            <a:r>
              <a:rPr lang="es-ES" sz="2200" dirty="0"/>
              <a:t>  </a:t>
            </a:r>
            <a:r>
              <a:rPr lang="es-ES" sz="2200" dirty="0" smtClean="0"/>
              <a:t>Régimen </a:t>
            </a:r>
            <a:r>
              <a:rPr lang="es-ES" sz="2200" dirty="0"/>
              <a:t>de precios, mercado cambiario </a:t>
            </a:r>
          </a:p>
          <a:p>
            <a:pPr marL="274320" indent="-274320" fontAlgn="auto">
              <a:lnSpc>
                <a:spcPct val="120000"/>
              </a:lnSpc>
              <a:spcBef>
                <a:spcPts val="580"/>
              </a:spcBef>
              <a:spcAft>
                <a:spcPts val="0"/>
              </a:spcAft>
              <a:buClr>
                <a:schemeClr val="accent3"/>
              </a:buClr>
              <a:buFont typeface="Arial" pitchFamily="34" charset="0"/>
              <a:buChar char="•"/>
              <a:defRPr/>
            </a:pPr>
            <a:r>
              <a:rPr lang="es-ES" sz="2200" dirty="0"/>
              <a:t>  </a:t>
            </a:r>
            <a:r>
              <a:rPr lang="es-ES" sz="2200" dirty="0" smtClean="0"/>
              <a:t>Factores </a:t>
            </a:r>
            <a:r>
              <a:rPr lang="es-ES" sz="2200" dirty="0"/>
              <a:t>aleatorios y naturales </a:t>
            </a:r>
            <a:endParaRPr lang="es-ES" sz="2200" dirty="0" smtClean="0"/>
          </a:p>
          <a:p>
            <a:pPr marL="274320" indent="-274320" fontAlgn="auto">
              <a:lnSpc>
                <a:spcPct val="120000"/>
              </a:lnSpc>
              <a:spcBef>
                <a:spcPts val="580"/>
              </a:spcBef>
              <a:spcAft>
                <a:spcPts val="0"/>
              </a:spcAft>
              <a:buClr>
                <a:schemeClr val="accent3"/>
              </a:buClr>
              <a:buFont typeface="Arial" pitchFamily="34" charset="0"/>
              <a:buChar char="•"/>
              <a:defRPr/>
            </a:pPr>
            <a:endParaRPr lang="es-ES" sz="2200" dirty="0"/>
          </a:p>
          <a:p>
            <a:pPr marL="0" indent="0" fontAlgn="auto">
              <a:lnSpc>
                <a:spcPct val="120000"/>
              </a:lnSpc>
              <a:spcBef>
                <a:spcPts val="580"/>
              </a:spcBef>
              <a:spcAft>
                <a:spcPts val="0"/>
              </a:spcAft>
              <a:buClr>
                <a:schemeClr val="accent3"/>
              </a:buClr>
              <a:buFont typeface="Wingdings 2"/>
              <a:buNone/>
              <a:defRPr/>
            </a:pPr>
            <a:endParaRPr lang="es-ES" sz="2200" dirty="0"/>
          </a:p>
          <a:p>
            <a:pPr marL="457200" indent="-457200" algn="just" fontAlgn="auto">
              <a:lnSpc>
                <a:spcPct val="120000"/>
              </a:lnSpc>
              <a:spcBef>
                <a:spcPts val="580"/>
              </a:spcBef>
              <a:spcAft>
                <a:spcPts val="0"/>
              </a:spcAft>
              <a:buClrTx/>
              <a:buFont typeface="+mj-lt"/>
              <a:buAutoNum type="alphaLcPeriod" startAt="3"/>
              <a:defRPr/>
            </a:pPr>
            <a:r>
              <a:rPr lang="es-ES" sz="2200" dirty="0" smtClean="0"/>
              <a:t>Proyecte </a:t>
            </a:r>
            <a:r>
              <a:rPr lang="es-ES" sz="2200" dirty="0"/>
              <a:t>la oferta ajustada con los factores anteriores, y obtendrá la oferta futura del bien. </a:t>
            </a:r>
          </a:p>
          <a:p>
            <a:pPr marL="274320" indent="-274320" fontAlgn="auto">
              <a:lnSpc>
                <a:spcPct val="120000"/>
              </a:lnSpc>
              <a:spcBef>
                <a:spcPts val="580"/>
              </a:spcBef>
              <a:spcAft>
                <a:spcPts val="0"/>
              </a:spcAft>
              <a:buClr>
                <a:schemeClr val="accent3"/>
              </a:buClr>
              <a:buFont typeface="Wingdings" pitchFamily="2" charset="2"/>
              <a:buNone/>
              <a:defRPr/>
            </a:pPr>
            <a:r>
              <a:rPr lang="es-ES" sz="2200" dirty="0"/>
              <a:t>  </a:t>
            </a:r>
          </a:p>
          <a:p>
            <a:pPr marL="274320" indent="-274320" fontAlgn="auto">
              <a:lnSpc>
                <a:spcPct val="120000"/>
              </a:lnSpc>
              <a:spcBef>
                <a:spcPts val="580"/>
              </a:spcBef>
              <a:spcAft>
                <a:spcPts val="0"/>
              </a:spcAft>
              <a:buClr>
                <a:schemeClr val="accent3"/>
              </a:buClr>
              <a:buFont typeface="Wingdings 2"/>
              <a:buChar char=""/>
              <a:defRPr/>
            </a:pPr>
            <a:endParaRPr lang="es-E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8229600" cy="795337"/>
          </a:xfrm>
        </p:spPr>
        <p:txBody>
          <a:bodyPr/>
          <a:lstStyle/>
          <a:p>
            <a:r>
              <a:rPr lang="es-ES" sz="3200" b="1" smtClean="0"/>
              <a:t>LOS PRECIOS O TARIFAS DEL PRODUCTO</a:t>
            </a:r>
          </a:p>
        </p:txBody>
      </p:sp>
      <p:sp>
        <p:nvSpPr>
          <p:cNvPr id="25603" name="Rectangle 3"/>
          <p:cNvSpPr>
            <a:spLocks noGrp="1" noChangeArrowheads="1"/>
          </p:cNvSpPr>
          <p:nvPr>
            <p:ph idx="1"/>
          </p:nvPr>
        </p:nvSpPr>
        <p:spPr>
          <a:xfrm>
            <a:off x="323850" y="981075"/>
            <a:ext cx="8229600" cy="5616575"/>
          </a:xfrm>
        </p:spPr>
        <p:txBody>
          <a:bodyPr/>
          <a:lstStyle/>
          <a:p>
            <a:pPr algn="just">
              <a:lnSpc>
                <a:spcPct val="120000"/>
              </a:lnSpc>
              <a:spcBef>
                <a:spcPct val="0"/>
              </a:spcBef>
              <a:buFont typeface="Wingdings 2" pitchFamily="18" charset="2"/>
              <a:buNone/>
            </a:pPr>
            <a:r>
              <a:rPr lang="es-ES" sz="1900" smtClean="0"/>
              <a:t>Analiza los mecanismos de formación de precios en el mercado del producto.</a:t>
            </a:r>
          </a:p>
          <a:p>
            <a:pPr algn="just">
              <a:lnSpc>
                <a:spcPct val="120000"/>
              </a:lnSpc>
              <a:spcBef>
                <a:spcPct val="0"/>
              </a:spcBef>
              <a:buFont typeface="Wingdings 2" pitchFamily="18" charset="2"/>
              <a:buNone/>
            </a:pPr>
            <a:r>
              <a:rPr lang="es-ES" sz="1900" smtClean="0"/>
              <a:t>1.  Mecanismo de formación: existen diferentes posibilidades de fijación de precios  en un mercado,  se debe señalar la que corresponda con las características del producto y del tipo de mercado. </a:t>
            </a:r>
          </a:p>
          <a:p>
            <a:pPr lvl="1" algn="just">
              <a:lnSpc>
                <a:spcPct val="120000"/>
              </a:lnSpc>
              <a:spcBef>
                <a:spcPct val="0"/>
              </a:spcBef>
              <a:buFont typeface="Wingdings 2" pitchFamily="18" charset="2"/>
              <a:buNone/>
            </a:pPr>
            <a:r>
              <a:rPr lang="es-ES" sz="1900" smtClean="0"/>
              <a:t>Entre las modalidades están:</a:t>
            </a:r>
          </a:p>
          <a:p>
            <a:pPr lvl="1" algn="just">
              <a:lnSpc>
                <a:spcPct val="120000"/>
              </a:lnSpc>
              <a:spcBef>
                <a:spcPct val="0"/>
              </a:spcBef>
              <a:buFont typeface="Wingdings 2" pitchFamily="18" charset="2"/>
              <a:buNone/>
            </a:pPr>
            <a:r>
              <a:rPr lang="es-ES" sz="1900" smtClean="0"/>
              <a:t>·         Precio dado por el mercado interno. </a:t>
            </a:r>
          </a:p>
          <a:p>
            <a:pPr lvl="1" algn="just">
              <a:lnSpc>
                <a:spcPct val="120000"/>
              </a:lnSpc>
              <a:spcBef>
                <a:spcPct val="0"/>
              </a:spcBef>
              <a:buFont typeface="Wingdings 2" pitchFamily="18" charset="2"/>
              <a:buNone/>
            </a:pPr>
            <a:r>
              <a:rPr lang="es-ES" sz="1900" smtClean="0"/>
              <a:t>·         Precio dado por similares importados </a:t>
            </a:r>
          </a:p>
          <a:p>
            <a:pPr lvl="1" algn="just">
              <a:lnSpc>
                <a:spcPct val="120000"/>
              </a:lnSpc>
              <a:spcBef>
                <a:spcPct val="0"/>
              </a:spcBef>
              <a:buFont typeface="Wingdings 2" pitchFamily="18" charset="2"/>
              <a:buNone/>
            </a:pPr>
            <a:r>
              <a:rPr lang="es-ES" sz="1900" smtClean="0"/>
              <a:t>·         Precios fijados por el Gobierno </a:t>
            </a:r>
          </a:p>
          <a:p>
            <a:pPr lvl="1" algn="just">
              <a:lnSpc>
                <a:spcPct val="120000"/>
              </a:lnSpc>
              <a:spcBef>
                <a:spcPct val="0"/>
              </a:spcBef>
              <a:buFont typeface="Wingdings 2" pitchFamily="18" charset="2"/>
              <a:buNone/>
            </a:pPr>
            <a:r>
              <a:rPr lang="es-ES" sz="1900" smtClean="0"/>
              <a:t>·         Precio estimado en función del costo de producción </a:t>
            </a:r>
          </a:p>
          <a:p>
            <a:pPr lvl="1" algn="just">
              <a:lnSpc>
                <a:spcPct val="120000"/>
              </a:lnSpc>
              <a:spcBef>
                <a:spcPct val="0"/>
              </a:spcBef>
              <a:buFont typeface="Wingdings 2" pitchFamily="18" charset="2"/>
              <a:buNone/>
            </a:pPr>
            <a:r>
              <a:rPr lang="es-ES" sz="1900" smtClean="0"/>
              <a:t>·         Precio estimado en función de la demanda  </a:t>
            </a:r>
          </a:p>
          <a:p>
            <a:pPr lvl="1" algn="just">
              <a:lnSpc>
                <a:spcPct val="120000"/>
              </a:lnSpc>
              <a:spcBef>
                <a:spcPct val="0"/>
              </a:spcBef>
              <a:buFont typeface="Wingdings 2" pitchFamily="18" charset="2"/>
              <a:buNone/>
            </a:pPr>
            <a:r>
              <a:rPr lang="es-ES" sz="1900" smtClean="0"/>
              <a:t>·         Precios del mercado internacional para productos de exportación       </a:t>
            </a:r>
          </a:p>
          <a:p>
            <a:pPr algn="just">
              <a:lnSpc>
                <a:spcPct val="120000"/>
              </a:lnSpc>
              <a:spcBef>
                <a:spcPct val="0"/>
              </a:spcBef>
              <a:buFont typeface="Wingdings 2" pitchFamily="18" charset="2"/>
              <a:buNone/>
            </a:pPr>
            <a:r>
              <a:rPr lang="es-ES" sz="1900" smtClean="0"/>
              <a:t>2. Fijación del precio.  Se debe señalar valores máximos y mínimos   probables entre los que oscilará el  precio de venta unitario del producto, y sus repercusiones sobre la demanda del bien.      Una vez que se ha escogido un precio, es el que se debe utilizar para las estimaciones financieras del proyecto.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0825" y="404813"/>
            <a:ext cx="8229600" cy="576262"/>
          </a:xfrm>
        </p:spPr>
        <p:txBody>
          <a:bodyPr/>
          <a:lstStyle/>
          <a:p>
            <a:pPr algn="just"/>
            <a:r>
              <a:rPr lang="es-ES" sz="4000" b="1" smtClean="0"/>
              <a:t>MERCADO POTENCIAL</a:t>
            </a:r>
          </a:p>
        </p:txBody>
      </p:sp>
      <p:sp>
        <p:nvSpPr>
          <p:cNvPr id="10243" name="Rectangle 3"/>
          <p:cNvSpPr>
            <a:spLocks noGrp="1" noChangeArrowheads="1"/>
          </p:cNvSpPr>
          <p:nvPr>
            <p:ph idx="1"/>
          </p:nvPr>
        </p:nvSpPr>
        <p:spPr>
          <a:xfrm>
            <a:off x="179388" y="1125538"/>
            <a:ext cx="8229600" cy="5183187"/>
          </a:xfrm>
        </p:spPr>
        <p:txBody>
          <a:bodyPr>
            <a:noAutofit/>
          </a:bodyPr>
          <a:lstStyle/>
          <a:p>
            <a:pPr marL="0" indent="0" algn="just" fontAlgn="auto">
              <a:lnSpc>
                <a:spcPct val="110000"/>
              </a:lnSpc>
              <a:spcBef>
                <a:spcPts val="0"/>
              </a:spcBef>
              <a:spcAft>
                <a:spcPts val="0"/>
              </a:spcAft>
              <a:buClr>
                <a:schemeClr val="accent3"/>
              </a:buClr>
              <a:buFont typeface="Wingdings" pitchFamily="2" charset="2"/>
              <a:buNone/>
              <a:defRPr/>
            </a:pPr>
            <a:r>
              <a:rPr lang="es-ES" sz="2000" dirty="0" smtClean="0"/>
              <a:t>Su objetivo es </a:t>
            </a:r>
            <a:r>
              <a:rPr lang="es-ES" sz="2000" dirty="0"/>
              <a:t>proyectar las cantidades del producto que la población estará en capacidad de consumir a los diferentes niveles de precios previstos. </a:t>
            </a:r>
            <a:endParaRPr lang="es-ES" sz="2000" dirty="0" smtClean="0"/>
          </a:p>
          <a:p>
            <a:pPr marL="0" indent="0" algn="just" fontAlgn="auto">
              <a:lnSpc>
                <a:spcPct val="110000"/>
              </a:lnSpc>
              <a:spcBef>
                <a:spcPts val="0"/>
              </a:spcBef>
              <a:spcAft>
                <a:spcPts val="0"/>
              </a:spcAft>
              <a:buClr>
                <a:schemeClr val="accent3"/>
              </a:buClr>
              <a:buFont typeface="Wingdings" pitchFamily="2" charset="2"/>
              <a:buNone/>
              <a:defRPr/>
            </a:pPr>
            <a:endParaRPr lang="es-ES" sz="2000" dirty="0"/>
          </a:p>
          <a:p>
            <a:pPr marL="0" indent="0" algn="just" fontAlgn="auto">
              <a:lnSpc>
                <a:spcPct val="110000"/>
              </a:lnSpc>
              <a:spcBef>
                <a:spcPts val="0"/>
              </a:spcBef>
              <a:spcAft>
                <a:spcPts val="0"/>
              </a:spcAft>
              <a:buClr>
                <a:schemeClr val="accent3"/>
              </a:buClr>
              <a:buFont typeface="Wingdings" pitchFamily="2" charset="2"/>
              <a:buNone/>
              <a:defRPr/>
            </a:pPr>
            <a:r>
              <a:rPr lang="es-ES" sz="2000" dirty="0" smtClean="0"/>
              <a:t>En </a:t>
            </a:r>
            <a:r>
              <a:rPr lang="es-ES" sz="2000" dirty="0"/>
              <a:t>este sentido, es necesario calcular la demanda insatisfecha. Para determinarla proceda de esta manera. </a:t>
            </a:r>
            <a:endParaRPr lang="es-ES" sz="2000" b="1" dirty="0"/>
          </a:p>
          <a:p>
            <a:pPr marL="457200" indent="-457200" algn="just" fontAlgn="auto">
              <a:lnSpc>
                <a:spcPct val="110000"/>
              </a:lnSpc>
              <a:spcBef>
                <a:spcPts val="0"/>
              </a:spcBef>
              <a:spcAft>
                <a:spcPts val="0"/>
              </a:spcAft>
              <a:buClrTx/>
              <a:buFont typeface="+mj-lt"/>
              <a:buAutoNum type="arabicPeriod"/>
              <a:defRPr/>
            </a:pPr>
            <a:r>
              <a:rPr lang="es-ES" sz="2000" dirty="0" smtClean="0"/>
              <a:t>Cruce </a:t>
            </a:r>
            <a:r>
              <a:rPr lang="es-ES" sz="2000" dirty="0"/>
              <a:t>los datos proyectados de demanda con la oferta proyectada </a:t>
            </a:r>
          </a:p>
          <a:p>
            <a:pPr marL="457200" indent="-457200" algn="just" fontAlgn="auto">
              <a:lnSpc>
                <a:spcPct val="110000"/>
              </a:lnSpc>
              <a:spcBef>
                <a:spcPts val="0"/>
              </a:spcBef>
              <a:spcAft>
                <a:spcPts val="0"/>
              </a:spcAft>
              <a:buClrTx/>
              <a:buFont typeface="+mj-lt"/>
              <a:buAutoNum type="arabicPeriod"/>
              <a:defRPr/>
            </a:pPr>
            <a:r>
              <a:rPr lang="es-ES" sz="2000" dirty="0" smtClean="0"/>
              <a:t>Si </a:t>
            </a:r>
            <a:r>
              <a:rPr lang="es-ES" sz="2000" dirty="0"/>
              <a:t>la demanda es mayor que la oferta proyectada significa que existirá demanda   insatisfecha. </a:t>
            </a:r>
            <a:endParaRPr lang="es-ES" sz="2000" dirty="0" smtClean="0"/>
          </a:p>
          <a:p>
            <a:pPr marL="457200" indent="-457200" algn="just" fontAlgn="auto">
              <a:lnSpc>
                <a:spcPct val="110000"/>
              </a:lnSpc>
              <a:spcBef>
                <a:spcPts val="0"/>
              </a:spcBef>
              <a:spcAft>
                <a:spcPts val="0"/>
              </a:spcAft>
              <a:buClrTx/>
              <a:buFont typeface="+mj-lt"/>
              <a:buAutoNum type="arabicPeriod"/>
              <a:defRPr/>
            </a:pPr>
            <a:r>
              <a:rPr lang="es-ES" sz="2000" dirty="0" smtClean="0"/>
              <a:t>Compárela </a:t>
            </a:r>
            <a:r>
              <a:rPr lang="es-ES" sz="2000" dirty="0"/>
              <a:t>con la oferta del producto que cubrirá el proyecto, y  cuantifíquela. </a:t>
            </a:r>
          </a:p>
          <a:p>
            <a:pPr marL="457200" indent="-457200" algn="just" fontAlgn="auto">
              <a:lnSpc>
                <a:spcPct val="110000"/>
              </a:lnSpc>
              <a:spcBef>
                <a:spcPts val="0"/>
              </a:spcBef>
              <a:spcAft>
                <a:spcPts val="0"/>
              </a:spcAft>
              <a:buClrTx/>
              <a:buFont typeface="+mj-lt"/>
              <a:buAutoNum type="arabicPeriod"/>
              <a:defRPr/>
            </a:pPr>
            <a:r>
              <a:rPr lang="es-ES" sz="2000" dirty="0" smtClean="0"/>
              <a:t>En </a:t>
            </a:r>
            <a:r>
              <a:rPr lang="es-ES" sz="2000" dirty="0"/>
              <a:t>caso de no existir tales diferencias, se deberán mencionar los factores que pueden permitir captar un mercado ya cubierto, o la incorporación a posibles expansiones futuras. </a:t>
            </a:r>
            <a:endParaRPr lang="es-ES" sz="2000" dirty="0" smtClean="0"/>
          </a:p>
          <a:p>
            <a:pPr marL="457200" indent="-457200" algn="just" fontAlgn="auto">
              <a:lnSpc>
                <a:spcPct val="110000"/>
              </a:lnSpc>
              <a:spcBef>
                <a:spcPts val="0"/>
              </a:spcBef>
              <a:spcAft>
                <a:spcPts val="0"/>
              </a:spcAft>
              <a:buClrTx/>
              <a:buFont typeface="+mj-lt"/>
              <a:buAutoNum type="arabicPeriod"/>
              <a:defRPr/>
            </a:pPr>
            <a:r>
              <a:rPr lang="es-ES" sz="2000" dirty="0" smtClean="0"/>
              <a:t>Recuerde </a:t>
            </a:r>
            <a:r>
              <a:rPr lang="es-ES" sz="2000" dirty="0"/>
              <a:t>que de esta demanda potencial se usará para las estimaciones financieras. </a:t>
            </a:r>
          </a:p>
          <a:p>
            <a:pPr marL="274320" indent="-274320" fontAlgn="auto">
              <a:lnSpc>
                <a:spcPct val="110000"/>
              </a:lnSpc>
              <a:spcBef>
                <a:spcPts val="580"/>
              </a:spcBef>
              <a:spcAft>
                <a:spcPts val="0"/>
              </a:spcAft>
              <a:buClr>
                <a:schemeClr val="accent3"/>
              </a:buClr>
              <a:buFont typeface="Wingdings" pitchFamily="2" charset="2"/>
              <a:buNone/>
              <a:defRPr/>
            </a:pPr>
            <a:r>
              <a:rPr lang="es-E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476672"/>
            <a:ext cx="3164976" cy="761256"/>
          </a:xfrm>
        </p:spPr>
        <p:txBody>
          <a:bodyPr>
            <a:normAutofit fontScale="90000"/>
          </a:bodyPr>
          <a:lstStyle/>
          <a:p>
            <a:pPr fontAlgn="auto">
              <a:spcAft>
                <a:spcPts val="0"/>
              </a:spcAft>
              <a:defRPr/>
            </a:pPr>
            <a:r>
              <a:rPr lang="es-ES_tradnl" dirty="0" smtClean="0"/>
              <a:t>MERCADO</a:t>
            </a:r>
            <a:endParaRPr lang="es-ES_tradnl" dirty="0"/>
          </a:p>
        </p:txBody>
      </p:sp>
      <p:sp>
        <p:nvSpPr>
          <p:cNvPr id="9219" name="2 Subtítulo"/>
          <p:cNvSpPr>
            <a:spLocks noGrp="1"/>
          </p:cNvSpPr>
          <p:nvPr>
            <p:ph type="subTitle" idx="1"/>
          </p:nvPr>
        </p:nvSpPr>
        <p:spPr>
          <a:xfrm>
            <a:off x="107950" y="1484313"/>
            <a:ext cx="8856663" cy="4752975"/>
          </a:xfrm>
        </p:spPr>
        <p:txBody>
          <a:bodyPr/>
          <a:lstStyle/>
          <a:p>
            <a:pPr marL="342900" marR="0" indent="-342900" algn="just">
              <a:lnSpc>
                <a:spcPct val="120000"/>
              </a:lnSpc>
              <a:spcBef>
                <a:spcPct val="0"/>
              </a:spcBef>
              <a:spcAft>
                <a:spcPts val="1200"/>
              </a:spcAft>
              <a:buFont typeface="Arial" charset="0"/>
              <a:buChar char="•"/>
            </a:pPr>
            <a:r>
              <a:rPr lang="es-CR" sz="2000" smtClean="0">
                <a:latin typeface="Arial" charset="0"/>
                <a:cs typeface="Arial" charset="0"/>
              </a:rPr>
              <a:t>Cualquier conjunto de transacciones o acuerdos de negocios entre compradores y vendedores. </a:t>
            </a:r>
          </a:p>
          <a:p>
            <a:pPr lvl="1" algn="just">
              <a:lnSpc>
                <a:spcPct val="120000"/>
              </a:lnSpc>
              <a:spcBef>
                <a:spcPct val="0"/>
              </a:spcBef>
              <a:spcAft>
                <a:spcPts val="1200"/>
              </a:spcAft>
            </a:pPr>
            <a:r>
              <a:rPr lang="es-CR" sz="2000" smtClean="0">
                <a:latin typeface="Arial" charset="0"/>
                <a:cs typeface="Arial" charset="0"/>
              </a:rPr>
              <a:t>En contraposición con una simple venta, el mercado implica el comercio regular y regulado, donde existe cierta competencia entre los participantes.</a:t>
            </a:r>
          </a:p>
          <a:p>
            <a:pPr marL="342900" marR="0" indent="-342900" algn="just">
              <a:lnSpc>
                <a:spcPct val="120000"/>
              </a:lnSpc>
              <a:spcBef>
                <a:spcPct val="0"/>
              </a:spcBef>
              <a:spcAft>
                <a:spcPts val="1200"/>
              </a:spcAft>
              <a:buFont typeface="Arial" charset="0"/>
              <a:buChar char="•"/>
            </a:pPr>
            <a:r>
              <a:rPr lang="es-CR" sz="2000" smtClean="0">
                <a:latin typeface="Arial" charset="0"/>
                <a:cs typeface="Arial" charset="0"/>
              </a:rPr>
              <a:t>Ambiente social (o virtual) que propicia las condiciones para el intercambio. </a:t>
            </a:r>
          </a:p>
          <a:p>
            <a:pPr marL="342900" marR="0" indent="-342900" algn="just">
              <a:lnSpc>
                <a:spcPct val="120000"/>
              </a:lnSpc>
              <a:spcBef>
                <a:spcPct val="0"/>
              </a:spcBef>
              <a:spcAft>
                <a:spcPts val="1200"/>
              </a:spcAft>
              <a:buFont typeface="Arial" charset="0"/>
              <a:buChar char="•"/>
            </a:pPr>
            <a:r>
              <a:rPr lang="es-CR" sz="2000" smtClean="0">
                <a:latin typeface="Arial" charset="0"/>
                <a:cs typeface="Arial" charset="0"/>
              </a:rPr>
              <a:t>Institución u organización social a través de la cual los ofertantes (productores y vendedores) y demandantes (consumidores o compradores) de un determinado bien o servicio, entran en estrecha relación comercial a fin de realizar abundantes transacciones comerciales.</a:t>
            </a:r>
          </a:p>
          <a:p>
            <a:pPr marL="342900" marR="0" indent="-342900" algn="just">
              <a:lnSpc>
                <a:spcPct val="120000"/>
              </a:lnSpc>
              <a:spcBef>
                <a:spcPct val="0"/>
              </a:spcBef>
              <a:spcAft>
                <a:spcPts val="600"/>
              </a:spcAft>
              <a:buFont typeface="Arial" charset="0"/>
              <a:buChar char="•"/>
            </a:pPr>
            <a:endParaRPr lang="es-ES_tradnl" sz="2000" smtClean="0">
              <a:latin typeface="Arial" charset="0"/>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76250"/>
            <a:ext cx="8229600" cy="1143000"/>
          </a:xfrm>
        </p:spPr>
        <p:txBody>
          <a:bodyPr/>
          <a:lstStyle/>
          <a:p>
            <a:r>
              <a:rPr lang="es-ES_tradnl" sz="3400" b="1" smtClean="0"/>
              <a:t>COMERCIALIZACIÓN</a:t>
            </a:r>
            <a:r>
              <a:rPr lang="es-ES" sz="3400" smtClean="0"/>
              <a:t/>
            </a:r>
            <a:br>
              <a:rPr lang="es-ES" sz="3400" smtClean="0"/>
            </a:br>
            <a:endParaRPr lang="es-ES" sz="3400" smtClean="0"/>
          </a:p>
        </p:txBody>
      </p:sp>
      <p:sp>
        <p:nvSpPr>
          <p:cNvPr id="21507" name="Rectangle 3"/>
          <p:cNvSpPr>
            <a:spLocks noGrp="1" noChangeArrowheads="1"/>
          </p:cNvSpPr>
          <p:nvPr>
            <p:ph idx="1"/>
          </p:nvPr>
        </p:nvSpPr>
        <p:spPr>
          <a:xfrm>
            <a:off x="457200" y="1125538"/>
            <a:ext cx="8229600" cy="5005387"/>
          </a:xfrm>
        </p:spPr>
        <p:txBody>
          <a:bodyPr>
            <a:noAutofit/>
          </a:bodyPr>
          <a:lstStyle/>
          <a:p>
            <a:pPr marL="274320" indent="-274320" fontAlgn="auto">
              <a:lnSpc>
                <a:spcPct val="80000"/>
              </a:lnSpc>
              <a:spcAft>
                <a:spcPts val="0"/>
              </a:spcAft>
              <a:buClr>
                <a:schemeClr val="accent3"/>
              </a:buClr>
              <a:buFont typeface="Wingdings" pitchFamily="2" charset="2"/>
              <a:buNone/>
              <a:defRPr/>
            </a:pPr>
            <a:r>
              <a:rPr lang="es-ES" sz="2000" dirty="0" smtClean="0"/>
              <a:t> </a:t>
            </a:r>
          </a:p>
          <a:p>
            <a:pPr marL="0" indent="0" algn="just" fontAlgn="auto">
              <a:lnSpc>
                <a:spcPct val="120000"/>
              </a:lnSpc>
              <a:spcBef>
                <a:spcPts val="0"/>
              </a:spcBef>
              <a:spcAft>
                <a:spcPts val="0"/>
              </a:spcAft>
              <a:buClr>
                <a:schemeClr val="accent3"/>
              </a:buClr>
              <a:buFont typeface="Wingdings" pitchFamily="2" charset="2"/>
              <a:buNone/>
              <a:defRPr/>
            </a:pPr>
            <a:r>
              <a:rPr lang="es-ES" sz="2000" dirty="0" smtClean="0"/>
              <a:t>Son las actividades relacionadas con la transferencia del producto de la empresa productora al consumidor final y que pueden generar costos para el proyecto. </a:t>
            </a:r>
          </a:p>
          <a:p>
            <a:pPr marL="0" indent="0" algn="just" fontAlgn="auto">
              <a:lnSpc>
                <a:spcPct val="120000"/>
              </a:lnSpc>
              <a:spcBef>
                <a:spcPts val="0"/>
              </a:spcBef>
              <a:spcAft>
                <a:spcPts val="0"/>
              </a:spcAft>
              <a:buClr>
                <a:schemeClr val="accent3"/>
              </a:buClr>
              <a:buFont typeface="Wingdings" pitchFamily="2" charset="2"/>
              <a:buNone/>
              <a:defRPr/>
            </a:pPr>
            <a:r>
              <a:rPr lang="es-ES" sz="2000" dirty="0" smtClean="0"/>
              <a:t> </a:t>
            </a:r>
          </a:p>
          <a:p>
            <a:pPr marL="342900" indent="-342900" algn="just" fontAlgn="auto">
              <a:lnSpc>
                <a:spcPct val="80000"/>
              </a:lnSpc>
              <a:spcAft>
                <a:spcPts val="0"/>
              </a:spcAft>
              <a:buClrTx/>
              <a:buFont typeface="+mj-lt"/>
              <a:buAutoNum type="arabicPeriod"/>
              <a:defRPr/>
            </a:pPr>
            <a:r>
              <a:rPr lang="es-ES" sz="2000" dirty="0" smtClean="0"/>
              <a:t>Es necesario detallar la cadena de comercialización desde que el producto sale de la finca hasta que llega al usuario. Hay muchas modalidades, debe señalar si los productos fabricados por la empresa se van a vender </a:t>
            </a:r>
          </a:p>
          <a:p>
            <a:pPr marL="640080" lvl="1" indent="-246888" algn="just" fontAlgn="auto">
              <a:lnSpc>
                <a:spcPct val="80000"/>
              </a:lnSpc>
              <a:spcAft>
                <a:spcPts val="0"/>
              </a:spcAft>
              <a:buClrTx/>
              <a:buFont typeface="Wingdings 2"/>
              <a:buChar char=""/>
              <a:defRPr/>
            </a:pPr>
            <a:r>
              <a:rPr lang="es-ES" sz="2000" dirty="0"/>
              <a:t> A puerta de finca </a:t>
            </a:r>
          </a:p>
          <a:p>
            <a:pPr marL="640080" lvl="1" indent="-246888" algn="just" fontAlgn="auto">
              <a:lnSpc>
                <a:spcPct val="80000"/>
              </a:lnSpc>
              <a:spcAft>
                <a:spcPts val="0"/>
              </a:spcAft>
              <a:buClrTx/>
              <a:buFont typeface="Wingdings 2"/>
              <a:buChar char=""/>
              <a:defRPr/>
            </a:pPr>
            <a:r>
              <a:rPr lang="es-ES" sz="2000" dirty="0"/>
              <a:t>a nivel de mayorista </a:t>
            </a:r>
          </a:p>
          <a:p>
            <a:pPr marL="640080" lvl="1" indent="-246888" algn="just" fontAlgn="auto">
              <a:lnSpc>
                <a:spcPct val="80000"/>
              </a:lnSpc>
              <a:spcAft>
                <a:spcPts val="0"/>
              </a:spcAft>
              <a:buClrTx/>
              <a:buFont typeface="Wingdings 2"/>
              <a:buChar char=""/>
              <a:defRPr/>
            </a:pPr>
            <a:r>
              <a:rPr lang="es-ES" sz="2000" dirty="0"/>
              <a:t>a nivel de minorista </a:t>
            </a:r>
          </a:p>
          <a:p>
            <a:pPr marL="640080" lvl="1" indent="-246888" algn="just" fontAlgn="auto">
              <a:lnSpc>
                <a:spcPct val="80000"/>
              </a:lnSpc>
              <a:spcAft>
                <a:spcPts val="0"/>
              </a:spcAft>
              <a:buClrTx/>
              <a:buFont typeface="Wingdings 2"/>
              <a:buChar char=""/>
              <a:defRPr/>
            </a:pPr>
            <a:r>
              <a:rPr lang="es-ES" sz="2000" dirty="0"/>
              <a:t>a nivel de consumidores </a:t>
            </a:r>
          </a:p>
          <a:p>
            <a:pPr marL="274320" indent="-274320" algn="just" fontAlgn="auto">
              <a:lnSpc>
                <a:spcPct val="80000"/>
              </a:lnSpc>
              <a:spcAft>
                <a:spcPts val="0"/>
              </a:spcAft>
              <a:buClr>
                <a:schemeClr val="accent3"/>
              </a:buClr>
              <a:buFont typeface="Wingdings" pitchFamily="2" charset="2"/>
              <a:buNone/>
              <a:defRPr/>
            </a:pPr>
            <a:r>
              <a:rPr lang="es-ES" sz="2000" dirty="0" smtClean="0"/>
              <a:t>  </a:t>
            </a:r>
          </a:p>
          <a:p>
            <a:pPr marL="342900" indent="-342900" algn="just" fontAlgn="auto">
              <a:lnSpc>
                <a:spcPct val="80000"/>
              </a:lnSpc>
              <a:spcAft>
                <a:spcPts val="0"/>
              </a:spcAft>
              <a:buClrTx/>
              <a:buSzPct val="100000"/>
              <a:buFont typeface="+mj-lt"/>
              <a:buAutoNum type="arabicPeriod" startAt="2"/>
              <a:defRPr/>
            </a:pPr>
            <a:r>
              <a:rPr lang="es-ES" sz="2000" dirty="0" smtClean="0"/>
              <a:t>Determine </a:t>
            </a:r>
            <a:r>
              <a:rPr lang="es-ES" sz="2000" dirty="0"/>
              <a:t>si  se va a utilizar publicidad, para la promoción del producto, empaques, servicio al cliente, transporte y otros y los costos que ocasionan al producto </a:t>
            </a:r>
          </a:p>
          <a:p>
            <a:pPr marL="0" indent="0" fontAlgn="auto">
              <a:lnSpc>
                <a:spcPct val="80000"/>
              </a:lnSpc>
              <a:spcAft>
                <a:spcPts val="0"/>
              </a:spcAft>
              <a:buClrTx/>
              <a:buFont typeface="Wingdings 2"/>
              <a:buNone/>
              <a:defRPr/>
            </a:pPr>
            <a:endParaRPr lang="es-E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Título"/>
          <p:cNvSpPr>
            <a:spLocks noGrp="1"/>
          </p:cNvSpPr>
          <p:nvPr>
            <p:ph type="title"/>
          </p:nvPr>
        </p:nvSpPr>
        <p:spPr>
          <a:xfrm>
            <a:off x="395288" y="549275"/>
            <a:ext cx="8229600" cy="577850"/>
          </a:xfrm>
        </p:spPr>
        <p:txBody>
          <a:bodyPr>
            <a:normAutofit fontScale="90000"/>
          </a:bodyPr>
          <a:lstStyle/>
          <a:p>
            <a:pPr marL="742950" indent="-742950" fontAlgn="auto">
              <a:spcAft>
                <a:spcPts val="0"/>
              </a:spcAft>
              <a:buFont typeface="+mj-lt"/>
              <a:buAutoNum type="arabicPeriod"/>
              <a:defRPr/>
            </a:pPr>
            <a:r>
              <a:rPr lang="es-ES" sz="3600" dirty="0" smtClean="0"/>
              <a:t>Competencia</a:t>
            </a:r>
          </a:p>
        </p:txBody>
      </p:sp>
      <p:sp>
        <p:nvSpPr>
          <p:cNvPr id="22531" name="1 Marcador de contenido"/>
          <p:cNvSpPr>
            <a:spLocks noGrp="1"/>
          </p:cNvSpPr>
          <p:nvPr>
            <p:ph idx="1"/>
          </p:nvPr>
        </p:nvSpPr>
        <p:spPr>
          <a:xfrm>
            <a:off x="192088" y="1931988"/>
            <a:ext cx="8399462" cy="4389437"/>
          </a:xfrm>
        </p:spPr>
        <p:txBody>
          <a:bodyPr>
            <a:normAutofit fontScale="92500" lnSpcReduction="20000"/>
          </a:bodyPr>
          <a:lstStyle/>
          <a:p>
            <a:pPr marL="274320" indent="-274320" algn="just" fontAlgn="auto">
              <a:spcAft>
                <a:spcPts val="0"/>
              </a:spcAft>
              <a:buClrTx/>
              <a:buFont typeface="Wingdings 2"/>
              <a:buChar char=""/>
              <a:defRPr/>
            </a:pPr>
            <a:r>
              <a:rPr lang="es-ES" sz="2400" dirty="0"/>
              <a:t>¿Qué tantos competidores existen y quiénes son? </a:t>
            </a:r>
          </a:p>
          <a:p>
            <a:pPr marL="274320" indent="-274320" algn="just" fontAlgn="auto">
              <a:spcAft>
                <a:spcPts val="0"/>
              </a:spcAft>
              <a:buClrTx/>
              <a:buFont typeface="Wingdings 2"/>
              <a:buChar char=""/>
              <a:defRPr/>
            </a:pPr>
            <a:r>
              <a:rPr lang="es-ES" sz="2400" dirty="0" smtClean="0"/>
              <a:t>¿Cuál es el tamaño de la empresa competidora y su fortaleza financiera? </a:t>
            </a:r>
          </a:p>
          <a:p>
            <a:pPr marL="274320" indent="-274320" fontAlgn="auto">
              <a:spcAft>
                <a:spcPts val="0"/>
              </a:spcAft>
              <a:buClrTx/>
              <a:buFont typeface="Wingdings 2"/>
              <a:buChar char=""/>
              <a:defRPr/>
            </a:pPr>
            <a:r>
              <a:rPr lang="es-ES" sz="2400" dirty="0" smtClean="0"/>
              <a:t> ¿Cuál es el importe de las ventas de los competidores? </a:t>
            </a:r>
          </a:p>
          <a:p>
            <a:pPr marL="274320" indent="-274320" fontAlgn="auto">
              <a:spcAft>
                <a:spcPts val="0"/>
              </a:spcAft>
              <a:buClrTx/>
              <a:buFont typeface="Wingdings 2"/>
              <a:buChar char=""/>
              <a:defRPr/>
            </a:pPr>
            <a:r>
              <a:rPr lang="es-ES" sz="2400" dirty="0" smtClean="0"/>
              <a:t> ¿Cuál es la calidad del producto, mercancía o servicios ofrecidos por sus competidores actuales y potenciales?</a:t>
            </a:r>
            <a:r>
              <a:rPr lang="es-ES" sz="2400" dirty="0"/>
              <a:t> </a:t>
            </a:r>
            <a:endParaRPr lang="es-ES" sz="2400" dirty="0" smtClean="0"/>
          </a:p>
          <a:p>
            <a:pPr marL="274320" indent="-274320" fontAlgn="auto">
              <a:spcAft>
                <a:spcPts val="0"/>
              </a:spcAft>
              <a:buClrTx/>
              <a:buFont typeface="Wingdings 2"/>
              <a:buChar char=""/>
              <a:defRPr/>
            </a:pPr>
            <a:r>
              <a:rPr lang="es-ES" sz="2400" dirty="0" smtClean="0"/>
              <a:t>¿</a:t>
            </a:r>
            <a:r>
              <a:rPr lang="es-ES" sz="2400" dirty="0"/>
              <a:t>Contra quiénes va a competir?</a:t>
            </a:r>
          </a:p>
          <a:p>
            <a:pPr marL="274320" indent="-274320" fontAlgn="auto">
              <a:spcAft>
                <a:spcPts val="0"/>
              </a:spcAft>
              <a:buClrTx/>
              <a:buFont typeface="Wingdings 2"/>
              <a:buChar char=""/>
              <a:defRPr/>
            </a:pPr>
            <a:r>
              <a:rPr lang="es-ES" sz="2400" dirty="0"/>
              <a:t>¿Cómo compiten sus competidores?</a:t>
            </a:r>
          </a:p>
          <a:p>
            <a:pPr marL="274320" indent="-274320" fontAlgn="auto">
              <a:spcAft>
                <a:spcPts val="0"/>
              </a:spcAft>
              <a:buClrTx/>
              <a:buFont typeface="Wingdings 2"/>
              <a:buChar char=""/>
              <a:defRPr/>
            </a:pPr>
            <a:r>
              <a:rPr lang="es-ES" sz="2400" dirty="0"/>
              <a:t>¿Quiénes son sus competidores?</a:t>
            </a:r>
          </a:p>
          <a:p>
            <a:pPr marL="274320" indent="-274320" fontAlgn="auto">
              <a:spcAft>
                <a:spcPts val="0"/>
              </a:spcAft>
              <a:buClrTx/>
              <a:buFont typeface="Wingdings 2"/>
              <a:buChar char=""/>
              <a:defRPr/>
            </a:pPr>
            <a:r>
              <a:rPr lang="es-ES" sz="2400" dirty="0"/>
              <a:t>¿Cómo compiten sus  competidores?</a:t>
            </a:r>
          </a:p>
          <a:p>
            <a:pPr marL="274320" indent="-274320" fontAlgn="auto">
              <a:spcAft>
                <a:spcPts val="0"/>
              </a:spcAft>
              <a:buClrTx/>
              <a:buFont typeface="Wingdings 2"/>
              <a:buChar char=""/>
              <a:defRPr/>
            </a:pPr>
            <a:r>
              <a:rPr lang="es-ES" sz="2400" dirty="0"/>
              <a:t>Servicios que ofrece la competencia</a:t>
            </a:r>
          </a:p>
          <a:p>
            <a:pPr marL="274320" indent="-274320" fontAlgn="auto">
              <a:spcAft>
                <a:spcPts val="0"/>
              </a:spcAft>
              <a:buClrTx/>
              <a:buFont typeface="Wingdings 2"/>
              <a:buChar char=""/>
              <a:defRPr/>
            </a:pPr>
            <a:r>
              <a:rPr lang="es-ES" sz="2400" dirty="0"/>
              <a:t> Distribución que ofrece la competencia </a:t>
            </a:r>
          </a:p>
          <a:p>
            <a:pPr marL="274320" indent="-274320" fontAlgn="auto">
              <a:spcAft>
                <a:spcPts val="0"/>
              </a:spcAft>
              <a:buClrTx/>
              <a:buFont typeface="Wingdings 2"/>
              <a:buChar char=""/>
              <a:defRPr/>
            </a:pPr>
            <a:r>
              <a:rPr lang="es-ES" sz="2400" dirty="0"/>
              <a:t>Análisis de la Competencia Directa </a:t>
            </a:r>
          </a:p>
          <a:p>
            <a:pPr marL="274320" indent="-274320" fontAlgn="auto">
              <a:spcAft>
                <a:spcPts val="0"/>
              </a:spcAft>
              <a:buClrTx/>
              <a:buFont typeface="Wingdings 2"/>
              <a:buChar char=""/>
              <a:defRPr/>
            </a:pPr>
            <a:endParaRPr lang="es-ES" sz="2400" dirty="0"/>
          </a:p>
          <a:p>
            <a:pPr marL="274320" indent="-274320" fontAlgn="auto">
              <a:spcAft>
                <a:spcPts val="0"/>
              </a:spcAft>
              <a:buClrTx/>
              <a:buFont typeface="Wingdings 2"/>
              <a:buChar char=""/>
              <a:defRPr/>
            </a:pPr>
            <a:endParaRPr lang="es-ES" sz="2400" dirty="0" smtClean="0"/>
          </a:p>
          <a:p>
            <a:pPr marL="274320" indent="-274320" fontAlgn="auto">
              <a:spcAft>
                <a:spcPts val="0"/>
              </a:spcAft>
              <a:buClrTx/>
              <a:buFont typeface="Wingdings 2"/>
              <a:buChar char=""/>
              <a:defRPr/>
            </a:pPr>
            <a:endParaRPr lang="es-ES" sz="2400" dirty="0" smtClean="0"/>
          </a:p>
        </p:txBody>
      </p:sp>
      <p:sp>
        <p:nvSpPr>
          <p:cNvPr id="28676" name="1 Rectángulo"/>
          <p:cNvSpPr>
            <a:spLocks noChangeArrowheads="1"/>
          </p:cNvSpPr>
          <p:nvPr/>
        </p:nvSpPr>
        <p:spPr bwMode="auto">
          <a:xfrm>
            <a:off x="395288" y="1196975"/>
            <a:ext cx="7993062" cy="708025"/>
          </a:xfrm>
          <a:prstGeom prst="rect">
            <a:avLst/>
          </a:prstGeom>
          <a:noFill/>
          <a:ln w="9525">
            <a:noFill/>
            <a:miter lim="800000"/>
            <a:headEnd/>
            <a:tailEnd/>
          </a:ln>
        </p:spPr>
        <p:txBody>
          <a:bodyPr>
            <a:spAutoFit/>
          </a:bodyPr>
          <a:lstStyle/>
          <a:p>
            <a:pPr algn="just"/>
            <a:r>
              <a:rPr lang="es-ES" sz="2000"/>
              <a:t>El análisis de la competencia debe ayudarle a responder preguntas tales como: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contenido"/>
          <p:cNvSpPr>
            <a:spLocks noGrp="1"/>
          </p:cNvSpPr>
          <p:nvPr>
            <p:ph idx="1"/>
          </p:nvPr>
        </p:nvSpPr>
        <p:spPr/>
        <p:txBody>
          <a:bodyPr/>
          <a:lstStyle/>
          <a:p>
            <a:pPr marL="0" indent="0" algn="just">
              <a:buFont typeface="Wingdings 2" pitchFamily="18" charset="2"/>
              <a:buNone/>
            </a:pPr>
            <a:r>
              <a:rPr lang="es-ES" smtClean="0"/>
              <a:t>Con respecto a las compras, los hábitos de compra del consumidor están -más que todo- centrados en el análisis de los siguientes aspectos: ¿Qué?, </a:t>
            </a:r>
          </a:p>
          <a:p>
            <a:pPr marL="0" indent="0" algn="just">
              <a:buFont typeface="Wingdings 2" pitchFamily="18" charset="2"/>
              <a:buNone/>
            </a:pPr>
            <a:r>
              <a:rPr lang="es-ES" smtClean="0"/>
              <a:t>¿Cuándo?, </a:t>
            </a:r>
          </a:p>
          <a:p>
            <a:pPr marL="0" indent="0" algn="just">
              <a:buFont typeface="Wingdings 2" pitchFamily="18" charset="2"/>
              <a:buNone/>
            </a:pPr>
            <a:r>
              <a:rPr lang="es-ES" smtClean="0"/>
              <a:t>¿Dónde?</a:t>
            </a:r>
          </a:p>
          <a:p>
            <a:pPr marL="0" indent="0" algn="just">
              <a:buFont typeface="Wingdings 2" pitchFamily="18" charset="2"/>
              <a:buNone/>
            </a:pPr>
            <a:r>
              <a:rPr lang="es-ES" smtClean="0"/>
              <a:t>¿Quién?</a:t>
            </a:r>
          </a:p>
        </p:txBody>
      </p:sp>
      <p:sp>
        <p:nvSpPr>
          <p:cNvPr id="2" name="1 Rectángulo"/>
          <p:cNvSpPr/>
          <p:nvPr/>
        </p:nvSpPr>
        <p:spPr>
          <a:xfrm>
            <a:off x="684213" y="1125538"/>
            <a:ext cx="6850062" cy="584200"/>
          </a:xfrm>
          <a:prstGeom prst="rect">
            <a:avLst/>
          </a:prstGeom>
        </p:spPr>
        <p:txBody>
          <a:bodyPr wrap="none">
            <a:spAutoFit/>
          </a:bodyPr>
          <a:lstStyle/>
          <a:p>
            <a:pPr marL="742950" indent="-742950">
              <a:buFont typeface="+mj-lt"/>
              <a:buAutoNum type="arabicPeriod" startAt="2"/>
              <a:defRPr/>
            </a:pPr>
            <a:r>
              <a:rPr lang="es-ES" sz="3200" dirty="0">
                <a:solidFill>
                  <a:schemeClr val="tx2"/>
                </a:solidFill>
                <a:latin typeface="+mj-lt"/>
                <a:ea typeface="+mj-ea"/>
                <a:cs typeface="+mj-cs"/>
              </a:rPr>
              <a:t>Hábitos de compra del consumidor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Título"/>
          <p:cNvSpPr>
            <a:spLocks noGrp="1"/>
          </p:cNvSpPr>
          <p:nvPr>
            <p:ph type="title"/>
          </p:nvPr>
        </p:nvSpPr>
        <p:spPr>
          <a:xfrm>
            <a:off x="914400" y="333375"/>
            <a:ext cx="8229600" cy="735013"/>
          </a:xfrm>
        </p:spPr>
        <p:txBody>
          <a:bodyPr/>
          <a:lstStyle/>
          <a:p>
            <a:pPr marL="514350" indent="-514350">
              <a:buFont typeface="Calibri" pitchFamily="34" charset="0"/>
              <a:buAutoNum type="arabicPeriod" startAt="3"/>
            </a:pPr>
            <a:r>
              <a:rPr lang="es-ES" sz="3100" smtClean="0"/>
              <a:t>Los canales de comercialización </a:t>
            </a:r>
          </a:p>
        </p:txBody>
      </p:sp>
      <p:sp>
        <p:nvSpPr>
          <p:cNvPr id="30723" name="1 Marcador de contenido"/>
          <p:cNvSpPr>
            <a:spLocks noGrp="1"/>
          </p:cNvSpPr>
          <p:nvPr>
            <p:ph idx="1"/>
          </p:nvPr>
        </p:nvSpPr>
        <p:spPr>
          <a:xfrm>
            <a:off x="179388" y="1268413"/>
            <a:ext cx="8445500" cy="4968875"/>
          </a:xfrm>
        </p:spPr>
        <p:txBody>
          <a:bodyPr/>
          <a:lstStyle/>
          <a:p>
            <a:pPr marL="0" indent="0" algn="just">
              <a:lnSpc>
                <a:spcPct val="140000"/>
              </a:lnSpc>
              <a:spcBef>
                <a:spcPts val="575"/>
              </a:spcBef>
              <a:buFont typeface="Wingdings 2" pitchFamily="18" charset="2"/>
              <a:buNone/>
            </a:pPr>
            <a:r>
              <a:rPr lang="es-ES" sz="2000" smtClean="0"/>
              <a:t>Su función es facilitar la distribución y entrega de nuestros productos al consumidor final.    Estos, pueden ser directos o indirectos.</a:t>
            </a:r>
          </a:p>
          <a:p>
            <a:pPr marL="0" indent="0" algn="just">
              <a:lnSpc>
                <a:spcPct val="140000"/>
              </a:lnSpc>
              <a:spcBef>
                <a:spcPts val="575"/>
              </a:spcBef>
            </a:pPr>
            <a:r>
              <a:rPr lang="es-ES" sz="2000" b="1" smtClean="0"/>
              <a:t>Canales directos:</a:t>
            </a:r>
            <a:r>
              <a:rPr lang="es-ES" sz="2000" smtClean="0"/>
              <a:t> Nosotros somos los encargados de comercializar y entregar.   Es adecuado para pequeñas y medianas empresas que se encuentran ubicadas y trabajan dentro de una ciudad que se puede abarcar con medios propios.   La empresa crea toda una estructura de reparto.</a:t>
            </a:r>
          </a:p>
          <a:p>
            <a:pPr marL="0" indent="0" algn="just">
              <a:lnSpc>
                <a:spcPct val="140000"/>
              </a:lnSpc>
              <a:spcBef>
                <a:spcPts val="575"/>
              </a:spcBef>
              <a:buFont typeface="Wingdings 2" pitchFamily="18" charset="2"/>
              <a:buNone/>
            </a:pPr>
            <a:endParaRPr lang="es-ES" sz="2000" smtClean="0"/>
          </a:p>
          <a:p>
            <a:pPr marL="0" indent="0" algn="just">
              <a:lnSpc>
                <a:spcPct val="140000"/>
              </a:lnSpc>
              <a:spcBef>
                <a:spcPts val="575"/>
              </a:spcBef>
            </a:pPr>
            <a:r>
              <a:rPr lang="es-ES" sz="2000" b="1" smtClean="0"/>
              <a:t>Canales indirectos:</a:t>
            </a:r>
            <a:r>
              <a:rPr lang="es-ES" sz="2000" smtClean="0"/>
              <a:t>   Apropiados para medianas y grandes empresas, que producen para un número grande de consumidores, distribuidos por mas de una ciudad o país, a los cuales estamos imposibilitados de llegar en forma directa con el personal de nuestra empresa. </a:t>
            </a:r>
          </a:p>
          <a:p>
            <a:pPr marL="0" indent="0" algn="just">
              <a:lnSpc>
                <a:spcPct val="140000"/>
              </a:lnSpc>
              <a:spcBef>
                <a:spcPts val="575"/>
              </a:spcBef>
            </a:pPr>
            <a:endParaRPr lang="es-ES" sz="20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Título"/>
          <p:cNvSpPr>
            <a:spLocks noGrp="1"/>
          </p:cNvSpPr>
          <p:nvPr>
            <p:ph type="title"/>
          </p:nvPr>
        </p:nvSpPr>
        <p:spPr/>
        <p:txBody>
          <a:bodyPr/>
          <a:lstStyle/>
          <a:p>
            <a:r>
              <a:rPr lang="es-ES" sz="2400" smtClean="0"/>
              <a:t>Para los tales fines, podemos valernos de una serie de recursos comerciales establecidos, entre los cuales se destacan:</a:t>
            </a:r>
          </a:p>
        </p:txBody>
      </p:sp>
      <p:sp>
        <p:nvSpPr>
          <p:cNvPr id="2" name="1 Marcador de contenido"/>
          <p:cNvSpPr>
            <a:spLocks noGrp="1"/>
          </p:cNvSpPr>
          <p:nvPr>
            <p:ph idx="1"/>
          </p:nvPr>
        </p:nvSpPr>
        <p:spPr/>
        <p:txBody>
          <a:bodyPr>
            <a:normAutofit fontScale="77500" lnSpcReduction="20000"/>
          </a:bodyPr>
          <a:lstStyle/>
          <a:p>
            <a:pPr marL="274320" indent="-274320" fontAlgn="auto">
              <a:spcBef>
                <a:spcPts val="580"/>
              </a:spcBef>
              <a:spcAft>
                <a:spcPts val="0"/>
              </a:spcAft>
              <a:buClr>
                <a:schemeClr val="accent3"/>
              </a:buClr>
              <a:buFont typeface="Wingdings 2"/>
              <a:buNone/>
              <a:defRPr/>
            </a:pPr>
            <a:r>
              <a:rPr lang="es-ES" dirty="0" smtClean="0"/>
              <a:t/>
            </a:r>
            <a:br>
              <a:rPr lang="es-ES" dirty="0" smtClean="0"/>
            </a:br>
            <a:r>
              <a:rPr lang="es-ES" b="1" dirty="0" smtClean="0"/>
              <a:t>A) Representantes autorizados</a:t>
            </a:r>
            <a:r>
              <a:rPr lang="es-ES" dirty="0" smtClean="0"/>
              <a:t>: empresas que se dedican a comercializar en forma exclusiva, nuestros productos, en áreas o ciudades que no son la nuestra. </a:t>
            </a:r>
          </a:p>
          <a:p>
            <a:pPr marL="274320" indent="-274320" fontAlgn="auto">
              <a:spcBef>
                <a:spcPts val="580"/>
              </a:spcBef>
              <a:spcAft>
                <a:spcPts val="0"/>
              </a:spcAft>
              <a:buClr>
                <a:schemeClr val="accent3"/>
              </a:buClr>
              <a:buFont typeface="Wingdings 2"/>
              <a:buNone/>
              <a:defRPr/>
            </a:pPr>
            <a:endParaRPr lang="es-ES" dirty="0" smtClean="0"/>
          </a:p>
          <a:p>
            <a:pPr marL="274320" indent="-274320" fontAlgn="auto">
              <a:spcBef>
                <a:spcPts val="580"/>
              </a:spcBef>
              <a:spcAft>
                <a:spcPts val="0"/>
              </a:spcAft>
              <a:buClr>
                <a:schemeClr val="accent3"/>
              </a:buClr>
              <a:buFont typeface="Wingdings 2"/>
              <a:buChar char=""/>
              <a:defRPr/>
            </a:pPr>
            <a:r>
              <a:rPr lang="es-ES" b="1" dirty="0" smtClean="0"/>
              <a:t>B) Distribuidores autorizados</a:t>
            </a:r>
            <a:r>
              <a:rPr lang="es-ES" dirty="0" smtClean="0"/>
              <a:t>: empresas mayoristas que junto a los productos de otras empresas, también trabajan nuestra línea de productos o servicios, en áreas, ciudades o países que no son los nuestros. </a:t>
            </a:r>
          </a:p>
          <a:p>
            <a:pPr marL="274320" indent="-274320" fontAlgn="auto">
              <a:spcBef>
                <a:spcPts val="580"/>
              </a:spcBef>
              <a:spcAft>
                <a:spcPts val="0"/>
              </a:spcAft>
              <a:buClr>
                <a:schemeClr val="accent3"/>
              </a:buClr>
              <a:buFont typeface="Wingdings 2"/>
              <a:buNone/>
              <a:defRPr/>
            </a:pPr>
            <a:endParaRPr lang="es-ES" dirty="0" smtClean="0"/>
          </a:p>
          <a:p>
            <a:pPr marL="274320" indent="-274320" fontAlgn="auto">
              <a:spcBef>
                <a:spcPts val="580"/>
              </a:spcBef>
              <a:spcAft>
                <a:spcPts val="0"/>
              </a:spcAft>
              <a:buClr>
                <a:schemeClr val="accent3"/>
              </a:buClr>
              <a:buFont typeface="Wingdings 2"/>
              <a:buChar char=""/>
              <a:defRPr/>
            </a:pPr>
            <a:r>
              <a:rPr lang="es-ES" b="1" dirty="0" smtClean="0"/>
              <a:t>C) comerciantes mayoristas</a:t>
            </a:r>
            <a:r>
              <a:rPr lang="es-ES" dirty="0" smtClean="0"/>
              <a:t>: se refiere a supermercados, hoteles, </a:t>
            </a:r>
            <a:r>
              <a:rPr lang="es-ES" dirty="0" err="1" smtClean="0"/>
              <a:t>mall</a:t>
            </a:r>
            <a:r>
              <a:rPr lang="es-ES" dirty="0" smtClean="0"/>
              <a:t>, zonas francas o de libre comercio, cadenas de tiendas, etc. Los cuales comercializan en forma directa con el consumidor final de otras áreas, ciudades o países que no son los nuestros</a:t>
            </a:r>
          </a:p>
          <a:p>
            <a:pPr marL="274320" indent="-274320" fontAlgn="auto">
              <a:spcBef>
                <a:spcPts val="580"/>
              </a:spcBef>
              <a:spcAft>
                <a:spcPts val="0"/>
              </a:spcAft>
              <a:buClr>
                <a:schemeClr val="accent3"/>
              </a:buClr>
              <a:buFont typeface="Wingdings 2"/>
              <a:buChar char=""/>
              <a:defRPr/>
            </a:pP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Título"/>
          <p:cNvSpPr>
            <a:spLocks noGrp="1"/>
          </p:cNvSpPr>
          <p:nvPr>
            <p:ph type="title"/>
          </p:nvPr>
        </p:nvSpPr>
        <p:spPr>
          <a:xfrm>
            <a:off x="457200" y="704850"/>
            <a:ext cx="8229600" cy="636588"/>
          </a:xfrm>
        </p:spPr>
        <p:txBody>
          <a:bodyPr/>
          <a:lstStyle/>
          <a:p>
            <a:r>
              <a:rPr lang="es-ES" sz="4000" smtClean="0"/>
              <a:t>¿Qué es la Investigación de Mercados? </a:t>
            </a:r>
            <a:br>
              <a:rPr lang="es-ES" sz="4000" smtClean="0"/>
            </a:br>
            <a:endParaRPr lang="es-ES" sz="4000" smtClean="0"/>
          </a:p>
        </p:txBody>
      </p:sp>
      <p:sp>
        <p:nvSpPr>
          <p:cNvPr id="32771" name="1 Marcador de contenido"/>
          <p:cNvSpPr>
            <a:spLocks noGrp="1"/>
          </p:cNvSpPr>
          <p:nvPr>
            <p:ph idx="1"/>
          </p:nvPr>
        </p:nvSpPr>
        <p:spPr>
          <a:xfrm>
            <a:off x="457200" y="1268413"/>
            <a:ext cx="8229600" cy="4911725"/>
          </a:xfrm>
        </p:spPr>
        <p:txBody>
          <a:bodyPr/>
          <a:lstStyle/>
          <a:p>
            <a:pPr marL="0" indent="0" algn="just">
              <a:lnSpc>
                <a:spcPct val="120000"/>
              </a:lnSpc>
              <a:spcBef>
                <a:spcPct val="0"/>
              </a:spcBef>
              <a:spcAft>
                <a:spcPts val="1200"/>
              </a:spcAft>
              <a:buFont typeface="Wingdings 2" pitchFamily="18" charset="2"/>
              <a:buNone/>
            </a:pPr>
            <a:r>
              <a:rPr lang="es-ES" sz="2400" i="1" smtClean="0"/>
              <a:t>Es la recolección sistemática, registro y análisis de todos los hechos que resulte relevante y pertinente conocer, entender y predecir. </a:t>
            </a:r>
          </a:p>
          <a:p>
            <a:pPr marL="0" indent="0" algn="just">
              <a:lnSpc>
                <a:spcPct val="120000"/>
              </a:lnSpc>
              <a:spcBef>
                <a:spcPct val="0"/>
              </a:spcBef>
              <a:spcAft>
                <a:spcPts val="1200"/>
              </a:spcAft>
              <a:buFont typeface="Wingdings 2" pitchFamily="18" charset="2"/>
              <a:buNone/>
            </a:pPr>
            <a:r>
              <a:rPr lang="es-ES" sz="2400" i="1" smtClean="0"/>
              <a:t>Tales hechos están relacionados con las lógicas de participación de la empresa en el mercado, relativas a producción de bienes y servicios, comercialización y actuación como unidad económica dentro del mismo.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contenido"/>
          <p:cNvSpPr>
            <a:spLocks noGrp="1"/>
          </p:cNvSpPr>
          <p:nvPr>
            <p:ph idx="1"/>
          </p:nvPr>
        </p:nvSpPr>
        <p:spPr>
          <a:xfrm>
            <a:off x="385763" y="1374775"/>
            <a:ext cx="8229600" cy="4389438"/>
          </a:xfrm>
        </p:spPr>
        <p:txBody>
          <a:bodyPr/>
          <a:lstStyle/>
          <a:p>
            <a:pPr algn="just">
              <a:lnSpc>
                <a:spcPct val="120000"/>
              </a:lnSpc>
              <a:spcBef>
                <a:spcPct val="0"/>
              </a:spcBef>
              <a:spcAft>
                <a:spcPts val="600"/>
              </a:spcAft>
              <a:buClrTx/>
            </a:pPr>
            <a:r>
              <a:rPr lang="es-ES" sz="2000" smtClean="0"/>
              <a:t>La toma de decisiones consiste en escoger entre una serie de alternativas, siempre basadas en la información sobre el mercado. </a:t>
            </a:r>
          </a:p>
          <a:p>
            <a:pPr algn="just">
              <a:lnSpc>
                <a:spcPct val="120000"/>
              </a:lnSpc>
              <a:spcBef>
                <a:spcPct val="0"/>
              </a:spcBef>
              <a:spcAft>
                <a:spcPts val="600"/>
              </a:spcAft>
              <a:buClrTx/>
            </a:pPr>
            <a:r>
              <a:rPr lang="es-ES" sz="2000" smtClean="0"/>
              <a:t>La generación de alternativas depende de la experiencia del ejecutivo, del conocimiento del negocio o de estudios efectuados sobre los clientes y el mercado. </a:t>
            </a:r>
          </a:p>
          <a:p>
            <a:pPr algn="just">
              <a:lnSpc>
                <a:spcPct val="120000"/>
              </a:lnSpc>
              <a:spcBef>
                <a:spcPct val="0"/>
              </a:spcBef>
              <a:spcAft>
                <a:spcPts val="600"/>
              </a:spcAft>
              <a:buClrTx/>
            </a:pPr>
            <a:r>
              <a:rPr lang="es-ES" sz="2000" smtClean="0"/>
              <a:t>Toda decisión tomada, tal como lanzar un nuevo producto, cambiar el empaque o la marca, mejorar un producto ya existente en el mercado, o cambiar la estrategia con respecto al canal de distribución- implica un riesgo, </a:t>
            </a:r>
          </a:p>
          <a:p>
            <a:pPr algn="just">
              <a:lnSpc>
                <a:spcPct val="120000"/>
              </a:lnSpc>
              <a:spcBef>
                <a:spcPct val="0"/>
              </a:spcBef>
              <a:spcAft>
                <a:spcPts val="600"/>
              </a:spcAft>
              <a:buClrTx/>
            </a:pPr>
            <a:r>
              <a:rPr lang="es-ES" sz="2000" smtClean="0"/>
              <a:t>El hecho de que el mercado sea dinámico, implica necesariamente que el ejecutivo debe estar permanentemente al tanto de los cambios en las fuerzas del mercado, de la competencia, hábitos, costumbres, motivaciones y comportamiento de los consumidores.</a:t>
            </a:r>
          </a:p>
        </p:txBody>
      </p:sp>
      <p:sp>
        <p:nvSpPr>
          <p:cNvPr id="33795" name="2 Rectángulo"/>
          <p:cNvSpPr>
            <a:spLocks noChangeArrowheads="1"/>
          </p:cNvSpPr>
          <p:nvPr/>
        </p:nvSpPr>
        <p:spPr bwMode="auto">
          <a:xfrm>
            <a:off x="611188" y="711200"/>
            <a:ext cx="7777162" cy="663575"/>
          </a:xfrm>
          <a:prstGeom prst="rect">
            <a:avLst/>
          </a:prstGeom>
          <a:noFill/>
          <a:ln w="9525">
            <a:noFill/>
            <a:miter lim="800000"/>
            <a:headEnd/>
            <a:tailEnd/>
          </a:ln>
        </p:spPr>
        <p:txBody>
          <a:bodyPr>
            <a:spAutoFit/>
          </a:bodyPr>
          <a:lstStyle/>
          <a:p>
            <a:pPr algn="just">
              <a:lnSpc>
                <a:spcPct val="120000"/>
              </a:lnSpc>
              <a:spcAft>
                <a:spcPts val="1200"/>
              </a:spcAft>
              <a:buClr>
                <a:srgbClr val="0BD0D9"/>
              </a:buClr>
              <a:buSzPct val="95000"/>
            </a:pPr>
            <a:r>
              <a:rPr lang="es-ES" sz="1600">
                <a:solidFill>
                  <a:srgbClr val="000000"/>
                </a:solidFill>
                <a:latin typeface="Constantia" pitchFamily="18" charset="0"/>
              </a:rPr>
              <a:t>Dada la naturaleza de las actividades los productores y distribuidores se enfrentan continuamente al problema de tomar decisiones sobre una gran variedad de asuntos.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Título"/>
          <p:cNvSpPr>
            <a:spLocks noGrp="1"/>
          </p:cNvSpPr>
          <p:nvPr>
            <p:ph type="title"/>
          </p:nvPr>
        </p:nvSpPr>
        <p:spPr>
          <a:xfrm>
            <a:off x="539750" y="549275"/>
            <a:ext cx="8229600" cy="722313"/>
          </a:xfrm>
        </p:spPr>
        <p:txBody>
          <a:bodyPr/>
          <a:lstStyle/>
          <a:p>
            <a:r>
              <a:rPr lang="es-ES" sz="4400" smtClean="0"/>
              <a:t>Tipos de Investigación de Mercados </a:t>
            </a:r>
          </a:p>
        </p:txBody>
      </p:sp>
      <p:sp>
        <p:nvSpPr>
          <p:cNvPr id="34819" name="1 Marcador de contenido"/>
          <p:cNvSpPr>
            <a:spLocks noGrp="1"/>
          </p:cNvSpPr>
          <p:nvPr>
            <p:ph idx="1"/>
          </p:nvPr>
        </p:nvSpPr>
        <p:spPr>
          <a:xfrm>
            <a:off x="323850" y="1341438"/>
            <a:ext cx="8362950" cy="4767262"/>
          </a:xfrm>
        </p:spPr>
        <p:txBody>
          <a:bodyPr/>
          <a:lstStyle/>
          <a:p>
            <a:pPr algn="just">
              <a:spcBef>
                <a:spcPts val="575"/>
              </a:spcBef>
            </a:pPr>
            <a:r>
              <a:rPr lang="es-ES" sz="1800" b="1" smtClean="0"/>
              <a:t>Investigación motivacional (cualitativa). </a:t>
            </a:r>
            <a:r>
              <a:rPr lang="es-ES" sz="1800" smtClean="0"/>
              <a:t>Busca conocer los motivos del comportamiento de los clientes frente a determinadas situaciones o hechos, es decir, conocer el por qué del comportamiento. Este tipo de investigación presupone que ni el mismo consumidor conoce cuáles son las razones de su comportamiento como comprador y consumidor de productos. Por tal razón, la investigación se hace utilizando las herramientas que brinda la sicología. </a:t>
            </a:r>
          </a:p>
          <a:p>
            <a:pPr algn="just">
              <a:spcBef>
                <a:spcPts val="575"/>
              </a:spcBef>
              <a:buFont typeface="Wingdings 2" pitchFamily="18" charset="2"/>
              <a:buNone/>
            </a:pPr>
            <a:endParaRPr lang="es-ES" sz="1800" smtClean="0"/>
          </a:p>
          <a:p>
            <a:pPr algn="just">
              <a:spcBef>
                <a:spcPts val="575"/>
              </a:spcBef>
            </a:pPr>
            <a:r>
              <a:rPr lang="es-ES" sz="1800" b="1" smtClean="0"/>
              <a:t>Investigación del tamaño del mercado. </a:t>
            </a:r>
            <a:r>
              <a:rPr lang="es-ES" sz="1800" smtClean="0"/>
              <a:t>(cuantitativa) Brinda al productor información sobre la localización de los consumidores, la clase social a la que pertenecen, sus niveles de ingreso, la edad, el sexo de los consumidores, sus hábitos de compra, las cantidades que acostumbran comprar, la frecuencia de compra, la forma de pago de sus compras, el consumo per cápita, las razones de preferencia o elección de una marca, la lealtad a las mismas, etc. </a:t>
            </a:r>
          </a:p>
          <a:p>
            <a:pPr algn="just">
              <a:spcBef>
                <a:spcPts val="575"/>
              </a:spcBef>
            </a:pPr>
            <a:endParaRPr lang="es-ES" sz="1800" smtClean="0"/>
          </a:p>
          <a:p>
            <a:pPr algn="just">
              <a:spcBef>
                <a:spcPts val="575"/>
              </a:spcBef>
            </a:pPr>
            <a:r>
              <a:rPr lang="es-ES" sz="1800" b="1" smtClean="0"/>
              <a:t>Investigación de la distribución. </a:t>
            </a:r>
            <a:r>
              <a:rPr lang="es-ES" sz="1800" smtClean="0"/>
              <a:t>Consiste en obtener información sobre los establecimientos existentes en el canal de distribución y los costos del mismo. Provee información tanto sobre el número y clase de comerciantes al por mayor y al detalle, como sobre sus ventas y prácticas comerciales.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0825" y="620713"/>
            <a:ext cx="8229600" cy="4389437"/>
          </a:xfrm>
        </p:spPr>
        <p:txBody>
          <a:bodyPr>
            <a:noAutofit/>
          </a:bodyPr>
          <a:lstStyle/>
          <a:p>
            <a:pPr marL="274320" indent="-274320" algn="just" fontAlgn="auto">
              <a:spcBef>
                <a:spcPts val="580"/>
              </a:spcBef>
              <a:spcAft>
                <a:spcPts val="0"/>
              </a:spcAft>
              <a:buClr>
                <a:schemeClr val="accent3"/>
              </a:buClr>
              <a:buFont typeface="Wingdings 2"/>
              <a:buChar char=""/>
              <a:defRPr/>
            </a:pPr>
            <a:r>
              <a:rPr lang="es-ES" sz="2000" b="1" dirty="0" smtClean="0"/>
              <a:t>Investigación sobre precios.   </a:t>
            </a:r>
            <a:r>
              <a:rPr lang="es-ES" sz="2000" dirty="0" smtClean="0"/>
              <a:t>El precio opera generalmente como determinante en la elección del consumidor.   A la vez, es el único elemento de la mezcla de Mercadeo que genera ingresos.   Este tipo de investigación sirve para identificar si la fijación de los precios está correctamente orientada hacia los costos, si el precio aprovecha los cambios del mercado, si los precios son competitivos, etc. </a:t>
            </a:r>
          </a:p>
          <a:p>
            <a:pPr marL="274320" indent="-274320" algn="just" fontAlgn="auto">
              <a:spcBef>
                <a:spcPts val="580"/>
              </a:spcBef>
              <a:spcAft>
                <a:spcPts val="0"/>
              </a:spcAft>
              <a:buClr>
                <a:schemeClr val="accent3"/>
              </a:buClr>
              <a:buFont typeface="Wingdings 2"/>
              <a:buNone/>
              <a:defRPr/>
            </a:pPr>
            <a:endParaRPr lang="es-ES" sz="2000" dirty="0" smtClean="0"/>
          </a:p>
          <a:p>
            <a:pPr marL="274320" indent="-274320" algn="just" fontAlgn="auto">
              <a:spcBef>
                <a:spcPts val="580"/>
              </a:spcBef>
              <a:spcAft>
                <a:spcPts val="0"/>
              </a:spcAft>
              <a:buClr>
                <a:schemeClr val="accent3"/>
              </a:buClr>
              <a:buFont typeface="Wingdings 2"/>
              <a:buChar char=""/>
              <a:defRPr/>
            </a:pPr>
            <a:r>
              <a:rPr lang="es-ES" sz="2000" b="1" dirty="0" smtClean="0"/>
              <a:t>Investigación y Análisis de las ventas .  </a:t>
            </a:r>
            <a:r>
              <a:rPr lang="es-ES" sz="2000" dirty="0" smtClean="0"/>
              <a:t>Incluye básicamente dos áreas específicas: </a:t>
            </a:r>
          </a:p>
          <a:p>
            <a:pPr marL="651510" lvl="1" indent="-285750" algn="just" fontAlgn="auto">
              <a:spcBef>
                <a:spcPts val="580"/>
              </a:spcBef>
              <a:spcAft>
                <a:spcPts val="0"/>
              </a:spcAft>
              <a:buFont typeface="Wingdings" pitchFamily="2" charset="2"/>
              <a:buChar char="Ø"/>
              <a:defRPr/>
            </a:pPr>
            <a:r>
              <a:rPr lang="es-ES" sz="2000" dirty="0" smtClean="0"/>
              <a:t>Análisis y registro de las ventas de la compañía</a:t>
            </a:r>
          </a:p>
          <a:p>
            <a:pPr marL="651510" lvl="1" indent="-285750" algn="just" fontAlgn="auto">
              <a:spcBef>
                <a:spcPts val="580"/>
              </a:spcBef>
              <a:spcAft>
                <a:spcPts val="0"/>
              </a:spcAft>
              <a:buFont typeface="Wingdings" pitchFamily="2" charset="2"/>
              <a:buChar char="Ø"/>
              <a:defRPr/>
            </a:pPr>
            <a:r>
              <a:rPr lang="es-ES" sz="2000" dirty="0" smtClean="0"/>
              <a:t>Investigación de la organización y operaciones de ventas</a:t>
            </a:r>
          </a:p>
          <a:p>
            <a:pPr marL="365760" lvl="1" indent="0" algn="just" fontAlgn="auto">
              <a:spcBef>
                <a:spcPts val="580"/>
              </a:spcBef>
              <a:spcAft>
                <a:spcPts val="0"/>
              </a:spcAft>
              <a:buFont typeface="Wingdings 2"/>
              <a:buNone/>
              <a:defRPr/>
            </a:pPr>
            <a:r>
              <a:rPr lang="es-ES" sz="2000" dirty="0" smtClean="0"/>
              <a:t>Busca conocer aspectos tales como la concentración de las ventas por cliente, por producto y por territorio. </a:t>
            </a:r>
          </a:p>
          <a:p>
            <a:pPr marL="365760" lvl="1" indent="0" algn="just" fontAlgn="auto">
              <a:spcBef>
                <a:spcPts val="580"/>
              </a:spcBef>
              <a:spcAft>
                <a:spcPts val="0"/>
              </a:spcAft>
              <a:buFont typeface="Wingdings 2"/>
              <a:buNone/>
              <a:defRPr/>
            </a:pPr>
            <a:r>
              <a:rPr lang="es-ES" sz="2000" dirty="0" smtClean="0"/>
              <a:t>Incluye otras investigaciones tales como la auditoría de tiendas (verificación de existencias y salidas , en determinado número de establecimientos comerciales, previamente seleccionados), para obtener información sobre la rotación de inventarios y volumen de ventas de un producto determinado y sus competidores en mercado, en un período de tiempo dado. </a:t>
            </a:r>
          </a:p>
          <a:p>
            <a:pPr marL="274320" indent="-274320" algn="just" fontAlgn="auto">
              <a:spcBef>
                <a:spcPts val="580"/>
              </a:spcBef>
              <a:spcAft>
                <a:spcPts val="0"/>
              </a:spcAft>
              <a:buClr>
                <a:schemeClr val="accent3"/>
              </a:buClr>
              <a:buFont typeface="Wingdings 2"/>
              <a:buChar char=""/>
              <a:defRPr/>
            </a:pPr>
            <a:endParaRPr lang="es-E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contenido"/>
          <p:cNvSpPr>
            <a:spLocks noGrp="1"/>
          </p:cNvSpPr>
          <p:nvPr>
            <p:ph idx="1"/>
          </p:nvPr>
        </p:nvSpPr>
        <p:spPr>
          <a:xfrm>
            <a:off x="395288" y="476250"/>
            <a:ext cx="8229600" cy="4389438"/>
          </a:xfrm>
        </p:spPr>
        <p:txBody>
          <a:bodyPr/>
          <a:lstStyle/>
          <a:p>
            <a:pPr algn="just">
              <a:lnSpc>
                <a:spcPct val="120000"/>
              </a:lnSpc>
              <a:spcBef>
                <a:spcPct val="0"/>
              </a:spcBef>
              <a:spcAft>
                <a:spcPts val="600"/>
              </a:spcAft>
            </a:pPr>
            <a:r>
              <a:rPr lang="es-ES" sz="2000" b="1" smtClean="0"/>
              <a:t>Investigación sobre las comunicaciones </a:t>
            </a:r>
            <a:r>
              <a:rPr lang="es-ES" sz="2000" smtClean="0"/>
              <a:t>(publicidad y promoción) Trabaja sobre las diferentes herramientas de que dispone la compañía para hacer llegar información al consumidor, con el fin de crear un ambiente favorable sobre la empresa y productos o servicios de la misma. </a:t>
            </a:r>
          </a:p>
          <a:p>
            <a:pPr marL="365125" lvl="1" indent="0" algn="just">
              <a:lnSpc>
                <a:spcPct val="120000"/>
              </a:lnSpc>
              <a:spcBef>
                <a:spcPct val="0"/>
              </a:spcBef>
              <a:spcAft>
                <a:spcPts val="600"/>
              </a:spcAft>
              <a:buFont typeface="Wingdings 2" pitchFamily="18" charset="2"/>
              <a:buNone/>
            </a:pPr>
            <a:r>
              <a:rPr lang="es-ES" sz="2000" smtClean="0"/>
              <a:t>El concepto comunicaciones abarca la publicidad o propaganda, la publicidad no pagada, la promoción, etc. Por ello, este tipo de investigación incluye la investigación de los anuncios, de los diferentes medios publicitarios y de la promoción de ventas. </a:t>
            </a:r>
          </a:p>
          <a:p>
            <a:pPr algn="just">
              <a:lnSpc>
                <a:spcPct val="120000"/>
              </a:lnSpc>
              <a:spcBef>
                <a:spcPct val="0"/>
              </a:spcBef>
              <a:spcAft>
                <a:spcPts val="600"/>
              </a:spcAft>
            </a:pPr>
            <a:r>
              <a:rPr lang="es-ES" sz="2000" b="1" smtClean="0"/>
              <a:t>Investigación y Análisis del producto :</a:t>
            </a:r>
            <a:r>
              <a:rPr lang="es-ES" sz="2000" smtClean="0"/>
              <a:t> Conocida con el nombre de Merchandising, esta investigación indica al fabricante cómo es recibido el producto por el consumidor, quién se interesa en él y qué precio está dispuesto a pagar por el mismo. Es decir, brinda información sobre los puntos débiles y fuertes del producto y los de la competencia. </a:t>
            </a:r>
          </a:p>
          <a:p>
            <a:pPr algn="just">
              <a:lnSpc>
                <a:spcPct val="120000"/>
              </a:lnSpc>
              <a:spcBef>
                <a:spcPct val="0"/>
              </a:spcBef>
              <a:spcAft>
                <a:spcPts val="600"/>
              </a:spcAft>
              <a:buFont typeface="Wingdings 2" pitchFamily="18" charset="2"/>
              <a:buNone/>
            </a:pPr>
            <a:endParaRPr lang="es-ES" sz="2000" smtClean="0"/>
          </a:p>
          <a:p>
            <a:pPr algn="just">
              <a:lnSpc>
                <a:spcPct val="120000"/>
              </a:lnSpc>
              <a:spcBef>
                <a:spcPct val="0"/>
              </a:spcBef>
              <a:spcAft>
                <a:spcPts val="600"/>
              </a:spcAft>
            </a:pPr>
            <a:endParaRPr lang="es-E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31788" y="2636838"/>
            <a:ext cx="8229600" cy="3960812"/>
          </a:xfrm>
        </p:spPr>
        <p:txBody>
          <a:bodyPr>
            <a:normAutofit/>
          </a:bodyPr>
          <a:lstStyle/>
          <a:p>
            <a:pPr marL="0" indent="0" algn="just" fontAlgn="auto">
              <a:lnSpc>
                <a:spcPct val="90000"/>
              </a:lnSpc>
              <a:spcAft>
                <a:spcPts val="0"/>
              </a:spcAft>
              <a:buClr>
                <a:schemeClr val="accent3"/>
              </a:buClr>
              <a:buFont typeface="Wingdings 2"/>
              <a:buNone/>
              <a:defRPr/>
            </a:pPr>
            <a:r>
              <a:rPr lang="es-ES" sz="2400" dirty="0" smtClean="0"/>
              <a:t>Por </a:t>
            </a:r>
            <a:r>
              <a:rPr lang="es-ES" sz="2400" u="sng" dirty="0" smtClean="0"/>
              <a:t>espacio</a:t>
            </a:r>
            <a:r>
              <a:rPr lang="es-ES" sz="2400" dirty="0" smtClean="0"/>
              <a:t> se entiende :</a:t>
            </a:r>
          </a:p>
          <a:p>
            <a:pPr marL="457200" indent="-457200" algn="just" fontAlgn="auto">
              <a:lnSpc>
                <a:spcPct val="120000"/>
              </a:lnSpc>
              <a:spcBef>
                <a:spcPts val="0"/>
              </a:spcBef>
              <a:spcAft>
                <a:spcPts val="1200"/>
              </a:spcAft>
              <a:buClrTx/>
              <a:buFont typeface="+mj-lt"/>
              <a:buAutoNum type="arabicPeriod"/>
              <a:defRPr/>
            </a:pPr>
            <a:r>
              <a:rPr lang="es-ES" sz="2400" dirty="0"/>
              <a:t>L</a:t>
            </a:r>
            <a:r>
              <a:rPr lang="es-ES" sz="2400" dirty="0" smtClean="0"/>
              <a:t>a necesidad que tienen los consumidores actuales y potenciales de un producto,  en un área delimitada.</a:t>
            </a:r>
          </a:p>
          <a:p>
            <a:pPr marL="457200" indent="-457200" algn="just" fontAlgn="auto">
              <a:lnSpc>
                <a:spcPct val="120000"/>
              </a:lnSpc>
              <a:spcBef>
                <a:spcPts val="0"/>
              </a:spcBef>
              <a:spcAft>
                <a:spcPts val="1200"/>
              </a:spcAft>
              <a:buClrTx/>
              <a:buFont typeface="+mj-lt"/>
              <a:buAutoNum type="arabicPeriod"/>
              <a:defRPr/>
            </a:pPr>
            <a:r>
              <a:rPr lang="es-ES" sz="2400" dirty="0" smtClean="0"/>
              <a:t>También se identifican  las empresas  productoras y las condiciones en que se está suministrando el bien. </a:t>
            </a:r>
          </a:p>
          <a:p>
            <a:pPr marL="457200" indent="-457200" algn="just" fontAlgn="auto">
              <a:lnSpc>
                <a:spcPct val="120000"/>
              </a:lnSpc>
              <a:spcBef>
                <a:spcPts val="0"/>
              </a:spcBef>
              <a:spcAft>
                <a:spcPts val="1200"/>
              </a:spcAft>
              <a:buClrTx/>
              <a:buFont typeface="+mj-lt"/>
              <a:buAutoNum type="arabicPeriod"/>
              <a:defRPr/>
            </a:pPr>
            <a:r>
              <a:rPr lang="es-ES" sz="2400" dirty="0" smtClean="0"/>
              <a:t>Igualmente el régimen de formación del precio y de la manera como llega el producto de la empresa productora a los consumidores.</a:t>
            </a:r>
          </a:p>
        </p:txBody>
      </p:sp>
      <p:sp>
        <p:nvSpPr>
          <p:cNvPr id="10243" name="1 Rectángulo"/>
          <p:cNvSpPr>
            <a:spLocks noChangeArrowheads="1"/>
          </p:cNvSpPr>
          <p:nvPr/>
        </p:nvSpPr>
        <p:spPr bwMode="auto">
          <a:xfrm>
            <a:off x="323850" y="1268413"/>
            <a:ext cx="7848600" cy="1292225"/>
          </a:xfrm>
          <a:prstGeom prst="rect">
            <a:avLst/>
          </a:prstGeom>
          <a:noFill/>
          <a:ln w="9525">
            <a:noFill/>
            <a:miter lim="800000"/>
            <a:headEnd/>
            <a:tailEnd/>
          </a:ln>
        </p:spPr>
        <p:txBody>
          <a:bodyPr>
            <a:spAutoFit/>
          </a:bodyPr>
          <a:lstStyle/>
          <a:p>
            <a:pPr algn="just">
              <a:lnSpc>
                <a:spcPct val="150000"/>
              </a:lnSpc>
            </a:pPr>
            <a:r>
              <a:rPr lang="es-ES" sz="2000"/>
              <a:t>Trata de determinar el espacio que ocupa un bien o un servicio en un mercado específico. </a:t>
            </a:r>
          </a:p>
          <a:p>
            <a:pPr algn="just">
              <a:lnSpc>
                <a:spcPct val="90000"/>
              </a:lnSpc>
            </a:pPr>
            <a:endParaRPr lang="es-ES" sz="2000"/>
          </a:p>
        </p:txBody>
      </p:sp>
      <p:sp>
        <p:nvSpPr>
          <p:cNvPr id="3" name="2 Rectángulo"/>
          <p:cNvSpPr/>
          <p:nvPr/>
        </p:nvSpPr>
        <p:spPr>
          <a:xfrm>
            <a:off x="522288" y="692150"/>
            <a:ext cx="3943350" cy="523875"/>
          </a:xfrm>
          <a:prstGeom prst="rect">
            <a:avLst/>
          </a:prstGeom>
        </p:spPr>
        <p:txBody>
          <a:bodyPr wrap="none">
            <a:spAutoFit/>
          </a:bodyPr>
          <a:lstStyle/>
          <a:p>
            <a:pPr>
              <a:defRPr/>
            </a:pPr>
            <a:r>
              <a:rPr lang="es-ES" sz="2800" dirty="0">
                <a:solidFill>
                  <a:schemeClr val="tx2">
                    <a:lumMod val="40000"/>
                    <a:lumOff val="60000"/>
                  </a:schemeClr>
                </a:solidFill>
              </a:rPr>
              <a:t>El estudio del mercado</a:t>
            </a:r>
            <a:endParaRPr lang="es-ES_tradnl" sz="2800" dirty="0">
              <a:solidFill>
                <a:schemeClr val="tx2">
                  <a:lumMod val="40000"/>
                  <a:lumOff val="6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27088" y="476250"/>
            <a:ext cx="2746375" cy="781050"/>
          </a:xfrm>
        </p:spPr>
        <p:txBody>
          <a:bodyPr/>
          <a:lstStyle/>
          <a:p>
            <a:r>
              <a:rPr lang="es-ES_tradnl" sz="2800" b="1" smtClean="0"/>
              <a:t>CONCLUSIONES </a:t>
            </a:r>
            <a:r>
              <a:rPr lang="es-ES" sz="2800" smtClean="0"/>
              <a:t/>
            </a:r>
            <a:br>
              <a:rPr lang="es-ES" sz="2800" smtClean="0"/>
            </a:br>
            <a:endParaRPr lang="es-ES" sz="2800" smtClean="0"/>
          </a:p>
        </p:txBody>
      </p:sp>
      <p:sp>
        <p:nvSpPr>
          <p:cNvPr id="12291" name="Rectangle 3"/>
          <p:cNvSpPr>
            <a:spLocks noGrp="1" noChangeArrowheads="1"/>
          </p:cNvSpPr>
          <p:nvPr>
            <p:ph idx="1"/>
          </p:nvPr>
        </p:nvSpPr>
        <p:spPr>
          <a:xfrm>
            <a:off x="468313" y="960438"/>
            <a:ext cx="8229600" cy="5205412"/>
          </a:xfrm>
        </p:spPr>
        <p:txBody>
          <a:bodyPr>
            <a:noAutofit/>
          </a:bodyPr>
          <a:lstStyle/>
          <a:p>
            <a:pPr marL="457200" indent="-457200" algn="just" fontAlgn="auto">
              <a:lnSpc>
                <a:spcPct val="110000"/>
              </a:lnSpc>
              <a:spcBef>
                <a:spcPts val="0"/>
              </a:spcBef>
              <a:spcAft>
                <a:spcPts val="1200"/>
              </a:spcAft>
              <a:buClrTx/>
              <a:buSzPct val="110000"/>
              <a:buFont typeface="+mj-lt"/>
              <a:buAutoNum type="arabicPeriod"/>
              <a:defRPr/>
            </a:pPr>
            <a:r>
              <a:rPr lang="es-ES" sz="1800" dirty="0" smtClean="0"/>
              <a:t>Un </a:t>
            </a:r>
            <a:r>
              <a:rPr lang="es-ES" sz="1800" dirty="0"/>
              <a:t>estudio de mercado permite identificar claramente las características del producto o servicio que se pretende colocar en el mercado </a:t>
            </a:r>
          </a:p>
          <a:p>
            <a:pPr marL="457200" indent="-457200" algn="just" fontAlgn="auto">
              <a:lnSpc>
                <a:spcPct val="110000"/>
              </a:lnSpc>
              <a:spcBef>
                <a:spcPts val="0"/>
              </a:spcBef>
              <a:spcAft>
                <a:spcPts val="1200"/>
              </a:spcAft>
              <a:buClrTx/>
              <a:buSzPct val="110000"/>
              <a:buFont typeface="+mj-lt"/>
              <a:buAutoNum type="arabicPeriod"/>
              <a:defRPr/>
            </a:pPr>
            <a:r>
              <a:rPr lang="es-ES" sz="1800" dirty="0" smtClean="0"/>
              <a:t>El </a:t>
            </a:r>
            <a:r>
              <a:rPr lang="es-ES" sz="1800" dirty="0"/>
              <a:t>estudio permite analizar el comportamiento pasado y proyectar a futuro de la demanda de un bien, analizando los factores de diversa índole que influyen sobre sus consumidores. </a:t>
            </a:r>
          </a:p>
          <a:p>
            <a:pPr marL="457200" indent="-457200" algn="just" fontAlgn="auto">
              <a:lnSpc>
                <a:spcPct val="110000"/>
              </a:lnSpc>
              <a:spcBef>
                <a:spcPts val="0"/>
              </a:spcBef>
              <a:spcAft>
                <a:spcPts val="1200"/>
              </a:spcAft>
              <a:buClrTx/>
              <a:buSzPct val="110000"/>
              <a:buFont typeface="+mj-lt"/>
              <a:buAutoNum type="arabicPeriod"/>
              <a:defRPr/>
            </a:pPr>
            <a:r>
              <a:rPr lang="es-ES" sz="1800" dirty="0" smtClean="0"/>
              <a:t>También </a:t>
            </a:r>
            <a:r>
              <a:rPr lang="es-ES" sz="1800" dirty="0"/>
              <a:t>estudia el comportamiento y condiciones en que las empresas productoras del producto actúan en el mercado,  y proyecta ese comportamiento a futuro, para determinar bajo determinadas hipótesis, cual va a ser su evolución a futuro. </a:t>
            </a:r>
          </a:p>
          <a:p>
            <a:pPr marL="457200" indent="-457200" algn="just" fontAlgn="auto">
              <a:lnSpc>
                <a:spcPct val="110000"/>
              </a:lnSpc>
              <a:spcBef>
                <a:spcPts val="0"/>
              </a:spcBef>
              <a:spcAft>
                <a:spcPts val="1200"/>
              </a:spcAft>
              <a:buClrTx/>
              <a:buSzPct val="110000"/>
              <a:buFont typeface="+mj-lt"/>
              <a:buAutoNum type="arabicPeriod"/>
              <a:defRPr/>
            </a:pPr>
            <a:r>
              <a:rPr lang="es-ES" sz="1800" dirty="0" smtClean="0"/>
              <a:t>Una </a:t>
            </a:r>
            <a:r>
              <a:rPr lang="es-ES" sz="1800" dirty="0"/>
              <a:t>vez conocida la evolución y proyecciones de la oferta y demanda potencial, estime la demanda insatisfecha existente en el mercado del bien y calcula la parte de esa demanda que cubrirá el producto del proyecto. </a:t>
            </a:r>
          </a:p>
          <a:p>
            <a:pPr marL="457200" indent="-457200" algn="just" fontAlgn="auto">
              <a:lnSpc>
                <a:spcPct val="110000"/>
              </a:lnSpc>
              <a:spcBef>
                <a:spcPts val="0"/>
              </a:spcBef>
              <a:spcAft>
                <a:spcPts val="1200"/>
              </a:spcAft>
              <a:buClrTx/>
              <a:buSzPct val="110000"/>
              <a:buFont typeface="+mj-lt"/>
              <a:buAutoNum type="arabicPeriod"/>
              <a:defRPr/>
            </a:pPr>
            <a:r>
              <a:rPr lang="es-ES" sz="1800" dirty="0" smtClean="0"/>
              <a:t>En </a:t>
            </a:r>
            <a:r>
              <a:rPr lang="es-ES" sz="1800" dirty="0"/>
              <a:t>fin este estudio permite estimar la demanda insatisfecha prevista de un producto, y si los consumidores dado su nivel de ingresos y los precios estarán en capacidad de adquirirlo.  </a:t>
            </a:r>
          </a:p>
          <a:p>
            <a:pPr marL="0" indent="0" algn="just" fontAlgn="auto">
              <a:lnSpc>
                <a:spcPct val="110000"/>
              </a:lnSpc>
              <a:spcBef>
                <a:spcPts val="580"/>
              </a:spcBef>
              <a:spcAft>
                <a:spcPts val="1200"/>
              </a:spcAft>
              <a:buClrTx/>
              <a:buSzPct val="110000"/>
              <a:buFont typeface="Wingdings 2"/>
              <a:buNone/>
              <a:defRPr/>
            </a:pPr>
            <a:endParaRPr lang="es-ES" sz="400" dirty="0"/>
          </a:p>
        </p:txBody>
      </p:sp>
      <p:sp>
        <p:nvSpPr>
          <p:cNvPr id="2" name="1 Rectángulo"/>
          <p:cNvSpPr/>
          <p:nvPr/>
        </p:nvSpPr>
        <p:spPr>
          <a:xfrm>
            <a:off x="5508625" y="6351588"/>
            <a:ext cx="3490913" cy="461962"/>
          </a:xfrm>
          <a:prstGeom prst="rect">
            <a:avLst/>
          </a:prstGeom>
        </p:spPr>
        <p:txBody>
          <a:bodyPr>
            <a:spAutoFit/>
          </a:bodyPr>
          <a:lstStyle/>
          <a:p>
            <a:pPr fontAlgn="auto">
              <a:spcBef>
                <a:spcPts val="0"/>
              </a:spcBef>
              <a:spcAft>
                <a:spcPts val="0"/>
              </a:spcAft>
              <a:buSzPct val="110000"/>
              <a:defRPr/>
            </a:pPr>
            <a:r>
              <a:rPr lang="es-ES" sz="600" b="1" dirty="0">
                <a:solidFill>
                  <a:prstClr val="black"/>
                </a:solidFill>
                <a:latin typeface="Constantia"/>
              </a:rPr>
              <a:t>BIBLIOGRAFÍA</a:t>
            </a:r>
            <a:endParaRPr lang="es-ES" sz="600" dirty="0">
              <a:solidFill>
                <a:prstClr val="black"/>
              </a:solidFill>
              <a:latin typeface="Constantia"/>
            </a:endParaRPr>
          </a:p>
          <a:p>
            <a:pPr marL="274320" indent="-274320" fontAlgn="auto">
              <a:spcBef>
                <a:spcPts val="0"/>
              </a:spcBef>
              <a:spcAft>
                <a:spcPts val="0"/>
              </a:spcAft>
              <a:buSzPct val="110000"/>
              <a:buFont typeface="+mj-lt"/>
              <a:buAutoNum type="arabicPeriod"/>
              <a:defRPr/>
            </a:pPr>
            <a:r>
              <a:rPr lang="es-ES" sz="600" dirty="0">
                <a:solidFill>
                  <a:prstClr val="black"/>
                </a:solidFill>
                <a:latin typeface="Constantia"/>
              </a:rPr>
              <a:t>BLANCO Adolfo. Formulación y Evaluación de Proyectos, Ediciones Torán, 4ta edición. </a:t>
            </a:r>
          </a:p>
          <a:p>
            <a:pPr marL="274320" indent="-274320" fontAlgn="auto">
              <a:spcBef>
                <a:spcPts val="0"/>
              </a:spcBef>
              <a:spcAft>
                <a:spcPts val="0"/>
              </a:spcAft>
              <a:buSzPct val="110000"/>
              <a:buFont typeface="+mj-lt"/>
              <a:buAutoNum type="arabicPeriod"/>
              <a:defRPr/>
            </a:pPr>
            <a:r>
              <a:rPr lang="es-ES" sz="600" dirty="0" err="1">
                <a:solidFill>
                  <a:prstClr val="black"/>
                </a:solidFill>
                <a:latin typeface="Constantia"/>
              </a:rPr>
              <a:t>ILPES</a:t>
            </a:r>
            <a:r>
              <a:rPr lang="es-ES" sz="600" dirty="0">
                <a:solidFill>
                  <a:prstClr val="black"/>
                </a:solidFill>
                <a:latin typeface="Constantia"/>
              </a:rPr>
              <a:t>. Guía para la Presentación de Proyectos. Siglo XXI Editores. 10 edición. </a:t>
            </a:r>
            <a:endParaRPr lang="es-CO" sz="600" dirty="0">
              <a:solidFill>
                <a:prstClr val="black"/>
              </a:solidFill>
              <a:latin typeface="Constantia"/>
            </a:endParaRPr>
          </a:p>
          <a:p>
            <a:pPr marL="274320" indent="-274320" fontAlgn="auto">
              <a:spcBef>
                <a:spcPts val="0"/>
              </a:spcBef>
              <a:spcAft>
                <a:spcPts val="0"/>
              </a:spcAft>
              <a:buSzPct val="110000"/>
              <a:buFont typeface="+mj-lt"/>
              <a:buAutoNum type="arabicPeriod"/>
              <a:defRPr/>
            </a:pPr>
            <a:r>
              <a:rPr lang="es-CO" sz="600" dirty="0" err="1">
                <a:solidFill>
                  <a:prstClr val="black"/>
                </a:solidFill>
                <a:latin typeface="Constantia"/>
              </a:rPr>
              <a:t>MARIOTTI</a:t>
            </a:r>
            <a:r>
              <a:rPr lang="es-CO" sz="600" dirty="0">
                <a:solidFill>
                  <a:prstClr val="black"/>
                </a:solidFill>
                <a:latin typeface="Constantia"/>
              </a:rPr>
              <a:t> John. </a:t>
            </a:r>
            <a:r>
              <a:rPr lang="en-US" sz="600" dirty="0">
                <a:solidFill>
                  <a:prstClr val="black"/>
                </a:solidFill>
                <a:latin typeface="Constantia"/>
              </a:rPr>
              <a:t>Marketing. Mac </a:t>
            </a:r>
            <a:r>
              <a:rPr lang="en-US" sz="600" dirty="0" err="1">
                <a:solidFill>
                  <a:prstClr val="black"/>
                </a:solidFill>
                <a:latin typeface="Constantia"/>
              </a:rPr>
              <a:t>Graw</a:t>
            </a:r>
            <a:r>
              <a:rPr lang="en-US" sz="600" dirty="0">
                <a:solidFill>
                  <a:prstClr val="black"/>
                </a:solidFill>
                <a:latin typeface="Constantia"/>
              </a:rPr>
              <a:t> Hill </a:t>
            </a:r>
            <a:r>
              <a:rPr lang="es-ES" sz="600" dirty="0">
                <a:solidFill>
                  <a:prstClr val="black"/>
                </a:solidFill>
                <a:latin typeface="Constantia"/>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288" y="1052513"/>
            <a:ext cx="8353425" cy="5370512"/>
          </a:xfrm>
          <a:prstGeom prst="rect">
            <a:avLst/>
          </a:prstGeom>
        </p:spPr>
        <p:txBody>
          <a:bodyPr>
            <a:spAutoFit/>
          </a:bodyPr>
          <a:lstStyle/>
          <a:p>
            <a:pPr algn="just">
              <a:lnSpc>
                <a:spcPct val="110000"/>
              </a:lnSpc>
              <a:spcAft>
                <a:spcPts val="600"/>
              </a:spcAft>
              <a:defRPr/>
            </a:pPr>
            <a:r>
              <a:rPr lang="es-ES" sz="2000" dirty="0"/>
              <a:t>Clarifica el bien o servicio que generará el proyecto; en el, se realiza un análisis histórico de:</a:t>
            </a:r>
          </a:p>
          <a:p>
            <a:pPr marL="342900" indent="-342900" algn="just">
              <a:lnSpc>
                <a:spcPct val="110000"/>
              </a:lnSpc>
              <a:spcAft>
                <a:spcPts val="600"/>
              </a:spcAft>
              <a:buFont typeface="Arial" pitchFamily="34" charset="0"/>
              <a:buChar char="•"/>
              <a:defRPr/>
            </a:pPr>
            <a:r>
              <a:rPr lang="es-ES" sz="2000" dirty="0"/>
              <a:t>La oferta</a:t>
            </a:r>
          </a:p>
          <a:p>
            <a:pPr marL="342900" indent="-342900" algn="just">
              <a:lnSpc>
                <a:spcPct val="110000"/>
              </a:lnSpc>
              <a:spcAft>
                <a:spcPts val="600"/>
              </a:spcAft>
              <a:buFont typeface="Arial" pitchFamily="34" charset="0"/>
              <a:buChar char="•"/>
              <a:defRPr/>
            </a:pPr>
            <a:r>
              <a:rPr lang="es-ES" sz="2000" dirty="0"/>
              <a:t>Demanda</a:t>
            </a:r>
          </a:p>
          <a:p>
            <a:pPr marL="342900" indent="-342900" algn="just">
              <a:lnSpc>
                <a:spcPct val="110000"/>
              </a:lnSpc>
              <a:spcAft>
                <a:spcPts val="600"/>
              </a:spcAft>
              <a:buFont typeface="Arial" pitchFamily="34" charset="0"/>
              <a:buChar char="•"/>
              <a:defRPr/>
            </a:pPr>
            <a:r>
              <a:rPr lang="es-ES" sz="2000" dirty="0"/>
              <a:t>Precios</a:t>
            </a:r>
          </a:p>
          <a:p>
            <a:pPr marL="342900" indent="-342900" algn="just">
              <a:lnSpc>
                <a:spcPct val="110000"/>
              </a:lnSpc>
              <a:spcAft>
                <a:spcPts val="600"/>
              </a:spcAft>
              <a:buFont typeface="Arial" pitchFamily="34" charset="0"/>
              <a:buChar char="•"/>
              <a:defRPr/>
            </a:pPr>
            <a:r>
              <a:rPr lang="es-ES" sz="2000" dirty="0"/>
              <a:t>Insumos</a:t>
            </a:r>
          </a:p>
          <a:p>
            <a:pPr marL="342900" indent="-342900" algn="just">
              <a:lnSpc>
                <a:spcPct val="110000"/>
              </a:lnSpc>
              <a:spcAft>
                <a:spcPts val="600"/>
              </a:spcAft>
              <a:buFont typeface="Arial" pitchFamily="34" charset="0"/>
              <a:buChar char="•"/>
              <a:defRPr/>
            </a:pPr>
            <a:r>
              <a:rPr lang="es-ES" sz="2000" dirty="0"/>
              <a:t>Fuentes de  materia prima</a:t>
            </a:r>
          </a:p>
          <a:p>
            <a:pPr algn="just">
              <a:lnSpc>
                <a:spcPct val="110000"/>
              </a:lnSpc>
              <a:spcAft>
                <a:spcPts val="600"/>
              </a:spcAft>
              <a:defRPr/>
            </a:pPr>
            <a:r>
              <a:rPr lang="es-ES" sz="2000" dirty="0"/>
              <a:t>Determina la posibilidad de que el proyecto propuesto logre atender parcial o totalmente el segmento disponible al establecer una estrategia de comercialización.</a:t>
            </a:r>
          </a:p>
          <a:p>
            <a:pPr algn="just">
              <a:lnSpc>
                <a:spcPct val="110000"/>
              </a:lnSpc>
              <a:spcAft>
                <a:spcPts val="600"/>
              </a:spcAft>
              <a:defRPr/>
            </a:pPr>
            <a:r>
              <a:rPr lang="es-ES" sz="2000" dirty="0"/>
              <a:t>Los resultados emanados de este capítulo serán un insumo vital para la realización de otros estudios tales como el técnico, financiero y económico y social, por tanto,  se sugiere que la información utilizada sea altamente confiable y detalladamente analizada.</a:t>
            </a:r>
            <a:endParaRPr lang="es-ES_tradnl"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Rectángulo"/>
          <p:cNvSpPr>
            <a:spLocks noChangeArrowheads="1"/>
          </p:cNvSpPr>
          <p:nvPr/>
        </p:nvSpPr>
        <p:spPr bwMode="auto">
          <a:xfrm>
            <a:off x="1385888" y="2198688"/>
            <a:ext cx="6426200" cy="1016000"/>
          </a:xfrm>
          <a:prstGeom prst="rect">
            <a:avLst/>
          </a:prstGeom>
          <a:noFill/>
          <a:ln w="9525">
            <a:noFill/>
            <a:miter lim="800000"/>
            <a:headEnd/>
            <a:tailEnd/>
          </a:ln>
        </p:spPr>
        <p:txBody>
          <a:bodyPr>
            <a:spAutoFit/>
          </a:bodyPr>
          <a:lstStyle/>
          <a:p>
            <a:pPr algn="just"/>
            <a:r>
              <a:rPr lang="es-ES" sz="2000"/>
              <a:t>Verifica la incidencia de la política económica sobre el proyecto y los puntos que lo pueden beneficiar o afectar.</a:t>
            </a:r>
            <a:endParaRPr lang="es-ES_tradnl" sz="2000"/>
          </a:p>
        </p:txBody>
      </p:sp>
      <p:sp>
        <p:nvSpPr>
          <p:cNvPr id="12291" name="2 Rectángulo"/>
          <p:cNvSpPr>
            <a:spLocks noChangeArrowheads="1"/>
          </p:cNvSpPr>
          <p:nvPr/>
        </p:nvSpPr>
        <p:spPr bwMode="auto">
          <a:xfrm>
            <a:off x="755650" y="1125538"/>
            <a:ext cx="5832475" cy="400050"/>
          </a:xfrm>
          <a:prstGeom prst="rect">
            <a:avLst/>
          </a:prstGeom>
          <a:noFill/>
          <a:ln w="9525">
            <a:noFill/>
            <a:miter lim="800000"/>
            <a:headEnd/>
            <a:tailEnd/>
          </a:ln>
        </p:spPr>
        <p:txBody>
          <a:bodyPr>
            <a:spAutoFit/>
          </a:bodyPr>
          <a:lstStyle/>
          <a:p>
            <a:pPr lvl="1" algn="just"/>
            <a:r>
              <a:rPr lang="es-ES" sz="2000" b="1" i="1"/>
              <a:t>Elementos de la política económica.</a:t>
            </a:r>
            <a:endParaRPr lang="es-ES_tradnl" sz="2000" b="1" i="1"/>
          </a:p>
        </p:txBody>
      </p:sp>
      <p:sp>
        <p:nvSpPr>
          <p:cNvPr id="12292" name="3 CuadroTexto"/>
          <p:cNvSpPr txBox="1">
            <a:spLocks noChangeArrowheads="1"/>
          </p:cNvSpPr>
          <p:nvPr/>
        </p:nvSpPr>
        <p:spPr bwMode="auto">
          <a:xfrm>
            <a:off x="1397000" y="3463925"/>
            <a:ext cx="2835275" cy="2401888"/>
          </a:xfrm>
          <a:prstGeom prst="rect">
            <a:avLst/>
          </a:prstGeom>
          <a:noFill/>
          <a:ln w="9525">
            <a:noFill/>
            <a:miter lim="800000"/>
            <a:headEnd/>
            <a:tailEnd/>
          </a:ln>
        </p:spPr>
        <p:txBody>
          <a:bodyPr wrap="none">
            <a:spAutoFit/>
          </a:bodyPr>
          <a:lstStyle/>
          <a:p>
            <a:pPr marL="285750" indent="-285750">
              <a:lnSpc>
                <a:spcPct val="150000"/>
              </a:lnSpc>
              <a:buFont typeface="Arial" charset="0"/>
              <a:buChar char="•"/>
            </a:pPr>
            <a:r>
              <a:rPr lang="es-ES_tradnl" sz="2000"/>
              <a:t>Tratados</a:t>
            </a:r>
          </a:p>
          <a:p>
            <a:pPr marL="285750" indent="-285750">
              <a:lnSpc>
                <a:spcPct val="150000"/>
              </a:lnSpc>
              <a:buFont typeface="Arial" charset="0"/>
              <a:buChar char="•"/>
            </a:pPr>
            <a:r>
              <a:rPr lang="es-ES_tradnl" sz="2000"/>
              <a:t>Aranceles</a:t>
            </a:r>
          </a:p>
          <a:p>
            <a:pPr marL="285750" indent="-285750">
              <a:lnSpc>
                <a:spcPct val="150000"/>
              </a:lnSpc>
              <a:buFont typeface="Arial" charset="0"/>
              <a:buChar char="•"/>
            </a:pPr>
            <a:r>
              <a:rPr lang="es-ES_tradnl" sz="2000"/>
              <a:t>Incentivos</a:t>
            </a:r>
          </a:p>
          <a:p>
            <a:pPr marL="285750" indent="-285750">
              <a:lnSpc>
                <a:spcPct val="150000"/>
              </a:lnSpc>
              <a:buFont typeface="Arial" charset="0"/>
              <a:buChar char="•"/>
            </a:pPr>
            <a:r>
              <a:rPr lang="es-ES_tradnl" sz="2000"/>
              <a:t>Restricciones</a:t>
            </a:r>
          </a:p>
          <a:p>
            <a:pPr marL="285750" indent="-285750">
              <a:lnSpc>
                <a:spcPct val="150000"/>
              </a:lnSpc>
              <a:buFont typeface="Arial" charset="0"/>
              <a:buChar char="•"/>
            </a:pPr>
            <a:r>
              <a:rPr lang="es-ES_tradnl" sz="2000"/>
              <a:t>Leyes, decretos, 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3923928" y="3068960"/>
            <a:ext cx="1944216" cy="194421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b="1" dirty="0">
                <a:solidFill>
                  <a:schemeClr val="tx1"/>
                </a:solidFill>
              </a:rPr>
              <a:t>ESTUDIO DE MERCADO</a:t>
            </a:r>
          </a:p>
        </p:txBody>
      </p:sp>
      <p:sp>
        <p:nvSpPr>
          <p:cNvPr id="3" name="2 Rectángulo redondeado"/>
          <p:cNvSpPr/>
          <p:nvPr/>
        </p:nvSpPr>
        <p:spPr>
          <a:xfrm>
            <a:off x="6516216" y="2564904"/>
            <a:ext cx="1692188" cy="720080"/>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DEMANDA DEL PRODUCTO</a:t>
            </a:r>
          </a:p>
        </p:txBody>
      </p:sp>
      <p:sp>
        <p:nvSpPr>
          <p:cNvPr id="6" name="5 Rectángulo redondeado"/>
          <p:cNvSpPr/>
          <p:nvPr/>
        </p:nvSpPr>
        <p:spPr>
          <a:xfrm>
            <a:off x="3923928" y="1484784"/>
            <a:ext cx="1800200" cy="576064"/>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PRODUCTO</a:t>
            </a:r>
          </a:p>
        </p:txBody>
      </p:sp>
      <p:sp>
        <p:nvSpPr>
          <p:cNvPr id="7" name="6 Rectángulo redondeado"/>
          <p:cNvSpPr/>
          <p:nvPr/>
        </p:nvSpPr>
        <p:spPr>
          <a:xfrm>
            <a:off x="1619672" y="2564904"/>
            <a:ext cx="1692188" cy="576064"/>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OFERTA DEL PRODUCTO</a:t>
            </a:r>
          </a:p>
        </p:txBody>
      </p:sp>
      <p:sp>
        <p:nvSpPr>
          <p:cNvPr id="8" name="7 Rectángulo redondeado"/>
          <p:cNvSpPr/>
          <p:nvPr/>
        </p:nvSpPr>
        <p:spPr>
          <a:xfrm>
            <a:off x="1475656" y="4005064"/>
            <a:ext cx="1841158" cy="1152128"/>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MERCADO POTENCIAL DEL PRODUCTO</a:t>
            </a:r>
          </a:p>
        </p:txBody>
      </p:sp>
      <p:sp>
        <p:nvSpPr>
          <p:cNvPr id="9" name="8 Rectángulo redondeado"/>
          <p:cNvSpPr/>
          <p:nvPr/>
        </p:nvSpPr>
        <p:spPr>
          <a:xfrm>
            <a:off x="2195736" y="5744997"/>
            <a:ext cx="2430269" cy="708339"/>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CANALES DE COMERCIALIZACIÓN</a:t>
            </a:r>
          </a:p>
        </p:txBody>
      </p:sp>
      <p:sp>
        <p:nvSpPr>
          <p:cNvPr id="10" name="9 Rectángulo redondeado"/>
          <p:cNvSpPr/>
          <p:nvPr/>
        </p:nvSpPr>
        <p:spPr>
          <a:xfrm>
            <a:off x="5472100" y="5744996"/>
            <a:ext cx="2196244" cy="708339"/>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FUENTES DE ABASTECIMIENTO</a:t>
            </a:r>
          </a:p>
        </p:txBody>
      </p:sp>
      <p:sp>
        <p:nvSpPr>
          <p:cNvPr id="11" name="10 Rectángulo redondeado"/>
          <p:cNvSpPr/>
          <p:nvPr/>
        </p:nvSpPr>
        <p:spPr>
          <a:xfrm>
            <a:off x="6521025" y="4365104"/>
            <a:ext cx="1692188" cy="576064"/>
          </a:xfrm>
          <a:prstGeom prst="roundRect">
            <a:avLst/>
          </a:prstGeom>
          <a:gradFill flip="none" rotWithShape="1">
            <a:gsLst>
              <a:gs pos="43750">
                <a:srgbClr val="B5C7F2"/>
              </a:gs>
              <a:gs pos="37500">
                <a:srgbClr val="AFC3F1"/>
              </a:gs>
              <a:gs pos="25000">
                <a:srgbClr val="A3BBF0"/>
              </a:gs>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1600" b="1" dirty="0">
                <a:solidFill>
                  <a:schemeClr val="tx2"/>
                </a:solidFill>
              </a:rPr>
              <a:t>PRECIO DEL PRODUCTO</a:t>
            </a:r>
          </a:p>
        </p:txBody>
      </p:sp>
      <p:cxnSp>
        <p:nvCxnSpPr>
          <p:cNvPr id="13" name="12 Conector recto de flecha"/>
          <p:cNvCxnSpPr/>
          <p:nvPr/>
        </p:nvCxnSpPr>
        <p:spPr>
          <a:xfrm flipV="1">
            <a:off x="5580063" y="2924175"/>
            <a:ext cx="936625" cy="36036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13 Conector recto de flecha"/>
          <p:cNvCxnSpPr/>
          <p:nvPr/>
        </p:nvCxnSpPr>
        <p:spPr>
          <a:xfrm flipV="1">
            <a:off x="4859338" y="2060575"/>
            <a:ext cx="0" cy="100806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14 Conector recto de flecha"/>
          <p:cNvCxnSpPr>
            <a:endCxn id="0" idx="3"/>
          </p:cNvCxnSpPr>
          <p:nvPr/>
        </p:nvCxnSpPr>
        <p:spPr>
          <a:xfrm flipH="1" flipV="1">
            <a:off x="3311525" y="2852738"/>
            <a:ext cx="846138" cy="5397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18 Conector recto de flecha"/>
          <p:cNvCxnSpPr/>
          <p:nvPr/>
        </p:nvCxnSpPr>
        <p:spPr>
          <a:xfrm flipH="1">
            <a:off x="3357563" y="4365625"/>
            <a:ext cx="566737" cy="2873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19 Conector recto de flecha"/>
          <p:cNvCxnSpPr/>
          <p:nvPr/>
        </p:nvCxnSpPr>
        <p:spPr>
          <a:xfrm>
            <a:off x="5845175" y="4365625"/>
            <a:ext cx="671513" cy="2873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20 Conector recto de flecha"/>
          <p:cNvCxnSpPr/>
          <p:nvPr/>
        </p:nvCxnSpPr>
        <p:spPr>
          <a:xfrm flipH="1">
            <a:off x="3514725" y="4905375"/>
            <a:ext cx="912813" cy="8397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21 Conector recto de flecha"/>
          <p:cNvCxnSpPr/>
          <p:nvPr/>
        </p:nvCxnSpPr>
        <p:spPr>
          <a:xfrm>
            <a:off x="5319713" y="4905375"/>
            <a:ext cx="1052512" cy="8397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345" name="Rectangle 2"/>
          <p:cNvSpPr txBox="1">
            <a:spLocks noChangeArrowheads="1"/>
          </p:cNvSpPr>
          <p:nvPr/>
        </p:nvSpPr>
        <p:spPr bwMode="auto">
          <a:xfrm>
            <a:off x="312738" y="847725"/>
            <a:ext cx="8229600" cy="709613"/>
          </a:xfrm>
          <a:prstGeom prst="rect">
            <a:avLst/>
          </a:prstGeom>
          <a:noFill/>
          <a:ln w="9525">
            <a:noFill/>
            <a:miter lim="800000"/>
            <a:headEnd/>
            <a:tailEnd/>
          </a:ln>
        </p:spPr>
        <p:txBody>
          <a:bodyPr/>
          <a:lstStyle/>
          <a:p>
            <a:pPr algn="ctr"/>
            <a:r>
              <a:rPr lang="es-ES" sz="2000" b="1">
                <a:cs typeface="Arial" charset="0"/>
              </a:rPr>
              <a:t>	ESQUEMA GENERAL DE UN ESTUDIO DE MERCADO</a:t>
            </a:r>
            <a:r>
              <a:rPr lang="es-ES" sz="2000">
                <a:cs typeface="Arial" charset="0"/>
              </a:rPr>
              <a:t/>
            </a:r>
            <a:br>
              <a:rPr lang="es-ES" sz="2000">
                <a:cs typeface="Arial" charset="0"/>
              </a:rPr>
            </a:br>
            <a:endParaRPr lang="es-ES" sz="200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71550" y="188913"/>
            <a:ext cx="3744913" cy="636587"/>
          </a:xfrm>
        </p:spPr>
        <p:txBody>
          <a:bodyPr>
            <a:normAutofit fontScale="90000"/>
          </a:bodyPr>
          <a:lstStyle/>
          <a:p>
            <a:pPr fontAlgn="auto">
              <a:spcAft>
                <a:spcPts val="0"/>
              </a:spcAft>
              <a:defRPr/>
            </a:pPr>
            <a:r>
              <a:rPr lang="es-ES" b="1" dirty="0" smtClean="0"/>
              <a:t>EL PRODUCTO</a:t>
            </a:r>
          </a:p>
        </p:txBody>
      </p:sp>
      <p:sp>
        <p:nvSpPr>
          <p:cNvPr id="5123" name="Rectangle 3"/>
          <p:cNvSpPr>
            <a:spLocks noGrp="1" noChangeArrowheads="1"/>
          </p:cNvSpPr>
          <p:nvPr>
            <p:ph idx="1"/>
          </p:nvPr>
        </p:nvSpPr>
        <p:spPr>
          <a:xfrm>
            <a:off x="179388" y="765175"/>
            <a:ext cx="8713787" cy="5976938"/>
          </a:xfrm>
        </p:spPr>
        <p:txBody>
          <a:bodyPr>
            <a:noAutofit/>
          </a:bodyPr>
          <a:lstStyle/>
          <a:p>
            <a:pPr marL="0" indent="0" algn="just" fontAlgn="auto">
              <a:lnSpc>
                <a:spcPct val="130000"/>
              </a:lnSpc>
              <a:spcBef>
                <a:spcPts val="0"/>
              </a:spcBef>
              <a:spcAft>
                <a:spcPts val="0"/>
              </a:spcAft>
              <a:buClr>
                <a:schemeClr val="accent3"/>
              </a:buClr>
              <a:buFont typeface="Wingdings" pitchFamily="2" charset="2"/>
              <a:buNone/>
              <a:defRPr/>
            </a:pPr>
            <a:r>
              <a:rPr lang="es-CO" sz="1800" dirty="0" smtClean="0">
                <a:latin typeface="Arial" pitchFamily="34" charset="0"/>
                <a:cs typeface="Arial" pitchFamily="34" charset="0"/>
              </a:rPr>
              <a:t>En se definen </a:t>
            </a:r>
            <a:r>
              <a:rPr lang="es-CO" sz="1800" dirty="0">
                <a:latin typeface="Arial" pitchFamily="34" charset="0"/>
                <a:cs typeface="Arial" pitchFamily="34" charset="0"/>
              </a:rPr>
              <a:t>las características específicas del bien o servicio objeto de análisis. </a:t>
            </a:r>
            <a:endParaRPr lang="es-CO" sz="1800" dirty="0" smtClean="0">
              <a:latin typeface="Arial" pitchFamily="34" charset="0"/>
              <a:cs typeface="Arial" pitchFamily="34" charset="0"/>
            </a:endParaRPr>
          </a:p>
          <a:p>
            <a:pPr marL="0" indent="0" algn="just" fontAlgn="auto">
              <a:lnSpc>
                <a:spcPct val="130000"/>
              </a:lnSpc>
              <a:spcBef>
                <a:spcPts val="0"/>
              </a:spcBef>
              <a:spcAft>
                <a:spcPts val="0"/>
              </a:spcAft>
              <a:buClr>
                <a:schemeClr val="accent3"/>
              </a:buClr>
              <a:buFont typeface="Wingdings" pitchFamily="2" charset="2"/>
              <a:buNone/>
              <a:defRPr/>
            </a:pPr>
            <a:endParaRPr lang="es-ES" sz="1800" dirty="0">
              <a:latin typeface="Arial" pitchFamily="34" charset="0"/>
              <a:cs typeface="Arial" pitchFamily="34" charset="0"/>
            </a:endParaRPr>
          </a:p>
          <a:p>
            <a:pPr marL="274320" indent="-274320" algn="just" fontAlgn="auto">
              <a:spcAft>
                <a:spcPts val="0"/>
              </a:spcAft>
              <a:buClr>
                <a:schemeClr val="accent3"/>
              </a:buClr>
              <a:buFont typeface="Wingdings 2"/>
              <a:buChar char=""/>
              <a:defRPr/>
            </a:pPr>
            <a:r>
              <a:rPr lang="es-ES" sz="1800" b="1" dirty="0" smtClean="0"/>
              <a:t>Tipo </a:t>
            </a:r>
            <a:r>
              <a:rPr lang="es-ES" sz="1800" b="1" dirty="0"/>
              <a:t>de </a:t>
            </a:r>
            <a:r>
              <a:rPr lang="es-ES" sz="1800" b="1" dirty="0" smtClean="0"/>
              <a:t>bien:  </a:t>
            </a:r>
          </a:p>
          <a:p>
            <a:pPr marL="365760" lvl="1" indent="0" algn="just" fontAlgn="auto">
              <a:spcAft>
                <a:spcPts val="0"/>
              </a:spcAft>
              <a:buFont typeface="Wingdings 2"/>
              <a:buNone/>
              <a:defRPr/>
            </a:pPr>
            <a:r>
              <a:rPr lang="es-ES" sz="1600" dirty="0" smtClean="0"/>
              <a:t>De consumo </a:t>
            </a:r>
            <a:r>
              <a:rPr lang="es-ES" sz="1600" dirty="0"/>
              <a:t>intermedio o final</a:t>
            </a:r>
            <a:r>
              <a:rPr lang="es-ES" sz="1600" dirty="0" smtClean="0"/>
              <a:t>.</a:t>
            </a:r>
          </a:p>
          <a:p>
            <a:pPr marL="365760" lvl="1" indent="0" algn="just" fontAlgn="auto">
              <a:spcAft>
                <a:spcPts val="0"/>
              </a:spcAft>
              <a:buFont typeface="Wingdings 2"/>
              <a:buNone/>
              <a:defRPr/>
            </a:pPr>
            <a:endParaRPr lang="es-ES_tradnl" sz="1600" dirty="0"/>
          </a:p>
          <a:p>
            <a:pPr marL="274320" indent="-274320" algn="just" fontAlgn="auto">
              <a:spcAft>
                <a:spcPts val="0"/>
              </a:spcAft>
              <a:buClr>
                <a:schemeClr val="accent3"/>
              </a:buClr>
              <a:buFont typeface="Wingdings 2"/>
              <a:buChar char=""/>
              <a:defRPr/>
            </a:pPr>
            <a:r>
              <a:rPr lang="es-ES" sz="1800" b="1" dirty="0"/>
              <a:t>Usos</a:t>
            </a:r>
            <a:r>
              <a:rPr lang="es-ES" sz="1800" b="1" dirty="0" smtClean="0"/>
              <a:t>.  </a:t>
            </a:r>
          </a:p>
          <a:p>
            <a:pPr marL="365760" lvl="1" indent="0" algn="just" fontAlgn="auto">
              <a:spcAft>
                <a:spcPts val="0"/>
              </a:spcAft>
              <a:buFont typeface="Wingdings 2"/>
              <a:buNone/>
              <a:defRPr/>
            </a:pPr>
            <a:r>
              <a:rPr lang="es-ES" sz="1600" dirty="0" smtClean="0"/>
              <a:t>Detalla el </a:t>
            </a:r>
            <a:r>
              <a:rPr lang="es-ES" sz="1600" dirty="0"/>
              <a:t>uso que se le dará al bien o servicio </a:t>
            </a:r>
            <a:r>
              <a:rPr lang="es-ES" sz="1600" dirty="0" smtClean="0"/>
              <a:t>que se  </a:t>
            </a:r>
            <a:r>
              <a:rPr lang="es-ES" sz="1600" dirty="0"/>
              <a:t>producirá</a:t>
            </a:r>
            <a:r>
              <a:rPr lang="es-ES" sz="1600" dirty="0" smtClean="0"/>
              <a:t>.</a:t>
            </a:r>
          </a:p>
          <a:p>
            <a:pPr marL="365760" lvl="1" indent="0" algn="just" fontAlgn="auto">
              <a:spcAft>
                <a:spcPts val="0"/>
              </a:spcAft>
              <a:buFont typeface="Wingdings 2"/>
              <a:buNone/>
              <a:defRPr/>
            </a:pPr>
            <a:endParaRPr lang="es-ES_tradnl" sz="1600" dirty="0"/>
          </a:p>
          <a:p>
            <a:pPr marL="274320" indent="-274320" algn="just" fontAlgn="auto">
              <a:spcAft>
                <a:spcPts val="0"/>
              </a:spcAft>
              <a:buClr>
                <a:schemeClr val="accent3"/>
              </a:buClr>
              <a:buFont typeface="Wingdings 2"/>
              <a:buChar char=""/>
              <a:defRPr/>
            </a:pPr>
            <a:r>
              <a:rPr lang="es-ES" sz="1800" b="1" dirty="0" smtClean="0"/>
              <a:t>Usuarios: </a:t>
            </a:r>
          </a:p>
          <a:p>
            <a:pPr marL="365760" lvl="1" indent="0" algn="just" fontAlgn="auto">
              <a:spcAft>
                <a:spcPts val="0"/>
              </a:spcAft>
              <a:buFont typeface="Wingdings 2"/>
              <a:buNone/>
              <a:defRPr/>
            </a:pPr>
            <a:r>
              <a:rPr lang="es-ES" sz="1600" dirty="0" smtClean="0"/>
              <a:t>En </a:t>
            </a:r>
            <a:r>
              <a:rPr lang="es-ES" sz="1600" dirty="0"/>
              <a:t>concordancia con los usos del bien, defina el tipo de personas, organizaciones, empresas u otras entidades a las cuales se pretende destinar el producto final del </a:t>
            </a:r>
            <a:r>
              <a:rPr lang="es-ES" sz="1600" dirty="0" smtClean="0"/>
              <a:t>proyecto</a:t>
            </a:r>
          </a:p>
          <a:p>
            <a:pPr marL="365760" lvl="1" indent="0" algn="just" fontAlgn="auto">
              <a:spcAft>
                <a:spcPts val="0"/>
              </a:spcAft>
              <a:buFont typeface="Wingdings 2"/>
              <a:buNone/>
              <a:defRPr/>
            </a:pPr>
            <a:endParaRPr lang="es-ES" sz="1600" dirty="0" smtClean="0"/>
          </a:p>
          <a:p>
            <a:pPr marL="274320" indent="-274320" algn="just" fontAlgn="auto">
              <a:lnSpc>
                <a:spcPct val="130000"/>
              </a:lnSpc>
              <a:spcBef>
                <a:spcPts val="0"/>
              </a:spcBef>
              <a:spcAft>
                <a:spcPts val="0"/>
              </a:spcAft>
              <a:buClr>
                <a:schemeClr val="accent3"/>
              </a:buClr>
              <a:buFont typeface="Wingdings 2"/>
              <a:buChar char=""/>
              <a:defRPr/>
            </a:pPr>
            <a:r>
              <a:rPr lang="es-ES" sz="1800" b="1" dirty="0" smtClean="0">
                <a:latin typeface="Arial" pitchFamily="34" charset="0"/>
                <a:cs typeface="Arial" pitchFamily="34" charset="0"/>
              </a:rPr>
              <a:t>Producto principal. </a:t>
            </a:r>
          </a:p>
          <a:p>
            <a:pPr marL="365760" lvl="1" indent="0" algn="just" fontAlgn="auto">
              <a:lnSpc>
                <a:spcPct val="130000"/>
              </a:lnSpc>
              <a:spcBef>
                <a:spcPts val="0"/>
              </a:spcBef>
              <a:spcAft>
                <a:spcPts val="0"/>
              </a:spcAft>
              <a:buFont typeface="Wingdings 2"/>
              <a:buNone/>
              <a:defRPr/>
            </a:pPr>
            <a:r>
              <a:rPr lang="es-ES" sz="1600" dirty="0" smtClean="0">
                <a:latin typeface="Arial" pitchFamily="34" charset="0"/>
                <a:cs typeface="Arial" pitchFamily="34" charset="0"/>
              </a:rPr>
              <a:t>Se deben reunir los datos que permitan identificar al producto principal. </a:t>
            </a:r>
          </a:p>
          <a:p>
            <a:pPr marL="365760" lvl="1" indent="0" algn="just" fontAlgn="auto">
              <a:lnSpc>
                <a:spcPct val="130000"/>
              </a:lnSpc>
              <a:spcBef>
                <a:spcPts val="0"/>
              </a:spcBef>
              <a:spcAft>
                <a:spcPts val="0"/>
              </a:spcAft>
              <a:buFont typeface="Wingdings 2"/>
              <a:buNone/>
              <a:defRPr/>
            </a:pPr>
            <a:r>
              <a:rPr lang="es-ES" sz="1600" dirty="0" smtClean="0">
                <a:latin typeface="Arial" pitchFamily="34" charset="0"/>
                <a:cs typeface="Arial" pitchFamily="34" charset="0"/>
              </a:rPr>
              <a:t>Se deben señalar sus características físicas, químicas o de cualquier otra índole.   </a:t>
            </a:r>
          </a:p>
          <a:p>
            <a:pPr marL="365760" lvl="1" indent="0" algn="just" fontAlgn="auto">
              <a:lnSpc>
                <a:spcPct val="130000"/>
              </a:lnSpc>
              <a:spcBef>
                <a:spcPts val="0"/>
              </a:spcBef>
              <a:spcAft>
                <a:spcPts val="0"/>
              </a:spcAft>
              <a:buFont typeface="Wingdings 2"/>
              <a:buNone/>
              <a:defRPr/>
            </a:pPr>
            <a:r>
              <a:rPr lang="es-ES" sz="1600" dirty="0" smtClean="0">
                <a:latin typeface="Arial" pitchFamily="34" charset="0"/>
                <a:cs typeface="Arial" pitchFamily="34" charset="0"/>
              </a:rPr>
              <a:t>Tiene que haber coherencia con los datos del estudio técnico.</a:t>
            </a:r>
          </a:p>
          <a:p>
            <a:pPr marL="365760" lvl="1" indent="0" algn="just" fontAlgn="auto">
              <a:lnSpc>
                <a:spcPct val="130000"/>
              </a:lnSpc>
              <a:spcBef>
                <a:spcPts val="0"/>
              </a:spcBef>
              <a:spcAft>
                <a:spcPts val="0"/>
              </a:spcAft>
              <a:buFont typeface="Wingdings 2"/>
              <a:buNone/>
              <a:defRPr/>
            </a:pPr>
            <a:r>
              <a:rPr lang="es-ES" sz="1600" dirty="0" smtClean="0">
                <a:latin typeface="Arial" pitchFamily="34" charset="0"/>
                <a:cs typeface="Arial" pitchFamily="34" charset="0"/>
              </a:rPr>
              <a:t>Es necesario aclarar si se trata de productos para exportación, tradicionales, o un nuevo producto.</a:t>
            </a:r>
            <a:endParaRPr lang="es-E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323850" y="476250"/>
            <a:ext cx="8229600" cy="6121400"/>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defRPr/>
            </a:pPr>
            <a:r>
              <a:rPr lang="es-ES" sz="2000" b="1" dirty="0" smtClean="0"/>
              <a:t>Productos sustitutos.</a:t>
            </a:r>
            <a:endParaRPr lang="es-ES_tradnl" sz="2000" dirty="0" smtClean="0"/>
          </a:p>
          <a:p>
            <a:pPr marL="365760" lvl="1" indent="0" algn="just">
              <a:buFont typeface="Wingdings 2"/>
              <a:buNone/>
              <a:defRPr/>
            </a:pPr>
            <a:r>
              <a:rPr lang="es-ES" sz="2000" dirty="0" smtClean="0"/>
              <a:t>Señale la existencia en el mercado de otros productos con características similares y que puedan desplazar el uso del al propuesto por el proyecto, por tanto se dará una incidencia directa en las ventas.</a:t>
            </a:r>
          </a:p>
          <a:p>
            <a:pPr marL="365760" lvl="1" indent="0" algn="just">
              <a:buFont typeface="Wingdings 2"/>
              <a:buNone/>
              <a:defRPr/>
            </a:pPr>
            <a:endParaRPr lang="es-ES_tradnl" sz="2000" dirty="0" smtClean="0"/>
          </a:p>
          <a:p>
            <a:pPr algn="just">
              <a:defRPr/>
            </a:pPr>
            <a:r>
              <a:rPr lang="es-ES" sz="2000" dirty="0" smtClean="0"/>
              <a:t> </a:t>
            </a:r>
            <a:r>
              <a:rPr lang="es-ES" sz="2000" b="1" dirty="0" smtClean="0"/>
              <a:t>Productos complementarios.</a:t>
            </a:r>
            <a:endParaRPr lang="es-ES_tradnl" sz="2000" dirty="0" smtClean="0"/>
          </a:p>
          <a:p>
            <a:pPr marL="365760" lvl="1" indent="0" algn="just">
              <a:buFont typeface="Wingdings 2"/>
              <a:buNone/>
              <a:defRPr/>
            </a:pPr>
            <a:r>
              <a:rPr lang="es-ES" sz="2000" dirty="0" smtClean="0"/>
              <a:t>Refiérase a los productos o servicios existentes en el mercado, o bien generados en la misma organización, que pueden consumirse de forma complementaria con los productos o servicios esperados como resultado de la operación del proyecto.</a:t>
            </a:r>
          </a:p>
          <a:p>
            <a:pPr marL="365760" lvl="1" indent="0" algn="just">
              <a:buFont typeface="Wingdings 2"/>
              <a:buNone/>
              <a:defRPr/>
            </a:pPr>
            <a:endParaRPr lang="es-ES_tradnl" sz="2000" dirty="0" smtClean="0"/>
          </a:p>
          <a:p>
            <a:pPr algn="just">
              <a:defRPr/>
            </a:pPr>
            <a:r>
              <a:rPr lang="es-ES" sz="2000" dirty="0" smtClean="0"/>
              <a:t> </a:t>
            </a:r>
            <a:r>
              <a:rPr lang="es-ES" sz="2000" b="1" dirty="0" smtClean="0"/>
              <a:t>Sub productos.</a:t>
            </a:r>
            <a:endParaRPr lang="es-ES_tradnl" sz="2000" dirty="0" smtClean="0"/>
          </a:p>
          <a:p>
            <a:pPr marL="365760" lvl="1" indent="0" algn="just">
              <a:buFont typeface="Wingdings 2"/>
              <a:buNone/>
              <a:defRPr/>
            </a:pPr>
            <a:r>
              <a:rPr lang="es-ES" sz="2000" dirty="0" smtClean="0"/>
              <a:t>Determina la posibilidad de generación de los mismos, detallando: </a:t>
            </a:r>
            <a:endParaRPr lang="es-ES_tradnl" sz="2000" dirty="0" smtClean="0"/>
          </a:p>
          <a:p>
            <a:pPr lvl="1" algn="just">
              <a:buFont typeface="Wingdings" pitchFamily="2" charset="2"/>
              <a:buChar char="Ø"/>
              <a:defRPr/>
            </a:pPr>
            <a:r>
              <a:rPr lang="es-ES" sz="2000" dirty="0" smtClean="0"/>
              <a:t>Clasificación.</a:t>
            </a:r>
            <a:endParaRPr lang="es-ES_tradnl" sz="2000" dirty="0" smtClean="0"/>
          </a:p>
          <a:p>
            <a:pPr lvl="1" algn="just">
              <a:buFont typeface="Wingdings" pitchFamily="2" charset="2"/>
              <a:buChar char="Ø"/>
              <a:defRPr/>
            </a:pPr>
            <a:r>
              <a:rPr lang="es-ES" sz="2000" dirty="0" smtClean="0"/>
              <a:t>Características.</a:t>
            </a:r>
            <a:endParaRPr lang="es-ES_tradnl" sz="2000" dirty="0" smtClean="0"/>
          </a:p>
          <a:p>
            <a:pPr lvl="1" algn="just">
              <a:buFont typeface="Wingdings" pitchFamily="2" charset="2"/>
              <a:buChar char="Ø"/>
              <a:defRPr/>
            </a:pPr>
            <a:r>
              <a:rPr lang="es-ES" sz="2000" dirty="0" smtClean="0"/>
              <a:t>Usos.</a:t>
            </a:r>
            <a:endParaRPr lang="es-ES_tradnl" sz="2000" dirty="0" smtClean="0"/>
          </a:p>
          <a:p>
            <a:pPr lvl="1" algn="just">
              <a:buFont typeface="Wingdings" pitchFamily="2" charset="2"/>
              <a:buChar char="Ø"/>
              <a:defRPr/>
            </a:pPr>
            <a:r>
              <a:rPr lang="es-ES" sz="2000" dirty="0" smtClean="0"/>
              <a:t>Usuarios. </a:t>
            </a:r>
            <a:endParaRPr lang="es-ES_tradnl" sz="2000" dirty="0" smtClean="0"/>
          </a:p>
          <a:p>
            <a:pPr marL="0" indent="0" algn="just">
              <a:lnSpc>
                <a:spcPct val="130000"/>
              </a:lnSpc>
              <a:spcBef>
                <a:spcPts val="0"/>
              </a:spcBef>
              <a:buFont typeface="Wingdings" pitchFamily="2" charset="2"/>
              <a:buNone/>
              <a:defRPr/>
            </a:pPr>
            <a:endParaRPr lang="es-E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8763" y="1125538"/>
            <a:ext cx="7848600" cy="1322387"/>
          </a:xfrm>
          <a:prstGeom prst="rect">
            <a:avLst/>
          </a:prstGeom>
        </p:spPr>
        <p:txBody>
          <a:bodyPr>
            <a:spAutoFit/>
          </a:bodyPr>
          <a:lstStyle/>
          <a:p>
            <a:pPr>
              <a:defRPr/>
            </a:pPr>
            <a:r>
              <a:rPr lang="es-ES" sz="2000" dirty="0"/>
              <a:t> </a:t>
            </a:r>
            <a:endParaRPr lang="es-ES_tradnl" sz="2000" dirty="0"/>
          </a:p>
          <a:p>
            <a:pPr>
              <a:defRPr/>
            </a:pPr>
            <a:r>
              <a:rPr lang="es-ES" sz="2000" dirty="0"/>
              <a:t>Implica el análisis pormenorizado del abastecimiento de:</a:t>
            </a:r>
          </a:p>
          <a:p>
            <a:pPr marL="342900" indent="-342900">
              <a:buFont typeface="Arial" pitchFamily="34" charset="0"/>
              <a:buChar char="•"/>
              <a:defRPr/>
            </a:pPr>
            <a:r>
              <a:rPr lang="es-ES" sz="2000" dirty="0"/>
              <a:t>Materia Prima.</a:t>
            </a:r>
          </a:p>
          <a:p>
            <a:pPr marL="342900" indent="-342900">
              <a:buFont typeface="Arial" pitchFamily="34" charset="0"/>
              <a:buChar char="•"/>
              <a:defRPr/>
            </a:pPr>
            <a:r>
              <a:rPr lang="es-ES" sz="2000" dirty="0"/>
              <a:t>Insumos.</a:t>
            </a:r>
            <a:endParaRPr lang="es-ES_tradnl" sz="2000" dirty="0"/>
          </a:p>
        </p:txBody>
      </p:sp>
      <p:sp>
        <p:nvSpPr>
          <p:cNvPr id="16387" name="Rectangle 2"/>
          <p:cNvSpPr txBox="1">
            <a:spLocks noChangeArrowheads="1"/>
          </p:cNvSpPr>
          <p:nvPr/>
        </p:nvSpPr>
        <p:spPr bwMode="auto">
          <a:xfrm>
            <a:off x="539750" y="760413"/>
            <a:ext cx="7783513" cy="711200"/>
          </a:xfrm>
          <a:prstGeom prst="rect">
            <a:avLst/>
          </a:prstGeom>
          <a:noFill/>
          <a:ln w="9525">
            <a:noFill/>
            <a:miter lim="800000"/>
            <a:headEnd/>
            <a:tailEnd/>
          </a:ln>
        </p:spPr>
        <p:txBody>
          <a:bodyPr/>
          <a:lstStyle/>
          <a:p>
            <a:r>
              <a:rPr lang="es-ES" sz="3200" b="1">
                <a:solidFill>
                  <a:schemeClr val="tx2"/>
                </a:solidFill>
                <a:latin typeface="Calibri" pitchFamily="34" charset="0"/>
              </a:rPr>
              <a:t>FUENTES DE ABASTECIMIENTO</a:t>
            </a:r>
            <a:r>
              <a:rPr lang="es-ES" sz="3200">
                <a:solidFill>
                  <a:schemeClr val="tx2"/>
                </a:solidFill>
                <a:latin typeface="Calibri" pitchFamily="34" charset="0"/>
              </a:rPr>
              <a:t/>
            </a:r>
            <a:br>
              <a:rPr lang="es-ES" sz="3200">
                <a:solidFill>
                  <a:schemeClr val="tx2"/>
                </a:solidFill>
                <a:latin typeface="Calibri" pitchFamily="34" charset="0"/>
              </a:rPr>
            </a:br>
            <a:endParaRPr lang="es-ES" sz="2400">
              <a:solidFill>
                <a:schemeClr val="tx2"/>
              </a:solidFill>
              <a:latin typeface="Calibri" pitchFamily="34" charset="0"/>
            </a:endParaRPr>
          </a:p>
        </p:txBody>
      </p:sp>
      <p:sp>
        <p:nvSpPr>
          <p:cNvPr id="16388" name="4 Rectángulo"/>
          <p:cNvSpPr>
            <a:spLocks noChangeArrowheads="1"/>
          </p:cNvSpPr>
          <p:nvPr/>
        </p:nvSpPr>
        <p:spPr bwMode="auto">
          <a:xfrm>
            <a:off x="314325" y="2501900"/>
            <a:ext cx="7929563" cy="4240213"/>
          </a:xfrm>
          <a:prstGeom prst="rect">
            <a:avLst/>
          </a:prstGeom>
          <a:noFill/>
          <a:ln w="9525">
            <a:noFill/>
            <a:miter lim="800000"/>
            <a:headEnd/>
            <a:tailEnd/>
          </a:ln>
        </p:spPr>
        <p:txBody>
          <a:bodyPr>
            <a:spAutoFit/>
          </a:bodyPr>
          <a:lstStyle/>
          <a:p>
            <a:pPr algn="just">
              <a:lnSpc>
                <a:spcPct val="130000"/>
              </a:lnSpc>
              <a:spcAft>
                <a:spcPts val="300"/>
              </a:spcAft>
            </a:pPr>
            <a:r>
              <a:rPr lang="es-ES" sz="1900"/>
              <a:t>Se deben de considerar aspectos como:</a:t>
            </a:r>
            <a:endParaRPr lang="es-ES_tradnl" sz="1900"/>
          </a:p>
          <a:p>
            <a:pPr algn="just">
              <a:lnSpc>
                <a:spcPct val="130000"/>
              </a:lnSpc>
              <a:spcAft>
                <a:spcPts val="300"/>
              </a:spcAft>
              <a:buFont typeface="Arial" charset="0"/>
              <a:buChar char="•"/>
            </a:pPr>
            <a:r>
              <a:rPr lang="es-ES" sz="1900"/>
              <a:t>Cantidad y calidad necesaria para la operación del proyecto.</a:t>
            </a:r>
            <a:endParaRPr lang="es-ES_tradnl" sz="1900"/>
          </a:p>
          <a:p>
            <a:pPr algn="just">
              <a:lnSpc>
                <a:spcPct val="130000"/>
              </a:lnSpc>
              <a:spcAft>
                <a:spcPts val="300"/>
              </a:spcAft>
              <a:buFont typeface="Arial" charset="0"/>
              <a:buChar char="•"/>
            </a:pPr>
            <a:r>
              <a:rPr lang="es-ES" sz="1900"/>
              <a:t>Proveedores.</a:t>
            </a:r>
            <a:endParaRPr lang="es-ES_tradnl" sz="1900"/>
          </a:p>
          <a:p>
            <a:pPr algn="just">
              <a:lnSpc>
                <a:spcPct val="130000"/>
              </a:lnSpc>
              <a:spcAft>
                <a:spcPts val="300"/>
              </a:spcAft>
              <a:buFont typeface="Arial" charset="0"/>
              <a:buChar char="•"/>
            </a:pPr>
            <a:r>
              <a:rPr lang="es-ES" sz="1900"/>
              <a:t>Fuentes de abastecimiento.</a:t>
            </a:r>
            <a:endParaRPr lang="es-ES_tradnl" sz="1900"/>
          </a:p>
          <a:p>
            <a:pPr algn="just">
              <a:lnSpc>
                <a:spcPct val="130000"/>
              </a:lnSpc>
              <a:spcAft>
                <a:spcPts val="300"/>
              </a:spcAft>
              <a:buFont typeface="Arial" charset="0"/>
              <a:buChar char="•"/>
            </a:pPr>
            <a:r>
              <a:rPr lang="es-ES" sz="1900"/>
              <a:t>Certeza de suministro.</a:t>
            </a:r>
            <a:endParaRPr lang="es-ES_tradnl" sz="1900"/>
          </a:p>
          <a:p>
            <a:pPr algn="just">
              <a:lnSpc>
                <a:spcPct val="130000"/>
              </a:lnSpc>
              <a:spcAft>
                <a:spcPts val="300"/>
              </a:spcAft>
              <a:buFont typeface="Arial" charset="0"/>
              <a:buChar char="•"/>
            </a:pPr>
            <a:r>
              <a:rPr lang="es-ES" sz="1900"/>
              <a:t>Características técnicas.</a:t>
            </a:r>
            <a:endParaRPr lang="es-ES_tradnl" sz="1900"/>
          </a:p>
          <a:p>
            <a:pPr algn="just">
              <a:lnSpc>
                <a:spcPct val="130000"/>
              </a:lnSpc>
              <a:spcAft>
                <a:spcPts val="300"/>
              </a:spcAft>
              <a:buFont typeface="Arial" charset="0"/>
              <a:buChar char="•"/>
            </a:pPr>
            <a:r>
              <a:rPr lang="es-ES" sz="1900"/>
              <a:t>Oportunidad del abastecimiento.</a:t>
            </a:r>
            <a:endParaRPr lang="es-ES_tradnl" sz="1900"/>
          </a:p>
          <a:p>
            <a:pPr algn="just">
              <a:lnSpc>
                <a:spcPct val="130000"/>
              </a:lnSpc>
              <a:spcAft>
                <a:spcPts val="300"/>
              </a:spcAft>
              <a:buFont typeface="Arial" charset="0"/>
              <a:buChar char="•"/>
            </a:pPr>
            <a:r>
              <a:rPr lang="es-ES" sz="1900"/>
              <a:t>Cantidad disponible en el mercado.</a:t>
            </a:r>
            <a:endParaRPr lang="es-ES_tradnl" sz="1900"/>
          </a:p>
          <a:p>
            <a:pPr algn="just">
              <a:lnSpc>
                <a:spcPct val="130000"/>
              </a:lnSpc>
              <a:spcAft>
                <a:spcPts val="300"/>
              </a:spcAft>
              <a:buFont typeface="Arial" charset="0"/>
              <a:buChar char="•"/>
            </a:pPr>
            <a:r>
              <a:rPr lang="es-ES" sz="1900"/>
              <a:t>Calidad disponible en el mercado.</a:t>
            </a:r>
            <a:endParaRPr lang="es-ES_tradnl" sz="1900"/>
          </a:p>
          <a:p>
            <a:pPr algn="just">
              <a:lnSpc>
                <a:spcPct val="130000"/>
              </a:lnSpc>
              <a:spcAft>
                <a:spcPts val="300"/>
              </a:spcAft>
              <a:buFont typeface="Arial" charset="0"/>
              <a:buChar char="•"/>
            </a:pPr>
            <a:r>
              <a:rPr lang="es-ES" sz="1900"/>
              <a:t>Precios disponibles en el mercado.</a:t>
            </a:r>
            <a:endParaRPr lang="es-ES_tradnl" sz="19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689</TotalTime>
  <Words>2133</Words>
  <Application>Microsoft Office PowerPoint</Application>
  <PresentationFormat>Presentación en pantalla (4:3)</PresentationFormat>
  <Paragraphs>296</Paragraphs>
  <Slides>30</Slides>
  <Notes>30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Flujo</vt:lpstr>
      <vt:lpstr>Presentación de PowerPoint</vt:lpstr>
      <vt:lpstr>MERCADO</vt:lpstr>
      <vt:lpstr>Presentación de PowerPoint</vt:lpstr>
      <vt:lpstr>Presentación de PowerPoint</vt:lpstr>
      <vt:lpstr>Presentación de PowerPoint</vt:lpstr>
      <vt:lpstr>Presentación de PowerPoint</vt:lpstr>
      <vt:lpstr>EL PRODUCTO</vt:lpstr>
      <vt:lpstr>Presentación de PowerPoint</vt:lpstr>
      <vt:lpstr>Presentación de PowerPoint</vt:lpstr>
      <vt:lpstr>DEMANDA DEL PRODUCTO </vt:lpstr>
      <vt:lpstr>Presentación de PowerPoint</vt:lpstr>
      <vt:lpstr>DEMANDA</vt:lpstr>
      <vt:lpstr>EL CONSUMIDOR </vt:lpstr>
      <vt:lpstr>    OFERTA DEL PRODUCTO  </vt:lpstr>
      <vt:lpstr>Presentación de PowerPoint</vt:lpstr>
      <vt:lpstr>OFERTA</vt:lpstr>
      <vt:lpstr>OFERTA</vt:lpstr>
      <vt:lpstr>LOS PRECIOS O TARIFAS DEL PRODUCTO</vt:lpstr>
      <vt:lpstr>MERCADO POTENCIAL</vt:lpstr>
      <vt:lpstr>COMERCIALIZACIÓN </vt:lpstr>
      <vt:lpstr>Competencia</vt:lpstr>
      <vt:lpstr>Presentación de PowerPoint</vt:lpstr>
      <vt:lpstr>Los canales de comercialización </vt:lpstr>
      <vt:lpstr>Para los tales fines, podemos valernos de una serie de recursos comerciales establecidos, entre los cuales se destacan:</vt:lpstr>
      <vt:lpstr>¿Qué es la Investigación de Mercados?  </vt:lpstr>
      <vt:lpstr>Presentación de PowerPoint</vt:lpstr>
      <vt:lpstr>Tipos de Investigación de Mercados </vt:lpstr>
      <vt:lpstr>Presentación de PowerPoint</vt:lpstr>
      <vt:lpstr>Presentación de PowerPoint</vt:lpstr>
      <vt:lpstr>CONCLUSIONES  </vt:lpstr>
    </vt:vector>
  </TitlesOfParts>
  <Company>Coopeinsermu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mercado</dc:title>
  <dc:creator>ghidalgo</dc:creator>
  <cp:lastModifiedBy>Merlen Rodriguez</cp:lastModifiedBy>
  <cp:revision>76</cp:revision>
  <dcterms:created xsi:type="dcterms:W3CDTF">2008-01-16T23:05:26Z</dcterms:created>
  <dcterms:modified xsi:type="dcterms:W3CDTF">2014-02-17T23:12:36Z</dcterms:modified>
</cp:coreProperties>
</file>