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6" r:id="rId2"/>
    <p:sldId id="304" r:id="rId3"/>
    <p:sldId id="305" r:id="rId4"/>
    <p:sldId id="306" r:id="rId5"/>
    <p:sldId id="307" r:id="rId6"/>
    <p:sldId id="30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0FA135-D241-4453-9C3E-814D669B5A04}" type="doc">
      <dgm:prSet loTypeId="urn:microsoft.com/office/officeart/2005/8/layout/vList4#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4357295-44D5-410F-BEDD-29ACAF1656F0}">
      <dgm:prSet phldrT="[Texto]"/>
      <dgm:spPr/>
      <dgm:t>
        <a:bodyPr/>
        <a:lstStyle/>
        <a:p>
          <a:pPr algn="just"/>
          <a:r>
            <a:rPr lang="es-CR" dirty="0" smtClean="0"/>
            <a:t>La Tasa Interna de Retorno, también conocida por sus iniciales como TIR (o IRR en inglés), es la tasa de interés equivalente por la inversión realizada.</a:t>
          </a:r>
          <a:endParaRPr lang="es-ES" dirty="0"/>
        </a:p>
      </dgm:t>
    </dgm:pt>
    <dgm:pt modelId="{08D10822-29FB-4EC9-8D14-F8269A00F141}" type="parTrans" cxnId="{F3F4D569-6F16-447E-9B58-5AD3530BBB6C}">
      <dgm:prSet/>
      <dgm:spPr/>
      <dgm:t>
        <a:bodyPr/>
        <a:lstStyle/>
        <a:p>
          <a:endParaRPr lang="es-ES"/>
        </a:p>
      </dgm:t>
    </dgm:pt>
    <dgm:pt modelId="{20D901A1-7377-4892-898E-59967E4C9867}" type="sibTrans" cxnId="{F3F4D569-6F16-447E-9B58-5AD3530BBB6C}">
      <dgm:prSet/>
      <dgm:spPr/>
      <dgm:t>
        <a:bodyPr/>
        <a:lstStyle/>
        <a:p>
          <a:endParaRPr lang="es-ES"/>
        </a:p>
      </dgm:t>
    </dgm:pt>
    <dgm:pt modelId="{772C22E6-9FB2-488A-A6AF-3979BFAD05F6}">
      <dgm:prSet phldrT="[Texto]"/>
      <dgm:spPr/>
      <dgm:t>
        <a:bodyPr/>
        <a:lstStyle/>
        <a:p>
          <a:pPr algn="just"/>
          <a:r>
            <a:rPr lang="es-CR" dirty="0" smtClean="0"/>
            <a:t>Es decir, es el “promedio” de tasa de interés anual que está ganando el inversionista por haber dedicado sus recursos a ese proyecto.</a:t>
          </a:r>
          <a:endParaRPr lang="es-ES" dirty="0"/>
        </a:p>
      </dgm:t>
    </dgm:pt>
    <dgm:pt modelId="{582DB09F-5CF6-4E4C-A0BA-E705DA02CF68}" type="parTrans" cxnId="{3B7EAB22-B19B-4D68-9C22-57DB549C1209}">
      <dgm:prSet/>
      <dgm:spPr/>
      <dgm:t>
        <a:bodyPr/>
        <a:lstStyle/>
        <a:p>
          <a:endParaRPr lang="es-ES"/>
        </a:p>
      </dgm:t>
    </dgm:pt>
    <dgm:pt modelId="{7E3B14A3-A40A-46D1-B00E-0169CB104CDC}" type="sibTrans" cxnId="{3B7EAB22-B19B-4D68-9C22-57DB549C1209}">
      <dgm:prSet/>
      <dgm:spPr/>
      <dgm:t>
        <a:bodyPr/>
        <a:lstStyle/>
        <a:p>
          <a:endParaRPr lang="es-ES"/>
        </a:p>
      </dgm:t>
    </dgm:pt>
    <dgm:pt modelId="{010F7F06-056F-4FD9-8E5A-AEA17214BAE1}">
      <dgm:prSet phldrT="[Texto]"/>
      <dgm:spPr/>
      <dgm:t>
        <a:bodyPr/>
        <a:lstStyle/>
        <a:p>
          <a:pPr algn="just"/>
          <a:r>
            <a:rPr lang="es-CR" dirty="0" smtClean="0"/>
            <a:t>Como los flujos de efectivo cada año pueden ser diferentes, este indicador es muy útil para poder comparar con otras opciones de inversión.</a:t>
          </a:r>
          <a:endParaRPr lang="es-ES" dirty="0"/>
        </a:p>
      </dgm:t>
    </dgm:pt>
    <dgm:pt modelId="{D187CB50-11A3-40F0-99C3-04D8AEBA6F2D}" type="parTrans" cxnId="{EB7EF32F-B639-4630-B879-81757E4BAE8B}">
      <dgm:prSet/>
      <dgm:spPr/>
      <dgm:t>
        <a:bodyPr/>
        <a:lstStyle/>
        <a:p>
          <a:endParaRPr lang="es-ES"/>
        </a:p>
      </dgm:t>
    </dgm:pt>
    <dgm:pt modelId="{43F6DC1A-5E10-4EB9-A443-E15091541C8C}" type="sibTrans" cxnId="{EB7EF32F-B639-4630-B879-81757E4BAE8B}">
      <dgm:prSet/>
      <dgm:spPr/>
      <dgm:t>
        <a:bodyPr/>
        <a:lstStyle/>
        <a:p>
          <a:endParaRPr lang="es-ES"/>
        </a:p>
      </dgm:t>
    </dgm:pt>
    <dgm:pt modelId="{5BC78FAB-7A39-4F50-B20D-A97DD7DDB5BC}" type="pres">
      <dgm:prSet presAssocID="{5F0FA135-D241-4453-9C3E-814D669B5A0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7833434A-6644-4842-BE92-05EC58F73EA9}" type="pres">
      <dgm:prSet presAssocID="{F4357295-44D5-410F-BEDD-29ACAF1656F0}" presName="comp" presStyleCnt="0"/>
      <dgm:spPr/>
    </dgm:pt>
    <dgm:pt modelId="{86571532-EF24-435C-8B8C-FBF678EEF390}" type="pres">
      <dgm:prSet presAssocID="{F4357295-44D5-410F-BEDD-29ACAF1656F0}" presName="box" presStyleLbl="node1" presStyleIdx="0" presStyleCnt="3" custLinFactNeighborX="1103" custLinFactNeighborY="11334"/>
      <dgm:spPr/>
      <dgm:t>
        <a:bodyPr/>
        <a:lstStyle/>
        <a:p>
          <a:endParaRPr lang="es-ES"/>
        </a:p>
      </dgm:t>
    </dgm:pt>
    <dgm:pt modelId="{81533079-B3C8-4710-8E59-E4E677B0281A}" type="pres">
      <dgm:prSet presAssocID="{F4357295-44D5-410F-BEDD-29ACAF1656F0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C4DD5BD-AB22-43C9-8586-4AEFAE9BB14F}" type="pres">
      <dgm:prSet presAssocID="{F4357295-44D5-410F-BEDD-29ACAF1656F0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5EE713-53CB-4CFF-905F-26DBCEDBAC34}" type="pres">
      <dgm:prSet presAssocID="{20D901A1-7377-4892-898E-59967E4C9867}" presName="spacer" presStyleCnt="0"/>
      <dgm:spPr/>
    </dgm:pt>
    <dgm:pt modelId="{57F5C75B-65D6-4419-809B-41AFAE090973}" type="pres">
      <dgm:prSet presAssocID="{772C22E6-9FB2-488A-A6AF-3979BFAD05F6}" presName="comp" presStyleCnt="0"/>
      <dgm:spPr/>
    </dgm:pt>
    <dgm:pt modelId="{F67FF5B7-EC61-4E6A-821C-2D94FE2ACDF7}" type="pres">
      <dgm:prSet presAssocID="{772C22E6-9FB2-488A-A6AF-3979BFAD05F6}" presName="box" presStyleLbl="node1" presStyleIdx="1" presStyleCnt="3"/>
      <dgm:spPr/>
      <dgm:t>
        <a:bodyPr/>
        <a:lstStyle/>
        <a:p>
          <a:endParaRPr lang="es-ES"/>
        </a:p>
      </dgm:t>
    </dgm:pt>
    <dgm:pt modelId="{A727833E-5DE3-42AA-8BDA-8FB52733D520}" type="pres">
      <dgm:prSet presAssocID="{772C22E6-9FB2-488A-A6AF-3979BFAD05F6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FD36ED0-CA05-4746-BF56-54E7F151C261}" type="pres">
      <dgm:prSet presAssocID="{772C22E6-9FB2-488A-A6AF-3979BFAD05F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3FD3C9-5AF8-40C0-B459-47332292E346}" type="pres">
      <dgm:prSet presAssocID="{7E3B14A3-A40A-46D1-B00E-0169CB104CDC}" presName="spacer" presStyleCnt="0"/>
      <dgm:spPr/>
    </dgm:pt>
    <dgm:pt modelId="{C22223DF-E3BB-42EE-84D3-03B76B54B0E7}" type="pres">
      <dgm:prSet presAssocID="{010F7F06-056F-4FD9-8E5A-AEA17214BAE1}" presName="comp" presStyleCnt="0"/>
      <dgm:spPr/>
    </dgm:pt>
    <dgm:pt modelId="{2C041F23-12E1-4318-800A-933710C3D438}" type="pres">
      <dgm:prSet presAssocID="{010F7F06-056F-4FD9-8E5A-AEA17214BAE1}" presName="box" presStyleLbl="node1" presStyleIdx="2" presStyleCnt="3"/>
      <dgm:spPr/>
      <dgm:t>
        <a:bodyPr/>
        <a:lstStyle/>
        <a:p>
          <a:endParaRPr lang="es-ES"/>
        </a:p>
      </dgm:t>
    </dgm:pt>
    <dgm:pt modelId="{1267C5CC-A724-4941-9FFC-476661612A58}" type="pres">
      <dgm:prSet presAssocID="{010F7F06-056F-4FD9-8E5A-AEA17214BAE1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59E8941-72B7-44DD-9056-ACA02CED7FF1}" type="pres">
      <dgm:prSet presAssocID="{010F7F06-056F-4FD9-8E5A-AEA17214BAE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1B2DB4D-6D1D-44BD-B8EF-98C871D14ADB}" type="presOf" srcId="{772C22E6-9FB2-488A-A6AF-3979BFAD05F6}" destId="{CFD36ED0-CA05-4746-BF56-54E7F151C261}" srcOrd="1" destOrd="0" presId="urn:microsoft.com/office/officeart/2005/8/layout/vList4#1"/>
    <dgm:cxn modelId="{F3F4D569-6F16-447E-9B58-5AD3530BBB6C}" srcId="{5F0FA135-D241-4453-9C3E-814D669B5A04}" destId="{F4357295-44D5-410F-BEDD-29ACAF1656F0}" srcOrd="0" destOrd="0" parTransId="{08D10822-29FB-4EC9-8D14-F8269A00F141}" sibTransId="{20D901A1-7377-4892-898E-59967E4C9867}"/>
    <dgm:cxn modelId="{5B18EA9C-CCDA-4FB9-8BD7-CB34C02B5ED9}" type="presOf" srcId="{772C22E6-9FB2-488A-A6AF-3979BFAD05F6}" destId="{F67FF5B7-EC61-4E6A-821C-2D94FE2ACDF7}" srcOrd="0" destOrd="0" presId="urn:microsoft.com/office/officeart/2005/8/layout/vList4#1"/>
    <dgm:cxn modelId="{37F52206-B2B8-4255-ADDB-77EA173C9EBD}" type="presOf" srcId="{F4357295-44D5-410F-BEDD-29ACAF1656F0}" destId="{86571532-EF24-435C-8B8C-FBF678EEF390}" srcOrd="0" destOrd="0" presId="urn:microsoft.com/office/officeart/2005/8/layout/vList4#1"/>
    <dgm:cxn modelId="{7B7A4D65-9DA0-437A-9C88-27C47593DEED}" type="presOf" srcId="{010F7F06-056F-4FD9-8E5A-AEA17214BAE1}" destId="{259E8941-72B7-44DD-9056-ACA02CED7FF1}" srcOrd="1" destOrd="0" presId="urn:microsoft.com/office/officeart/2005/8/layout/vList4#1"/>
    <dgm:cxn modelId="{79920593-8517-4725-BF7A-B8461225F64D}" type="presOf" srcId="{F4357295-44D5-410F-BEDD-29ACAF1656F0}" destId="{0C4DD5BD-AB22-43C9-8586-4AEFAE9BB14F}" srcOrd="1" destOrd="0" presId="urn:microsoft.com/office/officeart/2005/8/layout/vList4#1"/>
    <dgm:cxn modelId="{91352D49-0F53-4F70-A26E-6DC71BEC8FA1}" type="presOf" srcId="{010F7F06-056F-4FD9-8E5A-AEA17214BAE1}" destId="{2C041F23-12E1-4318-800A-933710C3D438}" srcOrd="0" destOrd="0" presId="urn:microsoft.com/office/officeart/2005/8/layout/vList4#1"/>
    <dgm:cxn modelId="{3B7EAB22-B19B-4D68-9C22-57DB549C1209}" srcId="{5F0FA135-D241-4453-9C3E-814D669B5A04}" destId="{772C22E6-9FB2-488A-A6AF-3979BFAD05F6}" srcOrd="1" destOrd="0" parTransId="{582DB09F-5CF6-4E4C-A0BA-E705DA02CF68}" sibTransId="{7E3B14A3-A40A-46D1-B00E-0169CB104CDC}"/>
    <dgm:cxn modelId="{352DCDF9-2BE6-493E-8FEA-9B9EF5427F82}" type="presOf" srcId="{5F0FA135-D241-4453-9C3E-814D669B5A04}" destId="{5BC78FAB-7A39-4F50-B20D-A97DD7DDB5BC}" srcOrd="0" destOrd="0" presId="urn:microsoft.com/office/officeart/2005/8/layout/vList4#1"/>
    <dgm:cxn modelId="{EB7EF32F-B639-4630-B879-81757E4BAE8B}" srcId="{5F0FA135-D241-4453-9C3E-814D669B5A04}" destId="{010F7F06-056F-4FD9-8E5A-AEA17214BAE1}" srcOrd="2" destOrd="0" parTransId="{D187CB50-11A3-40F0-99C3-04D8AEBA6F2D}" sibTransId="{43F6DC1A-5E10-4EB9-A443-E15091541C8C}"/>
    <dgm:cxn modelId="{0008300D-BC15-450E-BE1D-01C5B3E1447A}" type="presParOf" srcId="{5BC78FAB-7A39-4F50-B20D-A97DD7DDB5BC}" destId="{7833434A-6644-4842-BE92-05EC58F73EA9}" srcOrd="0" destOrd="0" presId="urn:microsoft.com/office/officeart/2005/8/layout/vList4#1"/>
    <dgm:cxn modelId="{F6D32C0A-6694-43E2-91C2-B99BC2D047EA}" type="presParOf" srcId="{7833434A-6644-4842-BE92-05EC58F73EA9}" destId="{86571532-EF24-435C-8B8C-FBF678EEF390}" srcOrd="0" destOrd="0" presId="urn:microsoft.com/office/officeart/2005/8/layout/vList4#1"/>
    <dgm:cxn modelId="{1740673C-6003-49E5-AA76-39A7953ADB26}" type="presParOf" srcId="{7833434A-6644-4842-BE92-05EC58F73EA9}" destId="{81533079-B3C8-4710-8E59-E4E677B0281A}" srcOrd="1" destOrd="0" presId="urn:microsoft.com/office/officeart/2005/8/layout/vList4#1"/>
    <dgm:cxn modelId="{B813DF7E-CDE1-43B5-83FA-80EF98843828}" type="presParOf" srcId="{7833434A-6644-4842-BE92-05EC58F73EA9}" destId="{0C4DD5BD-AB22-43C9-8586-4AEFAE9BB14F}" srcOrd="2" destOrd="0" presId="urn:microsoft.com/office/officeart/2005/8/layout/vList4#1"/>
    <dgm:cxn modelId="{0B79E47C-0B1E-4943-8E1D-F0F3A51A9448}" type="presParOf" srcId="{5BC78FAB-7A39-4F50-B20D-A97DD7DDB5BC}" destId="{115EE713-53CB-4CFF-905F-26DBCEDBAC34}" srcOrd="1" destOrd="0" presId="urn:microsoft.com/office/officeart/2005/8/layout/vList4#1"/>
    <dgm:cxn modelId="{EFAD2943-37AD-4B54-8A2D-85F8F20FAE2A}" type="presParOf" srcId="{5BC78FAB-7A39-4F50-B20D-A97DD7DDB5BC}" destId="{57F5C75B-65D6-4419-809B-41AFAE090973}" srcOrd="2" destOrd="0" presId="urn:microsoft.com/office/officeart/2005/8/layout/vList4#1"/>
    <dgm:cxn modelId="{558B592D-40A6-49F9-B83D-DF695E1A09EB}" type="presParOf" srcId="{57F5C75B-65D6-4419-809B-41AFAE090973}" destId="{F67FF5B7-EC61-4E6A-821C-2D94FE2ACDF7}" srcOrd="0" destOrd="0" presId="urn:microsoft.com/office/officeart/2005/8/layout/vList4#1"/>
    <dgm:cxn modelId="{9D9D8A9C-3BF4-4174-A561-37219D224A2F}" type="presParOf" srcId="{57F5C75B-65D6-4419-809B-41AFAE090973}" destId="{A727833E-5DE3-42AA-8BDA-8FB52733D520}" srcOrd="1" destOrd="0" presId="urn:microsoft.com/office/officeart/2005/8/layout/vList4#1"/>
    <dgm:cxn modelId="{B063915D-51FF-4FF8-B3E2-58B954BC072E}" type="presParOf" srcId="{57F5C75B-65D6-4419-809B-41AFAE090973}" destId="{CFD36ED0-CA05-4746-BF56-54E7F151C261}" srcOrd="2" destOrd="0" presId="urn:microsoft.com/office/officeart/2005/8/layout/vList4#1"/>
    <dgm:cxn modelId="{C5FC1094-95BB-4AF2-85A2-90B424426603}" type="presParOf" srcId="{5BC78FAB-7A39-4F50-B20D-A97DD7DDB5BC}" destId="{8A3FD3C9-5AF8-40C0-B459-47332292E346}" srcOrd="3" destOrd="0" presId="urn:microsoft.com/office/officeart/2005/8/layout/vList4#1"/>
    <dgm:cxn modelId="{C41A2963-2CFA-418B-A92B-5FC73836EBBE}" type="presParOf" srcId="{5BC78FAB-7A39-4F50-B20D-A97DD7DDB5BC}" destId="{C22223DF-E3BB-42EE-84D3-03B76B54B0E7}" srcOrd="4" destOrd="0" presId="urn:microsoft.com/office/officeart/2005/8/layout/vList4#1"/>
    <dgm:cxn modelId="{7F3D38AB-DCCB-4B64-BBAB-AF33FAF58247}" type="presParOf" srcId="{C22223DF-E3BB-42EE-84D3-03B76B54B0E7}" destId="{2C041F23-12E1-4318-800A-933710C3D438}" srcOrd="0" destOrd="0" presId="urn:microsoft.com/office/officeart/2005/8/layout/vList4#1"/>
    <dgm:cxn modelId="{910371D1-0231-414A-AB48-D3297D917E70}" type="presParOf" srcId="{C22223DF-E3BB-42EE-84D3-03B76B54B0E7}" destId="{1267C5CC-A724-4941-9FFC-476661612A58}" srcOrd="1" destOrd="0" presId="urn:microsoft.com/office/officeart/2005/8/layout/vList4#1"/>
    <dgm:cxn modelId="{8B78C0C4-8192-403D-9844-978FA56D4454}" type="presParOf" srcId="{C22223DF-E3BB-42EE-84D3-03B76B54B0E7}" destId="{259E8941-72B7-44DD-9056-ACA02CED7FF1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301EC6-19FC-40C8-BA17-4D261183FF31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33C288-27F0-410E-AE27-BBDE29EA9515}">
      <dgm:prSet phldrT="[Texto]" phldr="1"/>
      <dgm:spPr/>
      <dgm:t>
        <a:bodyPr/>
        <a:lstStyle/>
        <a:p>
          <a:endParaRPr lang="es-ES"/>
        </a:p>
      </dgm:t>
    </dgm:pt>
    <dgm:pt modelId="{37C2C7CE-0FD7-4F74-9667-9D247EE0CF5D}" type="parTrans" cxnId="{AEA5C365-416C-4095-A486-57F6372952AA}">
      <dgm:prSet/>
      <dgm:spPr/>
      <dgm:t>
        <a:bodyPr/>
        <a:lstStyle/>
        <a:p>
          <a:endParaRPr lang="es-ES"/>
        </a:p>
      </dgm:t>
    </dgm:pt>
    <dgm:pt modelId="{AB23967C-59DC-4819-BE7D-4450FA017E4D}" type="sibTrans" cxnId="{AEA5C365-416C-4095-A486-57F6372952AA}">
      <dgm:prSet/>
      <dgm:spPr/>
      <dgm:t>
        <a:bodyPr/>
        <a:lstStyle/>
        <a:p>
          <a:endParaRPr lang="es-ES"/>
        </a:p>
      </dgm:t>
    </dgm:pt>
    <dgm:pt modelId="{2A29813C-FEBC-4E72-ADC6-2064989BE89D}">
      <dgm:prSet phldrT="[Texto]"/>
      <dgm:spPr/>
      <dgm:t>
        <a:bodyPr/>
        <a:lstStyle/>
        <a:p>
          <a:r>
            <a:rPr lang="es-CR" dirty="0" smtClean="0"/>
            <a:t>Para nuestro ejemplo de Jugo de Naranja, el TIR es de un 23% en dólares.</a:t>
          </a:r>
          <a:endParaRPr lang="es-ES" dirty="0"/>
        </a:p>
      </dgm:t>
    </dgm:pt>
    <dgm:pt modelId="{84C697BB-1646-4B8A-B088-AAC0AA0E33CD}" type="parTrans" cxnId="{150E3E57-1F6E-40BC-BBD6-D5865BC74064}">
      <dgm:prSet/>
      <dgm:spPr/>
      <dgm:t>
        <a:bodyPr/>
        <a:lstStyle/>
        <a:p>
          <a:endParaRPr lang="es-ES"/>
        </a:p>
      </dgm:t>
    </dgm:pt>
    <dgm:pt modelId="{D8A89EA8-F949-4411-BE87-3A9597B12611}" type="sibTrans" cxnId="{150E3E57-1F6E-40BC-BBD6-D5865BC74064}">
      <dgm:prSet/>
      <dgm:spPr/>
      <dgm:t>
        <a:bodyPr/>
        <a:lstStyle/>
        <a:p>
          <a:endParaRPr lang="es-ES"/>
        </a:p>
      </dgm:t>
    </dgm:pt>
    <dgm:pt modelId="{177A8A5B-F4B5-4E42-A28B-033A62A9E4EC}">
      <dgm:prSet phldrT="[Texto]" phldr="1"/>
      <dgm:spPr/>
      <dgm:t>
        <a:bodyPr/>
        <a:lstStyle/>
        <a:p>
          <a:endParaRPr lang="es-ES"/>
        </a:p>
      </dgm:t>
    </dgm:pt>
    <dgm:pt modelId="{A41FC108-878D-4C2A-90D5-9ADD49FE3575}" type="parTrans" cxnId="{1CFFC96D-D304-4401-8BBC-3EB6B355ECC9}">
      <dgm:prSet/>
      <dgm:spPr/>
      <dgm:t>
        <a:bodyPr/>
        <a:lstStyle/>
        <a:p>
          <a:endParaRPr lang="es-ES"/>
        </a:p>
      </dgm:t>
    </dgm:pt>
    <dgm:pt modelId="{56C0F0E5-3A7A-4701-BB2C-D8B6C0F65305}" type="sibTrans" cxnId="{1CFFC96D-D304-4401-8BBC-3EB6B355ECC9}">
      <dgm:prSet/>
      <dgm:spPr/>
      <dgm:t>
        <a:bodyPr/>
        <a:lstStyle/>
        <a:p>
          <a:endParaRPr lang="es-ES"/>
        </a:p>
      </dgm:t>
    </dgm:pt>
    <dgm:pt modelId="{D1F02636-C323-4084-8803-E6A8CCA39E9F}">
      <dgm:prSet phldrT="[Texto]" custT="1"/>
      <dgm:spPr/>
      <dgm:t>
        <a:bodyPr/>
        <a:lstStyle/>
        <a:p>
          <a:pPr algn="just"/>
          <a:r>
            <a:rPr lang="es-CR" sz="2000" dirty="0" smtClean="0"/>
            <a:t>Lo anterior quiere decir que el proyecto de Jugo de Naranja genera una tasa de interés equivalente al 23% anual</a:t>
          </a:r>
          <a:endParaRPr lang="es-ES" sz="2000" dirty="0"/>
        </a:p>
      </dgm:t>
    </dgm:pt>
    <dgm:pt modelId="{A8F1F2F1-9C68-4B0D-8413-3C2CA3CD5F84}" type="parTrans" cxnId="{138B144B-726F-4D20-AB59-58FC70A4F7DB}">
      <dgm:prSet/>
      <dgm:spPr/>
      <dgm:t>
        <a:bodyPr/>
        <a:lstStyle/>
        <a:p>
          <a:endParaRPr lang="es-ES"/>
        </a:p>
      </dgm:t>
    </dgm:pt>
    <dgm:pt modelId="{6D3C3EA5-16AC-41D9-A83A-5B455787A751}" type="sibTrans" cxnId="{138B144B-726F-4D20-AB59-58FC70A4F7DB}">
      <dgm:prSet/>
      <dgm:spPr/>
      <dgm:t>
        <a:bodyPr/>
        <a:lstStyle/>
        <a:p>
          <a:endParaRPr lang="es-ES"/>
        </a:p>
      </dgm:t>
    </dgm:pt>
    <dgm:pt modelId="{2E7C964A-A628-4ADE-832D-EB88B65407B9}">
      <dgm:prSet phldrT="[Texto]" phldr="1"/>
      <dgm:spPr/>
      <dgm:t>
        <a:bodyPr/>
        <a:lstStyle/>
        <a:p>
          <a:endParaRPr lang="es-ES"/>
        </a:p>
      </dgm:t>
    </dgm:pt>
    <dgm:pt modelId="{BE4812CE-7E0A-43BA-81D6-3F099E4D9096}" type="parTrans" cxnId="{EF2260EC-5F19-46F3-BED4-214D75819BCE}">
      <dgm:prSet/>
      <dgm:spPr/>
      <dgm:t>
        <a:bodyPr/>
        <a:lstStyle/>
        <a:p>
          <a:endParaRPr lang="es-ES"/>
        </a:p>
      </dgm:t>
    </dgm:pt>
    <dgm:pt modelId="{E09EA099-D49E-484C-B50F-53B7FD1401AD}" type="sibTrans" cxnId="{EF2260EC-5F19-46F3-BED4-214D75819BCE}">
      <dgm:prSet/>
      <dgm:spPr/>
      <dgm:t>
        <a:bodyPr/>
        <a:lstStyle/>
        <a:p>
          <a:endParaRPr lang="es-ES"/>
        </a:p>
      </dgm:t>
    </dgm:pt>
    <dgm:pt modelId="{C7467AFE-3F2D-401B-A41B-F7EB9F8958A8}">
      <dgm:prSet phldrT="[Texto]" custT="1"/>
      <dgm:spPr/>
      <dgm:t>
        <a:bodyPr/>
        <a:lstStyle/>
        <a:p>
          <a:r>
            <a:rPr lang="es-CR" sz="1800" dirty="0" smtClean="0"/>
            <a:t>Si usted fuera inversionista y un banco le ofreciera un certificado a plazo por un año al 25%, sería mejor dedicar los recursos al banco que al proyecto. </a:t>
          </a:r>
          <a:endParaRPr lang="es-ES" sz="1800" dirty="0"/>
        </a:p>
      </dgm:t>
    </dgm:pt>
    <dgm:pt modelId="{8D070500-0508-4FFD-8A39-12530180E803}" type="parTrans" cxnId="{D14E2F76-5084-4BE8-B242-F3AA4C00A4F5}">
      <dgm:prSet/>
      <dgm:spPr/>
      <dgm:t>
        <a:bodyPr/>
        <a:lstStyle/>
        <a:p>
          <a:endParaRPr lang="es-ES"/>
        </a:p>
      </dgm:t>
    </dgm:pt>
    <dgm:pt modelId="{4E5E2F12-5AAA-4A60-A212-5AFCDA22F030}" type="sibTrans" cxnId="{D14E2F76-5084-4BE8-B242-F3AA4C00A4F5}">
      <dgm:prSet/>
      <dgm:spPr/>
      <dgm:t>
        <a:bodyPr/>
        <a:lstStyle/>
        <a:p>
          <a:endParaRPr lang="es-ES"/>
        </a:p>
      </dgm:t>
    </dgm:pt>
    <dgm:pt modelId="{D2604B8E-A58A-4128-9255-F8281687CB5D}">
      <dgm:prSet phldrT="[Texto]"/>
      <dgm:spPr/>
      <dgm:t>
        <a:bodyPr/>
        <a:lstStyle/>
        <a:p>
          <a:r>
            <a:rPr lang="es-CR" dirty="0" smtClean="0"/>
            <a:t>Esto se calcula en Excel con la función TIR o IRR.</a:t>
          </a:r>
          <a:endParaRPr lang="es-ES" dirty="0"/>
        </a:p>
      </dgm:t>
    </dgm:pt>
    <dgm:pt modelId="{C0E2F92A-7F44-4381-B0B4-9A2E7C9C4E5A}" type="parTrans" cxnId="{0E41D243-ECB4-4731-BC2C-91C4B2C8FDB6}">
      <dgm:prSet/>
      <dgm:spPr/>
    </dgm:pt>
    <dgm:pt modelId="{03479598-ED97-4C41-9B54-20C0E7DE6F1C}" type="sibTrans" cxnId="{0E41D243-ECB4-4731-BC2C-91C4B2C8FDB6}">
      <dgm:prSet/>
      <dgm:spPr/>
    </dgm:pt>
    <dgm:pt modelId="{065283B9-E6B2-4138-870B-95A924C7840C}">
      <dgm:prSet phldrT="[Texto]"/>
      <dgm:spPr/>
      <dgm:t>
        <a:bodyPr/>
        <a:lstStyle/>
        <a:p>
          <a:r>
            <a:rPr lang="es-CR" dirty="0" smtClean="0"/>
            <a:t>(Revisen el documento: Ejemplo Cálculo TIR y VAN en Hola de Cálculo (Jugo de Naranja))</a:t>
          </a:r>
          <a:endParaRPr lang="es-ES" dirty="0"/>
        </a:p>
      </dgm:t>
    </dgm:pt>
    <dgm:pt modelId="{290B6900-B80C-4058-9AAE-86C392FE983A}" type="parTrans" cxnId="{A73F9FCF-37E4-4A5F-A5A6-BC2457BE9EC9}">
      <dgm:prSet/>
      <dgm:spPr/>
    </dgm:pt>
    <dgm:pt modelId="{603B689C-6324-47AE-BCCF-B82D3402408F}" type="sibTrans" cxnId="{A73F9FCF-37E4-4A5F-A5A6-BC2457BE9EC9}">
      <dgm:prSet/>
      <dgm:spPr/>
    </dgm:pt>
    <dgm:pt modelId="{53663A9C-F6DF-496A-BA9F-AA896FF55DD8}" type="pres">
      <dgm:prSet presAssocID="{0E301EC6-19FC-40C8-BA17-4D261183FF3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8234794B-B339-43A7-AC85-046128AAD73D}" type="pres">
      <dgm:prSet presAssocID="{EB33C288-27F0-410E-AE27-BBDE29EA9515}" presName="composite" presStyleCnt="0"/>
      <dgm:spPr/>
    </dgm:pt>
    <dgm:pt modelId="{B173E14E-3ABB-45F8-A345-536EF2718A3E}" type="pres">
      <dgm:prSet presAssocID="{EB33C288-27F0-410E-AE27-BBDE29EA951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05EB49F-8471-4F55-9710-399C483AA14C}" type="pres">
      <dgm:prSet presAssocID="{EB33C288-27F0-410E-AE27-BBDE29EA951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CA950E-4F39-445D-AA13-5160BCC0B3E3}" type="pres">
      <dgm:prSet presAssocID="{AB23967C-59DC-4819-BE7D-4450FA017E4D}" presName="sp" presStyleCnt="0"/>
      <dgm:spPr/>
    </dgm:pt>
    <dgm:pt modelId="{B03467FD-5282-4FDB-A7EA-533BC8059CBF}" type="pres">
      <dgm:prSet presAssocID="{177A8A5B-F4B5-4E42-A28B-033A62A9E4EC}" presName="composite" presStyleCnt="0"/>
      <dgm:spPr/>
    </dgm:pt>
    <dgm:pt modelId="{11C2EA79-CABD-47D2-B5DF-E8AE5C4EDBA9}" type="pres">
      <dgm:prSet presAssocID="{177A8A5B-F4B5-4E42-A28B-033A62A9E4E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94E0CBD-A77C-43CC-9695-9F3A5BFC3C17}" type="pres">
      <dgm:prSet presAssocID="{177A8A5B-F4B5-4E42-A28B-033A62A9E4E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0D9C5B-8D0A-49D5-8982-331778488350}" type="pres">
      <dgm:prSet presAssocID="{56C0F0E5-3A7A-4701-BB2C-D8B6C0F65305}" presName="sp" presStyleCnt="0"/>
      <dgm:spPr/>
    </dgm:pt>
    <dgm:pt modelId="{808D58CF-09C7-46AF-B085-EDA7EE9D04FF}" type="pres">
      <dgm:prSet presAssocID="{2E7C964A-A628-4ADE-832D-EB88B65407B9}" presName="composite" presStyleCnt="0"/>
      <dgm:spPr/>
    </dgm:pt>
    <dgm:pt modelId="{B11D8953-1BD6-4DF6-9F57-D6F50AAA292F}" type="pres">
      <dgm:prSet presAssocID="{2E7C964A-A628-4ADE-832D-EB88B65407B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29B9AF5-52A8-45B7-9DFE-12F1C6855029}" type="pres">
      <dgm:prSet presAssocID="{2E7C964A-A628-4ADE-832D-EB88B65407B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38B144B-726F-4D20-AB59-58FC70A4F7DB}" srcId="{177A8A5B-F4B5-4E42-A28B-033A62A9E4EC}" destId="{D1F02636-C323-4084-8803-E6A8CCA39E9F}" srcOrd="0" destOrd="0" parTransId="{A8F1F2F1-9C68-4B0D-8413-3C2CA3CD5F84}" sibTransId="{6D3C3EA5-16AC-41D9-A83A-5B455787A751}"/>
    <dgm:cxn modelId="{A73F9FCF-37E4-4A5F-A5A6-BC2457BE9EC9}" srcId="{EB33C288-27F0-410E-AE27-BBDE29EA9515}" destId="{065283B9-E6B2-4138-870B-95A924C7840C}" srcOrd="2" destOrd="0" parTransId="{290B6900-B80C-4058-9AAE-86C392FE983A}" sibTransId="{603B689C-6324-47AE-BCCF-B82D3402408F}"/>
    <dgm:cxn modelId="{0E41D243-ECB4-4731-BC2C-91C4B2C8FDB6}" srcId="{EB33C288-27F0-410E-AE27-BBDE29EA9515}" destId="{D2604B8E-A58A-4128-9255-F8281687CB5D}" srcOrd="1" destOrd="0" parTransId="{C0E2F92A-7F44-4381-B0B4-9A2E7C9C4E5A}" sibTransId="{03479598-ED97-4C41-9B54-20C0E7DE6F1C}"/>
    <dgm:cxn modelId="{AEA5C365-416C-4095-A486-57F6372952AA}" srcId="{0E301EC6-19FC-40C8-BA17-4D261183FF31}" destId="{EB33C288-27F0-410E-AE27-BBDE29EA9515}" srcOrd="0" destOrd="0" parTransId="{37C2C7CE-0FD7-4F74-9667-9D247EE0CF5D}" sibTransId="{AB23967C-59DC-4819-BE7D-4450FA017E4D}"/>
    <dgm:cxn modelId="{7CE88CB9-295A-441E-AC63-CE62F2908351}" type="presOf" srcId="{EB33C288-27F0-410E-AE27-BBDE29EA9515}" destId="{B173E14E-3ABB-45F8-A345-536EF2718A3E}" srcOrd="0" destOrd="0" presId="urn:microsoft.com/office/officeart/2005/8/layout/chevron2"/>
    <dgm:cxn modelId="{869D19A4-6EFB-4783-A196-715CE33F1354}" type="presOf" srcId="{177A8A5B-F4B5-4E42-A28B-033A62A9E4EC}" destId="{11C2EA79-CABD-47D2-B5DF-E8AE5C4EDBA9}" srcOrd="0" destOrd="0" presId="urn:microsoft.com/office/officeart/2005/8/layout/chevron2"/>
    <dgm:cxn modelId="{77F143B5-F200-4859-AC1B-956065393A13}" type="presOf" srcId="{D1F02636-C323-4084-8803-E6A8CCA39E9F}" destId="{C94E0CBD-A77C-43CC-9695-9F3A5BFC3C17}" srcOrd="0" destOrd="0" presId="urn:microsoft.com/office/officeart/2005/8/layout/chevron2"/>
    <dgm:cxn modelId="{150E3E57-1F6E-40BC-BBD6-D5865BC74064}" srcId="{EB33C288-27F0-410E-AE27-BBDE29EA9515}" destId="{2A29813C-FEBC-4E72-ADC6-2064989BE89D}" srcOrd="0" destOrd="0" parTransId="{84C697BB-1646-4B8A-B088-AAC0AA0E33CD}" sibTransId="{D8A89EA8-F949-4411-BE87-3A9597B12611}"/>
    <dgm:cxn modelId="{C53A134A-B6CB-4FC8-A08B-8FB2B8EEDCF7}" type="presOf" srcId="{C7467AFE-3F2D-401B-A41B-F7EB9F8958A8}" destId="{229B9AF5-52A8-45B7-9DFE-12F1C6855029}" srcOrd="0" destOrd="0" presId="urn:microsoft.com/office/officeart/2005/8/layout/chevron2"/>
    <dgm:cxn modelId="{53C5CCB5-7B7F-4265-8B9C-3AB9D98AC5B2}" type="presOf" srcId="{0E301EC6-19FC-40C8-BA17-4D261183FF31}" destId="{53663A9C-F6DF-496A-BA9F-AA896FF55DD8}" srcOrd="0" destOrd="0" presId="urn:microsoft.com/office/officeart/2005/8/layout/chevron2"/>
    <dgm:cxn modelId="{1CFFC96D-D304-4401-8BBC-3EB6B355ECC9}" srcId="{0E301EC6-19FC-40C8-BA17-4D261183FF31}" destId="{177A8A5B-F4B5-4E42-A28B-033A62A9E4EC}" srcOrd="1" destOrd="0" parTransId="{A41FC108-878D-4C2A-90D5-9ADD49FE3575}" sibTransId="{56C0F0E5-3A7A-4701-BB2C-D8B6C0F65305}"/>
    <dgm:cxn modelId="{2314BF60-2DB2-47E2-AD61-B2C1C831B59A}" type="presOf" srcId="{065283B9-E6B2-4138-870B-95A924C7840C}" destId="{205EB49F-8471-4F55-9710-399C483AA14C}" srcOrd="0" destOrd="2" presId="urn:microsoft.com/office/officeart/2005/8/layout/chevron2"/>
    <dgm:cxn modelId="{2B978422-B29D-4FA4-9F8B-1AA6A97E75D5}" type="presOf" srcId="{2E7C964A-A628-4ADE-832D-EB88B65407B9}" destId="{B11D8953-1BD6-4DF6-9F57-D6F50AAA292F}" srcOrd="0" destOrd="0" presId="urn:microsoft.com/office/officeart/2005/8/layout/chevron2"/>
    <dgm:cxn modelId="{EF2260EC-5F19-46F3-BED4-214D75819BCE}" srcId="{0E301EC6-19FC-40C8-BA17-4D261183FF31}" destId="{2E7C964A-A628-4ADE-832D-EB88B65407B9}" srcOrd="2" destOrd="0" parTransId="{BE4812CE-7E0A-43BA-81D6-3F099E4D9096}" sibTransId="{E09EA099-D49E-484C-B50F-53B7FD1401AD}"/>
    <dgm:cxn modelId="{25167D18-F37C-4EE4-A9BC-E4D3B6553B7D}" type="presOf" srcId="{D2604B8E-A58A-4128-9255-F8281687CB5D}" destId="{205EB49F-8471-4F55-9710-399C483AA14C}" srcOrd="0" destOrd="1" presId="urn:microsoft.com/office/officeart/2005/8/layout/chevron2"/>
    <dgm:cxn modelId="{D14E2F76-5084-4BE8-B242-F3AA4C00A4F5}" srcId="{2E7C964A-A628-4ADE-832D-EB88B65407B9}" destId="{C7467AFE-3F2D-401B-A41B-F7EB9F8958A8}" srcOrd="0" destOrd="0" parTransId="{8D070500-0508-4FFD-8A39-12530180E803}" sibTransId="{4E5E2F12-5AAA-4A60-A212-5AFCDA22F030}"/>
    <dgm:cxn modelId="{E642F6D9-2F6F-4349-A505-5E00C2A04811}" type="presOf" srcId="{2A29813C-FEBC-4E72-ADC6-2064989BE89D}" destId="{205EB49F-8471-4F55-9710-399C483AA14C}" srcOrd="0" destOrd="0" presId="urn:microsoft.com/office/officeart/2005/8/layout/chevron2"/>
    <dgm:cxn modelId="{8C14EF64-6A45-4B6E-AC82-114D2A07AF64}" type="presParOf" srcId="{53663A9C-F6DF-496A-BA9F-AA896FF55DD8}" destId="{8234794B-B339-43A7-AC85-046128AAD73D}" srcOrd="0" destOrd="0" presId="urn:microsoft.com/office/officeart/2005/8/layout/chevron2"/>
    <dgm:cxn modelId="{E219BAB9-0437-4265-8B95-E4960C3FE4DC}" type="presParOf" srcId="{8234794B-B339-43A7-AC85-046128AAD73D}" destId="{B173E14E-3ABB-45F8-A345-536EF2718A3E}" srcOrd="0" destOrd="0" presId="urn:microsoft.com/office/officeart/2005/8/layout/chevron2"/>
    <dgm:cxn modelId="{B8B9F576-EBE2-467C-88FD-247232177651}" type="presParOf" srcId="{8234794B-B339-43A7-AC85-046128AAD73D}" destId="{205EB49F-8471-4F55-9710-399C483AA14C}" srcOrd="1" destOrd="0" presId="urn:microsoft.com/office/officeart/2005/8/layout/chevron2"/>
    <dgm:cxn modelId="{3FDCA2EB-0B18-425D-B706-882A176F402B}" type="presParOf" srcId="{53663A9C-F6DF-496A-BA9F-AA896FF55DD8}" destId="{17CA950E-4F39-445D-AA13-5160BCC0B3E3}" srcOrd="1" destOrd="0" presId="urn:microsoft.com/office/officeart/2005/8/layout/chevron2"/>
    <dgm:cxn modelId="{F30348B3-FDB3-481B-A217-ED98EA86E05F}" type="presParOf" srcId="{53663A9C-F6DF-496A-BA9F-AA896FF55DD8}" destId="{B03467FD-5282-4FDB-A7EA-533BC8059CBF}" srcOrd="2" destOrd="0" presId="urn:microsoft.com/office/officeart/2005/8/layout/chevron2"/>
    <dgm:cxn modelId="{8ADC2FB8-3522-4221-AFB1-FE2CC7EC557C}" type="presParOf" srcId="{B03467FD-5282-4FDB-A7EA-533BC8059CBF}" destId="{11C2EA79-CABD-47D2-B5DF-E8AE5C4EDBA9}" srcOrd="0" destOrd="0" presId="urn:microsoft.com/office/officeart/2005/8/layout/chevron2"/>
    <dgm:cxn modelId="{B7D55713-D936-4E8E-A2A3-6AB598AFE241}" type="presParOf" srcId="{B03467FD-5282-4FDB-A7EA-533BC8059CBF}" destId="{C94E0CBD-A77C-43CC-9695-9F3A5BFC3C17}" srcOrd="1" destOrd="0" presId="urn:microsoft.com/office/officeart/2005/8/layout/chevron2"/>
    <dgm:cxn modelId="{BB792A45-8561-4B25-B700-3083C21FBBFA}" type="presParOf" srcId="{53663A9C-F6DF-496A-BA9F-AA896FF55DD8}" destId="{F60D9C5B-8D0A-49D5-8982-331778488350}" srcOrd="3" destOrd="0" presId="urn:microsoft.com/office/officeart/2005/8/layout/chevron2"/>
    <dgm:cxn modelId="{864DC8D7-6204-4942-9FED-BF1C591F5976}" type="presParOf" srcId="{53663A9C-F6DF-496A-BA9F-AA896FF55DD8}" destId="{808D58CF-09C7-46AF-B085-EDA7EE9D04FF}" srcOrd="4" destOrd="0" presId="urn:microsoft.com/office/officeart/2005/8/layout/chevron2"/>
    <dgm:cxn modelId="{83E68EDC-D7E5-4339-A53A-D53D225AFC91}" type="presParOf" srcId="{808D58CF-09C7-46AF-B085-EDA7EE9D04FF}" destId="{B11D8953-1BD6-4DF6-9F57-D6F50AAA292F}" srcOrd="0" destOrd="0" presId="urn:microsoft.com/office/officeart/2005/8/layout/chevron2"/>
    <dgm:cxn modelId="{EEFBF6F9-71F2-49B7-83CA-CE7DCA573A9B}" type="presParOf" srcId="{808D58CF-09C7-46AF-B085-EDA7EE9D04FF}" destId="{229B9AF5-52A8-45B7-9DFE-12F1C685502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836E4B-ADFE-4A0C-90CF-35CC291D3B2D}" type="doc">
      <dgm:prSet loTypeId="urn:microsoft.com/office/officeart/2005/8/layout/default#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8145F980-558B-4E03-B6AF-97EA820A31BA}">
      <dgm:prSet phldrT="[Texto]"/>
      <dgm:spPr/>
      <dgm:t>
        <a:bodyPr/>
        <a:lstStyle/>
        <a:p>
          <a:r>
            <a:rPr lang="es-CR" dirty="0" smtClean="0"/>
            <a:t>El valor Actual Neto es otro indicador de rentabilidad de un proyecto</a:t>
          </a:r>
          <a:endParaRPr lang="es-ES" dirty="0"/>
        </a:p>
      </dgm:t>
    </dgm:pt>
    <dgm:pt modelId="{A98EA3E5-51CE-4B70-91A3-1E68CA098AB9}" type="parTrans" cxnId="{8D40D582-EBD2-4AD5-BC8A-BC92B78D8C6A}">
      <dgm:prSet/>
      <dgm:spPr/>
      <dgm:t>
        <a:bodyPr/>
        <a:lstStyle/>
        <a:p>
          <a:endParaRPr lang="es-ES"/>
        </a:p>
      </dgm:t>
    </dgm:pt>
    <dgm:pt modelId="{5BF9297A-343C-4C8E-9F82-40AFB1263802}" type="sibTrans" cxnId="{8D40D582-EBD2-4AD5-BC8A-BC92B78D8C6A}">
      <dgm:prSet/>
      <dgm:spPr/>
      <dgm:t>
        <a:bodyPr/>
        <a:lstStyle/>
        <a:p>
          <a:endParaRPr lang="es-ES"/>
        </a:p>
      </dgm:t>
    </dgm:pt>
    <dgm:pt modelId="{CE39B9FC-4056-4C9C-8916-842B55BBD0D3}">
      <dgm:prSet phldrT="[Texto]"/>
      <dgm:spPr/>
      <dgm:t>
        <a:bodyPr/>
        <a:lstStyle/>
        <a:p>
          <a:r>
            <a:rPr lang="es-CR" dirty="0" smtClean="0"/>
            <a:t>En palabras simples es la diferencia equivalente, en dinero de hoy, de lo que gané más (o dejé de ganar) con respecto a si hubiera invertido ese dinero a una tasa de interés determinada</a:t>
          </a:r>
          <a:endParaRPr lang="es-ES" dirty="0"/>
        </a:p>
      </dgm:t>
    </dgm:pt>
    <dgm:pt modelId="{5103044F-F798-4548-952F-7AA33E9F1D9B}" type="parTrans" cxnId="{1B2E781B-B8E4-46F5-9701-FF449F93C221}">
      <dgm:prSet/>
      <dgm:spPr/>
      <dgm:t>
        <a:bodyPr/>
        <a:lstStyle/>
        <a:p>
          <a:endParaRPr lang="es-ES"/>
        </a:p>
      </dgm:t>
    </dgm:pt>
    <dgm:pt modelId="{140790FA-2BB4-4149-9951-0A289CC06017}" type="sibTrans" cxnId="{1B2E781B-B8E4-46F5-9701-FF449F93C221}">
      <dgm:prSet/>
      <dgm:spPr/>
      <dgm:t>
        <a:bodyPr/>
        <a:lstStyle/>
        <a:p>
          <a:endParaRPr lang="es-ES"/>
        </a:p>
      </dgm:t>
    </dgm:pt>
    <dgm:pt modelId="{8683EEB0-5AA1-4C39-9CD8-F62CABA4227E}">
      <dgm:prSet phldrT="[Texto]"/>
      <dgm:spPr/>
      <dgm:t>
        <a:bodyPr/>
        <a:lstStyle/>
        <a:p>
          <a:r>
            <a:rPr lang="es-CR" dirty="0" smtClean="0"/>
            <a:t>El Valor Actual Neto se calcula en Excel usando la fórmula VAN o NPV (en inglés)</a:t>
          </a:r>
          <a:endParaRPr lang="es-ES" dirty="0"/>
        </a:p>
      </dgm:t>
    </dgm:pt>
    <dgm:pt modelId="{985C1759-CB9C-4B94-8E93-2553FCE8BF03}" type="parTrans" cxnId="{E3BF21F5-D6E2-4B96-9FA7-43DAA6D6CA28}">
      <dgm:prSet/>
      <dgm:spPr/>
      <dgm:t>
        <a:bodyPr/>
        <a:lstStyle/>
        <a:p>
          <a:endParaRPr lang="es-ES"/>
        </a:p>
      </dgm:t>
    </dgm:pt>
    <dgm:pt modelId="{1584EB50-069F-4BF8-9029-C7E3D0711C3C}" type="sibTrans" cxnId="{E3BF21F5-D6E2-4B96-9FA7-43DAA6D6CA28}">
      <dgm:prSet/>
      <dgm:spPr/>
      <dgm:t>
        <a:bodyPr/>
        <a:lstStyle/>
        <a:p>
          <a:endParaRPr lang="es-ES"/>
        </a:p>
      </dgm:t>
    </dgm:pt>
    <dgm:pt modelId="{8D89778D-2A26-4B07-AD17-563993A7C1F5}">
      <dgm:prSet phldrT="[Texto]"/>
      <dgm:spPr/>
      <dgm:t>
        <a:bodyPr/>
        <a:lstStyle/>
        <a:p>
          <a:r>
            <a:rPr lang="es-CR" dirty="0" smtClean="0"/>
            <a:t>Hay que señalar el flujo de caja del proyecto y también una tasa de interés deseada a comparar</a:t>
          </a:r>
          <a:endParaRPr lang="es-ES" dirty="0"/>
        </a:p>
      </dgm:t>
    </dgm:pt>
    <dgm:pt modelId="{DE8E73CF-6EAF-4DAE-AF2B-530A3B093665}" type="parTrans" cxnId="{10874A8E-1533-4B92-A55F-6052E6C5E204}">
      <dgm:prSet/>
      <dgm:spPr/>
      <dgm:t>
        <a:bodyPr/>
        <a:lstStyle/>
        <a:p>
          <a:endParaRPr lang="es-ES"/>
        </a:p>
      </dgm:t>
    </dgm:pt>
    <dgm:pt modelId="{80A0C2EC-29B3-448C-905C-AA21B4500BC6}" type="sibTrans" cxnId="{10874A8E-1533-4B92-A55F-6052E6C5E204}">
      <dgm:prSet/>
      <dgm:spPr/>
      <dgm:t>
        <a:bodyPr/>
        <a:lstStyle/>
        <a:p>
          <a:endParaRPr lang="es-ES"/>
        </a:p>
      </dgm:t>
    </dgm:pt>
    <dgm:pt modelId="{6B35B4CC-84F5-4168-BD71-8DB1EA2C4F13}">
      <dgm:prSet phldrT="[Texto]"/>
      <dgm:spPr/>
      <dgm:t>
        <a:bodyPr/>
        <a:lstStyle/>
        <a:p>
          <a:r>
            <a:rPr lang="es-CR" dirty="0" smtClean="0"/>
            <a:t>Continuemos con el ejemplo de jugo de naranja y su flujo de caja</a:t>
          </a:r>
          <a:endParaRPr lang="es-ES" dirty="0"/>
        </a:p>
      </dgm:t>
    </dgm:pt>
    <dgm:pt modelId="{670FE812-5C12-4C23-B006-47F7414D4578}" type="parTrans" cxnId="{9623912B-D8F7-4717-B7D7-ED9DDDAB88EB}">
      <dgm:prSet/>
      <dgm:spPr/>
      <dgm:t>
        <a:bodyPr/>
        <a:lstStyle/>
        <a:p>
          <a:endParaRPr lang="es-ES"/>
        </a:p>
      </dgm:t>
    </dgm:pt>
    <dgm:pt modelId="{5514E894-CF58-4A30-BFCB-54CC0C5E0646}" type="sibTrans" cxnId="{9623912B-D8F7-4717-B7D7-ED9DDDAB88EB}">
      <dgm:prSet/>
      <dgm:spPr/>
      <dgm:t>
        <a:bodyPr/>
        <a:lstStyle/>
        <a:p>
          <a:endParaRPr lang="es-ES"/>
        </a:p>
      </dgm:t>
    </dgm:pt>
    <dgm:pt modelId="{2260079B-5220-4D94-928E-6E3EF584D42E}" type="pres">
      <dgm:prSet presAssocID="{4A836E4B-ADFE-4A0C-90CF-35CC291D3B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7A1902B3-FA82-4BE7-B000-5BBAE91748C0}" type="pres">
      <dgm:prSet presAssocID="{8145F980-558B-4E03-B6AF-97EA820A31B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19E2C55-8546-45A6-BF0E-50B77DEE8FA9}" type="pres">
      <dgm:prSet presAssocID="{5BF9297A-343C-4C8E-9F82-40AFB1263802}" presName="sibTrans" presStyleCnt="0"/>
      <dgm:spPr/>
    </dgm:pt>
    <dgm:pt modelId="{9CB6012C-2B88-406F-9845-9CBABE72855E}" type="pres">
      <dgm:prSet presAssocID="{CE39B9FC-4056-4C9C-8916-842B55BBD0D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11E5D55-35FC-4C6A-AA37-9357DCEF19B5}" type="pres">
      <dgm:prSet presAssocID="{140790FA-2BB4-4149-9951-0A289CC06017}" presName="sibTrans" presStyleCnt="0"/>
      <dgm:spPr/>
    </dgm:pt>
    <dgm:pt modelId="{A72DE639-4AC7-4211-8127-EC2BD46AE180}" type="pres">
      <dgm:prSet presAssocID="{8683EEB0-5AA1-4C39-9CD8-F62CABA4227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C250E5-17CC-4E42-BF49-D0D5E3779E20}" type="pres">
      <dgm:prSet presAssocID="{1584EB50-069F-4BF8-9029-C7E3D0711C3C}" presName="sibTrans" presStyleCnt="0"/>
      <dgm:spPr/>
    </dgm:pt>
    <dgm:pt modelId="{37C91562-E91D-47F7-BE0B-72AC8511B83D}" type="pres">
      <dgm:prSet presAssocID="{8D89778D-2A26-4B07-AD17-563993A7C1F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62FB91-3898-4ED3-81FD-33D4135FFDEC}" type="pres">
      <dgm:prSet presAssocID="{80A0C2EC-29B3-448C-905C-AA21B4500BC6}" presName="sibTrans" presStyleCnt="0"/>
      <dgm:spPr/>
    </dgm:pt>
    <dgm:pt modelId="{83D4DC41-8187-4ECA-BD2C-7D405FDD7BE6}" type="pres">
      <dgm:prSet presAssocID="{6B35B4CC-84F5-4168-BD71-8DB1EA2C4F1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F68299F-B220-4AED-B085-0BE841A3BB16}" type="presOf" srcId="{8D89778D-2A26-4B07-AD17-563993A7C1F5}" destId="{37C91562-E91D-47F7-BE0B-72AC8511B83D}" srcOrd="0" destOrd="0" presId="urn:microsoft.com/office/officeart/2005/8/layout/default#1"/>
    <dgm:cxn modelId="{F30A08FC-6EA7-4A9B-AC75-58A515F4E7D0}" type="presOf" srcId="{8145F980-558B-4E03-B6AF-97EA820A31BA}" destId="{7A1902B3-FA82-4BE7-B000-5BBAE91748C0}" srcOrd="0" destOrd="0" presId="urn:microsoft.com/office/officeart/2005/8/layout/default#1"/>
    <dgm:cxn modelId="{1B2E781B-B8E4-46F5-9701-FF449F93C221}" srcId="{4A836E4B-ADFE-4A0C-90CF-35CC291D3B2D}" destId="{CE39B9FC-4056-4C9C-8916-842B55BBD0D3}" srcOrd="1" destOrd="0" parTransId="{5103044F-F798-4548-952F-7AA33E9F1D9B}" sibTransId="{140790FA-2BB4-4149-9951-0A289CC06017}"/>
    <dgm:cxn modelId="{C251684D-7D2C-4F73-8122-8DAA6F311F01}" type="presOf" srcId="{6B35B4CC-84F5-4168-BD71-8DB1EA2C4F13}" destId="{83D4DC41-8187-4ECA-BD2C-7D405FDD7BE6}" srcOrd="0" destOrd="0" presId="urn:microsoft.com/office/officeart/2005/8/layout/default#1"/>
    <dgm:cxn modelId="{10874A8E-1533-4B92-A55F-6052E6C5E204}" srcId="{4A836E4B-ADFE-4A0C-90CF-35CC291D3B2D}" destId="{8D89778D-2A26-4B07-AD17-563993A7C1F5}" srcOrd="3" destOrd="0" parTransId="{DE8E73CF-6EAF-4DAE-AF2B-530A3B093665}" sibTransId="{80A0C2EC-29B3-448C-905C-AA21B4500BC6}"/>
    <dgm:cxn modelId="{D4B48D4A-9215-45EC-847C-F11D64357DA5}" type="presOf" srcId="{8683EEB0-5AA1-4C39-9CD8-F62CABA4227E}" destId="{A72DE639-4AC7-4211-8127-EC2BD46AE180}" srcOrd="0" destOrd="0" presId="urn:microsoft.com/office/officeart/2005/8/layout/default#1"/>
    <dgm:cxn modelId="{9623912B-D8F7-4717-B7D7-ED9DDDAB88EB}" srcId="{4A836E4B-ADFE-4A0C-90CF-35CC291D3B2D}" destId="{6B35B4CC-84F5-4168-BD71-8DB1EA2C4F13}" srcOrd="4" destOrd="0" parTransId="{670FE812-5C12-4C23-B006-47F7414D4578}" sibTransId="{5514E894-CF58-4A30-BFCB-54CC0C5E0646}"/>
    <dgm:cxn modelId="{8A3D3028-5559-4E18-9D02-6A550405DD50}" type="presOf" srcId="{CE39B9FC-4056-4C9C-8916-842B55BBD0D3}" destId="{9CB6012C-2B88-406F-9845-9CBABE72855E}" srcOrd="0" destOrd="0" presId="urn:microsoft.com/office/officeart/2005/8/layout/default#1"/>
    <dgm:cxn modelId="{E3BF21F5-D6E2-4B96-9FA7-43DAA6D6CA28}" srcId="{4A836E4B-ADFE-4A0C-90CF-35CC291D3B2D}" destId="{8683EEB0-5AA1-4C39-9CD8-F62CABA4227E}" srcOrd="2" destOrd="0" parTransId="{985C1759-CB9C-4B94-8E93-2553FCE8BF03}" sibTransId="{1584EB50-069F-4BF8-9029-C7E3D0711C3C}"/>
    <dgm:cxn modelId="{8D40D582-EBD2-4AD5-BC8A-BC92B78D8C6A}" srcId="{4A836E4B-ADFE-4A0C-90CF-35CC291D3B2D}" destId="{8145F980-558B-4E03-B6AF-97EA820A31BA}" srcOrd="0" destOrd="0" parTransId="{A98EA3E5-51CE-4B70-91A3-1E68CA098AB9}" sibTransId="{5BF9297A-343C-4C8E-9F82-40AFB1263802}"/>
    <dgm:cxn modelId="{9ADBA44D-3AFF-4BC1-B49E-197F4A056ED3}" type="presOf" srcId="{4A836E4B-ADFE-4A0C-90CF-35CC291D3B2D}" destId="{2260079B-5220-4D94-928E-6E3EF584D42E}" srcOrd="0" destOrd="0" presId="urn:microsoft.com/office/officeart/2005/8/layout/default#1"/>
    <dgm:cxn modelId="{E6B9EFD6-8380-4D0D-881F-CB6C51609FD4}" type="presParOf" srcId="{2260079B-5220-4D94-928E-6E3EF584D42E}" destId="{7A1902B3-FA82-4BE7-B000-5BBAE91748C0}" srcOrd="0" destOrd="0" presId="urn:microsoft.com/office/officeart/2005/8/layout/default#1"/>
    <dgm:cxn modelId="{86E35605-96AD-424F-A063-77CB4CDA54DB}" type="presParOf" srcId="{2260079B-5220-4D94-928E-6E3EF584D42E}" destId="{C19E2C55-8546-45A6-BF0E-50B77DEE8FA9}" srcOrd="1" destOrd="0" presId="urn:microsoft.com/office/officeart/2005/8/layout/default#1"/>
    <dgm:cxn modelId="{178CC851-E286-4DDD-A762-8A373DA47030}" type="presParOf" srcId="{2260079B-5220-4D94-928E-6E3EF584D42E}" destId="{9CB6012C-2B88-406F-9845-9CBABE72855E}" srcOrd="2" destOrd="0" presId="urn:microsoft.com/office/officeart/2005/8/layout/default#1"/>
    <dgm:cxn modelId="{7E9BA49F-C4CF-413C-B095-7D51EEF5A3F2}" type="presParOf" srcId="{2260079B-5220-4D94-928E-6E3EF584D42E}" destId="{E11E5D55-35FC-4C6A-AA37-9357DCEF19B5}" srcOrd="3" destOrd="0" presId="urn:microsoft.com/office/officeart/2005/8/layout/default#1"/>
    <dgm:cxn modelId="{3FAA253F-9D3C-4FBF-B42A-09D5D6EA059C}" type="presParOf" srcId="{2260079B-5220-4D94-928E-6E3EF584D42E}" destId="{A72DE639-4AC7-4211-8127-EC2BD46AE180}" srcOrd="4" destOrd="0" presId="urn:microsoft.com/office/officeart/2005/8/layout/default#1"/>
    <dgm:cxn modelId="{358A6BE9-2F69-41B9-89A1-6C105F9D4A27}" type="presParOf" srcId="{2260079B-5220-4D94-928E-6E3EF584D42E}" destId="{85C250E5-17CC-4E42-BF49-D0D5E3779E20}" srcOrd="5" destOrd="0" presId="urn:microsoft.com/office/officeart/2005/8/layout/default#1"/>
    <dgm:cxn modelId="{7667C5DA-415C-4D07-B261-AA72F6DF7C08}" type="presParOf" srcId="{2260079B-5220-4D94-928E-6E3EF584D42E}" destId="{37C91562-E91D-47F7-BE0B-72AC8511B83D}" srcOrd="6" destOrd="0" presId="urn:microsoft.com/office/officeart/2005/8/layout/default#1"/>
    <dgm:cxn modelId="{D8EE606B-BF3F-4484-AF52-7159F13C76E9}" type="presParOf" srcId="{2260079B-5220-4D94-928E-6E3EF584D42E}" destId="{7C62FB91-3898-4ED3-81FD-33D4135FFDEC}" srcOrd="7" destOrd="0" presId="urn:microsoft.com/office/officeart/2005/8/layout/default#1"/>
    <dgm:cxn modelId="{3B751C73-E51C-459D-9BA3-0CCD787314AC}" type="presParOf" srcId="{2260079B-5220-4D94-928E-6E3EF584D42E}" destId="{83D4DC41-8187-4ECA-BD2C-7D405FDD7BE6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71532-EF24-435C-8B8C-FBF678EEF390}">
      <dsp:nvSpPr>
        <dsp:cNvPr id="0" name=""/>
        <dsp:cNvSpPr/>
      </dsp:nvSpPr>
      <dsp:spPr>
        <a:xfrm>
          <a:off x="0" y="202209"/>
          <a:ext cx="8075240" cy="17841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La Tasa Interna de Retorno, también conocida por sus iniciales como TIR (o IRR en inglés), es la tasa de interés equivalente por la inversión realizada.</a:t>
          </a:r>
          <a:endParaRPr lang="es-ES" sz="2600" kern="1200" dirty="0"/>
        </a:p>
      </dsp:txBody>
      <dsp:txXfrm>
        <a:off x="1793458" y="202209"/>
        <a:ext cx="6281781" cy="1784100"/>
      </dsp:txXfrm>
    </dsp:sp>
    <dsp:sp modelId="{81533079-B3C8-4710-8E59-E4E677B0281A}">
      <dsp:nvSpPr>
        <dsp:cNvPr id="0" name=""/>
        <dsp:cNvSpPr/>
      </dsp:nvSpPr>
      <dsp:spPr>
        <a:xfrm>
          <a:off x="178410" y="178410"/>
          <a:ext cx="1615048" cy="14272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FF5B7-EC61-4E6A-821C-2D94FE2ACDF7}">
      <dsp:nvSpPr>
        <dsp:cNvPr id="0" name=""/>
        <dsp:cNvSpPr/>
      </dsp:nvSpPr>
      <dsp:spPr>
        <a:xfrm>
          <a:off x="0" y="1962510"/>
          <a:ext cx="8075240" cy="1784100"/>
        </a:xfrm>
        <a:prstGeom prst="roundRect">
          <a:avLst>
            <a:gd name="adj" fmla="val 10000"/>
          </a:avLst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Es decir, es el “promedio” de tasa de interés anual que está ganando el inversionista por haber dedicado sus recursos a ese proyecto.</a:t>
          </a:r>
          <a:endParaRPr lang="es-ES" sz="2600" kern="1200" dirty="0"/>
        </a:p>
      </dsp:txBody>
      <dsp:txXfrm>
        <a:off x="1793458" y="1962510"/>
        <a:ext cx="6281781" cy="1784100"/>
      </dsp:txXfrm>
    </dsp:sp>
    <dsp:sp modelId="{A727833E-5DE3-42AA-8BDA-8FB52733D520}">
      <dsp:nvSpPr>
        <dsp:cNvPr id="0" name=""/>
        <dsp:cNvSpPr/>
      </dsp:nvSpPr>
      <dsp:spPr>
        <a:xfrm>
          <a:off x="178410" y="2140920"/>
          <a:ext cx="1615048" cy="14272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041F23-12E1-4318-800A-933710C3D438}">
      <dsp:nvSpPr>
        <dsp:cNvPr id="0" name=""/>
        <dsp:cNvSpPr/>
      </dsp:nvSpPr>
      <dsp:spPr>
        <a:xfrm>
          <a:off x="0" y="3925020"/>
          <a:ext cx="8075240" cy="1784100"/>
        </a:xfrm>
        <a:prstGeom prst="roundRect">
          <a:avLst>
            <a:gd name="adj" fmla="val 10000"/>
          </a:avLst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600" kern="1200" dirty="0" smtClean="0"/>
            <a:t>Como los flujos de efectivo cada año pueden ser diferentes, este indicador es muy útil para poder comparar con otras opciones de inversión.</a:t>
          </a:r>
          <a:endParaRPr lang="es-ES" sz="2600" kern="1200" dirty="0"/>
        </a:p>
      </dsp:txBody>
      <dsp:txXfrm>
        <a:off x="1793458" y="3925020"/>
        <a:ext cx="6281781" cy="1784100"/>
      </dsp:txXfrm>
    </dsp:sp>
    <dsp:sp modelId="{1267C5CC-A724-4941-9FFC-476661612A58}">
      <dsp:nvSpPr>
        <dsp:cNvPr id="0" name=""/>
        <dsp:cNvSpPr/>
      </dsp:nvSpPr>
      <dsp:spPr>
        <a:xfrm>
          <a:off x="178410" y="4103430"/>
          <a:ext cx="1615048" cy="14272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3E14E-3ABB-45F8-A345-536EF2718A3E}">
      <dsp:nvSpPr>
        <dsp:cNvPr id="0" name=""/>
        <dsp:cNvSpPr/>
      </dsp:nvSpPr>
      <dsp:spPr>
        <a:xfrm rot="5400000">
          <a:off x="-297140" y="298964"/>
          <a:ext cx="1980938" cy="138665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200" kern="1200"/>
        </a:p>
      </dsp:txBody>
      <dsp:txXfrm rot="-5400000">
        <a:off x="1" y="695151"/>
        <a:ext cx="1386656" cy="594282"/>
      </dsp:txXfrm>
    </dsp:sp>
    <dsp:sp modelId="{205EB49F-8471-4F55-9710-399C483AA14C}">
      <dsp:nvSpPr>
        <dsp:cNvPr id="0" name=""/>
        <dsp:cNvSpPr/>
      </dsp:nvSpPr>
      <dsp:spPr>
        <a:xfrm rot="5400000">
          <a:off x="4123147" y="-2734666"/>
          <a:ext cx="1287609" cy="6760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500" kern="1200" dirty="0" smtClean="0"/>
            <a:t>Para nuestro ejemplo de Jugo de Naranja, el TIR es de un 23% en dólares.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500" kern="1200" dirty="0" smtClean="0"/>
            <a:t>Esto se calcula en Excel con la función TIR o IRR.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500" kern="1200" dirty="0" smtClean="0"/>
            <a:t>(Revisen el documento: Ejemplo Cálculo TIR y VAN en Hola de Cálculo (Jugo de Naranja))</a:t>
          </a:r>
          <a:endParaRPr lang="es-ES" sz="1500" kern="1200" dirty="0"/>
        </a:p>
      </dsp:txBody>
      <dsp:txXfrm rot="-5400000">
        <a:off x="1386656" y="64681"/>
        <a:ext cx="6697735" cy="1161897"/>
      </dsp:txXfrm>
    </dsp:sp>
    <dsp:sp modelId="{11C2EA79-CABD-47D2-B5DF-E8AE5C4EDBA9}">
      <dsp:nvSpPr>
        <dsp:cNvPr id="0" name=""/>
        <dsp:cNvSpPr/>
      </dsp:nvSpPr>
      <dsp:spPr>
        <a:xfrm rot="5400000">
          <a:off x="-297140" y="2089224"/>
          <a:ext cx="1980938" cy="1386656"/>
        </a:xfrm>
        <a:prstGeom prst="chevron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200" kern="1200"/>
        </a:p>
      </dsp:txBody>
      <dsp:txXfrm rot="-5400000">
        <a:off x="1" y="2485411"/>
        <a:ext cx="1386656" cy="594282"/>
      </dsp:txXfrm>
    </dsp:sp>
    <dsp:sp modelId="{C94E0CBD-A77C-43CC-9695-9F3A5BFC3C17}">
      <dsp:nvSpPr>
        <dsp:cNvPr id="0" name=""/>
        <dsp:cNvSpPr/>
      </dsp:nvSpPr>
      <dsp:spPr>
        <a:xfrm rot="5400000">
          <a:off x="4123147" y="-944407"/>
          <a:ext cx="1287609" cy="6760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/>
            <a:t>Lo anterior quiere decir que el proyecto de Jugo de Naranja genera una tasa de interés equivalente al 23% anual</a:t>
          </a:r>
          <a:endParaRPr lang="es-ES" sz="2000" kern="1200" dirty="0"/>
        </a:p>
      </dsp:txBody>
      <dsp:txXfrm rot="-5400000">
        <a:off x="1386656" y="1854940"/>
        <a:ext cx="6697735" cy="1161897"/>
      </dsp:txXfrm>
    </dsp:sp>
    <dsp:sp modelId="{B11D8953-1BD6-4DF6-9F57-D6F50AAA292F}">
      <dsp:nvSpPr>
        <dsp:cNvPr id="0" name=""/>
        <dsp:cNvSpPr/>
      </dsp:nvSpPr>
      <dsp:spPr>
        <a:xfrm rot="5400000">
          <a:off x="-297140" y="3879483"/>
          <a:ext cx="1980938" cy="1386656"/>
        </a:xfrm>
        <a:prstGeom prst="chevron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200" kern="1200"/>
        </a:p>
      </dsp:txBody>
      <dsp:txXfrm rot="-5400000">
        <a:off x="1" y="4275670"/>
        <a:ext cx="1386656" cy="594282"/>
      </dsp:txXfrm>
    </dsp:sp>
    <dsp:sp modelId="{229B9AF5-52A8-45B7-9DFE-12F1C6855029}">
      <dsp:nvSpPr>
        <dsp:cNvPr id="0" name=""/>
        <dsp:cNvSpPr/>
      </dsp:nvSpPr>
      <dsp:spPr>
        <a:xfrm rot="5400000">
          <a:off x="4123147" y="845851"/>
          <a:ext cx="1287609" cy="6760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800" kern="1200" dirty="0" smtClean="0"/>
            <a:t>Si usted fuera inversionista y un banco le ofreciera un certificado a plazo por un año al 25%, sería mejor dedicar los recursos al banco que al proyecto. </a:t>
          </a:r>
          <a:endParaRPr lang="es-ES" sz="1800" kern="1200" dirty="0"/>
        </a:p>
      </dsp:txBody>
      <dsp:txXfrm rot="-5400000">
        <a:off x="1386656" y="3645198"/>
        <a:ext cx="6697735" cy="11618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902B3-FA82-4BE7-B000-5BBAE91748C0}">
      <dsp:nvSpPr>
        <dsp:cNvPr id="0" name=""/>
        <dsp:cNvSpPr/>
      </dsp:nvSpPr>
      <dsp:spPr>
        <a:xfrm>
          <a:off x="1078674" y="2228"/>
          <a:ext cx="2852332" cy="17113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El valor Actual Neto es otro indicador de rentabilidad de un proyecto</a:t>
          </a:r>
          <a:endParaRPr lang="es-ES" sz="1600" kern="1200" dirty="0"/>
        </a:p>
      </dsp:txBody>
      <dsp:txXfrm>
        <a:off x="1078674" y="2228"/>
        <a:ext cx="2852332" cy="1711399"/>
      </dsp:txXfrm>
    </dsp:sp>
    <dsp:sp modelId="{9CB6012C-2B88-406F-9845-9CBABE72855E}">
      <dsp:nvSpPr>
        <dsp:cNvPr id="0" name=""/>
        <dsp:cNvSpPr/>
      </dsp:nvSpPr>
      <dsp:spPr>
        <a:xfrm>
          <a:off x="4216240" y="2228"/>
          <a:ext cx="2852332" cy="1711399"/>
        </a:xfrm>
        <a:prstGeom prst="rect">
          <a:avLst/>
        </a:prstGeom>
        <a:solidFill>
          <a:schemeClr val="accent4">
            <a:hueOff val="2603087"/>
            <a:satOff val="-14800"/>
            <a:lumOff val="47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En palabras simples es la diferencia equivalente, en dinero de hoy, de lo que gané más (o dejé de ganar) con respecto a si hubiera invertido ese dinero a una tasa de interés determinada</a:t>
          </a:r>
          <a:endParaRPr lang="es-ES" sz="1600" kern="1200" dirty="0"/>
        </a:p>
      </dsp:txBody>
      <dsp:txXfrm>
        <a:off x="4216240" y="2228"/>
        <a:ext cx="2852332" cy="1711399"/>
      </dsp:txXfrm>
    </dsp:sp>
    <dsp:sp modelId="{A72DE639-4AC7-4211-8127-EC2BD46AE180}">
      <dsp:nvSpPr>
        <dsp:cNvPr id="0" name=""/>
        <dsp:cNvSpPr/>
      </dsp:nvSpPr>
      <dsp:spPr>
        <a:xfrm>
          <a:off x="1078674" y="1998860"/>
          <a:ext cx="2852332" cy="1711399"/>
        </a:xfrm>
        <a:prstGeom prst="rect">
          <a:avLst/>
        </a:prstGeom>
        <a:solidFill>
          <a:schemeClr val="accent4">
            <a:hueOff val="5206174"/>
            <a:satOff val="-29601"/>
            <a:lumOff val="95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El Valor Actual Neto se calcula en Excel usando la fórmula VAN o NPV (en inglés)</a:t>
          </a:r>
          <a:endParaRPr lang="es-ES" sz="1600" kern="1200" dirty="0"/>
        </a:p>
      </dsp:txBody>
      <dsp:txXfrm>
        <a:off x="1078674" y="1998860"/>
        <a:ext cx="2852332" cy="1711399"/>
      </dsp:txXfrm>
    </dsp:sp>
    <dsp:sp modelId="{37C91562-E91D-47F7-BE0B-72AC8511B83D}">
      <dsp:nvSpPr>
        <dsp:cNvPr id="0" name=""/>
        <dsp:cNvSpPr/>
      </dsp:nvSpPr>
      <dsp:spPr>
        <a:xfrm>
          <a:off x="4216240" y="1998860"/>
          <a:ext cx="2852332" cy="1711399"/>
        </a:xfrm>
        <a:prstGeom prst="rect">
          <a:avLst/>
        </a:prstGeom>
        <a:solidFill>
          <a:schemeClr val="accent4">
            <a:hueOff val="7809261"/>
            <a:satOff val="-44401"/>
            <a:lumOff val="142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Hay que señalar el flujo de caja del proyecto y también una tasa de interés deseada a comparar</a:t>
          </a:r>
          <a:endParaRPr lang="es-ES" sz="1600" kern="1200" dirty="0"/>
        </a:p>
      </dsp:txBody>
      <dsp:txXfrm>
        <a:off x="4216240" y="1998860"/>
        <a:ext cx="2852332" cy="1711399"/>
      </dsp:txXfrm>
    </dsp:sp>
    <dsp:sp modelId="{83D4DC41-8187-4ECA-BD2C-7D405FDD7BE6}">
      <dsp:nvSpPr>
        <dsp:cNvPr id="0" name=""/>
        <dsp:cNvSpPr/>
      </dsp:nvSpPr>
      <dsp:spPr>
        <a:xfrm>
          <a:off x="2647457" y="3995493"/>
          <a:ext cx="2852332" cy="1711399"/>
        </a:xfrm>
        <a:prstGeom prst="rect">
          <a:avLst/>
        </a:prstGeom>
        <a:solidFill>
          <a:schemeClr val="accent4">
            <a:hueOff val="10412348"/>
            <a:satOff val="-59202"/>
            <a:lumOff val="190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Continuemos con el ejemplo de jugo de naranja y su flujo de caja</a:t>
          </a:r>
          <a:endParaRPr lang="es-ES" sz="1600" kern="1200" dirty="0"/>
        </a:p>
      </dsp:txBody>
      <dsp:txXfrm>
        <a:off x="2647457" y="3995493"/>
        <a:ext cx="2852332" cy="1711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BA88376-BAE8-4EA8-A406-B8DB8AA895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26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BD8D6-7402-40E6-8AED-D70006AE65BB}" type="slidenum">
              <a:rPr lang="en-US"/>
              <a:pPr/>
              <a:t>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7F365-EFDA-4D71-94A3-E9800B2B0A74}" type="slidenum">
              <a:rPr lang="en-US"/>
              <a:pPr/>
              <a:t>2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340C5928-9E5E-4B28-B8A0-71EF0202909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C01AB-BAE3-461E-A02D-4AEEC3098BF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17DFD-6D54-42C4-A862-12B34802501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1CDC2FE-8749-46E6-ABCA-4D9048776E9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C8805AF3-B030-47F8-BA7D-C7450BE5EF3C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53963-9068-455F-8E04-35D1E8A1C3DC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BB975C-6B4F-4219-B763-ABFE381A583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9E19A7B-EB47-4A8C-85D2-DE6D0AE2E7F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8433A-9354-42AE-A52C-F976372C851C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EED6C01-8273-461E-A25A-1C1C2118E2C2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83F7C58-5136-4CA4-96C1-780179F04EF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8C9E7C-7618-4F51-AC53-2FB7E03A9D9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7744" y="980728"/>
            <a:ext cx="6172200" cy="18943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800" dirty="0" err="1" smtClean="0"/>
              <a:t>Evaluación</a:t>
            </a:r>
            <a:r>
              <a:rPr lang="en-US" sz="4800" dirty="0" smtClean="0"/>
              <a:t> </a:t>
            </a:r>
            <a:r>
              <a:rPr lang="en-US" sz="4800" dirty="0" err="1" smtClean="0"/>
              <a:t>Financiera</a:t>
            </a:r>
            <a:r>
              <a:rPr lang="en-US" sz="4800" dirty="0" smtClean="0"/>
              <a:t> de </a:t>
            </a:r>
            <a:r>
              <a:rPr lang="en-US" sz="4800" dirty="0" err="1" smtClean="0"/>
              <a:t>Proyectos</a:t>
            </a:r>
            <a:endParaRPr lang="en-US" sz="48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003322"/>
            <a:ext cx="6172200" cy="801942"/>
          </a:xfrm>
        </p:spPr>
        <p:txBody>
          <a:bodyPr/>
          <a:lstStyle/>
          <a:p>
            <a:pPr algn="ctr" eaLnBrk="1" hangingPunct="1"/>
            <a:r>
              <a:rPr lang="es-CR" dirty="0" smtClean="0"/>
              <a:t>Tasa Interna de Retorno y Valor Actual Neto</a:t>
            </a:r>
            <a:endParaRPr lang="es-E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Flujo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con Valor Residual Empresa de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Jugo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Naranaja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3550" y="1917700"/>
          <a:ext cx="8291513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Worksheet" r:id="rId5" imgW="4219651" imgH="1990649" progId="Excel.Sheet.8">
                  <p:embed/>
                </p:oleObj>
              </mc:Choice>
              <mc:Fallback>
                <p:oleObj name="Worksheet" r:id="rId5" imgW="4219651" imgH="199064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1917700"/>
                        <a:ext cx="8291513" cy="391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s-CR" sz="2400" dirty="0" smtClean="0">
                <a:latin typeface="Arial" pitchFamily="34" charset="0"/>
                <a:cs typeface="Arial" pitchFamily="34" charset="0"/>
              </a:rPr>
              <a:t>tasa interna de retorno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764704"/>
          <a:ext cx="8075240" cy="5709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s-CR" sz="2800" dirty="0" smtClean="0">
                <a:latin typeface="Arial" pitchFamily="34" charset="0"/>
                <a:cs typeface="Arial" pitchFamily="34" charset="0"/>
              </a:rPr>
              <a:t>Tasa Interna de Retorno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908720"/>
          <a:ext cx="8147248" cy="5565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s-CR" sz="2400" dirty="0" smtClean="0">
                <a:latin typeface="Arial" pitchFamily="34" charset="0"/>
                <a:cs typeface="Arial" pitchFamily="34" charset="0"/>
              </a:rPr>
              <a:t>Valor Actual neto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764704"/>
          <a:ext cx="8147248" cy="5709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 smtClean="0"/>
              <a:t>Valor actual neto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67544" y="836710"/>
          <a:ext cx="7467600" cy="2801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9200"/>
                <a:gridCol w="2489200"/>
                <a:gridCol w="2489200"/>
              </a:tblGrid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VAN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5%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$76 548,87</a:t>
                      </a:r>
                      <a:endParaRPr lang="es-ES" dirty="0"/>
                    </a:p>
                  </a:txBody>
                  <a:tcPr/>
                </a:tc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VAN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$47 906,56</a:t>
                      </a:r>
                      <a:endParaRPr lang="es-ES" dirty="0"/>
                    </a:p>
                  </a:txBody>
                  <a:tcPr/>
                </a:tc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VAN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15%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$25 411,22</a:t>
                      </a:r>
                      <a:endParaRPr lang="es-ES" dirty="0"/>
                    </a:p>
                  </a:txBody>
                  <a:tcPr/>
                </a:tc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VAN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20%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$7 629,24</a:t>
                      </a:r>
                      <a:endParaRPr lang="es-ES" dirty="0"/>
                    </a:p>
                  </a:txBody>
                  <a:tcPr/>
                </a:tc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VAN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25%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>
                          <a:solidFill>
                            <a:srgbClr val="FF0000"/>
                          </a:solidFill>
                        </a:rPr>
                        <a:t>($6 501,12)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6851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VAN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30%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>
                          <a:solidFill>
                            <a:srgbClr val="FF0000"/>
                          </a:solidFill>
                        </a:rPr>
                        <a:t>($17 775,99)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51520" y="4293096"/>
            <a:ext cx="85202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R" dirty="0" smtClean="0"/>
              <a:t>Este cuadro nos dice que al invertir en este proyecto nos ganaríamos $25 411</a:t>
            </a:r>
          </a:p>
          <a:p>
            <a:pPr algn="just"/>
            <a:r>
              <a:rPr lang="es-CR" dirty="0" smtClean="0"/>
              <a:t>por encima de lo que nos hubiéramos ganado al invertir al15%. (Ejemplo: Tener </a:t>
            </a:r>
          </a:p>
          <a:p>
            <a:pPr algn="just"/>
            <a:r>
              <a:rPr lang="es-CR" dirty="0" smtClean="0"/>
              <a:t>el dinero en un banco).</a:t>
            </a:r>
          </a:p>
          <a:p>
            <a:pPr algn="just"/>
            <a:r>
              <a:rPr lang="es-CR" dirty="0" smtClean="0"/>
              <a:t>Los valores negativos significan que se tenemos la oportunidad de invertir al 25%</a:t>
            </a:r>
          </a:p>
          <a:p>
            <a:pPr algn="just"/>
            <a:r>
              <a:rPr lang="es-CR" dirty="0" smtClean="0"/>
              <a:t>en otro proyecto diferente al jugo de naranja, sería mejor, ya que si lo hacemos </a:t>
            </a:r>
          </a:p>
          <a:p>
            <a:pPr algn="just"/>
            <a:r>
              <a:rPr lang="es-CR" dirty="0" smtClean="0"/>
              <a:t>estaríamos dejando de ganar al menos $6 501.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621</TotalTime>
  <Words>436</Words>
  <Application>Microsoft Office PowerPoint</Application>
  <PresentationFormat>Presentación en pantalla (4:3)</PresentationFormat>
  <Paragraphs>46</Paragraphs>
  <Slides>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Mirador</vt:lpstr>
      <vt:lpstr>Worksheet</vt:lpstr>
      <vt:lpstr>Evaluación Financiera de Proyectos</vt:lpstr>
      <vt:lpstr>Flujo de Caja con Valor Residual Empresa de Jugo de Naranaja</vt:lpstr>
      <vt:lpstr>tasa interna de retorno</vt:lpstr>
      <vt:lpstr>Tasa Interna de Retorno</vt:lpstr>
      <vt:lpstr>Valor Actual neto</vt:lpstr>
      <vt:lpstr>Valor actual neto</vt:lpstr>
    </vt:vector>
  </TitlesOfParts>
  <Company>FRO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Financiera de Proyectos</dc:title>
  <dc:creator>Familia Rubinstein Ortiz</dc:creator>
  <cp:lastModifiedBy>Merlen Rodriguez</cp:lastModifiedBy>
  <cp:revision>36</cp:revision>
  <dcterms:created xsi:type="dcterms:W3CDTF">2005-10-23T15:45:24Z</dcterms:created>
  <dcterms:modified xsi:type="dcterms:W3CDTF">2014-02-17T23:22:31Z</dcterms:modified>
</cp:coreProperties>
</file>