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89">
  <p:sldMasterIdLst>
    <p:sldMasterId id="2147483729" r:id="rId1"/>
  </p:sldMasterIdLst>
  <p:notesMasterIdLst>
    <p:notesMasterId r:id="rId14"/>
  </p:notesMasterIdLst>
  <p:sldIdLst>
    <p:sldId id="291" r:id="rId2"/>
    <p:sldId id="292" r:id="rId3"/>
    <p:sldId id="293" r:id="rId4"/>
    <p:sldId id="29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4" r:id="rId13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590" autoAdjust="0"/>
  </p:normalViewPr>
  <p:slideViewPr>
    <p:cSldViewPr>
      <p:cViewPr>
        <p:scale>
          <a:sx n="66" d="100"/>
          <a:sy n="66" d="100"/>
        </p:scale>
        <p:origin x="-170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7243E9EB-D4F7-4DDC-912C-AD4A3064155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1045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 w="12700"/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3693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0619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0004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0982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4011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1384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2806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3490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6277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1686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48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B17D3-BCCA-450D-ABD7-4CBECB196F7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9994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1687-8DCA-4AA6-B33F-1EEC7EA5DFE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677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BC07-6DCA-404F-8ACC-36DB21009E2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8887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s-ES" noProof="0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8E5B0-620A-4FAA-9BEB-057FDCAD78E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771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20B05-9A8D-419C-94CB-3342C066D7B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19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DFDBC-9C9E-4854-AB11-8F9BCCB1CB3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7418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ADDB4-7848-4984-AF2F-01EE43C67CC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537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10EBC-6277-4EB0-A989-2F316164023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764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1D68-CB37-40A4-93EA-FC7868F0496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685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DBF3B-0684-4177-8401-A40EDEF0C79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85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AC1AC-FC65-45C8-B0A5-8B94CCEC498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329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55037-B61F-41D3-A35E-B458E4BCD32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497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FCA48CB-7D73-46BC-85D9-2F1A9AC6D54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2" r:id="rId2"/>
    <p:sldLayoutId id="2147483771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72" r:id="rId9"/>
    <p:sldLayoutId id="2147483768" r:id="rId10"/>
    <p:sldLayoutId id="2147483769" r:id="rId11"/>
    <p:sldLayoutId id="21474837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2484438" y="1628775"/>
            <a:ext cx="3849687" cy="1143000"/>
          </a:xfrm>
        </p:spPr>
        <p:txBody>
          <a:bodyPr/>
          <a:lstStyle/>
          <a:p>
            <a:pPr algn="ctr" eaLnBrk="1" hangingPunct="1"/>
            <a:r>
              <a:rPr lang="es-ES_tradnl" dirty="0" smtClean="0"/>
              <a:t>CAPÍTULO </a:t>
            </a:r>
            <a:br>
              <a:rPr lang="es-ES_tradnl" dirty="0" smtClean="0"/>
            </a:br>
            <a:endParaRPr lang="es-CR" dirty="0" smtClean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267744" y="2924944"/>
            <a:ext cx="4824536" cy="1143000"/>
          </a:xfrm>
          <a:prstGeom prst="rect">
            <a:avLst/>
          </a:prstGeom>
        </p:spPr>
        <p:txBody>
          <a:bodyPr lIns="0" rIns="0" bIns="0" anchor="b"/>
          <a:lstStyle/>
          <a:p>
            <a:pPr fontAlgn="auto">
              <a:spcAft>
                <a:spcPts val="0"/>
              </a:spcAft>
              <a:defRPr/>
            </a:pPr>
            <a:r>
              <a:rPr lang="es-ES_tradnl" sz="5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ESTUDIO LEGAL</a:t>
            </a:r>
            <a:endParaRPr lang="es-CR" sz="5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143908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000" dirty="0" smtClean="0"/>
              <a:t>Verifica </a:t>
            </a:r>
            <a:r>
              <a:rPr lang="es-CR" sz="2000" dirty="0"/>
              <a:t>el efecto de la normativa comercial para los productos o servicios generados, tanto en el país de origen de la producción como en el país de destino.</a:t>
            </a:r>
          </a:p>
          <a:p>
            <a:pPr algn="just"/>
            <a:r>
              <a:rPr lang="es-CR" sz="2000" dirty="0" smtClean="0"/>
              <a:t>Ámbitos</a:t>
            </a:r>
            <a:r>
              <a:rPr lang="es-CR" sz="2000" dirty="0"/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000" dirty="0" smtClean="0"/>
              <a:t>Interior</a:t>
            </a:r>
            <a:endParaRPr lang="es-CR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000" dirty="0" smtClean="0"/>
              <a:t>Exterior</a:t>
            </a:r>
            <a:endParaRPr lang="es-CR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000" dirty="0" smtClean="0"/>
              <a:t>Beneficio </a:t>
            </a:r>
            <a:r>
              <a:rPr lang="es-CR" sz="2000" dirty="0"/>
              <a:t>o gravámenes a las exportaciones y/o importaciones y producción de bienes de capital.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11560" y="620688"/>
            <a:ext cx="3930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Normativas </a:t>
            </a:r>
            <a:r>
              <a:rPr lang="es-ES_tradnl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comercio.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64256" y="4494599"/>
            <a:ext cx="71760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000" dirty="0" smtClean="0"/>
              <a:t>Aspectos </a:t>
            </a:r>
            <a:r>
              <a:rPr lang="es-CR" sz="2000" dirty="0"/>
              <a:t>vigentes en el país o países de destino:</a:t>
            </a:r>
          </a:p>
          <a:p>
            <a:pPr algn="just"/>
            <a:r>
              <a:rPr lang="es-CR" sz="2000" dirty="0"/>
              <a:t>•	Normativas Legales.</a:t>
            </a:r>
          </a:p>
          <a:p>
            <a:pPr algn="just"/>
            <a:r>
              <a:rPr lang="es-CR" sz="2000" dirty="0"/>
              <a:t>•	Normativas técnicas.</a:t>
            </a:r>
          </a:p>
          <a:p>
            <a:pPr algn="just"/>
            <a:r>
              <a:rPr lang="es-CR" sz="2000" dirty="0"/>
              <a:t>•	Normativa Fitosanitarios.</a:t>
            </a:r>
          </a:p>
          <a:p>
            <a:pPr algn="just"/>
            <a:r>
              <a:rPr lang="es-CR" sz="2000" dirty="0"/>
              <a:t>•	Tratados internacionales de comercio.</a:t>
            </a:r>
          </a:p>
          <a:p>
            <a:pPr algn="just"/>
            <a:r>
              <a:rPr lang="es-CR" sz="2000" dirty="0"/>
              <a:t>•	Resolución de acuerdos </a:t>
            </a:r>
            <a:r>
              <a:rPr lang="es-CR" sz="2000" dirty="0" smtClean="0"/>
              <a:t>contractuales.</a:t>
            </a:r>
            <a:endParaRPr lang="es-CR" sz="2000" dirty="0"/>
          </a:p>
          <a:p>
            <a:pPr algn="just"/>
            <a:r>
              <a:rPr lang="es-CR" sz="2000" dirty="0"/>
              <a:t>•	Legislación vigente en el país de destino.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3528" y="3975447"/>
            <a:ext cx="8316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Exportación </a:t>
            </a:r>
            <a:r>
              <a:rPr lang="es-CR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(Legislación vigente en el país de destino</a:t>
            </a:r>
            <a:r>
              <a:rPr lang="es-CR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CR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606329"/>
            <a:ext cx="8424936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CR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Construcciones</a:t>
            </a:r>
            <a:r>
              <a:rPr lang="es-CR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Legislación</a:t>
            </a:r>
            <a:r>
              <a:rPr lang="es-CR" sz="2000" dirty="0"/>
              <a:t>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Normas </a:t>
            </a:r>
            <a:r>
              <a:rPr lang="es-CR" sz="2000" dirty="0"/>
              <a:t>de construcción.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Normas </a:t>
            </a:r>
            <a:r>
              <a:rPr lang="es-CR" sz="2000" dirty="0"/>
              <a:t>de urbanización.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Trámites</a:t>
            </a:r>
            <a:r>
              <a:rPr lang="es-CR" sz="2000" dirty="0"/>
              <a:t>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Permisos</a:t>
            </a:r>
            <a:r>
              <a:rPr lang="es-CR" sz="2000" dirty="0"/>
              <a:t>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23483" y="3933056"/>
            <a:ext cx="8424936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CR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Tierra</a:t>
            </a:r>
            <a:r>
              <a:rPr lang="es-CR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400" dirty="0" smtClean="0"/>
              <a:t>Requerimiento </a:t>
            </a:r>
            <a:r>
              <a:rPr lang="es-CR" sz="2400" dirty="0"/>
              <a:t>(cumplimiento de condiciones requeridas, cantidad, precio, disponibilidad).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400" dirty="0" smtClean="0"/>
              <a:t>Posesión </a:t>
            </a:r>
            <a:r>
              <a:rPr lang="es-CR" sz="2400" dirty="0"/>
              <a:t>de la tierra ( Propia, Alquilada / Existencia de contrato, prestada, Concesión, Otro)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400" dirty="0" smtClean="0"/>
              <a:t>Regulaciones </a:t>
            </a:r>
            <a:r>
              <a:rPr lang="es-CR" sz="2400" dirty="0"/>
              <a:t>y limitaciones.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3548" y="582067"/>
            <a:ext cx="828092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Comerciales</a:t>
            </a:r>
            <a:r>
              <a:rPr lang="es-C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Marcas</a:t>
            </a:r>
            <a:endParaRPr lang="es-C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Patentes</a:t>
            </a:r>
            <a:endParaRPr lang="es-C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Regalías</a:t>
            </a:r>
            <a:endParaRPr lang="es-C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Concesiones</a:t>
            </a:r>
            <a:endParaRPr lang="es-CR" sz="2400" dirty="0"/>
          </a:p>
        </p:txBody>
      </p:sp>
      <p:sp>
        <p:nvSpPr>
          <p:cNvPr id="3" name="2 Rectángulo"/>
          <p:cNvSpPr/>
          <p:nvPr/>
        </p:nvSpPr>
        <p:spPr>
          <a:xfrm>
            <a:off x="263003" y="3573016"/>
            <a:ext cx="849694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800" b="1" i="1" dirty="0" smtClean="0">
                <a:solidFill>
                  <a:srgbClr val="0070C0"/>
                </a:solidFill>
              </a:rPr>
              <a:t>Otros </a:t>
            </a:r>
            <a:r>
              <a:rPr lang="es-CR" sz="2800" b="1" i="1" dirty="0">
                <a:solidFill>
                  <a:srgbClr val="0070C0"/>
                </a:solidFill>
              </a:rPr>
              <a:t>elementos legales de interés.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Juicios </a:t>
            </a:r>
            <a:r>
              <a:rPr lang="es-CR" sz="2400" dirty="0"/>
              <a:t>o asuntos legales de interés para el proyecto pendientes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Deudas </a:t>
            </a:r>
            <a:r>
              <a:rPr lang="es-CR" sz="2400" dirty="0"/>
              <a:t>con municipalidades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Procesos </a:t>
            </a:r>
            <a:r>
              <a:rPr lang="es-CR" sz="2400" dirty="0"/>
              <a:t>pendientes de ejecución de operaciones o garantías por deuda de la empresa con terceros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Concesiones</a:t>
            </a:r>
            <a:endParaRPr lang="es-CR" sz="2400" dirty="0"/>
          </a:p>
        </p:txBody>
      </p:sp>
    </p:spTree>
    <p:extLst>
      <p:ext uri="{BB962C8B-B14F-4D97-AF65-F5344CB8AC3E}">
        <p14:creationId xmlns:p14="http://schemas.microsoft.com/office/powerpoint/2010/main" val="35551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305342"/>
            <a:ext cx="806489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400" dirty="0" smtClean="0"/>
              <a:t>Analiza </a:t>
            </a:r>
            <a:r>
              <a:rPr lang="es-CR" sz="2400" dirty="0"/>
              <a:t>de forma detallada, la incidencia de los aspectos legales en </a:t>
            </a:r>
            <a:r>
              <a:rPr lang="es-CR" sz="2400" dirty="0" smtClean="0"/>
              <a:t>los procesos:</a:t>
            </a:r>
          </a:p>
          <a:p>
            <a:pPr marL="342900" indent="-3429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Formulación</a:t>
            </a:r>
          </a:p>
          <a:p>
            <a:pPr marL="342900" indent="-3429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Ejecución</a:t>
            </a:r>
          </a:p>
          <a:p>
            <a:pPr marL="342900" indent="-3429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Operación</a:t>
            </a:r>
          </a:p>
          <a:p>
            <a:pPr algn="just">
              <a:spcAft>
                <a:spcPts val="1200"/>
              </a:spcAft>
            </a:pPr>
            <a:r>
              <a:rPr lang="es-CR" sz="2400" dirty="0" smtClean="0"/>
              <a:t>Trata de </a:t>
            </a:r>
            <a:r>
              <a:rPr lang="es-CR" sz="2400" dirty="0"/>
              <a:t>prever cualquier complicación en estos aspectos. </a:t>
            </a:r>
            <a:endParaRPr lang="es-CR" sz="2400" dirty="0" smtClean="0"/>
          </a:p>
          <a:p>
            <a:pPr algn="just">
              <a:spcAft>
                <a:spcPts val="1200"/>
              </a:spcAft>
            </a:pPr>
            <a:r>
              <a:rPr lang="es-CR" sz="2400" dirty="0" smtClean="0"/>
              <a:t>Se </a:t>
            </a:r>
            <a:r>
              <a:rPr lang="es-CR" sz="2400" dirty="0"/>
              <a:t>debe analizar aquella normativa legal que esté relacionada con la naturaleza del proyecto y sus inversiones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53593" y="548680"/>
            <a:ext cx="2678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CR" sz="2400" b="1" i="1" dirty="0">
                <a:solidFill>
                  <a:srgbClr val="0070C0"/>
                </a:solidFill>
              </a:rPr>
              <a:t>ESTUDIO LEGAL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2286158"/>
            <a:ext cx="806489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Leyes</a:t>
            </a:r>
            <a:endParaRPr lang="es-CR" sz="2400" dirty="0"/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Estatutos.</a:t>
            </a:r>
            <a:endParaRPr lang="es-CR" sz="2400" dirty="0"/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Reglamentos</a:t>
            </a:r>
            <a:r>
              <a:rPr lang="es-CR" sz="2400" dirty="0"/>
              <a:t>.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Procedimientos</a:t>
            </a:r>
            <a:r>
              <a:rPr lang="es-CR" sz="2400" dirty="0"/>
              <a:t>.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Vigencia </a:t>
            </a:r>
            <a:r>
              <a:rPr lang="es-CR" sz="2400" dirty="0"/>
              <a:t>/ Vencimiento de cédula jurídica o personerías jurídicas.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endParaRPr lang="es-CR" sz="2400" dirty="0"/>
          </a:p>
        </p:txBody>
      </p:sp>
      <p:sp>
        <p:nvSpPr>
          <p:cNvPr id="3" name="2 Rectángulo"/>
          <p:cNvSpPr/>
          <p:nvPr/>
        </p:nvSpPr>
        <p:spPr>
          <a:xfrm>
            <a:off x="323528" y="93282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i="1" dirty="0">
                <a:solidFill>
                  <a:srgbClr val="0070C0"/>
                </a:solidFill>
              </a:rPr>
              <a:t>Normativa que rige la formación y operación legal de la empresa que ejecutará o se formará para ejecutar el proyecto.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2121" y="1548034"/>
            <a:ext cx="849694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CR" sz="2400" dirty="0" smtClean="0"/>
              <a:t>Valora </a:t>
            </a:r>
            <a:r>
              <a:rPr lang="es-CR" sz="2400" dirty="0"/>
              <a:t>el cumplimiento de responsabilidades y compromisos de los asociados con el organismo, entre ellas: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Capitalización 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Participación </a:t>
            </a:r>
            <a:r>
              <a:rPr lang="es-CR" sz="2400" dirty="0"/>
              <a:t>activa en la operación 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Condición. Dueño </a:t>
            </a:r>
            <a:r>
              <a:rPr lang="es-CR" sz="2400" dirty="0"/>
              <a:t>- Funcionario - Miembro de Cuerpos Directivos</a:t>
            </a:r>
            <a:r>
              <a:rPr lang="es-CR" sz="2400" dirty="0" smtClean="0"/>
              <a:t>.</a:t>
            </a:r>
            <a:endParaRPr lang="es-CR" sz="2400" dirty="0"/>
          </a:p>
        </p:txBody>
      </p:sp>
      <p:sp>
        <p:nvSpPr>
          <p:cNvPr id="3" name="2 Rectángulo"/>
          <p:cNvSpPr/>
          <p:nvPr/>
        </p:nvSpPr>
        <p:spPr>
          <a:xfrm>
            <a:off x="467544" y="692696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b="1" i="1" dirty="0" smtClean="0">
                <a:solidFill>
                  <a:srgbClr val="0070C0"/>
                </a:solidFill>
              </a:rPr>
              <a:t>Responsabilidad </a:t>
            </a:r>
            <a:r>
              <a:rPr lang="es-ES_tradnl" sz="2400" b="1" i="1" dirty="0">
                <a:solidFill>
                  <a:srgbClr val="0070C0"/>
                </a:solidFill>
              </a:rPr>
              <a:t>de asociados. </a:t>
            </a:r>
            <a:endParaRPr lang="es-ES_tradnl" sz="2400" b="1" i="1" dirty="0" smtClean="0">
              <a:solidFill>
                <a:srgbClr val="0070C0"/>
              </a:solidFill>
            </a:endParaRPr>
          </a:p>
          <a:p>
            <a:r>
              <a:rPr lang="es-ES_tradnl" sz="2400" b="1" i="1" dirty="0" smtClean="0">
                <a:solidFill>
                  <a:srgbClr val="0070C0"/>
                </a:solidFill>
              </a:rPr>
              <a:t>(</a:t>
            </a:r>
            <a:r>
              <a:rPr lang="es-ES_tradnl" sz="2400" b="1" i="1" dirty="0">
                <a:solidFill>
                  <a:srgbClr val="0070C0"/>
                </a:solidFill>
              </a:rPr>
              <a:t>en caso de organismos de base social)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42121" y="522920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dirty="0" smtClean="0"/>
              <a:t>Se describen </a:t>
            </a:r>
            <a:r>
              <a:rPr lang="es-CR" sz="2400" dirty="0"/>
              <a:t>las implicaciones de dicha acción, con fundamento en la legislación vigente y los procedimientos operativos y legales que este proceso implica.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42121" y="4623519"/>
            <a:ext cx="4934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2400" b="1" i="1" dirty="0" smtClean="0">
                <a:solidFill>
                  <a:srgbClr val="0070C0"/>
                </a:solidFill>
              </a:rPr>
              <a:t>Procesos </a:t>
            </a:r>
            <a:r>
              <a:rPr lang="es-CR" sz="2400" b="1" i="1" dirty="0">
                <a:solidFill>
                  <a:srgbClr val="0070C0"/>
                </a:solidFill>
              </a:rPr>
              <a:t>de fusión o absorción.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124744"/>
            <a:ext cx="820891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800" dirty="0" smtClean="0"/>
              <a:t>Situación </a:t>
            </a:r>
            <a:r>
              <a:rPr lang="es-CR" sz="2800" dirty="0"/>
              <a:t>actual y requerimientos futuros de </a:t>
            </a:r>
            <a:r>
              <a:rPr lang="es-CR" sz="2800" dirty="0" smtClean="0"/>
              <a:t>pólizas de </a:t>
            </a:r>
            <a:r>
              <a:rPr lang="es-CR" sz="2800" dirty="0"/>
              <a:t>seguros y los elementos legales que se involucra en ellas</a:t>
            </a:r>
            <a:r>
              <a:rPr lang="es-CR" sz="2800" dirty="0" smtClean="0"/>
              <a:t>.</a:t>
            </a:r>
            <a:endParaRPr lang="es-CR" sz="2800" dirty="0"/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dirty="0" smtClean="0"/>
              <a:t>Seguro </a:t>
            </a:r>
            <a:r>
              <a:rPr lang="es-CR" sz="2800" dirty="0"/>
              <a:t>Obligatorio del trabajo.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dirty="0" smtClean="0"/>
              <a:t>Riesgos </a:t>
            </a:r>
            <a:r>
              <a:rPr lang="es-CR" sz="2800" dirty="0"/>
              <a:t>del Trabajo.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dirty="0" smtClean="0"/>
              <a:t>Seguridad </a:t>
            </a:r>
            <a:r>
              <a:rPr lang="es-CR" sz="2800" dirty="0"/>
              <a:t>e Higiene Ocupacional.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dirty="0" smtClean="0"/>
              <a:t>Seguros </a:t>
            </a:r>
            <a:r>
              <a:rPr lang="es-CR" sz="2800" dirty="0"/>
              <a:t>sobre activos.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dirty="0" smtClean="0"/>
              <a:t>Seguros </a:t>
            </a:r>
            <a:r>
              <a:rPr lang="es-CR" sz="2800" dirty="0"/>
              <a:t>sobre cosechas</a:t>
            </a:r>
            <a:r>
              <a:rPr lang="es-CR" sz="2800" dirty="0" smtClean="0"/>
              <a:t>.</a:t>
            </a:r>
            <a:endParaRPr lang="es-C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4725144"/>
            <a:ext cx="842493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400" dirty="0" smtClean="0"/>
              <a:t>Situación </a:t>
            </a:r>
            <a:r>
              <a:rPr lang="es-CR" sz="2400" dirty="0"/>
              <a:t>actual de la empresa con la Caja Costarricense de Seguro </a:t>
            </a:r>
            <a:r>
              <a:rPr lang="es-CR" sz="2400" dirty="0" smtClean="0"/>
              <a:t>Social</a:t>
            </a:r>
          </a:p>
          <a:p>
            <a:pPr algn="just">
              <a:spcAft>
                <a:spcPts val="1200"/>
              </a:spcAft>
            </a:pPr>
            <a:r>
              <a:rPr lang="es-CR" sz="2400" dirty="0" smtClean="0"/>
              <a:t>Identificar </a:t>
            </a:r>
            <a:r>
              <a:rPr lang="es-CR" sz="2400" dirty="0"/>
              <a:t>ajustes que se requieren a futuro, producto de la operación del proyecto propuesto</a:t>
            </a:r>
            <a:r>
              <a:rPr lang="es-CR" sz="2400" dirty="0" smtClean="0"/>
              <a:t>.</a:t>
            </a:r>
            <a:endParaRPr lang="es-CR" sz="2400" dirty="0"/>
          </a:p>
        </p:txBody>
      </p:sp>
      <p:sp>
        <p:nvSpPr>
          <p:cNvPr id="3" name="2 Rectángulo"/>
          <p:cNvSpPr/>
          <p:nvPr/>
        </p:nvSpPr>
        <p:spPr>
          <a:xfrm>
            <a:off x="539552" y="1484784"/>
            <a:ext cx="813690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400" dirty="0" smtClean="0"/>
              <a:t>Cumplimiento </a:t>
            </a:r>
            <a:r>
              <a:rPr lang="es-CR" sz="2400" dirty="0"/>
              <a:t>de la organización con la ley de protección al </a:t>
            </a:r>
            <a:r>
              <a:rPr lang="es-CR" sz="2400" dirty="0" smtClean="0"/>
              <a:t>trabajador</a:t>
            </a:r>
          </a:p>
          <a:p>
            <a:pPr algn="just">
              <a:spcAft>
                <a:spcPts val="1200"/>
              </a:spcAft>
            </a:pPr>
            <a:r>
              <a:rPr lang="es-CR" sz="2400" dirty="0" smtClean="0"/>
              <a:t>Hace hincapié </a:t>
            </a:r>
            <a:r>
              <a:rPr lang="es-CR" sz="2400" dirty="0"/>
              <a:t>en la solución de aquellos elementos que eventualmente se pudieran estar incumpliendo.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95536" y="4108430"/>
            <a:ext cx="5057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400" b="1" dirty="0" smtClean="0">
                <a:solidFill>
                  <a:srgbClr val="0070C0"/>
                </a:solidFill>
              </a:rPr>
              <a:t>CCSS. (En el caso de Costa Rica)</a:t>
            </a:r>
            <a:endParaRPr lang="es-ES_tradnl" sz="2400" b="1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52" y="692696"/>
            <a:ext cx="4827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</a:t>
            </a:r>
            <a:r>
              <a:rPr lang="es-CR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protección al Trabajador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1289953"/>
            <a:ext cx="4572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Negocio </a:t>
            </a:r>
            <a:r>
              <a:rPr lang="es-CR" sz="2400" dirty="0"/>
              <a:t>actual o nuevo.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Libros </a:t>
            </a:r>
            <a:r>
              <a:rPr lang="es-CR" sz="2400" dirty="0"/>
              <a:t>legales.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Declaraciones </a:t>
            </a:r>
            <a:r>
              <a:rPr lang="es-CR" sz="2400" dirty="0"/>
              <a:t>de impuestos.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27584" y="766733"/>
            <a:ext cx="18549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i="1" dirty="0" smtClean="0">
                <a:solidFill>
                  <a:srgbClr val="0070C0"/>
                </a:solidFill>
              </a:rPr>
              <a:t>Tributario</a:t>
            </a:r>
            <a:endParaRPr lang="es-ES_tradnl" sz="2800" b="1" i="1" dirty="0">
              <a:solidFill>
                <a:srgbClr val="0070C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4" y="4293096"/>
            <a:ext cx="763284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endParaRPr lang="es-CR" sz="2400" dirty="0"/>
          </a:p>
          <a:p>
            <a:pPr marL="342900" indent="-3429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La </a:t>
            </a:r>
            <a:r>
              <a:rPr lang="es-CR" sz="2400" dirty="0"/>
              <a:t>empresa cuenta con contabilidad.</a:t>
            </a:r>
          </a:p>
          <a:p>
            <a:pPr marL="342900" indent="-3429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Proyecto </a:t>
            </a:r>
            <a:r>
              <a:rPr lang="es-CR" sz="2400" dirty="0"/>
              <a:t>requiere contabilidad independiente,  como compañía o sin identificación contable.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34202" y="3923764"/>
            <a:ext cx="3940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Financiero – Contable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412776"/>
            <a:ext cx="806489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400" dirty="0" smtClean="0"/>
              <a:t>•</a:t>
            </a:r>
            <a:r>
              <a:rPr lang="es-CR" sz="2400" dirty="0"/>
              <a:t>	Legislación vigente que afecta.</a:t>
            </a:r>
          </a:p>
          <a:p>
            <a:pPr algn="just">
              <a:spcAft>
                <a:spcPts val="1200"/>
              </a:spcAft>
            </a:pPr>
            <a:r>
              <a:rPr lang="es-CR" sz="2400" dirty="0"/>
              <a:t>•	Permisos de </a:t>
            </a:r>
            <a:r>
              <a:rPr lang="es-CR" sz="2400" dirty="0" smtClean="0"/>
              <a:t>SETENA</a:t>
            </a:r>
            <a:r>
              <a:rPr lang="es-CR" sz="2400" dirty="0"/>
              <a:t> </a:t>
            </a:r>
            <a:r>
              <a:rPr lang="es-CR" sz="2400" dirty="0" smtClean="0"/>
              <a:t>(Secretaría Técnica Ambiental, caso de Costa Rica)</a:t>
            </a:r>
            <a:endParaRPr lang="es-CR" sz="2400" dirty="0"/>
          </a:p>
          <a:p>
            <a:pPr algn="just">
              <a:spcAft>
                <a:spcPts val="1200"/>
              </a:spcAft>
            </a:pPr>
            <a:r>
              <a:rPr lang="es-CR" sz="2400" dirty="0"/>
              <a:t>•	Sanciones pendientes de resolución.</a:t>
            </a:r>
          </a:p>
          <a:p>
            <a:pPr algn="just">
              <a:spcAft>
                <a:spcPts val="1200"/>
              </a:spcAft>
            </a:pPr>
            <a:r>
              <a:rPr lang="es-CR" sz="2400" dirty="0"/>
              <a:t>•	Plan de manejo Ambiental.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09622" y="784890"/>
            <a:ext cx="4085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i="1" dirty="0" smtClean="0">
                <a:solidFill>
                  <a:srgbClr val="0070C0"/>
                </a:solidFill>
              </a:rPr>
              <a:t>Legislación </a:t>
            </a:r>
            <a:r>
              <a:rPr lang="es-ES_tradnl" sz="2800" b="1" i="1" dirty="0">
                <a:solidFill>
                  <a:srgbClr val="0070C0"/>
                </a:solidFill>
              </a:rPr>
              <a:t>Ambiental.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82577" y="5085184"/>
            <a:ext cx="841085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400" dirty="0" smtClean="0"/>
              <a:t>•</a:t>
            </a:r>
            <a:r>
              <a:rPr lang="es-CR" sz="2400" dirty="0"/>
              <a:t>	Permiso de Funcionamiento.</a:t>
            </a:r>
          </a:p>
          <a:p>
            <a:pPr algn="just">
              <a:spcAft>
                <a:spcPts val="1200"/>
              </a:spcAft>
            </a:pPr>
            <a:r>
              <a:rPr lang="es-CR" sz="2400" dirty="0"/>
              <a:t>•	Legislación sobre manipulación de alimentos.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3528" y="4149080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</a:t>
            </a:r>
            <a:r>
              <a:rPr lang="es-CR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Ministerio de Salud</a:t>
            </a:r>
            <a:r>
              <a:rPr lang="es-CR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(Caso Costa Rica)</a:t>
            </a:r>
            <a:endParaRPr lang="es-CR" sz="2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0834" y="1297306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CR" sz="2400" dirty="0" smtClean="0"/>
              <a:t>•</a:t>
            </a:r>
            <a:r>
              <a:rPr lang="es-CR" sz="2400" dirty="0"/>
              <a:t>	Servicios.</a:t>
            </a:r>
          </a:p>
          <a:p>
            <a:pPr algn="just">
              <a:spcAft>
                <a:spcPts val="600"/>
              </a:spcAft>
            </a:pPr>
            <a:r>
              <a:rPr lang="es-CR" sz="2400" dirty="0"/>
              <a:t>•	Permisos.</a:t>
            </a:r>
          </a:p>
          <a:p>
            <a:pPr algn="just">
              <a:spcAft>
                <a:spcPts val="600"/>
              </a:spcAft>
            </a:pPr>
            <a:r>
              <a:rPr lang="es-CR" sz="2400" dirty="0"/>
              <a:t>•	Patentes.</a:t>
            </a:r>
          </a:p>
          <a:p>
            <a:pPr algn="just">
              <a:spcAft>
                <a:spcPts val="600"/>
              </a:spcAft>
            </a:pPr>
            <a:r>
              <a:rPr lang="es-CR" sz="2400" dirty="0"/>
              <a:t>•	Impuestos y tributos.</a:t>
            </a:r>
          </a:p>
          <a:p>
            <a:pPr algn="just">
              <a:spcAft>
                <a:spcPts val="600"/>
              </a:spcAft>
            </a:pPr>
            <a:r>
              <a:rPr lang="es-CR" sz="2400" dirty="0"/>
              <a:t>•	Plan Regulador.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70834" y="764704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i="1" dirty="0" smtClean="0">
                <a:solidFill>
                  <a:srgbClr val="0070C0"/>
                </a:solidFill>
              </a:rPr>
              <a:t>Municipalidad</a:t>
            </a:r>
            <a:r>
              <a:rPr lang="es-ES_tradnl" sz="2800" b="1" i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70834" y="508518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R" sz="2400" dirty="0" smtClean="0"/>
              <a:t>•</a:t>
            </a:r>
            <a:r>
              <a:rPr lang="es-CR" sz="2400" dirty="0"/>
              <a:t>	Seguridad laboral</a:t>
            </a:r>
          </a:p>
          <a:p>
            <a:pPr algn="just"/>
            <a:r>
              <a:rPr lang="es-CR" sz="2400" dirty="0"/>
              <a:t>•	Contrato verbal</a:t>
            </a:r>
          </a:p>
          <a:p>
            <a:pPr algn="just"/>
            <a:r>
              <a:rPr lang="es-CR" sz="2400" dirty="0"/>
              <a:t>•	Contrato escrito</a:t>
            </a:r>
          </a:p>
          <a:p>
            <a:pPr algn="just"/>
            <a:r>
              <a:rPr lang="es-CR" sz="2400" dirty="0"/>
              <a:t>•	Servicios Profesionales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70834" y="4293096"/>
            <a:ext cx="1983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Laborales</a:t>
            </a:r>
            <a:r>
              <a:rPr lang="es-ES_tradnl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</TotalTime>
  <Words>511</Words>
  <Application>Microsoft Office PowerPoint</Application>
  <PresentationFormat>Presentación en pantalla (4:3)</PresentationFormat>
  <Paragraphs>107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Flujo</vt:lpstr>
      <vt:lpstr>CAPÍTULO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Coopeinsermu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de mercado</dc:title>
  <dc:creator>ghidalgo</dc:creator>
  <cp:lastModifiedBy>Merlen Rodriguez</cp:lastModifiedBy>
  <cp:revision>118</cp:revision>
  <dcterms:created xsi:type="dcterms:W3CDTF">2008-01-16T23:05:26Z</dcterms:created>
  <dcterms:modified xsi:type="dcterms:W3CDTF">2014-02-17T23:23:29Z</dcterms:modified>
</cp:coreProperties>
</file>