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89">
  <p:sldMasterIdLst>
    <p:sldMasterId id="2147483729" r:id="rId1"/>
  </p:sldMasterIdLst>
  <p:notesMasterIdLst>
    <p:notesMasterId r:id="rId16"/>
  </p:notesMasterIdLst>
  <p:sldIdLst>
    <p:sldId id="291" r:id="rId2"/>
    <p:sldId id="292" r:id="rId3"/>
    <p:sldId id="293" r:id="rId4"/>
    <p:sldId id="294" r:id="rId5"/>
    <p:sldId id="295" r:id="rId6"/>
    <p:sldId id="296" r:id="rId7"/>
    <p:sldId id="297" r:id="rId8"/>
    <p:sldId id="298" r:id="rId9"/>
    <p:sldId id="299" r:id="rId10"/>
    <p:sldId id="300" r:id="rId11"/>
    <p:sldId id="301" r:id="rId12"/>
    <p:sldId id="302" r:id="rId13"/>
    <p:sldId id="303" r:id="rId14"/>
    <p:sldId id="304" r:id="rId15"/>
  </p:sldIdLst>
  <p:sldSz cx="9144000" cy="6858000" type="screen4x3"/>
  <p:notesSz cx="7010400" cy="92964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94" autoAdjust="0"/>
    <p:restoredTop sz="94590" autoAdjust="0"/>
  </p:normalViewPr>
  <p:slideViewPr>
    <p:cSldViewPr>
      <p:cViewPr>
        <p:scale>
          <a:sx n="75" d="100"/>
          <a:sy n="75" d="100"/>
        </p:scale>
        <p:origin x="-1434" y="-3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692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defTabSz="931863">
              <a:defRPr sz="1200"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defTabSz="931863">
              <a:defRPr sz="1200"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163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56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675" y="4416425"/>
            <a:ext cx="5607050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noProof="0" smtClean="0"/>
              <a:t>Haga clic para modificar el estilo de texto del patrón</a:t>
            </a:r>
          </a:p>
          <a:p>
            <a:pPr lvl="1"/>
            <a:r>
              <a:rPr lang="es-ES" noProof="0" smtClean="0"/>
              <a:t>Segundo nivel</a:t>
            </a:r>
          </a:p>
          <a:p>
            <a:pPr lvl="2"/>
            <a:r>
              <a:rPr lang="es-ES" noProof="0" smtClean="0"/>
              <a:t>Tercer nivel</a:t>
            </a:r>
          </a:p>
          <a:p>
            <a:pPr lvl="3"/>
            <a:r>
              <a:rPr lang="es-ES" noProof="0" smtClean="0"/>
              <a:t>Cuarto nivel</a:t>
            </a:r>
          </a:p>
          <a:p>
            <a:pPr lvl="4"/>
            <a:r>
              <a:rPr lang="es-ES" noProof="0" smtClean="0"/>
              <a:t>Quinto nivel</a:t>
            </a:r>
          </a:p>
        </p:txBody>
      </p:sp>
      <p:sp>
        <p:nvSpPr>
          <p:cNvPr id="256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defTabSz="931863">
              <a:defRPr sz="1200"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256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defTabSz="931863">
              <a:defRPr sz="1200"/>
            </a:lvl1pPr>
          </a:lstStyle>
          <a:p>
            <a:pPr>
              <a:defRPr/>
            </a:pPr>
            <a:fld id="{7243E9EB-D4F7-4DDC-912C-AD4A30641550}" type="slidenum">
              <a:rPr lang="es-ES"/>
              <a:pPr>
                <a:defRPr/>
              </a:pPr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17104590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 w="12700"/>
        </p:spPr>
      </p:sp>
      <p:sp>
        <p:nvSpPr>
          <p:cNvPr id="19459" name="2 Marcador de notas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ES_tradnl" dirty="0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243E9EB-D4F7-4DDC-912C-AD4A30641550}" type="slidenum">
              <a:rPr lang="es-ES" smtClean="0"/>
              <a:pPr>
                <a:defRPr/>
              </a:pPr>
              <a:t>10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91343123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243E9EB-D4F7-4DDC-912C-AD4A30641550}" type="slidenum">
              <a:rPr lang="es-ES" smtClean="0"/>
              <a:pPr>
                <a:defRPr/>
              </a:pPr>
              <a:t>11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28424848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243E9EB-D4F7-4DDC-912C-AD4A30641550}" type="slidenum">
              <a:rPr lang="es-ES" smtClean="0"/>
              <a:pPr>
                <a:defRPr/>
              </a:pPr>
              <a:t>12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79585579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243E9EB-D4F7-4DDC-912C-AD4A30641550}" type="slidenum">
              <a:rPr lang="es-ES" smtClean="0"/>
              <a:pPr>
                <a:defRPr/>
              </a:pPr>
              <a:t>13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71837107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243E9EB-D4F7-4DDC-912C-AD4A30641550}" type="slidenum">
              <a:rPr lang="es-ES" smtClean="0"/>
              <a:pPr>
                <a:defRPr/>
              </a:pPr>
              <a:t>14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9197754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243E9EB-D4F7-4DDC-912C-AD4A30641550}" type="slidenum">
              <a:rPr lang="es-ES" smtClean="0"/>
              <a:pPr>
                <a:defRPr/>
              </a:pPr>
              <a:t>2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64626220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243E9EB-D4F7-4DDC-912C-AD4A30641550}" type="slidenum">
              <a:rPr lang="es-ES" smtClean="0"/>
              <a:pPr>
                <a:defRPr/>
              </a:pPr>
              <a:t>3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17607110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243E9EB-D4F7-4DDC-912C-AD4A30641550}" type="slidenum">
              <a:rPr lang="es-ES" smtClean="0"/>
              <a:pPr>
                <a:defRPr/>
              </a:pPr>
              <a:t>4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36045685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243E9EB-D4F7-4DDC-912C-AD4A30641550}" type="slidenum">
              <a:rPr lang="es-ES" smtClean="0"/>
              <a:pPr>
                <a:defRPr/>
              </a:pPr>
              <a:t>5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9830413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243E9EB-D4F7-4DDC-912C-AD4A30641550}" type="slidenum">
              <a:rPr lang="es-ES" smtClean="0"/>
              <a:pPr>
                <a:defRPr/>
              </a:pPr>
              <a:t>6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06015769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243E9EB-D4F7-4DDC-912C-AD4A30641550}" type="slidenum">
              <a:rPr lang="es-ES" smtClean="0"/>
              <a:pPr>
                <a:defRPr/>
              </a:pPr>
              <a:t>7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09256156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243E9EB-D4F7-4DDC-912C-AD4A30641550}" type="slidenum">
              <a:rPr lang="es-ES" smtClean="0"/>
              <a:pPr>
                <a:defRPr/>
              </a:pPr>
              <a:t>8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23841242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243E9EB-D4F7-4DDC-912C-AD4A30641550}" type="slidenum">
              <a:rPr lang="es-ES" smtClean="0"/>
              <a:pPr>
                <a:defRPr/>
              </a:pPr>
              <a:t>9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0331189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s-ES" smtClean="0"/>
              <a:t>Haga clic para modificar el estilo de subtítulo del patrón</a:t>
            </a:r>
            <a:endParaRPr lang="en-US"/>
          </a:p>
        </p:txBody>
      </p:sp>
      <p:sp>
        <p:nvSpPr>
          <p:cNvPr id="4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5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6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AB17D3-BCCA-450D-ABD7-4CBECB196F7C}" type="slidenum">
              <a:rPr lang="es-ES"/>
              <a:pPr>
                <a:defRPr/>
              </a:pPr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05999475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7B1687-8DCA-4AA6-B33F-1EEC7EA5DFEA}" type="slidenum">
              <a:rPr lang="es-ES"/>
              <a:pPr>
                <a:defRPr/>
              </a:pPr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6867776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0ABC07-6DCA-404F-8ACC-36DB21009E2F}" type="slidenum">
              <a:rPr lang="es-ES"/>
              <a:pPr>
                <a:defRPr/>
              </a:pPr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3788877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dgm">
  <p:cSld name="Título y diagrama u organigra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154113" y="457200"/>
            <a:ext cx="7772400" cy="11430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SmartArt"/>
          <p:cNvSpPr>
            <a:spLocks noGrp="1"/>
          </p:cNvSpPr>
          <p:nvPr>
            <p:ph type="dgm" idx="1"/>
          </p:nvPr>
        </p:nvSpPr>
        <p:spPr>
          <a:xfrm>
            <a:off x="685800" y="1981200"/>
            <a:ext cx="7772400" cy="4114800"/>
          </a:xfrm>
        </p:spPr>
        <p:txBody>
          <a:bodyPr rtlCol="0">
            <a:normAutofit/>
          </a:bodyPr>
          <a:lstStyle/>
          <a:p>
            <a:pPr lvl="0"/>
            <a:endParaRPr lang="es-ES" noProof="0" dirty="0" smtClean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A8E5B0-620A-4FAA-9BEB-057FDCAD78E4}" type="slidenum">
              <a:rPr lang="es-ES"/>
              <a:pPr>
                <a:defRPr/>
              </a:pPr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3777192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F20B05-9A8D-419C-94CB-3342C066D7B3}" type="slidenum">
              <a:rPr lang="es-ES"/>
              <a:pPr>
                <a:defRPr/>
              </a:pPr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3221941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3DFDBC-9C9E-4854-AB11-8F9BCCB1CB35}" type="slidenum">
              <a:rPr lang="es-ES"/>
              <a:pPr>
                <a:defRPr/>
              </a:pPr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82741809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3ADDB4-7848-4984-AF2F-01EE43C67CCD}" type="slidenum">
              <a:rPr lang="es-ES"/>
              <a:pPr>
                <a:defRPr/>
              </a:pPr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6753724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8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9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C10EBC-6277-4EB0-A989-2F3161640234}" type="slidenum">
              <a:rPr lang="es-ES"/>
              <a:pPr>
                <a:defRPr/>
              </a:pPr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2176423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4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5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BB1D68-CB37-40A4-93EA-FC7868F04963}" type="slidenum">
              <a:rPr lang="es-ES"/>
              <a:pPr>
                <a:defRPr/>
              </a:pPr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9668598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3DBF3B-0684-4177-8401-A40EDEF0C79E}" type="slidenum">
              <a:rPr lang="es-ES"/>
              <a:pPr>
                <a:defRPr/>
              </a:pPr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785898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8AC1AC-FC65-45C8-B0A5-8B94CCEC4989}" type="slidenum">
              <a:rPr lang="es-ES"/>
              <a:pPr>
                <a:defRPr/>
              </a:pPr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2332916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nip and Round Single Corner Rectangle 8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6" name="Right Triangle 11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7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>
              <a:latin typeface="+mn-lt"/>
            </a:endParaRPr>
          </a:p>
        </p:txBody>
      </p:sp>
      <p:sp>
        <p:nvSpPr>
          <p:cNvPr id="8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s-ES" noProof="0" dirty="0" smtClean="0"/>
              <a:t>Haga clic en el icono para agregar una imagen</a:t>
            </a:r>
            <a:endParaRPr lang="en-US" noProof="0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355037-B61F-41D3-A35E-B458E4BCD32B}" type="slidenum">
              <a:rPr lang="es-ES"/>
              <a:pPr>
                <a:defRPr/>
              </a:pPr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5149767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>
              <a:latin typeface="+mn-lt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>
              <a:latin typeface="+mn-lt"/>
            </a:endParaRPr>
          </a:p>
        </p:txBody>
      </p:sp>
      <p:sp>
        <p:nvSpPr>
          <p:cNvPr id="1028" name="Title Placeholder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título del patrón</a:t>
            </a:r>
            <a:endParaRPr lang="en-US" smtClean="0"/>
          </a:p>
        </p:txBody>
      </p:sp>
      <p:sp>
        <p:nvSpPr>
          <p:cNvPr id="1029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smtClean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fld id="{CFCA48CB-7D73-46BC-85D9-2F1A9AC6D54F}" type="slidenum">
              <a:rPr lang="es-ES"/>
              <a:pPr>
                <a:defRPr/>
              </a:pPr>
              <a:t>‹Nº›</a:t>
            </a:fld>
            <a:endParaRPr lang="es-ES" dirty="0"/>
          </a:p>
        </p:txBody>
      </p:sp>
      <p:grpSp>
        <p:nvGrpSpPr>
          <p:cNvPr id="1033" name="Group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0" r:id="rId1"/>
    <p:sldLayoutId id="2147483762" r:id="rId2"/>
    <p:sldLayoutId id="2147483771" r:id="rId3"/>
    <p:sldLayoutId id="2147483763" r:id="rId4"/>
    <p:sldLayoutId id="2147483764" r:id="rId5"/>
    <p:sldLayoutId id="2147483765" r:id="rId6"/>
    <p:sldLayoutId id="2147483766" r:id="rId7"/>
    <p:sldLayoutId id="2147483767" r:id="rId8"/>
    <p:sldLayoutId id="2147483772" r:id="rId9"/>
    <p:sldLayoutId id="2147483768" r:id="rId10"/>
    <p:sldLayoutId id="2147483769" r:id="rId11"/>
    <p:sldLayoutId id="2147483773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1 Título"/>
          <p:cNvSpPr>
            <a:spLocks noGrp="1"/>
          </p:cNvSpPr>
          <p:nvPr>
            <p:ph type="title"/>
          </p:nvPr>
        </p:nvSpPr>
        <p:spPr>
          <a:xfrm>
            <a:off x="2484438" y="1628775"/>
            <a:ext cx="3849687" cy="1143000"/>
          </a:xfrm>
        </p:spPr>
        <p:txBody>
          <a:bodyPr/>
          <a:lstStyle/>
          <a:p>
            <a:pPr algn="ctr" eaLnBrk="1" hangingPunct="1"/>
            <a:r>
              <a:rPr lang="es-ES_tradnl" dirty="0" smtClean="0"/>
              <a:t>CAPÍTULO </a:t>
            </a:r>
            <a:endParaRPr lang="es-CR" dirty="0" smtClean="0"/>
          </a:p>
        </p:txBody>
      </p:sp>
      <p:sp>
        <p:nvSpPr>
          <p:cNvPr id="4" name="1 Título"/>
          <p:cNvSpPr txBox="1">
            <a:spLocks/>
          </p:cNvSpPr>
          <p:nvPr/>
        </p:nvSpPr>
        <p:spPr>
          <a:xfrm>
            <a:off x="1115616" y="2930525"/>
            <a:ext cx="7848872" cy="1143000"/>
          </a:xfrm>
          <a:prstGeom prst="rect">
            <a:avLst/>
          </a:prstGeom>
        </p:spPr>
        <p:txBody>
          <a:bodyPr lIns="0" rIns="0" bIns="0" anchor="b"/>
          <a:lstStyle/>
          <a:p>
            <a:pPr fontAlgn="auto">
              <a:spcAft>
                <a:spcPts val="0"/>
              </a:spcAft>
              <a:defRPr/>
            </a:pPr>
            <a:r>
              <a:rPr lang="es-ES_tradnl" sz="54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ESTUDIO ORGANIZACIONAL</a:t>
            </a:r>
            <a:endParaRPr lang="es-CR" sz="540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323528" y="4801795"/>
            <a:ext cx="8568952" cy="17235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spcAft>
                <a:spcPts val="1200"/>
              </a:spcAft>
              <a:buFont typeface="Arial" pitchFamily="34" charset="0"/>
              <a:buChar char="•"/>
            </a:pPr>
            <a:r>
              <a:rPr lang="es-CR" sz="2400" dirty="0" smtClean="0"/>
              <a:t>Existencia </a:t>
            </a:r>
            <a:r>
              <a:rPr lang="es-CR" sz="2400" dirty="0"/>
              <a:t>y necesidad de planes estratégicos, de trabajo u otro tipo de planes necesarios para el éxito del proyecto. </a:t>
            </a:r>
            <a:endParaRPr lang="es-CR" sz="2400" dirty="0" smtClean="0"/>
          </a:p>
          <a:p>
            <a:pPr marL="342900" indent="-342900" algn="just">
              <a:spcAft>
                <a:spcPts val="1200"/>
              </a:spcAft>
              <a:buFont typeface="Arial" pitchFamily="34" charset="0"/>
              <a:buChar char="•"/>
            </a:pPr>
            <a:r>
              <a:rPr lang="es-CR" sz="2400" dirty="0" smtClean="0"/>
              <a:t>Debe </a:t>
            </a:r>
            <a:r>
              <a:rPr lang="es-CR" sz="2400" dirty="0"/>
              <a:t>de considerar el ante, durante y ex post del proceso de operación del proyecto.</a:t>
            </a:r>
          </a:p>
        </p:txBody>
      </p:sp>
      <p:sp>
        <p:nvSpPr>
          <p:cNvPr id="3" name="2 Rectángulo"/>
          <p:cNvSpPr/>
          <p:nvPr/>
        </p:nvSpPr>
        <p:spPr>
          <a:xfrm>
            <a:off x="454855" y="4221088"/>
            <a:ext cx="753603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/>
            <a:r>
              <a:rPr lang="es-CR" sz="2800" b="1" i="1" dirty="0">
                <a:solidFill>
                  <a:srgbClr val="0070C0"/>
                </a:solidFill>
              </a:rPr>
              <a:t>Plan estratégico, de trabajo u otros planes.</a:t>
            </a:r>
          </a:p>
        </p:txBody>
      </p:sp>
      <p:sp>
        <p:nvSpPr>
          <p:cNvPr id="4" name="3 Rectángulo"/>
          <p:cNvSpPr/>
          <p:nvPr/>
        </p:nvSpPr>
        <p:spPr>
          <a:xfrm>
            <a:off x="323528" y="1124744"/>
            <a:ext cx="8496944" cy="26161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 eaLnBrk="0" hangingPunct="0">
              <a:spcAft>
                <a:spcPts val="1200"/>
              </a:spcAft>
              <a:buFont typeface="Arial" pitchFamily="34" charset="0"/>
              <a:buChar char="•"/>
            </a:pPr>
            <a:r>
              <a:rPr lang="es-ES" sz="24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Análisis </a:t>
            </a:r>
            <a:r>
              <a:rPr lang="es-ES" sz="2400" dirty="0">
                <a:latin typeface="Arial" pitchFamily="34" charset="0"/>
                <a:ea typeface="Times New Roman" pitchFamily="18" charset="0"/>
                <a:cs typeface="Arial" pitchFamily="34" charset="0"/>
              </a:rPr>
              <a:t>pormenorizado del proceso de Tecnologías de Información de la organización y su </a:t>
            </a:r>
            <a:r>
              <a:rPr lang="es-ES" sz="24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efectividad.</a:t>
            </a:r>
          </a:p>
          <a:p>
            <a:pPr marL="342900" lvl="0" indent="-342900" algn="just" eaLnBrk="0" hangingPunct="0">
              <a:spcAft>
                <a:spcPts val="1200"/>
              </a:spcAft>
              <a:buFont typeface="Arial" pitchFamily="34" charset="0"/>
              <a:buChar char="•"/>
            </a:pPr>
            <a:r>
              <a:rPr lang="es-ES" sz="24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Analizar </a:t>
            </a:r>
            <a:r>
              <a:rPr lang="es-ES" sz="2400" dirty="0">
                <a:latin typeface="Arial" pitchFamily="34" charset="0"/>
                <a:ea typeface="Times New Roman" pitchFamily="18" charset="0"/>
                <a:cs typeface="Arial" pitchFamily="34" charset="0"/>
              </a:rPr>
              <a:t>la pertinencia de estos una vez que inicie la operación del </a:t>
            </a:r>
            <a:r>
              <a:rPr lang="es-ES" sz="24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proyecto.</a:t>
            </a:r>
          </a:p>
          <a:p>
            <a:pPr marL="342900" lvl="0" indent="-342900" algn="just" eaLnBrk="0" hangingPunct="0">
              <a:spcAft>
                <a:spcPts val="1200"/>
              </a:spcAft>
              <a:buFont typeface="Arial" pitchFamily="34" charset="0"/>
              <a:buChar char="•"/>
            </a:pPr>
            <a:r>
              <a:rPr lang="es-ES" sz="24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Establece </a:t>
            </a:r>
            <a:r>
              <a:rPr lang="es-ES" sz="2400" dirty="0">
                <a:latin typeface="Arial" pitchFamily="34" charset="0"/>
                <a:ea typeface="Times New Roman" pitchFamily="18" charset="0"/>
                <a:cs typeface="Arial" pitchFamily="34" charset="0"/>
              </a:rPr>
              <a:t>de una forma clara los ajustes requeridos y la inversión y capacitación estimada.</a:t>
            </a:r>
            <a:endParaRPr lang="es-ES" sz="3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5 Rectángulo"/>
          <p:cNvSpPr/>
          <p:nvPr/>
        </p:nvSpPr>
        <p:spPr>
          <a:xfrm>
            <a:off x="251520" y="620688"/>
            <a:ext cx="503112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_tradnl" sz="2800" b="1" dirty="0">
                <a:solidFill>
                  <a:srgbClr val="0070C0"/>
                </a:solidFill>
              </a:rPr>
              <a:t>Tecnologías de información.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359024" y="1412776"/>
            <a:ext cx="8533456" cy="20928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1200"/>
              </a:spcAft>
            </a:pPr>
            <a:r>
              <a:rPr lang="es-CR" sz="2400" dirty="0" smtClean="0"/>
              <a:t>Analiza </a:t>
            </a:r>
            <a:r>
              <a:rPr lang="es-CR" sz="2400" dirty="0"/>
              <a:t>y describe la motivación de la organización, asociados y colaboradores para el desarrollo de las actividades </a:t>
            </a:r>
            <a:r>
              <a:rPr lang="es-CR" sz="2400" dirty="0" smtClean="0"/>
              <a:t>normales.</a:t>
            </a:r>
          </a:p>
          <a:p>
            <a:pPr algn="just">
              <a:spcAft>
                <a:spcPts val="1200"/>
              </a:spcAft>
            </a:pPr>
            <a:r>
              <a:rPr lang="es-CR" sz="2400" dirty="0" smtClean="0"/>
              <a:t>Visión </a:t>
            </a:r>
            <a:r>
              <a:rPr lang="es-CR" sz="2400" dirty="0"/>
              <a:t>sobre los impactos motivacionales </a:t>
            </a:r>
            <a:r>
              <a:rPr lang="es-CR" sz="2400" dirty="0" smtClean="0"/>
              <a:t>sobre el proyecto </a:t>
            </a:r>
            <a:r>
              <a:rPr lang="es-CR" sz="2400" dirty="0"/>
              <a:t>que se pretende desarrollar</a:t>
            </a:r>
          </a:p>
        </p:txBody>
      </p:sp>
      <p:sp>
        <p:nvSpPr>
          <p:cNvPr id="3" name="2 Rectángulo"/>
          <p:cNvSpPr/>
          <p:nvPr/>
        </p:nvSpPr>
        <p:spPr>
          <a:xfrm>
            <a:off x="359024" y="764704"/>
            <a:ext cx="216277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_tradnl" sz="2800" b="1" i="1" dirty="0">
                <a:solidFill>
                  <a:srgbClr val="0070C0"/>
                </a:solidFill>
              </a:rPr>
              <a:t>Motivación.</a:t>
            </a:r>
          </a:p>
        </p:txBody>
      </p:sp>
      <p:sp>
        <p:nvSpPr>
          <p:cNvPr id="4" name="3 Rectángulo"/>
          <p:cNvSpPr/>
          <p:nvPr/>
        </p:nvSpPr>
        <p:spPr>
          <a:xfrm>
            <a:off x="269268" y="5145578"/>
            <a:ext cx="8712968" cy="9848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spcAft>
                <a:spcPts val="1200"/>
              </a:spcAft>
              <a:buFont typeface="Arial" pitchFamily="34" charset="0"/>
              <a:buChar char="•"/>
            </a:pPr>
            <a:r>
              <a:rPr lang="es-CR" sz="2400" dirty="0" smtClean="0"/>
              <a:t>Capacidad </a:t>
            </a:r>
            <a:r>
              <a:rPr lang="es-CR" sz="2400" dirty="0"/>
              <a:t>de la organización para trabajar en </a:t>
            </a:r>
            <a:r>
              <a:rPr lang="es-CR" sz="2400" dirty="0" smtClean="0"/>
              <a:t>equipo.</a:t>
            </a:r>
          </a:p>
          <a:p>
            <a:pPr marL="342900" indent="-342900" algn="just">
              <a:spcAft>
                <a:spcPts val="1200"/>
              </a:spcAft>
              <a:buFont typeface="Arial" pitchFamily="34" charset="0"/>
              <a:buChar char="•"/>
            </a:pPr>
            <a:r>
              <a:rPr lang="es-CR" sz="2400" dirty="0" smtClean="0"/>
              <a:t>Impacto del trabajo en equipo sobre </a:t>
            </a:r>
            <a:r>
              <a:rPr lang="es-CR" sz="2400" dirty="0"/>
              <a:t>el proyecto.</a:t>
            </a:r>
          </a:p>
        </p:txBody>
      </p:sp>
      <p:sp>
        <p:nvSpPr>
          <p:cNvPr id="5" name="4 Rectángulo"/>
          <p:cNvSpPr/>
          <p:nvPr/>
        </p:nvSpPr>
        <p:spPr>
          <a:xfrm>
            <a:off x="422119" y="4005064"/>
            <a:ext cx="335963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/>
            <a:r>
              <a:rPr lang="es-ES_tradnl" sz="2800" b="1" i="1" dirty="0">
                <a:solidFill>
                  <a:srgbClr val="0070C0"/>
                </a:solidFill>
              </a:rPr>
              <a:t>Trabajo en equipo.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223190" y="1772816"/>
            <a:ext cx="849694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CR" sz="2400" dirty="0" smtClean="0"/>
              <a:t>Existencia </a:t>
            </a:r>
            <a:r>
              <a:rPr lang="es-CR" sz="2400" dirty="0"/>
              <a:t>de conflictos internos y en que grado afectan a la organización y posible efecto sobre el proyecto.</a:t>
            </a:r>
          </a:p>
        </p:txBody>
      </p:sp>
      <p:sp>
        <p:nvSpPr>
          <p:cNvPr id="3" name="2 Rectángulo"/>
          <p:cNvSpPr/>
          <p:nvPr/>
        </p:nvSpPr>
        <p:spPr>
          <a:xfrm>
            <a:off x="282374" y="1124744"/>
            <a:ext cx="307167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_tradnl" sz="2400" b="1" i="1" dirty="0">
                <a:solidFill>
                  <a:srgbClr val="0070C0"/>
                </a:solidFill>
              </a:rPr>
              <a:t>Conflictos internos.</a:t>
            </a:r>
          </a:p>
        </p:txBody>
      </p:sp>
      <p:sp>
        <p:nvSpPr>
          <p:cNvPr id="4" name="3 Rectángulo"/>
          <p:cNvSpPr/>
          <p:nvPr/>
        </p:nvSpPr>
        <p:spPr>
          <a:xfrm>
            <a:off x="257344" y="4221088"/>
            <a:ext cx="864096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CR" sz="2400" dirty="0" smtClean="0"/>
              <a:t>Cuantifica </a:t>
            </a:r>
            <a:r>
              <a:rPr lang="es-CR" sz="2400" dirty="0"/>
              <a:t>la generación de puestos de trabajo, que se dará como resultado directo de la ejecución del proyecto, </a:t>
            </a:r>
            <a:r>
              <a:rPr lang="es-CR" sz="2400" dirty="0" smtClean="0"/>
              <a:t>pueden </a:t>
            </a:r>
            <a:r>
              <a:rPr lang="es-CR" sz="2400" dirty="0"/>
              <a:t>identificarse </a:t>
            </a:r>
            <a:r>
              <a:rPr lang="es-CR" sz="2400" dirty="0" smtClean="0"/>
              <a:t>como:</a:t>
            </a:r>
          </a:p>
          <a:p>
            <a:pPr marL="342900" indent="-342900" algn="just">
              <a:buFont typeface="Arial" pitchFamily="34" charset="0"/>
              <a:buChar char="•"/>
            </a:pPr>
            <a:r>
              <a:rPr lang="es-CR" sz="2400" dirty="0" smtClean="0"/>
              <a:t>Directos</a:t>
            </a:r>
          </a:p>
          <a:p>
            <a:pPr marL="342900" indent="-342900" algn="just">
              <a:buFont typeface="Arial" pitchFamily="34" charset="0"/>
              <a:buChar char="•"/>
            </a:pPr>
            <a:r>
              <a:rPr lang="es-CR" sz="2400" dirty="0" smtClean="0"/>
              <a:t>Indirectos</a:t>
            </a:r>
            <a:r>
              <a:rPr lang="es-CR" sz="2400" dirty="0"/>
              <a:t>.</a:t>
            </a:r>
          </a:p>
        </p:txBody>
      </p:sp>
      <p:sp>
        <p:nvSpPr>
          <p:cNvPr id="5" name="4 Rectángulo"/>
          <p:cNvSpPr/>
          <p:nvPr/>
        </p:nvSpPr>
        <p:spPr>
          <a:xfrm>
            <a:off x="251520" y="3656818"/>
            <a:ext cx="522611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R" sz="2400" b="1" i="1" dirty="0">
                <a:solidFill>
                  <a:srgbClr val="0070C0"/>
                </a:solidFill>
              </a:rPr>
              <a:t>Generación de puestos de trabajo.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Rectangle 1"/>
          <p:cNvSpPr>
            <a:spLocks noChangeArrowheads="1"/>
          </p:cNvSpPr>
          <p:nvPr/>
        </p:nvSpPr>
        <p:spPr bwMode="auto">
          <a:xfrm>
            <a:off x="95807" y="963561"/>
            <a:ext cx="8783960" cy="18927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65010" tIns="152352" rIns="0" bIns="76176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Efectos que tendrá la ejecución del proyecto sobre la población meta. </a:t>
            </a: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ES" sz="24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V</a:t>
            </a:r>
            <a:r>
              <a:rPr kumimoji="0" lang="es-E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isualizan tanto los aspectos negativos como los positivos</a:t>
            </a:r>
            <a:endParaRPr kumimoji="0" lang="es-E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1 Rectángulo"/>
          <p:cNvSpPr/>
          <p:nvPr/>
        </p:nvSpPr>
        <p:spPr>
          <a:xfrm>
            <a:off x="450347" y="501896"/>
            <a:ext cx="538234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just"/>
            <a:r>
              <a:rPr lang="es-ES" sz="2400" b="1" i="1" dirty="0" bmk="_Toc267848964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Estudio de Impacto Social.</a:t>
            </a:r>
            <a:endParaRPr lang="es-ES" sz="2400" b="1" i="1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3 Rectángulo"/>
          <p:cNvSpPr/>
          <p:nvPr/>
        </p:nvSpPr>
        <p:spPr>
          <a:xfrm>
            <a:off x="608966" y="3284984"/>
            <a:ext cx="407034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_tradnl" sz="2400" b="1" i="1" dirty="0">
                <a:solidFill>
                  <a:srgbClr val="0070C0"/>
                </a:solidFill>
              </a:rPr>
              <a:t>Relaciones empresariales:</a:t>
            </a:r>
          </a:p>
        </p:txBody>
      </p:sp>
      <p:sp>
        <p:nvSpPr>
          <p:cNvPr id="5" name="4 Rectángulo"/>
          <p:cNvSpPr/>
          <p:nvPr/>
        </p:nvSpPr>
        <p:spPr>
          <a:xfrm>
            <a:off x="370105" y="3774799"/>
            <a:ext cx="8521629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CR" sz="2400" dirty="0"/>
              <a:t>Describe la relación actual y futura de la empresa y </a:t>
            </a:r>
            <a:r>
              <a:rPr lang="es-CR" sz="2400" dirty="0" smtClean="0"/>
              <a:t> </a:t>
            </a:r>
            <a:r>
              <a:rPr lang="es-CR" sz="2400" dirty="0"/>
              <a:t>proyecto, con las personas </a:t>
            </a:r>
            <a:r>
              <a:rPr lang="es-CR" sz="2400" dirty="0" smtClean="0"/>
              <a:t>del </a:t>
            </a:r>
            <a:r>
              <a:rPr lang="es-CR" sz="2400" dirty="0"/>
              <a:t>entorno, a saber:</a:t>
            </a:r>
          </a:p>
          <a:p>
            <a:pPr marL="342900" indent="-342900" algn="just">
              <a:buFont typeface="Arial" pitchFamily="34" charset="0"/>
              <a:buChar char="•"/>
            </a:pPr>
            <a:r>
              <a:rPr lang="es-CR" sz="2400" dirty="0" smtClean="0"/>
              <a:t>Dueños / Socios / Asociados</a:t>
            </a:r>
            <a:r>
              <a:rPr lang="es-CR" sz="2400" dirty="0"/>
              <a:t>.</a:t>
            </a:r>
          </a:p>
          <a:p>
            <a:pPr marL="342900" indent="-342900" algn="just">
              <a:buFont typeface="Arial" pitchFamily="34" charset="0"/>
              <a:buChar char="•"/>
            </a:pPr>
            <a:r>
              <a:rPr lang="es-CR" sz="2400" dirty="0"/>
              <a:t>Funcionarios.</a:t>
            </a:r>
          </a:p>
          <a:p>
            <a:pPr marL="342900" indent="-342900" algn="just">
              <a:buFont typeface="Arial" pitchFamily="34" charset="0"/>
              <a:buChar char="•"/>
            </a:pPr>
            <a:r>
              <a:rPr lang="es-CR" sz="2400" dirty="0"/>
              <a:t>Usuarios.</a:t>
            </a:r>
          </a:p>
          <a:p>
            <a:pPr marL="342900" indent="-342900" algn="just">
              <a:buFont typeface="Arial" pitchFamily="34" charset="0"/>
              <a:buChar char="•"/>
            </a:pPr>
            <a:r>
              <a:rPr lang="es-CR" sz="2400" dirty="0"/>
              <a:t>Comunidad.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Rectángulo"/>
          <p:cNvSpPr/>
          <p:nvPr/>
        </p:nvSpPr>
        <p:spPr>
          <a:xfrm>
            <a:off x="107504" y="3284984"/>
            <a:ext cx="8892480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s-ES" sz="2000" dirty="0" smtClean="0"/>
              <a:t>Es una descripción financiera de la empresa ejecutora.</a:t>
            </a:r>
          </a:p>
          <a:p>
            <a:pPr algn="just">
              <a:lnSpc>
                <a:spcPct val="150000"/>
              </a:lnSpc>
            </a:pPr>
            <a:r>
              <a:rPr lang="es-ES" sz="2000" dirty="0" smtClean="0"/>
              <a:t>Analiza y describe el Balance de Situación y Estado de Resultados   </a:t>
            </a:r>
          </a:p>
          <a:p>
            <a:pPr algn="just">
              <a:lnSpc>
                <a:spcPct val="150000"/>
              </a:lnSpc>
              <a:buFont typeface="Arial" pitchFamily="34" charset="0"/>
              <a:buChar char="•"/>
            </a:pPr>
            <a:r>
              <a:rPr lang="es-ES" sz="2000" dirty="0" smtClean="0"/>
              <a:t>Análisis Horizontal</a:t>
            </a:r>
            <a:endParaRPr lang="es-CR" sz="2000" dirty="0" smtClean="0"/>
          </a:p>
          <a:p>
            <a:pPr algn="just">
              <a:lnSpc>
                <a:spcPct val="150000"/>
              </a:lnSpc>
              <a:buFont typeface="Arial" pitchFamily="34" charset="0"/>
              <a:buChar char="•"/>
            </a:pPr>
            <a:r>
              <a:rPr lang="es-ES" sz="2000" dirty="0" smtClean="0"/>
              <a:t>Análisis Vertical</a:t>
            </a:r>
            <a:endParaRPr lang="es-CR" sz="2000" dirty="0" smtClean="0"/>
          </a:p>
          <a:p>
            <a:pPr algn="just">
              <a:lnSpc>
                <a:spcPct val="150000"/>
              </a:lnSpc>
              <a:buFont typeface="Arial" pitchFamily="34" charset="0"/>
              <a:buChar char="•"/>
            </a:pPr>
            <a:r>
              <a:rPr lang="es-ES" sz="2000" dirty="0" smtClean="0"/>
              <a:t>Razones e índices financieros.</a:t>
            </a:r>
            <a:endParaRPr lang="es-CR" sz="2000" dirty="0" smtClean="0"/>
          </a:p>
          <a:p>
            <a:pPr algn="just">
              <a:lnSpc>
                <a:spcPct val="150000"/>
              </a:lnSpc>
              <a:buFont typeface="Arial" pitchFamily="34" charset="0"/>
              <a:buChar char="•"/>
            </a:pPr>
            <a:r>
              <a:rPr lang="es-ES" sz="2000" dirty="0" smtClean="0"/>
              <a:t>Disponibilidad o generación de garantías a partir de financiamiento u operación.</a:t>
            </a:r>
            <a:endParaRPr lang="es-CR" sz="2000" dirty="0"/>
          </a:p>
        </p:txBody>
      </p:sp>
      <p:sp>
        <p:nvSpPr>
          <p:cNvPr id="4" name="3 Rectángulo"/>
          <p:cNvSpPr/>
          <p:nvPr/>
        </p:nvSpPr>
        <p:spPr>
          <a:xfrm>
            <a:off x="146404" y="2884874"/>
            <a:ext cx="8458043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200" b="1" i="1" dirty="0" smtClean="0">
                <a:solidFill>
                  <a:srgbClr val="0070C0"/>
                </a:solidFill>
              </a:rPr>
              <a:t>Situación financiera (empresas u organizaciones existentes)</a:t>
            </a:r>
            <a:endParaRPr lang="es-CR" sz="2200" b="1" i="1" dirty="0" smtClean="0">
              <a:solidFill>
                <a:srgbClr val="0070C0"/>
              </a:solidFill>
            </a:endParaRPr>
          </a:p>
        </p:txBody>
      </p:sp>
      <p:sp>
        <p:nvSpPr>
          <p:cNvPr id="5" name="4 Rectángulo"/>
          <p:cNvSpPr/>
          <p:nvPr/>
        </p:nvSpPr>
        <p:spPr>
          <a:xfrm>
            <a:off x="251520" y="1044802"/>
            <a:ext cx="7992888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eaLnBrk="0" hangingPunct="0">
              <a:lnSpc>
                <a:spcPct val="120000"/>
              </a:lnSpc>
            </a:pPr>
            <a:r>
              <a:rPr lang="es-ES" sz="20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Son los riegos internos y </a:t>
            </a:r>
            <a:r>
              <a:rPr lang="es-ES" sz="2000" dirty="0">
                <a:latin typeface="Arial" pitchFamily="34" charset="0"/>
                <a:ea typeface="Times New Roman" pitchFamily="18" charset="0"/>
                <a:cs typeface="Arial" pitchFamily="34" charset="0"/>
              </a:rPr>
              <a:t>externos </a:t>
            </a:r>
            <a:r>
              <a:rPr lang="es-ES" sz="20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que puedan afectar </a:t>
            </a:r>
            <a:r>
              <a:rPr lang="es-ES" sz="2000" dirty="0">
                <a:latin typeface="Arial" pitchFamily="34" charset="0"/>
                <a:ea typeface="Times New Roman" pitchFamily="18" charset="0"/>
                <a:cs typeface="Arial" pitchFamily="34" charset="0"/>
              </a:rPr>
              <a:t>de forma directa o indirecta el cumplimiento de los objetivos.</a:t>
            </a:r>
            <a:endParaRPr lang="es-ES" sz="2000" dirty="0">
              <a:latin typeface="Arial" pitchFamily="34" charset="0"/>
              <a:cs typeface="Arial" pitchFamily="34" charset="0"/>
            </a:endParaRPr>
          </a:p>
          <a:p>
            <a:pPr marL="285750" lvl="0" indent="-285750" algn="just" eaLnBrk="0" hangingPunct="0">
              <a:lnSpc>
                <a:spcPct val="150000"/>
              </a:lnSpc>
              <a:buFont typeface="Arial" pitchFamily="34" charset="0"/>
              <a:buChar char="•"/>
            </a:pPr>
            <a:r>
              <a:rPr lang="es-ES" sz="20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Existentes</a:t>
            </a:r>
          </a:p>
          <a:p>
            <a:pPr marL="285750" lvl="0" indent="-285750" algn="just" eaLnBrk="0" hangingPunct="0">
              <a:lnSpc>
                <a:spcPct val="120000"/>
              </a:lnSpc>
              <a:buFont typeface="Arial" pitchFamily="34" charset="0"/>
              <a:buChar char="•"/>
            </a:pPr>
            <a:r>
              <a:rPr lang="es-ES" sz="20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Que se pueden generar a futuro.</a:t>
            </a:r>
          </a:p>
        </p:txBody>
      </p:sp>
      <p:sp>
        <p:nvSpPr>
          <p:cNvPr id="6" name="5 Rectángulo"/>
          <p:cNvSpPr/>
          <p:nvPr/>
        </p:nvSpPr>
        <p:spPr>
          <a:xfrm>
            <a:off x="107504" y="621849"/>
            <a:ext cx="828092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just"/>
            <a:r>
              <a:rPr lang="es-ES" sz="2200" b="1" i="1" dirty="0" smtClean="0" bmk="_Toc267848966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Riesgos organizacionales para la ejecución del proyecto.</a:t>
            </a:r>
            <a:endParaRPr lang="es-ES" sz="2200" b="1" i="1" dirty="0" smtClean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7" name="Rectangle 1"/>
          <p:cNvSpPr>
            <a:spLocks noChangeArrowheads="1"/>
          </p:cNvSpPr>
          <p:nvPr/>
        </p:nvSpPr>
        <p:spPr bwMode="auto">
          <a:xfrm>
            <a:off x="467090" y="1346848"/>
            <a:ext cx="8424936" cy="5142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274551" tIns="152352" rIns="0" bIns="152352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Representa un detalle  de la empresa propietaria del proyecto que se pretende desarrollar, realizando</a:t>
            </a:r>
            <a:r>
              <a:rPr kumimoji="0" lang="es-ES" sz="2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un a a</a:t>
            </a:r>
            <a:r>
              <a:rPr kumimoji="0" lang="es-E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nálisis de actores y valorando:</a:t>
            </a:r>
          </a:p>
          <a:p>
            <a:pPr marL="342900" marR="0" lvl="0" indent="-342900" algn="just" defTabSz="914400" rtl="0" eaLnBrk="0" fontAlgn="base" latinLnBrk="0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es-E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Capacidad de gestión, </a:t>
            </a:r>
          </a:p>
          <a:p>
            <a:pPr marL="342900" marR="0" lvl="0" indent="-342900" algn="just" defTabSz="914400" rtl="0" eaLnBrk="0" fontAlgn="base" latinLnBrk="0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lang="es-ES" sz="24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A</a:t>
            </a:r>
            <a:r>
              <a:rPr kumimoji="0" lang="es-E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mbiente laboral y organizacional, </a:t>
            </a:r>
          </a:p>
          <a:p>
            <a:pPr marL="342900" marR="0" lvl="0" indent="-342900" algn="just" defTabSz="914400" rtl="0" eaLnBrk="0" fontAlgn="base" latinLnBrk="0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lang="es-ES" sz="24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C</a:t>
            </a:r>
            <a:r>
              <a:rPr kumimoji="0" lang="es-E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apacitación,  </a:t>
            </a:r>
          </a:p>
          <a:p>
            <a:pPr marL="342900" marR="0" lvl="0" indent="-342900" algn="just" defTabSz="914400" rtl="0" eaLnBrk="0" fontAlgn="base" latinLnBrk="0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lang="es-ES" sz="24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S</a:t>
            </a:r>
            <a:r>
              <a:rPr kumimoji="0" lang="es-E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istema de control interno.</a:t>
            </a:r>
          </a:p>
          <a:p>
            <a:pPr marL="342900" marR="0" lvl="0" indent="-342900" algn="just" defTabSz="914400" rtl="0" eaLnBrk="0" fontAlgn="base" latinLnBrk="0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lang="es-ES" sz="24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G</a:t>
            </a:r>
            <a:r>
              <a:rPr kumimoji="0" lang="es-E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eneración de puestos de trabajo</a:t>
            </a:r>
          </a:p>
          <a:p>
            <a:pPr marL="342900" marR="0" lvl="0" indent="-342900" algn="just" defTabSz="914400" rtl="0" eaLnBrk="0" fontAlgn="base" latinLnBrk="0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lang="es-ES" sz="24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C</a:t>
            </a:r>
            <a:r>
              <a:rPr kumimoji="0" lang="es-E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ondiciones de riesgo organizacional para el proyecto.</a:t>
            </a:r>
          </a:p>
          <a:p>
            <a:pPr marL="342900" marR="0" lvl="0" indent="-342900" algn="just" defTabSz="914400" rtl="0" eaLnBrk="0" fontAlgn="base" latinLnBrk="0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lang="es-ES" sz="24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E</a:t>
            </a:r>
            <a:r>
              <a:rPr kumimoji="0" lang="es-E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lementos de mejora que se requiere para la ejecución y operación efectiva del proyecto.</a:t>
            </a:r>
            <a:endParaRPr kumimoji="0" lang="es-E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1835696" y="791126"/>
            <a:ext cx="608416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es-ES" sz="2800" b="1" dirty="0" smtClean="0" bmk="_Toc267848941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ESTUDIO ORGANIZACIONAL</a:t>
            </a:r>
            <a:endParaRPr lang="es-ES" sz="2800" b="1" dirty="0" smtClean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Rectangle 1"/>
          <p:cNvSpPr>
            <a:spLocks noChangeArrowheads="1"/>
          </p:cNvSpPr>
          <p:nvPr/>
        </p:nvSpPr>
        <p:spPr bwMode="auto">
          <a:xfrm>
            <a:off x="467543" y="764704"/>
            <a:ext cx="7776865" cy="28160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65010" tIns="152352" rIns="0" bIns="76176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Tipo de empresa u organismo:</a:t>
            </a:r>
          </a:p>
          <a:p>
            <a:pPr marL="342900" marR="0" lvl="0" indent="-3429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es-E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Empresa privada</a:t>
            </a:r>
          </a:p>
          <a:p>
            <a:pPr marL="342900" marR="0" lvl="0" indent="-3429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es-E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Organismo de base social</a:t>
            </a:r>
          </a:p>
          <a:p>
            <a:pPr marL="342900" marR="0" lvl="0" indent="-3429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es-E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Institución pública.</a:t>
            </a:r>
          </a:p>
          <a:p>
            <a:pPr marL="342900" marR="0" lvl="0" indent="-3429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lang="es-ES" sz="24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O</a:t>
            </a:r>
            <a:r>
              <a:rPr kumimoji="0" lang="es-E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rganismo internacional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ES" sz="24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S</a:t>
            </a:r>
            <a:r>
              <a:rPr kumimoji="0" lang="es-E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ector económico y productivo al que pertenece.</a:t>
            </a:r>
            <a:endParaRPr kumimoji="0" lang="es-ES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4514" name="Rectangle 2"/>
          <p:cNvSpPr>
            <a:spLocks noChangeArrowheads="1"/>
          </p:cNvSpPr>
          <p:nvPr/>
        </p:nvSpPr>
        <p:spPr bwMode="auto">
          <a:xfrm>
            <a:off x="539552" y="4509120"/>
            <a:ext cx="7920880" cy="1708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65010" tIns="152352" rIns="0" bIns="76176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Identifica  todas las actividades:</a:t>
            </a:r>
          </a:p>
          <a:p>
            <a:pPr marL="342900" marR="0" lvl="0" indent="-3429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lang="es-ES" sz="24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P</a:t>
            </a:r>
            <a:r>
              <a:rPr kumimoji="0" lang="es-E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rimarias</a:t>
            </a:r>
          </a:p>
          <a:p>
            <a:pPr marL="342900" marR="0" lvl="0" indent="-3429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lang="es-ES" sz="24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S</a:t>
            </a:r>
            <a:r>
              <a:rPr kumimoji="0" lang="es-E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ecundarias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Describe los productos o servicios que se obtienen.</a:t>
            </a:r>
            <a:endParaRPr kumimoji="0" lang="es-E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3 Rectángulo"/>
          <p:cNvSpPr/>
          <p:nvPr/>
        </p:nvSpPr>
        <p:spPr>
          <a:xfrm>
            <a:off x="294597" y="3990328"/>
            <a:ext cx="532229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971550" lvl="1" indent="-514350" algn="just"/>
            <a:r>
              <a:rPr lang="es-ES" sz="2800" b="1" i="1" dirty="0" smtClean="0" bmk="_Toc267848943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Actividades que desarrolla.</a:t>
            </a:r>
            <a:endParaRPr lang="es-ES" sz="2800" b="1" i="1" dirty="0" smtClean="0">
              <a:solidFill>
                <a:schemeClr val="accent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4 Rectángulo"/>
          <p:cNvSpPr/>
          <p:nvPr/>
        </p:nvSpPr>
        <p:spPr>
          <a:xfrm>
            <a:off x="323528" y="404664"/>
            <a:ext cx="435401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1" algn="just"/>
            <a:r>
              <a:rPr lang="es-ES" sz="2800" b="1" i="1" dirty="0" smtClean="0" bmk="_Toc267848942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Tipo de organización:</a:t>
            </a:r>
            <a:endParaRPr lang="es-ES" sz="2800" b="1" i="1" dirty="0" smtClean="0">
              <a:solidFill>
                <a:schemeClr val="accent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9" name="Rectangle 1"/>
          <p:cNvSpPr>
            <a:spLocks noChangeArrowheads="1"/>
          </p:cNvSpPr>
          <p:nvPr/>
        </p:nvSpPr>
        <p:spPr bwMode="auto">
          <a:xfrm>
            <a:off x="107504" y="938117"/>
            <a:ext cx="8208912" cy="13387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65010" tIns="152352" rIns="0" bIns="76176" numCol="1" anchor="ctr" anchorCtr="0" compatLnSpc="1">
            <a:prstTxWarp prst="textNoShape">
              <a:avLst/>
            </a:prstTxWarp>
            <a:spAutoFit/>
          </a:bodyPr>
          <a:lstStyle/>
          <a:p>
            <a:pPr marL="342900" marR="0" lvl="0" indent="-34290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es-E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Existente.</a:t>
            </a:r>
          </a:p>
          <a:p>
            <a:pPr marL="342900" marR="0" lvl="0" indent="-34290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es-E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Nueva</a:t>
            </a:r>
          </a:p>
        </p:txBody>
      </p:sp>
      <p:sp>
        <p:nvSpPr>
          <p:cNvPr id="3" name="2 Rectángulo"/>
          <p:cNvSpPr/>
          <p:nvPr/>
        </p:nvSpPr>
        <p:spPr>
          <a:xfrm>
            <a:off x="332093" y="3252047"/>
            <a:ext cx="8424936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es-ES" sz="2000" dirty="0" smtClean="0"/>
              <a:t>Analiza el ambiente con el que interactúa la empresa y  el proyecto::</a:t>
            </a:r>
            <a:endParaRPr lang="es-CR" sz="2000" dirty="0" smtClean="0"/>
          </a:p>
          <a:p>
            <a:pPr marL="342900" lvl="0" indent="-342900" algn="just">
              <a:lnSpc>
                <a:spcPct val="120000"/>
              </a:lnSpc>
              <a:buFont typeface="Arial" pitchFamily="34" charset="0"/>
              <a:buChar char="•"/>
            </a:pPr>
            <a:r>
              <a:rPr lang="es-ES" sz="2000" dirty="0" smtClean="0"/>
              <a:t>Ambiente interno:</a:t>
            </a:r>
            <a:endParaRPr lang="es-CR" sz="2000" dirty="0" smtClean="0"/>
          </a:p>
          <a:p>
            <a:pPr marL="800100" lvl="1" indent="-342900" algn="just">
              <a:lnSpc>
                <a:spcPct val="120000"/>
              </a:lnSpc>
              <a:buFont typeface="Wingdings" pitchFamily="2" charset="2"/>
              <a:buChar char="ü"/>
            </a:pPr>
            <a:r>
              <a:rPr lang="es-ES" sz="2000" dirty="0" smtClean="0"/>
              <a:t>Fortalezas.</a:t>
            </a:r>
            <a:endParaRPr lang="es-CR" sz="2000" dirty="0" smtClean="0"/>
          </a:p>
          <a:p>
            <a:pPr marL="800100" lvl="1" indent="-342900" algn="just">
              <a:lnSpc>
                <a:spcPct val="120000"/>
              </a:lnSpc>
              <a:buFont typeface="Wingdings" pitchFamily="2" charset="2"/>
              <a:buChar char="ü"/>
            </a:pPr>
            <a:r>
              <a:rPr lang="es-ES" sz="2000" dirty="0" smtClean="0"/>
              <a:t>Debilidades.</a:t>
            </a:r>
            <a:endParaRPr lang="es-CR" sz="2000" dirty="0" smtClean="0"/>
          </a:p>
          <a:p>
            <a:pPr marL="342900" lvl="0" indent="-342900" algn="just">
              <a:lnSpc>
                <a:spcPct val="120000"/>
              </a:lnSpc>
              <a:buFont typeface="Arial" pitchFamily="34" charset="0"/>
              <a:buChar char="•"/>
            </a:pPr>
            <a:r>
              <a:rPr lang="es-ES" sz="2000" dirty="0" smtClean="0"/>
              <a:t>Ambiente externo:</a:t>
            </a:r>
            <a:endParaRPr lang="es-CR" sz="2000" dirty="0" smtClean="0"/>
          </a:p>
          <a:p>
            <a:pPr marL="800100" lvl="1" indent="-342900" algn="just">
              <a:lnSpc>
                <a:spcPct val="120000"/>
              </a:lnSpc>
              <a:buFont typeface="Wingdings" pitchFamily="2" charset="2"/>
              <a:buChar char="ü"/>
            </a:pPr>
            <a:r>
              <a:rPr lang="es-ES" sz="2000" dirty="0" smtClean="0"/>
              <a:t>Oportunidades.</a:t>
            </a:r>
            <a:endParaRPr lang="es-CR" sz="2000" dirty="0" smtClean="0"/>
          </a:p>
          <a:p>
            <a:pPr marL="800100" lvl="1" indent="-342900" algn="just">
              <a:lnSpc>
                <a:spcPct val="120000"/>
              </a:lnSpc>
              <a:buFont typeface="Wingdings" pitchFamily="2" charset="2"/>
              <a:buChar char="ü"/>
            </a:pPr>
            <a:r>
              <a:rPr lang="es-ES" sz="2000" dirty="0" smtClean="0"/>
              <a:t>Amenazas</a:t>
            </a:r>
            <a:endParaRPr lang="es-CR" sz="2000" dirty="0" smtClean="0"/>
          </a:p>
          <a:p>
            <a:pPr marL="800100" lvl="1" indent="-342900" algn="just">
              <a:lnSpc>
                <a:spcPct val="120000"/>
              </a:lnSpc>
              <a:buFont typeface="Wingdings" pitchFamily="2" charset="2"/>
              <a:buChar char="ü"/>
            </a:pPr>
            <a:r>
              <a:rPr lang="es-ES" sz="2000" dirty="0" smtClean="0"/>
              <a:t>Limitantes.</a:t>
            </a:r>
            <a:endParaRPr lang="es-CR" sz="2000" dirty="0"/>
          </a:p>
        </p:txBody>
      </p:sp>
      <p:sp>
        <p:nvSpPr>
          <p:cNvPr id="4" name="3 Rectángulo"/>
          <p:cNvSpPr/>
          <p:nvPr/>
        </p:nvSpPr>
        <p:spPr>
          <a:xfrm>
            <a:off x="349932" y="2720153"/>
            <a:ext cx="299953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2800" b="1" i="1" dirty="0" smtClean="0">
                <a:solidFill>
                  <a:srgbClr val="0070C0"/>
                </a:solidFill>
              </a:rPr>
              <a:t>Análisis FODAL.</a:t>
            </a:r>
            <a:endParaRPr lang="es-CR" sz="2800" b="1" i="1" dirty="0" smtClean="0">
              <a:solidFill>
                <a:srgbClr val="0070C0"/>
              </a:solidFill>
            </a:endParaRPr>
          </a:p>
        </p:txBody>
      </p:sp>
      <p:sp>
        <p:nvSpPr>
          <p:cNvPr id="5" name="4 Rectángulo"/>
          <p:cNvSpPr/>
          <p:nvPr/>
        </p:nvSpPr>
        <p:spPr>
          <a:xfrm>
            <a:off x="-180528" y="663079"/>
            <a:ext cx="856895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just"/>
            <a:r>
              <a:rPr lang="es-ES" sz="2400" b="1" i="1" dirty="0" smtClean="0" bmk="_Toc267848944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Clase de Organización. (Existente / nueva).</a:t>
            </a:r>
            <a:endParaRPr lang="es-ES" sz="2400" b="1" i="1" dirty="0" smtClean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Rectangle 1"/>
          <p:cNvSpPr>
            <a:spLocks noChangeArrowheads="1"/>
          </p:cNvSpPr>
          <p:nvPr/>
        </p:nvSpPr>
        <p:spPr bwMode="auto">
          <a:xfrm>
            <a:off x="9162" y="827324"/>
            <a:ext cx="8820472" cy="2446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65010" tIns="152352" rIns="0" bIns="76176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Situación actual de la empresa, para:</a:t>
            </a:r>
          </a:p>
          <a:p>
            <a:pPr marL="342900" marR="0" lvl="0" indent="-342900" algn="just" defTabSz="914400" rtl="0" eaLnBrk="0" fontAlgn="base" latinLnBrk="0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es-E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Incorporar fortalecimiento de aspectos positivos.</a:t>
            </a:r>
          </a:p>
          <a:p>
            <a:pPr marL="342900" marR="0" lvl="0" indent="-342900" algn="just" defTabSz="914400" rtl="0" eaLnBrk="0" fontAlgn="base" latinLnBrk="0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es-E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Solución de problemas.   </a:t>
            </a:r>
          </a:p>
          <a:p>
            <a:pPr marL="0" marR="0" lvl="0" indent="0" algn="just" defTabSz="914400" rtl="0" eaLnBrk="0" fontAlgn="base" latinLnBrk="0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Al operar e iniciar el cumplimiento de los objetivos, permita verificar su efecto ( positivo o negativo). </a:t>
            </a:r>
            <a:endParaRPr kumimoji="0" lang="es-E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2466" name="Rectangle 2"/>
          <p:cNvSpPr>
            <a:spLocks noChangeArrowheads="1"/>
          </p:cNvSpPr>
          <p:nvPr/>
        </p:nvSpPr>
        <p:spPr bwMode="auto">
          <a:xfrm>
            <a:off x="269133" y="3922216"/>
            <a:ext cx="8568952" cy="25898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65010" tIns="152352" rIns="0" bIns="76176" numCol="1" anchor="ctr" anchorCtr="0" compatLnSpc="1">
            <a:prstTxWarp prst="textNoShape">
              <a:avLst/>
            </a:prstTxWarp>
            <a:spAutoFit/>
          </a:bodyPr>
          <a:lstStyle/>
          <a:p>
            <a:pPr lvl="0" algn="just" eaLnBrk="0" hangingPunct="0">
              <a:lnSpc>
                <a:spcPct val="130000"/>
              </a:lnSpc>
            </a:pPr>
            <a:r>
              <a:rPr lang="es-ES" sz="2000" dirty="0">
                <a:latin typeface="Arial" pitchFamily="34" charset="0"/>
                <a:ea typeface="Times New Roman" pitchFamily="18" charset="0"/>
                <a:cs typeface="Arial" pitchFamily="34" charset="0"/>
              </a:rPr>
              <a:t>El proyecto influye en la vida de </a:t>
            </a:r>
            <a:r>
              <a:rPr lang="es-ES" sz="20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la empresa:</a:t>
            </a:r>
            <a:endParaRPr kumimoji="0" lang="es-E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342900" marR="0" lvl="0" indent="-342900" algn="just" defTabSz="914400" rtl="0" eaLnBrk="0" fontAlgn="base" latinLnBrk="0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es-E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La empresa debe su existencia a la operación del proyecto.</a:t>
            </a:r>
          </a:p>
          <a:p>
            <a:pPr marL="342900" marR="0" lvl="0" indent="-342900" algn="just" defTabSz="914400" rtl="0" eaLnBrk="0" fontAlgn="base" latinLnBrk="0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es-E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El proyecto es una parte de sus procesos operativos.</a:t>
            </a:r>
          </a:p>
          <a:p>
            <a:pPr marL="342900" marR="0" lvl="0" indent="-342900" algn="just" defTabSz="914400" rtl="0" eaLnBrk="0" fontAlgn="base" latinLnBrk="0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lang="es-ES" sz="2000" dirty="0">
                <a:latin typeface="Arial" pitchFamily="34" charset="0"/>
                <a:ea typeface="Times New Roman" pitchFamily="18" charset="0"/>
                <a:cs typeface="Arial" pitchFamily="34" charset="0"/>
              </a:rPr>
              <a:t>I</a:t>
            </a:r>
            <a:r>
              <a:rPr kumimoji="0" lang="es-E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mplica la creación de otro tipo de organizaciones jurídicas</a:t>
            </a:r>
          </a:p>
          <a:p>
            <a:pPr marL="342900" marR="0" lvl="0" indent="-342900" algn="just" defTabSz="914400" rtl="0" eaLnBrk="0" fontAlgn="base" latinLnBrk="0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lang="es-ES" sz="20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S</a:t>
            </a:r>
            <a:r>
              <a:rPr kumimoji="0" lang="es-E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erá de tipo transitorio o permanente.</a:t>
            </a:r>
          </a:p>
          <a:p>
            <a:pPr marL="342900" marR="0" lvl="0" indent="-342900" algn="just" defTabSz="914400" rtl="0" eaLnBrk="0" fontAlgn="base" latinLnBrk="0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lang="es-ES" sz="2000" dirty="0" smtClean="0">
                <a:latin typeface="Arial" pitchFamily="34" charset="0"/>
                <a:cs typeface="Arial" pitchFamily="34" charset="0"/>
              </a:rPr>
              <a:t>Horizonte de ejecución del proyecto</a:t>
            </a:r>
            <a:endParaRPr kumimoji="0" lang="es-E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3 Rectángulo"/>
          <p:cNvSpPr/>
          <p:nvPr/>
        </p:nvSpPr>
        <p:spPr>
          <a:xfrm>
            <a:off x="74532" y="3506718"/>
            <a:ext cx="8640960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just"/>
            <a:r>
              <a:rPr lang="es-ES" sz="2100" b="1" i="1" dirty="0" smtClean="0" bmk="_Toc267848947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Vida estimada de la organización. (permanente o transitoria).</a:t>
            </a:r>
            <a:endParaRPr lang="es-ES" sz="2100" b="1" i="1" dirty="0" smtClean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4 Rectángulo"/>
          <p:cNvSpPr/>
          <p:nvPr/>
        </p:nvSpPr>
        <p:spPr>
          <a:xfrm>
            <a:off x="-14232" y="631776"/>
            <a:ext cx="54006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just"/>
            <a:r>
              <a:rPr lang="es-ES" sz="2400" b="1" i="1" dirty="0" smtClean="0" bmk="_Toc267848946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Determinación de la línea base.</a:t>
            </a:r>
            <a:endParaRPr lang="es-ES" sz="2400" b="1" i="1" dirty="0" smtClean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Rectangle 1"/>
          <p:cNvSpPr>
            <a:spLocks noChangeArrowheads="1"/>
          </p:cNvSpPr>
          <p:nvPr/>
        </p:nvSpPr>
        <p:spPr bwMode="auto">
          <a:xfrm>
            <a:off x="356635" y="1249590"/>
            <a:ext cx="8568952" cy="21512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65010" tIns="152352" rIns="0" bIns="76176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sz="2400" b="0" i="0" u="none" strike="noStrike" cap="none" normalizeH="0" baseline="0" dirty="0" smtClean="0" bmk="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Identifica los actores que estarán involucrados en el proyecto y su posición actual, establece</a:t>
            </a:r>
            <a:r>
              <a:rPr kumimoji="0" lang="es-ES" sz="2400" b="0" i="0" u="none" strike="noStrike" cap="none" normalizeH="0" dirty="0" smtClean="0" bmk="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s-ES" sz="2400" b="0" i="0" u="none" strike="noStrike" cap="none" normalizeH="0" baseline="0" dirty="0" smtClean="0" bmk="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estrategia para:</a:t>
            </a:r>
          </a:p>
          <a:p>
            <a:pPr marL="342900" marR="0" lvl="0" indent="-342900" algn="just" defTabSz="914400" rtl="0" eaLnBrk="0" fontAlgn="base" latinLnBrk="0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es-ES" sz="2400" b="0" i="0" u="none" strike="noStrike" cap="none" normalizeH="0" baseline="0" dirty="0" smtClean="0" bmk="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Fortalecer esa posición</a:t>
            </a:r>
          </a:p>
          <a:p>
            <a:pPr marL="342900" marR="0" lvl="0" indent="-342900" algn="just" defTabSz="914400" rtl="0" eaLnBrk="0" fontAlgn="base" latinLnBrk="0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lang="es-ES" sz="2400" dirty="0" smtClean="0" bmk="">
                <a:latin typeface="Arial" pitchFamily="34" charset="0"/>
                <a:ea typeface="Times New Roman" pitchFamily="18" charset="0"/>
                <a:cs typeface="Arial" pitchFamily="34" charset="0"/>
              </a:rPr>
              <a:t>Cambiar su posición a </a:t>
            </a:r>
            <a:r>
              <a:rPr kumimoji="0" lang="es-ES" sz="2400" b="0" i="0" u="none" strike="noStrike" cap="none" normalizeH="0" baseline="0" dirty="0" smtClean="0" bmk="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favor o neutra, pero no en contra.</a:t>
            </a:r>
            <a:endParaRPr kumimoji="0" lang="es-CR" sz="2400" b="0" i="0" u="none" strike="noStrike" cap="none" normalizeH="0" baseline="0" dirty="0" smtClean="0" bmk="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179512" y="836712"/>
            <a:ext cx="353654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1" algn="just"/>
            <a:r>
              <a:rPr lang="es-ES" sz="2400" b="1" i="1" dirty="0" smtClean="0" bmk="_Toc267848948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Análisis de actores.</a:t>
            </a:r>
            <a:endParaRPr lang="es-ES" sz="2400" b="1" i="1" dirty="0" smtClean="0" bmk="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3 Rectángulo"/>
          <p:cNvSpPr/>
          <p:nvPr/>
        </p:nvSpPr>
        <p:spPr>
          <a:xfrm>
            <a:off x="611560" y="4869160"/>
            <a:ext cx="8208912" cy="10025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eaLnBrk="0" hangingPunct="0">
              <a:lnSpc>
                <a:spcPct val="130000"/>
              </a:lnSpc>
            </a:pPr>
            <a:r>
              <a:rPr lang="es-ES" sz="24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Forma en que se encuentra organizada la empresa, se incorpora el organigrama organizacional.</a:t>
            </a:r>
            <a:endParaRPr lang="es-ES" sz="24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4 Rectángulo"/>
          <p:cNvSpPr/>
          <p:nvPr/>
        </p:nvSpPr>
        <p:spPr>
          <a:xfrm>
            <a:off x="0" y="4335487"/>
            <a:ext cx="610242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just" eaLnBrk="0" hangingPunct="0"/>
            <a:r>
              <a:rPr lang="es-ES" sz="2400" b="1" i="1" dirty="0" smtClean="0" bmk="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Estructura Organizacional.</a:t>
            </a:r>
            <a:endParaRPr lang="es-ES" sz="2400" b="1" i="1" dirty="0" smtClean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Rectangle 1"/>
          <p:cNvSpPr>
            <a:spLocks noChangeArrowheads="1"/>
          </p:cNvSpPr>
          <p:nvPr/>
        </p:nvSpPr>
        <p:spPr bwMode="auto">
          <a:xfrm>
            <a:off x="251520" y="826840"/>
            <a:ext cx="8568952" cy="26929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65010" tIns="152352" rIns="0" bIns="76176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s-E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Valora los</a:t>
            </a:r>
            <a:r>
              <a:rPr kumimoji="0" lang="es-ES" sz="20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c</a:t>
            </a:r>
            <a:r>
              <a:rPr kumimoji="0" lang="es-E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onocimientos y destrezas:</a:t>
            </a:r>
          </a:p>
          <a:p>
            <a:pPr marL="342900" marR="0" lvl="0" indent="-342900" algn="just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</a:pPr>
            <a:r>
              <a:rPr lang="es-ES" sz="20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E</a:t>
            </a:r>
            <a:r>
              <a:rPr kumimoji="0" lang="es-E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xistentes en la organización.</a:t>
            </a:r>
          </a:p>
          <a:p>
            <a:pPr marL="342900" marR="0" lvl="0" indent="-342900" algn="just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</a:pPr>
            <a:r>
              <a:rPr kumimoji="0" lang="es-E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Requeridos cuando el proyecto inicie su operación.</a:t>
            </a:r>
          </a:p>
          <a:p>
            <a:pPr marL="0" marR="0" lvl="0" indent="0" algn="just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es-ES" sz="2000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s-ES" sz="20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P</a:t>
            </a:r>
            <a:r>
              <a:rPr kumimoji="0" lang="es-E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lan de capacitación y formación.</a:t>
            </a:r>
            <a:endParaRPr kumimoji="0" lang="es-CR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</a:pPr>
            <a:r>
              <a:rPr kumimoji="0" lang="es-E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Existente.</a:t>
            </a:r>
            <a:endParaRPr kumimoji="0" lang="es-CR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</a:pPr>
            <a:r>
              <a:rPr kumimoji="0" lang="es-E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Requerida.</a:t>
            </a:r>
            <a:endParaRPr kumimoji="0" lang="es-E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552082" y="620688"/>
            <a:ext cx="420339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1" algn="just">
              <a:tabLst>
                <a:tab pos="228600" algn="l"/>
              </a:tabLst>
            </a:pPr>
            <a:r>
              <a:rPr lang="es-ES" sz="2400" b="1" i="1" dirty="0" smtClean="0" bmk="_Toc267848952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Niveles de capacitación.</a:t>
            </a:r>
            <a:endParaRPr lang="es-ES" sz="2400" b="1" i="1" dirty="0" smtClean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0419" name="Rectangle 3"/>
          <p:cNvSpPr>
            <a:spLocks noChangeArrowheads="1"/>
          </p:cNvSpPr>
          <p:nvPr/>
        </p:nvSpPr>
        <p:spPr bwMode="auto">
          <a:xfrm>
            <a:off x="395536" y="4394720"/>
            <a:ext cx="8280920" cy="17696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65010" tIns="152352" rIns="0" bIns="76176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Documento formal que describa los pasos, acciones y tareas que conlleva cada una de las actividades desarrolladas en la empresa.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s-ES" sz="2000" dirty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Permite</a:t>
            </a:r>
            <a:r>
              <a:rPr kumimoji="0" lang="es-ES" sz="20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s-E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que siempre se ejecuten de la misma forma sin importar la persona que la realice.</a:t>
            </a:r>
          </a:p>
        </p:txBody>
      </p:sp>
      <p:sp>
        <p:nvSpPr>
          <p:cNvPr id="6" name="5 Rectángulo"/>
          <p:cNvSpPr/>
          <p:nvPr/>
        </p:nvSpPr>
        <p:spPr>
          <a:xfrm>
            <a:off x="431095" y="3717032"/>
            <a:ext cx="495360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1" algn="just"/>
            <a:r>
              <a:rPr lang="es-ES" sz="2400" b="1" i="1" dirty="0" smtClean="0" bmk="_Toc267848953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Manuales de procedimientos.</a:t>
            </a:r>
            <a:endParaRPr lang="es-ES" sz="2400" b="1" i="1" dirty="0" smtClean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315764" y="1268760"/>
            <a:ext cx="8568952" cy="17235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1200"/>
              </a:spcAft>
            </a:pPr>
            <a:r>
              <a:rPr lang="es-CR" sz="2400" dirty="0" smtClean="0"/>
              <a:t>Representación </a:t>
            </a:r>
            <a:r>
              <a:rPr lang="es-CR" sz="2400" dirty="0"/>
              <a:t>gráfica de cada uno de los procedimientos  existentes en la </a:t>
            </a:r>
            <a:r>
              <a:rPr lang="es-CR" sz="2400" dirty="0" smtClean="0"/>
              <a:t>organización.</a:t>
            </a:r>
          </a:p>
          <a:p>
            <a:pPr algn="just">
              <a:spcAft>
                <a:spcPts val="1200"/>
              </a:spcAft>
            </a:pPr>
            <a:r>
              <a:rPr lang="es-CR" sz="2400" dirty="0" smtClean="0"/>
              <a:t>Hace hincapié </a:t>
            </a:r>
            <a:r>
              <a:rPr lang="es-CR" sz="2400" dirty="0"/>
              <a:t>en </a:t>
            </a:r>
            <a:r>
              <a:rPr lang="es-CR" sz="2400" dirty="0" smtClean="0"/>
              <a:t>los </a:t>
            </a:r>
            <a:r>
              <a:rPr lang="es-CR" sz="2400" dirty="0"/>
              <a:t>procedimientos considerados como sustanciales o críticos para el éxito del proyecto.</a:t>
            </a:r>
          </a:p>
        </p:txBody>
      </p:sp>
      <p:sp>
        <p:nvSpPr>
          <p:cNvPr id="3" name="2 Rectángulo"/>
          <p:cNvSpPr/>
          <p:nvPr/>
        </p:nvSpPr>
        <p:spPr>
          <a:xfrm>
            <a:off x="323528" y="835393"/>
            <a:ext cx="856525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R" sz="2400" b="1" i="1" dirty="0">
                <a:solidFill>
                  <a:srgbClr val="0070C0"/>
                </a:solidFill>
              </a:rPr>
              <a:t>Diagramas de procedimientos. (en caso de ser posible).</a:t>
            </a:r>
          </a:p>
        </p:txBody>
      </p:sp>
      <p:sp>
        <p:nvSpPr>
          <p:cNvPr id="4" name="3 Rectángulo"/>
          <p:cNvSpPr/>
          <p:nvPr/>
        </p:nvSpPr>
        <p:spPr>
          <a:xfrm>
            <a:off x="323528" y="4365104"/>
            <a:ext cx="8561188" cy="17235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1200"/>
              </a:spcAft>
            </a:pPr>
            <a:r>
              <a:rPr lang="es-CR" sz="2400" dirty="0" smtClean="0"/>
              <a:t>Describe </a:t>
            </a:r>
            <a:r>
              <a:rPr lang="es-CR" sz="2400" dirty="0"/>
              <a:t>el clima organizacional en que desarrollará el </a:t>
            </a:r>
            <a:r>
              <a:rPr lang="es-CR" sz="2400" dirty="0" smtClean="0"/>
              <a:t>proyecto.</a:t>
            </a:r>
          </a:p>
          <a:p>
            <a:pPr algn="just">
              <a:spcAft>
                <a:spcPts val="1200"/>
              </a:spcAft>
            </a:pPr>
            <a:r>
              <a:rPr lang="es-CR" sz="2400" dirty="0" smtClean="0"/>
              <a:t>Identifica </a:t>
            </a:r>
            <a:r>
              <a:rPr lang="es-CR" sz="2400" dirty="0"/>
              <a:t>elementos en los cuales se requiere de </a:t>
            </a:r>
            <a:r>
              <a:rPr lang="es-CR" sz="2400" dirty="0" smtClean="0"/>
              <a:t>mejorar </a:t>
            </a:r>
            <a:r>
              <a:rPr lang="es-CR" sz="2400" dirty="0"/>
              <a:t>para lograr una adecuada operación del proyecto.</a:t>
            </a:r>
          </a:p>
        </p:txBody>
      </p:sp>
      <p:sp>
        <p:nvSpPr>
          <p:cNvPr id="5" name="4 Rectángulo"/>
          <p:cNvSpPr/>
          <p:nvPr/>
        </p:nvSpPr>
        <p:spPr>
          <a:xfrm>
            <a:off x="331292" y="3717032"/>
            <a:ext cx="459773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_tradnl" sz="2800" b="1" i="1" dirty="0">
                <a:solidFill>
                  <a:srgbClr val="0070C0"/>
                </a:solidFill>
              </a:rPr>
              <a:t>Ambiente Organizacional.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Rectángulo"/>
          <p:cNvSpPr/>
          <p:nvPr/>
        </p:nvSpPr>
        <p:spPr>
          <a:xfrm>
            <a:off x="179512" y="4437112"/>
            <a:ext cx="8633635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600"/>
              </a:spcAft>
            </a:pPr>
            <a:r>
              <a:rPr lang="es-ES" sz="2000" dirty="0" smtClean="0"/>
              <a:t>Identifica y describe los elementos de control interno de la organización, valorando si son:</a:t>
            </a:r>
          </a:p>
          <a:p>
            <a:pPr marL="342900" indent="-342900" algn="just">
              <a:spcAft>
                <a:spcPts val="600"/>
              </a:spcAft>
              <a:buFont typeface="Arial" pitchFamily="34" charset="0"/>
              <a:buChar char="•"/>
            </a:pPr>
            <a:r>
              <a:rPr lang="es-ES" sz="2000" dirty="0" smtClean="0"/>
              <a:t>Adecuados.</a:t>
            </a:r>
          </a:p>
          <a:p>
            <a:pPr marL="342900" indent="-342900" algn="just">
              <a:spcAft>
                <a:spcPts val="600"/>
              </a:spcAft>
              <a:buFont typeface="Arial" pitchFamily="34" charset="0"/>
              <a:buChar char="•"/>
            </a:pPr>
            <a:r>
              <a:rPr lang="es-ES" sz="2000" dirty="0" smtClean="0"/>
              <a:t>Se deben de modificar.</a:t>
            </a:r>
          </a:p>
          <a:p>
            <a:pPr marL="342900" indent="-342900" algn="just">
              <a:spcAft>
                <a:spcPts val="600"/>
              </a:spcAft>
              <a:buFont typeface="Arial" pitchFamily="34" charset="0"/>
              <a:buChar char="•"/>
            </a:pPr>
            <a:r>
              <a:rPr lang="es-ES" sz="2000" dirty="0" smtClean="0"/>
              <a:t>Se deben algunos nuevos</a:t>
            </a:r>
          </a:p>
          <a:p>
            <a:pPr algn="just">
              <a:spcAft>
                <a:spcPts val="600"/>
              </a:spcAft>
            </a:pPr>
            <a:r>
              <a:rPr lang="es-ES" sz="2000" dirty="0" smtClean="0"/>
              <a:t>Se busca el cumplimiento de los objetivos con una reducción del riesgo.</a:t>
            </a:r>
            <a:endParaRPr lang="es-CR" sz="2000" dirty="0"/>
          </a:p>
        </p:txBody>
      </p:sp>
      <p:sp>
        <p:nvSpPr>
          <p:cNvPr id="2" name="1 Rectángulo"/>
          <p:cNvSpPr/>
          <p:nvPr/>
        </p:nvSpPr>
        <p:spPr>
          <a:xfrm>
            <a:off x="179512" y="764704"/>
            <a:ext cx="8784976" cy="30931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600"/>
              </a:spcAft>
            </a:pPr>
            <a:r>
              <a:rPr lang="es-CR" sz="2000" dirty="0" smtClean="0"/>
              <a:t>Reglamentos internos e incidencia en </a:t>
            </a:r>
            <a:r>
              <a:rPr lang="es-CR" sz="2000" dirty="0"/>
              <a:t>la empresa y </a:t>
            </a:r>
            <a:r>
              <a:rPr lang="es-CR" sz="2000" dirty="0" smtClean="0"/>
              <a:t>proyecto, valorar si son:</a:t>
            </a:r>
          </a:p>
          <a:p>
            <a:pPr marL="342900" indent="-342900" algn="just">
              <a:spcAft>
                <a:spcPts val="600"/>
              </a:spcAft>
              <a:buFont typeface="Arial" pitchFamily="34" charset="0"/>
              <a:buChar char="•"/>
            </a:pPr>
            <a:r>
              <a:rPr lang="es-CR" sz="2000" dirty="0" smtClean="0"/>
              <a:t>Pertinentes</a:t>
            </a:r>
          </a:p>
          <a:p>
            <a:pPr marL="342900" indent="-342900" algn="just">
              <a:spcAft>
                <a:spcPts val="600"/>
              </a:spcAft>
              <a:buFont typeface="Arial" pitchFamily="34" charset="0"/>
              <a:buChar char="•"/>
            </a:pPr>
            <a:r>
              <a:rPr lang="es-CR" sz="2000" dirty="0" smtClean="0"/>
              <a:t>Si se deben de ajustar</a:t>
            </a:r>
          </a:p>
          <a:p>
            <a:pPr marL="342900" indent="-342900" algn="just">
              <a:spcAft>
                <a:spcPts val="600"/>
              </a:spcAft>
              <a:buFont typeface="Arial" pitchFamily="34" charset="0"/>
              <a:buChar char="•"/>
            </a:pPr>
            <a:r>
              <a:rPr lang="es-CR" sz="2000" dirty="0" smtClean="0"/>
              <a:t>La </a:t>
            </a:r>
            <a:r>
              <a:rPr lang="es-CR" sz="2000" dirty="0"/>
              <a:t>necesidad de </a:t>
            </a:r>
            <a:r>
              <a:rPr lang="es-CR" sz="2000" dirty="0" smtClean="0"/>
              <a:t>crear</a:t>
            </a:r>
          </a:p>
          <a:p>
            <a:pPr algn="just">
              <a:spcAft>
                <a:spcPts val="600"/>
              </a:spcAft>
            </a:pPr>
            <a:r>
              <a:rPr lang="es-CR" sz="2000" dirty="0" smtClean="0"/>
              <a:t>Establece el  momento del ajuste: </a:t>
            </a:r>
          </a:p>
          <a:p>
            <a:pPr marL="342900" indent="-342900" algn="just">
              <a:spcAft>
                <a:spcPts val="600"/>
              </a:spcAft>
              <a:buFont typeface="Arial" pitchFamily="34" charset="0"/>
              <a:buChar char="•"/>
            </a:pPr>
            <a:r>
              <a:rPr lang="es-CR" sz="2000" dirty="0" smtClean="0"/>
              <a:t>Antes.</a:t>
            </a:r>
          </a:p>
          <a:p>
            <a:pPr marL="342900" indent="-342900" algn="just">
              <a:spcAft>
                <a:spcPts val="600"/>
              </a:spcAft>
              <a:buFont typeface="Arial" pitchFamily="34" charset="0"/>
              <a:buChar char="•"/>
            </a:pPr>
            <a:r>
              <a:rPr lang="es-CR" sz="2000" dirty="0" smtClean="0"/>
              <a:t>Durante </a:t>
            </a:r>
          </a:p>
          <a:p>
            <a:pPr marL="342900" indent="-342900" algn="just">
              <a:spcAft>
                <a:spcPts val="600"/>
              </a:spcAft>
              <a:buFont typeface="Arial" pitchFamily="34" charset="0"/>
              <a:buChar char="•"/>
            </a:pPr>
            <a:r>
              <a:rPr lang="es-CR" sz="2000" dirty="0" smtClean="0"/>
              <a:t>Después de la ejecución y operación del proyecto. </a:t>
            </a:r>
            <a:endParaRPr lang="es-CR" sz="2000" dirty="0"/>
          </a:p>
        </p:txBody>
      </p:sp>
      <p:sp>
        <p:nvSpPr>
          <p:cNvPr id="4" name="3 Rectángulo"/>
          <p:cNvSpPr/>
          <p:nvPr/>
        </p:nvSpPr>
        <p:spPr>
          <a:xfrm>
            <a:off x="467544" y="404664"/>
            <a:ext cx="334097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_tradnl" sz="2800" b="1" i="1" dirty="0">
                <a:solidFill>
                  <a:srgbClr val="0070C0"/>
                </a:solidFill>
              </a:rPr>
              <a:t>Normativa interna.</a:t>
            </a:r>
          </a:p>
        </p:txBody>
      </p:sp>
      <p:sp>
        <p:nvSpPr>
          <p:cNvPr id="5" name="4 Rectángulo"/>
          <p:cNvSpPr/>
          <p:nvPr/>
        </p:nvSpPr>
        <p:spPr>
          <a:xfrm>
            <a:off x="323528" y="4057908"/>
            <a:ext cx="501772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_tradnl" sz="2800" b="1" i="1" dirty="0">
                <a:solidFill>
                  <a:srgbClr val="0070C0"/>
                </a:solidFill>
              </a:rPr>
              <a:t>Sistemas de control interno.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ujo">
  <a:themeElements>
    <a:clrScheme name="Fluj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ujo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uj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Flujo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F491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Flujo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F491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1184</TotalTime>
  <Words>927</Words>
  <Application>Microsoft Office PowerPoint</Application>
  <PresentationFormat>Presentación en pantalla (4:3)</PresentationFormat>
  <Paragraphs>139</Paragraphs>
  <Slides>14</Slides>
  <Notes>14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14</vt:i4>
      </vt:variant>
    </vt:vector>
  </HeadingPairs>
  <TitlesOfParts>
    <vt:vector size="15" baseType="lpstr">
      <vt:lpstr>Flujo</vt:lpstr>
      <vt:lpstr>CAPÍTULO 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Coopeinsermu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Estudio de mercado</dc:title>
  <dc:creator>ghidalgo</dc:creator>
  <cp:lastModifiedBy>Merlen Rodriguez</cp:lastModifiedBy>
  <cp:revision>113</cp:revision>
  <dcterms:created xsi:type="dcterms:W3CDTF">2008-01-16T23:05:26Z</dcterms:created>
  <dcterms:modified xsi:type="dcterms:W3CDTF">2014-02-17T23:23:50Z</dcterms:modified>
</cp:coreProperties>
</file>