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tags/tag26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91" r:id="rId13"/>
    <p:sldId id="292" r:id="rId14"/>
    <p:sldId id="293" r:id="rId15"/>
    <p:sldId id="294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8" r:id="rId24"/>
    <p:sldId id="289" r:id="rId25"/>
    <p:sldId id="290" r:id="rId26"/>
  </p:sldIdLst>
  <p:sldSz cx="9144000" cy="6858000" type="screen4x3"/>
  <p:notesSz cx="6858000" cy="9144000"/>
  <p:custDataLst>
    <p:tags r:id="rId27"/>
  </p:custDataLst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 autoAdjust="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B66F-1590-4305-99E7-C4A0672323FE}" type="datetimeFigureOut">
              <a:rPr lang="es-CR" smtClean="0"/>
              <a:pPr/>
              <a:t>19/08/2014</a:t>
            </a:fld>
            <a:endParaRPr lang="es-CR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539E-756F-4A3C-B990-06DA87298A0A}" type="slidenum">
              <a:rPr lang="es-CR" smtClean="0"/>
              <a:pPr/>
              <a:t>‹Nº›</a:t>
            </a:fld>
            <a:endParaRPr lang="es-C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B66F-1590-4305-99E7-C4A0672323FE}" type="datetimeFigureOut">
              <a:rPr lang="es-CR" smtClean="0"/>
              <a:pPr/>
              <a:t>19/08/2014</a:t>
            </a:fld>
            <a:endParaRPr lang="es-C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539E-756F-4A3C-B990-06DA87298A0A}" type="slidenum">
              <a:rPr lang="es-CR" smtClean="0"/>
              <a:pPr/>
              <a:t>‹Nº›</a:t>
            </a:fld>
            <a:endParaRPr lang="es-C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B66F-1590-4305-99E7-C4A0672323FE}" type="datetimeFigureOut">
              <a:rPr lang="es-CR" smtClean="0"/>
              <a:pPr/>
              <a:t>19/08/2014</a:t>
            </a:fld>
            <a:endParaRPr lang="es-C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539E-756F-4A3C-B990-06DA87298A0A}" type="slidenum">
              <a:rPr lang="es-CR" smtClean="0"/>
              <a:pPr/>
              <a:t>‹Nº›</a:t>
            </a:fld>
            <a:endParaRPr lang="es-C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B66F-1590-4305-99E7-C4A0672323FE}" type="datetimeFigureOut">
              <a:rPr lang="es-CR" smtClean="0"/>
              <a:pPr/>
              <a:t>19/08/2014</a:t>
            </a:fld>
            <a:endParaRPr lang="es-C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539E-756F-4A3C-B990-06DA87298A0A}" type="slidenum">
              <a:rPr lang="es-CR" smtClean="0"/>
              <a:pPr/>
              <a:t>‹Nº›</a:t>
            </a:fld>
            <a:endParaRPr lang="es-C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B66F-1590-4305-99E7-C4A0672323FE}" type="datetimeFigureOut">
              <a:rPr lang="es-CR" smtClean="0"/>
              <a:pPr/>
              <a:t>19/08/2014</a:t>
            </a:fld>
            <a:endParaRPr lang="es-C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539E-756F-4A3C-B990-06DA87298A0A}" type="slidenum">
              <a:rPr lang="es-CR" smtClean="0"/>
              <a:pPr/>
              <a:t>‹Nº›</a:t>
            </a:fld>
            <a:endParaRPr lang="es-C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B66F-1590-4305-99E7-C4A0672323FE}" type="datetimeFigureOut">
              <a:rPr lang="es-CR" smtClean="0"/>
              <a:pPr/>
              <a:t>19/08/2014</a:t>
            </a:fld>
            <a:endParaRPr lang="es-C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539E-756F-4A3C-B990-06DA87298A0A}" type="slidenum">
              <a:rPr lang="es-CR" smtClean="0"/>
              <a:pPr/>
              <a:t>‹Nº›</a:t>
            </a:fld>
            <a:endParaRPr lang="es-C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B66F-1590-4305-99E7-C4A0672323FE}" type="datetimeFigureOut">
              <a:rPr lang="es-CR" smtClean="0"/>
              <a:pPr/>
              <a:t>19/08/2014</a:t>
            </a:fld>
            <a:endParaRPr lang="es-C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539E-756F-4A3C-B990-06DA87298A0A}" type="slidenum">
              <a:rPr lang="es-CR" smtClean="0"/>
              <a:pPr/>
              <a:t>‹Nº›</a:t>
            </a:fld>
            <a:endParaRPr lang="es-C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B66F-1590-4305-99E7-C4A0672323FE}" type="datetimeFigureOut">
              <a:rPr lang="es-CR" smtClean="0"/>
              <a:pPr/>
              <a:t>19/08/2014</a:t>
            </a:fld>
            <a:endParaRPr lang="es-C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539E-756F-4A3C-B990-06DA87298A0A}" type="slidenum">
              <a:rPr lang="es-CR" smtClean="0"/>
              <a:pPr/>
              <a:t>‹Nº›</a:t>
            </a:fld>
            <a:endParaRPr lang="es-C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B66F-1590-4305-99E7-C4A0672323FE}" type="datetimeFigureOut">
              <a:rPr lang="es-CR" smtClean="0"/>
              <a:pPr/>
              <a:t>19/08/2014</a:t>
            </a:fld>
            <a:endParaRPr lang="es-C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539E-756F-4A3C-B990-06DA87298A0A}" type="slidenum">
              <a:rPr lang="es-CR" smtClean="0"/>
              <a:pPr/>
              <a:t>‹Nº›</a:t>
            </a:fld>
            <a:endParaRPr lang="es-C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B66F-1590-4305-99E7-C4A0672323FE}" type="datetimeFigureOut">
              <a:rPr lang="es-CR" smtClean="0"/>
              <a:pPr/>
              <a:t>19/08/2014</a:t>
            </a:fld>
            <a:endParaRPr lang="es-C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1539E-756F-4A3C-B990-06DA87298A0A}" type="slidenum">
              <a:rPr lang="es-CR" smtClean="0"/>
              <a:pPr/>
              <a:t>‹Nº›</a:t>
            </a:fld>
            <a:endParaRPr lang="es-C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4B66F-1590-4305-99E7-C4A0672323FE}" type="datetimeFigureOut">
              <a:rPr lang="es-CR" smtClean="0"/>
              <a:pPr/>
              <a:t>19/08/2014</a:t>
            </a:fld>
            <a:endParaRPr lang="es-C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611539E-756F-4A3C-B990-06DA87298A0A}" type="slidenum">
              <a:rPr lang="es-CR" smtClean="0"/>
              <a:pPr/>
              <a:t>‹Nº›</a:t>
            </a:fld>
            <a:endParaRPr lang="es-CR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A4B66F-1590-4305-99E7-C4A0672323FE}" type="datetimeFigureOut">
              <a:rPr lang="es-CR" smtClean="0"/>
              <a:pPr/>
              <a:t>19/08/2014</a:t>
            </a:fld>
            <a:endParaRPr lang="es-CR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CR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611539E-756F-4A3C-B990-06DA87298A0A}" type="slidenum">
              <a:rPr lang="es-CR" smtClean="0"/>
              <a:pPr/>
              <a:t>‹Nº›</a:t>
            </a:fld>
            <a:endParaRPr lang="es-CR" dirty="0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852936"/>
            <a:ext cx="7851648" cy="1828800"/>
          </a:xfrm>
        </p:spPr>
        <p:txBody>
          <a:bodyPr>
            <a:normAutofit/>
          </a:bodyPr>
          <a:lstStyle/>
          <a:p>
            <a:r>
              <a:rPr lang="es-CR" sz="3200" b="0" dirty="0" smtClean="0">
                <a:solidFill>
                  <a:schemeClr val="accent1">
                    <a:lumMod val="75000"/>
                  </a:schemeClr>
                </a:solidFill>
                <a:effectLst/>
                <a:latin typeface="Narkisim" pitchFamily="34" charset="-79"/>
                <a:ea typeface="+mn-ea"/>
                <a:cs typeface="Narkisim" pitchFamily="34" charset="-79"/>
              </a:rPr>
              <a:t>Generalidades del Derecho Ambiental y del Derecho Ambiental Internacional</a:t>
            </a:r>
            <a:endParaRPr lang="es-CR" sz="3200" b="0" dirty="0">
              <a:solidFill>
                <a:schemeClr val="accent1">
                  <a:lumMod val="75000"/>
                </a:schemeClr>
              </a:solidFill>
              <a:effectLst/>
              <a:latin typeface="Narkisim" pitchFamily="34" charset="-79"/>
              <a:ea typeface="+mn-ea"/>
              <a:cs typeface="Narkisim" pitchFamily="34" charset="-79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899592" y="3284984"/>
            <a:ext cx="8071048" cy="1768160"/>
          </a:xfrm>
        </p:spPr>
        <p:txBody>
          <a:bodyPr/>
          <a:lstStyle/>
          <a:p>
            <a:endParaRPr lang="es-CR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556792"/>
            <a:ext cx="7774632" cy="1040160"/>
          </a:xfrm>
        </p:spPr>
        <p:txBody>
          <a:bodyPr>
            <a:normAutofit/>
          </a:bodyPr>
          <a:lstStyle/>
          <a:p>
            <a:pPr algn="ctr"/>
            <a:r>
              <a:rPr lang="es-ES" sz="3200" b="0" dirty="0">
                <a:solidFill>
                  <a:schemeClr val="accent1">
                    <a:lumMod val="75000"/>
                  </a:schemeClr>
                </a:solidFill>
                <a:effectLst/>
                <a:latin typeface="Narkisim" pitchFamily="34" charset="-79"/>
                <a:ea typeface="+mn-ea"/>
                <a:cs typeface="Narkisim" pitchFamily="34" charset="-79"/>
              </a:rPr>
              <a:t>Derecho Ambiental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2996952"/>
            <a:ext cx="8174038" cy="341716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spcBef>
                <a:spcPct val="35000"/>
              </a:spcBef>
            </a:pPr>
            <a:r>
              <a:rPr lang="es-CR" sz="2800" dirty="0">
                <a:solidFill>
                  <a:schemeClr val="bg1"/>
                </a:solidFill>
              </a:rPr>
              <a:t>R</a:t>
            </a:r>
            <a:r>
              <a:rPr lang="es-ES" sz="2800" dirty="0">
                <a:solidFill>
                  <a:schemeClr val="bg1"/>
                </a:solidFill>
              </a:rPr>
              <a:t>ama del Derecho que incide sobre conductas individuales y sociales para prevenir y remediar las perturbaciones que alteran el equilibrio ambiental, es decir tiene por objeto garantizar una relación aceptable entre el ser humano y su entorno, lo cual implica un proceso de adaptación de los ordenamientos jurídicos a las reglas del planeta </a:t>
            </a:r>
            <a:r>
              <a:rPr lang="es-CR" sz="2800" dirty="0">
                <a:solidFill>
                  <a:schemeClr val="bg1"/>
                </a:solidFill>
              </a:rPr>
              <a:t>(</a:t>
            </a:r>
            <a:r>
              <a:rPr lang="es-ES" sz="2800" dirty="0">
                <a:solidFill>
                  <a:schemeClr val="bg1"/>
                </a:solidFill>
              </a:rPr>
              <a:t>Martín Mateo</a:t>
            </a:r>
            <a:r>
              <a:rPr lang="es-CR" sz="2800" dirty="0">
                <a:solidFill>
                  <a:schemeClr val="bg1"/>
                </a:solidFill>
              </a:rPr>
              <a:t>)</a:t>
            </a:r>
            <a:r>
              <a:rPr lang="es-ES" sz="2800" dirty="0">
                <a:solidFill>
                  <a:schemeClr val="bg1"/>
                </a:solidFill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87338" y="1772817"/>
            <a:ext cx="7020966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s-CR" sz="3600" dirty="0">
                <a:solidFill>
                  <a:schemeClr val="accent1">
                    <a:lumMod val="75000"/>
                  </a:schemeClr>
                </a:solidFill>
                <a:latin typeface="Narkisim" pitchFamily="34" charset="-79"/>
                <a:ea typeface="+mn-ea"/>
                <a:cs typeface="Narkisim" pitchFamily="34" charset="-79"/>
              </a:rPr>
              <a:t>Características del derecho ambiental</a:t>
            </a:r>
            <a:endParaRPr lang="es-ES" sz="3600" dirty="0">
              <a:solidFill>
                <a:schemeClr val="accent1">
                  <a:lumMod val="75000"/>
                </a:schemeClr>
              </a:solidFill>
              <a:latin typeface="Narkisim" pitchFamily="34" charset="-79"/>
              <a:ea typeface="+mn-ea"/>
              <a:cs typeface="Narkisim" pitchFamily="34" charset="-79"/>
            </a:endParaRPr>
          </a:p>
        </p:txBody>
      </p:sp>
      <p:sp>
        <p:nvSpPr>
          <p:cNvPr id="552963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2276872"/>
            <a:ext cx="8748713" cy="3942200"/>
          </a:xfrm>
        </p:spPr>
        <p:txBody>
          <a:bodyPr>
            <a:normAutofit/>
          </a:bodyPr>
          <a:lstStyle/>
          <a:p>
            <a:pPr marL="609600" indent="-609600">
              <a:spcAft>
                <a:spcPct val="50000"/>
              </a:spcAft>
            </a:pPr>
            <a:endParaRPr lang="es-ES_tradnl" sz="2400" dirty="0" smtClean="0"/>
          </a:p>
          <a:p>
            <a:pPr marL="609600" indent="-609600" algn="just">
              <a:spcAft>
                <a:spcPct val="50000"/>
              </a:spcAft>
              <a:buClr>
                <a:schemeClr val="tx2"/>
              </a:buClr>
            </a:pPr>
            <a:r>
              <a:rPr lang="es-ES_tradnl" sz="1600" dirty="0" smtClean="0"/>
              <a:t>Natural </a:t>
            </a:r>
            <a:r>
              <a:rPr lang="es-ES_tradnl" sz="1600" dirty="0"/>
              <a:t>y universal</a:t>
            </a:r>
          </a:p>
          <a:p>
            <a:pPr marL="609600" indent="-609600" algn="just">
              <a:spcAft>
                <a:spcPct val="50000"/>
              </a:spcAft>
              <a:buClr>
                <a:schemeClr val="tx2"/>
              </a:buClr>
            </a:pPr>
            <a:r>
              <a:rPr lang="es-ES_tradnl" sz="1600" dirty="0"/>
              <a:t>Absoluto: todos pueden ejercerlo directamente, todos deben respetarlo, incluso el Estado, esto implica la necesidad de determinar, el modo; oportunidad  y el lugar de ejercicio.</a:t>
            </a:r>
          </a:p>
          <a:p>
            <a:pPr marL="609600" lvl="1" indent="-609600" algn="just">
              <a:spcAft>
                <a:spcPct val="50000"/>
              </a:spcAft>
              <a:buClr>
                <a:schemeClr val="tx2"/>
              </a:buClr>
              <a:buSzPct val="95000"/>
            </a:pPr>
            <a:r>
              <a:rPr lang="es-ES_tradnl" sz="1600" dirty="0"/>
              <a:t>Aunque no se le reglamente mantiene su pleno vigor y la autoridad no puede excusarse de hacerlo respetar con el pretexto de que falten reglamentaciones</a:t>
            </a:r>
            <a:r>
              <a:rPr lang="es-ES_tradnl" sz="1600" dirty="0" smtClean="0"/>
              <a:t>.</a:t>
            </a:r>
            <a:r>
              <a:rPr lang="es-MX" sz="1600" dirty="0" smtClean="0"/>
              <a:t> </a:t>
            </a:r>
          </a:p>
          <a:p>
            <a:pPr marL="609600" indent="-609600" algn="just">
              <a:spcAft>
                <a:spcPct val="50000"/>
              </a:spcAft>
              <a:buClr>
                <a:schemeClr val="tx2"/>
              </a:buClr>
            </a:pPr>
            <a:r>
              <a:rPr lang="es-MX" sz="1600" dirty="0" smtClean="0"/>
              <a:t>Tutela la vida</a:t>
            </a:r>
          </a:p>
          <a:p>
            <a:pPr marL="609600" lvl="1" indent="-609600" algn="just">
              <a:spcAft>
                <a:spcPct val="50000"/>
              </a:spcAft>
              <a:buClr>
                <a:schemeClr val="tx2"/>
              </a:buClr>
              <a:buSzPct val="95000"/>
            </a:pPr>
            <a:r>
              <a:rPr lang="es-MX" sz="1600" dirty="0" smtClean="0"/>
              <a:t>Es un derecho de solidaridad, de responsabilidades compartidas,  de conjunción de aspectos colectivos e individuales, de introducción de la variable ambiental en la toma de decisiones</a:t>
            </a:r>
            <a:endParaRPr lang="es-ES" sz="1600" dirty="0" smtClean="0"/>
          </a:p>
          <a:p>
            <a:pPr marL="609600" indent="-609600" algn="just">
              <a:spcAft>
                <a:spcPct val="50000"/>
              </a:spcAft>
            </a:pPr>
            <a:endParaRPr lang="es-ES" sz="2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1844824"/>
            <a:ext cx="8229600" cy="866360"/>
          </a:xfrm>
        </p:spPr>
        <p:txBody>
          <a:bodyPr>
            <a:normAutofit/>
          </a:bodyPr>
          <a:lstStyle/>
          <a:p>
            <a:pPr algn="ctr"/>
            <a:r>
              <a:rPr lang="es-CR" sz="3200" dirty="0" smtClean="0">
                <a:solidFill>
                  <a:schemeClr val="accent1">
                    <a:lumMod val="75000"/>
                  </a:schemeClr>
                </a:solidFill>
                <a:latin typeface="Narkisim" pitchFamily="34" charset="-79"/>
                <a:ea typeface="+mn-ea"/>
                <a:cs typeface="Narkisim" pitchFamily="34" charset="-79"/>
              </a:rPr>
              <a:t>Derecho Internacional Ambiental</a:t>
            </a:r>
            <a:endParaRPr lang="es-CR" sz="3200" dirty="0">
              <a:solidFill>
                <a:schemeClr val="accent1">
                  <a:lumMod val="75000"/>
                </a:schemeClr>
              </a:solidFill>
              <a:latin typeface="Narkisim" pitchFamily="34" charset="-79"/>
              <a:ea typeface="+mn-ea"/>
              <a:cs typeface="Narkisim" pitchFamily="34" charset="-79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3284984"/>
            <a:ext cx="8229600" cy="3077696"/>
          </a:xfrm>
        </p:spPr>
        <p:txBody>
          <a:bodyPr>
            <a:normAutofit/>
          </a:bodyPr>
          <a:lstStyle/>
          <a:p>
            <a:pPr algn="just">
              <a:buClr>
                <a:schemeClr val="tx2"/>
              </a:buClr>
            </a:pPr>
            <a:r>
              <a:rPr lang="es-ES" sz="1800" dirty="0" smtClean="0"/>
              <a:t>Un conjunto de normas jurídicas que regulan las relaciones entre Estados y otros sujetos del derecho internacional público,   que se ocupan precisamente de la protección de la naturaleza y la lucha contra la contaminación a nivel internacional. Se ocupa de los desarrollos jurídicos de la materia ambiental a nivel bilateral y multilateral, como el estudio de la gran cantidad de tratados que sobre la materia ambiental existen a nivel internacional; ligado al Derecho Internacional Público y por ello el análisis de  las fuentes y los sujetos es el mismo en el Derecho Internacional ambiental que en el Derecho Internacional Público.</a:t>
            </a:r>
            <a:endParaRPr lang="es-CR" sz="1800" dirty="0" smtClean="0"/>
          </a:p>
          <a:p>
            <a:endParaRPr lang="es-CR" dirty="0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1916832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CR" sz="3200" dirty="0" smtClean="0">
                <a:solidFill>
                  <a:schemeClr val="accent1">
                    <a:lumMod val="75000"/>
                  </a:schemeClr>
                </a:solidFill>
                <a:latin typeface="Narkisim" pitchFamily="34" charset="-79"/>
                <a:ea typeface="+mn-ea"/>
                <a:cs typeface="Narkisim" pitchFamily="34" charset="-79"/>
              </a:rPr>
              <a:t>Fuentes del Derecho Internacional Ambiental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3429000"/>
            <a:ext cx="8229600" cy="2664296"/>
          </a:xfrm>
        </p:spPr>
        <p:txBody>
          <a:bodyPr/>
          <a:lstStyle/>
          <a:p>
            <a:endParaRPr lang="es-CR" dirty="0" smtClean="0"/>
          </a:p>
          <a:p>
            <a:pPr>
              <a:buClr>
                <a:schemeClr val="tx2"/>
              </a:buClr>
            </a:pPr>
            <a:r>
              <a:rPr lang="es-CR" sz="2400" dirty="0" smtClean="0"/>
              <a:t>Tratados internacionales</a:t>
            </a:r>
          </a:p>
          <a:p>
            <a:pPr>
              <a:buClr>
                <a:schemeClr val="tx2"/>
              </a:buClr>
            </a:pPr>
            <a:r>
              <a:rPr lang="es-CR" sz="2400" dirty="0" smtClean="0"/>
              <a:t>La costumbre</a:t>
            </a:r>
          </a:p>
          <a:p>
            <a:pPr>
              <a:buClr>
                <a:schemeClr val="tx2"/>
              </a:buClr>
            </a:pPr>
            <a:r>
              <a:rPr lang="es-CR" sz="2400" dirty="0" smtClean="0"/>
              <a:t>Principios Generales del Derecho</a:t>
            </a:r>
          </a:p>
          <a:p>
            <a:pPr>
              <a:buClr>
                <a:schemeClr val="tx2"/>
              </a:buClr>
            </a:pPr>
            <a:r>
              <a:rPr lang="es-CR" sz="2400" dirty="0" smtClean="0"/>
              <a:t>La jurisprudencia y opinión de juristas</a:t>
            </a:r>
            <a:endParaRPr lang="es-CR" sz="2400" dirty="0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653210"/>
          </a:xfrm>
        </p:spPr>
        <p:txBody>
          <a:bodyPr>
            <a:noAutofit/>
          </a:bodyPr>
          <a:lstStyle/>
          <a:p>
            <a:pPr algn="r"/>
            <a:r>
              <a:rPr lang="es-CR" sz="3200" dirty="0" smtClean="0">
                <a:solidFill>
                  <a:schemeClr val="accent1">
                    <a:lumMod val="75000"/>
                  </a:schemeClr>
                </a:solidFill>
                <a:latin typeface="Narkisim" pitchFamily="34" charset="-79"/>
                <a:ea typeface="+mn-ea"/>
                <a:cs typeface="Narkisim" pitchFamily="34" charset="-79"/>
              </a:rPr>
              <a:t>Principios de Derecho Internacional Ambiental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608" y="2564904"/>
            <a:ext cx="7571184" cy="3744416"/>
          </a:xfrm>
        </p:spPr>
        <p:txBody>
          <a:bodyPr>
            <a:normAutofit lnSpcReduction="10000"/>
          </a:bodyPr>
          <a:lstStyle/>
          <a:p>
            <a:pPr>
              <a:buClr>
                <a:schemeClr val="tx2"/>
              </a:buClr>
            </a:pPr>
            <a:r>
              <a:rPr lang="es-CR" sz="2400" dirty="0" smtClean="0"/>
              <a:t>Principio de soberanía sobre los recursos naturales</a:t>
            </a:r>
          </a:p>
          <a:p>
            <a:pPr>
              <a:buClr>
                <a:schemeClr val="tx2"/>
              </a:buClr>
            </a:pPr>
            <a:r>
              <a:rPr lang="es-CR" sz="2400" dirty="0" smtClean="0"/>
              <a:t>Principio de acción preventiva</a:t>
            </a:r>
          </a:p>
          <a:p>
            <a:pPr>
              <a:buClr>
                <a:schemeClr val="tx2"/>
              </a:buClr>
            </a:pPr>
            <a:r>
              <a:rPr lang="es-CR" sz="2400" dirty="0" smtClean="0"/>
              <a:t>Principio de la buena vecindad y cooperación internacional</a:t>
            </a:r>
          </a:p>
          <a:p>
            <a:pPr>
              <a:buClr>
                <a:schemeClr val="tx2"/>
              </a:buClr>
            </a:pPr>
            <a:r>
              <a:rPr lang="es-CR" sz="2400" dirty="0" smtClean="0"/>
              <a:t>Responsabilidades comunes per diferenciadas</a:t>
            </a:r>
          </a:p>
          <a:p>
            <a:pPr>
              <a:buClr>
                <a:schemeClr val="tx2"/>
              </a:buClr>
            </a:pPr>
            <a:r>
              <a:rPr lang="es-CR" sz="2400" dirty="0" smtClean="0"/>
              <a:t>Principio precautorio</a:t>
            </a:r>
          </a:p>
          <a:p>
            <a:pPr>
              <a:buClr>
                <a:schemeClr val="tx2"/>
              </a:buClr>
            </a:pPr>
            <a:r>
              <a:rPr lang="es-CR" sz="2400" dirty="0" smtClean="0"/>
              <a:t>Participación cuidadana en la toma de decisiones</a:t>
            </a:r>
          </a:p>
          <a:p>
            <a:pPr>
              <a:buClr>
                <a:schemeClr val="tx2"/>
              </a:buClr>
            </a:pPr>
            <a:r>
              <a:rPr lang="es-CR" sz="2400" dirty="0" smtClean="0"/>
              <a:t>Principio del desarrollo sostenible</a:t>
            </a:r>
          </a:p>
          <a:p>
            <a:pPr>
              <a:buClr>
                <a:schemeClr val="tx2"/>
              </a:buClr>
            </a:pPr>
            <a:r>
              <a:rPr lang="es-CR" sz="2400" dirty="0" smtClean="0"/>
              <a:t>Principio “quien contamina paga” (*)</a:t>
            </a:r>
          </a:p>
          <a:p>
            <a:pPr>
              <a:buNone/>
            </a:pPr>
            <a:endParaRPr lang="es-CR" dirty="0" smtClean="0"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20695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CR" sz="3200" dirty="0" smtClean="0">
                <a:solidFill>
                  <a:schemeClr val="accent1">
                    <a:lumMod val="75000"/>
                  </a:schemeClr>
                </a:solidFill>
                <a:latin typeface="Narkisim" pitchFamily="34" charset="-79"/>
                <a:cs typeface="Narkisim" pitchFamily="34" charset="-79"/>
              </a:rPr>
              <a:t>Ampliaciones considerables sobre algunos principios</a:t>
            </a:r>
            <a:endParaRPr lang="es-CR" sz="3200" dirty="0">
              <a:solidFill>
                <a:schemeClr val="accent1">
                  <a:lumMod val="75000"/>
                </a:schemeClr>
              </a:solidFill>
              <a:latin typeface="Narkisim" pitchFamily="34" charset="-79"/>
              <a:cs typeface="Narkisim" pitchFamily="34" charset="-79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628800"/>
            <a:ext cx="7772400" cy="884220"/>
          </a:xfrm>
          <a:noFill/>
          <a:ln/>
        </p:spPr>
        <p:txBody>
          <a:bodyPr>
            <a:noAutofit/>
          </a:bodyPr>
          <a:lstStyle/>
          <a:p>
            <a:pPr algn="ctr"/>
            <a:r>
              <a:rPr lang="es-ES" sz="4000" dirty="0" smtClean="0">
                <a:solidFill>
                  <a:schemeClr val="folHlink"/>
                </a:solidFill>
              </a:rPr>
              <a:t/>
            </a:r>
            <a:br>
              <a:rPr lang="es-ES" sz="4000" dirty="0" smtClean="0">
                <a:solidFill>
                  <a:schemeClr val="folHlink"/>
                </a:solidFill>
              </a:rPr>
            </a:br>
            <a:r>
              <a:rPr lang="es-ES" sz="4000" dirty="0" smtClean="0">
                <a:solidFill>
                  <a:schemeClr val="folHlink"/>
                </a:solidFill>
              </a:rPr>
              <a:t/>
            </a:r>
            <a:br>
              <a:rPr lang="es-ES" sz="4000" dirty="0" smtClean="0">
                <a:solidFill>
                  <a:schemeClr val="folHlink"/>
                </a:solidFill>
              </a:rPr>
            </a:br>
            <a:r>
              <a:rPr lang="es-ES" sz="3200" dirty="0" smtClean="0">
                <a:solidFill>
                  <a:schemeClr val="accent1">
                    <a:lumMod val="75000"/>
                  </a:schemeClr>
                </a:solidFill>
                <a:latin typeface="Narkisim" pitchFamily="34" charset="-79"/>
                <a:ea typeface="+mn-ea"/>
                <a:cs typeface="Narkisim" pitchFamily="34" charset="-79"/>
              </a:rPr>
              <a:t>Principio </a:t>
            </a:r>
            <a:r>
              <a:rPr lang="es-ES" sz="3200" dirty="0">
                <a:solidFill>
                  <a:schemeClr val="accent1">
                    <a:lumMod val="75000"/>
                  </a:schemeClr>
                </a:solidFill>
                <a:latin typeface="Narkisim" pitchFamily="34" charset="-79"/>
                <a:ea typeface="+mn-ea"/>
                <a:cs typeface="Narkisim" pitchFamily="34" charset="-79"/>
              </a:rPr>
              <a:t>13 y 16 de Río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idx="1"/>
          </p:nvPr>
        </p:nvSpPr>
        <p:spPr>
          <a:xfrm>
            <a:off x="323528" y="2996952"/>
            <a:ext cx="8439472" cy="329469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spcAft>
                <a:spcPct val="60000"/>
              </a:spcAft>
              <a:buFont typeface="Wingdings" pitchFamily="2" charset="2"/>
              <a:buNone/>
            </a:pPr>
            <a:r>
              <a:rPr lang="es-ES" sz="2000" dirty="0" smtClean="0"/>
              <a:t>(</a:t>
            </a:r>
            <a:r>
              <a:rPr lang="es-ES" sz="2000" dirty="0"/>
              <a:t>QUIEN CONTAMINA PAGA)</a:t>
            </a:r>
            <a:endParaRPr lang="es-CR" sz="2000" dirty="0"/>
          </a:p>
          <a:p>
            <a:pPr marL="0" indent="0" algn="ctr">
              <a:lnSpc>
                <a:spcPct val="80000"/>
              </a:lnSpc>
              <a:spcAft>
                <a:spcPct val="60000"/>
              </a:spcAft>
              <a:buFont typeface="Wingdings" pitchFamily="2" charset="2"/>
              <a:buNone/>
            </a:pPr>
            <a:r>
              <a:rPr lang="es-ES_tradnl" sz="2000" dirty="0"/>
              <a:t>Principio de internalización de costos o ¨ quien contamina paga ¨: obligación de internalizar los costos ambientales de las actividades humanas ( </a:t>
            </a:r>
            <a:r>
              <a:rPr lang="es-ES_tradnl" sz="2000" dirty="0" smtClean="0"/>
              <a:t>ej. </a:t>
            </a:r>
            <a:r>
              <a:rPr lang="es-ES_tradnl" sz="2000" dirty="0"/>
              <a:t>industriales) de manera que se reduzcan los impactos en el ambiente. Diferente, aunque relacionado, de la responsabilidad por daño ambiental. (Declaración de Río Principio 16). </a:t>
            </a:r>
          </a:p>
          <a:p>
            <a:pPr marL="0" indent="0" algn="ctr">
              <a:lnSpc>
                <a:spcPct val="80000"/>
              </a:lnSpc>
              <a:spcAft>
                <a:spcPct val="60000"/>
              </a:spcAft>
              <a:buFont typeface="Wingdings" pitchFamily="2" charset="2"/>
              <a:buNone/>
            </a:pPr>
            <a:r>
              <a:rPr lang="es-ES" sz="2000" dirty="0"/>
              <a:t>Es deber de cada Estado proporcionar un procedimiento “expedito” para sancionar a la persona o entidad que genere un daño ambiental, además de reparar el daño, si es posible, e indemnizar a las víctimas.</a:t>
            </a:r>
            <a:endParaRPr lang="es-CR" sz="2000" dirty="0"/>
          </a:p>
          <a:p>
            <a:pPr marL="0" indent="0" algn="ctr">
              <a:lnSpc>
                <a:spcPct val="80000"/>
              </a:lnSpc>
              <a:spcAft>
                <a:spcPct val="60000"/>
              </a:spcAft>
              <a:buFont typeface="Wingdings" pitchFamily="2" charset="2"/>
              <a:buNone/>
            </a:pPr>
            <a:r>
              <a:rPr lang="es-CR" sz="2000" dirty="0"/>
              <a:t>¿QUIEN CONSERVA?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556792"/>
            <a:ext cx="8686800" cy="876636"/>
          </a:xfrm>
          <a:noFill/>
          <a:ln/>
        </p:spPr>
        <p:txBody>
          <a:bodyPr>
            <a:normAutofit/>
          </a:bodyPr>
          <a:lstStyle/>
          <a:p>
            <a:pPr algn="ctr"/>
            <a:r>
              <a:rPr lang="es-CR" sz="2800" dirty="0">
                <a:solidFill>
                  <a:schemeClr val="accent1">
                    <a:lumMod val="75000"/>
                  </a:schemeClr>
                </a:solidFill>
                <a:latin typeface="Narkisim" pitchFamily="34" charset="-79"/>
                <a:ea typeface="+mn-ea"/>
                <a:cs typeface="Narkisim" pitchFamily="34" charset="-79"/>
              </a:rPr>
              <a:t>Principios de prevención y precautorio (principio 15 de río)</a:t>
            </a:r>
            <a:endParaRPr lang="es-ES" sz="2800" dirty="0">
              <a:solidFill>
                <a:schemeClr val="accent1">
                  <a:lumMod val="75000"/>
                </a:schemeClr>
              </a:solidFill>
              <a:latin typeface="Narkisim" pitchFamily="34" charset="-79"/>
              <a:ea typeface="+mn-ea"/>
              <a:cs typeface="Narkisim" pitchFamily="34" charset="-79"/>
            </a:endParaRPr>
          </a:p>
        </p:txBody>
      </p:sp>
      <p:sp>
        <p:nvSpPr>
          <p:cNvPr id="567299" name="Rectangle 3"/>
          <p:cNvSpPr>
            <a:spLocks noChangeArrowheads="1"/>
          </p:cNvSpPr>
          <p:nvPr/>
        </p:nvSpPr>
        <p:spPr bwMode="auto">
          <a:xfrm>
            <a:off x="467544" y="3140968"/>
            <a:ext cx="8280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2400" dirty="0"/>
              <a:t>Así como el principio de prevención tiende a evitar un daño futuro pero</a:t>
            </a:r>
            <a:r>
              <a:rPr lang="es-CR" sz="2400" dirty="0"/>
              <a:t> </a:t>
            </a:r>
            <a:r>
              <a:rPr lang="es-ES" sz="2400" dirty="0"/>
              <a:t>cierto y mensurable, el principio de precaución introduce una óptica </a:t>
            </a:r>
            <a:r>
              <a:rPr lang="es-ES" sz="2400" dirty="0" smtClean="0"/>
              <a:t>distinta: apunta </a:t>
            </a:r>
            <a:r>
              <a:rPr lang="es-ES" sz="2400" dirty="0"/>
              <a:t>a impedir la creación de un riesgo con efectos todavía desconocidos y </a:t>
            </a:r>
            <a:r>
              <a:rPr lang="es-ES" sz="2400" dirty="0" smtClean="0"/>
              <a:t>por lo </a:t>
            </a:r>
            <a:r>
              <a:rPr lang="es-ES" sz="2400" dirty="0"/>
              <a:t>tanto imprevisibles. Opera en el ámbito de la incertidumbre.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7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729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988840"/>
            <a:ext cx="7772400" cy="914400"/>
          </a:xfrm>
          <a:noFill/>
          <a:ln/>
        </p:spPr>
        <p:txBody>
          <a:bodyPr>
            <a:normAutofit/>
          </a:bodyPr>
          <a:lstStyle/>
          <a:p>
            <a:pPr algn="ctr"/>
            <a:r>
              <a:rPr lang="es-ES" sz="2800" dirty="0">
                <a:solidFill>
                  <a:schemeClr val="accent1">
                    <a:lumMod val="75000"/>
                  </a:schemeClr>
                </a:solidFill>
                <a:latin typeface="Narkisim" pitchFamily="34" charset="-79"/>
                <a:ea typeface="+mn-ea"/>
                <a:cs typeface="Narkisim" pitchFamily="34" charset="-79"/>
              </a:rPr>
              <a:t>Principio </a:t>
            </a:r>
            <a:r>
              <a:rPr lang="es-CR" sz="2800" dirty="0">
                <a:solidFill>
                  <a:schemeClr val="accent1">
                    <a:lumMod val="75000"/>
                  </a:schemeClr>
                </a:solidFill>
                <a:latin typeface="Narkisim" pitchFamily="34" charset="-79"/>
                <a:ea typeface="+mn-ea"/>
                <a:cs typeface="Narkisim" pitchFamily="34" charset="-79"/>
              </a:rPr>
              <a:t>Precautorio</a:t>
            </a:r>
            <a:endParaRPr lang="es-ES" sz="2800" dirty="0">
              <a:solidFill>
                <a:schemeClr val="accent1">
                  <a:lumMod val="75000"/>
                </a:schemeClr>
              </a:solidFill>
              <a:latin typeface="Narkisim" pitchFamily="34" charset="-79"/>
              <a:ea typeface="+mn-ea"/>
              <a:cs typeface="Narkisim" pitchFamily="34" charset="-79"/>
            </a:endParaRPr>
          </a:p>
        </p:txBody>
      </p:sp>
      <p:sp>
        <p:nvSpPr>
          <p:cNvPr id="568323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3501008"/>
            <a:ext cx="8458200" cy="2664296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Clr>
                <a:schemeClr val="tx2"/>
              </a:buClr>
            </a:pPr>
            <a:r>
              <a:rPr lang="es-ES" sz="2000" dirty="0"/>
              <a:t>Establece que frente a la falta de certeza científica sobre la posible afectación del ambiente por una conducta humana (a nivel individual, empresarial o estatal), se obliga a los Estados a prohibir dicha actividad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s-ES" sz="2000" dirty="0"/>
          </a:p>
          <a:p>
            <a:pPr algn="just">
              <a:lnSpc>
                <a:spcPct val="90000"/>
              </a:lnSpc>
              <a:buClr>
                <a:schemeClr val="tx2"/>
              </a:buClr>
            </a:pPr>
            <a:r>
              <a:rPr lang="es-ES_tradnl" sz="2000" dirty="0"/>
              <a:t>Cuando haya peligro de daño irreversible, la falta de certeza científica absoluta no deberá utilizarse como razón para  postergar la adopción de medidas eficaces en función de los costos</a:t>
            </a:r>
            <a:endParaRPr lang="es-ES" sz="2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204864"/>
            <a:ext cx="8229600" cy="576262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es-ES" sz="3100" dirty="0">
                <a:solidFill>
                  <a:schemeClr val="accent1">
                    <a:lumMod val="75000"/>
                  </a:schemeClr>
                </a:solidFill>
                <a:latin typeface="Narkisim" pitchFamily="34" charset="-79"/>
                <a:ea typeface="+mn-ea"/>
                <a:cs typeface="Narkisim" pitchFamily="34" charset="-79"/>
              </a:rPr>
              <a:t>Principio</a:t>
            </a:r>
            <a:r>
              <a:rPr lang="es-ES" sz="4000" dirty="0">
                <a:solidFill>
                  <a:schemeClr val="folHlink"/>
                </a:solidFill>
              </a:rPr>
              <a:t> </a:t>
            </a:r>
            <a:r>
              <a:rPr lang="es-ES" sz="3100" dirty="0">
                <a:solidFill>
                  <a:schemeClr val="accent1">
                    <a:lumMod val="75000"/>
                  </a:schemeClr>
                </a:solidFill>
                <a:latin typeface="Narkisim" pitchFamily="34" charset="-79"/>
                <a:ea typeface="+mn-ea"/>
                <a:cs typeface="Narkisim" pitchFamily="34" charset="-79"/>
              </a:rPr>
              <a:t>Precautorio</a:t>
            </a:r>
          </a:p>
        </p:txBody>
      </p:sp>
      <p:sp>
        <p:nvSpPr>
          <p:cNvPr id="569347" name="Rectangle 3"/>
          <p:cNvSpPr>
            <a:spLocks noChangeArrowheads="1"/>
          </p:cNvSpPr>
          <p:nvPr/>
        </p:nvSpPr>
        <p:spPr bwMode="auto">
          <a:xfrm>
            <a:off x="395536" y="3140968"/>
            <a:ext cx="80645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es-ES" sz="2400" dirty="0"/>
              <a:t>El informe del año 2005 de la UNESCO propone que "Cuando la actividad humana puede conducir a un daño moralmente inaceptable que es científicamente plausible pero incierto, diversas medidas pueden ser tomadas para evitar o disminuir la posibilidad de ese daño".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/>
        </p:nvSpPr>
        <p:spPr bwMode="auto">
          <a:xfrm>
            <a:off x="611560" y="1916832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hangingPunct="0"/>
            <a:endParaRPr lang="es-CR" sz="4000" dirty="0" smtClean="0">
              <a:latin typeface="Script MT Bold" pitchFamily="66" charset="0"/>
            </a:endParaRPr>
          </a:p>
          <a:p>
            <a:pPr algn="ctr" eaLnBrk="0" hangingPunct="0"/>
            <a:r>
              <a:rPr lang="es-CR" sz="4000" dirty="0" smtClean="0">
                <a:latin typeface="Script MT Bold" pitchFamily="66" charset="0"/>
              </a:rPr>
              <a:t>La </a:t>
            </a:r>
            <a:r>
              <a:rPr lang="es-ES" sz="4000" dirty="0">
                <a:latin typeface="Script MT Bold" pitchFamily="66" charset="0"/>
              </a:rPr>
              <a:t>Constituc</a:t>
            </a:r>
            <a:r>
              <a:rPr lang="es-ES_tradnl" sz="4000" dirty="0">
                <a:latin typeface="Script MT Bold" pitchFamily="66" charset="0"/>
              </a:rPr>
              <a:t>ió</a:t>
            </a:r>
            <a:r>
              <a:rPr lang="es-ES" sz="4000" dirty="0">
                <a:latin typeface="Script MT Bold" pitchFamily="66" charset="0"/>
              </a:rPr>
              <a:t>n Política</a:t>
            </a:r>
            <a:r>
              <a:rPr lang="es-CR" sz="4000" dirty="0">
                <a:latin typeface="Script MT Bold" pitchFamily="66" charset="0"/>
              </a:rPr>
              <a:t> </a:t>
            </a:r>
            <a:r>
              <a:rPr lang="es-CR" sz="4000" dirty="0" smtClean="0">
                <a:latin typeface="Script MT Bold" pitchFamily="66" charset="0"/>
              </a:rPr>
              <a:t>establece </a:t>
            </a:r>
            <a:r>
              <a:rPr lang="es-CR" sz="4000" dirty="0">
                <a:latin typeface="Script MT Bold" pitchFamily="66" charset="0"/>
              </a:rPr>
              <a:t>en el</a:t>
            </a:r>
            <a:r>
              <a:rPr lang="es-ES" sz="4000" dirty="0">
                <a:latin typeface="Script MT Bold" pitchFamily="66" charset="0"/>
              </a:rPr>
              <a:t> Artículo 50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827584" y="3356992"/>
            <a:ext cx="7643192" cy="3109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just" defTabSz="762000" eaLnBrk="0" hangingPunct="0"/>
            <a:endParaRPr lang="es-ES_tradnl" sz="3200" b="1" dirty="0" smtClean="0"/>
          </a:p>
          <a:p>
            <a:pPr algn="just" defTabSz="762000" eaLnBrk="0" hangingPunct="0"/>
            <a:r>
              <a:rPr lang="es-ES_tradnl" sz="3200" dirty="0" smtClean="0"/>
              <a:t>El </a:t>
            </a:r>
            <a:r>
              <a:rPr lang="es-ES_tradnl" sz="3200" dirty="0"/>
              <a:t>Estado procurará el mayor bienestar a todos los  habitantes del país, organizando y estimulando la producción y el más adecuado reparto de la riqueza.</a:t>
            </a:r>
          </a:p>
          <a:p>
            <a:pPr algn="just" defTabSz="762000" eaLnBrk="0" hangingPunct="0"/>
            <a:endParaRPr lang="es-ES_tradnl" sz="3600" b="1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utoUpdateAnimBg="0"/>
      <p:bldP spid="4102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988840"/>
            <a:ext cx="7772400" cy="754063"/>
          </a:xfrm>
          <a:noFill/>
          <a:ln/>
        </p:spPr>
        <p:txBody>
          <a:bodyPr>
            <a:normAutofit/>
          </a:bodyPr>
          <a:lstStyle/>
          <a:p>
            <a:pPr algn="ctr"/>
            <a:r>
              <a:rPr lang="es-ES" sz="2400" dirty="0">
                <a:solidFill>
                  <a:schemeClr val="accent1">
                    <a:lumMod val="75000"/>
                  </a:schemeClr>
                </a:solidFill>
                <a:latin typeface="Narkisim" pitchFamily="34" charset="-79"/>
                <a:ea typeface="+mn-ea"/>
                <a:cs typeface="Narkisim" pitchFamily="34" charset="-79"/>
              </a:rPr>
              <a:t>DAÑO AMBIENTAL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3068960"/>
            <a:ext cx="8229600" cy="2285608"/>
          </a:xfrm>
        </p:spPr>
        <p:txBody>
          <a:bodyPr>
            <a:normAutofit/>
          </a:bodyPr>
          <a:lstStyle/>
          <a:p>
            <a:pPr algn="just">
              <a:buClr>
                <a:schemeClr val="tx2"/>
              </a:buClr>
            </a:pPr>
            <a:r>
              <a:rPr lang="es-NI" sz="2800" dirty="0"/>
              <a:t>daño ambiental es toda pérdida, disminución, deterioro o perjuicio que se ocasione al ambiente o a uno o más de sus componentes“</a:t>
            </a:r>
            <a:r>
              <a:rPr lang="es-ES" sz="2800" dirty="0"/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628800"/>
            <a:ext cx="8736013" cy="973138"/>
          </a:xfrm>
          <a:noFill/>
          <a:ln/>
        </p:spPr>
        <p:txBody>
          <a:bodyPr anchor="ctr" anchorCtr="0">
            <a:normAutofit/>
          </a:bodyPr>
          <a:lstStyle/>
          <a:p>
            <a:pPr algn="ctr"/>
            <a:r>
              <a:rPr lang="es-ES" sz="2000" b="0" dirty="0">
                <a:solidFill>
                  <a:schemeClr val="accent1">
                    <a:lumMod val="75000"/>
                  </a:schemeClr>
                </a:solidFill>
                <a:effectLst/>
                <a:latin typeface="Narkisim" pitchFamily="34" charset="-79"/>
                <a:ea typeface="+mn-ea"/>
                <a:cs typeface="Narkisim" pitchFamily="34" charset="-79"/>
              </a:rPr>
              <a:t>CARACTERISTICAS DEL DAÑO AMBIENTA</a:t>
            </a:r>
            <a:r>
              <a:rPr lang="es-ES" sz="2400" b="0" dirty="0">
                <a:solidFill>
                  <a:schemeClr val="accent1">
                    <a:lumMod val="75000"/>
                  </a:schemeClr>
                </a:solidFill>
                <a:effectLst/>
                <a:latin typeface="Narkisim" pitchFamily="34" charset="-79"/>
                <a:ea typeface="+mn-ea"/>
                <a:cs typeface="Narkisim" pitchFamily="34" charset="-79"/>
              </a:rPr>
              <a:t>L</a:t>
            </a:r>
          </a:p>
        </p:txBody>
      </p:sp>
      <p:sp>
        <p:nvSpPr>
          <p:cNvPr id="5713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420888"/>
            <a:ext cx="8317557" cy="4031778"/>
          </a:xfrm>
        </p:spPr>
        <p:txBody>
          <a:bodyPr>
            <a:normAutofit/>
          </a:bodyPr>
          <a:lstStyle/>
          <a:p>
            <a:pPr marL="374650" indent="-374650" algn="just">
              <a:lnSpc>
                <a:spcPct val="90000"/>
              </a:lnSpc>
              <a:spcAft>
                <a:spcPct val="65000"/>
              </a:spcAft>
              <a:buClr>
                <a:schemeClr val="bg2"/>
              </a:buClr>
              <a:buFont typeface="Arial" pitchFamily="34" charset="0"/>
              <a:buChar char="•"/>
            </a:pPr>
            <a:r>
              <a:rPr lang="es-NI" sz="2400" dirty="0">
                <a:solidFill>
                  <a:schemeClr val="bg1"/>
                </a:solidFill>
              </a:rPr>
              <a:t>Equilibrio entre lo que se debe sancionar y lo que no (daño necesario y daño tolerable)</a:t>
            </a:r>
          </a:p>
          <a:p>
            <a:pPr marL="374650" indent="-374650" algn="just">
              <a:lnSpc>
                <a:spcPct val="90000"/>
              </a:lnSpc>
              <a:spcAft>
                <a:spcPct val="65000"/>
              </a:spcAft>
              <a:buClr>
                <a:schemeClr val="bg2"/>
              </a:buClr>
              <a:buFont typeface="Arial" pitchFamily="34" charset="0"/>
              <a:buChar char="•"/>
            </a:pPr>
            <a:r>
              <a:rPr lang="es-NI" sz="2400" dirty="0">
                <a:solidFill>
                  <a:schemeClr val="bg1"/>
                </a:solidFill>
              </a:rPr>
              <a:t>El Derecho Ambiental sanciona a los que atentan contra un equilibrio que se rompe cuando se actúa inadecuadamente contra el ambiente o cualquiera de sus elementos. </a:t>
            </a:r>
          </a:p>
          <a:p>
            <a:pPr marL="374650" indent="-374650" algn="just">
              <a:lnSpc>
                <a:spcPct val="90000"/>
              </a:lnSpc>
              <a:spcAft>
                <a:spcPct val="65000"/>
              </a:spcAft>
              <a:buClr>
                <a:schemeClr val="bg2"/>
              </a:buClr>
              <a:buFont typeface="Arial" pitchFamily="34" charset="0"/>
              <a:buChar char="•"/>
            </a:pPr>
            <a:r>
              <a:rPr lang="es-NI" sz="2400" dirty="0">
                <a:solidFill>
                  <a:schemeClr val="bg1"/>
                </a:solidFill>
              </a:rPr>
              <a:t>Ejemplo: una plaga se combate mediante el control biológico, produciéndose una pérdida, disminución o deterioro en la especie componente de la plaga, que también forma parte del ambiente</a:t>
            </a:r>
            <a:r>
              <a:rPr lang="es-ES" sz="2400" dirty="0">
                <a:solidFill>
                  <a:schemeClr val="bg1"/>
                </a:solidFill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556792"/>
            <a:ext cx="8534400" cy="1143000"/>
          </a:xfrm>
          <a:noFill/>
          <a:ln/>
        </p:spPr>
        <p:txBody>
          <a:bodyPr>
            <a:normAutofit/>
          </a:bodyPr>
          <a:lstStyle/>
          <a:p>
            <a:pPr algn="ctr"/>
            <a:r>
              <a:rPr lang="es-ES" sz="2000" dirty="0">
                <a:solidFill>
                  <a:schemeClr val="accent1">
                    <a:lumMod val="75000"/>
                  </a:schemeClr>
                </a:solidFill>
                <a:latin typeface="Narkisim" pitchFamily="34" charset="-79"/>
                <a:ea typeface="+mn-ea"/>
                <a:cs typeface="Narkisim" pitchFamily="34" charset="-79"/>
              </a:rPr>
              <a:t>CARACTERISTICAS DEL DAÑO AMBIENTAL</a:t>
            </a:r>
          </a:p>
        </p:txBody>
      </p:sp>
      <p:sp>
        <p:nvSpPr>
          <p:cNvPr id="572419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3284984"/>
            <a:ext cx="8686800" cy="2592288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Clr>
                <a:schemeClr val="tx2"/>
              </a:buClr>
            </a:pPr>
            <a:r>
              <a:rPr lang="es-NI" sz="2000" dirty="0"/>
              <a:t>Se exteriorizan lentamente: </a:t>
            </a:r>
            <a:r>
              <a:rPr lang="es-NI" sz="2000" dirty="0" smtClean="0"/>
              <a:t>Permite </a:t>
            </a:r>
            <a:r>
              <a:rPr lang="es-NI" sz="2000" dirty="0"/>
              <a:t>al responsable disfrutar  de beneficios sin que se perciba el efecto dañoso, le permite ausentarse, prescribir, caer en insolvencia, desaparecer física o jurídicamente</a:t>
            </a:r>
            <a:r>
              <a:rPr lang="es-NI" sz="2000" dirty="0" smtClean="0"/>
              <a:t>.</a:t>
            </a:r>
          </a:p>
          <a:p>
            <a:pPr algn="just">
              <a:spcAft>
                <a:spcPct val="60000"/>
              </a:spcAft>
              <a:buClr>
                <a:schemeClr val="tx2"/>
              </a:buClr>
            </a:pPr>
            <a:r>
              <a:rPr lang="es-NI" sz="2000" dirty="0" smtClean="0"/>
              <a:t>Pueden ser muy graves y en consecuencia, impagables e irreversibles</a:t>
            </a:r>
          </a:p>
          <a:p>
            <a:pPr algn="just">
              <a:spcAft>
                <a:spcPct val="60000"/>
              </a:spcAft>
              <a:buClr>
                <a:schemeClr val="tx2"/>
              </a:buClr>
            </a:pPr>
            <a:r>
              <a:rPr lang="es-NI" sz="2000" dirty="0" smtClean="0"/>
              <a:t>Difícil reposición o rescate o muy costoso.</a:t>
            </a:r>
            <a:endParaRPr lang="es-ES" sz="2000" dirty="0" smtClean="0"/>
          </a:p>
          <a:p>
            <a:pPr algn="just">
              <a:spcAft>
                <a:spcPct val="60000"/>
              </a:spcAft>
              <a:buClr>
                <a:schemeClr val="tx2"/>
              </a:buClr>
            </a:pPr>
            <a:r>
              <a:rPr lang="es-ES" sz="2000" dirty="0" smtClean="0"/>
              <a:t>El ambiente puede dañarse de formas diversas</a:t>
            </a:r>
          </a:p>
          <a:p>
            <a:pPr algn="just">
              <a:lnSpc>
                <a:spcPct val="90000"/>
              </a:lnSpc>
            </a:pPr>
            <a:endParaRPr lang="es-NI" sz="28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556792"/>
            <a:ext cx="7772400" cy="1128698"/>
          </a:xfrm>
          <a:noFill/>
          <a:ln/>
        </p:spPr>
        <p:txBody>
          <a:bodyPr>
            <a:normAutofit/>
          </a:bodyPr>
          <a:lstStyle/>
          <a:p>
            <a:pPr algn="ctr"/>
            <a:r>
              <a:rPr lang="es-ES" sz="2800" dirty="0">
                <a:solidFill>
                  <a:schemeClr val="accent1">
                    <a:lumMod val="75000"/>
                  </a:schemeClr>
                </a:solidFill>
                <a:latin typeface="Narkisim" pitchFamily="34" charset="-79"/>
                <a:ea typeface="+mn-ea"/>
                <a:cs typeface="Narkisim" pitchFamily="34" charset="-79"/>
              </a:rPr>
              <a:t>Características del Daño Ambiental</a:t>
            </a:r>
          </a:p>
        </p:txBody>
      </p:sp>
      <p:sp>
        <p:nvSpPr>
          <p:cNvPr id="574467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3284984"/>
            <a:ext cx="8610600" cy="3298118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spcAft>
                <a:spcPct val="60000"/>
              </a:spcAft>
              <a:buClr>
                <a:schemeClr val="tx2"/>
              </a:buClr>
            </a:pPr>
            <a:r>
              <a:rPr lang="es-ES" sz="2000" dirty="0"/>
              <a:t>La intención de los responsables del daño no es dañar el ambiente, sino obtener un beneficio económico.</a:t>
            </a:r>
          </a:p>
          <a:p>
            <a:pPr algn="just">
              <a:lnSpc>
                <a:spcPct val="90000"/>
              </a:lnSpc>
              <a:spcAft>
                <a:spcPct val="60000"/>
              </a:spcAft>
              <a:buClr>
                <a:schemeClr val="tx2"/>
              </a:buClr>
            </a:pPr>
            <a:r>
              <a:rPr lang="es-ES" sz="2000" dirty="0"/>
              <a:t>No siempre hay identidad entre el sujeto quien causa el daño y quien se beneficia de el.</a:t>
            </a:r>
          </a:p>
          <a:p>
            <a:pPr algn="just">
              <a:lnSpc>
                <a:spcPct val="90000"/>
              </a:lnSpc>
              <a:spcAft>
                <a:spcPct val="60000"/>
              </a:spcAft>
              <a:buClr>
                <a:schemeClr val="tx2"/>
              </a:buClr>
            </a:pPr>
            <a:r>
              <a:rPr lang="es-ES" sz="2000" dirty="0"/>
              <a:t>La prueba del daño suele ser </a:t>
            </a:r>
            <a:r>
              <a:rPr lang="es-ES" sz="2000" dirty="0" smtClean="0"/>
              <a:t>difícil.</a:t>
            </a:r>
            <a:endParaRPr lang="es-ES" sz="2000" dirty="0"/>
          </a:p>
          <a:p>
            <a:pPr algn="just">
              <a:lnSpc>
                <a:spcPct val="90000"/>
              </a:lnSpc>
              <a:spcAft>
                <a:spcPct val="60000"/>
              </a:spcAft>
              <a:buClr>
                <a:schemeClr val="tx2"/>
              </a:buClr>
            </a:pPr>
            <a:r>
              <a:rPr lang="es-ES" sz="2000" dirty="0"/>
              <a:t>La parte acusadora suele estar en desventaja </a:t>
            </a:r>
            <a:r>
              <a:rPr lang="es-ES" sz="2000" dirty="0" smtClean="0"/>
              <a:t>técnica.</a:t>
            </a:r>
            <a:endParaRPr lang="es-ES" sz="2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1772816"/>
            <a:ext cx="8229600" cy="698500"/>
          </a:xfrm>
          <a:noFill/>
          <a:ln/>
        </p:spPr>
        <p:txBody>
          <a:bodyPr>
            <a:normAutofit/>
          </a:bodyPr>
          <a:lstStyle/>
          <a:p>
            <a:pPr algn="ctr"/>
            <a:r>
              <a:rPr lang="es-CR" sz="2800" dirty="0">
                <a:solidFill>
                  <a:schemeClr val="accent1">
                    <a:lumMod val="75000"/>
                  </a:schemeClr>
                </a:solidFill>
                <a:latin typeface="Narkisim" pitchFamily="34" charset="-79"/>
                <a:ea typeface="+mn-ea"/>
                <a:cs typeface="Narkisim" pitchFamily="34" charset="-79"/>
              </a:rPr>
              <a:t>Valoración y cobro de los Daños Ambientales</a:t>
            </a:r>
            <a:endParaRPr lang="es-ES" sz="2800" dirty="0">
              <a:solidFill>
                <a:schemeClr val="accent1">
                  <a:lumMod val="75000"/>
                </a:schemeClr>
              </a:solidFill>
              <a:latin typeface="Narkisim" pitchFamily="34" charset="-79"/>
              <a:ea typeface="+mn-ea"/>
              <a:cs typeface="Narkisim" pitchFamily="34" charset="-79"/>
            </a:endParaRPr>
          </a:p>
        </p:txBody>
      </p:sp>
      <p:sp>
        <p:nvSpPr>
          <p:cNvPr id="671747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3140968"/>
            <a:ext cx="8686800" cy="3156952"/>
          </a:xfrm>
        </p:spPr>
        <p:txBody>
          <a:bodyPr>
            <a:normAutofit/>
          </a:bodyPr>
          <a:lstStyle/>
          <a:p>
            <a:pPr algn="just">
              <a:spcAft>
                <a:spcPct val="45000"/>
              </a:spcAft>
              <a:buClr>
                <a:schemeClr val="tx2"/>
              </a:buClr>
            </a:pPr>
            <a:r>
              <a:rPr lang="es-ES" sz="2400" dirty="0"/>
              <a:t>Utilizar metodología</a:t>
            </a:r>
            <a:r>
              <a:rPr lang="es-CR" sz="2400" dirty="0"/>
              <a:t>s</a:t>
            </a:r>
            <a:r>
              <a:rPr lang="es-ES" sz="2400" dirty="0"/>
              <a:t> reconocida</a:t>
            </a:r>
            <a:r>
              <a:rPr lang="es-CR" sz="2400" dirty="0"/>
              <a:t>s </a:t>
            </a:r>
          </a:p>
          <a:p>
            <a:pPr algn="just">
              <a:spcAft>
                <a:spcPct val="45000"/>
              </a:spcAft>
              <a:buClr>
                <a:schemeClr val="tx2"/>
              </a:buClr>
            </a:pPr>
            <a:r>
              <a:rPr lang="es-CR" sz="2400" dirty="0"/>
              <a:t>Condena en concreto o en abstracto </a:t>
            </a:r>
          </a:p>
          <a:p>
            <a:pPr algn="just">
              <a:spcAft>
                <a:spcPct val="45000"/>
              </a:spcAft>
              <a:buClr>
                <a:schemeClr val="tx2"/>
              </a:buClr>
            </a:pPr>
            <a:r>
              <a:rPr lang="es-CR" sz="2400" dirty="0"/>
              <a:t>Como medida cautelar, el tribunal puede ordenar el embargo o la inmovilización de bienes para garantizar el resarcimiento</a:t>
            </a:r>
          </a:p>
          <a:p>
            <a:pPr algn="just">
              <a:spcAft>
                <a:spcPct val="45000"/>
              </a:spcAft>
              <a:buClr>
                <a:schemeClr val="tx2"/>
              </a:buClr>
            </a:pPr>
            <a:r>
              <a:rPr lang="es-CR" sz="2400" dirty="0"/>
              <a:t>Destino de los fondos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15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765175"/>
            <a:ext cx="8686800" cy="590391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Aft>
                <a:spcPct val="25000"/>
              </a:spcAft>
              <a:buNone/>
            </a:pPr>
            <a:endParaRPr lang="es-ES" sz="1600" dirty="0" smtClean="0"/>
          </a:p>
          <a:p>
            <a:pPr>
              <a:lnSpc>
                <a:spcPct val="80000"/>
              </a:lnSpc>
              <a:spcAft>
                <a:spcPct val="25000"/>
              </a:spcAft>
              <a:buNone/>
            </a:pPr>
            <a:endParaRPr lang="es-ES" sz="1800" dirty="0" smtClean="0"/>
          </a:p>
          <a:p>
            <a:pPr>
              <a:lnSpc>
                <a:spcPct val="80000"/>
              </a:lnSpc>
              <a:spcAft>
                <a:spcPct val="25000"/>
              </a:spcAft>
              <a:buNone/>
            </a:pPr>
            <a:r>
              <a:rPr lang="es-ES" sz="1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     ¿Bienes de dominio público?</a:t>
            </a:r>
          </a:p>
          <a:p>
            <a:pPr>
              <a:lnSpc>
                <a:spcPct val="80000"/>
              </a:lnSpc>
              <a:spcAft>
                <a:spcPct val="25000"/>
              </a:spcAft>
              <a:buClr>
                <a:schemeClr val="tx2"/>
              </a:buClr>
            </a:pPr>
            <a:r>
              <a:rPr lang="es-ES" sz="1600" dirty="0" smtClean="0"/>
              <a:t>Aguas</a:t>
            </a:r>
            <a:endParaRPr lang="es-ES" sz="1600" dirty="0"/>
          </a:p>
          <a:p>
            <a:pPr>
              <a:lnSpc>
                <a:spcPct val="80000"/>
              </a:lnSpc>
              <a:spcAft>
                <a:spcPct val="25000"/>
              </a:spcAft>
              <a:buClr>
                <a:schemeClr val="tx2"/>
              </a:buClr>
            </a:pPr>
            <a:r>
              <a:rPr lang="es-ES" sz="1600" dirty="0"/>
              <a:t>Marítimas </a:t>
            </a:r>
            <a:endParaRPr lang="es-CR" sz="1600" dirty="0"/>
          </a:p>
          <a:p>
            <a:pPr>
              <a:lnSpc>
                <a:spcPct val="80000"/>
              </a:lnSpc>
              <a:spcAft>
                <a:spcPct val="25000"/>
              </a:spcAft>
              <a:buClr>
                <a:schemeClr val="tx2"/>
              </a:buClr>
            </a:pPr>
            <a:r>
              <a:rPr lang="es-ES" sz="1600" dirty="0"/>
              <a:t>Suelos</a:t>
            </a:r>
          </a:p>
          <a:p>
            <a:pPr>
              <a:lnSpc>
                <a:spcPct val="80000"/>
              </a:lnSpc>
              <a:spcAft>
                <a:spcPct val="25000"/>
              </a:spcAft>
              <a:buClr>
                <a:schemeClr val="tx2"/>
              </a:buClr>
            </a:pPr>
            <a:r>
              <a:rPr lang="es-ES" sz="1600" dirty="0"/>
              <a:t>Subsuelo (minería) </a:t>
            </a:r>
            <a:endParaRPr lang="es-ES" sz="1600" dirty="0" smtClean="0"/>
          </a:p>
          <a:p>
            <a:pPr>
              <a:lnSpc>
                <a:spcPct val="80000"/>
              </a:lnSpc>
              <a:spcAft>
                <a:spcPct val="25000"/>
              </a:spcAft>
              <a:buClr>
                <a:schemeClr val="tx2"/>
              </a:buClr>
            </a:pPr>
            <a:r>
              <a:rPr lang="es-ES" sz="1600" dirty="0" smtClean="0"/>
              <a:t>Aire </a:t>
            </a:r>
            <a:endParaRPr lang="es-ES" sz="1600" dirty="0"/>
          </a:p>
          <a:p>
            <a:pPr>
              <a:lnSpc>
                <a:spcPct val="80000"/>
              </a:lnSpc>
              <a:spcAft>
                <a:spcPct val="25000"/>
              </a:spcAft>
              <a:buClr>
                <a:schemeClr val="tx2"/>
              </a:buClr>
            </a:pPr>
            <a:r>
              <a:rPr lang="es-ES" sz="1600" dirty="0" smtClean="0"/>
              <a:t>Espacio aéreo</a:t>
            </a:r>
          </a:p>
          <a:p>
            <a:pPr>
              <a:lnSpc>
                <a:spcPct val="80000"/>
              </a:lnSpc>
              <a:spcAft>
                <a:spcPct val="25000"/>
              </a:spcAft>
              <a:buClr>
                <a:schemeClr val="tx2"/>
              </a:buClr>
            </a:pPr>
            <a:r>
              <a:rPr lang="es-ES" sz="1600" dirty="0" smtClean="0"/>
              <a:t>Flora</a:t>
            </a:r>
            <a:endParaRPr lang="es-ES" sz="1600" dirty="0"/>
          </a:p>
          <a:p>
            <a:pPr>
              <a:lnSpc>
                <a:spcPct val="80000"/>
              </a:lnSpc>
              <a:spcAft>
                <a:spcPct val="25000"/>
              </a:spcAft>
              <a:buClr>
                <a:schemeClr val="tx2"/>
              </a:buClr>
            </a:pPr>
            <a:r>
              <a:rPr lang="es-ES" sz="1600" dirty="0" smtClean="0"/>
              <a:t>Fauna</a:t>
            </a:r>
            <a:endParaRPr lang="es-ES" sz="1600" dirty="0"/>
          </a:p>
          <a:p>
            <a:pPr>
              <a:lnSpc>
                <a:spcPct val="80000"/>
              </a:lnSpc>
              <a:spcAft>
                <a:spcPct val="25000"/>
              </a:spcAft>
              <a:buClr>
                <a:schemeClr val="tx2"/>
              </a:buClr>
            </a:pPr>
            <a:r>
              <a:rPr lang="es-ES" sz="1600" dirty="0" smtClean="0"/>
              <a:t>Recursos genéticos</a:t>
            </a:r>
          </a:p>
          <a:p>
            <a:pPr>
              <a:lnSpc>
                <a:spcPct val="80000"/>
              </a:lnSpc>
              <a:spcAft>
                <a:spcPct val="25000"/>
              </a:spcAft>
              <a:buClr>
                <a:schemeClr val="tx2"/>
              </a:buClr>
            </a:pPr>
            <a:r>
              <a:rPr lang="es-ES" sz="1600" dirty="0" smtClean="0"/>
              <a:t>Zona </a:t>
            </a:r>
            <a:r>
              <a:rPr lang="es-CR" sz="1600" dirty="0"/>
              <a:t>marítimo</a:t>
            </a:r>
            <a:r>
              <a:rPr lang="es-ES" sz="1600" dirty="0"/>
              <a:t> terrestre </a:t>
            </a:r>
            <a:endParaRPr lang="es-ES" sz="1600" dirty="0" smtClean="0"/>
          </a:p>
          <a:p>
            <a:pPr>
              <a:lnSpc>
                <a:spcPct val="80000"/>
              </a:lnSpc>
              <a:spcAft>
                <a:spcPct val="25000"/>
              </a:spcAft>
              <a:buClr>
                <a:schemeClr val="tx2"/>
              </a:buClr>
            </a:pPr>
            <a:r>
              <a:rPr lang="es-ES" sz="1600" dirty="0" smtClean="0"/>
              <a:t>Áreas </a:t>
            </a:r>
            <a:r>
              <a:rPr lang="es-ES" sz="1600" dirty="0"/>
              <a:t>de protección </a:t>
            </a:r>
            <a:endParaRPr lang="es-ES" sz="1600" dirty="0" smtClean="0"/>
          </a:p>
          <a:p>
            <a:pPr>
              <a:lnSpc>
                <a:spcPct val="80000"/>
              </a:lnSpc>
              <a:spcAft>
                <a:spcPct val="25000"/>
              </a:spcAft>
              <a:buClr>
                <a:schemeClr val="tx2"/>
              </a:buClr>
            </a:pPr>
            <a:r>
              <a:rPr lang="es-ES" sz="1600" dirty="0" smtClean="0"/>
              <a:t>Cuencas </a:t>
            </a:r>
            <a:r>
              <a:rPr lang="es-ES" sz="1600" dirty="0"/>
              <a:t>hidrográficas </a:t>
            </a:r>
            <a:endParaRPr lang="es-ES" sz="1600" dirty="0" smtClean="0"/>
          </a:p>
          <a:p>
            <a:pPr>
              <a:lnSpc>
                <a:spcPct val="80000"/>
              </a:lnSpc>
              <a:spcAft>
                <a:spcPct val="25000"/>
              </a:spcAft>
              <a:buClr>
                <a:schemeClr val="tx2"/>
              </a:buClr>
            </a:pPr>
            <a:r>
              <a:rPr lang="es-ES" sz="1600" dirty="0" smtClean="0"/>
              <a:t>Vías </a:t>
            </a:r>
            <a:r>
              <a:rPr lang="es-ES" sz="1600" dirty="0"/>
              <a:t>de </a:t>
            </a:r>
            <a:r>
              <a:rPr lang="es-ES" sz="1600" dirty="0" smtClean="0"/>
              <a:t>comunicación</a:t>
            </a:r>
          </a:p>
          <a:p>
            <a:pPr>
              <a:lnSpc>
                <a:spcPct val="80000"/>
              </a:lnSpc>
              <a:spcAft>
                <a:spcPct val="25000"/>
              </a:spcAft>
              <a:buClr>
                <a:schemeClr val="tx2"/>
              </a:buClr>
            </a:pPr>
            <a:r>
              <a:rPr lang="es-CR" sz="1600" dirty="0" smtClean="0"/>
              <a:t>Á</a:t>
            </a:r>
            <a:r>
              <a:rPr lang="es-ES" sz="1600" dirty="0"/>
              <a:t>reas protegidas</a:t>
            </a:r>
            <a:r>
              <a:rPr lang="es-CR" sz="1600" dirty="0" smtClean="0"/>
              <a:t>-parques</a:t>
            </a:r>
            <a:endParaRPr lang="es-ES" sz="1600" dirty="0" smtClean="0"/>
          </a:p>
          <a:p>
            <a:pPr>
              <a:lnSpc>
                <a:spcPct val="80000"/>
              </a:lnSpc>
              <a:spcAft>
                <a:spcPct val="25000"/>
              </a:spcAft>
              <a:buClr>
                <a:schemeClr val="tx2"/>
              </a:buClr>
            </a:pPr>
            <a:r>
              <a:rPr lang="es-ES" sz="1600" dirty="0" smtClean="0"/>
              <a:t>Bienes </a:t>
            </a:r>
            <a:r>
              <a:rPr lang="es-ES" sz="1600" dirty="0"/>
              <a:t>arqueológicos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499728" y="1916832"/>
            <a:ext cx="4176465" cy="4833078"/>
            <a:chOff x="94" y="624"/>
            <a:chExt cx="5472" cy="4061"/>
          </a:xfrm>
        </p:grpSpPr>
        <p:sp>
          <p:nvSpPr>
            <p:cNvPr id="689157" name="Oval 5" descr="Basiliscus plumifrons"/>
            <p:cNvSpPr>
              <a:spLocks noChangeArrowheads="1"/>
            </p:cNvSpPr>
            <p:nvPr/>
          </p:nvSpPr>
          <p:spPr bwMode="auto">
            <a:xfrm>
              <a:off x="192" y="624"/>
              <a:ext cx="5088" cy="3264"/>
            </a:xfrm>
            <a:prstGeom prst="ellipse">
              <a:avLst/>
            </a:prstGeom>
            <a:blipFill dpi="0" rotWithShape="0">
              <a:blip r:embed="rId3" cstate="print"/>
              <a:srcRect/>
              <a:stretch>
                <a:fillRect/>
              </a:stretch>
            </a:blipFill>
            <a:ln w="9525">
              <a:solidFill>
                <a:srgbClr val="FFFF00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endParaRPr lang="es-NI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689158" name="Text Box 6"/>
            <p:cNvSpPr txBox="1">
              <a:spLocks noChangeArrowheads="1"/>
            </p:cNvSpPr>
            <p:nvPr/>
          </p:nvSpPr>
          <p:spPr bwMode="auto">
            <a:xfrm>
              <a:off x="94" y="3649"/>
              <a:ext cx="5472" cy="10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0000" tIns="46800" rIns="90000" bIns="46800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2000" b="1" dirty="0">
                  <a:latin typeface="Arial" charset="0"/>
                </a:rPr>
                <a:t>                           </a:t>
              </a:r>
            </a:p>
            <a:p>
              <a:pPr>
                <a:buFont typeface="Wingdings" pitchFamily="2" charset="2"/>
                <a:buNone/>
              </a:pPr>
              <a:r>
                <a:rPr lang="en-US" sz="2000" b="1" dirty="0">
                  <a:latin typeface="Arial" charset="0"/>
                </a:rPr>
                <a:t>            Gallego verde – B. </a:t>
              </a:r>
              <a:r>
                <a:rPr lang="en-US" sz="2000" b="1" dirty="0" smtClean="0">
                  <a:latin typeface="Arial" charset="0"/>
                </a:rPr>
                <a:t>      </a:t>
              </a:r>
              <a:r>
                <a:rPr lang="en-US" sz="2000" b="1" dirty="0" err="1" smtClean="0">
                  <a:latin typeface="Arial" charset="0"/>
                </a:rPr>
                <a:t>plumifrons</a:t>
              </a:r>
              <a:endParaRPr lang="en-US" sz="2000" b="1" dirty="0">
                <a:latin typeface="Arial" charset="0"/>
              </a:endParaRPr>
            </a:p>
            <a:p>
              <a:pPr>
                <a:buFont typeface="Wingdings" pitchFamily="2" charset="2"/>
                <a:buNone/>
              </a:pPr>
              <a:r>
                <a:rPr lang="en-US" sz="1400" b="1" dirty="0">
                  <a:solidFill>
                    <a:srgbClr val="FFFF00"/>
                  </a:solidFill>
                  <a:latin typeface="Arial" charset="0"/>
                </a:rPr>
                <a:t>                                       </a:t>
              </a:r>
              <a:endParaRPr lang="es-NI" sz="1400" b="1" dirty="0">
                <a:solidFill>
                  <a:srgbClr val="FFFF00"/>
                </a:solidFill>
                <a:latin typeface="Arial" charset="0"/>
              </a:endParaRPr>
            </a:p>
          </p:txBody>
        </p: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915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026"/>
          <p:cNvSpPr>
            <a:spLocks noGrp="1" noChangeArrowheads="1"/>
          </p:cNvSpPr>
          <p:nvPr/>
        </p:nvSpPr>
        <p:spPr bwMode="auto">
          <a:xfrm>
            <a:off x="683568" y="1844824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 eaLnBrk="0" hangingPunct="0"/>
            <a:r>
              <a:rPr lang="es-CR" sz="4400" dirty="0">
                <a:latin typeface="Script MT Bold" pitchFamily="66" charset="0"/>
              </a:rPr>
              <a:t>... Y el segundo </a:t>
            </a:r>
            <a:r>
              <a:rPr lang="es-CR" sz="4400" dirty="0" smtClean="0">
                <a:latin typeface="Script MT Bold" pitchFamily="66" charset="0"/>
              </a:rPr>
              <a:t>párrafo </a:t>
            </a:r>
            <a:r>
              <a:rPr lang="es-CR" sz="4400" dirty="0">
                <a:latin typeface="Script MT Bold" pitchFamily="66" charset="0"/>
              </a:rPr>
              <a:t>adicionado en 1995 dice:</a:t>
            </a:r>
            <a:endParaRPr lang="es-ES" sz="4400" dirty="0">
              <a:latin typeface="Script MT Bold" pitchFamily="66" charset="0"/>
            </a:endParaRPr>
          </a:p>
        </p:txBody>
      </p:sp>
      <p:sp>
        <p:nvSpPr>
          <p:cNvPr id="78851" name="Rectangle 1027"/>
          <p:cNvSpPr>
            <a:spLocks noChangeArrowheads="1"/>
          </p:cNvSpPr>
          <p:nvPr/>
        </p:nvSpPr>
        <p:spPr bwMode="auto">
          <a:xfrm>
            <a:off x="467544" y="3501008"/>
            <a:ext cx="8229600" cy="2678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algn="just" defTabSz="762000" eaLnBrk="0" hangingPunct="0"/>
            <a:r>
              <a:rPr lang="es-ES" sz="2400" u="sng" dirty="0"/>
              <a:t>Toda persona tiene derecho a un ambiente </a:t>
            </a:r>
            <a:r>
              <a:rPr lang="es-ES_tradnl" sz="2400" u="sng" dirty="0"/>
              <a:t> </a:t>
            </a:r>
            <a:r>
              <a:rPr lang="es-ES" sz="2400" u="sng" dirty="0"/>
              <a:t>sano y ecológicamente equilibrado</a:t>
            </a:r>
            <a:r>
              <a:rPr lang="es-ES" sz="2400" dirty="0"/>
              <a:t>.  Por ello, está legitimada para denunciar los actos que </a:t>
            </a:r>
            <a:r>
              <a:rPr lang="es-ES_tradnl" sz="2400" dirty="0"/>
              <a:t> </a:t>
            </a:r>
            <a:r>
              <a:rPr lang="es-ES" sz="2400" dirty="0"/>
              <a:t>infrinjan ese derecho y para reclamar la </a:t>
            </a:r>
            <a:r>
              <a:rPr lang="es-ES_tradnl" sz="2400" dirty="0"/>
              <a:t> </a:t>
            </a:r>
            <a:r>
              <a:rPr lang="es-ES" sz="2400" dirty="0"/>
              <a:t>reparación del daño causado.</a:t>
            </a:r>
          </a:p>
          <a:p>
            <a:pPr algn="just" defTabSz="762000" eaLnBrk="0" hangingPunct="0"/>
            <a:r>
              <a:rPr lang="es-ES" sz="2400" dirty="0"/>
              <a:t>El Estado garantizará, defenderá y preservará </a:t>
            </a:r>
            <a:r>
              <a:rPr lang="es-ES_tradnl" sz="2400" dirty="0"/>
              <a:t> </a:t>
            </a:r>
            <a:r>
              <a:rPr lang="es-ES" sz="2400" dirty="0"/>
              <a:t>ese derecho.</a:t>
            </a:r>
          </a:p>
          <a:p>
            <a:pPr algn="just" defTabSz="762000" eaLnBrk="0" hangingPunct="0"/>
            <a:r>
              <a:rPr lang="es-ES" sz="2400" dirty="0"/>
              <a:t>La ley determinará las responsabilidades y las sanciones correspondientes</a:t>
            </a:r>
            <a:r>
              <a:rPr lang="es-ES_tradnl" sz="2400" dirty="0"/>
              <a:t>.</a:t>
            </a:r>
            <a:endParaRPr lang="es-ES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autoUpdateAnimBg="0"/>
      <p:bldP spid="7885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51520" y="1700808"/>
            <a:ext cx="8701087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S" sz="3600" dirty="0">
                <a:latin typeface="Script MT Bold" pitchFamily="66" charset="0"/>
              </a:rPr>
              <a:t>Este artículo</a:t>
            </a:r>
            <a:r>
              <a:rPr lang="es-CR" sz="3600" dirty="0">
                <a:latin typeface="Script MT Bold" pitchFamily="66" charset="0"/>
              </a:rPr>
              <a:t> nos </a:t>
            </a:r>
            <a:r>
              <a:rPr lang="es-ES" sz="3600" dirty="0">
                <a:latin typeface="Script MT Bold" pitchFamily="66" charset="0"/>
              </a:rPr>
              <a:t>reconoce a l</a:t>
            </a:r>
            <a:r>
              <a:rPr lang="es-CR" sz="3600" dirty="0">
                <a:latin typeface="Script MT Bold" pitchFamily="66" charset="0"/>
              </a:rPr>
              <a:t>as personas</a:t>
            </a:r>
            <a:r>
              <a:rPr lang="es-ES" sz="4800" dirty="0">
                <a:latin typeface="Script MT Bold" pitchFamily="66" charset="0"/>
              </a:rPr>
              <a:t>: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755576" y="2636912"/>
            <a:ext cx="38265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buFontTx/>
              <a:buChar char="•"/>
            </a:pPr>
            <a:r>
              <a:rPr lang="es-ES" sz="2400" dirty="0">
                <a:latin typeface="Arial Rounded MT Bold" pitchFamily="34" charset="0"/>
              </a:rPr>
              <a:t> </a:t>
            </a:r>
            <a:r>
              <a:rPr lang="es-ES" sz="2000" dirty="0"/>
              <a:t>El derecho a un ambiente sano.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683568" y="3140968"/>
            <a:ext cx="8001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0" hangingPunct="0">
              <a:buFontTx/>
              <a:buChar char="•"/>
            </a:pPr>
            <a:r>
              <a:rPr lang="es-ES" sz="2400" dirty="0"/>
              <a:t> </a:t>
            </a:r>
            <a:r>
              <a:rPr lang="es-ES" sz="2000" dirty="0"/>
              <a:t>La legitimación para denunciar los actos que infrinjan ese derecho.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83568" y="3645024"/>
            <a:ext cx="80629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es-ES" sz="2000" dirty="0"/>
              <a:t> Legitimación para reclamar la reparación del daño causado.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83568" y="4221088"/>
            <a:ext cx="7772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es-ES" sz="2000" dirty="0"/>
              <a:t>La obligación del Estado de garantizar, defender y preservar ese derecho.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611560" y="5229200"/>
            <a:ext cx="79248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es-ES" sz="2000" dirty="0"/>
              <a:t>La garantía de que </a:t>
            </a:r>
            <a:r>
              <a:rPr lang="es-ES_tradnl" sz="2000" dirty="0"/>
              <a:t>un</a:t>
            </a:r>
            <a:r>
              <a:rPr lang="es-ES" sz="2000" dirty="0"/>
              <a:t> cuerpo normativo</a:t>
            </a:r>
            <a:r>
              <a:rPr lang="es-ES_tradnl" sz="2000" dirty="0"/>
              <a:t> </a:t>
            </a:r>
            <a:r>
              <a:rPr lang="es-ES" sz="2000" dirty="0"/>
              <a:t>determinará las responsabilidades y sanciones correspondientes</a:t>
            </a:r>
            <a:r>
              <a:rPr lang="es-ES" sz="2400" dirty="0"/>
              <a:t>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  <p:bldP spid="5124" grpId="0" autoUpdateAnimBg="0"/>
      <p:bldP spid="5125" grpId="0" autoUpdateAnimBg="0"/>
      <p:bldP spid="5126" grpId="0" autoUpdateAnimBg="0"/>
      <p:bldP spid="5127" grpId="0" autoUpdateAnimBg="0"/>
      <p:bldP spid="512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564904"/>
            <a:ext cx="8229600" cy="1384300"/>
          </a:xfrm>
        </p:spPr>
        <p:txBody>
          <a:bodyPr>
            <a:normAutofit/>
          </a:bodyPr>
          <a:lstStyle/>
          <a:p>
            <a:pPr algn="ctr"/>
            <a:r>
              <a:rPr lang="es-ES" sz="3600" dirty="0" smtClean="0">
                <a:solidFill>
                  <a:schemeClr val="tx1"/>
                </a:solidFill>
                <a:latin typeface="Script MT Bold" pitchFamily="66" charset="0"/>
                <a:ea typeface="+mn-ea"/>
                <a:cs typeface="+mn-cs"/>
              </a:rPr>
              <a:t>Aspectos </a:t>
            </a:r>
            <a:r>
              <a:rPr lang="es-ES" sz="3600" dirty="0">
                <a:solidFill>
                  <a:schemeClr val="tx1"/>
                </a:solidFill>
                <a:latin typeface="Script MT Bold" pitchFamily="66" charset="0"/>
                <a:ea typeface="+mn-ea"/>
                <a:cs typeface="+mn-cs"/>
              </a:rPr>
              <a:t>generales del derecho ambiental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132856"/>
            <a:ext cx="7772400" cy="928694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folHlink"/>
                </a:solidFill>
              </a:rPr>
              <a:t/>
            </a:r>
            <a:br>
              <a:rPr lang="es-ES" dirty="0" smtClean="0">
                <a:solidFill>
                  <a:schemeClr val="folHlink"/>
                </a:solidFill>
              </a:rPr>
            </a:br>
            <a:r>
              <a:rPr lang="es-ES" dirty="0" smtClean="0">
                <a:solidFill>
                  <a:schemeClr val="folHlink"/>
                </a:solidFill>
              </a:rPr>
              <a:t/>
            </a:r>
            <a:br>
              <a:rPr lang="es-ES" dirty="0" smtClean="0">
                <a:solidFill>
                  <a:schemeClr val="folHlink"/>
                </a:solidFill>
              </a:rPr>
            </a:br>
            <a:r>
              <a:rPr lang="es-ES" dirty="0" smtClean="0">
                <a:solidFill>
                  <a:schemeClr val="folHlink"/>
                </a:solidFill>
              </a:rPr>
              <a:t/>
            </a:r>
            <a:br>
              <a:rPr lang="es-ES" dirty="0" smtClean="0">
                <a:solidFill>
                  <a:schemeClr val="folHlink"/>
                </a:solidFill>
              </a:rPr>
            </a:br>
            <a:r>
              <a:rPr lang="es-ES" dirty="0" smtClean="0">
                <a:solidFill>
                  <a:schemeClr val="folHlink"/>
                </a:solidFill>
              </a:rPr>
              <a:t/>
            </a:r>
            <a:br>
              <a:rPr lang="es-ES" dirty="0" smtClean="0">
                <a:solidFill>
                  <a:schemeClr val="folHlink"/>
                </a:solidFill>
              </a:rPr>
            </a:br>
            <a:r>
              <a:rPr lang="es-ES" sz="4000" dirty="0" smtClean="0">
                <a:solidFill>
                  <a:schemeClr val="accent1">
                    <a:lumMod val="75000"/>
                  </a:schemeClr>
                </a:solidFill>
                <a:latin typeface="Narkisim" pitchFamily="34" charset="-79"/>
                <a:ea typeface="+mn-ea"/>
                <a:cs typeface="Narkisim" pitchFamily="34" charset="-79"/>
              </a:rPr>
              <a:t>AMBIENTE</a:t>
            </a:r>
            <a:endParaRPr lang="es-ES" sz="4000" dirty="0">
              <a:solidFill>
                <a:schemeClr val="accent1">
                  <a:lumMod val="75000"/>
                </a:schemeClr>
              </a:solidFill>
              <a:latin typeface="Narkisim" pitchFamily="34" charset="-79"/>
              <a:ea typeface="+mn-ea"/>
              <a:cs typeface="Narkisim" pitchFamily="34" charset="-79"/>
            </a:endParaRPr>
          </a:p>
        </p:txBody>
      </p:sp>
      <p:sp>
        <p:nvSpPr>
          <p:cNvPr id="548867" name="Rectangle 3"/>
          <p:cNvSpPr>
            <a:spLocks noGrp="1" noChangeArrowheads="1"/>
          </p:cNvSpPr>
          <p:nvPr>
            <p:ph idx="1"/>
          </p:nvPr>
        </p:nvSpPr>
        <p:spPr>
          <a:xfrm>
            <a:off x="358775" y="2924944"/>
            <a:ext cx="8785225" cy="3168353"/>
          </a:xfrm>
        </p:spPr>
        <p:txBody>
          <a:bodyPr/>
          <a:lstStyle/>
          <a:p>
            <a:pPr algn="just">
              <a:lnSpc>
                <a:spcPct val="90000"/>
              </a:lnSpc>
              <a:spcAft>
                <a:spcPct val="55000"/>
              </a:spcAft>
            </a:pPr>
            <a:endParaRPr lang="es-NI" sz="3200" dirty="0" smtClean="0">
              <a:solidFill>
                <a:srgbClr val="DDBA97"/>
              </a:solidFill>
            </a:endParaRPr>
          </a:p>
          <a:p>
            <a:pPr algn="just">
              <a:lnSpc>
                <a:spcPct val="90000"/>
              </a:lnSpc>
              <a:spcAft>
                <a:spcPct val="55000"/>
              </a:spcAft>
              <a:buClr>
                <a:schemeClr val="tx2"/>
              </a:buClr>
            </a:pPr>
            <a:r>
              <a:rPr lang="es-NI" sz="2000" dirty="0" smtClean="0"/>
              <a:t>El </a:t>
            </a:r>
            <a:r>
              <a:rPr lang="es-NI" sz="2000" dirty="0"/>
              <a:t>Sistema de elementos bióticos, abióticos, socio económicos, culturales y estéticos que interactúan entre sí, con los individuos y con la comunidad en que </a:t>
            </a:r>
            <a:r>
              <a:rPr lang="es-NI" sz="2000" dirty="0" smtClean="0"/>
              <a:t>viven</a:t>
            </a:r>
            <a:r>
              <a:rPr lang="es-NI" sz="2000" dirty="0"/>
              <a:t>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44824"/>
            <a:ext cx="8246150" cy="700541"/>
          </a:xfrm>
        </p:spPr>
        <p:txBody>
          <a:bodyPr>
            <a:normAutofit/>
          </a:bodyPr>
          <a:lstStyle/>
          <a:p>
            <a:r>
              <a:rPr lang="es-CR" sz="3600" dirty="0">
                <a:solidFill>
                  <a:schemeClr val="accent1">
                    <a:lumMod val="75000"/>
                  </a:schemeClr>
                </a:solidFill>
                <a:latin typeface="Narkisim" pitchFamily="34" charset="-79"/>
                <a:ea typeface="+mn-ea"/>
                <a:cs typeface="Narkisim" pitchFamily="34" charset="-79"/>
              </a:rPr>
              <a:t>Características del ambiente</a:t>
            </a:r>
            <a:endParaRPr lang="es-ES" sz="3600" dirty="0">
              <a:solidFill>
                <a:schemeClr val="accent1">
                  <a:lumMod val="75000"/>
                </a:schemeClr>
              </a:solidFill>
              <a:latin typeface="Narkisim" pitchFamily="34" charset="-79"/>
              <a:ea typeface="+mn-ea"/>
              <a:cs typeface="Narkisim" pitchFamily="34" charset="-79"/>
            </a:endParaRPr>
          </a:p>
        </p:txBody>
      </p:sp>
      <p:sp>
        <p:nvSpPr>
          <p:cNvPr id="677891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2636911"/>
            <a:ext cx="7867600" cy="2808313"/>
          </a:xfrm>
        </p:spPr>
        <p:txBody>
          <a:bodyPr>
            <a:normAutofit/>
          </a:bodyPr>
          <a:lstStyle/>
          <a:p>
            <a:pPr marL="609600" indent="-609600">
              <a:spcAft>
                <a:spcPct val="60000"/>
              </a:spcAft>
            </a:pPr>
            <a:endParaRPr lang="es-ES_tradnl" sz="4000" dirty="0" smtClean="0"/>
          </a:p>
          <a:p>
            <a:pPr marL="609600" indent="-609600" algn="just">
              <a:spcAft>
                <a:spcPct val="60000"/>
              </a:spcAft>
              <a:buClr>
                <a:schemeClr val="tx2"/>
              </a:buClr>
            </a:pPr>
            <a:r>
              <a:rPr lang="es-ES_tradnl" sz="2000" dirty="0" smtClean="0"/>
              <a:t>Esta </a:t>
            </a:r>
            <a:r>
              <a:rPr lang="es-ES_tradnl" sz="2000" dirty="0"/>
              <a:t>fuera del comercio, es inalienable e imprescriptible, irrenunciable y no </a:t>
            </a:r>
            <a:r>
              <a:rPr lang="es-ES_tradnl" sz="2000" dirty="0" smtClean="0"/>
              <a:t>negociable.</a:t>
            </a:r>
            <a:endParaRPr lang="es-ES_tradnl" sz="2000" dirty="0"/>
          </a:p>
          <a:p>
            <a:pPr marL="609600" indent="-609600" algn="just">
              <a:spcAft>
                <a:spcPct val="60000"/>
              </a:spcAft>
              <a:buClr>
                <a:schemeClr val="tx2"/>
              </a:buClr>
            </a:pPr>
            <a:r>
              <a:rPr lang="es-ES_tradnl" sz="2000" dirty="0"/>
              <a:t>Debe ser protegido aunque su violación no cause perjuicio patrimonial a alguien en </a:t>
            </a:r>
            <a:r>
              <a:rPr lang="es-ES_tradnl" sz="2000" dirty="0" smtClean="0"/>
              <a:t>particular.</a:t>
            </a:r>
            <a:endParaRPr lang="es-ES" sz="2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44824"/>
            <a:ext cx="4752528" cy="1143000"/>
          </a:xfrm>
        </p:spPr>
        <p:txBody>
          <a:bodyPr>
            <a:normAutofit/>
          </a:bodyPr>
          <a:lstStyle/>
          <a:p>
            <a:r>
              <a:rPr lang="es-CR" sz="3600" dirty="0">
                <a:solidFill>
                  <a:schemeClr val="accent1">
                    <a:lumMod val="75000"/>
                  </a:schemeClr>
                </a:solidFill>
                <a:latin typeface="Narkisim" pitchFamily="34" charset="-79"/>
                <a:ea typeface="+mn-ea"/>
                <a:cs typeface="Narkisim" pitchFamily="34" charset="-79"/>
              </a:rPr>
              <a:t>El desarrollo sostenible</a:t>
            </a:r>
            <a:endParaRPr lang="es-ES" sz="3600" dirty="0">
              <a:solidFill>
                <a:schemeClr val="accent1">
                  <a:lumMod val="75000"/>
                </a:schemeClr>
              </a:solidFill>
              <a:latin typeface="Narkisim" pitchFamily="34" charset="-79"/>
              <a:ea typeface="+mn-ea"/>
              <a:cs typeface="Narkisim" pitchFamily="34" charset="-79"/>
            </a:endParaRPr>
          </a:p>
        </p:txBody>
      </p:sp>
      <p:sp>
        <p:nvSpPr>
          <p:cNvPr id="549891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3356992"/>
            <a:ext cx="8229600" cy="2645648"/>
          </a:xfrm>
        </p:spPr>
        <p:txBody>
          <a:bodyPr/>
          <a:lstStyle/>
          <a:p>
            <a:pPr algn="just">
              <a:buNone/>
            </a:pPr>
            <a:r>
              <a:rPr lang="es-CR" dirty="0" smtClean="0">
                <a:solidFill>
                  <a:srgbClr val="DDBA97"/>
                </a:solidFill>
              </a:rPr>
              <a:t>	</a:t>
            </a:r>
            <a:r>
              <a:rPr lang="es-CR" sz="2000" dirty="0" smtClean="0"/>
              <a:t>“Aquel </a:t>
            </a:r>
            <a:r>
              <a:rPr lang="es-CR" sz="2000" dirty="0"/>
              <a:t>que satisface las necesidades de las generaciones presentes sin comprometer la capacidad de satisfacer las necesidades de las futuras”  </a:t>
            </a:r>
          </a:p>
          <a:p>
            <a:pPr lvl="1" algn="just"/>
            <a:r>
              <a:rPr lang="es-CR" sz="2000" dirty="0" smtClean="0"/>
              <a:t>Informe </a:t>
            </a:r>
            <a:r>
              <a:rPr lang="es-CR" sz="2000" dirty="0"/>
              <a:t>Bruntland, 1987.</a:t>
            </a:r>
          </a:p>
          <a:p>
            <a:pPr algn="just">
              <a:buNone/>
            </a:pPr>
            <a:endParaRPr lang="es-CR" sz="2000" dirty="0" smtClean="0"/>
          </a:p>
          <a:p>
            <a:pPr algn="just">
              <a:buNone/>
            </a:pPr>
            <a:r>
              <a:rPr lang="es-CR" sz="2000" dirty="0" smtClean="0"/>
              <a:t>	Crecimiento </a:t>
            </a:r>
            <a:r>
              <a:rPr lang="es-CR" sz="2000" dirty="0"/>
              <a:t>económico, bienestar social, diversidad cultural y protección del patrimonio y capital natural.</a:t>
            </a:r>
          </a:p>
          <a:p>
            <a:pPr algn="just">
              <a:buFont typeface="Wingdings" pitchFamily="2" charset="2"/>
              <a:buNone/>
            </a:pPr>
            <a:endParaRPr lang="es-ES" dirty="0">
              <a:solidFill>
                <a:srgbClr val="DDBA97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2204864"/>
            <a:ext cx="6192688" cy="579492"/>
          </a:xfrm>
        </p:spPr>
        <p:txBody>
          <a:bodyPr>
            <a:normAutofit fontScale="90000"/>
          </a:bodyPr>
          <a:lstStyle/>
          <a:p>
            <a:pPr algn="ctr"/>
            <a:r>
              <a:rPr lang="es-MX" sz="3600" dirty="0">
                <a:solidFill>
                  <a:schemeClr val="accent1">
                    <a:lumMod val="75000"/>
                  </a:schemeClr>
                </a:solidFill>
                <a:latin typeface="Narkisim" pitchFamily="34" charset="-79"/>
                <a:ea typeface="+mn-ea"/>
                <a:cs typeface="Narkisim" pitchFamily="34" charset="-79"/>
              </a:rPr>
              <a:t>¿Qué es Derecho Ambiental?</a:t>
            </a:r>
            <a:endParaRPr lang="es-ES" sz="3600" dirty="0">
              <a:solidFill>
                <a:schemeClr val="accent1">
                  <a:lumMod val="75000"/>
                </a:schemeClr>
              </a:solidFill>
              <a:latin typeface="Narkisim" pitchFamily="34" charset="-79"/>
              <a:ea typeface="+mn-ea"/>
              <a:cs typeface="Narkisim" pitchFamily="34" charset="-79"/>
            </a:endParaRPr>
          </a:p>
        </p:txBody>
      </p:sp>
      <p:sp>
        <p:nvSpPr>
          <p:cNvPr id="55091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3645024"/>
            <a:ext cx="8229600" cy="1997576"/>
          </a:xfrm>
        </p:spPr>
        <p:txBody>
          <a:bodyPr>
            <a:normAutofit/>
          </a:bodyPr>
          <a:lstStyle/>
          <a:p>
            <a:pPr algn="just">
              <a:buClr>
                <a:schemeClr val="tx2"/>
              </a:buClr>
            </a:pPr>
            <a:r>
              <a:rPr lang="es-MX" sz="2000" dirty="0"/>
              <a:t>El conjunto de normas y principios, nacionales y de Derecho internacional, que regulan y orientan las relaciones entre el ser humano y su entorno natural y urbano, con el propósito de alcanzar un equilibrio que permita la satisfacción de las necesidades humana a través de los procesos sociales, productivos y culturales, resguardando la integridad y conservación de los recursos naturales.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50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0915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25"/>
  <p:tag name="ARTICULATE_SLIDE_THUMBNAIL_REFRESH" val="1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194</TotalTime>
  <Words>1258</Words>
  <Application>Microsoft Office PowerPoint</Application>
  <PresentationFormat>Presentación en pantalla (4:3)</PresentationFormat>
  <Paragraphs>112</Paragraphs>
  <Slides>25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Flujo</vt:lpstr>
      <vt:lpstr>Generalidades del Derecho Ambiental y del Derecho Ambiental Internacional</vt:lpstr>
      <vt:lpstr>Diapositiva 2</vt:lpstr>
      <vt:lpstr>Diapositiva 3</vt:lpstr>
      <vt:lpstr>Diapositiva 4</vt:lpstr>
      <vt:lpstr>Aspectos generales del derecho ambiental</vt:lpstr>
      <vt:lpstr>    AMBIENTE</vt:lpstr>
      <vt:lpstr>Características del ambiente</vt:lpstr>
      <vt:lpstr>El desarrollo sostenible</vt:lpstr>
      <vt:lpstr>¿Qué es Derecho Ambiental?</vt:lpstr>
      <vt:lpstr>Derecho Ambiental</vt:lpstr>
      <vt:lpstr>Características del derecho ambiental</vt:lpstr>
      <vt:lpstr>Derecho Internacional Ambiental</vt:lpstr>
      <vt:lpstr>Fuentes del Derecho Internacional Ambiental</vt:lpstr>
      <vt:lpstr>Principios de Derecho Internacional Ambiental</vt:lpstr>
      <vt:lpstr>Diapositiva 15</vt:lpstr>
      <vt:lpstr>  Principio 13 y 16 de Río</vt:lpstr>
      <vt:lpstr>Principios de prevención y precautorio (principio 15 de río)</vt:lpstr>
      <vt:lpstr>Principio Precautorio</vt:lpstr>
      <vt:lpstr>Principio Precautorio</vt:lpstr>
      <vt:lpstr>DAÑO AMBIENTAL</vt:lpstr>
      <vt:lpstr>CARACTERISTICAS DEL DAÑO AMBIENTAL</vt:lpstr>
      <vt:lpstr>CARACTERISTICAS DEL DAÑO AMBIENTAL</vt:lpstr>
      <vt:lpstr>Características del Daño Ambiental</vt:lpstr>
      <vt:lpstr>Valoración y cobro de los Daños Ambientales</vt:lpstr>
      <vt:lpstr>Diapositiva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sabrina</dc:creator>
  <cp:lastModifiedBy>abustamante</cp:lastModifiedBy>
  <cp:revision>22</cp:revision>
  <dcterms:created xsi:type="dcterms:W3CDTF">2014-05-19T03:21:57Z</dcterms:created>
  <dcterms:modified xsi:type="dcterms:W3CDTF">2014-08-19T20:51:54Z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389D32D6-80AE-4200-931F-08FA3E64254A</vt:lpwstr>
  </property>
  <property fmtid="{D5CDD505-2E9C-101B-9397-08002B2CF9AE}" pid="3" name="ArticulatePath">
    <vt:lpwstr>GENERALIDADES DEL DERECHO AMBIENTAL</vt:lpwstr>
  </property>
</Properties>
</file>