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76" r:id="rId2"/>
    <p:sldId id="257"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258" r:id="rId23"/>
    <p:sldId id="297" r:id="rId24"/>
    <p:sldId id="298" r:id="rId25"/>
    <p:sldId id="300" r:id="rId26"/>
    <p:sldId id="259" r:id="rId27"/>
    <p:sldId id="301" r:id="rId28"/>
    <p:sldId id="302" r:id="rId29"/>
    <p:sldId id="303" r:id="rId30"/>
    <p:sldId id="304" r:id="rId31"/>
    <p:sldId id="305" r:id="rId32"/>
    <p:sldId id="306" r:id="rId33"/>
    <p:sldId id="293" r:id="rId34"/>
    <p:sldId id="296" r:id="rId35"/>
    <p:sldId id="309" r:id="rId36"/>
    <p:sldId id="308" r:id="rId37"/>
    <p:sldId id="310" r:id="rId38"/>
    <p:sldId id="314" r:id="rId39"/>
    <p:sldId id="311" r:id="rId40"/>
    <p:sldId id="312" r:id="rId41"/>
    <p:sldId id="313"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275"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9D7"/>
    <a:srgbClr val="003399"/>
    <a:srgbClr val="669900"/>
    <a:srgbClr val="C9C9FF"/>
    <a:srgbClr val="C9E0A8"/>
    <a:srgbClr val="99CCFF"/>
    <a:srgbClr val="FFFFFF"/>
    <a:srgbClr val="5326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7" autoAdjust="0"/>
    <p:restoredTop sz="94660"/>
  </p:normalViewPr>
  <p:slideViewPr>
    <p:cSldViewPr>
      <p:cViewPr varScale="1">
        <p:scale>
          <a:sx n="62" d="100"/>
          <a:sy n="62" d="100"/>
        </p:scale>
        <p:origin x="-6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72844-368B-4933-9219-A3B2AD37A02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_tradnl"/>
        </a:p>
      </dgm:t>
    </dgm:pt>
    <dgm:pt modelId="{7C8F1FAA-86B0-47ED-B38C-54EF6FDF2991}">
      <dgm:prSet phldrT="[Texto]" custT="1"/>
      <dgm:spPr/>
      <dgm:t>
        <a:bodyPr/>
        <a:lstStyle/>
        <a:p>
          <a:r>
            <a:rPr lang="es-ES_tradnl" sz="2800" dirty="0" smtClean="0"/>
            <a:t>Proactividad</a:t>
          </a:r>
          <a:endParaRPr lang="es-ES_tradnl" sz="2800" dirty="0"/>
        </a:p>
      </dgm:t>
    </dgm:pt>
    <dgm:pt modelId="{A61216F8-0A23-429E-AB1C-69D4A2E36996}" type="parTrans" cxnId="{657D023A-F3CD-42FB-941E-1A593529770C}">
      <dgm:prSet/>
      <dgm:spPr/>
      <dgm:t>
        <a:bodyPr/>
        <a:lstStyle/>
        <a:p>
          <a:endParaRPr lang="es-ES_tradnl"/>
        </a:p>
      </dgm:t>
    </dgm:pt>
    <dgm:pt modelId="{CE03DD72-DFD2-4AF3-906B-855F40C386CE}" type="sibTrans" cxnId="{657D023A-F3CD-42FB-941E-1A593529770C}">
      <dgm:prSet/>
      <dgm:spPr/>
      <dgm:t>
        <a:bodyPr/>
        <a:lstStyle/>
        <a:p>
          <a:endParaRPr lang="es-ES_tradnl"/>
        </a:p>
      </dgm:t>
    </dgm:pt>
    <dgm:pt modelId="{8BDFC88A-1EF0-4886-B2B1-A797AF20F537}">
      <dgm:prSet phldrT="[Texto]" custT="1"/>
      <dgm:spPr/>
      <dgm:t>
        <a:bodyPr/>
        <a:lstStyle/>
        <a:p>
          <a:r>
            <a:rPr lang="es-ES_tradnl" sz="2800" b="1" dirty="0" smtClean="0">
              <a:solidFill>
                <a:schemeClr val="tx1"/>
              </a:solidFill>
            </a:rPr>
            <a:t>Reactividad</a:t>
          </a:r>
          <a:endParaRPr lang="es-ES_tradnl" sz="2800" b="1" dirty="0">
            <a:solidFill>
              <a:schemeClr val="tx1"/>
            </a:solidFill>
          </a:endParaRPr>
        </a:p>
      </dgm:t>
    </dgm:pt>
    <dgm:pt modelId="{BF98276C-996C-458A-829F-FDC2C94656C6}" type="parTrans" cxnId="{79B6CBD7-2A23-4659-AEE2-C7F94E47B5B9}">
      <dgm:prSet/>
      <dgm:spPr/>
      <dgm:t>
        <a:bodyPr/>
        <a:lstStyle/>
        <a:p>
          <a:endParaRPr lang="es-ES_tradnl"/>
        </a:p>
      </dgm:t>
    </dgm:pt>
    <dgm:pt modelId="{B4E44904-0122-41F1-B869-A59A637F350A}" type="sibTrans" cxnId="{79B6CBD7-2A23-4659-AEE2-C7F94E47B5B9}">
      <dgm:prSet/>
      <dgm:spPr/>
      <dgm:t>
        <a:bodyPr/>
        <a:lstStyle/>
        <a:p>
          <a:endParaRPr lang="es-ES_tradnl"/>
        </a:p>
      </dgm:t>
    </dgm:pt>
    <dgm:pt modelId="{2A11D5A0-AD14-4A4E-988A-9788382A1D41}" type="pres">
      <dgm:prSet presAssocID="{32672844-368B-4933-9219-A3B2AD37A02A}" presName="compositeShape" presStyleCnt="0">
        <dgm:presLayoutVars>
          <dgm:chMax val="2"/>
          <dgm:dir/>
          <dgm:resizeHandles val="exact"/>
        </dgm:presLayoutVars>
      </dgm:prSet>
      <dgm:spPr/>
      <dgm:t>
        <a:bodyPr/>
        <a:lstStyle/>
        <a:p>
          <a:endParaRPr lang="es-ES_tradnl"/>
        </a:p>
      </dgm:t>
    </dgm:pt>
    <dgm:pt modelId="{7B9779DD-A71B-43A4-A76B-F877BFC361D9}" type="pres">
      <dgm:prSet presAssocID="{32672844-368B-4933-9219-A3B2AD37A02A}" presName="ribbon" presStyleLbl="node1" presStyleIdx="0" presStyleCnt="1"/>
      <dgm:spPr/>
    </dgm:pt>
    <dgm:pt modelId="{B76384F1-6DA4-4329-B35D-63FAFCFA79EC}" type="pres">
      <dgm:prSet presAssocID="{32672844-368B-4933-9219-A3B2AD37A02A}" presName="leftArrowText" presStyleLbl="node1" presStyleIdx="0" presStyleCnt="1">
        <dgm:presLayoutVars>
          <dgm:chMax val="0"/>
          <dgm:bulletEnabled val="1"/>
        </dgm:presLayoutVars>
      </dgm:prSet>
      <dgm:spPr/>
      <dgm:t>
        <a:bodyPr/>
        <a:lstStyle/>
        <a:p>
          <a:endParaRPr lang="es-ES_tradnl"/>
        </a:p>
      </dgm:t>
    </dgm:pt>
    <dgm:pt modelId="{5BDA860C-BEDD-425E-92AC-20B7175C0494}" type="pres">
      <dgm:prSet presAssocID="{32672844-368B-4933-9219-A3B2AD37A02A}" presName="rightArrowText" presStyleLbl="node1" presStyleIdx="0" presStyleCnt="1">
        <dgm:presLayoutVars>
          <dgm:chMax val="0"/>
          <dgm:bulletEnabled val="1"/>
        </dgm:presLayoutVars>
      </dgm:prSet>
      <dgm:spPr/>
      <dgm:t>
        <a:bodyPr/>
        <a:lstStyle/>
        <a:p>
          <a:endParaRPr lang="es-ES_tradnl"/>
        </a:p>
      </dgm:t>
    </dgm:pt>
  </dgm:ptLst>
  <dgm:cxnLst>
    <dgm:cxn modelId="{79B6CBD7-2A23-4659-AEE2-C7F94E47B5B9}" srcId="{32672844-368B-4933-9219-A3B2AD37A02A}" destId="{8BDFC88A-1EF0-4886-B2B1-A797AF20F537}" srcOrd="1" destOrd="0" parTransId="{BF98276C-996C-458A-829F-FDC2C94656C6}" sibTransId="{B4E44904-0122-41F1-B869-A59A637F350A}"/>
    <dgm:cxn modelId="{70966FC2-1C12-4978-B969-6FA18D5BFB6C}" type="presOf" srcId="{32672844-368B-4933-9219-A3B2AD37A02A}" destId="{2A11D5A0-AD14-4A4E-988A-9788382A1D41}" srcOrd="0" destOrd="0" presId="urn:microsoft.com/office/officeart/2005/8/layout/arrow6"/>
    <dgm:cxn modelId="{657D023A-F3CD-42FB-941E-1A593529770C}" srcId="{32672844-368B-4933-9219-A3B2AD37A02A}" destId="{7C8F1FAA-86B0-47ED-B38C-54EF6FDF2991}" srcOrd="0" destOrd="0" parTransId="{A61216F8-0A23-429E-AB1C-69D4A2E36996}" sibTransId="{CE03DD72-DFD2-4AF3-906B-855F40C386CE}"/>
    <dgm:cxn modelId="{33A07B2B-E03E-4465-BEF9-DAC97EC7EC5F}" type="presOf" srcId="{8BDFC88A-1EF0-4886-B2B1-A797AF20F537}" destId="{5BDA860C-BEDD-425E-92AC-20B7175C0494}" srcOrd="0" destOrd="0" presId="urn:microsoft.com/office/officeart/2005/8/layout/arrow6"/>
    <dgm:cxn modelId="{2DB1AB06-B347-4508-BCDC-D60BC31D49E4}" type="presOf" srcId="{7C8F1FAA-86B0-47ED-B38C-54EF6FDF2991}" destId="{B76384F1-6DA4-4329-B35D-63FAFCFA79EC}" srcOrd="0" destOrd="0" presId="urn:microsoft.com/office/officeart/2005/8/layout/arrow6"/>
    <dgm:cxn modelId="{C6B8C0C4-A4BC-4622-983A-985369FC1A7C}" type="presParOf" srcId="{2A11D5A0-AD14-4A4E-988A-9788382A1D41}" destId="{7B9779DD-A71B-43A4-A76B-F877BFC361D9}" srcOrd="0" destOrd="0" presId="urn:microsoft.com/office/officeart/2005/8/layout/arrow6"/>
    <dgm:cxn modelId="{E80BD276-0B00-4DB3-99C6-EAC3CBAA73FB}" type="presParOf" srcId="{2A11D5A0-AD14-4A4E-988A-9788382A1D41}" destId="{B76384F1-6DA4-4329-B35D-63FAFCFA79EC}" srcOrd="1" destOrd="0" presId="urn:microsoft.com/office/officeart/2005/8/layout/arrow6"/>
    <dgm:cxn modelId="{6F7ED79C-CE67-4BB8-8E4B-7CD8BE32FE66}" type="presParOf" srcId="{2A11D5A0-AD14-4A4E-988A-9788382A1D41}" destId="{5BDA860C-BEDD-425E-92AC-20B7175C0494}" srcOrd="2" destOrd="0" presId="urn:microsoft.com/office/officeart/2005/8/layout/arrow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72844-368B-4933-9219-A3B2AD37A02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_tradnl"/>
        </a:p>
      </dgm:t>
    </dgm:pt>
    <dgm:pt modelId="{7C8F1FAA-86B0-47ED-B38C-54EF6FDF2991}">
      <dgm:prSet phldrT="[Texto]" custT="1"/>
      <dgm:spPr/>
      <dgm:t>
        <a:bodyPr/>
        <a:lstStyle/>
        <a:p>
          <a:r>
            <a:rPr lang="es-ES_tradnl" sz="2800" dirty="0" smtClean="0"/>
            <a:t>Centros Alternativos</a:t>
          </a:r>
          <a:endParaRPr lang="es-ES_tradnl" sz="2800" dirty="0"/>
        </a:p>
      </dgm:t>
    </dgm:pt>
    <dgm:pt modelId="{A61216F8-0A23-429E-AB1C-69D4A2E36996}" type="parTrans" cxnId="{657D023A-F3CD-42FB-941E-1A593529770C}">
      <dgm:prSet/>
      <dgm:spPr/>
      <dgm:t>
        <a:bodyPr/>
        <a:lstStyle/>
        <a:p>
          <a:endParaRPr lang="es-ES_tradnl"/>
        </a:p>
      </dgm:t>
    </dgm:pt>
    <dgm:pt modelId="{CE03DD72-DFD2-4AF3-906B-855F40C386CE}" type="sibTrans" cxnId="{657D023A-F3CD-42FB-941E-1A593529770C}">
      <dgm:prSet/>
      <dgm:spPr/>
      <dgm:t>
        <a:bodyPr/>
        <a:lstStyle/>
        <a:p>
          <a:endParaRPr lang="es-ES_tradnl"/>
        </a:p>
      </dgm:t>
    </dgm:pt>
    <dgm:pt modelId="{8BDFC88A-1EF0-4886-B2B1-A797AF20F537}">
      <dgm:prSet phldrT="[Texto]" custT="1"/>
      <dgm:spPr/>
      <dgm:t>
        <a:bodyPr/>
        <a:lstStyle/>
        <a:p>
          <a:r>
            <a:rPr lang="es-ES_tradnl" sz="2800" dirty="0" smtClean="0"/>
            <a:t>Identifique su propio centro</a:t>
          </a:r>
          <a:endParaRPr lang="es-ES_tradnl" sz="2800" dirty="0"/>
        </a:p>
      </dgm:t>
    </dgm:pt>
    <dgm:pt modelId="{BF98276C-996C-458A-829F-FDC2C94656C6}" type="parTrans" cxnId="{79B6CBD7-2A23-4659-AEE2-C7F94E47B5B9}">
      <dgm:prSet/>
      <dgm:spPr/>
      <dgm:t>
        <a:bodyPr/>
        <a:lstStyle/>
        <a:p>
          <a:endParaRPr lang="es-ES_tradnl"/>
        </a:p>
      </dgm:t>
    </dgm:pt>
    <dgm:pt modelId="{B4E44904-0122-41F1-B869-A59A637F350A}" type="sibTrans" cxnId="{79B6CBD7-2A23-4659-AEE2-C7F94E47B5B9}">
      <dgm:prSet/>
      <dgm:spPr/>
      <dgm:t>
        <a:bodyPr/>
        <a:lstStyle/>
        <a:p>
          <a:endParaRPr lang="es-ES_tradnl"/>
        </a:p>
      </dgm:t>
    </dgm:pt>
    <dgm:pt modelId="{2A11D5A0-AD14-4A4E-988A-9788382A1D41}" type="pres">
      <dgm:prSet presAssocID="{32672844-368B-4933-9219-A3B2AD37A02A}" presName="compositeShape" presStyleCnt="0">
        <dgm:presLayoutVars>
          <dgm:chMax val="2"/>
          <dgm:dir/>
          <dgm:resizeHandles val="exact"/>
        </dgm:presLayoutVars>
      </dgm:prSet>
      <dgm:spPr/>
      <dgm:t>
        <a:bodyPr/>
        <a:lstStyle/>
        <a:p>
          <a:endParaRPr lang="es-ES_tradnl"/>
        </a:p>
      </dgm:t>
    </dgm:pt>
    <dgm:pt modelId="{7B9779DD-A71B-43A4-A76B-F877BFC361D9}" type="pres">
      <dgm:prSet presAssocID="{32672844-368B-4933-9219-A3B2AD37A02A}" presName="ribbon" presStyleLbl="node1" presStyleIdx="0" presStyleCnt="1"/>
      <dgm:spPr/>
    </dgm:pt>
    <dgm:pt modelId="{B76384F1-6DA4-4329-B35D-63FAFCFA79EC}" type="pres">
      <dgm:prSet presAssocID="{32672844-368B-4933-9219-A3B2AD37A02A}" presName="leftArrowText" presStyleLbl="node1" presStyleIdx="0" presStyleCnt="1">
        <dgm:presLayoutVars>
          <dgm:chMax val="0"/>
          <dgm:bulletEnabled val="1"/>
        </dgm:presLayoutVars>
      </dgm:prSet>
      <dgm:spPr/>
      <dgm:t>
        <a:bodyPr/>
        <a:lstStyle/>
        <a:p>
          <a:endParaRPr lang="es-ES_tradnl"/>
        </a:p>
      </dgm:t>
    </dgm:pt>
    <dgm:pt modelId="{5BDA860C-BEDD-425E-92AC-20B7175C0494}" type="pres">
      <dgm:prSet presAssocID="{32672844-368B-4933-9219-A3B2AD37A02A}" presName="rightArrowText" presStyleLbl="node1" presStyleIdx="0" presStyleCnt="1">
        <dgm:presLayoutVars>
          <dgm:chMax val="0"/>
          <dgm:bulletEnabled val="1"/>
        </dgm:presLayoutVars>
      </dgm:prSet>
      <dgm:spPr/>
      <dgm:t>
        <a:bodyPr/>
        <a:lstStyle/>
        <a:p>
          <a:endParaRPr lang="es-ES_tradnl"/>
        </a:p>
      </dgm:t>
    </dgm:pt>
  </dgm:ptLst>
  <dgm:cxnLst>
    <dgm:cxn modelId="{79B6CBD7-2A23-4659-AEE2-C7F94E47B5B9}" srcId="{32672844-368B-4933-9219-A3B2AD37A02A}" destId="{8BDFC88A-1EF0-4886-B2B1-A797AF20F537}" srcOrd="1" destOrd="0" parTransId="{BF98276C-996C-458A-829F-FDC2C94656C6}" sibTransId="{B4E44904-0122-41F1-B869-A59A637F350A}"/>
    <dgm:cxn modelId="{39169B2B-1CDF-4C17-9920-3E34D6E86E6C}" type="presOf" srcId="{8BDFC88A-1EF0-4886-B2B1-A797AF20F537}" destId="{5BDA860C-BEDD-425E-92AC-20B7175C0494}" srcOrd="0" destOrd="0" presId="urn:microsoft.com/office/officeart/2005/8/layout/arrow6"/>
    <dgm:cxn modelId="{9810B18C-7B33-43A4-81CA-C7E16AFA05FE}" type="presOf" srcId="{32672844-368B-4933-9219-A3B2AD37A02A}" destId="{2A11D5A0-AD14-4A4E-988A-9788382A1D41}" srcOrd="0" destOrd="0" presId="urn:microsoft.com/office/officeart/2005/8/layout/arrow6"/>
    <dgm:cxn modelId="{657D023A-F3CD-42FB-941E-1A593529770C}" srcId="{32672844-368B-4933-9219-A3B2AD37A02A}" destId="{7C8F1FAA-86B0-47ED-B38C-54EF6FDF2991}" srcOrd="0" destOrd="0" parTransId="{A61216F8-0A23-429E-AB1C-69D4A2E36996}" sibTransId="{CE03DD72-DFD2-4AF3-906B-855F40C386CE}"/>
    <dgm:cxn modelId="{F6109BC0-F2E6-47FC-BC85-EEF7C3752F59}" type="presOf" srcId="{7C8F1FAA-86B0-47ED-B38C-54EF6FDF2991}" destId="{B76384F1-6DA4-4329-B35D-63FAFCFA79EC}" srcOrd="0" destOrd="0" presId="urn:microsoft.com/office/officeart/2005/8/layout/arrow6"/>
    <dgm:cxn modelId="{5BF2213E-E629-4783-89B1-D4F37E75AD08}" type="presParOf" srcId="{2A11D5A0-AD14-4A4E-988A-9788382A1D41}" destId="{7B9779DD-A71B-43A4-A76B-F877BFC361D9}" srcOrd="0" destOrd="0" presId="urn:microsoft.com/office/officeart/2005/8/layout/arrow6"/>
    <dgm:cxn modelId="{AAB003D2-6666-4A32-8AD1-DE487D999DC6}" type="presParOf" srcId="{2A11D5A0-AD14-4A4E-988A-9788382A1D41}" destId="{B76384F1-6DA4-4329-B35D-63FAFCFA79EC}" srcOrd="1" destOrd="0" presId="urn:microsoft.com/office/officeart/2005/8/layout/arrow6"/>
    <dgm:cxn modelId="{51246E4A-6C88-4DA1-96FB-854DB200A470}" type="presParOf" srcId="{2A11D5A0-AD14-4A4E-988A-9788382A1D41}" destId="{5BDA860C-BEDD-425E-92AC-20B7175C0494}" srcOrd="2" destOrd="0" presId="urn:microsoft.com/office/officeart/2005/8/layout/arrow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779DD-A71B-43A4-A76B-F877BFC361D9}">
      <dsp:nvSpPr>
        <dsp:cNvPr id="0" name=""/>
        <dsp:cNvSpPr/>
      </dsp:nvSpPr>
      <dsp:spPr>
        <a:xfrm>
          <a:off x="0" y="5809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384F1-6DA4-4329-B35D-63FAFCFA79EC}">
      <dsp:nvSpPr>
        <dsp:cNvPr id="0" name=""/>
        <dsp:cNvSpPr/>
      </dsp:nvSpPr>
      <dsp:spPr>
        <a:xfrm>
          <a:off x="731520" y="10077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s-ES_tradnl" sz="2800" kern="1200" dirty="0" smtClean="0"/>
            <a:t>Proactividad</a:t>
          </a:r>
          <a:endParaRPr lang="es-ES_tradnl" sz="2800" kern="1200" dirty="0"/>
        </a:p>
      </dsp:txBody>
      <dsp:txXfrm>
        <a:off x="731520" y="1007719"/>
        <a:ext cx="2011680" cy="1194816"/>
      </dsp:txXfrm>
    </dsp:sp>
    <dsp:sp modelId="{5BDA860C-BEDD-425E-92AC-20B7175C0494}">
      <dsp:nvSpPr>
        <dsp:cNvPr id="0" name=""/>
        <dsp:cNvSpPr/>
      </dsp:nvSpPr>
      <dsp:spPr>
        <a:xfrm>
          <a:off x="3048000" y="13978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s-ES_tradnl" sz="2800" b="1" kern="1200" dirty="0" smtClean="0">
              <a:solidFill>
                <a:schemeClr val="tx1"/>
              </a:solidFill>
            </a:rPr>
            <a:t>Reactividad</a:t>
          </a:r>
          <a:endParaRPr lang="es-ES_tradnl" sz="2800" b="1" kern="1200" dirty="0">
            <a:solidFill>
              <a:schemeClr val="tx1"/>
            </a:solidFill>
          </a:endParaRPr>
        </a:p>
      </dsp:txBody>
      <dsp:txXfrm>
        <a:off x="3048000" y="1397863"/>
        <a:ext cx="2377440" cy="11948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779DD-A71B-43A4-A76B-F877BFC361D9}">
      <dsp:nvSpPr>
        <dsp:cNvPr id="0" name=""/>
        <dsp:cNvSpPr/>
      </dsp:nvSpPr>
      <dsp:spPr>
        <a:xfrm>
          <a:off x="0" y="8127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384F1-6DA4-4329-B35D-63FAFCFA79EC}">
      <dsp:nvSpPr>
        <dsp:cNvPr id="0" name=""/>
        <dsp:cNvSpPr/>
      </dsp:nvSpPr>
      <dsp:spPr>
        <a:xfrm>
          <a:off x="731520" y="12395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s-ES_tradnl" sz="2800" kern="1200" dirty="0" smtClean="0"/>
            <a:t>Centros Alternativos</a:t>
          </a:r>
          <a:endParaRPr lang="es-ES_tradnl" sz="2800" kern="1200" dirty="0"/>
        </a:p>
      </dsp:txBody>
      <dsp:txXfrm>
        <a:off x="731520" y="1239519"/>
        <a:ext cx="2011680" cy="1194816"/>
      </dsp:txXfrm>
    </dsp:sp>
    <dsp:sp modelId="{5BDA860C-BEDD-425E-92AC-20B7175C0494}">
      <dsp:nvSpPr>
        <dsp:cNvPr id="0" name=""/>
        <dsp:cNvSpPr/>
      </dsp:nvSpPr>
      <dsp:spPr>
        <a:xfrm>
          <a:off x="3048000" y="16296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s-ES_tradnl" sz="2800" kern="1200" dirty="0" smtClean="0"/>
            <a:t>Identifique su propio centro</a:t>
          </a:r>
          <a:endParaRPr lang="es-ES_tradnl" sz="2800" kern="1200" dirty="0"/>
        </a:p>
      </dsp:txBody>
      <dsp:txXfrm>
        <a:off x="3048000" y="1629663"/>
        <a:ext cx="2377440" cy="119481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4010C6-570A-43FA-8F81-8AEEC9F8F48A}" type="slidenum">
              <a:rPr lang="en-US"/>
              <a:pPr>
                <a:defRPr/>
              </a:pPr>
              <a:t>‹Nº›</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0831AE-F37A-420C-B45B-E8FF20083728}" type="datetimeFigureOut">
              <a:rPr lang="es-ES_tradnl"/>
              <a:pPr>
                <a:defRPr/>
              </a:pPr>
              <a:t>12/09/2012</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F06EF3-84BE-4B4A-BB5D-F0597A94F06B}"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12D5C2-E6D6-41F3-8116-9F989CBF7C44}" type="slidenum">
              <a:rPr lang="es-ES_tradnl" smtClean="0"/>
              <a:pPr/>
              <a:t>16</a:t>
            </a:fld>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E6F15-7D80-4849-A1AE-553F49C0BCD5}" type="slidenum">
              <a:rPr lang="es-ES_tradnl" smtClean="0"/>
              <a:pPr/>
              <a:t>51</a:t>
            </a:fld>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BF055F-EFF4-4561-A2A1-634C72DBFA8F}" type="slidenum">
              <a:rPr lang="es-ES_tradnl" smtClean="0"/>
              <a:pPr/>
              <a:t>52</a:t>
            </a:fld>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EB7D8-B445-4819-89A5-DF93BA7CE98D}" type="slidenum">
              <a:rPr lang="es-ES_tradnl" smtClean="0"/>
              <a:pPr/>
              <a:t>53</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3A7B28-F292-4731-831E-D94D48CA6338}" type="slidenum">
              <a:rPr lang="es-ES_tradnl" smtClean="0"/>
              <a:pPr/>
              <a:t>23</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7AB320-33DE-480A-987F-69AB5B59DB1D}" type="slidenum">
              <a:rPr lang="es-ES_tradnl" smtClean="0"/>
              <a:pPr/>
              <a:t>37</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8BC4F-8B01-468B-8336-2F0923DCCE8D}" type="slidenum">
              <a:rPr lang="es-ES_tradnl" smtClean="0"/>
              <a:pPr/>
              <a:t>38</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6D7A1-2DD2-4FD5-83B6-55E978C353AA}" type="slidenum">
              <a:rPr lang="es-ES_tradnl" smtClean="0"/>
              <a:pPr/>
              <a:t>40</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03059-36D7-41F5-A8D1-50366E85074A}" type="slidenum">
              <a:rPr lang="es-ES_tradnl" smtClean="0"/>
              <a:pPr/>
              <a:t>41</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91444-71B4-4FD8-BCFE-9AA0AB2EF3A2}" type="slidenum">
              <a:rPr lang="es-ES_tradnl" smtClean="0"/>
              <a:pPr/>
              <a:t>48</a:t>
            </a:fld>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C560CB-56F2-46CA-A1A5-5D76EA1E7A59}" type="slidenum">
              <a:rPr lang="es-ES_tradnl" smtClean="0"/>
              <a:pPr/>
              <a:t>49</a:t>
            </a:fld>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605DB-0182-4D4B-B7DB-F9669A44F141}" type="slidenum">
              <a:rPr lang="es-ES_tradnl" smtClean="0"/>
              <a:pPr/>
              <a:t>50</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152400"/>
            <a:ext cx="1143000" cy="457200"/>
          </a:xfrm>
          <a:prstGeom prst="rect">
            <a:avLst/>
          </a:prstGeom>
          <a:noFill/>
          <a:ln w="9525">
            <a:noFill/>
            <a:miter lim="800000"/>
            <a:headEnd/>
            <a:tailEnd/>
          </a:ln>
          <a:effectLst/>
        </p:spPr>
        <p:txBody>
          <a:bodyPr>
            <a:spAutoFit/>
          </a:bodyPr>
          <a:lstStyle/>
          <a:p>
            <a:pPr>
              <a:defRPr/>
            </a:pPr>
            <a:r>
              <a:rPr lang="en-US" sz="2400" b="1" i="1" dirty="0">
                <a:solidFill>
                  <a:schemeClr val="bg2"/>
                </a:solidFill>
              </a:rPr>
              <a:t>LOGO</a:t>
            </a:r>
          </a:p>
        </p:txBody>
      </p:sp>
      <p:sp>
        <p:nvSpPr>
          <p:cNvPr id="3074" name="Rectangle 2"/>
          <p:cNvSpPr>
            <a:spLocks noGrp="1" noChangeArrowheads="1"/>
          </p:cNvSpPr>
          <p:nvPr>
            <p:ph type="ctrTitle"/>
          </p:nvPr>
        </p:nvSpPr>
        <p:spPr>
          <a:xfrm>
            <a:off x="609600" y="762000"/>
            <a:ext cx="8077200" cy="942975"/>
          </a:xfrm>
        </p:spPr>
        <p:txBody>
          <a:bodyPr/>
          <a:lstStyle>
            <a:lvl1pPr>
              <a:defRPr sz="4400" b="0"/>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1905000" y="4419600"/>
            <a:ext cx="5791200" cy="304800"/>
          </a:xfrm>
        </p:spPr>
        <p:txBody>
          <a:bodyPr/>
          <a:lstStyle>
            <a:lvl1pPr marL="0" indent="0" algn="ctr">
              <a:buFont typeface="Wingdings" pitchFamily="2" charset="2"/>
              <a:buNone/>
              <a:defRPr sz="2000">
                <a:solidFill>
                  <a:schemeClr val="bg1"/>
                </a:solidFill>
              </a:defRPr>
            </a:lvl1pPr>
          </a:lstStyle>
          <a:p>
            <a:r>
              <a:rPr lang="es-ES" smtClean="0"/>
              <a:t>Haga clic para modificar el estilo de subtítulo del patrón</a:t>
            </a:r>
            <a:endParaRPr lang="en-US"/>
          </a:p>
        </p:txBody>
      </p:sp>
      <p:sp>
        <p:nvSpPr>
          <p:cNvPr id="5" name="Rectangle 4"/>
          <p:cNvSpPr>
            <a:spLocks noGrp="1" noChangeArrowheads="1"/>
          </p:cNvSpPr>
          <p:nvPr>
            <p:ph type="dt" sz="half" idx="10"/>
          </p:nvPr>
        </p:nvSpPr>
        <p:spPr>
          <a:xfrm>
            <a:off x="6553200" y="6372225"/>
            <a:ext cx="2133600" cy="244475"/>
          </a:xfrm>
        </p:spPr>
        <p:txBody>
          <a:bodyPr/>
          <a:lstStyle>
            <a:lvl1pPr algn="r">
              <a:defRPr sz="1200">
                <a:solidFill>
                  <a:schemeClr val="bg1"/>
                </a:solidFill>
              </a:defRPr>
            </a:lvl1pPr>
          </a:lstStyle>
          <a:p>
            <a:pPr>
              <a:defRPr/>
            </a:pPr>
            <a:endParaRPr lang="en-US"/>
          </a:p>
        </p:txBody>
      </p:sp>
      <p:sp>
        <p:nvSpPr>
          <p:cNvPr id="6" name="Rectangle 5"/>
          <p:cNvSpPr>
            <a:spLocks noGrp="1" noChangeArrowheads="1"/>
          </p:cNvSpPr>
          <p:nvPr>
            <p:ph type="ftr" sz="quarter" idx="11"/>
          </p:nvPr>
        </p:nvSpPr>
        <p:spPr>
          <a:xfrm>
            <a:off x="5486400" y="1524000"/>
            <a:ext cx="3135313" cy="244475"/>
          </a:xfrm>
        </p:spPr>
        <p:txBody>
          <a:bodyPr/>
          <a:lstStyle>
            <a:lvl1pPr>
              <a:defRPr sz="1800" b="1" i="1">
                <a:solidFill>
                  <a:schemeClr val="accent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505200" y="6400800"/>
            <a:ext cx="2133600" cy="244475"/>
          </a:xfrm>
        </p:spPr>
        <p:txBody>
          <a:bodyPr/>
          <a:lstStyle>
            <a:lvl1pPr>
              <a:defRPr sz="1200">
                <a:solidFill>
                  <a:schemeClr val="bg1"/>
                </a:solidFill>
              </a:defRPr>
            </a:lvl1pPr>
          </a:lstStyle>
          <a:p>
            <a:pPr>
              <a:defRPr/>
            </a:pPr>
            <a:fld id="{06825199-68FE-414D-A1DB-FB07AF9F3A74}"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84D654ED-D170-457D-8DFE-927661246000}" type="slidenum">
              <a:rPr lang="en-US"/>
              <a:pPr>
                <a:defRPr/>
              </a:pPr>
              <a:t>‹Nº›</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77025" y="457200"/>
            <a:ext cx="2047875" cy="60198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533400" y="457200"/>
            <a:ext cx="5991225"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2FDD048-0C4E-48A0-A0AD-CDC7A46902D5}" type="slidenum">
              <a:rPr lang="en-US"/>
              <a:pPr>
                <a:defRPr/>
              </a:pPr>
              <a:t>‹Nº›</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066800" y="457200"/>
            <a:ext cx="7086600" cy="487363"/>
          </a:xfrm>
        </p:spPr>
        <p:txBody>
          <a:bodyPr/>
          <a:lstStyle/>
          <a:p>
            <a:r>
              <a:rPr lang="es-ES" smtClean="0"/>
              <a:t>Haga clic para modificar el estilo de título del patrón</a:t>
            </a:r>
            <a:endParaRPr lang="es-ES_tradnl"/>
          </a:p>
        </p:txBody>
      </p:sp>
      <p:sp>
        <p:nvSpPr>
          <p:cNvPr id="3" name="2 Marcador de tabla"/>
          <p:cNvSpPr>
            <a:spLocks noGrp="1"/>
          </p:cNvSpPr>
          <p:nvPr>
            <p:ph type="tbl" idx="1"/>
          </p:nvPr>
        </p:nvSpPr>
        <p:spPr>
          <a:xfrm>
            <a:off x="533400" y="1676400"/>
            <a:ext cx="8191500" cy="4800600"/>
          </a:xfrm>
        </p:spPr>
        <p:txBody>
          <a:bodyPr/>
          <a:lstStyle/>
          <a:p>
            <a:pPr lvl="0"/>
            <a:r>
              <a:rPr lang="es-ES" noProof="0" dirty="0" smtClean="0"/>
              <a:t>Haga clic en el icono para agregar una tabla</a:t>
            </a:r>
            <a:endParaRPr lang="es-ES_tradnl"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3AF47FE9-6658-4A6D-BC42-F7F1615715D0}" type="slidenum">
              <a:rPr lang="en-US"/>
              <a:pPr>
                <a:defRPr/>
              </a:pPr>
              <a:t>‹Nº›</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A274E73-38A3-49EC-8DEE-055B63FF7969}" type="slidenum">
              <a:rPr lang="en-US"/>
              <a:pPr>
                <a:defRPr/>
              </a:pPr>
              <a:t>‹Nº›</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E694855-50F9-48BE-82F1-2BC4309801E1}" type="slidenum">
              <a:rPr lang="en-US"/>
              <a:pPr>
                <a:defRPr/>
              </a:pPr>
              <a:t>‹Nº›</a:t>
            </a:fld>
            <a:endParaRPr lang="en-US" dirty="0"/>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53340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70535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E6D94CE9-6DF1-44EF-8076-ABBAC399C830}" type="slidenum">
              <a:rPr lang="en-US"/>
              <a:pPr>
                <a:defRPr/>
              </a:pPr>
              <a:t>‹Nº›</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343E2201-8E1F-4045-A434-0BB2F1D4A1AF}" type="slidenum">
              <a:rPr lang="en-US"/>
              <a:pPr>
                <a:defRPr/>
              </a:pPr>
              <a:t>‹Nº›</a:t>
            </a:fld>
            <a:endParaRPr lang="en-US" dirty="0"/>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91AF1E26-770D-459C-BBE5-C8EC28345292}" type="slidenum">
              <a:rPr lang="en-US"/>
              <a:pPr>
                <a:defRPr/>
              </a:pPr>
              <a:t>‹Nº›</a:t>
            </a:fld>
            <a:endParaRPr lang="en-US" dirty="0"/>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1F577524-DCD1-4BB6-9F6C-BDC9F1AAE59F}" type="slidenum">
              <a:rPr lang="en-US"/>
              <a:pPr>
                <a:defRPr/>
              </a:pPr>
              <a:t>‹Nº›</a:t>
            </a:fld>
            <a:endParaRPr lang="en-US" dirty="0"/>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383FEA15-F4A1-4954-8298-AB1C9E8EED00}" type="slidenum">
              <a:rPr lang="en-US"/>
              <a:pPr>
                <a:defRPr/>
              </a:pPr>
              <a:t>‹Nº›</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S_tradn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9FC2B0EB-6BA5-4C97-BC08-97D9EC3C6B0A}" type="slidenum">
              <a:rPr lang="en-US"/>
              <a:pPr>
                <a:defRPr/>
              </a:pPr>
              <a:t>‹Nº›</a:t>
            </a:fld>
            <a:endParaRPr lang="en-US" dirty="0"/>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3400" y="1676400"/>
            <a:ext cx="81915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fld id="{CCCF1822-E916-4243-8F56-D51ECAA69D57}" type="slidenum">
              <a:rPr lang="en-US"/>
              <a:pPr>
                <a:defRPr/>
              </a:pPr>
              <a:t>‹Nº›</a:t>
            </a:fld>
            <a:endParaRPr lang="en-US" dirty="0"/>
          </a:p>
        </p:txBody>
      </p:sp>
      <p:sp>
        <p:nvSpPr>
          <p:cNvPr id="2" name="Rectangle 2"/>
          <p:cNvSpPr>
            <a:spLocks noGrp="1" noChangeArrowheads="1"/>
          </p:cNvSpPr>
          <p:nvPr>
            <p:ph type="title"/>
          </p:nvPr>
        </p:nvSpPr>
        <p:spPr bwMode="gray">
          <a:xfrm>
            <a:off x="1066800" y="4572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pic>
        <p:nvPicPr>
          <p:cNvPr id="1031" name="Picture 101" descr="arrow"/>
          <p:cNvPicPr>
            <a:picLocks noChangeAspect="1" noChangeArrowheads="1"/>
          </p:cNvPicPr>
          <p:nvPr/>
        </p:nvPicPr>
        <p:blipFill>
          <a:blip r:embed="rId15" cstate="print"/>
          <a:srcRect/>
          <a:stretch>
            <a:fillRect/>
          </a:stretch>
        </p:blipFill>
        <p:spPr bwMode="auto">
          <a:xfrm>
            <a:off x="8239125" y="447675"/>
            <a:ext cx="6096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hf sldNum="0" hd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7 habitos 12"/>
          <p:cNvPicPr>
            <a:picLocks noChangeAspect="1" noChangeArrowheads="1"/>
          </p:cNvPicPr>
          <p:nvPr/>
        </p:nvPicPr>
        <p:blipFill>
          <a:blip r:embed="rId2" cstate="print"/>
          <a:srcRect/>
          <a:stretch>
            <a:fillRect/>
          </a:stretch>
        </p:blipFill>
        <p:spPr bwMode="auto">
          <a:xfrm>
            <a:off x="2195513" y="1341438"/>
            <a:ext cx="5113337" cy="136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66800" y="260350"/>
            <a:ext cx="7086600" cy="487363"/>
          </a:xfrm>
        </p:spPr>
        <p:txBody>
          <a:bodyPr/>
          <a:lstStyle/>
          <a:p>
            <a:pPr eaLnBrk="1" hangingPunct="1"/>
            <a:r>
              <a:rPr lang="en-US" smtClean="0"/>
              <a:t/>
            </a:r>
            <a:br>
              <a:rPr lang="en-US" smtClean="0"/>
            </a:br>
            <a:r>
              <a:rPr lang="en-US" smtClean="0"/>
              <a:t>El continuum madurez</a:t>
            </a:r>
          </a:p>
        </p:txBody>
      </p:sp>
      <p:sp>
        <p:nvSpPr>
          <p:cNvPr id="79875" name="AutoShape 3"/>
          <p:cNvSpPr>
            <a:spLocks noChangeArrowheads="1"/>
          </p:cNvSpPr>
          <p:nvPr/>
        </p:nvSpPr>
        <p:spPr bwMode="gray">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headEnd/>
            <a:tailEnd/>
          </a:ln>
          <a:effectLst/>
        </p:spPr>
        <p:txBody>
          <a:bodyPr wrap="none" anchor="ctr"/>
          <a:lstStyle/>
          <a:p>
            <a:pPr>
              <a:defRPr/>
            </a:pPr>
            <a:endParaRPr lang="es-ES_tradnl" dirty="0"/>
          </a:p>
        </p:txBody>
      </p:sp>
      <p:sp>
        <p:nvSpPr>
          <p:cNvPr id="79876" name="Oval 4"/>
          <p:cNvSpPr>
            <a:spLocks noChangeArrowheads="1"/>
          </p:cNvSpPr>
          <p:nvPr/>
        </p:nvSpPr>
        <p:spPr bwMode="gray">
          <a:xfrm>
            <a:off x="1447800" y="22860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pPr>
              <a:defRPr/>
            </a:pPr>
            <a:endParaRPr lang="es-ES_tradnl" dirty="0"/>
          </a:p>
        </p:txBody>
      </p:sp>
      <p:sp>
        <p:nvSpPr>
          <p:cNvPr id="79877" name="AutoShape 5"/>
          <p:cNvSpPr>
            <a:spLocks noChangeArrowheads="1"/>
          </p:cNvSpPr>
          <p:nvPr/>
        </p:nvSpPr>
        <p:spPr bwMode="gray">
          <a:xfrm>
            <a:off x="3852863" y="2311400"/>
            <a:ext cx="3781425"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Dependencia</a:t>
            </a:r>
          </a:p>
        </p:txBody>
      </p:sp>
      <p:sp>
        <p:nvSpPr>
          <p:cNvPr id="79878" name="AutoShape 6"/>
          <p:cNvSpPr>
            <a:spLocks noChangeArrowheads="1"/>
          </p:cNvSpPr>
          <p:nvPr/>
        </p:nvSpPr>
        <p:spPr bwMode="gray">
          <a:xfrm>
            <a:off x="4183063" y="2973388"/>
            <a:ext cx="3781425" cy="498475"/>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Independencia</a:t>
            </a:r>
          </a:p>
        </p:txBody>
      </p:sp>
      <p:sp>
        <p:nvSpPr>
          <p:cNvPr id="79879" name="AutoShape 7"/>
          <p:cNvSpPr>
            <a:spLocks noChangeArrowheads="1"/>
          </p:cNvSpPr>
          <p:nvPr/>
        </p:nvSpPr>
        <p:spPr bwMode="gray">
          <a:xfrm>
            <a:off x="4449763" y="3633788"/>
            <a:ext cx="3779837" cy="500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Interdependencia</a:t>
            </a:r>
          </a:p>
        </p:txBody>
      </p:sp>
      <p:sp>
        <p:nvSpPr>
          <p:cNvPr id="79882" name="Text Box 10"/>
          <p:cNvSpPr txBox="1">
            <a:spLocks noChangeArrowheads="1"/>
          </p:cNvSpPr>
          <p:nvPr/>
        </p:nvSpPr>
        <p:spPr bwMode="gray">
          <a:xfrm>
            <a:off x="1911350" y="3357563"/>
            <a:ext cx="2300288" cy="584200"/>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defRPr/>
            </a:pPr>
            <a:r>
              <a:rPr lang="en-US" sz="3200" b="1" dirty="0">
                <a:solidFill>
                  <a:srgbClr val="FFFFFF"/>
                </a:solidFill>
                <a:effectLst>
                  <a:outerShdw blurRad="38100" dist="38100" dir="2700000" algn="tl">
                    <a:srgbClr val="C0C0C0"/>
                  </a:outerShdw>
                </a:effectLst>
              </a:rPr>
              <a:t>Conceptos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8"/>
                                        </p:tgtEl>
                                        <p:attrNameLst>
                                          <p:attrName>style.visibility</p:attrName>
                                        </p:attrNameLst>
                                      </p:cBhvr>
                                      <p:to>
                                        <p:strVal val="visible"/>
                                      </p:to>
                                    </p:set>
                                    <p:anim calcmode="lin" valueType="num">
                                      <p:cBhvr additive="base">
                                        <p:cTn id="13" dur="500" fill="hold"/>
                                        <p:tgtEl>
                                          <p:spTgt spid="79878"/>
                                        </p:tgtEl>
                                        <p:attrNameLst>
                                          <p:attrName>ppt_x</p:attrName>
                                        </p:attrNameLst>
                                      </p:cBhvr>
                                      <p:tavLst>
                                        <p:tav tm="0">
                                          <p:val>
                                            <p:strVal val="#ppt_x"/>
                                          </p:val>
                                        </p:tav>
                                        <p:tav tm="100000">
                                          <p:val>
                                            <p:strVal val="#ppt_x"/>
                                          </p:val>
                                        </p:tav>
                                      </p:tavLst>
                                    </p:anim>
                                    <p:anim calcmode="lin" valueType="num">
                                      <p:cBhvr additive="base">
                                        <p:cTn id="14"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9"/>
                                        </p:tgtEl>
                                        <p:attrNameLst>
                                          <p:attrName>style.visibility</p:attrName>
                                        </p:attrNameLst>
                                      </p:cBhvr>
                                      <p:to>
                                        <p:strVal val="visible"/>
                                      </p:to>
                                    </p:set>
                                    <p:anim calcmode="lin" valueType="num">
                                      <p:cBhvr additive="base">
                                        <p:cTn id="19" dur="500" fill="hold"/>
                                        <p:tgtEl>
                                          <p:spTgt spid="79879"/>
                                        </p:tgtEl>
                                        <p:attrNameLst>
                                          <p:attrName>ppt_x</p:attrName>
                                        </p:attrNameLst>
                                      </p:cBhvr>
                                      <p:tavLst>
                                        <p:tav tm="0">
                                          <p:val>
                                            <p:strVal val="#ppt_x"/>
                                          </p:val>
                                        </p:tav>
                                        <p:tav tm="100000">
                                          <p:val>
                                            <p:strVal val="#ppt_x"/>
                                          </p:val>
                                        </p:tav>
                                      </p:tavLst>
                                    </p:anim>
                                    <p:anim calcmode="lin" valueType="num">
                                      <p:cBhvr additive="base">
                                        <p:cTn id="20"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8" grpId="0" animBg="1"/>
      <p:bldP spid="798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pie de página"/>
          <p:cNvSpPr txBox="1">
            <a:spLocks noGrp="1"/>
          </p:cNvSpPr>
          <p:nvPr/>
        </p:nvSpPr>
        <p:spPr bwMode="gray">
          <a:xfrm>
            <a:off x="6553200" y="6553200"/>
            <a:ext cx="2133600" cy="244475"/>
          </a:xfrm>
          <a:prstGeom prst="rect">
            <a:avLst/>
          </a:prstGeom>
          <a:noFill/>
          <a:ln w="9525">
            <a:noFill/>
            <a:miter lim="800000"/>
            <a:headEnd/>
            <a:tailEnd/>
          </a:ln>
        </p:spPr>
        <p:txBody>
          <a:bodyPr/>
          <a:lstStyle/>
          <a:p>
            <a:pPr algn="r"/>
            <a:endParaRPr lang="es-ES" sz="1000"/>
          </a:p>
        </p:txBody>
      </p:sp>
      <p:sp>
        <p:nvSpPr>
          <p:cNvPr id="13315" name="5 Título"/>
          <p:cNvSpPr>
            <a:spLocks noGrp="1"/>
          </p:cNvSpPr>
          <p:nvPr>
            <p:ph type="title" idx="4294967295"/>
          </p:nvPr>
        </p:nvSpPr>
        <p:spPr/>
        <p:txBody>
          <a:bodyPr/>
          <a:lstStyle/>
          <a:p>
            <a:pPr eaLnBrk="1" hangingPunct="1"/>
            <a:r>
              <a:rPr lang="es-ES_tradnl" i="1" smtClean="0"/>
              <a:t/>
            </a:r>
            <a:br>
              <a:rPr lang="es-ES_tradnl" i="1" smtClean="0"/>
            </a:br>
            <a:r>
              <a:rPr lang="es-ES_tradnl" i="1" smtClean="0"/>
              <a:t>Paradigmas de interdependencia</a:t>
            </a:r>
            <a:r>
              <a:rPr lang="es-ES" smtClean="0"/>
              <a:t/>
            </a:r>
            <a:br>
              <a:rPr lang="es-ES" smtClean="0"/>
            </a:br>
            <a:endParaRPr lang="es-ES_tradnl" smtClean="0"/>
          </a:p>
        </p:txBody>
      </p:sp>
      <p:pic>
        <p:nvPicPr>
          <p:cNvPr id="13316" name="Picture 11"/>
          <p:cNvPicPr>
            <a:picLocks noChangeAspect="1" noChangeArrowheads="1"/>
          </p:cNvPicPr>
          <p:nvPr/>
        </p:nvPicPr>
        <p:blipFill>
          <a:blip r:embed="rId2" cstate="print"/>
          <a:srcRect/>
          <a:stretch>
            <a:fillRect/>
          </a:stretch>
        </p:blipFill>
        <p:spPr bwMode="auto">
          <a:xfrm>
            <a:off x="1795463" y="1208088"/>
            <a:ext cx="5553075"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348038" y="333375"/>
            <a:ext cx="4733925" cy="792163"/>
          </a:xfrm>
        </p:spPr>
        <p:txBody>
          <a:bodyPr/>
          <a:lstStyle/>
          <a:p>
            <a:pPr eaLnBrk="1" hangingPunct="1"/>
            <a:r>
              <a:rPr lang="es-ES_tradnl" i="1" smtClean="0"/>
              <a:t/>
            </a:r>
            <a:br>
              <a:rPr lang="es-ES_tradnl" i="1" smtClean="0"/>
            </a:br>
            <a:r>
              <a:rPr lang="es-ES_tradnl" i="1" smtClean="0"/>
              <a:t/>
            </a:r>
            <a:br>
              <a:rPr lang="es-ES_tradnl" i="1" smtClean="0"/>
            </a:br>
            <a:r>
              <a:rPr lang="es-ES" smtClean="0"/>
              <a:t> </a:t>
            </a:r>
            <a:br>
              <a:rPr lang="es-ES" smtClean="0"/>
            </a:br>
            <a:endParaRPr lang="en-US" smtClean="0"/>
          </a:p>
        </p:txBody>
      </p:sp>
      <p:sp>
        <p:nvSpPr>
          <p:cNvPr id="25" name="24 Rectángulo redondeado"/>
          <p:cNvSpPr/>
          <p:nvPr/>
        </p:nvSpPr>
        <p:spPr>
          <a:xfrm>
            <a:off x="6156325" y="3933825"/>
            <a:ext cx="2520950" cy="1008063"/>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S_tradnl" dirty="0"/>
          </a:p>
        </p:txBody>
      </p:sp>
      <p:sp>
        <p:nvSpPr>
          <p:cNvPr id="14340" name="22 CuadroTexto"/>
          <p:cNvSpPr txBox="1">
            <a:spLocks noChangeArrowheads="1"/>
          </p:cNvSpPr>
          <p:nvPr/>
        </p:nvSpPr>
        <p:spPr bwMode="auto">
          <a:xfrm>
            <a:off x="6156325" y="3976688"/>
            <a:ext cx="2592388" cy="1016000"/>
          </a:xfrm>
          <a:prstGeom prst="rect">
            <a:avLst/>
          </a:prstGeom>
          <a:noFill/>
          <a:ln w="9525">
            <a:noFill/>
            <a:miter lim="800000"/>
            <a:headEnd/>
            <a:tailEnd/>
          </a:ln>
        </p:spPr>
        <p:txBody>
          <a:bodyPr>
            <a:spAutoFit/>
          </a:bodyPr>
          <a:lstStyle/>
          <a:p>
            <a:pPr algn="just"/>
            <a:r>
              <a:rPr lang="es-CR" sz="1400"/>
              <a:t>CP: Es la capacidad de producción, la aptitud o el medio que produce los logros</a:t>
            </a:r>
            <a:endParaRPr lang="es-ES" sz="1400"/>
          </a:p>
          <a:p>
            <a:endParaRPr lang="es-ES_tradnl"/>
          </a:p>
        </p:txBody>
      </p:sp>
      <p:sp>
        <p:nvSpPr>
          <p:cNvPr id="26" name="25 CuadroTexto"/>
          <p:cNvSpPr txBox="1"/>
          <p:nvPr/>
        </p:nvSpPr>
        <p:spPr>
          <a:xfrm>
            <a:off x="251222" y="2132608"/>
            <a:ext cx="2952328"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CR" dirty="0"/>
              <a:t>P: Es la producción de los resultados deseados los logros</a:t>
            </a:r>
            <a:endParaRPr lang="es-ES" dirty="0"/>
          </a:p>
          <a:p>
            <a:pPr>
              <a:defRPr/>
            </a:pPr>
            <a:endParaRPr lang="es-ES_tradnl" dirty="0"/>
          </a:p>
        </p:txBody>
      </p:sp>
      <p:grpSp>
        <p:nvGrpSpPr>
          <p:cNvPr id="14344" name="Group 19"/>
          <p:cNvGrpSpPr>
            <a:grpSpLocks noChangeAspect="1"/>
          </p:cNvGrpSpPr>
          <p:nvPr/>
        </p:nvGrpSpPr>
        <p:grpSpPr bwMode="auto">
          <a:xfrm>
            <a:off x="2771775" y="1773238"/>
            <a:ext cx="3565525" cy="3960812"/>
            <a:chOff x="1973" y="1888"/>
            <a:chExt cx="2246" cy="2495"/>
          </a:xfrm>
        </p:grpSpPr>
        <p:sp>
          <p:nvSpPr>
            <p:cNvPr id="14346" name="AutoShape 18"/>
            <p:cNvSpPr>
              <a:spLocks noChangeAspect="1" noChangeArrowheads="1" noTextEdit="1"/>
            </p:cNvSpPr>
            <p:nvPr/>
          </p:nvSpPr>
          <p:spPr bwMode="auto">
            <a:xfrm>
              <a:off x="1973" y="1888"/>
              <a:ext cx="2246" cy="2313"/>
            </a:xfrm>
            <a:prstGeom prst="rect">
              <a:avLst/>
            </a:prstGeom>
            <a:noFill/>
            <a:ln w="9525">
              <a:noFill/>
              <a:miter lim="800000"/>
              <a:headEnd/>
              <a:tailEnd/>
            </a:ln>
          </p:spPr>
          <p:txBody>
            <a:bodyPr/>
            <a:lstStyle/>
            <a:p>
              <a:endParaRPr lang="es-CR"/>
            </a:p>
          </p:txBody>
        </p:sp>
        <p:grpSp>
          <p:nvGrpSpPr>
            <p:cNvPr id="14347" name="Group 22"/>
            <p:cNvGrpSpPr>
              <a:grpSpLocks/>
            </p:cNvGrpSpPr>
            <p:nvPr/>
          </p:nvGrpSpPr>
          <p:grpSpPr bwMode="auto">
            <a:xfrm>
              <a:off x="3540" y="2882"/>
              <a:ext cx="668" cy="381"/>
              <a:chOff x="3540" y="2882"/>
              <a:chExt cx="668" cy="381"/>
            </a:xfrm>
          </p:grpSpPr>
          <p:sp>
            <p:nvSpPr>
              <p:cNvPr id="14385" name="Freeform 20"/>
              <p:cNvSpPr>
                <a:spLocks/>
              </p:cNvSpPr>
              <p:nvPr/>
            </p:nvSpPr>
            <p:spPr bwMode="auto">
              <a:xfrm>
                <a:off x="3540" y="2882"/>
                <a:ext cx="668" cy="381"/>
              </a:xfrm>
              <a:custGeom>
                <a:avLst/>
                <a:gdLst>
                  <a:gd name="T0" fmla="*/ 475 w 668"/>
                  <a:gd name="T1" fmla="*/ 381 h 381"/>
                  <a:gd name="T2" fmla="*/ 475 w 668"/>
                  <a:gd name="T3" fmla="*/ 267 h 381"/>
                  <a:gd name="T4" fmla="*/ 0 w 668"/>
                  <a:gd name="T5" fmla="*/ 267 h 381"/>
                  <a:gd name="T6" fmla="*/ 0 w 668"/>
                  <a:gd name="T7" fmla="*/ 114 h 381"/>
                  <a:gd name="T8" fmla="*/ 475 w 668"/>
                  <a:gd name="T9" fmla="*/ 114 h 381"/>
                  <a:gd name="T10" fmla="*/ 475 w 668"/>
                  <a:gd name="T11" fmla="*/ 0 h 381"/>
                  <a:gd name="T12" fmla="*/ 668 w 668"/>
                  <a:gd name="T13" fmla="*/ 190 h 381"/>
                  <a:gd name="T14" fmla="*/ 475 w 668"/>
                  <a:gd name="T15" fmla="*/ 381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475" y="381"/>
                    </a:moveTo>
                    <a:lnTo>
                      <a:pt x="475" y="267"/>
                    </a:lnTo>
                    <a:lnTo>
                      <a:pt x="0" y="267"/>
                    </a:lnTo>
                    <a:lnTo>
                      <a:pt x="0" y="114"/>
                    </a:lnTo>
                    <a:lnTo>
                      <a:pt x="475" y="114"/>
                    </a:lnTo>
                    <a:lnTo>
                      <a:pt x="475" y="0"/>
                    </a:lnTo>
                    <a:lnTo>
                      <a:pt x="668" y="190"/>
                    </a:lnTo>
                    <a:lnTo>
                      <a:pt x="475" y="381"/>
                    </a:lnTo>
                    <a:close/>
                  </a:path>
                </a:pathLst>
              </a:custGeom>
              <a:solidFill>
                <a:srgbClr val="FFCC00"/>
              </a:solidFill>
              <a:ln w="9525">
                <a:noFill/>
                <a:round/>
                <a:headEnd/>
                <a:tailEnd/>
              </a:ln>
            </p:spPr>
            <p:txBody>
              <a:bodyPr/>
              <a:lstStyle/>
              <a:p>
                <a:endParaRPr lang="es-CR"/>
              </a:p>
            </p:txBody>
          </p:sp>
          <p:sp>
            <p:nvSpPr>
              <p:cNvPr id="14386" name="Freeform 21"/>
              <p:cNvSpPr>
                <a:spLocks/>
              </p:cNvSpPr>
              <p:nvPr/>
            </p:nvSpPr>
            <p:spPr bwMode="auto">
              <a:xfrm>
                <a:off x="3540" y="2882"/>
                <a:ext cx="668" cy="381"/>
              </a:xfrm>
              <a:custGeom>
                <a:avLst/>
                <a:gdLst>
                  <a:gd name="T0" fmla="*/ 475 w 668"/>
                  <a:gd name="T1" fmla="*/ 381 h 381"/>
                  <a:gd name="T2" fmla="*/ 475 w 668"/>
                  <a:gd name="T3" fmla="*/ 267 h 381"/>
                  <a:gd name="T4" fmla="*/ 0 w 668"/>
                  <a:gd name="T5" fmla="*/ 267 h 381"/>
                  <a:gd name="T6" fmla="*/ 0 w 668"/>
                  <a:gd name="T7" fmla="*/ 114 h 381"/>
                  <a:gd name="T8" fmla="*/ 475 w 668"/>
                  <a:gd name="T9" fmla="*/ 114 h 381"/>
                  <a:gd name="T10" fmla="*/ 475 w 668"/>
                  <a:gd name="T11" fmla="*/ 0 h 381"/>
                  <a:gd name="T12" fmla="*/ 668 w 668"/>
                  <a:gd name="T13" fmla="*/ 190 h 381"/>
                  <a:gd name="T14" fmla="*/ 475 w 668"/>
                  <a:gd name="T15" fmla="*/ 381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475" y="381"/>
                    </a:moveTo>
                    <a:lnTo>
                      <a:pt x="475" y="267"/>
                    </a:lnTo>
                    <a:lnTo>
                      <a:pt x="0" y="267"/>
                    </a:lnTo>
                    <a:lnTo>
                      <a:pt x="0" y="114"/>
                    </a:lnTo>
                    <a:lnTo>
                      <a:pt x="475" y="114"/>
                    </a:lnTo>
                    <a:lnTo>
                      <a:pt x="475" y="0"/>
                    </a:lnTo>
                    <a:lnTo>
                      <a:pt x="668" y="190"/>
                    </a:lnTo>
                    <a:lnTo>
                      <a:pt x="475" y="381"/>
                    </a:lnTo>
                    <a:close/>
                  </a:path>
                </a:pathLst>
              </a:custGeom>
              <a:noFill/>
              <a:ln w="3" cap="rnd">
                <a:solidFill>
                  <a:srgbClr val="0000FF"/>
                </a:solidFill>
                <a:prstDash val="solid"/>
                <a:round/>
                <a:headEnd/>
                <a:tailEnd/>
              </a:ln>
            </p:spPr>
            <p:txBody>
              <a:bodyPr/>
              <a:lstStyle/>
              <a:p>
                <a:endParaRPr lang="es-CR"/>
              </a:p>
            </p:txBody>
          </p:sp>
        </p:grpSp>
        <p:grpSp>
          <p:nvGrpSpPr>
            <p:cNvPr id="14348" name="Group 25"/>
            <p:cNvGrpSpPr>
              <a:grpSpLocks/>
            </p:cNvGrpSpPr>
            <p:nvPr/>
          </p:nvGrpSpPr>
          <p:grpSpPr bwMode="auto">
            <a:xfrm>
              <a:off x="2908" y="1893"/>
              <a:ext cx="381" cy="670"/>
              <a:chOff x="2908" y="1893"/>
              <a:chExt cx="381" cy="670"/>
            </a:xfrm>
          </p:grpSpPr>
          <p:sp>
            <p:nvSpPr>
              <p:cNvPr id="14383" name="Freeform 23"/>
              <p:cNvSpPr>
                <a:spLocks/>
              </p:cNvSpPr>
              <p:nvPr/>
            </p:nvSpPr>
            <p:spPr bwMode="auto">
              <a:xfrm>
                <a:off x="2908" y="1893"/>
                <a:ext cx="381" cy="670"/>
              </a:xfrm>
              <a:custGeom>
                <a:avLst/>
                <a:gdLst>
                  <a:gd name="T0" fmla="*/ 381 w 381"/>
                  <a:gd name="T1" fmla="*/ 194 h 670"/>
                  <a:gd name="T2" fmla="*/ 267 w 381"/>
                  <a:gd name="T3" fmla="*/ 194 h 670"/>
                  <a:gd name="T4" fmla="*/ 267 w 381"/>
                  <a:gd name="T5" fmla="*/ 670 h 670"/>
                  <a:gd name="T6" fmla="*/ 113 w 381"/>
                  <a:gd name="T7" fmla="*/ 670 h 670"/>
                  <a:gd name="T8" fmla="*/ 113 w 381"/>
                  <a:gd name="T9" fmla="*/ 194 h 670"/>
                  <a:gd name="T10" fmla="*/ 0 w 381"/>
                  <a:gd name="T11" fmla="*/ 194 h 670"/>
                  <a:gd name="T12" fmla="*/ 190 w 381"/>
                  <a:gd name="T13" fmla="*/ 0 h 670"/>
                  <a:gd name="T14" fmla="*/ 381 w 381"/>
                  <a:gd name="T15" fmla="*/ 194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381" y="194"/>
                    </a:moveTo>
                    <a:lnTo>
                      <a:pt x="267" y="194"/>
                    </a:lnTo>
                    <a:lnTo>
                      <a:pt x="267" y="670"/>
                    </a:lnTo>
                    <a:lnTo>
                      <a:pt x="113" y="670"/>
                    </a:lnTo>
                    <a:lnTo>
                      <a:pt x="113" y="194"/>
                    </a:lnTo>
                    <a:lnTo>
                      <a:pt x="0" y="194"/>
                    </a:lnTo>
                    <a:lnTo>
                      <a:pt x="190" y="0"/>
                    </a:lnTo>
                    <a:lnTo>
                      <a:pt x="381" y="194"/>
                    </a:lnTo>
                    <a:close/>
                  </a:path>
                </a:pathLst>
              </a:custGeom>
              <a:solidFill>
                <a:srgbClr val="FFCC00"/>
              </a:solidFill>
              <a:ln w="9525">
                <a:noFill/>
                <a:round/>
                <a:headEnd/>
                <a:tailEnd/>
              </a:ln>
            </p:spPr>
            <p:txBody>
              <a:bodyPr/>
              <a:lstStyle/>
              <a:p>
                <a:endParaRPr lang="es-CR"/>
              </a:p>
            </p:txBody>
          </p:sp>
          <p:sp>
            <p:nvSpPr>
              <p:cNvPr id="14384" name="Freeform 24"/>
              <p:cNvSpPr>
                <a:spLocks/>
              </p:cNvSpPr>
              <p:nvPr/>
            </p:nvSpPr>
            <p:spPr bwMode="auto">
              <a:xfrm>
                <a:off x="2908" y="1893"/>
                <a:ext cx="381" cy="670"/>
              </a:xfrm>
              <a:custGeom>
                <a:avLst/>
                <a:gdLst>
                  <a:gd name="T0" fmla="*/ 381 w 381"/>
                  <a:gd name="T1" fmla="*/ 194 h 670"/>
                  <a:gd name="T2" fmla="*/ 267 w 381"/>
                  <a:gd name="T3" fmla="*/ 194 h 670"/>
                  <a:gd name="T4" fmla="*/ 267 w 381"/>
                  <a:gd name="T5" fmla="*/ 670 h 670"/>
                  <a:gd name="T6" fmla="*/ 113 w 381"/>
                  <a:gd name="T7" fmla="*/ 670 h 670"/>
                  <a:gd name="T8" fmla="*/ 113 w 381"/>
                  <a:gd name="T9" fmla="*/ 194 h 670"/>
                  <a:gd name="T10" fmla="*/ 0 w 381"/>
                  <a:gd name="T11" fmla="*/ 194 h 670"/>
                  <a:gd name="T12" fmla="*/ 190 w 381"/>
                  <a:gd name="T13" fmla="*/ 0 h 670"/>
                  <a:gd name="T14" fmla="*/ 381 w 381"/>
                  <a:gd name="T15" fmla="*/ 194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381" y="194"/>
                    </a:moveTo>
                    <a:lnTo>
                      <a:pt x="267" y="194"/>
                    </a:lnTo>
                    <a:lnTo>
                      <a:pt x="267" y="670"/>
                    </a:lnTo>
                    <a:lnTo>
                      <a:pt x="113" y="670"/>
                    </a:lnTo>
                    <a:lnTo>
                      <a:pt x="113" y="194"/>
                    </a:lnTo>
                    <a:lnTo>
                      <a:pt x="0" y="194"/>
                    </a:lnTo>
                    <a:lnTo>
                      <a:pt x="190" y="0"/>
                    </a:lnTo>
                    <a:lnTo>
                      <a:pt x="381" y="194"/>
                    </a:lnTo>
                    <a:close/>
                  </a:path>
                </a:pathLst>
              </a:custGeom>
              <a:noFill/>
              <a:ln w="3" cap="rnd">
                <a:solidFill>
                  <a:srgbClr val="0000FF"/>
                </a:solidFill>
                <a:prstDash val="solid"/>
                <a:round/>
                <a:headEnd/>
                <a:tailEnd/>
              </a:ln>
            </p:spPr>
            <p:txBody>
              <a:bodyPr/>
              <a:lstStyle/>
              <a:p>
                <a:endParaRPr lang="es-CR"/>
              </a:p>
            </p:txBody>
          </p:sp>
        </p:grpSp>
        <p:grpSp>
          <p:nvGrpSpPr>
            <p:cNvPr id="14349" name="Group 28"/>
            <p:cNvGrpSpPr>
              <a:grpSpLocks/>
            </p:cNvGrpSpPr>
            <p:nvPr/>
          </p:nvGrpSpPr>
          <p:grpSpPr bwMode="auto">
            <a:xfrm>
              <a:off x="2908" y="3520"/>
              <a:ext cx="516" cy="817"/>
              <a:chOff x="2908" y="3520"/>
              <a:chExt cx="516" cy="817"/>
            </a:xfrm>
          </p:grpSpPr>
          <p:sp>
            <p:nvSpPr>
              <p:cNvPr id="14381" name="Freeform 26"/>
              <p:cNvSpPr>
                <a:spLocks/>
              </p:cNvSpPr>
              <p:nvPr/>
            </p:nvSpPr>
            <p:spPr bwMode="auto">
              <a:xfrm>
                <a:off x="2908" y="3520"/>
                <a:ext cx="381" cy="670"/>
              </a:xfrm>
              <a:custGeom>
                <a:avLst/>
                <a:gdLst>
                  <a:gd name="T0" fmla="*/ 0 w 381"/>
                  <a:gd name="T1" fmla="*/ 477 h 670"/>
                  <a:gd name="T2" fmla="*/ 113 w 381"/>
                  <a:gd name="T3" fmla="*/ 477 h 670"/>
                  <a:gd name="T4" fmla="*/ 113 w 381"/>
                  <a:gd name="T5" fmla="*/ 0 h 670"/>
                  <a:gd name="T6" fmla="*/ 267 w 381"/>
                  <a:gd name="T7" fmla="*/ 0 h 670"/>
                  <a:gd name="T8" fmla="*/ 267 w 381"/>
                  <a:gd name="T9" fmla="*/ 477 h 670"/>
                  <a:gd name="T10" fmla="*/ 381 w 381"/>
                  <a:gd name="T11" fmla="*/ 477 h 670"/>
                  <a:gd name="T12" fmla="*/ 190 w 381"/>
                  <a:gd name="T13" fmla="*/ 670 h 670"/>
                  <a:gd name="T14" fmla="*/ 0 w 381"/>
                  <a:gd name="T15" fmla="*/ 477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0" y="477"/>
                    </a:moveTo>
                    <a:lnTo>
                      <a:pt x="113" y="477"/>
                    </a:lnTo>
                    <a:lnTo>
                      <a:pt x="113" y="0"/>
                    </a:lnTo>
                    <a:lnTo>
                      <a:pt x="267" y="0"/>
                    </a:lnTo>
                    <a:lnTo>
                      <a:pt x="267" y="477"/>
                    </a:lnTo>
                    <a:lnTo>
                      <a:pt x="381" y="477"/>
                    </a:lnTo>
                    <a:lnTo>
                      <a:pt x="190" y="670"/>
                    </a:lnTo>
                    <a:lnTo>
                      <a:pt x="0" y="477"/>
                    </a:lnTo>
                    <a:close/>
                  </a:path>
                </a:pathLst>
              </a:custGeom>
              <a:solidFill>
                <a:srgbClr val="FFCC00"/>
              </a:solidFill>
              <a:ln w="9525">
                <a:noFill/>
                <a:round/>
                <a:headEnd/>
                <a:tailEnd/>
              </a:ln>
            </p:spPr>
            <p:txBody>
              <a:bodyPr/>
              <a:lstStyle/>
              <a:p>
                <a:endParaRPr lang="es-CR"/>
              </a:p>
            </p:txBody>
          </p:sp>
          <p:sp>
            <p:nvSpPr>
              <p:cNvPr id="14382" name="Freeform 27"/>
              <p:cNvSpPr>
                <a:spLocks/>
              </p:cNvSpPr>
              <p:nvPr/>
            </p:nvSpPr>
            <p:spPr bwMode="auto">
              <a:xfrm>
                <a:off x="2908" y="3520"/>
                <a:ext cx="516" cy="817"/>
              </a:xfrm>
              <a:custGeom>
                <a:avLst/>
                <a:gdLst>
                  <a:gd name="T0" fmla="*/ 0 w 381"/>
                  <a:gd name="T1" fmla="*/ 866 h 670"/>
                  <a:gd name="T2" fmla="*/ 280 w 381"/>
                  <a:gd name="T3" fmla="*/ 866 h 670"/>
                  <a:gd name="T4" fmla="*/ 280 w 381"/>
                  <a:gd name="T5" fmla="*/ 0 h 670"/>
                  <a:gd name="T6" fmla="*/ 664 w 381"/>
                  <a:gd name="T7" fmla="*/ 0 h 670"/>
                  <a:gd name="T8" fmla="*/ 664 w 381"/>
                  <a:gd name="T9" fmla="*/ 866 h 670"/>
                  <a:gd name="T10" fmla="*/ 947 w 381"/>
                  <a:gd name="T11" fmla="*/ 866 h 670"/>
                  <a:gd name="T12" fmla="*/ 471 w 381"/>
                  <a:gd name="T13" fmla="*/ 1215 h 670"/>
                  <a:gd name="T14" fmla="*/ 0 w 381"/>
                  <a:gd name="T15" fmla="*/ 866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0" y="477"/>
                    </a:moveTo>
                    <a:lnTo>
                      <a:pt x="113" y="477"/>
                    </a:lnTo>
                    <a:lnTo>
                      <a:pt x="113" y="0"/>
                    </a:lnTo>
                    <a:lnTo>
                      <a:pt x="267" y="0"/>
                    </a:lnTo>
                    <a:lnTo>
                      <a:pt x="267" y="477"/>
                    </a:lnTo>
                    <a:lnTo>
                      <a:pt x="381" y="477"/>
                    </a:lnTo>
                    <a:lnTo>
                      <a:pt x="190" y="670"/>
                    </a:lnTo>
                    <a:lnTo>
                      <a:pt x="0" y="477"/>
                    </a:lnTo>
                    <a:close/>
                  </a:path>
                </a:pathLst>
              </a:custGeom>
              <a:noFill/>
              <a:ln w="3" cap="rnd">
                <a:solidFill>
                  <a:srgbClr val="0000FF"/>
                </a:solidFill>
                <a:prstDash val="solid"/>
                <a:round/>
                <a:headEnd/>
                <a:tailEnd/>
              </a:ln>
            </p:spPr>
            <p:txBody>
              <a:bodyPr/>
              <a:lstStyle/>
              <a:p>
                <a:endParaRPr lang="es-CR"/>
              </a:p>
            </p:txBody>
          </p:sp>
        </p:grpSp>
        <p:grpSp>
          <p:nvGrpSpPr>
            <p:cNvPr id="14350" name="Group 31"/>
            <p:cNvGrpSpPr>
              <a:grpSpLocks/>
            </p:cNvGrpSpPr>
            <p:nvPr/>
          </p:nvGrpSpPr>
          <p:grpSpPr bwMode="auto">
            <a:xfrm>
              <a:off x="1978" y="2882"/>
              <a:ext cx="668" cy="381"/>
              <a:chOff x="1978" y="2882"/>
              <a:chExt cx="668" cy="381"/>
            </a:xfrm>
          </p:grpSpPr>
          <p:sp>
            <p:nvSpPr>
              <p:cNvPr id="14379" name="Freeform 29"/>
              <p:cNvSpPr>
                <a:spLocks/>
              </p:cNvSpPr>
              <p:nvPr/>
            </p:nvSpPr>
            <p:spPr bwMode="auto">
              <a:xfrm>
                <a:off x="1978" y="2882"/>
                <a:ext cx="668" cy="381"/>
              </a:xfrm>
              <a:custGeom>
                <a:avLst/>
                <a:gdLst>
                  <a:gd name="T0" fmla="*/ 193 w 668"/>
                  <a:gd name="T1" fmla="*/ 0 h 381"/>
                  <a:gd name="T2" fmla="*/ 193 w 668"/>
                  <a:gd name="T3" fmla="*/ 114 h 381"/>
                  <a:gd name="T4" fmla="*/ 668 w 668"/>
                  <a:gd name="T5" fmla="*/ 114 h 381"/>
                  <a:gd name="T6" fmla="*/ 668 w 668"/>
                  <a:gd name="T7" fmla="*/ 267 h 381"/>
                  <a:gd name="T8" fmla="*/ 193 w 668"/>
                  <a:gd name="T9" fmla="*/ 267 h 381"/>
                  <a:gd name="T10" fmla="*/ 193 w 668"/>
                  <a:gd name="T11" fmla="*/ 381 h 381"/>
                  <a:gd name="T12" fmla="*/ 0 w 668"/>
                  <a:gd name="T13" fmla="*/ 190 h 381"/>
                  <a:gd name="T14" fmla="*/ 193 w 668"/>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193" y="0"/>
                    </a:moveTo>
                    <a:lnTo>
                      <a:pt x="193" y="114"/>
                    </a:lnTo>
                    <a:lnTo>
                      <a:pt x="668" y="114"/>
                    </a:lnTo>
                    <a:lnTo>
                      <a:pt x="668" y="267"/>
                    </a:lnTo>
                    <a:lnTo>
                      <a:pt x="193" y="267"/>
                    </a:lnTo>
                    <a:lnTo>
                      <a:pt x="193" y="381"/>
                    </a:lnTo>
                    <a:lnTo>
                      <a:pt x="0" y="190"/>
                    </a:lnTo>
                    <a:lnTo>
                      <a:pt x="193" y="0"/>
                    </a:lnTo>
                    <a:close/>
                  </a:path>
                </a:pathLst>
              </a:custGeom>
              <a:solidFill>
                <a:srgbClr val="FFCC00"/>
              </a:solidFill>
              <a:ln w="9525">
                <a:noFill/>
                <a:round/>
                <a:headEnd/>
                <a:tailEnd/>
              </a:ln>
            </p:spPr>
            <p:txBody>
              <a:bodyPr/>
              <a:lstStyle/>
              <a:p>
                <a:endParaRPr lang="es-CR"/>
              </a:p>
            </p:txBody>
          </p:sp>
          <p:sp>
            <p:nvSpPr>
              <p:cNvPr id="14380" name="Freeform 30"/>
              <p:cNvSpPr>
                <a:spLocks/>
              </p:cNvSpPr>
              <p:nvPr/>
            </p:nvSpPr>
            <p:spPr bwMode="auto">
              <a:xfrm>
                <a:off x="1978" y="2882"/>
                <a:ext cx="668" cy="381"/>
              </a:xfrm>
              <a:custGeom>
                <a:avLst/>
                <a:gdLst>
                  <a:gd name="T0" fmla="*/ 193 w 668"/>
                  <a:gd name="T1" fmla="*/ 0 h 381"/>
                  <a:gd name="T2" fmla="*/ 193 w 668"/>
                  <a:gd name="T3" fmla="*/ 114 h 381"/>
                  <a:gd name="T4" fmla="*/ 668 w 668"/>
                  <a:gd name="T5" fmla="*/ 114 h 381"/>
                  <a:gd name="T6" fmla="*/ 668 w 668"/>
                  <a:gd name="T7" fmla="*/ 267 h 381"/>
                  <a:gd name="T8" fmla="*/ 193 w 668"/>
                  <a:gd name="T9" fmla="*/ 267 h 381"/>
                  <a:gd name="T10" fmla="*/ 193 w 668"/>
                  <a:gd name="T11" fmla="*/ 381 h 381"/>
                  <a:gd name="T12" fmla="*/ 0 w 668"/>
                  <a:gd name="T13" fmla="*/ 190 h 381"/>
                  <a:gd name="T14" fmla="*/ 193 w 668"/>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193" y="0"/>
                    </a:moveTo>
                    <a:lnTo>
                      <a:pt x="193" y="114"/>
                    </a:lnTo>
                    <a:lnTo>
                      <a:pt x="668" y="114"/>
                    </a:lnTo>
                    <a:lnTo>
                      <a:pt x="668" y="267"/>
                    </a:lnTo>
                    <a:lnTo>
                      <a:pt x="193" y="267"/>
                    </a:lnTo>
                    <a:lnTo>
                      <a:pt x="193" y="381"/>
                    </a:lnTo>
                    <a:lnTo>
                      <a:pt x="0" y="190"/>
                    </a:lnTo>
                    <a:lnTo>
                      <a:pt x="193" y="0"/>
                    </a:lnTo>
                    <a:close/>
                  </a:path>
                </a:pathLst>
              </a:custGeom>
              <a:noFill/>
              <a:ln w="3" cap="rnd">
                <a:solidFill>
                  <a:srgbClr val="0000FF"/>
                </a:solidFill>
                <a:prstDash val="solid"/>
                <a:round/>
                <a:headEnd/>
                <a:tailEnd/>
              </a:ln>
            </p:spPr>
            <p:txBody>
              <a:bodyPr/>
              <a:lstStyle/>
              <a:p>
                <a:endParaRPr lang="es-CR"/>
              </a:p>
            </p:txBody>
          </p:sp>
        </p:grpSp>
        <p:grpSp>
          <p:nvGrpSpPr>
            <p:cNvPr id="14351" name="Group 34"/>
            <p:cNvGrpSpPr>
              <a:grpSpLocks/>
            </p:cNvGrpSpPr>
            <p:nvPr/>
          </p:nvGrpSpPr>
          <p:grpSpPr bwMode="auto">
            <a:xfrm>
              <a:off x="2535" y="2484"/>
              <a:ext cx="1122" cy="1160"/>
              <a:chOff x="2535" y="2484"/>
              <a:chExt cx="1122" cy="1160"/>
            </a:xfrm>
          </p:grpSpPr>
          <p:sp>
            <p:nvSpPr>
              <p:cNvPr id="14377" name="Oval 32"/>
              <p:cNvSpPr>
                <a:spLocks noChangeArrowheads="1"/>
              </p:cNvSpPr>
              <p:nvPr/>
            </p:nvSpPr>
            <p:spPr bwMode="auto">
              <a:xfrm>
                <a:off x="2535" y="2484"/>
                <a:ext cx="1122" cy="1160"/>
              </a:xfrm>
              <a:prstGeom prst="ellipse">
                <a:avLst/>
              </a:prstGeom>
              <a:solidFill>
                <a:srgbClr val="FFFF99"/>
              </a:solidFill>
              <a:ln w="0">
                <a:solidFill>
                  <a:srgbClr val="000000"/>
                </a:solidFill>
                <a:round/>
                <a:headEnd/>
                <a:tailEnd/>
              </a:ln>
            </p:spPr>
            <p:txBody>
              <a:bodyPr/>
              <a:lstStyle/>
              <a:p>
                <a:endParaRPr lang="es-CR"/>
              </a:p>
            </p:txBody>
          </p:sp>
          <p:sp>
            <p:nvSpPr>
              <p:cNvPr id="14378" name="Oval 33"/>
              <p:cNvSpPr>
                <a:spLocks noChangeArrowheads="1"/>
              </p:cNvSpPr>
              <p:nvPr/>
            </p:nvSpPr>
            <p:spPr bwMode="auto">
              <a:xfrm>
                <a:off x="2535" y="2484"/>
                <a:ext cx="1122" cy="1160"/>
              </a:xfrm>
              <a:prstGeom prst="ellipse">
                <a:avLst/>
              </a:prstGeom>
              <a:noFill/>
              <a:ln w="11" cap="rnd">
                <a:solidFill>
                  <a:srgbClr val="000000"/>
                </a:solidFill>
                <a:round/>
                <a:headEnd/>
                <a:tailEnd/>
              </a:ln>
            </p:spPr>
            <p:txBody>
              <a:bodyPr/>
              <a:lstStyle/>
              <a:p>
                <a:endParaRPr lang="es-CR"/>
              </a:p>
            </p:txBody>
          </p:sp>
        </p:grpSp>
        <p:sp>
          <p:nvSpPr>
            <p:cNvPr id="14352" name="Rectangle 35"/>
            <p:cNvSpPr>
              <a:spLocks noChangeArrowheads="1"/>
            </p:cNvSpPr>
            <p:nvPr/>
          </p:nvSpPr>
          <p:spPr bwMode="auto">
            <a:xfrm>
              <a:off x="2066" y="3020"/>
              <a:ext cx="484" cy="133"/>
            </a:xfrm>
            <a:prstGeom prst="rect">
              <a:avLst/>
            </a:prstGeom>
            <a:noFill/>
            <a:ln w="9525">
              <a:noFill/>
              <a:miter lim="800000"/>
              <a:headEnd/>
              <a:tailEnd/>
            </a:ln>
          </p:spPr>
          <p:txBody>
            <a:bodyPr wrap="none" lIns="0" tIns="0" rIns="0" bIns="0">
              <a:spAutoFit/>
            </a:bodyPr>
            <a:lstStyle/>
            <a:p>
              <a:r>
                <a:rPr lang="es-CR" sz="1200" b="1">
                  <a:solidFill>
                    <a:srgbClr val="0000FF"/>
                  </a:solidFill>
                </a:rPr>
                <a:t>Sabiduría</a:t>
              </a:r>
              <a:endParaRPr lang="es-CR"/>
            </a:p>
          </p:txBody>
        </p:sp>
        <p:sp>
          <p:nvSpPr>
            <p:cNvPr id="14353" name="Rectangle 36"/>
            <p:cNvSpPr>
              <a:spLocks noChangeArrowheads="1"/>
            </p:cNvSpPr>
            <p:nvPr/>
          </p:nvSpPr>
          <p:spPr bwMode="auto">
            <a:xfrm rot="-5400000">
              <a:off x="2955" y="3796"/>
              <a:ext cx="318" cy="133"/>
            </a:xfrm>
            <a:prstGeom prst="rect">
              <a:avLst/>
            </a:prstGeom>
            <a:noFill/>
            <a:ln w="9525">
              <a:noFill/>
              <a:miter lim="800000"/>
              <a:headEnd/>
              <a:tailEnd/>
            </a:ln>
          </p:spPr>
          <p:txBody>
            <a:bodyPr wrap="none" lIns="0" tIns="0" rIns="0" bIns="0">
              <a:spAutoFit/>
            </a:bodyPr>
            <a:lstStyle/>
            <a:p>
              <a:r>
                <a:rPr lang="es-CR" sz="1200" b="1">
                  <a:solidFill>
                    <a:srgbClr val="0000FF"/>
                  </a:solidFill>
                </a:rPr>
                <a:t>Poder</a:t>
              </a:r>
              <a:endParaRPr lang="es-CR"/>
            </a:p>
          </p:txBody>
        </p:sp>
        <p:sp>
          <p:nvSpPr>
            <p:cNvPr id="14354" name="Rectangle 37"/>
            <p:cNvSpPr>
              <a:spLocks noChangeArrowheads="1"/>
            </p:cNvSpPr>
            <p:nvPr/>
          </p:nvSpPr>
          <p:spPr bwMode="auto">
            <a:xfrm rot="-5400000">
              <a:off x="2856" y="2137"/>
              <a:ext cx="516" cy="133"/>
            </a:xfrm>
            <a:prstGeom prst="rect">
              <a:avLst/>
            </a:prstGeom>
            <a:noFill/>
            <a:ln w="9525">
              <a:noFill/>
              <a:miter lim="800000"/>
              <a:headEnd/>
              <a:tailEnd/>
            </a:ln>
          </p:spPr>
          <p:txBody>
            <a:bodyPr wrap="none" lIns="0" tIns="0" rIns="0" bIns="0">
              <a:spAutoFit/>
            </a:bodyPr>
            <a:lstStyle/>
            <a:p>
              <a:r>
                <a:rPr lang="es-CR" sz="1200" b="1">
                  <a:solidFill>
                    <a:srgbClr val="0000FF"/>
                  </a:solidFill>
                </a:rPr>
                <a:t>Seguridad</a:t>
              </a:r>
              <a:endParaRPr lang="es-CR"/>
            </a:p>
          </p:txBody>
        </p:sp>
        <p:sp>
          <p:nvSpPr>
            <p:cNvPr id="14355" name="Rectangle 38"/>
            <p:cNvSpPr>
              <a:spLocks noChangeArrowheads="1"/>
            </p:cNvSpPr>
            <p:nvPr/>
          </p:nvSpPr>
          <p:spPr bwMode="auto">
            <a:xfrm>
              <a:off x="3774" y="3020"/>
              <a:ext cx="260" cy="133"/>
            </a:xfrm>
            <a:prstGeom prst="rect">
              <a:avLst/>
            </a:prstGeom>
            <a:noFill/>
            <a:ln w="9525">
              <a:noFill/>
              <a:miter lim="800000"/>
              <a:headEnd/>
              <a:tailEnd/>
            </a:ln>
          </p:spPr>
          <p:txBody>
            <a:bodyPr wrap="none" lIns="0" tIns="0" rIns="0" bIns="0">
              <a:spAutoFit/>
            </a:bodyPr>
            <a:lstStyle/>
            <a:p>
              <a:r>
                <a:rPr lang="es-CR" sz="1200" b="1">
                  <a:solidFill>
                    <a:srgbClr val="0000FF"/>
                  </a:solidFill>
                </a:rPr>
                <a:t>Guía</a:t>
              </a:r>
              <a:endParaRPr lang="es-CR"/>
            </a:p>
          </p:txBody>
        </p:sp>
        <p:sp>
          <p:nvSpPr>
            <p:cNvPr id="14356" name="Rectangle 39"/>
            <p:cNvSpPr>
              <a:spLocks noChangeArrowheads="1"/>
            </p:cNvSpPr>
            <p:nvPr/>
          </p:nvSpPr>
          <p:spPr bwMode="auto">
            <a:xfrm>
              <a:off x="2903" y="3020"/>
              <a:ext cx="449" cy="133"/>
            </a:xfrm>
            <a:prstGeom prst="rect">
              <a:avLst/>
            </a:prstGeom>
            <a:noFill/>
            <a:ln w="9525">
              <a:noFill/>
              <a:miter lim="800000"/>
              <a:headEnd/>
              <a:tailEnd/>
            </a:ln>
          </p:spPr>
          <p:txBody>
            <a:bodyPr wrap="none" lIns="0" tIns="0" rIns="0" bIns="0">
              <a:spAutoFit/>
            </a:bodyPr>
            <a:lstStyle/>
            <a:p>
              <a:r>
                <a:rPr lang="es-CR" sz="1200" b="1">
                  <a:solidFill>
                    <a:srgbClr val="FF0000"/>
                  </a:solidFill>
                </a:rPr>
                <a:t>CENTRO</a:t>
              </a:r>
              <a:endParaRPr lang="es-CR"/>
            </a:p>
          </p:txBody>
        </p:sp>
        <p:grpSp>
          <p:nvGrpSpPr>
            <p:cNvPr id="14357" name="Group 42"/>
            <p:cNvGrpSpPr>
              <a:grpSpLocks/>
            </p:cNvGrpSpPr>
            <p:nvPr/>
          </p:nvGrpSpPr>
          <p:grpSpPr bwMode="auto">
            <a:xfrm>
              <a:off x="3540" y="2882"/>
              <a:ext cx="668" cy="381"/>
              <a:chOff x="3540" y="2882"/>
              <a:chExt cx="668" cy="381"/>
            </a:xfrm>
          </p:grpSpPr>
          <p:sp>
            <p:nvSpPr>
              <p:cNvPr id="14375" name="Freeform 40"/>
              <p:cNvSpPr>
                <a:spLocks/>
              </p:cNvSpPr>
              <p:nvPr/>
            </p:nvSpPr>
            <p:spPr bwMode="auto">
              <a:xfrm>
                <a:off x="3540" y="2882"/>
                <a:ext cx="668" cy="381"/>
              </a:xfrm>
              <a:custGeom>
                <a:avLst/>
                <a:gdLst>
                  <a:gd name="T0" fmla="*/ 475 w 668"/>
                  <a:gd name="T1" fmla="*/ 381 h 381"/>
                  <a:gd name="T2" fmla="*/ 475 w 668"/>
                  <a:gd name="T3" fmla="*/ 267 h 381"/>
                  <a:gd name="T4" fmla="*/ 0 w 668"/>
                  <a:gd name="T5" fmla="*/ 267 h 381"/>
                  <a:gd name="T6" fmla="*/ 0 w 668"/>
                  <a:gd name="T7" fmla="*/ 114 h 381"/>
                  <a:gd name="T8" fmla="*/ 475 w 668"/>
                  <a:gd name="T9" fmla="*/ 114 h 381"/>
                  <a:gd name="T10" fmla="*/ 475 w 668"/>
                  <a:gd name="T11" fmla="*/ 0 h 381"/>
                  <a:gd name="T12" fmla="*/ 668 w 668"/>
                  <a:gd name="T13" fmla="*/ 190 h 381"/>
                  <a:gd name="T14" fmla="*/ 475 w 668"/>
                  <a:gd name="T15" fmla="*/ 381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475" y="381"/>
                    </a:moveTo>
                    <a:lnTo>
                      <a:pt x="475" y="267"/>
                    </a:lnTo>
                    <a:lnTo>
                      <a:pt x="0" y="267"/>
                    </a:lnTo>
                    <a:lnTo>
                      <a:pt x="0" y="114"/>
                    </a:lnTo>
                    <a:lnTo>
                      <a:pt x="475" y="114"/>
                    </a:lnTo>
                    <a:lnTo>
                      <a:pt x="475" y="0"/>
                    </a:lnTo>
                    <a:lnTo>
                      <a:pt x="668" y="190"/>
                    </a:lnTo>
                    <a:lnTo>
                      <a:pt x="475" y="381"/>
                    </a:lnTo>
                    <a:close/>
                  </a:path>
                </a:pathLst>
              </a:custGeom>
              <a:solidFill>
                <a:srgbClr val="FFCC00"/>
              </a:solidFill>
              <a:ln w="9525">
                <a:noFill/>
                <a:round/>
                <a:headEnd/>
                <a:tailEnd/>
              </a:ln>
            </p:spPr>
            <p:txBody>
              <a:bodyPr/>
              <a:lstStyle/>
              <a:p>
                <a:endParaRPr lang="es-CR"/>
              </a:p>
            </p:txBody>
          </p:sp>
          <p:sp>
            <p:nvSpPr>
              <p:cNvPr id="14376" name="Freeform 41"/>
              <p:cNvSpPr>
                <a:spLocks/>
              </p:cNvSpPr>
              <p:nvPr/>
            </p:nvSpPr>
            <p:spPr bwMode="auto">
              <a:xfrm>
                <a:off x="3540" y="2882"/>
                <a:ext cx="668" cy="381"/>
              </a:xfrm>
              <a:custGeom>
                <a:avLst/>
                <a:gdLst>
                  <a:gd name="T0" fmla="*/ 475 w 668"/>
                  <a:gd name="T1" fmla="*/ 381 h 381"/>
                  <a:gd name="T2" fmla="*/ 475 w 668"/>
                  <a:gd name="T3" fmla="*/ 267 h 381"/>
                  <a:gd name="T4" fmla="*/ 0 w 668"/>
                  <a:gd name="T5" fmla="*/ 267 h 381"/>
                  <a:gd name="T6" fmla="*/ 0 w 668"/>
                  <a:gd name="T7" fmla="*/ 114 h 381"/>
                  <a:gd name="T8" fmla="*/ 475 w 668"/>
                  <a:gd name="T9" fmla="*/ 114 h 381"/>
                  <a:gd name="T10" fmla="*/ 475 w 668"/>
                  <a:gd name="T11" fmla="*/ 0 h 381"/>
                  <a:gd name="T12" fmla="*/ 668 w 668"/>
                  <a:gd name="T13" fmla="*/ 190 h 381"/>
                  <a:gd name="T14" fmla="*/ 475 w 668"/>
                  <a:gd name="T15" fmla="*/ 381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475" y="381"/>
                    </a:moveTo>
                    <a:lnTo>
                      <a:pt x="475" y="267"/>
                    </a:lnTo>
                    <a:lnTo>
                      <a:pt x="0" y="267"/>
                    </a:lnTo>
                    <a:lnTo>
                      <a:pt x="0" y="114"/>
                    </a:lnTo>
                    <a:lnTo>
                      <a:pt x="475" y="114"/>
                    </a:lnTo>
                    <a:lnTo>
                      <a:pt x="475" y="0"/>
                    </a:lnTo>
                    <a:lnTo>
                      <a:pt x="668" y="190"/>
                    </a:lnTo>
                    <a:lnTo>
                      <a:pt x="475" y="381"/>
                    </a:lnTo>
                    <a:close/>
                  </a:path>
                </a:pathLst>
              </a:custGeom>
              <a:noFill/>
              <a:ln w="3" cap="rnd">
                <a:solidFill>
                  <a:srgbClr val="0000FF"/>
                </a:solidFill>
                <a:prstDash val="solid"/>
                <a:round/>
                <a:headEnd/>
                <a:tailEnd/>
              </a:ln>
            </p:spPr>
            <p:txBody>
              <a:bodyPr/>
              <a:lstStyle/>
              <a:p>
                <a:endParaRPr lang="es-CR"/>
              </a:p>
            </p:txBody>
          </p:sp>
        </p:grpSp>
        <p:grpSp>
          <p:nvGrpSpPr>
            <p:cNvPr id="14358" name="Group 45"/>
            <p:cNvGrpSpPr>
              <a:grpSpLocks/>
            </p:cNvGrpSpPr>
            <p:nvPr/>
          </p:nvGrpSpPr>
          <p:grpSpPr bwMode="auto">
            <a:xfrm>
              <a:off x="2908" y="1893"/>
              <a:ext cx="381" cy="670"/>
              <a:chOff x="2908" y="1893"/>
              <a:chExt cx="381" cy="670"/>
            </a:xfrm>
          </p:grpSpPr>
          <p:sp>
            <p:nvSpPr>
              <p:cNvPr id="14373" name="Freeform 43"/>
              <p:cNvSpPr>
                <a:spLocks/>
              </p:cNvSpPr>
              <p:nvPr/>
            </p:nvSpPr>
            <p:spPr bwMode="auto">
              <a:xfrm>
                <a:off x="2908" y="1893"/>
                <a:ext cx="381" cy="670"/>
              </a:xfrm>
              <a:custGeom>
                <a:avLst/>
                <a:gdLst>
                  <a:gd name="T0" fmla="*/ 381 w 381"/>
                  <a:gd name="T1" fmla="*/ 194 h 670"/>
                  <a:gd name="T2" fmla="*/ 267 w 381"/>
                  <a:gd name="T3" fmla="*/ 194 h 670"/>
                  <a:gd name="T4" fmla="*/ 267 w 381"/>
                  <a:gd name="T5" fmla="*/ 670 h 670"/>
                  <a:gd name="T6" fmla="*/ 113 w 381"/>
                  <a:gd name="T7" fmla="*/ 670 h 670"/>
                  <a:gd name="T8" fmla="*/ 113 w 381"/>
                  <a:gd name="T9" fmla="*/ 194 h 670"/>
                  <a:gd name="T10" fmla="*/ 0 w 381"/>
                  <a:gd name="T11" fmla="*/ 194 h 670"/>
                  <a:gd name="T12" fmla="*/ 190 w 381"/>
                  <a:gd name="T13" fmla="*/ 0 h 670"/>
                  <a:gd name="T14" fmla="*/ 381 w 381"/>
                  <a:gd name="T15" fmla="*/ 194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381" y="194"/>
                    </a:moveTo>
                    <a:lnTo>
                      <a:pt x="267" y="194"/>
                    </a:lnTo>
                    <a:lnTo>
                      <a:pt x="267" y="670"/>
                    </a:lnTo>
                    <a:lnTo>
                      <a:pt x="113" y="670"/>
                    </a:lnTo>
                    <a:lnTo>
                      <a:pt x="113" y="194"/>
                    </a:lnTo>
                    <a:lnTo>
                      <a:pt x="0" y="194"/>
                    </a:lnTo>
                    <a:lnTo>
                      <a:pt x="190" y="0"/>
                    </a:lnTo>
                    <a:lnTo>
                      <a:pt x="381" y="194"/>
                    </a:lnTo>
                    <a:close/>
                  </a:path>
                </a:pathLst>
              </a:custGeom>
              <a:solidFill>
                <a:srgbClr val="FFCC00"/>
              </a:solidFill>
              <a:ln w="9525">
                <a:noFill/>
                <a:round/>
                <a:headEnd/>
                <a:tailEnd/>
              </a:ln>
            </p:spPr>
            <p:txBody>
              <a:bodyPr/>
              <a:lstStyle/>
              <a:p>
                <a:endParaRPr lang="es-CR"/>
              </a:p>
            </p:txBody>
          </p:sp>
          <p:sp>
            <p:nvSpPr>
              <p:cNvPr id="14374" name="Freeform 44"/>
              <p:cNvSpPr>
                <a:spLocks/>
              </p:cNvSpPr>
              <p:nvPr/>
            </p:nvSpPr>
            <p:spPr bwMode="auto">
              <a:xfrm>
                <a:off x="2908" y="1893"/>
                <a:ext cx="381" cy="670"/>
              </a:xfrm>
              <a:custGeom>
                <a:avLst/>
                <a:gdLst>
                  <a:gd name="T0" fmla="*/ 381 w 381"/>
                  <a:gd name="T1" fmla="*/ 194 h 670"/>
                  <a:gd name="T2" fmla="*/ 267 w 381"/>
                  <a:gd name="T3" fmla="*/ 194 h 670"/>
                  <a:gd name="T4" fmla="*/ 267 w 381"/>
                  <a:gd name="T5" fmla="*/ 670 h 670"/>
                  <a:gd name="T6" fmla="*/ 113 w 381"/>
                  <a:gd name="T7" fmla="*/ 670 h 670"/>
                  <a:gd name="T8" fmla="*/ 113 w 381"/>
                  <a:gd name="T9" fmla="*/ 194 h 670"/>
                  <a:gd name="T10" fmla="*/ 0 w 381"/>
                  <a:gd name="T11" fmla="*/ 194 h 670"/>
                  <a:gd name="T12" fmla="*/ 190 w 381"/>
                  <a:gd name="T13" fmla="*/ 0 h 670"/>
                  <a:gd name="T14" fmla="*/ 381 w 381"/>
                  <a:gd name="T15" fmla="*/ 194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381" y="194"/>
                    </a:moveTo>
                    <a:lnTo>
                      <a:pt x="267" y="194"/>
                    </a:lnTo>
                    <a:lnTo>
                      <a:pt x="267" y="670"/>
                    </a:lnTo>
                    <a:lnTo>
                      <a:pt x="113" y="670"/>
                    </a:lnTo>
                    <a:lnTo>
                      <a:pt x="113" y="194"/>
                    </a:lnTo>
                    <a:lnTo>
                      <a:pt x="0" y="194"/>
                    </a:lnTo>
                    <a:lnTo>
                      <a:pt x="190" y="0"/>
                    </a:lnTo>
                    <a:lnTo>
                      <a:pt x="381" y="194"/>
                    </a:lnTo>
                    <a:close/>
                  </a:path>
                </a:pathLst>
              </a:custGeom>
              <a:noFill/>
              <a:ln w="3" cap="rnd">
                <a:solidFill>
                  <a:srgbClr val="0000FF"/>
                </a:solidFill>
                <a:prstDash val="solid"/>
                <a:round/>
                <a:headEnd/>
                <a:tailEnd/>
              </a:ln>
            </p:spPr>
            <p:txBody>
              <a:bodyPr/>
              <a:lstStyle/>
              <a:p>
                <a:endParaRPr lang="es-CR"/>
              </a:p>
            </p:txBody>
          </p:sp>
        </p:grpSp>
        <p:grpSp>
          <p:nvGrpSpPr>
            <p:cNvPr id="14359" name="Group 48"/>
            <p:cNvGrpSpPr>
              <a:grpSpLocks/>
            </p:cNvGrpSpPr>
            <p:nvPr/>
          </p:nvGrpSpPr>
          <p:grpSpPr bwMode="auto">
            <a:xfrm>
              <a:off x="2908" y="3520"/>
              <a:ext cx="426" cy="863"/>
              <a:chOff x="2908" y="3520"/>
              <a:chExt cx="426" cy="863"/>
            </a:xfrm>
          </p:grpSpPr>
          <p:sp>
            <p:nvSpPr>
              <p:cNvPr id="14371" name="Freeform 46"/>
              <p:cNvSpPr>
                <a:spLocks/>
              </p:cNvSpPr>
              <p:nvPr/>
            </p:nvSpPr>
            <p:spPr bwMode="auto">
              <a:xfrm>
                <a:off x="2926" y="3520"/>
                <a:ext cx="363" cy="863"/>
              </a:xfrm>
              <a:custGeom>
                <a:avLst/>
                <a:gdLst>
                  <a:gd name="T0" fmla="*/ 0 w 381"/>
                  <a:gd name="T1" fmla="*/ 1019 h 670"/>
                  <a:gd name="T2" fmla="*/ 98 w 381"/>
                  <a:gd name="T3" fmla="*/ 1019 h 670"/>
                  <a:gd name="T4" fmla="*/ 98 w 381"/>
                  <a:gd name="T5" fmla="*/ 0 h 670"/>
                  <a:gd name="T6" fmla="*/ 231 w 381"/>
                  <a:gd name="T7" fmla="*/ 0 h 670"/>
                  <a:gd name="T8" fmla="*/ 231 w 381"/>
                  <a:gd name="T9" fmla="*/ 1019 h 670"/>
                  <a:gd name="T10" fmla="*/ 330 w 381"/>
                  <a:gd name="T11" fmla="*/ 1019 h 670"/>
                  <a:gd name="T12" fmla="*/ 164 w 381"/>
                  <a:gd name="T13" fmla="*/ 1432 h 670"/>
                  <a:gd name="T14" fmla="*/ 0 w 381"/>
                  <a:gd name="T15" fmla="*/ 1019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0" y="477"/>
                    </a:moveTo>
                    <a:lnTo>
                      <a:pt x="113" y="477"/>
                    </a:lnTo>
                    <a:lnTo>
                      <a:pt x="113" y="0"/>
                    </a:lnTo>
                    <a:lnTo>
                      <a:pt x="267" y="0"/>
                    </a:lnTo>
                    <a:lnTo>
                      <a:pt x="267" y="477"/>
                    </a:lnTo>
                    <a:lnTo>
                      <a:pt x="381" y="477"/>
                    </a:lnTo>
                    <a:lnTo>
                      <a:pt x="190" y="670"/>
                    </a:lnTo>
                    <a:lnTo>
                      <a:pt x="0" y="477"/>
                    </a:lnTo>
                    <a:close/>
                  </a:path>
                </a:pathLst>
              </a:custGeom>
              <a:solidFill>
                <a:srgbClr val="FFCC00"/>
              </a:solidFill>
              <a:ln w="9525">
                <a:noFill/>
                <a:round/>
                <a:headEnd/>
                <a:tailEnd/>
              </a:ln>
            </p:spPr>
            <p:txBody>
              <a:bodyPr/>
              <a:lstStyle/>
              <a:p>
                <a:endParaRPr lang="es-CR"/>
              </a:p>
            </p:txBody>
          </p:sp>
          <p:sp>
            <p:nvSpPr>
              <p:cNvPr id="14372" name="Freeform 47"/>
              <p:cNvSpPr>
                <a:spLocks/>
              </p:cNvSpPr>
              <p:nvPr/>
            </p:nvSpPr>
            <p:spPr bwMode="auto">
              <a:xfrm>
                <a:off x="2908" y="3520"/>
                <a:ext cx="426" cy="863"/>
              </a:xfrm>
              <a:custGeom>
                <a:avLst/>
                <a:gdLst>
                  <a:gd name="T0" fmla="*/ 0 w 381"/>
                  <a:gd name="T1" fmla="*/ 1019 h 670"/>
                  <a:gd name="T2" fmla="*/ 158 w 381"/>
                  <a:gd name="T3" fmla="*/ 1019 h 670"/>
                  <a:gd name="T4" fmla="*/ 158 w 381"/>
                  <a:gd name="T5" fmla="*/ 0 h 670"/>
                  <a:gd name="T6" fmla="*/ 373 w 381"/>
                  <a:gd name="T7" fmla="*/ 0 h 670"/>
                  <a:gd name="T8" fmla="*/ 373 w 381"/>
                  <a:gd name="T9" fmla="*/ 1019 h 670"/>
                  <a:gd name="T10" fmla="*/ 532 w 381"/>
                  <a:gd name="T11" fmla="*/ 1019 h 670"/>
                  <a:gd name="T12" fmla="*/ 265 w 381"/>
                  <a:gd name="T13" fmla="*/ 1432 h 670"/>
                  <a:gd name="T14" fmla="*/ 0 w 381"/>
                  <a:gd name="T15" fmla="*/ 1019 h 670"/>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670"/>
                  <a:gd name="T26" fmla="*/ 381 w 381"/>
                  <a:gd name="T27" fmla="*/ 670 h 6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670">
                    <a:moveTo>
                      <a:pt x="0" y="477"/>
                    </a:moveTo>
                    <a:lnTo>
                      <a:pt x="113" y="477"/>
                    </a:lnTo>
                    <a:lnTo>
                      <a:pt x="113" y="0"/>
                    </a:lnTo>
                    <a:lnTo>
                      <a:pt x="267" y="0"/>
                    </a:lnTo>
                    <a:lnTo>
                      <a:pt x="267" y="477"/>
                    </a:lnTo>
                    <a:lnTo>
                      <a:pt x="381" y="477"/>
                    </a:lnTo>
                    <a:lnTo>
                      <a:pt x="190" y="670"/>
                    </a:lnTo>
                    <a:lnTo>
                      <a:pt x="0" y="477"/>
                    </a:lnTo>
                    <a:close/>
                  </a:path>
                </a:pathLst>
              </a:custGeom>
              <a:noFill/>
              <a:ln w="3" cap="rnd">
                <a:solidFill>
                  <a:srgbClr val="0000FF"/>
                </a:solidFill>
                <a:prstDash val="solid"/>
                <a:round/>
                <a:headEnd/>
                <a:tailEnd/>
              </a:ln>
            </p:spPr>
            <p:txBody>
              <a:bodyPr/>
              <a:lstStyle/>
              <a:p>
                <a:endParaRPr lang="es-CR"/>
              </a:p>
            </p:txBody>
          </p:sp>
        </p:grpSp>
        <p:grpSp>
          <p:nvGrpSpPr>
            <p:cNvPr id="14360" name="Group 51"/>
            <p:cNvGrpSpPr>
              <a:grpSpLocks/>
            </p:cNvGrpSpPr>
            <p:nvPr/>
          </p:nvGrpSpPr>
          <p:grpSpPr bwMode="auto">
            <a:xfrm>
              <a:off x="1978" y="2882"/>
              <a:ext cx="668" cy="381"/>
              <a:chOff x="1978" y="2882"/>
              <a:chExt cx="668" cy="381"/>
            </a:xfrm>
          </p:grpSpPr>
          <p:sp>
            <p:nvSpPr>
              <p:cNvPr id="14369" name="Freeform 49"/>
              <p:cNvSpPr>
                <a:spLocks/>
              </p:cNvSpPr>
              <p:nvPr/>
            </p:nvSpPr>
            <p:spPr bwMode="auto">
              <a:xfrm>
                <a:off x="1978" y="2882"/>
                <a:ext cx="668" cy="381"/>
              </a:xfrm>
              <a:custGeom>
                <a:avLst/>
                <a:gdLst>
                  <a:gd name="T0" fmla="*/ 193 w 668"/>
                  <a:gd name="T1" fmla="*/ 0 h 381"/>
                  <a:gd name="T2" fmla="*/ 193 w 668"/>
                  <a:gd name="T3" fmla="*/ 114 h 381"/>
                  <a:gd name="T4" fmla="*/ 668 w 668"/>
                  <a:gd name="T5" fmla="*/ 114 h 381"/>
                  <a:gd name="T6" fmla="*/ 668 w 668"/>
                  <a:gd name="T7" fmla="*/ 267 h 381"/>
                  <a:gd name="T8" fmla="*/ 193 w 668"/>
                  <a:gd name="T9" fmla="*/ 267 h 381"/>
                  <a:gd name="T10" fmla="*/ 193 w 668"/>
                  <a:gd name="T11" fmla="*/ 381 h 381"/>
                  <a:gd name="T12" fmla="*/ 0 w 668"/>
                  <a:gd name="T13" fmla="*/ 190 h 381"/>
                  <a:gd name="T14" fmla="*/ 193 w 668"/>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193" y="0"/>
                    </a:moveTo>
                    <a:lnTo>
                      <a:pt x="193" y="114"/>
                    </a:lnTo>
                    <a:lnTo>
                      <a:pt x="668" y="114"/>
                    </a:lnTo>
                    <a:lnTo>
                      <a:pt x="668" y="267"/>
                    </a:lnTo>
                    <a:lnTo>
                      <a:pt x="193" y="267"/>
                    </a:lnTo>
                    <a:lnTo>
                      <a:pt x="193" y="381"/>
                    </a:lnTo>
                    <a:lnTo>
                      <a:pt x="0" y="190"/>
                    </a:lnTo>
                    <a:lnTo>
                      <a:pt x="193" y="0"/>
                    </a:lnTo>
                    <a:close/>
                  </a:path>
                </a:pathLst>
              </a:custGeom>
              <a:solidFill>
                <a:srgbClr val="FFCC00"/>
              </a:solidFill>
              <a:ln w="9525">
                <a:noFill/>
                <a:round/>
                <a:headEnd/>
                <a:tailEnd/>
              </a:ln>
            </p:spPr>
            <p:txBody>
              <a:bodyPr/>
              <a:lstStyle/>
              <a:p>
                <a:endParaRPr lang="es-CR"/>
              </a:p>
            </p:txBody>
          </p:sp>
          <p:sp>
            <p:nvSpPr>
              <p:cNvPr id="14370" name="Freeform 50"/>
              <p:cNvSpPr>
                <a:spLocks/>
              </p:cNvSpPr>
              <p:nvPr/>
            </p:nvSpPr>
            <p:spPr bwMode="auto">
              <a:xfrm>
                <a:off x="1978" y="2882"/>
                <a:ext cx="668" cy="381"/>
              </a:xfrm>
              <a:custGeom>
                <a:avLst/>
                <a:gdLst>
                  <a:gd name="T0" fmla="*/ 193 w 668"/>
                  <a:gd name="T1" fmla="*/ 0 h 381"/>
                  <a:gd name="T2" fmla="*/ 193 w 668"/>
                  <a:gd name="T3" fmla="*/ 114 h 381"/>
                  <a:gd name="T4" fmla="*/ 668 w 668"/>
                  <a:gd name="T5" fmla="*/ 114 h 381"/>
                  <a:gd name="T6" fmla="*/ 668 w 668"/>
                  <a:gd name="T7" fmla="*/ 267 h 381"/>
                  <a:gd name="T8" fmla="*/ 193 w 668"/>
                  <a:gd name="T9" fmla="*/ 267 h 381"/>
                  <a:gd name="T10" fmla="*/ 193 w 668"/>
                  <a:gd name="T11" fmla="*/ 381 h 381"/>
                  <a:gd name="T12" fmla="*/ 0 w 668"/>
                  <a:gd name="T13" fmla="*/ 190 h 381"/>
                  <a:gd name="T14" fmla="*/ 193 w 668"/>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381"/>
                  <a:gd name="T26" fmla="*/ 668 w 668"/>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381">
                    <a:moveTo>
                      <a:pt x="193" y="0"/>
                    </a:moveTo>
                    <a:lnTo>
                      <a:pt x="193" y="114"/>
                    </a:lnTo>
                    <a:lnTo>
                      <a:pt x="668" y="114"/>
                    </a:lnTo>
                    <a:lnTo>
                      <a:pt x="668" y="267"/>
                    </a:lnTo>
                    <a:lnTo>
                      <a:pt x="193" y="267"/>
                    </a:lnTo>
                    <a:lnTo>
                      <a:pt x="193" y="381"/>
                    </a:lnTo>
                    <a:lnTo>
                      <a:pt x="0" y="190"/>
                    </a:lnTo>
                    <a:lnTo>
                      <a:pt x="193" y="0"/>
                    </a:lnTo>
                    <a:close/>
                  </a:path>
                </a:pathLst>
              </a:custGeom>
              <a:noFill/>
              <a:ln w="3" cap="rnd">
                <a:solidFill>
                  <a:srgbClr val="0000FF"/>
                </a:solidFill>
                <a:prstDash val="solid"/>
                <a:round/>
                <a:headEnd/>
                <a:tailEnd/>
              </a:ln>
            </p:spPr>
            <p:txBody>
              <a:bodyPr/>
              <a:lstStyle/>
              <a:p>
                <a:endParaRPr lang="es-CR"/>
              </a:p>
            </p:txBody>
          </p:sp>
        </p:grpSp>
        <p:grpSp>
          <p:nvGrpSpPr>
            <p:cNvPr id="14361" name="Group 54"/>
            <p:cNvGrpSpPr>
              <a:grpSpLocks/>
            </p:cNvGrpSpPr>
            <p:nvPr/>
          </p:nvGrpSpPr>
          <p:grpSpPr bwMode="auto">
            <a:xfrm>
              <a:off x="2535" y="2484"/>
              <a:ext cx="1122" cy="1160"/>
              <a:chOff x="2535" y="2484"/>
              <a:chExt cx="1122" cy="1160"/>
            </a:xfrm>
          </p:grpSpPr>
          <p:sp>
            <p:nvSpPr>
              <p:cNvPr id="14367" name="Oval 52"/>
              <p:cNvSpPr>
                <a:spLocks noChangeArrowheads="1"/>
              </p:cNvSpPr>
              <p:nvPr/>
            </p:nvSpPr>
            <p:spPr bwMode="auto">
              <a:xfrm>
                <a:off x="2535" y="2484"/>
                <a:ext cx="1122" cy="1160"/>
              </a:xfrm>
              <a:prstGeom prst="ellipse">
                <a:avLst/>
              </a:prstGeom>
              <a:solidFill>
                <a:srgbClr val="FFFF99"/>
              </a:solidFill>
              <a:ln w="0">
                <a:solidFill>
                  <a:srgbClr val="000000"/>
                </a:solidFill>
                <a:round/>
                <a:headEnd/>
                <a:tailEnd/>
              </a:ln>
            </p:spPr>
            <p:txBody>
              <a:bodyPr/>
              <a:lstStyle/>
              <a:p>
                <a:endParaRPr lang="es-CR"/>
              </a:p>
            </p:txBody>
          </p:sp>
          <p:sp>
            <p:nvSpPr>
              <p:cNvPr id="14368" name="Oval 53"/>
              <p:cNvSpPr>
                <a:spLocks noChangeArrowheads="1"/>
              </p:cNvSpPr>
              <p:nvPr/>
            </p:nvSpPr>
            <p:spPr bwMode="auto">
              <a:xfrm>
                <a:off x="2535" y="2484"/>
                <a:ext cx="1122" cy="1160"/>
              </a:xfrm>
              <a:prstGeom prst="ellipse">
                <a:avLst/>
              </a:prstGeom>
              <a:noFill/>
              <a:ln w="11" cap="rnd">
                <a:solidFill>
                  <a:srgbClr val="000000"/>
                </a:solidFill>
                <a:round/>
                <a:headEnd/>
                <a:tailEnd/>
              </a:ln>
            </p:spPr>
            <p:txBody>
              <a:bodyPr/>
              <a:lstStyle/>
              <a:p>
                <a:endParaRPr lang="es-CR"/>
              </a:p>
            </p:txBody>
          </p:sp>
        </p:grpSp>
        <p:sp>
          <p:nvSpPr>
            <p:cNvPr id="14362" name="Rectangle 55"/>
            <p:cNvSpPr>
              <a:spLocks noChangeArrowheads="1"/>
            </p:cNvSpPr>
            <p:nvPr/>
          </p:nvSpPr>
          <p:spPr bwMode="auto">
            <a:xfrm>
              <a:off x="2066" y="3020"/>
              <a:ext cx="65" cy="116"/>
            </a:xfrm>
            <a:prstGeom prst="rect">
              <a:avLst/>
            </a:prstGeom>
            <a:noFill/>
            <a:ln w="9525">
              <a:noFill/>
              <a:miter lim="800000"/>
              <a:headEnd/>
              <a:tailEnd/>
            </a:ln>
          </p:spPr>
          <p:txBody>
            <a:bodyPr wrap="none" lIns="0" tIns="0" rIns="0" bIns="0">
              <a:spAutoFit/>
            </a:bodyPr>
            <a:lstStyle/>
            <a:p>
              <a:r>
                <a:rPr lang="es-CR" sz="1200" b="1">
                  <a:solidFill>
                    <a:srgbClr val="0000FF"/>
                  </a:solidFill>
                </a:rPr>
                <a:t>P</a:t>
              </a:r>
              <a:endParaRPr lang="es-CR"/>
            </a:p>
          </p:txBody>
        </p:sp>
        <p:sp>
          <p:nvSpPr>
            <p:cNvPr id="14363" name="Rectangle 56"/>
            <p:cNvSpPr>
              <a:spLocks noChangeArrowheads="1"/>
            </p:cNvSpPr>
            <p:nvPr/>
          </p:nvSpPr>
          <p:spPr bwMode="auto">
            <a:xfrm rot="-5400000">
              <a:off x="2955" y="3804"/>
              <a:ext cx="317" cy="116"/>
            </a:xfrm>
            <a:prstGeom prst="rect">
              <a:avLst/>
            </a:prstGeom>
            <a:noFill/>
            <a:ln w="9525">
              <a:noFill/>
              <a:miter lim="800000"/>
              <a:headEnd/>
              <a:tailEnd/>
            </a:ln>
          </p:spPr>
          <p:txBody>
            <a:bodyPr wrap="none" lIns="0" tIns="0" rIns="0" bIns="0">
              <a:spAutoFit/>
            </a:bodyPr>
            <a:lstStyle/>
            <a:p>
              <a:r>
                <a:rPr lang="es-CR" sz="1200" b="1">
                  <a:solidFill>
                    <a:srgbClr val="0000FF"/>
                  </a:solidFill>
                </a:rPr>
                <a:t>Bienes</a:t>
              </a:r>
              <a:endParaRPr lang="es-CR" sz="1000"/>
            </a:p>
          </p:txBody>
        </p:sp>
        <p:sp>
          <p:nvSpPr>
            <p:cNvPr id="14364" name="Rectangle 57"/>
            <p:cNvSpPr>
              <a:spLocks noChangeArrowheads="1"/>
            </p:cNvSpPr>
            <p:nvPr/>
          </p:nvSpPr>
          <p:spPr bwMode="auto">
            <a:xfrm rot="-5400000">
              <a:off x="3001" y="2145"/>
              <a:ext cx="226" cy="116"/>
            </a:xfrm>
            <a:prstGeom prst="rect">
              <a:avLst/>
            </a:prstGeom>
            <a:noFill/>
            <a:ln w="9525">
              <a:noFill/>
              <a:miter lim="800000"/>
              <a:headEnd/>
              <a:tailEnd/>
            </a:ln>
          </p:spPr>
          <p:txBody>
            <a:bodyPr wrap="none" lIns="0" tIns="0" rIns="0" bIns="0">
              <a:spAutoFit/>
            </a:bodyPr>
            <a:lstStyle/>
            <a:p>
              <a:r>
                <a:rPr lang="es-CR" sz="1200" b="1">
                  <a:solidFill>
                    <a:srgbClr val="0000FF"/>
                  </a:solidFill>
                </a:rPr>
                <a:t>P/CP</a:t>
              </a:r>
              <a:endParaRPr lang="es-CR"/>
            </a:p>
          </p:txBody>
        </p:sp>
        <p:sp>
          <p:nvSpPr>
            <p:cNvPr id="14365" name="Rectangle 58"/>
            <p:cNvSpPr>
              <a:spLocks noChangeArrowheads="1"/>
            </p:cNvSpPr>
            <p:nvPr/>
          </p:nvSpPr>
          <p:spPr bwMode="auto">
            <a:xfrm>
              <a:off x="3774" y="3020"/>
              <a:ext cx="134" cy="116"/>
            </a:xfrm>
            <a:prstGeom prst="rect">
              <a:avLst/>
            </a:prstGeom>
            <a:noFill/>
            <a:ln w="9525">
              <a:noFill/>
              <a:miter lim="800000"/>
              <a:headEnd/>
              <a:tailEnd/>
            </a:ln>
          </p:spPr>
          <p:txBody>
            <a:bodyPr wrap="none" lIns="0" tIns="0" rIns="0" bIns="0">
              <a:spAutoFit/>
            </a:bodyPr>
            <a:lstStyle/>
            <a:p>
              <a:r>
                <a:rPr lang="es-CR" sz="1200" b="1">
                  <a:solidFill>
                    <a:srgbClr val="0000FF"/>
                  </a:solidFill>
                </a:rPr>
                <a:t>CP</a:t>
              </a:r>
              <a:endParaRPr lang="es-CR"/>
            </a:p>
          </p:txBody>
        </p:sp>
        <p:sp>
          <p:nvSpPr>
            <p:cNvPr id="14366" name="Rectangle 59"/>
            <p:cNvSpPr>
              <a:spLocks noChangeArrowheads="1"/>
            </p:cNvSpPr>
            <p:nvPr/>
          </p:nvSpPr>
          <p:spPr bwMode="auto">
            <a:xfrm>
              <a:off x="2789" y="2977"/>
              <a:ext cx="635" cy="349"/>
            </a:xfrm>
            <a:prstGeom prst="rect">
              <a:avLst/>
            </a:prstGeom>
            <a:noFill/>
            <a:ln w="9525">
              <a:noFill/>
              <a:miter lim="800000"/>
              <a:headEnd/>
              <a:tailEnd/>
            </a:ln>
          </p:spPr>
          <p:txBody>
            <a:bodyPr lIns="0" tIns="0" rIns="0" bIns="0">
              <a:spAutoFit/>
            </a:bodyPr>
            <a:lstStyle/>
            <a:p>
              <a:pPr algn="ctr"/>
              <a:r>
                <a:rPr lang="es-ES_tradnl" sz="1200" b="1">
                  <a:solidFill>
                    <a:srgbClr val="FF0000"/>
                  </a:solidFill>
                </a:rPr>
                <a:t>Efectividad reside en equilibrio</a:t>
              </a:r>
              <a:endParaRPr lang="es-CR" sz="1200" b="1">
                <a:solidFill>
                  <a:srgbClr val="FF000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54275" y="620713"/>
            <a:ext cx="7086600" cy="487362"/>
          </a:xfrm>
        </p:spPr>
        <p:txBody>
          <a:bodyPr/>
          <a:lstStyle/>
          <a:p>
            <a:pPr algn="ctr" eaLnBrk="1" hangingPunct="1"/>
            <a:r>
              <a:rPr lang="es-ES_tradnl" sz="3600" smtClean="0"/>
              <a:t>          Primer hábito</a:t>
            </a:r>
            <a:r>
              <a:rPr lang="es-ES" sz="3600" smtClean="0">
                <a:solidFill>
                  <a:schemeClr val="tx1"/>
                </a:solidFill>
              </a:rPr>
              <a:t/>
            </a:r>
            <a:br>
              <a:rPr lang="es-ES" sz="3600" smtClean="0">
                <a:solidFill>
                  <a:schemeClr val="tx1"/>
                </a:solidFill>
              </a:rPr>
            </a:br>
            <a:endParaRPr lang="en-US" sz="2000" smtClean="0"/>
          </a:p>
        </p:txBody>
      </p:sp>
      <p:sp>
        <p:nvSpPr>
          <p:cNvPr id="15363" name="AutoShape 9"/>
          <p:cNvSpPr>
            <a:spLocks noChangeAspect="1" noChangeArrowheads="1" noTextEdit="1"/>
          </p:cNvSpPr>
          <p:nvPr/>
        </p:nvSpPr>
        <p:spPr bwMode="gray">
          <a:xfrm flipH="1">
            <a:off x="4364038" y="3692525"/>
            <a:ext cx="909637" cy="1244600"/>
          </a:xfrm>
          <a:prstGeom prst="rect">
            <a:avLst/>
          </a:prstGeom>
          <a:noFill/>
          <a:ln w="9525">
            <a:noFill/>
            <a:miter lim="800000"/>
            <a:headEnd/>
            <a:tailEnd/>
          </a:ln>
        </p:spPr>
        <p:txBody>
          <a:bodyPr/>
          <a:lstStyle/>
          <a:p>
            <a:endParaRPr lang="es-CR"/>
          </a:p>
        </p:txBody>
      </p:sp>
      <p:pic>
        <p:nvPicPr>
          <p:cNvPr id="15364" name="Picture 2" descr="cooperación,global,hombres de negocio,iStockphoto,manos,piezas,piezas de puzle,puzles,sostener,trabajo en equipo"/>
          <p:cNvPicPr>
            <a:picLocks noChangeAspect="1" noChangeArrowheads="1"/>
          </p:cNvPicPr>
          <p:nvPr/>
        </p:nvPicPr>
        <p:blipFill>
          <a:blip r:embed="rId2" cstate="print"/>
          <a:srcRect/>
          <a:stretch>
            <a:fillRect/>
          </a:stretch>
        </p:blipFill>
        <p:spPr bwMode="auto">
          <a:xfrm>
            <a:off x="2987675" y="1989138"/>
            <a:ext cx="3455988" cy="3455987"/>
          </a:xfrm>
          <a:prstGeom prst="rect">
            <a:avLst/>
          </a:prstGeom>
          <a:noFill/>
          <a:ln w="9525">
            <a:noFill/>
            <a:miter lim="800000"/>
            <a:headEnd/>
            <a:tailEnd/>
          </a:ln>
        </p:spPr>
      </p:pic>
      <p:sp>
        <p:nvSpPr>
          <p:cNvPr id="20" name="Rectangle 2"/>
          <p:cNvSpPr txBox="1">
            <a:spLocks noChangeArrowheads="1"/>
          </p:cNvSpPr>
          <p:nvPr/>
        </p:nvSpPr>
        <p:spPr bwMode="gray">
          <a:xfrm>
            <a:off x="2843213" y="1989138"/>
            <a:ext cx="3744912" cy="935037"/>
          </a:xfrm>
          <a:prstGeom prst="rect">
            <a:avLst/>
          </a:prstGeom>
          <a:noFill/>
          <a:ln w="9525">
            <a:noFill/>
            <a:miter lim="800000"/>
            <a:headEnd/>
            <a:tailEnd/>
          </a:ln>
        </p:spPr>
        <p:txBody>
          <a:bodyPr anchor="ctr"/>
          <a:lstStyle/>
          <a:p>
            <a:pPr algn="ctr">
              <a:defRPr/>
            </a:pPr>
            <a:r>
              <a:rPr lang="es-ES_tradnl" sz="3600" b="1" i="1" kern="0" dirty="0">
                <a:latin typeface="+mj-lt"/>
                <a:ea typeface="+mj-ea"/>
                <a:cs typeface="+mj-cs"/>
              </a:rPr>
              <a:t>Sea Proactivo</a:t>
            </a:r>
            <a:endParaRPr lang="en-US" sz="2000" b="1" kern="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48038" y="333375"/>
            <a:ext cx="4733925" cy="792163"/>
          </a:xfrm>
        </p:spPr>
        <p:txBody>
          <a:bodyPr/>
          <a:lstStyle/>
          <a:p>
            <a:pPr eaLnBrk="1" hangingPunct="1"/>
            <a:r>
              <a:rPr lang="es-ES_tradnl" i="1" smtClean="0"/>
              <a:t/>
            </a:r>
            <a:br>
              <a:rPr lang="es-ES_tradnl" i="1" smtClean="0"/>
            </a:br>
            <a:r>
              <a:rPr lang="es-ES_tradnl" i="1" smtClean="0"/>
              <a:t/>
            </a:r>
            <a:br>
              <a:rPr lang="es-ES_tradnl" i="1" smtClean="0"/>
            </a:br>
            <a:r>
              <a:rPr lang="es-ES_tradnl" smtClean="0"/>
              <a:t>Proactivo</a:t>
            </a:r>
            <a:r>
              <a:rPr lang="es-ES" smtClean="0"/>
              <a:t/>
            </a:r>
            <a:br>
              <a:rPr lang="es-ES" smtClean="0"/>
            </a:br>
            <a:r>
              <a:rPr lang="es-ES" smtClean="0"/>
              <a:t> </a:t>
            </a:r>
            <a:br>
              <a:rPr lang="es-ES" smtClean="0"/>
            </a:br>
            <a:endParaRPr lang="en-US" smtClean="0"/>
          </a:p>
        </p:txBody>
      </p:sp>
      <p:sp>
        <p:nvSpPr>
          <p:cNvPr id="16387" name="Rectangle 3"/>
          <p:cNvSpPr>
            <a:spLocks noGrp="1" noChangeArrowheads="1"/>
          </p:cNvSpPr>
          <p:nvPr>
            <p:ph type="body" idx="1"/>
          </p:nvPr>
        </p:nvSpPr>
        <p:spPr>
          <a:xfrm>
            <a:off x="250825" y="1628775"/>
            <a:ext cx="8713788" cy="1439863"/>
          </a:xfrm>
        </p:spPr>
        <p:txBody>
          <a:bodyPr/>
          <a:lstStyle/>
          <a:p>
            <a:pPr algn="just" eaLnBrk="1" hangingPunct="1">
              <a:lnSpc>
                <a:spcPct val="90000"/>
              </a:lnSpc>
              <a:buFont typeface="Wingdings" pitchFamily="2" charset="2"/>
              <a:buNone/>
            </a:pPr>
            <a:r>
              <a:rPr lang="es-ES_tradnl" sz="2000" smtClean="0"/>
              <a:t>	Significa que, como seres humanos, somos responsables de nues­tras propias vidas. Nuestra conducta es una función de nuestras decisiones, no de nuestras condiciones. Podemos subordinar los sentimientos a los valores. Tenemos la iniciativa y la responsabilidad de hacer que las cosas sucedan.</a:t>
            </a:r>
            <a:endParaRPr lang="es-CR" sz="2000" smtClean="0"/>
          </a:p>
          <a:p>
            <a:pPr algn="just" eaLnBrk="1" hangingPunct="1">
              <a:lnSpc>
                <a:spcPct val="90000"/>
              </a:lnSpc>
              <a:buFont typeface="Wingdings" pitchFamily="2" charset="2"/>
              <a:buNone/>
            </a:pPr>
            <a:endParaRPr lang="es-CR" sz="2000" smtClean="0"/>
          </a:p>
          <a:p>
            <a:pPr algn="just" eaLnBrk="1" hangingPunct="1">
              <a:lnSpc>
                <a:spcPct val="90000"/>
              </a:lnSpc>
              <a:buFont typeface="Wingdings" pitchFamily="2" charset="2"/>
              <a:buNone/>
            </a:pPr>
            <a:endParaRPr lang="es-ES" sz="2000" smtClean="0"/>
          </a:p>
          <a:p>
            <a:pPr eaLnBrk="1" hangingPunct="1">
              <a:lnSpc>
                <a:spcPct val="90000"/>
              </a:lnSpc>
            </a:pPr>
            <a:endParaRPr lang="en-US" sz="3200" b="1" smtClean="0">
              <a:solidFill>
                <a:schemeClr val="tx2"/>
              </a:solidFill>
            </a:endParaRPr>
          </a:p>
        </p:txBody>
      </p:sp>
      <p:grpSp>
        <p:nvGrpSpPr>
          <p:cNvPr id="16388" name="Group 8"/>
          <p:cNvGrpSpPr>
            <a:grpSpLocks noChangeAspect="1"/>
          </p:cNvGrpSpPr>
          <p:nvPr/>
        </p:nvGrpSpPr>
        <p:grpSpPr bwMode="auto">
          <a:xfrm>
            <a:off x="2627313" y="3070225"/>
            <a:ext cx="4178300" cy="3671888"/>
            <a:chOff x="1655" y="1752"/>
            <a:chExt cx="2632" cy="2313"/>
          </a:xfrm>
        </p:grpSpPr>
        <p:sp>
          <p:nvSpPr>
            <p:cNvPr id="16390" name="AutoShape 7"/>
            <p:cNvSpPr>
              <a:spLocks noChangeAspect="1" noChangeArrowheads="1" noTextEdit="1"/>
            </p:cNvSpPr>
            <p:nvPr/>
          </p:nvSpPr>
          <p:spPr bwMode="auto">
            <a:xfrm>
              <a:off x="1655" y="1752"/>
              <a:ext cx="2631" cy="2313"/>
            </a:xfrm>
            <a:prstGeom prst="rect">
              <a:avLst/>
            </a:prstGeom>
            <a:noFill/>
            <a:ln w="9525">
              <a:noFill/>
              <a:miter lim="800000"/>
              <a:headEnd/>
              <a:tailEnd/>
            </a:ln>
          </p:spPr>
          <p:txBody>
            <a:bodyPr/>
            <a:lstStyle/>
            <a:p>
              <a:endParaRPr lang="es-CR"/>
            </a:p>
          </p:txBody>
        </p:sp>
        <p:grpSp>
          <p:nvGrpSpPr>
            <p:cNvPr id="16391" name="Group 11"/>
            <p:cNvGrpSpPr>
              <a:grpSpLocks/>
            </p:cNvGrpSpPr>
            <p:nvPr/>
          </p:nvGrpSpPr>
          <p:grpSpPr bwMode="auto">
            <a:xfrm>
              <a:off x="1698" y="1760"/>
              <a:ext cx="2494" cy="2291"/>
              <a:chOff x="1698" y="1760"/>
              <a:chExt cx="2494" cy="2291"/>
            </a:xfrm>
          </p:grpSpPr>
          <p:sp>
            <p:nvSpPr>
              <p:cNvPr id="16433" name="Oval 9"/>
              <p:cNvSpPr>
                <a:spLocks noChangeArrowheads="1"/>
              </p:cNvSpPr>
              <p:nvPr/>
            </p:nvSpPr>
            <p:spPr bwMode="auto">
              <a:xfrm>
                <a:off x="1698" y="1760"/>
                <a:ext cx="2494" cy="2291"/>
              </a:xfrm>
              <a:prstGeom prst="ellipse">
                <a:avLst/>
              </a:prstGeom>
              <a:solidFill>
                <a:srgbClr val="FFFF99"/>
              </a:solidFill>
              <a:ln w="0">
                <a:solidFill>
                  <a:srgbClr val="000000"/>
                </a:solidFill>
                <a:round/>
                <a:headEnd/>
                <a:tailEnd/>
              </a:ln>
            </p:spPr>
            <p:txBody>
              <a:bodyPr/>
              <a:lstStyle/>
              <a:p>
                <a:endParaRPr lang="es-CR"/>
              </a:p>
            </p:txBody>
          </p:sp>
          <p:sp>
            <p:nvSpPr>
              <p:cNvPr id="16434" name="Oval 10"/>
              <p:cNvSpPr>
                <a:spLocks noChangeArrowheads="1"/>
              </p:cNvSpPr>
              <p:nvPr/>
            </p:nvSpPr>
            <p:spPr bwMode="auto">
              <a:xfrm>
                <a:off x="1698" y="1760"/>
                <a:ext cx="2494" cy="2291"/>
              </a:xfrm>
              <a:prstGeom prst="ellipse">
                <a:avLst/>
              </a:prstGeom>
              <a:noFill/>
              <a:ln w="17" cap="rnd">
                <a:solidFill>
                  <a:srgbClr val="000000"/>
                </a:solidFill>
                <a:round/>
                <a:headEnd/>
                <a:tailEnd/>
              </a:ln>
            </p:spPr>
            <p:txBody>
              <a:bodyPr/>
              <a:lstStyle/>
              <a:p>
                <a:endParaRPr lang="es-CR"/>
              </a:p>
            </p:txBody>
          </p:sp>
        </p:grpSp>
        <p:sp>
          <p:nvSpPr>
            <p:cNvPr id="16392" name="Line 12"/>
            <p:cNvSpPr>
              <a:spLocks noChangeShapeType="1"/>
            </p:cNvSpPr>
            <p:nvPr/>
          </p:nvSpPr>
          <p:spPr bwMode="auto">
            <a:xfrm>
              <a:off x="2956" y="1760"/>
              <a:ext cx="1" cy="2281"/>
            </a:xfrm>
            <a:prstGeom prst="line">
              <a:avLst/>
            </a:prstGeom>
            <a:noFill/>
            <a:ln w="17">
              <a:solidFill>
                <a:srgbClr val="000000"/>
              </a:solidFill>
              <a:round/>
              <a:headEnd/>
              <a:tailEnd/>
            </a:ln>
          </p:spPr>
          <p:txBody>
            <a:bodyPr/>
            <a:lstStyle/>
            <a:p>
              <a:endParaRPr lang="es-CR"/>
            </a:p>
          </p:txBody>
        </p:sp>
        <p:sp>
          <p:nvSpPr>
            <p:cNvPr id="16393" name="Line 13"/>
            <p:cNvSpPr>
              <a:spLocks noChangeShapeType="1"/>
            </p:cNvSpPr>
            <p:nvPr/>
          </p:nvSpPr>
          <p:spPr bwMode="auto">
            <a:xfrm>
              <a:off x="1742" y="2584"/>
              <a:ext cx="2417" cy="623"/>
            </a:xfrm>
            <a:prstGeom prst="line">
              <a:avLst/>
            </a:prstGeom>
            <a:noFill/>
            <a:ln w="17">
              <a:solidFill>
                <a:srgbClr val="000000"/>
              </a:solidFill>
              <a:round/>
              <a:headEnd/>
              <a:tailEnd/>
            </a:ln>
          </p:spPr>
          <p:txBody>
            <a:bodyPr/>
            <a:lstStyle/>
            <a:p>
              <a:endParaRPr lang="es-CR"/>
            </a:p>
          </p:txBody>
        </p:sp>
        <p:sp>
          <p:nvSpPr>
            <p:cNvPr id="16394" name="Line 14"/>
            <p:cNvSpPr>
              <a:spLocks noChangeShapeType="1"/>
            </p:cNvSpPr>
            <p:nvPr/>
          </p:nvSpPr>
          <p:spPr bwMode="auto">
            <a:xfrm>
              <a:off x="2260" y="1946"/>
              <a:ext cx="1387" cy="1909"/>
            </a:xfrm>
            <a:prstGeom prst="line">
              <a:avLst/>
            </a:prstGeom>
            <a:noFill/>
            <a:ln w="17">
              <a:solidFill>
                <a:srgbClr val="000000"/>
              </a:solidFill>
              <a:round/>
              <a:headEnd/>
              <a:tailEnd/>
            </a:ln>
          </p:spPr>
          <p:txBody>
            <a:bodyPr/>
            <a:lstStyle/>
            <a:p>
              <a:endParaRPr lang="es-CR"/>
            </a:p>
          </p:txBody>
        </p:sp>
        <p:sp>
          <p:nvSpPr>
            <p:cNvPr id="16395" name="Line 15"/>
            <p:cNvSpPr>
              <a:spLocks noChangeShapeType="1"/>
            </p:cNvSpPr>
            <p:nvPr/>
          </p:nvSpPr>
          <p:spPr bwMode="auto">
            <a:xfrm flipH="1">
              <a:off x="2255" y="1961"/>
              <a:ext cx="1403" cy="1899"/>
            </a:xfrm>
            <a:prstGeom prst="line">
              <a:avLst/>
            </a:prstGeom>
            <a:noFill/>
            <a:ln w="17">
              <a:solidFill>
                <a:srgbClr val="000000"/>
              </a:solidFill>
              <a:round/>
              <a:headEnd/>
              <a:tailEnd/>
            </a:ln>
          </p:spPr>
          <p:txBody>
            <a:bodyPr/>
            <a:lstStyle/>
            <a:p>
              <a:endParaRPr lang="es-CR"/>
            </a:p>
          </p:txBody>
        </p:sp>
        <p:sp>
          <p:nvSpPr>
            <p:cNvPr id="16396" name="Line 16"/>
            <p:cNvSpPr>
              <a:spLocks noChangeShapeType="1"/>
            </p:cNvSpPr>
            <p:nvPr/>
          </p:nvSpPr>
          <p:spPr bwMode="auto">
            <a:xfrm flipV="1">
              <a:off x="1781" y="2504"/>
              <a:ext cx="2333" cy="813"/>
            </a:xfrm>
            <a:prstGeom prst="line">
              <a:avLst/>
            </a:prstGeom>
            <a:noFill/>
            <a:ln w="17">
              <a:solidFill>
                <a:srgbClr val="000000"/>
              </a:solidFill>
              <a:round/>
              <a:headEnd/>
              <a:tailEnd/>
            </a:ln>
          </p:spPr>
          <p:txBody>
            <a:bodyPr/>
            <a:lstStyle/>
            <a:p>
              <a:endParaRPr lang="es-CR"/>
            </a:p>
          </p:txBody>
        </p:sp>
        <p:grpSp>
          <p:nvGrpSpPr>
            <p:cNvPr id="16397" name="Group 19"/>
            <p:cNvGrpSpPr>
              <a:grpSpLocks/>
            </p:cNvGrpSpPr>
            <p:nvPr/>
          </p:nvGrpSpPr>
          <p:grpSpPr bwMode="auto">
            <a:xfrm>
              <a:off x="2371" y="2391"/>
              <a:ext cx="1159" cy="1019"/>
              <a:chOff x="2371" y="2391"/>
              <a:chExt cx="1159" cy="1019"/>
            </a:xfrm>
          </p:grpSpPr>
          <p:sp>
            <p:nvSpPr>
              <p:cNvPr id="16431" name="Oval 17"/>
              <p:cNvSpPr>
                <a:spLocks noChangeArrowheads="1"/>
              </p:cNvSpPr>
              <p:nvPr/>
            </p:nvSpPr>
            <p:spPr bwMode="auto">
              <a:xfrm>
                <a:off x="2371" y="2391"/>
                <a:ext cx="1159" cy="1019"/>
              </a:xfrm>
              <a:prstGeom prst="ellipse">
                <a:avLst/>
              </a:prstGeom>
              <a:solidFill>
                <a:srgbClr val="BBE0E3"/>
              </a:solidFill>
              <a:ln w="0">
                <a:solidFill>
                  <a:srgbClr val="000000"/>
                </a:solidFill>
                <a:round/>
                <a:headEnd/>
                <a:tailEnd/>
              </a:ln>
            </p:spPr>
            <p:txBody>
              <a:bodyPr/>
              <a:lstStyle/>
              <a:p>
                <a:endParaRPr lang="es-CR"/>
              </a:p>
            </p:txBody>
          </p:sp>
          <p:sp>
            <p:nvSpPr>
              <p:cNvPr id="16432" name="Oval 18"/>
              <p:cNvSpPr>
                <a:spLocks noChangeArrowheads="1"/>
              </p:cNvSpPr>
              <p:nvPr/>
            </p:nvSpPr>
            <p:spPr bwMode="auto">
              <a:xfrm>
                <a:off x="2371" y="2391"/>
                <a:ext cx="1159" cy="1019"/>
              </a:xfrm>
              <a:prstGeom prst="ellipse">
                <a:avLst/>
              </a:prstGeom>
              <a:noFill/>
              <a:ln w="17" cap="rnd">
                <a:solidFill>
                  <a:srgbClr val="000000"/>
                </a:solidFill>
                <a:round/>
                <a:headEnd/>
                <a:tailEnd/>
              </a:ln>
            </p:spPr>
            <p:txBody>
              <a:bodyPr/>
              <a:lstStyle/>
              <a:p>
                <a:endParaRPr lang="es-CR"/>
              </a:p>
            </p:txBody>
          </p:sp>
        </p:grpSp>
        <p:sp>
          <p:nvSpPr>
            <p:cNvPr id="16398" name="Rectangle 20"/>
            <p:cNvSpPr>
              <a:spLocks noChangeArrowheads="1"/>
            </p:cNvSpPr>
            <p:nvPr/>
          </p:nvSpPr>
          <p:spPr bwMode="auto">
            <a:xfrm>
              <a:off x="2433" y="1968"/>
              <a:ext cx="486" cy="155"/>
            </a:xfrm>
            <a:prstGeom prst="rect">
              <a:avLst/>
            </a:prstGeom>
            <a:noFill/>
            <a:ln w="9525">
              <a:noFill/>
              <a:miter lim="800000"/>
              <a:headEnd/>
              <a:tailEnd/>
            </a:ln>
          </p:spPr>
          <p:txBody>
            <a:bodyPr wrap="none" lIns="0" tIns="0" rIns="0" bIns="0">
              <a:spAutoFit/>
            </a:bodyPr>
            <a:lstStyle/>
            <a:p>
              <a:r>
                <a:rPr lang="es-CR" sz="1300" b="1">
                  <a:solidFill>
                    <a:srgbClr val="0000FF"/>
                  </a:solidFill>
                </a:rPr>
                <a:t>Familia</a:t>
              </a:r>
              <a:endParaRPr lang="es-CR"/>
            </a:p>
          </p:txBody>
        </p:sp>
        <p:sp>
          <p:nvSpPr>
            <p:cNvPr id="16399" name="Rectangle 21"/>
            <p:cNvSpPr>
              <a:spLocks noChangeArrowheads="1"/>
            </p:cNvSpPr>
            <p:nvPr/>
          </p:nvSpPr>
          <p:spPr bwMode="auto">
            <a:xfrm>
              <a:off x="2570" y="2831"/>
              <a:ext cx="832" cy="166"/>
            </a:xfrm>
            <a:prstGeom prst="rect">
              <a:avLst/>
            </a:prstGeom>
            <a:noFill/>
            <a:ln w="9525">
              <a:noFill/>
              <a:miter lim="800000"/>
              <a:headEnd/>
              <a:tailEnd/>
            </a:ln>
          </p:spPr>
          <p:txBody>
            <a:bodyPr wrap="none" lIns="0" tIns="0" rIns="0" bIns="0">
              <a:spAutoFit/>
            </a:bodyPr>
            <a:lstStyle/>
            <a:p>
              <a:r>
                <a:rPr lang="es-CR" sz="1500" b="1">
                  <a:solidFill>
                    <a:srgbClr val="FF0000"/>
                  </a:solidFill>
                </a:rPr>
                <a:t>PRINCIPIOS</a:t>
              </a:r>
              <a:endParaRPr lang="es-CR"/>
            </a:p>
          </p:txBody>
        </p:sp>
        <p:sp>
          <p:nvSpPr>
            <p:cNvPr id="16400" name="Rectangle 22"/>
            <p:cNvSpPr>
              <a:spLocks noChangeArrowheads="1"/>
            </p:cNvSpPr>
            <p:nvPr/>
          </p:nvSpPr>
          <p:spPr bwMode="auto">
            <a:xfrm>
              <a:off x="3066" y="1967"/>
              <a:ext cx="453" cy="155"/>
            </a:xfrm>
            <a:prstGeom prst="rect">
              <a:avLst/>
            </a:prstGeom>
            <a:noFill/>
            <a:ln w="9525">
              <a:noFill/>
              <a:miter lim="800000"/>
              <a:headEnd/>
              <a:tailEnd/>
            </a:ln>
          </p:spPr>
          <p:txBody>
            <a:bodyPr wrap="none" lIns="0" tIns="0" rIns="0" bIns="0">
              <a:spAutoFit/>
            </a:bodyPr>
            <a:lstStyle/>
            <a:p>
              <a:r>
                <a:rPr lang="es-CR" sz="1300" b="1">
                  <a:solidFill>
                    <a:srgbClr val="0000FF"/>
                  </a:solidFill>
                </a:rPr>
                <a:t>Dinero</a:t>
              </a:r>
              <a:endParaRPr lang="es-CR"/>
            </a:p>
          </p:txBody>
        </p:sp>
        <p:sp>
          <p:nvSpPr>
            <p:cNvPr id="16401" name="Rectangle 23"/>
            <p:cNvSpPr>
              <a:spLocks noChangeArrowheads="1"/>
            </p:cNvSpPr>
            <p:nvPr/>
          </p:nvSpPr>
          <p:spPr bwMode="auto">
            <a:xfrm>
              <a:off x="2353" y="3727"/>
              <a:ext cx="653" cy="155"/>
            </a:xfrm>
            <a:prstGeom prst="rect">
              <a:avLst/>
            </a:prstGeom>
            <a:noFill/>
            <a:ln w="9525">
              <a:noFill/>
              <a:miter lim="800000"/>
              <a:headEnd/>
              <a:tailEnd/>
            </a:ln>
          </p:spPr>
          <p:txBody>
            <a:bodyPr wrap="none" lIns="0" tIns="0" rIns="0" bIns="0">
              <a:spAutoFit/>
            </a:bodyPr>
            <a:lstStyle/>
            <a:p>
              <a:r>
                <a:rPr lang="es-CR" sz="1300" b="1">
                  <a:solidFill>
                    <a:srgbClr val="0000FF"/>
                  </a:solidFill>
                </a:rPr>
                <a:t>Enemigos</a:t>
              </a:r>
              <a:endParaRPr lang="es-CR"/>
            </a:p>
          </p:txBody>
        </p:sp>
        <p:sp>
          <p:nvSpPr>
            <p:cNvPr id="16402" name="Rectangle 24"/>
            <p:cNvSpPr>
              <a:spLocks noChangeArrowheads="1"/>
            </p:cNvSpPr>
            <p:nvPr/>
          </p:nvSpPr>
          <p:spPr bwMode="auto">
            <a:xfrm>
              <a:off x="3075" y="3727"/>
              <a:ext cx="515" cy="155"/>
            </a:xfrm>
            <a:prstGeom prst="rect">
              <a:avLst/>
            </a:prstGeom>
            <a:noFill/>
            <a:ln w="9525">
              <a:noFill/>
              <a:miter lim="800000"/>
              <a:headEnd/>
              <a:tailEnd/>
            </a:ln>
          </p:spPr>
          <p:txBody>
            <a:bodyPr wrap="none" lIns="0" tIns="0" rIns="0" bIns="0">
              <a:spAutoFit/>
            </a:bodyPr>
            <a:lstStyle/>
            <a:p>
              <a:r>
                <a:rPr lang="es-CR" sz="1300" b="1">
                  <a:solidFill>
                    <a:srgbClr val="0000FF"/>
                  </a:solidFill>
                </a:rPr>
                <a:t>Amigos</a:t>
              </a:r>
              <a:endParaRPr lang="es-CR"/>
            </a:p>
          </p:txBody>
        </p:sp>
        <p:sp>
          <p:nvSpPr>
            <p:cNvPr id="16403" name="Rectangle 25"/>
            <p:cNvSpPr>
              <a:spLocks noChangeArrowheads="1"/>
            </p:cNvSpPr>
            <p:nvPr/>
          </p:nvSpPr>
          <p:spPr bwMode="auto">
            <a:xfrm>
              <a:off x="1912" y="2323"/>
              <a:ext cx="592" cy="155"/>
            </a:xfrm>
            <a:prstGeom prst="rect">
              <a:avLst/>
            </a:prstGeom>
            <a:noFill/>
            <a:ln w="9525">
              <a:noFill/>
              <a:miter lim="800000"/>
              <a:headEnd/>
              <a:tailEnd/>
            </a:ln>
          </p:spPr>
          <p:txBody>
            <a:bodyPr wrap="none" lIns="0" tIns="0" rIns="0" bIns="0">
              <a:spAutoFit/>
            </a:bodyPr>
            <a:lstStyle/>
            <a:p>
              <a:r>
                <a:rPr lang="es-CR" sz="1300" b="1">
                  <a:solidFill>
                    <a:srgbClr val="0000FF"/>
                  </a:solidFill>
                </a:rPr>
                <a:t>Cónyuge</a:t>
              </a:r>
              <a:endParaRPr lang="es-CR"/>
            </a:p>
          </p:txBody>
        </p:sp>
        <p:sp>
          <p:nvSpPr>
            <p:cNvPr id="16404" name="Rectangle 26"/>
            <p:cNvSpPr>
              <a:spLocks noChangeArrowheads="1"/>
            </p:cNvSpPr>
            <p:nvPr/>
          </p:nvSpPr>
          <p:spPr bwMode="auto">
            <a:xfrm>
              <a:off x="2048" y="3323"/>
              <a:ext cx="445" cy="155"/>
            </a:xfrm>
            <a:prstGeom prst="rect">
              <a:avLst/>
            </a:prstGeom>
            <a:noFill/>
            <a:ln w="9525">
              <a:noFill/>
              <a:miter lim="800000"/>
              <a:headEnd/>
              <a:tailEnd/>
            </a:ln>
          </p:spPr>
          <p:txBody>
            <a:bodyPr wrap="none" lIns="0" tIns="0" rIns="0" bIns="0">
              <a:spAutoFit/>
            </a:bodyPr>
            <a:lstStyle/>
            <a:p>
              <a:r>
                <a:rPr lang="es-CR" sz="1300" b="1">
                  <a:solidFill>
                    <a:srgbClr val="0000FF"/>
                  </a:solidFill>
                </a:rPr>
                <a:t>Iglesia</a:t>
              </a:r>
              <a:endParaRPr lang="es-CR"/>
            </a:p>
          </p:txBody>
        </p:sp>
        <p:sp>
          <p:nvSpPr>
            <p:cNvPr id="16405" name="Rectangle 27"/>
            <p:cNvSpPr>
              <a:spLocks noChangeArrowheads="1"/>
            </p:cNvSpPr>
            <p:nvPr/>
          </p:nvSpPr>
          <p:spPr bwMode="auto">
            <a:xfrm>
              <a:off x="1718" y="2839"/>
              <a:ext cx="735" cy="155"/>
            </a:xfrm>
            <a:prstGeom prst="rect">
              <a:avLst/>
            </a:prstGeom>
            <a:noFill/>
            <a:ln w="9525">
              <a:noFill/>
              <a:miter lim="800000"/>
              <a:headEnd/>
              <a:tailEnd/>
            </a:ln>
          </p:spPr>
          <p:txBody>
            <a:bodyPr wrap="none" lIns="0" tIns="0" rIns="0" bIns="0">
              <a:spAutoFit/>
            </a:bodyPr>
            <a:lstStyle/>
            <a:p>
              <a:r>
                <a:rPr lang="es-CR" sz="1300" b="1">
                  <a:solidFill>
                    <a:srgbClr val="0000FF"/>
                  </a:solidFill>
                </a:rPr>
                <a:t>Uno mismo</a:t>
              </a:r>
              <a:endParaRPr lang="es-CR"/>
            </a:p>
          </p:txBody>
        </p:sp>
        <p:sp>
          <p:nvSpPr>
            <p:cNvPr id="16406" name="Rectangle 28"/>
            <p:cNvSpPr>
              <a:spLocks noChangeArrowheads="1"/>
            </p:cNvSpPr>
            <p:nvPr/>
          </p:nvSpPr>
          <p:spPr bwMode="auto">
            <a:xfrm>
              <a:off x="3548" y="3323"/>
              <a:ext cx="432" cy="155"/>
            </a:xfrm>
            <a:prstGeom prst="rect">
              <a:avLst/>
            </a:prstGeom>
            <a:noFill/>
            <a:ln w="9525">
              <a:noFill/>
              <a:miter lim="800000"/>
              <a:headEnd/>
              <a:tailEnd/>
            </a:ln>
          </p:spPr>
          <p:txBody>
            <a:bodyPr wrap="none" lIns="0" tIns="0" rIns="0" bIns="0">
              <a:spAutoFit/>
            </a:bodyPr>
            <a:lstStyle/>
            <a:p>
              <a:r>
                <a:rPr lang="es-CR" sz="1300" b="1">
                  <a:solidFill>
                    <a:srgbClr val="0000FF"/>
                  </a:solidFill>
                </a:rPr>
                <a:t>Placer</a:t>
              </a:r>
              <a:endParaRPr lang="es-CR"/>
            </a:p>
          </p:txBody>
        </p:sp>
        <p:sp>
          <p:nvSpPr>
            <p:cNvPr id="16407" name="Rectangle 29"/>
            <p:cNvSpPr>
              <a:spLocks noChangeArrowheads="1"/>
            </p:cNvSpPr>
            <p:nvPr/>
          </p:nvSpPr>
          <p:spPr bwMode="auto">
            <a:xfrm>
              <a:off x="3538" y="2834"/>
              <a:ext cx="749" cy="155"/>
            </a:xfrm>
            <a:prstGeom prst="rect">
              <a:avLst/>
            </a:prstGeom>
            <a:noFill/>
            <a:ln w="9525">
              <a:noFill/>
              <a:miter lim="800000"/>
              <a:headEnd/>
              <a:tailEnd/>
            </a:ln>
          </p:spPr>
          <p:txBody>
            <a:bodyPr wrap="none" lIns="0" tIns="0" rIns="0" bIns="0">
              <a:spAutoFit/>
            </a:bodyPr>
            <a:lstStyle/>
            <a:p>
              <a:r>
                <a:rPr lang="es-CR" sz="1300" b="1">
                  <a:solidFill>
                    <a:srgbClr val="0000FF"/>
                  </a:solidFill>
                </a:rPr>
                <a:t>Posesiones</a:t>
              </a:r>
              <a:endParaRPr lang="es-CR"/>
            </a:p>
          </p:txBody>
        </p:sp>
        <p:sp>
          <p:nvSpPr>
            <p:cNvPr id="16408" name="Rectangle 30"/>
            <p:cNvSpPr>
              <a:spLocks noChangeArrowheads="1"/>
            </p:cNvSpPr>
            <p:nvPr/>
          </p:nvSpPr>
          <p:spPr bwMode="auto">
            <a:xfrm>
              <a:off x="3486" y="2323"/>
              <a:ext cx="508" cy="155"/>
            </a:xfrm>
            <a:prstGeom prst="rect">
              <a:avLst/>
            </a:prstGeom>
            <a:noFill/>
            <a:ln w="9525">
              <a:noFill/>
              <a:miter lim="800000"/>
              <a:headEnd/>
              <a:tailEnd/>
            </a:ln>
          </p:spPr>
          <p:txBody>
            <a:bodyPr wrap="none" lIns="0" tIns="0" rIns="0" bIns="0">
              <a:spAutoFit/>
            </a:bodyPr>
            <a:lstStyle/>
            <a:p>
              <a:r>
                <a:rPr lang="es-CR" sz="1300" b="1">
                  <a:solidFill>
                    <a:srgbClr val="0000FF"/>
                  </a:solidFill>
                </a:rPr>
                <a:t>Trabajo</a:t>
              </a:r>
              <a:endParaRPr lang="es-CR"/>
            </a:p>
          </p:txBody>
        </p:sp>
        <p:grpSp>
          <p:nvGrpSpPr>
            <p:cNvPr id="16409" name="Group 33"/>
            <p:cNvGrpSpPr>
              <a:grpSpLocks/>
            </p:cNvGrpSpPr>
            <p:nvPr/>
          </p:nvGrpSpPr>
          <p:grpSpPr bwMode="auto">
            <a:xfrm>
              <a:off x="1698" y="1760"/>
              <a:ext cx="2494" cy="2291"/>
              <a:chOff x="1698" y="1760"/>
              <a:chExt cx="2494" cy="2291"/>
            </a:xfrm>
          </p:grpSpPr>
          <p:sp>
            <p:nvSpPr>
              <p:cNvPr id="16429" name="Oval 31"/>
              <p:cNvSpPr>
                <a:spLocks noChangeArrowheads="1"/>
              </p:cNvSpPr>
              <p:nvPr/>
            </p:nvSpPr>
            <p:spPr bwMode="auto">
              <a:xfrm>
                <a:off x="1698" y="1760"/>
                <a:ext cx="2494" cy="2291"/>
              </a:xfrm>
              <a:prstGeom prst="ellipse">
                <a:avLst/>
              </a:prstGeom>
              <a:solidFill>
                <a:srgbClr val="FFFF99"/>
              </a:solidFill>
              <a:ln w="0">
                <a:solidFill>
                  <a:srgbClr val="000000"/>
                </a:solidFill>
                <a:round/>
                <a:headEnd/>
                <a:tailEnd/>
              </a:ln>
            </p:spPr>
            <p:txBody>
              <a:bodyPr/>
              <a:lstStyle/>
              <a:p>
                <a:endParaRPr lang="es-CR"/>
              </a:p>
            </p:txBody>
          </p:sp>
          <p:sp>
            <p:nvSpPr>
              <p:cNvPr id="16430" name="Oval 32"/>
              <p:cNvSpPr>
                <a:spLocks noChangeArrowheads="1"/>
              </p:cNvSpPr>
              <p:nvPr/>
            </p:nvSpPr>
            <p:spPr bwMode="auto">
              <a:xfrm>
                <a:off x="1698" y="1760"/>
                <a:ext cx="2494" cy="2291"/>
              </a:xfrm>
              <a:prstGeom prst="ellipse">
                <a:avLst/>
              </a:prstGeom>
              <a:noFill/>
              <a:ln w="17" cap="rnd">
                <a:solidFill>
                  <a:srgbClr val="000000"/>
                </a:solidFill>
                <a:round/>
                <a:headEnd/>
                <a:tailEnd/>
              </a:ln>
            </p:spPr>
            <p:txBody>
              <a:bodyPr/>
              <a:lstStyle/>
              <a:p>
                <a:endParaRPr lang="es-CR"/>
              </a:p>
            </p:txBody>
          </p:sp>
        </p:grpSp>
        <p:sp>
          <p:nvSpPr>
            <p:cNvPr id="16410" name="Line 34"/>
            <p:cNvSpPr>
              <a:spLocks noChangeShapeType="1"/>
            </p:cNvSpPr>
            <p:nvPr/>
          </p:nvSpPr>
          <p:spPr bwMode="auto">
            <a:xfrm>
              <a:off x="2956" y="1760"/>
              <a:ext cx="1" cy="2281"/>
            </a:xfrm>
            <a:prstGeom prst="line">
              <a:avLst/>
            </a:prstGeom>
            <a:noFill/>
            <a:ln w="17">
              <a:solidFill>
                <a:srgbClr val="000000"/>
              </a:solidFill>
              <a:round/>
              <a:headEnd/>
              <a:tailEnd/>
            </a:ln>
          </p:spPr>
          <p:txBody>
            <a:bodyPr/>
            <a:lstStyle/>
            <a:p>
              <a:endParaRPr lang="es-CR"/>
            </a:p>
          </p:txBody>
        </p:sp>
        <p:sp>
          <p:nvSpPr>
            <p:cNvPr id="16411" name="Line 35"/>
            <p:cNvSpPr>
              <a:spLocks noChangeShapeType="1"/>
            </p:cNvSpPr>
            <p:nvPr/>
          </p:nvSpPr>
          <p:spPr bwMode="auto">
            <a:xfrm>
              <a:off x="1742" y="2584"/>
              <a:ext cx="2417" cy="623"/>
            </a:xfrm>
            <a:prstGeom prst="line">
              <a:avLst/>
            </a:prstGeom>
            <a:noFill/>
            <a:ln w="17">
              <a:solidFill>
                <a:srgbClr val="000000"/>
              </a:solidFill>
              <a:round/>
              <a:headEnd/>
              <a:tailEnd/>
            </a:ln>
          </p:spPr>
          <p:txBody>
            <a:bodyPr/>
            <a:lstStyle/>
            <a:p>
              <a:endParaRPr lang="es-CR"/>
            </a:p>
          </p:txBody>
        </p:sp>
        <p:sp>
          <p:nvSpPr>
            <p:cNvPr id="16412" name="Line 36"/>
            <p:cNvSpPr>
              <a:spLocks noChangeShapeType="1"/>
            </p:cNvSpPr>
            <p:nvPr/>
          </p:nvSpPr>
          <p:spPr bwMode="auto">
            <a:xfrm>
              <a:off x="2260" y="1946"/>
              <a:ext cx="1387" cy="1909"/>
            </a:xfrm>
            <a:prstGeom prst="line">
              <a:avLst/>
            </a:prstGeom>
            <a:noFill/>
            <a:ln w="17">
              <a:solidFill>
                <a:srgbClr val="000000"/>
              </a:solidFill>
              <a:round/>
              <a:headEnd/>
              <a:tailEnd/>
            </a:ln>
          </p:spPr>
          <p:txBody>
            <a:bodyPr/>
            <a:lstStyle/>
            <a:p>
              <a:endParaRPr lang="es-CR"/>
            </a:p>
          </p:txBody>
        </p:sp>
        <p:sp>
          <p:nvSpPr>
            <p:cNvPr id="16413" name="Line 37"/>
            <p:cNvSpPr>
              <a:spLocks noChangeShapeType="1"/>
            </p:cNvSpPr>
            <p:nvPr/>
          </p:nvSpPr>
          <p:spPr bwMode="auto">
            <a:xfrm flipH="1">
              <a:off x="2255" y="1961"/>
              <a:ext cx="1403" cy="1899"/>
            </a:xfrm>
            <a:prstGeom prst="line">
              <a:avLst/>
            </a:prstGeom>
            <a:noFill/>
            <a:ln w="17">
              <a:solidFill>
                <a:srgbClr val="000000"/>
              </a:solidFill>
              <a:round/>
              <a:headEnd/>
              <a:tailEnd/>
            </a:ln>
          </p:spPr>
          <p:txBody>
            <a:bodyPr/>
            <a:lstStyle/>
            <a:p>
              <a:endParaRPr lang="es-CR"/>
            </a:p>
          </p:txBody>
        </p:sp>
        <p:sp>
          <p:nvSpPr>
            <p:cNvPr id="16414" name="Line 38"/>
            <p:cNvSpPr>
              <a:spLocks noChangeShapeType="1"/>
            </p:cNvSpPr>
            <p:nvPr/>
          </p:nvSpPr>
          <p:spPr bwMode="auto">
            <a:xfrm flipV="1">
              <a:off x="1781" y="2504"/>
              <a:ext cx="2333" cy="813"/>
            </a:xfrm>
            <a:prstGeom prst="line">
              <a:avLst/>
            </a:prstGeom>
            <a:noFill/>
            <a:ln w="17">
              <a:solidFill>
                <a:srgbClr val="000000"/>
              </a:solidFill>
              <a:round/>
              <a:headEnd/>
              <a:tailEnd/>
            </a:ln>
          </p:spPr>
          <p:txBody>
            <a:bodyPr/>
            <a:lstStyle/>
            <a:p>
              <a:endParaRPr lang="es-CR"/>
            </a:p>
          </p:txBody>
        </p:sp>
        <p:grpSp>
          <p:nvGrpSpPr>
            <p:cNvPr id="16415" name="Group 41"/>
            <p:cNvGrpSpPr>
              <a:grpSpLocks/>
            </p:cNvGrpSpPr>
            <p:nvPr/>
          </p:nvGrpSpPr>
          <p:grpSpPr bwMode="auto">
            <a:xfrm>
              <a:off x="2371" y="2391"/>
              <a:ext cx="1159" cy="1019"/>
              <a:chOff x="2371" y="2391"/>
              <a:chExt cx="1159" cy="1019"/>
            </a:xfrm>
          </p:grpSpPr>
          <p:sp>
            <p:nvSpPr>
              <p:cNvPr id="16427" name="Oval 39"/>
              <p:cNvSpPr>
                <a:spLocks noChangeArrowheads="1"/>
              </p:cNvSpPr>
              <p:nvPr/>
            </p:nvSpPr>
            <p:spPr bwMode="auto">
              <a:xfrm>
                <a:off x="2371" y="2391"/>
                <a:ext cx="1159" cy="1019"/>
              </a:xfrm>
              <a:prstGeom prst="ellipse">
                <a:avLst/>
              </a:prstGeom>
              <a:solidFill>
                <a:srgbClr val="BBE0E3"/>
              </a:solidFill>
              <a:ln w="0">
                <a:solidFill>
                  <a:srgbClr val="000000"/>
                </a:solidFill>
                <a:round/>
                <a:headEnd/>
                <a:tailEnd/>
              </a:ln>
            </p:spPr>
            <p:txBody>
              <a:bodyPr/>
              <a:lstStyle/>
              <a:p>
                <a:endParaRPr lang="es-CR"/>
              </a:p>
            </p:txBody>
          </p:sp>
          <p:sp>
            <p:nvSpPr>
              <p:cNvPr id="16428" name="Oval 40"/>
              <p:cNvSpPr>
                <a:spLocks noChangeArrowheads="1"/>
              </p:cNvSpPr>
              <p:nvPr/>
            </p:nvSpPr>
            <p:spPr bwMode="auto">
              <a:xfrm>
                <a:off x="2371" y="2391"/>
                <a:ext cx="1159" cy="1019"/>
              </a:xfrm>
              <a:prstGeom prst="ellipse">
                <a:avLst/>
              </a:prstGeom>
              <a:noFill/>
              <a:ln w="17" cap="rnd">
                <a:solidFill>
                  <a:srgbClr val="000000"/>
                </a:solidFill>
                <a:round/>
                <a:headEnd/>
                <a:tailEnd/>
              </a:ln>
            </p:spPr>
            <p:txBody>
              <a:bodyPr/>
              <a:lstStyle/>
              <a:p>
                <a:endParaRPr lang="es-CR"/>
              </a:p>
            </p:txBody>
          </p:sp>
        </p:grpSp>
        <p:sp>
          <p:nvSpPr>
            <p:cNvPr id="16416" name="Rectangle 42"/>
            <p:cNvSpPr>
              <a:spLocks noChangeArrowheads="1"/>
            </p:cNvSpPr>
            <p:nvPr/>
          </p:nvSpPr>
          <p:spPr bwMode="auto">
            <a:xfrm>
              <a:off x="2336" y="1968"/>
              <a:ext cx="600" cy="97"/>
            </a:xfrm>
            <a:prstGeom prst="rect">
              <a:avLst/>
            </a:prstGeom>
            <a:noFill/>
            <a:ln w="9525">
              <a:noFill/>
              <a:miter lim="800000"/>
              <a:headEnd/>
              <a:tailEnd/>
            </a:ln>
          </p:spPr>
          <p:txBody>
            <a:bodyPr wrap="none" lIns="0" tIns="0" rIns="0" bIns="0">
              <a:spAutoFit/>
            </a:bodyPr>
            <a:lstStyle/>
            <a:p>
              <a:r>
                <a:rPr lang="es-CR" sz="1000" b="1">
                  <a:solidFill>
                    <a:srgbClr val="0000FF"/>
                  </a:solidFill>
                </a:rPr>
                <a:t>Autoconciencia</a:t>
              </a:r>
              <a:endParaRPr lang="es-CR" sz="1000"/>
            </a:p>
          </p:txBody>
        </p:sp>
        <p:sp>
          <p:nvSpPr>
            <p:cNvPr id="16417" name="Rectangle 43"/>
            <p:cNvSpPr>
              <a:spLocks noChangeArrowheads="1"/>
            </p:cNvSpPr>
            <p:nvPr/>
          </p:nvSpPr>
          <p:spPr bwMode="auto">
            <a:xfrm>
              <a:off x="2570" y="2831"/>
              <a:ext cx="727" cy="145"/>
            </a:xfrm>
            <a:prstGeom prst="rect">
              <a:avLst/>
            </a:prstGeom>
            <a:noFill/>
            <a:ln w="9525">
              <a:noFill/>
              <a:miter lim="800000"/>
              <a:headEnd/>
              <a:tailEnd/>
            </a:ln>
          </p:spPr>
          <p:txBody>
            <a:bodyPr wrap="none" lIns="0" tIns="0" rIns="0" bIns="0">
              <a:spAutoFit/>
            </a:bodyPr>
            <a:lstStyle/>
            <a:p>
              <a:r>
                <a:rPr lang="es-CR" sz="1500" b="1">
                  <a:solidFill>
                    <a:srgbClr val="FF0000"/>
                  </a:solidFill>
                </a:rPr>
                <a:t>Proactividad</a:t>
              </a:r>
              <a:endParaRPr lang="es-CR"/>
            </a:p>
          </p:txBody>
        </p:sp>
        <p:sp>
          <p:nvSpPr>
            <p:cNvPr id="16418" name="Rectangle 44"/>
            <p:cNvSpPr>
              <a:spLocks noChangeArrowheads="1"/>
            </p:cNvSpPr>
            <p:nvPr/>
          </p:nvSpPr>
          <p:spPr bwMode="auto">
            <a:xfrm>
              <a:off x="3066" y="1967"/>
              <a:ext cx="469" cy="126"/>
            </a:xfrm>
            <a:prstGeom prst="rect">
              <a:avLst/>
            </a:prstGeom>
            <a:noFill/>
            <a:ln w="9525">
              <a:noFill/>
              <a:miter lim="800000"/>
              <a:headEnd/>
              <a:tailEnd/>
            </a:ln>
          </p:spPr>
          <p:txBody>
            <a:bodyPr wrap="none" lIns="0" tIns="0" rIns="0" bIns="0">
              <a:spAutoFit/>
            </a:bodyPr>
            <a:lstStyle/>
            <a:p>
              <a:r>
                <a:rPr lang="es-CR" sz="1300" b="1">
                  <a:solidFill>
                    <a:srgbClr val="0000FF"/>
                  </a:solidFill>
                </a:rPr>
                <a:t>Sociedad</a:t>
              </a:r>
              <a:endParaRPr lang="es-CR"/>
            </a:p>
          </p:txBody>
        </p:sp>
        <p:sp>
          <p:nvSpPr>
            <p:cNvPr id="16419" name="Rectangle 45"/>
            <p:cNvSpPr>
              <a:spLocks noChangeArrowheads="1"/>
            </p:cNvSpPr>
            <p:nvPr/>
          </p:nvSpPr>
          <p:spPr bwMode="auto">
            <a:xfrm>
              <a:off x="2353" y="3727"/>
              <a:ext cx="493" cy="126"/>
            </a:xfrm>
            <a:prstGeom prst="rect">
              <a:avLst/>
            </a:prstGeom>
            <a:noFill/>
            <a:ln w="9525">
              <a:noFill/>
              <a:miter lim="800000"/>
              <a:headEnd/>
              <a:tailEnd/>
            </a:ln>
          </p:spPr>
          <p:txBody>
            <a:bodyPr wrap="none" lIns="0" tIns="0" rIns="0" bIns="0">
              <a:spAutoFit/>
            </a:bodyPr>
            <a:lstStyle/>
            <a:p>
              <a:r>
                <a:rPr lang="es-CR" sz="1300" b="1">
                  <a:solidFill>
                    <a:srgbClr val="0000FF"/>
                  </a:solidFill>
                </a:rPr>
                <a:t>Influencia</a:t>
              </a:r>
              <a:endParaRPr lang="es-CR"/>
            </a:p>
          </p:txBody>
        </p:sp>
        <p:sp>
          <p:nvSpPr>
            <p:cNvPr id="16420" name="Rectangle 46"/>
            <p:cNvSpPr>
              <a:spLocks noChangeArrowheads="1"/>
            </p:cNvSpPr>
            <p:nvPr/>
          </p:nvSpPr>
          <p:spPr bwMode="auto">
            <a:xfrm>
              <a:off x="2983" y="3741"/>
              <a:ext cx="532" cy="97"/>
            </a:xfrm>
            <a:prstGeom prst="rect">
              <a:avLst/>
            </a:prstGeom>
            <a:noFill/>
            <a:ln w="9525">
              <a:noFill/>
              <a:miter lim="800000"/>
              <a:headEnd/>
              <a:tailEnd/>
            </a:ln>
          </p:spPr>
          <p:txBody>
            <a:bodyPr wrap="none" lIns="0" tIns="0" rIns="0" bIns="0">
              <a:spAutoFit/>
            </a:bodyPr>
            <a:lstStyle/>
            <a:p>
              <a:r>
                <a:rPr lang="es-CR" sz="1000" b="1">
                  <a:solidFill>
                    <a:srgbClr val="0000FF"/>
                  </a:solidFill>
                </a:rPr>
                <a:t>Preocupación</a:t>
              </a:r>
              <a:endParaRPr lang="es-CR" sz="1000"/>
            </a:p>
          </p:txBody>
        </p:sp>
        <p:sp>
          <p:nvSpPr>
            <p:cNvPr id="16421" name="Rectangle 47"/>
            <p:cNvSpPr>
              <a:spLocks noChangeArrowheads="1"/>
            </p:cNvSpPr>
            <p:nvPr/>
          </p:nvSpPr>
          <p:spPr bwMode="auto">
            <a:xfrm>
              <a:off x="1912" y="2323"/>
              <a:ext cx="451" cy="126"/>
            </a:xfrm>
            <a:prstGeom prst="rect">
              <a:avLst/>
            </a:prstGeom>
            <a:noFill/>
            <a:ln w="9525">
              <a:noFill/>
              <a:miter lim="800000"/>
              <a:headEnd/>
              <a:tailEnd/>
            </a:ln>
          </p:spPr>
          <p:txBody>
            <a:bodyPr wrap="none" lIns="0" tIns="0" rIns="0" bIns="0">
              <a:spAutoFit/>
            </a:bodyPr>
            <a:lstStyle/>
            <a:p>
              <a:r>
                <a:rPr lang="es-CR" sz="1300" b="1">
                  <a:solidFill>
                    <a:srgbClr val="0000FF"/>
                  </a:solidFill>
                </a:rPr>
                <a:t>Iniciativa</a:t>
              </a:r>
              <a:endParaRPr lang="es-CR"/>
            </a:p>
          </p:txBody>
        </p:sp>
        <p:sp>
          <p:nvSpPr>
            <p:cNvPr id="16422" name="Rectangle 48"/>
            <p:cNvSpPr>
              <a:spLocks noChangeArrowheads="1"/>
            </p:cNvSpPr>
            <p:nvPr/>
          </p:nvSpPr>
          <p:spPr bwMode="auto">
            <a:xfrm>
              <a:off x="1927" y="3294"/>
              <a:ext cx="504" cy="126"/>
            </a:xfrm>
            <a:prstGeom prst="rect">
              <a:avLst/>
            </a:prstGeom>
            <a:noFill/>
            <a:ln w="9525">
              <a:noFill/>
              <a:miter lim="800000"/>
              <a:headEnd/>
              <a:tailEnd/>
            </a:ln>
          </p:spPr>
          <p:txBody>
            <a:bodyPr wrap="none" lIns="0" tIns="0" rIns="0" bIns="0">
              <a:spAutoFit/>
            </a:bodyPr>
            <a:lstStyle/>
            <a:p>
              <a:r>
                <a:rPr lang="es-CR" sz="1300" b="1">
                  <a:solidFill>
                    <a:srgbClr val="0000FF"/>
                  </a:solidFill>
                </a:rPr>
                <a:t>Confianza</a:t>
              </a:r>
              <a:endParaRPr lang="es-CR"/>
            </a:p>
          </p:txBody>
        </p:sp>
        <p:sp>
          <p:nvSpPr>
            <p:cNvPr id="16423" name="Rectangle 49"/>
            <p:cNvSpPr>
              <a:spLocks noChangeArrowheads="1"/>
            </p:cNvSpPr>
            <p:nvPr/>
          </p:nvSpPr>
          <p:spPr bwMode="auto">
            <a:xfrm>
              <a:off x="1718" y="2839"/>
              <a:ext cx="463" cy="126"/>
            </a:xfrm>
            <a:prstGeom prst="rect">
              <a:avLst/>
            </a:prstGeom>
            <a:noFill/>
            <a:ln w="9525">
              <a:noFill/>
              <a:miter lim="800000"/>
              <a:headEnd/>
              <a:tailEnd/>
            </a:ln>
          </p:spPr>
          <p:txBody>
            <a:bodyPr wrap="none" lIns="0" tIns="0" rIns="0" bIns="0">
              <a:spAutoFit/>
            </a:bodyPr>
            <a:lstStyle/>
            <a:p>
              <a:r>
                <a:rPr lang="es-CR" sz="1300" b="1">
                  <a:solidFill>
                    <a:srgbClr val="0000FF"/>
                  </a:solidFill>
                </a:rPr>
                <a:t>Lenguaje</a:t>
              </a:r>
              <a:endParaRPr lang="es-CR"/>
            </a:p>
          </p:txBody>
        </p:sp>
        <p:sp>
          <p:nvSpPr>
            <p:cNvPr id="16424" name="Rectangle 50"/>
            <p:cNvSpPr>
              <a:spLocks noChangeArrowheads="1"/>
            </p:cNvSpPr>
            <p:nvPr/>
          </p:nvSpPr>
          <p:spPr bwMode="auto">
            <a:xfrm>
              <a:off x="3548" y="3323"/>
              <a:ext cx="474" cy="126"/>
            </a:xfrm>
            <a:prstGeom prst="rect">
              <a:avLst/>
            </a:prstGeom>
            <a:noFill/>
            <a:ln w="9525">
              <a:noFill/>
              <a:miter lim="800000"/>
              <a:headEnd/>
              <a:tailEnd/>
            </a:ln>
          </p:spPr>
          <p:txBody>
            <a:bodyPr wrap="none" lIns="0" tIns="0" rIns="0" bIns="0">
              <a:spAutoFit/>
            </a:bodyPr>
            <a:lstStyle/>
            <a:p>
              <a:r>
                <a:rPr lang="es-CR" sz="1300" b="1">
                  <a:solidFill>
                    <a:srgbClr val="0000FF"/>
                  </a:solidFill>
                </a:rPr>
                <a:t>Sacrificio</a:t>
              </a:r>
              <a:endParaRPr lang="es-CR"/>
            </a:p>
          </p:txBody>
        </p:sp>
        <p:sp>
          <p:nvSpPr>
            <p:cNvPr id="16425" name="Rectangle 51"/>
            <p:cNvSpPr>
              <a:spLocks noChangeArrowheads="1"/>
            </p:cNvSpPr>
            <p:nvPr/>
          </p:nvSpPr>
          <p:spPr bwMode="auto">
            <a:xfrm>
              <a:off x="3560" y="2805"/>
              <a:ext cx="615" cy="126"/>
            </a:xfrm>
            <a:prstGeom prst="rect">
              <a:avLst/>
            </a:prstGeom>
            <a:noFill/>
            <a:ln w="9525">
              <a:noFill/>
              <a:miter lim="800000"/>
              <a:headEnd/>
              <a:tailEnd/>
            </a:ln>
          </p:spPr>
          <p:txBody>
            <a:bodyPr wrap="none" lIns="0" tIns="0" rIns="0" bIns="0">
              <a:spAutoFit/>
            </a:bodyPr>
            <a:lstStyle/>
            <a:p>
              <a:r>
                <a:rPr lang="es-CR" sz="1300" b="1">
                  <a:solidFill>
                    <a:srgbClr val="0000FF"/>
                  </a:solidFill>
                </a:rPr>
                <a:t>Imaginación</a:t>
              </a:r>
              <a:endParaRPr lang="es-CR"/>
            </a:p>
          </p:txBody>
        </p:sp>
        <p:sp>
          <p:nvSpPr>
            <p:cNvPr id="16426" name="Rectangle 52"/>
            <p:cNvSpPr>
              <a:spLocks noChangeArrowheads="1"/>
            </p:cNvSpPr>
            <p:nvPr/>
          </p:nvSpPr>
          <p:spPr bwMode="auto">
            <a:xfrm>
              <a:off x="3486" y="2323"/>
              <a:ext cx="416" cy="126"/>
            </a:xfrm>
            <a:prstGeom prst="rect">
              <a:avLst/>
            </a:prstGeom>
            <a:noFill/>
            <a:ln w="9525">
              <a:noFill/>
              <a:miter lim="800000"/>
              <a:headEnd/>
              <a:tailEnd/>
            </a:ln>
          </p:spPr>
          <p:txBody>
            <a:bodyPr wrap="none" lIns="0" tIns="0" rIns="0" bIns="0">
              <a:spAutoFit/>
            </a:bodyPr>
            <a:lstStyle/>
            <a:p>
              <a:r>
                <a:rPr lang="es-CR" sz="1300" b="1">
                  <a:solidFill>
                    <a:srgbClr val="0000FF"/>
                  </a:solidFill>
                </a:rPr>
                <a:t>Libertad</a:t>
              </a:r>
              <a:endParaRPr lang="es-C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ChangeArrowheads="1"/>
          </p:cNvSpPr>
          <p:nvPr/>
        </p:nvSpPr>
        <p:spPr bwMode="auto">
          <a:xfrm>
            <a:off x="0" y="0"/>
            <a:ext cx="9144000" cy="45720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endParaRPr lang="es-CR"/>
          </a:p>
        </p:txBody>
      </p:sp>
      <p:pic>
        <p:nvPicPr>
          <p:cNvPr id="17411" name="Picture 2"/>
          <p:cNvPicPr>
            <a:picLocks noChangeAspect="1" noChangeArrowheads="1"/>
          </p:cNvPicPr>
          <p:nvPr/>
        </p:nvPicPr>
        <p:blipFill>
          <a:blip r:embed="rId2" cstate="print"/>
          <a:srcRect/>
          <a:stretch>
            <a:fillRect/>
          </a:stretch>
        </p:blipFill>
        <p:spPr bwMode="auto">
          <a:xfrm>
            <a:off x="1476375" y="1719263"/>
            <a:ext cx="5938838"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404813"/>
            <a:ext cx="7086600" cy="487362"/>
          </a:xfrm>
        </p:spPr>
        <p:txBody>
          <a:bodyPr/>
          <a:lstStyle/>
          <a:p>
            <a:pPr eaLnBrk="1" hangingPunct="1"/>
            <a:r>
              <a:rPr lang="es-ES_tradnl" i="1" smtClean="0"/>
              <a:t/>
            </a:r>
            <a:br>
              <a:rPr lang="es-ES_tradnl" i="1" smtClean="0"/>
            </a:br>
            <a:r>
              <a:rPr lang="es-ES_tradnl" i="1" smtClean="0"/>
              <a:t/>
            </a:r>
            <a:br>
              <a:rPr lang="es-ES_tradnl" i="1" smtClean="0"/>
            </a:br>
            <a:r>
              <a:rPr lang="es-ES_tradnl" i="1" smtClean="0"/>
              <a:t>Reactividad</a:t>
            </a:r>
            <a:r>
              <a:rPr lang="es-ES" smtClean="0"/>
              <a:t/>
            </a:r>
            <a:br>
              <a:rPr lang="es-ES" smtClean="0"/>
            </a:br>
            <a:r>
              <a:rPr lang="es-ES" smtClean="0"/>
              <a:t> </a:t>
            </a:r>
            <a:br>
              <a:rPr lang="es-ES" smtClean="0"/>
            </a:br>
            <a:endParaRPr lang="en-US" smtClean="0"/>
          </a:p>
        </p:txBody>
      </p:sp>
      <p:sp>
        <p:nvSpPr>
          <p:cNvPr id="18435" name="Rectangle 3"/>
          <p:cNvSpPr>
            <a:spLocks noGrp="1" noChangeArrowheads="1"/>
          </p:cNvSpPr>
          <p:nvPr>
            <p:ph type="body" idx="1"/>
          </p:nvPr>
        </p:nvSpPr>
        <p:spPr>
          <a:xfrm>
            <a:off x="250825" y="1484313"/>
            <a:ext cx="8713788" cy="1152525"/>
          </a:xfrm>
        </p:spPr>
        <p:txBody>
          <a:bodyPr/>
          <a:lstStyle/>
          <a:p>
            <a:pPr algn="just" eaLnBrk="1" hangingPunct="1">
              <a:lnSpc>
                <a:spcPct val="90000"/>
              </a:lnSpc>
              <a:buFont typeface="Wingdings" pitchFamily="2" charset="2"/>
              <a:buNone/>
            </a:pPr>
            <a:r>
              <a:rPr lang="es-ES_tradnl" sz="2000" smtClean="0"/>
              <a:t>	</a:t>
            </a:r>
            <a:endParaRPr lang="es-ES" sz="2000" smtClean="0"/>
          </a:p>
          <a:p>
            <a:pPr eaLnBrk="1" hangingPunct="1">
              <a:lnSpc>
                <a:spcPct val="90000"/>
              </a:lnSpc>
            </a:pPr>
            <a:endParaRPr lang="en-US" sz="3200" b="1" smtClean="0">
              <a:solidFill>
                <a:schemeClr val="tx2"/>
              </a:solidFill>
            </a:endParaRPr>
          </a:p>
        </p:txBody>
      </p:sp>
      <p:graphicFrame>
        <p:nvGraphicFramePr>
          <p:cNvPr id="12" name="11 Diagrama"/>
          <p:cNvGraphicFramePr/>
          <p:nvPr/>
        </p:nvGraphicFramePr>
        <p:xfrm>
          <a:off x="323528" y="764704"/>
          <a:ext cx="60960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4" name="Picture 2"/>
          <p:cNvPicPr>
            <a:picLocks noChangeAspect="1" noChangeArrowheads="1"/>
          </p:cNvPicPr>
          <p:nvPr/>
        </p:nvPicPr>
        <p:blipFill>
          <a:blip r:embed="rId7" cstate="print"/>
          <a:srcRect/>
          <a:stretch>
            <a:fillRect/>
          </a:stretch>
        </p:blipFill>
        <p:spPr bwMode="auto">
          <a:xfrm>
            <a:off x="2843213" y="4005263"/>
            <a:ext cx="5827712" cy="266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ox(in)">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ChangeArrowheads="1"/>
          </p:cNvSpPr>
          <p:nvPr/>
        </p:nvSpPr>
        <p:spPr bwMode="auto">
          <a:xfrm>
            <a:off x="0" y="0"/>
            <a:ext cx="9144000" cy="45720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endParaRPr lang="es-CR"/>
          </a:p>
        </p:txBody>
      </p:sp>
      <p:sp>
        <p:nvSpPr>
          <p:cNvPr id="19459" name="Rectangle 2"/>
          <p:cNvSpPr>
            <a:spLocks noGrp="1" noChangeArrowheads="1"/>
          </p:cNvSpPr>
          <p:nvPr>
            <p:ph type="title"/>
          </p:nvPr>
        </p:nvSpPr>
        <p:spPr>
          <a:xfrm>
            <a:off x="1066800" y="115888"/>
            <a:ext cx="7086600" cy="1028700"/>
          </a:xfrm>
        </p:spPr>
        <p:txBody>
          <a:bodyPr/>
          <a:lstStyle/>
          <a:p>
            <a:pPr eaLnBrk="1" hangingPunct="1"/>
            <a:r>
              <a:rPr lang="es-CR" i="1" smtClean="0"/>
              <a:t>Circulo</a:t>
            </a:r>
            <a:br>
              <a:rPr lang="es-CR" i="1" smtClean="0"/>
            </a:br>
            <a:r>
              <a:rPr lang="es-CR" i="1" smtClean="0"/>
              <a:t>Influencia o Preocupación</a:t>
            </a:r>
            <a:r>
              <a:rPr lang="es-ES" smtClean="0"/>
              <a:t> </a:t>
            </a:r>
            <a:endParaRPr lang="en-US" smtClean="0"/>
          </a:p>
        </p:txBody>
      </p:sp>
      <p:pic>
        <p:nvPicPr>
          <p:cNvPr id="19460" name="14 Imagen"/>
          <p:cNvPicPr>
            <a:picLocks noChangeAspect="1" noChangeArrowheads="1"/>
          </p:cNvPicPr>
          <p:nvPr/>
        </p:nvPicPr>
        <p:blipFill>
          <a:blip r:embed="rId2" cstate="print"/>
          <a:srcRect/>
          <a:stretch>
            <a:fillRect/>
          </a:stretch>
        </p:blipFill>
        <p:spPr bwMode="auto">
          <a:xfrm>
            <a:off x="539750" y="2492375"/>
            <a:ext cx="3240088" cy="3024188"/>
          </a:xfrm>
          <a:prstGeom prst="rect">
            <a:avLst/>
          </a:prstGeom>
          <a:noFill/>
          <a:ln w="9525">
            <a:noFill/>
            <a:miter lim="800000"/>
            <a:headEnd/>
            <a:tailEnd/>
          </a:ln>
        </p:spPr>
      </p:pic>
      <p:pic>
        <p:nvPicPr>
          <p:cNvPr id="16" name="15 Imagen"/>
          <p:cNvPicPr>
            <a:picLocks noChangeAspect="1" noChangeArrowheads="1"/>
          </p:cNvPicPr>
          <p:nvPr/>
        </p:nvPicPr>
        <p:blipFill>
          <a:blip r:embed="rId3" cstate="print"/>
          <a:srcRect/>
          <a:stretch>
            <a:fillRect/>
          </a:stretch>
        </p:blipFill>
        <p:spPr bwMode="auto">
          <a:xfrm>
            <a:off x="6156325" y="1700213"/>
            <a:ext cx="2592388" cy="2233612"/>
          </a:xfrm>
          <a:prstGeom prst="rect">
            <a:avLst/>
          </a:prstGeom>
          <a:noFill/>
          <a:ln w="9525">
            <a:noFill/>
            <a:miter lim="800000"/>
            <a:headEnd/>
            <a:tailEnd/>
          </a:ln>
        </p:spPr>
      </p:pic>
      <p:pic>
        <p:nvPicPr>
          <p:cNvPr id="60418" name="Picture 2"/>
          <p:cNvPicPr>
            <a:picLocks noChangeAspect="1" noChangeArrowheads="1"/>
          </p:cNvPicPr>
          <p:nvPr/>
        </p:nvPicPr>
        <p:blipFill>
          <a:blip r:embed="rId4" cstate="print"/>
          <a:srcRect/>
          <a:stretch>
            <a:fillRect/>
          </a:stretch>
        </p:blipFill>
        <p:spPr bwMode="auto">
          <a:xfrm>
            <a:off x="6300788" y="4329113"/>
            <a:ext cx="2519362" cy="2413000"/>
          </a:xfrm>
          <a:prstGeom prst="rect">
            <a:avLst/>
          </a:prstGeom>
          <a:noFill/>
          <a:ln w="9525">
            <a:noFill/>
            <a:miter lim="800000"/>
            <a:headEnd/>
            <a:tailEnd/>
          </a:ln>
        </p:spPr>
      </p:pic>
      <p:sp>
        <p:nvSpPr>
          <p:cNvPr id="19" name="18 Flecha derecha"/>
          <p:cNvSpPr/>
          <p:nvPr/>
        </p:nvSpPr>
        <p:spPr>
          <a:xfrm rot="20649226">
            <a:off x="3944938" y="3119438"/>
            <a:ext cx="2016125"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dirty="0"/>
          </a:p>
        </p:txBody>
      </p:sp>
      <p:sp>
        <p:nvSpPr>
          <p:cNvPr id="20" name="19 Flecha derecha"/>
          <p:cNvSpPr/>
          <p:nvPr/>
        </p:nvSpPr>
        <p:spPr>
          <a:xfrm rot="731193">
            <a:off x="3944938" y="4560888"/>
            <a:ext cx="2016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dirty="0"/>
          </a:p>
        </p:txBody>
      </p:sp>
      <p:sp>
        <p:nvSpPr>
          <p:cNvPr id="21" name="20 CuadroTexto"/>
          <p:cNvSpPr txBox="1">
            <a:spLocks noChangeArrowheads="1"/>
          </p:cNvSpPr>
          <p:nvPr/>
        </p:nvSpPr>
        <p:spPr bwMode="auto">
          <a:xfrm rot="-887684">
            <a:off x="4208463" y="2714625"/>
            <a:ext cx="963612" cy="584200"/>
          </a:xfrm>
          <a:prstGeom prst="rect">
            <a:avLst/>
          </a:prstGeom>
          <a:noFill/>
          <a:ln w="9525">
            <a:noFill/>
            <a:miter lim="800000"/>
            <a:headEnd/>
            <a:tailEnd/>
          </a:ln>
        </p:spPr>
        <p:txBody>
          <a:bodyPr>
            <a:spAutoFit/>
          </a:bodyPr>
          <a:lstStyle/>
          <a:p>
            <a:r>
              <a:rPr lang="es-CR" sz="3200" b="1"/>
              <a:t>Ser</a:t>
            </a:r>
          </a:p>
        </p:txBody>
      </p:sp>
      <p:sp>
        <p:nvSpPr>
          <p:cNvPr id="22" name="21 CuadroTexto"/>
          <p:cNvSpPr txBox="1">
            <a:spLocks noChangeArrowheads="1"/>
          </p:cNvSpPr>
          <p:nvPr/>
        </p:nvSpPr>
        <p:spPr bwMode="auto">
          <a:xfrm rot="718521">
            <a:off x="4344988" y="4062413"/>
            <a:ext cx="1524000" cy="584200"/>
          </a:xfrm>
          <a:prstGeom prst="rect">
            <a:avLst/>
          </a:prstGeom>
          <a:noFill/>
          <a:ln w="9525">
            <a:noFill/>
            <a:miter lim="800000"/>
            <a:headEnd/>
            <a:tailEnd/>
          </a:ln>
        </p:spPr>
        <p:txBody>
          <a:bodyPr>
            <a:spAutoFit/>
          </a:bodyPr>
          <a:lstStyle/>
          <a:p>
            <a:r>
              <a:rPr lang="es-CR" sz="3200" b="1"/>
              <a:t>Tener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0418"/>
                                        </p:tgtEl>
                                        <p:attrNameLst>
                                          <p:attrName>style.visibility</p:attrName>
                                        </p:attrNameLst>
                                      </p:cBhvr>
                                      <p:to>
                                        <p:strVal val="visible"/>
                                      </p:to>
                                    </p:set>
                                    <p:animEffect transition="in" filter="checkerboard(across)">
                                      <p:cBhvr>
                                        <p:cTn id="29" dur="500"/>
                                        <p:tgtEl>
                                          <p:spTgt spid="6041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amond(i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042988" y="277813"/>
            <a:ext cx="7086600" cy="487362"/>
          </a:xfrm>
        </p:spPr>
        <p:txBody>
          <a:bodyPr/>
          <a:lstStyle/>
          <a:p>
            <a:pPr eaLnBrk="1" hangingPunct="1"/>
            <a:r>
              <a:rPr lang="en-US" sz="2800" smtClean="0"/>
              <a:t/>
            </a:r>
            <a:br>
              <a:rPr lang="en-US" sz="2800" smtClean="0"/>
            </a:br>
            <a:r>
              <a:rPr lang="en-US" sz="2800" smtClean="0"/>
              <a:t>Cómo mantener y cultivar el primer hábito</a:t>
            </a:r>
          </a:p>
        </p:txBody>
      </p:sp>
      <p:sp>
        <p:nvSpPr>
          <p:cNvPr id="79875" name="AutoShape 3"/>
          <p:cNvSpPr>
            <a:spLocks noChangeArrowheads="1"/>
          </p:cNvSpPr>
          <p:nvPr/>
        </p:nvSpPr>
        <p:spPr bwMode="gray">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headEnd/>
            <a:tailEnd/>
          </a:ln>
          <a:effectLst/>
        </p:spPr>
        <p:txBody>
          <a:bodyPr wrap="none" anchor="ctr"/>
          <a:lstStyle/>
          <a:p>
            <a:pPr>
              <a:defRPr/>
            </a:pPr>
            <a:endParaRPr lang="es-ES_tradnl" dirty="0"/>
          </a:p>
        </p:txBody>
      </p:sp>
      <p:sp>
        <p:nvSpPr>
          <p:cNvPr id="79876" name="Oval 4"/>
          <p:cNvSpPr>
            <a:spLocks noChangeArrowheads="1"/>
          </p:cNvSpPr>
          <p:nvPr/>
        </p:nvSpPr>
        <p:spPr bwMode="gray">
          <a:xfrm>
            <a:off x="1447800" y="22860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pPr>
              <a:defRPr/>
            </a:pPr>
            <a:endParaRPr lang="es-ES_tradnl" dirty="0"/>
          </a:p>
        </p:txBody>
      </p:sp>
      <p:sp>
        <p:nvSpPr>
          <p:cNvPr id="79877" name="AutoShape 5"/>
          <p:cNvSpPr>
            <a:spLocks noChangeArrowheads="1"/>
          </p:cNvSpPr>
          <p:nvPr/>
        </p:nvSpPr>
        <p:spPr bwMode="gray">
          <a:xfrm>
            <a:off x="3852863" y="2311400"/>
            <a:ext cx="4319587"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sz="1600" b="1" dirty="0"/>
              <a:t>Reconocer instantaneamente, corregir y </a:t>
            </a:r>
          </a:p>
          <a:p>
            <a:pPr algn="ctr" eaLnBrk="0" hangingPunct="0">
              <a:defRPr/>
            </a:pPr>
            <a:r>
              <a:rPr lang="en-US" sz="1600" b="1" dirty="0"/>
              <a:t>apreder de los errores</a:t>
            </a:r>
          </a:p>
        </p:txBody>
      </p:sp>
      <p:sp>
        <p:nvSpPr>
          <p:cNvPr id="79878" name="AutoShape 6"/>
          <p:cNvSpPr>
            <a:spLocks noChangeArrowheads="1"/>
          </p:cNvSpPr>
          <p:nvPr/>
        </p:nvSpPr>
        <p:spPr bwMode="gray">
          <a:xfrm>
            <a:off x="4183063" y="2973388"/>
            <a:ext cx="3781425" cy="498475"/>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Comprometerse</a:t>
            </a:r>
          </a:p>
        </p:txBody>
      </p:sp>
      <p:sp>
        <p:nvSpPr>
          <p:cNvPr id="79879" name="AutoShape 7"/>
          <p:cNvSpPr>
            <a:spLocks noChangeArrowheads="1"/>
          </p:cNvSpPr>
          <p:nvPr/>
        </p:nvSpPr>
        <p:spPr bwMode="gray">
          <a:xfrm>
            <a:off x="4449763" y="3633788"/>
            <a:ext cx="3779837" cy="500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Mantener compromisos</a:t>
            </a:r>
          </a:p>
        </p:txBody>
      </p:sp>
      <p:sp>
        <p:nvSpPr>
          <p:cNvPr id="79880" name="AutoShape 8"/>
          <p:cNvSpPr>
            <a:spLocks noChangeArrowheads="1"/>
          </p:cNvSpPr>
          <p:nvPr/>
        </p:nvSpPr>
        <p:spPr bwMode="gray">
          <a:xfrm>
            <a:off x="4183063" y="4294188"/>
            <a:ext cx="3781425" cy="500062"/>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 Test de los treinta días</a:t>
            </a:r>
          </a:p>
        </p:txBody>
      </p:sp>
      <p:sp>
        <p:nvSpPr>
          <p:cNvPr id="79882" name="Text Box 10"/>
          <p:cNvSpPr txBox="1">
            <a:spLocks noChangeArrowheads="1"/>
          </p:cNvSpPr>
          <p:nvPr/>
        </p:nvSpPr>
        <p:spPr bwMode="gray">
          <a:xfrm>
            <a:off x="2466975" y="3284538"/>
            <a:ext cx="1096963" cy="584200"/>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defRPr/>
            </a:pPr>
            <a:r>
              <a:rPr lang="en-US" sz="3200" b="1" dirty="0">
                <a:solidFill>
                  <a:srgbClr val="FFFFFF"/>
                </a:solidFill>
                <a:effectLst>
                  <a:outerShdw blurRad="38100" dist="38100" dir="2700000" algn="tl">
                    <a:srgbClr val="C0C0C0"/>
                  </a:outerShdw>
                </a:effectLst>
              </a:rPr>
              <a:t>TIPS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8"/>
                                        </p:tgtEl>
                                        <p:attrNameLst>
                                          <p:attrName>style.visibility</p:attrName>
                                        </p:attrNameLst>
                                      </p:cBhvr>
                                      <p:to>
                                        <p:strVal val="visible"/>
                                      </p:to>
                                    </p:set>
                                    <p:anim calcmode="lin" valueType="num">
                                      <p:cBhvr additive="base">
                                        <p:cTn id="13" dur="500" fill="hold"/>
                                        <p:tgtEl>
                                          <p:spTgt spid="79878"/>
                                        </p:tgtEl>
                                        <p:attrNameLst>
                                          <p:attrName>ppt_x</p:attrName>
                                        </p:attrNameLst>
                                      </p:cBhvr>
                                      <p:tavLst>
                                        <p:tav tm="0">
                                          <p:val>
                                            <p:strVal val="#ppt_x"/>
                                          </p:val>
                                        </p:tav>
                                        <p:tav tm="100000">
                                          <p:val>
                                            <p:strVal val="#ppt_x"/>
                                          </p:val>
                                        </p:tav>
                                      </p:tavLst>
                                    </p:anim>
                                    <p:anim calcmode="lin" valueType="num">
                                      <p:cBhvr additive="base">
                                        <p:cTn id="14"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9"/>
                                        </p:tgtEl>
                                        <p:attrNameLst>
                                          <p:attrName>style.visibility</p:attrName>
                                        </p:attrNameLst>
                                      </p:cBhvr>
                                      <p:to>
                                        <p:strVal val="visible"/>
                                      </p:to>
                                    </p:set>
                                    <p:anim calcmode="lin" valueType="num">
                                      <p:cBhvr additive="base">
                                        <p:cTn id="19" dur="500" fill="hold"/>
                                        <p:tgtEl>
                                          <p:spTgt spid="79879"/>
                                        </p:tgtEl>
                                        <p:attrNameLst>
                                          <p:attrName>ppt_x</p:attrName>
                                        </p:attrNameLst>
                                      </p:cBhvr>
                                      <p:tavLst>
                                        <p:tav tm="0">
                                          <p:val>
                                            <p:strVal val="#ppt_x"/>
                                          </p:val>
                                        </p:tav>
                                        <p:tav tm="100000">
                                          <p:val>
                                            <p:strVal val="#ppt_x"/>
                                          </p:val>
                                        </p:tav>
                                      </p:tavLst>
                                    </p:anim>
                                    <p:anim calcmode="lin" valueType="num">
                                      <p:cBhvr additive="base">
                                        <p:cTn id="20"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80"/>
                                        </p:tgtEl>
                                        <p:attrNameLst>
                                          <p:attrName>style.visibility</p:attrName>
                                        </p:attrNameLst>
                                      </p:cBhvr>
                                      <p:to>
                                        <p:strVal val="visible"/>
                                      </p:to>
                                    </p:set>
                                    <p:anim calcmode="lin" valueType="num">
                                      <p:cBhvr additive="base">
                                        <p:cTn id="25" dur="500" fill="hold"/>
                                        <p:tgtEl>
                                          <p:spTgt spid="79880"/>
                                        </p:tgtEl>
                                        <p:attrNameLst>
                                          <p:attrName>ppt_x</p:attrName>
                                        </p:attrNameLst>
                                      </p:cBhvr>
                                      <p:tavLst>
                                        <p:tav tm="0">
                                          <p:val>
                                            <p:strVal val="#ppt_x"/>
                                          </p:val>
                                        </p:tav>
                                        <p:tav tm="100000">
                                          <p:val>
                                            <p:strVal val="#ppt_x"/>
                                          </p:val>
                                        </p:tav>
                                      </p:tavLst>
                                    </p:anim>
                                    <p:anim calcmode="lin" valueType="num">
                                      <p:cBhvr additive="base">
                                        <p:cTn id="26"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8" grpId="0" animBg="1"/>
      <p:bldP spid="79879" grpId="0" animBg="1"/>
      <p:bldP spid="798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54275" y="620713"/>
            <a:ext cx="7086600" cy="487362"/>
          </a:xfrm>
        </p:spPr>
        <p:txBody>
          <a:bodyPr/>
          <a:lstStyle/>
          <a:p>
            <a:pPr algn="ctr" eaLnBrk="1" hangingPunct="1"/>
            <a:r>
              <a:rPr lang="es-ES_tradnl" sz="3600" smtClean="0"/>
              <a:t>          Segundo hábito</a:t>
            </a:r>
            <a:r>
              <a:rPr lang="es-ES" sz="3600" smtClean="0">
                <a:solidFill>
                  <a:schemeClr val="tx1"/>
                </a:solidFill>
              </a:rPr>
              <a:t/>
            </a:r>
            <a:br>
              <a:rPr lang="es-ES" sz="3600" smtClean="0">
                <a:solidFill>
                  <a:schemeClr val="tx1"/>
                </a:solidFill>
              </a:rPr>
            </a:br>
            <a:endParaRPr lang="en-US" sz="2000" smtClean="0"/>
          </a:p>
        </p:txBody>
      </p:sp>
      <p:sp>
        <p:nvSpPr>
          <p:cNvPr id="21507" name="AutoShape 9"/>
          <p:cNvSpPr>
            <a:spLocks noChangeAspect="1" noChangeArrowheads="1" noTextEdit="1"/>
          </p:cNvSpPr>
          <p:nvPr/>
        </p:nvSpPr>
        <p:spPr bwMode="gray">
          <a:xfrm flipH="1">
            <a:off x="4364038" y="3692525"/>
            <a:ext cx="909637" cy="1244600"/>
          </a:xfrm>
          <a:prstGeom prst="rect">
            <a:avLst/>
          </a:prstGeom>
          <a:noFill/>
          <a:ln w="9525">
            <a:noFill/>
            <a:miter lim="800000"/>
            <a:headEnd/>
            <a:tailEnd/>
          </a:ln>
        </p:spPr>
        <p:txBody>
          <a:bodyPr/>
          <a:lstStyle/>
          <a:p>
            <a:endParaRPr lang="es-CR"/>
          </a:p>
        </p:txBody>
      </p:sp>
      <p:sp>
        <p:nvSpPr>
          <p:cNvPr id="20" name="Rectangle 2"/>
          <p:cNvSpPr txBox="1">
            <a:spLocks noChangeArrowheads="1"/>
          </p:cNvSpPr>
          <p:nvPr/>
        </p:nvSpPr>
        <p:spPr bwMode="gray">
          <a:xfrm>
            <a:off x="1331913" y="1700213"/>
            <a:ext cx="7343775" cy="1584325"/>
          </a:xfrm>
          <a:prstGeom prst="rect">
            <a:avLst/>
          </a:prstGeom>
          <a:noFill/>
          <a:ln w="9525">
            <a:noFill/>
            <a:miter lim="800000"/>
            <a:headEnd/>
            <a:tailEnd/>
          </a:ln>
        </p:spPr>
        <p:txBody>
          <a:bodyPr anchor="ctr"/>
          <a:lstStyle/>
          <a:p>
            <a:pPr algn="ctr">
              <a:defRPr/>
            </a:pPr>
            <a:r>
              <a:rPr lang="es-ES_tradnl" sz="3600" b="1" i="1" kern="0" dirty="0">
                <a:latin typeface="+mj-lt"/>
                <a:ea typeface="+mj-ea"/>
                <a:cs typeface="+mj-cs"/>
              </a:rPr>
              <a:t>Empiece con un fin en mente</a:t>
            </a:r>
          </a:p>
          <a:p>
            <a:pPr algn="ctr">
              <a:defRPr/>
            </a:pPr>
            <a:r>
              <a:rPr lang="es-ES_tradnl" sz="2400" b="1" i="1" kern="0" dirty="0">
                <a:latin typeface="+mj-lt"/>
                <a:ea typeface="+mj-ea"/>
                <a:cs typeface="+mj-cs"/>
              </a:rPr>
              <a:t>Principios de liderazgo personal</a:t>
            </a:r>
            <a:endParaRPr lang="en-US" sz="2400" b="1" kern="0" dirty="0">
              <a:latin typeface="+mj-lt"/>
              <a:ea typeface="+mj-ea"/>
              <a:cs typeface="+mj-cs"/>
            </a:endParaRPr>
          </a:p>
        </p:txBody>
      </p:sp>
      <p:pic>
        <p:nvPicPr>
          <p:cNvPr id="21509" name="Picture 2" descr="cuidadores,estudios,gente,gente trabajando,maestros,niños"/>
          <p:cNvPicPr>
            <a:picLocks noChangeAspect="1" noChangeArrowheads="1"/>
          </p:cNvPicPr>
          <p:nvPr/>
        </p:nvPicPr>
        <p:blipFill>
          <a:blip r:embed="rId2" cstate="print"/>
          <a:srcRect/>
          <a:stretch>
            <a:fillRect/>
          </a:stretch>
        </p:blipFill>
        <p:spPr bwMode="auto">
          <a:xfrm>
            <a:off x="3203575" y="3141663"/>
            <a:ext cx="309562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7 Hábitos</a:t>
            </a:r>
            <a:endParaRPr lang="en-US" smtClean="0">
              <a:solidFill>
                <a:schemeClr val="accent1"/>
              </a:solidFill>
            </a:endParaRPr>
          </a:p>
        </p:txBody>
      </p:sp>
      <p:sp>
        <p:nvSpPr>
          <p:cNvPr id="4099"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a:p>
        </p:txBody>
      </p:sp>
      <p:sp>
        <p:nvSpPr>
          <p:cNvPr id="16388" name="AutoShape 38"/>
          <p:cNvSpPr>
            <a:spLocks noChangeArrowheads="1"/>
          </p:cNvSpPr>
          <p:nvPr/>
        </p:nvSpPr>
        <p:spPr bwMode="gray">
          <a:xfrm>
            <a:off x="2411413" y="4581525"/>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Procure primero comprender y </a:t>
            </a:r>
          </a:p>
          <a:p>
            <a:pPr eaLnBrk="0" hangingPunct="0"/>
            <a:r>
              <a:rPr lang="en-US" b="1">
                <a:solidFill>
                  <a:schemeClr val="tx2"/>
                </a:solidFill>
              </a:rPr>
              <a:t>despúes ser comprendido</a:t>
            </a:r>
          </a:p>
        </p:txBody>
      </p:sp>
      <p:sp>
        <p:nvSpPr>
          <p:cNvPr id="16389" name="AutoShape 39"/>
          <p:cNvSpPr>
            <a:spLocks noChangeArrowheads="1"/>
          </p:cNvSpPr>
          <p:nvPr/>
        </p:nvSpPr>
        <p:spPr bwMode="gray">
          <a:xfrm>
            <a:off x="1763713" y="3644900"/>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Pensar en ganar/ganar</a:t>
            </a:r>
          </a:p>
        </p:txBody>
      </p:sp>
      <p:sp>
        <p:nvSpPr>
          <p:cNvPr id="16390" name="AutoShape 40"/>
          <p:cNvSpPr>
            <a:spLocks noChangeArrowheads="1"/>
          </p:cNvSpPr>
          <p:nvPr/>
        </p:nvSpPr>
        <p:spPr bwMode="gray">
          <a:xfrm>
            <a:off x="1331913" y="2924175"/>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Establezca primero lo primero</a:t>
            </a:r>
          </a:p>
        </p:txBody>
      </p:sp>
      <p:sp>
        <p:nvSpPr>
          <p:cNvPr id="16391" name="AutoShape 41"/>
          <p:cNvSpPr>
            <a:spLocks noChangeArrowheads="1"/>
          </p:cNvSpPr>
          <p:nvPr/>
        </p:nvSpPr>
        <p:spPr bwMode="gray">
          <a:xfrm>
            <a:off x="684213" y="2276475"/>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Empiece con un fin en mente</a:t>
            </a:r>
          </a:p>
        </p:txBody>
      </p:sp>
      <p:sp>
        <p:nvSpPr>
          <p:cNvPr id="16392" name="AutoShape 42"/>
          <p:cNvSpPr>
            <a:spLocks noChangeArrowheads="1"/>
          </p:cNvSpPr>
          <p:nvPr/>
        </p:nvSpPr>
        <p:spPr bwMode="gray">
          <a:xfrm>
            <a:off x="107950" y="1557338"/>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Sea Proactivo</a:t>
            </a:r>
          </a:p>
        </p:txBody>
      </p:sp>
      <p:sp>
        <p:nvSpPr>
          <p:cNvPr id="16443" name="AutoShape 38"/>
          <p:cNvSpPr>
            <a:spLocks noChangeArrowheads="1"/>
          </p:cNvSpPr>
          <p:nvPr/>
        </p:nvSpPr>
        <p:spPr bwMode="gray">
          <a:xfrm>
            <a:off x="3032125" y="5368925"/>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La sinergía</a:t>
            </a:r>
          </a:p>
        </p:txBody>
      </p:sp>
      <p:sp>
        <p:nvSpPr>
          <p:cNvPr id="16444" name="AutoShape 38"/>
          <p:cNvSpPr>
            <a:spLocks noChangeArrowheads="1"/>
          </p:cNvSpPr>
          <p:nvPr/>
        </p:nvSpPr>
        <p:spPr bwMode="gray">
          <a:xfrm>
            <a:off x="3824288" y="6016625"/>
            <a:ext cx="4419600" cy="508000"/>
          </a:xfrm>
          <a:prstGeom prst="roundRect">
            <a:avLst>
              <a:gd name="adj" fmla="val 50000"/>
            </a:avLst>
          </a:prstGeom>
          <a:solidFill>
            <a:schemeClr val="bg1"/>
          </a:solidFill>
          <a:ln w="28575" algn="ctr">
            <a:solidFill>
              <a:schemeClr val="bg2"/>
            </a:solidFill>
            <a:round/>
            <a:headEnd/>
            <a:tailEnd/>
          </a:ln>
        </p:spPr>
        <p:txBody>
          <a:bodyPr wrap="none" anchor="ctr"/>
          <a:lstStyle/>
          <a:p>
            <a:pPr eaLnBrk="0" hangingPunct="0"/>
            <a:r>
              <a:rPr lang="en-US" b="1">
                <a:solidFill>
                  <a:schemeClr val="tx2"/>
                </a:solidFill>
              </a:rPr>
              <a:t>Afile la sierra</a:t>
            </a:r>
          </a:p>
        </p:txBody>
      </p:sp>
      <p:pic>
        <p:nvPicPr>
          <p:cNvPr id="16445" name="Picture 61" descr="7 habitos"/>
          <p:cNvPicPr>
            <a:picLocks noChangeAspect="1" noChangeArrowheads="1"/>
          </p:cNvPicPr>
          <p:nvPr/>
        </p:nvPicPr>
        <p:blipFill>
          <a:blip r:embed="rId2" cstate="print"/>
          <a:srcRect/>
          <a:stretch>
            <a:fillRect/>
          </a:stretch>
        </p:blipFill>
        <p:spPr bwMode="auto">
          <a:xfrm>
            <a:off x="6372225" y="2060575"/>
            <a:ext cx="2219325" cy="206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445"/>
                                        </p:tgtEl>
                                        <p:attrNameLst>
                                          <p:attrName>style.visibility</p:attrName>
                                        </p:attrNameLst>
                                      </p:cBhvr>
                                      <p:to>
                                        <p:strVal val="visible"/>
                                      </p:to>
                                    </p:set>
                                    <p:animEffect transition="in" filter="diamond(in)">
                                      <p:cBhvr>
                                        <p:cTn id="7" dur="1000"/>
                                        <p:tgtEl>
                                          <p:spTgt spid="164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box(in)">
                                      <p:cBhvr>
                                        <p:cTn id="12" dur="500"/>
                                        <p:tgtEl>
                                          <p:spTgt spid="163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ox(in)">
                                      <p:cBhvr>
                                        <p:cTn id="17" dur="500"/>
                                        <p:tgtEl>
                                          <p:spTgt spid="1639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box(in)">
                                      <p:cBhvr>
                                        <p:cTn id="22" dur="500"/>
                                        <p:tgtEl>
                                          <p:spTgt spid="1639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ox(in)">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388"/>
                                        </p:tgtEl>
                                        <p:attrNameLst>
                                          <p:attrName>style.visibility</p:attrName>
                                        </p:attrNameLst>
                                      </p:cBhvr>
                                      <p:to>
                                        <p:strVal val="visible"/>
                                      </p:to>
                                    </p:set>
                                    <p:animEffect transition="in" filter="box(in)">
                                      <p:cBhvr>
                                        <p:cTn id="32" dur="500"/>
                                        <p:tgtEl>
                                          <p:spTgt spid="163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443"/>
                                        </p:tgtEl>
                                        <p:attrNameLst>
                                          <p:attrName>style.visibility</p:attrName>
                                        </p:attrNameLst>
                                      </p:cBhvr>
                                      <p:to>
                                        <p:strVal val="visible"/>
                                      </p:to>
                                    </p:set>
                                    <p:animEffect transition="in" filter="box(in)">
                                      <p:cBhvr>
                                        <p:cTn id="37" dur="500"/>
                                        <p:tgtEl>
                                          <p:spTgt spid="164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444"/>
                                        </p:tgtEl>
                                        <p:attrNameLst>
                                          <p:attrName>style.visibility</p:attrName>
                                        </p:attrNameLst>
                                      </p:cBhvr>
                                      <p:to>
                                        <p:strVal val="visible"/>
                                      </p:to>
                                    </p:set>
                                    <p:animEffect transition="in" filter="box(in)">
                                      <p:cBhvr>
                                        <p:cTn id="42" dur="500"/>
                                        <p:tgtEl>
                                          <p:spTgt spid="1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2" grpId="0" animBg="1"/>
      <p:bldP spid="16443" grpId="0" animBg="1"/>
      <p:bldP spid="164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48038" y="333375"/>
            <a:ext cx="4733925" cy="792163"/>
          </a:xfrm>
        </p:spPr>
        <p:txBody>
          <a:bodyPr/>
          <a:lstStyle/>
          <a:p>
            <a:pPr eaLnBrk="1" hangingPunct="1"/>
            <a:r>
              <a:rPr lang="es-ES_tradnl" i="1" smtClean="0"/>
              <a:t/>
            </a:r>
            <a:br>
              <a:rPr lang="es-ES_tradnl" i="1" smtClean="0"/>
            </a:br>
            <a:r>
              <a:rPr lang="es-ES_tradnl" i="1" smtClean="0"/>
              <a:t/>
            </a:r>
            <a:br>
              <a:rPr lang="es-ES_tradnl" i="1" smtClean="0"/>
            </a:br>
            <a:r>
              <a:rPr lang="es-ES_tradnl" smtClean="0"/>
              <a:t>Definición</a:t>
            </a:r>
            <a:r>
              <a:rPr lang="es-ES" smtClean="0"/>
              <a:t/>
            </a:r>
            <a:br>
              <a:rPr lang="es-ES" smtClean="0"/>
            </a:br>
            <a:r>
              <a:rPr lang="es-ES" smtClean="0"/>
              <a:t> </a:t>
            </a:r>
            <a:br>
              <a:rPr lang="es-ES" smtClean="0"/>
            </a:br>
            <a:endParaRPr lang="en-US" smtClean="0"/>
          </a:p>
        </p:txBody>
      </p:sp>
      <p:sp>
        <p:nvSpPr>
          <p:cNvPr id="22531" name="Rectangle 3"/>
          <p:cNvSpPr>
            <a:spLocks noGrp="1" noChangeArrowheads="1"/>
          </p:cNvSpPr>
          <p:nvPr>
            <p:ph type="body" idx="1"/>
          </p:nvPr>
        </p:nvSpPr>
        <p:spPr>
          <a:xfrm>
            <a:off x="250825" y="2492375"/>
            <a:ext cx="8713788" cy="1728788"/>
          </a:xfrm>
        </p:spPr>
        <p:txBody>
          <a:bodyPr/>
          <a:lstStyle/>
          <a:p>
            <a:pPr algn="just" eaLnBrk="1" hangingPunct="1">
              <a:lnSpc>
                <a:spcPct val="90000"/>
              </a:lnSpc>
              <a:buFont typeface="Wingdings" pitchFamily="2" charset="2"/>
              <a:buNone/>
            </a:pPr>
            <a:r>
              <a:rPr lang="es-ES_tradnl" sz="2000" smtClean="0"/>
              <a:t>	Empezar hoy con la imagen, el cuadro o el paradigma de vida como marco de referencia o criterio para el examen de todas las otras cosas. Cada parte de su vida (la conducta de hoy, la de mañana, la de la semana que viene, la del mes que viene) puede examinarse en el contexto del todo, de lo que realmente a usted le importa más</a:t>
            </a:r>
            <a:endParaRPr lang="es-CR" sz="2000" smtClean="0"/>
          </a:p>
          <a:p>
            <a:pPr algn="just" eaLnBrk="1" hangingPunct="1">
              <a:lnSpc>
                <a:spcPct val="90000"/>
              </a:lnSpc>
              <a:buFont typeface="Wingdings" pitchFamily="2" charset="2"/>
              <a:buNone/>
            </a:pPr>
            <a:endParaRPr lang="es-ES" sz="2000" smtClean="0"/>
          </a:p>
          <a:p>
            <a:pPr eaLnBrk="1" hangingPunct="1">
              <a:lnSpc>
                <a:spcPct val="90000"/>
              </a:lnSpc>
              <a:buFont typeface="Wingdings" pitchFamily="2" charset="2"/>
              <a:buNone/>
            </a:pPr>
            <a:r>
              <a:rPr lang="es-ES_tradnl" sz="2000" smtClean="0"/>
              <a:t>	</a:t>
            </a:r>
          </a:p>
          <a:p>
            <a:pPr algn="just" eaLnBrk="1" hangingPunct="1">
              <a:lnSpc>
                <a:spcPct val="90000"/>
              </a:lnSpc>
              <a:buFont typeface="Wingdings" pitchFamily="2" charset="2"/>
              <a:buNone/>
            </a:pPr>
            <a:r>
              <a:rPr lang="es-ES_tradnl" sz="2000" smtClean="0"/>
              <a:t>	Empezar con un fin en mente significa comenzar con una clara comprensión de su destino. Significa saber adónde se está yendo, de modo que se pueda comprender mejor dónde se está, y dar siempre los pasos adecuados en la dirección correcta.</a:t>
            </a:r>
            <a:endParaRPr lang="es-CR" sz="2000" smtClean="0"/>
          </a:p>
          <a:p>
            <a:pPr eaLnBrk="1" hangingPunct="1">
              <a:lnSpc>
                <a:spcPct val="90000"/>
              </a:lnSpc>
            </a:pPr>
            <a:endParaRPr lang="en-US" sz="3200" b="1"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457200"/>
            <a:ext cx="7685087" cy="487363"/>
          </a:xfrm>
        </p:spPr>
        <p:txBody>
          <a:bodyPr/>
          <a:lstStyle/>
          <a:p>
            <a:r>
              <a:rPr lang="en-US" sz="2800" smtClean="0"/>
              <a:t>Todas las cosas se crean dos veces</a:t>
            </a:r>
          </a:p>
        </p:txBody>
      </p:sp>
      <p:sp>
        <p:nvSpPr>
          <p:cNvPr id="76804" name="AutoShape 4"/>
          <p:cNvSpPr>
            <a:spLocks noChangeArrowheads="1"/>
          </p:cNvSpPr>
          <p:nvPr/>
        </p:nvSpPr>
        <p:spPr bwMode="gray">
          <a:xfrm>
            <a:off x="3563938" y="4352925"/>
            <a:ext cx="2087562" cy="57943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s-CR" dirty="0"/>
          </a:p>
        </p:txBody>
      </p:sp>
      <p:sp>
        <p:nvSpPr>
          <p:cNvPr id="76805" name="AutoShape 5"/>
          <p:cNvSpPr>
            <a:spLocks noChangeArrowheads="1"/>
          </p:cNvSpPr>
          <p:nvPr/>
        </p:nvSpPr>
        <p:spPr bwMode="gray">
          <a:xfrm>
            <a:off x="3419475" y="3846513"/>
            <a:ext cx="2232025" cy="579437"/>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s-CR" dirty="0"/>
          </a:p>
        </p:txBody>
      </p:sp>
      <p:sp>
        <p:nvSpPr>
          <p:cNvPr id="76806" name="AutoShape 6"/>
          <p:cNvSpPr>
            <a:spLocks noChangeArrowheads="1"/>
          </p:cNvSpPr>
          <p:nvPr/>
        </p:nvSpPr>
        <p:spPr bwMode="gray">
          <a:xfrm>
            <a:off x="3563938" y="3340100"/>
            <a:ext cx="2016125" cy="57943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s-CR" dirty="0"/>
          </a:p>
        </p:txBody>
      </p:sp>
      <p:sp>
        <p:nvSpPr>
          <p:cNvPr id="76807" name="Text Box 7"/>
          <p:cNvSpPr txBox="1">
            <a:spLocks noChangeArrowheads="1"/>
          </p:cNvSpPr>
          <p:nvPr/>
        </p:nvSpPr>
        <p:spPr bwMode="gray">
          <a:xfrm>
            <a:off x="4456113" y="3559175"/>
            <a:ext cx="184150" cy="369888"/>
          </a:xfrm>
          <a:prstGeom prst="rect">
            <a:avLst/>
          </a:prstGeom>
          <a:noFill/>
          <a:ln w="9525">
            <a:noFill/>
            <a:miter lim="800000"/>
            <a:headEnd/>
            <a:tailEnd/>
          </a:ln>
        </p:spPr>
        <p:txBody>
          <a:bodyPr wrap="none">
            <a:spAutoFit/>
          </a:bodyPr>
          <a:lstStyle/>
          <a:p>
            <a:pPr algn="ctr" eaLnBrk="0" hangingPunct="0"/>
            <a:endParaRPr lang="es-ES">
              <a:solidFill>
                <a:schemeClr val="bg1"/>
              </a:solidFill>
            </a:endParaRPr>
          </a:p>
        </p:txBody>
      </p:sp>
      <p:sp>
        <p:nvSpPr>
          <p:cNvPr id="23559" name="Text Box 8"/>
          <p:cNvSpPr txBox="1">
            <a:spLocks noChangeArrowheads="1"/>
          </p:cNvSpPr>
          <p:nvPr/>
        </p:nvSpPr>
        <p:spPr bwMode="gray">
          <a:xfrm>
            <a:off x="3346450" y="4005263"/>
            <a:ext cx="2403475" cy="646112"/>
          </a:xfrm>
          <a:prstGeom prst="rect">
            <a:avLst/>
          </a:prstGeom>
          <a:noFill/>
          <a:ln w="9525">
            <a:noFill/>
            <a:miter lim="800000"/>
            <a:headEnd/>
            <a:tailEnd/>
          </a:ln>
        </p:spPr>
        <p:txBody>
          <a:bodyPr wrap="none">
            <a:spAutoFit/>
          </a:bodyPr>
          <a:lstStyle/>
          <a:p>
            <a:pPr algn="ctr" eaLnBrk="0" hangingPunct="0"/>
            <a:r>
              <a:rPr lang="en-US">
                <a:solidFill>
                  <a:schemeClr val="bg1"/>
                </a:solidFill>
              </a:rPr>
              <a:t>Aportaciones y logros</a:t>
            </a:r>
          </a:p>
          <a:p>
            <a:pPr algn="ctr" eaLnBrk="0" hangingPunct="0"/>
            <a:endParaRPr lang="en-US">
              <a:solidFill>
                <a:schemeClr val="bg1"/>
              </a:solidFill>
            </a:endParaRPr>
          </a:p>
        </p:txBody>
      </p:sp>
      <p:sp>
        <p:nvSpPr>
          <p:cNvPr id="76809" name="Text Box 9"/>
          <p:cNvSpPr txBox="1">
            <a:spLocks noChangeArrowheads="1"/>
          </p:cNvSpPr>
          <p:nvPr/>
        </p:nvSpPr>
        <p:spPr bwMode="gray">
          <a:xfrm>
            <a:off x="3575050" y="4572000"/>
            <a:ext cx="1946275" cy="338138"/>
          </a:xfrm>
          <a:prstGeom prst="rect">
            <a:avLst/>
          </a:prstGeom>
          <a:noFill/>
          <a:ln w="9525">
            <a:noFill/>
            <a:miter lim="800000"/>
            <a:headEnd/>
            <a:tailEnd/>
          </a:ln>
        </p:spPr>
        <p:txBody>
          <a:bodyPr wrap="none">
            <a:spAutoFit/>
          </a:bodyPr>
          <a:lstStyle/>
          <a:p>
            <a:pPr algn="ctr" eaLnBrk="0" hangingPunct="0"/>
            <a:r>
              <a:rPr lang="en-US" sz="1600">
                <a:solidFill>
                  <a:schemeClr val="bg1"/>
                </a:solidFill>
              </a:rPr>
              <a:t>Valores y principios</a:t>
            </a:r>
          </a:p>
        </p:txBody>
      </p:sp>
      <p:sp>
        <p:nvSpPr>
          <p:cNvPr id="76810" name="AutoShape 10"/>
          <p:cNvSpPr>
            <a:spLocks noChangeArrowheads="1"/>
          </p:cNvSpPr>
          <p:nvPr/>
        </p:nvSpPr>
        <p:spPr bwMode="gray">
          <a:xfrm>
            <a:off x="3125788" y="3122613"/>
            <a:ext cx="492125" cy="1954212"/>
          </a:xfrm>
          <a:prstGeom prst="leftArrow">
            <a:avLst>
              <a:gd name="adj1" fmla="val 65583"/>
              <a:gd name="adj2" fmla="val 65181"/>
            </a:avLst>
          </a:prstGeom>
          <a:gradFill rotWithShape="1">
            <a:gsLst>
              <a:gs pos="0">
                <a:schemeClr val="bg2"/>
              </a:gs>
              <a:gs pos="100000">
                <a:schemeClr val="bg2">
                  <a:gamma/>
                  <a:shade val="46275"/>
                  <a:invGamma/>
                  <a:alpha val="12000"/>
                </a:schemeClr>
              </a:gs>
            </a:gsLst>
            <a:lin ang="0" scaled="1"/>
          </a:gradFill>
          <a:ln w="9525">
            <a:noFill/>
            <a:miter lim="800000"/>
            <a:headEnd/>
            <a:tailEnd/>
          </a:ln>
          <a:effectLst/>
        </p:spPr>
        <p:txBody>
          <a:bodyPr wrap="none" anchor="ctr"/>
          <a:lstStyle/>
          <a:p>
            <a:pPr>
              <a:defRPr/>
            </a:pPr>
            <a:endParaRPr lang="es-CR" dirty="0"/>
          </a:p>
        </p:txBody>
      </p:sp>
      <p:sp>
        <p:nvSpPr>
          <p:cNvPr id="23562" name="AutoShape 11"/>
          <p:cNvSpPr>
            <a:spLocks noChangeArrowheads="1"/>
          </p:cNvSpPr>
          <p:nvPr/>
        </p:nvSpPr>
        <p:spPr bwMode="auto">
          <a:xfrm>
            <a:off x="1295400" y="2616200"/>
            <a:ext cx="1689100" cy="2968625"/>
          </a:xfrm>
          <a:prstGeom prst="roundRect">
            <a:avLst>
              <a:gd name="adj" fmla="val 16667"/>
            </a:avLst>
          </a:prstGeom>
          <a:noFill/>
          <a:ln w="38100">
            <a:solidFill>
              <a:schemeClr val="bg2"/>
            </a:solidFill>
            <a:round/>
            <a:headEnd/>
            <a:tailEnd/>
          </a:ln>
        </p:spPr>
        <p:txBody>
          <a:bodyPr wrap="none" anchor="ctr"/>
          <a:lstStyle/>
          <a:p>
            <a:pPr algn="ctr" eaLnBrk="0" hangingPunct="0"/>
            <a:endParaRPr lang="es-CR">
              <a:latin typeface="Verdana" pitchFamily="34" charset="0"/>
            </a:endParaRPr>
          </a:p>
        </p:txBody>
      </p:sp>
      <p:sp>
        <p:nvSpPr>
          <p:cNvPr id="76812" name="Text Box 12"/>
          <p:cNvSpPr txBox="1">
            <a:spLocks noChangeArrowheads="1"/>
          </p:cNvSpPr>
          <p:nvPr/>
        </p:nvSpPr>
        <p:spPr bwMode="auto">
          <a:xfrm>
            <a:off x="1365250" y="2833688"/>
            <a:ext cx="1549400" cy="646112"/>
          </a:xfrm>
          <a:prstGeom prst="rect">
            <a:avLst/>
          </a:prstGeom>
          <a:noFill/>
          <a:ln w="9525">
            <a:noFill/>
            <a:miter lim="800000"/>
            <a:headEnd/>
            <a:tailEnd/>
          </a:ln>
        </p:spPr>
        <p:txBody>
          <a:bodyPr>
            <a:spAutoFit/>
          </a:bodyPr>
          <a:lstStyle/>
          <a:p>
            <a:pPr algn="ctr" eaLnBrk="0" hangingPunct="0"/>
            <a:r>
              <a:rPr lang="en-US" b="1">
                <a:solidFill>
                  <a:srgbClr val="001D3A"/>
                </a:solidFill>
                <a:latin typeface="Verdana" pitchFamily="34" charset="0"/>
              </a:rPr>
              <a:t>Creación </a:t>
            </a:r>
          </a:p>
          <a:p>
            <a:pPr algn="ctr" eaLnBrk="0" hangingPunct="0"/>
            <a:r>
              <a:rPr lang="en-US" b="1">
                <a:solidFill>
                  <a:srgbClr val="001D3A"/>
                </a:solidFill>
                <a:latin typeface="Verdana" pitchFamily="34" charset="0"/>
              </a:rPr>
              <a:t>Mental</a:t>
            </a:r>
          </a:p>
        </p:txBody>
      </p:sp>
      <p:sp>
        <p:nvSpPr>
          <p:cNvPr id="23564" name="AutoShape 13"/>
          <p:cNvSpPr>
            <a:spLocks noChangeArrowheads="1"/>
          </p:cNvSpPr>
          <p:nvPr/>
        </p:nvSpPr>
        <p:spPr bwMode="auto">
          <a:xfrm>
            <a:off x="6083300" y="2616200"/>
            <a:ext cx="1689100" cy="2968625"/>
          </a:xfrm>
          <a:prstGeom prst="roundRect">
            <a:avLst>
              <a:gd name="adj" fmla="val 16667"/>
            </a:avLst>
          </a:prstGeom>
          <a:noFill/>
          <a:ln w="38100">
            <a:solidFill>
              <a:schemeClr val="bg2"/>
            </a:solidFill>
            <a:round/>
            <a:headEnd/>
            <a:tailEnd/>
          </a:ln>
        </p:spPr>
        <p:txBody>
          <a:bodyPr wrap="none" anchor="ctr"/>
          <a:lstStyle/>
          <a:p>
            <a:pPr algn="ctr" eaLnBrk="0" hangingPunct="0"/>
            <a:endParaRPr lang="es-CR">
              <a:latin typeface="Verdana" pitchFamily="34" charset="0"/>
            </a:endParaRPr>
          </a:p>
        </p:txBody>
      </p:sp>
      <p:sp>
        <p:nvSpPr>
          <p:cNvPr id="76814" name="Text Box 14"/>
          <p:cNvSpPr txBox="1">
            <a:spLocks noChangeArrowheads="1"/>
          </p:cNvSpPr>
          <p:nvPr/>
        </p:nvSpPr>
        <p:spPr bwMode="auto">
          <a:xfrm>
            <a:off x="6153150" y="2833688"/>
            <a:ext cx="1587500" cy="1354137"/>
          </a:xfrm>
          <a:prstGeom prst="rect">
            <a:avLst/>
          </a:prstGeom>
          <a:noFill/>
          <a:ln w="9525">
            <a:noFill/>
            <a:miter lim="800000"/>
            <a:headEnd/>
            <a:tailEnd/>
          </a:ln>
        </p:spPr>
        <p:txBody>
          <a:bodyPr>
            <a:spAutoFit/>
          </a:bodyPr>
          <a:lstStyle/>
          <a:p>
            <a:pPr algn="ctr" eaLnBrk="0" hangingPunct="0"/>
            <a:r>
              <a:rPr lang="en-US" b="1">
                <a:solidFill>
                  <a:srgbClr val="001D3A"/>
                </a:solidFill>
                <a:latin typeface="Verdana" pitchFamily="34" charset="0"/>
              </a:rPr>
              <a:t>Creación Fisica</a:t>
            </a:r>
          </a:p>
          <a:p>
            <a:pPr algn="ctr" eaLnBrk="0" hangingPunct="0"/>
            <a:endParaRPr lang="en-US">
              <a:solidFill>
                <a:srgbClr val="001D3A"/>
              </a:solidFill>
              <a:latin typeface="Verdana" pitchFamily="34" charset="0"/>
            </a:endParaRPr>
          </a:p>
          <a:p>
            <a:pPr algn="ctr" eaLnBrk="0" hangingPunct="0">
              <a:buSzPct val="60000"/>
              <a:buFontTx/>
              <a:buChar char="•"/>
            </a:pPr>
            <a:endParaRPr lang="en-US" sz="1400">
              <a:solidFill>
                <a:srgbClr val="001D3A"/>
              </a:solidFill>
              <a:latin typeface="Verdana" pitchFamily="34" charset="0"/>
            </a:endParaRPr>
          </a:p>
          <a:p>
            <a:pPr algn="ctr" eaLnBrk="0" hangingPunct="0">
              <a:buSzPct val="60000"/>
              <a:buFontTx/>
              <a:buChar char="•"/>
            </a:pPr>
            <a:endParaRPr lang="en-US" sz="1400">
              <a:solidFill>
                <a:srgbClr val="001D3A"/>
              </a:solidFill>
              <a:latin typeface="Verdana" pitchFamily="34" charset="0"/>
            </a:endParaRPr>
          </a:p>
        </p:txBody>
      </p:sp>
      <p:sp>
        <p:nvSpPr>
          <p:cNvPr id="76815" name="AutoShape 15"/>
          <p:cNvSpPr>
            <a:spLocks noChangeArrowheads="1"/>
          </p:cNvSpPr>
          <p:nvPr/>
        </p:nvSpPr>
        <p:spPr bwMode="gray">
          <a:xfrm>
            <a:off x="5451475" y="3122613"/>
            <a:ext cx="490538" cy="1954212"/>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w="9525">
            <a:noFill/>
            <a:miter lim="800000"/>
            <a:headEnd/>
            <a:tailEnd/>
          </a:ln>
          <a:effectLst/>
        </p:spPr>
        <p:txBody>
          <a:bodyPr wrap="none" anchor="ctr"/>
          <a:lstStyle/>
          <a:p>
            <a:pPr>
              <a:defRPr/>
            </a:pPr>
            <a:endParaRPr lang="es-CR" dirty="0"/>
          </a:p>
        </p:txBody>
      </p:sp>
      <p:sp>
        <p:nvSpPr>
          <p:cNvPr id="76816" name="AutoShape 16"/>
          <p:cNvSpPr>
            <a:spLocks noChangeArrowheads="1"/>
          </p:cNvSpPr>
          <p:nvPr/>
        </p:nvSpPr>
        <p:spPr bwMode="gray">
          <a:xfrm>
            <a:off x="3055938" y="2047875"/>
            <a:ext cx="2816225" cy="579438"/>
          </a:xfrm>
          <a:prstGeom prst="can">
            <a:avLst>
              <a:gd name="adj" fmla="val 2786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s-CR" dirty="0"/>
          </a:p>
        </p:txBody>
      </p:sp>
      <p:sp>
        <p:nvSpPr>
          <p:cNvPr id="76817" name="AutoShape 17"/>
          <p:cNvSpPr>
            <a:spLocks noChangeArrowheads="1"/>
          </p:cNvSpPr>
          <p:nvPr/>
        </p:nvSpPr>
        <p:spPr bwMode="gray">
          <a:xfrm>
            <a:off x="3729038" y="2760663"/>
            <a:ext cx="1619250" cy="506412"/>
          </a:xfrm>
          <a:prstGeom prst="upArrow">
            <a:avLst>
              <a:gd name="adj1" fmla="val 68380"/>
              <a:gd name="adj2" fmla="val 70833"/>
            </a:avLst>
          </a:prstGeom>
          <a:gradFill rotWithShape="1">
            <a:gsLst>
              <a:gs pos="0">
                <a:schemeClr val="bg2"/>
              </a:gs>
              <a:gs pos="100000">
                <a:schemeClr val="bg2">
                  <a:gamma/>
                  <a:tint val="63529"/>
                  <a:invGamma/>
                  <a:alpha val="12000"/>
                </a:schemeClr>
              </a:gs>
            </a:gsLst>
            <a:lin ang="5400000" scaled="1"/>
          </a:gradFill>
          <a:ln w="9525">
            <a:noFill/>
            <a:miter lim="800000"/>
            <a:headEnd/>
            <a:tailEnd/>
          </a:ln>
          <a:effectLst/>
        </p:spPr>
        <p:txBody>
          <a:bodyPr wrap="none" anchor="ctr"/>
          <a:lstStyle/>
          <a:p>
            <a:pPr>
              <a:defRPr/>
            </a:pPr>
            <a:endParaRPr lang="es-CR" dirty="0"/>
          </a:p>
        </p:txBody>
      </p:sp>
      <p:sp>
        <p:nvSpPr>
          <p:cNvPr id="76818" name="Text Box 18"/>
          <p:cNvSpPr txBox="1">
            <a:spLocks noChangeArrowheads="1"/>
          </p:cNvSpPr>
          <p:nvPr/>
        </p:nvSpPr>
        <p:spPr bwMode="gray">
          <a:xfrm>
            <a:off x="3414713" y="2259013"/>
            <a:ext cx="2222500" cy="369887"/>
          </a:xfrm>
          <a:prstGeom prst="rect">
            <a:avLst/>
          </a:prstGeom>
          <a:noFill/>
          <a:ln w="9525">
            <a:noFill/>
            <a:miter lim="800000"/>
            <a:headEnd/>
            <a:tailEnd/>
          </a:ln>
        </p:spPr>
        <p:txBody>
          <a:bodyPr wrap="none">
            <a:spAutoFit/>
          </a:bodyPr>
          <a:lstStyle/>
          <a:p>
            <a:pPr algn="ctr" eaLnBrk="0" hangingPunct="0"/>
            <a:r>
              <a:rPr lang="en-US">
                <a:solidFill>
                  <a:schemeClr val="bg1"/>
                </a:solidFill>
              </a:rPr>
              <a:t>Paradoja de la casa</a:t>
            </a:r>
          </a:p>
        </p:txBody>
      </p:sp>
      <p:sp>
        <p:nvSpPr>
          <p:cNvPr id="76819" name="AutoShape 19"/>
          <p:cNvSpPr>
            <a:spLocks noChangeArrowheads="1"/>
          </p:cNvSpPr>
          <p:nvPr/>
        </p:nvSpPr>
        <p:spPr bwMode="gray">
          <a:xfrm>
            <a:off x="3125788" y="5584825"/>
            <a:ext cx="2816225" cy="577850"/>
          </a:xfrm>
          <a:prstGeom prst="can">
            <a:avLst>
              <a:gd name="adj" fmla="val 32032"/>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a:effectLst/>
        </p:spPr>
        <p:txBody>
          <a:bodyPr wrap="none" anchor="ctr"/>
          <a:lstStyle/>
          <a:p>
            <a:pPr>
              <a:defRPr/>
            </a:pPr>
            <a:endParaRPr lang="es-CR" dirty="0"/>
          </a:p>
        </p:txBody>
      </p:sp>
      <p:sp>
        <p:nvSpPr>
          <p:cNvPr id="76820" name="Text Box 20"/>
          <p:cNvSpPr txBox="1">
            <a:spLocks noChangeArrowheads="1"/>
          </p:cNvSpPr>
          <p:nvPr/>
        </p:nvSpPr>
        <p:spPr bwMode="gray">
          <a:xfrm>
            <a:off x="3349625" y="5805488"/>
            <a:ext cx="2352675" cy="369887"/>
          </a:xfrm>
          <a:prstGeom prst="rect">
            <a:avLst/>
          </a:prstGeom>
          <a:noFill/>
          <a:ln w="9525">
            <a:noFill/>
            <a:miter lim="800000"/>
            <a:headEnd/>
            <a:tailEnd/>
          </a:ln>
        </p:spPr>
        <p:txBody>
          <a:bodyPr wrap="none">
            <a:spAutoFit/>
          </a:bodyPr>
          <a:lstStyle/>
          <a:p>
            <a:pPr algn="ctr" eaLnBrk="0" hangingPunct="0"/>
            <a:r>
              <a:rPr lang="en-US">
                <a:solidFill>
                  <a:schemeClr val="bg1"/>
                </a:solidFill>
              </a:rPr>
              <a:t>Paradoja del Entierro</a:t>
            </a:r>
          </a:p>
        </p:txBody>
      </p:sp>
      <p:sp>
        <p:nvSpPr>
          <p:cNvPr id="76821" name="AutoShape 21"/>
          <p:cNvSpPr>
            <a:spLocks noChangeArrowheads="1"/>
          </p:cNvSpPr>
          <p:nvPr/>
        </p:nvSpPr>
        <p:spPr bwMode="gray">
          <a:xfrm>
            <a:off x="3708400" y="5005388"/>
            <a:ext cx="1622425" cy="498475"/>
          </a:xfrm>
          <a:prstGeom prst="downArrow">
            <a:avLst>
              <a:gd name="adj1" fmla="val 67093"/>
              <a:gd name="adj2" fmla="val 64051"/>
            </a:avLst>
          </a:prstGeom>
          <a:gradFill rotWithShape="1">
            <a:gsLst>
              <a:gs pos="0">
                <a:schemeClr val="bg2">
                  <a:gamma/>
                  <a:tint val="63529"/>
                  <a:invGamma/>
                  <a:alpha val="12000"/>
                </a:schemeClr>
              </a:gs>
              <a:gs pos="100000">
                <a:schemeClr val="bg2"/>
              </a:gs>
            </a:gsLst>
            <a:lin ang="5400000" scaled="1"/>
          </a:gradFill>
          <a:ln w="9525">
            <a:noFill/>
            <a:miter lim="800000"/>
            <a:headEnd/>
            <a:tailEnd/>
          </a:ln>
          <a:effectLst/>
        </p:spPr>
        <p:txBody>
          <a:bodyPr wrap="none" anchor="ctr"/>
          <a:lstStyle/>
          <a:p>
            <a:pPr>
              <a:defRPr/>
            </a:pPr>
            <a:endParaRPr lang="es-CR" dirty="0"/>
          </a:p>
        </p:txBody>
      </p:sp>
      <p:sp>
        <p:nvSpPr>
          <p:cNvPr id="23" name="22 Rectángulo"/>
          <p:cNvSpPr>
            <a:spLocks noChangeArrowheads="1"/>
          </p:cNvSpPr>
          <p:nvPr/>
        </p:nvSpPr>
        <p:spPr bwMode="auto">
          <a:xfrm>
            <a:off x="4005263" y="3492500"/>
            <a:ext cx="1133475" cy="368300"/>
          </a:xfrm>
          <a:prstGeom prst="rect">
            <a:avLst/>
          </a:prstGeom>
          <a:noFill/>
          <a:ln w="9525">
            <a:noFill/>
            <a:miter lim="800000"/>
            <a:headEnd/>
            <a:tailEnd/>
          </a:ln>
        </p:spPr>
        <p:txBody>
          <a:bodyPr wrap="none">
            <a:spAutoFit/>
          </a:bodyPr>
          <a:lstStyle/>
          <a:p>
            <a:r>
              <a:rPr lang="en-US">
                <a:solidFill>
                  <a:schemeClr val="bg1"/>
                </a:solidFill>
              </a:rPr>
              <a:t>Carácter </a:t>
            </a:r>
            <a:endParaRPr lang="es-CR"/>
          </a:p>
        </p:txBody>
      </p:sp>
      <p:sp>
        <p:nvSpPr>
          <p:cNvPr id="24" name="23 Rectángulo"/>
          <p:cNvSpPr>
            <a:spLocks noChangeArrowheads="1"/>
          </p:cNvSpPr>
          <p:nvPr/>
        </p:nvSpPr>
        <p:spPr bwMode="auto">
          <a:xfrm>
            <a:off x="1403350" y="3738563"/>
            <a:ext cx="1439863" cy="338137"/>
          </a:xfrm>
          <a:prstGeom prst="rect">
            <a:avLst/>
          </a:prstGeom>
          <a:noFill/>
          <a:ln w="9525">
            <a:noFill/>
            <a:miter lim="800000"/>
            <a:headEnd/>
            <a:tailEnd/>
          </a:ln>
        </p:spPr>
        <p:txBody>
          <a:bodyPr>
            <a:spAutoFit/>
          </a:bodyPr>
          <a:lstStyle/>
          <a:p>
            <a:pPr algn="ctr" eaLnBrk="0" hangingPunct="0">
              <a:buSzPct val="60000"/>
              <a:buFontTx/>
              <a:buChar char="•"/>
            </a:pPr>
            <a:r>
              <a:rPr lang="en-US" sz="1600">
                <a:solidFill>
                  <a:srgbClr val="001D3A"/>
                </a:solidFill>
                <a:latin typeface="Verdana" pitchFamily="34" charset="0"/>
              </a:rPr>
              <a:t>Designio</a:t>
            </a:r>
          </a:p>
        </p:txBody>
      </p:sp>
      <p:sp>
        <p:nvSpPr>
          <p:cNvPr id="25" name="24 Rectángulo"/>
          <p:cNvSpPr>
            <a:spLocks noChangeArrowheads="1"/>
          </p:cNvSpPr>
          <p:nvPr/>
        </p:nvSpPr>
        <p:spPr bwMode="auto">
          <a:xfrm>
            <a:off x="1476375" y="4572000"/>
            <a:ext cx="1370013" cy="369888"/>
          </a:xfrm>
          <a:prstGeom prst="rect">
            <a:avLst/>
          </a:prstGeom>
          <a:noFill/>
          <a:ln w="9525">
            <a:noFill/>
            <a:miter lim="800000"/>
            <a:headEnd/>
            <a:tailEnd/>
          </a:ln>
        </p:spPr>
        <p:txBody>
          <a:bodyPr wrap="none">
            <a:spAutoFit/>
          </a:bodyPr>
          <a:lstStyle/>
          <a:p>
            <a:pPr algn="ctr" eaLnBrk="0" hangingPunct="0">
              <a:buSzPct val="60000"/>
              <a:buFontTx/>
              <a:buChar char="•"/>
            </a:pPr>
            <a:r>
              <a:rPr lang="en-US">
                <a:solidFill>
                  <a:srgbClr val="001D3A"/>
                </a:solidFill>
                <a:latin typeface="Verdana" pitchFamily="34" charset="0"/>
              </a:rPr>
              <a:t>Liderazgo</a:t>
            </a:r>
          </a:p>
        </p:txBody>
      </p:sp>
      <p:sp>
        <p:nvSpPr>
          <p:cNvPr id="26" name="25 Rectángulo"/>
          <p:cNvSpPr>
            <a:spLocks noChangeArrowheads="1"/>
          </p:cNvSpPr>
          <p:nvPr/>
        </p:nvSpPr>
        <p:spPr bwMode="auto">
          <a:xfrm>
            <a:off x="6443663" y="3716338"/>
            <a:ext cx="1123950" cy="369887"/>
          </a:xfrm>
          <a:prstGeom prst="rect">
            <a:avLst/>
          </a:prstGeom>
          <a:noFill/>
          <a:ln w="9525">
            <a:noFill/>
            <a:miter lim="800000"/>
            <a:headEnd/>
            <a:tailEnd/>
          </a:ln>
        </p:spPr>
        <p:txBody>
          <a:bodyPr>
            <a:spAutoFit/>
          </a:bodyPr>
          <a:lstStyle/>
          <a:p>
            <a:r>
              <a:rPr lang="en-US">
                <a:solidFill>
                  <a:srgbClr val="001D3A"/>
                </a:solidFill>
                <a:latin typeface="Verdana" pitchFamily="34" charset="0"/>
              </a:rPr>
              <a:t>Omisión</a:t>
            </a:r>
            <a:endParaRPr lang="es-CR"/>
          </a:p>
        </p:txBody>
      </p:sp>
      <p:sp>
        <p:nvSpPr>
          <p:cNvPr id="27" name="26 Rectángulo"/>
          <p:cNvSpPr>
            <a:spLocks noChangeArrowheads="1"/>
          </p:cNvSpPr>
          <p:nvPr/>
        </p:nvSpPr>
        <p:spPr bwMode="auto">
          <a:xfrm>
            <a:off x="6084888" y="4602163"/>
            <a:ext cx="1727200" cy="339725"/>
          </a:xfrm>
          <a:prstGeom prst="rect">
            <a:avLst/>
          </a:prstGeom>
          <a:noFill/>
          <a:ln w="9525">
            <a:noFill/>
            <a:miter lim="800000"/>
            <a:headEnd/>
            <a:tailEnd/>
          </a:ln>
        </p:spPr>
        <p:txBody>
          <a:bodyPr>
            <a:spAutoFit/>
          </a:bodyPr>
          <a:lstStyle/>
          <a:p>
            <a:r>
              <a:rPr lang="en-US" sz="1600">
                <a:solidFill>
                  <a:srgbClr val="001D3A"/>
                </a:solidFill>
                <a:latin typeface="Verdana" pitchFamily="34" charset="0"/>
              </a:rPr>
              <a:t>Administración</a:t>
            </a:r>
            <a:endParaRPr lang="es-C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box(in)">
                                      <p:cBhvr>
                                        <p:cTn id="7" dur="500"/>
                                        <p:tgtEl>
                                          <p:spTgt spid="768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14"/>
                                        </p:tgtEl>
                                        <p:attrNameLst>
                                          <p:attrName>style.visibility</p:attrName>
                                        </p:attrNameLst>
                                      </p:cBhvr>
                                      <p:to>
                                        <p:strVal val="visible"/>
                                      </p:to>
                                    </p:set>
                                    <p:animEffect transition="in" filter="checkerboard(across)">
                                      <p:cBhvr>
                                        <p:cTn id="12" dur="500"/>
                                        <p:tgtEl>
                                          <p:spTgt spid="768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6816"/>
                                        </p:tgtEl>
                                        <p:attrNameLst>
                                          <p:attrName>style.visibility</p:attrName>
                                        </p:attrNameLst>
                                      </p:cBhvr>
                                      <p:to>
                                        <p:strVal val="visible"/>
                                      </p:to>
                                    </p:set>
                                    <p:anim calcmode="lin" valueType="num">
                                      <p:cBhvr additive="base">
                                        <p:cTn id="17" dur="500" fill="hold"/>
                                        <p:tgtEl>
                                          <p:spTgt spid="76816"/>
                                        </p:tgtEl>
                                        <p:attrNameLst>
                                          <p:attrName>ppt_x</p:attrName>
                                        </p:attrNameLst>
                                      </p:cBhvr>
                                      <p:tavLst>
                                        <p:tav tm="0">
                                          <p:val>
                                            <p:strVal val="#ppt_x"/>
                                          </p:val>
                                        </p:tav>
                                        <p:tav tm="100000">
                                          <p:val>
                                            <p:strVal val="#ppt_x"/>
                                          </p:val>
                                        </p:tav>
                                      </p:tavLst>
                                    </p:anim>
                                    <p:anim calcmode="lin" valueType="num">
                                      <p:cBhvr additive="base">
                                        <p:cTn id="18" dur="500" fill="hold"/>
                                        <p:tgtEl>
                                          <p:spTgt spid="768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818"/>
                                        </p:tgtEl>
                                        <p:attrNameLst>
                                          <p:attrName>style.visibility</p:attrName>
                                        </p:attrNameLst>
                                      </p:cBhvr>
                                      <p:to>
                                        <p:strVal val="visible"/>
                                      </p:to>
                                    </p:set>
                                    <p:anim calcmode="lin" valueType="num">
                                      <p:cBhvr additive="base">
                                        <p:cTn id="21" dur="500" fill="hold"/>
                                        <p:tgtEl>
                                          <p:spTgt spid="76818"/>
                                        </p:tgtEl>
                                        <p:attrNameLst>
                                          <p:attrName>ppt_x</p:attrName>
                                        </p:attrNameLst>
                                      </p:cBhvr>
                                      <p:tavLst>
                                        <p:tav tm="0">
                                          <p:val>
                                            <p:strVal val="#ppt_x"/>
                                          </p:val>
                                        </p:tav>
                                        <p:tav tm="100000">
                                          <p:val>
                                            <p:strVal val="#ppt_x"/>
                                          </p:val>
                                        </p:tav>
                                      </p:tavLst>
                                    </p:anim>
                                    <p:anim calcmode="lin" valueType="num">
                                      <p:cBhvr additive="base">
                                        <p:cTn id="22" dur="500" fill="hold"/>
                                        <p:tgtEl>
                                          <p:spTgt spid="768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amond(i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ox(i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6804"/>
                                        </p:tgtEl>
                                        <p:attrNameLst>
                                          <p:attrName>style.visibility</p:attrName>
                                        </p:attrNameLst>
                                      </p:cBhvr>
                                      <p:to>
                                        <p:strVal val="visible"/>
                                      </p:to>
                                    </p:set>
                                    <p:animEffect transition="in" filter="checkerboard(across)">
                                      <p:cBhvr>
                                        <p:cTn id="47" dur="500"/>
                                        <p:tgtEl>
                                          <p:spTgt spid="7680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6805"/>
                                        </p:tgtEl>
                                        <p:attrNameLst>
                                          <p:attrName>style.visibility</p:attrName>
                                        </p:attrNameLst>
                                      </p:cBhvr>
                                      <p:to>
                                        <p:strVal val="visible"/>
                                      </p:to>
                                    </p:set>
                                    <p:animEffect transition="in" filter="checkerboard(across)">
                                      <p:cBhvr>
                                        <p:cTn id="50" dur="500"/>
                                        <p:tgtEl>
                                          <p:spTgt spid="76805"/>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76806"/>
                                        </p:tgtEl>
                                        <p:attrNameLst>
                                          <p:attrName>style.visibility</p:attrName>
                                        </p:attrNameLst>
                                      </p:cBhvr>
                                      <p:to>
                                        <p:strVal val="visible"/>
                                      </p:to>
                                    </p:set>
                                    <p:animEffect transition="in" filter="checkerboard(across)">
                                      <p:cBhvr>
                                        <p:cTn id="53" dur="500"/>
                                        <p:tgtEl>
                                          <p:spTgt spid="76806"/>
                                        </p:tgtEl>
                                      </p:cBhvr>
                                    </p:animEffect>
                                  </p:childTnLst>
                                </p:cTn>
                              </p:par>
                              <p:par>
                                <p:cTn id="54" presetID="5" presetClass="entr" presetSubtype="10" fill="hold" grpId="0" nodeType="withEffect" nodePh="1">
                                  <p:stCondLst>
                                    <p:cond delay="0"/>
                                  </p:stCondLst>
                                  <p:endCondLst>
                                    <p:cond evt="begin" delay="0">
                                      <p:tn val="54"/>
                                    </p:cond>
                                  </p:endCondLst>
                                  <p:childTnLst>
                                    <p:set>
                                      <p:cBhvr>
                                        <p:cTn id="55" dur="1" fill="hold">
                                          <p:stCondLst>
                                            <p:cond delay="0"/>
                                          </p:stCondLst>
                                        </p:cTn>
                                        <p:tgtEl>
                                          <p:spTgt spid="76807"/>
                                        </p:tgtEl>
                                        <p:attrNameLst>
                                          <p:attrName>style.visibility</p:attrName>
                                        </p:attrNameLst>
                                      </p:cBhvr>
                                      <p:to>
                                        <p:strVal val="visible"/>
                                      </p:to>
                                    </p:set>
                                    <p:animEffect transition="in" filter="checkerboard(across)">
                                      <p:cBhvr>
                                        <p:cTn id="56" dur="500"/>
                                        <p:tgtEl>
                                          <p:spTgt spid="76807"/>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76809"/>
                                        </p:tgtEl>
                                        <p:attrNameLst>
                                          <p:attrName>style.visibility</p:attrName>
                                        </p:attrNameLst>
                                      </p:cBhvr>
                                      <p:to>
                                        <p:strVal val="visible"/>
                                      </p:to>
                                    </p:set>
                                    <p:animEffect transition="in" filter="checkerboard(across)">
                                      <p:cBhvr>
                                        <p:cTn id="59" dur="500"/>
                                        <p:tgtEl>
                                          <p:spTgt spid="7680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heckerboard(across)">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1" nodeType="clickEffect">
                                  <p:stCondLst>
                                    <p:cond delay="0"/>
                                  </p:stCondLst>
                                  <p:childTnLst>
                                    <p:animScale>
                                      <p:cBhvr>
                                        <p:cTn id="66" dur="500" fill="hold"/>
                                        <p:tgtEl>
                                          <p:spTgt spid="76804"/>
                                        </p:tgtEl>
                                      </p:cBhvr>
                                      <p:by x="150000" y="150000"/>
                                    </p:animScale>
                                  </p:childTnLst>
                                </p:cTn>
                              </p:par>
                              <p:par>
                                <p:cTn id="67" presetID="6" presetClass="emph" presetSubtype="0" fill="hold" grpId="1" nodeType="withEffect">
                                  <p:stCondLst>
                                    <p:cond delay="0"/>
                                  </p:stCondLst>
                                  <p:childTnLst>
                                    <p:animScale>
                                      <p:cBhvr>
                                        <p:cTn id="68" dur="500" fill="hold"/>
                                        <p:tgtEl>
                                          <p:spTgt spid="76805"/>
                                        </p:tgtEl>
                                      </p:cBhvr>
                                      <p:by x="150000" y="150000"/>
                                    </p:animScale>
                                  </p:childTnLst>
                                </p:cTn>
                              </p:par>
                              <p:par>
                                <p:cTn id="69" presetID="6" presetClass="emph" presetSubtype="0" fill="hold" grpId="1" nodeType="withEffect">
                                  <p:stCondLst>
                                    <p:cond delay="0"/>
                                  </p:stCondLst>
                                  <p:childTnLst>
                                    <p:animScale>
                                      <p:cBhvr>
                                        <p:cTn id="70" dur="500" fill="hold"/>
                                        <p:tgtEl>
                                          <p:spTgt spid="76806"/>
                                        </p:tgtEl>
                                      </p:cBhvr>
                                      <p:by x="150000" y="150000"/>
                                    </p:animScale>
                                  </p:childTnLst>
                                </p:cTn>
                              </p:par>
                              <p:par>
                                <p:cTn id="71" presetID="6" presetClass="emph" presetSubtype="0" fill="hold" grpId="1" nodeType="withEffect" nodePh="1">
                                  <p:stCondLst>
                                    <p:cond delay="0"/>
                                  </p:stCondLst>
                                  <p:endCondLst>
                                    <p:cond evt="begin" delay="0">
                                      <p:tn val="71"/>
                                    </p:cond>
                                  </p:endCondLst>
                                  <p:childTnLst>
                                    <p:animScale>
                                      <p:cBhvr>
                                        <p:cTn id="72" dur="500" fill="hold"/>
                                        <p:tgtEl>
                                          <p:spTgt spid="76807"/>
                                        </p:tgtEl>
                                      </p:cBhvr>
                                      <p:by x="150000" y="150000"/>
                                    </p:animScale>
                                  </p:childTnLst>
                                </p:cTn>
                              </p:par>
                              <p:par>
                                <p:cTn id="73" presetID="6" presetClass="emph" presetSubtype="0" fill="hold" grpId="1" nodeType="withEffect">
                                  <p:stCondLst>
                                    <p:cond delay="0"/>
                                  </p:stCondLst>
                                  <p:childTnLst>
                                    <p:animScale>
                                      <p:cBhvr>
                                        <p:cTn id="74" dur="500" fill="hold"/>
                                        <p:tgtEl>
                                          <p:spTgt spid="76809"/>
                                        </p:tgtEl>
                                      </p:cBhvr>
                                      <p:by x="150000" y="150000"/>
                                    </p:animScale>
                                  </p:childTnLst>
                                </p:cTn>
                              </p:par>
                              <p:par>
                                <p:cTn id="75" presetID="6" presetClass="emph" presetSubtype="0" fill="hold" grpId="1" nodeType="withEffect">
                                  <p:stCondLst>
                                    <p:cond delay="0"/>
                                  </p:stCondLst>
                                  <p:childTnLst>
                                    <p:animScale>
                                      <p:cBhvr>
                                        <p:cTn id="76" dur="500" fill="hold"/>
                                        <p:tgtEl>
                                          <p:spTgt spid="23"/>
                                        </p:tgtEl>
                                      </p:cBhvr>
                                      <p:by x="150000" y="150000"/>
                                    </p:animScale>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6820"/>
                                        </p:tgtEl>
                                        <p:attrNameLst>
                                          <p:attrName>style.visibility</p:attrName>
                                        </p:attrNameLst>
                                      </p:cBhvr>
                                      <p:to>
                                        <p:strVal val="visible"/>
                                      </p:to>
                                    </p:set>
                                    <p:animEffect transition="in" filter="blinds(horizontal)">
                                      <p:cBhvr>
                                        <p:cTn id="81" dur="500"/>
                                        <p:tgtEl>
                                          <p:spTgt spid="768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6819"/>
                                        </p:tgtEl>
                                        <p:attrNameLst>
                                          <p:attrName>style.visibility</p:attrName>
                                        </p:attrNameLst>
                                      </p:cBhvr>
                                      <p:to>
                                        <p:strVal val="visible"/>
                                      </p:to>
                                    </p:set>
                                    <p:animEffect transition="in" filter="blinds(horizontal)">
                                      <p:cBhvr>
                                        <p:cTn id="84" dur="500"/>
                                        <p:tgtEl>
                                          <p:spTgt spid="7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4" grpId="1" animBg="1"/>
      <p:bldP spid="76805" grpId="0" animBg="1"/>
      <p:bldP spid="76805" grpId="1" animBg="1"/>
      <p:bldP spid="76806" grpId="0" animBg="1"/>
      <p:bldP spid="76806" grpId="1" animBg="1"/>
      <p:bldP spid="76807" grpId="0"/>
      <p:bldP spid="76807" grpId="1"/>
      <p:bldP spid="76809" grpId="0"/>
      <p:bldP spid="76809" grpId="1"/>
      <p:bldP spid="76812" grpId="0"/>
      <p:bldP spid="76814" grpId="0"/>
      <p:bldP spid="76819" grpId="0" animBg="1"/>
      <p:bldP spid="76820" grpId="0"/>
      <p:bldP spid="23" grpId="0"/>
      <p:bldP spid="23" grpId="1"/>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_tradnl" i="1" smtClean="0"/>
              <a:t/>
            </a:r>
            <a:br>
              <a:rPr lang="es-ES_tradnl" i="1" smtClean="0"/>
            </a:br>
            <a:r>
              <a:rPr lang="es-ES_tradnl" i="1" smtClean="0"/>
              <a:t/>
            </a:r>
            <a:br>
              <a:rPr lang="es-ES_tradnl" i="1" smtClean="0"/>
            </a:br>
            <a:r>
              <a:rPr lang="es-ES_tradnl" i="1" smtClean="0"/>
              <a:t>En el centro</a:t>
            </a:r>
            <a:r>
              <a:rPr lang="es-ES" smtClean="0"/>
              <a:t/>
            </a:r>
            <a:br>
              <a:rPr lang="es-ES" smtClean="0"/>
            </a:br>
            <a:r>
              <a:rPr lang="es-ES" smtClean="0"/>
              <a:t> </a:t>
            </a:r>
            <a:br>
              <a:rPr lang="es-ES" smtClean="0"/>
            </a:br>
            <a:endParaRPr lang="en-US" smtClean="0"/>
          </a:p>
        </p:txBody>
      </p:sp>
      <p:sp>
        <p:nvSpPr>
          <p:cNvPr id="24579" name="Rectangle 3"/>
          <p:cNvSpPr>
            <a:spLocks noGrp="1" noChangeArrowheads="1"/>
          </p:cNvSpPr>
          <p:nvPr>
            <p:ph type="body" idx="1"/>
          </p:nvPr>
        </p:nvSpPr>
        <p:spPr>
          <a:xfrm>
            <a:off x="250825" y="1484313"/>
            <a:ext cx="8713788" cy="1152525"/>
          </a:xfrm>
        </p:spPr>
        <p:txBody>
          <a:bodyPr/>
          <a:lstStyle/>
          <a:p>
            <a:pPr algn="just" eaLnBrk="1" hangingPunct="1">
              <a:lnSpc>
                <a:spcPct val="90000"/>
              </a:lnSpc>
              <a:buFont typeface="Wingdings" pitchFamily="2" charset="2"/>
              <a:buNone/>
            </a:pPr>
            <a:r>
              <a:rPr lang="es-ES_tradnl" sz="2000" smtClean="0"/>
              <a:t>	Para escribir un enunciado de la misión personal tenemos que empezar en el centro mismo de nuestro círculo de influencia, ese centro compuesto por nuestros paradigmas más básicos, la lente a través de la cual vemos el mundo.</a:t>
            </a:r>
            <a:endParaRPr lang="es-ES" sz="2000" smtClean="0"/>
          </a:p>
          <a:p>
            <a:pPr eaLnBrk="1" hangingPunct="1">
              <a:lnSpc>
                <a:spcPct val="90000"/>
              </a:lnSpc>
            </a:pPr>
            <a:endParaRPr lang="en-US" sz="3200" b="1" smtClean="0">
              <a:solidFill>
                <a:schemeClr val="tx2"/>
              </a:solidFill>
            </a:endParaRPr>
          </a:p>
        </p:txBody>
      </p:sp>
      <p:pic>
        <p:nvPicPr>
          <p:cNvPr id="24580" name="Picture 5"/>
          <p:cNvPicPr>
            <a:picLocks noChangeAspect="1" noChangeArrowheads="1"/>
          </p:cNvPicPr>
          <p:nvPr/>
        </p:nvPicPr>
        <p:blipFill>
          <a:blip r:embed="rId2" cstate="print"/>
          <a:srcRect/>
          <a:stretch>
            <a:fillRect/>
          </a:stretch>
        </p:blipFill>
        <p:spPr bwMode="auto">
          <a:xfrm>
            <a:off x="3132138" y="2997200"/>
            <a:ext cx="3565525" cy="3671888"/>
          </a:xfrm>
          <a:prstGeom prst="rect">
            <a:avLst/>
          </a:prstGeom>
          <a:noFill/>
          <a:ln w="9525">
            <a:noFill/>
            <a:miter lim="800000"/>
            <a:headEnd/>
            <a:tailEnd/>
          </a:ln>
        </p:spPr>
      </p:pic>
      <p:sp>
        <p:nvSpPr>
          <p:cNvPr id="13" name="12 CuadroTexto"/>
          <p:cNvSpPr txBox="1"/>
          <p:nvPr/>
        </p:nvSpPr>
        <p:spPr>
          <a:xfrm>
            <a:off x="5364088" y="3212976"/>
            <a:ext cx="3672408" cy="70788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ES_tradnl" sz="800" dirty="0"/>
              <a:t>La </a:t>
            </a:r>
            <a:r>
              <a:rPr lang="es-ES_tradnl" sz="800" i="1" dirty="0"/>
              <a:t>seguridad </a:t>
            </a:r>
            <a:r>
              <a:rPr lang="es-ES_tradnl" sz="800" dirty="0"/>
              <a:t>representa nuestro sentido de la valía, nuestra identidad, nuestra base emocional, nuestra autoestima, nuestra fuerza Personal básica (o la ausencia de ella).</a:t>
            </a:r>
            <a:endParaRPr lang="es-ES" sz="800" dirty="0"/>
          </a:p>
          <a:p>
            <a:pPr>
              <a:defRPr/>
            </a:pPr>
            <a:r>
              <a:rPr lang="es-ES_tradnl" sz="800" b="1" dirty="0"/>
              <a:t> </a:t>
            </a:r>
            <a:endParaRPr lang="es-ES" sz="800" dirty="0"/>
          </a:p>
          <a:p>
            <a:pPr>
              <a:defRPr/>
            </a:pPr>
            <a:endParaRPr lang="es-ES_tradnl" sz="800" dirty="0"/>
          </a:p>
        </p:txBody>
      </p:sp>
      <p:sp>
        <p:nvSpPr>
          <p:cNvPr id="25" name="24 Rectángulo redondeado"/>
          <p:cNvSpPr/>
          <p:nvPr/>
        </p:nvSpPr>
        <p:spPr>
          <a:xfrm>
            <a:off x="6372225" y="5157788"/>
            <a:ext cx="2520950" cy="100806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S_tradnl" dirty="0"/>
          </a:p>
        </p:txBody>
      </p:sp>
      <p:sp>
        <p:nvSpPr>
          <p:cNvPr id="24585" name="22 CuadroTexto"/>
          <p:cNvSpPr txBox="1">
            <a:spLocks noChangeArrowheads="1"/>
          </p:cNvSpPr>
          <p:nvPr/>
        </p:nvSpPr>
        <p:spPr bwMode="auto">
          <a:xfrm>
            <a:off x="6300788" y="5200650"/>
            <a:ext cx="2592387" cy="1108075"/>
          </a:xfrm>
          <a:prstGeom prst="rect">
            <a:avLst/>
          </a:prstGeom>
          <a:noFill/>
          <a:ln w="9525">
            <a:noFill/>
            <a:miter lim="800000"/>
            <a:headEnd/>
            <a:tailEnd/>
          </a:ln>
        </p:spPr>
        <p:txBody>
          <a:bodyPr>
            <a:spAutoFit/>
          </a:bodyPr>
          <a:lstStyle/>
          <a:p>
            <a:pPr algn="just"/>
            <a:r>
              <a:rPr lang="es-ES_tradnl" sz="800"/>
              <a:t>Por </a:t>
            </a:r>
            <a:r>
              <a:rPr lang="es-ES_tradnl" sz="800" i="1"/>
              <a:t>guía </a:t>
            </a:r>
            <a:r>
              <a:rPr lang="es-ES_tradnl" sz="800"/>
              <a:t>se entiende la fuente de dirección en la vida. Circunscritos por nuestro mapa (nuestro marco de referencia interno que nos interpreta lo que sucede afuera) están las normas, principios o criterios implícitos que día tras día gobiernan nuestras decisiones y acciones.</a:t>
            </a:r>
            <a:endParaRPr lang="es-ES" sz="800"/>
          </a:p>
          <a:p>
            <a:endParaRPr lang="es-ES_tradnl"/>
          </a:p>
        </p:txBody>
      </p:sp>
      <p:sp>
        <p:nvSpPr>
          <p:cNvPr id="26" name="25 CuadroTexto"/>
          <p:cNvSpPr txBox="1"/>
          <p:nvPr/>
        </p:nvSpPr>
        <p:spPr>
          <a:xfrm>
            <a:off x="395536" y="3356992"/>
            <a:ext cx="2952328" cy="110799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ES_tradnl" sz="800" dirty="0"/>
              <a:t>La </a:t>
            </a:r>
            <a:r>
              <a:rPr lang="es-ES_tradnl" sz="800" i="1" dirty="0"/>
              <a:t>sabiduría </a:t>
            </a:r>
            <a:r>
              <a:rPr lang="es-ES_tradnl" sz="800" dirty="0"/>
              <a:t>es nuestra perspectiva de la vida, nuestro sentido del equilibrio, nuestra comprensión del modo en que se aplican los diversos principios y partes, y de las relaciones que establecen entre sí. Abarca el juicio, el discernimiento, la comprensión. Es una Gestalt o unidad, un todo integrado.</a:t>
            </a:r>
            <a:endParaRPr lang="es-ES" sz="800" dirty="0"/>
          </a:p>
          <a:p>
            <a:pPr>
              <a:defRPr/>
            </a:pPr>
            <a:endParaRPr lang="es-ES_tradnl" dirty="0"/>
          </a:p>
        </p:txBody>
      </p:sp>
      <p:sp>
        <p:nvSpPr>
          <p:cNvPr id="29" name="28 CuadroTexto"/>
          <p:cNvSpPr txBox="1"/>
          <p:nvPr/>
        </p:nvSpPr>
        <p:spPr>
          <a:xfrm>
            <a:off x="611560" y="5373216"/>
            <a:ext cx="3240360" cy="86177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ES_tradnl" sz="800" dirty="0">
                <a:solidFill>
                  <a:schemeClr val="tx1"/>
                </a:solidFill>
              </a:rPr>
              <a:t>El </a:t>
            </a:r>
            <a:r>
              <a:rPr lang="es-ES_tradnl" sz="800" i="1" dirty="0">
                <a:solidFill>
                  <a:schemeClr val="tx1"/>
                </a:solidFill>
              </a:rPr>
              <a:t>poder </a:t>
            </a:r>
            <a:r>
              <a:rPr lang="es-ES_tradnl" sz="800" dirty="0">
                <a:solidFill>
                  <a:schemeClr val="tx1"/>
                </a:solidFill>
              </a:rPr>
              <a:t>es la capacidad o facultad de actuar, la fuerza y potencia para realizar algo. Es la energía vital para elegir y decidir. Inclu­ye también la capacidad para superar hábitos profundamente enrai­zados y cultivar otros superiores, más efectivos.</a:t>
            </a:r>
            <a:endParaRPr lang="es-ES" sz="800" dirty="0">
              <a:solidFill>
                <a:schemeClr val="tx1"/>
              </a:solidFill>
            </a:endParaRPr>
          </a:p>
          <a:p>
            <a:pPr>
              <a:defRPr/>
            </a:pPr>
            <a:endParaRPr lang="es-ES_trad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_tradnl" i="1" smtClean="0"/>
              <a:t/>
            </a:r>
            <a:br>
              <a:rPr lang="es-ES_tradnl" i="1" smtClean="0"/>
            </a:br>
            <a:r>
              <a:rPr lang="es-ES_tradnl" i="1" smtClean="0"/>
              <a:t/>
            </a:r>
            <a:br>
              <a:rPr lang="es-ES_tradnl" i="1" smtClean="0"/>
            </a:br>
            <a:r>
              <a:rPr lang="es-ES_tradnl" i="1" smtClean="0"/>
              <a:t>En el centro</a:t>
            </a:r>
            <a:r>
              <a:rPr lang="es-ES" smtClean="0"/>
              <a:t/>
            </a:r>
            <a:br>
              <a:rPr lang="es-ES" smtClean="0"/>
            </a:br>
            <a:r>
              <a:rPr lang="es-ES" smtClean="0"/>
              <a:t> </a:t>
            </a:r>
            <a:br>
              <a:rPr lang="es-ES" smtClean="0"/>
            </a:br>
            <a:endParaRPr lang="en-US" smtClean="0"/>
          </a:p>
        </p:txBody>
      </p:sp>
      <p:sp>
        <p:nvSpPr>
          <p:cNvPr id="25603" name="Rectangle 3"/>
          <p:cNvSpPr>
            <a:spLocks noGrp="1" noChangeArrowheads="1"/>
          </p:cNvSpPr>
          <p:nvPr>
            <p:ph type="body" idx="1"/>
          </p:nvPr>
        </p:nvSpPr>
        <p:spPr>
          <a:xfrm>
            <a:off x="250825" y="1484313"/>
            <a:ext cx="8713788" cy="1152525"/>
          </a:xfrm>
        </p:spPr>
        <p:txBody>
          <a:bodyPr/>
          <a:lstStyle/>
          <a:p>
            <a:pPr algn="just" eaLnBrk="1" hangingPunct="1">
              <a:lnSpc>
                <a:spcPct val="90000"/>
              </a:lnSpc>
              <a:buFont typeface="Wingdings" pitchFamily="2" charset="2"/>
              <a:buNone/>
            </a:pPr>
            <a:r>
              <a:rPr lang="es-ES_tradnl" sz="2000" smtClean="0"/>
              <a:t>	</a:t>
            </a:r>
            <a:endParaRPr lang="es-ES" sz="2000" smtClean="0"/>
          </a:p>
          <a:p>
            <a:pPr eaLnBrk="1" hangingPunct="1">
              <a:lnSpc>
                <a:spcPct val="90000"/>
              </a:lnSpc>
            </a:pPr>
            <a:endParaRPr lang="en-US" sz="3200" b="1" smtClean="0">
              <a:solidFill>
                <a:schemeClr val="tx2"/>
              </a:solidFill>
            </a:endParaRPr>
          </a:p>
        </p:txBody>
      </p:sp>
      <p:graphicFrame>
        <p:nvGraphicFramePr>
          <p:cNvPr id="12" name="1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_tradnl" i="1" smtClean="0"/>
              <a:t/>
            </a:r>
            <a:br>
              <a:rPr lang="es-ES_tradnl" i="1" smtClean="0"/>
            </a:br>
            <a:r>
              <a:rPr lang="es-ES_tradnl" i="1" smtClean="0"/>
              <a:t/>
            </a:r>
            <a:br>
              <a:rPr lang="es-ES_tradnl" i="1" smtClean="0"/>
            </a:br>
            <a:r>
              <a:rPr lang="es-ES_tradnl" i="1" smtClean="0"/>
              <a:t/>
            </a:r>
            <a:br>
              <a:rPr lang="es-ES_tradnl" i="1" smtClean="0"/>
            </a:br>
            <a:r>
              <a:rPr lang="es-ES_tradnl" i="1" smtClean="0"/>
              <a:t/>
            </a:r>
            <a:br>
              <a:rPr lang="es-ES_tradnl" i="1" smtClean="0"/>
            </a:br>
            <a:r>
              <a:rPr lang="es-ES_tradnl" i="1" smtClean="0"/>
              <a:t>Un centro de principios</a:t>
            </a:r>
            <a:r>
              <a:rPr lang="es-ES" smtClean="0"/>
              <a:t/>
            </a:r>
            <a:br>
              <a:rPr lang="es-ES" smtClean="0"/>
            </a:br>
            <a:r>
              <a:rPr lang="es-ES" smtClean="0"/>
              <a:t> </a:t>
            </a:r>
            <a:br>
              <a:rPr lang="es-ES" smtClean="0"/>
            </a:br>
            <a:r>
              <a:rPr lang="es-ES" smtClean="0"/>
              <a:t/>
            </a:r>
            <a:br>
              <a:rPr lang="es-ES" smtClean="0"/>
            </a:br>
            <a:r>
              <a:rPr lang="es-ES" smtClean="0"/>
              <a:t> </a:t>
            </a:r>
            <a:br>
              <a:rPr lang="es-ES" smtClean="0"/>
            </a:br>
            <a:endParaRPr lang="en-US" smtClean="0"/>
          </a:p>
        </p:txBody>
      </p:sp>
      <p:sp>
        <p:nvSpPr>
          <p:cNvPr id="26627" name="Rectangle 3"/>
          <p:cNvSpPr>
            <a:spLocks noGrp="1" noChangeArrowheads="1"/>
          </p:cNvSpPr>
          <p:nvPr>
            <p:ph type="body" idx="1"/>
          </p:nvPr>
        </p:nvSpPr>
        <p:spPr>
          <a:xfrm>
            <a:off x="250825" y="1628775"/>
            <a:ext cx="8713788" cy="1152525"/>
          </a:xfrm>
        </p:spPr>
        <p:txBody>
          <a:bodyPr/>
          <a:lstStyle/>
          <a:p>
            <a:pPr algn="just" eaLnBrk="1" hangingPunct="1">
              <a:lnSpc>
                <a:spcPct val="90000"/>
              </a:lnSpc>
              <a:buFont typeface="Wingdings" pitchFamily="2" charset="2"/>
              <a:buNone/>
            </a:pPr>
            <a:r>
              <a:rPr lang="es-ES_tradnl" sz="2000" smtClean="0"/>
              <a:t>	Al centrar nuestra vida en principios correctos, creamos una base sólida para el desarrollo de los cuatro factores sustentadores de la vida.</a:t>
            </a:r>
            <a:endParaRPr lang="es-ES" sz="2000" smtClean="0"/>
          </a:p>
          <a:p>
            <a:pPr algn="just" eaLnBrk="1" hangingPunct="1">
              <a:lnSpc>
                <a:spcPct val="90000"/>
              </a:lnSpc>
              <a:buFont typeface="Wingdings" pitchFamily="2" charset="2"/>
              <a:buNone/>
            </a:pPr>
            <a:endParaRPr lang="es-ES" sz="2000" smtClean="0"/>
          </a:p>
          <a:p>
            <a:pPr eaLnBrk="1" hangingPunct="1">
              <a:lnSpc>
                <a:spcPct val="90000"/>
              </a:lnSpc>
            </a:pPr>
            <a:endParaRPr lang="en-US" sz="3200" b="1" smtClean="0">
              <a:solidFill>
                <a:schemeClr val="tx2"/>
              </a:solidFill>
            </a:endParaRPr>
          </a:p>
        </p:txBody>
      </p:sp>
      <p:pic>
        <p:nvPicPr>
          <p:cNvPr id="26628" name="Picture 2"/>
          <p:cNvPicPr>
            <a:picLocks noChangeAspect="1" noChangeArrowheads="1"/>
          </p:cNvPicPr>
          <p:nvPr/>
        </p:nvPicPr>
        <p:blipFill>
          <a:blip r:embed="rId2" cstate="print"/>
          <a:srcRect/>
          <a:stretch>
            <a:fillRect/>
          </a:stretch>
        </p:blipFill>
        <p:spPr bwMode="auto">
          <a:xfrm>
            <a:off x="2627313" y="2781300"/>
            <a:ext cx="4176712"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0825" y="1628775"/>
            <a:ext cx="3889375" cy="1152525"/>
          </a:xfrm>
        </p:spPr>
        <p:txBody>
          <a:bodyPr/>
          <a:lstStyle/>
          <a:p>
            <a:pPr algn="just" eaLnBrk="1" hangingPunct="1">
              <a:lnSpc>
                <a:spcPct val="90000"/>
              </a:lnSpc>
              <a:buFont typeface="Wingdings" pitchFamily="2" charset="2"/>
              <a:buNone/>
            </a:pPr>
            <a:r>
              <a:rPr lang="es-ES_tradnl" sz="2000" smtClean="0"/>
              <a:t>	Cuando penetramos profundamente en nosotros mismos y reorganizamos nuestros paradigmas básicos para ponerlos en armonía con principios correctos, creamos al mismo tiempo un centro efectivo que nos da poder y una óptica clara a través de la cual podemos ver el mundo. Podemos entonces centrar esa óptica en el modo en que nosotros, como individuos únicos, nos relacionamos con ese mundo.</a:t>
            </a:r>
            <a:endParaRPr lang="es-ES" sz="2000" smtClean="0"/>
          </a:p>
          <a:p>
            <a:pPr algn="just" eaLnBrk="1" hangingPunct="1">
              <a:lnSpc>
                <a:spcPct val="90000"/>
              </a:lnSpc>
              <a:buFont typeface="Wingdings" pitchFamily="2" charset="2"/>
              <a:buNone/>
            </a:pPr>
            <a:endParaRPr lang="es-ES" sz="2000" smtClean="0"/>
          </a:p>
          <a:p>
            <a:pPr eaLnBrk="1" hangingPunct="1">
              <a:lnSpc>
                <a:spcPct val="90000"/>
              </a:lnSpc>
              <a:buFont typeface="Wingdings" pitchFamily="2" charset="2"/>
              <a:buNone/>
            </a:pPr>
            <a:endParaRPr lang="en-US" sz="3200" b="1" smtClean="0">
              <a:solidFill>
                <a:schemeClr val="tx2"/>
              </a:solidFill>
            </a:endParaRPr>
          </a:p>
        </p:txBody>
      </p:sp>
      <p:sp>
        <p:nvSpPr>
          <p:cNvPr id="27651" name="5 Título"/>
          <p:cNvSpPr>
            <a:spLocks noGrp="1"/>
          </p:cNvSpPr>
          <p:nvPr>
            <p:ph type="title"/>
          </p:nvPr>
        </p:nvSpPr>
        <p:spPr/>
        <p:txBody>
          <a:bodyPr/>
          <a:lstStyle/>
          <a:p>
            <a:pPr eaLnBrk="1" hangingPunct="1"/>
            <a:r>
              <a:rPr lang="es-ES_tradnl" sz="2400" i="1" smtClean="0"/>
              <a:t/>
            </a:r>
            <a:br>
              <a:rPr lang="es-ES_tradnl" sz="2400" i="1" smtClean="0"/>
            </a:br>
            <a:r>
              <a:rPr lang="es-ES_tradnl" sz="2400" i="1" smtClean="0"/>
              <a:t>Cómo redactar y usar un enunciado de la misión personal</a:t>
            </a:r>
            <a:r>
              <a:rPr lang="es-ES" sz="2400" smtClean="0"/>
              <a:t/>
            </a:r>
            <a:br>
              <a:rPr lang="es-ES" sz="2400" smtClean="0"/>
            </a:br>
            <a:endParaRPr lang="es-ES_tradnl" sz="2400" smtClean="0"/>
          </a:p>
        </p:txBody>
      </p:sp>
      <p:sp>
        <p:nvSpPr>
          <p:cNvPr id="27653" name="6 CuadroTexto"/>
          <p:cNvSpPr txBox="1">
            <a:spLocks noChangeArrowheads="1"/>
          </p:cNvSpPr>
          <p:nvPr/>
        </p:nvSpPr>
        <p:spPr bwMode="auto">
          <a:xfrm>
            <a:off x="5651500" y="3429000"/>
            <a:ext cx="4033838" cy="2185988"/>
          </a:xfrm>
          <a:prstGeom prst="rect">
            <a:avLst/>
          </a:prstGeom>
          <a:noFill/>
          <a:ln w="9525">
            <a:noFill/>
            <a:miter lim="800000"/>
            <a:headEnd/>
            <a:tailEnd/>
          </a:ln>
        </p:spPr>
        <p:txBody>
          <a:bodyPr>
            <a:spAutoFit/>
          </a:bodyPr>
          <a:lstStyle/>
          <a:p>
            <a:pPr>
              <a:buFont typeface="Wingdings" pitchFamily="2" charset="2"/>
              <a:buChar char="ü"/>
            </a:pPr>
            <a:r>
              <a:rPr lang="es-ES_tradnl" sz="1600" b="1" i="1"/>
              <a:t>Usando la totalidad del cerebro</a:t>
            </a:r>
          </a:p>
          <a:p>
            <a:endParaRPr lang="es-ES_tradnl" sz="1600"/>
          </a:p>
          <a:p>
            <a:pPr lvl="1">
              <a:buFont typeface="Wingdings" pitchFamily="2" charset="2"/>
              <a:buChar char="ü"/>
            </a:pPr>
            <a:r>
              <a:rPr lang="es-ES_tradnl" sz="1400" b="1"/>
              <a:t>Ampliar la perspectiva</a:t>
            </a:r>
          </a:p>
          <a:p>
            <a:pPr lvl="1"/>
            <a:endParaRPr lang="es-ES_tradnl" sz="1400" b="1"/>
          </a:p>
          <a:p>
            <a:pPr lvl="1"/>
            <a:endParaRPr lang="es-ES_tradnl" sz="1400" b="1"/>
          </a:p>
          <a:p>
            <a:pPr lvl="1">
              <a:buFont typeface="Wingdings" pitchFamily="2" charset="2"/>
              <a:buChar char="ü"/>
            </a:pPr>
            <a:r>
              <a:rPr lang="es-ES_tradnl" sz="1400" b="1"/>
              <a:t>Visualización y afirmación</a:t>
            </a:r>
            <a:endParaRPr lang="es-ES" sz="1400"/>
          </a:p>
          <a:p>
            <a:pPr lvl="1"/>
            <a:endParaRPr lang="es-ES" sz="1400"/>
          </a:p>
          <a:p>
            <a:r>
              <a:rPr lang="es-ES"/>
              <a:t> </a:t>
            </a:r>
          </a:p>
          <a:p>
            <a:pPr lvl="1">
              <a:buFont typeface="Wingdings" pitchFamily="2" charset="2"/>
              <a:buChar char="ü"/>
            </a:pPr>
            <a:endParaRPr lang="es-ES_tradnl" sz="1600" b="1" i="1"/>
          </a:p>
        </p:txBody>
      </p:sp>
      <p:pic>
        <p:nvPicPr>
          <p:cNvPr id="9222" name="9 Imagen" descr="Habito ima.jpg"/>
          <p:cNvPicPr>
            <a:picLocks noChangeAspect="1"/>
          </p:cNvPicPr>
          <p:nvPr/>
        </p:nvPicPr>
        <p:blipFill>
          <a:blip r:embed="rId2" cstate="print"/>
          <a:srcRect/>
          <a:stretch>
            <a:fillRect/>
          </a:stretch>
        </p:blipFill>
        <p:spPr bwMode="auto">
          <a:xfrm>
            <a:off x="4427538" y="1628775"/>
            <a:ext cx="2389187"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amond(in)">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additive="base">
                                        <p:cTn id="12" dur="500" fill="hold"/>
                                        <p:tgtEl>
                                          <p:spTgt spid="27653"/>
                                        </p:tgtEl>
                                        <p:attrNameLst>
                                          <p:attrName>ppt_x</p:attrName>
                                        </p:attrNameLst>
                                      </p:cBhvr>
                                      <p:tavLst>
                                        <p:tav tm="0">
                                          <p:val>
                                            <p:strVal val="#ppt_x"/>
                                          </p:val>
                                        </p:tav>
                                        <p:tav tm="100000">
                                          <p:val>
                                            <p:strVal val="#ppt_x"/>
                                          </p:val>
                                        </p:tav>
                                      </p:tavLst>
                                    </p:anim>
                                    <p:anim calcmode="lin" valueType="num">
                                      <p:cBhvr additive="base">
                                        <p:cTn id="13"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500" fill="hold"/>
                                        <p:tgtEl>
                                          <p:spTgt spid="92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276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54275" y="620713"/>
            <a:ext cx="7086600" cy="487362"/>
          </a:xfrm>
        </p:spPr>
        <p:txBody>
          <a:bodyPr/>
          <a:lstStyle/>
          <a:p>
            <a:pPr algn="ctr" eaLnBrk="1" hangingPunct="1"/>
            <a:r>
              <a:rPr lang="es-ES_tradnl" sz="3600" smtClean="0"/>
              <a:t>          Tercer hábito</a:t>
            </a:r>
            <a:r>
              <a:rPr lang="es-ES" sz="3600" smtClean="0">
                <a:solidFill>
                  <a:schemeClr val="tx1"/>
                </a:solidFill>
              </a:rPr>
              <a:t/>
            </a:r>
            <a:br>
              <a:rPr lang="es-ES" sz="3600" smtClean="0">
                <a:solidFill>
                  <a:schemeClr val="tx1"/>
                </a:solidFill>
              </a:rPr>
            </a:br>
            <a:endParaRPr lang="en-US" sz="2000" smtClean="0"/>
          </a:p>
        </p:txBody>
      </p:sp>
      <p:sp>
        <p:nvSpPr>
          <p:cNvPr id="28675"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es-CR"/>
          </a:p>
        </p:txBody>
      </p:sp>
      <p:pic>
        <p:nvPicPr>
          <p:cNvPr id="28676" name="Picture 7" descr="7 habitos 7"/>
          <p:cNvPicPr>
            <a:picLocks noChangeAspect="1" noChangeArrowheads="1"/>
          </p:cNvPicPr>
          <p:nvPr/>
        </p:nvPicPr>
        <p:blipFill>
          <a:blip r:embed="rId2" cstate="print"/>
          <a:srcRect/>
          <a:stretch>
            <a:fillRect/>
          </a:stretch>
        </p:blipFill>
        <p:spPr bwMode="auto">
          <a:xfrm>
            <a:off x="2700338" y="1700213"/>
            <a:ext cx="3887787" cy="3816350"/>
          </a:xfrm>
          <a:prstGeom prst="rect">
            <a:avLst/>
          </a:prstGeom>
          <a:noFill/>
          <a:ln w="9525">
            <a:noFill/>
            <a:miter lim="800000"/>
            <a:headEnd/>
            <a:tailEnd/>
          </a:ln>
        </p:spPr>
      </p:pic>
      <p:sp>
        <p:nvSpPr>
          <p:cNvPr id="20" name="Rectangle 2"/>
          <p:cNvSpPr txBox="1">
            <a:spLocks noChangeArrowheads="1"/>
          </p:cNvSpPr>
          <p:nvPr/>
        </p:nvSpPr>
        <p:spPr bwMode="gray">
          <a:xfrm>
            <a:off x="1258888" y="2509838"/>
            <a:ext cx="7086600" cy="487362"/>
          </a:xfrm>
          <a:prstGeom prst="rect">
            <a:avLst/>
          </a:prstGeom>
          <a:noFill/>
          <a:ln w="9525">
            <a:noFill/>
            <a:miter lim="800000"/>
            <a:headEnd/>
            <a:tailEnd/>
          </a:ln>
        </p:spPr>
        <p:txBody>
          <a:bodyPr anchor="ctr"/>
          <a:lstStyle/>
          <a:p>
            <a:pPr algn="ctr">
              <a:defRPr/>
            </a:pPr>
            <a:r>
              <a:rPr lang="es-ES_tradnl" sz="3600" b="1" i="1" kern="0" dirty="0">
                <a:latin typeface="+mj-lt"/>
                <a:ea typeface="+mj-ea"/>
                <a:cs typeface="+mj-cs"/>
              </a:rPr>
              <a:t/>
            </a:r>
            <a:br>
              <a:rPr lang="es-ES_tradnl" sz="3600" b="1" i="1" kern="0" dirty="0">
                <a:latin typeface="+mj-lt"/>
                <a:ea typeface="+mj-ea"/>
                <a:cs typeface="+mj-cs"/>
              </a:rPr>
            </a:br>
            <a:r>
              <a:rPr lang="es-ES_tradnl" sz="3600" b="1" kern="0" dirty="0">
                <a:latin typeface="+mj-lt"/>
                <a:ea typeface="+mj-ea"/>
                <a:cs typeface="+mj-cs"/>
              </a:rPr>
              <a:t> </a:t>
            </a:r>
            <a:r>
              <a:rPr lang="es-ES" sz="3600" b="1" kern="0" dirty="0">
                <a:latin typeface="+mj-lt"/>
                <a:ea typeface="+mj-ea"/>
                <a:cs typeface="+mj-cs"/>
              </a:rPr>
              <a:t/>
            </a:r>
            <a:br>
              <a:rPr lang="es-ES" sz="3600" b="1" kern="0" dirty="0">
                <a:latin typeface="+mj-lt"/>
                <a:ea typeface="+mj-ea"/>
                <a:cs typeface="+mj-cs"/>
              </a:rPr>
            </a:br>
            <a:r>
              <a:rPr lang="es-ES_tradnl" sz="3600" b="1" i="1" kern="0" dirty="0">
                <a:latin typeface="+mj-lt"/>
                <a:ea typeface="+mj-ea"/>
                <a:cs typeface="+mj-cs"/>
              </a:rPr>
              <a:t>Establezca primero lo primero</a:t>
            </a:r>
            <a:r>
              <a:rPr lang="es-ES" sz="3600" b="1" kern="0" dirty="0">
                <a:latin typeface="+mj-lt"/>
                <a:ea typeface="+mj-ea"/>
                <a:cs typeface="+mj-cs"/>
              </a:rPr>
              <a:t/>
            </a:r>
            <a:br>
              <a:rPr lang="es-ES" sz="3600" b="1" kern="0" dirty="0">
                <a:latin typeface="+mj-lt"/>
                <a:ea typeface="+mj-ea"/>
                <a:cs typeface="+mj-cs"/>
              </a:rPr>
            </a:br>
            <a:endParaRPr lang="en-US" sz="2000" b="1" kern="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_tradnl" sz="2000" i="1" smtClean="0"/>
              <a:t>Cuatro generaciones de la administración del tiempo</a:t>
            </a:r>
            <a:endParaRPr lang="en-US" sz="2000" smtClean="0"/>
          </a:p>
        </p:txBody>
      </p:sp>
      <p:sp>
        <p:nvSpPr>
          <p:cNvPr id="29699" name="AutoShape 3"/>
          <p:cNvSpPr>
            <a:spLocks noChangeArrowheads="1"/>
          </p:cNvSpPr>
          <p:nvPr/>
        </p:nvSpPr>
        <p:spPr bwMode="auto">
          <a:xfrm>
            <a:off x="6303963" y="3586163"/>
            <a:ext cx="1620837" cy="2738437"/>
          </a:xfrm>
          <a:prstGeom prst="roundRect">
            <a:avLst>
              <a:gd name="adj" fmla="val 13745"/>
            </a:avLst>
          </a:prstGeom>
          <a:noFill/>
          <a:ln w="38100">
            <a:solidFill>
              <a:schemeClr val="bg2"/>
            </a:solidFill>
            <a:round/>
            <a:headEnd/>
            <a:tailEnd/>
          </a:ln>
        </p:spPr>
        <p:txBody>
          <a:bodyPr wrap="none" anchor="ctr"/>
          <a:lstStyle/>
          <a:p>
            <a:endParaRPr lang="es-ES_tradnl"/>
          </a:p>
        </p:txBody>
      </p:sp>
      <p:sp>
        <p:nvSpPr>
          <p:cNvPr id="29700" name="AutoShape 4"/>
          <p:cNvSpPr>
            <a:spLocks noChangeArrowheads="1"/>
          </p:cNvSpPr>
          <p:nvPr/>
        </p:nvSpPr>
        <p:spPr bwMode="auto">
          <a:xfrm>
            <a:off x="4608513" y="3586163"/>
            <a:ext cx="1611312" cy="2738437"/>
          </a:xfrm>
          <a:prstGeom prst="roundRect">
            <a:avLst>
              <a:gd name="adj" fmla="val 13745"/>
            </a:avLst>
          </a:prstGeom>
          <a:noFill/>
          <a:ln w="38100">
            <a:solidFill>
              <a:schemeClr val="bg2"/>
            </a:solidFill>
            <a:round/>
            <a:headEnd/>
            <a:tailEnd/>
          </a:ln>
        </p:spPr>
        <p:txBody>
          <a:bodyPr wrap="none" anchor="ctr"/>
          <a:lstStyle/>
          <a:p>
            <a:endParaRPr lang="es-ES_tradnl"/>
          </a:p>
        </p:txBody>
      </p:sp>
      <p:sp>
        <p:nvSpPr>
          <p:cNvPr id="29701" name="AutoShape 5"/>
          <p:cNvSpPr>
            <a:spLocks noChangeArrowheads="1"/>
          </p:cNvSpPr>
          <p:nvPr/>
        </p:nvSpPr>
        <p:spPr bwMode="auto">
          <a:xfrm>
            <a:off x="2916238" y="3573463"/>
            <a:ext cx="1563687" cy="2738437"/>
          </a:xfrm>
          <a:prstGeom prst="roundRect">
            <a:avLst>
              <a:gd name="adj" fmla="val 13745"/>
            </a:avLst>
          </a:prstGeom>
          <a:noFill/>
          <a:ln w="38100">
            <a:solidFill>
              <a:schemeClr val="bg2"/>
            </a:solidFill>
            <a:round/>
            <a:headEnd/>
            <a:tailEnd/>
          </a:ln>
        </p:spPr>
        <p:txBody>
          <a:bodyPr wrap="none" anchor="ctr"/>
          <a:lstStyle/>
          <a:p>
            <a:endParaRPr lang="es-ES_tradnl"/>
          </a:p>
        </p:txBody>
      </p:sp>
      <p:sp>
        <p:nvSpPr>
          <p:cNvPr id="29702" name="AutoShape 6"/>
          <p:cNvSpPr>
            <a:spLocks noChangeArrowheads="1"/>
          </p:cNvSpPr>
          <p:nvPr/>
        </p:nvSpPr>
        <p:spPr bwMode="auto">
          <a:xfrm>
            <a:off x="1219200" y="3586163"/>
            <a:ext cx="1620838" cy="2738437"/>
          </a:xfrm>
          <a:prstGeom prst="roundRect">
            <a:avLst>
              <a:gd name="adj" fmla="val 13745"/>
            </a:avLst>
          </a:prstGeom>
          <a:noFill/>
          <a:ln w="38100">
            <a:solidFill>
              <a:schemeClr val="bg2"/>
            </a:solidFill>
            <a:round/>
            <a:headEnd/>
            <a:tailEnd/>
          </a:ln>
        </p:spPr>
        <p:txBody>
          <a:bodyPr wrap="none" anchor="ctr"/>
          <a:lstStyle/>
          <a:p>
            <a:endParaRPr lang="es-ES_tradnl"/>
          </a:p>
        </p:txBody>
      </p:sp>
      <p:grpSp>
        <p:nvGrpSpPr>
          <p:cNvPr id="29703" name="Group 7"/>
          <p:cNvGrpSpPr>
            <a:grpSpLocks/>
          </p:cNvGrpSpPr>
          <p:nvPr/>
        </p:nvGrpSpPr>
        <p:grpSpPr bwMode="auto">
          <a:xfrm>
            <a:off x="1439863" y="2209800"/>
            <a:ext cx="5895975" cy="936625"/>
            <a:chOff x="624" y="1152"/>
            <a:chExt cx="4080" cy="720"/>
          </a:xfrm>
        </p:grpSpPr>
        <p:sp>
          <p:nvSpPr>
            <p:cNvPr id="8602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_tradnl" dirty="0"/>
            </a:p>
          </p:txBody>
        </p:sp>
        <p:grpSp>
          <p:nvGrpSpPr>
            <p:cNvPr id="29714" name="Group 9"/>
            <p:cNvGrpSpPr>
              <a:grpSpLocks/>
            </p:cNvGrpSpPr>
            <p:nvPr/>
          </p:nvGrpSpPr>
          <p:grpSpPr bwMode="auto">
            <a:xfrm>
              <a:off x="1296" y="1296"/>
              <a:ext cx="624" cy="96"/>
              <a:chOff x="2003" y="3439"/>
              <a:chExt cx="468" cy="244"/>
            </a:xfrm>
          </p:grpSpPr>
          <p:sp>
            <p:nvSpPr>
              <p:cNvPr id="29728"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_tradnl"/>
              </a:p>
            </p:txBody>
          </p:sp>
          <p:sp>
            <p:nvSpPr>
              <p:cNvPr id="29729"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_tradnl"/>
              </a:p>
            </p:txBody>
          </p:sp>
          <p:sp>
            <p:nvSpPr>
              <p:cNvPr id="86028"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_tradnl" dirty="0"/>
              </a:p>
            </p:txBody>
          </p:sp>
          <p:sp>
            <p:nvSpPr>
              <p:cNvPr id="8602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_tradnl" dirty="0"/>
              </a:p>
            </p:txBody>
          </p:sp>
        </p:grpSp>
        <p:sp>
          <p:nvSpPr>
            <p:cNvPr id="29715"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_tradnl"/>
            </a:p>
          </p:txBody>
        </p:sp>
        <p:grpSp>
          <p:nvGrpSpPr>
            <p:cNvPr id="29716" name="Group 15"/>
            <p:cNvGrpSpPr>
              <a:grpSpLocks/>
            </p:cNvGrpSpPr>
            <p:nvPr/>
          </p:nvGrpSpPr>
          <p:grpSpPr bwMode="auto">
            <a:xfrm>
              <a:off x="2448" y="1296"/>
              <a:ext cx="624" cy="96"/>
              <a:chOff x="2003" y="3439"/>
              <a:chExt cx="468" cy="244"/>
            </a:xfrm>
          </p:grpSpPr>
          <p:sp>
            <p:nvSpPr>
              <p:cNvPr id="29724"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_tradnl"/>
              </a:p>
            </p:txBody>
          </p:sp>
          <p:sp>
            <p:nvSpPr>
              <p:cNvPr id="29725"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_tradnl"/>
              </a:p>
            </p:txBody>
          </p:sp>
          <p:sp>
            <p:nvSpPr>
              <p:cNvPr id="86034"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_tradnl" dirty="0"/>
              </a:p>
            </p:txBody>
          </p:sp>
          <p:sp>
            <p:nvSpPr>
              <p:cNvPr id="8603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_tradnl" dirty="0"/>
              </a:p>
            </p:txBody>
          </p:sp>
        </p:grpSp>
        <p:sp>
          <p:nvSpPr>
            <p:cNvPr id="86036" name="Rectangle 20"/>
            <p:cNvSpPr>
              <a:spLocks noChangeArrowheads="1"/>
            </p:cNvSpPr>
            <p:nvPr/>
          </p:nvSpPr>
          <p:spPr bwMode="gray">
            <a:xfrm rot="3419336">
              <a:off x="2880" y="1154"/>
              <a:ext cx="671" cy="669"/>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_tradnl" dirty="0"/>
            </a:p>
          </p:txBody>
        </p:sp>
        <p:grpSp>
          <p:nvGrpSpPr>
            <p:cNvPr id="29718" name="Group 21"/>
            <p:cNvGrpSpPr>
              <a:grpSpLocks/>
            </p:cNvGrpSpPr>
            <p:nvPr/>
          </p:nvGrpSpPr>
          <p:grpSpPr bwMode="auto">
            <a:xfrm>
              <a:off x="3600" y="1296"/>
              <a:ext cx="816" cy="96"/>
              <a:chOff x="2003" y="3439"/>
              <a:chExt cx="468" cy="244"/>
            </a:xfrm>
          </p:grpSpPr>
          <p:sp>
            <p:nvSpPr>
              <p:cNvPr id="29720"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_tradnl"/>
              </a:p>
            </p:txBody>
          </p:sp>
          <p:sp>
            <p:nvSpPr>
              <p:cNvPr id="29721"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_tradnl"/>
              </a:p>
            </p:txBody>
          </p:sp>
          <p:sp>
            <p:nvSpPr>
              <p:cNvPr id="86040"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_tradnl" dirty="0"/>
              </a:p>
            </p:txBody>
          </p:sp>
          <p:sp>
            <p:nvSpPr>
              <p:cNvPr id="86041"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_tradnl" dirty="0"/>
              </a:p>
            </p:txBody>
          </p:sp>
        </p:grpSp>
        <p:sp>
          <p:nvSpPr>
            <p:cNvPr id="29719"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_tradnl"/>
            </a:p>
          </p:txBody>
        </p:sp>
      </p:grpSp>
      <p:sp>
        <p:nvSpPr>
          <p:cNvPr id="29704" name="Rectangle 27"/>
          <p:cNvSpPr>
            <a:spLocks noChangeArrowheads="1"/>
          </p:cNvSpPr>
          <p:nvPr/>
        </p:nvSpPr>
        <p:spPr bwMode="gray">
          <a:xfrm>
            <a:off x="1476375" y="2276475"/>
            <a:ext cx="1109663" cy="522288"/>
          </a:xfrm>
          <a:prstGeom prst="rect">
            <a:avLst/>
          </a:prstGeom>
          <a:noFill/>
          <a:ln w="9525">
            <a:noFill/>
            <a:miter lim="800000"/>
            <a:headEnd/>
            <a:tailEnd/>
          </a:ln>
        </p:spPr>
        <p:txBody>
          <a:bodyPr wrap="none">
            <a:spAutoFit/>
          </a:bodyPr>
          <a:lstStyle/>
          <a:p>
            <a:pPr algn="ctr"/>
            <a:r>
              <a:rPr lang="en-US" sz="1400">
                <a:solidFill>
                  <a:schemeClr val="bg1"/>
                </a:solidFill>
              </a:rPr>
              <a:t>I </a:t>
            </a:r>
          </a:p>
          <a:p>
            <a:pPr algn="ctr"/>
            <a:r>
              <a:rPr lang="en-US" sz="1400">
                <a:solidFill>
                  <a:schemeClr val="bg1"/>
                </a:solidFill>
              </a:rPr>
              <a:t>Generación</a:t>
            </a:r>
          </a:p>
        </p:txBody>
      </p:sp>
      <p:sp>
        <p:nvSpPr>
          <p:cNvPr id="29705" name="Rectangle 31"/>
          <p:cNvSpPr>
            <a:spLocks noChangeArrowheads="1"/>
          </p:cNvSpPr>
          <p:nvPr/>
        </p:nvSpPr>
        <p:spPr bwMode="auto">
          <a:xfrm>
            <a:off x="1258888" y="3860800"/>
            <a:ext cx="1512887" cy="2124075"/>
          </a:xfrm>
          <a:prstGeom prst="rect">
            <a:avLst/>
          </a:prstGeom>
          <a:noFill/>
          <a:ln w="9525">
            <a:noFill/>
            <a:miter lim="800000"/>
            <a:headEnd/>
            <a:tailEnd/>
          </a:ln>
        </p:spPr>
        <p:txBody>
          <a:bodyPr>
            <a:spAutoFit/>
          </a:bodyPr>
          <a:lstStyle/>
          <a:p>
            <a:pPr algn="just"/>
            <a:r>
              <a:rPr lang="es-ES_tradnl" sz="1200"/>
              <a:t>Notas y listas de tareas, que tendían a proporcionar cierto reconocimiento y totalidad a los múltiples requerimientos planteados a nuestro tiempo y nuestra energía</a:t>
            </a:r>
            <a:endParaRPr lang="en-US" sz="1200" b="1">
              <a:solidFill>
                <a:schemeClr val="tx2"/>
              </a:solidFill>
            </a:endParaRPr>
          </a:p>
        </p:txBody>
      </p:sp>
      <p:sp>
        <p:nvSpPr>
          <p:cNvPr id="29706" name="Rectangle 32"/>
          <p:cNvSpPr>
            <a:spLocks noChangeArrowheads="1"/>
          </p:cNvSpPr>
          <p:nvPr/>
        </p:nvSpPr>
        <p:spPr bwMode="auto">
          <a:xfrm>
            <a:off x="2916238" y="3644900"/>
            <a:ext cx="1493837" cy="1938338"/>
          </a:xfrm>
          <a:prstGeom prst="rect">
            <a:avLst/>
          </a:prstGeom>
          <a:noFill/>
          <a:ln w="9525">
            <a:noFill/>
            <a:miter lim="800000"/>
            <a:headEnd/>
            <a:tailEnd/>
          </a:ln>
        </p:spPr>
        <p:txBody>
          <a:bodyPr>
            <a:spAutoFit/>
          </a:bodyPr>
          <a:lstStyle/>
          <a:p>
            <a:endParaRPr lang="es-ES_tradnl" sz="1200"/>
          </a:p>
          <a:p>
            <a:pPr algn="just"/>
            <a:r>
              <a:rPr lang="es-ES_tradnl" sz="1200"/>
              <a:t>Se caracteriza por agendas. Esta ola refleja el intento de mirar hacia adelante, programar los acontecimientos y actividades del futuro.</a:t>
            </a:r>
            <a:endParaRPr lang="en-US" sz="1200" b="1">
              <a:solidFill>
                <a:schemeClr val="tx2"/>
              </a:solidFill>
            </a:endParaRPr>
          </a:p>
        </p:txBody>
      </p:sp>
      <p:sp>
        <p:nvSpPr>
          <p:cNvPr id="29707" name="Rectangle 33"/>
          <p:cNvSpPr>
            <a:spLocks noChangeArrowheads="1"/>
          </p:cNvSpPr>
          <p:nvPr/>
        </p:nvSpPr>
        <p:spPr bwMode="auto">
          <a:xfrm>
            <a:off x="4716463" y="3803650"/>
            <a:ext cx="1439862" cy="2492375"/>
          </a:xfrm>
          <a:prstGeom prst="rect">
            <a:avLst/>
          </a:prstGeom>
          <a:noFill/>
          <a:ln w="9525">
            <a:noFill/>
            <a:miter lim="800000"/>
            <a:headEnd/>
            <a:tailEnd/>
          </a:ln>
        </p:spPr>
        <p:txBody>
          <a:bodyPr>
            <a:spAutoFit/>
          </a:bodyPr>
          <a:lstStyle/>
          <a:p>
            <a:pPr algn="just"/>
            <a:r>
              <a:rPr lang="es-ES_tradnl" sz="1200"/>
              <a:t>Suma a las generaciones precedentes la idea esencial de priorizar, de clarificar valores, de comparar la importancia relativa de las actividades, sobre la base de su relación con esos valores</a:t>
            </a:r>
            <a:endParaRPr lang="en-US" sz="1200"/>
          </a:p>
        </p:txBody>
      </p:sp>
      <p:sp>
        <p:nvSpPr>
          <p:cNvPr id="29708" name="Rectangle 34"/>
          <p:cNvSpPr>
            <a:spLocks noChangeArrowheads="1"/>
          </p:cNvSpPr>
          <p:nvPr/>
        </p:nvSpPr>
        <p:spPr bwMode="auto">
          <a:xfrm>
            <a:off x="6372225" y="3644900"/>
            <a:ext cx="1512888" cy="2862263"/>
          </a:xfrm>
          <a:prstGeom prst="rect">
            <a:avLst/>
          </a:prstGeom>
          <a:noFill/>
          <a:ln w="9525">
            <a:noFill/>
            <a:miter lim="800000"/>
            <a:headEnd/>
            <a:tailEnd/>
          </a:ln>
        </p:spPr>
        <p:txBody>
          <a:bodyPr>
            <a:spAutoFit/>
          </a:bodyPr>
          <a:lstStyle/>
          <a:p>
            <a:pPr algn="just"/>
            <a:r>
              <a:rPr lang="es-ES_tradnl" sz="1200"/>
              <a:t>En lugar de centrarse en las cosas y el tiempo, las expectativas de la cuarta generación se centran en preservar y realzar las relaciones y en alcanzar resultados: en síntesis, en mantener el equilibrio P/CP.</a:t>
            </a:r>
            <a:endParaRPr lang="es-ES" sz="1200"/>
          </a:p>
          <a:p>
            <a:endParaRPr lang="en-US" sz="1200"/>
          </a:p>
        </p:txBody>
      </p:sp>
      <p:sp>
        <p:nvSpPr>
          <p:cNvPr id="29709" name="Rectangle 27"/>
          <p:cNvSpPr>
            <a:spLocks noChangeArrowheads="1"/>
          </p:cNvSpPr>
          <p:nvPr/>
        </p:nvSpPr>
        <p:spPr bwMode="gray">
          <a:xfrm>
            <a:off x="3101975" y="2276475"/>
            <a:ext cx="1109663" cy="522288"/>
          </a:xfrm>
          <a:prstGeom prst="rect">
            <a:avLst/>
          </a:prstGeom>
          <a:noFill/>
          <a:ln w="9525">
            <a:noFill/>
            <a:miter lim="800000"/>
            <a:headEnd/>
            <a:tailEnd/>
          </a:ln>
        </p:spPr>
        <p:txBody>
          <a:bodyPr wrap="none">
            <a:spAutoFit/>
          </a:bodyPr>
          <a:lstStyle/>
          <a:p>
            <a:pPr algn="ctr"/>
            <a:r>
              <a:rPr lang="en-US" sz="1400">
                <a:solidFill>
                  <a:schemeClr val="bg1"/>
                </a:solidFill>
              </a:rPr>
              <a:t>I I</a:t>
            </a:r>
          </a:p>
          <a:p>
            <a:pPr algn="ctr"/>
            <a:r>
              <a:rPr lang="en-US" sz="1400">
                <a:solidFill>
                  <a:schemeClr val="bg1"/>
                </a:solidFill>
              </a:rPr>
              <a:t>Generación</a:t>
            </a:r>
          </a:p>
        </p:txBody>
      </p:sp>
      <p:sp>
        <p:nvSpPr>
          <p:cNvPr id="29710" name="Rectangle 27"/>
          <p:cNvSpPr>
            <a:spLocks noChangeArrowheads="1"/>
          </p:cNvSpPr>
          <p:nvPr/>
        </p:nvSpPr>
        <p:spPr bwMode="gray">
          <a:xfrm>
            <a:off x="4716463" y="2276475"/>
            <a:ext cx="1109662" cy="522288"/>
          </a:xfrm>
          <a:prstGeom prst="rect">
            <a:avLst/>
          </a:prstGeom>
          <a:noFill/>
          <a:ln w="9525">
            <a:noFill/>
            <a:miter lim="800000"/>
            <a:headEnd/>
            <a:tailEnd/>
          </a:ln>
        </p:spPr>
        <p:txBody>
          <a:bodyPr wrap="none">
            <a:spAutoFit/>
          </a:bodyPr>
          <a:lstStyle/>
          <a:p>
            <a:pPr algn="ctr"/>
            <a:r>
              <a:rPr lang="en-US" sz="1400">
                <a:solidFill>
                  <a:schemeClr val="bg1"/>
                </a:solidFill>
              </a:rPr>
              <a:t>III </a:t>
            </a:r>
          </a:p>
          <a:p>
            <a:pPr algn="ctr"/>
            <a:r>
              <a:rPr lang="en-US" sz="1400">
                <a:solidFill>
                  <a:schemeClr val="bg1"/>
                </a:solidFill>
              </a:rPr>
              <a:t>Generación</a:t>
            </a:r>
          </a:p>
        </p:txBody>
      </p:sp>
      <p:sp>
        <p:nvSpPr>
          <p:cNvPr id="29711" name="Rectangle 27"/>
          <p:cNvSpPr>
            <a:spLocks noChangeArrowheads="1"/>
          </p:cNvSpPr>
          <p:nvPr/>
        </p:nvSpPr>
        <p:spPr bwMode="gray">
          <a:xfrm>
            <a:off x="6342063" y="2276475"/>
            <a:ext cx="1109662" cy="522288"/>
          </a:xfrm>
          <a:prstGeom prst="rect">
            <a:avLst/>
          </a:prstGeom>
          <a:noFill/>
          <a:ln w="9525">
            <a:noFill/>
            <a:miter lim="800000"/>
            <a:headEnd/>
            <a:tailEnd/>
          </a:ln>
        </p:spPr>
        <p:txBody>
          <a:bodyPr wrap="none">
            <a:spAutoFit/>
          </a:bodyPr>
          <a:lstStyle/>
          <a:p>
            <a:pPr algn="ctr"/>
            <a:r>
              <a:rPr lang="en-US" sz="1400">
                <a:solidFill>
                  <a:schemeClr val="bg1"/>
                </a:solidFill>
              </a:rPr>
              <a:t>I V</a:t>
            </a:r>
          </a:p>
          <a:p>
            <a:pPr algn="ctr"/>
            <a:r>
              <a:rPr lang="en-US" sz="1400">
                <a:solidFill>
                  <a:schemeClr val="bg1"/>
                </a:solidFill>
              </a:rPr>
              <a:t>Generación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_tradnl" sz="2400" i="1" smtClean="0"/>
              <a:t>Administración del tiempo</a:t>
            </a:r>
            <a:endParaRPr lang="en-US" sz="2400" smtClean="0"/>
          </a:p>
        </p:txBody>
      </p:sp>
      <p:pic>
        <p:nvPicPr>
          <p:cNvPr id="30723" name="Picture 2"/>
          <p:cNvPicPr>
            <a:picLocks noChangeAspect="1" noChangeArrowheads="1"/>
          </p:cNvPicPr>
          <p:nvPr/>
        </p:nvPicPr>
        <p:blipFill>
          <a:blip r:embed="rId2" cstate="print"/>
          <a:srcRect/>
          <a:stretch>
            <a:fillRect/>
          </a:stretch>
        </p:blipFill>
        <p:spPr bwMode="auto">
          <a:xfrm>
            <a:off x="1331913" y="1700213"/>
            <a:ext cx="6408737"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
            </a:r>
            <a:br>
              <a:rPr lang="en-US" smtClean="0"/>
            </a:br>
            <a:r>
              <a:rPr lang="en-US" smtClean="0"/>
              <a:t>Cómo podemos trabajar en el Cuadrante II</a:t>
            </a:r>
          </a:p>
        </p:txBody>
      </p:sp>
      <p:sp>
        <p:nvSpPr>
          <p:cNvPr id="79875" name="AutoShape 3"/>
          <p:cNvSpPr>
            <a:spLocks noChangeArrowheads="1"/>
          </p:cNvSpPr>
          <p:nvPr/>
        </p:nvSpPr>
        <p:spPr bwMode="gray">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headEnd/>
            <a:tailEnd/>
          </a:ln>
          <a:effectLst/>
        </p:spPr>
        <p:txBody>
          <a:bodyPr wrap="none" anchor="ctr"/>
          <a:lstStyle/>
          <a:p>
            <a:pPr>
              <a:defRPr/>
            </a:pPr>
            <a:endParaRPr lang="es-ES_tradnl" dirty="0"/>
          </a:p>
        </p:txBody>
      </p:sp>
      <p:sp>
        <p:nvSpPr>
          <p:cNvPr id="79876" name="Oval 4"/>
          <p:cNvSpPr>
            <a:spLocks noChangeArrowheads="1"/>
          </p:cNvSpPr>
          <p:nvPr/>
        </p:nvSpPr>
        <p:spPr bwMode="gray">
          <a:xfrm>
            <a:off x="1447800" y="22860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pPr>
              <a:defRPr/>
            </a:pPr>
            <a:endParaRPr lang="es-ES_tradnl" dirty="0"/>
          </a:p>
        </p:txBody>
      </p:sp>
      <p:sp>
        <p:nvSpPr>
          <p:cNvPr id="79877" name="AutoShape 5"/>
          <p:cNvSpPr>
            <a:spLocks noChangeArrowheads="1"/>
          </p:cNvSpPr>
          <p:nvPr/>
        </p:nvSpPr>
        <p:spPr bwMode="gray">
          <a:xfrm>
            <a:off x="3852863" y="2311400"/>
            <a:ext cx="3781425"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Lo que supone decir “NO”</a:t>
            </a:r>
          </a:p>
        </p:txBody>
      </p:sp>
      <p:sp>
        <p:nvSpPr>
          <p:cNvPr id="79879" name="AutoShape 7"/>
          <p:cNvSpPr>
            <a:spLocks noChangeArrowheads="1"/>
          </p:cNvSpPr>
          <p:nvPr/>
        </p:nvSpPr>
        <p:spPr bwMode="gray">
          <a:xfrm>
            <a:off x="4284663" y="3213100"/>
            <a:ext cx="3779837"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La </a:t>
            </a:r>
            <a:r>
              <a:rPr lang="en-US" b="1" dirty="0" err="1"/>
              <a:t>herramienta</a:t>
            </a:r>
            <a:r>
              <a:rPr lang="en-US" b="1" dirty="0"/>
              <a:t> del cuadrante II</a:t>
            </a:r>
          </a:p>
        </p:txBody>
      </p:sp>
      <p:sp>
        <p:nvSpPr>
          <p:cNvPr id="79880" name="AutoShape 8"/>
          <p:cNvSpPr>
            <a:spLocks noChangeArrowheads="1"/>
          </p:cNvSpPr>
          <p:nvPr/>
        </p:nvSpPr>
        <p:spPr bwMode="gray">
          <a:xfrm>
            <a:off x="4211638" y="4005263"/>
            <a:ext cx="3781425" cy="500062"/>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defRPr/>
            </a:pPr>
            <a:r>
              <a:rPr lang="en-US" b="1" dirty="0"/>
              <a:t> Autoadministrador del cuadrante II</a:t>
            </a:r>
          </a:p>
        </p:txBody>
      </p:sp>
      <p:sp>
        <p:nvSpPr>
          <p:cNvPr id="79882" name="Text Box 10"/>
          <p:cNvSpPr txBox="1">
            <a:spLocks noChangeArrowheads="1"/>
          </p:cNvSpPr>
          <p:nvPr/>
        </p:nvSpPr>
        <p:spPr bwMode="gray">
          <a:xfrm>
            <a:off x="1611313" y="3570288"/>
            <a:ext cx="2528887" cy="579437"/>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defRPr/>
            </a:pPr>
            <a:r>
              <a:rPr lang="en-US" sz="3200" b="1" dirty="0">
                <a:solidFill>
                  <a:srgbClr val="FFFFFF"/>
                </a:solidFill>
                <a:effectLst>
                  <a:outerShdw blurRad="38100" dist="38100" dir="2700000" algn="tl">
                    <a:srgbClr val="C0C0C0"/>
                  </a:outerShdw>
                </a:effectLst>
              </a:rPr>
              <a:t>Cuadrante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9"/>
                                        </p:tgtEl>
                                        <p:attrNameLst>
                                          <p:attrName>style.visibility</p:attrName>
                                        </p:attrNameLst>
                                      </p:cBhvr>
                                      <p:to>
                                        <p:strVal val="visible"/>
                                      </p:to>
                                    </p:set>
                                    <p:anim calcmode="lin" valueType="num">
                                      <p:cBhvr additive="base">
                                        <p:cTn id="13" dur="500" fill="hold"/>
                                        <p:tgtEl>
                                          <p:spTgt spid="79879"/>
                                        </p:tgtEl>
                                        <p:attrNameLst>
                                          <p:attrName>ppt_x</p:attrName>
                                        </p:attrNameLst>
                                      </p:cBhvr>
                                      <p:tavLst>
                                        <p:tav tm="0">
                                          <p:val>
                                            <p:strVal val="#ppt_x"/>
                                          </p:val>
                                        </p:tav>
                                        <p:tav tm="100000">
                                          <p:val>
                                            <p:strVal val="#ppt_x"/>
                                          </p:val>
                                        </p:tav>
                                      </p:tavLst>
                                    </p:anim>
                                    <p:anim calcmode="lin" valueType="num">
                                      <p:cBhvr additive="base">
                                        <p:cTn id="14"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80"/>
                                        </p:tgtEl>
                                        <p:attrNameLst>
                                          <p:attrName>style.visibility</p:attrName>
                                        </p:attrNameLst>
                                      </p:cBhvr>
                                      <p:to>
                                        <p:strVal val="visible"/>
                                      </p:to>
                                    </p:set>
                                    <p:anim calcmode="lin" valueType="num">
                                      <p:cBhvr additive="base">
                                        <p:cTn id="19" dur="500" fill="hold"/>
                                        <p:tgtEl>
                                          <p:spTgt spid="79880"/>
                                        </p:tgtEl>
                                        <p:attrNameLst>
                                          <p:attrName>ppt_x</p:attrName>
                                        </p:attrNameLst>
                                      </p:cBhvr>
                                      <p:tavLst>
                                        <p:tav tm="0">
                                          <p:val>
                                            <p:strVal val="#ppt_x"/>
                                          </p:val>
                                        </p:tav>
                                        <p:tav tm="100000">
                                          <p:val>
                                            <p:strVal val="#ppt_x"/>
                                          </p:val>
                                        </p:tav>
                                      </p:tavLst>
                                    </p:anim>
                                    <p:anim calcmode="lin" valueType="num">
                                      <p:cBhvr additive="base">
                                        <p:cTn id="20"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9" grpId="0" animBg="1"/>
      <p:bldP spid="798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650" y="188913"/>
            <a:ext cx="7397750" cy="882650"/>
          </a:xfrm>
        </p:spPr>
        <p:txBody>
          <a:bodyPr/>
          <a:lstStyle/>
          <a:p>
            <a:r>
              <a:rPr lang="es-ES_tradnl" sz="3600" smtClean="0"/>
              <a:t>La personalidad y la ética del carácter</a:t>
            </a:r>
            <a:endParaRPr lang="en-US" sz="2000" smtClean="0"/>
          </a:p>
        </p:txBody>
      </p:sp>
      <p:grpSp>
        <p:nvGrpSpPr>
          <p:cNvPr id="5123" name="Group 3"/>
          <p:cNvGrpSpPr>
            <a:grpSpLocks/>
          </p:cNvGrpSpPr>
          <p:nvPr/>
        </p:nvGrpSpPr>
        <p:grpSpPr bwMode="auto">
          <a:xfrm>
            <a:off x="3505200" y="2474913"/>
            <a:ext cx="2362200" cy="2438400"/>
            <a:chOff x="4071" y="1584"/>
            <a:chExt cx="1092" cy="1097"/>
          </a:xfrm>
        </p:grpSpPr>
        <p:sp>
          <p:nvSpPr>
            <p:cNvPr id="5179" name="Oval 4"/>
            <p:cNvSpPr>
              <a:spLocks noChangeArrowheads="1"/>
            </p:cNvSpPr>
            <p:nvPr/>
          </p:nvSpPr>
          <p:spPr bwMode="gray">
            <a:xfrm>
              <a:off x="4071" y="1584"/>
              <a:ext cx="1090" cy="1088"/>
            </a:xfrm>
            <a:prstGeom prst="ellipse">
              <a:avLst/>
            </a:prstGeom>
            <a:gradFill rotWithShape="1">
              <a:gsLst>
                <a:gs pos="0">
                  <a:srgbClr val="FFFFFF"/>
                </a:gs>
                <a:gs pos="50000">
                  <a:srgbClr val="D8755A"/>
                </a:gs>
                <a:gs pos="100000">
                  <a:srgbClr val="FFFFFF"/>
                </a:gs>
              </a:gsLst>
              <a:lin ang="2700000" scaled="1"/>
            </a:gradFill>
            <a:ln w="38100" algn="ctr">
              <a:noFill/>
              <a:round/>
              <a:headEnd/>
              <a:tailEnd/>
            </a:ln>
          </p:spPr>
          <p:txBody>
            <a:bodyPr wrap="none" anchor="ctr">
              <a:spAutoFit/>
            </a:bodyPr>
            <a:lstStyle/>
            <a:p>
              <a:endParaRPr lang="es-CR"/>
            </a:p>
          </p:txBody>
        </p:sp>
        <p:sp>
          <p:nvSpPr>
            <p:cNvPr id="5180" name="Oval 5"/>
            <p:cNvSpPr>
              <a:spLocks noChangeArrowheads="1"/>
            </p:cNvSpPr>
            <p:nvPr/>
          </p:nvSpPr>
          <p:spPr bwMode="gray">
            <a:xfrm>
              <a:off x="4073" y="1593"/>
              <a:ext cx="1090" cy="1088"/>
            </a:xfrm>
            <a:prstGeom prst="ellipse">
              <a:avLst/>
            </a:prstGeom>
            <a:gradFill rotWithShape="1">
              <a:gsLst>
                <a:gs pos="0">
                  <a:srgbClr val="D8755A">
                    <a:alpha val="32001"/>
                  </a:srgbClr>
                </a:gs>
                <a:gs pos="100000">
                  <a:srgbClr val="000000">
                    <a:alpha val="89998"/>
                  </a:srgbClr>
                </a:gs>
              </a:gsLst>
              <a:lin ang="2700000" scaled="1"/>
            </a:gradFill>
            <a:ln w="38100" algn="ctr">
              <a:noFill/>
              <a:round/>
              <a:headEnd/>
              <a:tailEnd/>
            </a:ln>
          </p:spPr>
          <p:txBody>
            <a:bodyPr wrap="none" anchor="ctr">
              <a:spAutoFit/>
            </a:bodyPr>
            <a:lstStyle/>
            <a:p>
              <a:endParaRPr lang="es-CR"/>
            </a:p>
          </p:txBody>
        </p:sp>
        <p:sp>
          <p:nvSpPr>
            <p:cNvPr id="5181" name="Oval 6"/>
            <p:cNvSpPr>
              <a:spLocks noChangeArrowheads="1"/>
            </p:cNvSpPr>
            <p:nvPr/>
          </p:nvSpPr>
          <p:spPr bwMode="gray">
            <a:xfrm>
              <a:off x="4131" y="1655"/>
              <a:ext cx="946" cy="945"/>
            </a:xfrm>
            <a:prstGeom prst="ellipse">
              <a:avLst/>
            </a:prstGeom>
            <a:gradFill rotWithShape="1">
              <a:gsLst>
                <a:gs pos="0">
                  <a:srgbClr val="753F31"/>
                </a:gs>
                <a:gs pos="50000">
                  <a:srgbClr val="D8755A"/>
                </a:gs>
                <a:gs pos="100000">
                  <a:srgbClr val="753F31"/>
                </a:gs>
              </a:gsLst>
              <a:lin ang="18900000" scaled="1"/>
            </a:gradFill>
            <a:ln w="38100" algn="ctr">
              <a:noFill/>
              <a:round/>
              <a:headEnd/>
              <a:tailEnd/>
            </a:ln>
          </p:spPr>
          <p:txBody>
            <a:bodyPr anchor="ctr">
              <a:spAutoFit/>
            </a:bodyPr>
            <a:lstStyle/>
            <a:p>
              <a:endParaRPr lang="es-CR"/>
            </a:p>
          </p:txBody>
        </p:sp>
        <p:sp>
          <p:nvSpPr>
            <p:cNvPr id="5182" name="Oval 7"/>
            <p:cNvSpPr>
              <a:spLocks noChangeArrowheads="1"/>
            </p:cNvSpPr>
            <p:nvPr/>
          </p:nvSpPr>
          <p:spPr bwMode="gray">
            <a:xfrm>
              <a:off x="4128" y="1650"/>
              <a:ext cx="946" cy="945"/>
            </a:xfrm>
            <a:prstGeom prst="ellipse">
              <a:avLst/>
            </a:prstGeom>
            <a:gradFill rotWithShape="1">
              <a:gsLst>
                <a:gs pos="0">
                  <a:srgbClr val="894A39"/>
                </a:gs>
                <a:gs pos="100000">
                  <a:srgbClr val="D8755A">
                    <a:alpha val="0"/>
                  </a:srgbClr>
                </a:gs>
              </a:gsLst>
              <a:lin ang="2700000" scaled="1"/>
            </a:gradFill>
            <a:ln w="38100" algn="ctr">
              <a:noFill/>
              <a:round/>
              <a:headEnd/>
              <a:tailEnd/>
            </a:ln>
          </p:spPr>
          <p:txBody>
            <a:bodyPr anchor="ctr">
              <a:spAutoFit/>
            </a:bodyPr>
            <a:lstStyle/>
            <a:p>
              <a:endParaRPr lang="es-CR"/>
            </a:p>
          </p:txBody>
        </p:sp>
        <p:sp>
          <p:nvSpPr>
            <p:cNvPr id="5183" name="Oval 8"/>
            <p:cNvSpPr>
              <a:spLocks noChangeArrowheads="1"/>
            </p:cNvSpPr>
            <p:nvPr/>
          </p:nvSpPr>
          <p:spPr bwMode="gray">
            <a:xfrm>
              <a:off x="4178" y="1703"/>
              <a:ext cx="852" cy="850"/>
            </a:xfrm>
            <a:prstGeom prst="ellipse">
              <a:avLst/>
            </a:prstGeom>
            <a:solidFill>
              <a:srgbClr val="000000"/>
            </a:solidFill>
            <a:ln w="38100" algn="ctr">
              <a:noFill/>
              <a:round/>
              <a:headEnd/>
              <a:tailEnd/>
            </a:ln>
          </p:spPr>
          <p:txBody>
            <a:bodyPr anchor="ctr">
              <a:spAutoFit/>
            </a:bodyPr>
            <a:lstStyle/>
            <a:p>
              <a:endParaRPr lang="es-CR"/>
            </a:p>
          </p:txBody>
        </p:sp>
        <p:grpSp>
          <p:nvGrpSpPr>
            <p:cNvPr id="5184" name="Group 9"/>
            <p:cNvGrpSpPr>
              <a:grpSpLocks/>
            </p:cNvGrpSpPr>
            <p:nvPr/>
          </p:nvGrpSpPr>
          <p:grpSpPr bwMode="auto">
            <a:xfrm>
              <a:off x="4197" y="1716"/>
              <a:ext cx="826" cy="825"/>
              <a:chOff x="4166" y="1706"/>
              <a:chExt cx="1252" cy="1252"/>
            </a:xfrm>
          </p:grpSpPr>
          <p:sp>
            <p:nvSpPr>
              <p:cNvPr id="5185" name="Oval 1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CR"/>
              </a:p>
            </p:txBody>
          </p:sp>
          <p:sp>
            <p:nvSpPr>
              <p:cNvPr id="5186" name="Oval 1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CR"/>
              </a:p>
            </p:txBody>
          </p:sp>
          <p:sp>
            <p:nvSpPr>
              <p:cNvPr id="5187" name="Oval 1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CR"/>
              </a:p>
            </p:txBody>
          </p:sp>
          <p:sp>
            <p:nvSpPr>
              <p:cNvPr id="5188" name="Oval 1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CR"/>
              </a:p>
            </p:txBody>
          </p:sp>
        </p:grpSp>
      </p:grpSp>
      <p:grpSp>
        <p:nvGrpSpPr>
          <p:cNvPr id="5124" name="Group 14"/>
          <p:cNvGrpSpPr>
            <a:grpSpLocks/>
          </p:cNvGrpSpPr>
          <p:nvPr/>
        </p:nvGrpSpPr>
        <p:grpSpPr bwMode="auto">
          <a:xfrm>
            <a:off x="2895600" y="3465513"/>
            <a:ext cx="3581400" cy="1828800"/>
            <a:chOff x="1680" y="1824"/>
            <a:chExt cx="2256" cy="1152"/>
          </a:xfrm>
        </p:grpSpPr>
        <p:sp>
          <p:nvSpPr>
            <p:cNvPr id="5175" name="AutoShape 15"/>
            <p:cNvSpPr>
              <a:spLocks noChangeArrowheads="1"/>
            </p:cNvSpPr>
            <p:nvPr/>
          </p:nvSpPr>
          <p:spPr bwMode="gray">
            <a:xfrm rot="10800000">
              <a:off x="3552" y="1824"/>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endParaRPr lang="es-CR"/>
            </a:p>
          </p:txBody>
        </p:sp>
        <p:sp>
          <p:nvSpPr>
            <p:cNvPr id="5176" name="AutoShape 16"/>
            <p:cNvSpPr>
              <a:spLocks noChangeArrowheads="1"/>
            </p:cNvSpPr>
            <p:nvPr/>
          </p:nvSpPr>
          <p:spPr bwMode="gray">
            <a:xfrm rot="-3685140">
              <a:off x="2112" y="2640"/>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endParaRPr lang="es-CR"/>
            </a:p>
          </p:txBody>
        </p:sp>
        <p:sp>
          <p:nvSpPr>
            <p:cNvPr id="5177" name="AutoShape 17"/>
            <p:cNvSpPr>
              <a:spLocks noChangeArrowheads="1"/>
            </p:cNvSpPr>
            <p:nvPr/>
          </p:nvSpPr>
          <p:spPr bwMode="gray">
            <a:xfrm>
              <a:off x="1680" y="1824"/>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endParaRPr lang="es-CR"/>
            </a:p>
          </p:txBody>
        </p:sp>
        <p:sp>
          <p:nvSpPr>
            <p:cNvPr id="5178" name="AutoShape 18"/>
            <p:cNvSpPr>
              <a:spLocks noChangeArrowheads="1"/>
            </p:cNvSpPr>
            <p:nvPr/>
          </p:nvSpPr>
          <p:spPr bwMode="gray">
            <a:xfrm rot="-7784550">
              <a:off x="3120" y="2640"/>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endParaRPr lang="es-CR"/>
            </a:p>
          </p:txBody>
        </p:sp>
      </p:grpSp>
      <p:sp>
        <p:nvSpPr>
          <p:cNvPr id="5125" name="Text Box 19"/>
          <p:cNvSpPr txBox="1">
            <a:spLocks noChangeArrowheads="1"/>
          </p:cNvSpPr>
          <p:nvPr/>
        </p:nvSpPr>
        <p:spPr bwMode="gray">
          <a:xfrm>
            <a:off x="3579813" y="3236913"/>
            <a:ext cx="2144712" cy="706437"/>
          </a:xfrm>
          <a:prstGeom prst="rect">
            <a:avLst/>
          </a:prstGeom>
          <a:noFill/>
          <a:ln w="9525" algn="ctr">
            <a:noFill/>
            <a:miter lim="800000"/>
            <a:headEnd/>
            <a:tailEnd/>
          </a:ln>
        </p:spPr>
        <p:txBody>
          <a:bodyPr>
            <a:spAutoFit/>
          </a:bodyPr>
          <a:lstStyle/>
          <a:p>
            <a:pPr algn="ctr" eaLnBrk="0" hangingPunct="0"/>
            <a:r>
              <a:rPr lang="en-US" sz="2000" b="1">
                <a:solidFill>
                  <a:srgbClr val="000000"/>
                </a:solidFill>
              </a:rPr>
              <a:t>De la personalidad</a:t>
            </a:r>
          </a:p>
        </p:txBody>
      </p:sp>
      <p:grpSp>
        <p:nvGrpSpPr>
          <p:cNvPr id="5126" name="Group 20"/>
          <p:cNvGrpSpPr>
            <a:grpSpLocks/>
          </p:cNvGrpSpPr>
          <p:nvPr/>
        </p:nvGrpSpPr>
        <p:grpSpPr bwMode="auto">
          <a:xfrm>
            <a:off x="6637338" y="3008313"/>
            <a:ext cx="1439862" cy="1439862"/>
            <a:chOff x="2789" y="1625"/>
            <a:chExt cx="907" cy="907"/>
          </a:xfrm>
        </p:grpSpPr>
        <p:sp>
          <p:nvSpPr>
            <p:cNvPr id="5165" name="Oval 21"/>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s-CR"/>
            </a:p>
          </p:txBody>
        </p:sp>
        <p:sp>
          <p:nvSpPr>
            <p:cNvPr id="5166" name="Oval 22"/>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s-CR"/>
            </a:p>
          </p:txBody>
        </p:sp>
        <p:sp>
          <p:nvSpPr>
            <p:cNvPr id="5167" name="Oval 23"/>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s-CR"/>
            </a:p>
          </p:txBody>
        </p:sp>
        <p:sp>
          <p:nvSpPr>
            <p:cNvPr id="5168" name="Oval 24"/>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s-CR"/>
            </a:p>
          </p:txBody>
        </p:sp>
        <p:sp>
          <p:nvSpPr>
            <p:cNvPr id="5169" name="Oval 25"/>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s-CR"/>
            </a:p>
          </p:txBody>
        </p:sp>
        <p:grpSp>
          <p:nvGrpSpPr>
            <p:cNvPr id="5170" name="Group 26"/>
            <p:cNvGrpSpPr>
              <a:grpSpLocks/>
            </p:cNvGrpSpPr>
            <p:nvPr/>
          </p:nvGrpSpPr>
          <p:grpSpPr bwMode="auto">
            <a:xfrm>
              <a:off x="2899" y="1735"/>
              <a:ext cx="687" cy="688"/>
              <a:chOff x="4166" y="1706"/>
              <a:chExt cx="1252" cy="1252"/>
            </a:xfrm>
          </p:grpSpPr>
          <p:sp>
            <p:nvSpPr>
              <p:cNvPr id="5171"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CR"/>
              </a:p>
            </p:txBody>
          </p:sp>
          <p:sp>
            <p:nvSpPr>
              <p:cNvPr id="5172"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CR"/>
              </a:p>
            </p:txBody>
          </p:sp>
          <p:sp>
            <p:nvSpPr>
              <p:cNvPr id="5173"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CR"/>
              </a:p>
            </p:txBody>
          </p:sp>
          <p:sp>
            <p:nvSpPr>
              <p:cNvPr id="5174"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CR"/>
              </a:p>
            </p:txBody>
          </p:sp>
        </p:grpSp>
      </p:grpSp>
      <p:sp>
        <p:nvSpPr>
          <p:cNvPr id="5127" name="Text Box 31"/>
          <p:cNvSpPr txBox="1">
            <a:spLocks noChangeArrowheads="1"/>
          </p:cNvSpPr>
          <p:nvPr/>
        </p:nvSpPr>
        <p:spPr bwMode="gray">
          <a:xfrm>
            <a:off x="6516688" y="3429000"/>
            <a:ext cx="1655762" cy="523875"/>
          </a:xfrm>
          <a:prstGeom prst="rect">
            <a:avLst/>
          </a:prstGeom>
          <a:noFill/>
          <a:ln w="9525" algn="ctr">
            <a:noFill/>
            <a:miter lim="800000"/>
            <a:headEnd/>
            <a:tailEnd/>
          </a:ln>
        </p:spPr>
        <p:txBody>
          <a:bodyPr>
            <a:spAutoFit/>
          </a:bodyPr>
          <a:lstStyle/>
          <a:p>
            <a:pPr algn="ctr" eaLnBrk="0" hangingPunct="0"/>
            <a:r>
              <a:rPr lang="en-US" sz="1400" b="1">
                <a:solidFill>
                  <a:srgbClr val="000000"/>
                </a:solidFill>
              </a:rPr>
              <a:t>Actitudes y conductas</a:t>
            </a:r>
          </a:p>
        </p:txBody>
      </p:sp>
      <p:grpSp>
        <p:nvGrpSpPr>
          <p:cNvPr id="5128" name="Group 32"/>
          <p:cNvGrpSpPr>
            <a:grpSpLocks/>
          </p:cNvGrpSpPr>
          <p:nvPr/>
        </p:nvGrpSpPr>
        <p:grpSpPr bwMode="auto">
          <a:xfrm>
            <a:off x="5257800" y="5218113"/>
            <a:ext cx="1474788" cy="1524000"/>
            <a:chOff x="864" y="1680"/>
            <a:chExt cx="929" cy="960"/>
          </a:xfrm>
        </p:grpSpPr>
        <p:sp>
          <p:nvSpPr>
            <p:cNvPr id="5155" name="Oval 33"/>
            <p:cNvSpPr>
              <a:spLocks noChangeArrowheads="1"/>
            </p:cNvSpPr>
            <p:nvPr/>
          </p:nvSpPr>
          <p:spPr bwMode="gray">
            <a:xfrm>
              <a:off x="864" y="1680"/>
              <a:ext cx="910" cy="960"/>
            </a:xfrm>
            <a:prstGeom prst="ellipse">
              <a:avLst/>
            </a:prstGeom>
            <a:gradFill rotWithShape="1">
              <a:gsLst>
                <a:gs pos="0">
                  <a:srgbClr val="FFFFFF"/>
                </a:gs>
                <a:gs pos="50000">
                  <a:srgbClr val="FF6699"/>
                </a:gs>
                <a:gs pos="100000">
                  <a:srgbClr val="FFFFFF"/>
                </a:gs>
              </a:gsLst>
              <a:lin ang="2700000" scaled="1"/>
            </a:gradFill>
            <a:ln w="38100" algn="ctr">
              <a:noFill/>
              <a:round/>
              <a:headEnd/>
              <a:tailEnd/>
            </a:ln>
          </p:spPr>
          <p:txBody>
            <a:bodyPr wrap="none" anchor="ctr">
              <a:spAutoFit/>
            </a:bodyPr>
            <a:lstStyle/>
            <a:p>
              <a:endParaRPr lang="es-CR"/>
            </a:p>
          </p:txBody>
        </p:sp>
        <p:sp>
          <p:nvSpPr>
            <p:cNvPr id="5156" name="Oval 34"/>
            <p:cNvSpPr>
              <a:spLocks noChangeArrowheads="1"/>
            </p:cNvSpPr>
            <p:nvPr/>
          </p:nvSpPr>
          <p:spPr bwMode="gray">
            <a:xfrm>
              <a:off x="864" y="1680"/>
              <a:ext cx="910" cy="960"/>
            </a:xfrm>
            <a:prstGeom prst="ellipse">
              <a:avLst/>
            </a:prstGeom>
            <a:gradFill rotWithShape="1">
              <a:gsLst>
                <a:gs pos="0">
                  <a:srgbClr val="FF6699">
                    <a:alpha val="32001"/>
                  </a:srgbClr>
                </a:gs>
                <a:gs pos="100000">
                  <a:srgbClr val="000000">
                    <a:alpha val="89998"/>
                  </a:srgbClr>
                </a:gs>
              </a:gsLst>
              <a:lin ang="2700000" scaled="1"/>
            </a:gradFill>
            <a:ln w="38100" algn="ctr">
              <a:noFill/>
              <a:round/>
              <a:headEnd/>
              <a:tailEnd/>
            </a:ln>
          </p:spPr>
          <p:txBody>
            <a:bodyPr wrap="none" anchor="ctr">
              <a:spAutoFit/>
            </a:bodyPr>
            <a:lstStyle/>
            <a:p>
              <a:endParaRPr lang="es-CR"/>
            </a:p>
          </p:txBody>
        </p:sp>
        <p:sp>
          <p:nvSpPr>
            <p:cNvPr id="5157" name="Oval 35"/>
            <p:cNvSpPr>
              <a:spLocks noChangeArrowheads="1"/>
            </p:cNvSpPr>
            <p:nvPr/>
          </p:nvSpPr>
          <p:spPr bwMode="gray">
            <a:xfrm>
              <a:off x="923" y="1742"/>
              <a:ext cx="792" cy="836"/>
            </a:xfrm>
            <a:prstGeom prst="ellipse">
              <a:avLst/>
            </a:prstGeom>
            <a:gradFill rotWithShape="1">
              <a:gsLst>
                <a:gs pos="0">
                  <a:srgbClr val="8A3753"/>
                </a:gs>
                <a:gs pos="50000">
                  <a:srgbClr val="FF6699"/>
                </a:gs>
                <a:gs pos="100000">
                  <a:srgbClr val="8A3753"/>
                </a:gs>
              </a:gsLst>
              <a:lin ang="18900000" scaled="1"/>
            </a:gradFill>
            <a:ln w="38100" algn="ctr">
              <a:noFill/>
              <a:round/>
              <a:headEnd/>
              <a:tailEnd/>
            </a:ln>
          </p:spPr>
          <p:txBody>
            <a:bodyPr anchor="ctr">
              <a:spAutoFit/>
            </a:bodyPr>
            <a:lstStyle/>
            <a:p>
              <a:endParaRPr lang="es-CR"/>
            </a:p>
          </p:txBody>
        </p:sp>
        <p:sp>
          <p:nvSpPr>
            <p:cNvPr id="5158" name="Oval 36"/>
            <p:cNvSpPr>
              <a:spLocks noChangeArrowheads="1"/>
            </p:cNvSpPr>
            <p:nvPr/>
          </p:nvSpPr>
          <p:spPr bwMode="gray">
            <a:xfrm>
              <a:off x="912" y="1728"/>
              <a:ext cx="791" cy="836"/>
            </a:xfrm>
            <a:prstGeom prst="ellipse">
              <a:avLst/>
            </a:prstGeom>
            <a:gradFill rotWithShape="1">
              <a:gsLst>
                <a:gs pos="0">
                  <a:srgbClr val="A24161"/>
                </a:gs>
                <a:gs pos="100000">
                  <a:srgbClr val="FF6699">
                    <a:alpha val="0"/>
                  </a:srgbClr>
                </a:gs>
              </a:gsLst>
              <a:lin ang="2700000" scaled="1"/>
            </a:gradFill>
            <a:ln w="38100" algn="ctr">
              <a:noFill/>
              <a:round/>
              <a:headEnd/>
              <a:tailEnd/>
            </a:ln>
          </p:spPr>
          <p:txBody>
            <a:bodyPr anchor="ctr">
              <a:spAutoFit/>
            </a:bodyPr>
            <a:lstStyle/>
            <a:p>
              <a:endParaRPr lang="es-CR"/>
            </a:p>
          </p:txBody>
        </p:sp>
        <p:sp>
          <p:nvSpPr>
            <p:cNvPr id="5159" name="Oval 37"/>
            <p:cNvSpPr>
              <a:spLocks noChangeArrowheads="1"/>
            </p:cNvSpPr>
            <p:nvPr/>
          </p:nvSpPr>
          <p:spPr bwMode="gray">
            <a:xfrm>
              <a:off x="966" y="1785"/>
              <a:ext cx="712" cy="750"/>
            </a:xfrm>
            <a:prstGeom prst="ellipse">
              <a:avLst/>
            </a:prstGeom>
            <a:solidFill>
              <a:srgbClr val="333333"/>
            </a:solidFill>
            <a:ln w="38100" algn="ctr">
              <a:noFill/>
              <a:round/>
              <a:headEnd/>
              <a:tailEnd/>
            </a:ln>
          </p:spPr>
          <p:txBody>
            <a:bodyPr anchor="ctr">
              <a:spAutoFit/>
            </a:bodyPr>
            <a:lstStyle/>
            <a:p>
              <a:endParaRPr lang="es-CR"/>
            </a:p>
          </p:txBody>
        </p:sp>
        <p:sp>
          <p:nvSpPr>
            <p:cNvPr id="5160" name="Oval 38"/>
            <p:cNvSpPr>
              <a:spLocks noChangeArrowheads="1"/>
            </p:cNvSpPr>
            <p:nvPr/>
          </p:nvSpPr>
          <p:spPr bwMode="gray">
            <a:xfrm>
              <a:off x="960" y="1776"/>
              <a:ext cx="689" cy="727"/>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es-CR"/>
            </a:p>
          </p:txBody>
        </p:sp>
        <p:sp>
          <p:nvSpPr>
            <p:cNvPr id="5161" name="Oval 39"/>
            <p:cNvSpPr>
              <a:spLocks noChangeArrowheads="1"/>
            </p:cNvSpPr>
            <p:nvPr/>
          </p:nvSpPr>
          <p:spPr bwMode="gray">
            <a:xfrm>
              <a:off x="986" y="1801"/>
              <a:ext cx="673" cy="709"/>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es-CR"/>
            </a:p>
          </p:txBody>
        </p:sp>
        <p:sp>
          <p:nvSpPr>
            <p:cNvPr id="5162" name="Oval 40"/>
            <p:cNvSpPr>
              <a:spLocks noChangeArrowheads="1"/>
            </p:cNvSpPr>
            <p:nvPr/>
          </p:nvSpPr>
          <p:spPr bwMode="gray">
            <a:xfrm>
              <a:off x="994" y="1808"/>
              <a:ext cx="640" cy="663"/>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es-CR"/>
            </a:p>
          </p:txBody>
        </p:sp>
        <p:sp>
          <p:nvSpPr>
            <p:cNvPr id="5163" name="Oval 41"/>
            <p:cNvSpPr>
              <a:spLocks noChangeArrowheads="1"/>
            </p:cNvSpPr>
            <p:nvPr/>
          </p:nvSpPr>
          <p:spPr bwMode="gray">
            <a:xfrm>
              <a:off x="1031" y="1827"/>
              <a:ext cx="569" cy="538"/>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es-CR"/>
            </a:p>
          </p:txBody>
        </p:sp>
        <p:sp>
          <p:nvSpPr>
            <p:cNvPr id="5164" name="Text Box 42"/>
            <p:cNvSpPr txBox="1">
              <a:spLocks noChangeArrowheads="1"/>
            </p:cNvSpPr>
            <p:nvPr/>
          </p:nvSpPr>
          <p:spPr bwMode="gray">
            <a:xfrm>
              <a:off x="872" y="2005"/>
              <a:ext cx="921" cy="330"/>
            </a:xfrm>
            <a:prstGeom prst="rect">
              <a:avLst/>
            </a:prstGeom>
            <a:noFill/>
            <a:ln w="9525" algn="ctr">
              <a:noFill/>
              <a:miter lim="800000"/>
              <a:headEnd/>
              <a:tailEnd/>
            </a:ln>
          </p:spPr>
          <p:txBody>
            <a:bodyPr>
              <a:spAutoFit/>
            </a:bodyPr>
            <a:lstStyle/>
            <a:p>
              <a:pPr algn="ctr" eaLnBrk="0" hangingPunct="0"/>
              <a:r>
                <a:rPr lang="en-US" sz="1400" b="1">
                  <a:solidFill>
                    <a:srgbClr val="000000"/>
                  </a:solidFill>
                </a:rPr>
                <a:t>Interacción humana</a:t>
              </a:r>
            </a:p>
          </p:txBody>
        </p:sp>
      </p:grpSp>
      <p:grpSp>
        <p:nvGrpSpPr>
          <p:cNvPr id="5129" name="Group 43"/>
          <p:cNvGrpSpPr>
            <a:grpSpLocks/>
          </p:cNvGrpSpPr>
          <p:nvPr/>
        </p:nvGrpSpPr>
        <p:grpSpPr bwMode="auto">
          <a:xfrm>
            <a:off x="1295400" y="3008313"/>
            <a:ext cx="1446213" cy="1524000"/>
            <a:chOff x="884" y="2523"/>
            <a:chExt cx="862" cy="862"/>
          </a:xfrm>
        </p:grpSpPr>
        <p:sp>
          <p:nvSpPr>
            <p:cNvPr id="5146" name="Oval 44"/>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w="38100" algn="ctr">
              <a:noFill/>
              <a:round/>
              <a:headEnd/>
              <a:tailEnd/>
            </a:ln>
          </p:spPr>
          <p:txBody>
            <a:bodyPr wrap="none" anchor="ctr">
              <a:spAutoFit/>
            </a:bodyPr>
            <a:lstStyle/>
            <a:p>
              <a:endParaRPr lang="es-CR"/>
            </a:p>
          </p:txBody>
        </p:sp>
        <p:sp>
          <p:nvSpPr>
            <p:cNvPr id="5147" name="Oval 45"/>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w="38100" algn="ctr">
              <a:noFill/>
              <a:round/>
              <a:headEnd/>
              <a:tailEnd/>
            </a:ln>
          </p:spPr>
          <p:txBody>
            <a:bodyPr wrap="none" anchor="ctr">
              <a:spAutoFit/>
            </a:bodyPr>
            <a:lstStyle/>
            <a:p>
              <a:endParaRPr lang="es-CR"/>
            </a:p>
          </p:txBody>
        </p:sp>
        <p:sp>
          <p:nvSpPr>
            <p:cNvPr id="5148" name="Oval 46"/>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w="38100" algn="ctr">
              <a:noFill/>
              <a:round/>
              <a:headEnd/>
              <a:tailEnd/>
            </a:ln>
          </p:spPr>
          <p:txBody>
            <a:bodyPr anchor="ctr">
              <a:spAutoFit/>
            </a:bodyPr>
            <a:lstStyle/>
            <a:p>
              <a:endParaRPr lang="es-CR"/>
            </a:p>
          </p:txBody>
        </p:sp>
        <p:sp>
          <p:nvSpPr>
            <p:cNvPr id="5149" name="Oval 47"/>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w="38100" algn="ctr">
              <a:noFill/>
              <a:round/>
              <a:headEnd/>
              <a:tailEnd/>
            </a:ln>
          </p:spPr>
          <p:txBody>
            <a:bodyPr anchor="ctr">
              <a:spAutoFit/>
            </a:bodyPr>
            <a:lstStyle/>
            <a:p>
              <a:endParaRPr lang="es-CR"/>
            </a:p>
          </p:txBody>
        </p:sp>
        <p:sp>
          <p:nvSpPr>
            <p:cNvPr id="5150" name="Oval 48"/>
            <p:cNvSpPr>
              <a:spLocks noChangeArrowheads="1"/>
            </p:cNvSpPr>
            <p:nvPr/>
          </p:nvSpPr>
          <p:spPr bwMode="gray">
            <a:xfrm>
              <a:off x="981" y="2617"/>
              <a:ext cx="674" cy="674"/>
            </a:xfrm>
            <a:prstGeom prst="ellipse">
              <a:avLst/>
            </a:prstGeom>
            <a:solidFill>
              <a:srgbClr val="333333"/>
            </a:solidFill>
            <a:ln w="38100" algn="ctr">
              <a:noFill/>
              <a:round/>
              <a:headEnd/>
              <a:tailEnd/>
            </a:ln>
          </p:spPr>
          <p:txBody>
            <a:bodyPr anchor="ctr">
              <a:spAutoFit/>
            </a:bodyPr>
            <a:lstStyle/>
            <a:p>
              <a:endParaRPr lang="es-CR"/>
            </a:p>
          </p:txBody>
        </p:sp>
        <p:sp>
          <p:nvSpPr>
            <p:cNvPr id="5151" name="Oval 49"/>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es-CR"/>
            </a:p>
          </p:txBody>
        </p:sp>
        <p:sp>
          <p:nvSpPr>
            <p:cNvPr id="5152" name="Oval 50"/>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es-CR"/>
            </a:p>
          </p:txBody>
        </p:sp>
        <p:sp>
          <p:nvSpPr>
            <p:cNvPr id="5153" name="Oval 51"/>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es-CR"/>
            </a:p>
          </p:txBody>
        </p:sp>
        <p:sp>
          <p:nvSpPr>
            <p:cNvPr id="5154" name="Oval 52"/>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es-CR"/>
            </a:p>
          </p:txBody>
        </p:sp>
      </p:grpSp>
      <p:sp>
        <p:nvSpPr>
          <p:cNvPr id="5130" name="Text Box 53"/>
          <p:cNvSpPr txBox="1">
            <a:spLocks noChangeArrowheads="1"/>
          </p:cNvSpPr>
          <p:nvPr/>
        </p:nvSpPr>
        <p:spPr bwMode="gray">
          <a:xfrm>
            <a:off x="1430338" y="3500438"/>
            <a:ext cx="1196975" cy="523875"/>
          </a:xfrm>
          <a:prstGeom prst="rect">
            <a:avLst/>
          </a:prstGeom>
          <a:noFill/>
          <a:ln w="9525" algn="ctr">
            <a:noFill/>
            <a:miter lim="800000"/>
            <a:headEnd/>
            <a:tailEnd/>
          </a:ln>
        </p:spPr>
        <p:txBody>
          <a:bodyPr>
            <a:spAutoFit/>
          </a:bodyPr>
          <a:lstStyle/>
          <a:p>
            <a:pPr algn="ctr" eaLnBrk="0" hangingPunct="0"/>
            <a:r>
              <a:rPr lang="en-US" sz="1400" b="1">
                <a:solidFill>
                  <a:srgbClr val="000000"/>
                </a:solidFill>
              </a:rPr>
              <a:t>Imagen pública</a:t>
            </a:r>
          </a:p>
        </p:txBody>
      </p:sp>
      <p:grpSp>
        <p:nvGrpSpPr>
          <p:cNvPr id="5131" name="Group 54"/>
          <p:cNvGrpSpPr>
            <a:grpSpLocks/>
          </p:cNvGrpSpPr>
          <p:nvPr/>
        </p:nvGrpSpPr>
        <p:grpSpPr bwMode="auto">
          <a:xfrm>
            <a:off x="2598738" y="5218113"/>
            <a:ext cx="1439862" cy="1439862"/>
            <a:chOff x="1685" y="3125"/>
            <a:chExt cx="907" cy="907"/>
          </a:xfrm>
        </p:grpSpPr>
        <p:grpSp>
          <p:nvGrpSpPr>
            <p:cNvPr id="5134" name="Group 55"/>
            <p:cNvGrpSpPr>
              <a:grpSpLocks/>
            </p:cNvGrpSpPr>
            <p:nvPr/>
          </p:nvGrpSpPr>
          <p:grpSpPr bwMode="auto">
            <a:xfrm>
              <a:off x="1685" y="3125"/>
              <a:ext cx="907" cy="907"/>
              <a:chOff x="2832" y="1728"/>
              <a:chExt cx="907" cy="907"/>
            </a:xfrm>
          </p:grpSpPr>
          <p:sp>
            <p:nvSpPr>
              <p:cNvPr id="5136" name="Oval 56"/>
              <p:cNvSpPr>
                <a:spLocks noChangeArrowheads="1"/>
              </p:cNvSpPr>
              <p:nvPr/>
            </p:nvSpPr>
            <p:spPr bwMode="gray">
              <a:xfrm>
                <a:off x="2832" y="1728"/>
                <a:ext cx="907" cy="907"/>
              </a:xfrm>
              <a:prstGeom prst="ellipse">
                <a:avLst/>
              </a:prstGeom>
              <a:gradFill rotWithShape="1">
                <a:gsLst>
                  <a:gs pos="0">
                    <a:srgbClr val="FFFFFF"/>
                  </a:gs>
                  <a:gs pos="50000">
                    <a:srgbClr val="3965E1"/>
                  </a:gs>
                  <a:gs pos="100000">
                    <a:srgbClr val="FFFFFF"/>
                  </a:gs>
                </a:gsLst>
                <a:lin ang="2700000" scaled="1"/>
              </a:gradFill>
              <a:ln w="38100" algn="ctr">
                <a:noFill/>
                <a:round/>
                <a:headEnd/>
                <a:tailEnd/>
              </a:ln>
            </p:spPr>
            <p:txBody>
              <a:bodyPr wrap="none" anchor="ctr">
                <a:spAutoFit/>
              </a:bodyPr>
              <a:lstStyle/>
              <a:p>
                <a:endParaRPr lang="es-CR"/>
              </a:p>
            </p:txBody>
          </p:sp>
          <p:sp>
            <p:nvSpPr>
              <p:cNvPr id="5137" name="Oval 57"/>
              <p:cNvSpPr>
                <a:spLocks noChangeArrowheads="1"/>
              </p:cNvSpPr>
              <p:nvPr/>
            </p:nvSpPr>
            <p:spPr bwMode="gray">
              <a:xfrm>
                <a:off x="2832" y="1728"/>
                <a:ext cx="907" cy="907"/>
              </a:xfrm>
              <a:prstGeom prst="ellipse">
                <a:avLst/>
              </a:prstGeom>
              <a:gradFill rotWithShape="1">
                <a:gsLst>
                  <a:gs pos="0">
                    <a:srgbClr val="3965E1">
                      <a:alpha val="32001"/>
                    </a:srgbClr>
                  </a:gs>
                  <a:gs pos="100000">
                    <a:srgbClr val="000000">
                      <a:alpha val="89998"/>
                    </a:srgbClr>
                  </a:gs>
                </a:gsLst>
                <a:lin ang="2700000" scaled="1"/>
              </a:gradFill>
              <a:ln w="38100" algn="ctr">
                <a:noFill/>
                <a:round/>
                <a:headEnd/>
                <a:tailEnd/>
              </a:ln>
            </p:spPr>
            <p:txBody>
              <a:bodyPr wrap="none" anchor="ctr">
                <a:spAutoFit/>
              </a:bodyPr>
              <a:lstStyle/>
              <a:p>
                <a:endParaRPr lang="es-CR"/>
              </a:p>
            </p:txBody>
          </p:sp>
          <p:sp>
            <p:nvSpPr>
              <p:cNvPr id="5138" name="Oval 58"/>
              <p:cNvSpPr>
                <a:spLocks noChangeArrowheads="1"/>
              </p:cNvSpPr>
              <p:nvPr/>
            </p:nvSpPr>
            <p:spPr bwMode="gray">
              <a:xfrm>
                <a:off x="2889" y="1788"/>
                <a:ext cx="787" cy="788"/>
              </a:xfrm>
              <a:prstGeom prst="ellipse">
                <a:avLst/>
              </a:prstGeom>
              <a:gradFill rotWithShape="1">
                <a:gsLst>
                  <a:gs pos="0">
                    <a:srgbClr val="1F377A"/>
                  </a:gs>
                  <a:gs pos="50000">
                    <a:srgbClr val="3965E1"/>
                  </a:gs>
                  <a:gs pos="100000">
                    <a:srgbClr val="1F377A"/>
                  </a:gs>
                </a:gsLst>
                <a:lin ang="18900000" scaled="1"/>
              </a:gradFill>
              <a:ln w="38100" algn="ctr">
                <a:noFill/>
                <a:round/>
                <a:headEnd/>
                <a:tailEnd/>
              </a:ln>
            </p:spPr>
            <p:txBody>
              <a:bodyPr anchor="ctr">
                <a:spAutoFit/>
              </a:bodyPr>
              <a:lstStyle/>
              <a:p>
                <a:endParaRPr lang="es-CR"/>
              </a:p>
            </p:txBody>
          </p:sp>
          <p:sp>
            <p:nvSpPr>
              <p:cNvPr id="5139" name="Oval 59"/>
              <p:cNvSpPr>
                <a:spLocks noChangeArrowheads="1"/>
              </p:cNvSpPr>
              <p:nvPr/>
            </p:nvSpPr>
            <p:spPr bwMode="gray">
              <a:xfrm>
                <a:off x="2889" y="1794"/>
                <a:ext cx="787" cy="788"/>
              </a:xfrm>
              <a:prstGeom prst="ellipse">
                <a:avLst/>
              </a:prstGeom>
              <a:gradFill rotWithShape="1">
                <a:gsLst>
                  <a:gs pos="0">
                    <a:srgbClr val="264396"/>
                  </a:gs>
                  <a:gs pos="100000">
                    <a:srgbClr val="3965E1">
                      <a:alpha val="0"/>
                    </a:srgbClr>
                  </a:gs>
                </a:gsLst>
                <a:lin ang="2700000" scaled="1"/>
              </a:gradFill>
              <a:ln w="38100" algn="ctr">
                <a:noFill/>
                <a:round/>
                <a:headEnd/>
                <a:tailEnd/>
              </a:ln>
            </p:spPr>
            <p:txBody>
              <a:bodyPr anchor="ctr">
                <a:spAutoFit/>
              </a:bodyPr>
              <a:lstStyle/>
              <a:p>
                <a:endParaRPr lang="es-CR"/>
              </a:p>
            </p:txBody>
          </p:sp>
          <p:sp>
            <p:nvSpPr>
              <p:cNvPr id="5140" name="Oval 60"/>
              <p:cNvSpPr>
                <a:spLocks noChangeArrowheads="1"/>
              </p:cNvSpPr>
              <p:nvPr/>
            </p:nvSpPr>
            <p:spPr bwMode="gray">
              <a:xfrm>
                <a:off x="2928" y="1833"/>
                <a:ext cx="709" cy="709"/>
              </a:xfrm>
              <a:prstGeom prst="ellipse">
                <a:avLst/>
              </a:prstGeom>
              <a:gradFill rotWithShape="1">
                <a:gsLst>
                  <a:gs pos="0">
                    <a:srgbClr val="3965E1"/>
                  </a:gs>
                  <a:gs pos="100000">
                    <a:srgbClr val="03060D"/>
                  </a:gs>
                </a:gsLst>
                <a:lin ang="5400000" scaled="1"/>
              </a:gradFill>
              <a:ln w="38100" algn="ctr">
                <a:noFill/>
                <a:round/>
                <a:headEnd/>
                <a:tailEnd/>
              </a:ln>
            </p:spPr>
            <p:txBody>
              <a:bodyPr anchor="ctr">
                <a:spAutoFit/>
              </a:bodyPr>
              <a:lstStyle/>
              <a:p>
                <a:endParaRPr lang="es-CR"/>
              </a:p>
            </p:txBody>
          </p:sp>
          <p:grpSp>
            <p:nvGrpSpPr>
              <p:cNvPr id="5141" name="Group 61"/>
              <p:cNvGrpSpPr>
                <a:grpSpLocks/>
              </p:cNvGrpSpPr>
              <p:nvPr/>
            </p:nvGrpSpPr>
            <p:grpSpPr bwMode="auto">
              <a:xfrm>
                <a:off x="2946" y="1842"/>
                <a:ext cx="687" cy="688"/>
                <a:chOff x="4166" y="1706"/>
                <a:chExt cx="1252" cy="1252"/>
              </a:xfrm>
            </p:grpSpPr>
            <p:sp>
              <p:nvSpPr>
                <p:cNvPr id="5142" name="Oval 6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CR"/>
                </a:p>
              </p:txBody>
            </p:sp>
            <p:sp>
              <p:nvSpPr>
                <p:cNvPr id="5143" name="Oval 6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CR"/>
                </a:p>
              </p:txBody>
            </p:sp>
            <p:sp>
              <p:nvSpPr>
                <p:cNvPr id="5144" name="Oval 6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CR"/>
                </a:p>
              </p:txBody>
            </p:sp>
            <p:sp>
              <p:nvSpPr>
                <p:cNvPr id="5145" name="Oval 6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CR"/>
                </a:p>
              </p:txBody>
            </p:sp>
          </p:grpSp>
        </p:grpSp>
        <p:sp>
          <p:nvSpPr>
            <p:cNvPr id="5135" name="Text Box 66"/>
            <p:cNvSpPr txBox="1">
              <a:spLocks noChangeArrowheads="1"/>
            </p:cNvSpPr>
            <p:nvPr/>
          </p:nvSpPr>
          <p:spPr bwMode="gray">
            <a:xfrm>
              <a:off x="1755" y="3456"/>
              <a:ext cx="748" cy="194"/>
            </a:xfrm>
            <a:prstGeom prst="rect">
              <a:avLst/>
            </a:prstGeom>
            <a:noFill/>
            <a:ln w="9525" algn="ctr">
              <a:noFill/>
              <a:miter lim="800000"/>
              <a:headEnd/>
              <a:tailEnd/>
            </a:ln>
          </p:spPr>
          <p:txBody>
            <a:bodyPr wrap="none">
              <a:spAutoFit/>
            </a:bodyPr>
            <a:lstStyle/>
            <a:p>
              <a:pPr algn="ctr" eaLnBrk="0" hangingPunct="0"/>
              <a:r>
                <a:rPr lang="en-US" sz="1400" b="1">
                  <a:solidFill>
                    <a:srgbClr val="000000"/>
                  </a:solidFill>
                </a:rPr>
                <a:t>Habilidades</a:t>
              </a:r>
            </a:p>
          </p:txBody>
        </p:sp>
      </p:grpSp>
      <p:sp>
        <p:nvSpPr>
          <p:cNvPr id="68" name="Rectangle 3"/>
          <p:cNvSpPr txBox="1">
            <a:spLocks noChangeArrowheads="1"/>
          </p:cNvSpPr>
          <p:nvPr/>
        </p:nvSpPr>
        <p:spPr bwMode="gray">
          <a:xfrm>
            <a:off x="250825" y="1557338"/>
            <a:ext cx="8713788" cy="863600"/>
          </a:xfrm>
          <a:prstGeom prst="rect">
            <a:avLst/>
          </a:prstGeom>
          <a:noFill/>
          <a:ln w="9525">
            <a:noFill/>
            <a:miter lim="800000"/>
            <a:headEnd/>
            <a:tailEnd/>
          </a:ln>
        </p:spPr>
        <p:txBody>
          <a:bodyPr/>
          <a:lstStyle/>
          <a:p>
            <a:pPr marL="342900" indent="-342900" algn="just">
              <a:lnSpc>
                <a:spcPct val="90000"/>
              </a:lnSpc>
              <a:spcBef>
                <a:spcPct val="20000"/>
              </a:spcBef>
              <a:buClr>
                <a:schemeClr val="tx2"/>
              </a:buClr>
              <a:buFont typeface="Wingdings" pitchFamily="2" charset="2"/>
              <a:buNone/>
              <a:defRPr/>
            </a:pPr>
            <a:r>
              <a:rPr lang="es-ES_tradnl" sz="2000" kern="0" dirty="0">
                <a:latin typeface="+mn-lt"/>
              </a:rPr>
              <a:t>	</a:t>
            </a:r>
            <a:r>
              <a:rPr lang="es-ES_tradnl" sz="1600" kern="0" dirty="0">
                <a:latin typeface="+mn-lt"/>
              </a:rPr>
              <a:t>La ética del carácter enseñaba que existen principios básicos para vivir con efectividad, y que las personas sólo pueden experimentar un verdadero éxito y una felicidad duradera cuando aprenden esos principios y los integran en su carácter básico.</a:t>
            </a:r>
            <a:endParaRPr lang="es-CR" sz="1600" kern="0" dirty="0">
              <a:latin typeface="+mn-lt"/>
            </a:endParaRPr>
          </a:p>
          <a:p>
            <a:pPr marL="342900" indent="-342900" algn="just">
              <a:lnSpc>
                <a:spcPct val="90000"/>
              </a:lnSpc>
              <a:spcBef>
                <a:spcPct val="20000"/>
              </a:spcBef>
              <a:buClr>
                <a:schemeClr val="tx2"/>
              </a:buClr>
              <a:buFont typeface="Wingdings" pitchFamily="2" charset="2"/>
              <a:buNone/>
              <a:defRPr/>
            </a:pPr>
            <a:endParaRPr lang="es-ES" sz="2000" kern="0" dirty="0">
              <a:latin typeface="+mn-lt"/>
            </a:endParaRPr>
          </a:p>
          <a:p>
            <a:pPr marL="342900" indent="-342900">
              <a:lnSpc>
                <a:spcPct val="90000"/>
              </a:lnSpc>
              <a:spcBef>
                <a:spcPct val="20000"/>
              </a:spcBef>
              <a:buClr>
                <a:schemeClr val="tx2"/>
              </a:buClr>
              <a:buFont typeface="Wingdings" pitchFamily="2" charset="2"/>
              <a:buChar char="v"/>
              <a:defRPr/>
            </a:pPr>
            <a:endParaRPr lang="en-US" sz="3200" b="1" kern="0" dirty="0">
              <a:solidFill>
                <a:schemeClr val="tx2"/>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Marcador de pie de página"/>
          <p:cNvSpPr txBox="1">
            <a:spLocks noGrp="1"/>
          </p:cNvSpPr>
          <p:nvPr/>
        </p:nvSpPr>
        <p:spPr bwMode="gray">
          <a:xfrm>
            <a:off x="6553200" y="6553200"/>
            <a:ext cx="2133600" cy="244475"/>
          </a:xfrm>
          <a:prstGeom prst="rect">
            <a:avLst/>
          </a:prstGeom>
          <a:noFill/>
          <a:ln w="9525">
            <a:noFill/>
            <a:miter lim="800000"/>
            <a:headEnd/>
            <a:tailEnd/>
          </a:ln>
        </p:spPr>
        <p:txBody>
          <a:bodyPr/>
          <a:lstStyle/>
          <a:p>
            <a:pPr algn="r"/>
            <a:endParaRPr lang="es-ES" sz="1000"/>
          </a:p>
        </p:txBody>
      </p:sp>
      <p:sp>
        <p:nvSpPr>
          <p:cNvPr id="32771" name="5 Título"/>
          <p:cNvSpPr>
            <a:spLocks noGrp="1"/>
          </p:cNvSpPr>
          <p:nvPr>
            <p:ph type="title" idx="4294967295"/>
          </p:nvPr>
        </p:nvSpPr>
        <p:spPr/>
        <p:txBody>
          <a:bodyPr/>
          <a:lstStyle/>
          <a:p>
            <a:pPr eaLnBrk="1" hangingPunct="1"/>
            <a:r>
              <a:rPr lang="es-ES_tradnl" i="1" smtClean="0"/>
              <a:t/>
            </a:r>
            <a:br>
              <a:rPr lang="es-ES_tradnl" i="1" smtClean="0"/>
            </a:br>
            <a:r>
              <a:rPr lang="es-ES_tradnl" i="1" smtClean="0"/>
              <a:t>Paradigmas de interdependencia</a:t>
            </a:r>
            <a:r>
              <a:rPr lang="es-ES" smtClean="0"/>
              <a:t/>
            </a:r>
            <a:br>
              <a:rPr lang="es-ES" smtClean="0"/>
            </a:br>
            <a:endParaRPr lang="es-ES_tradnl" smtClean="0"/>
          </a:p>
        </p:txBody>
      </p:sp>
      <p:pic>
        <p:nvPicPr>
          <p:cNvPr id="32772" name="Picture 11"/>
          <p:cNvPicPr>
            <a:picLocks noChangeAspect="1" noChangeArrowheads="1"/>
          </p:cNvPicPr>
          <p:nvPr/>
        </p:nvPicPr>
        <p:blipFill>
          <a:blip r:embed="rId2" cstate="print"/>
          <a:srcRect/>
          <a:stretch>
            <a:fillRect/>
          </a:stretch>
        </p:blipFill>
        <p:spPr bwMode="auto">
          <a:xfrm>
            <a:off x="1795463" y="1208088"/>
            <a:ext cx="5553075"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pie de página"/>
          <p:cNvSpPr txBox="1">
            <a:spLocks noGrp="1"/>
          </p:cNvSpPr>
          <p:nvPr/>
        </p:nvSpPr>
        <p:spPr bwMode="gray">
          <a:xfrm>
            <a:off x="6553200" y="6553200"/>
            <a:ext cx="2133600" cy="244475"/>
          </a:xfrm>
          <a:prstGeom prst="rect">
            <a:avLst/>
          </a:prstGeom>
          <a:noFill/>
          <a:ln w="9525">
            <a:noFill/>
            <a:miter lim="800000"/>
            <a:headEnd/>
            <a:tailEnd/>
          </a:ln>
        </p:spPr>
        <p:txBody>
          <a:bodyPr/>
          <a:lstStyle/>
          <a:p>
            <a:pPr algn="r"/>
            <a:endParaRPr lang="es-ES" sz="1000"/>
          </a:p>
        </p:txBody>
      </p:sp>
      <p:sp>
        <p:nvSpPr>
          <p:cNvPr id="33795" name="Rectangle 3"/>
          <p:cNvSpPr>
            <a:spLocks noGrp="1" noChangeArrowheads="1"/>
          </p:cNvSpPr>
          <p:nvPr>
            <p:ph type="body" idx="4294967295"/>
          </p:nvPr>
        </p:nvSpPr>
        <p:spPr>
          <a:xfrm>
            <a:off x="107950" y="1844675"/>
            <a:ext cx="8640763" cy="1152525"/>
          </a:xfrm>
        </p:spPr>
        <p:txBody>
          <a:bodyPr/>
          <a:lstStyle/>
          <a:p>
            <a:pPr algn="just" eaLnBrk="1" hangingPunct="1">
              <a:lnSpc>
                <a:spcPct val="90000"/>
              </a:lnSpc>
              <a:buFont typeface="Wingdings" pitchFamily="2" charset="2"/>
              <a:buNone/>
            </a:pPr>
            <a:r>
              <a:rPr lang="es-ES_tradnl" sz="2000" smtClean="0"/>
              <a:t>	La «cuenta bancaria emocional» es una metáfora de la confianza incorporada de una relación. Es el sentimiento de seguridad que tenemos respecto de otro ser humano.</a:t>
            </a:r>
            <a:endParaRPr lang="es-ES" sz="2000" smtClean="0"/>
          </a:p>
          <a:p>
            <a:pPr eaLnBrk="1" hangingPunct="1">
              <a:lnSpc>
                <a:spcPct val="90000"/>
              </a:lnSpc>
              <a:buFont typeface="Wingdings" pitchFamily="2" charset="2"/>
              <a:buNone/>
            </a:pPr>
            <a:endParaRPr lang="en-US" sz="2000" b="1" smtClean="0">
              <a:solidFill>
                <a:schemeClr val="tx2"/>
              </a:solidFill>
            </a:endParaRPr>
          </a:p>
        </p:txBody>
      </p:sp>
      <p:sp>
        <p:nvSpPr>
          <p:cNvPr id="33796" name="5 Título"/>
          <p:cNvSpPr>
            <a:spLocks noGrp="1"/>
          </p:cNvSpPr>
          <p:nvPr>
            <p:ph type="title" idx="4294967295"/>
          </p:nvPr>
        </p:nvSpPr>
        <p:spPr/>
        <p:txBody>
          <a:bodyPr/>
          <a:lstStyle/>
          <a:p>
            <a:pPr eaLnBrk="1" hangingPunct="1"/>
            <a:r>
              <a:rPr lang="es-ES_tradnl" sz="2800" i="1" smtClean="0"/>
              <a:t/>
            </a:r>
            <a:br>
              <a:rPr lang="es-ES_tradnl" sz="2800" i="1" smtClean="0"/>
            </a:br>
            <a:r>
              <a:rPr lang="es-ES_tradnl" i="1" smtClean="0"/>
              <a:t>La cuenta bancaria emocional</a:t>
            </a:r>
            <a:r>
              <a:rPr lang="es-ES" smtClean="0"/>
              <a:t/>
            </a:r>
            <a:br>
              <a:rPr lang="es-ES" smtClean="0"/>
            </a:br>
            <a:endParaRPr lang="es-ES_tradnl" smtClean="0"/>
          </a:p>
        </p:txBody>
      </p:sp>
      <p:sp>
        <p:nvSpPr>
          <p:cNvPr id="33797" name="Rectangle 7"/>
          <p:cNvSpPr>
            <a:spLocks noChangeArrowheads="1"/>
          </p:cNvSpPr>
          <p:nvPr/>
        </p:nvSpPr>
        <p:spPr bwMode="auto">
          <a:xfrm>
            <a:off x="3203575" y="3213100"/>
            <a:ext cx="6403975" cy="3162300"/>
          </a:xfrm>
          <a:prstGeom prst="rect">
            <a:avLst/>
          </a:prstGeom>
          <a:noFill/>
          <a:ln w="9525">
            <a:noFill/>
            <a:miter lim="800000"/>
            <a:headEnd/>
            <a:tailEnd/>
          </a:ln>
          <a:effectLst>
            <a:prstShdw prst="shdw12">
              <a:schemeClr val="bg2">
                <a:alpha val="50000"/>
              </a:schemeClr>
            </a:prstShdw>
          </a:effectLst>
        </p:spPr>
        <p:txBody>
          <a:bodyPr anchor="ctr">
            <a:spAutoFit/>
          </a:bodyPr>
          <a:lstStyle/>
          <a:p>
            <a:pPr marL="342900" indent="-342900" algn="just" eaLnBrk="0" hangingPunct="0"/>
            <a:r>
              <a:rPr lang="es-ES_tradnl" sz="2400" b="1" u="sng"/>
              <a:t>Seis depósitos principales</a:t>
            </a:r>
          </a:p>
          <a:p>
            <a:pPr marL="342900" indent="-342900" algn="just" eaLnBrk="0" hangingPunct="0"/>
            <a:endParaRPr lang="es-ES_tradnl" sz="2400" b="1" u="sng"/>
          </a:p>
          <a:p>
            <a:pPr marL="342900" indent="-342900" algn="just" eaLnBrk="0" hangingPunct="0">
              <a:buFontTx/>
              <a:buAutoNum type="arabicPeriod"/>
            </a:pPr>
            <a:r>
              <a:rPr lang="es-ES_tradnl" sz="1400"/>
              <a:t>Comprender al individuo</a:t>
            </a:r>
          </a:p>
          <a:p>
            <a:pPr marL="342900" indent="-342900" algn="just" eaLnBrk="0" hangingPunct="0">
              <a:buFontTx/>
              <a:buAutoNum type="arabicPeriod"/>
            </a:pPr>
            <a:endParaRPr lang="es-ES_tradnl" sz="1400"/>
          </a:p>
          <a:p>
            <a:pPr marL="342900" indent="-342900" algn="just" eaLnBrk="0" hangingPunct="0">
              <a:buFontTx/>
              <a:buAutoNum type="arabicPeriod"/>
            </a:pPr>
            <a:r>
              <a:rPr lang="es-ES_tradnl" sz="1400"/>
              <a:t>Prestar atención a las pequeñas cosas</a:t>
            </a:r>
          </a:p>
          <a:p>
            <a:pPr marL="342900" indent="-342900" algn="just" eaLnBrk="0" hangingPunct="0">
              <a:buFontTx/>
              <a:buAutoNum type="arabicPeriod"/>
            </a:pPr>
            <a:endParaRPr lang="es-ES_tradnl" sz="1400"/>
          </a:p>
          <a:p>
            <a:pPr marL="342900" indent="-342900" algn="just" eaLnBrk="0" hangingPunct="0">
              <a:buFontTx/>
              <a:buAutoNum type="arabicPeriod"/>
            </a:pPr>
            <a:r>
              <a:rPr lang="es-ES_tradnl" sz="1400"/>
              <a:t>Mantener los compromisos</a:t>
            </a:r>
          </a:p>
          <a:p>
            <a:pPr marL="342900" indent="-342900" algn="just" eaLnBrk="0" hangingPunct="0">
              <a:buFontTx/>
              <a:buAutoNum type="arabicPeriod"/>
            </a:pPr>
            <a:endParaRPr lang="es-ES_tradnl" sz="1400"/>
          </a:p>
          <a:p>
            <a:pPr marL="342900" indent="-342900" algn="just" eaLnBrk="0" hangingPunct="0">
              <a:buFontTx/>
              <a:buAutoNum type="arabicPeriod"/>
            </a:pPr>
            <a:r>
              <a:rPr lang="es-ES_tradnl" sz="1400"/>
              <a:t>Aclarar las expectativas</a:t>
            </a:r>
          </a:p>
          <a:p>
            <a:pPr marL="342900" indent="-342900" algn="just" eaLnBrk="0" hangingPunct="0">
              <a:buFontTx/>
              <a:buAutoNum type="arabicPeriod"/>
            </a:pPr>
            <a:endParaRPr lang="es-ES_tradnl" sz="1400"/>
          </a:p>
          <a:p>
            <a:pPr marL="342900" indent="-342900" algn="just" eaLnBrk="0" hangingPunct="0">
              <a:buFontTx/>
              <a:buAutoNum type="arabicPeriod"/>
            </a:pPr>
            <a:r>
              <a:rPr lang="es-ES_tradnl" sz="1400"/>
              <a:t>Demostrar integridad personal</a:t>
            </a:r>
          </a:p>
          <a:p>
            <a:pPr marL="342900" indent="-342900" algn="just" eaLnBrk="0" hangingPunct="0">
              <a:buFontTx/>
              <a:buAutoNum type="arabicPeriod"/>
            </a:pPr>
            <a:endParaRPr lang="es-ES_tradnl" sz="1400"/>
          </a:p>
          <a:p>
            <a:pPr marL="342900" indent="-342900" algn="just" eaLnBrk="0" hangingPunct="0">
              <a:buFontTx/>
              <a:buAutoNum type="arabicPeriod"/>
            </a:pPr>
            <a:r>
              <a:rPr lang="es-ES_tradnl" sz="1400"/>
              <a:t>Disculparse sinceramente cuando realiza un reintegro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pie de página"/>
          <p:cNvSpPr txBox="1">
            <a:spLocks noGrp="1"/>
          </p:cNvSpPr>
          <p:nvPr/>
        </p:nvSpPr>
        <p:spPr bwMode="gray">
          <a:xfrm>
            <a:off x="6553200" y="6553200"/>
            <a:ext cx="2133600" cy="244475"/>
          </a:xfrm>
          <a:prstGeom prst="rect">
            <a:avLst/>
          </a:prstGeom>
          <a:noFill/>
          <a:ln w="9525">
            <a:noFill/>
            <a:miter lim="800000"/>
            <a:headEnd/>
            <a:tailEnd/>
          </a:ln>
        </p:spPr>
        <p:txBody>
          <a:bodyPr/>
          <a:lstStyle/>
          <a:p>
            <a:pPr algn="r"/>
            <a:endParaRPr lang="es-ES" sz="1000"/>
          </a:p>
        </p:txBody>
      </p:sp>
      <p:sp>
        <p:nvSpPr>
          <p:cNvPr id="34819" name="Rectangle 2"/>
          <p:cNvSpPr>
            <a:spLocks noGrp="1" noChangeArrowheads="1"/>
          </p:cNvSpPr>
          <p:nvPr>
            <p:ph type="title" idx="4294967295"/>
          </p:nvPr>
        </p:nvSpPr>
        <p:spPr>
          <a:xfrm>
            <a:off x="2454275" y="620713"/>
            <a:ext cx="7086600" cy="487362"/>
          </a:xfrm>
        </p:spPr>
        <p:txBody>
          <a:bodyPr/>
          <a:lstStyle/>
          <a:p>
            <a:pPr algn="ctr" eaLnBrk="1" hangingPunct="1"/>
            <a:r>
              <a:rPr lang="es-ES_tradnl" sz="3600" smtClean="0"/>
              <a:t>          Cuarto hábito</a:t>
            </a:r>
            <a:r>
              <a:rPr lang="es-ES" sz="3600" smtClean="0">
                <a:solidFill>
                  <a:schemeClr val="tx1"/>
                </a:solidFill>
              </a:rPr>
              <a:t/>
            </a:r>
            <a:br>
              <a:rPr lang="es-ES" sz="3600" smtClean="0">
                <a:solidFill>
                  <a:schemeClr val="tx1"/>
                </a:solidFill>
              </a:rPr>
            </a:br>
            <a:endParaRPr lang="en-US" sz="2000" smtClean="0"/>
          </a:p>
        </p:txBody>
      </p:sp>
      <p:sp>
        <p:nvSpPr>
          <p:cNvPr id="34820"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es-CR"/>
          </a:p>
        </p:txBody>
      </p:sp>
      <p:pic>
        <p:nvPicPr>
          <p:cNvPr id="34821" name="Picture 6" descr="7 habitos 2"/>
          <p:cNvPicPr>
            <a:picLocks noChangeAspect="1" noChangeArrowheads="1"/>
          </p:cNvPicPr>
          <p:nvPr/>
        </p:nvPicPr>
        <p:blipFill>
          <a:blip r:embed="rId2" cstate="print"/>
          <a:srcRect/>
          <a:stretch>
            <a:fillRect/>
          </a:stretch>
        </p:blipFill>
        <p:spPr bwMode="auto">
          <a:xfrm>
            <a:off x="2484438" y="1844675"/>
            <a:ext cx="3959225" cy="3024188"/>
          </a:xfrm>
          <a:prstGeom prst="rect">
            <a:avLst/>
          </a:prstGeom>
          <a:noFill/>
          <a:ln w="9525">
            <a:noFill/>
            <a:miter lim="800000"/>
            <a:headEnd/>
            <a:tailEnd/>
          </a:ln>
        </p:spPr>
      </p:pic>
      <p:sp>
        <p:nvSpPr>
          <p:cNvPr id="34822" name="Rectangle 2"/>
          <p:cNvSpPr txBox="1">
            <a:spLocks noChangeArrowheads="1"/>
          </p:cNvSpPr>
          <p:nvPr/>
        </p:nvSpPr>
        <p:spPr bwMode="gray">
          <a:xfrm>
            <a:off x="869950" y="2654300"/>
            <a:ext cx="7086600" cy="487363"/>
          </a:xfrm>
          <a:prstGeom prst="rect">
            <a:avLst/>
          </a:prstGeom>
          <a:noFill/>
          <a:ln w="9525">
            <a:noFill/>
            <a:miter lim="800000"/>
            <a:headEnd/>
            <a:tailEnd/>
          </a:ln>
        </p:spPr>
        <p:txBody>
          <a:bodyPr anchor="ctr"/>
          <a:lstStyle/>
          <a:p>
            <a:pPr algn="ctr"/>
            <a:r>
              <a:rPr lang="es-ES_tradnl" sz="3600" b="1"/>
              <a:t> </a:t>
            </a:r>
            <a:r>
              <a:rPr lang="es-ES" sz="3600" b="1"/>
              <a:t/>
            </a:r>
            <a:br>
              <a:rPr lang="es-ES" sz="3600" b="1"/>
            </a:br>
            <a:r>
              <a:rPr lang="es-ES_tradnl" sz="3600" b="1" i="1"/>
              <a:t>Pensar en ganar/ganar</a:t>
            </a:r>
            <a:endParaRPr lang="en-US" sz="36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S_tradnl" i="1" smtClean="0"/>
              <a:t>Seis paradigmas de interacción humana</a:t>
            </a:r>
            <a:endParaRPr lang="en-US" i="1" smtClean="0"/>
          </a:p>
        </p:txBody>
      </p:sp>
      <p:sp>
        <p:nvSpPr>
          <p:cNvPr id="35843" name="Text Box 32"/>
          <p:cNvSpPr txBox="1">
            <a:spLocks noChangeArrowheads="1"/>
          </p:cNvSpPr>
          <p:nvPr/>
        </p:nvSpPr>
        <p:spPr bwMode="auto">
          <a:xfrm>
            <a:off x="323850" y="1724025"/>
            <a:ext cx="4248150" cy="4800600"/>
          </a:xfrm>
          <a:prstGeom prst="rect">
            <a:avLst/>
          </a:prstGeom>
          <a:noFill/>
          <a:ln w="9525">
            <a:noFill/>
            <a:miter lim="800000"/>
            <a:headEnd/>
            <a:tailEnd/>
          </a:ln>
          <a:effectLst>
            <a:prstShdw prst="shdw12">
              <a:schemeClr val="bg2">
                <a:alpha val="50000"/>
              </a:schemeClr>
            </a:prstShdw>
          </a:effectLst>
        </p:spPr>
        <p:txBody>
          <a:bodyPr>
            <a:spAutoFit/>
          </a:bodyPr>
          <a:lstStyle/>
          <a:p>
            <a:pPr marL="342900" indent="-342900" algn="just"/>
            <a:r>
              <a:rPr lang="es-ES_tradnl" sz="2400"/>
              <a:t>   Ganar/ganar no es una técnica; es una filosofía total de la interacción humana. De hecho, es uno de los seis paradigmas de esa interacción. Los paradigmas alternativos son gano/pierdes, pierdo/ganas, pierdo/pierdes, gano,  ganar/ganar o no hay trato.</a:t>
            </a:r>
            <a:r>
              <a:rPr lang="es-ES" sz="2400"/>
              <a:t> </a:t>
            </a:r>
            <a:endParaRPr lang="es-ES_tradnl" sz="2400"/>
          </a:p>
          <a:p>
            <a:pPr marL="342900" indent="-342900"/>
            <a:endParaRPr lang="es-ES_tradnl" sz="2400"/>
          </a:p>
          <a:p>
            <a:pPr marL="342900" indent="-342900"/>
            <a:endParaRPr lang="es-ES_tradnl"/>
          </a:p>
        </p:txBody>
      </p:sp>
      <p:pic>
        <p:nvPicPr>
          <p:cNvPr id="13345" name="Picture 33" descr="7 habitos 3"/>
          <p:cNvPicPr>
            <a:picLocks noChangeAspect="1" noChangeArrowheads="1"/>
          </p:cNvPicPr>
          <p:nvPr/>
        </p:nvPicPr>
        <p:blipFill>
          <a:blip r:embed="rId2" cstate="print"/>
          <a:srcRect/>
          <a:stretch>
            <a:fillRect/>
          </a:stretch>
        </p:blipFill>
        <p:spPr bwMode="auto">
          <a:xfrm>
            <a:off x="5364163" y="2060575"/>
            <a:ext cx="3168650"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45"/>
                                        </p:tgtEl>
                                        <p:attrNameLst>
                                          <p:attrName>style.visibility</p:attrName>
                                        </p:attrNameLst>
                                      </p:cBhvr>
                                      <p:to>
                                        <p:strVal val="visible"/>
                                      </p:to>
                                    </p:set>
                                    <p:animEffect transition="in" filter="blinds(horizontal)">
                                      <p:cBhvr>
                                        <p:cTn id="7"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S_tradnl" i="1" smtClean="0"/>
              <a:t/>
            </a:r>
            <a:br>
              <a:rPr lang="es-ES_tradnl" i="1" smtClean="0"/>
            </a:br>
            <a:r>
              <a:rPr lang="es-ES_tradnl" i="1" smtClean="0"/>
              <a:t>Seis paradigmas de interacción humana</a:t>
            </a:r>
            <a:endParaRPr lang="en-US" i="1" smtClean="0"/>
          </a:p>
        </p:txBody>
      </p:sp>
      <p:sp>
        <p:nvSpPr>
          <p:cNvPr id="14363" name="Text Box 27"/>
          <p:cNvSpPr txBox="1">
            <a:spLocks noChangeArrowheads="1"/>
          </p:cNvSpPr>
          <p:nvPr/>
        </p:nvSpPr>
        <p:spPr bwMode="auto">
          <a:xfrm>
            <a:off x="322263" y="1728788"/>
            <a:ext cx="3744912" cy="25638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s-ES_tradnl" dirty="0"/>
              <a:t>El de </a:t>
            </a:r>
            <a:r>
              <a:rPr lang="es-ES_tradnl" b="1" dirty="0"/>
              <a:t>ganar/ganar</a:t>
            </a:r>
            <a:r>
              <a:rPr lang="es-ES_tradnl" dirty="0"/>
              <a:t> es una estructura de la mente y el corazón que constantemente procura el beneficio mutuo en todas las interacciones humanas. Ganar/ganar significa que los acuerdos o soluciones son mutuamente benéficos, mutuamente satisfactorios.</a:t>
            </a:r>
            <a:r>
              <a:rPr lang="es-ES" dirty="0"/>
              <a:t> </a:t>
            </a:r>
          </a:p>
        </p:txBody>
      </p:sp>
      <p:sp>
        <p:nvSpPr>
          <p:cNvPr id="14364" name="Text Box 28"/>
          <p:cNvSpPr txBox="1">
            <a:spLocks noChangeArrowheads="1"/>
          </p:cNvSpPr>
          <p:nvPr/>
        </p:nvSpPr>
        <p:spPr bwMode="auto">
          <a:xfrm>
            <a:off x="5075238" y="1598613"/>
            <a:ext cx="3744912" cy="28384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_tradnl" dirty="0">
                <a:solidFill>
                  <a:schemeClr val="tx1"/>
                </a:solidFill>
              </a:rPr>
              <a:t>Como estilo de liderazgo, </a:t>
            </a:r>
            <a:r>
              <a:rPr lang="es-ES_tradnl" b="1" dirty="0">
                <a:solidFill>
                  <a:schemeClr val="tx1"/>
                </a:solidFill>
              </a:rPr>
              <a:t>gano/pierdes</a:t>
            </a:r>
            <a:r>
              <a:rPr lang="es-ES_tradnl" dirty="0">
                <a:solidFill>
                  <a:schemeClr val="tx1"/>
                </a:solidFill>
              </a:rPr>
              <a:t> es el enfoque autoritario: «Si yo consigo lo que quiero, tú no consigues lo que quieres». Las personas del tipo gano/pierdes son proclives a utilizar la posición, el poder, los títulos, las posesiones o la personalidad para lograr lo que persiguen.</a:t>
            </a:r>
            <a:endParaRPr lang="es-ES" dirty="0">
              <a:solidFill>
                <a:schemeClr val="tx1"/>
              </a:solidFill>
            </a:endParaRPr>
          </a:p>
        </p:txBody>
      </p:sp>
      <p:sp>
        <p:nvSpPr>
          <p:cNvPr id="14365" name="Text Box 29"/>
          <p:cNvSpPr txBox="1">
            <a:spLocks noChangeArrowheads="1"/>
          </p:cNvSpPr>
          <p:nvPr/>
        </p:nvSpPr>
        <p:spPr bwMode="auto">
          <a:xfrm>
            <a:off x="1476375" y="4916488"/>
            <a:ext cx="6048375" cy="147732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ES_tradnl" dirty="0">
                <a:solidFill>
                  <a:schemeClr val="tx1"/>
                </a:solidFill>
              </a:rPr>
              <a:t>En la negociación, </a:t>
            </a:r>
            <a:r>
              <a:rPr lang="es-ES_tradnl" b="1" dirty="0">
                <a:solidFill>
                  <a:schemeClr val="tx1"/>
                </a:solidFill>
              </a:rPr>
              <a:t>pierdo/ganas</a:t>
            </a:r>
            <a:r>
              <a:rPr lang="es-ES_tradnl" dirty="0">
                <a:solidFill>
                  <a:schemeClr val="tx1"/>
                </a:solidFill>
              </a:rPr>
              <a:t> se considera una capitulación: es ceder o renunciar. Como estilo de liderazgo, representa permisividad o indulgencia. Pierdo/ganas significa ser un chico formidable, aunque «los chicos formidables lleguen los últimos».</a:t>
            </a: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36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364"/>
                                        </p:tgtEl>
                                        <p:attrNameLst>
                                          <p:attrName>style.visibility</p:attrName>
                                        </p:attrNameLst>
                                      </p:cBhvr>
                                      <p:to>
                                        <p:strVal val="visible"/>
                                      </p:to>
                                    </p:set>
                                    <p:animEffect transition="in" filter="blinds(horizontal)">
                                      <p:cBhvr>
                                        <p:cTn id="11" dur="500"/>
                                        <p:tgtEl>
                                          <p:spTgt spid="1436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4365"/>
                                        </p:tgtEl>
                                        <p:attrNameLst>
                                          <p:attrName>style.visibility</p:attrName>
                                        </p:attrNameLst>
                                      </p:cBhvr>
                                      <p:to>
                                        <p:strVal val="visible"/>
                                      </p:to>
                                    </p:set>
                                    <p:animEffect transition="in" filter="diamond(in)">
                                      <p:cBhvr>
                                        <p:cTn id="16" dur="20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nimBg="1"/>
      <p:bldP spid="143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ES_tradnl" i="1" smtClean="0"/>
              <a:t/>
            </a:r>
            <a:br>
              <a:rPr lang="es-ES_tradnl" i="1" smtClean="0"/>
            </a:br>
            <a:r>
              <a:rPr lang="es-ES_tradnl" i="1" smtClean="0"/>
              <a:t>Seis paradigmas de interacción humana</a:t>
            </a:r>
            <a:endParaRPr lang="en-US" i="1" smtClean="0"/>
          </a:p>
        </p:txBody>
      </p:sp>
      <p:sp>
        <p:nvSpPr>
          <p:cNvPr id="14363" name="Text Box 27"/>
          <p:cNvSpPr txBox="1">
            <a:spLocks noChangeArrowheads="1"/>
          </p:cNvSpPr>
          <p:nvPr/>
        </p:nvSpPr>
        <p:spPr bwMode="auto">
          <a:xfrm>
            <a:off x="322263" y="1728788"/>
            <a:ext cx="3744912" cy="25860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s-ES_tradnl" dirty="0"/>
              <a:t>Cuando se reúnen dos personas del tipo gano/pierdes, surge el estilo </a:t>
            </a:r>
            <a:r>
              <a:rPr lang="es-ES_tradnl" b="1" dirty="0"/>
              <a:t>pierdo/pierdes</a:t>
            </a:r>
            <a:r>
              <a:rPr lang="es-ES_tradnl" dirty="0"/>
              <a:t>, ya que estos individuos son obstinados y egoístas, además de esto son muy vengativos por ende siempre buscan como perjudicarse uno al otro.</a:t>
            </a:r>
            <a:endParaRPr lang="es-CR" dirty="0"/>
          </a:p>
          <a:p>
            <a:pPr algn="just">
              <a:defRPr/>
            </a:pPr>
            <a:endParaRPr lang="es-ES" dirty="0"/>
          </a:p>
        </p:txBody>
      </p:sp>
      <p:sp>
        <p:nvSpPr>
          <p:cNvPr id="14364" name="Text Box 28"/>
          <p:cNvSpPr txBox="1">
            <a:spLocks noChangeArrowheads="1"/>
          </p:cNvSpPr>
          <p:nvPr/>
        </p:nvSpPr>
        <p:spPr bwMode="auto">
          <a:xfrm>
            <a:off x="5148263" y="1700213"/>
            <a:ext cx="3744912" cy="286226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_tradnl" dirty="0">
                <a:solidFill>
                  <a:schemeClr val="accent4"/>
                </a:solidFill>
              </a:rPr>
              <a:t>Las personas con mentalidad de </a:t>
            </a:r>
            <a:r>
              <a:rPr lang="es-ES_tradnl" b="1" dirty="0">
                <a:solidFill>
                  <a:schemeClr val="accent4"/>
                </a:solidFill>
              </a:rPr>
              <a:t>gano</a:t>
            </a:r>
            <a:r>
              <a:rPr lang="es-ES_tradnl" dirty="0">
                <a:solidFill>
                  <a:schemeClr val="accent4"/>
                </a:solidFill>
              </a:rPr>
              <a:t>, no necesariamente tienen que querer   que alguno pierda. Lo que les importa es conseguir lo que quieren. Una persona con mentalidad de gano piensa en términos de asegurarse sus propios fines, permitiendo que las otras personas logren los de ellas.</a:t>
            </a:r>
            <a:endParaRPr lang="es-CR" dirty="0">
              <a:solidFill>
                <a:schemeClr val="accent4"/>
              </a:solidFill>
            </a:endParaRPr>
          </a:p>
          <a:p>
            <a:pPr algn="just">
              <a:defRPr/>
            </a:pPr>
            <a:endParaRPr lang="es-ES" dirty="0">
              <a:solidFill>
                <a:schemeClr val="tx1"/>
              </a:solidFill>
            </a:endParaRPr>
          </a:p>
        </p:txBody>
      </p:sp>
      <p:sp>
        <p:nvSpPr>
          <p:cNvPr id="14365" name="Text Box 29"/>
          <p:cNvSpPr txBox="1">
            <a:spLocks noChangeArrowheads="1"/>
          </p:cNvSpPr>
          <p:nvPr/>
        </p:nvSpPr>
        <p:spPr bwMode="auto">
          <a:xfrm>
            <a:off x="1476375" y="4916488"/>
            <a:ext cx="6048375" cy="147732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ES_tradnl" b="1" dirty="0">
                <a:solidFill>
                  <a:schemeClr val="accent4"/>
                </a:solidFill>
              </a:rPr>
              <a:t>Ganar/Ganar o no hay trato, </a:t>
            </a:r>
            <a:r>
              <a:rPr lang="es-ES_tradnl" dirty="0">
                <a:solidFill>
                  <a:schemeClr val="accent4"/>
                </a:solidFill>
              </a:rPr>
              <a:t>si estos individuos no llegan a una solución que beneficie a ambas partes, entonces deciden que no hay trato. Buscan  valores o metas que vayan en iguales direcciones.</a:t>
            </a:r>
            <a:endParaRPr lang="es-CR" dirty="0">
              <a:solidFill>
                <a:schemeClr val="accent4"/>
              </a:solidFill>
            </a:endParaRPr>
          </a:p>
          <a:p>
            <a:pPr algn="just">
              <a:defRPr/>
            </a:pP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36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364"/>
                                        </p:tgtEl>
                                        <p:attrNameLst>
                                          <p:attrName>style.visibility</p:attrName>
                                        </p:attrNameLst>
                                      </p:cBhvr>
                                      <p:to>
                                        <p:strVal val="visible"/>
                                      </p:to>
                                    </p:set>
                                    <p:animEffect transition="in" filter="blinds(horizontal)">
                                      <p:cBhvr>
                                        <p:cTn id="11" dur="500"/>
                                        <p:tgtEl>
                                          <p:spTgt spid="1436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4365"/>
                                        </p:tgtEl>
                                        <p:attrNameLst>
                                          <p:attrName>style.visibility</p:attrName>
                                        </p:attrNameLst>
                                      </p:cBhvr>
                                      <p:to>
                                        <p:strVal val="visible"/>
                                      </p:to>
                                    </p:set>
                                    <p:animEffect transition="in" filter="diamond(in)">
                                      <p:cBhvr>
                                        <p:cTn id="16" dur="20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nimBg="1"/>
      <p:bldP spid="1436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07950" y="115888"/>
            <a:ext cx="8045450" cy="1441450"/>
          </a:xfrm>
        </p:spPr>
        <p:txBody>
          <a:bodyPr/>
          <a:lstStyle/>
          <a:p>
            <a:r>
              <a:rPr lang="es-CR" sz="2800" smtClean="0"/>
              <a:t>Cinco dimensiones de Ganar/Ganar</a:t>
            </a:r>
            <a:br>
              <a:rPr lang="es-CR" sz="2800" smtClean="0"/>
            </a:br>
            <a:endParaRPr lang="en-US" sz="2800" smtClean="0"/>
          </a:p>
        </p:txBody>
      </p:sp>
      <p:sp>
        <p:nvSpPr>
          <p:cNvPr id="38915" name="7 CuadroTexto"/>
          <p:cNvSpPr txBox="1">
            <a:spLocks noChangeArrowheads="1"/>
          </p:cNvSpPr>
          <p:nvPr/>
        </p:nvSpPr>
        <p:spPr bwMode="auto">
          <a:xfrm>
            <a:off x="323850" y="1700213"/>
            <a:ext cx="8496300" cy="1200150"/>
          </a:xfrm>
          <a:prstGeom prst="rect">
            <a:avLst/>
          </a:prstGeom>
          <a:noFill/>
          <a:ln w="9525">
            <a:noFill/>
            <a:miter lim="800000"/>
            <a:headEnd/>
            <a:tailEnd/>
          </a:ln>
        </p:spPr>
        <p:txBody>
          <a:bodyPr>
            <a:spAutoFit/>
          </a:bodyPr>
          <a:lstStyle/>
          <a:p>
            <a:pPr algn="just"/>
            <a:r>
              <a:rPr lang="es-ES_tradnl"/>
              <a:t>Pensar en ganar/ganar es el hábito del liderazgo interpersonal. Implica el ejercicio de las dotes humanas más singulares (la auto-conciencia, la imaginación, la conciencia moral y la voluntad independiente).</a:t>
            </a:r>
            <a:endParaRPr lang="es-CR"/>
          </a:p>
          <a:p>
            <a:endParaRPr lang="en-US"/>
          </a:p>
        </p:txBody>
      </p:sp>
      <p:pic>
        <p:nvPicPr>
          <p:cNvPr id="38916" name="8 Imagen"/>
          <p:cNvPicPr>
            <a:picLocks noChangeAspect="1" noChangeArrowheads="1"/>
          </p:cNvPicPr>
          <p:nvPr/>
        </p:nvPicPr>
        <p:blipFill>
          <a:blip r:embed="rId2" cstate="print"/>
          <a:srcRect/>
          <a:stretch>
            <a:fillRect/>
          </a:stretch>
        </p:blipFill>
        <p:spPr bwMode="auto">
          <a:xfrm>
            <a:off x="971550" y="3284538"/>
            <a:ext cx="669607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1066800" y="188913"/>
            <a:ext cx="7086600" cy="1152525"/>
          </a:xfrm>
        </p:spPr>
        <p:txBody>
          <a:bodyPr/>
          <a:lstStyle/>
          <a:p>
            <a:r>
              <a:rPr lang="es-ES_tradnl" sz="3600" smtClean="0"/>
              <a:t>Quinto hábito</a:t>
            </a:r>
            <a:r>
              <a:rPr lang="es-CR" smtClean="0"/>
              <a:t/>
            </a:r>
            <a:br>
              <a:rPr lang="es-CR" smtClean="0"/>
            </a:br>
            <a:endParaRPr lang="en-US" smtClean="0"/>
          </a:p>
        </p:txBody>
      </p:sp>
      <p:pic>
        <p:nvPicPr>
          <p:cNvPr id="37892" name="Picture 4" descr="http://2.bp.blogspot.com/_N4x5Y_cgp7E/TBe1nZlf3yI/AAAAAAAAAhQ/_0dlOS78cas/s400/comunicacion%5B1%5D.png"/>
          <p:cNvPicPr>
            <a:picLocks noChangeAspect="1" noChangeArrowheads="1"/>
          </p:cNvPicPr>
          <p:nvPr/>
        </p:nvPicPr>
        <p:blipFill>
          <a:blip r:embed="rId3" cstate="print"/>
          <a:srcRect/>
          <a:stretch>
            <a:fillRect/>
          </a:stretch>
        </p:blipFill>
        <p:spPr bwMode="auto">
          <a:xfrm>
            <a:off x="2916238" y="2636838"/>
            <a:ext cx="3384550" cy="3384550"/>
          </a:xfrm>
          <a:prstGeom prst="rect">
            <a:avLst/>
          </a:prstGeom>
          <a:noFill/>
          <a:ln w="76200">
            <a:solidFill>
              <a:schemeClr val="accent1">
                <a:lumMod val="40000"/>
                <a:lumOff val="60000"/>
              </a:schemeClr>
            </a:solidFill>
          </a:ln>
          <a:effectLst>
            <a:outerShdw blurRad="50800" dist="50800" dir="5400000" algn="ctr" rotWithShape="0">
              <a:srgbClr val="000000">
                <a:alpha val="0"/>
              </a:srgbClr>
            </a:outerShdw>
          </a:effectLst>
        </p:spPr>
      </p:pic>
      <p:sp>
        <p:nvSpPr>
          <p:cNvPr id="39940" name="6 Rectángulo"/>
          <p:cNvSpPr>
            <a:spLocks noChangeArrowheads="1"/>
          </p:cNvSpPr>
          <p:nvPr/>
        </p:nvSpPr>
        <p:spPr bwMode="auto">
          <a:xfrm>
            <a:off x="395288" y="1416050"/>
            <a:ext cx="8064500" cy="1076325"/>
          </a:xfrm>
          <a:prstGeom prst="rect">
            <a:avLst/>
          </a:prstGeom>
          <a:noFill/>
          <a:ln w="9525">
            <a:noFill/>
            <a:miter lim="800000"/>
            <a:headEnd/>
            <a:tailEnd/>
          </a:ln>
        </p:spPr>
        <p:txBody>
          <a:bodyPr>
            <a:spAutoFit/>
          </a:bodyPr>
          <a:lstStyle/>
          <a:p>
            <a:pPr algn="just"/>
            <a:r>
              <a:rPr lang="es-ES_tradnl" sz="3200" b="1" i="1"/>
              <a:t>Procure primero comprender, y después ser comprendido…</a:t>
            </a:r>
            <a:endParaRPr lang="es-CR" sz="3200"/>
          </a:p>
        </p:txBody>
      </p:sp>
      <p:sp>
        <p:nvSpPr>
          <p:cNvPr id="39941" name="7 CuadroTexto"/>
          <p:cNvSpPr txBox="1">
            <a:spLocks noChangeArrowheads="1"/>
          </p:cNvSpPr>
          <p:nvPr/>
        </p:nvSpPr>
        <p:spPr bwMode="auto">
          <a:xfrm>
            <a:off x="2484438" y="6227763"/>
            <a:ext cx="5040312" cy="369887"/>
          </a:xfrm>
          <a:prstGeom prst="rect">
            <a:avLst/>
          </a:prstGeom>
          <a:noFill/>
          <a:ln w="9525">
            <a:noFill/>
            <a:miter lim="800000"/>
            <a:headEnd/>
            <a:tailEnd/>
          </a:ln>
        </p:spPr>
        <p:txBody>
          <a:bodyPr>
            <a:spAutoFit/>
          </a:bodyPr>
          <a:lstStyle/>
          <a:p>
            <a:r>
              <a:rPr lang="es-ES_tradnl"/>
              <a:t>    Principios de comunicación empática</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1066800" y="188913"/>
            <a:ext cx="7086600" cy="1223962"/>
          </a:xfrm>
        </p:spPr>
        <p:txBody>
          <a:bodyPr/>
          <a:lstStyle/>
          <a:p>
            <a:r>
              <a:rPr lang="es-ES_tradnl" i="1" smtClean="0"/>
              <a:t>Procure primero comprender, y después ser comprendido</a:t>
            </a:r>
            <a:r>
              <a:rPr lang="es-CR" smtClean="0"/>
              <a:t/>
            </a:r>
            <a:br>
              <a:rPr lang="es-CR" smtClean="0"/>
            </a:br>
            <a:endParaRPr lang="en-US" smtClean="0"/>
          </a:p>
        </p:txBody>
      </p:sp>
      <p:sp>
        <p:nvSpPr>
          <p:cNvPr id="40963" name="2 Marcador de contenido"/>
          <p:cNvSpPr>
            <a:spLocks noGrp="1"/>
          </p:cNvSpPr>
          <p:nvPr>
            <p:ph idx="1"/>
          </p:nvPr>
        </p:nvSpPr>
        <p:spPr>
          <a:xfrm>
            <a:off x="250825" y="1700213"/>
            <a:ext cx="8713788" cy="4752975"/>
          </a:xfrm>
        </p:spPr>
        <p:txBody>
          <a:bodyPr/>
          <a:lstStyle/>
          <a:p>
            <a:pPr algn="just">
              <a:buFont typeface="Wingdings" pitchFamily="2" charset="2"/>
              <a:buNone/>
            </a:pPr>
            <a:r>
              <a:rPr lang="es-ES_tradnl" sz="2400" smtClean="0"/>
              <a:t>    El quinto hábito nos eleva a un nivel de mayor precisión, mayor integridad en las exposiciones. Presentar ideas en las que auténticamente se cree, tomando en cuenta la totalidad de los hechos y percepciones conocidos, y que ello será beneficioso para todos.</a:t>
            </a:r>
          </a:p>
          <a:p>
            <a:pPr>
              <a:buFont typeface="Wingdings" pitchFamily="2" charset="2"/>
              <a:buNone/>
            </a:pPr>
            <a:endParaRPr lang="es-CR" sz="2400" smtClean="0"/>
          </a:p>
          <a:p>
            <a:pPr algn="just">
              <a:buFont typeface="Wingdings" pitchFamily="2" charset="2"/>
              <a:buNone/>
            </a:pPr>
            <a:r>
              <a:rPr lang="es-ES_tradnl" sz="2400" smtClean="0"/>
              <a:t>	Es poderoso, porque está exactamente en el centro del círculo de influencia. Muchos factores de las situaciones interdependientes están en el círculo de preocupación: problemas, desacuerdos, circunstancias, la conducta de otras personas.</a:t>
            </a: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1066800" y="188913"/>
            <a:ext cx="7086600" cy="1223962"/>
          </a:xfrm>
        </p:spPr>
        <p:txBody>
          <a:bodyPr/>
          <a:lstStyle/>
          <a:p>
            <a:r>
              <a:rPr lang="es-ES_tradnl" i="1" smtClean="0"/>
              <a:t>Procure primero comprender, y después ser comprendido</a:t>
            </a:r>
            <a:r>
              <a:rPr lang="es-CR" smtClean="0"/>
              <a:t/>
            </a:r>
            <a:br>
              <a:rPr lang="es-CR" smtClean="0"/>
            </a:br>
            <a:endParaRPr lang="en-US" smtClean="0"/>
          </a:p>
        </p:txBody>
      </p:sp>
      <p:sp>
        <p:nvSpPr>
          <p:cNvPr id="41987" name="2 Marcador de contenido"/>
          <p:cNvSpPr>
            <a:spLocks noGrp="1"/>
          </p:cNvSpPr>
          <p:nvPr>
            <p:ph idx="1"/>
          </p:nvPr>
        </p:nvSpPr>
        <p:spPr>
          <a:xfrm>
            <a:off x="539750" y="1700213"/>
            <a:ext cx="8191500" cy="4032250"/>
          </a:xfrm>
        </p:spPr>
        <p:txBody>
          <a:bodyPr/>
          <a:lstStyle/>
          <a:p>
            <a:pPr>
              <a:buFont typeface="Wingdings" pitchFamily="2" charset="2"/>
              <a:buNone/>
            </a:pPr>
            <a:r>
              <a:rPr lang="es-ES_tradnl" smtClean="0"/>
              <a:t>   </a:t>
            </a:r>
            <a:r>
              <a:rPr lang="es-ES_tradnl" sz="2400" smtClean="0"/>
              <a:t>Este principio es la clave de la comunicación interpersonal efectiva.</a:t>
            </a:r>
          </a:p>
          <a:p>
            <a:pPr>
              <a:buFont typeface="Wingdings" pitchFamily="2" charset="2"/>
              <a:buNone/>
            </a:pPr>
            <a:endParaRPr lang="es-ES_tradnl" sz="2400" smtClean="0"/>
          </a:p>
          <a:p>
            <a:pPr>
              <a:buFont typeface="Wingdings" pitchFamily="2" charset="2"/>
              <a:buNone/>
            </a:pPr>
            <a:r>
              <a:rPr lang="es-ES_tradnl" sz="2400" smtClean="0"/>
              <a:t>    Tenemos tendencia a precipitarnos, a arreglar las cosas con un buen consejo. Pero a menudo no nos tomamos el tiempo necesario para diagnosticar, para empezar a comprender profunda y realmente el problema.</a:t>
            </a:r>
            <a:endParaRPr lang="es-CR" sz="2400" smtClean="0"/>
          </a:p>
          <a:p>
            <a:endParaRPr lang="en-US" sz="2400" smtClean="0"/>
          </a:p>
        </p:txBody>
      </p:sp>
      <p:pic>
        <p:nvPicPr>
          <p:cNvPr id="52226" name="Picture 2" descr="http://1.bp.blogspot.com/_4QiC7pxA7d4/THKYTt4OetI/AAAAAAAAABM/gUfj_vqdbIo/s1600/escuchar.jpg"/>
          <p:cNvPicPr>
            <a:picLocks noChangeAspect="1" noChangeArrowheads="1"/>
          </p:cNvPicPr>
          <p:nvPr/>
        </p:nvPicPr>
        <p:blipFill>
          <a:blip r:embed="rId2" cstate="print"/>
          <a:srcRect/>
          <a:stretch>
            <a:fillRect/>
          </a:stretch>
        </p:blipFill>
        <p:spPr bwMode="auto">
          <a:xfrm>
            <a:off x="6588224" y="4797151"/>
            <a:ext cx="1647033" cy="17883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76375" y="188913"/>
            <a:ext cx="6624638" cy="882650"/>
          </a:xfrm>
        </p:spPr>
        <p:txBody>
          <a:bodyPr/>
          <a:lstStyle/>
          <a:p>
            <a:r>
              <a:rPr lang="es-ES_tradnl" smtClean="0"/>
              <a:t>Grandeza primaria y secundaria</a:t>
            </a:r>
            <a:endParaRPr lang="en-US" smtClean="0"/>
          </a:p>
        </p:txBody>
      </p:sp>
      <p:sp>
        <p:nvSpPr>
          <p:cNvPr id="6148" name="Rectangle 3"/>
          <p:cNvSpPr txBox="1">
            <a:spLocks noChangeArrowheads="1"/>
          </p:cNvSpPr>
          <p:nvPr/>
        </p:nvSpPr>
        <p:spPr bwMode="gray">
          <a:xfrm>
            <a:off x="250825" y="2492375"/>
            <a:ext cx="8208963" cy="2089150"/>
          </a:xfrm>
          <a:prstGeom prst="rect">
            <a:avLst/>
          </a:prstGeom>
          <a:noFill/>
          <a:ln w="9525">
            <a:noFill/>
            <a:miter lim="800000"/>
            <a:headEnd/>
            <a:tailEnd/>
          </a:ln>
        </p:spPr>
        <p:txBody>
          <a:bodyPr/>
          <a:lstStyle/>
          <a:p>
            <a:pPr algn="just">
              <a:lnSpc>
                <a:spcPct val="90000"/>
              </a:lnSpc>
              <a:spcBef>
                <a:spcPct val="20000"/>
              </a:spcBef>
              <a:buClr>
                <a:schemeClr val="tx2"/>
              </a:buClr>
            </a:pPr>
            <a:r>
              <a:rPr lang="es-ES_tradnl" sz="2000"/>
              <a:t>En las manos de todo individuo está depositado un maravilloso poder para el bien o el mal, la silenciosa, inconsciente, invisible influencia de su vida. </a:t>
            </a:r>
          </a:p>
          <a:p>
            <a:pPr algn="just">
              <a:lnSpc>
                <a:spcPct val="90000"/>
              </a:lnSpc>
              <a:spcBef>
                <a:spcPct val="20000"/>
              </a:spcBef>
              <a:buClr>
                <a:schemeClr val="tx2"/>
              </a:buClr>
            </a:pPr>
            <a:endParaRPr lang="es-ES_tradnl" sz="2000"/>
          </a:p>
          <a:p>
            <a:pPr algn="just">
              <a:lnSpc>
                <a:spcPct val="90000"/>
              </a:lnSpc>
              <a:spcBef>
                <a:spcPct val="20000"/>
              </a:spcBef>
              <a:buClr>
                <a:schemeClr val="tx2"/>
              </a:buClr>
            </a:pPr>
            <a:r>
              <a:rPr lang="es-ES_tradnl" sz="2000"/>
              <a:t>Ésta es simplemente la emanación constante de lo que el hombre es en realidad, no de lo que finge ser</a:t>
            </a:r>
          </a:p>
        </p:txBody>
      </p:sp>
      <p:sp>
        <p:nvSpPr>
          <p:cNvPr id="4" name="3 Rectángulo"/>
          <p:cNvSpPr/>
          <p:nvPr/>
        </p:nvSpPr>
        <p:spPr>
          <a:xfrm>
            <a:off x="468313" y="5229225"/>
            <a:ext cx="3446462" cy="285750"/>
          </a:xfrm>
          <a:prstGeom prst="rect">
            <a:avLst/>
          </a:prstGeom>
        </p:spPr>
        <p:txBody>
          <a:bodyPr wrap="none">
            <a:spAutoFit/>
          </a:bodyPr>
          <a:lstStyle/>
          <a:p>
            <a:pPr algn="just">
              <a:lnSpc>
                <a:spcPct val="90000"/>
              </a:lnSpc>
              <a:spcBef>
                <a:spcPct val="20000"/>
              </a:spcBef>
              <a:buClr>
                <a:schemeClr val="tx2"/>
              </a:buClr>
              <a:defRPr/>
            </a:pPr>
            <a:r>
              <a:rPr lang="es-ES_tradnl" sz="1400" kern="0" dirty="0">
                <a:latin typeface="+mn-lt"/>
              </a:rPr>
              <a:t>Comentar la paradoja del hijo del escritor</a:t>
            </a:r>
            <a:endParaRPr lang="es-ES" sz="1400" kern="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1066800" y="188913"/>
            <a:ext cx="7086600" cy="1223962"/>
          </a:xfrm>
        </p:spPr>
        <p:txBody>
          <a:bodyPr/>
          <a:lstStyle/>
          <a:p>
            <a:r>
              <a:rPr lang="es-ES_tradnl" i="1" smtClean="0"/>
              <a:t>Procure primero comprender, y después ser comprendido</a:t>
            </a:r>
            <a:r>
              <a:rPr lang="es-CR" smtClean="0"/>
              <a:t/>
            </a:r>
            <a:br>
              <a:rPr lang="es-CR" smtClean="0"/>
            </a:br>
            <a:endParaRPr lang="en-US" smtClean="0"/>
          </a:p>
        </p:txBody>
      </p:sp>
      <p:sp>
        <p:nvSpPr>
          <p:cNvPr id="43011" name="2 Marcador de contenido"/>
          <p:cNvSpPr>
            <a:spLocks noGrp="1"/>
          </p:cNvSpPr>
          <p:nvPr>
            <p:ph idx="1"/>
          </p:nvPr>
        </p:nvSpPr>
        <p:spPr>
          <a:xfrm>
            <a:off x="250825" y="1700213"/>
            <a:ext cx="8713788" cy="3960812"/>
          </a:xfrm>
        </p:spPr>
        <p:txBody>
          <a:bodyPr/>
          <a:lstStyle/>
          <a:p>
            <a:r>
              <a:rPr lang="es-ES_tradnl" sz="2400" b="1" i="1" smtClean="0"/>
              <a:t>Carácter y comunicación: </a:t>
            </a:r>
            <a:r>
              <a:rPr lang="es-ES_tradnl" sz="2400" smtClean="0"/>
              <a:t>la comprensión auténtica de otra persona.</a:t>
            </a:r>
            <a:endParaRPr lang="es-CR" sz="2400" smtClean="0"/>
          </a:p>
          <a:p>
            <a:r>
              <a:rPr lang="es-ES_tradnl" sz="2400" b="1" i="1" smtClean="0"/>
              <a:t>Escucha empática: </a:t>
            </a:r>
            <a:r>
              <a:rPr lang="es-ES_tradnl" sz="2400" smtClean="0"/>
              <a:t>Procure primero comprender, supone un cambio de paradigma muy profundo. Nuestras conversaciones se convierten en monólogos colectivos, y nunca comprendemos realmente lo que está su­cediendo dentro de otro ser humano.</a:t>
            </a:r>
            <a:endParaRPr lang="es-CR" sz="2400" smtClean="0"/>
          </a:p>
          <a:p>
            <a:r>
              <a:rPr lang="es-ES_tradnl" sz="2400" b="1" i="1" smtClean="0"/>
              <a:t>Diagnosticar antes de prescribir: </a:t>
            </a:r>
            <a:r>
              <a:rPr lang="es-ES_tradnl" sz="2400" smtClean="0"/>
              <a:t>No se puede confiar en la prescripción de nadie, a menos que se confíe en su diagnóstico.</a:t>
            </a:r>
            <a:endParaRPr lang="es-CR"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1066800" y="188913"/>
            <a:ext cx="7086600" cy="1223962"/>
          </a:xfrm>
        </p:spPr>
        <p:txBody>
          <a:bodyPr/>
          <a:lstStyle/>
          <a:p>
            <a:r>
              <a:rPr lang="es-ES_tradnl" i="1" smtClean="0"/>
              <a:t>Procure primero comprender, y después ser comprendido</a:t>
            </a:r>
            <a:r>
              <a:rPr lang="es-CR" smtClean="0"/>
              <a:t/>
            </a:r>
            <a:br>
              <a:rPr lang="es-CR" smtClean="0"/>
            </a:br>
            <a:endParaRPr lang="en-US" smtClean="0"/>
          </a:p>
        </p:txBody>
      </p:sp>
      <p:sp>
        <p:nvSpPr>
          <p:cNvPr id="44035" name="2 Marcador de contenido"/>
          <p:cNvSpPr>
            <a:spLocks noGrp="1"/>
          </p:cNvSpPr>
          <p:nvPr>
            <p:ph idx="1"/>
          </p:nvPr>
        </p:nvSpPr>
        <p:spPr>
          <a:xfrm>
            <a:off x="250825" y="1700213"/>
            <a:ext cx="8713788" cy="3457575"/>
          </a:xfrm>
        </p:spPr>
        <p:txBody>
          <a:bodyPr/>
          <a:lstStyle/>
          <a:p>
            <a:pPr algn="just"/>
            <a:r>
              <a:rPr lang="es-ES_tradnl" sz="2400" b="1" i="1" smtClean="0"/>
              <a:t>Comprensión y percepción: </a:t>
            </a:r>
            <a:r>
              <a:rPr lang="es-ES_tradnl" sz="2400" smtClean="0"/>
              <a:t>Cuando se aprende a escuchar profundamente a otras personas, se descubren diferencias enormes en la percepción.</a:t>
            </a:r>
          </a:p>
          <a:p>
            <a:endParaRPr lang="es-ES_tradnl" sz="2400" smtClean="0"/>
          </a:p>
          <a:p>
            <a:pPr algn="just"/>
            <a:r>
              <a:rPr lang="es-ES_tradnl" sz="2400" b="1" i="1" smtClean="0"/>
              <a:t>Después procure ser comprendido: </a:t>
            </a:r>
            <a:r>
              <a:rPr lang="es-ES_tradnl" sz="2400" smtClean="0"/>
              <a:t>Primero procure comprender... y después ser comprendido. Esencial para alcanzar soluciones ganar/ganar.</a:t>
            </a:r>
            <a:endParaRPr lang="es-CR" sz="2400" smtClean="0"/>
          </a:p>
          <a:p>
            <a:pPr>
              <a:buFont typeface="Wingdings" pitchFamily="2" charset="2"/>
              <a:buNone/>
            </a:pPr>
            <a:endParaRPr lang="es-CR" smtClean="0"/>
          </a:p>
          <a:p>
            <a:pPr>
              <a:buFont typeface="Wingdings" pitchFamily="2" charset="2"/>
              <a:buNone/>
            </a:pPr>
            <a:endParaRPr lang="es-CR" smtClean="0"/>
          </a:p>
          <a:p>
            <a:pPr>
              <a:buFont typeface="Wingdings" pitchFamily="2" charset="2"/>
              <a:buNone/>
            </a:pPr>
            <a:endParaRPr lang="es-CR" smtClean="0"/>
          </a:p>
          <a:p>
            <a:endParaRPr lang="en-US" smtClean="0"/>
          </a:p>
        </p:txBody>
      </p:sp>
      <p:pic>
        <p:nvPicPr>
          <p:cNvPr id="44036" name="Picture 2" descr="http://blog.jardinhelenkeller.edu.co/wp-content/uploads/2008/05/050808-1615-amnuncamee11.jpg"/>
          <p:cNvPicPr>
            <a:picLocks noChangeAspect="1" noChangeArrowheads="1"/>
          </p:cNvPicPr>
          <p:nvPr/>
        </p:nvPicPr>
        <p:blipFill>
          <a:blip r:embed="rId3" cstate="print"/>
          <a:srcRect/>
          <a:stretch>
            <a:fillRect/>
          </a:stretch>
        </p:blipFill>
        <p:spPr bwMode="auto">
          <a:xfrm>
            <a:off x="5940425" y="4292600"/>
            <a:ext cx="2600325"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CR" sz="3600" smtClean="0"/>
              <a:t/>
            </a:r>
            <a:br>
              <a:rPr lang="es-CR" sz="3600" smtClean="0"/>
            </a:br>
            <a:endParaRPr lang="en-US" sz="3600" smtClean="0"/>
          </a:p>
        </p:txBody>
      </p:sp>
      <p:sp>
        <p:nvSpPr>
          <p:cNvPr id="45059" name="2 Marcador de contenido"/>
          <p:cNvSpPr>
            <a:spLocks noGrp="1"/>
          </p:cNvSpPr>
          <p:nvPr>
            <p:ph idx="1"/>
          </p:nvPr>
        </p:nvSpPr>
        <p:spPr>
          <a:xfrm>
            <a:off x="971550" y="1484313"/>
            <a:ext cx="6408738" cy="4992687"/>
          </a:xfrm>
        </p:spPr>
        <p:txBody>
          <a:bodyPr/>
          <a:lstStyle/>
          <a:p>
            <a:pPr>
              <a:buFont typeface="Wingdings" pitchFamily="2" charset="2"/>
              <a:buNone/>
            </a:pPr>
            <a:r>
              <a:rPr lang="es-ES_tradnl" sz="3600" b="1" i="1" smtClean="0"/>
              <a:t>                 La sinergia</a:t>
            </a:r>
            <a:endParaRPr lang="es-CR" sz="3600" smtClean="0"/>
          </a:p>
          <a:p>
            <a:endParaRPr lang="en-US" smtClean="0"/>
          </a:p>
        </p:txBody>
      </p:sp>
      <p:pic>
        <p:nvPicPr>
          <p:cNvPr id="45060" name="Picture 4" descr="http://peruresponsable.org/wp-content/uploads/2010/01/sinergia.jpg"/>
          <p:cNvPicPr>
            <a:picLocks noChangeAspect="1" noChangeArrowheads="1"/>
          </p:cNvPicPr>
          <p:nvPr/>
        </p:nvPicPr>
        <p:blipFill>
          <a:blip r:embed="rId2" cstate="print"/>
          <a:srcRect/>
          <a:stretch>
            <a:fillRect/>
          </a:stretch>
        </p:blipFill>
        <p:spPr bwMode="auto">
          <a:xfrm>
            <a:off x="1808163" y="2349500"/>
            <a:ext cx="5454650" cy="3600450"/>
          </a:xfrm>
          <a:prstGeom prst="rect">
            <a:avLst/>
          </a:prstGeom>
          <a:noFill/>
          <a:ln w="9525">
            <a:noFill/>
            <a:miter lim="800000"/>
            <a:headEnd/>
            <a:tailEnd/>
          </a:ln>
        </p:spPr>
      </p:pic>
      <p:sp>
        <p:nvSpPr>
          <p:cNvPr id="45061" name="6 CuadroTexto"/>
          <p:cNvSpPr txBox="1">
            <a:spLocks noChangeArrowheads="1"/>
          </p:cNvSpPr>
          <p:nvPr/>
        </p:nvSpPr>
        <p:spPr bwMode="auto">
          <a:xfrm>
            <a:off x="2339975" y="6092825"/>
            <a:ext cx="4968875" cy="369888"/>
          </a:xfrm>
          <a:prstGeom prst="rect">
            <a:avLst/>
          </a:prstGeom>
          <a:noFill/>
          <a:ln w="9525">
            <a:noFill/>
            <a:miter lim="800000"/>
            <a:headEnd/>
            <a:tailEnd/>
          </a:ln>
        </p:spPr>
        <p:txBody>
          <a:bodyPr>
            <a:spAutoFit/>
          </a:bodyPr>
          <a:lstStyle/>
          <a:p>
            <a:r>
              <a:rPr lang="es-ES_tradnl" b="1"/>
              <a:t>   Principios de cooperación creativa</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ES_tradnl" sz="3600" smtClean="0"/>
              <a:t> </a:t>
            </a:r>
            <a:br>
              <a:rPr lang="es-ES_tradnl" sz="3600" smtClean="0"/>
            </a:br>
            <a:r>
              <a:rPr lang="es-ES_tradnl" sz="3600" smtClean="0"/>
              <a:t>Sexto hábito</a:t>
            </a:r>
            <a:r>
              <a:rPr lang="es-CR" sz="3600" smtClean="0"/>
              <a:t/>
            </a:r>
            <a:br>
              <a:rPr lang="es-CR" sz="3600" smtClean="0"/>
            </a:br>
            <a:endParaRPr lang="en-US" sz="3600" smtClean="0"/>
          </a:p>
        </p:txBody>
      </p:sp>
      <p:sp>
        <p:nvSpPr>
          <p:cNvPr id="46083" name="2 Marcador de contenido"/>
          <p:cNvSpPr>
            <a:spLocks noGrp="1"/>
          </p:cNvSpPr>
          <p:nvPr>
            <p:ph idx="1"/>
          </p:nvPr>
        </p:nvSpPr>
        <p:spPr>
          <a:xfrm>
            <a:off x="2843213" y="981075"/>
            <a:ext cx="6121400" cy="649288"/>
          </a:xfrm>
        </p:spPr>
        <p:txBody>
          <a:bodyPr/>
          <a:lstStyle/>
          <a:p>
            <a:pPr>
              <a:buFont typeface="Wingdings" pitchFamily="2" charset="2"/>
              <a:buNone/>
            </a:pPr>
            <a:r>
              <a:rPr lang="es-ES_tradnl" sz="3600" b="1" i="1" smtClean="0"/>
              <a:t>                           </a:t>
            </a:r>
            <a:r>
              <a:rPr lang="es-ES_tradnl" sz="3600" b="1" i="1" smtClean="0">
                <a:solidFill>
                  <a:schemeClr val="bg1"/>
                </a:solidFill>
              </a:rPr>
              <a:t>La sinergia</a:t>
            </a:r>
            <a:endParaRPr lang="es-CR" sz="3600" smtClean="0">
              <a:solidFill>
                <a:schemeClr val="bg1"/>
              </a:solidFill>
            </a:endParaRPr>
          </a:p>
          <a:p>
            <a:endParaRPr lang="en-US" smtClean="0"/>
          </a:p>
        </p:txBody>
      </p:sp>
      <p:sp>
        <p:nvSpPr>
          <p:cNvPr id="46084" name="4 Rectángulo"/>
          <p:cNvSpPr>
            <a:spLocks noChangeArrowheads="1"/>
          </p:cNvSpPr>
          <p:nvPr/>
        </p:nvSpPr>
        <p:spPr bwMode="auto">
          <a:xfrm>
            <a:off x="539750" y="2205038"/>
            <a:ext cx="8353425" cy="4154487"/>
          </a:xfrm>
          <a:prstGeom prst="rect">
            <a:avLst/>
          </a:prstGeom>
          <a:noFill/>
          <a:ln w="9525">
            <a:noFill/>
            <a:miter lim="800000"/>
            <a:headEnd/>
            <a:tailEnd/>
          </a:ln>
        </p:spPr>
        <p:txBody>
          <a:bodyPr>
            <a:spAutoFit/>
          </a:bodyPr>
          <a:lstStyle/>
          <a:p>
            <a:pPr algn="just"/>
            <a:r>
              <a:rPr lang="es-ES_tradnl" sz="2400"/>
              <a:t>La sinergia es la esencia del liderazgo transformador. Cataliza, unifica y libera las más grandes energías del interior de la persona. </a:t>
            </a:r>
          </a:p>
          <a:p>
            <a:pPr algn="just"/>
            <a:endParaRPr lang="es-ES_tradnl" sz="2400"/>
          </a:p>
          <a:p>
            <a:pPr algn="just"/>
            <a:r>
              <a:rPr lang="es-ES_tradnl" sz="2400"/>
              <a:t>Las formas más altas de la sinergia se centran en los cuatro dones singulares humanos, en el motivo ganar/ganar, y en las aptitudes para la comunicación empática en los desafíos más crueles que afrontamos en la vida. El resultado es casi milagroso. Creamos nuevas alternativas, algo que no estaba antes allí.</a:t>
            </a:r>
            <a:endParaRPr lang="es-CR" sz="2400"/>
          </a:p>
          <a:p>
            <a:pPr algn="just"/>
            <a:endParaRPr lang="en-US"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ES_tradnl" sz="3600" i="1" smtClean="0">
                <a:solidFill>
                  <a:schemeClr val="tx1"/>
                </a:solidFill>
              </a:rPr>
              <a:t> </a:t>
            </a:r>
            <a:r>
              <a:rPr lang="es-ES_tradnl" sz="3600" smtClean="0"/>
              <a:t>La sinergia </a:t>
            </a:r>
            <a:r>
              <a:rPr lang="es-CR" sz="3600" smtClean="0"/>
              <a:t/>
            </a:r>
            <a:br>
              <a:rPr lang="es-CR" sz="3600" smtClean="0"/>
            </a:br>
            <a:endParaRPr lang="en-US" sz="3600" smtClean="0"/>
          </a:p>
        </p:txBody>
      </p:sp>
      <p:sp>
        <p:nvSpPr>
          <p:cNvPr id="47107" name="4 Rectángulo"/>
          <p:cNvSpPr>
            <a:spLocks noChangeArrowheads="1"/>
          </p:cNvSpPr>
          <p:nvPr/>
        </p:nvSpPr>
        <p:spPr bwMode="auto">
          <a:xfrm>
            <a:off x="179388" y="1412875"/>
            <a:ext cx="8713787" cy="4524375"/>
          </a:xfrm>
          <a:prstGeom prst="rect">
            <a:avLst/>
          </a:prstGeom>
          <a:noFill/>
          <a:ln w="9525">
            <a:noFill/>
            <a:miter lim="800000"/>
            <a:headEnd/>
            <a:tailEnd/>
          </a:ln>
        </p:spPr>
        <p:txBody>
          <a:bodyPr>
            <a:spAutoFit/>
          </a:bodyPr>
          <a:lstStyle/>
          <a:p>
            <a:pPr algn="just"/>
            <a:r>
              <a:rPr lang="es-ES_tradnl" sz="2400" b="1" i="1"/>
              <a:t>Comunicación sinérgica</a:t>
            </a:r>
            <a:endParaRPr lang="es-CR" sz="2400"/>
          </a:p>
          <a:p>
            <a:pPr algn="just"/>
            <a:endParaRPr lang="es-ES_tradnl" sz="2400"/>
          </a:p>
          <a:p>
            <a:pPr algn="just"/>
            <a:r>
              <a:rPr lang="es-ES_tradnl" sz="2400"/>
              <a:t>Cuando uno se comunica con sinergia, simplemente abre su mente, su corazón y sus expresiones a nuevas posibilidades, nuevas alternativas, nuevas opciones.</a:t>
            </a:r>
          </a:p>
          <a:p>
            <a:pPr algn="just"/>
            <a:endParaRPr lang="es-ES_tradnl" sz="2400"/>
          </a:p>
          <a:p>
            <a:pPr algn="just"/>
            <a:r>
              <a:rPr lang="es-ES_tradnl" sz="2400"/>
              <a:t>Al comprometerse en la comunicación sinérgica uno no está seguro de cómo saldrán las cosas o cuál será el resultado, pero interiormente experimentamos una sensación de entusiasmo, seguridad y aventura; confiamos en que todo será mejor después del proceso</a:t>
            </a:r>
            <a:endParaRPr lang="es-CR" sz="2400"/>
          </a:p>
          <a:p>
            <a:pPr algn="just"/>
            <a:endParaRPr lang="en-US" sz="2400"/>
          </a:p>
        </p:txBody>
      </p:sp>
      <p:pic>
        <p:nvPicPr>
          <p:cNvPr id="47108" name="Picture 2" descr="http://www.redrrpp.com.ar/spaw/uploads/images/Intercultura.jpg"/>
          <p:cNvPicPr>
            <a:picLocks noChangeAspect="1" noChangeArrowheads="1"/>
          </p:cNvPicPr>
          <p:nvPr/>
        </p:nvPicPr>
        <p:blipFill>
          <a:blip r:embed="rId2" cstate="print"/>
          <a:srcRect/>
          <a:stretch>
            <a:fillRect/>
          </a:stretch>
        </p:blipFill>
        <p:spPr bwMode="auto">
          <a:xfrm>
            <a:off x="7812088" y="5589588"/>
            <a:ext cx="10382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ES_tradnl" sz="3600" i="1" smtClean="0">
                <a:solidFill>
                  <a:schemeClr val="tx1"/>
                </a:solidFill>
              </a:rPr>
              <a:t> </a:t>
            </a:r>
            <a:r>
              <a:rPr lang="es-ES_tradnl" sz="3600" smtClean="0"/>
              <a:t>La sinergia </a:t>
            </a:r>
            <a:r>
              <a:rPr lang="es-CR" sz="3600" smtClean="0"/>
              <a:t/>
            </a:r>
            <a:br>
              <a:rPr lang="es-CR" sz="3600" smtClean="0"/>
            </a:br>
            <a:endParaRPr lang="en-US" sz="3600" smtClean="0"/>
          </a:p>
        </p:txBody>
      </p:sp>
      <p:sp>
        <p:nvSpPr>
          <p:cNvPr id="48131" name="4 Rectángulo"/>
          <p:cNvSpPr>
            <a:spLocks noChangeArrowheads="1"/>
          </p:cNvSpPr>
          <p:nvPr/>
        </p:nvSpPr>
        <p:spPr bwMode="auto">
          <a:xfrm>
            <a:off x="179388" y="1484313"/>
            <a:ext cx="8713787" cy="1570037"/>
          </a:xfrm>
          <a:prstGeom prst="rect">
            <a:avLst/>
          </a:prstGeom>
          <a:noFill/>
          <a:ln w="9525">
            <a:noFill/>
            <a:miter lim="800000"/>
            <a:headEnd/>
            <a:tailEnd/>
          </a:ln>
        </p:spPr>
        <p:txBody>
          <a:bodyPr>
            <a:spAutoFit/>
          </a:bodyPr>
          <a:lstStyle/>
          <a:p>
            <a:pPr algn="just"/>
            <a:r>
              <a:rPr lang="es-ES_tradnl" sz="2400" b="1" i="1"/>
              <a:t>Sinergia y comunicación</a:t>
            </a:r>
            <a:endParaRPr lang="es-CR" sz="2400"/>
          </a:p>
          <a:p>
            <a:pPr algn="just"/>
            <a:endParaRPr lang="es-ES_tradnl" sz="2400"/>
          </a:p>
          <a:p>
            <a:pPr algn="just"/>
            <a:endParaRPr lang="es-CR" sz="2400"/>
          </a:p>
          <a:p>
            <a:pPr algn="just"/>
            <a:endParaRPr lang="en-US" sz="2400"/>
          </a:p>
        </p:txBody>
      </p:sp>
      <p:pic>
        <p:nvPicPr>
          <p:cNvPr id="48132" name="5 Imagen"/>
          <p:cNvPicPr>
            <a:picLocks noChangeAspect="1" noChangeArrowheads="1"/>
          </p:cNvPicPr>
          <p:nvPr/>
        </p:nvPicPr>
        <p:blipFill>
          <a:blip r:embed="rId2" cstate="print"/>
          <a:srcRect/>
          <a:stretch>
            <a:fillRect/>
          </a:stretch>
        </p:blipFill>
        <p:spPr bwMode="auto">
          <a:xfrm>
            <a:off x="971550" y="1989138"/>
            <a:ext cx="7561263"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ES_tradnl" sz="3600" i="1" smtClean="0">
                <a:solidFill>
                  <a:schemeClr val="tx1"/>
                </a:solidFill>
              </a:rPr>
              <a:t> </a:t>
            </a:r>
            <a:r>
              <a:rPr lang="es-ES_tradnl" sz="3600" smtClean="0"/>
              <a:t>La sinergia </a:t>
            </a:r>
            <a:r>
              <a:rPr lang="es-CR" sz="3600" smtClean="0"/>
              <a:t/>
            </a:r>
            <a:br>
              <a:rPr lang="es-CR" sz="3600" smtClean="0"/>
            </a:br>
            <a:endParaRPr lang="en-US" sz="3600" smtClean="0"/>
          </a:p>
        </p:txBody>
      </p:sp>
      <p:sp>
        <p:nvSpPr>
          <p:cNvPr id="49155" name="4 Rectángulo"/>
          <p:cNvSpPr>
            <a:spLocks noChangeArrowheads="1"/>
          </p:cNvSpPr>
          <p:nvPr/>
        </p:nvSpPr>
        <p:spPr bwMode="auto">
          <a:xfrm>
            <a:off x="179388" y="1196975"/>
            <a:ext cx="8640762" cy="5262563"/>
          </a:xfrm>
          <a:prstGeom prst="rect">
            <a:avLst/>
          </a:prstGeom>
          <a:noFill/>
          <a:ln w="9525">
            <a:noFill/>
            <a:miter lim="800000"/>
            <a:headEnd/>
            <a:tailEnd/>
          </a:ln>
        </p:spPr>
        <p:txBody>
          <a:bodyPr>
            <a:spAutoFit/>
          </a:bodyPr>
          <a:lstStyle/>
          <a:p>
            <a:pPr algn="just"/>
            <a:endParaRPr lang="es-CR" sz="2400"/>
          </a:p>
          <a:p>
            <a:pPr algn="just"/>
            <a:r>
              <a:rPr lang="es-ES_tradnl" sz="2400" b="1" i="1"/>
              <a:t>Sinergia negativa</a:t>
            </a:r>
          </a:p>
          <a:p>
            <a:pPr algn="just"/>
            <a:endParaRPr lang="es-CR" sz="2400"/>
          </a:p>
          <a:p>
            <a:pPr algn="just"/>
            <a:r>
              <a:rPr lang="es-ES_tradnl" sz="2400"/>
              <a:t>El problema consiste en que personas altamente dependientes están tratando de tener éxito en una realidad interdependiente. Ellas dependen de la fuerza que obtienen de su posición y procuran una salida del tipo gano/pierdes, o bien ceden a su necesidad de ser populares y caer simpáticas, y su salida es del tipo pierdo/ganas. Pue­den hablar de la técnica de ganar/ganar, pero en realidad no quieren escuchar, quieren manipular. Y la sinergia no prospera en ese ambiente.</a:t>
            </a:r>
          </a:p>
          <a:p>
            <a:pPr algn="just"/>
            <a:endParaRPr lang="es-CR" sz="2400"/>
          </a:p>
          <a:p>
            <a:pPr algn="just"/>
            <a:endParaRPr lang="en-US" sz="2400"/>
          </a:p>
        </p:txBody>
      </p:sp>
      <p:pic>
        <p:nvPicPr>
          <p:cNvPr id="61443" name="Picture 3" descr="http://comuedsanfrancisco.blogia.com/upload/20100809024238-comunicacion2.jpg"/>
          <p:cNvPicPr>
            <a:picLocks noChangeAspect="1" noChangeArrowheads="1"/>
          </p:cNvPicPr>
          <p:nvPr/>
        </p:nvPicPr>
        <p:blipFill>
          <a:blip r:embed="rId2" cstate="print"/>
          <a:srcRect/>
          <a:stretch>
            <a:fillRect/>
          </a:stretch>
        </p:blipFill>
        <p:spPr bwMode="auto">
          <a:xfrm>
            <a:off x="7164288" y="5451992"/>
            <a:ext cx="1763688" cy="12310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ES_tradnl" sz="3600" i="1" smtClean="0">
                <a:solidFill>
                  <a:schemeClr val="tx1"/>
                </a:solidFill>
              </a:rPr>
              <a:t> </a:t>
            </a:r>
            <a:r>
              <a:rPr lang="es-ES_tradnl" sz="3600" smtClean="0"/>
              <a:t>La sinergia </a:t>
            </a:r>
            <a:r>
              <a:rPr lang="es-CR" sz="3600" smtClean="0"/>
              <a:t/>
            </a:r>
            <a:br>
              <a:rPr lang="es-CR" sz="3600" smtClean="0"/>
            </a:br>
            <a:endParaRPr lang="en-US" sz="3600" smtClean="0"/>
          </a:p>
        </p:txBody>
      </p:sp>
      <p:sp>
        <p:nvSpPr>
          <p:cNvPr id="50179" name="4 Rectángulo"/>
          <p:cNvSpPr>
            <a:spLocks noChangeArrowheads="1"/>
          </p:cNvSpPr>
          <p:nvPr/>
        </p:nvSpPr>
        <p:spPr bwMode="auto">
          <a:xfrm>
            <a:off x="179388" y="1052513"/>
            <a:ext cx="8785225" cy="4894262"/>
          </a:xfrm>
          <a:prstGeom prst="rect">
            <a:avLst/>
          </a:prstGeom>
          <a:noFill/>
          <a:ln w="9525">
            <a:noFill/>
            <a:miter lim="800000"/>
            <a:headEnd/>
            <a:tailEnd/>
          </a:ln>
        </p:spPr>
        <p:txBody>
          <a:bodyPr>
            <a:spAutoFit/>
          </a:bodyPr>
          <a:lstStyle/>
          <a:p>
            <a:pPr algn="just"/>
            <a:endParaRPr lang="es-ES_tradnl" sz="2400" b="1" i="1"/>
          </a:p>
          <a:p>
            <a:pPr algn="just"/>
            <a:r>
              <a:rPr lang="es-ES_tradnl" sz="2400" b="1" i="1"/>
              <a:t>Valorando las diferencias</a:t>
            </a:r>
          </a:p>
          <a:p>
            <a:pPr algn="just"/>
            <a:endParaRPr lang="es-ES_tradnl" sz="2400" b="1" i="1"/>
          </a:p>
          <a:p>
            <a:pPr algn="just"/>
            <a:r>
              <a:rPr lang="es-ES_tradnl" sz="2400"/>
              <a:t>La valoración de las diferencias (mentales, emocionales, psicológicas) es la esencia de la sinergia. Y la clave para valorar esas diferencias consiste en comprender que todas las personas ven el mundo no como es, sino como son ellas mismas.</a:t>
            </a:r>
            <a:endParaRPr lang="es-CR" sz="2400"/>
          </a:p>
          <a:p>
            <a:r>
              <a:rPr lang="es-ES_tradnl" sz="2400"/>
              <a:t>La persona verdaderamente efectiva tiene la humildad y el respeto necesarios para reconocer sus propias limitaciones preceptúales y apreciar los ricos recursos que pone a su disposición la interacción con los corazones y las mentes de otros seres humanos.</a:t>
            </a:r>
            <a:endParaRPr lang="en-US" sz="2400"/>
          </a:p>
        </p:txBody>
      </p:sp>
      <p:pic>
        <p:nvPicPr>
          <p:cNvPr id="63490" name="Picture 2" descr="http://3.bp.blogspot.com/_-PEcxKelyP8/TO1xP-OjqII/AAAAAAAAACY/XF2M0ZUUJBY/s1600/Diversidad.jpg"/>
          <p:cNvPicPr>
            <a:picLocks noChangeAspect="1" noChangeArrowheads="1"/>
          </p:cNvPicPr>
          <p:nvPr/>
        </p:nvPicPr>
        <p:blipFill>
          <a:blip r:embed="rId2" cstate="print"/>
          <a:srcRect/>
          <a:stretch>
            <a:fillRect/>
          </a:stretch>
        </p:blipFill>
        <p:spPr bwMode="auto">
          <a:xfrm>
            <a:off x="7092280" y="5507150"/>
            <a:ext cx="1577752" cy="11280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p:txBody>
          <a:bodyPr/>
          <a:lstStyle/>
          <a:p>
            <a:r>
              <a:rPr lang="es-ES_tradnl" sz="3600" smtClean="0"/>
              <a:t/>
            </a:r>
            <a:br>
              <a:rPr lang="es-ES_tradnl" sz="3600" smtClean="0"/>
            </a:br>
            <a:r>
              <a:rPr lang="es-ES_tradnl" sz="3600" smtClean="0"/>
              <a:t>Sexto hábito-</a:t>
            </a:r>
            <a:r>
              <a:rPr lang="es-ES_tradnl" sz="3600" i="1" smtClean="0">
                <a:solidFill>
                  <a:schemeClr val="tx1"/>
                </a:solidFill>
              </a:rPr>
              <a:t> </a:t>
            </a:r>
            <a:r>
              <a:rPr lang="es-ES_tradnl" sz="3600" smtClean="0"/>
              <a:t>La sinergia </a:t>
            </a:r>
            <a:r>
              <a:rPr lang="es-CR" sz="3600" smtClean="0"/>
              <a:t/>
            </a:r>
            <a:br>
              <a:rPr lang="es-CR" sz="3600" smtClean="0"/>
            </a:br>
            <a:endParaRPr lang="en-US" sz="3600" smtClean="0"/>
          </a:p>
        </p:txBody>
      </p:sp>
      <p:sp>
        <p:nvSpPr>
          <p:cNvPr id="51203" name="4 Rectángulo"/>
          <p:cNvSpPr>
            <a:spLocks noChangeArrowheads="1"/>
          </p:cNvSpPr>
          <p:nvPr/>
        </p:nvSpPr>
        <p:spPr bwMode="auto">
          <a:xfrm>
            <a:off x="179388" y="1052513"/>
            <a:ext cx="8785225" cy="1200150"/>
          </a:xfrm>
          <a:prstGeom prst="rect">
            <a:avLst/>
          </a:prstGeom>
          <a:noFill/>
          <a:ln w="9525">
            <a:noFill/>
            <a:miter lim="800000"/>
            <a:headEnd/>
            <a:tailEnd/>
          </a:ln>
        </p:spPr>
        <p:txBody>
          <a:bodyPr>
            <a:spAutoFit/>
          </a:bodyPr>
          <a:lstStyle/>
          <a:p>
            <a:pPr algn="just"/>
            <a:endParaRPr lang="es-ES_tradnl" sz="2400" b="1" i="1"/>
          </a:p>
          <a:p>
            <a:pPr algn="just"/>
            <a:r>
              <a:rPr lang="es-ES_tradnl" sz="2400" b="1" i="1"/>
              <a:t>Análisis del campo de fuerzas</a:t>
            </a:r>
            <a:endParaRPr lang="es-CR" sz="2400"/>
          </a:p>
          <a:p>
            <a:pPr algn="just"/>
            <a:endParaRPr lang="es-ES_tradnl" sz="2400" b="1" i="1"/>
          </a:p>
        </p:txBody>
      </p:sp>
      <p:pic>
        <p:nvPicPr>
          <p:cNvPr id="51204" name="5 Imagen"/>
          <p:cNvPicPr>
            <a:picLocks noChangeAspect="1" noChangeArrowheads="1"/>
          </p:cNvPicPr>
          <p:nvPr/>
        </p:nvPicPr>
        <p:blipFill>
          <a:blip r:embed="rId3" cstate="print"/>
          <a:srcRect/>
          <a:stretch>
            <a:fillRect/>
          </a:stretch>
        </p:blipFill>
        <p:spPr bwMode="auto">
          <a:xfrm>
            <a:off x="1827213" y="2116138"/>
            <a:ext cx="5489575" cy="2625725"/>
          </a:xfrm>
          <a:prstGeom prst="rect">
            <a:avLst/>
          </a:prstGeom>
          <a:noFill/>
          <a:ln w="9525">
            <a:noFill/>
            <a:miter lim="800000"/>
            <a:headEnd/>
            <a:tailEnd/>
          </a:ln>
        </p:spPr>
      </p:pic>
      <p:sp>
        <p:nvSpPr>
          <p:cNvPr id="51205" name="8 CuadroTexto"/>
          <p:cNvSpPr txBox="1">
            <a:spLocks noChangeArrowheads="1"/>
          </p:cNvSpPr>
          <p:nvPr/>
        </p:nvSpPr>
        <p:spPr bwMode="auto">
          <a:xfrm>
            <a:off x="468313" y="4868863"/>
            <a:ext cx="8424862" cy="1754187"/>
          </a:xfrm>
          <a:prstGeom prst="rect">
            <a:avLst/>
          </a:prstGeom>
          <a:noFill/>
          <a:ln w="9525">
            <a:noFill/>
            <a:miter lim="800000"/>
            <a:headEnd/>
            <a:tailEnd/>
          </a:ln>
        </p:spPr>
        <p:txBody>
          <a:bodyPr>
            <a:spAutoFit/>
          </a:bodyPr>
          <a:lstStyle/>
          <a:p>
            <a:pPr algn="just"/>
            <a:r>
              <a:rPr lang="es-ES_tradnl" u="sng"/>
              <a:t>Las fuerzas impulsoras:</a:t>
            </a:r>
            <a:r>
              <a:rPr lang="es-ES_tradnl"/>
              <a:t> son positivas, razonables, lógicas, conscientes y económicas.</a:t>
            </a:r>
          </a:p>
          <a:p>
            <a:pPr algn="just"/>
            <a:endParaRPr lang="es-ES_tradnl"/>
          </a:p>
          <a:p>
            <a:pPr algn="just"/>
            <a:r>
              <a:rPr lang="es-ES_tradnl"/>
              <a:t> </a:t>
            </a:r>
            <a:r>
              <a:rPr lang="es-ES_tradnl" u="sng"/>
              <a:t>Las fuerzas restrictivas: </a:t>
            </a:r>
            <a:r>
              <a:rPr lang="es-ES_tradnl"/>
              <a:t>son a menudo negativas, emocionales, ilógicas, inconscientes y psicológico-sociales. </a:t>
            </a:r>
            <a:endParaRPr lang="es-CR"/>
          </a:p>
          <a:p>
            <a:pPr algn="just"/>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p:txBody>
          <a:bodyPr/>
          <a:lstStyle/>
          <a:p>
            <a:r>
              <a:rPr lang="es-ES_tradnl" sz="3600" smtClean="0"/>
              <a:t/>
            </a:r>
            <a:br>
              <a:rPr lang="es-ES_tradnl" sz="3600" smtClean="0"/>
            </a:br>
            <a:r>
              <a:rPr lang="es-ES_tradnl" sz="3600" smtClean="0"/>
              <a:t>Séptimo hábito </a:t>
            </a:r>
            <a:r>
              <a:rPr lang="es-CR" sz="3600" smtClean="0"/>
              <a:t/>
            </a:r>
            <a:br>
              <a:rPr lang="es-CR" sz="3600" smtClean="0"/>
            </a:br>
            <a:endParaRPr lang="en-US" sz="3600" smtClean="0"/>
          </a:p>
        </p:txBody>
      </p:sp>
      <p:sp>
        <p:nvSpPr>
          <p:cNvPr id="52227" name="4 Rectángulo"/>
          <p:cNvSpPr>
            <a:spLocks noChangeArrowheads="1"/>
          </p:cNvSpPr>
          <p:nvPr/>
        </p:nvSpPr>
        <p:spPr bwMode="auto">
          <a:xfrm>
            <a:off x="179388" y="1341438"/>
            <a:ext cx="8785225" cy="646112"/>
          </a:xfrm>
          <a:prstGeom prst="rect">
            <a:avLst/>
          </a:prstGeom>
          <a:noFill/>
          <a:ln w="9525">
            <a:noFill/>
            <a:miter lim="800000"/>
            <a:headEnd/>
            <a:tailEnd/>
          </a:ln>
        </p:spPr>
        <p:txBody>
          <a:bodyPr>
            <a:spAutoFit/>
          </a:bodyPr>
          <a:lstStyle/>
          <a:p>
            <a:pPr algn="ctr"/>
            <a:r>
              <a:rPr lang="es-ES_tradnl" sz="3600" b="1" i="1"/>
              <a:t>Afilar la sierra</a:t>
            </a:r>
          </a:p>
        </p:txBody>
      </p:sp>
      <p:sp>
        <p:nvSpPr>
          <p:cNvPr id="52228" name="6 CuadroTexto"/>
          <p:cNvSpPr txBox="1">
            <a:spLocks noChangeArrowheads="1"/>
          </p:cNvSpPr>
          <p:nvPr/>
        </p:nvSpPr>
        <p:spPr bwMode="auto">
          <a:xfrm>
            <a:off x="2124075" y="5805488"/>
            <a:ext cx="5111750" cy="646112"/>
          </a:xfrm>
          <a:prstGeom prst="rect">
            <a:avLst/>
          </a:prstGeom>
          <a:noFill/>
          <a:ln w="9525">
            <a:noFill/>
            <a:miter lim="800000"/>
            <a:headEnd/>
            <a:tailEnd/>
          </a:ln>
        </p:spPr>
        <p:txBody>
          <a:bodyPr>
            <a:spAutoFit/>
          </a:bodyPr>
          <a:lstStyle/>
          <a:p>
            <a:r>
              <a:rPr lang="es-ES_tradnl" b="1"/>
              <a:t>Principios de autorrenovación equilibrada</a:t>
            </a:r>
            <a:endParaRPr lang="es-CR"/>
          </a:p>
          <a:p>
            <a:endParaRPr lang="en-US"/>
          </a:p>
        </p:txBody>
      </p:sp>
      <p:pic>
        <p:nvPicPr>
          <p:cNvPr id="6" name="Picture 2" descr="http://afiladuriachicago.com.mx/cart/images/sierras-de-HSS.jpg"/>
          <p:cNvPicPr>
            <a:picLocks noChangeAspect="1" noChangeArrowheads="1"/>
          </p:cNvPicPr>
          <p:nvPr/>
        </p:nvPicPr>
        <p:blipFill>
          <a:blip r:embed="rId3" cstate="print"/>
          <a:srcRect/>
          <a:stretch>
            <a:fillRect/>
          </a:stretch>
        </p:blipFill>
        <p:spPr bwMode="auto">
          <a:xfrm>
            <a:off x="2987824" y="2132856"/>
            <a:ext cx="3024336" cy="35687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55650" y="188913"/>
            <a:ext cx="7397750" cy="882650"/>
          </a:xfrm>
        </p:spPr>
        <p:txBody>
          <a:bodyPr/>
          <a:lstStyle/>
          <a:p>
            <a:r>
              <a:rPr lang="es-ES_tradnl" sz="3600" smtClean="0"/>
              <a:t>El poder de un paradigma</a:t>
            </a:r>
            <a:endParaRPr lang="es-CR" sz="3600" smtClean="0"/>
          </a:p>
        </p:txBody>
      </p:sp>
      <p:sp>
        <p:nvSpPr>
          <p:cNvPr id="68" name="Rectangle 3"/>
          <p:cNvSpPr txBox="1">
            <a:spLocks noChangeArrowheads="1"/>
          </p:cNvSpPr>
          <p:nvPr/>
        </p:nvSpPr>
        <p:spPr bwMode="gray">
          <a:xfrm>
            <a:off x="107950" y="1990725"/>
            <a:ext cx="3527425" cy="4175125"/>
          </a:xfrm>
          <a:prstGeom prst="rect">
            <a:avLst/>
          </a:prstGeom>
          <a:noFill/>
          <a:ln w="9525">
            <a:noFill/>
            <a:miter lim="800000"/>
            <a:headEnd/>
            <a:tailEnd/>
          </a:ln>
        </p:spPr>
        <p:txBody>
          <a:bodyPr/>
          <a:lstStyle/>
          <a:p>
            <a:pPr algn="just">
              <a:lnSpc>
                <a:spcPct val="90000"/>
              </a:lnSpc>
              <a:spcBef>
                <a:spcPct val="20000"/>
              </a:spcBef>
              <a:buClr>
                <a:schemeClr val="tx2"/>
              </a:buClr>
              <a:defRPr/>
            </a:pPr>
            <a:r>
              <a:rPr lang="es-ES_tradnl" sz="2000" dirty="0"/>
              <a:t>La palabra </a:t>
            </a:r>
            <a:r>
              <a:rPr lang="es-ES_tradnl" sz="2000" i="1" dirty="0"/>
              <a:t>paradigma </a:t>
            </a:r>
            <a:r>
              <a:rPr lang="es-ES_tradnl" sz="2000" dirty="0"/>
              <a:t>proviene del griego. Fue originalmente un término científico, y en la actualidad se emplea por lo general con el sentido de modelo, teoría, percepción, supuesto o marco de referencia.</a:t>
            </a:r>
          </a:p>
          <a:p>
            <a:pPr algn="just">
              <a:lnSpc>
                <a:spcPct val="90000"/>
              </a:lnSpc>
              <a:spcBef>
                <a:spcPct val="20000"/>
              </a:spcBef>
              <a:buClr>
                <a:schemeClr val="tx2"/>
              </a:buClr>
              <a:defRPr/>
            </a:pPr>
            <a:endParaRPr lang="es-ES_tradnl" sz="2000" dirty="0"/>
          </a:p>
          <a:p>
            <a:pPr algn="just">
              <a:lnSpc>
                <a:spcPct val="90000"/>
              </a:lnSpc>
              <a:spcBef>
                <a:spcPct val="20000"/>
              </a:spcBef>
              <a:buClr>
                <a:schemeClr val="tx2"/>
              </a:buClr>
              <a:defRPr/>
            </a:pPr>
            <a:r>
              <a:rPr lang="es-ES_tradnl" sz="2000" dirty="0"/>
              <a:t>Es el modo en que «vemos» el mundo, no en los términos de nuestro sentido de la vista, sino como percepción, comprensión, interpretación</a:t>
            </a:r>
            <a:endParaRPr lang="es-ES_tradnl" sz="2000" kern="0" dirty="0">
              <a:latin typeface="+mn-lt"/>
            </a:endParaRPr>
          </a:p>
        </p:txBody>
      </p:sp>
      <p:pic>
        <p:nvPicPr>
          <p:cNvPr id="4" name="3 Imagen"/>
          <p:cNvPicPr>
            <a:picLocks noChangeAspect="1" noChangeArrowheads="1"/>
          </p:cNvPicPr>
          <p:nvPr/>
        </p:nvPicPr>
        <p:blipFill>
          <a:blip r:embed="rId2" cstate="print">
            <a:lum bright="-6000" contrast="54000"/>
          </a:blip>
          <a:srcRect/>
          <a:stretch>
            <a:fillRect/>
          </a:stretch>
        </p:blipFill>
        <p:spPr bwMode="auto">
          <a:xfrm>
            <a:off x="3708400" y="1628775"/>
            <a:ext cx="2808288" cy="3671888"/>
          </a:xfrm>
          <a:prstGeom prst="rect">
            <a:avLst/>
          </a:prstGeom>
          <a:noFill/>
          <a:ln w="9525">
            <a:noFill/>
            <a:miter lim="800000"/>
            <a:headEnd/>
            <a:tailEnd/>
          </a:ln>
        </p:spPr>
      </p:pic>
      <p:pic>
        <p:nvPicPr>
          <p:cNvPr id="5" name="4 Imagen"/>
          <p:cNvPicPr>
            <a:picLocks noChangeAspect="1" noChangeArrowheads="1"/>
          </p:cNvPicPr>
          <p:nvPr/>
        </p:nvPicPr>
        <p:blipFill>
          <a:blip r:embed="rId3" cstate="print">
            <a:lum bright="-6000" contrast="48000"/>
          </a:blip>
          <a:srcRect/>
          <a:stretch>
            <a:fillRect/>
          </a:stretch>
        </p:blipFill>
        <p:spPr bwMode="auto">
          <a:xfrm>
            <a:off x="6443663" y="3644900"/>
            <a:ext cx="2449512"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lstStyle/>
          <a:p>
            <a:r>
              <a:rPr lang="es-ES_tradnl" sz="3600" smtClean="0"/>
              <a:t/>
            </a:r>
            <a:br>
              <a:rPr lang="es-ES_tradnl" sz="3600" smtClean="0"/>
            </a:br>
            <a:r>
              <a:rPr lang="es-ES_tradnl" sz="3600" smtClean="0"/>
              <a:t>Séptimo hábito</a:t>
            </a:r>
            <a:r>
              <a:rPr lang="es-CR" sz="3600" smtClean="0"/>
              <a:t/>
            </a:r>
            <a:br>
              <a:rPr lang="es-CR" sz="3600" smtClean="0"/>
            </a:br>
            <a:endParaRPr lang="en-US" sz="3600" smtClean="0"/>
          </a:p>
        </p:txBody>
      </p:sp>
      <p:sp>
        <p:nvSpPr>
          <p:cNvPr id="53251" name="4 Rectángulo"/>
          <p:cNvSpPr>
            <a:spLocks noChangeArrowheads="1"/>
          </p:cNvSpPr>
          <p:nvPr/>
        </p:nvSpPr>
        <p:spPr bwMode="auto">
          <a:xfrm>
            <a:off x="179388" y="1484313"/>
            <a:ext cx="6696075" cy="461962"/>
          </a:xfrm>
          <a:prstGeom prst="rect">
            <a:avLst/>
          </a:prstGeom>
          <a:noFill/>
          <a:ln w="9525">
            <a:noFill/>
            <a:miter lim="800000"/>
            <a:headEnd/>
            <a:tailEnd/>
          </a:ln>
        </p:spPr>
        <p:txBody>
          <a:bodyPr>
            <a:spAutoFit/>
          </a:bodyPr>
          <a:lstStyle/>
          <a:p>
            <a:r>
              <a:rPr lang="es-ES_tradnl" sz="2400" b="1" i="1"/>
              <a:t>Las cuatro dimensiones de la renovación </a:t>
            </a:r>
            <a:endParaRPr lang="es-ES_tradnl" sz="3600" b="1" i="1"/>
          </a:p>
        </p:txBody>
      </p:sp>
      <p:pic>
        <p:nvPicPr>
          <p:cNvPr id="53252" name="5 Imagen"/>
          <p:cNvPicPr>
            <a:picLocks noChangeAspect="1" noChangeArrowheads="1"/>
          </p:cNvPicPr>
          <p:nvPr/>
        </p:nvPicPr>
        <p:blipFill>
          <a:blip r:embed="rId3" cstate="print"/>
          <a:srcRect/>
          <a:stretch>
            <a:fillRect/>
          </a:stretch>
        </p:blipFill>
        <p:spPr bwMode="auto">
          <a:xfrm>
            <a:off x="1692275" y="1854200"/>
            <a:ext cx="5975350"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r>
              <a:rPr lang="es-ES_tradnl" smtClean="0"/>
              <a:t/>
            </a:r>
            <a:br>
              <a:rPr lang="es-ES_tradnl" smtClean="0"/>
            </a:br>
            <a:r>
              <a:rPr lang="es-ES_tradnl" smtClean="0"/>
              <a:t>Séptimo hábito-Afilar la sierra </a:t>
            </a:r>
            <a:r>
              <a:rPr lang="es-CR" smtClean="0"/>
              <a:t/>
            </a:r>
            <a:br>
              <a:rPr lang="es-CR" smtClean="0"/>
            </a:br>
            <a:endParaRPr lang="en-US" smtClean="0"/>
          </a:p>
        </p:txBody>
      </p:sp>
      <p:sp>
        <p:nvSpPr>
          <p:cNvPr id="54275" name="4 Rectángulo"/>
          <p:cNvSpPr>
            <a:spLocks noChangeArrowheads="1"/>
          </p:cNvSpPr>
          <p:nvPr/>
        </p:nvSpPr>
        <p:spPr bwMode="auto">
          <a:xfrm>
            <a:off x="179388" y="1557338"/>
            <a:ext cx="8713787" cy="4154487"/>
          </a:xfrm>
          <a:prstGeom prst="rect">
            <a:avLst/>
          </a:prstGeom>
          <a:noFill/>
          <a:ln w="9525">
            <a:noFill/>
            <a:miter lim="800000"/>
            <a:headEnd/>
            <a:tailEnd/>
          </a:ln>
        </p:spPr>
        <p:txBody>
          <a:bodyPr>
            <a:spAutoFit/>
          </a:bodyPr>
          <a:lstStyle/>
          <a:p>
            <a:r>
              <a:rPr lang="es-ES_tradnl" sz="2400"/>
              <a:t>El proceso de la autorrenovación debe incluir la renovación equilibrada en las cuatro dimensiones de nuestra naturaleza: la física, la espiritual, la mental y la social/emocional.</a:t>
            </a:r>
          </a:p>
          <a:p>
            <a:endParaRPr lang="es-CR" sz="2400"/>
          </a:p>
          <a:p>
            <a:r>
              <a:rPr lang="es-ES_tradnl" sz="2400"/>
              <a:t>Aunque la renovación en cada una de las dimensiones es importante, sólo alcanza efectividad óptima cuando las abordamos conjuntamente, de un modo sensato y equilibrado. El descuido de cualquier área afecta negativamente a las restantes.</a:t>
            </a:r>
            <a:endParaRPr lang="es-CR" sz="2400"/>
          </a:p>
          <a:p>
            <a:endParaRPr lang="es-CR" sz="2400"/>
          </a:p>
          <a:p>
            <a:r>
              <a:rPr lang="es-ES_tradnl" sz="2400" b="1" i="1"/>
              <a:t> </a:t>
            </a:r>
            <a:endParaRPr lang="es-ES_tradnl" sz="3600" b="1" i="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r>
              <a:rPr lang="es-ES_tradnl" smtClean="0"/>
              <a:t/>
            </a:r>
            <a:br>
              <a:rPr lang="es-ES_tradnl" smtClean="0"/>
            </a:br>
            <a:r>
              <a:rPr lang="es-ES_tradnl" smtClean="0"/>
              <a:t>Séptimo hábito-Afilar la sierra </a:t>
            </a:r>
            <a:r>
              <a:rPr lang="es-CR" smtClean="0"/>
              <a:t/>
            </a:r>
            <a:br>
              <a:rPr lang="es-CR" smtClean="0"/>
            </a:br>
            <a:endParaRPr lang="en-US" smtClean="0"/>
          </a:p>
        </p:txBody>
      </p:sp>
      <p:sp>
        <p:nvSpPr>
          <p:cNvPr id="55299" name="4 Rectángulo"/>
          <p:cNvSpPr>
            <a:spLocks noChangeArrowheads="1"/>
          </p:cNvSpPr>
          <p:nvPr/>
        </p:nvSpPr>
        <p:spPr bwMode="auto">
          <a:xfrm>
            <a:off x="179388" y="1557338"/>
            <a:ext cx="8713787" cy="4154487"/>
          </a:xfrm>
          <a:prstGeom prst="rect">
            <a:avLst/>
          </a:prstGeom>
          <a:noFill/>
          <a:ln w="9525">
            <a:noFill/>
            <a:miter lim="800000"/>
            <a:headEnd/>
            <a:tailEnd/>
          </a:ln>
        </p:spPr>
        <p:txBody>
          <a:bodyPr>
            <a:spAutoFit/>
          </a:bodyPr>
          <a:lstStyle/>
          <a:p>
            <a:r>
              <a:rPr lang="es-ES_tradnl" sz="2400" b="1" i="1"/>
              <a:t>La sinergia en la renovación</a:t>
            </a:r>
          </a:p>
          <a:p>
            <a:endParaRPr lang="es-ES_tradnl" sz="2400" b="1" i="1"/>
          </a:p>
          <a:p>
            <a:pPr algn="just"/>
            <a:r>
              <a:rPr lang="es-ES_tradnl" sz="2400"/>
              <a:t>Los siete hábitos de las personas altamente efectivas producen una sinergia óptima entre esas dimensiones. La renovación en cualquier dimensión aumenta la capacidad para vivir por lo menos uno de los siete hábitos. Y aunque estos hábitos sean secuenciales, la mejora en un hábito aumenta sinérgicamente la capacidad para vivir el resto.</a:t>
            </a:r>
            <a:endParaRPr lang="es-CR" sz="2400"/>
          </a:p>
          <a:p>
            <a:endParaRPr lang="es-CR" sz="2400"/>
          </a:p>
          <a:p>
            <a:endParaRPr lang="es-CR" sz="2400"/>
          </a:p>
          <a:p>
            <a:r>
              <a:rPr lang="es-ES_tradnl" sz="2400" b="1" i="1"/>
              <a:t> </a:t>
            </a:r>
            <a:endParaRPr lang="es-ES_tradnl" sz="3600" b="1" i="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lstStyle/>
          <a:p>
            <a:r>
              <a:rPr lang="es-ES_tradnl" sz="3600" smtClean="0"/>
              <a:t/>
            </a:r>
            <a:br>
              <a:rPr lang="es-ES_tradnl" sz="3600" smtClean="0"/>
            </a:br>
            <a:r>
              <a:rPr lang="es-ES_tradnl" sz="3600" smtClean="0"/>
              <a:t>Séptimo hábito-Conclusión </a:t>
            </a:r>
            <a:r>
              <a:rPr lang="es-CR" sz="3600" smtClean="0"/>
              <a:t/>
            </a:r>
            <a:br>
              <a:rPr lang="es-CR" sz="3600" smtClean="0"/>
            </a:br>
            <a:endParaRPr lang="en-US" sz="3600" smtClean="0"/>
          </a:p>
        </p:txBody>
      </p:sp>
      <p:sp>
        <p:nvSpPr>
          <p:cNvPr id="56323" name="4 Rectángulo"/>
          <p:cNvSpPr>
            <a:spLocks noChangeArrowheads="1"/>
          </p:cNvSpPr>
          <p:nvPr/>
        </p:nvSpPr>
        <p:spPr bwMode="auto">
          <a:xfrm>
            <a:off x="179388" y="1628775"/>
            <a:ext cx="8713787" cy="4494213"/>
          </a:xfrm>
          <a:prstGeom prst="rect">
            <a:avLst/>
          </a:prstGeom>
          <a:noFill/>
          <a:ln w="9525">
            <a:noFill/>
            <a:miter lim="800000"/>
            <a:headEnd/>
            <a:tailEnd/>
          </a:ln>
        </p:spPr>
        <p:txBody>
          <a:bodyPr>
            <a:spAutoFit/>
          </a:bodyPr>
          <a:lstStyle/>
          <a:p>
            <a:pPr algn="just"/>
            <a:r>
              <a:rPr lang="es-ES_tradnl" sz="2200"/>
              <a:t>Cuanto más proactivos somos </a:t>
            </a:r>
            <a:r>
              <a:rPr lang="es-ES_tradnl" sz="2200" b="1"/>
              <a:t>(primer hábito</a:t>
            </a:r>
            <a:r>
              <a:rPr lang="es-ES_tradnl" sz="2200"/>
              <a:t>), más efectivamente podemos ejercer el liderazgo personal </a:t>
            </a:r>
            <a:r>
              <a:rPr lang="es-ES_tradnl" sz="2200" b="1"/>
              <a:t>(segundo hábito)</a:t>
            </a:r>
            <a:r>
              <a:rPr lang="es-ES_tradnl" sz="2200"/>
              <a:t> y la administración personal </a:t>
            </a:r>
            <a:r>
              <a:rPr lang="es-ES_tradnl" sz="2200" b="1"/>
              <a:t>(tercer hábito)</a:t>
            </a:r>
            <a:r>
              <a:rPr lang="es-ES_tradnl" sz="2200"/>
              <a:t> en la vida. Cuanto más efectivamente administramos nuestra vida </a:t>
            </a:r>
            <a:r>
              <a:rPr lang="es-ES_tradnl" sz="2200" b="1"/>
              <a:t>(tercer hábito), </a:t>
            </a:r>
            <a:r>
              <a:rPr lang="es-ES_tradnl" sz="2200"/>
              <a:t>en mayor medida podemos realizar actividades renovadoras del cuadrante II</a:t>
            </a:r>
            <a:r>
              <a:rPr lang="es-ES_tradnl" sz="2200" b="1"/>
              <a:t> (séptimo hábito)</a:t>
            </a:r>
            <a:r>
              <a:rPr lang="es-ES_tradnl" sz="2200"/>
              <a:t>. Cuanto más procuramos primero comprender </a:t>
            </a:r>
            <a:r>
              <a:rPr lang="es-ES_tradnl" sz="2200" b="1"/>
              <a:t>(quinto hábito), </a:t>
            </a:r>
            <a:r>
              <a:rPr lang="es-ES_tradnl" sz="2200"/>
              <a:t>con más efectividad podemos buscar soluciones sinérgicas del tipo ganar/ganar </a:t>
            </a:r>
            <a:r>
              <a:rPr lang="es-ES_tradnl" sz="2200" b="1"/>
              <a:t>(cuarto y sexto hábitos).</a:t>
            </a:r>
            <a:r>
              <a:rPr lang="es-ES_tradnl" sz="2200"/>
              <a:t> Cuanto más progresamos en cualquiera de los hábitos que conducen a la independencia </a:t>
            </a:r>
            <a:r>
              <a:rPr lang="es-ES_tradnl" sz="2200" b="1"/>
              <a:t>(hábitos primero, segundo y tercero),</a:t>
            </a:r>
            <a:r>
              <a:rPr lang="es-ES_tradnl" sz="2200"/>
              <a:t> más efectivos seremos en las situa­ciones interdependientes </a:t>
            </a:r>
            <a:r>
              <a:rPr lang="es-ES_tradnl" sz="2200" b="1"/>
              <a:t>(hábitos tercero, quinto y sexto).</a:t>
            </a:r>
            <a:r>
              <a:rPr lang="es-ES_tradnl" sz="2200"/>
              <a:t> Y la renovación </a:t>
            </a:r>
            <a:r>
              <a:rPr lang="es-ES_tradnl" sz="2200" b="1"/>
              <a:t>(séptimo hábito) </a:t>
            </a:r>
            <a:r>
              <a:rPr lang="es-ES_tradnl" sz="2200"/>
              <a:t>es el proceso de revivificar todos los hábitos.</a:t>
            </a:r>
            <a:r>
              <a:rPr lang="es-ES_tradnl" sz="2200" b="1" i="1"/>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3"/>
          <p:cNvSpPr>
            <a:spLocks noChangeArrowheads="1" noChangeShapeType="1" noTextEdit="1"/>
          </p:cNvSpPr>
          <p:nvPr/>
        </p:nvSpPr>
        <p:spPr bwMode="gray">
          <a:xfrm>
            <a:off x="2411760" y="548680"/>
            <a:ext cx="6480969" cy="1367656"/>
          </a:xfrm>
          <a:prstGeom prst="rect">
            <a:avLst/>
          </a:prstGeom>
          <a:effectLst>
            <a:glow rad="228600">
              <a:schemeClr val="accent1">
                <a:satMod val="175000"/>
                <a:alpha val="40000"/>
              </a:schemeClr>
            </a:glow>
          </a:effectLst>
          <a:scene3d>
            <a:camera prst="isometricOffAxis2Left"/>
            <a:lightRig rig="threePt" dir="t"/>
          </a:scene3d>
          <a:sp3d>
            <a:bevelT w="139700" h="139700" prst="divot"/>
          </a:sp3d>
        </p:spPr>
        <p:style>
          <a:lnRef idx="0">
            <a:scrgbClr r="0" g="0" b="0"/>
          </a:lnRef>
          <a:fillRef idx="1003">
            <a:schemeClr val="dk1"/>
          </a:fillRef>
          <a:effectRef idx="0">
            <a:scrgbClr r="0" g="0" b="0"/>
          </a:effectRef>
          <a:fontRef idx="major"/>
        </p:style>
        <p:txBody>
          <a:bodyPr wrap="none" fromWordArt="1">
            <a:prstTxWarp prst="textDeflate">
              <a:avLst>
                <a:gd name="adj" fmla="val 0"/>
              </a:avLst>
            </a:prstTxWarp>
          </a:bodyPr>
          <a:lstStyle/>
          <a:p>
            <a:pPr algn="ctr">
              <a:defRPr/>
            </a:pPr>
            <a:r>
              <a:rPr lang="es-CR" sz="5400" b="1" kern="10" dirty="0">
                <a:ln w="28575">
                  <a:solidFill>
                    <a:schemeClr val="bg1"/>
                  </a:solidFill>
                  <a:round/>
                  <a:headEnd/>
                  <a:tailEnd/>
                </a:ln>
                <a:gradFill rotWithShape="1">
                  <a:gsLst>
                    <a:gs pos="0">
                      <a:schemeClr val="accent1"/>
                    </a:gs>
                    <a:gs pos="100000">
                      <a:schemeClr val="tx1"/>
                    </a:gs>
                  </a:gsLst>
                  <a:lin ang="5400000" scaled="1"/>
                </a:gradFill>
                <a:latin typeface="Verdana"/>
                <a:ea typeface="Verdana"/>
                <a:cs typeface="Verdana"/>
              </a:rPr>
              <a:t>Muchas Gracias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El poder de un cambio de paradigma</a:t>
            </a:r>
            <a:endParaRPr lang="en-US" sz="2000" smtClean="0"/>
          </a:p>
        </p:txBody>
      </p:sp>
      <p:sp>
        <p:nvSpPr>
          <p:cNvPr id="8195" name="AutoShape 3"/>
          <p:cNvSpPr>
            <a:spLocks noChangeArrowheads="1"/>
          </p:cNvSpPr>
          <p:nvPr/>
        </p:nvSpPr>
        <p:spPr bwMode="auto">
          <a:xfrm>
            <a:off x="5562600" y="3505200"/>
            <a:ext cx="2286000" cy="2667000"/>
          </a:xfrm>
          <a:prstGeom prst="roundRect">
            <a:avLst>
              <a:gd name="adj" fmla="val 16667"/>
            </a:avLst>
          </a:prstGeom>
          <a:noFill/>
          <a:ln w="38100">
            <a:solidFill>
              <a:schemeClr val="bg2"/>
            </a:solidFill>
            <a:round/>
            <a:headEnd/>
            <a:tailEnd/>
          </a:ln>
        </p:spPr>
        <p:txBody>
          <a:bodyPr wrap="none" anchor="ctr"/>
          <a:lstStyle/>
          <a:p>
            <a:pPr algn="ctr" eaLnBrk="0" hangingPunct="0"/>
            <a:endParaRPr lang="es-CR">
              <a:latin typeface="Verdana" pitchFamily="34" charset="0"/>
            </a:endParaRPr>
          </a:p>
        </p:txBody>
      </p:sp>
      <p:sp>
        <p:nvSpPr>
          <p:cNvPr id="8196" name="AutoShape 5"/>
          <p:cNvSpPr>
            <a:spLocks noChangeArrowheads="1"/>
          </p:cNvSpPr>
          <p:nvPr/>
        </p:nvSpPr>
        <p:spPr bwMode="auto">
          <a:xfrm>
            <a:off x="1143000" y="3505200"/>
            <a:ext cx="2286000" cy="2667000"/>
          </a:xfrm>
          <a:prstGeom prst="roundRect">
            <a:avLst>
              <a:gd name="adj" fmla="val 16667"/>
            </a:avLst>
          </a:prstGeom>
          <a:noFill/>
          <a:ln w="38100">
            <a:solidFill>
              <a:schemeClr val="bg2"/>
            </a:solidFill>
            <a:round/>
            <a:headEnd/>
            <a:tailEnd/>
          </a:ln>
        </p:spPr>
        <p:txBody>
          <a:bodyPr wrap="none" anchor="ctr"/>
          <a:lstStyle/>
          <a:p>
            <a:pPr algn="ctr" eaLnBrk="0" hangingPunct="0"/>
            <a:endParaRPr lang="es-CR">
              <a:latin typeface="Verdana" pitchFamily="34" charset="0"/>
            </a:endParaRPr>
          </a:p>
        </p:txBody>
      </p:sp>
      <p:sp>
        <p:nvSpPr>
          <p:cNvPr id="8197" name="Text Box 6"/>
          <p:cNvSpPr txBox="1">
            <a:spLocks noChangeArrowheads="1"/>
          </p:cNvSpPr>
          <p:nvPr/>
        </p:nvSpPr>
        <p:spPr bwMode="auto">
          <a:xfrm>
            <a:off x="1238250" y="3705225"/>
            <a:ext cx="2038350" cy="1570038"/>
          </a:xfrm>
          <a:prstGeom prst="rect">
            <a:avLst/>
          </a:prstGeom>
          <a:noFill/>
          <a:ln w="9525">
            <a:noFill/>
            <a:miter lim="800000"/>
            <a:headEnd/>
            <a:tailEnd/>
          </a:ln>
        </p:spPr>
        <p:txBody>
          <a:bodyPr>
            <a:spAutoFit/>
          </a:bodyPr>
          <a:lstStyle/>
          <a:p>
            <a:pPr eaLnBrk="0" hangingPunct="0"/>
            <a:r>
              <a:rPr lang="en-US" b="1">
                <a:solidFill>
                  <a:srgbClr val="000000"/>
                </a:solidFill>
              </a:rPr>
              <a:t>Definición</a:t>
            </a:r>
          </a:p>
          <a:p>
            <a:pPr eaLnBrk="0" hangingPunct="0"/>
            <a:endParaRPr lang="en-US" sz="2000" b="1">
              <a:solidFill>
                <a:srgbClr val="000000"/>
              </a:solidFill>
            </a:endParaRPr>
          </a:p>
          <a:p>
            <a:pPr eaLnBrk="0" hangingPunct="0"/>
            <a:r>
              <a:rPr lang="en-US" sz="1400">
                <a:solidFill>
                  <a:srgbClr val="000000"/>
                </a:solidFill>
              </a:rPr>
              <a:t>Es un cambio o ruptura del pensamineto y los modos de pensar o actuar</a:t>
            </a:r>
          </a:p>
        </p:txBody>
      </p:sp>
      <p:sp>
        <p:nvSpPr>
          <p:cNvPr id="43016" name="Freeform 8"/>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s-CR" dirty="0"/>
          </a:p>
        </p:txBody>
      </p:sp>
      <p:sp>
        <p:nvSpPr>
          <p:cNvPr id="8199"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es-CR"/>
          </a:p>
        </p:txBody>
      </p:sp>
      <p:sp>
        <p:nvSpPr>
          <p:cNvPr id="43018" name="Freeform 10"/>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s-CR" dirty="0"/>
          </a:p>
        </p:txBody>
      </p:sp>
      <p:grpSp>
        <p:nvGrpSpPr>
          <p:cNvPr id="8201" name="Group 11"/>
          <p:cNvGrpSpPr>
            <a:grpSpLocks/>
          </p:cNvGrpSpPr>
          <p:nvPr/>
        </p:nvGrpSpPr>
        <p:grpSpPr bwMode="auto">
          <a:xfrm>
            <a:off x="3048000" y="1781175"/>
            <a:ext cx="2998788" cy="1601788"/>
            <a:chOff x="1997" y="1314"/>
            <a:chExt cx="1889" cy="1009"/>
          </a:xfrm>
        </p:grpSpPr>
        <p:grpSp>
          <p:nvGrpSpPr>
            <p:cNvPr id="8206"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s-CR"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s-CR"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s-CR"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s-CR"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s-CR"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s-CR" dirty="0"/>
            </a:p>
          </p:txBody>
        </p:sp>
      </p:grpSp>
      <p:sp>
        <p:nvSpPr>
          <p:cNvPr id="8202" name="Text Box 19"/>
          <p:cNvSpPr txBox="1">
            <a:spLocks noChangeArrowheads="1"/>
          </p:cNvSpPr>
          <p:nvPr/>
        </p:nvSpPr>
        <p:spPr bwMode="auto">
          <a:xfrm>
            <a:off x="3376613" y="1981200"/>
            <a:ext cx="2274887" cy="830263"/>
          </a:xfrm>
          <a:prstGeom prst="rect">
            <a:avLst/>
          </a:prstGeom>
          <a:noFill/>
          <a:ln w="9525" algn="ctr">
            <a:noFill/>
            <a:miter lim="800000"/>
            <a:headEnd/>
            <a:tailEnd/>
          </a:ln>
        </p:spPr>
        <p:txBody>
          <a:bodyPr>
            <a:spAutoFit/>
          </a:bodyPr>
          <a:lstStyle/>
          <a:p>
            <a:pPr algn="ctr" eaLnBrk="0" hangingPunct="0"/>
            <a:r>
              <a:rPr lang="en-US" sz="2400" b="1">
                <a:solidFill>
                  <a:srgbClr val="000000"/>
                </a:solidFill>
              </a:rPr>
              <a:t>Cambio de paradigma</a:t>
            </a:r>
            <a:endParaRPr lang="en-US" sz="1400">
              <a:solidFill>
                <a:srgbClr val="000000"/>
              </a:solidFill>
            </a:endParaRPr>
          </a:p>
        </p:txBody>
      </p:sp>
      <p:sp>
        <p:nvSpPr>
          <p:cNvPr id="8203" name="Text Box 22"/>
          <p:cNvSpPr txBox="1">
            <a:spLocks noChangeArrowheads="1"/>
          </p:cNvSpPr>
          <p:nvPr/>
        </p:nvSpPr>
        <p:spPr bwMode="auto">
          <a:xfrm>
            <a:off x="6134100" y="3895725"/>
            <a:ext cx="1317625" cy="1568450"/>
          </a:xfrm>
          <a:prstGeom prst="rect">
            <a:avLst/>
          </a:prstGeom>
          <a:noFill/>
          <a:ln w="9525">
            <a:noFill/>
            <a:miter lim="800000"/>
            <a:headEnd/>
            <a:tailEnd/>
          </a:ln>
        </p:spPr>
        <p:txBody>
          <a:bodyPr>
            <a:spAutoFit/>
          </a:bodyPr>
          <a:lstStyle/>
          <a:p>
            <a:pPr eaLnBrk="0" hangingPunct="0"/>
            <a:r>
              <a:rPr lang="en-US" b="1">
                <a:solidFill>
                  <a:srgbClr val="000000"/>
                </a:solidFill>
              </a:rPr>
              <a:t>Producto</a:t>
            </a:r>
          </a:p>
          <a:p>
            <a:pPr eaLnBrk="0" hangingPunct="0"/>
            <a:endParaRPr lang="en-US" sz="2000" b="1">
              <a:solidFill>
                <a:srgbClr val="000000"/>
              </a:solidFill>
            </a:endParaRPr>
          </a:p>
          <a:p>
            <a:pPr eaLnBrk="0" hangingPunct="0"/>
            <a:r>
              <a:rPr lang="en-US" sz="1400">
                <a:solidFill>
                  <a:srgbClr val="000000"/>
                </a:solidFill>
              </a:rPr>
              <a:t>Positivo</a:t>
            </a:r>
          </a:p>
          <a:p>
            <a:pPr eaLnBrk="0" hangingPunct="0"/>
            <a:r>
              <a:rPr lang="en-US" sz="1400">
                <a:solidFill>
                  <a:srgbClr val="000000"/>
                </a:solidFill>
              </a:rPr>
              <a:t>Negativo</a:t>
            </a:r>
          </a:p>
          <a:p>
            <a:pPr eaLnBrk="0" hangingPunct="0"/>
            <a:r>
              <a:rPr lang="en-US" sz="1400">
                <a:solidFill>
                  <a:srgbClr val="000000"/>
                </a:solidFill>
              </a:rPr>
              <a:t>Instántaneo </a:t>
            </a:r>
          </a:p>
          <a:p>
            <a:pPr eaLnBrk="0" hangingPunct="0"/>
            <a:r>
              <a:rPr lang="en-US" sz="1400">
                <a:solidFill>
                  <a:srgbClr val="000000"/>
                </a:solidFill>
              </a:rPr>
              <a:t>Gradual</a:t>
            </a:r>
          </a:p>
        </p:txBody>
      </p:sp>
      <p:sp>
        <p:nvSpPr>
          <p:cNvPr id="20" name="19 Rectángulo"/>
          <p:cNvSpPr/>
          <p:nvPr/>
        </p:nvSpPr>
        <p:spPr>
          <a:xfrm>
            <a:off x="2495550" y="6308725"/>
            <a:ext cx="3935413" cy="285750"/>
          </a:xfrm>
          <a:prstGeom prst="rect">
            <a:avLst/>
          </a:prstGeom>
        </p:spPr>
        <p:txBody>
          <a:bodyPr wrap="none">
            <a:spAutoFit/>
          </a:bodyPr>
          <a:lstStyle/>
          <a:p>
            <a:pPr algn="just">
              <a:lnSpc>
                <a:spcPct val="90000"/>
              </a:lnSpc>
              <a:spcBef>
                <a:spcPct val="20000"/>
              </a:spcBef>
              <a:buClr>
                <a:schemeClr val="tx2"/>
              </a:buClr>
              <a:defRPr/>
            </a:pPr>
            <a:r>
              <a:rPr lang="es-ES_tradnl" sz="1400" kern="0" dirty="0">
                <a:latin typeface="+mn-lt"/>
              </a:rPr>
              <a:t>Comentar la paradoja con los hijos en el metro.</a:t>
            </a:r>
            <a:endParaRPr lang="es-ES" sz="1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checkerboard(across)">
                                      <p:cBhvr>
                                        <p:cTn id="7" dur="500"/>
                                        <p:tgtEl>
                                          <p:spTgt spid="430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500" fill="hold"/>
                                        <p:tgtEl>
                                          <p:spTgt spid="8197"/>
                                        </p:tgtEl>
                                        <p:attrNameLst>
                                          <p:attrName>ppt_x</p:attrName>
                                        </p:attrNameLst>
                                      </p:cBhvr>
                                      <p:tavLst>
                                        <p:tav tm="0">
                                          <p:val>
                                            <p:strVal val="#ppt_x"/>
                                          </p:val>
                                        </p:tav>
                                        <p:tav tm="100000">
                                          <p:val>
                                            <p:strVal val="#ppt_x"/>
                                          </p:val>
                                        </p:tav>
                                      </p:tavLst>
                                    </p:anim>
                                    <p:anim calcmode="lin" valueType="num">
                                      <p:cBhvr additive="base">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3018"/>
                                        </p:tgtEl>
                                        <p:attrNameLst>
                                          <p:attrName>style.visibility</p:attrName>
                                        </p:attrNameLst>
                                      </p:cBhvr>
                                      <p:to>
                                        <p:strVal val="visible"/>
                                      </p:to>
                                    </p:set>
                                    <p:animEffect transition="in" filter="box(in)">
                                      <p:cBhvr>
                                        <p:cTn id="18" dur="500"/>
                                        <p:tgtEl>
                                          <p:spTgt spid="430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blinds(horizontal)">
                                      <p:cBhvr>
                                        <p:cTn id="23" dur="500"/>
                                        <p:tgtEl>
                                          <p:spTgt spid="820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in)">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650" y="188913"/>
            <a:ext cx="7397750" cy="882650"/>
          </a:xfrm>
        </p:spPr>
        <p:txBody>
          <a:bodyPr/>
          <a:lstStyle/>
          <a:p>
            <a:r>
              <a:rPr lang="es-ES_tradnl" smtClean="0"/>
              <a:t>Paradigma basado en principios</a:t>
            </a:r>
            <a:endParaRPr lang="en-US" smtClean="0"/>
          </a:p>
        </p:txBody>
      </p:sp>
      <p:sp>
        <p:nvSpPr>
          <p:cNvPr id="68" name="Rectangle 3"/>
          <p:cNvSpPr txBox="1">
            <a:spLocks noChangeArrowheads="1"/>
          </p:cNvSpPr>
          <p:nvPr/>
        </p:nvSpPr>
        <p:spPr bwMode="gray">
          <a:xfrm>
            <a:off x="323850" y="1628775"/>
            <a:ext cx="8208963" cy="4176713"/>
          </a:xfrm>
          <a:prstGeom prst="rect">
            <a:avLst/>
          </a:prstGeom>
          <a:noFill/>
          <a:ln w="9525">
            <a:noFill/>
            <a:miter lim="800000"/>
            <a:headEnd/>
            <a:tailEnd/>
          </a:ln>
        </p:spPr>
        <p:txBody>
          <a:bodyPr/>
          <a:lstStyle/>
          <a:p>
            <a:pPr algn="just">
              <a:defRPr/>
            </a:pPr>
            <a:r>
              <a:rPr lang="es-ES_tradnl" sz="2000" dirty="0"/>
              <a:t>La ética del carácter se basa en la idea fundamental de que hay </a:t>
            </a:r>
            <a:r>
              <a:rPr lang="es-ES_tradnl" sz="2000" i="1" dirty="0"/>
              <a:t>principios </a:t>
            </a:r>
            <a:r>
              <a:rPr lang="es-ES_tradnl" sz="2000" dirty="0"/>
              <a:t>que gobiernan la efectividad humana, leyes naturales de la dimensión humana que son tan reales, tan constantes y que indiscutiblemente están tan «allí» como las leyes de la gravitación universal en la dimensión física.</a:t>
            </a:r>
          </a:p>
          <a:p>
            <a:pPr>
              <a:defRPr/>
            </a:pPr>
            <a:endParaRPr lang="es-ES_tradnl" sz="2000" b="1" dirty="0"/>
          </a:p>
          <a:p>
            <a:pPr>
              <a:defRPr/>
            </a:pPr>
            <a:r>
              <a:rPr lang="es-ES_tradnl" sz="2000" b="1" dirty="0"/>
              <a:t>Principios:</a:t>
            </a:r>
          </a:p>
          <a:p>
            <a:pPr marL="457200" indent="-457200">
              <a:buFontTx/>
              <a:buAutoNum type="arabicPeriod"/>
              <a:defRPr/>
            </a:pPr>
            <a:r>
              <a:rPr lang="es-ES_tradnl" sz="2000" dirty="0"/>
              <a:t>Integridad.</a:t>
            </a:r>
          </a:p>
          <a:p>
            <a:pPr marL="457200" indent="-457200">
              <a:buFontTx/>
              <a:buAutoNum type="arabicPeriod"/>
              <a:defRPr/>
            </a:pPr>
            <a:r>
              <a:rPr lang="es-ES_tradnl" sz="2000" dirty="0"/>
              <a:t>Honestidad.</a:t>
            </a:r>
          </a:p>
          <a:p>
            <a:pPr marL="457200" indent="-457200">
              <a:buFontTx/>
              <a:buAutoNum type="arabicPeriod"/>
              <a:defRPr/>
            </a:pPr>
            <a:r>
              <a:rPr lang="es-ES_tradnl" sz="2000" dirty="0"/>
              <a:t>Dignidad humana.</a:t>
            </a:r>
            <a:r>
              <a:rPr lang="es-ES_tradnl" sz="2000" kern="0" dirty="0">
                <a:latin typeface="+mn-lt"/>
              </a:rPr>
              <a:t> </a:t>
            </a:r>
            <a:endParaRPr lang="es-ES_tradnl" sz="1200" dirty="0"/>
          </a:p>
          <a:p>
            <a:pPr marL="457200" indent="-457200">
              <a:buFontTx/>
              <a:buAutoNum type="arabicPeriod"/>
              <a:defRPr/>
            </a:pPr>
            <a:r>
              <a:rPr lang="es-ES_tradnl" sz="2000" dirty="0"/>
              <a:t>Calidad</a:t>
            </a:r>
          </a:p>
          <a:p>
            <a:pPr marL="457200" indent="-457200">
              <a:buFontTx/>
              <a:buAutoNum type="arabicPeriod"/>
              <a:defRPr/>
            </a:pPr>
            <a:r>
              <a:rPr lang="es-ES_tradnl" sz="2000" dirty="0" err="1"/>
              <a:t>Excelancia</a:t>
            </a:r>
            <a:endParaRPr lang="es-ES_tradnl" sz="2000" dirty="0"/>
          </a:p>
          <a:p>
            <a:pPr marL="457200" indent="-457200">
              <a:buFontTx/>
              <a:buAutoNum type="arabicPeriod"/>
              <a:defRPr/>
            </a:pPr>
            <a:r>
              <a:rPr lang="es-ES_tradnl" sz="2000" dirty="0"/>
              <a:t>Potencial</a:t>
            </a:r>
            <a:endParaRPr lang="es-CR" sz="2000" dirty="0"/>
          </a:p>
          <a:p>
            <a:pPr algn="just">
              <a:lnSpc>
                <a:spcPct val="90000"/>
              </a:lnSpc>
              <a:spcBef>
                <a:spcPct val="20000"/>
              </a:spcBef>
              <a:buClr>
                <a:schemeClr val="tx2"/>
              </a:buClr>
              <a:defRPr/>
            </a:pPr>
            <a:endParaRPr lang="es-ES_tradnl" sz="2000" kern="0" dirty="0">
              <a:latin typeface="+mn-lt"/>
            </a:endParaRPr>
          </a:p>
          <a:p>
            <a:pPr algn="just">
              <a:lnSpc>
                <a:spcPct val="90000"/>
              </a:lnSpc>
              <a:spcBef>
                <a:spcPct val="20000"/>
              </a:spcBef>
              <a:buClr>
                <a:schemeClr val="tx2"/>
              </a:buClr>
              <a:defRPr/>
            </a:pPr>
            <a:endParaRPr lang="es-ES" sz="1400" kern="0" dirty="0">
              <a:latin typeface="+mn-lt"/>
            </a:endParaRPr>
          </a:p>
        </p:txBody>
      </p:sp>
      <p:sp>
        <p:nvSpPr>
          <p:cNvPr id="5" name="4 CuadroTexto"/>
          <p:cNvSpPr txBox="1"/>
          <p:nvPr/>
        </p:nvSpPr>
        <p:spPr>
          <a:xfrm>
            <a:off x="1042988" y="6145213"/>
            <a:ext cx="3600450" cy="307975"/>
          </a:xfrm>
          <a:prstGeom prst="rect">
            <a:avLst/>
          </a:prstGeom>
          <a:noFill/>
        </p:spPr>
        <p:txBody>
          <a:bodyPr>
            <a:spAutoFit/>
          </a:bodyPr>
          <a:lstStyle/>
          <a:p>
            <a:pPr>
              <a:defRPr/>
            </a:pPr>
            <a:r>
              <a:rPr lang="es-ES_tradnl" sz="1400" kern="0" dirty="0"/>
              <a:t>Comentar la paradoja del buque acorazado</a:t>
            </a:r>
            <a:endParaRPr lang="es-C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_tradnl" i="1" smtClean="0"/>
              <a:t>Principios</a:t>
            </a:r>
            <a:endParaRPr lang="en-US" smtClean="0"/>
          </a:p>
        </p:txBody>
      </p:sp>
      <p:sp>
        <p:nvSpPr>
          <p:cNvPr id="10243" name="AutoShape 4"/>
          <p:cNvSpPr>
            <a:spLocks noChangeArrowheads="1"/>
          </p:cNvSpPr>
          <p:nvPr/>
        </p:nvSpPr>
        <p:spPr bwMode="auto">
          <a:xfrm>
            <a:off x="5840413" y="3586163"/>
            <a:ext cx="1611312" cy="2738437"/>
          </a:xfrm>
          <a:prstGeom prst="roundRect">
            <a:avLst>
              <a:gd name="adj" fmla="val 13745"/>
            </a:avLst>
          </a:prstGeom>
          <a:noFill/>
          <a:ln w="38100">
            <a:solidFill>
              <a:schemeClr val="bg2"/>
            </a:solidFill>
            <a:round/>
            <a:headEnd/>
            <a:tailEnd/>
          </a:ln>
        </p:spPr>
        <p:txBody>
          <a:bodyPr wrap="none" anchor="ctr"/>
          <a:lstStyle/>
          <a:p>
            <a:endParaRPr lang="es-ES_tradnl"/>
          </a:p>
        </p:txBody>
      </p:sp>
      <p:sp>
        <p:nvSpPr>
          <p:cNvPr id="10244" name="AutoShape 5"/>
          <p:cNvSpPr>
            <a:spLocks noChangeArrowheads="1"/>
          </p:cNvSpPr>
          <p:nvPr/>
        </p:nvSpPr>
        <p:spPr bwMode="auto">
          <a:xfrm>
            <a:off x="4087813" y="3573463"/>
            <a:ext cx="1563687" cy="2738437"/>
          </a:xfrm>
          <a:prstGeom prst="roundRect">
            <a:avLst>
              <a:gd name="adj" fmla="val 13745"/>
            </a:avLst>
          </a:prstGeom>
          <a:noFill/>
          <a:ln w="38100">
            <a:solidFill>
              <a:schemeClr val="bg2"/>
            </a:solidFill>
            <a:round/>
            <a:headEnd/>
            <a:tailEnd/>
          </a:ln>
        </p:spPr>
        <p:txBody>
          <a:bodyPr wrap="none" anchor="ctr"/>
          <a:lstStyle/>
          <a:p>
            <a:endParaRPr lang="es-ES_tradnl"/>
          </a:p>
        </p:txBody>
      </p:sp>
      <p:sp>
        <p:nvSpPr>
          <p:cNvPr id="10245" name="AutoShape 6"/>
          <p:cNvSpPr>
            <a:spLocks noChangeArrowheads="1"/>
          </p:cNvSpPr>
          <p:nvPr/>
        </p:nvSpPr>
        <p:spPr bwMode="auto">
          <a:xfrm>
            <a:off x="2274888" y="3573463"/>
            <a:ext cx="1620837" cy="2738437"/>
          </a:xfrm>
          <a:prstGeom prst="roundRect">
            <a:avLst>
              <a:gd name="adj" fmla="val 13745"/>
            </a:avLst>
          </a:prstGeom>
          <a:noFill/>
          <a:ln w="38100">
            <a:solidFill>
              <a:schemeClr val="bg2"/>
            </a:solidFill>
            <a:round/>
            <a:headEnd/>
            <a:tailEnd/>
          </a:ln>
        </p:spPr>
        <p:txBody>
          <a:bodyPr wrap="none" anchor="ctr"/>
          <a:lstStyle/>
          <a:p>
            <a:endParaRPr lang="es-ES_tradnl"/>
          </a:p>
        </p:txBody>
      </p:sp>
      <p:grpSp>
        <p:nvGrpSpPr>
          <p:cNvPr id="10246" name="Group 7"/>
          <p:cNvGrpSpPr>
            <a:grpSpLocks/>
          </p:cNvGrpSpPr>
          <p:nvPr/>
        </p:nvGrpSpPr>
        <p:grpSpPr bwMode="auto">
          <a:xfrm>
            <a:off x="2697163" y="2209800"/>
            <a:ext cx="4229100" cy="936625"/>
            <a:chOff x="624" y="1152"/>
            <a:chExt cx="2926" cy="720"/>
          </a:xfrm>
        </p:grpSpPr>
        <p:sp>
          <p:nvSpPr>
            <p:cNvPr id="8602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_tradnl" dirty="0"/>
            </a:p>
          </p:txBody>
        </p:sp>
        <p:grpSp>
          <p:nvGrpSpPr>
            <p:cNvPr id="10255" name="Group 9"/>
            <p:cNvGrpSpPr>
              <a:grpSpLocks/>
            </p:cNvGrpSpPr>
            <p:nvPr/>
          </p:nvGrpSpPr>
          <p:grpSpPr bwMode="auto">
            <a:xfrm>
              <a:off x="1296" y="1296"/>
              <a:ext cx="624" cy="96"/>
              <a:chOff x="2003" y="3439"/>
              <a:chExt cx="468" cy="244"/>
            </a:xfrm>
          </p:grpSpPr>
          <p:sp>
            <p:nvSpPr>
              <p:cNvPr id="10263"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_tradnl"/>
              </a:p>
            </p:txBody>
          </p:sp>
          <p:sp>
            <p:nvSpPr>
              <p:cNvPr id="10264"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_tradnl"/>
              </a:p>
            </p:txBody>
          </p:sp>
          <p:sp>
            <p:nvSpPr>
              <p:cNvPr id="86028"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_tradnl" dirty="0"/>
              </a:p>
            </p:txBody>
          </p:sp>
          <p:sp>
            <p:nvSpPr>
              <p:cNvPr id="8602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_tradnl" dirty="0"/>
              </a:p>
            </p:txBody>
          </p:sp>
        </p:grpSp>
        <p:sp>
          <p:nvSpPr>
            <p:cNvPr id="10256"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_tradnl"/>
            </a:p>
          </p:txBody>
        </p:sp>
        <p:grpSp>
          <p:nvGrpSpPr>
            <p:cNvPr id="10257" name="Group 15"/>
            <p:cNvGrpSpPr>
              <a:grpSpLocks/>
            </p:cNvGrpSpPr>
            <p:nvPr/>
          </p:nvGrpSpPr>
          <p:grpSpPr bwMode="auto">
            <a:xfrm>
              <a:off x="2448" y="1296"/>
              <a:ext cx="624" cy="96"/>
              <a:chOff x="2003" y="3439"/>
              <a:chExt cx="468" cy="244"/>
            </a:xfrm>
          </p:grpSpPr>
          <p:sp>
            <p:nvSpPr>
              <p:cNvPr id="10259"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_tradnl"/>
              </a:p>
            </p:txBody>
          </p:sp>
          <p:sp>
            <p:nvSpPr>
              <p:cNvPr id="10260"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_tradnl"/>
              </a:p>
            </p:txBody>
          </p:sp>
          <p:sp>
            <p:nvSpPr>
              <p:cNvPr id="86034"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_tradnl" dirty="0"/>
              </a:p>
            </p:txBody>
          </p:sp>
          <p:sp>
            <p:nvSpPr>
              <p:cNvPr id="8603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_tradnl" dirty="0"/>
              </a:p>
            </p:txBody>
          </p:sp>
        </p:grpSp>
        <p:sp>
          <p:nvSpPr>
            <p:cNvPr id="86036" name="Rectangle 20"/>
            <p:cNvSpPr>
              <a:spLocks noChangeArrowheads="1"/>
            </p:cNvSpPr>
            <p:nvPr/>
          </p:nvSpPr>
          <p:spPr bwMode="gray">
            <a:xfrm rot="3419336">
              <a:off x="2880" y="1154"/>
              <a:ext cx="671" cy="669"/>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_tradnl" dirty="0"/>
            </a:p>
          </p:txBody>
        </p:sp>
      </p:grpSp>
      <p:sp>
        <p:nvSpPr>
          <p:cNvPr id="10247" name="Rectangle 27"/>
          <p:cNvSpPr>
            <a:spLocks noChangeArrowheads="1"/>
          </p:cNvSpPr>
          <p:nvPr/>
        </p:nvSpPr>
        <p:spPr bwMode="gray">
          <a:xfrm>
            <a:off x="2652713" y="2420938"/>
            <a:ext cx="1171575" cy="523875"/>
          </a:xfrm>
          <a:prstGeom prst="rect">
            <a:avLst/>
          </a:prstGeom>
          <a:noFill/>
          <a:ln w="9525">
            <a:noFill/>
            <a:miter lim="800000"/>
            <a:headEnd/>
            <a:tailEnd/>
          </a:ln>
        </p:spPr>
        <p:txBody>
          <a:bodyPr>
            <a:spAutoFit/>
          </a:bodyPr>
          <a:lstStyle/>
          <a:p>
            <a:pPr algn="ctr"/>
            <a:r>
              <a:rPr lang="en-US" sz="1400">
                <a:solidFill>
                  <a:schemeClr val="bg1"/>
                </a:solidFill>
              </a:rPr>
              <a:t>Como Ver el problema</a:t>
            </a:r>
          </a:p>
        </p:txBody>
      </p:sp>
      <p:sp>
        <p:nvSpPr>
          <p:cNvPr id="10248" name="Rectangle 31"/>
          <p:cNvSpPr>
            <a:spLocks noChangeArrowheads="1"/>
          </p:cNvSpPr>
          <p:nvPr/>
        </p:nvSpPr>
        <p:spPr bwMode="auto">
          <a:xfrm>
            <a:off x="2311400" y="3860800"/>
            <a:ext cx="1512888" cy="1938338"/>
          </a:xfrm>
          <a:prstGeom prst="rect">
            <a:avLst/>
          </a:prstGeom>
          <a:noFill/>
          <a:ln w="9525">
            <a:noFill/>
            <a:miter lim="800000"/>
            <a:headEnd/>
            <a:tailEnd/>
          </a:ln>
        </p:spPr>
        <p:txBody>
          <a:bodyPr>
            <a:spAutoFit/>
          </a:bodyPr>
          <a:lstStyle/>
          <a:p>
            <a:pPr algn="just"/>
            <a:r>
              <a:rPr lang="es-ES_tradnl" sz="1200"/>
              <a:t>La forma de ver el problema es precisamente el problema, ya que siempre intentamos las salidas más rápidas y cómodas cuando en realidad la solución es larga y sostenida.</a:t>
            </a:r>
            <a:endParaRPr lang="en-US" sz="1200" b="1">
              <a:solidFill>
                <a:schemeClr val="tx2"/>
              </a:solidFill>
            </a:endParaRPr>
          </a:p>
        </p:txBody>
      </p:sp>
      <p:sp>
        <p:nvSpPr>
          <p:cNvPr id="10249" name="Rectangle 32"/>
          <p:cNvSpPr>
            <a:spLocks noChangeArrowheads="1"/>
          </p:cNvSpPr>
          <p:nvPr/>
        </p:nvSpPr>
        <p:spPr bwMode="auto">
          <a:xfrm>
            <a:off x="4095750" y="3644900"/>
            <a:ext cx="1493838" cy="2678113"/>
          </a:xfrm>
          <a:prstGeom prst="rect">
            <a:avLst/>
          </a:prstGeom>
          <a:noFill/>
          <a:ln w="9525">
            <a:noFill/>
            <a:miter lim="800000"/>
            <a:headEnd/>
            <a:tailEnd/>
          </a:ln>
        </p:spPr>
        <p:txBody>
          <a:bodyPr>
            <a:spAutoFit/>
          </a:bodyPr>
          <a:lstStyle/>
          <a:p>
            <a:endParaRPr lang="es-ES_tradnl" sz="1200"/>
          </a:p>
          <a:p>
            <a:pPr algn="just"/>
            <a:r>
              <a:rPr lang="es-ES_tradnl" sz="1200"/>
              <a:t>Se debe ver todo desde adentro hacia afuera ósea generar energía positiva a mi alrededor.</a:t>
            </a:r>
          </a:p>
          <a:p>
            <a:pPr algn="just"/>
            <a:endParaRPr lang="es-ES_tradnl" sz="1200" b="1">
              <a:solidFill>
                <a:schemeClr val="tx2"/>
              </a:solidFill>
            </a:endParaRPr>
          </a:p>
          <a:p>
            <a:pPr algn="just"/>
            <a:r>
              <a:rPr lang="es-ES_tradnl" sz="1200" b="1">
                <a:solidFill>
                  <a:schemeClr val="tx2"/>
                </a:solidFill>
              </a:rPr>
              <a:t>Somos lo que hacemos día a día, por lo que la excelencia no es un acto sino un hábito</a:t>
            </a:r>
            <a:endParaRPr lang="en-US" sz="1200" b="1">
              <a:solidFill>
                <a:schemeClr val="tx2"/>
              </a:solidFill>
            </a:endParaRPr>
          </a:p>
        </p:txBody>
      </p:sp>
      <p:sp>
        <p:nvSpPr>
          <p:cNvPr id="10250" name="Rectangle 33"/>
          <p:cNvSpPr>
            <a:spLocks noChangeArrowheads="1"/>
          </p:cNvSpPr>
          <p:nvPr/>
        </p:nvSpPr>
        <p:spPr bwMode="auto">
          <a:xfrm>
            <a:off x="5840413" y="3803650"/>
            <a:ext cx="1439862" cy="830263"/>
          </a:xfrm>
          <a:prstGeom prst="rect">
            <a:avLst/>
          </a:prstGeom>
          <a:noFill/>
          <a:ln w="9525">
            <a:noFill/>
            <a:miter lim="800000"/>
            <a:headEnd/>
            <a:tailEnd/>
          </a:ln>
        </p:spPr>
        <p:txBody>
          <a:bodyPr>
            <a:spAutoFit/>
          </a:bodyPr>
          <a:lstStyle/>
          <a:p>
            <a:pPr algn="just"/>
            <a:r>
              <a:rPr lang="es-ES_tradnl" sz="1200"/>
              <a:t>Intersección de conocimiento, capacidad y deseo.</a:t>
            </a:r>
            <a:endParaRPr lang="en-US" sz="1200"/>
          </a:p>
        </p:txBody>
      </p:sp>
      <p:sp>
        <p:nvSpPr>
          <p:cNvPr id="10251" name="Rectangle 27"/>
          <p:cNvSpPr>
            <a:spLocks noChangeArrowheads="1"/>
          </p:cNvSpPr>
          <p:nvPr/>
        </p:nvSpPr>
        <p:spPr bwMode="gray">
          <a:xfrm>
            <a:off x="4513263" y="2276475"/>
            <a:ext cx="750887" cy="523875"/>
          </a:xfrm>
          <a:prstGeom prst="rect">
            <a:avLst/>
          </a:prstGeom>
          <a:noFill/>
          <a:ln w="9525">
            <a:noFill/>
            <a:miter lim="800000"/>
            <a:headEnd/>
            <a:tailEnd/>
          </a:ln>
        </p:spPr>
        <p:txBody>
          <a:bodyPr wrap="none">
            <a:spAutoFit/>
          </a:bodyPr>
          <a:lstStyle/>
          <a:p>
            <a:pPr algn="ctr"/>
            <a:r>
              <a:rPr lang="en-US" sz="1400">
                <a:solidFill>
                  <a:schemeClr val="bg1"/>
                </a:solidFill>
              </a:rPr>
              <a:t>Nuevo </a:t>
            </a:r>
          </a:p>
          <a:p>
            <a:pPr algn="ctr"/>
            <a:r>
              <a:rPr lang="en-US" sz="1400">
                <a:solidFill>
                  <a:schemeClr val="bg1"/>
                </a:solidFill>
              </a:rPr>
              <a:t>nivel</a:t>
            </a:r>
          </a:p>
        </p:txBody>
      </p:sp>
      <p:sp>
        <p:nvSpPr>
          <p:cNvPr id="10252" name="Rectangle 27"/>
          <p:cNvSpPr>
            <a:spLocks noChangeArrowheads="1"/>
          </p:cNvSpPr>
          <p:nvPr/>
        </p:nvSpPr>
        <p:spPr bwMode="gray">
          <a:xfrm>
            <a:off x="6200775" y="2400300"/>
            <a:ext cx="703263" cy="307975"/>
          </a:xfrm>
          <a:prstGeom prst="rect">
            <a:avLst/>
          </a:prstGeom>
          <a:noFill/>
          <a:ln w="9525">
            <a:noFill/>
            <a:miter lim="800000"/>
            <a:headEnd/>
            <a:tailEnd/>
          </a:ln>
        </p:spPr>
        <p:txBody>
          <a:bodyPr wrap="none">
            <a:spAutoFit/>
          </a:bodyPr>
          <a:lstStyle/>
          <a:p>
            <a:pPr algn="ctr"/>
            <a:r>
              <a:rPr lang="en-US" sz="1400">
                <a:solidFill>
                  <a:schemeClr val="bg1"/>
                </a:solidFill>
              </a:rPr>
              <a:t>Hábito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0" y="0"/>
            <a:ext cx="9144000" cy="45720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endParaRPr lang="es-CR"/>
          </a:p>
        </p:txBody>
      </p:sp>
      <p:grpSp>
        <p:nvGrpSpPr>
          <p:cNvPr id="11267" name="Group 1"/>
          <p:cNvGrpSpPr>
            <a:grpSpLocks noChangeAspect="1"/>
          </p:cNvGrpSpPr>
          <p:nvPr/>
        </p:nvGrpSpPr>
        <p:grpSpPr bwMode="auto">
          <a:xfrm>
            <a:off x="1692275" y="1268413"/>
            <a:ext cx="5672138" cy="5106987"/>
            <a:chOff x="2520" y="3950"/>
            <a:chExt cx="6450" cy="5807"/>
          </a:xfrm>
        </p:grpSpPr>
        <p:sp>
          <p:nvSpPr>
            <p:cNvPr id="11269" name="AutoShape 11"/>
            <p:cNvSpPr>
              <a:spLocks noChangeAspect="1" noChangeArrowheads="1" noTextEdit="1"/>
            </p:cNvSpPr>
            <p:nvPr/>
          </p:nvSpPr>
          <p:spPr bwMode="auto">
            <a:xfrm>
              <a:off x="2520" y="3950"/>
              <a:ext cx="6450" cy="5807"/>
            </a:xfrm>
            <a:prstGeom prst="rect">
              <a:avLst/>
            </a:prstGeom>
            <a:noFill/>
            <a:ln w="9525">
              <a:noFill/>
              <a:miter lim="800000"/>
              <a:headEnd/>
              <a:tailEnd/>
            </a:ln>
          </p:spPr>
          <p:txBody>
            <a:bodyPr/>
            <a:lstStyle/>
            <a:p>
              <a:endParaRPr lang="es-CR"/>
            </a:p>
          </p:txBody>
        </p:sp>
        <p:grpSp>
          <p:nvGrpSpPr>
            <p:cNvPr id="11270" name="Group 6"/>
            <p:cNvGrpSpPr>
              <a:grpSpLocks/>
            </p:cNvGrpSpPr>
            <p:nvPr/>
          </p:nvGrpSpPr>
          <p:grpSpPr bwMode="auto">
            <a:xfrm>
              <a:off x="2520" y="3950"/>
              <a:ext cx="6450" cy="5807"/>
              <a:chOff x="378" y="819"/>
              <a:chExt cx="3573" cy="3217"/>
            </a:xfrm>
          </p:grpSpPr>
          <p:sp>
            <p:nvSpPr>
              <p:cNvPr id="11275" name="Freeform 10"/>
              <p:cNvSpPr>
                <a:spLocks/>
              </p:cNvSpPr>
              <p:nvPr/>
            </p:nvSpPr>
            <p:spPr bwMode="auto">
              <a:xfrm>
                <a:off x="1612" y="1896"/>
                <a:ext cx="1104" cy="1236"/>
              </a:xfrm>
              <a:custGeom>
                <a:avLst/>
                <a:gdLst>
                  <a:gd name="T0" fmla="*/ 544 w 1104"/>
                  <a:gd name="T1" fmla="*/ 0 h 1236"/>
                  <a:gd name="T2" fmla="*/ 648 w 1104"/>
                  <a:gd name="T3" fmla="*/ 64 h 1236"/>
                  <a:gd name="T4" fmla="*/ 812 w 1104"/>
                  <a:gd name="T5" fmla="*/ 212 h 1236"/>
                  <a:gd name="T6" fmla="*/ 968 w 1104"/>
                  <a:gd name="T7" fmla="*/ 424 h 1236"/>
                  <a:gd name="T8" fmla="*/ 1040 w 1104"/>
                  <a:gd name="T9" fmla="*/ 604 h 1236"/>
                  <a:gd name="T10" fmla="*/ 1070 w 1104"/>
                  <a:gd name="T11" fmla="*/ 699 h 1236"/>
                  <a:gd name="T12" fmla="*/ 1104 w 1104"/>
                  <a:gd name="T13" fmla="*/ 876 h 1236"/>
                  <a:gd name="T14" fmla="*/ 1104 w 1104"/>
                  <a:gd name="T15" fmla="*/ 1052 h 1236"/>
                  <a:gd name="T16" fmla="*/ 1100 w 1104"/>
                  <a:gd name="T17" fmla="*/ 1108 h 1236"/>
                  <a:gd name="T18" fmla="*/ 971 w 1104"/>
                  <a:gd name="T19" fmla="*/ 1161 h 1236"/>
                  <a:gd name="T20" fmla="*/ 828 w 1104"/>
                  <a:gd name="T21" fmla="*/ 1204 h 1236"/>
                  <a:gd name="T22" fmla="*/ 620 w 1104"/>
                  <a:gd name="T23" fmla="*/ 1236 h 1236"/>
                  <a:gd name="T24" fmla="*/ 461 w 1104"/>
                  <a:gd name="T25" fmla="*/ 1230 h 1236"/>
                  <a:gd name="T26" fmla="*/ 256 w 1104"/>
                  <a:gd name="T27" fmla="*/ 1200 h 1236"/>
                  <a:gd name="T28" fmla="*/ 132 w 1104"/>
                  <a:gd name="T29" fmla="*/ 1156 h 1236"/>
                  <a:gd name="T30" fmla="*/ 4 w 1104"/>
                  <a:gd name="T31" fmla="*/ 1096 h 1236"/>
                  <a:gd name="T32" fmla="*/ 0 w 1104"/>
                  <a:gd name="T33" fmla="*/ 884 h 1236"/>
                  <a:gd name="T34" fmla="*/ 26 w 1104"/>
                  <a:gd name="T35" fmla="*/ 732 h 1236"/>
                  <a:gd name="T36" fmla="*/ 76 w 1104"/>
                  <a:gd name="T37" fmla="*/ 564 h 1236"/>
                  <a:gd name="T38" fmla="*/ 160 w 1104"/>
                  <a:gd name="T39" fmla="*/ 396 h 1236"/>
                  <a:gd name="T40" fmla="*/ 272 w 1104"/>
                  <a:gd name="T41" fmla="*/ 240 h 1236"/>
                  <a:gd name="T42" fmla="*/ 384 w 1104"/>
                  <a:gd name="T43" fmla="*/ 116 h 1236"/>
                  <a:gd name="T44" fmla="*/ 476 w 1104"/>
                  <a:gd name="T45" fmla="*/ 52 h 1236"/>
                  <a:gd name="T46" fmla="*/ 544 w 1104"/>
                  <a:gd name="T47" fmla="*/ 0 h 1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4"/>
                  <a:gd name="T73" fmla="*/ 0 h 1236"/>
                  <a:gd name="T74" fmla="*/ 1104 w 1104"/>
                  <a:gd name="T75" fmla="*/ 1236 h 12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4" h="1236">
                    <a:moveTo>
                      <a:pt x="544" y="0"/>
                    </a:moveTo>
                    <a:lnTo>
                      <a:pt x="648" y="64"/>
                    </a:lnTo>
                    <a:lnTo>
                      <a:pt x="812" y="212"/>
                    </a:lnTo>
                    <a:lnTo>
                      <a:pt x="968" y="424"/>
                    </a:lnTo>
                    <a:lnTo>
                      <a:pt x="1040" y="604"/>
                    </a:lnTo>
                    <a:lnTo>
                      <a:pt x="1070" y="699"/>
                    </a:lnTo>
                    <a:lnTo>
                      <a:pt x="1104" y="876"/>
                    </a:lnTo>
                    <a:lnTo>
                      <a:pt x="1104" y="1052"/>
                    </a:lnTo>
                    <a:lnTo>
                      <a:pt x="1100" y="1108"/>
                    </a:lnTo>
                    <a:lnTo>
                      <a:pt x="971" y="1161"/>
                    </a:lnTo>
                    <a:lnTo>
                      <a:pt x="828" y="1204"/>
                    </a:lnTo>
                    <a:lnTo>
                      <a:pt x="620" y="1236"/>
                    </a:lnTo>
                    <a:lnTo>
                      <a:pt x="461" y="1230"/>
                    </a:lnTo>
                    <a:lnTo>
                      <a:pt x="256" y="1200"/>
                    </a:lnTo>
                    <a:lnTo>
                      <a:pt x="132" y="1156"/>
                    </a:lnTo>
                    <a:lnTo>
                      <a:pt x="4" y="1096"/>
                    </a:lnTo>
                    <a:lnTo>
                      <a:pt x="0" y="884"/>
                    </a:lnTo>
                    <a:lnTo>
                      <a:pt x="26" y="732"/>
                    </a:lnTo>
                    <a:lnTo>
                      <a:pt x="76" y="564"/>
                    </a:lnTo>
                    <a:lnTo>
                      <a:pt x="160" y="396"/>
                    </a:lnTo>
                    <a:lnTo>
                      <a:pt x="272" y="240"/>
                    </a:lnTo>
                    <a:lnTo>
                      <a:pt x="384" y="116"/>
                    </a:lnTo>
                    <a:lnTo>
                      <a:pt x="476" y="52"/>
                    </a:lnTo>
                    <a:lnTo>
                      <a:pt x="544" y="0"/>
                    </a:lnTo>
                    <a:close/>
                  </a:path>
                </a:pathLst>
              </a:custGeom>
              <a:solidFill>
                <a:srgbClr val="FFFF00"/>
              </a:solidFill>
              <a:ln w="19050">
                <a:solidFill>
                  <a:srgbClr val="000000"/>
                </a:solidFill>
                <a:round/>
                <a:headEnd/>
                <a:tailEnd/>
              </a:ln>
            </p:spPr>
            <p:txBody>
              <a:bodyPr/>
              <a:lstStyle/>
              <a:p>
                <a:endParaRPr lang="es-CR"/>
              </a:p>
            </p:txBody>
          </p:sp>
          <p:sp>
            <p:nvSpPr>
              <p:cNvPr id="11276" name="Oval 9"/>
              <p:cNvSpPr>
                <a:spLocks noChangeArrowheads="1"/>
              </p:cNvSpPr>
              <p:nvPr/>
            </p:nvSpPr>
            <p:spPr bwMode="auto">
              <a:xfrm>
                <a:off x="998" y="819"/>
                <a:ext cx="2341" cy="2313"/>
              </a:xfrm>
              <a:prstGeom prst="ellipse">
                <a:avLst/>
              </a:prstGeom>
              <a:noFill/>
              <a:ln w="28575">
                <a:solidFill>
                  <a:srgbClr val="000000"/>
                </a:solidFill>
                <a:round/>
                <a:headEnd/>
                <a:tailEnd/>
              </a:ln>
            </p:spPr>
            <p:txBody>
              <a:bodyPr anchor="ctr"/>
              <a:lstStyle/>
              <a:p>
                <a:endParaRPr lang="es-CR"/>
              </a:p>
            </p:txBody>
          </p:sp>
          <p:sp>
            <p:nvSpPr>
              <p:cNvPr id="11277" name="Oval 8"/>
              <p:cNvSpPr>
                <a:spLocks noChangeArrowheads="1"/>
              </p:cNvSpPr>
              <p:nvPr/>
            </p:nvSpPr>
            <p:spPr bwMode="auto">
              <a:xfrm>
                <a:off x="1610" y="1722"/>
                <a:ext cx="2341" cy="2313"/>
              </a:xfrm>
              <a:prstGeom prst="ellipse">
                <a:avLst/>
              </a:prstGeom>
              <a:noFill/>
              <a:ln w="28575">
                <a:solidFill>
                  <a:srgbClr val="000000"/>
                </a:solidFill>
                <a:round/>
                <a:headEnd/>
                <a:tailEnd/>
              </a:ln>
            </p:spPr>
            <p:txBody>
              <a:bodyPr anchor="ctr"/>
              <a:lstStyle/>
              <a:p>
                <a:endParaRPr lang="es-CR"/>
              </a:p>
            </p:txBody>
          </p:sp>
          <p:sp>
            <p:nvSpPr>
              <p:cNvPr id="11278" name="Oval 7"/>
              <p:cNvSpPr>
                <a:spLocks noChangeArrowheads="1"/>
              </p:cNvSpPr>
              <p:nvPr/>
            </p:nvSpPr>
            <p:spPr bwMode="auto">
              <a:xfrm>
                <a:off x="378" y="1723"/>
                <a:ext cx="2341" cy="2313"/>
              </a:xfrm>
              <a:prstGeom prst="ellipse">
                <a:avLst/>
              </a:prstGeom>
              <a:noFill/>
              <a:ln w="28575">
                <a:solidFill>
                  <a:srgbClr val="000000"/>
                </a:solidFill>
                <a:round/>
                <a:headEnd/>
                <a:tailEnd/>
              </a:ln>
            </p:spPr>
            <p:txBody>
              <a:bodyPr anchor="ctr"/>
              <a:lstStyle/>
              <a:p>
                <a:endParaRPr lang="es-CR"/>
              </a:p>
            </p:txBody>
          </p:sp>
        </p:grpSp>
        <p:sp>
          <p:nvSpPr>
            <p:cNvPr id="11271" name="Text Box 5"/>
            <p:cNvSpPr txBox="1">
              <a:spLocks noChangeArrowheads="1"/>
            </p:cNvSpPr>
            <p:nvPr/>
          </p:nvSpPr>
          <p:spPr bwMode="auto">
            <a:xfrm>
              <a:off x="4834" y="4388"/>
              <a:ext cx="1750" cy="625"/>
            </a:xfrm>
            <a:prstGeom prst="rect">
              <a:avLst/>
            </a:prstGeom>
            <a:noFill/>
            <a:ln w="19050">
              <a:noFill/>
              <a:miter lim="800000"/>
              <a:headEnd/>
              <a:tailEnd/>
            </a:ln>
          </p:spPr>
          <p:txBody>
            <a:bodyPr/>
            <a:lstStyle/>
            <a:p>
              <a:pPr algn="ctr" eaLnBrk="0" hangingPunct="0"/>
              <a:r>
                <a:rPr lang="es-ES" sz="1600" b="1">
                  <a:solidFill>
                    <a:srgbClr val="0000FF"/>
                  </a:solidFill>
                  <a:ea typeface="Times New Roman" pitchFamily="18" charset="0"/>
                  <a:cs typeface="Arial" charset="0"/>
                </a:rPr>
                <a:t>Conocimiento</a:t>
              </a:r>
              <a:endParaRPr lang="en-US" sz="700">
                <a:ea typeface="Times New Roman" pitchFamily="18" charset="0"/>
                <a:cs typeface="Arial" charset="0"/>
              </a:endParaRPr>
            </a:p>
            <a:p>
              <a:pPr algn="ctr" eaLnBrk="0" hangingPunct="0"/>
              <a:r>
                <a:rPr lang="es-ES" sz="1400" b="1">
                  <a:solidFill>
                    <a:srgbClr val="FF0000"/>
                  </a:solidFill>
                  <a:ea typeface="Times New Roman" pitchFamily="18" charset="0"/>
                  <a:cs typeface="Arial" charset="0"/>
                </a:rPr>
                <a:t>(qué, por qué)</a:t>
              </a:r>
              <a:endParaRPr lang="es-ES">
                <a:ea typeface="Times New Roman" pitchFamily="18" charset="0"/>
                <a:cs typeface="Arial" charset="0"/>
              </a:endParaRPr>
            </a:p>
          </p:txBody>
        </p:sp>
        <p:sp>
          <p:nvSpPr>
            <p:cNvPr id="11272" name="Text Box 4"/>
            <p:cNvSpPr txBox="1">
              <a:spLocks noChangeArrowheads="1"/>
            </p:cNvSpPr>
            <p:nvPr/>
          </p:nvSpPr>
          <p:spPr bwMode="auto">
            <a:xfrm>
              <a:off x="7248" y="8001"/>
              <a:ext cx="971" cy="624"/>
            </a:xfrm>
            <a:prstGeom prst="rect">
              <a:avLst/>
            </a:prstGeom>
            <a:noFill/>
            <a:ln w="19050">
              <a:noFill/>
              <a:miter lim="800000"/>
              <a:headEnd/>
              <a:tailEnd/>
            </a:ln>
          </p:spPr>
          <p:txBody>
            <a:bodyPr/>
            <a:lstStyle/>
            <a:p>
              <a:pPr algn="ctr" eaLnBrk="0" hangingPunct="0"/>
              <a:r>
                <a:rPr lang="es-ES" sz="1600" b="1">
                  <a:solidFill>
                    <a:srgbClr val="0000FF"/>
                  </a:solidFill>
                  <a:ea typeface="Times New Roman" pitchFamily="18" charset="0"/>
                  <a:cs typeface="Arial" charset="0"/>
                </a:rPr>
                <a:t>Deseo</a:t>
              </a:r>
              <a:endParaRPr lang="en-US" sz="700">
                <a:ea typeface="Times New Roman" pitchFamily="18" charset="0"/>
                <a:cs typeface="Arial" charset="0"/>
              </a:endParaRPr>
            </a:p>
            <a:p>
              <a:pPr algn="ctr" eaLnBrk="0" hangingPunct="0"/>
              <a:r>
                <a:rPr lang="es-ES" sz="1400" b="1">
                  <a:solidFill>
                    <a:srgbClr val="FF0000"/>
                  </a:solidFill>
                  <a:ea typeface="Times New Roman" pitchFamily="18" charset="0"/>
                  <a:cs typeface="Arial" charset="0"/>
                </a:rPr>
                <a:t>(querer)</a:t>
              </a:r>
              <a:endParaRPr lang="es-ES">
                <a:ea typeface="Times New Roman" pitchFamily="18" charset="0"/>
                <a:cs typeface="Arial" charset="0"/>
              </a:endParaRPr>
            </a:p>
          </p:txBody>
        </p:sp>
        <p:sp>
          <p:nvSpPr>
            <p:cNvPr id="11273" name="Text Box 3"/>
            <p:cNvSpPr txBox="1">
              <a:spLocks noChangeArrowheads="1"/>
            </p:cNvSpPr>
            <p:nvPr/>
          </p:nvSpPr>
          <p:spPr bwMode="auto">
            <a:xfrm>
              <a:off x="2912" y="8001"/>
              <a:ext cx="1733" cy="624"/>
            </a:xfrm>
            <a:prstGeom prst="rect">
              <a:avLst/>
            </a:prstGeom>
            <a:noFill/>
            <a:ln w="19050">
              <a:noFill/>
              <a:miter lim="800000"/>
              <a:headEnd/>
              <a:tailEnd/>
            </a:ln>
          </p:spPr>
          <p:txBody>
            <a:bodyPr/>
            <a:lstStyle/>
            <a:p>
              <a:pPr algn="ctr" eaLnBrk="0" hangingPunct="0"/>
              <a:r>
                <a:rPr lang="es-ES" sz="1600" b="1">
                  <a:solidFill>
                    <a:srgbClr val="0000FF"/>
                  </a:solidFill>
                  <a:ea typeface="Times New Roman" pitchFamily="18" charset="0"/>
                  <a:cs typeface="Arial" charset="0"/>
                </a:rPr>
                <a:t>Capacidades</a:t>
              </a:r>
              <a:endParaRPr lang="en-US" sz="700">
                <a:ea typeface="Times New Roman" pitchFamily="18" charset="0"/>
                <a:cs typeface="Arial" charset="0"/>
              </a:endParaRPr>
            </a:p>
            <a:p>
              <a:pPr algn="ctr" eaLnBrk="0" hangingPunct="0"/>
              <a:r>
                <a:rPr lang="es-ES" sz="1400" b="1">
                  <a:solidFill>
                    <a:srgbClr val="FF0000"/>
                  </a:solidFill>
                  <a:ea typeface="Times New Roman" pitchFamily="18" charset="0"/>
                  <a:cs typeface="Arial" charset="0"/>
                </a:rPr>
                <a:t>(cómo)</a:t>
              </a:r>
              <a:endParaRPr lang="es-ES">
                <a:ea typeface="Times New Roman" pitchFamily="18" charset="0"/>
                <a:cs typeface="Arial" charset="0"/>
              </a:endParaRPr>
            </a:p>
          </p:txBody>
        </p:sp>
        <p:sp>
          <p:nvSpPr>
            <p:cNvPr id="11274" name="Text Box 2"/>
            <p:cNvSpPr txBox="1">
              <a:spLocks noChangeArrowheads="1"/>
            </p:cNvSpPr>
            <p:nvPr/>
          </p:nvSpPr>
          <p:spPr bwMode="auto">
            <a:xfrm>
              <a:off x="5031" y="6934"/>
              <a:ext cx="1379" cy="417"/>
            </a:xfrm>
            <a:prstGeom prst="rect">
              <a:avLst/>
            </a:prstGeom>
            <a:noFill/>
            <a:ln w="19050">
              <a:noFill/>
              <a:miter lim="800000"/>
              <a:headEnd/>
              <a:tailEnd/>
            </a:ln>
          </p:spPr>
          <p:txBody>
            <a:bodyPr/>
            <a:lstStyle/>
            <a:p>
              <a:pPr algn="ctr" eaLnBrk="0" hangingPunct="0"/>
              <a:r>
                <a:rPr lang="es-ES" b="1">
                  <a:solidFill>
                    <a:srgbClr val="0000FF"/>
                  </a:solidFill>
                  <a:ea typeface="Times New Roman" pitchFamily="18" charset="0"/>
                  <a:cs typeface="Arial" charset="0"/>
                </a:rPr>
                <a:t>HÁBITOS</a:t>
              </a:r>
              <a:endParaRPr lang="es-ES">
                <a:ea typeface="Times New Roman" pitchFamily="18" charset="0"/>
                <a:cs typeface="Arial"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204gl">
  <a:themeElements>
    <a:clrScheme name="Tema de Office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193583"/>
        </a:dk2>
        <a:lt2>
          <a:srgbClr val="C0C0C0"/>
        </a:lt2>
        <a:accent1>
          <a:srgbClr val="E46C22"/>
        </a:accent1>
        <a:accent2>
          <a:srgbClr val="14CAEE"/>
        </a:accent2>
        <a:accent3>
          <a:srgbClr val="FFFFFF"/>
        </a:accent3>
        <a:accent4>
          <a:srgbClr val="000000"/>
        </a:accent4>
        <a:accent5>
          <a:srgbClr val="EFBAAB"/>
        </a:accent5>
        <a:accent6>
          <a:srgbClr val="11B7D8"/>
        </a:accent6>
        <a:hlink>
          <a:srgbClr val="6A6AE2"/>
        </a:hlink>
        <a:folHlink>
          <a:srgbClr val="66A444"/>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3366"/>
        </a:dk2>
        <a:lt2>
          <a:srgbClr val="C0C0C0"/>
        </a:lt2>
        <a:accent1>
          <a:srgbClr val="76CA2A"/>
        </a:accent1>
        <a:accent2>
          <a:srgbClr val="E5772D"/>
        </a:accent2>
        <a:accent3>
          <a:srgbClr val="FFFFFF"/>
        </a:accent3>
        <a:accent4>
          <a:srgbClr val="000000"/>
        </a:accent4>
        <a:accent5>
          <a:srgbClr val="BDE1AC"/>
        </a:accent5>
        <a:accent6>
          <a:srgbClr val="CF6B2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cdb2004204gl</Template>
  <TotalTime>882</TotalTime>
  <Words>2204</Words>
  <Application>Microsoft Office PowerPoint</Application>
  <PresentationFormat>Presentación en pantalla (4:3)</PresentationFormat>
  <Paragraphs>311</Paragraphs>
  <Slides>54</Slides>
  <Notes>12</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cdb2004204gl</vt:lpstr>
      <vt:lpstr>Diapositiva 1</vt:lpstr>
      <vt:lpstr>7 Hábitos</vt:lpstr>
      <vt:lpstr>La personalidad y la ética del carácter</vt:lpstr>
      <vt:lpstr>Grandeza primaria y secundaria</vt:lpstr>
      <vt:lpstr>El poder de un paradigma</vt:lpstr>
      <vt:lpstr>El poder de un cambio de paradigma</vt:lpstr>
      <vt:lpstr>Paradigma basado en principios</vt:lpstr>
      <vt:lpstr>Principios</vt:lpstr>
      <vt:lpstr>Diapositiva 9</vt:lpstr>
      <vt:lpstr> El continuum madurez</vt:lpstr>
      <vt:lpstr> Paradigmas de interdependencia </vt:lpstr>
      <vt:lpstr>    </vt:lpstr>
      <vt:lpstr>          Primer hábito </vt:lpstr>
      <vt:lpstr>  Proactivo   </vt:lpstr>
      <vt:lpstr>Diapositiva 15</vt:lpstr>
      <vt:lpstr>  Reactividad   </vt:lpstr>
      <vt:lpstr>Circulo Influencia o Preocupación </vt:lpstr>
      <vt:lpstr> Cómo mantener y cultivar el primer hábito</vt:lpstr>
      <vt:lpstr>          Segundo hábito </vt:lpstr>
      <vt:lpstr>  Definición   </vt:lpstr>
      <vt:lpstr>Todas las cosas se crean dos veces</vt:lpstr>
      <vt:lpstr>  En el centro   </vt:lpstr>
      <vt:lpstr>  En el centro   </vt:lpstr>
      <vt:lpstr>    Un centro de principios      </vt:lpstr>
      <vt:lpstr> Cómo redactar y usar un enunciado de la misión personal </vt:lpstr>
      <vt:lpstr>          Tercer hábito </vt:lpstr>
      <vt:lpstr>Cuatro generaciones de la administración del tiempo</vt:lpstr>
      <vt:lpstr>Administración del tiempo</vt:lpstr>
      <vt:lpstr> Cómo podemos trabajar en el Cuadrante II</vt:lpstr>
      <vt:lpstr> Paradigmas de interdependencia </vt:lpstr>
      <vt:lpstr> La cuenta bancaria emocional </vt:lpstr>
      <vt:lpstr>          Cuarto hábito </vt:lpstr>
      <vt:lpstr>Seis paradigmas de interacción humana</vt:lpstr>
      <vt:lpstr> Seis paradigmas de interacción humana</vt:lpstr>
      <vt:lpstr> Seis paradigmas de interacción humana</vt:lpstr>
      <vt:lpstr>Cinco dimensiones de Ganar/Ganar </vt:lpstr>
      <vt:lpstr>Quinto hábito </vt:lpstr>
      <vt:lpstr>Procure primero comprender, y después ser comprendido </vt:lpstr>
      <vt:lpstr>Procure primero comprender, y después ser comprendido </vt:lpstr>
      <vt:lpstr>Procure primero comprender, y después ser comprendido </vt:lpstr>
      <vt:lpstr>Procure primero comprender, y después ser comprendido </vt:lpstr>
      <vt:lpstr> Sexto hábito </vt:lpstr>
      <vt:lpstr>  Sexto hábito </vt:lpstr>
      <vt:lpstr> Sexto hábito- La sinergia  </vt:lpstr>
      <vt:lpstr> Sexto hábito- La sinergia  </vt:lpstr>
      <vt:lpstr> Sexto hábito- La sinergia  </vt:lpstr>
      <vt:lpstr> Sexto hábito- La sinergia  </vt:lpstr>
      <vt:lpstr> Sexto hábito- La sinergia  </vt:lpstr>
      <vt:lpstr> Séptimo hábito  </vt:lpstr>
      <vt:lpstr> Séptimo hábito </vt:lpstr>
      <vt:lpstr> Séptimo hábito-Afilar la sierra  </vt:lpstr>
      <vt:lpstr> Séptimo hábito-Afilar la sierra  </vt:lpstr>
      <vt:lpstr> Séptimo hábito-Conclusión  </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jevarg</dc:creator>
  <cp:lastModifiedBy>Familia Salas Jiménez</cp:lastModifiedBy>
  <cp:revision>76</cp:revision>
  <dcterms:created xsi:type="dcterms:W3CDTF">2010-04-22T02:04:41Z</dcterms:created>
  <dcterms:modified xsi:type="dcterms:W3CDTF">2012-09-12T17:14:53Z</dcterms:modified>
</cp:coreProperties>
</file>