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5"/>
  </p:notesMasterIdLst>
  <p:handoutMasterIdLst>
    <p:handoutMasterId r:id="rId26"/>
  </p:handoutMasterIdLst>
  <p:sldIdLst>
    <p:sldId id="298" r:id="rId2"/>
    <p:sldId id="256" r:id="rId3"/>
    <p:sldId id="257" r:id="rId4"/>
    <p:sldId id="290" r:id="rId5"/>
    <p:sldId id="258" r:id="rId6"/>
    <p:sldId id="295" r:id="rId7"/>
    <p:sldId id="261" r:id="rId8"/>
    <p:sldId id="296" r:id="rId9"/>
    <p:sldId id="262" r:id="rId10"/>
    <p:sldId id="263" r:id="rId11"/>
    <p:sldId id="293" r:id="rId12"/>
    <p:sldId id="274" r:id="rId13"/>
    <p:sldId id="275" r:id="rId14"/>
    <p:sldId id="271" r:id="rId15"/>
    <p:sldId id="266" r:id="rId16"/>
    <p:sldId id="270" r:id="rId17"/>
    <p:sldId id="285" r:id="rId18"/>
    <p:sldId id="281" r:id="rId19"/>
    <p:sldId id="280" r:id="rId20"/>
    <p:sldId id="268" r:id="rId21"/>
    <p:sldId id="288" r:id="rId22"/>
    <p:sldId id="269" r:id="rId23"/>
    <p:sldId id="273" r:id="rId24"/>
  </p:sldIdLst>
  <p:sldSz cx="9144000" cy="6858000" type="screen4x3"/>
  <p:notesSz cx="6856413" cy="9083675"/>
  <p:defaultTextStyle>
    <a:defPPr>
      <a:defRPr lang="en-US"/>
    </a:defPPr>
    <a:lvl1pPr algn="l" rtl="0" fontAlgn="base">
      <a:spcBef>
        <a:spcPct val="0"/>
      </a:spcBef>
      <a:spcAft>
        <a:spcPct val="0"/>
      </a:spcAft>
      <a:defRPr sz="700" kern="1200">
        <a:solidFill>
          <a:schemeClr val="tx1"/>
        </a:solidFill>
        <a:latin typeface="Tahoma" charset="0"/>
        <a:ea typeface="+mn-ea"/>
        <a:cs typeface="+mn-cs"/>
      </a:defRPr>
    </a:lvl1pPr>
    <a:lvl2pPr marL="457200" algn="l" rtl="0" fontAlgn="base">
      <a:spcBef>
        <a:spcPct val="0"/>
      </a:spcBef>
      <a:spcAft>
        <a:spcPct val="0"/>
      </a:spcAft>
      <a:defRPr sz="700" kern="1200">
        <a:solidFill>
          <a:schemeClr val="tx1"/>
        </a:solidFill>
        <a:latin typeface="Tahoma" charset="0"/>
        <a:ea typeface="+mn-ea"/>
        <a:cs typeface="+mn-cs"/>
      </a:defRPr>
    </a:lvl2pPr>
    <a:lvl3pPr marL="914400" algn="l" rtl="0" fontAlgn="base">
      <a:spcBef>
        <a:spcPct val="0"/>
      </a:spcBef>
      <a:spcAft>
        <a:spcPct val="0"/>
      </a:spcAft>
      <a:defRPr sz="700" kern="1200">
        <a:solidFill>
          <a:schemeClr val="tx1"/>
        </a:solidFill>
        <a:latin typeface="Tahoma" charset="0"/>
        <a:ea typeface="+mn-ea"/>
        <a:cs typeface="+mn-cs"/>
      </a:defRPr>
    </a:lvl3pPr>
    <a:lvl4pPr marL="1371600" algn="l" rtl="0" fontAlgn="base">
      <a:spcBef>
        <a:spcPct val="0"/>
      </a:spcBef>
      <a:spcAft>
        <a:spcPct val="0"/>
      </a:spcAft>
      <a:defRPr sz="700" kern="1200">
        <a:solidFill>
          <a:schemeClr val="tx1"/>
        </a:solidFill>
        <a:latin typeface="Tahoma" charset="0"/>
        <a:ea typeface="+mn-ea"/>
        <a:cs typeface="+mn-cs"/>
      </a:defRPr>
    </a:lvl4pPr>
    <a:lvl5pPr marL="1828800" algn="l" rtl="0" fontAlgn="base">
      <a:spcBef>
        <a:spcPct val="0"/>
      </a:spcBef>
      <a:spcAft>
        <a:spcPct val="0"/>
      </a:spcAft>
      <a:defRPr sz="700" kern="1200">
        <a:solidFill>
          <a:schemeClr val="tx1"/>
        </a:solidFill>
        <a:latin typeface="Tahoma" charset="0"/>
        <a:ea typeface="+mn-ea"/>
        <a:cs typeface="+mn-cs"/>
      </a:defRPr>
    </a:lvl5pPr>
    <a:lvl6pPr marL="2286000" algn="l" defTabSz="914400" rtl="0" eaLnBrk="1" latinLnBrk="0" hangingPunct="1">
      <a:defRPr sz="700" kern="1200">
        <a:solidFill>
          <a:schemeClr val="tx1"/>
        </a:solidFill>
        <a:latin typeface="Tahoma" charset="0"/>
        <a:ea typeface="+mn-ea"/>
        <a:cs typeface="+mn-cs"/>
      </a:defRPr>
    </a:lvl6pPr>
    <a:lvl7pPr marL="2743200" algn="l" defTabSz="914400" rtl="0" eaLnBrk="1" latinLnBrk="0" hangingPunct="1">
      <a:defRPr sz="700" kern="1200">
        <a:solidFill>
          <a:schemeClr val="tx1"/>
        </a:solidFill>
        <a:latin typeface="Tahoma" charset="0"/>
        <a:ea typeface="+mn-ea"/>
        <a:cs typeface="+mn-cs"/>
      </a:defRPr>
    </a:lvl7pPr>
    <a:lvl8pPr marL="3200400" algn="l" defTabSz="914400" rtl="0" eaLnBrk="1" latinLnBrk="0" hangingPunct="1">
      <a:defRPr sz="700" kern="1200">
        <a:solidFill>
          <a:schemeClr val="tx1"/>
        </a:solidFill>
        <a:latin typeface="Tahoma" charset="0"/>
        <a:ea typeface="+mn-ea"/>
        <a:cs typeface="+mn-cs"/>
      </a:defRPr>
    </a:lvl8pPr>
    <a:lvl9pPr marL="3657600" algn="l" defTabSz="914400" rtl="0" eaLnBrk="1" latinLnBrk="0" hangingPunct="1">
      <a:defRPr sz="700"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664" autoAdjust="0"/>
  </p:normalViewPr>
  <p:slideViewPr>
    <p:cSldViewPr>
      <p:cViewPr varScale="1">
        <p:scale>
          <a:sx n="63" d="100"/>
          <a:sy n="63" d="100"/>
        </p:scale>
        <p:origin x="-642" y="-10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2034" name="Rectangle 2"/>
          <p:cNvSpPr>
            <a:spLocks noGrp="1" noChangeArrowheads="1"/>
          </p:cNvSpPr>
          <p:nvPr>
            <p:ph type="hdr" sz="quarter"/>
          </p:nvPr>
        </p:nvSpPr>
        <p:spPr bwMode="auto">
          <a:xfrm>
            <a:off x="0" y="0"/>
            <a:ext cx="2970213" cy="454025"/>
          </a:xfrm>
          <a:prstGeom prst="rect">
            <a:avLst/>
          </a:prstGeom>
          <a:noFill/>
          <a:ln w="9525">
            <a:noFill/>
            <a:miter lim="800000"/>
            <a:headEnd/>
            <a:tailEnd/>
          </a:ln>
          <a:effectLst/>
        </p:spPr>
        <p:txBody>
          <a:bodyPr vert="horz" wrap="square" lIns="91074" tIns="45537" rIns="91074" bIns="45537" numCol="1" anchor="t" anchorCtr="0" compatLnSpc="1">
            <a:prstTxWarp prst="textNoShape">
              <a:avLst/>
            </a:prstTxWarp>
          </a:bodyPr>
          <a:lstStyle>
            <a:lvl1pPr defTabSz="911225">
              <a:defRPr sz="1200">
                <a:latin typeface="Tahoma" pitchFamily="34" charset="0"/>
              </a:defRPr>
            </a:lvl1pPr>
          </a:lstStyle>
          <a:p>
            <a:pPr>
              <a:defRPr/>
            </a:pPr>
            <a:endParaRPr lang="es-ES"/>
          </a:p>
        </p:txBody>
      </p:sp>
      <p:sp>
        <p:nvSpPr>
          <p:cNvPr id="172035" name="Rectangle 3"/>
          <p:cNvSpPr>
            <a:spLocks noGrp="1" noChangeArrowheads="1"/>
          </p:cNvSpPr>
          <p:nvPr>
            <p:ph type="dt" sz="quarter" idx="1"/>
          </p:nvPr>
        </p:nvSpPr>
        <p:spPr bwMode="auto">
          <a:xfrm>
            <a:off x="3886200" y="0"/>
            <a:ext cx="2970213" cy="454025"/>
          </a:xfrm>
          <a:prstGeom prst="rect">
            <a:avLst/>
          </a:prstGeom>
          <a:noFill/>
          <a:ln w="9525">
            <a:noFill/>
            <a:miter lim="800000"/>
            <a:headEnd/>
            <a:tailEnd/>
          </a:ln>
          <a:effectLst/>
        </p:spPr>
        <p:txBody>
          <a:bodyPr vert="horz" wrap="square" lIns="91074" tIns="45537" rIns="91074" bIns="45537" numCol="1" anchor="t" anchorCtr="0" compatLnSpc="1">
            <a:prstTxWarp prst="textNoShape">
              <a:avLst/>
            </a:prstTxWarp>
          </a:bodyPr>
          <a:lstStyle>
            <a:lvl1pPr algn="r" defTabSz="911225">
              <a:defRPr sz="1200">
                <a:latin typeface="Tahoma" pitchFamily="34" charset="0"/>
              </a:defRPr>
            </a:lvl1pPr>
          </a:lstStyle>
          <a:p>
            <a:pPr>
              <a:defRPr/>
            </a:pPr>
            <a:endParaRPr lang="es-ES"/>
          </a:p>
        </p:txBody>
      </p:sp>
      <p:sp>
        <p:nvSpPr>
          <p:cNvPr id="172036" name="Rectangle 4"/>
          <p:cNvSpPr>
            <a:spLocks noGrp="1" noChangeArrowheads="1"/>
          </p:cNvSpPr>
          <p:nvPr>
            <p:ph type="ftr" sz="quarter" idx="2"/>
          </p:nvPr>
        </p:nvSpPr>
        <p:spPr bwMode="auto">
          <a:xfrm>
            <a:off x="0" y="8629650"/>
            <a:ext cx="2970213" cy="454025"/>
          </a:xfrm>
          <a:prstGeom prst="rect">
            <a:avLst/>
          </a:prstGeom>
          <a:noFill/>
          <a:ln w="9525">
            <a:noFill/>
            <a:miter lim="800000"/>
            <a:headEnd/>
            <a:tailEnd/>
          </a:ln>
          <a:effectLst/>
        </p:spPr>
        <p:txBody>
          <a:bodyPr vert="horz" wrap="square" lIns="91074" tIns="45537" rIns="91074" bIns="45537" numCol="1" anchor="b" anchorCtr="0" compatLnSpc="1">
            <a:prstTxWarp prst="textNoShape">
              <a:avLst/>
            </a:prstTxWarp>
          </a:bodyPr>
          <a:lstStyle>
            <a:lvl1pPr defTabSz="911225">
              <a:defRPr sz="1200">
                <a:latin typeface="Tahoma" pitchFamily="34" charset="0"/>
              </a:defRPr>
            </a:lvl1pPr>
          </a:lstStyle>
          <a:p>
            <a:pPr>
              <a:defRPr/>
            </a:pPr>
            <a:endParaRPr lang="es-ES"/>
          </a:p>
        </p:txBody>
      </p:sp>
      <p:sp>
        <p:nvSpPr>
          <p:cNvPr id="172037" name="Rectangle 5"/>
          <p:cNvSpPr>
            <a:spLocks noGrp="1" noChangeArrowheads="1"/>
          </p:cNvSpPr>
          <p:nvPr>
            <p:ph type="sldNum" sz="quarter" idx="3"/>
          </p:nvPr>
        </p:nvSpPr>
        <p:spPr bwMode="auto">
          <a:xfrm>
            <a:off x="3886200" y="8629650"/>
            <a:ext cx="2970213" cy="454025"/>
          </a:xfrm>
          <a:prstGeom prst="rect">
            <a:avLst/>
          </a:prstGeom>
          <a:noFill/>
          <a:ln w="9525">
            <a:noFill/>
            <a:miter lim="800000"/>
            <a:headEnd/>
            <a:tailEnd/>
          </a:ln>
          <a:effectLst/>
        </p:spPr>
        <p:txBody>
          <a:bodyPr vert="horz" wrap="square" lIns="91074" tIns="45537" rIns="91074" bIns="45537" numCol="1" anchor="b" anchorCtr="0" compatLnSpc="1">
            <a:prstTxWarp prst="textNoShape">
              <a:avLst/>
            </a:prstTxWarp>
          </a:bodyPr>
          <a:lstStyle>
            <a:lvl1pPr algn="r" defTabSz="911225">
              <a:defRPr sz="1200">
                <a:latin typeface="Tahoma" pitchFamily="34" charset="0"/>
              </a:defRPr>
            </a:lvl1pPr>
          </a:lstStyle>
          <a:p>
            <a:pPr>
              <a:defRPr/>
            </a:pPr>
            <a:fld id="{A52A452F-6787-434F-869F-C649CF5710E0}"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2970213" cy="454025"/>
          </a:xfrm>
          <a:prstGeom prst="rect">
            <a:avLst/>
          </a:prstGeom>
          <a:noFill/>
          <a:ln w="9525">
            <a:noFill/>
            <a:miter lim="800000"/>
            <a:headEnd/>
            <a:tailEnd/>
          </a:ln>
          <a:effectLst/>
        </p:spPr>
        <p:txBody>
          <a:bodyPr vert="horz" wrap="square" lIns="91074" tIns="45537" rIns="91074" bIns="45537" numCol="1" anchor="t" anchorCtr="0" compatLnSpc="1">
            <a:prstTxWarp prst="textNoShape">
              <a:avLst/>
            </a:prstTxWarp>
          </a:bodyPr>
          <a:lstStyle>
            <a:lvl1pPr defTabSz="911225">
              <a:defRPr sz="1200">
                <a:latin typeface="Tahoma" pitchFamily="34" charset="0"/>
              </a:defRPr>
            </a:lvl1pPr>
          </a:lstStyle>
          <a:p>
            <a:pPr>
              <a:defRPr/>
            </a:pPr>
            <a:endParaRPr lang="es-ES"/>
          </a:p>
        </p:txBody>
      </p:sp>
      <p:sp>
        <p:nvSpPr>
          <p:cNvPr id="99331" name="Rectangle 3"/>
          <p:cNvSpPr>
            <a:spLocks noGrp="1" noChangeArrowheads="1"/>
          </p:cNvSpPr>
          <p:nvPr>
            <p:ph type="dt" idx="1"/>
          </p:nvPr>
        </p:nvSpPr>
        <p:spPr bwMode="auto">
          <a:xfrm>
            <a:off x="3886200" y="0"/>
            <a:ext cx="2970213" cy="454025"/>
          </a:xfrm>
          <a:prstGeom prst="rect">
            <a:avLst/>
          </a:prstGeom>
          <a:noFill/>
          <a:ln w="9525">
            <a:noFill/>
            <a:miter lim="800000"/>
            <a:headEnd/>
            <a:tailEnd/>
          </a:ln>
          <a:effectLst/>
        </p:spPr>
        <p:txBody>
          <a:bodyPr vert="horz" wrap="square" lIns="91074" tIns="45537" rIns="91074" bIns="45537" numCol="1" anchor="t" anchorCtr="0" compatLnSpc="1">
            <a:prstTxWarp prst="textNoShape">
              <a:avLst/>
            </a:prstTxWarp>
          </a:bodyPr>
          <a:lstStyle>
            <a:lvl1pPr algn="r" defTabSz="911225">
              <a:defRPr sz="1200">
                <a:latin typeface="Tahoma" pitchFamily="34" charset="0"/>
              </a:defRPr>
            </a:lvl1pPr>
          </a:lstStyle>
          <a:p>
            <a:pPr>
              <a:defRPr/>
            </a:pPr>
            <a:endParaRPr lang="es-ES"/>
          </a:p>
        </p:txBody>
      </p:sp>
      <p:sp>
        <p:nvSpPr>
          <p:cNvPr id="25604" name="Rectangle 4"/>
          <p:cNvSpPr>
            <a:spLocks noChangeArrowheads="1" noTextEdit="1"/>
          </p:cNvSpPr>
          <p:nvPr>
            <p:ph type="sldImg" idx="2"/>
          </p:nvPr>
        </p:nvSpPr>
        <p:spPr bwMode="auto">
          <a:xfrm>
            <a:off x="1157288" y="681038"/>
            <a:ext cx="4543425" cy="3406775"/>
          </a:xfrm>
          <a:prstGeom prst="rect">
            <a:avLst/>
          </a:prstGeom>
          <a:noFill/>
          <a:ln w="9525">
            <a:solidFill>
              <a:srgbClr val="000000"/>
            </a:solidFill>
            <a:miter lim="800000"/>
            <a:headEnd/>
            <a:tailEnd/>
          </a:ln>
        </p:spPr>
      </p:sp>
      <p:sp>
        <p:nvSpPr>
          <p:cNvPr id="99333" name="Rectangle 5"/>
          <p:cNvSpPr>
            <a:spLocks noGrp="1" noChangeArrowheads="1"/>
          </p:cNvSpPr>
          <p:nvPr>
            <p:ph type="body" sz="quarter" idx="3"/>
          </p:nvPr>
        </p:nvSpPr>
        <p:spPr bwMode="auto">
          <a:xfrm>
            <a:off x="914400" y="4314825"/>
            <a:ext cx="5027613" cy="4087813"/>
          </a:xfrm>
          <a:prstGeom prst="rect">
            <a:avLst/>
          </a:prstGeom>
          <a:noFill/>
          <a:ln w="9525">
            <a:noFill/>
            <a:miter lim="800000"/>
            <a:headEnd/>
            <a:tailEnd/>
          </a:ln>
          <a:effectLst/>
        </p:spPr>
        <p:txBody>
          <a:bodyPr vert="horz" wrap="square" lIns="91074" tIns="45537" rIns="91074" bIns="45537"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99334" name="Rectangle 6"/>
          <p:cNvSpPr>
            <a:spLocks noGrp="1" noChangeArrowheads="1"/>
          </p:cNvSpPr>
          <p:nvPr>
            <p:ph type="ftr" sz="quarter" idx="4"/>
          </p:nvPr>
        </p:nvSpPr>
        <p:spPr bwMode="auto">
          <a:xfrm>
            <a:off x="0" y="8629650"/>
            <a:ext cx="2970213" cy="454025"/>
          </a:xfrm>
          <a:prstGeom prst="rect">
            <a:avLst/>
          </a:prstGeom>
          <a:noFill/>
          <a:ln w="9525">
            <a:noFill/>
            <a:miter lim="800000"/>
            <a:headEnd/>
            <a:tailEnd/>
          </a:ln>
          <a:effectLst/>
        </p:spPr>
        <p:txBody>
          <a:bodyPr vert="horz" wrap="square" lIns="91074" tIns="45537" rIns="91074" bIns="45537" numCol="1" anchor="b" anchorCtr="0" compatLnSpc="1">
            <a:prstTxWarp prst="textNoShape">
              <a:avLst/>
            </a:prstTxWarp>
          </a:bodyPr>
          <a:lstStyle>
            <a:lvl1pPr defTabSz="911225">
              <a:defRPr sz="1200">
                <a:latin typeface="Tahoma" pitchFamily="34" charset="0"/>
              </a:defRPr>
            </a:lvl1pPr>
          </a:lstStyle>
          <a:p>
            <a:pPr>
              <a:defRPr/>
            </a:pPr>
            <a:endParaRPr lang="es-ES"/>
          </a:p>
        </p:txBody>
      </p:sp>
      <p:sp>
        <p:nvSpPr>
          <p:cNvPr id="99335" name="Rectangle 7"/>
          <p:cNvSpPr>
            <a:spLocks noGrp="1" noChangeArrowheads="1"/>
          </p:cNvSpPr>
          <p:nvPr>
            <p:ph type="sldNum" sz="quarter" idx="5"/>
          </p:nvPr>
        </p:nvSpPr>
        <p:spPr bwMode="auto">
          <a:xfrm>
            <a:off x="3886200" y="8629650"/>
            <a:ext cx="2970213" cy="454025"/>
          </a:xfrm>
          <a:prstGeom prst="rect">
            <a:avLst/>
          </a:prstGeom>
          <a:noFill/>
          <a:ln w="9525">
            <a:noFill/>
            <a:miter lim="800000"/>
            <a:headEnd/>
            <a:tailEnd/>
          </a:ln>
          <a:effectLst/>
        </p:spPr>
        <p:txBody>
          <a:bodyPr vert="horz" wrap="square" lIns="91074" tIns="45537" rIns="91074" bIns="45537" numCol="1" anchor="b" anchorCtr="0" compatLnSpc="1">
            <a:prstTxWarp prst="textNoShape">
              <a:avLst/>
            </a:prstTxWarp>
          </a:bodyPr>
          <a:lstStyle>
            <a:lvl1pPr algn="r" defTabSz="911225">
              <a:defRPr sz="1200">
                <a:latin typeface="Tahoma" pitchFamily="34" charset="0"/>
              </a:defRPr>
            </a:lvl1pPr>
          </a:lstStyle>
          <a:p>
            <a:pPr>
              <a:defRPr/>
            </a:pPr>
            <a:fld id="{A1D41710-FF0D-46C7-9242-01B29D0FBDAF}"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441E4E17-7B44-4FA5-AD83-76A78F45ECF5}" type="slidenum">
              <a:rPr lang="es-ES" smtClean="0">
                <a:latin typeface="Tahoma" charset="0"/>
              </a:rPr>
              <a:pPr/>
              <a:t>3</a:t>
            </a:fld>
            <a:endParaRPr lang="es-ES" smtClean="0">
              <a:latin typeface="Tahoma" charset="0"/>
            </a:endParaRPr>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marL="228600" indent="-228600" eaLnBrk="1" hangingPunct="1">
              <a:buFontTx/>
              <a:buAutoNum type="arabicPeriod"/>
            </a:pPr>
            <a:r>
              <a:rPr lang="es-PR" smtClean="0"/>
              <a:t>Comenzar preguntando: </a:t>
            </a:r>
            <a:r>
              <a:rPr lang="es-PR" b="1" smtClean="0"/>
              <a:t>¿Te has encontrado en alguna de las siguientes situaciones?</a:t>
            </a:r>
          </a:p>
          <a:p>
            <a:pPr marL="685800" lvl="1" indent="-228600" eaLnBrk="1" hangingPunct="1">
              <a:buFontTx/>
              <a:buChar char="•"/>
            </a:pPr>
            <a:r>
              <a:rPr lang="es-PR" smtClean="0">
                <a:latin typeface="Verdana" pitchFamily="34" charset="0"/>
              </a:rPr>
              <a:t>U</a:t>
            </a:r>
            <a:r>
              <a:rPr lang="es-ES" smtClean="0">
                <a:latin typeface="Verdana" pitchFamily="34" charset="0"/>
              </a:rPr>
              <a:t>na persona es abiertamente injusta</a:t>
            </a:r>
            <a:endParaRPr lang="es-PR" smtClean="0">
              <a:latin typeface="Verdana" pitchFamily="34" charset="0"/>
            </a:endParaRPr>
          </a:p>
          <a:p>
            <a:pPr marL="685800" lvl="1" indent="-228600" eaLnBrk="1" hangingPunct="1">
              <a:buFontTx/>
              <a:buChar char="•"/>
            </a:pPr>
            <a:r>
              <a:rPr lang="es-PR" smtClean="0">
                <a:latin typeface="Verdana" pitchFamily="34" charset="0"/>
              </a:rPr>
              <a:t>U</a:t>
            </a:r>
            <a:r>
              <a:rPr lang="es-ES" smtClean="0">
                <a:latin typeface="Verdana" pitchFamily="34" charset="0"/>
              </a:rPr>
              <a:t>n amigo le ha traicionado revelando algún secreto suyo </a:t>
            </a:r>
            <a:endParaRPr lang="es-PR" smtClean="0">
              <a:latin typeface="Verdana" pitchFamily="34" charset="0"/>
            </a:endParaRPr>
          </a:p>
          <a:p>
            <a:pPr marL="685800" lvl="1" indent="-228600" eaLnBrk="1" hangingPunct="1">
              <a:buFontTx/>
              <a:buChar char="•"/>
            </a:pPr>
            <a:r>
              <a:rPr lang="es-PR" smtClean="0">
                <a:latin typeface="Verdana" pitchFamily="34" charset="0"/>
              </a:rPr>
              <a:t>El compañero de habitación no coopera con la limpieza </a:t>
            </a:r>
          </a:p>
          <a:p>
            <a:pPr marL="685800" lvl="1" indent="-228600" eaLnBrk="1" hangingPunct="1">
              <a:buFontTx/>
              <a:buChar char="•"/>
            </a:pPr>
            <a:r>
              <a:rPr lang="es-PR" smtClean="0">
                <a:latin typeface="Verdana" pitchFamily="34" charset="0"/>
              </a:rPr>
              <a:t>U</a:t>
            </a:r>
            <a:r>
              <a:rPr lang="es-ES" smtClean="0">
                <a:latin typeface="Verdana" pitchFamily="34" charset="0"/>
              </a:rPr>
              <a:t>n empleado en un comercio atiende primero a una persona que llegó después de usted</a:t>
            </a:r>
            <a:endParaRPr lang="es-PR" smtClean="0">
              <a:latin typeface="Verdana" pitchFamily="34" charset="0"/>
            </a:endParaRPr>
          </a:p>
          <a:p>
            <a:pPr marL="685800" lvl="1" indent="-228600" eaLnBrk="1" hangingPunct="1"/>
            <a:endParaRPr lang="es-PR" b="1" smtClean="0"/>
          </a:p>
          <a:p>
            <a:pPr marL="228600" indent="-228600" eaLnBrk="1" hangingPunct="1"/>
            <a:r>
              <a:rPr lang="es-PR" smtClean="0"/>
              <a:t>2. Luego de presentar los ejemplos anteriores, se pregunta: </a:t>
            </a:r>
            <a:r>
              <a:rPr lang="es-PR" b="1" smtClean="0"/>
              <a:t>¿Qué te provocan las anteriores situaciones?</a:t>
            </a:r>
          </a:p>
          <a:p>
            <a:pPr marL="685800" lvl="1" indent="-228600" eaLnBrk="1" hangingPunct="1"/>
            <a:r>
              <a:rPr lang="es-PR" smtClean="0"/>
              <a:t>Posibles respuestas... MAL, TENSO, INCOMODO, MOLESTO, NO SE QUE HACER, NO HAGO NADA, ME DA CORAJE</a:t>
            </a:r>
          </a:p>
          <a:p>
            <a:pPr marL="685800" lvl="1" indent="-228600" eaLnBrk="1" hangingPunct="1"/>
            <a:endParaRPr lang="es-PR" smtClean="0"/>
          </a:p>
          <a:p>
            <a:pPr marL="685800" lvl="1" indent="-228600" eaLnBrk="1" hangingPunct="1"/>
            <a:endParaRPr lang="es-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14C2F565-E433-4C99-A06F-D22A06CCBD83}" type="slidenum">
              <a:rPr lang="es-ES" smtClean="0">
                <a:latin typeface="Tahoma" charset="0"/>
              </a:rPr>
              <a:pPr/>
              <a:t>12</a:t>
            </a:fld>
            <a:endParaRPr lang="es-ES" smtClean="0">
              <a:latin typeface="Tahoma" charset="0"/>
            </a:endParaRPr>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s-PR" smtClean="0"/>
              <a:t>Preguntar al grupo ¿Qué consecuencias...? </a:t>
            </a:r>
          </a:p>
          <a:p>
            <a:pPr eaLnBrk="1" hangingPunct="1"/>
            <a:endParaRPr lang="es-PR" smtClean="0"/>
          </a:p>
          <a:p>
            <a:pPr eaLnBrk="1" hangingPunct="1"/>
            <a:r>
              <a:rPr lang="es-PR" smtClean="0"/>
              <a:t>Compartir</a:t>
            </a:r>
          </a:p>
          <a:p>
            <a:pPr eaLnBrk="1" hangingPunct="1"/>
            <a:endParaRPr lang="es-PR" smtClean="0"/>
          </a:p>
          <a:p>
            <a:pPr eaLnBrk="1" hangingPunct="1"/>
            <a:r>
              <a:rPr lang="es-PR" smtClean="0"/>
              <a:t>Presentar transparencia</a:t>
            </a:r>
            <a:endParaRPr lang="es-E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F393DEAF-57C0-43C1-89D9-9BE1EC34C64C}" type="slidenum">
              <a:rPr lang="es-ES" smtClean="0">
                <a:latin typeface="Tahoma" charset="0"/>
              </a:rPr>
              <a:pPr/>
              <a:t>13</a:t>
            </a:fld>
            <a:endParaRPr lang="es-ES" smtClean="0">
              <a:latin typeface="Tahoma" charset="0"/>
            </a:endParaRPr>
          </a:p>
        </p:txBody>
      </p:sp>
      <p:sp>
        <p:nvSpPr>
          <p:cNvPr id="35843" name="Rectangle 2"/>
          <p:cNvSpPr>
            <a:spLocks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s-PR" smtClean="0"/>
              <a:t>Preguntar al grupo ¿Qué consecuencias...? ¿Y ventajas?... ¿Qué relación con autoestima?...</a:t>
            </a:r>
          </a:p>
          <a:p>
            <a:pPr eaLnBrk="1" hangingPunct="1"/>
            <a:endParaRPr lang="es-PR" smtClean="0"/>
          </a:p>
          <a:p>
            <a:pPr eaLnBrk="1" hangingPunct="1"/>
            <a:r>
              <a:rPr lang="es-PR" smtClean="0"/>
              <a:t>Compartir</a:t>
            </a:r>
          </a:p>
          <a:p>
            <a:pPr eaLnBrk="1" hangingPunct="1"/>
            <a:endParaRPr lang="es-PR" smtClean="0"/>
          </a:p>
          <a:p>
            <a:pPr eaLnBrk="1" hangingPunct="1"/>
            <a:r>
              <a:rPr lang="es-PR" smtClean="0"/>
              <a:t>Presentar transparencia</a:t>
            </a:r>
            <a:endParaRPr lang="es-ES" smtClean="0"/>
          </a:p>
          <a:p>
            <a:pPr eaLnBrk="1" hangingPunct="1"/>
            <a:endParaRPr lang="es-E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60424863-B636-4644-BD1B-6825964C8A5C}" type="slidenum">
              <a:rPr lang="es-ES" smtClean="0">
                <a:latin typeface="Tahoma" charset="0"/>
              </a:rPr>
              <a:pPr/>
              <a:t>14</a:t>
            </a:fld>
            <a:endParaRPr lang="es-ES" smtClean="0">
              <a:latin typeface="Tahoma" charset="0"/>
            </a:endParaRPr>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marL="228600" indent="-228600" eaLnBrk="1" hangingPunct="1"/>
            <a:r>
              <a:rPr lang="es-ES" smtClean="0">
                <a:solidFill>
                  <a:srgbClr val="385354"/>
                </a:solidFill>
                <a:latin typeface="Verdana" pitchFamily="34" charset="0"/>
              </a:rPr>
              <a:t>Los componentes no verbales son comunes a todo tipo de respuesta. A continuación se expone cómo utilizarlos:</a:t>
            </a:r>
            <a:r>
              <a:rPr lang="es-ES" smtClean="0"/>
              <a:t> </a:t>
            </a:r>
          </a:p>
          <a:p>
            <a:pPr marL="228600" indent="-228600" eaLnBrk="1" hangingPunct="1">
              <a:buFontTx/>
              <a:buAutoNum type="arabicPeriod"/>
            </a:pPr>
            <a:r>
              <a:rPr lang="es-ES" b="1" smtClean="0">
                <a:solidFill>
                  <a:srgbClr val="385354"/>
                </a:solidFill>
                <a:latin typeface="Verdana" pitchFamily="34" charset="0"/>
              </a:rPr>
              <a:t>Contacto visual.</a:t>
            </a:r>
            <a:r>
              <a:rPr lang="es-ES" smtClean="0">
                <a:solidFill>
                  <a:srgbClr val="385354"/>
                </a:solidFill>
                <a:latin typeface="Verdana" pitchFamily="34" charset="0"/>
              </a:rPr>
              <a:t> La mirada debe estar centrada en el receptor del mensaje mientras se expone el tema. Se recomienda que al menos se mantenga el 50 % del tiempo que dura la exposición. A momentos puede desviarse con el objeto de concentrarse en aquello que se quiere expresar. Una mirada excesivamente fija puede recibirse como increpante y hostil.</a:t>
            </a:r>
            <a:r>
              <a:rPr lang="es-ES" smtClean="0">
                <a:solidFill>
                  <a:srgbClr val="385354"/>
                </a:solidFill>
              </a:rPr>
              <a:t> </a:t>
            </a:r>
          </a:p>
          <a:p>
            <a:pPr marL="228600" indent="-228600" eaLnBrk="1" hangingPunct="1">
              <a:buFontTx/>
              <a:buAutoNum type="arabicPeriod"/>
            </a:pPr>
            <a:r>
              <a:rPr lang="es-ES" b="1" smtClean="0">
                <a:solidFill>
                  <a:srgbClr val="385354"/>
                </a:solidFill>
                <a:latin typeface="Verdana" pitchFamily="34" charset="0"/>
              </a:rPr>
              <a:t>Afecto.</a:t>
            </a:r>
            <a:r>
              <a:rPr lang="es-ES" smtClean="0">
                <a:solidFill>
                  <a:srgbClr val="385354"/>
                </a:solidFill>
                <a:latin typeface="Verdana" pitchFamily="34" charset="0"/>
              </a:rPr>
              <a:t> El tono debe ser firme y convincente, aunque nunca hostil. Se adaptará a la situación que se está debatiendo y al momento del mismo.</a:t>
            </a:r>
            <a:r>
              <a:rPr lang="es-ES" smtClean="0">
                <a:solidFill>
                  <a:srgbClr val="385354"/>
                </a:solidFill>
              </a:rPr>
              <a:t> </a:t>
            </a:r>
          </a:p>
          <a:p>
            <a:pPr marL="228600" indent="-228600" eaLnBrk="1" hangingPunct="1">
              <a:buFontTx/>
              <a:buAutoNum type="arabicPeriod"/>
            </a:pPr>
            <a:r>
              <a:rPr lang="es-ES" b="1" smtClean="0">
                <a:solidFill>
                  <a:srgbClr val="385354"/>
                </a:solidFill>
                <a:latin typeface="Verdana" pitchFamily="34" charset="0"/>
              </a:rPr>
              <a:t>Voz.</a:t>
            </a:r>
            <a:r>
              <a:rPr lang="es-ES" smtClean="0">
                <a:solidFill>
                  <a:srgbClr val="385354"/>
                </a:solidFill>
                <a:latin typeface="Verdana" pitchFamily="34" charset="0"/>
              </a:rPr>
              <a:t> Se utilizará un volumen audible, ni demasiado elevado ni demasiado bajo. La articulación de las palabras será clara, sin titubeos. El ritmo será tranquilo, sin acelerarse. </a:t>
            </a:r>
            <a:r>
              <a:rPr lang="es-ES" smtClean="0">
                <a:solidFill>
                  <a:srgbClr val="385354"/>
                </a:solidFill>
              </a:rPr>
              <a:t> </a:t>
            </a:r>
          </a:p>
          <a:p>
            <a:pPr marL="228600" indent="-228600" eaLnBrk="1" hangingPunct="1">
              <a:buFontTx/>
              <a:buAutoNum type="arabicPeriod"/>
            </a:pPr>
            <a:r>
              <a:rPr lang="es-ES" b="1" smtClean="0">
                <a:solidFill>
                  <a:srgbClr val="385354"/>
                </a:solidFill>
                <a:latin typeface="Verdana" pitchFamily="34" charset="0"/>
              </a:rPr>
              <a:t>Pausas.</a:t>
            </a:r>
            <a:r>
              <a:rPr lang="es-ES" smtClean="0">
                <a:solidFill>
                  <a:srgbClr val="385354"/>
                </a:solidFill>
                <a:latin typeface="Verdana" pitchFamily="34" charset="0"/>
              </a:rPr>
              <a:t> Se hará una pausa más larga cuando se desee que el interlocutor pase a tomar la palabra.</a:t>
            </a:r>
            <a:r>
              <a:rPr lang="es-ES" smtClean="0">
                <a:solidFill>
                  <a:srgbClr val="385354"/>
                </a:solidFill>
              </a:rPr>
              <a:t> </a:t>
            </a:r>
          </a:p>
          <a:p>
            <a:pPr marL="228600" indent="-228600" eaLnBrk="1" hangingPunct="1">
              <a:buFontTx/>
              <a:buAutoNum type="arabicPeriod"/>
            </a:pPr>
            <a:r>
              <a:rPr lang="es-ES" b="1" smtClean="0">
                <a:solidFill>
                  <a:srgbClr val="385354"/>
                </a:solidFill>
                <a:latin typeface="Verdana" pitchFamily="34" charset="0"/>
              </a:rPr>
              <a:t>Gestos.</a:t>
            </a:r>
            <a:r>
              <a:rPr lang="es-ES" smtClean="0">
                <a:solidFill>
                  <a:srgbClr val="385354"/>
                </a:solidFill>
                <a:latin typeface="Verdana" pitchFamily="34" charset="0"/>
              </a:rPr>
              <a:t> Pueden utilizarse gestos con la cabeza, la cara, los brazos, y las manos que enfaticen el discurso. Se cuidará de que estos gestos sean naturales, es decir, sean del estilo que suele utilizar la persona, ya que de no ser así, pueden restar fuerza al mensaje. Se evitarán gestos como señalar con el dedo índice puesto que puede recibirse como acusatorio, y en general, cualquier otro que pudiera transmitir hostilidad.</a:t>
            </a:r>
            <a:r>
              <a:rPr lang="es-ES" smtClean="0">
                <a:solidFill>
                  <a:srgbClr val="385354"/>
                </a:solidFill>
              </a:rPr>
              <a:t> </a:t>
            </a:r>
          </a:p>
          <a:p>
            <a:pPr marL="228600" indent="-228600" eaLnBrk="1" hangingPunct="1">
              <a:buFontTx/>
              <a:buAutoNum type="arabicPeriod"/>
            </a:pPr>
            <a:r>
              <a:rPr lang="es-ES" b="1" smtClean="0">
                <a:solidFill>
                  <a:srgbClr val="385354"/>
                </a:solidFill>
                <a:latin typeface="Verdana" pitchFamily="34" charset="0"/>
              </a:rPr>
              <a:t>Postura corporal.</a:t>
            </a:r>
            <a:r>
              <a:rPr lang="es-ES" smtClean="0">
                <a:solidFill>
                  <a:srgbClr val="385354"/>
                </a:solidFill>
                <a:latin typeface="Verdana" pitchFamily="34" charset="0"/>
              </a:rPr>
              <a:t> El cuerpo se mantendrá erguido pero relajado. La cabeza recta, mirando al interlocutor.</a:t>
            </a:r>
            <a:endParaRPr lang="es-ES" smtClean="0">
              <a:solidFill>
                <a:srgbClr val="385354"/>
              </a:solidFill>
            </a:endParaRPr>
          </a:p>
          <a:p>
            <a:pPr marL="228600" indent="-228600" eaLnBrk="1" hangingPunct="1"/>
            <a:endParaRPr lang="es-E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BAED9E42-F1B9-490C-B8B6-2575651C72FC}" type="slidenum">
              <a:rPr lang="es-ES" smtClean="0">
                <a:latin typeface="Tahoma" charset="0"/>
              </a:rPr>
              <a:pPr/>
              <a:t>16</a:t>
            </a:fld>
            <a:endParaRPr lang="es-ES" smtClean="0">
              <a:latin typeface="Tahoma" charset="0"/>
            </a:endParaRPr>
          </a:p>
        </p:txBody>
      </p:sp>
      <p:sp>
        <p:nvSpPr>
          <p:cNvPr id="37891" name="Rectangle 2"/>
          <p:cNvSpPr>
            <a:spLocks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s-PR" smtClean="0"/>
              <a:t>Presentación...</a:t>
            </a:r>
            <a:endParaRPr lang="es-ES" smtClean="0"/>
          </a:p>
          <a:p>
            <a:pPr eaLnBrk="1" hangingPunct="1"/>
            <a:endParaRPr lang="es-PR" smtClean="0"/>
          </a:p>
          <a:p>
            <a:pPr eaLnBrk="1" hangingPunct="1"/>
            <a:r>
              <a:rPr lang="es-PR" smtClean="0"/>
              <a:t>Para que estas técnicas sean efctivas hay que hacer ensayo de comunicación asertiva, es una habilidad social conductual. </a:t>
            </a:r>
            <a:endParaRPr lang="es-E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AA56D5A5-B6C9-4810-898D-05A8A172473A}" type="slidenum">
              <a:rPr lang="es-ES" smtClean="0">
                <a:latin typeface="Tahoma" charset="0"/>
              </a:rPr>
              <a:pPr/>
              <a:t>17</a:t>
            </a:fld>
            <a:endParaRPr lang="es-ES" smtClean="0">
              <a:latin typeface="Tahoma" charset="0"/>
            </a:endParaRPr>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buFontTx/>
              <a:buChar char="•"/>
            </a:pPr>
            <a:r>
              <a:rPr lang="es-ES" smtClean="0">
                <a:solidFill>
                  <a:srgbClr val="000000"/>
                </a:solidFill>
              </a:rPr>
              <a:t>Es un tipo de situación que se da de forma constante, la técnica</a:t>
            </a:r>
            <a:r>
              <a:rPr lang="es-PR" smtClean="0">
                <a:solidFill>
                  <a:srgbClr val="000000"/>
                </a:solidFill>
              </a:rPr>
              <a:t> </a:t>
            </a:r>
            <a:r>
              <a:rPr lang="es-ES" smtClean="0">
                <a:solidFill>
                  <a:srgbClr val="000000"/>
                </a:solidFill>
              </a:rPr>
              <a:t>para atajarla es repetir, reiterar de forma</a:t>
            </a:r>
            <a:r>
              <a:rPr lang="es-PR" smtClean="0">
                <a:solidFill>
                  <a:srgbClr val="000000"/>
                </a:solidFill>
              </a:rPr>
              <a:t> </a:t>
            </a:r>
            <a:r>
              <a:rPr lang="es-ES" smtClean="0">
                <a:solidFill>
                  <a:srgbClr val="000000"/>
                </a:solidFill>
              </a:rPr>
              <a:t>persistente, tranquila, el</a:t>
            </a:r>
            <a:r>
              <a:rPr lang="es-PR" smtClean="0">
                <a:solidFill>
                  <a:srgbClr val="000000"/>
                </a:solidFill>
              </a:rPr>
              <a:t> </a:t>
            </a:r>
            <a:r>
              <a:rPr lang="es-ES" smtClean="0">
                <a:solidFill>
                  <a:srgbClr val="000000"/>
                </a:solidFill>
              </a:rPr>
              <a:t>mensaje central de lo que queremos manifestar.</a:t>
            </a:r>
          </a:p>
          <a:p>
            <a:pPr eaLnBrk="1" hangingPunct="1">
              <a:buFontTx/>
              <a:buChar char="•"/>
            </a:pPr>
            <a:r>
              <a:rPr lang="es-ES" smtClean="0">
                <a:solidFill>
                  <a:srgbClr val="000000"/>
                </a:solidFill>
              </a:rPr>
              <a:t>El efecto que se consigue es CENTRAR LA ATENCIÓN siempre</a:t>
            </a:r>
            <a:r>
              <a:rPr lang="es-PR" smtClean="0">
                <a:solidFill>
                  <a:srgbClr val="000000"/>
                </a:solidFill>
              </a:rPr>
              <a:t> </a:t>
            </a:r>
            <a:r>
              <a:rPr lang="es-ES" smtClean="0">
                <a:solidFill>
                  <a:srgbClr val="000000"/>
                </a:solidFill>
              </a:rPr>
              <a:t>en el PUNTO CRÍTICO y no permitir la intromisión de otros</a:t>
            </a:r>
            <a:r>
              <a:rPr lang="es-PR" smtClean="0">
                <a:solidFill>
                  <a:srgbClr val="000000"/>
                </a:solidFill>
              </a:rPr>
              <a:t> </a:t>
            </a:r>
            <a:r>
              <a:rPr lang="es-ES" smtClean="0">
                <a:solidFill>
                  <a:srgbClr val="000000"/>
                </a:solidFill>
              </a:rPr>
              <a:t>comentarios que intentan desviar la atención para conseguir sus</a:t>
            </a:r>
            <a:r>
              <a:rPr lang="es-PR" smtClean="0">
                <a:solidFill>
                  <a:srgbClr val="000000"/>
                </a:solidFill>
              </a:rPr>
              <a:t> </a:t>
            </a:r>
            <a:r>
              <a:rPr lang="es-ES" smtClean="0">
                <a:solidFill>
                  <a:srgbClr val="000000"/>
                </a:solidFill>
              </a:rPr>
              <a:t>objetivos.</a:t>
            </a:r>
          </a:p>
          <a:p>
            <a:pPr eaLnBrk="1" hangingPunct="1"/>
            <a:endParaRPr lang="es-E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11452B6-D3C2-4C16-BFEE-C6077D7A66C7}" type="slidenum">
              <a:rPr lang="es-ES" smtClean="0">
                <a:latin typeface="Tahoma" charset="0"/>
              </a:rPr>
              <a:pPr/>
              <a:t>18</a:t>
            </a:fld>
            <a:endParaRPr lang="es-ES" smtClean="0">
              <a:latin typeface="Tahoma" charset="0"/>
            </a:endParaRPr>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buFontTx/>
              <a:buChar char="•"/>
            </a:pPr>
            <a:r>
              <a:rPr lang="es-ES" smtClean="0">
                <a:solidFill>
                  <a:srgbClr val="000000"/>
                </a:solidFill>
              </a:rPr>
              <a:t>Consiste en reconocer que, en parte o en todo, nuestro interlocutor,</a:t>
            </a:r>
            <a:r>
              <a:rPr lang="es-PR" smtClean="0">
                <a:solidFill>
                  <a:srgbClr val="000000"/>
                </a:solidFill>
              </a:rPr>
              <a:t> </a:t>
            </a:r>
            <a:r>
              <a:rPr lang="es-ES" smtClean="0">
                <a:solidFill>
                  <a:srgbClr val="000000"/>
                </a:solidFill>
              </a:rPr>
              <a:t>puede tener razón, pero que solo nosotros somos nuestros propios</a:t>
            </a:r>
            <a:r>
              <a:rPr lang="es-PR" smtClean="0">
                <a:solidFill>
                  <a:srgbClr val="000000"/>
                </a:solidFill>
              </a:rPr>
              <a:t> </a:t>
            </a:r>
            <a:r>
              <a:rPr lang="es-ES" smtClean="0">
                <a:solidFill>
                  <a:srgbClr val="000000"/>
                </a:solidFill>
              </a:rPr>
              <a:t>jueces.</a:t>
            </a:r>
          </a:p>
          <a:p>
            <a:pPr eaLnBrk="1" hangingPunct="1">
              <a:buFontTx/>
              <a:buChar char="•"/>
            </a:pPr>
            <a:r>
              <a:rPr lang="es-ES" smtClean="0">
                <a:solidFill>
                  <a:srgbClr val="000000"/>
                </a:solidFill>
              </a:rPr>
              <a:t>Esta técnica tiene matices:</a:t>
            </a:r>
            <a:endParaRPr lang="es-PR" smtClean="0">
              <a:solidFill>
                <a:srgbClr val="000000"/>
              </a:solidFill>
            </a:endParaRPr>
          </a:p>
          <a:p>
            <a:pPr lvl="1" eaLnBrk="1" hangingPunct="1">
              <a:buFontTx/>
              <a:buChar char="o"/>
            </a:pPr>
            <a:r>
              <a:rPr lang="es-ES" smtClean="0">
                <a:solidFill>
                  <a:srgbClr val="000000"/>
                </a:solidFill>
              </a:rPr>
              <a:t>Convenir en la verdad: “</a:t>
            </a:r>
            <a:r>
              <a:rPr lang="es-ES" i="1" smtClean="0">
                <a:solidFill>
                  <a:srgbClr val="000000"/>
                </a:solidFill>
              </a:rPr>
              <a:t>Si, tiene Ud. razón...”</a:t>
            </a:r>
            <a:endParaRPr lang="es-PR" i="1" smtClean="0">
              <a:solidFill>
                <a:srgbClr val="000000"/>
              </a:solidFill>
            </a:endParaRPr>
          </a:p>
          <a:p>
            <a:pPr lvl="1" eaLnBrk="1" hangingPunct="1">
              <a:buFontTx/>
              <a:buChar char="o"/>
            </a:pPr>
            <a:r>
              <a:rPr lang="es-ES" smtClean="0">
                <a:solidFill>
                  <a:srgbClr val="000000"/>
                </a:solidFill>
              </a:rPr>
              <a:t>Convenir en la posibilidad: “</a:t>
            </a:r>
            <a:r>
              <a:rPr lang="es-ES" i="1" smtClean="0">
                <a:solidFill>
                  <a:srgbClr val="000000"/>
                </a:solidFill>
              </a:rPr>
              <a:t>Si, es posible que</a:t>
            </a:r>
            <a:r>
              <a:rPr lang="es-ES" smtClean="0">
                <a:solidFill>
                  <a:srgbClr val="000000"/>
                </a:solidFill>
              </a:rPr>
              <a:t>....”</a:t>
            </a:r>
            <a:endParaRPr lang="es-PR" smtClean="0">
              <a:solidFill>
                <a:srgbClr val="000000"/>
              </a:solidFill>
            </a:endParaRPr>
          </a:p>
          <a:p>
            <a:pPr lvl="1" eaLnBrk="1" hangingPunct="1">
              <a:buFontTx/>
              <a:buChar char="o"/>
            </a:pPr>
            <a:r>
              <a:rPr lang="es-ES" smtClean="0">
                <a:solidFill>
                  <a:srgbClr val="000000"/>
                </a:solidFill>
              </a:rPr>
              <a:t>Convenir en principio:</a:t>
            </a:r>
          </a:p>
          <a:p>
            <a:pPr eaLnBrk="1" hangingPunct="1"/>
            <a:r>
              <a:rPr lang="es-PR" smtClean="0">
                <a:solidFill>
                  <a:srgbClr val="000000"/>
                </a:solidFill>
              </a:rPr>
              <a:t>	</a:t>
            </a:r>
            <a:r>
              <a:rPr lang="es-ES" smtClean="0">
                <a:solidFill>
                  <a:srgbClr val="000000"/>
                </a:solidFill>
              </a:rPr>
              <a:t>“</a:t>
            </a:r>
            <a:r>
              <a:rPr lang="es-ES" i="1" smtClean="0">
                <a:solidFill>
                  <a:srgbClr val="000000"/>
                </a:solidFill>
              </a:rPr>
              <a:t>Lo mejor que puede Ud. hacer es lo que yo le digo, cualquier otra cosa</a:t>
            </a:r>
            <a:r>
              <a:rPr lang="es-PR" i="1" smtClean="0">
                <a:solidFill>
                  <a:srgbClr val="000000"/>
                </a:solidFill>
              </a:rPr>
              <a:t> </a:t>
            </a:r>
            <a:r>
              <a:rPr lang="es-ES" i="1" smtClean="0">
                <a:solidFill>
                  <a:srgbClr val="000000"/>
                </a:solidFill>
              </a:rPr>
              <a:t>es una tontería, hagame caso que yo soy </a:t>
            </a:r>
            <a:r>
              <a:rPr lang="es-PR" i="1" smtClean="0">
                <a:solidFill>
                  <a:srgbClr val="000000"/>
                </a:solidFill>
              </a:rPr>
              <a:t>	</a:t>
            </a:r>
            <a:r>
              <a:rPr lang="es-ES" i="1" smtClean="0">
                <a:solidFill>
                  <a:srgbClr val="000000"/>
                </a:solidFill>
              </a:rPr>
              <a:t>un experto...”</a:t>
            </a:r>
          </a:p>
          <a:p>
            <a:pPr eaLnBrk="1" hangingPunct="1"/>
            <a:r>
              <a:rPr lang="es-PR" smtClean="0">
                <a:solidFill>
                  <a:srgbClr val="000000"/>
                </a:solidFill>
              </a:rPr>
              <a:t>	</a:t>
            </a:r>
            <a:r>
              <a:rPr lang="es-ES" smtClean="0">
                <a:solidFill>
                  <a:srgbClr val="000000"/>
                </a:solidFill>
              </a:rPr>
              <a:t>“</a:t>
            </a:r>
            <a:r>
              <a:rPr lang="es-ES" i="1" smtClean="0">
                <a:solidFill>
                  <a:srgbClr val="000000"/>
                </a:solidFill>
              </a:rPr>
              <a:t>Ya se que es perfecto lo que me dice, pero creo que es mejor que lo</a:t>
            </a:r>
            <a:r>
              <a:rPr lang="es-PR" i="1" smtClean="0">
                <a:solidFill>
                  <a:srgbClr val="000000"/>
                </a:solidFill>
              </a:rPr>
              <a:t> </a:t>
            </a:r>
            <a:r>
              <a:rPr lang="es-ES" i="1" smtClean="0">
                <a:solidFill>
                  <a:srgbClr val="000000"/>
                </a:solidFill>
              </a:rPr>
              <a:t>intente y con mi experiencia y mis medios”.</a:t>
            </a:r>
          </a:p>
          <a:p>
            <a:pPr eaLnBrk="1" hangingPunct="1"/>
            <a:endParaRPr lang="es-ES" smtClean="0"/>
          </a:p>
          <a:p>
            <a:pPr eaLnBrk="1" hangingPunct="1"/>
            <a:endParaRPr lang="es-E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F6D9CDCA-1CA9-45A5-B32B-A10D0192196A}" type="slidenum">
              <a:rPr lang="es-ES" smtClean="0">
                <a:latin typeface="Tahoma" charset="0"/>
              </a:rPr>
              <a:pPr/>
              <a:t>20</a:t>
            </a:fld>
            <a:endParaRPr lang="es-ES" smtClean="0">
              <a:latin typeface="Tahoma" charset="0"/>
            </a:endParaRPr>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s-PR" smtClean="0"/>
              <a:t>Para ser asertivos, comencemos reconociendo nuestros derechos a serlo...</a:t>
            </a:r>
            <a:endParaRPr lang="es-E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E819C030-2DF8-4776-A577-B34691B1EAE5}" type="slidenum">
              <a:rPr lang="es-ES" smtClean="0">
                <a:latin typeface="Tahoma" charset="0"/>
              </a:rPr>
              <a:pPr/>
              <a:t>22</a:t>
            </a:fld>
            <a:endParaRPr lang="es-ES" smtClean="0">
              <a:latin typeface="Tahoma" charset="0"/>
            </a:endParaRPr>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marL="228600" indent="-228600" eaLnBrk="1" hangingPunct="1"/>
            <a:r>
              <a:rPr lang="es-PR" smtClean="0"/>
              <a:t>Antes, ¿qué características o cualidades tenemos que desarrollar para ser asertivos?</a:t>
            </a:r>
          </a:p>
          <a:p>
            <a:pPr marL="228600" indent="-228600" eaLnBrk="1" hangingPunct="1">
              <a:buFontTx/>
              <a:buAutoNum type="arabicPeriod"/>
            </a:pPr>
            <a:r>
              <a:rPr lang="es-PR" smtClean="0"/>
              <a:t>Vivir y aceptar la realidad</a:t>
            </a:r>
          </a:p>
          <a:p>
            <a:pPr marL="228600" indent="-228600" eaLnBrk="1" hangingPunct="1">
              <a:buFontTx/>
              <a:buAutoNum type="arabicPeriod"/>
            </a:pPr>
            <a:r>
              <a:rPr lang="es-PR" smtClean="0"/>
              <a:t>Actuar y hablar con base en hechos concretos y objetivos</a:t>
            </a:r>
          </a:p>
          <a:p>
            <a:pPr marL="228600" indent="-228600" eaLnBrk="1" hangingPunct="1">
              <a:buFontTx/>
              <a:buAutoNum type="arabicPeriod"/>
            </a:pPr>
            <a:r>
              <a:rPr lang="es-PR" smtClean="0"/>
              <a:t>Tomar decisiones por voluntad propia</a:t>
            </a:r>
          </a:p>
          <a:p>
            <a:pPr marL="228600" indent="-228600" eaLnBrk="1" hangingPunct="1">
              <a:buFontTx/>
              <a:buAutoNum type="arabicPeriod"/>
            </a:pPr>
            <a:r>
              <a:rPr lang="es-PR" smtClean="0"/>
              <a:t>Aceptar errores y aciertos personales</a:t>
            </a:r>
          </a:p>
          <a:p>
            <a:pPr marL="228600" indent="-228600" eaLnBrk="1" hangingPunct="1">
              <a:buFontTx/>
              <a:buAutoNum type="arabicPeriod"/>
            </a:pPr>
            <a:r>
              <a:rPr lang="es-PR" smtClean="0"/>
              <a:t>Utilizar capacidades personales con gusto</a:t>
            </a:r>
          </a:p>
          <a:p>
            <a:pPr marL="228600" indent="-228600" eaLnBrk="1" hangingPunct="1">
              <a:buFontTx/>
              <a:buAutoNum type="arabicPeriod"/>
            </a:pPr>
            <a:r>
              <a:rPr lang="es-PR" smtClean="0"/>
              <a:t>Sentirse orgulloso de las propias capacidades personales</a:t>
            </a:r>
          </a:p>
          <a:p>
            <a:pPr marL="228600" indent="-228600" eaLnBrk="1" hangingPunct="1">
              <a:buFontTx/>
              <a:buAutoNum type="arabicPeriod"/>
            </a:pPr>
            <a:r>
              <a:rPr lang="es-PR" smtClean="0"/>
              <a:t>Ser autoafirmativo, siendo gentil y considerado</a:t>
            </a:r>
          </a:p>
          <a:p>
            <a:pPr marL="228600" indent="-228600" eaLnBrk="1" hangingPunct="1">
              <a:buFontTx/>
              <a:buAutoNum type="arabicPeriod"/>
            </a:pPr>
            <a:r>
              <a:rPr lang="es-PR" smtClean="0"/>
              <a:t>Evistar ser agresivo y pasivo</a:t>
            </a:r>
          </a:p>
          <a:p>
            <a:pPr marL="228600" indent="-228600" eaLnBrk="1" hangingPunct="1">
              <a:buFontTx/>
              <a:buAutoNum type="arabicPeriod"/>
            </a:pPr>
            <a:r>
              <a:rPr lang="es-PR" smtClean="0"/>
              <a:t>Estar dispuesto a dirigir y permitir que otros dirijan</a:t>
            </a:r>
          </a:p>
          <a:p>
            <a:pPr marL="228600" indent="-228600" eaLnBrk="1" hangingPunct="1">
              <a:buFontTx/>
              <a:buAutoNum type="arabicPeriod"/>
            </a:pPr>
            <a:r>
              <a:rPr lang="es-PR" smtClean="0"/>
              <a:t>Tener éxito sin resentimientos</a:t>
            </a:r>
          </a:p>
          <a:p>
            <a:pPr marL="228600" indent="-228600" eaLnBrk="1" hangingPunct="1">
              <a:buFontTx/>
              <a:buAutoNum type="arabicPeriod"/>
            </a:pPr>
            <a:r>
              <a:rPr lang="es-PR" smtClean="0"/>
              <a:t>Permite que otros maduren, se desarrolle y tengan éxito</a:t>
            </a:r>
          </a:p>
          <a:p>
            <a:pPr marL="228600" indent="-228600" eaLnBrk="1" hangingPunct="1">
              <a:buFontTx/>
              <a:buAutoNum type="arabicPeriod"/>
            </a:pPr>
            <a:r>
              <a:rPr lang="es-PR" smtClean="0"/>
              <a:t>Aprender de las experiencias con humildad</a:t>
            </a:r>
          </a:p>
          <a:p>
            <a:pPr marL="228600" indent="-228600" eaLnBrk="1" hangingPunct="1"/>
            <a:endParaRPr lang="es-PR" smtClean="0"/>
          </a:p>
          <a:p>
            <a:pPr marL="228600" indent="-228600" eaLnBrk="1" hangingPunct="1"/>
            <a:r>
              <a:rPr lang="es-PR" smtClean="0"/>
              <a:t>Presentar transparencia...otras recomendaciones...</a:t>
            </a:r>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210DACD-5965-494D-BB99-0C82DBD30F0E}" type="slidenum">
              <a:rPr lang="es-ES" smtClean="0">
                <a:latin typeface="Tahoma" charset="0"/>
              </a:rPr>
              <a:pPr/>
              <a:t>4</a:t>
            </a:fld>
            <a:endParaRPr lang="es-ES" smtClean="0">
              <a:latin typeface="Tahoma" charset="0"/>
            </a:endParaRPr>
          </a:p>
        </p:txBody>
      </p:sp>
      <p:sp>
        <p:nvSpPr>
          <p:cNvPr id="27651" name="Rectangle 2"/>
          <p:cNvSpPr>
            <a:spLocks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marL="228600" indent="-228600" eaLnBrk="1" hangingPunct="1">
              <a:buFontTx/>
              <a:buAutoNum type="arabicPeriod"/>
            </a:pPr>
            <a:r>
              <a:rPr lang="es-PR" smtClean="0"/>
              <a:t>Comenzar preguntando: </a:t>
            </a:r>
            <a:r>
              <a:rPr lang="es-PR" b="1" smtClean="0"/>
              <a:t>¿Te has encontrado en alguna de las siguientes situaciones?</a:t>
            </a:r>
          </a:p>
          <a:p>
            <a:pPr marL="685800" lvl="1" indent="-228600" eaLnBrk="1" hangingPunct="1">
              <a:buFontTx/>
              <a:buChar char="•"/>
            </a:pPr>
            <a:r>
              <a:rPr lang="es-PR" smtClean="0">
                <a:latin typeface="Verdana" pitchFamily="34" charset="0"/>
              </a:rPr>
              <a:t>P</a:t>
            </a:r>
            <a:r>
              <a:rPr lang="es-ES" smtClean="0">
                <a:latin typeface="Verdana" pitchFamily="34" charset="0"/>
              </a:rPr>
              <a:t>edirle a un amigo dinero</a:t>
            </a:r>
            <a:br>
              <a:rPr lang="es-ES" smtClean="0">
                <a:latin typeface="Verdana" pitchFamily="34" charset="0"/>
              </a:rPr>
            </a:br>
            <a:r>
              <a:rPr lang="es-PR" smtClean="0">
                <a:latin typeface="Verdana" pitchFamily="34" charset="0"/>
              </a:rPr>
              <a:t>U</a:t>
            </a:r>
            <a:r>
              <a:rPr lang="es-ES" smtClean="0">
                <a:latin typeface="Verdana" pitchFamily="34" charset="0"/>
              </a:rPr>
              <a:t>sted prestó una suma de dinero de importancia a una persona que parece habersele olvidado de ello</a:t>
            </a:r>
            <a:r>
              <a:rPr lang="es-PR" smtClean="0">
                <a:latin typeface="Verdana" pitchFamily="34" charset="0"/>
              </a:rPr>
              <a:t>.</a:t>
            </a:r>
          </a:p>
          <a:p>
            <a:pPr marL="685800" lvl="1" indent="-228600" eaLnBrk="1" hangingPunct="1">
              <a:buFontTx/>
              <a:buChar char="•"/>
            </a:pPr>
            <a:r>
              <a:rPr lang="es-PR" smtClean="0">
                <a:latin typeface="Verdana" pitchFamily="34" charset="0"/>
              </a:rPr>
              <a:t>U</a:t>
            </a:r>
            <a:r>
              <a:rPr lang="es-ES" smtClean="0">
                <a:latin typeface="Verdana" pitchFamily="34" charset="0"/>
              </a:rPr>
              <a:t>na persona se burla de usted constantemente</a:t>
            </a:r>
            <a:endParaRPr lang="es-PR" smtClean="0">
              <a:latin typeface="Verdana" pitchFamily="34" charset="0"/>
            </a:endParaRPr>
          </a:p>
          <a:p>
            <a:pPr marL="685800" lvl="1" indent="-228600" eaLnBrk="1" hangingPunct="1">
              <a:buFontTx/>
              <a:buChar char="•"/>
            </a:pPr>
            <a:r>
              <a:rPr lang="es-PR" smtClean="0">
                <a:latin typeface="Verdana" pitchFamily="34" charset="0"/>
              </a:rPr>
              <a:t>A</a:t>
            </a:r>
            <a:r>
              <a:rPr lang="es-ES" smtClean="0">
                <a:latin typeface="Verdana" pitchFamily="34" charset="0"/>
              </a:rPr>
              <a:t>lguien patea continuamente el respaldo de su butaca en el cine</a:t>
            </a:r>
            <a:endParaRPr lang="es-PR" smtClean="0">
              <a:latin typeface="Verdana" pitchFamily="34" charset="0"/>
            </a:endParaRPr>
          </a:p>
          <a:p>
            <a:pPr marL="685800" lvl="1" indent="-228600" eaLnBrk="1" hangingPunct="1"/>
            <a:endParaRPr lang="es-PR" b="1" smtClean="0"/>
          </a:p>
          <a:p>
            <a:pPr marL="228600" indent="-228600" eaLnBrk="1" hangingPunct="1"/>
            <a:r>
              <a:rPr lang="es-PR" smtClean="0"/>
              <a:t>2. Luego de presentar los ejemplos anteriores, se pregunta: </a:t>
            </a:r>
            <a:r>
              <a:rPr lang="es-PR" b="1" smtClean="0"/>
              <a:t>¿Qué te provocan las anteriores situaciones?</a:t>
            </a:r>
          </a:p>
          <a:p>
            <a:pPr marL="685800" lvl="1" indent="-228600" eaLnBrk="1" hangingPunct="1"/>
            <a:r>
              <a:rPr lang="es-PR" smtClean="0"/>
              <a:t>Posibles respuestas... MAL, TENSO, INCOMODO, MOLESTO, NO SE QUE HACER, NO HAGO NADA, ME DA CORAJE</a:t>
            </a:r>
          </a:p>
          <a:p>
            <a:pPr marL="685800" lvl="1" indent="-228600" eaLnBrk="1" hangingPunct="1"/>
            <a:endParaRPr lang="es-PR" smtClean="0"/>
          </a:p>
          <a:p>
            <a:pPr marL="685800" lvl="1" indent="-228600" eaLnBrk="1" hangingPunct="1"/>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0B7A16C-38E0-4B68-AB97-6AF80953502C}" type="slidenum">
              <a:rPr lang="es-ES" smtClean="0">
                <a:latin typeface="Tahoma" charset="0"/>
              </a:rPr>
              <a:pPr/>
              <a:t>5</a:t>
            </a:fld>
            <a:endParaRPr lang="es-ES" smtClean="0">
              <a:latin typeface="Tahoma" charset="0"/>
            </a:endParaRPr>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s-PR" smtClean="0"/>
              <a:t>5. Se les pide que en plenaria respondan la pregunta anterior.</a:t>
            </a:r>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r>
              <a:rPr lang="es-PR" smtClean="0"/>
              <a:t>6. Se desarrolla el tema: “Habrán notado que hay diferentes tipos de respuestas. Estas podrían ser clasificadas en pasiva, agresiva y asertiva”... </a:t>
            </a:r>
          </a:p>
          <a:p>
            <a:endParaRPr lang="es-PR" smtClean="0"/>
          </a:p>
          <a:p>
            <a:r>
              <a:rPr lang="es-ES" smtClean="0">
                <a:latin typeface="Verdana" pitchFamily="34" charset="0"/>
              </a:rPr>
              <a:t>A- </a:t>
            </a:r>
            <a:r>
              <a:rPr lang="es-ES" smtClean="0">
                <a:latin typeface="Arial"/>
              </a:rPr>
              <a:t>¿</a:t>
            </a:r>
            <a:r>
              <a:rPr lang="es-ES" smtClean="0">
                <a:latin typeface="Verdana" pitchFamily="34" charset="0"/>
              </a:rPr>
              <a:t>Amenaz</a:t>
            </a:r>
            <a:r>
              <a:rPr lang="es-ES" smtClean="0">
                <a:latin typeface="Arial"/>
              </a:rPr>
              <a:t>é</a:t>
            </a:r>
            <a:r>
              <a:rPr lang="es-ES" smtClean="0">
                <a:latin typeface="Verdana" pitchFamily="34" charset="0"/>
              </a:rPr>
              <a:t>, acus</a:t>
            </a:r>
            <a:r>
              <a:rPr lang="es-ES" smtClean="0">
                <a:latin typeface="Arial"/>
              </a:rPr>
              <a:t>é</a:t>
            </a:r>
            <a:r>
              <a:rPr lang="es-ES" smtClean="0">
                <a:latin typeface="Verdana" pitchFamily="34" charset="0"/>
              </a:rPr>
              <a:t>, insult</a:t>
            </a:r>
            <a:r>
              <a:rPr lang="es-ES" smtClean="0">
                <a:latin typeface="Arial"/>
              </a:rPr>
              <a:t>é</a:t>
            </a:r>
            <a:r>
              <a:rPr lang="es-ES" smtClean="0">
                <a:latin typeface="Verdana" pitchFamily="34" charset="0"/>
              </a:rPr>
              <a:t> o me pele</a:t>
            </a:r>
            <a:r>
              <a:rPr lang="es-ES" smtClean="0">
                <a:latin typeface="Arial"/>
              </a:rPr>
              <a:t>é</a:t>
            </a:r>
            <a:r>
              <a:rPr lang="es-ES" smtClean="0">
                <a:latin typeface="Verdana" pitchFamily="34" charset="0"/>
              </a:rPr>
              <a:t> con esa persona ?. Si responde que si, su estilo es agresivo.</a:t>
            </a:r>
            <a:br>
              <a:rPr lang="es-ES" smtClean="0">
                <a:latin typeface="Verdana" pitchFamily="34" charset="0"/>
              </a:rPr>
            </a:br>
            <a:r>
              <a:rPr lang="es-ES" smtClean="0">
                <a:latin typeface="Verdana" pitchFamily="34" charset="0"/>
              </a:rPr>
              <a:t>B- </a:t>
            </a:r>
            <a:r>
              <a:rPr lang="es-ES" smtClean="0">
                <a:latin typeface="Arial"/>
              </a:rPr>
              <a:t>¿</a:t>
            </a:r>
            <a:r>
              <a:rPr lang="es-ES" smtClean="0">
                <a:latin typeface="Verdana" pitchFamily="34" charset="0"/>
              </a:rPr>
              <a:t>Evit</a:t>
            </a:r>
            <a:r>
              <a:rPr lang="es-ES" smtClean="0">
                <a:latin typeface="Arial"/>
              </a:rPr>
              <a:t>ó</a:t>
            </a:r>
            <a:r>
              <a:rPr lang="es-ES" smtClean="0">
                <a:latin typeface="Verdana" pitchFamily="34" charset="0"/>
              </a:rPr>
              <a:t> expresar sus deseos, opiniones o intereses a esa persona?. Si responde que si, su estilo es pasivo o evitativo.</a:t>
            </a:r>
            <a:br>
              <a:rPr lang="es-ES" smtClean="0">
                <a:latin typeface="Verdana" pitchFamily="34" charset="0"/>
              </a:rPr>
            </a:br>
            <a:r>
              <a:rPr lang="es-ES" smtClean="0">
                <a:latin typeface="Verdana" pitchFamily="34" charset="0"/>
              </a:rPr>
              <a:t>C- </a:t>
            </a:r>
            <a:r>
              <a:rPr lang="es-ES" smtClean="0">
                <a:latin typeface="Arial"/>
              </a:rPr>
              <a:t>¿</a:t>
            </a:r>
            <a:r>
              <a:rPr lang="es-ES" smtClean="0">
                <a:latin typeface="Verdana" pitchFamily="34" charset="0"/>
              </a:rPr>
              <a:t>Expres</a:t>
            </a:r>
            <a:r>
              <a:rPr lang="es-ES" smtClean="0">
                <a:latin typeface="Arial"/>
              </a:rPr>
              <a:t>ó</a:t>
            </a:r>
            <a:r>
              <a:rPr lang="es-ES" smtClean="0">
                <a:latin typeface="Verdana" pitchFamily="34" charset="0"/>
              </a:rPr>
              <a:t> usted sus deseos, sentimientos, opiniones o intereses a esa persona, respetando al mismo tiempo sus sentimientos. Si responde que si, su estilo es asertivo.</a:t>
            </a:r>
            <a:endParaRPr lang="es-ES" smtClean="0"/>
          </a:p>
          <a:p>
            <a:endParaRPr lang="es-P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BFDB9457-35BF-4D29-B812-925B48061F7F}" type="slidenum">
              <a:rPr lang="es-ES" smtClean="0">
                <a:latin typeface="Tahoma" charset="0"/>
              </a:rPr>
              <a:pPr/>
              <a:t>7</a:t>
            </a:fld>
            <a:endParaRPr lang="es-ES" smtClean="0">
              <a:latin typeface="Tahoma" charset="0"/>
            </a:endParaRPr>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marL="228600" indent="-228600" eaLnBrk="1" hangingPunct="1"/>
            <a:r>
              <a:rPr lang="es-PR" smtClean="0"/>
              <a:t>7. Preguntar: Menciona características de conducta de una persona pasiva/sumisa, favor de escribir en su papel.</a:t>
            </a:r>
          </a:p>
          <a:p>
            <a:pPr marL="228600" indent="-228600" eaLnBrk="1" hangingPunct="1"/>
            <a:r>
              <a:rPr lang="es-PR" smtClean="0"/>
              <a:t>8. Cada participante, sin hablar, se pasea por el salón asumiendo esas actitudes sumisas. </a:t>
            </a:r>
          </a:p>
          <a:p>
            <a:pPr marL="228600" indent="-228600" eaLnBrk="1" hangingPunct="1"/>
            <a:r>
              <a:rPr lang="es-PR" smtClean="0"/>
              <a:t>9. A los 5 minutos van a tomar la forma de una estatua que exprese lo que es una persona pasiva y miren a su alrededor a los demás. Comparen. Comenten.</a:t>
            </a:r>
          </a:p>
          <a:p>
            <a:pPr marL="228600" indent="-228600" eaLnBrk="1" hangingPunct="1"/>
            <a:r>
              <a:rPr lang="es-PR" smtClean="0"/>
              <a:t>10. Veamos que dice la literatura... (ver transparencia)</a:t>
            </a:r>
            <a:endParaRPr lang="es-ES" smtClean="0"/>
          </a:p>
          <a:p>
            <a:pPr marL="228600" indent="-228600" eaLnBrk="1" hangingPunct="1"/>
            <a:endParaRPr lang="es-PR" smtClean="0"/>
          </a:p>
          <a:p>
            <a:pPr marL="228600" indent="-228600" eaLnBrk="1" hangingPunct="1"/>
            <a:r>
              <a:rPr lang="es-PR" sz="1000" b="1" u="sng" smtClean="0"/>
              <a:t>Ventajas:</a:t>
            </a:r>
          </a:p>
          <a:p>
            <a:pPr marL="228600" indent="-228600" eaLnBrk="1" hangingPunct="1">
              <a:buFontTx/>
              <a:buAutoNum type="arabicPeriod"/>
            </a:pPr>
            <a:r>
              <a:rPr lang="es-ES" sz="1000" smtClean="0"/>
              <a:t>Se evita el conflicto.</a:t>
            </a:r>
            <a:endParaRPr lang="es-PR" sz="1000" smtClean="0"/>
          </a:p>
          <a:p>
            <a:pPr marL="228600" indent="-228600" eaLnBrk="1" hangingPunct="1">
              <a:buFontTx/>
              <a:buAutoNum type="arabicPeriod"/>
            </a:pPr>
            <a:r>
              <a:rPr lang="es-ES" sz="1000" smtClean="0"/>
              <a:t>Se tiene la seguridad de mantener un</a:t>
            </a:r>
            <a:r>
              <a:rPr lang="es-PR" sz="1000" smtClean="0"/>
              <a:t> </a:t>
            </a:r>
            <a:r>
              <a:rPr lang="es-ES" sz="1000" smtClean="0"/>
              <a:t>patrón familiar de comportamiento.</a:t>
            </a:r>
            <a:endParaRPr lang="es-PR" sz="1000" smtClean="0"/>
          </a:p>
          <a:p>
            <a:pPr marL="228600" indent="-228600" eaLnBrk="1" hangingPunct="1">
              <a:buFontTx/>
              <a:buAutoNum type="arabicPeriod"/>
            </a:pPr>
            <a:r>
              <a:rPr lang="es-ES" sz="1000" smtClean="0"/>
              <a:t>Se compra la aprobación de los demás</a:t>
            </a:r>
          </a:p>
          <a:p>
            <a:pPr marL="228600" indent="-228600" eaLnBrk="1" hangingPunct="1">
              <a:buFontTx/>
              <a:buAutoNum type="arabicPeriod"/>
            </a:pPr>
            <a:r>
              <a:rPr lang="es-ES" sz="1000" smtClean="0"/>
              <a:t>Se evitan responsabilidades.</a:t>
            </a:r>
          </a:p>
          <a:p>
            <a:pPr marL="228600" indent="-228600" eaLnBrk="1" hangingPunct="1">
              <a:buFontTx/>
              <a:buAutoNum type="arabicPeriod"/>
            </a:pPr>
            <a:r>
              <a:rPr lang="es-ES" sz="1000" smtClean="0"/>
              <a:t>Se puede ganar el control sobre otros.</a:t>
            </a:r>
            <a:endParaRPr lang="es-PR" sz="1000" smtClean="0"/>
          </a:p>
          <a:p>
            <a:pPr marL="228600" indent="-228600" eaLnBrk="1" hangingPunct="1"/>
            <a:r>
              <a:rPr lang="es-PR" sz="1000" b="1" u="sng" smtClean="0"/>
              <a:t>Desventajas:</a:t>
            </a:r>
          </a:p>
          <a:p>
            <a:pPr marL="228600" indent="-228600" eaLnBrk="1" hangingPunct="1">
              <a:buFontTx/>
              <a:buAutoNum type="arabicPeriod"/>
            </a:pPr>
            <a:r>
              <a:rPr lang="es-ES" sz="1000" smtClean="0"/>
              <a:t>No se vive una vida real.</a:t>
            </a:r>
          </a:p>
          <a:p>
            <a:pPr marL="228600" indent="-228600" eaLnBrk="1" hangingPunct="1">
              <a:buFontTx/>
              <a:buAutoNum type="arabicPeriod"/>
            </a:pPr>
            <a:r>
              <a:rPr lang="es-ES" sz="1000" smtClean="0"/>
              <a:t>Se obtienen relaciones menos íntimas y</a:t>
            </a:r>
            <a:r>
              <a:rPr lang="es-PR" sz="1000" smtClean="0"/>
              <a:t> </a:t>
            </a:r>
            <a:r>
              <a:rPr lang="es-ES" sz="1000" smtClean="0"/>
              <a:t>satisfactorias.</a:t>
            </a:r>
            <a:endParaRPr lang="es-PR" sz="1000" smtClean="0"/>
          </a:p>
          <a:p>
            <a:pPr marL="228600" indent="-228600" eaLnBrk="1" hangingPunct="1">
              <a:buFontTx/>
              <a:buAutoNum type="arabicPeriod"/>
            </a:pPr>
            <a:r>
              <a:rPr lang="es-ES" sz="1000" smtClean="0"/>
              <a:t>Afecta la salud mental.</a:t>
            </a:r>
          </a:p>
          <a:p>
            <a:pPr marL="228600" indent="-228600" eaLnBrk="1" hangingPunct="1"/>
            <a:endParaRPr lang="es-ES" sz="1000" smtClean="0"/>
          </a:p>
          <a:p>
            <a:pPr marL="228600" indent="-228600" eaLnBrk="1" hangingPunct="1"/>
            <a:endParaRPr lang="es-ES" sz="1000" smtClean="0"/>
          </a:p>
          <a:p>
            <a:pPr marL="228600" indent="-228600" eaLnBrk="1" hangingPunct="1"/>
            <a:endParaRPr lang="es-ES" smtClean="0"/>
          </a:p>
          <a:p>
            <a:pPr marL="228600" indent="-228600" eaLnBrk="1" hangingPunct="1"/>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6200" y="8629650"/>
            <a:ext cx="2970213" cy="454025"/>
          </a:xfrm>
          <a:prstGeom prst="rect">
            <a:avLst/>
          </a:prstGeom>
          <a:noFill/>
          <a:ln w="9525">
            <a:noFill/>
            <a:miter lim="800000"/>
            <a:headEnd/>
            <a:tailEnd/>
          </a:ln>
        </p:spPr>
        <p:txBody>
          <a:bodyPr lIns="91074" tIns="45537" rIns="91074" bIns="45537" anchor="b"/>
          <a:lstStyle/>
          <a:p>
            <a:pPr algn="r" defTabSz="911225"/>
            <a:fld id="{782A49CB-4FA5-4314-AD17-84CCFC2D4EE0}" type="slidenum">
              <a:rPr lang="es-ES" sz="1200"/>
              <a:pPr algn="r" defTabSz="911225"/>
              <a:t>8</a:t>
            </a:fld>
            <a:endParaRPr lang="es-ES" sz="1200"/>
          </a:p>
        </p:txBody>
      </p:sp>
      <p:sp>
        <p:nvSpPr>
          <p:cNvPr id="58371" name="Rectangle 2"/>
          <p:cNvSpPr>
            <a:spLocks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marL="228600" indent="-228600" eaLnBrk="1" hangingPunct="1"/>
            <a:r>
              <a:rPr lang="es-PR" smtClean="0"/>
              <a:t>7. Preguntar: Menciona características de conducta de una persona pasiva/sumisa, favor de escribir en su papel.</a:t>
            </a:r>
          </a:p>
          <a:p>
            <a:pPr marL="228600" indent="-228600" eaLnBrk="1" hangingPunct="1"/>
            <a:r>
              <a:rPr lang="es-PR" smtClean="0"/>
              <a:t>8. Cada participante, sin hablar, se pasea por el salón asumiendo esas actitudes sumisas. </a:t>
            </a:r>
          </a:p>
          <a:p>
            <a:pPr marL="228600" indent="-228600" eaLnBrk="1" hangingPunct="1"/>
            <a:r>
              <a:rPr lang="es-PR" smtClean="0"/>
              <a:t>9. A los 5 minutos van a tomar la forma de una estatua que exprese lo que es una persona pasiva y miren a su alrededor a los demás. Comparen. Comenten.</a:t>
            </a:r>
          </a:p>
          <a:p>
            <a:pPr marL="228600" indent="-228600" eaLnBrk="1" hangingPunct="1"/>
            <a:r>
              <a:rPr lang="es-PR" smtClean="0"/>
              <a:t>10. Veamos que dice la literatura... (ver transparencia)</a:t>
            </a:r>
            <a:endParaRPr lang="es-ES" smtClean="0"/>
          </a:p>
          <a:p>
            <a:pPr marL="228600" indent="-228600" eaLnBrk="1" hangingPunct="1"/>
            <a:endParaRPr lang="es-PR" smtClean="0"/>
          </a:p>
          <a:p>
            <a:pPr marL="228600" indent="-228600" eaLnBrk="1" hangingPunct="1"/>
            <a:r>
              <a:rPr lang="es-PR" sz="1000" b="1" u="sng" smtClean="0"/>
              <a:t>Ventajas:</a:t>
            </a:r>
          </a:p>
          <a:p>
            <a:pPr marL="228600" indent="-228600" eaLnBrk="1" hangingPunct="1">
              <a:buFontTx/>
              <a:buAutoNum type="arabicPeriod"/>
            </a:pPr>
            <a:r>
              <a:rPr lang="es-ES" sz="1000" smtClean="0"/>
              <a:t>Se evita el conflicto.</a:t>
            </a:r>
            <a:endParaRPr lang="es-PR" sz="1000" smtClean="0"/>
          </a:p>
          <a:p>
            <a:pPr marL="228600" indent="-228600" eaLnBrk="1" hangingPunct="1">
              <a:buFontTx/>
              <a:buAutoNum type="arabicPeriod"/>
            </a:pPr>
            <a:r>
              <a:rPr lang="es-ES" sz="1000" smtClean="0"/>
              <a:t>Se tiene la seguridad de mantener un</a:t>
            </a:r>
            <a:r>
              <a:rPr lang="es-PR" sz="1000" smtClean="0"/>
              <a:t> </a:t>
            </a:r>
            <a:r>
              <a:rPr lang="es-ES" sz="1000" smtClean="0"/>
              <a:t>patrón familiar de comportamiento.</a:t>
            </a:r>
            <a:endParaRPr lang="es-PR" sz="1000" smtClean="0"/>
          </a:p>
          <a:p>
            <a:pPr marL="228600" indent="-228600" eaLnBrk="1" hangingPunct="1">
              <a:buFontTx/>
              <a:buAutoNum type="arabicPeriod"/>
            </a:pPr>
            <a:r>
              <a:rPr lang="es-ES" sz="1000" smtClean="0"/>
              <a:t>Se compra la aprobación de los demás</a:t>
            </a:r>
          </a:p>
          <a:p>
            <a:pPr marL="228600" indent="-228600" eaLnBrk="1" hangingPunct="1">
              <a:buFontTx/>
              <a:buAutoNum type="arabicPeriod"/>
            </a:pPr>
            <a:r>
              <a:rPr lang="es-ES" sz="1000" smtClean="0"/>
              <a:t>Se evitan responsabilidades.</a:t>
            </a:r>
          </a:p>
          <a:p>
            <a:pPr marL="228600" indent="-228600" eaLnBrk="1" hangingPunct="1">
              <a:buFontTx/>
              <a:buAutoNum type="arabicPeriod"/>
            </a:pPr>
            <a:r>
              <a:rPr lang="es-ES" sz="1000" smtClean="0"/>
              <a:t>Se puede ganar el control sobre otros.</a:t>
            </a:r>
            <a:endParaRPr lang="es-PR" sz="1000" smtClean="0"/>
          </a:p>
          <a:p>
            <a:pPr marL="228600" indent="-228600" eaLnBrk="1" hangingPunct="1"/>
            <a:r>
              <a:rPr lang="es-PR" sz="1000" b="1" u="sng" smtClean="0"/>
              <a:t>Desventajas:</a:t>
            </a:r>
          </a:p>
          <a:p>
            <a:pPr marL="228600" indent="-228600" eaLnBrk="1" hangingPunct="1">
              <a:buFontTx/>
              <a:buAutoNum type="arabicPeriod"/>
            </a:pPr>
            <a:r>
              <a:rPr lang="es-ES" sz="1000" smtClean="0"/>
              <a:t>No se vive una vida real.</a:t>
            </a:r>
          </a:p>
          <a:p>
            <a:pPr marL="228600" indent="-228600" eaLnBrk="1" hangingPunct="1">
              <a:buFontTx/>
              <a:buAutoNum type="arabicPeriod"/>
            </a:pPr>
            <a:r>
              <a:rPr lang="es-ES" sz="1000" smtClean="0"/>
              <a:t>Se obtienen relaciones menos íntimas y</a:t>
            </a:r>
            <a:r>
              <a:rPr lang="es-PR" sz="1000" smtClean="0"/>
              <a:t> </a:t>
            </a:r>
            <a:r>
              <a:rPr lang="es-ES" sz="1000" smtClean="0"/>
              <a:t>satisfactorias.</a:t>
            </a:r>
            <a:endParaRPr lang="es-PR" sz="1000" smtClean="0"/>
          </a:p>
          <a:p>
            <a:pPr marL="228600" indent="-228600" eaLnBrk="1" hangingPunct="1">
              <a:buFontTx/>
              <a:buAutoNum type="arabicPeriod"/>
            </a:pPr>
            <a:r>
              <a:rPr lang="es-ES" sz="1000" smtClean="0"/>
              <a:t>Afecta la salud mental.</a:t>
            </a:r>
          </a:p>
          <a:p>
            <a:pPr marL="228600" indent="-228600" eaLnBrk="1" hangingPunct="1"/>
            <a:endParaRPr lang="es-ES" sz="1000" smtClean="0"/>
          </a:p>
          <a:p>
            <a:pPr marL="228600" indent="-228600" eaLnBrk="1" hangingPunct="1"/>
            <a:endParaRPr lang="es-ES" sz="1000" smtClean="0"/>
          </a:p>
          <a:p>
            <a:pPr marL="228600" indent="-228600" eaLnBrk="1" hangingPunct="1"/>
            <a:endParaRPr lang="es-ES" smtClean="0"/>
          </a:p>
          <a:p>
            <a:pPr marL="228600" indent="-228600" eaLnBrk="1" hangingPunct="1"/>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A9066D30-2FD1-439C-8FE7-BAD7F823BE7A}" type="slidenum">
              <a:rPr lang="es-ES" smtClean="0">
                <a:latin typeface="Tahoma" charset="0"/>
              </a:rPr>
              <a:pPr/>
              <a:t>9</a:t>
            </a:fld>
            <a:endParaRPr lang="es-ES" smtClean="0">
              <a:latin typeface="Tahoma" charset="0"/>
            </a:endParaRPr>
          </a:p>
        </p:txBody>
      </p:sp>
      <p:sp>
        <p:nvSpPr>
          <p:cNvPr id="31747" name="Rectangle 2"/>
          <p:cNvSpPr>
            <a:spLocks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marL="228600" indent="-228600" eaLnBrk="1" hangingPunct="1"/>
            <a:r>
              <a:rPr lang="es-PR" smtClean="0"/>
              <a:t>11. Preguntar: Menciona características de conducta de una persona agresiva, favor de escribir en su papel.</a:t>
            </a:r>
          </a:p>
          <a:p>
            <a:pPr marL="228600" indent="-228600" eaLnBrk="1" hangingPunct="1"/>
            <a:r>
              <a:rPr lang="es-PR" smtClean="0"/>
              <a:t>12. Cada participante, sin hablar, se pasea por el salón asumiendo esas actitudes agresivas sin dañar propiedad ni </a:t>
            </a:r>
          </a:p>
          <a:p>
            <a:pPr marL="228600" indent="-228600" eaLnBrk="1" hangingPunct="1"/>
            <a:r>
              <a:rPr lang="es-PR" smtClean="0"/>
              <a:t>      personas. </a:t>
            </a:r>
          </a:p>
          <a:p>
            <a:pPr marL="228600" indent="-228600" eaLnBrk="1" hangingPunct="1"/>
            <a:r>
              <a:rPr lang="es-PR" smtClean="0"/>
              <a:t>13. A los 5 minutos van a tomar la forma de una estatua que exprese lo que es una persona agresiva y miren a su  </a:t>
            </a:r>
          </a:p>
          <a:p>
            <a:pPr marL="228600" indent="-228600" eaLnBrk="1" hangingPunct="1"/>
            <a:r>
              <a:rPr lang="es-PR" smtClean="0"/>
              <a:t>      alrededor a los demás. Comparen. Comenten.</a:t>
            </a:r>
          </a:p>
          <a:p>
            <a:pPr marL="228600" indent="-228600" eaLnBrk="1" hangingPunct="1"/>
            <a:r>
              <a:rPr lang="es-PR" smtClean="0"/>
              <a:t>14. Veamos que dice la literatura... (ver transparencia)</a:t>
            </a:r>
            <a:endParaRPr lang="es-ES" smtClean="0"/>
          </a:p>
          <a:p>
            <a:pPr marL="228600" indent="-228600" eaLnBrk="1" hangingPunct="1"/>
            <a:endParaRPr lang="es-PR" smtClean="0"/>
          </a:p>
          <a:p>
            <a:pPr marL="228600" indent="-228600" eaLnBrk="1" hangingPunct="1"/>
            <a:r>
              <a:rPr lang="es-PR" b="1" u="sng" smtClean="0"/>
              <a:t>Ventajas</a:t>
            </a:r>
          </a:p>
          <a:p>
            <a:pPr marL="228600" indent="-228600" eaLnBrk="1" hangingPunct="1">
              <a:buFontTx/>
              <a:buAutoNum type="arabicPeriod"/>
            </a:pPr>
            <a:r>
              <a:rPr lang="es-ES" smtClean="0"/>
              <a:t>Se asegura la obtención de lo que</a:t>
            </a:r>
            <a:r>
              <a:rPr lang="es-PR" smtClean="0"/>
              <a:t> </a:t>
            </a:r>
            <a:r>
              <a:rPr lang="es-ES" smtClean="0"/>
              <a:t>necesita.</a:t>
            </a:r>
          </a:p>
          <a:p>
            <a:pPr marL="228600" indent="-228600" eaLnBrk="1" hangingPunct="1">
              <a:buFontTx/>
              <a:buAutoNum type="arabicPeriod"/>
            </a:pPr>
            <a:r>
              <a:rPr lang="es-ES" smtClean="0"/>
              <a:t>Se protegen a s í mismos.</a:t>
            </a:r>
          </a:p>
          <a:p>
            <a:pPr marL="228600" indent="-228600" eaLnBrk="1" hangingPunct="1">
              <a:buFontTx/>
              <a:buAutoNum type="arabicPeriod"/>
            </a:pPr>
            <a:r>
              <a:rPr lang="es-ES" smtClean="0"/>
              <a:t>Se controla a otras personas.</a:t>
            </a:r>
            <a:endParaRPr lang="es-PR" smtClean="0"/>
          </a:p>
          <a:p>
            <a:pPr marL="228600" indent="-228600" eaLnBrk="1" hangingPunct="1"/>
            <a:endParaRPr lang="es-PR" smtClean="0"/>
          </a:p>
          <a:p>
            <a:pPr marL="228600" indent="-228600" eaLnBrk="1" hangingPunct="1"/>
            <a:r>
              <a:rPr lang="es-PR" b="1" u="sng" smtClean="0"/>
              <a:t>Desventajas:</a:t>
            </a:r>
          </a:p>
          <a:p>
            <a:pPr marL="228600" indent="-228600" eaLnBrk="1" hangingPunct="1">
              <a:buFontTx/>
              <a:buAutoNum type="arabicPeriod"/>
            </a:pPr>
            <a:r>
              <a:rPr lang="es-ES" smtClean="0"/>
              <a:t>Genera sentimientos como el</a:t>
            </a:r>
            <a:r>
              <a:rPr lang="es-PR" smtClean="0"/>
              <a:t> miedo, la </a:t>
            </a:r>
            <a:r>
              <a:rPr lang="es-ES" smtClean="0"/>
              <a:t>culpabilidad, alienación, etc.</a:t>
            </a:r>
          </a:p>
          <a:p>
            <a:pPr marL="228600" indent="-228600" eaLnBrk="1" hangingPunct="1">
              <a:buFontTx/>
              <a:buAutoNum type="arabicPeriod"/>
            </a:pPr>
            <a:r>
              <a:rPr lang="es-ES" smtClean="0"/>
              <a:t>Fomenta enemigos.</a:t>
            </a:r>
          </a:p>
          <a:p>
            <a:pPr marL="228600" indent="-228600" eaLnBrk="1" hangingPunct="1">
              <a:buFontTx/>
              <a:buAutoNum type="arabicPeriod"/>
            </a:pPr>
            <a:r>
              <a:rPr lang="es-ES" smtClean="0"/>
              <a:t>Se pierde el control propio.</a:t>
            </a:r>
          </a:p>
          <a:p>
            <a:pPr marL="228600" indent="-228600" eaLnBrk="1" hangingPunct="1">
              <a:buFontTx/>
              <a:buAutoNum type="arabicPeriod"/>
            </a:pPr>
            <a:r>
              <a:rPr lang="es-ES" smtClean="0"/>
              <a:t>Afecta la salud mental.</a:t>
            </a:r>
          </a:p>
          <a:p>
            <a:pPr marL="228600" indent="-228600" eaLnBrk="1" hangingPunct="1">
              <a:buFontTx/>
              <a:buAutoNum type="arabicPeriod"/>
            </a:pPr>
            <a:endParaRPr lang="es-ES" b="1" u="sng" smtClean="0"/>
          </a:p>
          <a:p>
            <a:pPr marL="228600" indent="-228600" eaLnBrk="1" hangingPunct="1"/>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8BE5B37-04BE-47AB-B407-098CA8A1185A}" type="slidenum">
              <a:rPr lang="es-ES" smtClean="0">
                <a:latin typeface="Tahoma" charset="0"/>
              </a:rPr>
              <a:pPr/>
              <a:t>10</a:t>
            </a:fld>
            <a:endParaRPr lang="es-ES" smtClean="0">
              <a:latin typeface="Tahoma" charset="0"/>
            </a:endParaRPr>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marL="228600" indent="-228600" eaLnBrk="1" hangingPunct="1"/>
            <a:r>
              <a:rPr lang="es-PR" smtClean="0"/>
              <a:t>15. Se presenta la transparencia sobre Comunicación Asertiva.</a:t>
            </a:r>
          </a:p>
          <a:p>
            <a:pPr marL="228600" indent="-228600" eaLnBrk="1" hangingPunct="1"/>
            <a:r>
              <a:rPr lang="es-PR" smtClean="0"/>
              <a:t>16. Preguntar: Menciona características de conducta de una persona asertiva, favor de escribir en su papel.</a:t>
            </a:r>
          </a:p>
          <a:p>
            <a:pPr marL="228600" indent="-228600" eaLnBrk="1" hangingPunct="1"/>
            <a:r>
              <a:rPr lang="es-PR" smtClean="0"/>
              <a:t>17. Cada participante, sin hablar, se pasea por el salón asumiendo esas actitudes asertivas. </a:t>
            </a:r>
          </a:p>
          <a:p>
            <a:pPr marL="228600" indent="-228600" eaLnBrk="1" hangingPunct="1"/>
            <a:r>
              <a:rPr lang="es-PR" smtClean="0"/>
              <a:t>18. A los 5 minutos van a tomar la forma de una estatua que exprese lo que es una persona asertiva y miren a su  </a:t>
            </a:r>
          </a:p>
          <a:p>
            <a:pPr marL="228600" indent="-228600" eaLnBrk="1" hangingPunct="1"/>
            <a:r>
              <a:rPr lang="es-PR" smtClean="0"/>
              <a:t>      alrededor a los demás. Comparen. Comenten.</a:t>
            </a:r>
          </a:p>
          <a:p>
            <a:pPr marL="228600" indent="-228600" eaLnBrk="1" hangingPunct="1"/>
            <a:endParaRPr lang="es-PR" smtClean="0"/>
          </a:p>
          <a:p>
            <a:pPr marL="228600" indent="-228600" eaLnBrk="1" hangingPunct="1"/>
            <a:r>
              <a:rPr lang="es-ES" b="1" u="sng" smtClean="0"/>
              <a:t>Ventajas</a:t>
            </a:r>
          </a:p>
          <a:p>
            <a:pPr marL="228600" indent="-228600" eaLnBrk="1" hangingPunct="1">
              <a:buFontTx/>
              <a:buAutoNum type="arabicPeriod"/>
            </a:pPr>
            <a:r>
              <a:rPr lang="es-ES" smtClean="0"/>
              <a:t>Se logra la satisfacción propia.</a:t>
            </a:r>
          </a:p>
          <a:p>
            <a:pPr marL="228600" indent="-228600" eaLnBrk="1" hangingPunct="1">
              <a:buFontTx/>
              <a:buAutoNum type="arabicPeriod"/>
            </a:pPr>
            <a:r>
              <a:rPr lang="es-ES" smtClean="0"/>
              <a:t>Se fomentan relaciones satisfactorias.</a:t>
            </a:r>
          </a:p>
          <a:p>
            <a:pPr marL="228600" indent="-228600" eaLnBrk="1" hangingPunct="1">
              <a:buFontTx/>
              <a:buAutoNum type="arabicPeriod"/>
            </a:pPr>
            <a:r>
              <a:rPr lang="es-ES" smtClean="0"/>
              <a:t>Reduce la ansiedad, el miedo, la tensión</a:t>
            </a:r>
            <a:r>
              <a:rPr lang="es-PR" smtClean="0"/>
              <a:t> </a:t>
            </a:r>
            <a:r>
              <a:rPr lang="es-ES" smtClean="0"/>
              <a:t>y la incertidumbre.</a:t>
            </a:r>
          </a:p>
          <a:p>
            <a:pPr marL="228600" indent="-228600" eaLnBrk="1" hangingPunct="1">
              <a:buFontTx/>
              <a:buAutoNum type="arabicPeriod"/>
            </a:pPr>
            <a:r>
              <a:rPr lang="es-ES" smtClean="0"/>
              <a:t>Se vive realmente.</a:t>
            </a:r>
          </a:p>
          <a:p>
            <a:pPr marL="228600" indent="-228600" eaLnBrk="1" hangingPunct="1"/>
            <a:endParaRPr lang="es-PR" smtClean="0"/>
          </a:p>
          <a:p>
            <a:pPr marL="228600" indent="-228600" eaLnBrk="1" hangingPunct="1"/>
            <a:r>
              <a:rPr lang="es-ES" b="1" u="sng" smtClean="0"/>
              <a:t>Desventajas</a:t>
            </a:r>
          </a:p>
          <a:p>
            <a:pPr marL="228600" indent="-228600" eaLnBrk="1" hangingPunct="1">
              <a:buFontTx/>
              <a:buAutoNum type="arabicPeriod"/>
            </a:pPr>
            <a:r>
              <a:rPr lang="es-ES" smtClean="0"/>
              <a:t>Altera comportamientos habituales.</a:t>
            </a:r>
          </a:p>
          <a:p>
            <a:pPr marL="228600" indent="-228600" eaLnBrk="1" hangingPunct="1">
              <a:buFontTx/>
              <a:buAutoNum type="arabicPeriod"/>
            </a:pPr>
            <a:r>
              <a:rPr lang="es-ES" smtClean="0"/>
              <a:t>Al ser automáticos, se pueden generar</a:t>
            </a:r>
            <a:r>
              <a:rPr lang="es-PR" smtClean="0"/>
              <a:t> </a:t>
            </a:r>
            <a:r>
              <a:rPr lang="es-ES" smtClean="0"/>
              <a:t>conflictos.</a:t>
            </a:r>
          </a:p>
          <a:p>
            <a:pPr marL="228600" indent="-228600" eaLnBrk="1" hangingPunct="1">
              <a:buFontTx/>
              <a:buAutoNum type="arabicPeriod"/>
            </a:pPr>
            <a:r>
              <a:rPr lang="es-ES" smtClean="0"/>
              <a:t>Se revalúan los propios valores.</a:t>
            </a:r>
          </a:p>
          <a:p>
            <a:pPr marL="228600" indent="-228600" eaLnBrk="1" hangingPunct="1">
              <a:buFontTx/>
              <a:buAutoNum type="arabicPeriod"/>
            </a:pPr>
            <a:r>
              <a:rPr lang="es-ES" smtClean="0"/>
              <a:t>Se debe desarrollar fuerza de voluntad.</a:t>
            </a:r>
          </a:p>
          <a:p>
            <a:pPr marL="228600" indent="-228600" eaLnBrk="1" hangingPunct="1">
              <a:buFontTx/>
              <a:buAutoNum type="arabicPeriod"/>
            </a:pPr>
            <a:r>
              <a:rPr lang="es-ES" smtClean="0"/>
              <a:t>Se necesita soportar el dolor asociado</a:t>
            </a:r>
            <a:r>
              <a:rPr lang="es-PR" smtClean="0"/>
              <a:t> </a:t>
            </a:r>
            <a:r>
              <a:rPr lang="es-ES" smtClean="0"/>
              <a:t>con la confrontación honesta.</a:t>
            </a:r>
          </a:p>
          <a:p>
            <a:pPr marL="228600" indent="-228600" eaLnBrk="1" hangingPunct="1"/>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2E13915-79A7-40B0-A771-F0E9699D3132}" type="slidenum">
              <a:rPr lang="es-ES" smtClean="0">
                <a:latin typeface="Tahoma" charset="0"/>
              </a:rPr>
              <a:pPr/>
              <a:t>11</a:t>
            </a:fld>
            <a:endParaRPr lang="es-ES" smtClean="0">
              <a:latin typeface="Tahoma" charset="0"/>
            </a:endParaRPr>
          </a:p>
        </p:txBody>
      </p:sp>
      <p:sp>
        <p:nvSpPr>
          <p:cNvPr id="33795" name="Rectangle 2"/>
          <p:cNvSpPr>
            <a:spLocks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marL="228600" indent="-228600" eaLnBrk="1" hangingPunct="1"/>
            <a:r>
              <a:rPr lang="es-PR" smtClean="0"/>
              <a:t>15. Se presenta la transparencia sobre Comunicación Asertiva.</a:t>
            </a:r>
          </a:p>
          <a:p>
            <a:pPr marL="228600" indent="-228600" eaLnBrk="1" hangingPunct="1"/>
            <a:r>
              <a:rPr lang="es-PR" smtClean="0"/>
              <a:t>16. Preguntar: Menciona características de conducta de una persona asertiva, favor de escribir en su papel.</a:t>
            </a:r>
          </a:p>
          <a:p>
            <a:pPr marL="228600" indent="-228600" eaLnBrk="1" hangingPunct="1"/>
            <a:r>
              <a:rPr lang="es-PR" smtClean="0"/>
              <a:t>17. Cada participante, sin hablar, se pasea por el salón asumiendo esas actitudes asertivas. </a:t>
            </a:r>
          </a:p>
          <a:p>
            <a:pPr marL="228600" indent="-228600" eaLnBrk="1" hangingPunct="1"/>
            <a:r>
              <a:rPr lang="es-PR" smtClean="0"/>
              <a:t>18. A los 5 minutos van a tomar la forma de una estatua que exprese lo que es una persona asertiva y miren a su  </a:t>
            </a:r>
          </a:p>
          <a:p>
            <a:pPr marL="228600" indent="-228600" eaLnBrk="1" hangingPunct="1"/>
            <a:r>
              <a:rPr lang="es-PR" smtClean="0"/>
              <a:t>      alrededor a los demás. Comparen. Comenten.</a:t>
            </a:r>
          </a:p>
          <a:p>
            <a:pPr marL="228600" indent="-228600" eaLnBrk="1" hangingPunct="1"/>
            <a:endParaRPr lang="es-PR" smtClean="0"/>
          </a:p>
          <a:p>
            <a:pPr marL="228600" indent="-228600" eaLnBrk="1" hangingPunct="1"/>
            <a:r>
              <a:rPr lang="es-ES" b="1" u="sng" smtClean="0"/>
              <a:t>Ventajas</a:t>
            </a:r>
          </a:p>
          <a:p>
            <a:pPr marL="228600" indent="-228600" eaLnBrk="1" hangingPunct="1">
              <a:buFontTx/>
              <a:buAutoNum type="arabicPeriod"/>
            </a:pPr>
            <a:r>
              <a:rPr lang="es-ES" smtClean="0"/>
              <a:t>Se logra la satisfacción propia.</a:t>
            </a:r>
          </a:p>
          <a:p>
            <a:pPr marL="228600" indent="-228600" eaLnBrk="1" hangingPunct="1">
              <a:buFontTx/>
              <a:buAutoNum type="arabicPeriod"/>
            </a:pPr>
            <a:r>
              <a:rPr lang="es-ES" smtClean="0"/>
              <a:t>Se fomentan relaciones satisfactorias.</a:t>
            </a:r>
          </a:p>
          <a:p>
            <a:pPr marL="228600" indent="-228600" eaLnBrk="1" hangingPunct="1">
              <a:buFontTx/>
              <a:buAutoNum type="arabicPeriod"/>
            </a:pPr>
            <a:r>
              <a:rPr lang="es-ES" smtClean="0"/>
              <a:t>Reduce la ansiedad, el miedo, la tensión</a:t>
            </a:r>
            <a:r>
              <a:rPr lang="es-PR" smtClean="0"/>
              <a:t> </a:t>
            </a:r>
            <a:r>
              <a:rPr lang="es-ES" smtClean="0"/>
              <a:t>y la incertidumbre.</a:t>
            </a:r>
          </a:p>
          <a:p>
            <a:pPr marL="228600" indent="-228600" eaLnBrk="1" hangingPunct="1">
              <a:buFontTx/>
              <a:buAutoNum type="arabicPeriod"/>
            </a:pPr>
            <a:r>
              <a:rPr lang="es-ES" smtClean="0"/>
              <a:t>Se vive realmente.</a:t>
            </a:r>
          </a:p>
          <a:p>
            <a:pPr marL="228600" indent="-228600" eaLnBrk="1" hangingPunct="1"/>
            <a:endParaRPr lang="es-PR" smtClean="0"/>
          </a:p>
          <a:p>
            <a:pPr marL="228600" indent="-228600" eaLnBrk="1" hangingPunct="1"/>
            <a:r>
              <a:rPr lang="es-ES" b="1" u="sng" smtClean="0"/>
              <a:t>Desventajas</a:t>
            </a:r>
          </a:p>
          <a:p>
            <a:pPr marL="228600" indent="-228600" eaLnBrk="1" hangingPunct="1">
              <a:buFontTx/>
              <a:buAutoNum type="arabicPeriod"/>
            </a:pPr>
            <a:r>
              <a:rPr lang="es-ES" smtClean="0"/>
              <a:t>Altera comportamientos habituales.</a:t>
            </a:r>
          </a:p>
          <a:p>
            <a:pPr marL="228600" indent="-228600" eaLnBrk="1" hangingPunct="1">
              <a:buFontTx/>
              <a:buAutoNum type="arabicPeriod"/>
            </a:pPr>
            <a:r>
              <a:rPr lang="es-ES" smtClean="0"/>
              <a:t>Al ser automáticos, se pueden generar</a:t>
            </a:r>
            <a:r>
              <a:rPr lang="es-PR" smtClean="0"/>
              <a:t> </a:t>
            </a:r>
            <a:r>
              <a:rPr lang="es-ES" smtClean="0"/>
              <a:t>conflictos.</a:t>
            </a:r>
          </a:p>
          <a:p>
            <a:pPr marL="228600" indent="-228600" eaLnBrk="1" hangingPunct="1">
              <a:buFontTx/>
              <a:buAutoNum type="arabicPeriod"/>
            </a:pPr>
            <a:r>
              <a:rPr lang="es-ES" smtClean="0"/>
              <a:t>Se revalúan los propios valores.</a:t>
            </a:r>
          </a:p>
          <a:p>
            <a:pPr marL="228600" indent="-228600" eaLnBrk="1" hangingPunct="1">
              <a:buFontTx/>
              <a:buAutoNum type="arabicPeriod"/>
            </a:pPr>
            <a:r>
              <a:rPr lang="es-ES" smtClean="0"/>
              <a:t>Se debe desarrollar fuerza de voluntad.</a:t>
            </a:r>
          </a:p>
          <a:p>
            <a:pPr marL="228600" indent="-228600" eaLnBrk="1" hangingPunct="1">
              <a:buFontTx/>
              <a:buAutoNum type="arabicPeriod"/>
            </a:pPr>
            <a:r>
              <a:rPr lang="es-ES" smtClean="0"/>
              <a:t>Se necesita soportar el dolor asociado</a:t>
            </a:r>
            <a:r>
              <a:rPr lang="es-PR" smtClean="0"/>
              <a:t> </a:t>
            </a:r>
            <a:r>
              <a:rPr lang="es-ES" smtClean="0"/>
              <a:t>con la confrontación honesta.</a:t>
            </a:r>
          </a:p>
          <a:p>
            <a:pPr marL="228600" indent="-228600" eaLnBrk="1" hangingPunct="1"/>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s-ES" sz="2400">
                  <a:latin typeface="Tahoma" pitchFamily="34" charset="0"/>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s-ES" sz="2400">
                  <a:latin typeface="Tahoma" pitchFamily="34" charset="0"/>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s-ES" sz="2400">
                  <a:latin typeface="Tahoma" pitchFamily="34" charset="0"/>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s-ES" sz="2400">
                  <a:latin typeface="Tahoma" pitchFamily="34" charset="0"/>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s-ES" sz="2400">
                <a:latin typeface="Tahoma" pitchFamily="34" charset="0"/>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s-ES" sz="2400">
                <a:latin typeface="Tahoma" pitchFamily="34" charset="0"/>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s-ES" sz="2400">
                <a:latin typeface="Tahoma" pitchFamily="34" charset="0"/>
              </a:endParaRPr>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r>
              <a:rPr lang="es-ES"/>
              <a:t>Haga clic para modificar el estilo de título del patrón</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s-E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s-E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F3887A26-679B-4F47-BC4B-369B73EAFF54}" type="slidenum">
              <a:rPr lang="es-ES"/>
              <a:pPr>
                <a:defRPr/>
              </a:pPr>
              <a:t>‹Nº›</a:t>
            </a:fld>
            <a:endParaRPr lang="es-ES"/>
          </a:p>
        </p:txBody>
      </p:sp>
    </p:spTree>
  </p:cSld>
  <p:clrMapOvr>
    <a:masterClrMapping/>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1"/>
          <p:cNvSpPr>
            <a:spLocks noGrp="1" noChangeArrowheads="1"/>
          </p:cNvSpPr>
          <p:nvPr>
            <p:ph type="dt" sz="half" idx="10"/>
          </p:nvPr>
        </p:nvSpPr>
        <p:spPr>
          <a:ln/>
        </p:spPr>
        <p:txBody>
          <a:bodyPr/>
          <a:lstStyle>
            <a:lvl1pPr>
              <a:defRPr/>
            </a:lvl1pPr>
          </a:lstStyle>
          <a:p>
            <a:pPr>
              <a:defRPr/>
            </a:pPr>
            <a:endParaRPr lang="es-ES"/>
          </a:p>
        </p:txBody>
      </p:sp>
      <p:sp>
        <p:nvSpPr>
          <p:cNvPr id="5" name="Rectangle 12"/>
          <p:cNvSpPr>
            <a:spLocks noGrp="1" noChangeArrowheads="1"/>
          </p:cNvSpPr>
          <p:nvPr>
            <p:ph type="ftr" sz="quarter" idx="11"/>
          </p:nvPr>
        </p:nvSpPr>
        <p:spPr>
          <a:ln/>
        </p:spPr>
        <p:txBody>
          <a:bodyPr/>
          <a:lstStyle>
            <a:lvl1pPr>
              <a:defRPr/>
            </a:lvl1pPr>
          </a:lstStyle>
          <a:p>
            <a:pPr>
              <a:defRPr/>
            </a:pPr>
            <a:endParaRPr lang="es-ES"/>
          </a:p>
        </p:txBody>
      </p:sp>
      <p:sp>
        <p:nvSpPr>
          <p:cNvPr id="6" name="Rectangle 13"/>
          <p:cNvSpPr>
            <a:spLocks noGrp="1" noChangeArrowheads="1"/>
          </p:cNvSpPr>
          <p:nvPr>
            <p:ph type="sldNum" sz="quarter" idx="12"/>
          </p:nvPr>
        </p:nvSpPr>
        <p:spPr>
          <a:ln/>
        </p:spPr>
        <p:txBody>
          <a:bodyPr/>
          <a:lstStyle>
            <a:lvl1pPr>
              <a:defRPr/>
            </a:lvl1pPr>
          </a:lstStyle>
          <a:p>
            <a:pPr>
              <a:defRPr/>
            </a:pPr>
            <a:fld id="{99179D86-3495-4EF0-B61F-E37ECAFB6B3E}"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617538"/>
            <a:ext cx="1951038" cy="551497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150938" y="617538"/>
            <a:ext cx="5700712" cy="55149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1"/>
          <p:cNvSpPr>
            <a:spLocks noGrp="1" noChangeArrowheads="1"/>
          </p:cNvSpPr>
          <p:nvPr>
            <p:ph type="dt" sz="half" idx="10"/>
          </p:nvPr>
        </p:nvSpPr>
        <p:spPr>
          <a:ln/>
        </p:spPr>
        <p:txBody>
          <a:bodyPr/>
          <a:lstStyle>
            <a:lvl1pPr>
              <a:defRPr/>
            </a:lvl1pPr>
          </a:lstStyle>
          <a:p>
            <a:pPr>
              <a:defRPr/>
            </a:pPr>
            <a:endParaRPr lang="es-ES"/>
          </a:p>
        </p:txBody>
      </p:sp>
      <p:sp>
        <p:nvSpPr>
          <p:cNvPr id="5" name="Rectangle 12"/>
          <p:cNvSpPr>
            <a:spLocks noGrp="1" noChangeArrowheads="1"/>
          </p:cNvSpPr>
          <p:nvPr>
            <p:ph type="ftr" sz="quarter" idx="11"/>
          </p:nvPr>
        </p:nvSpPr>
        <p:spPr>
          <a:ln/>
        </p:spPr>
        <p:txBody>
          <a:bodyPr/>
          <a:lstStyle>
            <a:lvl1pPr>
              <a:defRPr/>
            </a:lvl1pPr>
          </a:lstStyle>
          <a:p>
            <a:pPr>
              <a:defRPr/>
            </a:pPr>
            <a:endParaRPr lang="es-ES"/>
          </a:p>
        </p:txBody>
      </p:sp>
      <p:sp>
        <p:nvSpPr>
          <p:cNvPr id="6" name="Rectangle 13"/>
          <p:cNvSpPr>
            <a:spLocks noGrp="1" noChangeArrowheads="1"/>
          </p:cNvSpPr>
          <p:nvPr>
            <p:ph type="sldNum" sz="quarter" idx="12"/>
          </p:nvPr>
        </p:nvSpPr>
        <p:spPr>
          <a:ln/>
        </p:spPr>
        <p:txBody>
          <a:bodyPr/>
          <a:lstStyle>
            <a:lvl1pPr>
              <a:defRPr/>
            </a:lvl1pPr>
          </a:lstStyle>
          <a:p>
            <a:pPr>
              <a:defRPr/>
            </a:pPr>
            <a:fld id="{DCC53E7E-4426-4CD5-8ECD-62284169567B}" type="slidenum">
              <a:rPr lang="es-ES"/>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1150938" y="617538"/>
            <a:ext cx="7793037"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1182688" y="2017713"/>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145088" y="2017713"/>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914400" y="6324600"/>
            <a:ext cx="1905000" cy="457200"/>
          </a:xfrm>
        </p:spPr>
        <p:txBody>
          <a:bodyPr/>
          <a:lstStyle>
            <a:lvl1pPr>
              <a:defRPr/>
            </a:lvl1pPr>
          </a:lstStyle>
          <a:p>
            <a:pPr>
              <a:defRPr/>
            </a:pPr>
            <a:endParaRPr lang="es-ES"/>
          </a:p>
        </p:txBody>
      </p:sp>
      <p:sp>
        <p:nvSpPr>
          <p:cNvPr id="6" name="5 Marcador de pie de página"/>
          <p:cNvSpPr>
            <a:spLocks noGrp="1"/>
          </p:cNvSpPr>
          <p:nvPr>
            <p:ph type="ftr" sz="quarter" idx="11"/>
          </p:nvPr>
        </p:nvSpPr>
        <p:spPr>
          <a:xfrm>
            <a:off x="3352800" y="6324600"/>
            <a:ext cx="2895600" cy="457200"/>
          </a:xfrm>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a:xfrm>
            <a:off x="6781800" y="6324600"/>
            <a:ext cx="1905000" cy="457200"/>
          </a:xfrm>
        </p:spPr>
        <p:txBody>
          <a:bodyPr/>
          <a:lstStyle>
            <a:lvl1pPr>
              <a:defRPr smtClean="0"/>
            </a:lvl1pPr>
          </a:lstStyle>
          <a:p>
            <a:pPr>
              <a:defRPr/>
            </a:pPr>
            <a:fld id="{D84082EF-8A63-4321-90C3-46359C5EAA09}" type="slidenum">
              <a:rPr lang="es-ES"/>
              <a:pPr>
                <a:defRPr/>
              </a:pPr>
              <a:t>‹Nº›</a:t>
            </a:fld>
            <a:endParaRPr lang="es-ES"/>
          </a:p>
        </p:txBody>
      </p:sp>
    </p:spTree>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1"/>
          <p:cNvSpPr>
            <a:spLocks noGrp="1" noChangeArrowheads="1"/>
          </p:cNvSpPr>
          <p:nvPr>
            <p:ph type="dt" sz="half" idx="10"/>
          </p:nvPr>
        </p:nvSpPr>
        <p:spPr>
          <a:ln/>
        </p:spPr>
        <p:txBody>
          <a:bodyPr/>
          <a:lstStyle>
            <a:lvl1pPr>
              <a:defRPr/>
            </a:lvl1pPr>
          </a:lstStyle>
          <a:p>
            <a:pPr>
              <a:defRPr/>
            </a:pPr>
            <a:endParaRPr lang="es-ES"/>
          </a:p>
        </p:txBody>
      </p:sp>
      <p:sp>
        <p:nvSpPr>
          <p:cNvPr id="5" name="Rectangle 12"/>
          <p:cNvSpPr>
            <a:spLocks noGrp="1" noChangeArrowheads="1"/>
          </p:cNvSpPr>
          <p:nvPr>
            <p:ph type="ftr" sz="quarter" idx="11"/>
          </p:nvPr>
        </p:nvSpPr>
        <p:spPr>
          <a:ln/>
        </p:spPr>
        <p:txBody>
          <a:bodyPr/>
          <a:lstStyle>
            <a:lvl1pPr>
              <a:defRPr/>
            </a:lvl1pPr>
          </a:lstStyle>
          <a:p>
            <a:pPr>
              <a:defRPr/>
            </a:pPr>
            <a:endParaRPr lang="es-ES"/>
          </a:p>
        </p:txBody>
      </p:sp>
      <p:sp>
        <p:nvSpPr>
          <p:cNvPr id="6" name="Rectangle 13"/>
          <p:cNvSpPr>
            <a:spLocks noGrp="1" noChangeArrowheads="1"/>
          </p:cNvSpPr>
          <p:nvPr>
            <p:ph type="sldNum" sz="quarter" idx="12"/>
          </p:nvPr>
        </p:nvSpPr>
        <p:spPr>
          <a:ln/>
        </p:spPr>
        <p:txBody>
          <a:bodyPr/>
          <a:lstStyle>
            <a:lvl1pPr>
              <a:defRPr/>
            </a:lvl1pPr>
          </a:lstStyle>
          <a:p>
            <a:pPr>
              <a:defRPr/>
            </a:pPr>
            <a:fld id="{3C253D6F-7C12-4DA3-8AC9-486483892677}"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11"/>
          <p:cNvSpPr>
            <a:spLocks noGrp="1" noChangeArrowheads="1"/>
          </p:cNvSpPr>
          <p:nvPr>
            <p:ph type="dt" sz="half" idx="10"/>
          </p:nvPr>
        </p:nvSpPr>
        <p:spPr>
          <a:ln/>
        </p:spPr>
        <p:txBody>
          <a:bodyPr/>
          <a:lstStyle>
            <a:lvl1pPr>
              <a:defRPr/>
            </a:lvl1pPr>
          </a:lstStyle>
          <a:p>
            <a:pPr>
              <a:defRPr/>
            </a:pPr>
            <a:endParaRPr lang="es-ES"/>
          </a:p>
        </p:txBody>
      </p:sp>
      <p:sp>
        <p:nvSpPr>
          <p:cNvPr id="5" name="Rectangle 12"/>
          <p:cNvSpPr>
            <a:spLocks noGrp="1" noChangeArrowheads="1"/>
          </p:cNvSpPr>
          <p:nvPr>
            <p:ph type="ftr" sz="quarter" idx="11"/>
          </p:nvPr>
        </p:nvSpPr>
        <p:spPr>
          <a:ln/>
        </p:spPr>
        <p:txBody>
          <a:bodyPr/>
          <a:lstStyle>
            <a:lvl1pPr>
              <a:defRPr/>
            </a:lvl1pPr>
          </a:lstStyle>
          <a:p>
            <a:pPr>
              <a:defRPr/>
            </a:pPr>
            <a:endParaRPr lang="es-ES"/>
          </a:p>
        </p:txBody>
      </p:sp>
      <p:sp>
        <p:nvSpPr>
          <p:cNvPr id="6" name="Rectangle 13"/>
          <p:cNvSpPr>
            <a:spLocks noGrp="1" noChangeArrowheads="1"/>
          </p:cNvSpPr>
          <p:nvPr>
            <p:ph type="sldNum" sz="quarter" idx="12"/>
          </p:nvPr>
        </p:nvSpPr>
        <p:spPr>
          <a:ln/>
        </p:spPr>
        <p:txBody>
          <a:bodyPr/>
          <a:lstStyle>
            <a:lvl1pPr>
              <a:defRPr/>
            </a:lvl1pPr>
          </a:lstStyle>
          <a:p>
            <a:pPr>
              <a:defRPr/>
            </a:pPr>
            <a:fld id="{9F4BFC6A-49B4-48C5-96BA-87B3697F82F1}"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11"/>
          <p:cNvSpPr>
            <a:spLocks noGrp="1" noChangeArrowheads="1"/>
          </p:cNvSpPr>
          <p:nvPr>
            <p:ph type="dt" sz="half" idx="10"/>
          </p:nvPr>
        </p:nvSpPr>
        <p:spPr>
          <a:ln/>
        </p:spPr>
        <p:txBody>
          <a:bodyPr/>
          <a:lstStyle>
            <a:lvl1pPr>
              <a:defRPr/>
            </a:lvl1pPr>
          </a:lstStyle>
          <a:p>
            <a:pPr>
              <a:defRPr/>
            </a:pPr>
            <a:endParaRPr lang="es-ES"/>
          </a:p>
        </p:txBody>
      </p:sp>
      <p:sp>
        <p:nvSpPr>
          <p:cNvPr id="6" name="Rectangle 12"/>
          <p:cNvSpPr>
            <a:spLocks noGrp="1" noChangeArrowheads="1"/>
          </p:cNvSpPr>
          <p:nvPr>
            <p:ph type="ftr" sz="quarter" idx="11"/>
          </p:nvPr>
        </p:nvSpPr>
        <p:spPr>
          <a:ln/>
        </p:spPr>
        <p:txBody>
          <a:bodyPr/>
          <a:lstStyle>
            <a:lvl1pPr>
              <a:defRPr/>
            </a:lvl1pPr>
          </a:lstStyle>
          <a:p>
            <a:pPr>
              <a:defRPr/>
            </a:pPr>
            <a:endParaRPr lang="es-ES"/>
          </a:p>
        </p:txBody>
      </p:sp>
      <p:sp>
        <p:nvSpPr>
          <p:cNvPr id="7" name="Rectangle 13"/>
          <p:cNvSpPr>
            <a:spLocks noGrp="1" noChangeArrowheads="1"/>
          </p:cNvSpPr>
          <p:nvPr>
            <p:ph type="sldNum" sz="quarter" idx="12"/>
          </p:nvPr>
        </p:nvSpPr>
        <p:spPr>
          <a:ln/>
        </p:spPr>
        <p:txBody>
          <a:bodyPr/>
          <a:lstStyle>
            <a:lvl1pPr>
              <a:defRPr/>
            </a:lvl1pPr>
          </a:lstStyle>
          <a:p>
            <a:pPr>
              <a:defRPr/>
            </a:pPr>
            <a:fld id="{491FAE5C-EBFA-4510-A742-40610E611B90}"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11"/>
          <p:cNvSpPr>
            <a:spLocks noGrp="1" noChangeArrowheads="1"/>
          </p:cNvSpPr>
          <p:nvPr>
            <p:ph type="dt" sz="half" idx="10"/>
          </p:nvPr>
        </p:nvSpPr>
        <p:spPr>
          <a:ln/>
        </p:spPr>
        <p:txBody>
          <a:bodyPr/>
          <a:lstStyle>
            <a:lvl1pPr>
              <a:defRPr/>
            </a:lvl1pPr>
          </a:lstStyle>
          <a:p>
            <a:pPr>
              <a:defRPr/>
            </a:pPr>
            <a:endParaRPr lang="es-ES"/>
          </a:p>
        </p:txBody>
      </p:sp>
      <p:sp>
        <p:nvSpPr>
          <p:cNvPr id="8" name="Rectangle 12"/>
          <p:cNvSpPr>
            <a:spLocks noGrp="1" noChangeArrowheads="1"/>
          </p:cNvSpPr>
          <p:nvPr>
            <p:ph type="ftr" sz="quarter" idx="11"/>
          </p:nvPr>
        </p:nvSpPr>
        <p:spPr>
          <a:ln/>
        </p:spPr>
        <p:txBody>
          <a:bodyPr/>
          <a:lstStyle>
            <a:lvl1pPr>
              <a:defRPr/>
            </a:lvl1pPr>
          </a:lstStyle>
          <a:p>
            <a:pPr>
              <a:defRPr/>
            </a:pPr>
            <a:endParaRPr lang="es-ES"/>
          </a:p>
        </p:txBody>
      </p:sp>
      <p:sp>
        <p:nvSpPr>
          <p:cNvPr id="9" name="Rectangle 13"/>
          <p:cNvSpPr>
            <a:spLocks noGrp="1" noChangeArrowheads="1"/>
          </p:cNvSpPr>
          <p:nvPr>
            <p:ph type="sldNum" sz="quarter" idx="12"/>
          </p:nvPr>
        </p:nvSpPr>
        <p:spPr>
          <a:ln/>
        </p:spPr>
        <p:txBody>
          <a:bodyPr/>
          <a:lstStyle>
            <a:lvl1pPr>
              <a:defRPr/>
            </a:lvl1pPr>
          </a:lstStyle>
          <a:p>
            <a:pPr>
              <a:defRPr/>
            </a:pPr>
            <a:fld id="{A2DC73E9-0CE1-4F13-AAA3-3EE2E37A969E}"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11"/>
          <p:cNvSpPr>
            <a:spLocks noGrp="1" noChangeArrowheads="1"/>
          </p:cNvSpPr>
          <p:nvPr>
            <p:ph type="dt" sz="half" idx="10"/>
          </p:nvPr>
        </p:nvSpPr>
        <p:spPr>
          <a:ln/>
        </p:spPr>
        <p:txBody>
          <a:bodyPr/>
          <a:lstStyle>
            <a:lvl1pPr>
              <a:defRPr/>
            </a:lvl1pPr>
          </a:lstStyle>
          <a:p>
            <a:pPr>
              <a:defRPr/>
            </a:pPr>
            <a:endParaRPr lang="es-ES"/>
          </a:p>
        </p:txBody>
      </p:sp>
      <p:sp>
        <p:nvSpPr>
          <p:cNvPr id="4" name="Rectangle 12"/>
          <p:cNvSpPr>
            <a:spLocks noGrp="1" noChangeArrowheads="1"/>
          </p:cNvSpPr>
          <p:nvPr>
            <p:ph type="ftr" sz="quarter" idx="11"/>
          </p:nvPr>
        </p:nvSpPr>
        <p:spPr>
          <a:ln/>
        </p:spPr>
        <p:txBody>
          <a:bodyPr/>
          <a:lstStyle>
            <a:lvl1pPr>
              <a:defRPr/>
            </a:lvl1pPr>
          </a:lstStyle>
          <a:p>
            <a:pPr>
              <a:defRPr/>
            </a:pPr>
            <a:endParaRPr lang="es-ES"/>
          </a:p>
        </p:txBody>
      </p:sp>
      <p:sp>
        <p:nvSpPr>
          <p:cNvPr id="5" name="Rectangle 13"/>
          <p:cNvSpPr>
            <a:spLocks noGrp="1" noChangeArrowheads="1"/>
          </p:cNvSpPr>
          <p:nvPr>
            <p:ph type="sldNum" sz="quarter" idx="12"/>
          </p:nvPr>
        </p:nvSpPr>
        <p:spPr>
          <a:ln/>
        </p:spPr>
        <p:txBody>
          <a:bodyPr/>
          <a:lstStyle>
            <a:lvl1pPr>
              <a:defRPr/>
            </a:lvl1pPr>
          </a:lstStyle>
          <a:p>
            <a:pPr>
              <a:defRPr/>
            </a:pPr>
            <a:fld id="{BDF4F0B2-D10C-4C67-AF1B-CE169FDF4220}"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s-ES"/>
          </a:p>
        </p:txBody>
      </p:sp>
      <p:sp>
        <p:nvSpPr>
          <p:cNvPr id="3" name="Rectangle 12"/>
          <p:cNvSpPr>
            <a:spLocks noGrp="1" noChangeArrowheads="1"/>
          </p:cNvSpPr>
          <p:nvPr>
            <p:ph type="ftr" sz="quarter" idx="11"/>
          </p:nvPr>
        </p:nvSpPr>
        <p:spPr>
          <a:ln/>
        </p:spPr>
        <p:txBody>
          <a:bodyPr/>
          <a:lstStyle>
            <a:lvl1pPr>
              <a:defRPr/>
            </a:lvl1pPr>
          </a:lstStyle>
          <a:p>
            <a:pPr>
              <a:defRPr/>
            </a:pPr>
            <a:endParaRPr lang="es-ES"/>
          </a:p>
        </p:txBody>
      </p:sp>
      <p:sp>
        <p:nvSpPr>
          <p:cNvPr id="4" name="Rectangle 13"/>
          <p:cNvSpPr>
            <a:spLocks noGrp="1" noChangeArrowheads="1"/>
          </p:cNvSpPr>
          <p:nvPr>
            <p:ph type="sldNum" sz="quarter" idx="12"/>
          </p:nvPr>
        </p:nvSpPr>
        <p:spPr>
          <a:ln/>
        </p:spPr>
        <p:txBody>
          <a:bodyPr/>
          <a:lstStyle>
            <a:lvl1pPr>
              <a:defRPr/>
            </a:lvl1pPr>
          </a:lstStyle>
          <a:p>
            <a:pPr>
              <a:defRPr/>
            </a:pPr>
            <a:fld id="{37CB4668-1AF8-4474-A6C3-D77D715EE051}"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1"/>
          <p:cNvSpPr>
            <a:spLocks noGrp="1" noChangeArrowheads="1"/>
          </p:cNvSpPr>
          <p:nvPr>
            <p:ph type="dt" sz="half" idx="10"/>
          </p:nvPr>
        </p:nvSpPr>
        <p:spPr>
          <a:ln/>
        </p:spPr>
        <p:txBody>
          <a:bodyPr/>
          <a:lstStyle>
            <a:lvl1pPr>
              <a:defRPr/>
            </a:lvl1pPr>
          </a:lstStyle>
          <a:p>
            <a:pPr>
              <a:defRPr/>
            </a:pPr>
            <a:endParaRPr lang="es-ES"/>
          </a:p>
        </p:txBody>
      </p:sp>
      <p:sp>
        <p:nvSpPr>
          <p:cNvPr id="6" name="Rectangle 12"/>
          <p:cNvSpPr>
            <a:spLocks noGrp="1" noChangeArrowheads="1"/>
          </p:cNvSpPr>
          <p:nvPr>
            <p:ph type="ftr" sz="quarter" idx="11"/>
          </p:nvPr>
        </p:nvSpPr>
        <p:spPr>
          <a:ln/>
        </p:spPr>
        <p:txBody>
          <a:bodyPr/>
          <a:lstStyle>
            <a:lvl1pPr>
              <a:defRPr/>
            </a:lvl1pPr>
          </a:lstStyle>
          <a:p>
            <a:pPr>
              <a:defRPr/>
            </a:pPr>
            <a:endParaRPr lang="es-ES"/>
          </a:p>
        </p:txBody>
      </p:sp>
      <p:sp>
        <p:nvSpPr>
          <p:cNvPr id="7" name="Rectangle 13"/>
          <p:cNvSpPr>
            <a:spLocks noGrp="1" noChangeArrowheads="1"/>
          </p:cNvSpPr>
          <p:nvPr>
            <p:ph type="sldNum" sz="quarter" idx="12"/>
          </p:nvPr>
        </p:nvSpPr>
        <p:spPr>
          <a:ln/>
        </p:spPr>
        <p:txBody>
          <a:bodyPr/>
          <a:lstStyle>
            <a:lvl1pPr>
              <a:defRPr/>
            </a:lvl1pPr>
          </a:lstStyle>
          <a:p>
            <a:pPr>
              <a:defRPr/>
            </a:pPr>
            <a:fld id="{92886715-6701-4EF1-B048-2C91EA3B50A2}"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1"/>
          <p:cNvSpPr>
            <a:spLocks noGrp="1" noChangeArrowheads="1"/>
          </p:cNvSpPr>
          <p:nvPr>
            <p:ph type="dt" sz="half" idx="10"/>
          </p:nvPr>
        </p:nvSpPr>
        <p:spPr>
          <a:ln/>
        </p:spPr>
        <p:txBody>
          <a:bodyPr/>
          <a:lstStyle>
            <a:lvl1pPr>
              <a:defRPr/>
            </a:lvl1pPr>
          </a:lstStyle>
          <a:p>
            <a:pPr>
              <a:defRPr/>
            </a:pPr>
            <a:endParaRPr lang="es-ES"/>
          </a:p>
        </p:txBody>
      </p:sp>
      <p:sp>
        <p:nvSpPr>
          <p:cNvPr id="6" name="Rectangle 12"/>
          <p:cNvSpPr>
            <a:spLocks noGrp="1" noChangeArrowheads="1"/>
          </p:cNvSpPr>
          <p:nvPr>
            <p:ph type="ftr" sz="quarter" idx="11"/>
          </p:nvPr>
        </p:nvSpPr>
        <p:spPr>
          <a:ln/>
        </p:spPr>
        <p:txBody>
          <a:bodyPr/>
          <a:lstStyle>
            <a:lvl1pPr>
              <a:defRPr/>
            </a:lvl1pPr>
          </a:lstStyle>
          <a:p>
            <a:pPr>
              <a:defRPr/>
            </a:pPr>
            <a:endParaRPr lang="es-ES"/>
          </a:p>
        </p:txBody>
      </p:sp>
      <p:sp>
        <p:nvSpPr>
          <p:cNvPr id="7" name="Rectangle 13"/>
          <p:cNvSpPr>
            <a:spLocks noGrp="1" noChangeArrowheads="1"/>
          </p:cNvSpPr>
          <p:nvPr>
            <p:ph type="sldNum" sz="quarter" idx="12"/>
          </p:nvPr>
        </p:nvSpPr>
        <p:spPr>
          <a:ln/>
        </p:spPr>
        <p:txBody>
          <a:bodyPr/>
          <a:lstStyle>
            <a:lvl1pPr>
              <a:defRPr/>
            </a:lvl1pPr>
          </a:lstStyle>
          <a:p>
            <a:pPr>
              <a:defRPr/>
            </a:pPr>
            <a:fld id="{E83DBD55-7C6E-4A6F-9F61-766D0B66A464}"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2700000" scaled="1"/>
        </a:gradFill>
        <a:effectLst/>
      </p:bgPr>
    </p:bg>
    <p:spTree>
      <p:nvGrpSpPr>
        <p:cNvPr id="1" name=""/>
        <p:cNvGrpSpPr/>
        <p:nvPr/>
      </p:nvGrpSpPr>
      <p:grpSpPr>
        <a:xfrm>
          <a:off x="0" y="0"/>
          <a:ext cx="0" cy="0"/>
          <a:chOff x="0" y="0"/>
          <a:chExt cx="0" cy="0"/>
        </a:xfrm>
      </p:grpSpPr>
      <p:sp>
        <p:nvSpPr>
          <p:cNvPr id="6451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s-ES" sz="2400">
              <a:latin typeface="Tahoma" pitchFamily="34" charset="0"/>
            </a:endParaRPr>
          </a:p>
        </p:txBody>
      </p:sp>
      <p:sp>
        <p:nvSpPr>
          <p:cNvPr id="6451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s-ES" sz="2400">
              <a:latin typeface="Tahoma" pitchFamily="34" charset="0"/>
            </a:endParaRPr>
          </a:p>
        </p:txBody>
      </p:sp>
      <p:sp>
        <p:nvSpPr>
          <p:cNvPr id="6451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s-ES" sz="2400">
              <a:latin typeface="Tahoma" pitchFamily="34" charset="0"/>
            </a:endParaRPr>
          </a:p>
        </p:txBody>
      </p:sp>
      <p:sp>
        <p:nvSpPr>
          <p:cNvPr id="6451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s-ES" sz="2400">
              <a:latin typeface="Tahoma" pitchFamily="34" charset="0"/>
            </a:endParaRPr>
          </a:p>
        </p:txBody>
      </p:sp>
      <p:sp>
        <p:nvSpPr>
          <p:cNvPr id="6451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s-ES" sz="2400">
              <a:latin typeface="Tahoma" pitchFamily="34" charset="0"/>
            </a:endParaRPr>
          </a:p>
        </p:txBody>
      </p:sp>
      <p:sp>
        <p:nvSpPr>
          <p:cNvPr id="6451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s-ES" sz="2400">
              <a:latin typeface="Tahoma" pitchFamily="34" charset="0"/>
            </a:endParaRPr>
          </a:p>
        </p:txBody>
      </p:sp>
      <p:sp>
        <p:nvSpPr>
          <p:cNvPr id="6452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s-ES" sz="2400">
              <a:latin typeface="Tahoma" pitchFamily="34" charset="0"/>
            </a:endParaRPr>
          </a:p>
        </p:txBody>
      </p:sp>
      <p:sp>
        <p:nvSpPr>
          <p:cNvPr id="1033"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smtClean="0"/>
              <a:t>Haga clic para modificar el estilo de título del patrón</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Tahoma" pitchFamily="34" charset="0"/>
              </a:defRPr>
            </a:lvl1pPr>
          </a:lstStyle>
          <a:p>
            <a:pPr>
              <a:defRPr/>
            </a:pPr>
            <a:endParaRPr lang="es-ES"/>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Tahoma" pitchFamily="34" charset="0"/>
              </a:defRPr>
            </a:lvl1pPr>
          </a:lstStyle>
          <a:p>
            <a:pPr>
              <a:defRPr/>
            </a:pPr>
            <a:endParaRPr lang="es-ES"/>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Tahoma" pitchFamily="34" charset="0"/>
              </a:defRPr>
            </a:lvl1pPr>
          </a:lstStyle>
          <a:p>
            <a:pPr>
              <a:defRPr/>
            </a:pPr>
            <a:fld id="{F1D90728-4A0C-4FD2-A376-B4EACEA9629F}"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93" r:id="rId1"/>
    <p:sldLayoutId id="2147483691" r:id="rId2"/>
    <p:sldLayoutId id="2147483690" r:id="rId3"/>
    <p:sldLayoutId id="2147483689" r:id="rId4"/>
    <p:sldLayoutId id="2147483688" r:id="rId5"/>
    <p:sldLayoutId id="2147483687" r:id="rId6"/>
    <p:sldLayoutId id="2147483686" r:id="rId7"/>
    <p:sldLayoutId id="2147483685" r:id="rId8"/>
    <p:sldLayoutId id="2147483684" r:id="rId9"/>
    <p:sldLayoutId id="2147483683" r:id="rId10"/>
    <p:sldLayoutId id="2147483682" r:id="rId11"/>
    <p:sldLayoutId id="2147483692" r:id="rId12"/>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033"/>
                                        </p:tgtEl>
                                        <p:attrNameLst>
                                          <p:attrName>style.visibility</p:attrName>
                                        </p:attrNameLst>
                                      </p:cBhvr>
                                      <p:to>
                                        <p:strVal val="visible"/>
                                      </p:to>
                                    </p:set>
                                    <p:animEffect transition="in" filter="fade">
                                      <p:cBhvr>
                                        <p:cTn id="7" dur="800" decel="100000"/>
                                        <p:tgtEl>
                                          <p:spTgt spid="1033"/>
                                        </p:tgtEl>
                                      </p:cBhvr>
                                    </p:animEffect>
                                    <p:anim calcmode="lin" valueType="num">
                                      <p:cBhvr>
                                        <p:cTn id="8" dur="800" decel="100000" fill="hold"/>
                                        <p:tgtEl>
                                          <p:spTgt spid="1033"/>
                                        </p:tgtEl>
                                        <p:attrNameLst>
                                          <p:attrName>style.rotation</p:attrName>
                                        </p:attrNameLst>
                                      </p:cBhvr>
                                      <p:tavLst>
                                        <p:tav tm="0">
                                          <p:val>
                                            <p:fltVal val="-90"/>
                                          </p:val>
                                        </p:tav>
                                        <p:tav tm="100000">
                                          <p:val>
                                            <p:fltVal val="0"/>
                                          </p:val>
                                        </p:tav>
                                      </p:tavLst>
                                    </p:anim>
                                    <p:anim calcmode="lin" valueType="num">
                                      <p:cBhvr>
                                        <p:cTn id="9" dur="800" decel="100000" fill="hold"/>
                                        <p:tgtEl>
                                          <p:spTgt spid="1033"/>
                                        </p:tgtEl>
                                        <p:attrNameLst>
                                          <p:attrName>ppt_x</p:attrName>
                                        </p:attrNameLst>
                                      </p:cBhvr>
                                      <p:tavLst>
                                        <p:tav tm="0">
                                          <p:val>
                                            <p:strVal val="#ppt_x+0.4"/>
                                          </p:val>
                                        </p:tav>
                                        <p:tav tm="100000">
                                          <p:val>
                                            <p:strVal val="#ppt_x-0.05"/>
                                          </p:val>
                                        </p:tav>
                                      </p:tavLst>
                                    </p:anim>
                                    <p:anim calcmode="lin" valueType="num">
                                      <p:cBhvr>
                                        <p:cTn id="10" dur="800" decel="100000" fill="hold"/>
                                        <p:tgtEl>
                                          <p:spTgt spid="103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3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33"/>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034">
                                            <p:txEl>
                                              <p:pRg st="0" end="0"/>
                                            </p:txEl>
                                          </p:spTgt>
                                        </p:tgtEl>
                                        <p:attrNameLst>
                                          <p:attrName>style.visibility</p:attrName>
                                        </p:attrNameLst>
                                      </p:cBhvr>
                                      <p:to>
                                        <p:strVal val="visible"/>
                                      </p:to>
                                    </p:set>
                                    <p:animEffect transition="in" filter="fade">
                                      <p:cBhvr>
                                        <p:cTn id="17" dur="1000"/>
                                        <p:tgtEl>
                                          <p:spTgt spid="1034">
                                            <p:txEl>
                                              <p:pRg st="0" end="0"/>
                                            </p:txEl>
                                          </p:spTgt>
                                        </p:tgtEl>
                                      </p:cBhvr>
                                    </p:animEffect>
                                    <p:anim calcmode="lin" valueType="num">
                                      <p:cBhvr>
                                        <p:cTn id="18" dur="1000" fill="hold"/>
                                        <p:tgtEl>
                                          <p:spTgt spid="1034">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034">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034">
                                            <p:txEl>
                                              <p:pRg st="1" end="1"/>
                                            </p:txEl>
                                          </p:spTgt>
                                        </p:tgtEl>
                                        <p:attrNameLst>
                                          <p:attrName>style.visibility</p:attrName>
                                        </p:attrNameLst>
                                      </p:cBhvr>
                                      <p:to>
                                        <p:strVal val="visible"/>
                                      </p:to>
                                    </p:set>
                                    <p:animEffect transition="in" filter="fade">
                                      <p:cBhvr>
                                        <p:cTn id="22" dur="1000"/>
                                        <p:tgtEl>
                                          <p:spTgt spid="1034">
                                            <p:txEl>
                                              <p:pRg st="1" end="1"/>
                                            </p:txEl>
                                          </p:spTgt>
                                        </p:tgtEl>
                                      </p:cBhvr>
                                    </p:animEffect>
                                    <p:anim calcmode="lin" valueType="num">
                                      <p:cBhvr>
                                        <p:cTn id="23" dur="1000" fill="hold"/>
                                        <p:tgtEl>
                                          <p:spTgt spid="1034">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1034">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034">
                                            <p:txEl>
                                              <p:pRg st="2" end="2"/>
                                            </p:txEl>
                                          </p:spTgt>
                                        </p:tgtEl>
                                        <p:attrNameLst>
                                          <p:attrName>style.visibility</p:attrName>
                                        </p:attrNameLst>
                                      </p:cBhvr>
                                      <p:to>
                                        <p:strVal val="visible"/>
                                      </p:to>
                                    </p:set>
                                    <p:animEffect transition="in" filter="fade">
                                      <p:cBhvr>
                                        <p:cTn id="27" dur="1000"/>
                                        <p:tgtEl>
                                          <p:spTgt spid="1034">
                                            <p:txEl>
                                              <p:pRg st="2" end="2"/>
                                            </p:txEl>
                                          </p:spTgt>
                                        </p:tgtEl>
                                      </p:cBhvr>
                                    </p:animEffect>
                                    <p:anim calcmode="lin" valueType="num">
                                      <p:cBhvr>
                                        <p:cTn id="28" dur="1000" fill="hold"/>
                                        <p:tgtEl>
                                          <p:spTgt spid="1034">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1034">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1034">
                                            <p:txEl>
                                              <p:pRg st="3" end="3"/>
                                            </p:txEl>
                                          </p:spTgt>
                                        </p:tgtEl>
                                        <p:attrNameLst>
                                          <p:attrName>style.visibility</p:attrName>
                                        </p:attrNameLst>
                                      </p:cBhvr>
                                      <p:to>
                                        <p:strVal val="visible"/>
                                      </p:to>
                                    </p:set>
                                    <p:animEffect transition="in" filter="fade">
                                      <p:cBhvr>
                                        <p:cTn id="32" dur="1000"/>
                                        <p:tgtEl>
                                          <p:spTgt spid="1034">
                                            <p:txEl>
                                              <p:pRg st="3" end="3"/>
                                            </p:txEl>
                                          </p:spTgt>
                                        </p:tgtEl>
                                      </p:cBhvr>
                                    </p:animEffect>
                                    <p:anim calcmode="lin" valueType="num">
                                      <p:cBhvr>
                                        <p:cTn id="33" dur="1000" fill="hold"/>
                                        <p:tgtEl>
                                          <p:spTgt spid="1034">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1034">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034">
                                            <p:txEl>
                                              <p:pRg st="4" end="4"/>
                                            </p:txEl>
                                          </p:spTgt>
                                        </p:tgtEl>
                                        <p:attrNameLst>
                                          <p:attrName>style.visibility</p:attrName>
                                        </p:attrNameLst>
                                      </p:cBhvr>
                                      <p:to>
                                        <p:strVal val="visible"/>
                                      </p:to>
                                    </p:set>
                                    <p:animEffect transition="in" filter="fade">
                                      <p:cBhvr>
                                        <p:cTn id="37" dur="1000"/>
                                        <p:tgtEl>
                                          <p:spTgt spid="1034">
                                            <p:txEl>
                                              <p:pRg st="4" end="4"/>
                                            </p:txEl>
                                          </p:spTgt>
                                        </p:tgtEl>
                                      </p:cBhvr>
                                    </p:animEffect>
                                    <p:anim calcmode="lin" valueType="num">
                                      <p:cBhvr>
                                        <p:cTn id="38" dur="1000" fill="hold"/>
                                        <p:tgtEl>
                                          <p:spTgt spid="1034">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103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3" grpId="0"/>
      <p:bldP spid="1034" grpId="0" build="p">
        <p:tmplLst>
          <p:tmpl lvl="1">
            <p:tnLst>
              <p:par>
                <p:cTn presetID="47" presetClass="entr" presetSubtype="0" fill="hold" nodeType="clickEffect">
                  <p:stCondLst>
                    <p:cond delay="0"/>
                  </p:stCondLst>
                  <p:childTnLst>
                    <p:set>
                      <p:cBhvr>
                        <p:cTn dur="1" fill="hold">
                          <p:stCondLst>
                            <p:cond delay="0"/>
                          </p:stCondLst>
                        </p:cTn>
                        <p:tgtEl>
                          <p:spTgt spid="1034"/>
                        </p:tgtEl>
                        <p:attrNameLst>
                          <p:attrName>style.visibility</p:attrName>
                        </p:attrNameLst>
                      </p:cBhvr>
                      <p:to>
                        <p:strVal val="visible"/>
                      </p:to>
                    </p:set>
                    <p:animEffect transition="in" filter="fade">
                      <p:cBhvr>
                        <p:cTn dur="1000"/>
                        <p:tgtEl>
                          <p:spTgt spid="1034"/>
                        </p:tgtEl>
                      </p:cBhvr>
                    </p:animEffect>
                    <p:anim calcmode="lin" valueType="num">
                      <p:cBhvr>
                        <p:cTn dur="1000" fill="hold"/>
                        <p:tgtEl>
                          <p:spTgt spid="1034"/>
                        </p:tgtEl>
                        <p:attrNameLst>
                          <p:attrName>ppt_x</p:attrName>
                        </p:attrNameLst>
                      </p:cBhvr>
                      <p:tavLst>
                        <p:tav tm="0">
                          <p:val>
                            <p:strVal val="#ppt_x"/>
                          </p:val>
                        </p:tav>
                        <p:tav tm="100000">
                          <p:val>
                            <p:strVal val="#ppt_x"/>
                          </p:val>
                        </p:tav>
                      </p:tavLst>
                    </p:anim>
                    <p:anim calcmode="lin" valueType="num">
                      <p:cBhvr>
                        <p:cTn dur="1000" fill="hold"/>
                        <p:tgtEl>
                          <p:spTgt spid="1034"/>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childTnLst>
                    <p:set>
                      <p:cBhvr>
                        <p:cTn dur="1" fill="hold">
                          <p:stCondLst>
                            <p:cond delay="0"/>
                          </p:stCondLst>
                        </p:cTn>
                        <p:tgtEl>
                          <p:spTgt spid="1034"/>
                        </p:tgtEl>
                        <p:attrNameLst>
                          <p:attrName>style.visibility</p:attrName>
                        </p:attrNameLst>
                      </p:cBhvr>
                      <p:to>
                        <p:strVal val="visible"/>
                      </p:to>
                    </p:set>
                    <p:animEffect transition="in" filter="fade">
                      <p:cBhvr>
                        <p:cTn dur="1000"/>
                        <p:tgtEl>
                          <p:spTgt spid="1034"/>
                        </p:tgtEl>
                      </p:cBhvr>
                    </p:animEffect>
                    <p:anim calcmode="lin" valueType="num">
                      <p:cBhvr>
                        <p:cTn dur="1000" fill="hold"/>
                        <p:tgtEl>
                          <p:spTgt spid="1034"/>
                        </p:tgtEl>
                        <p:attrNameLst>
                          <p:attrName>ppt_x</p:attrName>
                        </p:attrNameLst>
                      </p:cBhvr>
                      <p:tavLst>
                        <p:tav tm="0">
                          <p:val>
                            <p:strVal val="#ppt_x"/>
                          </p:val>
                        </p:tav>
                        <p:tav tm="100000">
                          <p:val>
                            <p:strVal val="#ppt_x"/>
                          </p:val>
                        </p:tav>
                      </p:tavLst>
                    </p:anim>
                    <p:anim calcmode="lin" valueType="num">
                      <p:cBhvr>
                        <p:cTn dur="1000" fill="hold"/>
                        <p:tgtEl>
                          <p:spTgt spid="1034"/>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childTnLst>
                    <p:set>
                      <p:cBhvr>
                        <p:cTn dur="1" fill="hold">
                          <p:stCondLst>
                            <p:cond delay="0"/>
                          </p:stCondLst>
                        </p:cTn>
                        <p:tgtEl>
                          <p:spTgt spid="1034"/>
                        </p:tgtEl>
                        <p:attrNameLst>
                          <p:attrName>style.visibility</p:attrName>
                        </p:attrNameLst>
                      </p:cBhvr>
                      <p:to>
                        <p:strVal val="visible"/>
                      </p:to>
                    </p:set>
                    <p:animEffect transition="in" filter="fade">
                      <p:cBhvr>
                        <p:cTn dur="1000"/>
                        <p:tgtEl>
                          <p:spTgt spid="1034"/>
                        </p:tgtEl>
                      </p:cBhvr>
                    </p:animEffect>
                    <p:anim calcmode="lin" valueType="num">
                      <p:cBhvr>
                        <p:cTn dur="1000" fill="hold"/>
                        <p:tgtEl>
                          <p:spTgt spid="1034"/>
                        </p:tgtEl>
                        <p:attrNameLst>
                          <p:attrName>ppt_x</p:attrName>
                        </p:attrNameLst>
                      </p:cBhvr>
                      <p:tavLst>
                        <p:tav tm="0">
                          <p:val>
                            <p:strVal val="#ppt_x"/>
                          </p:val>
                        </p:tav>
                        <p:tav tm="100000">
                          <p:val>
                            <p:strVal val="#ppt_x"/>
                          </p:val>
                        </p:tav>
                      </p:tavLst>
                    </p:anim>
                    <p:anim calcmode="lin" valueType="num">
                      <p:cBhvr>
                        <p:cTn dur="1000" fill="hold"/>
                        <p:tgtEl>
                          <p:spTgt spid="1034"/>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childTnLst>
                    <p:set>
                      <p:cBhvr>
                        <p:cTn dur="1" fill="hold">
                          <p:stCondLst>
                            <p:cond delay="0"/>
                          </p:stCondLst>
                        </p:cTn>
                        <p:tgtEl>
                          <p:spTgt spid="1034"/>
                        </p:tgtEl>
                        <p:attrNameLst>
                          <p:attrName>style.visibility</p:attrName>
                        </p:attrNameLst>
                      </p:cBhvr>
                      <p:to>
                        <p:strVal val="visible"/>
                      </p:to>
                    </p:set>
                    <p:animEffect transition="in" filter="fade">
                      <p:cBhvr>
                        <p:cTn dur="1000"/>
                        <p:tgtEl>
                          <p:spTgt spid="1034"/>
                        </p:tgtEl>
                      </p:cBhvr>
                    </p:animEffect>
                    <p:anim calcmode="lin" valueType="num">
                      <p:cBhvr>
                        <p:cTn dur="1000" fill="hold"/>
                        <p:tgtEl>
                          <p:spTgt spid="1034"/>
                        </p:tgtEl>
                        <p:attrNameLst>
                          <p:attrName>ppt_x</p:attrName>
                        </p:attrNameLst>
                      </p:cBhvr>
                      <p:tavLst>
                        <p:tav tm="0">
                          <p:val>
                            <p:strVal val="#ppt_x"/>
                          </p:val>
                        </p:tav>
                        <p:tav tm="100000">
                          <p:val>
                            <p:strVal val="#ppt_x"/>
                          </p:val>
                        </p:tav>
                      </p:tavLst>
                    </p:anim>
                    <p:anim calcmode="lin" valueType="num">
                      <p:cBhvr>
                        <p:cTn dur="1000" fill="hold"/>
                        <p:tgtEl>
                          <p:spTgt spid="1034"/>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childTnLst>
                    <p:set>
                      <p:cBhvr>
                        <p:cTn dur="1" fill="hold">
                          <p:stCondLst>
                            <p:cond delay="0"/>
                          </p:stCondLst>
                        </p:cTn>
                        <p:tgtEl>
                          <p:spTgt spid="1034"/>
                        </p:tgtEl>
                        <p:attrNameLst>
                          <p:attrName>style.visibility</p:attrName>
                        </p:attrNameLst>
                      </p:cBhvr>
                      <p:to>
                        <p:strVal val="visible"/>
                      </p:to>
                    </p:set>
                    <p:animEffect transition="in" filter="fade">
                      <p:cBhvr>
                        <p:cTn dur="1000"/>
                        <p:tgtEl>
                          <p:spTgt spid="1034"/>
                        </p:tgtEl>
                      </p:cBhvr>
                    </p:animEffect>
                    <p:anim calcmode="lin" valueType="num">
                      <p:cBhvr>
                        <p:cTn dur="1000" fill="hold"/>
                        <p:tgtEl>
                          <p:spTgt spid="1034"/>
                        </p:tgtEl>
                        <p:attrNameLst>
                          <p:attrName>ppt_x</p:attrName>
                        </p:attrNameLst>
                      </p:cBhvr>
                      <p:tavLst>
                        <p:tav tm="0">
                          <p:val>
                            <p:strVal val="#ppt_x"/>
                          </p:val>
                        </p:tav>
                        <p:tav tm="100000">
                          <p:val>
                            <p:strVal val="#ppt_x"/>
                          </p:val>
                        </p:tav>
                      </p:tavLst>
                    </p:anim>
                    <p:anim calcmode="lin" valueType="num">
                      <p:cBhvr>
                        <p:cTn dur="1000" fill="hold"/>
                        <p:tgtEl>
                          <p:spTgt spid="1034"/>
                        </p:tgtEl>
                        <p:attrNameLst>
                          <p:attrName>ppt_y</p:attrName>
                        </p:attrNameLst>
                      </p:cBhvr>
                      <p:tavLst>
                        <p:tav tm="0">
                          <p:val>
                            <p:strVal val="#ppt_y-.1"/>
                          </p:val>
                        </p:tav>
                        <p:tav tm="100000">
                          <p:val>
                            <p:strVal val="#ppt_y"/>
                          </p:val>
                        </p:tav>
                      </p:tavLst>
                    </p:anim>
                  </p:childTnLst>
                </p:cTn>
              </p:par>
            </p:tnLst>
          </p:tmpl>
        </p:tmplLst>
      </p:bldP>
    </p:bld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comunicacion/comunicacion%20corporal%20baile%20tra.mpa"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subTitle" idx="4294967295"/>
          </p:nvPr>
        </p:nvSpPr>
        <p:spPr>
          <a:xfrm>
            <a:off x="152400" y="5486400"/>
            <a:ext cx="8534400" cy="1143000"/>
          </a:xfrm>
        </p:spPr>
        <p:txBody>
          <a:bodyPr/>
          <a:lstStyle/>
          <a:p>
            <a:pPr marL="0" indent="0" algn="ctr">
              <a:lnSpc>
                <a:spcPct val="90000"/>
              </a:lnSpc>
              <a:buFont typeface="Wingdings" pitchFamily="2" charset="2"/>
              <a:buNone/>
            </a:pPr>
            <a:r>
              <a:rPr lang="es-ES_tradnl" b="1" dirty="0" smtClean="0">
                <a:solidFill>
                  <a:schemeClr val="tx2"/>
                </a:solidFill>
              </a:rPr>
              <a:t>COMUNICACIÓN </a:t>
            </a:r>
            <a:r>
              <a:rPr lang="es-ES_tradnl" b="1" dirty="0" smtClean="0">
                <a:solidFill>
                  <a:schemeClr val="tx2"/>
                </a:solidFill>
              </a:rPr>
              <a:t>EFECTIVA</a:t>
            </a:r>
          </a:p>
        </p:txBody>
      </p:sp>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143000" y="457200"/>
            <a:ext cx="7793038" cy="998538"/>
          </a:xfrm>
        </p:spPr>
        <p:txBody>
          <a:bodyPr/>
          <a:lstStyle/>
          <a:p>
            <a:pPr eaLnBrk="1" hangingPunct="1"/>
            <a:r>
              <a:rPr lang="es-PR" sz="4000" b="1" smtClean="0">
                <a:latin typeface="Bookman Old Style" pitchFamily="18" charset="0"/>
              </a:rPr>
              <a:t>COMUNICACIÓN ASERTIVA</a:t>
            </a:r>
          </a:p>
        </p:txBody>
      </p:sp>
      <p:sp>
        <p:nvSpPr>
          <p:cNvPr id="11267" name="Rectangle 3"/>
          <p:cNvSpPr>
            <a:spLocks noGrp="1" noChangeArrowheads="1"/>
          </p:cNvSpPr>
          <p:nvPr>
            <p:ph type="body" idx="1"/>
          </p:nvPr>
        </p:nvSpPr>
        <p:spPr>
          <a:xfrm>
            <a:off x="228600" y="2017713"/>
            <a:ext cx="8458200" cy="4154487"/>
          </a:xfrm>
        </p:spPr>
        <p:txBody>
          <a:bodyPr/>
          <a:lstStyle/>
          <a:p>
            <a:pPr algn="just" eaLnBrk="1" hangingPunct="1">
              <a:lnSpc>
                <a:spcPct val="90000"/>
              </a:lnSpc>
            </a:pPr>
            <a:r>
              <a:rPr lang="es-PR" smtClean="0">
                <a:latin typeface="Bookman Old Style" pitchFamily="18" charset="0"/>
              </a:rPr>
              <a:t>Expresión de pensamientos, sentimientos y creencias en forma directa y apropiada, sin violar los derechos de los demás.</a:t>
            </a:r>
          </a:p>
          <a:p>
            <a:pPr eaLnBrk="1" hangingPunct="1">
              <a:lnSpc>
                <a:spcPct val="90000"/>
              </a:lnSpc>
            </a:pPr>
            <a:r>
              <a:rPr lang="es-PR" smtClean="0">
                <a:latin typeface="Bookman Old Style" pitchFamily="18" charset="0"/>
              </a:rPr>
              <a:t>Autoestima: Sentimiento de </a:t>
            </a:r>
          </a:p>
          <a:p>
            <a:pPr eaLnBrk="1" hangingPunct="1">
              <a:lnSpc>
                <a:spcPct val="90000"/>
              </a:lnSpc>
              <a:buFont typeface="Wingdings" pitchFamily="2" charset="2"/>
              <a:buNone/>
            </a:pPr>
            <a:r>
              <a:rPr lang="es-PR" smtClean="0">
                <a:latin typeface="Bookman Old Style" pitchFamily="18" charset="0"/>
              </a:rPr>
              <a:t>   Igualdad. Todos son importantes</a:t>
            </a:r>
          </a:p>
          <a:p>
            <a:pPr eaLnBrk="1" hangingPunct="1">
              <a:lnSpc>
                <a:spcPct val="90000"/>
              </a:lnSpc>
            </a:pPr>
            <a:r>
              <a:rPr lang="es-PR" smtClean="0">
                <a:latin typeface="Bookman Old Style" pitchFamily="18" charset="0"/>
              </a:rPr>
              <a:t>Conducta de cooperación y negociación</a:t>
            </a:r>
            <a:endParaRPr lang="es-ES" smtClean="0">
              <a:latin typeface="Bookman Old Style" pitchFamily="18" charset="0"/>
            </a:endParaRPr>
          </a:p>
        </p:txBody>
      </p:sp>
    </p:spTree>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90600" y="457200"/>
            <a:ext cx="7793038" cy="990600"/>
          </a:xfrm>
        </p:spPr>
        <p:txBody>
          <a:bodyPr/>
          <a:lstStyle/>
          <a:p>
            <a:pPr eaLnBrk="1" hangingPunct="1"/>
            <a:r>
              <a:rPr lang="es-PR" sz="4000" b="1" smtClean="0">
                <a:latin typeface="Bookman Old Style" pitchFamily="18" charset="0"/>
              </a:rPr>
              <a:t>COMUNICACIÓN ASERTIVA</a:t>
            </a:r>
          </a:p>
        </p:txBody>
      </p:sp>
      <p:sp>
        <p:nvSpPr>
          <p:cNvPr id="14339" name="Rectangle 3"/>
          <p:cNvSpPr>
            <a:spLocks noGrp="1" noChangeArrowheads="1"/>
          </p:cNvSpPr>
          <p:nvPr>
            <p:ph type="body" idx="1"/>
          </p:nvPr>
        </p:nvSpPr>
        <p:spPr>
          <a:xfrm>
            <a:off x="838200" y="2286000"/>
            <a:ext cx="7696200" cy="4114800"/>
          </a:xfrm>
        </p:spPr>
        <p:txBody>
          <a:bodyPr/>
          <a:lstStyle/>
          <a:p>
            <a:pPr algn="just" eaLnBrk="1" hangingPunct="1">
              <a:lnSpc>
                <a:spcPct val="90000"/>
              </a:lnSpc>
              <a:buFont typeface="Wingdings" pitchFamily="2" charset="2"/>
              <a:buNone/>
              <a:defRPr/>
            </a:pPr>
            <a:r>
              <a:rPr lang="es-PR" sz="3600" dirty="0" smtClean="0">
                <a:latin typeface="Bookman Old Style" pitchFamily="18" charset="0"/>
              </a:rPr>
              <a:t>Su fundamento es:</a:t>
            </a:r>
          </a:p>
          <a:p>
            <a:pPr algn="just" eaLnBrk="1" hangingPunct="1">
              <a:lnSpc>
                <a:spcPct val="90000"/>
              </a:lnSpc>
              <a:buFont typeface="Wingdings" pitchFamily="2" charset="2"/>
              <a:buNone/>
              <a:defRPr/>
            </a:pPr>
            <a:endParaRPr lang="es-PR" sz="3600" dirty="0" smtClean="0">
              <a:latin typeface="Bookman Old Style" pitchFamily="18" charset="0"/>
            </a:endParaRPr>
          </a:p>
          <a:p>
            <a:pPr algn="just" eaLnBrk="1" hangingPunct="1">
              <a:lnSpc>
                <a:spcPct val="90000"/>
              </a:lnSpc>
              <a:buFont typeface="Wingdings" pitchFamily="2" charset="2"/>
              <a:buNone/>
              <a:defRPr/>
            </a:pPr>
            <a:r>
              <a:rPr lang="es-PR" sz="3600" b="1" dirty="0" smtClean="0">
                <a:effectLst>
                  <a:outerShdw blurRad="38100" dist="38100" dir="2700000" algn="tl">
                    <a:srgbClr val="000000">
                      <a:alpha val="43137"/>
                    </a:srgbClr>
                  </a:outerShdw>
                </a:effectLst>
                <a:latin typeface="Bookman Old Style" pitchFamily="18" charset="0"/>
              </a:rPr>
              <a:t>AUTOCONFIANZA</a:t>
            </a:r>
          </a:p>
          <a:p>
            <a:pPr marL="898525" indent="0" algn="just" eaLnBrk="1" hangingPunct="1">
              <a:lnSpc>
                <a:spcPct val="90000"/>
              </a:lnSpc>
              <a:buFont typeface="Wingdings" pitchFamily="2" charset="2"/>
              <a:buNone/>
              <a:defRPr/>
            </a:pPr>
            <a:r>
              <a:rPr lang="es-PR" sz="4000" dirty="0" smtClean="0">
                <a:latin typeface="Bookman Old Style" pitchFamily="18" charset="0"/>
              </a:rPr>
              <a:t>Auto-conocimiento</a:t>
            </a:r>
          </a:p>
          <a:p>
            <a:pPr marL="898525" indent="0" algn="just" eaLnBrk="1" hangingPunct="1">
              <a:lnSpc>
                <a:spcPct val="90000"/>
              </a:lnSpc>
              <a:buFont typeface="Wingdings" pitchFamily="2" charset="2"/>
              <a:buNone/>
              <a:defRPr/>
            </a:pPr>
            <a:r>
              <a:rPr lang="es-PR" sz="4000" dirty="0" smtClean="0">
                <a:latin typeface="Bookman Old Style" pitchFamily="18" charset="0"/>
              </a:rPr>
              <a:t>Auto-aceptación</a:t>
            </a:r>
          </a:p>
          <a:p>
            <a:pPr marL="898525" indent="0" algn="just" eaLnBrk="1" hangingPunct="1">
              <a:lnSpc>
                <a:spcPct val="90000"/>
              </a:lnSpc>
              <a:buFont typeface="Wingdings" pitchFamily="2" charset="2"/>
              <a:buNone/>
              <a:defRPr/>
            </a:pPr>
            <a:r>
              <a:rPr lang="es-PR" sz="4000" dirty="0" smtClean="0">
                <a:latin typeface="Bookman Old Style" pitchFamily="18" charset="0"/>
              </a:rPr>
              <a:t>Autoestima</a:t>
            </a:r>
            <a:endParaRPr lang="es-ES" sz="4000" dirty="0" smtClean="0">
              <a:latin typeface="Bookman Old Style" pitchFamily="18" charset="0"/>
            </a:endParaRPr>
          </a:p>
        </p:txBody>
      </p:sp>
    </p:spTree>
  </p:cSld>
  <p:clrMapOvr>
    <a:masterClrMapping/>
  </p:clrMapOvr>
  <p:transition>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676400" y="533400"/>
            <a:ext cx="6316663" cy="998538"/>
          </a:xfrm>
        </p:spPr>
        <p:txBody>
          <a:bodyPr/>
          <a:lstStyle/>
          <a:p>
            <a:pPr eaLnBrk="1" hangingPunct="1"/>
            <a:r>
              <a:rPr lang="es-CR" sz="4000" b="1" smtClean="0">
                <a:latin typeface="Bookman Old Style" pitchFamily="18" charset="0"/>
              </a:rPr>
              <a:t>COMO IDENTIFICARLA</a:t>
            </a:r>
            <a:endParaRPr lang="es-ES" sz="4000" b="1" smtClean="0">
              <a:latin typeface="Bookman Old Style" pitchFamily="18" charset="0"/>
            </a:endParaRPr>
          </a:p>
        </p:txBody>
      </p:sp>
      <p:sp>
        <p:nvSpPr>
          <p:cNvPr id="13315" name="Rectangle 3"/>
          <p:cNvSpPr>
            <a:spLocks noGrp="1" noChangeArrowheads="1"/>
          </p:cNvSpPr>
          <p:nvPr>
            <p:ph type="body" sz="half" idx="1"/>
          </p:nvPr>
        </p:nvSpPr>
        <p:spPr>
          <a:xfrm>
            <a:off x="457200" y="1981200"/>
            <a:ext cx="4114800" cy="4611688"/>
          </a:xfrm>
        </p:spPr>
        <p:txBody>
          <a:bodyPr/>
          <a:lstStyle/>
          <a:p>
            <a:pPr eaLnBrk="1" hangingPunct="1"/>
            <a:r>
              <a:rPr lang="es-PR" b="1" smtClean="0">
                <a:solidFill>
                  <a:schemeClr val="tx2"/>
                </a:solidFill>
                <a:latin typeface="Bookman Old Style" pitchFamily="18" charset="0"/>
              </a:rPr>
              <a:t>Respuestas pasivas/sumisas</a:t>
            </a:r>
          </a:p>
          <a:p>
            <a:pPr lvl="1" eaLnBrk="1" hangingPunct="1">
              <a:buClr>
                <a:schemeClr val="tx2"/>
              </a:buClr>
            </a:pPr>
            <a:r>
              <a:rPr lang="es-PR" sz="2800" b="1" smtClean="0">
                <a:latin typeface="Bookman Old Style" pitchFamily="18" charset="0"/>
              </a:rPr>
              <a:t>Insatisfacción</a:t>
            </a:r>
          </a:p>
          <a:p>
            <a:pPr lvl="1" eaLnBrk="1" hangingPunct="1">
              <a:buClr>
                <a:schemeClr val="tx2"/>
              </a:buClr>
            </a:pPr>
            <a:r>
              <a:rPr lang="es-PR" sz="2800" b="1" smtClean="0">
                <a:latin typeface="Bookman Old Style" pitchFamily="18" charset="0"/>
              </a:rPr>
              <a:t>Frustración</a:t>
            </a:r>
          </a:p>
          <a:p>
            <a:pPr lvl="1" eaLnBrk="1" hangingPunct="1">
              <a:buClr>
                <a:schemeClr val="tx2"/>
              </a:buClr>
            </a:pPr>
            <a:r>
              <a:rPr lang="es-PR" sz="2800" b="1" smtClean="0">
                <a:latin typeface="Bookman Old Style" pitchFamily="18" charset="0"/>
              </a:rPr>
              <a:t>Culpabilidad</a:t>
            </a:r>
          </a:p>
          <a:p>
            <a:pPr lvl="1" eaLnBrk="1" hangingPunct="1">
              <a:buClr>
                <a:schemeClr val="tx2"/>
              </a:buClr>
            </a:pPr>
            <a:r>
              <a:rPr lang="es-PR" sz="2800" b="1" smtClean="0">
                <a:latin typeface="Bookman Old Style" pitchFamily="18" charset="0"/>
              </a:rPr>
              <a:t>Coraje</a:t>
            </a:r>
          </a:p>
          <a:p>
            <a:pPr lvl="1" eaLnBrk="1" hangingPunct="1">
              <a:buClr>
                <a:schemeClr val="tx2"/>
              </a:buClr>
            </a:pPr>
            <a:r>
              <a:rPr lang="es-PR" sz="2800" b="1" smtClean="0">
                <a:latin typeface="Bookman Old Style" pitchFamily="18" charset="0"/>
              </a:rPr>
              <a:t>Otros deciden</a:t>
            </a:r>
          </a:p>
          <a:p>
            <a:pPr lvl="1" eaLnBrk="1" hangingPunct="1">
              <a:buClr>
                <a:schemeClr val="tx2"/>
              </a:buClr>
            </a:pPr>
            <a:r>
              <a:rPr lang="es-PR" sz="2800" b="1" smtClean="0">
                <a:latin typeface="Bookman Old Style" pitchFamily="18" charset="0"/>
              </a:rPr>
              <a:t>Baja autoestima</a:t>
            </a:r>
          </a:p>
          <a:p>
            <a:pPr lvl="1" eaLnBrk="1" hangingPunct="1"/>
            <a:endParaRPr lang="es-ES" sz="2800" b="1" smtClean="0">
              <a:latin typeface="Bookman Old Style" pitchFamily="18" charset="0"/>
            </a:endParaRPr>
          </a:p>
        </p:txBody>
      </p:sp>
      <p:sp>
        <p:nvSpPr>
          <p:cNvPr id="13316" name="Rectangle 4"/>
          <p:cNvSpPr>
            <a:spLocks noGrp="1" noChangeArrowheads="1"/>
          </p:cNvSpPr>
          <p:nvPr>
            <p:ph type="body" sz="half" idx="2"/>
          </p:nvPr>
        </p:nvSpPr>
        <p:spPr>
          <a:xfrm>
            <a:off x="4419600" y="1981200"/>
            <a:ext cx="4724400" cy="4495800"/>
          </a:xfrm>
        </p:spPr>
        <p:txBody>
          <a:bodyPr/>
          <a:lstStyle/>
          <a:p>
            <a:pPr algn="just" eaLnBrk="1" hangingPunct="1">
              <a:lnSpc>
                <a:spcPct val="90000"/>
              </a:lnSpc>
            </a:pPr>
            <a:r>
              <a:rPr lang="es-PR" b="1" smtClean="0">
                <a:solidFill>
                  <a:schemeClr val="tx2"/>
                </a:solidFill>
                <a:latin typeface="Bookman Old Style" pitchFamily="18" charset="0"/>
              </a:rPr>
              <a:t>Respuestas agresivas</a:t>
            </a:r>
          </a:p>
          <a:p>
            <a:pPr lvl="1" eaLnBrk="1" hangingPunct="1">
              <a:lnSpc>
                <a:spcPct val="90000"/>
              </a:lnSpc>
              <a:buClr>
                <a:schemeClr val="tx2"/>
              </a:buClr>
            </a:pPr>
            <a:r>
              <a:rPr lang="es-PR" sz="2800" b="1" smtClean="0">
                <a:latin typeface="Bookman Old Style" pitchFamily="18" charset="0"/>
              </a:rPr>
              <a:t>Culpabilidad</a:t>
            </a:r>
          </a:p>
          <a:p>
            <a:pPr lvl="1" eaLnBrk="1" hangingPunct="1">
              <a:lnSpc>
                <a:spcPct val="90000"/>
              </a:lnSpc>
              <a:buClr>
                <a:schemeClr val="tx2"/>
              </a:buClr>
            </a:pPr>
            <a:r>
              <a:rPr lang="es-PR" sz="2800" b="1" smtClean="0">
                <a:latin typeface="Bookman Old Style" pitchFamily="18" charset="0"/>
              </a:rPr>
              <a:t>Humillación</a:t>
            </a:r>
          </a:p>
          <a:p>
            <a:pPr lvl="1" eaLnBrk="1" hangingPunct="1">
              <a:lnSpc>
                <a:spcPct val="90000"/>
              </a:lnSpc>
              <a:buClr>
                <a:schemeClr val="tx2"/>
              </a:buClr>
            </a:pPr>
            <a:r>
              <a:rPr lang="es-PR" sz="2800" b="1" smtClean="0">
                <a:latin typeface="Bookman Old Style" pitchFamily="18" charset="0"/>
              </a:rPr>
              <a:t>Violencia</a:t>
            </a:r>
          </a:p>
          <a:p>
            <a:pPr lvl="1" eaLnBrk="1" hangingPunct="1">
              <a:lnSpc>
                <a:spcPct val="90000"/>
              </a:lnSpc>
              <a:buClr>
                <a:schemeClr val="tx2"/>
              </a:buClr>
            </a:pPr>
            <a:r>
              <a:rPr lang="es-PR" sz="2800" b="1" smtClean="0">
                <a:latin typeface="Bookman Old Style" pitchFamily="18" charset="0"/>
              </a:rPr>
              <a:t>Pobres relaciones</a:t>
            </a:r>
          </a:p>
          <a:p>
            <a:pPr lvl="1" eaLnBrk="1" hangingPunct="1">
              <a:lnSpc>
                <a:spcPct val="90000"/>
              </a:lnSpc>
              <a:buClr>
                <a:schemeClr val="tx2"/>
              </a:buClr>
            </a:pPr>
            <a:r>
              <a:rPr lang="es-PR" sz="2800" b="1" smtClean="0">
                <a:latin typeface="Bookman Old Style" pitchFamily="18" charset="0"/>
              </a:rPr>
              <a:t>Amenaza</a:t>
            </a:r>
          </a:p>
          <a:p>
            <a:pPr lvl="1" eaLnBrk="1" hangingPunct="1">
              <a:lnSpc>
                <a:spcPct val="90000"/>
              </a:lnSpc>
              <a:buClr>
                <a:schemeClr val="tx2"/>
              </a:buClr>
            </a:pPr>
            <a:r>
              <a:rPr lang="es-PR" sz="2800" b="1" smtClean="0">
                <a:latin typeface="Bookman Old Style" pitchFamily="18" charset="0"/>
              </a:rPr>
              <a:t>Violación de derechos</a:t>
            </a:r>
            <a:endParaRPr lang="es-ES" sz="2800" b="1" smtClean="0">
              <a:latin typeface="Bookman Old Style" pitchFamily="18" charset="0"/>
            </a:endParaRPr>
          </a:p>
        </p:txBody>
      </p:sp>
    </p:spTree>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sz="half" idx="1"/>
          </p:nvPr>
        </p:nvSpPr>
        <p:spPr>
          <a:xfrm>
            <a:off x="838200" y="762000"/>
            <a:ext cx="8001000" cy="5486400"/>
          </a:xfrm>
        </p:spPr>
        <p:txBody>
          <a:bodyPr/>
          <a:lstStyle/>
          <a:p>
            <a:pPr eaLnBrk="1" hangingPunct="1">
              <a:lnSpc>
                <a:spcPct val="90000"/>
              </a:lnSpc>
              <a:buFont typeface="Wingdings" pitchFamily="2" charset="2"/>
              <a:buNone/>
            </a:pPr>
            <a:r>
              <a:rPr lang="es-PR" sz="4000" b="1" smtClean="0">
                <a:solidFill>
                  <a:schemeClr val="hlink"/>
                </a:solidFill>
                <a:latin typeface="Bookman Old Style" pitchFamily="18" charset="0"/>
              </a:rPr>
              <a:t>     </a:t>
            </a:r>
            <a:r>
              <a:rPr lang="es-PR" sz="4000" b="1" smtClean="0">
                <a:solidFill>
                  <a:schemeClr val="tx2"/>
                </a:solidFill>
                <a:latin typeface="Bookman Old Style" pitchFamily="18" charset="0"/>
              </a:rPr>
              <a:t>Respuestas  asertivas</a:t>
            </a:r>
          </a:p>
          <a:p>
            <a:pPr eaLnBrk="1" hangingPunct="1">
              <a:lnSpc>
                <a:spcPct val="90000"/>
              </a:lnSpc>
              <a:buFont typeface="Wingdings" pitchFamily="2" charset="2"/>
              <a:buNone/>
            </a:pPr>
            <a:endParaRPr lang="es-PR" sz="4000" b="1" smtClean="0">
              <a:solidFill>
                <a:schemeClr val="hlink"/>
              </a:solidFill>
              <a:latin typeface="Bookman Old Style" pitchFamily="18" charset="0"/>
            </a:endParaRPr>
          </a:p>
          <a:p>
            <a:pPr lvl="1" algn="just" eaLnBrk="1" hangingPunct="1">
              <a:lnSpc>
                <a:spcPct val="90000"/>
              </a:lnSpc>
              <a:buClr>
                <a:schemeClr val="tx2"/>
              </a:buClr>
            </a:pPr>
            <a:r>
              <a:rPr lang="es-PR" sz="3200" smtClean="0">
                <a:latin typeface="Bookman Old Style" pitchFamily="18" charset="0"/>
              </a:rPr>
              <a:t>Satisfacción propia</a:t>
            </a:r>
          </a:p>
          <a:p>
            <a:pPr lvl="1" algn="just" eaLnBrk="1" hangingPunct="1">
              <a:lnSpc>
                <a:spcPct val="90000"/>
              </a:lnSpc>
              <a:buClr>
                <a:schemeClr val="tx2"/>
              </a:buClr>
            </a:pPr>
            <a:r>
              <a:rPr lang="es-PR" sz="3200" smtClean="0">
                <a:latin typeface="Bookman Old Style" pitchFamily="18" charset="0"/>
              </a:rPr>
              <a:t>Mejora autoestima</a:t>
            </a:r>
          </a:p>
          <a:p>
            <a:pPr lvl="1" algn="just" eaLnBrk="1" hangingPunct="1">
              <a:lnSpc>
                <a:spcPct val="90000"/>
              </a:lnSpc>
              <a:buClr>
                <a:schemeClr val="tx2"/>
              </a:buClr>
            </a:pPr>
            <a:r>
              <a:rPr lang="es-PR" sz="3200" smtClean="0">
                <a:latin typeface="Bookman Old Style" pitchFamily="18" charset="0"/>
              </a:rPr>
              <a:t>Buenas relaciones</a:t>
            </a:r>
          </a:p>
          <a:p>
            <a:pPr lvl="1" algn="just" eaLnBrk="1" hangingPunct="1">
              <a:lnSpc>
                <a:spcPct val="90000"/>
              </a:lnSpc>
              <a:buClr>
                <a:schemeClr val="tx2"/>
              </a:buClr>
            </a:pPr>
            <a:r>
              <a:rPr lang="es-PR" sz="3200" smtClean="0">
                <a:latin typeface="Bookman Old Style" pitchFamily="18" charset="0"/>
              </a:rPr>
              <a:t>Aumenta la comprensión</a:t>
            </a:r>
          </a:p>
          <a:p>
            <a:pPr lvl="1" algn="just" eaLnBrk="1" hangingPunct="1">
              <a:lnSpc>
                <a:spcPct val="90000"/>
              </a:lnSpc>
              <a:buClr>
                <a:schemeClr val="tx2"/>
              </a:buClr>
            </a:pPr>
            <a:r>
              <a:rPr lang="es-PR" sz="3200" smtClean="0">
                <a:latin typeface="Bookman Old Style" pitchFamily="18" charset="0"/>
              </a:rPr>
              <a:t>Toma de decisiones propias</a:t>
            </a:r>
          </a:p>
          <a:p>
            <a:pPr lvl="1" algn="just" eaLnBrk="1" hangingPunct="1">
              <a:lnSpc>
                <a:spcPct val="90000"/>
              </a:lnSpc>
              <a:buClr>
                <a:schemeClr val="tx2"/>
              </a:buClr>
            </a:pPr>
            <a:r>
              <a:rPr lang="es-PR" sz="3200" smtClean="0">
                <a:latin typeface="Bookman Old Style" pitchFamily="18" charset="0"/>
              </a:rPr>
              <a:t>Pensamiento crítico</a:t>
            </a:r>
          </a:p>
          <a:p>
            <a:pPr lvl="1" algn="just" eaLnBrk="1" hangingPunct="1">
              <a:lnSpc>
                <a:spcPct val="90000"/>
              </a:lnSpc>
              <a:buClr>
                <a:schemeClr val="tx2"/>
              </a:buClr>
            </a:pPr>
            <a:r>
              <a:rPr lang="es-PR" sz="3200" smtClean="0">
                <a:latin typeface="Bookman Old Style" pitchFamily="18" charset="0"/>
              </a:rPr>
              <a:t>Saberse y sentirse en control y dominio de la situación</a:t>
            </a:r>
            <a:endParaRPr lang="es-ES" sz="3200" smtClean="0">
              <a:latin typeface="Bookman Old Style" pitchFamily="18" charset="0"/>
            </a:endParaRPr>
          </a:p>
        </p:txBody>
      </p:sp>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143000" y="152400"/>
            <a:ext cx="7612063" cy="1455738"/>
          </a:xfrm>
        </p:spPr>
        <p:txBody>
          <a:bodyPr/>
          <a:lstStyle/>
          <a:p>
            <a:pPr algn="ctr" eaLnBrk="1" hangingPunct="1"/>
            <a:r>
              <a:rPr lang="es-PR" sz="4000" b="1" smtClean="0">
                <a:latin typeface="Bookman Old Style" pitchFamily="18" charset="0"/>
              </a:rPr>
              <a:t>CONDUCTA “NO VERBAL” ADECUADA</a:t>
            </a:r>
          </a:p>
        </p:txBody>
      </p:sp>
      <p:sp>
        <p:nvSpPr>
          <p:cNvPr id="15363" name="Rectangle 3"/>
          <p:cNvSpPr>
            <a:spLocks noGrp="1" noChangeArrowheads="1"/>
          </p:cNvSpPr>
          <p:nvPr>
            <p:ph type="body" idx="1"/>
          </p:nvPr>
        </p:nvSpPr>
        <p:spPr>
          <a:xfrm>
            <a:off x="304800" y="2057400"/>
            <a:ext cx="8534400" cy="4459288"/>
          </a:xfrm>
        </p:spPr>
        <p:txBody>
          <a:bodyPr/>
          <a:lstStyle/>
          <a:p>
            <a:pPr algn="just" eaLnBrk="1" hangingPunct="1">
              <a:lnSpc>
                <a:spcPct val="80000"/>
              </a:lnSpc>
            </a:pPr>
            <a:r>
              <a:rPr lang="es-PR" sz="3000" b="1" u="sng" smtClean="0">
                <a:latin typeface="Bookman Old Style" pitchFamily="18" charset="0"/>
              </a:rPr>
              <a:t>Postura</a:t>
            </a:r>
            <a:r>
              <a:rPr lang="es-PR" sz="3000" smtClean="0">
                <a:latin typeface="Bookman Old Style" pitchFamily="18" charset="0"/>
              </a:rPr>
              <a:t>cabeza y cuerpo derecho, distancia prudente. </a:t>
            </a:r>
          </a:p>
          <a:p>
            <a:pPr algn="just" eaLnBrk="1" hangingPunct="1">
              <a:lnSpc>
                <a:spcPct val="80000"/>
              </a:lnSpc>
            </a:pPr>
            <a:r>
              <a:rPr lang="es-PR" sz="3000" b="1" u="sng" smtClean="0">
                <a:latin typeface="Bookman Old Style" pitchFamily="18" charset="0"/>
              </a:rPr>
              <a:t>Contacto visual:</a:t>
            </a:r>
            <a:r>
              <a:rPr lang="es-PR" sz="3000" smtClean="0">
                <a:latin typeface="Bookman Old Style" pitchFamily="18" charset="0"/>
              </a:rPr>
              <a:t> mirar de frente a la otra persona</a:t>
            </a:r>
          </a:p>
          <a:p>
            <a:pPr algn="just" eaLnBrk="1" hangingPunct="1">
              <a:lnSpc>
                <a:spcPct val="80000"/>
              </a:lnSpc>
            </a:pPr>
            <a:r>
              <a:rPr lang="es-PR" sz="3000" b="1" u="sng" smtClean="0">
                <a:latin typeface="Bookman Old Style" pitchFamily="18" charset="0"/>
              </a:rPr>
              <a:t>Gestos del cuerpo:</a:t>
            </a:r>
            <a:r>
              <a:rPr lang="es-PR" sz="3000" smtClean="0">
                <a:latin typeface="Bookman Old Style" pitchFamily="18" charset="0"/>
              </a:rPr>
              <a:t> relajado y moderado</a:t>
            </a:r>
          </a:p>
          <a:p>
            <a:pPr algn="just" eaLnBrk="1" hangingPunct="1">
              <a:lnSpc>
                <a:spcPct val="80000"/>
              </a:lnSpc>
            </a:pPr>
            <a:r>
              <a:rPr lang="es-PR" sz="3000" b="1" u="sng" smtClean="0">
                <a:latin typeface="Bookman Old Style" pitchFamily="18" charset="0"/>
              </a:rPr>
              <a:t>Expresión facial:</a:t>
            </a:r>
            <a:r>
              <a:rPr lang="es-PR" sz="3000" smtClean="0">
                <a:latin typeface="Bookman Old Style" pitchFamily="18" charset="0"/>
              </a:rPr>
              <a:t> de acuerdo a lo que siente y expresa.- seriedad, alegría, etc.</a:t>
            </a:r>
          </a:p>
          <a:p>
            <a:pPr algn="just" eaLnBrk="1" hangingPunct="1">
              <a:lnSpc>
                <a:spcPct val="80000"/>
              </a:lnSpc>
            </a:pPr>
            <a:r>
              <a:rPr lang="es-PR" sz="3000" b="1" u="sng" smtClean="0">
                <a:latin typeface="Bookman Old Style" pitchFamily="18" charset="0"/>
              </a:rPr>
              <a:t>Tono y volumen de la voz:</a:t>
            </a:r>
            <a:r>
              <a:rPr lang="es-PR" sz="3000" smtClean="0">
                <a:latin typeface="Bookman Old Style" pitchFamily="18" charset="0"/>
              </a:rPr>
              <a:t> pausado, firme, de acuerdo a lo que quiere comunicar</a:t>
            </a:r>
            <a:endParaRPr lang="es-ES" sz="3000" smtClean="0">
              <a:latin typeface="Bookman Old Style" pitchFamily="18" charset="0"/>
            </a:endParaRPr>
          </a:p>
        </p:txBody>
      </p:sp>
    </p:spTree>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52600" y="304800"/>
            <a:ext cx="6240463" cy="1363663"/>
          </a:xfrm>
        </p:spPr>
        <p:txBody>
          <a:bodyPr/>
          <a:lstStyle/>
          <a:p>
            <a:pPr algn="ctr" eaLnBrk="1" hangingPunct="1"/>
            <a:r>
              <a:rPr lang="es-PR" sz="4000" b="1" smtClean="0">
                <a:latin typeface="Bookman Old Style" pitchFamily="18" charset="0"/>
              </a:rPr>
              <a:t>BENEFICIOS DE LA ASERTIVIDAD</a:t>
            </a:r>
          </a:p>
        </p:txBody>
      </p:sp>
      <p:sp>
        <p:nvSpPr>
          <p:cNvPr id="16387" name="Rectangle 3"/>
          <p:cNvSpPr>
            <a:spLocks noGrp="1" noChangeArrowheads="1"/>
          </p:cNvSpPr>
          <p:nvPr>
            <p:ph type="body" idx="1"/>
          </p:nvPr>
        </p:nvSpPr>
        <p:spPr>
          <a:xfrm>
            <a:off x="1447800" y="2209800"/>
            <a:ext cx="6665913" cy="4114800"/>
          </a:xfrm>
        </p:spPr>
        <p:txBody>
          <a:bodyPr/>
          <a:lstStyle/>
          <a:p>
            <a:pPr algn="just" eaLnBrk="1" hangingPunct="1"/>
            <a:r>
              <a:rPr lang="es-PR" sz="3600" smtClean="0">
                <a:latin typeface="Bookman Old Style" pitchFamily="18" charset="0"/>
              </a:rPr>
              <a:t>Salud mental</a:t>
            </a:r>
          </a:p>
          <a:p>
            <a:pPr algn="just" eaLnBrk="1" hangingPunct="1"/>
            <a:r>
              <a:rPr lang="es-PR" sz="3600" smtClean="0">
                <a:latin typeface="Bookman Old Style" pitchFamily="18" charset="0"/>
              </a:rPr>
              <a:t>Mejora la autoestima</a:t>
            </a:r>
          </a:p>
          <a:p>
            <a:pPr algn="just" eaLnBrk="1" hangingPunct="1"/>
            <a:r>
              <a:rPr lang="es-PR" sz="3600" smtClean="0">
                <a:latin typeface="Bookman Old Style" pitchFamily="18" charset="0"/>
              </a:rPr>
              <a:t>Reduce la ansiedad</a:t>
            </a:r>
          </a:p>
          <a:p>
            <a:pPr algn="just" eaLnBrk="1" hangingPunct="1"/>
            <a:r>
              <a:rPr lang="es-PR" sz="3600" smtClean="0">
                <a:latin typeface="Bookman Old Style" pitchFamily="18" charset="0"/>
              </a:rPr>
              <a:t>Ayuda en la relaciones interpersonales</a:t>
            </a:r>
          </a:p>
          <a:p>
            <a:pPr algn="just" eaLnBrk="1" hangingPunct="1"/>
            <a:r>
              <a:rPr lang="es-PR" sz="3600" smtClean="0">
                <a:latin typeface="Bookman Old Style" pitchFamily="18" charset="0"/>
              </a:rPr>
              <a:t>Aumenta la comprensión</a:t>
            </a:r>
            <a:endParaRPr lang="es-ES" sz="3600" smtClean="0">
              <a:latin typeface="Bookman Old Style" pitchFamily="18" charset="0"/>
            </a:endParaRPr>
          </a:p>
        </p:txBody>
      </p:sp>
    </p:spTree>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81200" y="533400"/>
            <a:ext cx="5935663" cy="922338"/>
          </a:xfrm>
        </p:spPr>
        <p:txBody>
          <a:bodyPr/>
          <a:lstStyle/>
          <a:p>
            <a:pPr eaLnBrk="1" hangingPunct="1"/>
            <a:r>
              <a:rPr lang="es-PR" sz="4000" b="1" smtClean="0">
                <a:latin typeface="Bookman Old Style" pitchFamily="18" charset="0"/>
              </a:rPr>
              <a:t>ALGUNAS TECNICAS</a:t>
            </a:r>
          </a:p>
        </p:txBody>
      </p:sp>
      <p:sp>
        <p:nvSpPr>
          <p:cNvPr id="17411" name="Rectangle 3"/>
          <p:cNvSpPr>
            <a:spLocks noGrp="1" noChangeArrowheads="1"/>
          </p:cNvSpPr>
          <p:nvPr>
            <p:ph type="body" idx="1"/>
          </p:nvPr>
        </p:nvSpPr>
        <p:spPr>
          <a:xfrm>
            <a:off x="762000" y="2819400"/>
            <a:ext cx="7772400" cy="3429000"/>
          </a:xfrm>
        </p:spPr>
        <p:txBody>
          <a:bodyPr/>
          <a:lstStyle/>
          <a:p>
            <a:pPr marL="609600" indent="-609600" algn="just" eaLnBrk="1" hangingPunct="1">
              <a:buFont typeface="Wingdings" pitchFamily="2" charset="2"/>
              <a:buNone/>
            </a:pPr>
            <a:r>
              <a:rPr lang="es-PR" sz="3600" smtClean="0">
                <a:latin typeface="Bookman Old Style" pitchFamily="18" charset="0"/>
              </a:rPr>
              <a:t>“Disco rayado”</a:t>
            </a:r>
          </a:p>
          <a:p>
            <a:pPr marL="609600" indent="-609600" algn="just" eaLnBrk="1" hangingPunct="1">
              <a:buFont typeface="Wingdings" pitchFamily="2" charset="2"/>
              <a:buNone/>
            </a:pPr>
            <a:r>
              <a:rPr lang="es-PR" sz="3600" smtClean="0">
                <a:latin typeface="Bookman Old Style" pitchFamily="18" charset="0"/>
              </a:rPr>
              <a:t>“Banco de niebla”</a:t>
            </a:r>
          </a:p>
          <a:p>
            <a:pPr marL="609600" indent="-609600" algn="just" eaLnBrk="1" hangingPunct="1">
              <a:buFont typeface="Wingdings" pitchFamily="2" charset="2"/>
              <a:buNone/>
            </a:pPr>
            <a:r>
              <a:rPr lang="es-PR" sz="3600" smtClean="0">
                <a:latin typeface="Bookman Old Style" pitchFamily="18" charset="0"/>
              </a:rPr>
              <a:t>“Enunciados en Primera Persona”</a:t>
            </a:r>
          </a:p>
          <a:p>
            <a:pPr marL="609600" indent="-609600" algn="just" eaLnBrk="1" hangingPunct="1">
              <a:buFont typeface="Wingdings" pitchFamily="2" charset="2"/>
              <a:buNone/>
            </a:pPr>
            <a:r>
              <a:rPr lang="es-PR" sz="3600" smtClean="0">
                <a:latin typeface="Bookman Old Style" pitchFamily="18" charset="0"/>
              </a:rPr>
              <a:t>“Reconoce tus Derechos”</a:t>
            </a:r>
          </a:p>
          <a:p>
            <a:pPr marL="609600" indent="-609600" eaLnBrk="1" hangingPunct="1">
              <a:buFont typeface="Wingdings" pitchFamily="2" charset="2"/>
              <a:buAutoNum type="arabicPeriod"/>
            </a:pPr>
            <a:endParaRPr lang="es-PR" sz="3600" smtClean="0">
              <a:latin typeface="Bookman Old Style" pitchFamily="18" charset="0"/>
            </a:endParaRPr>
          </a:p>
        </p:txBody>
      </p:sp>
    </p:spTree>
  </p:cSld>
  <p:clrMapOvr>
    <a:masterClrMapping/>
  </p:clrMapOvr>
  <p:transition>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267200" y="381000"/>
            <a:ext cx="4487863" cy="922338"/>
          </a:xfrm>
        </p:spPr>
        <p:txBody>
          <a:bodyPr/>
          <a:lstStyle/>
          <a:p>
            <a:pPr eaLnBrk="1" hangingPunct="1"/>
            <a:r>
              <a:rPr lang="es-PR" sz="4000" b="1" smtClean="0">
                <a:latin typeface="Bookman Old Style" pitchFamily="18" charset="0"/>
              </a:rPr>
              <a:t>Disco Rayado</a:t>
            </a:r>
            <a:endParaRPr lang="es-ES" sz="4000" b="1" smtClean="0">
              <a:latin typeface="Bookman Old Style" pitchFamily="18" charset="0"/>
            </a:endParaRPr>
          </a:p>
        </p:txBody>
      </p:sp>
      <p:sp>
        <p:nvSpPr>
          <p:cNvPr id="18435" name="Rectangle 3"/>
          <p:cNvSpPr>
            <a:spLocks noGrp="1" noChangeArrowheads="1"/>
          </p:cNvSpPr>
          <p:nvPr>
            <p:ph type="body" idx="1"/>
          </p:nvPr>
        </p:nvSpPr>
        <p:spPr>
          <a:xfrm>
            <a:off x="609600" y="2590800"/>
            <a:ext cx="8001000" cy="2819400"/>
          </a:xfrm>
        </p:spPr>
        <p:txBody>
          <a:bodyPr/>
          <a:lstStyle/>
          <a:p>
            <a:pPr marL="0" indent="0" algn="just" eaLnBrk="1" hangingPunct="1">
              <a:buFont typeface="Wingdings" pitchFamily="2" charset="2"/>
              <a:buNone/>
            </a:pPr>
            <a:r>
              <a:rPr lang="es-PR" sz="3600" smtClean="0">
                <a:latin typeface="Bookman Old Style" pitchFamily="18" charset="0"/>
              </a:rPr>
              <a:t>Repetir el propio punto de vista una y otra vez, con tranquilidad, sin entrar en discusiones ni provocaciones que pueda hacer la otra persona.</a:t>
            </a:r>
            <a:endParaRPr lang="es-ES" sz="3600" smtClean="0">
              <a:latin typeface="Bookman Old Style" pitchFamily="18" charset="0"/>
            </a:endParaRPr>
          </a:p>
        </p:txBody>
      </p:sp>
    </p:spTree>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10000" y="457200"/>
            <a:ext cx="4868863" cy="846138"/>
          </a:xfrm>
        </p:spPr>
        <p:txBody>
          <a:bodyPr/>
          <a:lstStyle/>
          <a:p>
            <a:pPr algn="ctr" eaLnBrk="1" hangingPunct="1"/>
            <a:r>
              <a:rPr lang="es-PR" sz="4000" b="1" smtClean="0">
                <a:latin typeface="Bookman Old Style" pitchFamily="18" charset="0"/>
              </a:rPr>
              <a:t>Banco de Niebla</a:t>
            </a:r>
            <a:endParaRPr lang="es-ES" sz="4000" b="1" smtClean="0">
              <a:latin typeface="Bookman Old Style" pitchFamily="18" charset="0"/>
            </a:endParaRPr>
          </a:p>
        </p:txBody>
      </p:sp>
      <p:sp>
        <p:nvSpPr>
          <p:cNvPr id="19459" name="Rectangle 3"/>
          <p:cNvSpPr>
            <a:spLocks noGrp="1" noChangeArrowheads="1"/>
          </p:cNvSpPr>
          <p:nvPr>
            <p:ph type="body" idx="1"/>
          </p:nvPr>
        </p:nvSpPr>
        <p:spPr>
          <a:xfrm>
            <a:off x="457200" y="2133600"/>
            <a:ext cx="8382000" cy="3581400"/>
          </a:xfrm>
        </p:spPr>
        <p:txBody>
          <a:bodyPr/>
          <a:lstStyle/>
          <a:p>
            <a:pPr marL="0" indent="0" algn="just" eaLnBrk="1" hangingPunct="1">
              <a:buFont typeface="Wingdings" pitchFamily="2" charset="2"/>
              <a:buNone/>
            </a:pPr>
            <a:r>
              <a:rPr lang="es-PR" sz="3600" smtClean="0">
                <a:latin typeface="Bookman Old Style" pitchFamily="18" charset="0"/>
              </a:rPr>
              <a:t>Dar la razón a la persona en lo que considere sea cierto en su crítica o petición, pero negándose, a la vez, a entrar en mayores discusiones. Se deja claro que no se va a cambiar de postura.</a:t>
            </a:r>
            <a:endParaRPr lang="es-ES" sz="3600" smtClean="0">
              <a:latin typeface="Bookman Old Style" pitchFamily="18" charset="0"/>
            </a:endParaRPr>
          </a:p>
        </p:txBody>
      </p:sp>
    </p:spTree>
  </p:cSld>
  <p:clrMapOvr>
    <a:masterClrMapping/>
  </p:clrMapOvr>
  <p:transition>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657600" y="228600"/>
            <a:ext cx="5249863" cy="1371600"/>
          </a:xfrm>
        </p:spPr>
        <p:txBody>
          <a:bodyPr/>
          <a:lstStyle/>
          <a:p>
            <a:pPr algn="ctr" eaLnBrk="1" hangingPunct="1"/>
            <a:r>
              <a:rPr lang="es-PR" sz="4000" b="1" smtClean="0">
                <a:latin typeface="Bookman Old Style" pitchFamily="18" charset="0"/>
              </a:rPr>
              <a:t>Enunciados en </a:t>
            </a:r>
            <a:br>
              <a:rPr lang="es-PR" sz="4000" b="1" smtClean="0">
                <a:latin typeface="Bookman Old Style" pitchFamily="18" charset="0"/>
              </a:rPr>
            </a:br>
            <a:r>
              <a:rPr lang="es-PR" sz="4000" b="1" smtClean="0">
                <a:latin typeface="Bookman Old Style" pitchFamily="18" charset="0"/>
              </a:rPr>
              <a:t>Primera Persona</a:t>
            </a:r>
            <a:endParaRPr lang="es-ES" sz="4000" b="1" smtClean="0">
              <a:latin typeface="Bookman Old Style" pitchFamily="18" charset="0"/>
            </a:endParaRPr>
          </a:p>
        </p:txBody>
      </p:sp>
      <p:sp>
        <p:nvSpPr>
          <p:cNvPr id="20483" name="Rectangle 3"/>
          <p:cNvSpPr>
            <a:spLocks noGrp="1" noChangeArrowheads="1"/>
          </p:cNvSpPr>
          <p:nvPr>
            <p:ph type="body" idx="1"/>
          </p:nvPr>
        </p:nvSpPr>
        <p:spPr>
          <a:xfrm>
            <a:off x="685800" y="2362200"/>
            <a:ext cx="7696200" cy="3849688"/>
          </a:xfrm>
        </p:spPr>
        <p:txBody>
          <a:bodyPr/>
          <a:lstStyle/>
          <a:p>
            <a:pPr algn="just" eaLnBrk="1" hangingPunct="1">
              <a:lnSpc>
                <a:spcPct val="90000"/>
              </a:lnSpc>
            </a:pPr>
            <a:r>
              <a:rPr lang="es-PR" smtClean="0">
                <a:latin typeface="Bookman Old Style" pitchFamily="18" charset="0"/>
              </a:rPr>
              <a:t>Se describe sin condenar el comportamiento de la otra persona.</a:t>
            </a:r>
          </a:p>
          <a:p>
            <a:pPr algn="just" eaLnBrk="1" hangingPunct="1">
              <a:lnSpc>
                <a:spcPct val="90000"/>
              </a:lnSpc>
            </a:pPr>
            <a:r>
              <a:rPr lang="es-PR" smtClean="0">
                <a:latin typeface="Bookman Old Style" pitchFamily="18" charset="0"/>
              </a:rPr>
              <a:t>Se describe el propio sentimiento</a:t>
            </a:r>
          </a:p>
          <a:p>
            <a:pPr algn="just" eaLnBrk="1" hangingPunct="1">
              <a:lnSpc>
                <a:spcPct val="90000"/>
              </a:lnSpc>
            </a:pPr>
            <a:r>
              <a:rPr lang="es-PR" smtClean="0">
                <a:latin typeface="Bookman Old Style" pitchFamily="18" charset="0"/>
              </a:rPr>
              <a:t>Se describe objetivamente las consecuencias del comportamiento.</a:t>
            </a:r>
          </a:p>
          <a:p>
            <a:pPr algn="just" eaLnBrk="1" hangingPunct="1">
              <a:lnSpc>
                <a:spcPct val="90000"/>
              </a:lnSpc>
            </a:pPr>
            <a:r>
              <a:rPr lang="es-PR" smtClean="0">
                <a:latin typeface="Bookman Old Style" pitchFamily="18" charset="0"/>
              </a:rPr>
              <a:t>Se expresa lo que se quiere de la otra persona.</a:t>
            </a:r>
            <a:endParaRPr lang="es-ES" smtClean="0">
              <a:latin typeface="Bookman Old Style" pitchFamily="18" charset="0"/>
            </a:endParaRPr>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a:xfrm>
            <a:off x="609600" y="152400"/>
            <a:ext cx="7772400" cy="1752600"/>
          </a:xfrm>
        </p:spPr>
        <p:txBody>
          <a:bodyPr/>
          <a:lstStyle/>
          <a:p>
            <a:pPr algn="ctr" eaLnBrk="1" hangingPunct="1">
              <a:defRPr/>
            </a:pPr>
            <a:r>
              <a:rPr lang="es-PR" sz="4800" b="1" dirty="0" smtClean="0">
                <a:effectLst>
                  <a:outerShdw blurRad="38100" dist="38100" dir="2700000" algn="tl">
                    <a:srgbClr val="C0C0C0"/>
                  </a:outerShdw>
                </a:effectLst>
                <a:latin typeface="Bookman Old Style" pitchFamily="18" charset="0"/>
              </a:rPr>
              <a:t>COMUNICACION </a:t>
            </a:r>
            <a:br>
              <a:rPr lang="es-PR" sz="4800" b="1" dirty="0" smtClean="0">
                <a:effectLst>
                  <a:outerShdw blurRad="38100" dist="38100" dir="2700000" algn="tl">
                    <a:srgbClr val="C0C0C0"/>
                  </a:outerShdw>
                </a:effectLst>
                <a:latin typeface="Bookman Old Style" pitchFamily="18" charset="0"/>
              </a:rPr>
            </a:br>
            <a:r>
              <a:rPr lang="es-PR" sz="4800" b="1" dirty="0" smtClean="0">
                <a:effectLst>
                  <a:outerShdw blurRad="38100" dist="38100" dir="2700000" algn="tl">
                    <a:srgbClr val="C0C0C0"/>
                  </a:outerShdw>
                </a:effectLst>
                <a:latin typeface="Bookman Old Style" pitchFamily="18" charset="0"/>
              </a:rPr>
              <a:t>ASERTIVA</a:t>
            </a:r>
            <a:endParaRPr lang="es-ES" sz="4800" b="1" dirty="0" smtClean="0">
              <a:effectLst>
                <a:outerShdw blurRad="38100" dist="38100" dir="2700000" algn="tl">
                  <a:srgbClr val="C0C0C0"/>
                </a:outerShdw>
              </a:effectLst>
              <a:latin typeface="Bookman Old Style" pitchFamily="18" charset="0"/>
            </a:endParaRPr>
          </a:p>
        </p:txBody>
      </p:sp>
      <p:sp>
        <p:nvSpPr>
          <p:cNvPr id="95235" name="Rectangle 3"/>
          <p:cNvSpPr>
            <a:spLocks noGrp="1" noChangeArrowheads="1"/>
          </p:cNvSpPr>
          <p:nvPr>
            <p:ph type="subTitle" idx="1"/>
          </p:nvPr>
        </p:nvSpPr>
        <p:spPr>
          <a:xfrm>
            <a:off x="609600" y="1752600"/>
            <a:ext cx="4572000" cy="4648200"/>
          </a:xfrm>
        </p:spPr>
        <p:txBody>
          <a:bodyPr/>
          <a:lstStyle/>
          <a:p>
            <a:pPr eaLnBrk="1" hangingPunct="1">
              <a:defRPr/>
            </a:pPr>
            <a:endParaRPr lang="es-PR" sz="3600" i="1" dirty="0" smtClean="0">
              <a:solidFill>
                <a:schemeClr val="folHlink"/>
              </a:solidFill>
              <a:effectLst>
                <a:outerShdw blurRad="38100" dist="38100" dir="2700000" algn="tl">
                  <a:srgbClr val="C0C0C0"/>
                </a:outerShdw>
              </a:effectLst>
            </a:endParaRPr>
          </a:p>
          <a:p>
            <a:pPr eaLnBrk="1" hangingPunct="1">
              <a:defRPr/>
            </a:pPr>
            <a:r>
              <a:rPr lang="es-ES" sz="2800" dirty="0" smtClean="0">
                <a:effectLst>
                  <a:outerShdw blurRad="38100" dist="38100" dir="2700000" algn="tl">
                    <a:srgbClr val="C0C0C0"/>
                  </a:outerShdw>
                </a:effectLst>
                <a:latin typeface="Bookman Old Style" pitchFamily="18" charset="0"/>
              </a:rPr>
              <a:t>“Los seres humanos participan, a través del lenguaje, del acto de la creación de ellos mismos. No son diferentes a lo que acontece, su propia voluntad define sus vidas”</a:t>
            </a:r>
            <a:endParaRPr lang="es-ES" dirty="0" smtClean="0">
              <a:latin typeface="Bookman Old Style" pitchFamily="18" charset="0"/>
            </a:endParaRPr>
          </a:p>
        </p:txBody>
      </p:sp>
      <p:sp>
        <p:nvSpPr>
          <p:cNvPr id="3086" name="Rectangle 14"/>
          <p:cNvSpPr>
            <a:spLocks noChangeArrowheads="1"/>
          </p:cNvSpPr>
          <p:nvPr/>
        </p:nvSpPr>
        <p:spPr bwMode="auto">
          <a:xfrm>
            <a:off x="457200" y="1981200"/>
            <a:ext cx="685800" cy="184150"/>
          </a:xfrm>
          <a:prstGeom prst="rect">
            <a:avLst/>
          </a:prstGeom>
          <a:noFill/>
          <a:ln w="9525">
            <a:noFill/>
            <a:miter lim="800000"/>
            <a:headEnd/>
            <a:tailEnd/>
          </a:ln>
          <a:effectLst/>
        </p:spPr>
        <p:txBody>
          <a:bodyPr>
            <a:spAutoFit/>
          </a:bodyPr>
          <a:lstStyle/>
          <a:p>
            <a:r>
              <a:rPr lang="es-ES_tradnl" sz="300">
                <a:hlinkClick r:id="rId2" action="ppaction://hlinkfile"/>
              </a:rPr>
              <a:t>comunicacion\comunicacion corporal baile tra.mpa</a:t>
            </a:r>
            <a:endParaRPr lang="es-ES_tradnl" sz="300"/>
          </a:p>
        </p:txBody>
      </p:sp>
    </p:spTree>
  </p:cSld>
  <p:clrMapOvr>
    <a:masterClrMapping/>
  </p:clrMapOvr>
  <p:transition>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962400" y="228600"/>
            <a:ext cx="4953000" cy="1303338"/>
          </a:xfrm>
        </p:spPr>
        <p:txBody>
          <a:bodyPr/>
          <a:lstStyle/>
          <a:p>
            <a:pPr algn="ctr" eaLnBrk="1" hangingPunct="1"/>
            <a:r>
              <a:rPr lang="es-PR" sz="4000" b="1" smtClean="0">
                <a:latin typeface="Bookman Old Style" pitchFamily="18" charset="0"/>
              </a:rPr>
              <a:t>Reconoce </a:t>
            </a:r>
            <a:br>
              <a:rPr lang="es-PR" sz="4000" b="1" smtClean="0">
                <a:latin typeface="Bookman Old Style" pitchFamily="18" charset="0"/>
              </a:rPr>
            </a:br>
            <a:r>
              <a:rPr lang="es-PR" sz="4000" b="1" smtClean="0">
                <a:latin typeface="Bookman Old Style" pitchFamily="18" charset="0"/>
              </a:rPr>
              <a:t>Tus Derechos</a:t>
            </a:r>
          </a:p>
        </p:txBody>
      </p:sp>
      <p:sp>
        <p:nvSpPr>
          <p:cNvPr id="21507" name="Rectangle 3"/>
          <p:cNvSpPr>
            <a:spLocks noGrp="1" noChangeArrowheads="1"/>
          </p:cNvSpPr>
          <p:nvPr>
            <p:ph type="body" idx="1"/>
          </p:nvPr>
        </p:nvSpPr>
        <p:spPr>
          <a:xfrm>
            <a:off x="381000" y="2514600"/>
            <a:ext cx="8458200" cy="3886200"/>
          </a:xfrm>
        </p:spPr>
        <p:txBody>
          <a:bodyPr/>
          <a:lstStyle/>
          <a:p>
            <a:pPr marL="365125" indent="-365125" algn="just" eaLnBrk="1" hangingPunct="1">
              <a:lnSpc>
                <a:spcPct val="90000"/>
              </a:lnSpc>
              <a:tabLst>
                <a:tab pos="274638" algn="l"/>
              </a:tabLst>
            </a:pPr>
            <a:r>
              <a:rPr lang="es-ES" smtClean="0">
                <a:solidFill>
                  <a:srgbClr val="000000"/>
                </a:solidFill>
                <a:latin typeface="Bookman Old Style" pitchFamily="18" charset="0"/>
                <a:cs typeface="Arial" charset="0"/>
              </a:rPr>
              <a:t>Derecho a tener y a cambiar de opinión.</a:t>
            </a:r>
            <a:r>
              <a:rPr lang="es-ES" smtClean="0">
                <a:solidFill>
                  <a:srgbClr val="000000"/>
                </a:solidFill>
                <a:latin typeface="Bookman Old Style" pitchFamily="18" charset="0"/>
                <a:cs typeface="Times New Roman" pitchFamily="18" charset="0"/>
              </a:rPr>
              <a:t> </a:t>
            </a:r>
          </a:p>
          <a:p>
            <a:pPr marL="365125" indent="-365125" algn="just" eaLnBrk="1" hangingPunct="1">
              <a:lnSpc>
                <a:spcPct val="90000"/>
              </a:lnSpc>
              <a:tabLst>
                <a:tab pos="274638" algn="l"/>
              </a:tabLst>
            </a:pPr>
            <a:r>
              <a:rPr lang="es-ES" smtClean="0">
                <a:solidFill>
                  <a:srgbClr val="000000"/>
                </a:solidFill>
                <a:latin typeface="Bookman Old Style" pitchFamily="18" charset="0"/>
                <a:cs typeface="Arial" charset="0"/>
              </a:rPr>
              <a:t>Derecho a tomar decisiones propias.</a:t>
            </a:r>
            <a:r>
              <a:rPr lang="es-ES" smtClean="0">
                <a:solidFill>
                  <a:srgbClr val="000000"/>
                </a:solidFill>
                <a:latin typeface="Bookman Old Style" pitchFamily="18" charset="0"/>
                <a:cs typeface="Times New Roman" pitchFamily="18" charset="0"/>
              </a:rPr>
              <a:t> </a:t>
            </a:r>
            <a:r>
              <a:rPr lang="es-ES" smtClean="0">
                <a:solidFill>
                  <a:srgbClr val="000000"/>
                </a:solidFill>
                <a:latin typeface="Bookman Old Style" pitchFamily="18" charset="0"/>
                <a:cs typeface="Arial" charset="0"/>
              </a:rPr>
              <a:t>Derecho a cometer errores, y por tanto   a decidir, aun a costa de equivocarse.</a:t>
            </a:r>
            <a:r>
              <a:rPr lang="es-ES" smtClean="0">
                <a:solidFill>
                  <a:srgbClr val="000000"/>
                </a:solidFill>
                <a:latin typeface="Bookman Old Style" pitchFamily="18" charset="0"/>
                <a:cs typeface="Times New Roman" pitchFamily="18" charset="0"/>
              </a:rPr>
              <a:t> </a:t>
            </a:r>
          </a:p>
          <a:p>
            <a:pPr marL="365125" indent="-365125" algn="just" eaLnBrk="1" hangingPunct="1">
              <a:lnSpc>
                <a:spcPct val="90000"/>
              </a:lnSpc>
              <a:tabLst>
                <a:tab pos="274638" algn="l"/>
              </a:tabLst>
            </a:pPr>
            <a:r>
              <a:rPr lang="es-ES" smtClean="0">
                <a:solidFill>
                  <a:srgbClr val="000000"/>
                </a:solidFill>
                <a:latin typeface="Bookman Old Style" pitchFamily="18" charset="0"/>
                <a:cs typeface="Arial" charset="0"/>
              </a:rPr>
              <a:t>Derecho a ser tratado con respeto.</a:t>
            </a:r>
            <a:r>
              <a:rPr lang="es-ES" smtClean="0">
                <a:solidFill>
                  <a:srgbClr val="000000"/>
                </a:solidFill>
                <a:latin typeface="Bookman Old Style" pitchFamily="18" charset="0"/>
                <a:cs typeface="Times New Roman" pitchFamily="18" charset="0"/>
              </a:rPr>
              <a:t> </a:t>
            </a:r>
          </a:p>
          <a:p>
            <a:pPr marL="365125" indent="-365125" algn="just" eaLnBrk="1" hangingPunct="1">
              <a:lnSpc>
                <a:spcPct val="90000"/>
              </a:lnSpc>
              <a:tabLst>
                <a:tab pos="274638" algn="l"/>
              </a:tabLst>
            </a:pPr>
            <a:r>
              <a:rPr lang="es-ES" smtClean="0">
                <a:solidFill>
                  <a:srgbClr val="000000"/>
                </a:solidFill>
                <a:latin typeface="Bookman Old Style" pitchFamily="18" charset="0"/>
                <a:cs typeface="Arial" charset="0"/>
              </a:rPr>
              <a:t>Derecho a decir NO y no sentirse    culpable por ello.</a:t>
            </a:r>
            <a:r>
              <a:rPr lang="es-ES" smtClean="0">
                <a:solidFill>
                  <a:srgbClr val="000000"/>
                </a:solidFill>
                <a:cs typeface="Times New Roman" pitchFamily="18" charset="0"/>
              </a:rPr>
              <a:t> </a:t>
            </a:r>
          </a:p>
        </p:txBody>
      </p:sp>
    </p:spTree>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733800" y="304800"/>
            <a:ext cx="5173663" cy="1295400"/>
          </a:xfrm>
        </p:spPr>
        <p:txBody>
          <a:bodyPr/>
          <a:lstStyle/>
          <a:p>
            <a:pPr algn="ctr" eaLnBrk="1" hangingPunct="1"/>
            <a:r>
              <a:rPr lang="es-PR" sz="4000" b="1" smtClean="0">
                <a:latin typeface="Bookman Old Style" pitchFamily="18" charset="0"/>
              </a:rPr>
              <a:t>Reconoce </a:t>
            </a:r>
            <a:br>
              <a:rPr lang="es-PR" sz="4000" b="1" smtClean="0">
                <a:latin typeface="Bookman Old Style" pitchFamily="18" charset="0"/>
              </a:rPr>
            </a:br>
            <a:r>
              <a:rPr lang="es-PR" sz="4000" b="1" smtClean="0">
                <a:latin typeface="Bookman Old Style" pitchFamily="18" charset="0"/>
              </a:rPr>
              <a:t>Tus Derechos</a:t>
            </a:r>
          </a:p>
        </p:txBody>
      </p:sp>
      <p:sp>
        <p:nvSpPr>
          <p:cNvPr id="22531" name="Rectangle 3"/>
          <p:cNvSpPr>
            <a:spLocks noGrp="1" noChangeArrowheads="1"/>
          </p:cNvSpPr>
          <p:nvPr>
            <p:ph type="body" idx="1"/>
          </p:nvPr>
        </p:nvSpPr>
        <p:spPr>
          <a:xfrm>
            <a:off x="381000" y="2133600"/>
            <a:ext cx="8458200" cy="4343400"/>
          </a:xfrm>
        </p:spPr>
        <p:txBody>
          <a:bodyPr/>
          <a:lstStyle/>
          <a:p>
            <a:pPr marL="533400" indent="-533400" algn="just" eaLnBrk="1" hangingPunct="1">
              <a:lnSpc>
                <a:spcPct val="90000"/>
              </a:lnSpc>
            </a:pPr>
            <a:r>
              <a:rPr lang="es-ES" smtClean="0">
                <a:solidFill>
                  <a:srgbClr val="000000"/>
                </a:solidFill>
                <a:latin typeface="Bookman Old Style" pitchFamily="18" charset="0"/>
                <a:cs typeface="Arial" charset="0"/>
              </a:rPr>
              <a:t>Derecho a tomarse tiempo para tranquilizarse y pensar.</a:t>
            </a:r>
            <a:r>
              <a:rPr lang="es-ES" smtClean="0">
                <a:solidFill>
                  <a:srgbClr val="000000"/>
                </a:solidFill>
                <a:latin typeface="Bookman Old Style" pitchFamily="18" charset="0"/>
                <a:cs typeface="Times New Roman" pitchFamily="18" charset="0"/>
              </a:rPr>
              <a:t> </a:t>
            </a:r>
          </a:p>
          <a:p>
            <a:pPr marL="533400" indent="-533400" algn="just" eaLnBrk="1" hangingPunct="1">
              <a:lnSpc>
                <a:spcPct val="90000"/>
              </a:lnSpc>
            </a:pPr>
            <a:r>
              <a:rPr lang="es-ES" smtClean="0">
                <a:solidFill>
                  <a:srgbClr val="000000"/>
                </a:solidFill>
                <a:latin typeface="Bookman Old Style" pitchFamily="18" charset="0"/>
                <a:cs typeface="Arial" charset="0"/>
              </a:rPr>
              <a:t>Derecho a tener y expresar los propios sentimientos.</a:t>
            </a:r>
            <a:r>
              <a:rPr lang="es-ES" smtClean="0">
                <a:solidFill>
                  <a:srgbClr val="000000"/>
                </a:solidFill>
                <a:latin typeface="Bookman Old Style" pitchFamily="18" charset="0"/>
                <a:cs typeface="Times New Roman" pitchFamily="18" charset="0"/>
              </a:rPr>
              <a:t> </a:t>
            </a:r>
          </a:p>
          <a:p>
            <a:pPr marL="533400" indent="-533400" algn="just" eaLnBrk="1" hangingPunct="1">
              <a:lnSpc>
                <a:spcPct val="90000"/>
              </a:lnSpc>
            </a:pPr>
            <a:r>
              <a:rPr lang="es-ES" smtClean="0">
                <a:solidFill>
                  <a:srgbClr val="000000"/>
                </a:solidFill>
                <a:latin typeface="Bookman Old Style" pitchFamily="18" charset="0"/>
                <a:cs typeface="Arial" charset="0"/>
              </a:rPr>
              <a:t>Derecho a pedir información.</a:t>
            </a:r>
            <a:r>
              <a:rPr lang="es-ES" smtClean="0">
                <a:solidFill>
                  <a:srgbClr val="000000"/>
                </a:solidFill>
                <a:latin typeface="Bookman Old Style" pitchFamily="18" charset="0"/>
                <a:cs typeface="Times New Roman" pitchFamily="18" charset="0"/>
              </a:rPr>
              <a:t> </a:t>
            </a:r>
          </a:p>
          <a:p>
            <a:pPr marL="533400" indent="-533400" algn="just" eaLnBrk="1" hangingPunct="1">
              <a:lnSpc>
                <a:spcPct val="90000"/>
              </a:lnSpc>
            </a:pPr>
            <a:r>
              <a:rPr lang="es-ES" smtClean="0">
                <a:solidFill>
                  <a:srgbClr val="000000"/>
                </a:solidFill>
                <a:latin typeface="Bookman Old Style" pitchFamily="18" charset="0"/>
                <a:cs typeface="Arial" charset="0"/>
              </a:rPr>
              <a:t>Derecho a sentirse bien consigo mismo.</a:t>
            </a:r>
            <a:r>
              <a:rPr lang="es-ES" smtClean="0">
                <a:solidFill>
                  <a:srgbClr val="000000"/>
                </a:solidFill>
                <a:latin typeface="Bookman Old Style" pitchFamily="18" charset="0"/>
                <a:cs typeface="Times New Roman" pitchFamily="18" charset="0"/>
              </a:rPr>
              <a:t> </a:t>
            </a:r>
          </a:p>
          <a:p>
            <a:pPr marL="533400" indent="-533400" algn="just" eaLnBrk="1" hangingPunct="1">
              <a:lnSpc>
                <a:spcPct val="90000"/>
              </a:lnSpc>
            </a:pPr>
            <a:r>
              <a:rPr lang="es-ES" smtClean="0">
                <a:latin typeface="Bookman Old Style" pitchFamily="18" charset="0"/>
                <a:cs typeface="Arial" charset="0"/>
              </a:rPr>
              <a:t>Derecho a poder reclamar los propios derechos.</a:t>
            </a:r>
            <a:r>
              <a:rPr lang="es-ES" smtClean="0">
                <a:latin typeface="Bookman Old Style" pitchFamily="18" charset="0"/>
                <a:cs typeface="Times New Roman" pitchFamily="18" charset="0"/>
              </a:rPr>
              <a:t> </a:t>
            </a:r>
            <a:endParaRPr lang="es-ES" smtClean="0">
              <a:solidFill>
                <a:srgbClr val="000000"/>
              </a:solidFill>
              <a:latin typeface="Bookman Old Style"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676400" y="304800"/>
            <a:ext cx="6392863" cy="1455738"/>
          </a:xfrm>
        </p:spPr>
        <p:txBody>
          <a:bodyPr/>
          <a:lstStyle/>
          <a:p>
            <a:pPr algn="ctr" eaLnBrk="1" hangingPunct="1"/>
            <a:r>
              <a:rPr lang="es-PR" b="1" smtClean="0">
                <a:solidFill>
                  <a:schemeClr val="hlink"/>
                </a:solidFill>
                <a:latin typeface="Bookman Old Style" pitchFamily="18" charset="0"/>
              </a:rPr>
              <a:t>Otras</a:t>
            </a:r>
            <a:br>
              <a:rPr lang="es-PR" b="1" smtClean="0">
                <a:solidFill>
                  <a:schemeClr val="hlink"/>
                </a:solidFill>
                <a:latin typeface="Bookman Old Style" pitchFamily="18" charset="0"/>
              </a:rPr>
            </a:br>
            <a:r>
              <a:rPr lang="es-PR" b="1" smtClean="0">
                <a:solidFill>
                  <a:schemeClr val="hlink"/>
                </a:solidFill>
                <a:latin typeface="Bookman Old Style" pitchFamily="18" charset="0"/>
              </a:rPr>
              <a:t>Recomendaciones</a:t>
            </a:r>
          </a:p>
        </p:txBody>
      </p:sp>
      <p:sp>
        <p:nvSpPr>
          <p:cNvPr id="23555" name="Rectangle 3"/>
          <p:cNvSpPr>
            <a:spLocks noGrp="1" noChangeArrowheads="1"/>
          </p:cNvSpPr>
          <p:nvPr>
            <p:ph type="body" idx="1"/>
          </p:nvPr>
        </p:nvSpPr>
        <p:spPr>
          <a:xfrm>
            <a:off x="609600" y="2209800"/>
            <a:ext cx="8153400" cy="4114800"/>
          </a:xfrm>
        </p:spPr>
        <p:txBody>
          <a:bodyPr/>
          <a:lstStyle/>
          <a:p>
            <a:pPr algn="just" eaLnBrk="1" hangingPunct="1">
              <a:lnSpc>
                <a:spcPct val="90000"/>
              </a:lnSpc>
            </a:pPr>
            <a:r>
              <a:rPr lang="es-PR" smtClean="0">
                <a:latin typeface="Bookman Old Style" pitchFamily="18" charset="0"/>
              </a:rPr>
              <a:t>Identifica, reconoce, acepta y evalúa lo que cree, piensa y siente.</a:t>
            </a:r>
          </a:p>
          <a:p>
            <a:pPr algn="just" eaLnBrk="1" hangingPunct="1">
              <a:lnSpc>
                <a:spcPct val="90000"/>
              </a:lnSpc>
            </a:pPr>
            <a:r>
              <a:rPr lang="es-PR" smtClean="0">
                <a:latin typeface="Bookman Old Style" pitchFamily="18" charset="0"/>
              </a:rPr>
              <a:t>Espera el momento adecuado: control, relajación y prudencia.</a:t>
            </a:r>
          </a:p>
          <a:p>
            <a:pPr algn="just" eaLnBrk="1" hangingPunct="1">
              <a:lnSpc>
                <a:spcPct val="90000"/>
              </a:lnSpc>
            </a:pPr>
            <a:r>
              <a:rPr lang="es-PR" smtClean="0">
                <a:latin typeface="Bookman Old Style" pitchFamily="18" charset="0"/>
              </a:rPr>
              <a:t>Escucha y expresa comprensión.</a:t>
            </a:r>
          </a:p>
          <a:p>
            <a:pPr algn="just" eaLnBrk="1" hangingPunct="1">
              <a:lnSpc>
                <a:spcPct val="90000"/>
              </a:lnSpc>
            </a:pPr>
            <a:r>
              <a:rPr lang="es-PR" smtClean="0">
                <a:latin typeface="Bookman Old Style" pitchFamily="18" charset="0"/>
              </a:rPr>
              <a:t>Habla de forma específica y sin pre-juicios sobre las intenciones de la otra persona.</a:t>
            </a:r>
            <a:endParaRPr lang="es-ES" smtClean="0">
              <a:latin typeface="Bookman Old Style" pitchFamily="18" charset="0"/>
            </a:endParaRPr>
          </a:p>
        </p:txBody>
      </p:sp>
    </p:spTree>
  </p:cSld>
  <p:clrMapOvr>
    <a:masterClrMapping/>
  </p:clrMapOvr>
  <p:transition>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905000" y="457200"/>
            <a:ext cx="5021263" cy="998538"/>
          </a:xfrm>
        </p:spPr>
        <p:txBody>
          <a:bodyPr/>
          <a:lstStyle/>
          <a:p>
            <a:pPr eaLnBrk="1" hangingPunct="1"/>
            <a:r>
              <a:rPr lang="es-PR" sz="4000" b="1" smtClean="0">
                <a:latin typeface="Bookman Old Style" pitchFamily="18" charset="0"/>
              </a:rPr>
              <a:t>Conclusiones....</a:t>
            </a:r>
            <a:endParaRPr lang="es-ES" sz="4000" b="1" smtClean="0">
              <a:latin typeface="Bookman Old Style" pitchFamily="18" charset="0"/>
            </a:endParaRPr>
          </a:p>
        </p:txBody>
      </p:sp>
      <p:sp>
        <p:nvSpPr>
          <p:cNvPr id="118787" name="Rectangle 3"/>
          <p:cNvSpPr>
            <a:spLocks noGrp="1" noChangeArrowheads="1"/>
          </p:cNvSpPr>
          <p:nvPr>
            <p:ph type="body" idx="1"/>
          </p:nvPr>
        </p:nvSpPr>
        <p:spPr>
          <a:xfrm>
            <a:off x="228600" y="2057400"/>
            <a:ext cx="8686800" cy="4114800"/>
          </a:xfrm>
        </p:spPr>
        <p:txBody>
          <a:bodyPr/>
          <a:lstStyle/>
          <a:p>
            <a:pPr marL="182563" indent="-182563" algn="just" eaLnBrk="1" hangingPunct="1">
              <a:buFont typeface="Arial" pitchFamily="34" charset="0"/>
              <a:buChar char="•"/>
              <a:defRPr/>
            </a:pPr>
            <a:r>
              <a:rPr lang="es-PR" i="1" dirty="0" smtClean="0">
                <a:solidFill>
                  <a:schemeClr val="hlink"/>
                </a:solidFill>
                <a:effectLst>
                  <a:outerShdw blurRad="38100" dist="38100" dir="2700000" algn="tl">
                    <a:srgbClr val="C0C0C0"/>
                  </a:outerShdw>
                </a:effectLst>
                <a:latin typeface="Bookman Old Style" pitchFamily="18" charset="0"/>
              </a:rPr>
              <a:t>Nunca culpe a los demás por su situación. </a:t>
            </a:r>
          </a:p>
          <a:p>
            <a:pPr marL="182563" indent="-182563" algn="just" eaLnBrk="1" hangingPunct="1">
              <a:buFont typeface="Arial" pitchFamily="34" charset="0"/>
              <a:buChar char="•"/>
              <a:defRPr/>
            </a:pPr>
            <a:r>
              <a:rPr lang="es-PR" i="1" dirty="0" smtClean="0">
                <a:solidFill>
                  <a:schemeClr val="hlink"/>
                </a:solidFill>
                <a:effectLst>
                  <a:outerShdw blurRad="38100" dist="38100" dir="2700000" algn="tl">
                    <a:srgbClr val="C0C0C0"/>
                  </a:outerShdw>
                </a:effectLst>
                <a:latin typeface="Bookman Old Style" pitchFamily="18" charset="0"/>
              </a:rPr>
              <a:t>Usted es lo que es por su propia decisión. </a:t>
            </a:r>
          </a:p>
          <a:p>
            <a:pPr marL="182563" indent="-182563" algn="just" eaLnBrk="1" hangingPunct="1">
              <a:buFont typeface="Arial" pitchFamily="34" charset="0"/>
              <a:buChar char="•"/>
              <a:defRPr/>
            </a:pPr>
            <a:r>
              <a:rPr lang="es-PR" i="1" dirty="0" smtClean="0">
                <a:solidFill>
                  <a:schemeClr val="hlink"/>
                </a:solidFill>
                <a:effectLst>
                  <a:outerShdw blurRad="38100" dist="38100" dir="2700000" algn="tl">
                    <a:srgbClr val="C0C0C0"/>
                  </a:outerShdw>
                </a:effectLst>
                <a:latin typeface="Bookman Old Style" pitchFamily="18" charset="0"/>
              </a:rPr>
              <a:t>Trabaje cada día por edificarte a si mismo, procurando una vida sobria y sin rencores, odios y ambiciones. Haga a un lado el pesimismo, mire hacia arriba, </a:t>
            </a:r>
            <a:r>
              <a:rPr lang="es-PR" i="1" dirty="0" err="1" smtClean="0">
                <a:solidFill>
                  <a:schemeClr val="hlink"/>
                </a:solidFill>
                <a:effectLst>
                  <a:outerShdw blurRad="38100" dist="38100" dir="2700000" algn="tl">
                    <a:srgbClr val="C0C0C0"/>
                  </a:outerShdw>
                </a:effectLst>
                <a:latin typeface="Bookman Old Style" pitchFamily="18" charset="0"/>
              </a:rPr>
              <a:t>aférrece</a:t>
            </a:r>
            <a:r>
              <a:rPr lang="es-PR" i="1" dirty="0" smtClean="0">
                <a:solidFill>
                  <a:schemeClr val="hlink"/>
                </a:solidFill>
                <a:effectLst>
                  <a:outerShdw blurRad="38100" dist="38100" dir="2700000" algn="tl">
                    <a:srgbClr val="C0C0C0"/>
                  </a:outerShdw>
                </a:effectLst>
                <a:latin typeface="Bookman Old Style" pitchFamily="18" charset="0"/>
              </a:rPr>
              <a:t> a Dios con sencillez.</a:t>
            </a:r>
          </a:p>
          <a:p>
            <a:pPr marL="182563" indent="-182563" algn="just" eaLnBrk="1" hangingPunct="1">
              <a:buFont typeface="Arial" pitchFamily="34" charset="0"/>
              <a:buChar char="•"/>
              <a:defRPr/>
            </a:pPr>
            <a:r>
              <a:rPr lang="es-PR" i="1" dirty="0" smtClean="0">
                <a:solidFill>
                  <a:schemeClr val="hlink"/>
                </a:solidFill>
                <a:effectLst>
                  <a:outerShdw blurRad="38100" dist="38100" dir="2700000" algn="tl">
                    <a:srgbClr val="C0C0C0"/>
                  </a:outerShdw>
                </a:effectLst>
                <a:latin typeface="Bookman Old Style" pitchFamily="18" charset="0"/>
              </a:rPr>
              <a:t>Camine siempre adelante!!</a:t>
            </a:r>
            <a:endParaRPr lang="es-ES" i="1" dirty="0" smtClean="0">
              <a:solidFill>
                <a:schemeClr val="hlink"/>
              </a:solidFill>
              <a:effectLst>
                <a:outerShdw blurRad="38100" dist="38100" dir="2700000" algn="tl">
                  <a:srgbClr val="C0C0C0"/>
                </a:outerShdw>
              </a:effectLst>
              <a:latin typeface="Bookman Old Style" pitchFamily="18" charset="0"/>
            </a:endParaRPr>
          </a:p>
        </p:txBody>
      </p:sp>
    </p:spTree>
  </p:cSld>
  <p:clrMapOvr>
    <a:masterClrMapping/>
  </p:clrMapOvr>
  <p:transition>
    <p:push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00200" y="457200"/>
            <a:ext cx="6164263" cy="990600"/>
          </a:xfrm>
        </p:spPr>
        <p:txBody>
          <a:bodyPr/>
          <a:lstStyle/>
          <a:p>
            <a:pPr algn="ctr" eaLnBrk="1" hangingPunct="1"/>
            <a:r>
              <a:rPr lang="es-CR" sz="4000" b="1" smtClean="0">
                <a:latin typeface="Bookman Old Style" pitchFamily="18" charset="0"/>
              </a:rPr>
              <a:t>LA COMUNICACION</a:t>
            </a:r>
            <a:endParaRPr lang="es-ES" sz="4000" b="1" smtClean="0">
              <a:latin typeface="Bookman Old Style" pitchFamily="18" charset="0"/>
            </a:endParaRPr>
          </a:p>
        </p:txBody>
      </p:sp>
      <p:sp>
        <p:nvSpPr>
          <p:cNvPr id="4099" name="Rectangle 3"/>
          <p:cNvSpPr>
            <a:spLocks noGrp="1" noChangeArrowheads="1"/>
          </p:cNvSpPr>
          <p:nvPr>
            <p:ph type="body" idx="1"/>
          </p:nvPr>
        </p:nvSpPr>
        <p:spPr>
          <a:xfrm>
            <a:off x="609600" y="1828800"/>
            <a:ext cx="8077200" cy="2209800"/>
          </a:xfrm>
        </p:spPr>
        <p:txBody>
          <a:bodyPr/>
          <a:lstStyle/>
          <a:p>
            <a:pPr marL="0" indent="0" algn="just" eaLnBrk="1" hangingPunct="1">
              <a:lnSpc>
                <a:spcPct val="90000"/>
              </a:lnSpc>
              <a:buFont typeface="Wingdings" pitchFamily="2" charset="2"/>
              <a:buNone/>
            </a:pPr>
            <a:r>
              <a:rPr lang="es-ES" sz="3600" smtClean="0">
                <a:latin typeface="Bookman Old Style" pitchFamily="18" charset="0"/>
              </a:rPr>
              <a:t>Proceso de transmisión y recepción de ideas, información y mensajes. </a:t>
            </a:r>
          </a:p>
          <a:p>
            <a:pPr marL="0" indent="0" algn="just" eaLnBrk="1" hangingPunct="1">
              <a:lnSpc>
                <a:spcPct val="90000"/>
              </a:lnSpc>
              <a:buFont typeface="Wingdings" pitchFamily="2" charset="2"/>
              <a:buNone/>
            </a:pPr>
            <a:r>
              <a:rPr lang="es-ES" sz="3600" smtClean="0">
                <a:latin typeface="Bookman Old Style" pitchFamily="18" charset="0"/>
              </a:rPr>
              <a:t>A veces las cosas no son lo que parecen. </a:t>
            </a:r>
          </a:p>
        </p:txBody>
      </p:sp>
      <p:sp>
        <p:nvSpPr>
          <p:cNvPr id="4102" name="Text Box 6"/>
          <p:cNvSpPr txBox="1">
            <a:spLocks noChangeArrowheads="1"/>
          </p:cNvSpPr>
          <p:nvPr/>
        </p:nvSpPr>
        <p:spPr bwMode="auto">
          <a:xfrm>
            <a:off x="533400" y="4343400"/>
            <a:ext cx="6781800" cy="1801813"/>
          </a:xfrm>
          <a:prstGeom prst="rect">
            <a:avLst/>
          </a:prstGeom>
          <a:noFill/>
          <a:ln w="9525">
            <a:noFill/>
            <a:miter lim="800000"/>
            <a:headEnd/>
            <a:tailEnd/>
          </a:ln>
          <a:effectLst/>
        </p:spPr>
        <p:txBody>
          <a:bodyPr>
            <a:spAutoFit/>
          </a:bodyPr>
          <a:lstStyle/>
          <a:p>
            <a:pPr algn="just">
              <a:spcBef>
                <a:spcPct val="50000"/>
              </a:spcBef>
            </a:pPr>
            <a:r>
              <a:rPr lang="es-CR" sz="2800" u="sng">
                <a:latin typeface="Bookman Old Style" pitchFamily="18" charset="0"/>
              </a:rPr>
              <a:t>Tipos:</a:t>
            </a:r>
            <a:r>
              <a:rPr lang="es-CR" sz="2800">
                <a:latin typeface="Bookman Old Style" pitchFamily="18" charset="0"/>
              </a:rPr>
              <a:t> </a:t>
            </a:r>
          </a:p>
          <a:p>
            <a:pPr algn="just">
              <a:spcBef>
                <a:spcPct val="50000"/>
              </a:spcBef>
              <a:buFont typeface="Tahoma" charset="0"/>
              <a:buAutoNum type="arabicPeriod"/>
            </a:pPr>
            <a:r>
              <a:rPr lang="es-CR" sz="2800">
                <a:latin typeface="Bookman Old Style" pitchFamily="18" charset="0"/>
              </a:rPr>
              <a:t>Verbal, Escrita, </a:t>
            </a:r>
          </a:p>
          <a:p>
            <a:pPr algn="just">
              <a:spcBef>
                <a:spcPct val="50000"/>
              </a:spcBef>
              <a:buFont typeface="Tahoma" charset="0"/>
              <a:buAutoNum type="arabicPeriod"/>
            </a:pPr>
            <a:r>
              <a:rPr lang="es-CR" sz="2800">
                <a:latin typeface="Bookman Old Style" pitchFamily="18" charset="0"/>
              </a:rPr>
              <a:t>Visual, Sonora, Corporal</a:t>
            </a:r>
            <a:endParaRPr lang="es-ES" sz="2800">
              <a:latin typeface="Bookman Old Style" pitchFamily="18" charset="0"/>
            </a:endParaRPr>
          </a:p>
        </p:txBody>
      </p:sp>
    </p:spTree>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81200" y="533400"/>
            <a:ext cx="5402263" cy="990600"/>
          </a:xfrm>
        </p:spPr>
        <p:txBody>
          <a:bodyPr/>
          <a:lstStyle/>
          <a:p>
            <a:pPr algn="ctr" eaLnBrk="1" hangingPunct="1"/>
            <a:r>
              <a:rPr lang="es-PR" sz="4000" b="1" smtClean="0">
                <a:latin typeface="Bookman Old Style" pitchFamily="18" charset="0"/>
              </a:rPr>
              <a:t>ASERTIVIDAD</a:t>
            </a:r>
            <a:endParaRPr lang="es-ES" sz="4000" b="1" smtClean="0">
              <a:latin typeface="Bookman Old Style" pitchFamily="18" charset="0"/>
            </a:endParaRPr>
          </a:p>
        </p:txBody>
      </p:sp>
      <p:sp>
        <p:nvSpPr>
          <p:cNvPr id="6147" name="Rectangle 3"/>
          <p:cNvSpPr>
            <a:spLocks noGrp="1" noChangeArrowheads="1"/>
          </p:cNvSpPr>
          <p:nvPr>
            <p:ph type="body" idx="1"/>
          </p:nvPr>
        </p:nvSpPr>
        <p:spPr>
          <a:xfrm>
            <a:off x="533400" y="2438400"/>
            <a:ext cx="8153400" cy="2057400"/>
          </a:xfrm>
        </p:spPr>
        <p:txBody>
          <a:bodyPr/>
          <a:lstStyle/>
          <a:p>
            <a:pPr marL="0" indent="0" algn="just" eaLnBrk="1" hangingPunct="1">
              <a:lnSpc>
                <a:spcPct val="90000"/>
              </a:lnSpc>
              <a:buFont typeface="Wingdings" pitchFamily="2" charset="2"/>
              <a:buNone/>
            </a:pPr>
            <a:r>
              <a:rPr lang="es-ES" sz="2800" smtClean="0">
                <a:latin typeface="Bookman Old Style" pitchFamily="18" charset="0"/>
              </a:rPr>
              <a:t>Comportamiento de comunicación maduro en el que la persona ni arremete ni se somete a la voluntad de otras personas, sino que expresa sus convicciones y defiende sus derechos.</a:t>
            </a:r>
            <a:endParaRPr lang="es-ES" sz="2800" smtClean="0"/>
          </a:p>
        </p:txBody>
      </p:sp>
    </p:spTree>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838200" y="1981200"/>
            <a:ext cx="7924800" cy="2895600"/>
          </a:xfrm>
        </p:spPr>
        <p:txBody>
          <a:bodyPr/>
          <a:lstStyle/>
          <a:p>
            <a:pPr marL="0" indent="0" algn="just" eaLnBrk="1" hangingPunct="1">
              <a:buFont typeface="Wingdings" pitchFamily="2" charset="2"/>
              <a:buNone/>
            </a:pPr>
            <a:r>
              <a:rPr lang="es-ES" sz="3600" smtClean="0">
                <a:latin typeface="Bookman Old Style" pitchFamily="18" charset="0"/>
              </a:rPr>
              <a:t>Comunicación es compleja, esta vinculada con la alta autoestima y puede aprenderse como parte de un proceso amplio de desarrollo emocional.</a:t>
            </a:r>
            <a:r>
              <a:rPr lang="es-ES" smtClean="0"/>
              <a:t> </a:t>
            </a:r>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s-PR" sz="4000" b="1" smtClean="0">
                <a:solidFill>
                  <a:schemeClr val="hlink"/>
                </a:solidFill>
              </a:rPr>
              <a:t>TIPOS de Comunicación</a:t>
            </a:r>
            <a:endParaRPr lang="es-ES" sz="4000" b="1" smtClean="0">
              <a:solidFill>
                <a:schemeClr val="hlink"/>
              </a:solidFill>
            </a:endParaRPr>
          </a:p>
        </p:txBody>
      </p:sp>
      <p:sp>
        <p:nvSpPr>
          <p:cNvPr id="55299" name="Rectangle 3"/>
          <p:cNvSpPr>
            <a:spLocks noGrp="1" noChangeArrowheads="1"/>
          </p:cNvSpPr>
          <p:nvPr>
            <p:ph type="body" sz="half" idx="1"/>
          </p:nvPr>
        </p:nvSpPr>
        <p:spPr/>
        <p:txBody>
          <a:bodyPr/>
          <a:lstStyle/>
          <a:p>
            <a:pPr>
              <a:lnSpc>
                <a:spcPct val="90000"/>
              </a:lnSpc>
            </a:pPr>
            <a:r>
              <a:rPr lang="es-PR" smtClean="0"/>
              <a:t>COMUNICACION PASIVA o SUMISA.</a:t>
            </a:r>
          </a:p>
          <a:p>
            <a:pPr>
              <a:lnSpc>
                <a:spcPct val="90000"/>
              </a:lnSpc>
            </a:pPr>
            <a:r>
              <a:rPr lang="es-PR" smtClean="0"/>
              <a:t>COMUNICACIÓN PASIVO AGRESIVA.</a:t>
            </a:r>
          </a:p>
          <a:p>
            <a:pPr>
              <a:lnSpc>
                <a:spcPct val="90000"/>
              </a:lnSpc>
            </a:pPr>
            <a:r>
              <a:rPr lang="es-PR" smtClean="0"/>
              <a:t>COMUNICACIÓN AGRESIVA</a:t>
            </a:r>
          </a:p>
          <a:p>
            <a:pPr>
              <a:lnSpc>
                <a:spcPct val="90000"/>
              </a:lnSpc>
            </a:pPr>
            <a:r>
              <a:rPr lang="es-PR" smtClean="0"/>
              <a:t>COMUNICACIÓN ASERTIVA.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7400" y="304800"/>
            <a:ext cx="5478463" cy="1455738"/>
          </a:xfrm>
        </p:spPr>
        <p:txBody>
          <a:bodyPr/>
          <a:lstStyle/>
          <a:p>
            <a:pPr algn="ctr" eaLnBrk="1" hangingPunct="1"/>
            <a:r>
              <a:rPr lang="es-PR" sz="4000" b="1" smtClean="0">
                <a:latin typeface="Bookman Old Style" pitchFamily="18" charset="0"/>
              </a:rPr>
              <a:t>COMUNICACIÓN PASIVA/SUMISA</a:t>
            </a:r>
          </a:p>
        </p:txBody>
      </p:sp>
      <p:sp>
        <p:nvSpPr>
          <p:cNvPr id="11267" name="Rectangle 3"/>
          <p:cNvSpPr>
            <a:spLocks noGrp="1" noChangeArrowheads="1"/>
          </p:cNvSpPr>
          <p:nvPr>
            <p:ph type="body" idx="1"/>
          </p:nvPr>
        </p:nvSpPr>
        <p:spPr>
          <a:xfrm>
            <a:off x="381000" y="2209800"/>
            <a:ext cx="8458200" cy="4343400"/>
          </a:xfrm>
        </p:spPr>
        <p:txBody>
          <a:bodyPr/>
          <a:lstStyle/>
          <a:p>
            <a:pPr algn="just" eaLnBrk="1" hangingPunct="1">
              <a:lnSpc>
                <a:spcPct val="90000"/>
              </a:lnSpc>
              <a:defRPr/>
            </a:pPr>
            <a:r>
              <a:rPr lang="es-PR" dirty="0" smtClean="0">
                <a:latin typeface="Bookman Old Style" pitchFamily="18" charset="0"/>
              </a:rPr>
              <a:t>Expresión inefectiva de pensamientos, sentimientos y creencias, permitiendo que otros violen los derechos personales.</a:t>
            </a:r>
          </a:p>
          <a:p>
            <a:pPr algn="just" eaLnBrk="1" hangingPunct="1">
              <a:lnSpc>
                <a:spcPct val="90000"/>
              </a:lnSpc>
              <a:defRPr/>
            </a:pPr>
            <a:r>
              <a:rPr lang="es-PR" dirty="0" smtClean="0">
                <a:latin typeface="Bookman Old Style" pitchFamily="18" charset="0"/>
              </a:rPr>
              <a:t>Autoestima: Sentimiento de inferioridad, los propios </a:t>
            </a:r>
          </a:p>
          <a:p>
            <a:pPr algn="just" eaLnBrk="1" hangingPunct="1">
              <a:lnSpc>
                <a:spcPct val="90000"/>
              </a:lnSpc>
              <a:buFont typeface="Wingdings" pitchFamily="2" charset="2"/>
              <a:buNone/>
              <a:defRPr/>
            </a:pPr>
            <a:r>
              <a:rPr lang="es-PR" dirty="0" smtClean="0">
                <a:latin typeface="Bookman Old Style" pitchFamily="18" charset="0"/>
              </a:rPr>
              <a:t>  derechos no cuentan</a:t>
            </a:r>
          </a:p>
          <a:p>
            <a:pPr algn="just" eaLnBrk="1" hangingPunct="1">
              <a:lnSpc>
                <a:spcPct val="90000"/>
              </a:lnSpc>
              <a:defRPr/>
            </a:pPr>
            <a:r>
              <a:rPr lang="es-PR" dirty="0" smtClean="0">
                <a:latin typeface="Bookman Old Style" pitchFamily="18" charset="0"/>
              </a:rPr>
              <a:t>Conducta de huida o </a:t>
            </a:r>
          </a:p>
          <a:p>
            <a:pPr marL="441325" indent="-76200" algn="just" eaLnBrk="1" hangingPunct="1">
              <a:lnSpc>
                <a:spcPct val="90000"/>
              </a:lnSpc>
              <a:buFont typeface="Wingdings" pitchFamily="2" charset="2"/>
              <a:buNone/>
              <a:defRPr/>
            </a:pPr>
            <a:r>
              <a:rPr lang="es-PR" dirty="0" smtClean="0">
                <a:latin typeface="Bookman Old Style" pitchFamily="18" charset="0"/>
              </a:rPr>
              <a:t>permisiva</a:t>
            </a:r>
            <a:endParaRPr lang="es-ES" dirty="0" smtClean="0">
              <a:latin typeface="Bookman Old Style" pitchFamily="18" charset="0"/>
            </a:endParaRPr>
          </a:p>
        </p:txBody>
      </p:sp>
      <p:pic>
        <p:nvPicPr>
          <p:cNvPr id="11268" name="Picture 4" descr="PE01677_"/>
          <p:cNvPicPr>
            <a:picLocks noChangeAspect="1" noChangeArrowheads="1"/>
          </p:cNvPicPr>
          <p:nvPr/>
        </p:nvPicPr>
        <p:blipFill>
          <a:blip r:embed="rId3"/>
          <a:srcRect/>
          <a:stretch>
            <a:fillRect/>
          </a:stretch>
        </p:blipFill>
        <p:spPr bwMode="auto">
          <a:xfrm>
            <a:off x="5791200" y="4191000"/>
            <a:ext cx="2819400" cy="238442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xfrm>
            <a:off x="2057400" y="304800"/>
            <a:ext cx="5478463" cy="1455738"/>
          </a:xfrm>
        </p:spPr>
        <p:txBody>
          <a:bodyPr/>
          <a:lstStyle/>
          <a:p>
            <a:pPr algn="ctr" eaLnBrk="1" hangingPunct="1"/>
            <a:r>
              <a:rPr lang="es-PR" sz="4000" b="1" smtClean="0">
                <a:latin typeface="Bookman Old Style" pitchFamily="18" charset="0"/>
              </a:rPr>
              <a:t>COMUNICACIÓN PASIVO/AGRESIVO</a:t>
            </a:r>
          </a:p>
        </p:txBody>
      </p:sp>
      <p:sp>
        <p:nvSpPr>
          <p:cNvPr id="11267" name="Rectangle 3"/>
          <p:cNvSpPr>
            <a:spLocks noGrp="1" noChangeArrowheads="1"/>
          </p:cNvSpPr>
          <p:nvPr>
            <p:ph type="body" idx="4294967295"/>
          </p:nvPr>
        </p:nvSpPr>
        <p:spPr>
          <a:xfrm>
            <a:off x="381000" y="2209800"/>
            <a:ext cx="8458200" cy="4343400"/>
          </a:xfrm>
        </p:spPr>
        <p:txBody>
          <a:bodyPr/>
          <a:lstStyle/>
          <a:p>
            <a:pPr algn="just" eaLnBrk="1" hangingPunct="1">
              <a:lnSpc>
                <a:spcPct val="90000"/>
              </a:lnSpc>
            </a:pPr>
            <a:r>
              <a:rPr lang="es-PR" smtClean="0">
                <a:latin typeface="Bookman Old Style" pitchFamily="18" charset="0"/>
              </a:rPr>
              <a:t>Expresión de pensamientos, sentimientos y creencias, a las personas no indicadas, </a:t>
            </a:r>
          </a:p>
          <a:p>
            <a:pPr algn="just" eaLnBrk="1" hangingPunct="1">
              <a:lnSpc>
                <a:spcPct val="90000"/>
              </a:lnSpc>
            </a:pPr>
            <a:r>
              <a:rPr lang="es-PR" smtClean="0">
                <a:latin typeface="Bookman Old Style" pitchFamily="18" charset="0"/>
              </a:rPr>
              <a:t>Autoestima: Sentimiento de inferioridad, los propios   derechos no cuentan</a:t>
            </a:r>
          </a:p>
          <a:p>
            <a:pPr algn="just" eaLnBrk="1" hangingPunct="1">
              <a:lnSpc>
                <a:spcPct val="90000"/>
              </a:lnSpc>
            </a:pPr>
            <a:r>
              <a:rPr lang="es-PR" smtClean="0">
                <a:latin typeface="Bookman Old Style" pitchFamily="18" charset="0"/>
              </a:rPr>
              <a:t>Conducta de huida o permisiva</a:t>
            </a:r>
            <a:endParaRPr lang="es-ES" smtClean="0">
              <a:latin typeface="Bookman Old Style" pitchFamily="18" charset="0"/>
            </a:endParaRPr>
          </a:p>
        </p:txBody>
      </p:sp>
    </p:spTree>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066800" y="533400"/>
            <a:ext cx="7793038" cy="922338"/>
          </a:xfrm>
        </p:spPr>
        <p:txBody>
          <a:bodyPr/>
          <a:lstStyle/>
          <a:p>
            <a:pPr algn="ctr" eaLnBrk="1" hangingPunct="1"/>
            <a:r>
              <a:rPr lang="es-PR" sz="4000" b="1" smtClean="0">
                <a:latin typeface="Bookman Old Style" pitchFamily="18" charset="0"/>
              </a:rPr>
              <a:t>COMUNICACIÓN AGRESIVA</a:t>
            </a:r>
          </a:p>
        </p:txBody>
      </p:sp>
      <p:sp>
        <p:nvSpPr>
          <p:cNvPr id="10243" name="Rectangle 3"/>
          <p:cNvSpPr>
            <a:spLocks noGrp="1" noChangeArrowheads="1"/>
          </p:cNvSpPr>
          <p:nvPr>
            <p:ph type="body" idx="1"/>
          </p:nvPr>
        </p:nvSpPr>
        <p:spPr>
          <a:xfrm>
            <a:off x="457200" y="2209800"/>
            <a:ext cx="7924800" cy="4419600"/>
          </a:xfrm>
        </p:spPr>
        <p:txBody>
          <a:bodyPr/>
          <a:lstStyle/>
          <a:p>
            <a:pPr algn="just" eaLnBrk="1" hangingPunct="1">
              <a:lnSpc>
                <a:spcPct val="90000"/>
              </a:lnSpc>
            </a:pPr>
            <a:r>
              <a:rPr lang="es-PR" smtClean="0">
                <a:latin typeface="Bookman Old Style" pitchFamily="18" charset="0"/>
              </a:rPr>
              <a:t>Expresión de pensamientos, sentimientos y creencias de forma hostil y dominante, violando los derechos de los demás.</a:t>
            </a:r>
          </a:p>
          <a:p>
            <a:pPr eaLnBrk="1" hangingPunct="1">
              <a:lnSpc>
                <a:spcPct val="90000"/>
              </a:lnSpc>
            </a:pPr>
            <a:r>
              <a:rPr lang="es-PR" smtClean="0">
                <a:latin typeface="Bookman Old Style" pitchFamily="18" charset="0"/>
              </a:rPr>
              <a:t>Autoestima: Sentimiento de superioridad, se impone ante </a:t>
            </a:r>
          </a:p>
          <a:p>
            <a:pPr eaLnBrk="1" hangingPunct="1">
              <a:lnSpc>
                <a:spcPct val="90000"/>
              </a:lnSpc>
              <a:buFont typeface="Wingdings" pitchFamily="2" charset="2"/>
              <a:buNone/>
            </a:pPr>
            <a:r>
              <a:rPr lang="es-PR" smtClean="0">
                <a:latin typeface="Bookman Old Style" pitchFamily="18" charset="0"/>
              </a:rPr>
              <a:t>   otros. Es más importante</a:t>
            </a:r>
          </a:p>
          <a:p>
            <a:pPr eaLnBrk="1" hangingPunct="1">
              <a:lnSpc>
                <a:spcPct val="90000"/>
              </a:lnSpc>
            </a:pPr>
            <a:r>
              <a:rPr lang="es-PR" smtClean="0">
                <a:latin typeface="Bookman Old Style" pitchFamily="18" charset="0"/>
              </a:rPr>
              <a:t>Conducta de combatir</a:t>
            </a:r>
            <a:endParaRPr lang="es-ES" smtClean="0">
              <a:latin typeface="Bookman Old Style" pitchFamily="18" charset="0"/>
            </a:endParaRPr>
          </a:p>
        </p:txBody>
      </p:sp>
      <p:pic>
        <p:nvPicPr>
          <p:cNvPr id="12292" name="Picture 4" descr="PE01712_"/>
          <p:cNvPicPr>
            <a:picLocks noChangeAspect="1" noChangeArrowheads="1"/>
          </p:cNvPicPr>
          <p:nvPr/>
        </p:nvPicPr>
        <p:blipFill>
          <a:blip r:embed="rId3"/>
          <a:srcRect/>
          <a:stretch>
            <a:fillRect/>
          </a:stretch>
        </p:blipFill>
        <p:spPr bwMode="auto">
          <a:xfrm>
            <a:off x="6094413" y="3733800"/>
            <a:ext cx="3049587" cy="3124200"/>
          </a:xfrm>
          <a:prstGeom prst="rect">
            <a:avLst/>
          </a:prstGeom>
          <a:ln>
            <a:noFill/>
          </a:ln>
          <a:effectLst>
            <a:outerShdw blurRad="190500" algn="tl" rotWithShape="0">
              <a:srgbClr val="000000">
                <a:alpha val="70000"/>
              </a:srgbClr>
            </a:outerShdw>
          </a:effectLst>
        </p:spPr>
      </p:pic>
    </p:spTree>
  </p:cSld>
  <p:clrMapOvr>
    <a:masterClrMapping/>
  </p:clrMapOvr>
  <p:transition>
    <p:comb/>
  </p:transition>
  <p:timing>
    <p:tnLst>
      <p:par>
        <p:cTn id="1" dur="indefinite" restart="never" nodeType="tmRoot"/>
      </p:par>
    </p:tnLst>
  </p:timing>
</p:sld>
</file>

<file path=ppt/theme/theme1.xml><?xml version="1.0" encoding="utf-8"?>
<a:theme xmlns:a="http://schemas.openxmlformats.org/drawingml/2006/main" name="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Office\Templates\Diseños de presentaciones\Mezclas.pot</Template>
  <TotalTime>1344</TotalTime>
  <Words>2146</Words>
  <Application>Microsoft PowerPoint</Application>
  <PresentationFormat>Presentación en pantalla (4:3)</PresentationFormat>
  <Paragraphs>284</Paragraphs>
  <Slides>23</Slides>
  <Notes>17</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23</vt:i4>
      </vt:variant>
    </vt:vector>
  </HeadingPairs>
  <TitlesOfParts>
    <vt:vector size="30" baseType="lpstr">
      <vt:lpstr>Tahoma</vt:lpstr>
      <vt:lpstr>Arial</vt:lpstr>
      <vt:lpstr>Wingdings</vt:lpstr>
      <vt:lpstr>Bookman Old Style</vt:lpstr>
      <vt:lpstr>Times New Roman</vt:lpstr>
      <vt:lpstr>Verdana</vt:lpstr>
      <vt:lpstr>Mezclas</vt:lpstr>
      <vt:lpstr>Diapositiva 1</vt:lpstr>
      <vt:lpstr>COMUNICACION  ASERTIVA</vt:lpstr>
      <vt:lpstr>LA COMUNICACION</vt:lpstr>
      <vt:lpstr>ASERTIVIDAD</vt:lpstr>
      <vt:lpstr>Diapositiva 5</vt:lpstr>
      <vt:lpstr>TIPOS de Comunicación</vt:lpstr>
      <vt:lpstr>COMUNICACIÓN PASIVA/SUMISA</vt:lpstr>
      <vt:lpstr>COMUNICACIÓN PASIVO/AGRESIVO</vt:lpstr>
      <vt:lpstr>COMUNICACIÓN AGRESIVA</vt:lpstr>
      <vt:lpstr>COMUNICACIÓN ASERTIVA</vt:lpstr>
      <vt:lpstr>COMUNICACIÓN ASERTIVA</vt:lpstr>
      <vt:lpstr>COMO IDENTIFICARLA</vt:lpstr>
      <vt:lpstr>Diapositiva 13</vt:lpstr>
      <vt:lpstr>CONDUCTA “NO VERBAL” ADECUADA</vt:lpstr>
      <vt:lpstr>BENEFICIOS DE LA ASERTIVIDAD</vt:lpstr>
      <vt:lpstr>ALGUNAS TECNICAS</vt:lpstr>
      <vt:lpstr>Disco Rayado</vt:lpstr>
      <vt:lpstr>Banco de Niebla</vt:lpstr>
      <vt:lpstr>Enunciados en  Primera Persona</vt:lpstr>
      <vt:lpstr>Reconoce  Tus Derechos</vt:lpstr>
      <vt:lpstr>Reconoce  Tus Derechos</vt:lpstr>
      <vt:lpstr>Otras Recomendaciones</vt:lpstr>
      <vt:lpstr>Conclusiones....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COMUNICACION ASERTIVA</dc:title>
  <dc:creator> Consejero</dc:creator>
  <cp:lastModifiedBy>Familia Salas Jiménez</cp:lastModifiedBy>
  <cp:revision>69</cp:revision>
  <cp:lastPrinted>1601-01-01T00:00:00Z</cp:lastPrinted>
  <dcterms:created xsi:type="dcterms:W3CDTF">2004-11-17T23:37:18Z</dcterms:created>
  <dcterms:modified xsi:type="dcterms:W3CDTF">2012-09-25T17:55:01Z</dcterms:modified>
</cp:coreProperties>
</file>