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Lst>
  <p:notesMasterIdLst>
    <p:notesMasterId r:id="rId43"/>
  </p:notesMasterIdLst>
  <p:sldIdLst>
    <p:sldId id="256" r:id="rId2"/>
    <p:sldId id="290" r:id="rId3"/>
    <p:sldId id="291" r:id="rId4"/>
    <p:sldId id="289" r:id="rId5"/>
    <p:sldId id="287" r:id="rId6"/>
    <p:sldId id="288" r:id="rId7"/>
    <p:sldId id="292" r:id="rId8"/>
    <p:sldId id="258" r:id="rId9"/>
    <p:sldId id="259" r:id="rId10"/>
    <p:sldId id="260" r:id="rId11"/>
    <p:sldId id="262" r:id="rId12"/>
    <p:sldId id="295" r:id="rId13"/>
    <p:sldId id="261" r:id="rId14"/>
    <p:sldId id="263" r:id="rId15"/>
    <p:sldId id="266" r:id="rId16"/>
    <p:sldId id="296" r:id="rId17"/>
    <p:sldId id="267" r:id="rId18"/>
    <p:sldId id="268" r:id="rId19"/>
    <p:sldId id="269" r:id="rId20"/>
    <p:sldId id="270" r:id="rId21"/>
    <p:sldId id="271" r:id="rId22"/>
    <p:sldId id="272" r:id="rId23"/>
    <p:sldId id="273" r:id="rId24"/>
    <p:sldId id="274" r:id="rId25"/>
    <p:sldId id="297" r:id="rId26"/>
    <p:sldId id="275" r:id="rId27"/>
    <p:sldId id="276" r:id="rId28"/>
    <p:sldId id="277" r:id="rId29"/>
    <p:sldId id="278" r:id="rId30"/>
    <p:sldId id="298" r:id="rId31"/>
    <p:sldId id="279" r:id="rId32"/>
    <p:sldId id="280" r:id="rId33"/>
    <p:sldId id="281" r:id="rId34"/>
    <p:sldId id="282" r:id="rId35"/>
    <p:sldId id="283" r:id="rId36"/>
    <p:sldId id="284" r:id="rId37"/>
    <p:sldId id="285" r:id="rId38"/>
    <p:sldId id="301" r:id="rId39"/>
    <p:sldId id="300" r:id="rId40"/>
    <p:sldId id="299" r:id="rId41"/>
    <p:sldId id="286" r:id="rId4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a:srgbClr val="0000FF"/>
    <a:srgbClr val="000C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5" d="100"/>
          <a:sy n="65"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63F9F54-A318-4239-B32D-12028A4C79B7}" type="datetimeFigureOut">
              <a:rPr lang="en-US"/>
              <a:pPr>
                <a:defRPr/>
              </a:pPr>
              <a:t>12/3/2011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36B8D8F-8F19-4386-801E-7F892B301EBC}"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3A9191-6A12-4869-A314-1BC3624914F0}" type="slidenum">
              <a:rPr lang="en-US"/>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s-ES"/>
          </a:p>
        </p:txBody>
      </p:sp>
      <p:sp>
        <p:nvSpPr>
          <p:cNvPr id="6" name="Footer Placeholder 1"/>
          <p:cNvSpPr>
            <a:spLocks noGrp="1"/>
          </p:cNvSpPr>
          <p:nvPr>
            <p:ph type="ftr" sz="quarter" idx="11"/>
          </p:nvPr>
        </p:nvSpPr>
        <p:spPr/>
        <p:txBody>
          <a:bodyPr/>
          <a:lstStyle>
            <a:lvl1pPr>
              <a:defRPr/>
            </a:lvl1pPr>
          </a:lstStyle>
          <a:p>
            <a:pPr>
              <a:defRPr/>
            </a:pPr>
            <a:endParaRPr lang="es-E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BB6E3F1D-00ED-42BB-A634-874A3B0A7E15}"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s-ES"/>
          </a:p>
        </p:txBody>
      </p:sp>
      <p:sp>
        <p:nvSpPr>
          <p:cNvPr id="5" name="Footer Placeholder 27"/>
          <p:cNvSpPr>
            <a:spLocks noGrp="1"/>
          </p:cNvSpPr>
          <p:nvPr>
            <p:ph type="ftr" sz="quarter" idx="11"/>
          </p:nvPr>
        </p:nvSpPr>
        <p:spPr/>
        <p:txBody>
          <a:bodyPr/>
          <a:lstStyle>
            <a:lvl1pPr>
              <a:defRPr/>
            </a:lvl1pPr>
          </a:lstStyle>
          <a:p>
            <a:pPr>
              <a:defRPr/>
            </a:pPr>
            <a:endParaRPr lang="es-ES"/>
          </a:p>
        </p:txBody>
      </p:sp>
      <p:sp>
        <p:nvSpPr>
          <p:cNvPr id="6" name="Slide Number Placeholder 4"/>
          <p:cNvSpPr>
            <a:spLocks noGrp="1"/>
          </p:cNvSpPr>
          <p:nvPr>
            <p:ph type="sldNum" sz="quarter" idx="12"/>
          </p:nvPr>
        </p:nvSpPr>
        <p:spPr/>
        <p:txBody>
          <a:bodyPr/>
          <a:lstStyle>
            <a:lvl1pPr>
              <a:defRPr/>
            </a:lvl1pPr>
          </a:lstStyle>
          <a:p>
            <a:pPr>
              <a:defRPr/>
            </a:pPr>
            <a:fld id="{92E007D6-41BC-42A1-9A3B-4321A83D302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2023E57-6A8B-48B7-9A99-B4FEA67436B6}"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s-E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s-E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4679BE90-31AC-4D0E-81DD-2CBC90BDF0F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s-ES"/>
          </a:p>
        </p:txBody>
      </p:sp>
      <p:sp>
        <p:nvSpPr>
          <p:cNvPr id="7" name="Footer Placeholder 10"/>
          <p:cNvSpPr>
            <a:spLocks noGrp="1"/>
          </p:cNvSpPr>
          <p:nvPr>
            <p:ph type="ftr" sz="quarter" idx="11"/>
          </p:nvPr>
        </p:nvSpPr>
        <p:spPr/>
        <p:txBody>
          <a:bodyPr/>
          <a:lstStyle>
            <a:lvl1pPr>
              <a:defRPr/>
            </a:lvl1pPr>
          </a:lstStyle>
          <a:p>
            <a:pPr>
              <a:defRPr/>
            </a:pPr>
            <a:endParaRPr lang="es-ES"/>
          </a:p>
        </p:txBody>
      </p:sp>
      <p:sp>
        <p:nvSpPr>
          <p:cNvPr id="9" name="Slide Number Placeholder 15"/>
          <p:cNvSpPr>
            <a:spLocks noGrp="1"/>
          </p:cNvSpPr>
          <p:nvPr>
            <p:ph type="sldNum" sz="quarter" idx="12"/>
          </p:nvPr>
        </p:nvSpPr>
        <p:spPr/>
        <p:txBody>
          <a:bodyPr/>
          <a:lstStyle>
            <a:lvl1pPr>
              <a:defRPr/>
            </a:lvl1pPr>
          </a:lstStyle>
          <a:p>
            <a:pPr>
              <a:defRPr/>
            </a:pPr>
            <a:fld id="{9560BAE9-9B64-4A4E-A458-C5C178949677}"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s-ES"/>
          </a:p>
        </p:txBody>
      </p:sp>
      <p:sp>
        <p:nvSpPr>
          <p:cNvPr id="6" name="Footer Placeholder 27"/>
          <p:cNvSpPr>
            <a:spLocks noGrp="1"/>
          </p:cNvSpPr>
          <p:nvPr>
            <p:ph type="ftr" sz="quarter" idx="11"/>
          </p:nvPr>
        </p:nvSpPr>
        <p:spPr/>
        <p:txBody>
          <a:bodyPr/>
          <a:lstStyle>
            <a:lvl1pPr>
              <a:defRPr/>
            </a:lvl1pPr>
          </a:lstStyle>
          <a:p>
            <a:pPr>
              <a:defRPr/>
            </a:pPr>
            <a:endParaRPr lang="es-ES"/>
          </a:p>
        </p:txBody>
      </p:sp>
      <p:sp>
        <p:nvSpPr>
          <p:cNvPr id="7" name="Slide Number Placeholder 4"/>
          <p:cNvSpPr>
            <a:spLocks noGrp="1"/>
          </p:cNvSpPr>
          <p:nvPr>
            <p:ph type="sldNum" sz="quarter" idx="12"/>
          </p:nvPr>
        </p:nvSpPr>
        <p:spPr/>
        <p:txBody>
          <a:bodyPr/>
          <a:lstStyle>
            <a:lvl1pPr>
              <a:defRPr/>
            </a:lvl1pPr>
          </a:lstStyle>
          <a:p>
            <a:pPr>
              <a:defRPr/>
            </a:pPr>
            <a:fld id="{9C25C921-2BC1-457D-8D87-E6C004AA489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s-ES"/>
          </a:p>
        </p:txBody>
      </p:sp>
      <p:sp>
        <p:nvSpPr>
          <p:cNvPr id="9" name="Footer Placeholder 5"/>
          <p:cNvSpPr>
            <a:spLocks noGrp="1"/>
          </p:cNvSpPr>
          <p:nvPr>
            <p:ph type="ftr" sz="quarter" idx="11"/>
          </p:nvPr>
        </p:nvSpPr>
        <p:spPr/>
        <p:txBody>
          <a:bodyPr/>
          <a:lstStyle>
            <a:lvl1pPr>
              <a:defRPr/>
            </a:lvl1pPr>
          </a:lstStyle>
          <a:p>
            <a:pPr>
              <a:defRPr/>
            </a:pPr>
            <a:endParaRPr lang="es-E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92A6E01A-EF58-4266-9EBC-CBFAD751FB9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s-ES"/>
          </a:p>
        </p:txBody>
      </p:sp>
      <p:sp>
        <p:nvSpPr>
          <p:cNvPr id="4" name="Footer Placeholder 27"/>
          <p:cNvSpPr>
            <a:spLocks noGrp="1"/>
          </p:cNvSpPr>
          <p:nvPr>
            <p:ph type="ftr" sz="quarter" idx="11"/>
          </p:nvPr>
        </p:nvSpPr>
        <p:spPr/>
        <p:txBody>
          <a:bodyPr/>
          <a:lstStyle>
            <a:lvl1pPr>
              <a:defRPr/>
            </a:lvl1pPr>
          </a:lstStyle>
          <a:p>
            <a:pPr>
              <a:defRPr/>
            </a:pPr>
            <a:endParaRPr lang="es-ES"/>
          </a:p>
        </p:txBody>
      </p:sp>
      <p:sp>
        <p:nvSpPr>
          <p:cNvPr id="5" name="Slide Number Placeholder 4"/>
          <p:cNvSpPr>
            <a:spLocks noGrp="1"/>
          </p:cNvSpPr>
          <p:nvPr>
            <p:ph type="sldNum" sz="quarter" idx="12"/>
          </p:nvPr>
        </p:nvSpPr>
        <p:spPr/>
        <p:txBody>
          <a:bodyPr/>
          <a:lstStyle>
            <a:lvl1pPr>
              <a:defRPr/>
            </a:lvl1pPr>
          </a:lstStyle>
          <a:p>
            <a:pPr>
              <a:defRPr/>
            </a:pPr>
            <a:fld id="{AECAF908-B874-44B8-919D-678368B4C2B4}"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s-ES"/>
          </a:p>
        </p:txBody>
      </p:sp>
      <p:sp>
        <p:nvSpPr>
          <p:cNvPr id="3" name="Footer Placeholder 23"/>
          <p:cNvSpPr>
            <a:spLocks noGrp="1"/>
          </p:cNvSpPr>
          <p:nvPr>
            <p:ph type="ftr" sz="quarter" idx="11"/>
          </p:nvPr>
        </p:nvSpPr>
        <p:spPr/>
        <p:txBody>
          <a:bodyPr/>
          <a:lstStyle>
            <a:lvl1pPr>
              <a:defRPr/>
            </a:lvl1pPr>
          </a:lstStyle>
          <a:p>
            <a:pPr>
              <a:defRPr/>
            </a:pPr>
            <a:endParaRPr lang="es-ES"/>
          </a:p>
        </p:txBody>
      </p:sp>
      <p:sp>
        <p:nvSpPr>
          <p:cNvPr id="4" name="Slide Number Placeholder 6"/>
          <p:cNvSpPr>
            <a:spLocks noGrp="1"/>
          </p:cNvSpPr>
          <p:nvPr>
            <p:ph type="sldNum" sz="quarter" idx="12"/>
          </p:nvPr>
        </p:nvSpPr>
        <p:spPr/>
        <p:txBody>
          <a:bodyPr/>
          <a:lstStyle>
            <a:lvl1pPr>
              <a:defRPr/>
            </a:lvl1pPr>
          </a:lstStyle>
          <a:p>
            <a:pPr>
              <a:defRPr/>
            </a:pPr>
            <a:fld id="{0960255B-6548-4EAE-BF4F-B3AA599C34B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s-ES"/>
          </a:p>
        </p:txBody>
      </p:sp>
      <p:sp>
        <p:nvSpPr>
          <p:cNvPr id="7" name="Footer Placeholder 28"/>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a:lstStyle>
            <a:lvl1pPr>
              <a:defRPr/>
            </a:lvl1pPr>
          </a:lstStyle>
          <a:p>
            <a:pPr>
              <a:defRPr/>
            </a:pPr>
            <a:fld id="{7516A01C-0EDC-4907-A8D3-2E230FCF28F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30"/>
          <p:cNvSpPr>
            <a:spLocks noGrp="1"/>
          </p:cNvSpPr>
          <p:nvPr>
            <p:ph type="sldNum" sz="quarter" idx="12"/>
          </p:nvPr>
        </p:nvSpPr>
        <p:spPr/>
        <p:txBody>
          <a:bodyPr/>
          <a:lstStyle>
            <a:lvl1pPr>
              <a:defRPr/>
            </a:lvl1pPr>
          </a:lstStyle>
          <a:p>
            <a:pPr>
              <a:defRPr/>
            </a:pPr>
            <a:fld id="{329D1B00-F7E5-4899-A722-8744E5C8BA1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s-E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s-E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C8B69FE1-58C9-4D74-9266-42D84527399A}" type="slidenum">
              <a:rPr lang="es-ES"/>
              <a:pPr>
                <a:defRPr/>
              </a:pPr>
              <a:t>‹Nº›</a:t>
            </a:fld>
            <a:endParaRPr lang="es-E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78" r:id="rId4"/>
    <p:sldLayoutId id="2147484284" r:id="rId5"/>
    <p:sldLayoutId id="2147484279" r:id="rId6"/>
    <p:sldLayoutId id="2147484285" r:id="rId7"/>
    <p:sldLayoutId id="2147484286" r:id="rId8"/>
    <p:sldLayoutId id="2147484287" r:id="rId9"/>
    <p:sldLayoutId id="2147484280" r:id="rId10"/>
    <p:sldLayoutId id="2147484288"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2" descr="G:\GUNG HO\fotos gung ho\Nueva carpeta\tb-gung-ho.jpg"/>
          <p:cNvPicPr>
            <a:picLocks noChangeAspect="1" noChangeArrowheads="1"/>
          </p:cNvPicPr>
          <p:nvPr/>
        </p:nvPicPr>
        <p:blipFill>
          <a:blip r:embed="rId2" cstate="print"/>
          <a:srcRect/>
          <a:stretch>
            <a:fillRect/>
          </a:stretch>
        </p:blipFill>
        <p:spPr bwMode="auto">
          <a:xfrm>
            <a:off x="683568" y="476672"/>
            <a:ext cx="7909332" cy="601235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G:\GUNG HO\Canada-Goose-Szmurlo.jpg"/>
          <p:cNvPicPr>
            <a:picLocks noChangeAspect="1" noChangeArrowheads="1"/>
          </p:cNvPicPr>
          <p:nvPr/>
        </p:nvPicPr>
        <p:blipFill>
          <a:blip r:embed="rId2" cstate="print"/>
          <a:srcRect/>
          <a:stretch>
            <a:fillRect/>
          </a:stretch>
        </p:blipFill>
        <p:spPr bwMode="auto">
          <a:xfrm>
            <a:off x="3500438" y="3714750"/>
            <a:ext cx="3686175" cy="2457450"/>
          </a:xfrm>
          <a:prstGeom prst="rect">
            <a:avLst/>
          </a:prstGeom>
          <a:noFill/>
          <a:ln w="9525">
            <a:noFill/>
            <a:miter lim="800000"/>
            <a:headEnd/>
            <a:tailEnd/>
          </a:ln>
        </p:spPr>
      </p:pic>
      <p:sp>
        <p:nvSpPr>
          <p:cNvPr id="6" name="Rectangle 3"/>
          <p:cNvSpPr txBox="1">
            <a:spLocks noChangeArrowheads="1"/>
          </p:cNvSpPr>
          <p:nvPr/>
        </p:nvSpPr>
        <p:spPr>
          <a:xfrm>
            <a:off x="500063" y="714375"/>
            <a:ext cx="4464050" cy="2643188"/>
          </a:xfrm>
          <a:prstGeom prst="rect">
            <a:avLst/>
          </a:prstGeom>
        </p:spPr>
        <p:txBody>
          <a:bodyPr anchor="b">
            <a:normAutofit fontScale="97500"/>
          </a:bodyPr>
          <a:lstStyle/>
          <a:p>
            <a:pPr algn="ctr" fontAlgn="auto">
              <a:spcAft>
                <a:spcPts val="0"/>
              </a:spcAft>
              <a:defRPr/>
            </a:pPr>
            <a:r>
              <a:rPr lang="es-MX" sz="6000" b="1" cap="small" dirty="0">
                <a:solidFill>
                  <a:schemeClr val="tx2"/>
                </a:solidFill>
                <a:latin typeface="Lucida Calligraphy" pitchFamily="66" charset="0"/>
                <a:ea typeface="+mj-ea"/>
                <a:cs typeface="+mj-cs"/>
              </a:rPr>
              <a:t>El don </a:t>
            </a:r>
            <a:br>
              <a:rPr lang="es-MX" sz="6000" b="1" cap="small" dirty="0">
                <a:solidFill>
                  <a:schemeClr val="tx2"/>
                </a:solidFill>
                <a:latin typeface="Lucida Calligraphy" pitchFamily="66" charset="0"/>
                <a:ea typeface="+mj-ea"/>
                <a:cs typeface="+mj-cs"/>
              </a:rPr>
            </a:br>
            <a:r>
              <a:rPr lang="es-MX" sz="6000" b="1" cap="small" dirty="0">
                <a:solidFill>
                  <a:schemeClr val="tx2"/>
                </a:solidFill>
                <a:latin typeface="Lucida Calligraphy" pitchFamily="66" charset="0"/>
                <a:ea typeface="+mj-ea"/>
                <a:cs typeface="+mj-cs"/>
              </a:rPr>
              <a:t>del ganso</a:t>
            </a:r>
            <a:endParaRPr lang="en-US" sz="6000" cap="small" dirty="0">
              <a:solidFill>
                <a:schemeClr val="tx2"/>
              </a:solidFill>
              <a:latin typeface="Lucida Calligraphy"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box(in)">
                                      <p:cBhvr>
                                        <p:cTn id="14"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750" y="404813"/>
            <a:ext cx="8229600" cy="1143000"/>
          </a:xfrm>
        </p:spPr>
        <p:txBody>
          <a:bodyPr/>
          <a:lstStyle/>
          <a:p>
            <a:pPr fontAlgn="auto">
              <a:spcAft>
                <a:spcPts val="0"/>
              </a:spcAft>
              <a:defRPr/>
            </a:pPr>
            <a:r>
              <a:rPr lang="es-MX" b="1" dirty="0" smtClean="0">
                <a:solidFill>
                  <a:srgbClr val="CF5716"/>
                </a:solidFill>
                <a:latin typeface="Lucida Calligraphy" pitchFamily="66" charset="0"/>
              </a:rPr>
              <a:t>El Don del Ganso </a:t>
            </a:r>
            <a:endParaRPr lang="en-US" b="1" dirty="0" smtClean="0">
              <a:solidFill>
                <a:srgbClr val="CF5716"/>
              </a:solidFill>
              <a:latin typeface="Lucida Calligraphy" pitchFamily="66" charset="0"/>
            </a:endParaRPr>
          </a:p>
        </p:txBody>
      </p:sp>
      <p:sp>
        <p:nvSpPr>
          <p:cNvPr id="20483" name="Rectangle 3"/>
          <p:cNvSpPr>
            <a:spLocks noGrp="1" noChangeArrowheads="1"/>
          </p:cNvSpPr>
          <p:nvPr>
            <p:ph idx="1"/>
          </p:nvPr>
        </p:nvSpPr>
        <p:spPr>
          <a:xfrm>
            <a:off x="642938" y="2000250"/>
            <a:ext cx="6981825" cy="1785938"/>
          </a:xfrm>
        </p:spPr>
        <p:txBody>
          <a:bodyPr>
            <a:normAutofit fontScale="85000" lnSpcReduction="20000"/>
          </a:bodyPr>
          <a:lstStyle/>
          <a:p>
            <a:pPr fontAlgn="auto">
              <a:spcAft>
                <a:spcPts val="0"/>
              </a:spcAft>
              <a:buFont typeface="Wingdings" pitchFamily="2" charset="2"/>
              <a:buNone/>
              <a:defRPr/>
            </a:pPr>
            <a:r>
              <a:rPr lang="es-MX" smtClean="0">
                <a:latin typeface="Lucida Calligraphy" pitchFamily="66" charset="0"/>
              </a:rPr>
              <a:t>Alentar a los demás a seguir adelante</a:t>
            </a:r>
          </a:p>
          <a:p>
            <a:pPr fontAlgn="auto">
              <a:spcAft>
                <a:spcPts val="0"/>
              </a:spcAft>
              <a:buFont typeface="Wingdings" pitchFamily="2" charset="2"/>
              <a:buNone/>
              <a:defRPr/>
            </a:pPr>
            <a:r>
              <a:rPr lang="es-MX" sz="2600" smtClean="0">
                <a:latin typeface="Lucida Calligraphy" pitchFamily="66" charset="0"/>
              </a:rPr>
              <a:t>Lograr que todos los colaboradores comprendan la importancia de alentar a sus compañeros</a:t>
            </a:r>
            <a:r>
              <a:rPr lang="es-MX" smtClean="0">
                <a:latin typeface="Lucida Calligraphy" pitchFamily="66" charset="0"/>
              </a:rPr>
              <a:t> </a:t>
            </a:r>
            <a:endParaRPr lang="en-US" smtClean="0">
              <a:latin typeface="Lucida Calligraphy" pitchFamily="66" charset="0"/>
            </a:endParaRPr>
          </a:p>
        </p:txBody>
      </p:sp>
      <p:pic>
        <p:nvPicPr>
          <p:cNvPr id="20484" name="Picture 5" descr="G:\GUNG HO\fotos gung ho\A-ganso-11.jpg"/>
          <p:cNvPicPr>
            <a:picLocks noChangeAspect="1" noChangeArrowheads="1"/>
          </p:cNvPicPr>
          <p:nvPr/>
        </p:nvPicPr>
        <p:blipFill>
          <a:blip r:embed="rId2" cstate="print"/>
          <a:srcRect/>
          <a:stretch>
            <a:fillRect/>
          </a:stretch>
        </p:blipFill>
        <p:spPr bwMode="auto">
          <a:xfrm>
            <a:off x="4643438" y="4000500"/>
            <a:ext cx="2333625" cy="2333625"/>
          </a:xfrm>
          <a:prstGeom prst="rect">
            <a:avLst/>
          </a:prstGeom>
          <a:noFill/>
          <a:ln w="9525">
            <a:noFill/>
            <a:miter lim="800000"/>
            <a:headEnd/>
            <a:tailEnd/>
          </a:ln>
        </p:spPr>
      </p:pic>
      <p:pic>
        <p:nvPicPr>
          <p:cNvPr id="20485" name="Picture 2" descr="G:\GUNG HO\fotos gung ho\Nueva carpeta\tb-gung-ho.jpg"/>
          <p:cNvPicPr>
            <a:picLocks noChangeAspect="1" noChangeArrowheads="1"/>
          </p:cNvPicPr>
          <p:nvPr/>
        </p:nvPicPr>
        <p:blipFill>
          <a:blip r:embed="rId3" cstate="print"/>
          <a:srcRect/>
          <a:stretch>
            <a:fillRect/>
          </a:stretch>
        </p:blipFill>
        <p:spPr bwMode="auto">
          <a:xfrm>
            <a:off x="7358063" y="1357313"/>
            <a:ext cx="1428750" cy="108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calcmode="lin" valueType="num">
                                      <p:cBhvr additive="base">
                                        <p:cTn id="12"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3">
                                            <p:txEl>
                                              <p:pRg st="1" end="1"/>
                                            </p:txEl>
                                          </p:spTgt>
                                        </p:tgtEl>
                                        <p:attrNameLst>
                                          <p:attrName>style.visibility</p:attrName>
                                        </p:attrNameLst>
                                      </p:cBhvr>
                                      <p:to>
                                        <p:strVal val="visible"/>
                                      </p:to>
                                    </p:set>
                                    <p:anim calcmode="lin" valueType="num">
                                      <p:cBhvr additive="base">
                                        <p:cTn id="18"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0484"/>
                                        </p:tgtEl>
                                        <p:attrNameLst>
                                          <p:attrName>style.visibility</p:attrName>
                                        </p:attrNameLst>
                                      </p:cBhvr>
                                      <p:to>
                                        <p:strVal val="visible"/>
                                      </p:to>
                                    </p:set>
                                    <p:animEffect transition="in" filter="box(in)">
                                      <p:cBhvr>
                                        <p:cTn id="24"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85750" y="1285875"/>
            <a:ext cx="8358188" cy="4873625"/>
          </a:xfrm>
        </p:spPr>
        <p:txBody>
          <a:bodyPr/>
          <a:lstStyle/>
          <a:p>
            <a:r>
              <a:rPr lang="es-ES" smtClean="0">
                <a:latin typeface="Lucida Calligraphy" pitchFamily="66" charset="0"/>
              </a:rPr>
              <a:t>Satisfacer las necesidades básicas del individuo, “alimentar el espíritu por medio de las felicitaciones”. </a:t>
            </a:r>
            <a:endParaRPr lang="en-US" smtClean="0">
              <a:latin typeface="Lucida Calligraphy" pitchFamily="66" charset="0"/>
            </a:endParaRPr>
          </a:p>
          <a:p>
            <a:r>
              <a:rPr lang="es-ES" smtClean="0">
                <a:latin typeface="Lucida Calligraphy" pitchFamily="66" charset="0"/>
              </a:rPr>
              <a:t> Exige hacerse de lado para que un miembro del equipo lleve a cabo un proyecto de gran importancia, sin ejercer presión o control sobre este.</a:t>
            </a:r>
            <a:endParaRPr lang="en-US" smtClean="0">
              <a:latin typeface="Lucida Calligraphy" pitchFamily="66" charset="0"/>
            </a:endParaRPr>
          </a:p>
          <a:p>
            <a:endParaRPr lang="en-US" smtClean="0">
              <a:latin typeface="Lucida Calligraphy" pitchFamily="66" charset="0"/>
            </a:endParaRPr>
          </a:p>
        </p:txBody>
      </p:sp>
      <p:pic>
        <p:nvPicPr>
          <p:cNvPr id="21507" name="Picture 3" descr="G:\GUNG HO\fotos gung ho\ganso.png"/>
          <p:cNvPicPr>
            <a:picLocks noChangeAspect="1" noChangeArrowheads="1"/>
          </p:cNvPicPr>
          <p:nvPr/>
        </p:nvPicPr>
        <p:blipFill>
          <a:blip r:embed="rId2" cstate="print"/>
          <a:srcRect/>
          <a:stretch>
            <a:fillRect/>
          </a:stretch>
        </p:blipFill>
        <p:spPr bwMode="auto">
          <a:xfrm>
            <a:off x="4881563" y="5072063"/>
            <a:ext cx="2000250" cy="1500187"/>
          </a:xfrm>
          <a:prstGeom prst="rect">
            <a:avLst/>
          </a:prstGeom>
          <a:noFill/>
          <a:ln w="9525">
            <a:noFill/>
            <a:miter lim="800000"/>
            <a:headEnd/>
            <a:tailEnd/>
          </a:ln>
        </p:spPr>
      </p:pic>
      <p:sp>
        <p:nvSpPr>
          <p:cNvPr id="6" name="Rectangle 3"/>
          <p:cNvSpPr txBox="1">
            <a:spLocks noChangeArrowheads="1"/>
          </p:cNvSpPr>
          <p:nvPr/>
        </p:nvSpPr>
        <p:spPr>
          <a:xfrm>
            <a:off x="500063" y="500063"/>
            <a:ext cx="8229600" cy="655637"/>
          </a:xfrm>
          <a:prstGeom prst="rect">
            <a:avLst/>
          </a:prstGeom>
        </p:spPr>
        <p:txBody>
          <a:bodyPr anchor="b">
            <a:normAutofit fontScale="97500" lnSpcReduction="10000"/>
          </a:bodyPr>
          <a:lstStyle/>
          <a:p>
            <a:pPr fontAlgn="auto">
              <a:spcAft>
                <a:spcPts val="0"/>
              </a:spcAft>
              <a:defRPr/>
            </a:pPr>
            <a:r>
              <a:rPr lang="es-ES" sz="2800" cap="small" dirty="0">
                <a:solidFill>
                  <a:srgbClr val="CF5716"/>
                </a:solidFill>
                <a:latin typeface="Lucida Calligraphy" pitchFamily="66" charset="0"/>
                <a:ea typeface="+mj-ea"/>
                <a:cs typeface="+mj-cs"/>
              </a:rPr>
              <a:t> </a:t>
            </a:r>
            <a:r>
              <a:rPr lang="es-ES_tradnl" sz="4000" cap="small" dirty="0">
                <a:solidFill>
                  <a:srgbClr val="CF5716"/>
                </a:solidFill>
                <a:latin typeface="Lucida Calligraphy" pitchFamily="66" charset="0"/>
                <a:ea typeface="+mj-ea"/>
                <a:cs typeface="+mj-cs"/>
              </a:rPr>
              <a:t>Aspectos importantes:</a:t>
            </a:r>
            <a:endParaRPr lang="es-ES" sz="4000" cap="small" dirty="0">
              <a:solidFill>
                <a:srgbClr val="CF5716"/>
              </a:solidFill>
              <a:latin typeface="Lucida Calligraphy" pitchFamily="66" charset="0"/>
              <a:ea typeface="+mj-ea"/>
              <a:cs typeface="+mj-cs"/>
            </a:endParaRPr>
          </a:p>
        </p:txBody>
      </p:sp>
      <p:pic>
        <p:nvPicPr>
          <p:cNvPr id="21509" name="Picture 2" descr="G:\GUNG HO\fotos gung ho\Nueva carpeta\tb-gung-ho.jpg"/>
          <p:cNvPicPr>
            <a:picLocks noChangeAspect="1" noChangeArrowheads="1"/>
          </p:cNvPicPr>
          <p:nvPr/>
        </p:nvPicPr>
        <p:blipFill>
          <a:blip r:embed="rId3" cstate="print"/>
          <a:srcRect/>
          <a:stretch>
            <a:fillRect/>
          </a:stretch>
        </p:blipFill>
        <p:spPr bwMode="auto">
          <a:xfrm>
            <a:off x="714375" y="5272088"/>
            <a:ext cx="1428750" cy="108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6">
                                            <p:txEl>
                                              <p:pRg st="0" end="0"/>
                                            </p:txEl>
                                          </p:spTgt>
                                        </p:tgtEl>
                                        <p:attrNameLst>
                                          <p:attrName>style.visibility</p:attrName>
                                        </p:attrNameLst>
                                      </p:cBhvr>
                                      <p:to>
                                        <p:strVal val="visible"/>
                                      </p:to>
                                    </p:set>
                                    <p:animEffect transition="in" filter="box(in)">
                                      <p:cBhvr>
                                        <p:cTn id="12" dur="500"/>
                                        <p:tgtEl>
                                          <p:spTgt spid="215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506">
                                            <p:txEl>
                                              <p:pRg st="1" end="1"/>
                                            </p:txEl>
                                          </p:spTgt>
                                        </p:tgtEl>
                                        <p:attrNameLst>
                                          <p:attrName>style.visibility</p:attrName>
                                        </p:attrNameLst>
                                      </p:cBhvr>
                                      <p:to>
                                        <p:strVal val="visible"/>
                                      </p:to>
                                    </p:set>
                                    <p:animEffect transition="in" filter="box(in)">
                                      <p:cBhvr>
                                        <p:cTn id="17" dur="500"/>
                                        <p:tgtEl>
                                          <p:spTgt spid="215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Effect transition="in" filter="blinds(horizontal)">
                                      <p:cBhvr>
                                        <p:cTn id="22"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5043488" cy="1143000"/>
          </a:xfrm>
        </p:spPr>
        <p:txBody>
          <a:bodyPr>
            <a:normAutofit fontScale="90000"/>
          </a:bodyPr>
          <a:lstStyle/>
          <a:p>
            <a:pPr fontAlgn="auto">
              <a:spcAft>
                <a:spcPts val="0"/>
              </a:spcAft>
              <a:defRPr/>
            </a:pPr>
            <a:r>
              <a:rPr lang="es-MX" sz="6000" dirty="0" smtClean="0">
                <a:solidFill>
                  <a:srgbClr val="CF5716"/>
                </a:solidFill>
                <a:latin typeface="Lucida Calligraphy" pitchFamily="66" charset="0"/>
              </a:rPr>
              <a:t>Dinámica 	</a:t>
            </a:r>
            <a:endParaRPr lang="en-US" sz="6000" dirty="0" smtClean="0">
              <a:solidFill>
                <a:srgbClr val="CF5716"/>
              </a:solidFill>
              <a:latin typeface="Lucida Calligraphy" pitchFamily="66" charset="0"/>
            </a:endParaRPr>
          </a:p>
        </p:txBody>
      </p:sp>
      <p:sp>
        <p:nvSpPr>
          <p:cNvPr id="22531" name="Rectangle 3"/>
          <p:cNvSpPr>
            <a:spLocks noGrp="1" noChangeArrowheads="1"/>
          </p:cNvSpPr>
          <p:nvPr>
            <p:ph idx="1"/>
          </p:nvPr>
        </p:nvSpPr>
        <p:spPr>
          <a:xfrm>
            <a:off x="1571625" y="2928938"/>
            <a:ext cx="5483225" cy="1946275"/>
          </a:xfrm>
        </p:spPr>
        <p:txBody>
          <a:bodyPr/>
          <a:lstStyle/>
          <a:p>
            <a:pPr algn="ctr"/>
            <a:endParaRPr lang="es-MX" smtClean="0">
              <a:latin typeface="Lucida Calligraphy" pitchFamily="66" charset="0"/>
            </a:endParaRPr>
          </a:p>
          <a:p>
            <a:pPr algn="ctr">
              <a:buFont typeface="Wingdings" pitchFamily="2" charset="2"/>
              <a:buNone/>
            </a:pPr>
            <a:r>
              <a:rPr lang="es-MX" sz="3400" smtClean="0">
                <a:latin typeface="Lucida Calligraphy" pitchFamily="66" charset="0"/>
              </a:rPr>
              <a:t>Contesta, Si Puedes!!!!</a:t>
            </a:r>
            <a:endParaRPr lang="en-US" sz="3400" smtClean="0">
              <a:latin typeface="Lucida Calligraphy" pitchFamily="66" charset="0"/>
            </a:endParaRPr>
          </a:p>
        </p:txBody>
      </p:sp>
      <p:pic>
        <p:nvPicPr>
          <p:cNvPr id="22532" name="Picture 2" descr="G:\GUNG HO\fotos gung ho\Nueva carpeta\tb-gung-ho.jpg"/>
          <p:cNvPicPr>
            <a:picLocks noChangeAspect="1" noChangeArrowheads="1"/>
          </p:cNvPicPr>
          <p:nvPr/>
        </p:nvPicPr>
        <p:blipFill>
          <a:blip r:embed="rId2" cstate="print"/>
          <a:srcRect/>
          <a:stretch>
            <a:fillRect/>
          </a:stretch>
        </p:blipFill>
        <p:spPr bwMode="auto">
          <a:xfrm>
            <a:off x="6929438" y="1428750"/>
            <a:ext cx="142875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fontAlgn="auto">
              <a:spcAft>
                <a:spcPts val="0"/>
              </a:spcAft>
              <a:defRPr/>
            </a:pPr>
            <a:r>
              <a:rPr lang="es-MX" dirty="0" smtClean="0">
                <a:solidFill>
                  <a:srgbClr val="CF5716"/>
                </a:solidFill>
                <a:latin typeface="Lucida Calligraphy" pitchFamily="66" charset="0"/>
              </a:rPr>
              <a:t>ESPÍRITU GUNG HO</a:t>
            </a:r>
            <a:endParaRPr lang="en-US" dirty="0" smtClean="0">
              <a:solidFill>
                <a:srgbClr val="CF5716"/>
              </a:solidFill>
              <a:latin typeface="Lucida Calligraphy" pitchFamily="66" charset="0"/>
            </a:endParaRPr>
          </a:p>
        </p:txBody>
      </p:sp>
      <p:sp>
        <p:nvSpPr>
          <p:cNvPr id="23555" name="Rectangle 3"/>
          <p:cNvSpPr>
            <a:spLocks noGrp="1" noChangeArrowheads="1"/>
          </p:cNvSpPr>
          <p:nvPr>
            <p:ph idx="1"/>
          </p:nvPr>
        </p:nvSpPr>
        <p:spPr/>
        <p:txBody>
          <a:bodyPr/>
          <a:lstStyle/>
          <a:p>
            <a:r>
              <a:rPr lang="es-MX" smtClean="0">
                <a:latin typeface="Lucida Calligraphy" pitchFamily="66" charset="0"/>
              </a:rPr>
              <a:t>La importancia del control y el seguimiento de resultados </a:t>
            </a:r>
          </a:p>
          <a:p>
            <a:r>
              <a:rPr lang="es-MX" smtClean="0">
                <a:latin typeface="Lucida Calligraphy" pitchFamily="66" charset="0"/>
              </a:rPr>
              <a:t>Celebración y éxito por el camino que se alcanza </a:t>
            </a:r>
          </a:p>
          <a:p>
            <a:r>
              <a:rPr lang="es-MX" smtClean="0">
                <a:latin typeface="Lucida Calligraphy" pitchFamily="66" charset="0"/>
              </a:rPr>
              <a:t>Esperamos reconocimiento de nuestros compañeros </a:t>
            </a:r>
          </a:p>
          <a:p>
            <a:r>
              <a:rPr lang="es-MX" smtClean="0">
                <a:latin typeface="Lucida Calligraphy" pitchFamily="66" charset="0"/>
              </a:rPr>
              <a:t>Sin marcador no hay juego </a:t>
            </a:r>
          </a:p>
          <a:p>
            <a:r>
              <a:rPr lang="es-MX" smtClean="0">
                <a:latin typeface="Lucida Calligraphy" pitchFamily="66" charset="0"/>
              </a:rPr>
              <a:t>Estímulos verdaderos </a:t>
            </a:r>
            <a:endParaRPr lang="en-US" smtClean="0">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22" dur="5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7" dur="500"/>
                                        <p:tgtEl>
                                          <p:spTgt spid="235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32"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4" name="Text Box 8"/>
          <p:cNvSpPr txBox="1">
            <a:spLocks noChangeArrowheads="1"/>
          </p:cNvSpPr>
          <p:nvPr/>
        </p:nvSpPr>
        <p:spPr bwMode="auto">
          <a:xfrm>
            <a:off x="323850" y="2852738"/>
            <a:ext cx="8215313" cy="3232150"/>
          </a:xfrm>
          <a:prstGeom prst="rect">
            <a:avLst/>
          </a:prstGeom>
          <a:noFill/>
          <a:ln w="9525" algn="ctr">
            <a:noFill/>
            <a:miter lim="800000"/>
            <a:headEnd/>
            <a:tailEnd/>
          </a:ln>
          <a:effectLst/>
        </p:spPr>
        <p:txBody>
          <a:bodyPr>
            <a:spAutoFit/>
          </a:bodyPr>
          <a:lstStyle/>
          <a:p>
            <a:pPr marL="457200" indent="-457200">
              <a:spcBef>
                <a:spcPts val="600"/>
              </a:spcBef>
              <a:buClr>
                <a:schemeClr val="accent1"/>
              </a:buClr>
              <a:buSzPct val="70000"/>
              <a:buFont typeface="+mj-lt"/>
              <a:buAutoNum type="arabicPeriod"/>
              <a:defRPr/>
            </a:pPr>
            <a:r>
              <a:rPr lang="es-ES_tradnl" sz="2400" dirty="0">
                <a:latin typeface="Lucida Calligraphy" pitchFamily="66" charset="0"/>
              </a:rPr>
              <a:t>Los colaboradores de DEL GRUPO son personas dotadas de talentos y limitaciones que mediante  relaciones y conexiones excelentes, creamos  una organización de inteligencia superior  y gran poder competitivo. EL GRUPO es uno y su éxito emerge de todos.</a:t>
            </a:r>
          </a:p>
          <a:p>
            <a:pPr eaLnBrk="0" hangingPunct="0">
              <a:defRPr/>
            </a:pPr>
            <a:endParaRPr lang="es-ES_tradnl" b="1" dirty="0">
              <a:effectLst>
                <a:outerShdw blurRad="38100" dist="38100" dir="2700000" algn="tl">
                  <a:srgbClr val="C0C0C0"/>
                </a:outerShdw>
              </a:effectLst>
              <a:latin typeface="Lucida Calligraphy" pitchFamily="66" charset="0"/>
            </a:endParaRPr>
          </a:p>
          <a:p>
            <a:pPr eaLnBrk="0" hangingPunct="0">
              <a:defRPr/>
            </a:pPr>
            <a:endParaRPr lang="es-ES_tradnl" b="1" dirty="0">
              <a:solidFill>
                <a:srgbClr val="F60000"/>
              </a:solidFill>
              <a:effectLst>
                <a:outerShdw blurRad="38100" dist="38100" dir="2700000" algn="tl">
                  <a:srgbClr val="C0C0C0"/>
                </a:outerShdw>
              </a:effectLst>
              <a:latin typeface="Lucida Calligraphy" pitchFamily="66" charset="0"/>
            </a:endParaRPr>
          </a:p>
        </p:txBody>
      </p:sp>
      <p:sp>
        <p:nvSpPr>
          <p:cNvPr id="188425" name="Rectangle 9"/>
          <p:cNvSpPr>
            <a:spLocks noChangeArrowheads="1"/>
          </p:cNvSpPr>
          <p:nvPr/>
        </p:nvSpPr>
        <p:spPr bwMode="auto">
          <a:xfrm>
            <a:off x="381000" y="1285875"/>
            <a:ext cx="8153400" cy="1570038"/>
          </a:xfrm>
          <a:prstGeom prst="rect">
            <a:avLst/>
          </a:prstGeom>
          <a:noFill/>
          <a:ln w="9525">
            <a:noFill/>
            <a:miter lim="800000"/>
            <a:headEnd/>
            <a:tailEnd/>
          </a:ln>
        </p:spPr>
        <p:txBody>
          <a:bodyPr>
            <a:spAutoFit/>
          </a:bodyPr>
          <a:lstStyle/>
          <a:p>
            <a:pPr eaLnBrk="0" hangingPunct="0"/>
            <a:r>
              <a:rPr lang="es-ES_tradnl" sz="2400">
                <a:latin typeface="Lucida Calligraphy" pitchFamily="66" charset="0"/>
              </a:rPr>
              <a:t>El modelo conceptual basado en compromiso parte de las siguientes premisas generales relativas al capital humano que compone la organización:</a:t>
            </a:r>
          </a:p>
        </p:txBody>
      </p:sp>
      <p:sp>
        <p:nvSpPr>
          <p:cNvPr id="5" name="Rectangle 2"/>
          <p:cNvSpPr txBox="1">
            <a:spLocks noChangeArrowheads="1"/>
          </p:cNvSpPr>
          <p:nvPr/>
        </p:nvSpPr>
        <p:spPr>
          <a:xfrm>
            <a:off x="457200" y="274638"/>
            <a:ext cx="7467600" cy="1143000"/>
          </a:xfrm>
          <a:prstGeom prst="rect">
            <a:avLst/>
          </a:prstGeom>
        </p:spPr>
        <p:txBody>
          <a:bodyPr>
            <a:normAutofit/>
          </a:bodyPr>
          <a:lstStyle/>
          <a:p>
            <a:pPr fontAlgn="auto">
              <a:spcAft>
                <a:spcPts val="0"/>
              </a:spcAft>
              <a:defRPr/>
            </a:pPr>
            <a:r>
              <a:rPr lang="es-MX" sz="4800" cap="small" dirty="0">
                <a:solidFill>
                  <a:srgbClr val="CF5716"/>
                </a:solidFill>
                <a:latin typeface="Lucida Calligraphy" pitchFamily="66" charset="0"/>
                <a:ea typeface="+mj-ea"/>
                <a:cs typeface="+mj-cs"/>
              </a:rPr>
              <a:t>Modelo Conceptual</a:t>
            </a:r>
            <a:endParaRPr lang="en-US" sz="4800" cap="small" dirty="0">
              <a:solidFill>
                <a:srgbClr val="CF5716"/>
              </a:solidFill>
              <a:latin typeface="Lucida Calligraphy" pitchFamily="66" charset="0"/>
              <a:ea typeface="+mj-ea"/>
              <a:cs typeface="+mj-cs"/>
            </a:endParaRPr>
          </a:p>
        </p:txBody>
      </p:sp>
      <p:pic>
        <p:nvPicPr>
          <p:cNvPr id="26629" name="Picture 2" descr="G:\GUNG HO\fotos gung ho\Nueva carpeta\tb-gung-ho.jpg"/>
          <p:cNvPicPr>
            <a:picLocks noChangeAspect="1" noChangeArrowheads="1"/>
          </p:cNvPicPr>
          <p:nvPr/>
        </p:nvPicPr>
        <p:blipFill>
          <a:blip r:embed="rId2" cstate="print"/>
          <a:srcRect/>
          <a:stretch>
            <a:fillRect/>
          </a:stretch>
        </p:blipFill>
        <p:spPr bwMode="auto">
          <a:xfrm>
            <a:off x="3643313" y="5572125"/>
            <a:ext cx="1316037" cy="1000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8425"/>
                                        </p:tgtEl>
                                        <p:attrNameLst>
                                          <p:attrName>style.visibility</p:attrName>
                                        </p:attrNameLst>
                                      </p:cBhvr>
                                      <p:to>
                                        <p:strVal val="visible"/>
                                      </p:to>
                                    </p:set>
                                    <p:animEffect transition="in" filter="blinds(horizontal)">
                                      <p:cBhvr>
                                        <p:cTn id="12" dur="500"/>
                                        <p:tgtEl>
                                          <p:spTgt spid="18842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88424">
                                            <p:txEl>
                                              <p:pRg st="0" end="0"/>
                                            </p:txEl>
                                          </p:spTgt>
                                        </p:tgtEl>
                                        <p:attrNameLst>
                                          <p:attrName>style.visibility</p:attrName>
                                        </p:attrNameLst>
                                      </p:cBhvr>
                                      <p:to>
                                        <p:strVal val="visible"/>
                                      </p:to>
                                    </p:set>
                                    <p:anim calcmode="lin" valueType="num">
                                      <p:cBhvr>
                                        <p:cTn id="17" dur="500" fill="hold"/>
                                        <p:tgtEl>
                                          <p:spTgt spid="18842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8842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4" grpId="0" build="p" autoUpdateAnimBg="0"/>
      <p:bldP spid="188425"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500063"/>
            <a:ext cx="7467600" cy="4873625"/>
          </a:xfrm>
        </p:spPr>
        <p:txBody>
          <a:bodyPr>
            <a:normAutofit fontScale="85000" lnSpcReduction="10000"/>
          </a:bodyPr>
          <a:lstStyle/>
          <a:p>
            <a:pPr marL="457200" indent="-457200" eaLnBrk="0" fontAlgn="auto" hangingPunct="0">
              <a:spcAft>
                <a:spcPts val="0"/>
              </a:spcAft>
              <a:buFont typeface="Century Schoolbook" pitchFamily="18" charset="0"/>
              <a:buAutoNum type="arabicPeriod" startAt="2"/>
              <a:defRPr/>
            </a:pPr>
            <a:r>
              <a:rPr lang="es-ES_tradnl" smtClean="0">
                <a:latin typeface="Lucida Calligraphy" pitchFamily="66" charset="0"/>
              </a:rPr>
              <a:t>Todos los que  pertenecen a DEL GRUPO  son poseedores y merecedores de dignidad y respeto, principio que se  observa en todas sus  relaciones internas y externas.</a:t>
            </a:r>
          </a:p>
          <a:p>
            <a:pPr marL="457200" indent="-457200" eaLnBrk="0" fontAlgn="auto" hangingPunct="0">
              <a:spcAft>
                <a:spcPts val="0"/>
              </a:spcAft>
              <a:buFont typeface="Century Schoolbook" pitchFamily="18" charset="0"/>
              <a:buAutoNum type="arabicPeriod" startAt="2"/>
              <a:defRPr/>
            </a:pPr>
            <a:endParaRPr lang="es-ES_tradnl" smtClean="0">
              <a:latin typeface="Lucida Calligraphy" pitchFamily="66" charset="0"/>
            </a:endParaRPr>
          </a:p>
          <a:p>
            <a:pPr marL="457200" indent="-457200" eaLnBrk="0" fontAlgn="auto" hangingPunct="0">
              <a:spcAft>
                <a:spcPts val="0"/>
              </a:spcAft>
              <a:buFont typeface="Century Schoolbook" pitchFamily="18" charset="0"/>
              <a:buAutoNum type="arabicPeriod" startAt="2"/>
              <a:defRPr/>
            </a:pPr>
            <a:r>
              <a:rPr lang="es-ES_tradnl" smtClean="0">
                <a:latin typeface="Lucida Calligraphy" pitchFamily="66" charset="0"/>
              </a:rPr>
              <a:t>Somos y construimos una organización capaz de transformar la realidad interna y externa y los resultados  en algo diferente, somos una organización en evolución constante.</a:t>
            </a:r>
          </a:p>
          <a:p>
            <a:pPr marL="457200" indent="-457200" fontAlgn="auto">
              <a:spcAft>
                <a:spcPts val="0"/>
              </a:spcAft>
              <a:buFont typeface="Century Schoolbook" pitchFamily="18" charset="0"/>
              <a:buAutoNum type="arabicPeriod" startAt="2"/>
              <a:defRPr/>
            </a:pPr>
            <a:endParaRPr lang="en-US" smtClean="0"/>
          </a:p>
        </p:txBody>
      </p:sp>
      <p:pic>
        <p:nvPicPr>
          <p:cNvPr id="27651" name="Picture 2" descr="G:\GUNG HO\fotos gung ho\Nueva carpeta\tb-gung-ho.jpg"/>
          <p:cNvPicPr>
            <a:picLocks noChangeAspect="1" noChangeArrowheads="1"/>
          </p:cNvPicPr>
          <p:nvPr/>
        </p:nvPicPr>
        <p:blipFill>
          <a:blip r:embed="rId2" cstate="print"/>
          <a:srcRect/>
          <a:stretch>
            <a:fillRect/>
          </a:stretch>
        </p:blipFill>
        <p:spPr bwMode="auto">
          <a:xfrm>
            <a:off x="3500438" y="5000625"/>
            <a:ext cx="1428750" cy="108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500063" y="1143000"/>
            <a:ext cx="7920037" cy="3786188"/>
          </a:xfrm>
          <a:prstGeom prst="rect">
            <a:avLst/>
          </a:prstGeom>
          <a:noFill/>
          <a:ln w="9525">
            <a:noFill/>
            <a:miter lim="800000"/>
            <a:headEnd/>
            <a:tailEnd/>
          </a:ln>
        </p:spPr>
        <p:txBody>
          <a:bodyPr>
            <a:spAutoFit/>
          </a:bodyPr>
          <a:lstStyle/>
          <a:p>
            <a:pPr algn="just" eaLnBrk="0" hangingPunct="0"/>
            <a:r>
              <a:rPr lang="es-ES_tradnl" sz="2400">
                <a:latin typeface="Lucida Calligraphy" pitchFamily="66" charset="0"/>
              </a:rPr>
              <a:t>El año 2002 plantea, el propósito de alcanzar una ORGANIZACIÒN inteligente, con capacidad perceptiva de las oportunidades, con un acercamiento integrado, con un profundo respeto hacia todos sus colaboradores y de estos hacia los clientes, así como un accionar coherente, en donde no solamente se cumpla, sino que se esté en capacidad de aprovechar  las oportunidades que le otorguen ventaja competitiva frente a otros entes financieros.</a:t>
            </a:r>
            <a:endParaRPr lang="es-ES" sz="2400">
              <a:latin typeface="Lucida Calligraphy" pitchFamily="66" charset="0"/>
            </a:endParaRPr>
          </a:p>
        </p:txBody>
      </p:sp>
      <p:sp>
        <p:nvSpPr>
          <p:cNvPr id="3" name="Rectangle 2"/>
          <p:cNvSpPr txBox="1">
            <a:spLocks noChangeArrowheads="1"/>
          </p:cNvSpPr>
          <p:nvPr/>
        </p:nvSpPr>
        <p:spPr>
          <a:xfrm>
            <a:off x="457200" y="274638"/>
            <a:ext cx="7467600" cy="1143000"/>
          </a:xfrm>
          <a:prstGeom prst="rect">
            <a:avLst/>
          </a:prstGeom>
        </p:spPr>
        <p:txBody>
          <a:bodyPr>
            <a:normAutofit/>
          </a:bodyPr>
          <a:lstStyle/>
          <a:p>
            <a:pPr algn="just" eaLnBrk="0" hangingPunct="0">
              <a:defRPr/>
            </a:pPr>
            <a:r>
              <a:rPr lang="es-ES_tradnl" sz="4800" cap="small" dirty="0">
                <a:solidFill>
                  <a:srgbClr val="CF5716"/>
                </a:solidFill>
                <a:latin typeface="Lucida Calligraphy" pitchFamily="66" charset="0"/>
                <a:ea typeface="+mj-ea"/>
                <a:cs typeface="+mj-cs"/>
              </a:rPr>
              <a:t>En resumen</a:t>
            </a:r>
          </a:p>
        </p:txBody>
      </p:sp>
      <p:pic>
        <p:nvPicPr>
          <p:cNvPr id="28676" name="Picture 2" descr="G:\GUNG HO\fotos gung ho\Nueva carpeta\tb-gung-ho.jpg"/>
          <p:cNvPicPr>
            <a:picLocks noChangeAspect="1" noChangeArrowheads="1"/>
          </p:cNvPicPr>
          <p:nvPr/>
        </p:nvPicPr>
        <p:blipFill>
          <a:blip r:embed="rId2" cstate="print"/>
          <a:srcRect/>
          <a:stretch>
            <a:fillRect/>
          </a:stretch>
        </p:blipFill>
        <p:spPr bwMode="auto">
          <a:xfrm>
            <a:off x="3643313" y="5286375"/>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9442"/>
                                        </p:tgtEl>
                                        <p:attrNameLst>
                                          <p:attrName>style.visibility</p:attrName>
                                        </p:attrNameLst>
                                      </p:cBhvr>
                                      <p:to>
                                        <p:strVal val="visible"/>
                                      </p:to>
                                    </p:set>
                                    <p:animEffect transition="in" filter="blinds(horizontal)">
                                      <p:cBhvr>
                                        <p:cTn id="12" dur="500"/>
                                        <p:tgtEl>
                                          <p:spTgt spid="189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428625" y="285750"/>
            <a:ext cx="7850188" cy="4894263"/>
          </a:xfrm>
          <a:prstGeom prst="rect">
            <a:avLst/>
          </a:prstGeom>
          <a:noFill/>
          <a:ln w="9525">
            <a:noFill/>
            <a:miter lim="800000"/>
            <a:headEnd/>
            <a:tailEnd/>
          </a:ln>
        </p:spPr>
        <p:txBody>
          <a:bodyPr>
            <a:spAutoFit/>
          </a:bodyPr>
          <a:lstStyle/>
          <a:p>
            <a:pPr algn="just" eaLnBrk="0" hangingPunct="0"/>
            <a:r>
              <a:rPr lang="es-ES_tradnl" sz="2400">
                <a:latin typeface="Lucida Calligraphy" pitchFamily="66" charset="0"/>
              </a:rPr>
              <a:t>EL GRUPO no va a crecer por acción de otros,  crecerá por el poder que le otorga su fuerza interior.</a:t>
            </a:r>
          </a:p>
          <a:p>
            <a:pPr algn="just" eaLnBrk="0" hangingPunct="0"/>
            <a:endParaRPr lang="es-MX" sz="2400">
              <a:latin typeface="Lucida Calligraphy" pitchFamily="66" charset="0"/>
            </a:endParaRPr>
          </a:p>
          <a:p>
            <a:pPr algn="just" eaLnBrk="0" hangingPunct="0"/>
            <a:r>
              <a:rPr lang="es-MX" sz="2400">
                <a:latin typeface="Lucida Calligraphy" pitchFamily="66" charset="0"/>
              </a:rPr>
              <a:t>El año 2002,  será para EL GRUPO un año de definiciones y logros al nivel de su Capital Humano y de su resultado financiero, así como de la satisfacción de sus Clientes. </a:t>
            </a:r>
          </a:p>
          <a:p>
            <a:pPr algn="just" eaLnBrk="0" hangingPunct="0"/>
            <a:endParaRPr lang="es-MX" sz="2400">
              <a:latin typeface="Lucida Calligraphy" pitchFamily="66" charset="0"/>
            </a:endParaRPr>
          </a:p>
          <a:p>
            <a:pPr algn="just" eaLnBrk="0" hangingPunct="0"/>
            <a:r>
              <a:rPr lang="es-MX" sz="2400">
                <a:latin typeface="Lucida Calligraphy" pitchFamily="66" charset="0"/>
              </a:rPr>
              <a:t>Es un año de trabajo en equipo en donde no existen espacios para las actitudes individuales ni para la mediocridad, se va a trabajar por la excelencia. </a:t>
            </a:r>
            <a:endParaRPr lang="es-ES" sz="2400">
              <a:latin typeface="Lucida Calligraphy" pitchFamily="66" charset="0"/>
            </a:endParaRPr>
          </a:p>
        </p:txBody>
      </p:sp>
      <p:pic>
        <p:nvPicPr>
          <p:cNvPr id="29699" name="Picture 2" descr="G:\GUNG HO\fotos gung ho\Nueva carpeta\tb-gung-ho.jpg"/>
          <p:cNvPicPr>
            <a:picLocks noChangeAspect="1" noChangeArrowheads="1"/>
          </p:cNvPicPr>
          <p:nvPr/>
        </p:nvPicPr>
        <p:blipFill>
          <a:blip r:embed="rId2" cstate="print"/>
          <a:srcRect/>
          <a:stretch>
            <a:fillRect/>
          </a:stretch>
        </p:blipFill>
        <p:spPr bwMode="auto">
          <a:xfrm>
            <a:off x="3429000" y="5429250"/>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blinds(horizontal)">
                                      <p:cBhvr>
                                        <p:cTn id="7" dur="500"/>
                                        <p:tgtEl>
                                          <p:spTgt spid="190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7" name="Text Box 9"/>
          <p:cNvSpPr txBox="1">
            <a:spLocks noChangeArrowheads="1"/>
          </p:cNvSpPr>
          <p:nvPr/>
        </p:nvSpPr>
        <p:spPr bwMode="auto">
          <a:xfrm>
            <a:off x="571500" y="1571625"/>
            <a:ext cx="7391400" cy="3786188"/>
          </a:xfrm>
          <a:prstGeom prst="rect">
            <a:avLst/>
          </a:prstGeom>
          <a:noFill/>
          <a:ln w="9525">
            <a:noFill/>
            <a:miter lim="800000"/>
            <a:headEnd/>
            <a:tailEnd/>
          </a:ln>
        </p:spPr>
        <p:txBody>
          <a:bodyPr>
            <a:spAutoFit/>
          </a:bodyPr>
          <a:lstStyle/>
          <a:p>
            <a:pPr eaLnBrk="0" hangingPunct="0"/>
            <a:r>
              <a:rPr lang="es-ES_tradnl" sz="4000">
                <a:latin typeface="Lucida Calligraphy" pitchFamily="66" charset="0"/>
              </a:rPr>
              <a:t>Nos hemos fijado metas, nos hemos comprometido a dar lo mejor de nosotros, todo eso se sustenta y se sostiene en nuestro Valores.</a:t>
            </a:r>
          </a:p>
        </p:txBody>
      </p:sp>
      <p:pic>
        <p:nvPicPr>
          <p:cNvPr id="30723" name="Picture 2" descr="G:\GUNG HO\fotos gung ho\Nueva carpeta\tb-gung-ho.jpg"/>
          <p:cNvPicPr>
            <a:picLocks noChangeAspect="1" noChangeArrowheads="1"/>
          </p:cNvPicPr>
          <p:nvPr/>
        </p:nvPicPr>
        <p:blipFill>
          <a:blip r:embed="rId2" cstate="print"/>
          <a:srcRect/>
          <a:stretch>
            <a:fillRect/>
          </a:stretch>
        </p:blipFill>
        <p:spPr bwMode="auto">
          <a:xfrm>
            <a:off x="6572250" y="5286375"/>
            <a:ext cx="1428750" cy="1085850"/>
          </a:xfrm>
          <a:prstGeom prst="rect">
            <a:avLst/>
          </a:prstGeom>
          <a:noFill/>
          <a:ln w="9525">
            <a:noFill/>
            <a:miter lim="800000"/>
            <a:headEnd/>
            <a:tailEnd/>
          </a:ln>
        </p:spPr>
      </p:pic>
      <p:sp>
        <p:nvSpPr>
          <p:cNvPr id="30724" name="WordArt 6"/>
          <p:cNvSpPr>
            <a:spLocks noChangeArrowheads="1" noChangeShapeType="1" noTextEdit="1"/>
          </p:cNvSpPr>
          <p:nvPr/>
        </p:nvSpPr>
        <p:spPr bwMode="auto">
          <a:xfrm>
            <a:off x="1428750" y="571500"/>
            <a:ext cx="5500688" cy="1905000"/>
          </a:xfrm>
          <a:prstGeom prst="rect">
            <a:avLst/>
          </a:prstGeom>
        </p:spPr>
        <p:txBody>
          <a:bodyPr spcFirstLastPara="1" wrap="none" fromWordArt="1">
            <a:prstTxWarp prst="textArchUp">
              <a:avLst>
                <a:gd name="adj" fmla="val 10800004"/>
              </a:avLst>
            </a:prstTxWarp>
          </a:bodyPr>
          <a:lstStyle/>
          <a:p>
            <a:pPr algn="ctr"/>
            <a:r>
              <a:rPr lang="es-ES" sz="3600" kern="10">
                <a:ln w="9525">
                  <a:solidFill>
                    <a:srgbClr val="000000"/>
                  </a:solidFill>
                  <a:round/>
                  <a:headEnd/>
                  <a:tailEnd/>
                </a:ln>
                <a:solidFill>
                  <a:srgbClr val="000000"/>
                </a:solidFill>
                <a:latin typeface="Lucida Calligraphy"/>
              </a:rPr>
              <a:t>Modelo Conceptual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1497"/>
                                        </p:tgtEl>
                                        <p:attrNameLst>
                                          <p:attrName>style.visibility</p:attrName>
                                        </p:attrNameLst>
                                      </p:cBhvr>
                                      <p:to>
                                        <p:strVal val="visible"/>
                                      </p:to>
                                    </p:set>
                                    <p:animEffect transition="in" filter="checkerboard(across)">
                                      <p:cBhvr>
                                        <p:cTn id="7" dur="500"/>
                                        <p:tgtEl>
                                          <p:spTgt spid="191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539750" y="476250"/>
            <a:ext cx="8001000" cy="612775"/>
          </a:xfrm>
        </p:spPr>
        <p:txBody>
          <a:bodyPr>
            <a:normAutofit fontScale="90000"/>
          </a:bodyPr>
          <a:lstStyle/>
          <a:p>
            <a:pPr fontAlgn="auto">
              <a:spcAft>
                <a:spcPts val="0"/>
              </a:spcAft>
              <a:defRPr/>
            </a:pPr>
            <a:r>
              <a:rPr lang="es-CR" sz="6000" smtClean="0">
                <a:solidFill>
                  <a:srgbClr val="CF5716"/>
                </a:solidFill>
                <a:latin typeface="Lucida Calligraphy" pitchFamily="66" charset="0"/>
              </a:rPr>
              <a:t>Origen</a:t>
            </a:r>
            <a:endParaRPr lang="es-ES" sz="6000" smtClean="0">
              <a:solidFill>
                <a:srgbClr val="CF5716"/>
              </a:solidFill>
              <a:latin typeface="Lucida Calligraphy" pitchFamily="66" charset="0"/>
            </a:endParaRPr>
          </a:p>
        </p:txBody>
      </p:sp>
      <p:sp>
        <p:nvSpPr>
          <p:cNvPr id="215043" name="Rectangle 3"/>
          <p:cNvSpPr>
            <a:spLocks noGrp="1" noChangeArrowheads="1"/>
          </p:cNvSpPr>
          <p:nvPr>
            <p:ph idx="1"/>
          </p:nvPr>
        </p:nvSpPr>
        <p:spPr>
          <a:xfrm>
            <a:off x="566738" y="1752600"/>
            <a:ext cx="8001000" cy="4916488"/>
          </a:xfrm>
        </p:spPr>
        <p:txBody>
          <a:bodyPr/>
          <a:lstStyle/>
          <a:p>
            <a:pPr algn="just">
              <a:lnSpc>
                <a:spcPct val="90000"/>
              </a:lnSpc>
            </a:pPr>
            <a:r>
              <a:rPr lang="es-CR" sz="2100" smtClean="0">
                <a:latin typeface="Lucida Calligraphy" pitchFamily="66" charset="0"/>
              </a:rPr>
              <a:t>Es una frase del lenguaje Chino Mandarin derivada de la palabra Gonghe que significa “trabajemos juntos” usada por la Cooperativa Industrial de Trabajadores</a:t>
            </a:r>
          </a:p>
          <a:p>
            <a:pPr algn="just">
              <a:lnSpc>
                <a:spcPct val="90000"/>
              </a:lnSpc>
              <a:buFont typeface="Wingdings" pitchFamily="2" charset="2"/>
              <a:buNone/>
            </a:pPr>
            <a:endParaRPr lang="es-CR" sz="2100" smtClean="0">
              <a:latin typeface="Lucida Calligraphy" pitchFamily="66" charset="0"/>
            </a:endParaRPr>
          </a:p>
          <a:p>
            <a:pPr algn="just">
              <a:lnSpc>
                <a:spcPct val="90000"/>
              </a:lnSpc>
            </a:pPr>
            <a:r>
              <a:rPr lang="es-CR" sz="2100" smtClean="0">
                <a:latin typeface="Lucida Calligraphy" pitchFamily="66" charset="0"/>
              </a:rPr>
              <a:t>Fue usada como slogan por los batallones del partido comunista de China durante la II guerra Mundial </a:t>
            </a:r>
          </a:p>
          <a:p>
            <a:pPr algn="just">
              <a:lnSpc>
                <a:spcPct val="90000"/>
              </a:lnSpc>
            </a:pPr>
            <a:endParaRPr lang="es-CR" sz="2100" smtClean="0">
              <a:latin typeface="Lucida Calligraphy" pitchFamily="66" charset="0"/>
            </a:endParaRPr>
          </a:p>
          <a:p>
            <a:pPr algn="just">
              <a:lnSpc>
                <a:spcPct val="90000"/>
              </a:lnSpc>
            </a:pPr>
            <a:r>
              <a:rPr lang="es-CR" sz="2100" smtClean="0">
                <a:latin typeface="Lucida Calligraphy" pitchFamily="66" charset="0"/>
              </a:rPr>
              <a:t>En 1942, Inspirado en el espíritu de los soldados chinos que trabajaban unidos por llevar una idea a cabo, fue usada por el Mayor de Marina del ejercito de los Estados Unidos, Evans Carlson quien infundió ese concepto, a su batallón para enfrentar al ejercito japonés durante la II guerra mundial.</a:t>
            </a:r>
            <a:endParaRPr lang="es-ES" sz="2100" smtClean="0">
              <a:latin typeface="Lucida Calligraphy" pitchFamily="66" charset="0"/>
            </a:endParaRPr>
          </a:p>
        </p:txBody>
      </p:sp>
      <p:pic>
        <p:nvPicPr>
          <p:cNvPr id="11268" name="Picture 2" descr="G:\GUNG HO\fotos gung ho\Nueva carpeta\tb-gung-ho.jpg"/>
          <p:cNvPicPr>
            <a:picLocks noChangeAspect="1" noChangeArrowheads="1"/>
          </p:cNvPicPr>
          <p:nvPr/>
        </p:nvPicPr>
        <p:blipFill>
          <a:blip r:embed="rId3" cstate="print"/>
          <a:srcRect/>
          <a:stretch>
            <a:fillRect/>
          </a:stretch>
        </p:blipFill>
        <p:spPr bwMode="auto">
          <a:xfrm>
            <a:off x="6143625" y="357188"/>
            <a:ext cx="1428750" cy="108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blinds(horizontal)">
                                      <p:cBhvr>
                                        <p:cTn id="7" dur="500"/>
                                        <p:tgtEl>
                                          <p:spTgt spid="2150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43">
                                            <p:txEl>
                                              <p:pRg st="0" end="0"/>
                                            </p:txEl>
                                          </p:spTgt>
                                        </p:tgtEl>
                                        <p:attrNameLst>
                                          <p:attrName>style.visibility</p:attrName>
                                        </p:attrNameLst>
                                      </p:cBhvr>
                                      <p:to>
                                        <p:strVal val="visible"/>
                                      </p:to>
                                    </p:set>
                                    <p:animEffect transition="in" filter="blinds(horizontal)">
                                      <p:cBhvr>
                                        <p:cTn id="12" dur="500"/>
                                        <p:tgtEl>
                                          <p:spTgt spid="2150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43">
                                            <p:txEl>
                                              <p:pRg st="2" end="2"/>
                                            </p:txEl>
                                          </p:spTgt>
                                        </p:tgtEl>
                                        <p:attrNameLst>
                                          <p:attrName>style.visibility</p:attrName>
                                        </p:attrNameLst>
                                      </p:cBhvr>
                                      <p:to>
                                        <p:strVal val="visible"/>
                                      </p:to>
                                    </p:set>
                                    <p:animEffect transition="in" filter="blinds(horizontal)">
                                      <p:cBhvr>
                                        <p:cTn id="17" dur="500"/>
                                        <p:tgtEl>
                                          <p:spTgt spid="215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43">
                                            <p:txEl>
                                              <p:pRg st="4" end="4"/>
                                            </p:txEl>
                                          </p:spTgt>
                                        </p:tgtEl>
                                        <p:attrNameLst>
                                          <p:attrName>style.visibility</p:attrName>
                                        </p:attrNameLst>
                                      </p:cBhvr>
                                      <p:to>
                                        <p:strVal val="visible"/>
                                      </p:to>
                                    </p:set>
                                    <p:animEffect transition="in" filter="blinds(horizontal)">
                                      <p:cBhvr>
                                        <p:cTn id="22" dur="500"/>
                                        <p:tgtEl>
                                          <p:spTgt spid="215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4267200"/>
            <a:ext cx="9144000" cy="2590800"/>
          </a:xfrm>
          <a:prstGeom prst="rect">
            <a:avLst/>
          </a:prstGeom>
          <a:solidFill>
            <a:srgbClr val="996633"/>
          </a:solidFill>
          <a:ln w="9525">
            <a:solidFill>
              <a:srgbClr val="663300"/>
            </a:solidFill>
            <a:miter lim="800000"/>
            <a:headEnd/>
            <a:tailEnd/>
          </a:ln>
        </p:spPr>
        <p:txBody>
          <a:bodyPr wrap="none" anchor="ctr"/>
          <a:lstStyle/>
          <a:p>
            <a:endParaRPr lang="en-US" sz="2000">
              <a:latin typeface="Lucida Calligraphy" pitchFamily="66" charset="0"/>
            </a:endParaRPr>
          </a:p>
        </p:txBody>
      </p:sp>
      <p:pic>
        <p:nvPicPr>
          <p:cNvPr id="31747" name="Picture 3"/>
          <p:cNvPicPr>
            <a:picLocks noChangeAspect="1" noChangeArrowheads="1"/>
          </p:cNvPicPr>
          <p:nvPr/>
        </p:nvPicPr>
        <p:blipFill>
          <a:blip r:embed="rId2" cstate="print"/>
          <a:srcRect l="12903" t="33987" r="9677"/>
          <a:stretch>
            <a:fillRect/>
          </a:stretch>
        </p:blipFill>
        <p:spPr bwMode="auto">
          <a:xfrm>
            <a:off x="0" y="0"/>
            <a:ext cx="9144000" cy="6096000"/>
          </a:xfrm>
          <a:prstGeom prst="rect">
            <a:avLst/>
          </a:prstGeom>
          <a:noFill/>
          <a:ln w="9525">
            <a:noFill/>
            <a:miter lim="800000"/>
            <a:headEnd/>
            <a:tailEnd/>
          </a:ln>
        </p:spPr>
      </p:pic>
      <p:sp>
        <p:nvSpPr>
          <p:cNvPr id="192517" name="Text Box 5"/>
          <p:cNvSpPr txBox="1">
            <a:spLocks noChangeArrowheads="1"/>
          </p:cNvSpPr>
          <p:nvPr/>
        </p:nvSpPr>
        <p:spPr bwMode="auto">
          <a:xfrm rot="21220155">
            <a:off x="617538" y="5102225"/>
            <a:ext cx="2390775" cy="401638"/>
          </a:xfrm>
          <a:prstGeom prst="rect">
            <a:avLst/>
          </a:prstGeom>
          <a:noFill/>
          <a:ln w="9525">
            <a:noFill/>
            <a:miter lim="800000"/>
            <a:headEnd/>
            <a:tailEnd/>
          </a:ln>
          <a:effectLst/>
        </p:spPr>
        <p:txBody>
          <a:bodyPr wrap="none">
            <a:spAutoFit/>
          </a:bodyPr>
          <a:lstStyle/>
          <a:p>
            <a:pPr eaLnBrk="0" hangingPunct="0">
              <a:defRPr/>
            </a:pPr>
            <a:r>
              <a:rPr lang="es-ES_tradnl" sz="2000" b="1">
                <a:solidFill>
                  <a:srgbClr val="033B97"/>
                </a:solidFill>
                <a:effectLst>
                  <a:outerShdw blurRad="38100" dist="38100" dir="2700000" algn="tl">
                    <a:srgbClr val="C0C0C0"/>
                  </a:outerShdw>
                </a:effectLst>
                <a:latin typeface="Lucida Calligraphy" pitchFamily="66" charset="0"/>
              </a:rPr>
              <a:t>Valor Agregado</a:t>
            </a:r>
          </a:p>
        </p:txBody>
      </p:sp>
      <p:sp>
        <p:nvSpPr>
          <p:cNvPr id="192518" name="Text Box 6"/>
          <p:cNvSpPr txBox="1">
            <a:spLocks noChangeArrowheads="1"/>
          </p:cNvSpPr>
          <p:nvPr/>
        </p:nvSpPr>
        <p:spPr bwMode="auto">
          <a:xfrm rot="20924600">
            <a:off x="590550" y="5926138"/>
            <a:ext cx="3244850" cy="401637"/>
          </a:xfrm>
          <a:prstGeom prst="rect">
            <a:avLst/>
          </a:prstGeom>
          <a:noFill/>
          <a:ln w="9525">
            <a:noFill/>
            <a:miter lim="800000"/>
            <a:headEnd/>
            <a:tailEnd/>
          </a:ln>
          <a:effectLst/>
        </p:spPr>
        <p:txBody>
          <a:bodyPr wrap="none">
            <a:spAutoFit/>
          </a:bodyPr>
          <a:lstStyle/>
          <a:p>
            <a:pPr eaLnBrk="0" hangingPunct="0">
              <a:defRPr/>
            </a:pPr>
            <a:r>
              <a:rPr lang="es-ES_tradnl" sz="2000" b="1">
                <a:solidFill>
                  <a:srgbClr val="033B97"/>
                </a:solidFill>
                <a:effectLst>
                  <a:outerShdw blurRad="38100" dist="38100" dir="2700000" algn="tl">
                    <a:srgbClr val="C0C0C0"/>
                  </a:outerShdw>
                </a:effectLst>
                <a:latin typeface="Lucida Calligraphy" pitchFamily="66" charset="0"/>
              </a:rPr>
              <a:t>Inteligencia integrada</a:t>
            </a:r>
          </a:p>
        </p:txBody>
      </p:sp>
      <p:sp>
        <p:nvSpPr>
          <p:cNvPr id="192519" name="Text Box 7"/>
          <p:cNvSpPr txBox="1">
            <a:spLocks noChangeArrowheads="1"/>
          </p:cNvSpPr>
          <p:nvPr/>
        </p:nvSpPr>
        <p:spPr bwMode="auto">
          <a:xfrm rot="9370">
            <a:off x="50800" y="4356100"/>
            <a:ext cx="3908425" cy="400050"/>
          </a:xfrm>
          <a:prstGeom prst="rect">
            <a:avLst/>
          </a:prstGeom>
          <a:noFill/>
          <a:ln w="9525">
            <a:noFill/>
            <a:miter lim="800000"/>
            <a:headEnd/>
            <a:tailEnd/>
          </a:ln>
          <a:effectLst/>
        </p:spPr>
        <p:txBody>
          <a:bodyPr wrap="none">
            <a:spAutoFit/>
          </a:bodyPr>
          <a:lstStyle/>
          <a:p>
            <a:pPr eaLnBrk="0" hangingPunct="0">
              <a:defRPr/>
            </a:pPr>
            <a:r>
              <a:rPr lang="es-ES_tradnl" sz="2000" b="1">
                <a:solidFill>
                  <a:srgbClr val="033B97"/>
                </a:solidFill>
                <a:effectLst>
                  <a:outerShdw blurRad="38100" dist="38100" dir="2700000" algn="tl">
                    <a:srgbClr val="C0C0C0"/>
                  </a:outerShdw>
                </a:effectLst>
                <a:latin typeface="Lucida Calligraphy" pitchFamily="66" charset="0"/>
              </a:rPr>
              <a:t>Cultura integral de calidad</a:t>
            </a:r>
          </a:p>
        </p:txBody>
      </p:sp>
      <p:sp>
        <p:nvSpPr>
          <p:cNvPr id="192520" name="Text Box 8"/>
          <p:cNvSpPr txBox="1">
            <a:spLocks noChangeArrowheads="1"/>
          </p:cNvSpPr>
          <p:nvPr/>
        </p:nvSpPr>
        <p:spPr bwMode="auto">
          <a:xfrm rot="466499">
            <a:off x="5511800" y="5468938"/>
            <a:ext cx="2982913" cy="401637"/>
          </a:xfrm>
          <a:prstGeom prst="rect">
            <a:avLst/>
          </a:prstGeom>
          <a:noFill/>
          <a:ln w="9525">
            <a:noFill/>
            <a:miter lim="800000"/>
            <a:headEnd/>
            <a:tailEnd/>
          </a:ln>
          <a:effectLst/>
        </p:spPr>
        <p:txBody>
          <a:bodyPr wrap="none">
            <a:spAutoFit/>
          </a:bodyPr>
          <a:lstStyle/>
          <a:p>
            <a:pPr eaLnBrk="0" hangingPunct="0">
              <a:defRPr/>
            </a:pPr>
            <a:r>
              <a:rPr lang="es-ES_tradnl" sz="2000" b="1">
                <a:solidFill>
                  <a:srgbClr val="033B97"/>
                </a:solidFill>
                <a:effectLst>
                  <a:outerShdw blurRad="38100" dist="38100" dir="2700000" algn="tl">
                    <a:srgbClr val="C0C0C0"/>
                  </a:outerShdw>
                </a:effectLst>
                <a:latin typeface="Lucida Calligraphy" pitchFamily="66" charset="0"/>
              </a:rPr>
              <a:t>Intención de Cambio</a:t>
            </a:r>
          </a:p>
        </p:txBody>
      </p:sp>
      <p:sp>
        <p:nvSpPr>
          <p:cNvPr id="192521" name="Text Box 9"/>
          <p:cNvSpPr txBox="1">
            <a:spLocks noChangeArrowheads="1"/>
          </p:cNvSpPr>
          <p:nvPr/>
        </p:nvSpPr>
        <p:spPr bwMode="auto">
          <a:xfrm rot="9370">
            <a:off x="4732338" y="4356100"/>
            <a:ext cx="4306887" cy="400050"/>
          </a:xfrm>
          <a:prstGeom prst="rect">
            <a:avLst/>
          </a:prstGeom>
          <a:noFill/>
          <a:ln w="9525">
            <a:noFill/>
            <a:miter lim="800000"/>
            <a:headEnd/>
            <a:tailEnd/>
          </a:ln>
          <a:effectLst/>
        </p:spPr>
        <p:txBody>
          <a:bodyPr wrap="none">
            <a:spAutoFit/>
          </a:bodyPr>
          <a:lstStyle/>
          <a:p>
            <a:pPr eaLnBrk="0" hangingPunct="0">
              <a:defRPr/>
            </a:pPr>
            <a:r>
              <a:rPr lang="es-ES_tradnl" sz="2000" b="1">
                <a:solidFill>
                  <a:srgbClr val="033B97"/>
                </a:solidFill>
                <a:effectLst>
                  <a:outerShdw blurRad="38100" dist="38100" dir="2700000" algn="tl">
                    <a:srgbClr val="C0C0C0"/>
                  </a:outerShdw>
                </a:effectLst>
                <a:latin typeface="Lucida Calligraphy" pitchFamily="66" charset="0"/>
              </a:rPr>
              <a:t>Acción empresarial integrada</a:t>
            </a:r>
          </a:p>
        </p:txBody>
      </p:sp>
      <p:sp>
        <p:nvSpPr>
          <p:cNvPr id="192522" name="Text Box 10"/>
          <p:cNvSpPr txBox="1">
            <a:spLocks noChangeArrowheads="1"/>
          </p:cNvSpPr>
          <p:nvPr/>
        </p:nvSpPr>
        <p:spPr bwMode="auto">
          <a:xfrm rot="448531">
            <a:off x="4591050" y="5926138"/>
            <a:ext cx="2282825" cy="401637"/>
          </a:xfrm>
          <a:prstGeom prst="rect">
            <a:avLst/>
          </a:prstGeom>
          <a:noFill/>
          <a:ln w="9525">
            <a:noFill/>
            <a:miter lim="800000"/>
            <a:headEnd/>
            <a:tailEnd/>
          </a:ln>
          <a:effectLst/>
        </p:spPr>
        <p:txBody>
          <a:bodyPr wrap="none">
            <a:spAutoFit/>
          </a:bodyPr>
          <a:lstStyle/>
          <a:p>
            <a:pPr eaLnBrk="0" hangingPunct="0">
              <a:defRPr/>
            </a:pPr>
            <a:r>
              <a:rPr lang="es-ES_tradnl" sz="2000" b="1">
                <a:solidFill>
                  <a:srgbClr val="033B97"/>
                </a:solidFill>
                <a:effectLst>
                  <a:outerShdw blurRad="38100" dist="38100" dir="2700000" algn="tl">
                    <a:srgbClr val="C0C0C0"/>
                  </a:outerShdw>
                </a:effectLst>
                <a:latin typeface="Lucida Calligraphy" pitchFamily="66" charset="0"/>
              </a:rPr>
              <a:t>Autoreferencia</a:t>
            </a:r>
          </a:p>
        </p:txBody>
      </p:sp>
      <p:sp>
        <p:nvSpPr>
          <p:cNvPr id="31754" name="TextBox 10"/>
          <p:cNvSpPr txBox="1">
            <a:spLocks noChangeArrowheads="1"/>
          </p:cNvSpPr>
          <p:nvPr/>
        </p:nvSpPr>
        <p:spPr bwMode="auto">
          <a:xfrm>
            <a:off x="2786063" y="3143250"/>
            <a:ext cx="3286125" cy="769938"/>
          </a:xfrm>
          <a:prstGeom prst="rect">
            <a:avLst/>
          </a:prstGeom>
          <a:noFill/>
          <a:ln w="9525">
            <a:noFill/>
            <a:miter lim="800000"/>
            <a:headEnd/>
            <a:tailEnd/>
          </a:ln>
        </p:spPr>
        <p:txBody>
          <a:bodyPr>
            <a:spAutoFit/>
          </a:bodyPr>
          <a:lstStyle/>
          <a:p>
            <a:pPr algn="ctr"/>
            <a:r>
              <a:rPr lang="es-CR" sz="4400">
                <a:solidFill>
                  <a:srgbClr val="0000FF"/>
                </a:solidFill>
                <a:latin typeface="Lucida Calligraphy" pitchFamily="66" charset="0"/>
              </a:rPr>
              <a:t>VALORES</a:t>
            </a:r>
            <a:endParaRPr lang="en-US" sz="4400">
              <a:solidFill>
                <a:srgbClr val="0000FF"/>
              </a:solidFill>
              <a:latin typeface="Lucida Calligraphy" pitchFamily="66" charset="0"/>
            </a:endParaRPr>
          </a:p>
        </p:txBody>
      </p:sp>
      <p:pic>
        <p:nvPicPr>
          <p:cNvPr id="31755" name="Picture 2" descr="G:\GUNG HO\fotos gung ho\Nueva carpeta\tb-gung-ho.jpg"/>
          <p:cNvPicPr>
            <a:picLocks noChangeAspect="1" noChangeArrowheads="1"/>
          </p:cNvPicPr>
          <p:nvPr/>
        </p:nvPicPr>
        <p:blipFill>
          <a:blip r:embed="rId3" cstate="print"/>
          <a:srcRect/>
          <a:stretch>
            <a:fillRect/>
          </a:stretch>
        </p:blipFill>
        <p:spPr bwMode="auto">
          <a:xfrm>
            <a:off x="7429500" y="142875"/>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ltura coocique"/>
          <p:cNvPicPr>
            <a:picLocks noChangeAspect="1" noChangeArrowheads="1"/>
          </p:cNvPicPr>
          <p:nvPr/>
        </p:nvPicPr>
        <p:blipFill>
          <a:blip r:embed="rId2" cstate="print"/>
          <a:srcRect/>
          <a:stretch>
            <a:fillRect/>
          </a:stretch>
        </p:blipFill>
        <p:spPr bwMode="auto">
          <a:xfrm>
            <a:off x="2565400" y="1422400"/>
            <a:ext cx="4013200" cy="4013200"/>
          </a:xfrm>
          <a:prstGeom prst="rect">
            <a:avLst/>
          </a:prstGeom>
          <a:noFill/>
          <a:ln w="9525">
            <a:noFill/>
            <a:miter lim="800000"/>
            <a:headEnd/>
            <a:tailEnd/>
          </a:ln>
        </p:spPr>
      </p:pic>
      <p:pic>
        <p:nvPicPr>
          <p:cNvPr id="32771" name="Picture 2" descr="G:\GUNG HO\fotos gung ho\Nueva carpeta\tb-gung-ho.jpg"/>
          <p:cNvPicPr>
            <a:picLocks noChangeAspect="1" noChangeArrowheads="1"/>
          </p:cNvPicPr>
          <p:nvPr/>
        </p:nvPicPr>
        <p:blipFill>
          <a:blip r:embed="rId3" cstate="print"/>
          <a:srcRect/>
          <a:stretch>
            <a:fillRect/>
          </a:stretch>
        </p:blipFill>
        <p:spPr bwMode="auto">
          <a:xfrm>
            <a:off x="428625" y="214313"/>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8625" y="500063"/>
            <a:ext cx="3635375" cy="2322512"/>
            <a:chOff x="1872" y="8004"/>
            <a:chExt cx="1818" cy="1356"/>
          </a:xfrm>
        </p:grpSpPr>
        <p:pic>
          <p:nvPicPr>
            <p:cNvPr id="33797" name="Picture 3"/>
            <p:cNvPicPr>
              <a:picLocks noChangeAspect="1" noChangeArrowheads="1"/>
            </p:cNvPicPr>
            <p:nvPr/>
          </p:nvPicPr>
          <p:blipFill>
            <a:blip r:embed="rId2" cstate="print"/>
            <a:srcRect/>
            <a:stretch>
              <a:fillRect/>
            </a:stretch>
          </p:blipFill>
          <p:spPr bwMode="auto">
            <a:xfrm>
              <a:off x="1872" y="8208"/>
              <a:ext cx="801" cy="1152"/>
            </a:xfrm>
            <a:prstGeom prst="rect">
              <a:avLst/>
            </a:prstGeom>
            <a:noFill/>
            <a:ln w="9525">
              <a:noFill/>
              <a:miter lim="800000"/>
              <a:headEnd/>
              <a:tailEnd/>
            </a:ln>
          </p:spPr>
        </p:pic>
        <p:sp>
          <p:nvSpPr>
            <p:cNvPr id="33798" name="WordArt 4"/>
            <p:cNvSpPr>
              <a:spLocks noChangeArrowheads="1" noChangeShapeType="1" noTextEdit="1"/>
            </p:cNvSpPr>
            <p:nvPr/>
          </p:nvSpPr>
          <p:spPr bwMode="auto">
            <a:xfrm>
              <a:off x="2538" y="8004"/>
              <a:ext cx="1152" cy="576"/>
            </a:xfrm>
            <a:prstGeom prst="rect">
              <a:avLst/>
            </a:prstGeom>
          </p:spPr>
          <p:txBody>
            <a:bodyPr wrap="none" fromWordArt="1">
              <a:prstTxWarp prst="textFadeLeft">
                <a:avLst>
                  <a:gd name="adj" fmla="val 33333"/>
                </a:avLst>
              </a:prstTxWarp>
            </a:bodyPr>
            <a:lstStyle/>
            <a:p>
              <a:pPr algn="ctr"/>
              <a:r>
                <a:rPr lang="es-ES" sz="1400" kern="10">
                  <a:ln w="9525">
                    <a:noFill/>
                    <a:round/>
                    <a:headEnd/>
                    <a:tailEnd/>
                  </a:ln>
                  <a:solidFill>
                    <a:srgbClr val="008080"/>
                  </a:solidFill>
                  <a:effectLst>
                    <a:outerShdw dist="45791" dir="2021404" algn="ctr" rotWithShape="0">
                      <a:srgbClr val="C0C0C0"/>
                    </a:outerShdw>
                  </a:effectLst>
                  <a:latin typeface="Lucida Calligraphy"/>
                </a:rPr>
                <a:t>VISIÓN</a:t>
              </a:r>
            </a:p>
          </p:txBody>
        </p:sp>
      </p:grpSp>
      <p:sp>
        <p:nvSpPr>
          <p:cNvPr id="32771" name="Rectangle 5"/>
          <p:cNvSpPr>
            <a:spLocks noChangeArrowheads="1"/>
          </p:cNvSpPr>
          <p:nvPr/>
        </p:nvSpPr>
        <p:spPr bwMode="auto">
          <a:xfrm>
            <a:off x="1000125" y="3214688"/>
            <a:ext cx="6850063" cy="2678112"/>
          </a:xfrm>
          <a:prstGeom prst="rect">
            <a:avLst/>
          </a:prstGeom>
          <a:noFill/>
          <a:ln w="9525">
            <a:noFill/>
            <a:miter lim="800000"/>
            <a:headEnd/>
            <a:tailEnd/>
          </a:ln>
        </p:spPr>
        <p:txBody>
          <a:bodyPr>
            <a:spAutoFit/>
          </a:bodyPr>
          <a:lstStyle/>
          <a:p>
            <a:pPr algn="just" eaLnBrk="0" hangingPunct="0"/>
            <a:r>
              <a:rPr lang="es-ES" sz="2400">
                <a:latin typeface="Lucida Calligraphy" pitchFamily="66" charset="0"/>
              </a:rPr>
              <a:t>Contar con un equipo identificado y comprometido con la empresa, donde cada uno sabe que su trabajo es importante, que contribuyen al logro de las metas y que sepan que tanto la organización y los demás colaboradores aprecian sus esfuerzos y sus logros.</a:t>
            </a:r>
            <a:endParaRPr lang="es-ES_tradnl" sz="2400">
              <a:latin typeface="Lucida Calligraphy" pitchFamily="66" charset="0"/>
            </a:endParaRPr>
          </a:p>
        </p:txBody>
      </p:sp>
      <p:pic>
        <p:nvPicPr>
          <p:cNvPr id="33796" name="Picture 2" descr="G:\GUNG HO\fotos gung ho\Nueva carpeta\tb-gung-ho.jpg"/>
          <p:cNvPicPr>
            <a:picLocks noChangeAspect="1" noChangeArrowheads="1"/>
          </p:cNvPicPr>
          <p:nvPr/>
        </p:nvPicPr>
        <p:blipFill>
          <a:blip r:embed="rId3" cstate="print"/>
          <a:srcRect/>
          <a:stretch>
            <a:fillRect/>
          </a:stretch>
        </p:blipFill>
        <p:spPr bwMode="auto">
          <a:xfrm>
            <a:off x="6786563" y="214313"/>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linds(horizontal)">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428625" y="428625"/>
            <a:ext cx="8083550" cy="5262563"/>
          </a:xfrm>
          <a:prstGeom prst="rect">
            <a:avLst/>
          </a:prstGeom>
          <a:noFill/>
          <a:ln w="9525">
            <a:noFill/>
            <a:miter lim="800000"/>
            <a:headEnd/>
            <a:tailEnd/>
          </a:ln>
          <a:effectLst/>
        </p:spPr>
        <p:txBody>
          <a:bodyPr>
            <a:spAutoFit/>
          </a:bodyPr>
          <a:lstStyle/>
          <a:p>
            <a:pPr marL="266700" indent="-266700" algn="just" eaLnBrk="0" hangingPunct="0">
              <a:defRPr/>
            </a:pPr>
            <a:r>
              <a:rPr lang="es-ES" sz="2400" b="1" dirty="0">
                <a:effectLst>
                  <a:outerShdw blurRad="38100" dist="38100" dir="2700000" algn="tl">
                    <a:srgbClr val="C0C0C0"/>
                  </a:outerShdw>
                </a:effectLst>
                <a:latin typeface="Lucida Calligraphy" pitchFamily="66" charset="0"/>
              </a:rPr>
              <a:t>OBJETIVO BÁSICO:</a:t>
            </a:r>
          </a:p>
          <a:p>
            <a:pPr marL="266700" indent="-266700" algn="just" eaLnBrk="0" hangingPunct="0">
              <a:defRPr/>
            </a:pPr>
            <a:endParaRPr lang="es-ES" sz="2400" dirty="0">
              <a:effectLst>
                <a:outerShdw blurRad="38100" dist="38100" dir="2700000" algn="tl">
                  <a:srgbClr val="C0C0C0"/>
                </a:outerShdw>
              </a:effectLst>
              <a:latin typeface="Lucida Calligraphy" pitchFamily="66" charset="0"/>
            </a:endParaRPr>
          </a:p>
          <a:p>
            <a:pPr marL="266700" indent="-266700" algn="just" eaLnBrk="0" hangingPunct="0">
              <a:defRPr/>
            </a:pPr>
            <a:r>
              <a:rPr lang="es-ES" sz="2400" dirty="0">
                <a:effectLst>
                  <a:outerShdw blurRad="38100" dist="38100" dir="2700000" algn="tl">
                    <a:srgbClr val="C0C0C0"/>
                  </a:outerShdw>
                </a:effectLst>
                <a:latin typeface="Lucida Calligraphy" pitchFamily="66" charset="0"/>
              </a:rPr>
              <a:t>FOMENTAR LA CULTURA GUNG HO.</a:t>
            </a:r>
            <a:endParaRPr lang="es-ES" sz="2400" b="1" dirty="0">
              <a:effectLst>
                <a:outerShdw blurRad="38100" dist="38100" dir="2700000" algn="tl">
                  <a:srgbClr val="C0C0C0"/>
                </a:outerShdw>
              </a:effectLst>
              <a:latin typeface="Lucida Calligraphy" pitchFamily="66" charset="0"/>
            </a:endParaRPr>
          </a:p>
          <a:p>
            <a:pPr marL="266700" indent="-266700" algn="just" eaLnBrk="0" hangingPunct="0">
              <a:defRPr/>
            </a:pPr>
            <a:endParaRPr lang="es-ES" sz="2400" b="1" dirty="0">
              <a:effectLst>
                <a:outerShdw blurRad="38100" dist="38100" dir="2700000" algn="tl">
                  <a:srgbClr val="C0C0C0"/>
                </a:outerShdw>
              </a:effectLst>
              <a:latin typeface="Lucida Calligraphy" pitchFamily="66" charset="0"/>
            </a:endParaRPr>
          </a:p>
          <a:p>
            <a:pPr marL="266700" indent="-266700" algn="just" eaLnBrk="0" hangingPunct="0">
              <a:defRPr/>
            </a:pPr>
            <a:r>
              <a:rPr lang="es-ES" sz="2400" b="1" dirty="0">
                <a:effectLst>
                  <a:outerShdw blurRad="38100" dist="38100" dir="2700000" algn="tl">
                    <a:srgbClr val="C0C0C0"/>
                  </a:outerShdw>
                </a:effectLst>
                <a:latin typeface="Lucida Calligraphy" pitchFamily="66" charset="0"/>
              </a:rPr>
              <a:t>PERFIL DE SALIDA:</a:t>
            </a:r>
          </a:p>
          <a:p>
            <a:pPr marL="266700" indent="-266700" algn="just" eaLnBrk="0" hangingPunct="0">
              <a:defRPr/>
            </a:pPr>
            <a:endParaRPr lang="es-ES" sz="2400" b="1" dirty="0">
              <a:effectLst>
                <a:outerShdw blurRad="38100" dist="38100" dir="2700000" algn="tl">
                  <a:srgbClr val="C0C0C0"/>
                </a:outerShdw>
              </a:effectLst>
              <a:latin typeface="Lucida Calligraphy" pitchFamily="66" charset="0"/>
            </a:endParaRPr>
          </a:p>
          <a:p>
            <a:pPr marL="266700" indent="-266700" algn="just" eaLnBrk="0" hangingPunct="0">
              <a:buFontTx/>
              <a:buBlip>
                <a:blip r:embed="rId2"/>
              </a:buBlip>
              <a:defRPr/>
            </a:pPr>
            <a:r>
              <a:rPr lang="es-ES" sz="2400" dirty="0">
                <a:effectLst>
                  <a:outerShdw blurRad="38100" dist="38100" dir="2700000" algn="tl">
                    <a:srgbClr val="C0C0C0"/>
                  </a:outerShdw>
                </a:effectLst>
                <a:latin typeface="Lucida Calligraphy" pitchFamily="66" charset="0"/>
              </a:rPr>
              <a:t>Iniciar el proceso de Cultura Organizacional bajo la filosofía </a:t>
            </a:r>
            <a:r>
              <a:rPr lang="es-ES" sz="2400" dirty="0" err="1">
                <a:effectLst>
                  <a:outerShdw blurRad="38100" dist="38100" dir="2700000" algn="tl">
                    <a:srgbClr val="C0C0C0"/>
                  </a:outerShdw>
                </a:effectLst>
                <a:latin typeface="Lucida Calligraphy" pitchFamily="66" charset="0"/>
              </a:rPr>
              <a:t>Gung</a:t>
            </a:r>
            <a:r>
              <a:rPr lang="es-ES" sz="2400" dirty="0">
                <a:effectLst>
                  <a:outerShdw blurRad="38100" dist="38100" dir="2700000" algn="tl">
                    <a:srgbClr val="C0C0C0"/>
                  </a:outerShdw>
                </a:effectLst>
                <a:latin typeface="Lucida Calligraphy" pitchFamily="66" charset="0"/>
              </a:rPr>
              <a:t> Ho</a:t>
            </a:r>
          </a:p>
          <a:p>
            <a:pPr marL="266700" indent="-266700" algn="just" eaLnBrk="0" hangingPunct="0">
              <a:buFontTx/>
              <a:buBlip>
                <a:blip r:embed="rId2"/>
              </a:buBlip>
              <a:defRPr/>
            </a:pPr>
            <a:r>
              <a:rPr lang="es-ES" sz="2400" dirty="0">
                <a:effectLst>
                  <a:outerShdw blurRad="38100" dist="38100" dir="2700000" algn="tl">
                    <a:srgbClr val="C0C0C0"/>
                  </a:outerShdw>
                </a:effectLst>
                <a:latin typeface="Lucida Calligraphy" pitchFamily="66" charset="0"/>
              </a:rPr>
              <a:t>Contar con la Unidad de Capacitación y un equipo de Facilitadores con visión integral y con gran capacidad e innovación.</a:t>
            </a:r>
          </a:p>
          <a:p>
            <a:pPr marL="266700" indent="-266700" algn="just" eaLnBrk="0" hangingPunct="0">
              <a:buFontTx/>
              <a:buBlip>
                <a:blip r:embed="rId2"/>
              </a:buBlip>
              <a:defRPr/>
            </a:pPr>
            <a:r>
              <a:rPr lang="es-ES" sz="2400" dirty="0">
                <a:effectLst>
                  <a:outerShdw blurRad="38100" dist="38100" dir="2700000" algn="tl">
                    <a:srgbClr val="C0C0C0"/>
                  </a:outerShdw>
                </a:effectLst>
                <a:latin typeface="Lucida Calligraphy" pitchFamily="66" charset="0"/>
              </a:rPr>
              <a:t>Todo el Equipo de Colaboradores identificado con la organización y comprometidos por el logro de metas.</a:t>
            </a:r>
          </a:p>
        </p:txBody>
      </p:sp>
      <p:pic>
        <p:nvPicPr>
          <p:cNvPr id="34819" name="Picture 2" descr="G:\GUNG HO\fotos gung ho\Nueva carpeta\tb-gung-ho.jpg"/>
          <p:cNvPicPr>
            <a:picLocks noChangeAspect="1" noChangeArrowheads="1"/>
          </p:cNvPicPr>
          <p:nvPr/>
        </p:nvPicPr>
        <p:blipFill>
          <a:blip r:embed="rId3" cstate="print"/>
          <a:srcRect/>
          <a:stretch>
            <a:fillRect/>
          </a:stretch>
        </p:blipFill>
        <p:spPr bwMode="auto">
          <a:xfrm>
            <a:off x="7143750" y="142875"/>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box(in)">
                                      <p:cBhvr>
                                        <p:cTn id="7" dur="500"/>
                                        <p:tgtEl>
                                          <p:spTgt spid="195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2"/>
          <p:cNvSpPr>
            <a:spLocks noEditPoints="1"/>
          </p:cNvSpPr>
          <p:nvPr/>
        </p:nvSpPr>
        <p:spPr bwMode="auto">
          <a:xfrm rot="-1333740">
            <a:off x="69850" y="600075"/>
            <a:ext cx="1800225" cy="719138"/>
          </a:xfrm>
          <a:custGeom>
            <a:avLst/>
            <a:gdLst>
              <a:gd name="T0" fmla="*/ 2147483647 w 336"/>
              <a:gd name="T1" fmla="*/ 2147483647 h 148"/>
              <a:gd name="T2" fmla="*/ 2147483647 w 336"/>
              <a:gd name="T3" fmla="*/ 2147483647 h 148"/>
              <a:gd name="T4" fmla="*/ 2147483647 w 336"/>
              <a:gd name="T5" fmla="*/ 2147483647 h 148"/>
              <a:gd name="T6" fmla="*/ 2147483647 w 336"/>
              <a:gd name="T7" fmla="*/ 2147483647 h 148"/>
              <a:gd name="T8" fmla="*/ 2147483647 w 336"/>
              <a:gd name="T9" fmla="*/ 2147483647 h 148"/>
              <a:gd name="T10" fmla="*/ 2147483647 w 336"/>
              <a:gd name="T11" fmla="*/ 2147483647 h 148"/>
              <a:gd name="T12" fmla="*/ 2147483647 w 336"/>
              <a:gd name="T13" fmla="*/ 2147483647 h 148"/>
              <a:gd name="T14" fmla="*/ 2147483647 w 336"/>
              <a:gd name="T15" fmla="*/ 2147483647 h 148"/>
              <a:gd name="T16" fmla="*/ 2147483647 w 336"/>
              <a:gd name="T17" fmla="*/ 2147483647 h 148"/>
              <a:gd name="T18" fmla="*/ 2147483647 w 336"/>
              <a:gd name="T19" fmla="*/ 2147483647 h 148"/>
              <a:gd name="T20" fmla="*/ 2147483647 w 336"/>
              <a:gd name="T21" fmla="*/ 2147483647 h 148"/>
              <a:gd name="T22" fmla="*/ 2147483647 w 336"/>
              <a:gd name="T23" fmla="*/ 2147483647 h 148"/>
              <a:gd name="T24" fmla="*/ 2147483647 w 336"/>
              <a:gd name="T25" fmla="*/ 2147483647 h 148"/>
              <a:gd name="T26" fmla="*/ 2147483647 w 336"/>
              <a:gd name="T27" fmla="*/ 2147483647 h 148"/>
              <a:gd name="T28" fmla="*/ 2147483647 w 336"/>
              <a:gd name="T29" fmla="*/ 2147483647 h 148"/>
              <a:gd name="T30" fmla="*/ 2147483647 w 336"/>
              <a:gd name="T31" fmla="*/ 2147483647 h 148"/>
              <a:gd name="T32" fmla="*/ 2147483647 w 336"/>
              <a:gd name="T33" fmla="*/ 2147483647 h 148"/>
              <a:gd name="T34" fmla="*/ 2147483647 w 336"/>
              <a:gd name="T35" fmla="*/ 2147483647 h 148"/>
              <a:gd name="T36" fmla="*/ 2147483647 w 336"/>
              <a:gd name="T37" fmla="*/ 2147483647 h 148"/>
              <a:gd name="T38" fmla="*/ 2147483647 w 336"/>
              <a:gd name="T39" fmla="*/ 2147483647 h 148"/>
              <a:gd name="T40" fmla="*/ 2147483647 w 336"/>
              <a:gd name="T41" fmla="*/ 2147483647 h 148"/>
              <a:gd name="T42" fmla="*/ 2147483647 w 336"/>
              <a:gd name="T43" fmla="*/ 2147483647 h 148"/>
              <a:gd name="T44" fmla="*/ 2147483647 w 336"/>
              <a:gd name="T45" fmla="*/ 2147483647 h 148"/>
              <a:gd name="T46" fmla="*/ 2147483647 w 336"/>
              <a:gd name="T47" fmla="*/ 2147483647 h 148"/>
              <a:gd name="T48" fmla="*/ 2147483647 w 336"/>
              <a:gd name="T49" fmla="*/ 2147483647 h 148"/>
              <a:gd name="T50" fmla="*/ 2147483647 w 336"/>
              <a:gd name="T51" fmla="*/ 2147483647 h 148"/>
              <a:gd name="T52" fmla="*/ 2147483647 w 336"/>
              <a:gd name="T53" fmla="*/ 2147483647 h 148"/>
              <a:gd name="T54" fmla="*/ 2147483647 w 336"/>
              <a:gd name="T55" fmla="*/ 2147483647 h 148"/>
              <a:gd name="T56" fmla="*/ 2147483647 w 336"/>
              <a:gd name="T57" fmla="*/ 2147483647 h 148"/>
              <a:gd name="T58" fmla="*/ 2147483647 w 336"/>
              <a:gd name="T59" fmla="*/ 2147483647 h 148"/>
              <a:gd name="T60" fmla="*/ 2147483647 w 336"/>
              <a:gd name="T61" fmla="*/ 2147483647 h 148"/>
              <a:gd name="T62" fmla="*/ 2147483647 w 336"/>
              <a:gd name="T63" fmla="*/ 2147483647 h 148"/>
              <a:gd name="T64" fmla="*/ 2147483647 w 336"/>
              <a:gd name="T65" fmla="*/ 2147483647 h 148"/>
              <a:gd name="T66" fmla="*/ 2147483647 w 336"/>
              <a:gd name="T67" fmla="*/ 2147483647 h 148"/>
              <a:gd name="T68" fmla="*/ 2147483647 w 336"/>
              <a:gd name="T69" fmla="*/ 2147483647 h 148"/>
              <a:gd name="T70" fmla="*/ 2147483647 w 336"/>
              <a:gd name="T71" fmla="*/ 2147483647 h 148"/>
              <a:gd name="T72" fmla="*/ 2147483647 w 336"/>
              <a:gd name="T73" fmla="*/ 2147483647 h 148"/>
              <a:gd name="T74" fmla="*/ 2147483647 w 336"/>
              <a:gd name="T75" fmla="*/ 2147483647 h 148"/>
              <a:gd name="T76" fmla="*/ 2147483647 w 336"/>
              <a:gd name="T77" fmla="*/ 2147483647 h 148"/>
              <a:gd name="T78" fmla="*/ 2147483647 w 336"/>
              <a:gd name="T79" fmla="*/ 2147483647 h 148"/>
              <a:gd name="T80" fmla="*/ 2147483647 w 336"/>
              <a:gd name="T81" fmla="*/ 2147483647 h 148"/>
              <a:gd name="T82" fmla="*/ 2147483647 w 336"/>
              <a:gd name="T83" fmla="*/ 2147483647 h 148"/>
              <a:gd name="T84" fmla="*/ 2147483647 w 336"/>
              <a:gd name="T85" fmla="*/ 2147483647 h 148"/>
              <a:gd name="T86" fmla="*/ 2147483647 w 336"/>
              <a:gd name="T87" fmla="*/ 2147483647 h 148"/>
              <a:gd name="T88" fmla="*/ 2147483647 w 336"/>
              <a:gd name="T89" fmla="*/ 2147483647 h 148"/>
              <a:gd name="T90" fmla="*/ 2147483647 w 336"/>
              <a:gd name="T91" fmla="*/ 2147483647 h 148"/>
              <a:gd name="T92" fmla="*/ 2147483647 w 336"/>
              <a:gd name="T93" fmla="*/ 0 h 148"/>
              <a:gd name="T94" fmla="*/ 2147483647 w 336"/>
              <a:gd name="T95" fmla="*/ 2147483647 h 1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148"/>
              <a:gd name="T146" fmla="*/ 336 w 336"/>
              <a:gd name="T147" fmla="*/ 148 h 1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148">
                <a:moveTo>
                  <a:pt x="334" y="81"/>
                </a:moveTo>
                <a:cubicBezTo>
                  <a:pt x="334" y="89"/>
                  <a:pt x="331" y="95"/>
                  <a:pt x="324" y="101"/>
                </a:cubicBezTo>
                <a:cubicBezTo>
                  <a:pt x="309" y="115"/>
                  <a:pt x="291" y="116"/>
                  <a:pt x="272" y="113"/>
                </a:cubicBezTo>
                <a:cubicBezTo>
                  <a:pt x="270" y="114"/>
                  <a:pt x="269" y="118"/>
                  <a:pt x="268" y="119"/>
                </a:cubicBezTo>
                <a:cubicBezTo>
                  <a:pt x="249" y="148"/>
                  <a:pt x="221" y="142"/>
                  <a:pt x="196" y="124"/>
                </a:cubicBezTo>
                <a:cubicBezTo>
                  <a:pt x="181" y="135"/>
                  <a:pt x="163" y="137"/>
                  <a:pt x="145" y="136"/>
                </a:cubicBezTo>
                <a:cubicBezTo>
                  <a:pt x="130" y="135"/>
                  <a:pt x="117" y="133"/>
                  <a:pt x="107" y="128"/>
                </a:cubicBezTo>
                <a:cubicBezTo>
                  <a:pt x="98" y="125"/>
                  <a:pt x="90" y="116"/>
                  <a:pt x="81" y="103"/>
                </a:cubicBezTo>
                <a:cubicBezTo>
                  <a:pt x="80" y="101"/>
                  <a:pt x="79" y="97"/>
                  <a:pt x="77" y="92"/>
                </a:cubicBezTo>
                <a:cubicBezTo>
                  <a:pt x="79" y="92"/>
                  <a:pt x="83" y="94"/>
                  <a:pt x="88" y="96"/>
                </a:cubicBezTo>
                <a:cubicBezTo>
                  <a:pt x="100" y="116"/>
                  <a:pt x="113" y="126"/>
                  <a:pt x="128" y="126"/>
                </a:cubicBezTo>
                <a:cubicBezTo>
                  <a:pt x="154" y="126"/>
                  <a:pt x="175" y="119"/>
                  <a:pt x="188" y="105"/>
                </a:cubicBezTo>
                <a:cubicBezTo>
                  <a:pt x="196" y="105"/>
                  <a:pt x="201" y="111"/>
                  <a:pt x="205" y="120"/>
                </a:cubicBezTo>
                <a:cubicBezTo>
                  <a:pt x="210" y="126"/>
                  <a:pt x="217" y="128"/>
                  <a:pt x="227" y="126"/>
                </a:cubicBezTo>
                <a:cubicBezTo>
                  <a:pt x="240" y="123"/>
                  <a:pt x="253" y="112"/>
                  <a:pt x="256" y="98"/>
                </a:cubicBezTo>
                <a:cubicBezTo>
                  <a:pt x="264" y="95"/>
                  <a:pt x="271" y="99"/>
                  <a:pt x="278" y="99"/>
                </a:cubicBezTo>
                <a:cubicBezTo>
                  <a:pt x="293" y="98"/>
                  <a:pt x="308" y="90"/>
                  <a:pt x="314" y="75"/>
                </a:cubicBezTo>
                <a:cubicBezTo>
                  <a:pt x="320" y="61"/>
                  <a:pt x="319" y="44"/>
                  <a:pt x="307" y="33"/>
                </a:cubicBezTo>
                <a:lnTo>
                  <a:pt x="307" y="32"/>
                </a:lnTo>
                <a:cubicBezTo>
                  <a:pt x="296" y="23"/>
                  <a:pt x="279" y="19"/>
                  <a:pt x="265" y="23"/>
                </a:cubicBezTo>
                <a:cubicBezTo>
                  <a:pt x="257" y="23"/>
                  <a:pt x="260" y="18"/>
                  <a:pt x="257" y="15"/>
                </a:cubicBezTo>
                <a:cubicBezTo>
                  <a:pt x="260" y="14"/>
                  <a:pt x="262" y="12"/>
                  <a:pt x="264" y="11"/>
                </a:cubicBezTo>
                <a:cubicBezTo>
                  <a:pt x="265" y="11"/>
                  <a:pt x="265" y="12"/>
                  <a:pt x="265" y="12"/>
                </a:cubicBezTo>
                <a:cubicBezTo>
                  <a:pt x="283" y="10"/>
                  <a:pt x="303" y="16"/>
                  <a:pt x="315" y="30"/>
                </a:cubicBezTo>
                <a:cubicBezTo>
                  <a:pt x="329" y="42"/>
                  <a:pt x="336" y="59"/>
                  <a:pt x="334" y="81"/>
                </a:cubicBezTo>
                <a:moveTo>
                  <a:pt x="106" y="2"/>
                </a:moveTo>
                <a:cubicBezTo>
                  <a:pt x="104" y="4"/>
                  <a:pt x="104" y="6"/>
                  <a:pt x="104" y="8"/>
                </a:cubicBezTo>
                <a:cubicBezTo>
                  <a:pt x="104" y="13"/>
                  <a:pt x="104" y="17"/>
                  <a:pt x="102" y="20"/>
                </a:cubicBezTo>
                <a:lnTo>
                  <a:pt x="99" y="18"/>
                </a:lnTo>
                <a:cubicBezTo>
                  <a:pt x="94" y="20"/>
                  <a:pt x="87" y="16"/>
                  <a:pt x="82" y="19"/>
                </a:cubicBezTo>
                <a:cubicBezTo>
                  <a:pt x="76" y="25"/>
                  <a:pt x="73" y="31"/>
                  <a:pt x="75" y="39"/>
                </a:cubicBezTo>
                <a:cubicBezTo>
                  <a:pt x="74" y="41"/>
                  <a:pt x="72" y="42"/>
                  <a:pt x="69" y="42"/>
                </a:cubicBezTo>
                <a:cubicBezTo>
                  <a:pt x="65" y="39"/>
                  <a:pt x="58" y="39"/>
                  <a:pt x="54" y="38"/>
                </a:cubicBezTo>
                <a:cubicBezTo>
                  <a:pt x="47" y="38"/>
                  <a:pt x="40" y="41"/>
                  <a:pt x="32" y="47"/>
                </a:cubicBezTo>
                <a:cubicBezTo>
                  <a:pt x="23" y="57"/>
                  <a:pt x="23" y="71"/>
                  <a:pt x="26" y="83"/>
                </a:cubicBezTo>
                <a:cubicBezTo>
                  <a:pt x="29" y="90"/>
                  <a:pt x="35" y="95"/>
                  <a:pt x="45" y="99"/>
                </a:cubicBezTo>
                <a:cubicBezTo>
                  <a:pt x="54" y="100"/>
                  <a:pt x="64" y="99"/>
                  <a:pt x="69" y="90"/>
                </a:cubicBezTo>
                <a:lnTo>
                  <a:pt x="70" y="92"/>
                </a:lnTo>
                <a:cubicBezTo>
                  <a:pt x="71" y="92"/>
                  <a:pt x="72" y="92"/>
                  <a:pt x="73" y="92"/>
                </a:cubicBezTo>
                <a:cubicBezTo>
                  <a:pt x="74" y="97"/>
                  <a:pt x="74" y="101"/>
                  <a:pt x="69" y="102"/>
                </a:cubicBezTo>
                <a:cubicBezTo>
                  <a:pt x="62" y="104"/>
                  <a:pt x="56" y="105"/>
                  <a:pt x="49" y="105"/>
                </a:cubicBezTo>
                <a:cubicBezTo>
                  <a:pt x="0" y="104"/>
                  <a:pt x="1" y="31"/>
                  <a:pt x="47" y="31"/>
                </a:cubicBezTo>
                <a:cubicBezTo>
                  <a:pt x="51" y="31"/>
                  <a:pt x="56" y="31"/>
                  <a:pt x="62" y="32"/>
                </a:cubicBezTo>
                <a:cubicBezTo>
                  <a:pt x="61" y="22"/>
                  <a:pt x="67" y="15"/>
                  <a:pt x="75" y="11"/>
                </a:cubicBezTo>
                <a:cubicBezTo>
                  <a:pt x="83" y="9"/>
                  <a:pt x="92" y="9"/>
                  <a:pt x="100" y="13"/>
                </a:cubicBezTo>
                <a:cubicBezTo>
                  <a:pt x="100" y="8"/>
                  <a:pt x="101" y="4"/>
                  <a:pt x="103" y="0"/>
                </a:cubicBezTo>
                <a:cubicBezTo>
                  <a:pt x="104" y="1"/>
                  <a:pt x="105" y="1"/>
                  <a:pt x="106" y="2"/>
                </a:cubicBezTo>
              </a:path>
            </a:pathLst>
          </a:custGeom>
          <a:solidFill>
            <a:srgbClr val="6576B3"/>
          </a:solidFill>
          <a:ln w="0">
            <a:solidFill>
              <a:srgbClr val="6576B3"/>
            </a:solidFill>
            <a:round/>
            <a:headEnd/>
            <a:tailEnd/>
          </a:ln>
        </p:spPr>
        <p:txBody>
          <a:bodyPr/>
          <a:lstStyle/>
          <a:p>
            <a:endParaRPr lang="en-US">
              <a:latin typeface="Lucida Calligraphy" pitchFamily="66" charset="0"/>
            </a:endParaRPr>
          </a:p>
        </p:txBody>
      </p:sp>
      <p:pic>
        <p:nvPicPr>
          <p:cNvPr id="35843" name="Picture 3"/>
          <p:cNvPicPr>
            <a:picLocks noChangeAspect="1" noChangeArrowheads="1"/>
          </p:cNvPicPr>
          <p:nvPr/>
        </p:nvPicPr>
        <p:blipFill>
          <a:blip r:embed="rId2" cstate="print">
            <a:clrChange>
              <a:clrFrom>
                <a:srgbClr val="FFFFFF"/>
              </a:clrFrom>
              <a:clrTo>
                <a:srgbClr val="FFFFFF">
                  <a:alpha val="0"/>
                </a:srgbClr>
              </a:clrTo>
            </a:clrChange>
          </a:blip>
          <a:srcRect t="36267" r="39774"/>
          <a:stretch>
            <a:fillRect/>
          </a:stretch>
        </p:blipFill>
        <p:spPr bwMode="auto">
          <a:xfrm>
            <a:off x="7215188" y="0"/>
            <a:ext cx="1692275" cy="1517650"/>
          </a:xfrm>
          <a:prstGeom prst="rect">
            <a:avLst/>
          </a:prstGeom>
          <a:noFill/>
          <a:ln w="9525">
            <a:noFill/>
            <a:miter lim="800000"/>
            <a:headEnd/>
            <a:tailEnd/>
          </a:ln>
        </p:spPr>
      </p:pic>
      <p:pic>
        <p:nvPicPr>
          <p:cNvPr id="35844" name="Picture 5" descr="squirrel bo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00875" y="5715000"/>
            <a:ext cx="1017588" cy="1000125"/>
          </a:xfrm>
          <a:prstGeom prst="rect">
            <a:avLst/>
          </a:prstGeom>
          <a:noFill/>
          <a:ln w="9525">
            <a:noFill/>
            <a:miter lim="800000"/>
            <a:headEnd/>
            <a:tailEnd/>
          </a:ln>
        </p:spPr>
      </p:pic>
      <p:sp>
        <p:nvSpPr>
          <p:cNvPr id="34822" name="WordArt 6"/>
          <p:cNvSpPr>
            <a:spLocks noChangeArrowheads="1" noChangeShapeType="1" noTextEdit="1"/>
          </p:cNvSpPr>
          <p:nvPr/>
        </p:nvSpPr>
        <p:spPr bwMode="auto">
          <a:xfrm>
            <a:off x="1619250" y="692150"/>
            <a:ext cx="5761038" cy="431800"/>
          </a:xfrm>
          <a:prstGeom prst="rect">
            <a:avLst/>
          </a:prstGeom>
        </p:spPr>
        <p:txBody>
          <a:bodyPr wrap="none" fromWordArt="1">
            <a:prstTxWarp prst="textPlain">
              <a:avLst>
                <a:gd name="adj" fmla="val 51856"/>
              </a:avLst>
            </a:prstTxWarp>
          </a:bodyPr>
          <a:lstStyle/>
          <a:p>
            <a:pPr algn="ctr"/>
            <a:r>
              <a:rPr lang="es-MX" sz="3600" i="1" kern="10">
                <a:ln w="9525">
                  <a:solidFill>
                    <a:schemeClr val="tx1"/>
                  </a:solidFill>
                  <a:round/>
                  <a:headEnd/>
                  <a:tailEnd/>
                </a:ln>
                <a:latin typeface="Lucida Calligraphy"/>
              </a:rPr>
              <a:t>TALLER ESPÍRITU DE LA ARDILLA</a:t>
            </a:r>
            <a:endParaRPr lang="es-ES" sz="3600" i="1" kern="10">
              <a:ln w="9525">
                <a:solidFill>
                  <a:schemeClr val="tx1"/>
                </a:solidFill>
                <a:round/>
                <a:headEnd/>
                <a:tailEnd/>
              </a:ln>
              <a:latin typeface="Lucida Calligraphy"/>
            </a:endParaRPr>
          </a:p>
        </p:txBody>
      </p:sp>
      <p:sp>
        <p:nvSpPr>
          <p:cNvPr id="196615" name="Text Box 7"/>
          <p:cNvSpPr txBox="1">
            <a:spLocks noChangeArrowheads="1"/>
          </p:cNvSpPr>
          <p:nvPr/>
        </p:nvSpPr>
        <p:spPr bwMode="auto">
          <a:xfrm>
            <a:off x="0" y="2928938"/>
            <a:ext cx="8820150" cy="3970337"/>
          </a:xfrm>
          <a:prstGeom prst="rect">
            <a:avLst/>
          </a:prstGeom>
          <a:noFill/>
          <a:ln w="9525">
            <a:noFill/>
            <a:miter lim="800000"/>
            <a:headEnd/>
            <a:tailEnd/>
          </a:ln>
          <a:effectLst/>
        </p:spPr>
        <p:txBody>
          <a:bodyPr>
            <a:spAutoFit/>
          </a:bodyPr>
          <a:lstStyle/>
          <a:p>
            <a:pPr marL="266700" indent="-266700" eaLnBrk="0" hangingPunct="0">
              <a:defRPr/>
            </a:pPr>
            <a:r>
              <a:rPr lang="es-ES" sz="2400" b="1" dirty="0">
                <a:latin typeface="Lucida Calligraphy" pitchFamily="66" charset="0"/>
              </a:rPr>
              <a:t>PERFIL DE SALIDA:</a:t>
            </a:r>
          </a:p>
          <a:p>
            <a:pPr marL="266700" indent="-266700" eaLnBrk="0" hangingPunct="0">
              <a:defRPr/>
            </a:pPr>
            <a:endParaRPr lang="es-ES" sz="1200" dirty="0">
              <a:latin typeface="Lucida Calligraphy" pitchFamily="66" charset="0"/>
            </a:endParaRPr>
          </a:p>
          <a:p>
            <a:pPr marL="457200" indent="-457200" algn="just" eaLnBrk="0" hangingPunct="0">
              <a:buFont typeface="+mj-lt"/>
              <a:buAutoNum type="arabicPeriod"/>
              <a:defRPr/>
            </a:pPr>
            <a:r>
              <a:rPr lang="es-ES" sz="2400" dirty="0">
                <a:latin typeface="Lucida Calligraphy" pitchFamily="66" charset="0"/>
              </a:rPr>
              <a:t>Contar con una análisis de clima organizacional que nos permita conocer las áreas de atención y un panorama de la percepción y sentimientos de los colaboradores hacia su trabajo y a la organización.</a:t>
            </a:r>
          </a:p>
          <a:p>
            <a:pPr marL="457200" indent="-457200" algn="just" eaLnBrk="0" hangingPunct="0">
              <a:buFont typeface="+mj-lt"/>
              <a:buAutoNum type="arabicPeriod"/>
              <a:defRPr/>
            </a:pPr>
            <a:r>
              <a:rPr lang="es-ES" sz="2400" dirty="0" err="1">
                <a:latin typeface="Lucida Calligraphy" pitchFamily="66" charset="0"/>
              </a:rPr>
              <a:t>Vivenciar</a:t>
            </a:r>
            <a:r>
              <a:rPr lang="es-ES" sz="2400" dirty="0">
                <a:latin typeface="Lucida Calligraphy" pitchFamily="66" charset="0"/>
              </a:rPr>
              <a:t> los conceptos básicos del pensamiento y filosofía del </a:t>
            </a:r>
            <a:r>
              <a:rPr lang="es-ES" sz="2400" dirty="0" err="1">
                <a:latin typeface="Lucida Calligraphy" pitchFamily="66" charset="0"/>
              </a:rPr>
              <a:t>Gung</a:t>
            </a:r>
            <a:r>
              <a:rPr lang="es-ES" sz="2400" dirty="0">
                <a:latin typeface="Lucida Calligraphy" pitchFamily="66" charset="0"/>
              </a:rPr>
              <a:t> Ho, principalmente el Espíritu de la Ardilla.</a:t>
            </a:r>
          </a:p>
          <a:p>
            <a:pPr marL="266700" indent="-266700" algn="just" eaLnBrk="0" hangingPunct="0">
              <a:buFontTx/>
              <a:buBlip>
                <a:blip r:embed="rId4"/>
              </a:buBlip>
              <a:defRPr/>
            </a:pPr>
            <a:endParaRPr lang="es-ES" sz="2400" dirty="0">
              <a:latin typeface="Lucida Calligraphy" pitchFamily="66" charset="0"/>
            </a:endParaRPr>
          </a:p>
        </p:txBody>
      </p:sp>
      <p:sp>
        <p:nvSpPr>
          <p:cNvPr id="196616" name="Text Box 8"/>
          <p:cNvSpPr txBox="1">
            <a:spLocks noChangeArrowheads="1"/>
          </p:cNvSpPr>
          <p:nvPr/>
        </p:nvSpPr>
        <p:spPr bwMode="auto">
          <a:xfrm>
            <a:off x="0" y="1670050"/>
            <a:ext cx="9144000" cy="1200150"/>
          </a:xfrm>
          <a:prstGeom prst="rect">
            <a:avLst/>
          </a:prstGeom>
          <a:noFill/>
          <a:ln w="9525">
            <a:noFill/>
            <a:miter lim="800000"/>
            <a:headEnd/>
            <a:tailEnd/>
          </a:ln>
        </p:spPr>
        <p:txBody>
          <a:bodyPr>
            <a:spAutoFit/>
          </a:bodyPr>
          <a:lstStyle/>
          <a:p>
            <a:pPr eaLnBrk="0" hangingPunct="0"/>
            <a:r>
              <a:rPr lang="es-ES" sz="2400" b="1">
                <a:latin typeface="Lucida Calligraphy" pitchFamily="66" charset="0"/>
              </a:rPr>
              <a:t>OBJETIVO BÁSICO:</a:t>
            </a:r>
          </a:p>
          <a:p>
            <a:pPr eaLnBrk="0" hangingPunct="0"/>
            <a:r>
              <a:rPr lang="es-ES" sz="2400">
                <a:latin typeface="Lucida Calligraphy" pitchFamily="66" charset="0"/>
              </a:rPr>
              <a:t>Lograr que los colaboradores comprendan que su Trabajo vale la Pena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ppt_x"/>
                                          </p:val>
                                        </p:tav>
                                        <p:tav tm="100000">
                                          <p:val>
                                            <p:strVal val="#ppt_x"/>
                                          </p:val>
                                        </p:tav>
                                      </p:tavLst>
                                    </p:anim>
                                    <p:anim calcmode="lin" valueType="num">
                                      <p:cBhvr additive="base">
                                        <p:cTn id="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6616"/>
                                        </p:tgtEl>
                                        <p:attrNameLst>
                                          <p:attrName>style.visibility</p:attrName>
                                        </p:attrNameLst>
                                      </p:cBhvr>
                                      <p:to>
                                        <p:strVal val="visible"/>
                                      </p:to>
                                    </p:set>
                                    <p:animEffect transition="in" filter="blinds(horizontal)">
                                      <p:cBhvr>
                                        <p:cTn id="13" dur="500"/>
                                        <p:tgtEl>
                                          <p:spTgt spid="1966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6615"/>
                                        </p:tgtEl>
                                        <p:attrNameLst>
                                          <p:attrName>style.visibility</p:attrName>
                                        </p:attrNameLst>
                                      </p:cBhvr>
                                      <p:to>
                                        <p:strVal val="visible"/>
                                      </p:to>
                                    </p:set>
                                    <p:animEffect transition="in" filter="blinds(horizontal)">
                                      <p:cBhvr>
                                        <p:cTn id="18" dur="500"/>
                                        <p:tgtEl>
                                          <p:spTgt spid="196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196615" grpId="0"/>
      <p:bldP spid="1966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600200"/>
            <a:ext cx="7424737" cy="2686050"/>
          </a:xfrm>
        </p:spPr>
        <p:txBody>
          <a:bodyPr>
            <a:normAutofit fontScale="85000" lnSpcReduction="20000"/>
          </a:bodyPr>
          <a:lstStyle/>
          <a:p>
            <a:pPr marL="457200" indent="-457200" algn="just" eaLnBrk="0" fontAlgn="auto" hangingPunct="0">
              <a:spcAft>
                <a:spcPts val="0"/>
              </a:spcAft>
              <a:buFont typeface="+mj-lt"/>
              <a:buAutoNum type="arabicPeriod" startAt="3"/>
              <a:defRPr/>
            </a:pPr>
            <a:r>
              <a:rPr lang="es-ES" dirty="0" smtClean="0">
                <a:effectLst>
                  <a:outerShdw blurRad="38100" dist="38100" dir="2700000" algn="tl">
                    <a:srgbClr val="C0C0C0"/>
                  </a:outerShdw>
                </a:effectLst>
                <a:latin typeface="Lucida Calligraphy" pitchFamily="66" charset="0"/>
              </a:rPr>
              <a:t>Un equipo de Facilitadores motivado, integrado, capacitado Y con visión integral, con una mayor experiencia.</a:t>
            </a:r>
          </a:p>
          <a:p>
            <a:pPr marL="457200" indent="-457200" algn="just" eaLnBrk="0" fontAlgn="auto" hangingPunct="0">
              <a:spcAft>
                <a:spcPts val="0"/>
              </a:spcAft>
              <a:buFont typeface="+mj-lt"/>
              <a:buAutoNum type="arabicPeriod" startAt="3"/>
              <a:defRPr/>
            </a:pPr>
            <a:r>
              <a:rPr lang="es-ES" dirty="0" smtClean="0">
                <a:effectLst>
                  <a:outerShdw blurRad="38100" dist="38100" dir="2700000" algn="tl">
                    <a:srgbClr val="C0C0C0"/>
                  </a:outerShdw>
                </a:effectLst>
                <a:latin typeface="Lucida Calligraphy" pitchFamily="66" charset="0"/>
              </a:rPr>
              <a:t>Lograr  motivación y expectativa para los siguientes talleres y principios de la filosofía </a:t>
            </a:r>
            <a:r>
              <a:rPr lang="es-ES" dirty="0" err="1" smtClean="0">
                <a:effectLst>
                  <a:outerShdw blurRad="38100" dist="38100" dir="2700000" algn="tl">
                    <a:srgbClr val="C0C0C0"/>
                  </a:outerShdw>
                </a:effectLst>
                <a:latin typeface="Lucida Calligraphy" pitchFamily="66" charset="0"/>
              </a:rPr>
              <a:t>Gung</a:t>
            </a:r>
            <a:r>
              <a:rPr lang="es-ES" dirty="0" smtClean="0">
                <a:effectLst>
                  <a:outerShdw blurRad="38100" dist="38100" dir="2700000" algn="tl">
                    <a:srgbClr val="C0C0C0"/>
                  </a:outerShdw>
                </a:effectLst>
                <a:latin typeface="Lucida Calligraphy" pitchFamily="66" charset="0"/>
              </a:rPr>
              <a:t> Ho.</a:t>
            </a:r>
            <a:endParaRPr lang="en-US" dirty="0"/>
          </a:p>
        </p:txBody>
      </p:sp>
      <p:pic>
        <p:nvPicPr>
          <p:cNvPr id="36867" name="Picture 2" descr="G:\GUNG HO\fotos gung ho\Nueva carpeta\tb-gung-ho.jpg"/>
          <p:cNvPicPr>
            <a:picLocks noChangeAspect="1" noChangeArrowheads="1"/>
          </p:cNvPicPr>
          <p:nvPr/>
        </p:nvPicPr>
        <p:blipFill>
          <a:blip r:embed="rId2" cstate="print"/>
          <a:srcRect/>
          <a:stretch>
            <a:fillRect/>
          </a:stretch>
        </p:blipFill>
        <p:spPr bwMode="auto">
          <a:xfrm>
            <a:off x="714375" y="5143500"/>
            <a:ext cx="142875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rc 2"/>
          <p:cNvSpPr>
            <a:spLocks/>
          </p:cNvSpPr>
          <p:nvPr/>
        </p:nvSpPr>
        <p:spPr bwMode="auto">
          <a:xfrm flipV="1">
            <a:off x="0" y="0"/>
            <a:ext cx="2971800" cy="17859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CC00"/>
          </a:solidFill>
          <a:ln w="38100">
            <a:solidFill>
              <a:srgbClr val="FFCC00"/>
            </a:solidFill>
            <a:round/>
            <a:headEnd/>
            <a:tailEnd/>
          </a:ln>
        </p:spPr>
        <p:txBody>
          <a:bodyPr wrap="none" anchor="ctr"/>
          <a:lstStyle/>
          <a:p>
            <a:endParaRPr lang="en-US">
              <a:latin typeface="Lucida Calligraphy" pitchFamily="66" charset="0"/>
            </a:endParaRPr>
          </a:p>
        </p:txBody>
      </p:sp>
      <p:pic>
        <p:nvPicPr>
          <p:cNvPr id="37891" name="Picture 3"/>
          <p:cNvPicPr>
            <a:picLocks noChangeAspect="1" noChangeArrowheads="1"/>
          </p:cNvPicPr>
          <p:nvPr/>
        </p:nvPicPr>
        <p:blipFill>
          <a:blip r:embed="rId2" cstate="print">
            <a:clrChange>
              <a:clrFrom>
                <a:srgbClr val="FFFFFF"/>
              </a:clrFrom>
              <a:clrTo>
                <a:srgbClr val="FFFFFF">
                  <a:alpha val="0"/>
                </a:srgbClr>
              </a:clrTo>
            </a:clrChange>
          </a:blip>
          <a:srcRect t="10132" r="6393"/>
          <a:stretch>
            <a:fillRect/>
          </a:stretch>
        </p:blipFill>
        <p:spPr bwMode="auto">
          <a:xfrm>
            <a:off x="107950" y="3284538"/>
            <a:ext cx="2378075" cy="1965325"/>
          </a:xfrm>
          <a:prstGeom prst="rect">
            <a:avLst/>
          </a:prstGeom>
          <a:noFill/>
          <a:ln w="9525">
            <a:noFill/>
            <a:miter lim="800000"/>
            <a:headEnd/>
            <a:tailEnd/>
          </a:ln>
        </p:spPr>
      </p:pic>
      <p:sp>
        <p:nvSpPr>
          <p:cNvPr id="197636" name="Text Box 4"/>
          <p:cNvSpPr txBox="1">
            <a:spLocks noChangeArrowheads="1"/>
          </p:cNvSpPr>
          <p:nvPr/>
        </p:nvSpPr>
        <p:spPr bwMode="auto">
          <a:xfrm>
            <a:off x="-142875" y="0"/>
            <a:ext cx="8763000" cy="2554288"/>
          </a:xfrm>
          <a:prstGeom prst="rect">
            <a:avLst/>
          </a:prstGeom>
          <a:noFill/>
          <a:ln w="9525">
            <a:noFill/>
            <a:miter lim="800000"/>
            <a:headEnd/>
            <a:tailEnd/>
          </a:ln>
          <a:effectLst/>
        </p:spPr>
        <p:txBody>
          <a:bodyPr>
            <a:spAutoFit/>
          </a:bodyPr>
          <a:lstStyle/>
          <a:p>
            <a:pPr eaLnBrk="0" hangingPunct="0">
              <a:defRPr/>
            </a:pPr>
            <a:r>
              <a:rPr lang="es-ES" sz="2000" dirty="0">
                <a:solidFill>
                  <a:srgbClr val="0000FF"/>
                </a:solidFill>
                <a:effectLst>
                  <a:outerShdw blurRad="38100" dist="38100" dir="2700000" algn="tl">
                    <a:srgbClr val="C0C0C0"/>
                  </a:outerShdw>
                </a:effectLst>
                <a:latin typeface="Lucida Calligraphy" pitchFamily="66" charset="0"/>
              </a:rPr>
              <a:t>   OBJETIVO BÁSICO:</a:t>
            </a:r>
            <a:endParaRPr lang="es-ES" sz="2000" dirty="0">
              <a:solidFill>
                <a:srgbClr val="0000FF"/>
              </a:solidFill>
              <a:latin typeface="Lucida Calligraphy" pitchFamily="66" charset="0"/>
            </a:endParaRPr>
          </a:p>
          <a:p>
            <a:pPr algn="r" eaLnBrk="0" hangingPunct="0">
              <a:defRPr/>
            </a:pPr>
            <a:r>
              <a:rPr lang="es-ES" sz="2000" dirty="0">
                <a:latin typeface="Lucida Calligraphy" pitchFamily="66" charset="0"/>
              </a:rPr>
              <a:t>                                       Lograr que todos los colaboradores comprendan la     </a:t>
            </a:r>
          </a:p>
          <a:p>
            <a:pPr algn="r" eaLnBrk="0" hangingPunct="0">
              <a:defRPr/>
            </a:pPr>
            <a:r>
              <a:rPr lang="es-ES" sz="2000" dirty="0">
                <a:latin typeface="Lucida Calligraphy" pitchFamily="66" charset="0"/>
              </a:rPr>
              <a:t>                                   importancia de tener el control sobre el cumplimiento de </a:t>
            </a:r>
          </a:p>
          <a:p>
            <a:pPr algn="r" eaLnBrk="0" hangingPunct="0">
              <a:defRPr/>
            </a:pPr>
            <a:r>
              <a:rPr lang="es-ES" sz="2000" dirty="0">
                <a:latin typeface="Lucida Calligraphy" pitchFamily="66" charset="0"/>
              </a:rPr>
              <a:t>las metas, las responsabilidades y compromisos que ello </a:t>
            </a:r>
          </a:p>
          <a:p>
            <a:pPr algn="r" eaLnBrk="0" hangingPunct="0">
              <a:defRPr/>
            </a:pPr>
            <a:r>
              <a:rPr lang="es-ES" sz="2000" dirty="0">
                <a:latin typeface="Lucida Calligraphy" pitchFamily="66" charset="0"/>
              </a:rPr>
              <a:t>conlleva, y lo que se requiere para llevarlo acabo.</a:t>
            </a:r>
          </a:p>
          <a:p>
            <a:pPr algn="r" eaLnBrk="0" hangingPunct="0">
              <a:defRPr/>
            </a:pPr>
            <a:endParaRPr lang="es-ES_tradnl" sz="2000" dirty="0">
              <a:latin typeface="Lucida Calligraphy" pitchFamily="66" charset="0"/>
            </a:endParaRPr>
          </a:p>
        </p:txBody>
      </p:sp>
      <p:sp>
        <p:nvSpPr>
          <p:cNvPr id="37893" name="Text Box 5"/>
          <p:cNvSpPr txBox="1">
            <a:spLocks noChangeArrowheads="1"/>
          </p:cNvSpPr>
          <p:nvPr/>
        </p:nvSpPr>
        <p:spPr bwMode="auto">
          <a:xfrm>
            <a:off x="2357438" y="2357438"/>
            <a:ext cx="6157912" cy="3786187"/>
          </a:xfrm>
          <a:prstGeom prst="rect">
            <a:avLst/>
          </a:prstGeom>
          <a:noFill/>
          <a:ln w="9525">
            <a:noFill/>
            <a:miter lim="800000"/>
            <a:headEnd/>
            <a:tailEnd/>
          </a:ln>
        </p:spPr>
        <p:txBody>
          <a:bodyPr>
            <a:spAutoFit/>
          </a:bodyPr>
          <a:lstStyle/>
          <a:p>
            <a:pPr eaLnBrk="0" hangingPunct="0"/>
            <a:r>
              <a:rPr lang="es-ES_tradnl" sz="2400">
                <a:solidFill>
                  <a:schemeClr val="accent2"/>
                </a:solidFill>
                <a:latin typeface="Lucida Calligraphy" pitchFamily="66" charset="0"/>
              </a:rPr>
              <a:t>El estilo del Castor</a:t>
            </a:r>
            <a:endParaRPr lang="es-ES_tradnl" sz="2400">
              <a:latin typeface="Lucida Calligraphy" pitchFamily="66" charset="0"/>
            </a:endParaRPr>
          </a:p>
          <a:p>
            <a:pPr eaLnBrk="0" hangingPunct="0"/>
            <a:endParaRPr lang="es-ES_tradnl" sz="2400">
              <a:latin typeface="Lucida Calligraphy" pitchFamily="66" charset="0"/>
            </a:endParaRPr>
          </a:p>
          <a:p>
            <a:pPr eaLnBrk="0" hangingPunct="0"/>
            <a:r>
              <a:rPr lang="es-ES_tradnl" sz="2400">
                <a:latin typeface="Lucida Calligraphy" pitchFamily="66" charset="0"/>
              </a:rPr>
              <a:t>1. Un campo de juego con el territorio bien marcado</a:t>
            </a:r>
          </a:p>
          <a:p>
            <a:pPr eaLnBrk="0" hangingPunct="0"/>
            <a:endParaRPr lang="es-ES_tradnl" sz="2400">
              <a:latin typeface="Lucida Calligraphy" pitchFamily="66" charset="0"/>
            </a:endParaRPr>
          </a:p>
          <a:p>
            <a:pPr eaLnBrk="0" hangingPunct="0"/>
            <a:r>
              <a:rPr lang="es-ES_tradnl" sz="2400">
                <a:latin typeface="Lucida Calligraphy" pitchFamily="66" charset="0"/>
              </a:rPr>
              <a:t>2. Los pensamientos, las necesidades y los sueños son respetados, escuchados y llevan a la acción</a:t>
            </a:r>
          </a:p>
          <a:p>
            <a:pPr eaLnBrk="0" hangingPunct="0"/>
            <a:endParaRPr lang="es-ES_tradnl" sz="2400">
              <a:latin typeface="Lucida Calligraphy" pitchFamily="66" charset="0"/>
            </a:endParaRPr>
          </a:p>
          <a:p>
            <a:pPr eaLnBrk="0" hangingPunct="0"/>
            <a:r>
              <a:rPr lang="es-ES_tradnl" sz="2400">
                <a:latin typeface="Lucida Calligraphy" pitchFamily="66" charset="0"/>
              </a:rPr>
              <a:t>3. Capaces pero conscientes del reto</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cstate="print"/>
          <a:srcRect b="50107"/>
          <a:stretch>
            <a:fillRect/>
          </a:stretch>
        </p:blipFill>
        <p:spPr bwMode="auto">
          <a:xfrm rot="-1725959">
            <a:off x="-82550" y="595313"/>
            <a:ext cx="2714625" cy="944562"/>
          </a:xfrm>
          <a:prstGeom prst="rect">
            <a:avLst/>
          </a:prstGeom>
          <a:noFill/>
          <a:ln w="9525">
            <a:noFill/>
            <a:miter lim="800000"/>
            <a:headEnd/>
            <a:tailEnd/>
          </a:ln>
        </p:spPr>
      </p:pic>
      <p:sp>
        <p:nvSpPr>
          <p:cNvPr id="198660" name="Text Box 4"/>
          <p:cNvSpPr txBox="1">
            <a:spLocks noChangeArrowheads="1"/>
          </p:cNvSpPr>
          <p:nvPr/>
        </p:nvSpPr>
        <p:spPr bwMode="auto">
          <a:xfrm>
            <a:off x="2286000" y="500063"/>
            <a:ext cx="6357938" cy="5648325"/>
          </a:xfrm>
          <a:prstGeom prst="rect">
            <a:avLst/>
          </a:prstGeom>
          <a:noFill/>
          <a:ln w="9525">
            <a:noFill/>
            <a:miter lim="800000"/>
            <a:headEnd/>
            <a:tailEnd/>
          </a:ln>
        </p:spPr>
        <p:txBody>
          <a:bodyPr>
            <a:spAutoFit/>
          </a:bodyPr>
          <a:lstStyle/>
          <a:p>
            <a:pPr marL="342900" indent="-342900" eaLnBrk="0" hangingPunct="0">
              <a:buFont typeface="Century Schoolbook" pitchFamily="18" charset="0"/>
              <a:buAutoNum type="arabicPeriod"/>
            </a:pPr>
            <a:r>
              <a:rPr lang="es-ES" sz="1900">
                <a:latin typeface="Lucida Calligraphy" pitchFamily="66" charset="0"/>
              </a:rPr>
              <a:t>Lograr una sensibilización acerca de la importancia de la medición de resultados y control de las actuaciones.</a:t>
            </a:r>
          </a:p>
          <a:p>
            <a:pPr marL="342900" indent="-342900" eaLnBrk="0" hangingPunct="0">
              <a:buFont typeface="Century Schoolbook" pitchFamily="18" charset="0"/>
              <a:buAutoNum type="arabicPeriod"/>
            </a:pPr>
            <a:endParaRPr lang="es-ES" sz="1900">
              <a:latin typeface="Lucida Calligraphy" pitchFamily="66" charset="0"/>
            </a:endParaRPr>
          </a:p>
          <a:p>
            <a:pPr marL="342900" indent="-342900" eaLnBrk="0" hangingPunct="0">
              <a:buFont typeface="Century Schoolbook" pitchFamily="18" charset="0"/>
              <a:buAutoNum type="arabicPeriod"/>
            </a:pPr>
            <a:r>
              <a:rPr lang="es-ES" sz="1900">
                <a:latin typeface="Lucida Calligraphy" pitchFamily="66" charset="0"/>
              </a:rPr>
              <a:t>Vivenciar como mi trabajo está vinculado a las metas de la organización.</a:t>
            </a:r>
          </a:p>
          <a:p>
            <a:pPr marL="342900" indent="-342900" eaLnBrk="0" hangingPunct="0">
              <a:buFont typeface="Century Schoolbook" pitchFamily="18" charset="0"/>
              <a:buAutoNum type="arabicPeriod"/>
            </a:pPr>
            <a:endParaRPr lang="es-ES" sz="1900">
              <a:latin typeface="Lucida Calligraphy" pitchFamily="66" charset="0"/>
            </a:endParaRPr>
          </a:p>
          <a:p>
            <a:pPr marL="342900" indent="-342900" eaLnBrk="0" hangingPunct="0">
              <a:buFont typeface="Century Schoolbook" pitchFamily="18" charset="0"/>
              <a:buAutoNum type="arabicPeriod"/>
            </a:pPr>
            <a:r>
              <a:rPr lang="es-ES" sz="1900">
                <a:latin typeface="Lucida Calligraphy" pitchFamily="66" charset="0"/>
              </a:rPr>
              <a:t>Tener clara la función de la gerencia y/o cuerpos directivos. </a:t>
            </a:r>
          </a:p>
          <a:p>
            <a:pPr marL="342900" indent="-342900" eaLnBrk="0" hangingPunct="0">
              <a:buFont typeface="Century Schoolbook" pitchFamily="18" charset="0"/>
              <a:buAutoNum type="arabicPeriod"/>
            </a:pPr>
            <a:endParaRPr lang="es-ES" sz="1900">
              <a:latin typeface="Lucida Calligraphy" pitchFamily="66" charset="0"/>
            </a:endParaRPr>
          </a:p>
          <a:p>
            <a:pPr marL="342900" indent="-342900" eaLnBrk="0" hangingPunct="0">
              <a:buFont typeface="Century Schoolbook" pitchFamily="18" charset="0"/>
              <a:buAutoNum type="arabicPeriod"/>
            </a:pPr>
            <a:r>
              <a:rPr lang="es-ES" sz="1900">
                <a:latin typeface="Lucida Calligraphy" pitchFamily="66" charset="0"/>
              </a:rPr>
              <a:t>Hacer saber a la gente por qué su trabajo vale la pena. Decidir hacia donde se desea ir (empresa). Asegurarse de que el equipo comparte y comprende las metas. Ayudar a establecer los valores. Asignar los recursos. Velar por el cumplimiento de las reglas. Asegurar de tener el apoyo de la organización. Mantener la vista en el futuro y estar listo para cambiar de dirección.</a:t>
            </a:r>
          </a:p>
        </p:txBody>
      </p:sp>
      <p:pic>
        <p:nvPicPr>
          <p:cNvPr id="38916" name="Picture 37" descr="G:\GUNG HO\fotos gung ho\10-1bubble_castor.jpg"/>
          <p:cNvPicPr>
            <a:picLocks noChangeAspect="1" noChangeArrowheads="1"/>
          </p:cNvPicPr>
          <p:nvPr/>
        </p:nvPicPr>
        <p:blipFill>
          <a:blip r:embed="rId3" cstate="print"/>
          <a:srcRect/>
          <a:stretch>
            <a:fillRect/>
          </a:stretch>
        </p:blipFill>
        <p:spPr bwMode="auto">
          <a:xfrm>
            <a:off x="214313" y="4214813"/>
            <a:ext cx="1857375" cy="1857375"/>
          </a:xfrm>
          <a:prstGeom prst="rect">
            <a:avLst/>
          </a:prstGeom>
          <a:noFill/>
          <a:ln w="9525">
            <a:noFill/>
            <a:miter lim="800000"/>
            <a:headEnd/>
            <a:tailEnd/>
          </a:ln>
        </p:spPr>
      </p:pic>
      <p:pic>
        <p:nvPicPr>
          <p:cNvPr id="38917" name="Picture 2" descr="G:\GUNG HO\fotos gung ho\Nueva carpeta\tb-gung-ho.jpg"/>
          <p:cNvPicPr>
            <a:picLocks noChangeAspect="1" noChangeArrowheads="1"/>
          </p:cNvPicPr>
          <p:nvPr/>
        </p:nvPicPr>
        <p:blipFill>
          <a:blip r:embed="rId4" cstate="print"/>
          <a:srcRect/>
          <a:stretch>
            <a:fillRect/>
          </a:stretch>
        </p:blipFill>
        <p:spPr bwMode="auto">
          <a:xfrm>
            <a:off x="642938" y="2286000"/>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198660"/>
                                        </p:tgtEl>
                                        <p:attrNameLst>
                                          <p:attrName>style.visibility</p:attrName>
                                        </p:attrNameLst>
                                      </p:cBhvr>
                                      <p:to>
                                        <p:strVal val="visible"/>
                                      </p:to>
                                    </p:set>
                                    <p:anim calcmode="lin" valueType="num">
                                      <p:cBhvr>
                                        <p:cTn id="7" dur="500" fill="hold"/>
                                        <p:tgtEl>
                                          <p:spTgt spid="198660"/>
                                        </p:tgtEl>
                                        <p:attrNameLst>
                                          <p:attrName>ppt_x</p:attrName>
                                        </p:attrNameLst>
                                      </p:cBhvr>
                                      <p:tavLst>
                                        <p:tav tm="0">
                                          <p:val>
                                            <p:strVal val="#ppt_x-#ppt_w/2"/>
                                          </p:val>
                                        </p:tav>
                                        <p:tav tm="100000">
                                          <p:val>
                                            <p:strVal val="#ppt_x"/>
                                          </p:val>
                                        </p:tav>
                                      </p:tavLst>
                                    </p:anim>
                                    <p:anim calcmode="lin" valueType="num">
                                      <p:cBhvr>
                                        <p:cTn id="8" dur="500" fill="hold"/>
                                        <p:tgtEl>
                                          <p:spTgt spid="198660"/>
                                        </p:tgtEl>
                                        <p:attrNameLst>
                                          <p:attrName>ppt_y</p:attrName>
                                        </p:attrNameLst>
                                      </p:cBhvr>
                                      <p:tavLst>
                                        <p:tav tm="0">
                                          <p:val>
                                            <p:strVal val="#ppt_y"/>
                                          </p:val>
                                        </p:tav>
                                        <p:tav tm="100000">
                                          <p:val>
                                            <p:strVal val="#ppt_y"/>
                                          </p:val>
                                        </p:tav>
                                      </p:tavLst>
                                    </p:anim>
                                    <p:anim calcmode="lin" valueType="num">
                                      <p:cBhvr>
                                        <p:cTn id="9" dur="500" fill="hold"/>
                                        <p:tgtEl>
                                          <p:spTgt spid="198660"/>
                                        </p:tgtEl>
                                        <p:attrNameLst>
                                          <p:attrName>ppt_w</p:attrName>
                                        </p:attrNameLst>
                                      </p:cBhvr>
                                      <p:tavLst>
                                        <p:tav tm="0">
                                          <p:val>
                                            <p:fltVal val="0"/>
                                          </p:val>
                                        </p:tav>
                                        <p:tav tm="100000">
                                          <p:val>
                                            <p:strVal val="#ppt_w"/>
                                          </p:val>
                                        </p:tav>
                                      </p:tavLst>
                                    </p:anim>
                                    <p:anim calcmode="lin" valueType="num">
                                      <p:cBhvr>
                                        <p:cTn id="10" dur="500" fill="hold"/>
                                        <p:tgtEl>
                                          <p:spTgt spid="1986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b="50107"/>
          <a:stretch>
            <a:fillRect/>
          </a:stretch>
        </p:blipFill>
        <p:spPr bwMode="auto">
          <a:xfrm>
            <a:off x="5943600" y="0"/>
            <a:ext cx="3200400" cy="944563"/>
          </a:xfrm>
          <a:prstGeom prst="rect">
            <a:avLst/>
          </a:prstGeom>
          <a:noFill/>
          <a:ln w="9525">
            <a:noFill/>
            <a:miter lim="800000"/>
            <a:headEnd/>
            <a:tailEnd/>
          </a:ln>
        </p:spPr>
      </p:pic>
      <p:sp>
        <p:nvSpPr>
          <p:cNvPr id="199684" name="Text Box 4"/>
          <p:cNvSpPr txBox="1">
            <a:spLocks noChangeArrowheads="1"/>
          </p:cNvSpPr>
          <p:nvPr/>
        </p:nvSpPr>
        <p:spPr bwMode="auto">
          <a:xfrm>
            <a:off x="357188" y="500063"/>
            <a:ext cx="6721475" cy="3786187"/>
          </a:xfrm>
          <a:prstGeom prst="rect">
            <a:avLst/>
          </a:prstGeom>
          <a:noFill/>
          <a:ln w="9525">
            <a:noFill/>
            <a:miter lim="800000"/>
            <a:headEnd/>
            <a:tailEnd/>
          </a:ln>
        </p:spPr>
        <p:txBody>
          <a:bodyPr>
            <a:spAutoFit/>
          </a:bodyPr>
          <a:lstStyle/>
          <a:p>
            <a:pPr marL="457200" indent="-457200" eaLnBrk="0" hangingPunct="0">
              <a:buFont typeface="Century Schoolbook" pitchFamily="18" charset="0"/>
              <a:buAutoNum type="arabicPeriod" startAt="5"/>
            </a:pPr>
            <a:r>
              <a:rPr lang="es-ES" sz="2000">
                <a:latin typeface="Lucida Calligraphy" pitchFamily="66" charset="0"/>
              </a:rPr>
              <a:t>Un equipo de Coordinadores y administradores más conscientes y comprometidos acerca de su nuevo rol,  con  la necesidad de incorporar o desarrollar nuevas actitudes, acciones y hábitos</a:t>
            </a:r>
          </a:p>
          <a:p>
            <a:pPr marL="457200" indent="-457200" eaLnBrk="0" hangingPunct="0">
              <a:buFont typeface="Century Schoolbook" pitchFamily="18" charset="0"/>
              <a:buAutoNum type="arabicPeriod" startAt="5"/>
            </a:pPr>
            <a:endParaRPr lang="es-ES_tradnl" sz="2000">
              <a:latin typeface="Lucida Calligraphy" pitchFamily="66" charset="0"/>
            </a:endParaRPr>
          </a:p>
          <a:p>
            <a:pPr marL="457200" indent="-457200" eaLnBrk="0" hangingPunct="0">
              <a:buFont typeface="Century Schoolbook" pitchFamily="18" charset="0"/>
              <a:buAutoNum type="arabicPeriod" startAt="5"/>
            </a:pPr>
            <a:r>
              <a:rPr lang="es-ES" sz="2000">
                <a:latin typeface="Lucida Calligraphy" pitchFamily="66" charset="0"/>
              </a:rPr>
              <a:t>Brindar espacios para analizar la importancia de nuestros sentimientos, pensamientos y sueños para el logro de nuestras metas personales y organizacionales.</a:t>
            </a:r>
          </a:p>
          <a:p>
            <a:pPr marL="457200" indent="-457200" eaLnBrk="0" hangingPunct="0">
              <a:buFont typeface="Century Schoolbook" pitchFamily="18" charset="0"/>
              <a:buAutoNum type="arabicPeriod" startAt="5"/>
            </a:pPr>
            <a:endParaRPr lang="es-ES_tradnl" sz="2000">
              <a:latin typeface="Lucida Calligraphy" pitchFamily="66" charset="0"/>
            </a:endParaRPr>
          </a:p>
        </p:txBody>
      </p:sp>
      <p:pic>
        <p:nvPicPr>
          <p:cNvPr id="39940" name="Picture 36" descr="G:\GUNG HO\fotos gung ho\2162289.jpg"/>
          <p:cNvPicPr>
            <a:picLocks noChangeAspect="1" noChangeArrowheads="1"/>
          </p:cNvPicPr>
          <p:nvPr/>
        </p:nvPicPr>
        <p:blipFill>
          <a:blip r:embed="rId3" cstate="print"/>
          <a:srcRect/>
          <a:stretch>
            <a:fillRect/>
          </a:stretch>
        </p:blipFill>
        <p:spPr bwMode="auto">
          <a:xfrm>
            <a:off x="2857500" y="4643438"/>
            <a:ext cx="2643188" cy="1592262"/>
          </a:xfrm>
          <a:prstGeom prst="rect">
            <a:avLst/>
          </a:prstGeom>
          <a:noFill/>
          <a:ln w="9525">
            <a:noFill/>
            <a:miter lim="800000"/>
            <a:headEnd/>
            <a:tailEnd/>
          </a:ln>
        </p:spPr>
      </p:pic>
      <p:pic>
        <p:nvPicPr>
          <p:cNvPr id="39941" name="Picture 2" descr="G:\GUNG HO\fotos gung ho\Nueva carpeta\tb-gung-ho.jpg"/>
          <p:cNvPicPr>
            <a:picLocks noChangeAspect="1" noChangeArrowheads="1"/>
          </p:cNvPicPr>
          <p:nvPr/>
        </p:nvPicPr>
        <p:blipFill>
          <a:blip r:embed="rId4" cstate="print"/>
          <a:srcRect/>
          <a:stretch>
            <a:fillRect/>
          </a:stretch>
        </p:blipFill>
        <p:spPr bwMode="auto">
          <a:xfrm>
            <a:off x="7143750" y="1214438"/>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199684"/>
                                        </p:tgtEl>
                                        <p:attrNameLst>
                                          <p:attrName>style.visibility</p:attrName>
                                        </p:attrNameLst>
                                      </p:cBhvr>
                                      <p:to>
                                        <p:strVal val="visible"/>
                                      </p:to>
                                    </p:set>
                                    <p:anim calcmode="lin" valueType="num">
                                      <p:cBhvr>
                                        <p:cTn id="7" dur="500" fill="hold"/>
                                        <p:tgtEl>
                                          <p:spTgt spid="199684"/>
                                        </p:tgtEl>
                                        <p:attrNameLst>
                                          <p:attrName>ppt_x</p:attrName>
                                        </p:attrNameLst>
                                      </p:cBhvr>
                                      <p:tavLst>
                                        <p:tav tm="0">
                                          <p:val>
                                            <p:strVal val="#ppt_x-#ppt_w/2"/>
                                          </p:val>
                                        </p:tav>
                                        <p:tav tm="100000">
                                          <p:val>
                                            <p:strVal val="#ppt_x"/>
                                          </p:val>
                                        </p:tav>
                                      </p:tavLst>
                                    </p:anim>
                                    <p:anim calcmode="lin" valueType="num">
                                      <p:cBhvr>
                                        <p:cTn id="8" dur="500" fill="hold"/>
                                        <p:tgtEl>
                                          <p:spTgt spid="199684"/>
                                        </p:tgtEl>
                                        <p:attrNameLst>
                                          <p:attrName>ppt_y</p:attrName>
                                        </p:attrNameLst>
                                      </p:cBhvr>
                                      <p:tavLst>
                                        <p:tav tm="0">
                                          <p:val>
                                            <p:strVal val="#ppt_y"/>
                                          </p:val>
                                        </p:tav>
                                        <p:tav tm="100000">
                                          <p:val>
                                            <p:strVal val="#ppt_y"/>
                                          </p:val>
                                        </p:tav>
                                      </p:tavLst>
                                    </p:anim>
                                    <p:anim calcmode="lin" valueType="num">
                                      <p:cBhvr>
                                        <p:cTn id="9" dur="500" fill="hold"/>
                                        <p:tgtEl>
                                          <p:spTgt spid="199684"/>
                                        </p:tgtEl>
                                        <p:attrNameLst>
                                          <p:attrName>ppt_w</p:attrName>
                                        </p:attrNameLst>
                                      </p:cBhvr>
                                      <p:tavLst>
                                        <p:tav tm="0">
                                          <p:val>
                                            <p:fltVal val="0"/>
                                          </p:val>
                                        </p:tav>
                                        <p:tav tm="100000">
                                          <p:val>
                                            <p:strVal val="#ppt_w"/>
                                          </p:val>
                                        </p:tav>
                                      </p:tavLst>
                                    </p:anim>
                                    <p:anim calcmode="lin" valueType="num">
                                      <p:cBhvr>
                                        <p:cTn id="10" dur="500" fill="hold"/>
                                        <p:tgtEl>
                                          <p:spTgt spid="1996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cstate="print"/>
          <a:srcRect b="50107"/>
          <a:stretch>
            <a:fillRect/>
          </a:stretch>
        </p:blipFill>
        <p:spPr bwMode="auto">
          <a:xfrm rot="1709688">
            <a:off x="6451600" y="623888"/>
            <a:ext cx="2178050" cy="642937"/>
          </a:xfrm>
          <a:prstGeom prst="rect">
            <a:avLst/>
          </a:prstGeom>
          <a:noFill/>
          <a:ln w="9525">
            <a:noFill/>
            <a:miter lim="800000"/>
            <a:headEnd/>
            <a:tailEnd/>
          </a:ln>
        </p:spPr>
      </p:pic>
      <p:sp>
        <p:nvSpPr>
          <p:cNvPr id="200708" name="Text Box 4"/>
          <p:cNvSpPr txBox="1">
            <a:spLocks noChangeArrowheads="1"/>
          </p:cNvSpPr>
          <p:nvPr/>
        </p:nvSpPr>
        <p:spPr bwMode="auto">
          <a:xfrm>
            <a:off x="285750" y="571500"/>
            <a:ext cx="6797675" cy="4094163"/>
          </a:xfrm>
          <a:prstGeom prst="rect">
            <a:avLst/>
          </a:prstGeom>
          <a:noFill/>
          <a:ln w="9525">
            <a:noFill/>
            <a:miter lim="800000"/>
            <a:headEnd/>
            <a:tailEnd/>
          </a:ln>
        </p:spPr>
        <p:txBody>
          <a:bodyPr>
            <a:spAutoFit/>
          </a:bodyPr>
          <a:lstStyle/>
          <a:p>
            <a:pPr marL="457200" indent="-457200" eaLnBrk="0" hangingPunct="0">
              <a:buFont typeface="Century Schoolbook" pitchFamily="18" charset="0"/>
              <a:buAutoNum type="arabicPeriod"/>
            </a:pPr>
            <a:endParaRPr lang="es-ES" sz="2000">
              <a:latin typeface="Lucida Calligraphy" pitchFamily="66" charset="0"/>
            </a:endParaRPr>
          </a:p>
          <a:p>
            <a:pPr marL="457200" indent="-457200" eaLnBrk="0" hangingPunct="0">
              <a:buFont typeface="Century Schoolbook" pitchFamily="18" charset="0"/>
              <a:buAutoNum type="arabicPeriod" startAt="7"/>
            </a:pPr>
            <a:r>
              <a:rPr lang="es-ES" sz="2000">
                <a:latin typeface="Lucida Calligraphy" pitchFamily="66" charset="0"/>
              </a:rPr>
              <a:t>Realizar un análisis de los perfiles de competencias individuales y estructuras arquetípicas de las unidades de la organización.</a:t>
            </a:r>
          </a:p>
          <a:p>
            <a:pPr marL="457200" indent="-457200" eaLnBrk="0" hangingPunct="0">
              <a:buFont typeface="Century Schoolbook" pitchFamily="18" charset="0"/>
              <a:buAutoNum type="arabicPeriod" startAt="7"/>
            </a:pPr>
            <a:endParaRPr lang="es-ES" sz="2000">
              <a:latin typeface="Lucida Calligraphy" pitchFamily="66" charset="0"/>
            </a:endParaRPr>
          </a:p>
          <a:p>
            <a:pPr marL="457200" indent="-457200" eaLnBrk="0" hangingPunct="0">
              <a:buFont typeface="Century Schoolbook" pitchFamily="18" charset="0"/>
              <a:buAutoNum type="arabicPeriod" startAt="7"/>
            </a:pPr>
            <a:r>
              <a:rPr lang="es-ES" sz="2000">
                <a:latin typeface="Lucida Calligraphy" pitchFamily="66" charset="0"/>
              </a:rPr>
              <a:t>Brindar a cada administrador, coordinador y a la gerencia un informe sobre las Unidades Neuroestratégicas.</a:t>
            </a:r>
          </a:p>
          <a:p>
            <a:pPr marL="457200" indent="-457200" eaLnBrk="0" hangingPunct="0">
              <a:buFont typeface="Century Schoolbook" pitchFamily="18" charset="0"/>
              <a:buAutoNum type="arabicPeriod" startAt="7"/>
            </a:pPr>
            <a:endParaRPr lang="es-ES" sz="2000">
              <a:latin typeface="Lucida Calligraphy" pitchFamily="66" charset="0"/>
            </a:endParaRPr>
          </a:p>
          <a:p>
            <a:pPr marL="457200" indent="-457200" eaLnBrk="0" hangingPunct="0">
              <a:buFont typeface="Century Schoolbook" pitchFamily="18" charset="0"/>
              <a:buAutoNum type="arabicPeriod" startAt="7"/>
            </a:pPr>
            <a:r>
              <a:rPr lang="es-ES" sz="2000">
                <a:latin typeface="Lucida Calligraphy" pitchFamily="66" charset="0"/>
              </a:rPr>
              <a:t>Un equipo de facilitadores más preparado, con mayor capacidad creativa y con mayor dirección y desarrollo de tareas.</a:t>
            </a:r>
            <a:endParaRPr lang="es-ES_tradnl" sz="2000">
              <a:latin typeface="Lucida Calligraphy" pitchFamily="66" charset="0"/>
            </a:endParaRPr>
          </a:p>
        </p:txBody>
      </p:sp>
      <p:pic>
        <p:nvPicPr>
          <p:cNvPr id="40964" name="Picture 2" descr="G:\GUNG HO\fotos gung ho\Nueva carpeta\tb-gung-ho.jpg"/>
          <p:cNvPicPr>
            <a:picLocks noChangeAspect="1" noChangeArrowheads="1"/>
          </p:cNvPicPr>
          <p:nvPr/>
        </p:nvPicPr>
        <p:blipFill>
          <a:blip r:embed="rId3" cstate="print"/>
          <a:srcRect/>
          <a:stretch>
            <a:fillRect/>
          </a:stretch>
        </p:blipFill>
        <p:spPr bwMode="auto">
          <a:xfrm>
            <a:off x="7143750" y="2786063"/>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00708"/>
                                        </p:tgtEl>
                                        <p:attrNameLst>
                                          <p:attrName>style.visibility</p:attrName>
                                        </p:attrNameLst>
                                      </p:cBhvr>
                                      <p:to>
                                        <p:strVal val="visible"/>
                                      </p:to>
                                    </p:set>
                                    <p:anim calcmode="lin" valueType="num">
                                      <p:cBhvr>
                                        <p:cTn id="7" dur="500" fill="hold"/>
                                        <p:tgtEl>
                                          <p:spTgt spid="200708"/>
                                        </p:tgtEl>
                                        <p:attrNameLst>
                                          <p:attrName>ppt_x</p:attrName>
                                        </p:attrNameLst>
                                      </p:cBhvr>
                                      <p:tavLst>
                                        <p:tav tm="0">
                                          <p:val>
                                            <p:strVal val="#ppt_x-#ppt_w/2"/>
                                          </p:val>
                                        </p:tav>
                                        <p:tav tm="100000">
                                          <p:val>
                                            <p:strVal val="#ppt_x"/>
                                          </p:val>
                                        </p:tav>
                                      </p:tavLst>
                                    </p:anim>
                                    <p:anim calcmode="lin" valueType="num">
                                      <p:cBhvr>
                                        <p:cTn id="8" dur="500" fill="hold"/>
                                        <p:tgtEl>
                                          <p:spTgt spid="200708"/>
                                        </p:tgtEl>
                                        <p:attrNameLst>
                                          <p:attrName>ppt_y</p:attrName>
                                        </p:attrNameLst>
                                      </p:cBhvr>
                                      <p:tavLst>
                                        <p:tav tm="0">
                                          <p:val>
                                            <p:strVal val="#ppt_y"/>
                                          </p:val>
                                        </p:tav>
                                        <p:tav tm="100000">
                                          <p:val>
                                            <p:strVal val="#ppt_y"/>
                                          </p:val>
                                        </p:tav>
                                      </p:tavLst>
                                    </p:anim>
                                    <p:anim calcmode="lin" valueType="num">
                                      <p:cBhvr>
                                        <p:cTn id="9" dur="500" fill="hold"/>
                                        <p:tgtEl>
                                          <p:spTgt spid="200708"/>
                                        </p:tgtEl>
                                        <p:attrNameLst>
                                          <p:attrName>ppt_w</p:attrName>
                                        </p:attrNameLst>
                                      </p:cBhvr>
                                      <p:tavLst>
                                        <p:tav tm="0">
                                          <p:val>
                                            <p:fltVal val="0"/>
                                          </p:val>
                                        </p:tav>
                                        <p:tav tm="100000">
                                          <p:val>
                                            <p:strVal val="#ppt_w"/>
                                          </p:val>
                                        </p:tav>
                                      </p:tavLst>
                                    </p:anim>
                                    <p:anim calcmode="lin" valueType="num">
                                      <p:cBhvr>
                                        <p:cTn id="10" dur="500" fill="hold"/>
                                        <p:tgtEl>
                                          <p:spTgt spid="2007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714375" y="428625"/>
            <a:ext cx="7897813" cy="590550"/>
          </a:xfrm>
        </p:spPr>
        <p:txBody>
          <a:bodyPr>
            <a:normAutofit fontScale="90000"/>
          </a:bodyPr>
          <a:lstStyle/>
          <a:p>
            <a:pPr fontAlgn="auto">
              <a:spcAft>
                <a:spcPts val="0"/>
              </a:spcAft>
              <a:defRPr/>
            </a:pPr>
            <a:r>
              <a:rPr lang="es-CR" sz="5400" smtClean="0">
                <a:solidFill>
                  <a:srgbClr val="CF5716"/>
                </a:solidFill>
                <a:latin typeface="Lucida Calligraphy" pitchFamily="66" charset="0"/>
              </a:rPr>
              <a:t>Filosofía Gung Ho</a:t>
            </a:r>
            <a:endParaRPr lang="es-ES" sz="5400" smtClean="0">
              <a:solidFill>
                <a:srgbClr val="CF5716"/>
              </a:solidFill>
              <a:latin typeface="Lucida Calligraphy" pitchFamily="66" charset="0"/>
            </a:endParaRPr>
          </a:p>
        </p:txBody>
      </p:sp>
      <p:sp>
        <p:nvSpPr>
          <p:cNvPr id="216067" name="Rectangle 3"/>
          <p:cNvSpPr>
            <a:spLocks noGrp="1" noChangeArrowheads="1"/>
          </p:cNvSpPr>
          <p:nvPr>
            <p:ph idx="1"/>
          </p:nvPr>
        </p:nvSpPr>
        <p:spPr>
          <a:xfrm>
            <a:off x="611188" y="1989138"/>
            <a:ext cx="8001000" cy="4267200"/>
          </a:xfrm>
        </p:spPr>
        <p:txBody>
          <a:bodyPr/>
          <a:lstStyle/>
          <a:p>
            <a:pPr algn="just"/>
            <a:r>
              <a:rPr lang="es-CR" sz="2800" smtClean="0">
                <a:latin typeface="Lucida Calligraphy" pitchFamily="66" charset="0"/>
              </a:rPr>
              <a:t>Es una filosofía de trabajo basándose en ejemplos tomados del comportamiento de ciertos animales, </a:t>
            </a:r>
            <a:r>
              <a:rPr lang="es-ES" sz="2800" smtClean="0">
                <a:latin typeface="Lucida Calligraphy" pitchFamily="66" charset="0"/>
              </a:rPr>
              <a:t>que aplicados al comportamiento humano en el trabajo permiten alcanzar un estado óptimo, que hace del trabajo una actividad motivadora, productiva y satisfactoria. </a:t>
            </a:r>
          </a:p>
        </p:txBody>
      </p:sp>
      <p:pic>
        <p:nvPicPr>
          <p:cNvPr id="12292" name="Picture 2" descr="G:\GUNG HO\fotos gung ho\Nueva carpeta\tb-gung-ho.jpg"/>
          <p:cNvPicPr>
            <a:picLocks noChangeAspect="1" noChangeArrowheads="1"/>
          </p:cNvPicPr>
          <p:nvPr/>
        </p:nvPicPr>
        <p:blipFill>
          <a:blip r:embed="rId2" cstate="print"/>
          <a:srcRect/>
          <a:stretch>
            <a:fillRect/>
          </a:stretch>
        </p:blipFill>
        <p:spPr bwMode="auto">
          <a:xfrm>
            <a:off x="142875" y="5643563"/>
            <a:ext cx="1428750" cy="108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blinds(horizontal)">
                                      <p:cBhvr>
                                        <p:cTn id="7" dur="500"/>
                                        <p:tgtEl>
                                          <p:spTgt spid="2160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Effect transition="in" filter="blinds(horizontal)">
                                      <p:cBhvr>
                                        <p:cTn id="12" dur="500"/>
                                        <p:tgtEl>
                                          <p:spTgt spid="216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428625"/>
            <a:ext cx="7467600" cy="5857875"/>
          </a:xfrm>
        </p:spPr>
        <p:txBody>
          <a:bodyPr>
            <a:normAutofit fontScale="62500" lnSpcReduction="20000"/>
          </a:bodyPr>
          <a:lstStyle/>
          <a:p>
            <a:pPr marL="514350" indent="-514350" eaLnBrk="0" fontAlgn="auto" hangingPunct="0">
              <a:spcAft>
                <a:spcPts val="0"/>
              </a:spcAft>
              <a:buClrTx/>
              <a:buFont typeface="+mj-lt"/>
              <a:buAutoNum type="arabicPeriod" startAt="10"/>
              <a:defRPr/>
            </a:pPr>
            <a:r>
              <a:rPr lang="es-ES" dirty="0" smtClean="0">
                <a:latin typeface="Lucida Calligraphy" pitchFamily="66" charset="0"/>
              </a:rPr>
              <a:t>Colaboradores más conscientes acerca del rol que deben jugar, de la importancia y responsabilidad de sus acciones y que son los que permitirán conseguir las metas establecidas.</a:t>
            </a:r>
          </a:p>
          <a:p>
            <a:pPr marL="514350" indent="-514350" eaLnBrk="0" fontAlgn="auto" hangingPunct="0">
              <a:spcAft>
                <a:spcPts val="0"/>
              </a:spcAft>
              <a:buClrTx/>
              <a:buFont typeface="+mj-lt"/>
              <a:buAutoNum type="arabicPeriod" startAt="10"/>
              <a:defRPr/>
            </a:pPr>
            <a:endParaRPr lang="es-ES" dirty="0" smtClean="0">
              <a:latin typeface="Lucida Calligraphy" pitchFamily="66" charset="0"/>
            </a:endParaRPr>
          </a:p>
          <a:p>
            <a:pPr marL="514350" indent="-514350" eaLnBrk="0" fontAlgn="auto" hangingPunct="0">
              <a:spcAft>
                <a:spcPts val="0"/>
              </a:spcAft>
              <a:buClrTx/>
              <a:buFont typeface="+mj-lt"/>
              <a:buAutoNum type="arabicPeriod" startAt="10"/>
              <a:defRPr/>
            </a:pPr>
            <a:r>
              <a:rPr lang="es-ES" dirty="0" smtClean="0">
                <a:latin typeface="Lucida Calligraphy" pitchFamily="66" charset="0"/>
              </a:rPr>
              <a:t>Realizar una mayor interiorización de los conceptos de </a:t>
            </a:r>
            <a:r>
              <a:rPr lang="es-ES" dirty="0" err="1" smtClean="0">
                <a:latin typeface="Lucida Calligraphy" pitchFamily="66" charset="0"/>
              </a:rPr>
              <a:t>Gung</a:t>
            </a:r>
            <a:r>
              <a:rPr lang="es-ES" dirty="0" smtClean="0">
                <a:latin typeface="Lucida Calligraphy" pitchFamily="66" charset="0"/>
              </a:rPr>
              <a:t> Ho, tanto del Espíritu de la Ardilla y </a:t>
            </a:r>
            <a:r>
              <a:rPr lang="es-ES" dirty="0" err="1" smtClean="0">
                <a:latin typeface="Lucida Calligraphy" pitchFamily="66" charset="0"/>
              </a:rPr>
              <a:t>vivenciar</a:t>
            </a:r>
            <a:r>
              <a:rPr lang="es-ES" dirty="0" smtClean="0">
                <a:latin typeface="Lucida Calligraphy" pitchFamily="66" charset="0"/>
              </a:rPr>
              <a:t> las enseñanzas del Estilo del Castor con su aplicación en nuestras tareas diarias.</a:t>
            </a:r>
          </a:p>
          <a:p>
            <a:pPr marL="514350" indent="-514350" eaLnBrk="0" fontAlgn="auto" hangingPunct="0">
              <a:spcAft>
                <a:spcPts val="0"/>
              </a:spcAft>
              <a:buClrTx/>
              <a:buFont typeface="+mj-lt"/>
              <a:buAutoNum type="arabicPeriod" startAt="10"/>
              <a:defRPr/>
            </a:pPr>
            <a:endParaRPr lang="es-ES" dirty="0" smtClean="0">
              <a:latin typeface="Lucida Calligraphy" pitchFamily="66" charset="0"/>
            </a:endParaRPr>
          </a:p>
          <a:p>
            <a:pPr marL="514350" indent="-514350" eaLnBrk="0" fontAlgn="auto" hangingPunct="0">
              <a:spcAft>
                <a:spcPts val="0"/>
              </a:spcAft>
              <a:buClrTx/>
              <a:buFont typeface="+mj-lt"/>
              <a:buAutoNum type="arabicPeriod" startAt="10"/>
              <a:defRPr/>
            </a:pPr>
            <a:r>
              <a:rPr lang="es-ES" dirty="0" smtClean="0">
                <a:latin typeface="Lucida Calligraphy" pitchFamily="66" charset="0"/>
              </a:rPr>
              <a:t>Actitud positiva y motivante para seguir adelante y para dar nuestro mejor esfuerzo, lograr una mayor integración y un tener un rato ameno con los demás colaboradores.</a:t>
            </a:r>
          </a:p>
          <a:p>
            <a:pPr marL="514350" indent="-514350" eaLnBrk="0" fontAlgn="auto" hangingPunct="0">
              <a:spcAft>
                <a:spcPts val="0"/>
              </a:spcAft>
              <a:buClrTx/>
              <a:buFont typeface="+mj-lt"/>
              <a:buAutoNum type="arabicPeriod" startAt="10"/>
              <a:defRPr/>
            </a:pPr>
            <a:endParaRPr lang="es-ES" dirty="0" smtClean="0">
              <a:latin typeface="Lucida Calligraphy" pitchFamily="66" charset="0"/>
            </a:endParaRPr>
          </a:p>
          <a:p>
            <a:pPr marL="514350" indent="-514350" eaLnBrk="0" fontAlgn="auto" hangingPunct="0">
              <a:spcAft>
                <a:spcPts val="0"/>
              </a:spcAft>
              <a:buClrTx/>
              <a:buFont typeface="+mj-lt"/>
              <a:buAutoNum type="arabicPeriod" startAt="10"/>
              <a:defRPr/>
            </a:pPr>
            <a:r>
              <a:rPr lang="es-ES" dirty="0" smtClean="0">
                <a:latin typeface="Lucida Calligraphy" pitchFamily="66" charset="0"/>
              </a:rPr>
              <a:t>Generar un deseo y expectativa por el trabajo a realizar en la próxima Planeación Estratégica en Octubre – Noviembre 2002.</a:t>
            </a:r>
            <a:endParaRPr lang="es-ES_tradnl" dirty="0" smtClean="0">
              <a:latin typeface="Lucida Calligraphy" pitchFamily="66" charset="0"/>
            </a:endParaRPr>
          </a:p>
          <a:p>
            <a:pPr marL="514350" indent="-514350" eaLnBrk="0" fontAlgn="auto" hangingPunct="0">
              <a:spcAft>
                <a:spcPts val="0"/>
              </a:spcAft>
              <a:buClrTx/>
              <a:buFont typeface="+mj-lt"/>
              <a:buAutoNum type="arabicPeriod" startAt="10"/>
              <a:defRPr/>
            </a:pPr>
            <a:endParaRPr lang="es-ES_tradnl" dirty="0" smtClean="0">
              <a:latin typeface="Lucida Calligraphy" pitchFamily="66" charset="0"/>
            </a:endParaRPr>
          </a:p>
          <a:p>
            <a:pPr marL="514350" indent="-514350" fontAlgn="auto">
              <a:spcAft>
                <a:spcPts val="0"/>
              </a:spcAft>
              <a:buClrTx/>
              <a:buFont typeface="+mj-lt"/>
              <a:buAutoNum type="arabicPeriod" startAt="10"/>
              <a:defRPr/>
            </a:pPr>
            <a:endParaRPr lang="en-US" dirty="0"/>
          </a:p>
        </p:txBody>
      </p:sp>
      <p:pic>
        <p:nvPicPr>
          <p:cNvPr id="41987" name="Picture 3" descr="G:\GUNG HO\fotos gung ho\Nueva carpeta\tb-gung-ho.jpg"/>
          <p:cNvPicPr>
            <a:picLocks noChangeAspect="1" noChangeArrowheads="1"/>
          </p:cNvPicPr>
          <p:nvPr/>
        </p:nvPicPr>
        <p:blipFill>
          <a:blip r:embed="rId2" cstate="print"/>
          <a:srcRect/>
          <a:stretch>
            <a:fillRect/>
          </a:stretch>
        </p:blipFill>
        <p:spPr bwMode="auto">
          <a:xfrm>
            <a:off x="7215188" y="5500688"/>
            <a:ext cx="1428750" cy="1085850"/>
          </a:xfrm>
          <a:prstGeom prst="rect">
            <a:avLst/>
          </a:prstGeom>
          <a:noFill/>
          <a:ln w="9525">
            <a:noFill/>
            <a:miter lim="800000"/>
            <a:headEnd/>
            <a:tailEnd/>
          </a:ln>
        </p:spPr>
      </p:pic>
      <p:pic>
        <p:nvPicPr>
          <p:cNvPr id="41988" name="Picture 3"/>
          <p:cNvPicPr>
            <a:picLocks noChangeAspect="1" noChangeArrowheads="1"/>
          </p:cNvPicPr>
          <p:nvPr/>
        </p:nvPicPr>
        <p:blipFill>
          <a:blip r:embed="rId3" cstate="print"/>
          <a:srcRect b="50107"/>
          <a:stretch>
            <a:fillRect/>
          </a:stretch>
        </p:blipFill>
        <p:spPr bwMode="auto">
          <a:xfrm rot="1402352">
            <a:off x="7402513" y="342900"/>
            <a:ext cx="1857375" cy="611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00125" y="928688"/>
            <a:ext cx="7239000" cy="4094162"/>
          </a:xfrm>
          <a:prstGeom prst="rect">
            <a:avLst/>
          </a:prstGeom>
          <a:noFill/>
          <a:ln w="9525">
            <a:noFill/>
            <a:miter lim="800000"/>
            <a:headEnd/>
            <a:tailEnd/>
          </a:ln>
        </p:spPr>
        <p:txBody>
          <a:bodyPr>
            <a:spAutoFit/>
          </a:bodyPr>
          <a:lstStyle/>
          <a:p>
            <a:pPr eaLnBrk="0" hangingPunct="0"/>
            <a:r>
              <a:rPr lang="es-ES_tradnl" sz="6000">
                <a:latin typeface="Lucida Calligraphy" pitchFamily="66" charset="0"/>
              </a:rPr>
              <a:t>Una promesa es una deuda pendiente... </a:t>
            </a:r>
          </a:p>
          <a:p>
            <a:pPr eaLnBrk="0" hangingPunct="0"/>
            <a:endParaRPr lang="es-ES_tradnl" sz="4000">
              <a:latin typeface="Lucida Calligraphy" pitchFamily="66" charset="0"/>
            </a:endParaRPr>
          </a:p>
          <a:p>
            <a:pPr algn="r" eaLnBrk="0" hangingPunct="0"/>
            <a:r>
              <a:rPr lang="es-ES_tradnl" sz="4000">
                <a:latin typeface="Lucida Calligraphy" pitchFamily="66" charset="0"/>
              </a:rPr>
              <a:t>Robert W. Service</a:t>
            </a:r>
          </a:p>
        </p:txBody>
      </p:sp>
      <p:pic>
        <p:nvPicPr>
          <p:cNvPr id="43011" name="Picture 2" descr="G:\GUNG HO\fotos gung ho\Nueva carpeta\tb-gung-ho.jpg"/>
          <p:cNvPicPr>
            <a:picLocks noChangeAspect="1" noChangeArrowheads="1"/>
          </p:cNvPicPr>
          <p:nvPr/>
        </p:nvPicPr>
        <p:blipFill>
          <a:blip r:embed="rId2" cstate="print"/>
          <a:srcRect/>
          <a:stretch>
            <a:fillRect/>
          </a:stretch>
        </p:blipFill>
        <p:spPr bwMode="auto">
          <a:xfrm>
            <a:off x="714375" y="5000625"/>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00125" y="714375"/>
            <a:ext cx="7277100" cy="5632450"/>
          </a:xfrm>
          <a:prstGeom prst="rect">
            <a:avLst/>
          </a:prstGeom>
          <a:noFill/>
          <a:ln w="9525">
            <a:noFill/>
            <a:miter lim="800000"/>
            <a:headEnd/>
            <a:tailEnd/>
          </a:ln>
        </p:spPr>
        <p:txBody>
          <a:bodyPr>
            <a:spAutoFit/>
          </a:bodyPr>
          <a:lstStyle/>
          <a:p>
            <a:pPr algn="ctr" eaLnBrk="0" hangingPunct="0"/>
            <a:r>
              <a:rPr lang="es-ES_tradnl" sz="6000">
                <a:latin typeface="Lucida Calligraphy" pitchFamily="66" charset="0"/>
              </a:rPr>
              <a:t>Sintámonos bien con nosotros mismos ese el comienzo.</a:t>
            </a:r>
          </a:p>
          <a:p>
            <a:pPr algn="ctr" eaLnBrk="0" hangingPunct="0"/>
            <a:endParaRPr lang="es-ES_tradnl" sz="6000">
              <a:latin typeface="Lucida Calligraphy" pitchFamily="66" charset="0"/>
            </a:endParaRPr>
          </a:p>
          <a:p>
            <a:pPr algn="r" eaLnBrk="0" hangingPunct="0"/>
            <a:r>
              <a:rPr lang="es-ES_tradnl" sz="6000" i="1">
                <a:latin typeface="Lucida Calligraphy" pitchFamily="66" charset="0"/>
              </a:rPr>
              <a:t>Gung Ho!!!</a:t>
            </a:r>
            <a:r>
              <a:rPr lang="es-ES_tradnl" sz="6000">
                <a:latin typeface="Lucida Calligraphy" pitchFamily="66" charset="0"/>
              </a:rPr>
              <a:t> </a:t>
            </a:r>
          </a:p>
        </p:txBody>
      </p:sp>
      <p:pic>
        <p:nvPicPr>
          <p:cNvPr id="44035" name="Picture 2" descr="G:\GUNG HO\fotos gung ho\Nueva carpeta\tb-gung-ho.jpg"/>
          <p:cNvPicPr>
            <a:picLocks noChangeAspect="1" noChangeArrowheads="1"/>
          </p:cNvPicPr>
          <p:nvPr/>
        </p:nvPicPr>
        <p:blipFill>
          <a:blip r:embed="rId2" cstate="print"/>
          <a:srcRect/>
          <a:stretch>
            <a:fillRect/>
          </a:stretch>
        </p:blipFill>
        <p:spPr bwMode="auto">
          <a:xfrm>
            <a:off x="1000125" y="4786313"/>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785813" y="285750"/>
            <a:ext cx="7277100" cy="5262563"/>
          </a:xfrm>
          <a:prstGeom prst="rect">
            <a:avLst/>
          </a:prstGeom>
          <a:noFill/>
          <a:ln w="9525">
            <a:noFill/>
            <a:miter lim="800000"/>
            <a:headEnd/>
            <a:tailEnd/>
          </a:ln>
        </p:spPr>
        <p:txBody>
          <a:bodyPr>
            <a:spAutoFit/>
          </a:bodyPr>
          <a:lstStyle/>
          <a:p>
            <a:pPr algn="ctr" eaLnBrk="0" hangingPunct="0"/>
            <a:r>
              <a:rPr lang="es-ES_tradnl" sz="4800">
                <a:latin typeface="Lucida Calligraphy" pitchFamily="66" charset="0"/>
              </a:rPr>
              <a:t>Pero recordemos que de nada sirve comenzar a menos que se tenga la voluntad de persistir.</a:t>
            </a:r>
          </a:p>
          <a:p>
            <a:pPr algn="ctr" eaLnBrk="0" hangingPunct="0"/>
            <a:endParaRPr lang="es-ES_tradnl" sz="4800">
              <a:latin typeface="Lucida Calligraphy" pitchFamily="66" charset="0"/>
            </a:endParaRPr>
          </a:p>
          <a:p>
            <a:pPr algn="r" eaLnBrk="0" hangingPunct="0"/>
            <a:r>
              <a:rPr lang="es-ES_tradnl" sz="4800" i="1">
                <a:latin typeface="Lucida Calligraphy" pitchFamily="66" charset="0"/>
              </a:rPr>
              <a:t>Gung Ho!!!</a:t>
            </a:r>
            <a:r>
              <a:rPr lang="es-ES_tradnl" sz="4800">
                <a:latin typeface="Lucida Calligraphy" pitchFamily="66" charset="0"/>
              </a:rPr>
              <a:t> </a:t>
            </a:r>
          </a:p>
        </p:txBody>
      </p:sp>
      <p:pic>
        <p:nvPicPr>
          <p:cNvPr id="45059" name="Picture 2" descr="G:\GUNG HO\fotos gung ho\Nueva carpeta\tb-gung-ho.jpg"/>
          <p:cNvPicPr>
            <a:picLocks noChangeAspect="1" noChangeArrowheads="1"/>
          </p:cNvPicPr>
          <p:nvPr/>
        </p:nvPicPr>
        <p:blipFill>
          <a:blip r:embed="rId2" cstate="print"/>
          <a:srcRect/>
          <a:stretch>
            <a:fillRect/>
          </a:stretch>
        </p:blipFill>
        <p:spPr bwMode="auto">
          <a:xfrm>
            <a:off x="1000125" y="4786313"/>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14375" y="500063"/>
            <a:ext cx="7277100" cy="4524375"/>
          </a:xfrm>
          <a:prstGeom prst="rect">
            <a:avLst/>
          </a:prstGeom>
          <a:noFill/>
          <a:ln w="9525">
            <a:noFill/>
            <a:miter lim="800000"/>
            <a:headEnd/>
            <a:tailEnd/>
          </a:ln>
        </p:spPr>
        <p:txBody>
          <a:bodyPr>
            <a:spAutoFit/>
          </a:bodyPr>
          <a:lstStyle/>
          <a:p>
            <a:pPr algn="ctr" eaLnBrk="0" hangingPunct="0"/>
            <a:r>
              <a:rPr lang="es-ES_tradnl" sz="4800">
                <a:latin typeface="Lucida Calligraphy" pitchFamily="66" charset="0"/>
              </a:rPr>
              <a:t>No triunfaremos a menos de que  </a:t>
            </a:r>
            <a:r>
              <a:rPr lang="es-ES_tradnl" sz="4800" i="1">
                <a:latin typeface="Lucida Calligraphy" pitchFamily="66" charset="0"/>
              </a:rPr>
              <a:t>Tu </a:t>
            </a:r>
            <a:r>
              <a:rPr lang="es-ES_tradnl" sz="4800">
                <a:latin typeface="Lucida Calligraphy" pitchFamily="66" charset="0"/>
              </a:rPr>
              <a:t>estés convencido de que lo lograremos </a:t>
            </a:r>
          </a:p>
          <a:p>
            <a:pPr algn="ctr" eaLnBrk="0" hangingPunct="0"/>
            <a:endParaRPr lang="es-ES_tradnl" sz="4800">
              <a:latin typeface="Lucida Calligraphy" pitchFamily="66" charset="0"/>
            </a:endParaRPr>
          </a:p>
          <a:p>
            <a:pPr algn="r" eaLnBrk="0" hangingPunct="0"/>
            <a:r>
              <a:rPr lang="es-ES_tradnl" sz="4800" i="1">
                <a:latin typeface="Lucida Calligraphy" pitchFamily="66" charset="0"/>
              </a:rPr>
              <a:t>Gung Ho!!!</a:t>
            </a:r>
            <a:r>
              <a:rPr lang="es-ES_tradnl" sz="4800">
                <a:latin typeface="Lucida Calligraphy" pitchFamily="66" charset="0"/>
              </a:rPr>
              <a:t> </a:t>
            </a:r>
          </a:p>
        </p:txBody>
      </p:sp>
      <p:pic>
        <p:nvPicPr>
          <p:cNvPr id="46083" name="Picture 2" descr="G:\GUNG HO\fotos gung ho\Nueva carpeta\tb-gung-ho.jpg"/>
          <p:cNvPicPr>
            <a:picLocks noChangeAspect="1" noChangeArrowheads="1"/>
          </p:cNvPicPr>
          <p:nvPr/>
        </p:nvPicPr>
        <p:blipFill>
          <a:blip r:embed="rId2" cstate="print"/>
          <a:srcRect/>
          <a:stretch>
            <a:fillRect/>
          </a:stretch>
        </p:blipFill>
        <p:spPr bwMode="auto">
          <a:xfrm>
            <a:off x="1000125" y="4786313"/>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143000" y="428625"/>
            <a:ext cx="7277100" cy="4246563"/>
          </a:xfrm>
          <a:prstGeom prst="rect">
            <a:avLst/>
          </a:prstGeom>
          <a:noFill/>
          <a:ln w="9525">
            <a:noFill/>
            <a:miter lim="800000"/>
            <a:headEnd/>
            <a:tailEnd/>
          </a:ln>
        </p:spPr>
        <p:txBody>
          <a:bodyPr>
            <a:spAutoFit/>
          </a:bodyPr>
          <a:lstStyle/>
          <a:p>
            <a:pPr algn="ctr" eaLnBrk="0" hangingPunct="0"/>
            <a:r>
              <a:rPr lang="es-ES_tradnl" sz="5400">
                <a:latin typeface="Lucida Calligraphy" pitchFamily="66" charset="0"/>
              </a:rPr>
              <a:t>Todos trabajamos hacía una una meta compartida </a:t>
            </a:r>
          </a:p>
          <a:p>
            <a:pPr algn="ctr" eaLnBrk="0" hangingPunct="0"/>
            <a:endParaRPr lang="es-ES_tradnl" sz="5400">
              <a:latin typeface="Lucida Calligraphy" pitchFamily="66" charset="0"/>
            </a:endParaRPr>
          </a:p>
          <a:p>
            <a:pPr algn="r" eaLnBrk="0" hangingPunct="0"/>
            <a:r>
              <a:rPr lang="es-ES_tradnl" sz="5400" i="1">
                <a:latin typeface="Lucida Calligraphy" pitchFamily="66" charset="0"/>
              </a:rPr>
              <a:t>Gung Ho!!!</a:t>
            </a:r>
            <a:r>
              <a:rPr lang="es-ES_tradnl" sz="5400">
                <a:latin typeface="Lucida Calligraphy" pitchFamily="66" charset="0"/>
              </a:rPr>
              <a:t> </a:t>
            </a:r>
          </a:p>
        </p:txBody>
      </p:sp>
      <p:pic>
        <p:nvPicPr>
          <p:cNvPr id="47107" name="Picture 3" descr="G:\GUNG HO\fotos gung ho\Nueva carpeta\tb-gung-ho.jpg"/>
          <p:cNvPicPr>
            <a:picLocks noChangeAspect="1" noChangeArrowheads="1"/>
          </p:cNvPicPr>
          <p:nvPr/>
        </p:nvPicPr>
        <p:blipFill>
          <a:blip r:embed="rId2" cstate="print"/>
          <a:srcRect/>
          <a:stretch>
            <a:fillRect/>
          </a:stretch>
        </p:blipFill>
        <p:spPr bwMode="auto">
          <a:xfrm>
            <a:off x="857250" y="5214938"/>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1143000" y="571500"/>
            <a:ext cx="7277100" cy="4832350"/>
          </a:xfrm>
          <a:prstGeom prst="rect">
            <a:avLst/>
          </a:prstGeom>
          <a:noFill/>
          <a:ln w="9525">
            <a:noFill/>
            <a:miter lim="800000"/>
            <a:headEnd/>
            <a:tailEnd/>
          </a:ln>
        </p:spPr>
        <p:txBody>
          <a:bodyPr>
            <a:spAutoFit/>
          </a:bodyPr>
          <a:lstStyle/>
          <a:p>
            <a:pPr algn="ctr" eaLnBrk="0" hangingPunct="0"/>
            <a:r>
              <a:rPr lang="es-ES_tradnl" sz="4400">
                <a:latin typeface="Lucida Calligraphy" pitchFamily="66" charset="0"/>
              </a:rPr>
              <a:t>Somos capaces de lograr todo lo que nos hemos propuesto y somos conscientes del desafío que representa</a:t>
            </a:r>
          </a:p>
          <a:p>
            <a:pPr algn="ctr" eaLnBrk="0" hangingPunct="0"/>
            <a:endParaRPr lang="es-ES_tradnl" sz="4400">
              <a:latin typeface="Lucida Calligraphy" pitchFamily="66" charset="0"/>
            </a:endParaRPr>
          </a:p>
          <a:p>
            <a:pPr algn="r" eaLnBrk="0" hangingPunct="0"/>
            <a:r>
              <a:rPr lang="es-ES_tradnl" sz="4400" i="1">
                <a:latin typeface="Lucida Calligraphy" pitchFamily="66" charset="0"/>
              </a:rPr>
              <a:t>Gung Ho!!!</a:t>
            </a:r>
            <a:r>
              <a:rPr lang="es-ES_tradnl" sz="4400">
                <a:latin typeface="Lucida Calligraphy" pitchFamily="66" charset="0"/>
              </a:rPr>
              <a:t> </a:t>
            </a:r>
          </a:p>
        </p:txBody>
      </p:sp>
      <p:pic>
        <p:nvPicPr>
          <p:cNvPr id="48131" name="Picture 3" descr="G:\GUNG HO\fotos gung ho\Nueva carpeta\tb-gung-ho.jpg"/>
          <p:cNvPicPr>
            <a:picLocks noChangeAspect="1" noChangeArrowheads="1"/>
          </p:cNvPicPr>
          <p:nvPr/>
        </p:nvPicPr>
        <p:blipFill>
          <a:blip r:embed="rId2" cstate="print"/>
          <a:srcRect/>
          <a:stretch>
            <a:fillRect/>
          </a:stretch>
        </p:blipFill>
        <p:spPr bwMode="auto">
          <a:xfrm>
            <a:off x="500063" y="5214938"/>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1000125" y="857250"/>
            <a:ext cx="7277100" cy="4278313"/>
          </a:xfrm>
          <a:prstGeom prst="rect">
            <a:avLst/>
          </a:prstGeom>
          <a:noFill/>
          <a:ln w="9525">
            <a:noFill/>
            <a:miter lim="800000"/>
            <a:headEnd/>
            <a:tailEnd/>
          </a:ln>
        </p:spPr>
        <p:txBody>
          <a:bodyPr>
            <a:spAutoFit/>
          </a:bodyPr>
          <a:lstStyle/>
          <a:p>
            <a:pPr algn="ctr" eaLnBrk="0" hangingPunct="0"/>
            <a:r>
              <a:rPr lang="es-ES_tradnl" sz="4000">
                <a:latin typeface="Lucida Calligraphy" pitchFamily="66" charset="0"/>
              </a:rPr>
              <a:t>Felicitémonos por el progreso que vayamos obteniendo, por las “historias de éxito” que vayamos alcanzando.</a:t>
            </a:r>
          </a:p>
          <a:p>
            <a:pPr algn="ctr" eaLnBrk="0" hangingPunct="0"/>
            <a:endParaRPr lang="es-ES_tradnl" sz="3600">
              <a:latin typeface="Lucida Calligraphy" pitchFamily="66" charset="0"/>
            </a:endParaRPr>
          </a:p>
          <a:p>
            <a:pPr algn="r" eaLnBrk="0" hangingPunct="0"/>
            <a:r>
              <a:rPr lang="es-ES_tradnl" sz="3600" i="1">
                <a:latin typeface="Lucida Calligraphy" pitchFamily="66" charset="0"/>
              </a:rPr>
              <a:t>Gung Ho!!!</a:t>
            </a:r>
            <a:r>
              <a:rPr lang="es-ES_tradnl" sz="3600">
                <a:latin typeface="Lucida Calligraphy" pitchFamily="66" charset="0"/>
              </a:rPr>
              <a:t> </a:t>
            </a:r>
          </a:p>
        </p:txBody>
      </p:sp>
      <p:pic>
        <p:nvPicPr>
          <p:cNvPr id="49155" name="Picture 3" descr="G:\GUNG HO\fotos gung ho\Nueva carpeta\tb-gung-ho.jpg"/>
          <p:cNvPicPr>
            <a:picLocks noChangeAspect="1" noChangeArrowheads="1"/>
          </p:cNvPicPr>
          <p:nvPr/>
        </p:nvPicPr>
        <p:blipFill>
          <a:blip r:embed="rId2" cstate="print"/>
          <a:srcRect/>
          <a:stretch>
            <a:fillRect/>
          </a:stretch>
        </p:blipFill>
        <p:spPr bwMode="auto">
          <a:xfrm>
            <a:off x="428625" y="5214938"/>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GUNG HO\fotos gung ho\K83RpCfaQvZ3.jpg"/>
          <p:cNvPicPr>
            <a:picLocks noChangeAspect="1" noChangeArrowheads="1"/>
          </p:cNvPicPr>
          <p:nvPr/>
        </p:nvPicPr>
        <p:blipFill>
          <a:blip r:embed="rId2" cstate="print"/>
          <a:srcRect/>
          <a:stretch>
            <a:fillRect/>
          </a:stretch>
        </p:blipFill>
        <p:spPr bwMode="auto">
          <a:xfrm>
            <a:off x="928688" y="785813"/>
            <a:ext cx="1535112" cy="2047875"/>
          </a:xfrm>
          <a:prstGeom prst="rect">
            <a:avLst/>
          </a:prstGeom>
          <a:noFill/>
          <a:ln w="9525">
            <a:noFill/>
            <a:miter lim="800000"/>
            <a:headEnd/>
            <a:tailEnd/>
          </a:ln>
        </p:spPr>
      </p:pic>
      <p:pic>
        <p:nvPicPr>
          <p:cNvPr id="50179" name="Picture 3" descr="G:\GUNG HO\fotos gung ho\foto-graciosa-ardilla-camara.jpg"/>
          <p:cNvPicPr>
            <a:picLocks noChangeAspect="1" noChangeArrowheads="1"/>
          </p:cNvPicPr>
          <p:nvPr/>
        </p:nvPicPr>
        <p:blipFill>
          <a:blip r:embed="rId3" cstate="print"/>
          <a:srcRect/>
          <a:stretch>
            <a:fillRect/>
          </a:stretch>
        </p:blipFill>
        <p:spPr bwMode="auto">
          <a:xfrm>
            <a:off x="2714625" y="2214563"/>
            <a:ext cx="3365500" cy="2438400"/>
          </a:xfrm>
          <a:prstGeom prst="rect">
            <a:avLst/>
          </a:prstGeom>
          <a:noFill/>
          <a:ln w="9525">
            <a:noFill/>
            <a:miter lim="800000"/>
            <a:headEnd/>
            <a:tailEnd/>
          </a:ln>
        </p:spPr>
      </p:pic>
      <p:pic>
        <p:nvPicPr>
          <p:cNvPr id="50180" name="Picture 4" descr="G:\GUNG HO\fotos gung ho\dibujo-ardilla-3d.jpg"/>
          <p:cNvPicPr>
            <a:picLocks noChangeAspect="1" noChangeArrowheads="1"/>
          </p:cNvPicPr>
          <p:nvPr/>
        </p:nvPicPr>
        <p:blipFill>
          <a:blip r:embed="rId4" cstate="print"/>
          <a:srcRect/>
          <a:stretch>
            <a:fillRect/>
          </a:stretch>
        </p:blipFill>
        <p:spPr bwMode="auto">
          <a:xfrm>
            <a:off x="5357813" y="4714875"/>
            <a:ext cx="2393950" cy="17954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G:\GUNG HO\fotos gung ho\beaver-noletters-transparent.gif"/>
          <p:cNvPicPr>
            <a:picLocks noChangeAspect="1" noChangeArrowheads="1"/>
          </p:cNvPicPr>
          <p:nvPr/>
        </p:nvPicPr>
        <p:blipFill>
          <a:blip r:embed="rId2" cstate="print"/>
          <a:srcRect/>
          <a:stretch>
            <a:fillRect/>
          </a:stretch>
        </p:blipFill>
        <p:spPr bwMode="auto">
          <a:xfrm>
            <a:off x="2786063" y="1714500"/>
            <a:ext cx="3033712" cy="2562225"/>
          </a:xfrm>
          <a:prstGeom prst="rect">
            <a:avLst/>
          </a:prstGeom>
          <a:noFill/>
          <a:ln w="9525">
            <a:noFill/>
            <a:miter lim="800000"/>
            <a:headEnd/>
            <a:tailEnd/>
          </a:ln>
        </p:spPr>
      </p:pic>
      <p:pic>
        <p:nvPicPr>
          <p:cNvPr id="51203" name="Picture 4" descr="G:\GUNG HO\fotos gung ho\untitleddç.bmp"/>
          <p:cNvPicPr>
            <a:picLocks noChangeAspect="1" noChangeArrowheads="1"/>
          </p:cNvPicPr>
          <p:nvPr/>
        </p:nvPicPr>
        <p:blipFill>
          <a:blip r:embed="rId3" cstate="print"/>
          <a:srcRect/>
          <a:stretch>
            <a:fillRect/>
          </a:stretch>
        </p:blipFill>
        <p:spPr bwMode="auto">
          <a:xfrm>
            <a:off x="357188" y="357188"/>
            <a:ext cx="2432050" cy="2071687"/>
          </a:xfrm>
          <a:prstGeom prst="rect">
            <a:avLst/>
          </a:prstGeom>
          <a:noFill/>
          <a:ln w="9525">
            <a:noFill/>
            <a:miter lim="800000"/>
            <a:headEnd/>
            <a:tailEnd/>
          </a:ln>
        </p:spPr>
      </p:pic>
      <p:pic>
        <p:nvPicPr>
          <p:cNvPr id="51204" name="Picture 5" descr="G:\GUNG HO\fotos gung ho\untitled.bmp"/>
          <p:cNvPicPr>
            <a:picLocks noChangeAspect="1" noChangeArrowheads="1"/>
          </p:cNvPicPr>
          <p:nvPr/>
        </p:nvPicPr>
        <p:blipFill>
          <a:blip r:embed="rId4" cstate="print"/>
          <a:srcRect/>
          <a:stretch>
            <a:fillRect/>
          </a:stretch>
        </p:blipFill>
        <p:spPr bwMode="auto">
          <a:xfrm>
            <a:off x="4572000" y="4286250"/>
            <a:ext cx="3295650" cy="24098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title"/>
          </p:nvPr>
        </p:nvSpPr>
        <p:spPr>
          <a:xfrm>
            <a:off x="0" y="548680"/>
            <a:ext cx="9144000" cy="1143000"/>
          </a:xfrm>
        </p:spPr>
        <p:txBody>
          <a:bodyPr>
            <a:normAutofit fontScale="90000"/>
          </a:bodyPr>
          <a:lstStyle/>
          <a:p>
            <a:pPr algn="ctr" fontAlgn="auto">
              <a:spcAft>
                <a:spcPts val="0"/>
              </a:spcAft>
              <a:defRPr/>
            </a:pPr>
            <a:r>
              <a:rPr lang="es-MX" sz="6000" b="1" dirty="0" smtClean="0">
                <a:latin typeface="Lucida Calligraphy" pitchFamily="66" charset="0"/>
              </a:rPr>
              <a:t>El Espíritu </a:t>
            </a:r>
            <a:br>
              <a:rPr lang="es-MX" sz="6000" b="1" dirty="0" smtClean="0">
                <a:latin typeface="Lucida Calligraphy" pitchFamily="66" charset="0"/>
              </a:rPr>
            </a:br>
            <a:r>
              <a:rPr lang="es-MX" sz="6000" b="1" dirty="0" smtClean="0">
                <a:latin typeface="Lucida Calligraphy" pitchFamily="66" charset="0"/>
              </a:rPr>
              <a:t>de la Ardilla</a:t>
            </a:r>
            <a:r>
              <a:rPr lang="es-MX" sz="6000" dirty="0" smtClean="0">
                <a:latin typeface="Lucida Calligraphy" pitchFamily="66" charset="0"/>
              </a:rPr>
              <a:t> </a:t>
            </a:r>
            <a:endParaRPr lang="en-US" sz="6000" dirty="0" smtClean="0">
              <a:latin typeface="Lucida Calligraphy" pitchFamily="66" charset="0"/>
            </a:endParaRPr>
          </a:p>
        </p:txBody>
      </p:sp>
      <p:pic>
        <p:nvPicPr>
          <p:cNvPr id="212998" name="Picture 6" descr="C:\Documents and Settings\barqueba\My Documents\My Pictures\ardilla_fisico.jpg"/>
          <p:cNvPicPr>
            <a:picLocks noChangeAspect="1" noChangeArrowheads="1"/>
          </p:cNvPicPr>
          <p:nvPr/>
        </p:nvPicPr>
        <p:blipFill>
          <a:blip r:embed="rId2" cstate="print"/>
          <a:srcRect/>
          <a:stretch>
            <a:fillRect/>
          </a:stretch>
        </p:blipFill>
        <p:spPr bwMode="auto">
          <a:xfrm>
            <a:off x="1948419" y="1988840"/>
            <a:ext cx="5071853" cy="4536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12995"/>
                                        </p:tgtEl>
                                        <p:attrNameLst>
                                          <p:attrName>style.visibility</p:attrName>
                                        </p:attrNameLst>
                                      </p:cBhvr>
                                      <p:to>
                                        <p:strVal val="visible"/>
                                      </p:to>
                                    </p:set>
                                    <p:animEffect transition="in" filter="fade">
                                      <p:cBhvr>
                                        <p:cTn id="7" dur="1000"/>
                                        <p:tgtEl>
                                          <p:spTgt spid="212995"/>
                                        </p:tgtEl>
                                      </p:cBhvr>
                                    </p:animEffect>
                                    <p:anim calcmode="lin" valueType="num">
                                      <p:cBhvr>
                                        <p:cTn id="8" dur="1000" fill="hold"/>
                                        <p:tgtEl>
                                          <p:spTgt spid="212995"/>
                                        </p:tgtEl>
                                        <p:attrNameLst>
                                          <p:attrName>ppt_x</p:attrName>
                                        </p:attrNameLst>
                                      </p:cBhvr>
                                      <p:tavLst>
                                        <p:tav tm="0">
                                          <p:val>
                                            <p:strVal val="#ppt_x-.1"/>
                                          </p:val>
                                        </p:tav>
                                        <p:tav tm="100000">
                                          <p:val>
                                            <p:strVal val="#ppt_x"/>
                                          </p:val>
                                        </p:tav>
                                      </p:tavLst>
                                    </p:anim>
                                    <p:anim calcmode="lin" valueType="num">
                                      <p:cBhvr>
                                        <p:cTn id="9" dur="1000" fill="hold"/>
                                        <p:tgtEl>
                                          <p:spTgt spid="21299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212998"/>
                                        </p:tgtEl>
                                        <p:attrNameLst>
                                          <p:attrName>style.visibility</p:attrName>
                                        </p:attrNameLst>
                                      </p:cBhvr>
                                      <p:to>
                                        <p:strVal val="visible"/>
                                      </p:to>
                                    </p:set>
                                    <p:anim calcmode="lin" valueType="num">
                                      <p:cBhvr>
                                        <p:cTn id="14" dur="500" fill="hold"/>
                                        <p:tgtEl>
                                          <p:spTgt spid="212998"/>
                                        </p:tgtEl>
                                        <p:attrNameLst>
                                          <p:attrName>ppt_w</p:attrName>
                                        </p:attrNameLst>
                                      </p:cBhvr>
                                      <p:tavLst>
                                        <p:tav tm="0">
                                          <p:val>
                                            <p:strVal val="#ppt_w*2.5"/>
                                          </p:val>
                                        </p:tav>
                                        <p:tav tm="100000">
                                          <p:val>
                                            <p:strVal val="#ppt_w"/>
                                          </p:val>
                                        </p:tav>
                                      </p:tavLst>
                                    </p:anim>
                                    <p:anim calcmode="lin" valueType="num">
                                      <p:cBhvr>
                                        <p:cTn id="15" dur="500" fill="hold"/>
                                        <p:tgtEl>
                                          <p:spTgt spid="212998"/>
                                        </p:tgtEl>
                                        <p:attrNameLst>
                                          <p:attrName>ppt_h</p:attrName>
                                        </p:attrNameLst>
                                      </p:cBhvr>
                                      <p:tavLst>
                                        <p:tav tm="0">
                                          <p:val>
                                            <p:strVal val="#ppt_h*0.01"/>
                                          </p:val>
                                        </p:tav>
                                        <p:tav tm="100000">
                                          <p:val>
                                            <p:strVal val="#ppt_h"/>
                                          </p:val>
                                        </p:tav>
                                      </p:tavLst>
                                    </p:anim>
                                    <p:anim calcmode="lin" valueType="num">
                                      <p:cBhvr>
                                        <p:cTn id="16" dur="500" fill="hold"/>
                                        <p:tgtEl>
                                          <p:spTgt spid="212998"/>
                                        </p:tgtEl>
                                        <p:attrNameLst>
                                          <p:attrName>ppt_x</p:attrName>
                                        </p:attrNameLst>
                                      </p:cBhvr>
                                      <p:tavLst>
                                        <p:tav tm="0">
                                          <p:val>
                                            <p:strVal val="#ppt_x"/>
                                          </p:val>
                                        </p:tav>
                                        <p:tav tm="100000">
                                          <p:val>
                                            <p:strVal val="#ppt_x"/>
                                          </p:val>
                                        </p:tav>
                                      </p:tavLst>
                                    </p:anim>
                                    <p:anim calcmode="lin" valueType="num">
                                      <p:cBhvr>
                                        <p:cTn id="17" dur="500" fill="hold"/>
                                        <p:tgtEl>
                                          <p:spTgt spid="212998"/>
                                        </p:tgtEl>
                                        <p:attrNameLst>
                                          <p:attrName>ppt_y</p:attrName>
                                        </p:attrNameLst>
                                      </p:cBhvr>
                                      <p:tavLst>
                                        <p:tav tm="0">
                                          <p:val>
                                            <p:strVal val="#ppt_h+1"/>
                                          </p:val>
                                        </p:tav>
                                        <p:tav tm="100000">
                                          <p:val>
                                            <p:strVal val="#ppt_y"/>
                                          </p:val>
                                        </p:tav>
                                      </p:tavLst>
                                    </p:anim>
                                    <p:animEffect transition="in" filter="fade">
                                      <p:cBhvr>
                                        <p:cTn id="18" dur="500"/>
                                        <p:tgtEl>
                                          <p:spTgt spid="212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G:\GUNG HO\fotos gung ho\goose.jpg"/>
          <p:cNvPicPr>
            <a:picLocks noChangeAspect="1" noChangeArrowheads="1"/>
          </p:cNvPicPr>
          <p:nvPr/>
        </p:nvPicPr>
        <p:blipFill>
          <a:blip r:embed="rId2" cstate="print"/>
          <a:srcRect/>
          <a:stretch>
            <a:fillRect/>
          </a:stretch>
        </p:blipFill>
        <p:spPr bwMode="auto">
          <a:xfrm>
            <a:off x="642938" y="500063"/>
            <a:ext cx="2000250" cy="2841625"/>
          </a:xfrm>
          <a:prstGeom prst="rect">
            <a:avLst/>
          </a:prstGeom>
          <a:noFill/>
          <a:ln w="9525">
            <a:noFill/>
            <a:miter lim="800000"/>
            <a:headEnd/>
            <a:tailEnd/>
          </a:ln>
        </p:spPr>
      </p:pic>
      <p:pic>
        <p:nvPicPr>
          <p:cNvPr id="52227" name="Picture 3" descr="G:\GUNG HO\fotos gung ho\evil_goose_121065.jpg"/>
          <p:cNvPicPr>
            <a:picLocks noChangeAspect="1" noChangeArrowheads="1"/>
          </p:cNvPicPr>
          <p:nvPr/>
        </p:nvPicPr>
        <p:blipFill>
          <a:blip r:embed="rId3" cstate="print"/>
          <a:srcRect/>
          <a:stretch>
            <a:fillRect/>
          </a:stretch>
        </p:blipFill>
        <p:spPr bwMode="auto">
          <a:xfrm>
            <a:off x="3071813" y="2214563"/>
            <a:ext cx="2047875" cy="2847975"/>
          </a:xfrm>
          <a:prstGeom prst="rect">
            <a:avLst/>
          </a:prstGeom>
          <a:noFill/>
          <a:ln w="9525">
            <a:noFill/>
            <a:miter lim="800000"/>
            <a:headEnd/>
            <a:tailEnd/>
          </a:ln>
        </p:spPr>
      </p:pic>
      <p:cxnSp>
        <p:nvCxnSpPr>
          <p:cNvPr id="5" name="Straight Connector 4"/>
          <p:cNvCxnSpPr/>
          <p:nvPr/>
        </p:nvCxnSpPr>
        <p:spPr>
          <a:xfrm rot="5400000">
            <a:off x="2464594" y="2607469"/>
            <a:ext cx="3357562" cy="2286000"/>
          </a:xfrm>
          <a:prstGeom prst="line">
            <a:avLst/>
          </a:prstGeom>
          <a:ln w="63500" cmpd="sng">
            <a:solidFill>
              <a:srgbClr val="F60000"/>
            </a:solidFill>
          </a:ln>
        </p:spPr>
        <p:style>
          <a:lnRef idx="1">
            <a:schemeClr val="accent1"/>
          </a:lnRef>
          <a:fillRef idx="0">
            <a:schemeClr val="accent1"/>
          </a:fillRef>
          <a:effectRef idx="0">
            <a:schemeClr val="accent1"/>
          </a:effectRef>
          <a:fontRef idx="minor">
            <a:schemeClr val="tx1"/>
          </a:fontRef>
        </p:style>
      </p:cxnSp>
      <p:pic>
        <p:nvPicPr>
          <p:cNvPr id="52229" name="Picture 4" descr="G:\GUNG HO\fotos gung ho\goose_1.jpg"/>
          <p:cNvPicPr>
            <a:picLocks noChangeAspect="1" noChangeArrowheads="1"/>
          </p:cNvPicPr>
          <p:nvPr/>
        </p:nvPicPr>
        <p:blipFill>
          <a:blip r:embed="rId4" cstate="print"/>
          <a:srcRect/>
          <a:stretch>
            <a:fillRect/>
          </a:stretch>
        </p:blipFill>
        <p:spPr bwMode="auto">
          <a:xfrm>
            <a:off x="5929313" y="4071938"/>
            <a:ext cx="1971675" cy="23558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7"/>
          <p:cNvSpPr txBox="1">
            <a:spLocks noChangeArrowheads="1"/>
          </p:cNvSpPr>
          <p:nvPr/>
        </p:nvSpPr>
        <p:spPr bwMode="auto">
          <a:xfrm>
            <a:off x="785813" y="785813"/>
            <a:ext cx="7277100" cy="2862262"/>
          </a:xfrm>
          <a:prstGeom prst="rect">
            <a:avLst/>
          </a:prstGeom>
          <a:noFill/>
          <a:ln w="9525">
            <a:noFill/>
            <a:miter lim="800000"/>
            <a:headEnd/>
            <a:tailEnd/>
          </a:ln>
        </p:spPr>
        <p:txBody>
          <a:bodyPr>
            <a:spAutoFit/>
          </a:bodyPr>
          <a:lstStyle/>
          <a:p>
            <a:pPr algn="ctr" eaLnBrk="0" hangingPunct="0"/>
            <a:r>
              <a:rPr lang="es-ES_tradnl" sz="6000">
                <a:latin typeface="Lucida Calligraphy" pitchFamily="66" charset="0"/>
              </a:rPr>
              <a:t>! A LA CARGA !</a:t>
            </a:r>
          </a:p>
          <a:p>
            <a:pPr algn="ctr" eaLnBrk="0" hangingPunct="0"/>
            <a:endParaRPr lang="es-ES_tradnl" sz="6000">
              <a:latin typeface="Lucida Calligraphy" pitchFamily="66" charset="0"/>
            </a:endParaRPr>
          </a:p>
          <a:p>
            <a:pPr algn="r" eaLnBrk="0" hangingPunct="0"/>
            <a:r>
              <a:rPr lang="es-ES_tradnl" sz="6000" i="1">
                <a:latin typeface="Lucida Calligraphy" pitchFamily="66" charset="0"/>
              </a:rPr>
              <a:t>Gung Ho!!!</a:t>
            </a:r>
          </a:p>
        </p:txBody>
      </p:sp>
      <p:pic>
        <p:nvPicPr>
          <p:cNvPr id="53251" name="Picture 2" descr="G:\GUNG HO\fotos gung ho\Nueva carpeta\tb-gung-ho.jpg"/>
          <p:cNvPicPr>
            <a:picLocks noChangeAspect="1" noChangeArrowheads="1"/>
          </p:cNvPicPr>
          <p:nvPr/>
        </p:nvPicPr>
        <p:blipFill>
          <a:blip r:embed="rId2" cstate="print"/>
          <a:srcRect/>
          <a:stretch>
            <a:fillRect/>
          </a:stretch>
        </p:blipFill>
        <p:spPr bwMode="auto">
          <a:xfrm>
            <a:off x="428625" y="3714750"/>
            <a:ext cx="3121025" cy="2371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582613" y="908720"/>
            <a:ext cx="8234362" cy="293688"/>
          </a:xfrm>
        </p:spPr>
        <p:txBody>
          <a:bodyPr>
            <a:normAutofit fontScale="90000"/>
          </a:bodyPr>
          <a:lstStyle/>
          <a:p>
            <a:pPr fontAlgn="auto">
              <a:spcAft>
                <a:spcPts val="0"/>
              </a:spcAft>
              <a:defRPr/>
            </a:pPr>
            <a:r>
              <a:rPr lang="es-ES" sz="4400" b="1" dirty="0" smtClean="0">
                <a:solidFill>
                  <a:srgbClr val="CF5716"/>
                </a:solidFill>
                <a:latin typeface="Lucida Calligraphy" pitchFamily="66" charset="0"/>
              </a:rPr>
              <a:t>El Espíritu de la Ardilla</a:t>
            </a:r>
            <a:r>
              <a:rPr lang="es-ES" sz="4400" dirty="0" smtClean="0">
                <a:solidFill>
                  <a:srgbClr val="CF5716"/>
                </a:solidFill>
                <a:latin typeface="Lucida Calligraphy" pitchFamily="66" charset="0"/>
              </a:rPr>
              <a:t> </a:t>
            </a:r>
          </a:p>
        </p:txBody>
      </p:sp>
      <p:sp>
        <p:nvSpPr>
          <p:cNvPr id="17411" name="Rectangle 4"/>
          <p:cNvSpPr>
            <a:spLocks noGrp="1" noChangeArrowheads="1"/>
          </p:cNvSpPr>
          <p:nvPr>
            <p:ph idx="1"/>
          </p:nvPr>
        </p:nvSpPr>
        <p:spPr>
          <a:xfrm>
            <a:off x="428625" y="2000250"/>
            <a:ext cx="7472363" cy="2185988"/>
          </a:xfrm>
        </p:spPr>
        <p:txBody>
          <a:bodyPr>
            <a:normAutofit fontScale="92500" lnSpcReduction="20000"/>
          </a:bodyPr>
          <a:lstStyle/>
          <a:p>
            <a:pPr fontAlgn="auto">
              <a:spcAft>
                <a:spcPts val="0"/>
              </a:spcAft>
              <a:buFont typeface="Wingdings 2"/>
              <a:buChar char=""/>
              <a:defRPr/>
            </a:pPr>
            <a:r>
              <a:rPr lang="es-CR" smtClean="0">
                <a:latin typeface="Lucida Calligraphy" pitchFamily="66" charset="0"/>
              </a:rPr>
              <a:t>Trabajo que vale la pena</a:t>
            </a:r>
          </a:p>
          <a:p>
            <a:pPr fontAlgn="auto">
              <a:spcAft>
                <a:spcPts val="0"/>
              </a:spcAft>
              <a:buFont typeface="Wingdings" pitchFamily="2" charset="2"/>
              <a:buNone/>
              <a:defRPr/>
            </a:pPr>
            <a:endParaRPr lang="es-CR" smtClean="0">
              <a:latin typeface="Lucida Calligraphy" pitchFamily="66" charset="0"/>
            </a:endParaRPr>
          </a:p>
          <a:p>
            <a:pPr algn="just" fontAlgn="auto">
              <a:spcAft>
                <a:spcPts val="0"/>
              </a:spcAft>
              <a:buFont typeface="Wingdings 2"/>
              <a:buChar char=""/>
              <a:defRPr/>
            </a:pPr>
            <a:r>
              <a:rPr lang="es-CR" smtClean="0">
                <a:latin typeface="Lucida Calligraphy" pitchFamily="66" charset="0"/>
              </a:rPr>
              <a:t>Todo lo que hacemos es importante y realmente impacta la vida de las personas</a:t>
            </a:r>
            <a:endParaRPr lang="es-ES" smtClean="0">
              <a:latin typeface="Lucida Calligraphy" pitchFamily="66" charset="0"/>
            </a:endParaRPr>
          </a:p>
        </p:txBody>
      </p:sp>
      <p:pic>
        <p:nvPicPr>
          <p:cNvPr id="13316" name="Picture 6" descr="C:\Documents and Settings\barqueba\My Documents\My Pictures\ardilla.jpg"/>
          <p:cNvPicPr>
            <a:picLocks noChangeAspect="1" noChangeArrowheads="1"/>
          </p:cNvPicPr>
          <p:nvPr/>
        </p:nvPicPr>
        <p:blipFill>
          <a:blip r:embed="rId2" cstate="print"/>
          <a:srcRect/>
          <a:stretch>
            <a:fillRect/>
          </a:stretch>
        </p:blipFill>
        <p:spPr bwMode="auto">
          <a:xfrm>
            <a:off x="6072188" y="4643438"/>
            <a:ext cx="1624012" cy="1804987"/>
          </a:xfrm>
          <a:prstGeom prst="rect">
            <a:avLst/>
          </a:prstGeom>
          <a:noFill/>
          <a:ln w="9525">
            <a:noFill/>
            <a:miter lim="800000"/>
            <a:headEnd/>
            <a:tailEnd/>
          </a:ln>
        </p:spPr>
      </p:pic>
      <p:pic>
        <p:nvPicPr>
          <p:cNvPr id="14341" name="Picture 2" descr="G:\GUNG HO\fotos gung ho\Nueva carpeta\tb-gung-ho.jpg"/>
          <p:cNvPicPr>
            <a:picLocks noChangeAspect="1" noChangeArrowheads="1"/>
          </p:cNvPicPr>
          <p:nvPr/>
        </p:nvPicPr>
        <p:blipFill>
          <a:blip r:embed="rId3" cstate="print"/>
          <a:srcRect/>
          <a:stretch>
            <a:fillRect/>
          </a:stretch>
        </p:blipFill>
        <p:spPr bwMode="auto">
          <a:xfrm>
            <a:off x="357188" y="5500688"/>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amond(in)">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diamond(in)">
                                      <p:cBhvr>
                                        <p:cTn id="22"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285750" y="285750"/>
            <a:ext cx="8443913" cy="1071563"/>
          </a:xfrm>
        </p:spPr>
        <p:txBody>
          <a:bodyPr>
            <a:noAutofit/>
          </a:bodyPr>
          <a:lstStyle/>
          <a:p>
            <a:pPr fontAlgn="auto">
              <a:spcAft>
                <a:spcPts val="0"/>
              </a:spcAft>
              <a:defRPr/>
            </a:pPr>
            <a:r>
              <a:rPr lang="es-ES_tradnl" sz="4000" dirty="0" smtClean="0">
                <a:solidFill>
                  <a:srgbClr val="CF5716"/>
                </a:solidFill>
                <a:latin typeface="Lucida Calligraphy" pitchFamily="66" charset="0"/>
              </a:rPr>
              <a:t>Aspectos importantes:</a:t>
            </a:r>
          </a:p>
        </p:txBody>
      </p:sp>
      <p:sp>
        <p:nvSpPr>
          <p:cNvPr id="14339" name="Rectangle 4"/>
          <p:cNvSpPr>
            <a:spLocks noGrp="1" noChangeArrowheads="1"/>
          </p:cNvSpPr>
          <p:nvPr>
            <p:ph idx="1"/>
          </p:nvPr>
        </p:nvSpPr>
        <p:spPr>
          <a:xfrm>
            <a:off x="611188" y="1052513"/>
            <a:ext cx="8229600" cy="3519487"/>
          </a:xfrm>
        </p:spPr>
        <p:txBody>
          <a:bodyPr>
            <a:normAutofit fontScale="92500"/>
          </a:bodyPr>
          <a:lstStyle/>
          <a:p>
            <a:pPr marL="274320" indent="-274320" fontAlgn="auto">
              <a:spcAft>
                <a:spcPts val="0"/>
              </a:spcAft>
              <a:buFont typeface="Wingdings"/>
              <a:buChar char=""/>
              <a:defRPr/>
            </a:pPr>
            <a:endParaRPr lang="es-ES" sz="2800" dirty="0" smtClean="0">
              <a:latin typeface="Lucida Calligraphy" pitchFamily="66" charset="0"/>
            </a:endParaRPr>
          </a:p>
          <a:p>
            <a:pPr marL="274320" indent="-274320" fontAlgn="auto">
              <a:spcAft>
                <a:spcPts val="0"/>
              </a:spcAft>
              <a:buFont typeface="Wingdings"/>
              <a:buChar char=""/>
              <a:defRPr/>
            </a:pPr>
            <a:r>
              <a:rPr lang="es-ES" sz="2800" dirty="0" smtClean="0">
                <a:latin typeface="Lucida Calligraphy" pitchFamily="66" charset="0"/>
              </a:rPr>
              <a:t>Todos trabajan hacia una meta compartida</a:t>
            </a:r>
          </a:p>
          <a:p>
            <a:pPr marL="274320" indent="-274320" fontAlgn="auto">
              <a:spcAft>
                <a:spcPts val="0"/>
              </a:spcAft>
              <a:buFont typeface="Wingdings" pitchFamily="2" charset="2"/>
              <a:buNone/>
              <a:defRPr/>
            </a:pPr>
            <a:r>
              <a:rPr lang="es-ES" sz="2800" dirty="0" smtClean="0">
                <a:latin typeface="Lucida Calligraphy" pitchFamily="66" charset="0"/>
              </a:rPr>
              <a:t> </a:t>
            </a:r>
          </a:p>
          <a:p>
            <a:pPr marL="274320" indent="-274320" fontAlgn="auto">
              <a:spcAft>
                <a:spcPts val="0"/>
              </a:spcAft>
              <a:buFont typeface="Wingdings"/>
              <a:buChar char=""/>
              <a:defRPr/>
            </a:pPr>
            <a:r>
              <a:rPr lang="es-ES" sz="2800" dirty="0" smtClean="0">
                <a:latin typeface="Lucida Calligraphy" pitchFamily="66" charset="0"/>
              </a:rPr>
              <a:t>Los valores sirven de guía para los planes, las decisiones y las actuaciones </a:t>
            </a:r>
          </a:p>
          <a:p>
            <a:pPr marL="274320" indent="-274320" fontAlgn="auto">
              <a:spcAft>
                <a:spcPts val="0"/>
              </a:spcAft>
              <a:buFont typeface="Wingdings" pitchFamily="2" charset="2"/>
              <a:buNone/>
              <a:defRPr/>
            </a:pPr>
            <a:endParaRPr lang="es-ES" sz="2800" dirty="0" smtClean="0">
              <a:latin typeface="Lucida Calligraphy" pitchFamily="66" charset="0"/>
            </a:endParaRPr>
          </a:p>
          <a:p>
            <a:pPr marL="274320" indent="-274320" algn="just" fontAlgn="auto">
              <a:spcAft>
                <a:spcPts val="0"/>
              </a:spcAft>
              <a:buFont typeface="Symbol" pitchFamily="18" charset="2"/>
              <a:buChar char=""/>
              <a:defRPr/>
            </a:pPr>
            <a:r>
              <a:rPr lang="es-ES" sz="2800" dirty="0" smtClean="0">
                <a:latin typeface="Lucida Calligraphy" pitchFamily="66" charset="0"/>
              </a:rPr>
              <a:t>Saber que contribuimos a mejorar el mundo</a:t>
            </a:r>
          </a:p>
        </p:txBody>
      </p:sp>
      <p:pic>
        <p:nvPicPr>
          <p:cNvPr id="14340" name="Picture 7" descr="C:\Documents and Settings\barqueba\My Documents\My Pictures\foto-graciosa-ardilla-camara.jpg"/>
          <p:cNvPicPr>
            <a:picLocks noChangeAspect="1" noChangeArrowheads="1"/>
          </p:cNvPicPr>
          <p:nvPr/>
        </p:nvPicPr>
        <p:blipFill>
          <a:blip r:embed="rId2" cstate="print"/>
          <a:srcRect/>
          <a:stretch>
            <a:fillRect/>
          </a:stretch>
        </p:blipFill>
        <p:spPr bwMode="auto">
          <a:xfrm>
            <a:off x="4714875" y="4929188"/>
            <a:ext cx="2076450" cy="1504950"/>
          </a:xfrm>
          <a:prstGeom prst="rect">
            <a:avLst/>
          </a:prstGeom>
          <a:noFill/>
          <a:ln w="9525">
            <a:noFill/>
            <a:miter lim="800000"/>
            <a:headEnd/>
            <a:tailEnd/>
          </a:ln>
        </p:spPr>
      </p:pic>
      <p:pic>
        <p:nvPicPr>
          <p:cNvPr id="15365" name="Picture 2" descr="G:\GUNG HO\fotos gung ho\Nueva carpeta\tb-gung-ho.jpg"/>
          <p:cNvPicPr>
            <a:picLocks noChangeAspect="1" noChangeArrowheads="1"/>
          </p:cNvPicPr>
          <p:nvPr/>
        </p:nvPicPr>
        <p:blipFill>
          <a:blip r:embed="rId3" cstate="print"/>
          <a:srcRect/>
          <a:stretch>
            <a:fillRect/>
          </a:stretch>
        </p:blipFill>
        <p:spPr bwMode="auto">
          <a:xfrm>
            <a:off x="642938" y="5286375"/>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27" dur="500"/>
                                        <p:tgtEl>
                                          <p:spTgt spid="143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0"/>
                                        </p:tgtEl>
                                        <p:attrNameLst>
                                          <p:attrName>style.visibility</p:attrName>
                                        </p:attrNameLst>
                                      </p:cBhvr>
                                      <p:to>
                                        <p:strVal val="visible"/>
                                      </p:to>
                                    </p:set>
                                    <p:animEffect transition="in" filter="blinds(horizontal)">
                                      <p:cBhvr>
                                        <p:cTn id="3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00063" y="714375"/>
            <a:ext cx="4464050" cy="2643188"/>
          </a:xfrm>
          <a:prstGeom prst="rect">
            <a:avLst/>
          </a:prstGeom>
        </p:spPr>
        <p:txBody>
          <a:bodyPr anchor="b">
            <a:normAutofit fontScale="97500" lnSpcReduction="10000"/>
          </a:bodyPr>
          <a:lstStyle/>
          <a:p>
            <a:pPr algn="ctr" fontAlgn="auto">
              <a:spcAft>
                <a:spcPts val="0"/>
              </a:spcAft>
              <a:defRPr/>
            </a:pPr>
            <a:r>
              <a:rPr lang="es-MX" sz="6000" b="1" cap="small" dirty="0">
                <a:solidFill>
                  <a:schemeClr val="tx2"/>
                </a:solidFill>
                <a:latin typeface="Lucida Calligraphy" pitchFamily="66" charset="0"/>
                <a:ea typeface="+mj-ea"/>
                <a:cs typeface="+mj-cs"/>
              </a:rPr>
              <a:t>El </a:t>
            </a:r>
            <a:r>
              <a:rPr lang="es-MX" sz="6000" b="1" cap="small" dirty="0" smtClean="0">
                <a:solidFill>
                  <a:schemeClr val="tx2"/>
                </a:solidFill>
                <a:latin typeface="Lucida Calligraphy" pitchFamily="66" charset="0"/>
                <a:ea typeface="+mj-ea"/>
                <a:cs typeface="+mj-cs"/>
              </a:rPr>
              <a:t>ESTILO </a:t>
            </a:r>
            <a:r>
              <a:rPr lang="es-MX" sz="6000" b="1" cap="small" dirty="0">
                <a:solidFill>
                  <a:schemeClr val="tx2"/>
                </a:solidFill>
                <a:latin typeface="Lucida Calligraphy" pitchFamily="66" charset="0"/>
                <a:ea typeface="+mj-ea"/>
                <a:cs typeface="+mj-cs"/>
              </a:rPr>
              <a:t/>
            </a:r>
            <a:br>
              <a:rPr lang="es-MX" sz="6000" b="1" cap="small" dirty="0">
                <a:solidFill>
                  <a:schemeClr val="tx2"/>
                </a:solidFill>
                <a:latin typeface="Lucida Calligraphy" pitchFamily="66" charset="0"/>
                <a:ea typeface="+mj-ea"/>
                <a:cs typeface="+mj-cs"/>
              </a:rPr>
            </a:br>
            <a:r>
              <a:rPr lang="es-MX" sz="6000" b="1" cap="small" dirty="0">
                <a:solidFill>
                  <a:schemeClr val="tx2"/>
                </a:solidFill>
                <a:latin typeface="Lucida Calligraphy" pitchFamily="66" charset="0"/>
                <a:ea typeface="+mj-ea"/>
                <a:cs typeface="+mj-cs"/>
              </a:rPr>
              <a:t>del castor</a:t>
            </a:r>
            <a:endParaRPr lang="en-US" sz="6000" cap="small" dirty="0">
              <a:solidFill>
                <a:schemeClr val="tx2"/>
              </a:solidFill>
              <a:latin typeface="Lucida Calligraphy" pitchFamily="66" charset="0"/>
              <a:ea typeface="+mj-ea"/>
              <a:cs typeface="+mj-cs"/>
            </a:endParaRPr>
          </a:p>
        </p:txBody>
      </p:sp>
      <p:pic>
        <p:nvPicPr>
          <p:cNvPr id="15363" name="Picture 4" descr="G:\GUNG HO\fotos gung ho\beaver-in-love.gif"/>
          <p:cNvPicPr>
            <a:picLocks noChangeAspect="1" noChangeArrowheads="1"/>
          </p:cNvPicPr>
          <p:nvPr/>
        </p:nvPicPr>
        <p:blipFill>
          <a:blip r:embed="rId2" cstate="print"/>
          <a:srcRect/>
          <a:stretch>
            <a:fillRect/>
          </a:stretch>
        </p:blipFill>
        <p:spPr bwMode="auto">
          <a:xfrm>
            <a:off x="4214813" y="3151188"/>
            <a:ext cx="3795712" cy="2944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p:cTn id="13" dur="500" fill="hold"/>
                                        <p:tgtEl>
                                          <p:spTgt spid="15363"/>
                                        </p:tgtEl>
                                        <p:attrNameLst>
                                          <p:attrName>ppt_w</p:attrName>
                                        </p:attrNameLst>
                                      </p:cBhvr>
                                      <p:tavLst>
                                        <p:tav tm="0">
                                          <p:val>
                                            <p:strVal val="#ppt_w*2.5"/>
                                          </p:val>
                                        </p:tav>
                                        <p:tav tm="100000">
                                          <p:val>
                                            <p:strVal val="#ppt_w"/>
                                          </p:val>
                                        </p:tav>
                                      </p:tavLst>
                                    </p:anim>
                                    <p:anim calcmode="lin" valueType="num">
                                      <p:cBhvr>
                                        <p:cTn id="14" dur="500" fill="hold"/>
                                        <p:tgtEl>
                                          <p:spTgt spid="15363"/>
                                        </p:tgtEl>
                                        <p:attrNameLst>
                                          <p:attrName>ppt_h</p:attrName>
                                        </p:attrNameLst>
                                      </p:cBhvr>
                                      <p:tavLst>
                                        <p:tav tm="0">
                                          <p:val>
                                            <p:strVal val="#ppt_h*0.01"/>
                                          </p:val>
                                        </p:tav>
                                        <p:tav tm="100000">
                                          <p:val>
                                            <p:strVal val="#ppt_h"/>
                                          </p:val>
                                        </p:tav>
                                      </p:tavLst>
                                    </p:anim>
                                    <p:anim calcmode="lin" valueType="num">
                                      <p:cBhvr>
                                        <p:cTn id="15" dur="500" fill="hold"/>
                                        <p:tgtEl>
                                          <p:spTgt spid="15363"/>
                                        </p:tgtEl>
                                        <p:attrNameLst>
                                          <p:attrName>ppt_x</p:attrName>
                                        </p:attrNameLst>
                                      </p:cBhvr>
                                      <p:tavLst>
                                        <p:tav tm="0">
                                          <p:val>
                                            <p:strVal val="#ppt_x"/>
                                          </p:val>
                                        </p:tav>
                                        <p:tav tm="100000">
                                          <p:val>
                                            <p:strVal val="#ppt_x"/>
                                          </p:val>
                                        </p:tav>
                                      </p:tavLst>
                                    </p:anim>
                                    <p:anim calcmode="lin" valueType="num">
                                      <p:cBhvr>
                                        <p:cTn id="16" dur="500" fill="hold"/>
                                        <p:tgtEl>
                                          <p:spTgt spid="15363"/>
                                        </p:tgtEl>
                                        <p:attrNameLst>
                                          <p:attrName>ppt_y</p:attrName>
                                        </p:attrNameLst>
                                      </p:cBhvr>
                                      <p:tavLst>
                                        <p:tav tm="0">
                                          <p:val>
                                            <p:strVal val="#ppt_h+1"/>
                                          </p:val>
                                        </p:tav>
                                        <p:tav tm="100000">
                                          <p:val>
                                            <p:strVal val="#ppt_y"/>
                                          </p:val>
                                        </p:tav>
                                      </p:tavLst>
                                    </p:anim>
                                    <p:animEffect transition="in" filter="fade">
                                      <p:cBhvr>
                                        <p:cTn id="1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381000" y="304800"/>
            <a:ext cx="8229600" cy="655638"/>
          </a:xfrm>
        </p:spPr>
        <p:txBody>
          <a:bodyPr/>
          <a:lstStyle/>
          <a:p>
            <a:pPr fontAlgn="auto">
              <a:spcAft>
                <a:spcPts val="0"/>
              </a:spcAft>
              <a:defRPr/>
            </a:pPr>
            <a:r>
              <a:rPr lang="es-ES_tradnl" sz="3400" dirty="0" smtClean="0">
                <a:solidFill>
                  <a:srgbClr val="CF5716"/>
                </a:solidFill>
                <a:latin typeface="Lucida Calligraphy" pitchFamily="66" charset="0"/>
              </a:rPr>
              <a:t> </a:t>
            </a:r>
            <a:r>
              <a:rPr lang="es-ES" sz="2500" b="1" dirty="0" smtClean="0">
                <a:solidFill>
                  <a:srgbClr val="CF5716"/>
                </a:solidFill>
                <a:latin typeface="Lucida Calligraphy" pitchFamily="66" charset="0"/>
              </a:rPr>
              <a:t>El Espíritu del Castor</a:t>
            </a:r>
          </a:p>
        </p:txBody>
      </p:sp>
      <p:sp>
        <p:nvSpPr>
          <p:cNvPr id="16387" name="Rectangle 4"/>
          <p:cNvSpPr>
            <a:spLocks noGrp="1" noChangeArrowheads="1"/>
          </p:cNvSpPr>
          <p:nvPr>
            <p:ph idx="1"/>
          </p:nvPr>
        </p:nvSpPr>
        <p:spPr>
          <a:xfrm>
            <a:off x="457200" y="1600200"/>
            <a:ext cx="7467600" cy="2043113"/>
          </a:xfrm>
        </p:spPr>
        <p:txBody>
          <a:bodyPr/>
          <a:lstStyle/>
          <a:p>
            <a:pPr algn="just"/>
            <a:r>
              <a:rPr lang="es-CR" smtClean="0">
                <a:latin typeface="Lucida Calligraphy" pitchFamily="66" charset="0"/>
              </a:rPr>
              <a:t>El estilo del castor se identifica con las necesidades del individuo en su relación con la organización y viceversa.</a:t>
            </a:r>
            <a:endParaRPr lang="es-ES" smtClean="0">
              <a:latin typeface="Lucida Calligraphy" pitchFamily="66" charset="0"/>
            </a:endParaRPr>
          </a:p>
        </p:txBody>
      </p:sp>
      <p:pic>
        <p:nvPicPr>
          <p:cNvPr id="16388" name="Picture 7" descr="G:\GUNG HO\fotos gung ho\ist2_5012047-cartoon-beaver.jpg"/>
          <p:cNvPicPr>
            <a:picLocks noChangeAspect="1" noChangeArrowheads="1"/>
          </p:cNvPicPr>
          <p:nvPr/>
        </p:nvPicPr>
        <p:blipFill>
          <a:blip r:embed="rId2" cstate="print"/>
          <a:srcRect/>
          <a:stretch>
            <a:fillRect/>
          </a:stretch>
        </p:blipFill>
        <p:spPr bwMode="auto">
          <a:xfrm>
            <a:off x="2143125" y="4097338"/>
            <a:ext cx="3011488" cy="2474912"/>
          </a:xfrm>
          <a:prstGeom prst="rect">
            <a:avLst/>
          </a:prstGeom>
          <a:noFill/>
          <a:ln w="9525">
            <a:noFill/>
            <a:miter lim="800000"/>
            <a:headEnd/>
            <a:tailEnd/>
          </a:ln>
        </p:spPr>
      </p:pic>
      <p:pic>
        <p:nvPicPr>
          <p:cNvPr id="17413" name="Picture 2" descr="G:\GUNG HO\fotos gung ho\Nueva carpeta\tb-gung-ho.jpg"/>
          <p:cNvPicPr>
            <a:picLocks noChangeAspect="1" noChangeArrowheads="1"/>
          </p:cNvPicPr>
          <p:nvPr/>
        </p:nvPicPr>
        <p:blipFill>
          <a:blip r:embed="rId3" cstate="print"/>
          <a:srcRect/>
          <a:stretch>
            <a:fillRect/>
          </a:stretch>
        </p:blipFill>
        <p:spPr bwMode="auto">
          <a:xfrm>
            <a:off x="6286500" y="5214938"/>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additive="base">
                                        <p:cTn id="17" dur="500" fill="hold"/>
                                        <p:tgtEl>
                                          <p:spTgt spid="16388"/>
                                        </p:tgtEl>
                                        <p:attrNameLst>
                                          <p:attrName>ppt_x</p:attrName>
                                        </p:attrNameLst>
                                      </p:cBhvr>
                                      <p:tavLst>
                                        <p:tav tm="0">
                                          <p:val>
                                            <p:strVal val="#ppt_x"/>
                                          </p:val>
                                        </p:tav>
                                        <p:tav tm="100000">
                                          <p:val>
                                            <p:strVal val="#ppt_x"/>
                                          </p:val>
                                        </p:tav>
                                      </p:tavLst>
                                    </p:anim>
                                    <p:anim calcmode="lin" valueType="num">
                                      <p:cBhvr additive="base">
                                        <p:cTn id="1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395288" y="188913"/>
            <a:ext cx="8229600" cy="655637"/>
          </a:xfrm>
        </p:spPr>
        <p:txBody>
          <a:bodyPr>
            <a:normAutofit fontScale="90000"/>
          </a:bodyPr>
          <a:lstStyle/>
          <a:p>
            <a:pPr fontAlgn="auto">
              <a:spcAft>
                <a:spcPts val="0"/>
              </a:spcAft>
              <a:defRPr/>
            </a:pPr>
            <a:r>
              <a:rPr lang="es-ES" sz="2800" dirty="0" smtClean="0">
                <a:solidFill>
                  <a:srgbClr val="CF5716"/>
                </a:solidFill>
                <a:latin typeface="Lucida Calligraphy" pitchFamily="66" charset="0"/>
              </a:rPr>
              <a:t> </a:t>
            </a:r>
            <a:r>
              <a:rPr lang="es-ES_tradnl" sz="4000" dirty="0" smtClean="0">
                <a:solidFill>
                  <a:srgbClr val="CF5716"/>
                </a:solidFill>
                <a:latin typeface="Lucida Calligraphy" pitchFamily="66" charset="0"/>
              </a:rPr>
              <a:t>Aspectos importantes:</a:t>
            </a:r>
            <a:endParaRPr lang="es-ES" sz="4000" dirty="0" smtClean="0">
              <a:solidFill>
                <a:srgbClr val="CF5716"/>
              </a:solidFill>
              <a:latin typeface="Lucida Calligraphy" pitchFamily="66" charset="0"/>
            </a:endParaRPr>
          </a:p>
        </p:txBody>
      </p:sp>
      <p:sp>
        <p:nvSpPr>
          <p:cNvPr id="17411" name="Rectangle 4"/>
          <p:cNvSpPr>
            <a:spLocks noGrp="1" noChangeArrowheads="1"/>
          </p:cNvSpPr>
          <p:nvPr>
            <p:ph idx="1"/>
          </p:nvPr>
        </p:nvSpPr>
        <p:spPr>
          <a:xfrm>
            <a:off x="457200" y="1052513"/>
            <a:ext cx="8229600" cy="4525962"/>
          </a:xfrm>
        </p:spPr>
        <p:txBody>
          <a:bodyPr/>
          <a:lstStyle/>
          <a:p>
            <a:pPr algn="just">
              <a:buFont typeface="Symbol" pitchFamily="18" charset="2"/>
              <a:buChar char=""/>
            </a:pPr>
            <a:r>
              <a:rPr lang="es-CR" sz="2600" smtClean="0">
                <a:latin typeface="Lucida Calligraphy" pitchFamily="66" charset="0"/>
              </a:rPr>
              <a:t>Un campo de juego con el territorio claramente demarcado.</a:t>
            </a:r>
          </a:p>
          <a:p>
            <a:pPr algn="just">
              <a:buFont typeface="Symbol" pitchFamily="18" charset="2"/>
              <a:buChar char=""/>
            </a:pPr>
            <a:r>
              <a:rPr lang="es-CR" sz="2600" smtClean="0">
                <a:latin typeface="Lucida Calligraphy" pitchFamily="66" charset="0"/>
              </a:rPr>
              <a:t>Los pensamientos, las necesidades y los sueños son respetados, escuchados y llevan a la acción.</a:t>
            </a:r>
            <a:endParaRPr lang="es-ES" sz="2600" smtClean="0">
              <a:latin typeface="Lucida Calligraphy" pitchFamily="66" charset="0"/>
            </a:endParaRPr>
          </a:p>
          <a:p>
            <a:pPr algn="just">
              <a:buFont typeface="Symbol" pitchFamily="18" charset="2"/>
              <a:buChar char=""/>
            </a:pPr>
            <a:r>
              <a:rPr lang="es-CR" sz="2600" smtClean="0">
                <a:latin typeface="Lucida Calligraphy" pitchFamily="66" charset="0"/>
              </a:rPr>
              <a:t>Capaces pero conscientes del reto.</a:t>
            </a:r>
            <a:endParaRPr lang="es-ES" sz="2600" smtClean="0">
              <a:latin typeface="Lucida Calligraphy" pitchFamily="66" charset="0"/>
            </a:endParaRPr>
          </a:p>
          <a:p>
            <a:pPr>
              <a:buFont typeface="Wingdings" pitchFamily="2" charset="2"/>
              <a:buNone/>
            </a:pPr>
            <a:endParaRPr lang="es-ES" sz="2600" smtClean="0">
              <a:latin typeface="Lucida Calligraphy" pitchFamily="66" charset="0"/>
            </a:endParaRPr>
          </a:p>
        </p:txBody>
      </p:sp>
      <p:pic>
        <p:nvPicPr>
          <p:cNvPr id="17412" name="Picture 5" descr="G:\GUNG HO\fotos gung ho\beaver-pc.jpg"/>
          <p:cNvPicPr>
            <a:picLocks noChangeAspect="1" noChangeArrowheads="1"/>
          </p:cNvPicPr>
          <p:nvPr/>
        </p:nvPicPr>
        <p:blipFill>
          <a:blip r:embed="rId2" cstate="print"/>
          <a:srcRect/>
          <a:stretch>
            <a:fillRect/>
          </a:stretch>
        </p:blipFill>
        <p:spPr bwMode="auto">
          <a:xfrm>
            <a:off x="3786188" y="4000500"/>
            <a:ext cx="3243262" cy="2438400"/>
          </a:xfrm>
          <a:prstGeom prst="rect">
            <a:avLst/>
          </a:prstGeom>
          <a:noFill/>
          <a:ln w="9525">
            <a:noFill/>
            <a:miter lim="800000"/>
            <a:headEnd/>
            <a:tailEnd/>
          </a:ln>
        </p:spPr>
      </p:pic>
      <p:pic>
        <p:nvPicPr>
          <p:cNvPr id="18437" name="Picture 2" descr="G:\GUNG HO\fotos gung ho\Nueva carpeta\tb-gung-ho.jpg"/>
          <p:cNvPicPr>
            <a:picLocks noChangeAspect="1" noChangeArrowheads="1"/>
          </p:cNvPicPr>
          <p:nvPr/>
        </p:nvPicPr>
        <p:blipFill>
          <a:blip r:embed="rId3" cstate="print"/>
          <a:srcRect/>
          <a:stretch>
            <a:fillRect/>
          </a:stretch>
        </p:blipFill>
        <p:spPr bwMode="auto">
          <a:xfrm>
            <a:off x="214313" y="5429250"/>
            <a:ext cx="1428750"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ox(in)">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box(in)">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box(in)">
                                      <p:cBhvr>
                                        <p:cTn id="22" dur="500"/>
                                        <p:tgtEl>
                                          <p:spTgt spid="17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412"/>
                                        </p:tgtEl>
                                        <p:attrNameLst>
                                          <p:attrName>style.visibility</p:attrName>
                                        </p:attrNameLst>
                                      </p:cBhvr>
                                      <p:to>
                                        <p:strVal val="visible"/>
                                      </p:to>
                                    </p:set>
                                    <p:anim calcmode="lin" valueType="num">
                                      <p:cBhvr additive="base">
                                        <p:cTn id="27" dur="500" fill="hold"/>
                                        <p:tgtEl>
                                          <p:spTgt spid="17412"/>
                                        </p:tgtEl>
                                        <p:attrNameLst>
                                          <p:attrName>ppt_x</p:attrName>
                                        </p:attrNameLst>
                                      </p:cBhvr>
                                      <p:tavLst>
                                        <p:tav tm="0">
                                          <p:val>
                                            <p:strVal val="#ppt_x"/>
                                          </p:val>
                                        </p:tav>
                                        <p:tav tm="100000">
                                          <p:val>
                                            <p:strVal val="#ppt_x"/>
                                          </p:val>
                                        </p:tav>
                                      </p:tavLst>
                                    </p:anim>
                                    <p:anim calcmode="lin" valueType="num">
                                      <p:cBhvr additive="base">
                                        <p:cTn id="2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408</TotalTime>
  <Words>1435</Words>
  <Application>Microsoft Office PowerPoint</Application>
  <PresentationFormat>Presentación en pantalla (4:3)</PresentationFormat>
  <Paragraphs>145</Paragraphs>
  <Slides>41</Slides>
  <Notes>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Trek</vt:lpstr>
      <vt:lpstr>Diapositiva 1</vt:lpstr>
      <vt:lpstr>Origen</vt:lpstr>
      <vt:lpstr>Filosofía Gung Ho</vt:lpstr>
      <vt:lpstr>El Espíritu  de la Ardilla </vt:lpstr>
      <vt:lpstr>El Espíritu de la Ardilla </vt:lpstr>
      <vt:lpstr>Aspectos importantes:</vt:lpstr>
      <vt:lpstr>Diapositiva 7</vt:lpstr>
      <vt:lpstr> El Espíritu del Castor</vt:lpstr>
      <vt:lpstr> Aspectos importantes:</vt:lpstr>
      <vt:lpstr>Diapositiva 10</vt:lpstr>
      <vt:lpstr>El Don del Ganso </vt:lpstr>
      <vt:lpstr>Diapositiva 12</vt:lpstr>
      <vt:lpstr>Dinámica  </vt:lpstr>
      <vt:lpstr>ESPÍRITU GUNG HO</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Company>Coca-Cola Femsa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Gung Ho</dc:title>
  <dc:creator>CR1360309</dc:creator>
  <cp:lastModifiedBy>Fernando Salas Castro</cp:lastModifiedBy>
  <cp:revision>51</cp:revision>
  <dcterms:created xsi:type="dcterms:W3CDTF">2008-09-22T13:55:16Z</dcterms:created>
  <dcterms:modified xsi:type="dcterms:W3CDTF">2011-12-03T14:09:23Z</dcterms:modified>
</cp:coreProperties>
</file>