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0" r:id="rId3"/>
    <p:sldId id="257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58" r:id="rId21"/>
    <p:sldId id="292" r:id="rId22"/>
    <p:sldId id="261" r:id="rId23"/>
    <p:sldId id="259" r:id="rId24"/>
    <p:sldId id="326" r:id="rId25"/>
    <p:sldId id="317" r:id="rId26"/>
    <p:sldId id="318" r:id="rId27"/>
    <p:sldId id="320" r:id="rId28"/>
    <p:sldId id="321" r:id="rId29"/>
    <p:sldId id="322" r:id="rId30"/>
    <p:sldId id="323" r:id="rId31"/>
    <p:sldId id="324" r:id="rId32"/>
    <p:sldId id="327" r:id="rId33"/>
    <p:sldId id="325" r:id="rId34"/>
    <p:sldId id="260" r:id="rId35"/>
    <p:sldId id="263" r:id="rId36"/>
    <p:sldId id="270" r:id="rId37"/>
    <p:sldId id="273" r:id="rId38"/>
    <p:sldId id="275" r:id="rId39"/>
    <p:sldId id="277" r:id="rId40"/>
    <p:sldId id="278" r:id="rId41"/>
    <p:sldId id="328" r:id="rId42"/>
    <p:sldId id="280" r:id="rId43"/>
    <p:sldId id="297" r:id="rId44"/>
    <p:sldId id="282" r:id="rId45"/>
    <p:sldId id="283" r:id="rId46"/>
    <p:sldId id="284" r:id="rId47"/>
    <p:sldId id="289" r:id="rId48"/>
    <p:sldId id="293" r:id="rId49"/>
    <p:sldId id="295" r:id="rId50"/>
    <p:sldId id="299" r:id="rId5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32961-A227-4842-BAD7-7AF309645898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3CADC-CD68-439E-B550-EC7D16F0FC19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557705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73722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07190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857773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70380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38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053000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39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96199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40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700485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42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30601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43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32678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44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937662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45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94733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849814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46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573025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47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0176530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48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574891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49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576101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50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25630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44845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89489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495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26589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15737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993757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CADC-CD68-439E-B550-EC7D16F0FC19}" type="slidenum">
              <a:rPr lang="es-MX" smtClean="0"/>
              <a:pPr/>
              <a:t>34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80213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0017-D50F-4E69-A517-1D38F05B9C4B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1E86-1E8C-4F3A-9BF0-96CF0D1684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9713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0017-D50F-4E69-A517-1D38F05B9C4B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1E86-1E8C-4F3A-9BF0-96CF0D1684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477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0017-D50F-4E69-A517-1D38F05B9C4B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1E86-1E8C-4F3A-9BF0-96CF0D1684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23089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0017-D50F-4E69-A517-1D38F05B9C4B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1E86-1E8C-4F3A-9BF0-96CF0D1684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14341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0017-D50F-4E69-A517-1D38F05B9C4B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1E86-1E8C-4F3A-9BF0-96CF0D1684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67342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0017-D50F-4E69-A517-1D38F05B9C4B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1E86-1E8C-4F3A-9BF0-96CF0D1684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16202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0017-D50F-4E69-A517-1D38F05B9C4B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1E86-1E8C-4F3A-9BF0-96CF0D1684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67043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0017-D50F-4E69-A517-1D38F05B9C4B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1E86-1E8C-4F3A-9BF0-96CF0D1684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47993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0017-D50F-4E69-A517-1D38F05B9C4B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1E86-1E8C-4F3A-9BF0-96CF0D1684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727872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0017-D50F-4E69-A517-1D38F05B9C4B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1E86-1E8C-4F3A-9BF0-96CF0D1684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49466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0017-D50F-4E69-A517-1D38F05B9C4B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1E86-1E8C-4F3A-9BF0-96CF0D1684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2693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A0017-D50F-4E69-A517-1D38F05B9C4B}" type="datetimeFigureOut">
              <a:rPr lang="es-MX" smtClean="0"/>
              <a:pPr/>
              <a:t>18/02/2013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1E86-1E8C-4F3A-9BF0-96CF0D16848B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71771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images/search?q=malcolm+gladwell+biografia&amp;view=detail&amp;id=986EB5D37527330F3BA01EC371749C7B28795A84&amp;first=0&amp;FORM=IDFRI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1" y="1628800"/>
            <a:ext cx="8514108" cy="4896544"/>
          </a:xfrm>
        </p:spPr>
        <p:txBody>
          <a:bodyPr>
            <a:normAutofit/>
          </a:bodyPr>
          <a:lstStyle/>
          <a:p>
            <a:endParaRPr lang="es-ES_tradnl" dirty="0"/>
          </a:p>
          <a:p>
            <a:endParaRPr lang="es-ES_tradnl" dirty="0" smtClean="0"/>
          </a:p>
          <a:p>
            <a:endParaRPr lang="es-ES_tradnl" dirty="0"/>
          </a:p>
          <a:p>
            <a:endParaRPr lang="es-ES_tradnl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16954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43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800" b="1" dirty="0">
                <a:solidFill>
                  <a:schemeClr val="accent5">
                    <a:lumMod val="75000"/>
                  </a:schemeClr>
                </a:solidFill>
              </a:rPr>
              <a:t>¿Todos tenemos intuición?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643063"/>
            <a:ext cx="5286375" cy="38576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sz="2800" smtClean="0"/>
              <a:t>Sí, todos tenemos ese potencial, pero como todo en la vida, se ha de entrenar y practicar.</a:t>
            </a:r>
          </a:p>
          <a:p>
            <a:pPr algn="just" eaLnBrk="1" hangingPunct="1">
              <a:lnSpc>
                <a:spcPct val="80000"/>
              </a:lnSpc>
              <a:buFont typeface="Arial" pitchFamily="34" charset="0"/>
              <a:buNone/>
            </a:pPr>
            <a:endParaRPr lang="es-ES" sz="2800" smtClean="0"/>
          </a:p>
          <a:p>
            <a:pPr algn="just" eaLnBrk="1" hangingPunct="1">
              <a:lnSpc>
                <a:spcPct val="80000"/>
              </a:lnSpc>
            </a:pPr>
            <a:r>
              <a:rPr lang="es-ES" sz="2800" smtClean="0"/>
              <a:t> Sin embargo, la inteligencia intuitiva tiene unos frenos importantes.</a:t>
            </a:r>
          </a:p>
        </p:txBody>
      </p:sp>
      <p:sp>
        <p:nvSpPr>
          <p:cNvPr id="18436" name="AutoShape 7" descr="Z"/>
          <p:cNvSpPr>
            <a:spLocks noChangeAspect="1" noChangeArrowheads="1"/>
          </p:cNvSpPr>
          <p:nvPr/>
        </p:nvSpPr>
        <p:spPr bwMode="auto">
          <a:xfrm>
            <a:off x="3533775" y="2638425"/>
            <a:ext cx="20764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437" name="AutoShape 9" descr="Z"/>
          <p:cNvSpPr>
            <a:spLocks noChangeAspect="1" noChangeArrowheads="1"/>
          </p:cNvSpPr>
          <p:nvPr/>
        </p:nvSpPr>
        <p:spPr bwMode="auto">
          <a:xfrm>
            <a:off x="3533775" y="2638425"/>
            <a:ext cx="20764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8438" name="Picture 11" descr="neurocien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4714875"/>
            <a:ext cx="28114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74638"/>
            <a:ext cx="835818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4800" b="1" dirty="0">
                <a:solidFill>
                  <a:schemeClr val="accent5">
                    <a:lumMod val="75000"/>
                  </a:schemeClr>
                </a:solidFill>
              </a:rPr>
              <a:t>Los frenos</a:t>
            </a:r>
            <a:br>
              <a:rPr lang="es-ES" sz="4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4800" b="1" dirty="0">
                <a:solidFill>
                  <a:schemeClr val="accent5">
                    <a:lumMod val="75000"/>
                  </a:schemeClr>
                </a:solidFill>
              </a:rPr>
              <a:t>a la Inteligencia Intuitiva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28813" y="1857375"/>
            <a:ext cx="5786437" cy="47148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es-ES" smtClean="0"/>
              <a:t>Los prejuicios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ES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mtClean="0"/>
              <a:t>2) El exceso de información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mtClean="0"/>
              <a:t>3) La rigidez en el proceso de toma de decisiones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" smtClean="0"/>
              <a:t>4) El estrés</a:t>
            </a:r>
          </a:p>
        </p:txBody>
      </p:sp>
      <p:sp>
        <p:nvSpPr>
          <p:cNvPr id="19460" name="AutoShape 5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1876425" cy="158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1" name="AutoShape 7" descr="Z"/>
          <p:cNvSpPr>
            <a:spLocks noChangeAspect="1" noChangeArrowheads="1"/>
          </p:cNvSpPr>
          <p:nvPr/>
        </p:nvSpPr>
        <p:spPr bwMode="auto">
          <a:xfrm>
            <a:off x="3633788" y="2638425"/>
            <a:ext cx="18764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2" name="AutoShape 9" descr="Z"/>
          <p:cNvSpPr>
            <a:spLocks noChangeAspect="1" noChangeArrowheads="1"/>
          </p:cNvSpPr>
          <p:nvPr/>
        </p:nvSpPr>
        <p:spPr bwMode="auto">
          <a:xfrm>
            <a:off x="3633788" y="2638425"/>
            <a:ext cx="18764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s-CR" dirty="0" smtClean="0"/>
              <a:t>ANÁLISIS DE IMÁGENES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Esta mujer fue una famosa ________________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</a:rPr>
              <a:t>Qué profesión es este hombre? ______________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 smtClean="0"/>
          </a:p>
        </p:txBody>
      </p:sp>
      <p:pic>
        <p:nvPicPr>
          <p:cNvPr id="2051" name="Picture 2" descr="C:\Users\Paola\Desktop\asesina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500063"/>
            <a:ext cx="3000375" cy="2455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3" descr="C:\Users\Paola\Desktop\abogado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500438"/>
            <a:ext cx="3071813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8964613" cy="5857875"/>
          </a:xfrm>
        </p:spPr>
        <p:txBody>
          <a:bodyPr/>
          <a:lstStyle/>
          <a:p>
            <a:pPr algn="l" eaLnBrk="1" hangingPunct="1">
              <a:defRPr/>
            </a:pP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¿Cómo se siente esta persona?</a:t>
            </a:r>
            <a:b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Este hombre fue conocido por ser un __________</a:t>
            </a:r>
            <a:b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dirty="0" smtClean="0"/>
              <a:t/>
            </a:r>
            <a:br>
              <a:rPr lang="es-MX" dirty="0" smtClean="0"/>
            </a:br>
            <a:endParaRPr lang="es-ES" dirty="0" smtClean="0"/>
          </a:p>
        </p:txBody>
      </p:sp>
      <p:pic>
        <p:nvPicPr>
          <p:cNvPr id="3075" name="Picture 2" descr="C:\Users\Paola\Desktop\preocupa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683" y="788970"/>
            <a:ext cx="4269259" cy="278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3" descr="C:\Users\Paola\Desktop\psicopata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357694"/>
            <a:ext cx="3214710" cy="2308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6022975"/>
          </a:xfrm>
        </p:spPr>
        <p:txBody>
          <a:bodyPr/>
          <a:lstStyle/>
          <a:p>
            <a:pPr eaLnBrk="1" hangingPunct="1">
              <a:defRPr/>
            </a:pP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Cómo se siente cada una de estas personas?</a:t>
            </a:r>
            <a:b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ES" dirty="0" smtClean="0"/>
          </a:p>
        </p:txBody>
      </p:sp>
      <p:pic>
        <p:nvPicPr>
          <p:cNvPr id="4099" name="Picture 2" descr="C:\Users\Paola\Desktop\fel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000250"/>
            <a:ext cx="3959225" cy="2633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3" descr="C:\Users\Paola\Desktop\enoj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1463" y="1500188"/>
            <a:ext cx="2605087" cy="3914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21388"/>
          </a:xfrm>
        </p:spPr>
        <p:txBody>
          <a:bodyPr/>
          <a:lstStyle/>
          <a:p>
            <a:pPr eaLnBrk="1" hangingPunct="1">
              <a:defRPr/>
            </a:pP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El diamante es falso o verdadero?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ES" dirty="0" smtClean="0"/>
          </a:p>
        </p:txBody>
      </p:sp>
      <p:pic>
        <p:nvPicPr>
          <p:cNvPr id="5123" name="Picture 2" descr="C:\Users\Paola\Desktop\diaman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32" y="1571612"/>
            <a:ext cx="5357850" cy="356486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72250"/>
          </a:xfrm>
        </p:spPr>
        <p:txBody>
          <a:bodyPr/>
          <a:lstStyle/>
          <a:p>
            <a:pPr eaLnBrk="1" hangingPunct="1">
              <a:defRPr/>
            </a:pPr>
            <a:r>
              <a:rPr lang="es-MX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¿Qué es lo primero que observas en las siguientes figuras?</a:t>
            </a: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es-MX" sz="3200" b="1" dirty="0" smtClean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ES" dirty="0" smtClean="0"/>
          </a:p>
        </p:txBody>
      </p:sp>
      <p:pic>
        <p:nvPicPr>
          <p:cNvPr id="8195" name="Picture 2" descr="C:\Users\Paola\Desktop\gestal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928813"/>
            <a:ext cx="338455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aola\Desktop\gestalt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981075"/>
            <a:ext cx="3973512" cy="4608513"/>
          </a:xfrm>
          <a:noFill/>
        </p:spPr>
      </p:pic>
      <p:pic>
        <p:nvPicPr>
          <p:cNvPr id="9219" name="Picture 3" descr="C:\Users\Paola\Desktop\gestal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412875"/>
            <a:ext cx="4046537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ola\Desktop\gesta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12" y="1571612"/>
            <a:ext cx="3727464" cy="410870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Título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eaLnBrk="1" hangingPunct="1"/>
            <a:r>
              <a:rPr lang="es-ES_tradnl" sz="5400" b="1" smtClean="0"/>
              <a:t>Malcolm Gladwell</a:t>
            </a:r>
            <a:endParaRPr lang="es-MX" sz="5400" b="1" smtClean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714375" y="5572125"/>
            <a:ext cx="7972425" cy="8223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Su nuevo look lo llevó a toparse con situaciones antes impensables, como ser confundido con un delincuente “que lucía exactamente como él”</a:t>
            </a:r>
          </a:p>
        </p:txBody>
      </p:sp>
      <p:pic>
        <p:nvPicPr>
          <p:cNvPr id="10242" name="Picture 2" descr="http://wfmu.org/Playlists/Bryce/s39960_bri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531158"/>
            <a:ext cx="2428892" cy="295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www.emprendedoresnews.com/wp-content/uploads/2011/04/Malcolm-Gladwel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434226"/>
            <a:ext cx="2786082" cy="299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050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ES_tradnl" dirty="0" smtClean="0"/>
              <a:t>o que vio el perro: y otras aventuras</a:t>
            </a:r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1096" y="4979614"/>
            <a:ext cx="1572904" cy="185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51520" y="116632"/>
            <a:ext cx="842493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Otros libros Escritos:</a:t>
            </a:r>
            <a:b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MX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3981" y="1628800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La Clave del Éxito</a:t>
            </a:r>
            <a:endParaRPr lang="es-MX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7504" y="2492896"/>
            <a:ext cx="903649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4400" dirty="0" smtClean="0"/>
              <a:t>Fueras de serie: </a:t>
            </a:r>
          </a:p>
          <a:p>
            <a:r>
              <a:rPr lang="es-ES_tradnl" sz="14400" b="1" dirty="0" smtClean="0">
                <a:solidFill>
                  <a:srgbClr val="C00000"/>
                </a:solidFill>
              </a:rPr>
              <a:t>Porqué unas personas tienen éxito y otras no?</a:t>
            </a:r>
            <a:br>
              <a:rPr lang="es-ES_tradnl" sz="14400" b="1" dirty="0" smtClean="0">
                <a:solidFill>
                  <a:srgbClr val="C00000"/>
                </a:solidFill>
              </a:rPr>
            </a:br>
            <a:endParaRPr lang="es-MX" sz="14400" dirty="0"/>
          </a:p>
        </p:txBody>
      </p:sp>
    </p:spTree>
    <p:extLst>
      <p:ext uri="{BB962C8B-B14F-4D97-AF65-F5344CB8AC3E}">
        <p14:creationId xmlns:p14="http://schemas.microsoft.com/office/powerpoint/2010/main" xmlns="" val="123345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1256" y="155679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3600" i="1" dirty="0" smtClean="0"/>
              <a:t>La </a:t>
            </a:r>
            <a:r>
              <a:rPr lang="es-CR" sz="3600" i="1" dirty="0"/>
              <a:t>“inteligencia </a:t>
            </a:r>
            <a:r>
              <a:rPr lang="es-CR" sz="3600" i="1" dirty="0" smtClean="0"/>
              <a:t>intuitiva” se </a:t>
            </a:r>
            <a:r>
              <a:rPr lang="es-CR" sz="3600" i="1" dirty="0"/>
              <a:t>basa en cierta capacidad de empatía con aquello de lo que tenemos conocimiento profundo y casi visceral, y que nos permite “intuir” </a:t>
            </a:r>
            <a:r>
              <a:rPr lang="es-CR" sz="3600" i="1" dirty="0" smtClean="0"/>
              <a:t>con </a:t>
            </a:r>
            <a:r>
              <a:rPr lang="es-CR" sz="3600" i="1" dirty="0"/>
              <a:t>poco margen de </a:t>
            </a:r>
            <a:r>
              <a:rPr lang="es-CR" sz="3600" i="1" dirty="0" smtClean="0"/>
              <a:t>error.</a:t>
            </a:r>
            <a:endParaRPr lang="es-CR" dirty="0" smtClean="0"/>
          </a:p>
        </p:txBody>
      </p:sp>
    </p:spTree>
    <p:extLst>
      <p:ext uri="{BB962C8B-B14F-4D97-AF65-F5344CB8AC3E}">
        <p14:creationId xmlns:p14="http://schemas.microsoft.com/office/powerpoint/2010/main" xmlns="" val="302602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90951" y="749017"/>
            <a:ext cx="820891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CAPITULO 1 </a:t>
            </a:r>
            <a:endParaRPr lang="es-MX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s-ES" sz="2200" b="1" i="1" dirty="0"/>
              <a:t>La teoría de las rebanadas delgadas: como un </a:t>
            </a:r>
            <a:r>
              <a:rPr lang="es-ES" sz="2200" b="1" i="1" dirty="0" smtClean="0"/>
              <a:t>poco </a:t>
            </a:r>
            <a:r>
              <a:rPr lang="es-ES" sz="2200" b="1" i="1" dirty="0"/>
              <a:t>de conocimiento nos lleva lejos.</a:t>
            </a:r>
            <a:endParaRPr lang="es-MX" sz="2200" dirty="0"/>
          </a:p>
          <a:p>
            <a:pPr algn="ctr"/>
            <a:endParaRPr lang="es-ES" sz="2200" b="1" i="1" dirty="0" smtClean="0"/>
          </a:p>
          <a:p>
            <a:pPr algn="ctr"/>
            <a:r>
              <a:rPr lang="es-ES" sz="2200" i="1" dirty="0" smtClean="0"/>
              <a:t>Psicólogo </a:t>
            </a:r>
            <a:r>
              <a:rPr lang="es-ES" sz="2200" i="1" dirty="0"/>
              <a:t>John </a:t>
            </a:r>
            <a:r>
              <a:rPr lang="es-ES" sz="2200" i="1" dirty="0" smtClean="0"/>
              <a:t>Gottman,  </a:t>
            </a:r>
            <a:r>
              <a:rPr lang="es-ES" sz="2200" i="1" dirty="0"/>
              <a:t>estudio </a:t>
            </a:r>
            <a:r>
              <a:rPr lang="es-ES" sz="2200" i="1" dirty="0" smtClean="0"/>
              <a:t> parejas que discuten </a:t>
            </a:r>
            <a:r>
              <a:rPr lang="es-ES" sz="2200" i="1" dirty="0"/>
              <a:t>cualquier tema, y por medio de esto </a:t>
            </a:r>
            <a:r>
              <a:rPr lang="es-ES" sz="2200" i="1" dirty="0" smtClean="0"/>
              <a:t>él </a:t>
            </a:r>
            <a:r>
              <a:rPr lang="es-ES" sz="2200" i="1" dirty="0"/>
              <a:t>puede predecir si la pareja estará casada dentro de 15 </a:t>
            </a:r>
            <a:r>
              <a:rPr lang="es-ES" sz="2200" i="1" dirty="0" smtClean="0"/>
              <a:t>años.</a:t>
            </a:r>
            <a:r>
              <a:rPr lang="es-MX" sz="2200" dirty="0"/>
              <a:t> </a:t>
            </a:r>
            <a:r>
              <a:rPr lang="es-MX" sz="2200" dirty="0" smtClean="0"/>
              <a:t>Su porcentaje </a:t>
            </a:r>
            <a:r>
              <a:rPr lang="es-MX" sz="2200" dirty="0"/>
              <a:t>de precisión es </a:t>
            </a:r>
            <a:r>
              <a:rPr lang="es-MX" sz="2200" dirty="0" smtClean="0"/>
              <a:t>90%.</a:t>
            </a:r>
          </a:p>
          <a:p>
            <a:pPr algn="ctr"/>
            <a:endParaRPr lang="es-MX" sz="2200" dirty="0"/>
          </a:p>
          <a:p>
            <a:pPr algn="ctr"/>
            <a:r>
              <a:rPr lang="es-ES" sz="2200" b="1" i="1" dirty="0" smtClean="0"/>
              <a:t>Cuando </a:t>
            </a:r>
            <a:r>
              <a:rPr lang="es-ES" sz="2200" b="1" i="1" dirty="0"/>
              <a:t>el inconsciente rebana, puede predecir.</a:t>
            </a:r>
            <a:endParaRPr lang="es-MX" sz="2200" b="1" dirty="0"/>
          </a:p>
          <a:p>
            <a:pPr algn="ctr"/>
            <a:r>
              <a:rPr lang="es-ES" sz="2200" dirty="0"/>
              <a:t> </a:t>
            </a:r>
            <a:endParaRPr lang="es-MX" sz="2200" dirty="0"/>
          </a:p>
          <a:p>
            <a:pPr algn="ctr"/>
            <a:r>
              <a:rPr lang="es-ES" sz="2200" dirty="0" smtClean="0"/>
              <a:t>Gottman ha </a:t>
            </a:r>
            <a:r>
              <a:rPr lang="es-ES" sz="2200" dirty="0"/>
              <a:t>encontrado “Los cuatro jinetes: la actitud defensiva; el bloqueo, la crítica y el desdén, es el más importante (eres una bruja).</a:t>
            </a:r>
            <a:endParaRPr lang="es-MX" sz="2200" dirty="0"/>
          </a:p>
          <a:p>
            <a:pPr algn="ctr"/>
            <a:endParaRPr lang="es-ES" sz="2200" b="1" dirty="0" smtClean="0"/>
          </a:p>
          <a:p>
            <a:pPr algn="ctr"/>
            <a:r>
              <a:rPr lang="es-ES" sz="2200" b="1" dirty="0" smtClean="0"/>
              <a:t>REBANAR </a:t>
            </a:r>
            <a:r>
              <a:rPr lang="es-ES" sz="2200" b="1" dirty="0"/>
              <a:t>SIEMPRE PRODUCE MEJORES RESULTADOS QUE OTRAS FORMAS MÁS EXAUSTIVAS, pues nos enfocamos en lo </a:t>
            </a:r>
            <a:r>
              <a:rPr lang="es-ES" sz="2200" b="1" dirty="0" smtClean="0"/>
              <a:t>primordial.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7878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734"/>
            <a:ext cx="2411760" cy="685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67544" y="832392"/>
            <a:ext cx="6676206" cy="539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i="1" u="sng" dirty="0">
                <a:ea typeface="Calibri"/>
                <a:cs typeface="Times New Roman"/>
              </a:rPr>
              <a:t>Introducción </a:t>
            </a:r>
            <a:r>
              <a:rPr lang="es-ES" sz="2400" i="1" u="sng" dirty="0" smtClean="0">
                <a:ea typeface="Calibri"/>
                <a:cs typeface="Times New Roman"/>
              </a:rPr>
              <a:t>del libro:</a:t>
            </a:r>
            <a:endParaRPr lang="es-MX" sz="2400" i="1" u="sng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ea typeface="Calibri"/>
                <a:cs typeface="Times New Roman"/>
              </a:rPr>
              <a:t> </a:t>
            </a:r>
            <a:endParaRPr lang="es-MX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dirty="0">
                <a:ea typeface="Calibri"/>
                <a:cs typeface="Times New Roman"/>
              </a:rPr>
              <a:t>La estatua que </a:t>
            </a:r>
            <a:r>
              <a:rPr lang="es-ES" sz="2400" dirty="0" smtClean="0">
                <a:ea typeface="Calibri"/>
                <a:cs typeface="Times New Roman"/>
              </a:rPr>
              <a:t>tenía </a:t>
            </a:r>
            <a:r>
              <a:rPr lang="es-ES" sz="2400" dirty="0">
                <a:ea typeface="Calibri"/>
                <a:cs typeface="Times New Roman"/>
              </a:rPr>
              <a:t>algo raro </a:t>
            </a:r>
            <a:r>
              <a:rPr lang="es-ES" sz="2400" dirty="0" smtClean="0">
                <a:ea typeface="Calibri"/>
                <a:cs typeface="Times New Roman"/>
              </a:rPr>
              <a:t>(1983), estatua de </a:t>
            </a:r>
            <a:r>
              <a:rPr lang="es-ES" sz="2400" dirty="0">
                <a:ea typeface="Calibri"/>
                <a:cs typeface="Times New Roman"/>
              </a:rPr>
              <a:t>mármol  del siglo </a:t>
            </a:r>
            <a:r>
              <a:rPr lang="es-ES" sz="2400" dirty="0" smtClean="0">
                <a:ea typeface="Calibri"/>
                <a:cs typeface="Times New Roman"/>
              </a:rPr>
              <a:t>VI (un kurós) comprada por el museo  </a:t>
            </a:r>
            <a:r>
              <a:rPr lang="es-ES" sz="2400" dirty="0">
                <a:ea typeface="Calibri"/>
                <a:cs typeface="Times New Roman"/>
              </a:rPr>
              <a:t>J. Paul </a:t>
            </a:r>
            <a:r>
              <a:rPr lang="es-ES" sz="2400" dirty="0" smtClean="0">
                <a:ea typeface="Calibri"/>
                <a:cs typeface="Times New Roman"/>
              </a:rPr>
              <a:t>Getty. L</a:t>
            </a:r>
            <a:r>
              <a:rPr lang="es-MX" sz="2400" dirty="0" smtClean="0"/>
              <a:t>a </a:t>
            </a:r>
            <a:r>
              <a:rPr lang="es-MX" sz="2400" dirty="0"/>
              <a:t>destacada autoridad Evelyn Harrison, </a:t>
            </a:r>
            <a:r>
              <a:rPr lang="es-MX" sz="2400" dirty="0" smtClean="0"/>
              <a:t>exclamó </a:t>
            </a:r>
            <a:r>
              <a:rPr lang="es-MX" sz="2400" dirty="0"/>
              <a:t>"Lo siento</a:t>
            </a:r>
            <a:r>
              <a:rPr lang="es-MX" sz="2400" dirty="0" smtClean="0"/>
              <a:t>".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ea typeface="Calibri"/>
                <a:cs typeface="Times New Roman"/>
              </a:rPr>
              <a:t>Seri </a:t>
            </a:r>
            <a:r>
              <a:rPr lang="es-ES" sz="2400" dirty="0">
                <a:ea typeface="Calibri"/>
                <a:cs typeface="Times New Roman"/>
              </a:rPr>
              <a:t>y Evelyn Harrison la ven y notan algo extraño.</a:t>
            </a:r>
            <a:endParaRPr lang="es-MX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>
                <a:ea typeface="Calibri"/>
                <a:cs typeface="Times New Roman"/>
              </a:rPr>
              <a:t>Ellos junto a otros expertos en arte, </a:t>
            </a:r>
            <a:r>
              <a:rPr lang="es-ES" sz="2400" dirty="0">
                <a:ea typeface="Calibri"/>
                <a:cs typeface="Times New Roman"/>
              </a:rPr>
              <a:t>con solo observarla sintieron la </a:t>
            </a:r>
            <a:r>
              <a:rPr lang="es-ES" sz="2400" b="1" i="1" dirty="0">
                <a:ea typeface="Calibri"/>
                <a:cs typeface="Times New Roman"/>
              </a:rPr>
              <a:t>repulsión intuitiva</a:t>
            </a:r>
            <a:r>
              <a:rPr lang="es-ES" sz="2400" dirty="0">
                <a:ea typeface="Calibri"/>
                <a:cs typeface="Times New Roman"/>
              </a:rPr>
              <a:t>.</a:t>
            </a:r>
            <a:endParaRPr lang="es-MX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MX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ea typeface="Calibri"/>
                <a:cs typeface="Times New Roman"/>
              </a:rPr>
              <a:t> </a:t>
            </a:r>
            <a:endParaRPr lang="es-MX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7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889844"/>
            <a:ext cx="86409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u="sng" dirty="0"/>
              <a:t>Los secretos del dormitorio</a:t>
            </a:r>
            <a:r>
              <a:rPr lang="es-ES" sz="2200" b="1" u="sng" dirty="0" smtClean="0"/>
              <a:t>:</a:t>
            </a:r>
          </a:p>
          <a:p>
            <a:pPr algn="ctr"/>
            <a:endParaRPr lang="es-MX" sz="2200" dirty="0"/>
          </a:p>
          <a:p>
            <a:r>
              <a:rPr lang="es-ES" sz="2200" dirty="0" smtClean="0"/>
              <a:t>El Psicólogo </a:t>
            </a:r>
            <a:r>
              <a:rPr lang="es-ES" sz="2200" dirty="0"/>
              <a:t>Samuel  Gosnien  (Juzgar las personalidades de la gente) Diagnostico de </a:t>
            </a:r>
            <a:r>
              <a:rPr lang="es-ES" sz="2200" dirty="0" smtClean="0"/>
              <a:t>personalidad: </a:t>
            </a:r>
            <a:r>
              <a:rPr lang="es-ES" sz="2200" dirty="0"/>
              <a:t>Inventario de las 5 </a:t>
            </a:r>
            <a:r>
              <a:rPr lang="es-ES" sz="2200" dirty="0" smtClean="0"/>
              <a:t>grandes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200" dirty="0" smtClean="0"/>
              <a:t>Extroversión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200" dirty="0" smtClean="0"/>
              <a:t>Disposición</a:t>
            </a:r>
            <a:r>
              <a:rPr lang="es-ES" sz="2200" dirty="0"/>
              <a:t>; </a:t>
            </a:r>
            <a:r>
              <a:rPr lang="es-ES" sz="2200" dirty="0" smtClean="0"/>
              <a:t>consciencia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200" dirty="0"/>
              <a:t>E</a:t>
            </a:r>
            <a:r>
              <a:rPr lang="es-ES" sz="2200" dirty="0" smtClean="0"/>
              <a:t>stabilidad emocional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200" dirty="0"/>
              <a:t>A</a:t>
            </a:r>
            <a:r>
              <a:rPr lang="es-ES" sz="2200" dirty="0" smtClean="0"/>
              <a:t>pertura </a:t>
            </a:r>
            <a:r>
              <a:rPr lang="es-ES" sz="2200" dirty="0"/>
              <a:t>a nuevas </a:t>
            </a:r>
            <a:r>
              <a:rPr lang="es-ES" sz="2200" dirty="0" smtClean="0"/>
              <a:t>experiencias</a:t>
            </a:r>
          </a:p>
          <a:p>
            <a:pPr algn="ctr"/>
            <a:r>
              <a:rPr lang="es-ES" sz="2200" dirty="0" smtClean="0"/>
              <a:t> </a:t>
            </a:r>
            <a:endParaRPr lang="es-MX" sz="2200" dirty="0"/>
          </a:p>
          <a:p>
            <a:r>
              <a:rPr lang="es-ES" sz="2200" dirty="0" smtClean="0"/>
              <a:t>Gosnien, </a:t>
            </a:r>
            <a:r>
              <a:rPr lang="es-ES" sz="2200" dirty="0"/>
              <a:t>dice que un dormitorio nos puede </a:t>
            </a:r>
            <a:r>
              <a:rPr lang="es-ES" sz="2200" dirty="0" smtClean="0"/>
              <a:t>dar tres claves: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/>
              <a:t>A</a:t>
            </a:r>
            <a:r>
              <a:rPr lang="es-ES" sz="2200" dirty="0" smtClean="0"/>
              <a:t>firmaciones </a:t>
            </a:r>
            <a:r>
              <a:rPr lang="es-ES" sz="2200" dirty="0"/>
              <a:t>de </a:t>
            </a:r>
            <a:r>
              <a:rPr lang="es-ES" sz="2200" dirty="0" smtClean="0"/>
              <a:t>identidad: </a:t>
            </a:r>
            <a:r>
              <a:rPr lang="es-ES" sz="2200" dirty="0"/>
              <a:t>(diploma en la pared), </a:t>
            </a:r>
            <a:endParaRPr lang="es-E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s-ES" sz="2200" dirty="0"/>
              <a:t>R</a:t>
            </a:r>
            <a:r>
              <a:rPr lang="es-ES" sz="2200" dirty="0" smtClean="0"/>
              <a:t>esiduos </a:t>
            </a:r>
            <a:r>
              <a:rPr lang="es-ES" sz="2200" dirty="0"/>
              <a:t>del comportamiento (ropa sucia tirada, orden de discos</a:t>
            </a:r>
            <a:r>
              <a:rPr lang="es-ES" sz="22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/>
              <a:t>R</a:t>
            </a:r>
            <a:r>
              <a:rPr lang="es-ES" sz="2200" dirty="0" smtClean="0"/>
              <a:t>eguladores </a:t>
            </a:r>
            <a:r>
              <a:rPr lang="es-ES" sz="2200" dirty="0"/>
              <a:t>de pensamientos y sentimientos (una vela de olor).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xmlns="" val="31237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</a:rPr>
              <a:t>Los secretos del dormitorio</a:t>
            </a:r>
            <a:endParaRPr lang="es-MX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88" y="1143000"/>
            <a:ext cx="8501062" cy="53578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Dice que un dormitorio nos puede dar tres claves: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Afirmaciones de identidad: diploma en la pared 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Residuos del comportamiento: ropa sucia tirada, discos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Regulador de pensamiento-sentimientos:  vela de olor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/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 Juzgar las personalidades de la gente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b="1" smtClean="0">
                <a:solidFill>
                  <a:schemeClr val="accent2"/>
                </a:solidFill>
              </a:rPr>
              <a:t>“Laboratorio del amor"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2000250" y="2071688"/>
            <a:ext cx="6900863" cy="2900362"/>
          </a:xfrm>
        </p:spPr>
        <p:txBody>
          <a:bodyPr/>
          <a:lstStyle/>
          <a:p>
            <a:pPr algn="just" eaLnBrk="1" hangingPunct="1"/>
            <a:r>
              <a:rPr lang="es-MX" smtClean="0"/>
              <a:t>Con tan solo 15 minutos de discusiones grabadas, Gottman pude predecir si una pareja estará o no casada 15 años. Su porcentaje de precisión es de un sorprendente 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85938" y="285750"/>
            <a:ext cx="7000875" cy="6215063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MX" sz="3000" b="1" i="1" dirty="0" smtClean="0"/>
              <a:t>La relación entre la altura y los mejores salarios.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3000" dirty="0" smtClean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S" sz="36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Compañía de Seguros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s-ES" sz="1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2600" dirty="0" smtClean="0"/>
              <a:t>Como han sido tratados los pacientes por el doctor: tono de voz.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2600" dirty="0" smtClean="0"/>
              <a:t>Los pacientes no denuncian a un doctor que aprecian por mala praxis.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5" y="285750"/>
            <a:ext cx="8229600" cy="54117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Uno de los mejores entrenadores del mundo del tenis Big </a:t>
            </a:r>
            <a:r>
              <a:rPr lang="es-ES" dirty="0" err="1" smtClean="0"/>
              <a:t>Breiden</a:t>
            </a:r>
            <a:r>
              <a:rPr lang="es-ES" dirty="0" smtClean="0"/>
              <a:t> comenzó a notar que siempre predecía que un jugador iba ha cometer doble falta.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i="1" dirty="0" smtClean="0">
                <a:solidFill>
                  <a:schemeClr val="accent6">
                    <a:lumMod val="75000"/>
                  </a:schemeClr>
                </a:solidFill>
              </a:rPr>
              <a:t>No sabía cómo se daba cuenta.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s-MX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NECESITAMOS APREDENDER A ACEPTAR  LA NATURALEZA DE NUESTROS JUICIOS INSTANTANEOS</a:t>
            </a:r>
            <a:endParaRPr lang="es-MX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s-CR" b="1" smtClean="0">
                <a:solidFill>
                  <a:schemeClr val="tx2"/>
                </a:solidFill>
              </a:rPr>
              <a:t>Cuidando al cliente</a:t>
            </a:r>
            <a:endParaRPr lang="es-MX" b="1" smtClean="0">
              <a:solidFill>
                <a:schemeClr val="tx2"/>
              </a:solidFill>
            </a:endParaRP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s-ES" smtClean="0"/>
              <a:t>Gollom, vendedor de autos, </a:t>
            </a:r>
            <a:endParaRPr lang="es-MX" smtClean="0"/>
          </a:p>
          <a:p>
            <a:pPr algn="ctr" eaLnBrk="1" hangingPunct="1">
              <a:buFont typeface="Arial" pitchFamily="34" charset="0"/>
              <a:buNone/>
            </a:pPr>
            <a:r>
              <a:rPr lang="es-ES" smtClean="0"/>
              <a:t>Tiene tres reglas: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s-ES" smtClean="0"/>
              <a:t>1. Cuidar al Cliente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s-ES" smtClean="0"/>
              <a:t>2. Cuidar al cliente y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s-ES" smtClean="0"/>
              <a:t>3. Cuidar al cliente.</a:t>
            </a:r>
          </a:p>
          <a:p>
            <a:pPr algn="ctr" eaLnBrk="1" hangingPunct="1"/>
            <a:endParaRPr lang="es-ES" sz="3600" b="1" smtClean="0">
              <a:solidFill>
                <a:srgbClr val="C00000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s-ES" sz="3600" b="1" smtClean="0">
                <a:solidFill>
                  <a:srgbClr val="C00000"/>
                </a:solidFill>
              </a:rPr>
              <a:t>Trata de no juzgar a nadie por su aspecto</a:t>
            </a:r>
            <a:r>
              <a:rPr lang="es-ES" smtClean="0"/>
              <a:t>.</a:t>
            </a:r>
          </a:p>
          <a:p>
            <a:pPr eaLnBrk="1" hangingPunct="1"/>
            <a:endParaRPr 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ts4.mm.bing.net/images/thumbnail.aspx?q=1261436014399&amp;id=ae000cc6804420861d46fd734718ffd3&amp;url=http%3a%2f%2fskoob.s3.amazonaws.com%2fautores%2f2545%2f25451314109084G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1412776"/>
            <a:ext cx="2771800" cy="41044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704856" cy="850106"/>
          </a:xfrm>
        </p:spPr>
        <p:txBody>
          <a:bodyPr>
            <a:noAutofit/>
          </a:bodyPr>
          <a:lstStyle/>
          <a:p>
            <a:r>
              <a:rPr lang="es-ES_tradnl" sz="3200" dirty="0" smtClean="0"/>
              <a:t>BLINK: Inteligencia Intuitiva</a:t>
            </a:r>
            <a:br>
              <a:rPr lang="es-ES_tradnl" sz="3200" dirty="0" smtClean="0"/>
            </a:br>
            <a:r>
              <a:rPr lang="es-ES_tradnl" sz="3200" dirty="0" smtClean="0"/>
              <a:t>Porque sabemos la verdad en dos segundos</a:t>
            </a: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45" y="1412776"/>
            <a:ext cx="6192688" cy="5112568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s-ES_tradn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 y biografía:</a:t>
            </a:r>
          </a:p>
          <a:p>
            <a:pPr marL="0" indent="0" algn="ctr">
              <a:buNone/>
            </a:pP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Malcolm Gladwell, nació en </a:t>
            </a: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1963, Licenciado en Historia. </a:t>
            </a:r>
          </a:p>
          <a:p>
            <a:pPr marL="0" indent="0" algn="ctr">
              <a:buNone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dedicó al periodismo, comenzó a trabajar en el American Spectator, y posteriormente como escritor científico en el Washington Post. Más tarde, lo hizo en The New Yorker,. </a:t>
            </a:r>
          </a:p>
          <a:p>
            <a:pPr marL="0" indent="0" algn="ctr">
              <a:buNone/>
            </a:pP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recibido varios premios y honores, y es Doctor Honoris Causa por la Universidad de Waterloo</a:t>
            </a:r>
            <a:r>
              <a:rPr lang="es-MX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b="1" smtClean="0">
                <a:solidFill>
                  <a:schemeClr val="bg1"/>
                </a:solidFill>
              </a:rPr>
              <a:t>Relaciones raciales </a:t>
            </a:r>
            <a:endParaRPr lang="es-MX" b="1" smtClean="0">
              <a:solidFill>
                <a:schemeClr val="bg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457200" y="4929188"/>
            <a:ext cx="4038600" cy="15001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Tendencia a relacionar con conceptos negativos, como violencia, agresión, armas, etc.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>
          <a:xfrm>
            <a:off x="4648200" y="4857750"/>
            <a:ext cx="4210050" cy="126841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/>
              <a:t>Se asocian más fácilmente con ideas positivas</a:t>
            </a:r>
          </a:p>
        </p:txBody>
      </p:sp>
      <p:pic>
        <p:nvPicPr>
          <p:cNvPr id="31749" name="Picture 2" descr="http://us.123rf.com/400wm/400/400/elkeflorida/elkeflorida0710/elkeflorida071000016/1828007-sexy-hombre-neg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643063"/>
            <a:ext cx="20716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http://www.losblogueros.net/hello/1980589/640/roberts-2005.07.19-17.42.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785938"/>
            <a:ext cx="24288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4000500" y="274638"/>
            <a:ext cx="4686300" cy="1143000"/>
          </a:xfrm>
        </p:spPr>
        <p:txBody>
          <a:bodyPr/>
          <a:lstStyle/>
          <a:p>
            <a:pPr eaLnBrk="1" hangingPunct="1"/>
            <a:r>
              <a:rPr lang="es-MX" sz="5400" b="1" smtClean="0"/>
              <a:t>Tom Hanks </a:t>
            </a:r>
          </a:p>
        </p:txBody>
      </p:sp>
      <p:sp>
        <p:nvSpPr>
          <p:cNvPr id="32771" name="4 Marcador de texto"/>
          <p:cNvSpPr>
            <a:spLocks noGrp="1"/>
          </p:cNvSpPr>
          <p:nvPr>
            <p:ph sz="half" idx="2"/>
          </p:nvPr>
        </p:nvSpPr>
        <p:spPr>
          <a:xfrm>
            <a:off x="285750" y="4286250"/>
            <a:ext cx="4040188" cy="2254250"/>
          </a:xfrm>
        </p:spPr>
        <p:txBody>
          <a:bodyPr/>
          <a:lstStyle/>
          <a:p>
            <a:pPr algn="just" eaLnBrk="1" hangingPunct="1"/>
            <a:r>
              <a:rPr lang="es-MX" sz="2000" dirty="0" smtClean="0"/>
              <a:t>Brian </a:t>
            </a:r>
            <a:r>
              <a:rPr lang="es-MX" sz="2000" dirty="0" err="1" smtClean="0"/>
              <a:t>Glazer</a:t>
            </a:r>
            <a:r>
              <a:rPr lang="es-MX" sz="2000" dirty="0" smtClean="0"/>
              <a:t> revela cómo fue “ver” a Tom </a:t>
            </a:r>
            <a:r>
              <a:rPr lang="es-MX" sz="2000" dirty="0" err="1" smtClean="0"/>
              <a:t>Hanks</a:t>
            </a:r>
            <a:r>
              <a:rPr lang="es-MX" sz="2000" dirty="0" smtClean="0"/>
              <a:t> en el casting de la película </a:t>
            </a:r>
            <a:r>
              <a:rPr lang="es-MX" sz="2000" dirty="0" err="1" smtClean="0"/>
              <a:t>Splash</a:t>
            </a:r>
            <a:r>
              <a:rPr lang="es-MX" sz="2000" dirty="0" smtClean="0"/>
              <a:t>, para reconocer en él a una auténtica estrella. No necesitó verlo actuar o tratarlo. “Todos sentimos que ya lo conocíamos.</a:t>
            </a:r>
          </a:p>
          <a:p>
            <a:pPr algn="just" eaLnBrk="1" hangingPunct="1"/>
            <a:endParaRPr lang="es-MX" sz="2000" dirty="0" smtClean="0"/>
          </a:p>
        </p:txBody>
      </p:sp>
      <p:sp>
        <p:nvSpPr>
          <p:cNvPr id="32772" name="9 Marcador de contenido"/>
          <p:cNvSpPr>
            <a:spLocks noGrp="1"/>
          </p:cNvSpPr>
          <p:nvPr>
            <p:ph sz="quarter" idx="4"/>
          </p:nvPr>
        </p:nvSpPr>
        <p:spPr>
          <a:xfrm>
            <a:off x="4714875" y="1643063"/>
            <a:ext cx="4041775" cy="31115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s-MX" dirty="0" smtClean="0"/>
              <a:t>La gente lo considera confiable, decente, gracioso y centrado, pero sólo lo conocen a través de sus películas, haciendo todo tipo de personajes”.</a:t>
            </a:r>
          </a:p>
          <a:p>
            <a:pPr eaLnBrk="1" hangingPunct="1"/>
            <a:endParaRPr lang="es-MX" dirty="0" smtClean="0"/>
          </a:p>
        </p:txBody>
      </p:sp>
      <p:pic>
        <p:nvPicPr>
          <p:cNvPr id="32773" name="Picture 2" descr="http://ecx.images-amazon.com/images/I/51J1NBX4H1L._SS500_.jpg"/>
          <p:cNvPicPr>
            <a:picLocks noChangeAspect="1" noChangeArrowheads="1"/>
          </p:cNvPicPr>
          <p:nvPr/>
        </p:nvPicPr>
        <p:blipFill>
          <a:blip r:embed="rId2"/>
          <a:srcRect l="16234" r="17207"/>
          <a:stretch>
            <a:fillRect/>
          </a:stretch>
        </p:blipFill>
        <p:spPr bwMode="auto">
          <a:xfrm>
            <a:off x="1214438" y="1285875"/>
            <a:ext cx="24288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1601" y="1700808"/>
            <a:ext cx="627321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EL </a:t>
            </a:r>
            <a:r>
              <a:rPr lang="es-ES" sz="2400" dirty="0"/>
              <a:t>ERROR WARREN </a:t>
            </a:r>
            <a:r>
              <a:rPr lang="es-ES" sz="2400" dirty="0" smtClean="0"/>
              <a:t>HARDING</a:t>
            </a:r>
            <a:endParaRPr lang="es-MX" sz="2400" dirty="0"/>
          </a:p>
          <a:p>
            <a:pPr algn="just"/>
            <a:endParaRPr lang="es-ES_tradnl" sz="2400" dirty="0" smtClean="0"/>
          </a:p>
          <a:p>
            <a:pPr algn="just"/>
            <a:r>
              <a:rPr lang="es-MX" sz="2400" dirty="0" smtClean="0"/>
              <a:t>“La </a:t>
            </a:r>
            <a:r>
              <a:rPr lang="es-MX" sz="2400" dirty="0"/>
              <a:t>estereotipia de una </a:t>
            </a:r>
            <a:r>
              <a:rPr lang="es-MX" sz="2400" dirty="0" smtClean="0"/>
              <a:t>etnia o </a:t>
            </a:r>
            <a:r>
              <a:rPr lang="es-MX" sz="2400" dirty="0"/>
              <a:t>grupo, están dentro de </a:t>
            </a:r>
            <a:r>
              <a:rPr lang="es-MX" sz="2400" dirty="0" smtClean="0"/>
              <a:t>las </a:t>
            </a:r>
            <a:r>
              <a:rPr lang="es-MX" sz="2400" dirty="0"/>
              <a:t>decisiones emocionales y rápidas.  </a:t>
            </a:r>
            <a:r>
              <a:rPr lang="es-MX" sz="2400" dirty="0" smtClean="0"/>
              <a:t>Warren </a:t>
            </a:r>
            <a:r>
              <a:rPr lang="es-MX" sz="2400" dirty="0"/>
              <a:t>Harding </a:t>
            </a:r>
            <a:r>
              <a:rPr lang="es-MX" sz="2400" dirty="0" smtClean="0"/>
              <a:t>un </a:t>
            </a:r>
            <a:r>
              <a:rPr lang="es-MX" sz="2400" dirty="0"/>
              <a:t>hombre alto</a:t>
            </a:r>
            <a:r>
              <a:rPr lang="es-MX" sz="2400" dirty="0" smtClean="0"/>
              <a:t>, moreno</a:t>
            </a:r>
            <a:r>
              <a:rPr lang="es-MX" sz="2400" dirty="0"/>
              <a:t>, apuesto y con pinta de buen estadista  llevado a la presidencia de los Estados Unidos. </a:t>
            </a:r>
            <a:r>
              <a:rPr lang="es-MX" sz="2400" dirty="0" smtClean="0"/>
              <a:t>A pesar </a:t>
            </a:r>
            <a:r>
              <a:rPr lang="es-MX" sz="2400" dirty="0"/>
              <a:t>de las percepciones colectivas, resultó uno de los peores jefes de Estado </a:t>
            </a:r>
            <a:r>
              <a:rPr lang="es-MX" sz="2400" dirty="0" smtClean="0"/>
              <a:t>que recuerda  </a:t>
            </a:r>
            <a:r>
              <a:rPr lang="es-MX" sz="2400" dirty="0"/>
              <a:t>Norteamérica</a:t>
            </a:r>
            <a:r>
              <a:rPr lang="es-MX" sz="2400" dirty="0" smtClean="0"/>
              <a:t>).</a:t>
            </a:r>
          </a:p>
          <a:p>
            <a:pPr algn="just"/>
            <a:r>
              <a:rPr lang="es-ES" sz="2400" i="1" dirty="0"/>
              <a:t>Cognición rápida</a:t>
            </a:r>
            <a:r>
              <a:rPr lang="es-ES" sz="2400" dirty="0" smtClean="0"/>
              <a:t>.</a:t>
            </a:r>
            <a:endParaRPr lang="es-MX" sz="2400" dirty="0"/>
          </a:p>
          <a:p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4756" y="2204864"/>
            <a:ext cx="2378494" cy="372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C00000"/>
                </a:solidFill>
              </a:rPr>
              <a:t>CAPITULO III </a:t>
            </a:r>
            <a:r>
              <a:rPr lang="es-MX" dirty="0">
                <a:solidFill>
                  <a:srgbClr val="C00000"/>
                </a:solidFill>
              </a:rPr>
              <a:t/>
            </a:r>
            <a:br>
              <a:rPr lang="es-MX" dirty="0">
                <a:solidFill>
                  <a:srgbClr val="C00000"/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4997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675" cy="1162050"/>
          </a:xfrm>
        </p:spPr>
        <p:txBody>
          <a:bodyPr/>
          <a:lstStyle/>
          <a:p>
            <a:pPr algn="ctr" eaLnBrk="1" hangingPunct="1"/>
            <a:r>
              <a:rPr lang="es-MX" sz="4000" smtClean="0"/>
              <a:t>El error Warren Harding</a:t>
            </a:r>
          </a:p>
        </p:txBody>
      </p:sp>
      <p:sp>
        <p:nvSpPr>
          <p:cNvPr id="3379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28625" y="1571625"/>
            <a:ext cx="5214938" cy="46910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smtClean="0"/>
              <a:t>Los prejuicios llevaron a este hombre a la presidencia de los Estados Unidos (1921- 1923)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smtClean="0"/>
              <a:t>Buen mozo, educado, distinguido y terriblemente carismático.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smtClean="0"/>
              <a:t>Solo mirarlo para creerlo poseedor de una cantidad de virtudes y talentos que no tenía.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smtClean="0"/>
              <a:t>La peor presidencia en la historia norteamericana.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928813"/>
            <a:ext cx="2378075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404664"/>
            <a:ext cx="770485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 </a:t>
            </a:r>
            <a:endParaRPr lang="es-MX" dirty="0"/>
          </a:p>
          <a:p>
            <a:pPr algn="ctr"/>
            <a:r>
              <a:rPr lang="es-ES" sz="2400" b="1" i="1" u="sng" dirty="0"/>
              <a:t>Rápido y frugal: </a:t>
            </a:r>
            <a:endParaRPr lang="es-ES" sz="2400" b="1" i="1" u="sng" dirty="0" smtClean="0"/>
          </a:p>
          <a:p>
            <a:pPr algn="ctr"/>
            <a:endParaRPr lang="es-MX" sz="2400" dirty="0"/>
          </a:p>
          <a:p>
            <a:r>
              <a:rPr lang="es-ES" sz="2400" b="1" dirty="0"/>
              <a:t>Información nueva: </a:t>
            </a:r>
            <a:endParaRPr lang="es-E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" sz="2400" b="1" dirty="0" smtClean="0"/>
              <a:t>Estrategia </a:t>
            </a:r>
            <a:r>
              <a:rPr lang="es-ES" sz="2400" b="1" dirty="0"/>
              <a:t>consciente es lenta</a:t>
            </a:r>
            <a:endParaRPr lang="es-MX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sz="2400" b="1" dirty="0"/>
              <a:t>Estrategia </a:t>
            </a:r>
            <a:r>
              <a:rPr lang="es-ES" sz="2400" b="1" dirty="0" smtClean="0"/>
              <a:t>intuitiva es rápida como un abrir y cerrar de ojos “Sintieron algo”.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s-MX" sz="2400" dirty="0"/>
          </a:p>
          <a:p>
            <a:pPr algn="ctr"/>
            <a:r>
              <a:rPr lang="es-ES" sz="2400" b="1" i="1" u="sng" dirty="0" smtClean="0"/>
              <a:t>Inconsciente </a:t>
            </a:r>
            <a:r>
              <a:rPr lang="es-ES" sz="2400" b="1" i="1" u="sng" dirty="0"/>
              <a:t>adaptativo</a:t>
            </a:r>
            <a:r>
              <a:rPr lang="es-ES" sz="2400" b="1" i="1" u="sng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/>
              <a:t>M</a:t>
            </a:r>
            <a:r>
              <a:rPr lang="es-ES" sz="2400" dirty="0" smtClean="0"/>
              <a:t>ecanismo </a:t>
            </a:r>
            <a:r>
              <a:rPr lang="es-ES" sz="2400" dirty="0"/>
              <a:t>capaz de hacer juicios sin ninguna otra información </a:t>
            </a:r>
            <a:endParaRPr lang="es-E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s-ES" sz="2400" dirty="0" smtClean="0"/>
              <a:t>Los </a:t>
            </a:r>
            <a:r>
              <a:rPr lang="es-ES" sz="2400" dirty="0"/>
              <a:t>juicios rápidos y primeras impresiones pueden </a:t>
            </a:r>
            <a:r>
              <a:rPr lang="es-ES" sz="2400" dirty="0" smtClean="0"/>
              <a:t>mejorarse por </a:t>
            </a:r>
            <a:r>
              <a:rPr lang="es-ES" sz="2400" dirty="0"/>
              <a:t>medio del entrenamiento. </a:t>
            </a:r>
            <a:endParaRPr lang="es-ES" sz="2400" dirty="0" smtClean="0"/>
          </a:p>
          <a:p>
            <a:pPr algn="ctr"/>
            <a:endParaRPr lang="es-ES" sz="2400" dirty="0"/>
          </a:p>
          <a:p>
            <a:pPr algn="ctr"/>
            <a:r>
              <a:rPr lang="es-ES" sz="2400" dirty="0" smtClean="0"/>
              <a:t>Se puede educar las reacciones </a:t>
            </a:r>
            <a:r>
              <a:rPr lang="es-ES" sz="2400" dirty="0"/>
              <a:t>inconscientes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xmlns="" val="5300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484784"/>
            <a:ext cx="78488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u="sng" dirty="0"/>
              <a:t>Escuchando a los doctores:</a:t>
            </a:r>
            <a:endParaRPr lang="es-MX" sz="2800" dirty="0"/>
          </a:p>
          <a:p>
            <a:pPr algn="ctr"/>
            <a:r>
              <a:rPr lang="es-ES" sz="2800" dirty="0"/>
              <a:t>Como han sido </a:t>
            </a:r>
            <a:r>
              <a:rPr lang="es-ES" sz="3200" dirty="0"/>
              <a:t>tratados</a:t>
            </a:r>
            <a:r>
              <a:rPr lang="es-ES" sz="2800" dirty="0"/>
              <a:t> los pacientes por el doctor; los pacientes no denuncian a un doctor que aprecian por mala praxis. Se debe entender la relación entre el médico y el paciente. </a:t>
            </a:r>
            <a:endParaRPr lang="es-ES" sz="2800" dirty="0" smtClean="0"/>
          </a:p>
          <a:p>
            <a:pPr algn="ctr"/>
            <a:endParaRPr lang="es-MX" sz="2800" dirty="0"/>
          </a:p>
          <a:p>
            <a:pPr algn="ctr"/>
            <a:r>
              <a:rPr lang="es-ES" sz="2800" b="1" i="1" u="sng" dirty="0"/>
              <a:t>El poder de la mirada:</a:t>
            </a:r>
            <a:endParaRPr lang="es-MX" sz="2800" dirty="0"/>
          </a:p>
          <a:p>
            <a:pPr algn="ctr"/>
            <a:r>
              <a:rPr lang="es-ES" sz="2800" dirty="0"/>
              <a:t>Habilidad de ver y entender al instante.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09086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7382" y="332656"/>
            <a:ext cx="8208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u="sng" dirty="0"/>
              <a:t>Cuidando al cliente</a:t>
            </a:r>
            <a:r>
              <a:rPr lang="es-ES" sz="3600" b="1" u="sng" dirty="0" smtClean="0"/>
              <a:t>:</a:t>
            </a:r>
          </a:p>
          <a:p>
            <a:pPr algn="ctr"/>
            <a:endParaRPr lang="es-ES" sz="3600" b="1" u="sng" dirty="0" smtClean="0"/>
          </a:p>
          <a:p>
            <a:pPr algn="ctr"/>
            <a:r>
              <a:rPr lang="es-ES" sz="3600" dirty="0" smtClean="0"/>
              <a:t>Gollom</a:t>
            </a:r>
            <a:r>
              <a:rPr lang="es-ES" sz="3600" dirty="0"/>
              <a:t>, vendedor de autos, </a:t>
            </a:r>
            <a:endParaRPr lang="es-MX" sz="3600" dirty="0"/>
          </a:p>
          <a:p>
            <a:pPr algn="ctr"/>
            <a:r>
              <a:rPr lang="es-ES" sz="3600" dirty="0"/>
              <a:t>Tiene tres </a:t>
            </a:r>
            <a:r>
              <a:rPr lang="es-ES" sz="3600" dirty="0" smtClean="0"/>
              <a:t>reglas: </a:t>
            </a:r>
          </a:p>
          <a:p>
            <a:pPr algn="ctr"/>
            <a:r>
              <a:rPr lang="es-ES" sz="3600" dirty="0" smtClean="0"/>
              <a:t>1. Cuidar </a:t>
            </a:r>
            <a:r>
              <a:rPr lang="es-ES" sz="3600" dirty="0"/>
              <a:t>al </a:t>
            </a:r>
            <a:r>
              <a:rPr lang="es-ES" sz="3600" dirty="0" smtClean="0"/>
              <a:t>Cliente</a:t>
            </a:r>
          </a:p>
          <a:p>
            <a:pPr algn="ctr"/>
            <a:r>
              <a:rPr lang="es-ES" sz="3600" dirty="0" smtClean="0"/>
              <a:t>2. Cuidar al cliente y </a:t>
            </a:r>
          </a:p>
          <a:p>
            <a:pPr algn="ctr"/>
            <a:r>
              <a:rPr lang="es-ES" sz="3600" dirty="0" smtClean="0"/>
              <a:t>3. Cuidar al cliente.</a:t>
            </a:r>
            <a:endParaRPr lang="es-MX" sz="3600" dirty="0"/>
          </a:p>
          <a:p>
            <a:r>
              <a:rPr lang="es-ES" sz="3600" dirty="0"/>
              <a:t>T</a:t>
            </a:r>
            <a:r>
              <a:rPr lang="es-ES" sz="3600" dirty="0" smtClean="0"/>
              <a:t>rata </a:t>
            </a:r>
            <a:r>
              <a:rPr lang="es-ES" sz="3600" dirty="0"/>
              <a:t>de no juzgar a nadie por su aspecto</a:t>
            </a:r>
            <a:r>
              <a:rPr lang="es-ES" sz="3600" dirty="0" smtClean="0"/>
              <a:t>.</a:t>
            </a:r>
          </a:p>
          <a:p>
            <a:endParaRPr lang="es-MX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s-MX" sz="3600" dirty="0" smtClean="0"/>
              <a:t>Caso Aby Conant: </a:t>
            </a:r>
            <a:r>
              <a:rPr lang="es-MX" sz="3600" dirty="0"/>
              <a:t>audiciones </a:t>
            </a:r>
            <a:r>
              <a:rPr lang="es-MX" sz="3600" dirty="0" smtClean="0"/>
              <a:t>invisibles (Trombón).</a:t>
            </a:r>
            <a:endParaRPr lang="es-MX" sz="3600" dirty="0"/>
          </a:p>
          <a:p>
            <a:r>
              <a:rPr lang="es-ES" sz="3600" dirty="0" smtClean="0"/>
              <a:t> 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xmlns="" val="4052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772816"/>
            <a:ext cx="6408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b="1" dirty="0">
              <a:solidFill>
                <a:srgbClr val="C00000"/>
              </a:solidFill>
            </a:endParaRPr>
          </a:p>
          <a:p>
            <a:pPr algn="just"/>
            <a:r>
              <a:rPr lang="es-ES" sz="2200" b="1" dirty="0"/>
              <a:t>El reto del milenio</a:t>
            </a:r>
            <a:endParaRPr lang="es-MX" sz="2200" b="1" dirty="0"/>
          </a:p>
          <a:p>
            <a:pPr algn="just"/>
            <a:r>
              <a:rPr lang="es-ES" sz="2200" dirty="0"/>
              <a:t>La </a:t>
            </a:r>
            <a:r>
              <a:rPr lang="es-ES" sz="2200" dirty="0" smtClean="0"/>
              <a:t>Victoria </a:t>
            </a:r>
            <a:r>
              <a:rPr lang="es-ES" sz="2200" dirty="0"/>
              <a:t>de Paul </a:t>
            </a:r>
            <a:r>
              <a:rPr lang="es-ES" sz="2200" dirty="0" smtClean="0"/>
              <a:t>K. Van Riper</a:t>
            </a:r>
            <a:r>
              <a:rPr lang="es-ES" sz="2200" dirty="0"/>
              <a:t>.</a:t>
            </a:r>
            <a:endParaRPr lang="es-MX" sz="2200" dirty="0"/>
          </a:p>
          <a:p>
            <a:pPr algn="just"/>
            <a:endParaRPr lang="es-MX" sz="2200" dirty="0"/>
          </a:p>
          <a:p>
            <a:pPr algn="just"/>
            <a:r>
              <a:rPr lang="es-ES" sz="2200" dirty="0" smtClean="0"/>
              <a:t>Simulacro </a:t>
            </a:r>
            <a:r>
              <a:rPr lang="es-ES" sz="2200" dirty="0"/>
              <a:t>de </a:t>
            </a:r>
            <a:r>
              <a:rPr lang="es-ES" sz="2200" dirty="0" smtClean="0"/>
              <a:t>guerra 1991</a:t>
            </a:r>
            <a:r>
              <a:rPr lang="es-ES" sz="2200" dirty="0"/>
              <a:t>, reto de Tormenta del Desierto en el Golfo Pérsico</a:t>
            </a:r>
            <a:r>
              <a:rPr lang="es-ES" sz="2200" dirty="0" smtClean="0"/>
              <a:t>.</a:t>
            </a:r>
          </a:p>
          <a:p>
            <a:pPr algn="just"/>
            <a:endParaRPr lang="es-ES_tradnl" sz="2200" dirty="0" smtClean="0"/>
          </a:p>
          <a:p>
            <a:pPr algn="just"/>
            <a:endParaRPr lang="es-MX" sz="2200" dirty="0"/>
          </a:p>
          <a:p>
            <a:pPr algn="just"/>
            <a:r>
              <a:rPr lang="es-ES" sz="2200" b="1" dirty="0"/>
              <a:t>GARY KLEIN </a:t>
            </a:r>
            <a:r>
              <a:rPr lang="es-ES" sz="2200" dirty="0"/>
              <a:t>escribió el libro: LAS FUENTES DEL PODER, enfermeras y bomberos tomaban la decisión con base en su experiencia y en el momento.</a:t>
            </a:r>
            <a:endParaRPr lang="es-MX" sz="2200" dirty="0"/>
          </a:p>
          <a:p>
            <a:pPr algn="ctr"/>
            <a:r>
              <a:rPr lang="es-ES" dirty="0"/>
              <a:t> </a:t>
            </a: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6001"/>
            <a:ext cx="2141984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CAPITULO IV</a:t>
            </a:r>
            <a:br>
              <a:rPr lang="es-ES" b="1" dirty="0">
                <a:solidFill>
                  <a:srgbClr val="C00000"/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51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836712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LOS PELIGROS DE LA </a:t>
            </a:r>
            <a:r>
              <a:rPr lang="es-ES" sz="2400" b="1" dirty="0" smtClean="0"/>
              <a:t>PERCEPCIÓN</a:t>
            </a:r>
          </a:p>
          <a:p>
            <a:pPr algn="ctr"/>
            <a:endParaRPr lang="es-MX" sz="2400" b="1" dirty="0"/>
          </a:p>
          <a:p>
            <a:r>
              <a:rPr lang="es-ES" sz="2400" u="sng" dirty="0" smtClean="0"/>
              <a:t>La </a:t>
            </a:r>
            <a:r>
              <a:rPr lang="es-ES" sz="2400" u="sng" dirty="0"/>
              <a:t>improvisación</a:t>
            </a:r>
            <a:r>
              <a:rPr lang="es-ES" sz="2400" dirty="0"/>
              <a:t> permite cognición rápida. </a:t>
            </a:r>
            <a:endParaRPr lang="es-E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 smtClean="0"/>
              <a:t>Juicios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 smtClean="0"/>
              <a:t>Precogniciones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 smtClean="0"/>
              <a:t>Valores</a:t>
            </a:r>
          </a:p>
          <a:p>
            <a:pPr algn="ctr"/>
            <a:endParaRPr lang="es-MX" sz="2400" dirty="0"/>
          </a:p>
          <a:p>
            <a:r>
              <a:rPr lang="es-ES" sz="2400" dirty="0"/>
              <a:t>RECONOCER UNA CARA, es cognición inconsciente</a:t>
            </a:r>
            <a:r>
              <a:rPr lang="es-ES" sz="2400" dirty="0" smtClean="0"/>
              <a:t>.</a:t>
            </a:r>
          </a:p>
          <a:p>
            <a:pPr algn="ctr"/>
            <a:endParaRPr lang="es-MX" sz="2400" dirty="0"/>
          </a:p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Gary </a:t>
            </a:r>
            <a:r>
              <a:rPr lang="es-ES" sz="2400" dirty="0"/>
              <a:t>Klaine, bombero, pensó inmediatamente debemos salir, pero no supo porque</a:t>
            </a:r>
            <a:r>
              <a:rPr lang="es-ES" sz="2400" dirty="0" smtClean="0"/>
              <a:t>.</a:t>
            </a:r>
          </a:p>
          <a:p>
            <a:pPr algn="ctr"/>
            <a:endParaRPr lang="es-ES" dirty="0"/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3596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1340768"/>
            <a:ext cx="7920880" cy="42165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800" u="sng" dirty="0"/>
              <a:t>Cuando menos es más: </a:t>
            </a:r>
            <a:endParaRPr lang="es-ES" sz="2800" u="sng" dirty="0" smtClean="0"/>
          </a:p>
          <a:p>
            <a:pPr algn="ctr"/>
            <a:endParaRPr lang="es-MX" sz="2800" dirty="0"/>
          </a:p>
          <a:p>
            <a:pPr algn="ctr"/>
            <a:r>
              <a:rPr lang="es-ES" sz="2800" dirty="0" smtClean="0"/>
              <a:t>No </a:t>
            </a:r>
            <a:r>
              <a:rPr lang="es-ES" sz="2800" dirty="0"/>
              <a:t>es necesario tener mucha información para lograr la meta</a:t>
            </a:r>
            <a:r>
              <a:rPr lang="es-ES" sz="2800" dirty="0" smtClean="0"/>
              <a:t>.</a:t>
            </a:r>
          </a:p>
          <a:p>
            <a:pPr algn="ctr"/>
            <a:endParaRPr lang="es-MX" sz="2800" dirty="0"/>
          </a:p>
          <a:p>
            <a:pPr algn="ctr"/>
            <a:r>
              <a:rPr lang="es-ES" sz="2400" i="1" dirty="0"/>
              <a:t>La toma de decisiones exitosa depende de un equilibrio entre el pensamiento deliberado y el  instintivo</a:t>
            </a:r>
            <a:r>
              <a:rPr lang="es-ES" sz="2400" i="1" dirty="0" smtClean="0"/>
              <a:t>.</a:t>
            </a:r>
          </a:p>
          <a:p>
            <a:pPr algn="ctr"/>
            <a:endParaRPr lang="es-MX" sz="2400" i="1" dirty="0"/>
          </a:p>
          <a:p>
            <a:pPr algn="ctr"/>
            <a:r>
              <a:rPr lang="es-ES" sz="2800" dirty="0"/>
              <a:t>La estrategia está en la sencillez. NO SOBRECARGAR CON </a:t>
            </a:r>
            <a:r>
              <a:rPr lang="es-ES" sz="2800" dirty="0" smtClean="0"/>
              <a:t>INFORMACIÓN para </a:t>
            </a:r>
            <a:r>
              <a:rPr lang="es-ES" sz="2800" dirty="0"/>
              <a:t>no ahogarse en los datos.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xmlns="" val="181672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2857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800" b="1" dirty="0">
                <a:solidFill>
                  <a:schemeClr val="accent5">
                    <a:lumMod val="75000"/>
                  </a:schemeClr>
                </a:solidFill>
              </a:rPr>
              <a:t>Una frase clave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57313"/>
            <a:ext cx="8229600" cy="350043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endParaRPr lang="es-ES" smtClean="0"/>
          </a:p>
          <a:p>
            <a:pPr algn="ctr" eaLnBrk="1" hangingPunct="1">
              <a:buFont typeface="Wingdings" pitchFamily="2" charset="2"/>
              <a:buNone/>
            </a:pPr>
            <a:r>
              <a:rPr lang="es-ES" b="1" smtClean="0"/>
              <a:t>“Aquí estáis aprendiendo muchas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b="1" smtClean="0"/>
              <a:t>cosas, pero dentro de unos años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b="1" smtClean="0"/>
              <a:t>olvidareis casi todo; lo que os quede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b="1" smtClean="0"/>
              <a:t>entonces, eso es la sabiduría”.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b="1" smtClean="0"/>
              <a:t>Carles Comes (1991) </a:t>
            </a:r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143500"/>
            <a:ext cx="22796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43811" y="1454277"/>
            <a:ext cx="77048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u="sng" dirty="0" smtClean="0"/>
              <a:t>Dilema </a:t>
            </a:r>
            <a:r>
              <a:rPr lang="es-ES" sz="2200" u="sng" dirty="0"/>
              <a:t>de </a:t>
            </a:r>
            <a:r>
              <a:rPr lang="es-ES" sz="2200" u="sng" dirty="0" smtClean="0"/>
              <a:t>Kenna.</a:t>
            </a:r>
          </a:p>
          <a:p>
            <a:pPr algn="ctr"/>
            <a:endParaRPr lang="es-MX" sz="2200" u="sng" dirty="0"/>
          </a:p>
          <a:p>
            <a:pPr algn="ctr"/>
            <a:r>
              <a:rPr lang="es-MX" sz="2200" dirty="0" smtClean="0"/>
              <a:t>No </a:t>
            </a:r>
            <a:r>
              <a:rPr lang="es-MX" sz="2200" dirty="0"/>
              <a:t>es un músico fácil de catalogar, y en el mercado musical actual le convierte en una venta difícil. </a:t>
            </a:r>
            <a:endParaRPr lang="es-MX" sz="2200" dirty="0" smtClean="0"/>
          </a:p>
          <a:p>
            <a:pPr algn="ctr"/>
            <a:r>
              <a:rPr lang="es-MX" sz="2200" dirty="0" smtClean="0"/>
              <a:t>Tenía </a:t>
            </a:r>
            <a:r>
              <a:rPr lang="es-MX" sz="2200" dirty="0"/>
              <a:t>el apoyo de muchos amantes de la </a:t>
            </a:r>
            <a:r>
              <a:rPr lang="es-MX" sz="2200" dirty="0" smtClean="0"/>
              <a:t>música (Paul </a:t>
            </a:r>
            <a:r>
              <a:rPr lang="es-MX" sz="2200" dirty="0"/>
              <a:t>McGuinness, manager de U2, lo </a:t>
            </a:r>
            <a:r>
              <a:rPr lang="es-MX" sz="2200" dirty="0" smtClean="0"/>
              <a:t>elogió) Un </a:t>
            </a:r>
            <a:r>
              <a:rPr lang="es-MX" sz="2200" dirty="0"/>
              <a:t>directivo de Atlantic Records lo recomendó </a:t>
            </a:r>
            <a:r>
              <a:rPr lang="es-MX" sz="2200" dirty="0" smtClean="0"/>
              <a:t>Pero después </a:t>
            </a:r>
            <a:r>
              <a:rPr lang="es-MX" sz="2200" dirty="0"/>
              <a:t>de un estudio de mercado, no consiguió entrar en ninguna cadena de radio. </a:t>
            </a:r>
            <a:endParaRPr lang="es-MX" sz="2200" dirty="0" smtClean="0"/>
          </a:p>
          <a:p>
            <a:pPr algn="ctr"/>
            <a:endParaRPr lang="es-ES_tradnl" sz="2200" dirty="0" smtClean="0"/>
          </a:p>
          <a:p>
            <a:pPr algn="ctr"/>
            <a:endParaRPr lang="es-MX" sz="2200" dirty="0"/>
          </a:p>
          <a:p>
            <a:pPr algn="ctr"/>
            <a:r>
              <a:rPr lang="es-ES" sz="2200" u="sng" dirty="0" smtClean="0"/>
              <a:t>El fracaso de la nueva coca-cola</a:t>
            </a:r>
            <a:r>
              <a:rPr lang="es-ES" sz="2200" dirty="0" smtClean="0"/>
              <a:t>. </a:t>
            </a:r>
          </a:p>
          <a:p>
            <a:pPr algn="ctr"/>
            <a:r>
              <a:rPr lang="es-ES" sz="2000" dirty="0"/>
              <a:t>Lo que importa es la imagen de la marca.</a:t>
            </a:r>
            <a:endParaRPr lang="es-MX" sz="2000" dirty="0"/>
          </a:p>
          <a:p>
            <a:pPr algn="ctr"/>
            <a:r>
              <a:rPr lang="es-ES" sz="2000" b="1" i="1" dirty="0"/>
              <a:t>Rebanar tiene que hacerse en contexto.</a:t>
            </a:r>
            <a:endParaRPr lang="es-MX" sz="2000" dirty="0"/>
          </a:p>
          <a:p>
            <a:pPr algn="ctr"/>
            <a:endParaRPr lang="es-ES" sz="2200" dirty="0" smtClean="0"/>
          </a:p>
          <a:p>
            <a:pPr algn="ctr"/>
            <a:endParaRPr lang="es-ES" sz="2000" dirty="0"/>
          </a:p>
          <a:p>
            <a:pPr algn="ctr"/>
            <a:endParaRPr lang="es-ES" dirty="0" smtClean="0"/>
          </a:p>
          <a:p>
            <a:pPr algn="ctr"/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u="sng" dirty="0">
                <a:solidFill>
                  <a:srgbClr val="C00000"/>
                </a:solidFill>
              </a:rPr>
              <a:t>CAPITULO V.</a:t>
            </a:r>
            <a:r>
              <a:rPr lang="es-MX" b="1" dirty="0">
                <a:solidFill>
                  <a:srgbClr val="C00000"/>
                </a:solidFill>
              </a:rPr>
              <a:t/>
            </a:r>
            <a:br>
              <a:rPr lang="es-MX" b="1" dirty="0">
                <a:solidFill>
                  <a:srgbClr val="C00000"/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1742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175" cy="10842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R" sz="54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Kenna</a:t>
            </a:r>
            <a:endParaRPr lang="es-MX" sz="5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214313" y="1357313"/>
            <a:ext cx="5286375" cy="4786312"/>
          </a:xfrm>
        </p:spPr>
        <p:txBody>
          <a:bodyPr/>
          <a:lstStyle/>
          <a:p>
            <a:pPr algn="just" eaLnBrk="1" hangingPunct="1"/>
            <a:r>
              <a:rPr lang="es-MX" smtClean="0"/>
              <a:t>Tenía el apoyo de muchos amantes de la música: artista que podría cambiar el mundo.</a:t>
            </a:r>
          </a:p>
          <a:p>
            <a:pPr algn="just" eaLnBrk="1" hangingPunct="1">
              <a:buFont typeface="Arial" pitchFamily="34" charset="0"/>
              <a:buNone/>
            </a:pPr>
            <a:endParaRPr lang="es-MX" sz="2000" smtClean="0"/>
          </a:p>
          <a:p>
            <a:pPr algn="just" eaLnBrk="1" hangingPunct="1"/>
            <a:r>
              <a:rPr lang="es-MX" smtClean="0"/>
              <a:t> Después de un estudio de mercado, no consiguió entrar en ninguna cadena de radio.</a:t>
            </a:r>
          </a:p>
        </p:txBody>
      </p:sp>
      <p:pic>
        <p:nvPicPr>
          <p:cNvPr id="27652" name="Picture 5" descr="JC Chasez and Kenna - SUMMIT ON THE SUMMIT: Kilimanjaro Pre-Ascent Ev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1785938"/>
            <a:ext cx="28575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908720"/>
            <a:ext cx="81369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/>
              <a:t>LA SILLA DE LA MUERTE</a:t>
            </a:r>
          </a:p>
          <a:p>
            <a:pPr algn="ctr"/>
            <a:r>
              <a:rPr lang="es-ES" sz="2800" b="1" i="1" dirty="0" smtClean="0"/>
              <a:t> </a:t>
            </a:r>
            <a:endParaRPr lang="es-MX" sz="2800" dirty="0"/>
          </a:p>
          <a:p>
            <a:pPr algn="ctr"/>
            <a:r>
              <a:rPr lang="es-ES" sz="2800" dirty="0"/>
              <a:t>Silla </a:t>
            </a:r>
            <a:r>
              <a:rPr lang="es-ES" sz="2800" dirty="0" smtClean="0"/>
              <a:t>Aeron</a:t>
            </a:r>
            <a:r>
              <a:rPr lang="es-ES" sz="2800" dirty="0"/>
              <a:t>, algo </a:t>
            </a:r>
            <a:r>
              <a:rPr lang="es-ES" sz="2800" dirty="0" smtClean="0"/>
              <a:t>diferente; una </a:t>
            </a:r>
            <a:r>
              <a:rPr lang="es-ES" sz="2800" dirty="0"/>
              <a:t>silla cómoda, para personas que estuvieran largas horas sentados. </a:t>
            </a:r>
            <a:endParaRPr lang="es-ES" sz="2800" dirty="0" smtClean="0"/>
          </a:p>
          <a:p>
            <a:pPr algn="ctr"/>
            <a:endParaRPr lang="es-ES" sz="2800" dirty="0"/>
          </a:p>
          <a:p>
            <a:pPr algn="ctr"/>
            <a:r>
              <a:rPr lang="es-ES" sz="2800" dirty="0" smtClean="0"/>
              <a:t>Parecía </a:t>
            </a:r>
            <a:r>
              <a:rPr lang="es-ES" sz="2800" dirty="0"/>
              <a:t>un insecto gigante</a:t>
            </a:r>
            <a:r>
              <a:rPr lang="es-ES" sz="2800" dirty="0" smtClean="0"/>
              <a:t>. No se vendía, rechazada.</a:t>
            </a:r>
            <a:endParaRPr lang="es-MX" sz="2800" dirty="0"/>
          </a:p>
          <a:p>
            <a:pPr algn="ctr"/>
            <a:r>
              <a:rPr lang="es-ES" sz="2800" dirty="0"/>
              <a:t>1992, inician las pruebas.  </a:t>
            </a:r>
            <a:endParaRPr lang="es-ES" sz="2800" dirty="0" smtClean="0"/>
          </a:p>
          <a:p>
            <a:pPr algn="ctr"/>
            <a:r>
              <a:rPr lang="es-ES" sz="2800" dirty="0" smtClean="0"/>
              <a:t>Herman </a:t>
            </a:r>
            <a:r>
              <a:rPr lang="es-ES" sz="2800" dirty="0"/>
              <a:t>Miller </a:t>
            </a:r>
            <a:r>
              <a:rPr lang="es-ES" sz="2800" dirty="0" smtClean="0"/>
              <a:t>mejoró </a:t>
            </a:r>
            <a:r>
              <a:rPr lang="es-ES" sz="2800" dirty="0"/>
              <a:t>el diseño. </a:t>
            </a:r>
            <a:endParaRPr lang="es-ES" sz="2800" dirty="0" smtClean="0"/>
          </a:p>
          <a:p>
            <a:pPr algn="ctr"/>
            <a:r>
              <a:rPr lang="es-ES" sz="2800" dirty="0" smtClean="0"/>
              <a:t>Gano  </a:t>
            </a:r>
            <a:r>
              <a:rPr lang="es-ES" sz="2800" dirty="0"/>
              <a:t>premios y las ventas comenzaron a crecer.</a:t>
            </a:r>
            <a:endParaRPr lang="es-MX" sz="2800" dirty="0"/>
          </a:p>
          <a:p>
            <a:pPr algn="ctr"/>
            <a:endParaRPr lang="es-MX" sz="2400" i="1" dirty="0"/>
          </a:p>
        </p:txBody>
      </p:sp>
    </p:spTree>
    <p:extLst>
      <p:ext uri="{BB962C8B-B14F-4D97-AF65-F5344CB8AC3E}">
        <p14:creationId xmlns:p14="http://schemas.microsoft.com/office/powerpoint/2010/main" xmlns="" val="31294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632848" cy="532859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dirty="0"/>
              <a:t>LA SILLA DE LA MUERTE</a:t>
            </a:r>
            <a:br>
              <a:rPr lang="es-ES" b="1" i="1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1507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63283" y="836712"/>
            <a:ext cx="75608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u="sng" dirty="0" smtClean="0"/>
              <a:t>El </a:t>
            </a:r>
            <a:r>
              <a:rPr lang="es-ES" sz="2200" u="sng" dirty="0"/>
              <a:t>delicado arte de leer la mente</a:t>
            </a:r>
            <a:r>
              <a:rPr lang="es-ES" sz="2200" u="sng" dirty="0" smtClean="0"/>
              <a:t>.</a:t>
            </a:r>
          </a:p>
          <a:p>
            <a:pPr algn="ctr"/>
            <a:endParaRPr lang="es-MX" sz="2200" u="sng" dirty="0"/>
          </a:p>
          <a:p>
            <a:pPr algn="ctr"/>
            <a:r>
              <a:rPr lang="es-ES" sz="2200" dirty="0" smtClean="0"/>
              <a:t>Amadou Diallo, inmigrante, era tartamudo</a:t>
            </a:r>
          </a:p>
          <a:p>
            <a:pPr algn="ctr"/>
            <a:endParaRPr lang="es-ES" sz="2200" dirty="0" smtClean="0"/>
          </a:p>
          <a:p>
            <a:pPr algn="ctr"/>
            <a:r>
              <a:rPr lang="es-ES" sz="2200" i="1" u="sng" dirty="0" smtClean="0"/>
              <a:t>Tres </a:t>
            </a:r>
            <a:r>
              <a:rPr lang="es-ES" sz="2200" i="1" u="sng" dirty="0"/>
              <a:t>errores fatales </a:t>
            </a:r>
            <a:endParaRPr lang="es-MX" sz="2200" dirty="0"/>
          </a:p>
          <a:p>
            <a:pPr algn="ctr"/>
            <a:r>
              <a:rPr lang="es-ES" sz="2200" dirty="0" smtClean="0"/>
              <a:t>Los </a:t>
            </a:r>
            <a:r>
              <a:rPr lang="es-ES" sz="2200" dirty="0"/>
              <a:t>policías fallaron en no leer en la mente de </a:t>
            </a:r>
            <a:r>
              <a:rPr lang="es-ES" sz="2200" dirty="0" smtClean="0"/>
              <a:t>Diallo</a:t>
            </a:r>
            <a:r>
              <a:rPr lang="es-ES" sz="2200" dirty="0"/>
              <a:t>.</a:t>
            </a:r>
            <a:endParaRPr lang="es-MX" sz="2200" dirty="0"/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es-ES" sz="2200" dirty="0"/>
              <a:t>Decidir que </a:t>
            </a:r>
            <a:r>
              <a:rPr lang="es-ES" sz="2200" dirty="0" smtClean="0"/>
              <a:t>Diallo </a:t>
            </a:r>
            <a:r>
              <a:rPr lang="es-ES" sz="2200" dirty="0"/>
              <a:t>era sospechoso</a:t>
            </a:r>
            <a:endParaRPr lang="es-MX" sz="2200" dirty="0"/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es-ES" sz="2200" dirty="0"/>
              <a:t>El que no hullera</a:t>
            </a:r>
            <a:endParaRPr lang="es-MX" sz="2200" dirty="0"/>
          </a:p>
          <a:p>
            <a:pPr marL="285750" lvl="0" indent="-285750" algn="ctr">
              <a:buFont typeface="Arial" pitchFamily="34" charset="0"/>
              <a:buChar char="•"/>
            </a:pPr>
            <a:r>
              <a:rPr lang="es-ES" sz="2200" dirty="0"/>
              <a:t>Pensar que </a:t>
            </a:r>
            <a:r>
              <a:rPr lang="es-ES" sz="2200" dirty="0" smtClean="0"/>
              <a:t>Diallo </a:t>
            </a:r>
            <a:r>
              <a:rPr lang="es-ES" sz="2200" dirty="0"/>
              <a:t>fuera </a:t>
            </a:r>
            <a:r>
              <a:rPr lang="es-ES" sz="2200" dirty="0" smtClean="0"/>
              <a:t>peligroso</a:t>
            </a:r>
          </a:p>
          <a:p>
            <a:pPr algn="ctr"/>
            <a:endParaRPr lang="es-MX" sz="2200" i="1" dirty="0" smtClean="0"/>
          </a:p>
          <a:p>
            <a:pPr algn="ctr"/>
            <a:r>
              <a:rPr lang="es-MX" sz="2200" i="1" dirty="0" smtClean="0"/>
              <a:t>En </a:t>
            </a:r>
            <a:r>
              <a:rPr lang="es-MX" sz="2200" i="1" dirty="0"/>
              <a:t>esos momentos de </a:t>
            </a:r>
            <a:r>
              <a:rPr lang="es-MX" sz="2200" i="1" dirty="0" smtClean="0"/>
              <a:t>estrés, la visión del túnel y </a:t>
            </a:r>
            <a:r>
              <a:rPr lang="es-MX" sz="2200" i="1" dirty="0"/>
              <a:t>la respuesta hormonal provoca un cortocircuito en la habilidad del cerebro para intuir la información pertinente en ese momento.</a:t>
            </a:r>
            <a:endParaRPr lang="es-ES" sz="2200" dirty="0" smtClean="0"/>
          </a:p>
          <a:p>
            <a:pPr algn="ctr"/>
            <a:endParaRPr lang="es-ES" sz="2200" dirty="0" smtClean="0"/>
          </a:p>
          <a:p>
            <a:pPr algn="ctr"/>
            <a:r>
              <a:rPr lang="es-ES" sz="2200" b="1" i="1" dirty="0" smtClean="0"/>
              <a:t>Inferir </a:t>
            </a:r>
            <a:r>
              <a:rPr lang="es-ES" sz="2200" b="1" i="1" dirty="0"/>
              <a:t>las  motivaciones e intenciones de otros es una rebanada clásica. </a:t>
            </a:r>
            <a:endParaRPr lang="es-ES" sz="2200" i="1" dirty="0"/>
          </a:p>
          <a:p>
            <a:pPr algn="ctr"/>
            <a:endParaRPr lang="es-ES" sz="20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C00000"/>
                </a:solidFill>
              </a:rPr>
              <a:t>CAPITULO VI</a:t>
            </a:r>
            <a:r>
              <a:rPr lang="es-MX" b="1" dirty="0">
                <a:solidFill>
                  <a:srgbClr val="C00000"/>
                </a:solidFill>
              </a:rPr>
              <a:t/>
            </a:r>
            <a:br>
              <a:rPr lang="es-MX" b="1" dirty="0">
                <a:solidFill>
                  <a:srgbClr val="C00000"/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92778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612844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u="sng" dirty="0"/>
              <a:t>La teoría de leer la </a:t>
            </a:r>
            <a:r>
              <a:rPr lang="es-ES" sz="2200" u="sng" dirty="0" smtClean="0"/>
              <a:t>Mente</a:t>
            </a:r>
          </a:p>
          <a:p>
            <a:pPr algn="ctr"/>
            <a:endParaRPr lang="es-MX" sz="2200" dirty="0"/>
          </a:p>
          <a:p>
            <a:pPr algn="ctr"/>
            <a:r>
              <a:rPr lang="es-MX" sz="2200" dirty="0" smtClean="0"/>
              <a:t>Silvan S. </a:t>
            </a:r>
            <a:r>
              <a:rPr lang="es-MX" sz="2200" dirty="0"/>
              <a:t>Tomkins y Paul Ekman, 1960 </a:t>
            </a:r>
            <a:r>
              <a:rPr lang="es-MX" sz="2200" dirty="0" smtClean="0"/>
              <a:t>estudian las expresiones faciales. </a:t>
            </a:r>
          </a:p>
          <a:p>
            <a:pPr algn="ctr"/>
            <a:endParaRPr lang="es-MX" sz="2200" dirty="0"/>
          </a:p>
          <a:p>
            <a:pPr algn="ctr"/>
            <a:r>
              <a:rPr lang="es-MX" sz="2200" dirty="0"/>
              <a:t>Tomkins Dijo mirando las caras de la </a:t>
            </a:r>
            <a:r>
              <a:rPr lang="es-MX" sz="2200" dirty="0" smtClean="0"/>
              <a:t>Tribu </a:t>
            </a:r>
            <a:r>
              <a:rPr lang="es-MX" sz="2200" dirty="0"/>
              <a:t>Fore Sur,  estas son personas dulces, gentiles pacíficas y mirando las Caras de los KUKUKU, estos son violentos y hay mucha evidencia de </a:t>
            </a:r>
            <a:r>
              <a:rPr lang="es-MX" sz="2200" dirty="0" smtClean="0"/>
              <a:t>homosexualismo.</a:t>
            </a:r>
          </a:p>
          <a:p>
            <a:pPr algn="ctr"/>
            <a:endParaRPr lang="es-MX" sz="2200" dirty="0"/>
          </a:p>
          <a:p>
            <a:pPr algn="ctr"/>
            <a:r>
              <a:rPr lang="es-MX" sz="2200" dirty="0"/>
              <a:t>Ekman recuerda que la cara es una mina de oro de información hay 43 unidades de </a:t>
            </a:r>
            <a:r>
              <a:rPr lang="es-MX" sz="2200" dirty="0" smtClean="0"/>
              <a:t>movimiento y </a:t>
            </a:r>
            <a:r>
              <a:rPr lang="es-MX" sz="2200" dirty="0"/>
              <a:t>hasta 10 mil combinaciones posibles</a:t>
            </a:r>
            <a:r>
              <a:rPr lang="es-MX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636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052736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u="sng" dirty="0"/>
              <a:t>La cara </a:t>
            </a:r>
            <a:r>
              <a:rPr lang="es-MX" sz="2400" u="sng" dirty="0" smtClean="0"/>
              <a:t>desnuda</a:t>
            </a:r>
          </a:p>
          <a:p>
            <a:pPr algn="ctr"/>
            <a:endParaRPr lang="es-MX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200" dirty="0"/>
              <a:t>La información dada por la cara es lo que sucede en nuestras mentes</a:t>
            </a:r>
            <a:r>
              <a:rPr lang="es-MX" sz="22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200" dirty="0"/>
              <a:t>Documentaron las necesidades fisiológicas de tristeza, enfado y miedo. </a:t>
            </a:r>
            <a:endParaRPr lang="es-MX" sz="2200" dirty="0" smtClean="0"/>
          </a:p>
          <a:p>
            <a:pPr algn="just"/>
            <a:endParaRPr lang="es-MX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200" dirty="0"/>
              <a:t>Una emoción básica es inmediatamente mostrada en la cara</a:t>
            </a:r>
            <a:r>
              <a:rPr lang="es-MX" sz="2200" dirty="0" smtClean="0"/>
              <a:t>.</a:t>
            </a:r>
          </a:p>
          <a:p>
            <a:pPr algn="just"/>
            <a:endParaRPr lang="es-MX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200" dirty="0" smtClean="0"/>
              <a:t>Base </a:t>
            </a:r>
            <a:r>
              <a:rPr lang="es-MX" sz="2200" dirty="0"/>
              <a:t>fisiológica de lo que rebanamos de las personas</a:t>
            </a:r>
            <a:r>
              <a:rPr lang="es-MX" sz="22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200" i="1" dirty="0"/>
              <a:t>Cuando alguien nos dice te quiero le miramos a la cara para determinar si el sentimiento es genuino</a:t>
            </a:r>
            <a:r>
              <a:rPr lang="es-MX" sz="2200" i="1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S_tradnl" sz="2200" i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200" i="1" dirty="0"/>
              <a:t>El autista está ciego de mente, no interpreta los gestos o expresiones faciales.</a:t>
            </a:r>
          </a:p>
          <a:p>
            <a:pPr algn="ctr"/>
            <a:endParaRPr lang="es-ES_tradnl" sz="2200" i="1" dirty="0"/>
          </a:p>
        </p:txBody>
      </p:sp>
    </p:spTree>
    <p:extLst>
      <p:ext uri="{BB962C8B-B14F-4D97-AF65-F5344CB8AC3E}">
        <p14:creationId xmlns:p14="http://schemas.microsoft.com/office/powerpoint/2010/main" xmlns="" val="16527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305342"/>
            <a:ext cx="77768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_tradnl" sz="2200" b="1" dirty="0" smtClean="0"/>
          </a:p>
          <a:p>
            <a:pPr algn="just"/>
            <a:r>
              <a:rPr lang="es-ES_tradnl" sz="2200" b="1" dirty="0" smtClean="0"/>
              <a:t>Primera </a:t>
            </a:r>
            <a:r>
              <a:rPr lang="es-MX" sz="2200" b="1" dirty="0" smtClean="0"/>
              <a:t>lección: </a:t>
            </a:r>
            <a:r>
              <a:rPr lang="es-MX" sz="2200" dirty="0" smtClean="0"/>
              <a:t>Pensar sin pensar.</a:t>
            </a:r>
          </a:p>
          <a:p>
            <a:pPr algn="just"/>
            <a:r>
              <a:rPr lang="es-MX" sz="2200" b="1" dirty="0" smtClean="0"/>
              <a:t>Segunda lección: </a:t>
            </a:r>
            <a:r>
              <a:rPr lang="es-MX" sz="2200" dirty="0"/>
              <a:t>juzgar con base en la habilidad, Ponerle atención al detalle más mínimo, los dos primeros segundos.</a:t>
            </a:r>
          </a:p>
          <a:p>
            <a:pPr algn="just"/>
            <a:r>
              <a:rPr lang="es-MX" sz="2200" b="1" dirty="0" smtClean="0"/>
              <a:t>Tercera </a:t>
            </a:r>
            <a:r>
              <a:rPr lang="es-MX" sz="2200" b="1" dirty="0"/>
              <a:t>Lección</a:t>
            </a:r>
            <a:r>
              <a:rPr lang="es-MX" sz="2200" b="1" dirty="0" smtClean="0"/>
              <a:t>: </a:t>
            </a:r>
            <a:r>
              <a:rPr lang="es-ES" sz="2200" dirty="0" smtClean="0"/>
              <a:t>La clave de la toma de buenas decisiones no es exceso de información es comprensión.</a:t>
            </a:r>
          </a:p>
          <a:p>
            <a:pPr algn="just"/>
            <a:endParaRPr lang="es-MX" sz="2200" dirty="0" smtClean="0"/>
          </a:p>
          <a:p>
            <a:pPr algn="just"/>
            <a:r>
              <a:rPr lang="es-MX" sz="2200" dirty="0" smtClean="0"/>
              <a:t>“Sabiduría </a:t>
            </a:r>
            <a:r>
              <a:rPr lang="es-MX" sz="2200" dirty="0"/>
              <a:t>que se adquiere luego de toda una vida de aprender, observar y ejecutar es formar una opinión, eso es blink</a:t>
            </a:r>
            <a:r>
              <a:rPr lang="es-MX" sz="2200" dirty="0" smtClean="0"/>
              <a:t>.”</a:t>
            </a:r>
            <a:endParaRPr lang="es-MX" sz="2200" dirty="0"/>
          </a:p>
          <a:p>
            <a:pPr algn="just"/>
            <a:endParaRPr lang="es-MX" sz="2200" dirty="0" smtClean="0"/>
          </a:p>
          <a:p>
            <a:pPr algn="just"/>
            <a:endParaRPr lang="es-MX" sz="22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7042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1997839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400" dirty="0" smtClean="0"/>
              <a:t>“Casi </a:t>
            </a:r>
            <a:r>
              <a:rPr lang="es-CR" sz="2400" dirty="0"/>
              <a:t>siempre funcionamos con el piloto automático, lo cual significa que pensamos y actuamos sin detenernos a razonar y, lo que es más sorprendente, lo hacemos bastante bien, por lo menos en la mayoría de los casos. Esto nos permite tomar buenas decisiones “en un abrir y cerrar de ojos” que vendría a ser la traducción más apropiada del término inglés “blink”.”</a:t>
            </a:r>
            <a:endParaRPr lang="es-MX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043608" y="40466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_tradnl" sz="4400" dirty="0" smtClean="0">
                <a:latin typeface="+mj-lt"/>
                <a:ea typeface="+mj-ea"/>
                <a:cs typeface="+mj-cs"/>
              </a:rPr>
              <a:t>Conclusiones</a:t>
            </a:r>
            <a:endParaRPr lang="es-MX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1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4725" y="908720"/>
            <a:ext cx="832517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i="1" dirty="0"/>
              <a:t>Lo que cuenta es  el instinto que ha sido entrenado para sentir correctamente a través de experiencias relevantes. </a:t>
            </a:r>
            <a:endParaRPr lang="es-MX" sz="2000" b="1" i="1" dirty="0" smtClean="0"/>
          </a:p>
          <a:p>
            <a:pPr algn="ctr"/>
            <a:endParaRPr lang="es-ES_tradnl" sz="2000" b="1" i="1" dirty="0"/>
          </a:p>
          <a:p>
            <a:pPr algn="ctr"/>
            <a:r>
              <a:rPr lang="es-MX" sz="2000" dirty="0"/>
              <a:t>«Tomar en serio la cognición rápida, es decir, reconocer el increíble poder que </a:t>
            </a:r>
            <a:r>
              <a:rPr lang="es-MX" sz="2000" dirty="0" smtClean="0"/>
              <a:t>tienen en </a:t>
            </a:r>
            <a:r>
              <a:rPr lang="es-MX" sz="2000" dirty="0"/>
              <a:t>nuestras vidas, para bien o para mal, las primeras impresiones, exige que tomemos </a:t>
            </a:r>
            <a:r>
              <a:rPr lang="es-MX" sz="2000" dirty="0" smtClean="0"/>
              <a:t>las medidas </a:t>
            </a:r>
            <a:r>
              <a:rPr lang="es-MX" sz="2000" dirty="0"/>
              <a:t>oportunas para gestionarlas y controlarlas.»</a:t>
            </a:r>
          </a:p>
          <a:p>
            <a:pPr algn="ctr"/>
            <a:r>
              <a:rPr lang="es-MX" sz="2000" dirty="0" smtClean="0"/>
              <a:t>“si </a:t>
            </a:r>
            <a:r>
              <a:rPr lang="es-MX" sz="2000" dirty="0"/>
              <a:t>tomáramos en serio nuestro instinto y dejáramos de fiarnos solamente del análisis racional </a:t>
            </a:r>
            <a:r>
              <a:rPr lang="es-MX" sz="2000" dirty="0" smtClean="0"/>
              <a:t>cambiarían </a:t>
            </a:r>
            <a:r>
              <a:rPr lang="es-MX" sz="2000" dirty="0"/>
              <a:t>la forma de librar las guerras, los productos que vemos en las estanterías, las películas, la manera de formar a los agentes de policía, los consejos que se dan a las parejas, las entrevistas de trabajo y muchas otras cosas. Y, combinando todos esos pequeños cambios lograríamos crear un mundo diferente y mejor</a:t>
            </a:r>
            <a:r>
              <a:rPr lang="es-MX" sz="2000" dirty="0" smtClean="0"/>
              <a:t>.»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En Inteligencia intuitiva queda claro que la facultad de extraer conclusiones a partir de una pequeña selección de datos significativos no es un don: es una capacidad inherente al </a:t>
            </a:r>
            <a:r>
              <a:rPr lang="es-MX" sz="2000" dirty="0" smtClean="0"/>
              <a:t>ser humano </a:t>
            </a:r>
            <a:r>
              <a:rPr lang="es-MX" sz="2000" dirty="0"/>
              <a:t>que debemos tomar en serio y aprender a cultivar en nuestro favor.</a:t>
            </a:r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C00000"/>
                </a:solidFill>
              </a:rPr>
              <a:t>Reflexión final del autor</a:t>
            </a:r>
            <a:endParaRPr lang="es-MX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0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800" b="1" dirty="0">
                <a:solidFill>
                  <a:schemeClr val="accent5">
                    <a:lumMod val="75000"/>
                  </a:schemeClr>
                </a:solidFill>
              </a:rPr>
              <a:t>“Tener intuición”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00188"/>
            <a:ext cx="8358188" cy="4329112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800" smtClean="0"/>
              <a:t>A menudo tomamos decisiones acertadas con muy pocos datos y de forma casi  instantánea.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None/>
            </a:pPr>
            <a:endParaRPr lang="es-ES" sz="2800" smtClean="0"/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800" smtClean="0"/>
              <a:t>A eso lo hemos llamado “intuición”, pero en realidad es un mecanismo de nuestra propia inteligencia.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endParaRPr lang="es-ES" sz="2800" smtClean="0"/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800" smtClean="0"/>
              <a:t> Un mecanismo del que no somos conscientes y que no aprovechamos lo suficiente a la hora de tomar una decisión.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es-ES_tradnl" dirty="0" smtClean="0"/>
              <a:t>MUCHAS GRACIAS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410351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3338"/>
            <a:ext cx="8429625" cy="1252537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b="1" dirty="0">
                <a:solidFill>
                  <a:schemeClr val="accent5">
                    <a:lumMod val="75000"/>
                  </a:schemeClr>
                </a:solidFill>
              </a:rPr>
              <a:t>Algunos personajes que seguro</a:t>
            </a:r>
            <a:br>
              <a:rPr lang="es-ES" sz="36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s-ES" sz="3600" b="1" dirty="0">
                <a:solidFill>
                  <a:schemeClr val="accent5">
                    <a:lumMod val="75000"/>
                  </a:schemeClr>
                </a:solidFill>
              </a:rPr>
              <a:t>que todos conocemos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285875"/>
            <a:ext cx="8401050" cy="48402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200" smtClean="0"/>
              <a:t>Ese técnico que sólo con un golpe de vista sabe qué le pasa a tu ordenador.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es-ES" sz="2200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200" smtClean="0"/>
              <a:t> El vendedor capaz de “leer” en la cara de los clientes, como un jugador de póker.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es-ES" sz="2200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200" smtClean="0"/>
              <a:t> Un ejecutivo que toma decisiones en unos segundos sin inmutarse, y que sabe “lo que va a funcionar” sin apenas haber ojeado largos informes llenos de cifras.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endParaRPr lang="es-ES" sz="2200" smtClean="0"/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200" smtClean="0"/>
              <a:t> O ese experto al que le basta un vistazo para identificar si una obra de arte es verdadera o falsa.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200" smtClean="0"/>
              <a:t> </a:t>
            </a:r>
          </a:p>
          <a:p>
            <a:pPr algn="just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s-ES" sz="2200" smtClean="0"/>
              <a:t>Todo eso son manifestaciones del mismo fenómeno: la inteligencia intuitiva.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8501062" cy="939800"/>
          </a:xfrm>
        </p:spPr>
        <p:txBody>
          <a:bodyPr/>
          <a:lstStyle/>
          <a:p>
            <a:pPr eaLnBrk="1" hangingPunct="1">
              <a:defRPr/>
            </a:pPr>
            <a:r>
              <a:rPr lang="es-ES" sz="4800" b="1" dirty="0">
                <a:solidFill>
                  <a:schemeClr val="accent5">
                    <a:lumMod val="75000"/>
                  </a:schemeClr>
                </a:solidFill>
              </a:rPr>
              <a:t>El mecanismo oculto</a:t>
            </a:r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86563" y="2214563"/>
            <a:ext cx="2044700" cy="1917700"/>
          </a:xfrm>
          <a:noFill/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785813" y="1357313"/>
            <a:ext cx="56435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S" sz="2400"/>
              <a:t>La “inteligencia intuitiva” es un mecanismo oculto,  que vive dentro de nuestro inconsciente.</a:t>
            </a:r>
          </a:p>
          <a:p>
            <a:pPr algn="just">
              <a:buFont typeface="Wingdings" pitchFamily="2" charset="2"/>
              <a:buNone/>
            </a:pPr>
            <a:r>
              <a:rPr lang="es-ES" sz="240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s-ES" sz="2400"/>
              <a:t>Por esta razón a veces tomamos decisiones con mucha seguridad, pero si nos preguntan el porqué, no sabemos explicarlo.</a:t>
            </a:r>
          </a:p>
          <a:p>
            <a:pPr algn="just">
              <a:buFont typeface="Wingdings" pitchFamily="2" charset="2"/>
              <a:buNone/>
            </a:pPr>
            <a:r>
              <a:rPr lang="es-ES" sz="240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es-ES" sz="2400"/>
              <a:t>El motivo es que es muy difícil hacer una introspección para saber qué factores influyen en nuestra 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800" b="1" dirty="0">
                <a:solidFill>
                  <a:schemeClr val="accent5">
                    <a:lumMod val="75000"/>
                  </a:schemeClr>
                </a:solidFill>
              </a:rPr>
              <a:t>Cómo funciona la I. I.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idx="1"/>
          </p:nvPr>
        </p:nvSpPr>
        <p:spPr>
          <a:xfrm>
            <a:off x="642938" y="1285875"/>
            <a:ext cx="8229600" cy="5156200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s-ES" smtClean="0"/>
              <a:t>La inteligencia intuitiva no tiene que ver con el psicoanálisis, se mueve en el  inconsciente, no en el subconsciente.</a:t>
            </a:r>
          </a:p>
          <a:p>
            <a:pPr algn="just" eaLnBrk="1" hangingPunct="1">
              <a:buClr>
                <a:schemeClr val="tx1"/>
              </a:buClr>
              <a:buFont typeface="Arial" pitchFamily="34" charset="0"/>
              <a:buNone/>
            </a:pPr>
            <a:endParaRPr lang="es-ES" smtClean="0"/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v"/>
            </a:pPr>
            <a:r>
              <a:rPr lang="es-ES" smtClean="0"/>
              <a:t> Es un mecanismo que usamos diariamente cientos de veces, para automatizar decisiones diarias que hacemos de forma natural (caminar, vestirnos, asearnos…).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428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4800" b="1" dirty="0">
                <a:solidFill>
                  <a:schemeClr val="accent5">
                    <a:lumMod val="75000"/>
                  </a:schemeClr>
                </a:solidFill>
              </a:rPr>
              <a:t>Cómo funciona la I. I.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285875"/>
            <a:ext cx="8401050" cy="48402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s-ES" smtClean="0"/>
              <a:t>Podría definirse como una selección automática de unos pocos datos significativos.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None/>
            </a:pPr>
            <a:endParaRPr lang="es-ES" smtClean="0"/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s-ES" smtClean="0"/>
              <a:t> Es la capacidad de captar información con el inconsciente y ser capaz de aprovechar ese proceso.</a:t>
            </a:r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Arial" pitchFamily="34" charset="0"/>
              <a:buNone/>
            </a:pPr>
            <a:endParaRPr lang="es-ES" smtClean="0"/>
          </a:p>
          <a:p>
            <a:pPr algn="just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s-ES" smtClean="0"/>
              <a:t> Esta habilidad ha sido clave en la supervivencia del ser humano.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2257</Words>
  <Application>Microsoft Office PowerPoint</Application>
  <PresentationFormat>Presentación en pantalla (4:3)</PresentationFormat>
  <Paragraphs>306</Paragraphs>
  <Slides>50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Tema de Office</vt:lpstr>
      <vt:lpstr>Diapositiva 1</vt:lpstr>
      <vt:lpstr>Malcolm Gladwell</vt:lpstr>
      <vt:lpstr>BLINK: Inteligencia Intuitiva Porque sabemos la verdad en dos segundos</vt:lpstr>
      <vt:lpstr>Una frase clave</vt:lpstr>
      <vt:lpstr>“Tener intuición”</vt:lpstr>
      <vt:lpstr>Algunos personajes que seguro que todos conocemos</vt:lpstr>
      <vt:lpstr>El mecanismo oculto</vt:lpstr>
      <vt:lpstr>Cómo funciona la I. I.</vt:lpstr>
      <vt:lpstr>Cómo funciona la I. I.</vt:lpstr>
      <vt:lpstr>¿Todos tenemos intuición?</vt:lpstr>
      <vt:lpstr>Los frenos a la Inteligencia Intuitiva</vt:lpstr>
      <vt:lpstr>ANÁLISIS DE IMÁGENES</vt:lpstr>
      <vt:lpstr>Diapositiva 13</vt:lpstr>
      <vt:lpstr>¿Cómo se siente esta persona?      Este hombre fue conocido por ser un __________  </vt:lpstr>
      <vt:lpstr>Cómo se siente cada una de estas personas?        </vt:lpstr>
      <vt:lpstr>El diamante es falso o verdadero?       </vt:lpstr>
      <vt:lpstr>¿Qué es lo primero que observas en las siguientes figuras?        </vt:lpstr>
      <vt:lpstr>Diapositiva 18</vt:lpstr>
      <vt:lpstr>Diapositiva 19</vt:lpstr>
      <vt:lpstr> Lo que vio el perro: y otras aventuras</vt:lpstr>
      <vt:lpstr>Diapositiva 21</vt:lpstr>
      <vt:lpstr>Diapositiva 22</vt:lpstr>
      <vt:lpstr>Diapositiva 23</vt:lpstr>
      <vt:lpstr>Diapositiva 24</vt:lpstr>
      <vt:lpstr>Los secretos del dormitorio</vt:lpstr>
      <vt:lpstr>“Laboratorio del amor"</vt:lpstr>
      <vt:lpstr>Diapositiva 27</vt:lpstr>
      <vt:lpstr>Diapositiva 28</vt:lpstr>
      <vt:lpstr>Cuidando al cliente</vt:lpstr>
      <vt:lpstr>Relaciones raciales </vt:lpstr>
      <vt:lpstr>Tom Hanks </vt:lpstr>
      <vt:lpstr>CAPITULO III  </vt:lpstr>
      <vt:lpstr>El error Warren Harding</vt:lpstr>
      <vt:lpstr>Diapositiva 34</vt:lpstr>
      <vt:lpstr>Diapositiva 35</vt:lpstr>
      <vt:lpstr>Diapositiva 36</vt:lpstr>
      <vt:lpstr>CAPITULO IV </vt:lpstr>
      <vt:lpstr>Diapositiva 38</vt:lpstr>
      <vt:lpstr>Diapositiva 39</vt:lpstr>
      <vt:lpstr>CAPITULO V. </vt:lpstr>
      <vt:lpstr>Kenna</vt:lpstr>
      <vt:lpstr>Diapositiva 42</vt:lpstr>
      <vt:lpstr>LA SILLA DE LA MUERTE </vt:lpstr>
      <vt:lpstr>CAPITULO VI </vt:lpstr>
      <vt:lpstr>Diapositiva 45</vt:lpstr>
      <vt:lpstr>Diapositiva 46</vt:lpstr>
      <vt:lpstr>Conclusiones</vt:lpstr>
      <vt:lpstr>Diapositiva 48</vt:lpstr>
      <vt:lpstr>Diapositiva 49</vt:lpstr>
      <vt:lpstr>MUCHAS GRACIAS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Maestría  Gestión del Talento Humano</dc:title>
  <dc:creator>Administrator</dc:creator>
  <cp:lastModifiedBy>Laura Jiménez</cp:lastModifiedBy>
  <cp:revision>73</cp:revision>
  <dcterms:created xsi:type="dcterms:W3CDTF">2011-10-02T02:32:23Z</dcterms:created>
  <dcterms:modified xsi:type="dcterms:W3CDTF">2013-02-18T21:19:39Z</dcterms:modified>
</cp:coreProperties>
</file>