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7.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258" r:id="rId3"/>
    <p:sldId id="261" r:id="rId4"/>
    <p:sldId id="262" r:id="rId5"/>
    <p:sldId id="263" r:id="rId6"/>
    <p:sldId id="264" r:id="rId7"/>
    <p:sldId id="260" r:id="rId8"/>
    <p:sldId id="265" r:id="rId9"/>
    <p:sldId id="259" r:id="rId10"/>
    <p:sldId id="266" r:id="rId11"/>
    <p:sldId id="267" r:id="rId12"/>
    <p:sldId id="268" r:id="rId13"/>
    <p:sldId id="270" r:id="rId14"/>
    <p:sldId id="269" r:id="rId15"/>
    <p:sldId id="271" r:id="rId16"/>
    <p:sldId id="272" r:id="rId17"/>
    <p:sldId id="273" r:id="rId18"/>
    <p:sldId id="274" r:id="rId19"/>
    <p:sldId id="277" r:id="rId20"/>
    <p:sldId id="285" r:id="rId21"/>
    <p:sldId id="286" r:id="rId22"/>
    <p:sldId id="275" r:id="rId23"/>
    <p:sldId id="276" r:id="rId24"/>
    <p:sldId id="289" r:id="rId25"/>
    <p:sldId id="296" r:id="rId26"/>
    <p:sldId id="298" r:id="rId27"/>
    <p:sldId id="297" r:id="rId28"/>
    <p:sldId id="278" r:id="rId29"/>
    <p:sldId id="280" r:id="rId30"/>
    <p:sldId id="279" r:id="rId31"/>
    <p:sldId id="281" r:id="rId32"/>
    <p:sldId id="300" r:id="rId33"/>
    <p:sldId id="309" r:id="rId34"/>
    <p:sldId id="310" r:id="rId35"/>
    <p:sldId id="311" r:id="rId36"/>
    <p:sldId id="314" r:id="rId37"/>
    <p:sldId id="315" r:id="rId38"/>
    <p:sldId id="316" r:id="rId39"/>
    <p:sldId id="317" r:id="rId40"/>
    <p:sldId id="318" r:id="rId41"/>
    <p:sldId id="282" r:id="rId42"/>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86" autoAdjust="0"/>
  </p:normalViewPr>
  <p:slideViewPr>
    <p:cSldViewPr snapToGrid="0" snapToObjects="1">
      <p:cViewPr>
        <p:scale>
          <a:sx n="90" d="100"/>
          <a:sy n="90" d="100"/>
        </p:scale>
        <p:origin x="-1552"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D1527B-6DE1-0E4D-A29F-0DB092EB681E}" type="doc">
      <dgm:prSet loTypeId="urn:microsoft.com/office/officeart/2005/8/layout/target2" loCatId="" qsTypeId="urn:microsoft.com/office/officeart/2005/8/quickstyle/simple1" qsCatId="simple" csTypeId="urn:microsoft.com/office/officeart/2005/8/colors/colorful1" csCatId="colorful" phldr="1"/>
      <dgm:spPr/>
      <dgm:t>
        <a:bodyPr/>
        <a:lstStyle/>
        <a:p>
          <a:endParaRPr lang="es-ES"/>
        </a:p>
      </dgm:t>
    </dgm:pt>
    <dgm:pt modelId="{DE17B334-2E11-0E4B-81F8-B50996F6FB86}">
      <dgm:prSet/>
      <dgm:spPr/>
      <dgm:t>
        <a:bodyPr/>
        <a:lstStyle/>
        <a:p>
          <a:pPr rtl="0"/>
          <a:r>
            <a:rPr lang="es-ES" dirty="0" smtClean="0"/>
            <a:t>Un modelo causa-efecto para la gestión de programas y proyectos de desarrollo, caracterizado por: </a:t>
          </a:r>
          <a:endParaRPr lang="es-ES" dirty="0"/>
        </a:p>
      </dgm:t>
    </dgm:pt>
    <dgm:pt modelId="{09108151-28A6-704E-B301-3DE33249BF7C}" type="parTrans" cxnId="{7E40BB4A-13D2-614F-BFFA-39B76E377BC8}">
      <dgm:prSet/>
      <dgm:spPr/>
      <dgm:t>
        <a:bodyPr/>
        <a:lstStyle/>
        <a:p>
          <a:endParaRPr lang="es-ES"/>
        </a:p>
      </dgm:t>
    </dgm:pt>
    <dgm:pt modelId="{B6DBD653-513B-404A-958E-DAA12216FA43}" type="sibTrans" cxnId="{7E40BB4A-13D2-614F-BFFA-39B76E377BC8}">
      <dgm:prSet/>
      <dgm:spPr/>
      <dgm:t>
        <a:bodyPr/>
        <a:lstStyle/>
        <a:p>
          <a:endParaRPr lang="es-ES"/>
        </a:p>
      </dgm:t>
    </dgm:pt>
    <dgm:pt modelId="{EF3E649D-0A9D-0643-99CD-63F379D048B4}">
      <dgm:prSet custT="1"/>
      <dgm:spPr/>
      <dgm:t>
        <a:bodyPr/>
        <a:lstStyle/>
        <a:p>
          <a:pPr rtl="0"/>
          <a:r>
            <a:rPr lang="es-ES" sz="1600" dirty="0" smtClean="0"/>
            <a:t>Identificación de problemas o las oportunidades basadas en </a:t>
          </a:r>
          <a:r>
            <a:rPr lang="es-ES" sz="2400" b="1" dirty="0" smtClean="0"/>
            <a:t>métodos participativos</a:t>
          </a:r>
          <a:r>
            <a:rPr lang="es-ES" sz="1600" dirty="0" smtClean="0"/>
            <a:t>,</a:t>
          </a:r>
          <a:endParaRPr lang="es-ES" sz="1600" dirty="0"/>
        </a:p>
      </dgm:t>
    </dgm:pt>
    <dgm:pt modelId="{2E7521EF-74A2-7743-B129-3469737B10E2}" type="parTrans" cxnId="{8282F68F-474A-D84C-930C-7FA8AD2DE141}">
      <dgm:prSet/>
      <dgm:spPr/>
      <dgm:t>
        <a:bodyPr/>
        <a:lstStyle/>
        <a:p>
          <a:endParaRPr lang="es-ES"/>
        </a:p>
      </dgm:t>
    </dgm:pt>
    <dgm:pt modelId="{09F9B416-3216-9442-A192-2D2FC775356F}" type="sibTrans" cxnId="{8282F68F-474A-D84C-930C-7FA8AD2DE141}">
      <dgm:prSet/>
      <dgm:spPr/>
      <dgm:t>
        <a:bodyPr/>
        <a:lstStyle/>
        <a:p>
          <a:endParaRPr lang="es-ES"/>
        </a:p>
      </dgm:t>
    </dgm:pt>
    <dgm:pt modelId="{56DA769C-79E6-E34A-9E97-A0980680393D}">
      <dgm:prSet/>
      <dgm:spPr/>
      <dgm:t>
        <a:bodyPr/>
        <a:lstStyle/>
        <a:p>
          <a:pPr rtl="0"/>
          <a:r>
            <a:rPr lang="es-ES" dirty="0" smtClean="0"/>
            <a:t>Es un modelo de resolución de conflictos,  pues enfoca su acción al acuerdo sobre resultados, beneficios e impactos.</a:t>
          </a:r>
          <a:endParaRPr lang="es-ES" dirty="0"/>
        </a:p>
      </dgm:t>
    </dgm:pt>
    <dgm:pt modelId="{51083E2E-698C-8B4D-8B29-137BA2A2EA45}" type="parTrans" cxnId="{67705090-503A-6A47-B847-F1EC3B58A6D6}">
      <dgm:prSet/>
      <dgm:spPr/>
      <dgm:t>
        <a:bodyPr/>
        <a:lstStyle/>
        <a:p>
          <a:endParaRPr lang="es-ES"/>
        </a:p>
      </dgm:t>
    </dgm:pt>
    <dgm:pt modelId="{9974FAC9-FA9C-AA42-B57C-A3D5B09B2503}" type="sibTrans" cxnId="{67705090-503A-6A47-B847-F1EC3B58A6D6}">
      <dgm:prSet/>
      <dgm:spPr/>
      <dgm:t>
        <a:bodyPr/>
        <a:lstStyle/>
        <a:p>
          <a:endParaRPr lang="es-ES"/>
        </a:p>
      </dgm:t>
    </dgm:pt>
    <dgm:pt modelId="{481F2183-D837-CC44-BB09-08696588A29C}">
      <dgm:prSet/>
      <dgm:spPr/>
      <dgm:t>
        <a:bodyPr/>
        <a:lstStyle/>
        <a:p>
          <a:pPr rtl="0"/>
          <a:r>
            <a:rPr lang="es-ES" dirty="0" smtClean="0"/>
            <a:t>Incluye consideraciones esenciales para facilitar el entendimiento de los involucrados :   el encuentro de las mentes </a:t>
          </a:r>
          <a:r>
            <a:rPr lang="es-ES" dirty="0" smtClean="0"/>
            <a:t>entregables </a:t>
          </a:r>
          <a:r>
            <a:rPr lang="es-ES" dirty="0" smtClean="0"/>
            <a:t>del proyecto y fuerza mayor (supuestos)</a:t>
          </a:r>
          <a:endParaRPr lang="es-ES" dirty="0"/>
        </a:p>
      </dgm:t>
    </dgm:pt>
    <dgm:pt modelId="{949C400B-67A6-7E42-A878-797D5FE4134B}" type="parTrans" cxnId="{54D948E9-580C-7647-AC69-569317C21808}">
      <dgm:prSet/>
      <dgm:spPr/>
      <dgm:t>
        <a:bodyPr/>
        <a:lstStyle/>
        <a:p>
          <a:endParaRPr lang="es-ES"/>
        </a:p>
      </dgm:t>
    </dgm:pt>
    <dgm:pt modelId="{26BCE0D0-3DC0-EE4F-8774-0A220AE6C87A}" type="sibTrans" cxnId="{54D948E9-580C-7647-AC69-569317C21808}">
      <dgm:prSet/>
      <dgm:spPr/>
      <dgm:t>
        <a:bodyPr/>
        <a:lstStyle/>
        <a:p>
          <a:endParaRPr lang="es-ES"/>
        </a:p>
      </dgm:t>
    </dgm:pt>
    <dgm:pt modelId="{31664251-4FB7-2442-B68A-CFC4D93966D5}" type="pres">
      <dgm:prSet presAssocID="{88D1527B-6DE1-0E4D-A29F-0DB092EB681E}" presName="Name0" presStyleCnt="0">
        <dgm:presLayoutVars>
          <dgm:chMax val="3"/>
          <dgm:chPref val="1"/>
          <dgm:dir/>
          <dgm:animLvl val="lvl"/>
          <dgm:resizeHandles/>
        </dgm:presLayoutVars>
      </dgm:prSet>
      <dgm:spPr/>
      <dgm:t>
        <a:bodyPr/>
        <a:lstStyle/>
        <a:p>
          <a:endParaRPr lang="es-ES"/>
        </a:p>
      </dgm:t>
    </dgm:pt>
    <dgm:pt modelId="{164594F2-36A6-D94F-BB68-CFCDE80823AE}" type="pres">
      <dgm:prSet presAssocID="{88D1527B-6DE1-0E4D-A29F-0DB092EB681E}" presName="outerBox" presStyleCnt="0"/>
      <dgm:spPr/>
    </dgm:pt>
    <dgm:pt modelId="{07FC52DA-6D0D-1445-BA19-EBAA5E8D45C7}" type="pres">
      <dgm:prSet presAssocID="{88D1527B-6DE1-0E4D-A29F-0DB092EB681E}" presName="outerBoxParent" presStyleLbl="node1" presStyleIdx="0" presStyleCnt="1" custLinFactNeighborY="-3532"/>
      <dgm:spPr/>
      <dgm:t>
        <a:bodyPr/>
        <a:lstStyle/>
        <a:p>
          <a:endParaRPr lang="es-ES"/>
        </a:p>
      </dgm:t>
    </dgm:pt>
    <dgm:pt modelId="{034F498E-CAB4-EC43-926B-B675A660FD26}" type="pres">
      <dgm:prSet presAssocID="{88D1527B-6DE1-0E4D-A29F-0DB092EB681E}" presName="outerBoxChildren" presStyleCnt="0"/>
      <dgm:spPr/>
    </dgm:pt>
    <dgm:pt modelId="{7B0F33EC-98D0-E445-8962-5FE97C92B79C}" type="pres">
      <dgm:prSet presAssocID="{EF3E649D-0A9D-0643-99CD-63F379D048B4}" presName="oChild" presStyleLbl="fgAcc1" presStyleIdx="0" presStyleCnt="3">
        <dgm:presLayoutVars>
          <dgm:bulletEnabled val="1"/>
        </dgm:presLayoutVars>
      </dgm:prSet>
      <dgm:spPr/>
      <dgm:t>
        <a:bodyPr/>
        <a:lstStyle/>
        <a:p>
          <a:endParaRPr lang="es-ES"/>
        </a:p>
      </dgm:t>
    </dgm:pt>
    <dgm:pt modelId="{0AC4CF08-1C85-1549-8C70-136A711DEAC3}" type="pres">
      <dgm:prSet presAssocID="{09F9B416-3216-9442-A192-2D2FC775356F}" presName="outerSibTrans" presStyleCnt="0"/>
      <dgm:spPr/>
    </dgm:pt>
    <dgm:pt modelId="{6753A955-3E1E-F545-A298-6954717EBC21}" type="pres">
      <dgm:prSet presAssocID="{56DA769C-79E6-E34A-9E97-A0980680393D}" presName="oChild" presStyleLbl="fgAcc1" presStyleIdx="1" presStyleCnt="3">
        <dgm:presLayoutVars>
          <dgm:bulletEnabled val="1"/>
        </dgm:presLayoutVars>
      </dgm:prSet>
      <dgm:spPr/>
      <dgm:t>
        <a:bodyPr/>
        <a:lstStyle/>
        <a:p>
          <a:endParaRPr lang="es-ES"/>
        </a:p>
      </dgm:t>
    </dgm:pt>
    <dgm:pt modelId="{75E982E3-BFFD-5E4A-AE2C-622DBFFF988B}" type="pres">
      <dgm:prSet presAssocID="{9974FAC9-FA9C-AA42-B57C-A3D5B09B2503}" presName="outerSibTrans" presStyleCnt="0"/>
      <dgm:spPr/>
    </dgm:pt>
    <dgm:pt modelId="{D959E499-5942-A54D-8203-94F1779BD188}" type="pres">
      <dgm:prSet presAssocID="{481F2183-D837-CC44-BB09-08696588A29C}" presName="oChild" presStyleLbl="fgAcc1" presStyleIdx="2" presStyleCnt="3">
        <dgm:presLayoutVars>
          <dgm:bulletEnabled val="1"/>
        </dgm:presLayoutVars>
      </dgm:prSet>
      <dgm:spPr/>
      <dgm:t>
        <a:bodyPr/>
        <a:lstStyle/>
        <a:p>
          <a:endParaRPr lang="es-ES"/>
        </a:p>
      </dgm:t>
    </dgm:pt>
  </dgm:ptLst>
  <dgm:cxnLst>
    <dgm:cxn modelId="{6F8C3735-672A-7547-8BEE-86DB25E3F37C}" type="presOf" srcId="{DE17B334-2E11-0E4B-81F8-B50996F6FB86}" destId="{07FC52DA-6D0D-1445-BA19-EBAA5E8D45C7}" srcOrd="0" destOrd="0" presId="urn:microsoft.com/office/officeart/2005/8/layout/target2"/>
    <dgm:cxn modelId="{FA7426D4-C84C-FF4D-AF69-D9EF11795A93}" type="presOf" srcId="{481F2183-D837-CC44-BB09-08696588A29C}" destId="{D959E499-5942-A54D-8203-94F1779BD188}" srcOrd="0" destOrd="0" presId="urn:microsoft.com/office/officeart/2005/8/layout/target2"/>
    <dgm:cxn modelId="{868271C3-C8FD-7A41-911E-F95DE3A4F4EC}" type="presOf" srcId="{EF3E649D-0A9D-0643-99CD-63F379D048B4}" destId="{7B0F33EC-98D0-E445-8962-5FE97C92B79C}" srcOrd="0" destOrd="0" presId="urn:microsoft.com/office/officeart/2005/8/layout/target2"/>
    <dgm:cxn modelId="{7E40BB4A-13D2-614F-BFFA-39B76E377BC8}" srcId="{88D1527B-6DE1-0E4D-A29F-0DB092EB681E}" destId="{DE17B334-2E11-0E4B-81F8-B50996F6FB86}" srcOrd="0" destOrd="0" parTransId="{09108151-28A6-704E-B301-3DE33249BF7C}" sibTransId="{B6DBD653-513B-404A-958E-DAA12216FA43}"/>
    <dgm:cxn modelId="{BF5BB17A-E57B-B84A-81A6-8820F45125FF}" type="presOf" srcId="{88D1527B-6DE1-0E4D-A29F-0DB092EB681E}" destId="{31664251-4FB7-2442-B68A-CFC4D93966D5}" srcOrd="0" destOrd="0" presId="urn:microsoft.com/office/officeart/2005/8/layout/target2"/>
    <dgm:cxn modelId="{54D948E9-580C-7647-AC69-569317C21808}" srcId="{DE17B334-2E11-0E4B-81F8-B50996F6FB86}" destId="{481F2183-D837-CC44-BB09-08696588A29C}" srcOrd="2" destOrd="0" parTransId="{949C400B-67A6-7E42-A878-797D5FE4134B}" sibTransId="{26BCE0D0-3DC0-EE4F-8774-0A220AE6C87A}"/>
    <dgm:cxn modelId="{8282F68F-474A-D84C-930C-7FA8AD2DE141}" srcId="{DE17B334-2E11-0E4B-81F8-B50996F6FB86}" destId="{EF3E649D-0A9D-0643-99CD-63F379D048B4}" srcOrd="0" destOrd="0" parTransId="{2E7521EF-74A2-7743-B129-3469737B10E2}" sibTransId="{09F9B416-3216-9442-A192-2D2FC775356F}"/>
    <dgm:cxn modelId="{67705090-503A-6A47-B847-F1EC3B58A6D6}" srcId="{DE17B334-2E11-0E4B-81F8-B50996F6FB86}" destId="{56DA769C-79E6-E34A-9E97-A0980680393D}" srcOrd="1" destOrd="0" parTransId="{51083E2E-698C-8B4D-8B29-137BA2A2EA45}" sibTransId="{9974FAC9-FA9C-AA42-B57C-A3D5B09B2503}"/>
    <dgm:cxn modelId="{5D3EFEE3-582C-0D45-938D-0C8328011987}" type="presOf" srcId="{56DA769C-79E6-E34A-9E97-A0980680393D}" destId="{6753A955-3E1E-F545-A298-6954717EBC21}" srcOrd="0" destOrd="0" presId="urn:microsoft.com/office/officeart/2005/8/layout/target2"/>
    <dgm:cxn modelId="{8132E861-1BFE-E246-9EAA-4CF1B5F6ED12}" type="presParOf" srcId="{31664251-4FB7-2442-B68A-CFC4D93966D5}" destId="{164594F2-36A6-D94F-BB68-CFCDE80823AE}" srcOrd="0" destOrd="0" presId="urn:microsoft.com/office/officeart/2005/8/layout/target2"/>
    <dgm:cxn modelId="{103F5F18-BCD5-2C44-8E32-EA497065F1C1}" type="presParOf" srcId="{164594F2-36A6-D94F-BB68-CFCDE80823AE}" destId="{07FC52DA-6D0D-1445-BA19-EBAA5E8D45C7}" srcOrd="0" destOrd="0" presId="urn:microsoft.com/office/officeart/2005/8/layout/target2"/>
    <dgm:cxn modelId="{BA3D2FAD-8ED4-EA47-9638-64C29C8B967D}" type="presParOf" srcId="{164594F2-36A6-D94F-BB68-CFCDE80823AE}" destId="{034F498E-CAB4-EC43-926B-B675A660FD26}" srcOrd="1" destOrd="0" presId="urn:microsoft.com/office/officeart/2005/8/layout/target2"/>
    <dgm:cxn modelId="{285EA27D-E1B4-4445-A426-01F00C085068}" type="presParOf" srcId="{034F498E-CAB4-EC43-926B-B675A660FD26}" destId="{7B0F33EC-98D0-E445-8962-5FE97C92B79C}" srcOrd="0" destOrd="0" presId="urn:microsoft.com/office/officeart/2005/8/layout/target2"/>
    <dgm:cxn modelId="{4B62E15C-026F-274B-B129-A9FDB2FB879F}" type="presParOf" srcId="{034F498E-CAB4-EC43-926B-B675A660FD26}" destId="{0AC4CF08-1C85-1549-8C70-136A711DEAC3}" srcOrd="1" destOrd="0" presId="urn:microsoft.com/office/officeart/2005/8/layout/target2"/>
    <dgm:cxn modelId="{D294EED4-7487-2F44-8EDE-9734984FB668}" type="presParOf" srcId="{034F498E-CAB4-EC43-926B-B675A660FD26}" destId="{6753A955-3E1E-F545-A298-6954717EBC21}" srcOrd="2" destOrd="0" presId="urn:microsoft.com/office/officeart/2005/8/layout/target2"/>
    <dgm:cxn modelId="{F7812A42-5795-494E-8F99-E54C8E14362E}" type="presParOf" srcId="{034F498E-CAB4-EC43-926B-B675A660FD26}" destId="{75E982E3-BFFD-5E4A-AE2C-622DBFFF988B}" srcOrd="3" destOrd="0" presId="urn:microsoft.com/office/officeart/2005/8/layout/target2"/>
    <dgm:cxn modelId="{12108153-8CEB-484F-A84E-B60684753835}" type="presParOf" srcId="{034F498E-CAB4-EC43-926B-B675A660FD26}" destId="{D959E499-5942-A54D-8203-94F1779BD188}"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BCD002E-A2B2-FA41-BCC0-AD67046CA406}" type="doc">
      <dgm:prSet loTypeId="urn:microsoft.com/office/officeart/2005/8/layout/hProcess9" loCatId="officeonline" qsTypeId="urn:microsoft.com/office/officeart/2005/8/quickstyle/simple4" qsCatId="simple" csTypeId="urn:microsoft.com/office/officeart/2005/8/colors/colorful1" csCatId="colorful" phldr="1"/>
      <dgm:spPr/>
      <dgm:t>
        <a:bodyPr/>
        <a:lstStyle/>
        <a:p>
          <a:endParaRPr lang="es-ES"/>
        </a:p>
      </dgm:t>
    </dgm:pt>
    <dgm:pt modelId="{4E060B33-5849-8B40-A929-9ED2B6BF3DBF}">
      <dgm:prSet/>
      <dgm:spPr/>
      <dgm:t>
        <a:bodyPr/>
        <a:lstStyle/>
        <a:p>
          <a:pPr rtl="0"/>
          <a:r>
            <a:rPr lang="es-ES" smtClean="0">
              <a:solidFill>
                <a:srgbClr val="000000"/>
              </a:solidFill>
            </a:rPr>
            <a:t>Identificar los principales problemas en la situación que se analiza.</a:t>
          </a:r>
          <a:endParaRPr lang="es-ES">
            <a:solidFill>
              <a:srgbClr val="000000"/>
            </a:solidFill>
          </a:endParaRPr>
        </a:p>
      </dgm:t>
    </dgm:pt>
    <dgm:pt modelId="{054A3129-A191-3A49-819C-1CD56952C9B6}" type="parTrans" cxnId="{81CAF473-B9EE-9542-831D-EA5FFBE0AED4}">
      <dgm:prSet/>
      <dgm:spPr/>
      <dgm:t>
        <a:bodyPr/>
        <a:lstStyle/>
        <a:p>
          <a:endParaRPr lang="es-ES">
            <a:solidFill>
              <a:srgbClr val="000000"/>
            </a:solidFill>
          </a:endParaRPr>
        </a:p>
      </dgm:t>
    </dgm:pt>
    <dgm:pt modelId="{9F41D83B-7BBD-EC40-9F7C-E1F1279E3ED4}" type="sibTrans" cxnId="{81CAF473-B9EE-9542-831D-EA5FFBE0AED4}">
      <dgm:prSet/>
      <dgm:spPr/>
      <dgm:t>
        <a:bodyPr/>
        <a:lstStyle/>
        <a:p>
          <a:endParaRPr lang="es-ES">
            <a:solidFill>
              <a:srgbClr val="000000"/>
            </a:solidFill>
          </a:endParaRPr>
        </a:p>
      </dgm:t>
    </dgm:pt>
    <dgm:pt modelId="{842073FF-38B9-EB4B-9D59-26C8E57B174A}">
      <dgm:prSet/>
      <dgm:spPr/>
      <dgm:t>
        <a:bodyPr/>
        <a:lstStyle/>
        <a:p>
          <a:pPr rtl="0"/>
          <a:r>
            <a:rPr lang="es-ES" smtClean="0">
              <a:solidFill>
                <a:srgbClr val="000000"/>
              </a:solidFill>
            </a:rPr>
            <a:t>Formular en pocas palabras el problema central.</a:t>
          </a:r>
          <a:endParaRPr lang="es-ES">
            <a:solidFill>
              <a:srgbClr val="000000"/>
            </a:solidFill>
          </a:endParaRPr>
        </a:p>
      </dgm:t>
    </dgm:pt>
    <dgm:pt modelId="{2B01F1B1-2F3F-154B-9176-EC81B52C383F}" type="parTrans" cxnId="{10B84C41-E6E3-0A4C-87E4-1E42B9A20D9E}">
      <dgm:prSet/>
      <dgm:spPr/>
      <dgm:t>
        <a:bodyPr/>
        <a:lstStyle/>
        <a:p>
          <a:endParaRPr lang="es-ES">
            <a:solidFill>
              <a:srgbClr val="000000"/>
            </a:solidFill>
          </a:endParaRPr>
        </a:p>
      </dgm:t>
    </dgm:pt>
    <dgm:pt modelId="{95BB66C4-2766-584A-8133-A5C4D2B915FC}" type="sibTrans" cxnId="{10B84C41-E6E3-0A4C-87E4-1E42B9A20D9E}">
      <dgm:prSet/>
      <dgm:spPr/>
      <dgm:t>
        <a:bodyPr/>
        <a:lstStyle/>
        <a:p>
          <a:endParaRPr lang="es-ES">
            <a:solidFill>
              <a:srgbClr val="000000"/>
            </a:solidFill>
          </a:endParaRPr>
        </a:p>
      </dgm:t>
    </dgm:pt>
    <dgm:pt modelId="{CCE92C68-611D-3F40-B0DC-83D46818CC6A}">
      <dgm:prSet/>
      <dgm:spPr/>
      <dgm:t>
        <a:bodyPr/>
        <a:lstStyle/>
        <a:p>
          <a:pPr rtl="0"/>
          <a:r>
            <a:rPr lang="es-ES" dirty="0" smtClean="0">
              <a:solidFill>
                <a:srgbClr val="000000"/>
              </a:solidFill>
            </a:rPr>
            <a:t>Anotar las causas esenciales y directas del problema central.</a:t>
          </a:r>
          <a:endParaRPr lang="es-ES" dirty="0">
            <a:solidFill>
              <a:srgbClr val="000000"/>
            </a:solidFill>
          </a:endParaRPr>
        </a:p>
      </dgm:t>
    </dgm:pt>
    <dgm:pt modelId="{FE1D621D-ACC0-3345-A3D8-AAE11B0A2D80}" type="parTrans" cxnId="{6A204040-1A0C-6844-80A1-1DFF73B368E0}">
      <dgm:prSet/>
      <dgm:spPr/>
      <dgm:t>
        <a:bodyPr/>
        <a:lstStyle/>
        <a:p>
          <a:endParaRPr lang="es-ES">
            <a:solidFill>
              <a:srgbClr val="000000"/>
            </a:solidFill>
          </a:endParaRPr>
        </a:p>
      </dgm:t>
    </dgm:pt>
    <dgm:pt modelId="{B435409B-8EC4-7C48-9259-D40FFEBF2E46}" type="sibTrans" cxnId="{6A204040-1A0C-6844-80A1-1DFF73B368E0}">
      <dgm:prSet/>
      <dgm:spPr/>
      <dgm:t>
        <a:bodyPr/>
        <a:lstStyle/>
        <a:p>
          <a:endParaRPr lang="es-ES">
            <a:solidFill>
              <a:srgbClr val="000000"/>
            </a:solidFill>
          </a:endParaRPr>
        </a:p>
      </dgm:t>
    </dgm:pt>
    <dgm:pt modelId="{8AB38811-F39D-E141-92E9-84D518D1E390}">
      <dgm:prSet/>
      <dgm:spPr/>
      <dgm:t>
        <a:bodyPr/>
        <a:lstStyle/>
        <a:p>
          <a:pPr rtl="0"/>
          <a:r>
            <a:rPr lang="es-ES" smtClean="0">
              <a:solidFill>
                <a:srgbClr val="000000"/>
              </a:solidFill>
            </a:rPr>
            <a:t>Anotar los efectos esenciales y directos del problema central.</a:t>
          </a:r>
          <a:endParaRPr lang="es-ES">
            <a:solidFill>
              <a:srgbClr val="000000"/>
            </a:solidFill>
          </a:endParaRPr>
        </a:p>
      </dgm:t>
    </dgm:pt>
    <dgm:pt modelId="{75EE4286-BB9A-FD42-836C-58044E384819}" type="parTrans" cxnId="{1904CC1A-85EA-BD4A-8E54-266222057906}">
      <dgm:prSet/>
      <dgm:spPr/>
      <dgm:t>
        <a:bodyPr/>
        <a:lstStyle/>
        <a:p>
          <a:endParaRPr lang="es-ES">
            <a:solidFill>
              <a:srgbClr val="000000"/>
            </a:solidFill>
          </a:endParaRPr>
        </a:p>
      </dgm:t>
    </dgm:pt>
    <dgm:pt modelId="{9B6531DF-138D-4546-B524-11E703D7C5C9}" type="sibTrans" cxnId="{1904CC1A-85EA-BD4A-8E54-266222057906}">
      <dgm:prSet/>
      <dgm:spPr/>
      <dgm:t>
        <a:bodyPr/>
        <a:lstStyle/>
        <a:p>
          <a:endParaRPr lang="es-ES">
            <a:solidFill>
              <a:srgbClr val="000000"/>
            </a:solidFill>
          </a:endParaRPr>
        </a:p>
      </dgm:t>
    </dgm:pt>
    <dgm:pt modelId="{F07FE733-A2D7-F944-BEE7-AE7DAA148BF5}">
      <dgm:prSet/>
      <dgm:spPr/>
      <dgm:t>
        <a:bodyPr/>
        <a:lstStyle/>
        <a:p>
          <a:pPr rtl="0"/>
          <a:r>
            <a:rPr lang="es-ES" dirty="0" smtClean="0">
              <a:solidFill>
                <a:srgbClr val="000000"/>
              </a:solidFill>
            </a:rPr>
            <a:t>Elaborar un esquema que muestre las relaciones de causa – efecto.</a:t>
          </a:r>
          <a:endParaRPr lang="es-ES" dirty="0">
            <a:solidFill>
              <a:srgbClr val="000000"/>
            </a:solidFill>
          </a:endParaRPr>
        </a:p>
      </dgm:t>
    </dgm:pt>
    <dgm:pt modelId="{AD32BED7-6B5D-0549-A4EB-574980AE54F0}" type="parTrans" cxnId="{7DBF0BBF-3CB9-1A46-AA8F-B187E18EEE06}">
      <dgm:prSet/>
      <dgm:spPr/>
      <dgm:t>
        <a:bodyPr/>
        <a:lstStyle/>
        <a:p>
          <a:endParaRPr lang="es-ES">
            <a:solidFill>
              <a:srgbClr val="000000"/>
            </a:solidFill>
          </a:endParaRPr>
        </a:p>
      </dgm:t>
    </dgm:pt>
    <dgm:pt modelId="{BFC50CE4-40A9-5540-A617-6A186236E87A}" type="sibTrans" cxnId="{7DBF0BBF-3CB9-1A46-AA8F-B187E18EEE06}">
      <dgm:prSet/>
      <dgm:spPr/>
      <dgm:t>
        <a:bodyPr/>
        <a:lstStyle/>
        <a:p>
          <a:endParaRPr lang="es-ES">
            <a:solidFill>
              <a:srgbClr val="000000"/>
            </a:solidFill>
          </a:endParaRPr>
        </a:p>
      </dgm:t>
    </dgm:pt>
    <dgm:pt modelId="{6AF6FB5B-D6D0-7A40-9508-B80BBB9DDD21}" type="pres">
      <dgm:prSet presAssocID="{4BCD002E-A2B2-FA41-BCC0-AD67046CA406}" presName="CompostProcess" presStyleCnt="0">
        <dgm:presLayoutVars>
          <dgm:dir/>
          <dgm:resizeHandles val="exact"/>
        </dgm:presLayoutVars>
      </dgm:prSet>
      <dgm:spPr/>
      <dgm:t>
        <a:bodyPr/>
        <a:lstStyle/>
        <a:p>
          <a:endParaRPr lang="es-ES"/>
        </a:p>
      </dgm:t>
    </dgm:pt>
    <dgm:pt modelId="{D44C9BE6-2C8A-B248-B28E-8C2AD813DF96}" type="pres">
      <dgm:prSet presAssocID="{4BCD002E-A2B2-FA41-BCC0-AD67046CA406}" presName="arrow" presStyleLbl="bgShp" presStyleIdx="0" presStyleCnt="1"/>
      <dgm:spPr/>
    </dgm:pt>
    <dgm:pt modelId="{7BB1B078-A361-F541-9ECA-5ECA14E205DD}" type="pres">
      <dgm:prSet presAssocID="{4BCD002E-A2B2-FA41-BCC0-AD67046CA406}" presName="linearProcess" presStyleCnt="0"/>
      <dgm:spPr/>
    </dgm:pt>
    <dgm:pt modelId="{6835B6A7-B912-1540-B0A4-DF38157A7E30}" type="pres">
      <dgm:prSet presAssocID="{4E060B33-5849-8B40-A929-9ED2B6BF3DBF}" presName="textNode" presStyleLbl="node1" presStyleIdx="0" presStyleCnt="5">
        <dgm:presLayoutVars>
          <dgm:bulletEnabled val="1"/>
        </dgm:presLayoutVars>
      </dgm:prSet>
      <dgm:spPr/>
      <dgm:t>
        <a:bodyPr/>
        <a:lstStyle/>
        <a:p>
          <a:endParaRPr lang="es-ES"/>
        </a:p>
      </dgm:t>
    </dgm:pt>
    <dgm:pt modelId="{E91E1CFB-8BF9-E74B-A30A-5E66AF277180}" type="pres">
      <dgm:prSet presAssocID="{9F41D83B-7BBD-EC40-9F7C-E1F1279E3ED4}" presName="sibTrans" presStyleCnt="0"/>
      <dgm:spPr/>
    </dgm:pt>
    <dgm:pt modelId="{577E39D0-08FE-344B-8308-FDC308CB52A6}" type="pres">
      <dgm:prSet presAssocID="{842073FF-38B9-EB4B-9D59-26C8E57B174A}" presName="textNode" presStyleLbl="node1" presStyleIdx="1" presStyleCnt="5">
        <dgm:presLayoutVars>
          <dgm:bulletEnabled val="1"/>
        </dgm:presLayoutVars>
      </dgm:prSet>
      <dgm:spPr/>
      <dgm:t>
        <a:bodyPr/>
        <a:lstStyle/>
        <a:p>
          <a:endParaRPr lang="es-ES"/>
        </a:p>
      </dgm:t>
    </dgm:pt>
    <dgm:pt modelId="{DA6A7CC4-48A5-3F41-989D-9EE12D3F28E1}" type="pres">
      <dgm:prSet presAssocID="{95BB66C4-2766-584A-8133-A5C4D2B915FC}" presName="sibTrans" presStyleCnt="0"/>
      <dgm:spPr/>
    </dgm:pt>
    <dgm:pt modelId="{506EA172-971D-CB4D-83F6-E29184DA47AF}" type="pres">
      <dgm:prSet presAssocID="{CCE92C68-611D-3F40-B0DC-83D46818CC6A}" presName="textNode" presStyleLbl="node1" presStyleIdx="2" presStyleCnt="5">
        <dgm:presLayoutVars>
          <dgm:bulletEnabled val="1"/>
        </dgm:presLayoutVars>
      </dgm:prSet>
      <dgm:spPr/>
      <dgm:t>
        <a:bodyPr/>
        <a:lstStyle/>
        <a:p>
          <a:endParaRPr lang="es-ES"/>
        </a:p>
      </dgm:t>
    </dgm:pt>
    <dgm:pt modelId="{E1803413-B073-8341-A6E2-57C2A3DAAF4B}" type="pres">
      <dgm:prSet presAssocID="{B435409B-8EC4-7C48-9259-D40FFEBF2E46}" presName="sibTrans" presStyleCnt="0"/>
      <dgm:spPr/>
    </dgm:pt>
    <dgm:pt modelId="{75544F4B-653E-ED41-B048-E2FF17646553}" type="pres">
      <dgm:prSet presAssocID="{8AB38811-F39D-E141-92E9-84D518D1E390}" presName="textNode" presStyleLbl="node1" presStyleIdx="3" presStyleCnt="5">
        <dgm:presLayoutVars>
          <dgm:bulletEnabled val="1"/>
        </dgm:presLayoutVars>
      </dgm:prSet>
      <dgm:spPr/>
      <dgm:t>
        <a:bodyPr/>
        <a:lstStyle/>
        <a:p>
          <a:endParaRPr lang="es-ES"/>
        </a:p>
      </dgm:t>
    </dgm:pt>
    <dgm:pt modelId="{3059DCB7-4D5D-154C-B66F-D7DF8CD054B1}" type="pres">
      <dgm:prSet presAssocID="{9B6531DF-138D-4546-B524-11E703D7C5C9}" presName="sibTrans" presStyleCnt="0"/>
      <dgm:spPr/>
    </dgm:pt>
    <dgm:pt modelId="{1682C6DC-4413-9B41-8626-1AD1C34CD305}" type="pres">
      <dgm:prSet presAssocID="{F07FE733-A2D7-F944-BEE7-AE7DAA148BF5}" presName="textNode" presStyleLbl="node1" presStyleIdx="4" presStyleCnt="5">
        <dgm:presLayoutVars>
          <dgm:bulletEnabled val="1"/>
        </dgm:presLayoutVars>
      </dgm:prSet>
      <dgm:spPr/>
      <dgm:t>
        <a:bodyPr/>
        <a:lstStyle/>
        <a:p>
          <a:endParaRPr lang="es-ES"/>
        </a:p>
      </dgm:t>
    </dgm:pt>
  </dgm:ptLst>
  <dgm:cxnLst>
    <dgm:cxn modelId="{45F959A8-96B5-A648-B9AD-4705075F6762}" type="presOf" srcId="{4E060B33-5849-8B40-A929-9ED2B6BF3DBF}" destId="{6835B6A7-B912-1540-B0A4-DF38157A7E30}" srcOrd="0" destOrd="0" presId="urn:microsoft.com/office/officeart/2005/8/layout/hProcess9"/>
    <dgm:cxn modelId="{81CAF473-B9EE-9542-831D-EA5FFBE0AED4}" srcId="{4BCD002E-A2B2-FA41-BCC0-AD67046CA406}" destId="{4E060B33-5849-8B40-A929-9ED2B6BF3DBF}" srcOrd="0" destOrd="0" parTransId="{054A3129-A191-3A49-819C-1CD56952C9B6}" sibTransId="{9F41D83B-7BBD-EC40-9F7C-E1F1279E3ED4}"/>
    <dgm:cxn modelId="{10B84C41-E6E3-0A4C-87E4-1E42B9A20D9E}" srcId="{4BCD002E-A2B2-FA41-BCC0-AD67046CA406}" destId="{842073FF-38B9-EB4B-9D59-26C8E57B174A}" srcOrd="1" destOrd="0" parTransId="{2B01F1B1-2F3F-154B-9176-EC81B52C383F}" sibTransId="{95BB66C4-2766-584A-8133-A5C4D2B915FC}"/>
    <dgm:cxn modelId="{6B1B87A3-65A4-774B-920B-270DBFF6B3D0}" type="presOf" srcId="{CCE92C68-611D-3F40-B0DC-83D46818CC6A}" destId="{506EA172-971D-CB4D-83F6-E29184DA47AF}" srcOrd="0" destOrd="0" presId="urn:microsoft.com/office/officeart/2005/8/layout/hProcess9"/>
    <dgm:cxn modelId="{9AF00E10-A4E6-794F-9BE9-E30050FA5539}" type="presOf" srcId="{842073FF-38B9-EB4B-9D59-26C8E57B174A}" destId="{577E39D0-08FE-344B-8308-FDC308CB52A6}" srcOrd="0" destOrd="0" presId="urn:microsoft.com/office/officeart/2005/8/layout/hProcess9"/>
    <dgm:cxn modelId="{7DBF0BBF-3CB9-1A46-AA8F-B187E18EEE06}" srcId="{4BCD002E-A2B2-FA41-BCC0-AD67046CA406}" destId="{F07FE733-A2D7-F944-BEE7-AE7DAA148BF5}" srcOrd="4" destOrd="0" parTransId="{AD32BED7-6B5D-0549-A4EB-574980AE54F0}" sibTransId="{BFC50CE4-40A9-5540-A617-6A186236E87A}"/>
    <dgm:cxn modelId="{69EF1248-BF39-294A-A5A7-DBA30493524F}" type="presOf" srcId="{8AB38811-F39D-E141-92E9-84D518D1E390}" destId="{75544F4B-653E-ED41-B048-E2FF17646553}" srcOrd="0" destOrd="0" presId="urn:microsoft.com/office/officeart/2005/8/layout/hProcess9"/>
    <dgm:cxn modelId="{87A8303F-29BB-6E46-85A8-C622BEB05BF7}" type="presOf" srcId="{4BCD002E-A2B2-FA41-BCC0-AD67046CA406}" destId="{6AF6FB5B-D6D0-7A40-9508-B80BBB9DDD21}" srcOrd="0" destOrd="0" presId="urn:microsoft.com/office/officeart/2005/8/layout/hProcess9"/>
    <dgm:cxn modelId="{6A204040-1A0C-6844-80A1-1DFF73B368E0}" srcId="{4BCD002E-A2B2-FA41-BCC0-AD67046CA406}" destId="{CCE92C68-611D-3F40-B0DC-83D46818CC6A}" srcOrd="2" destOrd="0" parTransId="{FE1D621D-ACC0-3345-A3D8-AAE11B0A2D80}" sibTransId="{B435409B-8EC4-7C48-9259-D40FFEBF2E46}"/>
    <dgm:cxn modelId="{1904CC1A-85EA-BD4A-8E54-266222057906}" srcId="{4BCD002E-A2B2-FA41-BCC0-AD67046CA406}" destId="{8AB38811-F39D-E141-92E9-84D518D1E390}" srcOrd="3" destOrd="0" parTransId="{75EE4286-BB9A-FD42-836C-58044E384819}" sibTransId="{9B6531DF-138D-4546-B524-11E703D7C5C9}"/>
    <dgm:cxn modelId="{F3118247-2A1A-1F47-8DF7-29C5A6DD50F4}" type="presOf" srcId="{F07FE733-A2D7-F944-BEE7-AE7DAA148BF5}" destId="{1682C6DC-4413-9B41-8626-1AD1C34CD305}" srcOrd="0" destOrd="0" presId="urn:microsoft.com/office/officeart/2005/8/layout/hProcess9"/>
    <dgm:cxn modelId="{C156CC2C-F118-3945-9B11-82AB7AB10D9F}" type="presParOf" srcId="{6AF6FB5B-D6D0-7A40-9508-B80BBB9DDD21}" destId="{D44C9BE6-2C8A-B248-B28E-8C2AD813DF96}" srcOrd="0" destOrd="0" presId="urn:microsoft.com/office/officeart/2005/8/layout/hProcess9"/>
    <dgm:cxn modelId="{E2C377AB-3BEA-4249-88C9-3FE46B5B86E2}" type="presParOf" srcId="{6AF6FB5B-D6D0-7A40-9508-B80BBB9DDD21}" destId="{7BB1B078-A361-F541-9ECA-5ECA14E205DD}" srcOrd="1" destOrd="0" presId="urn:microsoft.com/office/officeart/2005/8/layout/hProcess9"/>
    <dgm:cxn modelId="{311AE6D4-BB9D-8B44-9674-64BCDAE47F9B}" type="presParOf" srcId="{7BB1B078-A361-F541-9ECA-5ECA14E205DD}" destId="{6835B6A7-B912-1540-B0A4-DF38157A7E30}" srcOrd="0" destOrd="0" presId="urn:microsoft.com/office/officeart/2005/8/layout/hProcess9"/>
    <dgm:cxn modelId="{FD81C9FE-F742-D54C-97AE-6A4634106B50}" type="presParOf" srcId="{7BB1B078-A361-F541-9ECA-5ECA14E205DD}" destId="{E91E1CFB-8BF9-E74B-A30A-5E66AF277180}" srcOrd="1" destOrd="0" presId="urn:microsoft.com/office/officeart/2005/8/layout/hProcess9"/>
    <dgm:cxn modelId="{E8DF9DB1-3AC7-5A4E-A3A7-698F07780EF8}" type="presParOf" srcId="{7BB1B078-A361-F541-9ECA-5ECA14E205DD}" destId="{577E39D0-08FE-344B-8308-FDC308CB52A6}" srcOrd="2" destOrd="0" presId="urn:microsoft.com/office/officeart/2005/8/layout/hProcess9"/>
    <dgm:cxn modelId="{074E8E8F-40F6-FB47-849D-E85037400B6A}" type="presParOf" srcId="{7BB1B078-A361-F541-9ECA-5ECA14E205DD}" destId="{DA6A7CC4-48A5-3F41-989D-9EE12D3F28E1}" srcOrd="3" destOrd="0" presId="urn:microsoft.com/office/officeart/2005/8/layout/hProcess9"/>
    <dgm:cxn modelId="{DCBA12B5-B671-9D4F-8A45-4AA79F3238CA}" type="presParOf" srcId="{7BB1B078-A361-F541-9ECA-5ECA14E205DD}" destId="{506EA172-971D-CB4D-83F6-E29184DA47AF}" srcOrd="4" destOrd="0" presId="urn:microsoft.com/office/officeart/2005/8/layout/hProcess9"/>
    <dgm:cxn modelId="{B03B0546-53EF-1541-A3AC-0449503BF48F}" type="presParOf" srcId="{7BB1B078-A361-F541-9ECA-5ECA14E205DD}" destId="{E1803413-B073-8341-A6E2-57C2A3DAAF4B}" srcOrd="5" destOrd="0" presId="urn:microsoft.com/office/officeart/2005/8/layout/hProcess9"/>
    <dgm:cxn modelId="{93A9547A-8A6F-AC4E-8AB4-6C65F60201F2}" type="presParOf" srcId="{7BB1B078-A361-F541-9ECA-5ECA14E205DD}" destId="{75544F4B-653E-ED41-B048-E2FF17646553}" srcOrd="6" destOrd="0" presId="urn:microsoft.com/office/officeart/2005/8/layout/hProcess9"/>
    <dgm:cxn modelId="{E1DDBB6F-6B04-4443-AE1B-35D97D4FB33B}" type="presParOf" srcId="{7BB1B078-A361-F541-9ECA-5ECA14E205DD}" destId="{3059DCB7-4D5D-154C-B66F-D7DF8CD054B1}" srcOrd="7" destOrd="0" presId="urn:microsoft.com/office/officeart/2005/8/layout/hProcess9"/>
    <dgm:cxn modelId="{4B23436C-97F8-814C-A2AD-ECE12CFD210E}" type="presParOf" srcId="{7BB1B078-A361-F541-9ECA-5ECA14E205DD}" destId="{1682C6DC-4413-9B41-8626-1AD1C34CD305}"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E4B554-1C5B-6F49-A35E-593F727D791E}" type="doc">
      <dgm:prSet loTypeId="urn:microsoft.com/office/officeart/2005/8/layout/hierarchy4" loCatId="" qsTypeId="urn:microsoft.com/office/officeart/2005/8/quickstyle/3D3" qsCatId="3D" csTypeId="urn:microsoft.com/office/officeart/2005/8/colors/colorful4" csCatId="colorful" phldr="1"/>
      <dgm:spPr/>
      <dgm:t>
        <a:bodyPr/>
        <a:lstStyle/>
        <a:p>
          <a:endParaRPr lang="es-ES"/>
        </a:p>
      </dgm:t>
    </dgm:pt>
    <dgm:pt modelId="{A42D560C-F146-A54A-8B0D-EEEC0E0A0102}">
      <dgm:prSet/>
      <dgm:spPr/>
      <dgm:t>
        <a:bodyPr/>
        <a:lstStyle/>
        <a:p>
          <a:pPr algn="just" rtl="0"/>
          <a:r>
            <a:rPr lang="es-ES" dirty="0" smtClean="0">
              <a:solidFill>
                <a:srgbClr val="000000"/>
              </a:solidFill>
            </a:rPr>
            <a:t>Las "situaciones negativas" del árbol de problemas son</a:t>
          </a:r>
          <a:br>
            <a:rPr lang="es-ES" dirty="0" smtClean="0">
              <a:solidFill>
                <a:srgbClr val="000000"/>
              </a:solidFill>
            </a:rPr>
          </a:br>
          <a:r>
            <a:rPr lang="es-ES" dirty="0" smtClean="0">
              <a:solidFill>
                <a:srgbClr val="000000"/>
              </a:solidFill>
            </a:rPr>
            <a:t>convertidas en soluciones, expresadas como «logros positivos". </a:t>
          </a:r>
          <a:endParaRPr lang="es-ES" dirty="0">
            <a:solidFill>
              <a:srgbClr val="000000"/>
            </a:solidFill>
          </a:endParaRPr>
        </a:p>
      </dgm:t>
    </dgm:pt>
    <dgm:pt modelId="{535B3D08-18E9-B54D-8784-72F475400FB7}" type="parTrans" cxnId="{DD9D8155-40FC-2C45-AC75-014251274377}">
      <dgm:prSet/>
      <dgm:spPr/>
      <dgm:t>
        <a:bodyPr/>
        <a:lstStyle/>
        <a:p>
          <a:endParaRPr lang="es-ES">
            <a:solidFill>
              <a:srgbClr val="000000"/>
            </a:solidFill>
          </a:endParaRPr>
        </a:p>
      </dgm:t>
    </dgm:pt>
    <dgm:pt modelId="{815838FE-026E-D641-84CD-586C5D1BA577}" type="sibTrans" cxnId="{DD9D8155-40FC-2C45-AC75-014251274377}">
      <dgm:prSet/>
      <dgm:spPr/>
      <dgm:t>
        <a:bodyPr/>
        <a:lstStyle/>
        <a:p>
          <a:endParaRPr lang="es-ES">
            <a:solidFill>
              <a:srgbClr val="000000"/>
            </a:solidFill>
          </a:endParaRPr>
        </a:p>
      </dgm:t>
    </dgm:pt>
    <dgm:pt modelId="{C0007D51-A398-7F44-A5AD-5B2702286BD1}">
      <dgm:prSet/>
      <dgm:spPr/>
      <dgm:t>
        <a:bodyPr/>
        <a:lstStyle/>
        <a:p>
          <a:pPr algn="just" rtl="0"/>
          <a:r>
            <a:rPr lang="es-ES" dirty="0" smtClean="0">
              <a:solidFill>
                <a:srgbClr val="000000"/>
              </a:solidFill>
              <a:effectLst/>
            </a:rPr>
            <a:t>Reformular las situaciones negativas en situaciones positivas que son deseables y alcanzables realistamente. </a:t>
          </a:r>
          <a:r>
            <a:rPr lang="es-ES" dirty="0" smtClean="0">
              <a:solidFill>
                <a:srgbClr val="000000"/>
              </a:solidFill>
            </a:rPr>
            <a:t>Por ejemplo, "la calidad del agua del río se ha deteriorado“ se convierte en “ calidad del agua del río</a:t>
          </a:r>
          <a:br>
            <a:rPr lang="es-ES" dirty="0" smtClean="0">
              <a:solidFill>
                <a:srgbClr val="000000"/>
              </a:solidFill>
            </a:rPr>
          </a:br>
          <a:r>
            <a:rPr lang="es-ES" dirty="0" smtClean="0">
              <a:solidFill>
                <a:srgbClr val="000000"/>
              </a:solidFill>
            </a:rPr>
            <a:t>se ha mejorado. " </a:t>
          </a:r>
          <a:r>
            <a:rPr lang="es-ES" dirty="0" smtClean="0">
              <a:solidFill>
                <a:srgbClr val="000000"/>
              </a:solidFill>
              <a:effectLst/>
            </a:rPr>
            <a:t/>
          </a:r>
          <a:br>
            <a:rPr lang="es-ES" dirty="0" smtClean="0">
              <a:solidFill>
                <a:srgbClr val="000000"/>
              </a:solidFill>
              <a:effectLst/>
            </a:rPr>
          </a:br>
          <a:endParaRPr lang="es-ES" dirty="0">
            <a:solidFill>
              <a:srgbClr val="000000"/>
            </a:solidFill>
          </a:endParaRPr>
        </a:p>
      </dgm:t>
    </dgm:pt>
    <dgm:pt modelId="{BB7F9D34-3512-2244-A157-215033E478A3}" type="parTrans" cxnId="{C78F283D-F2A5-2D41-B050-49BA454F9C34}">
      <dgm:prSet/>
      <dgm:spPr/>
      <dgm:t>
        <a:bodyPr/>
        <a:lstStyle/>
        <a:p>
          <a:endParaRPr lang="es-ES">
            <a:solidFill>
              <a:srgbClr val="000000"/>
            </a:solidFill>
          </a:endParaRPr>
        </a:p>
      </dgm:t>
    </dgm:pt>
    <dgm:pt modelId="{EC070802-A3FB-CA4C-91D1-0B128BF8D13E}" type="sibTrans" cxnId="{C78F283D-F2A5-2D41-B050-49BA454F9C34}">
      <dgm:prSet/>
      <dgm:spPr/>
      <dgm:t>
        <a:bodyPr/>
        <a:lstStyle/>
        <a:p>
          <a:endParaRPr lang="es-ES">
            <a:solidFill>
              <a:srgbClr val="000000"/>
            </a:solidFill>
          </a:endParaRPr>
        </a:p>
      </dgm:t>
    </dgm:pt>
    <dgm:pt modelId="{BD3294E9-6F9E-6540-BFD8-10EBCDC0E31F}">
      <dgm:prSet/>
      <dgm:spPr/>
      <dgm:t>
        <a:bodyPr/>
        <a:lstStyle/>
        <a:p>
          <a:pPr algn="just" rtl="0"/>
          <a:r>
            <a:rPr lang="es-ES" dirty="0" smtClean="0">
              <a:solidFill>
                <a:srgbClr val="000000"/>
              </a:solidFill>
              <a:effectLst/>
            </a:rPr>
            <a:t>Si es necesario,  revisar las declaraciones</a:t>
          </a:r>
          <a:r>
            <a:rPr lang="es-ES" baseline="0" dirty="0" smtClean="0">
              <a:solidFill>
                <a:srgbClr val="000000"/>
              </a:solidFill>
              <a:effectLst/>
            </a:rPr>
            <a:t> o </a:t>
          </a:r>
          <a:r>
            <a:rPr lang="es-ES" dirty="0" smtClean="0">
              <a:solidFill>
                <a:srgbClr val="000000"/>
              </a:solidFill>
              <a:effectLst/>
            </a:rPr>
            <a:t> agregar nuevos objetivos si éstos son pertinentes  y necesarios  para alcanzar el objetivo en el nivel superior.</a:t>
          </a:r>
          <a:endParaRPr lang="es-ES" dirty="0">
            <a:solidFill>
              <a:srgbClr val="000000"/>
            </a:solidFill>
          </a:endParaRPr>
        </a:p>
      </dgm:t>
    </dgm:pt>
    <dgm:pt modelId="{1B09A87A-5DAA-9D4A-AE63-078308793145}" type="parTrans" cxnId="{C1304E12-D97A-B547-AA80-EA76CD0D1891}">
      <dgm:prSet/>
      <dgm:spPr/>
      <dgm:t>
        <a:bodyPr/>
        <a:lstStyle/>
        <a:p>
          <a:endParaRPr lang="es-ES">
            <a:solidFill>
              <a:srgbClr val="000000"/>
            </a:solidFill>
          </a:endParaRPr>
        </a:p>
      </dgm:t>
    </dgm:pt>
    <dgm:pt modelId="{25CDA6C4-596B-9142-9526-756EC757D271}" type="sibTrans" cxnId="{C1304E12-D97A-B547-AA80-EA76CD0D1891}">
      <dgm:prSet/>
      <dgm:spPr/>
      <dgm:t>
        <a:bodyPr/>
        <a:lstStyle/>
        <a:p>
          <a:endParaRPr lang="es-ES">
            <a:solidFill>
              <a:srgbClr val="000000"/>
            </a:solidFill>
          </a:endParaRPr>
        </a:p>
      </dgm:t>
    </dgm:pt>
    <dgm:pt modelId="{6E0F534F-08F3-FB4C-92DD-EF1AD4645BF8}" type="pres">
      <dgm:prSet presAssocID="{0CE4B554-1C5B-6F49-A35E-593F727D791E}" presName="Name0" presStyleCnt="0">
        <dgm:presLayoutVars>
          <dgm:chPref val="1"/>
          <dgm:dir/>
          <dgm:animOne val="branch"/>
          <dgm:animLvl val="lvl"/>
          <dgm:resizeHandles/>
        </dgm:presLayoutVars>
      </dgm:prSet>
      <dgm:spPr/>
      <dgm:t>
        <a:bodyPr/>
        <a:lstStyle/>
        <a:p>
          <a:endParaRPr lang="es-ES"/>
        </a:p>
      </dgm:t>
    </dgm:pt>
    <dgm:pt modelId="{C65BBE9F-48C7-054D-9AB8-8A68814BBB22}" type="pres">
      <dgm:prSet presAssocID="{A42D560C-F146-A54A-8B0D-EEEC0E0A0102}" presName="vertOne" presStyleCnt="0"/>
      <dgm:spPr/>
    </dgm:pt>
    <dgm:pt modelId="{3BBCAC74-5C93-6E46-8B3A-AE1A4E0D0E0A}" type="pres">
      <dgm:prSet presAssocID="{A42D560C-F146-A54A-8B0D-EEEC0E0A0102}" presName="txOne" presStyleLbl="node0" presStyleIdx="0" presStyleCnt="1" custScaleY="57920" custLinFactNeighborX="-5901" custLinFactNeighborY="-909">
        <dgm:presLayoutVars>
          <dgm:chPref val="3"/>
        </dgm:presLayoutVars>
      </dgm:prSet>
      <dgm:spPr/>
      <dgm:t>
        <a:bodyPr/>
        <a:lstStyle/>
        <a:p>
          <a:endParaRPr lang="es-ES"/>
        </a:p>
      </dgm:t>
    </dgm:pt>
    <dgm:pt modelId="{C476F19A-4107-C849-AFB2-FC66DFA28246}" type="pres">
      <dgm:prSet presAssocID="{A42D560C-F146-A54A-8B0D-EEEC0E0A0102}" presName="parTransOne" presStyleCnt="0"/>
      <dgm:spPr/>
    </dgm:pt>
    <dgm:pt modelId="{9C26891B-13E8-6845-B212-230AF96165B0}" type="pres">
      <dgm:prSet presAssocID="{A42D560C-F146-A54A-8B0D-EEEC0E0A0102}" presName="horzOne" presStyleCnt="0"/>
      <dgm:spPr/>
    </dgm:pt>
    <dgm:pt modelId="{9C63A538-1E5E-4549-95B7-7843808AC99A}" type="pres">
      <dgm:prSet presAssocID="{C0007D51-A398-7F44-A5AD-5B2702286BD1}" presName="vertTwo" presStyleCnt="0"/>
      <dgm:spPr/>
    </dgm:pt>
    <dgm:pt modelId="{39FEEDD0-83FE-1746-BA8F-ED14051FF57D}" type="pres">
      <dgm:prSet presAssocID="{C0007D51-A398-7F44-A5AD-5B2702286BD1}" presName="txTwo" presStyleLbl="node2" presStyleIdx="0" presStyleCnt="2">
        <dgm:presLayoutVars>
          <dgm:chPref val="3"/>
        </dgm:presLayoutVars>
      </dgm:prSet>
      <dgm:spPr/>
      <dgm:t>
        <a:bodyPr/>
        <a:lstStyle/>
        <a:p>
          <a:endParaRPr lang="es-ES"/>
        </a:p>
      </dgm:t>
    </dgm:pt>
    <dgm:pt modelId="{4AEDF4CE-367C-DA46-8C29-C83EBF29B728}" type="pres">
      <dgm:prSet presAssocID="{C0007D51-A398-7F44-A5AD-5B2702286BD1}" presName="horzTwo" presStyleCnt="0"/>
      <dgm:spPr/>
    </dgm:pt>
    <dgm:pt modelId="{4F744F19-2F80-9547-A56B-F75C29880E2E}" type="pres">
      <dgm:prSet presAssocID="{EC070802-A3FB-CA4C-91D1-0B128BF8D13E}" presName="sibSpaceTwo" presStyleCnt="0"/>
      <dgm:spPr/>
    </dgm:pt>
    <dgm:pt modelId="{A4946E96-C28B-FA49-BD8D-DC9564BD1CB4}" type="pres">
      <dgm:prSet presAssocID="{BD3294E9-6F9E-6540-BFD8-10EBCDC0E31F}" presName="vertTwo" presStyleCnt="0"/>
      <dgm:spPr/>
    </dgm:pt>
    <dgm:pt modelId="{7A7099B6-6182-FA4F-A2EC-C39C924D79F9}" type="pres">
      <dgm:prSet presAssocID="{BD3294E9-6F9E-6540-BFD8-10EBCDC0E31F}" presName="txTwo" presStyleLbl="node2" presStyleIdx="1" presStyleCnt="2">
        <dgm:presLayoutVars>
          <dgm:chPref val="3"/>
        </dgm:presLayoutVars>
      </dgm:prSet>
      <dgm:spPr/>
      <dgm:t>
        <a:bodyPr/>
        <a:lstStyle/>
        <a:p>
          <a:endParaRPr lang="es-ES"/>
        </a:p>
      </dgm:t>
    </dgm:pt>
    <dgm:pt modelId="{AD201536-D234-F648-92EF-B3E6BC14193B}" type="pres">
      <dgm:prSet presAssocID="{BD3294E9-6F9E-6540-BFD8-10EBCDC0E31F}" presName="horzTwo" presStyleCnt="0"/>
      <dgm:spPr/>
    </dgm:pt>
  </dgm:ptLst>
  <dgm:cxnLst>
    <dgm:cxn modelId="{11B3A409-A549-B445-8EF2-D97547219890}" type="presOf" srcId="{BD3294E9-6F9E-6540-BFD8-10EBCDC0E31F}" destId="{7A7099B6-6182-FA4F-A2EC-C39C924D79F9}" srcOrd="0" destOrd="0" presId="urn:microsoft.com/office/officeart/2005/8/layout/hierarchy4"/>
    <dgm:cxn modelId="{9DF565B9-3A7E-494D-8A89-0804A354398E}" type="presOf" srcId="{0CE4B554-1C5B-6F49-A35E-593F727D791E}" destId="{6E0F534F-08F3-FB4C-92DD-EF1AD4645BF8}" srcOrd="0" destOrd="0" presId="urn:microsoft.com/office/officeart/2005/8/layout/hierarchy4"/>
    <dgm:cxn modelId="{C1304E12-D97A-B547-AA80-EA76CD0D1891}" srcId="{A42D560C-F146-A54A-8B0D-EEEC0E0A0102}" destId="{BD3294E9-6F9E-6540-BFD8-10EBCDC0E31F}" srcOrd="1" destOrd="0" parTransId="{1B09A87A-5DAA-9D4A-AE63-078308793145}" sibTransId="{25CDA6C4-596B-9142-9526-756EC757D271}"/>
    <dgm:cxn modelId="{DD9D8155-40FC-2C45-AC75-014251274377}" srcId="{0CE4B554-1C5B-6F49-A35E-593F727D791E}" destId="{A42D560C-F146-A54A-8B0D-EEEC0E0A0102}" srcOrd="0" destOrd="0" parTransId="{535B3D08-18E9-B54D-8784-72F475400FB7}" sibTransId="{815838FE-026E-D641-84CD-586C5D1BA577}"/>
    <dgm:cxn modelId="{734FA0B2-1C2C-C24B-BAE2-6F3CDE798752}" type="presOf" srcId="{C0007D51-A398-7F44-A5AD-5B2702286BD1}" destId="{39FEEDD0-83FE-1746-BA8F-ED14051FF57D}" srcOrd="0" destOrd="0" presId="urn:microsoft.com/office/officeart/2005/8/layout/hierarchy4"/>
    <dgm:cxn modelId="{721B09D4-82F3-BC47-B9F0-81E1A2FCF938}" type="presOf" srcId="{A42D560C-F146-A54A-8B0D-EEEC0E0A0102}" destId="{3BBCAC74-5C93-6E46-8B3A-AE1A4E0D0E0A}" srcOrd="0" destOrd="0" presId="urn:microsoft.com/office/officeart/2005/8/layout/hierarchy4"/>
    <dgm:cxn modelId="{C78F283D-F2A5-2D41-B050-49BA454F9C34}" srcId="{A42D560C-F146-A54A-8B0D-EEEC0E0A0102}" destId="{C0007D51-A398-7F44-A5AD-5B2702286BD1}" srcOrd="0" destOrd="0" parTransId="{BB7F9D34-3512-2244-A157-215033E478A3}" sibTransId="{EC070802-A3FB-CA4C-91D1-0B128BF8D13E}"/>
    <dgm:cxn modelId="{F1B73BE2-7F5E-0347-84E2-DD8453DEA7CA}" type="presParOf" srcId="{6E0F534F-08F3-FB4C-92DD-EF1AD4645BF8}" destId="{C65BBE9F-48C7-054D-9AB8-8A68814BBB22}" srcOrd="0" destOrd="0" presId="urn:microsoft.com/office/officeart/2005/8/layout/hierarchy4"/>
    <dgm:cxn modelId="{2CEF57E1-868F-E04B-AE46-2A58957F3E3E}" type="presParOf" srcId="{C65BBE9F-48C7-054D-9AB8-8A68814BBB22}" destId="{3BBCAC74-5C93-6E46-8B3A-AE1A4E0D0E0A}" srcOrd="0" destOrd="0" presId="urn:microsoft.com/office/officeart/2005/8/layout/hierarchy4"/>
    <dgm:cxn modelId="{B245DAB8-50B0-A544-95A2-D5A8BEBC3119}" type="presParOf" srcId="{C65BBE9F-48C7-054D-9AB8-8A68814BBB22}" destId="{C476F19A-4107-C849-AFB2-FC66DFA28246}" srcOrd="1" destOrd="0" presId="urn:microsoft.com/office/officeart/2005/8/layout/hierarchy4"/>
    <dgm:cxn modelId="{E22E4494-4C60-8F46-9435-32C232E64B13}" type="presParOf" srcId="{C65BBE9F-48C7-054D-9AB8-8A68814BBB22}" destId="{9C26891B-13E8-6845-B212-230AF96165B0}" srcOrd="2" destOrd="0" presId="urn:microsoft.com/office/officeart/2005/8/layout/hierarchy4"/>
    <dgm:cxn modelId="{2B793C8C-7EC5-5742-BE60-B7D88235CDBF}" type="presParOf" srcId="{9C26891B-13E8-6845-B212-230AF96165B0}" destId="{9C63A538-1E5E-4549-95B7-7843808AC99A}" srcOrd="0" destOrd="0" presId="urn:microsoft.com/office/officeart/2005/8/layout/hierarchy4"/>
    <dgm:cxn modelId="{5E57F1CD-0498-404C-BD8E-41688053A171}" type="presParOf" srcId="{9C63A538-1E5E-4549-95B7-7843808AC99A}" destId="{39FEEDD0-83FE-1746-BA8F-ED14051FF57D}" srcOrd="0" destOrd="0" presId="urn:microsoft.com/office/officeart/2005/8/layout/hierarchy4"/>
    <dgm:cxn modelId="{41C06497-2CB4-8E49-B537-6F825D931106}" type="presParOf" srcId="{9C63A538-1E5E-4549-95B7-7843808AC99A}" destId="{4AEDF4CE-367C-DA46-8C29-C83EBF29B728}" srcOrd="1" destOrd="0" presId="urn:microsoft.com/office/officeart/2005/8/layout/hierarchy4"/>
    <dgm:cxn modelId="{1C4A2D0A-DFB3-4248-9907-D31F48A26633}" type="presParOf" srcId="{9C26891B-13E8-6845-B212-230AF96165B0}" destId="{4F744F19-2F80-9547-A56B-F75C29880E2E}" srcOrd="1" destOrd="0" presId="urn:microsoft.com/office/officeart/2005/8/layout/hierarchy4"/>
    <dgm:cxn modelId="{7C1F7622-C7DA-DC45-844C-A0FD62D5F6B2}" type="presParOf" srcId="{9C26891B-13E8-6845-B212-230AF96165B0}" destId="{A4946E96-C28B-FA49-BD8D-DC9564BD1CB4}" srcOrd="2" destOrd="0" presId="urn:microsoft.com/office/officeart/2005/8/layout/hierarchy4"/>
    <dgm:cxn modelId="{3408EBA3-AF40-594D-93F2-35A47DC5A76D}" type="presParOf" srcId="{A4946E96-C28B-FA49-BD8D-DC9564BD1CB4}" destId="{7A7099B6-6182-FA4F-A2EC-C39C924D79F9}" srcOrd="0" destOrd="0" presId="urn:microsoft.com/office/officeart/2005/8/layout/hierarchy4"/>
    <dgm:cxn modelId="{B52F5452-A58B-E443-B561-A37D1AC70D0A}" type="presParOf" srcId="{A4946E96-C28B-FA49-BD8D-DC9564BD1CB4}" destId="{AD201536-D234-F648-92EF-B3E6BC14193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845521-E22C-F240-9921-AC4FA2A44E05}" type="doc">
      <dgm:prSet loTypeId="urn:microsoft.com/office/officeart/2005/8/layout/target2" loCatId="officeonline" qsTypeId="urn:microsoft.com/office/officeart/2005/8/quickstyle/simple4" qsCatId="simple" csTypeId="urn:microsoft.com/office/officeart/2005/8/colors/colorful1" csCatId="colorful" phldr="1"/>
      <dgm:spPr/>
      <dgm:t>
        <a:bodyPr/>
        <a:lstStyle/>
        <a:p>
          <a:endParaRPr lang="es-ES"/>
        </a:p>
      </dgm:t>
    </dgm:pt>
    <dgm:pt modelId="{9426B41B-7A09-844C-8A28-65B7BCEB2BA8}">
      <dgm:prSet custT="1"/>
      <dgm:spPr/>
      <dgm:t>
        <a:bodyPr/>
        <a:lstStyle/>
        <a:p>
          <a:pPr rtl="0"/>
          <a:r>
            <a:rPr lang="es-ES" sz="3600" dirty="0" smtClean="0">
              <a:solidFill>
                <a:srgbClr val="000000"/>
              </a:solidFill>
            </a:rPr>
            <a:t>Es un procedimiento para:</a:t>
          </a:r>
          <a:endParaRPr lang="es-ES" sz="3600" dirty="0">
            <a:solidFill>
              <a:srgbClr val="000000"/>
            </a:solidFill>
          </a:endParaRPr>
        </a:p>
      </dgm:t>
    </dgm:pt>
    <dgm:pt modelId="{D8897E1F-1A3E-004D-BCBB-5DE20D7E4CC0}" type="parTrans" cxnId="{5389D091-3C6B-834C-BF24-2B3ED55B2D11}">
      <dgm:prSet/>
      <dgm:spPr/>
      <dgm:t>
        <a:bodyPr/>
        <a:lstStyle/>
        <a:p>
          <a:endParaRPr lang="es-ES"/>
        </a:p>
      </dgm:t>
    </dgm:pt>
    <dgm:pt modelId="{35B6869E-A7FE-C747-B927-29F0E9A2C837}" type="sibTrans" cxnId="{5389D091-3C6B-834C-BF24-2B3ED55B2D11}">
      <dgm:prSet/>
      <dgm:spPr/>
      <dgm:t>
        <a:bodyPr/>
        <a:lstStyle/>
        <a:p>
          <a:endParaRPr lang="es-ES"/>
        </a:p>
      </dgm:t>
    </dgm:pt>
    <dgm:pt modelId="{A2854F1E-7AFE-3043-A76C-99F680AA3E7F}">
      <dgm:prSet custT="1"/>
      <dgm:spPr/>
      <dgm:t>
        <a:bodyPr/>
        <a:lstStyle/>
        <a:p>
          <a:pPr rtl="0"/>
          <a:r>
            <a:rPr lang="es-ES" sz="1050" dirty="0" smtClean="0"/>
            <a:t>Describir</a:t>
          </a:r>
          <a:r>
            <a:rPr lang="es-ES" sz="1000" dirty="0" smtClean="0"/>
            <a:t> la situación deseada a la que se quiere llegar mediante la solución de problemas.</a:t>
          </a:r>
          <a:endParaRPr lang="es-ES" sz="1000" dirty="0"/>
        </a:p>
      </dgm:t>
    </dgm:pt>
    <dgm:pt modelId="{A17321E6-EB56-6D4E-ACD5-23C15B6D6225}" type="parTrans" cxnId="{7E0BDB58-F6E6-CE45-815E-BFCDEFEC8F3C}">
      <dgm:prSet/>
      <dgm:spPr/>
      <dgm:t>
        <a:bodyPr/>
        <a:lstStyle/>
        <a:p>
          <a:endParaRPr lang="es-ES"/>
        </a:p>
      </dgm:t>
    </dgm:pt>
    <dgm:pt modelId="{E2478469-7C6C-FB44-8752-BF318468E068}" type="sibTrans" cxnId="{7E0BDB58-F6E6-CE45-815E-BFCDEFEC8F3C}">
      <dgm:prSet/>
      <dgm:spPr/>
      <dgm:t>
        <a:bodyPr/>
        <a:lstStyle/>
        <a:p>
          <a:endParaRPr lang="es-ES"/>
        </a:p>
      </dgm:t>
    </dgm:pt>
    <dgm:pt modelId="{DB47CFA0-7B6E-F642-BABC-34CC38942C6D}">
      <dgm:prSet/>
      <dgm:spPr/>
      <dgm:t>
        <a:bodyPr/>
        <a:lstStyle/>
        <a:p>
          <a:pPr rtl="0"/>
          <a:r>
            <a:rPr lang="es-ES" dirty="0" smtClean="0"/>
            <a:t>Transformar las relaciones causa - efecto en relaciones medios - fines.</a:t>
          </a:r>
          <a:endParaRPr lang="es-ES" dirty="0"/>
        </a:p>
      </dgm:t>
    </dgm:pt>
    <dgm:pt modelId="{D8709FEC-528C-BA40-8A0B-74E8AEE73FCD}" type="parTrans" cxnId="{D6C883C3-A6C7-6344-8F24-E8467E6B77DA}">
      <dgm:prSet/>
      <dgm:spPr/>
      <dgm:t>
        <a:bodyPr/>
        <a:lstStyle/>
        <a:p>
          <a:endParaRPr lang="es-ES"/>
        </a:p>
      </dgm:t>
    </dgm:pt>
    <dgm:pt modelId="{47946222-9F10-884F-9CFC-13715FB8BCAD}" type="sibTrans" cxnId="{D6C883C3-A6C7-6344-8F24-E8467E6B77DA}">
      <dgm:prSet/>
      <dgm:spPr/>
      <dgm:t>
        <a:bodyPr/>
        <a:lstStyle/>
        <a:p>
          <a:endParaRPr lang="es-ES"/>
        </a:p>
      </dgm:t>
    </dgm:pt>
    <dgm:pt modelId="{9B6D8295-B818-3546-8612-89CBF4430BB5}">
      <dgm:prSet/>
      <dgm:spPr/>
      <dgm:t>
        <a:bodyPr/>
        <a:lstStyle/>
        <a:p>
          <a:pPr rtl="0"/>
          <a:r>
            <a:rPr lang="es-ES" smtClean="0"/>
            <a:t>Identificar posibles alternativas para el proyecto.</a:t>
          </a:r>
          <a:endParaRPr lang="es-ES"/>
        </a:p>
      </dgm:t>
    </dgm:pt>
    <dgm:pt modelId="{AC4092FC-E013-8140-8D05-CCC3894EF3B2}" type="parTrans" cxnId="{785FC684-6CE9-A64B-9CAD-3A253A4A5677}">
      <dgm:prSet/>
      <dgm:spPr/>
      <dgm:t>
        <a:bodyPr/>
        <a:lstStyle/>
        <a:p>
          <a:endParaRPr lang="es-ES"/>
        </a:p>
      </dgm:t>
    </dgm:pt>
    <dgm:pt modelId="{FC817FB2-5742-7048-A05E-0AE79E0939FA}" type="sibTrans" cxnId="{785FC684-6CE9-A64B-9CAD-3A253A4A5677}">
      <dgm:prSet/>
      <dgm:spPr/>
      <dgm:t>
        <a:bodyPr/>
        <a:lstStyle/>
        <a:p>
          <a:endParaRPr lang="es-ES"/>
        </a:p>
      </dgm:t>
    </dgm:pt>
    <dgm:pt modelId="{D31B0D3A-E823-DA42-8B23-5E05C596164F}">
      <dgm:prSet/>
      <dgm:spPr/>
      <dgm:t>
        <a:bodyPr/>
        <a:lstStyle/>
        <a:p>
          <a:pPr rtl="0"/>
          <a:r>
            <a:rPr lang="es-ES" dirty="0" smtClean="0">
              <a:solidFill>
                <a:schemeClr val="tx1"/>
              </a:solidFill>
            </a:rPr>
            <a:t>Los aspectos que merecen atención al reformular los problemas en objetivos son:</a:t>
          </a:r>
          <a:endParaRPr lang="es-ES" dirty="0">
            <a:solidFill>
              <a:schemeClr val="tx1"/>
            </a:solidFill>
          </a:endParaRPr>
        </a:p>
      </dgm:t>
    </dgm:pt>
    <dgm:pt modelId="{480B53D7-37D7-C94C-872A-4F49E99F8D2A}" type="parTrans" cxnId="{DFEBA995-DB7F-6E43-A972-08E814D592F6}">
      <dgm:prSet/>
      <dgm:spPr/>
      <dgm:t>
        <a:bodyPr/>
        <a:lstStyle/>
        <a:p>
          <a:endParaRPr lang="es-ES"/>
        </a:p>
      </dgm:t>
    </dgm:pt>
    <dgm:pt modelId="{DD55C837-CC23-2C46-99B1-8EAB002C06EF}" type="sibTrans" cxnId="{DFEBA995-DB7F-6E43-A972-08E814D592F6}">
      <dgm:prSet/>
      <dgm:spPr/>
      <dgm:t>
        <a:bodyPr/>
        <a:lstStyle/>
        <a:p>
          <a:endParaRPr lang="es-ES"/>
        </a:p>
      </dgm:t>
    </dgm:pt>
    <dgm:pt modelId="{75BED16F-EBF0-B04D-B72C-E523E956F99B}">
      <dgm:prSet custT="1"/>
      <dgm:spPr/>
      <dgm:t>
        <a:bodyPr/>
        <a:lstStyle/>
        <a:p>
          <a:pPr rtl="0"/>
          <a:r>
            <a:rPr lang="es-ES" sz="1400" dirty="0" smtClean="0"/>
            <a:t>Las dificultades en la reformulación; en este caso retornar a la discusión del problema.</a:t>
          </a:r>
          <a:endParaRPr lang="es-ES" sz="1400" dirty="0"/>
        </a:p>
      </dgm:t>
    </dgm:pt>
    <dgm:pt modelId="{DC267752-D8A0-6D45-92B0-03EC2C20EE1E}" type="parTrans" cxnId="{1B5C406E-0CE8-5C40-B3B9-66DDB360033F}">
      <dgm:prSet/>
      <dgm:spPr/>
      <dgm:t>
        <a:bodyPr/>
        <a:lstStyle/>
        <a:p>
          <a:endParaRPr lang="es-ES"/>
        </a:p>
      </dgm:t>
    </dgm:pt>
    <dgm:pt modelId="{CC08A079-A840-DA4E-86F7-C7E4DBA592AA}" type="sibTrans" cxnId="{1B5C406E-0CE8-5C40-B3B9-66DDB360033F}">
      <dgm:prSet/>
      <dgm:spPr/>
      <dgm:t>
        <a:bodyPr/>
        <a:lstStyle/>
        <a:p>
          <a:endParaRPr lang="es-ES"/>
        </a:p>
      </dgm:t>
    </dgm:pt>
    <dgm:pt modelId="{0822FC9D-07E9-0C48-9A34-9407D05AD5FB}">
      <dgm:prSet custT="1"/>
      <dgm:spPr/>
      <dgm:t>
        <a:bodyPr/>
        <a:lstStyle/>
        <a:p>
          <a:pPr rtl="0"/>
          <a:r>
            <a:rPr lang="es-ES" sz="1400" dirty="0" smtClean="0"/>
            <a:t>El control de la reformulación, para evitar expresiones que no tienen sentido o que pueden ser cuestionados por la ética.</a:t>
          </a:r>
          <a:endParaRPr lang="es-ES" sz="1400" dirty="0"/>
        </a:p>
      </dgm:t>
    </dgm:pt>
    <dgm:pt modelId="{404EA460-C95A-B844-9B31-5045CF24A3FB}" type="parTrans" cxnId="{D92AA575-6F23-964F-9911-DFDC13F5378A}">
      <dgm:prSet/>
      <dgm:spPr/>
      <dgm:t>
        <a:bodyPr/>
        <a:lstStyle/>
        <a:p>
          <a:endParaRPr lang="es-ES"/>
        </a:p>
      </dgm:t>
    </dgm:pt>
    <dgm:pt modelId="{7A80EEDA-18A4-C943-82AA-0911843487EA}" type="sibTrans" cxnId="{D92AA575-6F23-964F-9911-DFDC13F5378A}">
      <dgm:prSet/>
      <dgm:spPr/>
      <dgm:t>
        <a:bodyPr/>
        <a:lstStyle/>
        <a:p>
          <a:endParaRPr lang="es-ES"/>
        </a:p>
      </dgm:t>
    </dgm:pt>
    <dgm:pt modelId="{7FFFCE47-02E5-2A4C-95F7-80116D7BA971}">
      <dgm:prSet custT="1"/>
      <dgm:spPr/>
      <dgm:t>
        <a:bodyPr/>
        <a:lstStyle/>
        <a:p>
          <a:pPr rtl="0"/>
          <a:r>
            <a:rPr lang="es-ES" sz="1400" dirty="0" smtClean="0"/>
            <a:t>Revisar si lo expresado en los objetivos es un requisito suficiente para alcanzar el objetivo inmediato superior</a:t>
          </a:r>
          <a:endParaRPr lang="es-ES" sz="1400" dirty="0"/>
        </a:p>
      </dgm:t>
    </dgm:pt>
    <dgm:pt modelId="{7090269B-0718-4E4F-8D98-CDED9AEA5E6D}" type="parTrans" cxnId="{890CC03D-B45A-184C-BD0E-CC322602D04A}">
      <dgm:prSet/>
      <dgm:spPr/>
      <dgm:t>
        <a:bodyPr/>
        <a:lstStyle/>
        <a:p>
          <a:endParaRPr lang="es-ES"/>
        </a:p>
      </dgm:t>
    </dgm:pt>
    <dgm:pt modelId="{E4EC1FC0-0565-094D-8A82-D383B6E2F7BD}" type="sibTrans" cxnId="{890CC03D-B45A-184C-BD0E-CC322602D04A}">
      <dgm:prSet/>
      <dgm:spPr/>
      <dgm:t>
        <a:bodyPr/>
        <a:lstStyle/>
        <a:p>
          <a:endParaRPr lang="es-ES"/>
        </a:p>
      </dgm:t>
    </dgm:pt>
    <dgm:pt modelId="{B5CFDEEE-64EB-A24D-BB8B-7D7490F3FCC3}" type="pres">
      <dgm:prSet presAssocID="{6B845521-E22C-F240-9921-AC4FA2A44E05}" presName="Name0" presStyleCnt="0">
        <dgm:presLayoutVars>
          <dgm:chMax val="3"/>
          <dgm:chPref val="1"/>
          <dgm:dir/>
          <dgm:animLvl val="lvl"/>
          <dgm:resizeHandles/>
        </dgm:presLayoutVars>
      </dgm:prSet>
      <dgm:spPr/>
      <dgm:t>
        <a:bodyPr/>
        <a:lstStyle/>
        <a:p>
          <a:endParaRPr lang="es-ES"/>
        </a:p>
      </dgm:t>
    </dgm:pt>
    <dgm:pt modelId="{CCC16E14-6273-5A49-9F1D-13F001175E23}" type="pres">
      <dgm:prSet presAssocID="{6B845521-E22C-F240-9921-AC4FA2A44E05}" presName="outerBox" presStyleCnt="0"/>
      <dgm:spPr/>
    </dgm:pt>
    <dgm:pt modelId="{7BCB840C-439F-4440-817A-E7ADDC1DE09C}" type="pres">
      <dgm:prSet presAssocID="{6B845521-E22C-F240-9921-AC4FA2A44E05}" presName="outerBoxParent" presStyleLbl="node1" presStyleIdx="0" presStyleCnt="2"/>
      <dgm:spPr/>
      <dgm:t>
        <a:bodyPr/>
        <a:lstStyle/>
        <a:p>
          <a:endParaRPr lang="es-ES"/>
        </a:p>
      </dgm:t>
    </dgm:pt>
    <dgm:pt modelId="{16E4C0DC-FAFD-474C-9296-6A081BB792B4}" type="pres">
      <dgm:prSet presAssocID="{6B845521-E22C-F240-9921-AC4FA2A44E05}" presName="outerBoxChildren" presStyleCnt="0"/>
      <dgm:spPr/>
    </dgm:pt>
    <dgm:pt modelId="{B1BC01F9-9067-3046-8E81-7C0AF9227019}" type="pres">
      <dgm:prSet presAssocID="{A2854F1E-7AFE-3043-A76C-99F680AA3E7F}" presName="oChild" presStyleLbl="fgAcc1" presStyleIdx="0" presStyleCnt="6">
        <dgm:presLayoutVars>
          <dgm:bulletEnabled val="1"/>
        </dgm:presLayoutVars>
      </dgm:prSet>
      <dgm:spPr/>
      <dgm:t>
        <a:bodyPr/>
        <a:lstStyle/>
        <a:p>
          <a:endParaRPr lang="es-ES"/>
        </a:p>
      </dgm:t>
    </dgm:pt>
    <dgm:pt modelId="{0B808E03-B7F3-3E45-BC57-942CCEA6EDAA}" type="pres">
      <dgm:prSet presAssocID="{E2478469-7C6C-FB44-8752-BF318468E068}" presName="outerSibTrans" presStyleCnt="0"/>
      <dgm:spPr/>
    </dgm:pt>
    <dgm:pt modelId="{DC1B2C65-F66A-844E-9576-DAD8AF6C1FC2}" type="pres">
      <dgm:prSet presAssocID="{DB47CFA0-7B6E-F642-BABC-34CC38942C6D}" presName="oChild" presStyleLbl="fgAcc1" presStyleIdx="1" presStyleCnt="6">
        <dgm:presLayoutVars>
          <dgm:bulletEnabled val="1"/>
        </dgm:presLayoutVars>
      </dgm:prSet>
      <dgm:spPr/>
      <dgm:t>
        <a:bodyPr/>
        <a:lstStyle/>
        <a:p>
          <a:endParaRPr lang="es-ES"/>
        </a:p>
      </dgm:t>
    </dgm:pt>
    <dgm:pt modelId="{5F59ABCF-6F35-7D48-B033-66F88A596CC5}" type="pres">
      <dgm:prSet presAssocID="{47946222-9F10-884F-9CFC-13715FB8BCAD}" presName="outerSibTrans" presStyleCnt="0"/>
      <dgm:spPr/>
    </dgm:pt>
    <dgm:pt modelId="{C17E0D30-146A-674E-B165-3F776BFE2D02}" type="pres">
      <dgm:prSet presAssocID="{9B6D8295-B818-3546-8612-89CBF4430BB5}" presName="oChild" presStyleLbl="fgAcc1" presStyleIdx="2" presStyleCnt="6">
        <dgm:presLayoutVars>
          <dgm:bulletEnabled val="1"/>
        </dgm:presLayoutVars>
      </dgm:prSet>
      <dgm:spPr/>
      <dgm:t>
        <a:bodyPr/>
        <a:lstStyle/>
        <a:p>
          <a:endParaRPr lang="es-ES"/>
        </a:p>
      </dgm:t>
    </dgm:pt>
    <dgm:pt modelId="{CFD8311E-1EC6-0A45-8C70-996EEB593137}" type="pres">
      <dgm:prSet presAssocID="{6B845521-E22C-F240-9921-AC4FA2A44E05}" presName="middleBox" presStyleCnt="0"/>
      <dgm:spPr/>
    </dgm:pt>
    <dgm:pt modelId="{C99A2B5E-7D6F-4B49-8B13-3AB6F9FB28CF}" type="pres">
      <dgm:prSet presAssocID="{6B845521-E22C-F240-9921-AC4FA2A44E05}" presName="middleBoxParent" presStyleLbl="node1" presStyleIdx="1" presStyleCnt="2"/>
      <dgm:spPr/>
      <dgm:t>
        <a:bodyPr/>
        <a:lstStyle/>
        <a:p>
          <a:endParaRPr lang="es-ES"/>
        </a:p>
      </dgm:t>
    </dgm:pt>
    <dgm:pt modelId="{1B3B6357-9EE8-C248-A63C-6013BEA2A032}" type="pres">
      <dgm:prSet presAssocID="{6B845521-E22C-F240-9921-AC4FA2A44E05}" presName="middleBoxChildren" presStyleCnt="0"/>
      <dgm:spPr/>
    </dgm:pt>
    <dgm:pt modelId="{A4624A5F-CECC-2742-A49E-0CA7FAA16C8E}" type="pres">
      <dgm:prSet presAssocID="{75BED16F-EBF0-B04D-B72C-E523E956F99B}" presName="mChild" presStyleLbl="fgAcc1" presStyleIdx="3" presStyleCnt="6">
        <dgm:presLayoutVars>
          <dgm:bulletEnabled val="1"/>
        </dgm:presLayoutVars>
      </dgm:prSet>
      <dgm:spPr/>
      <dgm:t>
        <a:bodyPr/>
        <a:lstStyle/>
        <a:p>
          <a:endParaRPr lang="es-ES"/>
        </a:p>
      </dgm:t>
    </dgm:pt>
    <dgm:pt modelId="{51DA9B76-B1EC-734F-B4F3-6E681CE22380}" type="pres">
      <dgm:prSet presAssocID="{CC08A079-A840-DA4E-86F7-C7E4DBA592AA}" presName="middleSibTrans" presStyleCnt="0"/>
      <dgm:spPr/>
    </dgm:pt>
    <dgm:pt modelId="{718D87D7-8959-DF48-83DA-CBA8C3612C9B}" type="pres">
      <dgm:prSet presAssocID="{0822FC9D-07E9-0C48-9A34-9407D05AD5FB}" presName="mChild" presStyleLbl="fgAcc1" presStyleIdx="4" presStyleCnt="6">
        <dgm:presLayoutVars>
          <dgm:bulletEnabled val="1"/>
        </dgm:presLayoutVars>
      </dgm:prSet>
      <dgm:spPr/>
      <dgm:t>
        <a:bodyPr/>
        <a:lstStyle/>
        <a:p>
          <a:endParaRPr lang="es-ES"/>
        </a:p>
      </dgm:t>
    </dgm:pt>
    <dgm:pt modelId="{471BB8C4-9769-EE41-885B-4A713CD4AD59}" type="pres">
      <dgm:prSet presAssocID="{7A80EEDA-18A4-C943-82AA-0911843487EA}" presName="middleSibTrans" presStyleCnt="0"/>
      <dgm:spPr/>
    </dgm:pt>
    <dgm:pt modelId="{3C70A380-6A04-0D43-BF15-6799D6BF6E11}" type="pres">
      <dgm:prSet presAssocID="{7FFFCE47-02E5-2A4C-95F7-80116D7BA971}" presName="mChild" presStyleLbl="fgAcc1" presStyleIdx="5" presStyleCnt="6">
        <dgm:presLayoutVars>
          <dgm:bulletEnabled val="1"/>
        </dgm:presLayoutVars>
      </dgm:prSet>
      <dgm:spPr/>
      <dgm:t>
        <a:bodyPr/>
        <a:lstStyle/>
        <a:p>
          <a:endParaRPr lang="es-ES"/>
        </a:p>
      </dgm:t>
    </dgm:pt>
  </dgm:ptLst>
  <dgm:cxnLst>
    <dgm:cxn modelId="{5389D091-3C6B-834C-BF24-2B3ED55B2D11}" srcId="{6B845521-E22C-F240-9921-AC4FA2A44E05}" destId="{9426B41B-7A09-844C-8A28-65B7BCEB2BA8}" srcOrd="0" destOrd="0" parTransId="{D8897E1F-1A3E-004D-BCBB-5DE20D7E4CC0}" sibTransId="{35B6869E-A7FE-C747-B927-29F0E9A2C837}"/>
    <dgm:cxn modelId="{E59C9D3D-E9C7-144C-9B43-9BA7D62D7D38}" type="presOf" srcId="{9426B41B-7A09-844C-8A28-65B7BCEB2BA8}" destId="{7BCB840C-439F-4440-817A-E7ADDC1DE09C}" srcOrd="0" destOrd="0" presId="urn:microsoft.com/office/officeart/2005/8/layout/target2"/>
    <dgm:cxn modelId="{09BD64D0-BEEA-954A-9BCD-FAC963F8294F}" type="presOf" srcId="{75BED16F-EBF0-B04D-B72C-E523E956F99B}" destId="{A4624A5F-CECC-2742-A49E-0CA7FAA16C8E}" srcOrd="0" destOrd="0" presId="urn:microsoft.com/office/officeart/2005/8/layout/target2"/>
    <dgm:cxn modelId="{C4CBD03A-CC56-B540-A552-232F104991C1}" type="presOf" srcId="{6B845521-E22C-F240-9921-AC4FA2A44E05}" destId="{B5CFDEEE-64EB-A24D-BB8B-7D7490F3FCC3}" srcOrd="0" destOrd="0" presId="urn:microsoft.com/office/officeart/2005/8/layout/target2"/>
    <dgm:cxn modelId="{1B5C406E-0CE8-5C40-B3B9-66DDB360033F}" srcId="{D31B0D3A-E823-DA42-8B23-5E05C596164F}" destId="{75BED16F-EBF0-B04D-B72C-E523E956F99B}" srcOrd="0" destOrd="0" parTransId="{DC267752-D8A0-6D45-92B0-03EC2C20EE1E}" sibTransId="{CC08A079-A840-DA4E-86F7-C7E4DBA592AA}"/>
    <dgm:cxn modelId="{890CC03D-B45A-184C-BD0E-CC322602D04A}" srcId="{D31B0D3A-E823-DA42-8B23-5E05C596164F}" destId="{7FFFCE47-02E5-2A4C-95F7-80116D7BA971}" srcOrd="2" destOrd="0" parTransId="{7090269B-0718-4E4F-8D98-CDED9AEA5E6D}" sibTransId="{E4EC1FC0-0565-094D-8A82-D383B6E2F7BD}"/>
    <dgm:cxn modelId="{BD3C1D59-3F2B-9147-81C8-CC145F3275D4}" type="presOf" srcId="{A2854F1E-7AFE-3043-A76C-99F680AA3E7F}" destId="{B1BC01F9-9067-3046-8E81-7C0AF9227019}" srcOrd="0" destOrd="0" presId="urn:microsoft.com/office/officeart/2005/8/layout/target2"/>
    <dgm:cxn modelId="{D6C883C3-A6C7-6344-8F24-E8467E6B77DA}" srcId="{9426B41B-7A09-844C-8A28-65B7BCEB2BA8}" destId="{DB47CFA0-7B6E-F642-BABC-34CC38942C6D}" srcOrd="1" destOrd="0" parTransId="{D8709FEC-528C-BA40-8A0B-74E8AEE73FCD}" sibTransId="{47946222-9F10-884F-9CFC-13715FB8BCAD}"/>
    <dgm:cxn modelId="{87BF409C-4816-C843-8E36-7ADE7F042180}" type="presOf" srcId="{0822FC9D-07E9-0C48-9A34-9407D05AD5FB}" destId="{718D87D7-8959-DF48-83DA-CBA8C3612C9B}" srcOrd="0" destOrd="0" presId="urn:microsoft.com/office/officeart/2005/8/layout/target2"/>
    <dgm:cxn modelId="{785FC684-6CE9-A64B-9CAD-3A253A4A5677}" srcId="{9426B41B-7A09-844C-8A28-65B7BCEB2BA8}" destId="{9B6D8295-B818-3546-8612-89CBF4430BB5}" srcOrd="2" destOrd="0" parTransId="{AC4092FC-E013-8140-8D05-CCC3894EF3B2}" sibTransId="{FC817FB2-5742-7048-A05E-0AE79E0939FA}"/>
    <dgm:cxn modelId="{238F18F7-9A50-D249-AA05-4A8DAD6CF4BB}" type="presOf" srcId="{7FFFCE47-02E5-2A4C-95F7-80116D7BA971}" destId="{3C70A380-6A04-0D43-BF15-6799D6BF6E11}" srcOrd="0" destOrd="0" presId="urn:microsoft.com/office/officeart/2005/8/layout/target2"/>
    <dgm:cxn modelId="{7E0BDB58-F6E6-CE45-815E-BFCDEFEC8F3C}" srcId="{9426B41B-7A09-844C-8A28-65B7BCEB2BA8}" destId="{A2854F1E-7AFE-3043-A76C-99F680AA3E7F}" srcOrd="0" destOrd="0" parTransId="{A17321E6-EB56-6D4E-ACD5-23C15B6D6225}" sibTransId="{E2478469-7C6C-FB44-8752-BF318468E068}"/>
    <dgm:cxn modelId="{074EE0D3-479B-524E-9995-E3753DAB91A4}" type="presOf" srcId="{DB47CFA0-7B6E-F642-BABC-34CC38942C6D}" destId="{DC1B2C65-F66A-844E-9576-DAD8AF6C1FC2}" srcOrd="0" destOrd="0" presId="urn:microsoft.com/office/officeart/2005/8/layout/target2"/>
    <dgm:cxn modelId="{555BA820-054C-6042-A493-A2B8A6007369}" type="presOf" srcId="{9B6D8295-B818-3546-8612-89CBF4430BB5}" destId="{C17E0D30-146A-674E-B165-3F776BFE2D02}" srcOrd="0" destOrd="0" presId="urn:microsoft.com/office/officeart/2005/8/layout/target2"/>
    <dgm:cxn modelId="{D92AA575-6F23-964F-9911-DFDC13F5378A}" srcId="{D31B0D3A-E823-DA42-8B23-5E05C596164F}" destId="{0822FC9D-07E9-0C48-9A34-9407D05AD5FB}" srcOrd="1" destOrd="0" parTransId="{404EA460-C95A-B844-9B31-5045CF24A3FB}" sibTransId="{7A80EEDA-18A4-C943-82AA-0911843487EA}"/>
    <dgm:cxn modelId="{0401FF68-738E-5F41-9B62-3BAB996F85D0}" type="presOf" srcId="{D31B0D3A-E823-DA42-8B23-5E05C596164F}" destId="{C99A2B5E-7D6F-4B49-8B13-3AB6F9FB28CF}" srcOrd="0" destOrd="0" presId="urn:microsoft.com/office/officeart/2005/8/layout/target2"/>
    <dgm:cxn modelId="{DFEBA995-DB7F-6E43-A972-08E814D592F6}" srcId="{6B845521-E22C-F240-9921-AC4FA2A44E05}" destId="{D31B0D3A-E823-DA42-8B23-5E05C596164F}" srcOrd="1" destOrd="0" parTransId="{480B53D7-37D7-C94C-872A-4F49E99F8D2A}" sibTransId="{DD55C837-CC23-2C46-99B1-8EAB002C06EF}"/>
    <dgm:cxn modelId="{94F78192-FA49-A744-B8E8-1B82E1D1B171}" type="presParOf" srcId="{B5CFDEEE-64EB-A24D-BB8B-7D7490F3FCC3}" destId="{CCC16E14-6273-5A49-9F1D-13F001175E23}" srcOrd="0" destOrd="0" presId="urn:microsoft.com/office/officeart/2005/8/layout/target2"/>
    <dgm:cxn modelId="{7E79BA38-AA21-5547-B334-00146FA37303}" type="presParOf" srcId="{CCC16E14-6273-5A49-9F1D-13F001175E23}" destId="{7BCB840C-439F-4440-817A-E7ADDC1DE09C}" srcOrd="0" destOrd="0" presId="urn:microsoft.com/office/officeart/2005/8/layout/target2"/>
    <dgm:cxn modelId="{03BF079F-F513-BA43-AEA0-ED9C70B279AC}" type="presParOf" srcId="{CCC16E14-6273-5A49-9F1D-13F001175E23}" destId="{16E4C0DC-FAFD-474C-9296-6A081BB792B4}" srcOrd="1" destOrd="0" presId="urn:microsoft.com/office/officeart/2005/8/layout/target2"/>
    <dgm:cxn modelId="{FF9958A2-E2C7-BB40-9D3E-1F6F013878A5}" type="presParOf" srcId="{16E4C0DC-FAFD-474C-9296-6A081BB792B4}" destId="{B1BC01F9-9067-3046-8E81-7C0AF9227019}" srcOrd="0" destOrd="0" presId="urn:microsoft.com/office/officeart/2005/8/layout/target2"/>
    <dgm:cxn modelId="{6D03F617-D6E1-1446-93FC-D75DB4D90E66}" type="presParOf" srcId="{16E4C0DC-FAFD-474C-9296-6A081BB792B4}" destId="{0B808E03-B7F3-3E45-BC57-942CCEA6EDAA}" srcOrd="1" destOrd="0" presId="urn:microsoft.com/office/officeart/2005/8/layout/target2"/>
    <dgm:cxn modelId="{B187DA2C-870C-1B41-B6F1-1195134E7860}" type="presParOf" srcId="{16E4C0DC-FAFD-474C-9296-6A081BB792B4}" destId="{DC1B2C65-F66A-844E-9576-DAD8AF6C1FC2}" srcOrd="2" destOrd="0" presId="urn:microsoft.com/office/officeart/2005/8/layout/target2"/>
    <dgm:cxn modelId="{1A51BD4E-18A4-2D48-ADA2-3316C7116DE8}" type="presParOf" srcId="{16E4C0DC-FAFD-474C-9296-6A081BB792B4}" destId="{5F59ABCF-6F35-7D48-B033-66F88A596CC5}" srcOrd="3" destOrd="0" presId="urn:microsoft.com/office/officeart/2005/8/layout/target2"/>
    <dgm:cxn modelId="{ABE677AE-2935-5D45-9D6D-E61263BEE6F2}" type="presParOf" srcId="{16E4C0DC-FAFD-474C-9296-6A081BB792B4}" destId="{C17E0D30-146A-674E-B165-3F776BFE2D02}" srcOrd="4" destOrd="0" presId="urn:microsoft.com/office/officeart/2005/8/layout/target2"/>
    <dgm:cxn modelId="{AB4C9DD6-92A0-A54C-B50C-B0344AF40E34}" type="presParOf" srcId="{B5CFDEEE-64EB-A24D-BB8B-7D7490F3FCC3}" destId="{CFD8311E-1EC6-0A45-8C70-996EEB593137}" srcOrd="1" destOrd="0" presId="urn:microsoft.com/office/officeart/2005/8/layout/target2"/>
    <dgm:cxn modelId="{6D175A83-0AF9-3143-9A86-FC35FFBB2C35}" type="presParOf" srcId="{CFD8311E-1EC6-0A45-8C70-996EEB593137}" destId="{C99A2B5E-7D6F-4B49-8B13-3AB6F9FB28CF}" srcOrd="0" destOrd="0" presId="urn:microsoft.com/office/officeart/2005/8/layout/target2"/>
    <dgm:cxn modelId="{0E91FED7-7E80-8248-8AA3-4949D6C135D2}" type="presParOf" srcId="{CFD8311E-1EC6-0A45-8C70-996EEB593137}" destId="{1B3B6357-9EE8-C248-A63C-6013BEA2A032}" srcOrd="1" destOrd="0" presId="urn:microsoft.com/office/officeart/2005/8/layout/target2"/>
    <dgm:cxn modelId="{9F392D4D-7A23-3242-A6D5-56147A042ABD}" type="presParOf" srcId="{1B3B6357-9EE8-C248-A63C-6013BEA2A032}" destId="{A4624A5F-CECC-2742-A49E-0CA7FAA16C8E}" srcOrd="0" destOrd="0" presId="urn:microsoft.com/office/officeart/2005/8/layout/target2"/>
    <dgm:cxn modelId="{D4C30901-49F6-B843-9D33-7DBC573F204D}" type="presParOf" srcId="{1B3B6357-9EE8-C248-A63C-6013BEA2A032}" destId="{51DA9B76-B1EC-734F-B4F3-6E681CE22380}" srcOrd="1" destOrd="0" presId="urn:microsoft.com/office/officeart/2005/8/layout/target2"/>
    <dgm:cxn modelId="{E4F8B383-41E7-914E-9BD2-76E0D572CCA5}" type="presParOf" srcId="{1B3B6357-9EE8-C248-A63C-6013BEA2A032}" destId="{718D87D7-8959-DF48-83DA-CBA8C3612C9B}" srcOrd="2" destOrd="0" presId="urn:microsoft.com/office/officeart/2005/8/layout/target2"/>
    <dgm:cxn modelId="{4B5D584F-C3B1-6246-A03A-911FB48ACD84}" type="presParOf" srcId="{1B3B6357-9EE8-C248-A63C-6013BEA2A032}" destId="{471BB8C4-9769-EE41-885B-4A713CD4AD59}" srcOrd="3" destOrd="0" presId="urn:microsoft.com/office/officeart/2005/8/layout/target2"/>
    <dgm:cxn modelId="{94E4D496-309B-8048-BE50-C92927C079C3}" type="presParOf" srcId="{1B3B6357-9EE8-C248-A63C-6013BEA2A032}" destId="{3C70A380-6A04-0D43-BF15-6799D6BF6E11}"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DDD9DA8-D8B1-9C48-9DBB-1416DE0D7CEB}" type="doc">
      <dgm:prSet loTypeId="urn:microsoft.com/office/officeart/2005/8/layout/hProcess9" loCatId="officeonline" qsTypeId="urn:microsoft.com/office/officeart/2005/8/quickstyle/simple4" qsCatId="simple" csTypeId="urn:microsoft.com/office/officeart/2005/8/colors/colorful1" csCatId="colorful"/>
      <dgm:spPr/>
      <dgm:t>
        <a:bodyPr/>
        <a:lstStyle/>
        <a:p>
          <a:endParaRPr lang="es-ES"/>
        </a:p>
      </dgm:t>
    </dgm:pt>
    <dgm:pt modelId="{7CA90FB7-0AA9-A742-8833-34BBE49A38CB}">
      <dgm:prSet/>
      <dgm:spPr/>
      <dgm:t>
        <a:bodyPr/>
        <a:lstStyle/>
        <a:p>
          <a:pPr rtl="0"/>
          <a:r>
            <a:rPr lang="es-ES" dirty="0" smtClean="0">
              <a:solidFill>
                <a:srgbClr val="000000"/>
              </a:solidFill>
            </a:rPr>
            <a:t>Reformular los problemas en forma de condiciones positivas, deseadas y realizables.</a:t>
          </a:r>
          <a:endParaRPr lang="es-ES" dirty="0">
            <a:solidFill>
              <a:srgbClr val="000000"/>
            </a:solidFill>
          </a:endParaRPr>
        </a:p>
      </dgm:t>
    </dgm:pt>
    <dgm:pt modelId="{D5CADFD7-6C96-4A4D-9FA2-733E7AC8A79F}" type="parTrans" cxnId="{F42707F1-37EB-AC48-B7E0-75E4B87840B2}">
      <dgm:prSet/>
      <dgm:spPr/>
      <dgm:t>
        <a:bodyPr/>
        <a:lstStyle/>
        <a:p>
          <a:endParaRPr lang="es-ES"/>
        </a:p>
      </dgm:t>
    </dgm:pt>
    <dgm:pt modelId="{BC782F75-7C52-5542-969B-CF17D822F49B}" type="sibTrans" cxnId="{F42707F1-37EB-AC48-B7E0-75E4B87840B2}">
      <dgm:prSet/>
      <dgm:spPr/>
      <dgm:t>
        <a:bodyPr/>
        <a:lstStyle/>
        <a:p>
          <a:endParaRPr lang="es-ES"/>
        </a:p>
      </dgm:t>
    </dgm:pt>
    <dgm:pt modelId="{13D573A4-D640-2F4C-AB97-624FA4C20B8C}">
      <dgm:prSet/>
      <dgm:spPr/>
      <dgm:t>
        <a:bodyPr/>
        <a:lstStyle/>
        <a:p>
          <a:pPr rtl="0"/>
          <a:r>
            <a:rPr lang="es-ES" dirty="0" smtClean="0">
              <a:solidFill>
                <a:srgbClr val="000000"/>
              </a:solidFill>
            </a:rPr>
            <a:t>Si es necesario, modificar las formulaciones y añadir nuevos objetivos si éstos son relevantes y necesarios para alcanzar el objetivo propuesto con el nivel inmediato superior.</a:t>
          </a:r>
          <a:endParaRPr lang="es-ES" dirty="0">
            <a:solidFill>
              <a:srgbClr val="000000"/>
            </a:solidFill>
          </a:endParaRPr>
        </a:p>
      </dgm:t>
    </dgm:pt>
    <dgm:pt modelId="{2C321700-56E0-9047-BEEB-C69DB2623B60}" type="parTrans" cxnId="{E0D893CC-D15C-6B4E-B851-0D0C2BC79614}">
      <dgm:prSet/>
      <dgm:spPr/>
      <dgm:t>
        <a:bodyPr/>
        <a:lstStyle/>
        <a:p>
          <a:endParaRPr lang="es-ES"/>
        </a:p>
      </dgm:t>
    </dgm:pt>
    <dgm:pt modelId="{A0BE4D44-940A-934B-9C5E-DD5EAF4B1BC6}" type="sibTrans" cxnId="{E0D893CC-D15C-6B4E-B851-0D0C2BC79614}">
      <dgm:prSet/>
      <dgm:spPr/>
      <dgm:t>
        <a:bodyPr/>
        <a:lstStyle/>
        <a:p>
          <a:endParaRPr lang="es-ES"/>
        </a:p>
      </dgm:t>
    </dgm:pt>
    <dgm:pt modelId="{40D12B68-A7B1-B147-9D7A-84E35A0D4F7A}">
      <dgm:prSet/>
      <dgm:spPr/>
      <dgm:t>
        <a:bodyPr/>
        <a:lstStyle/>
        <a:p>
          <a:pPr rtl="0"/>
          <a:r>
            <a:rPr lang="es-ES" dirty="0" smtClean="0">
              <a:solidFill>
                <a:srgbClr val="000000"/>
              </a:solidFill>
            </a:rPr>
            <a:t>Eliminar objetivos que no sean efectivos o necesarios.</a:t>
          </a:r>
          <a:endParaRPr lang="es-ES" dirty="0">
            <a:solidFill>
              <a:srgbClr val="000000"/>
            </a:solidFill>
          </a:endParaRPr>
        </a:p>
      </dgm:t>
    </dgm:pt>
    <dgm:pt modelId="{92A5065B-8E26-DB47-9E77-F6C091CA048D}" type="parTrans" cxnId="{FAA3BE7A-FD08-C14A-8005-F8AB8940951B}">
      <dgm:prSet/>
      <dgm:spPr/>
      <dgm:t>
        <a:bodyPr/>
        <a:lstStyle/>
        <a:p>
          <a:endParaRPr lang="es-ES"/>
        </a:p>
      </dgm:t>
    </dgm:pt>
    <dgm:pt modelId="{A0AADF4E-70E9-9648-9BDF-AAAD0C5C7B2D}" type="sibTrans" cxnId="{FAA3BE7A-FD08-C14A-8005-F8AB8940951B}">
      <dgm:prSet/>
      <dgm:spPr/>
      <dgm:t>
        <a:bodyPr/>
        <a:lstStyle/>
        <a:p>
          <a:endParaRPr lang="es-ES"/>
        </a:p>
      </dgm:t>
    </dgm:pt>
    <dgm:pt modelId="{976FB2B4-E5E0-5843-81CC-53B7001D631F}" type="pres">
      <dgm:prSet presAssocID="{4DDD9DA8-D8B1-9C48-9DBB-1416DE0D7CEB}" presName="CompostProcess" presStyleCnt="0">
        <dgm:presLayoutVars>
          <dgm:dir/>
          <dgm:resizeHandles val="exact"/>
        </dgm:presLayoutVars>
      </dgm:prSet>
      <dgm:spPr/>
      <dgm:t>
        <a:bodyPr/>
        <a:lstStyle/>
        <a:p>
          <a:endParaRPr lang="es-ES"/>
        </a:p>
      </dgm:t>
    </dgm:pt>
    <dgm:pt modelId="{90A9A70A-2132-934D-B627-9984C7979128}" type="pres">
      <dgm:prSet presAssocID="{4DDD9DA8-D8B1-9C48-9DBB-1416DE0D7CEB}" presName="arrow" presStyleLbl="bgShp" presStyleIdx="0" presStyleCnt="1"/>
      <dgm:spPr/>
    </dgm:pt>
    <dgm:pt modelId="{A708BD60-75E0-544A-A8EC-FA585B404853}" type="pres">
      <dgm:prSet presAssocID="{4DDD9DA8-D8B1-9C48-9DBB-1416DE0D7CEB}" presName="linearProcess" presStyleCnt="0"/>
      <dgm:spPr/>
    </dgm:pt>
    <dgm:pt modelId="{2790E8E8-9EFB-2948-A513-25C27F4A8548}" type="pres">
      <dgm:prSet presAssocID="{7CA90FB7-0AA9-A742-8833-34BBE49A38CB}" presName="textNode" presStyleLbl="node1" presStyleIdx="0" presStyleCnt="3">
        <dgm:presLayoutVars>
          <dgm:bulletEnabled val="1"/>
        </dgm:presLayoutVars>
      </dgm:prSet>
      <dgm:spPr/>
      <dgm:t>
        <a:bodyPr/>
        <a:lstStyle/>
        <a:p>
          <a:endParaRPr lang="es-ES"/>
        </a:p>
      </dgm:t>
    </dgm:pt>
    <dgm:pt modelId="{E5262594-A767-604D-8895-7806C09FCF5F}" type="pres">
      <dgm:prSet presAssocID="{BC782F75-7C52-5542-969B-CF17D822F49B}" presName="sibTrans" presStyleCnt="0"/>
      <dgm:spPr/>
    </dgm:pt>
    <dgm:pt modelId="{3464F36F-B625-EE45-B8FB-61F87A272617}" type="pres">
      <dgm:prSet presAssocID="{13D573A4-D640-2F4C-AB97-624FA4C20B8C}" presName="textNode" presStyleLbl="node1" presStyleIdx="1" presStyleCnt="3">
        <dgm:presLayoutVars>
          <dgm:bulletEnabled val="1"/>
        </dgm:presLayoutVars>
      </dgm:prSet>
      <dgm:spPr/>
      <dgm:t>
        <a:bodyPr/>
        <a:lstStyle/>
        <a:p>
          <a:endParaRPr lang="es-ES"/>
        </a:p>
      </dgm:t>
    </dgm:pt>
    <dgm:pt modelId="{6B10111E-712D-F24E-A436-51E55A2D0BCC}" type="pres">
      <dgm:prSet presAssocID="{A0BE4D44-940A-934B-9C5E-DD5EAF4B1BC6}" presName="sibTrans" presStyleCnt="0"/>
      <dgm:spPr/>
    </dgm:pt>
    <dgm:pt modelId="{C5DA6A27-E270-AB45-9A28-C6721D0A4D65}" type="pres">
      <dgm:prSet presAssocID="{40D12B68-A7B1-B147-9D7A-84E35A0D4F7A}" presName="textNode" presStyleLbl="node1" presStyleIdx="2" presStyleCnt="3">
        <dgm:presLayoutVars>
          <dgm:bulletEnabled val="1"/>
        </dgm:presLayoutVars>
      </dgm:prSet>
      <dgm:spPr/>
      <dgm:t>
        <a:bodyPr/>
        <a:lstStyle/>
        <a:p>
          <a:endParaRPr lang="es-ES"/>
        </a:p>
      </dgm:t>
    </dgm:pt>
  </dgm:ptLst>
  <dgm:cxnLst>
    <dgm:cxn modelId="{F819A1E6-5682-4341-BF0D-1E25B0345C3C}" type="presOf" srcId="{4DDD9DA8-D8B1-9C48-9DBB-1416DE0D7CEB}" destId="{976FB2B4-E5E0-5843-81CC-53B7001D631F}" srcOrd="0" destOrd="0" presId="urn:microsoft.com/office/officeart/2005/8/layout/hProcess9"/>
    <dgm:cxn modelId="{23175D7A-20A7-3C43-9033-E1A45F048BC4}" type="presOf" srcId="{40D12B68-A7B1-B147-9D7A-84E35A0D4F7A}" destId="{C5DA6A27-E270-AB45-9A28-C6721D0A4D65}" srcOrd="0" destOrd="0" presId="urn:microsoft.com/office/officeart/2005/8/layout/hProcess9"/>
    <dgm:cxn modelId="{E0D893CC-D15C-6B4E-B851-0D0C2BC79614}" srcId="{4DDD9DA8-D8B1-9C48-9DBB-1416DE0D7CEB}" destId="{13D573A4-D640-2F4C-AB97-624FA4C20B8C}" srcOrd="1" destOrd="0" parTransId="{2C321700-56E0-9047-BEEB-C69DB2623B60}" sibTransId="{A0BE4D44-940A-934B-9C5E-DD5EAF4B1BC6}"/>
    <dgm:cxn modelId="{F42707F1-37EB-AC48-B7E0-75E4B87840B2}" srcId="{4DDD9DA8-D8B1-9C48-9DBB-1416DE0D7CEB}" destId="{7CA90FB7-0AA9-A742-8833-34BBE49A38CB}" srcOrd="0" destOrd="0" parTransId="{D5CADFD7-6C96-4A4D-9FA2-733E7AC8A79F}" sibTransId="{BC782F75-7C52-5542-969B-CF17D822F49B}"/>
    <dgm:cxn modelId="{03F66933-91D9-9449-8B58-2A75F7A04975}" type="presOf" srcId="{7CA90FB7-0AA9-A742-8833-34BBE49A38CB}" destId="{2790E8E8-9EFB-2948-A513-25C27F4A8548}" srcOrd="0" destOrd="0" presId="urn:microsoft.com/office/officeart/2005/8/layout/hProcess9"/>
    <dgm:cxn modelId="{FAA3BE7A-FD08-C14A-8005-F8AB8940951B}" srcId="{4DDD9DA8-D8B1-9C48-9DBB-1416DE0D7CEB}" destId="{40D12B68-A7B1-B147-9D7A-84E35A0D4F7A}" srcOrd="2" destOrd="0" parTransId="{92A5065B-8E26-DB47-9E77-F6C091CA048D}" sibTransId="{A0AADF4E-70E9-9648-9BDF-AAAD0C5C7B2D}"/>
    <dgm:cxn modelId="{297F6435-94AB-634C-8675-C3BC240B4B8E}" type="presOf" srcId="{13D573A4-D640-2F4C-AB97-624FA4C20B8C}" destId="{3464F36F-B625-EE45-B8FB-61F87A272617}" srcOrd="0" destOrd="0" presId="urn:microsoft.com/office/officeart/2005/8/layout/hProcess9"/>
    <dgm:cxn modelId="{27416673-8F5A-5F4E-B442-3AE163593F5C}" type="presParOf" srcId="{976FB2B4-E5E0-5843-81CC-53B7001D631F}" destId="{90A9A70A-2132-934D-B627-9984C7979128}" srcOrd="0" destOrd="0" presId="urn:microsoft.com/office/officeart/2005/8/layout/hProcess9"/>
    <dgm:cxn modelId="{F856240B-76B4-4640-9EB5-43CB9DDE69B3}" type="presParOf" srcId="{976FB2B4-E5E0-5843-81CC-53B7001D631F}" destId="{A708BD60-75E0-544A-A8EC-FA585B404853}" srcOrd="1" destOrd="0" presId="urn:microsoft.com/office/officeart/2005/8/layout/hProcess9"/>
    <dgm:cxn modelId="{29927050-4D58-A14A-878E-664B2F8AABFC}" type="presParOf" srcId="{A708BD60-75E0-544A-A8EC-FA585B404853}" destId="{2790E8E8-9EFB-2948-A513-25C27F4A8548}" srcOrd="0" destOrd="0" presId="urn:microsoft.com/office/officeart/2005/8/layout/hProcess9"/>
    <dgm:cxn modelId="{267397A1-4156-2743-B337-D18F4352AE8D}" type="presParOf" srcId="{A708BD60-75E0-544A-A8EC-FA585B404853}" destId="{E5262594-A767-604D-8895-7806C09FCF5F}" srcOrd="1" destOrd="0" presId="urn:microsoft.com/office/officeart/2005/8/layout/hProcess9"/>
    <dgm:cxn modelId="{7174E176-86B7-F24E-8861-E9C78FCF1B42}" type="presParOf" srcId="{A708BD60-75E0-544A-A8EC-FA585B404853}" destId="{3464F36F-B625-EE45-B8FB-61F87A272617}" srcOrd="2" destOrd="0" presId="urn:microsoft.com/office/officeart/2005/8/layout/hProcess9"/>
    <dgm:cxn modelId="{56108512-1D57-2748-B92B-3B06BEE8789D}" type="presParOf" srcId="{A708BD60-75E0-544A-A8EC-FA585B404853}" destId="{6B10111E-712D-F24E-A436-51E55A2D0BCC}" srcOrd="3" destOrd="0" presId="urn:microsoft.com/office/officeart/2005/8/layout/hProcess9"/>
    <dgm:cxn modelId="{732FD663-75C4-7E40-AB26-2C4A7E8367CD}" type="presParOf" srcId="{A708BD60-75E0-544A-A8EC-FA585B404853}" destId="{C5DA6A27-E270-AB45-9A28-C6721D0A4D6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A37483-E527-CC4B-8544-B1A798058787}" type="doc">
      <dgm:prSet loTypeId="urn:microsoft.com/office/officeart/2005/8/layout/matrix1" loCatId="" qsTypeId="urn:microsoft.com/office/officeart/2005/8/quickstyle/simple1" qsCatId="simple" csTypeId="urn:microsoft.com/office/officeart/2005/8/colors/colorful2" csCatId="colorful" phldr="1"/>
      <dgm:spPr/>
      <dgm:t>
        <a:bodyPr/>
        <a:lstStyle/>
        <a:p>
          <a:endParaRPr lang="es-ES"/>
        </a:p>
      </dgm:t>
    </dgm:pt>
    <dgm:pt modelId="{92E46397-F9FC-C647-889E-81A6C137A4B2}">
      <dgm:prSet custT="1"/>
      <dgm:spPr/>
      <dgm:t>
        <a:bodyPr/>
        <a:lstStyle/>
        <a:p>
          <a:pPr rtl="0"/>
          <a:r>
            <a:rPr lang="es-CR" sz="2000" dirty="0" smtClean="0"/>
            <a:t>La selección de una o varias alternativas está directamente relacionada e influenciada por: </a:t>
          </a:r>
          <a:endParaRPr lang="es-CR" sz="2000" dirty="0"/>
        </a:p>
      </dgm:t>
    </dgm:pt>
    <dgm:pt modelId="{CB841F90-8184-8548-B9F9-9054667EB814}" type="parTrans" cxnId="{B3D173E6-B178-854A-8136-3FFFB0F4B3B7}">
      <dgm:prSet/>
      <dgm:spPr/>
      <dgm:t>
        <a:bodyPr/>
        <a:lstStyle/>
        <a:p>
          <a:endParaRPr lang="es-ES" sz="2000"/>
        </a:p>
      </dgm:t>
    </dgm:pt>
    <dgm:pt modelId="{2FCABEF2-452B-A24C-90E2-26454A397E59}" type="sibTrans" cxnId="{B3D173E6-B178-854A-8136-3FFFB0F4B3B7}">
      <dgm:prSet/>
      <dgm:spPr/>
      <dgm:t>
        <a:bodyPr/>
        <a:lstStyle/>
        <a:p>
          <a:endParaRPr lang="es-ES" sz="2000"/>
        </a:p>
      </dgm:t>
    </dgm:pt>
    <dgm:pt modelId="{82682375-7BF5-5F4C-BB38-A56E9B35A191}">
      <dgm:prSet custT="1"/>
      <dgm:spPr/>
      <dgm:t>
        <a:bodyPr/>
        <a:lstStyle/>
        <a:p>
          <a:pPr rtl="0"/>
          <a:r>
            <a:rPr lang="es-CR" sz="2000" dirty="0" smtClean="0"/>
            <a:t>Los intereses de los beneficiarios</a:t>
          </a:r>
          <a:endParaRPr lang="es-CR" sz="2000" dirty="0"/>
        </a:p>
      </dgm:t>
    </dgm:pt>
    <dgm:pt modelId="{BD47820D-987E-9341-8050-72DDEDED2CE8}" type="parTrans" cxnId="{5A9CD9E4-CD73-F64A-B15E-245EAC4494A5}">
      <dgm:prSet/>
      <dgm:spPr/>
      <dgm:t>
        <a:bodyPr/>
        <a:lstStyle/>
        <a:p>
          <a:endParaRPr lang="es-ES" sz="2000"/>
        </a:p>
      </dgm:t>
    </dgm:pt>
    <dgm:pt modelId="{2058BB3E-69EC-1243-866D-1FABBE3B8E40}" type="sibTrans" cxnId="{5A9CD9E4-CD73-F64A-B15E-245EAC4494A5}">
      <dgm:prSet/>
      <dgm:spPr/>
      <dgm:t>
        <a:bodyPr/>
        <a:lstStyle/>
        <a:p>
          <a:endParaRPr lang="es-ES" sz="2000"/>
        </a:p>
      </dgm:t>
    </dgm:pt>
    <dgm:pt modelId="{EB10EC22-3AE4-DB40-83F1-FE7583A93C86}">
      <dgm:prSet custT="1"/>
      <dgm:spPr/>
      <dgm:t>
        <a:bodyPr/>
        <a:lstStyle/>
        <a:p>
          <a:pPr rtl="0"/>
          <a:r>
            <a:rPr lang="es-CR" sz="2000" dirty="0" smtClean="0"/>
            <a:t>Los recursos financieros disponibles</a:t>
          </a:r>
          <a:endParaRPr lang="es-CR" sz="2000" dirty="0"/>
        </a:p>
      </dgm:t>
    </dgm:pt>
    <dgm:pt modelId="{E362A95E-6D67-494E-BDE7-8774E7D1892A}" type="parTrans" cxnId="{38413D84-AB97-1148-B6B3-E5486DA269C5}">
      <dgm:prSet/>
      <dgm:spPr/>
      <dgm:t>
        <a:bodyPr/>
        <a:lstStyle/>
        <a:p>
          <a:endParaRPr lang="es-ES" sz="2000"/>
        </a:p>
      </dgm:t>
    </dgm:pt>
    <dgm:pt modelId="{87C51799-4C05-E244-A446-20A4236FD78D}" type="sibTrans" cxnId="{38413D84-AB97-1148-B6B3-E5486DA269C5}">
      <dgm:prSet/>
      <dgm:spPr/>
      <dgm:t>
        <a:bodyPr/>
        <a:lstStyle/>
        <a:p>
          <a:endParaRPr lang="es-ES" sz="2000"/>
        </a:p>
      </dgm:t>
    </dgm:pt>
    <dgm:pt modelId="{759DAB7E-9889-394C-861D-E836DFAC183D}">
      <dgm:prSet custT="1"/>
      <dgm:spPr/>
      <dgm:t>
        <a:bodyPr/>
        <a:lstStyle/>
        <a:p>
          <a:pPr rtl="0"/>
          <a:r>
            <a:rPr lang="es-CR" sz="2000" dirty="0" smtClean="0"/>
            <a:t>Los resultados de los estudios económicos, financieros, sociales, ambientales, e institucionales.</a:t>
          </a:r>
          <a:endParaRPr lang="es-CR" sz="2000" dirty="0"/>
        </a:p>
      </dgm:t>
    </dgm:pt>
    <dgm:pt modelId="{73B3EF51-239D-574E-9F67-93CC97161575}" type="parTrans" cxnId="{8DFC8AC4-EC8D-604D-9CDC-A6F0B28D1084}">
      <dgm:prSet/>
      <dgm:spPr/>
      <dgm:t>
        <a:bodyPr/>
        <a:lstStyle/>
        <a:p>
          <a:endParaRPr lang="es-ES" sz="2000"/>
        </a:p>
      </dgm:t>
    </dgm:pt>
    <dgm:pt modelId="{FE447083-5A29-7941-A7CC-99B41F77CB5E}" type="sibTrans" cxnId="{8DFC8AC4-EC8D-604D-9CDC-A6F0B28D1084}">
      <dgm:prSet/>
      <dgm:spPr/>
      <dgm:t>
        <a:bodyPr/>
        <a:lstStyle/>
        <a:p>
          <a:endParaRPr lang="es-ES" sz="2000"/>
        </a:p>
      </dgm:t>
    </dgm:pt>
    <dgm:pt modelId="{2B2D2E58-44C8-054F-8C64-F10E631B3DC6}">
      <dgm:prSet custT="1"/>
      <dgm:spPr/>
      <dgm:t>
        <a:bodyPr/>
        <a:lstStyle/>
        <a:p>
          <a:pPr rtl="0"/>
          <a:r>
            <a:rPr lang="es-CR" sz="2000" dirty="0" smtClean="0"/>
            <a:t>Los mandatos de las potenciales entidades ejecutoras</a:t>
          </a:r>
          <a:endParaRPr lang="es-CR" sz="2000" dirty="0"/>
        </a:p>
      </dgm:t>
    </dgm:pt>
    <dgm:pt modelId="{5F2B872A-D446-734B-8919-99F16A6F7155}" type="parTrans" cxnId="{3D979B9C-6DC5-3046-9753-E283EDD17581}">
      <dgm:prSet/>
      <dgm:spPr/>
      <dgm:t>
        <a:bodyPr/>
        <a:lstStyle/>
        <a:p>
          <a:endParaRPr lang="es-ES" sz="2000"/>
        </a:p>
      </dgm:t>
    </dgm:pt>
    <dgm:pt modelId="{06A5CE65-09B3-E546-AABA-7F664FA2B17F}" type="sibTrans" cxnId="{3D979B9C-6DC5-3046-9753-E283EDD17581}">
      <dgm:prSet/>
      <dgm:spPr/>
      <dgm:t>
        <a:bodyPr/>
        <a:lstStyle/>
        <a:p>
          <a:endParaRPr lang="es-ES" sz="2000"/>
        </a:p>
      </dgm:t>
    </dgm:pt>
    <dgm:pt modelId="{1BCD34C1-7D9E-E445-AE90-41097F8467DD}" type="pres">
      <dgm:prSet presAssocID="{00A37483-E527-CC4B-8544-B1A798058787}" presName="diagram" presStyleCnt="0">
        <dgm:presLayoutVars>
          <dgm:chMax val="1"/>
          <dgm:dir/>
          <dgm:animLvl val="ctr"/>
          <dgm:resizeHandles val="exact"/>
        </dgm:presLayoutVars>
      </dgm:prSet>
      <dgm:spPr/>
      <dgm:t>
        <a:bodyPr/>
        <a:lstStyle/>
        <a:p>
          <a:endParaRPr lang="es-ES"/>
        </a:p>
      </dgm:t>
    </dgm:pt>
    <dgm:pt modelId="{FCDE5A62-B080-A342-A681-A6869570BD94}" type="pres">
      <dgm:prSet presAssocID="{00A37483-E527-CC4B-8544-B1A798058787}" presName="matrix" presStyleCnt="0"/>
      <dgm:spPr/>
    </dgm:pt>
    <dgm:pt modelId="{BCA9E6E6-AFD1-0545-83F5-0C1E413AA641}" type="pres">
      <dgm:prSet presAssocID="{00A37483-E527-CC4B-8544-B1A798058787}" presName="tile1" presStyleLbl="node1" presStyleIdx="0" presStyleCnt="4"/>
      <dgm:spPr/>
      <dgm:t>
        <a:bodyPr/>
        <a:lstStyle/>
        <a:p>
          <a:endParaRPr lang="es-ES"/>
        </a:p>
      </dgm:t>
    </dgm:pt>
    <dgm:pt modelId="{73EB9765-463E-5F4C-B24A-397E7B0210C3}" type="pres">
      <dgm:prSet presAssocID="{00A37483-E527-CC4B-8544-B1A798058787}" presName="tile1text" presStyleLbl="node1" presStyleIdx="0" presStyleCnt="4">
        <dgm:presLayoutVars>
          <dgm:chMax val="0"/>
          <dgm:chPref val="0"/>
          <dgm:bulletEnabled val="1"/>
        </dgm:presLayoutVars>
      </dgm:prSet>
      <dgm:spPr/>
      <dgm:t>
        <a:bodyPr/>
        <a:lstStyle/>
        <a:p>
          <a:endParaRPr lang="es-ES"/>
        </a:p>
      </dgm:t>
    </dgm:pt>
    <dgm:pt modelId="{101D1B09-2C7C-E646-B37C-5B386DCF6564}" type="pres">
      <dgm:prSet presAssocID="{00A37483-E527-CC4B-8544-B1A798058787}" presName="tile2" presStyleLbl="node1" presStyleIdx="1" presStyleCnt="4"/>
      <dgm:spPr/>
      <dgm:t>
        <a:bodyPr/>
        <a:lstStyle/>
        <a:p>
          <a:endParaRPr lang="es-ES"/>
        </a:p>
      </dgm:t>
    </dgm:pt>
    <dgm:pt modelId="{0A9F5211-DA43-1F4F-AFEB-8ED8E4A6B2D9}" type="pres">
      <dgm:prSet presAssocID="{00A37483-E527-CC4B-8544-B1A798058787}" presName="tile2text" presStyleLbl="node1" presStyleIdx="1" presStyleCnt="4">
        <dgm:presLayoutVars>
          <dgm:chMax val="0"/>
          <dgm:chPref val="0"/>
          <dgm:bulletEnabled val="1"/>
        </dgm:presLayoutVars>
      </dgm:prSet>
      <dgm:spPr/>
      <dgm:t>
        <a:bodyPr/>
        <a:lstStyle/>
        <a:p>
          <a:endParaRPr lang="es-ES"/>
        </a:p>
      </dgm:t>
    </dgm:pt>
    <dgm:pt modelId="{8B556ED4-5BE5-7A40-B4D2-F9C161C2FD86}" type="pres">
      <dgm:prSet presAssocID="{00A37483-E527-CC4B-8544-B1A798058787}" presName="tile3" presStyleLbl="node1" presStyleIdx="2" presStyleCnt="4"/>
      <dgm:spPr/>
      <dgm:t>
        <a:bodyPr/>
        <a:lstStyle/>
        <a:p>
          <a:endParaRPr lang="es-ES"/>
        </a:p>
      </dgm:t>
    </dgm:pt>
    <dgm:pt modelId="{BF365A61-786E-7544-87A7-2A7CF69FB6BF}" type="pres">
      <dgm:prSet presAssocID="{00A37483-E527-CC4B-8544-B1A798058787}" presName="tile3text" presStyleLbl="node1" presStyleIdx="2" presStyleCnt="4">
        <dgm:presLayoutVars>
          <dgm:chMax val="0"/>
          <dgm:chPref val="0"/>
          <dgm:bulletEnabled val="1"/>
        </dgm:presLayoutVars>
      </dgm:prSet>
      <dgm:spPr/>
      <dgm:t>
        <a:bodyPr/>
        <a:lstStyle/>
        <a:p>
          <a:endParaRPr lang="es-ES"/>
        </a:p>
      </dgm:t>
    </dgm:pt>
    <dgm:pt modelId="{36022379-4B1E-9048-963F-C8146B5C21CF}" type="pres">
      <dgm:prSet presAssocID="{00A37483-E527-CC4B-8544-B1A798058787}" presName="tile4" presStyleLbl="node1" presStyleIdx="3" presStyleCnt="4"/>
      <dgm:spPr/>
      <dgm:t>
        <a:bodyPr/>
        <a:lstStyle/>
        <a:p>
          <a:endParaRPr lang="es-ES"/>
        </a:p>
      </dgm:t>
    </dgm:pt>
    <dgm:pt modelId="{24818B5A-A03C-9F40-94DD-DD915EF82F51}" type="pres">
      <dgm:prSet presAssocID="{00A37483-E527-CC4B-8544-B1A798058787}" presName="tile4text" presStyleLbl="node1" presStyleIdx="3" presStyleCnt="4">
        <dgm:presLayoutVars>
          <dgm:chMax val="0"/>
          <dgm:chPref val="0"/>
          <dgm:bulletEnabled val="1"/>
        </dgm:presLayoutVars>
      </dgm:prSet>
      <dgm:spPr/>
      <dgm:t>
        <a:bodyPr/>
        <a:lstStyle/>
        <a:p>
          <a:endParaRPr lang="es-ES"/>
        </a:p>
      </dgm:t>
    </dgm:pt>
    <dgm:pt modelId="{12B06F57-6682-3B41-B511-1353FB27016C}" type="pres">
      <dgm:prSet presAssocID="{00A37483-E527-CC4B-8544-B1A798058787}" presName="centerTile" presStyleLbl="fgShp" presStyleIdx="0" presStyleCnt="1" custScaleX="155641" custScaleY="114113">
        <dgm:presLayoutVars>
          <dgm:chMax val="0"/>
          <dgm:chPref val="0"/>
        </dgm:presLayoutVars>
      </dgm:prSet>
      <dgm:spPr/>
      <dgm:t>
        <a:bodyPr/>
        <a:lstStyle/>
        <a:p>
          <a:endParaRPr lang="es-ES"/>
        </a:p>
      </dgm:t>
    </dgm:pt>
  </dgm:ptLst>
  <dgm:cxnLst>
    <dgm:cxn modelId="{37CF2FB3-E0F5-D34F-99A1-1450E601F742}" type="presOf" srcId="{2B2D2E58-44C8-054F-8C64-F10E631B3DC6}" destId="{101D1B09-2C7C-E646-B37C-5B386DCF6564}" srcOrd="0" destOrd="0" presId="urn:microsoft.com/office/officeart/2005/8/layout/matrix1"/>
    <dgm:cxn modelId="{3D979B9C-6DC5-3046-9753-E283EDD17581}" srcId="{92E46397-F9FC-C647-889E-81A6C137A4B2}" destId="{2B2D2E58-44C8-054F-8C64-F10E631B3DC6}" srcOrd="1" destOrd="0" parTransId="{5F2B872A-D446-734B-8919-99F16A6F7155}" sibTransId="{06A5CE65-09B3-E546-AABA-7F664FA2B17F}"/>
    <dgm:cxn modelId="{B3D173E6-B178-854A-8136-3FFFB0F4B3B7}" srcId="{00A37483-E527-CC4B-8544-B1A798058787}" destId="{92E46397-F9FC-C647-889E-81A6C137A4B2}" srcOrd="0" destOrd="0" parTransId="{CB841F90-8184-8548-B9F9-9054667EB814}" sibTransId="{2FCABEF2-452B-A24C-90E2-26454A397E59}"/>
    <dgm:cxn modelId="{C7BBFC42-7531-7A4A-8E85-F82FBB55E7F7}" type="presOf" srcId="{EB10EC22-3AE4-DB40-83F1-FE7583A93C86}" destId="{BF365A61-786E-7544-87A7-2A7CF69FB6BF}" srcOrd="1" destOrd="0" presId="urn:microsoft.com/office/officeart/2005/8/layout/matrix1"/>
    <dgm:cxn modelId="{484F9C17-0239-DB49-915D-BD47A586D9A3}" type="presOf" srcId="{00A37483-E527-CC4B-8544-B1A798058787}" destId="{1BCD34C1-7D9E-E445-AE90-41097F8467DD}" srcOrd="0" destOrd="0" presId="urn:microsoft.com/office/officeart/2005/8/layout/matrix1"/>
    <dgm:cxn modelId="{4C1F9AA2-895A-5740-86E6-57C149BEC6E5}" type="presOf" srcId="{2B2D2E58-44C8-054F-8C64-F10E631B3DC6}" destId="{0A9F5211-DA43-1F4F-AFEB-8ED8E4A6B2D9}" srcOrd="1" destOrd="0" presId="urn:microsoft.com/office/officeart/2005/8/layout/matrix1"/>
    <dgm:cxn modelId="{7E25BD31-7FE9-B047-87CB-91E276050B39}" type="presOf" srcId="{EB10EC22-3AE4-DB40-83F1-FE7583A93C86}" destId="{8B556ED4-5BE5-7A40-B4D2-F9C161C2FD86}" srcOrd="0" destOrd="0" presId="urn:microsoft.com/office/officeart/2005/8/layout/matrix1"/>
    <dgm:cxn modelId="{8DFC8AC4-EC8D-604D-9CDC-A6F0B28D1084}" srcId="{92E46397-F9FC-C647-889E-81A6C137A4B2}" destId="{759DAB7E-9889-394C-861D-E836DFAC183D}" srcOrd="3" destOrd="0" parTransId="{73B3EF51-239D-574E-9F67-93CC97161575}" sibTransId="{FE447083-5A29-7941-A7CC-99B41F77CB5E}"/>
    <dgm:cxn modelId="{BDC8294E-D433-0943-8586-155D542DDFE8}" type="presOf" srcId="{82682375-7BF5-5F4C-BB38-A56E9B35A191}" destId="{BCA9E6E6-AFD1-0545-83F5-0C1E413AA641}" srcOrd="0" destOrd="0" presId="urn:microsoft.com/office/officeart/2005/8/layout/matrix1"/>
    <dgm:cxn modelId="{DD07FD45-B2C5-724B-A12C-92314B4BE9B4}" type="presOf" srcId="{82682375-7BF5-5F4C-BB38-A56E9B35A191}" destId="{73EB9765-463E-5F4C-B24A-397E7B0210C3}" srcOrd="1" destOrd="0" presId="urn:microsoft.com/office/officeart/2005/8/layout/matrix1"/>
    <dgm:cxn modelId="{320B9C82-E5F0-F14B-A877-E4F146D91B09}" type="presOf" srcId="{92E46397-F9FC-C647-889E-81A6C137A4B2}" destId="{12B06F57-6682-3B41-B511-1353FB27016C}" srcOrd="0" destOrd="0" presId="urn:microsoft.com/office/officeart/2005/8/layout/matrix1"/>
    <dgm:cxn modelId="{56A0C459-71D3-7444-99CA-859BF83B245E}" type="presOf" srcId="{759DAB7E-9889-394C-861D-E836DFAC183D}" destId="{36022379-4B1E-9048-963F-C8146B5C21CF}" srcOrd="0" destOrd="0" presId="urn:microsoft.com/office/officeart/2005/8/layout/matrix1"/>
    <dgm:cxn modelId="{38413D84-AB97-1148-B6B3-E5486DA269C5}" srcId="{92E46397-F9FC-C647-889E-81A6C137A4B2}" destId="{EB10EC22-3AE4-DB40-83F1-FE7583A93C86}" srcOrd="2" destOrd="0" parTransId="{E362A95E-6D67-494E-BDE7-8774E7D1892A}" sibTransId="{87C51799-4C05-E244-A446-20A4236FD78D}"/>
    <dgm:cxn modelId="{67B16231-8FB2-B44D-B68D-7EA18A625F98}" type="presOf" srcId="{759DAB7E-9889-394C-861D-E836DFAC183D}" destId="{24818B5A-A03C-9F40-94DD-DD915EF82F51}" srcOrd="1" destOrd="0" presId="urn:microsoft.com/office/officeart/2005/8/layout/matrix1"/>
    <dgm:cxn modelId="{5A9CD9E4-CD73-F64A-B15E-245EAC4494A5}" srcId="{92E46397-F9FC-C647-889E-81A6C137A4B2}" destId="{82682375-7BF5-5F4C-BB38-A56E9B35A191}" srcOrd="0" destOrd="0" parTransId="{BD47820D-987E-9341-8050-72DDEDED2CE8}" sibTransId="{2058BB3E-69EC-1243-866D-1FABBE3B8E40}"/>
    <dgm:cxn modelId="{9208032F-05DF-6749-94E5-CA91DA4ABF62}" type="presParOf" srcId="{1BCD34C1-7D9E-E445-AE90-41097F8467DD}" destId="{FCDE5A62-B080-A342-A681-A6869570BD94}" srcOrd="0" destOrd="0" presId="urn:microsoft.com/office/officeart/2005/8/layout/matrix1"/>
    <dgm:cxn modelId="{0E9DE5AF-F397-174A-A421-8E308C424961}" type="presParOf" srcId="{FCDE5A62-B080-A342-A681-A6869570BD94}" destId="{BCA9E6E6-AFD1-0545-83F5-0C1E413AA641}" srcOrd="0" destOrd="0" presId="urn:microsoft.com/office/officeart/2005/8/layout/matrix1"/>
    <dgm:cxn modelId="{DEF8ED39-02B2-0348-B8AD-DC0454090C0C}" type="presParOf" srcId="{FCDE5A62-B080-A342-A681-A6869570BD94}" destId="{73EB9765-463E-5F4C-B24A-397E7B0210C3}" srcOrd="1" destOrd="0" presId="urn:microsoft.com/office/officeart/2005/8/layout/matrix1"/>
    <dgm:cxn modelId="{321600CE-9098-204B-8F02-A01B5806F5D6}" type="presParOf" srcId="{FCDE5A62-B080-A342-A681-A6869570BD94}" destId="{101D1B09-2C7C-E646-B37C-5B386DCF6564}" srcOrd="2" destOrd="0" presId="urn:microsoft.com/office/officeart/2005/8/layout/matrix1"/>
    <dgm:cxn modelId="{AED0F92E-9FEF-6448-ADA7-B79579A962CF}" type="presParOf" srcId="{FCDE5A62-B080-A342-A681-A6869570BD94}" destId="{0A9F5211-DA43-1F4F-AFEB-8ED8E4A6B2D9}" srcOrd="3" destOrd="0" presId="urn:microsoft.com/office/officeart/2005/8/layout/matrix1"/>
    <dgm:cxn modelId="{DC07E090-D81C-6747-A3A0-5AAE7C46D29A}" type="presParOf" srcId="{FCDE5A62-B080-A342-A681-A6869570BD94}" destId="{8B556ED4-5BE5-7A40-B4D2-F9C161C2FD86}" srcOrd="4" destOrd="0" presId="urn:microsoft.com/office/officeart/2005/8/layout/matrix1"/>
    <dgm:cxn modelId="{303E0CB9-CB5B-884E-8F0C-A6B9029E470A}" type="presParOf" srcId="{FCDE5A62-B080-A342-A681-A6869570BD94}" destId="{BF365A61-786E-7544-87A7-2A7CF69FB6BF}" srcOrd="5" destOrd="0" presId="urn:microsoft.com/office/officeart/2005/8/layout/matrix1"/>
    <dgm:cxn modelId="{FEB11B71-DC20-1A43-97AB-FB26CF971406}" type="presParOf" srcId="{FCDE5A62-B080-A342-A681-A6869570BD94}" destId="{36022379-4B1E-9048-963F-C8146B5C21CF}" srcOrd="6" destOrd="0" presId="urn:microsoft.com/office/officeart/2005/8/layout/matrix1"/>
    <dgm:cxn modelId="{5B0FE720-D78C-994D-BD06-0B9479F590BC}" type="presParOf" srcId="{FCDE5A62-B080-A342-A681-A6869570BD94}" destId="{24818B5A-A03C-9F40-94DD-DD915EF82F51}" srcOrd="7" destOrd="0" presId="urn:microsoft.com/office/officeart/2005/8/layout/matrix1"/>
    <dgm:cxn modelId="{CAACD243-5FD9-E14A-B813-B67266071DBB}" type="presParOf" srcId="{1BCD34C1-7D9E-E445-AE90-41097F8467DD}" destId="{12B06F57-6682-3B41-B511-1353FB27016C}"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11873BB-0283-1240-B824-FE25350EFFC2}" type="doc">
      <dgm:prSet loTypeId="urn:microsoft.com/office/officeart/2005/8/layout/chevron2" loCatId="officeonline" qsTypeId="urn:microsoft.com/office/officeart/2005/8/quickstyle/simple4" qsCatId="simple" csTypeId="urn:microsoft.com/office/officeart/2005/8/colors/colorful3" csCatId="colorful"/>
      <dgm:spPr/>
      <dgm:t>
        <a:bodyPr/>
        <a:lstStyle/>
        <a:p>
          <a:endParaRPr lang="es-ES"/>
        </a:p>
      </dgm:t>
    </dgm:pt>
    <dgm:pt modelId="{A0E10C92-F422-D641-8BCB-8709E062F1F4}">
      <dgm:prSet custT="1"/>
      <dgm:spPr/>
      <dgm:t>
        <a:bodyPr/>
        <a:lstStyle/>
        <a:p>
          <a:pPr rtl="0"/>
          <a:r>
            <a:rPr lang="es-ES" sz="1000" dirty="0" smtClean="0">
              <a:solidFill>
                <a:srgbClr val="000000"/>
              </a:solidFill>
            </a:rPr>
            <a:t>1. Participación de los </a:t>
          </a:r>
          <a:r>
            <a:rPr lang="es-ES" sz="1050" dirty="0" smtClean="0">
              <a:solidFill>
                <a:srgbClr val="000000"/>
              </a:solidFill>
            </a:rPr>
            <a:t>grupos</a:t>
          </a:r>
          <a:r>
            <a:rPr lang="es-ES" sz="1000" dirty="0" smtClean="0">
              <a:solidFill>
                <a:srgbClr val="000000"/>
              </a:solidFill>
            </a:rPr>
            <a:t> meta</a:t>
          </a:r>
          <a:endParaRPr lang="es-ES" sz="1000" dirty="0">
            <a:solidFill>
              <a:srgbClr val="000000"/>
            </a:solidFill>
          </a:endParaRPr>
        </a:p>
      </dgm:t>
    </dgm:pt>
    <dgm:pt modelId="{84C02D3A-7481-1A4C-A501-AF1FB45B5E7C}" type="parTrans" cxnId="{51E4031F-36F7-9A4C-BB7E-6ECBFCC97F86}">
      <dgm:prSet/>
      <dgm:spPr/>
      <dgm:t>
        <a:bodyPr/>
        <a:lstStyle/>
        <a:p>
          <a:endParaRPr lang="es-ES"/>
        </a:p>
      </dgm:t>
    </dgm:pt>
    <dgm:pt modelId="{9E238C9B-A829-444D-AE87-7BE19DE25FC1}" type="sibTrans" cxnId="{51E4031F-36F7-9A4C-BB7E-6ECBFCC97F86}">
      <dgm:prSet/>
      <dgm:spPr/>
      <dgm:t>
        <a:bodyPr/>
        <a:lstStyle/>
        <a:p>
          <a:endParaRPr lang="es-ES"/>
        </a:p>
      </dgm:t>
    </dgm:pt>
    <dgm:pt modelId="{C5D34D23-97D8-4F48-BE28-C4C0B6E6732A}">
      <dgm:prSet/>
      <dgm:spPr/>
      <dgm:t>
        <a:bodyPr/>
        <a:lstStyle/>
        <a:p>
          <a:pPr rtl="0"/>
          <a:r>
            <a:rPr lang="es-ES" dirty="0" smtClean="0">
              <a:solidFill>
                <a:srgbClr val="000000"/>
              </a:solidFill>
            </a:rPr>
            <a:t>en qué medida los grupos metas y beneficiarios del proyecto / programa (incluyendo a mujeres y hombres) participan en su diseño y son implicados de modo que el proyecto obtenga su apoyo y sea sostenible una vez terminada la financiación de la CE.</a:t>
          </a:r>
          <a:endParaRPr lang="es-ES" dirty="0">
            <a:solidFill>
              <a:srgbClr val="000000"/>
            </a:solidFill>
          </a:endParaRPr>
        </a:p>
      </dgm:t>
    </dgm:pt>
    <dgm:pt modelId="{1E3D4BC9-9B8C-0044-B7E6-49F623E2378D}" type="parTrans" cxnId="{816DCB0D-1ED2-0C42-ADEB-6EC41AC06AD8}">
      <dgm:prSet/>
      <dgm:spPr/>
      <dgm:t>
        <a:bodyPr/>
        <a:lstStyle/>
        <a:p>
          <a:endParaRPr lang="es-ES"/>
        </a:p>
      </dgm:t>
    </dgm:pt>
    <dgm:pt modelId="{7A63198C-C55F-FC4B-B96D-44501D1C6F5D}" type="sibTrans" cxnId="{816DCB0D-1ED2-0C42-ADEB-6EC41AC06AD8}">
      <dgm:prSet/>
      <dgm:spPr/>
      <dgm:t>
        <a:bodyPr/>
        <a:lstStyle/>
        <a:p>
          <a:endParaRPr lang="es-ES"/>
        </a:p>
      </dgm:t>
    </dgm:pt>
    <dgm:pt modelId="{D6CDAD14-5569-BF4E-93CE-EDF16BAB70AE}">
      <dgm:prSet/>
      <dgm:spPr/>
      <dgm:t>
        <a:bodyPr/>
        <a:lstStyle/>
        <a:p>
          <a:pPr rtl="0"/>
          <a:r>
            <a:rPr lang="es-ES" smtClean="0">
              <a:solidFill>
                <a:srgbClr val="000000"/>
              </a:solidFill>
            </a:rPr>
            <a:t>2. Política de apoyo</a:t>
          </a:r>
          <a:endParaRPr lang="es-ES">
            <a:solidFill>
              <a:srgbClr val="000000"/>
            </a:solidFill>
          </a:endParaRPr>
        </a:p>
      </dgm:t>
    </dgm:pt>
    <dgm:pt modelId="{64515DC3-423D-B14D-9AEF-DE8FD27E45EA}" type="parTrans" cxnId="{BE57ACBF-ECB5-384E-8F13-C681923CB94C}">
      <dgm:prSet/>
      <dgm:spPr/>
      <dgm:t>
        <a:bodyPr/>
        <a:lstStyle/>
        <a:p>
          <a:endParaRPr lang="es-ES"/>
        </a:p>
      </dgm:t>
    </dgm:pt>
    <dgm:pt modelId="{71234C21-39F7-7443-957B-B3AF6DF02292}" type="sibTrans" cxnId="{BE57ACBF-ECB5-384E-8F13-C681923CB94C}">
      <dgm:prSet/>
      <dgm:spPr/>
      <dgm:t>
        <a:bodyPr/>
        <a:lstStyle/>
        <a:p>
          <a:endParaRPr lang="es-ES"/>
        </a:p>
      </dgm:t>
    </dgm:pt>
    <dgm:pt modelId="{66413393-18EE-B144-B734-D6B6D22B255A}">
      <dgm:prSet/>
      <dgm:spPr/>
      <dgm:t>
        <a:bodyPr/>
        <a:lstStyle/>
        <a:p>
          <a:pPr rtl="0"/>
          <a:r>
            <a:rPr lang="es-ES" smtClean="0">
              <a:solidFill>
                <a:srgbClr val="000000"/>
              </a:solidFill>
            </a:rPr>
            <a:t>la calidad de la política sectorial en vigor, y en qué medida el gobierno asociado demuestra su apoyo para la continuación de los servicios del proyecto más allá del período de la financiación por parte del / de los donante(s).</a:t>
          </a:r>
          <a:endParaRPr lang="es-ES">
            <a:solidFill>
              <a:srgbClr val="000000"/>
            </a:solidFill>
          </a:endParaRPr>
        </a:p>
      </dgm:t>
    </dgm:pt>
    <dgm:pt modelId="{A330F489-F3AB-F540-9C25-36C1A67EAD4C}" type="parTrans" cxnId="{AE5E7B64-1B06-5247-921F-CEFAC1DC5A3D}">
      <dgm:prSet/>
      <dgm:spPr/>
      <dgm:t>
        <a:bodyPr/>
        <a:lstStyle/>
        <a:p>
          <a:endParaRPr lang="es-ES"/>
        </a:p>
      </dgm:t>
    </dgm:pt>
    <dgm:pt modelId="{9585F754-6523-1F4F-8EFD-B5B3EB9A7670}" type="sibTrans" cxnId="{AE5E7B64-1B06-5247-921F-CEFAC1DC5A3D}">
      <dgm:prSet/>
      <dgm:spPr/>
      <dgm:t>
        <a:bodyPr/>
        <a:lstStyle/>
        <a:p>
          <a:endParaRPr lang="es-ES"/>
        </a:p>
      </dgm:t>
    </dgm:pt>
    <dgm:pt modelId="{095A2D51-8AFA-0C46-912E-B9CED1C5B0F5}">
      <dgm:prSet/>
      <dgm:spPr/>
      <dgm:t>
        <a:bodyPr/>
        <a:lstStyle/>
        <a:p>
          <a:pPr rtl="0"/>
          <a:r>
            <a:rPr lang="es-ES" dirty="0" smtClean="0">
              <a:solidFill>
                <a:srgbClr val="000000"/>
              </a:solidFill>
            </a:rPr>
            <a:t>3.  Tecnologías apropiadas</a:t>
          </a:r>
          <a:endParaRPr lang="es-ES" dirty="0">
            <a:solidFill>
              <a:srgbClr val="000000"/>
            </a:solidFill>
          </a:endParaRPr>
        </a:p>
      </dgm:t>
    </dgm:pt>
    <dgm:pt modelId="{D015E628-45DF-0A43-96CC-78226D280711}" type="parTrans" cxnId="{43A02267-FDDE-FB40-97F0-F49B1155D6FE}">
      <dgm:prSet/>
      <dgm:spPr/>
      <dgm:t>
        <a:bodyPr/>
        <a:lstStyle/>
        <a:p>
          <a:endParaRPr lang="es-ES"/>
        </a:p>
      </dgm:t>
    </dgm:pt>
    <dgm:pt modelId="{B886D32E-BF22-F94A-95DA-33668CAC0FAD}" type="sibTrans" cxnId="{43A02267-FDDE-FB40-97F0-F49B1155D6FE}">
      <dgm:prSet/>
      <dgm:spPr/>
      <dgm:t>
        <a:bodyPr/>
        <a:lstStyle/>
        <a:p>
          <a:endParaRPr lang="es-ES"/>
        </a:p>
      </dgm:t>
    </dgm:pt>
    <dgm:pt modelId="{DE94592B-5115-AD4B-9144-1AC0B8F28EAE}">
      <dgm:prSet/>
      <dgm:spPr/>
      <dgm:t>
        <a:bodyPr/>
        <a:lstStyle/>
        <a:p>
          <a:pPr rtl="0"/>
          <a:r>
            <a:rPr lang="es-ES" smtClean="0">
              <a:solidFill>
                <a:srgbClr val="000000"/>
              </a:solidFill>
            </a:rPr>
            <a:t>se trata de facilitar que las tecnologías utilizadas por el proyecto puedan seguir funcionando a largo plazo (p. ej. la disponibilidad de los repuestos, reglamentación suficiente en materia de seguridad, las capacidades locales de las mujeres y de los hombres en términos de funcionamiento y de mantenimiento).</a:t>
          </a:r>
          <a:endParaRPr lang="es-ES">
            <a:solidFill>
              <a:srgbClr val="000000"/>
            </a:solidFill>
          </a:endParaRPr>
        </a:p>
      </dgm:t>
    </dgm:pt>
    <dgm:pt modelId="{046E7940-ECA9-C047-95DC-46E21E5319DA}" type="parTrans" cxnId="{BDAE8D7E-435D-CB4C-85BE-ADC5FACEA785}">
      <dgm:prSet/>
      <dgm:spPr/>
      <dgm:t>
        <a:bodyPr/>
        <a:lstStyle/>
        <a:p>
          <a:endParaRPr lang="es-ES"/>
        </a:p>
      </dgm:t>
    </dgm:pt>
    <dgm:pt modelId="{5E2666CC-BCB8-5046-B461-2A236B4570B0}" type="sibTrans" cxnId="{BDAE8D7E-435D-CB4C-85BE-ADC5FACEA785}">
      <dgm:prSet/>
      <dgm:spPr/>
      <dgm:t>
        <a:bodyPr/>
        <a:lstStyle/>
        <a:p>
          <a:endParaRPr lang="es-ES"/>
        </a:p>
      </dgm:t>
    </dgm:pt>
    <dgm:pt modelId="{872E3B13-E86E-9C40-99B5-845F2600318D}">
      <dgm:prSet/>
      <dgm:spPr/>
      <dgm:t>
        <a:bodyPr/>
        <a:lstStyle/>
        <a:p>
          <a:pPr rtl="0"/>
          <a:r>
            <a:rPr lang="es-ES" dirty="0" smtClean="0">
              <a:solidFill>
                <a:srgbClr val="000000"/>
              </a:solidFill>
            </a:rPr>
            <a:t>4. Aspectos socioculturales</a:t>
          </a:r>
          <a:endParaRPr lang="es-ES" dirty="0">
            <a:solidFill>
              <a:srgbClr val="000000"/>
            </a:solidFill>
          </a:endParaRPr>
        </a:p>
      </dgm:t>
    </dgm:pt>
    <dgm:pt modelId="{2157821F-15C8-CF41-93D2-54D8E4F8DDDA}" type="parTrans" cxnId="{02AF8603-6C47-E444-A39C-AC3C80F00BEA}">
      <dgm:prSet/>
      <dgm:spPr/>
      <dgm:t>
        <a:bodyPr/>
        <a:lstStyle/>
        <a:p>
          <a:endParaRPr lang="es-ES"/>
        </a:p>
      </dgm:t>
    </dgm:pt>
    <dgm:pt modelId="{7DA5FFE2-BD29-D541-B9B2-05107D45F8BD}" type="sibTrans" cxnId="{02AF8603-6C47-E444-A39C-AC3C80F00BEA}">
      <dgm:prSet/>
      <dgm:spPr/>
      <dgm:t>
        <a:bodyPr/>
        <a:lstStyle/>
        <a:p>
          <a:endParaRPr lang="es-ES"/>
        </a:p>
      </dgm:t>
    </dgm:pt>
    <dgm:pt modelId="{2016C0A2-94EF-3D4D-A120-00810B7D0994}">
      <dgm:prSet/>
      <dgm:spPr/>
      <dgm:t>
        <a:bodyPr/>
        <a:lstStyle/>
        <a:p>
          <a:pPr rtl="0"/>
          <a:r>
            <a:rPr lang="es-ES" smtClean="0">
              <a:solidFill>
                <a:srgbClr val="000000"/>
              </a:solidFill>
            </a:rPr>
            <a:t>se intenta averiguar cómo el proyecto tendrá en cuenta las normas y actitudes socioculturales locales, y cuáles son las medidas establecidas para que los grupos metas puedan acceder de manera apropiada a los servicios y beneficios que se derivan del proyecto durante y después de su ejecución.</a:t>
          </a:r>
          <a:endParaRPr lang="es-ES">
            <a:solidFill>
              <a:srgbClr val="000000"/>
            </a:solidFill>
          </a:endParaRPr>
        </a:p>
      </dgm:t>
    </dgm:pt>
    <dgm:pt modelId="{9AAEEAE7-84E5-E34C-871C-B6C9B7AF3ED4}" type="parTrans" cxnId="{86BCC282-57EC-5F4A-B22C-876935DE6411}">
      <dgm:prSet/>
      <dgm:spPr/>
      <dgm:t>
        <a:bodyPr/>
        <a:lstStyle/>
        <a:p>
          <a:endParaRPr lang="es-ES"/>
        </a:p>
      </dgm:t>
    </dgm:pt>
    <dgm:pt modelId="{6E0B5554-FFDD-AD43-8130-4F704F610779}" type="sibTrans" cxnId="{86BCC282-57EC-5F4A-B22C-876935DE6411}">
      <dgm:prSet/>
      <dgm:spPr/>
      <dgm:t>
        <a:bodyPr/>
        <a:lstStyle/>
        <a:p>
          <a:endParaRPr lang="es-ES"/>
        </a:p>
      </dgm:t>
    </dgm:pt>
    <dgm:pt modelId="{5ECB4999-E1BD-034E-B859-6CD550067048}" type="pres">
      <dgm:prSet presAssocID="{411873BB-0283-1240-B824-FE25350EFFC2}" presName="linearFlow" presStyleCnt="0">
        <dgm:presLayoutVars>
          <dgm:dir/>
          <dgm:animLvl val="lvl"/>
          <dgm:resizeHandles val="exact"/>
        </dgm:presLayoutVars>
      </dgm:prSet>
      <dgm:spPr/>
    </dgm:pt>
    <dgm:pt modelId="{AFB2F548-700B-A24C-BA73-43243017DD9A}" type="pres">
      <dgm:prSet presAssocID="{A0E10C92-F422-D641-8BCB-8709E062F1F4}" presName="composite" presStyleCnt="0"/>
      <dgm:spPr/>
    </dgm:pt>
    <dgm:pt modelId="{EE606899-420E-7842-9141-D8ACDDD40150}" type="pres">
      <dgm:prSet presAssocID="{A0E10C92-F422-D641-8BCB-8709E062F1F4}" presName="parentText" presStyleLbl="alignNode1" presStyleIdx="0" presStyleCnt="4">
        <dgm:presLayoutVars>
          <dgm:chMax val="1"/>
          <dgm:bulletEnabled val="1"/>
        </dgm:presLayoutVars>
      </dgm:prSet>
      <dgm:spPr/>
    </dgm:pt>
    <dgm:pt modelId="{75E08815-F82F-0D41-96B9-10D401249DD7}" type="pres">
      <dgm:prSet presAssocID="{A0E10C92-F422-D641-8BCB-8709E062F1F4}" presName="descendantText" presStyleLbl="alignAcc1" presStyleIdx="0" presStyleCnt="4">
        <dgm:presLayoutVars>
          <dgm:bulletEnabled val="1"/>
        </dgm:presLayoutVars>
      </dgm:prSet>
      <dgm:spPr/>
    </dgm:pt>
    <dgm:pt modelId="{D4B851D7-DC97-964E-BDBB-DE6E4B92E414}" type="pres">
      <dgm:prSet presAssocID="{9E238C9B-A829-444D-AE87-7BE19DE25FC1}" presName="sp" presStyleCnt="0"/>
      <dgm:spPr/>
    </dgm:pt>
    <dgm:pt modelId="{BCF157F7-2BE0-4846-9966-1A0AA6531897}" type="pres">
      <dgm:prSet presAssocID="{D6CDAD14-5569-BF4E-93CE-EDF16BAB70AE}" presName="composite" presStyleCnt="0"/>
      <dgm:spPr/>
    </dgm:pt>
    <dgm:pt modelId="{3423817B-827A-F144-BC88-83A435F1E7E0}" type="pres">
      <dgm:prSet presAssocID="{D6CDAD14-5569-BF4E-93CE-EDF16BAB70AE}" presName="parentText" presStyleLbl="alignNode1" presStyleIdx="1" presStyleCnt="4">
        <dgm:presLayoutVars>
          <dgm:chMax val="1"/>
          <dgm:bulletEnabled val="1"/>
        </dgm:presLayoutVars>
      </dgm:prSet>
      <dgm:spPr/>
    </dgm:pt>
    <dgm:pt modelId="{18D0FAED-2BF9-CE4C-88DE-8AE3C95729A6}" type="pres">
      <dgm:prSet presAssocID="{D6CDAD14-5569-BF4E-93CE-EDF16BAB70AE}" presName="descendantText" presStyleLbl="alignAcc1" presStyleIdx="1" presStyleCnt="4">
        <dgm:presLayoutVars>
          <dgm:bulletEnabled val="1"/>
        </dgm:presLayoutVars>
      </dgm:prSet>
      <dgm:spPr/>
    </dgm:pt>
    <dgm:pt modelId="{3ABA3304-7BF2-3B41-8B1E-5280D60A6E22}" type="pres">
      <dgm:prSet presAssocID="{71234C21-39F7-7443-957B-B3AF6DF02292}" presName="sp" presStyleCnt="0"/>
      <dgm:spPr/>
    </dgm:pt>
    <dgm:pt modelId="{A253C031-2E74-0F48-8D88-AE5C2760C614}" type="pres">
      <dgm:prSet presAssocID="{095A2D51-8AFA-0C46-912E-B9CED1C5B0F5}" presName="composite" presStyleCnt="0"/>
      <dgm:spPr/>
    </dgm:pt>
    <dgm:pt modelId="{74CD0896-56C5-7B4E-897A-ACF40F937AFA}" type="pres">
      <dgm:prSet presAssocID="{095A2D51-8AFA-0C46-912E-B9CED1C5B0F5}" presName="parentText" presStyleLbl="alignNode1" presStyleIdx="2" presStyleCnt="4">
        <dgm:presLayoutVars>
          <dgm:chMax val="1"/>
          <dgm:bulletEnabled val="1"/>
        </dgm:presLayoutVars>
      </dgm:prSet>
      <dgm:spPr/>
    </dgm:pt>
    <dgm:pt modelId="{228838AB-B220-C34C-8A5C-0C9FA436AF2B}" type="pres">
      <dgm:prSet presAssocID="{095A2D51-8AFA-0C46-912E-B9CED1C5B0F5}" presName="descendantText" presStyleLbl="alignAcc1" presStyleIdx="2" presStyleCnt="4">
        <dgm:presLayoutVars>
          <dgm:bulletEnabled val="1"/>
        </dgm:presLayoutVars>
      </dgm:prSet>
      <dgm:spPr/>
    </dgm:pt>
    <dgm:pt modelId="{E44B1B5E-77B3-9C49-960B-12F5B95DEA4B}" type="pres">
      <dgm:prSet presAssocID="{B886D32E-BF22-F94A-95DA-33668CAC0FAD}" presName="sp" presStyleCnt="0"/>
      <dgm:spPr/>
    </dgm:pt>
    <dgm:pt modelId="{0D32D0D6-5973-A94C-840B-BA60BE9412FF}" type="pres">
      <dgm:prSet presAssocID="{872E3B13-E86E-9C40-99B5-845F2600318D}" presName="composite" presStyleCnt="0"/>
      <dgm:spPr/>
    </dgm:pt>
    <dgm:pt modelId="{00F98D1D-AA01-A141-8923-CF388E8796BD}" type="pres">
      <dgm:prSet presAssocID="{872E3B13-E86E-9C40-99B5-845F2600318D}" presName="parentText" presStyleLbl="alignNode1" presStyleIdx="3" presStyleCnt="4">
        <dgm:presLayoutVars>
          <dgm:chMax val="1"/>
          <dgm:bulletEnabled val="1"/>
        </dgm:presLayoutVars>
      </dgm:prSet>
      <dgm:spPr/>
    </dgm:pt>
    <dgm:pt modelId="{AC88F366-12EC-8B43-A758-6092048138F5}" type="pres">
      <dgm:prSet presAssocID="{872E3B13-E86E-9C40-99B5-845F2600318D}" presName="descendantText" presStyleLbl="alignAcc1" presStyleIdx="3" presStyleCnt="4">
        <dgm:presLayoutVars>
          <dgm:bulletEnabled val="1"/>
        </dgm:presLayoutVars>
      </dgm:prSet>
      <dgm:spPr/>
    </dgm:pt>
  </dgm:ptLst>
  <dgm:cxnLst>
    <dgm:cxn modelId="{816DCB0D-1ED2-0C42-ADEB-6EC41AC06AD8}" srcId="{A0E10C92-F422-D641-8BCB-8709E062F1F4}" destId="{C5D34D23-97D8-4F48-BE28-C4C0B6E6732A}" srcOrd="0" destOrd="0" parTransId="{1E3D4BC9-9B8C-0044-B7E6-49F623E2378D}" sibTransId="{7A63198C-C55F-FC4B-B96D-44501D1C6F5D}"/>
    <dgm:cxn modelId="{B2F6780E-E052-5D45-A4B9-D048C1EB20FD}" type="presOf" srcId="{66413393-18EE-B144-B734-D6B6D22B255A}" destId="{18D0FAED-2BF9-CE4C-88DE-8AE3C95729A6}" srcOrd="0" destOrd="0" presId="urn:microsoft.com/office/officeart/2005/8/layout/chevron2"/>
    <dgm:cxn modelId="{F4E4BD48-D333-DC41-BE70-0964FFCBC02F}" type="presOf" srcId="{D6CDAD14-5569-BF4E-93CE-EDF16BAB70AE}" destId="{3423817B-827A-F144-BC88-83A435F1E7E0}" srcOrd="0" destOrd="0" presId="urn:microsoft.com/office/officeart/2005/8/layout/chevron2"/>
    <dgm:cxn modelId="{43A02267-FDDE-FB40-97F0-F49B1155D6FE}" srcId="{411873BB-0283-1240-B824-FE25350EFFC2}" destId="{095A2D51-8AFA-0C46-912E-B9CED1C5B0F5}" srcOrd="2" destOrd="0" parTransId="{D015E628-45DF-0A43-96CC-78226D280711}" sibTransId="{B886D32E-BF22-F94A-95DA-33668CAC0FAD}"/>
    <dgm:cxn modelId="{51E4031F-36F7-9A4C-BB7E-6ECBFCC97F86}" srcId="{411873BB-0283-1240-B824-FE25350EFFC2}" destId="{A0E10C92-F422-D641-8BCB-8709E062F1F4}" srcOrd="0" destOrd="0" parTransId="{84C02D3A-7481-1A4C-A501-AF1FB45B5E7C}" sibTransId="{9E238C9B-A829-444D-AE87-7BE19DE25FC1}"/>
    <dgm:cxn modelId="{B931AFC8-D334-D845-B396-16317299F3EB}" type="presOf" srcId="{DE94592B-5115-AD4B-9144-1AC0B8F28EAE}" destId="{228838AB-B220-C34C-8A5C-0C9FA436AF2B}" srcOrd="0" destOrd="0" presId="urn:microsoft.com/office/officeart/2005/8/layout/chevron2"/>
    <dgm:cxn modelId="{36702768-7677-0144-8E07-C5FAD77754BB}" type="presOf" srcId="{411873BB-0283-1240-B824-FE25350EFFC2}" destId="{5ECB4999-E1BD-034E-B859-6CD550067048}" srcOrd="0" destOrd="0" presId="urn:microsoft.com/office/officeart/2005/8/layout/chevron2"/>
    <dgm:cxn modelId="{86BCC282-57EC-5F4A-B22C-876935DE6411}" srcId="{872E3B13-E86E-9C40-99B5-845F2600318D}" destId="{2016C0A2-94EF-3D4D-A120-00810B7D0994}" srcOrd="0" destOrd="0" parTransId="{9AAEEAE7-84E5-E34C-871C-B6C9B7AF3ED4}" sibTransId="{6E0B5554-FFDD-AD43-8130-4F704F610779}"/>
    <dgm:cxn modelId="{3901DD70-6E74-8548-A4C9-176FE2162D74}" type="presOf" srcId="{095A2D51-8AFA-0C46-912E-B9CED1C5B0F5}" destId="{74CD0896-56C5-7B4E-897A-ACF40F937AFA}" srcOrd="0" destOrd="0" presId="urn:microsoft.com/office/officeart/2005/8/layout/chevron2"/>
    <dgm:cxn modelId="{02AF8603-6C47-E444-A39C-AC3C80F00BEA}" srcId="{411873BB-0283-1240-B824-FE25350EFFC2}" destId="{872E3B13-E86E-9C40-99B5-845F2600318D}" srcOrd="3" destOrd="0" parTransId="{2157821F-15C8-CF41-93D2-54D8E4F8DDDA}" sibTransId="{7DA5FFE2-BD29-D541-B9B2-05107D45F8BD}"/>
    <dgm:cxn modelId="{B3DBA798-3B50-474E-8E6E-D62853BBFE9B}" type="presOf" srcId="{C5D34D23-97D8-4F48-BE28-C4C0B6E6732A}" destId="{75E08815-F82F-0D41-96B9-10D401249DD7}" srcOrd="0" destOrd="0" presId="urn:microsoft.com/office/officeart/2005/8/layout/chevron2"/>
    <dgm:cxn modelId="{9B1C6034-4010-EF40-B6AA-659645F04D50}" type="presOf" srcId="{2016C0A2-94EF-3D4D-A120-00810B7D0994}" destId="{AC88F366-12EC-8B43-A758-6092048138F5}" srcOrd="0" destOrd="0" presId="urn:microsoft.com/office/officeart/2005/8/layout/chevron2"/>
    <dgm:cxn modelId="{BDAE8D7E-435D-CB4C-85BE-ADC5FACEA785}" srcId="{095A2D51-8AFA-0C46-912E-B9CED1C5B0F5}" destId="{DE94592B-5115-AD4B-9144-1AC0B8F28EAE}" srcOrd="0" destOrd="0" parTransId="{046E7940-ECA9-C047-95DC-46E21E5319DA}" sibTransId="{5E2666CC-BCB8-5046-B461-2A236B4570B0}"/>
    <dgm:cxn modelId="{AE5E7B64-1B06-5247-921F-CEFAC1DC5A3D}" srcId="{D6CDAD14-5569-BF4E-93CE-EDF16BAB70AE}" destId="{66413393-18EE-B144-B734-D6B6D22B255A}" srcOrd="0" destOrd="0" parTransId="{A330F489-F3AB-F540-9C25-36C1A67EAD4C}" sibTransId="{9585F754-6523-1F4F-8EFD-B5B3EB9A7670}"/>
    <dgm:cxn modelId="{29E028C2-1FEA-1C41-9715-82FC27838C43}" type="presOf" srcId="{A0E10C92-F422-D641-8BCB-8709E062F1F4}" destId="{EE606899-420E-7842-9141-D8ACDDD40150}" srcOrd="0" destOrd="0" presId="urn:microsoft.com/office/officeart/2005/8/layout/chevron2"/>
    <dgm:cxn modelId="{46385D88-46BD-7045-9D57-1024F5E9FF3B}" type="presOf" srcId="{872E3B13-E86E-9C40-99B5-845F2600318D}" destId="{00F98D1D-AA01-A141-8923-CF388E8796BD}" srcOrd="0" destOrd="0" presId="urn:microsoft.com/office/officeart/2005/8/layout/chevron2"/>
    <dgm:cxn modelId="{BE57ACBF-ECB5-384E-8F13-C681923CB94C}" srcId="{411873BB-0283-1240-B824-FE25350EFFC2}" destId="{D6CDAD14-5569-BF4E-93CE-EDF16BAB70AE}" srcOrd="1" destOrd="0" parTransId="{64515DC3-423D-B14D-9AEF-DE8FD27E45EA}" sibTransId="{71234C21-39F7-7443-957B-B3AF6DF02292}"/>
    <dgm:cxn modelId="{EC0CD676-A015-E74E-A9CF-507700D56797}" type="presParOf" srcId="{5ECB4999-E1BD-034E-B859-6CD550067048}" destId="{AFB2F548-700B-A24C-BA73-43243017DD9A}" srcOrd="0" destOrd="0" presId="urn:microsoft.com/office/officeart/2005/8/layout/chevron2"/>
    <dgm:cxn modelId="{1C7C0189-A0D7-5F4D-879A-2DD0E82790BF}" type="presParOf" srcId="{AFB2F548-700B-A24C-BA73-43243017DD9A}" destId="{EE606899-420E-7842-9141-D8ACDDD40150}" srcOrd="0" destOrd="0" presId="urn:microsoft.com/office/officeart/2005/8/layout/chevron2"/>
    <dgm:cxn modelId="{6780CA5B-7482-B84A-A87D-31B505266DE4}" type="presParOf" srcId="{AFB2F548-700B-A24C-BA73-43243017DD9A}" destId="{75E08815-F82F-0D41-96B9-10D401249DD7}" srcOrd="1" destOrd="0" presId="urn:microsoft.com/office/officeart/2005/8/layout/chevron2"/>
    <dgm:cxn modelId="{61EDDD69-2285-6E4D-B6D1-AAD17D76404F}" type="presParOf" srcId="{5ECB4999-E1BD-034E-B859-6CD550067048}" destId="{D4B851D7-DC97-964E-BDBB-DE6E4B92E414}" srcOrd="1" destOrd="0" presId="urn:microsoft.com/office/officeart/2005/8/layout/chevron2"/>
    <dgm:cxn modelId="{E0D0F631-735E-E44F-93FE-7203A56FB981}" type="presParOf" srcId="{5ECB4999-E1BD-034E-B859-6CD550067048}" destId="{BCF157F7-2BE0-4846-9966-1A0AA6531897}" srcOrd="2" destOrd="0" presId="urn:microsoft.com/office/officeart/2005/8/layout/chevron2"/>
    <dgm:cxn modelId="{407D6064-FB2B-F147-A508-C2585703BAC0}" type="presParOf" srcId="{BCF157F7-2BE0-4846-9966-1A0AA6531897}" destId="{3423817B-827A-F144-BC88-83A435F1E7E0}" srcOrd="0" destOrd="0" presId="urn:microsoft.com/office/officeart/2005/8/layout/chevron2"/>
    <dgm:cxn modelId="{57E909CD-74BB-1846-A815-5DD8B0B790E4}" type="presParOf" srcId="{BCF157F7-2BE0-4846-9966-1A0AA6531897}" destId="{18D0FAED-2BF9-CE4C-88DE-8AE3C95729A6}" srcOrd="1" destOrd="0" presId="urn:microsoft.com/office/officeart/2005/8/layout/chevron2"/>
    <dgm:cxn modelId="{CC12810B-B793-5A4A-B91E-D788E6F39B5B}" type="presParOf" srcId="{5ECB4999-E1BD-034E-B859-6CD550067048}" destId="{3ABA3304-7BF2-3B41-8B1E-5280D60A6E22}" srcOrd="3" destOrd="0" presId="urn:microsoft.com/office/officeart/2005/8/layout/chevron2"/>
    <dgm:cxn modelId="{56AC093C-05D7-B24E-B889-637E0D4E8244}" type="presParOf" srcId="{5ECB4999-E1BD-034E-B859-6CD550067048}" destId="{A253C031-2E74-0F48-8D88-AE5C2760C614}" srcOrd="4" destOrd="0" presId="urn:microsoft.com/office/officeart/2005/8/layout/chevron2"/>
    <dgm:cxn modelId="{11508D6D-7A45-D54E-A4F5-40340B593B9F}" type="presParOf" srcId="{A253C031-2E74-0F48-8D88-AE5C2760C614}" destId="{74CD0896-56C5-7B4E-897A-ACF40F937AFA}" srcOrd="0" destOrd="0" presId="urn:microsoft.com/office/officeart/2005/8/layout/chevron2"/>
    <dgm:cxn modelId="{3DDF6ECB-319B-7C45-A2A8-C62F3F0C0010}" type="presParOf" srcId="{A253C031-2E74-0F48-8D88-AE5C2760C614}" destId="{228838AB-B220-C34C-8A5C-0C9FA436AF2B}" srcOrd="1" destOrd="0" presId="urn:microsoft.com/office/officeart/2005/8/layout/chevron2"/>
    <dgm:cxn modelId="{F00B3784-CA92-4442-8722-30CACAB9C054}" type="presParOf" srcId="{5ECB4999-E1BD-034E-B859-6CD550067048}" destId="{E44B1B5E-77B3-9C49-960B-12F5B95DEA4B}" srcOrd="5" destOrd="0" presId="urn:microsoft.com/office/officeart/2005/8/layout/chevron2"/>
    <dgm:cxn modelId="{B976D2C8-325A-E643-A3DA-D6CFAEBC8A72}" type="presParOf" srcId="{5ECB4999-E1BD-034E-B859-6CD550067048}" destId="{0D32D0D6-5973-A94C-840B-BA60BE9412FF}" srcOrd="6" destOrd="0" presId="urn:microsoft.com/office/officeart/2005/8/layout/chevron2"/>
    <dgm:cxn modelId="{D9B2F190-814C-BC4C-B5BC-401EFE79EDBA}" type="presParOf" srcId="{0D32D0D6-5973-A94C-840B-BA60BE9412FF}" destId="{00F98D1D-AA01-A141-8923-CF388E8796BD}" srcOrd="0" destOrd="0" presId="urn:microsoft.com/office/officeart/2005/8/layout/chevron2"/>
    <dgm:cxn modelId="{6C9303E9-F911-9F4E-9E32-F71317001EEA}" type="presParOf" srcId="{0D32D0D6-5973-A94C-840B-BA60BE9412FF}" destId="{AC88F366-12EC-8B43-A758-6092048138F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0D132E-E0D9-B14F-9F3B-CDAFAB11B4C8}" type="doc">
      <dgm:prSet loTypeId="urn:microsoft.com/office/officeart/2005/8/layout/chevron2" loCatId="officeonline" qsTypeId="urn:microsoft.com/office/officeart/2005/8/quickstyle/simple4" qsCatId="simple" csTypeId="urn:microsoft.com/office/officeart/2005/8/colors/colorful1" csCatId="colorful"/>
      <dgm:spPr/>
      <dgm:t>
        <a:bodyPr/>
        <a:lstStyle/>
        <a:p>
          <a:endParaRPr lang="es-ES"/>
        </a:p>
      </dgm:t>
    </dgm:pt>
    <dgm:pt modelId="{02059ECE-737A-A44B-AFB7-C21A014EC00D}">
      <dgm:prSet custT="1"/>
      <dgm:spPr/>
      <dgm:t>
        <a:bodyPr/>
        <a:lstStyle/>
        <a:p>
          <a:pPr rtl="0"/>
          <a:r>
            <a:rPr lang="es-ES" sz="1000" dirty="0" smtClean="0">
              <a:solidFill>
                <a:srgbClr val="000000"/>
              </a:solidFill>
            </a:rPr>
            <a:t>5. Equidad  entre mujeres y hombres</a:t>
          </a:r>
          <a:endParaRPr lang="es-ES" sz="1000" dirty="0">
            <a:solidFill>
              <a:srgbClr val="000000"/>
            </a:solidFill>
          </a:endParaRPr>
        </a:p>
      </dgm:t>
    </dgm:pt>
    <dgm:pt modelId="{8E8B73C3-912B-ED45-A4EA-3D60359AA4E6}" type="parTrans" cxnId="{7A456A34-8FA1-3148-B277-7516954FCB05}">
      <dgm:prSet/>
      <dgm:spPr/>
      <dgm:t>
        <a:bodyPr/>
        <a:lstStyle/>
        <a:p>
          <a:endParaRPr lang="es-ES"/>
        </a:p>
      </dgm:t>
    </dgm:pt>
    <dgm:pt modelId="{B996B88E-4A58-084D-B6DF-296D06042387}" type="sibTrans" cxnId="{7A456A34-8FA1-3148-B277-7516954FCB05}">
      <dgm:prSet/>
      <dgm:spPr/>
      <dgm:t>
        <a:bodyPr/>
        <a:lstStyle/>
        <a:p>
          <a:endParaRPr lang="es-ES"/>
        </a:p>
      </dgm:t>
    </dgm:pt>
    <dgm:pt modelId="{EF871A4E-DFA1-D24D-A1E3-D065687CD942}">
      <dgm:prSet/>
      <dgm:spPr/>
      <dgm:t>
        <a:bodyPr/>
        <a:lstStyle/>
        <a:p>
          <a:pPr rtl="0"/>
          <a:r>
            <a:rPr lang="es-ES" dirty="0" smtClean="0">
              <a:solidFill>
                <a:srgbClr val="000000"/>
              </a:solidFill>
            </a:rPr>
            <a:t>se intenta averiguar cómo el proyecto tendrá en cuenta las necesidades y los intereses específicos de las mujeres y de los hombres, cómo permitirá a las mujeres y a los hombres acceder de manera sostenible y equitativa a los servicios e infraestructuras establecidas por el proyecto, y cómo contribuirá a reducir las desigualdades entre mujeres y hombres a largo plazo.</a:t>
          </a:r>
          <a:endParaRPr lang="es-ES" dirty="0">
            <a:solidFill>
              <a:srgbClr val="000000"/>
            </a:solidFill>
          </a:endParaRPr>
        </a:p>
      </dgm:t>
    </dgm:pt>
    <dgm:pt modelId="{5BBA3A8D-E737-064C-96D3-5824EC4CD21F}" type="parTrans" cxnId="{80EDC6CD-C5EA-DC41-89B2-72459634E867}">
      <dgm:prSet/>
      <dgm:spPr/>
      <dgm:t>
        <a:bodyPr/>
        <a:lstStyle/>
        <a:p>
          <a:endParaRPr lang="es-ES"/>
        </a:p>
      </dgm:t>
    </dgm:pt>
    <dgm:pt modelId="{332FB315-4AB8-A940-849C-348C96ADE9EB}" type="sibTrans" cxnId="{80EDC6CD-C5EA-DC41-89B2-72459634E867}">
      <dgm:prSet/>
      <dgm:spPr/>
      <dgm:t>
        <a:bodyPr/>
        <a:lstStyle/>
        <a:p>
          <a:endParaRPr lang="es-ES"/>
        </a:p>
      </dgm:t>
    </dgm:pt>
    <dgm:pt modelId="{F0C975CC-8C07-614D-904A-ED4439C9B11B}">
      <dgm:prSet custT="1"/>
      <dgm:spPr/>
      <dgm:t>
        <a:bodyPr/>
        <a:lstStyle/>
        <a:p>
          <a:pPr rtl="0"/>
          <a:r>
            <a:rPr lang="es-ES" sz="1000" dirty="0" smtClean="0">
              <a:solidFill>
                <a:srgbClr val="000000"/>
              </a:solidFill>
            </a:rPr>
            <a:t>6. Protección del medio ambiente </a:t>
          </a:r>
          <a:endParaRPr lang="es-ES" sz="1000" dirty="0">
            <a:solidFill>
              <a:srgbClr val="000000"/>
            </a:solidFill>
          </a:endParaRPr>
        </a:p>
      </dgm:t>
    </dgm:pt>
    <dgm:pt modelId="{C803436B-3E95-6048-97F1-8DCDDE0B3295}" type="parTrans" cxnId="{072CB545-6CB7-C641-89EA-5FC04C1D2629}">
      <dgm:prSet/>
      <dgm:spPr/>
      <dgm:t>
        <a:bodyPr/>
        <a:lstStyle/>
        <a:p>
          <a:endParaRPr lang="es-ES"/>
        </a:p>
      </dgm:t>
    </dgm:pt>
    <dgm:pt modelId="{625E849A-F0CC-1842-B31A-C0FDC75DBB2F}" type="sibTrans" cxnId="{072CB545-6CB7-C641-89EA-5FC04C1D2629}">
      <dgm:prSet/>
      <dgm:spPr/>
      <dgm:t>
        <a:bodyPr/>
        <a:lstStyle/>
        <a:p>
          <a:endParaRPr lang="es-ES"/>
        </a:p>
      </dgm:t>
    </dgm:pt>
    <dgm:pt modelId="{79CBCB08-7972-1540-89C6-B02A43730E4A}">
      <dgm:prSet/>
      <dgm:spPr/>
      <dgm:t>
        <a:bodyPr/>
        <a:lstStyle/>
        <a:p>
          <a:pPr rtl="0"/>
          <a:r>
            <a:rPr lang="es-ES" smtClean="0">
              <a:solidFill>
                <a:srgbClr val="000000"/>
              </a:solidFill>
            </a:rPr>
            <a:t>en qué medida el proyecto preserva o perjudica al medio ambiente, y por lo tanto, favorece u obstaculiza la realización de losbeneficios a largo plazo.</a:t>
          </a:r>
          <a:endParaRPr lang="es-ES">
            <a:solidFill>
              <a:srgbClr val="000000"/>
            </a:solidFill>
          </a:endParaRPr>
        </a:p>
      </dgm:t>
    </dgm:pt>
    <dgm:pt modelId="{5B685A40-84A7-6D4A-9F8C-B9007866FC55}" type="parTrans" cxnId="{1EEB9D56-58A2-2F45-9E0A-65DE75383E65}">
      <dgm:prSet/>
      <dgm:spPr/>
      <dgm:t>
        <a:bodyPr/>
        <a:lstStyle/>
        <a:p>
          <a:endParaRPr lang="es-ES"/>
        </a:p>
      </dgm:t>
    </dgm:pt>
    <dgm:pt modelId="{88E87B37-CC09-464C-BA82-F3F6F081BB56}" type="sibTrans" cxnId="{1EEB9D56-58A2-2F45-9E0A-65DE75383E65}">
      <dgm:prSet/>
      <dgm:spPr/>
      <dgm:t>
        <a:bodyPr/>
        <a:lstStyle/>
        <a:p>
          <a:endParaRPr lang="es-ES"/>
        </a:p>
      </dgm:t>
    </dgm:pt>
    <dgm:pt modelId="{5B8AA23F-AFA0-344D-BCCF-556359134B08}">
      <dgm:prSet custT="1"/>
      <dgm:spPr/>
      <dgm:t>
        <a:bodyPr/>
        <a:lstStyle/>
        <a:p>
          <a:pPr rtl="0"/>
          <a:r>
            <a:rPr lang="es-ES" sz="1000" dirty="0" smtClean="0">
              <a:solidFill>
                <a:srgbClr val="000000"/>
              </a:solidFill>
            </a:rPr>
            <a:t>7. Capacidades institucionales y de gestión </a:t>
          </a:r>
          <a:endParaRPr lang="es-ES" sz="1000" dirty="0">
            <a:solidFill>
              <a:srgbClr val="000000"/>
            </a:solidFill>
          </a:endParaRPr>
        </a:p>
      </dgm:t>
    </dgm:pt>
    <dgm:pt modelId="{CBB9C2B3-79F9-1641-8CEF-EE7234CBF0B7}" type="parTrans" cxnId="{08B6571B-A054-9648-8167-074A31BA193A}">
      <dgm:prSet/>
      <dgm:spPr/>
      <dgm:t>
        <a:bodyPr/>
        <a:lstStyle/>
        <a:p>
          <a:endParaRPr lang="es-ES"/>
        </a:p>
      </dgm:t>
    </dgm:pt>
    <dgm:pt modelId="{668DC2EB-F774-1C46-AC0A-DA0A4BC6D63E}" type="sibTrans" cxnId="{08B6571B-A054-9648-8167-074A31BA193A}">
      <dgm:prSet/>
      <dgm:spPr/>
      <dgm:t>
        <a:bodyPr/>
        <a:lstStyle/>
        <a:p>
          <a:endParaRPr lang="es-ES"/>
        </a:p>
      </dgm:t>
    </dgm:pt>
    <dgm:pt modelId="{1ED11B6B-0CD2-1540-BC66-E0AC1283A2A7}">
      <dgm:prSet/>
      <dgm:spPr/>
      <dgm:t>
        <a:bodyPr/>
        <a:lstStyle/>
        <a:p>
          <a:pPr rtl="0"/>
          <a:r>
            <a:rPr lang="es-ES" dirty="0" smtClean="0">
              <a:solidFill>
                <a:srgbClr val="000000"/>
              </a:solidFill>
            </a:rPr>
            <a:t>la capacidad y el compromiso de los organismos encargados de la ejecución para ejecutar el proyecto / programa, y de seguir prestando los servicios más allá del período de la financiación por el /los donante(s).</a:t>
          </a:r>
          <a:endParaRPr lang="es-ES" dirty="0">
            <a:solidFill>
              <a:srgbClr val="000000"/>
            </a:solidFill>
          </a:endParaRPr>
        </a:p>
      </dgm:t>
    </dgm:pt>
    <dgm:pt modelId="{0E3FDF6D-676C-3140-983A-6768E0B68B9F}" type="parTrans" cxnId="{22695753-2858-2848-BC40-70A519F1E902}">
      <dgm:prSet/>
      <dgm:spPr/>
      <dgm:t>
        <a:bodyPr/>
        <a:lstStyle/>
        <a:p>
          <a:endParaRPr lang="es-ES"/>
        </a:p>
      </dgm:t>
    </dgm:pt>
    <dgm:pt modelId="{76DCC3D7-6C5E-4449-A7F7-79791DD71DDB}" type="sibTrans" cxnId="{22695753-2858-2848-BC40-70A519F1E902}">
      <dgm:prSet/>
      <dgm:spPr/>
      <dgm:t>
        <a:bodyPr/>
        <a:lstStyle/>
        <a:p>
          <a:endParaRPr lang="es-ES"/>
        </a:p>
      </dgm:t>
    </dgm:pt>
    <dgm:pt modelId="{529A081D-61C6-C64A-ABA9-85FB977689DD}">
      <dgm:prSet custT="1"/>
      <dgm:spPr/>
      <dgm:t>
        <a:bodyPr/>
        <a:lstStyle/>
        <a:p>
          <a:pPr rtl="0"/>
          <a:r>
            <a:rPr lang="es-ES" sz="1000" dirty="0" smtClean="0">
              <a:solidFill>
                <a:srgbClr val="000000"/>
              </a:solidFill>
            </a:rPr>
            <a:t>8.- Sostenibilidad económica y financiera</a:t>
          </a:r>
          <a:endParaRPr lang="es-ES" sz="1000" dirty="0">
            <a:solidFill>
              <a:srgbClr val="000000"/>
            </a:solidFill>
          </a:endParaRPr>
        </a:p>
      </dgm:t>
    </dgm:pt>
    <dgm:pt modelId="{DCF7EDD4-B36C-EE42-821C-7A026C1E73A3}" type="parTrans" cxnId="{02B7F72A-4F85-FC43-ADAB-DEEDD2765B6E}">
      <dgm:prSet/>
      <dgm:spPr/>
      <dgm:t>
        <a:bodyPr/>
        <a:lstStyle/>
        <a:p>
          <a:endParaRPr lang="es-ES"/>
        </a:p>
      </dgm:t>
    </dgm:pt>
    <dgm:pt modelId="{449D38CB-F966-6247-B434-01911E19B5A5}" type="sibTrans" cxnId="{02B7F72A-4F85-FC43-ADAB-DEEDD2765B6E}">
      <dgm:prSet/>
      <dgm:spPr/>
      <dgm:t>
        <a:bodyPr/>
        <a:lstStyle/>
        <a:p>
          <a:endParaRPr lang="es-ES"/>
        </a:p>
      </dgm:t>
    </dgm:pt>
    <dgm:pt modelId="{DD26C354-3AC7-2044-B096-87794E819BC0}">
      <dgm:prSet/>
      <dgm:spPr/>
      <dgm:t>
        <a:bodyPr/>
        <a:lstStyle/>
        <a:p>
          <a:pPr rtl="0"/>
          <a:r>
            <a:rPr lang="es-ES" smtClean="0">
              <a:solidFill>
                <a:srgbClr val="000000"/>
              </a:solidFill>
            </a:rPr>
            <a:t>la medida en la que las ventajas adicionales del proyecto / programa superan sus costes, y el proyecto representa una inversión sostenible a largo plazo.</a:t>
          </a:r>
          <a:endParaRPr lang="es-ES">
            <a:solidFill>
              <a:srgbClr val="000000"/>
            </a:solidFill>
          </a:endParaRPr>
        </a:p>
      </dgm:t>
    </dgm:pt>
    <dgm:pt modelId="{AF759286-2123-0D46-B04C-9D095AA16AB0}" type="parTrans" cxnId="{57445A92-A2F0-F948-A453-EE5D5F4C3906}">
      <dgm:prSet/>
      <dgm:spPr/>
      <dgm:t>
        <a:bodyPr/>
        <a:lstStyle/>
        <a:p>
          <a:endParaRPr lang="es-ES"/>
        </a:p>
      </dgm:t>
    </dgm:pt>
    <dgm:pt modelId="{8A764480-30AC-D149-88A1-452E50011966}" type="sibTrans" cxnId="{57445A92-A2F0-F948-A453-EE5D5F4C3906}">
      <dgm:prSet/>
      <dgm:spPr/>
      <dgm:t>
        <a:bodyPr/>
        <a:lstStyle/>
        <a:p>
          <a:endParaRPr lang="es-ES"/>
        </a:p>
      </dgm:t>
    </dgm:pt>
    <dgm:pt modelId="{E6FE4357-63C6-5440-8177-2F6A2794084D}" type="pres">
      <dgm:prSet presAssocID="{510D132E-E0D9-B14F-9F3B-CDAFAB11B4C8}" presName="linearFlow" presStyleCnt="0">
        <dgm:presLayoutVars>
          <dgm:dir/>
          <dgm:animLvl val="lvl"/>
          <dgm:resizeHandles val="exact"/>
        </dgm:presLayoutVars>
      </dgm:prSet>
      <dgm:spPr/>
    </dgm:pt>
    <dgm:pt modelId="{55293AB3-2CE5-5C4B-A439-E7168B781E54}" type="pres">
      <dgm:prSet presAssocID="{02059ECE-737A-A44B-AFB7-C21A014EC00D}" presName="composite" presStyleCnt="0"/>
      <dgm:spPr/>
    </dgm:pt>
    <dgm:pt modelId="{F7A58EF5-E7A3-A344-B03B-9166CA5F73B5}" type="pres">
      <dgm:prSet presAssocID="{02059ECE-737A-A44B-AFB7-C21A014EC00D}" presName="parentText" presStyleLbl="alignNode1" presStyleIdx="0" presStyleCnt="4">
        <dgm:presLayoutVars>
          <dgm:chMax val="1"/>
          <dgm:bulletEnabled val="1"/>
        </dgm:presLayoutVars>
      </dgm:prSet>
      <dgm:spPr/>
    </dgm:pt>
    <dgm:pt modelId="{2F4CAFCD-520E-1247-A8E6-951C82271A43}" type="pres">
      <dgm:prSet presAssocID="{02059ECE-737A-A44B-AFB7-C21A014EC00D}" presName="descendantText" presStyleLbl="alignAcc1" presStyleIdx="0" presStyleCnt="4">
        <dgm:presLayoutVars>
          <dgm:bulletEnabled val="1"/>
        </dgm:presLayoutVars>
      </dgm:prSet>
      <dgm:spPr/>
    </dgm:pt>
    <dgm:pt modelId="{BF7FC6DF-7E7A-E441-A421-6C0642798DBE}" type="pres">
      <dgm:prSet presAssocID="{B996B88E-4A58-084D-B6DF-296D06042387}" presName="sp" presStyleCnt="0"/>
      <dgm:spPr/>
    </dgm:pt>
    <dgm:pt modelId="{1B1D1E55-2CC9-6648-9226-B458F61E1DB1}" type="pres">
      <dgm:prSet presAssocID="{F0C975CC-8C07-614D-904A-ED4439C9B11B}" presName="composite" presStyleCnt="0"/>
      <dgm:spPr/>
    </dgm:pt>
    <dgm:pt modelId="{BAD56E12-BCA3-5A4F-9F6C-C801F0AAD448}" type="pres">
      <dgm:prSet presAssocID="{F0C975CC-8C07-614D-904A-ED4439C9B11B}" presName="parentText" presStyleLbl="alignNode1" presStyleIdx="1" presStyleCnt="4">
        <dgm:presLayoutVars>
          <dgm:chMax val="1"/>
          <dgm:bulletEnabled val="1"/>
        </dgm:presLayoutVars>
      </dgm:prSet>
      <dgm:spPr/>
    </dgm:pt>
    <dgm:pt modelId="{38C4183C-B661-7046-A8B3-1ABA77D2EBF7}" type="pres">
      <dgm:prSet presAssocID="{F0C975CC-8C07-614D-904A-ED4439C9B11B}" presName="descendantText" presStyleLbl="alignAcc1" presStyleIdx="1" presStyleCnt="4">
        <dgm:presLayoutVars>
          <dgm:bulletEnabled val="1"/>
        </dgm:presLayoutVars>
      </dgm:prSet>
      <dgm:spPr/>
    </dgm:pt>
    <dgm:pt modelId="{0AC313D3-7B43-9345-9AF1-47E0BC0E5CB2}" type="pres">
      <dgm:prSet presAssocID="{625E849A-F0CC-1842-B31A-C0FDC75DBB2F}" presName="sp" presStyleCnt="0"/>
      <dgm:spPr/>
    </dgm:pt>
    <dgm:pt modelId="{1E975985-16AC-9E47-83A0-404EC21EF1CC}" type="pres">
      <dgm:prSet presAssocID="{5B8AA23F-AFA0-344D-BCCF-556359134B08}" presName="composite" presStyleCnt="0"/>
      <dgm:spPr/>
    </dgm:pt>
    <dgm:pt modelId="{EE11A8C6-FE2F-5E47-84A4-499D742E0660}" type="pres">
      <dgm:prSet presAssocID="{5B8AA23F-AFA0-344D-BCCF-556359134B08}" presName="parentText" presStyleLbl="alignNode1" presStyleIdx="2" presStyleCnt="4">
        <dgm:presLayoutVars>
          <dgm:chMax val="1"/>
          <dgm:bulletEnabled val="1"/>
        </dgm:presLayoutVars>
      </dgm:prSet>
      <dgm:spPr/>
    </dgm:pt>
    <dgm:pt modelId="{7B24D8FA-45CC-0B46-B06D-3765BBDF212F}" type="pres">
      <dgm:prSet presAssocID="{5B8AA23F-AFA0-344D-BCCF-556359134B08}" presName="descendantText" presStyleLbl="alignAcc1" presStyleIdx="2" presStyleCnt="4">
        <dgm:presLayoutVars>
          <dgm:bulletEnabled val="1"/>
        </dgm:presLayoutVars>
      </dgm:prSet>
      <dgm:spPr/>
    </dgm:pt>
    <dgm:pt modelId="{38F89E7C-0E34-DC48-AB8C-4248773617B0}" type="pres">
      <dgm:prSet presAssocID="{668DC2EB-F774-1C46-AC0A-DA0A4BC6D63E}" presName="sp" presStyleCnt="0"/>
      <dgm:spPr/>
    </dgm:pt>
    <dgm:pt modelId="{D7D2FF2C-52FD-C846-AFC0-BA859DA2B903}" type="pres">
      <dgm:prSet presAssocID="{529A081D-61C6-C64A-ABA9-85FB977689DD}" presName="composite" presStyleCnt="0"/>
      <dgm:spPr/>
    </dgm:pt>
    <dgm:pt modelId="{B5244269-80CF-8A46-80B9-D475BE707665}" type="pres">
      <dgm:prSet presAssocID="{529A081D-61C6-C64A-ABA9-85FB977689DD}" presName="parentText" presStyleLbl="alignNode1" presStyleIdx="3" presStyleCnt="4">
        <dgm:presLayoutVars>
          <dgm:chMax val="1"/>
          <dgm:bulletEnabled val="1"/>
        </dgm:presLayoutVars>
      </dgm:prSet>
      <dgm:spPr/>
    </dgm:pt>
    <dgm:pt modelId="{C62F9547-ED0D-A44B-80FA-FD022A567586}" type="pres">
      <dgm:prSet presAssocID="{529A081D-61C6-C64A-ABA9-85FB977689DD}" presName="descendantText" presStyleLbl="alignAcc1" presStyleIdx="3" presStyleCnt="4">
        <dgm:presLayoutVars>
          <dgm:bulletEnabled val="1"/>
        </dgm:presLayoutVars>
      </dgm:prSet>
      <dgm:spPr/>
    </dgm:pt>
  </dgm:ptLst>
  <dgm:cxnLst>
    <dgm:cxn modelId="{7A456A34-8FA1-3148-B277-7516954FCB05}" srcId="{510D132E-E0D9-B14F-9F3B-CDAFAB11B4C8}" destId="{02059ECE-737A-A44B-AFB7-C21A014EC00D}" srcOrd="0" destOrd="0" parTransId="{8E8B73C3-912B-ED45-A4EA-3D60359AA4E6}" sibTransId="{B996B88E-4A58-084D-B6DF-296D06042387}"/>
    <dgm:cxn modelId="{08B6571B-A054-9648-8167-074A31BA193A}" srcId="{510D132E-E0D9-B14F-9F3B-CDAFAB11B4C8}" destId="{5B8AA23F-AFA0-344D-BCCF-556359134B08}" srcOrd="2" destOrd="0" parTransId="{CBB9C2B3-79F9-1641-8CEF-EE7234CBF0B7}" sibTransId="{668DC2EB-F774-1C46-AC0A-DA0A4BC6D63E}"/>
    <dgm:cxn modelId="{D80ED6D1-7FEC-A542-90F2-92BF1AEA9FB6}" type="presOf" srcId="{F0C975CC-8C07-614D-904A-ED4439C9B11B}" destId="{BAD56E12-BCA3-5A4F-9F6C-C801F0AAD448}" srcOrd="0" destOrd="0" presId="urn:microsoft.com/office/officeart/2005/8/layout/chevron2"/>
    <dgm:cxn modelId="{02B7F72A-4F85-FC43-ADAB-DEEDD2765B6E}" srcId="{510D132E-E0D9-B14F-9F3B-CDAFAB11B4C8}" destId="{529A081D-61C6-C64A-ABA9-85FB977689DD}" srcOrd="3" destOrd="0" parTransId="{DCF7EDD4-B36C-EE42-821C-7A026C1E73A3}" sibTransId="{449D38CB-F966-6247-B434-01911E19B5A5}"/>
    <dgm:cxn modelId="{079CC17F-CEBA-464C-8174-506065D49AFF}" type="presOf" srcId="{EF871A4E-DFA1-D24D-A1E3-D065687CD942}" destId="{2F4CAFCD-520E-1247-A8E6-951C82271A43}" srcOrd="0" destOrd="0" presId="urn:microsoft.com/office/officeart/2005/8/layout/chevron2"/>
    <dgm:cxn modelId="{CB2C8AE3-25A6-414C-A3F5-B537325333F2}" type="presOf" srcId="{1ED11B6B-0CD2-1540-BC66-E0AC1283A2A7}" destId="{7B24D8FA-45CC-0B46-B06D-3765BBDF212F}" srcOrd="0" destOrd="0" presId="urn:microsoft.com/office/officeart/2005/8/layout/chevron2"/>
    <dgm:cxn modelId="{18790242-5246-9D4B-8FEA-5B797AEE2C10}" type="presOf" srcId="{DD26C354-3AC7-2044-B096-87794E819BC0}" destId="{C62F9547-ED0D-A44B-80FA-FD022A567586}" srcOrd="0" destOrd="0" presId="urn:microsoft.com/office/officeart/2005/8/layout/chevron2"/>
    <dgm:cxn modelId="{22695753-2858-2848-BC40-70A519F1E902}" srcId="{5B8AA23F-AFA0-344D-BCCF-556359134B08}" destId="{1ED11B6B-0CD2-1540-BC66-E0AC1283A2A7}" srcOrd="0" destOrd="0" parTransId="{0E3FDF6D-676C-3140-983A-6768E0B68B9F}" sibTransId="{76DCC3D7-6C5E-4449-A7F7-79791DD71DDB}"/>
    <dgm:cxn modelId="{57445A92-A2F0-F948-A453-EE5D5F4C3906}" srcId="{529A081D-61C6-C64A-ABA9-85FB977689DD}" destId="{DD26C354-3AC7-2044-B096-87794E819BC0}" srcOrd="0" destOrd="0" parTransId="{AF759286-2123-0D46-B04C-9D095AA16AB0}" sibTransId="{8A764480-30AC-D149-88A1-452E50011966}"/>
    <dgm:cxn modelId="{BDFF3CF1-6101-CE43-819C-D7A1C48412F4}" type="presOf" srcId="{79CBCB08-7972-1540-89C6-B02A43730E4A}" destId="{38C4183C-B661-7046-A8B3-1ABA77D2EBF7}" srcOrd="0" destOrd="0" presId="urn:microsoft.com/office/officeart/2005/8/layout/chevron2"/>
    <dgm:cxn modelId="{1F10984B-E1DE-5940-B55D-A5C954DE4C6A}" type="presOf" srcId="{510D132E-E0D9-B14F-9F3B-CDAFAB11B4C8}" destId="{E6FE4357-63C6-5440-8177-2F6A2794084D}" srcOrd="0" destOrd="0" presId="urn:microsoft.com/office/officeart/2005/8/layout/chevron2"/>
    <dgm:cxn modelId="{20DD8585-16B6-0444-A619-2CFCC99E1E04}" type="presOf" srcId="{5B8AA23F-AFA0-344D-BCCF-556359134B08}" destId="{EE11A8C6-FE2F-5E47-84A4-499D742E0660}" srcOrd="0" destOrd="0" presId="urn:microsoft.com/office/officeart/2005/8/layout/chevron2"/>
    <dgm:cxn modelId="{80EDC6CD-C5EA-DC41-89B2-72459634E867}" srcId="{02059ECE-737A-A44B-AFB7-C21A014EC00D}" destId="{EF871A4E-DFA1-D24D-A1E3-D065687CD942}" srcOrd="0" destOrd="0" parTransId="{5BBA3A8D-E737-064C-96D3-5824EC4CD21F}" sibTransId="{332FB315-4AB8-A940-849C-348C96ADE9EB}"/>
    <dgm:cxn modelId="{223387F6-EF91-854E-840B-F792344A1306}" type="presOf" srcId="{02059ECE-737A-A44B-AFB7-C21A014EC00D}" destId="{F7A58EF5-E7A3-A344-B03B-9166CA5F73B5}" srcOrd="0" destOrd="0" presId="urn:microsoft.com/office/officeart/2005/8/layout/chevron2"/>
    <dgm:cxn modelId="{1EEB9D56-58A2-2F45-9E0A-65DE75383E65}" srcId="{F0C975CC-8C07-614D-904A-ED4439C9B11B}" destId="{79CBCB08-7972-1540-89C6-B02A43730E4A}" srcOrd="0" destOrd="0" parTransId="{5B685A40-84A7-6D4A-9F8C-B9007866FC55}" sibTransId="{88E87B37-CC09-464C-BA82-F3F6F081BB56}"/>
    <dgm:cxn modelId="{A2AD01DA-CD1E-7548-B005-F9F3080DEA16}" type="presOf" srcId="{529A081D-61C6-C64A-ABA9-85FB977689DD}" destId="{B5244269-80CF-8A46-80B9-D475BE707665}" srcOrd="0" destOrd="0" presId="urn:microsoft.com/office/officeart/2005/8/layout/chevron2"/>
    <dgm:cxn modelId="{072CB545-6CB7-C641-89EA-5FC04C1D2629}" srcId="{510D132E-E0D9-B14F-9F3B-CDAFAB11B4C8}" destId="{F0C975CC-8C07-614D-904A-ED4439C9B11B}" srcOrd="1" destOrd="0" parTransId="{C803436B-3E95-6048-97F1-8DCDDE0B3295}" sibTransId="{625E849A-F0CC-1842-B31A-C0FDC75DBB2F}"/>
    <dgm:cxn modelId="{BD9931D9-E03B-1A4B-AD34-95864FF28F37}" type="presParOf" srcId="{E6FE4357-63C6-5440-8177-2F6A2794084D}" destId="{55293AB3-2CE5-5C4B-A439-E7168B781E54}" srcOrd="0" destOrd="0" presId="urn:microsoft.com/office/officeart/2005/8/layout/chevron2"/>
    <dgm:cxn modelId="{407BA9DA-924F-394B-8EA6-7479AD4D6B3C}" type="presParOf" srcId="{55293AB3-2CE5-5C4B-A439-E7168B781E54}" destId="{F7A58EF5-E7A3-A344-B03B-9166CA5F73B5}" srcOrd="0" destOrd="0" presId="urn:microsoft.com/office/officeart/2005/8/layout/chevron2"/>
    <dgm:cxn modelId="{4221F2C0-E884-6140-B35A-ADB9C8BAF8A4}" type="presParOf" srcId="{55293AB3-2CE5-5C4B-A439-E7168B781E54}" destId="{2F4CAFCD-520E-1247-A8E6-951C82271A43}" srcOrd="1" destOrd="0" presId="urn:microsoft.com/office/officeart/2005/8/layout/chevron2"/>
    <dgm:cxn modelId="{409DB1A8-50B2-0849-A83B-CEB6154AC45C}" type="presParOf" srcId="{E6FE4357-63C6-5440-8177-2F6A2794084D}" destId="{BF7FC6DF-7E7A-E441-A421-6C0642798DBE}" srcOrd="1" destOrd="0" presId="urn:microsoft.com/office/officeart/2005/8/layout/chevron2"/>
    <dgm:cxn modelId="{15462291-1D70-7D4F-9BC9-81389180D018}" type="presParOf" srcId="{E6FE4357-63C6-5440-8177-2F6A2794084D}" destId="{1B1D1E55-2CC9-6648-9226-B458F61E1DB1}" srcOrd="2" destOrd="0" presId="urn:microsoft.com/office/officeart/2005/8/layout/chevron2"/>
    <dgm:cxn modelId="{BFF48916-279E-084F-AE52-7C2F13175941}" type="presParOf" srcId="{1B1D1E55-2CC9-6648-9226-B458F61E1DB1}" destId="{BAD56E12-BCA3-5A4F-9F6C-C801F0AAD448}" srcOrd="0" destOrd="0" presId="urn:microsoft.com/office/officeart/2005/8/layout/chevron2"/>
    <dgm:cxn modelId="{2EF82868-44FA-B24E-805C-CB07FC3EC7E1}" type="presParOf" srcId="{1B1D1E55-2CC9-6648-9226-B458F61E1DB1}" destId="{38C4183C-B661-7046-A8B3-1ABA77D2EBF7}" srcOrd="1" destOrd="0" presId="urn:microsoft.com/office/officeart/2005/8/layout/chevron2"/>
    <dgm:cxn modelId="{D221619F-24A6-F94B-B5FE-0CD2FE9B5763}" type="presParOf" srcId="{E6FE4357-63C6-5440-8177-2F6A2794084D}" destId="{0AC313D3-7B43-9345-9AF1-47E0BC0E5CB2}" srcOrd="3" destOrd="0" presId="urn:microsoft.com/office/officeart/2005/8/layout/chevron2"/>
    <dgm:cxn modelId="{58E40A86-A40D-5643-9DEC-F5D2845BBCCA}" type="presParOf" srcId="{E6FE4357-63C6-5440-8177-2F6A2794084D}" destId="{1E975985-16AC-9E47-83A0-404EC21EF1CC}" srcOrd="4" destOrd="0" presId="urn:microsoft.com/office/officeart/2005/8/layout/chevron2"/>
    <dgm:cxn modelId="{745650D3-3F22-6F47-8AB8-AEBBAD2AFCAD}" type="presParOf" srcId="{1E975985-16AC-9E47-83A0-404EC21EF1CC}" destId="{EE11A8C6-FE2F-5E47-84A4-499D742E0660}" srcOrd="0" destOrd="0" presId="urn:microsoft.com/office/officeart/2005/8/layout/chevron2"/>
    <dgm:cxn modelId="{A2FA452D-6CE0-8441-86F6-E3E667DDF867}" type="presParOf" srcId="{1E975985-16AC-9E47-83A0-404EC21EF1CC}" destId="{7B24D8FA-45CC-0B46-B06D-3765BBDF212F}" srcOrd="1" destOrd="0" presId="urn:microsoft.com/office/officeart/2005/8/layout/chevron2"/>
    <dgm:cxn modelId="{3AEE4748-BB64-8044-AACC-E7166C3B8742}" type="presParOf" srcId="{E6FE4357-63C6-5440-8177-2F6A2794084D}" destId="{38F89E7C-0E34-DC48-AB8C-4248773617B0}" srcOrd="5" destOrd="0" presId="urn:microsoft.com/office/officeart/2005/8/layout/chevron2"/>
    <dgm:cxn modelId="{BF66ED1E-87D1-8042-A1B6-3A07B20DDCC2}" type="presParOf" srcId="{E6FE4357-63C6-5440-8177-2F6A2794084D}" destId="{D7D2FF2C-52FD-C846-AFC0-BA859DA2B903}" srcOrd="6" destOrd="0" presId="urn:microsoft.com/office/officeart/2005/8/layout/chevron2"/>
    <dgm:cxn modelId="{1630872F-5A17-104A-9D37-C413749E1416}" type="presParOf" srcId="{D7D2FF2C-52FD-C846-AFC0-BA859DA2B903}" destId="{B5244269-80CF-8A46-80B9-D475BE707665}" srcOrd="0" destOrd="0" presId="urn:microsoft.com/office/officeart/2005/8/layout/chevron2"/>
    <dgm:cxn modelId="{E1A79A88-5D7F-B847-A7ED-AA21F7815BDC}" type="presParOf" srcId="{D7D2FF2C-52FD-C846-AFC0-BA859DA2B903}" destId="{C62F9547-ED0D-A44B-80FA-FD022A56758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1C4E274-893F-3B47-A733-267BD50E3F6E}" type="doc">
      <dgm:prSet loTypeId="urn:microsoft.com/office/officeart/2005/8/layout/vProcess5" loCatId="officeonline" qsTypeId="urn:microsoft.com/office/officeart/2005/8/quickstyle/simple4" qsCatId="simple" csTypeId="urn:microsoft.com/office/officeart/2005/8/colors/colorful1" csCatId="colorful"/>
      <dgm:spPr/>
      <dgm:t>
        <a:bodyPr/>
        <a:lstStyle/>
        <a:p>
          <a:endParaRPr lang="es-ES"/>
        </a:p>
      </dgm:t>
    </dgm:pt>
    <dgm:pt modelId="{99CA324F-F5AC-6B45-8088-31CBF18F84F3}">
      <dgm:prSet/>
      <dgm:spPr/>
      <dgm:t>
        <a:bodyPr/>
        <a:lstStyle/>
        <a:p>
          <a:pPr rtl="0"/>
          <a:r>
            <a:rPr lang="en-US" dirty="0" err="1" smtClean="0"/>
            <a:t>Proporcionan</a:t>
          </a:r>
          <a:r>
            <a:rPr lang="en-US" dirty="0" smtClean="0"/>
            <a:t> la base </a:t>
          </a:r>
          <a:r>
            <a:rPr lang="en-US" dirty="0" err="1" smtClean="0"/>
            <a:t>para</a:t>
          </a:r>
          <a:r>
            <a:rPr lang="en-US" dirty="0" smtClean="0"/>
            <a:t> </a:t>
          </a:r>
          <a:r>
            <a:rPr lang="en-US" dirty="0" err="1" smtClean="0"/>
            <a:t>supervisar</a:t>
          </a:r>
          <a:r>
            <a:rPr lang="en-US" dirty="0" smtClean="0"/>
            <a:t> y </a:t>
          </a:r>
          <a:r>
            <a:rPr lang="en-US" dirty="0" err="1" smtClean="0"/>
            <a:t>evaluar</a:t>
          </a:r>
          <a:r>
            <a:rPr lang="en-US" dirty="0" smtClean="0"/>
            <a:t> el </a:t>
          </a:r>
          <a:r>
            <a:rPr lang="en-US" dirty="0" err="1" smtClean="0"/>
            <a:t>proyecto</a:t>
          </a:r>
          <a:r>
            <a:rPr lang="en-US" dirty="0" smtClean="0"/>
            <a:t>. </a:t>
          </a:r>
          <a:endParaRPr lang="en-US" dirty="0"/>
        </a:p>
      </dgm:t>
    </dgm:pt>
    <dgm:pt modelId="{18D19772-7194-D94A-814B-7739CC20FDF8}" type="parTrans" cxnId="{FBC8F733-5FCB-2642-960A-9AD605C2B2A6}">
      <dgm:prSet/>
      <dgm:spPr/>
      <dgm:t>
        <a:bodyPr/>
        <a:lstStyle/>
        <a:p>
          <a:endParaRPr lang="es-ES"/>
        </a:p>
      </dgm:t>
    </dgm:pt>
    <dgm:pt modelId="{E8E6EBDC-DB22-A840-8615-3CAB9EFC84B6}" type="sibTrans" cxnId="{FBC8F733-5FCB-2642-960A-9AD605C2B2A6}">
      <dgm:prSet/>
      <dgm:spPr/>
      <dgm:t>
        <a:bodyPr/>
        <a:lstStyle/>
        <a:p>
          <a:endParaRPr lang="es-ES"/>
        </a:p>
      </dgm:t>
    </dgm:pt>
    <dgm:pt modelId="{623749F2-7D92-B04A-9B0F-8212427F30F7}">
      <dgm:prSet/>
      <dgm:spPr/>
      <dgm:t>
        <a:bodyPr/>
        <a:lstStyle/>
        <a:p>
          <a:pPr rtl="0"/>
          <a:r>
            <a:rPr lang="en-US" smtClean="0"/>
            <a:t>Definen metas que nos permiten conocer en que medida se cumplen los objetivos</a:t>
          </a:r>
          <a:endParaRPr lang="en-US"/>
        </a:p>
      </dgm:t>
    </dgm:pt>
    <dgm:pt modelId="{28096DEF-983F-C249-9602-68F61C9D169A}" type="parTrans" cxnId="{CEE9626B-9F6A-8D43-B5A2-901A20A32C54}">
      <dgm:prSet/>
      <dgm:spPr/>
      <dgm:t>
        <a:bodyPr/>
        <a:lstStyle/>
        <a:p>
          <a:endParaRPr lang="es-ES"/>
        </a:p>
      </dgm:t>
    </dgm:pt>
    <dgm:pt modelId="{F709C8B5-CB32-3449-9C23-A48FEBF6689C}" type="sibTrans" cxnId="{CEE9626B-9F6A-8D43-B5A2-901A20A32C54}">
      <dgm:prSet/>
      <dgm:spPr/>
      <dgm:t>
        <a:bodyPr/>
        <a:lstStyle/>
        <a:p>
          <a:endParaRPr lang="es-ES"/>
        </a:p>
      </dgm:t>
    </dgm:pt>
    <dgm:pt modelId="{1D09E658-C546-014E-A023-A78AD9E86528}">
      <dgm:prSet/>
      <dgm:spPr/>
      <dgm:t>
        <a:bodyPr/>
        <a:lstStyle/>
        <a:p>
          <a:pPr rtl="0"/>
          <a:r>
            <a:rPr lang="en-US" smtClean="0"/>
            <a:t>Establecen una relación entre dos o más variables.</a:t>
          </a:r>
          <a:endParaRPr lang="en-US"/>
        </a:p>
      </dgm:t>
    </dgm:pt>
    <dgm:pt modelId="{05B8612D-25F8-2640-B42C-254E983F77D8}" type="parTrans" cxnId="{23EC2405-32FA-4A40-9637-9835C440AB14}">
      <dgm:prSet/>
      <dgm:spPr/>
      <dgm:t>
        <a:bodyPr/>
        <a:lstStyle/>
        <a:p>
          <a:endParaRPr lang="es-ES"/>
        </a:p>
      </dgm:t>
    </dgm:pt>
    <dgm:pt modelId="{22FBDC3D-BDB6-AA4F-9F16-0A129DD9B07D}" type="sibTrans" cxnId="{23EC2405-32FA-4A40-9637-9835C440AB14}">
      <dgm:prSet/>
      <dgm:spPr/>
      <dgm:t>
        <a:bodyPr/>
        <a:lstStyle/>
        <a:p>
          <a:endParaRPr lang="es-ES"/>
        </a:p>
      </dgm:t>
    </dgm:pt>
    <dgm:pt modelId="{C00A5AA3-B26F-7241-BD78-4597DE0D5A1D}">
      <dgm:prSet/>
      <dgm:spPr/>
      <dgm:t>
        <a:bodyPr/>
        <a:lstStyle/>
        <a:p>
          <a:pPr rtl="0"/>
          <a:r>
            <a:rPr lang="en-US" smtClean="0"/>
            <a:t>Pueden cubrir aspectos cualitativos o cuantitativos. </a:t>
          </a:r>
          <a:endParaRPr lang="en-US"/>
        </a:p>
      </dgm:t>
    </dgm:pt>
    <dgm:pt modelId="{E4B85507-5B36-8C41-977E-6D2B3C801A65}" type="parTrans" cxnId="{FD18EF53-A6E5-4045-BCD9-35A8AAC4203B}">
      <dgm:prSet/>
      <dgm:spPr/>
      <dgm:t>
        <a:bodyPr/>
        <a:lstStyle/>
        <a:p>
          <a:endParaRPr lang="es-ES"/>
        </a:p>
      </dgm:t>
    </dgm:pt>
    <dgm:pt modelId="{E25C086D-22D3-5345-B9BF-868DBD6F86C1}" type="sibTrans" cxnId="{FD18EF53-A6E5-4045-BCD9-35A8AAC4203B}">
      <dgm:prSet/>
      <dgm:spPr/>
      <dgm:t>
        <a:bodyPr/>
        <a:lstStyle/>
        <a:p>
          <a:endParaRPr lang="es-ES"/>
        </a:p>
      </dgm:t>
    </dgm:pt>
    <dgm:pt modelId="{7AABE35D-A248-5B42-988C-0BDC766B0C7B}">
      <dgm:prSet/>
      <dgm:spPr/>
      <dgm:t>
        <a:bodyPr/>
        <a:lstStyle/>
        <a:p>
          <a:pPr rtl="0"/>
          <a:r>
            <a:rPr lang="en-US" smtClean="0"/>
            <a:t>Entregan información cuantitativa.</a:t>
          </a:r>
          <a:endParaRPr lang="en-US"/>
        </a:p>
      </dgm:t>
    </dgm:pt>
    <dgm:pt modelId="{09472941-A83D-D14F-83FA-2C30FC6D0595}" type="parTrans" cxnId="{CFF0D875-2977-7549-B1DA-E5E4DB4766C6}">
      <dgm:prSet/>
      <dgm:spPr/>
      <dgm:t>
        <a:bodyPr/>
        <a:lstStyle/>
        <a:p>
          <a:endParaRPr lang="es-ES"/>
        </a:p>
      </dgm:t>
    </dgm:pt>
    <dgm:pt modelId="{319195FA-BFD4-C449-990E-4B6B3061FB0D}" type="sibTrans" cxnId="{CFF0D875-2977-7549-B1DA-E5E4DB4766C6}">
      <dgm:prSet/>
      <dgm:spPr/>
      <dgm:t>
        <a:bodyPr/>
        <a:lstStyle/>
        <a:p>
          <a:endParaRPr lang="es-ES"/>
        </a:p>
      </dgm:t>
    </dgm:pt>
    <dgm:pt modelId="{5D4F134E-A6D9-DC4D-AED7-27A38FE882C3}">
      <dgm:prSet/>
      <dgm:spPr/>
    </dgm:pt>
    <dgm:pt modelId="{BD6ED13B-56D3-3E45-B461-2ED3BEC6E483}" type="parTrans" cxnId="{63DADEF4-133E-404E-AFB9-F2A9DB335EEF}">
      <dgm:prSet/>
      <dgm:spPr/>
      <dgm:t>
        <a:bodyPr/>
        <a:lstStyle/>
        <a:p>
          <a:endParaRPr lang="es-ES"/>
        </a:p>
      </dgm:t>
    </dgm:pt>
    <dgm:pt modelId="{718C84F4-F42A-E940-BA3D-15B8DAE36866}" type="sibTrans" cxnId="{63DADEF4-133E-404E-AFB9-F2A9DB335EEF}">
      <dgm:prSet/>
      <dgm:spPr/>
      <dgm:t>
        <a:bodyPr/>
        <a:lstStyle/>
        <a:p>
          <a:endParaRPr lang="es-ES"/>
        </a:p>
      </dgm:t>
    </dgm:pt>
    <dgm:pt modelId="{8FDEF02F-5187-E946-945C-3D7C0A3C9628}" type="pres">
      <dgm:prSet presAssocID="{81C4E274-893F-3B47-A733-267BD50E3F6E}" presName="outerComposite" presStyleCnt="0">
        <dgm:presLayoutVars>
          <dgm:chMax val="5"/>
          <dgm:dir/>
          <dgm:resizeHandles val="exact"/>
        </dgm:presLayoutVars>
      </dgm:prSet>
      <dgm:spPr/>
    </dgm:pt>
    <dgm:pt modelId="{A546EA3B-6BAE-FF4B-9FB7-FE43A60905F4}" type="pres">
      <dgm:prSet presAssocID="{81C4E274-893F-3B47-A733-267BD50E3F6E}" presName="dummyMaxCanvas" presStyleCnt="0">
        <dgm:presLayoutVars/>
      </dgm:prSet>
      <dgm:spPr/>
    </dgm:pt>
    <dgm:pt modelId="{109F8AAC-3C98-4D41-B2A3-2F56679332CF}" type="pres">
      <dgm:prSet presAssocID="{81C4E274-893F-3B47-A733-267BD50E3F6E}" presName="FiveNodes_1" presStyleLbl="node1" presStyleIdx="0" presStyleCnt="5">
        <dgm:presLayoutVars>
          <dgm:bulletEnabled val="1"/>
        </dgm:presLayoutVars>
      </dgm:prSet>
      <dgm:spPr/>
    </dgm:pt>
    <dgm:pt modelId="{3C23079E-B43E-F143-83EF-A932ACC2D33A}" type="pres">
      <dgm:prSet presAssocID="{81C4E274-893F-3B47-A733-267BD50E3F6E}" presName="FiveNodes_2" presStyleLbl="node1" presStyleIdx="1" presStyleCnt="5">
        <dgm:presLayoutVars>
          <dgm:bulletEnabled val="1"/>
        </dgm:presLayoutVars>
      </dgm:prSet>
      <dgm:spPr/>
    </dgm:pt>
    <dgm:pt modelId="{27C185A0-503B-C14A-96B3-7792A90456A0}" type="pres">
      <dgm:prSet presAssocID="{81C4E274-893F-3B47-A733-267BD50E3F6E}" presName="FiveNodes_3" presStyleLbl="node1" presStyleIdx="2" presStyleCnt="5">
        <dgm:presLayoutVars>
          <dgm:bulletEnabled val="1"/>
        </dgm:presLayoutVars>
      </dgm:prSet>
      <dgm:spPr/>
    </dgm:pt>
    <dgm:pt modelId="{768EC012-6F44-8B48-AED7-A8A54765E9AD}" type="pres">
      <dgm:prSet presAssocID="{81C4E274-893F-3B47-A733-267BD50E3F6E}" presName="FiveNodes_4" presStyleLbl="node1" presStyleIdx="3" presStyleCnt="5">
        <dgm:presLayoutVars>
          <dgm:bulletEnabled val="1"/>
        </dgm:presLayoutVars>
      </dgm:prSet>
      <dgm:spPr/>
    </dgm:pt>
    <dgm:pt modelId="{812B7C32-7B2B-704C-A4CE-77A59CC34642}" type="pres">
      <dgm:prSet presAssocID="{81C4E274-893F-3B47-A733-267BD50E3F6E}" presName="FiveNodes_5" presStyleLbl="node1" presStyleIdx="4" presStyleCnt="5">
        <dgm:presLayoutVars>
          <dgm:bulletEnabled val="1"/>
        </dgm:presLayoutVars>
      </dgm:prSet>
      <dgm:spPr/>
    </dgm:pt>
    <dgm:pt modelId="{B68D12DC-1881-654B-B5E4-A1132CD568F8}" type="pres">
      <dgm:prSet presAssocID="{81C4E274-893F-3B47-A733-267BD50E3F6E}" presName="FiveConn_1-2" presStyleLbl="fgAccFollowNode1" presStyleIdx="0" presStyleCnt="4">
        <dgm:presLayoutVars>
          <dgm:bulletEnabled val="1"/>
        </dgm:presLayoutVars>
      </dgm:prSet>
      <dgm:spPr/>
    </dgm:pt>
    <dgm:pt modelId="{62391A51-8AE2-DB41-A340-B9D4D190D2F9}" type="pres">
      <dgm:prSet presAssocID="{81C4E274-893F-3B47-A733-267BD50E3F6E}" presName="FiveConn_2-3" presStyleLbl="fgAccFollowNode1" presStyleIdx="1" presStyleCnt="4">
        <dgm:presLayoutVars>
          <dgm:bulletEnabled val="1"/>
        </dgm:presLayoutVars>
      </dgm:prSet>
      <dgm:spPr/>
    </dgm:pt>
    <dgm:pt modelId="{58FAC28C-4D2B-8F40-B4F0-F7FB4687CA96}" type="pres">
      <dgm:prSet presAssocID="{81C4E274-893F-3B47-A733-267BD50E3F6E}" presName="FiveConn_3-4" presStyleLbl="fgAccFollowNode1" presStyleIdx="2" presStyleCnt="4">
        <dgm:presLayoutVars>
          <dgm:bulletEnabled val="1"/>
        </dgm:presLayoutVars>
      </dgm:prSet>
      <dgm:spPr/>
    </dgm:pt>
    <dgm:pt modelId="{CE52BA9F-2EBF-B443-8B78-2A40B5CFCF36}" type="pres">
      <dgm:prSet presAssocID="{81C4E274-893F-3B47-A733-267BD50E3F6E}" presName="FiveConn_4-5" presStyleLbl="fgAccFollowNode1" presStyleIdx="3" presStyleCnt="4">
        <dgm:presLayoutVars>
          <dgm:bulletEnabled val="1"/>
        </dgm:presLayoutVars>
      </dgm:prSet>
      <dgm:spPr/>
    </dgm:pt>
    <dgm:pt modelId="{A664036D-7578-0245-80E6-4930EE9C2153}" type="pres">
      <dgm:prSet presAssocID="{81C4E274-893F-3B47-A733-267BD50E3F6E}" presName="FiveNodes_1_text" presStyleLbl="node1" presStyleIdx="4" presStyleCnt="5">
        <dgm:presLayoutVars>
          <dgm:bulletEnabled val="1"/>
        </dgm:presLayoutVars>
      </dgm:prSet>
      <dgm:spPr/>
    </dgm:pt>
    <dgm:pt modelId="{40C9EC6A-0314-464E-9306-2EAD1287627E}" type="pres">
      <dgm:prSet presAssocID="{81C4E274-893F-3B47-A733-267BD50E3F6E}" presName="FiveNodes_2_text" presStyleLbl="node1" presStyleIdx="4" presStyleCnt="5">
        <dgm:presLayoutVars>
          <dgm:bulletEnabled val="1"/>
        </dgm:presLayoutVars>
      </dgm:prSet>
      <dgm:spPr/>
    </dgm:pt>
    <dgm:pt modelId="{A8E0D7B1-9FD5-9847-A208-3EB0A794C395}" type="pres">
      <dgm:prSet presAssocID="{81C4E274-893F-3B47-A733-267BD50E3F6E}" presName="FiveNodes_3_text" presStyleLbl="node1" presStyleIdx="4" presStyleCnt="5">
        <dgm:presLayoutVars>
          <dgm:bulletEnabled val="1"/>
        </dgm:presLayoutVars>
      </dgm:prSet>
      <dgm:spPr/>
    </dgm:pt>
    <dgm:pt modelId="{0807328D-5994-534C-B1D5-429646E50D86}" type="pres">
      <dgm:prSet presAssocID="{81C4E274-893F-3B47-A733-267BD50E3F6E}" presName="FiveNodes_4_text" presStyleLbl="node1" presStyleIdx="4" presStyleCnt="5">
        <dgm:presLayoutVars>
          <dgm:bulletEnabled val="1"/>
        </dgm:presLayoutVars>
      </dgm:prSet>
      <dgm:spPr/>
    </dgm:pt>
    <dgm:pt modelId="{B5442B6C-FF44-B24C-9EFA-88DB9ED20696}" type="pres">
      <dgm:prSet presAssocID="{81C4E274-893F-3B47-A733-267BD50E3F6E}" presName="FiveNodes_5_text" presStyleLbl="node1" presStyleIdx="4" presStyleCnt="5">
        <dgm:presLayoutVars>
          <dgm:bulletEnabled val="1"/>
        </dgm:presLayoutVars>
      </dgm:prSet>
      <dgm:spPr/>
    </dgm:pt>
  </dgm:ptLst>
  <dgm:cxnLst>
    <dgm:cxn modelId="{55813C33-6332-044A-8459-463A3C1E3FD6}" type="presOf" srcId="{99CA324F-F5AC-6B45-8088-31CBF18F84F3}" destId="{A664036D-7578-0245-80E6-4930EE9C2153}" srcOrd="1" destOrd="0" presId="urn:microsoft.com/office/officeart/2005/8/layout/vProcess5"/>
    <dgm:cxn modelId="{9D8E4AE9-0656-D245-B09E-03E9D30F45A5}" type="presOf" srcId="{E8E6EBDC-DB22-A840-8615-3CAB9EFC84B6}" destId="{B68D12DC-1881-654B-B5E4-A1132CD568F8}" srcOrd="0" destOrd="0" presId="urn:microsoft.com/office/officeart/2005/8/layout/vProcess5"/>
    <dgm:cxn modelId="{D8566187-F4C2-FE41-9B68-C603489A2791}" type="presOf" srcId="{C00A5AA3-B26F-7241-BD78-4597DE0D5A1D}" destId="{768EC012-6F44-8B48-AED7-A8A54765E9AD}" srcOrd="0" destOrd="0" presId="urn:microsoft.com/office/officeart/2005/8/layout/vProcess5"/>
    <dgm:cxn modelId="{72F068AF-FB49-FE48-8773-31363E814EF2}" type="presOf" srcId="{C00A5AA3-B26F-7241-BD78-4597DE0D5A1D}" destId="{0807328D-5994-534C-B1D5-429646E50D86}" srcOrd="1" destOrd="0" presId="urn:microsoft.com/office/officeart/2005/8/layout/vProcess5"/>
    <dgm:cxn modelId="{06412F65-E884-8B42-9489-BA7134662CD4}" type="presOf" srcId="{623749F2-7D92-B04A-9B0F-8212427F30F7}" destId="{3C23079E-B43E-F143-83EF-A932ACC2D33A}" srcOrd="0" destOrd="0" presId="urn:microsoft.com/office/officeart/2005/8/layout/vProcess5"/>
    <dgm:cxn modelId="{A42E2AE5-86FD-0B4A-9AC0-6B30D511F99D}" type="presOf" srcId="{E25C086D-22D3-5345-B9BF-868DBD6F86C1}" destId="{CE52BA9F-2EBF-B443-8B78-2A40B5CFCF36}" srcOrd="0" destOrd="0" presId="urn:microsoft.com/office/officeart/2005/8/layout/vProcess5"/>
    <dgm:cxn modelId="{D16039B9-8109-CA48-8BC1-26D5AA7EDB56}" type="presOf" srcId="{1D09E658-C546-014E-A023-A78AD9E86528}" destId="{A8E0D7B1-9FD5-9847-A208-3EB0A794C395}" srcOrd="1" destOrd="0" presId="urn:microsoft.com/office/officeart/2005/8/layout/vProcess5"/>
    <dgm:cxn modelId="{CEE9626B-9F6A-8D43-B5A2-901A20A32C54}" srcId="{81C4E274-893F-3B47-A733-267BD50E3F6E}" destId="{623749F2-7D92-B04A-9B0F-8212427F30F7}" srcOrd="1" destOrd="0" parTransId="{28096DEF-983F-C249-9602-68F61C9D169A}" sibTransId="{F709C8B5-CB32-3449-9C23-A48FEBF6689C}"/>
    <dgm:cxn modelId="{656B25DD-3151-4B46-B864-3823FB70E36C}" type="presOf" srcId="{81C4E274-893F-3B47-A733-267BD50E3F6E}" destId="{8FDEF02F-5187-E946-945C-3D7C0A3C9628}" srcOrd="0" destOrd="0" presId="urn:microsoft.com/office/officeart/2005/8/layout/vProcess5"/>
    <dgm:cxn modelId="{6DC5D0B1-F902-644E-9FAB-B0ECD4A98A93}" type="presOf" srcId="{7AABE35D-A248-5B42-988C-0BDC766B0C7B}" destId="{B5442B6C-FF44-B24C-9EFA-88DB9ED20696}" srcOrd="1" destOrd="0" presId="urn:microsoft.com/office/officeart/2005/8/layout/vProcess5"/>
    <dgm:cxn modelId="{FED9A37B-8AF4-204F-8EBC-C27937E1734F}" type="presOf" srcId="{623749F2-7D92-B04A-9B0F-8212427F30F7}" destId="{40C9EC6A-0314-464E-9306-2EAD1287627E}" srcOrd="1" destOrd="0" presId="urn:microsoft.com/office/officeart/2005/8/layout/vProcess5"/>
    <dgm:cxn modelId="{BE5448B0-1338-1A4F-8DF8-8373E6AF1260}" type="presOf" srcId="{F709C8B5-CB32-3449-9C23-A48FEBF6689C}" destId="{62391A51-8AE2-DB41-A340-B9D4D190D2F9}" srcOrd="0" destOrd="0" presId="urn:microsoft.com/office/officeart/2005/8/layout/vProcess5"/>
    <dgm:cxn modelId="{23EC2405-32FA-4A40-9637-9835C440AB14}" srcId="{81C4E274-893F-3B47-A733-267BD50E3F6E}" destId="{1D09E658-C546-014E-A023-A78AD9E86528}" srcOrd="2" destOrd="0" parTransId="{05B8612D-25F8-2640-B42C-254E983F77D8}" sibTransId="{22FBDC3D-BDB6-AA4F-9F16-0A129DD9B07D}"/>
    <dgm:cxn modelId="{63DADEF4-133E-404E-AFB9-F2A9DB335EEF}" srcId="{81C4E274-893F-3B47-A733-267BD50E3F6E}" destId="{5D4F134E-A6D9-DC4D-AED7-27A38FE882C3}" srcOrd="5" destOrd="0" parTransId="{BD6ED13B-56D3-3E45-B461-2ED3BEC6E483}" sibTransId="{718C84F4-F42A-E940-BA3D-15B8DAE36866}"/>
    <dgm:cxn modelId="{5611B905-EAFB-C648-96D2-148D0DD0BB26}" type="presOf" srcId="{99CA324F-F5AC-6B45-8088-31CBF18F84F3}" destId="{109F8AAC-3C98-4D41-B2A3-2F56679332CF}" srcOrd="0" destOrd="0" presId="urn:microsoft.com/office/officeart/2005/8/layout/vProcess5"/>
    <dgm:cxn modelId="{EEC04A7A-E8F2-034C-9F94-EDB7AE209EC8}" type="presOf" srcId="{22FBDC3D-BDB6-AA4F-9F16-0A129DD9B07D}" destId="{58FAC28C-4D2B-8F40-B4F0-F7FB4687CA96}" srcOrd="0" destOrd="0" presId="urn:microsoft.com/office/officeart/2005/8/layout/vProcess5"/>
    <dgm:cxn modelId="{CFF0D875-2977-7549-B1DA-E5E4DB4766C6}" srcId="{81C4E274-893F-3B47-A733-267BD50E3F6E}" destId="{7AABE35D-A248-5B42-988C-0BDC766B0C7B}" srcOrd="4" destOrd="0" parTransId="{09472941-A83D-D14F-83FA-2C30FC6D0595}" sibTransId="{319195FA-BFD4-C449-990E-4B6B3061FB0D}"/>
    <dgm:cxn modelId="{FBC8F733-5FCB-2642-960A-9AD605C2B2A6}" srcId="{81C4E274-893F-3B47-A733-267BD50E3F6E}" destId="{99CA324F-F5AC-6B45-8088-31CBF18F84F3}" srcOrd="0" destOrd="0" parTransId="{18D19772-7194-D94A-814B-7739CC20FDF8}" sibTransId="{E8E6EBDC-DB22-A840-8615-3CAB9EFC84B6}"/>
    <dgm:cxn modelId="{6A3C528F-A5B5-2A45-929C-C33D6C3CD4A5}" type="presOf" srcId="{7AABE35D-A248-5B42-988C-0BDC766B0C7B}" destId="{812B7C32-7B2B-704C-A4CE-77A59CC34642}" srcOrd="0" destOrd="0" presId="urn:microsoft.com/office/officeart/2005/8/layout/vProcess5"/>
    <dgm:cxn modelId="{6961EFD5-825B-7B43-A985-C2FB8B7B5A3E}" type="presOf" srcId="{1D09E658-C546-014E-A023-A78AD9E86528}" destId="{27C185A0-503B-C14A-96B3-7792A90456A0}" srcOrd="0" destOrd="0" presId="urn:microsoft.com/office/officeart/2005/8/layout/vProcess5"/>
    <dgm:cxn modelId="{FD18EF53-A6E5-4045-BCD9-35A8AAC4203B}" srcId="{81C4E274-893F-3B47-A733-267BD50E3F6E}" destId="{C00A5AA3-B26F-7241-BD78-4597DE0D5A1D}" srcOrd="3" destOrd="0" parTransId="{E4B85507-5B36-8C41-977E-6D2B3C801A65}" sibTransId="{E25C086D-22D3-5345-B9BF-868DBD6F86C1}"/>
    <dgm:cxn modelId="{0AA7D434-7E1E-6A4C-B82D-35A57D4D3765}" type="presParOf" srcId="{8FDEF02F-5187-E946-945C-3D7C0A3C9628}" destId="{A546EA3B-6BAE-FF4B-9FB7-FE43A60905F4}" srcOrd="0" destOrd="0" presId="urn:microsoft.com/office/officeart/2005/8/layout/vProcess5"/>
    <dgm:cxn modelId="{4AB2EDB3-C4A6-1440-B2D8-6A4A23038491}" type="presParOf" srcId="{8FDEF02F-5187-E946-945C-3D7C0A3C9628}" destId="{109F8AAC-3C98-4D41-B2A3-2F56679332CF}" srcOrd="1" destOrd="0" presId="urn:microsoft.com/office/officeart/2005/8/layout/vProcess5"/>
    <dgm:cxn modelId="{88C68DC5-7A2F-C449-BE59-645A8A48E85F}" type="presParOf" srcId="{8FDEF02F-5187-E946-945C-3D7C0A3C9628}" destId="{3C23079E-B43E-F143-83EF-A932ACC2D33A}" srcOrd="2" destOrd="0" presId="urn:microsoft.com/office/officeart/2005/8/layout/vProcess5"/>
    <dgm:cxn modelId="{321AE3C8-AD4D-5C41-B7A7-3EBBC2C9AAD9}" type="presParOf" srcId="{8FDEF02F-5187-E946-945C-3D7C0A3C9628}" destId="{27C185A0-503B-C14A-96B3-7792A90456A0}" srcOrd="3" destOrd="0" presId="urn:microsoft.com/office/officeart/2005/8/layout/vProcess5"/>
    <dgm:cxn modelId="{A7AC2A0D-CAA3-DA45-AF23-8E4BE12BC816}" type="presParOf" srcId="{8FDEF02F-5187-E946-945C-3D7C0A3C9628}" destId="{768EC012-6F44-8B48-AED7-A8A54765E9AD}" srcOrd="4" destOrd="0" presId="urn:microsoft.com/office/officeart/2005/8/layout/vProcess5"/>
    <dgm:cxn modelId="{7D8D6FDB-D346-C04B-8D93-71D92550157D}" type="presParOf" srcId="{8FDEF02F-5187-E946-945C-3D7C0A3C9628}" destId="{812B7C32-7B2B-704C-A4CE-77A59CC34642}" srcOrd="5" destOrd="0" presId="urn:microsoft.com/office/officeart/2005/8/layout/vProcess5"/>
    <dgm:cxn modelId="{C23C7D88-1D42-A143-AF72-D51847603AFB}" type="presParOf" srcId="{8FDEF02F-5187-E946-945C-3D7C0A3C9628}" destId="{B68D12DC-1881-654B-B5E4-A1132CD568F8}" srcOrd="6" destOrd="0" presId="urn:microsoft.com/office/officeart/2005/8/layout/vProcess5"/>
    <dgm:cxn modelId="{388853C4-C6BA-3A49-B991-D47C4816EF86}" type="presParOf" srcId="{8FDEF02F-5187-E946-945C-3D7C0A3C9628}" destId="{62391A51-8AE2-DB41-A340-B9D4D190D2F9}" srcOrd="7" destOrd="0" presId="urn:microsoft.com/office/officeart/2005/8/layout/vProcess5"/>
    <dgm:cxn modelId="{F567DEAE-5624-B64B-8ACE-10BEF25581D6}" type="presParOf" srcId="{8FDEF02F-5187-E946-945C-3D7C0A3C9628}" destId="{58FAC28C-4D2B-8F40-B4F0-F7FB4687CA96}" srcOrd="8" destOrd="0" presId="urn:microsoft.com/office/officeart/2005/8/layout/vProcess5"/>
    <dgm:cxn modelId="{EA661426-294F-1242-BB6F-423753BB71BF}" type="presParOf" srcId="{8FDEF02F-5187-E946-945C-3D7C0A3C9628}" destId="{CE52BA9F-2EBF-B443-8B78-2A40B5CFCF36}" srcOrd="9" destOrd="0" presId="urn:microsoft.com/office/officeart/2005/8/layout/vProcess5"/>
    <dgm:cxn modelId="{644E28D2-1CBF-E84C-8751-9833E6D2144F}" type="presParOf" srcId="{8FDEF02F-5187-E946-945C-3D7C0A3C9628}" destId="{A664036D-7578-0245-80E6-4930EE9C2153}" srcOrd="10" destOrd="0" presId="urn:microsoft.com/office/officeart/2005/8/layout/vProcess5"/>
    <dgm:cxn modelId="{7440352F-FC92-A542-840A-246A56F1A279}" type="presParOf" srcId="{8FDEF02F-5187-E946-945C-3D7C0A3C9628}" destId="{40C9EC6A-0314-464E-9306-2EAD1287627E}" srcOrd="11" destOrd="0" presId="urn:microsoft.com/office/officeart/2005/8/layout/vProcess5"/>
    <dgm:cxn modelId="{341C2AED-FD42-C04A-B519-A577B0DA31F6}" type="presParOf" srcId="{8FDEF02F-5187-E946-945C-3D7C0A3C9628}" destId="{A8E0D7B1-9FD5-9847-A208-3EB0A794C395}" srcOrd="12" destOrd="0" presId="urn:microsoft.com/office/officeart/2005/8/layout/vProcess5"/>
    <dgm:cxn modelId="{DE1DC77D-94D9-7743-A779-C32CB4BDD858}" type="presParOf" srcId="{8FDEF02F-5187-E946-945C-3D7C0A3C9628}" destId="{0807328D-5994-534C-B1D5-429646E50D86}" srcOrd="13" destOrd="0" presId="urn:microsoft.com/office/officeart/2005/8/layout/vProcess5"/>
    <dgm:cxn modelId="{8D30372E-35CB-984F-BE40-665DFADF8BCF}" type="presParOf" srcId="{8FDEF02F-5187-E946-945C-3D7C0A3C9628}" destId="{B5442B6C-FF44-B24C-9EFA-88DB9ED20696}"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E556C2-C841-2243-BE8F-4AFE29D859BA}" type="doc">
      <dgm:prSet loTypeId="urn:microsoft.com/office/officeart/2009/3/layout/StepUpProcess" loCatId="officeonline" qsTypeId="urn:microsoft.com/office/officeart/2005/8/quickstyle/simple4" qsCatId="simple" csTypeId="urn:microsoft.com/office/officeart/2005/8/colors/colorful3" csCatId="colorful" phldr="1"/>
      <dgm:spPr/>
      <dgm:t>
        <a:bodyPr/>
        <a:lstStyle/>
        <a:p>
          <a:endParaRPr lang="es-ES"/>
        </a:p>
      </dgm:t>
    </dgm:pt>
    <dgm:pt modelId="{F25DF4DB-6105-9241-A1C5-BDE0B19F718D}">
      <dgm:prSet/>
      <dgm:spPr/>
      <dgm:t>
        <a:bodyPr/>
        <a:lstStyle/>
        <a:p>
          <a:pPr rtl="0"/>
          <a:r>
            <a:rPr lang="es-ES" dirty="0" smtClean="0"/>
            <a:t>Es un proceso ordenado de reflexión </a:t>
          </a:r>
          <a:r>
            <a:rPr lang="es-ES" dirty="0" smtClean="0"/>
            <a:t>colectiva y consensuada  de </a:t>
          </a:r>
          <a:r>
            <a:rPr lang="es-ES" dirty="0" smtClean="0"/>
            <a:t>todos los involucrados, al respecto  de la meta a lograr, la problemática que tiene que ser resuelta y las acciones a emprender y sus implicaciones de los términos empleados. </a:t>
          </a:r>
          <a:endParaRPr lang="es-ES" dirty="0"/>
        </a:p>
      </dgm:t>
    </dgm:pt>
    <dgm:pt modelId="{A916DCD7-23A7-DD4F-8F35-9F97BAAAF607}" type="parTrans" cxnId="{94DB7B50-D0CC-374D-A484-3EE94536B51E}">
      <dgm:prSet/>
      <dgm:spPr/>
      <dgm:t>
        <a:bodyPr/>
        <a:lstStyle/>
        <a:p>
          <a:endParaRPr lang="es-ES"/>
        </a:p>
      </dgm:t>
    </dgm:pt>
    <dgm:pt modelId="{83DB8DC1-FA9F-AE40-87CF-4DAE04F1191C}" type="sibTrans" cxnId="{94DB7B50-D0CC-374D-A484-3EE94536B51E}">
      <dgm:prSet/>
      <dgm:spPr/>
      <dgm:t>
        <a:bodyPr/>
        <a:lstStyle/>
        <a:p>
          <a:endParaRPr lang="es-ES"/>
        </a:p>
      </dgm:t>
    </dgm:pt>
    <dgm:pt modelId="{69E944FA-CBFF-274F-9B48-1B9B41CEAF69}">
      <dgm:prSet/>
      <dgm:spPr/>
      <dgm:t>
        <a:bodyPr/>
        <a:lstStyle/>
        <a:p>
          <a:pPr rtl="0"/>
          <a:r>
            <a:rPr lang="es-ES" dirty="0" smtClean="0"/>
            <a:t>El ZOPP como metodología de planeación tiene ventajas comparativas en todas las situaciones donde es necesario armonizar e integrar intereses diversos, generar legitimación </a:t>
          </a:r>
          <a:r>
            <a:rPr lang="es-ES" dirty="0" smtClean="0"/>
            <a:t>– transparencia y </a:t>
          </a:r>
          <a:r>
            <a:rPr lang="es-ES" dirty="0" smtClean="0"/>
            <a:t>participación en las definiciones y ejecución. </a:t>
          </a:r>
          <a:endParaRPr lang="es-ES" dirty="0"/>
        </a:p>
      </dgm:t>
    </dgm:pt>
    <dgm:pt modelId="{C4E93162-2BEC-804E-A013-A0738BCE75C9}" type="parTrans" cxnId="{7ED41C53-C9F6-354F-AF6B-EA8CC7D460EE}">
      <dgm:prSet/>
      <dgm:spPr/>
      <dgm:t>
        <a:bodyPr/>
        <a:lstStyle/>
        <a:p>
          <a:endParaRPr lang="es-ES"/>
        </a:p>
      </dgm:t>
    </dgm:pt>
    <dgm:pt modelId="{8A75C077-097D-9449-8BBB-9E3478F0D955}" type="sibTrans" cxnId="{7ED41C53-C9F6-354F-AF6B-EA8CC7D460EE}">
      <dgm:prSet/>
      <dgm:spPr/>
      <dgm:t>
        <a:bodyPr/>
        <a:lstStyle/>
        <a:p>
          <a:endParaRPr lang="es-ES"/>
        </a:p>
      </dgm:t>
    </dgm:pt>
    <dgm:pt modelId="{6402661C-58C8-5743-B640-259170AF1C51}">
      <dgm:prSet/>
      <dgm:spPr/>
      <dgm:t>
        <a:bodyPr/>
        <a:lstStyle/>
        <a:p>
          <a:pPr rtl="0"/>
          <a:r>
            <a:rPr lang="es-ES" dirty="0" smtClean="0"/>
            <a:t>No sustituye los diagnósticos especializados y diseños técnicos  sino, más bien, los complementa e incluso los integra como su fundamentación.  </a:t>
          </a:r>
          <a:endParaRPr lang="es-ES" dirty="0"/>
        </a:p>
      </dgm:t>
    </dgm:pt>
    <dgm:pt modelId="{08310B55-DF58-7B4A-8B06-E9E362143829}" type="parTrans" cxnId="{7131069B-7943-E742-85CF-D71044FE6222}">
      <dgm:prSet/>
      <dgm:spPr/>
      <dgm:t>
        <a:bodyPr/>
        <a:lstStyle/>
        <a:p>
          <a:endParaRPr lang="es-ES"/>
        </a:p>
      </dgm:t>
    </dgm:pt>
    <dgm:pt modelId="{64EDB17D-0D74-C843-A340-0218A247A139}" type="sibTrans" cxnId="{7131069B-7943-E742-85CF-D71044FE6222}">
      <dgm:prSet/>
      <dgm:spPr/>
      <dgm:t>
        <a:bodyPr/>
        <a:lstStyle/>
        <a:p>
          <a:endParaRPr lang="es-ES"/>
        </a:p>
      </dgm:t>
    </dgm:pt>
    <dgm:pt modelId="{F153E5A4-7CF9-604A-AFFE-DF9D9613C0B0}" type="pres">
      <dgm:prSet presAssocID="{9AE556C2-C841-2243-BE8F-4AFE29D859BA}" presName="rootnode" presStyleCnt="0">
        <dgm:presLayoutVars>
          <dgm:chMax/>
          <dgm:chPref/>
          <dgm:dir/>
          <dgm:animLvl val="lvl"/>
        </dgm:presLayoutVars>
      </dgm:prSet>
      <dgm:spPr/>
      <dgm:t>
        <a:bodyPr/>
        <a:lstStyle/>
        <a:p>
          <a:endParaRPr lang="es-ES"/>
        </a:p>
      </dgm:t>
    </dgm:pt>
    <dgm:pt modelId="{600F7D43-5176-884F-B075-F39DA6ACBFBD}" type="pres">
      <dgm:prSet presAssocID="{F25DF4DB-6105-9241-A1C5-BDE0B19F718D}" presName="composite" presStyleCnt="0"/>
      <dgm:spPr/>
    </dgm:pt>
    <dgm:pt modelId="{6789851C-FF8C-5F49-98ED-6151FB5D66FA}" type="pres">
      <dgm:prSet presAssocID="{F25DF4DB-6105-9241-A1C5-BDE0B19F718D}" presName="LShape" presStyleLbl="alignNode1" presStyleIdx="0" presStyleCnt="5"/>
      <dgm:spPr/>
    </dgm:pt>
    <dgm:pt modelId="{9D6B4EBA-E700-384F-AFDC-51CFB039E1F1}" type="pres">
      <dgm:prSet presAssocID="{F25DF4DB-6105-9241-A1C5-BDE0B19F718D}" presName="ParentText" presStyleLbl="revTx" presStyleIdx="0" presStyleCnt="3">
        <dgm:presLayoutVars>
          <dgm:chMax val="0"/>
          <dgm:chPref val="0"/>
          <dgm:bulletEnabled val="1"/>
        </dgm:presLayoutVars>
      </dgm:prSet>
      <dgm:spPr/>
      <dgm:t>
        <a:bodyPr/>
        <a:lstStyle/>
        <a:p>
          <a:endParaRPr lang="es-ES"/>
        </a:p>
      </dgm:t>
    </dgm:pt>
    <dgm:pt modelId="{69446F2E-03A3-D94A-9453-9A8D85DE5AD2}" type="pres">
      <dgm:prSet presAssocID="{F25DF4DB-6105-9241-A1C5-BDE0B19F718D}" presName="Triangle" presStyleLbl="alignNode1" presStyleIdx="1" presStyleCnt="5"/>
      <dgm:spPr/>
    </dgm:pt>
    <dgm:pt modelId="{C4D782B2-42CC-2742-9C1D-01A1E1AD10E6}" type="pres">
      <dgm:prSet presAssocID="{83DB8DC1-FA9F-AE40-87CF-4DAE04F1191C}" presName="sibTrans" presStyleCnt="0"/>
      <dgm:spPr/>
    </dgm:pt>
    <dgm:pt modelId="{B2F63920-6218-A749-AA82-004E0C6CBC4C}" type="pres">
      <dgm:prSet presAssocID="{83DB8DC1-FA9F-AE40-87CF-4DAE04F1191C}" presName="space" presStyleCnt="0"/>
      <dgm:spPr/>
    </dgm:pt>
    <dgm:pt modelId="{9B32E2F0-64A4-1B42-A719-9C2EB042C5FA}" type="pres">
      <dgm:prSet presAssocID="{69E944FA-CBFF-274F-9B48-1B9B41CEAF69}" presName="composite" presStyleCnt="0"/>
      <dgm:spPr/>
    </dgm:pt>
    <dgm:pt modelId="{8938BE26-F271-B24D-82C5-CED8BAEF5C6B}" type="pres">
      <dgm:prSet presAssocID="{69E944FA-CBFF-274F-9B48-1B9B41CEAF69}" presName="LShape" presStyleLbl="alignNode1" presStyleIdx="2" presStyleCnt="5"/>
      <dgm:spPr/>
    </dgm:pt>
    <dgm:pt modelId="{152A477E-EC40-CA4F-B645-05CDEEAB1981}" type="pres">
      <dgm:prSet presAssocID="{69E944FA-CBFF-274F-9B48-1B9B41CEAF69}" presName="ParentText" presStyleLbl="revTx" presStyleIdx="1" presStyleCnt="3">
        <dgm:presLayoutVars>
          <dgm:chMax val="0"/>
          <dgm:chPref val="0"/>
          <dgm:bulletEnabled val="1"/>
        </dgm:presLayoutVars>
      </dgm:prSet>
      <dgm:spPr/>
      <dgm:t>
        <a:bodyPr/>
        <a:lstStyle/>
        <a:p>
          <a:endParaRPr lang="es-ES"/>
        </a:p>
      </dgm:t>
    </dgm:pt>
    <dgm:pt modelId="{C92E9B8E-240E-3748-9506-60C88E2ABBB7}" type="pres">
      <dgm:prSet presAssocID="{69E944FA-CBFF-274F-9B48-1B9B41CEAF69}" presName="Triangle" presStyleLbl="alignNode1" presStyleIdx="3" presStyleCnt="5"/>
      <dgm:spPr/>
    </dgm:pt>
    <dgm:pt modelId="{8BC0EF38-2F0E-CA43-A28B-C420C513EA23}" type="pres">
      <dgm:prSet presAssocID="{8A75C077-097D-9449-8BBB-9E3478F0D955}" presName="sibTrans" presStyleCnt="0"/>
      <dgm:spPr/>
    </dgm:pt>
    <dgm:pt modelId="{21D4D2A4-351C-9342-AF07-440EAB9DC73C}" type="pres">
      <dgm:prSet presAssocID="{8A75C077-097D-9449-8BBB-9E3478F0D955}" presName="space" presStyleCnt="0"/>
      <dgm:spPr/>
    </dgm:pt>
    <dgm:pt modelId="{3F0FF43B-4F30-914A-9A0A-95236B93C476}" type="pres">
      <dgm:prSet presAssocID="{6402661C-58C8-5743-B640-259170AF1C51}" presName="composite" presStyleCnt="0"/>
      <dgm:spPr/>
    </dgm:pt>
    <dgm:pt modelId="{2789D124-937B-9E48-AAC9-21612C712DB2}" type="pres">
      <dgm:prSet presAssocID="{6402661C-58C8-5743-B640-259170AF1C51}" presName="LShape" presStyleLbl="alignNode1" presStyleIdx="4" presStyleCnt="5"/>
      <dgm:spPr/>
    </dgm:pt>
    <dgm:pt modelId="{844F2C36-EB84-F144-8B61-6FC3CA6BD602}" type="pres">
      <dgm:prSet presAssocID="{6402661C-58C8-5743-B640-259170AF1C51}" presName="ParentText" presStyleLbl="revTx" presStyleIdx="2" presStyleCnt="3">
        <dgm:presLayoutVars>
          <dgm:chMax val="0"/>
          <dgm:chPref val="0"/>
          <dgm:bulletEnabled val="1"/>
        </dgm:presLayoutVars>
      </dgm:prSet>
      <dgm:spPr/>
      <dgm:t>
        <a:bodyPr/>
        <a:lstStyle/>
        <a:p>
          <a:endParaRPr lang="es-ES"/>
        </a:p>
      </dgm:t>
    </dgm:pt>
  </dgm:ptLst>
  <dgm:cxnLst>
    <dgm:cxn modelId="{17266E92-92DD-C74A-B75C-1B70246ADB27}" type="presOf" srcId="{F25DF4DB-6105-9241-A1C5-BDE0B19F718D}" destId="{9D6B4EBA-E700-384F-AFDC-51CFB039E1F1}" srcOrd="0" destOrd="0" presId="urn:microsoft.com/office/officeart/2009/3/layout/StepUpProcess"/>
    <dgm:cxn modelId="{8343A73F-115F-264B-BB31-BDCC2A66F65F}" type="presOf" srcId="{6402661C-58C8-5743-B640-259170AF1C51}" destId="{844F2C36-EB84-F144-8B61-6FC3CA6BD602}" srcOrd="0" destOrd="0" presId="urn:microsoft.com/office/officeart/2009/3/layout/StepUpProcess"/>
    <dgm:cxn modelId="{7131069B-7943-E742-85CF-D71044FE6222}" srcId="{9AE556C2-C841-2243-BE8F-4AFE29D859BA}" destId="{6402661C-58C8-5743-B640-259170AF1C51}" srcOrd="2" destOrd="0" parTransId="{08310B55-DF58-7B4A-8B06-E9E362143829}" sibTransId="{64EDB17D-0D74-C843-A340-0218A247A139}"/>
    <dgm:cxn modelId="{7ED41C53-C9F6-354F-AF6B-EA8CC7D460EE}" srcId="{9AE556C2-C841-2243-BE8F-4AFE29D859BA}" destId="{69E944FA-CBFF-274F-9B48-1B9B41CEAF69}" srcOrd="1" destOrd="0" parTransId="{C4E93162-2BEC-804E-A013-A0738BCE75C9}" sibTransId="{8A75C077-097D-9449-8BBB-9E3478F0D955}"/>
    <dgm:cxn modelId="{E58B5B26-93F3-4642-9823-18BAAB13D262}" type="presOf" srcId="{9AE556C2-C841-2243-BE8F-4AFE29D859BA}" destId="{F153E5A4-7CF9-604A-AFFE-DF9D9613C0B0}" srcOrd="0" destOrd="0" presId="urn:microsoft.com/office/officeart/2009/3/layout/StepUpProcess"/>
    <dgm:cxn modelId="{F2A46DCF-E453-FE42-A068-4E26A2FEADA2}" type="presOf" srcId="{69E944FA-CBFF-274F-9B48-1B9B41CEAF69}" destId="{152A477E-EC40-CA4F-B645-05CDEEAB1981}" srcOrd="0" destOrd="0" presId="urn:microsoft.com/office/officeart/2009/3/layout/StepUpProcess"/>
    <dgm:cxn modelId="{94DB7B50-D0CC-374D-A484-3EE94536B51E}" srcId="{9AE556C2-C841-2243-BE8F-4AFE29D859BA}" destId="{F25DF4DB-6105-9241-A1C5-BDE0B19F718D}" srcOrd="0" destOrd="0" parTransId="{A916DCD7-23A7-DD4F-8F35-9F97BAAAF607}" sibTransId="{83DB8DC1-FA9F-AE40-87CF-4DAE04F1191C}"/>
    <dgm:cxn modelId="{FEA1CBC7-AE28-AE4A-8B83-69906ACCFD7C}" type="presParOf" srcId="{F153E5A4-7CF9-604A-AFFE-DF9D9613C0B0}" destId="{600F7D43-5176-884F-B075-F39DA6ACBFBD}" srcOrd="0" destOrd="0" presId="urn:microsoft.com/office/officeart/2009/3/layout/StepUpProcess"/>
    <dgm:cxn modelId="{D195F186-9508-E644-A1E3-9785E7ED5DB9}" type="presParOf" srcId="{600F7D43-5176-884F-B075-F39DA6ACBFBD}" destId="{6789851C-FF8C-5F49-98ED-6151FB5D66FA}" srcOrd="0" destOrd="0" presId="urn:microsoft.com/office/officeart/2009/3/layout/StepUpProcess"/>
    <dgm:cxn modelId="{FC96E63C-AC89-7B48-AAD3-EA4049DEB0CB}" type="presParOf" srcId="{600F7D43-5176-884F-B075-F39DA6ACBFBD}" destId="{9D6B4EBA-E700-384F-AFDC-51CFB039E1F1}" srcOrd="1" destOrd="0" presId="urn:microsoft.com/office/officeart/2009/3/layout/StepUpProcess"/>
    <dgm:cxn modelId="{5DAC5FFD-3715-BA4C-8D7A-4D6E3B176612}" type="presParOf" srcId="{600F7D43-5176-884F-B075-F39DA6ACBFBD}" destId="{69446F2E-03A3-D94A-9453-9A8D85DE5AD2}" srcOrd="2" destOrd="0" presId="urn:microsoft.com/office/officeart/2009/3/layout/StepUpProcess"/>
    <dgm:cxn modelId="{497836A2-212D-DF4D-B650-8ACA3CC1A536}" type="presParOf" srcId="{F153E5A4-7CF9-604A-AFFE-DF9D9613C0B0}" destId="{C4D782B2-42CC-2742-9C1D-01A1E1AD10E6}" srcOrd="1" destOrd="0" presId="urn:microsoft.com/office/officeart/2009/3/layout/StepUpProcess"/>
    <dgm:cxn modelId="{EBD070EE-C96E-A94A-B230-DD1F02446DE6}" type="presParOf" srcId="{C4D782B2-42CC-2742-9C1D-01A1E1AD10E6}" destId="{B2F63920-6218-A749-AA82-004E0C6CBC4C}" srcOrd="0" destOrd="0" presId="urn:microsoft.com/office/officeart/2009/3/layout/StepUpProcess"/>
    <dgm:cxn modelId="{418E5BAD-CFBE-9741-996E-F95CEE53D129}" type="presParOf" srcId="{F153E5A4-7CF9-604A-AFFE-DF9D9613C0B0}" destId="{9B32E2F0-64A4-1B42-A719-9C2EB042C5FA}" srcOrd="2" destOrd="0" presId="urn:microsoft.com/office/officeart/2009/3/layout/StepUpProcess"/>
    <dgm:cxn modelId="{C59A5707-8CF4-E94C-91F7-393D8EA3218F}" type="presParOf" srcId="{9B32E2F0-64A4-1B42-A719-9C2EB042C5FA}" destId="{8938BE26-F271-B24D-82C5-CED8BAEF5C6B}" srcOrd="0" destOrd="0" presId="urn:microsoft.com/office/officeart/2009/3/layout/StepUpProcess"/>
    <dgm:cxn modelId="{EBAA8B07-BD5A-124C-8157-741E7AAC91ED}" type="presParOf" srcId="{9B32E2F0-64A4-1B42-A719-9C2EB042C5FA}" destId="{152A477E-EC40-CA4F-B645-05CDEEAB1981}" srcOrd="1" destOrd="0" presId="urn:microsoft.com/office/officeart/2009/3/layout/StepUpProcess"/>
    <dgm:cxn modelId="{DD750931-727F-6F44-99EE-08EE023DB676}" type="presParOf" srcId="{9B32E2F0-64A4-1B42-A719-9C2EB042C5FA}" destId="{C92E9B8E-240E-3748-9506-60C88E2ABBB7}" srcOrd="2" destOrd="0" presId="urn:microsoft.com/office/officeart/2009/3/layout/StepUpProcess"/>
    <dgm:cxn modelId="{DD15F86F-8BDB-2944-A958-115F1019927D}" type="presParOf" srcId="{F153E5A4-7CF9-604A-AFFE-DF9D9613C0B0}" destId="{8BC0EF38-2F0E-CA43-A28B-C420C513EA23}" srcOrd="3" destOrd="0" presId="urn:microsoft.com/office/officeart/2009/3/layout/StepUpProcess"/>
    <dgm:cxn modelId="{C3FCCC19-7A56-3D44-96D6-A9BC9717697F}" type="presParOf" srcId="{8BC0EF38-2F0E-CA43-A28B-C420C513EA23}" destId="{21D4D2A4-351C-9342-AF07-440EAB9DC73C}" srcOrd="0" destOrd="0" presId="urn:microsoft.com/office/officeart/2009/3/layout/StepUpProcess"/>
    <dgm:cxn modelId="{16392833-5F2E-2341-8DC1-E20064700826}" type="presParOf" srcId="{F153E5A4-7CF9-604A-AFFE-DF9D9613C0B0}" destId="{3F0FF43B-4F30-914A-9A0A-95236B93C476}" srcOrd="4" destOrd="0" presId="urn:microsoft.com/office/officeart/2009/3/layout/StepUpProcess"/>
    <dgm:cxn modelId="{B8F39239-641D-C249-A3F6-117197DE8727}" type="presParOf" srcId="{3F0FF43B-4F30-914A-9A0A-95236B93C476}" destId="{2789D124-937B-9E48-AAC9-21612C712DB2}" srcOrd="0" destOrd="0" presId="urn:microsoft.com/office/officeart/2009/3/layout/StepUpProcess"/>
    <dgm:cxn modelId="{02C2C800-0E05-F544-A90B-33F8414E3F6B}" type="presParOf" srcId="{3F0FF43B-4F30-914A-9A0A-95236B93C476}" destId="{844F2C36-EB84-F144-8B61-6FC3CA6BD60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0A1746-B617-4641-949B-0F8380ABEFCA}" type="doc">
      <dgm:prSet loTypeId="urn:microsoft.com/office/officeart/2005/8/layout/default" loCatId="officeonline" qsTypeId="urn:microsoft.com/office/officeart/2005/8/quickstyle/simple4" qsCatId="simple" csTypeId="urn:microsoft.com/office/officeart/2005/8/colors/colorful1" csCatId="colorful" phldr="1"/>
      <dgm:spPr/>
      <dgm:t>
        <a:bodyPr/>
        <a:lstStyle/>
        <a:p>
          <a:endParaRPr lang="es-ES"/>
        </a:p>
      </dgm:t>
    </dgm:pt>
    <dgm:pt modelId="{FFF0A2BB-4D2C-994C-BD53-5D5CE48878C9}">
      <dgm:prSet/>
      <dgm:spPr/>
      <dgm:t>
        <a:bodyPr/>
        <a:lstStyle/>
        <a:p>
          <a:pPr rtl="0"/>
          <a:r>
            <a:rPr lang="es-ES" dirty="0" smtClean="0">
              <a:solidFill>
                <a:srgbClr val="000000"/>
              </a:solidFill>
            </a:rPr>
            <a:t>Favorece la PARTICIPACIÓN.  </a:t>
          </a:r>
          <a:endParaRPr lang="es-ES" dirty="0">
            <a:solidFill>
              <a:srgbClr val="000000"/>
            </a:solidFill>
          </a:endParaRPr>
        </a:p>
      </dgm:t>
    </dgm:pt>
    <dgm:pt modelId="{895F0AAD-FC9E-BF45-A981-8343ADC074B4}" type="parTrans" cxnId="{7CBA4566-05CD-1740-9BD0-A74887F46B99}">
      <dgm:prSet/>
      <dgm:spPr/>
      <dgm:t>
        <a:bodyPr/>
        <a:lstStyle/>
        <a:p>
          <a:endParaRPr lang="es-ES">
            <a:solidFill>
              <a:srgbClr val="000000"/>
            </a:solidFill>
          </a:endParaRPr>
        </a:p>
      </dgm:t>
    </dgm:pt>
    <dgm:pt modelId="{4BCADEEB-C26F-044A-8278-DE4A14259E7D}" type="sibTrans" cxnId="{7CBA4566-05CD-1740-9BD0-A74887F46B99}">
      <dgm:prSet/>
      <dgm:spPr/>
      <dgm:t>
        <a:bodyPr/>
        <a:lstStyle/>
        <a:p>
          <a:endParaRPr lang="es-ES">
            <a:solidFill>
              <a:srgbClr val="000000"/>
            </a:solidFill>
          </a:endParaRPr>
        </a:p>
      </dgm:t>
    </dgm:pt>
    <dgm:pt modelId="{3E1FDE1F-0AA8-224F-82A4-2712BBCFA324}">
      <dgm:prSet/>
      <dgm:spPr/>
      <dgm:t>
        <a:bodyPr/>
        <a:lstStyle/>
        <a:p>
          <a:pPr rtl="0"/>
          <a:r>
            <a:rPr lang="es-ES" dirty="0" smtClean="0">
              <a:solidFill>
                <a:srgbClr val="000000"/>
              </a:solidFill>
            </a:rPr>
            <a:t>Facilita la percepción, de manera sencilla y directa de los objetivos del proyecto en distintos niveles.</a:t>
          </a:r>
          <a:endParaRPr lang="es-ES" dirty="0">
            <a:solidFill>
              <a:srgbClr val="000000"/>
            </a:solidFill>
          </a:endParaRPr>
        </a:p>
      </dgm:t>
    </dgm:pt>
    <dgm:pt modelId="{2BF73C7B-86EC-E64E-9B27-FE381F25DB31}" type="parTrans" cxnId="{1EAE289D-552E-DB46-BEF6-11841AC88585}">
      <dgm:prSet/>
      <dgm:spPr/>
      <dgm:t>
        <a:bodyPr/>
        <a:lstStyle/>
        <a:p>
          <a:endParaRPr lang="es-ES">
            <a:solidFill>
              <a:srgbClr val="000000"/>
            </a:solidFill>
          </a:endParaRPr>
        </a:p>
      </dgm:t>
    </dgm:pt>
    <dgm:pt modelId="{904A47A5-5FA5-604B-98E3-1EAAB7ECB4B8}" type="sibTrans" cxnId="{1EAE289D-552E-DB46-BEF6-11841AC88585}">
      <dgm:prSet/>
      <dgm:spPr/>
      <dgm:t>
        <a:bodyPr/>
        <a:lstStyle/>
        <a:p>
          <a:endParaRPr lang="es-ES">
            <a:solidFill>
              <a:srgbClr val="000000"/>
            </a:solidFill>
          </a:endParaRPr>
        </a:p>
      </dgm:t>
    </dgm:pt>
    <dgm:pt modelId="{CD523E6B-2656-3749-B9F5-F02DC8590E5F}">
      <dgm:prSet/>
      <dgm:spPr/>
      <dgm:t>
        <a:bodyPr/>
        <a:lstStyle/>
        <a:p>
          <a:pPr rtl="0"/>
          <a:r>
            <a:rPr lang="es-ES" dirty="0" smtClean="0">
              <a:solidFill>
                <a:srgbClr val="000000"/>
              </a:solidFill>
            </a:rPr>
            <a:t>Establece indicadores medibles y útiles para conformar un sistema de seguimiento.</a:t>
          </a:r>
          <a:endParaRPr lang="es-ES" dirty="0">
            <a:solidFill>
              <a:srgbClr val="000000"/>
            </a:solidFill>
          </a:endParaRPr>
        </a:p>
      </dgm:t>
    </dgm:pt>
    <dgm:pt modelId="{66377E3F-4B1E-8A49-9A32-9EAF5D1C9971}" type="parTrans" cxnId="{1DDE3F87-932E-054D-8688-1DE90BAEF5E0}">
      <dgm:prSet/>
      <dgm:spPr/>
      <dgm:t>
        <a:bodyPr/>
        <a:lstStyle/>
        <a:p>
          <a:endParaRPr lang="es-ES">
            <a:solidFill>
              <a:srgbClr val="000000"/>
            </a:solidFill>
          </a:endParaRPr>
        </a:p>
      </dgm:t>
    </dgm:pt>
    <dgm:pt modelId="{44081113-A00C-2F42-8005-8CFFB91D8EFB}" type="sibTrans" cxnId="{1DDE3F87-932E-054D-8688-1DE90BAEF5E0}">
      <dgm:prSet/>
      <dgm:spPr/>
      <dgm:t>
        <a:bodyPr/>
        <a:lstStyle/>
        <a:p>
          <a:endParaRPr lang="es-ES">
            <a:solidFill>
              <a:srgbClr val="000000"/>
            </a:solidFill>
          </a:endParaRPr>
        </a:p>
      </dgm:t>
    </dgm:pt>
    <dgm:pt modelId="{AA4C4CE5-036D-7642-B0E0-AFBAFFB86759}">
      <dgm:prSet/>
      <dgm:spPr/>
      <dgm:t>
        <a:bodyPr/>
        <a:lstStyle/>
        <a:p>
          <a:pPr rtl="0"/>
          <a:r>
            <a:rPr lang="es-ES" dirty="0" smtClean="0">
              <a:solidFill>
                <a:srgbClr val="000000"/>
              </a:solidFill>
            </a:rPr>
            <a:t>Señala claramente las responsabilidades y permite anticipar contingencias para el logro de los resultados.</a:t>
          </a:r>
          <a:endParaRPr lang="es-ES" dirty="0">
            <a:solidFill>
              <a:srgbClr val="000000"/>
            </a:solidFill>
          </a:endParaRPr>
        </a:p>
      </dgm:t>
    </dgm:pt>
    <dgm:pt modelId="{0C1B0629-2012-DB48-BFBB-7D232A6F6399}" type="parTrans" cxnId="{49EEA6E1-CA8B-3F4B-B4F2-954FD2C1EEFF}">
      <dgm:prSet/>
      <dgm:spPr/>
      <dgm:t>
        <a:bodyPr/>
        <a:lstStyle/>
        <a:p>
          <a:endParaRPr lang="es-ES">
            <a:solidFill>
              <a:srgbClr val="000000"/>
            </a:solidFill>
          </a:endParaRPr>
        </a:p>
      </dgm:t>
    </dgm:pt>
    <dgm:pt modelId="{4D013C18-9005-8546-A1BA-DB3834A794C3}" type="sibTrans" cxnId="{49EEA6E1-CA8B-3F4B-B4F2-954FD2C1EEFF}">
      <dgm:prSet/>
      <dgm:spPr/>
      <dgm:t>
        <a:bodyPr/>
        <a:lstStyle/>
        <a:p>
          <a:endParaRPr lang="es-ES">
            <a:solidFill>
              <a:srgbClr val="000000"/>
            </a:solidFill>
          </a:endParaRPr>
        </a:p>
      </dgm:t>
    </dgm:pt>
    <dgm:pt modelId="{97B3F99D-1028-F449-9E93-20A276EFB612}">
      <dgm:prSet/>
      <dgm:spPr/>
      <dgm:t>
        <a:bodyPr/>
        <a:lstStyle/>
        <a:p>
          <a:pPr rtl="0"/>
          <a:r>
            <a:rPr lang="es-ES" smtClean="0">
              <a:solidFill>
                <a:srgbClr val="000000"/>
              </a:solidFill>
            </a:rPr>
            <a:t>Identifica los actores principales, sus intereses y potencial.</a:t>
          </a:r>
          <a:endParaRPr lang="es-ES">
            <a:solidFill>
              <a:srgbClr val="000000"/>
            </a:solidFill>
          </a:endParaRPr>
        </a:p>
      </dgm:t>
    </dgm:pt>
    <dgm:pt modelId="{8FABC6A8-C144-D941-BB40-B2D9D92B34D1}" type="parTrans" cxnId="{528916A3-C0CA-BF4C-A75F-0EA8A69E474C}">
      <dgm:prSet/>
      <dgm:spPr/>
      <dgm:t>
        <a:bodyPr/>
        <a:lstStyle/>
        <a:p>
          <a:endParaRPr lang="es-ES">
            <a:solidFill>
              <a:srgbClr val="000000"/>
            </a:solidFill>
          </a:endParaRPr>
        </a:p>
      </dgm:t>
    </dgm:pt>
    <dgm:pt modelId="{A78D1E33-FB2C-124D-88FE-D60656B7086D}" type="sibTrans" cxnId="{528916A3-C0CA-BF4C-A75F-0EA8A69E474C}">
      <dgm:prSet/>
      <dgm:spPr/>
      <dgm:t>
        <a:bodyPr/>
        <a:lstStyle/>
        <a:p>
          <a:endParaRPr lang="es-ES">
            <a:solidFill>
              <a:srgbClr val="000000"/>
            </a:solidFill>
          </a:endParaRPr>
        </a:p>
      </dgm:t>
    </dgm:pt>
    <dgm:pt modelId="{7AD7DBB3-36D9-0840-8733-ED8712CC14B6}">
      <dgm:prSet/>
      <dgm:spPr/>
      <dgm:t>
        <a:bodyPr/>
        <a:lstStyle/>
        <a:p>
          <a:r>
            <a:rPr lang="es-ES" dirty="0" smtClean="0">
              <a:solidFill>
                <a:srgbClr val="000000"/>
              </a:solidFill>
            </a:rPr>
            <a:t>Identifica los problemas que deben ser superados para alcanzar los objetivos propuestos </a:t>
          </a:r>
          <a:endParaRPr lang="es-ES" dirty="0">
            <a:solidFill>
              <a:srgbClr val="000000"/>
            </a:solidFill>
          </a:endParaRPr>
        </a:p>
      </dgm:t>
    </dgm:pt>
    <dgm:pt modelId="{9EFE32CC-83A4-D34D-B871-C0A7C87A4974}" type="parTrans" cxnId="{15CD3B91-9430-2F43-B75C-7E7845A322C5}">
      <dgm:prSet/>
      <dgm:spPr/>
      <dgm:t>
        <a:bodyPr/>
        <a:lstStyle/>
        <a:p>
          <a:endParaRPr lang="es-ES">
            <a:solidFill>
              <a:srgbClr val="000000"/>
            </a:solidFill>
          </a:endParaRPr>
        </a:p>
      </dgm:t>
    </dgm:pt>
    <dgm:pt modelId="{A497EEA0-0EEC-1D4F-9850-0D2BCC70B43D}" type="sibTrans" cxnId="{15CD3B91-9430-2F43-B75C-7E7845A322C5}">
      <dgm:prSet/>
      <dgm:spPr/>
      <dgm:t>
        <a:bodyPr/>
        <a:lstStyle/>
        <a:p>
          <a:endParaRPr lang="es-ES">
            <a:solidFill>
              <a:srgbClr val="000000"/>
            </a:solidFill>
          </a:endParaRPr>
        </a:p>
      </dgm:t>
    </dgm:pt>
    <dgm:pt modelId="{2E637CAA-AA18-3A41-BC2A-D5D0AF4949EF}" type="pres">
      <dgm:prSet presAssocID="{060A1746-B617-4641-949B-0F8380ABEFCA}" presName="diagram" presStyleCnt="0">
        <dgm:presLayoutVars>
          <dgm:dir/>
          <dgm:resizeHandles val="exact"/>
        </dgm:presLayoutVars>
      </dgm:prSet>
      <dgm:spPr/>
      <dgm:t>
        <a:bodyPr/>
        <a:lstStyle/>
        <a:p>
          <a:endParaRPr lang="es-ES"/>
        </a:p>
      </dgm:t>
    </dgm:pt>
    <dgm:pt modelId="{45749846-480A-194F-B54A-8DBBB67D4E6B}" type="pres">
      <dgm:prSet presAssocID="{FFF0A2BB-4D2C-994C-BD53-5D5CE48878C9}" presName="node" presStyleLbl="node1" presStyleIdx="0" presStyleCnt="5">
        <dgm:presLayoutVars>
          <dgm:bulletEnabled val="1"/>
        </dgm:presLayoutVars>
      </dgm:prSet>
      <dgm:spPr/>
      <dgm:t>
        <a:bodyPr/>
        <a:lstStyle/>
        <a:p>
          <a:endParaRPr lang="es-ES"/>
        </a:p>
      </dgm:t>
    </dgm:pt>
    <dgm:pt modelId="{39D73E7C-DE81-9049-98EE-967DF358B983}" type="pres">
      <dgm:prSet presAssocID="{4BCADEEB-C26F-044A-8278-DE4A14259E7D}" presName="sibTrans" presStyleCnt="0"/>
      <dgm:spPr/>
      <dgm:t>
        <a:bodyPr/>
        <a:lstStyle/>
        <a:p>
          <a:endParaRPr lang="es-ES"/>
        </a:p>
      </dgm:t>
    </dgm:pt>
    <dgm:pt modelId="{2A74AA33-235A-9441-B2FB-A1497150DF07}" type="pres">
      <dgm:prSet presAssocID="{3E1FDE1F-0AA8-224F-82A4-2712BBCFA324}" presName="node" presStyleLbl="node1" presStyleIdx="1" presStyleCnt="5">
        <dgm:presLayoutVars>
          <dgm:bulletEnabled val="1"/>
        </dgm:presLayoutVars>
      </dgm:prSet>
      <dgm:spPr/>
      <dgm:t>
        <a:bodyPr/>
        <a:lstStyle/>
        <a:p>
          <a:endParaRPr lang="es-ES"/>
        </a:p>
      </dgm:t>
    </dgm:pt>
    <dgm:pt modelId="{9BF312B5-E4CF-C246-B57F-238118CBE793}" type="pres">
      <dgm:prSet presAssocID="{904A47A5-5FA5-604B-98E3-1EAAB7ECB4B8}" presName="sibTrans" presStyleCnt="0"/>
      <dgm:spPr/>
      <dgm:t>
        <a:bodyPr/>
        <a:lstStyle/>
        <a:p>
          <a:endParaRPr lang="es-ES"/>
        </a:p>
      </dgm:t>
    </dgm:pt>
    <dgm:pt modelId="{E6DB1864-52FE-F84B-883F-E551A7429CE6}" type="pres">
      <dgm:prSet presAssocID="{CD523E6B-2656-3749-B9F5-F02DC8590E5F}" presName="node" presStyleLbl="node1" presStyleIdx="2" presStyleCnt="5">
        <dgm:presLayoutVars>
          <dgm:bulletEnabled val="1"/>
        </dgm:presLayoutVars>
      </dgm:prSet>
      <dgm:spPr/>
      <dgm:t>
        <a:bodyPr/>
        <a:lstStyle/>
        <a:p>
          <a:endParaRPr lang="es-ES"/>
        </a:p>
      </dgm:t>
    </dgm:pt>
    <dgm:pt modelId="{5381F34A-5272-924A-A796-C0C973973F7D}" type="pres">
      <dgm:prSet presAssocID="{44081113-A00C-2F42-8005-8CFFB91D8EFB}" presName="sibTrans" presStyleCnt="0"/>
      <dgm:spPr/>
      <dgm:t>
        <a:bodyPr/>
        <a:lstStyle/>
        <a:p>
          <a:endParaRPr lang="es-ES"/>
        </a:p>
      </dgm:t>
    </dgm:pt>
    <dgm:pt modelId="{4211A7FE-FC85-4B4B-BC3D-5559F6E8CF06}" type="pres">
      <dgm:prSet presAssocID="{AA4C4CE5-036D-7642-B0E0-AFBAFFB86759}" presName="node" presStyleLbl="node1" presStyleIdx="3" presStyleCnt="5">
        <dgm:presLayoutVars>
          <dgm:bulletEnabled val="1"/>
        </dgm:presLayoutVars>
      </dgm:prSet>
      <dgm:spPr/>
      <dgm:t>
        <a:bodyPr/>
        <a:lstStyle/>
        <a:p>
          <a:endParaRPr lang="es-ES"/>
        </a:p>
      </dgm:t>
    </dgm:pt>
    <dgm:pt modelId="{751CAC62-C987-E24C-A890-9339C7449A23}" type="pres">
      <dgm:prSet presAssocID="{4D013C18-9005-8546-A1BA-DB3834A794C3}" presName="sibTrans" presStyleCnt="0"/>
      <dgm:spPr/>
      <dgm:t>
        <a:bodyPr/>
        <a:lstStyle/>
        <a:p>
          <a:endParaRPr lang="es-ES"/>
        </a:p>
      </dgm:t>
    </dgm:pt>
    <dgm:pt modelId="{03A132D2-6DCF-954B-8649-0C4DAEFDC2C4}" type="pres">
      <dgm:prSet presAssocID="{97B3F99D-1028-F449-9E93-20A276EFB612}" presName="node" presStyleLbl="node1" presStyleIdx="4" presStyleCnt="5">
        <dgm:presLayoutVars>
          <dgm:bulletEnabled val="1"/>
        </dgm:presLayoutVars>
      </dgm:prSet>
      <dgm:spPr/>
      <dgm:t>
        <a:bodyPr/>
        <a:lstStyle/>
        <a:p>
          <a:endParaRPr lang="es-ES"/>
        </a:p>
      </dgm:t>
    </dgm:pt>
  </dgm:ptLst>
  <dgm:cxnLst>
    <dgm:cxn modelId="{F4921C06-7961-2A4F-9051-02717A8635AE}" type="presOf" srcId="{060A1746-B617-4641-949B-0F8380ABEFCA}" destId="{2E637CAA-AA18-3A41-BC2A-D5D0AF4949EF}" srcOrd="0" destOrd="0" presId="urn:microsoft.com/office/officeart/2005/8/layout/default"/>
    <dgm:cxn modelId="{49EEA6E1-CA8B-3F4B-B4F2-954FD2C1EEFF}" srcId="{060A1746-B617-4641-949B-0F8380ABEFCA}" destId="{AA4C4CE5-036D-7642-B0E0-AFBAFFB86759}" srcOrd="3" destOrd="0" parTransId="{0C1B0629-2012-DB48-BFBB-7D232A6F6399}" sibTransId="{4D013C18-9005-8546-A1BA-DB3834A794C3}"/>
    <dgm:cxn modelId="{C95E712D-CBAB-A842-90A0-6D3C35BA8861}" type="presOf" srcId="{CD523E6B-2656-3749-B9F5-F02DC8590E5F}" destId="{E6DB1864-52FE-F84B-883F-E551A7429CE6}" srcOrd="0" destOrd="0" presId="urn:microsoft.com/office/officeart/2005/8/layout/default"/>
    <dgm:cxn modelId="{F9D7F14B-D4E5-0543-98A5-3288A9614450}" type="presOf" srcId="{7AD7DBB3-36D9-0840-8733-ED8712CC14B6}" destId="{45749846-480A-194F-B54A-8DBBB67D4E6B}" srcOrd="0" destOrd="1" presId="urn:microsoft.com/office/officeart/2005/8/layout/default"/>
    <dgm:cxn modelId="{528916A3-C0CA-BF4C-A75F-0EA8A69E474C}" srcId="{060A1746-B617-4641-949B-0F8380ABEFCA}" destId="{97B3F99D-1028-F449-9E93-20A276EFB612}" srcOrd="4" destOrd="0" parTransId="{8FABC6A8-C144-D941-BB40-B2D9D92B34D1}" sibTransId="{A78D1E33-FB2C-124D-88FE-D60656B7086D}"/>
    <dgm:cxn modelId="{1EAE289D-552E-DB46-BEF6-11841AC88585}" srcId="{060A1746-B617-4641-949B-0F8380ABEFCA}" destId="{3E1FDE1F-0AA8-224F-82A4-2712BBCFA324}" srcOrd="1" destOrd="0" parTransId="{2BF73C7B-86EC-E64E-9B27-FE381F25DB31}" sibTransId="{904A47A5-5FA5-604B-98E3-1EAAB7ECB4B8}"/>
    <dgm:cxn modelId="{7CBA4566-05CD-1740-9BD0-A74887F46B99}" srcId="{060A1746-B617-4641-949B-0F8380ABEFCA}" destId="{FFF0A2BB-4D2C-994C-BD53-5D5CE48878C9}" srcOrd="0" destOrd="0" parTransId="{895F0AAD-FC9E-BF45-A981-8343ADC074B4}" sibTransId="{4BCADEEB-C26F-044A-8278-DE4A14259E7D}"/>
    <dgm:cxn modelId="{1DDE3F87-932E-054D-8688-1DE90BAEF5E0}" srcId="{060A1746-B617-4641-949B-0F8380ABEFCA}" destId="{CD523E6B-2656-3749-B9F5-F02DC8590E5F}" srcOrd="2" destOrd="0" parTransId="{66377E3F-4B1E-8A49-9A32-9EAF5D1C9971}" sibTransId="{44081113-A00C-2F42-8005-8CFFB91D8EFB}"/>
    <dgm:cxn modelId="{CDFD9F46-589E-0842-ACA1-5B51E74E85DC}" type="presOf" srcId="{AA4C4CE5-036D-7642-B0E0-AFBAFFB86759}" destId="{4211A7FE-FC85-4B4B-BC3D-5559F6E8CF06}" srcOrd="0" destOrd="0" presId="urn:microsoft.com/office/officeart/2005/8/layout/default"/>
    <dgm:cxn modelId="{F0F8A529-E96E-6145-A928-104779C12009}" type="presOf" srcId="{3E1FDE1F-0AA8-224F-82A4-2712BBCFA324}" destId="{2A74AA33-235A-9441-B2FB-A1497150DF07}" srcOrd="0" destOrd="0" presId="urn:microsoft.com/office/officeart/2005/8/layout/default"/>
    <dgm:cxn modelId="{15CD3B91-9430-2F43-B75C-7E7845A322C5}" srcId="{FFF0A2BB-4D2C-994C-BD53-5D5CE48878C9}" destId="{7AD7DBB3-36D9-0840-8733-ED8712CC14B6}" srcOrd="0" destOrd="0" parTransId="{9EFE32CC-83A4-D34D-B871-C0A7C87A4974}" sibTransId="{A497EEA0-0EEC-1D4F-9850-0D2BCC70B43D}"/>
    <dgm:cxn modelId="{DB7A5359-4EB9-744A-8279-98C2DC9E5330}" type="presOf" srcId="{97B3F99D-1028-F449-9E93-20A276EFB612}" destId="{03A132D2-6DCF-954B-8649-0C4DAEFDC2C4}" srcOrd="0" destOrd="0" presId="urn:microsoft.com/office/officeart/2005/8/layout/default"/>
    <dgm:cxn modelId="{9C828EC1-6B1C-9A4B-9DA2-8B9BBAE08FEF}" type="presOf" srcId="{FFF0A2BB-4D2C-994C-BD53-5D5CE48878C9}" destId="{45749846-480A-194F-B54A-8DBBB67D4E6B}" srcOrd="0" destOrd="0" presId="urn:microsoft.com/office/officeart/2005/8/layout/default"/>
    <dgm:cxn modelId="{287776BD-83BA-8F49-8C61-A7360E3A5F70}" type="presParOf" srcId="{2E637CAA-AA18-3A41-BC2A-D5D0AF4949EF}" destId="{45749846-480A-194F-B54A-8DBBB67D4E6B}" srcOrd="0" destOrd="0" presId="urn:microsoft.com/office/officeart/2005/8/layout/default"/>
    <dgm:cxn modelId="{FB4940EB-5CFD-254F-9353-B945910F4589}" type="presParOf" srcId="{2E637CAA-AA18-3A41-BC2A-D5D0AF4949EF}" destId="{39D73E7C-DE81-9049-98EE-967DF358B983}" srcOrd="1" destOrd="0" presId="urn:microsoft.com/office/officeart/2005/8/layout/default"/>
    <dgm:cxn modelId="{A38AAE09-92C3-D940-AED6-A5A509F0686E}" type="presParOf" srcId="{2E637CAA-AA18-3A41-BC2A-D5D0AF4949EF}" destId="{2A74AA33-235A-9441-B2FB-A1497150DF07}" srcOrd="2" destOrd="0" presId="urn:microsoft.com/office/officeart/2005/8/layout/default"/>
    <dgm:cxn modelId="{15CA0FB9-77D5-AA4F-AE85-66E858CD48DB}" type="presParOf" srcId="{2E637CAA-AA18-3A41-BC2A-D5D0AF4949EF}" destId="{9BF312B5-E4CF-C246-B57F-238118CBE793}" srcOrd="3" destOrd="0" presId="urn:microsoft.com/office/officeart/2005/8/layout/default"/>
    <dgm:cxn modelId="{165A0BF1-3A6D-F742-B10B-F9C45DA1AC2F}" type="presParOf" srcId="{2E637CAA-AA18-3A41-BC2A-D5D0AF4949EF}" destId="{E6DB1864-52FE-F84B-883F-E551A7429CE6}" srcOrd="4" destOrd="0" presId="urn:microsoft.com/office/officeart/2005/8/layout/default"/>
    <dgm:cxn modelId="{52ACC55C-1BEA-3449-A77C-27B70225500D}" type="presParOf" srcId="{2E637CAA-AA18-3A41-BC2A-D5D0AF4949EF}" destId="{5381F34A-5272-924A-A796-C0C973973F7D}" srcOrd="5" destOrd="0" presId="urn:microsoft.com/office/officeart/2005/8/layout/default"/>
    <dgm:cxn modelId="{61B61158-B74A-4F42-86E7-7188DF12897F}" type="presParOf" srcId="{2E637CAA-AA18-3A41-BC2A-D5D0AF4949EF}" destId="{4211A7FE-FC85-4B4B-BC3D-5559F6E8CF06}" srcOrd="6" destOrd="0" presId="urn:microsoft.com/office/officeart/2005/8/layout/default"/>
    <dgm:cxn modelId="{F115821B-042D-F047-B33B-12068E5E72BB}" type="presParOf" srcId="{2E637CAA-AA18-3A41-BC2A-D5D0AF4949EF}" destId="{751CAC62-C987-E24C-A890-9339C7449A23}" srcOrd="7" destOrd="0" presId="urn:microsoft.com/office/officeart/2005/8/layout/default"/>
    <dgm:cxn modelId="{62A32D0E-499E-0942-B798-096E7606F14D}" type="presParOf" srcId="{2E637CAA-AA18-3A41-BC2A-D5D0AF4949EF}" destId="{03A132D2-6DCF-954B-8649-0C4DAEFDC2C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D9A05B-C027-964E-9DED-738C56538298}" type="doc">
      <dgm:prSet loTypeId="urn:microsoft.com/office/officeart/2005/8/layout/process4" loCatId="officeonline" qsTypeId="urn:microsoft.com/office/officeart/2005/8/quickstyle/simple4" qsCatId="simple" csTypeId="urn:microsoft.com/office/officeart/2005/8/colors/colorful1" csCatId="colorful" phldr="1"/>
      <dgm:spPr/>
      <dgm:t>
        <a:bodyPr/>
        <a:lstStyle/>
        <a:p>
          <a:endParaRPr lang="es-ES"/>
        </a:p>
      </dgm:t>
    </dgm:pt>
    <dgm:pt modelId="{CBD60130-57CB-154C-9388-86B05C3084C6}">
      <dgm:prSet/>
      <dgm:spPr/>
      <dgm:t>
        <a:bodyPr/>
        <a:lstStyle/>
        <a:p>
          <a:pPr rtl="0"/>
          <a:r>
            <a:rPr lang="es-ES" dirty="0" smtClean="0">
              <a:solidFill>
                <a:srgbClr val="000000"/>
              </a:solidFill>
            </a:rPr>
            <a:t>Lograr un entendimiento común de los problemas que deben ser resueltos para lograr la meta propuesta y de la interrelación que existe entre los problemas a resolver.</a:t>
          </a:r>
          <a:endParaRPr lang="es-ES" dirty="0">
            <a:solidFill>
              <a:srgbClr val="000000"/>
            </a:solidFill>
          </a:endParaRPr>
        </a:p>
      </dgm:t>
    </dgm:pt>
    <dgm:pt modelId="{4F1F4B62-ADA7-FA4C-8839-FC910812ED84}" type="parTrans" cxnId="{54F55715-BEA6-0C44-8673-7D9EA0A37349}">
      <dgm:prSet/>
      <dgm:spPr/>
      <dgm:t>
        <a:bodyPr/>
        <a:lstStyle/>
        <a:p>
          <a:endParaRPr lang="es-ES">
            <a:solidFill>
              <a:srgbClr val="000000"/>
            </a:solidFill>
          </a:endParaRPr>
        </a:p>
      </dgm:t>
    </dgm:pt>
    <dgm:pt modelId="{3D4C9B25-2D63-1741-B480-32F255583EB5}" type="sibTrans" cxnId="{54F55715-BEA6-0C44-8673-7D9EA0A37349}">
      <dgm:prSet/>
      <dgm:spPr/>
      <dgm:t>
        <a:bodyPr/>
        <a:lstStyle/>
        <a:p>
          <a:endParaRPr lang="es-ES">
            <a:solidFill>
              <a:srgbClr val="000000"/>
            </a:solidFill>
          </a:endParaRPr>
        </a:p>
      </dgm:t>
    </dgm:pt>
    <dgm:pt modelId="{E931342F-4F7C-AD4B-9E90-32EFC26FBDF0}">
      <dgm:prSet/>
      <dgm:spPr/>
      <dgm:t>
        <a:bodyPr/>
        <a:lstStyle/>
        <a:p>
          <a:pPr rtl="0"/>
          <a:r>
            <a:rPr lang="es-ES" dirty="0" smtClean="0">
              <a:solidFill>
                <a:srgbClr val="000000"/>
              </a:solidFill>
            </a:rPr>
            <a:t>Mejorar la comunicación y establecer las bases de cooperación entre los participantes a través de la planeación conjunta.</a:t>
          </a:r>
          <a:endParaRPr lang="es-ES" dirty="0">
            <a:solidFill>
              <a:srgbClr val="000000"/>
            </a:solidFill>
          </a:endParaRPr>
        </a:p>
      </dgm:t>
    </dgm:pt>
    <dgm:pt modelId="{0531DCF8-67F0-3942-89C7-397D2B600C37}" type="parTrans" cxnId="{446D6F66-6780-024E-B7FD-8DD651C74811}">
      <dgm:prSet/>
      <dgm:spPr/>
      <dgm:t>
        <a:bodyPr/>
        <a:lstStyle/>
        <a:p>
          <a:endParaRPr lang="es-ES">
            <a:solidFill>
              <a:srgbClr val="000000"/>
            </a:solidFill>
          </a:endParaRPr>
        </a:p>
      </dgm:t>
    </dgm:pt>
    <dgm:pt modelId="{8A36297A-ADB4-D84F-85B1-4D7D0E449C6D}" type="sibTrans" cxnId="{446D6F66-6780-024E-B7FD-8DD651C74811}">
      <dgm:prSet/>
      <dgm:spPr/>
      <dgm:t>
        <a:bodyPr/>
        <a:lstStyle/>
        <a:p>
          <a:endParaRPr lang="es-ES">
            <a:solidFill>
              <a:srgbClr val="000000"/>
            </a:solidFill>
          </a:endParaRPr>
        </a:p>
      </dgm:t>
    </dgm:pt>
    <dgm:pt modelId="{0305B715-FE42-F345-8462-0859F55E6F5F}">
      <dgm:prSet/>
      <dgm:spPr/>
      <dgm:t>
        <a:bodyPr/>
        <a:lstStyle/>
        <a:p>
          <a:pPr rtl="0"/>
          <a:r>
            <a:rPr lang="es-ES" dirty="0" smtClean="0">
              <a:solidFill>
                <a:srgbClr val="000000"/>
              </a:solidFill>
            </a:rPr>
            <a:t>Proporcionar una definición clara y realista de los medios para lograr el fin deseado y entonces crear una base de trabajo de compromiso para todos los involucrados.</a:t>
          </a:r>
          <a:endParaRPr lang="es-ES" dirty="0">
            <a:solidFill>
              <a:srgbClr val="000000"/>
            </a:solidFill>
          </a:endParaRPr>
        </a:p>
      </dgm:t>
    </dgm:pt>
    <dgm:pt modelId="{4F52C5E0-9890-AA4A-91D3-62B3CCACF6B8}" type="parTrans" cxnId="{D70B4D0C-81F9-5E4F-B5A9-7E0EF9ACDFEA}">
      <dgm:prSet/>
      <dgm:spPr/>
      <dgm:t>
        <a:bodyPr/>
        <a:lstStyle/>
        <a:p>
          <a:endParaRPr lang="es-ES">
            <a:solidFill>
              <a:srgbClr val="000000"/>
            </a:solidFill>
          </a:endParaRPr>
        </a:p>
      </dgm:t>
    </dgm:pt>
    <dgm:pt modelId="{F22268D4-9AF2-2240-B978-28FD9CD33AA0}" type="sibTrans" cxnId="{D70B4D0C-81F9-5E4F-B5A9-7E0EF9ACDFEA}">
      <dgm:prSet/>
      <dgm:spPr/>
      <dgm:t>
        <a:bodyPr/>
        <a:lstStyle/>
        <a:p>
          <a:endParaRPr lang="es-ES">
            <a:solidFill>
              <a:srgbClr val="000000"/>
            </a:solidFill>
          </a:endParaRPr>
        </a:p>
      </dgm:t>
    </dgm:pt>
    <dgm:pt modelId="{E9439C28-1471-7743-B908-A60307566F32}">
      <dgm:prSet/>
      <dgm:spPr/>
      <dgm:t>
        <a:bodyPr/>
        <a:lstStyle/>
        <a:p>
          <a:pPr rtl="0"/>
          <a:r>
            <a:rPr lang="es-ES" dirty="0" smtClean="0">
              <a:solidFill>
                <a:srgbClr val="000000"/>
              </a:solidFill>
            </a:rPr>
            <a:t>Definir las áreas de responsabilidad de los involucrados en la realización de las acciones planteadas con los tiempos y costos asociados.</a:t>
          </a:r>
          <a:endParaRPr lang="es-ES" dirty="0">
            <a:solidFill>
              <a:srgbClr val="000000"/>
            </a:solidFill>
          </a:endParaRPr>
        </a:p>
      </dgm:t>
    </dgm:pt>
    <dgm:pt modelId="{AEE37877-8A7B-9442-A306-5CFA9DDBFFEA}" type="parTrans" cxnId="{AAFBE3A1-2E1D-6942-9F88-1831E8D58C6B}">
      <dgm:prSet/>
      <dgm:spPr/>
      <dgm:t>
        <a:bodyPr/>
        <a:lstStyle/>
        <a:p>
          <a:endParaRPr lang="es-ES">
            <a:solidFill>
              <a:srgbClr val="000000"/>
            </a:solidFill>
          </a:endParaRPr>
        </a:p>
      </dgm:t>
    </dgm:pt>
    <dgm:pt modelId="{E0D0940A-EC8B-7E4B-8F81-C3579913597C}" type="sibTrans" cxnId="{AAFBE3A1-2E1D-6942-9F88-1831E8D58C6B}">
      <dgm:prSet/>
      <dgm:spPr/>
      <dgm:t>
        <a:bodyPr/>
        <a:lstStyle/>
        <a:p>
          <a:endParaRPr lang="es-ES">
            <a:solidFill>
              <a:srgbClr val="000000"/>
            </a:solidFill>
          </a:endParaRPr>
        </a:p>
      </dgm:t>
    </dgm:pt>
    <dgm:pt modelId="{686C1061-1840-AD4D-AE89-56610C2C725D}">
      <dgm:prSet/>
      <dgm:spPr/>
      <dgm:t>
        <a:bodyPr/>
        <a:lstStyle/>
        <a:p>
          <a:pPr rtl="0"/>
          <a:r>
            <a:rPr lang="es-ES" smtClean="0">
              <a:solidFill>
                <a:srgbClr val="000000"/>
              </a:solidFill>
            </a:rPr>
            <a:t>Establecer los indicadores para el seguimiento y evaluación del proyecto.</a:t>
          </a:r>
          <a:endParaRPr lang="es-ES">
            <a:solidFill>
              <a:srgbClr val="000000"/>
            </a:solidFill>
          </a:endParaRPr>
        </a:p>
      </dgm:t>
    </dgm:pt>
    <dgm:pt modelId="{56F1A7BD-35ED-FD46-BE42-1765E9B715AD}" type="parTrans" cxnId="{B8220E6A-3E79-A843-A572-15EF1E94666C}">
      <dgm:prSet/>
      <dgm:spPr/>
      <dgm:t>
        <a:bodyPr/>
        <a:lstStyle/>
        <a:p>
          <a:endParaRPr lang="es-ES">
            <a:solidFill>
              <a:srgbClr val="000000"/>
            </a:solidFill>
          </a:endParaRPr>
        </a:p>
      </dgm:t>
    </dgm:pt>
    <dgm:pt modelId="{768E89BB-933E-CC42-BE03-249F5CBE3D48}" type="sibTrans" cxnId="{B8220E6A-3E79-A843-A572-15EF1E94666C}">
      <dgm:prSet/>
      <dgm:spPr/>
      <dgm:t>
        <a:bodyPr/>
        <a:lstStyle/>
        <a:p>
          <a:endParaRPr lang="es-ES">
            <a:solidFill>
              <a:srgbClr val="000000"/>
            </a:solidFill>
          </a:endParaRPr>
        </a:p>
      </dgm:t>
    </dgm:pt>
    <dgm:pt modelId="{3AC5FD9E-7E6A-334D-859D-22D4EA71DC75}" type="pres">
      <dgm:prSet presAssocID="{99D9A05B-C027-964E-9DED-738C56538298}" presName="Name0" presStyleCnt="0">
        <dgm:presLayoutVars>
          <dgm:dir/>
          <dgm:animLvl val="lvl"/>
          <dgm:resizeHandles val="exact"/>
        </dgm:presLayoutVars>
      </dgm:prSet>
      <dgm:spPr/>
      <dgm:t>
        <a:bodyPr/>
        <a:lstStyle/>
        <a:p>
          <a:endParaRPr lang="es-ES"/>
        </a:p>
      </dgm:t>
    </dgm:pt>
    <dgm:pt modelId="{CA933809-C65B-314E-996E-C4C7A2273AC1}" type="pres">
      <dgm:prSet presAssocID="{686C1061-1840-AD4D-AE89-56610C2C725D}" presName="boxAndChildren" presStyleCnt="0"/>
      <dgm:spPr/>
    </dgm:pt>
    <dgm:pt modelId="{FD347BCE-9BC8-B348-A33A-79DE8C337DB1}" type="pres">
      <dgm:prSet presAssocID="{686C1061-1840-AD4D-AE89-56610C2C725D}" presName="parentTextBox" presStyleLbl="node1" presStyleIdx="0" presStyleCnt="5"/>
      <dgm:spPr/>
      <dgm:t>
        <a:bodyPr/>
        <a:lstStyle/>
        <a:p>
          <a:endParaRPr lang="es-ES"/>
        </a:p>
      </dgm:t>
    </dgm:pt>
    <dgm:pt modelId="{B16DEFB9-FA6C-7A43-A922-8467F6BDC9AA}" type="pres">
      <dgm:prSet presAssocID="{E0D0940A-EC8B-7E4B-8F81-C3579913597C}" presName="sp" presStyleCnt="0"/>
      <dgm:spPr/>
    </dgm:pt>
    <dgm:pt modelId="{E1D6144C-9527-8F43-90F7-9538ACEBCFE6}" type="pres">
      <dgm:prSet presAssocID="{E9439C28-1471-7743-B908-A60307566F32}" presName="arrowAndChildren" presStyleCnt="0"/>
      <dgm:spPr/>
    </dgm:pt>
    <dgm:pt modelId="{64424BC4-A4C1-8E4B-985F-46FBA5112FC4}" type="pres">
      <dgm:prSet presAssocID="{E9439C28-1471-7743-B908-A60307566F32}" presName="parentTextArrow" presStyleLbl="node1" presStyleIdx="1" presStyleCnt="5"/>
      <dgm:spPr/>
      <dgm:t>
        <a:bodyPr/>
        <a:lstStyle/>
        <a:p>
          <a:endParaRPr lang="es-ES"/>
        </a:p>
      </dgm:t>
    </dgm:pt>
    <dgm:pt modelId="{2FB16793-9CEA-4047-9DDC-86938FED336D}" type="pres">
      <dgm:prSet presAssocID="{F22268D4-9AF2-2240-B978-28FD9CD33AA0}" presName="sp" presStyleCnt="0"/>
      <dgm:spPr/>
    </dgm:pt>
    <dgm:pt modelId="{185181A1-09EB-774B-8E6E-4A0587797DC1}" type="pres">
      <dgm:prSet presAssocID="{0305B715-FE42-F345-8462-0859F55E6F5F}" presName="arrowAndChildren" presStyleCnt="0"/>
      <dgm:spPr/>
    </dgm:pt>
    <dgm:pt modelId="{EA1E489E-4F54-4344-80BC-36C97B1AEDE1}" type="pres">
      <dgm:prSet presAssocID="{0305B715-FE42-F345-8462-0859F55E6F5F}" presName="parentTextArrow" presStyleLbl="node1" presStyleIdx="2" presStyleCnt="5"/>
      <dgm:spPr/>
      <dgm:t>
        <a:bodyPr/>
        <a:lstStyle/>
        <a:p>
          <a:endParaRPr lang="es-ES"/>
        </a:p>
      </dgm:t>
    </dgm:pt>
    <dgm:pt modelId="{60BC97E0-C2F8-5446-A965-FC675D998748}" type="pres">
      <dgm:prSet presAssocID="{8A36297A-ADB4-D84F-85B1-4D7D0E449C6D}" presName="sp" presStyleCnt="0"/>
      <dgm:spPr/>
    </dgm:pt>
    <dgm:pt modelId="{78911338-B63D-8C4F-B239-39A670A28A2B}" type="pres">
      <dgm:prSet presAssocID="{E931342F-4F7C-AD4B-9E90-32EFC26FBDF0}" presName="arrowAndChildren" presStyleCnt="0"/>
      <dgm:spPr/>
    </dgm:pt>
    <dgm:pt modelId="{DF9AAF42-3826-9C4F-89C0-ED14612553BD}" type="pres">
      <dgm:prSet presAssocID="{E931342F-4F7C-AD4B-9E90-32EFC26FBDF0}" presName="parentTextArrow" presStyleLbl="node1" presStyleIdx="3" presStyleCnt="5"/>
      <dgm:spPr/>
      <dgm:t>
        <a:bodyPr/>
        <a:lstStyle/>
        <a:p>
          <a:endParaRPr lang="es-ES"/>
        </a:p>
      </dgm:t>
    </dgm:pt>
    <dgm:pt modelId="{89CC7F82-46E5-4146-A9B7-D66E1928B494}" type="pres">
      <dgm:prSet presAssocID="{3D4C9B25-2D63-1741-B480-32F255583EB5}" presName="sp" presStyleCnt="0"/>
      <dgm:spPr/>
    </dgm:pt>
    <dgm:pt modelId="{F0AE53A1-ABEF-2748-ADEE-D1BC09800559}" type="pres">
      <dgm:prSet presAssocID="{CBD60130-57CB-154C-9388-86B05C3084C6}" presName="arrowAndChildren" presStyleCnt="0"/>
      <dgm:spPr/>
    </dgm:pt>
    <dgm:pt modelId="{6B5E92DA-5F77-B143-9BB8-55D931C60EF1}" type="pres">
      <dgm:prSet presAssocID="{CBD60130-57CB-154C-9388-86B05C3084C6}" presName="parentTextArrow" presStyleLbl="node1" presStyleIdx="4" presStyleCnt="5"/>
      <dgm:spPr/>
      <dgm:t>
        <a:bodyPr/>
        <a:lstStyle/>
        <a:p>
          <a:endParaRPr lang="es-ES"/>
        </a:p>
      </dgm:t>
    </dgm:pt>
  </dgm:ptLst>
  <dgm:cxnLst>
    <dgm:cxn modelId="{EF60D773-3AE9-5A43-81A5-37D034058E2C}" type="presOf" srcId="{99D9A05B-C027-964E-9DED-738C56538298}" destId="{3AC5FD9E-7E6A-334D-859D-22D4EA71DC75}" srcOrd="0" destOrd="0" presId="urn:microsoft.com/office/officeart/2005/8/layout/process4"/>
    <dgm:cxn modelId="{DF692980-DE88-9B42-81CA-96991A366C24}" type="presOf" srcId="{E9439C28-1471-7743-B908-A60307566F32}" destId="{64424BC4-A4C1-8E4B-985F-46FBA5112FC4}" srcOrd="0" destOrd="0" presId="urn:microsoft.com/office/officeart/2005/8/layout/process4"/>
    <dgm:cxn modelId="{1375EF88-0BD9-574D-9762-E976B02CBB8F}" type="presOf" srcId="{E931342F-4F7C-AD4B-9E90-32EFC26FBDF0}" destId="{DF9AAF42-3826-9C4F-89C0-ED14612553BD}" srcOrd="0" destOrd="0" presId="urn:microsoft.com/office/officeart/2005/8/layout/process4"/>
    <dgm:cxn modelId="{54F55715-BEA6-0C44-8673-7D9EA0A37349}" srcId="{99D9A05B-C027-964E-9DED-738C56538298}" destId="{CBD60130-57CB-154C-9388-86B05C3084C6}" srcOrd="0" destOrd="0" parTransId="{4F1F4B62-ADA7-FA4C-8839-FC910812ED84}" sibTransId="{3D4C9B25-2D63-1741-B480-32F255583EB5}"/>
    <dgm:cxn modelId="{946E0FF2-3860-6249-819B-B84379FC8589}" type="presOf" srcId="{686C1061-1840-AD4D-AE89-56610C2C725D}" destId="{FD347BCE-9BC8-B348-A33A-79DE8C337DB1}" srcOrd="0" destOrd="0" presId="urn:microsoft.com/office/officeart/2005/8/layout/process4"/>
    <dgm:cxn modelId="{446D6F66-6780-024E-B7FD-8DD651C74811}" srcId="{99D9A05B-C027-964E-9DED-738C56538298}" destId="{E931342F-4F7C-AD4B-9E90-32EFC26FBDF0}" srcOrd="1" destOrd="0" parTransId="{0531DCF8-67F0-3942-89C7-397D2B600C37}" sibTransId="{8A36297A-ADB4-D84F-85B1-4D7D0E449C6D}"/>
    <dgm:cxn modelId="{D70B4D0C-81F9-5E4F-B5A9-7E0EF9ACDFEA}" srcId="{99D9A05B-C027-964E-9DED-738C56538298}" destId="{0305B715-FE42-F345-8462-0859F55E6F5F}" srcOrd="2" destOrd="0" parTransId="{4F52C5E0-9890-AA4A-91D3-62B3CCACF6B8}" sibTransId="{F22268D4-9AF2-2240-B978-28FD9CD33AA0}"/>
    <dgm:cxn modelId="{B9C018E9-D76C-594D-9887-ED532E2EE6BC}" type="presOf" srcId="{0305B715-FE42-F345-8462-0859F55E6F5F}" destId="{EA1E489E-4F54-4344-80BC-36C97B1AEDE1}" srcOrd="0" destOrd="0" presId="urn:microsoft.com/office/officeart/2005/8/layout/process4"/>
    <dgm:cxn modelId="{B8220E6A-3E79-A843-A572-15EF1E94666C}" srcId="{99D9A05B-C027-964E-9DED-738C56538298}" destId="{686C1061-1840-AD4D-AE89-56610C2C725D}" srcOrd="4" destOrd="0" parTransId="{56F1A7BD-35ED-FD46-BE42-1765E9B715AD}" sibTransId="{768E89BB-933E-CC42-BE03-249F5CBE3D48}"/>
    <dgm:cxn modelId="{AAFBE3A1-2E1D-6942-9F88-1831E8D58C6B}" srcId="{99D9A05B-C027-964E-9DED-738C56538298}" destId="{E9439C28-1471-7743-B908-A60307566F32}" srcOrd="3" destOrd="0" parTransId="{AEE37877-8A7B-9442-A306-5CFA9DDBFFEA}" sibTransId="{E0D0940A-EC8B-7E4B-8F81-C3579913597C}"/>
    <dgm:cxn modelId="{E30C1C0E-BFEF-DD46-B4FF-10A68C58B119}" type="presOf" srcId="{CBD60130-57CB-154C-9388-86B05C3084C6}" destId="{6B5E92DA-5F77-B143-9BB8-55D931C60EF1}" srcOrd="0" destOrd="0" presId="urn:microsoft.com/office/officeart/2005/8/layout/process4"/>
    <dgm:cxn modelId="{16743062-2A62-3C4A-83EA-7CFE97833DCE}" type="presParOf" srcId="{3AC5FD9E-7E6A-334D-859D-22D4EA71DC75}" destId="{CA933809-C65B-314E-996E-C4C7A2273AC1}" srcOrd="0" destOrd="0" presId="urn:microsoft.com/office/officeart/2005/8/layout/process4"/>
    <dgm:cxn modelId="{06614231-07F9-C84E-9736-4DF4855D3193}" type="presParOf" srcId="{CA933809-C65B-314E-996E-C4C7A2273AC1}" destId="{FD347BCE-9BC8-B348-A33A-79DE8C337DB1}" srcOrd="0" destOrd="0" presId="urn:microsoft.com/office/officeart/2005/8/layout/process4"/>
    <dgm:cxn modelId="{CFF51375-6A60-8641-8553-7AF305530698}" type="presParOf" srcId="{3AC5FD9E-7E6A-334D-859D-22D4EA71DC75}" destId="{B16DEFB9-FA6C-7A43-A922-8467F6BDC9AA}" srcOrd="1" destOrd="0" presId="urn:microsoft.com/office/officeart/2005/8/layout/process4"/>
    <dgm:cxn modelId="{D3C1FD38-7E68-364F-B805-4801AA1B2025}" type="presParOf" srcId="{3AC5FD9E-7E6A-334D-859D-22D4EA71DC75}" destId="{E1D6144C-9527-8F43-90F7-9538ACEBCFE6}" srcOrd="2" destOrd="0" presId="urn:microsoft.com/office/officeart/2005/8/layout/process4"/>
    <dgm:cxn modelId="{78FDA26F-5D36-174F-9ACF-62014D518C50}" type="presParOf" srcId="{E1D6144C-9527-8F43-90F7-9538ACEBCFE6}" destId="{64424BC4-A4C1-8E4B-985F-46FBA5112FC4}" srcOrd="0" destOrd="0" presId="urn:microsoft.com/office/officeart/2005/8/layout/process4"/>
    <dgm:cxn modelId="{B71CF730-F17B-7649-BE64-7047A5A579F4}" type="presParOf" srcId="{3AC5FD9E-7E6A-334D-859D-22D4EA71DC75}" destId="{2FB16793-9CEA-4047-9DDC-86938FED336D}" srcOrd="3" destOrd="0" presId="urn:microsoft.com/office/officeart/2005/8/layout/process4"/>
    <dgm:cxn modelId="{7790060E-DAED-0C4E-A4A1-6C6FB4801DBC}" type="presParOf" srcId="{3AC5FD9E-7E6A-334D-859D-22D4EA71DC75}" destId="{185181A1-09EB-774B-8E6E-4A0587797DC1}" srcOrd="4" destOrd="0" presId="urn:microsoft.com/office/officeart/2005/8/layout/process4"/>
    <dgm:cxn modelId="{9D15975D-1D30-114A-B533-34EE0E5977E1}" type="presParOf" srcId="{185181A1-09EB-774B-8E6E-4A0587797DC1}" destId="{EA1E489E-4F54-4344-80BC-36C97B1AEDE1}" srcOrd="0" destOrd="0" presId="urn:microsoft.com/office/officeart/2005/8/layout/process4"/>
    <dgm:cxn modelId="{23B3AA02-3BAC-2148-81D6-59BF5A6AFB58}" type="presParOf" srcId="{3AC5FD9E-7E6A-334D-859D-22D4EA71DC75}" destId="{60BC97E0-C2F8-5446-A965-FC675D998748}" srcOrd="5" destOrd="0" presId="urn:microsoft.com/office/officeart/2005/8/layout/process4"/>
    <dgm:cxn modelId="{8D8F4B70-E21B-EE41-B649-7EEC3FFF8136}" type="presParOf" srcId="{3AC5FD9E-7E6A-334D-859D-22D4EA71DC75}" destId="{78911338-B63D-8C4F-B239-39A670A28A2B}" srcOrd="6" destOrd="0" presId="urn:microsoft.com/office/officeart/2005/8/layout/process4"/>
    <dgm:cxn modelId="{77706883-BE58-A141-8866-0500E491F8FC}" type="presParOf" srcId="{78911338-B63D-8C4F-B239-39A670A28A2B}" destId="{DF9AAF42-3826-9C4F-89C0-ED14612553BD}" srcOrd="0" destOrd="0" presId="urn:microsoft.com/office/officeart/2005/8/layout/process4"/>
    <dgm:cxn modelId="{E3D2B735-171D-9D40-8315-89AE5B555FAD}" type="presParOf" srcId="{3AC5FD9E-7E6A-334D-859D-22D4EA71DC75}" destId="{89CC7F82-46E5-4146-A9B7-D66E1928B494}" srcOrd="7" destOrd="0" presId="urn:microsoft.com/office/officeart/2005/8/layout/process4"/>
    <dgm:cxn modelId="{471FE2D8-F40A-9C49-A08F-86F9A6843946}" type="presParOf" srcId="{3AC5FD9E-7E6A-334D-859D-22D4EA71DC75}" destId="{F0AE53A1-ABEF-2748-ADEE-D1BC09800559}" srcOrd="8" destOrd="0" presId="urn:microsoft.com/office/officeart/2005/8/layout/process4"/>
    <dgm:cxn modelId="{916E62AF-C125-0F42-A621-E6FF85D3D8ED}" type="presParOf" srcId="{F0AE53A1-ABEF-2748-ADEE-D1BC09800559}" destId="{6B5E92DA-5F77-B143-9BB8-55D931C60EF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C8F01A-1537-3941-85FA-EE6D5BC9FB3F}" type="doc">
      <dgm:prSet loTypeId="urn:microsoft.com/office/officeart/2005/8/layout/chevron2" loCatId="officeonline" qsTypeId="urn:microsoft.com/office/officeart/2005/8/quickstyle/simple4" qsCatId="simple" csTypeId="urn:microsoft.com/office/officeart/2005/8/colors/colorful4" csCatId="colorful" phldr="1"/>
      <dgm:spPr/>
      <dgm:t>
        <a:bodyPr/>
        <a:lstStyle/>
        <a:p>
          <a:endParaRPr lang="es-ES"/>
        </a:p>
      </dgm:t>
    </dgm:pt>
    <dgm:pt modelId="{3F924915-9242-ED4D-B238-5557E799F94C}">
      <dgm:prSet/>
      <dgm:spPr/>
      <dgm:t>
        <a:bodyPr/>
        <a:lstStyle/>
        <a:p>
          <a:pPr rtl="0"/>
          <a:r>
            <a:rPr lang="es-ES" dirty="0" smtClean="0">
              <a:solidFill>
                <a:srgbClr val="000000"/>
              </a:solidFill>
            </a:rPr>
            <a:t>Trabajo en equipo</a:t>
          </a:r>
          <a:endParaRPr lang="es-ES" dirty="0">
            <a:solidFill>
              <a:srgbClr val="000000"/>
            </a:solidFill>
          </a:endParaRPr>
        </a:p>
      </dgm:t>
    </dgm:pt>
    <dgm:pt modelId="{B90C2826-B705-F145-B692-CAD30B0C810B}" type="parTrans" cxnId="{5398299D-11BF-3D47-9057-341762BB04EE}">
      <dgm:prSet/>
      <dgm:spPr/>
      <dgm:t>
        <a:bodyPr/>
        <a:lstStyle/>
        <a:p>
          <a:endParaRPr lang="es-ES">
            <a:solidFill>
              <a:srgbClr val="000000"/>
            </a:solidFill>
          </a:endParaRPr>
        </a:p>
      </dgm:t>
    </dgm:pt>
    <dgm:pt modelId="{EF64735F-BAA2-D646-9C7D-E49B4B866DC3}" type="sibTrans" cxnId="{5398299D-11BF-3D47-9057-341762BB04EE}">
      <dgm:prSet/>
      <dgm:spPr/>
      <dgm:t>
        <a:bodyPr/>
        <a:lstStyle/>
        <a:p>
          <a:endParaRPr lang="es-ES">
            <a:solidFill>
              <a:srgbClr val="000000"/>
            </a:solidFill>
          </a:endParaRPr>
        </a:p>
      </dgm:t>
    </dgm:pt>
    <dgm:pt modelId="{BCED308F-40DA-EB4B-AC4E-A83FC6B86A4A}">
      <dgm:prSet/>
      <dgm:spPr/>
      <dgm:t>
        <a:bodyPr/>
        <a:lstStyle/>
        <a:p>
          <a:pPr rtl="0"/>
          <a:r>
            <a:rPr lang="es-ES" smtClean="0">
              <a:solidFill>
                <a:srgbClr val="000000"/>
              </a:solidFill>
            </a:rPr>
            <a:t>Visualización</a:t>
          </a:r>
          <a:endParaRPr lang="es-ES">
            <a:solidFill>
              <a:srgbClr val="000000"/>
            </a:solidFill>
          </a:endParaRPr>
        </a:p>
      </dgm:t>
    </dgm:pt>
    <dgm:pt modelId="{1DCA52E9-9ACA-A247-9D76-8FD6AA8EF2B7}" type="parTrans" cxnId="{0266A02D-B9EA-8548-BFF0-CBD6A162DD02}">
      <dgm:prSet/>
      <dgm:spPr/>
      <dgm:t>
        <a:bodyPr/>
        <a:lstStyle/>
        <a:p>
          <a:endParaRPr lang="es-ES">
            <a:solidFill>
              <a:srgbClr val="000000"/>
            </a:solidFill>
          </a:endParaRPr>
        </a:p>
      </dgm:t>
    </dgm:pt>
    <dgm:pt modelId="{1A4D8A90-0498-B74D-9492-9F0C6BBF5FF4}" type="sibTrans" cxnId="{0266A02D-B9EA-8548-BFF0-CBD6A162DD02}">
      <dgm:prSet/>
      <dgm:spPr/>
      <dgm:t>
        <a:bodyPr/>
        <a:lstStyle/>
        <a:p>
          <a:endParaRPr lang="es-ES">
            <a:solidFill>
              <a:srgbClr val="000000"/>
            </a:solidFill>
          </a:endParaRPr>
        </a:p>
      </dgm:t>
    </dgm:pt>
    <dgm:pt modelId="{E3F6203B-DEA5-6240-8E9D-86084793A79B}">
      <dgm:prSet/>
      <dgm:spPr/>
      <dgm:t>
        <a:bodyPr/>
        <a:lstStyle/>
        <a:p>
          <a:pPr rtl="0"/>
          <a:r>
            <a:rPr lang="es-ES" dirty="0" smtClean="0">
              <a:solidFill>
                <a:srgbClr val="000000"/>
              </a:solidFill>
            </a:rPr>
            <a:t>Cada paso de la planeación es documentado de manera tal que es claramente visible para todos los participantes, lo que facilita el consenso y la búsqueda de acuerdos en el grupo.</a:t>
          </a:r>
          <a:endParaRPr lang="es-ES" dirty="0">
            <a:solidFill>
              <a:srgbClr val="000000"/>
            </a:solidFill>
          </a:endParaRPr>
        </a:p>
      </dgm:t>
    </dgm:pt>
    <dgm:pt modelId="{AC952995-5F58-3C48-B5C8-EE8E17EC0859}" type="parTrans" cxnId="{43C1A3B1-F180-9644-B9C0-A6ACDBB6B00F}">
      <dgm:prSet/>
      <dgm:spPr/>
      <dgm:t>
        <a:bodyPr/>
        <a:lstStyle/>
        <a:p>
          <a:endParaRPr lang="es-ES">
            <a:solidFill>
              <a:srgbClr val="000000"/>
            </a:solidFill>
          </a:endParaRPr>
        </a:p>
      </dgm:t>
    </dgm:pt>
    <dgm:pt modelId="{5A119A8C-3C44-7C45-B21D-6BEC8D9EA0E1}" type="sibTrans" cxnId="{43C1A3B1-F180-9644-B9C0-A6ACDBB6B00F}">
      <dgm:prSet/>
      <dgm:spPr/>
      <dgm:t>
        <a:bodyPr/>
        <a:lstStyle/>
        <a:p>
          <a:endParaRPr lang="es-ES">
            <a:solidFill>
              <a:srgbClr val="000000"/>
            </a:solidFill>
          </a:endParaRPr>
        </a:p>
      </dgm:t>
    </dgm:pt>
    <dgm:pt modelId="{788D9C9E-B41E-2F41-9B1A-71DE8FE2A981}">
      <dgm:prSet/>
      <dgm:spPr/>
      <dgm:t>
        <a:bodyPr/>
        <a:lstStyle/>
        <a:p>
          <a:pPr rtl="0"/>
          <a:r>
            <a:rPr lang="es-ES" smtClean="0">
              <a:solidFill>
                <a:srgbClr val="000000"/>
              </a:solidFill>
            </a:rPr>
            <a:t>Moderación</a:t>
          </a:r>
          <a:endParaRPr lang="es-ES">
            <a:solidFill>
              <a:srgbClr val="000000"/>
            </a:solidFill>
          </a:endParaRPr>
        </a:p>
      </dgm:t>
    </dgm:pt>
    <dgm:pt modelId="{05EECEF8-04F0-814A-A142-B68F61C211B7}" type="parTrans" cxnId="{65748D74-81F0-A144-85F0-6AFDDBB7C979}">
      <dgm:prSet/>
      <dgm:spPr/>
      <dgm:t>
        <a:bodyPr/>
        <a:lstStyle/>
        <a:p>
          <a:endParaRPr lang="es-ES">
            <a:solidFill>
              <a:srgbClr val="000000"/>
            </a:solidFill>
          </a:endParaRPr>
        </a:p>
      </dgm:t>
    </dgm:pt>
    <dgm:pt modelId="{6D0C5790-5B9B-384A-B386-EBB7169AB435}" type="sibTrans" cxnId="{65748D74-81F0-A144-85F0-6AFDDBB7C979}">
      <dgm:prSet/>
      <dgm:spPr/>
      <dgm:t>
        <a:bodyPr/>
        <a:lstStyle/>
        <a:p>
          <a:endParaRPr lang="es-ES">
            <a:solidFill>
              <a:srgbClr val="000000"/>
            </a:solidFill>
          </a:endParaRPr>
        </a:p>
      </dgm:t>
    </dgm:pt>
    <dgm:pt modelId="{3FD9DD2B-DFDF-CC4A-9B95-211C1B58C371}">
      <dgm:prSet/>
      <dgm:spPr/>
      <dgm:t>
        <a:bodyPr/>
        <a:lstStyle/>
        <a:p>
          <a:pPr rtl="0"/>
          <a:r>
            <a:rPr lang="es-ES" dirty="0" smtClean="0">
              <a:solidFill>
                <a:srgbClr val="000000"/>
              </a:solidFill>
            </a:rPr>
            <a:t>El trabajo de planeación es moderado por personas que no necesariamente están involucradas con el proyecto.</a:t>
          </a:r>
          <a:endParaRPr lang="es-ES" dirty="0">
            <a:solidFill>
              <a:srgbClr val="000000"/>
            </a:solidFill>
          </a:endParaRPr>
        </a:p>
      </dgm:t>
    </dgm:pt>
    <dgm:pt modelId="{E1BF8C98-D510-9D4D-8DA1-53F231B1B2FC}" type="parTrans" cxnId="{8CE8592A-D06B-9849-8F9D-52F7FF255D59}">
      <dgm:prSet/>
      <dgm:spPr/>
      <dgm:t>
        <a:bodyPr/>
        <a:lstStyle/>
        <a:p>
          <a:endParaRPr lang="es-ES">
            <a:solidFill>
              <a:srgbClr val="000000"/>
            </a:solidFill>
          </a:endParaRPr>
        </a:p>
      </dgm:t>
    </dgm:pt>
    <dgm:pt modelId="{7FCF0175-398E-714B-A6A5-054ECE1335BC}" type="sibTrans" cxnId="{8CE8592A-D06B-9849-8F9D-52F7FF255D59}">
      <dgm:prSet/>
      <dgm:spPr/>
      <dgm:t>
        <a:bodyPr/>
        <a:lstStyle/>
        <a:p>
          <a:endParaRPr lang="es-ES">
            <a:solidFill>
              <a:srgbClr val="000000"/>
            </a:solidFill>
          </a:endParaRPr>
        </a:p>
      </dgm:t>
    </dgm:pt>
    <dgm:pt modelId="{0569FCB9-8447-6147-BF56-0FD11C89A907}">
      <dgm:prSet/>
      <dgm:spPr/>
      <dgm:t>
        <a:bodyPr/>
        <a:lstStyle/>
        <a:p>
          <a:pPr rtl="0"/>
          <a:r>
            <a:rPr lang="es-ES" dirty="0" smtClean="0">
              <a:solidFill>
                <a:srgbClr val="000000"/>
              </a:solidFill>
            </a:rPr>
            <a:t>La planeación se elabora por todos los participantes mediante el trabajo conjunto.</a:t>
          </a:r>
          <a:endParaRPr lang="es-ES" dirty="0">
            <a:solidFill>
              <a:srgbClr val="000000"/>
            </a:solidFill>
          </a:endParaRPr>
        </a:p>
      </dgm:t>
    </dgm:pt>
    <dgm:pt modelId="{DB2DE56A-DF93-4D48-940D-65E0C71575E7}" type="parTrans" cxnId="{1FF31078-AE3F-0741-9662-306E11F43978}">
      <dgm:prSet/>
      <dgm:spPr/>
      <dgm:t>
        <a:bodyPr/>
        <a:lstStyle/>
        <a:p>
          <a:endParaRPr lang="es-ES">
            <a:solidFill>
              <a:srgbClr val="000000"/>
            </a:solidFill>
          </a:endParaRPr>
        </a:p>
      </dgm:t>
    </dgm:pt>
    <dgm:pt modelId="{138C9503-0212-C340-A3AC-186E4407A3F5}" type="sibTrans" cxnId="{1FF31078-AE3F-0741-9662-306E11F43978}">
      <dgm:prSet/>
      <dgm:spPr/>
      <dgm:t>
        <a:bodyPr/>
        <a:lstStyle/>
        <a:p>
          <a:endParaRPr lang="es-ES">
            <a:solidFill>
              <a:srgbClr val="000000"/>
            </a:solidFill>
          </a:endParaRPr>
        </a:p>
      </dgm:t>
    </dgm:pt>
    <dgm:pt modelId="{7F854A1D-8615-6841-955D-C476E9068266}" type="pres">
      <dgm:prSet presAssocID="{DEC8F01A-1537-3941-85FA-EE6D5BC9FB3F}" presName="linearFlow" presStyleCnt="0">
        <dgm:presLayoutVars>
          <dgm:dir/>
          <dgm:animLvl val="lvl"/>
          <dgm:resizeHandles val="exact"/>
        </dgm:presLayoutVars>
      </dgm:prSet>
      <dgm:spPr/>
      <dgm:t>
        <a:bodyPr/>
        <a:lstStyle/>
        <a:p>
          <a:endParaRPr lang="es-ES"/>
        </a:p>
      </dgm:t>
    </dgm:pt>
    <dgm:pt modelId="{F3B5F7E2-5B5E-9D48-BD93-F380BE4B06FF}" type="pres">
      <dgm:prSet presAssocID="{3F924915-9242-ED4D-B238-5557E799F94C}" presName="composite" presStyleCnt="0"/>
      <dgm:spPr/>
    </dgm:pt>
    <dgm:pt modelId="{B43553E1-102E-4545-8799-A3CA54E4CFB3}" type="pres">
      <dgm:prSet presAssocID="{3F924915-9242-ED4D-B238-5557E799F94C}" presName="parentText" presStyleLbl="alignNode1" presStyleIdx="0" presStyleCnt="3">
        <dgm:presLayoutVars>
          <dgm:chMax val="1"/>
          <dgm:bulletEnabled val="1"/>
        </dgm:presLayoutVars>
      </dgm:prSet>
      <dgm:spPr/>
      <dgm:t>
        <a:bodyPr/>
        <a:lstStyle/>
        <a:p>
          <a:endParaRPr lang="es-ES"/>
        </a:p>
      </dgm:t>
    </dgm:pt>
    <dgm:pt modelId="{FA206E41-4994-C640-A6ED-497C58162187}" type="pres">
      <dgm:prSet presAssocID="{3F924915-9242-ED4D-B238-5557E799F94C}" presName="descendantText" presStyleLbl="alignAcc1" presStyleIdx="0" presStyleCnt="3">
        <dgm:presLayoutVars>
          <dgm:bulletEnabled val="1"/>
        </dgm:presLayoutVars>
      </dgm:prSet>
      <dgm:spPr/>
      <dgm:t>
        <a:bodyPr/>
        <a:lstStyle/>
        <a:p>
          <a:endParaRPr lang="es-ES"/>
        </a:p>
      </dgm:t>
    </dgm:pt>
    <dgm:pt modelId="{99FBC395-9020-D946-9F4C-5EA430D21EC3}" type="pres">
      <dgm:prSet presAssocID="{EF64735F-BAA2-D646-9C7D-E49B4B866DC3}" presName="sp" presStyleCnt="0"/>
      <dgm:spPr/>
    </dgm:pt>
    <dgm:pt modelId="{416F3E87-9655-DA43-A197-19F0A2F56928}" type="pres">
      <dgm:prSet presAssocID="{BCED308F-40DA-EB4B-AC4E-A83FC6B86A4A}" presName="composite" presStyleCnt="0"/>
      <dgm:spPr/>
    </dgm:pt>
    <dgm:pt modelId="{5F385B9E-5349-EB43-9489-59535CCB71F6}" type="pres">
      <dgm:prSet presAssocID="{BCED308F-40DA-EB4B-AC4E-A83FC6B86A4A}" presName="parentText" presStyleLbl="alignNode1" presStyleIdx="1" presStyleCnt="3">
        <dgm:presLayoutVars>
          <dgm:chMax val="1"/>
          <dgm:bulletEnabled val="1"/>
        </dgm:presLayoutVars>
      </dgm:prSet>
      <dgm:spPr/>
      <dgm:t>
        <a:bodyPr/>
        <a:lstStyle/>
        <a:p>
          <a:endParaRPr lang="es-ES"/>
        </a:p>
      </dgm:t>
    </dgm:pt>
    <dgm:pt modelId="{49CB0E8F-9F09-9A45-9DBD-95BF1FA0D2CF}" type="pres">
      <dgm:prSet presAssocID="{BCED308F-40DA-EB4B-AC4E-A83FC6B86A4A}" presName="descendantText" presStyleLbl="alignAcc1" presStyleIdx="1" presStyleCnt="3">
        <dgm:presLayoutVars>
          <dgm:bulletEnabled val="1"/>
        </dgm:presLayoutVars>
      </dgm:prSet>
      <dgm:spPr/>
      <dgm:t>
        <a:bodyPr/>
        <a:lstStyle/>
        <a:p>
          <a:endParaRPr lang="es-ES"/>
        </a:p>
      </dgm:t>
    </dgm:pt>
    <dgm:pt modelId="{FFC7A98A-F34B-674B-A850-DBF99DDC908B}" type="pres">
      <dgm:prSet presAssocID="{1A4D8A90-0498-B74D-9492-9F0C6BBF5FF4}" presName="sp" presStyleCnt="0"/>
      <dgm:spPr/>
    </dgm:pt>
    <dgm:pt modelId="{D351FB5F-2BF5-8F42-8C83-25D920C5A176}" type="pres">
      <dgm:prSet presAssocID="{788D9C9E-B41E-2F41-9B1A-71DE8FE2A981}" presName="composite" presStyleCnt="0"/>
      <dgm:spPr/>
    </dgm:pt>
    <dgm:pt modelId="{7CD6C9A3-7C5A-DA4E-A393-5DF24CC89128}" type="pres">
      <dgm:prSet presAssocID="{788D9C9E-B41E-2F41-9B1A-71DE8FE2A981}" presName="parentText" presStyleLbl="alignNode1" presStyleIdx="2" presStyleCnt="3">
        <dgm:presLayoutVars>
          <dgm:chMax val="1"/>
          <dgm:bulletEnabled val="1"/>
        </dgm:presLayoutVars>
      </dgm:prSet>
      <dgm:spPr/>
      <dgm:t>
        <a:bodyPr/>
        <a:lstStyle/>
        <a:p>
          <a:endParaRPr lang="es-ES"/>
        </a:p>
      </dgm:t>
    </dgm:pt>
    <dgm:pt modelId="{9CEB1BE5-AD0D-404B-B350-6AD007EBC71C}" type="pres">
      <dgm:prSet presAssocID="{788D9C9E-B41E-2F41-9B1A-71DE8FE2A981}" presName="descendantText" presStyleLbl="alignAcc1" presStyleIdx="2" presStyleCnt="3">
        <dgm:presLayoutVars>
          <dgm:bulletEnabled val="1"/>
        </dgm:presLayoutVars>
      </dgm:prSet>
      <dgm:spPr/>
      <dgm:t>
        <a:bodyPr/>
        <a:lstStyle/>
        <a:p>
          <a:endParaRPr lang="es-ES"/>
        </a:p>
      </dgm:t>
    </dgm:pt>
  </dgm:ptLst>
  <dgm:cxnLst>
    <dgm:cxn modelId="{82B8985C-1537-4D47-8F8E-AC1F291323FC}" type="presOf" srcId="{788D9C9E-B41E-2F41-9B1A-71DE8FE2A981}" destId="{7CD6C9A3-7C5A-DA4E-A393-5DF24CC89128}" srcOrd="0" destOrd="0" presId="urn:microsoft.com/office/officeart/2005/8/layout/chevron2"/>
    <dgm:cxn modelId="{07DD3A95-9BEA-8340-AC7E-88F9EA571B69}" type="presOf" srcId="{3F924915-9242-ED4D-B238-5557E799F94C}" destId="{B43553E1-102E-4545-8799-A3CA54E4CFB3}" srcOrd="0" destOrd="0" presId="urn:microsoft.com/office/officeart/2005/8/layout/chevron2"/>
    <dgm:cxn modelId="{43C1A3B1-F180-9644-B9C0-A6ACDBB6B00F}" srcId="{BCED308F-40DA-EB4B-AC4E-A83FC6B86A4A}" destId="{E3F6203B-DEA5-6240-8E9D-86084793A79B}" srcOrd="0" destOrd="0" parTransId="{AC952995-5F58-3C48-B5C8-EE8E17EC0859}" sibTransId="{5A119A8C-3C44-7C45-B21D-6BEC8D9EA0E1}"/>
    <dgm:cxn modelId="{ACCB4C74-5434-404A-B369-615EA66D36D2}" type="presOf" srcId="{0569FCB9-8447-6147-BF56-0FD11C89A907}" destId="{FA206E41-4994-C640-A6ED-497C58162187}" srcOrd="0" destOrd="0" presId="urn:microsoft.com/office/officeart/2005/8/layout/chevron2"/>
    <dgm:cxn modelId="{274A88F7-F4D3-124C-B695-D7B8A9EE5CCB}" type="presOf" srcId="{E3F6203B-DEA5-6240-8E9D-86084793A79B}" destId="{49CB0E8F-9F09-9A45-9DBD-95BF1FA0D2CF}" srcOrd="0" destOrd="0" presId="urn:microsoft.com/office/officeart/2005/8/layout/chevron2"/>
    <dgm:cxn modelId="{65748D74-81F0-A144-85F0-6AFDDBB7C979}" srcId="{DEC8F01A-1537-3941-85FA-EE6D5BC9FB3F}" destId="{788D9C9E-B41E-2F41-9B1A-71DE8FE2A981}" srcOrd="2" destOrd="0" parTransId="{05EECEF8-04F0-814A-A142-B68F61C211B7}" sibTransId="{6D0C5790-5B9B-384A-B386-EBB7169AB435}"/>
    <dgm:cxn modelId="{9D7FEA97-269E-E740-A24E-297716848F81}" type="presOf" srcId="{DEC8F01A-1537-3941-85FA-EE6D5BC9FB3F}" destId="{7F854A1D-8615-6841-955D-C476E9068266}" srcOrd="0" destOrd="0" presId="urn:microsoft.com/office/officeart/2005/8/layout/chevron2"/>
    <dgm:cxn modelId="{8CE8592A-D06B-9849-8F9D-52F7FF255D59}" srcId="{788D9C9E-B41E-2F41-9B1A-71DE8FE2A981}" destId="{3FD9DD2B-DFDF-CC4A-9B95-211C1B58C371}" srcOrd="0" destOrd="0" parTransId="{E1BF8C98-D510-9D4D-8DA1-53F231B1B2FC}" sibTransId="{7FCF0175-398E-714B-A6A5-054ECE1335BC}"/>
    <dgm:cxn modelId="{5398299D-11BF-3D47-9057-341762BB04EE}" srcId="{DEC8F01A-1537-3941-85FA-EE6D5BC9FB3F}" destId="{3F924915-9242-ED4D-B238-5557E799F94C}" srcOrd="0" destOrd="0" parTransId="{B90C2826-B705-F145-B692-CAD30B0C810B}" sibTransId="{EF64735F-BAA2-D646-9C7D-E49B4B866DC3}"/>
    <dgm:cxn modelId="{DE17BF1D-ECFC-6C47-8611-B76BD2E3536E}" type="presOf" srcId="{BCED308F-40DA-EB4B-AC4E-A83FC6B86A4A}" destId="{5F385B9E-5349-EB43-9489-59535CCB71F6}" srcOrd="0" destOrd="0" presId="urn:microsoft.com/office/officeart/2005/8/layout/chevron2"/>
    <dgm:cxn modelId="{0266A02D-B9EA-8548-BFF0-CBD6A162DD02}" srcId="{DEC8F01A-1537-3941-85FA-EE6D5BC9FB3F}" destId="{BCED308F-40DA-EB4B-AC4E-A83FC6B86A4A}" srcOrd="1" destOrd="0" parTransId="{1DCA52E9-9ACA-A247-9D76-8FD6AA8EF2B7}" sibTransId="{1A4D8A90-0498-B74D-9492-9F0C6BBF5FF4}"/>
    <dgm:cxn modelId="{270C0688-B1A5-304E-9543-9FEBB2DB5AE8}" type="presOf" srcId="{3FD9DD2B-DFDF-CC4A-9B95-211C1B58C371}" destId="{9CEB1BE5-AD0D-404B-B350-6AD007EBC71C}" srcOrd="0" destOrd="0" presId="urn:microsoft.com/office/officeart/2005/8/layout/chevron2"/>
    <dgm:cxn modelId="{1FF31078-AE3F-0741-9662-306E11F43978}" srcId="{3F924915-9242-ED4D-B238-5557E799F94C}" destId="{0569FCB9-8447-6147-BF56-0FD11C89A907}" srcOrd="0" destOrd="0" parTransId="{DB2DE56A-DF93-4D48-940D-65E0C71575E7}" sibTransId="{138C9503-0212-C340-A3AC-186E4407A3F5}"/>
    <dgm:cxn modelId="{A3223000-9D73-CB45-A16E-BFD6FCB60460}" type="presParOf" srcId="{7F854A1D-8615-6841-955D-C476E9068266}" destId="{F3B5F7E2-5B5E-9D48-BD93-F380BE4B06FF}" srcOrd="0" destOrd="0" presId="urn:microsoft.com/office/officeart/2005/8/layout/chevron2"/>
    <dgm:cxn modelId="{FCB051A2-E285-2841-A2A3-6C38E7CF7235}" type="presParOf" srcId="{F3B5F7E2-5B5E-9D48-BD93-F380BE4B06FF}" destId="{B43553E1-102E-4545-8799-A3CA54E4CFB3}" srcOrd="0" destOrd="0" presId="urn:microsoft.com/office/officeart/2005/8/layout/chevron2"/>
    <dgm:cxn modelId="{37C85B1A-A7B2-0845-8CD5-E58FBCFF7830}" type="presParOf" srcId="{F3B5F7E2-5B5E-9D48-BD93-F380BE4B06FF}" destId="{FA206E41-4994-C640-A6ED-497C58162187}" srcOrd="1" destOrd="0" presId="urn:microsoft.com/office/officeart/2005/8/layout/chevron2"/>
    <dgm:cxn modelId="{AC1DD839-397A-714F-A0E7-2A2942BA2249}" type="presParOf" srcId="{7F854A1D-8615-6841-955D-C476E9068266}" destId="{99FBC395-9020-D946-9F4C-5EA430D21EC3}" srcOrd="1" destOrd="0" presId="urn:microsoft.com/office/officeart/2005/8/layout/chevron2"/>
    <dgm:cxn modelId="{503EE878-9AF9-784B-A343-B668F358FCC4}" type="presParOf" srcId="{7F854A1D-8615-6841-955D-C476E9068266}" destId="{416F3E87-9655-DA43-A197-19F0A2F56928}" srcOrd="2" destOrd="0" presId="urn:microsoft.com/office/officeart/2005/8/layout/chevron2"/>
    <dgm:cxn modelId="{77727D63-8ACD-4041-946E-3CB59BCDEF3F}" type="presParOf" srcId="{416F3E87-9655-DA43-A197-19F0A2F56928}" destId="{5F385B9E-5349-EB43-9489-59535CCB71F6}" srcOrd="0" destOrd="0" presId="urn:microsoft.com/office/officeart/2005/8/layout/chevron2"/>
    <dgm:cxn modelId="{4A0F260F-2461-DC41-838C-B47AF61963A8}" type="presParOf" srcId="{416F3E87-9655-DA43-A197-19F0A2F56928}" destId="{49CB0E8F-9F09-9A45-9DBD-95BF1FA0D2CF}" srcOrd="1" destOrd="0" presId="urn:microsoft.com/office/officeart/2005/8/layout/chevron2"/>
    <dgm:cxn modelId="{9229B1B8-991D-BD43-BE45-1BE1FC81041F}" type="presParOf" srcId="{7F854A1D-8615-6841-955D-C476E9068266}" destId="{FFC7A98A-F34B-674B-A850-DBF99DDC908B}" srcOrd="3" destOrd="0" presId="urn:microsoft.com/office/officeart/2005/8/layout/chevron2"/>
    <dgm:cxn modelId="{45DFF55A-90FA-7E4C-90C9-075DDC4415F3}" type="presParOf" srcId="{7F854A1D-8615-6841-955D-C476E9068266}" destId="{D351FB5F-2BF5-8F42-8C83-25D920C5A176}" srcOrd="4" destOrd="0" presId="urn:microsoft.com/office/officeart/2005/8/layout/chevron2"/>
    <dgm:cxn modelId="{BF096147-1CD1-C44F-A3DA-99CFEB35C64B}" type="presParOf" srcId="{D351FB5F-2BF5-8F42-8C83-25D920C5A176}" destId="{7CD6C9A3-7C5A-DA4E-A393-5DF24CC89128}" srcOrd="0" destOrd="0" presId="urn:microsoft.com/office/officeart/2005/8/layout/chevron2"/>
    <dgm:cxn modelId="{67FAE6F9-9B49-814B-8C92-C55A1F4B1808}" type="presParOf" srcId="{D351FB5F-2BF5-8F42-8C83-25D920C5A176}" destId="{9CEB1BE5-AD0D-404B-B350-6AD007EBC71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E4BAEA-AA8D-4C3D-888C-D0A3FFB9B179}" type="doc">
      <dgm:prSet loTypeId="urn:microsoft.com/office/officeart/2005/8/layout/radial4" loCatId="relationship" qsTypeId="urn:microsoft.com/office/officeart/2005/8/quickstyle/3D3" qsCatId="3D" csTypeId="urn:microsoft.com/office/officeart/2005/8/colors/colorful2" csCatId="colorful" phldr="1"/>
      <dgm:spPr/>
      <dgm:t>
        <a:bodyPr/>
        <a:lstStyle/>
        <a:p>
          <a:endParaRPr lang="es-ES"/>
        </a:p>
      </dgm:t>
    </dgm:pt>
    <dgm:pt modelId="{FF7F7007-1FFE-4B1A-9B0B-3BF33AADCFC1}">
      <dgm:prSet phldrT="[Texto]"/>
      <dgm:spPr/>
      <dgm:t>
        <a:bodyPr/>
        <a:lstStyle/>
        <a:p>
          <a:r>
            <a:rPr lang="es-ES" dirty="0" smtClean="0">
              <a:solidFill>
                <a:srgbClr val="000000"/>
              </a:solidFill>
            </a:rPr>
            <a:t>Marco Lógico</a:t>
          </a:r>
          <a:endParaRPr lang="es-ES" dirty="0">
            <a:solidFill>
              <a:srgbClr val="000000"/>
            </a:solidFill>
          </a:endParaRPr>
        </a:p>
      </dgm:t>
    </dgm:pt>
    <dgm:pt modelId="{6BDDBAE1-7811-4E05-9AEB-5F53E2F2FAD7}" type="parTrans" cxnId="{6FE962C9-B423-40B1-B5B8-7C664CCBB0CE}">
      <dgm:prSet/>
      <dgm:spPr/>
      <dgm:t>
        <a:bodyPr/>
        <a:lstStyle/>
        <a:p>
          <a:endParaRPr lang="es-ES">
            <a:solidFill>
              <a:srgbClr val="000000"/>
            </a:solidFill>
          </a:endParaRPr>
        </a:p>
      </dgm:t>
    </dgm:pt>
    <dgm:pt modelId="{9A52819A-6AB2-4611-92D4-2BBA2C4581C4}" type="sibTrans" cxnId="{6FE962C9-B423-40B1-B5B8-7C664CCBB0CE}">
      <dgm:prSet/>
      <dgm:spPr/>
      <dgm:t>
        <a:bodyPr/>
        <a:lstStyle/>
        <a:p>
          <a:endParaRPr lang="es-ES">
            <a:solidFill>
              <a:srgbClr val="000000"/>
            </a:solidFill>
          </a:endParaRPr>
        </a:p>
      </dgm:t>
    </dgm:pt>
    <dgm:pt modelId="{FC9DA3D5-0141-40F7-99F7-74589AF6D1B5}">
      <dgm:prSet phldrT="[Texto]"/>
      <dgm:spPr/>
      <dgm:t>
        <a:bodyPr/>
        <a:lstStyle/>
        <a:p>
          <a:r>
            <a:rPr lang="es-ES" dirty="0" smtClean="0">
              <a:solidFill>
                <a:srgbClr val="000000"/>
              </a:solidFill>
            </a:rPr>
            <a:t>Árbol de problemas </a:t>
          </a:r>
          <a:endParaRPr lang="es-ES" dirty="0">
            <a:solidFill>
              <a:srgbClr val="000000"/>
            </a:solidFill>
          </a:endParaRPr>
        </a:p>
      </dgm:t>
    </dgm:pt>
    <dgm:pt modelId="{5DBB2A17-BD70-41A5-947E-25C79F212AC5}" type="parTrans" cxnId="{2BA92DE8-B960-48E0-B5A5-9B4BB352C86D}">
      <dgm:prSet/>
      <dgm:spPr/>
      <dgm:t>
        <a:bodyPr/>
        <a:lstStyle/>
        <a:p>
          <a:endParaRPr lang="es-ES">
            <a:solidFill>
              <a:srgbClr val="000000"/>
            </a:solidFill>
          </a:endParaRPr>
        </a:p>
      </dgm:t>
    </dgm:pt>
    <dgm:pt modelId="{E665798B-68B2-4A40-B26F-C88789008E4A}" type="sibTrans" cxnId="{2BA92DE8-B960-48E0-B5A5-9B4BB352C86D}">
      <dgm:prSet/>
      <dgm:spPr/>
      <dgm:t>
        <a:bodyPr/>
        <a:lstStyle/>
        <a:p>
          <a:endParaRPr lang="es-ES">
            <a:solidFill>
              <a:srgbClr val="000000"/>
            </a:solidFill>
          </a:endParaRPr>
        </a:p>
      </dgm:t>
    </dgm:pt>
    <dgm:pt modelId="{170F88C7-1BED-4285-BA6A-B4E528D27BDB}">
      <dgm:prSet phldrT="[Texto]"/>
      <dgm:spPr/>
      <dgm:t>
        <a:bodyPr/>
        <a:lstStyle/>
        <a:p>
          <a:r>
            <a:rPr lang="es-ES" dirty="0" smtClean="0">
              <a:solidFill>
                <a:srgbClr val="000000"/>
              </a:solidFill>
            </a:rPr>
            <a:t>Árbol de objetivos </a:t>
          </a:r>
          <a:endParaRPr lang="es-ES" dirty="0">
            <a:solidFill>
              <a:srgbClr val="000000"/>
            </a:solidFill>
          </a:endParaRPr>
        </a:p>
      </dgm:t>
    </dgm:pt>
    <dgm:pt modelId="{12B0E51A-F664-43D8-8CFE-B67F7B705253}" type="parTrans" cxnId="{3B7C91FD-244E-46A4-B5CA-AA1D676A5936}">
      <dgm:prSet/>
      <dgm:spPr/>
      <dgm:t>
        <a:bodyPr/>
        <a:lstStyle/>
        <a:p>
          <a:endParaRPr lang="es-ES">
            <a:solidFill>
              <a:srgbClr val="000000"/>
            </a:solidFill>
          </a:endParaRPr>
        </a:p>
      </dgm:t>
    </dgm:pt>
    <dgm:pt modelId="{B791729C-E91D-4A3E-A02E-2F30BF7120D4}" type="sibTrans" cxnId="{3B7C91FD-244E-46A4-B5CA-AA1D676A5936}">
      <dgm:prSet/>
      <dgm:spPr/>
      <dgm:t>
        <a:bodyPr/>
        <a:lstStyle/>
        <a:p>
          <a:endParaRPr lang="es-ES">
            <a:solidFill>
              <a:srgbClr val="000000"/>
            </a:solidFill>
          </a:endParaRPr>
        </a:p>
      </dgm:t>
    </dgm:pt>
    <dgm:pt modelId="{519DBBD1-E910-467D-8D92-144F13660799}">
      <dgm:prSet phldrT="[Texto]"/>
      <dgm:spPr/>
      <dgm:t>
        <a:bodyPr/>
        <a:lstStyle/>
        <a:p>
          <a:r>
            <a:rPr lang="es-ES" dirty="0" smtClean="0">
              <a:solidFill>
                <a:srgbClr val="000000"/>
              </a:solidFill>
            </a:rPr>
            <a:t>Análisis de alternativas</a:t>
          </a:r>
          <a:endParaRPr lang="es-ES" dirty="0">
            <a:solidFill>
              <a:srgbClr val="000000"/>
            </a:solidFill>
          </a:endParaRPr>
        </a:p>
      </dgm:t>
    </dgm:pt>
    <dgm:pt modelId="{6206BC59-084A-46E2-A9C0-C4A7E81EC3AB}" type="parTrans" cxnId="{509D12A4-904C-4451-A7C6-D9DD5A74A4F3}">
      <dgm:prSet/>
      <dgm:spPr/>
      <dgm:t>
        <a:bodyPr/>
        <a:lstStyle/>
        <a:p>
          <a:endParaRPr lang="es-ES">
            <a:solidFill>
              <a:srgbClr val="000000"/>
            </a:solidFill>
          </a:endParaRPr>
        </a:p>
      </dgm:t>
    </dgm:pt>
    <dgm:pt modelId="{E3702791-A549-4E27-8438-C1AF8B30393D}" type="sibTrans" cxnId="{509D12A4-904C-4451-A7C6-D9DD5A74A4F3}">
      <dgm:prSet/>
      <dgm:spPr/>
      <dgm:t>
        <a:bodyPr/>
        <a:lstStyle/>
        <a:p>
          <a:endParaRPr lang="es-ES">
            <a:solidFill>
              <a:srgbClr val="000000"/>
            </a:solidFill>
          </a:endParaRPr>
        </a:p>
      </dgm:t>
    </dgm:pt>
    <dgm:pt modelId="{CD7EF0A6-C4C8-6F44-9B43-DB89D83D98EB}">
      <dgm:prSet phldrT="[Texto]"/>
      <dgm:spPr/>
      <dgm:t>
        <a:bodyPr/>
        <a:lstStyle/>
        <a:p>
          <a:r>
            <a:rPr lang="es-ES" dirty="0" smtClean="0">
              <a:solidFill>
                <a:srgbClr val="000000"/>
              </a:solidFill>
            </a:rPr>
            <a:t>Matriz de interesados</a:t>
          </a:r>
          <a:endParaRPr lang="es-ES" dirty="0">
            <a:solidFill>
              <a:srgbClr val="000000"/>
            </a:solidFill>
          </a:endParaRPr>
        </a:p>
      </dgm:t>
    </dgm:pt>
    <dgm:pt modelId="{0BB55721-CDC4-F14F-8A8A-D7B9E99577CA}" type="parTrans" cxnId="{0DAB71C2-313B-0B4E-8334-D1C11D303BD7}">
      <dgm:prSet/>
      <dgm:spPr/>
      <dgm:t>
        <a:bodyPr/>
        <a:lstStyle/>
        <a:p>
          <a:endParaRPr lang="es-ES">
            <a:solidFill>
              <a:srgbClr val="000000"/>
            </a:solidFill>
          </a:endParaRPr>
        </a:p>
      </dgm:t>
    </dgm:pt>
    <dgm:pt modelId="{EF77CC77-DFBD-364A-97BE-CD80CF23EA50}" type="sibTrans" cxnId="{0DAB71C2-313B-0B4E-8334-D1C11D303BD7}">
      <dgm:prSet/>
      <dgm:spPr/>
      <dgm:t>
        <a:bodyPr/>
        <a:lstStyle/>
        <a:p>
          <a:endParaRPr lang="es-ES">
            <a:solidFill>
              <a:srgbClr val="000000"/>
            </a:solidFill>
          </a:endParaRPr>
        </a:p>
      </dgm:t>
    </dgm:pt>
    <dgm:pt modelId="{5F7CA410-0D6D-466A-9E9C-8B42364026C1}" type="pres">
      <dgm:prSet presAssocID="{96E4BAEA-AA8D-4C3D-888C-D0A3FFB9B179}" presName="cycle" presStyleCnt="0">
        <dgm:presLayoutVars>
          <dgm:chMax val="1"/>
          <dgm:dir/>
          <dgm:animLvl val="ctr"/>
          <dgm:resizeHandles val="exact"/>
        </dgm:presLayoutVars>
      </dgm:prSet>
      <dgm:spPr/>
      <dgm:t>
        <a:bodyPr/>
        <a:lstStyle/>
        <a:p>
          <a:endParaRPr lang="es-ES"/>
        </a:p>
      </dgm:t>
    </dgm:pt>
    <dgm:pt modelId="{84E4906D-B9F6-4418-B77F-A6FC127E687E}" type="pres">
      <dgm:prSet presAssocID="{FF7F7007-1FFE-4B1A-9B0B-3BF33AADCFC1}" presName="centerShape" presStyleLbl="node0" presStyleIdx="0" presStyleCnt="1"/>
      <dgm:spPr/>
      <dgm:t>
        <a:bodyPr/>
        <a:lstStyle/>
        <a:p>
          <a:endParaRPr lang="es-ES"/>
        </a:p>
      </dgm:t>
    </dgm:pt>
    <dgm:pt modelId="{55BCA7D5-299E-FE45-BF1D-FAA8375AD61A}" type="pres">
      <dgm:prSet presAssocID="{0BB55721-CDC4-F14F-8A8A-D7B9E99577CA}" presName="parTrans" presStyleLbl="bgSibTrans2D1" presStyleIdx="0" presStyleCnt="4"/>
      <dgm:spPr/>
      <dgm:t>
        <a:bodyPr/>
        <a:lstStyle/>
        <a:p>
          <a:endParaRPr lang="es-ES"/>
        </a:p>
      </dgm:t>
    </dgm:pt>
    <dgm:pt modelId="{0631E18F-7443-6843-8E9A-ACFF347B22AA}" type="pres">
      <dgm:prSet presAssocID="{CD7EF0A6-C4C8-6F44-9B43-DB89D83D98EB}" presName="node" presStyleLbl="node1" presStyleIdx="0" presStyleCnt="4">
        <dgm:presLayoutVars>
          <dgm:bulletEnabled val="1"/>
        </dgm:presLayoutVars>
      </dgm:prSet>
      <dgm:spPr/>
      <dgm:t>
        <a:bodyPr/>
        <a:lstStyle/>
        <a:p>
          <a:endParaRPr lang="es-ES"/>
        </a:p>
      </dgm:t>
    </dgm:pt>
    <dgm:pt modelId="{B5D43E00-4134-4A42-B028-C61EDF53A457}" type="pres">
      <dgm:prSet presAssocID="{5DBB2A17-BD70-41A5-947E-25C79F212AC5}" presName="parTrans" presStyleLbl="bgSibTrans2D1" presStyleIdx="1" presStyleCnt="4"/>
      <dgm:spPr/>
      <dgm:t>
        <a:bodyPr/>
        <a:lstStyle/>
        <a:p>
          <a:endParaRPr lang="es-ES"/>
        </a:p>
      </dgm:t>
    </dgm:pt>
    <dgm:pt modelId="{713077CE-4DAE-4AD9-BC8A-6E7D4214E206}" type="pres">
      <dgm:prSet presAssocID="{FC9DA3D5-0141-40F7-99F7-74589AF6D1B5}" presName="node" presStyleLbl="node1" presStyleIdx="1" presStyleCnt="4">
        <dgm:presLayoutVars>
          <dgm:bulletEnabled val="1"/>
        </dgm:presLayoutVars>
      </dgm:prSet>
      <dgm:spPr/>
      <dgm:t>
        <a:bodyPr/>
        <a:lstStyle/>
        <a:p>
          <a:endParaRPr lang="es-ES"/>
        </a:p>
      </dgm:t>
    </dgm:pt>
    <dgm:pt modelId="{EE3B2783-B582-40BA-8E2C-486EFDC47898}" type="pres">
      <dgm:prSet presAssocID="{12B0E51A-F664-43D8-8CFE-B67F7B705253}" presName="parTrans" presStyleLbl="bgSibTrans2D1" presStyleIdx="2" presStyleCnt="4"/>
      <dgm:spPr/>
      <dgm:t>
        <a:bodyPr/>
        <a:lstStyle/>
        <a:p>
          <a:endParaRPr lang="es-ES"/>
        </a:p>
      </dgm:t>
    </dgm:pt>
    <dgm:pt modelId="{8BD3DB75-3F9E-4B8D-B143-24A564D1D4D6}" type="pres">
      <dgm:prSet presAssocID="{170F88C7-1BED-4285-BA6A-B4E528D27BDB}" presName="node" presStyleLbl="node1" presStyleIdx="2" presStyleCnt="4">
        <dgm:presLayoutVars>
          <dgm:bulletEnabled val="1"/>
        </dgm:presLayoutVars>
      </dgm:prSet>
      <dgm:spPr/>
      <dgm:t>
        <a:bodyPr/>
        <a:lstStyle/>
        <a:p>
          <a:endParaRPr lang="es-ES"/>
        </a:p>
      </dgm:t>
    </dgm:pt>
    <dgm:pt modelId="{A4B6C4FC-BF02-404D-9DDB-B60B9987D69C}" type="pres">
      <dgm:prSet presAssocID="{6206BC59-084A-46E2-A9C0-C4A7E81EC3AB}" presName="parTrans" presStyleLbl="bgSibTrans2D1" presStyleIdx="3" presStyleCnt="4"/>
      <dgm:spPr/>
      <dgm:t>
        <a:bodyPr/>
        <a:lstStyle/>
        <a:p>
          <a:endParaRPr lang="es-ES"/>
        </a:p>
      </dgm:t>
    </dgm:pt>
    <dgm:pt modelId="{9377A278-8B98-47ED-9623-BBFF042D78FC}" type="pres">
      <dgm:prSet presAssocID="{519DBBD1-E910-467D-8D92-144F13660799}" presName="node" presStyleLbl="node1" presStyleIdx="3" presStyleCnt="4">
        <dgm:presLayoutVars>
          <dgm:bulletEnabled val="1"/>
        </dgm:presLayoutVars>
      </dgm:prSet>
      <dgm:spPr/>
      <dgm:t>
        <a:bodyPr/>
        <a:lstStyle/>
        <a:p>
          <a:endParaRPr lang="es-ES"/>
        </a:p>
      </dgm:t>
    </dgm:pt>
  </dgm:ptLst>
  <dgm:cxnLst>
    <dgm:cxn modelId="{2BA92DE8-B960-48E0-B5A5-9B4BB352C86D}" srcId="{FF7F7007-1FFE-4B1A-9B0B-3BF33AADCFC1}" destId="{FC9DA3D5-0141-40F7-99F7-74589AF6D1B5}" srcOrd="1" destOrd="0" parTransId="{5DBB2A17-BD70-41A5-947E-25C79F212AC5}" sibTransId="{E665798B-68B2-4A40-B26F-C88789008E4A}"/>
    <dgm:cxn modelId="{0CCE6A01-50C9-A54E-ABBC-27F48B4AF73E}" type="presOf" srcId="{12B0E51A-F664-43D8-8CFE-B67F7B705253}" destId="{EE3B2783-B582-40BA-8E2C-486EFDC47898}" srcOrd="0" destOrd="0" presId="urn:microsoft.com/office/officeart/2005/8/layout/radial4"/>
    <dgm:cxn modelId="{F41E0CE1-A6E6-224F-9C4E-D07915E8740D}" type="presOf" srcId="{6206BC59-084A-46E2-A9C0-C4A7E81EC3AB}" destId="{A4B6C4FC-BF02-404D-9DDB-B60B9987D69C}" srcOrd="0" destOrd="0" presId="urn:microsoft.com/office/officeart/2005/8/layout/radial4"/>
    <dgm:cxn modelId="{6FE962C9-B423-40B1-B5B8-7C664CCBB0CE}" srcId="{96E4BAEA-AA8D-4C3D-888C-D0A3FFB9B179}" destId="{FF7F7007-1FFE-4B1A-9B0B-3BF33AADCFC1}" srcOrd="0" destOrd="0" parTransId="{6BDDBAE1-7811-4E05-9AEB-5F53E2F2FAD7}" sibTransId="{9A52819A-6AB2-4611-92D4-2BBA2C4581C4}"/>
    <dgm:cxn modelId="{AC26EA15-7742-2245-BD98-821946413CCD}" type="presOf" srcId="{170F88C7-1BED-4285-BA6A-B4E528D27BDB}" destId="{8BD3DB75-3F9E-4B8D-B143-24A564D1D4D6}" srcOrd="0" destOrd="0" presId="urn:microsoft.com/office/officeart/2005/8/layout/radial4"/>
    <dgm:cxn modelId="{63AD44C7-CAA5-FA47-87A2-148F18C790E3}" type="presOf" srcId="{CD7EF0A6-C4C8-6F44-9B43-DB89D83D98EB}" destId="{0631E18F-7443-6843-8E9A-ACFF347B22AA}" srcOrd="0" destOrd="0" presId="urn:microsoft.com/office/officeart/2005/8/layout/radial4"/>
    <dgm:cxn modelId="{418A9338-389C-EF47-84C8-A33271BBBC02}" type="presOf" srcId="{519DBBD1-E910-467D-8D92-144F13660799}" destId="{9377A278-8B98-47ED-9623-BBFF042D78FC}" srcOrd="0" destOrd="0" presId="urn:microsoft.com/office/officeart/2005/8/layout/radial4"/>
    <dgm:cxn modelId="{34F2E9E3-DC82-6242-BBF7-A7C7F5491FF4}" type="presOf" srcId="{0BB55721-CDC4-F14F-8A8A-D7B9E99577CA}" destId="{55BCA7D5-299E-FE45-BF1D-FAA8375AD61A}" srcOrd="0" destOrd="0" presId="urn:microsoft.com/office/officeart/2005/8/layout/radial4"/>
    <dgm:cxn modelId="{512F25D0-975A-474F-8E58-67F9888CC00D}" type="presOf" srcId="{FC9DA3D5-0141-40F7-99F7-74589AF6D1B5}" destId="{713077CE-4DAE-4AD9-BC8A-6E7D4214E206}" srcOrd="0" destOrd="0" presId="urn:microsoft.com/office/officeart/2005/8/layout/radial4"/>
    <dgm:cxn modelId="{5BA6677B-28EA-8747-83B7-B3CA465B7A06}" type="presOf" srcId="{96E4BAEA-AA8D-4C3D-888C-D0A3FFB9B179}" destId="{5F7CA410-0D6D-466A-9E9C-8B42364026C1}" srcOrd="0" destOrd="0" presId="urn:microsoft.com/office/officeart/2005/8/layout/radial4"/>
    <dgm:cxn modelId="{D4BEF41E-E99F-6147-941A-35BDA31AB20F}" type="presOf" srcId="{5DBB2A17-BD70-41A5-947E-25C79F212AC5}" destId="{B5D43E00-4134-4A42-B028-C61EDF53A457}" srcOrd="0" destOrd="0" presId="urn:microsoft.com/office/officeart/2005/8/layout/radial4"/>
    <dgm:cxn modelId="{D1A7CB66-2D5D-BD47-9032-6326EEAB3518}" type="presOf" srcId="{FF7F7007-1FFE-4B1A-9B0B-3BF33AADCFC1}" destId="{84E4906D-B9F6-4418-B77F-A6FC127E687E}" srcOrd="0" destOrd="0" presId="urn:microsoft.com/office/officeart/2005/8/layout/radial4"/>
    <dgm:cxn modelId="{509D12A4-904C-4451-A7C6-D9DD5A74A4F3}" srcId="{FF7F7007-1FFE-4B1A-9B0B-3BF33AADCFC1}" destId="{519DBBD1-E910-467D-8D92-144F13660799}" srcOrd="3" destOrd="0" parTransId="{6206BC59-084A-46E2-A9C0-C4A7E81EC3AB}" sibTransId="{E3702791-A549-4E27-8438-C1AF8B30393D}"/>
    <dgm:cxn modelId="{3B7C91FD-244E-46A4-B5CA-AA1D676A5936}" srcId="{FF7F7007-1FFE-4B1A-9B0B-3BF33AADCFC1}" destId="{170F88C7-1BED-4285-BA6A-B4E528D27BDB}" srcOrd="2" destOrd="0" parTransId="{12B0E51A-F664-43D8-8CFE-B67F7B705253}" sibTransId="{B791729C-E91D-4A3E-A02E-2F30BF7120D4}"/>
    <dgm:cxn modelId="{0DAB71C2-313B-0B4E-8334-D1C11D303BD7}" srcId="{FF7F7007-1FFE-4B1A-9B0B-3BF33AADCFC1}" destId="{CD7EF0A6-C4C8-6F44-9B43-DB89D83D98EB}" srcOrd="0" destOrd="0" parTransId="{0BB55721-CDC4-F14F-8A8A-D7B9E99577CA}" sibTransId="{EF77CC77-DFBD-364A-97BE-CD80CF23EA50}"/>
    <dgm:cxn modelId="{183A526B-C1AD-7F45-BDE6-AF32E1E74286}" type="presParOf" srcId="{5F7CA410-0D6D-466A-9E9C-8B42364026C1}" destId="{84E4906D-B9F6-4418-B77F-A6FC127E687E}" srcOrd="0" destOrd="0" presId="urn:microsoft.com/office/officeart/2005/8/layout/radial4"/>
    <dgm:cxn modelId="{E370DEB2-32D3-3247-B1EE-697C1DDA0CE3}" type="presParOf" srcId="{5F7CA410-0D6D-466A-9E9C-8B42364026C1}" destId="{55BCA7D5-299E-FE45-BF1D-FAA8375AD61A}" srcOrd="1" destOrd="0" presId="urn:microsoft.com/office/officeart/2005/8/layout/radial4"/>
    <dgm:cxn modelId="{9009807B-F8B0-0445-AECC-70C07E7A19EE}" type="presParOf" srcId="{5F7CA410-0D6D-466A-9E9C-8B42364026C1}" destId="{0631E18F-7443-6843-8E9A-ACFF347B22AA}" srcOrd="2" destOrd="0" presId="urn:microsoft.com/office/officeart/2005/8/layout/radial4"/>
    <dgm:cxn modelId="{3D58C666-255E-D840-8718-CD110F0DD89E}" type="presParOf" srcId="{5F7CA410-0D6D-466A-9E9C-8B42364026C1}" destId="{B5D43E00-4134-4A42-B028-C61EDF53A457}" srcOrd="3" destOrd="0" presId="urn:microsoft.com/office/officeart/2005/8/layout/radial4"/>
    <dgm:cxn modelId="{D9B824D7-0DDF-6A44-A326-0195FCF28D25}" type="presParOf" srcId="{5F7CA410-0D6D-466A-9E9C-8B42364026C1}" destId="{713077CE-4DAE-4AD9-BC8A-6E7D4214E206}" srcOrd="4" destOrd="0" presId="urn:microsoft.com/office/officeart/2005/8/layout/radial4"/>
    <dgm:cxn modelId="{CFF68DDF-BCE8-AE44-BED6-242444155AFB}" type="presParOf" srcId="{5F7CA410-0D6D-466A-9E9C-8B42364026C1}" destId="{EE3B2783-B582-40BA-8E2C-486EFDC47898}" srcOrd="5" destOrd="0" presId="urn:microsoft.com/office/officeart/2005/8/layout/radial4"/>
    <dgm:cxn modelId="{20CF34A4-F2DD-BF4A-81EF-CBC55B8BA8A8}" type="presParOf" srcId="{5F7CA410-0D6D-466A-9E9C-8B42364026C1}" destId="{8BD3DB75-3F9E-4B8D-B143-24A564D1D4D6}" srcOrd="6" destOrd="0" presId="urn:microsoft.com/office/officeart/2005/8/layout/radial4"/>
    <dgm:cxn modelId="{12F8B92F-E67A-014F-8E90-7719111CEEE8}" type="presParOf" srcId="{5F7CA410-0D6D-466A-9E9C-8B42364026C1}" destId="{A4B6C4FC-BF02-404D-9DDB-B60B9987D69C}" srcOrd="7" destOrd="0" presId="urn:microsoft.com/office/officeart/2005/8/layout/radial4"/>
    <dgm:cxn modelId="{79A5254C-DA77-7F47-BA6F-3FD36CD8C45E}" type="presParOf" srcId="{5F7CA410-0D6D-466A-9E9C-8B42364026C1}" destId="{9377A278-8B98-47ED-9623-BBFF042D78FC}"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21A7A7-1C69-D847-8C48-1CCF6DC689C3}" type="doc">
      <dgm:prSet loTypeId="urn:microsoft.com/office/officeart/2005/8/layout/hierarchy4" loCatId="officeonline" qsTypeId="urn:microsoft.com/office/officeart/2005/8/quickstyle/simple4" qsCatId="simple" csTypeId="urn:microsoft.com/office/officeart/2005/8/colors/colorful3" csCatId="colorful" phldr="1"/>
      <dgm:spPr/>
      <dgm:t>
        <a:bodyPr/>
        <a:lstStyle/>
        <a:p>
          <a:endParaRPr lang="es-ES"/>
        </a:p>
      </dgm:t>
    </dgm:pt>
    <dgm:pt modelId="{21B1E81B-545B-BC4E-BB06-D8DE34399C89}">
      <dgm:prSet/>
      <dgm:spPr/>
      <dgm:t>
        <a:bodyPr/>
        <a:lstStyle/>
        <a:p>
          <a:pPr rtl="0"/>
          <a:r>
            <a:rPr lang="es-ES" dirty="0" smtClean="0">
              <a:solidFill>
                <a:srgbClr val="000000"/>
              </a:solidFill>
            </a:rPr>
            <a:t>Se analizan todas las personas, grupos y organizaciones involucrados directa e indirectamente con el proyecto, indicando sus características, fortalezas, debilidades, intereses y expectativas.</a:t>
          </a:r>
          <a:endParaRPr lang="es-ES" dirty="0">
            <a:solidFill>
              <a:srgbClr val="000000"/>
            </a:solidFill>
          </a:endParaRPr>
        </a:p>
      </dgm:t>
    </dgm:pt>
    <dgm:pt modelId="{047440A9-E220-764E-9373-9F29C3C7CE25}" type="parTrans" cxnId="{3F79105E-DC4A-444C-8643-F0926EDB08DE}">
      <dgm:prSet/>
      <dgm:spPr/>
      <dgm:t>
        <a:bodyPr/>
        <a:lstStyle/>
        <a:p>
          <a:endParaRPr lang="es-ES">
            <a:solidFill>
              <a:srgbClr val="000000"/>
            </a:solidFill>
          </a:endParaRPr>
        </a:p>
      </dgm:t>
    </dgm:pt>
    <dgm:pt modelId="{B341FD92-A18A-024C-8077-6065F3111D74}" type="sibTrans" cxnId="{3F79105E-DC4A-444C-8643-F0926EDB08DE}">
      <dgm:prSet/>
      <dgm:spPr/>
      <dgm:t>
        <a:bodyPr/>
        <a:lstStyle/>
        <a:p>
          <a:endParaRPr lang="es-ES">
            <a:solidFill>
              <a:srgbClr val="000000"/>
            </a:solidFill>
          </a:endParaRPr>
        </a:p>
      </dgm:t>
    </dgm:pt>
    <dgm:pt modelId="{480990B6-3830-E842-A2BE-5C17AA3FC705}">
      <dgm:prSet/>
      <dgm:spPr/>
      <dgm:t>
        <a:bodyPr/>
        <a:lstStyle/>
        <a:p>
          <a:pPr rtl="0"/>
          <a:r>
            <a:rPr lang="es-ES" dirty="0" smtClean="0">
              <a:solidFill>
                <a:srgbClr val="000000"/>
              </a:solidFill>
            </a:rPr>
            <a:t>Registrar los grupos importantes, personas, instituciones relacionados con el proyecto o que se encuentran en su área de influencia.</a:t>
          </a:r>
          <a:endParaRPr lang="es-ES" dirty="0">
            <a:solidFill>
              <a:srgbClr val="000000"/>
            </a:solidFill>
          </a:endParaRPr>
        </a:p>
      </dgm:t>
    </dgm:pt>
    <dgm:pt modelId="{54E3C643-A657-2843-906C-778E0C7D84D5}" type="parTrans" cxnId="{5D5EA573-29AA-434F-9201-5B994E37A29B}">
      <dgm:prSet/>
      <dgm:spPr/>
      <dgm:t>
        <a:bodyPr/>
        <a:lstStyle/>
        <a:p>
          <a:endParaRPr lang="es-ES">
            <a:solidFill>
              <a:srgbClr val="000000"/>
            </a:solidFill>
          </a:endParaRPr>
        </a:p>
      </dgm:t>
    </dgm:pt>
    <dgm:pt modelId="{2F3D294C-BF2F-B242-87FC-FD0C12AE893D}" type="sibTrans" cxnId="{5D5EA573-29AA-434F-9201-5B994E37A29B}">
      <dgm:prSet/>
      <dgm:spPr/>
      <dgm:t>
        <a:bodyPr/>
        <a:lstStyle/>
        <a:p>
          <a:endParaRPr lang="es-ES">
            <a:solidFill>
              <a:srgbClr val="000000"/>
            </a:solidFill>
          </a:endParaRPr>
        </a:p>
      </dgm:t>
    </dgm:pt>
    <dgm:pt modelId="{C84222B7-A9A1-F948-B4FF-F8A8CD44C755}">
      <dgm:prSet/>
      <dgm:spPr/>
      <dgm:t>
        <a:bodyPr/>
        <a:lstStyle/>
        <a:p>
          <a:pPr rtl="0"/>
          <a:r>
            <a:rPr lang="es-ES" dirty="0" smtClean="0">
              <a:solidFill>
                <a:srgbClr val="000000"/>
              </a:solidFill>
            </a:rPr>
            <a:t>Caracterizarlos y analizarlos (función o actividad, intereses, fortalezas, debilidades).</a:t>
          </a:r>
          <a:endParaRPr lang="es-ES" dirty="0">
            <a:solidFill>
              <a:srgbClr val="000000"/>
            </a:solidFill>
          </a:endParaRPr>
        </a:p>
      </dgm:t>
    </dgm:pt>
    <dgm:pt modelId="{919D54F1-8C8B-3E4B-8B17-CF5411EB5460}" type="parTrans" cxnId="{9722F869-06E6-C04F-A416-01D518B42B4F}">
      <dgm:prSet/>
      <dgm:spPr/>
      <dgm:t>
        <a:bodyPr/>
        <a:lstStyle/>
        <a:p>
          <a:endParaRPr lang="es-ES">
            <a:solidFill>
              <a:srgbClr val="000000"/>
            </a:solidFill>
          </a:endParaRPr>
        </a:p>
      </dgm:t>
    </dgm:pt>
    <dgm:pt modelId="{74F034A1-D846-EC42-B36B-03DDCD5270FC}" type="sibTrans" cxnId="{9722F869-06E6-C04F-A416-01D518B42B4F}">
      <dgm:prSet/>
      <dgm:spPr/>
      <dgm:t>
        <a:bodyPr/>
        <a:lstStyle/>
        <a:p>
          <a:endParaRPr lang="es-ES">
            <a:solidFill>
              <a:srgbClr val="000000"/>
            </a:solidFill>
          </a:endParaRPr>
        </a:p>
      </dgm:t>
    </dgm:pt>
    <dgm:pt modelId="{E9525BA4-AF57-0340-92E0-08797E8B5C08}">
      <dgm:prSet/>
      <dgm:spPr/>
      <dgm:t>
        <a:bodyPr/>
        <a:lstStyle/>
        <a:p>
          <a:pPr rtl="0"/>
          <a:r>
            <a:rPr lang="es-ES" dirty="0" smtClean="0">
              <a:solidFill>
                <a:srgbClr val="000000"/>
              </a:solidFill>
            </a:rPr>
            <a:t>Identificar las implicaciones para el desarrollo del proyecto.</a:t>
          </a:r>
          <a:endParaRPr lang="es-ES" dirty="0">
            <a:solidFill>
              <a:srgbClr val="000000"/>
            </a:solidFill>
          </a:endParaRPr>
        </a:p>
      </dgm:t>
    </dgm:pt>
    <dgm:pt modelId="{17E29B2D-7E9C-5E4E-B710-8CC7047538B6}" type="parTrans" cxnId="{D0267776-B886-A448-BB2D-EE600C65CEDD}">
      <dgm:prSet/>
      <dgm:spPr/>
      <dgm:t>
        <a:bodyPr/>
        <a:lstStyle/>
        <a:p>
          <a:endParaRPr lang="es-ES">
            <a:solidFill>
              <a:srgbClr val="000000"/>
            </a:solidFill>
          </a:endParaRPr>
        </a:p>
      </dgm:t>
    </dgm:pt>
    <dgm:pt modelId="{3C85A376-17D7-EC4E-AEF5-7AC60493E61D}" type="sibTrans" cxnId="{D0267776-B886-A448-BB2D-EE600C65CEDD}">
      <dgm:prSet/>
      <dgm:spPr/>
      <dgm:t>
        <a:bodyPr/>
        <a:lstStyle/>
        <a:p>
          <a:endParaRPr lang="es-ES">
            <a:solidFill>
              <a:srgbClr val="000000"/>
            </a:solidFill>
          </a:endParaRPr>
        </a:p>
      </dgm:t>
    </dgm:pt>
    <dgm:pt modelId="{EE710359-E516-E049-AA7C-F7887FAA8AE7}" type="pres">
      <dgm:prSet presAssocID="{BF21A7A7-1C69-D847-8C48-1CCF6DC689C3}" presName="Name0" presStyleCnt="0">
        <dgm:presLayoutVars>
          <dgm:chPref val="1"/>
          <dgm:dir/>
          <dgm:animOne val="branch"/>
          <dgm:animLvl val="lvl"/>
          <dgm:resizeHandles/>
        </dgm:presLayoutVars>
      </dgm:prSet>
      <dgm:spPr/>
      <dgm:t>
        <a:bodyPr/>
        <a:lstStyle/>
        <a:p>
          <a:endParaRPr lang="es-ES"/>
        </a:p>
      </dgm:t>
    </dgm:pt>
    <dgm:pt modelId="{CFD537D2-CE5B-D549-9216-2ECD26261A88}" type="pres">
      <dgm:prSet presAssocID="{21B1E81B-545B-BC4E-BB06-D8DE34399C89}" presName="vertOne" presStyleCnt="0"/>
      <dgm:spPr/>
      <dgm:t>
        <a:bodyPr/>
        <a:lstStyle/>
        <a:p>
          <a:endParaRPr lang="es-ES"/>
        </a:p>
      </dgm:t>
    </dgm:pt>
    <dgm:pt modelId="{9950FFE4-854A-D74A-8D5E-D55E0888E2DA}" type="pres">
      <dgm:prSet presAssocID="{21B1E81B-545B-BC4E-BB06-D8DE34399C89}" presName="txOne" presStyleLbl="node0" presStyleIdx="0" presStyleCnt="1">
        <dgm:presLayoutVars>
          <dgm:chPref val="3"/>
        </dgm:presLayoutVars>
      </dgm:prSet>
      <dgm:spPr/>
      <dgm:t>
        <a:bodyPr/>
        <a:lstStyle/>
        <a:p>
          <a:endParaRPr lang="es-ES"/>
        </a:p>
      </dgm:t>
    </dgm:pt>
    <dgm:pt modelId="{2A38DB4A-7909-6B4E-9130-A29F39DD0B8A}" type="pres">
      <dgm:prSet presAssocID="{21B1E81B-545B-BC4E-BB06-D8DE34399C89}" presName="parTransOne" presStyleCnt="0"/>
      <dgm:spPr/>
      <dgm:t>
        <a:bodyPr/>
        <a:lstStyle/>
        <a:p>
          <a:endParaRPr lang="es-ES"/>
        </a:p>
      </dgm:t>
    </dgm:pt>
    <dgm:pt modelId="{1A5E3F38-A24E-284C-B76D-E7223DC17983}" type="pres">
      <dgm:prSet presAssocID="{21B1E81B-545B-BC4E-BB06-D8DE34399C89}" presName="horzOne" presStyleCnt="0"/>
      <dgm:spPr/>
      <dgm:t>
        <a:bodyPr/>
        <a:lstStyle/>
        <a:p>
          <a:endParaRPr lang="es-ES"/>
        </a:p>
      </dgm:t>
    </dgm:pt>
    <dgm:pt modelId="{B7C3D339-A69A-4047-9BD4-B4FA6B073BC4}" type="pres">
      <dgm:prSet presAssocID="{480990B6-3830-E842-A2BE-5C17AA3FC705}" presName="vertTwo" presStyleCnt="0"/>
      <dgm:spPr/>
      <dgm:t>
        <a:bodyPr/>
        <a:lstStyle/>
        <a:p>
          <a:endParaRPr lang="es-ES"/>
        </a:p>
      </dgm:t>
    </dgm:pt>
    <dgm:pt modelId="{5F5E0B55-F103-FF47-B38D-82968E10675C}" type="pres">
      <dgm:prSet presAssocID="{480990B6-3830-E842-A2BE-5C17AA3FC705}" presName="txTwo" presStyleLbl="node2" presStyleIdx="0" presStyleCnt="3">
        <dgm:presLayoutVars>
          <dgm:chPref val="3"/>
        </dgm:presLayoutVars>
      </dgm:prSet>
      <dgm:spPr/>
      <dgm:t>
        <a:bodyPr/>
        <a:lstStyle/>
        <a:p>
          <a:endParaRPr lang="es-ES"/>
        </a:p>
      </dgm:t>
    </dgm:pt>
    <dgm:pt modelId="{9B9215BF-851B-EC4E-974C-B441758BD575}" type="pres">
      <dgm:prSet presAssocID="{480990B6-3830-E842-A2BE-5C17AA3FC705}" presName="horzTwo" presStyleCnt="0"/>
      <dgm:spPr/>
      <dgm:t>
        <a:bodyPr/>
        <a:lstStyle/>
        <a:p>
          <a:endParaRPr lang="es-ES"/>
        </a:p>
      </dgm:t>
    </dgm:pt>
    <dgm:pt modelId="{2856CF80-8C0B-444C-A6BF-F55EEA9D8A85}" type="pres">
      <dgm:prSet presAssocID="{2F3D294C-BF2F-B242-87FC-FD0C12AE893D}" presName="sibSpaceTwo" presStyleCnt="0"/>
      <dgm:spPr/>
      <dgm:t>
        <a:bodyPr/>
        <a:lstStyle/>
        <a:p>
          <a:endParaRPr lang="es-ES"/>
        </a:p>
      </dgm:t>
    </dgm:pt>
    <dgm:pt modelId="{1EC1D0B0-B717-D04B-858F-4233CEA4D3E5}" type="pres">
      <dgm:prSet presAssocID="{C84222B7-A9A1-F948-B4FF-F8A8CD44C755}" presName="vertTwo" presStyleCnt="0"/>
      <dgm:spPr/>
      <dgm:t>
        <a:bodyPr/>
        <a:lstStyle/>
        <a:p>
          <a:endParaRPr lang="es-ES"/>
        </a:p>
      </dgm:t>
    </dgm:pt>
    <dgm:pt modelId="{3B93751C-A209-344A-8600-9E2C0B7B4BF9}" type="pres">
      <dgm:prSet presAssocID="{C84222B7-A9A1-F948-B4FF-F8A8CD44C755}" presName="txTwo" presStyleLbl="node2" presStyleIdx="1" presStyleCnt="3">
        <dgm:presLayoutVars>
          <dgm:chPref val="3"/>
        </dgm:presLayoutVars>
      </dgm:prSet>
      <dgm:spPr/>
      <dgm:t>
        <a:bodyPr/>
        <a:lstStyle/>
        <a:p>
          <a:endParaRPr lang="es-ES"/>
        </a:p>
      </dgm:t>
    </dgm:pt>
    <dgm:pt modelId="{595857E7-DDBB-854D-9677-4CAE7ADC6FAA}" type="pres">
      <dgm:prSet presAssocID="{C84222B7-A9A1-F948-B4FF-F8A8CD44C755}" presName="horzTwo" presStyleCnt="0"/>
      <dgm:spPr/>
      <dgm:t>
        <a:bodyPr/>
        <a:lstStyle/>
        <a:p>
          <a:endParaRPr lang="es-ES"/>
        </a:p>
      </dgm:t>
    </dgm:pt>
    <dgm:pt modelId="{21F3CA62-77BF-614C-952E-2E1AAB2759BC}" type="pres">
      <dgm:prSet presAssocID="{74F034A1-D846-EC42-B36B-03DDCD5270FC}" presName="sibSpaceTwo" presStyleCnt="0"/>
      <dgm:spPr/>
      <dgm:t>
        <a:bodyPr/>
        <a:lstStyle/>
        <a:p>
          <a:endParaRPr lang="es-ES"/>
        </a:p>
      </dgm:t>
    </dgm:pt>
    <dgm:pt modelId="{2881B581-BEF4-1844-8B66-C46A8B586C6B}" type="pres">
      <dgm:prSet presAssocID="{E9525BA4-AF57-0340-92E0-08797E8B5C08}" presName="vertTwo" presStyleCnt="0"/>
      <dgm:spPr/>
      <dgm:t>
        <a:bodyPr/>
        <a:lstStyle/>
        <a:p>
          <a:endParaRPr lang="es-ES"/>
        </a:p>
      </dgm:t>
    </dgm:pt>
    <dgm:pt modelId="{9B3271B0-2EB7-824A-BFD2-3DBC2756149F}" type="pres">
      <dgm:prSet presAssocID="{E9525BA4-AF57-0340-92E0-08797E8B5C08}" presName="txTwo" presStyleLbl="node2" presStyleIdx="2" presStyleCnt="3">
        <dgm:presLayoutVars>
          <dgm:chPref val="3"/>
        </dgm:presLayoutVars>
      </dgm:prSet>
      <dgm:spPr/>
      <dgm:t>
        <a:bodyPr/>
        <a:lstStyle/>
        <a:p>
          <a:endParaRPr lang="es-ES"/>
        </a:p>
      </dgm:t>
    </dgm:pt>
    <dgm:pt modelId="{158857B9-8C03-3048-8B7E-70B5F02F0C38}" type="pres">
      <dgm:prSet presAssocID="{E9525BA4-AF57-0340-92E0-08797E8B5C08}" presName="horzTwo" presStyleCnt="0"/>
      <dgm:spPr/>
      <dgm:t>
        <a:bodyPr/>
        <a:lstStyle/>
        <a:p>
          <a:endParaRPr lang="es-ES"/>
        </a:p>
      </dgm:t>
    </dgm:pt>
  </dgm:ptLst>
  <dgm:cxnLst>
    <dgm:cxn modelId="{8C1264AE-F252-7E42-ACEE-8CF0EDF3833C}" type="presOf" srcId="{C84222B7-A9A1-F948-B4FF-F8A8CD44C755}" destId="{3B93751C-A209-344A-8600-9E2C0B7B4BF9}" srcOrd="0" destOrd="0" presId="urn:microsoft.com/office/officeart/2005/8/layout/hierarchy4"/>
    <dgm:cxn modelId="{D0267776-B886-A448-BB2D-EE600C65CEDD}" srcId="{21B1E81B-545B-BC4E-BB06-D8DE34399C89}" destId="{E9525BA4-AF57-0340-92E0-08797E8B5C08}" srcOrd="2" destOrd="0" parTransId="{17E29B2D-7E9C-5E4E-B710-8CC7047538B6}" sibTransId="{3C85A376-17D7-EC4E-AEF5-7AC60493E61D}"/>
    <dgm:cxn modelId="{F77DB45C-A875-F745-995A-579F1F650CFE}" type="presOf" srcId="{480990B6-3830-E842-A2BE-5C17AA3FC705}" destId="{5F5E0B55-F103-FF47-B38D-82968E10675C}" srcOrd="0" destOrd="0" presId="urn:microsoft.com/office/officeart/2005/8/layout/hierarchy4"/>
    <dgm:cxn modelId="{5D5EA573-29AA-434F-9201-5B994E37A29B}" srcId="{21B1E81B-545B-BC4E-BB06-D8DE34399C89}" destId="{480990B6-3830-E842-A2BE-5C17AA3FC705}" srcOrd="0" destOrd="0" parTransId="{54E3C643-A657-2843-906C-778E0C7D84D5}" sibTransId="{2F3D294C-BF2F-B242-87FC-FD0C12AE893D}"/>
    <dgm:cxn modelId="{6078C815-993E-9840-AC46-6E6811C2D869}" type="presOf" srcId="{E9525BA4-AF57-0340-92E0-08797E8B5C08}" destId="{9B3271B0-2EB7-824A-BFD2-3DBC2756149F}" srcOrd="0" destOrd="0" presId="urn:microsoft.com/office/officeart/2005/8/layout/hierarchy4"/>
    <dgm:cxn modelId="{990EAD4E-56D6-B641-AA11-6CF3663B31AD}" type="presOf" srcId="{21B1E81B-545B-BC4E-BB06-D8DE34399C89}" destId="{9950FFE4-854A-D74A-8D5E-D55E0888E2DA}" srcOrd="0" destOrd="0" presId="urn:microsoft.com/office/officeart/2005/8/layout/hierarchy4"/>
    <dgm:cxn modelId="{F919442E-F88D-6C43-AB6F-50BBE13D1026}" type="presOf" srcId="{BF21A7A7-1C69-D847-8C48-1CCF6DC689C3}" destId="{EE710359-E516-E049-AA7C-F7887FAA8AE7}" srcOrd="0" destOrd="0" presId="urn:microsoft.com/office/officeart/2005/8/layout/hierarchy4"/>
    <dgm:cxn modelId="{3F79105E-DC4A-444C-8643-F0926EDB08DE}" srcId="{BF21A7A7-1C69-D847-8C48-1CCF6DC689C3}" destId="{21B1E81B-545B-BC4E-BB06-D8DE34399C89}" srcOrd="0" destOrd="0" parTransId="{047440A9-E220-764E-9373-9F29C3C7CE25}" sibTransId="{B341FD92-A18A-024C-8077-6065F3111D74}"/>
    <dgm:cxn modelId="{9722F869-06E6-C04F-A416-01D518B42B4F}" srcId="{21B1E81B-545B-BC4E-BB06-D8DE34399C89}" destId="{C84222B7-A9A1-F948-B4FF-F8A8CD44C755}" srcOrd="1" destOrd="0" parTransId="{919D54F1-8C8B-3E4B-8B17-CF5411EB5460}" sibTransId="{74F034A1-D846-EC42-B36B-03DDCD5270FC}"/>
    <dgm:cxn modelId="{40FF3DEC-7FAE-784A-B201-6354AAC8C733}" type="presParOf" srcId="{EE710359-E516-E049-AA7C-F7887FAA8AE7}" destId="{CFD537D2-CE5B-D549-9216-2ECD26261A88}" srcOrd="0" destOrd="0" presId="urn:microsoft.com/office/officeart/2005/8/layout/hierarchy4"/>
    <dgm:cxn modelId="{4F5E2F7F-72FA-4647-8DEE-C7E8A6FFBDA0}" type="presParOf" srcId="{CFD537D2-CE5B-D549-9216-2ECD26261A88}" destId="{9950FFE4-854A-D74A-8D5E-D55E0888E2DA}" srcOrd="0" destOrd="0" presId="urn:microsoft.com/office/officeart/2005/8/layout/hierarchy4"/>
    <dgm:cxn modelId="{BA1B8ABF-0910-3046-B3B2-30736E627F4D}" type="presParOf" srcId="{CFD537D2-CE5B-D549-9216-2ECD26261A88}" destId="{2A38DB4A-7909-6B4E-9130-A29F39DD0B8A}" srcOrd="1" destOrd="0" presId="urn:microsoft.com/office/officeart/2005/8/layout/hierarchy4"/>
    <dgm:cxn modelId="{4FB31452-CF82-3D42-842B-ADA5850EF89A}" type="presParOf" srcId="{CFD537D2-CE5B-D549-9216-2ECD26261A88}" destId="{1A5E3F38-A24E-284C-B76D-E7223DC17983}" srcOrd="2" destOrd="0" presId="urn:microsoft.com/office/officeart/2005/8/layout/hierarchy4"/>
    <dgm:cxn modelId="{76BC2D9C-1BAB-4F42-982C-930FE3511AD1}" type="presParOf" srcId="{1A5E3F38-A24E-284C-B76D-E7223DC17983}" destId="{B7C3D339-A69A-4047-9BD4-B4FA6B073BC4}" srcOrd="0" destOrd="0" presId="urn:microsoft.com/office/officeart/2005/8/layout/hierarchy4"/>
    <dgm:cxn modelId="{D9CEB3BF-930A-D444-A39F-C37259647FEF}" type="presParOf" srcId="{B7C3D339-A69A-4047-9BD4-B4FA6B073BC4}" destId="{5F5E0B55-F103-FF47-B38D-82968E10675C}" srcOrd="0" destOrd="0" presId="urn:microsoft.com/office/officeart/2005/8/layout/hierarchy4"/>
    <dgm:cxn modelId="{137A7297-16B5-7642-BAD0-0E6DE495B97B}" type="presParOf" srcId="{B7C3D339-A69A-4047-9BD4-B4FA6B073BC4}" destId="{9B9215BF-851B-EC4E-974C-B441758BD575}" srcOrd="1" destOrd="0" presId="urn:microsoft.com/office/officeart/2005/8/layout/hierarchy4"/>
    <dgm:cxn modelId="{427440A9-32F7-1849-9E87-0B3420C11D60}" type="presParOf" srcId="{1A5E3F38-A24E-284C-B76D-E7223DC17983}" destId="{2856CF80-8C0B-444C-A6BF-F55EEA9D8A85}" srcOrd="1" destOrd="0" presId="urn:microsoft.com/office/officeart/2005/8/layout/hierarchy4"/>
    <dgm:cxn modelId="{EA0F7643-3582-674F-8374-BC62EEF7C0F6}" type="presParOf" srcId="{1A5E3F38-A24E-284C-B76D-E7223DC17983}" destId="{1EC1D0B0-B717-D04B-858F-4233CEA4D3E5}" srcOrd="2" destOrd="0" presId="urn:microsoft.com/office/officeart/2005/8/layout/hierarchy4"/>
    <dgm:cxn modelId="{BE0775E8-10C5-D744-9124-1A581135275E}" type="presParOf" srcId="{1EC1D0B0-B717-D04B-858F-4233CEA4D3E5}" destId="{3B93751C-A209-344A-8600-9E2C0B7B4BF9}" srcOrd="0" destOrd="0" presId="urn:microsoft.com/office/officeart/2005/8/layout/hierarchy4"/>
    <dgm:cxn modelId="{2EB6F700-222E-1C45-9C70-BC4CF933D87E}" type="presParOf" srcId="{1EC1D0B0-B717-D04B-858F-4233CEA4D3E5}" destId="{595857E7-DDBB-854D-9677-4CAE7ADC6FAA}" srcOrd="1" destOrd="0" presId="urn:microsoft.com/office/officeart/2005/8/layout/hierarchy4"/>
    <dgm:cxn modelId="{192C6953-CB83-284E-A89B-687A36BDD13C}" type="presParOf" srcId="{1A5E3F38-A24E-284C-B76D-E7223DC17983}" destId="{21F3CA62-77BF-614C-952E-2E1AAB2759BC}" srcOrd="3" destOrd="0" presId="urn:microsoft.com/office/officeart/2005/8/layout/hierarchy4"/>
    <dgm:cxn modelId="{3CBFC9AC-00E2-9E4A-8276-9A85961D85FD}" type="presParOf" srcId="{1A5E3F38-A24E-284C-B76D-E7223DC17983}" destId="{2881B581-BEF4-1844-8B66-C46A8B586C6B}" srcOrd="4" destOrd="0" presId="urn:microsoft.com/office/officeart/2005/8/layout/hierarchy4"/>
    <dgm:cxn modelId="{2AD02B54-4614-CC4A-9909-EEBBAA80FC25}" type="presParOf" srcId="{2881B581-BEF4-1844-8B66-C46A8B586C6B}" destId="{9B3271B0-2EB7-824A-BFD2-3DBC2756149F}" srcOrd="0" destOrd="0" presId="urn:microsoft.com/office/officeart/2005/8/layout/hierarchy4"/>
    <dgm:cxn modelId="{F484AAE3-4716-3546-A537-16D00BF0620B}" type="presParOf" srcId="{2881B581-BEF4-1844-8B66-C46A8B586C6B}" destId="{158857B9-8C03-3048-8B7E-70B5F02F0C3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D758BA7-6171-424C-A51D-4C7C879EBD7F}" type="doc">
      <dgm:prSet loTypeId="urn:microsoft.com/office/officeart/2008/layout/HorizontalMultiLevelHierarchy" loCatId="" qsTypeId="urn:microsoft.com/office/officeart/2005/8/quickstyle/simple1" qsCatId="simple" csTypeId="urn:microsoft.com/office/officeart/2005/8/colors/colorful3" csCatId="colorful" phldr="1"/>
      <dgm:spPr/>
      <dgm:t>
        <a:bodyPr/>
        <a:lstStyle/>
        <a:p>
          <a:endParaRPr lang="es-ES"/>
        </a:p>
      </dgm:t>
    </dgm:pt>
    <dgm:pt modelId="{D35D30B7-9FEE-074B-926F-6D6726CDC7A8}">
      <dgm:prSet/>
      <dgm:spPr/>
      <dgm:t>
        <a:bodyPr/>
        <a:lstStyle/>
        <a:p>
          <a:r>
            <a:rPr lang="es-ES" dirty="0" smtClean="0">
              <a:solidFill>
                <a:srgbClr val="000000"/>
              </a:solidFill>
            </a:rPr>
            <a:t>1. Identificar el problema general de desarrollo o</a:t>
          </a:r>
          <a:r>
            <a:rPr lang="es-ES" baseline="0" dirty="0" smtClean="0">
              <a:solidFill>
                <a:srgbClr val="000000"/>
              </a:solidFill>
            </a:rPr>
            <a:t> </a:t>
          </a:r>
          <a:r>
            <a:rPr lang="es-ES" dirty="0" smtClean="0">
              <a:solidFill>
                <a:srgbClr val="000000"/>
              </a:solidFill>
            </a:rPr>
            <a:t>oportunidad a tratar;</a:t>
          </a:r>
          <a:endParaRPr lang="es-ES" dirty="0">
            <a:solidFill>
              <a:srgbClr val="000000"/>
            </a:solidFill>
          </a:endParaRPr>
        </a:p>
      </dgm:t>
    </dgm:pt>
    <dgm:pt modelId="{5CAD740B-F933-8A48-88BE-D8EEA91A2B01}" type="parTrans" cxnId="{F80D155C-2C49-FF46-8C8C-E638BDA43B9C}">
      <dgm:prSet/>
      <dgm:spPr/>
      <dgm:t>
        <a:bodyPr/>
        <a:lstStyle/>
        <a:p>
          <a:endParaRPr lang="es-ES" dirty="0">
            <a:solidFill>
              <a:srgbClr val="000000"/>
            </a:solidFill>
          </a:endParaRPr>
        </a:p>
      </dgm:t>
    </dgm:pt>
    <dgm:pt modelId="{9565B332-235D-334A-B0DB-CD7158230D74}" type="sibTrans" cxnId="{F80D155C-2C49-FF46-8C8C-E638BDA43B9C}">
      <dgm:prSet/>
      <dgm:spPr/>
      <dgm:t>
        <a:bodyPr/>
        <a:lstStyle/>
        <a:p>
          <a:endParaRPr lang="es-ES">
            <a:solidFill>
              <a:srgbClr val="000000"/>
            </a:solidFill>
          </a:endParaRPr>
        </a:p>
      </dgm:t>
    </dgm:pt>
    <dgm:pt modelId="{CB999CA3-182E-2C45-8B83-0D3F3CFAA79D}">
      <dgm:prSet/>
      <dgm:spPr/>
      <dgm:t>
        <a:bodyPr/>
        <a:lstStyle/>
        <a:p>
          <a:r>
            <a:rPr lang="es-ES" dirty="0" smtClean="0">
              <a:solidFill>
                <a:srgbClr val="000000"/>
              </a:solidFill>
            </a:rPr>
            <a:t>Análisis de involucrados </a:t>
          </a:r>
          <a:endParaRPr lang="es-ES" dirty="0">
            <a:solidFill>
              <a:srgbClr val="000000"/>
            </a:solidFill>
          </a:endParaRPr>
        </a:p>
      </dgm:t>
    </dgm:pt>
    <dgm:pt modelId="{7DEEEE4A-DB49-314F-9D3C-B5FB82BA81C3}" type="parTrans" cxnId="{4135DD3B-2546-4E42-B159-48759BFE7197}">
      <dgm:prSet/>
      <dgm:spPr/>
      <dgm:t>
        <a:bodyPr/>
        <a:lstStyle/>
        <a:p>
          <a:endParaRPr lang="es-ES">
            <a:solidFill>
              <a:srgbClr val="000000"/>
            </a:solidFill>
          </a:endParaRPr>
        </a:p>
      </dgm:t>
    </dgm:pt>
    <dgm:pt modelId="{3C0CC368-1F60-F745-887C-A66FC71159C6}" type="sibTrans" cxnId="{4135DD3B-2546-4E42-B159-48759BFE7197}">
      <dgm:prSet/>
      <dgm:spPr/>
      <dgm:t>
        <a:bodyPr/>
        <a:lstStyle/>
        <a:p>
          <a:endParaRPr lang="es-ES">
            <a:solidFill>
              <a:srgbClr val="000000"/>
            </a:solidFill>
          </a:endParaRPr>
        </a:p>
      </dgm:t>
    </dgm:pt>
    <dgm:pt modelId="{DC452454-D5D3-FF4A-967E-63BE5B003FD1}">
      <dgm:prSet/>
      <dgm:spPr/>
      <dgm:t>
        <a:bodyPr/>
        <a:lstStyle/>
        <a:p>
          <a:r>
            <a:rPr lang="es-ES" dirty="0" smtClean="0">
              <a:solidFill>
                <a:srgbClr val="000000"/>
              </a:solidFill>
            </a:rPr>
            <a:t>2. Identificar todos aquellos grupos que tienen un importante</a:t>
          </a:r>
          <a:r>
            <a:rPr lang="es-ES" baseline="0" dirty="0" smtClean="0">
              <a:solidFill>
                <a:srgbClr val="000000"/>
              </a:solidFill>
            </a:rPr>
            <a:t>  </a:t>
          </a:r>
          <a:r>
            <a:rPr lang="es-ES" dirty="0" smtClean="0">
              <a:solidFill>
                <a:srgbClr val="000000"/>
              </a:solidFill>
            </a:rPr>
            <a:t>interés en el proyecto (potenciales);</a:t>
          </a:r>
          <a:endParaRPr lang="es-ES" dirty="0">
            <a:solidFill>
              <a:srgbClr val="000000"/>
            </a:solidFill>
          </a:endParaRPr>
        </a:p>
      </dgm:t>
    </dgm:pt>
    <dgm:pt modelId="{3F2F9013-A66E-9A4A-8A9B-7548DA82CF12}" type="parTrans" cxnId="{9CDFDAD1-2BD0-FA4D-936B-91E8B00DD6DA}">
      <dgm:prSet/>
      <dgm:spPr/>
      <dgm:t>
        <a:bodyPr/>
        <a:lstStyle/>
        <a:p>
          <a:endParaRPr lang="es-ES">
            <a:solidFill>
              <a:srgbClr val="000000"/>
            </a:solidFill>
          </a:endParaRPr>
        </a:p>
      </dgm:t>
    </dgm:pt>
    <dgm:pt modelId="{9E369EA2-C1BF-EF42-AA6F-4A278468A699}" type="sibTrans" cxnId="{9CDFDAD1-2BD0-FA4D-936B-91E8B00DD6DA}">
      <dgm:prSet/>
      <dgm:spPr/>
      <dgm:t>
        <a:bodyPr/>
        <a:lstStyle/>
        <a:p>
          <a:endParaRPr lang="es-ES">
            <a:solidFill>
              <a:srgbClr val="000000"/>
            </a:solidFill>
          </a:endParaRPr>
        </a:p>
      </dgm:t>
    </dgm:pt>
    <dgm:pt modelId="{E184AD40-0713-3B4C-A182-3A99338A1895}">
      <dgm:prSet/>
      <dgm:spPr/>
      <dgm:t>
        <a:bodyPr/>
        <a:lstStyle/>
        <a:p>
          <a:r>
            <a:rPr lang="es-ES" dirty="0" smtClean="0">
              <a:solidFill>
                <a:srgbClr val="000000"/>
              </a:solidFill>
            </a:rPr>
            <a:t>3. Investigue sus respectivos roles, intereses,</a:t>
          </a:r>
          <a:r>
            <a:rPr lang="es-ES" baseline="0" dirty="0" smtClean="0">
              <a:solidFill>
                <a:srgbClr val="000000"/>
              </a:solidFill>
            </a:rPr>
            <a:t> </a:t>
          </a:r>
          <a:r>
            <a:rPr lang="es-ES" dirty="0" smtClean="0">
              <a:solidFill>
                <a:srgbClr val="000000"/>
              </a:solidFill>
            </a:rPr>
            <a:t>poder relativo y capacidad de participación</a:t>
          </a:r>
          <a:r>
            <a:rPr lang="es-ES" baseline="0" dirty="0" smtClean="0">
              <a:solidFill>
                <a:srgbClr val="000000"/>
              </a:solidFill>
            </a:rPr>
            <a:t> </a:t>
          </a:r>
          <a:r>
            <a:rPr lang="es-ES" dirty="0" smtClean="0">
              <a:solidFill>
                <a:srgbClr val="000000"/>
              </a:solidFill>
            </a:rPr>
            <a:t>(fortalezas y debilidades);</a:t>
          </a:r>
          <a:endParaRPr lang="es-ES" dirty="0">
            <a:solidFill>
              <a:srgbClr val="000000"/>
            </a:solidFill>
          </a:endParaRPr>
        </a:p>
      </dgm:t>
    </dgm:pt>
    <dgm:pt modelId="{7B108C5B-C5A1-EE49-B8C4-E4B0B1455A75}" type="parTrans" cxnId="{1091557A-34CF-1844-BCE3-371A88C664B8}">
      <dgm:prSet/>
      <dgm:spPr/>
      <dgm:t>
        <a:bodyPr/>
        <a:lstStyle/>
        <a:p>
          <a:endParaRPr lang="es-ES">
            <a:solidFill>
              <a:srgbClr val="000000"/>
            </a:solidFill>
          </a:endParaRPr>
        </a:p>
      </dgm:t>
    </dgm:pt>
    <dgm:pt modelId="{21F3FDEE-0D12-6D4C-B7EF-C85B689D4F23}" type="sibTrans" cxnId="{1091557A-34CF-1844-BCE3-371A88C664B8}">
      <dgm:prSet/>
      <dgm:spPr/>
      <dgm:t>
        <a:bodyPr/>
        <a:lstStyle/>
        <a:p>
          <a:endParaRPr lang="es-ES">
            <a:solidFill>
              <a:srgbClr val="000000"/>
            </a:solidFill>
          </a:endParaRPr>
        </a:p>
      </dgm:t>
    </dgm:pt>
    <dgm:pt modelId="{F27543C0-7410-CF45-862B-A218C93C7086}">
      <dgm:prSet/>
      <dgm:spPr/>
      <dgm:t>
        <a:bodyPr/>
        <a:lstStyle/>
        <a:p>
          <a:r>
            <a:rPr lang="es-ES" dirty="0" smtClean="0">
              <a:solidFill>
                <a:srgbClr val="000000"/>
              </a:solidFill>
            </a:rPr>
            <a:t>4. Identificar el grado de cooperación o conflicto en</a:t>
          </a:r>
          <a:r>
            <a:rPr lang="es-ES" baseline="0" dirty="0" smtClean="0">
              <a:solidFill>
                <a:srgbClr val="000000"/>
              </a:solidFill>
            </a:rPr>
            <a:t> </a:t>
          </a:r>
          <a:r>
            <a:rPr lang="es-ES" dirty="0" smtClean="0">
              <a:solidFill>
                <a:srgbClr val="000000"/>
              </a:solidFill>
            </a:rPr>
            <a:t>las relaciones entre las partes interesadas, </a:t>
          </a:r>
          <a:endParaRPr lang="es-ES" dirty="0">
            <a:solidFill>
              <a:srgbClr val="000000"/>
            </a:solidFill>
          </a:endParaRPr>
        </a:p>
      </dgm:t>
    </dgm:pt>
    <dgm:pt modelId="{A8FF8DCF-A7D7-B04E-A582-72BE35DA2184}" type="parTrans" cxnId="{415FE83D-A54B-4841-A995-7D87E3077B99}">
      <dgm:prSet/>
      <dgm:spPr/>
      <dgm:t>
        <a:bodyPr/>
        <a:lstStyle/>
        <a:p>
          <a:endParaRPr lang="es-ES">
            <a:solidFill>
              <a:srgbClr val="000000"/>
            </a:solidFill>
          </a:endParaRPr>
        </a:p>
      </dgm:t>
    </dgm:pt>
    <dgm:pt modelId="{6590D533-AF3F-B640-8B29-E07CBBD1B819}" type="sibTrans" cxnId="{415FE83D-A54B-4841-A995-7D87E3077B99}">
      <dgm:prSet/>
      <dgm:spPr/>
      <dgm:t>
        <a:bodyPr/>
        <a:lstStyle/>
        <a:p>
          <a:endParaRPr lang="es-ES">
            <a:solidFill>
              <a:srgbClr val="000000"/>
            </a:solidFill>
          </a:endParaRPr>
        </a:p>
      </dgm:t>
    </dgm:pt>
    <dgm:pt modelId="{103BB568-2B1E-6145-B13C-B438F0D0B5EF}">
      <dgm:prSet/>
      <dgm:spPr/>
      <dgm:t>
        <a:bodyPr/>
        <a:lstStyle/>
        <a:p>
          <a:r>
            <a:rPr lang="es-ES" dirty="0" smtClean="0">
              <a:solidFill>
                <a:srgbClr val="000000"/>
              </a:solidFill>
            </a:rPr>
            <a:t>5. Identificar recursos y capacidades potenciales</a:t>
          </a:r>
          <a:endParaRPr lang="es-ES" dirty="0">
            <a:solidFill>
              <a:srgbClr val="000000"/>
            </a:solidFill>
          </a:endParaRPr>
        </a:p>
      </dgm:t>
    </dgm:pt>
    <dgm:pt modelId="{EC5BD7A6-2085-0B46-B57A-7DA3FEC32B11}" type="parTrans" cxnId="{65B64240-70A3-A74A-BA56-C22EEB2D1395}">
      <dgm:prSet/>
      <dgm:spPr/>
      <dgm:t>
        <a:bodyPr/>
        <a:lstStyle/>
        <a:p>
          <a:endParaRPr lang="es-ES">
            <a:solidFill>
              <a:srgbClr val="000000"/>
            </a:solidFill>
          </a:endParaRPr>
        </a:p>
      </dgm:t>
    </dgm:pt>
    <dgm:pt modelId="{67153C68-A7AA-0A42-869D-190CB1D5DF61}" type="sibTrans" cxnId="{65B64240-70A3-A74A-BA56-C22EEB2D1395}">
      <dgm:prSet/>
      <dgm:spPr/>
      <dgm:t>
        <a:bodyPr/>
        <a:lstStyle/>
        <a:p>
          <a:endParaRPr lang="es-ES">
            <a:solidFill>
              <a:srgbClr val="000000"/>
            </a:solidFill>
          </a:endParaRPr>
        </a:p>
      </dgm:t>
    </dgm:pt>
    <dgm:pt modelId="{03CD639D-ADD8-334E-B933-5155B65D78BA}" type="pres">
      <dgm:prSet presAssocID="{BD758BA7-6171-424C-A51D-4C7C879EBD7F}" presName="Name0" presStyleCnt="0">
        <dgm:presLayoutVars>
          <dgm:chPref val="1"/>
          <dgm:dir/>
          <dgm:animOne val="branch"/>
          <dgm:animLvl val="lvl"/>
          <dgm:resizeHandles val="exact"/>
        </dgm:presLayoutVars>
      </dgm:prSet>
      <dgm:spPr/>
      <dgm:t>
        <a:bodyPr/>
        <a:lstStyle/>
        <a:p>
          <a:endParaRPr lang="es-ES"/>
        </a:p>
      </dgm:t>
    </dgm:pt>
    <dgm:pt modelId="{83547172-7E33-464C-8BCD-2C7E3C67EF11}" type="pres">
      <dgm:prSet presAssocID="{CB999CA3-182E-2C45-8B83-0D3F3CFAA79D}" presName="root1" presStyleCnt="0"/>
      <dgm:spPr/>
    </dgm:pt>
    <dgm:pt modelId="{84C330B0-0027-D747-B26F-F798D1153A17}" type="pres">
      <dgm:prSet presAssocID="{CB999CA3-182E-2C45-8B83-0D3F3CFAA79D}" presName="LevelOneTextNode" presStyleLbl="node0" presStyleIdx="0" presStyleCnt="1" custScaleY="104931">
        <dgm:presLayoutVars>
          <dgm:chPref val="3"/>
        </dgm:presLayoutVars>
      </dgm:prSet>
      <dgm:spPr/>
      <dgm:t>
        <a:bodyPr/>
        <a:lstStyle/>
        <a:p>
          <a:endParaRPr lang="es-ES"/>
        </a:p>
      </dgm:t>
    </dgm:pt>
    <dgm:pt modelId="{297BEF33-067E-7840-9058-546F4D8CD453}" type="pres">
      <dgm:prSet presAssocID="{CB999CA3-182E-2C45-8B83-0D3F3CFAA79D}" presName="level2hierChild" presStyleCnt="0"/>
      <dgm:spPr/>
    </dgm:pt>
    <dgm:pt modelId="{6D7EC024-C4C1-314B-9494-87E9F4A62FBD}" type="pres">
      <dgm:prSet presAssocID="{5CAD740B-F933-8A48-88BE-D8EEA91A2B01}" presName="conn2-1" presStyleLbl="parChTrans1D2" presStyleIdx="0" presStyleCnt="5"/>
      <dgm:spPr/>
      <dgm:t>
        <a:bodyPr/>
        <a:lstStyle/>
        <a:p>
          <a:endParaRPr lang="es-ES"/>
        </a:p>
      </dgm:t>
    </dgm:pt>
    <dgm:pt modelId="{93065124-6BD9-3F46-84A6-9EF1918EB113}" type="pres">
      <dgm:prSet presAssocID="{5CAD740B-F933-8A48-88BE-D8EEA91A2B01}" presName="connTx" presStyleLbl="parChTrans1D2" presStyleIdx="0" presStyleCnt="5"/>
      <dgm:spPr/>
      <dgm:t>
        <a:bodyPr/>
        <a:lstStyle/>
        <a:p>
          <a:endParaRPr lang="es-ES"/>
        </a:p>
      </dgm:t>
    </dgm:pt>
    <dgm:pt modelId="{42A3B354-8BBD-CE4D-867C-DD81970B2BC6}" type="pres">
      <dgm:prSet presAssocID="{D35D30B7-9FEE-074B-926F-6D6726CDC7A8}" presName="root2" presStyleCnt="0"/>
      <dgm:spPr/>
    </dgm:pt>
    <dgm:pt modelId="{C1F2B5AC-6320-3D4D-B618-C81BE3641F21}" type="pres">
      <dgm:prSet presAssocID="{D35D30B7-9FEE-074B-926F-6D6726CDC7A8}" presName="LevelTwoTextNode" presStyleLbl="node2" presStyleIdx="0" presStyleCnt="5" custScaleX="121813">
        <dgm:presLayoutVars>
          <dgm:chPref val="3"/>
        </dgm:presLayoutVars>
      </dgm:prSet>
      <dgm:spPr/>
      <dgm:t>
        <a:bodyPr/>
        <a:lstStyle/>
        <a:p>
          <a:endParaRPr lang="es-ES"/>
        </a:p>
      </dgm:t>
    </dgm:pt>
    <dgm:pt modelId="{24ACEF60-41F2-2B4C-8C9E-F05AF75459B9}" type="pres">
      <dgm:prSet presAssocID="{D35D30B7-9FEE-074B-926F-6D6726CDC7A8}" presName="level3hierChild" presStyleCnt="0"/>
      <dgm:spPr/>
    </dgm:pt>
    <dgm:pt modelId="{007DA0BC-0F7D-3B40-A147-A3C194B6BCC4}" type="pres">
      <dgm:prSet presAssocID="{3F2F9013-A66E-9A4A-8A9B-7548DA82CF12}" presName="conn2-1" presStyleLbl="parChTrans1D2" presStyleIdx="1" presStyleCnt="5"/>
      <dgm:spPr/>
      <dgm:t>
        <a:bodyPr/>
        <a:lstStyle/>
        <a:p>
          <a:endParaRPr lang="es-ES"/>
        </a:p>
      </dgm:t>
    </dgm:pt>
    <dgm:pt modelId="{417B5E68-6E36-4A4E-8DB9-D071B292C9C4}" type="pres">
      <dgm:prSet presAssocID="{3F2F9013-A66E-9A4A-8A9B-7548DA82CF12}" presName="connTx" presStyleLbl="parChTrans1D2" presStyleIdx="1" presStyleCnt="5"/>
      <dgm:spPr/>
      <dgm:t>
        <a:bodyPr/>
        <a:lstStyle/>
        <a:p>
          <a:endParaRPr lang="es-ES"/>
        </a:p>
      </dgm:t>
    </dgm:pt>
    <dgm:pt modelId="{E9C85BDE-D1CD-BF4A-9806-036E94C74C29}" type="pres">
      <dgm:prSet presAssocID="{DC452454-D5D3-FF4A-967E-63BE5B003FD1}" presName="root2" presStyleCnt="0"/>
      <dgm:spPr/>
    </dgm:pt>
    <dgm:pt modelId="{734B8306-F6A0-6E4B-9537-388E8F1BAF66}" type="pres">
      <dgm:prSet presAssocID="{DC452454-D5D3-FF4A-967E-63BE5B003FD1}" presName="LevelTwoTextNode" presStyleLbl="node2" presStyleIdx="1" presStyleCnt="5" custScaleX="122726">
        <dgm:presLayoutVars>
          <dgm:chPref val="3"/>
        </dgm:presLayoutVars>
      </dgm:prSet>
      <dgm:spPr/>
      <dgm:t>
        <a:bodyPr/>
        <a:lstStyle/>
        <a:p>
          <a:endParaRPr lang="es-ES"/>
        </a:p>
      </dgm:t>
    </dgm:pt>
    <dgm:pt modelId="{1DF981B0-117C-BD49-AE26-B79D85D9950D}" type="pres">
      <dgm:prSet presAssocID="{DC452454-D5D3-FF4A-967E-63BE5B003FD1}" presName="level3hierChild" presStyleCnt="0"/>
      <dgm:spPr/>
    </dgm:pt>
    <dgm:pt modelId="{72A01AC4-0406-924F-9732-78162985DD4E}" type="pres">
      <dgm:prSet presAssocID="{7B108C5B-C5A1-EE49-B8C4-E4B0B1455A75}" presName="conn2-1" presStyleLbl="parChTrans1D2" presStyleIdx="2" presStyleCnt="5"/>
      <dgm:spPr/>
      <dgm:t>
        <a:bodyPr/>
        <a:lstStyle/>
        <a:p>
          <a:endParaRPr lang="es-ES"/>
        </a:p>
      </dgm:t>
    </dgm:pt>
    <dgm:pt modelId="{75C60924-BF32-A246-8677-286B6104FEF6}" type="pres">
      <dgm:prSet presAssocID="{7B108C5B-C5A1-EE49-B8C4-E4B0B1455A75}" presName="connTx" presStyleLbl="parChTrans1D2" presStyleIdx="2" presStyleCnt="5"/>
      <dgm:spPr/>
      <dgm:t>
        <a:bodyPr/>
        <a:lstStyle/>
        <a:p>
          <a:endParaRPr lang="es-ES"/>
        </a:p>
      </dgm:t>
    </dgm:pt>
    <dgm:pt modelId="{D130FEFC-649C-4749-8171-46F6F17B3423}" type="pres">
      <dgm:prSet presAssocID="{E184AD40-0713-3B4C-A182-3A99338A1895}" presName="root2" presStyleCnt="0"/>
      <dgm:spPr/>
    </dgm:pt>
    <dgm:pt modelId="{F8A4718C-3E0B-5645-90DC-835D7296E35D}" type="pres">
      <dgm:prSet presAssocID="{E184AD40-0713-3B4C-A182-3A99338A1895}" presName="LevelTwoTextNode" presStyleLbl="node2" presStyleIdx="2" presStyleCnt="5" custScaleX="122814">
        <dgm:presLayoutVars>
          <dgm:chPref val="3"/>
        </dgm:presLayoutVars>
      </dgm:prSet>
      <dgm:spPr/>
      <dgm:t>
        <a:bodyPr/>
        <a:lstStyle/>
        <a:p>
          <a:endParaRPr lang="es-ES"/>
        </a:p>
      </dgm:t>
    </dgm:pt>
    <dgm:pt modelId="{FA3B7958-D477-B348-8E87-EEEE493D8B30}" type="pres">
      <dgm:prSet presAssocID="{E184AD40-0713-3B4C-A182-3A99338A1895}" presName="level3hierChild" presStyleCnt="0"/>
      <dgm:spPr/>
    </dgm:pt>
    <dgm:pt modelId="{D0FDF7B0-40BF-AC4B-885D-9CE13E8D5D72}" type="pres">
      <dgm:prSet presAssocID="{A8FF8DCF-A7D7-B04E-A582-72BE35DA2184}" presName="conn2-1" presStyleLbl="parChTrans1D2" presStyleIdx="3" presStyleCnt="5"/>
      <dgm:spPr/>
      <dgm:t>
        <a:bodyPr/>
        <a:lstStyle/>
        <a:p>
          <a:endParaRPr lang="es-ES"/>
        </a:p>
      </dgm:t>
    </dgm:pt>
    <dgm:pt modelId="{D94BB540-A846-2643-8630-5B7F32D3FE4F}" type="pres">
      <dgm:prSet presAssocID="{A8FF8DCF-A7D7-B04E-A582-72BE35DA2184}" presName="connTx" presStyleLbl="parChTrans1D2" presStyleIdx="3" presStyleCnt="5"/>
      <dgm:spPr/>
      <dgm:t>
        <a:bodyPr/>
        <a:lstStyle/>
        <a:p>
          <a:endParaRPr lang="es-ES"/>
        </a:p>
      </dgm:t>
    </dgm:pt>
    <dgm:pt modelId="{69284909-65E0-3C4A-AC8C-8CF76F8473AD}" type="pres">
      <dgm:prSet presAssocID="{F27543C0-7410-CF45-862B-A218C93C7086}" presName="root2" presStyleCnt="0"/>
      <dgm:spPr/>
    </dgm:pt>
    <dgm:pt modelId="{A3C756AF-8BAF-DD4C-B78C-7710EBD7ABA1}" type="pres">
      <dgm:prSet presAssocID="{F27543C0-7410-CF45-862B-A218C93C7086}" presName="LevelTwoTextNode" presStyleLbl="node2" presStyleIdx="3" presStyleCnt="5" custScaleX="124639">
        <dgm:presLayoutVars>
          <dgm:chPref val="3"/>
        </dgm:presLayoutVars>
      </dgm:prSet>
      <dgm:spPr/>
      <dgm:t>
        <a:bodyPr/>
        <a:lstStyle/>
        <a:p>
          <a:endParaRPr lang="es-ES"/>
        </a:p>
      </dgm:t>
    </dgm:pt>
    <dgm:pt modelId="{54AC15B1-DD47-CF4C-8332-E6B32833110D}" type="pres">
      <dgm:prSet presAssocID="{F27543C0-7410-CF45-862B-A218C93C7086}" presName="level3hierChild" presStyleCnt="0"/>
      <dgm:spPr/>
    </dgm:pt>
    <dgm:pt modelId="{59E7C848-29AD-D74D-9B6B-AFCCA5D1CAF1}" type="pres">
      <dgm:prSet presAssocID="{EC5BD7A6-2085-0B46-B57A-7DA3FEC32B11}" presName="conn2-1" presStyleLbl="parChTrans1D2" presStyleIdx="4" presStyleCnt="5"/>
      <dgm:spPr/>
      <dgm:t>
        <a:bodyPr/>
        <a:lstStyle/>
        <a:p>
          <a:endParaRPr lang="es-ES"/>
        </a:p>
      </dgm:t>
    </dgm:pt>
    <dgm:pt modelId="{919474C1-06B2-2B42-9BCE-14264E82E0CD}" type="pres">
      <dgm:prSet presAssocID="{EC5BD7A6-2085-0B46-B57A-7DA3FEC32B11}" presName="connTx" presStyleLbl="parChTrans1D2" presStyleIdx="4" presStyleCnt="5"/>
      <dgm:spPr/>
      <dgm:t>
        <a:bodyPr/>
        <a:lstStyle/>
        <a:p>
          <a:endParaRPr lang="es-ES"/>
        </a:p>
      </dgm:t>
    </dgm:pt>
    <dgm:pt modelId="{5245F0DF-6B43-2544-8DAC-DFBF2207BF70}" type="pres">
      <dgm:prSet presAssocID="{103BB568-2B1E-6145-B13C-B438F0D0B5EF}" presName="root2" presStyleCnt="0"/>
      <dgm:spPr/>
    </dgm:pt>
    <dgm:pt modelId="{3983F213-7E74-A540-869D-55A4535A24C9}" type="pres">
      <dgm:prSet presAssocID="{103BB568-2B1E-6145-B13C-B438F0D0B5EF}" presName="LevelTwoTextNode" presStyleLbl="node2" presStyleIdx="4" presStyleCnt="5" custScaleX="124639">
        <dgm:presLayoutVars>
          <dgm:chPref val="3"/>
        </dgm:presLayoutVars>
      </dgm:prSet>
      <dgm:spPr/>
      <dgm:t>
        <a:bodyPr/>
        <a:lstStyle/>
        <a:p>
          <a:endParaRPr lang="es-ES"/>
        </a:p>
      </dgm:t>
    </dgm:pt>
    <dgm:pt modelId="{CF72D331-BA1B-3542-BBCC-A6F38888CBE6}" type="pres">
      <dgm:prSet presAssocID="{103BB568-2B1E-6145-B13C-B438F0D0B5EF}" presName="level3hierChild" presStyleCnt="0"/>
      <dgm:spPr/>
    </dgm:pt>
  </dgm:ptLst>
  <dgm:cxnLst>
    <dgm:cxn modelId="{5410CC0C-F074-8C4D-949E-8D5686D14330}" type="presOf" srcId="{BD758BA7-6171-424C-A51D-4C7C879EBD7F}" destId="{03CD639D-ADD8-334E-B933-5155B65D78BA}" srcOrd="0" destOrd="0" presId="urn:microsoft.com/office/officeart/2008/layout/HorizontalMultiLevelHierarchy"/>
    <dgm:cxn modelId="{4135DD3B-2546-4E42-B159-48759BFE7197}" srcId="{BD758BA7-6171-424C-A51D-4C7C879EBD7F}" destId="{CB999CA3-182E-2C45-8B83-0D3F3CFAA79D}" srcOrd="0" destOrd="0" parTransId="{7DEEEE4A-DB49-314F-9D3C-B5FB82BA81C3}" sibTransId="{3C0CC368-1F60-F745-887C-A66FC71159C6}"/>
    <dgm:cxn modelId="{65B64240-70A3-A74A-BA56-C22EEB2D1395}" srcId="{CB999CA3-182E-2C45-8B83-0D3F3CFAA79D}" destId="{103BB568-2B1E-6145-B13C-B438F0D0B5EF}" srcOrd="4" destOrd="0" parTransId="{EC5BD7A6-2085-0B46-B57A-7DA3FEC32B11}" sibTransId="{67153C68-A7AA-0A42-869D-190CB1D5DF61}"/>
    <dgm:cxn modelId="{33B83E4F-3723-754C-87E1-DC717CB56A13}" type="presOf" srcId="{103BB568-2B1E-6145-B13C-B438F0D0B5EF}" destId="{3983F213-7E74-A540-869D-55A4535A24C9}" srcOrd="0" destOrd="0" presId="urn:microsoft.com/office/officeart/2008/layout/HorizontalMultiLevelHierarchy"/>
    <dgm:cxn modelId="{F2BB73CB-CBA4-2243-934D-040E7826535C}" type="presOf" srcId="{3F2F9013-A66E-9A4A-8A9B-7548DA82CF12}" destId="{417B5E68-6E36-4A4E-8DB9-D071B292C9C4}" srcOrd="1" destOrd="0" presId="urn:microsoft.com/office/officeart/2008/layout/HorizontalMultiLevelHierarchy"/>
    <dgm:cxn modelId="{C36822C9-50F5-9F46-BFA0-3B037F03DAFB}" type="presOf" srcId="{D35D30B7-9FEE-074B-926F-6D6726CDC7A8}" destId="{C1F2B5AC-6320-3D4D-B618-C81BE3641F21}" srcOrd="0" destOrd="0" presId="urn:microsoft.com/office/officeart/2008/layout/HorizontalMultiLevelHierarchy"/>
    <dgm:cxn modelId="{F80D155C-2C49-FF46-8C8C-E638BDA43B9C}" srcId="{CB999CA3-182E-2C45-8B83-0D3F3CFAA79D}" destId="{D35D30B7-9FEE-074B-926F-6D6726CDC7A8}" srcOrd="0" destOrd="0" parTransId="{5CAD740B-F933-8A48-88BE-D8EEA91A2B01}" sibTransId="{9565B332-235D-334A-B0DB-CD7158230D74}"/>
    <dgm:cxn modelId="{56FBB577-80FF-E444-BF14-A1CF582E85CA}" type="presOf" srcId="{EC5BD7A6-2085-0B46-B57A-7DA3FEC32B11}" destId="{919474C1-06B2-2B42-9BCE-14264E82E0CD}" srcOrd="1" destOrd="0" presId="urn:microsoft.com/office/officeart/2008/layout/HorizontalMultiLevelHierarchy"/>
    <dgm:cxn modelId="{6E463797-DC17-604E-A432-FFD102B7E48D}" type="presOf" srcId="{5CAD740B-F933-8A48-88BE-D8EEA91A2B01}" destId="{93065124-6BD9-3F46-84A6-9EF1918EB113}" srcOrd="1" destOrd="0" presId="urn:microsoft.com/office/officeart/2008/layout/HorizontalMultiLevelHierarchy"/>
    <dgm:cxn modelId="{23A0F18B-47BF-B14C-9FC8-03FCA1946A0F}" type="presOf" srcId="{CB999CA3-182E-2C45-8B83-0D3F3CFAA79D}" destId="{84C330B0-0027-D747-B26F-F798D1153A17}" srcOrd="0" destOrd="0" presId="urn:microsoft.com/office/officeart/2008/layout/HorizontalMultiLevelHierarchy"/>
    <dgm:cxn modelId="{1091557A-34CF-1844-BCE3-371A88C664B8}" srcId="{CB999CA3-182E-2C45-8B83-0D3F3CFAA79D}" destId="{E184AD40-0713-3B4C-A182-3A99338A1895}" srcOrd="2" destOrd="0" parTransId="{7B108C5B-C5A1-EE49-B8C4-E4B0B1455A75}" sibTransId="{21F3FDEE-0D12-6D4C-B7EF-C85B689D4F23}"/>
    <dgm:cxn modelId="{AFE9DF28-1C3A-6A49-B75D-D7B4B2A447ED}" type="presOf" srcId="{DC452454-D5D3-FF4A-967E-63BE5B003FD1}" destId="{734B8306-F6A0-6E4B-9537-388E8F1BAF66}" srcOrd="0" destOrd="0" presId="urn:microsoft.com/office/officeart/2008/layout/HorizontalMultiLevelHierarchy"/>
    <dgm:cxn modelId="{415FE83D-A54B-4841-A995-7D87E3077B99}" srcId="{CB999CA3-182E-2C45-8B83-0D3F3CFAA79D}" destId="{F27543C0-7410-CF45-862B-A218C93C7086}" srcOrd="3" destOrd="0" parTransId="{A8FF8DCF-A7D7-B04E-A582-72BE35DA2184}" sibTransId="{6590D533-AF3F-B640-8B29-E07CBBD1B819}"/>
    <dgm:cxn modelId="{180B0870-8FD5-614E-B252-96314D986235}" type="presOf" srcId="{7B108C5B-C5A1-EE49-B8C4-E4B0B1455A75}" destId="{72A01AC4-0406-924F-9732-78162985DD4E}" srcOrd="0" destOrd="0" presId="urn:microsoft.com/office/officeart/2008/layout/HorizontalMultiLevelHierarchy"/>
    <dgm:cxn modelId="{97993079-CFC3-574A-ADF9-BB6E29A050CA}" type="presOf" srcId="{E184AD40-0713-3B4C-A182-3A99338A1895}" destId="{F8A4718C-3E0B-5645-90DC-835D7296E35D}" srcOrd="0" destOrd="0" presId="urn:microsoft.com/office/officeart/2008/layout/HorizontalMultiLevelHierarchy"/>
    <dgm:cxn modelId="{BDA413C5-6EA5-804C-ACA1-ADF7F4CAE7AB}" type="presOf" srcId="{3F2F9013-A66E-9A4A-8A9B-7548DA82CF12}" destId="{007DA0BC-0F7D-3B40-A147-A3C194B6BCC4}" srcOrd="0" destOrd="0" presId="urn:microsoft.com/office/officeart/2008/layout/HorizontalMultiLevelHierarchy"/>
    <dgm:cxn modelId="{E2159EF4-AE9E-EF4C-B8D7-C936519E2B0C}" type="presOf" srcId="{5CAD740B-F933-8A48-88BE-D8EEA91A2B01}" destId="{6D7EC024-C4C1-314B-9494-87E9F4A62FBD}" srcOrd="0" destOrd="0" presId="urn:microsoft.com/office/officeart/2008/layout/HorizontalMultiLevelHierarchy"/>
    <dgm:cxn modelId="{F710F468-1B25-334B-A8E9-B2839DC8B5B5}" type="presOf" srcId="{A8FF8DCF-A7D7-B04E-A582-72BE35DA2184}" destId="{D0FDF7B0-40BF-AC4B-885D-9CE13E8D5D72}" srcOrd="0" destOrd="0" presId="urn:microsoft.com/office/officeart/2008/layout/HorizontalMultiLevelHierarchy"/>
    <dgm:cxn modelId="{0DF2824F-A407-A643-B9FA-A156098ED4B6}" type="presOf" srcId="{A8FF8DCF-A7D7-B04E-A582-72BE35DA2184}" destId="{D94BB540-A846-2643-8630-5B7F32D3FE4F}" srcOrd="1" destOrd="0" presId="urn:microsoft.com/office/officeart/2008/layout/HorizontalMultiLevelHierarchy"/>
    <dgm:cxn modelId="{1F9E3885-D01B-AA4F-9190-B1534DBD9222}" type="presOf" srcId="{EC5BD7A6-2085-0B46-B57A-7DA3FEC32B11}" destId="{59E7C848-29AD-D74D-9B6B-AFCCA5D1CAF1}" srcOrd="0" destOrd="0" presId="urn:microsoft.com/office/officeart/2008/layout/HorizontalMultiLevelHierarchy"/>
    <dgm:cxn modelId="{9CDFDAD1-2BD0-FA4D-936B-91E8B00DD6DA}" srcId="{CB999CA3-182E-2C45-8B83-0D3F3CFAA79D}" destId="{DC452454-D5D3-FF4A-967E-63BE5B003FD1}" srcOrd="1" destOrd="0" parTransId="{3F2F9013-A66E-9A4A-8A9B-7548DA82CF12}" sibTransId="{9E369EA2-C1BF-EF42-AA6F-4A278468A699}"/>
    <dgm:cxn modelId="{6D05F7DA-1964-AB4E-A22A-68974A6BC7F8}" type="presOf" srcId="{7B108C5B-C5A1-EE49-B8C4-E4B0B1455A75}" destId="{75C60924-BF32-A246-8677-286B6104FEF6}" srcOrd="1" destOrd="0" presId="urn:microsoft.com/office/officeart/2008/layout/HorizontalMultiLevelHierarchy"/>
    <dgm:cxn modelId="{948BF4F3-4EE5-AD40-BEE4-5A32EC0C5E62}" type="presOf" srcId="{F27543C0-7410-CF45-862B-A218C93C7086}" destId="{A3C756AF-8BAF-DD4C-B78C-7710EBD7ABA1}" srcOrd="0" destOrd="0" presId="urn:microsoft.com/office/officeart/2008/layout/HorizontalMultiLevelHierarchy"/>
    <dgm:cxn modelId="{973A4D36-723E-4644-AB0D-D3086F07834D}" type="presParOf" srcId="{03CD639D-ADD8-334E-B933-5155B65D78BA}" destId="{83547172-7E33-464C-8BCD-2C7E3C67EF11}" srcOrd="0" destOrd="0" presId="urn:microsoft.com/office/officeart/2008/layout/HorizontalMultiLevelHierarchy"/>
    <dgm:cxn modelId="{9D525EB6-495F-A442-AE7D-62E79DB97C1D}" type="presParOf" srcId="{83547172-7E33-464C-8BCD-2C7E3C67EF11}" destId="{84C330B0-0027-D747-B26F-F798D1153A17}" srcOrd="0" destOrd="0" presId="urn:microsoft.com/office/officeart/2008/layout/HorizontalMultiLevelHierarchy"/>
    <dgm:cxn modelId="{DB0254AA-F9D1-0041-90B9-9DA0F8273693}" type="presParOf" srcId="{83547172-7E33-464C-8BCD-2C7E3C67EF11}" destId="{297BEF33-067E-7840-9058-546F4D8CD453}" srcOrd="1" destOrd="0" presId="urn:microsoft.com/office/officeart/2008/layout/HorizontalMultiLevelHierarchy"/>
    <dgm:cxn modelId="{ADA8EB54-3822-4A46-8CB2-67855DEE7BBB}" type="presParOf" srcId="{297BEF33-067E-7840-9058-546F4D8CD453}" destId="{6D7EC024-C4C1-314B-9494-87E9F4A62FBD}" srcOrd="0" destOrd="0" presId="urn:microsoft.com/office/officeart/2008/layout/HorizontalMultiLevelHierarchy"/>
    <dgm:cxn modelId="{8018F66A-11D6-924F-8C96-C83AA0C931A4}" type="presParOf" srcId="{6D7EC024-C4C1-314B-9494-87E9F4A62FBD}" destId="{93065124-6BD9-3F46-84A6-9EF1918EB113}" srcOrd="0" destOrd="0" presId="urn:microsoft.com/office/officeart/2008/layout/HorizontalMultiLevelHierarchy"/>
    <dgm:cxn modelId="{576AFAC3-65A4-8C4D-8925-3E6482E1515A}" type="presParOf" srcId="{297BEF33-067E-7840-9058-546F4D8CD453}" destId="{42A3B354-8BBD-CE4D-867C-DD81970B2BC6}" srcOrd="1" destOrd="0" presId="urn:microsoft.com/office/officeart/2008/layout/HorizontalMultiLevelHierarchy"/>
    <dgm:cxn modelId="{901A829A-F750-E142-8252-4CA24CF0BDF4}" type="presParOf" srcId="{42A3B354-8BBD-CE4D-867C-DD81970B2BC6}" destId="{C1F2B5AC-6320-3D4D-B618-C81BE3641F21}" srcOrd="0" destOrd="0" presId="urn:microsoft.com/office/officeart/2008/layout/HorizontalMultiLevelHierarchy"/>
    <dgm:cxn modelId="{C6424843-F3B5-AD4C-92D1-64D49FD778BE}" type="presParOf" srcId="{42A3B354-8BBD-CE4D-867C-DD81970B2BC6}" destId="{24ACEF60-41F2-2B4C-8C9E-F05AF75459B9}" srcOrd="1" destOrd="0" presId="urn:microsoft.com/office/officeart/2008/layout/HorizontalMultiLevelHierarchy"/>
    <dgm:cxn modelId="{18C3A928-4BF2-D440-9153-0ECE0193FBF5}" type="presParOf" srcId="{297BEF33-067E-7840-9058-546F4D8CD453}" destId="{007DA0BC-0F7D-3B40-A147-A3C194B6BCC4}" srcOrd="2" destOrd="0" presId="urn:microsoft.com/office/officeart/2008/layout/HorizontalMultiLevelHierarchy"/>
    <dgm:cxn modelId="{9628CA6B-7778-AE4E-A021-1A8542ECFBB6}" type="presParOf" srcId="{007DA0BC-0F7D-3B40-A147-A3C194B6BCC4}" destId="{417B5E68-6E36-4A4E-8DB9-D071B292C9C4}" srcOrd="0" destOrd="0" presId="urn:microsoft.com/office/officeart/2008/layout/HorizontalMultiLevelHierarchy"/>
    <dgm:cxn modelId="{27BF9CEA-C19E-4E41-94C8-2ECDA138CBCF}" type="presParOf" srcId="{297BEF33-067E-7840-9058-546F4D8CD453}" destId="{E9C85BDE-D1CD-BF4A-9806-036E94C74C29}" srcOrd="3" destOrd="0" presId="urn:microsoft.com/office/officeart/2008/layout/HorizontalMultiLevelHierarchy"/>
    <dgm:cxn modelId="{B3687FC9-2E06-2F4B-83BE-8453385A16F7}" type="presParOf" srcId="{E9C85BDE-D1CD-BF4A-9806-036E94C74C29}" destId="{734B8306-F6A0-6E4B-9537-388E8F1BAF66}" srcOrd="0" destOrd="0" presId="urn:microsoft.com/office/officeart/2008/layout/HorizontalMultiLevelHierarchy"/>
    <dgm:cxn modelId="{F1729191-7E67-AB46-9345-B57B447F0E91}" type="presParOf" srcId="{E9C85BDE-D1CD-BF4A-9806-036E94C74C29}" destId="{1DF981B0-117C-BD49-AE26-B79D85D9950D}" srcOrd="1" destOrd="0" presId="urn:microsoft.com/office/officeart/2008/layout/HorizontalMultiLevelHierarchy"/>
    <dgm:cxn modelId="{AE209C00-93C8-964B-A80B-51307D8AEED8}" type="presParOf" srcId="{297BEF33-067E-7840-9058-546F4D8CD453}" destId="{72A01AC4-0406-924F-9732-78162985DD4E}" srcOrd="4" destOrd="0" presId="urn:microsoft.com/office/officeart/2008/layout/HorizontalMultiLevelHierarchy"/>
    <dgm:cxn modelId="{06B61808-451D-C041-8FA4-D43DFE92578F}" type="presParOf" srcId="{72A01AC4-0406-924F-9732-78162985DD4E}" destId="{75C60924-BF32-A246-8677-286B6104FEF6}" srcOrd="0" destOrd="0" presId="urn:microsoft.com/office/officeart/2008/layout/HorizontalMultiLevelHierarchy"/>
    <dgm:cxn modelId="{2C0BCEDE-F290-5D42-9249-B1BF1A9F5AE4}" type="presParOf" srcId="{297BEF33-067E-7840-9058-546F4D8CD453}" destId="{D130FEFC-649C-4749-8171-46F6F17B3423}" srcOrd="5" destOrd="0" presId="urn:microsoft.com/office/officeart/2008/layout/HorizontalMultiLevelHierarchy"/>
    <dgm:cxn modelId="{77B9D3A9-B6F2-324E-96E2-1387695E1BB8}" type="presParOf" srcId="{D130FEFC-649C-4749-8171-46F6F17B3423}" destId="{F8A4718C-3E0B-5645-90DC-835D7296E35D}" srcOrd="0" destOrd="0" presId="urn:microsoft.com/office/officeart/2008/layout/HorizontalMultiLevelHierarchy"/>
    <dgm:cxn modelId="{0509E95B-F3DB-E444-8BDD-A6AA41C6A6C4}" type="presParOf" srcId="{D130FEFC-649C-4749-8171-46F6F17B3423}" destId="{FA3B7958-D477-B348-8E87-EEEE493D8B30}" srcOrd="1" destOrd="0" presId="urn:microsoft.com/office/officeart/2008/layout/HorizontalMultiLevelHierarchy"/>
    <dgm:cxn modelId="{67183A13-CF08-024F-BC9D-014AA8C6CC4C}" type="presParOf" srcId="{297BEF33-067E-7840-9058-546F4D8CD453}" destId="{D0FDF7B0-40BF-AC4B-885D-9CE13E8D5D72}" srcOrd="6" destOrd="0" presId="urn:microsoft.com/office/officeart/2008/layout/HorizontalMultiLevelHierarchy"/>
    <dgm:cxn modelId="{75FCA13E-3F10-824D-9D54-AA7AEEDB99B0}" type="presParOf" srcId="{D0FDF7B0-40BF-AC4B-885D-9CE13E8D5D72}" destId="{D94BB540-A846-2643-8630-5B7F32D3FE4F}" srcOrd="0" destOrd="0" presId="urn:microsoft.com/office/officeart/2008/layout/HorizontalMultiLevelHierarchy"/>
    <dgm:cxn modelId="{227E91BC-DFC1-A34B-BD22-DC7E15F099D3}" type="presParOf" srcId="{297BEF33-067E-7840-9058-546F4D8CD453}" destId="{69284909-65E0-3C4A-AC8C-8CF76F8473AD}" srcOrd="7" destOrd="0" presId="urn:microsoft.com/office/officeart/2008/layout/HorizontalMultiLevelHierarchy"/>
    <dgm:cxn modelId="{9EEB049F-0DB6-094A-90F1-A04E352727EC}" type="presParOf" srcId="{69284909-65E0-3C4A-AC8C-8CF76F8473AD}" destId="{A3C756AF-8BAF-DD4C-B78C-7710EBD7ABA1}" srcOrd="0" destOrd="0" presId="urn:microsoft.com/office/officeart/2008/layout/HorizontalMultiLevelHierarchy"/>
    <dgm:cxn modelId="{70E0B1D5-D2A7-9243-B516-1ADB270A3445}" type="presParOf" srcId="{69284909-65E0-3C4A-AC8C-8CF76F8473AD}" destId="{54AC15B1-DD47-CF4C-8332-E6B32833110D}" srcOrd="1" destOrd="0" presId="urn:microsoft.com/office/officeart/2008/layout/HorizontalMultiLevelHierarchy"/>
    <dgm:cxn modelId="{6A5357F5-ED99-414B-8A34-9AD66C483874}" type="presParOf" srcId="{297BEF33-067E-7840-9058-546F4D8CD453}" destId="{59E7C848-29AD-D74D-9B6B-AFCCA5D1CAF1}" srcOrd="8" destOrd="0" presId="urn:microsoft.com/office/officeart/2008/layout/HorizontalMultiLevelHierarchy"/>
    <dgm:cxn modelId="{9845E8BD-7DC8-5840-8D18-396257F6BAE9}" type="presParOf" srcId="{59E7C848-29AD-D74D-9B6B-AFCCA5D1CAF1}" destId="{919474C1-06B2-2B42-9BCE-14264E82E0CD}" srcOrd="0" destOrd="0" presId="urn:microsoft.com/office/officeart/2008/layout/HorizontalMultiLevelHierarchy"/>
    <dgm:cxn modelId="{5C4A0485-A440-A248-BB66-CE79C876D00F}" type="presParOf" srcId="{297BEF33-067E-7840-9058-546F4D8CD453}" destId="{5245F0DF-6B43-2544-8DAC-DFBF2207BF70}" srcOrd="9" destOrd="0" presId="urn:microsoft.com/office/officeart/2008/layout/HorizontalMultiLevelHierarchy"/>
    <dgm:cxn modelId="{20C7D9B8-B217-7844-828B-4C0396E4B7C1}" type="presParOf" srcId="{5245F0DF-6B43-2544-8DAC-DFBF2207BF70}" destId="{3983F213-7E74-A540-869D-55A4535A24C9}" srcOrd="0" destOrd="0" presId="urn:microsoft.com/office/officeart/2008/layout/HorizontalMultiLevelHierarchy"/>
    <dgm:cxn modelId="{185E8C26-94A7-974E-AE55-0DBC34A07B4F}" type="presParOf" srcId="{5245F0DF-6B43-2544-8DAC-DFBF2207BF70}" destId="{CF72D331-BA1B-3542-BBCC-A6F38888CBE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C452115-2B8D-A042-959A-CB23D37668B1}" type="doc">
      <dgm:prSet loTypeId="urn:microsoft.com/office/officeart/2005/8/layout/target2" loCatId="officeonline" qsTypeId="urn:microsoft.com/office/officeart/2005/8/quickstyle/simple4" qsCatId="simple" csTypeId="urn:microsoft.com/office/officeart/2005/8/colors/colorful4" csCatId="colorful" phldr="1"/>
      <dgm:spPr/>
      <dgm:t>
        <a:bodyPr/>
        <a:lstStyle/>
        <a:p>
          <a:endParaRPr lang="es-ES"/>
        </a:p>
      </dgm:t>
    </dgm:pt>
    <dgm:pt modelId="{61BCA6FB-CDA0-5B44-A0F4-DD44C5969011}">
      <dgm:prSet custT="1"/>
      <dgm:spPr/>
      <dgm:t>
        <a:bodyPr/>
        <a:lstStyle/>
        <a:p>
          <a:pPr rtl="0"/>
          <a:r>
            <a:rPr lang="es-ES" sz="4000" dirty="0" smtClean="0">
              <a:solidFill>
                <a:srgbClr val="000000"/>
              </a:solidFill>
            </a:rPr>
            <a:t>Es un procedimiento para</a:t>
          </a:r>
          <a:r>
            <a:rPr lang="es-ES" sz="4300" dirty="0" smtClean="0">
              <a:solidFill>
                <a:srgbClr val="000000"/>
              </a:solidFill>
            </a:rPr>
            <a:t>:</a:t>
          </a:r>
          <a:endParaRPr lang="es-ES" sz="4300" dirty="0">
            <a:solidFill>
              <a:srgbClr val="000000"/>
            </a:solidFill>
          </a:endParaRPr>
        </a:p>
      </dgm:t>
    </dgm:pt>
    <dgm:pt modelId="{E9A0276C-64C2-C14C-9813-8D608767A124}" type="parTrans" cxnId="{BBDCDC52-5307-8043-9948-06E3636DE3D4}">
      <dgm:prSet/>
      <dgm:spPr/>
      <dgm:t>
        <a:bodyPr/>
        <a:lstStyle/>
        <a:p>
          <a:endParaRPr lang="es-ES"/>
        </a:p>
      </dgm:t>
    </dgm:pt>
    <dgm:pt modelId="{2F800203-FE7F-FB4D-9724-05D24FBAE9CB}" type="sibTrans" cxnId="{BBDCDC52-5307-8043-9948-06E3636DE3D4}">
      <dgm:prSet/>
      <dgm:spPr/>
      <dgm:t>
        <a:bodyPr/>
        <a:lstStyle/>
        <a:p>
          <a:endParaRPr lang="es-ES"/>
        </a:p>
      </dgm:t>
    </dgm:pt>
    <dgm:pt modelId="{E6370F22-C520-B449-B63B-5B32DAEC8BE7}">
      <dgm:prSet/>
      <dgm:spPr/>
      <dgm:t>
        <a:bodyPr/>
        <a:lstStyle/>
        <a:p>
          <a:pPr rtl="0"/>
          <a:r>
            <a:rPr lang="es-ES" smtClean="0"/>
            <a:t>Identificar los problemas principales.</a:t>
          </a:r>
          <a:endParaRPr lang="es-ES"/>
        </a:p>
      </dgm:t>
    </dgm:pt>
    <dgm:pt modelId="{C8975129-C336-3D42-A876-7EED74D521D0}" type="parTrans" cxnId="{B5345A0B-179C-E546-B51E-583DE270E537}">
      <dgm:prSet/>
      <dgm:spPr/>
      <dgm:t>
        <a:bodyPr/>
        <a:lstStyle/>
        <a:p>
          <a:endParaRPr lang="es-ES"/>
        </a:p>
      </dgm:t>
    </dgm:pt>
    <dgm:pt modelId="{3096D3B2-A892-0E42-B59C-4282888EE373}" type="sibTrans" cxnId="{B5345A0B-179C-E546-B51E-583DE270E537}">
      <dgm:prSet/>
      <dgm:spPr/>
      <dgm:t>
        <a:bodyPr/>
        <a:lstStyle/>
        <a:p>
          <a:endParaRPr lang="es-ES"/>
        </a:p>
      </dgm:t>
    </dgm:pt>
    <dgm:pt modelId="{76B7EF3C-169E-9B4E-A765-631B247BD299}">
      <dgm:prSet/>
      <dgm:spPr/>
      <dgm:t>
        <a:bodyPr/>
        <a:lstStyle/>
        <a:p>
          <a:pPr rtl="0"/>
          <a:r>
            <a:rPr lang="es-ES" smtClean="0"/>
            <a:t>Definir el problema central.</a:t>
          </a:r>
          <a:endParaRPr lang="es-ES"/>
        </a:p>
      </dgm:t>
    </dgm:pt>
    <dgm:pt modelId="{4D9C0672-F073-D647-A384-21A0445267C1}" type="parTrans" cxnId="{FE8E1537-830B-204C-863D-9282BB884CFB}">
      <dgm:prSet/>
      <dgm:spPr/>
      <dgm:t>
        <a:bodyPr/>
        <a:lstStyle/>
        <a:p>
          <a:endParaRPr lang="es-ES"/>
        </a:p>
      </dgm:t>
    </dgm:pt>
    <dgm:pt modelId="{C5D791F5-5626-2243-B503-85AAE6F4FC10}" type="sibTrans" cxnId="{FE8E1537-830B-204C-863D-9282BB884CFB}">
      <dgm:prSet/>
      <dgm:spPr/>
      <dgm:t>
        <a:bodyPr/>
        <a:lstStyle/>
        <a:p>
          <a:endParaRPr lang="es-ES"/>
        </a:p>
      </dgm:t>
    </dgm:pt>
    <dgm:pt modelId="{B4BB0FBF-51EE-8F4F-9F12-1422789F9486}">
      <dgm:prSet/>
      <dgm:spPr/>
      <dgm:t>
        <a:bodyPr/>
        <a:lstStyle/>
        <a:p>
          <a:pPr rtl="0"/>
          <a:r>
            <a:rPr lang="es-ES" smtClean="0"/>
            <a:t>Visualizar y analizar las causas y los efectos de los problemas.</a:t>
          </a:r>
          <a:endParaRPr lang="es-ES"/>
        </a:p>
      </dgm:t>
    </dgm:pt>
    <dgm:pt modelId="{051DDD9D-FCFF-E34D-B1F6-DF4960CA4324}" type="parTrans" cxnId="{A5DD52DB-040A-BE41-A3E7-D85B5B7209D6}">
      <dgm:prSet/>
      <dgm:spPr/>
      <dgm:t>
        <a:bodyPr/>
        <a:lstStyle/>
        <a:p>
          <a:endParaRPr lang="es-ES"/>
        </a:p>
      </dgm:t>
    </dgm:pt>
    <dgm:pt modelId="{F1C8F2F2-C78D-2046-BCFD-FA5EF9378ADD}" type="sibTrans" cxnId="{A5DD52DB-040A-BE41-A3E7-D85B5B7209D6}">
      <dgm:prSet/>
      <dgm:spPr/>
      <dgm:t>
        <a:bodyPr/>
        <a:lstStyle/>
        <a:p>
          <a:endParaRPr lang="es-ES"/>
        </a:p>
      </dgm:t>
    </dgm:pt>
    <dgm:pt modelId="{88E38492-400A-C64D-B11E-845F96FB3D12}">
      <dgm:prSet custT="1"/>
      <dgm:spPr/>
      <dgm:t>
        <a:bodyPr/>
        <a:lstStyle/>
        <a:p>
          <a:pPr rtl="0"/>
          <a:r>
            <a:rPr lang="es-ES" sz="4000" dirty="0" smtClean="0">
              <a:solidFill>
                <a:srgbClr val="000000"/>
              </a:solidFill>
            </a:rPr>
            <a:t>Tener en cuenta que:</a:t>
          </a:r>
          <a:endParaRPr lang="es-ES" sz="4000" dirty="0">
            <a:solidFill>
              <a:srgbClr val="000000"/>
            </a:solidFill>
          </a:endParaRPr>
        </a:p>
      </dgm:t>
    </dgm:pt>
    <dgm:pt modelId="{7152A7E2-C071-E046-92FE-5DE0C9D42DAA}" type="parTrans" cxnId="{C3AFC697-B2AF-D444-89DC-53B5F2A2D153}">
      <dgm:prSet/>
      <dgm:spPr/>
      <dgm:t>
        <a:bodyPr/>
        <a:lstStyle/>
        <a:p>
          <a:endParaRPr lang="es-ES"/>
        </a:p>
      </dgm:t>
    </dgm:pt>
    <dgm:pt modelId="{2AB64EBE-40A6-9747-BD4F-7B3194EF40FC}" type="sibTrans" cxnId="{C3AFC697-B2AF-D444-89DC-53B5F2A2D153}">
      <dgm:prSet/>
      <dgm:spPr/>
      <dgm:t>
        <a:bodyPr/>
        <a:lstStyle/>
        <a:p>
          <a:endParaRPr lang="es-ES"/>
        </a:p>
      </dgm:t>
    </dgm:pt>
    <dgm:pt modelId="{65F30F52-A331-8943-AF13-39D0A7791036}">
      <dgm:prSet/>
      <dgm:spPr/>
      <dgm:t>
        <a:bodyPr/>
        <a:lstStyle/>
        <a:p>
          <a:pPr rtl="0"/>
          <a:r>
            <a:rPr lang="es-ES" smtClean="0"/>
            <a:t>Los problemas se expresan como estados negativos.</a:t>
          </a:r>
          <a:endParaRPr lang="es-ES"/>
        </a:p>
      </dgm:t>
    </dgm:pt>
    <dgm:pt modelId="{970DD34F-2C67-1748-8D39-937F1F2F8C59}" type="parTrans" cxnId="{C9F78846-E8B1-974D-BD7B-D3392B4B400A}">
      <dgm:prSet/>
      <dgm:spPr/>
      <dgm:t>
        <a:bodyPr/>
        <a:lstStyle/>
        <a:p>
          <a:endParaRPr lang="es-ES"/>
        </a:p>
      </dgm:t>
    </dgm:pt>
    <dgm:pt modelId="{EE079E4B-59B9-4442-ACBF-456046EE9BCE}" type="sibTrans" cxnId="{C9F78846-E8B1-974D-BD7B-D3392B4B400A}">
      <dgm:prSet/>
      <dgm:spPr/>
      <dgm:t>
        <a:bodyPr/>
        <a:lstStyle/>
        <a:p>
          <a:endParaRPr lang="es-ES"/>
        </a:p>
      </dgm:t>
    </dgm:pt>
    <dgm:pt modelId="{3ABFB4B0-4CDF-7E47-9FBD-C4391FFDFBC6}">
      <dgm:prSet/>
      <dgm:spPr/>
      <dgm:t>
        <a:bodyPr/>
        <a:lstStyle/>
        <a:p>
          <a:pPr rtl="0"/>
          <a:r>
            <a:rPr lang="es-ES" dirty="0" smtClean="0"/>
            <a:t>Identificar problemas existentes (no los posibles, ficticios o futuros).</a:t>
          </a:r>
          <a:endParaRPr lang="es-ES" dirty="0"/>
        </a:p>
      </dgm:t>
    </dgm:pt>
    <dgm:pt modelId="{73AE1996-F6C8-6046-A375-6517A4CB6082}" type="parTrans" cxnId="{9E96D2DA-7AE9-4E45-971B-74FCCBBBB60C}">
      <dgm:prSet/>
      <dgm:spPr/>
      <dgm:t>
        <a:bodyPr/>
        <a:lstStyle/>
        <a:p>
          <a:endParaRPr lang="es-ES"/>
        </a:p>
      </dgm:t>
    </dgm:pt>
    <dgm:pt modelId="{5B4D81F5-9014-0844-83AA-DB9E840A1ED8}" type="sibTrans" cxnId="{9E96D2DA-7AE9-4E45-971B-74FCCBBBB60C}">
      <dgm:prSet/>
      <dgm:spPr/>
      <dgm:t>
        <a:bodyPr/>
        <a:lstStyle/>
        <a:p>
          <a:endParaRPr lang="es-ES"/>
        </a:p>
      </dgm:t>
    </dgm:pt>
    <dgm:pt modelId="{D8506932-42FD-5F43-9143-4842710118F8}">
      <dgm:prSet/>
      <dgm:spPr/>
      <dgm:t>
        <a:bodyPr/>
        <a:lstStyle/>
        <a:p>
          <a:pPr rtl="0"/>
          <a:r>
            <a:rPr lang="es-ES" dirty="0" smtClean="0"/>
            <a:t>Un problema no es la ausencia de una solución sino un estado existente negativo.</a:t>
          </a:r>
          <a:endParaRPr lang="es-ES" dirty="0"/>
        </a:p>
      </dgm:t>
    </dgm:pt>
    <dgm:pt modelId="{3B712CF8-0893-BA40-97D4-6F004FA9231E}" type="parTrans" cxnId="{2986A081-A3FC-4241-813E-30C9FEF6C7AA}">
      <dgm:prSet/>
      <dgm:spPr/>
      <dgm:t>
        <a:bodyPr/>
        <a:lstStyle/>
        <a:p>
          <a:endParaRPr lang="es-ES"/>
        </a:p>
      </dgm:t>
    </dgm:pt>
    <dgm:pt modelId="{25FC5022-EF01-6143-931F-8C8217541FA2}" type="sibTrans" cxnId="{2986A081-A3FC-4241-813E-30C9FEF6C7AA}">
      <dgm:prSet/>
      <dgm:spPr/>
      <dgm:t>
        <a:bodyPr/>
        <a:lstStyle/>
        <a:p>
          <a:endParaRPr lang="es-ES"/>
        </a:p>
      </dgm:t>
    </dgm:pt>
    <dgm:pt modelId="{1DCD0DA2-976D-9747-81F1-02EEE75B169D}" type="pres">
      <dgm:prSet presAssocID="{DC452115-2B8D-A042-959A-CB23D37668B1}" presName="Name0" presStyleCnt="0">
        <dgm:presLayoutVars>
          <dgm:chMax val="3"/>
          <dgm:chPref val="1"/>
          <dgm:dir/>
          <dgm:animLvl val="lvl"/>
          <dgm:resizeHandles/>
        </dgm:presLayoutVars>
      </dgm:prSet>
      <dgm:spPr/>
      <dgm:t>
        <a:bodyPr/>
        <a:lstStyle/>
        <a:p>
          <a:endParaRPr lang="es-ES"/>
        </a:p>
      </dgm:t>
    </dgm:pt>
    <dgm:pt modelId="{93C48888-6410-F04D-8CE8-A2F93EC803ED}" type="pres">
      <dgm:prSet presAssocID="{DC452115-2B8D-A042-959A-CB23D37668B1}" presName="outerBox" presStyleCnt="0"/>
      <dgm:spPr/>
    </dgm:pt>
    <dgm:pt modelId="{2625CB29-788A-F34C-A85D-71A1A06BB7AA}" type="pres">
      <dgm:prSet presAssocID="{DC452115-2B8D-A042-959A-CB23D37668B1}" presName="outerBoxParent" presStyleLbl="node1" presStyleIdx="0" presStyleCnt="2"/>
      <dgm:spPr/>
      <dgm:t>
        <a:bodyPr/>
        <a:lstStyle/>
        <a:p>
          <a:endParaRPr lang="es-ES"/>
        </a:p>
      </dgm:t>
    </dgm:pt>
    <dgm:pt modelId="{CDD0859C-E12C-2A4D-9998-E9CF26924F84}" type="pres">
      <dgm:prSet presAssocID="{DC452115-2B8D-A042-959A-CB23D37668B1}" presName="outerBoxChildren" presStyleCnt="0"/>
      <dgm:spPr/>
    </dgm:pt>
    <dgm:pt modelId="{E2CDE5F3-35EA-5F4E-9870-B1ABAE7D4D63}" type="pres">
      <dgm:prSet presAssocID="{E6370F22-C520-B449-B63B-5B32DAEC8BE7}" presName="oChild" presStyleLbl="fgAcc1" presStyleIdx="0" presStyleCnt="6">
        <dgm:presLayoutVars>
          <dgm:bulletEnabled val="1"/>
        </dgm:presLayoutVars>
      </dgm:prSet>
      <dgm:spPr/>
      <dgm:t>
        <a:bodyPr/>
        <a:lstStyle/>
        <a:p>
          <a:endParaRPr lang="es-ES"/>
        </a:p>
      </dgm:t>
    </dgm:pt>
    <dgm:pt modelId="{4438EAE9-614A-004D-A26A-D0D549832BA1}" type="pres">
      <dgm:prSet presAssocID="{3096D3B2-A892-0E42-B59C-4282888EE373}" presName="outerSibTrans" presStyleCnt="0"/>
      <dgm:spPr/>
    </dgm:pt>
    <dgm:pt modelId="{BBF61FF4-A892-6944-B3ED-44AAFFEA2C7C}" type="pres">
      <dgm:prSet presAssocID="{76B7EF3C-169E-9B4E-A765-631B247BD299}" presName="oChild" presStyleLbl="fgAcc1" presStyleIdx="1" presStyleCnt="6">
        <dgm:presLayoutVars>
          <dgm:bulletEnabled val="1"/>
        </dgm:presLayoutVars>
      </dgm:prSet>
      <dgm:spPr/>
      <dgm:t>
        <a:bodyPr/>
        <a:lstStyle/>
        <a:p>
          <a:endParaRPr lang="es-ES"/>
        </a:p>
      </dgm:t>
    </dgm:pt>
    <dgm:pt modelId="{4BEF6862-2DD7-744F-94C6-DF9D158726C6}" type="pres">
      <dgm:prSet presAssocID="{C5D791F5-5626-2243-B503-85AAE6F4FC10}" presName="outerSibTrans" presStyleCnt="0"/>
      <dgm:spPr/>
    </dgm:pt>
    <dgm:pt modelId="{AA77C1CD-8975-AF46-8B31-3E5442E13D8E}" type="pres">
      <dgm:prSet presAssocID="{B4BB0FBF-51EE-8F4F-9F12-1422789F9486}" presName="oChild" presStyleLbl="fgAcc1" presStyleIdx="2" presStyleCnt="6">
        <dgm:presLayoutVars>
          <dgm:bulletEnabled val="1"/>
        </dgm:presLayoutVars>
      </dgm:prSet>
      <dgm:spPr/>
      <dgm:t>
        <a:bodyPr/>
        <a:lstStyle/>
        <a:p>
          <a:endParaRPr lang="es-ES"/>
        </a:p>
      </dgm:t>
    </dgm:pt>
    <dgm:pt modelId="{481B09D1-7BD7-4742-9354-1071A54074E6}" type="pres">
      <dgm:prSet presAssocID="{DC452115-2B8D-A042-959A-CB23D37668B1}" presName="middleBox" presStyleCnt="0"/>
      <dgm:spPr/>
    </dgm:pt>
    <dgm:pt modelId="{D0C9716E-6E1B-124F-B58A-ACB5F023B4D5}" type="pres">
      <dgm:prSet presAssocID="{DC452115-2B8D-A042-959A-CB23D37668B1}" presName="middleBoxParent" presStyleLbl="node1" presStyleIdx="1" presStyleCnt="2"/>
      <dgm:spPr/>
      <dgm:t>
        <a:bodyPr/>
        <a:lstStyle/>
        <a:p>
          <a:endParaRPr lang="es-ES"/>
        </a:p>
      </dgm:t>
    </dgm:pt>
    <dgm:pt modelId="{7FCA7A07-D836-9944-A9BC-50799C9E9624}" type="pres">
      <dgm:prSet presAssocID="{DC452115-2B8D-A042-959A-CB23D37668B1}" presName="middleBoxChildren" presStyleCnt="0"/>
      <dgm:spPr/>
    </dgm:pt>
    <dgm:pt modelId="{9FFC902D-7DAB-0E4D-AAB9-19070A97816B}" type="pres">
      <dgm:prSet presAssocID="{65F30F52-A331-8943-AF13-39D0A7791036}" presName="mChild" presStyleLbl="fgAcc1" presStyleIdx="3" presStyleCnt="6">
        <dgm:presLayoutVars>
          <dgm:bulletEnabled val="1"/>
        </dgm:presLayoutVars>
      </dgm:prSet>
      <dgm:spPr/>
      <dgm:t>
        <a:bodyPr/>
        <a:lstStyle/>
        <a:p>
          <a:endParaRPr lang="es-ES"/>
        </a:p>
      </dgm:t>
    </dgm:pt>
    <dgm:pt modelId="{E22C343E-88E1-5340-9C79-2CF9527D5D0B}" type="pres">
      <dgm:prSet presAssocID="{EE079E4B-59B9-4442-ACBF-456046EE9BCE}" presName="middleSibTrans" presStyleCnt="0"/>
      <dgm:spPr/>
    </dgm:pt>
    <dgm:pt modelId="{C7BA8431-E617-764B-B178-89017BEDB89D}" type="pres">
      <dgm:prSet presAssocID="{3ABFB4B0-4CDF-7E47-9FBD-C4391FFDFBC6}" presName="mChild" presStyleLbl="fgAcc1" presStyleIdx="4" presStyleCnt="6">
        <dgm:presLayoutVars>
          <dgm:bulletEnabled val="1"/>
        </dgm:presLayoutVars>
      </dgm:prSet>
      <dgm:spPr/>
      <dgm:t>
        <a:bodyPr/>
        <a:lstStyle/>
        <a:p>
          <a:endParaRPr lang="es-ES"/>
        </a:p>
      </dgm:t>
    </dgm:pt>
    <dgm:pt modelId="{A80E54BA-1E45-6F49-A65C-70A5AF42A196}" type="pres">
      <dgm:prSet presAssocID="{5B4D81F5-9014-0844-83AA-DB9E840A1ED8}" presName="middleSibTrans" presStyleCnt="0"/>
      <dgm:spPr/>
    </dgm:pt>
    <dgm:pt modelId="{DF9C52AA-ABD3-3749-B4B0-95280B00DD1E}" type="pres">
      <dgm:prSet presAssocID="{D8506932-42FD-5F43-9143-4842710118F8}" presName="mChild" presStyleLbl="fgAcc1" presStyleIdx="5" presStyleCnt="6">
        <dgm:presLayoutVars>
          <dgm:bulletEnabled val="1"/>
        </dgm:presLayoutVars>
      </dgm:prSet>
      <dgm:spPr/>
      <dgm:t>
        <a:bodyPr/>
        <a:lstStyle/>
        <a:p>
          <a:endParaRPr lang="es-ES"/>
        </a:p>
      </dgm:t>
    </dgm:pt>
  </dgm:ptLst>
  <dgm:cxnLst>
    <dgm:cxn modelId="{533DFF73-5BB3-7A4E-9E83-54EA8B29273C}" type="presOf" srcId="{B4BB0FBF-51EE-8F4F-9F12-1422789F9486}" destId="{AA77C1CD-8975-AF46-8B31-3E5442E13D8E}" srcOrd="0" destOrd="0" presId="urn:microsoft.com/office/officeart/2005/8/layout/target2"/>
    <dgm:cxn modelId="{B388FFC6-240E-6C4B-9321-757B7EFBA867}" type="presOf" srcId="{88E38492-400A-C64D-B11E-845F96FB3D12}" destId="{D0C9716E-6E1B-124F-B58A-ACB5F023B4D5}" srcOrd="0" destOrd="0" presId="urn:microsoft.com/office/officeart/2005/8/layout/target2"/>
    <dgm:cxn modelId="{997503A5-0A86-9944-A251-89E422A51179}" type="presOf" srcId="{65F30F52-A331-8943-AF13-39D0A7791036}" destId="{9FFC902D-7DAB-0E4D-AAB9-19070A97816B}" srcOrd="0" destOrd="0" presId="urn:microsoft.com/office/officeart/2005/8/layout/target2"/>
    <dgm:cxn modelId="{A5DD52DB-040A-BE41-A3E7-D85B5B7209D6}" srcId="{61BCA6FB-CDA0-5B44-A0F4-DD44C5969011}" destId="{B4BB0FBF-51EE-8F4F-9F12-1422789F9486}" srcOrd="2" destOrd="0" parTransId="{051DDD9D-FCFF-E34D-B1F6-DF4960CA4324}" sibTransId="{F1C8F2F2-C78D-2046-BCFD-FA5EF9378ADD}"/>
    <dgm:cxn modelId="{5C7789C7-754B-2144-8A4B-007872BD74B5}" type="presOf" srcId="{76B7EF3C-169E-9B4E-A765-631B247BD299}" destId="{BBF61FF4-A892-6944-B3ED-44AAFFEA2C7C}" srcOrd="0" destOrd="0" presId="urn:microsoft.com/office/officeart/2005/8/layout/target2"/>
    <dgm:cxn modelId="{B5345A0B-179C-E546-B51E-583DE270E537}" srcId="{61BCA6FB-CDA0-5B44-A0F4-DD44C5969011}" destId="{E6370F22-C520-B449-B63B-5B32DAEC8BE7}" srcOrd="0" destOrd="0" parTransId="{C8975129-C336-3D42-A876-7EED74D521D0}" sibTransId="{3096D3B2-A892-0E42-B59C-4282888EE373}"/>
    <dgm:cxn modelId="{FE8E1537-830B-204C-863D-9282BB884CFB}" srcId="{61BCA6FB-CDA0-5B44-A0F4-DD44C5969011}" destId="{76B7EF3C-169E-9B4E-A765-631B247BD299}" srcOrd="1" destOrd="0" parTransId="{4D9C0672-F073-D647-A384-21A0445267C1}" sibTransId="{C5D791F5-5626-2243-B503-85AAE6F4FC10}"/>
    <dgm:cxn modelId="{C3AFC697-B2AF-D444-89DC-53B5F2A2D153}" srcId="{DC452115-2B8D-A042-959A-CB23D37668B1}" destId="{88E38492-400A-C64D-B11E-845F96FB3D12}" srcOrd="1" destOrd="0" parTransId="{7152A7E2-C071-E046-92FE-5DE0C9D42DAA}" sibTransId="{2AB64EBE-40A6-9747-BD4F-7B3194EF40FC}"/>
    <dgm:cxn modelId="{BBDCDC52-5307-8043-9948-06E3636DE3D4}" srcId="{DC452115-2B8D-A042-959A-CB23D37668B1}" destId="{61BCA6FB-CDA0-5B44-A0F4-DD44C5969011}" srcOrd="0" destOrd="0" parTransId="{E9A0276C-64C2-C14C-9813-8D608767A124}" sibTransId="{2F800203-FE7F-FB4D-9724-05D24FBAE9CB}"/>
    <dgm:cxn modelId="{2986A081-A3FC-4241-813E-30C9FEF6C7AA}" srcId="{88E38492-400A-C64D-B11E-845F96FB3D12}" destId="{D8506932-42FD-5F43-9143-4842710118F8}" srcOrd="2" destOrd="0" parTransId="{3B712CF8-0893-BA40-97D4-6F004FA9231E}" sibTransId="{25FC5022-EF01-6143-931F-8C8217541FA2}"/>
    <dgm:cxn modelId="{D36AB204-F143-9A4C-82C4-CCA509846AC0}" type="presOf" srcId="{DC452115-2B8D-A042-959A-CB23D37668B1}" destId="{1DCD0DA2-976D-9747-81F1-02EEE75B169D}" srcOrd="0" destOrd="0" presId="urn:microsoft.com/office/officeart/2005/8/layout/target2"/>
    <dgm:cxn modelId="{D9AF1BF8-795A-0D44-92FF-A6D9DF6160DE}" type="presOf" srcId="{3ABFB4B0-4CDF-7E47-9FBD-C4391FFDFBC6}" destId="{C7BA8431-E617-764B-B178-89017BEDB89D}" srcOrd="0" destOrd="0" presId="urn:microsoft.com/office/officeart/2005/8/layout/target2"/>
    <dgm:cxn modelId="{CAB8C5AF-9379-9348-8114-6FA43C8B1B99}" type="presOf" srcId="{61BCA6FB-CDA0-5B44-A0F4-DD44C5969011}" destId="{2625CB29-788A-F34C-A85D-71A1A06BB7AA}" srcOrd="0" destOrd="0" presId="urn:microsoft.com/office/officeart/2005/8/layout/target2"/>
    <dgm:cxn modelId="{D51CC95A-59BA-754B-B463-87156E95148C}" type="presOf" srcId="{E6370F22-C520-B449-B63B-5B32DAEC8BE7}" destId="{E2CDE5F3-35EA-5F4E-9870-B1ABAE7D4D63}" srcOrd="0" destOrd="0" presId="urn:microsoft.com/office/officeart/2005/8/layout/target2"/>
    <dgm:cxn modelId="{5C99E0B0-6611-CF4B-9C82-1259A91D0757}" type="presOf" srcId="{D8506932-42FD-5F43-9143-4842710118F8}" destId="{DF9C52AA-ABD3-3749-B4B0-95280B00DD1E}" srcOrd="0" destOrd="0" presId="urn:microsoft.com/office/officeart/2005/8/layout/target2"/>
    <dgm:cxn modelId="{9E96D2DA-7AE9-4E45-971B-74FCCBBBB60C}" srcId="{88E38492-400A-C64D-B11E-845F96FB3D12}" destId="{3ABFB4B0-4CDF-7E47-9FBD-C4391FFDFBC6}" srcOrd="1" destOrd="0" parTransId="{73AE1996-F6C8-6046-A375-6517A4CB6082}" sibTransId="{5B4D81F5-9014-0844-83AA-DB9E840A1ED8}"/>
    <dgm:cxn modelId="{C9F78846-E8B1-974D-BD7B-D3392B4B400A}" srcId="{88E38492-400A-C64D-B11E-845F96FB3D12}" destId="{65F30F52-A331-8943-AF13-39D0A7791036}" srcOrd="0" destOrd="0" parTransId="{970DD34F-2C67-1748-8D39-937F1F2F8C59}" sibTransId="{EE079E4B-59B9-4442-ACBF-456046EE9BCE}"/>
    <dgm:cxn modelId="{482A2830-1E26-E842-809D-9DC480E812BF}" type="presParOf" srcId="{1DCD0DA2-976D-9747-81F1-02EEE75B169D}" destId="{93C48888-6410-F04D-8CE8-A2F93EC803ED}" srcOrd="0" destOrd="0" presId="urn:microsoft.com/office/officeart/2005/8/layout/target2"/>
    <dgm:cxn modelId="{C780B392-9309-AE4A-83A7-47CBBF30EE83}" type="presParOf" srcId="{93C48888-6410-F04D-8CE8-A2F93EC803ED}" destId="{2625CB29-788A-F34C-A85D-71A1A06BB7AA}" srcOrd="0" destOrd="0" presId="urn:microsoft.com/office/officeart/2005/8/layout/target2"/>
    <dgm:cxn modelId="{BA2F0D27-D9E8-BA40-A574-DC0A27F844DB}" type="presParOf" srcId="{93C48888-6410-F04D-8CE8-A2F93EC803ED}" destId="{CDD0859C-E12C-2A4D-9998-E9CF26924F84}" srcOrd="1" destOrd="0" presId="urn:microsoft.com/office/officeart/2005/8/layout/target2"/>
    <dgm:cxn modelId="{99052525-C24C-3141-A51A-14A0BC45264F}" type="presParOf" srcId="{CDD0859C-E12C-2A4D-9998-E9CF26924F84}" destId="{E2CDE5F3-35EA-5F4E-9870-B1ABAE7D4D63}" srcOrd="0" destOrd="0" presId="urn:microsoft.com/office/officeart/2005/8/layout/target2"/>
    <dgm:cxn modelId="{95B59FB9-237B-2C46-8FA7-C5CA2B8152FF}" type="presParOf" srcId="{CDD0859C-E12C-2A4D-9998-E9CF26924F84}" destId="{4438EAE9-614A-004D-A26A-D0D549832BA1}" srcOrd="1" destOrd="0" presId="urn:microsoft.com/office/officeart/2005/8/layout/target2"/>
    <dgm:cxn modelId="{3EC9B051-1FCD-F848-85FF-70221C45E677}" type="presParOf" srcId="{CDD0859C-E12C-2A4D-9998-E9CF26924F84}" destId="{BBF61FF4-A892-6944-B3ED-44AAFFEA2C7C}" srcOrd="2" destOrd="0" presId="urn:microsoft.com/office/officeart/2005/8/layout/target2"/>
    <dgm:cxn modelId="{B6D60616-FA42-4E4A-9F28-7D0F3DAB181C}" type="presParOf" srcId="{CDD0859C-E12C-2A4D-9998-E9CF26924F84}" destId="{4BEF6862-2DD7-744F-94C6-DF9D158726C6}" srcOrd="3" destOrd="0" presId="urn:microsoft.com/office/officeart/2005/8/layout/target2"/>
    <dgm:cxn modelId="{D6A438B5-21E4-624E-A116-39303221CD2F}" type="presParOf" srcId="{CDD0859C-E12C-2A4D-9998-E9CF26924F84}" destId="{AA77C1CD-8975-AF46-8B31-3E5442E13D8E}" srcOrd="4" destOrd="0" presId="urn:microsoft.com/office/officeart/2005/8/layout/target2"/>
    <dgm:cxn modelId="{1F220168-9869-AA48-8EF0-056D609AE490}" type="presParOf" srcId="{1DCD0DA2-976D-9747-81F1-02EEE75B169D}" destId="{481B09D1-7BD7-4742-9354-1071A54074E6}" srcOrd="1" destOrd="0" presId="urn:microsoft.com/office/officeart/2005/8/layout/target2"/>
    <dgm:cxn modelId="{194C3082-4ADB-734A-95B0-DC86C752EE91}" type="presParOf" srcId="{481B09D1-7BD7-4742-9354-1071A54074E6}" destId="{D0C9716E-6E1B-124F-B58A-ACB5F023B4D5}" srcOrd="0" destOrd="0" presId="urn:microsoft.com/office/officeart/2005/8/layout/target2"/>
    <dgm:cxn modelId="{23D6AFD0-6387-704E-B200-8ADD2C59C588}" type="presParOf" srcId="{481B09D1-7BD7-4742-9354-1071A54074E6}" destId="{7FCA7A07-D836-9944-A9BC-50799C9E9624}" srcOrd="1" destOrd="0" presId="urn:microsoft.com/office/officeart/2005/8/layout/target2"/>
    <dgm:cxn modelId="{8EA50924-32CA-8949-88E2-BE40804FA89A}" type="presParOf" srcId="{7FCA7A07-D836-9944-A9BC-50799C9E9624}" destId="{9FFC902D-7DAB-0E4D-AAB9-19070A97816B}" srcOrd="0" destOrd="0" presId="urn:microsoft.com/office/officeart/2005/8/layout/target2"/>
    <dgm:cxn modelId="{006AFF53-EAD2-4144-9614-B3A17F7676DF}" type="presParOf" srcId="{7FCA7A07-D836-9944-A9BC-50799C9E9624}" destId="{E22C343E-88E1-5340-9C79-2CF9527D5D0B}" srcOrd="1" destOrd="0" presId="urn:microsoft.com/office/officeart/2005/8/layout/target2"/>
    <dgm:cxn modelId="{C8ACE5CB-DCC8-3E48-BDFC-10A7164B8EB9}" type="presParOf" srcId="{7FCA7A07-D836-9944-A9BC-50799C9E9624}" destId="{C7BA8431-E617-764B-B178-89017BEDB89D}" srcOrd="2" destOrd="0" presId="urn:microsoft.com/office/officeart/2005/8/layout/target2"/>
    <dgm:cxn modelId="{C639434C-F6F2-3B4B-9837-D5CCE0D849BC}" type="presParOf" srcId="{7FCA7A07-D836-9944-A9BC-50799C9E9624}" destId="{A80E54BA-1E45-6F49-A65C-70A5AF42A196}" srcOrd="3" destOrd="0" presId="urn:microsoft.com/office/officeart/2005/8/layout/target2"/>
    <dgm:cxn modelId="{6DBDCEB4-B7EA-5746-8C7F-0021B74930AD}" type="presParOf" srcId="{7FCA7A07-D836-9944-A9BC-50799C9E9624}" destId="{DF9C52AA-ABD3-3749-B4B0-95280B00DD1E}" srcOrd="4"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C52DA-6D0D-1445-BA19-EBAA5E8D45C7}">
      <dsp:nvSpPr>
        <dsp:cNvPr id="0" name=""/>
        <dsp:cNvSpPr/>
      </dsp:nvSpPr>
      <dsp:spPr>
        <a:xfrm>
          <a:off x="0" y="0"/>
          <a:ext cx="8229600" cy="4708525"/>
        </a:xfrm>
        <a:prstGeom prst="roundRect">
          <a:avLst>
            <a:gd name="adj" fmla="val 85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2906860" numCol="1" spcCol="1270" anchor="t" anchorCtr="0">
          <a:noAutofit/>
        </a:bodyPr>
        <a:lstStyle/>
        <a:p>
          <a:pPr lvl="0" algn="l" defTabSz="1511300" rtl="0">
            <a:lnSpc>
              <a:spcPct val="90000"/>
            </a:lnSpc>
            <a:spcBef>
              <a:spcPct val="0"/>
            </a:spcBef>
            <a:spcAft>
              <a:spcPct val="35000"/>
            </a:spcAft>
          </a:pPr>
          <a:r>
            <a:rPr lang="es-ES" sz="3400" kern="1200" dirty="0" smtClean="0"/>
            <a:t>Un modelo causa-efecto para la gestión de programas y proyectos de desarrollo, caracterizado por: </a:t>
          </a:r>
          <a:endParaRPr lang="es-ES" sz="3400" kern="1200" dirty="0"/>
        </a:p>
      </dsp:txBody>
      <dsp:txXfrm>
        <a:off x="117222" y="117222"/>
        <a:ext cx="7995156" cy="4474081"/>
      </dsp:txXfrm>
    </dsp:sp>
    <dsp:sp modelId="{7B0F33EC-98D0-E445-8962-5FE97C92B79C}">
      <dsp:nvSpPr>
        <dsp:cNvPr id="0" name=""/>
        <dsp:cNvSpPr/>
      </dsp:nvSpPr>
      <dsp:spPr>
        <a:xfrm>
          <a:off x="205740" y="2118836"/>
          <a:ext cx="2576772" cy="2118836"/>
        </a:xfrm>
        <a:prstGeom prst="roundRect">
          <a:avLst>
            <a:gd name="adj" fmla="val 105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Identificación de problemas o las oportunidades basadas en </a:t>
          </a:r>
          <a:r>
            <a:rPr lang="es-ES" sz="2400" b="1" kern="1200" dirty="0" smtClean="0"/>
            <a:t>métodos participativos</a:t>
          </a:r>
          <a:r>
            <a:rPr lang="es-ES" sz="1600" kern="1200" dirty="0" smtClean="0"/>
            <a:t>,</a:t>
          </a:r>
          <a:endParaRPr lang="es-ES" sz="1600" kern="1200" dirty="0"/>
        </a:p>
      </dsp:txBody>
      <dsp:txXfrm>
        <a:off x="270902" y="2183998"/>
        <a:ext cx="2446448" cy="1988512"/>
      </dsp:txXfrm>
    </dsp:sp>
    <dsp:sp modelId="{6753A955-3E1E-F545-A298-6954717EBC21}">
      <dsp:nvSpPr>
        <dsp:cNvPr id="0" name=""/>
        <dsp:cNvSpPr/>
      </dsp:nvSpPr>
      <dsp:spPr>
        <a:xfrm>
          <a:off x="2823198" y="2118836"/>
          <a:ext cx="2576772" cy="2118836"/>
        </a:xfrm>
        <a:prstGeom prst="roundRect">
          <a:avLst>
            <a:gd name="adj" fmla="val 105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Es un modelo de resolución de conflictos,  pues enfoca su acción al acuerdo sobre resultados, beneficios e impactos.</a:t>
          </a:r>
          <a:endParaRPr lang="es-ES" sz="1600" kern="1200" dirty="0"/>
        </a:p>
      </dsp:txBody>
      <dsp:txXfrm>
        <a:off x="2888360" y="2183998"/>
        <a:ext cx="2446448" cy="1988512"/>
      </dsp:txXfrm>
    </dsp:sp>
    <dsp:sp modelId="{D959E499-5942-A54D-8203-94F1779BD188}">
      <dsp:nvSpPr>
        <dsp:cNvPr id="0" name=""/>
        <dsp:cNvSpPr/>
      </dsp:nvSpPr>
      <dsp:spPr>
        <a:xfrm>
          <a:off x="5440657" y="2118836"/>
          <a:ext cx="2576772" cy="2118836"/>
        </a:xfrm>
        <a:prstGeom prst="roundRect">
          <a:avLst>
            <a:gd name="adj" fmla="val 105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kern="1200" dirty="0" smtClean="0"/>
            <a:t>Incluye consideraciones esenciales para facilitar el entendimiento de los involucrados :   el encuentro de las mentes </a:t>
          </a:r>
          <a:r>
            <a:rPr lang="es-ES" sz="1600" kern="1200" dirty="0" smtClean="0"/>
            <a:t>entregables </a:t>
          </a:r>
          <a:r>
            <a:rPr lang="es-ES" sz="1600" kern="1200" dirty="0" smtClean="0"/>
            <a:t>del proyecto y fuerza mayor (supuestos)</a:t>
          </a:r>
          <a:endParaRPr lang="es-ES" sz="1600" kern="1200" dirty="0"/>
        </a:p>
      </dsp:txBody>
      <dsp:txXfrm>
        <a:off x="5505819" y="2183998"/>
        <a:ext cx="2446448" cy="198851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C9BE6-2C8A-B248-B28E-8C2AD813DF96}">
      <dsp:nvSpPr>
        <dsp:cNvPr id="0" name=""/>
        <dsp:cNvSpPr/>
      </dsp:nvSpPr>
      <dsp:spPr>
        <a:xfrm>
          <a:off x="566723" y="0"/>
          <a:ext cx="6422866" cy="3848100"/>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835B6A7-B912-1540-B0A4-DF38157A7E30}">
      <dsp:nvSpPr>
        <dsp:cNvPr id="0" name=""/>
        <dsp:cNvSpPr/>
      </dsp:nvSpPr>
      <dsp:spPr>
        <a:xfrm>
          <a:off x="3320" y="1154429"/>
          <a:ext cx="1451859" cy="1539240"/>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 sz="1500" kern="1200" smtClean="0">
              <a:solidFill>
                <a:srgbClr val="000000"/>
              </a:solidFill>
            </a:rPr>
            <a:t>Identificar los principales problemas en la situación que se analiza.</a:t>
          </a:r>
          <a:endParaRPr lang="es-ES" sz="1500" kern="1200">
            <a:solidFill>
              <a:srgbClr val="000000"/>
            </a:solidFill>
          </a:endParaRPr>
        </a:p>
      </dsp:txBody>
      <dsp:txXfrm>
        <a:off x="74194" y="1225303"/>
        <a:ext cx="1310111" cy="1397492"/>
      </dsp:txXfrm>
    </dsp:sp>
    <dsp:sp modelId="{577E39D0-08FE-344B-8308-FDC308CB52A6}">
      <dsp:nvSpPr>
        <dsp:cNvPr id="0" name=""/>
        <dsp:cNvSpPr/>
      </dsp:nvSpPr>
      <dsp:spPr>
        <a:xfrm>
          <a:off x="1527773" y="1154429"/>
          <a:ext cx="1451859" cy="1539240"/>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 sz="1500" kern="1200" smtClean="0">
              <a:solidFill>
                <a:srgbClr val="000000"/>
              </a:solidFill>
            </a:rPr>
            <a:t>Formular en pocas palabras el problema central.</a:t>
          </a:r>
          <a:endParaRPr lang="es-ES" sz="1500" kern="1200">
            <a:solidFill>
              <a:srgbClr val="000000"/>
            </a:solidFill>
          </a:endParaRPr>
        </a:p>
      </dsp:txBody>
      <dsp:txXfrm>
        <a:off x="1598647" y="1225303"/>
        <a:ext cx="1310111" cy="1397492"/>
      </dsp:txXfrm>
    </dsp:sp>
    <dsp:sp modelId="{506EA172-971D-CB4D-83F6-E29184DA47AF}">
      <dsp:nvSpPr>
        <dsp:cNvPr id="0" name=""/>
        <dsp:cNvSpPr/>
      </dsp:nvSpPr>
      <dsp:spPr>
        <a:xfrm>
          <a:off x="3052226" y="1154429"/>
          <a:ext cx="1451859" cy="1539240"/>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 sz="1500" kern="1200" dirty="0" smtClean="0">
              <a:solidFill>
                <a:srgbClr val="000000"/>
              </a:solidFill>
            </a:rPr>
            <a:t>Anotar las causas esenciales y directas del problema central.</a:t>
          </a:r>
          <a:endParaRPr lang="es-ES" sz="1500" kern="1200" dirty="0">
            <a:solidFill>
              <a:srgbClr val="000000"/>
            </a:solidFill>
          </a:endParaRPr>
        </a:p>
      </dsp:txBody>
      <dsp:txXfrm>
        <a:off x="3123100" y="1225303"/>
        <a:ext cx="1310111" cy="1397492"/>
      </dsp:txXfrm>
    </dsp:sp>
    <dsp:sp modelId="{75544F4B-653E-ED41-B048-E2FF17646553}">
      <dsp:nvSpPr>
        <dsp:cNvPr id="0" name=""/>
        <dsp:cNvSpPr/>
      </dsp:nvSpPr>
      <dsp:spPr>
        <a:xfrm>
          <a:off x="4576679" y="1154429"/>
          <a:ext cx="1451859" cy="153924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 sz="1500" kern="1200" smtClean="0">
              <a:solidFill>
                <a:srgbClr val="000000"/>
              </a:solidFill>
            </a:rPr>
            <a:t>Anotar los efectos esenciales y directos del problema central.</a:t>
          </a:r>
          <a:endParaRPr lang="es-ES" sz="1500" kern="1200">
            <a:solidFill>
              <a:srgbClr val="000000"/>
            </a:solidFill>
          </a:endParaRPr>
        </a:p>
      </dsp:txBody>
      <dsp:txXfrm>
        <a:off x="4647553" y="1225303"/>
        <a:ext cx="1310111" cy="1397492"/>
      </dsp:txXfrm>
    </dsp:sp>
    <dsp:sp modelId="{1682C6DC-4413-9B41-8626-1AD1C34CD305}">
      <dsp:nvSpPr>
        <dsp:cNvPr id="0" name=""/>
        <dsp:cNvSpPr/>
      </dsp:nvSpPr>
      <dsp:spPr>
        <a:xfrm>
          <a:off x="6101132" y="1154429"/>
          <a:ext cx="1451859" cy="1539240"/>
        </a:xfrm>
        <a:prstGeom prst="round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 sz="1500" kern="1200" dirty="0" smtClean="0">
              <a:solidFill>
                <a:srgbClr val="000000"/>
              </a:solidFill>
            </a:rPr>
            <a:t>Elaborar un esquema que muestre las relaciones de causa – efecto.</a:t>
          </a:r>
          <a:endParaRPr lang="es-ES" sz="1500" kern="1200" dirty="0">
            <a:solidFill>
              <a:srgbClr val="000000"/>
            </a:solidFill>
          </a:endParaRPr>
        </a:p>
      </dsp:txBody>
      <dsp:txXfrm>
        <a:off x="6172006" y="1225303"/>
        <a:ext cx="1310111" cy="139749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CAC74-5C93-6E46-8B3A-AE1A4E0D0E0A}">
      <dsp:nvSpPr>
        <dsp:cNvPr id="0" name=""/>
        <dsp:cNvSpPr/>
      </dsp:nvSpPr>
      <dsp:spPr>
        <a:xfrm>
          <a:off x="0" y="0"/>
          <a:ext cx="8223524" cy="1648709"/>
        </a:xfrm>
        <a:prstGeom prst="roundRect">
          <a:avLst>
            <a:gd name="adj" fmla="val 1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rtl="0">
            <a:lnSpc>
              <a:spcPct val="90000"/>
            </a:lnSpc>
            <a:spcBef>
              <a:spcPct val="0"/>
            </a:spcBef>
            <a:spcAft>
              <a:spcPct val="35000"/>
            </a:spcAft>
          </a:pPr>
          <a:r>
            <a:rPr lang="es-ES" sz="2800" kern="1200" dirty="0" smtClean="0">
              <a:solidFill>
                <a:srgbClr val="000000"/>
              </a:solidFill>
            </a:rPr>
            <a:t>Las "situaciones negativas" del árbol de problemas son</a:t>
          </a:r>
          <a:br>
            <a:rPr lang="es-ES" sz="2800" kern="1200" dirty="0" smtClean="0">
              <a:solidFill>
                <a:srgbClr val="000000"/>
              </a:solidFill>
            </a:rPr>
          </a:br>
          <a:r>
            <a:rPr lang="es-ES" sz="2800" kern="1200" dirty="0" smtClean="0">
              <a:solidFill>
                <a:srgbClr val="000000"/>
              </a:solidFill>
            </a:rPr>
            <a:t>convertidas en soluciones, expresadas como «logros positivos". </a:t>
          </a:r>
          <a:endParaRPr lang="es-ES" sz="2800" kern="1200" dirty="0">
            <a:solidFill>
              <a:srgbClr val="000000"/>
            </a:solidFill>
          </a:endParaRPr>
        </a:p>
      </dsp:txBody>
      <dsp:txXfrm>
        <a:off x="48289" y="48289"/>
        <a:ext cx="8126946" cy="1552131"/>
      </dsp:txXfrm>
    </dsp:sp>
    <dsp:sp modelId="{39FEEDD0-83FE-1746-BA8F-ED14051FF57D}">
      <dsp:nvSpPr>
        <dsp:cNvPr id="0" name=""/>
        <dsp:cNvSpPr/>
      </dsp:nvSpPr>
      <dsp:spPr>
        <a:xfrm>
          <a:off x="3037" y="1923890"/>
          <a:ext cx="3946028" cy="2846529"/>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kern="1200" dirty="0" smtClean="0">
              <a:solidFill>
                <a:srgbClr val="000000"/>
              </a:solidFill>
              <a:effectLst/>
            </a:rPr>
            <a:t>Reformular las situaciones negativas en situaciones positivas que son deseables y alcanzables realistamente. </a:t>
          </a:r>
          <a:r>
            <a:rPr lang="es-ES" sz="2000" kern="1200" dirty="0" smtClean="0">
              <a:solidFill>
                <a:srgbClr val="000000"/>
              </a:solidFill>
            </a:rPr>
            <a:t>Por ejemplo, "la calidad del agua del río se ha deteriorado“ se convierte en “ calidad del agua del río</a:t>
          </a:r>
          <a:br>
            <a:rPr lang="es-ES" sz="2000" kern="1200" dirty="0" smtClean="0">
              <a:solidFill>
                <a:srgbClr val="000000"/>
              </a:solidFill>
            </a:rPr>
          </a:br>
          <a:r>
            <a:rPr lang="es-ES" sz="2000" kern="1200" dirty="0" smtClean="0">
              <a:solidFill>
                <a:srgbClr val="000000"/>
              </a:solidFill>
            </a:rPr>
            <a:t>se ha mejorado. " </a:t>
          </a:r>
          <a:r>
            <a:rPr lang="es-ES" sz="2000" kern="1200" dirty="0" smtClean="0">
              <a:solidFill>
                <a:srgbClr val="000000"/>
              </a:solidFill>
              <a:effectLst/>
            </a:rPr>
            <a:t/>
          </a:r>
          <a:br>
            <a:rPr lang="es-ES" sz="2000" kern="1200" dirty="0" smtClean="0">
              <a:solidFill>
                <a:srgbClr val="000000"/>
              </a:solidFill>
              <a:effectLst/>
            </a:rPr>
          </a:br>
          <a:endParaRPr lang="es-ES" sz="2000" kern="1200" dirty="0">
            <a:solidFill>
              <a:srgbClr val="000000"/>
            </a:solidFill>
          </a:endParaRPr>
        </a:p>
      </dsp:txBody>
      <dsp:txXfrm>
        <a:off x="86409" y="2007262"/>
        <a:ext cx="3779284" cy="2679785"/>
      </dsp:txXfrm>
    </dsp:sp>
    <dsp:sp modelId="{7A7099B6-6182-FA4F-A2EC-C39C924D79F9}">
      <dsp:nvSpPr>
        <dsp:cNvPr id="0" name=""/>
        <dsp:cNvSpPr/>
      </dsp:nvSpPr>
      <dsp:spPr>
        <a:xfrm>
          <a:off x="4280533" y="1923890"/>
          <a:ext cx="3946028" cy="2846529"/>
        </a:xfrm>
        <a:prstGeom prst="roundRect">
          <a:avLst>
            <a:gd name="adj" fmla="val 1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s-ES" sz="2000" kern="1200" dirty="0" smtClean="0">
              <a:solidFill>
                <a:srgbClr val="000000"/>
              </a:solidFill>
              <a:effectLst/>
            </a:rPr>
            <a:t>Si es necesario,  revisar las declaraciones</a:t>
          </a:r>
          <a:r>
            <a:rPr lang="es-ES" sz="2000" kern="1200" baseline="0" dirty="0" smtClean="0">
              <a:solidFill>
                <a:srgbClr val="000000"/>
              </a:solidFill>
              <a:effectLst/>
            </a:rPr>
            <a:t> o </a:t>
          </a:r>
          <a:r>
            <a:rPr lang="es-ES" sz="2000" kern="1200" dirty="0" smtClean="0">
              <a:solidFill>
                <a:srgbClr val="000000"/>
              </a:solidFill>
              <a:effectLst/>
            </a:rPr>
            <a:t> agregar nuevos objetivos si éstos son pertinentes  y necesarios  para alcanzar el objetivo en el nivel superior.</a:t>
          </a:r>
          <a:endParaRPr lang="es-ES" sz="2000" kern="1200" dirty="0">
            <a:solidFill>
              <a:srgbClr val="000000"/>
            </a:solidFill>
          </a:endParaRPr>
        </a:p>
      </dsp:txBody>
      <dsp:txXfrm>
        <a:off x="4363905" y="2007262"/>
        <a:ext cx="3779284" cy="267978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B840C-439F-4440-817A-E7ADDC1DE09C}">
      <dsp:nvSpPr>
        <dsp:cNvPr id="0" name=""/>
        <dsp:cNvSpPr/>
      </dsp:nvSpPr>
      <dsp:spPr>
        <a:xfrm>
          <a:off x="0" y="0"/>
          <a:ext cx="8279805" cy="4247317"/>
        </a:xfrm>
        <a:prstGeom prst="roundRect">
          <a:avLst>
            <a:gd name="adj" fmla="val 85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3296390" numCol="1" spcCol="1270" anchor="t" anchorCtr="0">
          <a:noAutofit/>
        </a:bodyPr>
        <a:lstStyle/>
        <a:p>
          <a:pPr lvl="0" algn="l" defTabSz="1600200" rtl="0">
            <a:lnSpc>
              <a:spcPct val="90000"/>
            </a:lnSpc>
            <a:spcBef>
              <a:spcPct val="0"/>
            </a:spcBef>
            <a:spcAft>
              <a:spcPct val="35000"/>
            </a:spcAft>
          </a:pPr>
          <a:r>
            <a:rPr lang="es-ES" sz="3600" kern="1200" dirty="0" smtClean="0">
              <a:solidFill>
                <a:srgbClr val="000000"/>
              </a:solidFill>
            </a:rPr>
            <a:t>Es un procedimiento para:</a:t>
          </a:r>
          <a:endParaRPr lang="es-ES" sz="3600" kern="1200" dirty="0">
            <a:solidFill>
              <a:srgbClr val="000000"/>
            </a:solidFill>
          </a:endParaRPr>
        </a:p>
      </dsp:txBody>
      <dsp:txXfrm>
        <a:off x="105740" y="105740"/>
        <a:ext cx="8068325" cy="4035837"/>
      </dsp:txXfrm>
    </dsp:sp>
    <dsp:sp modelId="{B1BC01F9-9067-3046-8E81-7C0AF9227019}">
      <dsp:nvSpPr>
        <dsp:cNvPr id="0" name=""/>
        <dsp:cNvSpPr/>
      </dsp:nvSpPr>
      <dsp:spPr>
        <a:xfrm>
          <a:off x="206995" y="1061829"/>
          <a:ext cx="1241970" cy="963941"/>
        </a:xfrm>
        <a:prstGeom prst="roundRect">
          <a:avLst>
            <a:gd name="adj" fmla="val 105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66725" rtl="0">
            <a:lnSpc>
              <a:spcPct val="90000"/>
            </a:lnSpc>
            <a:spcBef>
              <a:spcPct val="0"/>
            </a:spcBef>
            <a:spcAft>
              <a:spcPct val="35000"/>
            </a:spcAft>
          </a:pPr>
          <a:r>
            <a:rPr lang="es-ES" sz="1050" kern="1200" dirty="0" smtClean="0"/>
            <a:t>Describir</a:t>
          </a:r>
          <a:r>
            <a:rPr lang="es-ES" sz="1000" kern="1200" dirty="0" smtClean="0"/>
            <a:t> la situación deseada a la que se quiere llegar mediante la solución de problemas.</a:t>
          </a:r>
          <a:endParaRPr lang="es-ES" sz="1000" kern="1200" dirty="0"/>
        </a:p>
      </dsp:txBody>
      <dsp:txXfrm>
        <a:off x="236640" y="1091474"/>
        <a:ext cx="1182680" cy="904651"/>
      </dsp:txXfrm>
    </dsp:sp>
    <dsp:sp modelId="{DC1B2C65-F66A-844E-9576-DAD8AF6C1FC2}">
      <dsp:nvSpPr>
        <dsp:cNvPr id="0" name=""/>
        <dsp:cNvSpPr/>
      </dsp:nvSpPr>
      <dsp:spPr>
        <a:xfrm>
          <a:off x="206995" y="2066038"/>
          <a:ext cx="1241970" cy="963941"/>
        </a:xfrm>
        <a:prstGeom prst="roundRect">
          <a:avLst>
            <a:gd name="adj" fmla="val 105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dirty="0" smtClean="0"/>
            <a:t>Transformar las relaciones causa - efecto en relaciones medios - fines.</a:t>
          </a:r>
          <a:endParaRPr lang="es-ES" sz="1100" kern="1200" dirty="0"/>
        </a:p>
      </dsp:txBody>
      <dsp:txXfrm>
        <a:off x="236640" y="2095683"/>
        <a:ext cx="1182680" cy="904651"/>
      </dsp:txXfrm>
    </dsp:sp>
    <dsp:sp modelId="{C17E0D30-146A-674E-B165-3F776BFE2D02}">
      <dsp:nvSpPr>
        <dsp:cNvPr id="0" name=""/>
        <dsp:cNvSpPr/>
      </dsp:nvSpPr>
      <dsp:spPr>
        <a:xfrm>
          <a:off x="206995" y="3070247"/>
          <a:ext cx="1241970" cy="963941"/>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s-ES" sz="1100" kern="1200" smtClean="0"/>
            <a:t>Identificar posibles alternativas para el proyecto.</a:t>
          </a:r>
          <a:endParaRPr lang="es-ES" sz="1100" kern="1200"/>
        </a:p>
      </dsp:txBody>
      <dsp:txXfrm>
        <a:off x="236640" y="3099892"/>
        <a:ext cx="1182680" cy="904651"/>
      </dsp:txXfrm>
    </dsp:sp>
    <dsp:sp modelId="{C99A2B5E-7D6F-4B49-8B13-3AB6F9FB28CF}">
      <dsp:nvSpPr>
        <dsp:cNvPr id="0" name=""/>
        <dsp:cNvSpPr/>
      </dsp:nvSpPr>
      <dsp:spPr>
        <a:xfrm>
          <a:off x="1655961" y="1061829"/>
          <a:ext cx="6416848" cy="2973121"/>
        </a:xfrm>
        <a:prstGeom prst="roundRect">
          <a:avLst>
            <a:gd name="adj" fmla="val 105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887932" numCol="1" spcCol="1270" anchor="t" anchorCtr="0">
          <a:noAutofit/>
        </a:bodyPr>
        <a:lstStyle/>
        <a:p>
          <a:pPr lvl="0" algn="l" defTabSz="1200150" rtl="0">
            <a:lnSpc>
              <a:spcPct val="90000"/>
            </a:lnSpc>
            <a:spcBef>
              <a:spcPct val="0"/>
            </a:spcBef>
            <a:spcAft>
              <a:spcPct val="35000"/>
            </a:spcAft>
          </a:pPr>
          <a:r>
            <a:rPr lang="es-ES" sz="2700" kern="1200" dirty="0" smtClean="0">
              <a:solidFill>
                <a:schemeClr val="tx1"/>
              </a:solidFill>
            </a:rPr>
            <a:t>Los aspectos que merecen atención al reformular los problemas en objetivos son:</a:t>
          </a:r>
          <a:endParaRPr lang="es-ES" sz="2700" kern="1200" dirty="0">
            <a:solidFill>
              <a:schemeClr val="tx1"/>
            </a:solidFill>
          </a:endParaRPr>
        </a:p>
      </dsp:txBody>
      <dsp:txXfrm>
        <a:off x="1747395" y="1153263"/>
        <a:ext cx="6233980" cy="2790253"/>
      </dsp:txXfrm>
    </dsp:sp>
    <dsp:sp modelId="{A4624A5F-CECC-2742-A49E-0CA7FAA16C8E}">
      <dsp:nvSpPr>
        <dsp:cNvPr id="0" name=""/>
        <dsp:cNvSpPr/>
      </dsp:nvSpPr>
      <dsp:spPr>
        <a:xfrm>
          <a:off x="1816382" y="2399734"/>
          <a:ext cx="2003228" cy="1337904"/>
        </a:xfrm>
        <a:prstGeom prst="roundRect">
          <a:avLst>
            <a:gd name="adj" fmla="val 105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kern="1200" dirty="0" smtClean="0"/>
            <a:t>Las dificultades en la reformulación; en este caso retornar a la discusión del problema.</a:t>
          </a:r>
          <a:endParaRPr lang="es-ES" sz="1400" kern="1200" dirty="0"/>
        </a:p>
      </dsp:txBody>
      <dsp:txXfrm>
        <a:off x="1857527" y="2440879"/>
        <a:ext cx="1920938" cy="1255614"/>
      </dsp:txXfrm>
    </dsp:sp>
    <dsp:sp modelId="{718D87D7-8959-DF48-83DA-CBA8C3612C9B}">
      <dsp:nvSpPr>
        <dsp:cNvPr id="0" name=""/>
        <dsp:cNvSpPr/>
      </dsp:nvSpPr>
      <dsp:spPr>
        <a:xfrm>
          <a:off x="3860423" y="2399734"/>
          <a:ext cx="2003228" cy="1337904"/>
        </a:xfrm>
        <a:prstGeom prst="roundRect">
          <a:avLst>
            <a:gd name="adj" fmla="val 105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kern="1200" dirty="0" smtClean="0"/>
            <a:t>El control de la reformulación, para evitar expresiones que no tienen sentido o que pueden ser cuestionados por la ética.</a:t>
          </a:r>
          <a:endParaRPr lang="es-ES" sz="1400" kern="1200" dirty="0"/>
        </a:p>
      </dsp:txBody>
      <dsp:txXfrm>
        <a:off x="3901568" y="2440879"/>
        <a:ext cx="1920938" cy="1255614"/>
      </dsp:txXfrm>
    </dsp:sp>
    <dsp:sp modelId="{3C70A380-6A04-0D43-BF15-6799D6BF6E11}">
      <dsp:nvSpPr>
        <dsp:cNvPr id="0" name=""/>
        <dsp:cNvSpPr/>
      </dsp:nvSpPr>
      <dsp:spPr>
        <a:xfrm>
          <a:off x="5904465" y="2399734"/>
          <a:ext cx="2003228" cy="1337904"/>
        </a:xfrm>
        <a:prstGeom prst="roundRect">
          <a:avLst>
            <a:gd name="adj" fmla="val 105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s-ES" sz="1400" kern="1200" dirty="0" smtClean="0"/>
            <a:t>Revisar si lo expresado en los objetivos es un requisito suficiente para alcanzar el objetivo inmediato superior</a:t>
          </a:r>
          <a:endParaRPr lang="es-ES" sz="1400" kern="1200" dirty="0"/>
        </a:p>
      </dsp:txBody>
      <dsp:txXfrm>
        <a:off x="5945610" y="2440879"/>
        <a:ext cx="1920938" cy="125561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9A70A-2132-934D-B627-9984C7979128}">
      <dsp:nvSpPr>
        <dsp:cNvPr id="0" name=""/>
        <dsp:cNvSpPr/>
      </dsp:nvSpPr>
      <dsp:spPr>
        <a:xfrm>
          <a:off x="617219" y="0"/>
          <a:ext cx="6995160" cy="4525963"/>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790E8E8-9EFB-2948-A513-25C27F4A8548}">
      <dsp:nvSpPr>
        <dsp:cNvPr id="0" name=""/>
        <dsp:cNvSpPr/>
      </dsp:nvSpPr>
      <dsp:spPr>
        <a:xfrm>
          <a:off x="278874" y="1357788"/>
          <a:ext cx="2468880" cy="1810385"/>
        </a:xfrm>
        <a:prstGeom prst="round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 sz="1500" kern="1200" dirty="0" smtClean="0">
              <a:solidFill>
                <a:srgbClr val="000000"/>
              </a:solidFill>
            </a:rPr>
            <a:t>Reformular los problemas en forma de condiciones positivas, deseadas y realizables.</a:t>
          </a:r>
          <a:endParaRPr lang="es-ES" sz="1500" kern="1200" dirty="0">
            <a:solidFill>
              <a:srgbClr val="000000"/>
            </a:solidFill>
          </a:endParaRPr>
        </a:p>
      </dsp:txBody>
      <dsp:txXfrm>
        <a:off x="367250" y="1446164"/>
        <a:ext cx="2292128" cy="1633633"/>
      </dsp:txXfrm>
    </dsp:sp>
    <dsp:sp modelId="{3464F36F-B625-EE45-B8FB-61F87A272617}">
      <dsp:nvSpPr>
        <dsp:cNvPr id="0" name=""/>
        <dsp:cNvSpPr/>
      </dsp:nvSpPr>
      <dsp:spPr>
        <a:xfrm>
          <a:off x="2880359" y="1357788"/>
          <a:ext cx="2468880" cy="1810385"/>
        </a:xfrm>
        <a:prstGeom prst="round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 sz="1500" kern="1200" dirty="0" smtClean="0">
              <a:solidFill>
                <a:srgbClr val="000000"/>
              </a:solidFill>
            </a:rPr>
            <a:t>Si es necesario, modificar las formulaciones y añadir nuevos objetivos si éstos son relevantes y necesarios para alcanzar el objetivo propuesto con el nivel inmediato superior.</a:t>
          </a:r>
          <a:endParaRPr lang="es-ES" sz="1500" kern="1200" dirty="0">
            <a:solidFill>
              <a:srgbClr val="000000"/>
            </a:solidFill>
          </a:endParaRPr>
        </a:p>
      </dsp:txBody>
      <dsp:txXfrm>
        <a:off x="2968735" y="1446164"/>
        <a:ext cx="2292128" cy="1633633"/>
      </dsp:txXfrm>
    </dsp:sp>
    <dsp:sp modelId="{C5DA6A27-E270-AB45-9A28-C6721D0A4D65}">
      <dsp:nvSpPr>
        <dsp:cNvPr id="0" name=""/>
        <dsp:cNvSpPr/>
      </dsp:nvSpPr>
      <dsp:spPr>
        <a:xfrm>
          <a:off x="5481845" y="1357788"/>
          <a:ext cx="2468880" cy="1810385"/>
        </a:xfrm>
        <a:prstGeom prst="round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s-ES" sz="1500" kern="1200" dirty="0" smtClean="0">
              <a:solidFill>
                <a:srgbClr val="000000"/>
              </a:solidFill>
            </a:rPr>
            <a:t>Eliminar objetivos que no sean efectivos o necesarios.</a:t>
          </a:r>
          <a:endParaRPr lang="es-ES" sz="1500" kern="1200" dirty="0">
            <a:solidFill>
              <a:srgbClr val="000000"/>
            </a:solidFill>
          </a:endParaRPr>
        </a:p>
      </dsp:txBody>
      <dsp:txXfrm>
        <a:off x="5570221" y="1446164"/>
        <a:ext cx="2292128" cy="163363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9E6E6-AFD1-0545-83F5-0C1E413AA641}">
      <dsp:nvSpPr>
        <dsp:cNvPr id="0" name=""/>
        <dsp:cNvSpPr/>
      </dsp:nvSpPr>
      <dsp:spPr>
        <a:xfrm rot="16200000">
          <a:off x="989059" y="-989059"/>
          <a:ext cx="2136682" cy="41148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CR" sz="2000" kern="1200" dirty="0" smtClean="0"/>
            <a:t>Los intereses de los beneficiarios</a:t>
          </a:r>
          <a:endParaRPr lang="es-CR" sz="2000" kern="1200" dirty="0"/>
        </a:p>
      </dsp:txBody>
      <dsp:txXfrm rot="5400000">
        <a:off x="0" y="0"/>
        <a:ext cx="4114800" cy="1602511"/>
      </dsp:txXfrm>
    </dsp:sp>
    <dsp:sp modelId="{101D1B09-2C7C-E646-B37C-5B386DCF6564}">
      <dsp:nvSpPr>
        <dsp:cNvPr id="0" name=""/>
        <dsp:cNvSpPr/>
      </dsp:nvSpPr>
      <dsp:spPr>
        <a:xfrm>
          <a:off x="4114800" y="0"/>
          <a:ext cx="4114800" cy="2136682"/>
        </a:xfrm>
        <a:prstGeom prst="round1Rect">
          <a:avLst/>
        </a:prstGeom>
        <a:solidFill>
          <a:schemeClr val="accent2">
            <a:hueOff val="1560507"/>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CR" sz="2000" kern="1200" dirty="0" smtClean="0"/>
            <a:t>Los mandatos de las potenciales entidades ejecutoras</a:t>
          </a:r>
          <a:endParaRPr lang="es-CR" sz="2000" kern="1200" dirty="0"/>
        </a:p>
      </dsp:txBody>
      <dsp:txXfrm>
        <a:off x="4114800" y="0"/>
        <a:ext cx="4114800" cy="1602511"/>
      </dsp:txXfrm>
    </dsp:sp>
    <dsp:sp modelId="{8B556ED4-5BE5-7A40-B4D2-F9C161C2FD86}">
      <dsp:nvSpPr>
        <dsp:cNvPr id="0" name=""/>
        <dsp:cNvSpPr/>
      </dsp:nvSpPr>
      <dsp:spPr>
        <a:xfrm rot="10800000">
          <a:off x="0" y="2136682"/>
          <a:ext cx="4114800" cy="2136682"/>
        </a:xfrm>
        <a:prstGeom prst="round1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CR" sz="2000" kern="1200" dirty="0" smtClean="0"/>
            <a:t>Los recursos financieros disponibles</a:t>
          </a:r>
          <a:endParaRPr lang="es-CR" sz="2000" kern="1200" dirty="0"/>
        </a:p>
      </dsp:txBody>
      <dsp:txXfrm rot="10800000">
        <a:off x="0" y="2670852"/>
        <a:ext cx="4114800" cy="1602511"/>
      </dsp:txXfrm>
    </dsp:sp>
    <dsp:sp modelId="{36022379-4B1E-9048-963F-C8146B5C21CF}">
      <dsp:nvSpPr>
        <dsp:cNvPr id="0" name=""/>
        <dsp:cNvSpPr/>
      </dsp:nvSpPr>
      <dsp:spPr>
        <a:xfrm rot="5400000">
          <a:off x="5103859" y="1147623"/>
          <a:ext cx="2136682" cy="4114800"/>
        </a:xfrm>
        <a:prstGeom prst="round1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s-CR" sz="2000" kern="1200" dirty="0" smtClean="0"/>
            <a:t>Los resultados de los estudios económicos, financieros, sociales, ambientales, e institucionales.</a:t>
          </a:r>
          <a:endParaRPr lang="es-CR" sz="2000" kern="1200" dirty="0"/>
        </a:p>
      </dsp:txBody>
      <dsp:txXfrm rot="-5400000">
        <a:off x="4114800" y="2670852"/>
        <a:ext cx="4114800" cy="1602511"/>
      </dsp:txXfrm>
    </dsp:sp>
    <dsp:sp modelId="{12B06F57-6682-3B41-B511-1353FB27016C}">
      <dsp:nvSpPr>
        <dsp:cNvPr id="0" name=""/>
        <dsp:cNvSpPr/>
      </dsp:nvSpPr>
      <dsp:spPr>
        <a:xfrm>
          <a:off x="2193505" y="1527124"/>
          <a:ext cx="3842589" cy="1219115"/>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CR" sz="2000" kern="1200" dirty="0" smtClean="0"/>
            <a:t>La selección de una o varias alternativas está directamente relacionada e influenciada por: </a:t>
          </a:r>
          <a:endParaRPr lang="es-CR" sz="2000" kern="1200" dirty="0"/>
        </a:p>
      </dsp:txBody>
      <dsp:txXfrm>
        <a:off x="2253017" y="1586636"/>
        <a:ext cx="3723565" cy="11000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06899-420E-7842-9141-D8ACDDD40150}">
      <dsp:nvSpPr>
        <dsp:cNvPr id="0" name=""/>
        <dsp:cNvSpPr/>
      </dsp:nvSpPr>
      <dsp:spPr>
        <a:xfrm rot="5400000">
          <a:off x="-201039" y="205210"/>
          <a:ext cx="1340263" cy="938184"/>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1000" kern="1200" dirty="0" smtClean="0">
              <a:solidFill>
                <a:srgbClr val="000000"/>
              </a:solidFill>
            </a:rPr>
            <a:t>1. Participación de los </a:t>
          </a:r>
          <a:r>
            <a:rPr lang="es-ES" sz="1050" kern="1200" dirty="0" smtClean="0">
              <a:solidFill>
                <a:srgbClr val="000000"/>
              </a:solidFill>
            </a:rPr>
            <a:t>grupos</a:t>
          </a:r>
          <a:r>
            <a:rPr lang="es-ES" sz="1000" kern="1200" dirty="0" smtClean="0">
              <a:solidFill>
                <a:srgbClr val="000000"/>
              </a:solidFill>
            </a:rPr>
            <a:t> meta</a:t>
          </a:r>
          <a:endParaRPr lang="es-ES" sz="1000" kern="1200" dirty="0">
            <a:solidFill>
              <a:srgbClr val="000000"/>
            </a:solidFill>
          </a:endParaRPr>
        </a:p>
      </dsp:txBody>
      <dsp:txXfrm rot="-5400000">
        <a:off x="1" y="473262"/>
        <a:ext cx="938184" cy="402079"/>
      </dsp:txXfrm>
    </dsp:sp>
    <dsp:sp modelId="{75E08815-F82F-0D41-96B9-10D401249DD7}">
      <dsp:nvSpPr>
        <dsp:cNvPr id="0" name=""/>
        <dsp:cNvSpPr/>
      </dsp:nvSpPr>
      <dsp:spPr>
        <a:xfrm rot="5400000">
          <a:off x="4148077" y="-3205721"/>
          <a:ext cx="871629" cy="7291415"/>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s-ES" sz="1300" kern="1200" dirty="0" smtClean="0">
              <a:solidFill>
                <a:srgbClr val="000000"/>
              </a:solidFill>
            </a:rPr>
            <a:t>en qué medida los grupos metas y beneficiarios del proyecto / programa (incluyendo a mujeres y hombres) participan en su diseño y son implicados de modo que el proyecto obtenga su apoyo y sea sostenible una vez terminada la financiación de la CE.</a:t>
          </a:r>
          <a:endParaRPr lang="es-ES" sz="1300" kern="1200" dirty="0">
            <a:solidFill>
              <a:srgbClr val="000000"/>
            </a:solidFill>
          </a:endParaRPr>
        </a:p>
      </dsp:txBody>
      <dsp:txXfrm rot="-5400000">
        <a:off x="938185" y="46720"/>
        <a:ext cx="7248866" cy="786531"/>
      </dsp:txXfrm>
    </dsp:sp>
    <dsp:sp modelId="{3423817B-827A-F144-BC88-83A435F1E7E0}">
      <dsp:nvSpPr>
        <dsp:cNvPr id="0" name=""/>
        <dsp:cNvSpPr/>
      </dsp:nvSpPr>
      <dsp:spPr>
        <a:xfrm rot="5400000">
          <a:off x="-201039" y="1399926"/>
          <a:ext cx="1340263" cy="938184"/>
        </a:xfrm>
        <a:prstGeom prst="chevron">
          <a:avLst/>
        </a:prstGeom>
        <a:gradFill rotWithShape="0">
          <a:gsLst>
            <a:gs pos="0">
              <a:schemeClr val="accent3">
                <a:hueOff val="3750089"/>
                <a:satOff val="-5627"/>
                <a:lumOff val="-915"/>
                <a:alphaOff val="0"/>
                <a:tint val="100000"/>
                <a:shade val="100000"/>
                <a:satMod val="130000"/>
              </a:schemeClr>
            </a:gs>
            <a:gs pos="100000">
              <a:schemeClr val="accent3">
                <a:hueOff val="3750089"/>
                <a:satOff val="-5627"/>
                <a:lumOff val="-915"/>
                <a:alphaOff val="0"/>
                <a:tint val="50000"/>
                <a:shade val="100000"/>
                <a:satMod val="350000"/>
              </a:schemeClr>
            </a:gs>
          </a:gsLst>
          <a:lin ang="16200000" scaled="0"/>
        </a:gradFill>
        <a:ln w="9525" cap="flat" cmpd="sng" algn="ctr">
          <a:solidFill>
            <a:schemeClr val="accent3">
              <a:hueOff val="3750089"/>
              <a:satOff val="-5627"/>
              <a:lumOff val="-91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kern="1200" smtClean="0">
              <a:solidFill>
                <a:srgbClr val="000000"/>
              </a:solidFill>
            </a:rPr>
            <a:t>2. Política de apoyo</a:t>
          </a:r>
          <a:endParaRPr lang="es-ES" sz="1200" kern="1200">
            <a:solidFill>
              <a:srgbClr val="000000"/>
            </a:solidFill>
          </a:endParaRPr>
        </a:p>
      </dsp:txBody>
      <dsp:txXfrm rot="-5400000">
        <a:off x="1" y="1667978"/>
        <a:ext cx="938184" cy="402079"/>
      </dsp:txXfrm>
    </dsp:sp>
    <dsp:sp modelId="{18D0FAED-2BF9-CE4C-88DE-8AE3C95729A6}">
      <dsp:nvSpPr>
        <dsp:cNvPr id="0" name=""/>
        <dsp:cNvSpPr/>
      </dsp:nvSpPr>
      <dsp:spPr>
        <a:xfrm rot="5400000">
          <a:off x="4148306" y="-2011235"/>
          <a:ext cx="871171" cy="7291415"/>
        </a:xfrm>
        <a:prstGeom prst="round2SameRect">
          <a:avLst/>
        </a:prstGeom>
        <a:solidFill>
          <a:schemeClr val="lt1">
            <a:alpha val="90000"/>
            <a:hueOff val="0"/>
            <a:satOff val="0"/>
            <a:lumOff val="0"/>
            <a:alphaOff val="0"/>
          </a:schemeClr>
        </a:solidFill>
        <a:ln w="9525" cap="flat" cmpd="sng" algn="ctr">
          <a:solidFill>
            <a:schemeClr val="accent3">
              <a:hueOff val="3750089"/>
              <a:satOff val="-5627"/>
              <a:lumOff val="-9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s-ES" sz="1300" kern="1200" smtClean="0">
              <a:solidFill>
                <a:srgbClr val="000000"/>
              </a:solidFill>
            </a:rPr>
            <a:t>la calidad de la política sectorial en vigor, y en qué medida el gobierno asociado demuestra su apoyo para la continuación de los servicios del proyecto más allá del período de la financiación por parte del / de los donante(s).</a:t>
          </a:r>
          <a:endParaRPr lang="es-ES" sz="1300" kern="1200">
            <a:solidFill>
              <a:srgbClr val="000000"/>
            </a:solidFill>
          </a:endParaRPr>
        </a:p>
      </dsp:txBody>
      <dsp:txXfrm rot="-5400000">
        <a:off x="938185" y="1241413"/>
        <a:ext cx="7248888" cy="786117"/>
      </dsp:txXfrm>
    </dsp:sp>
    <dsp:sp modelId="{74CD0896-56C5-7B4E-897A-ACF40F937AFA}">
      <dsp:nvSpPr>
        <dsp:cNvPr id="0" name=""/>
        <dsp:cNvSpPr/>
      </dsp:nvSpPr>
      <dsp:spPr>
        <a:xfrm rot="5400000">
          <a:off x="-201039" y="2594642"/>
          <a:ext cx="1340263" cy="938184"/>
        </a:xfrm>
        <a:prstGeom prst="chevron">
          <a:avLst/>
        </a:prstGeom>
        <a:gradFill rotWithShape="0">
          <a:gsLst>
            <a:gs pos="0">
              <a:schemeClr val="accent3">
                <a:hueOff val="7500177"/>
                <a:satOff val="-11253"/>
                <a:lumOff val="-1830"/>
                <a:alphaOff val="0"/>
                <a:tint val="100000"/>
                <a:shade val="100000"/>
                <a:satMod val="130000"/>
              </a:schemeClr>
            </a:gs>
            <a:gs pos="100000">
              <a:schemeClr val="accent3">
                <a:hueOff val="7500177"/>
                <a:satOff val="-11253"/>
                <a:lumOff val="-1830"/>
                <a:alphaOff val="0"/>
                <a:tint val="50000"/>
                <a:shade val="100000"/>
                <a:satMod val="350000"/>
              </a:schemeClr>
            </a:gs>
          </a:gsLst>
          <a:lin ang="16200000" scaled="0"/>
        </a:gradFill>
        <a:ln w="9525" cap="flat" cmpd="sng" algn="ctr">
          <a:solidFill>
            <a:schemeClr val="accent3">
              <a:hueOff val="7500177"/>
              <a:satOff val="-11253"/>
              <a:lumOff val="-183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kern="1200" dirty="0" smtClean="0">
              <a:solidFill>
                <a:srgbClr val="000000"/>
              </a:solidFill>
            </a:rPr>
            <a:t>3.  Tecnologías apropiadas</a:t>
          </a:r>
          <a:endParaRPr lang="es-ES" sz="1200" kern="1200" dirty="0">
            <a:solidFill>
              <a:srgbClr val="000000"/>
            </a:solidFill>
          </a:endParaRPr>
        </a:p>
      </dsp:txBody>
      <dsp:txXfrm rot="-5400000">
        <a:off x="1" y="2862694"/>
        <a:ext cx="938184" cy="402079"/>
      </dsp:txXfrm>
    </dsp:sp>
    <dsp:sp modelId="{228838AB-B220-C34C-8A5C-0C9FA436AF2B}">
      <dsp:nvSpPr>
        <dsp:cNvPr id="0" name=""/>
        <dsp:cNvSpPr/>
      </dsp:nvSpPr>
      <dsp:spPr>
        <a:xfrm rot="5400000">
          <a:off x="4148306" y="-816519"/>
          <a:ext cx="871171" cy="7291415"/>
        </a:xfrm>
        <a:prstGeom prst="round2SameRect">
          <a:avLst/>
        </a:prstGeom>
        <a:solidFill>
          <a:schemeClr val="lt1">
            <a:alpha val="90000"/>
            <a:hueOff val="0"/>
            <a:satOff val="0"/>
            <a:lumOff val="0"/>
            <a:alphaOff val="0"/>
          </a:schemeClr>
        </a:solidFill>
        <a:ln w="9525" cap="flat" cmpd="sng" algn="ctr">
          <a:solidFill>
            <a:schemeClr val="accent3">
              <a:hueOff val="7500177"/>
              <a:satOff val="-11253"/>
              <a:lumOff val="-183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s-ES" sz="1300" kern="1200" smtClean="0">
              <a:solidFill>
                <a:srgbClr val="000000"/>
              </a:solidFill>
            </a:rPr>
            <a:t>se trata de facilitar que las tecnologías utilizadas por el proyecto puedan seguir funcionando a largo plazo (p. ej. la disponibilidad de los repuestos, reglamentación suficiente en materia de seguridad, las capacidades locales de las mujeres y de los hombres en términos de funcionamiento y de mantenimiento).</a:t>
          </a:r>
          <a:endParaRPr lang="es-ES" sz="1300" kern="1200">
            <a:solidFill>
              <a:srgbClr val="000000"/>
            </a:solidFill>
          </a:endParaRPr>
        </a:p>
      </dsp:txBody>
      <dsp:txXfrm rot="-5400000">
        <a:off x="938185" y="2436129"/>
        <a:ext cx="7248888" cy="786117"/>
      </dsp:txXfrm>
    </dsp:sp>
    <dsp:sp modelId="{00F98D1D-AA01-A141-8923-CF388E8796BD}">
      <dsp:nvSpPr>
        <dsp:cNvPr id="0" name=""/>
        <dsp:cNvSpPr/>
      </dsp:nvSpPr>
      <dsp:spPr>
        <a:xfrm rot="5400000">
          <a:off x="-201039" y="3789357"/>
          <a:ext cx="1340263" cy="938184"/>
        </a:xfrm>
        <a:prstGeom prst="chevron">
          <a:avLst/>
        </a:prstGeom>
        <a:gradFill rotWithShape="0">
          <a:gsLst>
            <a:gs pos="0">
              <a:schemeClr val="accent3">
                <a:hueOff val="11250266"/>
                <a:satOff val="-16880"/>
                <a:lumOff val="-2745"/>
                <a:alphaOff val="0"/>
                <a:tint val="100000"/>
                <a:shade val="100000"/>
                <a:satMod val="130000"/>
              </a:schemeClr>
            </a:gs>
            <a:gs pos="100000">
              <a:schemeClr val="accent3">
                <a:hueOff val="11250266"/>
                <a:satOff val="-16880"/>
                <a:lumOff val="-2745"/>
                <a:alphaOff val="0"/>
                <a:tint val="50000"/>
                <a:shade val="100000"/>
                <a:satMod val="350000"/>
              </a:schemeClr>
            </a:gs>
          </a:gsLst>
          <a:lin ang="16200000" scaled="0"/>
        </a:gradFill>
        <a:ln w="9525" cap="flat" cmpd="sng" algn="ctr">
          <a:solidFill>
            <a:schemeClr val="accent3">
              <a:hueOff val="11250266"/>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rtl="0">
            <a:lnSpc>
              <a:spcPct val="90000"/>
            </a:lnSpc>
            <a:spcBef>
              <a:spcPct val="0"/>
            </a:spcBef>
            <a:spcAft>
              <a:spcPct val="35000"/>
            </a:spcAft>
          </a:pPr>
          <a:r>
            <a:rPr lang="es-ES" sz="1200" kern="1200" dirty="0" smtClean="0">
              <a:solidFill>
                <a:srgbClr val="000000"/>
              </a:solidFill>
            </a:rPr>
            <a:t>4. Aspectos socioculturales</a:t>
          </a:r>
          <a:endParaRPr lang="es-ES" sz="1200" kern="1200" dirty="0">
            <a:solidFill>
              <a:srgbClr val="000000"/>
            </a:solidFill>
          </a:endParaRPr>
        </a:p>
      </dsp:txBody>
      <dsp:txXfrm rot="-5400000">
        <a:off x="1" y="4057409"/>
        <a:ext cx="938184" cy="402079"/>
      </dsp:txXfrm>
    </dsp:sp>
    <dsp:sp modelId="{AC88F366-12EC-8B43-A758-6092048138F5}">
      <dsp:nvSpPr>
        <dsp:cNvPr id="0" name=""/>
        <dsp:cNvSpPr/>
      </dsp:nvSpPr>
      <dsp:spPr>
        <a:xfrm rot="5400000">
          <a:off x="4148306" y="378196"/>
          <a:ext cx="871171" cy="7291415"/>
        </a:xfrm>
        <a:prstGeom prst="round2SameRect">
          <a:avLst/>
        </a:prstGeom>
        <a:solidFill>
          <a:schemeClr val="lt1">
            <a:alpha val="90000"/>
            <a:hueOff val="0"/>
            <a:satOff val="0"/>
            <a:lumOff val="0"/>
            <a:alphaOff val="0"/>
          </a:schemeClr>
        </a:solidFill>
        <a:ln w="9525" cap="flat" cmpd="sng" algn="ctr">
          <a:solidFill>
            <a:schemeClr val="accent3">
              <a:hueOff val="11250266"/>
              <a:satOff val="-16880"/>
              <a:lumOff val="-274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s-ES" sz="1300" kern="1200" smtClean="0">
              <a:solidFill>
                <a:srgbClr val="000000"/>
              </a:solidFill>
            </a:rPr>
            <a:t>se intenta averiguar cómo el proyecto tendrá en cuenta las normas y actitudes socioculturales locales, y cuáles son las medidas establecidas para que los grupos metas puedan acceder de manera apropiada a los servicios y beneficios que se derivan del proyecto durante y después de su ejecución.</a:t>
          </a:r>
          <a:endParaRPr lang="es-ES" sz="1300" kern="1200">
            <a:solidFill>
              <a:srgbClr val="000000"/>
            </a:solidFill>
          </a:endParaRPr>
        </a:p>
      </dsp:txBody>
      <dsp:txXfrm rot="-5400000">
        <a:off x="938185" y="3630845"/>
        <a:ext cx="7248888" cy="78611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58EF5-E7A3-A344-B03B-9166CA5F73B5}">
      <dsp:nvSpPr>
        <dsp:cNvPr id="0" name=""/>
        <dsp:cNvSpPr/>
      </dsp:nvSpPr>
      <dsp:spPr>
        <a:xfrm rot="5400000">
          <a:off x="-185785" y="191522"/>
          <a:ext cx="1238567" cy="866997"/>
        </a:xfrm>
        <a:prstGeom prst="chevron">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1000" kern="1200" dirty="0" smtClean="0">
              <a:solidFill>
                <a:srgbClr val="000000"/>
              </a:solidFill>
            </a:rPr>
            <a:t>5. Equidad  entre mujeres y hombres</a:t>
          </a:r>
          <a:endParaRPr lang="es-ES" sz="1000" kern="1200" dirty="0">
            <a:solidFill>
              <a:srgbClr val="000000"/>
            </a:solidFill>
          </a:endParaRPr>
        </a:p>
      </dsp:txBody>
      <dsp:txXfrm rot="-5400000">
        <a:off x="1" y="439236"/>
        <a:ext cx="866997" cy="371570"/>
      </dsp:txXfrm>
    </dsp:sp>
    <dsp:sp modelId="{2F4CAFCD-520E-1247-A8E6-951C82271A43}">
      <dsp:nvSpPr>
        <dsp:cNvPr id="0" name=""/>
        <dsp:cNvSpPr/>
      </dsp:nvSpPr>
      <dsp:spPr>
        <a:xfrm rot="5400000">
          <a:off x="4145552" y="-3272818"/>
          <a:ext cx="805492" cy="7362602"/>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es-ES" sz="1200" kern="1200" dirty="0" smtClean="0">
              <a:solidFill>
                <a:srgbClr val="000000"/>
              </a:solidFill>
            </a:rPr>
            <a:t>se intenta averiguar cómo el proyecto tendrá en cuenta las necesidades y los intereses específicos de las mujeres y de los hombres, cómo permitirá a las mujeres y a los hombres acceder de manera sostenible y equitativa a los servicios e infraestructuras establecidas por el proyecto, y cómo contribuirá a reducir las desigualdades entre mujeres y hombres a largo plazo.</a:t>
          </a:r>
          <a:endParaRPr lang="es-ES" sz="1200" kern="1200" dirty="0">
            <a:solidFill>
              <a:srgbClr val="000000"/>
            </a:solidFill>
          </a:endParaRPr>
        </a:p>
      </dsp:txBody>
      <dsp:txXfrm rot="-5400000">
        <a:off x="866998" y="45057"/>
        <a:ext cx="7323281" cy="726850"/>
      </dsp:txXfrm>
    </dsp:sp>
    <dsp:sp modelId="{BAD56E12-BCA3-5A4F-9F6C-C801F0AAD448}">
      <dsp:nvSpPr>
        <dsp:cNvPr id="0" name=""/>
        <dsp:cNvSpPr/>
      </dsp:nvSpPr>
      <dsp:spPr>
        <a:xfrm rot="5400000">
          <a:off x="-185785" y="1283495"/>
          <a:ext cx="1238567" cy="866997"/>
        </a:xfrm>
        <a:prstGeom prst="chevron">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1000" kern="1200" dirty="0" smtClean="0">
              <a:solidFill>
                <a:srgbClr val="000000"/>
              </a:solidFill>
            </a:rPr>
            <a:t>6. Protección del medio ambiente </a:t>
          </a:r>
          <a:endParaRPr lang="es-ES" sz="1000" kern="1200" dirty="0">
            <a:solidFill>
              <a:srgbClr val="000000"/>
            </a:solidFill>
          </a:endParaRPr>
        </a:p>
      </dsp:txBody>
      <dsp:txXfrm rot="-5400000">
        <a:off x="1" y="1531209"/>
        <a:ext cx="866997" cy="371570"/>
      </dsp:txXfrm>
    </dsp:sp>
    <dsp:sp modelId="{38C4183C-B661-7046-A8B3-1ABA77D2EBF7}">
      <dsp:nvSpPr>
        <dsp:cNvPr id="0" name=""/>
        <dsp:cNvSpPr/>
      </dsp:nvSpPr>
      <dsp:spPr>
        <a:xfrm rot="5400000">
          <a:off x="4145764" y="-2181056"/>
          <a:ext cx="805068" cy="736260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es-ES" sz="1200" kern="1200" smtClean="0">
              <a:solidFill>
                <a:srgbClr val="000000"/>
              </a:solidFill>
            </a:rPr>
            <a:t>en qué medida el proyecto preserva o perjudica al medio ambiente, y por lo tanto, favorece u obstaculiza la realización de losbeneficios a largo plazo.</a:t>
          </a:r>
          <a:endParaRPr lang="es-ES" sz="1200" kern="1200">
            <a:solidFill>
              <a:srgbClr val="000000"/>
            </a:solidFill>
          </a:endParaRPr>
        </a:p>
      </dsp:txBody>
      <dsp:txXfrm rot="-5400000">
        <a:off x="866997" y="1137011"/>
        <a:ext cx="7323302" cy="726468"/>
      </dsp:txXfrm>
    </dsp:sp>
    <dsp:sp modelId="{EE11A8C6-FE2F-5E47-84A4-499D742E0660}">
      <dsp:nvSpPr>
        <dsp:cNvPr id="0" name=""/>
        <dsp:cNvSpPr/>
      </dsp:nvSpPr>
      <dsp:spPr>
        <a:xfrm rot="5400000">
          <a:off x="-185785" y="2375469"/>
          <a:ext cx="1238567" cy="866997"/>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1000" kern="1200" dirty="0" smtClean="0">
              <a:solidFill>
                <a:srgbClr val="000000"/>
              </a:solidFill>
            </a:rPr>
            <a:t>7. Capacidades institucionales y de gestión </a:t>
          </a:r>
          <a:endParaRPr lang="es-ES" sz="1000" kern="1200" dirty="0">
            <a:solidFill>
              <a:srgbClr val="000000"/>
            </a:solidFill>
          </a:endParaRPr>
        </a:p>
      </dsp:txBody>
      <dsp:txXfrm rot="-5400000">
        <a:off x="1" y="2623183"/>
        <a:ext cx="866997" cy="371570"/>
      </dsp:txXfrm>
    </dsp:sp>
    <dsp:sp modelId="{7B24D8FA-45CC-0B46-B06D-3765BBDF212F}">
      <dsp:nvSpPr>
        <dsp:cNvPr id="0" name=""/>
        <dsp:cNvSpPr/>
      </dsp:nvSpPr>
      <dsp:spPr>
        <a:xfrm rot="5400000">
          <a:off x="4145764" y="-1089082"/>
          <a:ext cx="805068" cy="7362602"/>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es-ES" sz="1200" kern="1200" dirty="0" smtClean="0">
              <a:solidFill>
                <a:srgbClr val="000000"/>
              </a:solidFill>
            </a:rPr>
            <a:t>la capacidad y el compromiso de los organismos encargados de la ejecución para ejecutar el proyecto / programa, y de seguir prestando los servicios más allá del período de la financiación por el /los donante(s).</a:t>
          </a:r>
          <a:endParaRPr lang="es-ES" sz="1200" kern="1200" dirty="0">
            <a:solidFill>
              <a:srgbClr val="000000"/>
            </a:solidFill>
          </a:endParaRPr>
        </a:p>
      </dsp:txBody>
      <dsp:txXfrm rot="-5400000">
        <a:off x="866997" y="2228985"/>
        <a:ext cx="7323302" cy="726468"/>
      </dsp:txXfrm>
    </dsp:sp>
    <dsp:sp modelId="{B5244269-80CF-8A46-80B9-D475BE707665}">
      <dsp:nvSpPr>
        <dsp:cNvPr id="0" name=""/>
        <dsp:cNvSpPr/>
      </dsp:nvSpPr>
      <dsp:spPr>
        <a:xfrm rot="5400000">
          <a:off x="-185785" y="3467443"/>
          <a:ext cx="1238567" cy="866997"/>
        </a:xfrm>
        <a:prstGeom prst="chevron">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rtl="0">
            <a:lnSpc>
              <a:spcPct val="90000"/>
            </a:lnSpc>
            <a:spcBef>
              <a:spcPct val="0"/>
            </a:spcBef>
            <a:spcAft>
              <a:spcPct val="35000"/>
            </a:spcAft>
          </a:pPr>
          <a:r>
            <a:rPr lang="es-ES" sz="1000" kern="1200" dirty="0" smtClean="0">
              <a:solidFill>
                <a:srgbClr val="000000"/>
              </a:solidFill>
            </a:rPr>
            <a:t>8.- Sostenibilidad económica y financiera</a:t>
          </a:r>
          <a:endParaRPr lang="es-ES" sz="1000" kern="1200" dirty="0">
            <a:solidFill>
              <a:srgbClr val="000000"/>
            </a:solidFill>
          </a:endParaRPr>
        </a:p>
      </dsp:txBody>
      <dsp:txXfrm rot="-5400000">
        <a:off x="1" y="3715157"/>
        <a:ext cx="866997" cy="371570"/>
      </dsp:txXfrm>
    </dsp:sp>
    <dsp:sp modelId="{C62F9547-ED0D-A44B-80FA-FD022A567586}">
      <dsp:nvSpPr>
        <dsp:cNvPr id="0" name=""/>
        <dsp:cNvSpPr/>
      </dsp:nvSpPr>
      <dsp:spPr>
        <a:xfrm rot="5400000">
          <a:off x="4145764" y="2891"/>
          <a:ext cx="805068" cy="7362602"/>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rtl="0">
            <a:lnSpc>
              <a:spcPct val="90000"/>
            </a:lnSpc>
            <a:spcBef>
              <a:spcPct val="0"/>
            </a:spcBef>
            <a:spcAft>
              <a:spcPct val="15000"/>
            </a:spcAft>
            <a:buChar char="••"/>
          </a:pPr>
          <a:r>
            <a:rPr lang="es-ES" sz="1200" kern="1200" smtClean="0">
              <a:solidFill>
                <a:srgbClr val="000000"/>
              </a:solidFill>
            </a:rPr>
            <a:t>la medida en la que las ventajas adicionales del proyecto / programa superan sus costes, y el proyecto representa una inversión sostenible a largo plazo.</a:t>
          </a:r>
          <a:endParaRPr lang="es-ES" sz="1200" kern="1200">
            <a:solidFill>
              <a:srgbClr val="000000"/>
            </a:solidFill>
          </a:endParaRPr>
        </a:p>
      </dsp:txBody>
      <dsp:txXfrm rot="-5400000">
        <a:off x="866997" y="3320958"/>
        <a:ext cx="7323302" cy="7264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F8AAC-3C98-4D41-B2A3-2F56679332CF}">
      <dsp:nvSpPr>
        <dsp:cNvPr id="0" name=""/>
        <dsp:cNvSpPr/>
      </dsp:nvSpPr>
      <dsp:spPr>
        <a:xfrm>
          <a:off x="0" y="0"/>
          <a:ext cx="5456682" cy="891540"/>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err="1" smtClean="0"/>
            <a:t>Proporcionan</a:t>
          </a:r>
          <a:r>
            <a:rPr lang="en-US" sz="1900" kern="1200" dirty="0" smtClean="0"/>
            <a:t> la base </a:t>
          </a:r>
          <a:r>
            <a:rPr lang="en-US" sz="1900" kern="1200" dirty="0" err="1" smtClean="0"/>
            <a:t>para</a:t>
          </a:r>
          <a:r>
            <a:rPr lang="en-US" sz="1900" kern="1200" dirty="0" smtClean="0"/>
            <a:t> </a:t>
          </a:r>
          <a:r>
            <a:rPr lang="en-US" sz="1900" kern="1200" dirty="0" err="1" smtClean="0"/>
            <a:t>supervisar</a:t>
          </a:r>
          <a:r>
            <a:rPr lang="en-US" sz="1900" kern="1200" dirty="0" smtClean="0"/>
            <a:t> y </a:t>
          </a:r>
          <a:r>
            <a:rPr lang="en-US" sz="1900" kern="1200" dirty="0" err="1" smtClean="0"/>
            <a:t>evaluar</a:t>
          </a:r>
          <a:r>
            <a:rPr lang="en-US" sz="1900" kern="1200" dirty="0" smtClean="0"/>
            <a:t> el </a:t>
          </a:r>
          <a:r>
            <a:rPr lang="en-US" sz="1900" kern="1200" dirty="0" err="1" smtClean="0"/>
            <a:t>proyecto</a:t>
          </a:r>
          <a:r>
            <a:rPr lang="en-US" sz="1900" kern="1200" dirty="0" smtClean="0"/>
            <a:t>. </a:t>
          </a:r>
          <a:endParaRPr lang="en-US" sz="1900" kern="1200" dirty="0"/>
        </a:p>
      </dsp:txBody>
      <dsp:txXfrm>
        <a:off x="26112" y="26112"/>
        <a:ext cx="4390331" cy="839316"/>
      </dsp:txXfrm>
    </dsp:sp>
    <dsp:sp modelId="{3C23079E-B43E-F143-83EF-A932ACC2D33A}">
      <dsp:nvSpPr>
        <dsp:cNvPr id="0" name=""/>
        <dsp:cNvSpPr/>
      </dsp:nvSpPr>
      <dsp:spPr>
        <a:xfrm>
          <a:off x="407479" y="1015365"/>
          <a:ext cx="5456682" cy="891540"/>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Definen metas que nos permiten conocer en que medida se cumplen los objetivos</a:t>
          </a:r>
          <a:endParaRPr lang="en-US" sz="1900" kern="1200"/>
        </a:p>
      </dsp:txBody>
      <dsp:txXfrm>
        <a:off x="433591" y="1041477"/>
        <a:ext cx="4417477" cy="839316"/>
      </dsp:txXfrm>
    </dsp:sp>
    <dsp:sp modelId="{27C185A0-503B-C14A-96B3-7792A90456A0}">
      <dsp:nvSpPr>
        <dsp:cNvPr id="0" name=""/>
        <dsp:cNvSpPr/>
      </dsp:nvSpPr>
      <dsp:spPr>
        <a:xfrm>
          <a:off x="814958" y="2030730"/>
          <a:ext cx="5456682" cy="891540"/>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Establecen una relación entre dos o más variables.</a:t>
          </a:r>
          <a:endParaRPr lang="en-US" sz="1900" kern="1200"/>
        </a:p>
      </dsp:txBody>
      <dsp:txXfrm>
        <a:off x="841070" y="2056842"/>
        <a:ext cx="4417477" cy="839316"/>
      </dsp:txXfrm>
    </dsp:sp>
    <dsp:sp modelId="{768EC012-6F44-8B48-AED7-A8A54765E9AD}">
      <dsp:nvSpPr>
        <dsp:cNvPr id="0" name=""/>
        <dsp:cNvSpPr/>
      </dsp:nvSpPr>
      <dsp:spPr>
        <a:xfrm>
          <a:off x="1222438" y="3046095"/>
          <a:ext cx="5456682" cy="891540"/>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Pueden cubrir aspectos cualitativos o cuantitativos. </a:t>
          </a:r>
          <a:endParaRPr lang="en-US" sz="1900" kern="1200"/>
        </a:p>
      </dsp:txBody>
      <dsp:txXfrm>
        <a:off x="1248550" y="3072207"/>
        <a:ext cx="4417477" cy="839316"/>
      </dsp:txXfrm>
    </dsp:sp>
    <dsp:sp modelId="{812B7C32-7B2B-704C-A4CE-77A59CC34642}">
      <dsp:nvSpPr>
        <dsp:cNvPr id="0" name=""/>
        <dsp:cNvSpPr/>
      </dsp:nvSpPr>
      <dsp:spPr>
        <a:xfrm>
          <a:off x="1629917" y="4061460"/>
          <a:ext cx="5456682" cy="891540"/>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Entregan información cuantitativa.</a:t>
          </a:r>
          <a:endParaRPr lang="en-US" sz="1900" kern="1200"/>
        </a:p>
      </dsp:txBody>
      <dsp:txXfrm>
        <a:off x="1656029" y="4087572"/>
        <a:ext cx="4417477" cy="839316"/>
      </dsp:txXfrm>
    </dsp:sp>
    <dsp:sp modelId="{B68D12DC-1881-654B-B5E4-A1132CD568F8}">
      <dsp:nvSpPr>
        <dsp:cNvPr id="0" name=""/>
        <dsp:cNvSpPr/>
      </dsp:nvSpPr>
      <dsp:spPr>
        <a:xfrm>
          <a:off x="4877181" y="651319"/>
          <a:ext cx="579501" cy="579501"/>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5007569" y="651319"/>
        <a:ext cx="318725" cy="436075"/>
      </dsp:txXfrm>
    </dsp:sp>
    <dsp:sp modelId="{62391A51-8AE2-DB41-A340-B9D4D190D2F9}">
      <dsp:nvSpPr>
        <dsp:cNvPr id="0" name=""/>
        <dsp:cNvSpPr/>
      </dsp:nvSpPr>
      <dsp:spPr>
        <a:xfrm>
          <a:off x="5284660" y="1666684"/>
          <a:ext cx="579501" cy="579501"/>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5415048" y="1666684"/>
        <a:ext cx="318725" cy="436075"/>
      </dsp:txXfrm>
    </dsp:sp>
    <dsp:sp modelId="{58FAC28C-4D2B-8F40-B4F0-F7FB4687CA96}">
      <dsp:nvSpPr>
        <dsp:cNvPr id="0" name=""/>
        <dsp:cNvSpPr/>
      </dsp:nvSpPr>
      <dsp:spPr>
        <a:xfrm>
          <a:off x="5692139" y="2667190"/>
          <a:ext cx="579501" cy="579501"/>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5822527" y="2667190"/>
        <a:ext cx="318725" cy="436075"/>
      </dsp:txXfrm>
    </dsp:sp>
    <dsp:sp modelId="{CE52BA9F-2EBF-B443-8B78-2A40B5CFCF36}">
      <dsp:nvSpPr>
        <dsp:cNvPr id="0" name=""/>
        <dsp:cNvSpPr/>
      </dsp:nvSpPr>
      <dsp:spPr>
        <a:xfrm>
          <a:off x="6099619" y="3692461"/>
          <a:ext cx="579501" cy="579501"/>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es-ES" sz="2600" kern="1200"/>
        </a:p>
      </dsp:txBody>
      <dsp:txXfrm>
        <a:off x="6230007" y="3692461"/>
        <a:ext cx="318725" cy="436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9851C-FF8C-5F49-98ED-6151FB5D66FA}">
      <dsp:nvSpPr>
        <dsp:cNvPr id="0" name=""/>
        <dsp:cNvSpPr/>
      </dsp:nvSpPr>
      <dsp:spPr>
        <a:xfrm rot="5400000">
          <a:off x="481374" y="1309990"/>
          <a:ext cx="1447344" cy="2408348"/>
        </a:xfrm>
        <a:prstGeom prst="corner">
          <a:avLst>
            <a:gd name="adj1" fmla="val 16120"/>
            <a:gd name="adj2" fmla="val 1611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D6B4EBA-E700-384F-AFDC-51CFB039E1F1}">
      <dsp:nvSpPr>
        <dsp:cNvPr id="0" name=""/>
        <dsp:cNvSpPr/>
      </dsp:nvSpPr>
      <dsp:spPr>
        <a:xfrm>
          <a:off x="239777" y="2029567"/>
          <a:ext cx="2174270" cy="190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s-ES" sz="1300" kern="1200" dirty="0" smtClean="0"/>
            <a:t>Es un proceso ordenado de reflexión </a:t>
          </a:r>
          <a:r>
            <a:rPr lang="es-ES" sz="1300" kern="1200" dirty="0" smtClean="0"/>
            <a:t>colectiva y consensuada  de </a:t>
          </a:r>
          <a:r>
            <a:rPr lang="es-ES" sz="1300" kern="1200" dirty="0" smtClean="0"/>
            <a:t>todos los involucrados, al respecto  de la meta a lograr, la problemática que tiene que ser resuelta y las acciones a emprender y sus implicaciones de los términos empleados. </a:t>
          </a:r>
          <a:endParaRPr lang="es-ES" sz="1300" kern="1200" dirty="0"/>
        </a:p>
      </dsp:txBody>
      <dsp:txXfrm>
        <a:off x="239777" y="2029567"/>
        <a:ext cx="2174270" cy="1905875"/>
      </dsp:txXfrm>
    </dsp:sp>
    <dsp:sp modelId="{69446F2E-03A3-D94A-9453-9A8D85DE5AD2}">
      <dsp:nvSpPr>
        <dsp:cNvPr id="0" name=""/>
        <dsp:cNvSpPr/>
      </dsp:nvSpPr>
      <dsp:spPr>
        <a:xfrm>
          <a:off x="2003807" y="1132685"/>
          <a:ext cx="410239" cy="410239"/>
        </a:xfrm>
        <a:prstGeom prst="triangle">
          <a:avLst>
            <a:gd name="adj" fmla="val 100000"/>
          </a:avLst>
        </a:prstGeom>
        <a:gradFill rotWithShape="0">
          <a:gsLst>
            <a:gs pos="0">
              <a:schemeClr val="accent3">
                <a:hueOff val="2812566"/>
                <a:satOff val="-4220"/>
                <a:lumOff val="-686"/>
                <a:alphaOff val="0"/>
                <a:tint val="100000"/>
                <a:shade val="100000"/>
                <a:satMod val="130000"/>
              </a:schemeClr>
            </a:gs>
            <a:gs pos="100000">
              <a:schemeClr val="accent3">
                <a:hueOff val="2812566"/>
                <a:satOff val="-4220"/>
                <a:lumOff val="-686"/>
                <a:alphaOff val="0"/>
                <a:tint val="50000"/>
                <a:shade val="100000"/>
                <a:satMod val="350000"/>
              </a:schemeClr>
            </a:gs>
          </a:gsLst>
          <a:lin ang="16200000" scaled="0"/>
        </a:gradFill>
        <a:ln w="9525" cap="flat" cmpd="sng" algn="ctr">
          <a:solidFill>
            <a:schemeClr val="accent3">
              <a:hueOff val="2812566"/>
              <a:satOff val="-4220"/>
              <a:lumOff val="-68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938BE26-F271-B24D-82C5-CED8BAEF5C6B}">
      <dsp:nvSpPr>
        <dsp:cNvPr id="0" name=""/>
        <dsp:cNvSpPr/>
      </dsp:nvSpPr>
      <dsp:spPr>
        <a:xfrm rot="5400000">
          <a:off x="3143106" y="651342"/>
          <a:ext cx="1447344" cy="2408348"/>
        </a:xfrm>
        <a:prstGeom prst="corner">
          <a:avLst>
            <a:gd name="adj1" fmla="val 16120"/>
            <a:gd name="adj2" fmla="val 16110"/>
          </a:avLst>
        </a:prstGeom>
        <a:gradFill rotWithShape="0">
          <a:gsLst>
            <a:gs pos="0">
              <a:schemeClr val="accent3">
                <a:hueOff val="5625133"/>
                <a:satOff val="-8440"/>
                <a:lumOff val="-1373"/>
                <a:alphaOff val="0"/>
                <a:tint val="100000"/>
                <a:shade val="100000"/>
                <a:satMod val="130000"/>
              </a:schemeClr>
            </a:gs>
            <a:gs pos="100000">
              <a:schemeClr val="accent3">
                <a:hueOff val="5625133"/>
                <a:satOff val="-8440"/>
                <a:lumOff val="-1373"/>
                <a:alphaOff val="0"/>
                <a:tint val="50000"/>
                <a:shade val="100000"/>
                <a:satMod val="350000"/>
              </a:schemeClr>
            </a:gs>
          </a:gsLst>
          <a:lin ang="16200000" scaled="0"/>
        </a:gradFill>
        <a:ln w="9525" cap="flat" cmpd="sng" algn="ctr">
          <a:solidFill>
            <a:schemeClr val="accent3">
              <a:hueOff val="5625133"/>
              <a:satOff val="-8440"/>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52A477E-EC40-CA4F-B645-05CDEEAB1981}">
      <dsp:nvSpPr>
        <dsp:cNvPr id="0" name=""/>
        <dsp:cNvSpPr/>
      </dsp:nvSpPr>
      <dsp:spPr>
        <a:xfrm>
          <a:off x="2901508" y="1370919"/>
          <a:ext cx="2174270" cy="190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s-ES" sz="1300" kern="1200" dirty="0" smtClean="0"/>
            <a:t>El ZOPP como metodología de planeación tiene ventajas comparativas en todas las situaciones donde es necesario armonizar e integrar intereses diversos, generar legitimación </a:t>
          </a:r>
          <a:r>
            <a:rPr lang="es-ES" sz="1300" kern="1200" dirty="0" smtClean="0"/>
            <a:t>– transparencia y </a:t>
          </a:r>
          <a:r>
            <a:rPr lang="es-ES" sz="1300" kern="1200" dirty="0" smtClean="0"/>
            <a:t>participación en las definiciones y ejecución. </a:t>
          </a:r>
          <a:endParaRPr lang="es-ES" sz="1300" kern="1200" dirty="0"/>
        </a:p>
      </dsp:txBody>
      <dsp:txXfrm>
        <a:off x="2901508" y="1370919"/>
        <a:ext cx="2174270" cy="1905875"/>
      </dsp:txXfrm>
    </dsp:sp>
    <dsp:sp modelId="{C92E9B8E-240E-3748-9506-60C88E2ABBB7}">
      <dsp:nvSpPr>
        <dsp:cNvPr id="0" name=""/>
        <dsp:cNvSpPr/>
      </dsp:nvSpPr>
      <dsp:spPr>
        <a:xfrm>
          <a:off x="4665539" y="474036"/>
          <a:ext cx="410239" cy="410239"/>
        </a:xfrm>
        <a:prstGeom prst="triangle">
          <a:avLst>
            <a:gd name="adj" fmla="val 100000"/>
          </a:avLst>
        </a:prstGeom>
        <a:gradFill rotWithShape="0">
          <a:gsLst>
            <a:gs pos="0">
              <a:schemeClr val="accent3">
                <a:hueOff val="8437700"/>
                <a:satOff val="-12660"/>
                <a:lumOff val="-2059"/>
                <a:alphaOff val="0"/>
                <a:tint val="100000"/>
                <a:shade val="100000"/>
                <a:satMod val="130000"/>
              </a:schemeClr>
            </a:gs>
            <a:gs pos="100000">
              <a:schemeClr val="accent3">
                <a:hueOff val="8437700"/>
                <a:satOff val="-12660"/>
                <a:lumOff val="-2059"/>
                <a:alphaOff val="0"/>
                <a:tint val="50000"/>
                <a:shade val="100000"/>
                <a:satMod val="350000"/>
              </a:schemeClr>
            </a:gs>
          </a:gsLst>
          <a:lin ang="16200000" scaled="0"/>
        </a:gradFill>
        <a:ln w="9525" cap="flat" cmpd="sng" algn="ctr">
          <a:solidFill>
            <a:schemeClr val="accent3">
              <a:hueOff val="8437700"/>
              <a:satOff val="-12660"/>
              <a:lumOff val="-2059"/>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789D124-937B-9E48-AAC9-21612C712DB2}">
      <dsp:nvSpPr>
        <dsp:cNvPr id="0" name=""/>
        <dsp:cNvSpPr/>
      </dsp:nvSpPr>
      <dsp:spPr>
        <a:xfrm rot="5400000">
          <a:off x="5804837" y="-7305"/>
          <a:ext cx="1447344" cy="2408348"/>
        </a:xfrm>
        <a:prstGeom prst="corner">
          <a:avLst>
            <a:gd name="adj1" fmla="val 16120"/>
            <a:gd name="adj2" fmla="val 16110"/>
          </a:avLst>
        </a:prstGeom>
        <a:gradFill rotWithShape="0">
          <a:gsLst>
            <a:gs pos="0">
              <a:schemeClr val="accent3">
                <a:hueOff val="11250266"/>
                <a:satOff val="-16880"/>
                <a:lumOff val="-2745"/>
                <a:alphaOff val="0"/>
                <a:tint val="100000"/>
                <a:shade val="100000"/>
                <a:satMod val="130000"/>
              </a:schemeClr>
            </a:gs>
            <a:gs pos="100000">
              <a:schemeClr val="accent3">
                <a:hueOff val="11250266"/>
                <a:satOff val="-16880"/>
                <a:lumOff val="-2745"/>
                <a:alphaOff val="0"/>
                <a:tint val="50000"/>
                <a:shade val="100000"/>
                <a:satMod val="350000"/>
              </a:schemeClr>
            </a:gs>
          </a:gsLst>
          <a:lin ang="16200000" scaled="0"/>
        </a:gradFill>
        <a:ln w="9525" cap="flat" cmpd="sng" algn="ctr">
          <a:solidFill>
            <a:schemeClr val="accent3">
              <a:hueOff val="11250266"/>
              <a:satOff val="-16880"/>
              <a:lumOff val="-274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44F2C36-EB84-F144-8B61-6FC3CA6BD602}">
      <dsp:nvSpPr>
        <dsp:cNvPr id="0" name=""/>
        <dsp:cNvSpPr/>
      </dsp:nvSpPr>
      <dsp:spPr>
        <a:xfrm>
          <a:off x="5563239" y="712271"/>
          <a:ext cx="2174270" cy="190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rtl="0">
            <a:lnSpc>
              <a:spcPct val="90000"/>
            </a:lnSpc>
            <a:spcBef>
              <a:spcPct val="0"/>
            </a:spcBef>
            <a:spcAft>
              <a:spcPct val="35000"/>
            </a:spcAft>
          </a:pPr>
          <a:r>
            <a:rPr lang="es-ES" sz="1300" kern="1200" dirty="0" smtClean="0"/>
            <a:t>No sustituye los diagnósticos especializados y diseños técnicos  sino, más bien, los complementa e incluso los integra como su fundamentación.  </a:t>
          </a:r>
          <a:endParaRPr lang="es-ES" sz="1300" kern="1200" dirty="0"/>
        </a:p>
      </dsp:txBody>
      <dsp:txXfrm>
        <a:off x="5563239" y="712271"/>
        <a:ext cx="2174270" cy="1905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49846-480A-194F-B54A-8DBBB67D4E6B}">
      <dsp:nvSpPr>
        <dsp:cNvPr id="0" name=""/>
        <dsp:cNvSpPr/>
      </dsp:nvSpPr>
      <dsp:spPr>
        <a:xfrm>
          <a:off x="1229007" y="321"/>
          <a:ext cx="2427760" cy="145665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es-ES" sz="1700" kern="1200" dirty="0" smtClean="0">
              <a:solidFill>
                <a:srgbClr val="000000"/>
              </a:solidFill>
            </a:rPr>
            <a:t>Favorece la PARTICIPACIÓN.  </a:t>
          </a:r>
          <a:endParaRPr lang="es-ES" sz="1700" kern="1200" dirty="0">
            <a:solidFill>
              <a:srgbClr val="000000"/>
            </a:solidFill>
          </a:endParaRPr>
        </a:p>
        <a:p>
          <a:pPr marL="114300" lvl="1" indent="-114300" algn="l" defTabSz="577850">
            <a:lnSpc>
              <a:spcPct val="90000"/>
            </a:lnSpc>
            <a:spcBef>
              <a:spcPct val="0"/>
            </a:spcBef>
            <a:spcAft>
              <a:spcPct val="15000"/>
            </a:spcAft>
            <a:buChar char="••"/>
          </a:pPr>
          <a:r>
            <a:rPr lang="es-ES" sz="1300" kern="1200" dirty="0" smtClean="0">
              <a:solidFill>
                <a:srgbClr val="000000"/>
              </a:solidFill>
            </a:rPr>
            <a:t>Identifica los problemas que deben ser superados para alcanzar los objetivos propuestos </a:t>
          </a:r>
          <a:endParaRPr lang="es-ES" sz="1300" kern="1200" dirty="0">
            <a:solidFill>
              <a:srgbClr val="000000"/>
            </a:solidFill>
          </a:endParaRPr>
        </a:p>
      </dsp:txBody>
      <dsp:txXfrm>
        <a:off x="1229007" y="321"/>
        <a:ext cx="2427760" cy="1456656"/>
      </dsp:txXfrm>
    </dsp:sp>
    <dsp:sp modelId="{2A74AA33-235A-9441-B2FB-A1497150DF07}">
      <dsp:nvSpPr>
        <dsp:cNvPr id="0" name=""/>
        <dsp:cNvSpPr/>
      </dsp:nvSpPr>
      <dsp:spPr>
        <a:xfrm>
          <a:off x="3899544" y="321"/>
          <a:ext cx="2427760" cy="1456656"/>
        </a:xfrm>
        <a:prstGeom prst="rec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dirty="0" smtClean="0">
              <a:solidFill>
                <a:srgbClr val="000000"/>
              </a:solidFill>
            </a:rPr>
            <a:t>Facilita la percepción, de manera sencilla y directa de los objetivos del proyecto en distintos niveles.</a:t>
          </a:r>
          <a:endParaRPr lang="es-ES" sz="1700" kern="1200" dirty="0">
            <a:solidFill>
              <a:srgbClr val="000000"/>
            </a:solidFill>
          </a:endParaRPr>
        </a:p>
      </dsp:txBody>
      <dsp:txXfrm>
        <a:off x="3899544" y="321"/>
        <a:ext cx="2427760" cy="1456656"/>
      </dsp:txXfrm>
    </dsp:sp>
    <dsp:sp modelId="{E6DB1864-52FE-F84B-883F-E551A7429CE6}">
      <dsp:nvSpPr>
        <dsp:cNvPr id="0" name=""/>
        <dsp:cNvSpPr/>
      </dsp:nvSpPr>
      <dsp:spPr>
        <a:xfrm>
          <a:off x="1229007" y="1699753"/>
          <a:ext cx="2427760" cy="1456656"/>
        </a:xfrm>
        <a:prstGeom prst="rec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dirty="0" smtClean="0">
              <a:solidFill>
                <a:srgbClr val="000000"/>
              </a:solidFill>
            </a:rPr>
            <a:t>Establece indicadores medibles y útiles para conformar un sistema de seguimiento.</a:t>
          </a:r>
          <a:endParaRPr lang="es-ES" sz="1700" kern="1200" dirty="0">
            <a:solidFill>
              <a:srgbClr val="000000"/>
            </a:solidFill>
          </a:endParaRPr>
        </a:p>
      </dsp:txBody>
      <dsp:txXfrm>
        <a:off x="1229007" y="1699753"/>
        <a:ext cx="2427760" cy="1456656"/>
      </dsp:txXfrm>
    </dsp:sp>
    <dsp:sp modelId="{4211A7FE-FC85-4B4B-BC3D-5559F6E8CF06}">
      <dsp:nvSpPr>
        <dsp:cNvPr id="0" name=""/>
        <dsp:cNvSpPr/>
      </dsp:nvSpPr>
      <dsp:spPr>
        <a:xfrm>
          <a:off x="3899544" y="1699753"/>
          <a:ext cx="2427760" cy="1456656"/>
        </a:xfrm>
        <a:prstGeom prst="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dirty="0" smtClean="0">
              <a:solidFill>
                <a:srgbClr val="000000"/>
              </a:solidFill>
            </a:rPr>
            <a:t>Señala claramente las responsabilidades y permite anticipar contingencias para el logro de los resultados.</a:t>
          </a:r>
          <a:endParaRPr lang="es-ES" sz="1700" kern="1200" dirty="0">
            <a:solidFill>
              <a:srgbClr val="000000"/>
            </a:solidFill>
          </a:endParaRPr>
        </a:p>
      </dsp:txBody>
      <dsp:txXfrm>
        <a:off x="3899544" y="1699753"/>
        <a:ext cx="2427760" cy="1456656"/>
      </dsp:txXfrm>
    </dsp:sp>
    <dsp:sp modelId="{03A132D2-6DCF-954B-8649-0C4DAEFDC2C4}">
      <dsp:nvSpPr>
        <dsp:cNvPr id="0" name=""/>
        <dsp:cNvSpPr/>
      </dsp:nvSpPr>
      <dsp:spPr>
        <a:xfrm>
          <a:off x="2564276" y="3399186"/>
          <a:ext cx="2427760" cy="1456656"/>
        </a:xfrm>
        <a:prstGeom prst="rec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s-ES" sz="1700" kern="1200" smtClean="0">
              <a:solidFill>
                <a:srgbClr val="000000"/>
              </a:solidFill>
            </a:rPr>
            <a:t>Identifica los actores principales, sus intereses y potencial.</a:t>
          </a:r>
          <a:endParaRPr lang="es-ES" sz="1700" kern="1200">
            <a:solidFill>
              <a:srgbClr val="000000"/>
            </a:solidFill>
          </a:endParaRPr>
        </a:p>
      </dsp:txBody>
      <dsp:txXfrm>
        <a:off x="2564276" y="3399186"/>
        <a:ext cx="2427760" cy="1456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47BCE-9BC8-B348-A33A-79DE8C337DB1}">
      <dsp:nvSpPr>
        <dsp:cNvPr id="0" name=""/>
        <dsp:cNvSpPr/>
      </dsp:nvSpPr>
      <dsp:spPr>
        <a:xfrm>
          <a:off x="0" y="4138601"/>
          <a:ext cx="7556313" cy="678971"/>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kern="1200" smtClean="0">
              <a:solidFill>
                <a:srgbClr val="000000"/>
              </a:solidFill>
            </a:rPr>
            <a:t>Establecer los indicadores para el seguimiento y evaluación del proyecto.</a:t>
          </a:r>
          <a:endParaRPr lang="es-ES" sz="1600" kern="1200">
            <a:solidFill>
              <a:srgbClr val="000000"/>
            </a:solidFill>
          </a:endParaRPr>
        </a:p>
      </dsp:txBody>
      <dsp:txXfrm>
        <a:off x="0" y="4138601"/>
        <a:ext cx="7556313" cy="678971"/>
      </dsp:txXfrm>
    </dsp:sp>
    <dsp:sp modelId="{64424BC4-A4C1-8E4B-985F-46FBA5112FC4}">
      <dsp:nvSpPr>
        <dsp:cNvPr id="0" name=""/>
        <dsp:cNvSpPr/>
      </dsp:nvSpPr>
      <dsp:spPr>
        <a:xfrm rot="10800000">
          <a:off x="0" y="3104526"/>
          <a:ext cx="7556313" cy="1044258"/>
        </a:xfrm>
        <a:prstGeom prst="upArrowCallout">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kern="1200" dirty="0" smtClean="0">
              <a:solidFill>
                <a:srgbClr val="000000"/>
              </a:solidFill>
            </a:rPr>
            <a:t>Definir las áreas de responsabilidad de los involucrados en la realización de las acciones planteadas con los tiempos y costos asociados.</a:t>
          </a:r>
          <a:endParaRPr lang="es-ES" sz="1600" kern="1200" dirty="0">
            <a:solidFill>
              <a:srgbClr val="000000"/>
            </a:solidFill>
          </a:endParaRPr>
        </a:p>
      </dsp:txBody>
      <dsp:txXfrm rot="10800000">
        <a:off x="0" y="3104526"/>
        <a:ext cx="7556313" cy="678528"/>
      </dsp:txXfrm>
    </dsp:sp>
    <dsp:sp modelId="{EA1E489E-4F54-4344-80BC-36C97B1AEDE1}">
      <dsp:nvSpPr>
        <dsp:cNvPr id="0" name=""/>
        <dsp:cNvSpPr/>
      </dsp:nvSpPr>
      <dsp:spPr>
        <a:xfrm rot="10800000">
          <a:off x="0" y="2070452"/>
          <a:ext cx="7556313" cy="1044258"/>
        </a:xfrm>
        <a:prstGeom prst="upArrowCallout">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kern="1200" dirty="0" smtClean="0">
              <a:solidFill>
                <a:srgbClr val="000000"/>
              </a:solidFill>
            </a:rPr>
            <a:t>Proporcionar una definición clara y realista de los medios para lograr el fin deseado y entonces crear una base de trabajo de compromiso para todos los involucrados.</a:t>
          </a:r>
          <a:endParaRPr lang="es-ES" sz="1600" kern="1200" dirty="0">
            <a:solidFill>
              <a:srgbClr val="000000"/>
            </a:solidFill>
          </a:endParaRPr>
        </a:p>
      </dsp:txBody>
      <dsp:txXfrm rot="10800000">
        <a:off x="0" y="2070452"/>
        <a:ext cx="7556313" cy="678528"/>
      </dsp:txXfrm>
    </dsp:sp>
    <dsp:sp modelId="{DF9AAF42-3826-9C4F-89C0-ED14612553BD}">
      <dsp:nvSpPr>
        <dsp:cNvPr id="0" name=""/>
        <dsp:cNvSpPr/>
      </dsp:nvSpPr>
      <dsp:spPr>
        <a:xfrm rot="10800000">
          <a:off x="0" y="1036378"/>
          <a:ext cx="7556313" cy="1044258"/>
        </a:xfrm>
        <a:prstGeom prst="upArrowCallou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kern="1200" dirty="0" smtClean="0">
              <a:solidFill>
                <a:srgbClr val="000000"/>
              </a:solidFill>
            </a:rPr>
            <a:t>Mejorar la comunicación y establecer las bases de cooperación entre los participantes a través de la planeación conjunta.</a:t>
          </a:r>
          <a:endParaRPr lang="es-ES" sz="1600" kern="1200" dirty="0">
            <a:solidFill>
              <a:srgbClr val="000000"/>
            </a:solidFill>
          </a:endParaRPr>
        </a:p>
      </dsp:txBody>
      <dsp:txXfrm rot="10800000">
        <a:off x="0" y="1036378"/>
        <a:ext cx="7556313" cy="678528"/>
      </dsp:txXfrm>
    </dsp:sp>
    <dsp:sp modelId="{6B5E92DA-5F77-B143-9BB8-55D931C60EF1}">
      <dsp:nvSpPr>
        <dsp:cNvPr id="0" name=""/>
        <dsp:cNvSpPr/>
      </dsp:nvSpPr>
      <dsp:spPr>
        <a:xfrm rot="10800000">
          <a:off x="0" y="2304"/>
          <a:ext cx="7556313" cy="1044258"/>
        </a:xfrm>
        <a:prstGeom prst="upArrowCallout">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rtl="0">
            <a:lnSpc>
              <a:spcPct val="90000"/>
            </a:lnSpc>
            <a:spcBef>
              <a:spcPct val="0"/>
            </a:spcBef>
            <a:spcAft>
              <a:spcPct val="35000"/>
            </a:spcAft>
          </a:pPr>
          <a:r>
            <a:rPr lang="es-ES" sz="1600" kern="1200" dirty="0" smtClean="0">
              <a:solidFill>
                <a:srgbClr val="000000"/>
              </a:solidFill>
            </a:rPr>
            <a:t>Lograr un entendimiento común de los problemas que deben ser resueltos para lograr la meta propuesta y de la interrelación que existe entre los problemas a resolver.</a:t>
          </a:r>
          <a:endParaRPr lang="es-ES" sz="1600" kern="1200" dirty="0">
            <a:solidFill>
              <a:srgbClr val="000000"/>
            </a:solidFill>
          </a:endParaRPr>
        </a:p>
      </dsp:txBody>
      <dsp:txXfrm rot="10800000">
        <a:off x="0" y="2304"/>
        <a:ext cx="7556313" cy="6785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553E1-102E-4545-8799-A3CA54E4CFB3}">
      <dsp:nvSpPr>
        <dsp:cNvPr id="0" name=""/>
        <dsp:cNvSpPr/>
      </dsp:nvSpPr>
      <dsp:spPr>
        <a:xfrm rot="5400000">
          <a:off x="-226778" y="226858"/>
          <a:ext cx="1511859" cy="1058301"/>
        </a:xfrm>
        <a:prstGeom prst="chevron">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dirty="0" smtClean="0">
              <a:solidFill>
                <a:srgbClr val="000000"/>
              </a:solidFill>
            </a:rPr>
            <a:t>Trabajo en equipo</a:t>
          </a:r>
          <a:endParaRPr lang="es-ES" sz="1500" kern="1200" dirty="0">
            <a:solidFill>
              <a:srgbClr val="000000"/>
            </a:solidFill>
          </a:endParaRPr>
        </a:p>
      </dsp:txBody>
      <dsp:txXfrm rot="-5400000">
        <a:off x="2" y="529230"/>
        <a:ext cx="1058301" cy="453558"/>
      </dsp:txXfrm>
    </dsp:sp>
    <dsp:sp modelId="{FA206E41-4994-C640-A6ED-497C58162187}">
      <dsp:nvSpPr>
        <dsp:cNvPr id="0" name=""/>
        <dsp:cNvSpPr/>
      </dsp:nvSpPr>
      <dsp:spPr>
        <a:xfrm rot="5400000">
          <a:off x="3815952" y="-2757571"/>
          <a:ext cx="982708" cy="6498011"/>
        </a:xfrm>
        <a:prstGeom prst="round2Same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s-ES" sz="1900" kern="1200" dirty="0" smtClean="0">
              <a:solidFill>
                <a:srgbClr val="000000"/>
              </a:solidFill>
            </a:rPr>
            <a:t>La planeación se elabora por todos los participantes mediante el trabajo conjunto.</a:t>
          </a:r>
          <a:endParaRPr lang="es-ES" sz="1900" kern="1200" dirty="0">
            <a:solidFill>
              <a:srgbClr val="000000"/>
            </a:solidFill>
          </a:endParaRPr>
        </a:p>
      </dsp:txBody>
      <dsp:txXfrm rot="-5400000">
        <a:off x="1058301" y="48052"/>
        <a:ext cx="6450039" cy="886764"/>
      </dsp:txXfrm>
    </dsp:sp>
    <dsp:sp modelId="{5F385B9E-5349-EB43-9489-59535CCB71F6}">
      <dsp:nvSpPr>
        <dsp:cNvPr id="0" name=""/>
        <dsp:cNvSpPr/>
      </dsp:nvSpPr>
      <dsp:spPr>
        <a:xfrm rot="5400000">
          <a:off x="-226778" y="1543330"/>
          <a:ext cx="1511859" cy="1058301"/>
        </a:xfrm>
        <a:prstGeom prst="chevron">
          <a:avLst/>
        </a:prstGeom>
        <a:gradFill rotWithShape="0">
          <a:gsLst>
            <a:gs pos="0">
              <a:schemeClr val="accent4">
                <a:hueOff val="-2232386"/>
                <a:satOff val="13449"/>
                <a:lumOff val="1078"/>
                <a:alphaOff val="0"/>
                <a:tint val="100000"/>
                <a:shade val="100000"/>
                <a:satMod val="130000"/>
              </a:schemeClr>
            </a:gs>
            <a:gs pos="100000">
              <a:schemeClr val="accent4">
                <a:hueOff val="-2232386"/>
                <a:satOff val="13449"/>
                <a:lumOff val="1078"/>
                <a:alphaOff val="0"/>
                <a:tint val="50000"/>
                <a:shade val="100000"/>
                <a:satMod val="350000"/>
              </a:schemeClr>
            </a:gs>
          </a:gsLst>
          <a:lin ang="16200000" scaled="0"/>
        </a:gradFill>
        <a:ln w="9525" cap="flat" cmpd="sng" algn="ctr">
          <a:solidFill>
            <a:schemeClr val="accent4">
              <a:hueOff val="-2232386"/>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smtClean="0">
              <a:solidFill>
                <a:srgbClr val="000000"/>
              </a:solidFill>
            </a:rPr>
            <a:t>Visualización</a:t>
          </a:r>
          <a:endParaRPr lang="es-ES" sz="1500" kern="1200">
            <a:solidFill>
              <a:srgbClr val="000000"/>
            </a:solidFill>
          </a:endParaRPr>
        </a:p>
      </dsp:txBody>
      <dsp:txXfrm rot="-5400000">
        <a:off x="2" y="1845702"/>
        <a:ext cx="1058301" cy="453558"/>
      </dsp:txXfrm>
    </dsp:sp>
    <dsp:sp modelId="{49CB0E8F-9F09-9A45-9DBD-95BF1FA0D2CF}">
      <dsp:nvSpPr>
        <dsp:cNvPr id="0" name=""/>
        <dsp:cNvSpPr/>
      </dsp:nvSpPr>
      <dsp:spPr>
        <a:xfrm rot="5400000">
          <a:off x="3815952" y="-1441099"/>
          <a:ext cx="982708" cy="6498011"/>
        </a:xfrm>
        <a:prstGeom prst="round2SameRect">
          <a:avLst/>
        </a:prstGeom>
        <a:solidFill>
          <a:schemeClr val="lt1">
            <a:alpha val="90000"/>
            <a:hueOff val="0"/>
            <a:satOff val="0"/>
            <a:lumOff val="0"/>
            <a:alphaOff val="0"/>
          </a:schemeClr>
        </a:solidFill>
        <a:ln w="9525" cap="flat" cmpd="sng" algn="ctr">
          <a:solidFill>
            <a:schemeClr val="accent4">
              <a:hueOff val="-2232386"/>
              <a:satOff val="13449"/>
              <a:lumOff val="107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s-ES" sz="1900" kern="1200" dirty="0" smtClean="0">
              <a:solidFill>
                <a:srgbClr val="000000"/>
              </a:solidFill>
            </a:rPr>
            <a:t>Cada paso de la planeación es documentado de manera tal que es claramente visible para todos los participantes, lo que facilita el consenso y la búsqueda de acuerdos en el grupo.</a:t>
          </a:r>
          <a:endParaRPr lang="es-ES" sz="1900" kern="1200" dirty="0">
            <a:solidFill>
              <a:srgbClr val="000000"/>
            </a:solidFill>
          </a:endParaRPr>
        </a:p>
      </dsp:txBody>
      <dsp:txXfrm rot="-5400000">
        <a:off x="1058301" y="1364524"/>
        <a:ext cx="6450039" cy="886764"/>
      </dsp:txXfrm>
    </dsp:sp>
    <dsp:sp modelId="{7CD6C9A3-7C5A-DA4E-A393-5DF24CC89128}">
      <dsp:nvSpPr>
        <dsp:cNvPr id="0" name=""/>
        <dsp:cNvSpPr/>
      </dsp:nvSpPr>
      <dsp:spPr>
        <a:xfrm rot="5400000">
          <a:off x="-226778" y="2859802"/>
          <a:ext cx="1511859" cy="1058301"/>
        </a:xfrm>
        <a:prstGeom prst="chevron">
          <a:avLst/>
        </a:prstGeom>
        <a:gradFill rotWithShape="0">
          <a:gsLst>
            <a:gs pos="0">
              <a:schemeClr val="accent4">
                <a:hueOff val="-4464771"/>
                <a:satOff val="26899"/>
                <a:lumOff val="2156"/>
                <a:alphaOff val="0"/>
                <a:tint val="100000"/>
                <a:shade val="100000"/>
                <a:satMod val="130000"/>
              </a:schemeClr>
            </a:gs>
            <a:gs pos="100000">
              <a:schemeClr val="accent4">
                <a:hueOff val="-4464771"/>
                <a:satOff val="26899"/>
                <a:lumOff val="2156"/>
                <a:alphaOff val="0"/>
                <a:tint val="50000"/>
                <a:shade val="100000"/>
                <a:satMod val="350000"/>
              </a:schemeClr>
            </a:gs>
          </a:gsLst>
          <a:lin ang="16200000" scaled="0"/>
        </a:gradFill>
        <a:ln w="9525" cap="flat" cmpd="sng" algn="ctr">
          <a:solidFill>
            <a:schemeClr val="accent4">
              <a:hueOff val="-4464771"/>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rtl="0">
            <a:lnSpc>
              <a:spcPct val="90000"/>
            </a:lnSpc>
            <a:spcBef>
              <a:spcPct val="0"/>
            </a:spcBef>
            <a:spcAft>
              <a:spcPct val="35000"/>
            </a:spcAft>
          </a:pPr>
          <a:r>
            <a:rPr lang="es-ES" sz="1500" kern="1200" smtClean="0">
              <a:solidFill>
                <a:srgbClr val="000000"/>
              </a:solidFill>
            </a:rPr>
            <a:t>Moderación</a:t>
          </a:r>
          <a:endParaRPr lang="es-ES" sz="1500" kern="1200">
            <a:solidFill>
              <a:srgbClr val="000000"/>
            </a:solidFill>
          </a:endParaRPr>
        </a:p>
      </dsp:txBody>
      <dsp:txXfrm rot="-5400000">
        <a:off x="2" y="3162174"/>
        <a:ext cx="1058301" cy="453558"/>
      </dsp:txXfrm>
    </dsp:sp>
    <dsp:sp modelId="{9CEB1BE5-AD0D-404B-B350-6AD007EBC71C}">
      <dsp:nvSpPr>
        <dsp:cNvPr id="0" name=""/>
        <dsp:cNvSpPr/>
      </dsp:nvSpPr>
      <dsp:spPr>
        <a:xfrm rot="5400000">
          <a:off x="3815952" y="-124627"/>
          <a:ext cx="982708" cy="6498011"/>
        </a:xfrm>
        <a:prstGeom prst="round2SameRect">
          <a:avLst/>
        </a:prstGeom>
        <a:solidFill>
          <a:schemeClr val="lt1">
            <a:alpha val="90000"/>
            <a:hueOff val="0"/>
            <a:satOff val="0"/>
            <a:lumOff val="0"/>
            <a:alphaOff val="0"/>
          </a:schemeClr>
        </a:solidFill>
        <a:ln w="9525" cap="flat" cmpd="sng" algn="ctr">
          <a:solidFill>
            <a:schemeClr val="accent4">
              <a:hueOff val="-4464771"/>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s-ES" sz="1900" kern="1200" dirty="0" smtClean="0">
              <a:solidFill>
                <a:srgbClr val="000000"/>
              </a:solidFill>
            </a:rPr>
            <a:t>El trabajo de planeación es moderado por personas que no necesariamente están involucradas con el proyecto.</a:t>
          </a:r>
          <a:endParaRPr lang="es-ES" sz="1900" kern="1200" dirty="0">
            <a:solidFill>
              <a:srgbClr val="000000"/>
            </a:solidFill>
          </a:endParaRPr>
        </a:p>
      </dsp:txBody>
      <dsp:txXfrm rot="-5400000">
        <a:off x="1058301" y="2680996"/>
        <a:ext cx="6450039" cy="8867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4906D-B9F6-4418-B77F-A6FC127E687E}">
      <dsp:nvSpPr>
        <dsp:cNvPr id="0" name=""/>
        <dsp:cNvSpPr/>
      </dsp:nvSpPr>
      <dsp:spPr>
        <a:xfrm>
          <a:off x="3003803" y="2538708"/>
          <a:ext cx="2221992" cy="2221992"/>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s-ES" sz="4500" kern="1200" dirty="0" smtClean="0">
              <a:solidFill>
                <a:srgbClr val="000000"/>
              </a:solidFill>
            </a:rPr>
            <a:t>Marco Lógico</a:t>
          </a:r>
          <a:endParaRPr lang="es-ES" sz="4500" kern="1200" dirty="0">
            <a:solidFill>
              <a:srgbClr val="000000"/>
            </a:solidFill>
          </a:endParaRPr>
        </a:p>
      </dsp:txBody>
      <dsp:txXfrm>
        <a:off x="3329206" y="2864111"/>
        <a:ext cx="1571186" cy="1571186"/>
      </dsp:txXfrm>
    </dsp:sp>
    <dsp:sp modelId="{55BCA7D5-299E-FE45-BF1D-FAA8375AD61A}">
      <dsp:nvSpPr>
        <dsp:cNvPr id="0" name=""/>
        <dsp:cNvSpPr/>
      </dsp:nvSpPr>
      <dsp:spPr>
        <a:xfrm rot="11700000">
          <a:off x="1093196" y="2774636"/>
          <a:ext cx="1875000" cy="633267"/>
        </a:xfrm>
        <a:prstGeom prst="lef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631E18F-7443-6843-8E9A-ACFF347B22AA}">
      <dsp:nvSpPr>
        <dsp:cNvPr id="0" name=""/>
        <dsp:cNvSpPr/>
      </dsp:nvSpPr>
      <dsp:spPr>
        <a:xfrm>
          <a:off x="69694" y="2004270"/>
          <a:ext cx="2110892" cy="1688713"/>
        </a:xfrm>
        <a:prstGeom prst="roundRect">
          <a:avLst>
            <a:gd name="adj" fmla="val 100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s-ES" sz="3100" kern="1200" dirty="0" smtClean="0">
              <a:solidFill>
                <a:srgbClr val="000000"/>
              </a:solidFill>
            </a:rPr>
            <a:t>Matriz de interesados</a:t>
          </a:r>
          <a:endParaRPr lang="es-ES" sz="3100" kern="1200" dirty="0">
            <a:solidFill>
              <a:srgbClr val="000000"/>
            </a:solidFill>
          </a:endParaRPr>
        </a:p>
      </dsp:txBody>
      <dsp:txXfrm>
        <a:off x="119155" y="2053731"/>
        <a:ext cx="2011970" cy="1589791"/>
      </dsp:txXfrm>
    </dsp:sp>
    <dsp:sp modelId="{B5D43E00-4134-4A42-B028-C61EDF53A457}">
      <dsp:nvSpPr>
        <dsp:cNvPr id="0" name=""/>
        <dsp:cNvSpPr/>
      </dsp:nvSpPr>
      <dsp:spPr>
        <a:xfrm rot="14700000">
          <a:off x="2265449" y="1377599"/>
          <a:ext cx="1875000" cy="633267"/>
        </a:xfrm>
        <a:prstGeom prst="leftArrow">
          <a:avLst>
            <a:gd name="adj1" fmla="val 60000"/>
            <a:gd name="adj2" fmla="val 50000"/>
          </a:avLst>
        </a:prstGeom>
        <a:solidFill>
          <a:schemeClr val="accent2">
            <a:hueOff val="1560507"/>
            <a:satOff val="-1946"/>
            <a:lumOff val="45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13077CE-4DAE-4AD9-BC8A-6E7D4214E206}">
      <dsp:nvSpPr>
        <dsp:cNvPr id="0" name=""/>
        <dsp:cNvSpPr/>
      </dsp:nvSpPr>
      <dsp:spPr>
        <a:xfrm>
          <a:off x="1751298" y="212"/>
          <a:ext cx="2110892" cy="1688713"/>
        </a:xfrm>
        <a:prstGeom prst="roundRect">
          <a:avLst>
            <a:gd name="adj" fmla="val 10000"/>
          </a:avLst>
        </a:prstGeom>
        <a:solidFill>
          <a:schemeClr val="accent2">
            <a:hueOff val="1560507"/>
            <a:satOff val="-1946"/>
            <a:lumOff val="45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s-ES" sz="3100" kern="1200" dirty="0" smtClean="0">
              <a:solidFill>
                <a:srgbClr val="000000"/>
              </a:solidFill>
            </a:rPr>
            <a:t>Árbol de problemas </a:t>
          </a:r>
          <a:endParaRPr lang="es-ES" sz="3100" kern="1200" dirty="0">
            <a:solidFill>
              <a:srgbClr val="000000"/>
            </a:solidFill>
          </a:endParaRPr>
        </a:p>
      </dsp:txBody>
      <dsp:txXfrm>
        <a:off x="1800759" y="49673"/>
        <a:ext cx="2011970" cy="1589791"/>
      </dsp:txXfrm>
    </dsp:sp>
    <dsp:sp modelId="{EE3B2783-B582-40BA-8E2C-486EFDC47898}">
      <dsp:nvSpPr>
        <dsp:cNvPr id="0" name=""/>
        <dsp:cNvSpPr/>
      </dsp:nvSpPr>
      <dsp:spPr>
        <a:xfrm rot="17700000">
          <a:off x="4089150" y="1377599"/>
          <a:ext cx="1875000" cy="633267"/>
        </a:xfrm>
        <a:prstGeom prst="leftArrow">
          <a:avLst>
            <a:gd name="adj1" fmla="val 60000"/>
            <a:gd name="adj2" fmla="val 50000"/>
          </a:avLst>
        </a:prstGeom>
        <a:solidFill>
          <a:schemeClr val="accent2">
            <a:hueOff val="3121013"/>
            <a:satOff val="-3893"/>
            <a:lumOff val="91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BD3DB75-3F9E-4B8D-B143-24A564D1D4D6}">
      <dsp:nvSpPr>
        <dsp:cNvPr id="0" name=""/>
        <dsp:cNvSpPr/>
      </dsp:nvSpPr>
      <dsp:spPr>
        <a:xfrm>
          <a:off x="4367409" y="212"/>
          <a:ext cx="2110892" cy="1688713"/>
        </a:xfrm>
        <a:prstGeom prst="roundRect">
          <a:avLst>
            <a:gd name="adj" fmla="val 10000"/>
          </a:avLst>
        </a:prstGeom>
        <a:solidFill>
          <a:schemeClr val="accent2">
            <a:hueOff val="3121013"/>
            <a:satOff val="-3893"/>
            <a:lumOff val="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s-ES" sz="3100" kern="1200" dirty="0" smtClean="0">
              <a:solidFill>
                <a:srgbClr val="000000"/>
              </a:solidFill>
            </a:rPr>
            <a:t>Árbol de objetivos </a:t>
          </a:r>
          <a:endParaRPr lang="es-ES" sz="3100" kern="1200" dirty="0">
            <a:solidFill>
              <a:srgbClr val="000000"/>
            </a:solidFill>
          </a:endParaRPr>
        </a:p>
      </dsp:txBody>
      <dsp:txXfrm>
        <a:off x="4416870" y="49673"/>
        <a:ext cx="2011970" cy="1589791"/>
      </dsp:txXfrm>
    </dsp:sp>
    <dsp:sp modelId="{A4B6C4FC-BF02-404D-9DDB-B60B9987D69C}">
      <dsp:nvSpPr>
        <dsp:cNvPr id="0" name=""/>
        <dsp:cNvSpPr/>
      </dsp:nvSpPr>
      <dsp:spPr>
        <a:xfrm rot="20700000">
          <a:off x="5261403" y="2774636"/>
          <a:ext cx="1875000" cy="633267"/>
        </a:xfrm>
        <a:prstGeom prst="leftArrow">
          <a:avLst>
            <a:gd name="adj1" fmla="val 60000"/>
            <a:gd name="adj2" fmla="val 50000"/>
          </a:avLst>
        </a:prstGeom>
        <a:solidFill>
          <a:schemeClr val="accent2">
            <a:hueOff val="4681520"/>
            <a:satOff val="-5839"/>
            <a:lumOff val="137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377A278-8B98-47ED-9623-BBFF042D78FC}">
      <dsp:nvSpPr>
        <dsp:cNvPr id="0" name=""/>
        <dsp:cNvSpPr/>
      </dsp:nvSpPr>
      <dsp:spPr>
        <a:xfrm>
          <a:off x="6049013" y="2004270"/>
          <a:ext cx="2110892" cy="1688713"/>
        </a:xfrm>
        <a:prstGeom prst="roundRect">
          <a:avLst>
            <a:gd name="adj" fmla="val 10000"/>
          </a:avLst>
        </a:prstGeom>
        <a:solidFill>
          <a:schemeClr val="accent2">
            <a:hueOff val="4681520"/>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9055" tIns="59055" rIns="59055" bIns="59055" numCol="1" spcCol="1270" anchor="ctr" anchorCtr="0">
          <a:noAutofit/>
        </a:bodyPr>
        <a:lstStyle/>
        <a:p>
          <a:pPr lvl="0" algn="ctr" defTabSz="1377950">
            <a:lnSpc>
              <a:spcPct val="90000"/>
            </a:lnSpc>
            <a:spcBef>
              <a:spcPct val="0"/>
            </a:spcBef>
            <a:spcAft>
              <a:spcPct val="35000"/>
            </a:spcAft>
          </a:pPr>
          <a:r>
            <a:rPr lang="es-ES" sz="3100" kern="1200" dirty="0" smtClean="0">
              <a:solidFill>
                <a:srgbClr val="000000"/>
              </a:solidFill>
            </a:rPr>
            <a:t>Análisis de alternativas</a:t>
          </a:r>
          <a:endParaRPr lang="es-ES" sz="3100" kern="1200" dirty="0">
            <a:solidFill>
              <a:srgbClr val="000000"/>
            </a:solidFill>
          </a:endParaRPr>
        </a:p>
      </dsp:txBody>
      <dsp:txXfrm>
        <a:off x="6098474" y="2053731"/>
        <a:ext cx="2011970" cy="15897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50FFE4-854A-D74A-8D5E-D55E0888E2DA}">
      <dsp:nvSpPr>
        <dsp:cNvPr id="0" name=""/>
        <dsp:cNvSpPr/>
      </dsp:nvSpPr>
      <dsp:spPr>
        <a:xfrm>
          <a:off x="2677" y="288"/>
          <a:ext cx="7446370" cy="2345891"/>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s-ES" sz="2800" kern="1200" dirty="0" smtClean="0">
              <a:solidFill>
                <a:srgbClr val="000000"/>
              </a:solidFill>
            </a:rPr>
            <a:t>Se analizan todas las personas, grupos y organizaciones involucrados directa e indirectamente con el proyecto, indicando sus características, fortalezas, debilidades, intereses y expectativas.</a:t>
          </a:r>
          <a:endParaRPr lang="es-ES" sz="2800" kern="1200" dirty="0">
            <a:solidFill>
              <a:srgbClr val="000000"/>
            </a:solidFill>
          </a:endParaRPr>
        </a:p>
      </dsp:txBody>
      <dsp:txXfrm>
        <a:off x="71386" y="68997"/>
        <a:ext cx="7308952" cy="2208473"/>
      </dsp:txXfrm>
    </dsp:sp>
    <dsp:sp modelId="{5F5E0B55-F103-FF47-B38D-82968E10675C}">
      <dsp:nvSpPr>
        <dsp:cNvPr id="0" name=""/>
        <dsp:cNvSpPr/>
      </dsp:nvSpPr>
      <dsp:spPr>
        <a:xfrm>
          <a:off x="2677" y="2546269"/>
          <a:ext cx="2350495" cy="2345891"/>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solidFill>
                <a:srgbClr val="000000"/>
              </a:solidFill>
            </a:rPr>
            <a:t>Registrar los grupos importantes, personas, instituciones relacionados con el proyecto o que se encuentran en su área de influencia.</a:t>
          </a:r>
          <a:endParaRPr lang="es-ES" sz="1800" kern="1200" dirty="0">
            <a:solidFill>
              <a:srgbClr val="000000"/>
            </a:solidFill>
          </a:endParaRPr>
        </a:p>
      </dsp:txBody>
      <dsp:txXfrm>
        <a:off x="71386" y="2614978"/>
        <a:ext cx="2213077" cy="2208473"/>
      </dsp:txXfrm>
    </dsp:sp>
    <dsp:sp modelId="{3B93751C-A209-344A-8600-9E2C0B7B4BF9}">
      <dsp:nvSpPr>
        <dsp:cNvPr id="0" name=""/>
        <dsp:cNvSpPr/>
      </dsp:nvSpPr>
      <dsp:spPr>
        <a:xfrm>
          <a:off x="2550615" y="2546269"/>
          <a:ext cx="2350495" cy="2345891"/>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solidFill>
                <a:srgbClr val="000000"/>
              </a:solidFill>
            </a:rPr>
            <a:t>Caracterizarlos y analizarlos (función o actividad, intereses, fortalezas, debilidades).</a:t>
          </a:r>
          <a:endParaRPr lang="es-ES" sz="1800" kern="1200" dirty="0">
            <a:solidFill>
              <a:srgbClr val="000000"/>
            </a:solidFill>
          </a:endParaRPr>
        </a:p>
      </dsp:txBody>
      <dsp:txXfrm>
        <a:off x="2619324" y="2614978"/>
        <a:ext cx="2213077" cy="2208473"/>
      </dsp:txXfrm>
    </dsp:sp>
    <dsp:sp modelId="{9B3271B0-2EB7-824A-BFD2-3DBC2756149F}">
      <dsp:nvSpPr>
        <dsp:cNvPr id="0" name=""/>
        <dsp:cNvSpPr/>
      </dsp:nvSpPr>
      <dsp:spPr>
        <a:xfrm>
          <a:off x="5098552" y="2546269"/>
          <a:ext cx="2350495" cy="2345891"/>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s-ES" sz="1800" kern="1200" dirty="0" smtClean="0">
              <a:solidFill>
                <a:srgbClr val="000000"/>
              </a:solidFill>
            </a:rPr>
            <a:t>Identificar las implicaciones para el desarrollo del proyecto.</a:t>
          </a:r>
          <a:endParaRPr lang="es-ES" sz="1800" kern="1200" dirty="0">
            <a:solidFill>
              <a:srgbClr val="000000"/>
            </a:solidFill>
          </a:endParaRPr>
        </a:p>
      </dsp:txBody>
      <dsp:txXfrm>
        <a:off x="5167261" y="2614978"/>
        <a:ext cx="2213077" cy="22084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7C848-29AD-D74D-9B6B-AFCCA5D1CAF1}">
      <dsp:nvSpPr>
        <dsp:cNvPr id="0" name=""/>
        <dsp:cNvSpPr/>
      </dsp:nvSpPr>
      <dsp:spPr>
        <a:xfrm>
          <a:off x="2476957" y="2625353"/>
          <a:ext cx="573920" cy="2187196"/>
        </a:xfrm>
        <a:custGeom>
          <a:avLst/>
          <a:gdLst/>
          <a:ahLst/>
          <a:cxnLst/>
          <a:rect l="0" t="0" r="0" b="0"/>
          <a:pathLst>
            <a:path>
              <a:moveTo>
                <a:pt x="0" y="0"/>
              </a:moveTo>
              <a:lnTo>
                <a:pt x="286960" y="0"/>
              </a:lnTo>
              <a:lnTo>
                <a:pt x="286960" y="2187196"/>
              </a:lnTo>
              <a:lnTo>
                <a:pt x="573920" y="218719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a:solidFill>
              <a:srgbClr val="000000"/>
            </a:solidFill>
          </a:endParaRPr>
        </a:p>
      </dsp:txBody>
      <dsp:txXfrm>
        <a:off x="2707386" y="3662420"/>
        <a:ext cx="113062" cy="113062"/>
      </dsp:txXfrm>
    </dsp:sp>
    <dsp:sp modelId="{D0FDF7B0-40BF-AC4B-885D-9CE13E8D5D72}">
      <dsp:nvSpPr>
        <dsp:cNvPr id="0" name=""/>
        <dsp:cNvSpPr/>
      </dsp:nvSpPr>
      <dsp:spPr>
        <a:xfrm>
          <a:off x="2476957" y="2625353"/>
          <a:ext cx="573920" cy="1093598"/>
        </a:xfrm>
        <a:custGeom>
          <a:avLst/>
          <a:gdLst/>
          <a:ahLst/>
          <a:cxnLst/>
          <a:rect l="0" t="0" r="0" b="0"/>
          <a:pathLst>
            <a:path>
              <a:moveTo>
                <a:pt x="0" y="0"/>
              </a:moveTo>
              <a:lnTo>
                <a:pt x="286960" y="0"/>
              </a:lnTo>
              <a:lnTo>
                <a:pt x="286960" y="1093598"/>
              </a:lnTo>
              <a:lnTo>
                <a:pt x="573920" y="1093598"/>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rgbClr val="000000"/>
            </a:solidFill>
          </a:endParaRPr>
        </a:p>
      </dsp:txBody>
      <dsp:txXfrm>
        <a:off x="2733041" y="3141276"/>
        <a:ext cx="61752" cy="61752"/>
      </dsp:txXfrm>
    </dsp:sp>
    <dsp:sp modelId="{72A01AC4-0406-924F-9732-78162985DD4E}">
      <dsp:nvSpPr>
        <dsp:cNvPr id="0" name=""/>
        <dsp:cNvSpPr/>
      </dsp:nvSpPr>
      <dsp:spPr>
        <a:xfrm>
          <a:off x="2476957" y="2579633"/>
          <a:ext cx="573920" cy="91440"/>
        </a:xfrm>
        <a:custGeom>
          <a:avLst/>
          <a:gdLst/>
          <a:ahLst/>
          <a:cxnLst/>
          <a:rect l="0" t="0" r="0" b="0"/>
          <a:pathLst>
            <a:path>
              <a:moveTo>
                <a:pt x="0" y="45720"/>
              </a:moveTo>
              <a:lnTo>
                <a:pt x="573920" y="4572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rgbClr val="000000"/>
            </a:solidFill>
          </a:endParaRPr>
        </a:p>
      </dsp:txBody>
      <dsp:txXfrm>
        <a:off x="2749569" y="2611005"/>
        <a:ext cx="28696" cy="28696"/>
      </dsp:txXfrm>
    </dsp:sp>
    <dsp:sp modelId="{007DA0BC-0F7D-3B40-A147-A3C194B6BCC4}">
      <dsp:nvSpPr>
        <dsp:cNvPr id="0" name=""/>
        <dsp:cNvSpPr/>
      </dsp:nvSpPr>
      <dsp:spPr>
        <a:xfrm>
          <a:off x="2476957" y="1531755"/>
          <a:ext cx="573920" cy="1093598"/>
        </a:xfrm>
        <a:custGeom>
          <a:avLst/>
          <a:gdLst/>
          <a:ahLst/>
          <a:cxnLst/>
          <a:rect l="0" t="0" r="0" b="0"/>
          <a:pathLst>
            <a:path>
              <a:moveTo>
                <a:pt x="0" y="1093598"/>
              </a:moveTo>
              <a:lnTo>
                <a:pt x="286960" y="1093598"/>
              </a:lnTo>
              <a:lnTo>
                <a:pt x="286960" y="0"/>
              </a:lnTo>
              <a:lnTo>
                <a:pt x="57392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rgbClr val="000000"/>
            </a:solidFill>
          </a:endParaRPr>
        </a:p>
      </dsp:txBody>
      <dsp:txXfrm>
        <a:off x="2733041" y="2047678"/>
        <a:ext cx="61752" cy="61752"/>
      </dsp:txXfrm>
    </dsp:sp>
    <dsp:sp modelId="{6D7EC024-C4C1-314B-9494-87E9F4A62FBD}">
      <dsp:nvSpPr>
        <dsp:cNvPr id="0" name=""/>
        <dsp:cNvSpPr/>
      </dsp:nvSpPr>
      <dsp:spPr>
        <a:xfrm>
          <a:off x="2476957" y="438157"/>
          <a:ext cx="573920" cy="2187196"/>
        </a:xfrm>
        <a:custGeom>
          <a:avLst/>
          <a:gdLst/>
          <a:ahLst/>
          <a:cxnLst/>
          <a:rect l="0" t="0" r="0" b="0"/>
          <a:pathLst>
            <a:path>
              <a:moveTo>
                <a:pt x="0" y="2187196"/>
              </a:moveTo>
              <a:lnTo>
                <a:pt x="286960" y="2187196"/>
              </a:lnTo>
              <a:lnTo>
                <a:pt x="286960" y="0"/>
              </a:lnTo>
              <a:lnTo>
                <a:pt x="57392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ES" sz="800" kern="1200" dirty="0">
            <a:solidFill>
              <a:srgbClr val="000000"/>
            </a:solidFill>
          </a:endParaRPr>
        </a:p>
      </dsp:txBody>
      <dsp:txXfrm>
        <a:off x="2707386" y="1475224"/>
        <a:ext cx="113062" cy="113062"/>
      </dsp:txXfrm>
    </dsp:sp>
    <dsp:sp modelId="{84C330B0-0027-D747-B26F-F798D1153A17}">
      <dsp:nvSpPr>
        <dsp:cNvPr id="0" name=""/>
        <dsp:cNvSpPr/>
      </dsp:nvSpPr>
      <dsp:spPr>
        <a:xfrm rot="16200000">
          <a:off x="-376320" y="2187914"/>
          <a:ext cx="4831677" cy="87487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s-ES" sz="3700" kern="1200" dirty="0" smtClean="0">
              <a:solidFill>
                <a:srgbClr val="000000"/>
              </a:solidFill>
            </a:rPr>
            <a:t>Análisis de involucrados </a:t>
          </a:r>
          <a:endParaRPr lang="es-ES" sz="3700" kern="1200" dirty="0">
            <a:solidFill>
              <a:srgbClr val="000000"/>
            </a:solidFill>
          </a:endParaRPr>
        </a:p>
      </dsp:txBody>
      <dsp:txXfrm>
        <a:off x="-376320" y="2187914"/>
        <a:ext cx="4831677" cy="874878"/>
      </dsp:txXfrm>
    </dsp:sp>
    <dsp:sp modelId="{C1F2B5AC-6320-3D4D-B618-C81BE3641F21}">
      <dsp:nvSpPr>
        <dsp:cNvPr id="0" name=""/>
        <dsp:cNvSpPr/>
      </dsp:nvSpPr>
      <dsp:spPr>
        <a:xfrm>
          <a:off x="3050878" y="717"/>
          <a:ext cx="3495547" cy="87487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rgbClr val="000000"/>
              </a:solidFill>
            </a:rPr>
            <a:t>1. Identificar el problema general de desarrollo o</a:t>
          </a:r>
          <a:r>
            <a:rPr lang="es-ES" sz="1500" kern="1200" baseline="0" dirty="0" smtClean="0">
              <a:solidFill>
                <a:srgbClr val="000000"/>
              </a:solidFill>
            </a:rPr>
            <a:t> </a:t>
          </a:r>
          <a:r>
            <a:rPr lang="es-ES" sz="1500" kern="1200" dirty="0" smtClean="0">
              <a:solidFill>
                <a:srgbClr val="000000"/>
              </a:solidFill>
            </a:rPr>
            <a:t>oportunidad a tratar;</a:t>
          </a:r>
          <a:endParaRPr lang="es-ES" sz="1500" kern="1200" dirty="0">
            <a:solidFill>
              <a:srgbClr val="000000"/>
            </a:solidFill>
          </a:endParaRPr>
        </a:p>
      </dsp:txBody>
      <dsp:txXfrm>
        <a:off x="3050878" y="717"/>
        <a:ext cx="3495547" cy="874878"/>
      </dsp:txXfrm>
    </dsp:sp>
    <dsp:sp modelId="{734B8306-F6A0-6E4B-9537-388E8F1BAF66}">
      <dsp:nvSpPr>
        <dsp:cNvPr id="0" name=""/>
        <dsp:cNvSpPr/>
      </dsp:nvSpPr>
      <dsp:spPr>
        <a:xfrm>
          <a:off x="3050878" y="1094316"/>
          <a:ext cx="3521747" cy="87487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rgbClr val="000000"/>
              </a:solidFill>
            </a:rPr>
            <a:t>2. Identificar todos aquellos grupos que tienen un importante</a:t>
          </a:r>
          <a:r>
            <a:rPr lang="es-ES" sz="1500" kern="1200" baseline="0" dirty="0" smtClean="0">
              <a:solidFill>
                <a:srgbClr val="000000"/>
              </a:solidFill>
            </a:rPr>
            <a:t>  </a:t>
          </a:r>
          <a:r>
            <a:rPr lang="es-ES" sz="1500" kern="1200" dirty="0" smtClean="0">
              <a:solidFill>
                <a:srgbClr val="000000"/>
              </a:solidFill>
            </a:rPr>
            <a:t>interés en el proyecto (potenciales);</a:t>
          </a:r>
          <a:endParaRPr lang="es-ES" sz="1500" kern="1200" dirty="0">
            <a:solidFill>
              <a:srgbClr val="000000"/>
            </a:solidFill>
          </a:endParaRPr>
        </a:p>
      </dsp:txBody>
      <dsp:txXfrm>
        <a:off x="3050878" y="1094316"/>
        <a:ext cx="3521747" cy="874878"/>
      </dsp:txXfrm>
    </dsp:sp>
    <dsp:sp modelId="{F8A4718C-3E0B-5645-90DC-835D7296E35D}">
      <dsp:nvSpPr>
        <dsp:cNvPr id="0" name=""/>
        <dsp:cNvSpPr/>
      </dsp:nvSpPr>
      <dsp:spPr>
        <a:xfrm>
          <a:off x="3050878" y="2187914"/>
          <a:ext cx="3524272" cy="87487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rgbClr val="000000"/>
              </a:solidFill>
            </a:rPr>
            <a:t>3. Investigue sus respectivos roles, intereses,</a:t>
          </a:r>
          <a:r>
            <a:rPr lang="es-ES" sz="1500" kern="1200" baseline="0" dirty="0" smtClean="0">
              <a:solidFill>
                <a:srgbClr val="000000"/>
              </a:solidFill>
            </a:rPr>
            <a:t> </a:t>
          </a:r>
          <a:r>
            <a:rPr lang="es-ES" sz="1500" kern="1200" dirty="0" smtClean="0">
              <a:solidFill>
                <a:srgbClr val="000000"/>
              </a:solidFill>
            </a:rPr>
            <a:t>poder relativo y capacidad de participación</a:t>
          </a:r>
          <a:r>
            <a:rPr lang="es-ES" sz="1500" kern="1200" baseline="0" dirty="0" smtClean="0">
              <a:solidFill>
                <a:srgbClr val="000000"/>
              </a:solidFill>
            </a:rPr>
            <a:t> </a:t>
          </a:r>
          <a:r>
            <a:rPr lang="es-ES" sz="1500" kern="1200" dirty="0" smtClean="0">
              <a:solidFill>
                <a:srgbClr val="000000"/>
              </a:solidFill>
            </a:rPr>
            <a:t>(fortalezas y debilidades);</a:t>
          </a:r>
          <a:endParaRPr lang="es-ES" sz="1500" kern="1200" dirty="0">
            <a:solidFill>
              <a:srgbClr val="000000"/>
            </a:solidFill>
          </a:endParaRPr>
        </a:p>
      </dsp:txBody>
      <dsp:txXfrm>
        <a:off x="3050878" y="2187914"/>
        <a:ext cx="3524272" cy="874878"/>
      </dsp:txXfrm>
    </dsp:sp>
    <dsp:sp modelId="{A3C756AF-8BAF-DD4C-B78C-7710EBD7ABA1}">
      <dsp:nvSpPr>
        <dsp:cNvPr id="0" name=""/>
        <dsp:cNvSpPr/>
      </dsp:nvSpPr>
      <dsp:spPr>
        <a:xfrm>
          <a:off x="3050878" y="3281512"/>
          <a:ext cx="3576642" cy="87487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rgbClr val="000000"/>
              </a:solidFill>
            </a:rPr>
            <a:t>4. Identificar el grado de cooperación o conflicto en</a:t>
          </a:r>
          <a:r>
            <a:rPr lang="es-ES" sz="1500" kern="1200" baseline="0" dirty="0" smtClean="0">
              <a:solidFill>
                <a:srgbClr val="000000"/>
              </a:solidFill>
            </a:rPr>
            <a:t> </a:t>
          </a:r>
          <a:r>
            <a:rPr lang="es-ES" sz="1500" kern="1200" dirty="0" smtClean="0">
              <a:solidFill>
                <a:srgbClr val="000000"/>
              </a:solidFill>
            </a:rPr>
            <a:t>las relaciones entre las partes interesadas, </a:t>
          </a:r>
          <a:endParaRPr lang="es-ES" sz="1500" kern="1200" dirty="0">
            <a:solidFill>
              <a:srgbClr val="000000"/>
            </a:solidFill>
          </a:endParaRPr>
        </a:p>
      </dsp:txBody>
      <dsp:txXfrm>
        <a:off x="3050878" y="3281512"/>
        <a:ext cx="3576642" cy="874878"/>
      </dsp:txXfrm>
    </dsp:sp>
    <dsp:sp modelId="{3983F213-7E74-A540-869D-55A4535A24C9}">
      <dsp:nvSpPr>
        <dsp:cNvPr id="0" name=""/>
        <dsp:cNvSpPr/>
      </dsp:nvSpPr>
      <dsp:spPr>
        <a:xfrm>
          <a:off x="3050878" y="4375110"/>
          <a:ext cx="3576642" cy="87487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s-ES" sz="1500" kern="1200" dirty="0" smtClean="0">
              <a:solidFill>
                <a:srgbClr val="000000"/>
              </a:solidFill>
            </a:rPr>
            <a:t>5. Identificar recursos y capacidades potenciales</a:t>
          </a:r>
          <a:endParaRPr lang="es-ES" sz="1500" kern="1200" dirty="0">
            <a:solidFill>
              <a:srgbClr val="000000"/>
            </a:solidFill>
          </a:endParaRPr>
        </a:p>
      </dsp:txBody>
      <dsp:txXfrm>
        <a:off x="3050878" y="4375110"/>
        <a:ext cx="3576642" cy="8748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5CB29-788A-F34C-A85D-71A1A06BB7AA}">
      <dsp:nvSpPr>
        <dsp:cNvPr id="0" name=""/>
        <dsp:cNvSpPr/>
      </dsp:nvSpPr>
      <dsp:spPr>
        <a:xfrm>
          <a:off x="0" y="0"/>
          <a:ext cx="7556313" cy="4868257"/>
        </a:xfrm>
        <a:prstGeom prst="roundRect">
          <a:avLst>
            <a:gd name="adj" fmla="val 85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3778309" numCol="1" spcCol="1270" anchor="t" anchorCtr="0">
          <a:noAutofit/>
        </a:bodyPr>
        <a:lstStyle/>
        <a:p>
          <a:pPr lvl="0" algn="l" defTabSz="1778000" rtl="0">
            <a:lnSpc>
              <a:spcPct val="90000"/>
            </a:lnSpc>
            <a:spcBef>
              <a:spcPct val="0"/>
            </a:spcBef>
            <a:spcAft>
              <a:spcPct val="35000"/>
            </a:spcAft>
          </a:pPr>
          <a:r>
            <a:rPr lang="es-ES" sz="4000" kern="1200" dirty="0" smtClean="0">
              <a:solidFill>
                <a:srgbClr val="000000"/>
              </a:solidFill>
            </a:rPr>
            <a:t>Es un procedimiento para</a:t>
          </a:r>
          <a:r>
            <a:rPr lang="es-ES" sz="4300" kern="1200" dirty="0" smtClean="0">
              <a:solidFill>
                <a:srgbClr val="000000"/>
              </a:solidFill>
            </a:rPr>
            <a:t>:</a:t>
          </a:r>
          <a:endParaRPr lang="es-ES" sz="4300" kern="1200" dirty="0">
            <a:solidFill>
              <a:srgbClr val="000000"/>
            </a:solidFill>
          </a:endParaRPr>
        </a:p>
      </dsp:txBody>
      <dsp:txXfrm>
        <a:off x="121198" y="121198"/>
        <a:ext cx="7313917" cy="4625861"/>
      </dsp:txXfrm>
    </dsp:sp>
    <dsp:sp modelId="{E2CDE5F3-35EA-5F4E-9870-B1ABAE7D4D63}">
      <dsp:nvSpPr>
        <dsp:cNvPr id="0" name=""/>
        <dsp:cNvSpPr/>
      </dsp:nvSpPr>
      <dsp:spPr>
        <a:xfrm>
          <a:off x="188907" y="1217064"/>
          <a:ext cx="1133446" cy="1109858"/>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smtClean="0"/>
            <a:t>Identificar los problemas principales.</a:t>
          </a:r>
          <a:endParaRPr lang="es-ES" sz="1300" kern="1200"/>
        </a:p>
      </dsp:txBody>
      <dsp:txXfrm>
        <a:off x="223039" y="1251196"/>
        <a:ext cx="1065182" cy="1041594"/>
      </dsp:txXfrm>
    </dsp:sp>
    <dsp:sp modelId="{BBF61FF4-A892-6944-B3ED-44AAFFEA2C7C}">
      <dsp:nvSpPr>
        <dsp:cNvPr id="0" name=""/>
        <dsp:cNvSpPr/>
      </dsp:nvSpPr>
      <dsp:spPr>
        <a:xfrm>
          <a:off x="188907" y="2363837"/>
          <a:ext cx="1133446" cy="1109858"/>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892954"/>
              <a:satOff val="5380"/>
              <a:lumOff val="43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smtClean="0"/>
            <a:t>Definir el problema central.</a:t>
          </a:r>
          <a:endParaRPr lang="es-ES" sz="1300" kern="1200"/>
        </a:p>
      </dsp:txBody>
      <dsp:txXfrm>
        <a:off x="223039" y="2397969"/>
        <a:ext cx="1065182" cy="1041594"/>
      </dsp:txXfrm>
    </dsp:sp>
    <dsp:sp modelId="{AA77C1CD-8975-AF46-8B31-3E5442E13D8E}">
      <dsp:nvSpPr>
        <dsp:cNvPr id="0" name=""/>
        <dsp:cNvSpPr/>
      </dsp:nvSpPr>
      <dsp:spPr>
        <a:xfrm>
          <a:off x="188907" y="3510609"/>
          <a:ext cx="1133446" cy="1109858"/>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1785909"/>
              <a:satOff val="10760"/>
              <a:lumOff val="86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smtClean="0"/>
            <a:t>Visualizar y analizar las causas y los efectos de los problemas.</a:t>
          </a:r>
          <a:endParaRPr lang="es-ES" sz="1300" kern="1200"/>
        </a:p>
      </dsp:txBody>
      <dsp:txXfrm>
        <a:off x="223039" y="3544741"/>
        <a:ext cx="1065182" cy="1041594"/>
      </dsp:txXfrm>
    </dsp:sp>
    <dsp:sp modelId="{D0C9716E-6E1B-124F-B58A-ACB5F023B4D5}">
      <dsp:nvSpPr>
        <dsp:cNvPr id="0" name=""/>
        <dsp:cNvSpPr/>
      </dsp:nvSpPr>
      <dsp:spPr>
        <a:xfrm>
          <a:off x="1511262" y="1217064"/>
          <a:ext cx="5856142" cy="3407780"/>
        </a:xfrm>
        <a:prstGeom prst="roundRect">
          <a:avLst>
            <a:gd name="adj" fmla="val 10500"/>
          </a:avLst>
        </a:prstGeom>
        <a:gradFill rotWithShape="0">
          <a:gsLst>
            <a:gs pos="0">
              <a:schemeClr val="accent4">
                <a:hueOff val="-4464771"/>
                <a:satOff val="26899"/>
                <a:lumOff val="2156"/>
                <a:alphaOff val="0"/>
                <a:tint val="100000"/>
                <a:shade val="100000"/>
                <a:satMod val="130000"/>
              </a:schemeClr>
            </a:gs>
            <a:gs pos="100000">
              <a:schemeClr val="accent4">
                <a:hueOff val="-4464771"/>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2163941" numCol="1" spcCol="1270" anchor="t" anchorCtr="0">
          <a:noAutofit/>
        </a:bodyPr>
        <a:lstStyle/>
        <a:p>
          <a:pPr lvl="0" algn="l" defTabSz="1778000" rtl="0">
            <a:lnSpc>
              <a:spcPct val="90000"/>
            </a:lnSpc>
            <a:spcBef>
              <a:spcPct val="0"/>
            </a:spcBef>
            <a:spcAft>
              <a:spcPct val="35000"/>
            </a:spcAft>
          </a:pPr>
          <a:r>
            <a:rPr lang="es-ES" sz="4000" kern="1200" dirty="0" smtClean="0">
              <a:solidFill>
                <a:srgbClr val="000000"/>
              </a:solidFill>
            </a:rPr>
            <a:t>Tener en cuenta que:</a:t>
          </a:r>
          <a:endParaRPr lang="es-ES" sz="4000" kern="1200" dirty="0">
            <a:solidFill>
              <a:srgbClr val="000000"/>
            </a:solidFill>
          </a:endParaRPr>
        </a:p>
      </dsp:txBody>
      <dsp:txXfrm>
        <a:off x="1616063" y="1321865"/>
        <a:ext cx="5646540" cy="3198178"/>
      </dsp:txXfrm>
    </dsp:sp>
    <dsp:sp modelId="{9FFC902D-7DAB-0E4D-AAB9-19070A97816B}">
      <dsp:nvSpPr>
        <dsp:cNvPr id="0" name=""/>
        <dsp:cNvSpPr/>
      </dsp:nvSpPr>
      <dsp:spPr>
        <a:xfrm>
          <a:off x="1657666" y="2750565"/>
          <a:ext cx="1828185" cy="1533501"/>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2678863"/>
              <a:satOff val="16139"/>
              <a:lumOff val="129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smtClean="0"/>
            <a:t>Los problemas se expresan como estados negativos.</a:t>
          </a:r>
          <a:endParaRPr lang="es-ES" sz="1300" kern="1200"/>
        </a:p>
      </dsp:txBody>
      <dsp:txXfrm>
        <a:off x="1704826" y="2797725"/>
        <a:ext cx="1733865" cy="1439181"/>
      </dsp:txXfrm>
    </dsp:sp>
    <dsp:sp modelId="{C7BA8431-E617-764B-B178-89017BEDB89D}">
      <dsp:nvSpPr>
        <dsp:cNvPr id="0" name=""/>
        <dsp:cNvSpPr/>
      </dsp:nvSpPr>
      <dsp:spPr>
        <a:xfrm>
          <a:off x="3523098" y="2750565"/>
          <a:ext cx="1828185" cy="1533501"/>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3571817"/>
              <a:satOff val="21519"/>
              <a:lumOff val="17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dirty="0" smtClean="0"/>
            <a:t>Identificar problemas existentes (no los posibles, ficticios o futuros).</a:t>
          </a:r>
          <a:endParaRPr lang="es-ES" sz="1300" kern="1200" dirty="0"/>
        </a:p>
      </dsp:txBody>
      <dsp:txXfrm>
        <a:off x="3570258" y="2797725"/>
        <a:ext cx="1733865" cy="1439181"/>
      </dsp:txXfrm>
    </dsp:sp>
    <dsp:sp modelId="{DF9C52AA-ABD3-3749-B4B0-95280B00DD1E}">
      <dsp:nvSpPr>
        <dsp:cNvPr id="0" name=""/>
        <dsp:cNvSpPr/>
      </dsp:nvSpPr>
      <dsp:spPr>
        <a:xfrm>
          <a:off x="5388531" y="2750565"/>
          <a:ext cx="1828185" cy="1533501"/>
        </a:xfrm>
        <a:prstGeom prst="roundRect">
          <a:avLst>
            <a:gd name="adj" fmla="val 10500"/>
          </a:avLst>
        </a:prstGeom>
        <a:solidFill>
          <a:schemeClr val="lt1">
            <a:alpha val="90000"/>
            <a:hueOff val="0"/>
            <a:satOff val="0"/>
            <a:lumOff val="0"/>
            <a:alphaOff val="0"/>
          </a:schemeClr>
        </a:solidFill>
        <a:ln w="9525" cap="flat" cmpd="sng" algn="ctr">
          <a:solidFill>
            <a:schemeClr val="accent4">
              <a:hueOff val="-4464771"/>
              <a:satOff val="26899"/>
              <a:lumOff val="215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s-ES" sz="1300" kern="1200" dirty="0" smtClean="0"/>
            <a:t>Un problema no es la ausencia de una solución sino un estado existente negativo.</a:t>
          </a:r>
          <a:endParaRPr lang="es-ES" sz="1300" kern="1200" dirty="0"/>
        </a:p>
      </dsp:txBody>
      <dsp:txXfrm>
        <a:off x="5435691" y="2797725"/>
        <a:ext cx="1733865" cy="1439181"/>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1" Type="http://schemas.openxmlformats.org/officeDocument/2006/relationships/image" Target="../media/image7.wmf"/><Relationship Id="rId2"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176997-213D-1441-A6FB-62514A6774B8}" type="datetimeFigureOut">
              <a:rPr lang="es-ES" smtClean="0"/>
              <a:t>28/1/16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39115F-9E69-B144-BB26-76009039AE2C}" type="slidenum">
              <a:rPr lang="es-ES" smtClean="0"/>
              <a:t>‹Nr.›</a:t>
            </a:fld>
            <a:endParaRPr lang="es-ES"/>
          </a:p>
        </p:txBody>
      </p:sp>
    </p:spTree>
    <p:extLst>
      <p:ext uri="{BB962C8B-B14F-4D97-AF65-F5344CB8AC3E}">
        <p14:creationId xmlns:p14="http://schemas.microsoft.com/office/powerpoint/2010/main" val="37381893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B0D44AC-7319-8948-A8BD-75E3834DC371}" type="slidenum">
              <a:rPr lang="es-ES" smtClean="0"/>
              <a:t>7</a:t>
            </a:fld>
            <a:endParaRPr lang="es-ES"/>
          </a:p>
        </p:txBody>
      </p:sp>
    </p:spTree>
    <p:extLst>
      <p:ext uri="{BB962C8B-B14F-4D97-AF65-F5344CB8AC3E}">
        <p14:creationId xmlns:p14="http://schemas.microsoft.com/office/powerpoint/2010/main" val="219336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2537F-965D-2C44-B4BB-FA9D8F3F127F}" type="slidenum">
              <a:rPr lang="en-US"/>
              <a:pPr/>
              <a:t>36</a:t>
            </a:fld>
            <a:endParaRPr lang="en-US"/>
          </a:p>
        </p:txBody>
      </p:sp>
      <p:sp>
        <p:nvSpPr>
          <p:cNvPr id="316418"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16419" name="Rectangle 3"/>
          <p:cNvSpPr>
            <a:spLocks noGrp="1" noChangeArrowheads="1"/>
          </p:cNvSpPr>
          <p:nvPr>
            <p:ph type="body" idx="1"/>
          </p:nvPr>
        </p:nvSpPr>
        <p:spPr/>
        <p:txBody>
          <a:bodyPr/>
          <a:lstStyle/>
          <a:p>
            <a:r>
              <a:rPr lang="es-ES_tradnl" sz="900"/>
              <a:t>Según el aspecto del logro de los objetivos que miden,  se distinguen los siguientes tipos de indicadores:</a:t>
            </a:r>
          </a:p>
          <a:p>
            <a:pPr>
              <a:buFontTx/>
              <a:buChar char="•"/>
            </a:pPr>
            <a:r>
              <a:rPr lang="es-ES_tradnl" sz="900"/>
              <a:t>Indicadores de eficacia, que  apuntan a medir el nivel de cumplimiento de los objetivos, como por ejemplo: “Incremento porcentual en la cobertura de atención de salud en la localidad a los dos años de concluido el proyecto” </a:t>
            </a:r>
          </a:p>
          <a:p>
            <a:pPr>
              <a:buFontTx/>
              <a:buChar char="•"/>
            </a:pPr>
            <a:r>
              <a:rPr lang="es-ES_tradnl" sz="900"/>
              <a:t>Indicadores de eficiencia, los cuales buscan medir que tan bien se han utilizado los recursos en la producción de los resultados. Para ello establecen una relación entre los productos o servicios generados por el proyecto y el costo incurrido o los insumos utilizados. Por ejemplo, un indicador de eficiencia sería: “Costo promedio por persona capacitada por mes”.</a:t>
            </a:r>
          </a:p>
          <a:p>
            <a:pPr>
              <a:buFontTx/>
              <a:buChar char="•"/>
            </a:pPr>
            <a:r>
              <a:rPr lang="es-ES_tradnl" sz="900"/>
              <a:t>Indicadores de calidad, que buscan evaluar atributos de los bienes o servicios producidos por el proyecto respecto a normas o referencias externas. Suelen ser los más dificiles de definir y de medir, pero son de suma importancia para una buena gestión de los proyectos y para la evaluación de resultados. Por ejemplo, en un proyecto frutícola un indicador de calidad podría ser: Porcentaje de la fruta cosechada en una temporada que califica para exportación (calibre, color, etc).</a:t>
            </a:r>
          </a:p>
          <a:p>
            <a:pPr>
              <a:buFontTx/>
              <a:buChar char="•"/>
            </a:pPr>
            <a:r>
              <a:rPr lang="es-ES_tradnl" sz="900"/>
              <a:t>Indicadores de costo, que relacionan el costo programado con el incurrido en las actividades del proyecto (presupuestado versus real). Por ejemplo, “Costo efectivo de cada curso / costo presupuestado” </a:t>
            </a:r>
          </a:p>
          <a:p>
            <a:endParaRPr lang="es-ES_tradnl" sz="900"/>
          </a:p>
          <a:p>
            <a:endParaRPr lang="es-ES_tradnl" sz="9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8D3EB-C3AC-7440-81D2-9B9127F222E3}" type="slidenum">
              <a:rPr lang="en-US"/>
              <a:pPr/>
              <a:t>37</a:t>
            </a:fld>
            <a:endParaRPr lang="en-US"/>
          </a:p>
        </p:txBody>
      </p:sp>
      <p:sp>
        <p:nvSpPr>
          <p:cNvPr id="318466"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18467" name="Rectangle 3"/>
          <p:cNvSpPr>
            <a:spLocks noGrp="1" noChangeArrowheads="1"/>
          </p:cNvSpPr>
          <p:nvPr>
            <p:ph type="body" idx="1"/>
          </p:nvPr>
        </p:nvSpPr>
        <p:spPr/>
        <p:txBody>
          <a:bodyPr/>
          <a:lstStyle/>
          <a:p>
            <a:r>
              <a:rPr lang="es-ES_tradnl" sz="900"/>
              <a:t>Según el aspecto del logro de los objetivos que miden,  se distinguen los siguientes tipos de indicadores:</a:t>
            </a:r>
          </a:p>
          <a:p>
            <a:pPr>
              <a:buFontTx/>
              <a:buChar char="•"/>
            </a:pPr>
            <a:r>
              <a:rPr lang="es-ES_tradnl" sz="900"/>
              <a:t>Indicadores de eficacia, que  apuntan a medir el nivel de cumplimiento de los objetivos, como por ejemplo: “Incremento porcentual en la cobertura de atención de salud en la localidad a los dos años de concluido el proyecto” </a:t>
            </a:r>
          </a:p>
          <a:p>
            <a:pPr>
              <a:buFontTx/>
              <a:buChar char="•"/>
            </a:pPr>
            <a:r>
              <a:rPr lang="es-ES_tradnl" sz="900"/>
              <a:t>Indicadores de eficiencia, los cuales buscan medir que tan bien se han utilizado los recursos en la producción de los resultados. Para ello establecen una relación entre los productos o servicios generados por el proyecto y el costo incurrido o los insumos utilizados. Por ejemplo, un indicador de eficiencia sería: “Costo promedio por persona capacitada por mes”.</a:t>
            </a:r>
          </a:p>
          <a:p>
            <a:pPr>
              <a:buFontTx/>
              <a:buChar char="•"/>
            </a:pPr>
            <a:r>
              <a:rPr lang="es-ES_tradnl" sz="900"/>
              <a:t>Indicadores de calidad, que buscan evaluar atributos de los bienes o servicios producidos por el proyecto respecto a normas o referencias externas. Suelen ser los más dificiles de definir y de medir, pero son de suma importancia para una buena gestión de los proyectos y para la evaluación de resultados. Por ejemplo, en un proyecto frutícola un indicador de calidad podría ser: Porcentaje de la fruta cosechada en una temporada que califica para exportación (calibre, color, etc).</a:t>
            </a:r>
          </a:p>
          <a:p>
            <a:pPr>
              <a:buFontTx/>
              <a:buChar char="•"/>
            </a:pPr>
            <a:r>
              <a:rPr lang="es-ES_tradnl" sz="900"/>
              <a:t>Indicadores de costo, que relacionan el costo programado con el incurrido en las actividades del proyecto (presupuestado versus real). Por ejemplo, “Costo efectivo de cada curso / costo presupuestado” </a:t>
            </a:r>
          </a:p>
          <a:p>
            <a:endParaRPr lang="es-ES_tradnl" sz="900"/>
          </a:p>
          <a:p>
            <a:endParaRPr lang="es-ES_tradnl" sz="9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F6DA17-80F0-7A4C-96F5-3C154E4285A5}" type="slidenum">
              <a:rPr lang="en-US"/>
              <a:pPr/>
              <a:t>38</a:t>
            </a:fld>
            <a:endParaRPr lang="en-US"/>
          </a:p>
        </p:txBody>
      </p:sp>
      <p:sp>
        <p:nvSpPr>
          <p:cNvPr id="320514"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20515" name="Rectangle 3"/>
          <p:cNvSpPr>
            <a:spLocks noGrp="1" noChangeArrowheads="1"/>
          </p:cNvSpPr>
          <p:nvPr>
            <p:ph type="body" idx="1"/>
          </p:nvPr>
        </p:nvSpPr>
        <p:spPr/>
        <p:txBody>
          <a:bodyPr/>
          <a:lstStyle/>
          <a:p>
            <a:r>
              <a:rPr lang="es-ES_tradnl" sz="900"/>
              <a:t>Indicadores de cronograma, que miden el nivel de cumplimiento de los plazos programados para la ejecución de actividades o para la generación de los componentes. Por ejemplo, un indicador de este tipo sería: “Porcentaje de actividades cuyo plazo de ejecución superó el programado”. Otro podría ser: “Número promedio de días de atraso por actividad”.</a:t>
            </a:r>
          </a:p>
          <a:p>
            <a:r>
              <a:rPr lang="es-ES_tradnl" sz="900"/>
              <a:t>Indicadores de cantidad, los cuales miden el nivel de cumplimientoen respecto a la cantidad programada de productos o servicios a generar. Por ejemplo: “Porcentaje de personas capacitadas respecto a las programadas por mes”.</a:t>
            </a:r>
          </a:p>
          <a:p>
            <a:endParaRPr lang="es-ES_tradnl" sz="900"/>
          </a:p>
          <a:p>
            <a:r>
              <a:rPr lang="es-ES_tradnl" sz="900"/>
              <a:t>No siempre los indicadores se limitarán a medir uno sólo de los aspectos señalados. En muchos casos es posible definir indicadores que combinan dos o más dimensiones, los cuales tienen la virtud de resumir en un solo número una mayor cantidad de información respecto a la marcha del proyecto y sus resultados. Por ejemplo, es frecuente el uso a nivel de Fin y de Propósito de indicadores que combinan calidad, cantidad y tiempo, tal como: “Número de capacitados (cantidad) por mes (tiempo) que aprueban el examen de conductor profesional (calidad)”.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A0369DEC-9ED7-644D-9E08-8F11F320D4CC}" type="slidenum">
              <a:rPr lang="es-ES" smtClean="0"/>
              <a:t>39</a:t>
            </a:fld>
            <a:endParaRPr lang="es-ES"/>
          </a:p>
        </p:txBody>
      </p:sp>
    </p:spTree>
    <p:extLst>
      <p:ext uri="{BB962C8B-B14F-4D97-AF65-F5344CB8AC3E}">
        <p14:creationId xmlns:p14="http://schemas.microsoft.com/office/powerpoint/2010/main" val="1039342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t>The </a:t>
            </a:r>
            <a:r>
              <a:rPr lang="es-ES" sz="1200" dirty="0" err="1" smtClean="0"/>
              <a:t>first</a:t>
            </a:r>
            <a:r>
              <a:rPr lang="es-ES" sz="1200" dirty="0" smtClean="0"/>
              <a:t> </a:t>
            </a:r>
            <a:r>
              <a:rPr lang="es-ES" sz="1200" dirty="0" err="1" smtClean="0"/>
              <a:t>three</a:t>
            </a:r>
            <a:r>
              <a:rPr lang="es-ES" sz="1200" dirty="0" smtClean="0"/>
              <a:t> </a:t>
            </a:r>
            <a:r>
              <a:rPr lang="es-ES" sz="1200" dirty="0" err="1" smtClean="0"/>
              <a:t>phases</a:t>
            </a:r>
            <a:r>
              <a:rPr lang="es-ES" sz="1200" dirty="0" smtClean="0"/>
              <a:t> </a:t>
            </a:r>
            <a:r>
              <a:rPr lang="es-ES" sz="1200" dirty="0" err="1" smtClean="0"/>
              <a:t>generally</a:t>
            </a:r>
            <a:r>
              <a:rPr lang="es-ES" sz="1200" dirty="0" smtClean="0"/>
              <a:t> relate to a </a:t>
            </a:r>
            <a:r>
              <a:rPr lang="es-ES" sz="1200" dirty="0" err="1" smtClean="0"/>
              <a:t>results-oriented</a:t>
            </a:r>
            <a:r>
              <a:rPr lang="es-ES" sz="1200" dirty="0" smtClean="0"/>
              <a:t> </a:t>
            </a:r>
            <a:r>
              <a:rPr lang="es-ES" sz="1200" dirty="0" err="1" smtClean="0"/>
              <a:t>planning</a:t>
            </a:r>
            <a:r>
              <a:rPr lang="es-ES" sz="1200" dirty="0" smtClean="0"/>
              <a:t> approach, </a:t>
            </a:r>
            <a:r>
              <a:rPr lang="es-ES" sz="1200" dirty="0" err="1" smtClean="0"/>
              <a:t>sometimes</a:t>
            </a:r>
            <a:r>
              <a:rPr lang="es-ES" sz="1200" dirty="0" smtClean="0"/>
              <a:t> </a:t>
            </a:r>
            <a:r>
              <a:rPr lang="es-ES" sz="1200" dirty="0" err="1" smtClean="0"/>
              <a:t>referred</a:t>
            </a:r>
            <a:r>
              <a:rPr lang="es-ES" sz="1200" dirty="0" smtClean="0"/>
              <a:t> </a:t>
            </a:r>
            <a:r>
              <a:rPr lang="es-ES" sz="1200" dirty="0" err="1" smtClean="0"/>
              <a:t>toas</a:t>
            </a:r>
            <a:r>
              <a:rPr lang="es-ES" sz="1200" dirty="0" smtClean="0"/>
              <a:t> </a:t>
            </a:r>
            <a:r>
              <a:rPr lang="es-ES" sz="1200" dirty="0" err="1" smtClean="0"/>
              <a:t>strategic</a:t>
            </a:r>
            <a:r>
              <a:rPr lang="es-ES" sz="1200" dirty="0" smtClean="0"/>
              <a:t> </a:t>
            </a:r>
            <a:r>
              <a:rPr lang="es-ES" sz="1200" dirty="0" err="1" smtClean="0"/>
              <a:t>planning</a:t>
            </a:r>
            <a:r>
              <a:rPr lang="es-ES" sz="1200" dirty="0" smtClean="0"/>
              <a:t> . The </a:t>
            </a:r>
            <a:r>
              <a:rPr lang="es-ES" sz="1200" dirty="0" err="1" smtClean="0"/>
              <a:t>first</a:t>
            </a:r>
            <a:r>
              <a:rPr lang="es-ES" sz="1200" dirty="0" smtClean="0"/>
              <a:t> </a:t>
            </a:r>
            <a:r>
              <a:rPr lang="es-ES" sz="1200" dirty="0" err="1" smtClean="0"/>
              <a:t>five</a:t>
            </a:r>
            <a:r>
              <a:rPr lang="es-ES" sz="1200" dirty="0" smtClean="0"/>
              <a:t> </a:t>
            </a:r>
            <a:r>
              <a:rPr lang="es-ES" sz="1200" dirty="0" err="1" smtClean="0"/>
              <a:t>steps</a:t>
            </a:r>
            <a:r>
              <a:rPr lang="es-ES" sz="1200" dirty="0" smtClean="0"/>
              <a:t>, </a:t>
            </a:r>
            <a:r>
              <a:rPr lang="es-ES" sz="1200" dirty="0" err="1" smtClean="0"/>
              <a:t>together</a:t>
            </a:r>
            <a:r>
              <a:rPr lang="es-ES" sz="1200" dirty="0" smtClean="0"/>
              <a:t>, are </a:t>
            </a:r>
            <a:r>
              <a:rPr lang="es-ES" sz="1200" dirty="0" err="1" smtClean="0"/>
              <a:t>usually</a:t>
            </a:r>
            <a:r>
              <a:rPr lang="es-ES" sz="1200" dirty="0" smtClean="0"/>
              <a:t> </a:t>
            </a:r>
            <a:r>
              <a:rPr lang="es-ES" sz="1200" dirty="0" err="1" smtClean="0"/>
              <a:t>included</a:t>
            </a:r>
            <a:r>
              <a:rPr lang="es-ES" sz="1200" dirty="0" smtClean="0"/>
              <a:t> in the concept of </a:t>
            </a:r>
            <a:r>
              <a:rPr lang="es-ES" sz="1200" dirty="0" err="1" smtClean="0"/>
              <a:t>performancemeasurement</a:t>
            </a:r>
            <a:r>
              <a:rPr lang="es-ES" sz="1200" dirty="0" smtClean="0"/>
              <a:t>.  </a:t>
            </a:r>
            <a:r>
              <a:rPr lang="es-ES" sz="1200" dirty="0" err="1" smtClean="0"/>
              <a:t>All</a:t>
            </a:r>
            <a:r>
              <a:rPr lang="es-ES" sz="1200" dirty="0" smtClean="0"/>
              <a:t> </a:t>
            </a:r>
            <a:r>
              <a:rPr lang="es-ES" sz="1200" dirty="0" err="1" smtClean="0"/>
              <a:t>seven</a:t>
            </a:r>
            <a:r>
              <a:rPr lang="es-ES" sz="1200" dirty="0" smtClean="0"/>
              <a:t> </a:t>
            </a:r>
            <a:r>
              <a:rPr lang="es-ES" sz="1200" dirty="0" err="1" smtClean="0"/>
              <a:t>phases</a:t>
            </a:r>
            <a:r>
              <a:rPr lang="es-ES" sz="1200" dirty="0" smtClean="0"/>
              <a:t> </a:t>
            </a:r>
            <a:r>
              <a:rPr lang="es-ES" sz="1200" dirty="0" err="1" smtClean="0"/>
              <a:t>combined</a:t>
            </a:r>
            <a:r>
              <a:rPr lang="es-ES" sz="1200" dirty="0" smtClean="0"/>
              <a:t> are </a:t>
            </a:r>
            <a:r>
              <a:rPr lang="es-ES" sz="1200" dirty="0" err="1" smtClean="0"/>
              <a:t>essential</a:t>
            </a:r>
            <a:r>
              <a:rPr lang="es-ES" sz="1200" dirty="0" smtClean="0"/>
              <a:t> to </a:t>
            </a:r>
            <a:r>
              <a:rPr lang="es-ES" sz="1200" dirty="0" err="1" smtClean="0"/>
              <a:t>an</a:t>
            </a:r>
            <a:r>
              <a:rPr lang="es-ES" sz="1200" dirty="0" smtClean="0"/>
              <a:t> </a:t>
            </a:r>
            <a:r>
              <a:rPr lang="es-ES" sz="1200" dirty="0" err="1" smtClean="0"/>
              <a:t>effective</a:t>
            </a:r>
            <a:r>
              <a:rPr lang="es-ES" sz="1200" dirty="0" smtClean="0"/>
              <a:t> </a:t>
            </a:r>
            <a:r>
              <a:rPr lang="es-ES" sz="1200" dirty="0" err="1" smtClean="0"/>
              <a:t>results</a:t>
            </a:r>
            <a:r>
              <a:rPr lang="es-ES" sz="1200" dirty="0" smtClean="0"/>
              <a:t> based </a:t>
            </a:r>
            <a:r>
              <a:rPr lang="es-ES" sz="1200" dirty="0" err="1" smtClean="0"/>
              <a:t>managementsystem</a:t>
            </a:r>
            <a:r>
              <a:rPr lang="es-ES" sz="1200" dirty="0" smtClean="0"/>
              <a:t> .</a:t>
            </a:r>
          </a:p>
          <a:p>
            <a:endParaRPr lang="es-ES" dirty="0"/>
          </a:p>
        </p:txBody>
      </p:sp>
      <p:sp>
        <p:nvSpPr>
          <p:cNvPr id="4" name="Marcador de número de diapositiva 3"/>
          <p:cNvSpPr>
            <a:spLocks noGrp="1"/>
          </p:cNvSpPr>
          <p:nvPr>
            <p:ph type="sldNum" sz="quarter" idx="10"/>
          </p:nvPr>
        </p:nvSpPr>
        <p:spPr/>
        <p:txBody>
          <a:bodyPr/>
          <a:lstStyle/>
          <a:p>
            <a:fld id="{A0369DEC-9ED7-644D-9E08-8F11F320D4CC}" type="slidenum">
              <a:rPr lang="es-ES" smtClean="0"/>
              <a:t>40</a:t>
            </a:fld>
            <a:endParaRPr lang="es-ES"/>
          </a:p>
        </p:txBody>
      </p:sp>
    </p:spTree>
    <p:extLst>
      <p:ext uri="{BB962C8B-B14F-4D97-AF65-F5344CB8AC3E}">
        <p14:creationId xmlns:p14="http://schemas.microsoft.com/office/powerpoint/2010/main" val="632035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pasos principales en el análisis de los interesados ​​son:</a:t>
            </a:r>
            <a:br>
              <a:rPr lang="es-ES" dirty="0" smtClean="0"/>
            </a:br>
            <a:r>
              <a:rPr lang="es-ES" dirty="0" smtClean="0"/>
              <a:t>1. Identificar el problema general de desarrollo o</a:t>
            </a:r>
            <a:r>
              <a:rPr lang="es-ES" baseline="0" dirty="0" smtClean="0"/>
              <a:t> </a:t>
            </a:r>
            <a:r>
              <a:rPr lang="es-ES" dirty="0" smtClean="0"/>
              <a:t>oportunidad a tratar / en cuenta;</a:t>
            </a:r>
            <a:br>
              <a:rPr lang="es-ES" dirty="0" smtClean="0"/>
            </a:br>
            <a:r>
              <a:rPr lang="es-ES" dirty="0" smtClean="0"/>
              <a:t>2. Identificar todos aquellos grupos que tienen un importante</a:t>
            </a:r>
            <a:r>
              <a:rPr lang="es-ES" baseline="0" dirty="0" smtClean="0"/>
              <a:t>  </a:t>
            </a:r>
            <a:r>
              <a:rPr lang="es-ES" dirty="0" smtClean="0"/>
              <a:t>interés en el proyecto (potenciales);</a:t>
            </a:r>
            <a:br>
              <a:rPr lang="es-ES" dirty="0" smtClean="0"/>
            </a:br>
            <a:r>
              <a:rPr lang="es-ES" dirty="0" smtClean="0"/>
              <a:t>3. Investigue sus respectivos roles, intereses diferentes,</a:t>
            </a:r>
            <a:r>
              <a:rPr lang="es-ES" baseline="0" dirty="0" smtClean="0"/>
              <a:t> </a:t>
            </a:r>
            <a:r>
              <a:rPr lang="es-ES" dirty="0" smtClean="0"/>
              <a:t>poder relativo y capacidad de participación</a:t>
            </a:r>
            <a:r>
              <a:rPr lang="es-ES" baseline="0" dirty="0" smtClean="0"/>
              <a:t> </a:t>
            </a:r>
            <a:r>
              <a:rPr lang="es-ES" dirty="0" smtClean="0"/>
              <a:t>(fortalezas y debilidades);</a:t>
            </a:r>
            <a:br>
              <a:rPr lang="es-ES" dirty="0" smtClean="0"/>
            </a:br>
            <a:r>
              <a:rPr lang="es-ES" dirty="0" smtClean="0"/>
              <a:t>4. Identificar el grado de cooperación o conflicto en</a:t>
            </a:r>
            <a:r>
              <a:rPr lang="es-ES" baseline="0" dirty="0" smtClean="0"/>
              <a:t> </a:t>
            </a:r>
            <a:r>
              <a:rPr lang="es-ES" dirty="0" smtClean="0"/>
              <a:t>las relaciones entre las partes interesadas, y</a:t>
            </a:r>
            <a:br>
              <a:rPr lang="es-ES" dirty="0" smtClean="0"/>
            </a:br>
            <a:r>
              <a:rPr lang="es-ES" dirty="0" smtClean="0"/>
              <a:t>5. Interpretar los resultados de los análisis y</a:t>
            </a:r>
            <a:r>
              <a:rPr lang="es-ES" baseline="0" dirty="0" smtClean="0"/>
              <a:t> </a:t>
            </a:r>
            <a:r>
              <a:rPr lang="es-ES" dirty="0" smtClean="0"/>
              <a:t>incorporar la información pertinente en el proyecto</a:t>
            </a:r>
            <a:r>
              <a:rPr lang="es-ES" baseline="0" dirty="0" smtClean="0"/>
              <a:t> </a:t>
            </a:r>
            <a:r>
              <a:rPr lang="es-ES" dirty="0" smtClean="0"/>
              <a:t>diseño para asegurarse de que (i) los recursos son</a:t>
            </a:r>
            <a:br>
              <a:rPr lang="es-ES" dirty="0" smtClean="0"/>
            </a:br>
            <a:r>
              <a:rPr lang="es-ES" dirty="0" smtClean="0"/>
              <a:t>orientado de forma adecuada para cumplir con la equidad distributiva /objetivos y las necesidades de los grupos prioritarios,</a:t>
            </a:r>
            <a:br>
              <a:rPr lang="es-ES" dirty="0" smtClean="0"/>
            </a:br>
            <a:r>
              <a:rPr lang="es-ES" dirty="0" smtClean="0"/>
              <a:t>(ii) la gestión y coordinación de los acuerdos</a:t>
            </a:r>
            <a:r>
              <a:rPr lang="es-ES" baseline="0" dirty="0" smtClean="0"/>
              <a:t> </a:t>
            </a:r>
            <a:r>
              <a:rPr lang="es-ES" dirty="0" smtClean="0"/>
              <a:t>son apropiados para promover la identificación de los </a:t>
            </a:r>
            <a:r>
              <a:rPr lang="es-ES" dirty="0" err="1" smtClean="0"/>
              <a:t>interesadosy</a:t>
            </a:r>
            <a:r>
              <a:rPr lang="es-ES" dirty="0" smtClean="0"/>
              <a:t> la participación, (iii) los conflictos de las partes interesadas</a:t>
            </a:r>
            <a:br>
              <a:rPr lang="es-ES" dirty="0" smtClean="0"/>
            </a:br>
            <a:r>
              <a:rPr lang="es-ES" dirty="0" smtClean="0"/>
              <a:t>intereses son reconocidos y tratados explícitamente en</a:t>
            </a:r>
            <a:r>
              <a:rPr lang="es-ES" baseline="0" dirty="0" smtClean="0"/>
              <a:t> </a:t>
            </a:r>
            <a:r>
              <a:rPr lang="es-ES" dirty="0" smtClean="0"/>
              <a:t>proyecto de diseño.</a:t>
            </a:r>
            <a:endParaRPr lang="es-ES" dirty="0"/>
          </a:p>
        </p:txBody>
      </p:sp>
      <p:sp>
        <p:nvSpPr>
          <p:cNvPr id="4" name="Marcador de número de diapositiva 3"/>
          <p:cNvSpPr>
            <a:spLocks noGrp="1"/>
          </p:cNvSpPr>
          <p:nvPr>
            <p:ph type="sldNum" sz="quarter" idx="10"/>
          </p:nvPr>
        </p:nvSpPr>
        <p:spPr/>
        <p:txBody>
          <a:bodyPr/>
          <a:lstStyle/>
          <a:p>
            <a:fld id="{7B0D44AC-7319-8948-A8BD-75E3834DC371}" type="slidenum">
              <a:rPr lang="es-ES" smtClean="0"/>
              <a:t>12</a:t>
            </a:fld>
            <a:endParaRPr lang="es-ES"/>
          </a:p>
        </p:txBody>
      </p:sp>
    </p:spTree>
    <p:extLst>
      <p:ext uri="{BB962C8B-B14F-4D97-AF65-F5344CB8AC3E}">
        <p14:creationId xmlns:p14="http://schemas.microsoft.com/office/powerpoint/2010/main" val="314501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endParaRPr lang="es-ES" dirty="0" smtClean="0">
              <a:effectLst/>
            </a:endParaRPr>
          </a:p>
        </p:txBody>
      </p:sp>
      <p:sp>
        <p:nvSpPr>
          <p:cNvPr id="4" name="Marcador de número de diapositiva 3"/>
          <p:cNvSpPr>
            <a:spLocks noGrp="1"/>
          </p:cNvSpPr>
          <p:nvPr>
            <p:ph type="sldNum" sz="quarter" idx="10"/>
          </p:nvPr>
        </p:nvSpPr>
        <p:spPr/>
        <p:txBody>
          <a:bodyPr/>
          <a:lstStyle/>
          <a:p>
            <a:fld id="{7B0D44AC-7319-8948-A8BD-75E3834DC371}" type="slidenum">
              <a:rPr lang="es-ES" smtClean="0"/>
              <a:t>18</a:t>
            </a:fld>
            <a:endParaRPr lang="es-ES"/>
          </a:p>
        </p:txBody>
      </p:sp>
    </p:spTree>
    <p:extLst>
      <p:ext uri="{BB962C8B-B14F-4D97-AF65-F5344CB8AC3E}">
        <p14:creationId xmlns:p14="http://schemas.microsoft.com/office/powerpoint/2010/main" val="343719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70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8DE2AC-46D6-45D2-AC55-B1777BC4984F}"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90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977356-7BF3-4660-8232-C2272C8692F7}"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01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7A184F-70D9-4BE7-A250-086E67092184}"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B4435-E937-B448-9368-800CFDD899A4}" type="slidenum">
              <a:rPr lang="en-US"/>
              <a:pPr/>
              <a:t>33</a:t>
            </a:fld>
            <a:endParaRPr lang="en-US"/>
          </a:p>
        </p:txBody>
      </p:sp>
      <p:sp>
        <p:nvSpPr>
          <p:cNvPr id="312322"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12323" name="Rectangle 3"/>
          <p:cNvSpPr>
            <a:spLocks noGrp="1" noChangeArrowheads="1"/>
          </p:cNvSpPr>
          <p:nvPr>
            <p:ph type="body" idx="1"/>
          </p:nvPr>
        </p:nvSpPr>
        <p:spPr/>
        <p:txBody>
          <a:bodyPr/>
          <a:lstStyle/>
          <a:p>
            <a:r>
              <a:rPr lang="es-ES_tradnl" sz="900"/>
              <a:t>Los indicadores son fundamentales para una buena administración de la ejecución del proyecto y para la evaluación de sus resultados e impactos.Definen metas específicas que nos permiten conocer en que medida se cumplen los objetivos, en cuatro dimensiones: calidad, cantidad cronograma y costos. Además nos permiten analizar la eficacia de los resultados del proyecto y la eficiencia con que éste se ejecutó o se opera.</a:t>
            </a:r>
          </a:p>
          <a:p>
            <a:endParaRPr lang="es-ES_tradnl" sz="900"/>
          </a:p>
          <a:p>
            <a:r>
              <a:rPr lang="es-ES_tradnl" sz="900"/>
              <a:t>Para ello los indicadores establecen una relación entre dos o más variables. Por ejemplo, entre un incremento porcentual de los ingresos medios de una comunidad (primera variable), en un determinado periodo de tiempo (segunda variable), comparado con el incremento porcentual de los ingresos medios en el país (tercera variable).</a:t>
            </a:r>
          </a:p>
          <a:p>
            <a:r>
              <a:rPr lang="es-ES_tradnl" sz="900"/>
              <a:t>Las variables pueden ser de tipo cuantitativo (medibles numéricamente) o cualitativo (expresadas en calificativos). Pero, para el cálculo de los indicadores, las variables de tipo cualitativo deben ser convertidas a una escala cuantitativa. Por ejemplo, la opinión de los alumnos acerca de los cursos de un programa de capacitación podría obtenerse al término de cada curso mediante una evaluación en que indiquen si el curso fue excelente, bueno, regular, malo o muy malo. Pero para el cálculo de un indicador basado en esta información será necesrio convertir esta información a una escala cuantitativa. Por ejemplo, podrá asignarse el valor “1” a muy malo, “2” a malo y así sucesivamente, para calcular luego el promedio de todas las opiniones. Así, los indicadores siempre nos entregaran información de tipo cuantitativo, lo cual tiene ventajas respecto a la objetividad  del indicador.</a:t>
            </a:r>
          </a:p>
          <a:p>
            <a:r>
              <a:rPr lang="es-ES_tradnl" sz="900"/>
              <a:t>Es recomendable que los indicadores se discutan y consensuen con los principales involucrados en el proyecto. Ello permite que los resultados de la supervisión y evaluación del proyecto, y las recomendaciones y acciones que surgan de dichos procesos, sean aceptadas con mayor facilidad por los involucrados.</a:t>
            </a:r>
            <a:endParaRPr lang="en-US" sz="900" b="1"/>
          </a:p>
          <a:p>
            <a:pPr>
              <a:spcBef>
                <a:spcPts val="500"/>
              </a:spcBef>
              <a:spcAft>
                <a:spcPts val="500"/>
              </a:spcAft>
            </a:pPr>
            <a:r>
              <a:rPr lang="en-US" sz="900"/>
              <a:t>Aunque con frecuencia pueden definirse muchos indicadores para cada uno de los niveles de objetivo de un proyecto, es recomendable utilizar el menor número a fin de concentrar los esfuerzos y la atención en unos pocos indicadores relevantes. Un excesivo número de indicadores requiere de mucho esfuerzo para recopilar la información necesaria y calcularlos, distrayendo así la atención del equipo de los objetivos del proyecto.</a:t>
            </a:r>
          </a:p>
          <a:p>
            <a:pPr>
              <a:spcBef>
                <a:spcPts val="500"/>
              </a:spcBef>
              <a:spcAft>
                <a:spcPts val="500"/>
              </a:spcAft>
            </a:pPr>
            <a:r>
              <a:rPr lang="en-US" sz="900"/>
              <a:t>En algunos proyectos, puede ser difícil definir indicadores apropiados. En tales casos es recomendable recurrir a indicadores indirectos (</a:t>
            </a:r>
            <a:r>
              <a:rPr lang="ja-JP" altLang="en-US" sz="900">
                <a:latin typeface="Arial"/>
              </a:rPr>
              <a:t>“</a:t>
            </a:r>
            <a:r>
              <a:rPr lang="en-US" sz="900"/>
              <a:t>proxy</a:t>
            </a:r>
            <a:r>
              <a:rPr lang="ja-JP" altLang="en-US" sz="900">
                <a:latin typeface="Arial"/>
              </a:rPr>
              <a:t>”</a:t>
            </a:r>
            <a:r>
              <a:rPr lang="en-US" sz="900"/>
              <a:t>). Ante la imposibilidad de medir lo que efectivamente nos interesa, medimos otra variable que tenga una relación lo más directa posible con el fenómeno de interés. Por ejemplo, puede ser muy difícil determinar el nivel real de ingresos de una comunidad por la tendencia usual a subdeclararlos, pero podemos observar sus condiciones de vida (vivienda, electrodomésticos, etc.) de allí inferir si los ingresos han mejorado.</a:t>
            </a:r>
          </a:p>
          <a:p>
            <a:endParaRPr lang="en-US" sz="9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F543C3-9665-114B-A9C9-06762F2AE8A3}" type="slidenum">
              <a:rPr lang="en-US"/>
              <a:pPr/>
              <a:t>34</a:t>
            </a:fld>
            <a:endParaRPr lang="en-US"/>
          </a:p>
        </p:txBody>
      </p:sp>
      <p:sp>
        <p:nvSpPr>
          <p:cNvPr id="3143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14371" name="Rectangle 3"/>
          <p:cNvSpPr>
            <a:spLocks noGrp="1" noChangeArrowheads="1"/>
          </p:cNvSpPr>
          <p:nvPr>
            <p:ph type="body" idx="1"/>
          </p:nvPr>
        </p:nvSpPr>
        <p:spPr/>
        <p:txBody>
          <a:bodyPr/>
          <a:lstStyle/>
          <a:p>
            <a:r>
              <a:rPr lang="es-ES_tradnl" sz="900"/>
              <a:t>Un buen indicador debe poseer las siguientes características;</a:t>
            </a:r>
          </a:p>
          <a:p>
            <a:pPr>
              <a:buFontTx/>
              <a:buChar char="•"/>
            </a:pPr>
            <a:r>
              <a:rPr lang="es-ES_tradnl" sz="900"/>
              <a:t>Ser objetivo, lo cual quiere decir que debe ser independiente de nuestro modo de pensar y sentir. Nuestro punto de vista y nuestras emociones no deben influir en el indicar en forma alguna. Por ejemplo utilizar como indicador del logro de un objetivo el valor promedio de un puntaje asignado por los miembros del equipo del proyecto no sería para nada objetivo. Si lo sería un indicador tal como “Incremento mensual en el número de capacitados”.</a:t>
            </a:r>
          </a:p>
          <a:p>
            <a:pPr>
              <a:buFontTx/>
              <a:buChar char="•"/>
            </a:pPr>
            <a:r>
              <a:rPr lang="es-ES_tradnl" sz="900"/>
              <a:t>Ser medible objetivamente, es decir, tampoco debe influir en la medición del indicador  nuestro modo de pensar y nuestros sentimientos. Por ejemplo, basar un indicador en los resultados de una encuesta  aplicada a un grupo seleccionado “a dedo” por un integrante del equipo del proyecto sería incorrecto. Para que la medición fuese objetiva la encuesta deberái aplicarse a un grupo seleccionado en forma aleatoria.</a:t>
            </a:r>
          </a:p>
          <a:p>
            <a:pPr>
              <a:buFontTx/>
              <a:buChar char="•"/>
            </a:pPr>
            <a:r>
              <a:rPr lang="es-ES_tradnl" sz="900"/>
              <a:t>Ser relevante, lo que exige que el indicador mida un aspecto importante del logro del objetivo. De nada sirve un buen indicador (que cumpla con las demás condiciones aquí discutidas), si lo que mide no es importante respecto al objetivo. Por ejemplo, si se quisiera medir la eficiencia con que se realiza el armado de una “mediagua”, el indicador “Número de clavos clavados versus número de clavos que se doblaron” no sería para nada relevante.</a:t>
            </a:r>
          </a:p>
          <a:p>
            <a:pPr>
              <a:buFontTx/>
              <a:buChar char="•"/>
            </a:pPr>
            <a:r>
              <a:rPr lang="es-ES_tradnl" sz="900"/>
              <a:t>Ser específico, característica que requiere que el indicador mida efectivamente lo que se quiere medir. Por ejemplo, un indicador definido como “Incremento porcentual anual en el nivel medio de ingreso de la comunidad beneficiada por el proyecto” no sería específico, ya que el incremento de los ingresos podría deberse también a factores externos al proyecto. Un indicador específico podría ser “Diferencia en el incremento porcentual anual de los ingresos medios de los beneficiados por el proyecto respecto de los no beneficiados”.</a:t>
            </a:r>
          </a:p>
          <a:p>
            <a:pPr>
              <a:buFontTx/>
              <a:buChar char="•"/>
            </a:pPr>
            <a:r>
              <a:rPr lang="es-ES_tradnl" sz="900"/>
              <a:t>Ser práctico y económico, lo cual requiere que la obtención y el procesamiento de la información para el cálculo del indicador requieran poco trabajo y sean de bajo costo. Por ejemplo, indicador cuyo cálculo requiera hacer extensivas encuestas y la contratación de un econometrista para analizar los resultados no sería práctico ni económico. </a:t>
            </a:r>
          </a:p>
          <a:p>
            <a:pPr>
              <a:buFontTx/>
              <a:buChar char="•"/>
            </a:pPr>
            <a:r>
              <a:rPr lang="es-ES_tradnl" sz="900"/>
              <a:t>Debe estar siempre asociado a un plazo, es decir, debe especificarse el período de tiempo para el cual se calculará el indicador (mensual, anual, bi-anual, a los cuatro años de iniciado el proyecto, etc.).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750D3F-658F-0547-8CBE-B93D76227CBF}" type="slidenum">
              <a:rPr lang="en-US"/>
              <a:pPr/>
              <a:t>35</a:t>
            </a:fld>
            <a:endParaRPr lang="en-US"/>
          </a:p>
        </p:txBody>
      </p:sp>
      <p:sp>
        <p:nvSpPr>
          <p:cNvPr id="391170" name="Rectangle 2"/>
          <p:cNvSpPr>
            <a:spLocks noChangeArrowheads="1" noTextEdit="1"/>
          </p:cNvSpPr>
          <p:nvPr>
            <p:ph type="sldImg"/>
          </p:nvPr>
        </p:nvSpPr>
        <p:spPr>
          <a:ln/>
          <a:extLst>
            <a:ext uri="{FAA26D3D-D897-4be2-8F04-BA451C77F1D7}">
              <ma14:placeholderFlag xmlns:ma14="http://schemas.microsoft.com/office/mac/drawingml/2011/main" val="1"/>
            </a:ext>
          </a:extLst>
        </p:spPr>
      </p:sp>
      <p:sp>
        <p:nvSpPr>
          <p:cNvPr id="391171" name="Rectangle 3"/>
          <p:cNvSpPr>
            <a:spLocks noGrp="1" noChangeArrowheads="1"/>
          </p:cNvSpPr>
          <p:nvPr>
            <p:ph type="body" idx="1"/>
          </p:nvPr>
        </p:nvSpPr>
        <p:spPr/>
        <p:txBody>
          <a:bodyPr/>
          <a:lstStyle/>
          <a:p>
            <a:r>
              <a:rPr lang="es-ES_tradnl" sz="900"/>
              <a:t>Un buen indicador debe poseer las siguientes características;</a:t>
            </a:r>
          </a:p>
          <a:p>
            <a:pPr>
              <a:buFontTx/>
              <a:buChar char="•"/>
            </a:pPr>
            <a:r>
              <a:rPr lang="es-ES_tradnl" sz="900"/>
              <a:t>Ser objetivo, lo cual quiere decir que debe ser independiente de nuestro modo de pensar y sentir. Nuestro punto de vista y nuestras emociones no deben influir en el indicar en forma alguna. Por ejemplo utilizar como indicador del logro de un objetivo el valor promedio de un puntaje asignado por los miembros del equipo del proyecto no sería para nada objetivo. Si lo sería un indicador tal como “Incremento mensual en el número de capacitados”.</a:t>
            </a:r>
          </a:p>
          <a:p>
            <a:pPr>
              <a:buFontTx/>
              <a:buChar char="•"/>
            </a:pPr>
            <a:r>
              <a:rPr lang="es-ES_tradnl" sz="900"/>
              <a:t>Ser medible objetivamente, es decir, tampoco debe influir en la medición del indicador  nuestro modo de pensar y nuestros sentimientos. Por ejemplo, basar un indicador en los resultados de una encuesta  aplicada a un grupo seleccionado “a dedo” por un integrante del equipo del proyecto sería incorrecto. Para que la medición fuese objetiva la encuesta deberái aplicarse a un grupo seleccionado en forma aleatoria.</a:t>
            </a:r>
          </a:p>
          <a:p>
            <a:pPr>
              <a:buFontTx/>
              <a:buChar char="•"/>
            </a:pPr>
            <a:r>
              <a:rPr lang="es-ES_tradnl" sz="900"/>
              <a:t>Ser relevante, lo que exige que el indicador mida un aspecto importante del logro del objetivo. De nada sirve un buen indicador (que cumpla con las demás condiciones aquí discutidas), si lo que mide no es importante respecto al objetivo. Por ejemplo, si se quisiera medir la eficiencia con que se realiza el armado de una “mediagua”, el indicador “Número de clavos clavados versus número de clavos que se doblaron” no sería para nada relevante.</a:t>
            </a:r>
          </a:p>
          <a:p>
            <a:pPr>
              <a:buFontTx/>
              <a:buChar char="•"/>
            </a:pPr>
            <a:r>
              <a:rPr lang="es-ES_tradnl" sz="900"/>
              <a:t>Ser específico, característica que requiere que el indicador mida efectivamente lo que se quiere medir. Por ejemplo, un indicador definido como “Incremento porcentual anual en el nivel medio de ingreso de la comunidad beneficiada por el proyecto” no sería específico, ya que el incremento de los ingresos podría deberse también a factores externos al proyecto. Un indicador específico podría ser “Diferencia en el incremento porcentual anual de los ingresos medios de los beneficiados por el proyecto respecto de los no beneficiados”.</a:t>
            </a:r>
          </a:p>
          <a:p>
            <a:pPr>
              <a:buFontTx/>
              <a:buChar char="•"/>
            </a:pPr>
            <a:r>
              <a:rPr lang="es-ES_tradnl" sz="900"/>
              <a:t>Ser práctico y económico, lo cual requiere que la obtención y el procesamiento de la información para el cálculo del indicador requieran poco trabajo y sean de bajo costo. Por ejemplo, indicador cuyo cálculo requiera hacer extensivas encuestas y la contratación de un econometrista para analizar los resultados no sería práctico ni económico. </a:t>
            </a:r>
          </a:p>
          <a:p>
            <a:pPr>
              <a:buFontTx/>
              <a:buChar char="•"/>
            </a:pPr>
            <a:r>
              <a:rPr lang="es-ES_tradnl" sz="900"/>
              <a:t>Debe estar siempre asociado a un plazo, es decir, debe especificarse el período de tiempo para el cual se calculará el indicador (mensual, anual, bi-anual, a los cuatro años de iniciado el proyecto,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AD6A6C3A-34D4-8146-AC55-7D8ADD8A4425}" type="datetimeFigureOut">
              <a:rPr lang="es-ES" smtClean="0"/>
              <a:t>28/1/16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95967C-9D60-6A4E-880D-BDD9D9394E11}" type="slidenum">
              <a:rPr lang="es-ES" smtClean="0"/>
              <a:t>‹Nr.›</a:t>
            </a:fld>
            <a:endParaRPr lang="es-ES"/>
          </a:p>
        </p:txBody>
      </p:sp>
    </p:spTree>
    <p:extLst>
      <p:ext uri="{BB962C8B-B14F-4D97-AF65-F5344CB8AC3E}">
        <p14:creationId xmlns:p14="http://schemas.microsoft.com/office/powerpoint/2010/main" val="313964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D6A6C3A-34D4-8146-AC55-7D8ADD8A4425}" type="datetimeFigureOut">
              <a:rPr lang="es-ES" smtClean="0"/>
              <a:t>28/1/16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95967C-9D60-6A4E-880D-BDD9D9394E11}" type="slidenum">
              <a:rPr lang="es-ES" smtClean="0"/>
              <a:t>‹Nr.›</a:t>
            </a:fld>
            <a:endParaRPr lang="es-ES"/>
          </a:p>
        </p:txBody>
      </p:sp>
    </p:spTree>
    <p:extLst>
      <p:ext uri="{BB962C8B-B14F-4D97-AF65-F5344CB8AC3E}">
        <p14:creationId xmlns:p14="http://schemas.microsoft.com/office/powerpoint/2010/main" val="653757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D6A6C3A-34D4-8146-AC55-7D8ADD8A4425}" type="datetimeFigureOut">
              <a:rPr lang="es-ES" smtClean="0"/>
              <a:t>28/1/16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95967C-9D60-6A4E-880D-BDD9D9394E11}" type="slidenum">
              <a:rPr lang="es-ES" smtClean="0"/>
              <a:t>‹Nr.›</a:t>
            </a:fld>
            <a:endParaRPr lang="es-ES"/>
          </a:p>
        </p:txBody>
      </p:sp>
    </p:spTree>
    <p:extLst>
      <p:ext uri="{BB962C8B-B14F-4D97-AF65-F5344CB8AC3E}">
        <p14:creationId xmlns:p14="http://schemas.microsoft.com/office/powerpoint/2010/main" val="251040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AD6A6C3A-34D4-8146-AC55-7D8ADD8A4425}" type="datetimeFigureOut">
              <a:rPr lang="es-ES" smtClean="0"/>
              <a:t>28/1/16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95967C-9D60-6A4E-880D-BDD9D9394E11}" type="slidenum">
              <a:rPr lang="es-ES" smtClean="0"/>
              <a:t>‹Nr.›</a:t>
            </a:fld>
            <a:endParaRPr lang="es-ES"/>
          </a:p>
        </p:txBody>
      </p:sp>
    </p:spTree>
    <p:extLst>
      <p:ext uri="{BB962C8B-B14F-4D97-AF65-F5344CB8AC3E}">
        <p14:creationId xmlns:p14="http://schemas.microsoft.com/office/powerpoint/2010/main" val="180734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AD6A6C3A-34D4-8146-AC55-7D8ADD8A4425}" type="datetimeFigureOut">
              <a:rPr lang="es-ES" smtClean="0"/>
              <a:t>28/1/16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195967C-9D60-6A4E-880D-BDD9D9394E11}" type="slidenum">
              <a:rPr lang="es-ES" smtClean="0"/>
              <a:t>‹Nr.›</a:t>
            </a:fld>
            <a:endParaRPr lang="es-ES"/>
          </a:p>
        </p:txBody>
      </p:sp>
    </p:spTree>
    <p:extLst>
      <p:ext uri="{BB962C8B-B14F-4D97-AF65-F5344CB8AC3E}">
        <p14:creationId xmlns:p14="http://schemas.microsoft.com/office/powerpoint/2010/main" val="3832555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AD6A6C3A-34D4-8146-AC55-7D8ADD8A4425}" type="datetimeFigureOut">
              <a:rPr lang="es-ES" smtClean="0"/>
              <a:t>28/1/16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195967C-9D60-6A4E-880D-BDD9D9394E11}" type="slidenum">
              <a:rPr lang="es-ES" smtClean="0"/>
              <a:t>‹Nr.›</a:t>
            </a:fld>
            <a:endParaRPr lang="es-ES"/>
          </a:p>
        </p:txBody>
      </p:sp>
    </p:spTree>
    <p:extLst>
      <p:ext uri="{BB962C8B-B14F-4D97-AF65-F5344CB8AC3E}">
        <p14:creationId xmlns:p14="http://schemas.microsoft.com/office/powerpoint/2010/main" val="250712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AD6A6C3A-34D4-8146-AC55-7D8ADD8A4425}" type="datetimeFigureOut">
              <a:rPr lang="es-ES" smtClean="0"/>
              <a:t>28/1/16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195967C-9D60-6A4E-880D-BDD9D9394E11}" type="slidenum">
              <a:rPr lang="es-ES" smtClean="0"/>
              <a:t>‹Nr.›</a:t>
            </a:fld>
            <a:endParaRPr lang="es-ES"/>
          </a:p>
        </p:txBody>
      </p:sp>
    </p:spTree>
    <p:extLst>
      <p:ext uri="{BB962C8B-B14F-4D97-AF65-F5344CB8AC3E}">
        <p14:creationId xmlns:p14="http://schemas.microsoft.com/office/powerpoint/2010/main" val="870002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AD6A6C3A-34D4-8146-AC55-7D8ADD8A4425}" type="datetimeFigureOut">
              <a:rPr lang="es-ES" smtClean="0"/>
              <a:t>28/1/16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195967C-9D60-6A4E-880D-BDD9D9394E11}" type="slidenum">
              <a:rPr lang="es-ES" smtClean="0"/>
              <a:t>‹Nr.›</a:t>
            </a:fld>
            <a:endParaRPr lang="es-ES"/>
          </a:p>
        </p:txBody>
      </p:sp>
    </p:spTree>
    <p:extLst>
      <p:ext uri="{BB962C8B-B14F-4D97-AF65-F5344CB8AC3E}">
        <p14:creationId xmlns:p14="http://schemas.microsoft.com/office/powerpoint/2010/main" val="1437546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D6A6C3A-34D4-8146-AC55-7D8ADD8A4425}" type="datetimeFigureOut">
              <a:rPr lang="es-ES" smtClean="0"/>
              <a:t>28/1/16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195967C-9D60-6A4E-880D-BDD9D9394E11}" type="slidenum">
              <a:rPr lang="es-ES" smtClean="0"/>
              <a:t>‹Nr.›</a:t>
            </a:fld>
            <a:endParaRPr lang="es-ES"/>
          </a:p>
        </p:txBody>
      </p:sp>
    </p:spTree>
    <p:extLst>
      <p:ext uri="{BB962C8B-B14F-4D97-AF65-F5344CB8AC3E}">
        <p14:creationId xmlns:p14="http://schemas.microsoft.com/office/powerpoint/2010/main" val="138829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D6A6C3A-34D4-8146-AC55-7D8ADD8A4425}" type="datetimeFigureOut">
              <a:rPr lang="es-ES" smtClean="0"/>
              <a:t>28/1/16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195967C-9D60-6A4E-880D-BDD9D9394E11}" type="slidenum">
              <a:rPr lang="es-ES" smtClean="0"/>
              <a:t>‹Nr.›</a:t>
            </a:fld>
            <a:endParaRPr lang="es-ES"/>
          </a:p>
        </p:txBody>
      </p:sp>
    </p:spTree>
    <p:extLst>
      <p:ext uri="{BB962C8B-B14F-4D97-AF65-F5344CB8AC3E}">
        <p14:creationId xmlns:p14="http://schemas.microsoft.com/office/powerpoint/2010/main" val="1892457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AD6A6C3A-34D4-8146-AC55-7D8ADD8A4425}" type="datetimeFigureOut">
              <a:rPr lang="es-ES" smtClean="0"/>
              <a:t>28/1/16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195967C-9D60-6A4E-880D-BDD9D9394E11}" type="slidenum">
              <a:rPr lang="es-ES" smtClean="0"/>
              <a:t>‹Nr.›</a:t>
            </a:fld>
            <a:endParaRPr lang="es-ES"/>
          </a:p>
        </p:txBody>
      </p:sp>
    </p:spTree>
    <p:extLst>
      <p:ext uri="{BB962C8B-B14F-4D97-AF65-F5344CB8AC3E}">
        <p14:creationId xmlns:p14="http://schemas.microsoft.com/office/powerpoint/2010/main" val="2788082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A6C3A-34D4-8146-AC55-7D8ADD8A4425}" type="datetimeFigureOut">
              <a:rPr lang="es-ES" smtClean="0"/>
              <a:t>28/1/16</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5967C-9D60-6A4E-880D-BDD9D9394E11}" type="slidenum">
              <a:rPr lang="es-ES" smtClean="0"/>
              <a:t>‹Nr.›</a:t>
            </a:fld>
            <a:endParaRPr lang="es-ES"/>
          </a:p>
        </p:txBody>
      </p:sp>
    </p:spTree>
    <p:extLst>
      <p:ext uri="{BB962C8B-B14F-4D97-AF65-F5344CB8AC3E}">
        <p14:creationId xmlns:p14="http://schemas.microsoft.com/office/powerpoint/2010/main" val="1102047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oleObject" Target="../embeddings/oleObject1.bin"/><Relationship Id="rId5" Type="http://schemas.openxmlformats.org/officeDocument/2006/relationships/image" Target="../media/image7.wmf"/><Relationship Id="rId6" Type="http://schemas.openxmlformats.org/officeDocument/2006/relationships/oleObject" Target="../embeddings/oleObject2.bin"/><Relationship Id="rId7" Type="http://schemas.openxmlformats.org/officeDocument/2006/relationships/image" Target="../media/image8.wmf"/><Relationship Id="rId8" Type="http://schemas.openxmlformats.org/officeDocument/2006/relationships/oleObject" Target="../embeddings/oleObject3.bin"/><Relationship Id="rId9" Type="http://schemas.openxmlformats.org/officeDocument/2006/relationships/image" Target="../media/image9.wmf"/><Relationship Id="rId10" Type="http://schemas.openxmlformats.org/officeDocument/2006/relationships/oleObject" Target="../embeddings/oleObject4.bin"/><Relationship Id="rId11" Type="http://schemas.openxmlformats.org/officeDocument/2006/relationships/image" Target="../media/image10.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4" Type="http://schemas.openxmlformats.org/officeDocument/2006/relationships/diagramLayout" Target="../diagrams/layout14.xml"/><Relationship Id="rId5" Type="http://schemas.openxmlformats.org/officeDocument/2006/relationships/diagramQuickStyle" Target="../diagrams/quickStyle14.xml"/><Relationship Id="rId6" Type="http://schemas.openxmlformats.org/officeDocument/2006/relationships/diagramColors" Target="../diagrams/colors14.xml"/><Relationship Id="rId7"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c.europa.eu/europeaid/infopoint/publications/europeaid/49a_en.htm"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91171" y="3472246"/>
            <a:ext cx="7849443" cy="1470025"/>
          </a:xfrm>
        </p:spPr>
        <p:txBody>
          <a:bodyPr>
            <a:normAutofit/>
          </a:bodyPr>
          <a:lstStyle/>
          <a:p>
            <a:r>
              <a:rPr lang="es-ES" dirty="0" smtClean="0">
                <a:solidFill>
                  <a:srgbClr val="000000"/>
                </a:solidFill>
              </a:rPr>
              <a:t>El m</a:t>
            </a:r>
            <a:r>
              <a:rPr lang="es-ES" dirty="0" smtClean="0">
                <a:solidFill>
                  <a:srgbClr val="000000"/>
                </a:solidFill>
              </a:rPr>
              <a:t>étodo ZOOP…</a:t>
            </a:r>
            <a:br>
              <a:rPr lang="es-ES" dirty="0" smtClean="0">
                <a:solidFill>
                  <a:srgbClr val="000000"/>
                </a:solidFill>
              </a:rPr>
            </a:br>
            <a:r>
              <a:rPr lang="es-ES" dirty="0" smtClean="0">
                <a:solidFill>
                  <a:srgbClr val="000000"/>
                </a:solidFill>
              </a:rPr>
              <a:t>planificación basado en objetivos</a:t>
            </a:r>
            <a:endParaRPr lang="es-ES" dirty="0">
              <a:solidFill>
                <a:srgbClr val="000000"/>
              </a:solidFill>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0808" y="284480"/>
            <a:ext cx="4919806" cy="3376694"/>
          </a:xfrm>
          <a:prstGeom prst="rect">
            <a:avLst/>
          </a:prstGeom>
        </p:spPr>
      </p:pic>
      <p:sp>
        <p:nvSpPr>
          <p:cNvPr id="5" name="Subtítulo 4"/>
          <p:cNvSpPr>
            <a:spLocks noGrp="1"/>
          </p:cNvSpPr>
          <p:nvPr>
            <p:ph type="subTitle" idx="1"/>
          </p:nvPr>
        </p:nvSpPr>
        <p:spPr>
          <a:xfrm>
            <a:off x="2437587" y="5150578"/>
            <a:ext cx="6400800" cy="673494"/>
          </a:xfrm>
        </p:spPr>
        <p:txBody>
          <a:bodyPr>
            <a:normAutofit fontScale="92500" lnSpcReduction="20000"/>
          </a:bodyPr>
          <a:lstStyle/>
          <a:p>
            <a:pPr algn="r"/>
            <a:r>
              <a:rPr lang="es-ES" sz="2200" dirty="0"/>
              <a:t>Universidad para la Cooperación Internacional </a:t>
            </a:r>
          </a:p>
          <a:p>
            <a:pPr algn="r"/>
            <a:r>
              <a:rPr lang="es-ES" sz="2200" dirty="0"/>
              <a:t>Glauco Ulises Quesada, Ing. MAP , 2016</a:t>
            </a:r>
          </a:p>
          <a:p>
            <a:endParaRPr lang="es-ES" sz="2400" dirty="0"/>
          </a:p>
        </p:txBody>
      </p:sp>
      <p:pic>
        <p:nvPicPr>
          <p:cNvPr id="6" name="Imagen 5" descr="UCI Highres recortad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73" y="588605"/>
            <a:ext cx="3009176" cy="1384222"/>
          </a:xfrm>
          <a:prstGeom prst="rect">
            <a:avLst/>
          </a:prstGeom>
        </p:spPr>
      </p:pic>
    </p:spTree>
    <p:extLst>
      <p:ext uri="{BB962C8B-B14F-4D97-AF65-F5344CB8AC3E}">
        <p14:creationId xmlns:p14="http://schemas.microsoft.com/office/powerpoint/2010/main" val="75979418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ES" sz="3200" dirty="0" smtClean="0"/>
              <a:t>Los procesos de an</a:t>
            </a:r>
            <a:r>
              <a:rPr lang="es-ES" sz="3200" dirty="0" smtClean="0"/>
              <a:t>álisis y planeación</a:t>
            </a:r>
            <a:endParaRPr lang="es-ES" sz="3200"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10253729"/>
              </p:ext>
            </p:extLst>
          </p:nvPr>
        </p:nvGraphicFramePr>
        <p:xfrm>
          <a:off x="468313" y="1412875"/>
          <a:ext cx="8229600" cy="4760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0333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Los involucrados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33218819"/>
              </p:ext>
            </p:extLst>
          </p:nvPr>
        </p:nvGraphicFramePr>
        <p:xfrm>
          <a:off x="498475" y="1233714"/>
          <a:ext cx="7451726" cy="4892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5848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Análisis de Involucrados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300247976"/>
              </p:ext>
            </p:extLst>
          </p:nvPr>
        </p:nvGraphicFramePr>
        <p:xfrm>
          <a:off x="-1157600" y="1139346"/>
          <a:ext cx="8229600" cy="52507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descr="Captura de pantalla 2016-01-28 a las 19.51.55.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55830" y="1139346"/>
            <a:ext cx="3655710" cy="3734421"/>
          </a:xfrm>
          <a:prstGeom prst="rect">
            <a:avLst/>
          </a:prstGeom>
        </p:spPr>
      </p:pic>
    </p:spTree>
    <p:extLst>
      <p:ext uri="{BB962C8B-B14F-4D97-AF65-F5344CB8AC3E}">
        <p14:creationId xmlns:p14="http://schemas.microsoft.com/office/powerpoint/2010/main" val="4776400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7" name="Rectangle 11"/>
          <p:cNvSpPr>
            <a:spLocks noChangeArrowheads="1"/>
          </p:cNvSpPr>
          <p:nvPr/>
        </p:nvSpPr>
        <p:spPr bwMode="auto">
          <a:xfrm>
            <a:off x="486816" y="254000"/>
            <a:ext cx="795031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r>
              <a:rPr lang="en-US" sz="4400" dirty="0" err="1" smtClean="0">
                <a:solidFill>
                  <a:srgbClr val="008080"/>
                </a:solidFill>
              </a:rPr>
              <a:t>Participación</a:t>
            </a:r>
            <a:r>
              <a:rPr lang="en-US" sz="4400" dirty="0" smtClean="0">
                <a:solidFill>
                  <a:srgbClr val="008080"/>
                </a:solidFill>
              </a:rPr>
              <a:t> de los stakeholders</a:t>
            </a:r>
            <a:endParaRPr lang="de-DE" sz="4400" dirty="0">
              <a:solidFill>
                <a:srgbClr val="008080"/>
              </a:solidFill>
            </a:endParaRPr>
          </a:p>
        </p:txBody>
      </p:sp>
      <p:grpSp>
        <p:nvGrpSpPr>
          <p:cNvPr id="3" name="Agrupar 2"/>
          <p:cNvGrpSpPr/>
          <p:nvPr/>
        </p:nvGrpSpPr>
        <p:grpSpPr>
          <a:xfrm>
            <a:off x="1394876" y="1437378"/>
            <a:ext cx="6586555" cy="4508172"/>
            <a:chOff x="152400" y="1630998"/>
            <a:chExt cx="7395029" cy="4909502"/>
          </a:xfrm>
        </p:grpSpPr>
        <p:sp>
          <p:nvSpPr>
            <p:cNvPr id="198668" name="AutoShape 12"/>
            <p:cNvSpPr>
              <a:spLocks noChangeArrowheads="1"/>
            </p:cNvSpPr>
            <p:nvPr/>
          </p:nvSpPr>
          <p:spPr bwMode="auto">
            <a:xfrm>
              <a:off x="3338285" y="1630998"/>
              <a:ext cx="2881085" cy="1012365"/>
            </a:xfrm>
            <a:prstGeom prst="wedgeEllipseCallout">
              <a:avLst>
                <a:gd name="adj1" fmla="val -27468"/>
                <a:gd name="adj2" fmla="val 71667"/>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CR" sz="1300" b="1" dirty="0" smtClean="0">
                  <a:latin typeface="Tahoma" charset="0"/>
                </a:rPr>
                <a:t>Analizar el marco de referencia y acordar el abordaje</a:t>
              </a:r>
              <a:endParaRPr lang="es-CR" sz="1300" b="1" dirty="0">
                <a:solidFill>
                  <a:schemeClr val="bg1"/>
                </a:solidFill>
                <a:latin typeface="Tahoma" charset="0"/>
              </a:endParaRPr>
            </a:p>
          </p:txBody>
        </p:sp>
        <p:grpSp>
          <p:nvGrpSpPr>
            <p:cNvPr id="2" name="Agrupar 1"/>
            <p:cNvGrpSpPr/>
            <p:nvPr/>
          </p:nvGrpSpPr>
          <p:grpSpPr>
            <a:xfrm>
              <a:off x="152400" y="2300508"/>
              <a:ext cx="7395029" cy="4239992"/>
              <a:chOff x="152400" y="1828800"/>
              <a:chExt cx="8991603" cy="4711700"/>
            </a:xfrm>
          </p:grpSpPr>
          <p:pic>
            <p:nvPicPr>
              <p:cNvPr id="17" name="Marcador de contenido 3" descr="Captura de pantalla 2012-11-17 a la(s) 12.47.33.png"/>
              <p:cNvPicPr>
                <a:picLocks noChangeAspect="1"/>
              </p:cNvPicPr>
              <p:nvPr/>
            </p:nvPicPr>
            <p:blipFill rotWithShape="1">
              <a:blip r:embed="rId3">
                <a:extLst>
                  <a:ext uri="{28A0092B-C50C-407E-A947-70E740481C1C}">
                    <a14:useLocalDpi xmlns:a14="http://schemas.microsoft.com/office/drawing/2010/main" val="0"/>
                  </a:ext>
                </a:extLst>
              </a:blip>
              <a:srcRect l="-535" r="-54"/>
              <a:stretch/>
            </p:blipFill>
            <p:spPr>
              <a:xfrm>
                <a:off x="2301953" y="2419388"/>
                <a:ext cx="4418167" cy="3798166"/>
              </a:xfrm>
              <a:prstGeom prst="rect">
                <a:avLst/>
              </a:prstGeom>
            </p:spPr>
          </p:pic>
          <p:grpSp>
            <p:nvGrpSpPr>
              <p:cNvPr id="198670" name="Group 14"/>
              <p:cNvGrpSpPr>
                <a:grpSpLocks/>
              </p:cNvGrpSpPr>
              <p:nvPr/>
            </p:nvGrpSpPr>
            <p:grpSpPr bwMode="auto">
              <a:xfrm>
                <a:off x="6629402" y="4953000"/>
                <a:ext cx="2514601" cy="1587500"/>
                <a:chOff x="4176" y="3120"/>
                <a:chExt cx="1584" cy="1000"/>
              </a:xfrm>
            </p:grpSpPr>
            <p:sp>
              <p:nvSpPr>
                <p:cNvPr id="198660" name="AutoShape 4"/>
                <p:cNvSpPr>
                  <a:spLocks noChangeArrowheads="1"/>
                </p:cNvSpPr>
                <p:nvPr/>
              </p:nvSpPr>
              <p:spPr bwMode="auto">
                <a:xfrm>
                  <a:off x="4272" y="3400"/>
                  <a:ext cx="1488" cy="720"/>
                </a:xfrm>
                <a:prstGeom prst="wedgeEllipseCallout">
                  <a:avLst>
                    <a:gd name="adj1" fmla="val -52690"/>
                    <a:gd name="adj2" fmla="val -80278"/>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CR" sz="1300" b="1" dirty="0" smtClean="0">
                      <a:latin typeface="Tahoma" charset="0"/>
                    </a:rPr>
                    <a:t>Planeación para estrucutrar la solución preferida</a:t>
                  </a:r>
                  <a:endParaRPr lang="es-CR" sz="1300" b="1" dirty="0">
                    <a:solidFill>
                      <a:schemeClr val="bg1"/>
                    </a:solidFill>
                    <a:latin typeface="Tahoma" charset="0"/>
                  </a:endParaRPr>
                </a:p>
              </p:txBody>
            </p:sp>
            <p:graphicFrame>
              <p:nvGraphicFramePr>
                <p:cNvPr id="198661" name="Object 5"/>
                <p:cNvGraphicFramePr>
                  <a:graphicFrameLocks noChangeAspect="1"/>
                </p:cNvGraphicFramePr>
                <p:nvPr/>
              </p:nvGraphicFramePr>
              <p:xfrm>
                <a:off x="4176" y="3120"/>
                <a:ext cx="220" cy="669"/>
              </p:xfrm>
              <a:graphic>
                <a:graphicData uri="http://schemas.openxmlformats.org/presentationml/2006/ole">
                  <mc:AlternateContent xmlns:mc="http://schemas.openxmlformats.org/markup-compatibility/2006">
                    <mc:Choice xmlns:v="urn:schemas-microsoft-com:vml" Requires="v">
                      <p:oleObj spid="_x0000_s1438" name="Clip" r:id="rId4" imgW="1295640" imgH="3934080" progId="MS_ClipArt_Gallery.2">
                        <p:embed/>
                      </p:oleObj>
                    </mc:Choice>
                    <mc:Fallback>
                      <p:oleObj name="Clip" r:id="rId4" imgW="1295640" imgH="3934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6" y="3120"/>
                              <a:ext cx="220" cy="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98671" name="Group 15"/>
              <p:cNvGrpSpPr>
                <a:grpSpLocks/>
              </p:cNvGrpSpPr>
              <p:nvPr/>
            </p:nvGrpSpPr>
            <p:grpSpPr bwMode="auto">
              <a:xfrm>
                <a:off x="152400" y="5029200"/>
                <a:ext cx="2705100" cy="1143000"/>
                <a:chOff x="96" y="3168"/>
                <a:chExt cx="1704" cy="720"/>
              </a:xfrm>
            </p:grpSpPr>
            <p:sp>
              <p:nvSpPr>
                <p:cNvPr id="198662" name="AutoShape 6"/>
                <p:cNvSpPr>
                  <a:spLocks noChangeArrowheads="1"/>
                </p:cNvSpPr>
                <p:nvPr/>
              </p:nvSpPr>
              <p:spPr bwMode="auto">
                <a:xfrm>
                  <a:off x="96" y="3168"/>
                  <a:ext cx="1488" cy="720"/>
                </a:xfrm>
                <a:prstGeom prst="wedgeEllipseCallout">
                  <a:avLst>
                    <a:gd name="adj1" fmla="val 44894"/>
                    <a:gd name="adj2" fmla="val -78611"/>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CR" sz="1300" b="1" dirty="0" smtClean="0">
                      <a:latin typeface="Tahoma" charset="0"/>
                    </a:rPr>
                    <a:t>Planeación para acordar el cronograma y el sistema de evaluación</a:t>
                  </a:r>
                  <a:endParaRPr lang="es-CR" sz="1300" b="1" dirty="0">
                    <a:solidFill>
                      <a:schemeClr val="bg1"/>
                    </a:solidFill>
                    <a:latin typeface="Tahoma" charset="0"/>
                  </a:endParaRPr>
                </a:p>
              </p:txBody>
            </p:sp>
            <p:graphicFrame>
              <p:nvGraphicFramePr>
                <p:cNvPr id="198663" name="Object 7"/>
                <p:cNvGraphicFramePr>
                  <a:graphicFrameLocks noChangeAspect="1"/>
                </p:cNvGraphicFramePr>
                <p:nvPr>
                  <p:extLst>
                    <p:ext uri="{D42A27DB-BD31-4B8C-83A1-F6EECF244321}">
                      <p14:modId xmlns:p14="http://schemas.microsoft.com/office/powerpoint/2010/main" val="562531579"/>
                    </p:ext>
                  </p:extLst>
                </p:nvPr>
              </p:nvGraphicFramePr>
              <p:xfrm>
                <a:off x="1344" y="3200"/>
                <a:ext cx="456" cy="640"/>
              </p:xfrm>
              <a:graphic>
                <a:graphicData uri="http://schemas.openxmlformats.org/presentationml/2006/ole">
                  <mc:AlternateContent xmlns:mc="http://schemas.openxmlformats.org/markup-compatibility/2006">
                    <mc:Choice xmlns:v="urn:schemas-microsoft-com:vml" Requires="v">
                      <p:oleObj spid="_x0000_s1439" name="Clip" r:id="rId6" imgW="2673000" imgH="3752640" progId="MS_ClipArt_Gallery.2">
                        <p:embed/>
                      </p:oleObj>
                    </mc:Choice>
                    <mc:Fallback>
                      <p:oleObj name="Clip" r:id="rId6" imgW="2673000" imgH="375264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 y="3200"/>
                              <a:ext cx="456" cy="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98672" name="Group 16"/>
              <p:cNvGrpSpPr>
                <a:grpSpLocks/>
              </p:cNvGrpSpPr>
              <p:nvPr/>
            </p:nvGrpSpPr>
            <p:grpSpPr bwMode="auto">
              <a:xfrm>
                <a:off x="152400" y="1828800"/>
                <a:ext cx="2889250" cy="1524000"/>
                <a:chOff x="96" y="1152"/>
                <a:chExt cx="1820" cy="960"/>
              </a:xfrm>
            </p:grpSpPr>
            <p:sp>
              <p:nvSpPr>
                <p:cNvPr id="198664" name="AutoShape 8"/>
                <p:cNvSpPr>
                  <a:spLocks noChangeArrowheads="1"/>
                </p:cNvSpPr>
                <p:nvPr/>
              </p:nvSpPr>
              <p:spPr bwMode="auto">
                <a:xfrm>
                  <a:off x="96" y="1392"/>
                  <a:ext cx="1488" cy="720"/>
                </a:xfrm>
                <a:prstGeom prst="wedgeEllipseCallout">
                  <a:avLst>
                    <a:gd name="adj1" fmla="val 47782"/>
                    <a:gd name="adj2" fmla="val 88333"/>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CR" sz="1300" b="1" dirty="0" smtClean="0">
                      <a:latin typeface="Tahoma" charset="0"/>
                    </a:rPr>
                    <a:t>Analisis de los resultados y su impacto</a:t>
                  </a:r>
                  <a:endParaRPr lang="es-CR" sz="1300" b="1" dirty="0">
                    <a:solidFill>
                      <a:schemeClr val="bg1"/>
                    </a:solidFill>
                    <a:latin typeface="Tahoma" charset="0"/>
                  </a:endParaRPr>
                </a:p>
              </p:txBody>
            </p:sp>
            <p:graphicFrame>
              <p:nvGraphicFramePr>
                <p:cNvPr id="198665" name="Object 9"/>
                <p:cNvGraphicFramePr>
                  <a:graphicFrameLocks noChangeAspect="1"/>
                </p:cNvGraphicFramePr>
                <p:nvPr/>
              </p:nvGraphicFramePr>
              <p:xfrm>
                <a:off x="1200" y="1152"/>
                <a:ext cx="716" cy="670"/>
              </p:xfrm>
              <a:graphic>
                <a:graphicData uri="http://schemas.openxmlformats.org/presentationml/2006/ole">
                  <mc:AlternateContent xmlns:mc="http://schemas.openxmlformats.org/markup-compatibility/2006">
                    <mc:Choice xmlns:v="urn:schemas-microsoft-com:vml" Requires="v">
                      <p:oleObj spid="_x0000_s1440" name="Clip" r:id="rId8" imgW="4218480" imgH="3951360" progId="MS_ClipArt_Gallery.2">
                        <p:embed/>
                      </p:oleObj>
                    </mc:Choice>
                    <mc:Fallback>
                      <p:oleObj name="Clip" r:id="rId8" imgW="4218480" imgH="395136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00" y="1152"/>
                              <a:ext cx="716" cy="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198669" name="Group 13"/>
              <p:cNvGrpSpPr>
                <a:grpSpLocks/>
              </p:cNvGrpSpPr>
              <p:nvPr/>
            </p:nvGrpSpPr>
            <p:grpSpPr bwMode="auto">
              <a:xfrm>
                <a:off x="6553200" y="1889125"/>
                <a:ext cx="2438400" cy="1463675"/>
                <a:chOff x="4128" y="1190"/>
                <a:chExt cx="1536" cy="922"/>
              </a:xfrm>
            </p:grpSpPr>
            <p:sp>
              <p:nvSpPr>
                <p:cNvPr id="198658" name="AutoShape 2"/>
                <p:cNvSpPr>
                  <a:spLocks noChangeArrowheads="1"/>
                </p:cNvSpPr>
                <p:nvPr/>
              </p:nvSpPr>
              <p:spPr bwMode="auto">
                <a:xfrm>
                  <a:off x="4176" y="1392"/>
                  <a:ext cx="1488" cy="720"/>
                </a:xfrm>
                <a:prstGeom prst="wedgeEllipseCallout">
                  <a:avLst>
                    <a:gd name="adj1" fmla="val -49796"/>
                    <a:gd name="adj2" fmla="val 75000"/>
                  </a:avLst>
                </a:prstGeom>
                <a:solidFill>
                  <a:srgbClr val="99FFCC"/>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a:r>
                    <a:rPr lang="es-CR" sz="1300" b="1" dirty="0" smtClean="0">
                      <a:latin typeface="Tahoma" charset="0"/>
                    </a:rPr>
                    <a:t>diagnostico necesidades de grupos metas </a:t>
                  </a:r>
                  <a:endParaRPr lang="es-CR" sz="1300" b="1" dirty="0">
                    <a:solidFill>
                      <a:schemeClr val="bg1"/>
                    </a:solidFill>
                    <a:latin typeface="Tahoma" charset="0"/>
                  </a:endParaRPr>
                </a:p>
              </p:txBody>
            </p:sp>
            <p:graphicFrame>
              <p:nvGraphicFramePr>
                <p:cNvPr id="198659" name="Object 3"/>
                <p:cNvGraphicFramePr>
                  <a:graphicFrameLocks noChangeAspect="1"/>
                </p:cNvGraphicFramePr>
                <p:nvPr/>
              </p:nvGraphicFramePr>
              <p:xfrm>
                <a:off x="4128" y="1190"/>
                <a:ext cx="317" cy="682"/>
              </p:xfrm>
              <a:graphic>
                <a:graphicData uri="http://schemas.openxmlformats.org/presentationml/2006/ole">
                  <mc:AlternateContent xmlns:mc="http://schemas.openxmlformats.org/markup-compatibility/2006">
                    <mc:Choice xmlns:v="urn:schemas-microsoft-com:vml" Requires="v">
                      <p:oleObj spid="_x0000_s1441" name="Clip" r:id="rId10" imgW="1857600" imgH="3995640" progId="MS_ClipArt_Gallery.2">
                        <p:embed/>
                      </p:oleObj>
                    </mc:Choice>
                    <mc:Fallback>
                      <p:oleObj name="Clip" r:id="rId10" imgW="1857600" imgH="3995640" progId="MS_ClipArt_Gallery.2">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8" y="1190"/>
                              <a:ext cx="317" cy="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grpSp>
    </p:spTree>
    <p:extLst>
      <p:ext uri="{BB962C8B-B14F-4D97-AF65-F5344CB8AC3E}">
        <p14:creationId xmlns:p14="http://schemas.microsoft.com/office/powerpoint/2010/main" val="99006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8667"/>
                                        </p:tgtEl>
                                        <p:attrNameLst>
                                          <p:attrName>style.visibility</p:attrName>
                                        </p:attrNameLst>
                                      </p:cBhvr>
                                      <p:to>
                                        <p:strVal val="visible"/>
                                      </p:to>
                                    </p:set>
                                    <p:anim calcmode="lin" valueType="num">
                                      <p:cBhvr additive="base">
                                        <p:cTn id="7" dur="500" fill="hold"/>
                                        <p:tgtEl>
                                          <p:spTgt spid="198667"/>
                                        </p:tgtEl>
                                        <p:attrNameLst>
                                          <p:attrName>ppt_x</p:attrName>
                                        </p:attrNameLst>
                                      </p:cBhvr>
                                      <p:tavLst>
                                        <p:tav tm="0">
                                          <p:val>
                                            <p:strVal val="0-#ppt_w/2"/>
                                          </p:val>
                                        </p:tav>
                                        <p:tav tm="100000">
                                          <p:val>
                                            <p:strVal val="#ppt_x"/>
                                          </p:val>
                                        </p:tav>
                                      </p:tavLst>
                                    </p:anim>
                                    <p:anim calcmode="lin" valueType="num">
                                      <p:cBhvr additive="base">
                                        <p:cTn id="8" dur="500" fill="hold"/>
                                        <p:tgtEl>
                                          <p:spTgt spid="1986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67"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s-ES" sz="3600" dirty="0" smtClean="0"/>
              <a:t>Ejemplo Matriz de Involucrados (parcial) </a:t>
            </a:r>
            <a:endParaRPr lang="es-ES" sz="36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56199519"/>
              </p:ext>
            </p:extLst>
          </p:nvPr>
        </p:nvGraphicFramePr>
        <p:xfrm>
          <a:off x="457200" y="1355725"/>
          <a:ext cx="8229600" cy="4541519"/>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s-ES" dirty="0" smtClean="0"/>
                        <a:t>Información básica</a:t>
                      </a:r>
                      <a:endParaRPr lang="es-ES" dirty="0"/>
                    </a:p>
                  </a:txBody>
                  <a:tcPr/>
                </a:tc>
                <a:tc>
                  <a:txBody>
                    <a:bodyPr/>
                    <a:lstStyle/>
                    <a:p>
                      <a:r>
                        <a:rPr lang="es-ES" dirty="0" smtClean="0"/>
                        <a:t>Interés y cómo les afecta al problema</a:t>
                      </a:r>
                      <a:endParaRPr lang="es-ES" dirty="0"/>
                    </a:p>
                  </a:txBody>
                  <a:tcPr/>
                </a:tc>
                <a:tc>
                  <a:txBody>
                    <a:bodyPr/>
                    <a:lstStyle/>
                    <a:p>
                      <a:r>
                        <a:rPr lang="es-ES" dirty="0" smtClean="0"/>
                        <a:t>Capacidad y motivación </a:t>
                      </a:r>
                      <a:endParaRPr lang="es-ES" dirty="0"/>
                    </a:p>
                  </a:txBody>
                  <a:tcPr/>
                </a:tc>
                <a:tc>
                  <a:txBody>
                    <a:bodyPr/>
                    <a:lstStyle/>
                    <a:p>
                      <a:r>
                        <a:rPr lang="es-ES" dirty="0" smtClean="0"/>
                        <a:t>Acciones</a:t>
                      </a:r>
                      <a:r>
                        <a:rPr lang="es-ES" baseline="0" dirty="0" smtClean="0"/>
                        <a:t> posibles </a:t>
                      </a:r>
                      <a:endParaRPr lang="es-ES" dirty="0"/>
                    </a:p>
                  </a:txBody>
                  <a:tcPr/>
                </a:tc>
              </a:tr>
              <a:tr h="370840">
                <a:tc>
                  <a:txBody>
                    <a:bodyPr/>
                    <a:lstStyle/>
                    <a:p>
                      <a:r>
                        <a:rPr lang="es-ES" sz="1600" b="1" dirty="0" smtClean="0"/>
                        <a:t>Las familias de pescadores:</a:t>
                      </a:r>
                      <a:r>
                        <a:rPr lang="es-ES" sz="1600" dirty="0" smtClean="0"/>
                        <a:t/>
                      </a:r>
                      <a:br>
                        <a:rPr lang="es-ES" sz="1600" dirty="0" smtClean="0"/>
                      </a:br>
                      <a:r>
                        <a:rPr lang="es-ES" sz="1600" dirty="0" smtClean="0"/>
                        <a:t>20, 000 familias de bajos ingresos, </a:t>
                      </a:r>
                      <a:br>
                        <a:rPr lang="es-ES" sz="1600" dirty="0" smtClean="0"/>
                      </a:br>
                      <a:r>
                        <a:rPr lang="es-ES" sz="1600" dirty="0" smtClean="0"/>
                        <a:t>organizados</a:t>
                      </a:r>
                      <a:r>
                        <a:rPr lang="es-ES" sz="1600" baseline="0" dirty="0" smtClean="0"/>
                        <a:t> en </a:t>
                      </a:r>
                      <a:r>
                        <a:rPr lang="es-ES" sz="1600" dirty="0" smtClean="0"/>
                        <a:t>cooperativas informales, las mujeres</a:t>
                      </a:r>
                      <a:br>
                        <a:rPr lang="es-ES" sz="1600" dirty="0" smtClean="0"/>
                      </a:br>
                      <a:r>
                        <a:rPr lang="es-ES" sz="1600" dirty="0" smtClean="0"/>
                        <a:t>participan activamente transformación y comercialización</a:t>
                      </a:r>
                      <a:endParaRPr lang="es-ES" sz="1600" dirty="0"/>
                    </a:p>
                  </a:txBody>
                  <a:tcPr/>
                </a:tc>
                <a:tc>
                  <a:txBody>
                    <a:bodyPr/>
                    <a:lstStyle/>
                    <a:p>
                      <a:pPr marL="285750" indent="-285750">
                        <a:buFont typeface="Arial"/>
                        <a:buChar char="•"/>
                      </a:pPr>
                      <a:r>
                        <a:rPr lang="es-ES" sz="1600" dirty="0" smtClean="0"/>
                        <a:t>Mantener y mejorar medios de subsistencia</a:t>
                      </a:r>
                    </a:p>
                    <a:p>
                      <a:pPr marL="285750" indent="-285750">
                        <a:buFont typeface="Arial"/>
                        <a:buChar char="•"/>
                      </a:pPr>
                      <a:r>
                        <a:rPr lang="es-ES" sz="1600" dirty="0" smtClean="0"/>
                        <a:t> La contaminación está afectando el volumen</a:t>
                      </a:r>
                      <a:br>
                        <a:rPr lang="es-ES" sz="1600" dirty="0" smtClean="0"/>
                      </a:br>
                      <a:r>
                        <a:rPr lang="es-ES" sz="1600" dirty="0" smtClean="0"/>
                        <a:t>y la calidad de la captura</a:t>
                      </a:r>
                    </a:p>
                    <a:p>
                      <a:pPr marL="285750" indent="-285750">
                        <a:buFont typeface="Arial"/>
                        <a:buChar char="•"/>
                      </a:pPr>
                      <a:r>
                        <a:rPr lang="es-ES" sz="1600" dirty="0" smtClean="0"/>
                        <a:t> La salud de la familia está sufriendo,</a:t>
                      </a:r>
                      <a:br>
                        <a:rPr lang="es-ES" sz="1600" dirty="0" smtClean="0"/>
                      </a:br>
                      <a:r>
                        <a:rPr lang="es-ES" sz="1600" dirty="0" smtClean="0"/>
                        <a:t>especialmente los niños y</a:t>
                      </a:r>
                      <a:r>
                        <a:rPr lang="es-ES" sz="1600" baseline="0" dirty="0" smtClean="0"/>
                        <a:t> </a:t>
                      </a:r>
                      <a:r>
                        <a:rPr lang="es-ES" sz="1600" dirty="0" smtClean="0"/>
                        <a:t>madres</a:t>
                      </a:r>
                      <a:endParaRPr lang="es-ES" sz="1600" dirty="0"/>
                    </a:p>
                  </a:txBody>
                  <a:tcPr/>
                </a:tc>
                <a:tc>
                  <a:txBody>
                    <a:bodyPr/>
                    <a:lstStyle/>
                    <a:p>
                      <a:pPr marL="285750" indent="-285750">
                        <a:buFont typeface="Arial"/>
                        <a:buChar char="•"/>
                      </a:pPr>
                      <a:r>
                        <a:rPr lang="es-ES" dirty="0" smtClean="0"/>
                        <a:t>Gran interés en medidas de control de </a:t>
                      </a:r>
                      <a:r>
                        <a:rPr lang="es-ES" baseline="0" dirty="0" smtClean="0"/>
                        <a:t> </a:t>
                      </a:r>
                      <a:r>
                        <a:rPr lang="es-ES" dirty="0" smtClean="0"/>
                        <a:t>la contaminación</a:t>
                      </a:r>
                    </a:p>
                    <a:p>
                      <a:pPr marL="285750" indent="-285750">
                        <a:buFont typeface="Arial"/>
                        <a:buChar char="•"/>
                      </a:pPr>
                      <a:r>
                        <a:rPr lang="es-ES" dirty="0" smtClean="0"/>
                        <a:t>Débil influencia política.</a:t>
                      </a:r>
                      <a:endParaRPr lang="es-ES" dirty="0"/>
                    </a:p>
                  </a:txBody>
                  <a:tcPr/>
                </a:tc>
                <a:tc>
                  <a:txBody>
                    <a:bodyPr/>
                    <a:lstStyle/>
                    <a:p>
                      <a:r>
                        <a:rPr lang="es-ES" sz="1600" dirty="0" smtClean="0"/>
                        <a:t>Apoyar su capacidad para  organizar</a:t>
                      </a:r>
                      <a:br>
                        <a:rPr lang="es-ES" sz="1600" dirty="0" smtClean="0"/>
                      </a:br>
                      <a:r>
                        <a:rPr lang="es-ES" sz="1600" dirty="0" smtClean="0"/>
                        <a:t>y negociar</a:t>
                      </a:r>
                    </a:p>
                    <a:p>
                      <a:r>
                        <a:rPr lang="es-ES" sz="1600" dirty="0" smtClean="0"/>
                        <a:t>• Implementar las medidas</a:t>
                      </a:r>
                      <a:r>
                        <a:rPr lang="es-ES" sz="1600" baseline="0" dirty="0" smtClean="0"/>
                        <a:t> de control de la</a:t>
                      </a:r>
                      <a:r>
                        <a:rPr lang="es-ES" sz="1600" dirty="0" smtClean="0"/>
                        <a:t> contaminación industrial</a:t>
                      </a:r>
                      <a:br>
                        <a:rPr lang="es-ES" sz="1600" dirty="0" smtClean="0"/>
                      </a:br>
                      <a:r>
                        <a:rPr lang="es-ES" sz="1600" dirty="0" smtClean="0"/>
                        <a:t>• Identificar / formular alternativas</a:t>
                      </a:r>
                      <a:r>
                        <a:rPr lang="es-ES" sz="1600" baseline="0" dirty="0" smtClean="0"/>
                        <a:t> </a:t>
                      </a:r>
                      <a:r>
                        <a:rPr lang="es-ES" sz="1600" dirty="0" smtClean="0"/>
                        <a:t>ingresos para las mujeres y</a:t>
                      </a:r>
                      <a:br>
                        <a:rPr lang="es-ES" sz="1600" dirty="0" smtClean="0"/>
                      </a:br>
                      <a:r>
                        <a:rPr lang="es-ES" sz="1600" dirty="0" smtClean="0"/>
                        <a:t>hombres</a:t>
                      </a:r>
                    </a:p>
                  </a:txBody>
                  <a:tcPr/>
                </a:tc>
              </a:tr>
              <a:tr h="370840">
                <a:tc>
                  <a:txBody>
                    <a:bodyPr/>
                    <a:lstStyle/>
                    <a:p>
                      <a:r>
                        <a:rPr lang="es-ES" dirty="0" smtClean="0"/>
                        <a:t>Residentes</a:t>
                      </a:r>
                      <a:r>
                        <a:rPr lang="es-ES" baseline="0" dirty="0" smtClean="0"/>
                        <a:t> casas a la ribera del río. </a:t>
                      </a:r>
                      <a:endParaRPr lang="es-ES" dirty="0"/>
                    </a:p>
                  </a:txBody>
                  <a:tcPr/>
                </a:tc>
                <a:tc>
                  <a:txBody>
                    <a:bodyPr/>
                    <a:lstStyle/>
                    <a:p>
                      <a:r>
                        <a:rPr lang="es-ES" dirty="0" smtClean="0"/>
                        <a:t>---</a:t>
                      </a:r>
                      <a:endParaRPr lang="es-ES" dirty="0"/>
                    </a:p>
                  </a:txBody>
                  <a:tcPr/>
                </a:tc>
                <a:tc>
                  <a:txBody>
                    <a:bodyPr/>
                    <a:lstStyle/>
                    <a:p>
                      <a:r>
                        <a:rPr lang="es-ES" dirty="0" smtClean="0"/>
                        <a:t>---</a:t>
                      </a:r>
                      <a:endParaRPr lang="es-ES" dirty="0"/>
                    </a:p>
                  </a:txBody>
                  <a:tcPr/>
                </a:tc>
                <a:tc>
                  <a:txBody>
                    <a:bodyPr/>
                    <a:lstStyle/>
                    <a:p>
                      <a:r>
                        <a:rPr lang="es-ES" dirty="0" smtClean="0"/>
                        <a:t>---</a:t>
                      </a:r>
                    </a:p>
                  </a:txBody>
                  <a:tcPr/>
                </a:tc>
              </a:tr>
            </a:tbl>
          </a:graphicData>
        </a:graphic>
      </p:graphicFrame>
    </p:spTree>
    <p:extLst>
      <p:ext uri="{BB962C8B-B14F-4D97-AF65-F5344CB8AC3E}">
        <p14:creationId xmlns:p14="http://schemas.microsoft.com/office/powerpoint/2010/main" val="22200530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4" y="484094"/>
            <a:ext cx="7556313" cy="646206"/>
          </a:xfrm>
        </p:spPr>
        <p:txBody>
          <a:bodyPr>
            <a:normAutofit fontScale="90000"/>
          </a:bodyPr>
          <a:lstStyle/>
          <a:p>
            <a:r>
              <a:rPr lang="es-ES" sz="4000" dirty="0" smtClean="0"/>
              <a:t>Árbol de problemas</a:t>
            </a:r>
            <a:endParaRPr lang="es-ES" sz="40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935196610"/>
              </p:ext>
            </p:extLst>
          </p:nvPr>
        </p:nvGraphicFramePr>
        <p:xfrm>
          <a:off x="498474" y="1257906"/>
          <a:ext cx="7556313" cy="4868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16367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6700" y="623794"/>
            <a:ext cx="7788087" cy="1116106"/>
          </a:xfrm>
        </p:spPr>
        <p:txBody>
          <a:bodyPr>
            <a:normAutofit fontScale="90000"/>
          </a:bodyPr>
          <a:lstStyle/>
          <a:p>
            <a:r>
              <a:rPr lang="es-ES" dirty="0"/>
              <a:t>Para elaborar el árbol de problemas:</a:t>
            </a:r>
            <a:br>
              <a:rPr lang="es-ES" dirty="0"/>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476814500"/>
              </p:ext>
            </p:extLst>
          </p:nvPr>
        </p:nvGraphicFramePr>
        <p:xfrm>
          <a:off x="498474" y="1981201"/>
          <a:ext cx="7556313" cy="3848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76697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4" y="484094"/>
            <a:ext cx="8366126" cy="646206"/>
          </a:xfrm>
        </p:spPr>
        <p:txBody>
          <a:bodyPr/>
          <a:lstStyle/>
          <a:p>
            <a:r>
              <a:rPr lang="es-ES" sz="3200" dirty="0" smtClean="0"/>
              <a:t>Árbol de problemas:  Estructura</a:t>
            </a:r>
            <a:endParaRPr lang="es-ES" sz="3200" dirty="0"/>
          </a:p>
        </p:txBody>
      </p:sp>
      <p:pic>
        <p:nvPicPr>
          <p:cNvPr id="4" name="Marcador de contenido 3" descr="Captura de pantalla 2016-01-28 a las 14.35.38.png"/>
          <p:cNvPicPr>
            <a:picLocks noGrp="1" noChangeAspect="1"/>
          </p:cNvPicPr>
          <p:nvPr>
            <p:ph idx="1"/>
          </p:nvPr>
        </p:nvPicPr>
        <p:blipFill>
          <a:blip r:embed="rId2">
            <a:extLst>
              <a:ext uri="{28A0092B-C50C-407E-A947-70E740481C1C}">
                <a14:useLocalDpi xmlns:a14="http://schemas.microsoft.com/office/drawing/2010/main" val="0"/>
              </a:ext>
            </a:extLst>
          </a:blip>
          <a:srcRect l="-41398" r="-41398"/>
          <a:stretch>
            <a:fillRect/>
          </a:stretch>
        </p:blipFill>
        <p:spPr>
          <a:xfrm>
            <a:off x="498474" y="1333500"/>
            <a:ext cx="7556313" cy="4792663"/>
          </a:xfrm>
        </p:spPr>
      </p:pic>
      <p:sp>
        <p:nvSpPr>
          <p:cNvPr id="5" name="Flecha izquierda 4"/>
          <p:cNvSpPr/>
          <p:nvPr/>
        </p:nvSpPr>
        <p:spPr>
          <a:xfrm>
            <a:off x="4826000" y="2984500"/>
            <a:ext cx="2463800" cy="63500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Problema principal</a:t>
            </a:r>
            <a:endParaRPr lang="es-ES" dirty="0"/>
          </a:p>
        </p:txBody>
      </p:sp>
      <p:sp>
        <p:nvSpPr>
          <p:cNvPr id="8" name="Flecha izquierda 7"/>
          <p:cNvSpPr/>
          <p:nvPr/>
        </p:nvSpPr>
        <p:spPr>
          <a:xfrm>
            <a:off x="5130800" y="4622800"/>
            <a:ext cx="2159000" cy="635000"/>
          </a:xfrm>
          <a:prstGeom prst="lef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Causas</a:t>
            </a:r>
            <a:endParaRPr lang="es-ES" dirty="0"/>
          </a:p>
        </p:txBody>
      </p:sp>
      <p:sp>
        <p:nvSpPr>
          <p:cNvPr id="9" name="Flecha derecha 8"/>
          <p:cNvSpPr/>
          <p:nvPr/>
        </p:nvSpPr>
        <p:spPr>
          <a:xfrm>
            <a:off x="2171700" y="1485900"/>
            <a:ext cx="2095500" cy="67310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S" dirty="0" smtClean="0"/>
              <a:t>Efectos</a:t>
            </a:r>
            <a:endParaRPr lang="es-ES" dirty="0"/>
          </a:p>
        </p:txBody>
      </p:sp>
      <p:pic>
        <p:nvPicPr>
          <p:cNvPr id="10" name="Imagen 9" descr="Captura de pantalla 2016-01-28 a las 14.43.3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6852" y="1028700"/>
            <a:ext cx="6477448" cy="5638800"/>
          </a:xfrm>
          <a:prstGeom prst="rect">
            <a:avLst/>
          </a:prstGeom>
        </p:spPr>
      </p:pic>
      <p:sp>
        <p:nvSpPr>
          <p:cNvPr id="11" name="Flecha izquierda 10"/>
          <p:cNvSpPr/>
          <p:nvPr/>
        </p:nvSpPr>
        <p:spPr>
          <a:xfrm>
            <a:off x="5590987" y="3479800"/>
            <a:ext cx="2578100" cy="711200"/>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smtClean="0"/>
              <a:t>Problema principal</a:t>
            </a:r>
            <a:endParaRPr lang="es-ES" dirty="0"/>
          </a:p>
        </p:txBody>
      </p:sp>
      <p:sp>
        <p:nvSpPr>
          <p:cNvPr id="12" name="Flecha izquierda 11"/>
          <p:cNvSpPr/>
          <p:nvPr/>
        </p:nvSpPr>
        <p:spPr>
          <a:xfrm>
            <a:off x="6102350" y="5257800"/>
            <a:ext cx="2578100" cy="711200"/>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smtClean="0"/>
              <a:t>Causas</a:t>
            </a:r>
            <a:endParaRPr lang="es-ES" dirty="0"/>
          </a:p>
        </p:txBody>
      </p:sp>
      <p:sp>
        <p:nvSpPr>
          <p:cNvPr id="13" name="Flecha izquierda 12"/>
          <p:cNvSpPr/>
          <p:nvPr/>
        </p:nvSpPr>
        <p:spPr>
          <a:xfrm>
            <a:off x="5581274" y="1663700"/>
            <a:ext cx="2578100" cy="711200"/>
          </a:xfrm>
          <a:prstGeom prst="lef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 dirty="0" smtClean="0"/>
              <a:t>Efectos</a:t>
            </a:r>
            <a:endParaRPr lang="es-ES" dirty="0"/>
          </a:p>
        </p:txBody>
      </p:sp>
    </p:spTree>
    <p:extLst>
      <p:ext uri="{BB962C8B-B14F-4D97-AF65-F5344CB8AC3E}">
        <p14:creationId xmlns:p14="http://schemas.microsoft.com/office/powerpoint/2010/main" val="33000913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El Árbol de Objetivos </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89123075"/>
              </p:ext>
            </p:extLst>
          </p:nvPr>
        </p:nvGraphicFramePr>
        <p:xfrm>
          <a:off x="482323" y="1355548"/>
          <a:ext cx="8229600" cy="4770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312529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Árbol de Objetivos</a:t>
            </a:r>
            <a:endParaRPr lang="es-ES" dirty="0"/>
          </a:p>
        </p:txBody>
      </p:sp>
      <p:graphicFrame>
        <p:nvGraphicFramePr>
          <p:cNvPr id="4" name="Diagrama 3"/>
          <p:cNvGraphicFramePr/>
          <p:nvPr>
            <p:extLst>
              <p:ext uri="{D42A27DB-BD31-4B8C-83A1-F6EECF244321}">
                <p14:modId xmlns:p14="http://schemas.microsoft.com/office/powerpoint/2010/main" val="3939341339"/>
              </p:ext>
            </p:extLst>
          </p:nvPr>
        </p:nvGraphicFramePr>
        <p:xfrm>
          <a:off x="457200" y="1734127"/>
          <a:ext cx="8279805"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682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¿Qué es ZOPP?</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884930670"/>
              </p:ext>
            </p:extLst>
          </p:nvPr>
        </p:nvGraphicFramePr>
        <p:xfrm>
          <a:off x="532801" y="1266456"/>
          <a:ext cx="8229600"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635053" y="5881023"/>
            <a:ext cx="1266918" cy="276999"/>
          </a:xfrm>
          <a:prstGeom prst="rect">
            <a:avLst/>
          </a:prstGeom>
          <a:noFill/>
        </p:spPr>
        <p:txBody>
          <a:bodyPr wrap="none" rtlCol="0">
            <a:spAutoFit/>
          </a:bodyPr>
          <a:lstStyle/>
          <a:p>
            <a:r>
              <a:rPr lang="es-ES" sz="1200" dirty="0" smtClean="0"/>
              <a:t>(World Bank, s.f.)</a:t>
            </a:r>
            <a:endParaRPr lang="es-ES" sz="1200" dirty="0"/>
          </a:p>
        </p:txBody>
      </p:sp>
    </p:spTree>
    <p:extLst>
      <p:ext uri="{BB962C8B-B14F-4D97-AF65-F5344CB8AC3E}">
        <p14:creationId xmlns:p14="http://schemas.microsoft.com/office/powerpoint/2010/main" val="12451126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329756"/>
            <a:ext cx="8229600" cy="1426393"/>
          </a:xfrm>
        </p:spPr>
        <p:txBody>
          <a:bodyPr>
            <a:normAutofit fontScale="90000"/>
          </a:bodyPr>
          <a:lstStyle/>
          <a:p>
            <a:pPr algn="l"/>
            <a:r>
              <a:rPr lang="es-ES" dirty="0"/>
              <a:t>P</a:t>
            </a:r>
            <a:r>
              <a:rPr lang="es-ES" dirty="0" smtClean="0"/>
              <a:t>ara transformar el árbol de problemas en árbol de objetivos:</a:t>
            </a:r>
            <a:br>
              <a:rPr lang="es-ES" dirty="0" smtClean="0"/>
            </a:b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633317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0135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48395"/>
          </a:xfrm>
        </p:spPr>
        <p:txBody>
          <a:bodyPr/>
          <a:lstStyle/>
          <a:p>
            <a:pPr algn="just"/>
            <a:r>
              <a:rPr lang="es-ES" dirty="0" smtClean="0"/>
              <a:t>Él árbol de objetivos</a:t>
            </a:r>
            <a:endParaRPr lang="es-ES" dirty="0"/>
          </a:p>
        </p:txBody>
      </p:sp>
      <p:pic>
        <p:nvPicPr>
          <p:cNvPr id="4" name="Marcador de contenido 3" descr="Captura de pantalla 2016-01-28 a las 19.04.18.png"/>
          <p:cNvPicPr>
            <a:picLocks noGrp="1" noChangeAspect="1"/>
          </p:cNvPicPr>
          <p:nvPr>
            <p:ph idx="1"/>
          </p:nvPr>
        </p:nvPicPr>
        <p:blipFill>
          <a:blip r:embed="rId2">
            <a:extLst>
              <a:ext uri="{28A0092B-C50C-407E-A947-70E740481C1C}">
                <a14:useLocalDpi xmlns:a14="http://schemas.microsoft.com/office/drawing/2010/main" val="0"/>
              </a:ext>
            </a:extLst>
          </a:blip>
          <a:srcRect l="-33166" r="-33166"/>
          <a:stretch>
            <a:fillRect/>
          </a:stretch>
        </p:blipFill>
        <p:spPr>
          <a:xfrm>
            <a:off x="112292" y="1223032"/>
            <a:ext cx="8574508" cy="5108623"/>
          </a:xfrm>
        </p:spPr>
      </p:pic>
    </p:spTree>
    <p:extLst>
      <p:ext uri="{BB962C8B-B14F-4D97-AF65-F5344CB8AC3E}">
        <p14:creationId xmlns:p14="http://schemas.microsoft.com/office/powerpoint/2010/main" val="29729347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467544" y="274638"/>
            <a:ext cx="8229600" cy="706090"/>
          </a:xfrm>
        </p:spPr>
        <p:txBody>
          <a:bodyPr>
            <a:normAutofit fontScale="90000"/>
          </a:bodyPr>
          <a:lstStyle/>
          <a:p>
            <a:pPr algn="l" eaLnBrk="1" hangingPunct="1"/>
            <a:r>
              <a:rPr lang="es-CR" dirty="0" smtClean="0"/>
              <a:t>Análisis de Alternativas</a:t>
            </a:r>
            <a:endParaRPr lang="en-US" dirty="0" smtClean="0"/>
          </a:p>
        </p:txBody>
      </p:sp>
      <p:pic>
        <p:nvPicPr>
          <p:cNvPr id="5123" name="Picture 4"/>
          <p:cNvPicPr>
            <a:picLocks noGrp="1" noChangeAspect="1" noChangeArrowheads="1"/>
          </p:cNvPicPr>
          <p:nvPr>
            <p:ph idx="1"/>
          </p:nvPr>
        </p:nvPicPr>
        <p:blipFill>
          <a:blip r:embed="rId3" cstate="print"/>
          <a:srcRect/>
          <a:stretch>
            <a:fillRect/>
          </a:stretch>
        </p:blipFill>
        <p:spPr>
          <a:xfrm>
            <a:off x="1446963" y="2370081"/>
            <a:ext cx="6836538" cy="4173719"/>
          </a:xfrm>
          <a:noFill/>
        </p:spPr>
      </p:pic>
      <p:sp>
        <p:nvSpPr>
          <p:cNvPr id="2" name="CuadroTexto 1"/>
          <p:cNvSpPr txBox="1"/>
          <p:nvPr/>
        </p:nvSpPr>
        <p:spPr>
          <a:xfrm>
            <a:off x="467544" y="1153678"/>
            <a:ext cx="8229600" cy="1200328"/>
          </a:xfrm>
          <a:prstGeom prst="rect">
            <a:avLst/>
          </a:prstGeom>
          <a:noFill/>
        </p:spPr>
        <p:txBody>
          <a:bodyPr wrap="square" rtlCol="0">
            <a:spAutoFit/>
          </a:bodyPr>
          <a:lstStyle/>
          <a:p>
            <a:r>
              <a:rPr lang="es-CR" sz="2400" dirty="0"/>
              <a:t>Se identifican diferentes estrategias de alternativas(del Árbol de Objetivos), que si son ejecutadas, podrían contribuir a promover el cambio de la Situación Actual a la Situación Futura Deseada</a:t>
            </a:r>
            <a:endParaRPr lang="en-US" sz="2400" dirty="0"/>
          </a:p>
        </p:txBody>
      </p:sp>
      <p:sp>
        <p:nvSpPr>
          <p:cNvPr id="3" name="CuadroTexto 2"/>
          <p:cNvSpPr txBox="1"/>
          <p:nvPr/>
        </p:nvSpPr>
        <p:spPr>
          <a:xfrm>
            <a:off x="1882352" y="3761552"/>
            <a:ext cx="6075943" cy="1938992"/>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s-ES" sz="2400" dirty="0">
                <a:solidFill>
                  <a:schemeClr val="bg1"/>
                </a:solidFill>
              </a:rPr>
              <a:t>Análisis de las estrategias implica decidir qué objetivos se incluirán </a:t>
            </a:r>
            <a:r>
              <a:rPr lang="es-ES" sz="2400" dirty="0" smtClean="0">
                <a:solidFill>
                  <a:schemeClr val="bg1"/>
                </a:solidFill>
              </a:rPr>
              <a:t>en la </a:t>
            </a:r>
            <a:r>
              <a:rPr lang="es-ES" sz="2400" dirty="0">
                <a:solidFill>
                  <a:schemeClr val="bg1"/>
                </a:solidFill>
              </a:rPr>
              <a:t>intervención específica, </a:t>
            </a:r>
            <a:r>
              <a:rPr lang="es-ES" sz="2400" dirty="0" smtClean="0">
                <a:solidFill>
                  <a:schemeClr val="bg1"/>
                </a:solidFill>
              </a:rPr>
              <a:t>qué </a:t>
            </a:r>
            <a:r>
              <a:rPr lang="es-ES" sz="2400" dirty="0">
                <a:solidFill>
                  <a:schemeClr val="bg1"/>
                </a:solidFill>
              </a:rPr>
              <a:t>objetivos se quedan fuera, y </a:t>
            </a:r>
            <a:r>
              <a:rPr lang="es-ES" sz="2400" dirty="0" smtClean="0">
                <a:solidFill>
                  <a:schemeClr val="bg1"/>
                </a:solidFill>
              </a:rPr>
              <a:t>cual será el el propósito </a:t>
            </a:r>
            <a:r>
              <a:rPr lang="es-ES" sz="2400" dirty="0">
                <a:solidFill>
                  <a:schemeClr val="bg1"/>
                </a:solidFill>
              </a:rPr>
              <a:t>y los objetivos generales de </a:t>
            </a:r>
            <a:r>
              <a:rPr lang="es-ES" sz="2400" dirty="0" smtClean="0">
                <a:solidFill>
                  <a:schemeClr val="bg1"/>
                </a:solidFill>
              </a:rPr>
              <a:t>operación.</a:t>
            </a:r>
            <a:endParaRPr lang="es-ES" sz="2400" dirty="0">
              <a:solidFill>
                <a:schemeClr val="bg1"/>
              </a:solidFill>
            </a:endParaRPr>
          </a:p>
        </p:txBody>
      </p:sp>
    </p:spTree>
    <p:extLst>
      <p:ext uri="{BB962C8B-B14F-4D97-AF65-F5344CB8AC3E}">
        <p14:creationId xmlns:p14="http://schemas.microsoft.com/office/powerpoint/2010/main" val="24017597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a:xfrm>
            <a:off x="539552" y="289350"/>
            <a:ext cx="8229600" cy="853650"/>
          </a:xfrm>
        </p:spPr>
        <p:txBody>
          <a:bodyPr/>
          <a:lstStyle/>
          <a:p>
            <a:pPr algn="just" eaLnBrk="1" hangingPunct="1"/>
            <a:r>
              <a:rPr lang="es-CR" dirty="0" smtClean="0"/>
              <a:t>Análisis de Alternativas</a:t>
            </a:r>
            <a:endParaRPr lang="en-US" dirty="0" smtClean="0"/>
          </a:p>
        </p:txBody>
      </p:sp>
      <p:graphicFrame>
        <p:nvGraphicFramePr>
          <p:cNvPr id="2" name="Marcador de contenido 1"/>
          <p:cNvGraphicFramePr>
            <a:graphicFrameLocks noGrp="1"/>
          </p:cNvGraphicFramePr>
          <p:nvPr>
            <p:ph idx="1"/>
            <p:extLst>
              <p:ext uri="{D42A27DB-BD31-4B8C-83A1-F6EECF244321}">
                <p14:modId xmlns:p14="http://schemas.microsoft.com/office/powerpoint/2010/main" val="736760975"/>
              </p:ext>
            </p:extLst>
          </p:nvPr>
        </p:nvGraphicFramePr>
        <p:xfrm>
          <a:off x="539552" y="1738689"/>
          <a:ext cx="8229600" cy="4273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p:cNvSpPr txBox="1"/>
          <p:nvPr/>
        </p:nvSpPr>
        <p:spPr>
          <a:xfrm>
            <a:off x="539552" y="6108896"/>
            <a:ext cx="1850649" cy="369332"/>
          </a:xfrm>
          <a:prstGeom prst="rect">
            <a:avLst/>
          </a:prstGeom>
          <a:noFill/>
        </p:spPr>
        <p:txBody>
          <a:bodyPr wrap="none" rtlCol="0">
            <a:spAutoFit/>
          </a:bodyPr>
          <a:lstStyle/>
          <a:p>
            <a:r>
              <a:rPr lang="es-ES" dirty="0" smtClean="0"/>
              <a:t>(Velásquez, 2011)</a:t>
            </a:r>
            <a:endParaRPr lang="es-ES" dirty="0"/>
          </a:p>
        </p:txBody>
      </p:sp>
    </p:spTree>
    <p:extLst>
      <p:ext uri="{BB962C8B-B14F-4D97-AF65-F5344CB8AC3E}">
        <p14:creationId xmlns:p14="http://schemas.microsoft.com/office/powerpoint/2010/main" val="3692904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3" descr="Captura de pantalla 2016-01-28 a las 20.00.09.png"/>
          <p:cNvPicPr>
            <a:picLocks noGrp="1" noChangeAspect="1"/>
          </p:cNvPicPr>
          <p:nvPr>
            <p:ph idx="1"/>
          </p:nvPr>
        </p:nvPicPr>
        <p:blipFill>
          <a:blip r:embed="rId3">
            <a:extLst>
              <a:ext uri="{28A0092B-C50C-407E-A947-70E740481C1C}">
                <a14:useLocalDpi xmlns:a14="http://schemas.microsoft.com/office/drawing/2010/main" val="0"/>
              </a:ext>
            </a:extLst>
          </a:blip>
          <a:srcRect l="-10719" r="-10719"/>
          <a:stretch>
            <a:fillRect/>
          </a:stretch>
        </p:blipFill>
        <p:spPr>
          <a:xfrm>
            <a:off x="4815593" y="932949"/>
            <a:ext cx="4328407" cy="5127329"/>
          </a:xfrm>
        </p:spPr>
      </p:pic>
      <p:sp>
        <p:nvSpPr>
          <p:cNvPr id="8194" name="1 Título"/>
          <p:cNvSpPr>
            <a:spLocks noGrp="1"/>
          </p:cNvSpPr>
          <p:nvPr>
            <p:ph type="title"/>
          </p:nvPr>
        </p:nvSpPr>
        <p:spPr>
          <a:xfrm>
            <a:off x="323528" y="412024"/>
            <a:ext cx="8229600" cy="722566"/>
          </a:xfrm>
        </p:spPr>
        <p:txBody>
          <a:bodyPr>
            <a:normAutofit fontScale="90000"/>
          </a:bodyPr>
          <a:lstStyle/>
          <a:p>
            <a:pPr algn="just" eaLnBrk="1" hangingPunct="1"/>
            <a:r>
              <a:rPr lang="en-US" dirty="0" err="1" smtClean="0"/>
              <a:t>Tabla</a:t>
            </a:r>
            <a:r>
              <a:rPr lang="en-US" dirty="0" smtClean="0"/>
              <a:t> de </a:t>
            </a:r>
            <a:r>
              <a:rPr lang="en-US" dirty="0" err="1" smtClean="0"/>
              <a:t>análisis</a:t>
            </a:r>
            <a:r>
              <a:rPr lang="en-US" dirty="0"/>
              <a:t> </a:t>
            </a:r>
            <a:r>
              <a:rPr lang="en-US" dirty="0" smtClean="0"/>
              <a:t>de </a:t>
            </a:r>
            <a:r>
              <a:rPr lang="en-US" dirty="0" err="1" smtClean="0"/>
              <a:t>alternativas</a:t>
            </a:r>
            <a:endParaRPr lang="en-US" dirty="0" smtClean="0"/>
          </a:p>
        </p:txBody>
      </p:sp>
      <p:graphicFrame>
        <p:nvGraphicFramePr>
          <p:cNvPr id="3" name="Tabla 2"/>
          <p:cNvGraphicFramePr>
            <a:graphicFrameLocks noGrp="1"/>
          </p:cNvGraphicFramePr>
          <p:nvPr>
            <p:extLst>
              <p:ext uri="{D42A27DB-BD31-4B8C-83A1-F6EECF244321}">
                <p14:modId xmlns:p14="http://schemas.microsoft.com/office/powerpoint/2010/main" val="175995342"/>
              </p:ext>
            </p:extLst>
          </p:nvPr>
        </p:nvGraphicFramePr>
        <p:xfrm>
          <a:off x="323527" y="2007845"/>
          <a:ext cx="5038236" cy="3103805"/>
        </p:xfrm>
        <a:graphic>
          <a:graphicData uri="http://schemas.openxmlformats.org/drawingml/2006/table">
            <a:tbl>
              <a:tblPr firstRow="1" bandRow="1">
                <a:tableStyleId>{10A1B5D5-9B99-4C35-A422-299274C87663}</a:tableStyleId>
              </a:tblPr>
              <a:tblGrid>
                <a:gridCol w="1259559"/>
                <a:gridCol w="1259559"/>
                <a:gridCol w="1259559"/>
                <a:gridCol w="1259559"/>
              </a:tblGrid>
              <a:tr h="1112777">
                <a:tc>
                  <a:txBody>
                    <a:bodyPr/>
                    <a:lstStyle/>
                    <a:p>
                      <a:endParaRPr lang="es-ES" dirty="0"/>
                    </a:p>
                  </a:txBody>
                  <a:tcPr/>
                </a:tc>
                <a:tc>
                  <a:txBody>
                    <a:bodyPr/>
                    <a:lstStyle/>
                    <a:p>
                      <a:r>
                        <a:rPr lang="es-ES" dirty="0" smtClean="0"/>
                        <a:t>Criterio 1</a:t>
                      </a:r>
                    </a:p>
                    <a:p>
                      <a:r>
                        <a:rPr lang="es-ES" sz="1400" dirty="0" smtClean="0"/>
                        <a:t>(por</a:t>
                      </a:r>
                      <a:r>
                        <a:rPr lang="es-ES" sz="1400" baseline="0" dirty="0" smtClean="0"/>
                        <a:t> ejemplo financiero)</a:t>
                      </a:r>
                      <a:endParaRPr lang="es-ES" sz="1400" dirty="0"/>
                    </a:p>
                  </a:txBody>
                  <a:tcPr/>
                </a:tc>
                <a:tc>
                  <a:txBody>
                    <a:bodyPr/>
                    <a:lstStyle/>
                    <a:p>
                      <a:r>
                        <a:rPr lang="es-ES" dirty="0" smtClean="0"/>
                        <a:t>Criterio 2</a:t>
                      </a:r>
                    </a:p>
                    <a:p>
                      <a:r>
                        <a:rPr lang="es-ES" sz="1400" dirty="0" smtClean="0"/>
                        <a:t>(por ejemplo</a:t>
                      </a:r>
                      <a:r>
                        <a:rPr lang="es-ES" sz="1400" baseline="0" dirty="0" smtClean="0"/>
                        <a:t> Ambiental)</a:t>
                      </a:r>
                      <a:endParaRPr lang="es-ES" sz="1400" dirty="0"/>
                    </a:p>
                  </a:txBody>
                  <a:tcPr/>
                </a:tc>
                <a:tc>
                  <a:txBody>
                    <a:bodyPr/>
                    <a:lstStyle/>
                    <a:p>
                      <a:r>
                        <a:rPr lang="es-ES" dirty="0" smtClean="0"/>
                        <a:t>Criterio 3</a:t>
                      </a:r>
                    </a:p>
                    <a:p>
                      <a:r>
                        <a:rPr lang="es-ES" sz="1600" dirty="0" smtClean="0"/>
                        <a:t>(por</a:t>
                      </a:r>
                      <a:r>
                        <a:rPr lang="es-ES" sz="1600" baseline="0" dirty="0" smtClean="0"/>
                        <a:t> ejemplo social)</a:t>
                      </a:r>
                      <a:endParaRPr lang="es-ES" sz="1600" dirty="0"/>
                    </a:p>
                  </a:txBody>
                  <a:tcPr/>
                </a:tc>
              </a:tr>
              <a:tr h="663676">
                <a:tc>
                  <a:txBody>
                    <a:bodyPr/>
                    <a:lstStyle/>
                    <a:p>
                      <a:r>
                        <a:rPr lang="es-ES" dirty="0" smtClean="0"/>
                        <a:t>Estrategia</a:t>
                      </a:r>
                      <a:r>
                        <a:rPr lang="es-ES" baseline="0" dirty="0" smtClean="0"/>
                        <a:t> 1</a:t>
                      </a:r>
                      <a:endParaRPr lang="es-ES" dirty="0"/>
                    </a:p>
                  </a:txBody>
                  <a:tcPr/>
                </a:tc>
                <a:tc>
                  <a:txBody>
                    <a:bodyPr/>
                    <a:lstStyle/>
                    <a:p>
                      <a:endParaRPr lang="es-ES"/>
                    </a:p>
                  </a:txBody>
                  <a:tcPr/>
                </a:tc>
                <a:tc>
                  <a:txBody>
                    <a:bodyPr/>
                    <a:lstStyle/>
                    <a:p>
                      <a:endParaRPr lang="es-ES"/>
                    </a:p>
                  </a:txBody>
                  <a:tcPr/>
                </a:tc>
                <a:tc>
                  <a:txBody>
                    <a:bodyPr/>
                    <a:lstStyle/>
                    <a:p>
                      <a:endParaRPr lang="es-ES" dirty="0"/>
                    </a:p>
                  </a:txBody>
                  <a:tcPr/>
                </a:tc>
              </a:tr>
              <a:tr h="663676">
                <a:tc>
                  <a:txBody>
                    <a:bodyPr/>
                    <a:lstStyle/>
                    <a:p>
                      <a:r>
                        <a:rPr lang="es-ES" dirty="0" smtClean="0"/>
                        <a:t>Estrategia 2</a:t>
                      </a:r>
                      <a:endParaRPr lang="es-ES" dirty="0"/>
                    </a:p>
                  </a:txBody>
                  <a:tcPr/>
                </a:tc>
                <a:tc>
                  <a:txBody>
                    <a:bodyPr/>
                    <a:lstStyle/>
                    <a:p>
                      <a:endParaRPr lang="es-ES" dirty="0"/>
                    </a:p>
                  </a:txBody>
                  <a:tcPr/>
                </a:tc>
                <a:tc>
                  <a:txBody>
                    <a:bodyPr/>
                    <a:lstStyle/>
                    <a:p>
                      <a:endParaRPr lang="es-ES"/>
                    </a:p>
                  </a:txBody>
                  <a:tcPr/>
                </a:tc>
                <a:tc>
                  <a:txBody>
                    <a:bodyPr/>
                    <a:lstStyle/>
                    <a:p>
                      <a:endParaRPr lang="es-ES" dirty="0"/>
                    </a:p>
                  </a:txBody>
                  <a:tcPr/>
                </a:tc>
              </a:tr>
              <a:tr h="663676">
                <a:tc>
                  <a:txBody>
                    <a:bodyPr/>
                    <a:lstStyle/>
                    <a:p>
                      <a:r>
                        <a:rPr lang="es-ES" dirty="0" smtClean="0"/>
                        <a:t>Estrategia 3</a:t>
                      </a:r>
                      <a:endParaRPr lang="es-ES" dirty="0"/>
                    </a:p>
                  </a:txBody>
                  <a:tcPr/>
                </a:tc>
                <a:tc>
                  <a:txBody>
                    <a:bodyPr/>
                    <a:lstStyle/>
                    <a:p>
                      <a:endParaRPr lang="es-ES"/>
                    </a:p>
                  </a:txBody>
                  <a:tcPr/>
                </a:tc>
                <a:tc>
                  <a:txBody>
                    <a:bodyPr/>
                    <a:lstStyle/>
                    <a:p>
                      <a:endParaRPr lang="es-ES"/>
                    </a:p>
                  </a:txBody>
                  <a:tcPr/>
                </a:tc>
                <a:tc>
                  <a:txBody>
                    <a:bodyPr/>
                    <a:lstStyle/>
                    <a:p>
                      <a:endParaRPr lang="es-ES" dirty="0"/>
                    </a:p>
                  </a:txBody>
                  <a:tcPr/>
                </a:tc>
              </a:tr>
            </a:tbl>
          </a:graphicData>
        </a:graphic>
      </p:graphicFrame>
      <p:sp>
        <p:nvSpPr>
          <p:cNvPr id="5" name="CuadroTexto 4"/>
          <p:cNvSpPr txBox="1"/>
          <p:nvPr/>
        </p:nvSpPr>
        <p:spPr>
          <a:xfrm>
            <a:off x="323529" y="5690946"/>
            <a:ext cx="1295322" cy="276999"/>
          </a:xfrm>
          <a:prstGeom prst="rect">
            <a:avLst/>
          </a:prstGeom>
          <a:noFill/>
        </p:spPr>
        <p:txBody>
          <a:bodyPr wrap="none" rtlCol="0">
            <a:spAutoFit/>
          </a:bodyPr>
          <a:lstStyle/>
          <a:p>
            <a:r>
              <a:rPr lang="es-ES" sz="1200" dirty="0" smtClean="0"/>
              <a:t>(Velásquez, 2011)</a:t>
            </a:r>
            <a:endParaRPr lang="es-ES" sz="1200" dirty="0"/>
          </a:p>
        </p:txBody>
      </p:sp>
    </p:spTree>
    <p:extLst>
      <p:ext uri="{BB962C8B-B14F-4D97-AF65-F5344CB8AC3E}">
        <p14:creationId xmlns:p14="http://schemas.microsoft.com/office/powerpoint/2010/main" val="293599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Captura de pantalla 2016-01-28 a las 21.42.4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2649" y="2672057"/>
            <a:ext cx="4767082" cy="2485959"/>
          </a:xfrm>
          <a:prstGeom prst="rect">
            <a:avLst/>
          </a:prstGeom>
        </p:spPr>
      </p:pic>
      <p:sp>
        <p:nvSpPr>
          <p:cNvPr id="2" name="Título 1"/>
          <p:cNvSpPr>
            <a:spLocks noGrp="1"/>
          </p:cNvSpPr>
          <p:nvPr>
            <p:ph type="title"/>
          </p:nvPr>
        </p:nvSpPr>
        <p:spPr>
          <a:xfrm>
            <a:off x="457200" y="425360"/>
            <a:ext cx="8229600" cy="825120"/>
          </a:xfrm>
        </p:spPr>
        <p:txBody>
          <a:bodyPr/>
          <a:lstStyle/>
          <a:p>
            <a:pPr algn="l"/>
            <a:r>
              <a:rPr lang="es-ES" dirty="0" smtClean="0"/>
              <a:t>Fase de planificaci</a:t>
            </a:r>
            <a:r>
              <a:rPr lang="es-ES" dirty="0" smtClean="0"/>
              <a:t>ó</a:t>
            </a:r>
            <a:r>
              <a:rPr lang="es-ES" dirty="0" smtClean="0"/>
              <a:t>n</a:t>
            </a:r>
            <a:endParaRPr lang="es-ES" dirty="0"/>
          </a:p>
        </p:txBody>
      </p:sp>
      <p:sp>
        <p:nvSpPr>
          <p:cNvPr id="3" name="Marcador de contenido 2"/>
          <p:cNvSpPr>
            <a:spLocks noGrp="1"/>
          </p:cNvSpPr>
          <p:nvPr>
            <p:ph idx="1"/>
          </p:nvPr>
        </p:nvSpPr>
        <p:spPr>
          <a:xfrm>
            <a:off x="457200" y="1254654"/>
            <a:ext cx="8229600" cy="4688947"/>
          </a:xfrm>
        </p:spPr>
        <p:txBody>
          <a:bodyPr>
            <a:normAutofit fontScale="92500" lnSpcReduction="10000"/>
          </a:bodyPr>
          <a:lstStyle/>
          <a:p>
            <a:pPr marL="0" indent="0">
              <a:buNone/>
            </a:pPr>
            <a:r>
              <a:rPr lang="es-ES" dirty="0"/>
              <a:t>El marco lógico </a:t>
            </a:r>
            <a:r>
              <a:rPr lang="es-ES" dirty="0" smtClean="0"/>
              <a:t>es el producto de la fase de planificación.  El </a:t>
            </a:r>
            <a:r>
              <a:rPr lang="es-ES" dirty="0"/>
              <a:t>proceso de construcción de la matriz supone la </a:t>
            </a:r>
            <a:r>
              <a:rPr lang="es-ES" dirty="0" smtClean="0"/>
              <a:t>identificación y </a:t>
            </a:r>
            <a:r>
              <a:rPr lang="es-ES" dirty="0"/>
              <a:t>organización de sus elementos </a:t>
            </a:r>
            <a:r>
              <a:rPr lang="es-ES" dirty="0" smtClean="0"/>
              <a:t>constituyentes: </a:t>
            </a:r>
            <a:endParaRPr lang="es-ES" dirty="0"/>
          </a:p>
          <a:p>
            <a:pPr lvl="1"/>
            <a:r>
              <a:rPr lang="es-ES" dirty="0" smtClean="0"/>
              <a:t>Los </a:t>
            </a:r>
            <a:r>
              <a:rPr lang="es-ES" dirty="0"/>
              <a:t>objetivos.</a:t>
            </a:r>
          </a:p>
          <a:p>
            <a:pPr lvl="1"/>
            <a:r>
              <a:rPr lang="es-ES" dirty="0" smtClean="0"/>
              <a:t>Los </a:t>
            </a:r>
            <a:r>
              <a:rPr lang="es-ES" dirty="0"/>
              <a:t>resultados.</a:t>
            </a:r>
          </a:p>
          <a:p>
            <a:pPr lvl="1"/>
            <a:r>
              <a:rPr lang="es-ES" dirty="0" smtClean="0"/>
              <a:t>Las </a:t>
            </a:r>
            <a:r>
              <a:rPr lang="es-ES" dirty="0"/>
              <a:t>actividades.</a:t>
            </a:r>
          </a:p>
          <a:p>
            <a:pPr lvl="1"/>
            <a:r>
              <a:rPr lang="es-ES" dirty="0" smtClean="0"/>
              <a:t>Insumos </a:t>
            </a:r>
            <a:r>
              <a:rPr lang="es-ES" dirty="0"/>
              <a:t>y costes.</a:t>
            </a:r>
          </a:p>
          <a:p>
            <a:pPr lvl="1"/>
            <a:r>
              <a:rPr lang="es-ES" dirty="0" smtClean="0"/>
              <a:t>Los </a:t>
            </a:r>
            <a:r>
              <a:rPr lang="es-ES" dirty="0"/>
              <a:t>factores externos </a:t>
            </a:r>
            <a:endParaRPr lang="es-ES" dirty="0" smtClean="0"/>
          </a:p>
          <a:p>
            <a:pPr lvl="1"/>
            <a:r>
              <a:rPr lang="es-ES" dirty="0" smtClean="0"/>
              <a:t>Los </a:t>
            </a:r>
            <a:r>
              <a:rPr lang="es-ES" dirty="0"/>
              <a:t>indicadores y sus fuentes de verificación.</a:t>
            </a:r>
            <a:endParaRPr lang="es-ES" dirty="0"/>
          </a:p>
        </p:txBody>
      </p:sp>
      <p:sp>
        <p:nvSpPr>
          <p:cNvPr id="7" name="Rectángulo 6"/>
          <p:cNvSpPr/>
          <p:nvPr/>
        </p:nvSpPr>
        <p:spPr>
          <a:xfrm>
            <a:off x="660787" y="5943601"/>
            <a:ext cx="4194553" cy="461665"/>
          </a:xfrm>
          <a:prstGeom prst="rect">
            <a:avLst/>
          </a:prstGeom>
        </p:spPr>
        <p:txBody>
          <a:bodyPr wrap="none">
            <a:spAutoFit/>
          </a:bodyPr>
          <a:lstStyle/>
          <a:p>
            <a:r>
              <a:rPr lang="es-ES" sz="1200" dirty="0" smtClean="0"/>
              <a:t>(Universidad </a:t>
            </a:r>
            <a:r>
              <a:rPr lang="es-ES" sz="1200" dirty="0"/>
              <a:t>de </a:t>
            </a:r>
            <a:r>
              <a:rPr lang="es-ES" sz="1200" dirty="0" smtClean="0"/>
              <a:t>Antioquía, 2007), </a:t>
            </a:r>
            <a:r>
              <a:rPr lang="en-US" sz="1200" dirty="0"/>
              <a:t>(European Commission</a:t>
            </a:r>
            <a:r>
              <a:rPr lang="es-ES" sz="1200" dirty="0"/>
              <a:t>, 2005)</a:t>
            </a:r>
          </a:p>
          <a:p>
            <a:r>
              <a:rPr lang="es-ES" sz="1200" dirty="0" smtClean="0"/>
              <a:t>  </a:t>
            </a:r>
            <a:endParaRPr lang="es-ES" sz="1200" dirty="0"/>
          </a:p>
        </p:txBody>
      </p:sp>
    </p:spTree>
    <p:extLst>
      <p:ext uri="{BB962C8B-B14F-4D97-AF65-F5344CB8AC3E}">
        <p14:creationId xmlns:p14="http://schemas.microsoft.com/office/powerpoint/2010/main" val="8966174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aptura de pantalla 2016-01-28 a las 21.21.1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5613" y="2573056"/>
            <a:ext cx="5994035" cy="2378752"/>
          </a:xfrm>
          <a:prstGeom prst="rect">
            <a:avLst/>
          </a:prstGeom>
        </p:spPr>
      </p:pic>
      <p:sp>
        <p:nvSpPr>
          <p:cNvPr id="2" name="Título 1"/>
          <p:cNvSpPr>
            <a:spLocks noGrp="1"/>
          </p:cNvSpPr>
          <p:nvPr>
            <p:ph type="title"/>
          </p:nvPr>
        </p:nvSpPr>
        <p:spPr>
          <a:xfrm>
            <a:off x="457200" y="301443"/>
            <a:ext cx="8229600" cy="809631"/>
          </a:xfrm>
        </p:spPr>
        <p:txBody>
          <a:bodyPr/>
          <a:lstStyle/>
          <a:p>
            <a:pPr algn="l"/>
            <a:r>
              <a:rPr lang="es-ES" dirty="0" smtClean="0"/>
              <a:t>La l</a:t>
            </a:r>
            <a:r>
              <a:rPr lang="es-ES" dirty="0" smtClean="0"/>
              <a:t>ógica de intervención</a:t>
            </a:r>
            <a:endParaRPr lang="es-ES" dirty="0"/>
          </a:p>
        </p:txBody>
      </p:sp>
      <p:sp>
        <p:nvSpPr>
          <p:cNvPr id="7" name="Rectángulo 6"/>
          <p:cNvSpPr/>
          <p:nvPr/>
        </p:nvSpPr>
        <p:spPr>
          <a:xfrm>
            <a:off x="457200" y="1137879"/>
            <a:ext cx="4065431" cy="1477328"/>
          </a:xfrm>
          <a:prstGeom prst="rect">
            <a:avLst/>
          </a:prstGeom>
        </p:spPr>
        <p:txBody>
          <a:bodyPr wrap="square">
            <a:spAutoFit/>
          </a:bodyPr>
          <a:lstStyle/>
          <a:p>
            <a:r>
              <a:rPr lang="es-ES" dirty="0" smtClean="0"/>
              <a:t>La </a:t>
            </a:r>
            <a:r>
              <a:rPr lang="es-ES" dirty="0"/>
              <a:t>lógica vertical  determina lo que el proyecto pretende realizar, aclara las relaciones de causalidad y especifica </a:t>
            </a:r>
            <a:r>
              <a:rPr lang="es-ES" dirty="0" smtClean="0"/>
              <a:t>los supuestos/riesgos importantes </a:t>
            </a:r>
            <a:r>
              <a:rPr lang="es-ES" dirty="0"/>
              <a:t>que escapan a la gestión del proyecto.</a:t>
            </a:r>
            <a:endParaRPr lang="es-ES" dirty="0"/>
          </a:p>
        </p:txBody>
      </p:sp>
      <p:sp>
        <p:nvSpPr>
          <p:cNvPr id="9" name="Rectángulo 8"/>
          <p:cNvSpPr/>
          <p:nvPr/>
        </p:nvSpPr>
        <p:spPr>
          <a:xfrm>
            <a:off x="3958755" y="4889853"/>
            <a:ext cx="4572000" cy="1477328"/>
          </a:xfrm>
          <a:prstGeom prst="rect">
            <a:avLst/>
          </a:prstGeom>
        </p:spPr>
        <p:txBody>
          <a:bodyPr>
            <a:spAutoFit/>
          </a:bodyPr>
          <a:lstStyle/>
          <a:p>
            <a:r>
              <a:rPr lang="es-ES" dirty="0" smtClean="0"/>
              <a:t>La </a:t>
            </a:r>
            <a:r>
              <a:rPr lang="es-ES" dirty="0"/>
              <a:t>lógica horizontal se refiere a la medición de los efectos del proyecto, y de los recursos movilizados mediante la especificación de los indicadores claves, y de las fuentes donde se pueden encontrar los indicadores</a:t>
            </a:r>
            <a:endParaRPr lang="es-ES" dirty="0"/>
          </a:p>
        </p:txBody>
      </p:sp>
      <p:sp>
        <p:nvSpPr>
          <p:cNvPr id="10" name="Rectángulo 9"/>
          <p:cNvSpPr/>
          <p:nvPr/>
        </p:nvSpPr>
        <p:spPr>
          <a:xfrm>
            <a:off x="286827" y="6115106"/>
            <a:ext cx="2062809" cy="276999"/>
          </a:xfrm>
          <a:prstGeom prst="rect">
            <a:avLst/>
          </a:prstGeom>
        </p:spPr>
        <p:txBody>
          <a:bodyPr wrap="none">
            <a:spAutoFit/>
          </a:bodyPr>
          <a:lstStyle/>
          <a:p>
            <a:r>
              <a:rPr lang="en-US" sz="1200" dirty="0" smtClean="0"/>
              <a:t>(European Commission</a:t>
            </a:r>
            <a:r>
              <a:rPr lang="es-ES" sz="1200" dirty="0" smtClean="0"/>
              <a:t>, 2005</a:t>
            </a:r>
            <a:r>
              <a:rPr lang="es-ES" sz="1200" dirty="0"/>
              <a:t>)</a:t>
            </a:r>
          </a:p>
        </p:txBody>
      </p:sp>
    </p:spTree>
    <p:extLst>
      <p:ext uri="{BB962C8B-B14F-4D97-AF65-F5344CB8AC3E}">
        <p14:creationId xmlns:p14="http://schemas.microsoft.com/office/powerpoint/2010/main" val="25281960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Nivel de objetivos l</a:t>
            </a:r>
            <a:r>
              <a:rPr lang="es-ES" dirty="0" smtClean="0"/>
              <a:t>ó</a:t>
            </a:r>
            <a:r>
              <a:rPr lang="es-ES" dirty="0" smtClean="0"/>
              <a:t>gica vertical</a:t>
            </a:r>
            <a:endParaRPr lang="es-ES" dirty="0"/>
          </a:p>
        </p:txBody>
      </p:sp>
      <p:pic>
        <p:nvPicPr>
          <p:cNvPr id="5" name="Marcador de contenido 4" descr="Captura de pantalla 2016-01-28 a las 22.01.13.png"/>
          <p:cNvPicPr>
            <a:picLocks noGrp="1" noChangeAspect="1"/>
          </p:cNvPicPr>
          <p:nvPr>
            <p:ph idx="1"/>
          </p:nvPr>
        </p:nvPicPr>
        <p:blipFill>
          <a:blip r:embed="rId2">
            <a:extLst>
              <a:ext uri="{28A0092B-C50C-407E-A947-70E740481C1C}">
                <a14:useLocalDpi xmlns:a14="http://schemas.microsoft.com/office/drawing/2010/main" val="0"/>
              </a:ext>
            </a:extLst>
          </a:blip>
          <a:srcRect l="-3686" r="-3686"/>
          <a:stretch>
            <a:fillRect/>
          </a:stretch>
        </p:blipFill>
        <p:spPr>
          <a:xfrm>
            <a:off x="457200" y="1417638"/>
            <a:ext cx="8229600" cy="4525963"/>
          </a:xfrm>
        </p:spPr>
      </p:pic>
      <p:sp>
        <p:nvSpPr>
          <p:cNvPr id="6" name="Rectángulo 5"/>
          <p:cNvSpPr/>
          <p:nvPr/>
        </p:nvSpPr>
        <p:spPr>
          <a:xfrm>
            <a:off x="286827" y="6115106"/>
            <a:ext cx="2062809" cy="276999"/>
          </a:xfrm>
          <a:prstGeom prst="rect">
            <a:avLst/>
          </a:prstGeom>
        </p:spPr>
        <p:txBody>
          <a:bodyPr wrap="none">
            <a:spAutoFit/>
          </a:bodyPr>
          <a:lstStyle/>
          <a:p>
            <a:r>
              <a:rPr lang="en-US" sz="1200" dirty="0" smtClean="0"/>
              <a:t>(European Commission</a:t>
            </a:r>
            <a:r>
              <a:rPr lang="es-ES" sz="1200" dirty="0" smtClean="0"/>
              <a:t>, 2005</a:t>
            </a:r>
            <a:r>
              <a:rPr lang="es-ES" sz="1200" dirty="0"/>
              <a:t>)</a:t>
            </a:r>
          </a:p>
        </p:txBody>
      </p:sp>
    </p:spTree>
    <p:extLst>
      <p:ext uri="{BB962C8B-B14F-4D97-AF65-F5344CB8AC3E}">
        <p14:creationId xmlns:p14="http://schemas.microsoft.com/office/powerpoint/2010/main" val="374577137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Captura de pantalla 2016-01-28 a las 22.11.41.png"/>
          <p:cNvPicPr>
            <a:picLocks noGrp="1" noChangeAspect="1"/>
          </p:cNvPicPr>
          <p:nvPr>
            <p:ph idx="1"/>
          </p:nvPr>
        </p:nvPicPr>
        <p:blipFill>
          <a:blip r:embed="rId2">
            <a:extLst>
              <a:ext uri="{28A0092B-C50C-407E-A947-70E740481C1C}">
                <a14:useLocalDpi xmlns:a14="http://schemas.microsoft.com/office/drawing/2010/main" val="0"/>
              </a:ext>
            </a:extLst>
          </a:blip>
          <a:srcRect t="-31949" b="-31949"/>
          <a:stretch>
            <a:fillRect/>
          </a:stretch>
        </p:blipFill>
        <p:spPr>
          <a:xfrm>
            <a:off x="457201" y="971688"/>
            <a:ext cx="4398164" cy="4971914"/>
          </a:xfrm>
        </p:spPr>
      </p:pic>
      <p:sp>
        <p:nvSpPr>
          <p:cNvPr id="2" name="Título 1"/>
          <p:cNvSpPr>
            <a:spLocks noGrp="1"/>
          </p:cNvSpPr>
          <p:nvPr>
            <p:ph type="title"/>
          </p:nvPr>
        </p:nvSpPr>
        <p:spPr/>
        <p:txBody>
          <a:bodyPr/>
          <a:lstStyle/>
          <a:p>
            <a:pPr algn="l"/>
            <a:r>
              <a:rPr lang="es-ES" dirty="0" smtClean="0"/>
              <a:t>L</a:t>
            </a:r>
            <a:r>
              <a:rPr lang="es-ES" dirty="0" smtClean="0"/>
              <a:t>ógica horizontal</a:t>
            </a:r>
            <a:r>
              <a:rPr lang="es-ES" dirty="0" smtClean="0"/>
              <a:t> </a:t>
            </a:r>
            <a:endParaRPr lang="es-ES" dirty="0"/>
          </a:p>
        </p:txBody>
      </p:sp>
      <p:sp>
        <p:nvSpPr>
          <p:cNvPr id="5" name="CuadroTexto 4"/>
          <p:cNvSpPr txBox="1"/>
          <p:nvPr/>
        </p:nvSpPr>
        <p:spPr>
          <a:xfrm>
            <a:off x="4585350" y="1417638"/>
            <a:ext cx="3699516" cy="4524316"/>
          </a:xfrm>
          <a:prstGeom prst="rect">
            <a:avLst/>
          </a:prstGeom>
          <a:noFill/>
        </p:spPr>
        <p:txBody>
          <a:bodyPr wrap="square" rtlCol="0">
            <a:spAutoFit/>
          </a:bodyPr>
          <a:lstStyle/>
          <a:p>
            <a:pPr marL="285750" indent="-285750">
              <a:buFont typeface="Arial"/>
              <a:buChar char="•"/>
            </a:pPr>
            <a:r>
              <a:rPr lang="es-ES" dirty="0" smtClean="0"/>
              <a:t>Si </a:t>
            </a:r>
            <a:r>
              <a:rPr lang="es-ES" dirty="0"/>
              <a:t>se cumplen las condiciones previas, las actividades arrancarán;</a:t>
            </a:r>
          </a:p>
          <a:p>
            <a:pPr marL="285750" indent="-285750">
              <a:buFont typeface="Arial"/>
              <a:buChar char="•"/>
            </a:pPr>
            <a:r>
              <a:rPr lang="es-ES" dirty="0" smtClean="0"/>
              <a:t>Si </a:t>
            </a:r>
            <a:r>
              <a:rPr lang="es-ES" dirty="0"/>
              <a:t>se ejecutan las actividades y se concretizan las hipótesis en este nivel, se </a:t>
            </a:r>
            <a:r>
              <a:rPr lang="es-ES" dirty="0" smtClean="0"/>
              <a:t>alcanzarán los </a:t>
            </a:r>
            <a:r>
              <a:rPr lang="es-ES" dirty="0"/>
              <a:t>resultados ;</a:t>
            </a:r>
          </a:p>
          <a:p>
            <a:pPr marL="285750" indent="-285750">
              <a:buFont typeface="Arial"/>
              <a:buChar char="•"/>
            </a:pPr>
            <a:r>
              <a:rPr lang="es-ES" dirty="0" smtClean="0"/>
              <a:t>Si </a:t>
            </a:r>
            <a:r>
              <a:rPr lang="es-ES" dirty="0"/>
              <a:t>se alcanzan los resultados y se concretizan las hipótesis en este nivel, se </a:t>
            </a:r>
            <a:r>
              <a:rPr lang="es-ES" dirty="0" smtClean="0"/>
              <a:t>alcanzará el </a:t>
            </a:r>
            <a:r>
              <a:rPr lang="es-ES" dirty="0"/>
              <a:t>objetivo </a:t>
            </a:r>
            <a:r>
              <a:rPr lang="es-ES" dirty="0" smtClean="0"/>
              <a:t>específico;</a:t>
            </a:r>
            <a:endParaRPr lang="es-ES" dirty="0"/>
          </a:p>
          <a:p>
            <a:pPr marL="285750" indent="-285750">
              <a:buFont typeface="Arial"/>
              <a:buChar char="•"/>
            </a:pPr>
            <a:r>
              <a:rPr lang="es-ES" dirty="0" smtClean="0"/>
              <a:t>Si </a:t>
            </a:r>
            <a:r>
              <a:rPr lang="es-ES" dirty="0"/>
              <a:t>se alcanza el objetivo específico y se concretizan las hipótesis en este nivel, </a:t>
            </a:r>
            <a:r>
              <a:rPr lang="es-ES" dirty="0" smtClean="0"/>
              <a:t>el proyecto </a:t>
            </a:r>
            <a:r>
              <a:rPr lang="es-ES" dirty="0"/>
              <a:t>contribuye a la realización de los objetivos globales.</a:t>
            </a:r>
            <a:endParaRPr lang="es-ES" dirty="0"/>
          </a:p>
        </p:txBody>
      </p:sp>
    </p:spTree>
    <p:extLst>
      <p:ext uri="{BB962C8B-B14F-4D97-AF65-F5344CB8AC3E}">
        <p14:creationId xmlns:p14="http://schemas.microsoft.com/office/powerpoint/2010/main" val="1204577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La matriz en conjunto</a:t>
            </a:r>
            <a:endParaRPr lang="es-ES" dirty="0"/>
          </a:p>
        </p:txBody>
      </p:sp>
      <p:pic>
        <p:nvPicPr>
          <p:cNvPr id="4" name="Marcador de contenido 3" descr="Captura de pantalla 2016-01-28 a las 23.01.35.png"/>
          <p:cNvPicPr>
            <a:picLocks noGrp="1" noChangeAspect="1"/>
          </p:cNvPicPr>
          <p:nvPr>
            <p:ph idx="1"/>
          </p:nvPr>
        </p:nvPicPr>
        <p:blipFill>
          <a:blip r:embed="rId2">
            <a:extLst>
              <a:ext uri="{28A0092B-C50C-407E-A947-70E740481C1C}">
                <a14:useLocalDpi xmlns:a14="http://schemas.microsoft.com/office/drawing/2010/main" val="0"/>
              </a:ext>
            </a:extLst>
          </a:blip>
          <a:srcRect l="-5757" r="-5757"/>
          <a:stretch>
            <a:fillRect/>
          </a:stretch>
        </p:blipFill>
        <p:spPr>
          <a:xfrm>
            <a:off x="457200" y="1422414"/>
            <a:ext cx="8229600" cy="4525963"/>
          </a:xfrm>
        </p:spPr>
      </p:pic>
      <p:sp>
        <p:nvSpPr>
          <p:cNvPr id="7" name="CuadroTexto 6"/>
          <p:cNvSpPr txBox="1"/>
          <p:nvPr/>
        </p:nvSpPr>
        <p:spPr>
          <a:xfrm>
            <a:off x="712469" y="6126163"/>
            <a:ext cx="1785164" cy="276999"/>
          </a:xfrm>
          <a:prstGeom prst="rect">
            <a:avLst/>
          </a:prstGeom>
          <a:noFill/>
        </p:spPr>
        <p:txBody>
          <a:bodyPr wrap="none" rtlCol="0">
            <a:spAutoFit/>
          </a:bodyPr>
          <a:lstStyle/>
          <a:p>
            <a:r>
              <a:rPr lang="es-ES" sz="1200" dirty="0"/>
              <a:t>(</a:t>
            </a:r>
            <a:r>
              <a:rPr lang="es-ES" sz="1200" dirty="0" smtClean="0"/>
              <a:t>Comisi</a:t>
            </a:r>
            <a:r>
              <a:rPr lang="es-ES" sz="1200" dirty="0" smtClean="0"/>
              <a:t>ón de Agua, 2000)</a:t>
            </a:r>
            <a:endParaRPr lang="es-ES" sz="1200" dirty="0"/>
          </a:p>
        </p:txBody>
      </p:sp>
    </p:spTree>
    <p:extLst>
      <p:ext uri="{BB962C8B-B14F-4D97-AF65-F5344CB8AC3E}">
        <p14:creationId xmlns:p14="http://schemas.microsoft.com/office/powerpoint/2010/main" val="22038219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Método ZOPP: planteamientos esenciales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4413472"/>
              </p:ext>
            </p:extLst>
          </p:nvPr>
        </p:nvGraphicFramePr>
        <p:xfrm>
          <a:off x="498474" y="1717524"/>
          <a:ext cx="7738383" cy="4408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p:cNvSpPr txBox="1"/>
          <p:nvPr/>
        </p:nvSpPr>
        <p:spPr>
          <a:xfrm>
            <a:off x="498474" y="6126163"/>
            <a:ext cx="2616296" cy="276999"/>
          </a:xfrm>
          <a:prstGeom prst="rect">
            <a:avLst/>
          </a:prstGeom>
          <a:noFill/>
        </p:spPr>
        <p:txBody>
          <a:bodyPr wrap="none" rtlCol="0">
            <a:spAutoFit/>
          </a:bodyPr>
          <a:lstStyle/>
          <a:p>
            <a:r>
              <a:rPr lang="es-ES" sz="1200" dirty="0"/>
              <a:t>(</a:t>
            </a:r>
            <a:r>
              <a:rPr lang="es-ES" sz="1200" dirty="0" smtClean="0"/>
              <a:t>Comisi</a:t>
            </a:r>
            <a:r>
              <a:rPr lang="es-ES" sz="1200" dirty="0" smtClean="0"/>
              <a:t>ón del Agua, 2000), (GTZ, 1999)</a:t>
            </a:r>
            <a:endParaRPr lang="es-ES" sz="1200" dirty="0"/>
          </a:p>
        </p:txBody>
      </p:sp>
    </p:spTree>
    <p:extLst>
      <p:ext uri="{BB962C8B-B14F-4D97-AF65-F5344CB8AC3E}">
        <p14:creationId xmlns:p14="http://schemas.microsoft.com/office/powerpoint/2010/main" val="361031247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smtClean="0"/>
              <a:t>Traslado  de la alternativa seleccionada a la matriz</a:t>
            </a:r>
            <a:endParaRPr lang="es-ES" dirty="0"/>
          </a:p>
        </p:txBody>
      </p:sp>
      <p:pic>
        <p:nvPicPr>
          <p:cNvPr id="4" name="Marcador de contenido 3" descr="Captura de pantalla 2016-01-28 a las 22.18.59.png"/>
          <p:cNvPicPr>
            <a:picLocks noGrp="1" noChangeAspect="1"/>
          </p:cNvPicPr>
          <p:nvPr>
            <p:ph idx="1"/>
          </p:nvPr>
        </p:nvPicPr>
        <p:blipFill>
          <a:blip r:embed="rId2">
            <a:extLst>
              <a:ext uri="{28A0092B-C50C-407E-A947-70E740481C1C}">
                <a14:useLocalDpi xmlns:a14="http://schemas.microsoft.com/office/drawing/2010/main" val="0"/>
              </a:ext>
            </a:extLst>
          </a:blip>
          <a:srcRect t="-7821" b="-7821"/>
          <a:stretch>
            <a:fillRect/>
          </a:stretch>
        </p:blipFill>
        <p:spPr/>
      </p:pic>
      <p:sp>
        <p:nvSpPr>
          <p:cNvPr id="5" name="Rectángulo 4"/>
          <p:cNvSpPr/>
          <p:nvPr/>
        </p:nvSpPr>
        <p:spPr>
          <a:xfrm>
            <a:off x="457200" y="5943601"/>
            <a:ext cx="2243222" cy="276999"/>
          </a:xfrm>
          <a:prstGeom prst="rect">
            <a:avLst/>
          </a:prstGeom>
        </p:spPr>
        <p:txBody>
          <a:bodyPr wrap="none">
            <a:spAutoFit/>
          </a:bodyPr>
          <a:lstStyle/>
          <a:p>
            <a:r>
              <a:rPr lang="es-ES" sz="1200" dirty="0" smtClean="0"/>
              <a:t>(Universidad </a:t>
            </a:r>
            <a:r>
              <a:rPr lang="es-ES" sz="1200" dirty="0"/>
              <a:t>de </a:t>
            </a:r>
            <a:r>
              <a:rPr lang="es-ES" sz="1200" dirty="0" smtClean="0"/>
              <a:t>Antioquía, 2007) </a:t>
            </a:r>
            <a:endParaRPr lang="es-ES" sz="1200" dirty="0"/>
          </a:p>
        </p:txBody>
      </p:sp>
    </p:spTree>
    <p:extLst>
      <p:ext uri="{BB962C8B-B14F-4D97-AF65-F5344CB8AC3E}">
        <p14:creationId xmlns:p14="http://schemas.microsoft.com/office/powerpoint/2010/main" val="27866015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918772"/>
          </a:xfrm>
        </p:spPr>
        <p:txBody>
          <a:bodyPr/>
          <a:lstStyle/>
          <a:p>
            <a:pPr algn="l"/>
            <a:r>
              <a:rPr lang="es-ES" dirty="0" smtClean="0"/>
              <a:t>Factores de calidad (1 de 2)</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547133345"/>
              </p:ext>
            </p:extLst>
          </p:nvPr>
        </p:nvGraphicFramePr>
        <p:xfrm>
          <a:off x="457200" y="1193410"/>
          <a:ext cx="8229600" cy="4932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837967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a:t>Factores de calidad </a:t>
            </a:r>
            <a:r>
              <a:rPr lang="es-ES" dirty="0" smtClean="0"/>
              <a:t>(2 </a:t>
            </a:r>
            <a:r>
              <a:rPr lang="es-ES" dirty="0"/>
              <a:t>de 2)</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7885487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82740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normAutofit fontScale="90000"/>
          </a:bodyPr>
          <a:lstStyle/>
          <a:p>
            <a:r>
              <a:rPr lang="es-ES_tradnl" dirty="0" smtClean="0"/>
              <a:t>Indicadores objetivamente verificables</a:t>
            </a:r>
            <a:endParaRPr lang="es-ES_tradnl" dirty="0"/>
          </a:p>
        </p:txBody>
      </p:sp>
      <p:graphicFrame>
        <p:nvGraphicFramePr>
          <p:cNvPr id="2" name="Diagrama 1"/>
          <p:cNvGraphicFramePr/>
          <p:nvPr>
            <p:extLst>
              <p:ext uri="{D42A27DB-BD31-4B8C-83A1-F6EECF244321}">
                <p14:modId xmlns:p14="http://schemas.microsoft.com/office/powerpoint/2010/main" val="3992662537"/>
              </p:ext>
            </p:extLst>
          </p:nvPr>
        </p:nvGraphicFramePr>
        <p:xfrm>
          <a:off x="600386" y="1444310"/>
          <a:ext cx="70866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7020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normAutofit fontScale="90000"/>
          </a:bodyPr>
          <a:lstStyle/>
          <a:p>
            <a:r>
              <a:rPr lang="es-ES_tradnl"/>
              <a:t>Características de un buen indicador</a:t>
            </a:r>
          </a:p>
        </p:txBody>
      </p:sp>
      <p:sp>
        <p:nvSpPr>
          <p:cNvPr id="313347" name="Rectangle 3"/>
          <p:cNvSpPr>
            <a:spLocks noGrp="1" noChangeArrowheads="1"/>
          </p:cNvSpPr>
          <p:nvPr>
            <p:ph type="body" idx="1"/>
          </p:nvPr>
        </p:nvSpPr>
        <p:spPr>
          <a:xfrm>
            <a:off x="838200" y="1524000"/>
            <a:ext cx="4495800" cy="609600"/>
          </a:xfrm>
        </p:spPr>
        <p:txBody>
          <a:bodyPr/>
          <a:lstStyle/>
          <a:p>
            <a:r>
              <a:rPr lang="es-ES_tradnl" dirty="0" smtClean="0"/>
              <a:t>E</a:t>
            </a:r>
            <a:r>
              <a:rPr lang="es-ES_tradnl" b="1" dirty="0" smtClean="0">
                <a:solidFill>
                  <a:srgbClr val="FF0000"/>
                </a:solidFill>
              </a:rPr>
              <a:t>s</a:t>
            </a:r>
            <a:r>
              <a:rPr lang="es-ES_tradnl" dirty="0" smtClean="0"/>
              <a:t>pec</a:t>
            </a:r>
            <a:r>
              <a:rPr lang="es-ES_tradnl" dirty="0" smtClean="0"/>
              <a:t>í</a:t>
            </a:r>
            <a:r>
              <a:rPr lang="es-ES_tradnl" dirty="0" smtClean="0"/>
              <a:t>fico</a:t>
            </a:r>
            <a:endParaRPr lang="es-ES_tradnl" dirty="0"/>
          </a:p>
        </p:txBody>
      </p:sp>
      <p:grpSp>
        <p:nvGrpSpPr>
          <p:cNvPr id="313348" name="Group 4"/>
          <p:cNvGrpSpPr>
            <a:grpSpLocks/>
          </p:cNvGrpSpPr>
          <p:nvPr/>
        </p:nvGrpSpPr>
        <p:grpSpPr bwMode="auto">
          <a:xfrm>
            <a:off x="6400800" y="2590800"/>
            <a:ext cx="2255838" cy="2135188"/>
            <a:chOff x="3311" y="1151"/>
            <a:chExt cx="2190" cy="2190"/>
          </a:xfrm>
        </p:grpSpPr>
        <p:grpSp>
          <p:nvGrpSpPr>
            <p:cNvPr id="313349" name="Group 5"/>
            <p:cNvGrpSpPr>
              <a:grpSpLocks/>
            </p:cNvGrpSpPr>
            <p:nvPr/>
          </p:nvGrpSpPr>
          <p:grpSpPr bwMode="auto">
            <a:xfrm>
              <a:off x="3311" y="1151"/>
              <a:ext cx="2190" cy="2190"/>
              <a:chOff x="3311" y="1151"/>
              <a:chExt cx="2190" cy="2190"/>
            </a:xfrm>
          </p:grpSpPr>
          <p:grpSp>
            <p:nvGrpSpPr>
              <p:cNvPr id="313350" name="Group 6"/>
              <p:cNvGrpSpPr>
                <a:grpSpLocks/>
              </p:cNvGrpSpPr>
              <p:nvPr/>
            </p:nvGrpSpPr>
            <p:grpSpPr bwMode="auto">
              <a:xfrm>
                <a:off x="3311" y="1151"/>
                <a:ext cx="2190" cy="2190"/>
                <a:chOff x="3311" y="1151"/>
                <a:chExt cx="2190" cy="2190"/>
              </a:xfrm>
            </p:grpSpPr>
            <p:grpSp>
              <p:nvGrpSpPr>
                <p:cNvPr id="313351" name="Group 7"/>
                <p:cNvGrpSpPr>
                  <a:grpSpLocks/>
                </p:cNvGrpSpPr>
                <p:nvPr/>
              </p:nvGrpSpPr>
              <p:grpSpPr bwMode="auto">
                <a:xfrm>
                  <a:off x="3311" y="1151"/>
                  <a:ext cx="2190" cy="2190"/>
                  <a:chOff x="3311" y="1151"/>
                  <a:chExt cx="2190" cy="2190"/>
                </a:xfrm>
              </p:grpSpPr>
              <p:sp>
                <p:nvSpPr>
                  <p:cNvPr id="313352" name="Oval 8"/>
                  <p:cNvSpPr>
                    <a:spLocks noChangeArrowheads="1"/>
                  </p:cNvSpPr>
                  <p:nvPr/>
                </p:nvSpPr>
                <p:spPr bwMode="auto">
                  <a:xfrm>
                    <a:off x="3311" y="1151"/>
                    <a:ext cx="2190" cy="219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53" name="Oval 9"/>
                  <p:cNvSpPr>
                    <a:spLocks noChangeArrowheads="1"/>
                  </p:cNvSpPr>
                  <p:nvPr/>
                </p:nvSpPr>
                <p:spPr bwMode="auto">
                  <a:xfrm>
                    <a:off x="3543" y="1372"/>
                    <a:ext cx="1724" cy="174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313354" name="Oval 10"/>
                <p:cNvSpPr>
                  <a:spLocks noChangeArrowheads="1"/>
                </p:cNvSpPr>
                <p:nvPr/>
              </p:nvSpPr>
              <p:spPr bwMode="auto">
                <a:xfrm>
                  <a:off x="3776" y="1608"/>
                  <a:ext cx="1258" cy="1268"/>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313355" name="Oval 11"/>
              <p:cNvSpPr>
                <a:spLocks noChangeArrowheads="1"/>
              </p:cNvSpPr>
              <p:nvPr/>
            </p:nvSpPr>
            <p:spPr bwMode="auto">
              <a:xfrm>
                <a:off x="4005" y="1840"/>
                <a:ext cx="800" cy="80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313356" name="Oval 12"/>
            <p:cNvSpPr>
              <a:spLocks noChangeArrowheads="1"/>
            </p:cNvSpPr>
            <p:nvPr/>
          </p:nvSpPr>
          <p:spPr bwMode="auto">
            <a:xfrm>
              <a:off x="4237" y="2072"/>
              <a:ext cx="336" cy="34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nvGrpSpPr>
          <p:cNvPr id="313357" name="Group 13"/>
          <p:cNvGrpSpPr>
            <a:grpSpLocks/>
          </p:cNvGrpSpPr>
          <p:nvPr/>
        </p:nvGrpSpPr>
        <p:grpSpPr bwMode="auto">
          <a:xfrm flipH="1">
            <a:off x="6540500" y="3200400"/>
            <a:ext cx="1003300" cy="484188"/>
            <a:chOff x="4438" y="1850"/>
            <a:chExt cx="942" cy="497"/>
          </a:xfrm>
        </p:grpSpPr>
        <p:grpSp>
          <p:nvGrpSpPr>
            <p:cNvPr id="313358" name="Group 14"/>
            <p:cNvGrpSpPr>
              <a:grpSpLocks/>
            </p:cNvGrpSpPr>
            <p:nvPr/>
          </p:nvGrpSpPr>
          <p:grpSpPr bwMode="auto">
            <a:xfrm>
              <a:off x="4438" y="1850"/>
              <a:ext cx="942" cy="497"/>
              <a:chOff x="4438" y="1850"/>
              <a:chExt cx="942" cy="497"/>
            </a:xfrm>
          </p:grpSpPr>
          <p:grpSp>
            <p:nvGrpSpPr>
              <p:cNvPr id="313359" name="Group 15"/>
              <p:cNvGrpSpPr>
                <a:grpSpLocks/>
              </p:cNvGrpSpPr>
              <p:nvPr/>
            </p:nvGrpSpPr>
            <p:grpSpPr bwMode="auto">
              <a:xfrm>
                <a:off x="4438" y="1996"/>
                <a:ext cx="925" cy="351"/>
                <a:chOff x="4438" y="1996"/>
                <a:chExt cx="925" cy="351"/>
              </a:xfrm>
            </p:grpSpPr>
            <p:grpSp>
              <p:nvGrpSpPr>
                <p:cNvPr id="313360" name="Group 16"/>
                <p:cNvGrpSpPr>
                  <a:grpSpLocks/>
                </p:cNvGrpSpPr>
                <p:nvPr/>
              </p:nvGrpSpPr>
              <p:grpSpPr bwMode="auto">
                <a:xfrm>
                  <a:off x="4438" y="2217"/>
                  <a:ext cx="58" cy="130"/>
                  <a:chOff x="4438" y="2217"/>
                  <a:chExt cx="58" cy="130"/>
                </a:xfrm>
              </p:grpSpPr>
              <p:sp>
                <p:nvSpPr>
                  <p:cNvPr id="313361" name="Freeform 17"/>
                  <p:cNvSpPr>
                    <a:spLocks/>
                  </p:cNvSpPr>
                  <p:nvPr/>
                </p:nvSpPr>
                <p:spPr bwMode="auto">
                  <a:xfrm>
                    <a:off x="4480" y="2217"/>
                    <a:ext cx="16" cy="130"/>
                  </a:xfrm>
                  <a:custGeom>
                    <a:avLst/>
                    <a:gdLst>
                      <a:gd name="T0" fmla="*/ 4 w 16"/>
                      <a:gd name="T1" fmla="*/ 0 h 130"/>
                      <a:gd name="T2" fmla="*/ 0 w 16"/>
                      <a:gd name="T3" fmla="*/ 71 h 130"/>
                      <a:gd name="T4" fmla="*/ 16 w 16"/>
                      <a:gd name="T5" fmla="*/ 130 h 130"/>
                      <a:gd name="T6" fmla="*/ 16 w 16"/>
                      <a:gd name="T7" fmla="*/ 67 h 130"/>
                      <a:gd name="T8" fmla="*/ 4 w 16"/>
                      <a:gd name="T9" fmla="*/ 0 h 130"/>
                    </a:gdLst>
                    <a:ahLst/>
                    <a:cxnLst>
                      <a:cxn ang="0">
                        <a:pos x="T0" y="T1"/>
                      </a:cxn>
                      <a:cxn ang="0">
                        <a:pos x="T2" y="T3"/>
                      </a:cxn>
                      <a:cxn ang="0">
                        <a:pos x="T4" y="T5"/>
                      </a:cxn>
                      <a:cxn ang="0">
                        <a:pos x="T6" y="T7"/>
                      </a:cxn>
                      <a:cxn ang="0">
                        <a:pos x="T8" y="T9"/>
                      </a:cxn>
                    </a:cxnLst>
                    <a:rect l="0" t="0" r="r" b="b"/>
                    <a:pathLst>
                      <a:path w="16" h="130">
                        <a:moveTo>
                          <a:pt x="4" y="0"/>
                        </a:moveTo>
                        <a:lnTo>
                          <a:pt x="0" y="71"/>
                        </a:lnTo>
                        <a:lnTo>
                          <a:pt x="16" y="130"/>
                        </a:lnTo>
                        <a:lnTo>
                          <a:pt x="16" y="67"/>
                        </a:lnTo>
                        <a:lnTo>
                          <a:pt x="4"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62" name="Freeform 18"/>
                  <p:cNvSpPr>
                    <a:spLocks/>
                  </p:cNvSpPr>
                  <p:nvPr/>
                </p:nvSpPr>
                <p:spPr bwMode="auto">
                  <a:xfrm>
                    <a:off x="4438" y="2217"/>
                    <a:ext cx="45" cy="79"/>
                  </a:xfrm>
                  <a:custGeom>
                    <a:avLst/>
                    <a:gdLst>
                      <a:gd name="T0" fmla="*/ 45 w 45"/>
                      <a:gd name="T1" fmla="*/ 0 h 79"/>
                      <a:gd name="T2" fmla="*/ 41 w 45"/>
                      <a:gd name="T3" fmla="*/ 69 h 79"/>
                      <a:gd name="T4" fmla="*/ 0 w 45"/>
                      <a:gd name="T5" fmla="*/ 79 h 79"/>
                      <a:gd name="T6" fmla="*/ 0 w 45"/>
                      <a:gd name="T7" fmla="*/ 53 h 79"/>
                      <a:gd name="T8" fmla="*/ 45 w 45"/>
                      <a:gd name="T9" fmla="*/ 0 h 79"/>
                    </a:gdLst>
                    <a:ahLst/>
                    <a:cxnLst>
                      <a:cxn ang="0">
                        <a:pos x="T0" y="T1"/>
                      </a:cxn>
                      <a:cxn ang="0">
                        <a:pos x="T2" y="T3"/>
                      </a:cxn>
                      <a:cxn ang="0">
                        <a:pos x="T4" y="T5"/>
                      </a:cxn>
                      <a:cxn ang="0">
                        <a:pos x="T6" y="T7"/>
                      </a:cxn>
                      <a:cxn ang="0">
                        <a:pos x="T8" y="T9"/>
                      </a:cxn>
                    </a:cxnLst>
                    <a:rect l="0" t="0" r="r" b="b"/>
                    <a:pathLst>
                      <a:path w="45" h="79">
                        <a:moveTo>
                          <a:pt x="45" y="0"/>
                        </a:moveTo>
                        <a:lnTo>
                          <a:pt x="41" y="69"/>
                        </a:lnTo>
                        <a:lnTo>
                          <a:pt x="0" y="79"/>
                        </a:lnTo>
                        <a:lnTo>
                          <a:pt x="0" y="53"/>
                        </a:lnTo>
                        <a:lnTo>
                          <a:pt x="45"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63" name="Freeform 19"/>
                  <p:cNvSpPr>
                    <a:spLocks/>
                  </p:cNvSpPr>
                  <p:nvPr/>
                </p:nvSpPr>
                <p:spPr bwMode="auto">
                  <a:xfrm>
                    <a:off x="4438" y="2288"/>
                    <a:ext cx="58" cy="58"/>
                  </a:xfrm>
                  <a:custGeom>
                    <a:avLst/>
                    <a:gdLst>
                      <a:gd name="T0" fmla="*/ 0 w 58"/>
                      <a:gd name="T1" fmla="*/ 10 h 58"/>
                      <a:gd name="T2" fmla="*/ 42 w 58"/>
                      <a:gd name="T3" fmla="*/ 0 h 58"/>
                      <a:gd name="T4" fmla="*/ 58 w 58"/>
                      <a:gd name="T5" fmla="*/ 58 h 58"/>
                      <a:gd name="T6" fmla="*/ 7 w 58"/>
                      <a:gd name="T7" fmla="*/ 31 h 58"/>
                      <a:gd name="T8" fmla="*/ 0 w 58"/>
                      <a:gd name="T9" fmla="*/ 10 h 58"/>
                    </a:gdLst>
                    <a:ahLst/>
                    <a:cxnLst>
                      <a:cxn ang="0">
                        <a:pos x="T0" y="T1"/>
                      </a:cxn>
                      <a:cxn ang="0">
                        <a:pos x="T2" y="T3"/>
                      </a:cxn>
                      <a:cxn ang="0">
                        <a:pos x="T4" y="T5"/>
                      </a:cxn>
                      <a:cxn ang="0">
                        <a:pos x="T6" y="T7"/>
                      </a:cxn>
                      <a:cxn ang="0">
                        <a:pos x="T8" y="T9"/>
                      </a:cxn>
                    </a:cxnLst>
                    <a:rect l="0" t="0" r="r" b="b"/>
                    <a:pathLst>
                      <a:path w="58" h="58">
                        <a:moveTo>
                          <a:pt x="0" y="10"/>
                        </a:moveTo>
                        <a:lnTo>
                          <a:pt x="42" y="0"/>
                        </a:lnTo>
                        <a:lnTo>
                          <a:pt x="58" y="58"/>
                        </a:lnTo>
                        <a:lnTo>
                          <a:pt x="7" y="31"/>
                        </a:lnTo>
                        <a:lnTo>
                          <a:pt x="0" y="10"/>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313364" name="Freeform 20"/>
                <p:cNvSpPr>
                  <a:spLocks/>
                </p:cNvSpPr>
                <p:nvPr/>
              </p:nvSpPr>
              <p:spPr bwMode="auto">
                <a:xfrm>
                  <a:off x="4470" y="2011"/>
                  <a:ext cx="786" cy="296"/>
                </a:xfrm>
                <a:custGeom>
                  <a:avLst/>
                  <a:gdLst>
                    <a:gd name="T0" fmla="*/ 14 w 786"/>
                    <a:gd name="T1" fmla="*/ 296 h 296"/>
                    <a:gd name="T2" fmla="*/ 7 w 786"/>
                    <a:gd name="T3" fmla="*/ 293 h 296"/>
                    <a:gd name="T4" fmla="*/ 2 w 786"/>
                    <a:gd name="T5" fmla="*/ 289 h 296"/>
                    <a:gd name="T6" fmla="*/ 0 w 786"/>
                    <a:gd name="T7" fmla="*/ 282 h 296"/>
                    <a:gd name="T8" fmla="*/ 0 w 786"/>
                    <a:gd name="T9" fmla="*/ 275 h 296"/>
                    <a:gd name="T10" fmla="*/ 2 w 786"/>
                    <a:gd name="T11" fmla="*/ 266 h 296"/>
                    <a:gd name="T12" fmla="*/ 5 w 786"/>
                    <a:gd name="T13" fmla="*/ 261 h 296"/>
                    <a:gd name="T14" fmla="*/ 12 w 786"/>
                    <a:gd name="T15" fmla="*/ 256 h 296"/>
                    <a:gd name="T16" fmla="*/ 756 w 786"/>
                    <a:gd name="T17" fmla="*/ 0 h 296"/>
                    <a:gd name="T18" fmla="*/ 786 w 786"/>
                    <a:gd name="T19" fmla="*/ 195 h 296"/>
                    <a:gd name="T20" fmla="*/ 14 w 786"/>
                    <a:gd name="T21" fmla="*/ 2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86" h="296">
                      <a:moveTo>
                        <a:pt x="14" y="296"/>
                      </a:moveTo>
                      <a:lnTo>
                        <a:pt x="7" y="293"/>
                      </a:lnTo>
                      <a:lnTo>
                        <a:pt x="2" y="289"/>
                      </a:lnTo>
                      <a:lnTo>
                        <a:pt x="0" y="282"/>
                      </a:lnTo>
                      <a:lnTo>
                        <a:pt x="0" y="275"/>
                      </a:lnTo>
                      <a:lnTo>
                        <a:pt x="2" y="266"/>
                      </a:lnTo>
                      <a:lnTo>
                        <a:pt x="5" y="261"/>
                      </a:lnTo>
                      <a:lnTo>
                        <a:pt x="12" y="256"/>
                      </a:lnTo>
                      <a:lnTo>
                        <a:pt x="756" y="0"/>
                      </a:lnTo>
                      <a:lnTo>
                        <a:pt x="786" y="195"/>
                      </a:lnTo>
                      <a:lnTo>
                        <a:pt x="14" y="29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65" name="Freeform 21"/>
                <p:cNvSpPr>
                  <a:spLocks/>
                </p:cNvSpPr>
                <p:nvPr/>
              </p:nvSpPr>
              <p:spPr bwMode="auto">
                <a:xfrm>
                  <a:off x="5124" y="2013"/>
                  <a:ext cx="229" cy="148"/>
                </a:xfrm>
                <a:custGeom>
                  <a:avLst/>
                  <a:gdLst>
                    <a:gd name="T0" fmla="*/ 229 w 229"/>
                    <a:gd name="T1" fmla="*/ 143 h 148"/>
                    <a:gd name="T2" fmla="*/ 211 w 229"/>
                    <a:gd name="T3" fmla="*/ 148 h 148"/>
                    <a:gd name="T4" fmla="*/ 109 w 229"/>
                    <a:gd name="T5" fmla="*/ 32 h 148"/>
                    <a:gd name="T6" fmla="*/ 0 w 229"/>
                    <a:gd name="T7" fmla="*/ 52 h 148"/>
                    <a:gd name="T8" fmla="*/ 14 w 229"/>
                    <a:gd name="T9" fmla="*/ 33 h 148"/>
                    <a:gd name="T10" fmla="*/ 125 w 229"/>
                    <a:gd name="T11" fmla="*/ 0 h 148"/>
                    <a:gd name="T12" fmla="*/ 229 w 229"/>
                    <a:gd name="T13" fmla="*/ 143 h 148"/>
                  </a:gdLst>
                  <a:ahLst/>
                  <a:cxnLst>
                    <a:cxn ang="0">
                      <a:pos x="T0" y="T1"/>
                    </a:cxn>
                    <a:cxn ang="0">
                      <a:pos x="T2" y="T3"/>
                    </a:cxn>
                    <a:cxn ang="0">
                      <a:pos x="T4" y="T5"/>
                    </a:cxn>
                    <a:cxn ang="0">
                      <a:pos x="T6" y="T7"/>
                    </a:cxn>
                    <a:cxn ang="0">
                      <a:pos x="T8" y="T9"/>
                    </a:cxn>
                    <a:cxn ang="0">
                      <a:pos x="T10" y="T11"/>
                    </a:cxn>
                    <a:cxn ang="0">
                      <a:pos x="T12" y="T13"/>
                    </a:cxn>
                  </a:cxnLst>
                  <a:rect l="0" t="0" r="r" b="b"/>
                  <a:pathLst>
                    <a:path w="229" h="148">
                      <a:moveTo>
                        <a:pt x="229" y="143"/>
                      </a:moveTo>
                      <a:lnTo>
                        <a:pt x="211" y="148"/>
                      </a:lnTo>
                      <a:lnTo>
                        <a:pt x="109" y="32"/>
                      </a:lnTo>
                      <a:lnTo>
                        <a:pt x="0" y="52"/>
                      </a:lnTo>
                      <a:lnTo>
                        <a:pt x="14" y="33"/>
                      </a:lnTo>
                      <a:lnTo>
                        <a:pt x="125" y="0"/>
                      </a:lnTo>
                      <a:lnTo>
                        <a:pt x="229" y="14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66" name="Freeform 22"/>
                <p:cNvSpPr>
                  <a:spLocks/>
                </p:cNvSpPr>
                <p:nvPr/>
              </p:nvSpPr>
              <p:spPr bwMode="auto">
                <a:xfrm>
                  <a:off x="5102" y="1999"/>
                  <a:ext cx="221" cy="216"/>
                </a:xfrm>
                <a:custGeom>
                  <a:avLst/>
                  <a:gdLst>
                    <a:gd name="T0" fmla="*/ 156 w 221"/>
                    <a:gd name="T1" fmla="*/ 0 h 216"/>
                    <a:gd name="T2" fmla="*/ 41 w 221"/>
                    <a:gd name="T3" fmla="*/ 41 h 216"/>
                    <a:gd name="T4" fmla="*/ 31 w 221"/>
                    <a:gd name="T5" fmla="*/ 49 h 216"/>
                    <a:gd name="T6" fmla="*/ 19 w 221"/>
                    <a:gd name="T7" fmla="*/ 62 h 216"/>
                    <a:gd name="T8" fmla="*/ 12 w 221"/>
                    <a:gd name="T9" fmla="*/ 75 h 216"/>
                    <a:gd name="T10" fmla="*/ 6 w 221"/>
                    <a:gd name="T11" fmla="*/ 88 h 216"/>
                    <a:gd name="T12" fmla="*/ 1 w 221"/>
                    <a:gd name="T13" fmla="*/ 107 h 216"/>
                    <a:gd name="T14" fmla="*/ 0 w 221"/>
                    <a:gd name="T15" fmla="*/ 123 h 216"/>
                    <a:gd name="T16" fmla="*/ 4 w 221"/>
                    <a:gd name="T17" fmla="*/ 145 h 216"/>
                    <a:gd name="T18" fmla="*/ 12 w 221"/>
                    <a:gd name="T19" fmla="*/ 164 h 216"/>
                    <a:gd name="T20" fmla="*/ 22 w 221"/>
                    <a:gd name="T21" fmla="*/ 180 h 216"/>
                    <a:gd name="T22" fmla="*/ 33 w 221"/>
                    <a:gd name="T23" fmla="*/ 194 h 216"/>
                    <a:gd name="T24" fmla="*/ 47 w 221"/>
                    <a:gd name="T25" fmla="*/ 205 h 216"/>
                    <a:gd name="T26" fmla="*/ 61 w 221"/>
                    <a:gd name="T27" fmla="*/ 211 h 216"/>
                    <a:gd name="T28" fmla="*/ 75 w 221"/>
                    <a:gd name="T29" fmla="*/ 216 h 216"/>
                    <a:gd name="T30" fmla="*/ 221 w 221"/>
                    <a:gd name="T31" fmla="*/ 199 h 216"/>
                    <a:gd name="T32" fmla="*/ 135 w 221"/>
                    <a:gd name="T33" fmla="*/ 40 h 216"/>
                    <a:gd name="T34" fmla="*/ 30 w 221"/>
                    <a:gd name="T35" fmla="*/ 61 h 216"/>
                    <a:gd name="T36" fmla="*/ 39 w 221"/>
                    <a:gd name="T37" fmla="*/ 48 h 216"/>
                    <a:gd name="T38" fmla="*/ 141 w 221"/>
                    <a:gd name="T39" fmla="*/ 20 h 216"/>
                    <a:gd name="T40" fmla="*/ 156 w 221"/>
                    <a:gd name="T41"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1" h="216">
                      <a:moveTo>
                        <a:pt x="156" y="0"/>
                      </a:moveTo>
                      <a:lnTo>
                        <a:pt x="41" y="41"/>
                      </a:lnTo>
                      <a:lnTo>
                        <a:pt x="31" y="49"/>
                      </a:lnTo>
                      <a:lnTo>
                        <a:pt x="19" y="62"/>
                      </a:lnTo>
                      <a:lnTo>
                        <a:pt x="12" y="75"/>
                      </a:lnTo>
                      <a:lnTo>
                        <a:pt x="6" y="88"/>
                      </a:lnTo>
                      <a:lnTo>
                        <a:pt x="1" y="107"/>
                      </a:lnTo>
                      <a:lnTo>
                        <a:pt x="0" y="123"/>
                      </a:lnTo>
                      <a:lnTo>
                        <a:pt x="4" y="145"/>
                      </a:lnTo>
                      <a:lnTo>
                        <a:pt x="12" y="164"/>
                      </a:lnTo>
                      <a:lnTo>
                        <a:pt x="22" y="180"/>
                      </a:lnTo>
                      <a:lnTo>
                        <a:pt x="33" y="194"/>
                      </a:lnTo>
                      <a:lnTo>
                        <a:pt x="47" y="205"/>
                      </a:lnTo>
                      <a:lnTo>
                        <a:pt x="61" y="211"/>
                      </a:lnTo>
                      <a:lnTo>
                        <a:pt x="75" y="216"/>
                      </a:lnTo>
                      <a:lnTo>
                        <a:pt x="221" y="199"/>
                      </a:lnTo>
                      <a:lnTo>
                        <a:pt x="135" y="40"/>
                      </a:lnTo>
                      <a:lnTo>
                        <a:pt x="30" y="61"/>
                      </a:lnTo>
                      <a:lnTo>
                        <a:pt x="39" y="48"/>
                      </a:lnTo>
                      <a:lnTo>
                        <a:pt x="141" y="20"/>
                      </a:lnTo>
                      <a:lnTo>
                        <a:pt x="15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67" name="Freeform 23"/>
                <p:cNvSpPr>
                  <a:spLocks/>
                </p:cNvSpPr>
                <p:nvPr/>
              </p:nvSpPr>
              <p:spPr bwMode="auto">
                <a:xfrm>
                  <a:off x="5235" y="2038"/>
                  <a:ext cx="111" cy="161"/>
                </a:xfrm>
                <a:custGeom>
                  <a:avLst/>
                  <a:gdLst>
                    <a:gd name="T0" fmla="*/ 4 w 111"/>
                    <a:gd name="T1" fmla="*/ 0 h 161"/>
                    <a:gd name="T2" fmla="*/ 111 w 111"/>
                    <a:gd name="T3" fmla="*/ 132 h 161"/>
                    <a:gd name="T4" fmla="*/ 104 w 111"/>
                    <a:gd name="T5" fmla="*/ 144 h 161"/>
                    <a:gd name="T6" fmla="*/ 96 w 111"/>
                    <a:gd name="T7" fmla="*/ 156 h 161"/>
                    <a:gd name="T8" fmla="*/ 87 w 111"/>
                    <a:gd name="T9" fmla="*/ 161 h 161"/>
                    <a:gd name="T10" fmla="*/ 77 w 111"/>
                    <a:gd name="T11" fmla="*/ 160 h 161"/>
                    <a:gd name="T12" fmla="*/ 65 w 111"/>
                    <a:gd name="T13" fmla="*/ 152 h 161"/>
                    <a:gd name="T14" fmla="*/ 53 w 111"/>
                    <a:gd name="T15" fmla="*/ 143 h 161"/>
                    <a:gd name="T16" fmla="*/ 43 w 111"/>
                    <a:gd name="T17" fmla="*/ 133 h 161"/>
                    <a:gd name="T18" fmla="*/ 34 w 111"/>
                    <a:gd name="T19" fmla="*/ 121 h 161"/>
                    <a:gd name="T20" fmla="*/ 28 w 111"/>
                    <a:gd name="T21" fmla="*/ 111 h 161"/>
                    <a:gd name="T22" fmla="*/ 19 w 111"/>
                    <a:gd name="T23" fmla="*/ 97 h 161"/>
                    <a:gd name="T24" fmla="*/ 12 w 111"/>
                    <a:gd name="T25" fmla="*/ 83 h 161"/>
                    <a:gd name="T26" fmla="*/ 7 w 111"/>
                    <a:gd name="T27" fmla="*/ 67 h 161"/>
                    <a:gd name="T28" fmla="*/ 3 w 111"/>
                    <a:gd name="T29" fmla="*/ 49 h 161"/>
                    <a:gd name="T30" fmla="*/ 1 w 111"/>
                    <a:gd name="T31" fmla="*/ 35 h 161"/>
                    <a:gd name="T32" fmla="*/ 0 w 111"/>
                    <a:gd name="T33" fmla="*/ 22 h 161"/>
                    <a:gd name="T34" fmla="*/ 1 w 111"/>
                    <a:gd name="T35" fmla="*/ 10 h 161"/>
                    <a:gd name="T36" fmla="*/ 4 w 111"/>
                    <a:gd name="T3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 h="161">
                      <a:moveTo>
                        <a:pt x="4" y="0"/>
                      </a:moveTo>
                      <a:lnTo>
                        <a:pt x="111" y="132"/>
                      </a:lnTo>
                      <a:lnTo>
                        <a:pt x="104" y="144"/>
                      </a:lnTo>
                      <a:lnTo>
                        <a:pt x="96" y="156"/>
                      </a:lnTo>
                      <a:lnTo>
                        <a:pt x="87" y="161"/>
                      </a:lnTo>
                      <a:lnTo>
                        <a:pt x="77" y="160"/>
                      </a:lnTo>
                      <a:lnTo>
                        <a:pt x="65" y="152"/>
                      </a:lnTo>
                      <a:lnTo>
                        <a:pt x="53" y="143"/>
                      </a:lnTo>
                      <a:lnTo>
                        <a:pt x="43" y="133"/>
                      </a:lnTo>
                      <a:lnTo>
                        <a:pt x="34" y="121"/>
                      </a:lnTo>
                      <a:lnTo>
                        <a:pt x="28" y="111"/>
                      </a:lnTo>
                      <a:lnTo>
                        <a:pt x="19" y="97"/>
                      </a:lnTo>
                      <a:lnTo>
                        <a:pt x="12" y="83"/>
                      </a:lnTo>
                      <a:lnTo>
                        <a:pt x="7" y="67"/>
                      </a:lnTo>
                      <a:lnTo>
                        <a:pt x="3" y="49"/>
                      </a:lnTo>
                      <a:lnTo>
                        <a:pt x="1" y="35"/>
                      </a:lnTo>
                      <a:lnTo>
                        <a:pt x="0" y="22"/>
                      </a:lnTo>
                      <a:lnTo>
                        <a:pt x="1" y="10"/>
                      </a:lnTo>
                      <a:lnTo>
                        <a:pt x="4"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68" name="Freeform 24"/>
                <p:cNvSpPr>
                  <a:spLocks/>
                </p:cNvSpPr>
                <p:nvPr/>
              </p:nvSpPr>
              <p:spPr bwMode="auto">
                <a:xfrm>
                  <a:off x="5244" y="1996"/>
                  <a:ext cx="119" cy="160"/>
                </a:xfrm>
                <a:custGeom>
                  <a:avLst/>
                  <a:gdLst>
                    <a:gd name="T0" fmla="*/ 0 w 119"/>
                    <a:gd name="T1" fmla="*/ 22 h 160"/>
                    <a:gd name="T2" fmla="*/ 109 w 119"/>
                    <a:gd name="T3" fmla="*/ 160 h 160"/>
                    <a:gd name="T4" fmla="*/ 113 w 119"/>
                    <a:gd name="T5" fmla="*/ 147 h 160"/>
                    <a:gd name="T6" fmla="*/ 118 w 119"/>
                    <a:gd name="T7" fmla="*/ 126 h 160"/>
                    <a:gd name="T8" fmla="*/ 119 w 119"/>
                    <a:gd name="T9" fmla="*/ 111 h 160"/>
                    <a:gd name="T10" fmla="*/ 118 w 119"/>
                    <a:gd name="T11" fmla="*/ 97 h 160"/>
                    <a:gd name="T12" fmla="*/ 114 w 119"/>
                    <a:gd name="T13" fmla="*/ 78 h 160"/>
                    <a:gd name="T14" fmla="*/ 107 w 119"/>
                    <a:gd name="T15" fmla="*/ 63 h 160"/>
                    <a:gd name="T16" fmla="*/ 97 w 119"/>
                    <a:gd name="T17" fmla="*/ 47 h 160"/>
                    <a:gd name="T18" fmla="*/ 87 w 119"/>
                    <a:gd name="T19" fmla="*/ 33 h 160"/>
                    <a:gd name="T20" fmla="*/ 71 w 119"/>
                    <a:gd name="T21" fmla="*/ 19 h 160"/>
                    <a:gd name="T22" fmla="*/ 56 w 119"/>
                    <a:gd name="T23" fmla="*/ 10 h 160"/>
                    <a:gd name="T24" fmla="*/ 40 w 119"/>
                    <a:gd name="T25" fmla="*/ 2 h 160"/>
                    <a:gd name="T26" fmla="*/ 25 w 119"/>
                    <a:gd name="T27" fmla="*/ 0 h 160"/>
                    <a:gd name="T28" fmla="*/ 14 w 119"/>
                    <a:gd name="T29" fmla="*/ 3 h 160"/>
                    <a:gd name="T30" fmla="*/ 7 w 119"/>
                    <a:gd name="T31" fmla="*/ 12 h 160"/>
                    <a:gd name="T32" fmla="*/ 0 w 119"/>
                    <a:gd name="T33" fmla="*/ 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160">
                      <a:moveTo>
                        <a:pt x="0" y="22"/>
                      </a:moveTo>
                      <a:lnTo>
                        <a:pt x="109" y="160"/>
                      </a:lnTo>
                      <a:lnTo>
                        <a:pt x="113" y="147"/>
                      </a:lnTo>
                      <a:lnTo>
                        <a:pt x="118" y="126"/>
                      </a:lnTo>
                      <a:lnTo>
                        <a:pt x="119" y="111"/>
                      </a:lnTo>
                      <a:lnTo>
                        <a:pt x="118" y="97"/>
                      </a:lnTo>
                      <a:lnTo>
                        <a:pt x="114" y="78"/>
                      </a:lnTo>
                      <a:lnTo>
                        <a:pt x="107" y="63"/>
                      </a:lnTo>
                      <a:lnTo>
                        <a:pt x="97" y="47"/>
                      </a:lnTo>
                      <a:lnTo>
                        <a:pt x="87" y="33"/>
                      </a:lnTo>
                      <a:lnTo>
                        <a:pt x="71" y="19"/>
                      </a:lnTo>
                      <a:lnTo>
                        <a:pt x="56" y="10"/>
                      </a:lnTo>
                      <a:lnTo>
                        <a:pt x="40" y="2"/>
                      </a:lnTo>
                      <a:lnTo>
                        <a:pt x="25" y="0"/>
                      </a:lnTo>
                      <a:lnTo>
                        <a:pt x="14" y="3"/>
                      </a:lnTo>
                      <a:lnTo>
                        <a:pt x="7" y="12"/>
                      </a:lnTo>
                      <a:lnTo>
                        <a:pt x="0" y="22"/>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69" name="Freeform 25"/>
                <p:cNvSpPr>
                  <a:spLocks/>
                </p:cNvSpPr>
                <p:nvPr/>
              </p:nvSpPr>
              <p:spPr bwMode="auto">
                <a:xfrm>
                  <a:off x="4470" y="2254"/>
                  <a:ext cx="56" cy="53"/>
                </a:xfrm>
                <a:custGeom>
                  <a:avLst/>
                  <a:gdLst>
                    <a:gd name="T0" fmla="*/ 14 w 56"/>
                    <a:gd name="T1" fmla="*/ 53 h 53"/>
                    <a:gd name="T2" fmla="*/ 7 w 56"/>
                    <a:gd name="T3" fmla="*/ 50 h 53"/>
                    <a:gd name="T4" fmla="*/ 2 w 56"/>
                    <a:gd name="T5" fmla="*/ 46 h 53"/>
                    <a:gd name="T6" fmla="*/ 0 w 56"/>
                    <a:gd name="T7" fmla="*/ 40 h 53"/>
                    <a:gd name="T8" fmla="*/ 0 w 56"/>
                    <a:gd name="T9" fmla="*/ 33 h 53"/>
                    <a:gd name="T10" fmla="*/ 2 w 56"/>
                    <a:gd name="T11" fmla="*/ 24 h 53"/>
                    <a:gd name="T12" fmla="*/ 5 w 56"/>
                    <a:gd name="T13" fmla="*/ 19 h 53"/>
                    <a:gd name="T14" fmla="*/ 12 w 56"/>
                    <a:gd name="T15" fmla="*/ 14 h 53"/>
                    <a:gd name="T16" fmla="*/ 51 w 56"/>
                    <a:gd name="T17" fmla="*/ 0 h 53"/>
                    <a:gd name="T18" fmla="*/ 46 w 56"/>
                    <a:gd name="T19" fmla="*/ 6 h 53"/>
                    <a:gd name="T20" fmla="*/ 42 w 56"/>
                    <a:gd name="T21" fmla="*/ 13 h 53"/>
                    <a:gd name="T22" fmla="*/ 41 w 56"/>
                    <a:gd name="T23" fmla="*/ 21 h 53"/>
                    <a:gd name="T24" fmla="*/ 40 w 56"/>
                    <a:gd name="T25" fmla="*/ 27 h 53"/>
                    <a:gd name="T26" fmla="*/ 42 w 56"/>
                    <a:gd name="T27" fmla="*/ 36 h 53"/>
                    <a:gd name="T28" fmla="*/ 48 w 56"/>
                    <a:gd name="T29" fmla="*/ 42 h 53"/>
                    <a:gd name="T30" fmla="*/ 56 w 56"/>
                    <a:gd name="T31" fmla="*/ 47 h 53"/>
                    <a:gd name="T32" fmla="*/ 14 w 56"/>
                    <a:gd name="T3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3">
                      <a:moveTo>
                        <a:pt x="14" y="53"/>
                      </a:moveTo>
                      <a:lnTo>
                        <a:pt x="7" y="50"/>
                      </a:lnTo>
                      <a:lnTo>
                        <a:pt x="2" y="46"/>
                      </a:lnTo>
                      <a:lnTo>
                        <a:pt x="0" y="40"/>
                      </a:lnTo>
                      <a:lnTo>
                        <a:pt x="0" y="33"/>
                      </a:lnTo>
                      <a:lnTo>
                        <a:pt x="2" y="24"/>
                      </a:lnTo>
                      <a:lnTo>
                        <a:pt x="5" y="19"/>
                      </a:lnTo>
                      <a:lnTo>
                        <a:pt x="12" y="14"/>
                      </a:lnTo>
                      <a:lnTo>
                        <a:pt x="51" y="0"/>
                      </a:lnTo>
                      <a:lnTo>
                        <a:pt x="46" y="6"/>
                      </a:lnTo>
                      <a:lnTo>
                        <a:pt x="42" y="13"/>
                      </a:lnTo>
                      <a:lnTo>
                        <a:pt x="41" y="21"/>
                      </a:lnTo>
                      <a:lnTo>
                        <a:pt x="40" y="27"/>
                      </a:lnTo>
                      <a:lnTo>
                        <a:pt x="42" y="36"/>
                      </a:lnTo>
                      <a:lnTo>
                        <a:pt x="48" y="42"/>
                      </a:lnTo>
                      <a:lnTo>
                        <a:pt x="56" y="47"/>
                      </a:lnTo>
                      <a:lnTo>
                        <a:pt x="14" y="5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nvGrpSpPr>
              <p:cNvPr id="313370" name="Group 26"/>
              <p:cNvGrpSpPr>
                <a:grpSpLocks/>
              </p:cNvGrpSpPr>
              <p:nvPr/>
            </p:nvGrpSpPr>
            <p:grpSpPr bwMode="auto">
              <a:xfrm>
                <a:off x="4846" y="1850"/>
                <a:ext cx="534" cy="465"/>
                <a:chOff x="4846" y="1850"/>
                <a:chExt cx="534" cy="465"/>
              </a:xfrm>
            </p:grpSpPr>
            <p:sp>
              <p:nvSpPr>
                <p:cNvPr id="313371" name="Freeform 27"/>
                <p:cNvSpPr>
                  <a:spLocks/>
                </p:cNvSpPr>
                <p:nvPr/>
              </p:nvSpPr>
              <p:spPr bwMode="auto">
                <a:xfrm>
                  <a:off x="4848" y="2186"/>
                  <a:ext cx="532" cy="129"/>
                </a:xfrm>
                <a:custGeom>
                  <a:avLst/>
                  <a:gdLst>
                    <a:gd name="T0" fmla="*/ 0 w 532"/>
                    <a:gd name="T1" fmla="*/ 39 h 129"/>
                    <a:gd name="T2" fmla="*/ 368 w 532"/>
                    <a:gd name="T3" fmla="*/ 0 h 129"/>
                    <a:gd name="T4" fmla="*/ 532 w 532"/>
                    <a:gd name="T5" fmla="*/ 125 h 129"/>
                    <a:gd name="T6" fmla="*/ 424 w 532"/>
                    <a:gd name="T7" fmla="*/ 118 h 129"/>
                    <a:gd name="T8" fmla="*/ 397 w 532"/>
                    <a:gd name="T9" fmla="*/ 112 h 129"/>
                    <a:gd name="T10" fmla="*/ 414 w 532"/>
                    <a:gd name="T11" fmla="*/ 129 h 129"/>
                    <a:gd name="T12" fmla="*/ 304 w 532"/>
                    <a:gd name="T13" fmla="*/ 118 h 129"/>
                    <a:gd name="T14" fmla="*/ 269 w 532"/>
                    <a:gd name="T15" fmla="*/ 106 h 129"/>
                    <a:gd name="T16" fmla="*/ 286 w 532"/>
                    <a:gd name="T17" fmla="*/ 123 h 129"/>
                    <a:gd name="T18" fmla="*/ 135 w 532"/>
                    <a:gd name="T19" fmla="*/ 106 h 129"/>
                    <a:gd name="T20" fmla="*/ 0 w 532"/>
                    <a:gd name="T21" fmla="*/ 3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2" h="129">
                      <a:moveTo>
                        <a:pt x="0" y="39"/>
                      </a:moveTo>
                      <a:lnTo>
                        <a:pt x="368" y="0"/>
                      </a:lnTo>
                      <a:lnTo>
                        <a:pt x="532" y="125"/>
                      </a:lnTo>
                      <a:lnTo>
                        <a:pt x="424" y="118"/>
                      </a:lnTo>
                      <a:lnTo>
                        <a:pt x="397" y="112"/>
                      </a:lnTo>
                      <a:lnTo>
                        <a:pt x="414" y="129"/>
                      </a:lnTo>
                      <a:lnTo>
                        <a:pt x="304" y="118"/>
                      </a:lnTo>
                      <a:lnTo>
                        <a:pt x="269" y="106"/>
                      </a:lnTo>
                      <a:lnTo>
                        <a:pt x="286" y="123"/>
                      </a:lnTo>
                      <a:lnTo>
                        <a:pt x="135" y="106"/>
                      </a:lnTo>
                      <a:lnTo>
                        <a:pt x="0" y="3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72" name="Freeform 28"/>
                <p:cNvSpPr>
                  <a:spLocks/>
                </p:cNvSpPr>
                <p:nvPr/>
              </p:nvSpPr>
              <p:spPr bwMode="auto">
                <a:xfrm>
                  <a:off x="4851" y="2076"/>
                  <a:ext cx="340" cy="107"/>
                </a:xfrm>
                <a:custGeom>
                  <a:avLst/>
                  <a:gdLst>
                    <a:gd name="T0" fmla="*/ 44 w 340"/>
                    <a:gd name="T1" fmla="*/ 81 h 107"/>
                    <a:gd name="T2" fmla="*/ 340 w 340"/>
                    <a:gd name="T3" fmla="*/ 0 h 107"/>
                    <a:gd name="T4" fmla="*/ 254 w 340"/>
                    <a:gd name="T5" fmla="*/ 49 h 107"/>
                    <a:gd name="T6" fmla="*/ 0 w 340"/>
                    <a:gd name="T7" fmla="*/ 107 h 107"/>
                    <a:gd name="T8" fmla="*/ 44 w 340"/>
                    <a:gd name="T9" fmla="*/ 81 h 107"/>
                  </a:gdLst>
                  <a:ahLst/>
                  <a:cxnLst>
                    <a:cxn ang="0">
                      <a:pos x="T0" y="T1"/>
                    </a:cxn>
                    <a:cxn ang="0">
                      <a:pos x="T2" y="T3"/>
                    </a:cxn>
                    <a:cxn ang="0">
                      <a:pos x="T4" y="T5"/>
                    </a:cxn>
                    <a:cxn ang="0">
                      <a:pos x="T6" y="T7"/>
                    </a:cxn>
                    <a:cxn ang="0">
                      <a:pos x="T8" y="T9"/>
                    </a:cxn>
                  </a:cxnLst>
                  <a:rect l="0" t="0" r="r" b="b"/>
                  <a:pathLst>
                    <a:path w="340" h="107">
                      <a:moveTo>
                        <a:pt x="44" y="81"/>
                      </a:moveTo>
                      <a:lnTo>
                        <a:pt x="340" y="0"/>
                      </a:lnTo>
                      <a:lnTo>
                        <a:pt x="254" y="49"/>
                      </a:lnTo>
                      <a:lnTo>
                        <a:pt x="0" y="107"/>
                      </a:lnTo>
                      <a:lnTo>
                        <a:pt x="44" y="8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73" name="Freeform 29"/>
                <p:cNvSpPr>
                  <a:spLocks/>
                </p:cNvSpPr>
                <p:nvPr/>
              </p:nvSpPr>
              <p:spPr bwMode="auto">
                <a:xfrm>
                  <a:off x="4846" y="1850"/>
                  <a:ext cx="440" cy="305"/>
                </a:xfrm>
                <a:custGeom>
                  <a:avLst/>
                  <a:gdLst>
                    <a:gd name="T0" fmla="*/ 0 w 440"/>
                    <a:gd name="T1" fmla="*/ 305 h 305"/>
                    <a:gd name="T2" fmla="*/ 316 w 440"/>
                    <a:gd name="T3" fmla="*/ 196 h 305"/>
                    <a:gd name="T4" fmla="*/ 440 w 440"/>
                    <a:gd name="T5" fmla="*/ 0 h 305"/>
                    <a:gd name="T6" fmla="*/ 343 w 440"/>
                    <a:gd name="T7" fmla="*/ 59 h 305"/>
                    <a:gd name="T8" fmla="*/ 321 w 440"/>
                    <a:gd name="T9" fmla="*/ 80 h 305"/>
                    <a:gd name="T10" fmla="*/ 321 w 440"/>
                    <a:gd name="T11" fmla="*/ 58 h 305"/>
                    <a:gd name="T12" fmla="*/ 211 w 440"/>
                    <a:gd name="T13" fmla="*/ 141 h 305"/>
                    <a:gd name="T14" fmla="*/ 218 w 440"/>
                    <a:gd name="T15" fmla="*/ 117 h 305"/>
                    <a:gd name="T16" fmla="*/ 99 w 440"/>
                    <a:gd name="T17" fmla="*/ 192 h 305"/>
                    <a:gd name="T18" fmla="*/ 0 w 440"/>
                    <a:gd name="T19" fmla="*/ 30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0" h="305">
                      <a:moveTo>
                        <a:pt x="0" y="305"/>
                      </a:moveTo>
                      <a:lnTo>
                        <a:pt x="316" y="196"/>
                      </a:lnTo>
                      <a:lnTo>
                        <a:pt x="440" y="0"/>
                      </a:lnTo>
                      <a:lnTo>
                        <a:pt x="343" y="59"/>
                      </a:lnTo>
                      <a:lnTo>
                        <a:pt x="321" y="80"/>
                      </a:lnTo>
                      <a:lnTo>
                        <a:pt x="321" y="58"/>
                      </a:lnTo>
                      <a:lnTo>
                        <a:pt x="211" y="141"/>
                      </a:lnTo>
                      <a:lnTo>
                        <a:pt x="218" y="117"/>
                      </a:lnTo>
                      <a:lnTo>
                        <a:pt x="99" y="192"/>
                      </a:lnTo>
                      <a:lnTo>
                        <a:pt x="0" y="30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sp>
          <p:nvSpPr>
            <p:cNvPr id="313374" name="Freeform 30"/>
            <p:cNvSpPr>
              <a:spLocks/>
            </p:cNvSpPr>
            <p:nvPr/>
          </p:nvSpPr>
          <p:spPr bwMode="auto">
            <a:xfrm>
              <a:off x="4731" y="2137"/>
              <a:ext cx="148" cy="133"/>
            </a:xfrm>
            <a:custGeom>
              <a:avLst/>
              <a:gdLst>
                <a:gd name="T0" fmla="*/ 131 w 148"/>
                <a:gd name="T1" fmla="*/ 0 h 133"/>
                <a:gd name="T2" fmla="*/ 122 w 148"/>
                <a:gd name="T3" fmla="*/ 10 h 133"/>
                <a:gd name="T4" fmla="*/ 112 w 148"/>
                <a:gd name="T5" fmla="*/ 25 h 133"/>
                <a:gd name="T6" fmla="*/ 108 w 148"/>
                <a:gd name="T7" fmla="*/ 37 h 133"/>
                <a:gd name="T8" fmla="*/ 104 w 148"/>
                <a:gd name="T9" fmla="*/ 52 h 133"/>
                <a:gd name="T10" fmla="*/ 104 w 148"/>
                <a:gd name="T11" fmla="*/ 66 h 133"/>
                <a:gd name="T12" fmla="*/ 108 w 148"/>
                <a:gd name="T13" fmla="*/ 80 h 133"/>
                <a:gd name="T14" fmla="*/ 114 w 148"/>
                <a:gd name="T15" fmla="*/ 92 h 133"/>
                <a:gd name="T16" fmla="*/ 125 w 148"/>
                <a:gd name="T17" fmla="*/ 102 h 133"/>
                <a:gd name="T18" fmla="*/ 137 w 148"/>
                <a:gd name="T19" fmla="*/ 109 h 133"/>
                <a:gd name="T20" fmla="*/ 148 w 148"/>
                <a:gd name="T21" fmla="*/ 117 h 133"/>
                <a:gd name="T22" fmla="*/ 36 w 148"/>
                <a:gd name="T23" fmla="*/ 133 h 133"/>
                <a:gd name="T24" fmla="*/ 24 w 148"/>
                <a:gd name="T25" fmla="*/ 127 h 133"/>
                <a:gd name="T26" fmla="*/ 14 w 148"/>
                <a:gd name="T27" fmla="*/ 120 h 133"/>
                <a:gd name="T28" fmla="*/ 7 w 148"/>
                <a:gd name="T29" fmla="*/ 111 h 133"/>
                <a:gd name="T30" fmla="*/ 3 w 148"/>
                <a:gd name="T31" fmla="*/ 103 h 133"/>
                <a:gd name="T32" fmla="*/ 0 w 148"/>
                <a:gd name="T33" fmla="*/ 93 h 133"/>
                <a:gd name="T34" fmla="*/ 0 w 148"/>
                <a:gd name="T35" fmla="*/ 80 h 133"/>
                <a:gd name="T36" fmla="*/ 3 w 148"/>
                <a:gd name="T37" fmla="*/ 69 h 133"/>
                <a:gd name="T38" fmla="*/ 6 w 148"/>
                <a:gd name="T39" fmla="*/ 58 h 133"/>
                <a:gd name="T40" fmla="*/ 10 w 148"/>
                <a:gd name="T41" fmla="*/ 50 h 133"/>
                <a:gd name="T42" fmla="*/ 16 w 148"/>
                <a:gd name="T43" fmla="*/ 41 h 133"/>
                <a:gd name="T44" fmla="*/ 21 w 148"/>
                <a:gd name="T45" fmla="*/ 37 h 133"/>
                <a:gd name="T46" fmla="*/ 131 w 148"/>
                <a:gd name="T47"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133">
                  <a:moveTo>
                    <a:pt x="131" y="0"/>
                  </a:moveTo>
                  <a:lnTo>
                    <a:pt x="122" y="10"/>
                  </a:lnTo>
                  <a:lnTo>
                    <a:pt x="112" y="25"/>
                  </a:lnTo>
                  <a:lnTo>
                    <a:pt x="108" y="37"/>
                  </a:lnTo>
                  <a:lnTo>
                    <a:pt x="104" y="52"/>
                  </a:lnTo>
                  <a:lnTo>
                    <a:pt x="104" y="66"/>
                  </a:lnTo>
                  <a:lnTo>
                    <a:pt x="108" y="80"/>
                  </a:lnTo>
                  <a:lnTo>
                    <a:pt x="114" y="92"/>
                  </a:lnTo>
                  <a:lnTo>
                    <a:pt x="125" y="102"/>
                  </a:lnTo>
                  <a:lnTo>
                    <a:pt x="137" y="109"/>
                  </a:lnTo>
                  <a:lnTo>
                    <a:pt x="148" y="117"/>
                  </a:lnTo>
                  <a:lnTo>
                    <a:pt x="36" y="133"/>
                  </a:lnTo>
                  <a:lnTo>
                    <a:pt x="24" y="127"/>
                  </a:lnTo>
                  <a:lnTo>
                    <a:pt x="14" y="120"/>
                  </a:lnTo>
                  <a:lnTo>
                    <a:pt x="7" y="111"/>
                  </a:lnTo>
                  <a:lnTo>
                    <a:pt x="3" y="103"/>
                  </a:lnTo>
                  <a:lnTo>
                    <a:pt x="0" y="93"/>
                  </a:lnTo>
                  <a:lnTo>
                    <a:pt x="0" y="80"/>
                  </a:lnTo>
                  <a:lnTo>
                    <a:pt x="3" y="69"/>
                  </a:lnTo>
                  <a:lnTo>
                    <a:pt x="6" y="58"/>
                  </a:lnTo>
                  <a:lnTo>
                    <a:pt x="10" y="50"/>
                  </a:lnTo>
                  <a:lnTo>
                    <a:pt x="16" y="41"/>
                  </a:lnTo>
                  <a:lnTo>
                    <a:pt x="21" y="37"/>
                  </a:lnTo>
                  <a:lnTo>
                    <a:pt x="13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75" name="Freeform 31"/>
            <p:cNvSpPr>
              <a:spLocks/>
            </p:cNvSpPr>
            <p:nvPr/>
          </p:nvSpPr>
          <p:spPr bwMode="auto">
            <a:xfrm>
              <a:off x="4759" y="2157"/>
              <a:ext cx="62" cy="108"/>
            </a:xfrm>
            <a:custGeom>
              <a:avLst/>
              <a:gdLst>
                <a:gd name="T0" fmla="*/ 41 w 62"/>
                <a:gd name="T1" fmla="*/ 0 h 108"/>
                <a:gd name="T2" fmla="*/ 34 w 62"/>
                <a:gd name="T3" fmla="*/ 15 h 108"/>
                <a:gd name="T4" fmla="*/ 28 w 62"/>
                <a:gd name="T5" fmla="*/ 27 h 108"/>
                <a:gd name="T6" fmla="*/ 23 w 62"/>
                <a:gd name="T7" fmla="*/ 41 h 108"/>
                <a:gd name="T8" fmla="*/ 20 w 62"/>
                <a:gd name="T9" fmla="*/ 55 h 108"/>
                <a:gd name="T10" fmla="*/ 23 w 62"/>
                <a:gd name="T11" fmla="*/ 70 h 108"/>
                <a:gd name="T12" fmla="*/ 29 w 62"/>
                <a:gd name="T13" fmla="*/ 80 h 108"/>
                <a:gd name="T14" fmla="*/ 38 w 62"/>
                <a:gd name="T15" fmla="*/ 88 h 108"/>
                <a:gd name="T16" fmla="*/ 47 w 62"/>
                <a:gd name="T17" fmla="*/ 96 h 108"/>
                <a:gd name="T18" fmla="*/ 62 w 62"/>
                <a:gd name="T19" fmla="*/ 106 h 108"/>
                <a:gd name="T20" fmla="*/ 41 w 62"/>
                <a:gd name="T21" fmla="*/ 108 h 108"/>
                <a:gd name="T22" fmla="*/ 32 w 62"/>
                <a:gd name="T23" fmla="*/ 105 h 108"/>
                <a:gd name="T24" fmla="*/ 23 w 62"/>
                <a:gd name="T25" fmla="*/ 100 h 108"/>
                <a:gd name="T26" fmla="*/ 14 w 62"/>
                <a:gd name="T27" fmla="*/ 93 h 108"/>
                <a:gd name="T28" fmla="*/ 8 w 62"/>
                <a:gd name="T29" fmla="*/ 85 h 108"/>
                <a:gd name="T30" fmla="*/ 3 w 62"/>
                <a:gd name="T31" fmla="*/ 77 h 108"/>
                <a:gd name="T32" fmla="*/ 0 w 62"/>
                <a:gd name="T33" fmla="*/ 66 h 108"/>
                <a:gd name="T34" fmla="*/ 0 w 62"/>
                <a:gd name="T35" fmla="*/ 54 h 108"/>
                <a:gd name="T36" fmla="*/ 3 w 62"/>
                <a:gd name="T37" fmla="*/ 42 h 108"/>
                <a:gd name="T38" fmla="*/ 7 w 62"/>
                <a:gd name="T39" fmla="*/ 31 h 108"/>
                <a:gd name="T40" fmla="*/ 11 w 62"/>
                <a:gd name="T41" fmla="*/ 24 h 108"/>
                <a:gd name="T42" fmla="*/ 16 w 62"/>
                <a:gd name="T43" fmla="*/ 16 h 108"/>
                <a:gd name="T44" fmla="*/ 22 w 62"/>
                <a:gd name="T45" fmla="*/ 7 h 108"/>
                <a:gd name="T46" fmla="*/ 41 w 62"/>
                <a:gd name="T4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 h="108">
                  <a:moveTo>
                    <a:pt x="41" y="0"/>
                  </a:moveTo>
                  <a:lnTo>
                    <a:pt x="34" y="15"/>
                  </a:lnTo>
                  <a:lnTo>
                    <a:pt x="28" y="27"/>
                  </a:lnTo>
                  <a:lnTo>
                    <a:pt x="23" y="41"/>
                  </a:lnTo>
                  <a:lnTo>
                    <a:pt x="20" y="55"/>
                  </a:lnTo>
                  <a:lnTo>
                    <a:pt x="23" y="70"/>
                  </a:lnTo>
                  <a:lnTo>
                    <a:pt x="29" y="80"/>
                  </a:lnTo>
                  <a:lnTo>
                    <a:pt x="38" y="88"/>
                  </a:lnTo>
                  <a:lnTo>
                    <a:pt x="47" y="96"/>
                  </a:lnTo>
                  <a:lnTo>
                    <a:pt x="62" y="106"/>
                  </a:lnTo>
                  <a:lnTo>
                    <a:pt x="41" y="108"/>
                  </a:lnTo>
                  <a:lnTo>
                    <a:pt x="32" y="105"/>
                  </a:lnTo>
                  <a:lnTo>
                    <a:pt x="23" y="100"/>
                  </a:lnTo>
                  <a:lnTo>
                    <a:pt x="14" y="93"/>
                  </a:lnTo>
                  <a:lnTo>
                    <a:pt x="8" y="85"/>
                  </a:lnTo>
                  <a:lnTo>
                    <a:pt x="3" y="77"/>
                  </a:lnTo>
                  <a:lnTo>
                    <a:pt x="0" y="66"/>
                  </a:lnTo>
                  <a:lnTo>
                    <a:pt x="0" y="54"/>
                  </a:lnTo>
                  <a:lnTo>
                    <a:pt x="3" y="42"/>
                  </a:lnTo>
                  <a:lnTo>
                    <a:pt x="7" y="31"/>
                  </a:lnTo>
                  <a:lnTo>
                    <a:pt x="11" y="24"/>
                  </a:lnTo>
                  <a:lnTo>
                    <a:pt x="16" y="16"/>
                  </a:lnTo>
                  <a:lnTo>
                    <a:pt x="22" y="7"/>
                  </a:lnTo>
                  <a:lnTo>
                    <a:pt x="4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313376" name="Rectangle 32"/>
          <p:cNvSpPr>
            <a:spLocks noChangeArrowheads="1"/>
          </p:cNvSpPr>
          <p:nvPr/>
        </p:nvSpPr>
        <p:spPr bwMode="auto">
          <a:xfrm>
            <a:off x="838200" y="2119313"/>
            <a:ext cx="449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ct val="20000"/>
              </a:spcBef>
              <a:buClr>
                <a:schemeClr val="hlink"/>
              </a:buClr>
              <a:buFontTx/>
              <a:buChar char="•"/>
            </a:pPr>
            <a:r>
              <a:rPr lang="es-ES_tradnl" sz="3200" b="1" dirty="0">
                <a:solidFill>
                  <a:srgbClr val="FF0000"/>
                </a:solidFill>
              </a:rPr>
              <a:t>M</a:t>
            </a:r>
            <a:r>
              <a:rPr lang="es-ES_tradnl" sz="3200" dirty="0">
                <a:solidFill>
                  <a:srgbClr val="000000"/>
                </a:solidFill>
              </a:rPr>
              <a:t>edible objetivamente</a:t>
            </a:r>
          </a:p>
        </p:txBody>
      </p:sp>
      <p:sp>
        <p:nvSpPr>
          <p:cNvPr id="313377" name="Rectangle 33"/>
          <p:cNvSpPr>
            <a:spLocks noChangeArrowheads="1"/>
          </p:cNvSpPr>
          <p:nvPr/>
        </p:nvSpPr>
        <p:spPr bwMode="auto">
          <a:xfrm>
            <a:off x="838199" y="2713038"/>
            <a:ext cx="585673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lgn="l">
              <a:spcBef>
                <a:spcPct val="20000"/>
              </a:spcBef>
              <a:buClr>
                <a:schemeClr val="hlink"/>
              </a:buClr>
              <a:buFontTx/>
              <a:buChar char="•"/>
            </a:pPr>
            <a:r>
              <a:rPr lang="es-ES_tradnl" sz="3200" dirty="0" smtClean="0">
                <a:solidFill>
                  <a:srgbClr val="000000"/>
                </a:solidFill>
              </a:rPr>
              <a:t>Re</a:t>
            </a:r>
            <a:r>
              <a:rPr lang="es-ES_tradnl" sz="3200" b="1" dirty="0" smtClean="0">
                <a:solidFill>
                  <a:srgbClr val="FF0000"/>
                </a:solidFill>
              </a:rPr>
              <a:t>a</a:t>
            </a:r>
            <a:r>
              <a:rPr lang="es-ES_tradnl" sz="3200" dirty="0" smtClean="0">
                <a:solidFill>
                  <a:srgbClr val="000000"/>
                </a:solidFill>
              </a:rPr>
              <a:t>lizable a un costo razonable</a:t>
            </a:r>
            <a:endParaRPr lang="es-ES_tradnl" sz="3200" dirty="0">
              <a:solidFill>
                <a:srgbClr val="000000"/>
              </a:solidFill>
            </a:endParaRPr>
          </a:p>
        </p:txBody>
      </p:sp>
      <p:sp>
        <p:nvSpPr>
          <p:cNvPr id="313379" name="Rectangle 35"/>
          <p:cNvSpPr>
            <a:spLocks noChangeArrowheads="1"/>
          </p:cNvSpPr>
          <p:nvPr/>
        </p:nvSpPr>
        <p:spPr bwMode="auto">
          <a:xfrm>
            <a:off x="838199" y="3387055"/>
            <a:ext cx="535815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hlink"/>
              </a:buClr>
              <a:buFontTx/>
              <a:buChar char="•"/>
            </a:pPr>
            <a:r>
              <a:rPr lang="es-ES" sz="3200" dirty="0" smtClean="0"/>
              <a:t>Pe</a:t>
            </a:r>
            <a:r>
              <a:rPr lang="es-ES" sz="3200" b="1" dirty="0" smtClean="0">
                <a:solidFill>
                  <a:srgbClr val="FF0000"/>
                </a:solidFill>
              </a:rPr>
              <a:t>r</a:t>
            </a:r>
            <a:r>
              <a:rPr lang="es-ES" sz="3200" dirty="0" smtClean="0"/>
              <a:t>tinente </a:t>
            </a:r>
            <a:r>
              <a:rPr lang="es-ES" sz="3200" dirty="0"/>
              <a:t>con respecto al objetivo implicado</a:t>
            </a:r>
            <a:endParaRPr lang="es-ES_tradnl" sz="3200" dirty="0">
              <a:solidFill>
                <a:srgbClr val="000000"/>
              </a:solidFill>
            </a:endParaRPr>
          </a:p>
        </p:txBody>
      </p:sp>
      <p:sp>
        <p:nvSpPr>
          <p:cNvPr id="313380" name="Rectangle 36"/>
          <p:cNvSpPr>
            <a:spLocks noChangeArrowheads="1"/>
          </p:cNvSpPr>
          <p:nvPr/>
        </p:nvSpPr>
        <p:spPr bwMode="auto">
          <a:xfrm>
            <a:off x="838199" y="4382079"/>
            <a:ext cx="585673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hlink"/>
              </a:buClr>
              <a:buFontTx/>
              <a:buChar char="•"/>
            </a:pPr>
            <a:r>
              <a:rPr lang="es-ES" sz="3200" dirty="0" smtClean="0"/>
              <a:t>Con una </a:t>
            </a:r>
            <a:r>
              <a:rPr lang="es-ES" sz="3200" dirty="0"/>
              <a:t>indicación de </a:t>
            </a:r>
            <a:r>
              <a:rPr lang="es-ES" sz="3200" b="1" dirty="0">
                <a:solidFill>
                  <a:srgbClr val="FF0000"/>
                </a:solidFill>
              </a:rPr>
              <a:t>t</a:t>
            </a:r>
            <a:r>
              <a:rPr lang="es-ES" sz="3200" dirty="0"/>
              <a:t>iempo</a:t>
            </a:r>
            <a:endParaRPr lang="es-ES_tradnl" sz="3200" dirty="0">
              <a:solidFill>
                <a:srgbClr val="000000"/>
              </a:solidFill>
            </a:endParaRPr>
          </a:p>
        </p:txBody>
      </p:sp>
      <p:grpSp>
        <p:nvGrpSpPr>
          <p:cNvPr id="313381" name="Group 37"/>
          <p:cNvGrpSpPr>
            <a:grpSpLocks/>
          </p:cNvGrpSpPr>
          <p:nvPr/>
        </p:nvGrpSpPr>
        <p:grpSpPr bwMode="auto">
          <a:xfrm rot="20161186" flipH="1">
            <a:off x="6324600" y="3733800"/>
            <a:ext cx="855663" cy="665163"/>
            <a:chOff x="3923" y="711"/>
            <a:chExt cx="539" cy="419"/>
          </a:xfrm>
        </p:grpSpPr>
        <p:sp>
          <p:nvSpPr>
            <p:cNvPr id="313382" name="Freeform 38"/>
            <p:cNvSpPr>
              <a:spLocks/>
            </p:cNvSpPr>
            <p:nvPr/>
          </p:nvSpPr>
          <p:spPr bwMode="auto">
            <a:xfrm>
              <a:off x="3928" y="1102"/>
              <a:ext cx="40" cy="28"/>
            </a:xfrm>
            <a:custGeom>
              <a:avLst/>
              <a:gdLst>
                <a:gd name="T0" fmla="*/ 0 w 81"/>
                <a:gd name="T1" fmla="*/ 26 h 56"/>
                <a:gd name="T2" fmla="*/ 37 w 81"/>
                <a:gd name="T3" fmla="*/ 0 h 56"/>
                <a:gd name="T4" fmla="*/ 81 w 81"/>
                <a:gd name="T5" fmla="*/ 56 h 56"/>
                <a:gd name="T6" fmla="*/ 14 w 81"/>
                <a:gd name="T7" fmla="*/ 46 h 56"/>
                <a:gd name="T8" fmla="*/ 0 w 81"/>
                <a:gd name="T9" fmla="*/ 26 h 56"/>
              </a:gdLst>
              <a:ahLst/>
              <a:cxnLst>
                <a:cxn ang="0">
                  <a:pos x="T0" y="T1"/>
                </a:cxn>
                <a:cxn ang="0">
                  <a:pos x="T2" y="T3"/>
                </a:cxn>
                <a:cxn ang="0">
                  <a:pos x="T4" y="T5"/>
                </a:cxn>
                <a:cxn ang="0">
                  <a:pos x="T6" y="T7"/>
                </a:cxn>
                <a:cxn ang="0">
                  <a:pos x="T8" y="T9"/>
                </a:cxn>
              </a:cxnLst>
              <a:rect l="0" t="0" r="r" b="b"/>
              <a:pathLst>
                <a:path w="81" h="56">
                  <a:moveTo>
                    <a:pt x="0" y="26"/>
                  </a:moveTo>
                  <a:lnTo>
                    <a:pt x="37" y="0"/>
                  </a:lnTo>
                  <a:lnTo>
                    <a:pt x="81" y="56"/>
                  </a:lnTo>
                  <a:lnTo>
                    <a:pt x="14" y="46"/>
                  </a:lnTo>
                  <a:lnTo>
                    <a:pt x="0" y="2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83" name="Freeform 39"/>
            <p:cNvSpPr>
              <a:spLocks/>
            </p:cNvSpPr>
            <p:nvPr/>
          </p:nvSpPr>
          <p:spPr bwMode="auto">
            <a:xfrm>
              <a:off x="3923" y="1060"/>
              <a:ext cx="23" cy="55"/>
            </a:xfrm>
            <a:custGeom>
              <a:avLst/>
              <a:gdLst>
                <a:gd name="T0" fmla="*/ 30 w 47"/>
                <a:gd name="T1" fmla="*/ 0 h 109"/>
                <a:gd name="T2" fmla="*/ 47 w 47"/>
                <a:gd name="T3" fmla="*/ 83 h 109"/>
                <a:gd name="T4" fmla="*/ 11 w 47"/>
                <a:gd name="T5" fmla="*/ 109 h 109"/>
                <a:gd name="T6" fmla="*/ 0 w 47"/>
                <a:gd name="T7" fmla="*/ 84 h 109"/>
                <a:gd name="T8" fmla="*/ 30 w 47"/>
                <a:gd name="T9" fmla="*/ 0 h 109"/>
              </a:gdLst>
              <a:ahLst/>
              <a:cxnLst>
                <a:cxn ang="0">
                  <a:pos x="T0" y="T1"/>
                </a:cxn>
                <a:cxn ang="0">
                  <a:pos x="T2" y="T3"/>
                </a:cxn>
                <a:cxn ang="0">
                  <a:pos x="T4" y="T5"/>
                </a:cxn>
                <a:cxn ang="0">
                  <a:pos x="T6" y="T7"/>
                </a:cxn>
                <a:cxn ang="0">
                  <a:pos x="T8" y="T9"/>
                </a:cxn>
              </a:cxnLst>
              <a:rect l="0" t="0" r="r" b="b"/>
              <a:pathLst>
                <a:path w="47" h="109">
                  <a:moveTo>
                    <a:pt x="30" y="0"/>
                  </a:moveTo>
                  <a:lnTo>
                    <a:pt x="47" y="83"/>
                  </a:lnTo>
                  <a:lnTo>
                    <a:pt x="11" y="109"/>
                  </a:lnTo>
                  <a:lnTo>
                    <a:pt x="0" y="84"/>
                  </a:lnTo>
                  <a:lnTo>
                    <a:pt x="3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84" name="Freeform 40"/>
            <p:cNvSpPr>
              <a:spLocks/>
            </p:cNvSpPr>
            <p:nvPr/>
          </p:nvSpPr>
          <p:spPr bwMode="auto">
            <a:xfrm>
              <a:off x="3938" y="1060"/>
              <a:ext cx="31" cy="70"/>
            </a:xfrm>
            <a:custGeom>
              <a:avLst/>
              <a:gdLst>
                <a:gd name="T0" fmla="*/ 0 w 62"/>
                <a:gd name="T1" fmla="*/ 0 h 141"/>
                <a:gd name="T2" fmla="*/ 16 w 62"/>
                <a:gd name="T3" fmla="*/ 86 h 141"/>
                <a:gd name="T4" fmla="*/ 62 w 62"/>
                <a:gd name="T5" fmla="*/ 141 h 141"/>
                <a:gd name="T6" fmla="*/ 42 w 62"/>
                <a:gd name="T7" fmla="*/ 73 h 141"/>
                <a:gd name="T8" fmla="*/ 0 w 62"/>
                <a:gd name="T9" fmla="*/ 0 h 141"/>
              </a:gdLst>
              <a:ahLst/>
              <a:cxnLst>
                <a:cxn ang="0">
                  <a:pos x="T0" y="T1"/>
                </a:cxn>
                <a:cxn ang="0">
                  <a:pos x="T2" y="T3"/>
                </a:cxn>
                <a:cxn ang="0">
                  <a:pos x="T4" y="T5"/>
                </a:cxn>
                <a:cxn ang="0">
                  <a:pos x="T6" y="T7"/>
                </a:cxn>
                <a:cxn ang="0">
                  <a:pos x="T8" y="T9"/>
                </a:cxn>
              </a:cxnLst>
              <a:rect l="0" t="0" r="r" b="b"/>
              <a:pathLst>
                <a:path w="62" h="141">
                  <a:moveTo>
                    <a:pt x="0" y="0"/>
                  </a:moveTo>
                  <a:lnTo>
                    <a:pt x="16" y="86"/>
                  </a:lnTo>
                  <a:lnTo>
                    <a:pt x="62" y="141"/>
                  </a:lnTo>
                  <a:lnTo>
                    <a:pt x="42" y="73"/>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313385" name="Group 41"/>
            <p:cNvGrpSpPr>
              <a:grpSpLocks/>
            </p:cNvGrpSpPr>
            <p:nvPr/>
          </p:nvGrpSpPr>
          <p:grpSpPr bwMode="auto">
            <a:xfrm>
              <a:off x="3942" y="711"/>
              <a:ext cx="520" cy="399"/>
              <a:chOff x="3942" y="711"/>
              <a:chExt cx="520" cy="399"/>
            </a:xfrm>
          </p:grpSpPr>
          <p:sp>
            <p:nvSpPr>
              <p:cNvPr id="313386" name="Freeform 42"/>
              <p:cNvSpPr>
                <a:spLocks/>
              </p:cNvSpPr>
              <p:nvPr/>
            </p:nvSpPr>
            <p:spPr bwMode="auto">
              <a:xfrm>
                <a:off x="3942" y="824"/>
                <a:ext cx="448" cy="286"/>
              </a:xfrm>
              <a:custGeom>
                <a:avLst/>
                <a:gdLst>
                  <a:gd name="T0" fmla="*/ 724 w 896"/>
                  <a:gd name="T1" fmla="*/ 0 h 573"/>
                  <a:gd name="T2" fmla="*/ 19 w 896"/>
                  <a:gd name="T3" fmla="*/ 524 h 573"/>
                  <a:gd name="T4" fmla="*/ 11 w 896"/>
                  <a:gd name="T5" fmla="*/ 530 h 573"/>
                  <a:gd name="T6" fmla="*/ 4 w 896"/>
                  <a:gd name="T7" fmla="*/ 540 h 573"/>
                  <a:gd name="T8" fmla="*/ 0 w 896"/>
                  <a:gd name="T9" fmla="*/ 553 h 573"/>
                  <a:gd name="T10" fmla="*/ 5 w 896"/>
                  <a:gd name="T11" fmla="*/ 565 h 573"/>
                  <a:gd name="T12" fmla="*/ 15 w 896"/>
                  <a:gd name="T13" fmla="*/ 571 h 573"/>
                  <a:gd name="T14" fmla="*/ 24 w 896"/>
                  <a:gd name="T15" fmla="*/ 573 h 573"/>
                  <a:gd name="T16" fmla="*/ 37 w 896"/>
                  <a:gd name="T17" fmla="*/ 569 h 573"/>
                  <a:gd name="T18" fmla="*/ 896 w 896"/>
                  <a:gd name="T19" fmla="*/ 171 h 573"/>
                  <a:gd name="T20" fmla="*/ 724 w 896"/>
                  <a:gd name="T21"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6" h="573">
                    <a:moveTo>
                      <a:pt x="724" y="0"/>
                    </a:moveTo>
                    <a:lnTo>
                      <a:pt x="19" y="524"/>
                    </a:lnTo>
                    <a:lnTo>
                      <a:pt x="11" y="530"/>
                    </a:lnTo>
                    <a:lnTo>
                      <a:pt x="4" y="540"/>
                    </a:lnTo>
                    <a:lnTo>
                      <a:pt x="0" y="553"/>
                    </a:lnTo>
                    <a:lnTo>
                      <a:pt x="5" y="565"/>
                    </a:lnTo>
                    <a:lnTo>
                      <a:pt x="15" y="571"/>
                    </a:lnTo>
                    <a:lnTo>
                      <a:pt x="24" y="573"/>
                    </a:lnTo>
                    <a:lnTo>
                      <a:pt x="37" y="569"/>
                    </a:lnTo>
                    <a:lnTo>
                      <a:pt x="896" y="171"/>
                    </a:lnTo>
                    <a:lnTo>
                      <a:pt x="72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87" name="Freeform 43"/>
              <p:cNvSpPr>
                <a:spLocks/>
              </p:cNvSpPr>
              <p:nvPr/>
            </p:nvSpPr>
            <p:spPr bwMode="auto">
              <a:xfrm>
                <a:off x="4270" y="808"/>
                <a:ext cx="150" cy="69"/>
              </a:xfrm>
              <a:custGeom>
                <a:avLst/>
                <a:gdLst>
                  <a:gd name="T0" fmla="*/ 15 w 298"/>
                  <a:gd name="T1" fmla="*/ 74 h 138"/>
                  <a:gd name="T2" fmla="*/ 128 w 298"/>
                  <a:gd name="T3" fmla="*/ 0 h 138"/>
                  <a:gd name="T4" fmla="*/ 298 w 298"/>
                  <a:gd name="T5" fmla="*/ 126 h 138"/>
                  <a:gd name="T6" fmla="*/ 273 w 298"/>
                  <a:gd name="T7" fmla="*/ 138 h 138"/>
                  <a:gd name="T8" fmla="*/ 117 w 298"/>
                  <a:gd name="T9" fmla="*/ 42 h 138"/>
                  <a:gd name="T10" fmla="*/ 0 w 298"/>
                  <a:gd name="T11" fmla="*/ 107 h 138"/>
                  <a:gd name="T12" fmla="*/ 15 w 298"/>
                  <a:gd name="T13" fmla="*/ 74 h 138"/>
                </a:gdLst>
                <a:ahLst/>
                <a:cxnLst>
                  <a:cxn ang="0">
                    <a:pos x="T0" y="T1"/>
                  </a:cxn>
                  <a:cxn ang="0">
                    <a:pos x="T2" y="T3"/>
                  </a:cxn>
                  <a:cxn ang="0">
                    <a:pos x="T4" y="T5"/>
                  </a:cxn>
                  <a:cxn ang="0">
                    <a:pos x="T6" y="T7"/>
                  </a:cxn>
                  <a:cxn ang="0">
                    <a:pos x="T8" y="T9"/>
                  </a:cxn>
                  <a:cxn ang="0">
                    <a:pos x="T10" y="T11"/>
                  </a:cxn>
                  <a:cxn ang="0">
                    <a:pos x="T12" y="T13"/>
                  </a:cxn>
                </a:cxnLst>
                <a:rect l="0" t="0" r="r" b="b"/>
                <a:pathLst>
                  <a:path w="298" h="138">
                    <a:moveTo>
                      <a:pt x="15" y="74"/>
                    </a:moveTo>
                    <a:lnTo>
                      <a:pt x="128" y="0"/>
                    </a:lnTo>
                    <a:lnTo>
                      <a:pt x="298" y="126"/>
                    </a:lnTo>
                    <a:lnTo>
                      <a:pt x="273" y="138"/>
                    </a:lnTo>
                    <a:lnTo>
                      <a:pt x="117" y="42"/>
                    </a:lnTo>
                    <a:lnTo>
                      <a:pt x="0" y="107"/>
                    </a:lnTo>
                    <a:lnTo>
                      <a:pt x="15" y="7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88" name="Freeform 44"/>
              <p:cNvSpPr>
                <a:spLocks/>
              </p:cNvSpPr>
              <p:nvPr/>
            </p:nvSpPr>
            <p:spPr bwMode="auto">
              <a:xfrm>
                <a:off x="4268" y="796"/>
                <a:ext cx="142" cy="138"/>
              </a:xfrm>
              <a:custGeom>
                <a:avLst/>
                <a:gdLst>
                  <a:gd name="T0" fmla="*/ 147 w 284"/>
                  <a:gd name="T1" fmla="*/ 0 h 276"/>
                  <a:gd name="T2" fmla="*/ 13 w 284"/>
                  <a:gd name="T3" fmla="*/ 97 h 276"/>
                  <a:gd name="T4" fmla="*/ 7 w 284"/>
                  <a:gd name="T5" fmla="*/ 111 h 276"/>
                  <a:gd name="T6" fmla="*/ 2 w 284"/>
                  <a:gd name="T7" fmla="*/ 128 h 276"/>
                  <a:gd name="T8" fmla="*/ 0 w 284"/>
                  <a:gd name="T9" fmla="*/ 149 h 276"/>
                  <a:gd name="T10" fmla="*/ 0 w 284"/>
                  <a:gd name="T11" fmla="*/ 168 h 276"/>
                  <a:gd name="T12" fmla="*/ 4 w 284"/>
                  <a:gd name="T13" fmla="*/ 189 h 276"/>
                  <a:gd name="T14" fmla="*/ 9 w 284"/>
                  <a:gd name="T15" fmla="*/ 207 h 276"/>
                  <a:gd name="T16" fmla="*/ 21 w 284"/>
                  <a:gd name="T17" fmla="*/ 225 h 276"/>
                  <a:gd name="T18" fmla="*/ 36 w 284"/>
                  <a:gd name="T19" fmla="*/ 240 h 276"/>
                  <a:gd name="T20" fmla="*/ 56 w 284"/>
                  <a:gd name="T21" fmla="*/ 254 h 276"/>
                  <a:gd name="T22" fmla="*/ 72 w 284"/>
                  <a:gd name="T23" fmla="*/ 265 h 276"/>
                  <a:gd name="T24" fmla="*/ 92 w 284"/>
                  <a:gd name="T25" fmla="*/ 271 h 276"/>
                  <a:gd name="T26" fmla="*/ 113 w 284"/>
                  <a:gd name="T27" fmla="*/ 276 h 276"/>
                  <a:gd name="T28" fmla="*/ 131 w 284"/>
                  <a:gd name="T29" fmla="*/ 276 h 276"/>
                  <a:gd name="T30" fmla="*/ 284 w 284"/>
                  <a:gd name="T31" fmla="*/ 207 h 276"/>
                  <a:gd name="T32" fmla="*/ 128 w 284"/>
                  <a:gd name="T33" fmla="*/ 55 h 276"/>
                  <a:gd name="T34" fmla="*/ 15 w 284"/>
                  <a:gd name="T35" fmla="*/ 120 h 276"/>
                  <a:gd name="T36" fmla="*/ 24 w 284"/>
                  <a:gd name="T37" fmla="*/ 99 h 276"/>
                  <a:gd name="T38" fmla="*/ 140 w 284"/>
                  <a:gd name="T39" fmla="*/ 26 h 276"/>
                  <a:gd name="T40" fmla="*/ 147 w 284"/>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76">
                    <a:moveTo>
                      <a:pt x="147" y="0"/>
                    </a:moveTo>
                    <a:lnTo>
                      <a:pt x="13" y="97"/>
                    </a:lnTo>
                    <a:lnTo>
                      <a:pt x="7" y="111"/>
                    </a:lnTo>
                    <a:lnTo>
                      <a:pt x="2" y="128"/>
                    </a:lnTo>
                    <a:lnTo>
                      <a:pt x="0" y="149"/>
                    </a:lnTo>
                    <a:lnTo>
                      <a:pt x="0" y="168"/>
                    </a:lnTo>
                    <a:lnTo>
                      <a:pt x="4" y="189"/>
                    </a:lnTo>
                    <a:lnTo>
                      <a:pt x="9" y="207"/>
                    </a:lnTo>
                    <a:lnTo>
                      <a:pt x="21" y="225"/>
                    </a:lnTo>
                    <a:lnTo>
                      <a:pt x="36" y="240"/>
                    </a:lnTo>
                    <a:lnTo>
                      <a:pt x="56" y="254"/>
                    </a:lnTo>
                    <a:lnTo>
                      <a:pt x="72" y="265"/>
                    </a:lnTo>
                    <a:lnTo>
                      <a:pt x="92" y="271"/>
                    </a:lnTo>
                    <a:lnTo>
                      <a:pt x="113" y="276"/>
                    </a:lnTo>
                    <a:lnTo>
                      <a:pt x="131" y="276"/>
                    </a:lnTo>
                    <a:lnTo>
                      <a:pt x="284" y="207"/>
                    </a:lnTo>
                    <a:lnTo>
                      <a:pt x="128" y="55"/>
                    </a:lnTo>
                    <a:lnTo>
                      <a:pt x="15" y="120"/>
                    </a:lnTo>
                    <a:lnTo>
                      <a:pt x="24" y="99"/>
                    </a:lnTo>
                    <a:lnTo>
                      <a:pt x="140" y="26"/>
                    </a:lnTo>
                    <a:lnTo>
                      <a:pt x="14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89" name="Freeform 45"/>
              <p:cNvSpPr>
                <a:spLocks/>
              </p:cNvSpPr>
              <p:nvPr/>
            </p:nvSpPr>
            <p:spPr bwMode="auto">
              <a:xfrm>
                <a:off x="4333" y="824"/>
                <a:ext cx="85" cy="77"/>
              </a:xfrm>
              <a:custGeom>
                <a:avLst/>
                <a:gdLst>
                  <a:gd name="T0" fmla="*/ 0 w 172"/>
                  <a:gd name="T1" fmla="*/ 0 h 155"/>
                  <a:gd name="T2" fmla="*/ 4 w 172"/>
                  <a:gd name="T3" fmla="*/ 14 h 155"/>
                  <a:gd name="T4" fmla="*/ 7 w 172"/>
                  <a:gd name="T5" fmla="*/ 26 h 155"/>
                  <a:gd name="T6" fmla="*/ 11 w 172"/>
                  <a:gd name="T7" fmla="*/ 38 h 155"/>
                  <a:gd name="T8" fmla="*/ 17 w 172"/>
                  <a:gd name="T9" fmla="*/ 53 h 155"/>
                  <a:gd name="T10" fmla="*/ 24 w 172"/>
                  <a:gd name="T11" fmla="*/ 68 h 155"/>
                  <a:gd name="T12" fmla="*/ 36 w 172"/>
                  <a:gd name="T13" fmla="*/ 87 h 155"/>
                  <a:gd name="T14" fmla="*/ 50 w 172"/>
                  <a:gd name="T15" fmla="*/ 102 h 155"/>
                  <a:gd name="T16" fmla="*/ 66 w 172"/>
                  <a:gd name="T17" fmla="*/ 116 h 155"/>
                  <a:gd name="T18" fmla="*/ 83 w 172"/>
                  <a:gd name="T19" fmla="*/ 129 h 155"/>
                  <a:gd name="T20" fmla="*/ 100 w 172"/>
                  <a:gd name="T21" fmla="*/ 140 h 155"/>
                  <a:gd name="T22" fmla="*/ 117 w 172"/>
                  <a:gd name="T23" fmla="*/ 148 h 155"/>
                  <a:gd name="T24" fmla="*/ 133 w 172"/>
                  <a:gd name="T25" fmla="*/ 154 h 155"/>
                  <a:gd name="T26" fmla="*/ 142 w 172"/>
                  <a:gd name="T27" fmla="*/ 155 h 155"/>
                  <a:gd name="T28" fmla="*/ 154 w 172"/>
                  <a:gd name="T29" fmla="*/ 152 h 155"/>
                  <a:gd name="T30" fmla="*/ 161 w 172"/>
                  <a:gd name="T31" fmla="*/ 142 h 155"/>
                  <a:gd name="T32" fmla="*/ 167 w 172"/>
                  <a:gd name="T33" fmla="*/ 129 h 155"/>
                  <a:gd name="T34" fmla="*/ 172 w 172"/>
                  <a:gd name="T35" fmla="*/ 114 h 155"/>
                  <a:gd name="T36" fmla="*/ 0 w 172"/>
                  <a:gd name="T3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55">
                    <a:moveTo>
                      <a:pt x="0" y="0"/>
                    </a:moveTo>
                    <a:lnTo>
                      <a:pt x="4" y="14"/>
                    </a:lnTo>
                    <a:lnTo>
                      <a:pt x="7" y="26"/>
                    </a:lnTo>
                    <a:lnTo>
                      <a:pt x="11" y="38"/>
                    </a:lnTo>
                    <a:lnTo>
                      <a:pt x="17" y="53"/>
                    </a:lnTo>
                    <a:lnTo>
                      <a:pt x="24" y="68"/>
                    </a:lnTo>
                    <a:lnTo>
                      <a:pt x="36" y="87"/>
                    </a:lnTo>
                    <a:lnTo>
                      <a:pt x="50" y="102"/>
                    </a:lnTo>
                    <a:lnTo>
                      <a:pt x="66" y="116"/>
                    </a:lnTo>
                    <a:lnTo>
                      <a:pt x="83" y="129"/>
                    </a:lnTo>
                    <a:lnTo>
                      <a:pt x="100" y="140"/>
                    </a:lnTo>
                    <a:lnTo>
                      <a:pt x="117" y="148"/>
                    </a:lnTo>
                    <a:lnTo>
                      <a:pt x="133" y="154"/>
                    </a:lnTo>
                    <a:lnTo>
                      <a:pt x="142" y="155"/>
                    </a:lnTo>
                    <a:lnTo>
                      <a:pt x="154" y="152"/>
                    </a:lnTo>
                    <a:lnTo>
                      <a:pt x="161" y="142"/>
                    </a:lnTo>
                    <a:lnTo>
                      <a:pt x="167" y="129"/>
                    </a:lnTo>
                    <a:lnTo>
                      <a:pt x="172" y="114"/>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90" name="Freeform 46"/>
              <p:cNvSpPr>
                <a:spLocks/>
              </p:cNvSpPr>
              <p:nvPr/>
            </p:nvSpPr>
            <p:spPr bwMode="auto">
              <a:xfrm>
                <a:off x="4333" y="795"/>
                <a:ext cx="87" cy="76"/>
              </a:xfrm>
              <a:custGeom>
                <a:avLst/>
                <a:gdLst>
                  <a:gd name="T0" fmla="*/ 0 w 174"/>
                  <a:gd name="T1" fmla="*/ 37 h 153"/>
                  <a:gd name="T2" fmla="*/ 0 w 174"/>
                  <a:gd name="T3" fmla="*/ 26 h 153"/>
                  <a:gd name="T4" fmla="*/ 5 w 174"/>
                  <a:gd name="T5" fmla="*/ 14 h 153"/>
                  <a:gd name="T6" fmla="*/ 18 w 174"/>
                  <a:gd name="T7" fmla="*/ 4 h 153"/>
                  <a:gd name="T8" fmla="*/ 32 w 174"/>
                  <a:gd name="T9" fmla="*/ 0 h 153"/>
                  <a:gd name="T10" fmla="*/ 46 w 174"/>
                  <a:gd name="T11" fmla="*/ 0 h 153"/>
                  <a:gd name="T12" fmla="*/ 64 w 174"/>
                  <a:gd name="T13" fmla="*/ 4 h 153"/>
                  <a:gd name="T14" fmla="*/ 86 w 174"/>
                  <a:gd name="T15" fmla="*/ 12 h 153"/>
                  <a:gd name="T16" fmla="*/ 105 w 174"/>
                  <a:gd name="T17" fmla="*/ 20 h 153"/>
                  <a:gd name="T18" fmla="*/ 123 w 174"/>
                  <a:gd name="T19" fmla="*/ 33 h 153"/>
                  <a:gd name="T20" fmla="*/ 137 w 174"/>
                  <a:gd name="T21" fmla="*/ 45 h 153"/>
                  <a:gd name="T22" fmla="*/ 148 w 174"/>
                  <a:gd name="T23" fmla="*/ 59 h 153"/>
                  <a:gd name="T24" fmla="*/ 157 w 174"/>
                  <a:gd name="T25" fmla="*/ 75 h 153"/>
                  <a:gd name="T26" fmla="*/ 164 w 174"/>
                  <a:gd name="T27" fmla="*/ 91 h 153"/>
                  <a:gd name="T28" fmla="*/ 171 w 174"/>
                  <a:gd name="T29" fmla="*/ 114 h 153"/>
                  <a:gd name="T30" fmla="*/ 174 w 174"/>
                  <a:gd name="T31" fmla="*/ 134 h 153"/>
                  <a:gd name="T32" fmla="*/ 173 w 174"/>
                  <a:gd name="T33" fmla="*/ 153 h 153"/>
                  <a:gd name="T34" fmla="*/ 0 w 174"/>
                  <a:gd name="T35" fmla="*/ 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53">
                    <a:moveTo>
                      <a:pt x="0" y="37"/>
                    </a:moveTo>
                    <a:lnTo>
                      <a:pt x="0" y="26"/>
                    </a:lnTo>
                    <a:lnTo>
                      <a:pt x="5" y="14"/>
                    </a:lnTo>
                    <a:lnTo>
                      <a:pt x="18" y="4"/>
                    </a:lnTo>
                    <a:lnTo>
                      <a:pt x="32" y="0"/>
                    </a:lnTo>
                    <a:lnTo>
                      <a:pt x="46" y="0"/>
                    </a:lnTo>
                    <a:lnTo>
                      <a:pt x="64" y="4"/>
                    </a:lnTo>
                    <a:lnTo>
                      <a:pt x="86" y="12"/>
                    </a:lnTo>
                    <a:lnTo>
                      <a:pt x="105" y="20"/>
                    </a:lnTo>
                    <a:lnTo>
                      <a:pt x="123" y="33"/>
                    </a:lnTo>
                    <a:lnTo>
                      <a:pt x="137" y="45"/>
                    </a:lnTo>
                    <a:lnTo>
                      <a:pt x="148" y="59"/>
                    </a:lnTo>
                    <a:lnTo>
                      <a:pt x="157" y="75"/>
                    </a:lnTo>
                    <a:lnTo>
                      <a:pt x="164" y="91"/>
                    </a:lnTo>
                    <a:lnTo>
                      <a:pt x="171" y="114"/>
                    </a:lnTo>
                    <a:lnTo>
                      <a:pt x="174" y="134"/>
                    </a:lnTo>
                    <a:lnTo>
                      <a:pt x="173" y="153"/>
                    </a:lnTo>
                    <a:lnTo>
                      <a:pt x="0" y="37"/>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91" name="Freeform 47"/>
              <p:cNvSpPr>
                <a:spLocks/>
              </p:cNvSpPr>
              <p:nvPr/>
            </p:nvSpPr>
            <p:spPr bwMode="auto">
              <a:xfrm>
                <a:off x="4134" y="711"/>
                <a:ext cx="191" cy="248"/>
              </a:xfrm>
              <a:custGeom>
                <a:avLst/>
                <a:gdLst>
                  <a:gd name="T0" fmla="*/ 0 w 383"/>
                  <a:gd name="T1" fmla="*/ 495 h 495"/>
                  <a:gd name="T2" fmla="*/ 313 w 383"/>
                  <a:gd name="T3" fmla="*/ 259 h 495"/>
                  <a:gd name="T4" fmla="*/ 383 w 383"/>
                  <a:gd name="T5" fmla="*/ 0 h 495"/>
                  <a:gd name="T6" fmla="*/ 296 w 383"/>
                  <a:gd name="T7" fmla="*/ 96 h 495"/>
                  <a:gd name="T8" fmla="*/ 281 w 383"/>
                  <a:gd name="T9" fmla="*/ 128 h 495"/>
                  <a:gd name="T10" fmla="*/ 269 w 383"/>
                  <a:gd name="T11" fmla="*/ 105 h 495"/>
                  <a:gd name="T12" fmla="*/ 178 w 383"/>
                  <a:gd name="T13" fmla="*/ 238 h 495"/>
                  <a:gd name="T14" fmla="*/ 175 w 383"/>
                  <a:gd name="T15" fmla="*/ 206 h 495"/>
                  <a:gd name="T16" fmla="*/ 69 w 383"/>
                  <a:gd name="T17" fmla="*/ 335 h 495"/>
                  <a:gd name="T18" fmla="*/ 0 w 383"/>
                  <a:gd name="T19" fmla="*/ 4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495">
                    <a:moveTo>
                      <a:pt x="0" y="495"/>
                    </a:moveTo>
                    <a:lnTo>
                      <a:pt x="313" y="259"/>
                    </a:lnTo>
                    <a:lnTo>
                      <a:pt x="383" y="0"/>
                    </a:lnTo>
                    <a:lnTo>
                      <a:pt x="296" y="96"/>
                    </a:lnTo>
                    <a:lnTo>
                      <a:pt x="281" y="128"/>
                    </a:lnTo>
                    <a:lnTo>
                      <a:pt x="269" y="105"/>
                    </a:lnTo>
                    <a:lnTo>
                      <a:pt x="178" y="238"/>
                    </a:lnTo>
                    <a:lnTo>
                      <a:pt x="175" y="206"/>
                    </a:lnTo>
                    <a:lnTo>
                      <a:pt x="69" y="335"/>
                    </a:lnTo>
                    <a:lnTo>
                      <a:pt x="0" y="49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92" name="Freeform 48"/>
              <p:cNvSpPr>
                <a:spLocks/>
              </p:cNvSpPr>
              <p:nvPr/>
            </p:nvSpPr>
            <p:spPr bwMode="auto">
              <a:xfrm>
                <a:off x="4142" y="855"/>
                <a:ext cx="169" cy="120"/>
              </a:xfrm>
              <a:custGeom>
                <a:avLst/>
                <a:gdLst>
                  <a:gd name="T0" fmla="*/ 38 w 337"/>
                  <a:gd name="T1" fmla="*/ 198 h 240"/>
                  <a:gd name="T2" fmla="*/ 337 w 337"/>
                  <a:gd name="T3" fmla="*/ 0 h 240"/>
                  <a:gd name="T4" fmla="*/ 258 w 337"/>
                  <a:gd name="T5" fmla="*/ 88 h 240"/>
                  <a:gd name="T6" fmla="*/ 0 w 337"/>
                  <a:gd name="T7" fmla="*/ 240 h 240"/>
                  <a:gd name="T8" fmla="*/ 38 w 337"/>
                  <a:gd name="T9" fmla="*/ 198 h 240"/>
                </a:gdLst>
                <a:ahLst/>
                <a:cxnLst>
                  <a:cxn ang="0">
                    <a:pos x="T0" y="T1"/>
                  </a:cxn>
                  <a:cxn ang="0">
                    <a:pos x="T2" y="T3"/>
                  </a:cxn>
                  <a:cxn ang="0">
                    <a:pos x="T4" y="T5"/>
                  </a:cxn>
                  <a:cxn ang="0">
                    <a:pos x="T6" y="T7"/>
                  </a:cxn>
                  <a:cxn ang="0">
                    <a:pos x="T8" y="T9"/>
                  </a:cxn>
                </a:cxnLst>
                <a:rect l="0" t="0" r="r" b="b"/>
                <a:pathLst>
                  <a:path w="337" h="240">
                    <a:moveTo>
                      <a:pt x="38" y="198"/>
                    </a:moveTo>
                    <a:lnTo>
                      <a:pt x="337" y="0"/>
                    </a:lnTo>
                    <a:lnTo>
                      <a:pt x="258" y="88"/>
                    </a:lnTo>
                    <a:lnTo>
                      <a:pt x="0" y="240"/>
                    </a:lnTo>
                    <a:lnTo>
                      <a:pt x="38" y="19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93" name="Freeform 49"/>
              <p:cNvSpPr>
                <a:spLocks/>
              </p:cNvSpPr>
              <p:nvPr/>
            </p:nvSpPr>
            <p:spPr bwMode="auto">
              <a:xfrm>
                <a:off x="4147" y="912"/>
                <a:ext cx="315" cy="100"/>
              </a:xfrm>
              <a:custGeom>
                <a:avLst/>
                <a:gdLst>
                  <a:gd name="T0" fmla="*/ 0 w 629"/>
                  <a:gd name="T1" fmla="*/ 176 h 200"/>
                  <a:gd name="T2" fmla="*/ 397 w 629"/>
                  <a:gd name="T3" fmla="*/ 0 h 200"/>
                  <a:gd name="T4" fmla="*/ 629 w 629"/>
                  <a:gd name="T5" fmla="*/ 85 h 200"/>
                  <a:gd name="T6" fmla="*/ 509 w 629"/>
                  <a:gd name="T7" fmla="*/ 112 h 200"/>
                  <a:gd name="T8" fmla="*/ 468 w 629"/>
                  <a:gd name="T9" fmla="*/ 112 h 200"/>
                  <a:gd name="T10" fmla="*/ 491 w 629"/>
                  <a:gd name="T11" fmla="*/ 130 h 200"/>
                  <a:gd name="T12" fmla="*/ 360 w 629"/>
                  <a:gd name="T13" fmla="*/ 156 h 200"/>
                  <a:gd name="T14" fmla="*/ 323 w 629"/>
                  <a:gd name="T15" fmla="*/ 156 h 200"/>
                  <a:gd name="T16" fmla="*/ 350 w 629"/>
                  <a:gd name="T17" fmla="*/ 170 h 200"/>
                  <a:gd name="T18" fmla="*/ 174 w 629"/>
                  <a:gd name="T19" fmla="*/ 200 h 200"/>
                  <a:gd name="T20" fmla="*/ 0 w 629"/>
                  <a:gd name="T21" fmla="*/ 17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200">
                    <a:moveTo>
                      <a:pt x="0" y="176"/>
                    </a:moveTo>
                    <a:lnTo>
                      <a:pt x="397" y="0"/>
                    </a:lnTo>
                    <a:lnTo>
                      <a:pt x="629" y="85"/>
                    </a:lnTo>
                    <a:lnTo>
                      <a:pt x="509" y="112"/>
                    </a:lnTo>
                    <a:lnTo>
                      <a:pt x="468" y="112"/>
                    </a:lnTo>
                    <a:lnTo>
                      <a:pt x="491" y="130"/>
                    </a:lnTo>
                    <a:lnTo>
                      <a:pt x="360" y="156"/>
                    </a:lnTo>
                    <a:lnTo>
                      <a:pt x="323" y="156"/>
                    </a:lnTo>
                    <a:lnTo>
                      <a:pt x="350" y="170"/>
                    </a:lnTo>
                    <a:lnTo>
                      <a:pt x="174" y="200"/>
                    </a:lnTo>
                    <a:lnTo>
                      <a:pt x="0" y="17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94" name="Freeform 50"/>
              <p:cNvSpPr>
                <a:spLocks/>
              </p:cNvSpPr>
              <p:nvPr/>
            </p:nvSpPr>
            <p:spPr bwMode="auto">
              <a:xfrm>
                <a:off x="4078" y="947"/>
                <a:ext cx="92" cy="92"/>
              </a:xfrm>
              <a:custGeom>
                <a:avLst/>
                <a:gdLst>
                  <a:gd name="T0" fmla="*/ 121 w 184"/>
                  <a:gd name="T1" fmla="*/ 0 h 182"/>
                  <a:gd name="T2" fmla="*/ 115 w 184"/>
                  <a:gd name="T3" fmla="*/ 19 h 182"/>
                  <a:gd name="T4" fmla="*/ 111 w 184"/>
                  <a:gd name="T5" fmla="*/ 36 h 182"/>
                  <a:gd name="T6" fmla="*/ 110 w 184"/>
                  <a:gd name="T7" fmla="*/ 52 h 182"/>
                  <a:gd name="T8" fmla="*/ 115 w 184"/>
                  <a:gd name="T9" fmla="*/ 72 h 182"/>
                  <a:gd name="T10" fmla="*/ 121 w 184"/>
                  <a:gd name="T11" fmla="*/ 87 h 182"/>
                  <a:gd name="T12" fmla="*/ 128 w 184"/>
                  <a:gd name="T13" fmla="*/ 99 h 182"/>
                  <a:gd name="T14" fmla="*/ 137 w 184"/>
                  <a:gd name="T15" fmla="*/ 110 h 182"/>
                  <a:gd name="T16" fmla="*/ 154 w 184"/>
                  <a:gd name="T17" fmla="*/ 118 h 182"/>
                  <a:gd name="T18" fmla="*/ 170 w 184"/>
                  <a:gd name="T19" fmla="*/ 123 h 182"/>
                  <a:gd name="T20" fmla="*/ 184 w 184"/>
                  <a:gd name="T21" fmla="*/ 126 h 182"/>
                  <a:gd name="T22" fmla="*/ 60 w 184"/>
                  <a:gd name="T23" fmla="*/ 182 h 182"/>
                  <a:gd name="T24" fmla="*/ 46 w 184"/>
                  <a:gd name="T25" fmla="*/ 179 h 182"/>
                  <a:gd name="T26" fmla="*/ 31 w 184"/>
                  <a:gd name="T27" fmla="*/ 174 h 182"/>
                  <a:gd name="T28" fmla="*/ 19 w 184"/>
                  <a:gd name="T29" fmla="*/ 166 h 182"/>
                  <a:gd name="T30" fmla="*/ 9 w 184"/>
                  <a:gd name="T31" fmla="*/ 156 h 182"/>
                  <a:gd name="T32" fmla="*/ 3 w 184"/>
                  <a:gd name="T33" fmla="*/ 144 h 182"/>
                  <a:gd name="T34" fmla="*/ 1 w 184"/>
                  <a:gd name="T35" fmla="*/ 134 h 182"/>
                  <a:gd name="T36" fmla="*/ 0 w 184"/>
                  <a:gd name="T37" fmla="*/ 121 h 182"/>
                  <a:gd name="T38" fmla="*/ 2 w 184"/>
                  <a:gd name="T39" fmla="*/ 103 h 182"/>
                  <a:gd name="T40" fmla="*/ 8 w 184"/>
                  <a:gd name="T41" fmla="*/ 87 h 182"/>
                  <a:gd name="T42" fmla="*/ 18 w 184"/>
                  <a:gd name="T43" fmla="*/ 76 h 182"/>
                  <a:gd name="T44" fmla="*/ 121 w 184"/>
                  <a:gd name="T4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82">
                    <a:moveTo>
                      <a:pt x="121" y="0"/>
                    </a:moveTo>
                    <a:lnTo>
                      <a:pt x="115" y="19"/>
                    </a:lnTo>
                    <a:lnTo>
                      <a:pt x="111" y="36"/>
                    </a:lnTo>
                    <a:lnTo>
                      <a:pt x="110" y="52"/>
                    </a:lnTo>
                    <a:lnTo>
                      <a:pt x="115" y="72"/>
                    </a:lnTo>
                    <a:lnTo>
                      <a:pt x="121" y="87"/>
                    </a:lnTo>
                    <a:lnTo>
                      <a:pt x="128" y="99"/>
                    </a:lnTo>
                    <a:lnTo>
                      <a:pt x="137" y="110"/>
                    </a:lnTo>
                    <a:lnTo>
                      <a:pt x="154" y="118"/>
                    </a:lnTo>
                    <a:lnTo>
                      <a:pt x="170" y="123"/>
                    </a:lnTo>
                    <a:lnTo>
                      <a:pt x="184" y="126"/>
                    </a:lnTo>
                    <a:lnTo>
                      <a:pt x="60" y="182"/>
                    </a:lnTo>
                    <a:lnTo>
                      <a:pt x="46" y="179"/>
                    </a:lnTo>
                    <a:lnTo>
                      <a:pt x="31" y="174"/>
                    </a:lnTo>
                    <a:lnTo>
                      <a:pt x="19" y="166"/>
                    </a:lnTo>
                    <a:lnTo>
                      <a:pt x="9" y="156"/>
                    </a:lnTo>
                    <a:lnTo>
                      <a:pt x="3" y="144"/>
                    </a:lnTo>
                    <a:lnTo>
                      <a:pt x="1" y="134"/>
                    </a:lnTo>
                    <a:lnTo>
                      <a:pt x="0" y="121"/>
                    </a:lnTo>
                    <a:lnTo>
                      <a:pt x="2" y="103"/>
                    </a:lnTo>
                    <a:lnTo>
                      <a:pt x="8" y="87"/>
                    </a:lnTo>
                    <a:lnTo>
                      <a:pt x="18" y="76"/>
                    </a:lnTo>
                    <a:lnTo>
                      <a:pt x="121"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95" name="Freeform 51"/>
              <p:cNvSpPr>
                <a:spLocks/>
              </p:cNvSpPr>
              <p:nvPr/>
            </p:nvSpPr>
            <p:spPr bwMode="auto">
              <a:xfrm>
                <a:off x="4092" y="967"/>
                <a:ext cx="42" cy="65"/>
              </a:xfrm>
              <a:custGeom>
                <a:avLst/>
                <a:gdLst>
                  <a:gd name="T0" fmla="*/ 38 w 83"/>
                  <a:gd name="T1" fmla="*/ 0 h 129"/>
                  <a:gd name="T2" fmla="*/ 33 w 83"/>
                  <a:gd name="T3" fmla="*/ 11 h 129"/>
                  <a:gd name="T4" fmla="*/ 29 w 83"/>
                  <a:gd name="T5" fmla="*/ 27 h 129"/>
                  <a:gd name="T6" fmla="*/ 24 w 83"/>
                  <a:gd name="T7" fmla="*/ 40 h 129"/>
                  <a:gd name="T8" fmla="*/ 23 w 83"/>
                  <a:gd name="T9" fmla="*/ 53 h 129"/>
                  <a:gd name="T10" fmla="*/ 24 w 83"/>
                  <a:gd name="T11" fmla="*/ 69 h 129"/>
                  <a:gd name="T12" fmla="*/ 29 w 83"/>
                  <a:gd name="T13" fmla="*/ 83 h 129"/>
                  <a:gd name="T14" fmla="*/ 37 w 83"/>
                  <a:gd name="T15" fmla="*/ 97 h 129"/>
                  <a:gd name="T16" fmla="*/ 52 w 83"/>
                  <a:gd name="T17" fmla="*/ 105 h 129"/>
                  <a:gd name="T18" fmla="*/ 66 w 83"/>
                  <a:gd name="T19" fmla="*/ 113 h 129"/>
                  <a:gd name="T20" fmla="*/ 83 w 83"/>
                  <a:gd name="T21" fmla="*/ 120 h 129"/>
                  <a:gd name="T22" fmla="*/ 63 w 83"/>
                  <a:gd name="T23" fmla="*/ 129 h 129"/>
                  <a:gd name="T24" fmla="*/ 49 w 83"/>
                  <a:gd name="T25" fmla="*/ 124 h 129"/>
                  <a:gd name="T26" fmla="*/ 32 w 83"/>
                  <a:gd name="T27" fmla="*/ 118 h 129"/>
                  <a:gd name="T28" fmla="*/ 20 w 83"/>
                  <a:gd name="T29" fmla="*/ 109 h 129"/>
                  <a:gd name="T30" fmla="*/ 11 w 83"/>
                  <a:gd name="T31" fmla="*/ 99 h 129"/>
                  <a:gd name="T32" fmla="*/ 5 w 83"/>
                  <a:gd name="T33" fmla="*/ 88 h 129"/>
                  <a:gd name="T34" fmla="*/ 1 w 83"/>
                  <a:gd name="T35" fmla="*/ 78 h 129"/>
                  <a:gd name="T36" fmla="*/ 0 w 83"/>
                  <a:gd name="T37" fmla="*/ 64 h 129"/>
                  <a:gd name="T38" fmla="*/ 1 w 83"/>
                  <a:gd name="T39" fmla="*/ 46 h 129"/>
                  <a:gd name="T40" fmla="*/ 5 w 83"/>
                  <a:gd name="T41" fmla="*/ 32 h 129"/>
                  <a:gd name="T42" fmla="*/ 12 w 83"/>
                  <a:gd name="T43" fmla="*/ 19 h 129"/>
                  <a:gd name="T44" fmla="*/ 38 w 83"/>
                  <a:gd name="T4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29">
                    <a:moveTo>
                      <a:pt x="38" y="0"/>
                    </a:moveTo>
                    <a:lnTo>
                      <a:pt x="33" y="11"/>
                    </a:lnTo>
                    <a:lnTo>
                      <a:pt x="29" y="27"/>
                    </a:lnTo>
                    <a:lnTo>
                      <a:pt x="24" y="40"/>
                    </a:lnTo>
                    <a:lnTo>
                      <a:pt x="23" y="53"/>
                    </a:lnTo>
                    <a:lnTo>
                      <a:pt x="24" y="69"/>
                    </a:lnTo>
                    <a:lnTo>
                      <a:pt x="29" y="83"/>
                    </a:lnTo>
                    <a:lnTo>
                      <a:pt x="37" y="97"/>
                    </a:lnTo>
                    <a:lnTo>
                      <a:pt x="52" y="105"/>
                    </a:lnTo>
                    <a:lnTo>
                      <a:pt x="66" y="113"/>
                    </a:lnTo>
                    <a:lnTo>
                      <a:pt x="83" y="120"/>
                    </a:lnTo>
                    <a:lnTo>
                      <a:pt x="63" y="129"/>
                    </a:lnTo>
                    <a:lnTo>
                      <a:pt x="49" y="124"/>
                    </a:lnTo>
                    <a:lnTo>
                      <a:pt x="32" y="118"/>
                    </a:lnTo>
                    <a:lnTo>
                      <a:pt x="20" y="109"/>
                    </a:lnTo>
                    <a:lnTo>
                      <a:pt x="11" y="99"/>
                    </a:lnTo>
                    <a:lnTo>
                      <a:pt x="5" y="88"/>
                    </a:lnTo>
                    <a:lnTo>
                      <a:pt x="1" y="78"/>
                    </a:lnTo>
                    <a:lnTo>
                      <a:pt x="0" y="64"/>
                    </a:lnTo>
                    <a:lnTo>
                      <a:pt x="1" y="46"/>
                    </a:lnTo>
                    <a:lnTo>
                      <a:pt x="5" y="32"/>
                    </a:lnTo>
                    <a:lnTo>
                      <a:pt x="12" y="19"/>
                    </a:lnTo>
                    <a:lnTo>
                      <a:pt x="3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96" name="Freeform 52"/>
              <p:cNvSpPr>
                <a:spLocks/>
              </p:cNvSpPr>
              <p:nvPr/>
            </p:nvSpPr>
            <p:spPr bwMode="auto">
              <a:xfrm>
                <a:off x="3942" y="1070"/>
                <a:ext cx="43" cy="40"/>
              </a:xfrm>
              <a:custGeom>
                <a:avLst/>
                <a:gdLst>
                  <a:gd name="T0" fmla="*/ 62 w 87"/>
                  <a:gd name="T1" fmla="*/ 0 h 80"/>
                  <a:gd name="T2" fmla="*/ 19 w 87"/>
                  <a:gd name="T3" fmla="*/ 32 h 80"/>
                  <a:gd name="T4" fmla="*/ 11 w 87"/>
                  <a:gd name="T5" fmla="*/ 38 h 80"/>
                  <a:gd name="T6" fmla="*/ 4 w 87"/>
                  <a:gd name="T7" fmla="*/ 48 h 80"/>
                  <a:gd name="T8" fmla="*/ 0 w 87"/>
                  <a:gd name="T9" fmla="*/ 60 h 80"/>
                  <a:gd name="T10" fmla="*/ 5 w 87"/>
                  <a:gd name="T11" fmla="*/ 72 h 80"/>
                  <a:gd name="T12" fmla="*/ 15 w 87"/>
                  <a:gd name="T13" fmla="*/ 78 h 80"/>
                  <a:gd name="T14" fmla="*/ 23 w 87"/>
                  <a:gd name="T15" fmla="*/ 80 h 80"/>
                  <a:gd name="T16" fmla="*/ 36 w 87"/>
                  <a:gd name="T17" fmla="*/ 76 h 80"/>
                  <a:gd name="T18" fmla="*/ 87 w 87"/>
                  <a:gd name="T19" fmla="*/ 53 h 80"/>
                  <a:gd name="T20" fmla="*/ 76 w 87"/>
                  <a:gd name="T21" fmla="*/ 47 h 80"/>
                  <a:gd name="T22" fmla="*/ 68 w 87"/>
                  <a:gd name="T23" fmla="*/ 39 h 80"/>
                  <a:gd name="T24" fmla="*/ 63 w 87"/>
                  <a:gd name="T25" fmla="*/ 30 h 80"/>
                  <a:gd name="T26" fmla="*/ 62 w 87"/>
                  <a:gd name="T27" fmla="*/ 20 h 80"/>
                  <a:gd name="T28" fmla="*/ 61 w 87"/>
                  <a:gd name="T29" fmla="*/ 8 h 80"/>
                  <a:gd name="T30" fmla="*/ 62 w 87"/>
                  <a:gd name="T3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80">
                    <a:moveTo>
                      <a:pt x="62" y="0"/>
                    </a:moveTo>
                    <a:lnTo>
                      <a:pt x="19" y="32"/>
                    </a:lnTo>
                    <a:lnTo>
                      <a:pt x="11" y="38"/>
                    </a:lnTo>
                    <a:lnTo>
                      <a:pt x="4" y="48"/>
                    </a:lnTo>
                    <a:lnTo>
                      <a:pt x="0" y="60"/>
                    </a:lnTo>
                    <a:lnTo>
                      <a:pt x="5" y="72"/>
                    </a:lnTo>
                    <a:lnTo>
                      <a:pt x="15" y="78"/>
                    </a:lnTo>
                    <a:lnTo>
                      <a:pt x="23" y="80"/>
                    </a:lnTo>
                    <a:lnTo>
                      <a:pt x="36" y="76"/>
                    </a:lnTo>
                    <a:lnTo>
                      <a:pt x="87" y="53"/>
                    </a:lnTo>
                    <a:lnTo>
                      <a:pt x="76" y="47"/>
                    </a:lnTo>
                    <a:lnTo>
                      <a:pt x="68" y="39"/>
                    </a:lnTo>
                    <a:lnTo>
                      <a:pt x="63" y="30"/>
                    </a:lnTo>
                    <a:lnTo>
                      <a:pt x="62" y="20"/>
                    </a:lnTo>
                    <a:lnTo>
                      <a:pt x="61" y="8"/>
                    </a:lnTo>
                    <a:lnTo>
                      <a:pt x="62"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grpSp>
        <p:nvGrpSpPr>
          <p:cNvPr id="313397" name="Group 53"/>
          <p:cNvGrpSpPr>
            <a:grpSpLocks/>
          </p:cNvGrpSpPr>
          <p:nvPr/>
        </p:nvGrpSpPr>
        <p:grpSpPr bwMode="auto">
          <a:xfrm rot="20161186" flipH="1">
            <a:off x="7315200" y="2438400"/>
            <a:ext cx="749300" cy="814388"/>
            <a:chOff x="3872" y="597"/>
            <a:chExt cx="472" cy="513"/>
          </a:xfrm>
        </p:grpSpPr>
        <p:sp>
          <p:nvSpPr>
            <p:cNvPr id="313398" name="Freeform 54"/>
            <p:cNvSpPr>
              <a:spLocks/>
            </p:cNvSpPr>
            <p:nvPr/>
          </p:nvSpPr>
          <p:spPr bwMode="auto">
            <a:xfrm>
              <a:off x="3881" y="1085"/>
              <a:ext cx="43" cy="25"/>
            </a:xfrm>
            <a:custGeom>
              <a:avLst/>
              <a:gdLst>
                <a:gd name="T0" fmla="*/ 0 w 88"/>
                <a:gd name="T1" fmla="*/ 32 h 49"/>
                <a:gd name="T2" fmla="*/ 26 w 88"/>
                <a:gd name="T3" fmla="*/ 0 h 49"/>
                <a:gd name="T4" fmla="*/ 88 w 88"/>
                <a:gd name="T5" fmla="*/ 40 h 49"/>
                <a:gd name="T6" fmla="*/ 20 w 88"/>
                <a:gd name="T7" fmla="*/ 49 h 49"/>
                <a:gd name="T8" fmla="*/ 0 w 88"/>
                <a:gd name="T9" fmla="*/ 32 h 49"/>
              </a:gdLst>
              <a:ahLst/>
              <a:cxnLst>
                <a:cxn ang="0">
                  <a:pos x="T0" y="T1"/>
                </a:cxn>
                <a:cxn ang="0">
                  <a:pos x="T2" y="T3"/>
                </a:cxn>
                <a:cxn ang="0">
                  <a:pos x="T4" y="T5"/>
                </a:cxn>
                <a:cxn ang="0">
                  <a:pos x="T6" y="T7"/>
                </a:cxn>
                <a:cxn ang="0">
                  <a:pos x="T8" y="T9"/>
                </a:cxn>
              </a:cxnLst>
              <a:rect l="0" t="0" r="r" b="b"/>
              <a:pathLst>
                <a:path w="88" h="49">
                  <a:moveTo>
                    <a:pt x="0" y="32"/>
                  </a:moveTo>
                  <a:lnTo>
                    <a:pt x="26" y="0"/>
                  </a:lnTo>
                  <a:lnTo>
                    <a:pt x="88" y="40"/>
                  </a:lnTo>
                  <a:lnTo>
                    <a:pt x="20" y="49"/>
                  </a:lnTo>
                  <a:lnTo>
                    <a:pt x="0" y="3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399" name="Freeform 55"/>
            <p:cNvSpPr>
              <a:spLocks/>
            </p:cNvSpPr>
            <p:nvPr/>
          </p:nvSpPr>
          <p:spPr bwMode="auto">
            <a:xfrm>
              <a:off x="3875" y="1047"/>
              <a:ext cx="49" cy="59"/>
            </a:xfrm>
            <a:custGeom>
              <a:avLst/>
              <a:gdLst>
                <a:gd name="T0" fmla="*/ 0 w 100"/>
                <a:gd name="T1" fmla="*/ 0 h 117"/>
                <a:gd name="T2" fmla="*/ 60 w 100"/>
                <a:gd name="T3" fmla="*/ 56 h 117"/>
                <a:gd name="T4" fmla="*/ 100 w 100"/>
                <a:gd name="T5" fmla="*/ 117 h 117"/>
                <a:gd name="T6" fmla="*/ 38 w 100"/>
                <a:gd name="T7" fmla="*/ 76 h 117"/>
                <a:gd name="T8" fmla="*/ 0 w 100"/>
                <a:gd name="T9" fmla="*/ 0 h 117"/>
              </a:gdLst>
              <a:ahLst/>
              <a:cxnLst>
                <a:cxn ang="0">
                  <a:pos x="T0" y="T1"/>
                </a:cxn>
                <a:cxn ang="0">
                  <a:pos x="T2" y="T3"/>
                </a:cxn>
                <a:cxn ang="0">
                  <a:pos x="T4" y="T5"/>
                </a:cxn>
                <a:cxn ang="0">
                  <a:pos x="T6" y="T7"/>
                </a:cxn>
                <a:cxn ang="0">
                  <a:pos x="T8" y="T9"/>
                </a:cxn>
              </a:cxnLst>
              <a:rect l="0" t="0" r="r" b="b"/>
              <a:pathLst>
                <a:path w="100" h="117">
                  <a:moveTo>
                    <a:pt x="0" y="0"/>
                  </a:moveTo>
                  <a:lnTo>
                    <a:pt x="60" y="56"/>
                  </a:lnTo>
                  <a:lnTo>
                    <a:pt x="100" y="117"/>
                  </a:lnTo>
                  <a:lnTo>
                    <a:pt x="38" y="76"/>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00" name="Freeform 56"/>
            <p:cNvSpPr>
              <a:spLocks/>
            </p:cNvSpPr>
            <p:nvPr/>
          </p:nvSpPr>
          <p:spPr bwMode="auto">
            <a:xfrm>
              <a:off x="3872" y="1049"/>
              <a:ext cx="22" cy="52"/>
            </a:xfrm>
            <a:custGeom>
              <a:avLst/>
              <a:gdLst>
                <a:gd name="T0" fmla="*/ 8 w 44"/>
                <a:gd name="T1" fmla="*/ 0 h 105"/>
                <a:gd name="T2" fmla="*/ 44 w 44"/>
                <a:gd name="T3" fmla="*/ 73 h 105"/>
                <a:gd name="T4" fmla="*/ 17 w 44"/>
                <a:gd name="T5" fmla="*/ 105 h 105"/>
                <a:gd name="T6" fmla="*/ 0 w 44"/>
                <a:gd name="T7" fmla="*/ 86 h 105"/>
                <a:gd name="T8" fmla="*/ 8 w 44"/>
                <a:gd name="T9" fmla="*/ 0 h 105"/>
              </a:gdLst>
              <a:ahLst/>
              <a:cxnLst>
                <a:cxn ang="0">
                  <a:pos x="T0" y="T1"/>
                </a:cxn>
                <a:cxn ang="0">
                  <a:pos x="T2" y="T3"/>
                </a:cxn>
                <a:cxn ang="0">
                  <a:pos x="T4" y="T5"/>
                </a:cxn>
                <a:cxn ang="0">
                  <a:pos x="T6" y="T7"/>
                </a:cxn>
                <a:cxn ang="0">
                  <a:pos x="T8" y="T9"/>
                </a:cxn>
              </a:cxnLst>
              <a:rect l="0" t="0" r="r" b="b"/>
              <a:pathLst>
                <a:path w="44" h="105">
                  <a:moveTo>
                    <a:pt x="8" y="0"/>
                  </a:moveTo>
                  <a:lnTo>
                    <a:pt x="44" y="73"/>
                  </a:lnTo>
                  <a:lnTo>
                    <a:pt x="17" y="105"/>
                  </a:lnTo>
                  <a:lnTo>
                    <a:pt x="0" y="86"/>
                  </a:lnTo>
                  <a:lnTo>
                    <a:pt x="8"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01" name="Freeform 57"/>
            <p:cNvSpPr>
              <a:spLocks/>
            </p:cNvSpPr>
            <p:nvPr/>
          </p:nvSpPr>
          <p:spPr bwMode="auto">
            <a:xfrm>
              <a:off x="3889" y="728"/>
              <a:ext cx="340" cy="363"/>
            </a:xfrm>
            <a:custGeom>
              <a:avLst/>
              <a:gdLst>
                <a:gd name="T0" fmla="*/ 512 w 680"/>
                <a:gd name="T1" fmla="*/ 0 h 726"/>
                <a:gd name="T2" fmla="*/ 2 w 680"/>
                <a:gd name="T3" fmla="*/ 691 h 726"/>
                <a:gd name="T4" fmla="*/ 0 w 680"/>
                <a:gd name="T5" fmla="*/ 699 h 726"/>
                <a:gd name="T6" fmla="*/ 1 w 680"/>
                <a:gd name="T7" fmla="*/ 710 h 726"/>
                <a:gd name="T8" fmla="*/ 5 w 680"/>
                <a:gd name="T9" fmla="*/ 719 h 726"/>
                <a:gd name="T10" fmla="*/ 11 w 680"/>
                <a:gd name="T11" fmla="*/ 724 h 726"/>
                <a:gd name="T12" fmla="*/ 20 w 680"/>
                <a:gd name="T13" fmla="*/ 726 h 726"/>
                <a:gd name="T14" fmla="*/ 31 w 680"/>
                <a:gd name="T15" fmla="*/ 725 h 726"/>
                <a:gd name="T16" fmla="*/ 680 w 680"/>
                <a:gd name="T17" fmla="*/ 145 h 726"/>
                <a:gd name="T18" fmla="*/ 512 w 680"/>
                <a:gd name="T19" fmla="*/ 0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 h="726">
                  <a:moveTo>
                    <a:pt x="512" y="0"/>
                  </a:moveTo>
                  <a:lnTo>
                    <a:pt x="2" y="691"/>
                  </a:lnTo>
                  <a:lnTo>
                    <a:pt x="0" y="699"/>
                  </a:lnTo>
                  <a:lnTo>
                    <a:pt x="1" y="710"/>
                  </a:lnTo>
                  <a:lnTo>
                    <a:pt x="5" y="719"/>
                  </a:lnTo>
                  <a:lnTo>
                    <a:pt x="11" y="724"/>
                  </a:lnTo>
                  <a:lnTo>
                    <a:pt x="20" y="726"/>
                  </a:lnTo>
                  <a:lnTo>
                    <a:pt x="31" y="725"/>
                  </a:lnTo>
                  <a:lnTo>
                    <a:pt x="680" y="145"/>
                  </a:lnTo>
                  <a:lnTo>
                    <a:pt x="51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02" name="Freeform 58"/>
            <p:cNvSpPr>
              <a:spLocks/>
            </p:cNvSpPr>
            <p:nvPr/>
          </p:nvSpPr>
          <p:spPr bwMode="auto">
            <a:xfrm>
              <a:off x="4138" y="693"/>
              <a:ext cx="142" cy="65"/>
            </a:xfrm>
            <a:custGeom>
              <a:avLst/>
              <a:gdLst>
                <a:gd name="T0" fmla="*/ 81 w 285"/>
                <a:gd name="T1" fmla="*/ 0 h 131"/>
                <a:gd name="T2" fmla="*/ 285 w 285"/>
                <a:gd name="T3" fmla="*/ 65 h 131"/>
                <a:gd name="T4" fmla="*/ 269 w 285"/>
                <a:gd name="T5" fmla="*/ 81 h 131"/>
                <a:gd name="T6" fmla="*/ 268 w 285"/>
                <a:gd name="T7" fmla="*/ 95 h 131"/>
                <a:gd name="T8" fmla="*/ 99 w 285"/>
                <a:gd name="T9" fmla="*/ 36 h 131"/>
                <a:gd name="T10" fmla="*/ 3 w 285"/>
                <a:gd name="T11" fmla="*/ 131 h 131"/>
                <a:gd name="T12" fmla="*/ 0 w 285"/>
                <a:gd name="T13" fmla="*/ 97 h 131"/>
                <a:gd name="T14" fmla="*/ 81 w 285"/>
                <a:gd name="T15" fmla="*/ 0 h 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31">
                  <a:moveTo>
                    <a:pt x="81" y="0"/>
                  </a:moveTo>
                  <a:lnTo>
                    <a:pt x="285" y="65"/>
                  </a:lnTo>
                  <a:lnTo>
                    <a:pt x="269" y="81"/>
                  </a:lnTo>
                  <a:lnTo>
                    <a:pt x="268" y="95"/>
                  </a:lnTo>
                  <a:lnTo>
                    <a:pt x="99" y="36"/>
                  </a:lnTo>
                  <a:lnTo>
                    <a:pt x="3" y="131"/>
                  </a:lnTo>
                  <a:lnTo>
                    <a:pt x="0" y="97"/>
                  </a:lnTo>
                  <a:lnTo>
                    <a:pt x="8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03" name="Freeform 59"/>
            <p:cNvSpPr>
              <a:spLocks/>
            </p:cNvSpPr>
            <p:nvPr/>
          </p:nvSpPr>
          <p:spPr bwMode="auto">
            <a:xfrm>
              <a:off x="4184" y="707"/>
              <a:ext cx="99" cy="57"/>
            </a:xfrm>
            <a:custGeom>
              <a:avLst/>
              <a:gdLst>
                <a:gd name="T0" fmla="*/ 0 w 197"/>
                <a:gd name="T1" fmla="*/ 0 h 113"/>
                <a:gd name="T2" fmla="*/ 193 w 197"/>
                <a:gd name="T3" fmla="*/ 54 h 113"/>
                <a:gd name="T4" fmla="*/ 197 w 197"/>
                <a:gd name="T5" fmla="*/ 72 h 113"/>
                <a:gd name="T6" fmla="*/ 193 w 197"/>
                <a:gd name="T7" fmla="*/ 89 h 113"/>
                <a:gd name="T8" fmla="*/ 185 w 197"/>
                <a:gd name="T9" fmla="*/ 102 h 113"/>
                <a:gd name="T10" fmla="*/ 153 w 197"/>
                <a:gd name="T11" fmla="*/ 113 h 113"/>
                <a:gd name="T12" fmla="*/ 101 w 197"/>
                <a:gd name="T13" fmla="*/ 99 h 113"/>
                <a:gd name="T14" fmla="*/ 39 w 197"/>
                <a:gd name="T15" fmla="*/ 61 h 113"/>
                <a:gd name="T16" fmla="*/ 6 w 197"/>
                <a:gd name="T17" fmla="*/ 22 h 113"/>
                <a:gd name="T18" fmla="*/ 0 w 197"/>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7" h="113">
                  <a:moveTo>
                    <a:pt x="0" y="0"/>
                  </a:moveTo>
                  <a:lnTo>
                    <a:pt x="193" y="54"/>
                  </a:lnTo>
                  <a:lnTo>
                    <a:pt x="197" y="72"/>
                  </a:lnTo>
                  <a:lnTo>
                    <a:pt x="193" y="89"/>
                  </a:lnTo>
                  <a:lnTo>
                    <a:pt x="185" y="102"/>
                  </a:lnTo>
                  <a:lnTo>
                    <a:pt x="153" y="113"/>
                  </a:lnTo>
                  <a:lnTo>
                    <a:pt x="101" y="99"/>
                  </a:lnTo>
                  <a:lnTo>
                    <a:pt x="39" y="61"/>
                  </a:lnTo>
                  <a:lnTo>
                    <a:pt x="6" y="22"/>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04" name="Freeform 60"/>
            <p:cNvSpPr>
              <a:spLocks/>
            </p:cNvSpPr>
            <p:nvPr/>
          </p:nvSpPr>
          <p:spPr bwMode="auto">
            <a:xfrm>
              <a:off x="4175" y="668"/>
              <a:ext cx="105" cy="58"/>
            </a:xfrm>
            <a:custGeom>
              <a:avLst/>
              <a:gdLst>
                <a:gd name="T0" fmla="*/ 11 w 211"/>
                <a:gd name="T1" fmla="*/ 55 h 116"/>
                <a:gd name="T2" fmla="*/ 211 w 211"/>
                <a:gd name="T3" fmla="*/ 116 h 116"/>
                <a:gd name="T4" fmla="*/ 206 w 211"/>
                <a:gd name="T5" fmla="*/ 95 h 116"/>
                <a:gd name="T6" fmla="*/ 198 w 211"/>
                <a:gd name="T7" fmla="*/ 80 h 116"/>
                <a:gd name="T8" fmla="*/ 184 w 211"/>
                <a:gd name="T9" fmla="*/ 59 h 116"/>
                <a:gd name="T10" fmla="*/ 172 w 211"/>
                <a:gd name="T11" fmla="*/ 45 h 116"/>
                <a:gd name="T12" fmla="*/ 154 w 211"/>
                <a:gd name="T13" fmla="*/ 29 h 116"/>
                <a:gd name="T14" fmla="*/ 135 w 211"/>
                <a:gd name="T15" fmla="*/ 17 h 116"/>
                <a:gd name="T16" fmla="*/ 114 w 211"/>
                <a:gd name="T17" fmla="*/ 9 h 116"/>
                <a:gd name="T18" fmla="*/ 94 w 211"/>
                <a:gd name="T19" fmla="*/ 3 h 116"/>
                <a:gd name="T20" fmla="*/ 72 w 211"/>
                <a:gd name="T21" fmla="*/ 0 h 116"/>
                <a:gd name="T22" fmla="*/ 56 w 211"/>
                <a:gd name="T23" fmla="*/ 0 h 116"/>
                <a:gd name="T24" fmla="*/ 41 w 211"/>
                <a:gd name="T25" fmla="*/ 2 h 116"/>
                <a:gd name="T26" fmla="*/ 24 w 211"/>
                <a:gd name="T27" fmla="*/ 8 h 116"/>
                <a:gd name="T28" fmla="*/ 11 w 211"/>
                <a:gd name="T29" fmla="*/ 17 h 116"/>
                <a:gd name="T30" fmla="*/ 4 w 211"/>
                <a:gd name="T31" fmla="*/ 30 h 116"/>
                <a:gd name="T32" fmla="*/ 0 w 211"/>
                <a:gd name="T33" fmla="*/ 52 h 116"/>
                <a:gd name="T34" fmla="*/ 11 w 211"/>
                <a:gd name="T35" fmla="*/ 5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1" h="116">
                  <a:moveTo>
                    <a:pt x="11" y="55"/>
                  </a:moveTo>
                  <a:lnTo>
                    <a:pt x="211" y="116"/>
                  </a:lnTo>
                  <a:lnTo>
                    <a:pt x="206" y="95"/>
                  </a:lnTo>
                  <a:lnTo>
                    <a:pt x="198" y="80"/>
                  </a:lnTo>
                  <a:lnTo>
                    <a:pt x="184" y="59"/>
                  </a:lnTo>
                  <a:lnTo>
                    <a:pt x="172" y="45"/>
                  </a:lnTo>
                  <a:lnTo>
                    <a:pt x="154" y="29"/>
                  </a:lnTo>
                  <a:lnTo>
                    <a:pt x="135" y="17"/>
                  </a:lnTo>
                  <a:lnTo>
                    <a:pt x="114" y="9"/>
                  </a:lnTo>
                  <a:lnTo>
                    <a:pt x="94" y="3"/>
                  </a:lnTo>
                  <a:lnTo>
                    <a:pt x="72" y="0"/>
                  </a:lnTo>
                  <a:lnTo>
                    <a:pt x="56" y="0"/>
                  </a:lnTo>
                  <a:lnTo>
                    <a:pt x="41" y="2"/>
                  </a:lnTo>
                  <a:lnTo>
                    <a:pt x="24" y="8"/>
                  </a:lnTo>
                  <a:lnTo>
                    <a:pt x="11" y="17"/>
                  </a:lnTo>
                  <a:lnTo>
                    <a:pt x="4" y="30"/>
                  </a:lnTo>
                  <a:lnTo>
                    <a:pt x="0" y="52"/>
                  </a:lnTo>
                  <a:lnTo>
                    <a:pt x="11" y="55"/>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05" name="Freeform 61"/>
            <p:cNvSpPr>
              <a:spLocks/>
            </p:cNvSpPr>
            <p:nvPr/>
          </p:nvSpPr>
          <p:spPr bwMode="auto">
            <a:xfrm>
              <a:off x="4132" y="685"/>
              <a:ext cx="145" cy="130"/>
            </a:xfrm>
            <a:custGeom>
              <a:avLst/>
              <a:gdLst>
                <a:gd name="T0" fmla="*/ 87 w 290"/>
                <a:gd name="T1" fmla="*/ 0 h 259"/>
                <a:gd name="T2" fmla="*/ 4 w 290"/>
                <a:gd name="T3" fmla="*/ 114 h 259"/>
                <a:gd name="T4" fmla="*/ 0 w 290"/>
                <a:gd name="T5" fmla="*/ 134 h 259"/>
                <a:gd name="T6" fmla="*/ 0 w 290"/>
                <a:gd name="T7" fmla="*/ 148 h 259"/>
                <a:gd name="T8" fmla="*/ 1 w 290"/>
                <a:gd name="T9" fmla="*/ 165 h 259"/>
                <a:gd name="T10" fmla="*/ 6 w 290"/>
                <a:gd name="T11" fmla="*/ 185 h 259"/>
                <a:gd name="T12" fmla="*/ 14 w 290"/>
                <a:gd name="T13" fmla="*/ 201 h 259"/>
                <a:gd name="T14" fmla="*/ 28 w 290"/>
                <a:gd name="T15" fmla="*/ 219 h 259"/>
                <a:gd name="T16" fmla="*/ 45 w 290"/>
                <a:gd name="T17" fmla="*/ 232 h 259"/>
                <a:gd name="T18" fmla="*/ 68 w 290"/>
                <a:gd name="T19" fmla="*/ 246 h 259"/>
                <a:gd name="T20" fmla="*/ 89 w 290"/>
                <a:gd name="T21" fmla="*/ 253 h 259"/>
                <a:gd name="T22" fmla="*/ 109 w 290"/>
                <a:gd name="T23" fmla="*/ 257 h 259"/>
                <a:gd name="T24" fmla="*/ 135 w 290"/>
                <a:gd name="T25" fmla="*/ 259 h 259"/>
                <a:gd name="T26" fmla="*/ 153 w 290"/>
                <a:gd name="T27" fmla="*/ 256 h 259"/>
                <a:gd name="T28" fmla="*/ 173 w 290"/>
                <a:gd name="T29" fmla="*/ 249 h 259"/>
                <a:gd name="T30" fmla="*/ 290 w 290"/>
                <a:gd name="T31" fmla="*/ 144 h 259"/>
                <a:gd name="T32" fmla="*/ 271 w 290"/>
                <a:gd name="T33" fmla="*/ 150 h 259"/>
                <a:gd name="T34" fmla="*/ 253 w 290"/>
                <a:gd name="T35" fmla="*/ 152 h 259"/>
                <a:gd name="T36" fmla="*/ 231 w 290"/>
                <a:gd name="T37" fmla="*/ 148 h 259"/>
                <a:gd name="T38" fmla="*/ 212 w 290"/>
                <a:gd name="T39" fmla="*/ 142 h 259"/>
                <a:gd name="T40" fmla="*/ 192 w 290"/>
                <a:gd name="T41" fmla="*/ 135 h 259"/>
                <a:gd name="T42" fmla="*/ 167 w 290"/>
                <a:gd name="T43" fmla="*/ 120 h 259"/>
                <a:gd name="T44" fmla="*/ 144 w 290"/>
                <a:gd name="T45" fmla="*/ 103 h 259"/>
                <a:gd name="T46" fmla="*/ 132 w 290"/>
                <a:gd name="T47" fmla="*/ 90 h 259"/>
                <a:gd name="T48" fmla="*/ 118 w 290"/>
                <a:gd name="T49" fmla="*/ 72 h 259"/>
                <a:gd name="T50" fmla="*/ 109 w 290"/>
                <a:gd name="T51" fmla="*/ 59 h 259"/>
                <a:gd name="T52" fmla="*/ 102 w 290"/>
                <a:gd name="T53" fmla="*/ 43 h 259"/>
                <a:gd name="T54" fmla="*/ 16 w 290"/>
                <a:gd name="T55" fmla="*/ 136 h 259"/>
                <a:gd name="T56" fmla="*/ 16 w 290"/>
                <a:gd name="T57" fmla="*/ 115 h 259"/>
                <a:gd name="T58" fmla="*/ 96 w 290"/>
                <a:gd name="T59" fmla="*/ 24 h 259"/>
                <a:gd name="T60" fmla="*/ 92 w 290"/>
                <a:gd name="T61" fmla="*/ 18 h 259"/>
                <a:gd name="T62" fmla="*/ 89 w 290"/>
                <a:gd name="T63" fmla="*/ 8 h 259"/>
                <a:gd name="T64" fmla="*/ 87 w 290"/>
                <a:gd name="T65"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0" h="259">
                  <a:moveTo>
                    <a:pt x="87" y="0"/>
                  </a:moveTo>
                  <a:lnTo>
                    <a:pt x="4" y="114"/>
                  </a:lnTo>
                  <a:lnTo>
                    <a:pt x="0" y="134"/>
                  </a:lnTo>
                  <a:lnTo>
                    <a:pt x="0" y="148"/>
                  </a:lnTo>
                  <a:lnTo>
                    <a:pt x="1" y="165"/>
                  </a:lnTo>
                  <a:lnTo>
                    <a:pt x="6" y="185"/>
                  </a:lnTo>
                  <a:lnTo>
                    <a:pt x="14" y="201"/>
                  </a:lnTo>
                  <a:lnTo>
                    <a:pt x="28" y="219"/>
                  </a:lnTo>
                  <a:lnTo>
                    <a:pt x="45" y="232"/>
                  </a:lnTo>
                  <a:lnTo>
                    <a:pt x="68" y="246"/>
                  </a:lnTo>
                  <a:lnTo>
                    <a:pt x="89" y="253"/>
                  </a:lnTo>
                  <a:lnTo>
                    <a:pt x="109" y="257"/>
                  </a:lnTo>
                  <a:lnTo>
                    <a:pt x="135" y="259"/>
                  </a:lnTo>
                  <a:lnTo>
                    <a:pt x="153" y="256"/>
                  </a:lnTo>
                  <a:lnTo>
                    <a:pt x="173" y="249"/>
                  </a:lnTo>
                  <a:lnTo>
                    <a:pt x="290" y="144"/>
                  </a:lnTo>
                  <a:lnTo>
                    <a:pt x="271" y="150"/>
                  </a:lnTo>
                  <a:lnTo>
                    <a:pt x="253" y="152"/>
                  </a:lnTo>
                  <a:lnTo>
                    <a:pt x="231" y="148"/>
                  </a:lnTo>
                  <a:lnTo>
                    <a:pt x="212" y="142"/>
                  </a:lnTo>
                  <a:lnTo>
                    <a:pt x="192" y="135"/>
                  </a:lnTo>
                  <a:lnTo>
                    <a:pt x="167" y="120"/>
                  </a:lnTo>
                  <a:lnTo>
                    <a:pt x="144" y="103"/>
                  </a:lnTo>
                  <a:lnTo>
                    <a:pt x="132" y="90"/>
                  </a:lnTo>
                  <a:lnTo>
                    <a:pt x="118" y="72"/>
                  </a:lnTo>
                  <a:lnTo>
                    <a:pt x="109" y="59"/>
                  </a:lnTo>
                  <a:lnTo>
                    <a:pt x="102" y="43"/>
                  </a:lnTo>
                  <a:lnTo>
                    <a:pt x="16" y="136"/>
                  </a:lnTo>
                  <a:lnTo>
                    <a:pt x="16" y="115"/>
                  </a:lnTo>
                  <a:lnTo>
                    <a:pt x="96" y="24"/>
                  </a:lnTo>
                  <a:lnTo>
                    <a:pt x="92" y="18"/>
                  </a:lnTo>
                  <a:lnTo>
                    <a:pt x="89" y="8"/>
                  </a:lnTo>
                  <a:lnTo>
                    <a:pt x="8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313406" name="Group 62"/>
            <p:cNvGrpSpPr>
              <a:grpSpLocks/>
            </p:cNvGrpSpPr>
            <p:nvPr/>
          </p:nvGrpSpPr>
          <p:grpSpPr bwMode="auto">
            <a:xfrm>
              <a:off x="4032" y="597"/>
              <a:ext cx="312" cy="330"/>
              <a:chOff x="4032" y="597"/>
              <a:chExt cx="312" cy="330"/>
            </a:xfrm>
          </p:grpSpPr>
          <p:sp>
            <p:nvSpPr>
              <p:cNvPr id="313407" name="Freeform 63"/>
              <p:cNvSpPr>
                <a:spLocks/>
              </p:cNvSpPr>
              <p:nvPr/>
            </p:nvSpPr>
            <p:spPr bwMode="auto">
              <a:xfrm>
                <a:off x="4057" y="787"/>
                <a:ext cx="287" cy="140"/>
              </a:xfrm>
              <a:custGeom>
                <a:avLst/>
                <a:gdLst>
                  <a:gd name="T0" fmla="*/ 0 w 575"/>
                  <a:gd name="T1" fmla="*/ 279 h 279"/>
                  <a:gd name="T2" fmla="*/ 327 w 575"/>
                  <a:gd name="T3" fmla="*/ 0 h 279"/>
                  <a:gd name="T4" fmla="*/ 575 w 575"/>
                  <a:gd name="T5" fmla="*/ 13 h 279"/>
                  <a:gd name="T6" fmla="*/ 437 w 575"/>
                  <a:gd name="T7" fmla="*/ 87 h 279"/>
                  <a:gd name="T8" fmla="*/ 461 w 575"/>
                  <a:gd name="T9" fmla="*/ 93 h 279"/>
                  <a:gd name="T10" fmla="*/ 309 w 575"/>
                  <a:gd name="T11" fmla="*/ 169 h 279"/>
                  <a:gd name="T12" fmla="*/ 334 w 575"/>
                  <a:gd name="T13" fmla="*/ 176 h 279"/>
                  <a:gd name="T14" fmla="*/ 171 w 575"/>
                  <a:gd name="T15" fmla="*/ 255 h 279"/>
                  <a:gd name="T16" fmla="*/ 0 w 575"/>
                  <a:gd name="T1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5" h="279">
                    <a:moveTo>
                      <a:pt x="0" y="279"/>
                    </a:moveTo>
                    <a:lnTo>
                      <a:pt x="327" y="0"/>
                    </a:lnTo>
                    <a:lnTo>
                      <a:pt x="575" y="13"/>
                    </a:lnTo>
                    <a:lnTo>
                      <a:pt x="437" y="87"/>
                    </a:lnTo>
                    <a:lnTo>
                      <a:pt x="461" y="93"/>
                    </a:lnTo>
                    <a:lnTo>
                      <a:pt x="309" y="169"/>
                    </a:lnTo>
                    <a:lnTo>
                      <a:pt x="334" y="176"/>
                    </a:lnTo>
                    <a:lnTo>
                      <a:pt x="171" y="255"/>
                    </a:lnTo>
                    <a:lnTo>
                      <a:pt x="0" y="27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08" name="Freeform 64"/>
              <p:cNvSpPr>
                <a:spLocks/>
              </p:cNvSpPr>
              <p:nvPr/>
            </p:nvSpPr>
            <p:spPr bwMode="auto">
              <a:xfrm>
                <a:off x="4043" y="741"/>
                <a:ext cx="129" cy="167"/>
              </a:xfrm>
              <a:custGeom>
                <a:avLst/>
                <a:gdLst>
                  <a:gd name="T0" fmla="*/ 25 w 258"/>
                  <a:gd name="T1" fmla="*/ 281 h 334"/>
                  <a:gd name="T2" fmla="*/ 258 w 258"/>
                  <a:gd name="T3" fmla="*/ 0 h 334"/>
                  <a:gd name="T4" fmla="*/ 206 w 258"/>
                  <a:gd name="T5" fmla="*/ 111 h 334"/>
                  <a:gd name="T6" fmla="*/ 0 w 258"/>
                  <a:gd name="T7" fmla="*/ 334 h 334"/>
                  <a:gd name="T8" fmla="*/ 25 w 258"/>
                  <a:gd name="T9" fmla="*/ 281 h 334"/>
                </a:gdLst>
                <a:ahLst/>
                <a:cxnLst>
                  <a:cxn ang="0">
                    <a:pos x="T0" y="T1"/>
                  </a:cxn>
                  <a:cxn ang="0">
                    <a:pos x="T2" y="T3"/>
                  </a:cxn>
                  <a:cxn ang="0">
                    <a:pos x="T4" y="T5"/>
                  </a:cxn>
                  <a:cxn ang="0">
                    <a:pos x="T6" y="T7"/>
                  </a:cxn>
                  <a:cxn ang="0">
                    <a:pos x="T8" y="T9"/>
                  </a:cxn>
                </a:cxnLst>
                <a:rect l="0" t="0" r="r" b="b"/>
                <a:pathLst>
                  <a:path w="258" h="334">
                    <a:moveTo>
                      <a:pt x="25" y="281"/>
                    </a:moveTo>
                    <a:lnTo>
                      <a:pt x="258" y="0"/>
                    </a:lnTo>
                    <a:lnTo>
                      <a:pt x="206" y="111"/>
                    </a:lnTo>
                    <a:lnTo>
                      <a:pt x="0" y="334"/>
                    </a:lnTo>
                    <a:lnTo>
                      <a:pt x="25" y="28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09" name="Freeform 65"/>
              <p:cNvSpPr>
                <a:spLocks/>
              </p:cNvSpPr>
              <p:nvPr/>
            </p:nvSpPr>
            <p:spPr bwMode="auto">
              <a:xfrm>
                <a:off x="4032" y="597"/>
                <a:ext cx="115" cy="297"/>
              </a:xfrm>
              <a:custGeom>
                <a:avLst/>
                <a:gdLst>
                  <a:gd name="T0" fmla="*/ 0 w 231"/>
                  <a:gd name="T1" fmla="*/ 595 h 595"/>
                  <a:gd name="T2" fmla="*/ 231 w 231"/>
                  <a:gd name="T3" fmla="*/ 279 h 595"/>
                  <a:gd name="T4" fmla="*/ 225 w 231"/>
                  <a:gd name="T5" fmla="*/ 0 h 595"/>
                  <a:gd name="T6" fmla="*/ 170 w 231"/>
                  <a:gd name="T7" fmla="*/ 120 h 595"/>
                  <a:gd name="T8" fmla="*/ 160 w 231"/>
                  <a:gd name="T9" fmla="*/ 161 h 595"/>
                  <a:gd name="T10" fmla="*/ 142 w 231"/>
                  <a:gd name="T11" fmla="*/ 139 h 595"/>
                  <a:gd name="T12" fmla="*/ 94 w 231"/>
                  <a:gd name="T13" fmla="*/ 293 h 595"/>
                  <a:gd name="T14" fmla="*/ 87 w 231"/>
                  <a:gd name="T15" fmla="*/ 266 h 595"/>
                  <a:gd name="T16" fmla="*/ 22 w 231"/>
                  <a:gd name="T17" fmla="*/ 420 h 595"/>
                  <a:gd name="T18" fmla="*/ 0 w 231"/>
                  <a:gd name="T19" fmla="*/ 595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595">
                    <a:moveTo>
                      <a:pt x="0" y="595"/>
                    </a:moveTo>
                    <a:lnTo>
                      <a:pt x="231" y="279"/>
                    </a:lnTo>
                    <a:lnTo>
                      <a:pt x="225" y="0"/>
                    </a:lnTo>
                    <a:lnTo>
                      <a:pt x="170" y="120"/>
                    </a:lnTo>
                    <a:lnTo>
                      <a:pt x="160" y="161"/>
                    </a:lnTo>
                    <a:lnTo>
                      <a:pt x="142" y="139"/>
                    </a:lnTo>
                    <a:lnTo>
                      <a:pt x="94" y="293"/>
                    </a:lnTo>
                    <a:lnTo>
                      <a:pt x="87" y="266"/>
                    </a:lnTo>
                    <a:lnTo>
                      <a:pt x="22" y="420"/>
                    </a:lnTo>
                    <a:lnTo>
                      <a:pt x="0" y="59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313410" name="Freeform 66"/>
            <p:cNvSpPr>
              <a:spLocks/>
            </p:cNvSpPr>
            <p:nvPr/>
          </p:nvSpPr>
          <p:spPr bwMode="auto">
            <a:xfrm>
              <a:off x="3992" y="880"/>
              <a:ext cx="89" cy="98"/>
            </a:xfrm>
            <a:custGeom>
              <a:avLst/>
              <a:gdLst>
                <a:gd name="T0" fmla="*/ 82 w 179"/>
                <a:gd name="T1" fmla="*/ 0 h 194"/>
                <a:gd name="T2" fmla="*/ 79 w 179"/>
                <a:gd name="T3" fmla="*/ 20 h 194"/>
                <a:gd name="T4" fmla="*/ 77 w 179"/>
                <a:gd name="T5" fmla="*/ 34 h 194"/>
                <a:gd name="T6" fmla="*/ 79 w 179"/>
                <a:gd name="T7" fmla="*/ 48 h 194"/>
                <a:gd name="T8" fmla="*/ 85 w 179"/>
                <a:gd name="T9" fmla="*/ 60 h 194"/>
                <a:gd name="T10" fmla="*/ 94 w 179"/>
                <a:gd name="T11" fmla="*/ 74 h 194"/>
                <a:gd name="T12" fmla="*/ 105 w 179"/>
                <a:gd name="T13" fmla="*/ 87 h 194"/>
                <a:gd name="T14" fmla="*/ 117 w 179"/>
                <a:gd name="T15" fmla="*/ 97 h 194"/>
                <a:gd name="T16" fmla="*/ 134 w 179"/>
                <a:gd name="T17" fmla="*/ 102 h 194"/>
                <a:gd name="T18" fmla="*/ 150 w 179"/>
                <a:gd name="T19" fmla="*/ 105 h 194"/>
                <a:gd name="T20" fmla="*/ 165 w 179"/>
                <a:gd name="T21" fmla="*/ 104 h 194"/>
                <a:gd name="T22" fmla="*/ 179 w 179"/>
                <a:gd name="T23" fmla="*/ 102 h 194"/>
                <a:gd name="T24" fmla="*/ 79 w 179"/>
                <a:gd name="T25" fmla="*/ 191 h 194"/>
                <a:gd name="T26" fmla="*/ 66 w 179"/>
                <a:gd name="T27" fmla="*/ 194 h 194"/>
                <a:gd name="T28" fmla="*/ 52 w 179"/>
                <a:gd name="T29" fmla="*/ 194 h 194"/>
                <a:gd name="T30" fmla="*/ 40 w 179"/>
                <a:gd name="T31" fmla="*/ 191 h 194"/>
                <a:gd name="T32" fmla="*/ 28 w 179"/>
                <a:gd name="T33" fmla="*/ 185 h 194"/>
                <a:gd name="T34" fmla="*/ 17 w 179"/>
                <a:gd name="T35" fmla="*/ 176 h 194"/>
                <a:gd name="T36" fmla="*/ 7 w 179"/>
                <a:gd name="T37" fmla="*/ 164 h 194"/>
                <a:gd name="T38" fmla="*/ 2 w 179"/>
                <a:gd name="T39" fmla="*/ 150 h 194"/>
                <a:gd name="T40" fmla="*/ 0 w 179"/>
                <a:gd name="T41" fmla="*/ 137 h 194"/>
                <a:gd name="T42" fmla="*/ 0 w 179"/>
                <a:gd name="T43" fmla="*/ 123 h 194"/>
                <a:gd name="T44" fmla="*/ 3 w 179"/>
                <a:gd name="T45" fmla="*/ 106 h 194"/>
                <a:gd name="T46" fmla="*/ 82 w 179"/>
                <a:gd name="T47"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9" h="194">
                  <a:moveTo>
                    <a:pt x="82" y="0"/>
                  </a:moveTo>
                  <a:lnTo>
                    <a:pt x="79" y="20"/>
                  </a:lnTo>
                  <a:lnTo>
                    <a:pt x="77" y="34"/>
                  </a:lnTo>
                  <a:lnTo>
                    <a:pt x="79" y="48"/>
                  </a:lnTo>
                  <a:lnTo>
                    <a:pt x="85" y="60"/>
                  </a:lnTo>
                  <a:lnTo>
                    <a:pt x="94" y="74"/>
                  </a:lnTo>
                  <a:lnTo>
                    <a:pt x="105" y="87"/>
                  </a:lnTo>
                  <a:lnTo>
                    <a:pt x="117" y="97"/>
                  </a:lnTo>
                  <a:lnTo>
                    <a:pt x="134" y="102"/>
                  </a:lnTo>
                  <a:lnTo>
                    <a:pt x="150" y="105"/>
                  </a:lnTo>
                  <a:lnTo>
                    <a:pt x="165" y="104"/>
                  </a:lnTo>
                  <a:lnTo>
                    <a:pt x="179" y="102"/>
                  </a:lnTo>
                  <a:lnTo>
                    <a:pt x="79" y="191"/>
                  </a:lnTo>
                  <a:lnTo>
                    <a:pt x="66" y="194"/>
                  </a:lnTo>
                  <a:lnTo>
                    <a:pt x="52" y="194"/>
                  </a:lnTo>
                  <a:lnTo>
                    <a:pt x="40" y="191"/>
                  </a:lnTo>
                  <a:lnTo>
                    <a:pt x="28" y="185"/>
                  </a:lnTo>
                  <a:lnTo>
                    <a:pt x="17" y="176"/>
                  </a:lnTo>
                  <a:lnTo>
                    <a:pt x="7" y="164"/>
                  </a:lnTo>
                  <a:lnTo>
                    <a:pt x="2" y="150"/>
                  </a:lnTo>
                  <a:lnTo>
                    <a:pt x="0" y="137"/>
                  </a:lnTo>
                  <a:lnTo>
                    <a:pt x="0" y="123"/>
                  </a:lnTo>
                  <a:lnTo>
                    <a:pt x="3" y="106"/>
                  </a:lnTo>
                  <a:lnTo>
                    <a:pt x="8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11" name="Freeform 67"/>
            <p:cNvSpPr>
              <a:spLocks/>
            </p:cNvSpPr>
            <p:nvPr/>
          </p:nvSpPr>
          <p:spPr bwMode="auto">
            <a:xfrm>
              <a:off x="4001" y="908"/>
              <a:ext cx="53" cy="60"/>
            </a:xfrm>
            <a:custGeom>
              <a:avLst/>
              <a:gdLst>
                <a:gd name="T0" fmla="*/ 24 w 105"/>
                <a:gd name="T1" fmla="*/ 0 h 121"/>
                <a:gd name="T2" fmla="*/ 20 w 105"/>
                <a:gd name="T3" fmla="*/ 12 h 121"/>
                <a:gd name="T4" fmla="*/ 18 w 105"/>
                <a:gd name="T5" fmla="*/ 26 h 121"/>
                <a:gd name="T6" fmla="*/ 16 w 105"/>
                <a:gd name="T7" fmla="*/ 39 h 121"/>
                <a:gd name="T8" fmla="*/ 16 w 105"/>
                <a:gd name="T9" fmla="*/ 51 h 121"/>
                <a:gd name="T10" fmla="*/ 19 w 105"/>
                <a:gd name="T11" fmla="*/ 68 h 121"/>
                <a:gd name="T12" fmla="*/ 25 w 105"/>
                <a:gd name="T13" fmla="*/ 82 h 121"/>
                <a:gd name="T14" fmla="*/ 33 w 105"/>
                <a:gd name="T15" fmla="*/ 90 h 121"/>
                <a:gd name="T16" fmla="*/ 48 w 105"/>
                <a:gd name="T17" fmla="*/ 97 h 121"/>
                <a:gd name="T18" fmla="*/ 67 w 105"/>
                <a:gd name="T19" fmla="*/ 101 h 121"/>
                <a:gd name="T20" fmla="*/ 85 w 105"/>
                <a:gd name="T21" fmla="*/ 100 h 121"/>
                <a:gd name="T22" fmla="*/ 105 w 105"/>
                <a:gd name="T23" fmla="*/ 95 h 121"/>
                <a:gd name="T24" fmla="*/ 82 w 105"/>
                <a:gd name="T25" fmla="*/ 118 h 121"/>
                <a:gd name="T26" fmla="*/ 69 w 105"/>
                <a:gd name="T27" fmla="*/ 121 h 121"/>
                <a:gd name="T28" fmla="*/ 52 w 105"/>
                <a:gd name="T29" fmla="*/ 120 h 121"/>
                <a:gd name="T30" fmla="*/ 38 w 105"/>
                <a:gd name="T31" fmla="*/ 116 h 121"/>
                <a:gd name="T32" fmla="*/ 26 w 105"/>
                <a:gd name="T33" fmla="*/ 110 h 121"/>
                <a:gd name="T34" fmla="*/ 16 w 105"/>
                <a:gd name="T35" fmla="*/ 101 h 121"/>
                <a:gd name="T36" fmla="*/ 7 w 105"/>
                <a:gd name="T37" fmla="*/ 90 h 121"/>
                <a:gd name="T38" fmla="*/ 2 w 105"/>
                <a:gd name="T39" fmla="*/ 77 h 121"/>
                <a:gd name="T40" fmla="*/ 0 w 105"/>
                <a:gd name="T41" fmla="*/ 62 h 121"/>
                <a:gd name="T42" fmla="*/ 0 w 105"/>
                <a:gd name="T43" fmla="*/ 48 h 121"/>
                <a:gd name="T44" fmla="*/ 3 w 105"/>
                <a:gd name="T45" fmla="*/ 30 h 121"/>
                <a:gd name="T46" fmla="*/ 24 w 105"/>
                <a:gd name="T4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 h="121">
                  <a:moveTo>
                    <a:pt x="24" y="0"/>
                  </a:moveTo>
                  <a:lnTo>
                    <a:pt x="20" y="12"/>
                  </a:lnTo>
                  <a:lnTo>
                    <a:pt x="18" y="26"/>
                  </a:lnTo>
                  <a:lnTo>
                    <a:pt x="16" y="39"/>
                  </a:lnTo>
                  <a:lnTo>
                    <a:pt x="16" y="51"/>
                  </a:lnTo>
                  <a:lnTo>
                    <a:pt x="19" y="68"/>
                  </a:lnTo>
                  <a:lnTo>
                    <a:pt x="25" y="82"/>
                  </a:lnTo>
                  <a:lnTo>
                    <a:pt x="33" y="90"/>
                  </a:lnTo>
                  <a:lnTo>
                    <a:pt x="48" y="97"/>
                  </a:lnTo>
                  <a:lnTo>
                    <a:pt x="67" y="101"/>
                  </a:lnTo>
                  <a:lnTo>
                    <a:pt x="85" y="100"/>
                  </a:lnTo>
                  <a:lnTo>
                    <a:pt x="105" y="95"/>
                  </a:lnTo>
                  <a:lnTo>
                    <a:pt x="82" y="118"/>
                  </a:lnTo>
                  <a:lnTo>
                    <a:pt x="69" y="121"/>
                  </a:lnTo>
                  <a:lnTo>
                    <a:pt x="52" y="120"/>
                  </a:lnTo>
                  <a:lnTo>
                    <a:pt x="38" y="116"/>
                  </a:lnTo>
                  <a:lnTo>
                    <a:pt x="26" y="110"/>
                  </a:lnTo>
                  <a:lnTo>
                    <a:pt x="16" y="101"/>
                  </a:lnTo>
                  <a:lnTo>
                    <a:pt x="7" y="90"/>
                  </a:lnTo>
                  <a:lnTo>
                    <a:pt x="2" y="77"/>
                  </a:lnTo>
                  <a:lnTo>
                    <a:pt x="0" y="62"/>
                  </a:lnTo>
                  <a:lnTo>
                    <a:pt x="0" y="48"/>
                  </a:lnTo>
                  <a:lnTo>
                    <a:pt x="3" y="30"/>
                  </a:lnTo>
                  <a:lnTo>
                    <a:pt x="2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12" name="Freeform 68"/>
            <p:cNvSpPr>
              <a:spLocks/>
            </p:cNvSpPr>
            <p:nvPr/>
          </p:nvSpPr>
          <p:spPr bwMode="auto">
            <a:xfrm>
              <a:off x="3889" y="1047"/>
              <a:ext cx="40" cy="44"/>
            </a:xfrm>
            <a:custGeom>
              <a:avLst/>
              <a:gdLst>
                <a:gd name="T0" fmla="*/ 42 w 79"/>
                <a:gd name="T1" fmla="*/ 0 h 88"/>
                <a:gd name="T2" fmla="*/ 2 w 79"/>
                <a:gd name="T3" fmla="*/ 53 h 88"/>
                <a:gd name="T4" fmla="*/ 0 w 79"/>
                <a:gd name="T5" fmla="*/ 61 h 88"/>
                <a:gd name="T6" fmla="*/ 1 w 79"/>
                <a:gd name="T7" fmla="*/ 71 h 88"/>
                <a:gd name="T8" fmla="*/ 5 w 79"/>
                <a:gd name="T9" fmla="*/ 79 h 88"/>
                <a:gd name="T10" fmla="*/ 10 w 79"/>
                <a:gd name="T11" fmla="*/ 85 h 88"/>
                <a:gd name="T12" fmla="*/ 20 w 79"/>
                <a:gd name="T13" fmla="*/ 88 h 88"/>
                <a:gd name="T14" fmla="*/ 29 w 79"/>
                <a:gd name="T15" fmla="*/ 86 h 88"/>
                <a:gd name="T16" fmla="*/ 79 w 79"/>
                <a:gd name="T17" fmla="*/ 41 h 88"/>
                <a:gd name="T18" fmla="*/ 69 w 79"/>
                <a:gd name="T19" fmla="*/ 38 h 88"/>
                <a:gd name="T20" fmla="*/ 59 w 79"/>
                <a:gd name="T21" fmla="*/ 32 h 88"/>
                <a:gd name="T22" fmla="*/ 52 w 79"/>
                <a:gd name="T23" fmla="*/ 25 h 88"/>
                <a:gd name="T24" fmla="*/ 47 w 79"/>
                <a:gd name="T25" fmla="*/ 18 h 88"/>
                <a:gd name="T26" fmla="*/ 44 w 79"/>
                <a:gd name="T27" fmla="*/ 9 h 88"/>
                <a:gd name="T28" fmla="*/ 42 w 79"/>
                <a:gd name="T2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88">
                  <a:moveTo>
                    <a:pt x="42" y="0"/>
                  </a:moveTo>
                  <a:lnTo>
                    <a:pt x="2" y="53"/>
                  </a:lnTo>
                  <a:lnTo>
                    <a:pt x="0" y="61"/>
                  </a:lnTo>
                  <a:lnTo>
                    <a:pt x="1" y="71"/>
                  </a:lnTo>
                  <a:lnTo>
                    <a:pt x="5" y="79"/>
                  </a:lnTo>
                  <a:lnTo>
                    <a:pt x="10" y="85"/>
                  </a:lnTo>
                  <a:lnTo>
                    <a:pt x="20" y="88"/>
                  </a:lnTo>
                  <a:lnTo>
                    <a:pt x="29" y="86"/>
                  </a:lnTo>
                  <a:lnTo>
                    <a:pt x="79" y="41"/>
                  </a:lnTo>
                  <a:lnTo>
                    <a:pt x="69" y="38"/>
                  </a:lnTo>
                  <a:lnTo>
                    <a:pt x="59" y="32"/>
                  </a:lnTo>
                  <a:lnTo>
                    <a:pt x="52" y="25"/>
                  </a:lnTo>
                  <a:lnTo>
                    <a:pt x="47" y="18"/>
                  </a:lnTo>
                  <a:lnTo>
                    <a:pt x="44" y="9"/>
                  </a:lnTo>
                  <a:lnTo>
                    <a:pt x="4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nvGrpSpPr>
          <p:cNvPr id="313413" name="Group 69"/>
          <p:cNvGrpSpPr>
            <a:grpSpLocks/>
          </p:cNvGrpSpPr>
          <p:nvPr/>
        </p:nvGrpSpPr>
        <p:grpSpPr bwMode="auto">
          <a:xfrm rot="20161186" flipH="1">
            <a:off x="7467600" y="4038600"/>
            <a:ext cx="885825" cy="468313"/>
            <a:chOff x="3931" y="893"/>
            <a:chExt cx="558" cy="295"/>
          </a:xfrm>
        </p:grpSpPr>
        <p:grpSp>
          <p:nvGrpSpPr>
            <p:cNvPr id="313414" name="Group 70"/>
            <p:cNvGrpSpPr>
              <a:grpSpLocks/>
            </p:cNvGrpSpPr>
            <p:nvPr/>
          </p:nvGrpSpPr>
          <p:grpSpPr bwMode="auto">
            <a:xfrm>
              <a:off x="3931" y="893"/>
              <a:ext cx="558" cy="295"/>
              <a:chOff x="3931" y="893"/>
              <a:chExt cx="558" cy="295"/>
            </a:xfrm>
          </p:grpSpPr>
          <p:grpSp>
            <p:nvGrpSpPr>
              <p:cNvPr id="313415" name="Group 71"/>
              <p:cNvGrpSpPr>
                <a:grpSpLocks/>
              </p:cNvGrpSpPr>
              <p:nvPr/>
            </p:nvGrpSpPr>
            <p:grpSpPr bwMode="auto">
              <a:xfrm>
                <a:off x="3931" y="980"/>
                <a:ext cx="548" cy="208"/>
                <a:chOff x="3931" y="980"/>
                <a:chExt cx="548" cy="208"/>
              </a:xfrm>
            </p:grpSpPr>
            <p:grpSp>
              <p:nvGrpSpPr>
                <p:cNvPr id="313416" name="Group 72"/>
                <p:cNvGrpSpPr>
                  <a:grpSpLocks/>
                </p:cNvGrpSpPr>
                <p:nvPr/>
              </p:nvGrpSpPr>
              <p:grpSpPr bwMode="auto">
                <a:xfrm>
                  <a:off x="3931" y="1111"/>
                  <a:ext cx="34" cy="77"/>
                  <a:chOff x="3931" y="1111"/>
                  <a:chExt cx="34" cy="77"/>
                </a:xfrm>
              </p:grpSpPr>
              <p:sp>
                <p:nvSpPr>
                  <p:cNvPr id="313417" name="Freeform 73"/>
                  <p:cNvSpPr>
                    <a:spLocks/>
                  </p:cNvSpPr>
                  <p:nvPr/>
                </p:nvSpPr>
                <p:spPr bwMode="auto">
                  <a:xfrm>
                    <a:off x="3956" y="1111"/>
                    <a:ext cx="9" cy="77"/>
                  </a:xfrm>
                  <a:custGeom>
                    <a:avLst/>
                    <a:gdLst>
                      <a:gd name="T0" fmla="*/ 4 w 19"/>
                      <a:gd name="T1" fmla="*/ 0 h 154"/>
                      <a:gd name="T2" fmla="*/ 0 w 19"/>
                      <a:gd name="T3" fmla="*/ 84 h 154"/>
                      <a:gd name="T4" fmla="*/ 19 w 19"/>
                      <a:gd name="T5" fmla="*/ 154 h 154"/>
                      <a:gd name="T6" fmla="*/ 19 w 19"/>
                      <a:gd name="T7" fmla="*/ 79 h 154"/>
                      <a:gd name="T8" fmla="*/ 4 w 19"/>
                      <a:gd name="T9" fmla="*/ 0 h 154"/>
                    </a:gdLst>
                    <a:ahLst/>
                    <a:cxnLst>
                      <a:cxn ang="0">
                        <a:pos x="T0" y="T1"/>
                      </a:cxn>
                      <a:cxn ang="0">
                        <a:pos x="T2" y="T3"/>
                      </a:cxn>
                      <a:cxn ang="0">
                        <a:pos x="T4" y="T5"/>
                      </a:cxn>
                      <a:cxn ang="0">
                        <a:pos x="T6" y="T7"/>
                      </a:cxn>
                      <a:cxn ang="0">
                        <a:pos x="T8" y="T9"/>
                      </a:cxn>
                    </a:cxnLst>
                    <a:rect l="0" t="0" r="r" b="b"/>
                    <a:pathLst>
                      <a:path w="19" h="154">
                        <a:moveTo>
                          <a:pt x="4" y="0"/>
                        </a:moveTo>
                        <a:lnTo>
                          <a:pt x="0" y="84"/>
                        </a:lnTo>
                        <a:lnTo>
                          <a:pt x="19" y="154"/>
                        </a:lnTo>
                        <a:lnTo>
                          <a:pt x="19" y="79"/>
                        </a:lnTo>
                        <a:lnTo>
                          <a:pt x="4"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18" name="Freeform 74"/>
                  <p:cNvSpPr>
                    <a:spLocks/>
                  </p:cNvSpPr>
                  <p:nvPr/>
                </p:nvSpPr>
                <p:spPr bwMode="auto">
                  <a:xfrm>
                    <a:off x="3931" y="1111"/>
                    <a:ext cx="27" cy="47"/>
                  </a:xfrm>
                  <a:custGeom>
                    <a:avLst/>
                    <a:gdLst>
                      <a:gd name="T0" fmla="*/ 53 w 53"/>
                      <a:gd name="T1" fmla="*/ 0 h 93"/>
                      <a:gd name="T2" fmla="*/ 48 w 53"/>
                      <a:gd name="T3" fmla="*/ 81 h 93"/>
                      <a:gd name="T4" fmla="*/ 0 w 53"/>
                      <a:gd name="T5" fmla="*/ 93 h 93"/>
                      <a:gd name="T6" fmla="*/ 0 w 53"/>
                      <a:gd name="T7" fmla="*/ 62 h 93"/>
                      <a:gd name="T8" fmla="*/ 53 w 53"/>
                      <a:gd name="T9" fmla="*/ 0 h 93"/>
                    </a:gdLst>
                    <a:ahLst/>
                    <a:cxnLst>
                      <a:cxn ang="0">
                        <a:pos x="T0" y="T1"/>
                      </a:cxn>
                      <a:cxn ang="0">
                        <a:pos x="T2" y="T3"/>
                      </a:cxn>
                      <a:cxn ang="0">
                        <a:pos x="T4" y="T5"/>
                      </a:cxn>
                      <a:cxn ang="0">
                        <a:pos x="T6" y="T7"/>
                      </a:cxn>
                      <a:cxn ang="0">
                        <a:pos x="T8" y="T9"/>
                      </a:cxn>
                    </a:cxnLst>
                    <a:rect l="0" t="0" r="r" b="b"/>
                    <a:pathLst>
                      <a:path w="53" h="93">
                        <a:moveTo>
                          <a:pt x="53" y="0"/>
                        </a:moveTo>
                        <a:lnTo>
                          <a:pt x="48" y="81"/>
                        </a:lnTo>
                        <a:lnTo>
                          <a:pt x="0" y="93"/>
                        </a:lnTo>
                        <a:lnTo>
                          <a:pt x="0" y="62"/>
                        </a:lnTo>
                        <a:lnTo>
                          <a:pt x="53"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19" name="Freeform 75"/>
                  <p:cNvSpPr>
                    <a:spLocks/>
                  </p:cNvSpPr>
                  <p:nvPr/>
                </p:nvSpPr>
                <p:spPr bwMode="auto">
                  <a:xfrm>
                    <a:off x="3931" y="1153"/>
                    <a:ext cx="34" cy="34"/>
                  </a:xfrm>
                  <a:custGeom>
                    <a:avLst/>
                    <a:gdLst>
                      <a:gd name="T0" fmla="*/ 0 w 69"/>
                      <a:gd name="T1" fmla="*/ 12 h 68"/>
                      <a:gd name="T2" fmla="*/ 50 w 69"/>
                      <a:gd name="T3" fmla="*/ 0 h 68"/>
                      <a:gd name="T4" fmla="*/ 69 w 69"/>
                      <a:gd name="T5" fmla="*/ 68 h 68"/>
                      <a:gd name="T6" fmla="*/ 8 w 69"/>
                      <a:gd name="T7" fmla="*/ 36 h 68"/>
                      <a:gd name="T8" fmla="*/ 0 w 69"/>
                      <a:gd name="T9" fmla="*/ 12 h 68"/>
                    </a:gdLst>
                    <a:ahLst/>
                    <a:cxnLst>
                      <a:cxn ang="0">
                        <a:pos x="T0" y="T1"/>
                      </a:cxn>
                      <a:cxn ang="0">
                        <a:pos x="T2" y="T3"/>
                      </a:cxn>
                      <a:cxn ang="0">
                        <a:pos x="T4" y="T5"/>
                      </a:cxn>
                      <a:cxn ang="0">
                        <a:pos x="T6" y="T7"/>
                      </a:cxn>
                      <a:cxn ang="0">
                        <a:pos x="T8" y="T9"/>
                      </a:cxn>
                    </a:cxnLst>
                    <a:rect l="0" t="0" r="r" b="b"/>
                    <a:pathLst>
                      <a:path w="69" h="68">
                        <a:moveTo>
                          <a:pt x="0" y="12"/>
                        </a:moveTo>
                        <a:lnTo>
                          <a:pt x="50" y="0"/>
                        </a:lnTo>
                        <a:lnTo>
                          <a:pt x="69" y="68"/>
                        </a:lnTo>
                        <a:lnTo>
                          <a:pt x="8" y="36"/>
                        </a:lnTo>
                        <a:lnTo>
                          <a:pt x="0" y="12"/>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sp>
              <p:nvSpPr>
                <p:cNvPr id="313420" name="Freeform 76"/>
                <p:cNvSpPr>
                  <a:spLocks/>
                </p:cNvSpPr>
                <p:nvPr/>
              </p:nvSpPr>
              <p:spPr bwMode="auto">
                <a:xfrm>
                  <a:off x="3950" y="989"/>
                  <a:ext cx="465" cy="175"/>
                </a:xfrm>
                <a:custGeom>
                  <a:avLst/>
                  <a:gdLst>
                    <a:gd name="T0" fmla="*/ 16 w 931"/>
                    <a:gd name="T1" fmla="*/ 350 h 350"/>
                    <a:gd name="T2" fmla="*/ 8 w 931"/>
                    <a:gd name="T3" fmla="*/ 347 h 350"/>
                    <a:gd name="T4" fmla="*/ 2 w 931"/>
                    <a:gd name="T5" fmla="*/ 342 h 350"/>
                    <a:gd name="T6" fmla="*/ 0 w 931"/>
                    <a:gd name="T7" fmla="*/ 334 h 350"/>
                    <a:gd name="T8" fmla="*/ 0 w 931"/>
                    <a:gd name="T9" fmla="*/ 325 h 350"/>
                    <a:gd name="T10" fmla="*/ 2 w 931"/>
                    <a:gd name="T11" fmla="*/ 315 h 350"/>
                    <a:gd name="T12" fmla="*/ 6 w 931"/>
                    <a:gd name="T13" fmla="*/ 309 h 350"/>
                    <a:gd name="T14" fmla="*/ 14 w 931"/>
                    <a:gd name="T15" fmla="*/ 303 h 350"/>
                    <a:gd name="T16" fmla="*/ 895 w 931"/>
                    <a:gd name="T17" fmla="*/ 0 h 350"/>
                    <a:gd name="T18" fmla="*/ 931 w 931"/>
                    <a:gd name="T19" fmla="*/ 231 h 350"/>
                    <a:gd name="T20" fmla="*/ 16 w 931"/>
                    <a:gd name="T21"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1" h="350">
                      <a:moveTo>
                        <a:pt x="16" y="350"/>
                      </a:moveTo>
                      <a:lnTo>
                        <a:pt x="8" y="347"/>
                      </a:lnTo>
                      <a:lnTo>
                        <a:pt x="2" y="342"/>
                      </a:lnTo>
                      <a:lnTo>
                        <a:pt x="0" y="334"/>
                      </a:lnTo>
                      <a:lnTo>
                        <a:pt x="0" y="325"/>
                      </a:lnTo>
                      <a:lnTo>
                        <a:pt x="2" y="315"/>
                      </a:lnTo>
                      <a:lnTo>
                        <a:pt x="6" y="309"/>
                      </a:lnTo>
                      <a:lnTo>
                        <a:pt x="14" y="303"/>
                      </a:lnTo>
                      <a:lnTo>
                        <a:pt x="895" y="0"/>
                      </a:lnTo>
                      <a:lnTo>
                        <a:pt x="931" y="231"/>
                      </a:lnTo>
                      <a:lnTo>
                        <a:pt x="16" y="35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21" name="Freeform 77"/>
                <p:cNvSpPr>
                  <a:spLocks/>
                </p:cNvSpPr>
                <p:nvPr/>
              </p:nvSpPr>
              <p:spPr bwMode="auto">
                <a:xfrm>
                  <a:off x="4337" y="990"/>
                  <a:ext cx="136" cy="88"/>
                </a:xfrm>
                <a:custGeom>
                  <a:avLst/>
                  <a:gdLst>
                    <a:gd name="T0" fmla="*/ 271 w 271"/>
                    <a:gd name="T1" fmla="*/ 169 h 175"/>
                    <a:gd name="T2" fmla="*/ 250 w 271"/>
                    <a:gd name="T3" fmla="*/ 175 h 175"/>
                    <a:gd name="T4" fmla="*/ 129 w 271"/>
                    <a:gd name="T5" fmla="*/ 38 h 175"/>
                    <a:gd name="T6" fmla="*/ 0 w 271"/>
                    <a:gd name="T7" fmla="*/ 62 h 175"/>
                    <a:gd name="T8" fmla="*/ 16 w 271"/>
                    <a:gd name="T9" fmla="*/ 39 h 175"/>
                    <a:gd name="T10" fmla="*/ 148 w 271"/>
                    <a:gd name="T11" fmla="*/ 0 h 175"/>
                    <a:gd name="T12" fmla="*/ 271 w 271"/>
                    <a:gd name="T13" fmla="*/ 169 h 175"/>
                  </a:gdLst>
                  <a:ahLst/>
                  <a:cxnLst>
                    <a:cxn ang="0">
                      <a:pos x="T0" y="T1"/>
                    </a:cxn>
                    <a:cxn ang="0">
                      <a:pos x="T2" y="T3"/>
                    </a:cxn>
                    <a:cxn ang="0">
                      <a:pos x="T4" y="T5"/>
                    </a:cxn>
                    <a:cxn ang="0">
                      <a:pos x="T6" y="T7"/>
                    </a:cxn>
                    <a:cxn ang="0">
                      <a:pos x="T8" y="T9"/>
                    </a:cxn>
                    <a:cxn ang="0">
                      <a:pos x="T10" y="T11"/>
                    </a:cxn>
                    <a:cxn ang="0">
                      <a:pos x="T12" y="T13"/>
                    </a:cxn>
                  </a:cxnLst>
                  <a:rect l="0" t="0" r="r" b="b"/>
                  <a:pathLst>
                    <a:path w="271" h="175">
                      <a:moveTo>
                        <a:pt x="271" y="169"/>
                      </a:moveTo>
                      <a:lnTo>
                        <a:pt x="250" y="175"/>
                      </a:lnTo>
                      <a:lnTo>
                        <a:pt x="129" y="38"/>
                      </a:lnTo>
                      <a:lnTo>
                        <a:pt x="0" y="62"/>
                      </a:lnTo>
                      <a:lnTo>
                        <a:pt x="16" y="39"/>
                      </a:lnTo>
                      <a:lnTo>
                        <a:pt x="148" y="0"/>
                      </a:lnTo>
                      <a:lnTo>
                        <a:pt x="271" y="16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22" name="Freeform 78"/>
                <p:cNvSpPr>
                  <a:spLocks/>
                </p:cNvSpPr>
                <p:nvPr/>
              </p:nvSpPr>
              <p:spPr bwMode="auto">
                <a:xfrm>
                  <a:off x="4324" y="982"/>
                  <a:ext cx="131" cy="128"/>
                </a:xfrm>
                <a:custGeom>
                  <a:avLst/>
                  <a:gdLst>
                    <a:gd name="T0" fmla="*/ 184 w 261"/>
                    <a:gd name="T1" fmla="*/ 0 h 256"/>
                    <a:gd name="T2" fmla="*/ 48 w 261"/>
                    <a:gd name="T3" fmla="*/ 49 h 256"/>
                    <a:gd name="T4" fmla="*/ 36 w 261"/>
                    <a:gd name="T5" fmla="*/ 58 h 256"/>
                    <a:gd name="T6" fmla="*/ 22 w 261"/>
                    <a:gd name="T7" fmla="*/ 74 h 256"/>
                    <a:gd name="T8" fmla="*/ 14 w 261"/>
                    <a:gd name="T9" fmla="*/ 89 h 256"/>
                    <a:gd name="T10" fmla="*/ 7 w 261"/>
                    <a:gd name="T11" fmla="*/ 105 h 256"/>
                    <a:gd name="T12" fmla="*/ 1 w 261"/>
                    <a:gd name="T13" fmla="*/ 127 h 256"/>
                    <a:gd name="T14" fmla="*/ 0 w 261"/>
                    <a:gd name="T15" fmla="*/ 146 h 256"/>
                    <a:gd name="T16" fmla="*/ 4 w 261"/>
                    <a:gd name="T17" fmla="*/ 172 h 256"/>
                    <a:gd name="T18" fmla="*/ 14 w 261"/>
                    <a:gd name="T19" fmla="*/ 195 h 256"/>
                    <a:gd name="T20" fmla="*/ 26 w 261"/>
                    <a:gd name="T21" fmla="*/ 214 h 256"/>
                    <a:gd name="T22" fmla="*/ 39 w 261"/>
                    <a:gd name="T23" fmla="*/ 230 h 256"/>
                    <a:gd name="T24" fmla="*/ 55 w 261"/>
                    <a:gd name="T25" fmla="*/ 243 h 256"/>
                    <a:gd name="T26" fmla="*/ 72 w 261"/>
                    <a:gd name="T27" fmla="*/ 250 h 256"/>
                    <a:gd name="T28" fmla="*/ 88 w 261"/>
                    <a:gd name="T29" fmla="*/ 256 h 256"/>
                    <a:gd name="T30" fmla="*/ 261 w 261"/>
                    <a:gd name="T31" fmla="*/ 236 h 256"/>
                    <a:gd name="T32" fmla="*/ 159 w 261"/>
                    <a:gd name="T33" fmla="*/ 48 h 256"/>
                    <a:gd name="T34" fmla="*/ 35 w 261"/>
                    <a:gd name="T35" fmla="*/ 73 h 256"/>
                    <a:gd name="T36" fmla="*/ 46 w 261"/>
                    <a:gd name="T37" fmla="*/ 57 h 256"/>
                    <a:gd name="T38" fmla="*/ 167 w 261"/>
                    <a:gd name="T39" fmla="*/ 24 h 256"/>
                    <a:gd name="T40" fmla="*/ 184 w 261"/>
                    <a:gd name="T41"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1" h="256">
                      <a:moveTo>
                        <a:pt x="184" y="0"/>
                      </a:moveTo>
                      <a:lnTo>
                        <a:pt x="48" y="49"/>
                      </a:lnTo>
                      <a:lnTo>
                        <a:pt x="36" y="58"/>
                      </a:lnTo>
                      <a:lnTo>
                        <a:pt x="22" y="74"/>
                      </a:lnTo>
                      <a:lnTo>
                        <a:pt x="14" y="89"/>
                      </a:lnTo>
                      <a:lnTo>
                        <a:pt x="7" y="105"/>
                      </a:lnTo>
                      <a:lnTo>
                        <a:pt x="1" y="127"/>
                      </a:lnTo>
                      <a:lnTo>
                        <a:pt x="0" y="146"/>
                      </a:lnTo>
                      <a:lnTo>
                        <a:pt x="4" y="172"/>
                      </a:lnTo>
                      <a:lnTo>
                        <a:pt x="14" y="195"/>
                      </a:lnTo>
                      <a:lnTo>
                        <a:pt x="26" y="214"/>
                      </a:lnTo>
                      <a:lnTo>
                        <a:pt x="39" y="230"/>
                      </a:lnTo>
                      <a:lnTo>
                        <a:pt x="55" y="243"/>
                      </a:lnTo>
                      <a:lnTo>
                        <a:pt x="72" y="250"/>
                      </a:lnTo>
                      <a:lnTo>
                        <a:pt x="88" y="256"/>
                      </a:lnTo>
                      <a:lnTo>
                        <a:pt x="261" y="236"/>
                      </a:lnTo>
                      <a:lnTo>
                        <a:pt x="159" y="48"/>
                      </a:lnTo>
                      <a:lnTo>
                        <a:pt x="35" y="73"/>
                      </a:lnTo>
                      <a:lnTo>
                        <a:pt x="46" y="57"/>
                      </a:lnTo>
                      <a:lnTo>
                        <a:pt x="167" y="24"/>
                      </a:lnTo>
                      <a:lnTo>
                        <a:pt x="184"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23" name="Freeform 79"/>
                <p:cNvSpPr>
                  <a:spLocks/>
                </p:cNvSpPr>
                <p:nvPr/>
              </p:nvSpPr>
              <p:spPr bwMode="auto">
                <a:xfrm>
                  <a:off x="4403" y="1005"/>
                  <a:ext cx="66" cy="95"/>
                </a:xfrm>
                <a:custGeom>
                  <a:avLst/>
                  <a:gdLst>
                    <a:gd name="T0" fmla="*/ 5 w 132"/>
                    <a:gd name="T1" fmla="*/ 0 h 190"/>
                    <a:gd name="T2" fmla="*/ 132 w 132"/>
                    <a:gd name="T3" fmla="*/ 156 h 190"/>
                    <a:gd name="T4" fmla="*/ 123 w 132"/>
                    <a:gd name="T5" fmla="*/ 170 h 190"/>
                    <a:gd name="T6" fmla="*/ 114 w 132"/>
                    <a:gd name="T7" fmla="*/ 184 h 190"/>
                    <a:gd name="T8" fmla="*/ 103 w 132"/>
                    <a:gd name="T9" fmla="*/ 190 h 190"/>
                    <a:gd name="T10" fmla="*/ 91 w 132"/>
                    <a:gd name="T11" fmla="*/ 189 h 190"/>
                    <a:gd name="T12" fmla="*/ 77 w 132"/>
                    <a:gd name="T13" fmla="*/ 180 h 190"/>
                    <a:gd name="T14" fmla="*/ 63 w 132"/>
                    <a:gd name="T15" fmla="*/ 169 h 190"/>
                    <a:gd name="T16" fmla="*/ 51 w 132"/>
                    <a:gd name="T17" fmla="*/ 157 h 190"/>
                    <a:gd name="T18" fmla="*/ 40 w 132"/>
                    <a:gd name="T19" fmla="*/ 143 h 190"/>
                    <a:gd name="T20" fmla="*/ 33 w 132"/>
                    <a:gd name="T21" fmla="*/ 131 h 190"/>
                    <a:gd name="T22" fmla="*/ 23 w 132"/>
                    <a:gd name="T23" fmla="*/ 115 h 190"/>
                    <a:gd name="T24" fmla="*/ 14 w 132"/>
                    <a:gd name="T25" fmla="*/ 98 h 190"/>
                    <a:gd name="T26" fmla="*/ 8 w 132"/>
                    <a:gd name="T27" fmla="*/ 79 h 190"/>
                    <a:gd name="T28" fmla="*/ 4 w 132"/>
                    <a:gd name="T29" fmla="*/ 58 h 190"/>
                    <a:gd name="T30" fmla="*/ 1 w 132"/>
                    <a:gd name="T31" fmla="*/ 41 h 190"/>
                    <a:gd name="T32" fmla="*/ 0 w 132"/>
                    <a:gd name="T33" fmla="*/ 26 h 190"/>
                    <a:gd name="T34" fmla="*/ 1 w 132"/>
                    <a:gd name="T35" fmla="*/ 11 h 190"/>
                    <a:gd name="T36" fmla="*/ 5 w 132"/>
                    <a:gd name="T37"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90">
                      <a:moveTo>
                        <a:pt x="5" y="0"/>
                      </a:moveTo>
                      <a:lnTo>
                        <a:pt x="132" y="156"/>
                      </a:lnTo>
                      <a:lnTo>
                        <a:pt x="123" y="170"/>
                      </a:lnTo>
                      <a:lnTo>
                        <a:pt x="114" y="184"/>
                      </a:lnTo>
                      <a:lnTo>
                        <a:pt x="103" y="190"/>
                      </a:lnTo>
                      <a:lnTo>
                        <a:pt x="91" y="189"/>
                      </a:lnTo>
                      <a:lnTo>
                        <a:pt x="77" y="180"/>
                      </a:lnTo>
                      <a:lnTo>
                        <a:pt x="63" y="169"/>
                      </a:lnTo>
                      <a:lnTo>
                        <a:pt x="51" y="157"/>
                      </a:lnTo>
                      <a:lnTo>
                        <a:pt x="40" y="143"/>
                      </a:lnTo>
                      <a:lnTo>
                        <a:pt x="33" y="131"/>
                      </a:lnTo>
                      <a:lnTo>
                        <a:pt x="23" y="115"/>
                      </a:lnTo>
                      <a:lnTo>
                        <a:pt x="14" y="98"/>
                      </a:lnTo>
                      <a:lnTo>
                        <a:pt x="8" y="79"/>
                      </a:lnTo>
                      <a:lnTo>
                        <a:pt x="4" y="58"/>
                      </a:lnTo>
                      <a:lnTo>
                        <a:pt x="1" y="41"/>
                      </a:lnTo>
                      <a:lnTo>
                        <a:pt x="0" y="26"/>
                      </a:lnTo>
                      <a:lnTo>
                        <a:pt x="1" y="11"/>
                      </a:lnTo>
                      <a:lnTo>
                        <a:pt x="5"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24" name="Freeform 80"/>
                <p:cNvSpPr>
                  <a:spLocks/>
                </p:cNvSpPr>
                <p:nvPr/>
              </p:nvSpPr>
              <p:spPr bwMode="auto">
                <a:xfrm>
                  <a:off x="4408" y="980"/>
                  <a:ext cx="71" cy="95"/>
                </a:xfrm>
                <a:custGeom>
                  <a:avLst/>
                  <a:gdLst>
                    <a:gd name="T0" fmla="*/ 0 w 141"/>
                    <a:gd name="T1" fmla="*/ 26 h 189"/>
                    <a:gd name="T2" fmla="*/ 129 w 141"/>
                    <a:gd name="T3" fmla="*/ 189 h 189"/>
                    <a:gd name="T4" fmla="*/ 134 w 141"/>
                    <a:gd name="T5" fmla="*/ 174 h 189"/>
                    <a:gd name="T6" fmla="*/ 140 w 141"/>
                    <a:gd name="T7" fmla="*/ 149 h 189"/>
                    <a:gd name="T8" fmla="*/ 141 w 141"/>
                    <a:gd name="T9" fmla="*/ 131 h 189"/>
                    <a:gd name="T10" fmla="*/ 140 w 141"/>
                    <a:gd name="T11" fmla="*/ 115 h 189"/>
                    <a:gd name="T12" fmla="*/ 135 w 141"/>
                    <a:gd name="T13" fmla="*/ 92 h 189"/>
                    <a:gd name="T14" fmla="*/ 126 w 141"/>
                    <a:gd name="T15" fmla="*/ 74 h 189"/>
                    <a:gd name="T16" fmla="*/ 115 w 141"/>
                    <a:gd name="T17" fmla="*/ 56 h 189"/>
                    <a:gd name="T18" fmla="*/ 103 w 141"/>
                    <a:gd name="T19" fmla="*/ 39 h 189"/>
                    <a:gd name="T20" fmla="*/ 84 w 141"/>
                    <a:gd name="T21" fmla="*/ 22 h 189"/>
                    <a:gd name="T22" fmla="*/ 66 w 141"/>
                    <a:gd name="T23" fmla="*/ 12 h 189"/>
                    <a:gd name="T24" fmla="*/ 47 w 141"/>
                    <a:gd name="T25" fmla="*/ 2 h 189"/>
                    <a:gd name="T26" fmla="*/ 29 w 141"/>
                    <a:gd name="T27" fmla="*/ 0 h 189"/>
                    <a:gd name="T28" fmla="*/ 16 w 141"/>
                    <a:gd name="T29" fmla="*/ 3 h 189"/>
                    <a:gd name="T30" fmla="*/ 8 w 141"/>
                    <a:gd name="T31" fmla="*/ 14 h 189"/>
                    <a:gd name="T32" fmla="*/ 0 w 141"/>
                    <a:gd name="T33" fmla="*/ 2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1" h="189">
                      <a:moveTo>
                        <a:pt x="0" y="26"/>
                      </a:moveTo>
                      <a:lnTo>
                        <a:pt x="129" y="189"/>
                      </a:lnTo>
                      <a:lnTo>
                        <a:pt x="134" y="174"/>
                      </a:lnTo>
                      <a:lnTo>
                        <a:pt x="140" y="149"/>
                      </a:lnTo>
                      <a:lnTo>
                        <a:pt x="141" y="131"/>
                      </a:lnTo>
                      <a:lnTo>
                        <a:pt x="140" y="115"/>
                      </a:lnTo>
                      <a:lnTo>
                        <a:pt x="135" y="92"/>
                      </a:lnTo>
                      <a:lnTo>
                        <a:pt x="126" y="74"/>
                      </a:lnTo>
                      <a:lnTo>
                        <a:pt x="115" y="56"/>
                      </a:lnTo>
                      <a:lnTo>
                        <a:pt x="103" y="39"/>
                      </a:lnTo>
                      <a:lnTo>
                        <a:pt x="84" y="22"/>
                      </a:lnTo>
                      <a:lnTo>
                        <a:pt x="66" y="12"/>
                      </a:lnTo>
                      <a:lnTo>
                        <a:pt x="47" y="2"/>
                      </a:lnTo>
                      <a:lnTo>
                        <a:pt x="29" y="0"/>
                      </a:lnTo>
                      <a:lnTo>
                        <a:pt x="16" y="3"/>
                      </a:lnTo>
                      <a:lnTo>
                        <a:pt x="8" y="14"/>
                      </a:lnTo>
                      <a:lnTo>
                        <a:pt x="0" y="26"/>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25" name="Freeform 81"/>
                <p:cNvSpPr>
                  <a:spLocks/>
                </p:cNvSpPr>
                <p:nvPr/>
              </p:nvSpPr>
              <p:spPr bwMode="auto">
                <a:xfrm>
                  <a:off x="3950" y="1133"/>
                  <a:ext cx="33" cy="31"/>
                </a:xfrm>
                <a:custGeom>
                  <a:avLst/>
                  <a:gdLst>
                    <a:gd name="T0" fmla="*/ 16 w 66"/>
                    <a:gd name="T1" fmla="*/ 63 h 63"/>
                    <a:gd name="T2" fmla="*/ 8 w 66"/>
                    <a:gd name="T3" fmla="*/ 60 h 63"/>
                    <a:gd name="T4" fmla="*/ 2 w 66"/>
                    <a:gd name="T5" fmla="*/ 55 h 63"/>
                    <a:gd name="T6" fmla="*/ 0 w 66"/>
                    <a:gd name="T7" fmla="*/ 48 h 63"/>
                    <a:gd name="T8" fmla="*/ 0 w 66"/>
                    <a:gd name="T9" fmla="*/ 40 h 63"/>
                    <a:gd name="T10" fmla="*/ 2 w 66"/>
                    <a:gd name="T11" fmla="*/ 29 h 63"/>
                    <a:gd name="T12" fmla="*/ 6 w 66"/>
                    <a:gd name="T13" fmla="*/ 23 h 63"/>
                    <a:gd name="T14" fmla="*/ 14 w 66"/>
                    <a:gd name="T15" fmla="*/ 17 h 63"/>
                    <a:gd name="T16" fmla="*/ 60 w 66"/>
                    <a:gd name="T17" fmla="*/ 0 h 63"/>
                    <a:gd name="T18" fmla="*/ 54 w 66"/>
                    <a:gd name="T19" fmla="*/ 8 h 63"/>
                    <a:gd name="T20" fmla="*/ 50 w 66"/>
                    <a:gd name="T21" fmla="*/ 16 h 63"/>
                    <a:gd name="T22" fmla="*/ 48 w 66"/>
                    <a:gd name="T23" fmla="*/ 25 h 63"/>
                    <a:gd name="T24" fmla="*/ 47 w 66"/>
                    <a:gd name="T25" fmla="*/ 32 h 63"/>
                    <a:gd name="T26" fmla="*/ 50 w 66"/>
                    <a:gd name="T27" fmla="*/ 43 h 63"/>
                    <a:gd name="T28" fmla="*/ 57 w 66"/>
                    <a:gd name="T29" fmla="*/ 50 h 63"/>
                    <a:gd name="T30" fmla="*/ 66 w 66"/>
                    <a:gd name="T31" fmla="*/ 56 h 63"/>
                    <a:gd name="T32" fmla="*/ 16 w 66"/>
                    <a:gd name="T33"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63">
                      <a:moveTo>
                        <a:pt x="16" y="63"/>
                      </a:moveTo>
                      <a:lnTo>
                        <a:pt x="8" y="60"/>
                      </a:lnTo>
                      <a:lnTo>
                        <a:pt x="2" y="55"/>
                      </a:lnTo>
                      <a:lnTo>
                        <a:pt x="0" y="48"/>
                      </a:lnTo>
                      <a:lnTo>
                        <a:pt x="0" y="40"/>
                      </a:lnTo>
                      <a:lnTo>
                        <a:pt x="2" y="29"/>
                      </a:lnTo>
                      <a:lnTo>
                        <a:pt x="6" y="23"/>
                      </a:lnTo>
                      <a:lnTo>
                        <a:pt x="14" y="17"/>
                      </a:lnTo>
                      <a:lnTo>
                        <a:pt x="60" y="0"/>
                      </a:lnTo>
                      <a:lnTo>
                        <a:pt x="54" y="8"/>
                      </a:lnTo>
                      <a:lnTo>
                        <a:pt x="50" y="16"/>
                      </a:lnTo>
                      <a:lnTo>
                        <a:pt x="48" y="25"/>
                      </a:lnTo>
                      <a:lnTo>
                        <a:pt x="47" y="32"/>
                      </a:lnTo>
                      <a:lnTo>
                        <a:pt x="50" y="43"/>
                      </a:lnTo>
                      <a:lnTo>
                        <a:pt x="57" y="50"/>
                      </a:lnTo>
                      <a:lnTo>
                        <a:pt x="66" y="56"/>
                      </a:lnTo>
                      <a:lnTo>
                        <a:pt x="16" y="6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nvGrpSpPr>
              <p:cNvPr id="313426" name="Group 82"/>
              <p:cNvGrpSpPr>
                <a:grpSpLocks/>
              </p:cNvGrpSpPr>
              <p:nvPr/>
            </p:nvGrpSpPr>
            <p:grpSpPr bwMode="auto">
              <a:xfrm>
                <a:off x="4173" y="893"/>
                <a:ext cx="316" cy="276"/>
                <a:chOff x="4173" y="893"/>
                <a:chExt cx="316" cy="276"/>
              </a:xfrm>
            </p:grpSpPr>
            <p:sp>
              <p:nvSpPr>
                <p:cNvPr id="313427" name="Freeform 83"/>
                <p:cNvSpPr>
                  <a:spLocks/>
                </p:cNvSpPr>
                <p:nvPr/>
              </p:nvSpPr>
              <p:spPr bwMode="auto">
                <a:xfrm>
                  <a:off x="4174" y="1092"/>
                  <a:ext cx="315" cy="77"/>
                </a:xfrm>
                <a:custGeom>
                  <a:avLst/>
                  <a:gdLst>
                    <a:gd name="T0" fmla="*/ 0 w 630"/>
                    <a:gd name="T1" fmla="*/ 46 h 153"/>
                    <a:gd name="T2" fmla="*/ 436 w 630"/>
                    <a:gd name="T3" fmla="*/ 0 h 153"/>
                    <a:gd name="T4" fmla="*/ 630 w 630"/>
                    <a:gd name="T5" fmla="*/ 148 h 153"/>
                    <a:gd name="T6" fmla="*/ 502 w 630"/>
                    <a:gd name="T7" fmla="*/ 140 h 153"/>
                    <a:gd name="T8" fmla="*/ 470 w 630"/>
                    <a:gd name="T9" fmla="*/ 133 h 153"/>
                    <a:gd name="T10" fmla="*/ 490 w 630"/>
                    <a:gd name="T11" fmla="*/ 153 h 153"/>
                    <a:gd name="T12" fmla="*/ 360 w 630"/>
                    <a:gd name="T13" fmla="*/ 140 h 153"/>
                    <a:gd name="T14" fmla="*/ 318 w 630"/>
                    <a:gd name="T15" fmla="*/ 125 h 153"/>
                    <a:gd name="T16" fmla="*/ 338 w 630"/>
                    <a:gd name="T17" fmla="*/ 146 h 153"/>
                    <a:gd name="T18" fmla="*/ 160 w 630"/>
                    <a:gd name="T19" fmla="*/ 125 h 153"/>
                    <a:gd name="T20" fmla="*/ 0 w 630"/>
                    <a:gd name="T21" fmla="*/ 4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0" h="153">
                      <a:moveTo>
                        <a:pt x="0" y="46"/>
                      </a:moveTo>
                      <a:lnTo>
                        <a:pt x="436" y="0"/>
                      </a:lnTo>
                      <a:lnTo>
                        <a:pt x="630" y="148"/>
                      </a:lnTo>
                      <a:lnTo>
                        <a:pt x="502" y="140"/>
                      </a:lnTo>
                      <a:lnTo>
                        <a:pt x="470" y="133"/>
                      </a:lnTo>
                      <a:lnTo>
                        <a:pt x="490" y="153"/>
                      </a:lnTo>
                      <a:lnTo>
                        <a:pt x="360" y="140"/>
                      </a:lnTo>
                      <a:lnTo>
                        <a:pt x="318" y="125"/>
                      </a:lnTo>
                      <a:lnTo>
                        <a:pt x="338" y="146"/>
                      </a:lnTo>
                      <a:lnTo>
                        <a:pt x="160" y="125"/>
                      </a:lnTo>
                      <a:lnTo>
                        <a:pt x="0" y="4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28" name="Freeform 84"/>
                <p:cNvSpPr>
                  <a:spLocks/>
                </p:cNvSpPr>
                <p:nvPr/>
              </p:nvSpPr>
              <p:spPr bwMode="auto">
                <a:xfrm>
                  <a:off x="4176" y="1027"/>
                  <a:ext cx="201" cy="64"/>
                </a:xfrm>
                <a:custGeom>
                  <a:avLst/>
                  <a:gdLst>
                    <a:gd name="T0" fmla="*/ 52 w 403"/>
                    <a:gd name="T1" fmla="*/ 96 h 126"/>
                    <a:gd name="T2" fmla="*/ 403 w 403"/>
                    <a:gd name="T3" fmla="*/ 0 h 126"/>
                    <a:gd name="T4" fmla="*/ 301 w 403"/>
                    <a:gd name="T5" fmla="*/ 58 h 126"/>
                    <a:gd name="T6" fmla="*/ 0 w 403"/>
                    <a:gd name="T7" fmla="*/ 126 h 126"/>
                    <a:gd name="T8" fmla="*/ 52 w 403"/>
                    <a:gd name="T9" fmla="*/ 96 h 126"/>
                  </a:gdLst>
                  <a:ahLst/>
                  <a:cxnLst>
                    <a:cxn ang="0">
                      <a:pos x="T0" y="T1"/>
                    </a:cxn>
                    <a:cxn ang="0">
                      <a:pos x="T2" y="T3"/>
                    </a:cxn>
                    <a:cxn ang="0">
                      <a:pos x="T4" y="T5"/>
                    </a:cxn>
                    <a:cxn ang="0">
                      <a:pos x="T6" y="T7"/>
                    </a:cxn>
                    <a:cxn ang="0">
                      <a:pos x="T8" y="T9"/>
                    </a:cxn>
                  </a:cxnLst>
                  <a:rect l="0" t="0" r="r" b="b"/>
                  <a:pathLst>
                    <a:path w="403" h="126">
                      <a:moveTo>
                        <a:pt x="52" y="96"/>
                      </a:moveTo>
                      <a:lnTo>
                        <a:pt x="403" y="0"/>
                      </a:lnTo>
                      <a:lnTo>
                        <a:pt x="301" y="58"/>
                      </a:lnTo>
                      <a:lnTo>
                        <a:pt x="0" y="126"/>
                      </a:lnTo>
                      <a:lnTo>
                        <a:pt x="52" y="9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29" name="Freeform 85"/>
                <p:cNvSpPr>
                  <a:spLocks/>
                </p:cNvSpPr>
                <p:nvPr/>
              </p:nvSpPr>
              <p:spPr bwMode="auto">
                <a:xfrm>
                  <a:off x="4173" y="893"/>
                  <a:ext cx="260" cy="181"/>
                </a:xfrm>
                <a:custGeom>
                  <a:avLst/>
                  <a:gdLst>
                    <a:gd name="T0" fmla="*/ 0 w 521"/>
                    <a:gd name="T1" fmla="*/ 361 h 361"/>
                    <a:gd name="T2" fmla="*/ 375 w 521"/>
                    <a:gd name="T3" fmla="*/ 232 h 361"/>
                    <a:gd name="T4" fmla="*/ 521 w 521"/>
                    <a:gd name="T5" fmla="*/ 0 h 361"/>
                    <a:gd name="T6" fmla="*/ 407 w 521"/>
                    <a:gd name="T7" fmla="*/ 70 h 361"/>
                    <a:gd name="T8" fmla="*/ 381 w 521"/>
                    <a:gd name="T9" fmla="*/ 95 h 361"/>
                    <a:gd name="T10" fmla="*/ 381 w 521"/>
                    <a:gd name="T11" fmla="*/ 69 h 361"/>
                    <a:gd name="T12" fmla="*/ 250 w 521"/>
                    <a:gd name="T13" fmla="*/ 167 h 361"/>
                    <a:gd name="T14" fmla="*/ 258 w 521"/>
                    <a:gd name="T15" fmla="*/ 138 h 361"/>
                    <a:gd name="T16" fmla="*/ 118 w 521"/>
                    <a:gd name="T17" fmla="*/ 227 h 361"/>
                    <a:gd name="T18" fmla="*/ 0 w 521"/>
                    <a:gd name="T1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1" h="361">
                      <a:moveTo>
                        <a:pt x="0" y="361"/>
                      </a:moveTo>
                      <a:lnTo>
                        <a:pt x="375" y="232"/>
                      </a:lnTo>
                      <a:lnTo>
                        <a:pt x="521" y="0"/>
                      </a:lnTo>
                      <a:lnTo>
                        <a:pt x="407" y="70"/>
                      </a:lnTo>
                      <a:lnTo>
                        <a:pt x="381" y="95"/>
                      </a:lnTo>
                      <a:lnTo>
                        <a:pt x="381" y="69"/>
                      </a:lnTo>
                      <a:lnTo>
                        <a:pt x="250" y="167"/>
                      </a:lnTo>
                      <a:lnTo>
                        <a:pt x="258" y="138"/>
                      </a:lnTo>
                      <a:lnTo>
                        <a:pt x="118" y="227"/>
                      </a:lnTo>
                      <a:lnTo>
                        <a:pt x="0" y="36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sp>
          <p:nvSpPr>
            <p:cNvPr id="313430" name="Freeform 86"/>
            <p:cNvSpPr>
              <a:spLocks/>
            </p:cNvSpPr>
            <p:nvPr/>
          </p:nvSpPr>
          <p:spPr bwMode="auto">
            <a:xfrm>
              <a:off x="4105" y="1063"/>
              <a:ext cx="87" cy="79"/>
            </a:xfrm>
            <a:custGeom>
              <a:avLst/>
              <a:gdLst>
                <a:gd name="T0" fmla="*/ 155 w 175"/>
                <a:gd name="T1" fmla="*/ 0 h 157"/>
                <a:gd name="T2" fmla="*/ 145 w 175"/>
                <a:gd name="T3" fmla="*/ 12 h 157"/>
                <a:gd name="T4" fmla="*/ 133 w 175"/>
                <a:gd name="T5" fmla="*/ 29 h 157"/>
                <a:gd name="T6" fmla="*/ 128 w 175"/>
                <a:gd name="T7" fmla="*/ 44 h 157"/>
                <a:gd name="T8" fmla="*/ 123 w 175"/>
                <a:gd name="T9" fmla="*/ 61 h 157"/>
                <a:gd name="T10" fmla="*/ 123 w 175"/>
                <a:gd name="T11" fmla="*/ 78 h 157"/>
                <a:gd name="T12" fmla="*/ 128 w 175"/>
                <a:gd name="T13" fmla="*/ 95 h 157"/>
                <a:gd name="T14" fmla="*/ 135 w 175"/>
                <a:gd name="T15" fmla="*/ 109 h 157"/>
                <a:gd name="T16" fmla="*/ 148 w 175"/>
                <a:gd name="T17" fmla="*/ 121 h 157"/>
                <a:gd name="T18" fmla="*/ 162 w 175"/>
                <a:gd name="T19" fmla="*/ 129 h 157"/>
                <a:gd name="T20" fmla="*/ 175 w 175"/>
                <a:gd name="T21" fmla="*/ 138 h 157"/>
                <a:gd name="T22" fmla="*/ 43 w 175"/>
                <a:gd name="T23" fmla="*/ 157 h 157"/>
                <a:gd name="T24" fmla="*/ 28 w 175"/>
                <a:gd name="T25" fmla="*/ 150 h 157"/>
                <a:gd name="T26" fmla="*/ 17 w 175"/>
                <a:gd name="T27" fmla="*/ 142 h 157"/>
                <a:gd name="T28" fmla="*/ 8 w 175"/>
                <a:gd name="T29" fmla="*/ 131 h 157"/>
                <a:gd name="T30" fmla="*/ 4 w 175"/>
                <a:gd name="T31" fmla="*/ 122 h 157"/>
                <a:gd name="T32" fmla="*/ 0 w 175"/>
                <a:gd name="T33" fmla="*/ 110 h 157"/>
                <a:gd name="T34" fmla="*/ 0 w 175"/>
                <a:gd name="T35" fmla="*/ 95 h 157"/>
                <a:gd name="T36" fmla="*/ 4 w 175"/>
                <a:gd name="T37" fmla="*/ 82 h 157"/>
                <a:gd name="T38" fmla="*/ 7 w 175"/>
                <a:gd name="T39" fmla="*/ 69 h 157"/>
                <a:gd name="T40" fmla="*/ 12 w 175"/>
                <a:gd name="T41" fmla="*/ 59 h 157"/>
                <a:gd name="T42" fmla="*/ 19 w 175"/>
                <a:gd name="T43" fmla="*/ 48 h 157"/>
                <a:gd name="T44" fmla="*/ 25 w 175"/>
                <a:gd name="T45" fmla="*/ 44 h 157"/>
                <a:gd name="T46" fmla="*/ 155 w 175"/>
                <a:gd name="T4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5" h="157">
                  <a:moveTo>
                    <a:pt x="155" y="0"/>
                  </a:moveTo>
                  <a:lnTo>
                    <a:pt x="145" y="12"/>
                  </a:lnTo>
                  <a:lnTo>
                    <a:pt x="133" y="29"/>
                  </a:lnTo>
                  <a:lnTo>
                    <a:pt x="128" y="44"/>
                  </a:lnTo>
                  <a:lnTo>
                    <a:pt x="123" y="61"/>
                  </a:lnTo>
                  <a:lnTo>
                    <a:pt x="123" y="78"/>
                  </a:lnTo>
                  <a:lnTo>
                    <a:pt x="128" y="95"/>
                  </a:lnTo>
                  <a:lnTo>
                    <a:pt x="135" y="109"/>
                  </a:lnTo>
                  <a:lnTo>
                    <a:pt x="148" y="121"/>
                  </a:lnTo>
                  <a:lnTo>
                    <a:pt x="162" y="129"/>
                  </a:lnTo>
                  <a:lnTo>
                    <a:pt x="175" y="138"/>
                  </a:lnTo>
                  <a:lnTo>
                    <a:pt x="43" y="157"/>
                  </a:lnTo>
                  <a:lnTo>
                    <a:pt x="28" y="150"/>
                  </a:lnTo>
                  <a:lnTo>
                    <a:pt x="17" y="142"/>
                  </a:lnTo>
                  <a:lnTo>
                    <a:pt x="8" y="131"/>
                  </a:lnTo>
                  <a:lnTo>
                    <a:pt x="4" y="122"/>
                  </a:lnTo>
                  <a:lnTo>
                    <a:pt x="0" y="110"/>
                  </a:lnTo>
                  <a:lnTo>
                    <a:pt x="0" y="95"/>
                  </a:lnTo>
                  <a:lnTo>
                    <a:pt x="4" y="82"/>
                  </a:lnTo>
                  <a:lnTo>
                    <a:pt x="7" y="69"/>
                  </a:lnTo>
                  <a:lnTo>
                    <a:pt x="12" y="59"/>
                  </a:lnTo>
                  <a:lnTo>
                    <a:pt x="19" y="48"/>
                  </a:lnTo>
                  <a:lnTo>
                    <a:pt x="25" y="44"/>
                  </a:lnTo>
                  <a:lnTo>
                    <a:pt x="155"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31" name="Freeform 87"/>
            <p:cNvSpPr>
              <a:spLocks/>
            </p:cNvSpPr>
            <p:nvPr/>
          </p:nvSpPr>
          <p:spPr bwMode="auto">
            <a:xfrm>
              <a:off x="4121" y="1075"/>
              <a:ext cx="37" cy="64"/>
            </a:xfrm>
            <a:custGeom>
              <a:avLst/>
              <a:gdLst>
                <a:gd name="T0" fmla="*/ 49 w 74"/>
                <a:gd name="T1" fmla="*/ 0 h 128"/>
                <a:gd name="T2" fmla="*/ 40 w 74"/>
                <a:gd name="T3" fmla="*/ 17 h 128"/>
                <a:gd name="T4" fmla="*/ 33 w 74"/>
                <a:gd name="T5" fmla="*/ 32 h 128"/>
                <a:gd name="T6" fmla="*/ 27 w 74"/>
                <a:gd name="T7" fmla="*/ 48 h 128"/>
                <a:gd name="T8" fmla="*/ 24 w 74"/>
                <a:gd name="T9" fmla="*/ 65 h 128"/>
                <a:gd name="T10" fmla="*/ 27 w 74"/>
                <a:gd name="T11" fmla="*/ 82 h 128"/>
                <a:gd name="T12" fmla="*/ 35 w 74"/>
                <a:gd name="T13" fmla="*/ 94 h 128"/>
                <a:gd name="T14" fmla="*/ 45 w 74"/>
                <a:gd name="T15" fmla="*/ 104 h 128"/>
                <a:gd name="T16" fmla="*/ 56 w 74"/>
                <a:gd name="T17" fmla="*/ 113 h 128"/>
                <a:gd name="T18" fmla="*/ 74 w 74"/>
                <a:gd name="T19" fmla="*/ 125 h 128"/>
                <a:gd name="T20" fmla="*/ 49 w 74"/>
                <a:gd name="T21" fmla="*/ 128 h 128"/>
                <a:gd name="T22" fmla="*/ 38 w 74"/>
                <a:gd name="T23" fmla="*/ 124 h 128"/>
                <a:gd name="T24" fmla="*/ 27 w 74"/>
                <a:gd name="T25" fmla="*/ 118 h 128"/>
                <a:gd name="T26" fmla="*/ 17 w 74"/>
                <a:gd name="T27" fmla="*/ 110 h 128"/>
                <a:gd name="T28" fmla="*/ 10 w 74"/>
                <a:gd name="T29" fmla="*/ 100 h 128"/>
                <a:gd name="T30" fmla="*/ 4 w 74"/>
                <a:gd name="T31" fmla="*/ 91 h 128"/>
                <a:gd name="T32" fmla="*/ 0 w 74"/>
                <a:gd name="T33" fmla="*/ 78 h 128"/>
                <a:gd name="T34" fmla="*/ 0 w 74"/>
                <a:gd name="T35" fmla="*/ 64 h 128"/>
                <a:gd name="T36" fmla="*/ 4 w 74"/>
                <a:gd name="T37" fmla="*/ 49 h 128"/>
                <a:gd name="T38" fmla="*/ 8 w 74"/>
                <a:gd name="T39" fmla="*/ 36 h 128"/>
                <a:gd name="T40" fmla="*/ 13 w 74"/>
                <a:gd name="T41" fmla="*/ 28 h 128"/>
                <a:gd name="T42" fmla="*/ 19 w 74"/>
                <a:gd name="T43" fmla="*/ 19 h 128"/>
                <a:gd name="T44" fmla="*/ 26 w 74"/>
                <a:gd name="T45" fmla="*/ 8 h 128"/>
                <a:gd name="T46" fmla="*/ 49 w 74"/>
                <a:gd name="T4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128">
                  <a:moveTo>
                    <a:pt x="49" y="0"/>
                  </a:moveTo>
                  <a:lnTo>
                    <a:pt x="40" y="17"/>
                  </a:lnTo>
                  <a:lnTo>
                    <a:pt x="33" y="32"/>
                  </a:lnTo>
                  <a:lnTo>
                    <a:pt x="27" y="48"/>
                  </a:lnTo>
                  <a:lnTo>
                    <a:pt x="24" y="65"/>
                  </a:lnTo>
                  <a:lnTo>
                    <a:pt x="27" y="82"/>
                  </a:lnTo>
                  <a:lnTo>
                    <a:pt x="35" y="94"/>
                  </a:lnTo>
                  <a:lnTo>
                    <a:pt x="45" y="104"/>
                  </a:lnTo>
                  <a:lnTo>
                    <a:pt x="56" y="113"/>
                  </a:lnTo>
                  <a:lnTo>
                    <a:pt x="74" y="125"/>
                  </a:lnTo>
                  <a:lnTo>
                    <a:pt x="49" y="128"/>
                  </a:lnTo>
                  <a:lnTo>
                    <a:pt x="38" y="124"/>
                  </a:lnTo>
                  <a:lnTo>
                    <a:pt x="27" y="118"/>
                  </a:lnTo>
                  <a:lnTo>
                    <a:pt x="17" y="110"/>
                  </a:lnTo>
                  <a:lnTo>
                    <a:pt x="10" y="100"/>
                  </a:lnTo>
                  <a:lnTo>
                    <a:pt x="4" y="91"/>
                  </a:lnTo>
                  <a:lnTo>
                    <a:pt x="0" y="78"/>
                  </a:lnTo>
                  <a:lnTo>
                    <a:pt x="0" y="64"/>
                  </a:lnTo>
                  <a:lnTo>
                    <a:pt x="4" y="49"/>
                  </a:lnTo>
                  <a:lnTo>
                    <a:pt x="8" y="36"/>
                  </a:lnTo>
                  <a:lnTo>
                    <a:pt x="13" y="28"/>
                  </a:lnTo>
                  <a:lnTo>
                    <a:pt x="19" y="19"/>
                  </a:lnTo>
                  <a:lnTo>
                    <a:pt x="26" y="8"/>
                  </a:lnTo>
                  <a:lnTo>
                    <a:pt x="4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nvGrpSpPr>
          <p:cNvPr id="313432" name="Group 88"/>
          <p:cNvGrpSpPr>
            <a:grpSpLocks/>
          </p:cNvGrpSpPr>
          <p:nvPr/>
        </p:nvGrpSpPr>
        <p:grpSpPr bwMode="auto">
          <a:xfrm rot="19105640" flipH="1">
            <a:off x="7010400" y="3657600"/>
            <a:ext cx="855663" cy="665163"/>
            <a:chOff x="3923" y="711"/>
            <a:chExt cx="539" cy="419"/>
          </a:xfrm>
        </p:grpSpPr>
        <p:sp>
          <p:nvSpPr>
            <p:cNvPr id="313433" name="Freeform 89"/>
            <p:cNvSpPr>
              <a:spLocks/>
            </p:cNvSpPr>
            <p:nvPr/>
          </p:nvSpPr>
          <p:spPr bwMode="auto">
            <a:xfrm>
              <a:off x="3928" y="1102"/>
              <a:ext cx="40" cy="28"/>
            </a:xfrm>
            <a:custGeom>
              <a:avLst/>
              <a:gdLst>
                <a:gd name="T0" fmla="*/ 0 w 81"/>
                <a:gd name="T1" fmla="*/ 26 h 56"/>
                <a:gd name="T2" fmla="*/ 37 w 81"/>
                <a:gd name="T3" fmla="*/ 0 h 56"/>
                <a:gd name="T4" fmla="*/ 81 w 81"/>
                <a:gd name="T5" fmla="*/ 56 h 56"/>
                <a:gd name="T6" fmla="*/ 14 w 81"/>
                <a:gd name="T7" fmla="*/ 46 h 56"/>
                <a:gd name="T8" fmla="*/ 0 w 81"/>
                <a:gd name="T9" fmla="*/ 26 h 56"/>
              </a:gdLst>
              <a:ahLst/>
              <a:cxnLst>
                <a:cxn ang="0">
                  <a:pos x="T0" y="T1"/>
                </a:cxn>
                <a:cxn ang="0">
                  <a:pos x="T2" y="T3"/>
                </a:cxn>
                <a:cxn ang="0">
                  <a:pos x="T4" y="T5"/>
                </a:cxn>
                <a:cxn ang="0">
                  <a:pos x="T6" y="T7"/>
                </a:cxn>
                <a:cxn ang="0">
                  <a:pos x="T8" y="T9"/>
                </a:cxn>
              </a:cxnLst>
              <a:rect l="0" t="0" r="r" b="b"/>
              <a:pathLst>
                <a:path w="81" h="56">
                  <a:moveTo>
                    <a:pt x="0" y="26"/>
                  </a:moveTo>
                  <a:lnTo>
                    <a:pt x="37" y="0"/>
                  </a:lnTo>
                  <a:lnTo>
                    <a:pt x="81" y="56"/>
                  </a:lnTo>
                  <a:lnTo>
                    <a:pt x="14" y="46"/>
                  </a:lnTo>
                  <a:lnTo>
                    <a:pt x="0" y="2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34" name="Freeform 90"/>
            <p:cNvSpPr>
              <a:spLocks/>
            </p:cNvSpPr>
            <p:nvPr/>
          </p:nvSpPr>
          <p:spPr bwMode="auto">
            <a:xfrm>
              <a:off x="3923" y="1060"/>
              <a:ext cx="23" cy="55"/>
            </a:xfrm>
            <a:custGeom>
              <a:avLst/>
              <a:gdLst>
                <a:gd name="T0" fmla="*/ 30 w 47"/>
                <a:gd name="T1" fmla="*/ 0 h 109"/>
                <a:gd name="T2" fmla="*/ 47 w 47"/>
                <a:gd name="T3" fmla="*/ 83 h 109"/>
                <a:gd name="T4" fmla="*/ 11 w 47"/>
                <a:gd name="T5" fmla="*/ 109 h 109"/>
                <a:gd name="T6" fmla="*/ 0 w 47"/>
                <a:gd name="T7" fmla="*/ 84 h 109"/>
                <a:gd name="T8" fmla="*/ 30 w 47"/>
                <a:gd name="T9" fmla="*/ 0 h 109"/>
              </a:gdLst>
              <a:ahLst/>
              <a:cxnLst>
                <a:cxn ang="0">
                  <a:pos x="T0" y="T1"/>
                </a:cxn>
                <a:cxn ang="0">
                  <a:pos x="T2" y="T3"/>
                </a:cxn>
                <a:cxn ang="0">
                  <a:pos x="T4" y="T5"/>
                </a:cxn>
                <a:cxn ang="0">
                  <a:pos x="T6" y="T7"/>
                </a:cxn>
                <a:cxn ang="0">
                  <a:pos x="T8" y="T9"/>
                </a:cxn>
              </a:cxnLst>
              <a:rect l="0" t="0" r="r" b="b"/>
              <a:pathLst>
                <a:path w="47" h="109">
                  <a:moveTo>
                    <a:pt x="30" y="0"/>
                  </a:moveTo>
                  <a:lnTo>
                    <a:pt x="47" y="83"/>
                  </a:lnTo>
                  <a:lnTo>
                    <a:pt x="11" y="109"/>
                  </a:lnTo>
                  <a:lnTo>
                    <a:pt x="0" y="84"/>
                  </a:lnTo>
                  <a:lnTo>
                    <a:pt x="3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35" name="Freeform 91"/>
            <p:cNvSpPr>
              <a:spLocks/>
            </p:cNvSpPr>
            <p:nvPr/>
          </p:nvSpPr>
          <p:spPr bwMode="auto">
            <a:xfrm>
              <a:off x="3938" y="1060"/>
              <a:ext cx="31" cy="70"/>
            </a:xfrm>
            <a:custGeom>
              <a:avLst/>
              <a:gdLst>
                <a:gd name="T0" fmla="*/ 0 w 62"/>
                <a:gd name="T1" fmla="*/ 0 h 141"/>
                <a:gd name="T2" fmla="*/ 16 w 62"/>
                <a:gd name="T3" fmla="*/ 86 h 141"/>
                <a:gd name="T4" fmla="*/ 62 w 62"/>
                <a:gd name="T5" fmla="*/ 141 h 141"/>
                <a:gd name="T6" fmla="*/ 42 w 62"/>
                <a:gd name="T7" fmla="*/ 73 h 141"/>
                <a:gd name="T8" fmla="*/ 0 w 62"/>
                <a:gd name="T9" fmla="*/ 0 h 141"/>
              </a:gdLst>
              <a:ahLst/>
              <a:cxnLst>
                <a:cxn ang="0">
                  <a:pos x="T0" y="T1"/>
                </a:cxn>
                <a:cxn ang="0">
                  <a:pos x="T2" y="T3"/>
                </a:cxn>
                <a:cxn ang="0">
                  <a:pos x="T4" y="T5"/>
                </a:cxn>
                <a:cxn ang="0">
                  <a:pos x="T6" y="T7"/>
                </a:cxn>
                <a:cxn ang="0">
                  <a:pos x="T8" y="T9"/>
                </a:cxn>
              </a:cxnLst>
              <a:rect l="0" t="0" r="r" b="b"/>
              <a:pathLst>
                <a:path w="62" h="141">
                  <a:moveTo>
                    <a:pt x="0" y="0"/>
                  </a:moveTo>
                  <a:lnTo>
                    <a:pt x="16" y="86"/>
                  </a:lnTo>
                  <a:lnTo>
                    <a:pt x="62" y="141"/>
                  </a:lnTo>
                  <a:lnTo>
                    <a:pt x="42" y="73"/>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313436" name="Group 92"/>
            <p:cNvGrpSpPr>
              <a:grpSpLocks/>
            </p:cNvGrpSpPr>
            <p:nvPr/>
          </p:nvGrpSpPr>
          <p:grpSpPr bwMode="auto">
            <a:xfrm>
              <a:off x="3942" y="711"/>
              <a:ext cx="520" cy="399"/>
              <a:chOff x="3942" y="711"/>
              <a:chExt cx="520" cy="399"/>
            </a:xfrm>
          </p:grpSpPr>
          <p:sp>
            <p:nvSpPr>
              <p:cNvPr id="313437" name="Freeform 93"/>
              <p:cNvSpPr>
                <a:spLocks/>
              </p:cNvSpPr>
              <p:nvPr/>
            </p:nvSpPr>
            <p:spPr bwMode="auto">
              <a:xfrm>
                <a:off x="3942" y="824"/>
                <a:ext cx="448" cy="286"/>
              </a:xfrm>
              <a:custGeom>
                <a:avLst/>
                <a:gdLst>
                  <a:gd name="T0" fmla="*/ 724 w 896"/>
                  <a:gd name="T1" fmla="*/ 0 h 573"/>
                  <a:gd name="T2" fmla="*/ 19 w 896"/>
                  <a:gd name="T3" fmla="*/ 524 h 573"/>
                  <a:gd name="T4" fmla="*/ 11 w 896"/>
                  <a:gd name="T5" fmla="*/ 530 h 573"/>
                  <a:gd name="T6" fmla="*/ 4 w 896"/>
                  <a:gd name="T7" fmla="*/ 540 h 573"/>
                  <a:gd name="T8" fmla="*/ 0 w 896"/>
                  <a:gd name="T9" fmla="*/ 553 h 573"/>
                  <a:gd name="T10" fmla="*/ 5 w 896"/>
                  <a:gd name="T11" fmla="*/ 565 h 573"/>
                  <a:gd name="T12" fmla="*/ 15 w 896"/>
                  <a:gd name="T13" fmla="*/ 571 h 573"/>
                  <a:gd name="T14" fmla="*/ 24 w 896"/>
                  <a:gd name="T15" fmla="*/ 573 h 573"/>
                  <a:gd name="T16" fmla="*/ 37 w 896"/>
                  <a:gd name="T17" fmla="*/ 569 h 573"/>
                  <a:gd name="T18" fmla="*/ 896 w 896"/>
                  <a:gd name="T19" fmla="*/ 171 h 573"/>
                  <a:gd name="T20" fmla="*/ 724 w 896"/>
                  <a:gd name="T21"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6" h="573">
                    <a:moveTo>
                      <a:pt x="724" y="0"/>
                    </a:moveTo>
                    <a:lnTo>
                      <a:pt x="19" y="524"/>
                    </a:lnTo>
                    <a:lnTo>
                      <a:pt x="11" y="530"/>
                    </a:lnTo>
                    <a:lnTo>
                      <a:pt x="4" y="540"/>
                    </a:lnTo>
                    <a:lnTo>
                      <a:pt x="0" y="553"/>
                    </a:lnTo>
                    <a:lnTo>
                      <a:pt x="5" y="565"/>
                    </a:lnTo>
                    <a:lnTo>
                      <a:pt x="15" y="571"/>
                    </a:lnTo>
                    <a:lnTo>
                      <a:pt x="24" y="573"/>
                    </a:lnTo>
                    <a:lnTo>
                      <a:pt x="37" y="569"/>
                    </a:lnTo>
                    <a:lnTo>
                      <a:pt x="896" y="171"/>
                    </a:lnTo>
                    <a:lnTo>
                      <a:pt x="72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38" name="Freeform 94"/>
              <p:cNvSpPr>
                <a:spLocks/>
              </p:cNvSpPr>
              <p:nvPr/>
            </p:nvSpPr>
            <p:spPr bwMode="auto">
              <a:xfrm>
                <a:off x="4270" y="808"/>
                <a:ext cx="150" cy="69"/>
              </a:xfrm>
              <a:custGeom>
                <a:avLst/>
                <a:gdLst>
                  <a:gd name="T0" fmla="*/ 15 w 298"/>
                  <a:gd name="T1" fmla="*/ 74 h 138"/>
                  <a:gd name="T2" fmla="*/ 128 w 298"/>
                  <a:gd name="T3" fmla="*/ 0 h 138"/>
                  <a:gd name="T4" fmla="*/ 298 w 298"/>
                  <a:gd name="T5" fmla="*/ 126 h 138"/>
                  <a:gd name="T6" fmla="*/ 273 w 298"/>
                  <a:gd name="T7" fmla="*/ 138 h 138"/>
                  <a:gd name="T8" fmla="*/ 117 w 298"/>
                  <a:gd name="T9" fmla="*/ 42 h 138"/>
                  <a:gd name="T10" fmla="*/ 0 w 298"/>
                  <a:gd name="T11" fmla="*/ 107 h 138"/>
                  <a:gd name="T12" fmla="*/ 15 w 298"/>
                  <a:gd name="T13" fmla="*/ 74 h 138"/>
                </a:gdLst>
                <a:ahLst/>
                <a:cxnLst>
                  <a:cxn ang="0">
                    <a:pos x="T0" y="T1"/>
                  </a:cxn>
                  <a:cxn ang="0">
                    <a:pos x="T2" y="T3"/>
                  </a:cxn>
                  <a:cxn ang="0">
                    <a:pos x="T4" y="T5"/>
                  </a:cxn>
                  <a:cxn ang="0">
                    <a:pos x="T6" y="T7"/>
                  </a:cxn>
                  <a:cxn ang="0">
                    <a:pos x="T8" y="T9"/>
                  </a:cxn>
                  <a:cxn ang="0">
                    <a:pos x="T10" y="T11"/>
                  </a:cxn>
                  <a:cxn ang="0">
                    <a:pos x="T12" y="T13"/>
                  </a:cxn>
                </a:cxnLst>
                <a:rect l="0" t="0" r="r" b="b"/>
                <a:pathLst>
                  <a:path w="298" h="138">
                    <a:moveTo>
                      <a:pt x="15" y="74"/>
                    </a:moveTo>
                    <a:lnTo>
                      <a:pt x="128" y="0"/>
                    </a:lnTo>
                    <a:lnTo>
                      <a:pt x="298" y="126"/>
                    </a:lnTo>
                    <a:lnTo>
                      <a:pt x="273" y="138"/>
                    </a:lnTo>
                    <a:lnTo>
                      <a:pt x="117" y="42"/>
                    </a:lnTo>
                    <a:lnTo>
                      <a:pt x="0" y="107"/>
                    </a:lnTo>
                    <a:lnTo>
                      <a:pt x="15" y="7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39" name="Freeform 95"/>
              <p:cNvSpPr>
                <a:spLocks/>
              </p:cNvSpPr>
              <p:nvPr/>
            </p:nvSpPr>
            <p:spPr bwMode="auto">
              <a:xfrm>
                <a:off x="4268" y="796"/>
                <a:ext cx="142" cy="138"/>
              </a:xfrm>
              <a:custGeom>
                <a:avLst/>
                <a:gdLst>
                  <a:gd name="T0" fmla="*/ 147 w 284"/>
                  <a:gd name="T1" fmla="*/ 0 h 276"/>
                  <a:gd name="T2" fmla="*/ 13 w 284"/>
                  <a:gd name="T3" fmla="*/ 97 h 276"/>
                  <a:gd name="T4" fmla="*/ 7 w 284"/>
                  <a:gd name="T5" fmla="*/ 111 h 276"/>
                  <a:gd name="T6" fmla="*/ 2 w 284"/>
                  <a:gd name="T7" fmla="*/ 128 h 276"/>
                  <a:gd name="T8" fmla="*/ 0 w 284"/>
                  <a:gd name="T9" fmla="*/ 149 h 276"/>
                  <a:gd name="T10" fmla="*/ 0 w 284"/>
                  <a:gd name="T11" fmla="*/ 168 h 276"/>
                  <a:gd name="T12" fmla="*/ 4 w 284"/>
                  <a:gd name="T13" fmla="*/ 189 h 276"/>
                  <a:gd name="T14" fmla="*/ 9 w 284"/>
                  <a:gd name="T15" fmla="*/ 207 h 276"/>
                  <a:gd name="T16" fmla="*/ 21 w 284"/>
                  <a:gd name="T17" fmla="*/ 225 h 276"/>
                  <a:gd name="T18" fmla="*/ 36 w 284"/>
                  <a:gd name="T19" fmla="*/ 240 h 276"/>
                  <a:gd name="T20" fmla="*/ 56 w 284"/>
                  <a:gd name="T21" fmla="*/ 254 h 276"/>
                  <a:gd name="T22" fmla="*/ 72 w 284"/>
                  <a:gd name="T23" fmla="*/ 265 h 276"/>
                  <a:gd name="T24" fmla="*/ 92 w 284"/>
                  <a:gd name="T25" fmla="*/ 271 h 276"/>
                  <a:gd name="T26" fmla="*/ 113 w 284"/>
                  <a:gd name="T27" fmla="*/ 276 h 276"/>
                  <a:gd name="T28" fmla="*/ 131 w 284"/>
                  <a:gd name="T29" fmla="*/ 276 h 276"/>
                  <a:gd name="T30" fmla="*/ 284 w 284"/>
                  <a:gd name="T31" fmla="*/ 207 h 276"/>
                  <a:gd name="T32" fmla="*/ 128 w 284"/>
                  <a:gd name="T33" fmla="*/ 55 h 276"/>
                  <a:gd name="T34" fmla="*/ 15 w 284"/>
                  <a:gd name="T35" fmla="*/ 120 h 276"/>
                  <a:gd name="T36" fmla="*/ 24 w 284"/>
                  <a:gd name="T37" fmla="*/ 99 h 276"/>
                  <a:gd name="T38" fmla="*/ 140 w 284"/>
                  <a:gd name="T39" fmla="*/ 26 h 276"/>
                  <a:gd name="T40" fmla="*/ 147 w 284"/>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76">
                    <a:moveTo>
                      <a:pt x="147" y="0"/>
                    </a:moveTo>
                    <a:lnTo>
                      <a:pt x="13" y="97"/>
                    </a:lnTo>
                    <a:lnTo>
                      <a:pt x="7" y="111"/>
                    </a:lnTo>
                    <a:lnTo>
                      <a:pt x="2" y="128"/>
                    </a:lnTo>
                    <a:lnTo>
                      <a:pt x="0" y="149"/>
                    </a:lnTo>
                    <a:lnTo>
                      <a:pt x="0" y="168"/>
                    </a:lnTo>
                    <a:lnTo>
                      <a:pt x="4" y="189"/>
                    </a:lnTo>
                    <a:lnTo>
                      <a:pt x="9" y="207"/>
                    </a:lnTo>
                    <a:lnTo>
                      <a:pt x="21" y="225"/>
                    </a:lnTo>
                    <a:lnTo>
                      <a:pt x="36" y="240"/>
                    </a:lnTo>
                    <a:lnTo>
                      <a:pt x="56" y="254"/>
                    </a:lnTo>
                    <a:lnTo>
                      <a:pt x="72" y="265"/>
                    </a:lnTo>
                    <a:lnTo>
                      <a:pt x="92" y="271"/>
                    </a:lnTo>
                    <a:lnTo>
                      <a:pt x="113" y="276"/>
                    </a:lnTo>
                    <a:lnTo>
                      <a:pt x="131" y="276"/>
                    </a:lnTo>
                    <a:lnTo>
                      <a:pt x="284" y="207"/>
                    </a:lnTo>
                    <a:lnTo>
                      <a:pt x="128" y="55"/>
                    </a:lnTo>
                    <a:lnTo>
                      <a:pt x="15" y="120"/>
                    </a:lnTo>
                    <a:lnTo>
                      <a:pt x="24" y="99"/>
                    </a:lnTo>
                    <a:lnTo>
                      <a:pt x="140" y="26"/>
                    </a:lnTo>
                    <a:lnTo>
                      <a:pt x="14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40" name="Freeform 96"/>
              <p:cNvSpPr>
                <a:spLocks/>
              </p:cNvSpPr>
              <p:nvPr/>
            </p:nvSpPr>
            <p:spPr bwMode="auto">
              <a:xfrm>
                <a:off x="4333" y="824"/>
                <a:ext cx="85" cy="77"/>
              </a:xfrm>
              <a:custGeom>
                <a:avLst/>
                <a:gdLst>
                  <a:gd name="T0" fmla="*/ 0 w 172"/>
                  <a:gd name="T1" fmla="*/ 0 h 155"/>
                  <a:gd name="T2" fmla="*/ 4 w 172"/>
                  <a:gd name="T3" fmla="*/ 14 h 155"/>
                  <a:gd name="T4" fmla="*/ 7 w 172"/>
                  <a:gd name="T5" fmla="*/ 26 h 155"/>
                  <a:gd name="T6" fmla="*/ 11 w 172"/>
                  <a:gd name="T7" fmla="*/ 38 h 155"/>
                  <a:gd name="T8" fmla="*/ 17 w 172"/>
                  <a:gd name="T9" fmla="*/ 53 h 155"/>
                  <a:gd name="T10" fmla="*/ 24 w 172"/>
                  <a:gd name="T11" fmla="*/ 68 h 155"/>
                  <a:gd name="T12" fmla="*/ 36 w 172"/>
                  <a:gd name="T13" fmla="*/ 87 h 155"/>
                  <a:gd name="T14" fmla="*/ 50 w 172"/>
                  <a:gd name="T15" fmla="*/ 102 h 155"/>
                  <a:gd name="T16" fmla="*/ 66 w 172"/>
                  <a:gd name="T17" fmla="*/ 116 h 155"/>
                  <a:gd name="T18" fmla="*/ 83 w 172"/>
                  <a:gd name="T19" fmla="*/ 129 h 155"/>
                  <a:gd name="T20" fmla="*/ 100 w 172"/>
                  <a:gd name="T21" fmla="*/ 140 h 155"/>
                  <a:gd name="T22" fmla="*/ 117 w 172"/>
                  <a:gd name="T23" fmla="*/ 148 h 155"/>
                  <a:gd name="T24" fmla="*/ 133 w 172"/>
                  <a:gd name="T25" fmla="*/ 154 h 155"/>
                  <a:gd name="T26" fmla="*/ 142 w 172"/>
                  <a:gd name="T27" fmla="*/ 155 h 155"/>
                  <a:gd name="T28" fmla="*/ 154 w 172"/>
                  <a:gd name="T29" fmla="*/ 152 h 155"/>
                  <a:gd name="T30" fmla="*/ 161 w 172"/>
                  <a:gd name="T31" fmla="*/ 142 h 155"/>
                  <a:gd name="T32" fmla="*/ 167 w 172"/>
                  <a:gd name="T33" fmla="*/ 129 h 155"/>
                  <a:gd name="T34" fmla="*/ 172 w 172"/>
                  <a:gd name="T35" fmla="*/ 114 h 155"/>
                  <a:gd name="T36" fmla="*/ 0 w 172"/>
                  <a:gd name="T3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55">
                    <a:moveTo>
                      <a:pt x="0" y="0"/>
                    </a:moveTo>
                    <a:lnTo>
                      <a:pt x="4" y="14"/>
                    </a:lnTo>
                    <a:lnTo>
                      <a:pt x="7" y="26"/>
                    </a:lnTo>
                    <a:lnTo>
                      <a:pt x="11" y="38"/>
                    </a:lnTo>
                    <a:lnTo>
                      <a:pt x="17" y="53"/>
                    </a:lnTo>
                    <a:lnTo>
                      <a:pt x="24" y="68"/>
                    </a:lnTo>
                    <a:lnTo>
                      <a:pt x="36" y="87"/>
                    </a:lnTo>
                    <a:lnTo>
                      <a:pt x="50" y="102"/>
                    </a:lnTo>
                    <a:lnTo>
                      <a:pt x="66" y="116"/>
                    </a:lnTo>
                    <a:lnTo>
                      <a:pt x="83" y="129"/>
                    </a:lnTo>
                    <a:lnTo>
                      <a:pt x="100" y="140"/>
                    </a:lnTo>
                    <a:lnTo>
                      <a:pt x="117" y="148"/>
                    </a:lnTo>
                    <a:lnTo>
                      <a:pt x="133" y="154"/>
                    </a:lnTo>
                    <a:lnTo>
                      <a:pt x="142" y="155"/>
                    </a:lnTo>
                    <a:lnTo>
                      <a:pt x="154" y="152"/>
                    </a:lnTo>
                    <a:lnTo>
                      <a:pt x="161" y="142"/>
                    </a:lnTo>
                    <a:lnTo>
                      <a:pt x="167" y="129"/>
                    </a:lnTo>
                    <a:lnTo>
                      <a:pt x="172" y="114"/>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41" name="Freeform 97"/>
              <p:cNvSpPr>
                <a:spLocks/>
              </p:cNvSpPr>
              <p:nvPr/>
            </p:nvSpPr>
            <p:spPr bwMode="auto">
              <a:xfrm>
                <a:off x="4333" y="795"/>
                <a:ext cx="87" cy="76"/>
              </a:xfrm>
              <a:custGeom>
                <a:avLst/>
                <a:gdLst>
                  <a:gd name="T0" fmla="*/ 0 w 174"/>
                  <a:gd name="T1" fmla="*/ 37 h 153"/>
                  <a:gd name="T2" fmla="*/ 0 w 174"/>
                  <a:gd name="T3" fmla="*/ 26 h 153"/>
                  <a:gd name="T4" fmla="*/ 5 w 174"/>
                  <a:gd name="T5" fmla="*/ 14 h 153"/>
                  <a:gd name="T6" fmla="*/ 18 w 174"/>
                  <a:gd name="T7" fmla="*/ 4 h 153"/>
                  <a:gd name="T8" fmla="*/ 32 w 174"/>
                  <a:gd name="T9" fmla="*/ 0 h 153"/>
                  <a:gd name="T10" fmla="*/ 46 w 174"/>
                  <a:gd name="T11" fmla="*/ 0 h 153"/>
                  <a:gd name="T12" fmla="*/ 64 w 174"/>
                  <a:gd name="T13" fmla="*/ 4 h 153"/>
                  <a:gd name="T14" fmla="*/ 86 w 174"/>
                  <a:gd name="T15" fmla="*/ 12 h 153"/>
                  <a:gd name="T16" fmla="*/ 105 w 174"/>
                  <a:gd name="T17" fmla="*/ 20 h 153"/>
                  <a:gd name="T18" fmla="*/ 123 w 174"/>
                  <a:gd name="T19" fmla="*/ 33 h 153"/>
                  <a:gd name="T20" fmla="*/ 137 w 174"/>
                  <a:gd name="T21" fmla="*/ 45 h 153"/>
                  <a:gd name="T22" fmla="*/ 148 w 174"/>
                  <a:gd name="T23" fmla="*/ 59 h 153"/>
                  <a:gd name="T24" fmla="*/ 157 w 174"/>
                  <a:gd name="T25" fmla="*/ 75 h 153"/>
                  <a:gd name="T26" fmla="*/ 164 w 174"/>
                  <a:gd name="T27" fmla="*/ 91 h 153"/>
                  <a:gd name="T28" fmla="*/ 171 w 174"/>
                  <a:gd name="T29" fmla="*/ 114 h 153"/>
                  <a:gd name="T30" fmla="*/ 174 w 174"/>
                  <a:gd name="T31" fmla="*/ 134 h 153"/>
                  <a:gd name="T32" fmla="*/ 173 w 174"/>
                  <a:gd name="T33" fmla="*/ 153 h 153"/>
                  <a:gd name="T34" fmla="*/ 0 w 174"/>
                  <a:gd name="T35" fmla="*/ 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53">
                    <a:moveTo>
                      <a:pt x="0" y="37"/>
                    </a:moveTo>
                    <a:lnTo>
                      <a:pt x="0" y="26"/>
                    </a:lnTo>
                    <a:lnTo>
                      <a:pt x="5" y="14"/>
                    </a:lnTo>
                    <a:lnTo>
                      <a:pt x="18" y="4"/>
                    </a:lnTo>
                    <a:lnTo>
                      <a:pt x="32" y="0"/>
                    </a:lnTo>
                    <a:lnTo>
                      <a:pt x="46" y="0"/>
                    </a:lnTo>
                    <a:lnTo>
                      <a:pt x="64" y="4"/>
                    </a:lnTo>
                    <a:lnTo>
                      <a:pt x="86" y="12"/>
                    </a:lnTo>
                    <a:lnTo>
                      <a:pt x="105" y="20"/>
                    </a:lnTo>
                    <a:lnTo>
                      <a:pt x="123" y="33"/>
                    </a:lnTo>
                    <a:lnTo>
                      <a:pt x="137" y="45"/>
                    </a:lnTo>
                    <a:lnTo>
                      <a:pt x="148" y="59"/>
                    </a:lnTo>
                    <a:lnTo>
                      <a:pt x="157" y="75"/>
                    </a:lnTo>
                    <a:lnTo>
                      <a:pt x="164" y="91"/>
                    </a:lnTo>
                    <a:lnTo>
                      <a:pt x="171" y="114"/>
                    </a:lnTo>
                    <a:lnTo>
                      <a:pt x="174" y="134"/>
                    </a:lnTo>
                    <a:lnTo>
                      <a:pt x="173" y="153"/>
                    </a:lnTo>
                    <a:lnTo>
                      <a:pt x="0" y="37"/>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42" name="Freeform 98"/>
              <p:cNvSpPr>
                <a:spLocks/>
              </p:cNvSpPr>
              <p:nvPr/>
            </p:nvSpPr>
            <p:spPr bwMode="auto">
              <a:xfrm>
                <a:off x="4134" y="711"/>
                <a:ext cx="191" cy="248"/>
              </a:xfrm>
              <a:custGeom>
                <a:avLst/>
                <a:gdLst>
                  <a:gd name="T0" fmla="*/ 0 w 383"/>
                  <a:gd name="T1" fmla="*/ 495 h 495"/>
                  <a:gd name="T2" fmla="*/ 313 w 383"/>
                  <a:gd name="T3" fmla="*/ 259 h 495"/>
                  <a:gd name="T4" fmla="*/ 383 w 383"/>
                  <a:gd name="T5" fmla="*/ 0 h 495"/>
                  <a:gd name="T6" fmla="*/ 296 w 383"/>
                  <a:gd name="T7" fmla="*/ 96 h 495"/>
                  <a:gd name="T8" fmla="*/ 281 w 383"/>
                  <a:gd name="T9" fmla="*/ 128 h 495"/>
                  <a:gd name="T10" fmla="*/ 269 w 383"/>
                  <a:gd name="T11" fmla="*/ 105 h 495"/>
                  <a:gd name="T12" fmla="*/ 178 w 383"/>
                  <a:gd name="T13" fmla="*/ 238 h 495"/>
                  <a:gd name="T14" fmla="*/ 175 w 383"/>
                  <a:gd name="T15" fmla="*/ 206 h 495"/>
                  <a:gd name="T16" fmla="*/ 69 w 383"/>
                  <a:gd name="T17" fmla="*/ 335 h 495"/>
                  <a:gd name="T18" fmla="*/ 0 w 383"/>
                  <a:gd name="T19" fmla="*/ 4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495">
                    <a:moveTo>
                      <a:pt x="0" y="495"/>
                    </a:moveTo>
                    <a:lnTo>
                      <a:pt x="313" y="259"/>
                    </a:lnTo>
                    <a:lnTo>
                      <a:pt x="383" y="0"/>
                    </a:lnTo>
                    <a:lnTo>
                      <a:pt x="296" y="96"/>
                    </a:lnTo>
                    <a:lnTo>
                      <a:pt x="281" y="128"/>
                    </a:lnTo>
                    <a:lnTo>
                      <a:pt x="269" y="105"/>
                    </a:lnTo>
                    <a:lnTo>
                      <a:pt x="178" y="238"/>
                    </a:lnTo>
                    <a:lnTo>
                      <a:pt x="175" y="206"/>
                    </a:lnTo>
                    <a:lnTo>
                      <a:pt x="69" y="335"/>
                    </a:lnTo>
                    <a:lnTo>
                      <a:pt x="0" y="49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43" name="Freeform 99"/>
              <p:cNvSpPr>
                <a:spLocks/>
              </p:cNvSpPr>
              <p:nvPr/>
            </p:nvSpPr>
            <p:spPr bwMode="auto">
              <a:xfrm>
                <a:off x="4142" y="855"/>
                <a:ext cx="169" cy="120"/>
              </a:xfrm>
              <a:custGeom>
                <a:avLst/>
                <a:gdLst>
                  <a:gd name="T0" fmla="*/ 38 w 337"/>
                  <a:gd name="T1" fmla="*/ 198 h 240"/>
                  <a:gd name="T2" fmla="*/ 337 w 337"/>
                  <a:gd name="T3" fmla="*/ 0 h 240"/>
                  <a:gd name="T4" fmla="*/ 258 w 337"/>
                  <a:gd name="T5" fmla="*/ 88 h 240"/>
                  <a:gd name="T6" fmla="*/ 0 w 337"/>
                  <a:gd name="T7" fmla="*/ 240 h 240"/>
                  <a:gd name="T8" fmla="*/ 38 w 337"/>
                  <a:gd name="T9" fmla="*/ 198 h 240"/>
                </a:gdLst>
                <a:ahLst/>
                <a:cxnLst>
                  <a:cxn ang="0">
                    <a:pos x="T0" y="T1"/>
                  </a:cxn>
                  <a:cxn ang="0">
                    <a:pos x="T2" y="T3"/>
                  </a:cxn>
                  <a:cxn ang="0">
                    <a:pos x="T4" y="T5"/>
                  </a:cxn>
                  <a:cxn ang="0">
                    <a:pos x="T6" y="T7"/>
                  </a:cxn>
                  <a:cxn ang="0">
                    <a:pos x="T8" y="T9"/>
                  </a:cxn>
                </a:cxnLst>
                <a:rect l="0" t="0" r="r" b="b"/>
                <a:pathLst>
                  <a:path w="337" h="240">
                    <a:moveTo>
                      <a:pt x="38" y="198"/>
                    </a:moveTo>
                    <a:lnTo>
                      <a:pt x="337" y="0"/>
                    </a:lnTo>
                    <a:lnTo>
                      <a:pt x="258" y="88"/>
                    </a:lnTo>
                    <a:lnTo>
                      <a:pt x="0" y="240"/>
                    </a:lnTo>
                    <a:lnTo>
                      <a:pt x="38" y="19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44" name="Freeform 100"/>
              <p:cNvSpPr>
                <a:spLocks/>
              </p:cNvSpPr>
              <p:nvPr/>
            </p:nvSpPr>
            <p:spPr bwMode="auto">
              <a:xfrm>
                <a:off x="4147" y="912"/>
                <a:ext cx="315" cy="100"/>
              </a:xfrm>
              <a:custGeom>
                <a:avLst/>
                <a:gdLst>
                  <a:gd name="T0" fmla="*/ 0 w 629"/>
                  <a:gd name="T1" fmla="*/ 176 h 200"/>
                  <a:gd name="T2" fmla="*/ 397 w 629"/>
                  <a:gd name="T3" fmla="*/ 0 h 200"/>
                  <a:gd name="T4" fmla="*/ 629 w 629"/>
                  <a:gd name="T5" fmla="*/ 85 h 200"/>
                  <a:gd name="T6" fmla="*/ 509 w 629"/>
                  <a:gd name="T7" fmla="*/ 112 h 200"/>
                  <a:gd name="T8" fmla="*/ 468 w 629"/>
                  <a:gd name="T9" fmla="*/ 112 h 200"/>
                  <a:gd name="T10" fmla="*/ 491 w 629"/>
                  <a:gd name="T11" fmla="*/ 130 h 200"/>
                  <a:gd name="T12" fmla="*/ 360 w 629"/>
                  <a:gd name="T13" fmla="*/ 156 h 200"/>
                  <a:gd name="T14" fmla="*/ 323 w 629"/>
                  <a:gd name="T15" fmla="*/ 156 h 200"/>
                  <a:gd name="T16" fmla="*/ 350 w 629"/>
                  <a:gd name="T17" fmla="*/ 170 h 200"/>
                  <a:gd name="T18" fmla="*/ 174 w 629"/>
                  <a:gd name="T19" fmla="*/ 200 h 200"/>
                  <a:gd name="T20" fmla="*/ 0 w 629"/>
                  <a:gd name="T21" fmla="*/ 17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200">
                    <a:moveTo>
                      <a:pt x="0" y="176"/>
                    </a:moveTo>
                    <a:lnTo>
                      <a:pt x="397" y="0"/>
                    </a:lnTo>
                    <a:lnTo>
                      <a:pt x="629" y="85"/>
                    </a:lnTo>
                    <a:lnTo>
                      <a:pt x="509" y="112"/>
                    </a:lnTo>
                    <a:lnTo>
                      <a:pt x="468" y="112"/>
                    </a:lnTo>
                    <a:lnTo>
                      <a:pt x="491" y="130"/>
                    </a:lnTo>
                    <a:lnTo>
                      <a:pt x="360" y="156"/>
                    </a:lnTo>
                    <a:lnTo>
                      <a:pt x="323" y="156"/>
                    </a:lnTo>
                    <a:lnTo>
                      <a:pt x="350" y="170"/>
                    </a:lnTo>
                    <a:lnTo>
                      <a:pt x="174" y="200"/>
                    </a:lnTo>
                    <a:lnTo>
                      <a:pt x="0" y="17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45" name="Freeform 101"/>
              <p:cNvSpPr>
                <a:spLocks/>
              </p:cNvSpPr>
              <p:nvPr/>
            </p:nvSpPr>
            <p:spPr bwMode="auto">
              <a:xfrm>
                <a:off x="4078" y="947"/>
                <a:ext cx="92" cy="92"/>
              </a:xfrm>
              <a:custGeom>
                <a:avLst/>
                <a:gdLst>
                  <a:gd name="T0" fmla="*/ 121 w 184"/>
                  <a:gd name="T1" fmla="*/ 0 h 182"/>
                  <a:gd name="T2" fmla="*/ 115 w 184"/>
                  <a:gd name="T3" fmla="*/ 19 h 182"/>
                  <a:gd name="T4" fmla="*/ 111 w 184"/>
                  <a:gd name="T5" fmla="*/ 36 h 182"/>
                  <a:gd name="T6" fmla="*/ 110 w 184"/>
                  <a:gd name="T7" fmla="*/ 52 h 182"/>
                  <a:gd name="T8" fmla="*/ 115 w 184"/>
                  <a:gd name="T9" fmla="*/ 72 h 182"/>
                  <a:gd name="T10" fmla="*/ 121 w 184"/>
                  <a:gd name="T11" fmla="*/ 87 h 182"/>
                  <a:gd name="T12" fmla="*/ 128 w 184"/>
                  <a:gd name="T13" fmla="*/ 99 h 182"/>
                  <a:gd name="T14" fmla="*/ 137 w 184"/>
                  <a:gd name="T15" fmla="*/ 110 h 182"/>
                  <a:gd name="T16" fmla="*/ 154 w 184"/>
                  <a:gd name="T17" fmla="*/ 118 h 182"/>
                  <a:gd name="T18" fmla="*/ 170 w 184"/>
                  <a:gd name="T19" fmla="*/ 123 h 182"/>
                  <a:gd name="T20" fmla="*/ 184 w 184"/>
                  <a:gd name="T21" fmla="*/ 126 h 182"/>
                  <a:gd name="T22" fmla="*/ 60 w 184"/>
                  <a:gd name="T23" fmla="*/ 182 h 182"/>
                  <a:gd name="T24" fmla="*/ 46 w 184"/>
                  <a:gd name="T25" fmla="*/ 179 h 182"/>
                  <a:gd name="T26" fmla="*/ 31 w 184"/>
                  <a:gd name="T27" fmla="*/ 174 h 182"/>
                  <a:gd name="T28" fmla="*/ 19 w 184"/>
                  <a:gd name="T29" fmla="*/ 166 h 182"/>
                  <a:gd name="T30" fmla="*/ 9 w 184"/>
                  <a:gd name="T31" fmla="*/ 156 h 182"/>
                  <a:gd name="T32" fmla="*/ 3 w 184"/>
                  <a:gd name="T33" fmla="*/ 144 h 182"/>
                  <a:gd name="T34" fmla="*/ 1 w 184"/>
                  <a:gd name="T35" fmla="*/ 134 h 182"/>
                  <a:gd name="T36" fmla="*/ 0 w 184"/>
                  <a:gd name="T37" fmla="*/ 121 h 182"/>
                  <a:gd name="T38" fmla="*/ 2 w 184"/>
                  <a:gd name="T39" fmla="*/ 103 h 182"/>
                  <a:gd name="T40" fmla="*/ 8 w 184"/>
                  <a:gd name="T41" fmla="*/ 87 h 182"/>
                  <a:gd name="T42" fmla="*/ 18 w 184"/>
                  <a:gd name="T43" fmla="*/ 76 h 182"/>
                  <a:gd name="T44" fmla="*/ 121 w 184"/>
                  <a:gd name="T4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82">
                    <a:moveTo>
                      <a:pt x="121" y="0"/>
                    </a:moveTo>
                    <a:lnTo>
                      <a:pt x="115" y="19"/>
                    </a:lnTo>
                    <a:lnTo>
                      <a:pt x="111" y="36"/>
                    </a:lnTo>
                    <a:lnTo>
                      <a:pt x="110" y="52"/>
                    </a:lnTo>
                    <a:lnTo>
                      <a:pt x="115" y="72"/>
                    </a:lnTo>
                    <a:lnTo>
                      <a:pt x="121" y="87"/>
                    </a:lnTo>
                    <a:lnTo>
                      <a:pt x="128" y="99"/>
                    </a:lnTo>
                    <a:lnTo>
                      <a:pt x="137" y="110"/>
                    </a:lnTo>
                    <a:lnTo>
                      <a:pt x="154" y="118"/>
                    </a:lnTo>
                    <a:lnTo>
                      <a:pt x="170" y="123"/>
                    </a:lnTo>
                    <a:lnTo>
                      <a:pt x="184" y="126"/>
                    </a:lnTo>
                    <a:lnTo>
                      <a:pt x="60" y="182"/>
                    </a:lnTo>
                    <a:lnTo>
                      <a:pt x="46" y="179"/>
                    </a:lnTo>
                    <a:lnTo>
                      <a:pt x="31" y="174"/>
                    </a:lnTo>
                    <a:lnTo>
                      <a:pt x="19" y="166"/>
                    </a:lnTo>
                    <a:lnTo>
                      <a:pt x="9" y="156"/>
                    </a:lnTo>
                    <a:lnTo>
                      <a:pt x="3" y="144"/>
                    </a:lnTo>
                    <a:lnTo>
                      <a:pt x="1" y="134"/>
                    </a:lnTo>
                    <a:lnTo>
                      <a:pt x="0" y="121"/>
                    </a:lnTo>
                    <a:lnTo>
                      <a:pt x="2" y="103"/>
                    </a:lnTo>
                    <a:lnTo>
                      <a:pt x="8" y="87"/>
                    </a:lnTo>
                    <a:lnTo>
                      <a:pt x="18" y="76"/>
                    </a:lnTo>
                    <a:lnTo>
                      <a:pt x="121"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46" name="Freeform 102"/>
              <p:cNvSpPr>
                <a:spLocks/>
              </p:cNvSpPr>
              <p:nvPr/>
            </p:nvSpPr>
            <p:spPr bwMode="auto">
              <a:xfrm>
                <a:off x="4092" y="967"/>
                <a:ext cx="42" cy="65"/>
              </a:xfrm>
              <a:custGeom>
                <a:avLst/>
                <a:gdLst>
                  <a:gd name="T0" fmla="*/ 38 w 83"/>
                  <a:gd name="T1" fmla="*/ 0 h 129"/>
                  <a:gd name="T2" fmla="*/ 33 w 83"/>
                  <a:gd name="T3" fmla="*/ 11 h 129"/>
                  <a:gd name="T4" fmla="*/ 29 w 83"/>
                  <a:gd name="T5" fmla="*/ 27 h 129"/>
                  <a:gd name="T6" fmla="*/ 24 w 83"/>
                  <a:gd name="T7" fmla="*/ 40 h 129"/>
                  <a:gd name="T8" fmla="*/ 23 w 83"/>
                  <a:gd name="T9" fmla="*/ 53 h 129"/>
                  <a:gd name="T10" fmla="*/ 24 w 83"/>
                  <a:gd name="T11" fmla="*/ 69 h 129"/>
                  <a:gd name="T12" fmla="*/ 29 w 83"/>
                  <a:gd name="T13" fmla="*/ 83 h 129"/>
                  <a:gd name="T14" fmla="*/ 37 w 83"/>
                  <a:gd name="T15" fmla="*/ 97 h 129"/>
                  <a:gd name="T16" fmla="*/ 52 w 83"/>
                  <a:gd name="T17" fmla="*/ 105 h 129"/>
                  <a:gd name="T18" fmla="*/ 66 w 83"/>
                  <a:gd name="T19" fmla="*/ 113 h 129"/>
                  <a:gd name="T20" fmla="*/ 83 w 83"/>
                  <a:gd name="T21" fmla="*/ 120 h 129"/>
                  <a:gd name="T22" fmla="*/ 63 w 83"/>
                  <a:gd name="T23" fmla="*/ 129 h 129"/>
                  <a:gd name="T24" fmla="*/ 49 w 83"/>
                  <a:gd name="T25" fmla="*/ 124 h 129"/>
                  <a:gd name="T26" fmla="*/ 32 w 83"/>
                  <a:gd name="T27" fmla="*/ 118 h 129"/>
                  <a:gd name="T28" fmla="*/ 20 w 83"/>
                  <a:gd name="T29" fmla="*/ 109 h 129"/>
                  <a:gd name="T30" fmla="*/ 11 w 83"/>
                  <a:gd name="T31" fmla="*/ 99 h 129"/>
                  <a:gd name="T32" fmla="*/ 5 w 83"/>
                  <a:gd name="T33" fmla="*/ 88 h 129"/>
                  <a:gd name="T34" fmla="*/ 1 w 83"/>
                  <a:gd name="T35" fmla="*/ 78 h 129"/>
                  <a:gd name="T36" fmla="*/ 0 w 83"/>
                  <a:gd name="T37" fmla="*/ 64 h 129"/>
                  <a:gd name="T38" fmla="*/ 1 w 83"/>
                  <a:gd name="T39" fmla="*/ 46 h 129"/>
                  <a:gd name="T40" fmla="*/ 5 w 83"/>
                  <a:gd name="T41" fmla="*/ 32 h 129"/>
                  <a:gd name="T42" fmla="*/ 12 w 83"/>
                  <a:gd name="T43" fmla="*/ 19 h 129"/>
                  <a:gd name="T44" fmla="*/ 38 w 83"/>
                  <a:gd name="T4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29">
                    <a:moveTo>
                      <a:pt x="38" y="0"/>
                    </a:moveTo>
                    <a:lnTo>
                      <a:pt x="33" y="11"/>
                    </a:lnTo>
                    <a:lnTo>
                      <a:pt x="29" y="27"/>
                    </a:lnTo>
                    <a:lnTo>
                      <a:pt x="24" y="40"/>
                    </a:lnTo>
                    <a:lnTo>
                      <a:pt x="23" y="53"/>
                    </a:lnTo>
                    <a:lnTo>
                      <a:pt x="24" y="69"/>
                    </a:lnTo>
                    <a:lnTo>
                      <a:pt x="29" y="83"/>
                    </a:lnTo>
                    <a:lnTo>
                      <a:pt x="37" y="97"/>
                    </a:lnTo>
                    <a:lnTo>
                      <a:pt x="52" y="105"/>
                    </a:lnTo>
                    <a:lnTo>
                      <a:pt x="66" y="113"/>
                    </a:lnTo>
                    <a:lnTo>
                      <a:pt x="83" y="120"/>
                    </a:lnTo>
                    <a:lnTo>
                      <a:pt x="63" y="129"/>
                    </a:lnTo>
                    <a:lnTo>
                      <a:pt x="49" y="124"/>
                    </a:lnTo>
                    <a:lnTo>
                      <a:pt x="32" y="118"/>
                    </a:lnTo>
                    <a:lnTo>
                      <a:pt x="20" y="109"/>
                    </a:lnTo>
                    <a:lnTo>
                      <a:pt x="11" y="99"/>
                    </a:lnTo>
                    <a:lnTo>
                      <a:pt x="5" y="88"/>
                    </a:lnTo>
                    <a:lnTo>
                      <a:pt x="1" y="78"/>
                    </a:lnTo>
                    <a:lnTo>
                      <a:pt x="0" y="64"/>
                    </a:lnTo>
                    <a:lnTo>
                      <a:pt x="1" y="46"/>
                    </a:lnTo>
                    <a:lnTo>
                      <a:pt x="5" y="32"/>
                    </a:lnTo>
                    <a:lnTo>
                      <a:pt x="12" y="19"/>
                    </a:lnTo>
                    <a:lnTo>
                      <a:pt x="3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47" name="Freeform 103"/>
              <p:cNvSpPr>
                <a:spLocks/>
              </p:cNvSpPr>
              <p:nvPr/>
            </p:nvSpPr>
            <p:spPr bwMode="auto">
              <a:xfrm>
                <a:off x="3942" y="1070"/>
                <a:ext cx="43" cy="40"/>
              </a:xfrm>
              <a:custGeom>
                <a:avLst/>
                <a:gdLst>
                  <a:gd name="T0" fmla="*/ 62 w 87"/>
                  <a:gd name="T1" fmla="*/ 0 h 80"/>
                  <a:gd name="T2" fmla="*/ 19 w 87"/>
                  <a:gd name="T3" fmla="*/ 32 h 80"/>
                  <a:gd name="T4" fmla="*/ 11 w 87"/>
                  <a:gd name="T5" fmla="*/ 38 h 80"/>
                  <a:gd name="T6" fmla="*/ 4 w 87"/>
                  <a:gd name="T7" fmla="*/ 48 h 80"/>
                  <a:gd name="T8" fmla="*/ 0 w 87"/>
                  <a:gd name="T9" fmla="*/ 60 h 80"/>
                  <a:gd name="T10" fmla="*/ 5 w 87"/>
                  <a:gd name="T11" fmla="*/ 72 h 80"/>
                  <a:gd name="T12" fmla="*/ 15 w 87"/>
                  <a:gd name="T13" fmla="*/ 78 h 80"/>
                  <a:gd name="T14" fmla="*/ 23 w 87"/>
                  <a:gd name="T15" fmla="*/ 80 h 80"/>
                  <a:gd name="T16" fmla="*/ 36 w 87"/>
                  <a:gd name="T17" fmla="*/ 76 h 80"/>
                  <a:gd name="T18" fmla="*/ 87 w 87"/>
                  <a:gd name="T19" fmla="*/ 53 h 80"/>
                  <a:gd name="T20" fmla="*/ 76 w 87"/>
                  <a:gd name="T21" fmla="*/ 47 h 80"/>
                  <a:gd name="T22" fmla="*/ 68 w 87"/>
                  <a:gd name="T23" fmla="*/ 39 h 80"/>
                  <a:gd name="T24" fmla="*/ 63 w 87"/>
                  <a:gd name="T25" fmla="*/ 30 h 80"/>
                  <a:gd name="T26" fmla="*/ 62 w 87"/>
                  <a:gd name="T27" fmla="*/ 20 h 80"/>
                  <a:gd name="T28" fmla="*/ 61 w 87"/>
                  <a:gd name="T29" fmla="*/ 8 h 80"/>
                  <a:gd name="T30" fmla="*/ 62 w 87"/>
                  <a:gd name="T3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80">
                    <a:moveTo>
                      <a:pt x="62" y="0"/>
                    </a:moveTo>
                    <a:lnTo>
                      <a:pt x="19" y="32"/>
                    </a:lnTo>
                    <a:lnTo>
                      <a:pt x="11" y="38"/>
                    </a:lnTo>
                    <a:lnTo>
                      <a:pt x="4" y="48"/>
                    </a:lnTo>
                    <a:lnTo>
                      <a:pt x="0" y="60"/>
                    </a:lnTo>
                    <a:lnTo>
                      <a:pt x="5" y="72"/>
                    </a:lnTo>
                    <a:lnTo>
                      <a:pt x="15" y="78"/>
                    </a:lnTo>
                    <a:lnTo>
                      <a:pt x="23" y="80"/>
                    </a:lnTo>
                    <a:lnTo>
                      <a:pt x="36" y="76"/>
                    </a:lnTo>
                    <a:lnTo>
                      <a:pt x="87" y="53"/>
                    </a:lnTo>
                    <a:lnTo>
                      <a:pt x="76" y="47"/>
                    </a:lnTo>
                    <a:lnTo>
                      <a:pt x="68" y="39"/>
                    </a:lnTo>
                    <a:lnTo>
                      <a:pt x="63" y="30"/>
                    </a:lnTo>
                    <a:lnTo>
                      <a:pt x="62" y="20"/>
                    </a:lnTo>
                    <a:lnTo>
                      <a:pt x="61" y="8"/>
                    </a:lnTo>
                    <a:lnTo>
                      <a:pt x="62"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grpSp>
        <p:nvGrpSpPr>
          <p:cNvPr id="313448" name="Group 104"/>
          <p:cNvGrpSpPr>
            <a:grpSpLocks/>
          </p:cNvGrpSpPr>
          <p:nvPr/>
        </p:nvGrpSpPr>
        <p:grpSpPr bwMode="auto">
          <a:xfrm rot="20161186" flipH="1">
            <a:off x="6781800" y="2819400"/>
            <a:ext cx="855663" cy="665163"/>
            <a:chOff x="3923" y="711"/>
            <a:chExt cx="539" cy="419"/>
          </a:xfrm>
        </p:grpSpPr>
        <p:sp>
          <p:nvSpPr>
            <p:cNvPr id="313449" name="Freeform 105"/>
            <p:cNvSpPr>
              <a:spLocks/>
            </p:cNvSpPr>
            <p:nvPr/>
          </p:nvSpPr>
          <p:spPr bwMode="auto">
            <a:xfrm>
              <a:off x="3928" y="1102"/>
              <a:ext cx="40" cy="28"/>
            </a:xfrm>
            <a:custGeom>
              <a:avLst/>
              <a:gdLst>
                <a:gd name="T0" fmla="*/ 0 w 81"/>
                <a:gd name="T1" fmla="*/ 26 h 56"/>
                <a:gd name="T2" fmla="*/ 37 w 81"/>
                <a:gd name="T3" fmla="*/ 0 h 56"/>
                <a:gd name="T4" fmla="*/ 81 w 81"/>
                <a:gd name="T5" fmla="*/ 56 h 56"/>
                <a:gd name="T6" fmla="*/ 14 w 81"/>
                <a:gd name="T7" fmla="*/ 46 h 56"/>
                <a:gd name="T8" fmla="*/ 0 w 81"/>
                <a:gd name="T9" fmla="*/ 26 h 56"/>
              </a:gdLst>
              <a:ahLst/>
              <a:cxnLst>
                <a:cxn ang="0">
                  <a:pos x="T0" y="T1"/>
                </a:cxn>
                <a:cxn ang="0">
                  <a:pos x="T2" y="T3"/>
                </a:cxn>
                <a:cxn ang="0">
                  <a:pos x="T4" y="T5"/>
                </a:cxn>
                <a:cxn ang="0">
                  <a:pos x="T6" y="T7"/>
                </a:cxn>
                <a:cxn ang="0">
                  <a:pos x="T8" y="T9"/>
                </a:cxn>
              </a:cxnLst>
              <a:rect l="0" t="0" r="r" b="b"/>
              <a:pathLst>
                <a:path w="81" h="56">
                  <a:moveTo>
                    <a:pt x="0" y="26"/>
                  </a:moveTo>
                  <a:lnTo>
                    <a:pt x="37" y="0"/>
                  </a:lnTo>
                  <a:lnTo>
                    <a:pt x="81" y="56"/>
                  </a:lnTo>
                  <a:lnTo>
                    <a:pt x="14" y="46"/>
                  </a:lnTo>
                  <a:lnTo>
                    <a:pt x="0" y="2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50" name="Freeform 106"/>
            <p:cNvSpPr>
              <a:spLocks/>
            </p:cNvSpPr>
            <p:nvPr/>
          </p:nvSpPr>
          <p:spPr bwMode="auto">
            <a:xfrm>
              <a:off x="3923" y="1060"/>
              <a:ext cx="23" cy="55"/>
            </a:xfrm>
            <a:custGeom>
              <a:avLst/>
              <a:gdLst>
                <a:gd name="T0" fmla="*/ 30 w 47"/>
                <a:gd name="T1" fmla="*/ 0 h 109"/>
                <a:gd name="T2" fmla="*/ 47 w 47"/>
                <a:gd name="T3" fmla="*/ 83 h 109"/>
                <a:gd name="T4" fmla="*/ 11 w 47"/>
                <a:gd name="T5" fmla="*/ 109 h 109"/>
                <a:gd name="T6" fmla="*/ 0 w 47"/>
                <a:gd name="T7" fmla="*/ 84 h 109"/>
                <a:gd name="T8" fmla="*/ 30 w 47"/>
                <a:gd name="T9" fmla="*/ 0 h 109"/>
              </a:gdLst>
              <a:ahLst/>
              <a:cxnLst>
                <a:cxn ang="0">
                  <a:pos x="T0" y="T1"/>
                </a:cxn>
                <a:cxn ang="0">
                  <a:pos x="T2" y="T3"/>
                </a:cxn>
                <a:cxn ang="0">
                  <a:pos x="T4" y="T5"/>
                </a:cxn>
                <a:cxn ang="0">
                  <a:pos x="T6" y="T7"/>
                </a:cxn>
                <a:cxn ang="0">
                  <a:pos x="T8" y="T9"/>
                </a:cxn>
              </a:cxnLst>
              <a:rect l="0" t="0" r="r" b="b"/>
              <a:pathLst>
                <a:path w="47" h="109">
                  <a:moveTo>
                    <a:pt x="30" y="0"/>
                  </a:moveTo>
                  <a:lnTo>
                    <a:pt x="47" y="83"/>
                  </a:lnTo>
                  <a:lnTo>
                    <a:pt x="11" y="109"/>
                  </a:lnTo>
                  <a:lnTo>
                    <a:pt x="0" y="84"/>
                  </a:lnTo>
                  <a:lnTo>
                    <a:pt x="30" y="0"/>
                  </a:lnTo>
                  <a:close/>
                </a:path>
              </a:pathLst>
            </a:custGeom>
            <a:solidFill>
              <a:srgbClr val="5F5F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51" name="Freeform 107"/>
            <p:cNvSpPr>
              <a:spLocks/>
            </p:cNvSpPr>
            <p:nvPr/>
          </p:nvSpPr>
          <p:spPr bwMode="auto">
            <a:xfrm>
              <a:off x="3938" y="1060"/>
              <a:ext cx="31" cy="70"/>
            </a:xfrm>
            <a:custGeom>
              <a:avLst/>
              <a:gdLst>
                <a:gd name="T0" fmla="*/ 0 w 62"/>
                <a:gd name="T1" fmla="*/ 0 h 141"/>
                <a:gd name="T2" fmla="*/ 16 w 62"/>
                <a:gd name="T3" fmla="*/ 86 h 141"/>
                <a:gd name="T4" fmla="*/ 62 w 62"/>
                <a:gd name="T5" fmla="*/ 141 h 141"/>
                <a:gd name="T6" fmla="*/ 42 w 62"/>
                <a:gd name="T7" fmla="*/ 73 h 141"/>
                <a:gd name="T8" fmla="*/ 0 w 62"/>
                <a:gd name="T9" fmla="*/ 0 h 141"/>
              </a:gdLst>
              <a:ahLst/>
              <a:cxnLst>
                <a:cxn ang="0">
                  <a:pos x="T0" y="T1"/>
                </a:cxn>
                <a:cxn ang="0">
                  <a:pos x="T2" y="T3"/>
                </a:cxn>
                <a:cxn ang="0">
                  <a:pos x="T4" y="T5"/>
                </a:cxn>
                <a:cxn ang="0">
                  <a:pos x="T6" y="T7"/>
                </a:cxn>
                <a:cxn ang="0">
                  <a:pos x="T8" y="T9"/>
                </a:cxn>
              </a:cxnLst>
              <a:rect l="0" t="0" r="r" b="b"/>
              <a:pathLst>
                <a:path w="62" h="141">
                  <a:moveTo>
                    <a:pt x="0" y="0"/>
                  </a:moveTo>
                  <a:lnTo>
                    <a:pt x="16" y="86"/>
                  </a:lnTo>
                  <a:lnTo>
                    <a:pt x="62" y="141"/>
                  </a:lnTo>
                  <a:lnTo>
                    <a:pt x="42" y="73"/>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nvGrpSpPr>
            <p:cNvPr id="313452" name="Group 108"/>
            <p:cNvGrpSpPr>
              <a:grpSpLocks/>
            </p:cNvGrpSpPr>
            <p:nvPr/>
          </p:nvGrpSpPr>
          <p:grpSpPr bwMode="auto">
            <a:xfrm>
              <a:off x="3942" y="711"/>
              <a:ext cx="520" cy="399"/>
              <a:chOff x="3942" y="711"/>
              <a:chExt cx="520" cy="399"/>
            </a:xfrm>
          </p:grpSpPr>
          <p:sp>
            <p:nvSpPr>
              <p:cNvPr id="313453" name="Freeform 109"/>
              <p:cNvSpPr>
                <a:spLocks/>
              </p:cNvSpPr>
              <p:nvPr/>
            </p:nvSpPr>
            <p:spPr bwMode="auto">
              <a:xfrm>
                <a:off x="3942" y="824"/>
                <a:ext cx="448" cy="286"/>
              </a:xfrm>
              <a:custGeom>
                <a:avLst/>
                <a:gdLst>
                  <a:gd name="T0" fmla="*/ 724 w 896"/>
                  <a:gd name="T1" fmla="*/ 0 h 573"/>
                  <a:gd name="T2" fmla="*/ 19 w 896"/>
                  <a:gd name="T3" fmla="*/ 524 h 573"/>
                  <a:gd name="T4" fmla="*/ 11 w 896"/>
                  <a:gd name="T5" fmla="*/ 530 h 573"/>
                  <a:gd name="T6" fmla="*/ 4 w 896"/>
                  <a:gd name="T7" fmla="*/ 540 h 573"/>
                  <a:gd name="T8" fmla="*/ 0 w 896"/>
                  <a:gd name="T9" fmla="*/ 553 h 573"/>
                  <a:gd name="T10" fmla="*/ 5 w 896"/>
                  <a:gd name="T11" fmla="*/ 565 h 573"/>
                  <a:gd name="T12" fmla="*/ 15 w 896"/>
                  <a:gd name="T13" fmla="*/ 571 h 573"/>
                  <a:gd name="T14" fmla="*/ 24 w 896"/>
                  <a:gd name="T15" fmla="*/ 573 h 573"/>
                  <a:gd name="T16" fmla="*/ 37 w 896"/>
                  <a:gd name="T17" fmla="*/ 569 h 573"/>
                  <a:gd name="T18" fmla="*/ 896 w 896"/>
                  <a:gd name="T19" fmla="*/ 171 h 573"/>
                  <a:gd name="T20" fmla="*/ 724 w 896"/>
                  <a:gd name="T21" fmla="*/ 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6" h="573">
                    <a:moveTo>
                      <a:pt x="724" y="0"/>
                    </a:moveTo>
                    <a:lnTo>
                      <a:pt x="19" y="524"/>
                    </a:lnTo>
                    <a:lnTo>
                      <a:pt x="11" y="530"/>
                    </a:lnTo>
                    <a:lnTo>
                      <a:pt x="4" y="540"/>
                    </a:lnTo>
                    <a:lnTo>
                      <a:pt x="0" y="553"/>
                    </a:lnTo>
                    <a:lnTo>
                      <a:pt x="5" y="565"/>
                    </a:lnTo>
                    <a:lnTo>
                      <a:pt x="15" y="571"/>
                    </a:lnTo>
                    <a:lnTo>
                      <a:pt x="24" y="573"/>
                    </a:lnTo>
                    <a:lnTo>
                      <a:pt x="37" y="569"/>
                    </a:lnTo>
                    <a:lnTo>
                      <a:pt x="896" y="171"/>
                    </a:lnTo>
                    <a:lnTo>
                      <a:pt x="72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54" name="Freeform 110"/>
              <p:cNvSpPr>
                <a:spLocks/>
              </p:cNvSpPr>
              <p:nvPr/>
            </p:nvSpPr>
            <p:spPr bwMode="auto">
              <a:xfrm>
                <a:off x="4270" y="808"/>
                <a:ext cx="150" cy="69"/>
              </a:xfrm>
              <a:custGeom>
                <a:avLst/>
                <a:gdLst>
                  <a:gd name="T0" fmla="*/ 15 w 298"/>
                  <a:gd name="T1" fmla="*/ 74 h 138"/>
                  <a:gd name="T2" fmla="*/ 128 w 298"/>
                  <a:gd name="T3" fmla="*/ 0 h 138"/>
                  <a:gd name="T4" fmla="*/ 298 w 298"/>
                  <a:gd name="T5" fmla="*/ 126 h 138"/>
                  <a:gd name="T6" fmla="*/ 273 w 298"/>
                  <a:gd name="T7" fmla="*/ 138 h 138"/>
                  <a:gd name="T8" fmla="*/ 117 w 298"/>
                  <a:gd name="T9" fmla="*/ 42 h 138"/>
                  <a:gd name="T10" fmla="*/ 0 w 298"/>
                  <a:gd name="T11" fmla="*/ 107 h 138"/>
                  <a:gd name="T12" fmla="*/ 15 w 298"/>
                  <a:gd name="T13" fmla="*/ 74 h 138"/>
                </a:gdLst>
                <a:ahLst/>
                <a:cxnLst>
                  <a:cxn ang="0">
                    <a:pos x="T0" y="T1"/>
                  </a:cxn>
                  <a:cxn ang="0">
                    <a:pos x="T2" y="T3"/>
                  </a:cxn>
                  <a:cxn ang="0">
                    <a:pos x="T4" y="T5"/>
                  </a:cxn>
                  <a:cxn ang="0">
                    <a:pos x="T6" y="T7"/>
                  </a:cxn>
                  <a:cxn ang="0">
                    <a:pos x="T8" y="T9"/>
                  </a:cxn>
                  <a:cxn ang="0">
                    <a:pos x="T10" y="T11"/>
                  </a:cxn>
                  <a:cxn ang="0">
                    <a:pos x="T12" y="T13"/>
                  </a:cxn>
                </a:cxnLst>
                <a:rect l="0" t="0" r="r" b="b"/>
                <a:pathLst>
                  <a:path w="298" h="138">
                    <a:moveTo>
                      <a:pt x="15" y="74"/>
                    </a:moveTo>
                    <a:lnTo>
                      <a:pt x="128" y="0"/>
                    </a:lnTo>
                    <a:lnTo>
                      <a:pt x="298" y="126"/>
                    </a:lnTo>
                    <a:lnTo>
                      <a:pt x="273" y="138"/>
                    </a:lnTo>
                    <a:lnTo>
                      <a:pt x="117" y="42"/>
                    </a:lnTo>
                    <a:lnTo>
                      <a:pt x="0" y="107"/>
                    </a:lnTo>
                    <a:lnTo>
                      <a:pt x="15" y="7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55" name="Freeform 111"/>
              <p:cNvSpPr>
                <a:spLocks/>
              </p:cNvSpPr>
              <p:nvPr/>
            </p:nvSpPr>
            <p:spPr bwMode="auto">
              <a:xfrm>
                <a:off x="4268" y="796"/>
                <a:ext cx="142" cy="138"/>
              </a:xfrm>
              <a:custGeom>
                <a:avLst/>
                <a:gdLst>
                  <a:gd name="T0" fmla="*/ 147 w 284"/>
                  <a:gd name="T1" fmla="*/ 0 h 276"/>
                  <a:gd name="T2" fmla="*/ 13 w 284"/>
                  <a:gd name="T3" fmla="*/ 97 h 276"/>
                  <a:gd name="T4" fmla="*/ 7 w 284"/>
                  <a:gd name="T5" fmla="*/ 111 h 276"/>
                  <a:gd name="T6" fmla="*/ 2 w 284"/>
                  <a:gd name="T7" fmla="*/ 128 h 276"/>
                  <a:gd name="T8" fmla="*/ 0 w 284"/>
                  <a:gd name="T9" fmla="*/ 149 h 276"/>
                  <a:gd name="T10" fmla="*/ 0 w 284"/>
                  <a:gd name="T11" fmla="*/ 168 h 276"/>
                  <a:gd name="T12" fmla="*/ 4 w 284"/>
                  <a:gd name="T13" fmla="*/ 189 h 276"/>
                  <a:gd name="T14" fmla="*/ 9 w 284"/>
                  <a:gd name="T15" fmla="*/ 207 h 276"/>
                  <a:gd name="T16" fmla="*/ 21 w 284"/>
                  <a:gd name="T17" fmla="*/ 225 h 276"/>
                  <a:gd name="T18" fmla="*/ 36 w 284"/>
                  <a:gd name="T19" fmla="*/ 240 h 276"/>
                  <a:gd name="T20" fmla="*/ 56 w 284"/>
                  <a:gd name="T21" fmla="*/ 254 h 276"/>
                  <a:gd name="T22" fmla="*/ 72 w 284"/>
                  <a:gd name="T23" fmla="*/ 265 h 276"/>
                  <a:gd name="T24" fmla="*/ 92 w 284"/>
                  <a:gd name="T25" fmla="*/ 271 h 276"/>
                  <a:gd name="T26" fmla="*/ 113 w 284"/>
                  <a:gd name="T27" fmla="*/ 276 h 276"/>
                  <a:gd name="T28" fmla="*/ 131 w 284"/>
                  <a:gd name="T29" fmla="*/ 276 h 276"/>
                  <a:gd name="T30" fmla="*/ 284 w 284"/>
                  <a:gd name="T31" fmla="*/ 207 h 276"/>
                  <a:gd name="T32" fmla="*/ 128 w 284"/>
                  <a:gd name="T33" fmla="*/ 55 h 276"/>
                  <a:gd name="T34" fmla="*/ 15 w 284"/>
                  <a:gd name="T35" fmla="*/ 120 h 276"/>
                  <a:gd name="T36" fmla="*/ 24 w 284"/>
                  <a:gd name="T37" fmla="*/ 99 h 276"/>
                  <a:gd name="T38" fmla="*/ 140 w 284"/>
                  <a:gd name="T39" fmla="*/ 26 h 276"/>
                  <a:gd name="T40" fmla="*/ 147 w 284"/>
                  <a:gd name="T4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4" h="276">
                    <a:moveTo>
                      <a:pt x="147" y="0"/>
                    </a:moveTo>
                    <a:lnTo>
                      <a:pt x="13" y="97"/>
                    </a:lnTo>
                    <a:lnTo>
                      <a:pt x="7" y="111"/>
                    </a:lnTo>
                    <a:lnTo>
                      <a:pt x="2" y="128"/>
                    </a:lnTo>
                    <a:lnTo>
                      <a:pt x="0" y="149"/>
                    </a:lnTo>
                    <a:lnTo>
                      <a:pt x="0" y="168"/>
                    </a:lnTo>
                    <a:lnTo>
                      <a:pt x="4" y="189"/>
                    </a:lnTo>
                    <a:lnTo>
                      <a:pt x="9" y="207"/>
                    </a:lnTo>
                    <a:lnTo>
                      <a:pt x="21" y="225"/>
                    </a:lnTo>
                    <a:lnTo>
                      <a:pt x="36" y="240"/>
                    </a:lnTo>
                    <a:lnTo>
                      <a:pt x="56" y="254"/>
                    </a:lnTo>
                    <a:lnTo>
                      <a:pt x="72" y="265"/>
                    </a:lnTo>
                    <a:lnTo>
                      <a:pt x="92" y="271"/>
                    </a:lnTo>
                    <a:lnTo>
                      <a:pt x="113" y="276"/>
                    </a:lnTo>
                    <a:lnTo>
                      <a:pt x="131" y="276"/>
                    </a:lnTo>
                    <a:lnTo>
                      <a:pt x="284" y="207"/>
                    </a:lnTo>
                    <a:lnTo>
                      <a:pt x="128" y="55"/>
                    </a:lnTo>
                    <a:lnTo>
                      <a:pt x="15" y="120"/>
                    </a:lnTo>
                    <a:lnTo>
                      <a:pt x="24" y="99"/>
                    </a:lnTo>
                    <a:lnTo>
                      <a:pt x="140" y="26"/>
                    </a:lnTo>
                    <a:lnTo>
                      <a:pt x="147"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56" name="Freeform 112"/>
              <p:cNvSpPr>
                <a:spLocks/>
              </p:cNvSpPr>
              <p:nvPr/>
            </p:nvSpPr>
            <p:spPr bwMode="auto">
              <a:xfrm>
                <a:off x="4333" y="824"/>
                <a:ext cx="85" cy="77"/>
              </a:xfrm>
              <a:custGeom>
                <a:avLst/>
                <a:gdLst>
                  <a:gd name="T0" fmla="*/ 0 w 172"/>
                  <a:gd name="T1" fmla="*/ 0 h 155"/>
                  <a:gd name="T2" fmla="*/ 4 w 172"/>
                  <a:gd name="T3" fmla="*/ 14 h 155"/>
                  <a:gd name="T4" fmla="*/ 7 w 172"/>
                  <a:gd name="T5" fmla="*/ 26 h 155"/>
                  <a:gd name="T6" fmla="*/ 11 w 172"/>
                  <a:gd name="T7" fmla="*/ 38 h 155"/>
                  <a:gd name="T8" fmla="*/ 17 w 172"/>
                  <a:gd name="T9" fmla="*/ 53 h 155"/>
                  <a:gd name="T10" fmla="*/ 24 w 172"/>
                  <a:gd name="T11" fmla="*/ 68 h 155"/>
                  <a:gd name="T12" fmla="*/ 36 w 172"/>
                  <a:gd name="T13" fmla="*/ 87 h 155"/>
                  <a:gd name="T14" fmla="*/ 50 w 172"/>
                  <a:gd name="T15" fmla="*/ 102 h 155"/>
                  <a:gd name="T16" fmla="*/ 66 w 172"/>
                  <a:gd name="T17" fmla="*/ 116 h 155"/>
                  <a:gd name="T18" fmla="*/ 83 w 172"/>
                  <a:gd name="T19" fmla="*/ 129 h 155"/>
                  <a:gd name="T20" fmla="*/ 100 w 172"/>
                  <a:gd name="T21" fmla="*/ 140 h 155"/>
                  <a:gd name="T22" fmla="*/ 117 w 172"/>
                  <a:gd name="T23" fmla="*/ 148 h 155"/>
                  <a:gd name="T24" fmla="*/ 133 w 172"/>
                  <a:gd name="T25" fmla="*/ 154 h 155"/>
                  <a:gd name="T26" fmla="*/ 142 w 172"/>
                  <a:gd name="T27" fmla="*/ 155 h 155"/>
                  <a:gd name="T28" fmla="*/ 154 w 172"/>
                  <a:gd name="T29" fmla="*/ 152 h 155"/>
                  <a:gd name="T30" fmla="*/ 161 w 172"/>
                  <a:gd name="T31" fmla="*/ 142 h 155"/>
                  <a:gd name="T32" fmla="*/ 167 w 172"/>
                  <a:gd name="T33" fmla="*/ 129 h 155"/>
                  <a:gd name="T34" fmla="*/ 172 w 172"/>
                  <a:gd name="T35" fmla="*/ 114 h 155"/>
                  <a:gd name="T36" fmla="*/ 0 w 172"/>
                  <a:gd name="T37"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55">
                    <a:moveTo>
                      <a:pt x="0" y="0"/>
                    </a:moveTo>
                    <a:lnTo>
                      <a:pt x="4" y="14"/>
                    </a:lnTo>
                    <a:lnTo>
                      <a:pt x="7" y="26"/>
                    </a:lnTo>
                    <a:lnTo>
                      <a:pt x="11" y="38"/>
                    </a:lnTo>
                    <a:lnTo>
                      <a:pt x="17" y="53"/>
                    </a:lnTo>
                    <a:lnTo>
                      <a:pt x="24" y="68"/>
                    </a:lnTo>
                    <a:lnTo>
                      <a:pt x="36" y="87"/>
                    </a:lnTo>
                    <a:lnTo>
                      <a:pt x="50" y="102"/>
                    </a:lnTo>
                    <a:lnTo>
                      <a:pt x="66" y="116"/>
                    </a:lnTo>
                    <a:lnTo>
                      <a:pt x="83" y="129"/>
                    </a:lnTo>
                    <a:lnTo>
                      <a:pt x="100" y="140"/>
                    </a:lnTo>
                    <a:lnTo>
                      <a:pt x="117" y="148"/>
                    </a:lnTo>
                    <a:lnTo>
                      <a:pt x="133" y="154"/>
                    </a:lnTo>
                    <a:lnTo>
                      <a:pt x="142" y="155"/>
                    </a:lnTo>
                    <a:lnTo>
                      <a:pt x="154" y="152"/>
                    </a:lnTo>
                    <a:lnTo>
                      <a:pt x="161" y="142"/>
                    </a:lnTo>
                    <a:lnTo>
                      <a:pt x="167" y="129"/>
                    </a:lnTo>
                    <a:lnTo>
                      <a:pt x="172" y="114"/>
                    </a:lnTo>
                    <a:lnTo>
                      <a:pt x="0" y="0"/>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57" name="Freeform 113"/>
              <p:cNvSpPr>
                <a:spLocks/>
              </p:cNvSpPr>
              <p:nvPr/>
            </p:nvSpPr>
            <p:spPr bwMode="auto">
              <a:xfrm>
                <a:off x="4333" y="795"/>
                <a:ext cx="87" cy="76"/>
              </a:xfrm>
              <a:custGeom>
                <a:avLst/>
                <a:gdLst>
                  <a:gd name="T0" fmla="*/ 0 w 174"/>
                  <a:gd name="T1" fmla="*/ 37 h 153"/>
                  <a:gd name="T2" fmla="*/ 0 w 174"/>
                  <a:gd name="T3" fmla="*/ 26 h 153"/>
                  <a:gd name="T4" fmla="*/ 5 w 174"/>
                  <a:gd name="T5" fmla="*/ 14 h 153"/>
                  <a:gd name="T6" fmla="*/ 18 w 174"/>
                  <a:gd name="T7" fmla="*/ 4 h 153"/>
                  <a:gd name="T8" fmla="*/ 32 w 174"/>
                  <a:gd name="T9" fmla="*/ 0 h 153"/>
                  <a:gd name="T10" fmla="*/ 46 w 174"/>
                  <a:gd name="T11" fmla="*/ 0 h 153"/>
                  <a:gd name="T12" fmla="*/ 64 w 174"/>
                  <a:gd name="T13" fmla="*/ 4 h 153"/>
                  <a:gd name="T14" fmla="*/ 86 w 174"/>
                  <a:gd name="T15" fmla="*/ 12 h 153"/>
                  <a:gd name="T16" fmla="*/ 105 w 174"/>
                  <a:gd name="T17" fmla="*/ 20 h 153"/>
                  <a:gd name="T18" fmla="*/ 123 w 174"/>
                  <a:gd name="T19" fmla="*/ 33 h 153"/>
                  <a:gd name="T20" fmla="*/ 137 w 174"/>
                  <a:gd name="T21" fmla="*/ 45 h 153"/>
                  <a:gd name="T22" fmla="*/ 148 w 174"/>
                  <a:gd name="T23" fmla="*/ 59 h 153"/>
                  <a:gd name="T24" fmla="*/ 157 w 174"/>
                  <a:gd name="T25" fmla="*/ 75 h 153"/>
                  <a:gd name="T26" fmla="*/ 164 w 174"/>
                  <a:gd name="T27" fmla="*/ 91 h 153"/>
                  <a:gd name="T28" fmla="*/ 171 w 174"/>
                  <a:gd name="T29" fmla="*/ 114 h 153"/>
                  <a:gd name="T30" fmla="*/ 174 w 174"/>
                  <a:gd name="T31" fmla="*/ 134 h 153"/>
                  <a:gd name="T32" fmla="*/ 173 w 174"/>
                  <a:gd name="T33" fmla="*/ 153 h 153"/>
                  <a:gd name="T34" fmla="*/ 0 w 174"/>
                  <a:gd name="T35" fmla="*/ 3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 h="153">
                    <a:moveTo>
                      <a:pt x="0" y="37"/>
                    </a:moveTo>
                    <a:lnTo>
                      <a:pt x="0" y="26"/>
                    </a:lnTo>
                    <a:lnTo>
                      <a:pt x="5" y="14"/>
                    </a:lnTo>
                    <a:lnTo>
                      <a:pt x="18" y="4"/>
                    </a:lnTo>
                    <a:lnTo>
                      <a:pt x="32" y="0"/>
                    </a:lnTo>
                    <a:lnTo>
                      <a:pt x="46" y="0"/>
                    </a:lnTo>
                    <a:lnTo>
                      <a:pt x="64" y="4"/>
                    </a:lnTo>
                    <a:lnTo>
                      <a:pt x="86" y="12"/>
                    </a:lnTo>
                    <a:lnTo>
                      <a:pt x="105" y="20"/>
                    </a:lnTo>
                    <a:lnTo>
                      <a:pt x="123" y="33"/>
                    </a:lnTo>
                    <a:lnTo>
                      <a:pt x="137" y="45"/>
                    </a:lnTo>
                    <a:lnTo>
                      <a:pt x="148" y="59"/>
                    </a:lnTo>
                    <a:lnTo>
                      <a:pt x="157" y="75"/>
                    </a:lnTo>
                    <a:lnTo>
                      <a:pt x="164" y="91"/>
                    </a:lnTo>
                    <a:lnTo>
                      <a:pt x="171" y="114"/>
                    </a:lnTo>
                    <a:lnTo>
                      <a:pt x="174" y="134"/>
                    </a:lnTo>
                    <a:lnTo>
                      <a:pt x="173" y="153"/>
                    </a:lnTo>
                    <a:lnTo>
                      <a:pt x="0" y="37"/>
                    </a:lnTo>
                    <a:close/>
                  </a:path>
                </a:pathLst>
              </a:custGeom>
              <a:solidFill>
                <a:srgbClr val="9F9F9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58" name="Freeform 114"/>
              <p:cNvSpPr>
                <a:spLocks/>
              </p:cNvSpPr>
              <p:nvPr/>
            </p:nvSpPr>
            <p:spPr bwMode="auto">
              <a:xfrm>
                <a:off x="4134" y="711"/>
                <a:ext cx="191" cy="248"/>
              </a:xfrm>
              <a:custGeom>
                <a:avLst/>
                <a:gdLst>
                  <a:gd name="T0" fmla="*/ 0 w 383"/>
                  <a:gd name="T1" fmla="*/ 495 h 495"/>
                  <a:gd name="T2" fmla="*/ 313 w 383"/>
                  <a:gd name="T3" fmla="*/ 259 h 495"/>
                  <a:gd name="T4" fmla="*/ 383 w 383"/>
                  <a:gd name="T5" fmla="*/ 0 h 495"/>
                  <a:gd name="T6" fmla="*/ 296 w 383"/>
                  <a:gd name="T7" fmla="*/ 96 h 495"/>
                  <a:gd name="T8" fmla="*/ 281 w 383"/>
                  <a:gd name="T9" fmla="*/ 128 h 495"/>
                  <a:gd name="T10" fmla="*/ 269 w 383"/>
                  <a:gd name="T11" fmla="*/ 105 h 495"/>
                  <a:gd name="T12" fmla="*/ 178 w 383"/>
                  <a:gd name="T13" fmla="*/ 238 h 495"/>
                  <a:gd name="T14" fmla="*/ 175 w 383"/>
                  <a:gd name="T15" fmla="*/ 206 h 495"/>
                  <a:gd name="T16" fmla="*/ 69 w 383"/>
                  <a:gd name="T17" fmla="*/ 335 h 495"/>
                  <a:gd name="T18" fmla="*/ 0 w 383"/>
                  <a:gd name="T19" fmla="*/ 4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3" h="495">
                    <a:moveTo>
                      <a:pt x="0" y="495"/>
                    </a:moveTo>
                    <a:lnTo>
                      <a:pt x="313" y="259"/>
                    </a:lnTo>
                    <a:lnTo>
                      <a:pt x="383" y="0"/>
                    </a:lnTo>
                    <a:lnTo>
                      <a:pt x="296" y="96"/>
                    </a:lnTo>
                    <a:lnTo>
                      <a:pt x="281" y="128"/>
                    </a:lnTo>
                    <a:lnTo>
                      <a:pt x="269" y="105"/>
                    </a:lnTo>
                    <a:lnTo>
                      <a:pt x="178" y="238"/>
                    </a:lnTo>
                    <a:lnTo>
                      <a:pt x="175" y="206"/>
                    </a:lnTo>
                    <a:lnTo>
                      <a:pt x="69" y="335"/>
                    </a:lnTo>
                    <a:lnTo>
                      <a:pt x="0" y="49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59" name="Freeform 115"/>
              <p:cNvSpPr>
                <a:spLocks/>
              </p:cNvSpPr>
              <p:nvPr/>
            </p:nvSpPr>
            <p:spPr bwMode="auto">
              <a:xfrm>
                <a:off x="4142" y="855"/>
                <a:ext cx="169" cy="120"/>
              </a:xfrm>
              <a:custGeom>
                <a:avLst/>
                <a:gdLst>
                  <a:gd name="T0" fmla="*/ 38 w 337"/>
                  <a:gd name="T1" fmla="*/ 198 h 240"/>
                  <a:gd name="T2" fmla="*/ 337 w 337"/>
                  <a:gd name="T3" fmla="*/ 0 h 240"/>
                  <a:gd name="T4" fmla="*/ 258 w 337"/>
                  <a:gd name="T5" fmla="*/ 88 h 240"/>
                  <a:gd name="T6" fmla="*/ 0 w 337"/>
                  <a:gd name="T7" fmla="*/ 240 h 240"/>
                  <a:gd name="T8" fmla="*/ 38 w 337"/>
                  <a:gd name="T9" fmla="*/ 198 h 240"/>
                </a:gdLst>
                <a:ahLst/>
                <a:cxnLst>
                  <a:cxn ang="0">
                    <a:pos x="T0" y="T1"/>
                  </a:cxn>
                  <a:cxn ang="0">
                    <a:pos x="T2" y="T3"/>
                  </a:cxn>
                  <a:cxn ang="0">
                    <a:pos x="T4" y="T5"/>
                  </a:cxn>
                  <a:cxn ang="0">
                    <a:pos x="T6" y="T7"/>
                  </a:cxn>
                  <a:cxn ang="0">
                    <a:pos x="T8" y="T9"/>
                  </a:cxn>
                </a:cxnLst>
                <a:rect l="0" t="0" r="r" b="b"/>
                <a:pathLst>
                  <a:path w="337" h="240">
                    <a:moveTo>
                      <a:pt x="38" y="198"/>
                    </a:moveTo>
                    <a:lnTo>
                      <a:pt x="337" y="0"/>
                    </a:lnTo>
                    <a:lnTo>
                      <a:pt x="258" y="88"/>
                    </a:lnTo>
                    <a:lnTo>
                      <a:pt x="0" y="240"/>
                    </a:lnTo>
                    <a:lnTo>
                      <a:pt x="38" y="19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60" name="Freeform 116"/>
              <p:cNvSpPr>
                <a:spLocks/>
              </p:cNvSpPr>
              <p:nvPr/>
            </p:nvSpPr>
            <p:spPr bwMode="auto">
              <a:xfrm>
                <a:off x="4147" y="912"/>
                <a:ext cx="315" cy="100"/>
              </a:xfrm>
              <a:custGeom>
                <a:avLst/>
                <a:gdLst>
                  <a:gd name="T0" fmla="*/ 0 w 629"/>
                  <a:gd name="T1" fmla="*/ 176 h 200"/>
                  <a:gd name="T2" fmla="*/ 397 w 629"/>
                  <a:gd name="T3" fmla="*/ 0 h 200"/>
                  <a:gd name="T4" fmla="*/ 629 w 629"/>
                  <a:gd name="T5" fmla="*/ 85 h 200"/>
                  <a:gd name="T6" fmla="*/ 509 w 629"/>
                  <a:gd name="T7" fmla="*/ 112 h 200"/>
                  <a:gd name="T8" fmla="*/ 468 w 629"/>
                  <a:gd name="T9" fmla="*/ 112 h 200"/>
                  <a:gd name="T10" fmla="*/ 491 w 629"/>
                  <a:gd name="T11" fmla="*/ 130 h 200"/>
                  <a:gd name="T12" fmla="*/ 360 w 629"/>
                  <a:gd name="T13" fmla="*/ 156 h 200"/>
                  <a:gd name="T14" fmla="*/ 323 w 629"/>
                  <a:gd name="T15" fmla="*/ 156 h 200"/>
                  <a:gd name="T16" fmla="*/ 350 w 629"/>
                  <a:gd name="T17" fmla="*/ 170 h 200"/>
                  <a:gd name="T18" fmla="*/ 174 w 629"/>
                  <a:gd name="T19" fmla="*/ 200 h 200"/>
                  <a:gd name="T20" fmla="*/ 0 w 629"/>
                  <a:gd name="T21" fmla="*/ 17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9" h="200">
                    <a:moveTo>
                      <a:pt x="0" y="176"/>
                    </a:moveTo>
                    <a:lnTo>
                      <a:pt x="397" y="0"/>
                    </a:lnTo>
                    <a:lnTo>
                      <a:pt x="629" y="85"/>
                    </a:lnTo>
                    <a:lnTo>
                      <a:pt x="509" y="112"/>
                    </a:lnTo>
                    <a:lnTo>
                      <a:pt x="468" y="112"/>
                    </a:lnTo>
                    <a:lnTo>
                      <a:pt x="491" y="130"/>
                    </a:lnTo>
                    <a:lnTo>
                      <a:pt x="360" y="156"/>
                    </a:lnTo>
                    <a:lnTo>
                      <a:pt x="323" y="156"/>
                    </a:lnTo>
                    <a:lnTo>
                      <a:pt x="350" y="170"/>
                    </a:lnTo>
                    <a:lnTo>
                      <a:pt x="174" y="200"/>
                    </a:lnTo>
                    <a:lnTo>
                      <a:pt x="0" y="176"/>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61" name="Freeform 117"/>
              <p:cNvSpPr>
                <a:spLocks/>
              </p:cNvSpPr>
              <p:nvPr/>
            </p:nvSpPr>
            <p:spPr bwMode="auto">
              <a:xfrm>
                <a:off x="4078" y="947"/>
                <a:ext cx="92" cy="92"/>
              </a:xfrm>
              <a:custGeom>
                <a:avLst/>
                <a:gdLst>
                  <a:gd name="T0" fmla="*/ 121 w 184"/>
                  <a:gd name="T1" fmla="*/ 0 h 182"/>
                  <a:gd name="T2" fmla="*/ 115 w 184"/>
                  <a:gd name="T3" fmla="*/ 19 h 182"/>
                  <a:gd name="T4" fmla="*/ 111 w 184"/>
                  <a:gd name="T5" fmla="*/ 36 h 182"/>
                  <a:gd name="T6" fmla="*/ 110 w 184"/>
                  <a:gd name="T7" fmla="*/ 52 h 182"/>
                  <a:gd name="T8" fmla="*/ 115 w 184"/>
                  <a:gd name="T9" fmla="*/ 72 h 182"/>
                  <a:gd name="T10" fmla="*/ 121 w 184"/>
                  <a:gd name="T11" fmla="*/ 87 h 182"/>
                  <a:gd name="T12" fmla="*/ 128 w 184"/>
                  <a:gd name="T13" fmla="*/ 99 h 182"/>
                  <a:gd name="T14" fmla="*/ 137 w 184"/>
                  <a:gd name="T15" fmla="*/ 110 h 182"/>
                  <a:gd name="T16" fmla="*/ 154 w 184"/>
                  <a:gd name="T17" fmla="*/ 118 h 182"/>
                  <a:gd name="T18" fmla="*/ 170 w 184"/>
                  <a:gd name="T19" fmla="*/ 123 h 182"/>
                  <a:gd name="T20" fmla="*/ 184 w 184"/>
                  <a:gd name="T21" fmla="*/ 126 h 182"/>
                  <a:gd name="T22" fmla="*/ 60 w 184"/>
                  <a:gd name="T23" fmla="*/ 182 h 182"/>
                  <a:gd name="T24" fmla="*/ 46 w 184"/>
                  <a:gd name="T25" fmla="*/ 179 h 182"/>
                  <a:gd name="T26" fmla="*/ 31 w 184"/>
                  <a:gd name="T27" fmla="*/ 174 h 182"/>
                  <a:gd name="T28" fmla="*/ 19 w 184"/>
                  <a:gd name="T29" fmla="*/ 166 h 182"/>
                  <a:gd name="T30" fmla="*/ 9 w 184"/>
                  <a:gd name="T31" fmla="*/ 156 h 182"/>
                  <a:gd name="T32" fmla="*/ 3 w 184"/>
                  <a:gd name="T33" fmla="*/ 144 h 182"/>
                  <a:gd name="T34" fmla="*/ 1 w 184"/>
                  <a:gd name="T35" fmla="*/ 134 h 182"/>
                  <a:gd name="T36" fmla="*/ 0 w 184"/>
                  <a:gd name="T37" fmla="*/ 121 h 182"/>
                  <a:gd name="T38" fmla="*/ 2 w 184"/>
                  <a:gd name="T39" fmla="*/ 103 h 182"/>
                  <a:gd name="T40" fmla="*/ 8 w 184"/>
                  <a:gd name="T41" fmla="*/ 87 h 182"/>
                  <a:gd name="T42" fmla="*/ 18 w 184"/>
                  <a:gd name="T43" fmla="*/ 76 h 182"/>
                  <a:gd name="T44" fmla="*/ 121 w 184"/>
                  <a:gd name="T45"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182">
                    <a:moveTo>
                      <a:pt x="121" y="0"/>
                    </a:moveTo>
                    <a:lnTo>
                      <a:pt x="115" y="19"/>
                    </a:lnTo>
                    <a:lnTo>
                      <a:pt x="111" y="36"/>
                    </a:lnTo>
                    <a:lnTo>
                      <a:pt x="110" y="52"/>
                    </a:lnTo>
                    <a:lnTo>
                      <a:pt x="115" y="72"/>
                    </a:lnTo>
                    <a:lnTo>
                      <a:pt x="121" y="87"/>
                    </a:lnTo>
                    <a:lnTo>
                      <a:pt x="128" y="99"/>
                    </a:lnTo>
                    <a:lnTo>
                      <a:pt x="137" y="110"/>
                    </a:lnTo>
                    <a:lnTo>
                      <a:pt x="154" y="118"/>
                    </a:lnTo>
                    <a:lnTo>
                      <a:pt x="170" y="123"/>
                    </a:lnTo>
                    <a:lnTo>
                      <a:pt x="184" y="126"/>
                    </a:lnTo>
                    <a:lnTo>
                      <a:pt x="60" y="182"/>
                    </a:lnTo>
                    <a:lnTo>
                      <a:pt x="46" y="179"/>
                    </a:lnTo>
                    <a:lnTo>
                      <a:pt x="31" y="174"/>
                    </a:lnTo>
                    <a:lnTo>
                      <a:pt x="19" y="166"/>
                    </a:lnTo>
                    <a:lnTo>
                      <a:pt x="9" y="156"/>
                    </a:lnTo>
                    <a:lnTo>
                      <a:pt x="3" y="144"/>
                    </a:lnTo>
                    <a:lnTo>
                      <a:pt x="1" y="134"/>
                    </a:lnTo>
                    <a:lnTo>
                      <a:pt x="0" y="121"/>
                    </a:lnTo>
                    <a:lnTo>
                      <a:pt x="2" y="103"/>
                    </a:lnTo>
                    <a:lnTo>
                      <a:pt x="8" y="87"/>
                    </a:lnTo>
                    <a:lnTo>
                      <a:pt x="18" y="76"/>
                    </a:lnTo>
                    <a:lnTo>
                      <a:pt x="121"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62" name="Freeform 118"/>
              <p:cNvSpPr>
                <a:spLocks/>
              </p:cNvSpPr>
              <p:nvPr/>
            </p:nvSpPr>
            <p:spPr bwMode="auto">
              <a:xfrm>
                <a:off x="4092" y="967"/>
                <a:ext cx="42" cy="65"/>
              </a:xfrm>
              <a:custGeom>
                <a:avLst/>
                <a:gdLst>
                  <a:gd name="T0" fmla="*/ 38 w 83"/>
                  <a:gd name="T1" fmla="*/ 0 h 129"/>
                  <a:gd name="T2" fmla="*/ 33 w 83"/>
                  <a:gd name="T3" fmla="*/ 11 h 129"/>
                  <a:gd name="T4" fmla="*/ 29 w 83"/>
                  <a:gd name="T5" fmla="*/ 27 h 129"/>
                  <a:gd name="T6" fmla="*/ 24 w 83"/>
                  <a:gd name="T7" fmla="*/ 40 h 129"/>
                  <a:gd name="T8" fmla="*/ 23 w 83"/>
                  <a:gd name="T9" fmla="*/ 53 h 129"/>
                  <a:gd name="T10" fmla="*/ 24 w 83"/>
                  <a:gd name="T11" fmla="*/ 69 h 129"/>
                  <a:gd name="T12" fmla="*/ 29 w 83"/>
                  <a:gd name="T13" fmla="*/ 83 h 129"/>
                  <a:gd name="T14" fmla="*/ 37 w 83"/>
                  <a:gd name="T15" fmla="*/ 97 h 129"/>
                  <a:gd name="T16" fmla="*/ 52 w 83"/>
                  <a:gd name="T17" fmla="*/ 105 h 129"/>
                  <a:gd name="T18" fmla="*/ 66 w 83"/>
                  <a:gd name="T19" fmla="*/ 113 h 129"/>
                  <a:gd name="T20" fmla="*/ 83 w 83"/>
                  <a:gd name="T21" fmla="*/ 120 h 129"/>
                  <a:gd name="T22" fmla="*/ 63 w 83"/>
                  <a:gd name="T23" fmla="*/ 129 h 129"/>
                  <a:gd name="T24" fmla="*/ 49 w 83"/>
                  <a:gd name="T25" fmla="*/ 124 h 129"/>
                  <a:gd name="T26" fmla="*/ 32 w 83"/>
                  <a:gd name="T27" fmla="*/ 118 h 129"/>
                  <a:gd name="T28" fmla="*/ 20 w 83"/>
                  <a:gd name="T29" fmla="*/ 109 h 129"/>
                  <a:gd name="T30" fmla="*/ 11 w 83"/>
                  <a:gd name="T31" fmla="*/ 99 h 129"/>
                  <a:gd name="T32" fmla="*/ 5 w 83"/>
                  <a:gd name="T33" fmla="*/ 88 h 129"/>
                  <a:gd name="T34" fmla="*/ 1 w 83"/>
                  <a:gd name="T35" fmla="*/ 78 h 129"/>
                  <a:gd name="T36" fmla="*/ 0 w 83"/>
                  <a:gd name="T37" fmla="*/ 64 h 129"/>
                  <a:gd name="T38" fmla="*/ 1 w 83"/>
                  <a:gd name="T39" fmla="*/ 46 h 129"/>
                  <a:gd name="T40" fmla="*/ 5 w 83"/>
                  <a:gd name="T41" fmla="*/ 32 h 129"/>
                  <a:gd name="T42" fmla="*/ 12 w 83"/>
                  <a:gd name="T43" fmla="*/ 19 h 129"/>
                  <a:gd name="T44" fmla="*/ 38 w 83"/>
                  <a:gd name="T45" fmla="*/ 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29">
                    <a:moveTo>
                      <a:pt x="38" y="0"/>
                    </a:moveTo>
                    <a:lnTo>
                      <a:pt x="33" y="11"/>
                    </a:lnTo>
                    <a:lnTo>
                      <a:pt x="29" y="27"/>
                    </a:lnTo>
                    <a:lnTo>
                      <a:pt x="24" y="40"/>
                    </a:lnTo>
                    <a:lnTo>
                      <a:pt x="23" y="53"/>
                    </a:lnTo>
                    <a:lnTo>
                      <a:pt x="24" y="69"/>
                    </a:lnTo>
                    <a:lnTo>
                      <a:pt x="29" y="83"/>
                    </a:lnTo>
                    <a:lnTo>
                      <a:pt x="37" y="97"/>
                    </a:lnTo>
                    <a:lnTo>
                      <a:pt x="52" y="105"/>
                    </a:lnTo>
                    <a:lnTo>
                      <a:pt x="66" y="113"/>
                    </a:lnTo>
                    <a:lnTo>
                      <a:pt x="83" y="120"/>
                    </a:lnTo>
                    <a:lnTo>
                      <a:pt x="63" y="129"/>
                    </a:lnTo>
                    <a:lnTo>
                      <a:pt x="49" y="124"/>
                    </a:lnTo>
                    <a:lnTo>
                      <a:pt x="32" y="118"/>
                    </a:lnTo>
                    <a:lnTo>
                      <a:pt x="20" y="109"/>
                    </a:lnTo>
                    <a:lnTo>
                      <a:pt x="11" y="99"/>
                    </a:lnTo>
                    <a:lnTo>
                      <a:pt x="5" y="88"/>
                    </a:lnTo>
                    <a:lnTo>
                      <a:pt x="1" y="78"/>
                    </a:lnTo>
                    <a:lnTo>
                      <a:pt x="0" y="64"/>
                    </a:lnTo>
                    <a:lnTo>
                      <a:pt x="1" y="46"/>
                    </a:lnTo>
                    <a:lnTo>
                      <a:pt x="5" y="32"/>
                    </a:lnTo>
                    <a:lnTo>
                      <a:pt x="12" y="19"/>
                    </a:lnTo>
                    <a:lnTo>
                      <a:pt x="38"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sp>
            <p:nvSpPr>
              <p:cNvPr id="313463" name="Freeform 119"/>
              <p:cNvSpPr>
                <a:spLocks/>
              </p:cNvSpPr>
              <p:nvPr/>
            </p:nvSpPr>
            <p:spPr bwMode="auto">
              <a:xfrm>
                <a:off x="3942" y="1070"/>
                <a:ext cx="43" cy="40"/>
              </a:xfrm>
              <a:custGeom>
                <a:avLst/>
                <a:gdLst>
                  <a:gd name="T0" fmla="*/ 62 w 87"/>
                  <a:gd name="T1" fmla="*/ 0 h 80"/>
                  <a:gd name="T2" fmla="*/ 19 w 87"/>
                  <a:gd name="T3" fmla="*/ 32 h 80"/>
                  <a:gd name="T4" fmla="*/ 11 w 87"/>
                  <a:gd name="T5" fmla="*/ 38 h 80"/>
                  <a:gd name="T6" fmla="*/ 4 w 87"/>
                  <a:gd name="T7" fmla="*/ 48 h 80"/>
                  <a:gd name="T8" fmla="*/ 0 w 87"/>
                  <a:gd name="T9" fmla="*/ 60 h 80"/>
                  <a:gd name="T10" fmla="*/ 5 w 87"/>
                  <a:gd name="T11" fmla="*/ 72 h 80"/>
                  <a:gd name="T12" fmla="*/ 15 w 87"/>
                  <a:gd name="T13" fmla="*/ 78 h 80"/>
                  <a:gd name="T14" fmla="*/ 23 w 87"/>
                  <a:gd name="T15" fmla="*/ 80 h 80"/>
                  <a:gd name="T16" fmla="*/ 36 w 87"/>
                  <a:gd name="T17" fmla="*/ 76 h 80"/>
                  <a:gd name="T18" fmla="*/ 87 w 87"/>
                  <a:gd name="T19" fmla="*/ 53 h 80"/>
                  <a:gd name="T20" fmla="*/ 76 w 87"/>
                  <a:gd name="T21" fmla="*/ 47 h 80"/>
                  <a:gd name="T22" fmla="*/ 68 w 87"/>
                  <a:gd name="T23" fmla="*/ 39 h 80"/>
                  <a:gd name="T24" fmla="*/ 63 w 87"/>
                  <a:gd name="T25" fmla="*/ 30 h 80"/>
                  <a:gd name="T26" fmla="*/ 62 w 87"/>
                  <a:gd name="T27" fmla="*/ 20 h 80"/>
                  <a:gd name="T28" fmla="*/ 61 w 87"/>
                  <a:gd name="T29" fmla="*/ 8 h 80"/>
                  <a:gd name="T30" fmla="*/ 62 w 87"/>
                  <a:gd name="T3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7" h="80">
                    <a:moveTo>
                      <a:pt x="62" y="0"/>
                    </a:moveTo>
                    <a:lnTo>
                      <a:pt x="19" y="32"/>
                    </a:lnTo>
                    <a:lnTo>
                      <a:pt x="11" y="38"/>
                    </a:lnTo>
                    <a:lnTo>
                      <a:pt x="4" y="48"/>
                    </a:lnTo>
                    <a:lnTo>
                      <a:pt x="0" y="60"/>
                    </a:lnTo>
                    <a:lnTo>
                      <a:pt x="5" y="72"/>
                    </a:lnTo>
                    <a:lnTo>
                      <a:pt x="15" y="78"/>
                    </a:lnTo>
                    <a:lnTo>
                      <a:pt x="23" y="80"/>
                    </a:lnTo>
                    <a:lnTo>
                      <a:pt x="36" y="76"/>
                    </a:lnTo>
                    <a:lnTo>
                      <a:pt x="87" y="53"/>
                    </a:lnTo>
                    <a:lnTo>
                      <a:pt x="76" y="47"/>
                    </a:lnTo>
                    <a:lnTo>
                      <a:pt x="68" y="39"/>
                    </a:lnTo>
                    <a:lnTo>
                      <a:pt x="63" y="30"/>
                    </a:lnTo>
                    <a:lnTo>
                      <a:pt x="62" y="20"/>
                    </a:lnTo>
                    <a:lnTo>
                      <a:pt x="61" y="8"/>
                    </a:lnTo>
                    <a:lnTo>
                      <a:pt x="62"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ES"/>
              </a:p>
            </p:txBody>
          </p:sp>
        </p:grpSp>
      </p:grpSp>
      <p:sp>
        <p:nvSpPr>
          <p:cNvPr id="313464" name="Text Box 120"/>
          <p:cNvSpPr txBox="1">
            <a:spLocks noChangeArrowheads="1"/>
          </p:cNvSpPr>
          <p:nvPr/>
        </p:nvSpPr>
        <p:spPr bwMode="auto">
          <a:xfrm>
            <a:off x="6780565" y="1943502"/>
            <a:ext cx="1384313"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dirty="0">
                <a:solidFill>
                  <a:srgbClr val="000000"/>
                </a:solidFill>
              </a:rPr>
              <a:t>SMART</a:t>
            </a:r>
          </a:p>
        </p:txBody>
      </p:sp>
      <p:sp>
        <p:nvSpPr>
          <p:cNvPr id="313465" name="Line 121"/>
          <p:cNvSpPr>
            <a:spLocks noChangeShapeType="1"/>
          </p:cNvSpPr>
          <p:nvPr/>
        </p:nvSpPr>
        <p:spPr bwMode="auto">
          <a:xfrm>
            <a:off x="3581400" y="6777038"/>
            <a:ext cx="1066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Tree>
    <p:extLst>
      <p:ext uri="{BB962C8B-B14F-4D97-AF65-F5344CB8AC3E}">
        <p14:creationId xmlns:p14="http://schemas.microsoft.com/office/powerpoint/2010/main" val="92075611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normAutofit fontScale="90000"/>
          </a:bodyPr>
          <a:lstStyle/>
          <a:p>
            <a:pPr algn="l"/>
            <a:r>
              <a:rPr lang="es-ES_tradnl" dirty="0"/>
              <a:t>Criterios </a:t>
            </a:r>
            <a:r>
              <a:rPr lang="es-ES_tradnl" dirty="0" smtClean="0"/>
              <a:t>de selecci</a:t>
            </a:r>
            <a:r>
              <a:rPr lang="es-ES_tradnl" dirty="0" smtClean="0"/>
              <a:t>ón de </a:t>
            </a:r>
            <a:r>
              <a:rPr lang="es-ES_tradnl" dirty="0" smtClean="0"/>
              <a:t>un </a:t>
            </a:r>
            <a:r>
              <a:rPr lang="es-ES_tradnl" dirty="0"/>
              <a:t>buen indicador</a:t>
            </a:r>
          </a:p>
        </p:txBody>
      </p:sp>
      <p:sp>
        <p:nvSpPr>
          <p:cNvPr id="390147" name="Line 3"/>
          <p:cNvSpPr>
            <a:spLocks noChangeShapeType="1"/>
          </p:cNvSpPr>
          <p:nvPr/>
        </p:nvSpPr>
        <p:spPr bwMode="auto">
          <a:xfrm>
            <a:off x="3586163" y="6777038"/>
            <a:ext cx="1066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390149" name="Rectangle 5"/>
          <p:cNvSpPr>
            <a:spLocks noGrp="1" noChangeArrowheads="1"/>
          </p:cNvSpPr>
          <p:nvPr>
            <p:ph type="body" idx="1"/>
          </p:nvPr>
        </p:nvSpPr>
        <p:spPr>
          <a:xfrm>
            <a:off x="457200" y="1676400"/>
            <a:ext cx="7924800" cy="4495800"/>
          </a:xfrm>
        </p:spPr>
        <p:txBody>
          <a:bodyPr>
            <a:normAutofit lnSpcReduction="10000"/>
          </a:bodyPr>
          <a:lstStyle/>
          <a:p>
            <a:pPr>
              <a:lnSpc>
                <a:spcPct val="80000"/>
              </a:lnSpc>
            </a:pPr>
            <a:r>
              <a:rPr lang="en-US" sz="2400" b="1">
                <a:solidFill>
                  <a:srgbClr val="0000FF"/>
                </a:solidFill>
              </a:rPr>
              <a:t>Claridad</a:t>
            </a:r>
            <a:r>
              <a:rPr lang="en-US" sz="2400"/>
              <a:t>: el indicador deberá ser preciso e inequívoco;</a:t>
            </a:r>
          </a:p>
          <a:p>
            <a:pPr>
              <a:lnSpc>
                <a:spcPct val="80000"/>
              </a:lnSpc>
            </a:pPr>
            <a:r>
              <a:rPr lang="en-US" sz="2400" b="1">
                <a:solidFill>
                  <a:srgbClr val="0000FF"/>
                </a:solidFill>
              </a:rPr>
              <a:t>Relevancia</a:t>
            </a:r>
            <a:r>
              <a:rPr lang="en-US" sz="2400"/>
              <a:t>: el indicador deberá reflejar una dimensión importante del logro del objetivo;</a:t>
            </a:r>
          </a:p>
          <a:p>
            <a:pPr>
              <a:lnSpc>
                <a:spcPct val="80000"/>
              </a:lnSpc>
            </a:pPr>
            <a:r>
              <a:rPr lang="en-US" sz="2400" b="1">
                <a:solidFill>
                  <a:srgbClr val="0000FF"/>
                </a:solidFill>
              </a:rPr>
              <a:t>Economía</a:t>
            </a:r>
            <a:r>
              <a:rPr lang="en-US" sz="2400"/>
              <a:t>: la información necesaria para generar el indicador deberá estar disponible a un costo razonable;</a:t>
            </a:r>
          </a:p>
          <a:p>
            <a:pPr>
              <a:lnSpc>
                <a:spcPct val="80000"/>
              </a:lnSpc>
            </a:pPr>
            <a:r>
              <a:rPr lang="en-US" sz="2400" b="1">
                <a:solidFill>
                  <a:srgbClr val="0000FF"/>
                </a:solidFill>
              </a:rPr>
              <a:t>Monitoreabl</a:t>
            </a:r>
            <a:r>
              <a:rPr lang="en-US" sz="2400"/>
              <a:t>e: el indicador debe poder sujetarse a una verificación independiente;</a:t>
            </a:r>
          </a:p>
          <a:p>
            <a:pPr>
              <a:lnSpc>
                <a:spcPct val="80000"/>
              </a:lnSpc>
            </a:pPr>
            <a:r>
              <a:rPr lang="en-US" sz="2400" b="1">
                <a:solidFill>
                  <a:srgbClr val="0000FF"/>
                </a:solidFill>
              </a:rPr>
              <a:t>Adecuado</a:t>
            </a:r>
            <a:r>
              <a:rPr lang="en-US" sz="2400"/>
              <a:t>: el indicador deberá aportar una base suficiente para evaluar el desempeño, y</a:t>
            </a:r>
          </a:p>
          <a:p>
            <a:pPr>
              <a:lnSpc>
                <a:spcPct val="80000"/>
              </a:lnSpc>
            </a:pPr>
            <a:r>
              <a:rPr lang="en-US" sz="2400" b="1">
                <a:solidFill>
                  <a:srgbClr val="0000FF"/>
                </a:solidFill>
              </a:rPr>
              <a:t>Aporte marginal</a:t>
            </a:r>
            <a:r>
              <a:rPr lang="en-US" sz="2400"/>
              <a:t>: en el caso de que exista más de un indicador para medir el desempeño en determinado nivel de objetivo, el indicador debe proveer información adicional en comparación con los otros indicadores propuestos.</a:t>
            </a:r>
          </a:p>
          <a:p>
            <a:pPr>
              <a:lnSpc>
                <a:spcPct val="80000"/>
              </a:lnSpc>
              <a:buFontTx/>
              <a:buNone/>
            </a:pPr>
            <a:endParaRPr lang="en-US" sz="2400"/>
          </a:p>
        </p:txBody>
      </p:sp>
    </p:spTree>
    <p:extLst>
      <p:ext uri="{BB962C8B-B14F-4D97-AF65-F5344CB8AC3E}">
        <p14:creationId xmlns:p14="http://schemas.microsoft.com/office/powerpoint/2010/main" val="188587525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5394" name="Rectangle 2"/>
          <p:cNvSpPr>
            <a:spLocks noGrp="1" noChangeArrowheads="1"/>
          </p:cNvSpPr>
          <p:nvPr>
            <p:ph type="body" idx="1"/>
          </p:nvPr>
        </p:nvSpPr>
        <p:spPr>
          <a:xfrm>
            <a:off x="381000" y="1981200"/>
            <a:ext cx="8113889" cy="4191000"/>
          </a:xfrm>
        </p:spPr>
        <p:txBody>
          <a:bodyPr>
            <a:normAutofit lnSpcReduction="10000"/>
          </a:bodyPr>
          <a:lstStyle/>
          <a:p>
            <a:pPr>
              <a:lnSpc>
                <a:spcPct val="90000"/>
              </a:lnSpc>
            </a:pPr>
            <a:r>
              <a:rPr lang="en-US" sz="2600" b="1" dirty="0" err="1">
                <a:solidFill>
                  <a:srgbClr val="0000CC"/>
                </a:solidFill>
              </a:rPr>
              <a:t>Eficacia</a:t>
            </a:r>
            <a:r>
              <a:rPr lang="en-US" sz="2600" b="1" dirty="0">
                <a:solidFill>
                  <a:srgbClr val="0000CC"/>
                </a:solidFill>
              </a:rPr>
              <a:t>:</a:t>
            </a:r>
          </a:p>
          <a:p>
            <a:pPr lvl="1">
              <a:lnSpc>
                <a:spcPct val="90000"/>
              </a:lnSpc>
            </a:pPr>
            <a:r>
              <a:rPr lang="en-US" sz="2200" dirty="0" err="1"/>
              <a:t>Miden</a:t>
            </a:r>
            <a:r>
              <a:rPr lang="en-US" sz="2200" dirty="0"/>
              <a:t> el </a:t>
            </a:r>
            <a:r>
              <a:rPr lang="en-US" sz="2200" dirty="0" err="1"/>
              <a:t>nivel</a:t>
            </a:r>
            <a:r>
              <a:rPr lang="en-US" sz="2200" dirty="0"/>
              <a:t> de </a:t>
            </a:r>
            <a:r>
              <a:rPr lang="en-US" sz="2200" dirty="0" err="1"/>
              <a:t>cumplimiento</a:t>
            </a:r>
            <a:r>
              <a:rPr lang="en-US" sz="2200" dirty="0"/>
              <a:t> de los </a:t>
            </a:r>
            <a:r>
              <a:rPr lang="en-US" sz="2200" dirty="0" err="1"/>
              <a:t>objetivos</a:t>
            </a:r>
            <a:endParaRPr lang="en-US" sz="2200" dirty="0"/>
          </a:p>
          <a:p>
            <a:pPr lvl="1">
              <a:lnSpc>
                <a:spcPct val="90000"/>
              </a:lnSpc>
            </a:pPr>
            <a:r>
              <a:rPr lang="en-US" sz="2200" dirty="0" err="1"/>
              <a:t>Ej</a:t>
            </a:r>
            <a:r>
              <a:rPr lang="en-US" sz="2200" dirty="0"/>
              <a:t>. </a:t>
            </a:r>
            <a:r>
              <a:rPr lang="en-US" sz="2200" dirty="0" err="1"/>
              <a:t>Variación</a:t>
            </a:r>
            <a:r>
              <a:rPr lang="en-US" sz="2200" dirty="0"/>
              <a:t> </a:t>
            </a:r>
            <a:r>
              <a:rPr lang="en-US" sz="2200" dirty="0" err="1"/>
              <a:t>porcentual</a:t>
            </a:r>
            <a:r>
              <a:rPr lang="en-US" sz="2200" dirty="0"/>
              <a:t> en el </a:t>
            </a:r>
            <a:r>
              <a:rPr lang="en-US" sz="2200" dirty="0" err="1"/>
              <a:t>número</a:t>
            </a:r>
            <a:r>
              <a:rPr lang="en-US" sz="2200" dirty="0"/>
              <a:t>  de </a:t>
            </a:r>
            <a:r>
              <a:rPr lang="en-US" sz="2200" dirty="0" err="1"/>
              <a:t>usuarios</a:t>
            </a:r>
            <a:r>
              <a:rPr lang="en-US" sz="2200" dirty="0"/>
              <a:t> </a:t>
            </a:r>
            <a:r>
              <a:rPr lang="en-US" sz="2200" dirty="0" err="1"/>
              <a:t>que</a:t>
            </a:r>
            <a:r>
              <a:rPr lang="en-US" sz="2200" dirty="0"/>
              <a:t> </a:t>
            </a:r>
            <a:r>
              <a:rPr lang="en-US" sz="2200" dirty="0" err="1"/>
              <a:t>consultan</a:t>
            </a:r>
            <a:r>
              <a:rPr lang="en-US" sz="2200" dirty="0"/>
              <a:t> </a:t>
            </a:r>
            <a:r>
              <a:rPr lang="en-US" sz="2200" dirty="0" err="1"/>
              <a:t>datos</a:t>
            </a:r>
            <a:r>
              <a:rPr lang="en-US" sz="2200" dirty="0"/>
              <a:t> </a:t>
            </a:r>
            <a:r>
              <a:rPr lang="en-US" sz="2200" dirty="0" err="1"/>
              <a:t>hidrológicos</a:t>
            </a:r>
            <a:r>
              <a:rPr lang="en-US" sz="2200" dirty="0"/>
              <a:t> </a:t>
            </a:r>
            <a:r>
              <a:rPr lang="en-US" sz="2200" dirty="0" err="1"/>
              <a:t>por</a:t>
            </a:r>
            <a:r>
              <a:rPr lang="en-US" sz="2200" dirty="0"/>
              <a:t> </a:t>
            </a:r>
            <a:r>
              <a:rPr lang="en-US" sz="2200" dirty="0" err="1"/>
              <a:t>año</a:t>
            </a:r>
            <a:r>
              <a:rPr lang="en-US" sz="2200" dirty="0"/>
              <a:t> y </a:t>
            </a:r>
            <a:r>
              <a:rPr lang="en-US" sz="2200" dirty="0" err="1"/>
              <a:t>por</a:t>
            </a:r>
            <a:r>
              <a:rPr lang="en-US" sz="2200" dirty="0"/>
              <a:t> </a:t>
            </a:r>
            <a:r>
              <a:rPr lang="en-US" sz="2200" dirty="0" err="1"/>
              <a:t>tipo</a:t>
            </a:r>
            <a:r>
              <a:rPr lang="en-US" sz="2200" dirty="0"/>
              <a:t> de </a:t>
            </a:r>
            <a:r>
              <a:rPr lang="en-US" sz="2200" dirty="0" err="1"/>
              <a:t>información</a:t>
            </a:r>
            <a:r>
              <a:rPr lang="en-US" sz="2200" dirty="0"/>
              <a:t> </a:t>
            </a:r>
            <a:r>
              <a:rPr lang="en-US" sz="2200" dirty="0" err="1"/>
              <a:t>solicitada</a:t>
            </a:r>
            <a:r>
              <a:rPr lang="en-US" sz="2200" dirty="0"/>
              <a:t>.</a:t>
            </a:r>
          </a:p>
          <a:p>
            <a:pPr lvl="1">
              <a:lnSpc>
                <a:spcPct val="90000"/>
              </a:lnSpc>
            </a:pPr>
            <a:r>
              <a:rPr lang="en-US" sz="2200" dirty="0" err="1"/>
              <a:t>Ej</a:t>
            </a:r>
            <a:r>
              <a:rPr lang="en-US" sz="2200" dirty="0"/>
              <a:t>. </a:t>
            </a:r>
            <a:r>
              <a:rPr lang="en-US" sz="2200" dirty="0" err="1"/>
              <a:t>Porcentaje</a:t>
            </a:r>
            <a:r>
              <a:rPr lang="en-US" sz="2200" dirty="0"/>
              <a:t> de la red vial </a:t>
            </a:r>
            <a:r>
              <a:rPr lang="en-US" sz="2200" dirty="0" err="1"/>
              <a:t>que</a:t>
            </a:r>
            <a:r>
              <a:rPr lang="en-US" sz="2200" dirty="0"/>
              <a:t> </a:t>
            </a:r>
            <a:r>
              <a:rPr lang="en-US" sz="2200" dirty="0" err="1"/>
              <a:t>preserva</a:t>
            </a:r>
            <a:r>
              <a:rPr lang="en-US" sz="2200" dirty="0"/>
              <a:t> </a:t>
            </a:r>
            <a:r>
              <a:rPr lang="en-US" sz="2200" dirty="0" err="1"/>
              <a:t>su</a:t>
            </a:r>
            <a:r>
              <a:rPr lang="en-US" sz="2200" dirty="0"/>
              <a:t> </a:t>
            </a:r>
            <a:r>
              <a:rPr lang="en-US" sz="2200" dirty="0" err="1"/>
              <a:t>nivel</a:t>
            </a:r>
            <a:r>
              <a:rPr lang="en-US" sz="2200" dirty="0"/>
              <a:t> de </a:t>
            </a:r>
            <a:r>
              <a:rPr lang="en-US" sz="2200" dirty="0" err="1"/>
              <a:t>servicio</a:t>
            </a:r>
            <a:r>
              <a:rPr lang="en-US" sz="2200" dirty="0"/>
              <a:t> de </a:t>
            </a:r>
            <a:r>
              <a:rPr lang="en-US" sz="2200" dirty="0" err="1"/>
              <a:t>diseño</a:t>
            </a:r>
            <a:r>
              <a:rPr lang="en-US" sz="2200" dirty="0"/>
              <a:t> (o </a:t>
            </a:r>
            <a:r>
              <a:rPr lang="en-US" sz="2200" dirty="0" err="1"/>
              <a:t>cercano</a:t>
            </a:r>
            <a:r>
              <a:rPr lang="en-US" sz="2200" dirty="0"/>
              <a:t>)</a:t>
            </a:r>
          </a:p>
          <a:p>
            <a:pPr>
              <a:lnSpc>
                <a:spcPct val="90000"/>
              </a:lnSpc>
            </a:pPr>
            <a:r>
              <a:rPr lang="en-US" sz="2600" b="1" dirty="0" err="1">
                <a:solidFill>
                  <a:srgbClr val="0000CC"/>
                </a:solidFill>
              </a:rPr>
              <a:t>Eficiencia</a:t>
            </a:r>
            <a:r>
              <a:rPr lang="en-US" sz="2600" b="1" dirty="0">
                <a:solidFill>
                  <a:srgbClr val="0000CC"/>
                </a:solidFill>
              </a:rPr>
              <a:t>:</a:t>
            </a:r>
          </a:p>
          <a:p>
            <a:pPr lvl="1">
              <a:lnSpc>
                <a:spcPct val="90000"/>
              </a:lnSpc>
            </a:pPr>
            <a:r>
              <a:rPr lang="en-US" sz="2200" dirty="0" err="1"/>
              <a:t>Relacionan</a:t>
            </a:r>
            <a:r>
              <a:rPr lang="en-US" sz="2200" dirty="0"/>
              <a:t> </a:t>
            </a:r>
            <a:r>
              <a:rPr lang="en-US" sz="2200" dirty="0" err="1"/>
              <a:t>productos</a:t>
            </a:r>
            <a:r>
              <a:rPr lang="en-US" sz="2200" dirty="0"/>
              <a:t> con </a:t>
            </a:r>
            <a:r>
              <a:rPr lang="en-US" sz="2200" dirty="0" err="1"/>
              <a:t>costos</a:t>
            </a:r>
            <a:r>
              <a:rPr lang="en-US" sz="2200" dirty="0"/>
              <a:t> o </a:t>
            </a:r>
            <a:r>
              <a:rPr lang="en-US" sz="2200" dirty="0" err="1"/>
              <a:t>recursos</a:t>
            </a:r>
            <a:endParaRPr lang="en-US" sz="2200" dirty="0"/>
          </a:p>
          <a:p>
            <a:pPr lvl="1">
              <a:lnSpc>
                <a:spcPct val="90000"/>
              </a:lnSpc>
            </a:pPr>
            <a:r>
              <a:rPr lang="en-US" sz="2200" dirty="0" err="1"/>
              <a:t>Ej</a:t>
            </a:r>
            <a:r>
              <a:rPr lang="en-US" sz="2200" dirty="0"/>
              <a:t>. </a:t>
            </a:r>
            <a:r>
              <a:rPr lang="en-US" sz="2200" dirty="0" err="1"/>
              <a:t>Costo</a:t>
            </a:r>
            <a:r>
              <a:rPr lang="en-US" sz="2200" dirty="0"/>
              <a:t> </a:t>
            </a:r>
            <a:r>
              <a:rPr lang="en-US" sz="2200" dirty="0" err="1"/>
              <a:t>medio</a:t>
            </a:r>
            <a:r>
              <a:rPr lang="en-US" sz="2200" dirty="0"/>
              <a:t> </a:t>
            </a:r>
            <a:r>
              <a:rPr lang="en-US" sz="2200" dirty="0" err="1"/>
              <a:t>anual</a:t>
            </a:r>
            <a:r>
              <a:rPr lang="en-US" sz="2200" dirty="0"/>
              <a:t> </a:t>
            </a:r>
            <a:r>
              <a:rPr lang="en-US" sz="2200" dirty="0" err="1"/>
              <a:t>por</a:t>
            </a:r>
            <a:r>
              <a:rPr lang="en-US" sz="2200" dirty="0"/>
              <a:t> </a:t>
            </a:r>
            <a:r>
              <a:rPr lang="en-US" sz="2200" dirty="0" err="1"/>
              <a:t>dato</a:t>
            </a:r>
            <a:r>
              <a:rPr lang="en-US" sz="2200" dirty="0"/>
              <a:t> </a:t>
            </a:r>
            <a:r>
              <a:rPr lang="en-US" sz="2200" dirty="0" err="1"/>
              <a:t>hidrometeorológico</a:t>
            </a:r>
            <a:endParaRPr lang="en-US" sz="2200" dirty="0"/>
          </a:p>
          <a:p>
            <a:pPr lvl="1">
              <a:lnSpc>
                <a:spcPct val="90000"/>
              </a:lnSpc>
            </a:pPr>
            <a:r>
              <a:rPr lang="en-US" sz="2200" dirty="0" err="1"/>
              <a:t>Ej</a:t>
            </a:r>
            <a:r>
              <a:rPr lang="en-US" sz="2200" dirty="0"/>
              <a:t>. </a:t>
            </a:r>
            <a:r>
              <a:rPr lang="en-US" sz="2200" dirty="0" err="1"/>
              <a:t>Costo</a:t>
            </a:r>
            <a:r>
              <a:rPr lang="en-US" sz="2200" dirty="0"/>
              <a:t> total </a:t>
            </a:r>
            <a:r>
              <a:rPr lang="en-US" sz="2200" dirty="0" err="1"/>
              <a:t>por</a:t>
            </a:r>
            <a:r>
              <a:rPr lang="en-US" sz="2200" dirty="0"/>
              <a:t> Km. de </a:t>
            </a:r>
            <a:r>
              <a:rPr lang="en-US" sz="2200" dirty="0" err="1"/>
              <a:t>camino</a:t>
            </a:r>
            <a:r>
              <a:rPr lang="en-US" sz="2200" dirty="0"/>
              <a:t> </a:t>
            </a:r>
            <a:r>
              <a:rPr lang="en-US" sz="2200" dirty="0" err="1"/>
              <a:t>conservado</a:t>
            </a:r>
            <a:endParaRPr lang="en-US" sz="2200" dirty="0"/>
          </a:p>
          <a:p>
            <a:pPr lvl="1">
              <a:lnSpc>
                <a:spcPct val="90000"/>
              </a:lnSpc>
            </a:pPr>
            <a:r>
              <a:rPr lang="en-US" sz="2200" dirty="0" err="1"/>
              <a:t>Ej</a:t>
            </a:r>
            <a:r>
              <a:rPr lang="en-US" sz="2200" dirty="0"/>
              <a:t>. </a:t>
            </a:r>
            <a:r>
              <a:rPr lang="en-US" sz="2200" dirty="0" err="1"/>
              <a:t>Número</a:t>
            </a:r>
            <a:r>
              <a:rPr lang="en-US" sz="2200" dirty="0"/>
              <a:t> de </a:t>
            </a:r>
            <a:r>
              <a:rPr lang="en-US" sz="2200" dirty="0" err="1"/>
              <a:t>pacientes</a:t>
            </a:r>
            <a:r>
              <a:rPr lang="en-US" sz="2200" dirty="0"/>
              <a:t> </a:t>
            </a:r>
            <a:r>
              <a:rPr lang="en-US" sz="2200" dirty="0" err="1"/>
              <a:t>atendidos</a:t>
            </a:r>
            <a:r>
              <a:rPr lang="en-US" sz="2200" dirty="0"/>
              <a:t> </a:t>
            </a:r>
            <a:r>
              <a:rPr lang="en-US" sz="2200" dirty="0" err="1"/>
              <a:t>por</a:t>
            </a:r>
            <a:r>
              <a:rPr lang="en-US" sz="2200" dirty="0"/>
              <a:t> </a:t>
            </a:r>
            <a:r>
              <a:rPr lang="en-US" sz="2200" dirty="0" err="1"/>
              <a:t>médico</a:t>
            </a:r>
            <a:endParaRPr lang="en-US" sz="2200" dirty="0"/>
          </a:p>
          <a:p>
            <a:pPr>
              <a:lnSpc>
                <a:spcPct val="90000"/>
              </a:lnSpc>
            </a:pPr>
            <a:endParaRPr lang="es-ES" dirty="0"/>
          </a:p>
        </p:txBody>
      </p:sp>
      <p:sp>
        <p:nvSpPr>
          <p:cNvPr id="315395" name="Rectangle 3"/>
          <p:cNvSpPr>
            <a:spLocks noGrp="1" noChangeArrowheads="1"/>
          </p:cNvSpPr>
          <p:nvPr>
            <p:ph type="title"/>
          </p:nvPr>
        </p:nvSpPr>
        <p:spPr/>
        <p:txBody>
          <a:bodyPr/>
          <a:lstStyle/>
          <a:p>
            <a:r>
              <a:rPr lang="es-ES_tradnl"/>
              <a:t>Tipo de indicadores</a:t>
            </a:r>
            <a:endParaRPr lang="es-ES"/>
          </a:p>
        </p:txBody>
      </p:sp>
      <p:sp>
        <p:nvSpPr>
          <p:cNvPr id="315396" name="Text Box 4"/>
          <p:cNvSpPr txBox="1">
            <a:spLocks noChangeArrowheads="1"/>
          </p:cNvSpPr>
          <p:nvPr/>
        </p:nvSpPr>
        <p:spPr bwMode="auto">
          <a:xfrm>
            <a:off x="258763" y="1085144"/>
            <a:ext cx="85804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800" dirty="0" err="1"/>
              <a:t>Según</a:t>
            </a:r>
            <a:r>
              <a:rPr lang="en-US" sz="2800" dirty="0"/>
              <a:t> el </a:t>
            </a:r>
            <a:r>
              <a:rPr lang="en-US" sz="2800" dirty="0" err="1"/>
              <a:t>tipo</a:t>
            </a:r>
            <a:r>
              <a:rPr lang="en-US" sz="2800" dirty="0"/>
              <a:t> de </a:t>
            </a:r>
            <a:r>
              <a:rPr lang="en-US" sz="2800" dirty="0" err="1"/>
              <a:t>información</a:t>
            </a:r>
            <a:r>
              <a:rPr lang="en-US" sz="2800" dirty="0"/>
              <a:t> </a:t>
            </a:r>
            <a:r>
              <a:rPr lang="en-US" sz="2800" dirty="0" err="1"/>
              <a:t>que</a:t>
            </a:r>
            <a:r>
              <a:rPr lang="en-US" sz="2800" dirty="0"/>
              <a:t> </a:t>
            </a:r>
            <a:r>
              <a:rPr lang="en-US" sz="2800" dirty="0" err="1"/>
              <a:t>entregan</a:t>
            </a:r>
            <a:r>
              <a:rPr lang="en-US" sz="2800" dirty="0"/>
              <a:t> se </a:t>
            </a:r>
            <a:r>
              <a:rPr lang="en-US" sz="2800" dirty="0" err="1"/>
              <a:t>distinguen</a:t>
            </a:r>
            <a:r>
              <a:rPr lang="en-US" sz="2800" dirty="0"/>
              <a:t> </a:t>
            </a:r>
            <a:r>
              <a:rPr lang="en-US" sz="2800" dirty="0" err="1"/>
              <a:t>indicadores</a:t>
            </a:r>
            <a:r>
              <a:rPr lang="en-US" sz="2800" dirty="0"/>
              <a:t> de:</a:t>
            </a:r>
            <a:endParaRPr lang="es-ES_tradnl" sz="2800" dirty="0"/>
          </a:p>
        </p:txBody>
      </p:sp>
    </p:spTree>
    <p:extLst>
      <p:ext uri="{BB962C8B-B14F-4D97-AF65-F5344CB8AC3E}">
        <p14:creationId xmlns:p14="http://schemas.microsoft.com/office/powerpoint/2010/main" val="8618825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5396"/>
                                        </p:tgtEl>
                                        <p:attrNameLst>
                                          <p:attrName>style.visibility</p:attrName>
                                        </p:attrNameLst>
                                      </p:cBhvr>
                                      <p:to>
                                        <p:strVal val="visible"/>
                                      </p:to>
                                    </p:set>
                                    <p:animEffect transition="in" filter="wipe(left)">
                                      <p:cBhvr>
                                        <p:cTn id="7" dur="500"/>
                                        <p:tgtEl>
                                          <p:spTgt spid="31539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315394">
                                            <p:txEl>
                                              <p:pRg st="0" end="0"/>
                                            </p:txEl>
                                          </p:spTgt>
                                        </p:tgtEl>
                                        <p:attrNameLst>
                                          <p:attrName>style.visibility</p:attrName>
                                        </p:attrNameLst>
                                      </p:cBhvr>
                                      <p:to>
                                        <p:strVal val="visible"/>
                                      </p:to>
                                    </p:set>
                                    <p:animEffect transition="in" filter="wipe(left)">
                                      <p:cBhvr>
                                        <p:cTn id="11" dur="75"/>
                                        <p:tgtEl>
                                          <p:spTgt spid="315394">
                                            <p:txEl>
                                              <p:pRg st="0" end="0"/>
                                            </p:txEl>
                                          </p:spTgt>
                                        </p:tgtEl>
                                      </p:cBhvr>
                                    </p:animEffect>
                                  </p:childTnLst>
                                </p:cTn>
                              </p:par>
                            </p:childTnLst>
                          </p:cTn>
                        </p:par>
                        <p:par>
                          <p:cTn id="12" fill="hold" nodeType="afterGroup">
                            <p:stCondLst>
                              <p:cond delay="1175"/>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315394">
                                            <p:txEl>
                                              <p:pRg st="1" end="1"/>
                                            </p:txEl>
                                          </p:spTgt>
                                        </p:tgtEl>
                                        <p:attrNameLst>
                                          <p:attrName>style.visibility</p:attrName>
                                        </p:attrNameLst>
                                      </p:cBhvr>
                                      <p:to>
                                        <p:strVal val="visible"/>
                                      </p:to>
                                    </p:set>
                                    <p:animEffect transition="in" filter="wipe(left)">
                                      <p:cBhvr>
                                        <p:cTn id="15" dur="75"/>
                                        <p:tgtEl>
                                          <p:spTgt spid="315394">
                                            <p:txEl>
                                              <p:pRg st="1" end="1"/>
                                            </p:txEl>
                                          </p:spTgt>
                                        </p:tgtEl>
                                      </p:cBhvr>
                                    </p:animEffect>
                                  </p:childTnLst>
                                </p:cTn>
                              </p:par>
                            </p:childTnLst>
                          </p:cTn>
                        </p:par>
                        <p:par>
                          <p:cTn id="16" fill="hold" nodeType="afterGroup">
                            <p:stCondLst>
                              <p:cond delay="4175"/>
                            </p:stCondLst>
                            <p:childTnLst>
                              <p:par>
                                <p:cTn id="17" presetID="22" presetClass="entr" presetSubtype="8" fill="hold" grpId="0" nodeType="afterEffect">
                                  <p:stCondLst>
                                    <p:cond delay="0"/>
                                  </p:stCondLst>
                                  <p:iterate type="lt">
                                    <p:tmPct val="100000"/>
                                  </p:iterate>
                                  <p:childTnLst>
                                    <p:set>
                                      <p:cBhvr>
                                        <p:cTn id="18" dur="1" fill="hold">
                                          <p:stCondLst>
                                            <p:cond delay="0"/>
                                          </p:stCondLst>
                                        </p:cTn>
                                        <p:tgtEl>
                                          <p:spTgt spid="315394">
                                            <p:txEl>
                                              <p:pRg st="2" end="2"/>
                                            </p:txEl>
                                          </p:spTgt>
                                        </p:tgtEl>
                                        <p:attrNameLst>
                                          <p:attrName>style.visibility</p:attrName>
                                        </p:attrNameLst>
                                      </p:cBhvr>
                                      <p:to>
                                        <p:strVal val="visible"/>
                                      </p:to>
                                    </p:set>
                                    <p:animEffect transition="in" filter="wipe(left)">
                                      <p:cBhvr>
                                        <p:cTn id="19" dur="75"/>
                                        <p:tgtEl>
                                          <p:spTgt spid="315394">
                                            <p:txEl>
                                              <p:pRg st="2" end="2"/>
                                            </p:txEl>
                                          </p:spTgt>
                                        </p:tgtEl>
                                      </p:cBhvr>
                                    </p:animEffect>
                                  </p:childTnLst>
                                </p:cTn>
                              </p:par>
                            </p:childTnLst>
                          </p:cTn>
                        </p:par>
                        <p:par>
                          <p:cTn id="20" fill="hold" nodeType="afterGroup">
                            <p:stCondLst>
                              <p:cond delay="12350"/>
                            </p:stCondLst>
                            <p:childTnLst>
                              <p:par>
                                <p:cTn id="21" presetID="22" presetClass="entr" presetSubtype="8" fill="hold" grpId="0" nodeType="afterEffect">
                                  <p:stCondLst>
                                    <p:cond delay="0"/>
                                  </p:stCondLst>
                                  <p:iterate type="lt">
                                    <p:tmPct val="100000"/>
                                  </p:iterate>
                                  <p:childTnLst>
                                    <p:set>
                                      <p:cBhvr>
                                        <p:cTn id="22" dur="1" fill="hold">
                                          <p:stCondLst>
                                            <p:cond delay="0"/>
                                          </p:stCondLst>
                                        </p:cTn>
                                        <p:tgtEl>
                                          <p:spTgt spid="315394">
                                            <p:txEl>
                                              <p:pRg st="3" end="3"/>
                                            </p:txEl>
                                          </p:spTgt>
                                        </p:tgtEl>
                                        <p:attrNameLst>
                                          <p:attrName>style.visibility</p:attrName>
                                        </p:attrNameLst>
                                      </p:cBhvr>
                                      <p:to>
                                        <p:strVal val="visible"/>
                                      </p:to>
                                    </p:set>
                                    <p:animEffect transition="in" filter="wipe(left)">
                                      <p:cBhvr>
                                        <p:cTn id="23" dur="75"/>
                                        <p:tgtEl>
                                          <p:spTgt spid="315394">
                                            <p:txEl>
                                              <p:pRg st="3" end="3"/>
                                            </p:txEl>
                                          </p:spTgt>
                                        </p:tgtEl>
                                      </p:cBhvr>
                                    </p:animEffect>
                                  </p:childTnLst>
                                </p:cTn>
                              </p:par>
                            </p:childTnLst>
                          </p:cTn>
                        </p:par>
                        <p:par>
                          <p:cTn id="24" fill="hold" nodeType="afterGroup">
                            <p:stCondLst>
                              <p:cond delay="17600"/>
                            </p:stCondLst>
                            <p:childTnLst>
                              <p:par>
                                <p:cTn id="25" presetID="22" presetClass="entr" presetSubtype="8" fill="hold" grpId="0" nodeType="afterEffect">
                                  <p:stCondLst>
                                    <p:cond delay="0"/>
                                  </p:stCondLst>
                                  <p:iterate type="lt">
                                    <p:tmPct val="100000"/>
                                  </p:iterate>
                                  <p:childTnLst>
                                    <p:set>
                                      <p:cBhvr>
                                        <p:cTn id="26" dur="1" fill="hold">
                                          <p:stCondLst>
                                            <p:cond delay="0"/>
                                          </p:stCondLst>
                                        </p:cTn>
                                        <p:tgtEl>
                                          <p:spTgt spid="315394">
                                            <p:txEl>
                                              <p:pRg st="4" end="4"/>
                                            </p:txEl>
                                          </p:spTgt>
                                        </p:tgtEl>
                                        <p:attrNameLst>
                                          <p:attrName>style.visibility</p:attrName>
                                        </p:attrNameLst>
                                      </p:cBhvr>
                                      <p:to>
                                        <p:strVal val="visible"/>
                                      </p:to>
                                    </p:set>
                                    <p:animEffect transition="in" filter="wipe(left)">
                                      <p:cBhvr>
                                        <p:cTn id="27" dur="75"/>
                                        <p:tgtEl>
                                          <p:spTgt spid="315394">
                                            <p:txEl>
                                              <p:pRg st="4" end="4"/>
                                            </p:txEl>
                                          </p:spTgt>
                                        </p:tgtEl>
                                      </p:cBhvr>
                                    </p:animEffect>
                                  </p:childTnLst>
                                </p:cTn>
                              </p:par>
                            </p:childTnLst>
                          </p:cTn>
                        </p:par>
                        <p:par>
                          <p:cTn id="28" fill="hold" nodeType="afterGroup">
                            <p:stCondLst>
                              <p:cond delay="18425"/>
                            </p:stCondLst>
                            <p:childTnLst>
                              <p:par>
                                <p:cTn id="29" presetID="22" presetClass="entr" presetSubtype="8" fill="hold" grpId="0" nodeType="afterEffect">
                                  <p:stCondLst>
                                    <p:cond delay="0"/>
                                  </p:stCondLst>
                                  <p:iterate type="lt">
                                    <p:tmPct val="100000"/>
                                  </p:iterate>
                                  <p:childTnLst>
                                    <p:set>
                                      <p:cBhvr>
                                        <p:cTn id="30" dur="1" fill="hold">
                                          <p:stCondLst>
                                            <p:cond delay="0"/>
                                          </p:stCondLst>
                                        </p:cTn>
                                        <p:tgtEl>
                                          <p:spTgt spid="315394">
                                            <p:txEl>
                                              <p:pRg st="5" end="5"/>
                                            </p:txEl>
                                          </p:spTgt>
                                        </p:tgtEl>
                                        <p:attrNameLst>
                                          <p:attrName>style.visibility</p:attrName>
                                        </p:attrNameLst>
                                      </p:cBhvr>
                                      <p:to>
                                        <p:strVal val="visible"/>
                                      </p:to>
                                    </p:set>
                                    <p:animEffect transition="in" filter="wipe(left)">
                                      <p:cBhvr>
                                        <p:cTn id="31" dur="75"/>
                                        <p:tgtEl>
                                          <p:spTgt spid="315394">
                                            <p:txEl>
                                              <p:pRg st="5" end="5"/>
                                            </p:txEl>
                                          </p:spTgt>
                                        </p:tgtEl>
                                      </p:cBhvr>
                                    </p:animEffect>
                                  </p:childTnLst>
                                </p:cTn>
                              </p:par>
                            </p:childTnLst>
                          </p:cTn>
                        </p:par>
                        <p:par>
                          <p:cTn id="32" fill="hold" nodeType="afterGroup">
                            <p:stCondLst>
                              <p:cond delay="21200"/>
                            </p:stCondLst>
                            <p:childTnLst>
                              <p:par>
                                <p:cTn id="33" presetID="22" presetClass="entr" presetSubtype="8" fill="hold" grpId="0" nodeType="afterEffect">
                                  <p:stCondLst>
                                    <p:cond delay="0"/>
                                  </p:stCondLst>
                                  <p:iterate type="lt">
                                    <p:tmPct val="100000"/>
                                  </p:iterate>
                                  <p:childTnLst>
                                    <p:set>
                                      <p:cBhvr>
                                        <p:cTn id="34" dur="1" fill="hold">
                                          <p:stCondLst>
                                            <p:cond delay="0"/>
                                          </p:stCondLst>
                                        </p:cTn>
                                        <p:tgtEl>
                                          <p:spTgt spid="315394">
                                            <p:txEl>
                                              <p:pRg st="6" end="6"/>
                                            </p:txEl>
                                          </p:spTgt>
                                        </p:tgtEl>
                                        <p:attrNameLst>
                                          <p:attrName>style.visibility</p:attrName>
                                        </p:attrNameLst>
                                      </p:cBhvr>
                                      <p:to>
                                        <p:strVal val="visible"/>
                                      </p:to>
                                    </p:set>
                                    <p:animEffect transition="in" filter="wipe(left)">
                                      <p:cBhvr>
                                        <p:cTn id="35" dur="75"/>
                                        <p:tgtEl>
                                          <p:spTgt spid="315394">
                                            <p:txEl>
                                              <p:pRg st="6" end="6"/>
                                            </p:txEl>
                                          </p:spTgt>
                                        </p:tgtEl>
                                      </p:cBhvr>
                                    </p:animEffect>
                                  </p:childTnLst>
                                </p:cTn>
                              </p:par>
                            </p:childTnLst>
                          </p:cTn>
                        </p:par>
                        <p:par>
                          <p:cTn id="36" fill="hold" nodeType="afterGroup">
                            <p:stCondLst>
                              <p:cond delay="24425"/>
                            </p:stCondLst>
                            <p:childTnLst>
                              <p:par>
                                <p:cTn id="37" presetID="22" presetClass="entr" presetSubtype="8" fill="hold" grpId="0" nodeType="afterEffect">
                                  <p:stCondLst>
                                    <p:cond delay="0"/>
                                  </p:stCondLst>
                                  <p:iterate type="lt">
                                    <p:tmPct val="100000"/>
                                  </p:iterate>
                                  <p:childTnLst>
                                    <p:set>
                                      <p:cBhvr>
                                        <p:cTn id="38" dur="1" fill="hold">
                                          <p:stCondLst>
                                            <p:cond delay="0"/>
                                          </p:stCondLst>
                                        </p:cTn>
                                        <p:tgtEl>
                                          <p:spTgt spid="315394">
                                            <p:txEl>
                                              <p:pRg st="7" end="7"/>
                                            </p:txEl>
                                          </p:spTgt>
                                        </p:tgtEl>
                                        <p:attrNameLst>
                                          <p:attrName>style.visibility</p:attrName>
                                        </p:attrNameLst>
                                      </p:cBhvr>
                                      <p:to>
                                        <p:strVal val="visible"/>
                                      </p:to>
                                    </p:set>
                                    <p:animEffect transition="in" filter="wipe(left)">
                                      <p:cBhvr>
                                        <p:cTn id="39" dur="75"/>
                                        <p:tgtEl>
                                          <p:spTgt spid="315394">
                                            <p:txEl>
                                              <p:pRg st="7" end="7"/>
                                            </p:txEl>
                                          </p:spTgt>
                                        </p:tgtEl>
                                      </p:cBhvr>
                                    </p:animEffect>
                                  </p:childTnLst>
                                </p:cTn>
                              </p:par>
                            </p:childTnLst>
                          </p:cTn>
                        </p:par>
                        <p:par>
                          <p:cTn id="40" fill="hold" nodeType="afterGroup">
                            <p:stCondLst>
                              <p:cond delay="27200"/>
                            </p:stCondLst>
                            <p:childTnLst>
                              <p:par>
                                <p:cTn id="41" presetID="22" presetClass="entr" presetSubtype="8" fill="hold" grpId="0" nodeType="afterEffect">
                                  <p:stCondLst>
                                    <p:cond delay="0"/>
                                  </p:stCondLst>
                                  <p:iterate type="lt">
                                    <p:tmPct val="100000"/>
                                  </p:iterate>
                                  <p:childTnLst>
                                    <p:set>
                                      <p:cBhvr>
                                        <p:cTn id="42" dur="1" fill="hold">
                                          <p:stCondLst>
                                            <p:cond delay="0"/>
                                          </p:stCondLst>
                                        </p:cTn>
                                        <p:tgtEl>
                                          <p:spTgt spid="315394">
                                            <p:txEl>
                                              <p:pRg st="8" end="8"/>
                                            </p:txEl>
                                          </p:spTgt>
                                        </p:tgtEl>
                                        <p:attrNameLst>
                                          <p:attrName>style.visibility</p:attrName>
                                        </p:attrNameLst>
                                      </p:cBhvr>
                                      <p:to>
                                        <p:strVal val="visible"/>
                                      </p:to>
                                    </p:set>
                                    <p:animEffect transition="in" filter="wipe(left)">
                                      <p:cBhvr>
                                        <p:cTn id="43" dur="75"/>
                                        <p:tgtEl>
                                          <p:spTgt spid="31539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4" grpId="0" build="p" autoUpdateAnimBg="0"/>
      <p:bldP spid="315396"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42" name="Rectangle 2"/>
          <p:cNvSpPr>
            <a:spLocks noGrp="1" noChangeArrowheads="1"/>
          </p:cNvSpPr>
          <p:nvPr>
            <p:ph type="body" idx="1"/>
          </p:nvPr>
        </p:nvSpPr>
        <p:spPr>
          <a:xfrm>
            <a:off x="381000" y="1828800"/>
            <a:ext cx="8763000" cy="4648200"/>
          </a:xfrm>
        </p:spPr>
        <p:txBody>
          <a:bodyPr/>
          <a:lstStyle/>
          <a:p>
            <a:r>
              <a:rPr lang="en-US" sz="2600" b="1">
                <a:solidFill>
                  <a:srgbClr val="0000CC"/>
                </a:solidFill>
              </a:rPr>
              <a:t>Calidad:</a:t>
            </a:r>
          </a:p>
          <a:p>
            <a:pPr lvl="1"/>
            <a:r>
              <a:rPr lang="en-US" sz="2200"/>
              <a:t>Evalúan atributos respecto a normas, referencias externas o satisfacción de los beneficiarios (usuarios)</a:t>
            </a:r>
          </a:p>
          <a:p>
            <a:pPr lvl="1"/>
            <a:r>
              <a:rPr lang="en-US" sz="2200"/>
              <a:t>Ej. Confiabilidad de los pronósticos hidrometereológicos</a:t>
            </a:r>
          </a:p>
          <a:p>
            <a:pPr lvl="1"/>
            <a:r>
              <a:rPr lang="en-US" sz="2200"/>
              <a:t>Ej. Porcentaje de pacientes atendidos que se declaran satisfechos con la atención recibida</a:t>
            </a:r>
          </a:p>
          <a:p>
            <a:r>
              <a:rPr lang="en-US" sz="2600" b="1">
                <a:solidFill>
                  <a:srgbClr val="0000CC"/>
                </a:solidFill>
              </a:rPr>
              <a:t>Economía:</a:t>
            </a:r>
          </a:p>
          <a:p>
            <a:pPr lvl="1"/>
            <a:r>
              <a:rPr lang="en-US" sz="2200"/>
              <a:t>Reflejan capacidad para generar y movilizar recursos financieros</a:t>
            </a:r>
          </a:p>
          <a:p>
            <a:pPr lvl="1"/>
            <a:r>
              <a:rPr lang="en-US" sz="2200"/>
              <a:t>Ej. Porcentaje de ejecución del presupuesto asignado</a:t>
            </a:r>
          </a:p>
          <a:p>
            <a:pPr lvl="1"/>
            <a:r>
              <a:rPr lang="en-US" sz="2200"/>
              <a:t>Ej. Porcentaje de recuperación de créditos</a:t>
            </a:r>
          </a:p>
          <a:p>
            <a:endParaRPr lang="es-ES"/>
          </a:p>
        </p:txBody>
      </p:sp>
      <p:sp>
        <p:nvSpPr>
          <p:cNvPr id="317443" name="Rectangle 3"/>
          <p:cNvSpPr>
            <a:spLocks noGrp="1" noChangeArrowheads="1"/>
          </p:cNvSpPr>
          <p:nvPr>
            <p:ph type="title"/>
          </p:nvPr>
        </p:nvSpPr>
        <p:spPr/>
        <p:txBody>
          <a:bodyPr/>
          <a:lstStyle/>
          <a:p>
            <a:r>
              <a:rPr lang="es-ES_tradnl"/>
              <a:t>Tipo de indicadores</a:t>
            </a:r>
            <a:endParaRPr lang="es-ES"/>
          </a:p>
        </p:txBody>
      </p:sp>
      <p:sp>
        <p:nvSpPr>
          <p:cNvPr id="317444" name="Text Box 4"/>
          <p:cNvSpPr txBox="1">
            <a:spLocks noChangeArrowheads="1"/>
          </p:cNvSpPr>
          <p:nvPr/>
        </p:nvSpPr>
        <p:spPr bwMode="auto">
          <a:xfrm>
            <a:off x="258763" y="882650"/>
            <a:ext cx="85804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a:r>
              <a:rPr lang="en-US" sz="2800">
                <a:solidFill>
                  <a:schemeClr val="bg2"/>
                </a:solidFill>
              </a:rPr>
              <a:t>Según el tipo de información que entregan se distinguen indicadores de:</a:t>
            </a:r>
            <a:endParaRPr lang="es-ES_tradnl" sz="2800">
              <a:solidFill>
                <a:srgbClr val="0000FF"/>
              </a:solidFill>
            </a:endParaRPr>
          </a:p>
        </p:txBody>
      </p:sp>
      <p:sp>
        <p:nvSpPr>
          <p:cNvPr id="317445" name="Line 5"/>
          <p:cNvSpPr>
            <a:spLocks noChangeShapeType="1"/>
          </p:cNvSpPr>
          <p:nvPr/>
        </p:nvSpPr>
        <p:spPr bwMode="auto">
          <a:xfrm>
            <a:off x="3581400" y="6777038"/>
            <a:ext cx="1066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Tree>
    <p:extLst>
      <p:ext uri="{BB962C8B-B14F-4D97-AF65-F5344CB8AC3E}">
        <p14:creationId xmlns:p14="http://schemas.microsoft.com/office/powerpoint/2010/main" val="21235774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iterate type="lt">
                                    <p:tmPct val="100000"/>
                                  </p:iterate>
                                  <p:childTnLst>
                                    <p:set>
                                      <p:cBhvr>
                                        <p:cTn id="6" dur="1" fill="hold">
                                          <p:stCondLst>
                                            <p:cond delay="0"/>
                                          </p:stCondLst>
                                        </p:cTn>
                                        <p:tgtEl>
                                          <p:spTgt spid="317442">
                                            <p:txEl>
                                              <p:pRg st="0" end="0"/>
                                            </p:txEl>
                                          </p:spTgt>
                                        </p:tgtEl>
                                        <p:attrNameLst>
                                          <p:attrName>style.visibility</p:attrName>
                                        </p:attrNameLst>
                                      </p:cBhvr>
                                      <p:to>
                                        <p:strVal val="visible"/>
                                      </p:to>
                                    </p:set>
                                    <p:animEffect transition="in" filter="wipe(left)">
                                      <p:cBhvr>
                                        <p:cTn id="7" dur="75"/>
                                        <p:tgtEl>
                                          <p:spTgt spid="317442">
                                            <p:txEl>
                                              <p:pRg st="0" end="0"/>
                                            </p:txEl>
                                          </p:spTgt>
                                        </p:tgtEl>
                                      </p:cBhvr>
                                    </p:animEffect>
                                  </p:childTnLst>
                                </p:cTn>
                              </p:par>
                            </p:childTnLst>
                          </p:cTn>
                        </p:par>
                        <p:par>
                          <p:cTn id="8" fill="hold" nodeType="afterGroup">
                            <p:stCondLst>
                              <p:cond delay="600"/>
                            </p:stCondLst>
                            <p:childTnLst>
                              <p:par>
                                <p:cTn id="9" presetID="22" presetClass="entr" presetSubtype="8" fill="hold" grpId="0" nodeType="afterEffect">
                                  <p:stCondLst>
                                    <p:cond delay="0"/>
                                  </p:stCondLst>
                                  <p:iterate type="lt">
                                    <p:tmPct val="100000"/>
                                  </p:iterate>
                                  <p:childTnLst>
                                    <p:set>
                                      <p:cBhvr>
                                        <p:cTn id="10" dur="1" fill="hold">
                                          <p:stCondLst>
                                            <p:cond delay="0"/>
                                          </p:stCondLst>
                                        </p:cTn>
                                        <p:tgtEl>
                                          <p:spTgt spid="317442">
                                            <p:txEl>
                                              <p:pRg st="1" end="1"/>
                                            </p:txEl>
                                          </p:spTgt>
                                        </p:tgtEl>
                                        <p:attrNameLst>
                                          <p:attrName>style.visibility</p:attrName>
                                        </p:attrNameLst>
                                      </p:cBhvr>
                                      <p:to>
                                        <p:strVal val="visible"/>
                                      </p:to>
                                    </p:set>
                                    <p:animEffect transition="in" filter="wipe(left)">
                                      <p:cBhvr>
                                        <p:cTn id="11" dur="75"/>
                                        <p:tgtEl>
                                          <p:spTgt spid="317442">
                                            <p:txEl>
                                              <p:pRg st="1" end="1"/>
                                            </p:txEl>
                                          </p:spTgt>
                                        </p:tgtEl>
                                      </p:cBhvr>
                                    </p:animEffect>
                                  </p:childTnLst>
                                </p:cTn>
                              </p:par>
                            </p:childTnLst>
                          </p:cTn>
                        </p:par>
                        <p:par>
                          <p:cTn id="12" fill="hold" nodeType="afterGroup">
                            <p:stCondLst>
                              <p:cond delay="7500"/>
                            </p:stCondLst>
                            <p:childTnLst>
                              <p:par>
                                <p:cTn id="13" presetID="22" presetClass="entr" presetSubtype="8" fill="hold" grpId="0" nodeType="afterEffect">
                                  <p:stCondLst>
                                    <p:cond delay="0"/>
                                  </p:stCondLst>
                                  <p:iterate type="lt">
                                    <p:tmPct val="100000"/>
                                  </p:iterate>
                                  <p:childTnLst>
                                    <p:set>
                                      <p:cBhvr>
                                        <p:cTn id="14" dur="1" fill="hold">
                                          <p:stCondLst>
                                            <p:cond delay="0"/>
                                          </p:stCondLst>
                                        </p:cTn>
                                        <p:tgtEl>
                                          <p:spTgt spid="317442">
                                            <p:txEl>
                                              <p:pRg st="2" end="2"/>
                                            </p:txEl>
                                          </p:spTgt>
                                        </p:tgtEl>
                                        <p:attrNameLst>
                                          <p:attrName>style.visibility</p:attrName>
                                        </p:attrNameLst>
                                      </p:cBhvr>
                                      <p:to>
                                        <p:strVal val="visible"/>
                                      </p:to>
                                    </p:set>
                                    <p:animEffect transition="in" filter="wipe(left)">
                                      <p:cBhvr>
                                        <p:cTn id="15" dur="75"/>
                                        <p:tgtEl>
                                          <p:spTgt spid="317442">
                                            <p:txEl>
                                              <p:pRg st="2" end="2"/>
                                            </p:txEl>
                                          </p:spTgt>
                                        </p:tgtEl>
                                      </p:cBhvr>
                                    </p:animEffect>
                                  </p:childTnLst>
                                </p:cTn>
                              </p:par>
                            </p:childTnLst>
                          </p:cTn>
                        </p:par>
                        <p:par>
                          <p:cTn id="16" fill="hold" nodeType="afterGroup">
                            <p:stCondLst>
                              <p:cond delay="11325"/>
                            </p:stCondLst>
                            <p:childTnLst>
                              <p:par>
                                <p:cTn id="17" presetID="22" presetClass="entr" presetSubtype="8" fill="hold" grpId="0" nodeType="afterEffect">
                                  <p:stCondLst>
                                    <p:cond delay="0"/>
                                  </p:stCondLst>
                                  <p:iterate type="lt">
                                    <p:tmPct val="100000"/>
                                  </p:iterate>
                                  <p:childTnLst>
                                    <p:set>
                                      <p:cBhvr>
                                        <p:cTn id="18" dur="1" fill="hold">
                                          <p:stCondLst>
                                            <p:cond delay="0"/>
                                          </p:stCondLst>
                                        </p:cTn>
                                        <p:tgtEl>
                                          <p:spTgt spid="317442">
                                            <p:txEl>
                                              <p:pRg st="3" end="3"/>
                                            </p:txEl>
                                          </p:spTgt>
                                        </p:tgtEl>
                                        <p:attrNameLst>
                                          <p:attrName>style.visibility</p:attrName>
                                        </p:attrNameLst>
                                      </p:cBhvr>
                                      <p:to>
                                        <p:strVal val="visible"/>
                                      </p:to>
                                    </p:set>
                                    <p:animEffect transition="in" filter="wipe(left)">
                                      <p:cBhvr>
                                        <p:cTn id="19" dur="75"/>
                                        <p:tgtEl>
                                          <p:spTgt spid="317442">
                                            <p:txEl>
                                              <p:pRg st="3" end="3"/>
                                            </p:txEl>
                                          </p:spTgt>
                                        </p:tgtEl>
                                      </p:cBhvr>
                                    </p:animEffect>
                                  </p:childTnLst>
                                </p:cTn>
                              </p:par>
                            </p:childTnLst>
                          </p:cTn>
                        </p:par>
                        <p:par>
                          <p:cTn id="20" fill="hold" nodeType="afterGroup">
                            <p:stCondLst>
                              <p:cond delay="17175"/>
                            </p:stCondLst>
                            <p:childTnLst>
                              <p:par>
                                <p:cTn id="21" presetID="22" presetClass="entr" presetSubtype="8" fill="hold" grpId="0" nodeType="afterEffect">
                                  <p:stCondLst>
                                    <p:cond delay="0"/>
                                  </p:stCondLst>
                                  <p:iterate type="lt">
                                    <p:tmPct val="100000"/>
                                  </p:iterate>
                                  <p:childTnLst>
                                    <p:set>
                                      <p:cBhvr>
                                        <p:cTn id="22" dur="1" fill="hold">
                                          <p:stCondLst>
                                            <p:cond delay="0"/>
                                          </p:stCondLst>
                                        </p:cTn>
                                        <p:tgtEl>
                                          <p:spTgt spid="317442">
                                            <p:txEl>
                                              <p:pRg st="4" end="4"/>
                                            </p:txEl>
                                          </p:spTgt>
                                        </p:tgtEl>
                                        <p:attrNameLst>
                                          <p:attrName>style.visibility</p:attrName>
                                        </p:attrNameLst>
                                      </p:cBhvr>
                                      <p:to>
                                        <p:strVal val="visible"/>
                                      </p:to>
                                    </p:set>
                                    <p:animEffect transition="in" filter="wipe(left)">
                                      <p:cBhvr>
                                        <p:cTn id="23" dur="75"/>
                                        <p:tgtEl>
                                          <p:spTgt spid="317442">
                                            <p:txEl>
                                              <p:pRg st="4" end="4"/>
                                            </p:txEl>
                                          </p:spTgt>
                                        </p:tgtEl>
                                      </p:cBhvr>
                                    </p:animEffect>
                                  </p:childTnLst>
                                </p:cTn>
                              </p:par>
                            </p:childTnLst>
                          </p:cTn>
                        </p:par>
                        <p:par>
                          <p:cTn id="24" fill="hold" nodeType="afterGroup">
                            <p:stCondLst>
                              <p:cond delay="17850"/>
                            </p:stCondLst>
                            <p:childTnLst>
                              <p:par>
                                <p:cTn id="25" presetID="22" presetClass="entr" presetSubtype="8" fill="hold" grpId="0" nodeType="afterEffect">
                                  <p:stCondLst>
                                    <p:cond delay="0"/>
                                  </p:stCondLst>
                                  <p:iterate type="lt">
                                    <p:tmPct val="100000"/>
                                  </p:iterate>
                                  <p:childTnLst>
                                    <p:set>
                                      <p:cBhvr>
                                        <p:cTn id="26" dur="1" fill="hold">
                                          <p:stCondLst>
                                            <p:cond delay="0"/>
                                          </p:stCondLst>
                                        </p:cTn>
                                        <p:tgtEl>
                                          <p:spTgt spid="317442">
                                            <p:txEl>
                                              <p:pRg st="5" end="5"/>
                                            </p:txEl>
                                          </p:spTgt>
                                        </p:tgtEl>
                                        <p:attrNameLst>
                                          <p:attrName>style.visibility</p:attrName>
                                        </p:attrNameLst>
                                      </p:cBhvr>
                                      <p:to>
                                        <p:strVal val="visible"/>
                                      </p:to>
                                    </p:set>
                                    <p:animEffect transition="in" filter="wipe(left)">
                                      <p:cBhvr>
                                        <p:cTn id="27" dur="75"/>
                                        <p:tgtEl>
                                          <p:spTgt spid="317442">
                                            <p:txEl>
                                              <p:pRg st="5" end="5"/>
                                            </p:txEl>
                                          </p:spTgt>
                                        </p:tgtEl>
                                      </p:cBhvr>
                                    </p:animEffect>
                                  </p:childTnLst>
                                </p:cTn>
                              </p:par>
                            </p:childTnLst>
                          </p:cTn>
                        </p:par>
                        <p:par>
                          <p:cTn id="28" fill="hold" nodeType="afterGroup">
                            <p:stCondLst>
                              <p:cond delay="22125"/>
                            </p:stCondLst>
                            <p:childTnLst>
                              <p:par>
                                <p:cTn id="29" presetID="22" presetClass="entr" presetSubtype="8" fill="hold" grpId="0" nodeType="afterEffect">
                                  <p:stCondLst>
                                    <p:cond delay="0"/>
                                  </p:stCondLst>
                                  <p:iterate type="lt">
                                    <p:tmPct val="100000"/>
                                  </p:iterate>
                                  <p:childTnLst>
                                    <p:set>
                                      <p:cBhvr>
                                        <p:cTn id="30" dur="1" fill="hold">
                                          <p:stCondLst>
                                            <p:cond delay="0"/>
                                          </p:stCondLst>
                                        </p:cTn>
                                        <p:tgtEl>
                                          <p:spTgt spid="317442">
                                            <p:txEl>
                                              <p:pRg st="6" end="6"/>
                                            </p:txEl>
                                          </p:spTgt>
                                        </p:tgtEl>
                                        <p:attrNameLst>
                                          <p:attrName>style.visibility</p:attrName>
                                        </p:attrNameLst>
                                      </p:cBhvr>
                                      <p:to>
                                        <p:strVal val="visible"/>
                                      </p:to>
                                    </p:set>
                                    <p:animEffect transition="in" filter="wipe(left)">
                                      <p:cBhvr>
                                        <p:cTn id="31" dur="75"/>
                                        <p:tgtEl>
                                          <p:spTgt spid="317442">
                                            <p:txEl>
                                              <p:pRg st="6" end="6"/>
                                            </p:txEl>
                                          </p:spTgt>
                                        </p:tgtEl>
                                      </p:cBhvr>
                                    </p:animEffect>
                                  </p:childTnLst>
                                </p:cTn>
                              </p:par>
                            </p:childTnLst>
                          </p:cTn>
                        </p:par>
                        <p:par>
                          <p:cTn id="32" fill="hold" nodeType="afterGroup">
                            <p:stCondLst>
                              <p:cond delay="25575"/>
                            </p:stCondLst>
                            <p:childTnLst>
                              <p:par>
                                <p:cTn id="33" presetID="22" presetClass="entr" presetSubtype="8" fill="hold" grpId="0" nodeType="afterEffect">
                                  <p:stCondLst>
                                    <p:cond delay="0"/>
                                  </p:stCondLst>
                                  <p:iterate type="lt">
                                    <p:tmPct val="100000"/>
                                  </p:iterate>
                                  <p:childTnLst>
                                    <p:set>
                                      <p:cBhvr>
                                        <p:cTn id="34" dur="1" fill="hold">
                                          <p:stCondLst>
                                            <p:cond delay="0"/>
                                          </p:stCondLst>
                                        </p:cTn>
                                        <p:tgtEl>
                                          <p:spTgt spid="317442">
                                            <p:txEl>
                                              <p:pRg st="7" end="7"/>
                                            </p:txEl>
                                          </p:spTgt>
                                        </p:tgtEl>
                                        <p:attrNameLst>
                                          <p:attrName>style.visibility</p:attrName>
                                        </p:attrNameLst>
                                      </p:cBhvr>
                                      <p:to>
                                        <p:strVal val="visible"/>
                                      </p:to>
                                    </p:set>
                                    <p:animEffect transition="in" filter="wipe(left)">
                                      <p:cBhvr>
                                        <p:cTn id="35" dur="75"/>
                                        <p:tgtEl>
                                          <p:spTgt spid="3174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s-ES_tradnl"/>
              <a:t>Indicadores para actividades</a:t>
            </a:r>
            <a:endParaRPr lang="es-ES"/>
          </a:p>
        </p:txBody>
      </p:sp>
      <p:sp>
        <p:nvSpPr>
          <p:cNvPr id="319491" name="Rectangle 3"/>
          <p:cNvSpPr>
            <a:spLocks noGrp="1" noChangeArrowheads="1"/>
          </p:cNvSpPr>
          <p:nvPr>
            <p:ph type="body" idx="1"/>
          </p:nvPr>
        </p:nvSpPr>
        <p:spPr>
          <a:xfrm>
            <a:off x="381000" y="990600"/>
            <a:ext cx="8458200" cy="5257800"/>
          </a:xfrm>
        </p:spPr>
        <p:txBody>
          <a:bodyPr/>
          <a:lstStyle/>
          <a:p>
            <a:pPr>
              <a:lnSpc>
                <a:spcPct val="90000"/>
              </a:lnSpc>
            </a:pPr>
            <a:r>
              <a:rPr lang="en-US" sz="3000" b="1">
                <a:solidFill>
                  <a:srgbClr val="0000CC"/>
                </a:solidFill>
              </a:rPr>
              <a:t>Indicadores de costo</a:t>
            </a:r>
          </a:p>
          <a:p>
            <a:pPr lvl="1">
              <a:lnSpc>
                <a:spcPct val="90000"/>
              </a:lnSpc>
            </a:pPr>
            <a:r>
              <a:rPr lang="en-US" sz="2600"/>
              <a:t>Relacionan costos (presupuestado / real)</a:t>
            </a:r>
          </a:p>
          <a:p>
            <a:pPr lvl="1">
              <a:lnSpc>
                <a:spcPct val="90000"/>
              </a:lnSpc>
            </a:pPr>
            <a:r>
              <a:rPr lang="en-US" sz="2600"/>
              <a:t>Ej. Desviación porcentual del costo del equipamiento</a:t>
            </a:r>
          </a:p>
          <a:p>
            <a:pPr>
              <a:lnSpc>
                <a:spcPct val="90000"/>
              </a:lnSpc>
            </a:pPr>
            <a:r>
              <a:rPr lang="en-US" sz="2200" b="1">
                <a:solidFill>
                  <a:srgbClr val="0000CC"/>
                </a:solidFill>
              </a:rPr>
              <a:t>Indicadores de cronograma</a:t>
            </a:r>
          </a:p>
          <a:p>
            <a:pPr lvl="1">
              <a:lnSpc>
                <a:spcPct val="90000"/>
              </a:lnSpc>
            </a:pPr>
            <a:r>
              <a:rPr lang="en-US" sz="2000"/>
              <a:t>Miden el nivel de cumplimiento de los plazos programados</a:t>
            </a:r>
          </a:p>
          <a:p>
            <a:pPr lvl="1">
              <a:lnSpc>
                <a:spcPct val="90000"/>
              </a:lnSpc>
            </a:pPr>
            <a:r>
              <a:rPr lang="en-US" sz="2000"/>
              <a:t>Ej. Número de días de atraso en la actividad</a:t>
            </a:r>
          </a:p>
          <a:p>
            <a:pPr lvl="1">
              <a:lnSpc>
                <a:spcPct val="90000"/>
              </a:lnSpc>
            </a:pPr>
            <a:r>
              <a:rPr lang="en-US" sz="2000"/>
              <a:t>Ej. Plazo de ejecución programado / efectivo</a:t>
            </a:r>
          </a:p>
          <a:p>
            <a:pPr>
              <a:lnSpc>
                <a:spcPct val="90000"/>
              </a:lnSpc>
            </a:pPr>
            <a:r>
              <a:rPr lang="en-US" sz="2200" b="1">
                <a:solidFill>
                  <a:srgbClr val="0000CC"/>
                </a:solidFill>
              </a:rPr>
              <a:t>Indicadores de cantidad (eficacia)</a:t>
            </a:r>
          </a:p>
          <a:p>
            <a:pPr lvl="1">
              <a:lnSpc>
                <a:spcPct val="90000"/>
              </a:lnSpc>
            </a:pPr>
            <a:r>
              <a:rPr lang="en-US" sz="2000"/>
              <a:t>Miden el nivel de cumplimiento respecto a la cantidad programada de productos o servicios a generar.</a:t>
            </a:r>
          </a:p>
          <a:p>
            <a:pPr lvl="1">
              <a:lnSpc>
                <a:spcPct val="90000"/>
              </a:lnSpc>
            </a:pPr>
            <a:r>
              <a:rPr lang="en-US" sz="2000"/>
              <a:t>Ej. Porcentaje de personas capacitadas respecto a las programadas</a:t>
            </a:r>
          </a:p>
          <a:p>
            <a:pPr>
              <a:lnSpc>
                <a:spcPct val="90000"/>
              </a:lnSpc>
            </a:pPr>
            <a:r>
              <a:rPr lang="en-US" sz="2200" b="1">
                <a:solidFill>
                  <a:srgbClr val="0000FF"/>
                </a:solidFill>
              </a:rPr>
              <a:t>Indicadores de calidad</a:t>
            </a:r>
          </a:p>
          <a:p>
            <a:pPr lvl="1">
              <a:lnSpc>
                <a:spcPct val="90000"/>
              </a:lnSpc>
            </a:pPr>
            <a:r>
              <a:rPr lang="en-US" sz="2000"/>
              <a:t>Miden el cumplimiento de las especificaciones</a:t>
            </a:r>
          </a:p>
          <a:p>
            <a:pPr lvl="1">
              <a:lnSpc>
                <a:spcPct val="90000"/>
              </a:lnSpc>
            </a:pPr>
            <a:r>
              <a:rPr lang="en-US" sz="2000"/>
              <a:t>Porcentaje de participantes que demuestran comprensión de la técnica</a:t>
            </a:r>
          </a:p>
        </p:txBody>
      </p:sp>
      <p:sp>
        <p:nvSpPr>
          <p:cNvPr id="319492" name="Line 4"/>
          <p:cNvSpPr>
            <a:spLocks noChangeShapeType="1"/>
          </p:cNvSpPr>
          <p:nvPr/>
        </p:nvSpPr>
        <p:spPr bwMode="auto">
          <a:xfrm>
            <a:off x="3581400" y="6777038"/>
            <a:ext cx="1066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Tree>
    <p:extLst>
      <p:ext uri="{BB962C8B-B14F-4D97-AF65-F5344CB8AC3E}">
        <p14:creationId xmlns:p14="http://schemas.microsoft.com/office/powerpoint/2010/main" val="2072305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9491">
                                            <p:txEl>
                                              <p:pRg st="0" end="0"/>
                                            </p:txEl>
                                          </p:spTgt>
                                        </p:tgtEl>
                                        <p:attrNameLst>
                                          <p:attrName>style.visibility</p:attrName>
                                        </p:attrNameLst>
                                      </p:cBhvr>
                                      <p:to>
                                        <p:strVal val="visible"/>
                                      </p:to>
                                    </p:set>
                                    <p:anim calcmode="lin" valueType="num">
                                      <p:cBhvr additive="base">
                                        <p:cTn id="7" dur="500" fill="hold"/>
                                        <p:tgtEl>
                                          <p:spTgt spid="319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949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9491">
                                            <p:txEl>
                                              <p:pRg st="1" end="1"/>
                                            </p:txEl>
                                          </p:spTgt>
                                        </p:tgtEl>
                                        <p:attrNameLst>
                                          <p:attrName>style.visibility</p:attrName>
                                        </p:attrNameLst>
                                      </p:cBhvr>
                                      <p:to>
                                        <p:strVal val="visible"/>
                                      </p:to>
                                    </p:set>
                                    <p:anim calcmode="lin" valueType="num">
                                      <p:cBhvr additive="base">
                                        <p:cTn id="11" dur="500" fill="hold"/>
                                        <p:tgtEl>
                                          <p:spTgt spid="31949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949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9491">
                                            <p:txEl>
                                              <p:pRg st="2" end="2"/>
                                            </p:txEl>
                                          </p:spTgt>
                                        </p:tgtEl>
                                        <p:attrNameLst>
                                          <p:attrName>style.visibility</p:attrName>
                                        </p:attrNameLst>
                                      </p:cBhvr>
                                      <p:to>
                                        <p:strVal val="visible"/>
                                      </p:to>
                                    </p:set>
                                    <p:anim calcmode="lin" valueType="num">
                                      <p:cBhvr additive="base">
                                        <p:cTn id="15" dur="500" fill="hold"/>
                                        <p:tgtEl>
                                          <p:spTgt spid="31949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194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19491">
                                            <p:txEl>
                                              <p:pRg st="3" end="3"/>
                                            </p:txEl>
                                          </p:spTgt>
                                        </p:tgtEl>
                                        <p:attrNameLst>
                                          <p:attrName>style.visibility</p:attrName>
                                        </p:attrNameLst>
                                      </p:cBhvr>
                                      <p:to>
                                        <p:strVal val="visible"/>
                                      </p:to>
                                    </p:set>
                                    <p:anim calcmode="lin" valueType="num">
                                      <p:cBhvr additive="base">
                                        <p:cTn id="21" dur="500" fill="hold"/>
                                        <p:tgtEl>
                                          <p:spTgt spid="31949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1949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19491">
                                            <p:txEl>
                                              <p:pRg st="4" end="4"/>
                                            </p:txEl>
                                          </p:spTgt>
                                        </p:tgtEl>
                                        <p:attrNameLst>
                                          <p:attrName>style.visibility</p:attrName>
                                        </p:attrNameLst>
                                      </p:cBhvr>
                                      <p:to>
                                        <p:strVal val="visible"/>
                                      </p:to>
                                    </p:set>
                                    <p:anim calcmode="lin" valueType="num">
                                      <p:cBhvr additive="base">
                                        <p:cTn id="25" dur="500" fill="hold"/>
                                        <p:tgtEl>
                                          <p:spTgt spid="3194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9491">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19491">
                                            <p:txEl>
                                              <p:pRg st="5" end="5"/>
                                            </p:txEl>
                                          </p:spTgt>
                                        </p:tgtEl>
                                        <p:attrNameLst>
                                          <p:attrName>style.visibility</p:attrName>
                                        </p:attrNameLst>
                                      </p:cBhvr>
                                      <p:to>
                                        <p:strVal val="visible"/>
                                      </p:to>
                                    </p:set>
                                    <p:anim calcmode="lin" valueType="num">
                                      <p:cBhvr additive="base">
                                        <p:cTn id="29" dur="500" fill="hold"/>
                                        <p:tgtEl>
                                          <p:spTgt spid="319491">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9491">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9491">
                                            <p:txEl>
                                              <p:pRg st="6" end="6"/>
                                            </p:txEl>
                                          </p:spTgt>
                                        </p:tgtEl>
                                        <p:attrNameLst>
                                          <p:attrName>style.visibility</p:attrName>
                                        </p:attrNameLst>
                                      </p:cBhvr>
                                      <p:to>
                                        <p:strVal val="visible"/>
                                      </p:to>
                                    </p:set>
                                    <p:anim calcmode="lin" valueType="num">
                                      <p:cBhvr additive="base">
                                        <p:cTn id="33" dur="500" fill="hold"/>
                                        <p:tgtEl>
                                          <p:spTgt spid="319491">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1949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19491">
                                            <p:txEl>
                                              <p:pRg st="7" end="7"/>
                                            </p:txEl>
                                          </p:spTgt>
                                        </p:tgtEl>
                                        <p:attrNameLst>
                                          <p:attrName>style.visibility</p:attrName>
                                        </p:attrNameLst>
                                      </p:cBhvr>
                                      <p:to>
                                        <p:strVal val="visible"/>
                                      </p:to>
                                    </p:set>
                                    <p:anim calcmode="lin" valueType="num">
                                      <p:cBhvr additive="base">
                                        <p:cTn id="39" dur="500" fill="hold"/>
                                        <p:tgtEl>
                                          <p:spTgt spid="31949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1949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9491">
                                            <p:txEl>
                                              <p:pRg st="8" end="8"/>
                                            </p:txEl>
                                          </p:spTgt>
                                        </p:tgtEl>
                                        <p:attrNameLst>
                                          <p:attrName>style.visibility</p:attrName>
                                        </p:attrNameLst>
                                      </p:cBhvr>
                                      <p:to>
                                        <p:strVal val="visible"/>
                                      </p:to>
                                    </p:set>
                                    <p:anim calcmode="lin" valueType="num">
                                      <p:cBhvr additive="base">
                                        <p:cTn id="43" dur="500" fill="hold"/>
                                        <p:tgtEl>
                                          <p:spTgt spid="31949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9491">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9491">
                                            <p:txEl>
                                              <p:pRg st="9" end="9"/>
                                            </p:txEl>
                                          </p:spTgt>
                                        </p:tgtEl>
                                        <p:attrNameLst>
                                          <p:attrName>style.visibility</p:attrName>
                                        </p:attrNameLst>
                                      </p:cBhvr>
                                      <p:to>
                                        <p:strVal val="visible"/>
                                      </p:to>
                                    </p:set>
                                    <p:anim calcmode="lin" valueType="num">
                                      <p:cBhvr additive="base">
                                        <p:cTn id="47" dur="500" fill="hold"/>
                                        <p:tgtEl>
                                          <p:spTgt spid="31949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1949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19491">
                                            <p:txEl>
                                              <p:pRg st="10" end="10"/>
                                            </p:txEl>
                                          </p:spTgt>
                                        </p:tgtEl>
                                        <p:attrNameLst>
                                          <p:attrName>style.visibility</p:attrName>
                                        </p:attrNameLst>
                                      </p:cBhvr>
                                      <p:to>
                                        <p:strVal val="visible"/>
                                      </p:to>
                                    </p:set>
                                    <p:anim calcmode="lin" valueType="num">
                                      <p:cBhvr additive="base">
                                        <p:cTn id="53" dur="500" fill="hold"/>
                                        <p:tgtEl>
                                          <p:spTgt spid="319491">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19491">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19491">
                                            <p:txEl>
                                              <p:pRg st="11" end="11"/>
                                            </p:txEl>
                                          </p:spTgt>
                                        </p:tgtEl>
                                        <p:attrNameLst>
                                          <p:attrName>style.visibility</p:attrName>
                                        </p:attrNameLst>
                                      </p:cBhvr>
                                      <p:to>
                                        <p:strVal val="visible"/>
                                      </p:to>
                                    </p:set>
                                    <p:anim calcmode="lin" valueType="num">
                                      <p:cBhvr additive="base">
                                        <p:cTn id="57" dur="500" fill="hold"/>
                                        <p:tgtEl>
                                          <p:spTgt spid="319491">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19491">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19491">
                                            <p:txEl>
                                              <p:pRg st="12" end="12"/>
                                            </p:txEl>
                                          </p:spTgt>
                                        </p:tgtEl>
                                        <p:attrNameLst>
                                          <p:attrName>style.visibility</p:attrName>
                                        </p:attrNameLst>
                                      </p:cBhvr>
                                      <p:to>
                                        <p:strVal val="visible"/>
                                      </p:to>
                                    </p:set>
                                    <p:anim calcmode="lin" valueType="num">
                                      <p:cBhvr additive="base">
                                        <p:cTn id="61" dur="500" fill="hold"/>
                                        <p:tgtEl>
                                          <p:spTgt spid="319491">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1949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5105" y="274638"/>
            <a:ext cx="8229600" cy="795791"/>
          </a:xfrm>
        </p:spPr>
        <p:txBody>
          <a:bodyPr>
            <a:noAutofit/>
          </a:bodyPr>
          <a:lstStyle/>
          <a:p>
            <a:pPr algn="l"/>
            <a:r>
              <a:rPr lang="es-ES" sz="2400" dirty="0" smtClean="0"/>
              <a:t>Principales cambios en el marco lógico para alinear </a:t>
            </a:r>
            <a:br>
              <a:rPr lang="es-ES" sz="2400" dirty="0" smtClean="0"/>
            </a:br>
            <a:r>
              <a:rPr lang="es-ES" sz="2400" dirty="0" smtClean="0"/>
              <a:t>con metodologías de Gestión por Resultados generalmente aceptadas.</a:t>
            </a:r>
            <a:endParaRPr lang="es-ES" sz="2400" dirty="0"/>
          </a:p>
        </p:txBody>
      </p:sp>
      <p:sp>
        <p:nvSpPr>
          <p:cNvPr id="3" name="Marcador de contenido 2"/>
          <p:cNvSpPr>
            <a:spLocks noGrp="1"/>
          </p:cNvSpPr>
          <p:nvPr>
            <p:ph idx="1"/>
          </p:nvPr>
        </p:nvSpPr>
        <p:spPr>
          <a:xfrm>
            <a:off x="457200" y="1741717"/>
            <a:ext cx="8229600" cy="3828141"/>
          </a:xfrm>
        </p:spPr>
        <p:txBody>
          <a:bodyPr>
            <a:normAutofit/>
          </a:bodyPr>
          <a:lstStyle/>
          <a:p>
            <a:r>
              <a:rPr lang="es-ES" sz="2800" dirty="0" smtClean="0"/>
              <a:t>La caja de  “indicadores objetivamente verificables” se divide en tres: Indicador, línea de base y meta. </a:t>
            </a:r>
          </a:p>
          <a:p>
            <a:r>
              <a:rPr lang="es-ES" sz="2800" dirty="0" smtClean="0"/>
              <a:t>La columna  “medios de verificación” se titula “Fuente”</a:t>
            </a:r>
          </a:p>
          <a:p>
            <a:r>
              <a:rPr lang="es-ES" sz="2800" dirty="0" smtClean="0"/>
              <a:t>Los supuestos se presentan a nivel de objetivo y propósito</a:t>
            </a:r>
          </a:p>
          <a:p>
            <a:r>
              <a:rPr lang="es-ES" sz="2800" dirty="0" smtClean="0"/>
              <a:t>Los riesgos son mostrados en el nivel de resultados  y de actividades solamente. </a:t>
            </a:r>
          </a:p>
          <a:p>
            <a:endParaRPr lang="es-ES" dirty="0"/>
          </a:p>
        </p:txBody>
      </p:sp>
      <p:sp>
        <p:nvSpPr>
          <p:cNvPr id="4" name="CuadroTexto 3"/>
          <p:cNvSpPr txBox="1"/>
          <p:nvPr/>
        </p:nvSpPr>
        <p:spPr>
          <a:xfrm>
            <a:off x="445105" y="5926666"/>
            <a:ext cx="1026844" cy="553998"/>
          </a:xfrm>
          <a:prstGeom prst="rect">
            <a:avLst/>
          </a:prstGeom>
          <a:noFill/>
        </p:spPr>
        <p:txBody>
          <a:bodyPr wrap="none" rtlCol="0">
            <a:spAutoFit/>
          </a:bodyPr>
          <a:lstStyle/>
          <a:p>
            <a:r>
              <a:rPr lang="es-ES" sz="1200" dirty="0"/>
              <a:t>(DFID,2011)</a:t>
            </a:r>
          </a:p>
          <a:p>
            <a:endParaRPr lang="es-ES" dirty="0"/>
          </a:p>
        </p:txBody>
      </p:sp>
    </p:spTree>
    <p:extLst>
      <p:ext uri="{BB962C8B-B14F-4D97-AF65-F5344CB8AC3E}">
        <p14:creationId xmlns:p14="http://schemas.microsoft.com/office/powerpoint/2010/main" val="31944902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Características ZOPP</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720931729"/>
              </p:ext>
            </p:extLst>
          </p:nvPr>
        </p:nvGraphicFramePr>
        <p:xfrm>
          <a:off x="498474" y="1270000"/>
          <a:ext cx="7556313" cy="4856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3"/>
          <p:cNvSpPr/>
          <p:nvPr/>
        </p:nvSpPr>
        <p:spPr>
          <a:xfrm>
            <a:off x="457200" y="6164160"/>
            <a:ext cx="1820480" cy="276999"/>
          </a:xfrm>
          <a:prstGeom prst="rect">
            <a:avLst/>
          </a:prstGeom>
        </p:spPr>
        <p:txBody>
          <a:bodyPr wrap="none">
            <a:spAutoFit/>
          </a:bodyPr>
          <a:lstStyle/>
          <a:p>
            <a:r>
              <a:rPr lang="es-ES" sz="1200" dirty="0" smtClean="0"/>
              <a:t>(Comisión </a:t>
            </a:r>
            <a:r>
              <a:rPr lang="es-ES" sz="1200" dirty="0"/>
              <a:t>del Agua, 2000)</a:t>
            </a:r>
          </a:p>
        </p:txBody>
      </p:sp>
    </p:spTree>
    <p:extLst>
      <p:ext uri="{BB962C8B-B14F-4D97-AF65-F5344CB8AC3E}">
        <p14:creationId xmlns:p14="http://schemas.microsoft.com/office/powerpoint/2010/main" val="14032499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4" y="374952"/>
            <a:ext cx="7556313" cy="774096"/>
          </a:xfrm>
        </p:spPr>
        <p:txBody>
          <a:bodyPr/>
          <a:lstStyle/>
          <a:p>
            <a:r>
              <a:rPr lang="es-ES" sz="2800" dirty="0"/>
              <a:t>E</a:t>
            </a:r>
            <a:r>
              <a:rPr lang="es-ES" sz="2800" dirty="0" smtClean="0"/>
              <a:t>lementos clave de PCM orientado a resultados</a:t>
            </a:r>
            <a:endParaRPr lang="es-ES" sz="2800" dirty="0"/>
          </a:p>
        </p:txBody>
      </p:sp>
      <p:sp>
        <p:nvSpPr>
          <p:cNvPr id="3" name="Marcador de contenido 2"/>
          <p:cNvSpPr>
            <a:spLocks noGrp="1"/>
          </p:cNvSpPr>
          <p:nvPr>
            <p:ph idx="1"/>
          </p:nvPr>
        </p:nvSpPr>
        <p:spPr>
          <a:xfrm>
            <a:off x="498474" y="1294191"/>
            <a:ext cx="7556313" cy="4850190"/>
          </a:xfrm>
        </p:spPr>
        <p:txBody>
          <a:bodyPr>
            <a:noAutofit/>
          </a:bodyPr>
          <a:lstStyle/>
          <a:p>
            <a:pPr marL="342900" indent="-342900">
              <a:buFont typeface="+mj-lt"/>
              <a:buAutoNum type="arabicPeriod"/>
            </a:pPr>
            <a:r>
              <a:rPr lang="es-ES" sz="1600" dirty="0" smtClean="0"/>
              <a:t>Identificación </a:t>
            </a:r>
            <a:r>
              <a:rPr lang="es-ES" sz="1600" dirty="0"/>
              <a:t>de objetivos claros y medibles (resultados), ayudados por los marcos lógicos. </a:t>
            </a:r>
          </a:p>
          <a:p>
            <a:pPr marL="342900" indent="-342900">
              <a:buFont typeface="+mj-lt"/>
              <a:buAutoNum type="arabicPeriod"/>
            </a:pPr>
            <a:r>
              <a:rPr lang="es-ES" sz="1600" dirty="0" smtClean="0"/>
              <a:t>Indicadores </a:t>
            </a:r>
            <a:r>
              <a:rPr lang="es-ES" sz="1600" dirty="0"/>
              <a:t>para medir el progreso hacia cada objetivo. </a:t>
            </a:r>
          </a:p>
          <a:p>
            <a:pPr marL="342900" indent="-342900">
              <a:buFont typeface="+mj-lt"/>
              <a:buAutoNum type="arabicPeriod"/>
            </a:pPr>
            <a:r>
              <a:rPr lang="es-ES" sz="1600" dirty="0" smtClean="0"/>
              <a:t>Establecimiento </a:t>
            </a:r>
            <a:r>
              <a:rPr lang="es-ES" sz="1600" dirty="0"/>
              <a:t>de metas explícitas para cada indicador, que se utiliza para juzgar el desempeño. </a:t>
            </a:r>
          </a:p>
          <a:p>
            <a:pPr marL="342900" indent="-342900">
              <a:buFont typeface="+mj-lt"/>
              <a:buAutoNum type="arabicPeriod"/>
            </a:pPr>
            <a:r>
              <a:rPr lang="es-ES" sz="1600" dirty="0" smtClean="0"/>
              <a:t>Desarrollo </a:t>
            </a:r>
            <a:r>
              <a:rPr lang="es-ES" sz="1600" dirty="0"/>
              <a:t>de sistemas de monitoreo de rendimiento para recopilar periódicamente datos sobre los resultados reales. </a:t>
            </a:r>
          </a:p>
          <a:p>
            <a:pPr marL="342900" indent="-342900">
              <a:buFont typeface="+mj-lt"/>
              <a:buAutoNum type="arabicPeriod"/>
            </a:pPr>
            <a:r>
              <a:rPr lang="es-ES" sz="1600" dirty="0" smtClean="0"/>
              <a:t>Revisar</a:t>
            </a:r>
            <a:r>
              <a:rPr lang="es-ES" sz="1600" dirty="0"/>
              <a:t>, analizar e informar los resultados reales vis-</a:t>
            </a:r>
            <a:r>
              <a:rPr lang="es-ES" sz="1600" dirty="0" err="1"/>
              <a:t>à</a:t>
            </a:r>
            <a:r>
              <a:rPr lang="es-ES" sz="1600" dirty="0"/>
              <a:t>-vis los objetivos. </a:t>
            </a:r>
          </a:p>
          <a:p>
            <a:pPr marL="342900" indent="-342900">
              <a:buFont typeface="+mj-lt"/>
              <a:buAutoNum type="arabicPeriod"/>
            </a:pPr>
            <a:r>
              <a:rPr lang="es-ES" sz="1600" dirty="0" smtClean="0"/>
              <a:t>Integrar </a:t>
            </a:r>
            <a:r>
              <a:rPr lang="es-ES" sz="1600" dirty="0"/>
              <a:t>las evaluaciones para proporcionar información complementaria sobre el rendimiento no se dispone fácilmente de los sistemas de control de los rendimientos. </a:t>
            </a:r>
          </a:p>
          <a:p>
            <a:pPr marL="342900" indent="-342900">
              <a:buFont typeface="+mj-lt"/>
              <a:buAutoNum type="arabicPeriod"/>
            </a:pPr>
            <a:r>
              <a:rPr lang="es-ES" sz="1600" dirty="0" smtClean="0"/>
              <a:t>Uso </a:t>
            </a:r>
            <a:r>
              <a:rPr lang="es-ES" sz="1600" dirty="0"/>
              <a:t>de la información de rendimiento para la rendición de cuentas de la gestión interna, el aprendizaje y la toma de decisiones los procesos, así como para los informes de desempeño externo a las partes interesadas y </a:t>
            </a:r>
            <a:r>
              <a:rPr lang="es-ES" sz="1400" dirty="0"/>
              <a:t>socios. </a:t>
            </a:r>
            <a:r>
              <a:rPr lang="es-ES" sz="1400" dirty="0" smtClean="0"/>
              <a:t>     (</a:t>
            </a:r>
            <a:r>
              <a:rPr lang="es-ES" sz="1400" dirty="0"/>
              <a:t>SIDA, 2005)</a:t>
            </a:r>
          </a:p>
        </p:txBody>
      </p:sp>
    </p:spTree>
    <p:extLst>
      <p:ext uri="{BB962C8B-B14F-4D97-AF65-F5344CB8AC3E}">
        <p14:creationId xmlns:p14="http://schemas.microsoft.com/office/powerpoint/2010/main" val="15462430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a:r>
              <a:rPr lang="es-ES" dirty="0" smtClean="0"/>
              <a:t>Bibliografía</a:t>
            </a:r>
            <a:endParaRPr lang="es-ES" dirty="0"/>
          </a:p>
        </p:txBody>
      </p:sp>
      <p:sp>
        <p:nvSpPr>
          <p:cNvPr id="3" name="Marcador de contenido 2"/>
          <p:cNvSpPr>
            <a:spLocks noGrp="1"/>
          </p:cNvSpPr>
          <p:nvPr>
            <p:ph idx="1"/>
          </p:nvPr>
        </p:nvSpPr>
        <p:spPr>
          <a:xfrm>
            <a:off x="457200" y="1285634"/>
            <a:ext cx="8229600" cy="4840530"/>
          </a:xfrm>
        </p:spPr>
        <p:txBody>
          <a:bodyPr>
            <a:normAutofit fontScale="92500" lnSpcReduction="20000"/>
          </a:bodyPr>
          <a:lstStyle/>
          <a:p>
            <a:r>
              <a:rPr lang="es-ES" sz="2000" dirty="0" err="1" smtClean="0"/>
              <a:t>European</a:t>
            </a:r>
            <a:r>
              <a:rPr lang="es-ES" sz="2000" dirty="0" smtClean="0"/>
              <a:t> </a:t>
            </a:r>
            <a:r>
              <a:rPr lang="es-ES" sz="2000" dirty="0" err="1"/>
              <a:t>Commission</a:t>
            </a:r>
            <a:r>
              <a:rPr lang="es-ES" sz="2000" dirty="0"/>
              <a:t> (2004). Project </a:t>
            </a:r>
            <a:r>
              <a:rPr lang="es-ES" sz="2000" dirty="0" err="1"/>
              <a:t>cycle</a:t>
            </a:r>
            <a:r>
              <a:rPr lang="es-ES" sz="2000" dirty="0"/>
              <a:t> </a:t>
            </a:r>
            <a:r>
              <a:rPr lang="es-ES" sz="2000" dirty="0" err="1"/>
              <a:t>management</a:t>
            </a:r>
            <a:r>
              <a:rPr lang="es-ES" sz="2000" dirty="0"/>
              <a:t> </a:t>
            </a:r>
            <a:r>
              <a:rPr lang="es-ES" sz="2000" dirty="0" err="1"/>
              <a:t>guidelines</a:t>
            </a:r>
            <a:r>
              <a:rPr lang="es-ES" sz="2000" dirty="0"/>
              <a:t>. </a:t>
            </a:r>
            <a:r>
              <a:rPr lang="es-ES" sz="2000" dirty="0" err="1"/>
              <a:t>Brussels</a:t>
            </a:r>
            <a:r>
              <a:rPr lang="es-ES" sz="2000" dirty="0"/>
              <a:t>. Disponible en internet en </a:t>
            </a:r>
            <a:r>
              <a:rPr lang="es-ES" sz="2000" dirty="0">
                <a:hlinkClick r:id="rId2"/>
              </a:rPr>
              <a:t>http://ec.europa.eu/europeaid/infopoint/publications/europeaid/49a_en.htm</a:t>
            </a:r>
            <a:r>
              <a:rPr lang="es-ES" sz="2000" dirty="0"/>
              <a:t> </a:t>
            </a:r>
            <a:endParaRPr lang="es-ES" sz="2000" dirty="0" smtClean="0"/>
          </a:p>
          <a:p>
            <a:r>
              <a:rPr lang="en-US" sz="2000" dirty="0"/>
              <a:t>European </a:t>
            </a:r>
            <a:r>
              <a:rPr lang="en-US" sz="2000" dirty="0" smtClean="0"/>
              <a:t>Commission</a:t>
            </a:r>
            <a:r>
              <a:rPr lang="es-ES" sz="2000" dirty="0" smtClean="0"/>
              <a:t> </a:t>
            </a:r>
            <a:r>
              <a:rPr lang="es-ES" sz="2000" dirty="0"/>
              <a:t>(2005). ECHO Manual: Project Management </a:t>
            </a:r>
            <a:r>
              <a:rPr lang="es-ES" sz="2000" dirty="0" err="1"/>
              <a:t>Cycle</a:t>
            </a:r>
            <a:r>
              <a:rPr lang="es-ES" sz="2000" dirty="0"/>
              <a:t>.   </a:t>
            </a:r>
            <a:r>
              <a:rPr lang="es-ES" sz="2000" dirty="0" err="1"/>
              <a:t>Brussels</a:t>
            </a:r>
            <a:r>
              <a:rPr lang="es-ES" sz="2000" dirty="0"/>
              <a:t>. </a:t>
            </a:r>
            <a:endParaRPr lang="es-ES" sz="2000" dirty="0" smtClean="0"/>
          </a:p>
          <a:p>
            <a:r>
              <a:rPr lang="es-ES" sz="2000" dirty="0" smtClean="0"/>
              <a:t>Quesada, G. (2006). </a:t>
            </a:r>
            <a:r>
              <a:rPr lang="es-ES" sz="2000" dirty="0"/>
              <a:t>Metodología Integrada de PMI (Project Management Institute) y el </a:t>
            </a:r>
            <a:r>
              <a:rPr lang="es-ES" sz="2000" dirty="0" smtClean="0"/>
              <a:t>PCM (</a:t>
            </a:r>
            <a:r>
              <a:rPr lang="es-ES" sz="2000" dirty="0"/>
              <a:t>Project </a:t>
            </a:r>
            <a:r>
              <a:rPr lang="es-ES" sz="2000" dirty="0" err="1"/>
              <a:t>Cycle</a:t>
            </a:r>
            <a:r>
              <a:rPr lang="es-ES" sz="2000" dirty="0"/>
              <a:t> Management) en la Dirección de Proyectos de </a:t>
            </a:r>
            <a:r>
              <a:rPr lang="es-ES" sz="2000" dirty="0" smtClean="0"/>
              <a:t>Asistencia Humanitaria. Proyecto Final de Graduación. Facultad de Administración de Proyectos, UCI.  San José. </a:t>
            </a:r>
          </a:p>
          <a:p>
            <a:r>
              <a:rPr lang="es-ES" sz="2000" dirty="0" smtClean="0"/>
              <a:t>World Bank (</a:t>
            </a:r>
            <a:r>
              <a:rPr lang="es-ES" sz="2000" dirty="0" err="1" smtClean="0"/>
              <a:t>s.f</a:t>
            </a:r>
            <a:r>
              <a:rPr lang="es-ES" sz="2000" dirty="0" smtClean="0"/>
              <a:t>). Th </a:t>
            </a:r>
            <a:r>
              <a:rPr lang="es-ES" sz="2000" dirty="0" err="1" smtClean="0"/>
              <a:t>logframe</a:t>
            </a:r>
            <a:r>
              <a:rPr lang="es-ES" sz="2000" dirty="0" smtClean="0"/>
              <a:t> </a:t>
            </a:r>
            <a:r>
              <a:rPr lang="es-ES" sz="2000" dirty="0" err="1" smtClean="0"/>
              <a:t>handbook</a:t>
            </a:r>
            <a:r>
              <a:rPr lang="es-ES" sz="2000" dirty="0" smtClean="0"/>
              <a:t>. Washington. </a:t>
            </a:r>
          </a:p>
          <a:p>
            <a:r>
              <a:rPr lang="es-ES" sz="2000" dirty="0" smtClean="0"/>
              <a:t>Velásquez (2011). Análisis de alternativas [</a:t>
            </a:r>
            <a:r>
              <a:rPr lang="es-ES" sz="2000" dirty="0"/>
              <a:t>diapositivas de PowerPoint</a:t>
            </a:r>
            <a:r>
              <a:rPr lang="es-ES" sz="2000" dirty="0" smtClean="0"/>
              <a:t>]. San José. </a:t>
            </a:r>
            <a:endParaRPr lang="es-ES" sz="2000" dirty="0" smtClean="0"/>
          </a:p>
          <a:p>
            <a:r>
              <a:rPr lang="es-ES" sz="2000" dirty="0" smtClean="0"/>
              <a:t>Universidad de Antioqu</a:t>
            </a:r>
            <a:r>
              <a:rPr lang="es-ES" sz="2000" dirty="0" smtClean="0"/>
              <a:t>ía (2007). </a:t>
            </a:r>
            <a:r>
              <a:rPr lang="es-ES" sz="2000" dirty="0" smtClean="0"/>
              <a:t>Gu</a:t>
            </a:r>
            <a:r>
              <a:rPr lang="es-ES" sz="2000" dirty="0" smtClean="0"/>
              <a:t>ía para la gestión de proyectos de desarrollo. El Salvador: Equipo Maíz.</a:t>
            </a:r>
          </a:p>
          <a:p>
            <a:r>
              <a:rPr lang="es-ES" sz="2000" dirty="0" smtClean="0"/>
              <a:t>Comisión del Agua (2000). Planeación de proyectos orientada a objetivos: el método ZOOP. </a:t>
            </a:r>
          </a:p>
          <a:p>
            <a:r>
              <a:rPr lang="es-ES" sz="2000" dirty="0" smtClean="0"/>
              <a:t>GTZ (1996). </a:t>
            </a:r>
            <a:r>
              <a:rPr lang="es-ES" sz="2000" dirty="0"/>
              <a:t>Gestión del Ciclo del Proyecto (PCM</a:t>
            </a:r>
            <a:r>
              <a:rPr lang="es-ES" sz="2000" dirty="0" smtClean="0"/>
              <a:t>) y </a:t>
            </a:r>
            <a:r>
              <a:rPr lang="es-ES" sz="2000" dirty="0"/>
              <a:t>p</a:t>
            </a:r>
            <a:r>
              <a:rPr lang="es-ES" sz="2000" dirty="0" smtClean="0"/>
              <a:t>lanificación </a:t>
            </a:r>
            <a:r>
              <a:rPr lang="es-ES" sz="2000" dirty="0"/>
              <a:t>de </a:t>
            </a:r>
            <a:r>
              <a:rPr lang="es-ES" sz="2000" dirty="0"/>
              <a:t>p</a:t>
            </a:r>
            <a:r>
              <a:rPr lang="es-ES" sz="2000" dirty="0" smtClean="0"/>
              <a:t>royectos </a:t>
            </a:r>
            <a:r>
              <a:rPr lang="es-ES" sz="2000" dirty="0"/>
              <a:t>o</a:t>
            </a:r>
            <a:r>
              <a:rPr lang="es-ES" sz="2000" dirty="0" smtClean="0"/>
              <a:t>rientada </a:t>
            </a:r>
            <a:r>
              <a:rPr lang="es-ES" sz="2000" dirty="0"/>
              <a:t>a </a:t>
            </a:r>
            <a:r>
              <a:rPr lang="es-ES" sz="2000" dirty="0" smtClean="0"/>
              <a:t>objetivos </a:t>
            </a:r>
            <a:r>
              <a:rPr lang="es-ES" sz="2000" dirty="0"/>
              <a:t>(ZOPP</a:t>
            </a:r>
            <a:r>
              <a:rPr lang="es-ES" sz="2000" dirty="0" smtClean="0"/>
              <a:t>).</a:t>
            </a:r>
            <a:endParaRPr lang="es-ES" sz="2000" dirty="0" smtClean="0"/>
          </a:p>
        </p:txBody>
      </p:sp>
    </p:spTree>
    <p:extLst>
      <p:ext uri="{BB962C8B-B14F-4D97-AF65-F5344CB8AC3E}">
        <p14:creationId xmlns:p14="http://schemas.microsoft.com/office/powerpoint/2010/main" val="3473672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474" y="484094"/>
            <a:ext cx="7556313" cy="822192"/>
          </a:xfrm>
        </p:spPr>
        <p:txBody>
          <a:bodyPr/>
          <a:lstStyle/>
          <a:p>
            <a:r>
              <a:rPr lang="es-ES" dirty="0" smtClean="0"/>
              <a:t>Objetivos de aplicación de ZOPP</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67000982"/>
              </p:ext>
            </p:extLst>
          </p:nvPr>
        </p:nvGraphicFramePr>
        <p:xfrm>
          <a:off x="498474" y="1306286"/>
          <a:ext cx="7556313" cy="48198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7694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Componentes</a:t>
            </a:r>
            <a:endParaRPr lang="es-ES" dirty="0"/>
          </a:p>
        </p:txBody>
      </p:sp>
      <p:graphicFrame>
        <p:nvGraphicFramePr>
          <p:cNvPr id="8" name="Marcador de contenido 7"/>
          <p:cNvGraphicFramePr>
            <a:graphicFrameLocks noGrp="1"/>
          </p:cNvGraphicFramePr>
          <p:nvPr>
            <p:ph idx="1"/>
            <p:extLst>
              <p:ext uri="{D42A27DB-BD31-4B8C-83A1-F6EECF244321}">
                <p14:modId xmlns:p14="http://schemas.microsoft.com/office/powerpoint/2010/main" val="3432449892"/>
              </p:ext>
            </p:extLst>
          </p:nvPr>
        </p:nvGraphicFramePr>
        <p:xfrm>
          <a:off x="498474" y="1473200"/>
          <a:ext cx="7556313"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83841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4" name="Rectangle 4"/>
          <p:cNvSpPr>
            <a:spLocks noChangeArrowheads="1"/>
          </p:cNvSpPr>
          <p:nvPr/>
        </p:nvSpPr>
        <p:spPr bwMode="auto">
          <a:xfrm>
            <a:off x="562416" y="254000"/>
            <a:ext cx="8124383" cy="117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nchor="ctr"/>
          <a:lstStyle/>
          <a:p>
            <a:pPr algn="just"/>
            <a:r>
              <a:rPr lang="es-ES_tradnl" sz="3600" dirty="0" smtClean="0">
                <a:solidFill>
                  <a:srgbClr val="008080"/>
                </a:solidFill>
              </a:rPr>
              <a:t>Consideraciones de factibilidad a verificar a lo largo del ciclo de vida del proyecto. </a:t>
            </a:r>
            <a:endParaRPr lang="es-ES_tradnl" sz="3600" dirty="0">
              <a:solidFill>
                <a:srgbClr val="008080"/>
              </a:solidFill>
            </a:endParaRPr>
          </a:p>
        </p:txBody>
      </p:sp>
      <p:sp>
        <p:nvSpPr>
          <p:cNvPr id="158725" name="Rectangle 5"/>
          <p:cNvSpPr>
            <a:spLocks noChangeArrowheads="1"/>
          </p:cNvSpPr>
          <p:nvPr/>
        </p:nvSpPr>
        <p:spPr bwMode="auto">
          <a:xfrm>
            <a:off x="1654175" y="1583671"/>
            <a:ext cx="7316036" cy="162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spcBef>
                <a:spcPct val="20000"/>
              </a:spcBef>
            </a:pPr>
            <a:r>
              <a:rPr lang="es-ES" sz="2400" b="1" dirty="0"/>
              <a:t>Relevancia</a:t>
            </a:r>
            <a:r>
              <a:rPr lang="es-ES" sz="2400" dirty="0"/>
              <a:t> </a:t>
            </a:r>
            <a:r>
              <a:rPr lang="es-ES" sz="2400" dirty="0" smtClean="0"/>
              <a:t>: </a:t>
            </a:r>
          </a:p>
          <a:p>
            <a:pPr>
              <a:spcBef>
                <a:spcPct val="20000"/>
              </a:spcBef>
            </a:pPr>
            <a:r>
              <a:rPr lang="es-ES" sz="2000" dirty="0" smtClean="0"/>
              <a:t>¿Aborda el proyecto los </a:t>
            </a:r>
            <a:r>
              <a:rPr lang="es-ES" sz="2000" dirty="0"/>
              <a:t>problemas reales de los beneficiarios </a:t>
            </a:r>
            <a:r>
              <a:rPr lang="es-ES" sz="2000" dirty="0" smtClean="0"/>
              <a:t>meta?</a:t>
            </a:r>
          </a:p>
          <a:p>
            <a:pPr>
              <a:spcBef>
                <a:spcPct val="20000"/>
              </a:spcBef>
            </a:pPr>
            <a:r>
              <a:rPr lang="es-ES" sz="2000" dirty="0" smtClean="0">
                <a:latin typeface="Arial Narrow" charset="0"/>
              </a:rPr>
              <a:t>¿Aborda los problemas específicos de la sociedad en su conjunto?</a:t>
            </a:r>
            <a:endParaRPr lang="en-GB" sz="2000" dirty="0">
              <a:latin typeface="Arial Narrow" charset="0"/>
            </a:endParaRPr>
          </a:p>
        </p:txBody>
      </p:sp>
      <p:grpSp>
        <p:nvGrpSpPr>
          <p:cNvPr id="158726" name="Group 6"/>
          <p:cNvGrpSpPr>
            <a:grpSpLocks/>
          </p:cNvGrpSpPr>
          <p:nvPr/>
        </p:nvGrpSpPr>
        <p:grpSpPr bwMode="auto">
          <a:xfrm>
            <a:off x="511175" y="1845509"/>
            <a:ext cx="914400" cy="914400"/>
            <a:chOff x="720" y="1248"/>
            <a:chExt cx="576" cy="576"/>
          </a:xfrm>
        </p:grpSpPr>
        <p:sp>
          <p:nvSpPr>
            <p:cNvPr id="158727" name="AutoShape 7"/>
            <p:cNvSpPr>
              <a:spLocks noChangeArrowheads="1"/>
            </p:cNvSpPr>
            <p:nvPr/>
          </p:nvSpPr>
          <p:spPr bwMode="auto">
            <a:xfrm>
              <a:off x="720" y="1248"/>
              <a:ext cx="576" cy="576"/>
            </a:xfrm>
            <a:custGeom>
              <a:avLst/>
              <a:gdLst>
                <a:gd name="G0" fmla="+- 9413774 0 0"/>
                <a:gd name="G1" fmla="+- -11796480 0 0"/>
                <a:gd name="G2" fmla="+- 9413774 0 -11796480"/>
                <a:gd name="G3" fmla="+- 10800 0 0"/>
                <a:gd name="G4" fmla="+- 0 0 9413774"/>
                <a:gd name="T0" fmla="*/ 360 256 1"/>
                <a:gd name="T1" fmla="*/ 0 256 1"/>
                <a:gd name="G5" fmla="+- G2 T0 T1"/>
                <a:gd name="G6" fmla="?: G2 G2 G5"/>
                <a:gd name="G7" fmla="+- 0 0 G6"/>
                <a:gd name="G8" fmla="+- 6705 0 0"/>
                <a:gd name="G9" fmla="+- 0 0 -11796480"/>
                <a:gd name="G10" fmla="+- 6705 0 2700"/>
                <a:gd name="G11" fmla="cos G10 9413774"/>
                <a:gd name="G12" fmla="sin G10 9413774"/>
                <a:gd name="G13" fmla="cos 13500 9413774"/>
                <a:gd name="G14" fmla="sin 13500 9413774"/>
                <a:gd name="G15" fmla="+- G11 10800 0"/>
                <a:gd name="G16" fmla="+- G12 10800 0"/>
                <a:gd name="G17" fmla="+- G13 10800 0"/>
                <a:gd name="G18" fmla="+- G14 10800 0"/>
                <a:gd name="G19" fmla="*/ 6705 1 2"/>
                <a:gd name="G20" fmla="+- G19 5400 0"/>
                <a:gd name="G21" fmla="cos G20 9413774"/>
                <a:gd name="G22" fmla="sin G20 9413774"/>
                <a:gd name="G23" fmla="+- G21 10800 0"/>
                <a:gd name="G24" fmla="+- G12 G23 G22"/>
                <a:gd name="G25" fmla="+- G22 G23 G11"/>
                <a:gd name="G26" fmla="cos 10800 9413774"/>
                <a:gd name="G27" fmla="sin 10800 9413774"/>
                <a:gd name="G28" fmla="cos 6705 9413774"/>
                <a:gd name="G29" fmla="sin 6705 9413774"/>
                <a:gd name="G30" fmla="+- G26 10800 0"/>
                <a:gd name="G31" fmla="+- G27 10800 0"/>
                <a:gd name="G32" fmla="+- G28 10800 0"/>
                <a:gd name="G33" fmla="+- G29 10800 0"/>
                <a:gd name="G34" fmla="+- G19 5400 0"/>
                <a:gd name="G35" fmla="cos G34 -11796480"/>
                <a:gd name="G36" fmla="sin G34 -11796480"/>
                <a:gd name="G37" fmla="+/ -11796480 9413774 2"/>
                <a:gd name="T2" fmla="*/ 180 256 1"/>
                <a:gd name="T3" fmla="*/ 0 256 1"/>
                <a:gd name="G38" fmla="+- G37 T2 T3"/>
                <a:gd name="G39" fmla="?: G2 G37 G38"/>
                <a:gd name="G40" fmla="cos 10800 G39"/>
                <a:gd name="G41" fmla="sin 10800 G39"/>
                <a:gd name="G42" fmla="cos 6705 G39"/>
                <a:gd name="G43" fmla="sin 6705 G39"/>
                <a:gd name="G44" fmla="+- G40 10800 0"/>
                <a:gd name="G45" fmla="+- G41 10800 0"/>
                <a:gd name="G46" fmla="+- G42 10800 0"/>
                <a:gd name="G47" fmla="+- G43 10800 0"/>
                <a:gd name="G48" fmla="+- G35 10800 0"/>
                <a:gd name="G49" fmla="+- G36 10800 0"/>
                <a:gd name="T4" fmla="*/ 21060 w 21600"/>
                <a:gd name="T5" fmla="*/ 7430 h 21600"/>
                <a:gd name="T6" fmla="*/ 2046 w 21600"/>
                <a:gd name="T7" fmla="*/ 10799 h 21600"/>
                <a:gd name="T8" fmla="*/ 17170 w 21600"/>
                <a:gd name="T9" fmla="*/ 8708 h 21600"/>
                <a:gd name="T10" fmla="*/ -73 w 21600"/>
                <a:gd name="T11" fmla="*/ 18803 h 21600"/>
                <a:gd name="T12" fmla="*/ 936 w 21600"/>
                <a:gd name="T13" fmla="*/ 12164 h 21600"/>
                <a:gd name="T14" fmla="*/ 7574 w 21600"/>
                <a:gd name="T15" fmla="*/ 1317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5400" y="14774"/>
                  </a:moveTo>
                  <a:cubicBezTo>
                    <a:pt x="6663" y="16491"/>
                    <a:pt x="8668" y="17504"/>
                    <a:pt x="10800" y="17504"/>
                  </a:cubicBezTo>
                  <a:cubicBezTo>
                    <a:pt x="14503" y="17505"/>
                    <a:pt x="17505" y="14503"/>
                    <a:pt x="17505" y="10800"/>
                  </a:cubicBezTo>
                  <a:cubicBezTo>
                    <a:pt x="17505" y="7096"/>
                    <a:pt x="14503" y="4095"/>
                    <a:pt x="10800" y="4095"/>
                  </a:cubicBezTo>
                  <a:cubicBezTo>
                    <a:pt x="7096" y="4095"/>
                    <a:pt x="4095" y="7096"/>
                    <a:pt x="4095" y="10800"/>
                  </a:cubicBezTo>
                  <a:lnTo>
                    <a:pt x="-1" y="10799"/>
                  </a:lnTo>
                  <a:cubicBezTo>
                    <a:pt x="0" y="4835"/>
                    <a:pt x="4835" y="0"/>
                    <a:pt x="10800" y="0"/>
                  </a:cubicBezTo>
                  <a:cubicBezTo>
                    <a:pt x="16764" y="0"/>
                    <a:pt x="21600" y="4835"/>
                    <a:pt x="21600" y="10800"/>
                  </a:cubicBezTo>
                  <a:cubicBezTo>
                    <a:pt x="21600" y="16764"/>
                    <a:pt x="16764" y="21600"/>
                    <a:pt x="10800" y="21600"/>
                  </a:cubicBezTo>
                  <a:cubicBezTo>
                    <a:pt x="7366" y="21599"/>
                    <a:pt x="4137" y="19967"/>
                    <a:pt x="2102" y="17202"/>
                  </a:cubicBezTo>
                  <a:lnTo>
                    <a:pt x="-73" y="18803"/>
                  </a:lnTo>
                  <a:lnTo>
                    <a:pt x="936" y="12164"/>
                  </a:lnTo>
                  <a:lnTo>
                    <a:pt x="7574" y="13174"/>
                  </a:lnTo>
                  <a:lnTo>
                    <a:pt x="5400" y="14774"/>
                  </a:lnTo>
                  <a:close/>
                </a:path>
              </a:pathLst>
            </a:custGeom>
            <a:noFill/>
            <a:ln w="12700">
              <a:solidFill>
                <a:srgbClr val="0099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s-ES"/>
            </a:p>
          </p:txBody>
        </p:sp>
        <p:sp>
          <p:nvSpPr>
            <p:cNvPr id="158728" name="Text Box 8"/>
            <p:cNvSpPr txBox="1">
              <a:spLocks noChangeArrowheads="1"/>
            </p:cNvSpPr>
            <p:nvPr/>
          </p:nvSpPr>
          <p:spPr bwMode="auto">
            <a:xfrm>
              <a:off x="864" y="1270"/>
              <a:ext cx="288" cy="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4800" b="1" dirty="0">
                  <a:solidFill>
                    <a:srgbClr val="009999"/>
                  </a:solidFill>
                  <a:effectLst>
                    <a:outerShdw blurRad="38100" dist="38100" dir="2700000" algn="tl">
                      <a:srgbClr val="DDDDDD"/>
                    </a:outerShdw>
                  </a:effectLst>
                </a:rPr>
                <a:t>?</a:t>
              </a:r>
            </a:p>
          </p:txBody>
        </p:sp>
      </p:grpSp>
      <p:pic>
        <p:nvPicPr>
          <p:cNvPr id="15872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18" y="5043663"/>
            <a:ext cx="11430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58730" name="Group 10"/>
          <p:cNvGrpSpPr>
            <a:grpSpLocks/>
          </p:cNvGrpSpPr>
          <p:nvPr/>
        </p:nvGrpSpPr>
        <p:grpSpPr bwMode="auto">
          <a:xfrm>
            <a:off x="544517" y="3420026"/>
            <a:ext cx="977900" cy="863600"/>
            <a:chOff x="724" y="2265"/>
            <a:chExt cx="616" cy="544"/>
          </a:xfrm>
        </p:grpSpPr>
        <p:sp>
          <p:nvSpPr>
            <p:cNvPr id="158731" name="Rectangle 11"/>
            <p:cNvSpPr>
              <a:spLocks noChangeArrowheads="1"/>
            </p:cNvSpPr>
            <p:nvPr/>
          </p:nvSpPr>
          <p:spPr bwMode="auto">
            <a:xfrm>
              <a:off x="724" y="2265"/>
              <a:ext cx="139" cy="9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32" name="Rectangle 12"/>
            <p:cNvSpPr>
              <a:spLocks noChangeArrowheads="1"/>
            </p:cNvSpPr>
            <p:nvPr/>
          </p:nvSpPr>
          <p:spPr bwMode="auto">
            <a:xfrm>
              <a:off x="883" y="2265"/>
              <a:ext cx="139" cy="9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33" name="Rectangle 13"/>
            <p:cNvSpPr>
              <a:spLocks noChangeArrowheads="1"/>
            </p:cNvSpPr>
            <p:nvPr/>
          </p:nvSpPr>
          <p:spPr bwMode="auto">
            <a:xfrm>
              <a:off x="1042" y="2265"/>
              <a:ext cx="140" cy="9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34" name="Rectangle 14"/>
            <p:cNvSpPr>
              <a:spLocks noChangeArrowheads="1"/>
            </p:cNvSpPr>
            <p:nvPr/>
          </p:nvSpPr>
          <p:spPr bwMode="auto">
            <a:xfrm>
              <a:off x="724" y="2378"/>
              <a:ext cx="139" cy="93"/>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35" name="Rectangle 15"/>
            <p:cNvSpPr>
              <a:spLocks noChangeArrowheads="1"/>
            </p:cNvSpPr>
            <p:nvPr/>
          </p:nvSpPr>
          <p:spPr bwMode="auto">
            <a:xfrm>
              <a:off x="883" y="2378"/>
              <a:ext cx="139" cy="93"/>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36" name="Rectangle 16"/>
            <p:cNvSpPr>
              <a:spLocks noChangeArrowheads="1"/>
            </p:cNvSpPr>
            <p:nvPr/>
          </p:nvSpPr>
          <p:spPr bwMode="auto">
            <a:xfrm>
              <a:off x="1042" y="2378"/>
              <a:ext cx="140" cy="93"/>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37" name="Rectangle 17"/>
            <p:cNvSpPr>
              <a:spLocks noChangeArrowheads="1"/>
            </p:cNvSpPr>
            <p:nvPr/>
          </p:nvSpPr>
          <p:spPr bwMode="auto">
            <a:xfrm>
              <a:off x="1201" y="2378"/>
              <a:ext cx="139" cy="93"/>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38" name="Rectangle 18"/>
            <p:cNvSpPr>
              <a:spLocks noChangeArrowheads="1"/>
            </p:cNvSpPr>
            <p:nvPr/>
          </p:nvSpPr>
          <p:spPr bwMode="auto">
            <a:xfrm>
              <a:off x="724" y="2490"/>
              <a:ext cx="139" cy="9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39" name="Rectangle 19"/>
            <p:cNvSpPr>
              <a:spLocks noChangeArrowheads="1"/>
            </p:cNvSpPr>
            <p:nvPr/>
          </p:nvSpPr>
          <p:spPr bwMode="auto">
            <a:xfrm>
              <a:off x="883" y="2490"/>
              <a:ext cx="139" cy="9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40" name="Rectangle 20"/>
            <p:cNvSpPr>
              <a:spLocks noChangeArrowheads="1"/>
            </p:cNvSpPr>
            <p:nvPr/>
          </p:nvSpPr>
          <p:spPr bwMode="auto">
            <a:xfrm>
              <a:off x="1042" y="2490"/>
              <a:ext cx="140" cy="9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41" name="Rectangle 21"/>
            <p:cNvSpPr>
              <a:spLocks noChangeArrowheads="1"/>
            </p:cNvSpPr>
            <p:nvPr/>
          </p:nvSpPr>
          <p:spPr bwMode="auto">
            <a:xfrm>
              <a:off x="1201" y="2490"/>
              <a:ext cx="139" cy="9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42" name="Rectangle 22"/>
            <p:cNvSpPr>
              <a:spLocks noChangeArrowheads="1"/>
            </p:cNvSpPr>
            <p:nvPr/>
          </p:nvSpPr>
          <p:spPr bwMode="auto">
            <a:xfrm>
              <a:off x="724" y="2602"/>
              <a:ext cx="139" cy="9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43" name="Rectangle 23"/>
            <p:cNvSpPr>
              <a:spLocks noChangeArrowheads="1"/>
            </p:cNvSpPr>
            <p:nvPr/>
          </p:nvSpPr>
          <p:spPr bwMode="auto">
            <a:xfrm>
              <a:off x="883" y="2602"/>
              <a:ext cx="139" cy="9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44" name="Rectangle 24"/>
            <p:cNvSpPr>
              <a:spLocks noChangeArrowheads="1"/>
            </p:cNvSpPr>
            <p:nvPr/>
          </p:nvSpPr>
          <p:spPr bwMode="auto">
            <a:xfrm>
              <a:off x="1042" y="2602"/>
              <a:ext cx="140" cy="9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45" name="Rectangle 25"/>
            <p:cNvSpPr>
              <a:spLocks noChangeArrowheads="1"/>
            </p:cNvSpPr>
            <p:nvPr/>
          </p:nvSpPr>
          <p:spPr bwMode="auto">
            <a:xfrm>
              <a:off x="1201" y="2602"/>
              <a:ext cx="139" cy="9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sp>
          <p:nvSpPr>
            <p:cNvPr id="158746" name="Rectangle 26"/>
            <p:cNvSpPr>
              <a:spLocks noChangeArrowheads="1"/>
            </p:cNvSpPr>
            <p:nvPr/>
          </p:nvSpPr>
          <p:spPr bwMode="auto">
            <a:xfrm>
              <a:off x="1200" y="2715"/>
              <a:ext cx="139" cy="94"/>
            </a:xfrm>
            <a:prstGeom prst="rect">
              <a:avLst/>
            </a:prstGeom>
            <a:noFill/>
            <a:ln w="9525">
              <a:solidFill>
                <a:srgbClr val="009999"/>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s-ES"/>
            </a:p>
          </p:txBody>
        </p:sp>
      </p:grpSp>
      <p:sp>
        <p:nvSpPr>
          <p:cNvPr id="158749" name="Rectangle 29"/>
          <p:cNvSpPr>
            <a:spLocks noChangeArrowheads="1"/>
          </p:cNvSpPr>
          <p:nvPr/>
        </p:nvSpPr>
        <p:spPr bwMode="auto">
          <a:xfrm>
            <a:off x="1654175" y="4810522"/>
            <a:ext cx="703262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lgn="just">
              <a:spcBef>
                <a:spcPct val="60000"/>
              </a:spcBef>
            </a:pPr>
            <a:r>
              <a:rPr lang="es-ES" sz="2400" b="1" dirty="0" smtClean="0"/>
              <a:t>Sostenibilidad: </a:t>
            </a:r>
            <a:br>
              <a:rPr lang="es-ES" sz="2400" b="1" dirty="0" smtClean="0"/>
            </a:br>
            <a:r>
              <a:rPr lang="es-ES" sz="2000" dirty="0" smtClean="0"/>
              <a:t>¿Continuarán los </a:t>
            </a:r>
            <a:r>
              <a:rPr lang="es-ES" sz="2000" dirty="0"/>
              <a:t>beneficios del proyecto </a:t>
            </a:r>
            <a:r>
              <a:rPr lang="es-ES" sz="2000" dirty="0" smtClean="0"/>
              <a:t>fluyendo </a:t>
            </a:r>
            <a:r>
              <a:rPr lang="es-ES" sz="2000" dirty="0"/>
              <a:t>después </a:t>
            </a:r>
            <a:r>
              <a:rPr lang="es-ES" sz="2000" dirty="0" smtClean="0"/>
              <a:t>que el proyecto haya terminado?</a:t>
            </a:r>
            <a:endParaRPr lang="en-GB" sz="2000" dirty="0">
              <a:solidFill>
                <a:srgbClr val="008080"/>
              </a:solidFill>
              <a:latin typeface="Arial Narrow" charset="0"/>
            </a:endParaRPr>
          </a:p>
        </p:txBody>
      </p:sp>
      <p:sp>
        <p:nvSpPr>
          <p:cNvPr id="158750" name="Rectangle 30"/>
          <p:cNvSpPr>
            <a:spLocks noChangeArrowheads="1"/>
          </p:cNvSpPr>
          <p:nvPr/>
        </p:nvSpPr>
        <p:spPr bwMode="auto">
          <a:xfrm>
            <a:off x="1654175" y="3057341"/>
            <a:ext cx="7316036" cy="1738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8" tIns="44450" rIns="90488" bIns="44450"/>
          <a:lstStyle/>
          <a:p>
            <a:pPr>
              <a:spcBef>
                <a:spcPct val="20000"/>
              </a:spcBef>
            </a:pPr>
            <a:r>
              <a:rPr lang="es-ES" sz="2400" b="1" dirty="0" smtClean="0"/>
              <a:t>Factibilidad:</a:t>
            </a:r>
          </a:p>
          <a:p>
            <a:pPr>
              <a:spcBef>
                <a:spcPct val="20000"/>
              </a:spcBef>
            </a:pPr>
            <a:r>
              <a:rPr lang="es-ES" sz="2000" dirty="0" smtClean="0"/>
              <a:t>¿Serán los </a:t>
            </a:r>
            <a:r>
              <a:rPr lang="es-ES" sz="2000" dirty="0"/>
              <a:t>objetivos del proyecto </a:t>
            </a:r>
            <a:r>
              <a:rPr lang="es-ES" sz="2000" dirty="0" smtClean="0"/>
              <a:t>efectivamente alcanzados? </a:t>
            </a:r>
            <a:r>
              <a:rPr lang="es-ES" sz="2000" dirty="0"/>
              <a:t>Requiere una evaluación de la coherencia del proyecto, la lógica de intervención y los </a:t>
            </a:r>
            <a:r>
              <a:rPr lang="es-ES" sz="2000" dirty="0" smtClean="0"/>
              <a:t>supuestos. Requiere establecer la capacidad de movilizar recursos y experiencia de la agencia ejecutora. </a:t>
            </a:r>
            <a:endParaRPr lang="en-GB" sz="2000" dirty="0">
              <a:solidFill>
                <a:srgbClr val="008080"/>
              </a:solidFill>
              <a:latin typeface="Arial Narrow" charset="0"/>
            </a:endParaRPr>
          </a:p>
        </p:txBody>
      </p:sp>
    </p:spTree>
    <p:extLst>
      <p:ext uri="{BB962C8B-B14F-4D97-AF65-F5344CB8AC3E}">
        <p14:creationId xmlns:p14="http://schemas.microsoft.com/office/powerpoint/2010/main" val="2301385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8726"/>
                                        </p:tgtEl>
                                        <p:attrNameLst>
                                          <p:attrName>style.visibility</p:attrName>
                                        </p:attrNameLst>
                                      </p:cBhvr>
                                      <p:to>
                                        <p:strVal val="visible"/>
                                      </p:to>
                                    </p:set>
                                    <p:anim calcmode="lin" valueType="num">
                                      <p:cBhvr additive="base">
                                        <p:cTn id="7" dur="500" fill="hold"/>
                                        <p:tgtEl>
                                          <p:spTgt spid="158726"/>
                                        </p:tgtEl>
                                        <p:attrNameLst>
                                          <p:attrName>ppt_x</p:attrName>
                                        </p:attrNameLst>
                                      </p:cBhvr>
                                      <p:tavLst>
                                        <p:tav tm="0">
                                          <p:val>
                                            <p:strVal val="0-#ppt_w/2"/>
                                          </p:val>
                                        </p:tav>
                                        <p:tav tm="100000">
                                          <p:val>
                                            <p:strVal val="#ppt_x"/>
                                          </p:val>
                                        </p:tav>
                                      </p:tavLst>
                                    </p:anim>
                                    <p:anim calcmode="lin" valueType="num">
                                      <p:cBhvr additive="base">
                                        <p:cTn id="8" dur="500" fill="hold"/>
                                        <p:tgtEl>
                                          <p:spTgt spid="1587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8725"/>
                                        </p:tgtEl>
                                        <p:attrNameLst>
                                          <p:attrName>style.visibility</p:attrName>
                                        </p:attrNameLst>
                                      </p:cBhvr>
                                      <p:to>
                                        <p:strVal val="visible"/>
                                      </p:to>
                                    </p:set>
                                    <p:anim calcmode="lin" valueType="num">
                                      <p:cBhvr additive="base">
                                        <p:cTn id="13" dur="500" fill="hold"/>
                                        <p:tgtEl>
                                          <p:spTgt spid="158725"/>
                                        </p:tgtEl>
                                        <p:attrNameLst>
                                          <p:attrName>ppt_x</p:attrName>
                                        </p:attrNameLst>
                                      </p:cBhvr>
                                      <p:tavLst>
                                        <p:tav tm="0">
                                          <p:val>
                                            <p:strVal val="0-#ppt_w/2"/>
                                          </p:val>
                                        </p:tav>
                                        <p:tav tm="100000">
                                          <p:val>
                                            <p:strVal val="#ppt_x"/>
                                          </p:val>
                                        </p:tav>
                                      </p:tavLst>
                                    </p:anim>
                                    <p:anim calcmode="lin" valueType="num">
                                      <p:cBhvr additive="base">
                                        <p:cTn id="14" dur="500" fill="hold"/>
                                        <p:tgtEl>
                                          <p:spTgt spid="15872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8730"/>
                                        </p:tgtEl>
                                        <p:attrNameLst>
                                          <p:attrName>style.visibility</p:attrName>
                                        </p:attrNameLst>
                                      </p:cBhvr>
                                      <p:to>
                                        <p:strVal val="visible"/>
                                      </p:to>
                                    </p:set>
                                    <p:anim calcmode="lin" valueType="num">
                                      <p:cBhvr additive="base">
                                        <p:cTn id="19" dur="500" fill="hold"/>
                                        <p:tgtEl>
                                          <p:spTgt spid="158730"/>
                                        </p:tgtEl>
                                        <p:attrNameLst>
                                          <p:attrName>ppt_x</p:attrName>
                                        </p:attrNameLst>
                                      </p:cBhvr>
                                      <p:tavLst>
                                        <p:tav tm="0">
                                          <p:val>
                                            <p:strVal val="0-#ppt_w/2"/>
                                          </p:val>
                                        </p:tav>
                                        <p:tav tm="100000">
                                          <p:val>
                                            <p:strVal val="#ppt_x"/>
                                          </p:val>
                                        </p:tav>
                                      </p:tavLst>
                                    </p:anim>
                                    <p:anim calcmode="lin" valueType="num">
                                      <p:cBhvr additive="base">
                                        <p:cTn id="20" dur="500" fill="hold"/>
                                        <p:tgtEl>
                                          <p:spTgt spid="15873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8750"/>
                                        </p:tgtEl>
                                        <p:attrNameLst>
                                          <p:attrName>style.visibility</p:attrName>
                                        </p:attrNameLst>
                                      </p:cBhvr>
                                      <p:to>
                                        <p:strVal val="visible"/>
                                      </p:to>
                                    </p:set>
                                    <p:anim calcmode="lin" valueType="num">
                                      <p:cBhvr additive="base">
                                        <p:cTn id="25" dur="500" fill="hold"/>
                                        <p:tgtEl>
                                          <p:spTgt spid="158750"/>
                                        </p:tgtEl>
                                        <p:attrNameLst>
                                          <p:attrName>ppt_x</p:attrName>
                                        </p:attrNameLst>
                                      </p:cBhvr>
                                      <p:tavLst>
                                        <p:tav tm="0">
                                          <p:val>
                                            <p:strVal val="0-#ppt_w/2"/>
                                          </p:val>
                                        </p:tav>
                                        <p:tav tm="100000">
                                          <p:val>
                                            <p:strVal val="#ppt_x"/>
                                          </p:val>
                                        </p:tav>
                                      </p:tavLst>
                                    </p:anim>
                                    <p:anim calcmode="lin" valueType="num">
                                      <p:cBhvr additive="base">
                                        <p:cTn id="26" dur="500" fill="hold"/>
                                        <p:tgtEl>
                                          <p:spTgt spid="158750"/>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58729"/>
                                        </p:tgtEl>
                                        <p:attrNameLst>
                                          <p:attrName>style.visibility</p:attrName>
                                        </p:attrNameLst>
                                      </p:cBhvr>
                                      <p:to>
                                        <p:strVal val="visible"/>
                                      </p:to>
                                    </p:set>
                                    <p:anim calcmode="lin" valueType="num">
                                      <p:cBhvr additive="base">
                                        <p:cTn id="31" dur="500" fill="hold"/>
                                        <p:tgtEl>
                                          <p:spTgt spid="158729"/>
                                        </p:tgtEl>
                                        <p:attrNameLst>
                                          <p:attrName>ppt_x</p:attrName>
                                        </p:attrNameLst>
                                      </p:cBhvr>
                                      <p:tavLst>
                                        <p:tav tm="0">
                                          <p:val>
                                            <p:strVal val="0-#ppt_w/2"/>
                                          </p:val>
                                        </p:tav>
                                        <p:tav tm="100000">
                                          <p:val>
                                            <p:strVal val="#ppt_x"/>
                                          </p:val>
                                        </p:tav>
                                      </p:tavLst>
                                    </p:anim>
                                    <p:anim calcmode="lin" valueType="num">
                                      <p:cBhvr additive="base">
                                        <p:cTn id="32" dur="500" fill="hold"/>
                                        <p:tgtEl>
                                          <p:spTgt spid="158729"/>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8749"/>
                                        </p:tgtEl>
                                        <p:attrNameLst>
                                          <p:attrName>style.visibility</p:attrName>
                                        </p:attrNameLst>
                                      </p:cBhvr>
                                      <p:to>
                                        <p:strVal val="visible"/>
                                      </p:to>
                                    </p:set>
                                    <p:anim calcmode="lin" valueType="num">
                                      <p:cBhvr additive="base">
                                        <p:cTn id="37" dur="500" fill="hold"/>
                                        <p:tgtEl>
                                          <p:spTgt spid="158749"/>
                                        </p:tgtEl>
                                        <p:attrNameLst>
                                          <p:attrName>ppt_x</p:attrName>
                                        </p:attrNameLst>
                                      </p:cBhvr>
                                      <p:tavLst>
                                        <p:tav tm="0">
                                          <p:val>
                                            <p:strVal val="0-#ppt_w/2"/>
                                          </p:val>
                                        </p:tav>
                                        <p:tav tm="100000">
                                          <p:val>
                                            <p:strVal val="#ppt_x"/>
                                          </p:val>
                                        </p:tav>
                                      </p:tavLst>
                                    </p:anim>
                                    <p:anim calcmode="lin" valueType="num">
                                      <p:cBhvr additive="base">
                                        <p:cTn id="38" dur="500" fill="hold"/>
                                        <p:tgtEl>
                                          <p:spTgt spid="1587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autoUpdateAnimBg="0"/>
      <p:bldP spid="158749" grpId="0" autoUpdateAnimBg="0"/>
      <p:bldP spid="15875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9"/>
            <a:ext cx="8229600" cy="744556"/>
          </a:xfrm>
        </p:spPr>
        <p:txBody>
          <a:bodyPr>
            <a:normAutofit fontScale="90000"/>
          </a:bodyPr>
          <a:lstStyle/>
          <a:p>
            <a:r>
              <a:rPr lang="es-ES" dirty="0" smtClean="0"/>
              <a:t>Proceso y </a:t>
            </a:r>
            <a:r>
              <a:rPr lang="es-ES" dirty="0" smtClean="0"/>
              <a:t>c</a:t>
            </a:r>
            <a:r>
              <a:rPr lang="es-ES" dirty="0" smtClean="0"/>
              <a:t>omponentes ZOPP</a:t>
            </a:r>
            <a:endParaRPr lang="es-ES" dirty="0"/>
          </a:p>
        </p:txBody>
      </p:sp>
      <p:pic>
        <p:nvPicPr>
          <p:cNvPr id="4" name="Marcador de contenido 3" descr="Captura de pantalla 2016-01-28 a las 13.42.36.png"/>
          <p:cNvPicPr>
            <a:picLocks noGrp="1" noChangeAspect="1"/>
          </p:cNvPicPr>
          <p:nvPr>
            <p:ph idx="1"/>
          </p:nvPr>
        </p:nvPicPr>
        <p:blipFill>
          <a:blip r:embed="rId2">
            <a:extLst>
              <a:ext uri="{28A0092B-C50C-407E-A947-70E740481C1C}">
                <a14:useLocalDpi xmlns:a14="http://schemas.microsoft.com/office/drawing/2010/main" val="0"/>
              </a:ext>
            </a:extLst>
          </a:blip>
          <a:srcRect l="-20415" r="-20415"/>
          <a:stretch>
            <a:fillRect/>
          </a:stretch>
        </p:blipFill>
        <p:spPr>
          <a:xfrm>
            <a:off x="-174017" y="1235315"/>
            <a:ext cx="9709471" cy="5326063"/>
          </a:xfrm>
        </p:spPr>
      </p:pic>
      <p:sp>
        <p:nvSpPr>
          <p:cNvPr id="8" name="Proceso 7"/>
          <p:cNvSpPr/>
          <p:nvPr/>
        </p:nvSpPr>
        <p:spPr>
          <a:xfrm>
            <a:off x="1285569" y="2179507"/>
            <a:ext cx="3433410" cy="4381871"/>
          </a:xfrm>
          <a:prstGeom prst="flowChartProcess">
            <a:avLst/>
          </a:prstGeom>
          <a:solidFill>
            <a:schemeClr val="accent2">
              <a:lumMod val="40000"/>
              <a:lumOff val="60000"/>
              <a:alpha val="20000"/>
            </a:schemeClr>
          </a:solidFill>
          <a:ln>
            <a:solidFill>
              <a:schemeClr val="tx2"/>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CuadroTexto 8"/>
          <p:cNvSpPr txBox="1"/>
          <p:nvPr/>
        </p:nvSpPr>
        <p:spPr>
          <a:xfrm rot="16200000">
            <a:off x="-934786" y="4094494"/>
            <a:ext cx="3793226" cy="584776"/>
          </a:xfrm>
          <a:prstGeom prst="rect">
            <a:avLst/>
          </a:prstGeom>
          <a:noFill/>
        </p:spPr>
        <p:txBody>
          <a:bodyPr wrap="none" rtlCol="0">
            <a:spAutoFit/>
          </a:bodyPr>
          <a:lstStyle/>
          <a:p>
            <a:r>
              <a:rPr lang="es-ES" sz="3200" dirty="0" smtClean="0">
                <a:solidFill>
                  <a:srgbClr val="FF6600"/>
                </a:solidFill>
              </a:rPr>
              <a:t>Alcance de este </a:t>
            </a:r>
            <a:r>
              <a:rPr lang="es-ES" sz="3200" dirty="0" smtClean="0">
                <a:solidFill>
                  <a:srgbClr val="FF6600"/>
                </a:solidFill>
              </a:rPr>
              <a:t>curso</a:t>
            </a:r>
            <a:endParaRPr lang="es-ES" sz="3200" dirty="0">
              <a:solidFill>
                <a:srgbClr val="FF6600"/>
              </a:solidFill>
            </a:endParaRPr>
          </a:p>
        </p:txBody>
      </p:sp>
    </p:spTree>
    <p:extLst>
      <p:ext uri="{BB962C8B-B14F-4D97-AF65-F5344CB8AC3E}">
        <p14:creationId xmlns:p14="http://schemas.microsoft.com/office/powerpoint/2010/main" val="34274224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579296" cy="850106"/>
          </a:xfrm>
        </p:spPr>
        <p:txBody>
          <a:bodyPr>
            <a:normAutofit/>
          </a:bodyPr>
          <a:lstStyle/>
          <a:p>
            <a:pPr algn="just"/>
            <a:r>
              <a:rPr lang="es-ES" sz="3600" dirty="0" smtClean="0"/>
              <a:t>PCM: Etapas del proceso</a:t>
            </a:r>
            <a:endParaRPr lang="es-ES" sz="3600"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501" y="1257198"/>
            <a:ext cx="8876495" cy="5052122"/>
          </a:xfrm>
          <a:prstGeom prst="rect">
            <a:avLst/>
          </a:prstGeom>
        </p:spPr>
      </p:pic>
      <p:sp>
        <p:nvSpPr>
          <p:cNvPr id="3" name="2 CuadroTexto"/>
          <p:cNvSpPr txBox="1"/>
          <p:nvPr/>
        </p:nvSpPr>
        <p:spPr>
          <a:xfrm>
            <a:off x="395536" y="6235750"/>
            <a:ext cx="1440160" cy="276999"/>
          </a:xfrm>
          <a:prstGeom prst="rect">
            <a:avLst/>
          </a:prstGeom>
          <a:noFill/>
        </p:spPr>
        <p:txBody>
          <a:bodyPr wrap="square" rtlCol="0">
            <a:spAutoFit/>
          </a:bodyPr>
          <a:lstStyle/>
          <a:p>
            <a:r>
              <a:rPr lang="es-ES" sz="1200" dirty="0" smtClean="0"/>
              <a:t>(Quesada, 2006)</a:t>
            </a:r>
            <a:endParaRPr lang="es-ES" sz="1200" dirty="0"/>
          </a:p>
        </p:txBody>
      </p:sp>
    </p:spTree>
    <p:extLst>
      <p:ext uri="{BB962C8B-B14F-4D97-AF65-F5344CB8AC3E}">
        <p14:creationId xmlns:p14="http://schemas.microsoft.com/office/powerpoint/2010/main" val="28324131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856</TotalTime>
  <Words>5179</Words>
  <Application>Microsoft Macintosh PowerPoint</Application>
  <PresentationFormat>Presentación en pantalla (4:3)</PresentationFormat>
  <Paragraphs>321</Paragraphs>
  <Slides>41</Slides>
  <Notes>14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41</vt:i4>
      </vt:variant>
    </vt:vector>
  </HeadingPairs>
  <TitlesOfParts>
    <vt:vector size="43" baseType="lpstr">
      <vt:lpstr>Tema de Office</vt:lpstr>
      <vt:lpstr>Clip</vt:lpstr>
      <vt:lpstr>El método ZOOP… planificación basado en objetivos</vt:lpstr>
      <vt:lpstr>¿Qué es ZOPP?</vt:lpstr>
      <vt:lpstr>Método ZOPP: planteamientos esenciales</vt:lpstr>
      <vt:lpstr>Características ZOPP</vt:lpstr>
      <vt:lpstr>Objetivos de aplicación de ZOPP</vt:lpstr>
      <vt:lpstr>Componentes</vt:lpstr>
      <vt:lpstr>Presentación de PowerPoint</vt:lpstr>
      <vt:lpstr>Proceso y componentes ZOPP</vt:lpstr>
      <vt:lpstr>PCM: Etapas del proceso</vt:lpstr>
      <vt:lpstr>Los procesos de análisis y planeación</vt:lpstr>
      <vt:lpstr>Los involucrados</vt:lpstr>
      <vt:lpstr>Análisis de Involucrados</vt:lpstr>
      <vt:lpstr>Presentación de PowerPoint</vt:lpstr>
      <vt:lpstr>Ejemplo Matriz de Involucrados (parcial) </vt:lpstr>
      <vt:lpstr>Árbol de problemas</vt:lpstr>
      <vt:lpstr>Para elaborar el árbol de problemas: </vt:lpstr>
      <vt:lpstr>Árbol de problemas:  Estructura</vt:lpstr>
      <vt:lpstr>El Árbol de Objetivos </vt:lpstr>
      <vt:lpstr>Árbol de Objetivos</vt:lpstr>
      <vt:lpstr>Para transformar el árbol de problemas en árbol de objetivos: </vt:lpstr>
      <vt:lpstr>Él árbol de objetivos</vt:lpstr>
      <vt:lpstr>Análisis de Alternativas</vt:lpstr>
      <vt:lpstr>Análisis de Alternativas</vt:lpstr>
      <vt:lpstr>Tabla de análisis de alternativas</vt:lpstr>
      <vt:lpstr>Fase de planificación</vt:lpstr>
      <vt:lpstr>La lógica de intervención</vt:lpstr>
      <vt:lpstr>Nivel de objetivos lógica vertical</vt:lpstr>
      <vt:lpstr>Lógica horizontal </vt:lpstr>
      <vt:lpstr>La matriz en conjunto</vt:lpstr>
      <vt:lpstr>Traslado  de la alternativa seleccionada a la matriz</vt:lpstr>
      <vt:lpstr>Factores de calidad (1 de 2)</vt:lpstr>
      <vt:lpstr>Factores de calidad (2 de 2)</vt:lpstr>
      <vt:lpstr>Indicadores objetivamente verificables</vt:lpstr>
      <vt:lpstr>Características de un buen indicador</vt:lpstr>
      <vt:lpstr>Criterios de selección de un buen indicador</vt:lpstr>
      <vt:lpstr>Tipo de indicadores</vt:lpstr>
      <vt:lpstr>Tipo de indicadores</vt:lpstr>
      <vt:lpstr>Indicadores para actividades</vt:lpstr>
      <vt:lpstr>Principales cambios en el marco lógico para alinear  con metodologías de Gestión por Resultados generalmente aceptadas.</vt:lpstr>
      <vt:lpstr>Elementos clave de PCM orientado a resultados</vt:lpstr>
      <vt:lpstr>Bibliografía</vt:lpstr>
    </vt:vector>
  </TitlesOfParts>
  <Company>Universidad para la Cooperación Internacional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Glauco Ulises  Quesada Ramírez</dc:creator>
  <cp:lastModifiedBy>Glauco Ulises  Quesada Ramírez</cp:lastModifiedBy>
  <cp:revision>67</cp:revision>
  <dcterms:created xsi:type="dcterms:W3CDTF">2016-01-28T23:51:15Z</dcterms:created>
  <dcterms:modified xsi:type="dcterms:W3CDTF">2016-01-29T14:48:52Z</dcterms:modified>
</cp:coreProperties>
</file>