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1" r:id="rId3"/>
    <p:sldId id="383" r:id="rId4"/>
    <p:sldId id="381" r:id="rId5"/>
    <p:sldId id="382" r:id="rId6"/>
    <p:sldId id="384" r:id="rId7"/>
    <p:sldId id="386" r:id="rId8"/>
    <p:sldId id="387" r:id="rId9"/>
    <p:sldId id="388" r:id="rId10"/>
    <p:sldId id="389" r:id="rId11"/>
    <p:sldId id="390" r:id="rId12"/>
    <p:sldId id="391" r:id="rId13"/>
    <p:sldId id="385" r:id="rId14"/>
    <p:sldId id="402" r:id="rId15"/>
    <p:sldId id="404" r:id="rId16"/>
    <p:sldId id="403" r:id="rId17"/>
    <p:sldId id="405" r:id="rId18"/>
    <p:sldId id="406" r:id="rId19"/>
    <p:sldId id="407" r:id="rId20"/>
    <p:sldId id="401" r:id="rId21"/>
    <p:sldId id="393" r:id="rId22"/>
    <p:sldId id="395" r:id="rId23"/>
    <p:sldId id="396" r:id="rId24"/>
    <p:sldId id="397" r:id="rId25"/>
    <p:sldId id="398" r:id="rId26"/>
    <p:sldId id="399" r:id="rId27"/>
    <p:sldId id="400" r:id="rId28"/>
    <p:sldId id="373" r:id="rId29"/>
    <p:sldId id="380" r:id="rId3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FFFF99"/>
    <a:srgbClr val="FFFF66"/>
    <a:srgbClr val="0067B4"/>
    <a:srgbClr val="5C9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9" autoAdjust="0"/>
    <p:restoredTop sz="98864" autoAdjust="0"/>
  </p:normalViewPr>
  <p:slideViewPr>
    <p:cSldViewPr>
      <p:cViewPr>
        <p:scale>
          <a:sx n="70" d="100"/>
          <a:sy n="70" d="100"/>
        </p:scale>
        <p:origin x="-1380" y="-18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Sales</c:v>
                </c:pt>
              </c:strCache>
            </c:strRef>
          </c:tx>
          <c:cat>
            <c:numRef>
              <c:f>Sheet1!$A$2:$A$3</c:f>
              <c:numCache>
                <c:formatCode>General</c:formatCode>
                <c:ptCount val="2"/>
              </c:numCache>
            </c:numRef>
          </c:cat>
          <c:val>
            <c:numRef>
              <c:f>Sheet1!$B$2:$B$3</c:f>
              <c:numCache>
                <c:formatCode>General</c:formatCode>
                <c:ptCount val="2"/>
                <c:pt idx="0">
                  <c:v>93</c:v>
                </c:pt>
                <c:pt idx="1">
                  <c:v>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800"/>
      </a:pPr>
      <a:endParaRPr lang="es-C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cat>
            <c:numRef>
              <c:f>Sheet1!$A$2:$A$3</c:f>
              <c:numCache>
                <c:formatCode>General</c:formatCode>
                <c:ptCount val="2"/>
              </c:numCache>
            </c:numRef>
          </c:cat>
          <c:val>
            <c:numRef>
              <c:f>Sheet1!$B$2:$B$3</c:f>
              <c:numCache>
                <c:formatCode>General</c:formatCode>
                <c:ptCount val="2"/>
                <c:pt idx="0">
                  <c:v>64</c:v>
                </c:pt>
                <c:pt idx="1">
                  <c:v>36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800"/>
      </a:pPr>
      <a:endParaRPr lang="es-C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3164C-8276-4604-8426-14DF13596890}" type="datetimeFigureOut">
              <a:rPr lang="es-CO" smtClean="0"/>
              <a:t>14/07/2015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49F3F-1A2F-4746-BBCC-BB4087D93C13}" type="slidenum">
              <a:rPr lang="es-CO" smtClean="0"/>
              <a:t>‹Nº›</a:t>
            </a:fld>
            <a:endParaRPr lang="es-CO"/>
          </a:p>
        </p:txBody>
      </p:sp>
    </p:spTree>
    <p:extLst>
      <p:ext uri="{BB962C8B-B14F-4D97-AF65-F5344CB8AC3E}">
        <p14:creationId xmlns:p14="http://schemas.microsoft.com/office/powerpoint/2010/main" val="322329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business, success depends on a variety of factors: an innovative idea, a brave entrepreneur willing to take risks, a good business model, capital to </a:t>
            </a:r>
            <a:r>
              <a:rPr lang="en-US" sz="1200" b="0" i="0" u="none" strike="noStrike" kern="1200" baseline="0" dirty="0" err="1" smtClean="0">
                <a:solidFill>
                  <a:schemeClr val="tx1"/>
                </a:solidFill>
                <a:latin typeface="+mn-lt"/>
                <a:ea typeface="+mn-ea"/>
                <a:cs typeface="+mn-cs"/>
              </a:rPr>
              <a:t>realise</a:t>
            </a:r>
            <a:r>
              <a:rPr lang="en-US" sz="1200" b="0" i="0" u="none" strike="noStrike" kern="1200" baseline="0" dirty="0" smtClean="0">
                <a:solidFill>
                  <a:schemeClr val="tx1"/>
                </a:solidFill>
                <a:latin typeface="+mn-lt"/>
                <a:ea typeface="+mn-ea"/>
                <a:cs typeface="+mn-cs"/>
              </a:rPr>
              <a:t> the idea, the right pool of people to build a strong </a:t>
            </a:r>
            <a:r>
              <a:rPr lang="en-US" sz="1200" b="0" i="0" u="none" strike="noStrike" kern="1200" baseline="0" dirty="0" err="1" smtClean="0">
                <a:solidFill>
                  <a:schemeClr val="tx1"/>
                </a:solidFill>
                <a:latin typeface="+mn-lt"/>
                <a:ea typeface="+mn-ea"/>
                <a:cs typeface="+mn-cs"/>
              </a:rPr>
              <a:t>organisation</a:t>
            </a:r>
            <a:r>
              <a:rPr lang="en-US" sz="1200" b="0" i="0" u="none" strike="noStrike" kern="1200" baseline="0" dirty="0" smtClean="0">
                <a:solidFill>
                  <a:schemeClr val="tx1"/>
                </a:solidFill>
                <a:latin typeface="+mn-lt"/>
                <a:ea typeface="+mn-ea"/>
                <a:cs typeface="+mn-cs"/>
              </a:rPr>
              <a:t> and a willingness to work with partners. With the right operating environment, a level playing field for competition, good incentives and a bit of luck, success should follow.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past decades, we have come to </a:t>
            </a:r>
            <a:r>
              <a:rPr lang="en-US" sz="1200" b="0" i="0" u="none" strike="noStrike" kern="1200" baseline="0" dirty="0" err="1" smtClean="0">
                <a:solidFill>
                  <a:schemeClr val="tx1"/>
                </a:solidFill>
                <a:latin typeface="+mn-lt"/>
                <a:ea typeface="+mn-ea"/>
                <a:cs typeface="+mn-cs"/>
              </a:rPr>
              <a:t>realise</a:t>
            </a:r>
            <a:r>
              <a:rPr lang="en-US" sz="1200" b="0" i="0" u="none" strike="noStrike" kern="1200" baseline="0" dirty="0" smtClean="0">
                <a:solidFill>
                  <a:schemeClr val="tx1"/>
                </a:solidFill>
                <a:latin typeface="+mn-lt"/>
                <a:ea typeface="+mn-ea"/>
                <a:cs typeface="+mn-cs"/>
              </a:rPr>
              <a:t> that prosperity– for a country as well as for a company – depends on more than accumulating wealth. We also need to nurture and protect the natural environment, to develop the right intellectual</a:t>
            </a:r>
          </a:p>
          <a:p>
            <a:r>
              <a:rPr lang="en-US" sz="1200" b="0" i="0" u="none" strike="noStrike" kern="1200" baseline="0" dirty="0" smtClean="0">
                <a:solidFill>
                  <a:schemeClr val="tx1"/>
                </a:solidFill>
                <a:latin typeface="+mn-lt"/>
                <a:ea typeface="+mn-ea"/>
                <a:cs typeface="+mn-cs"/>
              </a:rPr>
              <a:t>resources, to create a strong and motivated workforce and support stable societies.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Yet, the world remains on an unsustainable path. Despite tremendous progress in the past century, challenges are mounting. Rapidly deteriorating environmental conditions, widening income gaps, severe resource constraints, economic uncertainty, widespread social upheaval and conflict; a set of difficult, interconnected problems that threaten to seriously undermine our social stability and prosperity. Humanity is on a deeply troubling path.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But there is hope: in the midst of all this, we are seeing encouraging signs of change. Human ingenuity and capacity for creativity and innovation is astonishing. Unexpected new technologies pop up every day. Radical new approaches to doing business, such as the circular and sharing models, are flourishing. We also see new forms of collaboration – at the international, national and local levels, and across sectors – that continually bring new ideas to the table. These are truly exciting times.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we can make the right decisions and work together, we can change the path we are on and make a leap towards a new sustainable, inclusive, prosperous future for all. We have the capital, the knowledge and the technology to create change – if we make the right choices, and if we make them now.  For project managers, it is just a matter of having a clear mindset and the right tools.</a:t>
            </a:r>
            <a:endParaRPr lang="en-US" dirty="0" smtClean="0"/>
          </a:p>
          <a:p>
            <a:endParaRPr lang="en-US" dirty="0"/>
          </a:p>
        </p:txBody>
      </p:sp>
      <p:sp>
        <p:nvSpPr>
          <p:cNvPr id="4" name="Slide Number Placeholder 3"/>
          <p:cNvSpPr>
            <a:spLocks noGrp="1"/>
          </p:cNvSpPr>
          <p:nvPr>
            <p:ph type="sldNum" sz="quarter" idx="10"/>
          </p:nvPr>
        </p:nvSpPr>
        <p:spPr/>
        <p:txBody>
          <a:bodyPr/>
          <a:lstStyle/>
          <a:p>
            <a:fld id="{7AC49F3F-1A2F-4746-BBCC-BB4087D93C13}" type="slidenum">
              <a:rPr lang="es-CO" smtClean="0"/>
              <a:t>3</a:t>
            </a:fld>
            <a:endParaRPr lang="es-CO"/>
          </a:p>
        </p:txBody>
      </p:sp>
    </p:spTree>
    <p:extLst>
      <p:ext uri="{BB962C8B-B14F-4D97-AF65-F5344CB8AC3E}">
        <p14:creationId xmlns:p14="http://schemas.microsoft.com/office/powerpoint/2010/main" val="397807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is a simple explanation of why sustainability must be focused on the project organization in order to provide true cradle to cradle / cradle to grave approach.</a:t>
            </a:r>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12</a:t>
            </a:fld>
            <a:endParaRPr lang="en-US" dirty="0"/>
          </a:p>
        </p:txBody>
      </p:sp>
    </p:spTree>
    <p:extLst>
      <p:ext uri="{BB962C8B-B14F-4D97-AF65-F5344CB8AC3E}">
        <p14:creationId xmlns:p14="http://schemas.microsoft.com/office/powerpoint/2010/main" val="4002251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P5 is the link between</a:t>
            </a:r>
            <a:r>
              <a:rPr lang="en-US" baseline="0" dirty="0" smtClean="0"/>
              <a:t> the UNGC, GRI, TBL, and PMLC</a:t>
            </a:r>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CFECE55-A3C8-4273-9242-0C2076C455B4}" type="slidenum">
              <a:rPr lang="en-US" smtClean="0"/>
              <a:pPr/>
              <a:t>14</a:t>
            </a:fld>
            <a:endParaRPr lang="en-US" dirty="0"/>
          </a:p>
        </p:txBody>
      </p:sp>
    </p:spTree>
    <p:extLst>
      <p:ext uri="{BB962C8B-B14F-4D97-AF65-F5344CB8AC3E}">
        <p14:creationId xmlns:p14="http://schemas.microsoft.com/office/powerpoint/2010/main" val="1354275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how</a:t>
            </a:r>
            <a:r>
              <a:rPr lang="en-US" baseline="0" dirty="0" smtClean="0"/>
              <a:t> Process and product Impact the Categories, Sub-Categories, and Elements.</a:t>
            </a:r>
            <a:endParaRPr lang="en-US" dirty="0"/>
          </a:p>
        </p:txBody>
      </p:sp>
      <p:sp>
        <p:nvSpPr>
          <p:cNvPr id="4" name="Slide Number Placeholder 3"/>
          <p:cNvSpPr>
            <a:spLocks noGrp="1"/>
          </p:cNvSpPr>
          <p:nvPr>
            <p:ph type="sldNum" sz="quarter" idx="10"/>
          </p:nvPr>
        </p:nvSpPr>
        <p:spPr/>
        <p:txBody>
          <a:bodyPr/>
          <a:lstStyle/>
          <a:p>
            <a:r>
              <a:rPr lang="en-GB" dirty="0" smtClean="0"/>
              <a:t>© GPM LLC 2011-2012</a:t>
            </a:r>
            <a:endParaRPr lang="en-GB" i="1" dirty="0"/>
          </a:p>
        </p:txBody>
      </p:sp>
    </p:spTree>
    <p:extLst>
      <p:ext uri="{BB962C8B-B14F-4D97-AF65-F5344CB8AC3E}">
        <p14:creationId xmlns:p14="http://schemas.microsoft.com/office/powerpoint/2010/main" val="214713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(Cue and read from slide…  DETAILS to follow in upcoming</a:t>
            </a:r>
            <a:r>
              <a:rPr lang="en-US" baseline="0" dirty="0" smtClean="0"/>
              <a:t> slides)</a:t>
            </a:r>
            <a:endParaRPr lang="en-US" dirty="0"/>
          </a:p>
        </p:txBody>
      </p:sp>
    </p:spTree>
    <p:extLst>
      <p:ext uri="{BB962C8B-B14F-4D97-AF65-F5344CB8AC3E}">
        <p14:creationId xmlns:p14="http://schemas.microsoft.com/office/powerpoint/2010/main" val="3948422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p:spPr>
        <p:txBody>
          <a:bodyPr/>
          <a:lstStyle/>
          <a:p>
            <a:endParaRPr lang="es-CR" altLang="es-CR" smtClean="0">
              <a:latin typeface="Arial" panose="020B0604020202020204" pitchFamily="34" charset="0"/>
              <a:cs typeface="Arial" panose="020B0604020202020204" pitchFamily="34" charset="0"/>
            </a:endParaRPr>
          </a:p>
        </p:txBody>
      </p:sp>
      <p:sp>
        <p:nvSpPr>
          <p:cNvPr id="13316" name="3 Marcador de número de diapositiva"/>
          <p:cNvSpPr>
            <a:spLocks noGrp="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72CBC9A7-1925-4E30-8860-F0531C799347}" type="slidenum">
              <a:rPr lang="en-US" altLang="es-CR"/>
              <a:pPr eaLnBrk="1" hangingPunct="1">
                <a:spcBef>
                  <a:spcPct val="0"/>
                </a:spcBef>
              </a:pPr>
              <a:t>29</a:t>
            </a:fld>
            <a:endParaRPr lang="en-US" altLang="es-CR"/>
          </a:p>
        </p:txBody>
      </p:sp>
    </p:spTree>
    <p:extLst>
      <p:ext uri="{BB962C8B-B14F-4D97-AF65-F5344CB8AC3E}">
        <p14:creationId xmlns:p14="http://schemas.microsoft.com/office/powerpoint/2010/main" val="390546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“Change does not happen by itself. It must be pursued with </a:t>
            </a:r>
            <a:r>
              <a:rPr lang="en-US" sz="1200" b="0" i="0" u="none" strike="noStrike" kern="1200" baseline="0" dirty="0" err="1" smtClean="0">
                <a:solidFill>
                  <a:schemeClr val="tx1"/>
                </a:solidFill>
                <a:latin typeface="+mn-lt"/>
                <a:ea typeface="+mn-ea"/>
                <a:cs typeface="+mn-cs"/>
              </a:rPr>
              <a:t>vigour</a:t>
            </a:r>
            <a:r>
              <a:rPr lang="en-US" sz="1200" b="0" i="0" u="none" strike="noStrike" kern="1200" baseline="0" dirty="0" smtClean="0">
                <a:solidFill>
                  <a:schemeClr val="tx1"/>
                </a:solidFill>
                <a:latin typeface="+mn-lt"/>
                <a:ea typeface="+mn-ea"/>
                <a:cs typeface="+mn-cs"/>
              </a:rPr>
              <a:t>, and by all of society. The sustainable journey that we need to take is in everybody’s best interest. Nobody benefits from catastrophic climate change or rampant unemployment and the social unrest that comes with it. Prosperous, stable societies and a healthy planet are the bedrock of political stability, economic growth and flourishing new markets. Everyone has a role to play.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Project Managers, our work spans three realms as outlined by the diagram on this page.  If we constrain ourselves to an input/output mentality, we will never be able to create positive change. Projects deliver benefits, not outputs.</a:t>
            </a:r>
            <a:endParaRPr lang="en-US" dirty="0"/>
          </a:p>
        </p:txBody>
      </p:sp>
      <p:sp>
        <p:nvSpPr>
          <p:cNvPr id="4" name="Slide Number Placeholder 3"/>
          <p:cNvSpPr>
            <a:spLocks noGrp="1"/>
          </p:cNvSpPr>
          <p:nvPr>
            <p:ph type="sldNum" sz="quarter" idx="10"/>
          </p:nvPr>
        </p:nvSpPr>
        <p:spPr/>
        <p:txBody>
          <a:bodyPr/>
          <a:lstStyle/>
          <a:p>
            <a:fld id="{7AC49F3F-1A2F-4746-BBCC-BB4087D93C13}" type="slidenum">
              <a:rPr lang="es-CO" smtClean="0"/>
              <a:t>4</a:t>
            </a:fld>
            <a:endParaRPr lang="es-CO"/>
          </a:p>
        </p:txBody>
      </p:sp>
    </p:spTree>
    <p:extLst>
      <p:ext uri="{BB962C8B-B14F-4D97-AF65-F5344CB8AC3E}">
        <p14:creationId xmlns:p14="http://schemas.microsoft.com/office/powerpoint/2010/main" val="370109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15 years ago, the world looked very different. </a:t>
            </a:r>
            <a:r>
              <a:rPr lang="en-US" sz="1200" b="0" i="0" u="none" strike="noStrike" kern="1200" baseline="0" dirty="0" err="1" smtClean="0">
                <a:solidFill>
                  <a:schemeClr val="tx1"/>
                </a:solidFill>
                <a:latin typeface="+mn-lt"/>
                <a:ea typeface="+mn-ea"/>
                <a:cs typeface="+mn-cs"/>
              </a:rPr>
              <a:t>Globalisation</a:t>
            </a:r>
            <a:r>
              <a:rPr lang="en-US" sz="1200" b="0" i="0" u="none" strike="noStrike" kern="1200" baseline="0" dirty="0" smtClean="0">
                <a:solidFill>
                  <a:schemeClr val="tx1"/>
                </a:solidFill>
                <a:latin typeface="+mn-lt"/>
                <a:ea typeface="+mn-ea"/>
                <a:cs typeface="+mn-cs"/>
              </a:rPr>
              <a:t> had just kicked off and global investment was skyrocketing. NGOs were calling out corporate misconduct and governments were riding a wave of </a:t>
            </a:r>
            <a:r>
              <a:rPr lang="en-US" sz="1200" b="0" i="0" u="none" strike="noStrike" kern="1200" baseline="0" dirty="0" err="1" smtClean="0">
                <a:solidFill>
                  <a:schemeClr val="tx1"/>
                </a:solidFill>
                <a:latin typeface="+mn-lt"/>
                <a:ea typeface="+mn-ea"/>
                <a:cs typeface="+mn-cs"/>
              </a:rPr>
              <a:t>liberalisation</a:t>
            </a:r>
            <a:r>
              <a:rPr lang="en-US" sz="1200" b="0" i="0" u="none" strike="noStrike" kern="1200" baseline="0" dirty="0" smtClean="0">
                <a:solidFill>
                  <a:schemeClr val="tx1"/>
                </a:solidFill>
                <a:latin typeface="+mn-lt"/>
                <a:ea typeface="+mn-ea"/>
                <a:cs typeface="+mn-cs"/>
              </a:rPr>
              <a:t>. Google was just a baby and the number of Internet users in the entire world was 413 million, not even close to the size of Facebook in 2015 with 1.44 billion active users.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Constantly changing expectations combined with unprecedented challenges puts the onus on companies to demonstrate a willingness to work with partners and stakeholders in ways never imagined. Today, the notion of project leadership has evolved dramatically from where it was and those who </a:t>
            </a:r>
            <a:r>
              <a:rPr lang="en-US" sz="1200" b="0" i="0" u="none" strike="noStrike" kern="1200" baseline="0" dirty="0" err="1" smtClean="0">
                <a:solidFill>
                  <a:schemeClr val="tx1"/>
                </a:solidFill>
                <a:latin typeface="+mn-lt"/>
                <a:ea typeface="+mn-ea"/>
                <a:cs typeface="+mn-cs"/>
              </a:rPr>
              <a:t>realise</a:t>
            </a:r>
            <a:r>
              <a:rPr lang="en-US" sz="1200" b="0" i="0" u="none" strike="noStrike" kern="1200" baseline="0" dirty="0" smtClean="0">
                <a:solidFill>
                  <a:schemeClr val="tx1"/>
                </a:solidFill>
                <a:latin typeface="+mn-lt"/>
                <a:ea typeface="+mn-ea"/>
                <a:cs typeface="+mn-cs"/>
              </a:rPr>
              <a:t> that they need to step into the role of architects of a better will shape the future.</a:t>
            </a:r>
            <a:endParaRPr lang="en-US" dirty="0"/>
          </a:p>
        </p:txBody>
      </p:sp>
      <p:sp>
        <p:nvSpPr>
          <p:cNvPr id="4" name="Slide Number Placeholder 3"/>
          <p:cNvSpPr>
            <a:spLocks noGrp="1"/>
          </p:cNvSpPr>
          <p:nvPr>
            <p:ph type="sldNum" sz="quarter" idx="10"/>
          </p:nvPr>
        </p:nvSpPr>
        <p:spPr/>
        <p:txBody>
          <a:bodyPr/>
          <a:lstStyle/>
          <a:p>
            <a:fld id="{7AC49F3F-1A2F-4746-BBCC-BB4087D93C13}" type="slidenum">
              <a:rPr lang="es-CO" smtClean="0"/>
              <a:t>5</a:t>
            </a:fld>
            <a:endParaRPr lang="es-CO"/>
          </a:p>
        </p:txBody>
      </p:sp>
    </p:spTree>
    <p:extLst>
      <p:ext uri="{BB962C8B-B14F-4D97-AF65-F5344CB8AC3E}">
        <p14:creationId xmlns:p14="http://schemas.microsoft.com/office/powerpoint/2010/main" val="237948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Since 2000, there has been a monumental shift in disclosure by companies on their sustainability performance. The number of Global Reporting Initiative reports submitted, from 44 in 2000 to close to 4,500 in 2014</a:t>
            </a:r>
          </a:p>
          <a:p>
            <a:r>
              <a:rPr lang="en-US" sz="1200" b="0" i="0" u="none" strike="noStrike" kern="1200" baseline="0" dirty="0" smtClean="0">
                <a:solidFill>
                  <a:schemeClr val="tx1"/>
                </a:solidFill>
                <a:latin typeface="+mn-lt"/>
                <a:ea typeface="+mn-ea"/>
                <a:cs typeface="+mn-cs"/>
              </a:rPr>
              <a:t>This shift reflects the growing recognition of the materiality of sustainability issues to business, as well as the enhanced stakeholder expectations of how companies are addressing sustainability. The resulting transparency and engagement has also helped to improve companies’ understanding of good practice and shape their sustainability progress. Evidence of the shift over the last 15 years is provided by the dramatic increase in sustainability reporting, to the point that it is now considered the norm for most large or multi-national companies. Reporting is also gaining traction within SMEs, often in response to top-down requirements from large companies for their suppliers to know and disclose their sustainability performance.</a:t>
            </a:r>
            <a:endParaRPr lang="en-US" dirty="0"/>
          </a:p>
        </p:txBody>
      </p:sp>
      <p:sp>
        <p:nvSpPr>
          <p:cNvPr id="4" name="Slide Number Placeholder 3"/>
          <p:cNvSpPr>
            <a:spLocks noGrp="1"/>
          </p:cNvSpPr>
          <p:nvPr>
            <p:ph type="sldNum" sz="quarter" idx="10"/>
          </p:nvPr>
        </p:nvSpPr>
        <p:spPr/>
        <p:txBody>
          <a:bodyPr/>
          <a:lstStyle/>
          <a:p>
            <a:fld id="{7AC49F3F-1A2F-4746-BBCC-BB4087D93C13}" type="slidenum">
              <a:rPr lang="es-CO" smtClean="0"/>
              <a:t>6</a:t>
            </a:fld>
            <a:endParaRPr lang="es-CO"/>
          </a:p>
        </p:txBody>
      </p:sp>
    </p:spTree>
    <p:extLst>
      <p:ext uri="{BB962C8B-B14F-4D97-AF65-F5344CB8AC3E}">
        <p14:creationId xmlns:p14="http://schemas.microsoft.com/office/powerpoint/2010/main" val="2684332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C3EBD7-D354-4C97-8BB4-9A9E39C1C5CE}" type="slidenum">
              <a:rPr lang="en-US" smtClean="0"/>
              <a:pPr/>
              <a:t>7</a:t>
            </a:fld>
            <a:endParaRPr lang="en-US" dirty="0"/>
          </a:p>
        </p:txBody>
      </p:sp>
    </p:spTree>
    <p:extLst>
      <p:ext uri="{BB962C8B-B14F-4D97-AF65-F5344CB8AC3E}">
        <p14:creationId xmlns:p14="http://schemas.microsoft.com/office/powerpoint/2010/main" val="193396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C3EBD7-D354-4C97-8BB4-9A9E39C1C5CE}" type="slidenum">
              <a:rPr lang="en-US" smtClean="0"/>
              <a:pPr/>
              <a:t>8</a:t>
            </a:fld>
            <a:endParaRPr lang="en-US" dirty="0"/>
          </a:p>
        </p:txBody>
      </p:sp>
    </p:spTree>
    <p:extLst>
      <p:ext uri="{BB962C8B-B14F-4D97-AF65-F5344CB8AC3E}">
        <p14:creationId xmlns:p14="http://schemas.microsoft.com/office/powerpoint/2010/main" val="96562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C3EBD7-D354-4C97-8BB4-9A9E39C1C5CE}" type="slidenum">
              <a:rPr lang="en-US" smtClean="0"/>
              <a:pPr/>
              <a:t>9</a:t>
            </a:fld>
            <a:endParaRPr lang="en-US" dirty="0"/>
          </a:p>
        </p:txBody>
      </p:sp>
    </p:spTree>
    <p:extLst>
      <p:ext uri="{BB962C8B-B14F-4D97-AF65-F5344CB8AC3E}">
        <p14:creationId xmlns:p14="http://schemas.microsoft.com/office/powerpoint/2010/main" val="57765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1393">
              <a:spcBef>
                <a:spcPct val="0"/>
              </a:spcBef>
            </a:pPr>
            <a:r>
              <a:rPr lang="en-US" dirty="0" smtClean="0"/>
              <a:t>This</a:t>
            </a:r>
            <a:r>
              <a:rPr lang="en-US" baseline="0" dirty="0" smtClean="0"/>
              <a:t> is a simple slide that is taken from ISO 21500. The red arrow shows where sustainability policies are usually emphasized, operations.  How is it possible to derive benefit and be able to quantify the value if you are skipping change delivery?  Put another way, how can you change anything by ignoring the part of the organization who’s by nature delivers……..Change?  </a:t>
            </a: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1711" indent="-277581" eaLnBrk="0" hangingPunct="0">
              <a:defRPr>
                <a:solidFill>
                  <a:schemeClr val="tx1"/>
                </a:solidFill>
                <a:latin typeface="Arial" pitchFamily="34" charset="0"/>
                <a:cs typeface="Arial" pitchFamily="34" charset="0"/>
              </a:defRPr>
            </a:lvl2pPr>
            <a:lvl3pPr marL="1110326" indent="-222065" eaLnBrk="0" hangingPunct="0">
              <a:defRPr>
                <a:solidFill>
                  <a:schemeClr val="tx1"/>
                </a:solidFill>
                <a:latin typeface="Arial" pitchFamily="34" charset="0"/>
                <a:cs typeface="Arial" pitchFamily="34" charset="0"/>
              </a:defRPr>
            </a:lvl3pPr>
            <a:lvl4pPr marL="1554455" indent="-222065" eaLnBrk="0" hangingPunct="0">
              <a:defRPr>
                <a:solidFill>
                  <a:schemeClr val="tx1"/>
                </a:solidFill>
                <a:latin typeface="Arial" pitchFamily="34" charset="0"/>
                <a:cs typeface="Arial" pitchFamily="34" charset="0"/>
              </a:defRPr>
            </a:lvl4pPr>
            <a:lvl5pPr marL="1998585" indent="-222065" eaLnBrk="0" hangingPunct="0">
              <a:defRPr>
                <a:solidFill>
                  <a:schemeClr val="tx1"/>
                </a:solidFill>
                <a:latin typeface="Arial" pitchFamily="34" charset="0"/>
                <a:cs typeface="Arial" pitchFamily="34" charset="0"/>
              </a:defRPr>
            </a:lvl5pPr>
            <a:lvl6pPr marL="2442717" indent="-222065" eaLnBrk="0" fontAlgn="base" hangingPunct="0">
              <a:spcBef>
                <a:spcPct val="0"/>
              </a:spcBef>
              <a:spcAft>
                <a:spcPct val="0"/>
              </a:spcAft>
              <a:defRPr>
                <a:solidFill>
                  <a:schemeClr val="tx1"/>
                </a:solidFill>
                <a:latin typeface="Arial" pitchFamily="34" charset="0"/>
                <a:cs typeface="Arial" pitchFamily="34" charset="0"/>
              </a:defRPr>
            </a:lvl6pPr>
            <a:lvl7pPr marL="2886847" indent="-222065" eaLnBrk="0" fontAlgn="base" hangingPunct="0">
              <a:spcBef>
                <a:spcPct val="0"/>
              </a:spcBef>
              <a:spcAft>
                <a:spcPct val="0"/>
              </a:spcAft>
              <a:defRPr>
                <a:solidFill>
                  <a:schemeClr val="tx1"/>
                </a:solidFill>
                <a:latin typeface="Arial" pitchFamily="34" charset="0"/>
                <a:cs typeface="Arial" pitchFamily="34" charset="0"/>
              </a:defRPr>
            </a:lvl7pPr>
            <a:lvl8pPr marL="3330977" indent="-222065" eaLnBrk="0" fontAlgn="base" hangingPunct="0">
              <a:spcBef>
                <a:spcPct val="0"/>
              </a:spcBef>
              <a:spcAft>
                <a:spcPct val="0"/>
              </a:spcAft>
              <a:defRPr>
                <a:solidFill>
                  <a:schemeClr val="tx1"/>
                </a:solidFill>
                <a:latin typeface="Arial" pitchFamily="34" charset="0"/>
                <a:cs typeface="Arial" pitchFamily="34" charset="0"/>
              </a:defRPr>
            </a:lvl8pPr>
            <a:lvl9pPr marL="3775107" indent="-22206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3D03C3C-17A6-4121-9141-8BD704FBEB66}" type="slidenum">
              <a:rPr lang="en-US" smtClean="0">
                <a:latin typeface="Calibri" pitchFamily="34" charset="0"/>
              </a:rPr>
              <a:pPr eaLnBrk="1" hangingPunct="1"/>
              <a:t>10</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rings loud</a:t>
            </a:r>
            <a:r>
              <a:rPr lang="en-US" baseline="0" dirty="0" smtClean="0"/>
              <a:t> and clear as when organization’s sustainability reports look like chopped salads.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volume of reporting is increasing worldwide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is positive, however so is the volume of information in each report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topics such as employee health and safety programs to carbon emission reduction goals to philanthropy initiatives These are all worthwhile topics however they are operationally focused and the emphasis needs to focus on what the organization produces from a product and service perspective.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As of June 25</a:t>
            </a:r>
            <a:r>
              <a:rPr lang="en-US" sz="1200" baseline="30000" dirty="0" smtClean="0">
                <a:solidFill>
                  <a:schemeClr val="bg1"/>
                </a:solidFill>
              </a:rPr>
              <a:t>th</a:t>
            </a:r>
            <a:r>
              <a:rPr lang="en-US" sz="1200" dirty="0" smtClean="0">
                <a:solidFill>
                  <a:schemeClr val="bg1"/>
                </a:solidFill>
              </a:rPr>
              <a:t>, 2014, 6,321 organizations having submitted over 15,234 reports to the Global Reporting Initiative alone</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 Hui, Presentation, May 27th, 2014).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AC3EBD7-D354-4C97-8BB4-9A9E39C1C5CE}" type="slidenum">
              <a:rPr lang="en-US" smtClean="0"/>
              <a:pPr/>
              <a:t>11</a:t>
            </a:fld>
            <a:endParaRPr lang="en-US" dirty="0"/>
          </a:p>
        </p:txBody>
      </p:sp>
    </p:spTree>
    <p:extLst>
      <p:ext uri="{BB962C8B-B14F-4D97-AF65-F5344CB8AC3E}">
        <p14:creationId xmlns:p14="http://schemas.microsoft.com/office/powerpoint/2010/main" val="37072553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3" descr="ppt-uci6.jpg"/>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pic>
        <p:nvPicPr>
          <p:cNvPr id="8" name="Picture 3"/>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411413" y="509588"/>
            <a:ext cx="302418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30737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08DAE80-098A-4F2F-8872-A6A8A723B687}" type="datetimeFigureOut">
              <a:rPr lang="es-CO" smtClean="0"/>
              <a:t>14/07/2015</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66FFDAE-1719-463D-8CA2-E6281A8FCB48}" type="slidenum">
              <a:rPr lang="es-CO" smtClean="0"/>
              <a:t>‹Nº›</a:t>
            </a:fld>
            <a:endParaRPr lang="es-CO"/>
          </a:p>
        </p:txBody>
      </p:sp>
    </p:spTree>
    <p:extLst>
      <p:ext uri="{BB962C8B-B14F-4D97-AF65-F5344CB8AC3E}">
        <p14:creationId xmlns:p14="http://schemas.microsoft.com/office/powerpoint/2010/main" val="485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08DAE80-098A-4F2F-8872-A6A8A723B687}" type="datetimeFigureOut">
              <a:rPr lang="es-CO" smtClean="0"/>
              <a:t>14/07/2015</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66FFDAE-1719-463D-8CA2-E6281A8FCB48}" type="slidenum">
              <a:rPr lang="es-CO" smtClean="0"/>
              <a:t>‹Nº›</a:t>
            </a:fld>
            <a:endParaRPr lang="es-CO"/>
          </a:p>
        </p:txBody>
      </p:sp>
    </p:spTree>
    <p:extLst>
      <p:ext uri="{BB962C8B-B14F-4D97-AF65-F5344CB8AC3E}">
        <p14:creationId xmlns:p14="http://schemas.microsoft.com/office/powerpoint/2010/main" val="2542808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5715000"/>
            <a:ext cx="2133600" cy="365125"/>
          </a:xfrm>
          <a:prstGeom prst="rect">
            <a:avLst/>
          </a:prstGeom>
        </p:spPr>
        <p:txBody>
          <a:bodyPr/>
          <a:lstStyle/>
          <a:p>
            <a:fld id="{4BE819A1-3DD8-4179-BFD0-BF7D359F8DBD}" type="slidenum">
              <a:rPr lang="en-US" smtClean="0"/>
              <a:t>‹Nº›</a:t>
            </a:fld>
            <a:endParaRPr lang="en-US" dirty="0"/>
          </a:p>
        </p:txBody>
      </p:sp>
      <p:sp>
        <p:nvSpPr>
          <p:cNvPr id="10" name="Title 10"/>
          <p:cNvSpPr>
            <a:spLocks noGrp="1"/>
          </p:cNvSpPr>
          <p:nvPr>
            <p:ph type="title"/>
          </p:nvPr>
        </p:nvSpPr>
        <p:spPr>
          <a:xfrm>
            <a:off x="381000" y="0"/>
            <a:ext cx="6400800" cy="838200"/>
          </a:xfrm>
        </p:spPr>
        <p:txBody>
          <a:bodyPr/>
          <a:lstStyle>
            <a:lvl1pPr>
              <a:defRPr>
                <a:solidFill>
                  <a:srgbClr val="0000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83258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F08DAE80-098A-4F2F-8872-A6A8A723B687}" type="datetimeFigureOut">
              <a:rPr lang="es-CO" smtClean="0"/>
              <a:t>14/07/2015</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66FFDAE-1719-463D-8CA2-E6281A8FCB48}" type="slidenum">
              <a:rPr lang="es-CO" smtClean="0"/>
              <a:t>‹Nº›</a:t>
            </a:fld>
            <a:endParaRPr lang="es-CO"/>
          </a:p>
        </p:txBody>
      </p:sp>
    </p:spTree>
    <p:extLst>
      <p:ext uri="{BB962C8B-B14F-4D97-AF65-F5344CB8AC3E}">
        <p14:creationId xmlns:p14="http://schemas.microsoft.com/office/powerpoint/2010/main" val="428118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Picture 2" descr="http://wallalay.com/wp-content/uploads/2014/06/Dark-Blue-Wallpaper-50.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952" y="-6140"/>
            <a:ext cx="9144951" cy="6864139"/>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96336" y="260648"/>
            <a:ext cx="1329244" cy="1512168"/>
          </a:xfrm>
          <a:prstGeom prst="rect">
            <a:avLst/>
          </a:prstGeom>
        </p:spPr>
      </p:pic>
      <p:pic>
        <p:nvPicPr>
          <p:cNvPr id="9" name="Picture 3"/>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6561" y="5817735"/>
            <a:ext cx="2057168" cy="98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Tree>
    <p:extLst>
      <p:ext uri="{BB962C8B-B14F-4D97-AF65-F5344CB8AC3E}">
        <p14:creationId xmlns:p14="http://schemas.microsoft.com/office/powerpoint/2010/main" val="42628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F08DAE80-098A-4F2F-8872-A6A8A723B687}" type="datetimeFigureOut">
              <a:rPr lang="es-CO" smtClean="0"/>
              <a:t>14/07/2015</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366FFDAE-1719-463D-8CA2-E6281A8FCB48}" type="slidenum">
              <a:rPr lang="es-CO" smtClean="0"/>
              <a:t>‹Nº›</a:t>
            </a:fld>
            <a:endParaRPr lang="es-CO"/>
          </a:p>
        </p:txBody>
      </p:sp>
    </p:spTree>
    <p:extLst>
      <p:ext uri="{BB962C8B-B14F-4D97-AF65-F5344CB8AC3E}">
        <p14:creationId xmlns:p14="http://schemas.microsoft.com/office/powerpoint/2010/main" val="141173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F08DAE80-098A-4F2F-8872-A6A8A723B687}" type="datetimeFigureOut">
              <a:rPr lang="es-CO" smtClean="0"/>
              <a:t>14/07/2015</a:t>
            </a:fld>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366FFDAE-1719-463D-8CA2-E6281A8FCB48}" type="slidenum">
              <a:rPr lang="es-CO" smtClean="0"/>
              <a:t>‹Nº›</a:t>
            </a:fld>
            <a:endParaRPr lang="es-CO"/>
          </a:p>
        </p:txBody>
      </p:sp>
    </p:spTree>
    <p:extLst>
      <p:ext uri="{BB962C8B-B14F-4D97-AF65-F5344CB8AC3E}">
        <p14:creationId xmlns:p14="http://schemas.microsoft.com/office/powerpoint/2010/main" val="301599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F08DAE80-098A-4F2F-8872-A6A8A723B687}" type="datetimeFigureOut">
              <a:rPr lang="es-CO" smtClean="0"/>
              <a:t>14/07/2015</a:t>
            </a:fld>
            <a:endParaRPr lang="es-CO"/>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366FFDAE-1719-463D-8CA2-E6281A8FCB48}" type="slidenum">
              <a:rPr lang="es-CO" smtClean="0"/>
              <a:t>‹Nº›</a:t>
            </a:fld>
            <a:endParaRPr lang="es-CO"/>
          </a:p>
        </p:txBody>
      </p:sp>
    </p:spTree>
    <p:extLst>
      <p:ext uri="{BB962C8B-B14F-4D97-AF65-F5344CB8AC3E}">
        <p14:creationId xmlns:p14="http://schemas.microsoft.com/office/powerpoint/2010/main" val="248613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F08DAE80-098A-4F2F-8872-A6A8A723B687}" type="datetimeFigureOut">
              <a:rPr lang="es-CO" smtClean="0"/>
              <a:t>14/07/2015</a:t>
            </a:fld>
            <a:endParaRPr lang="es-CO"/>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366FFDAE-1719-463D-8CA2-E6281A8FCB48}" type="slidenum">
              <a:rPr lang="es-CO" smtClean="0"/>
              <a:t>‹Nº›</a:t>
            </a:fld>
            <a:endParaRPr lang="es-CO"/>
          </a:p>
        </p:txBody>
      </p:sp>
    </p:spTree>
    <p:extLst>
      <p:ext uri="{BB962C8B-B14F-4D97-AF65-F5344CB8AC3E}">
        <p14:creationId xmlns:p14="http://schemas.microsoft.com/office/powerpoint/2010/main" val="54262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F08DAE80-098A-4F2F-8872-A6A8A723B687}" type="datetimeFigureOut">
              <a:rPr lang="es-CO" smtClean="0"/>
              <a:t>14/07/2015</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366FFDAE-1719-463D-8CA2-E6281A8FCB48}" type="slidenum">
              <a:rPr lang="es-CO" smtClean="0"/>
              <a:t>‹Nº›</a:t>
            </a:fld>
            <a:endParaRPr lang="es-CO"/>
          </a:p>
        </p:txBody>
      </p:sp>
    </p:spTree>
    <p:extLst>
      <p:ext uri="{BB962C8B-B14F-4D97-AF65-F5344CB8AC3E}">
        <p14:creationId xmlns:p14="http://schemas.microsoft.com/office/powerpoint/2010/main" val="428225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F08DAE80-098A-4F2F-8872-A6A8A723B687}" type="datetimeFigureOut">
              <a:rPr lang="es-CO" smtClean="0"/>
              <a:t>14/07/2015</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366FFDAE-1719-463D-8CA2-E6281A8FCB48}" type="slidenum">
              <a:rPr lang="es-CO" smtClean="0"/>
              <a:t>‹Nº›</a:t>
            </a:fld>
            <a:endParaRPr lang="es-CO"/>
          </a:p>
        </p:txBody>
      </p:sp>
    </p:spTree>
    <p:extLst>
      <p:ext uri="{BB962C8B-B14F-4D97-AF65-F5344CB8AC3E}">
        <p14:creationId xmlns:p14="http://schemas.microsoft.com/office/powerpoint/2010/main" val="429008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7 Rectángulo"/>
          <p:cNvSpPr/>
          <p:nvPr/>
        </p:nvSpPr>
        <p:spPr>
          <a:xfrm>
            <a:off x="0" y="332656"/>
            <a:ext cx="9144000" cy="936104"/>
          </a:xfrm>
          <a:prstGeom prst="rect">
            <a:avLst/>
          </a:prstGeom>
          <a:gradFill flip="none" rotWithShape="1">
            <a:gsLst>
              <a:gs pos="47000">
                <a:srgbClr val="5C9CD6"/>
              </a:gs>
              <a:gs pos="0">
                <a:schemeClr val="accent1">
                  <a:tint val="66000"/>
                  <a:satMod val="160000"/>
                </a:schemeClr>
              </a:gs>
              <a:gs pos="100000">
                <a:srgbClr val="0067B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noFill/>
              </a:ln>
            </a:endParaRPr>
          </a:p>
        </p:txBody>
      </p:sp>
      <p:sp>
        <p:nvSpPr>
          <p:cNvPr id="2" name="1 Marcador de título"/>
          <p:cNvSpPr>
            <a:spLocks noGrp="1"/>
          </p:cNvSpPr>
          <p:nvPr>
            <p:ph type="title"/>
          </p:nvPr>
        </p:nvSpPr>
        <p:spPr>
          <a:xfrm>
            <a:off x="251520" y="332656"/>
            <a:ext cx="7407566" cy="936104"/>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CO" dirty="0"/>
          </a:p>
        </p:txBody>
      </p:sp>
      <p:sp>
        <p:nvSpPr>
          <p:cNvPr id="3" name="2 Marcador de texto"/>
          <p:cNvSpPr>
            <a:spLocks noGrp="1"/>
          </p:cNvSpPr>
          <p:nvPr>
            <p:ph type="body" idx="1"/>
          </p:nvPr>
        </p:nvSpPr>
        <p:spPr>
          <a:xfrm>
            <a:off x="457200" y="1600200"/>
            <a:ext cx="8229600" cy="463711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pic>
        <p:nvPicPr>
          <p:cNvPr id="7" name="6 Imagen"/>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659086" y="188640"/>
            <a:ext cx="1076055" cy="1224136"/>
          </a:xfrm>
          <a:prstGeom prst="rect">
            <a:avLst/>
          </a:prstGeom>
        </p:spPr>
      </p:pic>
      <p:pic>
        <p:nvPicPr>
          <p:cNvPr id="11" name="Picture 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659085" y="6145660"/>
            <a:ext cx="1493613" cy="71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21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ts val="3400"/>
        </a:lnSpc>
        <a:spcBef>
          <a:spcPct val="0"/>
        </a:spcBef>
        <a:buNone/>
        <a:defRPr sz="36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emf"/><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6.png"/><Relationship Id="rId4" Type="http://schemas.openxmlformats.org/officeDocument/2006/relationships/package" Target="../embeddings/Microsoft_Word_Document3.docx"/></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file:///\\localhost\Users\joelcarboni\Dropbox\AUB\Macintosh%20HD:Users:joelcarboni:Dropbox:5.%20Training%20Partners:Templates%20and%20teaching%20aides:Sustainability%20Management%20Plan.docx!OLE_LINK2" TargetMode="Externa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7.png"/><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36.png"/><Relationship Id="rId5" Type="http://schemas.openxmlformats.org/officeDocument/2006/relationships/package" Target="../embeddings/Microsoft_Word_Document4.docx"/><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39.png"/><Relationship Id="rId4" Type="http://schemas.openxmlformats.org/officeDocument/2006/relationships/package" Target="../embeddings/Microsoft_Word_Document5.doc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hyperlink" Target="mailto:Joel.carboni@greenprojectmanagement.or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2564904"/>
            <a:ext cx="6696744" cy="1296144"/>
          </a:xfrm>
        </p:spPr>
        <p:txBody>
          <a:bodyPr vert="horz" lIns="91440" tIns="45720" rIns="91440" bIns="45720" rtlCol="0">
            <a:noAutofit/>
          </a:bodyPr>
          <a:lstStyle/>
          <a:p>
            <a:pPr defTabSz="457200">
              <a:spcBef>
                <a:spcPct val="20000"/>
              </a:spcBef>
              <a:buFont typeface="Arial"/>
            </a:pPr>
            <a:r>
              <a:rPr lang="es-CO" dirty="0" smtClean="0">
                <a:solidFill>
                  <a:srgbClr val="C00000"/>
                </a:solidFill>
                <a:latin typeface="Tahoma" pitchFamily="34" charset="0"/>
                <a:ea typeface="Tahoma" pitchFamily="34" charset="0"/>
                <a:cs typeface="Tahoma" pitchFamily="34" charset="0"/>
              </a:rPr>
              <a:t>Creating a Sustainability</a:t>
            </a:r>
            <a:br>
              <a:rPr lang="es-CO" dirty="0" smtClean="0">
                <a:solidFill>
                  <a:srgbClr val="C00000"/>
                </a:solidFill>
                <a:latin typeface="Tahoma" pitchFamily="34" charset="0"/>
                <a:ea typeface="Tahoma" pitchFamily="34" charset="0"/>
                <a:cs typeface="Tahoma" pitchFamily="34" charset="0"/>
              </a:rPr>
            </a:br>
            <a:r>
              <a:rPr lang="es-CO" dirty="0" smtClean="0">
                <a:solidFill>
                  <a:srgbClr val="C00000"/>
                </a:solidFill>
                <a:latin typeface="Tahoma" pitchFamily="34" charset="0"/>
                <a:ea typeface="Tahoma" pitchFamily="34" charset="0"/>
                <a:cs typeface="Tahoma" pitchFamily="34" charset="0"/>
              </a:rPr>
              <a:t>Management Plan </a:t>
            </a:r>
            <a:endParaRPr lang="es-CO" dirty="0">
              <a:solidFill>
                <a:srgbClr val="C00000"/>
              </a:solidFill>
              <a:latin typeface="Tahoma" pitchFamily="34" charset="0"/>
              <a:ea typeface="Tahoma" pitchFamily="34" charset="0"/>
              <a:cs typeface="Tahoma" pitchFamily="34" charset="0"/>
            </a:endParaRPr>
          </a:p>
        </p:txBody>
      </p:sp>
      <p:sp>
        <p:nvSpPr>
          <p:cNvPr id="3" name="2 Subtítulo"/>
          <p:cNvSpPr>
            <a:spLocks noGrp="1"/>
          </p:cNvSpPr>
          <p:nvPr>
            <p:ph type="subTitle" idx="1"/>
          </p:nvPr>
        </p:nvSpPr>
        <p:spPr>
          <a:xfrm>
            <a:off x="1407604" y="3886200"/>
            <a:ext cx="6400800" cy="1752600"/>
          </a:xfrm>
        </p:spPr>
        <p:txBody>
          <a:bodyPr vert="horz" lIns="91440" tIns="45720" rIns="91440" bIns="45720" rtlCol="0" anchor="ctr">
            <a:noAutofit/>
          </a:bodyPr>
          <a:lstStyle/>
          <a:p>
            <a:pPr defTabSz="457200">
              <a:spcBef>
                <a:spcPct val="0"/>
              </a:spcBef>
            </a:pPr>
            <a:r>
              <a:rPr lang="en-US" b="1" dirty="0" smtClean="0">
                <a:solidFill>
                  <a:schemeClr val="tx1"/>
                </a:solidFill>
                <a:effectLst>
                  <a:outerShdw blurRad="38100" dist="38100" dir="2700000" algn="tl">
                    <a:srgbClr val="000000">
                      <a:alpha val="43137"/>
                    </a:srgbClr>
                  </a:outerShdw>
                </a:effectLst>
                <a:latin typeface="+mj-lt"/>
                <a:ea typeface="+mj-ea"/>
                <a:cs typeface="+mj-cs"/>
              </a:rPr>
              <a:t>Tips for Success</a:t>
            </a:r>
          </a:p>
          <a:p>
            <a:pPr defTabSz="457200">
              <a:spcBef>
                <a:spcPct val="0"/>
              </a:spcBef>
            </a:pPr>
            <a:r>
              <a:rPr lang="es-CR" b="1" dirty="0" smtClean="0">
                <a:solidFill>
                  <a:schemeClr val="tx1"/>
                </a:solidFill>
                <a:effectLst>
                  <a:outerShdw blurRad="38100" dist="38100" dir="2700000" algn="tl">
                    <a:srgbClr val="000000">
                      <a:alpha val="43137"/>
                    </a:srgbClr>
                  </a:outerShdw>
                </a:effectLst>
                <a:latin typeface="+mj-lt"/>
                <a:ea typeface="+mj-ea"/>
                <a:cs typeface="+mj-cs"/>
              </a:rPr>
              <a:t>Dr. Joel B. Carboni</a:t>
            </a:r>
          </a:p>
          <a:p>
            <a:pPr defTabSz="457200">
              <a:spcBef>
                <a:spcPct val="0"/>
              </a:spcBef>
            </a:pPr>
            <a:r>
              <a:rPr lang="es-CR" b="1" dirty="0" smtClean="0">
                <a:solidFill>
                  <a:schemeClr val="tx1"/>
                </a:solidFill>
                <a:effectLst>
                  <a:outerShdw blurRad="38100" dist="38100" dir="2700000" algn="tl">
                    <a:srgbClr val="000000">
                      <a:alpha val="43137"/>
                    </a:srgbClr>
                  </a:outerShdw>
                </a:effectLst>
                <a:latin typeface="+mj-lt"/>
                <a:ea typeface="+mj-ea"/>
                <a:cs typeface="+mj-cs"/>
              </a:rPr>
              <a:t>Founder and President, GPM Global</a:t>
            </a:r>
          </a:p>
        </p:txBody>
      </p:sp>
      <p:sp>
        <p:nvSpPr>
          <p:cNvPr id="4" name="2 Subtítulo"/>
          <p:cNvSpPr txBox="1">
            <a:spLocks/>
          </p:cNvSpPr>
          <p:nvPr/>
        </p:nvSpPr>
        <p:spPr>
          <a:xfrm>
            <a:off x="3563888" y="6021288"/>
            <a:ext cx="5320680" cy="7217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Tahoma" pitchFamily="34" charset="0"/>
                <a:ea typeface="Tahoma" pitchFamily="34" charset="0"/>
                <a:cs typeface="Tahom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Tahoma" pitchFamily="34" charset="0"/>
                <a:ea typeface="Tahoma" pitchFamily="34" charset="0"/>
                <a:cs typeface="Tahom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ahoma" pitchFamily="34" charset="0"/>
                <a:ea typeface="Tahoma" pitchFamily="34" charset="0"/>
                <a:cs typeface="Tahom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Tahoma" pitchFamily="34" charset="0"/>
                <a:cs typeface="Tahom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Tahoma" pitchFamily="34" charset="0"/>
                <a:cs typeface="Tahom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lnSpc>
                <a:spcPts val="2200"/>
              </a:lnSpc>
            </a:pPr>
            <a:endParaRPr lang="es-CO" sz="2200" b="1" dirty="0">
              <a:solidFill>
                <a:schemeClr val="tx1"/>
              </a:solidFill>
              <a:effectLst>
                <a:outerShdw blurRad="38100" dist="38100" dir="2700000" algn="tl">
                  <a:srgbClr val="000000">
                    <a:alpha val="43137"/>
                  </a:srgbClr>
                </a:outerShdw>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476672"/>
            <a:ext cx="3635896" cy="1575555"/>
          </a:xfrm>
          <a:prstGeom prst="rect">
            <a:avLst/>
          </a:prstGeom>
        </p:spPr>
      </p:pic>
    </p:spTree>
    <p:extLst>
      <p:ext uri="{BB962C8B-B14F-4D97-AF65-F5344CB8AC3E}">
        <p14:creationId xmlns:p14="http://schemas.microsoft.com/office/powerpoint/2010/main" val="217882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685800" y="381000"/>
            <a:ext cx="7116494" cy="533400"/>
          </a:xfrm>
          <a:ln>
            <a:miter lim="800000"/>
            <a:headEnd/>
            <a:tailEnd/>
          </a:ln>
        </p:spPr>
        <p:txBody>
          <a:bodyPr/>
          <a:lstStyle/>
          <a:p>
            <a:pPr eaLnBrk="1" hangingPunct="1">
              <a:defRPr/>
            </a:pPr>
            <a:r>
              <a:rPr lang="en-US" dirty="0" smtClean="0">
                <a:ea typeface="+mn-ea"/>
                <a:cs typeface="Arial" pitchFamily="34" charset="0"/>
              </a:rPr>
              <a:t>Excluding Projects</a:t>
            </a:r>
            <a:endParaRPr lang="en-US" kern="1200" dirty="0">
              <a:ea typeface="+mn-ea"/>
              <a:cs typeface="Arial" pitchFamily="34" charset="0"/>
            </a:endParaRPr>
          </a:p>
        </p:txBody>
      </p:sp>
      <p:pic>
        <p:nvPicPr>
          <p:cNvPr id="22531"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401" y="1063626"/>
            <a:ext cx="6980238"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2254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19400" y="1600201"/>
            <a:ext cx="22225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254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71601" y="3949700"/>
            <a:ext cx="96361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5" name="Elbow Connector 11"/>
          <p:cNvCxnSpPr>
            <a:cxnSpLocks noChangeShapeType="1"/>
          </p:cNvCxnSpPr>
          <p:nvPr/>
        </p:nvCxnSpPr>
        <p:spPr bwMode="auto">
          <a:xfrm rot="16200000" flipH="1">
            <a:off x="696120" y="4055270"/>
            <a:ext cx="733425" cy="617537"/>
          </a:xfrm>
          <a:prstGeom prst="bentConnector2">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2536" name="Elbow Connector 22"/>
          <p:cNvCxnSpPr>
            <a:cxnSpLocks noChangeShapeType="1"/>
          </p:cNvCxnSpPr>
          <p:nvPr/>
        </p:nvCxnSpPr>
        <p:spPr bwMode="auto">
          <a:xfrm rot="10800000" flipV="1">
            <a:off x="754063" y="1981200"/>
            <a:ext cx="2059475" cy="1371600"/>
          </a:xfrm>
          <a:prstGeom prst="bentConnector3">
            <a:avLst>
              <a:gd name="adj1" fmla="val 99500"/>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pic>
        <p:nvPicPr>
          <p:cNvPr id="11" name="Picture 10" descr="ISO21500.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3179" y="1371600"/>
            <a:ext cx="1065421" cy="496309"/>
          </a:xfrm>
          <a:prstGeom prst="rect">
            <a:avLst/>
          </a:prstGeom>
        </p:spPr>
      </p:pic>
      <p:sp>
        <p:nvSpPr>
          <p:cNvPr id="12" name="Rectangle 11"/>
          <p:cNvSpPr/>
          <p:nvPr/>
        </p:nvSpPr>
        <p:spPr>
          <a:xfrm>
            <a:off x="152400" y="3352800"/>
            <a:ext cx="1564698" cy="502447"/>
          </a:xfrm>
          <a:prstGeom prst="rect">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Sustainability</a:t>
            </a:r>
            <a:endParaRPr lang="en-US" dirty="0"/>
          </a:p>
        </p:txBody>
      </p:sp>
      <p:pic>
        <p:nvPicPr>
          <p:cNvPr id="13" name="Picture 12" descr="Untitled-2.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200" y="5018314"/>
            <a:ext cx="1295400" cy="930585"/>
          </a:xfrm>
          <a:prstGeom prst="rect">
            <a:avLst/>
          </a:prstGeom>
        </p:spPr>
      </p:pic>
      <p:pic>
        <p:nvPicPr>
          <p:cNvPr id="3" name="Picture 2" descr="Untitled-3.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581400" y="2819400"/>
            <a:ext cx="3765375" cy="3276600"/>
          </a:xfrm>
          <a:prstGeom prst="rect">
            <a:avLst/>
          </a:prstGeom>
        </p:spPr>
      </p:pic>
    </p:spTree>
    <p:extLst>
      <p:ext uri="{BB962C8B-B14F-4D97-AF65-F5344CB8AC3E}">
        <p14:creationId xmlns:p14="http://schemas.microsoft.com/office/powerpoint/2010/main" val="42500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4418" cy="807634"/>
          </a:xfrm>
        </p:spPr>
        <p:txBody>
          <a:bodyPr/>
          <a:lstStyle/>
          <a:p>
            <a:r>
              <a:rPr lang="en-US" dirty="0" smtClean="0"/>
              <a:t>The Cobb Salad Report</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60434" y="1295400"/>
            <a:ext cx="4968766" cy="4724400"/>
          </a:xfrm>
        </p:spPr>
      </p:pic>
      <p:sp>
        <p:nvSpPr>
          <p:cNvPr id="7" name="Line Callout 1 (Accent Bar) 6"/>
          <p:cNvSpPr/>
          <p:nvPr/>
        </p:nvSpPr>
        <p:spPr>
          <a:xfrm>
            <a:off x="3200400" y="1676400"/>
            <a:ext cx="1447800" cy="457200"/>
          </a:xfrm>
          <a:prstGeom prst="accentCallout1">
            <a:avLst>
              <a:gd name="adj1" fmla="val 18750"/>
              <a:gd name="adj2" fmla="val -8333"/>
              <a:gd name="adj3" fmla="val 271601"/>
              <a:gd name="adj4" fmla="val -72795"/>
            </a:avLst>
          </a:prstGeom>
          <a:ln/>
        </p:spPr>
        <p:style>
          <a:lnRef idx="1">
            <a:schemeClr val="accent5"/>
          </a:lnRef>
          <a:fillRef idx="3">
            <a:schemeClr val="accent5"/>
          </a:fillRef>
          <a:effectRef idx="2">
            <a:schemeClr val="accent5"/>
          </a:effectRef>
          <a:fontRef idx="minor">
            <a:schemeClr val="lt1"/>
          </a:fontRef>
        </p:style>
        <p:txBody>
          <a:bodyPr/>
          <a:lstStyle/>
          <a:p>
            <a:r>
              <a:rPr lang="en-US" dirty="0" smtClean="0"/>
              <a:t>Philanthropy</a:t>
            </a:r>
            <a:endParaRPr lang="en-US" dirty="0"/>
          </a:p>
        </p:txBody>
      </p:sp>
      <p:sp>
        <p:nvSpPr>
          <p:cNvPr id="8" name="Line Callout 1 (Accent Bar) 7"/>
          <p:cNvSpPr/>
          <p:nvPr/>
        </p:nvSpPr>
        <p:spPr>
          <a:xfrm>
            <a:off x="457200" y="1371600"/>
            <a:ext cx="1905000" cy="457200"/>
          </a:xfrm>
          <a:prstGeom prst="accentCallout1">
            <a:avLst>
              <a:gd name="adj1" fmla="val 18750"/>
              <a:gd name="adj2" fmla="val -8333"/>
              <a:gd name="adj3" fmla="val 368680"/>
              <a:gd name="adj4" fmla="val 11345"/>
            </a:avLst>
          </a:prstGeom>
          <a:ln/>
        </p:spPr>
        <p:style>
          <a:lnRef idx="1">
            <a:schemeClr val="accent5"/>
          </a:lnRef>
          <a:fillRef idx="3">
            <a:schemeClr val="accent5"/>
          </a:fillRef>
          <a:effectRef idx="2">
            <a:schemeClr val="accent5"/>
          </a:effectRef>
          <a:fontRef idx="minor">
            <a:schemeClr val="lt1"/>
          </a:fontRef>
        </p:style>
        <p:txBody>
          <a:bodyPr/>
          <a:lstStyle/>
          <a:p>
            <a:r>
              <a:rPr lang="en-US" dirty="0" smtClean="0"/>
              <a:t>Health and Safety</a:t>
            </a:r>
            <a:endParaRPr lang="en-US" dirty="0"/>
          </a:p>
        </p:txBody>
      </p:sp>
      <p:sp>
        <p:nvSpPr>
          <p:cNvPr id="9" name="Line Callout 1 (Accent Bar) 8"/>
          <p:cNvSpPr/>
          <p:nvPr/>
        </p:nvSpPr>
        <p:spPr>
          <a:xfrm>
            <a:off x="2133600" y="3962400"/>
            <a:ext cx="2438400" cy="457200"/>
          </a:xfrm>
          <a:prstGeom prst="accentCallout1">
            <a:avLst>
              <a:gd name="adj1" fmla="val 18750"/>
              <a:gd name="adj2" fmla="val -8333"/>
              <a:gd name="adj3" fmla="val 271601"/>
              <a:gd name="adj4" fmla="val -72795"/>
            </a:avLst>
          </a:prstGeom>
          <a:ln/>
        </p:spPr>
        <p:style>
          <a:lnRef idx="1">
            <a:schemeClr val="accent5"/>
          </a:lnRef>
          <a:fillRef idx="3">
            <a:schemeClr val="accent5"/>
          </a:fillRef>
          <a:effectRef idx="2">
            <a:schemeClr val="accent5"/>
          </a:effectRef>
          <a:fontRef idx="minor">
            <a:schemeClr val="lt1"/>
          </a:fontRef>
        </p:style>
        <p:txBody>
          <a:bodyPr/>
          <a:lstStyle/>
          <a:p>
            <a:r>
              <a:rPr lang="en-US" dirty="0" smtClean="0"/>
              <a:t>Carbon Emission Goals</a:t>
            </a:r>
            <a:endParaRPr lang="en-US" dirty="0"/>
          </a:p>
        </p:txBody>
      </p:sp>
      <p:sp>
        <p:nvSpPr>
          <p:cNvPr id="11" name="TextBox 10"/>
          <p:cNvSpPr txBox="1"/>
          <p:nvPr/>
        </p:nvSpPr>
        <p:spPr>
          <a:xfrm>
            <a:off x="5257799" y="1206817"/>
            <a:ext cx="3774431" cy="3693319"/>
          </a:xfrm>
          <a:prstGeom prst="rect">
            <a:avLst/>
          </a:prstGeom>
          <a:noFill/>
        </p:spPr>
        <p:txBody>
          <a:bodyPr wrap="square" rtlCol="0">
            <a:spAutoFit/>
          </a:bodyPr>
          <a:lstStyle/>
          <a:p>
            <a:r>
              <a:rPr lang="en-US" sz="2400" b="1" dirty="0" smtClean="0">
                <a:solidFill>
                  <a:srgbClr val="000000"/>
                </a:solidFill>
              </a:rPr>
              <a:t>“</a:t>
            </a:r>
            <a:r>
              <a:rPr lang="en-US" sz="2400" dirty="0" smtClean="0">
                <a:solidFill>
                  <a:srgbClr val="000000"/>
                </a:solidFill>
              </a:rPr>
              <a:t>These </a:t>
            </a:r>
            <a:r>
              <a:rPr lang="en-US" sz="2400" dirty="0">
                <a:solidFill>
                  <a:srgbClr val="000000"/>
                </a:solidFill>
              </a:rPr>
              <a:t>are all worthwhile </a:t>
            </a:r>
            <a:r>
              <a:rPr lang="en-US" sz="2400" dirty="0" smtClean="0">
                <a:solidFill>
                  <a:srgbClr val="000000"/>
                </a:solidFill>
              </a:rPr>
              <a:t>topics. However, </a:t>
            </a:r>
            <a:r>
              <a:rPr lang="en-US" sz="2400" dirty="0">
                <a:solidFill>
                  <a:srgbClr val="000000"/>
                </a:solidFill>
              </a:rPr>
              <a:t>they are operationally focused and the </a:t>
            </a:r>
            <a:r>
              <a:rPr lang="en-US" sz="2400" b="1" dirty="0">
                <a:solidFill>
                  <a:srgbClr val="000000"/>
                </a:solidFill>
              </a:rPr>
              <a:t>emphasis needs to focus on</a:t>
            </a:r>
            <a:r>
              <a:rPr lang="en-US" sz="2400" dirty="0">
                <a:solidFill>
                  <a:srgbClr val="000000"/>
                </a:solidFill>
              </a:rPr>
              <a:t> what the organization produces from a </a:t>
            </a:r>
            <a:r>
              <a:rPr lang="en-US" sz="2400" b="1" dirty="0">
                <a:solidFill>
                  <a:srgbClr val="000000"/>
                </a:solidFill>
              </a:rPr>
              <a:t>product</a:t>
            </a:r>
            <a:r>
              <a:rPr lang="en-US" sz="2400" dirty="0">
                <a:solidFill>
                  <a:srgbClr val="000000"/>
                </a:solidFill>
              </a:rPr>
              <a:t> and </a:t>
            </a:r>
            <a:r>
              <a:rPr lang="en-US" sz="2400" b="1" dirty="0">
                <a:solidFill>
                  <a:srgbClr val="000000"/>
                </a:solidFill>
              </a:rPr>
              <a:t>service</a:t>
            </a:r>
            <a:r>
              <a:rPr lang="en-US" sz="2400" dirty="0">
                <a:solidFill>
                  <a:srgbClr val="000000"/>
                </a:solidFill>
              </a:rPr>
              <a:t> perspective</a:t>
            </a:r>
            <a:r>
              <a:rPr lang="en-US" sz="2400" dirty="0" smtClean="0">
                <a:solidFill>
                  <a:srgbClr val="000000"/>
                </a:solidFill>
              </a:rPr>
              <a:t>.</a:t>
            </a:r>
            <a:r>
              <a:rPr lang="en-US" sz="2400" b="1" dirty="0" smtClean="0">
                <a:solidFill>
                  <a:srgbClr val="000000"/>
                </a:solidFill>
              </a:rPr>
              <a:t>”</a:t>
            </a:r>
            <a:r>
              <a:rPr lang="en-US" sz="2400" dirty="0" smtClean="0">
                <a:solidFill>
                  <a:srgbClr val="000000"/>
                </a:solidFill>
              </a:rPr>
              <a:t> </a:t>
            </a:r>
          </a:p>
          <a:p>
            <a:pPr algn="r"/>
            <a:r>
              <a:rPr lang="en-US" sz="2400" dirty="0" smtClean="0">
                <a:solidFill>
                  <a:srgbClr val="000000"/>
                </a:solidFill>
              </a:rPr>
              <a:t>	</a:t>
            </a:r>
            <a:r>
              <a:rPr lang="en-US" sz="2000" dirty="0" smtClean="0">
                <a:solidFill>
                  <a:srgbClr val="000000"/>
                </a:solidFill>
              </a:rPr>
              <a:t>-Timothy Hui</a:t>
            </a:r>
            <a:r>
              <a:rPr lang="en-US" sz="2000" dirty="0">
                <a:solidFill>
                  <a:srgbClr val="000000"/>
                </a:solidFill>
              </a:rPr>
              <a:t>.</a:t>
            </a:r>
            <a:r>
              <a:rPr lang="en-US" sz="2000" dirty="0" smtClean="0">
                <a:solidFill>
                  <a:srgbClr val="000000"/>
                </a:solidFill>
              </a:rPr>
              <a:t> </a:t>
            </a:r>
            <a:r>
              <a:rPr lang="en-US" sz="2000" dirty="0">
                <a:solidFill>
                  <a:srgbClr val="000000"/>
                </a:solidFill>
              </a:rPr>
              <a:t>Head </a:t>
            </a:r>
            <a:r>
              <a:rPr lang="en-US" sz="2000" dirty="0" smtClean="0">
                <a:solidFill>
                  <a:srgbClr val="000000"/>
                </a:solidFill>
              </a:rPr>
              <a:t>of </a:t>
            </a:r>
            <a:r>
              <a:rPr lang="en-US" sz="2000" dirty="0">
                <a:solidFill>
                  <a:srgbClr val="000000"/>
                </a:solidFill>
              </a:rPr>
              <a:t>Focal Point GRI </a:t>
            </a:r>
            <a:r>
              <a:rPr lang="en-US" sz="2000" dirty="0" smtClean="0">
                <a:solidFill>
                  <a:srgbClr val="000000"/>
                </a:solidFill>
              </a:rPr>
              <a:t>for </a:t>
            </a:r>
            <a:r>
              <a:rPr lang="en-US" sz="2000" dirty="0">
                <a:solidFill>
                  <a:srgbClr val="000000"/>
                </a:solidFill>
              </a:rPr>
              <a:t>China </a:t>
            </a:r>
            <a:endParaRPr lang="en-US" sz="2400" dirty="0">
              <a:solidFill>
                <a:srgbClr val="000000"/>
              </a:solidFill>
            </a:endParaRPr>
          </a:p>
          <a:p>
            <a:endParaRPr lang="en-US" dirty="0"/>
          </a:p>
        </p:txBody>
      </p:sp>
    </p:spTree>
    <p:extLst>
      <p:ext uri="{BB962C8B-B14F-4D97-AF65-F5344CB8AC3E}">
        <p14:creationId xmlns:p14="http://schemas.microsoft.com/office/powerpoint/2010/main" val="3093594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00400" y="2819400"/>
            <a:ext cx="76200" cy="327660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endParaRPr lang="en-US" sz="1400" dirty="0">
              <a:solidFill>
                <a:schemeClr val="tx1"/>
              </a:solidFill>
            </a:endParaRP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6800" y="838200"/>
            <a:ext cx="6980238"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new.jpg"/>
          <p:cNvPicPr>
            <a:picLocks noChangeAspect="1"/>
          </p:cNvPicPr>
          <p:nvPr/>
        </p:nvPicPr>
        <p:blipFill>
          <a:blip r:embed="rId4" cstate="print">
            <a:clrChange>
              <a:clrFrom>
                <a:srgbClr val="F1ECED"/>
              </a:clrFrom>
              <a:clrTo>
                <a:srgbClr val="F1ECED">
                  <a:alpha val="0"/>
                </a:srgbClr>
              </a:clrTo>
            </a:clrChange>
            <a:extLst>
              <a:ext uri="{28A0092B-C50C-407E-A947-70E740481C1C}">
                <a14:useLocalDpi xmlns:a14="http://schemas.microsoft.com/office/drawing/2010/main"/>
              </a:ext>
            </a:extLst>
          </a:blip>
          <a:stretch>
            <a:fillRect/>
          </a:stretch>
        </p:blipFill>
        <p:spPr>
          <a:xfrm>
            <a:off x="2286000" y="4419600"/>
            <a:ext cx="1524000" cy="1026514"/>
          </a:xfrm>
          <a:prstGeom prst="rect">
            <a:avLst/>
          </a:prstGeom>
        </p:spPr>
      </p:pic>
      <p:pic>
        <p:nvPicPr>
          <p:cNvPr id="2" name="Picture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3400" y="2286000"/>
            <a:ext cx="1014548" cy="914400"/>
          </a:xfrm>
          <a:prstGeom prst="rect">
            <a:avLst/>
          </a:prstGeom>
        </p:spPr>
      </p:pic>
      <p:pic>
        <p:nvPicPr>
          <p:cNvPr id="11" name="Picture 1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3733800"/>
            <a:ext cx="1346200" cy="1035538"/>
          </a:xfrm>
          <a:prstGeom prst="rect">
            <a:avLst/>
          </a:prstGeom>
        </p:spPr>
      </p:pic>
      <p:pic>
        <p:nvPicPr>
          <p:cNvPr id="16" name="Picture 15" descr="ISO2150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34200" y="1143000"/>
            <a:ext cx="1065421" cy="496309"/>
          </a:xfrm>
          <a:prstGeom prst="rect">
            <a:avLst/>
          </a:prstGeom>
        </p:spPr>
      </p:pic>
      <p:sp>
        <p:nvSpPr>
          <p:cNvPr id="13" name="Rectangle 12"/>
          <p:cNvSpPr/>
          <p:nvPr/>
        </p:nvSpPr>
        <p:spPr>
          <a:xfrm>
            <a:off x="3200400" y="2635800"/>
            <a:ext cx="4495800" cy="152400"/>
          </a:xfrm>
          <a:prstGeom prst="rect">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US" sz="1000" dirty="0" smtClean="0">
                <a:solidFill>
                  <a:schemeClr val="tx1"/>
                </a:solidFill>
              </a:rPr>
              <a:t>Sustainability</a:t>
            </a:r>
            <a:endParaRPr lang="en-US" sz="1000" dirty="0">
              <a:solidFill>
                <a:schemeClr val="tx1"/>
              </a:solidFill>
            </a:endParaRPr>
          </a:p>
        </p:txBody>
      </p:sp>
      <p:sp>
        <p:nvSpPr>
          <p:cNvPr id="3" name="Title 2"/>
          <p:cNvSpPr>
            <a:spLocks noGrp="1"/>
          </p:cNvSpPr>
          <p:nvPr>
            <p:ph type="title"/>
          </p:nvPr>
        </p:nvSpPr>
        <p:spPr/>
        <p:txBody>
          <a:bodyPr/>
          <a:lstStyle/>
          <a:p>
            <a:r>
              <a:rPr lang="en-US" dirty="0" smtClean="0"/>
              <a:t>How Sustainability</a:t>
            </a:r>
            <a:r>
              <a:rPr lang="en-US" baseline="0" dirty="0" smtClean="0"/>
              <a:t> Fits in</a:t>
            </a:r>
            <a:endParaRPr lang="en-US" dirty="0"/>
          </a:p>
        </p:txBody>
      </p:sp>
      <p:pic>
        <p:nvPicPr>
          <p:cNvPr id="15" name="Picture 1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0" y="48204"/>
            <a:ext cx="2079638" cy="1399596"/>
          </a:xfrm>
          <a:prstGeom prst="rect">
            <a:avLst/>
          </a:prstGeom>
        </p:spPr>
      </p:pic>
      <p:pic>
        <p:nvPicPr>
          <p:cNvPr id="12" name="Picture 1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29200" y="304800"/>
            <a:ext cx="1447800" cy="1447800"/>
          </a:xfrm>
          <a:prstGeom prst="rect">
            <a:avLst/>
          </a:prstGeom>
        </p:spPr>
      </p:pic>
    </p:spTree>
    <p:extLst>
      <p:ext uri="{BB962C8B-B14F-4D97-AF65-F5344CB8AC3E}">
        <p14:creationId xmlns:p14="http://schemas.microsoft.com/office/powerpoint/2010/main" val="77458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469 0.11464 C -0.00626 0.13849 -0.00261 0.20658 -0.01233 0.21005 C -0.01494 0.20773 -0.01806 0.20635 -0.02015 0.20333 C -0.02188 0.20102 -0.0224 0.19477 -0.02015 0.19407 C -0.01546 0.19222 -0.01042 0.19245 -0.00556 0.19175 C 0.00521 0.21329 -0.00313 0.24502 -0.00643 0.27003 C -0.0073 0.3321 0.0085 0.34345 -0.02101 0.35966 C -0.0224 0.35271 -0.0231 0.35294 -0.02101 0.34599 C -0.02084 0.34484 -0.02084 0.34321 -0.02015 0.34252 C -0.0198 0.34182 -0.01424 0.3402 -0.01407 0.3402 C -0.01216 0.3409 -0.00973 0.34067 -0.00817 0.34252 C -0.00695 0.34414 -0.00643 0.34947 -0.00643 0.34947 C -0.00712 0.37934 -0.00886 0.40922 -0.00817 0.43909 C -0.00799 0.45067 -0.0106 0.46619 -0.00382 0.4736 C 0.0026 0.48055 0.01285 0.47198 0.02118 0.47128 C 0.02986 0.46827 0.03872 0.46688 0.04792 0.46549 C 0.0632 0.46572 0.07848 0.46526 0.09376 0.46665 C 0.09585 0.46665 0.10522 0.47128 0.10835 0.4736 C 0.11008 0.47476 0.11356 0.47823 0.11356 0.47823 C 0.11755 0.48726 0.12589 0.49259 0.12988 0.50347 C 0.13231 0.51019 0.13266 0.51829 0.13509 0.52547 C 0.13578 0.53173 0.13752 0.53729 0.13856 0.54377 C 0.13769 0.54956 0.13856 0.55628 0.13596 0.56114 C 0.12884 0.57318 0.11825 0.57735 0.10748 0.57943 C 0.05573 0.57851 0.00468 0.57689 -0.04689 0.57503 C -0.06356 0.57179 -0.0745 0.5704 -0.09342 0.56924 C -0.12746 0.56948 -0.16149 0.56948 -0.19535 0.5704 C -0.20351 0.5704 -0.21949 0.57388 -0.21949 0.57388 " pathEditMode="relative" ptsTypes="fffffffffffffffffffffffffffA">
                                      <p:cBhvr>
                                        <p:cTn id="10" dur="2900" fill="hold"/>
                                        <p:tgtEl>
                                          <p:spTgt spid="1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with P5</a:t>
            </a:r>
            <a:endParaRPr lang="en-US" dirty="0"/>
          </a:p>
        </p:txBody>
      </p:sp>
      <p:pic>
        <p:nvPicPr>
          <p:cNvPr id="5" name="Picture 4" descr="Screen Shot 2015-06-29 at 11.44.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461"/>
            <a:ext cx="9144000" cy="4431323"/>
          </a:xfrm>
          <a:prstGeom prst="rect">
            <a:avLst/>
          </a:prstGeom>
        </p:spPr>
      </p:pic>
      <p:sp>
        <p:nvSpPr>
          <p:cNvPr id="6" name="TextBox 5"/>
          <p:cNvSpPr txBox="1"/>
          <p:nvPr/>
        </p:nvSpPr>
        <p:spPr>
          <a:xfrm>
            <a:off x="107504" y="5917649"/>
            <a:ext cx="6477000" cy="646331"/>
          </a:xfrm>
          <a:prstGeom prst="rect">
            <a:avLst/>
          </a:prstGeom>
          <a:noFill/>
        </p:spPr>
        <p:txBody>
          <a:bodyPr wrap="square" rtlCol="0">
            <a:spAutoFit/>
          </a:bodyPr>
          <a:lstStyle/>
          <a:p>
            <a:r>
              <a:rPr lang="en-US" dirty="0" smtClean="0"/>
              <a:t>P5 provides the basis by which sustainability can be evaluated for projects and programs.</a:t>
            </a:r>
            <a:endParaRPr lang="en-US" dirty="0"/>
          </a:p>
        </p:txBody>
      </p:sp>
      <p:sp>
        <p:nvSpPr>
          <p:cNvPr id="8" name="Rectangle 7"/>
          <p:cNvSpPr/>
          <p:nvPr/>
        </p:nvSpPr>
        <p:spPr>
          <a:xfrm>
            <a:off x="4788024" y="2420888"/>
            <a:ext cx="822960" cy="720080"/>
          </a:xfrm>
          <a:prstGeom prst="rect">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r>
              <a:rPr lang="en-US" sz="900" dirty="0" smtClean="0">
                <a:solidFill>
                  <a:schemeClr val="tx1"/>
                </a:solidFill>
              </a:rPr>
              <a:t>Perform P5  </a:t>
            </a:r>
          </a:p>
          <a:p>
            <a:r>
              <a:rPr lang="en-US" sz="900" dirty="0" smtClean="0">
                <a:solidFill>
                  <a:schemeClr val="tx1"/>
                </a:solidFill>
              </a:rPr>
              <a:t>Impact Analysis</a:t>
            </a:r>
            <a:endParaRPr lang="en-US" sz="900" dirty="0">
              <a:solidFill>
                <a:schemeClr val="tx1"/>
              </a:solidFill>
            </a:endParaRPr>
          </a:p>
        </p:txBody>
      </p:sp>
    </p:spTree>
    <p:extLst>
      <p:ext uri="{BB962C8B-B14F-4D97-AF65-F5344CB8AC3E}">
        <p14:creationId xmlns:p14="http://schemas.microsoft.com/office/powerpoint/2010/main" val="324872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167 0.04192 L 0.20715 0.50394 " pathEditMode="relative" rAng="0" ptsTypes="AA">
                                      <p:cBhvr>
                                        <p:cTn id="6" dur="2000" fill="hold"/>
                                        <p:tgtEl>
                                          <p:spTgt spid="8"/>
                                        </p:tgtEl>
                                        <p:attrNameLst>
                                          <p:attrName>ppt_x</p:attrName>
                                          <p:attrName>ppt_y</p:attrName>
                                        </p:attrNameLst>
                                      </p:cBhvr>
                                      <p:rCtr x="8265" y="230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jatrgovac.com/usdocs/global-compact-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14400" y="2719536"/>
            <a:ext cx="1167054" cy="1226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3405336"/>
            <a:ext cx="562708" cy="609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3391528"/>
            <a:ext cx="1254369" cy="547208"/>
          </a:xfrm>
          <a:prstGeom prst="rect">
            <a:avLst/>
          </a:prstGeom>
        </p:spPr>
      </p:pic>
      <p:cxnSp>
        <p:nvCxnSpPr>
          <p:cNvPr id="12" name="Straight Arrow Connector 11"/>
          <p:cNvCxnSpPr/>
          <p:nvPr/>
        </p:nvCxnSpPr>
        <p:spPr bwMode="auto">
          <a:xfrm>
            <a:off x="4419600" y="2498853"/>
            <a:ext cx="0" cy="525483"/>
          </a:xfrm>
          <a:prstGeom prst="straightConnector1">
            <a:avLst/>
          </a:prstGeom>
          <a:noFill/>
          <a:ln w="9525" cap="flat" cmpd="sng" algn="ctr">
            <a:solidFill>
              <a:schemeClr val="folHlink"/>
            </a:solidFill>
            <a:prstDash val="solid"/>
            <a:round/>
            <a:headEnd type="none" w="med" len="med"/>
            <a:tailEnd type="arrow"/>
          </a:ln>
          <a:effectLst/>
        </p:spPr>
      </p:cxnSp>
      <p:cxnSp>
        <p:nvCxnSpPr>
          <p:cNvPr id="13" name="Straight Arrow Connector 12"/>
          <p:cNvCxnSpPr/>
          <p:nvPr/>
        </p:nvCxnSpPr>
        <p:spPr bwMode="auto">
          <a:xfrm flipH="1">
            <a:off x="5486400" y="3633936"/>
            <a:ext cx="1125415" cy="0"/>
          </a:xfrm>
          <a:prstGeom prst="straightConnector1">
            <a:avLst/>
          </a:prstGeom>
          <a:noFill/>
          <a:ln w="9525" cap="flat" cmpd="sng" algn="ctr">
            <a:solidFill>
              <a:schemeClr val="folHlink"/>
            </a:solidFill>
            <a:prstDash val="solid"/>
            <a:round/>
            <a:headEnd type="none" w="med" len="med"/>
            <a:tailEnd type="arrow"/>
          </a:ln>
          <a:effectLst/>
        </p:spPr>
      </p:cxnSp>
      <p:cxnSp>
        <p:nvCxnSpPr>
          <p:cNvPr id="16" name="Straight Arrow Connector 15"/>
          <p:cNvCxnSpPr/>
          <p:nvPr/>
        </p:nvCxnSpPr>
        <p:spPr bwMode="auto">
          <a:xfrm>
            <a:off x="2250831" y="3481536"/>
            <a:ext cx="844062" cy="0"/>
          </a:xfrm>
          <a:prstGeom prst="straightConnector1">
            <a:avLst/>
          </a:prstGeom>
          <a:noFill/>
          <a:ln w="9525" cap="flat" cmpd="sng" algn="ctr">
            <a:solidFill>
              <a:schemeClr val="folHlink"/>
            </a:solidFill>
            <a:prstDash val="solid"/>
            <a:round/>
            <a:headEnd type="none" w="med" len="med"/>
            <a:tailEnd type="arrow"/>
          </a:ln>
          <a:effectLst/>
        </p:spPr>
      </p:cxnSp>
      <p:cxnSp>
        <p:nvCxnSpPr>
          <p:cNvPr id="19" name="Straight Arrow Connector 18"/>
          <p:cNvCxnSpPr/>
          <p:nvPr/>
        </p:nvCxnSpPr>
        <p:spPr bwMode="auto">
          <a:xfrm flipV="1">
            <a:off x="4343400" y="4395936"/>
            <a:ext cx="13032" cy="609600"/>
          </a:xfrm>
          <a:prstGeom prst="straightConnector1">
            <a:avLst/>
          </a:prstGeom>
          <a:noFill/>
          <a:ln w="9525" cap="flat" cmpd="sng" algn="ctr">
            <a:solidFill>
              <a:schemeClr val="folHlink"/>
            </a:solidFill>
            <a:prstDash val="solid"/>
            <a:round/>
            <a:headEnd type="none" w="med" len="med"/>
            <a:tailEnd type="arrow"/>
          </a:ln>
          <a:effectLst/>
        </p:spPr>
      </p:cxnSp>
      <p:sp>
        <p:nvSpPr>
          <p:cNvPr id="3" name="Title 2"/>
          <p:cNvSpPr>
            <a:spLocks noGrp="1"/>
          </p:cNvSpPr>
          <p:nvPr>
            <p:ph type="title" idx="4294967295"/>
          </p:nvPr>
        </p:nvSpPr>
        <p:spPr>
          <a:xfrm>
            <a:off x="-180528" y="197768"/>
            <a:ext cx="8229600" cy="1143000"/>
          </a:xfrm>
        </p:spPr>
        <p:txBody>
          <a:bodyPr vert="horz" lIns="91440" tIns="45720" rIns="91440" bIns="45720" rtlCol="0" anchor="ctr">
            <a:noAutofit/>
          </a:bodyPr>
          <a:lstStyle/>
          <a:p>
            <a:r>
              <a:rPr lang="en-US" dirty="0"/>
              <a:t>Introducing the GPM® P5™ Standard for Sustainability and Project Management</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4164" y="5069379"/>
            <a:ext cx="1600200" cy="1383957"/>
          </a:xfrm>
          <a:prstGeom prst="rect">
            <a:avLst/>
          </a:prstGeom>
        </p:spPr>
      </p:pic>
      <p:pic>
        <p:nvPicPr>
          <p:cNvPr id="5" name="Picture 4" descr="P5-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0" y="3100536"/>
            <a:ext cx="1600200" cy="1276406"/>
          </a:xfrm>
          <a:prstGeom prst="rect">
            <a:avLst/>
          </a:prstGeom>
        </p:spPr>
      </p:pic>
      <p:pic>
        <p:nvPicPr>
          <p:cNvPr id="2" name="Picture 1" descr="lifecycl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0076" y="1396038"/>
            <a:ext cx="1701800" cy="1003300"/>
          </a:xfrm>
          <a:prstGeom prst="rect">
            <a:avLst/>
          </a:prstGeom>
        </p:spPr>
      </p:pic>
      <p:pic>
        <p:nvPicPr>
          <p:cNvPr id="9" name="Picture 8" descr="P5 Front Page Graphic.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11760" y="1340768"/>
            <a:ext cx="4151439" cy="53724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7187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6172200" cy="685800"/>
          </a:xfrm>
        </p:spPr>
        <p:txBody>
          <a:bodyPr/>
          <a:lstStyle/>
          <a:p>
            <a:r>
              <a:rPr lang="en-US" dirty="0" smtClean="0">
                <a:solidFill>
                  <a:schemeClr val="bg1"/>
                </a:solidFill>
              </a:rPr>
              <a:t>The P5</a:t>
            </a:r>
            <a:r>
              <a:rPr lang="en-US" baseline="0" dirty="0" smtClean="0">
                <a:solidFill>
                  <a:schemeClr val="bg1"/>
                </a:solidFill>
              </a:rPr>
              <a:t> Chart</a:t>
            </a:r>
            <a:endParaRPr lang="en-US" dirty="0">
              <a:solidFill>
                <a:schemeClr val="bg1"/>
              </a:solidFill>
            </a:endParaRPr>
          </a:p>
        </p:txBody>
      </p:sp>
      <p:pic>
        <p:nvPicPr>
          <p:cNvPr id="4" name="Picture 3" descr="The P5 Matrix 2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43000"/>
            <a:ext cx="8839200" cy="4876611"/>
          </a:xfrm>
          <a:prstGeom prst="rect">
            <a:avLst/>
          </a:prstGeom>
        </p:spPr>
      </p:pic>
    </p:spTree>
    <p:extLst>
      <p:ext uri="{BB962C8B-B14F-4D97-AF65-F5344CB8AC3E}">
        <p14:creationId xmlns:p14="http://schemas.microsoft.com/office/powerpoint/2010/main" val="3253326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524002"/>
            <a:ext cx="7033708" cy="3508977"/>
          </a:xfrm>
        </p:spPr>
        <p:txBody>
          <a:bodyPr>
            <a:normAutofit fontScale="85000" lnSpcReduction="10000"/>
          </a:bodyPr>
          <a:lstStyle/>
          <a:p>
            <a:r>
              <a:rPr lang="en-GB" dirty="0" smtClean="0"/>
              <a:t>Five </a:t>
            </a:r>
            <a:r>
              <a:rPr lang="en-GB" dirty="0"/>
              <a:t>measurable </a:t>
            </a:r>
            <a:r>
              <a:rPr lang="en-GB" dirty="0" smtClean="0"/>
              <a:t>elements to sustainability</a:t>
            </a:r>
          </a:p>
          <a:p>
            <a:r>
              <a:rPr lang="en-GB" dirty="0" smtClean="0"/>
              <a:t>Each measured individually and through Mutual Possession</a:t>
            </a:r>
            <a:endParaRPr lang="en-GB" sz="2000" dirty="0" smtClean="0"/>
          </a:p>
          <a:p>
            <a:pPr lvl="1"/>
            <a:r>
              <a:rPr lang="en-GB" dirty="0" smtClean="0"/>
              <a:t>Planet (Environmental aspect)</a:t>
            </a:r>
          </a:p>
          <a:p>
            <a:pPr lvl="1"/>
            <a:r>
              <a:rPr lang="en-GB" dirty="0" smtClean="0"/>
              <a:t>People (Social aspect)</a:t>
            </a:r>
          </a:p>
          <a:p>
            <a:pPr lvl="1"/>
            <a:r>
              <a:rPr lang="en-GB" dirty="0" smtClean="0"/>
              <a:t>Profit (Financial aspect)</a:t>
            </a:r>
          </a:p>
          <a:p>
            <a:pPr lvl="1"/>
            <a:r>
              <a:rPr lang="en-GB" dirty="0" smtClean="0"/>
              <a:t>Process (Governance aspect)</a:t>
            </a:r>
          </a:p>
          <a:p>
            <a:pPr lvl="1"/>
            <a:r>
              <a:rPr lang="en-GB" dirty="0" smtClean="0"/>
              <a:t>Product (Technical aspect)</a:t>
            </a:r>
          </a:p>
        </p:txBody>
      </p:sp>
      <p:sp>
        <p:nvSpPr>
          <p:cNvPr id="5" name="Title 4"/>
          <p:cNvSpPr>
            <a:spLocks noGrp="1"/>
          </p:cNvSpPr>
          <p:nvPr>
            <p:ph type="title"/>
          </p:nvPr>
        </p:nvSpPr>
        <p:spPr>
          <a:xfrm>
            <a:off x="107504" y="404664"/>
            <a:ext cx="6400800" cy="838200"/>
          </a:xfrm>
        </p:spPr>
        <p:txBody>
          <a:bodyPr/>
          <a:lstStyle/>
          <a:p>
            <a:r>
              <a:rPr lang="en-US" dirty="0" smtClean="0">
                <a:solidFill>
                  <a:srgbClr val="FFFFFF"/>
                </a:solidFill>
              </a:rPr>
              <a:t>P5 Overview</a:t>
            </a:r>
            <a:endParaRPr lang="en-US" dirty="0">
              <a:solidFill>
                <a:srgbClr val="FFFFFF"/>
              </a:solidFill>
            </a:endParaRPr>
          </a:p>
        </p:txBody>
      </p:sp>
      <p:pic>
        <p:nvPicPr>
          <p:cNvPr id="7" name="Picture 6" descr="P5-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648200"/>
            <a:ext cx="1600200" cy="1276406"/>
          </a:xfrm>
          <a:prstGeom prst="rect">
            <a:avLst/>
          </a:prstGeom>
        </p:spPr>
      </p:pic>
    </p:spTree>
    <p:extLst>
      <p:ext uri="{BB962C8B-B14F-4D97-AF65-F5344CB8AC3E}">
        <p14:creationId xmlns:p14="http://schemas.microsoft.com/office/powerpoint/2010/main" val="3256276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6400800" cy="838200"/>
          </a:xfrm>
        </p:spPr>
        <p:txBody>
          <a:bodyPr/>
          <a:lstStyle/>
          <a:p>
            <a:r>
              <a:rPr lang="en-US" dirty="0" smtClean="0">
                <a:solidFill>
                  <a:srgbClr val="FFFFFF"/>
                </a:solidFill>
              </a:rPr>
              <a:t>How to Perform the Analysis</a:t>
            </a:r>
            <a:endParaRPr lang="en-US" dirty="0">
              <a:solidFill>
                <a:srgbClr val="FFFFFF"/>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a:t>There are several ways to perform a P5 impact analysis.  Developing a risk </a:t>
            </a:r>
            <a:r>
              <a:rPr lang="en-US" dirty="0" smtClean="0"/>
              <a:t>register, </a:t>
            </a:r>
            <a:r>
              <a:rPr lang="en-US" dirty="0"/>
              <a:t>using each </a:t>
            </a:r>
            <a:r>
              <a:rPr lang="en-US" dirty="0" smtClean="0"/>
              <a:t>element </a:t>
            </a:r>
            <a:r>
              <a:rPr lang="en-US" dirty="0"/>
              <a:t>as a </a:t>
            </a:r>
            <a:r>
              <a:rPr lang="en-US" dirty="0" smtClean="0"/>
              <a:t>category, </a:t>
            </a:r>
            <a:r>
              <a:rPr lang="en-US" dirty="0"/>
              <a:t>is the simplest.  </a:t>
            </a:r>
            <a:endParaRPr lang="en-US" dirty="0" smtClean="0"/>
          </a:p>
          <a:p>
            <a:pPr marL="514350" indent="-514350">
              <a:buFont typeface="+mj-lt"/>
              <a:buAutoNum type="arabicPeriod"/>
            </a:pPr>
            <a:r>
              <a:rPr lang="en-US" dirty="0" smtClean="0"/>
              <a:t>The </a:t>
            </a:r>
            <a:r>
              <a:rPr lang="en-US" dirty="0"/>
              <a:t>most effective way is to use a scoring system</a:t>
            </a:r>
            <a:r>
              <a:rPr lang="en-US" dirty="0" smtClean="0"/>
              <a:t>. </a:t>
            </a:r>
            <a:endParaRPr lang="en-US" dirty="0"/>
          </a:p>
          <a:p>
            <a:pPr marL="0" indent="0">
              <a:buNone/>
            </a:pPr>
            <a:endParaRPr lang="en-US" dirty="0"/>
          </a:p>
        </p:txBody>
      </p:sp>
      <p:pic>
        <p:nvPicPr>
          <p:cNvPr id="6" name="Picture 5" descr="P5-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4149080"/>
            <a:ext cx="1600200" cy="1276406"/>
          </a:xfrm>
          <a:prstGeom prst="rect">
            <a:avLst/>
          </a:prstGeom>
        </p:spPr>
      </p:pic>
    </p:spTree>
    <p:extLst>
      <p:ext uri="{BB962C8B-B14F-4D97-AF65-F5344CB8AC3E}">
        <p14:creationId xmlns:p14="http://schemas.microsoft.com/office/powerpoint/2010/main" val="550251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6400800" cy="838200"/>
          </a:xfrm>
        </p:spPr>
        <p:txBody>
          <a:bodyPr/>
          <a:lstStyle/>
          <a:p>
            <a:r>
              <a:rPr lang="en-US" dirty="0" smtClean="0">
                <a:solidFill>
                  <a:srgbClr val="FFFFFF"/>
                </a:solidFill>
              </a:rPr>
              <a:t>Example</a:t>
            </a:r>
            <a:endParaRPr lang="en-US" dirty="0">
              <a:solidFill>
                <a:srgbClr val="FFFFFF"/>
              </a:solidFill>
            </a:endParaRPr>
          </a:p>
        </p:txBody>
      </p:sp>
      <p:sp>
        <p:nvSpPr>
          <p:cNvPr id="3" name="Content Placeholder 2"/>
          <p:cNvSpPr>
            <a:spLocks noGrp="1"/>
          </p:cNvSpPr>
          <p:nvPr>
            <p:ph idx="1"/>
          </p:nvPr>
        </p:nvSpPr>
        <p:spPr>
          <a:xfrm>
            <a:off x="457200" y="1600200"/>
            <a:ext cx="8229600" cy="4997152"/>
          </a:xfrm>
        </p:spPr>
        <p:txBody>
          <a:bodyPr>
            <a:normAutofit lnSpcReduction="10000"/>
          </a:bodyPr>
          <a:lstStyle/>
          <a:p>
            <a:r>
              <a:rPr lang="en-US" sz="2400" dirty="0"/>
              <a:t>When using a scoring system, each product deliverable and project process will be scored against each element of </a:t>
            </a:r>
            <a:r>
              <a:rPr lang="en-US" sz="2400" dirty="0" smtClean="0"/>
              <a:t>P5, </a:t>
            </a:r>
            <a:r>
              <a:rPr lang="en-US" sz="2400" dirty="0"/>
              <a:t>based on a positive/neutral/negative </a:t>
            </a:r>
            <a:r>
              <a:rPr lang="en-US" sz="2400" dirty="0" smtClean="0"/>
              <a:t>scale, </a:t>
            </a:r>
            <a:r>
              <a:rPr lang="en-US" sz="2400" dirty="0"/>
              <a:t>ranging from a neutral (o) high (+ or -3) , medium (+ or -2) , and low (+ or -3).  </a:t>
            </a:r>
            <a:endParaRPr lang="en-US" sz="2400" dirty="0" smtClean="0"/>
          </a:p>
          <a:p>
            <a:endParaRPr lang="en-US" sz="2400" dirty="0"/>
          </a:p>
          <a:p>
            <a:endParaRPr lang="en-US" sz="2400" dirty="0"/>
          </a:p>
          <a:p>
            <a:r>
              <a:rPr lang="en-US" sz="2400" dirty="0"/>
              <a:t>This method is a simplified Analytic Hierarchy Process, one of the most popular analytical techniques for complex decision-making problems. </a:t>
            </a:r>
            <a:r>
              <a:rPr lang="en-US" sz="2400" dirty="0" smtClean="0"/>
              <a:t/>
            </a:r>
            <a:br>
              <a:rPr lang="en-US" sz="2400" dirty="0" smtClean="0"/>
            </a:br>
            <a:endParaRPr lang="en-US" sz="2400" dirty="0" smtClean="0"/>
          </a:p>
          <a:p>
            <a:pPr lvl="1"/>
            <a:r>
              <a:rPr lang="en-US" sz="2000" i="1" dirty="0" smtClean="0">
                <a:solidFill>
                  <a:schemeClr val="bg1">
                    <a:lumMod val="50000"/>
                  </a:schemeClr>
                </a:solidFill>
              </a:rPr>
              <a:t>Note</a:t>
            </a:r>
            <a:r>
              <a:rPr lang="en-US" sz="2000" i="1" dirty="0">
                <a:solidFill>
                  <a:schemeClr val="bg1">
                    <a:lumMod val="50000"/>
                  </a:schemeClr>
                </a:solidFill>
              </a:rPr>
              <a:t>: An AHP hierarchy can have as many levels as needed to fully characterize a particular decision situation. </a:t>
            </a:r>
          </a:p>
        </p:txBody>
      </p:sp>
      <p:graphicFrame>
        <p:nvGraphicFramePr>
          <p:cNvPr id="7" name="Object 6"/>
          <p:cNvGraphicFramePr>
            <a:graphicFrameLocks noChangeAspect="1"/>
          </p:cNvGraphicFramePr>
          <p:nvPr>
            <p:extLst>
              <p:ext uri="{D42A27DB-BD31-4B8C-83A1-F6EECF244321}">
                <p14:modId xmlns:p14="http://schemas.microsoft.com/office/powerpoint/2010/main" val="2817072184"/>
              </p:ext>
            </p:extLst>
          </p:nvPr>
        </p:nvGraphicFramePr>
        <p:xfrm>
          <a:off x="611560" y="3429000"/>
          <a:ext cx="8051143" cy="1054100"/>
        </p:xfrm>
        <a:graphic>
          <a:graphicData uri="http://schemas.openxmlformats.org/presentationml/2006/ole">
            <mc:AlternateContent xmlns:mc="http://schemas.openxmlformats.org/markup-compatibility/2006">
              <mc:Choice xmlns:v="urn:schemas-microsoft-com:vml" Requires="v">
                <p:oleObj spid="_x0000_s7175" name="Document" r:id="rId4" imgW="5626100" imgH="736600" progId="Word.Document.12">
                  <p:embed/>
                </p:oleObj>
              </mc:Choice>
              <mc:Fallback>
                <p:oleObj name="Document" r:id="rId4" imgW="5626100" imgH="736600" progId="Word.Document.12">
                  <p:embed/>
                  <p:pic>
                    <p:nvPicPr>
                      <p:cNvPr id="0" name=""/>
                      <p:cNvPicPr/>
                      <p:nvPr/>
                    </p:nvPicPr>
                    <p:blipFill>
                      <a:blip r:embed="rId5"/>
                      <a:stretch>
                        <a:fillRect/>
                      </a:stretch>
                    </p:blipFill>
                    <p:spPr>
                      <a:xfrm>
                        <a:off x="611560" y="3429000"/>
                        <a:ext cx="8051143" cy="1054100"/>
                      </a:xfrm>
                      <a:prstGeom prst="rect">
                        <a:avLst/>
                      </a:prstGeom>
                    </p:spPr>
                  </p:pic>
                </p:oleObj>
              </mc:Fallback>
            </mc:AlternateContent>
          </a:graphicData>
        </a:graphic>
      </p:graphicFrame>
    </p:spTree>
    <p:extLst>
      <p:ext uri="{BB962C8B-B14F-4D97-AF65-F5344CB8AC3E}">
        <p14:creationId xmlns:p14="http://schemas.microsoft.com/office/powerpoint/2010/main" val="170697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6400800" cy="838200"/>
          </a:xfrm>
        </p:spPr>
        <p:txBody>
          <a:bodyPr/>
          <a:lstStyle/>
          <a:p>
            <a:r>
              <a:rPr lang="en-US" dirty="0" smtClean="0">
                <a:solidFill>
                  <a:srgbClr val="FFFFFF"/>
                </a:solidFill>
              </a:rPr>
              <a:t>Why do this?	</a:t>
            </a:r>
            <a:endParaRPr lang="en-US" dirty="0">
              <a:solidFill>
                <a:srgbClr val="FFFFFF"/>
              </a:solidFill>
            </a:endParaRPr>
          </a:p>
        </p:txBody>
      </p:sp>
      <p:sp>
        <p:nvSpPr>
          <p:cNvPr id="3" name="Content Placeholder 2"/>
          <p:cNvSpPr>
            <a:spLocks noGrp="1"/>
          </p:cNvSpPr>
          <p:nvPr>
            <p:ph idx="1"/>
          </p:nvPr>
        </p:nvSpPr>
        <p:spPr/>
        <p:txBody>
          <a:bodyPr/>
          <a:lstStyle/>
          <a:p>
            <a:r>
              <a:rPr lang="en-US" dirty="0"/>
              <a:t>The P5 impact analysis will provide key insight on where the problem areas are from a sustainability perspective.  </a:t>
            </a:r>
            <a:endParaRPr lang="en-US" dirty="0" smtClean="0"/>
          </a:p>
          <a:p>
            <a:r>
              <a:rPr lang="en-US" dirty="0" smtClean="0"/>
              <a:t>Once </a:t>
            </a:r>
            <a:r>
              <a:rPr lang="en-US" dirty="0"/>
              <a:t>the analysis is completed, the items that pose a risk (anything with a + score) should be sectioned off and reviewed, and mapped to into </a:t>
            </a:r>
            <a:r>
              <a:rPr lang="en-US" dirty="0" smtClean="0"/>
              <a:t>the </a:t>
            </a:r>
            <a:r>
              <a:rPr lang="en-US" b="1" dirty="0"/>
              <a:t>Sustainability Management Plan (SMP) </a:t>
            </a:r>
          </a:p>
          <a:p>
            <a:endParaRPr lang="en-US" dirty="0"/>
          </a:p>
        </p:txBody>
      </p:sp>
      <p:pic>
        <p:nvPicPr>
          <p:cNvPr id="6" name="Picture 5" descr="P5-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4724400"/>
            <a:ext cx="1600200" cy="1276406"/>
          </a:xfrm>
          <a:prstGeom prst="rect">
            <a:avLst/>
          </a:prstGeom>
        </p:spPr>
      </p:pic>
    </p:spTree>
    <p:extLst>
      <p:ext uri="{BB962C8B-B14F-4D97-AF65-F5344CB8AC3E}">
        <p14:creationId xmlns:p14="http://schemas.microsoft.com/office/powerpoint/2010/main" val="1657278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a:spLocks noGrp="1"/>
          </p:cNvSpPr>
          <p:nvPr>
            <p:ph idx="1"/>
          </p:nvPr>
        </p:nvSpPr>
        <p:spPr>
          <a:xfrm>
            <a:off x="323528" y="1412776"/>
            <a:ext cx="7128792" cy="5040560"/>
          </a:xfrm>
        </p:spPr>
        <p:txBody>
          <a:bodyPr vert="horz" lIns="91440" tIns="45720" rIns="91440" bIns="45720" rtlCol="0">
            <a:normAutofit/>
          </a:bodyPr>
          <a:lstStyle/>
          <a:p>
            <a:pPr>
              <a:lnSpc>
                <a:spcPct val="110000"/>
              </a:lnSpc>
              <a:spcBef>
                <a:spcPts val="0"/>
              </a:spcBef>
              <a:buClr>
                <a:srgbClr val="0070C0"/>
              </a:buClr>
              <a:buSzPct val="150000"/>
            </a:pPr>
            <a:r>
              <a:rPr lang="es-CO" dirty="0" smtClean="0"/>
              <a:t>From this presentation you will learn about the </a:t>
            </a:r>
            <a:r>
              <a:rPr lang="es-CO" dirty="0" err="1" smtClean="0"/>
              <a:t>purpose</a:t>
            </a:r>
            <a:r>
              <a:rPr lang="es-CO" dirty="0" smtClean="0"/>
              <a:t> of, and how to </a:t>
            </a:r>
            <a:r>
              <a:rPr lang="es-CO" dirty="0" err="1" smtClean="0"/>
              <a:t>develop</a:t>
            </a:r>
            <a:r>
              <a:rPr lang="es-CO" dirty="0" smtClean="0"/>
              <a:t>, the project sustainability management plan. </a:t>
            </a:r>
            <a:endParaRPr lang="es-CO" dirty="0" smtClean="0">
              <a:latin typeface="Tahoma" pitchFamily="34" charset="0"/>
              <a:ea typeface="Tahoma" pitchFamily="34" charset="0"/>
              <a:cs typeface="Tahoma" pitchFamily="34" charset="0"/>
            </a:endParaRPr>
          </a:p>
          <a:p>
            <a:pPr marL="0" indent="0">
              <a:lnSpc>
                <a:spcPct val="110000"/>
              </a:lnSpc>
              <a:spcBef>
                <a:spcPts val="0"/>
              </a:spcBef>
              <a:buClr>
                <a:srgbClr val="0070C0"/>
              </a:buClr>
              <a:buSzPct val="150000"/>
              <a:buNone/>
            </a:pPr>
            <a:endParaRPr lang="es-CO" dirty="0"/>
          </a:p>
        </p:txBody>
      </p:sp>
      <p:sp>
        <p:nvSpPr>
          <p:cNvPr id="8" name="7 Título"/>
          <p:cNvSpPr>
            <a:spLocks noGrp="1"/>
          </p:cNvSpPr>
          <p:nvPr>
            <p:ph type="title"/>
          </p:nvPr>
        </p:nvSpPr>
        <p:spPr>
          <a:xfrm>
            <a:off x="179512" y="332656"/>
            <a:ext cx="7479574" cy="936104"/>
          </a:xfrm>
        </p:spPr>
        <p:txBody>
          <a:bodyPr/>
          <a:lstStyle/>
          <a:p>
            <a:pPr algn="l"/>
            <a:r>
              <a:rPr lang="es-CO" dirty="0" err="1" smtClean="0"/>
              <a:t>Learning</a:t>
            </a:r>
            <a:r>
              <a:rPr lang="es-CO" dirty="0" smtClean="0"/>
              <a:t> </a:t>
            </a:r>
            <a:r>
              <a:rPr lang="es-CO" dirty="0" err="1" smtClean="0"/>
              <a:t>objectives</a:t>
            </a:r>
            <a:r>
              <a:rPr lang="es-CO" dirty="0" smtClean="0"/>
              <a:t> </a:t>
            </a:r>
            <a:r>
              <a:rPr lang="es-CO" dirty="0" err="1" smtClean="0"/>
              <a:t>for</a:t>
            </a:r>
            <a:r>
              <a:rPr lang="es-CO" dirty="0" smtClean="0"/>
              <a:t> </a:t>
            </a:r>
            <a:r>
              <a:rPr lang="es-CO" dirty="0" err="1" smtClean="0"/>
              <a:t>this</a:t>
            </a:r>
            <a:r>
              <a:rPr lang="es-CO" dirty="0" smtClean="0"/>
              <a:t> </a:t>
            </a:r>
            <a:r>
              <a:rPr lang="es-CO" dirty="0" err="1" smtClean="0"/>
              <a:t>presentation</a:t>
            </a:r>
            <a:endParaRPr lang="es-CO" dirty="0"/>
          </a:p>
        </p:txBody>
      </p:sp>
    </p:spTree>
    <p:extLst>
      <p:ext uri="{BB962C8B-B14F-4D97-AF65-F5344CB8AC3E}">
        <p14:creationId xmlns:p14="http://schemas.microsoft.com/office/powerpoint/2010/main" val="3821081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SMP</a:t>
            </a:r>
            <a:endParaRPr lang="en-US" dirty="0"/>
          </a:p>
        </p:txBody>
      </p:sp>
      <p:pic>
        <p:nvPicPr>
          <p:cNvPr id="5" name="Picture 4" descr="Screen Shot 2015-06-29 at 11.44.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1461"/>
            <a:ext cx="9144000" cy="4431323"/>
          </a:xfrm>
          <a:prstGeom prst="rect">
            <a:avLst/>
          </a:prstGeom>
        </p:spPr>
      </p:pic>
      <p:sp>
        <p:nvSpPr>
          <p:cNvPr id="6" name="TextBox 5"/>
          <p:cNvSpPr txBox="1"/>
          <p:nvPr/>
        </p:nvSpPr>
        <p:spPr>
          <a:xfrm>
            <a:off x="107504" y="5917649"/>
            <a:ext cx="6477000" cy="923330"/>
          </a:xfrm>
          <a:prstGeom prst="rect">
            <a:avLst/>
          </a:prstGeom>
          <a:noFill/>
        </p:spPr>
        <p:txBody>
          <a:bodyPr wrap="square" rtlCol="0">
            <a:spAutoFit/>
          </a:bodyPr>
          <a:lstStyle/>
          <a:p>
            <a:r>
              <a:rPr lang="en-US" dirty="0" smtClean="0"/>
              <a:t>The SMP ties corporate sustainability goals and objectives to the project plan and identifies impacts from an Environmental, Social, and Economic standpoints.</a:t>
            </a:r>
            <a:endParaRPr lang="en-US" dirty="0"/>
          </a:p>
        </p:txBody>
      </p:sp>
      <p:sp>
        <p:nvSpPr>
          <p:cNvPr id="7" name="Rectangle 6"/>
          <p:cNvSpPr/>
          <p:nvPr/>
        </p:nvSpPr>
        <p:spPr>
          <a:xfrm>
            <a:off x="4788024" y="4221088"/>
            <a:ext cx="822960" cy="720080"/>
          </a:xfrm>
          <a:prstGeom prst="rect">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r>
              <a:rPr lang="en-US" sz="900" dirty="0" smtClean="0">
                <a:solidFill>
                  <a:schemeClr val="tx1"/>
                </a:solidFill>
              </a:rPr>
              <a:t>Draft Sustainability management Plan</a:t>
            </a:r>
            <a:endParaRPr lang="en-US" sz="900" dirty="0">
              <a:solidFill>
                <a:schemeClr val="tx1"/>
              </a:solidFill>
            </a:endParaRPr>
          </a:p>
        </p:txBody>
      </p:sp>
      <p:sp>
        <p:nvSpPr>
          <p:cNvPr id="8" name="Rectangle 7"/>
          <p:cNvSpPr/>
          <p:nvPr/>
        </p:nvSpPr>
        <p:spPr>
          <a:xfrm>
            <a:off x="4788024" y="2420888"/>
            <a:ext cx="822960" cy="720080"/>
          </a:xfrm>
          <a:prstGeom prst="rect">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r>
              <a:rPr lang="en-US" sz="900" dirty="0" smtClean="0">
                <a:solidFill>
                  <a:schemeClr val="tx1"/>
                </a:solidFill>
              </a:rPr>
              <a:t>Perform P5  </a:t>
            </a:r>
          </a:p>
          <a:p>
            <a:r>
              <a:rPr lang="en-US" sz="900" dirty="0" smtClean="0">
                <a:solidFill>
                  <a:schemeClr val="tx1"/>
                </a:solidFill>
              </a:rPr>
              <a:t>Impact Analysis</a:t>
            </a:r>
            <a:endParaRPr lang="en-US" sz="900" dirty="0">
              <a:solidFill>
                <a:schemeClr val="tx1"/>
              </a:solidFill>
            </a:endParaRPr>
          </a:p>
        </p:txBody>
      </p:sp>
    </p:spTree>
    <p:extLst>
      <p:ext uri="{BB962C8B-B14F-4D97-AF65-F5344CB8AC3E}">
        <p14:creationId xmlns:p14="http://schemas.microsoft.com/office/powerpoint/2010/main" val="21873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4948 -4.98379E-6 L 0.18353 0.25197 " pathEditMode="relative" rAng="0" ptsTypes="AA">
                                      <p:cBhvr>
                                        <p:cTn id="6" dur="2000" fill="hold"/>
                                        <p:tgtEl>
                                          <p:spTgt spid="7"/>
                                        </p:tgtEl>
                                        <p:attrNameLst>
                                          <p:attrName>ppt_x</p:attrName>
                                          <p:attrName>ppt_y</p:attrName>
                                        </p:attrNameLst>
                                      </p:cBhvr>
                                      <p:rCtr x="6703" y="1259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4948 -4.98379E-6 L 0.18353 0.25197 " pathEditMode="relative" rAng="0" ptsTypes="AA">
                                      <p:cBhvr>
                                        <p:cTn id="10" dur="2000" fill="hold"/>
                                        <p:tgtEl>
                                          <p:spTgt spid="8"/>
                                        </p:tgtEl>
                                        <p:attrNameLst>
                                          <p:attrName>ppt_x</p:attrName>
                                          <p:attrName>ppt_y</p:attrName>
                                        </p:attrNameLst>
                                      </p:cBhvr>
                                      <p:rCtr x="6703" y="125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6985488" cy="795338"/>
          </a:xfrm>
        </p:spPr>
        <p:txBody>
          <a:bodyPr vert="horz" lIns="91440" tIns="45720" rIns="91440" bIns="45720" rtlCol="0" anchor="ctr">
            <a:noAutofit/>
          </a:bodyPr>
          <a:lstStyle/>
          <a:p>
            <a:r>
              <a:rPr lang="en-US" dirty="0">
                <a:solidFill>
                  <a:schemeClr val="bg1"/>
                </a:solidFill>
              </a:rPr>
              <a:t>What is included in an SMP</a:t>
            </a:r>
          </a:p>
        </p:txBody>
      </p:sp>
      <p:pic>
        <p:nvPicPr>
          <p:cNvPr id="5" name="Picture 4" descr="SM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8769" y="1676400"/>
            <a:ext cx="2314362" cy="1295400"/>
          </a:xfrm>
          <a:prstGeom prst="rect">
            <a:avLst/>
          </a:prstGeom>
        </p:spPr>
      </p:pic>
      <p:sp>
        <p:nvSpPr>
          <p:cNvPr id="3" name="TextBox 2"/>
          <p:cNvSpPr txBox="1"/>
          <p:nvPr/>
        </p:nvSpPr>
        <p:spPr>
          <a:xfrm>
            <a:off x="562708" y="1600200"/>
            <a:ext cx="8018763" cy="3970318"/>
          </a:xfrm>
          <a:prstGeom prst="rect">
            <a:avLst/>
          </a:prstGeom>
          <a:noFill/>
        </p:spPr>
        <p:txBody>
          <a:bodyPr wrap="none" rtlCol="0">
            <a:spAutoFit/>
          </a:bodyPr>
          <a:lstStyle/>
          <a:p>
            <a:pPr marL="285750" indent="-285750">
              <a:buFont typeface="Wingdings" charset="2"/>
              <a:buChar char="q"/>
            </a:pPr>
            <a:r>
              <a:rPr lang="en-US" dirty="0" smtClean="0"/>
              <a:t>Table of Contents</a:t>
            </a:r>
          </a:p>
          <a:p>
            <a:pPr marL="285750" indent="-285750">
              <a:buFont typeface="Wingdings" charset="2"/>
              <a:buChar char="q"/>
            </a:pPr>
            <a:r>
              <a:rPr lang="en-US" dirty="0" smtClean="0"/>
              <a:t>Document Control </a:t>
            </a:r>
          </a:p>
          <a:p>
            <a:pPr marL="742884" lvl="1" indent="-285750">
              <a:buFont typeface="Wingdings" charset="2"/>
              <a:buChar char="q"/>
            </a:pPr>
            <a:r>
              <a:rPr lang="en-US" dirty="0" smtClean="0"/>
              <a:t>Version History and </a:t>
            </a:r>
            <a:r>
              <a:rPr lang="en-US" dirty="0"/>
              <a:t>r</a:t>
            </a:r>
            <a:r>
              <a:rPr lang="en-US" dirty="0" smtClean="0"/>
              <a:t>ecipients list</a:t>
            </a:r>
          </a:p>
          <a:p>
            <a:pPr marL="285750" indent="-285750">
              <a:buFont typeface="Wingdings" charset="2"/>
              <a:buChar char="q"/>
            </a:pPr>
            <a:r>
              <a:rPr lang="en-US" dirty="0" smtClean="0"/>
              <a:t>Purpose</a:t>
            </a:r>
          </a:p>
          <a:p>
            <a:pPr marL="742884" lvl="1" indent="-285750">
              <a:buFont typeface="Wingdings" charset="2"/>
              <a:buChar char="q"/>
            </a:pPr>
            <a:r>
              <a:rPr lang="en-US" dirty="0" smtClean="0"/>
              <a:t>A brief on what the document is</a:t>
            </a:r>
          </a:p>
          <a:p>
            <a:pPr marL="285750" indent="-285750">
              <a:buFont typeface="Wingdings" charset="2"/>
              <a:buChar char="q"/>
            </a:pPr>
            <a:r>
              <a:rPr lang="en-US" dirty="0" smtClean="0"/>
              <a:t>Executive Summary or Brief</a:t>
            </a:r>
          </a:p>
          <a:p>
            <a:pPr marL="742884" lvl="1" indent="-285750">
              <a:buFont typeface="Wingdings" charset="2"/>
              <a:buChar char="q"/>
            </a:pPr>
            <a:r>
              <a:rPr lang="en-US" dirty="0" smtClean="0"/>
              <a:t>An outline of the sustainability factors in the project</a:t>
            </a:r>
          </a:p>
          <a:p>
            <a:pPr marL="285750" indent="-285750">
              <a:buFont typeface="Wingdings" charset="2"/>
              <a:buChar char="q"/>
            </a:pPr>
            <a:r>
              <a:rPr lang="en-US" dirty="0" smtClean="0"/>
              <a:t>List Project Sustainability Objectives</a:t>
            </a:r>
          </a:p>
          <a:p>
            <a:pPr marL="742884" lvl="1" indent="-285750">
              <a:buFont typeface="Wingdings" charset="2"/>
              <a:buChar char="q"/>
            </a:pPr>
            <a:r>
              <a:rPr lang="en-US" dirty="0" smtClean="0"/>
              <a:t>Derived from the P5 Impact Analysis</a:t>
            </a:r>
          </a:p>
          <a:p>
            <a:pPr marL="285750" indent="-285750">
              <a:buFont typeface="Wingdings" charset="2"/>
              <a:buChar char="q"/>
            </a:pPr>
            <a:r>
              <a:rPr lang="en-US" dirty="0" smtClean="0"/>
              <a:t>Outline Key Measures and Performance Indicators (Qualitative and Quantitative)</a:t>
            </a:r>
          </a:p>
          <a:p>
            <a:pPr marL="285750" indent="-285750">
              <a:buFont typeface="Wingdings" charset="2"/>
              <a:buChar char="q"/>
            </a:pPr>
            <a:r>
              <a:rPr lang="en-US" dirty="0" smtClean="0"/>
              <a:t>The P5 Impact Assessment Score (and updates)</a:t>
            </a:r>
          </a:p>
          <a:p>
            <a:pPr marL="285750" indent="-285750">
              <a:buFont typeface="Wingdings" charset="2"/>
              <a:buChar char="q"/>
            </a:pPr>
            <a:r>
              <a:rPr lang="en-US" dirty="0" smtClean="0"/>
              <a:t>Scope Exclusions </a:t>
            </a:r>
          </a:p>
          <a:p>
            <a:pPr marL="285750" indent="-285750">
              <a:buFont typeface="Wingdings" charset="2"/>
              <a:buChar char="q"/>
            </a:pPr>
            <a:r>
              <a:rPr lang="en-US" dirty="0" smtClean="0"/>
              <a:t>Sustainability Reviews and Reporting </a:t>
            </a:r>
          </a:p>
          <a:p>
            <a:pPr marL="285750" indent="-285750">
              <a:buFont typeface="Wingdings" charset="2"/>
              <a:buChar char="q"/>
            </a:pPr>
            <a:r>
              <a:rPr lang="en-US" dirty="0" smtClean="0"/>
              <a:t>Checklist</a:t>
            </a:r>
            <a:endParaRPr lang="en-US" dirty="0"/>
          </a:p>
        </p:txBody>
      </p:sp>
    </p:spTree>
    <p:extLst>
      <p:ext uri="{BB962C8B-B14F-4D97-AF65-F5344CB8AC3E}">
        <p14:creationId xmlns:p14="http://schemas.microsoft.com/office/powerpoint/2010/main" val="35563001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6400800" cy="838200"/>
          </a:xfrm>
        </p:spPr>
        <p:txBody>
          <a:bodyPr vert="horz" lIns="91440" tIns="45720" rIns="91440" bIns="45720" rtlCol="0" anchor="ctr">
            <a:noAutofit/>
          </a:bodyPr>
          <a:lstStyle/>
          <a:p>
            <a:r>
              <a:rPr lang="en-US" dirty="0">
                <a:solidFill>
                  <a:schemeClr val="bg1"/>
                </a:solidFill>
              </a:rPr>
              <a:t>Version Control and Distribution</a:t>
            </a:r>
          </a:p>
        </p:txBody>
      </p:sp>
      <p:graphicFrame>
        <p:nvGraphicFramePr>
          <p:cNvPr id="4" name="Object 3"/>
          <p:cNvGraphicFramePr>
            <a:graphicFrameLocks noChangeAspect="1"/>
          </p:cNvGraphicFramePr>
          <p:nvPr>
            <p:extLst>
              <p:ext uri="{D42A27DB-BD31-4B8C-83A1-F6EECF244321}">
                <p14:modId xmlns:p14="http://schemas.microsoft.com/office/powerpoint/2010/main" val="1768069088"/>
              </p:ext>
            </p:extLst>
          </p:nvPr>
        </p:nvGraphicFramePr>
        <p:xfrm>
          <a:off x="2267744" y="1196752"/>
          <a:ext cx="4558332" cy="5105400"/>
        </p:xfrm>
        <a:graphic>
          <a:graphicData uri="http://schemas.openxmlformats.org/presentationml/2006/ole">
            <mc:AlternateContent xmlns:mc="http://schemas.openxmlformats.org/markup-compatibility/2006">
              <mc:Choice xmlns:v="urn:schemas-microsoft-com:vml" Requires="v">
                <p:oleObj spid="_x0000_s1032" name="Document" r:id="rId3" imgW="5613480" imgH="5805360" progId="Word.Document.12">
                  <p:link updateAutomatic="1"/>
                </p:oleObj>
              </mc:Choice>
              <mc:Fallback>
                <p:oleObj name="Document" r:id="rId3" imgW="5613480" imgH="580536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196752"/>
                        <a:ext cx="4558332"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SM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693" y="1371600"/>
            <a:ext cx="1381810" cy="773430"/>
          </a:xfrm>
          <a:prstGeom prst="rect">
            <a:avLst/>
          </a:prstGeom>
        </p:spPr>
      </p:pic>
    </p:spTree>
    <p:extLst>
      <p:ext uri="{BB962C8B-B14F-4D97-AF65-F5344CB8AC3E}">
        <p14:creationId xmlns:p14="http://schemas.microsoft.com/office/powerpoint/2010/main" val="409769425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400800" cy="838200"/>
          </a:xfrm>
        </p:spPr>
        <p:txBody>
          <a:bodyPr/>
          <a:lstStyle/>
          <a:p>
            <a:r>
              <a:rPr lang="en-US" dirty="0" smtClean="0">
                <a:solidFill>
                  <a:schemeClr val="bg1"/>
                </a:solidFill>
              </a:rPr>
              <a:t>Project Sustainability Objectives</a:t>
            </a:r>
            <a:endParaRPr lang="en-US" dirty="0">
              <a:solidFill>
                <a:schemeClr val="bg1"/>
              </a:solidFill>
            </a:endParaRPr>
          </a:p>
        </p:txBody>
      </p:sp>
      <p:pic>
        <p:nvPicPr>
          <p:cNvPr id="6" name="Picture 5" descr="SM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484784"/>
            <a:ext cx="1381810" cy="77343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801559595"/>
              </p:ext>
            </p:extLst>
          </p:nvPr>
        </p:nvGraphicFramePr>
        <p:xfrm>
          <a:off x="685800" y="2438400"/>
          <a:ext cx="8051143" cy="1054100"/>
        </p:xfrm>
        <a:graphic>
          <a:graphicData uri="http://schemas.openxmlformats.org/presentationml/2006/ole">
            <mc:AlternateContent xmlns:mc="http://schemas.openxmlformats.org/markup-compatibility/2006">
              <mc:Choice xmlns:v="urn:schemas-microsoft-com:vml" Requires="v">
                <p:oleObj spid="_x0000_s2055" name="Document" r:id="rId5" imgW="5626100" imgH="736600" progId="Word.Document.12">
                  <p:embed/>
                </p:oleObj>
              </mc:Choice>
              <mc:Fallback>
                <p:oleObj name="Document" r:id="rId5" imgW="5626100" imgH="736600" progId="Word.Document.12">
                  <p:embed/>
                  <p:pic>
                    <p:nvPicPr>
                      <p:cNvPr id="0" name=""/>
                      <p:cNvPicPr/>
                      <p:nvPr/>
                    </p:nvPicPr>
                    <p:blipFill>
                      <a:blip r:embed="rId6"/>
                      <a:stretch>
                        <a:fillRect/>
                      </a:stretch>
                    </p:blipFill>
                    <p:spPr>
                      <a:xfrm>
                        <a:off x="685800" y="2438400"/>
                        <a:ext cx="8051143" cy="1054100"/>
                      </a:xfrm>
                      <a:prstGeom prst="rect">
                        <a:avLst/>
                      </a:prstGeom>
                    </p:spPr>
                  </p:pic>
                </p:oleObj>
              </mc:Fallback>
            </mc:AlternateContent>
          </a:graphicData>
        </a:graphic>
      </p:graphicFrame>
      <p:sp>
        <p:nvSpPr>
          <p:cNvPr id="3" name="TextBox 2"/>
          <p:cNvSpPr txBox="1"/>
          <p:nvPr/>
        </p:nvSpPr>
        <p:spPr>
          <a:xfrm>
            <a:off x="990600" y="3733800"/>
            <a:ext cx="7010400" cy="646331"/>
          </a:xfrm>
          <a:prstGeom prst="rect">
            <a:avLst/>
          </a:prstGeom>
          <a:noFill/>
        </p:spPr>
        <p:txBody>
          <a:bodyPr wrap="square" rtlCol="0">
            <a:spAutoFit/>
          </a:bodyPr>
          <a:lstStyle/>
          <a:p>
            <a:r>
              <a:rPr lang="en-US" dirty="0" smtClean="0"/>
              <a:t>Sustainability objectives are taken from the P5 analysis.  Anything that needs to be improved upon is included.</a:t>
            </a:r>
          </a:p>
        </p:txBody>
      </p:sp>
    </p:spTree>
    <p:extLst>
      <p:ext uri="{BB962C8B-B14F-4D97-AF65-F5344CB8AC3E}">
        <p14:creationId xmlns:p14="http://schemas.microsoft.com/office/powerpoint/2010/main" val="304563264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1484784"/>
            <a:ext cx="3240360" cy="795338"/>
          </a:xfrm>
        </p:spPr>
        <p:txBody>
          <a:bodyPr/>
          <a:lstStyle/>
          <a:p>
            <a:pPr lvl="0"/>
            <a:r>
              <a:rPr lang="en-GB" sz="1600" dirty="0" smtClean="0"/>
              <a:t>Key Performance Measures</a:t>
            </a:r>
            <a:br>
              <a:rPr lang="en-GB" sz="1600" dirty="0" smtClean="0"/>
            </a:br>
            <a:r>
              <a:rPr lang="en-GB" sz="1600" dirty="0" smtClean="0"/>
              <a:t>(Qualitative </a:t>
            </a:r>
            <a:r>
              <a:rPr lang="en-GB" sz="1600" dirty="0"/>
              <a:t>and </a:t>
            </a:r>
            <a:r>
              <a:rPr lang="en-GB" sz="1600" dirty="0" smtClean="0"/>
              <a:t>Quantitative)</a:t>
            </a:r>
            <a:endParaRPr lang="en-US" sz="1600" dirty="0"/>
          </a:p>
        </p:txBody>
      </p:sp>
      <p:sp>
        <p:nvSpPr>
          <p:cNvPr id="4" name="Rectangle 3"/>
          <p:cNvSpPr/>
          <p:nvPr/>
        </p:nvSpPr>
        <p:spPr>
          <a:xfrm>
            <a:off x="611560" y="1700808"/>
            <a:ext cx="7032949" cy="4693592"/>
          </a:xfrm>
          <a:prstGeom prst="rect">
            <a:avLst/>
          </a:prstGeom>
        </p:spPr>
        <p:txBody>
          <a:bodyPr wrap="square">
            <a:spAutoFit/>
          </a:bodyPr>
          <a:lstStyle/>
          <a:p>
            <a:r>
              <a:rPr lang="en-GB" sz="1200" b="1" dirty="0" smtClean="0"/>
              <a:t>Key </a:t>
            </a:r>
            <a:r>
              <a:rPr lang="en-GB" sz="1200" b="1" dirty="0"/>
              <a:t>Performance Indicators Environmental</a:t>
            </a:r>
            <a:endParaRPr lang="en-US" sz="1200" dirty="0"/>
          </a:p>
          <a:p>
            <a:pPr marL="171450" lvl="0" indent="-171450">
              <a:buFont typeface="Arial"/>
              <a:buChar char="•"/>
            </a:pPr>
            <a:r>
              <a:rPr lang="en-GB" sz="1200" dirty="0"/>
              <a:t>Energy: Number of green Buildings in the city</a:t>
            </a:r>
            <a:endParaRPr lang="en-US" sz="1200" dirty="0"/>
          </a:p>
          <a:p>
            <a:pPr marL="171450" lvl="0" indent="-171450">
              <a:buFont typeface="Arial"/>
              <a:buChar char="•"/>
            </a:pPr>
            <a:r>
              <a:rPr lang="en-GB" sz="1200" dirty="0"/>
              <a:t>Waste:  Amount of dangerous waste treated</a:t>
            </a:r>
            <a:endParaRPr lang="en-US" sz="1200" dirty="0"/>
          </a:p>
          <a:p>
            <a:pPr marL="171450" lvl="0" indent="-171450">
              <a:buFont typeface="Arial"/>
              <a:buChar char="•"/>
            </a:pPr>
            <a:r>
              <a:rPr lang="en-GB" sz="1200" dirty="0"/>
              <a:t>Transport: Number of electric public transport </a:t>
            </a:r>
            <a:endParaRPr lang="en-US" sz="1200" dirty="0"/>
          </a:p>
          <a:p>
            <a:pPr marL="171450" lvl="0" indent="-171450">
              <a:buFont typeface="Arial"/>
              <a:buChar char="•"/>
            </a:pPr>
            <a:r>
              <a:rPr lang="en-GB" sz="1200" dirty="0"/>
              <a:t>Water Usage: Amount of building with water recycled system</a:t>
            </a:r>
            <a:endParaRPr lang="en-US" sz="1200" dirty="0"/>
          </a:p>
          <a:p>
            <a:pPr marL="171450" lvl="0" indent="-171450">
              <a:buFont typeface="Arial"/>
              <a:buChar char="•"/>
            </a:pPr>
            <a:r>
              <a:rPr lang="en-GB" sz="1200" dirty="0"/>
              <a:t>Materials and Resources: amount of promotional benefits to acquire local materials and their impacts in the local industries. </a:t>
            </a:r>
            <a:r>
              <a:rPr lang="en-GB" sz="1200" dirty="0" err="1" smtClean="0"/>
              <a:t>ie</a:t>
            </a:r>
            <a:r>
              <a:rPr lang="en-GB" sz="1200" dirty="0" smtClean="0"/>
              <a:t>.  Construction</a:t>
            </a:r>
            <a:br>
              <a:rPr lang="en-GB" sz="1200" dirty="0" smtClean="0"/>
            </a:br>
            <a:endParaRPr lang="en-US" sz="1200" dirty="0"/>
          </a:p>
          <a:p>
            <a:r>
              <a:rPr lang="en-GB" sz="1200" b="1" dirty="0"/>
              <a:t>Key Performance Indicators Financial</a:t>
            </a:r>
            <a:endParaRPr lang="en-US" sz="1200" dirty="0"/>
          </a:p>
          <a:p>
            <a:pPr marL="171450" lvl="0" indent="-171450">
              <a:buFont typeface="Arial"/>
              <a:buChar char="•"/>
            </a:pPr>
            <a:r>
              <a:rPr lang="en-GB" sz="1200" dirty="0"/>
              <a:t>Return on Investment: ROI </a:t>
            </a:r>
            <a:endParaRPr lang="en-US" sz="1200" dirty="0"/>
          </a:p>
          <a:p>
            <a:pPr marL="171450" lvl="0" indent="-171450">
              <a:buFont typeface="Arial"/>
              <a:buChar char="•"/>
            </a:pPr>
            <a:r>
              <a:rPr lang="en-GB" sz="1200" dirty="0"/>
              <a:t>Business Agility: number of days to resolve upcoming squatting, weeds, pests, unsafe buildings, </a:t>
            </a:r>
            <a:r>
              <a:rPr lang="en-GB" sz="1200" dirty="0" smtClean="0"/>
              <a:t>graffiti</a:t>
            </a:r>
            <a:br>
              <a:rPr lang="en-GB" sz="1200" dirty="0" smtClean="0"/>
            </a:br>
            <a:endParaRPr lang="en-US" sz="1200" dirty="0"/>
          </a:p>
          <a:p>
            <a:r>
              <a:rPr lang="en-GB" sz="1200" b="1" dirty="0"/>
              <a:t>Key Performance Indicators Products</a:t>
            </a:r>
            <a:endParaRPr lang="en-US" sz="1200" dirty="0"/>
          </a:p>
          <a:p>
            <a:pPr marL="171450" lvl="0" indent="-171450">
              <a:buFont typeface="Arial"/>
              <a:buChar char="•"/>
            </a:pPr>
            <a:r>
              <a:rPr lang="en-GB" sz="1200" dirty="0"/>
              <a:t>Servicing of Product: Satisfaction Survey Results (surveys carried out </a:t>
            </a:r>
            <a:r>
              <a:rPr lang="en-GB" sz="1200" dirty="0" smtClean="0"/>
              <a:t>by </a:t>
            </a:r>
            <a:r>
              <a:rPr lang="en-GB" sz="1200" dirty="0"/>
              <a:t>independent agency)   </a:t>
            </a:r>
            <a:endParaRPr lang="en-US" sz="1200" dirty="0"/>
          </a:p>
          <a:p>
            <a:pPr marL="171450" lvl="0" indent="-171450">
              <a:buFont typeface="Arial"/>
              <a:buChar char="•"/>
            </a:pPr>
            <a:r>
              <a:rPr lang="en-GB" sz="1200" dirty="0"/>
              <a:t>Lifespan of Product: The Enforcement Agency should have 60% Community Satisfaction </a:t>
            </a:r>
            <a:r>
              <a:rPr lang="en-GB" sz="1200" dirty="0" smtClean="0"/>
              <a:t/>
            </a:r>
            <a:br>
              <a:rPr lang="en-GB" sz="1200" dirty="0" smtClean="0"/>
            </a:br>
            <a:endParaRPr lang="en-US" sz="1200" dirty="0"/>
          </a:p>
          <a:p>
            <a:r>
              <a:rPr lang="en-GB" sz="1200" b="1" dirty="0"/>
              <a:t>Key Performance Indicators Processes</a:t>
            </a:r>
            <a:endParaRPr lang="en-US" sz="1200" dirty="0"/>
          </a:p>
          <a:p>
            <a:pPr marL="171450" lvl="0" indent="-171450">
              <a:buFont typeface="Arial"/>
              <a:buChar char="•"/>
            </a:pPr>
            <a:r>
              <a:rPr lang="en-GB" sz="1200" dirty="0"/>
              <a:t>Maturity of process: Maturity of the EMS: </a:t>
            </a:r>
            <a:r>
              <a:rPr lang="en-GB" sz="1200" dirty="0" smtClean="0"/>
              <a:t>Plan-Do-Check-Act </a:t>
            </a:r>
          </a:p>
          <a:p>
            <a:pPr marL="171450" lvl="0" indent="-171450">
              <a:buFont typeface="Arial"/>
              <a:buChar char="•"/>
            </a:pPr>
            <a:r>
              <a:rPr lang="en-GB" sz="1200" dirty="0" smtClean="0"/>
              <a:t>Maturity</a:t>
            </a:r>
            <a:r>
              <a:rPr lang="en-US" sz="1200" dirty="0"/>
              <a:t> </a:t>
            </a:r>
            <a:r>
              <a:rPr lang="en-GB" sz="1200" dirty="0" smtClean="0"/>
              <a:t>Efficiency </a:t>
            </a:r>
            <a:r>
              <a:rPr lang="en-GB" sz="1200" dirty="0"/>
              <a:t>and fairness of process: number of corrective actions and </a:t>
            </a:r>
            <a:r>
              <a:rPr lang="en-GB" sz="1200" dirty="0" smtClean="0"/>
              <a:t>their </a:t>
            </a:r>
            <a:r>
              <a:rPr lang="en-GB" sz="1200" dirty="0"/>
              <a:t>financial </a:t>
            </a:r>
            <a:r>
              <a:rPr lang="en-GB" sz="1200" dirty="0" smtClean="0"/>
              <a:t>impact</a:t>
            </a:r>
            <a:br>
              <a:rPr lang="en-GB" sz="1200" dirty="0" smtClean="0"/>
            </a:br>
            <a:endParaRPr lang="en-US" sz="1200" dirty="0"/>
          </a:p>
          <a:p>
            <a:r>
              <a:rPr lang="en-GB" sz="1200" b="1" dirty="0"/>
              <a:t>Key Performance Indicators Personal</a:t>
            </a:r>
            <a:endParaRPr lang="en-US" sz="1200" dirty="0"/>
          </a:p>
          <a:p>
            <a:pPr marL="171450" lvl="0" indent="-171450">
              <a:buFont typeface="Arial"/>
              <a:buChar char="•"/>
            </a:pPr>
            <a:r>
              <a:rPr lang="en-GB" sz="1200" dirty="0"/>
              <a:t>Labour Practices and Decent Work: Number of </a:t>
            </a:r>
            <a:r>
              <a:rPr lang="en-GB" sz="1200" dirty="0" smtClean="0"/>
              <a:t>labor </a:t>
            </a:r>
            <a:r>
              <a:rPr lang="en-GB" sz="1200" dirty="0"/>
              <a:t>accidents and amount of money incurred </a:t>
            </a:r>
            <a:endParaRPr lang="en-US" sz="1200" dirty="0"/>
          </a:p>
          <a:p>
            <a:pPr marL="171450" lvl="0" indent="-171450">
              <a:buFont typeface="Arial"/>
              <a:buChar char="•"/>
            </a:pPr>
            <a:r>
              <a:rPr lang="en-GB" sz="1200" dirty="0" smtClean="0"/>
              <a:t>Society </a:t>
            </a:r>
            <a:r>
              <a:rPr lang="en-GB" sz="1200" dirty="0"/>
              <a:t>and Customers: Number of children received training course regarding Sustainability.</a:t>
            </a:r>
            <a:endParaRPr lang="en-US" sz="1200" dirty="0"/>
          </a:p>
          <a:p>
            <a:pPr marL="171450" lvl="0" indent="-171450">
              <a:buFont typeface="Arial"/>
              <a:buChar char="•"/>
            </a:pPr>
            <a:r>
              <a:rPr lang="en-GB" sz="1200" dirty="0"/>
              <a:t>Ethical Behaviour: implement “Sustainability Awards” at school, restaurants, event organizer, etc. </a:t>
            </a:r>
            <a:r>
              <a:rPr lang="en-GB" sz="1050" dirty="0" smtClean="0"/>
              <a:t/>
            </a:r>
            <a:br>
              <a:rPr lang="en-GB" sz="1050" dirty="0" smtClean="0"/>
            </a:br>
            <a:endParaRPr lang="en-US" sz="1050" dirty="0"/>
          </a:p>
        </p:txBody>
      </p:sp>
      <p:pic>
        <p:nvPicPr>
          <p:cNvPr id="5" name="Picture 4" descr="SM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700808"/>
            <a:ext cx="1381810" cy="773430"/>
          </a:xfrm>
          <a:prstGeom prst="rect">
            <a:avLst/>
          </a:prstGeom>
        </p:spPr>
      </p:pic>
      <p:sp>
        <p:nvSpPr>
          <p:cNvPr id="7" name="Title 1"/>
          <p:cNvSpPr txBox="1">
            <a:spLocks/>
          </p:cNvSpPr>
          <p:nvPr/>
        </p:nvSpPr>
        <p:spPr>
          <a:xfrm>
            <a:off x="467544" y="332656"/>
            <a:ext cx="6400800" cy="838200"/>
          </a:xfrm>
          <a:prstGeom prst="rect">
            <a:avLst/>
          </a:prstGeom>
        </p:spPr>
        <p:txBody>
          <a:bodyPr vert="horz" lIns="91440" tIns="45720" rIns="91440" bIns="45720" rtlCol="0" anchor="ctr">
            <a:noAutofit/>
          </a:bodyPr>
          <a:lstStyle>
            <a:lvl1pPr algn="ctr" defTabSz="914400" rtl="0" eaLnBrk="1" latinLnBrk="0" hangingPunct="1">
              <a:lnSpc>
                <a:spcPts val="3400"/>
              </a:lnSpc>
              <a:spcBef>
                <a:spcPct val="0"/>
              </a:spcBef>
              <a:buNone/>
              <a:defRPr sz="3600" b="1" kern="1200">
                <a:solidFill>
                  <a:srgbClr val="000000"/>
                </a:solidFill>
                <a:effectLst>
                  <a:outerShdw blurRad="38100" dist="38100" dir="2700000" algn="tl">
                    <a:srgbClr val="000000">
                      <a:alpha val="43137"/>
                    </a:srgbClr>
                  </a:outerShdw>
                </a:effectLst>
                <a:latin typeface="+mj-lt"/>
                <a:ea typeface="+mj-ea"/>
                <a:cs typeface="+mj-cs"/>
              </a:defRPr>
            </a:lvl1pPr>
          </a:lstStyle>
          <a:p>
            <a:r>
              <a:rPr lang="en-US" dirty="0" smtClean="0">
                <a:solidFill>
                  <a:schemeClr val="bg1"/>
                </a:solidFill>
              </a:rPr>
              <a:t>Performance Measuring</a:t>
            </a:r>
            <a:endParaRPr lang="en-US" dirty="0">
              <a:solidFill>
                <a:schemeClr val="bg1"/>
              </a:solidFill>
            </a:endParaRPr>
          </a:p>
        </p:txBody>
      </p:sp>
    </p:spTree>
    <p:extLst>
      <p:ext uri="{BB962C8B-B14F-4D97-AF65-F5344CB8AC3E}">
        <p14:creationId xmlns:p14="http://schemas.microsoft.com/office/powerpoint/2010/main" val="81400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7" end="1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6400800" cy="838200"/>
          </a:xfrm>
        </p:spPr>
        <p:txBody>
          <a:bodyPr/>
          <a:lstStyle/>
          <a:p>
            <a:r>
              <a:rPr lang="en-US" dirty="0" smtClean="0">
                <a:solidFill>
                  <a:srgbClr val="FFFFFF"/>
                </a:solidFill>
              </a:rPr>
              <a:t>	P5 Impact Assessment</a:t>
            </a:r>
            <a:endParaRPr lang="en-US" dirty="0">
              <a:solidFill>
                <a:srgbClr val="FFFFFF"/>
              </a:solidFill>
            </a:endParaRPr>
          </a:p>
        </p:txBody>
      </p:sp>
      <p:sp>
        <p:nvSpPr>
          <p:cNvPr id="10" name="Rectangle 9"/>
          <p:cNvSpPr/>
          <p:nvPr/>
        </p:nvSpPr>
        <p:spPr>
          <a:xfrm>
            <a:off x="914400" y="1447800"/>
            <a:ext cx="7543800" cy="646331"/>
          </a:xfrm>
          <a:prstGeom prst="rect">
            <a:avLst/>
          </a:prstGeom>
        </p:spPr>
        <p:txBody>
          <a:bodyPr wrap="square">
            <a:spAutoFit/>
          </a:bodyPr>
          <a:lstStyle/>
          <a:p>
            <a:r>
              <a:rPr lang="en-GB" dirty="0" smtClean="0"/>
              <a:t>A </a:t>
            </a:r>
            <a:r>
              <a:rPr lang="en-GB" dirty="0"/>
              <a:t>summary of the planned environmental impact and steps that will be taken to decrease the effects or increase the opportunities </a:t>
            </a:r>
            <a:r>
              <a:rPr lang="en-GB" dirty="0" smtClean="0"/>
              <a:t>identified</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494722236"/>
              </p:ext>
            </p:extLst>
          </p:nvPr>
        </p:nvGraphicFramePr>
        <p:xfrm>
          <a:off x="768350" y="2032000"/>
          <a:ext cx="7607300" cy="2794000"/>
        </p:xfrm>
        <a:graphic>
          <a:graphicData uri="http://schemas.openxmlformats.org/presentationml/2006/ole">
            <mc:AlternateContent xmlns:mc="http://schemas.openxmlformats.org/markup-compatibility/2006">
              <mc:Choice xmlns:v="urn:schemas-microsoft-com:vml" Requires="v">
                <p:oleObj spid="_x0000_s3080" name="Document" r:id="rId4" imgW="7607300" imgH="2794000" progId="Word.Document.12">
                  <p:embed/>
                </p:oleObj>
              </mc:Choice>
              <mc:Fallback>
                <p:oleObj name="Document" r:id="rId4" imgW="7607300" imgH="2794000" progId="Word.Document.12">
                  <p:embed/>
                  <p:pic>
                    <p:nvPicPr>
                      <p:cNvPr id="0" name=""/>
                      <p:cNvPicPr/>
                      <p:nvPr/>
                    </p:nvPicPr>
                    <p:blipFill>
                      <a:blip r:embed="rId5"/>
                      <a:stretch>
                        <a:fillRect/>
                      </a:stretch>
                    </p:blipFill>
                    <p:spPr>
                      <a:xfrm>
                        <a:off x="768350" y="2032000"/>
                        <a:ext cx="7607300" cy="2794000"/>
                      </a:xfrm>
                      <a:prstGeom prst="rect">
                        <a:avLst/>
                      </a:prstGeom>
                    </p:spPr>
                  </p:pic>
                </p:oleObj>
              </mc:Fallback>
            </mc:AlternateContent>
          </a:graphicData>
        </a:graphic>
      </p:graphicFrame>
    </p:spTree>
    <p:extLst>
      <p:ext uri="{BB962C8B-B14F-4D97-AF65-F5344CB8AC3E}">
        <p14:creationId xmlns:p14="http://schemas.microsoft.com/office/powerpoint/2010/main" val="341347908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6172200" cy="762000"/>
          </a:xfrm>
        </p:spPr>
        <p:txBody>
          <a:bodyPr/>
          <a:lstStyle/>
          <a:p>
            <a:r>
              <a:rPr lang="en-US" dirty="0" smtClean="0">
                <a:solidFill>
                  <a:srgbClr val="FFFFFF"/>
                </a:solidFill>
              </a:rPr>
              <a:t>The Final pieces</a:t>
            </a:r>
            <a:endParaRPr lang="en-US" dirty="0">
              <a:solidFill>
                <a:srgbClr val="FFFFFF"/>
              </a:solidFill>
            </a:endParaRPr>
          </a:p>
        </p:txBody>
      </p:sp>
      <p:sp>
        <p:nvSpPr>
          <p:cNvPr id="4" name="Rectangle 3"/>
          <p:cNvSpPr/>
          <p:nvPr/>
        </p:nvSpPr>
        <p:spPr>
          <a:xfrm>
            <a:off x="251520" y="1340768"/>
            <a:ext cx="8299938" cy="3985706"/>
          </a:xfrm>
          <a:prstGeom prst="rect">
            <a:avLst/>
          </a:prstGeom>
        </p:spPr>
        <p:txBody>
          <a:bodyPr wrap="square">
            <a:spAutoFit/>
          </a:bodyPr>
          <a:lstStyle/>
          <a:p>
            <a:pPr lvl="0"/>
            <a:r>
              <a:rPr lang="en-GB" sz="1550" b="1" dirty="0"/>
              <a:t>Scope Exclusions</a:t>
            </a:r>
            <a:endParaRPr lang="en-US" sz="1550" dirty="0"/>
          </a:p>
          <a:p>
            <a:r>
              <a:rPr lang="en-GB" sz="1550" b="1" dirty="0"/>
              <a:t> </a:t>
            </a:r>
            <a:endParaRPr lang="en-US" sz="1550" dirty="0"/>
          </a:p>
          <a:p>
            <a:pPr lvl="0"/>
            <a:r>
              <a:rPr lang="en-GB" sz="1550" b="1" dirty="0"/>
              <a:t>Sustainability Risk Management</a:t>
            </a:r>
            <a:endParaRPr lang="en-US" sz="1550" dirty="0"/>
          </a:p>
          <a:p>
            <a:r>
              <a:rPr lang="en-GB" sz="1550" dirty="0"/>
              <a:t> </a:t>
            </a:r>
            <a:endParaRPr lang="en-US" sz="1550" dirty="0"/>
          </a:p>
          <a:p>
            <a:r>
              <a:rPr lang="en-GB" sz="1550" b="1" dirty="0" smtClean="0"/>
              <a:t>Reviews </a:t>
            </a:r>
            <a:r>
              <a:rPr lang="en-GB" sz="1550" b="1" dirty="0"/>
              <a:t>and Reporting</a:t>
            </a:r>
            <a:endParaRPr lang="en-US" sz="1550" b="1" dirty="0"/>
          </a:p>
          <a:p>
            <a:endParaRPr lang="en-GB" sz="1550" dirty="0"/>
          </a:p>
          <a:p>
            <a:r>
              <a:rPr lang="en-GB" sz="1550" b="1" dirty="0" smtClean="0"/>
              <a:t>Current Sustainability (P</a:t>
            </a:r>
            <a:r>
              <a:rPr lang="en-GB" sz="1600" b="1" dirty="0" smtClean="0"/>
              <a:t>5) Score</a:t>
            </a:r>
            <a:endParaRPr lang="en-US" sz="1600" b="1" dirty="0"/>
          </a:p>
          <a:p>
            <a:r>
              <a:rPr lang="en-GB" sz="1600" dirty="0"/>
              <a:t> </a:t>
            </a:r>
            <a:r>
              <a:rPr lang="en-GB" sz="1600" dirty="0" smtClean="0"/>
              <a:t>+2.03</a:t>
            </a:r>
          </a:p>
          <a:p>
            <a:endParaRPr lang="en-US" sz="1600" dirty="0"/>
          </a:p>
          <a:p>
            <a:r>
              <a:rPr lang="en-GB" sz="1600" b="1" dirty="0" smtClean="0"/>
              <a:t>Checklist</a:t>
            </a:r>
            <a:endParaRPr lang="en-US" sz="1600" dirty="0"/>
          </a:p>
          <a:p>
            <a:pPr marL="285750" indent="-285750">
              <a:buFont typeface="Arial"/>
              <a:buChar char="•"/>
            </a:pPr>
            <a:r>
              <a:rPr lang="en-GB" sz="1600" dirty="0"/>
              <a:t>The Following Assessments are considered in this Sustainability Management Plan:  </a:t>
            </a:r>
            <a:endParaRPr lang="en-US" sz="1600" dirty="0"/>
          </a:p>
          <a:p>
            <a:pPr marL="742950" lvl="1" indent="-285750">
              <a:buFont typeface="Arial"/>
              <a:buChar char="•"/>
            </a:pPr>
            <a:r>
              <a:rPr lang="en-GB" sz="1600" dirty="0"/>
              <a:t>Financial Assessment</a:t>
            </a:r>
            <a:endParaRPr lang="en-US" sz="1600" dirty="0"/>
          </a:p>
          <a:p>
            <a:pPr marL="742950" lvl="1" indent="-285750">
              <a:buFont typeface="Arial"/>
              <a:buChar char="•"/>
            </a:pPr>
            <a:r>
              <a:rPr lang="en-GB" sz="1600" dirty="0"/>
              <a:t>Process Assessment</a:t>
            </a:r>
            <a:endParaRPr lang="en-US" sz="1600" dirty="0"/>
          </a:p>
          <a:p>
            <a:pPr marL="742950" lvl="1" indent="-285750">
              <a:buFont typeface="Arial"/>
              <a:buChar char="•"/>
            </a:pPr>
            <a:r>
              <a:rPr lang="en-GB" sz="1600" dirty="0"/>
              <a:t>Product Assessment</a:t>
            </a:r>
            <a:endParaRPr lang="en-US" sz="1600" dirty="0"/>
          </a:p>
          <a:p>
            <a:pPr marL="742950" lvl="1" indent="-285750">
              <a:buFont typeface="Arial"/>
              <a:buChar char="•"/>
            </a:pPr>
            <a:r>
              <a:rPr lang="en-GB" sz="1600" dirty="0"/>
              <a:t>Environmental Assessment</a:t>
            </a:r>
            <a:endParaRPr lang="en-US" sz="1600" dirty="0"/>
          </a:p>
          <a:p>
            <a:pPr marL="742950" lvl="1" indent="-285750">
              <a:buFont typeface="Arial"/>
              <a:buChar char="•"/>
            </a:pPr>
            <a:r>
              <a:rPr lang="en-GB" sz="1600" dirty="0"/>
              <a:t>Social and Corporate Assessment</a:t>
            </a:r>
            <a:endParaRPr lang="en-US" sz="1600" dirty="0"/>
          </a:p>
        </p:txBody>
      </p:sp>
    </p:spTree>
    <p:extLst>
      <p:ext uri="{BB962C8B-B14F-4D97-AF65-F5344CB8AC3E}">
        <p14:creationId xmlns:p14="http://schemas.microsoft.com/office/powerpoint/2010/main" val="30144588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985488" cy="795338"/>
          </a:xfrm>
        </p:spPr>
        <p:txBody>
          <a:bodyPr/>
          <a:lstStyle/>
          <a:p>
            <a:r>
              <a:rPr lang="en-US" dirty="0" smtClean="0">
                <a:solidFill>
                  <a:srgbClr val="FFFFFF"/>
                </a:solidFill>
              </a:rPr>
              <a:t>Where does the SMP </a:t>
            </a:r>
            <a:r>
              <a:rPr lang="en-US" dirty="0">
                <a:solidFill>
                  <a:srgbClr val="FFFFFF"/>
                </a:solidFill>
              </a:rPr>
              <a:t>I</a:t>
            </a:r>
            <a:r>
              <a:rPr lang="en-US" dirty="0" smtClean="0">
                <a:solidFill>
                  <a:srgbClr val="FFFFFF"/>
                </a:solidFill>
              </a:rPr>
              <a:t>nterface with the Project?</a:t>
            </a:r>
            <a:endParaRPr lang="en-US" dirty="0">
              <a:solidFill>
                <a:srgbClr val="FFFFFF"/>
              </a:solidFill>
            </a:endParaRPr>
          </a:p>
        </p:txBody>
      </p:sp>
      <p:pic>
        <p:nvPicPr>
          <p:cNvPr id="4" name="Picture 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1306861"/>
            <a:ext cx="8039833" cy="559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97196" y="5733256"/>
            <a:ext cx="2819400" cy="369887"/>
          </a:xfrm>
          <a:prstGeom prst="rect">
            <a:avLst/>
          </a:prstGeom>
          <a:noFill/>
        </p:spPr>
        <p:txBody>
          <a:bodyPr>
            <a:spAutoFit/>
          </a:bodyPr>
          <a:lstStyle/>
          <a:p>
            <a:pPr>
              <a:defRPr/>
            </a:pPr>
            <a:r>
              <a:rPr lang="en-US" dirty="0">
                <a:solidFill>
                  <a:schemeClr val="bg1">
                    <a:lumMod val="65000"/>
                  </a:schemeClr>
                </a:solidFill>
              </a:rPr>
              <a:t>Source ISO 21500 Pg.12</a:t>
            </a:r>
          </a:p>
        </p:txBody>
      </p:sp>
      <p:pic>
        <p:nvPicPr>
          <p:cNvPr id="6" name="Picture 5"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319" y="1268760"/>
            <a:ext cx="363415" cy="419100"/>
          </a:xfrm>
          <a:prstGeom prst="rect">
            <a:avLst/>
          </a:prstGeom>
        </p:spPr>
      </p:pic>
      <p:pic>
        <p:nvPicPr>
          <p:cNvPr id="7" name="Picture 6"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4766" y="1306860"/>
            <a:ext cx="363415" cy="419100"/>
          </a:xfrm>
          <a:prstGeom prst="rect">
            <a:avLst/>
          </a:prstGeom>
        </p:spPr>
      </p:pic>
      <p:pic>
        <p:nvPicPr>
          <p:cNvPr id="8" name="Picture 7"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9996" y="1459260"/>
            <a:ext cx="363415" cy="419100"/>
          </a:xfrm>
          <a:prstGeom prst="rect">
            <a:avLst/>
          </a:prstGeom>
        </p:spPr>
      </p:pic>
      <p:pic>
        <p:nvPicPr>
          <p:cNvPr id="9" name="Picture 8"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9996" y="2068860"/>
            <a:ext cx="363415" cy="419100"/>
          </a:xfrm>
          <a:prstGeom prst="rect">
            <a:avLst/>
          </a:prstGeom>
        </p:spPr>
      </p:pic>
      <p:pic>
        <p:nvPicPr>
          <p:cNvPr id="10" name="Picture 9"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9996" y="2678460"/>
            <a:ext cx="363415" cy="419100"/>
          </a:xfrm>
          <a:prstGeom prst="rect">
            <a:avLst/>
          </a:prstGeom>
        </p:spPr>
      </p:pic>
      <p:pic>
        <p:nvPicPr>
          <p:cNvPr id="11" name="Picture 10"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073" y="3440460"/>
            <a:ext cx="363415" cy="419100"/>
          </a:xfrm>
          <a:prstGeom prst="rect">
            <a:avLst/>
          </a:prstGeom>
        </p:spPr>
      </p:pic>
      <p:pic>
        <p:nvPicPr>
          <p:cNvPr id="12" name="Picture 11"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550" y="6183660"/>
            <a:ext cx="363415" cy="419100"/>
          </a:xfrm>
          <a:prstGeom prst="rect">
            <a:avLst/>
          </a:prstGeom>
        </p:spPr>
      </p:pic>
      <p:pic>
        <p:nvPicPr>
          <p:cNvPr id="13" name="Picture 12"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2919" y="1992660"/>
            <a:ext cx="363415" cy="419100"/>
          </a:xfrm>
          <a:prstGeom prst="rect">
            <a:avLst/>
          </a:prstGeom>
        </p:spPr>
      </p:pic>
      <p:pic>
        <p:nvPicPr>
          <p:cNvPr id="14" name="Picture 13"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878360"/>
            <a:ext cx="363415" cy="419100"/>
          </a:xfrm>
          <a:prstGeom prst="rect">
            <a:avLst/>
          </a:prstGeom>
        </p:spPr>
      </p:pic>
      <p:pic>
        <p:nvPicPr>
          <p:cNvPr id="15" name="Picture 14"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602260"/>
            <a:ext cx="363415" cy="419100"/>
          </a:xfrm>
          <a:prstGeom prst="rect">
            <a:avLst/>
          </a:prstGeom>
        </p:spPr>
      </p:pic>
      <p:pic>
        <p:nvPicPr>
          <p:cNvPr id="16" name="Picture 15"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211860"/>
            <a:ext cx="363415" cy="419100"/>
          </a:xfrm>
          <a:prstGeom prst="rect">
            <a:avLst/>
          </a:prstGeom>
        </p:spPr>
      </p:pic>
      <p:pic>
        <p:nvPicPr>
          <p:cNvPr id="17" name="Picture 16"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040660"/>
            <a:ext cx="363415" cy="419100"/>
          </a:xfrm>
          <a:prstGeom prst="rect">
            <a:avLst/>
          </a:prstGeom>
        </p:spPr>
      </p:pic>
      <p:pic>
        <p:nvPicPr>
          <p:cNvPr id="18" name="Picture 17" descr="S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996" y="5421660"/>
            <a:ext cx="363415" cy="419100"/>
          </a:xfrm>
          <a:prstGeom prst="rect">
            <a:avLst/>
          </a:prstGeom>
        </p:spPr>
      </p:pic>
    </p:spTree>
    <p:extLst>
      <p:ext uri="{BB962C8B-B14F-4D97-AF65-F5344CB8AC3E}">
        <p14:creationId xmlns:p14="http://schemas.microsoft.com/office/powerpoint/2010/main" val="17530763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2564904"/>
            <a:ext cx="6696744" cy="1296144"/>
          </a:xfrm>
        </p:spPr>
        <p:txBody>
          <a:bodyPr vert="horz" lIns="91440" tIns="45720" rIns="91440" bIns="45720" rtlCol="0">
            <a:noAutofit/>
          </a:bodyPr>
          <a:lstStyle/>
          <a:p>
            <a:pPr defTabSz="457200">
              <a:spcBef>
                <a:spcPct val="20000"/>
              </a:spcBef>
              <a:buFont typeface="Arial"/>
            </a:pPr>
            <a:r>
              <a:rPr lang="es-CO" dirty="0" err="1" smtClean="0">
                <a:solidFill>
                  <a:srgbClr val="C00000"/>
                </a:solidFill>
                <a:latin typeface="Tahoma" pitchFamily="34" charset="0"/>
                <a:ea typeface="Tahoma" pitchFamily="34" charset="0"/>
                <a:cs typeface="Tahoma" pitchFamily="34" charset="0"/>
              </a:rPr>
              <a:t>Thank</a:t>
            </a:r>
            <a:r>
              <a:rPr lang="es-CO" dirty="0" smtClean="0">
                <a:solidFill>
                  <a:srgbClr val="C00000"/>
                </a:solidFill>
                <a:latin typeface="Tahoma" pitchFamily="34" charset="0"/>
                <a:ea typeface="Tahoma" pitchFamily="34" charset="0"/>
                <a:cs typeface="Tahoma" pitchFamily="34" charset="0"/>
              </a:rPr>
              <a:t> </a:t>
            </a:r>
            <a:r>
              <a:rPr lang="es-CO" dirty="0" err="1" smtClean="0">
                <a:solidFill>
                  <a:srgbClr val="C00000"/>
                </a:solidFill>
                <a:latin typeface="Tahoma" pitchFamily="34" charset="0"/>
                <a:ea typeface="Tahoma" pitchFamily="34" charset="0"/>
                <a:cs typeface="Tahoma" pitchFamily="34" charset="0"/>
              </a:rPr>
              <a:t>you</a:t>
            </a:r>
            <a:r>
              <a:rPr lang="es-CO" dirty="0" smtClean="0">
                <a:solidFill>
                  <a:srgbClr val="C00000"/>
                </a:solidFill>
                <a:latin typeface="Tahoma" pitchFamily="34" charset="0"/>
                <a:ea typeface="Tahoma" pitchFamily="34" charset="0"/>
                <a:cs typeface="Tahoma" pitchFamily="34" charset="0"/>
              </a:rPr>
              <a:t>!</a:t>
            </a:r>
            <a:endParaRPr lang="es-CO" dirty="0">
              <a:solidFill>
                <a:srgbClr val="C00000"/>
              </a:solidFill>
              <a:latin typeface="Tahoma" pitchFamily="34" charset="0"/>
              <a:ea typeface="Tahoma" pitchFamily="34" charset="0"/>
              <a:cs typeface="Tahoma" pitchFamily="34" charset="0"/>
            </a:endParaRPr>
          </a:p>
        </p:txBody>
      </p:sp>
      <p:sp>
        <p:nvSpPr>
          <p:cNvPr id="3" name="2 Subtítulo"/>
          <p:cNvSpPr>
            <a:spLocks noGrp="1"/>
          </p:cNvSpPr>
          <p:nvPr>
            <p:ph type="subTitle" idx="1"/>
          </p:nvPr>
        </p:nvSpPr>
        <p:spPr>
          <a:xfrm>
            <a:off x="1407604" y="3886200"/>
            <a:ext cx="6400800" cy="1752600"/>
          </a:xfrm>
        </p:spPr>
        <p:txBody>
          <a:bodyPr vert="horz" lIns="91440" tIns="45720" rIns="91440" bIns="45720" rtlCol="0" anchor="ctr">
            <a:noAutofit/>
          </a:bodyPr>
          <a:lstStyle/>
          <a:p>
            <a:pPr defTabSz="457200">
              <a:spcBef>
                <a:spcPct val="0"/>
              </a:spcBef>
            </a:pPr>
            <a:r>
              <a:rPr lang="es-CO" sz="2400" b="1" dirty="0" smtClean="0">
                <a:solidFill>
                  <a:schemeClr val="tx1"/>
                </a:solidFill>
                <a:effectLst>
                  <a:outerShdw blurRad="38100" dist="38100" dir="2700000" algn="tl">
                    <a:srgbClr val="000000">
                      <a:alpha val="43137"/>
                    </a:srgbClr>
                  </a:outerShdw>
                </a:effectLst>
                <a:latin typeface="+mj-lt"/>
                <a:ea typeface="+mj-ea"/>
                <a:cs typeface="+mj-cs"/>
                <a:hlinkClick r:id="rId2"/>
              </a:rPr>
              <a:t>Joel.carboni@greenprojectmanagement.org</a:t>
            </a:r>
            <a:endParaRPr lang="es-CO" sz="2400" b="1" dirty="0" smtClean="0">
              <a:solidFill>
                <a:schemeClr val="tx1"/>
              </a:solidFill>
              <a:effectLst>
                <a:outerShdw blurRad="38100" dist="38100" dir="2700000" algn="tl">
                  <a:srgbClr val="000000">
                    <a:alpha val="43137"/>
                  </a:srgbClr>
                </a:outerShdw>
              </a:effectLst>
              <a:latin typeface="+mj-lt"/>
              <a:ea typeface="+mj-ea"/>
              <a:cs typeface="+mj-cs"/>
            </a:endParaRPr>
          </a:p>
          <a:p>
            <a:pPr defTabSz="457200">
              <a:spcBef>
                <a:spcPct val="0"/>
              </a:spcBef>
            </a:pPr>
            <a:r>
              <a:rPr lang="es-CO" sz="2400" b="1" dirty="0" smtClean="0">
                <a:solidFill>
                  <a:schemeClr val="tx1"/>
                </a:solidFill>
                <a:effectLst>
                  <a:outerShdw blurRad="38100" dist="38100" dir="2700000" algn="tl">
                    <a:srgbClr val="000000">
                      <a:alpha val="43137"/>
                    </a:srgbClr>
                  </a:outerShdw>
                </a:effectLst>
                <a:latin typeface="+mj-lt"/>
                <a:ea typeface="+mj-ea"/>
                <a:cs typeface="+mj-cs"/>
              </a:rPr>
              <a:t>Linkedin.com/in/joelcarboni</a:t>
            </a:r>
          </a:p>
          <a:p>
            <a:pPr defTabSz="457200">
              <a:spcBef>
                <a:spcPct val="0"/>
              </a:spcBef>
            </a:pPr>
            <a:endParaRPr lang="es-CO" b="1" dirty="0">
              <a:solidFill>
                <a:schemeClr val="tx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921569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ppt-uci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048" y="3006824"/>
            <a:ext cx="2006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4581128"/>
            <a:ext cx="2873446" cy="137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7" name="6 CuadroTexto"/>
          <p:cNvSpPr txBox="1"/>
          <p:nvPr/>
        </p:nvSpPr>
        <p:spPr>
          <a:xfrm>
            <a:off x="35496" y="5949280"/>
            <a:ext cx="8640960" cy="646331"/>
          </a:xfrm>
          <a:prstGeom prst="rect">
            <a:avLst/>
          </a:prstGeom>
          <a:noFill/>
        </p:spPr>
        <p:txBody>
          <a:bodyPr wrap="square" rtlCol="0">
            <a:spAutoFit/>
          </a:bodyPr>
          <a:lstStyle/>
          <a:p>
            <a:r>
              <a:rPr lang="es-CR" sz="1200" dirty="0" smtClean="0"/>
              <a:t>The PMI Registered Education Provider logo is a registered mark of the Project Management Institute, Inc</a:t>
            </a:r>
            <a:r>
              <a:rPr lang="es-CR" sz="1200" dirty="0"/>
              <a:t>.</a:t>
            </a:r>
            <a:br>
              <a:rPr lang="es-CR" sz="1200" dirty="0"/>
            </a:br>
            <a:r>
              <a:rPr lang="es-CR" sz="1200" dirty="0"/>
              <a:t>The </a:t>
            </a:r>
            <a:r>
              <a:rPr lang="es-CR" sz="1200" dirty="0" smtClean="0"/>
              <a:t>GPM and RME </a:t>
            </a:r>
            <a:r>
              <a:rPr lang="es-CR" sz="1200" dirty="0" err="1" smtClean="0"/>
              <a:t>Partner</a:t>
            </a:r>
            <a:r>
              <a:rPr lang="es-CR" sz="1200" dirty="0" smtClean="0"/>
              <a:t> logos are registered marks </a:t>
            </a:r>
            <a:r>
              <a:rPr lang="es-CR" sz="1200" dirty="0"/>
              <a:t>of </a:t>
            </a:r>
            <a:r>
              <a:rPr lang="es-CR" sz="1200" dirty="0" smtClean="0"/>
              <a:t>GPM Global.</a:t>
            </a:r>
            <a:endParaRPr lang="es-CR" sz="1200" dirty="0"/>
          </a:p>
          <a:p>
            <a:endParaRPr lang="es-CR" sz="1200" dirty="0"/>
          </a:p>
        </p:txBody>
      </p:sp>
      <p:sp>
        <p:nvSpPr>
          <p:cNvPr id="8" name="7 CuadroTexto"/>
          <p:cNvSpPr txBox="1"/>
          <p:nvPr/>
        </p:nvSpPr>
        <p:spPr>
          <a:xfrm>
            <a:off x="36544" y="6381328"/>
            <a:ext cx="8640960" cy="646331"/>
          </a:xfrm>
          <a:prstGeom prst="rect">
            <a:avLst/>
          </a:prstGeom>
          <a:noFill/>
        </p:spPr>
        <p:txBody>
          <a:bodyPr wrap="square" rtlCol="0">
            <a:spAutoFit/>
          </a:bodyPr>
          <a:lstStyle/>
          <a:p>
            <a:r>
              <a:rPr lang="es-CR" sz="1200" dirty="0" smtClean="0"/>
              <a:t>El logotipo de PMI </a:t>
            </a:r>
            <a:r>
              <a:rPr lang="es-CR" sz="1200" dirty="0" err="1" smtClean="0"/>
              <a:t>Registered</a:t>
            </a:r>
            <a:r>
              <a:rPr lang="es-CR" sz="1200" dirty="0" smtClean="0"/>
              <a:t> </a:t>
            </a:r>
            <a:r>
              <a:rPr lang="es-CR" sz="1200" dirty="0" err="1" smtClean="0"/>
              <a:t>Education</a:t>
            </a:r>
            <a:r>
              <a:rPr lang="es-CR" sz="1200" dirty="0" smtClean="0"/>
              <a:t> </a:t>
            </a:r>
            <a:r>
              <a:rPr lang="es-CR" sz="1200" dirty="0" err="1" smtClean="0"/>
              <a:t>Provider</a:t>
            </a:r>
            <a:r>
              <a:rPr lang="es-CR" sz="1200" dirty="0" smtClean="0"/>
              <a:t> es una marca registrada del Project Management </a:t>
            </a:r>
            <a:r>
              <a:rPr lang="es-CR" sz="1200" dirty="0" err="1" smtClean="0"/>
              <a:t>Institute</a:t>
            </a:r>
            <a:r>
              <a:rPr lang="es-CR" sz="1200" dirty="0" smtClean="0"/>
              <a:t>, Inc.</a:t>
            </a:r>
          </a:p>
          <a:p>
            <a:r>
              <a:rPr lang="es-CR" sz="1200" dirty="0" smtClean="0"/>
              <a:t>Los logotipos de GPM y RME son marcas registradas de GPM Global.</a:t>
            </a:r>
          </a:p>
          <a:p>
            <a:endParaRPr lang="es-CR" sz="1200" dirty="0"/>
          </a:p>
        </p:txBody>
      </p:sp>
      <p:pic>
        <p:nvPicPr>
          <p:cNvPr id="2" name="Picture 1" descr="responsible-education-partn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9689" y="44624"/>
            <a:ext cx="2094926" cy="1845863"/>
          </a:xfrm>
          <a:prstGeom prst="rect">
            <a:avLst/>
          </a:prstGeom>
        </p:spPr>
      </p:pic>
      <p:pic>
        <p:nvPicPr>
          <p:cNvPr id="3" name="Picture 2" descr="driving sustainable business chang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26" y="476672"/>
            <a:ext cx="3033883" cy="864096"/>
          </a:xfrm>
          <a:prstGeom prst="rect">
            <a:avLst/>
          </a:prstGeom>
        </p:spPr>
      </p:pic>
    </p:spTree>
    <p:extLst>
      <p:ext uri="{BB962C8B-B14F-4D97-AF65-F5344CB8AC3E}">
        <p14:creationId xmlns:p14="http://schemas.microsoft.com/office/powerpoint/2010/main" val="184267188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going</a:t>
            </a:r>
            <a:endParaRPr lang="en-US" dirty="0"/>
          </a:p>
        </p:txBody>
      </p:sp>
      <p:pic>
        <p:nvPicPr>
          <p:cNvPr id="4" name="Picture 3"/>
          <p:cNvPicPr>
            <a:picLocks noChangeAspect="1"/>
          </p:cNvPicPr>
          <p:nvPr/>
        </p:nvPicPr>
        <p:blipFill rotWithShape="1">
          <a:blip r:embed="rId3">
            <a:duotone>
              <a:schemeClr val="accent1">
                <a:shade val="45000"/>
                <a:satMod val="135000"/>
              </a:schemeClr>
              <a:prstClr val="white"/>
            </a:duotone>
          </a:blip>
          <a:srcRect l="145" t="-2236" r="-145" b="5526"/>
          <a:stretch/>
        </p:blipFill>
        <p:spPr>
          <a:xfrm>
            <a:off x="72008" y="1268761"/>
            <a:ext cx="9036496" cy="4797102"/>
          </a:xfrm>
          <a:prstGeom prst="rect">
            <a:avLst/>
          </a:prstGeom>
        </p:spPr>
      </p:pic>
    </p:spTree>
    <p:extLst>
      <p:ext uri="{BB962C8B-B14F-4D97-AF65-F5344CB8AC3E}">
        <p14:creationId xmlns:p14="http://schemas.microsoft.com/office/powerpoint/2010/main" val="3300661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Our Current Challenge</a:t>
            </a:r>
            <a:endParaRPr lang="en-US" dirty="0"/>
          </a:p>
        </p:txBody>
      </p:sp>
      <p:pic>
        <p:nvPicPr>
          <p:cNvPr id="6" name="Picture 5" descr="Screen Shot 2015-06-29 at 9.48.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6" y="1700808"/>
            <a:ext cx="5400600" cy="4313979"/>
          </a:xfrm>
          <a:prstGeom prst="rect">
            <a:avLst/>
          </a:prstGeom>
        </p:spPr>
      </p:pic>
      <p:sp>
        <p:nvSpPr>
          <p:cNvPr id="7" name="TextBox 6"/>
          <p:cNvSpPr txBox="1"/>
          <p:nvPr/>
        </p:nvSpPr>
        <p:spPr>
          <a:xfrm>
            <a:off x="4427984" y="1844824"/>
            <a:ext cx="3078750" cy="369332"/>
          </a:xfrm>
          <a:prstGeom prst="rect">
            <a:avLst/>
          </a:prstGeom>
          <a:noFill/>
        </p:spPr>
        <p:txBody>
          <a:bodyPr wrap="none" rtlCol="0">
            <a:spAutoFit/>
          </a:bodyPr>
          <a:lstStyle/>
          <a:p>
            <a:r>
              <a:rPr lang="en-US" b="1" dirty="0"/>
              <a:t>CATALYSING SYSTEM CHANGE</a:t>
            </a:r>
          </a:p>
        </p:txBody>
      </p:sp>
      <p:sp>
        <p:nvSpPr>
          <p:cNvPr id="8" name="TextBox 7"/>
          <p:cNvSpPr txBox="1"/>
          <p:nvPr/>
        </p:nvSpPr>
        <p:spPr>
          <a:xfrm>
            <a:off x="4384180" y="2204864"/>
            <a:ext cx="4111748" cy="369332"/>
          </a:xfrm>
          <a:prstGeom prst="rect">
            <a:avLst/>
          </a:prstGeom>
          <a:noFill/>
        </p:spPr>
        <p:txBody>
          <a:bodyPr wrap="none" rtlCol="0">
            <a:spAutoFit/>
          </a:bodyPr>
          <a:lstStyle/>
          <a:p>
            <a:r>
              <a:rPr lang="en-US" dirty="0"/>
              <a:t>Three levels of transformation framework</a:t>
            </a:r>
          </a:p>
        </p:txBody>
      </p:sp>
      <p:sp>
        <p:nvSpPr>
          <p:cNvPr id="9" name="TextBox 8"/>
          <p:cNvSpPr txBox="1"/>
          <p:nvPr/>
        </p:nvSpPr>
        <p:spPr>
          <a:xfrm>
            <a:off x="179512" y="6093296"/>
            <a:ext cx="3454360" cy="646331"/>
          </a:xfrm>
          <a:prstGeom prst="rect">
            <a:avLst/>
          </a:prstGeom>
          <a:noFill/>
        </p:spPr>
        <p:txBody>
          <a:bodyPr wrap="none" rtlCol="0">
            <a:spAutoFit/>
          </a:bodyPr>
          <a:lstStyle/>
          <a:p>
            <a:r>
              <a:rPr lang="en-US" sz="900" dirty="0"/>
              <a:t>The framework is developed by DNV GL, inspired </a:t>
            </a:r>
            <a:r>
              <a:rPr lang="en-US" sz="900" dirty="0" smtClean="0"/>
              <a:t>by, </a:t>
            </a:r>
            <a:r>
              <a:rPr lang="en-US" sz="900" dirty="0"/>
              <a:t>among </a:t>
            </a:r>
            <a:r>
              <a:rPr lang="en-US" sz="900" dirty="0" smtClean="0"/>
              <a:t>others,</a:t>
            </a:r>
            <a:endParaRPr lang="en-US" sz="900" dirty="0"/>
          </a:p>
          <a:p>
            <a:r>
              <a:rPr lang="en-US" sz="900" dirty="0"/>
              <a:t>Karen O’Brien’s “Three Spheres of Transformation” framework (2013)</a:t>
            </a:r>
          </a:p>
          <a:p>
            <a:r>
              <a:rPr lang="en-US" sz="900" dirty="0"/>
              <a:t>and </a:t>
            </a:r>
            <a:r>
              <a:rPr lang="en-US" sz="900" dirty="0" err="1"/>
              <a:t>Donella</a:t>
            </a:r>
            <a:r>
              <a:rPr lang="en-US" sz="900" dirty="0"/>
              <a:t> Meadows work on leverage points to </a:t>
            </a:r>
            <a:r>
              <a:rPr lang="en-US" sz="900" dirty="0" err="1"/>
              <a:t>catalyse</a:t>
            </a:r>
            <a:r>
              <a:rPr lang="en-US" sz="900" dirty="0"/>
              <a:t> systems</a:t>
            </a:r>
          </a:p>
          <a:p>
            <a:r>
              <a:rPr lang="en-US" sz="900" dirty="0"/>
              <a:t>change (1999).</a:t>
            </a:r>
          </a:p>
        </p:txBody>
      </p:sp>
      <p:sp>
        <p:nvSpPr>
          <p:cNvPr id="10" name="TextBox 9"/>
          <p:cNvSpPr txBox="1"/>
          <p:nvPr/>
        </p:nvSpPr>
        <p:spPr>
          <a:xfrm>
            <a:off x="4572000" y="2564904"/>
            <a:ext cx="4572000" cy="2677656"/>
          </a:xfrm>
          <a:prstGeom prst="rect">
            <a:avLst/>
          </a:prstGeom>
          <a:noFill/>
        </p:spPr>
        <p:txBody>
          <a:bodyPr wrap="square" rtlCol="0">
            <a:spAutoFit/>
          </a:bodyPr>
          <a:lstStyle/>
          <a:p>
            <a:r>
              <a:rPr lang="en-US" sz="1400" dirty="0"/>
              <a:t>1. In corporate practices: How have global business practices changed towards </a:t>
            </a:r>
            <a:r>
              <a:rPr lang="en-US" sz="1400" dirty="0" smtClean="0"/>
              <a:t>deeper integration </a:t>
            </a:r>
            <a:r>
              <a:rPr lang="en-US" sz="1400" dirty="0"/>
              <a:t>of sustainability and the Global Compact objectives</a:t>
            </a:r>
            <a:r>
              <a:rPr lang="en-US" sz="1400" dirty="0" smtClean="0"/>
              <a:t>?</a:t>
            </a:r>
            <a:br>
              <a:rPr lang="en-US" sz="1400" dirty="0" smtClean="0"/>
            </a:br>
            <a:endParaRPr lang="en-US" sz="1400" dirty="0"/>
          </a:p>
          <a:p>
            <a:r>
              <a:rPr lang="en-US" sz="1400" dirty="0"/>
              <a:t>2. In the corporate operating environment: How have conditions and drivers in </a:t>
            </a:r>
            <a:r>
              <a:rPr lang="en-US" sz="1400" dirty="0" smtClean="0"/>
              <a:t>the corporate </a:t>
            </a:r>
            <a:r>
              <a:rPr lang="en-US" sz="1400" dirty="0"/>
              <a:t>operating environment changed so they are more supportive or </a:t>
            </a:r>
            <a:r>
              <a:rPr lang="en-US" sz="1400" dirty="0" smtClean="0"/>
              <a:t>enabling of </a:t>
            </a:r>
            <a:r>
              <a:rPr lang="en-US" sz="1400" dirty="0"/>
              <a:t>sustainable business practices</a:t>
            </a:r>
            <a:r>
              <a:rPr lang="en-US" sz="1400" dirty="0" smtClean="0"/>
              <a:t>?</a:t>
            </a:r>
            <a:br>
              <a:rPr lang="en-US" sz="1400" dirty="0" smtClean="0"/>
            </a:br>
            <a:endParaRPr lang="en-US" sz="1400" dirty="0"/>
          </a:p>
          <a:p>
            <a:r>
              <a:rPr lang="en-US" sz="1400" dirty="0"/>
              <a:t>3. In the dominant worldviews: How has the dominant worldview, our thinking</a:t>
            </a:r>
            <a:r>
              <a:rPr lang="en-US" sz="1400" dirty="0" smtClean="0"/>
              <a:t>, attitudes</a:t>
            </a:r>
            <a:r>
              <a:rPr lang="en-US" sz="1400" dirty="0"/>
              <a:t>, values and beliefs, over the role and responsibility of </a:t>
            </a:r>
            <a:r>
              <a:rPr lang="en-US" sz="1400" dirty="0" smtClean="0"/>
              <a:t>business changed</a:t>
            </a:r>
            <a:r>
              <a:rPr lang="en-US" sz="1400" dirty="0"/>
              <a:t>?</a:t>
            </a:r>
          </a:p>
        </p:txBody>
      </p:sp>
      <p:sp>
        <p:nvSpPr>
          <p:cNvPr id="11" name="TextBox 10"/>
          <p:cNvSpPr txBox="1"/>
          <p:nvPr/>
        </p:nvSpPr>
        <p:spPr>
          <a:xfrm rot="1247646">
            <a:off x="3539444" y="4734483"/>
            <a:ext cx="409168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Does your project management approach </a:t>
            </a:r>
          </a:p>
          <a:p>
            <a:r>
              <a:rPr lang="en-US" dirty="0" smtClean="0"/>
              <a:t>benefit these realms?</a:t>
            </a:r>
            <a:endParaRPr lang="en-US" dirty="0"/>
          </a:p>
        </p:txBody>
      </p:sp>
      <p:cxnSp>
        <p:nvCxnSpPr>
          <p:cNvPr id="12" name="Straight Connector 11"/>
          <p:cNvCxnSpPr/>
          <p:nvPr/>
        </p:nvCxnSpPr>
        <p:spPr>
          <a:xfrm flipH="1" flipV="1">
            <a:off x="2771800" y="4365104"/>
            <a:ext cx="4032448" cy="1584176"/>
          </a:xfrm>
          <a:prstGeom prst="line">
            <a:avLst/>
          </a:prstGeom>
          <a:ln w="38100" cmpd="sng">
            <a:solidFill>
              <a:schemeClr val="bg1"/>
            </a:solidFill>
            <a:tailEnd type="triangle" w="lg"/>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3347864" y="4725144"/>
            <a:ext cx="3384376" cy="1224136"/>
          </a:xfrm>
          <a:prstGeom prst="line">
            <a:avLst/>
          </a:prstGeom>
          <a:ln w="38100" cmpd="sng">
            <a:solidFill>
              <a:schemeClr val="bg1"/>
            </a:solidFill>
            <a:tailEnd type="triangle" w="lg"/>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flipV="1">
            <a:off x="3851920" y="5075234"/>
            <a:ext cx="2880320" cy="874046"/>
          </a:xfrm>
          <a:prstGeom prst="line">
            <a:avLst/>
          </a:prstGeom>
          <a:ln w="38100" cmpd="sng">
            <a:solidFill>
              <a:schemeClr val="bg1"/>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9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Response to Moving Targets</a:t>
            </a:r>
            <a:endParaRPr lang="en-US" dirty="0"/>
          </a:p>
        </p:txBody>
      </p:sp>
      <p:sp>
        <p:nvSpPr>
          <p:cNvPr id="4" name="TextBox 3"/>
          <p:cNvSpPr txBox="1"/>
          <p:nvPr/>
        </p:nvSpPr>
        <p:spPr>
          <a:xfrm>
            <a:off x="4788024" y="1988840"/>
            <a:ext cx="3823131" cy="2246769"/>
          </a:xfrm>
          <a:prstGeom prst="rect">
            <a:avLst/>
          </a:prstGeom>
          <a:noFill/>
        </p:spPr>
        <p:txBody>
          <a:bodyPr wrap="square" rtlCol="0">
            <a:spAutoFit/>
          </a:bodyPr>
          <a:lstStyle/>
          <a:p>
            <a:pPr marL="285750" indent="-285750">
              <a:buFont typeface="Arial"/>
              <a:buChar char="•"/>
            </a:pPr>
            <a:r>
              <a:rPr lang="en-US" sz="1400" dirty="0" smtClean="0"/>
              <a:t>Focus on Stakeholders and relationships</a:t>
            </a:r>
          </a:p>
          <a:p>
            <a:pPr marL="285750" indent="-285750">
              <a:buFont typeface="Arial"/>
              <a:buChar char="•"/>
            </a:pPr>
            <a:r>
              <a:rPr lang="en-US" sz="1400" dirty="0" smtClean="0"/>
              <a:t>Focus on Opportunity and Value Creation</a:t>
            </a:r>
          </a:p>
          <a:p>
            <a:pPr marL="285750" indent="-285750">
              <a:buFont typeface="Arial"/>
              <a:buChar char="•"/>
            </a:pPr>
            <a:r>
              <a:rPr lang="en-US" sz="1400" dirty="0" smtClean="0"/>
              <a:t>Integrated into business strategies and across all business functions</a:t>
            </a:r>
          </a:p>
          <a:p>
            <a:pPr marL="285750" indent="-285750">
              <a:buFont typeface="Arial"/>
              <a:buChar char="•"/>
            </a:pPr>
            <a:r>
              <a:rPr lang="en-US" sz="1400" dirty="0" smtClean="0"/>
              <a:t>Taking responsibility for driving systems change</a:t>
            </a:r>
          </a:p>
          <a:p>
            <a:pPr marL="285750" indent="-285750">
              <a:buFont typeface="Arial"/>
              <a:buChar char="•"/>
            </a:pPr>
            <a:r>
              <a:rPr lang="en-US" sz="1400" dirty="0" smtClean="0"/>
              <a:t>Multi-stakeholder collaboration</a:t>
            </a:r>
          </a:p>
          <a:p>
            <a:pPr marL="285750" indent="-285750">
              <a:buFont typeface="Arial"/>
              <a:buChar char="•"/>
            </a:pPr>
            <a:r>
              <a:rPr lang="en-US" sz="1400" dirty="0" smtClean="0"/>
              <a:t>Value Chain Focus, investing in leading others</a:t>
            </a:r>
          </a:p>
          <a:p>
            <a:pPr marL="285750" indent="-285750">
              <a:buFont typeface="Arial"/>
              <a:buChar char="•"/>
            </a:pPr>
            <a:r>
              <a:rPr lang="en-US" sz="1400" dirty="0" smtClean="0"/>
              <a:t>Broad Understanding of material and strategic issues for the company.</a:t>
            </a:r>
            <a:endParaRPr lang="en-US" sz="1400" dirty="0"/>
          </a:p>
        </p:txBody>
      </p:sp>
      <p:pic>
        <p:nvPicPr>
          <p:cNvPr id="5" name="Picture 4"/>
          <p:cNvPicPr>
            <a:picLocks noChangeAspect="1"/>
          </p:cNvPicPr>
          <p:nvPr/>
        </p:nvPicPr>
        <p:blipFill rotWithShape="1">
          <a:blip r:embed="rId3"/>
          <a:srcRect t="1995" b="25179"/>
          <a:stretch/>
        </p:blipFill>
        <p:spPr>
          <a:xfrm>
            <a:off x="179512" y="1556792"/>
            <a:ext cx="4435391" cy="2422605"/>
          </a:xfrm>
          <a:prstGeom prst="rect">
            <a:avLst/>
          </a:prstGeom>
        </p:spPr>
      </p:pic>
      <p:sp>
        <p:nvSpPr>
          <p:cNvPr id="6" name="TextBox 5"/>
          <p:cNvSpPr txBox="1"/>
          <p:nvPr/>
        </p:nvSpPr>
        <p:spPr>
          <a:xfrm>
            <a:off x="611560" y="4653136"/>
            <a:ext cx="7731241" cy="369332"/>
          </a:xfrm>
          <a:prstGeom prst="rect">
            <a:avLst/>
          </a:prstGeom>
          <a:noFill/>
        </p:spPr>
        <p:txBody>
          <a:bodyPr wrap="none" rtlCol="0">
            <a:spAutoFit/>
          </a:bodyPr>
          <a:lstStyle/>
          <a:p>
            <a:r>
              <a:rPr lang="en-US" dirty="0" smtClean="0"/>
              <a:t>Projects are more than resource management, timelines, budgets and outcomes</a:t>
            </a:r>
            <a:endParaRPr lang="en-US" dirty="0"/>
          </a:p>
        </p:txBody>
      </p:sp>
      <p:sp>
        <p:nvSpPr>
          <p:cNvPr id="7" name="TextBox 6"/>
          <p:cNvSpPr txBox="1"/>
          <p:nvPr/>
        </p:nvSpPr>
        <p:spPr>
          <a:xfrm>
            <a:off x="4860032" y="1628800"/>
            <a:ext cx="2995456" cy="369332"/>
          </a:xfrm>
          <a:prstGeom prst="rect">
            <a:avLst/>
          </a:prstGeom>
          <a:noFill/>
        </p:spPr>
        <p:txBody>
          <a:bodyPr wrap="none" rtlCol="0">
            <a:spAutoFit/>
          </a:bodyPr>
          <a:lstStyle/>
          <a:p>
            <a:r>
              <a:rPr lang="en-US" dirty="0" smtClean="0"/>
              <a:t>Evolving Project Management</a:t>
            </a:r>
            <a:endParaRPr lang="en-US" dirty="0"/>
          </a:p>
        </p:txBody>
      </p:sp>
    </p:spTree>
    <p:extLst>
      <p:ext uri="{BB962C8B-B14F-4D97-AF65-F5344CB8AC3E}">
        <p14:creationId xmlns:p14="http://schemas.microsoft.com/office/powerpoint/2010/main" val="2745120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TRANSPARENCY</a:t>
            </a:r>
            <a:br>
              <a:rPr lang="en-US" b="0" dirty="0"/>
            </a:br>
            <a:r>
              <a:rPr lang="en-US" b="0" dirty="0"/>
              <a:t>IS BECOMING THE NEW NORM</a:t>
            </a:r>
            <a:endParaRPr lang="en-US" dirty="0"/>
          </a:p>
        </p:txBody>
      </p:sp>
      <p:pic>
        <p:nvPicPr>
          <p:cNvPr id="4" name="Picture 3" descr="Screen Shot 2015-06-29 at 11.15.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437112"/>
            <a:ext cx="6588224" cy="1651342"/>
          </a:xfrm>
          <a:prstGeom prst="rect">
            <a:avLst/>
          </a:prstGeom>
        </p:spPr>
      </p:pic>
      <p:pic>
        <p:nvPicPr>
          <p:cNvPr id="6" name="Picture 5" descr="Screen Shot 2015-06-29 at 11.20.1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1556792"/>
            <a:ext cx="9144000" cy="2810423"/>
          </a:xfrm>
          <a:prstGeom prst="rect">
            <a:avLst/>
          </a:prstGeom>
        </p:spPr>
      </p:pic>
    </p:spTree>
    <p:extLst>
      <p:ext uri="{BB962C8B-B14F-4D97-AF65-F5344CB8AC3E}">
        <p14:creationId xmlns:p14="http://schemas.microsoft.com/office/powerpoint/2010/main" val="736668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172200" cy="1143000"/>
          </a:xfrm>
        </p:spPr>
        <p:txBody>
          <a:bodyPr/>
          <a:lstStyle/>
          <a:p>
            <a:r>
              <a:rPr lang="en-US" dirty="0" smtClean="0"/>
              <a:t>Projects and GDP</a:t>
            </a:r>
            <a:endParaRPr lang="en-US" dirty="0"/>
          </a:p>
        </p:txBody>
      </p:sp>
      <p:pic>
        <p:nvPicPr>
          <p:cNvPr id="6" name="Picture 5" descr="30perc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700808"/>
            <a:ext cx="4706673" cy="4724400"/>
          </a:xfrm>
          <a:prstGeom prst="rect">
            <a:avLst/>
          </a:prstGeom>
        </p:spPr>
      </p:pic>
    </p:spTree>
    <p:extLst>
      <p:ext uri="{BB962C8B-B14F-4D97-AF65-F5344CB8AC3E}">
        <p14:creationId xmlns:p14="http://schemas.microsoft.com/office/powerpoint/2010/main" val="393971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3155740"/>
              </p:ext>
            </p:extLst>
          </p:nvPr>
        </p:nvGraphicFramePr>
        <p:xfrm>
          <a:off x="198387" y="1461242"/>
          <a:ext cx="8640674" cy="443791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711938" y="3159321"/>
            <a:ext cx="1647657" cy="1107996"/>
          </a:xfrm>
          <a:prstGeom prst="rect">
            <a:avLst/>
          </a:prstGeom>
          <a:noFill/>
        </p:spPr>
        <p:txBody>
          <a:bodyPr wrap="none" rtlCol="0">
            <a:spAutoFit/>
          </a:bodyPr>
          <a:lstStyle/>
          <a:p>
            <a:r>
              <a:rPr lang="en-US" sz="6600" dirty="0" smtClean="0">
                <a:solidFill>
                  <a:schemeClr val="bg1"/>
                </a:solidFill>
              </a:rPr>
              <a:t>93%</a:t>
            </a:r>
            <a:endParaRPr lang="en-US" sz="6600" dirty="0">
              <a:solidFill>
                <a:schemeClr val="bg1"/>
              </a:solidFill>
            </a:endParaRPr>
          </a:p>
        </p:txBody>
      </p:sp>
      <p:sp>
        <p:nvSpPr>
          <p:cNvPr id="7" name="Title 1"/>
          <p:cNvSpPr>
            <a:spLocks noGrp="1"/>
          </p:cNvSpPr>
          <p:nvPr>
            <p:ph type="title"/>
          </p:nvPr>
        </p:nvSpPr>
        <p:spPr>
          <a:xfrm>
            <a:off x="549275" y="378640"/>
            <a:ext cx="8042276" cy="794830"/>
          </a:xfrm>
        </p:spPr>
        <p:txBody>
          <a:bodyPr/>
          <a:lstStyle/>
          <a:p>
            <a:r>
              <a:rPr lang="en-US" sz="4400" dirty="0" smtClean="0"/>
              <a:t>The % of CEOs Who…</a:t>
            </a:r>
            <a:endParaRPr lang="en-US" sz="4400" dirty="0"/>
          </a:p>
        </p:txBody>
      </p:sp>
      <p:sp>
        <p:nvSpPr>
          <p:cNvPr id="2" name="TextBox 1"/>
          <p:cNvSpPr txBox="1"/>
          <p:nvPr/>
        </p:nvSpPr>
        <p:spPr>
          <a:xfrm>
            <a:off x="304800" y="6172200"/>
            <a:ext cx="2843071" cy="276999"/>
          </a:xfrm>
          <a:prstGeom prst="rect">
            <a:avLst/>
          </a:prstGeom>
          <a:noFill/>
        </p:spPr>
        <p:txBody>
          <a:bodyPr wrap="none" rtlCol="0">
            <a:spAutoFit/>
          </a:bodyPr>
          <a:lstStyle/>
          <a:p>
            <a:r>
              <a:rPr lang="en-US" sz="1200" dirty="0" smtClean="0">
                <a:solidFill>
                  <a:schemeClr val="bg1"/>
                </a:solidFill>
              </a:rPr>
              <a:t>Src. UNGC/Accenture Survey of CEOs 2013</a:t>
            </a:r>
            <a:endParaRPr lang="en-US" sz="1200" dirty="0">
              <a:solidFill>
                <a:schemeClr val="bg1"/>
              </a:solidFill>
            </a:endParaRPr>
          </a:p>
        </p:txBody>
      </p:sp>
    </p:spTree>
    <p:extLst>
      <p:ext uri="{BB962C8B-B14F-4D97-AF65-F5344CB8AC3E}">
        <p14:creationId xmlns:p14="http://schemas.microsoft.com/office/powerpoint/2010/main" val="126267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78640"/>
            <a:ext cx="8042276" cy="794830"/>
          </a:xfrm>
        </p:spPr>
        <p:txBody>
          <a:bodyPr/>
          <a:lstStyle/>
          <a:p>
            <a:r>
              <a:rPr lang="en-US" sz="4400" dirty="0" smtClean="0"/>
              <a:t>The % of CEOs Who…</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0043077"/>
              </p:ext>
            </p:extLst>
          </p:nvPr>
        </p:nvGraphicFramePr>
        <p:xfrm>
          <a:off x="198387" y="1494362"/>
          <a:ext cx="8640674" cy="443791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728647" y="3044535"/>
            <a:ext cx="1647657" cy="1107996"/>
          </a:xfrm>
          <a:prstGeom prst="rect">
            <a:avLst/>
          </a:prstGeom>
          <a:noFill/>
        </p:spPr>
        <p:txBody>
          <a:bodyPr wrap="none" rtlCol="0">
            <a:spAutoFit/>
          </a:bodyPr>
          <a:lstStyle/>
          <a:p>
            <a:r>
              <a:rPr lang="en-US" sz="6600" dirty="0" smtClean="0">
                <a:solidFill>
                  <a:schemeClr val="bg1"/>
                </a:solidFill>
              </a:rPr>
              <a:t>64%</a:t>
            </a:r>
            <a:endParaRPr lang="en-US" sz="6600" dirty="0">
              <a:solidFill>
                <a:schemeClr val="bg1"/>
              </a:solidFill>
            </a:endParaRPr>
          </a:p>
        </p:txBody>
      </p:sp>
      <p:sp>
        <p:nvSpPr>
          <p:cNvPr id="3" name="Rectangle 2"/>
          <p:cNvSpPr/>
          <p:nvPr/>
        </p:nvSpPr>
        <p:spPr>
          <a:xfrm>
            <a:off x="228600" y="6096000"/>
            <a:ext cx="2843071" cy="276999"/>
          </a:xfrm>
          <a:prstGeom prst="rect">
            <a:avLst/>
          </a:prstGeom>
        </p:spPr>
        <p:txBody>
          <a:bodyPr wrap="none">
            <a:spAutoFit/>
          </a:bodyPr>
          <a:lstStyle/>
          <a:p>
            <a:r>
              <a:rPr lang="en-US" sz="1200" dirty="0">
                <a:solidFill>
                  <a:schemeClr val="bg1"/>
                </a:solidFill>
              </a:rPr>
              <a:t>Src. UNGC/Accenture Survey of CEOs 2013</a:t>
            </a:r>
          </a:p>
        </p:txBody>
      </p:sp>
    </p:spTree>
    <p:extLst>
      <p:ext uri="{BB962C8B-B14F-4D97-AF65-F5344CB8AC3E}">
        <p14:creationId xmlns:p14="http://schemas.microsoft.com/office/powerpoint/2010/main" val="184235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2085</TotalTime>
  <Words>1901</Words>
  <Application>Microsoft Office PowerPoint</Application>
  <PresentationFormat>Presentación en pantalla (4:3)</PresentationFormat>
  <Paragraphs>183</Paragraphs>
  <Slides>29</Slides>
  <Notes>14</Notes>
  <HiddenSlides>0</HiddenSlides>
  <MMClips>0</MMClips>
  <ScaleCrop>false</ScaleCrop>
  <HeadingPairs>
    <vt:vector size="8" baseType="variant">
      <vt:variant>
        <vt:lpstr>Tema</vt:lpstr>
      </vt:variant>
      <vt:variant>
        <vt:i4>1</vt:i4>
      </vt:variant>
      <vt:variant>
        <vt:lpstr>Vínculos</vt:lpstr>
      </vt:variant>
      <vt:variant>
        <vt:i4>1</vt:i4>
      </vt:variant>
      <vt:variant>
        <vt:lpstr>Servidores OLE incrustados</vt:lpstr>
      </vt:variant>
      <vt:variant>
        <vt:i4>1</vt:i4>
      </vt:variant>
      <vt:variant>
        <vt:lpstr>Títulos de diapositiva</vt:lpstr>
      </vt:variant>
      <vt:variant>
        <vt:i4>29</vt:i4>
      </vt:variant>
    </vt:vector>
  </HeadingPairs>
  <TitlesOfParts>
    <vt:vector size="32" baseType="lpstr">
      <vt:lpstr>Tema de Office</vt:lpstr>
      <vt:lpstr>\\localhost\Users\joelcarboni\Dropbox\AUB\Macintosh HD:Users:joelcarboni:Dropbox:5. Training Partners:Templates and teaching aides:Sustainability Management Plan.docx!OLE_LINK2</vt:lpstr>
      <vt:lpstr>Document</vt:lpstr>
      <vt:lpstr>Creating a Sustainability Management Plan </vt:lpstr>
      <vt:lpstr>Learning objectives for this presentation</vt:lpstr>
      <vt:lpstr>Where we are going</vt:lpstr>
      <vt:lpstr>Our Current Challenge</vt:lpstr>
      <vt:lpstr>Constant Response to Moving Targets</vt:lpstr>
      <vt:lpstr>TRANSPARENCY IS BECOMING THE NEW NORM</vt:lpstr>
      <vt:lpstr>Projects and GDP</vt:lpstr>
      <vt:lpstr>The % of CEOs Who…</vt:lpstr>
      <vt:lpstr>The % of CEOs Who…</vt:lpstr>
      <vt:lpstr>Excluding Projects</vt:lpstr>
      <vt:lpstr>The Cobb Salad Report</vt:lpstr>
      <vt:lpstr>How Sustainability Fits in</vt:lpstr>
      <vt:lpstr>Leading with P5</vt:lpstr>
      <vt:lpstr>Introducing the GPM® P5™ Standard for Sustainability and Project Management</vt:lpstr>
      <vt:lpstr>The P5 Chart</vt:lpstr>
      <vt:lpstr>P5 Overview</vt:lpstr>
      <vt:lpstr>How to Perform the Analysis</vt:lpstr>
      <vt:lpstr>Example</vt:lpstr>
      <vt:lpstr>Why do this? </vt:lpstr>
      <vt:lpstr>Developing the SMP</vt:lpstr>
      <vt:lpstr>What is included in an SMP</vt:lpstr>
      <vt:lpstr>Version Control and Distribution</vt:lpstr>
      <vt:lpstr>Project Sustainability Objectives</vt:lpstr>
      <vt:lpstr>Key Performance Measures (Qualitative and Quantitative)</vt:lpstr>
      <vt:lpstr> P5 Impact Assessment</vt:lpstr>
      <vt:lpstr>The Final pieces</vt:lpstr>
      <vt:lpstr>Where does the SMP Interface with the Project?</vt:lpstr>
      <vt:lpstr>Thank you!</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ARedondo</dc:creator>
  <cp:lastModifiedBy>Asistente GSPM</cp:lastModifiedBy>
  <cp:revision>113</cp:revision>
  <dcterms:created xsi:type="dcterms:W3CDTF">2014-10-08T17:33:09Z</dcterms:created>
  <dcterms:modified xsi:type="dcterms:W3CDTF">2015-07-14T20:10:16Z</dcterms:modified>
</cp:coreProperties>
</file>