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4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A52448-4A60-404B-BBC3-7678AF808671}" type="datetimeFigureOut">
              <a:rPr lang="es-BO" smtClean="0"/>
              <a:pPr/>
              <a:t>11/06/2015</a:t>
            </a:fld>
            <a:endParaRPr lang="es-B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E94AB8-7581-4E46-BA8E-042E081A79F5}" type="slidenum">
              <a:rPr lang="es-BO" smtClean="0"/>
              <a:pPr/>
              <a:t>‹Nº›</a:t>
            </a:fld>
            <a:endParaRPr lang="es-B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BO" dirty="0" smtClean="0"/>
              <a:t>Conectividad, </a:t>
            </a:r>
            <a:r>
              <a:rPr lang="es-BO" dirty="0" err="1" smtClean="0"/>
              <a:t>Fracmentación</a:t>
            </a:r>
            <a:r>
              <a:rPr lang="es-BO" dirty="0" smtClean="0"/>
              <a:t>, Restauración</a:t>
            </a:r>
            <a:endParaRPr lang="es-B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14876" y="5072074"/>
            <a:ext cx="4057656" cy="1138230"/>
          </a:xfrm>
        </p:spPr>
        <p:txBody>
          <a:bodyPr/>
          <a:lstStyle/>
          <a:p>
            <a:r>
              <a:rPr lang="es-BO" dirty="0" smtClean="0"/>
              <a:t>Sixto Angulo</a:t>
            </a:r>
            <a:endParaRPr lang="es-B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Restauración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BO" dirty="0" smtClean="0"/>
              <a:t>Implementación de acciones o conjunto de estrategias que propicien el retorno de la conectividad de hábitat, procesos ecológicos o paisaje.  Ya sean estos asistidos, o propiciando la regeneración natural.</a:t>
            </a:r>
            <a:endParaRPr lang="es-B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425" y="993775"/>
            <a:ext cx="8467725" cy="1908175"/>
          </a:xfrm>
        </p:spPr>
      </p:pic>
      <p:pic>
        <p:nvPicPr>
          <p:cNvPr id="40963" name="4 Imagen" descr="logo bosqu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740025"/>
            <a:ext cx="4103687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contenido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de-DE" sz="2800" b="1" smtClean="0"/>
              <a:t> </a:t>
            </a:r>
            <a:endParaRPr lang="de-DE" sz="2400" b="1" smtClean="0"/>
          </a:p>
          <a:p>
            <a:pPr lvl="1"/>
            <a:r>
              <a:rPr lang="es-ES" sz="2400" b="1" smtClean="0"/>
              <a:t>Protección del suelo </a:t>
            </a:r>
            <a:r>
              <a:rPr lang="es-ES" sz="2400" smtClean="0"/>
              <a:t>por absorción y desviación de las radiaciones, precipitaciones y vientos; </a:t>
            </a:r>
          </a:p>
          <a:p>
            <a:pPr lvl="1">
              <a:buFont typeface="Verdana" pitchFamily="34" charset="0"/>
              <a:buNone/>
            </a:pPr>
            <a:endParaRPr lang="de-DE" sz="2000" smtClean="0"/>
          </a:p>
          <a:p>
            <a:pPr lvl="1"/>
            <a:r>
              <a:rPr lang="es-ES" sz="2400" b="1" smtClean="0"/>
              <a:t>Conservación</a:t>
            </a:r>
            <a:r>
              <a:rPr lang="es-ES" sz="2400" smtClean="0"/>
              <a:t> de la </a:t>
            </a:r>
            <a:r>
              <a:rPr lang="es-ES" sz="2400" b="1" smtClean="0"/>
              <a:t>humedad</a:t>
            </a:r>
            <a:r>
              <a:rPr lang="es-ES" sz="2400" smtClean="0"/>
              <a:t> y del dióxido de </a:t>
            </a:r>
            <a:r>
              <a:rPr lang="es-ES" sz="2400" b="1" smtClean="0"/>
              <a:t>carbono</a:t>
            </a:r>
            <a:r>
              <a:rPr lang="es-ES" sz="2400" smtClean="0"/>
              <a:t> al reducir la velocidad del viento; </a:t>
            </a:r>
          </a:p>
          <a:p>
            <a:pPr lvl="1">
              <a:buFont typeface="Verdana" pitchFamily="34" charset="0"/>
              <a:buNone/>
            </a:pPr>
            <a:endParaRPr lang="de-DE" sz="2000" smtClean="0"/>
          </a:p>
          <a:p>
            <a:pPr lvl="1"/>
            <a:r>
              <a:rPr lang="es-ES" sz="2400" b="1" smtClean="0"/>
              <a:t>Hábitat </a:t>
            </a:r>
            <a:r>
              <a:rPr lang="es-ES" sz="2400" smtClean="0"/>
              <a:t>natural, tanto para otras plantas como para los animales.</a:t>
            </a:r>
            <a:endParaRPr lang="de-DE" sz="2000" smtClean="0"/>
          </a:p>
          <a:p>
            <a:endParaRPr lang="de-DE" smtClean="0"/>
          </a:p>
        </p:txBody>
      </p:sp>
      <p:pic>
        <p:nvPicPr>
          <p:cNvPr id="3" name="2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68288"/>
            <a:ext cx="8936038" cy="115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contenido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2441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de-DE" sz="2400" smtClean="0"/>
          </a:p>
          <a:p>
            <a:pPr lvl="1"/>
            <a:r>
              <a:rPr lang="es-ES" sz="2400" smtClean="0"/>
              <a:t>Absorción, almacenamiento y generación de </a:t>
            </a:r>
            <a:r>
              <a:rPr lang="es-ES" sz="2400" b="1" smtClean="0"/>
              <a:t>dióxido de carbono, oxígeno </a:t>
            </a:r>
            <a:r>
              <a:rPr lang="es-ES" sz="2400" smtClean="0"/>
              <a:t>y elementos minerales; </a:t>
            </a:r>
          </a:p>
          <a:p>
            <a:pPr lvl="1">
              <a:buFont typeface="Verdana" pitchFamily="34" charset="0"/>
              <a:buNone/>
            </a:pPr>
            <a:endParaRPr lang="de-DE" sz="2000" smtClean="0"/>
          </a:p>
          <a:p>
            <a:pPr lvl="1"/>
            <a:r>
              <a:rPr lang="es-ES" sz="2400" smtClean="0"/>
              <a:t>Absorción de aerosoles y sonidos; </a:t>
            </a:r>
          </a:p>
          <a:p>
            <a:pPr lvl="1"/>
            <a:endParaRPr lang="de-DE" sz="2000" smtClean="0"/>
          </a:p>
          <a:p>
            <a:pPr lvl="1"/>
            <a:r>
              <a:rPr lang="es-ES" sz="2400" smtClean="0"/>
              <a:t>Captación y almacenamiento de </a:t>
            </a:r>
            <a:r>
              <a:rPr lang="es-ES" sz="2400" b="1" smtClean="0"/>
              <a:t>agua; </a:t>
            </a:r>
          </a:p>
          <a:p>
            <a:pPr lvl="1">
              <a:buFont typeface="Verdana" pitchFamily="34" charset="0"/>
              <a:buNone/>
            </a:pPr>
            <a:endParaRPr lang="de-DE" sz="2000" smtClean="0"/>
          </a:p>
          <a:p>
            <a:pPr lvl="1"/>
            <a:r>
              <a:rPr lang="es-ES" sz="2400" smtClean="0"/>
              <a:t>Absorción y transformación de energía radiante y termal.</a:t>
            </a:r>
            <a:endParaRPr lang="de-DE" sz="2000" smtClean="0"/>
          </a:p>
          <a:p>
            <a:endParaRPr lang="de-DE" smtClean="0"/>
          </a:p>
        </p:txBody>
      </p:sp>
      <p:pic>
        <p:nvPicPr>
          <p:cNvPr id="3" name="2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34963"/>
            <a:ext cx="9120188" cy="115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de-DE" sz="2400" b="1" smtClean="0"/>
          </a:p>
          <a:p>
            <a:pPr lvl="1"/>
            <a:r>
              <a:rPr lang="es-ES" sz="2400" smtClean="0"/>
              <a:t>Almacenamiento de la </a:t>
            </a:r>
            <a:r>
              <a:rPr lang="es-ES" sz="2400" b="1" smtClean="0"/>
              <a:t>energía</a:t>
            </a:r>
            <a:r>
              <a:rPr lang="es-ES" sz="2400" smtClean="0"/>
              <a:t> en forma utilizable por la fitomasa; LENA </a:t>
            </a:r>
          </a:p>
          <a:p>
            <a:pPr lvl="1">
              <a:buFont typeface="Verdana" pitchFamily="34" charset="0"/>
              <a:buNone/>
            </a:pPr>
            <a:endParaRPr lang="de-DE" sz="2000" smtClean="0"/>
          </a:p>
          <a:p>
            <a:pPr lvl="1"/>
            <a:r>
              <a:rPr lang="es-ES" sz="2400" smtClean="0"/>
              <a:t>Autorregulación y proceso regenerador de </a:t>
            </a:r>
            <a:r>
              <a:rPr lang="es-ES" sz="2400" b="1" smtClean="0"/>
              <a:t>madera, corcho, fruta; </a:t>
            </a:r>
          </a:p>
          <a:p>
            <a:pPr lvl="1">
              <a:buFont typeface="Verdana" pitchFamily="34" charset="0"/>
              <a:buNone/>
            </a:pPr>
            <a:endParaRPr lang="de-DE" sz="2000" smtClean="0"/>
          </a:p>
          <a:p>
            <a:pPr lvl="1"/>
            <a:r>
              <a:rPr lang="es-ES" sz="2400" smtClean="0"/>
              <a:t>Producción de químicos: resinas, alcaloides, </a:t>
            </a:r>
            <a:r>
              <a:rPr lang="es-ES" sz="2400" b="1" smtClean="0"/>
              <a:t>aceites,</a:t>
            </a:r>
            <a:r>
              <a:rPr lang="es-ES" sz="2400" smtClean="0"/>
              <a:t> látex, productos farmacéuticos, </a:t>
            </a:r>
            <a:r>
              <a:rPr lang="es-ES" sz="2400" b="1" smtClean="0"/>
              <a:t>mediscinas </a:t>
            </a:r>
            <a:r>
              <a:rPr lang="es-ES" sz="2400" smtClean="0"/>
              <a:t>etcétera.</a:t>
            </a:r>
            <a:endParaRPr lang="de-DE" sz="2000" smtClean="0"/>
          </a:p>
          <a:p>
            <a:endParaRPr lang="de-DE" smtClean="0"/>
          </a:p>
        </p:txBody>
      </p:sp>
      <p:pic>
        <p:nvPicPr>
          <p:cNvPr id="3" name="2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68288"/>
            <a:ext cx="9040813" cy="115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425" y="268288"/>
            <a:ext cx="8467725" cy="1158875"/>
          </a:xfrm>
        </p:spPr>
      </p:pic>
      <p:pic>
        <p:nvPicPr>
          <p:cNvPr id="45059" name="3 Marcador de contenido" descr="images_060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586413" y="3860800"/>
            <a:ext cx="2657475" cy="2544763"/>
          </a:xfrm>
        </p:spPr>
      </p:pic>
      <p:sp>
        <p:nvSpPr>
          <p:cNvPr id="45060" name="6 Rectángulo"/>
          <p:cNvSpPr>
            <a:spLocks noChangeArrowheads="1"/>
          </p:cNvSpPr>
          <p:nvPr/>
        </p:nvSpPr>
        <p:spPr bwMode="auto">
          <a:xfrm>
            <a:off x="323850" y="1196975"/>
            <a:ext cx="78486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/>
            <a:r>
              <a:rPr lang="es-ES" sz="2800">
                <a:latin typeface="Lucida Sans Unicode" pitchFamily="34" charset="0"/>
              </a:rPr>
              <a:t>Los bosques tropicales representa aproximadamente </a:t>
            </a:r>
            <a:r>
              <a:rPr lang="es-ES" sz="2800" b="1">
                <a:latin typeface="Lucida Sans Unicode" pitchFamily="34" charset="0"/>
              </a:rPr>
              <a:t>50% de los bosques mundiales,</a:t>
            </a:r>
            <a:r>
              <a:rPr lang="es-ES" sz="2800">
                <a:latin typeface="Lucida Sans Unicode" pitchFamily="34" charset="0"/>
              </a:rPr>
              <a:t> desempeña un papel importantísimo en la regulación de los climas en el mundo</a:t>
            </a:r>
            <a:r>
              <a:rPr lang="es-ES" sz="2400">
                <a:latin typeface="Lucida Sans Unicode" pitchFamily="34" charset="0"/>
              </a:rPr>
              <a:t>.</a:t>
            </a:r>
          </a:p>
          <a:p>
            <a:pPr lvl="1"/>
            <a:endParaRPr lang="es-ES" sz="2400">
              <a:latin typeface="Lucida Sans Unicode" pitchFamily="34" charset="0"/>
            </a:endParaRPr>
          </a:p>
          <a:p>
            <a:pPr lvl="1"/>
            <a:endParaRPr lang="de-DE" sz="2400">
              <a:latin typeface="Lucida Sans Unicode" pitchFamily="34" charset="0"/>
            </a:endParaRPr>
          </a:p>
        </p:txBody>
      </p:sp>
      <p:sp>
        <p:nvSpPr>
          <p:cNvPr id="45061" name="7 Rectángulo"/>
          <p:cNvSpPr>
            <a:spLocks noChangeArrowheads="1"/>
          </p:cNvSpPr>
          <p:nvPr/>
        </p:nvSpPr>
        <p:spPr bwMode="auto">
          <a:xfrm>
            <a:off x="755650" y="3500438"/>
            <a:ext cx="485933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800">
                <a:latin typeface="Lucida Sans Unicode" pitchFamily="34" charset="0"/>
              </a:rPr>
              <a:t>En las regiones tropicales --que son 40% de la superficie terrestre se efectúa 58% de la evaporación en el ciclo global del agua.</a:t>
            </a:r>
            <a:endParaRPr lang="de-DE" sz="280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3 Marcador de contenido" descr="images_01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352425"/>
            <a:ext cx="5576888" cy="63166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2675" y="536575"/>
            <a:ext cx="5681663" cy="1231900"/>
          </a:xfrm>
        </p:spPr>
      </p:pic>
      <p:pic>
        <p:nvPicPr>
          <p:cNvPr id="5" name="4 Imagen" descr="tierr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0075" y="2640013"/>
            <a:ext cx="3059113" cy="3059112"/>
          </a:xfrm>
          <a:prstGeom prst="rect">
            <a:avLst/>
          </a:prstGeom>
          <a:noFill/>
        </p:spPr>
      </p:pic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2857500" y="2454275"/>
            <a:ext cx="3367088" cy="3521075"/>
            <a:chOff x="2857488" y="2454587"/>
            <a:chExt cx="3367110" cy="3520462"/>
          </a:xfrm>
        </p:grpSpPr>
        <p:sp>
          <p:nvSpPr>
            <p:cNvPr id="7" name="Oval 6"/>
            <p:cNvSpPr/>
            <p:nvPr/>
          </p:nvSpPr>
          <p:spPr>
            <a:xfrm>
              <a:off x="2957502" y="3795791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876538" y="3795791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019414" y="4100538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876538" y="3935467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938452" y="4087841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019414" y="4240214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857488" y="4295766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938452" y="4448140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090853" y="4600513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857488" y="4435442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90853" y="4740189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052752" y="4500519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357554" y="4805266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928926" y="4792568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205153" y="4944941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419467" y="5152867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419467" y="5305241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419467" y="5444916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981314" y="3448189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062277" y="3600562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062277" y="3740238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305166" y="2951388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428992" y="3025988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224203" y="3006941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3224203" y="3159314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071802" y="3311688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224203" y="3383113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338504" y="3211693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6072197" y="3224391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5919796" y="3224391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919796" y="3364067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072197" y="3516440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5991233" y="3571992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153160" y="3724366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153160" y="3876739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6143634" y="435766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6062672" y="4705270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143503" y="2643467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062672" y="4997319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205416" y="5802042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4571999" y="5733791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5805495" y="5448091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5805495" y="5600464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4938715" y="5727442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4938715" y="5867118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5876933" y="5010017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5957896" y="5162391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5876933" y="5162391"/>
              <a:ext cx="71438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4205285" y="5782995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3776657" y="5695698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5816607" y="3243438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6072197" y="3948165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6072197" y="4100538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6072197" y="4240214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4643438" y="5857594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4276722" y="5929020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3857620" y="265933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5357817" y="2613309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4724400" y="254505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5786445" y="2799015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5243517" y="2538710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5091116" y="2538710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4510087" y="2454587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4357686" y="2454587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4357686" y="2594263"/>
              <a:ext cx="71437" cy="46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4243385" y="2519664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4243385" y="2672037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3929058" y="2506966"/>
              <a:ext cx="71437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" name="Group 183"/>
          <p:cNvGrpSpPr>
            <a:grpSpLocks/>
          </p:cNvGrpSpPr>
          <p:nvPr/>
        </p:nvGrpSpPr>
        <p:grpSpPr bwMode="auto">
          <a:xfrm>
            <a:off x="3071813" y="2428875"/>
            <a:ext cx="3357562" cy="3384550"/>
            <a:chOff x="2857488" y="2519354"/>
            <a:chExt cx="3357586" cy="3384257"/>
          </a:xfrm>
        </p:grpSpPr>
        <p:sp>
          <p:nvSpPr>
            <p:cNvPr id="8" name="Oval 7"/>
            <p:cNvSpPr/>
            <p:nvPr/>
          </p:nvSpPr>
          <p:spPr>
            <a:xfrm>
              <a:off x="3019414" y="3947980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857488" y="4143226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052751" y="4652769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124190" y="5000402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267066" y="5292477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000364" y="3587650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3071802" y="3168586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6072198" y="3376530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991235" y="3863851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5929322" y="4659119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143636" y="4509907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205417" y="5509945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062673" y="4857540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5491169" y="5295652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5562607" y="5643284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5091116" y="5727414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776789" y="5714715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5715008" y="5009926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5857884" y="5357558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4090984" y="5708366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3938583" y="5848054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3705219" y="5428990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5816609" y="3382879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4500562" y="5857578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3562343" y="2981277"/>
              <a:ext cx="71438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3500430" y="2739998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5724533" y="2960641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5243517" y="2690789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4929190" y="2525703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5367343" y="2935243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4510087" y="2606659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3724269" y="2525703"/>
              <a:ext cx="71438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4090984" y="2519354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3929058" y="2714600"/>
              <a:ext cx="71439" cy="4603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4795839" y="2668566"/>
              <a:ext cx="71439" cy="460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2" name="Group 182"/>
          <p:cNvGrpSpPr>
            <a:grpSpLocks/>
          </p:cNvGrpSpPr>
          <p:nvPr/>
        </p:nvGrpSpPr>
        <p:grpSpPr bwMode="auto">
          <a:xfrm>
            <a:off x="2928938" y="2643188"/>
            <a:ext cx="3348037" cy="3265487"/>
            <a:chOff x="2876536" y="2659377"/>
            <a:chExt cx="3348062" cy="3266135"/>
          </a:xfrm>
        </p:grpSpPr>
        <p:sp>
          <p:nvSpPr>
            <p:cNvPr id="6" name="Oval 5"/>
            <p:cNvSpPr/>
            <p:nvPr/>
          </p:nvSpPr>
          <p:spPr>
            <a:xfrm>
              <a:off x="2876536" y="3643822"/>
              <a:ext cx="71438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957499" y="3948683"/>
              <a:ext cx="71439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938448" y="4296414"/>
              <a:ext cx="71439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938448" y="4588572"/>
              <a:ext cx="71439" cy="460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205150" y="4806103"/>
              <a:ext cx="71439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267064" y="5152247"/>
              <a:ext cx="71438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71866" y="5457107"/>
              <a:ext cx="71438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062274" y="3448521"/>
              <a:ext cx="71439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305164" y="2811807"/>
              <a:ext cx="71438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376602" y="3159538"/>
              <a:ext cx="71439" cy="460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5991234" y="3724800"/>
              <a:ext cx="71438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153160" y="4016958"/>
              <a:ext cx="71438" cy="460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991234" y="4358339"/>
              <a:ext cx="71438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143635" y="4650497"/>
              <a:ext cx="71438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5205415" y="5661935"/>
              <a:ext cx="71439" cy="460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5643569" y="5588895"/>
              <a:ext cx="71439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5348291" y="2776875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5091115" y="5879466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5957896" y="5314204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5715007" y="5150658"/>
              <a:ext cx="71438" cy="4445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5929321" y="4883905"/>
              <a:ext cx="71439" cy="460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4357684" y="5795311"/>
              <a:ext cx="71439" cy="460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3571866" y="5714333"/>
              <a:ext cx="71438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938581" y="5707982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4090982" y="5860412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5816608" y="3091263"/>
              <a:ext cx="71438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4795837" y="5869939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3643304" y="2786402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4090982" y="2659377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4652961" y="2668904"/>
              <a:ext cx="71439" cy="460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7104" name="Group 184"/>
          <p:cNvGrpSpPr>
            <a:grpSpLocks/>
          </p:cNvGrpSpPr>
          <p:nvPr/>
        </p:nvGrpSpPr>
        <p:grpSpPr bwMode="auto">
          <a:xfrm>
            <a:off x="3071813" y="2643188"/>
            <a:ext cx="2971800" cy="3011487"/>
            <a:chOff x="3090850" y="3847128"/>
            <a:chExt cx="2971824" cy="3010872"/>
          </a:xfrm>
        </p:grpSpPr>
        <p:sp>
          <p:nvSpPr>
            <p:cNvPr id="17" name="Oval 16"/>
            <p:cNvSpPr/>
            <p:nvPr/>
          </p:nvSpPr>
          <p:spPr>
            <a:xfrm>
              <a:off x="3090850" y="561682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205151" y="5821575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357552" y="6126312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500428" y="6265984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571866" y="6473903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571866" y="6765944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500428" y="4337565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214676" y="4769277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3376602" y="4480411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57884" y="4694680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43571" y="3955056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5643571" y="4107425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43571" y="4247096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991235" y="5666031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5143504" y="3964579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429256" y="6765944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643571" y="6464380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643571" y="661674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5491169" y="6604052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5591182" y="3889981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510220" y="3945533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5072066" y="674054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4357685" y="6811972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4205284" y="6811972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4000494" y="6740549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857618" y="6610401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3857618" y="6750072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3643304" y="4094727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3857618" y="3980451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5500694" y="4042350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5500694" y="4194719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5715008" y="4408988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5091116" y="3847128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4143370" y="3964579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3990969" y="3951882"/>
              <a:ext cx="71439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3786181" y="3893156"/>
              <a:ext cx="71438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4948240" y="3850302"/>
              <a:ext cx="71438" cy="460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4429123" y="3909027"/>
              <a:ext cx="71439" cy="460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187" name="Oval 18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55900" y="2182813"/>
            <a:ext cx="3840163" cy="3986212"/>
          </a:xfrm>
          <a:prstGeom prst="rect">
            <a:avLst/>
          </a:prstGeom>
          <a:noFill/>
        </p:spPr>
      </p:pic>
      <p:pic>
        <p:nvPicPr>
          <p:cNvPr id="188" name="Oval 187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36850" y="2170113"/>
            <a:ext cx="3876675" cy="4017962"/>
          </a:xfrm>
          <a:prstGeom prst="rect">
            <a:avLst/>
          </a:prstGeom>
          <a:noFill/>
        </p:spPr>
      </p:pic>
      <p:pic>
        <p:nvPicPr>
          <p:cNvPr id="189" name="Oval 188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9388" y="2127250"/>
            <a:ext cx="3956050" cy="4097338"/>
          </a:xfrm>
          <a:prstGeom prst="rect">
            <a:avLst/>
          </a:prstGeom>
          <a:noFill/>
        </p:spPr>
      </p:pic>
      <p:cxnSp>
        <p:nvCxnSpPr>
          <p:cNvPr id="184" name="Straight Arrow Connector 16"/>
          <p:cNvCxnSpPr/>
          <p:nvPr/>
        </p:nvCxnSpPr>
        <p:spPr>
          <a:xfrm>
            <a:off x="1285875" y="2311400"/>
            <a:ext cx="1714500" cy="8572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7"/>
          <p:cNvCxnSpPr/>
          <p:nvPr/>
        </p:nvCxnSpPr>
        <p:spPr>
          <a:xfrm>
            <a:off x="1360488" y="1858963"/>
            <a:ext cx="1704975" cy="8445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"/>
          <p:cNvCxnSpPr/>
          <p:nvPr/>
        </p:nvCxnSpPr>
        <p:spPr>
          <a:xfrm>
            <a:off x="1243013" y="2014538"/>
            <a:ext cx="1704975" cy="8445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9"/>
          <p:cNvCxnSpPr/>
          <p:nvPr/>
        </p:nvCxnSpPr>
        <p:spPr>
          <a:xfrm>
            <a:off x="1457325" y="1585913"/>
            <a:ext cx="1776413" cy="915987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9" name="TextBox 30"/>
          <p:cNvSpPr txBox="1">
            <a:spLocks noChangeArrowheads="1"/>
          </p:cNvSpPr>
          <p:nvPr/>
        </p:nvSpPr>
        <p:spPr bwMode="auto">
          <a:xfrm>
            <a:off x="-757238" y="1268413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3600">
                <a:latin typeface="Calibri" pitchFamily="34" charset="0"/>
              </a:rPr>
              <a:t>SOL</a:t>
            </a:r>
            <a:endParaRPr lang="es-BO" sz="3600">
              <a:latin typeface="Calibri" pitchFamily="34" charset="0"/>
            </a:endParaRPr>
          </a:p>
        </p:txBody>
      </p:sp>
      <p:sp>
        <p:nvSpPr>
          <p:cNvPr id="183" name="Oval 10"/>
          <p:cNvSpPr/>
          <p:nvPr/>
        </p:nvSpPr>
        <p:spPr>
          <a:xfrm>
            <a:off x="-2251075" y="-214313"/>
            <a:ext cx="4502150" cy="4643438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BO" dirty="0"/>
          </a:p>
        </p:txBody>
      </p:sp>
      <p:sp>
        <p:nvSpPr>
          <p:cNvPr id="47121" name="TextBox 40"/>
          <p:cNvSpPr txBox="1">
            <a:spLocks noChangeArrowheads="1"/>
          </p:cNvSpPr>
          <p:nvPr/>
        </p:nvSpPr>
        <p:spPr bwMode="auto">
          <a:xfrm rot="2550910">
            <a:off x="5503863" y="2941638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>
                <a:latin typeface="Calibri" pitchFamily="34" charset="0"/>
              </a:rPr>
              <a:t>CO</a:t>
            </a:r>
            <a:r>
              <a:rPr lang="sv-SE" sz="1400" baseline="-25000">
                <a:latin typeface="Calibri" pitchFamily="34" charset="0"/>
              </a:rPr>
              <a:t>2</a:t>
            </a:r>
            <a:endParaRPr lang="es-BO" sz="1400">
              <a:latin typeface="Calibri" pitchFamily="34" charset="0"/>
            </a:endParaRPr>
          </a:p>
        </p:txBody>
      </p:sp>
      <p:sp>
        <p:nvSpPr>
          <p:cNvPr id="47122" name="TextBox 50"/>
          <p:cNvSpPr txBox="1">
            <a:spLocks noChangeArrowheads="1"/>
          </p:cNvSpPr>
          <p:nvPr/>
        </p:nvSpPr>
        <p:spPr bwMode="auto">
          <a:xfrm>
            <a:off x="4187825" y="2405063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>
                <a:latin typeface="Calibri" pitchFamily="34" charset="0"/>
              </a:rPr>
              <a:t>CO</a:t>
            </a:r>
            <a:r>
              <a:rPr lang="sv-SE" sz="1400" baseline="-25000">
                <a:latin typeface="Calibri" pitchFamily="34" charset="0"/>
              </a:rPr>
              <a:t>2</a:t>
            </a:r>
            <a:endParaRPr lang="es-BO" sz="1400">
              <a:latin typeface="Calibri" pitchFamily="34" charset="0"/>
            </a:endParaRPr>
          </a:p>
        </p:txBody>
      </p:sp>
      <p:sp>
        <p:nvSpPr>
          <p:cNvPr id="47123" name="TextBox 51"/>
          <p:cNvSpPr txBox="1">
            <a:spLocks noChangeArrowheads="1"/>
          </p:cNvSpPr>
          <p:nvPr/>
        </p:nvSpPr>
        <p:spPr bwMode="auto">
          <a:xfrm rot="532150">
            <a:off x="4883150" y="2330450"/>
            <a:ext cx="7143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>
                <a:latin typeface="Calibri" pitchFamily="34" charset="0"/>
              </a:rPr>
              <a:t>CO</a:t>
            </a:r>
            <a:r>
              <a:rPr lang="sv-SE" sz="1400" baseline="-25000">
                <a:latin typeface="Calibri" pitchFamily="34" charset="0"/>
              </a:rPr>
              <a:t>2</a:t>
            </a:r>
            <a:endParaRPr lang="es-BO" sz="1400">
              <a:latin typeface="Calibri" pitchFamily="34" charset="0"/>
            </a:endParaRPr>
          </a:p>
        </p:txBody>
      </p:sp>
      <p:sp>
        <p:nvSpPr>
          <p:cNvPr id="47124" name="194 CuadroTexto"/>
          <p:cNvSpPr txBox="1">
            <a:spLocks noChangeArrowheads="1"/>
          </p:cNvSpPr>
          <p:nvPr/>
        </p:nvSpPr>
        <p:spPr bwMode="auto">
          <a:xfrm>
            <a:off x="654050" y="1700213"/>
            <a:ext cx="749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2800" b="1">
                <a:latin typeface="Lucida Sans Unicode" pitchFamily="34" charset="0"/>
              </a:rPr>
              <a:t>SOL</a:t>
            </a:r>
          </a:p>
        </p:txBody>
      </p:sp>
      <p:sp>
        <p:nvSpPr>
          <p:cNvPr id="196" name="Up-Down Arrow 35"/>
          <p:cNvSpPr/>
          <p:nvPr/>
        </p:nvSpPr>
        <p:spPr>
          <a:xfrm>
            <a:off x="7235825" y="3141663"/>
            <a:ext cx="500063" cy="2071687"/>
          </a:xfrm>
          <a:prstGeom prst="upDown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BO"/>
          </a:p>
        </p:txBody>
      </p:sp>
      <p:sp>
        <p:nvSpPr>
          <p:cNvPr id="47126" name="196 CuadroTexto"/>
          <p:cNvSpPr txBox="1">
            <a:spLocks noChangeArrowheads="1"/>
          </p:cNvSpPr>
          <p:nvPr/>
        </p:nvSpPr>
        <p:spPr bwMode="auto">
          <a:xfrm>
            <a:off x="6732588" y="2205038"/>
            <a:ext cx="1565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BO" sz="2000">
                <a:latin typeface="Lucida Sans Unicode" pitchFamily="34" charset="0"/>
              </a:rPr>
              <a:t>Aumento de</a:t>
            </a:r>
          </a:p>
          <a:p>
            <a:pPr algn="ctr"/>
            <a:r>
              <a:rPr lang="es-BO" sz="2000">
                <a:latin typeface="Lucida Sans Unicode" pitchFamily="34" charset="0"/>
              </a:rPr>
              <a:t>temperatura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contenido"/>
          <p:cNvSpPr>
            <a:spLocks noGrp="1"/>
          </p:cNvSpPr>
          <p:nvPr>
            <p:ph idx="1"/>
          </p:nvPr>
        </p:nvSpPr>
        <p:spPr>
          <a:xfrm>
            <a:off x="285720" y="1428736"/>
            <a:ext cx="8183880" cy="4187952"/>
          </a:xfrm>
        </p:spPr>
        <p:txBody>
          <a:bodyPr/>
          <a:lstStyle/>
          <a:p>
            <a:r>
              <a:rPr lang="es-ES" sz="3100" dirty="0" smtClean="0"/>
              <a:t>Los bosques tropicales son responsables en más de 25% de la fijación del carbono en la tierra a nivel mundial. </a:t>
            </a:r>
          </a:p>
          <a:p>
            <a:r>
              <a:rPr lang="es-ES" sz="3100" dirty="0" smtClean="0"/>
              <a:t>Estos bosques tienen además función reguladora térmica mundial. </a:t>
            </a:r>
          </a:p>
          <a:p>
            <a:endParaRPr lang="es-ES" dirty="0" smtClean="0"/>
          </a:p>
        </p:txBody>
      </p:sp>
      <p:pic>
        <p:nvPicPr>
          <p:cNvPr id="3" name="2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5263" y="268288"/>
            <a:ext cx="8497887" cy="115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3 Marcador de contenido" descr="image00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095375"/>
            <a:ext cx="6604000" cy="4781550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/>
          <a:lstStyle/>
          <a:p>
            <a:r>
              <a:rPr lang="es-BO" dirty="0" smtClean="0"/>
              <a:t>Bosques tropicales en el mundo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BO"/>
          </a:p>
        </p:txBody>
      </p:sp>
      <p:pic>
        <p:nvPicPr>
          <p:cNvPr id="4" name="5 Marcador de contenido" descr="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9113" y="1557338"/>
            <a:ext cx="7940675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BO"/>
          </a:p>
        </p:txBody>
      </p:sp>
      <p:pic>
        <p:nvPicPr>
          <p:cNvPr id="4" name="3 Marcador de contenido" descr="s_america-map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63713" y="115888"/>
            <a:ext cx="5081587" cy="6645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-142900"/>
            <a:ext cx="8229600" cy="1143000"/>
          </a:xfrm>
        </p:spPr>
        <p:txBody>
          <a:bodyPr/>
          <a:lstStyle/>
          <a:p>
            <a:r>
              <a:rPr lang="es-BO" dirty="0" smtClean="0"/>
              <a:t>LOS BOSQUES EN BOLIVIA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BO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95872"/>
            <a:ext cx="5964249" cy="596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00034" y="-357214"/>
            <a:ext cx="8229600" cy="1143000"/>
          </a:xfrm>
        </p:spPr>
        <p:txBody>
          <a:bodyPr/>
          <a:lstStyle/>
          <a:p>
            <a:r>
              <a:rPr lang="es-BO" dirty="0" smtClean="0"/>
              <a:t>LOS BOSQUES EN BOLIVIA</a:t>
            </a:r>
            <a:endParaRPr lang="es-BO" dirty="0"/>
          </a:p>
        </p:txBody>
      </p:sp>
      <p:pic>
        <p:nvPicPr>
          <p:cNvPr id="5" name="Picture 6" descr="Forest ten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7035"/>
            <a:ext cx="5715040" cy="6388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Conectividad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BO" dirty="0" smtClean="0"/>
              <a:t>Unidad de paisaje o uniones de paisaje  que permiten el movimiento y, con  él, el intercambio y la recolonización entre hábitats de alta calidad. Dando la oportunidad de brindar los bienes y servicios </a:t>
            </a:r>
            <a:r>
              <a:rPr lang="es-BO" dirty="0" err="1" smtClean="0"/>
              <a:t>ecosistémicos</a:t>
            </a:r>
            <a:r>
              <a:rPr lang="es-BO" dirty="0" smtClean="0"/>
              <a:t>.</a:t>
            </a:r>
          </a:p>
          <a:p>
            <a:pPr>
              <a:buNone/>
            </a:pPr>
            <a:endParaRPr lang="es-B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Fragmentación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BO" dirty="0" smtClean="0"/>
              <a:t>La fragmentación del hábitat es el proceso por el cual un área extensa de hábitat continuo es reducida y dividida en dos o más fragmentos. De este modo, la fragmentación lleva a la reducción en la cantidad del tipo de hábitat de una región y también aumenta el aislamiento de los fragmentos remanentes.  </a:t>
            </a:r>
          </a:p>
          <a:p>
            <a:endParaRPr lang="es-B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FRAGMENTACIÓN</a:t>
            </a:r>
            <a:endParaRPr lang="es-B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BO" dirty="0" smtClean="0"/>
              <a:t>Se define como fragmentación a una</a:t>
            </a:r>
          </a:p>
          <a:p>
            <a:pPr>
              <a:buNone/>
            </a:pPr>
            <a:r>
              <a:rPr lang="es-BO" dirty="0" smtClean="0"/>
              <a:t>interrupción en la continuidad del paisaje natural ya sea en patrones espaciales o en procesos</a:t>
            </a:r>
          </a:p>
          <a:p>
            <a:r>
              <a:rPr lang="es-BO" dirty="0" smtClean="0"/>
              <a:t>El proceso de fragmentación ocurre con uno o más puntos de modificación del paisaje natural, cuyo incremento lleva a una matriz artificial, en la cual los remanentes del paisaje natural se encuentran aislados unos con respecto a los otros</a:t>
            </a:r>
            <a:endParaRPr lang="es-B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BO" i="1" dirty="0" smtClean="0"/>
              <a:t>Perturbación </a:t>
            </a:r>
            <a:r>
              <a:rPr lang="es-BO" dirty="0" smtClean="0"/>
              <a:t>: El conjunto de efectos acumulados en el medio natural, debidos a la interferencia humana sobre elementos de los ecosistemas [la biosfera], que se manifiestan en cambios en los patrones, los procesos, los ciclos, las tasas de cambio, las cantidades, las proporciones, o la producción de los componentes de los ecosistemas.</a:t>
            </a:r>
          </a:p>
          <a:p>
            <a:r>
              <a:rPr lang="es-BO" i="1" dirty="0" smtClean="0"/>
              <a:t>Impacto </a:t>
            </a:r>
            <a:r>
              <a:rPr lang="es-BO" dirty="0" smtClean="0"/>
              <a:t>: Medida, tasa, índice, estimador o indicador que se conviene en utilizar para la cuantificación de las perturbaciones.</a:t>
            </a:r>
          </a:p>
          <a:p>
            <a:endParaRPr lang="es-B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778</TotalTime>
  <Words>427</Words>
  <Application>Microsoft Office PowerPoint</Application>
  <PresentationFormat>Presentación en pantalla (4:3)</PresentationFormat>
  <Paragraphs>48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Calibri</vt:lpstr>
      <vt:lpstr>Constantia</vt:lpstr>
      <vt:lpstr>Lucida Sans Unicode</vt:lpstr>
      <vt:lpstr>Verdana</vt:lpstr>
      <vt:lpstr>Wingdings 2</vt:lpstr>
      <vt:lpstr>Wingdings 3</vt:lpstr>
      <vt:lpstr>Flujo</vt:lpstr>
      <vt:lpstr>Conectividad, Fracmentación, Restauración</vt:lpstr>
      <vt:lpstr>Bosques tropicales en el mundo</vt:lpstr>
      <vt:lpstr>Presentación de PowerPoint</vt:lpstr>
      <vt:lpstr>LOS BOSQUES EN BOLIVIA</vt:lpstr>
      <vt:lpstr>LOS BOSQUES EN BOLIVIA</vt:lpstr>
      <vt:lpstr>Conectividad</vt:lpstr>
      <vt:lpstr>Fragmentación</vt:lpstr>
      <vt:lpstr>FRAGMENTACIÓN</vt:lpstr>
      <vt:lpstr>Presentación de PowerPoint</vt:lpstr>
      <vt:lpstr>Restauración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Conectividad, Fracmentación, Restauración</dc:title>
  <dc:creator>Sixto</dc:creator>
  <cp:lastModifiedBy>Paula Aguero</cp:lastModifiedBy>
  <cp:revision>4</cp:revision>
  <dcterms:created xsi:type="dcterms:W3CDTF">2015-05-16T12:41:21Z</dcterms:created>
  <dcterms:modified xsi:type="dcterms:W3CDTF">2015-06-11T20:14:15Z</dcterms:modified>
</cp:coreProperties>
</file>